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3.xml" ContentType="application/vnd.openxmlformats-officedocument.presentationml.notesSlide+xml"/>
  <Override PartName="/ppt/charts/chart19.xml" ContentType="application/vnd.openxmlformats-officedocument.drawingml.chart+xml"/>
  <Override PartName="/ppt/notesSlides/notesSlide4.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0" r:id="rId2"/>
    <p:sldMasterId id="2147483652" r:id="rId3"/>
    <p:sldMasterId id="2147483655" r:id="rId4"/>
    <p:sldMasterId id="2147483660" r:id="rId5"/>
    <p:sldMasterId id="2147483666" r:id="rId6"/>
    <p:sldMasterId id="2147483672" r:id="rId7"/>
    <p:sldMasterId id="2147483675" r:id="rId8"/>
    <p:sldMasterId id="2147483678" r:id="rId9"/>
    <p:sldMasterId id="2147483681" r:id="rId10"/>
    <p:sldMasterId id="2147483684" r:id="rId11"/>
    <p:sldMasterId id="2147483687" r:id="rId12"/>
    <p:sldMasterId id="2147483690" r:id="rId13"/>
    <p:sldMasterId id="2147483693" r:id="rId14"/>
  </p:sldMasterIdLst>
  <p:notesMasterIdLst>
    <p:notesMasterId r:id="rId65"/>
  </p:notesMasterIdLst>
  <p:handoutMasterIdLst>
    <p:handoutMasterId r:id="rId66"/>
  </p:handoutMasterIdLst>
  <p:sldIdLst>
    <p:sldId id="269" r:id="rId15"/>
    <p:sldId id="272" r:id="rId16"/>
    <p:sldId id="271" r:id="rId17"/>
    <p:sldId id="364" r:id="rId18"/>
    <p:sldId id="287" r:id="rId19"/>
    <p:sldId id="361" r:id="rId20"/>
    <p:sldId id="291" r:id="rId21"/>
    <p:sldId id="294" r:id="rId22"/>
    <p:sldId id="319" r:id="rId23"/>
    <p:sldId id="274" r:id="rId24"/>
    <p:sldId id="275" r:id="rId25"/>
    <p:sldId id="372" r:id="rId26"/>
    <p:sldId id="283" r:id="rId27"/>
    <p:sldId id="373" r:id="rId28"/>
    <p:sldId id="276" r:id="rId29"/>
    <p:sldId id="374" r:id="rId30"/>
    <p:sldId id="304" r:id="rId31"/>
    <p:sldId id="347" r:id="rId32"/>
    <p:sldId id="290" r:id="rId33"/>
    <p:sldId id="388" r:id="rId34"/>
    <p:sldId id="389" r:id="rId35"/>
    <p:sldId id="315" r:id="rId36"/>
    <p:sldId id="376" r:id="rId37"/>
    <p:sldId id="307" r:id="rId38"/>
    <p:sldId id="377" r:id="rId39"/>
    <p:sldId id="320" r:id="rId40"/>
    <p:sldId id="378" r:id="rId41"/>
    <p:sldId id="310" r:id="rId42"/>
    <p:sldId id="379" r:id="rId43"/>
    <p:sldId id="316" r:id="rId44"/>
    <p:sldId id="380" r:id="rId45"/>
    <p:sldId id="322" r:id="rId46"/>
    <p:sldId id="362" r:id="rId47"/>
    <p:sldId id="382" r:id="rId48"/>
    <p:sldId id="363" r:id="rId49"/>
    <p:sldId id="383" r:id="rId50"/>
    <p:sldId id="387" r:id="rId51"/>
    <p:sldId id="370" r:id="rId52"/>
    <p:sldId id="385" r:id="rId53"/>
    <p:sldId id="390" r:id="rId54"/>
    <p:sldId id="359" r:id="rId55"/>
    <p:sldId id="360" r:id="rId56"/>
    <p:sldId id="306" r:id="rId57"/>
    <p:sldId id="302" r:id="rId58"/>
    <p:sldId id="309" r:id="rId59"/>
    <p:sldId id="312" r:id="rId60"/>
    <p:sldId id="318" r:id="rId61"/>
    <p:sldId id="367" r:id="rId62"/>
    <p:sldId id="298" r:id="rId63"/>
    <p:sldId id="375"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82B4"/>
    <a:srgbClr val="FFFFCC"/>
    <a:srgbClr val="FFCCCC"/>
    <a:srgbClr val="91C3D5"/>
    <a:srgbClr val="A99BBD"/>
    <a:srgbClr val="B9CD96"/>
    <a:srgbClr val="D19392"/>
    <a:srgbClr val="93A9CF"/>
    <a:srgbClr val="FAB982"/>
    <a:srgbClr val="50C8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92" autoAdjust="0"/>
    <p:restoredTop sz="94291" autoAdjust="0"/>
  </p:normalViewPr>
  <p:slideViewPr>
    <p:cSldViewPr snapToGrid="0" snapToObjects="1">
      <p:cViewPr varScale="1">
        <p:scale>
          <a:sx n="114" d="100"/>
          <a:sy n="114" d="100"/>
        </p:scale>
        <p:origin x="1806"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66" d="100"/>
          <a:sy n="66" d="100"/>
        </p:scale>
        <p:origin x="3134"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presProps" Target="pres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25954356541259"/>
          <c:y val="0.1983695652173913"/>
          <c:w val="0.48999864822216233"/>
          <c:h val="0.75543478260869568"/>
        </c:manualLayout>
      </c:layout>
      <c:pieChart>
        <c:varyColors val="1"/>
        <c:ser>
          <c:idx val="0"/>
          <c:order val="0"/>
          <c:tx>
            <c:strRef>
              <c:f>Sheet1!$B$1</c:f>
              <c:strCache>
                <c:ptCount val="1"/>
                <c:pt idx="0">
                  <c:v>Sales</c:v>
                </c:pt>
              </c:strCache>
            </c:strRef>
          </c:tx>
          <c:dPt>
            <c:idx val="0"/>
            <c:bubble3D val="0"/>
            <c:spPr>
              <a:solidFill>
                <a:srgbClr val="3682B4"/>
              </a:solidFill>
            </c:spPr>
            <c:extLst>
              <c:ext xmlns:c16="http://schemas.microsoft.com/office/drawing/2014/chart" uri="{C3380CC4-5D6E-409C-BE32-E72D297353CC}">
                <c16:uniqueId val="{00000001-9A2F-429E-8481-E87EFCDB280C}"/>
              </c:ext>
            </c:extLst>
          </c:dPt>
          <c:dPt>
            <c:idx val="1"/>
            <c:bubble3D val="0"/>
            <c:spPr>
              <a:solidFill>
                <a:srgbClr val="50C8A0"/>
              </a:solidFill>
            </c:spPr>
            <c:extLst>
              <c:ext xmlns:c16="http://schemas.microsoft.com/office/drawing/2014/chart" uri="{C3380CC4-5D6E-409C-BE32-E72D297353CC}">
                <c16:uniqueId val="{00000003-9A2F-429E-8481-E87EFCDB280C}"/>
              </c:ext>
            </c:extLst>
          </c:dPt>
          <c:dPt>
            <c:idx val="2"/>
            <c:bubble3D val="0"/>
            <c:spPr>
              <a:solidFill>
                <a:srgbClr val="FAB982"/>
              </a:solidFill>
            </c:spPr>
            <c:extLst>
              <c:ext xmlns:c16="http://schemas.microsoft.com/office/drawing/2014/chart" uri="{C3380CC4-5D6E-409C-BE32-E72D297353CC}">
                <c16:uniqueId val="{00000005-9A2F-429E-8481-E87EFCDB280C}"/>
              </c:ext>
            </c:extLst>
          </c:dPt>
          <c:dLbls>
            <c:dLbl>
              <c:idx val="0"/>
              <c:spPr/>
              <c:txPr>
                <a:bodyPr/>
                <a:lstStyle/>
                <a:p>
                  <a:pPr algn="ctr">
                    <a:defRPr lang="en-US"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9A2F-429E-8481-E87EFCDB280C}"/>
                </c:ext>
              </c:extLst>
            </c:dLbl>
            <c:dLbl>
              <c:idx val="1"/>
              <c:spPr/>
              <c:txPr>
                <a:bodyPr/>
                <a:lstStyle/>
                <a:p>
                  <a:pPr algn="ctr">
                    <a:defRPr lang="en-US"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A2F-429E-8481-E87EFCDB280C}"/>
                </c:ext>
              </c:extLst>
            </c:dLbl>
            <c:dLbl>
              <c:idx val="3"/>
              <c:spPr/>
              <c:txPr>
                <a:bodyPr/>
                <a:lstStyle/>
                <a:p>
                  <a:pPr algn="ctr">
                    <a:defRPr lang="en-US"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C952-425C-BA79-B8E650132A36}"/>
                </c:ext>
              </c:extLst>
            </c:dLbl>
            <c:dLbl>
              <c:idx val="4"/>
              <c:layout>
                <c:manualLayout>
                  <c:x val="7.0989431984062906E-2"/>
                  <c:y val="0.10959431701472098"/>
                </c:manualLayout>
              </c:layout>
              <c:spPr/>
              <c:txPr>
                <a:bodyPr/>
                <a:lstStyle/>
                <a:p>
                  <a:pPr algn="ctr">
                    <a:defRPr lang="en-US"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A2F-429E-8481-E87EFCDB280C}"/>
                </c:ext>
              </c:extLst>
            </c:dLbl>
            <c:dLbl>
              <c:idx val="6"/>
              <c:layout>
                <c:manualLayout>
                  <c:x val="9.4246950103298918E-3"/>
                  <c:y val="2.21345429647381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A2F-429E-8481-E87EFCDB280C}"/>
                </c:ext>
              </c:extLst>
            </c:dLbl>
            <c:dLbl>
              <c:idx val="7"/>
              <c:layout>
                <c:manualLayout>
                  <c:x val="1.6498906503328234E-2"/>
                  <c:y val="1.33562992125984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A2F-429E-8481-E87EFCDB280C}"/>
                </c:ext>
              </c:extLst>
            </c:dLbl>
            <c:spPr>
              <a:noFill/>
              <a:ln>
                <a:noFill/>
              </a:ln>
              <a:effectLst/>
            </c:spPr>
            <c:txPr>
              <a:bodyPr/>
              <a:lstStyle/>
              <a:p>
                <a:pPr algn="ctr">
                  <a:defRPr lang="en-US" sz="105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Sheet1!$A$2:$A$9</c:f>
              <c:strCache>
                <c:ptCount val="8"/>
                <c:pt idx="0">
                  <c:v>Full Time</c:v>
                </c:pt>
                <c:pt idx="1">
                  <c:v>Part Time</c:v>
                </c:pt>
                <c:pt idx="2">
                  <c:v>Contract, Freelance or Temporary Employee</c:v>
                </c:pt>
                <c:pt idx="3">
                  <c:v>Retired</c:v>
                </c:pt>
                <c:pt idx="4">
                  <c:v>Homemaker</c:v>
                </c:pt>
                <c:pt idx="5">
                  <c:v>Student</c:v>
                </c:pt>
                <c:pt idx="6">
                  <c:v>Unemployed</c:v>
                </c:pt>
                <c:pt idx="7">
                  <c:v>None of the Above</c:v>
                </c:pt>
              </c:strCache>
            </c:strRef>
          </c:cat>
          <c:val>
            <c:numRef>
              <c:f>Sheet1!$B$2:$B$9</c:f>
              <c:numCache>
                <c:formatCode>0%</c:formatCode>
                <c:ptCount val="8"/>
                <c:pt idx="0">
                  <c:v>0.54800000000000004</c:v>
                </c:pt>
                <c:pt idx="1">
                  <c:v>7.9000000000000001E-2</c:v>
                </c:pt>
                <c:pt idx="2">
                  <c:v>7.0000000000000001E-3</c:v>
                </c:pt>
                <c:pt idx="3">
                  <c:v>0.248</c:v>
                </c:pt>
                <c:pt idx="4">
                  <c:v>5.2999999999999999E-2</c:v>
                </c:pt>
                <c:pt idx="5">
                  <c:v>0.02</c:v>
                </c:pt>
                <c:pt idx="6">
                  <c:v>3.7999999999999999E-2</c:v>
                </c:pt>
                <c:pt idx="7">
                  <c:v>7.0000000000000001E-3</c:v>
                </c:pt>
              </c:numCache>
            </c:numRef>
          </c:val>
          <c:extLst>
            <c:ext xmlns:c16="http://schemas.microsoft.com/office/drawing/2014/chart" uri="{C3380CC4-5D6E-409C-BE32-E72D297353CC}">
              <c16:uniqueId val="{00000000-70F4-42A4-AA71-0A3A258232E9}"/>
            </c:ext>
          </c:extLst>
        </c:ser>
        <c:dLbls>
          <c:showLegendKey val="0"/>
          <c:showVal val="0"/>
          <c:showCatName val="0"/>
          <c:showSerName val="0"/>
          <c:showPercent val="0"/>
          <c:showBubbleSize val="0"/>
          <c:showLeaderLines val="0"/>
        </c:dLbls>
        <c:firstSliceAng val="0"/>
      </c:pieChart>
    </c:plotArea>
    <c:legend>
      <c:legendPos val="r"/>
      <c:layout>
        <c:manualLayout>
          <c:xMode val="edge"/>
          <c:yMode val="edge"/>
          <c:x val="0.59768399098111591"/>
          <c:y val="0.11746319753509073"/>
          <c:w val="0.39879083888778938"/>
          <c:h val="0.8825368024649094"/>
        </c:manualLayout>
      </c:layout>
      <c:overlay val="0"/>
      <c:txPr>
        <a:bodyPr/>
        <a:lstStyle/>
        <a:p>
          <a:pPr>
            <a:defRPr sz="800">
              <a:latin typeface="Trebuchet MS" panose="020B0603020202020204" pitchFamily="34"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Top 2 Box (Net)</c:v>
                </c:pt>
              </c:strCache>
            </c:strRef>
          </c:tx>
          <c:spPr>
            <a:solidFill>
              <a:srgbClr val="50C8A0"/>
            </a:solidFill>
          </c:spPr>
          <c:invertIfNegative val="0"/>
          <c:dLbls>
            <c:spPr>
              <a:noFill/>
              <a:ln>
                <a:noFill/>
              </a:ln>
              <a:effectLst/>
            </c:spPr>
            <c:txPr>
              <a:bodyPr/>
              <a:lstStyle/>
              <a:p>
                <a:pPr>
                  <a:defRPr sz="14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Hispanic</c:v>
                </c:pt>
                <c:pt idx="1">
                  <c:v>Black</c:v>
                </c:pt>
              </c:strCache>
            </c:strRef>
          </c:cat>
          <c:val>
            <c:numRef>
              <c:f>Sheet1!$B$2:$B$3</c:f>
              <c:numCache>
                <c:formatCode>0%</c:formatCode>
                <c:ptCount val="2"/>
                <c:pt idx="0">
                  <c:v>0.71399999999999997</c:v>
                </c:pt>
                <c:pt idx="1">
                  <c:v>0.64700000000000002</c:v>
                </c:pt>
              </c:numCache>
            </c:numRef>
          </c:val>
          <c:extLst>
            <c:ext xmlns:c16="http://schemas.microsoft.com/office/drawing/2014/chart" uri="{C3380CC4-5D6E-409C-BE32-E72D297353CC}">
              <c16:uniqueId val="{00000000-3269-4252-BE23-3B717D17DCC6}"/>
            </c:ext>
          </c:extLst>
        </c:ser>
        <c:dLbls>
          <c:showLegendKey val="0"/>
          <c:showVal val="0"/>
          <c:showCatName val="0"/>
          <c:showSerName val="0"/>
          <c:showPercent val="0"/>
          <c:showBubbleSize val="0"/>
        </c:dLbls>
        <c:gapWidth val="150"/>
        <c:axId val="52044544"/>
        <c:axId val="52047232"/>
      </c:barChart>
      <c:catAx>
        <c:axId val="52044544"/>
        <c:scaling>
          <c:orientation val="minMax"/>
        </c:scaling>
        <c:delete val="0"/>
        <c:axPos val="l"/>
        <c:numFmt formatCode="General" sourceLinked="0"/>
        <c:majorTickMark val="out"/>
        <c:minorTickMark val="none"/>
        <c:tickLblPos val="nextTo"/>
        <c:txPr>
          <a:bodyPr/>
          <a:lstStyle/>
          <a:p>
            <a:pPr>
              <a:defRPr sz="1200" b="1"/>
            </a:pPr>
            <a:endParaRPr lang="en-US"/>
          </a:p>
        </c:txPr>
        <c:crossAx val="52047232"/>
        <c:crosses val="autoZero"/>
        <c:auto val="1"/>
        <c:lblAlgn val="ctr"/>
        <c:lblOffset val="100"/>
        <c:noMultiLvlLbl val="0"/>
      </c:catAx>
      <c:valAx>
        <c:axId val="52047232"/>
        <c:scaling>
          <c:orientation val="minMax"/>
          <c:min val="0"/>
        </c:scaling>
        <c:delete val="1"/>
        <c:axPos val="b"/>
        <c:numFmt formatCode="0%" sourceLinked="1"/>
        <c:majorTickMark val="out"/>
        <c:minorTickMark val="none"/>
        <c:tickLblPos val="nextTo"/>
        <c:crossAx val="520445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Top 2 Box (Net)</c:v>
                </c:pt>
              </c:strCache>
            </c:strRef>
          </c:tx>
          <c:spPr>
            <a:solidFill>
              <a:srgbClr val="FAB982"/>
            </a:solidFill>
          </c:spPr>
          <c:invertIfNegative val="0"/>
          <c:dLbls>
            <c:spPr>
              <a:noFill/>
              <a:ln>
                <a:noFill/>
              </a:ln>
              <a:effectLst/>
            </c:spPr>
            <c:txPr>
              <a:bodyPr/>
              <a:lstStyle/>
              <a:p>
                <a:pPr>
                  <a:defRPr sz="1400" b="1">
                    <a:solidFill>
                      <a:schemeClr val="tx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Male</c:v>
                </c:pt>
                <c:pt idx="1">
                  <c:v>Female</c:v>
                </c:pt>
              </c:strCache>
            </c:strRef>
          </c:cat>
          <c:val>
            <c:numRef>
              <c:f>Sheet1!$B$2:$B$3</c:f>
              <c:numCache>
                <c:formatCode>0%</c:formatCode>
                <c:ptCount val="2"/>
                <c:pt idx="0">
                  <c:v>0.73499999999999999</c:v>
                </c:pt>
                <c:pt idx="1">
                  <c:v>0.74199999999999999</c:v>
                </c:pt>
              </c:numCache>
            </c:numRef>
          </c:val>
          <c:extLst>
            <c:ext xmlns:c16="http://schemas.microsoft.com/office/drawing/2014/chart" uri="{C3380CC4-5D6E-409C-BE32-E72D297353CC}">
              <c16:uniqueId val="{00000000-92F7-4E61-A593-A968F33AE046}"/>
            </c:ext>
          </c:extLst>
        </c:ser>
        <c:dLbls>
          <c:showLegendKey val="0"/>
          <c:showVal val="0"/>
          <c:showCatName val="0"/>
          <c:showSerName val="0"/>
          <c:showPercent val="0"/>
          <c:showBubbleSize val="0"/>
        </c:dLbls>
        <c:gapWidth val="150"/>
        <c:axId val="98357632"/>
        <c:axId val="98359168"/>
      </c:barChart>
      <c:catAx>
        <c:axId val="98357632"/>
        <c:scaling>
          <c:orientation val="minMax"/>
        </c:scaling>
        <c:delete val="0"/>
        <c:axPos val="l"/>
        <c:numFmt formatCode="General" sourceLinked="0"/>
        <c:majorTickMark val="out"/>
        <c:minorTickMark val="none"/>
        <c:tickLblPos val="nextTo"/>
        <c:txPr>
          <a:bodyPr/>
          <a:lstStyle/>
          <a:p>
            <a:pPr>
              <a:defRPr sz="1200" b="1"/>
            </a:pPr>
            <a:endParaRPr lang="en-US"/>
          </a:p>
        </c:txPr>
        <c:crossAx val="98359168"/>
        <c:crosses val="autoZero"/>
        <c:auto val="1"/>
        <c:lblAlgn val="ctr"/>
        <c:lblOffset val="100"/>
        <c:noMultiLvlLbl val="0"/>
      </c:catAx>
      <c:valAx>
        <c:axId val="98359168"/>
        <c:scaling>
          <c:orientation val="minMax"/>
          <c:min val="0"/>
        </c:scaling>
        <c:delete val="1"/>
        <c:axPos val="b"/>
        <c:numFmt formatCode="0%" sourceLinked="1"/>
        <c:majorTickMark val="out"/>
        <c:minorTickMark val="none"/>
        <c:tickLblPos val="nextTo"/>
        <c:crossAx val="983576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Top 2 Box (Net)</c:v>
                </c:pt>
              </c:strCache>
            </c:strRef>
          </c:tx>
          <c:spPr>
            <a:solidFill>
              <a:srgbClr val="3682B4"/>
            </a:solidFill>
          </c:spPr>
          <c:invertIfNegative val="0"/>
          <c:dLbls>
            <c:spPr>
              <a:noFill/>
              <a:ln>
                <a:noFill/>
              </a:ln>
              <a:effectLst/>
            </c:spPr>
            <c:txPr>
              <a:bodyPr/>
              <a:lstStyle/>
              <a:p>
                <a:pPr>
                  <a:defRPr sz="14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Independent</c:v>
                </c:pt>
                <c:pt idx="1">
                  <c:v>Democrat</c:v>
                </c:pt>
                <c:pt idx="2">
                  <c:v>Republican</c:v>
                </c:pt>
              </c:strCache>
            </c:strRef>
          </c:cat>
          <c:val>
            <c:numRef>
              <c:f>Sheet1!$B$2:$B$4</c:f>
              <c:numCache>
                <c:formatCode>0%</c:formatCode>
                <c:ptCount val="3"/>
                <c:pt idx="0">
                  <c:v>0.7</c:v>
                </c:pt>
                <c:pt idx="1">
                  <c:v>0.71299999999999997</c:v>
                </c:pt>
                <c:pt idx="2">
                  <c:v>0.80700000000000005</c:v>
                </c:pt>
              </c:numCache>
            </c:numRef>
          </c:val>
          <c:extLst>
            <c:ext xmlns:c16="http://schemas.microsoft.com/office/drawing/2014/chart" uri="{C3380CC4-5D6E-409C-BE32-E72D297353CC}">
              <c16:uniqueId val="{00000000-CECA-440B-BDAE-1BE9FB873692}"/>
            </c:ext>
          </c:extLst>
        </c:ser>
        <c:dLbls>
          <c:showLegendKey val="0"/>
          <c:showVal val="0"/>
          <c:showCatName val="0"/>
          <c:showSerName val="0"/>
          <c:showPercent val="0"/>
          <c:showBubbleSize val="0"/>
        </c:dLbls>
        <c:gapWidth val="150"/>
        <c:axId val="52029312"/>
        <c:axId val="52396032"/>
      </c:barChart>
      <c:catAx>
        <c:axId val="52029312"/>
        <c:scaling>
          <c:orientation val="minMax"/>
        </c:scaling>
        <c:delete val="0"/>
        <c:axPos val="l"/>
        <c:numFmt formatCode="General" sourceLinked="0"/>
        <c:majorTickMark val="out"/>
        <c:minorTickMark val="none"/>
        <c:tickLblPos val="nextTo"/>
        <c:txPr>
          <a:bodyPr/>
          <a:lstStyle/>
          <a:p>
            <a:pPr>
              <a:defRPr sz="1200" b="1"/>
            </a:pPr>
            <a:endParaRPr lang="en-US"/>
          </a:p>
        </c:txPr>
        <c:crossAx val="52396032"/>
        <c:crosses val="autoZero"/>
        <c:auto val="1"/>
        <c:lblAlgn val="ctr"/>
        <c:lblOffset val="100"/>
        <c:noMultiLvlLbl val="0"/>
      </c:catAx>
      <c:valAx>
        <c:axId val="52396032"/>
        <c:scaling>
          <c:orientation val="minMax"/>
          <c:min val="0"/>
        </c:scaling>
        <c:delete val="1"/>
        <c:axPos val="b"/>
        <c:numFmt formatCode="0%" sourceLinked="1"/>
        <c:majorTickMark val="out"/>
        <c:minorTickMark val="none"/>
        <c:tickLblPos val="nextTo"/>
        <c:crossAx val="520293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Top 2 Box (Net)</c:v>
                </c:pt>
              </c:strCache>
            </c:strRef>
          </c:tx>
          <c:spPr>
            <a:solidFill>
              <a:srgbClr val="50C8A0"/>
            </a:solidFill>
          </c:spPr>
          <c:invertIfNegative val="0"/>
          <c:dLbls>
            <c:spPr>
              <a:noFill/>
              <a:ln>
                <a:noFill/>
              </a:ln>
              <a:effectLst/>
            </c:spPr>
            <c:txPr>
              <a:bodyPr/>
              <a:lstStyle/>
              <a:p>
                <a:pPr>
                  <a:defRPr sz="14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Blue Collar</c:v>
                </c:pt>
                <c:pt idx="1">
                  <c:v>White Collar</c:v>
                </c:pt>
              </c:strCache>
            </c:strRef>
          </c:cat>
          <c:val>
            <c:numRef>
              <c:f>Sheet1!$B$2:$B$3</c:f>
              <c:numCache>
                <c:formatCode>0%</c:formatCode>
                <c:ptCount val="2"/>
                <c:pt idx="0">
                  <c:v>0.69499999999999995</c:v>
                </c:pt>
                <c:pt idx="1">
                  <c:v>0.76700000000000002</c:v>
                </c:pt>
              </c:numCache>
            </c:numRef>
          </c:val>
          <c:extLst>
            <c:ext xmlns:c16="http://schemas.microsoft.com/office/drawing/2014/chart" uri="{C3380CC4-5D6E-409C-BE32-E72D297353CC}">
              <c16:uniqueId val="{00000000-3165-44C7-81D6-E3FFA9DF6C75}"/>
            </c:ext>
          </c:extLst>
        </c:ser>
        <c:dLbls>
          <c:showLegendKey val="0"/>
          <c:showVal val="0"/>
          <c:showCatName val="0"/>
          <c:showSerName val="0"/>
          <c:showPercent val="0"/>
          <c:showBubbleSize val="0"/>
        </c:dLbls>
        <c:gapWidth val="150"/>
        <c:axId val="88020480"/>
        <c:axId val="88244992"/>
      </c:barChart>
      <c:catAx>
        <c:axId val="88020480"/>
        <c:scaling>
          <c:orientation val="minMax"/>
        </c:scaling>
        <c:delete val="0"/>
        <c:axPos val="l"/>
        <c:numFmt formatCode="General" sourceLinked="0"/>
        <c:majorTickMark val="out"/>
        <c:minorTickMark val="none"/>
        <c:tickLblPos val="nextTo"/>
        <c:txPr>
          <a:bodyPr/>
          <a:lstStyle/>
          <a:p>
            <a:pPr>
              <a:defRPr sz="1200" b="1"/>
            </a:pPr>
            <a:endParaRPr lang="en-US"/>
          </a:p>
        </c:txPr>
        <c:crossAx val="88244992"/>
        <c:crosses val="autoZero"/>
        <c:auto val="1"/>
        <c:lblAlgn val="ctr"/>
        <c:lblOffset val="100"/>
        <c:noMultiLvlLbl val="0"/>
      </c:catAx>
      <c:valAx>
        <c:axId val="88244992"/>
        <c:scaling>
          <c:orientation val="minMax"/>
          <c:min val="0"/>
        </c:scaling>
        <c:delete val="1"/>
        <c:axPos val="b"/>
        <c:numFmt formatCode="0%" sourceLinked="1"/>
        <c:majorTickMark val="out"/>
        <c:minorTickMark val="none"/>
        <c:tickLblPos val="nextTo"/>
        <c:crossAx val="880204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3682B4"/>
            </a:solidFill>
          </c:spPr>
          <c:invertIfNegative val="0"/>
          <c:dPt>
            <c:idx val="2"/>
            <c:invertIfNegative val="0"/>
            <c:bubble3D val="0"/>
            <c:extLst>
              <c:ext xmlns:c16="http://schemas.microsoft.com/office/drawing/2014/chart" uri="{C3380CC4-5D6E-409C-BE32-E72D297353CC}">
                <c16:uniqueId val="{00000001-ECF8-4095-BE86-C961FAD42B98}"/>
              </c:ext>
            </c:extLst>
          </c:dPt>
          <c:dPt>
            <c:idx val="3"/>
            <c:invertIfNegative val="0"/>
            <c:bubble3D val="0"/>
            <c:extLst>
              <c:ext xmlns:c16="http://schemas.microsoft.com/office/drawing/2014/chart" uri="{C3380CC4-5D6E-409C-BE32-E72D297353CC}">
                <c16:uniqueId val="{00000003-ECF8-4095-BE86-C961FAD42B98}"/>
              </c:ext>
            </c:extLst>
          </c:dPt>
          <c:dPt>
            <c:idx val="4"/>
            <c:invertIfNegative val="0"/>
            <c:bubble3D val="0"/>
            <c:spPr>
              <a:solidFill>
                <a:srgbClr val="50C8A0"/>
              </a:solidFill>
            </c:spPr>
            <c:extLst>
              <c:ext xmlns:c16="http://schemas.microsoft.com/office/drawing/2014/chart" uri="{C3380CC4-5D6E-409C-BE32-E72D297353CC}">
                <c16:uniqueId val="{0000000C-FAD8-47F1-877B-15722E6D3CC4}"/>
              </c:ext>
            </c:extLst>
          </c:dPt>
          <c:dPt>
            <c:idx val="7"/>
            <c:invertIfNegative val="0"/>
            <c:bubble3D val="0"/>
            <c:extLst>
              <c:ext xmlns:c16="http://schemas.microsoft.com/office/drawing/2014/chart" uri="{C3380CC4-5D6E-409C-BE32-E72D297353CC}">
                <c16:uniqueId val="{00000005-ECF8-4095-BE86-C961FAD42B98}"/>
              </c:ext>
            </c:extLst>
          </c:dPt>
          <c:dPt>
            <c:idx val="8"/>
            <c:invertIfNegative val="0"/>
            <c:bubble3D val="0"/>
            <c:extLst>
              <c:ext xmlns:c16="http://schemas.microsoft.com/office/drawing/2014/chart" uri="{C3380CC4-5D6E-409C-BE32-E72D297353CC}">
                <c16:uniqueId val="{00000007-ECF8-4095-BE86-C961FAD42B98}"/>
              </c:ext>
            </c:extLst>
          </c:dPt>
          <c:dPt>
            <c:idx val="9"/>
            <c:invertIfNegative val="0"/>
            <c:bubble3D val="0"/>
            <c:extLst>
              <c:ext xmlns:c16="http://schemas.microsoft.com/office/drawing/2014/chart" uri="{C3380CC4-5D6E-409C-BE32-E72D297353CC}">
                <c16:uniqueId val="{00000009-ECF8-4095-BE86-C961FAD42B98}"/>
              </c:ext>
            </c:extLst>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A55+</c:v>
                </c:pt>
                <c:pt idx="1">
                  <c:v>A25-54</c:v>
                </c:pt>
                <c:pt idx="2">
                  <c:v>A18-34</c:v>
                </c:pt>
                <c:pt idx="3">
                  <c:v>A18+</c:v>
                </c:pt>
              </c:strCache>
            </c:strRef>
          </c:cat>
          <c:val>
            <c:numRef>
              <c:f>Sheet1!$B$2:$B$5</c:f>
              <c:numCache>
                <c:formatCode>0%</c:formatCode>
                <c:ptCount val="4"/>
                <c:pt idx="0">
                  <c:v>0.75600000000000001</c:v>
                </c:pt>
                <c:pt idx="1">
                  <c:v>0.745</c:v>
                </c:pt>
                <c:pt idx="2">
                  <c:v>0.76</c:v>
                </c:pt>
                <c:pt idx="3">
                  <c:v>0.746</c:v>
                </c:pt>
              </c:numCache>
            </c:numRef>
          </c:val>
          <c:extLst>
            <c:ext xmlns:c16="http://schemas.microsoft.com/office/drawing/2014/chart" uri="{C3380CC4-5D6E-409C-BE32-E72D297353CC}">
              <c16:uniqueId val="{0000000A-ECF8-4095-BE86-C961FAD42B98}"/>
            </c:ext>
          </c:extLst>
        </c:ser>
        <c:dLbls>
          <c:showLegendKey val="0"/>
          <c:showVal val="0"/>
          <c:showCatName val="0"/>
          <c:showSerName val="0"/>
          <c:showPercent val="0"/>
          <c:showBubbleSize val="0"/>
        </c:dLbls>
        <c:gapWidth val="150"/>
        <c:axId val="106392960"/>
        <c:axId val="106398848"/>
      </c:barChart>
      <c:catAx>
        <c:axId val="106392960"/>
        <c:scaling>
          <c:orientation val="minMax"/>
        </c:scaling>
        <c:delete val="0"/>
        <c:axPos val="l"/>
        <c:numFmt formatCode="General" sourceLinked="0"/>
        <c:majorTickMark val="out"/>
        <c:minorTickMark val="none"/>
        <c:tickLblPos val="nextTo"/>
        <c:txPr>
          <a:bodyPr/>
          <a:lstStyle/>
          <a:p>
            <a:pPr>
              <a:defRPr sz="1200" b="1"/>
            </a:pPr>
            <a:endParaRPr lang="en-US"/>
          </a:p>
        </c:txPr>
        <c:crossAx val="106398848"/>
        <c:crosses val="autoZero"/>
        <c:auto val="1"/>
        <c:lblAlgn val="ctr"/>
        <c:lblOffset val="100"/>
        <c:noMultiLvlLbl val="0"/>
      </c:catAx>
      <c:valAx>
        <c:axId val="106398848"/>
        <c:scaling>
          <c:orientation val="minMax"/>
          <c:min val="0"/>
        </c:scaling>
        <c:delete val="1"/>
        <c:axPos val="b"/>
        <c:numFmt formatCode="0%" sourceLinked="1"/>
        <c:majorTickMark val="out"/>
        <c:minorTickMark val="none"/>
        <c:tickLblPos val="nextTo"/>
        <c:crossAx val="1063929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50C8A0"/>
            </a:solidFill>
          </c:spPr>
          <c:invertIfNegative val="0"/>
          <c:dPt>
            <c:idx val="2"/>
            <c:invertIfNegative val="0"/>
            <c:bubble3D val="0"/>
            <c:extLst>
              <c:ext xmlns:c16="http://schemas.microsoft.com/office/drawing/2014/chart" uri="{C3380CC4-5D6E-409C-BE32-E72D297353CC}">
                <c16:uniqueId val="{00000000-AE48-44A9-8C5B-BC08393A7688}"/>
              </c:ext>
            </c:extLst>
          </c:dPt>
          <c:dPt>
            <c:idx val="3"/>
            <c:invertIfNegative val="0"/>
            <c:bubble3D val="0"/>
            <c:extLst>
              <c:ext xmlns:c16="http://schemas.microsoft.com/office/drawing/2014/chart" uri="{C3380CC4-5D6E-409C-BE32-E72D297353CC}">
                <c16:uniqueId val="{00000001-AE48-44A9-8C5B-BC08393A7688}"/>
              </c:ext>
            </c:extLst>
          </c:dPt>
          <c:dPt>
            <c:idx val="4"/>
            <c:invertIfNegative val="0"/>
            <c:bubble3D val="0"/>
            <c:extLst>
              <c:ext xmlns:c16="http://schemas.microsoft.com/office/drawing/2014/chart" uri="{C3380CC4-5D6E-409C-BE32-E72D297353CC}">
                <c16:uniqueId val="{00000003-AE48-44A9-8C5B-BC08393A7688}"/>
              </c:ext>
            </c:extLst>
          </c:dPt>
          <c:dPt>
            <c:idx val="7"/>
            <c:invertIfNegative val="0"/>
            <c:bubble3D val="0"/>
            <c:extLst>
              <c:ext xmlns:c16="http://schemas.microsoft.com/office/drawing/2014/chart" uri="{C3380CC4-5D6E-409C-BE32-E72D297353CC}">
                <c16:uniqueId val="{00000004-AE48-44A9-8C5B-BC08393A7688}"/>
              </c:ext>
            </c:extLst>
          </c:dPt>
          <c:dPt>
            <c:idx val="8"/>
            <c:invertIfNegative val="0"/>
            <c:bubble3D val="0"/>
            <c:extLst>
              <c:ext xmlns:c16="http://schemas.microsoft.com/office/drawing/2014/chart" uri="{C3380CC4-5D6E-409C-BE32-E72D297353CC}">
                <c16:uniqueId val="{00000005-AE48-44A9-8C5B-BC08393A7688}"/>
              </c:ext>
            </c:extLst>
          </c:dPt>
          <c:dPt>
            <c:idx val="9"/>
            <c:invertIfNegative val="0"/>
            <c:bubble3D val="0"/>
            <c:extLst>
              <c:ext xmlns:c16="http://schemas.microsoft.com/office/drawing/2014/chart" uri="{C3380CC4-5D6E-409C-BE32-E72D297353CC}">
                <c16:uniqueId val="{00000006-AE48-44A9-8C5B-BC08393A7688}"/>
              </c:ext>
            </c:extLst>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Hispanic</c:v>
                </c:pt>
                <c:pt idx="1">
                  <c:v>Black</c:v>
                </c:pt>
              </c:strCache>
            </c:strRef>
          </c:cat>
          <c:val>
            <c:numRef>
              <c:f>Sheet1!$B$2:$B$3</c:f>
              <c:numCache>
                <c:formatCode>0%</c:formatCode>
                <c:ptCount val="2"/>
                <c:pt idx="0">
                  <c:v>0.76400000000000001</c:v>
                </c:pt>
                <c:pt idx="1">
                  <c:v>0.60099999999999998</c:v>
                </c:pt>
              </c:numCache>
            </c:numRef>
          </c:val>
          <c:extLst>
            <c:ext xmlns:c16="http://schemas.microsoft.com/office/drawing/2014/chart" uri="{C3380CC4-5D6E-409C-BE32-E72D297353CC}">
              <c16:uniqueId val="{00000007-AE48-44A9-8C5B-BC08393A7688}"/>
            </c:ext>
          </c:extLst>
        </c:ser>
        <c:dLbls>
          <c:showLegendKey val="0"/>
          <c:showVal val="0"/>
          <c:showCatName val="0"/>
          <c:showSerName val="0"/>
          <c:showPercent val="0"/>
          <c:showBubbleSize val="0"/>
        </c:dLbls>
        <c:gapWidth val="150"/>
        <c:axId val="106524032"/>
        <c:axId val="106529920"/>
      </c:barChart>
      <c:catAx>
        <c:axId val="106524032"/>
        <c:scaling>
          <c:orientation val="minMax"/>
        </c:scaling>
        <c:delete val="0"/>
        <c:axPos val="l"/>
        <c:numFmt formatCode="General" sourceLinked="0"/>
        <c:majorTickMark val="out"/>
        <c:minorTickMark val="none"/>
        <c:tickLblPos val="nextTo"/>
        <c:txPr>
          <a:bodyPr/>
          <a:lstStyle/>
          <a:p>
            <a:pPr>
              <a:defRPr sz="1200" b="1"/>
            </a:pPr>
            <a:endParaRPr lang="en-US"/>
          </a:p>
        </c:txPr>
        <c:crossAx val="106529920"/>
        <c:crosses val="autoZero"/>
        <c:auto val="1"/>
        <c:lblAlgn val="ctr"/>
        <c:lblOffset val="100"/>
        <c:noMultiLvlLbl val="0"/>
      </c:catAx>
      <c:valAx>
        <c:axId val="106529920"/>
        <c:scaling>
          <c:orientation val="minMax"/>
        </c:scaling>
        <c:delete val="1"/>
        <c:axPos val="b"/>
        <c:numFmt formatCode="0%" sourceLinked="1"/>
        <c:majorTickMark val="out"/>
        <c:minorTickMark val="none"/>
        <c:tickLblPos val="nextTo"/>
        <c:crossAx val="1065240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FAB982"/>
            </a:solidFill>
          </c:spPr>
          <c:invertIfNegative val="0"/>
          <c:dPt>
            <c:idx val="2"/>
            <c:invertIfNegative val="0"/>
            <c:bubble3D val="0"/>
            <c:extLst>
              <c:ext xmlns:c16="http://schemas.microsoft.com/office/drawing/2014/chart" uri="{C3380CC4-5D6E-409C-BE32-E72D297353CC}">
                <c16:uniqueId val="{00000000-8AD0-4487-ADBB-C5AD8066125A}"/>
              </c:ext>
            </c:extLst>
          </c:dPt>
          <c:dPt>
            <c:idx val="3"/>
            <c:invertIfNegative val="0"/>
            <c:bubble3D val="0"/>
            <c:extLst>
              <c:ext xmlns:c16="http://schemas.microsoft.com/office/drawing/2014/chart" uri="{C3380CC4-5D6E-409C-BE32-E72D297353CC}">
                <c16:uniqueId val="{00000001-8AD0-4487-ADBB-C5AD8066125A}"/>
              </c:ext>
            </c:extLst>
          </c:dPt>
          <c:dPt>
            <c:idx val="4"/>
            <c:invertIfNegative val="0"/>
            <c:bubble3D val="0"/>
            <c:extLst>
              <c:ext xmlns:c16="http://schemas.microsoft.com/office/drawing/2014/chart" uri="{C3380CC4-5D6E-409C-BE32-E72D297353CC}">
                <c16:uniqueId val="{00000003-8AD0-4487-ADBB-C5AD8066125A}"/>
              </c:ext>
            </c:extLst>
          </c:dPt>
          <c:dPt>
            <c:idx val="7"/>
            <c:invertIfNegative val="0"/>
            <c:bubble3D val="0"/>
            <c:extLst>
              <c:ext xmlns:c16="http://schemas.microsoft.com/office/drawing/2014/chart" uri="{C3380CC4-5D6E-409C-BE32-E72D297353CC}">
                <c16:uniqueId val="{00000004-8AD0-4487-ADBB-C5AD8066125A}"/>
              </c:ext>
            </c:extLst>
          </c:dPt>
          <c:dPt>
            <c:idx val="8"/>
            <c:invertIfNegative val="0"/>
            <c:bubble3D val="0"/>
            <c:extLst>
              <c:ext xmlns:c16="http://schemas.microsoft.com/office/drawing/2014/chart" uri="{C3380CC4-5D6E-409C-BE32-E72D297353CC}">
                <c16:uniqueId val="{00000005-8AD0-4487-ADBB-C5AD8066125A}"/>
              </c:ext>
            </c:extLst>
          </c:dPt>
          <c:dPt>
            <c:idx val="9"/>
            <c:invertIfNegative val="0"/>
            <c:bubble3D val="0"/>
            <c:extLst>
              <c:ext xmlns:c16="http://schemas.microsoft.com/office/drawing/2014/chart" uri="{C3380CC4-5D6E-409C-BE32-E72D297353CC}">
                <c16:uniqueId val="{00000006-8AD0-4487-ADBB-C5AD8066125A}"/>
              </c:ext>
            </c:extLst>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Male</c:v>
                </c:pt>
                <c:pt idx="1">
                  <c:v>Female</c:v>
                </c:pt>
              </c:strCache>
            </c:strRef>
          </c:cat>
          <c:val>
            <c:numRef>
              <c:f>Sheet1!$B$2:$B$3</c:f>
              <c:numCache>
                <c:formatCode>0%</c:formatCode>
                <c:ptCount val="2"/>
                <c:pt idx="0">
                  <c:v>0.747</c:v>
                </c:pt>
                <c:pt idx="1">
                  <c:v>0.74399999999999999</c:v>
                </c:pt>
              </c:numCache>
            </c:numRef>
          </c:val>
          <c:extLst>
            <c:ext xmlns:c16="http://schemas.microsoft.com/office/drawing/2014/chart" uri="{C3380CC4-5D6E-409C-BE32-E72D297353CC}">
              <c16:uniqueId val="{00000007-8AD0-4487-ADBB-C5AD8066125A}"/>
            </c:ext>
          </c:extLst>
        </c:ser>
        <c:dLbls>
          <c:showLegendKey val="0"/>
          <c:showVal val="0"/>
          <c:showCatName val="0"/>
          <c:showSerName val="0"/>
          <c:showPercent val="0"/>
          <c:showBubbleSize val="0"/>
        </c:dLbls>
        <c:gapWidth val="150"/>
        <c:axId val="106560896"/>
        <c:axId val="107627648"/>
      </c:barChart>
      <c:catAx>
        <c:axId val="106560896"/>
        <c:scaling>
          <c:orientation val="minMax"/>
        </c:scaling>
        <c:delete val="0"/>
        <c:axPos val="l"/>
        <c:numFmt formatCode="General" sourceLinked="0"/>
        <c:majorTickMark val="out"/>
        <c:minorTickMark val="none"/>
        <c:tickLblPos val="nextTo"/>
        <c:txPr>
          <a:bodyPr/>
          <a:lstStyle/>
          <a:p>
            <a:pPr>
              <a:defRPr sz="1200" b="1"/>
            </a:pPr>
            <a:endParaRPr lang="en-US"/>
          </a:p>
        </c:txPr>
        <c:crossAx val="107627648"/>
        <c:crosses val="autoZero"/>
        <c:auto val="1"/>
        <c:lblAlgn val="ctr"/>
        <c:lblOffset val="100"/>
        <c:noMultiLvlLbl val="0"/>
      </c:catAx>
      <c:valAx>
        <c:axId val="107627648"/>
        <c:scaling>
          <c:orientation val="minMax"/>
          <c:min val="0"/>
        </c:scaling>
        <c:delete val="1"/>
        <c:axPos val="b"/>
        <c:numFmt formatCode="0%" sourceLinked="1"/>
        <c:majorTickMark val="out"/>
        <c:minorTickMark val="none"/>
        <c:tickLblPos val="nextTo"/>
        <c:crossAx val="1065608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Top 2 Box (Net)</c:v>
                </c:pt>
              </c:strCache>
            </c:strRef>
          </c:tx>
          <c:spPr>
            <a:solidFill>
              <a:srgbClr val="3682B4"/>
            </a:solidFill>
          </c:spPr>
          <c:invertIfNegative val="0"/>
          <c:dLbls>
            <c:spPr>
              <a:noFill/>
              <a:ln>
                <a:noFill/>
              </a:ln>
              <a:effectLst/>
            </c:spPr>
            <c:txPr>
              <a:bodyPr/>
              <a:lstStyle/>
              <a:p>
                <a:pPr>
                  <a:defRPr sz="14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Independent</c:v>
                </c:pt>
                <c:pt idx="1">
                  <c:v>Democrat</c:v>
                </c:pt>
                <c:pt idx="2">
                  <c:v>Republican</c:v>
                </c:pt>
              </c:strCache>
            </c:strRef>
          </c:cat>
          <c:val>
            <c:numRef>
              <c:f>Sheet1!$B$2:$B$4</c:f>
              <c:numCache>
                <c:formatCode>0%</c:formatCode>
                <c:ptCount val="3"/>
                <c:pt idx="0">
                  <c:v>0.73299999999999998</c:v>
                </c:pt>
                <c:pt idx="1">
                  <c:v>0.73399999999999999</c:v>
                </c:pt>
                <c:pt idx="2">
                  <c:v>0.78900000000000003</c:v>
                </c:pt>
              </c:numCache>
            </c:numRef>
          </c:val>
          <c:extLst>
            <c:ext xmlns:c16="http://schemas.microsoft.com/office/drawing/2014/chart" uri="{C3380CC4-5D6E-409C-BE32-E72D297353CC}">
              <c16:uniqueId val="{00000000-CECA-440B-BDAE-1BE9FB873692}"/>
            </c:ext>
          </c:extLst>
        </c:ser>
        <c:dLbls>
          <c:showLegendKey val="0"/>
          <c:showVal val="0"/>
          <c:showCatName val="0"/>
          <c:showSerName val="0"/>
          <c:showPercent val="0"/>
          <c:showBubbleSize val="0"/>
        </c:dLbls>
        <c:gapWidth val="150"/>
        <c:axId val="89881216"/>
        <c:axId val="91941504"/>
      </c:barChart>
      <c:catAx>
        <c:axId val="89881216"/>
        <c:scaling>
          <c:orientation val="minMax"/>
        </c:scaling>
        <c:delete val="0"/>
        <c:axPos val="l"/>
        <c:numFmt formatCode="General" sourceLinked="0"/>
        <c:majorTickMark val="out"/>
        <c:minorTickMark val="none"/>
        <c:tickLblPos val="nextTo"/>
        <c:txPr>
          <a:bodyPr/>
          <a:lstStyle/>
          <a:p>
            <a:pPr>
              <a:defRPr sz="1200" b="1"/>
            </a:pPr>
            <a:endParaRPr lang="en-US"/>
          </a:p>
        </c:txPr>
        <c:crossAx val="91941504"/>
        <c:crosses val="autoZero"/>
        <c:auto val="1"/>
        <c:lblAlgn val="ctr"/>
        <c:lblOffset val="100"/>
        <c:noMultiLvlLbl val="0"/>
      </c:catAx>
      <c:valAx>
        <c:axId val="91941504"/>
        <c:scaling>
          <c:orientation val="minMax"/>
          <c:min val="0"/>
        </c:scaling>
        <c:delete val="1"/>
        <c:axPos val="b"/>
        <c:numFmt formatCode="0%" sourceLinked="1"/>
        <c:majorTickMark val="out"/>
        <c:minorTickMark val="none"/>
        <c:tickLblPos val="nextTo"/>
        <c:crossAx val="898812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Top 2 Box (Net)</c:v>
                </c:pt>
              </c:strCache>
            </c:strRef>
          </c:tx>
          <c:spPr>
            <a:solidFill>
              <a:srgbClr val="50C8A0"/>
            </a:solidFill>
          </c:spPr>
          <c:invertIfNegative val="0"/>
          <c:dLbls>
            <c:spPr>
              <a:noFill/>
              <a:ln>
                <a:noFill/>
              </a:ln>
              <a:effectLst/>
            </c:spPr>
            <c:txPr>
              <a:bodyPr/>
              <a:lstStyle/>
              <a:p>
                <a:pPr>
                  <a:defRPr sz="14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Blue Collar</c:v>
                </c:pt>
                <c:pt idx="1">
                  <c:v>White Collar</c:v>
                </c:pt>
              </c:strCache>
            </c:strRef>
          </c:cat>
          <c:val>
            <c:numRef>
              <c:f>Sheet1!$B$2:$B$3</c:f>
              <c:numCache>
                <c:formatCode>0%</c:formatCode>
                <c:ptCount val="2"/>
                <c:pt idx="0">
                  <c:v>0.75</c:v>
                </c:pt>
                <c:pt idx="1">
                  <c:v>0.77</c:v>
                </c:pt>
              </c:numCache>
            </c:numRef>
          </c:val>
          <c:extLst>
            <c:ext xmlns:c16="http://schemas.microsoft.com/office/drawing/2014/chart" uri="{C3380CC4-5D6E-409C-BE32-E72D297353CC}">
              <c16:uniqueId val="{00000000-3165-44C7-81D6-E3FFA9DF6C75}"/>
            </c:ext>
          </c:extLst>
        </c:ser>
        <c:dLbls>
          <c:showLegendKey val="0"/>
          <c:showVal val="0"/>
          <c:showCatName val="0"/>
          <c:showSerName val="0"/>
          <c:showPercent val="0"/>
          <c:showBubbleSize val="0"/>
        </c:dLbls>
        <c:gapWidth val="150"/>
        <c:axId val="95341952"/>
        <c:axId val="95445760"/>
      </c:barChart>
      <c:catAx>
        <c:axId val="95341952"/>
        <c:scaling>
          <c:orientation val="minMax"/>
        </c:scaling>
        <c:delete val="0"/>
        <c:axPos val="l"/>
        <c:numFmt formatCode="General" sourceLinked="0"/>
        <c:majorTickMark val="out"/>
        <c:minorTickMark val="none"/>
        <c:tickLblPos val="nextTo"/>
        <c:txPr>
          <a:bodyPr/>
          <a:lstStyle/>
          <a:p>
            <a:pPr>
              <a:defRPr sz="1200" b="1"/>
            </a:pPr>
            <a:endParaRPr lang="en-US"/>
          </a:p>
        </c:txPr>
        <c:crossAx val="95445760"/>
        <c:crosses val="autoZero"/>
        <c:auto val="1"/>
        <c:lblAlgn val="ctr"/>
        <c:lblOffset val="100"/>
        <c:noMultiLvlLbl val="0"/>
      </c:catAx>
      <c:valAx>
        <c:axId val="95445760"/>
        <c:scaling>
          <c:orientation val="minMax"/>
          <c:min val="0"/>
        </c:scaling>
        <c:delete val="1"/>
        <c:axPos val="b"/>
        <c:numFmt formatCode="0%" sourceLinked="1"/>
        <c:majorTickMark val="out"/>
        <c:minorTickMark val="none"/>
        <c:tickLblPos val="nextTo"/>
        <c:crossAx val="953419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dirty="0">
                <a:effectLst/>
              </a:rPr>
              <a:t>Which Source Do You Trust For The </a:t>
            </a:r>
            <a:r>
              <a:rPr lang="en-US" sz="1050" i="1" u="sng" dirty="0">
                <a:effectLst/>
              </a:rPr>
              <a:t>Most Accurate</a:t>
            </a:r>
            <a:r>
              <a:rPr lang="en-US" sz="1050" dirty="0">
                <a:effectLst/>
              </a:rPr>
              <a:t> Political Information?</a:t>
            </a:r>
          </a:p>
        </c:rich>
      </c:tx>
      <c:layout>
        <c:manualLayout>
          <c:xMode val="edge"/>
          <c:yMode val="edge"/>
          <c:x val="0.22158533757813068"/>
          <c:y val="7.1774587105384591E-3"/>
        </c:manualLayout>
      </c:layout>
      <c:overlay val="0"/>
    </c:title>
    <c:autoTitleDeleted val="0"/>
    <c:plotArea>
      <c:layout>
        <c:manualLayout>
          <c:layoutTarget val="inner"/>
          <c:xMode val="edge"/>
          <c:yMode val="edge"/>
          <c:x val="8.58711993797458E-2"/>
          <c:y val="5.8119613197142456E-2"/>
          <c:w val="0.89686519035818102"/>
          <c:h val="0.7626360893869597"/>
        </c:manualLayout>
      </c:layout>
      <c:barChart>
        <c:barDir val="bar"/>
        <c:grouping val="stacked"/>
        <c:varyColors val="0"/>
        <c:ser>
          <c:idx val="0"/>
          <c:order val="0"/>
          <c:tx>
            <c:strRef>
              <c:f>Sheet1!$B$1</c:f>
              <c:strCache>
                <c:ptCount val="1"/>
                <c:pt idx="0">
                  <c:v>Television</c:v>
                </c:pt>
              </c:strCache>
            </c:strRef>
          </c:tx>
          <c:spPr>
            <a:solidFill>
              <a:srgbClr val="3682B4"/>
            </a:solidFill>
          </c:spPr>
          <c:invertIfNegative val="0"/>
          <c:dLbls>
            <c:spPr>
              <a:noFill/>
              <a:ln>
                <a:noFill/>
              </a:ln>
              <a:effectLst/>
            </c:spPr>
            <c:txPr>
              <a:bodyPr/>
              <a:lstStyle/>
              <a:p>
                <a:pPr algn="ctr">
                  <a:defRPr lang="en-US" sz="10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Sheet1!$B$2:$B$9</c:f>
              <c:numCache>
                <c:formatCode>0%</c:formatCode>
                <c:ptCount val="8"/>
                <c:pt idx="0">
                  <c:v>0.61099999999999999</c:v>
                </c:pt>
                <c:pt idx="1">
                  <c:v>0.59</c:v>
                </c:pt>
                <c:pt idx="2">
                  <c:v>0.64300000000000002</c:v>
                </c:pt>
                <c:pt idx="3">
                  <c:v>0.627</c:v>
                </c:pt>
                <c:pt idx="4">
                  <c:v>0.55700000000000005</c:v>
                </c:pt>
                <c:pt idx="5">
                  <c:v>0.627</c:v>
                </c:pt>
                <c:pt idx="6">
                  <c:v>0.63300000000000001</c:v>
                </c:pt>
                <c:pt idx="7">
                  <c:v>0.6</c:v>
                </c:pt>
              </c:numCache>
            </c:numRef>
          </c:val>
          <c:extLst>
            <c:ext xmlns:c16="http://schemas.microsoft.com/office/drawing/2014/chart" uri="{C3380CC4-5D6E-409C-BE32-E72D297353CC}">
              <c16:uniqueId val="{00000000-4C7C-48C8-A84A-10D4C10826DC}"/>
            </c:ext>
          </c:extLst>
        </c:ser>
        <c:ser>
          <c:idx val="1"/>
          <c:order val="1"/>
          <c:tx>
            <c:strRef>
              <c:f>Sheet1!$C$1</c:f>
              <c:strCache>
                <c:ptCount val="1"/>
                <c:pt idx="0">
                  <c:v>TV News Websites/Apps</c:v>
                </c:pt>
              </c:strCache>
            </c:strRef>
          </c:tx>
          <c:spPr>
            <a:solidFill>
              <a:srgbClr val="50C8A0"/>
            </a:solidFill>
          </c:spPr>
          <c:invertIfNegative val="0"/>
          <c:dLbls>
            <c:spPr>
              <a:noFill/>
              <a:ln>
                <a:noFill/>
              </a:ln>
              <a:effectLst/>
            </c:spPr>
            <c:txPr>
              <a:bodyPr anchorCtr="0"/>
              <a:lstStyle/>
              <a:p>
                <a:pPr algn="ctr">
                  <a:defRPr lang="en-US"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Sheet1!$C$2:$C$9</c:f>
              <c:numCache>
                <c:formatCode>0%</c:formatCode>
                <c:ptCount val="8"/>
                <c:pt idx="0">
                  <c:v>0.53600000000000003</c:v>
                </c:pt>
                <c:pt idx="1">
                  <c:v>0.53900000000000003</c:v>
                </c:pt>
                <c:pt idx="2">
                  <c:v>0.59299999999999997</c:v>
                </c:pt>
                <c:pt idx="3">
                  <c:v>0.57499999999999996</c:v>
                </c:pt>
                <c:pt idx="4">
                  <c:v>0.46300000000000002</c:v>
                </c:pt>
                <c:pt idx="5">
                  <c:v>0.58099999999999996</c:v>
                </c:pt>
                <c:pt idx="6">
                  <c:v>0.59699999999999998</c:v>
                </c:pt>
                <c:pt idx="7">
                  <c:v>0.53700000000000003</c:v>
                </c:pt>
              </c:numCache>
            </c:numRef>
          </c:val>
          <c:extLst>
            <c:ext xmlns:c16="http://schemas.microsoft.com/office/drawing/2014/chart" uri="{C3380CC4-5D6E-409C-BE32-E72D297353CC}">
              <c16:uniqueId val="{00000001-4C7C-48C8-A84A-10D4C10826DC}"/>
            </c:ext>
          </c:extLst>
        </c:ser>
        <c:ser>
          <c:idx val="2"/>
          <c:order val="2"/>
          <c:tx>
            <c:strRef>
              <c:f>Sheet1!$D$1</c:f>
              <c:strCache>
                <c:ptCount val="1"/>
                <c:pt idx="0">
                  <c:v>Non-TV Related News Websites/Apps</c:v>
                </c:pt>
              </c:strCache>
            </c:strRef>
          </c:tx>
          <c:spPr>
            <a:solidFill>
              <a:srgbClr val="FAB982"/>
            </a:solidFill>
          </c:spPr>
          <c:invertIfNegative val="0"/>
          <c:dLbls>
            <c:dLbl>
              <c:idx val="0"/>
              <c:layout>
                <c:manualLayout>
                  <c:x val="-2.9492533857096693E-3"/>
                  <c:y val="-2.8257711458812832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BC-4DF1-A553-84E0B16D0656}"/>
                </c:ext>
              </c:extLst>
            </c:dLbl>
            <c:spPr>
              <a:noFill/>
              <a:ln>
                <a:noFill/>
              </a:ln>
              <a:effectLst/>
            </c:spPr>
            <c:txPr>
              <a:bodyPr anchorCtr="0"/>
              <a:lstStyle/>
              <a:p>
                <a:pPr algn="ctr">
                  <a:defRPr lang="en-US"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Sheet1!$D$2:$D$9</c:f>
              <c:numCache>
                <c:formatCode>0%</c:formatCode>
                <c:ptCount val="8"/>
                <c:pt idx="0">
                  <c:v>0.379</c:v>
                </c:pt>
                <c:pt idx="1">
                  <c:v>0.34</c:v>
                </c:pt>
                <c:pt idx="2">
                  <c:v>0.47799999999999998</c:v>
                </c:pt>
                <c:pt idx="3">
                  <c:v>0.40500000000000003</c:v>
                </c:pt>
                <c:pt idx="4">
                  <c:v>0.17899999999999999</c:v>
                </c:pt>
                <c:pt idx="5">
                  <c:v>0.45900000000000002</c:v>
                </c:pt>
                <c:pt idx="6">
                  <c:v>0.497</c:v>
                </c:pt>
                <c:pt idx="7">
                  <c:v>0.35899999999999999</c:v>
                </c:pt>
              </c:numCache>
            </c:numRef>
          </c:val>
          <c:extLst>
            <c:ext xmlns:c16="http://schemas.microsoft.com/office/drawing/2014/chart" uri="{C3380CC4-5D6E-409C-BE32-E72D297353CC}">
              <c16:uniqueId val="{00000002-4C7C-48C8-A84A-10D4C10826DC}"/>
            </c:ext>
          </c:extLst>
        </c:ser>
        <c:ser>
          <c:idx val="3"/>
          <c:order val="3"/>
          <c:tx>
            <c:strRef>
              <c:f>Sheet1!$E$1</c:f>
              <c:strCache>
                <c:ptCount val="1"/>
                <c:pt idx="0">
                  <c:v>Social Media</c:v>
                </c:pt>
              </c:strCache>
            </c:strRef>
          </c:tx>
          <c:invertIfNegative val="0"/>
          <c:dLbls>
            <c:dLbl>
              <c:idx val="0"/>
              <c:layout>
                <c:manualLayout>
                  <c:x val="-3.1857972266016293E-4"/>
                  <c:y val="-3.5887293552693614E-3"/>
                </c:manualLayout>
              </c:layout>
              <c:showLegendKey val="0"/>
              <c:showVal val="1"/>
              <c:showCatName val="0"/>
              <c:showSerName val="0"/>
              <c:showPercent val="0"/>
              <c:showBubbleSize val="0"/>
              <c:extLst>
                <c:ext xmlns:c15="http://schemas.microsoft.com/office/drawing/2012/chart" uri="{CE6537A1-D6FC-4f65-9D91-7224C49458BB}">
                  <c15:layout>
                    <c:manualLayout>
                      <c:w val="3.8544933457865298E-2"/>
                      <c:h val="5.2431335880483446E-2"/>
                    </c:manualLayout>
                  </c15:layout>
                </c:ext>
                <c:ext xmlns:c16="http://schemas.microsoft.com/office/drawing/2014/chart" uri="{C3380CC4-5D6E-409C-BE32-E72D297353CC}">
                  <c16:uniqueId val="{00000002-59BC-4DF1-A553-84E0B16D0656}"/>
                </c:ext>
              </c:extLst>
            </c:dLbl>
            <c:dLbl>
              <c:idx val="4"/>
              <c:spPr>
                <a:noFill/>
                <a:ln>
                  <a:noFill/>
                </a:ln>
                <a:effectLst/>
              </c:spPr>
              <c:txPr>
                <a:bodyPr anchorCtr="0"/>
                <a:lstStyle/>
                <a:p>
                  <a:pPr algn="ctr">
                    <a:defRPr lang="en-US" sz="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CE86-44F4-8E5A-A9CF3BB7AD0B}"/>
                </c:ext>
              </c:extLst>
            </c:dLbl>
            <c:spPr>
              <a:noFill/>
              <a:ln>
                <a:noFill/>
              </a:ln>
              <a:effectLst/>
            </c:spPr>
            <c:txPr>
              <a:bodyPr anchorCtr="0"/>
              <a:lstStyle/>
              <a:p>
                <a:pPr algn="ctr">
                  <a:defRPr lang="en-US"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Sheet1!$E$2:$E$9</c:f>
              <c:numCache>
                <c:formatCode>0%</c:formatCode>
                <c:ptCount val="8"/>
                <c:pt idx="0">
                  <c:v>0.308</c:v>
                </c:pt>
                <c:pt idx="1">
                  <c:v>0.30499999999999999</c:v>
                </c:pt>
                <c:pt idx="2">
                  <c:v>0.40100000000000002</c:v>
                </c:pt>
                <c:pt idx="3">
                  <c:v>0.314</c:v>
                </c:pt>
                <c:pt idx="4">
                  <c:v>0.10199999999999999</c:v>
                </c:pt>
                <c:pt idx="5">
                  <c:v>0.40699999999999997</c:v>
                </c:pt>
                <c:pt idx="6">
                  <c:v>0.52700000000000002</c:v>
                </c:pt>
                <c:pt idx="7">
                  <c:v>0.30599999999999999</c:v>
                </c:pt>
              </c:numCache>
            </c:numRef>
          </c:val>
          <c:extLst>
            <c:ext xmlns:c16="http://schemas.microsoft.com/office/drawing/2014/chart" uri="{C3380CC4-5D6E-409C-BE32-E72D297353CC}">
              <c16:uniqueId val="{00000003-4C7C-48C8-A84A-10D4C10826DC}"/>
            </c:ext>
          </c:extLst>
        </c:ser>
        <c:ser>
          <c:idx val="4"/>
          <c:order val="4"/>
          <c:tx>
            <c:strRef>
              <c:f>Sheet1!$F$1</c:f>
              <c:strCache>
                <c:ptCount val="1"/>
                <c:pt idx="0">
                  <c:v>Search Results</c:v>
                </c:pt>
              </c:strCache>
            </c:strRef>
          </c:tx>
          <c:spPr>
            <a:solidFill>
              <a:schemeClr val="accent5">
                <a:lumMod val="75000"/>
              </a:schemeClr>
            </a:solidFill>
          </c:spPr>
          <c:invertIfNegative val="0"/>
          <c:dLbls>
            <c:dLbl>
              <c:idx val="0"/>
              <c:layout>
                <c:manualLayout>
                  <c:x val="2.884615166216295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BC-4DF1-A553-84E0B16D0656}"/>
                </c:ext>
              </c:extLst>
            </c:dLbl>
            <c:spPr>
              <a:noFill/>
              <a:ln>
                <a:noFill/>
              </a:ln>
              <a:effectLst/>
            </c:spPr>
            <c:txPr>
              <a:bodyPr anchorCtr="0"/>
              <a:lstStyle/>
              <a:p>
                <a:pPr algn="ctr">
                  <a:defRPr lang="en-US" sz="10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Sheet1!$F$2:$F$9</c:f>
              <c:numCache>
                <c:formatCode>0%</c:formatCode>
                <c:ptCount val="8"/>
                <c:pt idx="0">
                  <c:v>0.438</c:v>
                </c:pt>
                <c:pt idx="1">
                  <c:v>0.49199999999999999</c:v>
                </c:pt>
                <c:pt idx="2">
                  <c:v>0.51600000000000001</c:v>
                </c:pt>
                <c:pt idx="3">
                  <c:v>0.54200000000000004</c:v>
                </c:pt>
                <c:pt idx="4">
                  <c:v>0.33200000000000002</c:v>
                </c:pt>
                <c:pt idx="5">
                  <c:v>0.52700000000000002</c:v>
                </c:pt>
                <c:pt idx="6">
                  <c:v>0.59</c:v>
                </c:pt>
                <c:pt idx="7">
                  <c:v>0.46600000000000003</c:v>
                </c:pt>
              </c:numCache>
            </c:numRef>
          </c:val>
          <c:extLst>
            <c:ext xmlns:c16="http://schemas.microsoft.com/office/drawing/2014/chart" uri="{C3380CC4-5D6E-409C-BE32-E72D297353CC}">
              <c16:uniqueId val="{00000004-4C7C-48C8-A84A-10D4C10826DC}"/>
            </c:ext>
          </c:extLst>
        </c:ser>
        <c:ser>
          <c:idx val="5"/>
          <c:order val="5"/>
          <c:tx>
            <c:strRef>
              <c:f>Sheet1!$G$1</c:f>
              <c:strCache>
                <c:ptCount val="1"/>
                <c:pt idx="0">
                  <c:v>Online Newspapers</c:v>
                </c:pt>
              </c:strCache>
            </c:strRef>
          </c:tx>
          <c:invertIfNegative val="0"/>
          <c:dLbls>
            <c:dLbl>
              <c:idx val="0"/>
              <c:layout>
                <c:manualLayout>
                  <c:x val="-1.6996763176614011E-3"/>
                  <c:y val="-2.8257711458812832E-7"/>
                </c:manualLayout>
              </c:layout>
              <c:spPr>
                <a:noFill/>
                <a:ln>
                  <a:noFill/>
                </a:ln>
                <a:effectLst/>
              </c:spPr>
              <c:txPr>
                <a:bodyPr anchorCtr="0"/>
                <a:lstStyle/>
                <a:p>
                  <a:pPr algn="ctr">
                    <a:defRPr lang="en-US"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BC-4DF1-A553-84E0B16D0656}"/>
                </c:ext>
              </c:extLst>
            </c:dLbl>
            <c:spPr>
              <a:noFill/>
              <a:ln>
                <a:noFill/>
              </a:ln>
              <a:effectLst/>
            </c:spPr>
            <c:txPr>
              <a:bodyPr anchorCtr="0"/>
              <a:lstStyle/>
              <a:p>
                <a:pPr algn="ctr">
                  <a:defRPr lang="en-US" sz="10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Sheet1!$G$2:$G$9</c:f>
              <c:numCache>
                <c:formatCode>0%</c:formatCode>
                <c:ptCount val="8"/>
                <c:pt idx="0">
                  <c:v>0.54400000000000004</c:v>
                </c:pt>
                <c:pt idx="1">
                  <c:v>0.51200000000000001</c:v>
                </c:pt>
                <c:pt idx="2">
                  <c:v>0.60399999999999998</c:v>
                </c:pt>
                <c:pt idx="3">
                  <c:v>0.55600000000000005</c:v>
                </c:pt>
                <c:pt idx="4">
                  <c:v>0.39500000000000002</c:v>
                </c:pt>
                <c:pt idx="5">
                  <c:v>0.6</c:v>
                </c:pt>
                <c:pt idx="6">
                  <c:v>0.627</c:v>
                </c:pt>
                <c:pt idx="7">
                  <c:v>0.52700000000000002</c:v>
                </c:pt>
              </c:numCache>
            </c:numRef>
          </c:val>
          <c:extLst>
            <c:ext xmlns:c16="http://schemas.microsoft.com/office/drawing/2014/chart" uri="{C3380CC4-5D6E-409C-BE32-E72D297353CC}">
              <c16:uniqueId val="{00000005-4C7C-48C8-A84A-10D4C10826DC}"/>
            </c:ext>
          </c:extLst>
        </c:ser>
        <c:ser>
          <c:idx val="6"/>
          <c:order val="6"/>
          <c:tx>
            <c:strRef>
              <c:f>Sheet1!$H$1</c:f>
              <c:strCache>
                <c:ptCount val="1"/>
                <c:pt idx="0">
                  <c:v>Newspapers</c:v>
                </c:pt>
              </c:strCache>
            </c:strRef>
          </c:tx>
          <c:invertIfNegative val="0"/>
          <c:dPt>
            <c:idx val="7"/>
            <c:invertIfNegative val="0"/>
            <c:bubble3D val="0"/>
            <c:spPr>
              <a:solidFill>
                <a:srgbClr val="93A9CF"/>
              </a:solidFill>
            </c:spPr>
            <c:extLst>
              <c:ext xmlns:c16="http://schemas.microsoft.com/office/drawing/2014/chart" uri="{C3380CC4-5D6E-409C-BE32-E72D297353CC}">
                <c16:uniqueId val="{00000001-4C57-4B19-AD01-82EAC544872D}"/>
              </c:ext>
            </c:extLst>
          </c:dPt>
          <c:dLbls>
            <c:spPr>
              <a:noFill/>
              <a:ln>
                <a:noFill/>
              </a:ln>
              <a:effectLst/>
            </c:spPr>
            <c:txPr>
              <a:bodyPr anchorCtr="0"/>
              <a:lstStyle/>
              <a:p>
                <a:pPr algn="ctr">
                  <a:defRPr lang="en-US" sz="10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Sheet1!$H$2:$H$9</c:f>
              <c:numCache>
                <c:formatCode>0%</c:formatCode>
                <c:ptCount val="8"/>
                <c:pt idx="0">
                  <c:v>0.56200000000000006</c:v>
                </c:pt>
                <c:pt idx="1">
                  <c:v>0.57399999999999995</c:v>
                </c:pt>
                <c:pt idx="2">
                  <c:v>0.61</c:v>
                </c:pt>
                <c:pt idx="3">
                  <c:v>0.57499999999999996</c:v>
                </c:pt>
                <c:pt idx="4">
                  <c:v>0.49099999999999999</c:v>
                </c:pt>
                <c:pt idx="5">
                  <c:v>0.60399999999999998</c:v>
                </c:pt>
                <c:pt idx="6">
                  <c:v>0.63300000000000001</c:v>
                </c:pt>
                <c:pt idx="7">
                  <c:v>0.56799999999999995</c:v>
                </c:pt>
              </c:numCache>
            </c:numRef>
          </c:val>
          <c:extLst>
            <c:ext xmlns:c16="http://schemas.microsoft.com/office/drawing/2014/chart" uri="{C3380CC4-5D6E-409C-BE32-E72D297353CC}">
              <c16:uniqueId val="{00000006-4C7C-48C8-A84A-10D4C10826DC}"/>
            </c:ext>
          </c:extLst>
        </c:ser>
        <c:ser>
          <c:idx val="7"/>
          <c:order val="7"/>
          <c:tx>
            <c:strRef>
              <c:f>Sheet1!$I$1</c:f>
              <c:strCache>
                <c:ptCount val="1"/>
                <c:pt idx="0">
                  <c:v>Online Radio/Podcasts</c:v>
                </c:pt>
              </c:strCache>
            </c:strRef>
          </c:tx>
          <c:invertIfNegative val="0"/>
          <c:dPt>
            <c:idx val="5"/>
            <c:invertIfNegative val="0"/>
            <c:bubble3D val="0"/>
            <c:spPr>
              <a:solidFill>
                <a:srgbClr val="D19392"/>
              </a:solidFill>
            </c:spPr>
            <c:extLst>
              <c:ext xmlns:c16="http://schemas.microsoft.com/office/drawing/2014/chart" uri="{C3380CC4-5D6E-409C-BE32-E72D297353CC}">
                <c16:uniqueId val="{00000002-4C57-4B19-AD01-82EAC544872D}"/>
              </c:ext>
            </c:extLst>
          </c:dPt>
          <c:dLbls>
            <c:dLbl>
              <c:idx val="4"/>
              <c:spPr>
                <a:noFill/>
                <a:ln>
                  <a:noFill/>
                </a:ln>
                <a:effectLst/>
              </c:spPr>
              <c:txPr>
                <a:bodyPr anchorCtr="0"/>
                <a:lstStyle/>
                <a:p>
                  <a:pPr algn="ctr">
                    <a:defRPr lang="en-US" sz="9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CE86-44F4-8E5A-A9CF3BB7AD0B}"/>
                </c:ext>
              </c:extLst>
            </c:dLbl>
            <c:spPr>
              <a:noFill/>
              <a:ln>
                <a:noFill/>
              </a:ln>
              <a:effectLst/>
            </c:spPr>
            <c:txPr>
              <a:bodyPr anchorCtr="0"/>
              <a:lstStyle/>
              <a:p>
                <a:pPr algn="ctr">
                  <a:defRPr lang="en-US" sz="10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Sheet1!$I$2:$I$9</c:f>
              <c:numCache>
                <c:formatCode>0%</c:formatCode>
                <c:ptCount val="8"/>
                <c:pt idx="0">
                  <c:v>0.35399999999999998</c:v>
                </c:pt>
                <c:pt idx="1">
                  <c:v>0.318</c:v>
                </c:pt>
                <c:pt idx="2">
                  <c:v>0.41799999999999998</c:v>
                </c:pt>
                <c:pt idx="3">
                  <c:v>0.41799999999999998</c:v>
                </c:pt>
                <c:pt idx="4">
                  <c:v>0.125</c:v>
                </c:pt>
                <c:pt idx="5">
                  <c:v>0.44700000000000001</c:v>
                </c:pt>
                <c:pt idx="6">
                  <c:v>0.51700000000000002</c:v>
                </c:pt>
                <c:pt idx="7">
                  <c:v>0.33600000000000002</c:v>
                </c:pt>
              </c:numCache>
            </c:numRef>
          </c:val>
          <c:extLst>
            <c:ext xmlns:c16="http://schemas.microsoft.com/office/drawing/2014/chart" uri="{C3380CC4-5D6E-409C-BE32-E72D297353CC}">
              <c16:uniqueId val="{00000007-4C7C-48C8-A84A-10D4C10826DC}"/>
            </c:ext>
          </c:extLst>
        </c:ser>
        <c:ser>
          <c:idx val="8"/>
          <c:order val="8"/>
          <c:tx>
            <c:strRef>
              <c:f>Sheet1!$J$1</c:f>
              <c:strCache>
                <c:ptCount val="1"/>
                <c:pt idx="0">
                  <c:v>Terrestrial Radio</c:v>
                </c:pt>
              </c:strCache>
            </c:strRef>
          </c:tx>
          <c:spPr>
            <a:solidFill>
              <a:srgbClr val="B9CD96"/>
            </a:solidFill>
          </c:spPr>
          <c:invertIfNegative val="0"/>
          <c:dLbls>
            <c:spPr>
              <a:noFill/>
              <a:ln>
                <a:noFill/>
              </a:ln>
              <a:effectLst/>
            </c:spPr>
            <c:txPr>
              <a:bodyPr/>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Sheet1!$J$2:$J$9</c:f>
              <c:numCache>
                <c:formatCode>0%</c:formatCode>
                <c:ptCount val="8"/>
                <c:pt idx="0">
                  <c:v>0.46200000000000002</c:v>
                </c:pt>
                <c:pt idx="1">
                  <c:v>0.434</c:v>
                </c:pt>
                <c:pt idx="2">
                  <c:v>0.51100000000000001</c:v>
                </c:pt>
                <c:pt idx="3">
                  <c:v>0.438</c:v>
                </c:pt>
                <c:pt idx="4">
                  <c:v>0.318</c:v>
                </c:pt>
                <c:pt idx="5">
                  <c:v>0.51800000000000002</c:v>
                </c:pt>
                <c:pt idx="6">
                  <c:v>0.53300000000000003</c:v>
                </c:pt>
                <c:pt idx="7">
                  <c:v>0.44800000000000001</c:v>
                </c:pt>
              </c:numCache>
            </c:numRef>
          </c:val>
          <c:extLst>
            <c:ext xmlns:c16="http://schemas.microsoft.com/office/drawing/2014/chart" uri="{C3380CC4-5D6E-409C-BE32-E72D297353CC}">
              <c16:uniqueId val="{00000008-4C7C-48C8-A84A-10D4C10826DC}"/>
            </c:ext>
          </c:extLst>
        </c:ser>
        <c:ser>
          <c:idx val="9"/>
          <c:order val="9"/>
          <c:tx>
            <c:strRef>
              <c:f>Sheet1!$K$1</c:f>
              <c:strCache>
                <c:ptCount val="1"/>
                <c:pt idx="0">
                  <c:v>Email Marketing</c:v>
                </c:pt>
              </c:strCache>
            </c:strRef>
          </c:tx>
          <c:spPr>
            <a:solidFill>
              <a:srgbClr val="A99BBD"/>
            </a:solidFill>
          </c:spPr>
          <c:invertIfNegative val="0"/>
          <c:dLbls>
            <c:spPr>
              <a:noFill/>
              <a:ln>
                <a:noFill/>
              </a:ln>
              <a:effectLst/>
            </c:spPr>
            <c:txPr>
              <a:bodyPr/>
              <a:lstStyle/>
              <a:p>
                <a:pPr algn="ctr">
                  <a:defRPr lang="en-US" sz="10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Sheet1!$K$2:$K$9</c:f>
              <c:numCache>
                <c:formatCode>0%</c:formatCode>
                <c:ptCount val="8"/>
                <c:pt idx="0">
                  <c:v>0.33</c:v>
                </c:pt>
                <c:pt idx="1">
                  <c:v>0.30499999999999999</c:v>
                </c:pt>
                <c:pt idx="2">
                  <c:v>0.35699999999999998</c:v>
                </c:pt>
                <c:pt idx="3">
                  <c:v>0.314</c:v>
                </c:pt>
                <c:pt idx="4">
                  <c:v>0.16800000000000001</c:v>
                </c:pt>
                <c:pt idx="5">
                  <c:v>0.38700000000000001</c:v>
                </c:pt>
                <c:pt idx="6">
                  <c:v>0.47</c:v>
                </c:pt>
                <c:pt idx="7">
                  <c:v>0.317</c:v>
                </c:pt>
              </c:numCache>
            </c:numRef>
          </c:val>
          <c:extLst>
            <c:ext xmlns:c16="http://schemas.microsoft.com/office/drawing/2014/chart" uri="{C3380CC4-5D6E-409C-BE32-E72D297353CC}">
              <c16:uniqueId val="{00000009-4C7C-48C8-A84A-10D4C10826DC}"/>
            </c:ext>
          </c:extLst>
        </c:ser>
        <c:ser>
          <c:idx val="10"/>
          <c:order val="10"/>
          <c:tx>
            <c:strRef>
              <c:f>Sheet1!$L$1</c:f>
              <c:strCache>
                <c:ptCount val="1"/>
                <c:pt idx="0">
                  <c:v>Direct Mail</c:v>
                </c:pt>
              </c:strCache>
            </c:strRef>
          </c:tx>
          <c:spPr>
            <a:solidFill>
              <a:srgbClr val="91C3D5"/>
            </a:solidFill>
          </c:spPr>
          <c:invertIfNegative val="0"/>
          <c:dLbls>
            <c:spPr>
              <a:noFill/>
              <a:ln>
                <a:noFill/>
              </a:ln>
              <a:effectLst/>
            </c:spPr>
            <c:txPr>
              <a:bodyPr/>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Sheet1!$L$2:$L$9</c:f>
              <c:numCache>
                <c:formatCode>0%</c:formatCode>
                <c:ptCount val="8"/>
                <c:pt idx="0">
                  <c:v>0.33200000000000002</c:v>
                </c:pt>
                <c:pt idx="1">
                  <c:v>0.34200000000000003</c:v>
                </c:pt>
                <c:pt idx="2">
                  <c:v>0.36299999999999999</c:v>
                </c:pt>
                <c:pt idx="3">
                  <c:v>0.34599999999999997</c:v>
                </c:pt>
                <c:pt idx="4">
                  <c:v>0.216</c:v>
                </c:pt>
                <c:pt idx="5">
                  <c:v>0.40100000000000002</c:v>
                </c:pt>
                <c:pt idx="6">
                  <c:v>0.44700000000000001</c:v>
                </c:pt>
                <c:pt idx="7">
                  <c:v>0.33700000000000002</c:v>
                </c:pt>
              </c:numCache>
            </c:numRef>
          </c:val>
          <c:extLst>
            <c:ext xmlns:c16="http://schemas.microsoft.com/office/drawing/2014/chart" uri="{C3380CC4-5D6E-409C-BE32-E72D297353CC}">
              <c16:uniqueId val="{0000000A-4C7C-48C8-A84A-10D4C10826DC}"/>
            </c:ext>
          </c:extLst>
        </c:ser>
        <c:dLbls>
          <c:showLegendKey val="0"/>
          <c:showVal val="0"/>
          <c:showCatName val="0"/>
          <c:showSerName val="0"/>
          <c:showPercent val="0"/>
          <c:showBubbleSize val="0"/>
        </c:dLbls>
        <c:gapWidth val="150"/>
        <c:overlap val="100"/>
        <c:axId val="106284544"/>
        <c:axId val="106286080"/>
      </c:barChart>
      <c:catAx>
        <c:axId val="106284544"/>
        <c:scaling>
          <c:orientation val="minMax"/>
        </c:scaling>
        <c:delete val="0"/>
        <c:axPos val="l"/>
        <c:numFmt formatCode="General" sourceLinked="0"/>
        <c:majorTickMark val="out"/>
        <c:minorTickMark val="none"/>
        <c:tickLblPos val="nextTo"/>
        <c:txPr>
          <a:bodyPr/>
          <a:lstStyle/>
          <a:p>
            <a:pPr>
              <a:defRPr sz="1000" b="1"/>
            </a:pPr>
            <a:endParaRPr lang="en-US"/>
          </a:p>
        </c:txPr>
        <c:crossAx val="106286080"/>
        <c:crosses val="autoZero"/>
        <c:auto val="1"/>
        <c:lblAlgn val="ctr"/>
        <c:lblOffset val="100"/>
        <c:noMultiLvlLbl val="0"/>
      </c:catAx>
      <c:valAx>
        <c:axId val="106286080"/>
        <c:scaling>
          <c:orientation val="minMax"/>
          <c:max val="6"/>
        </c:scaling>
        <c:delete val="1"/>
        <c:axPos val="b"/>
        <c:numFmt formatCode="0%" sourceLinked="1"/>
        <c:majorTickMark val="out"/>
        <c:minorTickMark val="none"/>
        <c:tickLblPos val="nextTo"/>
        <c:crossAx val="106284544"/>
        <c:crosses val="autoZero"/>
        <c:crossBetween val="between"/>
      </c:valAx>
    </c:plotArea>
    <c:legend>
      <c:legendPos val="b"/>
      <c:layout>
        <c:manualLayout>
          <c:xMode val="edge"/>
          <c:yMode val="edge"/>
          <c:x val="5.4542257289333901E-2"/>
          <c:y val="0.84182180856700339"/>
          <c:w val="0.86408311445909536"/>
          <c:h val="0.15817819143299658"/>
        </c:manualLayout>
      </c:layout>
      <c:overlay val="0"/>
      <c:txPr>
        <a:bodyPr/>
        <a:lstStyle/>
        <a:p>
          <a:pPr>
            <a:defRPr sz="8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3682B4"/>
              </a:solidFill>
            </c:spPr>
            <c:extLst>
              <c:ext xmlns:c16="http://schemas.microsoft.com/office/drawing/2014/chart" uri="{C3380CC4-5D6E-409C-BE32-E72D297353CC}">
                <c16:uniqueId val="{00000000-8B09-49C9-891F-5B54C35ABED5}"/>
              </c:ext>
            </c:extLst>
          </c:dPt>
          <c:dPt>
            <c:idx val="1"/>
            <c:bubble3D val="0"/>
            <c:spPr>
              <a:solidFill>
                <a:srgbClr val="50C8A0"/>
              </a:solidFill>
            </c:spPr>
            <c:extLst>
              <c:ext xmlns:c16="http://schemas.microsoft.com/office/drawing/2014/chart" uri="{C3380CC4-5D6E-409C-BE32-E72D297353CC}">
                <c16:uniqueId val="{00000000-61B8-48B1-9C94-F310411AC3EA}"/>
              </c:ext>
            </c:extLst>
          </c:dPt>
          <c:dPt>
            <c:idx val="2"/>
            <c:bubble3D val="0"/>
            <c:spPr>
              <a:solidFill>
                <a:srgbClr val="FAB982"/>
              </a:solidFill>
            </c:spPr>
            <c:extLst>
              <c:ext xmlns:c16="http://schemas.microsoft.com/office/drawing/2014/chart" uri="{C3380CC4-5D6E-409C-BE32-E72D297353CC}">
                <c16:uniqueId val="{00000001-61B8-48B1-9C94-F310411AC3EA}"/>
              </c:ext>
            </c:extLst>
          </c:dPt>
          <c:dLbls>
            <c:dLbl>
              <c:idx val="2"/>
              <c:spPr/>
              <c:txPr>
                <a:bodyPr/>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61B8-48B1-9C94-F310411AC3EA}"/>
                </c:ext>
              </c:extLst>
            </c:dLbl>
            <c:spPr>
              <a:noFill/>
              <a:ln>
                <a:noFill/>
              </a:ln>
              <a:effectLst/>
            </c:spPr>
            <c:txPr>
              <a:bodyPr/>
              <a:lstStyle/>
              <a:p>
                <a:pPr algn="ctr">
                  <a:defRPr lang="en-US" sz="14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City/Urban</c:v>
                </c:pt>
                <c:pt idx="1">
                  <c:v>Suburbs</c:v>
                </c:pt>
                <c:pt idx="2">
                  <c:v>Rural</c:v>
                </c:pt>
              </c:strCache>
            </c:strRef>
          </c:cat>
          <c:val>
            <c:numRef>
              <c:f>Sheet1!$B$2:$B$4</c:f>
              <c:numCache>
                <c:formatCode>0%</c:formatCode>
                <c:ptCount val="3"/>
                <c:pt idx="0">
                  <c:v>0.40799999999999997</c:v>
                </c:pt>
                <c:pt idx="1">
                  <c:v>0.46300000000000002</c:v>
                </c:pt>
                <c:pt idx="2">
                  <c:v>0.13</c:v>
                </c:pt>
              </c:numCache>
            </c:numRef>
          </c:val>
          <c:extLst>
            <c:ext xmlns:c16="http://schemas.microsoft.com/office/drawing/2014/chart" uri="{C3380CC4-5D6E-409C-BE32-E72D297353CC}">
              <c16:uniqueId val="{00000000-F055-4E54-88E8-5F4E8E1658AA}"/>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8933841438957788"/>
          <c:y val="0.17181102362204725"/>
          <c:w val="0.27188471416838045"/>
          <c:h val="0.6455083875385168"/>
        </c:manualLayout>
      </c:layout>
      <c:overlay val="0"/>
      <c:txPr>
        <a:bodyPr/>
        <a:lstStyle/>
        <a:p>
          <a:pPr>
            <a:defRPr sz="1100">
              <a:latin typeface="Trebuchet MS" panose="020B0603020202020204" pitchFamily="34"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b="1" i="0" baseline="0" dirty="0">
                <a:effectLst/>
              </a:rPr>
              <a:t>Which Source Do You Trust For The </a:t>
            </a:r>
            <a:r>
              <a:rPr lang="en-US" sz="1050" b="1" i="1" u="sng" baseline="0" dirty="0">
                <a:effectLst/>
              </a:rPr>
              <a:t>Most Accurate</a:t>
            </a:r>
            <a:r>
              <a:rPr lang="en-US" sz="1050" b="1" i="0" baseline="0" dirty="0">
                <a:effectLst/>
              </a:rPr>
              <a:t> Political Information?</a:t>
            </a:r>
            <a:endParaRPr lang="en-US" sz="1050" dirty="0">
              <a:effectLst/>
            </a:endParaRPr>
          </a:p>
        </c:rich>
      </c:tx>
      <c:layout>
        <c:manualLayout>
          <c:xMode val="edge"/>
          <c:yMode val="edge"/>
          <c:x val="0.17389141588471446"/>
          <c:y val="2.7796383836892039E-2"/>
        </c:manualLayout>
      </c:layout>
      <c:overlay val="0"/>
    </c:title>
    <c:autoTitleDeleted val="0"/>
    <c:plotArea>
      <c:layout/>
      <c:barChart>
        <c:barDir val="bar"/>
        <c:grouping val="stacked"/>
        <c:varyColors val="0"/>
        <c:ser>
          <c:idx val="0"/>
          <c:order val="0"/>
          <c:tx>
            <c:strRef>
              <c:f>Sheet1!$B$1</c:f>
              <c:strCache>
                <c:ptCount val="1"/>
                <c:pt idx="0">
                  <c:v>Television</c:v>
                </c:pt>
              </c:strCache>
            </c:strRef>
          </c:tx>
          <c:spPr>
            <a:solidFill>
              <a:srgbClr val="3682B4"/>
            </a:solidFill>
          </c:spPr>
          <c:invertIfNegative val="0"/>
          <c:dLbls>
            <c:spPr>
              <a:noFill/>
              <a:ln>
                <a:noFill/>
              </a:ln>
              <a:effectLst/>
            </c:spPr>
            <c:txPr>
              <a:bodyPr/>
              <a:lstStyle/>
              <a:p>
                <a:pPr algn="ctr">
                  <a:defRPr lang="en-US" sz="9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Sheet1!$B$2:$B$6</c:f>
              <c:numCache>
                <c:formatCode>0%</c:formatCode>
                <c:ptCount val="5"/>
                <c:pt idx="0">
                  <c:v>0.61699999999999999</c:v>
                </c:pt>
                <c:pt idx="1">
                  <c:v>0.625</c:v>
                </c:pt>
                <c:pt idx="2">
                  <c:v>0.53900000000000003</c:v>
                </c:pt>
                <c:pt idx="3">
                  <c:v>0.67900000000000005</c:v>
                </c:pt>
                <c:pt idx="4">
                  <c:v>0.55100000000000005</c:v>
                </c:pt>
              </c:numCache>
            </c:numRef>
          </c:val>
          <c:extLst>
            <c:ext xmlns:c16="http://schemas.microsoft.com/office/drawing/2014/chart" uri="{C3380CC4-5D6E-409C-BE32-E72D297353CC}">
              <c16:uniqueId val="{00000000-B226-49DA-A878-12C5236C1235}"/>
            </c:ext>
          </c:extLst>
        </c:ser>
        <c:ser>
          <c:idx val="1"/>
          <c:order val="1"/>
          <c:tx>
            <c:strRef>
              <c:f>Sheet1!$C$1</c:f>
              <c:strCache>
                <c:ptCount val="1"/>
                <c:pt idx="0">
                  <c:v>TV News Websites/Apps</c:v>
                </c:pt>
              </c:strCache>
            </c:strRef>
          </c:tx>
          <c:spPr>
            <a:solidFill>
              <a:srgbClr val="50C8A0"/>
            </a:solidFill>
          </c:spPr>
          <c:invertIfNegative val="0"/>
          <c:dLbls>
            <c:spPr>
              <a:noFill/>
              <a:ln>
                <a:noFill/>
              </a:ln>
              <a:effectLst/>
            </c:spPr>
            <c:txPr>
              <a:bodyPr/>
              <a:lstStyle/>
              <a:p>
                <a:pPr algn="ctr">
                  <a:defRPr lang="en-US" sz="9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Sheet1!$C$2:$C$6</c:f>
              <c:numCache>
                <c:formatCode>0%</c:formatCode>
                <c:ptCount val="5"/>
                <c:pt idx="0">
                  <c:v>0.60199999999999998</c:v>
                </c:pt>
                <c:pt idx="1">
                  <c:v>0.56399999999999995</c:v>
                </c:pt>
                <c:pt idx="2">
                  <c:v>0.50600000000000001</c:v>
                </c:pt>
                <c:pt idx="3">
                  <c:v>0.59899999999999998</c:v>
                </c:pt>
                <c:pt idx="4">
                  <c:v>0.50600000000000001</c:v>
                </c:pt>
              </c:numCache>
            </c:numRef>
          </c:val>
          <c:extLst>
            <c:ext xmlns:c16="http://schemas.microsoft.com/office/drawing/2014/chart" uri="{C3380CC4-5D6E-409C-BE32-E72D297353CC}">
              <c16:uniqueId val="{00000001-B226-49DA-A878-12C5236C1235}"/>
            </c:ext>
          </c:extLst>
        </c:ser>
        <c:ser>
          <c:idx val="2"/>
          <c:order val="2"/>
          <c:tx>
            <c:strRef>
              <c:f>Sheet1!$D$1</c:f>
              <c:strCache>
                <c:ptCount val="1"/>
                <c:pt idx="0">
                  <c:v>Non-TV Related News Websites/Apps</c:v>
                </c:pt>
              </c:strCache>
            </c:strRef>
          </c:tx>
          <c:spPr>
            <a:solidFill>
              <a:srgbClr val="FAB982"/>
            </a:solidFill>
          </c:spPr>
          <c:invertIfNegative val="0"/>
          <c:dLbls>
            <c:spPr>
              <a:noFill/>
              <a:ln>
                <a:noFill/>
              </a:ln>
              <a:effectLst/>
            </c:spPr>
            <c:txPr>
              <a:bodyPr/>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Sheet1!$D$2:$D$6</c:f>
              <c:numCache>
                <c:formatCode>0%</c:formatCode>
                <c:ptCount val="5"/>
                <c:pt idx="0">
                  <c:v>0.39100000000000001</c:v>
                </c:pt>
                <c:pt idx="1">
                  <c:v>0.439</c:v>
                </c:pt>
                <c:pt idx="2">
                  <c:v>0.28599999999999998</c:v>
                </c:pt>
                <c:pt idx="3">
                  <c:v>0.41699999999999998</c:v>
                </c:pt>
                <c:pt idx="4">
                  <c:v>0.34</c:v>
                </c:pt>
              </c:numCache>
            </c:numRef>
          </c:val>
          <c:extLst>
            <c:ext xmlns:c16="http://schemas.microsoft.com/office/drawing/2014/chart" uri="{C3380CC4-5D6E-409C-BE32-E72D297353CC}">
              <c16:uniqueId val="{00000002-B226-49DA-A878-12C5236C1235}"/>
            </c:ext>
          </c:extLst>
        </c:ser>
        <c:ser>
          <c:idx val="3"/>
          <c:order val="3"/>
          <c:tx>
            <c:strRef>
              <c:f>Sheet1!$E$1</c:f>
              <c:strCache>
                <c:ptCount val="1"/>
                <c:pt idx="0">
                  <c:v>Social Media</c:v>
                </c:pt>
              </c:strCache>
            </c:strRef>
          </c:tx>
          <c:invertIfNegative val="0"/>
          <c:dLbls>
            <c:spPr>
              <a:noFill/>
              <a:ln>
                <a:noFill/>
              </a:ln>
              <a:effectLst/>
            </c:spPr>
            <c:txPr>
              <a:bodyPr anchorCtr="0"/>
              <a:lstStyle/>
              <a:p>
                <a:pPr algn="ctr">
                  <a:defRPr lang="en-US" sz="9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Sheet1!$E$2:$E$6</c:f>
              <c:numCache>
                <c:formatCode>0%</c:formatCode>
                <c:ptCount val="5"/>
                <c:pt idx="0">
                  <c:v>0.32800000000000001</c:v>
                </c:pt>
                <c:pt idx="1">
                  <c:v>0.375</c:v>
                </c:pt>
                <c:pt idx="2">
                  <c:v>0.23499999999999999</c:v>
                </c:pt>
                <c:pt idx="3">
                  <c:v>0.32600000000000001</c:v>
                </c:pt>
                <c:pt idx="4">
                  <c:v>0.33100000000000002</c:v>
                </c:pt>
              </c:numCache>
            </c:numRef>
          </c:val>
          <c:extLst>
            <c:ext xmlns:c16="http://schemas.microsoft.com/office/drawing/2014/chart" uri="{C3380CC4-5D6E-409C-BE32-E72D297353CC}">
              <c16:uniqueId val="{00000003-B226-49DA-A878-12C5236C1235}"/>
            </c:ext>
          </c:extLst>
        </c:ser>
        <c:ser>
          <c:idx val="4"/>
          <c:order val="4"/>
          <c:tx>
            <c:strRef>
              <c:f>Sheet1!$F$1</c:f>
              <c:strCache>
                <c:ptCount val="1"/>
                <c:pt idx="0">
                  <c:v>Search Results</c:v>
                </c:pt>
              </c:strCache>
            </c:strRef>
          </c:tx>
          <c:invertIfNegative val="0"/>
          <c:dLbls>
            <c:spPr>
              <a:noFill/>
              <a:ln>
                <a:noFill/>
              </a:ln>
              <a:effectLst/>
            </c:spPr>
            <c:txPr>
              <a:bodyPr anchorCtr="0"/>
              <a:lstStyle/>
              <a:p>
                <a:pPr algn="ctr">
                  <a:defRPr lang="en-US" sz="9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Sheet1!$F$2:$F$6</c:f>
              <c:numCache>
                <c:formatCode>0%</c:formatCode>
                <c:ptCount val="5"/>
                <c:pt idx="0">
                  <c:v>0.50800000000000001</c:v>
                </c:pt>
                <c:pt idx="1">
                  <c:v>0.5</c:v>
                </c:pt>
                <c:pt idx="2">
                  <c:v>0.41</c:v>
                </c:pt>
                <c:pt idx="3">
                  <c:v>0.505</c:v>
                </c:pt>
                <c:pt idx="4">
                  <c:v>0.45800000000000002</c:v>
                </c:pt>
              </c:numCache>
            </c:numRef>
          </c:val>
          <c:extLst>
            <c:ext xmlns:c16="http://schemas.microsoft.com/office/drawing/2014/chart" uri="{C3380CC4-5D6E-409C-BE32-E72D297353CC}">
              <c16:uniqueId val="{00000004-B226-49DA-A878-12C5236C1235}"/>
            </c:ext>
          </c:extLst>
        </c:ser>
        <c:ser>
          <c:idx val="5"/>
          <c:order val="5"/>
          <c:tx>
            <c:strRef>
              <c:f>Sheet1!$G$1</c:f>
              <c:strCache>
                <c:ptCount val="1"/>
                <c:pt idx="0">
                  <c:v>Online Newspapers</c:v>
                </c:pt>
              </c:strCache>
            </c:strRef>
          </c:tx>
          <c:invertIfNegative val="0"/>
          <c:dLbls>
            <c:spPr>
              <a:noFill/>
              <a:ln>
                <a:noFill/>
              </a:ln>
              <a:effectLst/>
            </c:spPr>
            <c:txPr>
              <a:bodyPr anchorCtr="0"/>
              <a:lstStyle/>
              <a:p>
                <a:pPr algn="ctr">
                  <a:defRPr lang="en-US" sz="9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Sheet1!$G$2:$G$6</c:f>
              <c:numCache>
                <c:formatCode>0%</c:formatCode>
                <c:ptCount val="5"/>
                <c:pt idx="0">
                  <c:v>0.5</c:v>
                </c:pt>
                <c:pt idx="1">
                  <c:v>0.60899999999999999</c:v>
                </c:pt>
                <c:pt idx="2">
                  <c:v>0.48399999999999999</c:v>
                </c:pt>
                <c:pt idx="3">
                  <c:v>0.61499999999999999</c:v>
                </c:pt>
                <c:pt idx="4">
                  <c:v>0.46100000000000002</c:v>
                </c:pt>
              </c:numCache>
            </c:numRef>
          </c:val>
          <c:extLst>
            <c:ext xmlns:c16="http://schemas.microsoft.com/office/drawing/2014/chart" uri="{C3380CC4-5D6E-409C-BE32-E72D297353CC}">
              <c16:uniqueId val="{00000005-B226-49DA-A878-12C5236C1235}"/>
            </c:ext>
          </c:extLst>
        </c:ser>
        <c:ser>
          <c:idx val="6"/>
          <c:order val="6"/>
          <c:tx>
            <c:strRef>
              <c:f>Sheet1!$H$1</c:f>
              <c:strCache>
                <c:ptCount val="1"/>
                <c:pt idx="0">
                  <c:v>Newspapers</c:v>
                </c:pt>
              </c:strCache>
            </c:strRef>
          </c:tx>
          <c:invertIfNegative val="0"/>
          <c:dLbls>
            <c:spPr>
              <a:noFill/>
              <a:ln>
                <a:noFill/>
              </a:ln>
              <a:effectLst/>
            </c:spPr>
            <c:txPr>
              <a:bodyPr anchorCtr="0"/>
              <a:lstStyle/>
              <a:p>
                <a:pPr algn="ctr">
                  <a:defRPr lang="en-US" sz="9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Sheet1!$H$2:$H$6</c:f>
              <c:numCache>
                <c:formatCode>0%</c:formatCode>
                <c:ptCount val="5"/>
                <c:pt idx="0">
                  <c:v>0.59399999999999997</c:v>
                </c:pt>
                <c:pt idx="1">
                  <c:v>0.62</c:v>
                </c:pt>
                <c:pt idx="2">
                  <c:v>0.53</c:v>
                </c:pt>
                <c:pt idx="3">
                  <c:v>0.64200000000000002</c:v>
                </c:pt>
                <c:pt idx="4">
                  <c:v>0.51500000000000001</c:v>
                </c:pt>
              </c:numCache>
            </c:numRef>
          </c:val>
          <c:extLst>
            <c:ext xmlns:c16="http://schemas.microsoft.com/office/drawing/2014/chart" uri="{C3380CC4-5D6E-409C-BE32-E72D297353CC}">
              <c16:uniqueId val="{00000006-B226-49DA-A878-12C5236C1235}"/>
            </c:ext>
          </c:extLst>
        </c:ser>
        <c:ser>
          <c:idx val="7"/>
          <c:order val="7"/>
          <c:tx>
            <c:strRef>
              <c:f>Sheet1!$I$1</c:f>
              <c:strCache>
                <c:ptCount val="1"/>
                <c:pt idx="0">
                  <c:v>Online Radio/Podcasts</c:v>
                </c:pt>
              </c:strCache>
            </c:strRef>
          </c:tx>
          <c:invertIfNegative val="0"/>
          <c:dLbls>
            <c:spPr>
              <a:noFill/>
              <a:ln>
                <a:noFill/>
              </a:ln>
              <a:effectLst/>
            </c:spPr>
            <c:txPr>
              <a:bodyPr anchorCtr="0"/>
              <a:lstStyle/>
              <a:p>
                <a:pPr algn="ctr">
                  <a:defRPr lang="en-US" sz="9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Sheet1!$I$2:$I$6</c:f>
              <c:numCache>
                <c:formatCode>0%</c:formatCode>
                <c:ptCount val="5"/>
                <c:pt idx="0">
                  <c:v>0.32</c:v>
                </c:pt>
                <c:pt idx="1">
                  <c:v>0.41699999999999998</c:v>
                </c:pt>
                <c:pt idx="2">
                  <c:v>0.28100000000000003</c:v>
                </c:pt>
                <c:pt idx="3">
                  <c:v>0.36699999999999999</c:v>
                </c:pt>
                <c:pt idx="4">
                  <c:v>0.33700000000000002</c:v>
                </c:pt>
              </c:numCache>
            </c:numRef>
          </c:val>
          <c:extLst>
            <c:ext xmlns:c16="http://schemas.microsoft.com/office/drawing/2014/chart" uri="{C3380CC4-5D6E-409C-BE32-E72D297353CC}">
              <c16:uniqueId val="{00000007-B226-49DA-A878-12C5236C1235}"/>
            </c:ext>
          </c:extLst>
        </c:ser>
        <c:ser>
          <c:idx val="8"/>
          <c:order val="8"/>
          <c:tx>
            <c:strRef>
              <c:f>Sheet1!$J$1</c:f>
              <c:strCache>
                <c:ptCount val="1"/>
                <c:pt idx="0">
                  <c:v>Terrestrial Radio</c:v>
                </c:pt>
              </c:strCache>
            </c:strRef>
          </c:tx>
          <c:invertIfNegative val="0"/>
          <c:dLbls>
            <c:spPr>
              <a:noFill/>
              <a:ln>
                <a:noFill/>
              </a:ln>
              <a:effectLst/>
            </c:spPr>
            <c:txPr>
              <a:bodyPr anchorCtr="0"/>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Sheet1!$J$2:$J$6</c:f>
              <c:numCache>
                <c:formatCode>0%</c:formatCode>
                <c:ptCount val="5"/>
                <c:pt idx="0">
                  <c:v>0.52300000000000002</c:v>
                </c:pt>
                <c:pt idx="1">
                  <c:v>0.51400000000000001</c:v>
                </c:pt>
                <c:pt idx="2">
                  <c:v>0.41899999999999998</c:v>
                </c:pt>
                <c:pt idx="3">
                  <c:v>0.47699999999999998</c:v>
                </c:pt>
                <c:pt idx="4">
                  <c:v>0.437</c:v>
                </c:pt>
              </c:numCache>
            </c:numRef>
          </c:val>
          <c:extLst>
            <c:ext xmlns:c16="http://schemas.microsoft.com/office/drawing/2014/chart" uri="{C3380CC4-5D6E-409C-BE32-E72D297353CC}">
              <c16:uniqueId val="{00000008-B226-49DA-A878-12C5236C1235}"/>
            </c:ext>
          </c:extLst>
        </c:ser>
        <c:ser>
          <c:idx val="9"/>
          <c:order val="9"/>
          <c:tx>
            <c:strRef>
              <c:f>Sheet1!$K$1</c:f>
              <c:strCache>
                <c:ptCount val="1"/>
                <c:pt idx="0">
                  <c:v>Email Marketing</c:v>
                </c:pt>
              </c:strCache>
            </c:strRef>
          </c:tx>
          <c:invertIfNegative val="0"/>
          <c:dLbls>
            <c:spPr>
              <a:noFill/>
              <a:ln>
                <a:noFill/>
              </a:ln>
              <a:effectLst/>
            </c:spPr>
            <c:txPr>
              <a:bodyPr anchorCtr="0"/>
              <a:lstStyle/>
              <a:p>
                <a:pPr algn="ctr">
                  <a:defRPr lang="en-US" sz="9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Sheet1!$K$2:$K$6</c:f>
              <c:numCache>
                <c:formatCode>0%</c:formatCode>
                <c:ptCount val="5"/>
                <c:pt idx="0">
                  <c:v>0.32800000000000001</c:v>
                </c:pt>
                <c:pt idx="1">
                  <c:v>0.377</c:v>
                </c:pt>
                <c:pt idx="2">
                  <c:v>0.24399999999999999</c:v>
                </c:pt>
                <c:pt idx="3">
                  <c:v>0.32100000000000001</c:v>
                </c:pt>
                <c:pt idx="4">
                  <c:v>0.36699999999999999</c:v>
                </c:pt>
              </c:numCache>
            </c:numRef>
          </c:val>
          <c:extLst>
            <c:ext xmlns:c16="http://schemas.microsoft.com/office/drawing/2014/chart" uri="{C3380CC4-5D6E-409C-BE32-E72D297353CC}">
              <c16:uniqueId val="{00000009-B226-49DA-A878-12C5236C1235}"/>
            </c:ext>
          </c:extLst>
        </c:ser>
        <c:ser>
          <c:idx val="10"/>
          <c:order val="10"/>
          <c:tx>
            <c:strRef>
              <c:f>Sheet1!$L$1</c:f>
              <c:strCache>
                <c:ptCount val="1"/>
                <c:pt idx="0">
                  <c:v>Direct Mail</c:v>
                </c:pt>
              </c:strCache>
            </c:strRef>
          </c:tx>
          <c:invertIfNegative val="0"/>
          <c:dLbls>
            <c:spPr>
              <a:noFill/>
              <a:ln>
                <a:noFill/>
              </a:ln>
              <a:effectLst/>
            </c:spPr>
            <c:txPr>
              <a:bodyPr anchorCtr="0"/>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Sheet1!$L$2:$L$6</c:f>
              <c:numCache>
                <c:formatCode>0%</c:formatCode>
                <c:ptCount val="5"/>
                <c:pt idx="0">
                  <c:v>0.35899999999999999</c:v>
                </c:pt>
                <c:pt idx="1">
                  <c:v>0.38700000000000001</c:v>
                </c:pt>
                <c:pt idx="2">
                  <c:v>0.28599999999999998</c:v>
                </c:pt>
                <c:pt idx="3">
                  <c:v>0.33500000000000002</c:v>
                </c:pt>
                <c:pt idx="4">
                  <c:v>0.38300000000000001</c:v>
                </c:pt>
              </c:numCache>
            </c:numRef>
          </c:val>
          <c:extLst>
            <c:ext xmlns:c16="http://schemas.microsoft.com/office/drawing/2014/chart" uri="{C3380CC4-5D6E-409C-BE32-E72D297353CC}">
              <c16:uniqueId val="{0000000A-B226-49DA-A878-12C5236C1235}"/>
            </c:ext>
          </c:extLst>
        </c:ser>
        <c:dLbls>
          <c:showLegendKey val="0"/>
          <c:showVal val="0"/>
          <c:showCatName val="0"/>
          <c:showSerName val="0"/>
          <c:showPercent val="0"/>
          <c:showBubbleSize val="0"/>
        </c:dLbls>
        <c:gapWidth val="150"/>
        <c:overlap val="100"/>
        <c:axId val="43542016"/>
        <c:axId val="43543552"/>
      </c:barChart>
      <c:catAx>
        <c:axId val="43542016"/>
        <c:scaling>
          <c:orientation val="minMax"/>
        </c:scaling>
        <c:delete val="0"/>
        <c:axPos val="l"/>
        <c:numFmt formatCode="General" sourceLinked="0"/>
        <c:majorTickMark val="out"/>
        <c:minorTickMark val="none"/>
        <c:tickLblPos val="nextTo"/>
        <c:txPr>
          <a:bodyPr/>
          <a:lstStyle/>
          <a:p>
            <a:pPr>
              <a:defRPr sz="1000" b="1"/>
            </a:pPr>
            <a:endParaRPr lang="en-US"/>
          </a:p>
        </c:txPr>
        <c:crossAx val="43543552"/>
        <c:crosses val="autoZero"/>
        <c:auto val="1"/>
        <c:lblAlgn val="ctr"/>
        <c:lblOffset val="100"/>
        <c:noMultiLvlLbl val="0"/>
      </c:catAx>
      <c:valAx>
        <c:axId val="43543552"/>
        <c:scaling>
          <c:orientation val="minMax"/>
        </c:scaling>
        <c:delete val="1"/>
        <c:axPos val="b"/>
        <c:numFmt formatCode="0%" sourceLinked="1"/>
        <c:majorTickMark val="out"/>
        <c:minorTickMark val="none"/>
        <c:tickLblPos val="nextTo"/>
        <c:crossAx val="43542016"/>
        <c:crosses val="autoZero"/>
        <c:crossBetween val="between"/>
      </c:valAx>
    </c:plotArea>
    <c:legend>
      <c:legendPos val="b"/>
      <c:layout>
        <c:manualLayout>
          <c:xMode val="edge"/>
          <c:yMode val="edge"/>
          <c:x val="5.0359124726687562E-2"/>
          <c:y val="0.82163631889763766"/>
          <c:w val="0.80984478018343509"/>
          <c:h val="0.1377386811023622"/>
        </c:manualLayout>
      </c:layout>
      <c:overlay val="0"/>
      <c:txPr>
        <a:bodyPr/>
        <a:lstStyle/>
        <a:p>
          <a:pPr>
            <a:defRPr sz="800" b="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b="1" i="0" u="none" strike="noStrike" baseline="0" dirty="0">
                <a:effectLst/>
              </a:rPr>
              <a:t>Which Of The Following Media Helps You Best To </a:t>
            </a:r>
            <a:r>
              <a:rPr lang="en-US" sz="1050" b="1" i="1" u="sng" strike="noStrike" baseline="0" dirty="0">
                <a:effectLst/>
              </a:rPr>
              <a:t>Form An Opinion</a:t>
            </a:r>
            <a:r>
              <a:rPr lang="en-US" sz="1050" b="1" i="0" u="none" strike="noStrike" baseline="0" dirty="0">
                <a:effectLst/>
              </a:rPr>
              <a:t> On Key Issues Facing The Country?</a:t>
            </a:r>
            <a:endParaRPr lang="en-US" sz="1050" dirty="0"/>
          </a:p>
        </c:rich>
      </c:tx>
      <c:layout>
        <c:manualLayout>
          <c:xMode val="edge"/>
          <c:yMode val="edge"/>
          <c:x val="8.6269163788817868E-2"/>
          <c:y val="3.6942259594366901E-2"/>
        </c:manualLayout>
      </c:layout>
      <c:overlay val="0"/>
    </c:title>
    <c:autoTitleDeleted val="0"/>
    <c:plotArea>
      <c:layout>
        <c:manualLayout>
          <c:layoutTarget val="inner"/>
          <c:xMode val="edge"/>
          <c:yMode val="edge"/>
          <c:x val="3.1027825877644421E-2"/>
          <c:y val="0.1057891399617312"/>
          <c:w val="0.96417444692918608"/>
          <c:h val="0.72902242107631177"/>
        </c:manualLayout>
      </c:layout>
      <c:barChart>
        <c:barDir val="bar"/>
        <c:grouping val="stacked"/>
        <c:varyColors val="0"/>
        <c:ser>
          <c:idx val="0"/>
          <c:order val="0"/>
          <c:tx>
            <c:strRef>
              <c:f>Sheet1!$B$1</c:f>
              <c:strCache>
                <c:ptCount val="1"/>
                <c:pt idx="0">
                  <c:v>Television</c:v>
                </c:pt>
              </c:strCache>
            </c:strRef>
          </c:tx>
          <c:spPr>
            <a:solidFill>
              <a:srgbClr val="3682B4"/>
            </a:solidFill>
          </c:spPr>
          <c:invertIfNegative val="0"/>
          <c:dLbls>
            <c:spPr>
              <a:noFill/>
              <a:ln>
                <a:noFill/>
              </a:ln>
              <a:effectLst/>
            </c:spPr>
            <c:txPr>
              <a:bodyPr/>
              <a:lstStyle/>
              <a:p>
                <a:pPr>
                  <a:defRPr sz="9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Sheet1!$B$2:$B$9</c:f>
              <c:numCache>
                <c:formatCode>0%</c:formatCode>
                <c:ptCount val="8"/>
                <c:pt idx="0">
                  <c:v>0.70699999999999996</c:v>
                </c:pt>
                <c:pt idx="1">
                  <c:v>0.66</c:v>
                </c:pt>
                <c:pt idx="2">
                  <c:v>0.66500000000000004</c:v>
                </c:pt>
                <c:pt idx="3">
                  <c:v>0.68</c:v>
                </c:pt>
                <c:pt idx="4">
                  <c:v>0.70499999999999996</c:v>
                </c:pt>
                <c:pt idx="5">
                  <c:v>0.67</c:v>
                </c:pt>
                <c:pt idx="6">
                  <c:v>0.65</c:v>
                </c:pt>
                <c:pt idx="7">
                  <c:v>0.68300000000000005</c:v>
                </c:pt>
              </c:numCache>
            </c:numRef>
          </c:val>
          <c:extLst>
            <c:ext xmlns:c16="http://schemas.microsoft.com/office/drawing/2014/chart" uri="{C3380CC4-5D6E-409C-BE32-E72D297353CC}">
              <c16:uniqueId val="{00000000-5B07-4F77-84AB-416E1D83853A}"/>
            </c:ext>
          </c:extLst>
        </c:ser>
        <c:ser>
          <c:idx val="1"/>
          <c:order val="1"/>
          <c:tx>
            <c:strRef>
              <c:f>Sheet1!$C$1</c:f>
              <c:strCache>
                <c:ptCount val="1"/>
                <c:pt idx="0">
                  <c:v>TV News Websites/Apps</c:v>
                </c:pt>
              </c:strCache>
            </c:strRef>
          </c:tx>
          <c:spPr>
            <a:solidFill>
              <a:srgbClr val="50C8A0"/>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Sheet1!$C$2:$C$9</c:f>
              <c:numCache>
                <c:formatCode>0%</c:formatCode>
                <c:ptCount val="8"/>
                <c:pt idx="0">
                  <c:v>0.42799999999999999</c:v>
                </c:pt>
                <c:pt idx="1">
                  <c:v>0.41799999999999998</c:v>
                </c:pt>
                <c:pt idx="2">
                  <c:v>0.5</c:v>
                </c:pt>
                <c:pt idx="3">
                  <c:v>0.47099999999999997</c:v>
                </c:pt>
                <c:pt idx="4">
                  <c:v>0.378</c:v>
                </c:pt>
                <c:pt idx="5">
                  <c:v>0.45400000000000001</c:v>
                </c:pt>
                <c:pt idx="6">
                  <c:v>0.437</c:v>
                </c:pt>
                <c:pt idx="7">
                  <c:v>0.42299999999999999</c:v>
                </c:pt>
              </c:numCache>
            </c:numRef>
          </c:val>
          <c:extLst>
            <c:ext xmlns:c16="http://schemas.microsoft.com/office/drawing/2014/chart" uri="{C3380CC4-5D6E-409C-BE32-E72D297353CC}">
              <c16:uniqueId val="{00000001-5B07-4F77-84AB-416E1D83853A}"/>
            </c:ext>
          </c:extLst>
        </c:ser>
        <c:ser>
          <c:idx val="2"/>
          <c:order val="2"/>
          <c:tx>
            <c:strRef>
              <c:f>Sheet1!$D$1</c:f>
              <c:strCache>
                <c:ptCount val="1"/>
                <c:pt idx="0">
                  <c:v>Non-TV Related News Websites/Apps</c:v>
                </c:pt>
              </c:strCache>
            </c:strRef>
          </c:tx>
          <c:spPr>
            <a:solidFill>
              <a:srgbClr val="FAB982"/>
            </a:solidFill>
          </c:spPr>
          <c:invertIfNegative val="0"/>
          <c:dLbls>
            <c:spPr>
              <a:noFill/>
              <a:ln>
                <a:noFill/>
              </a:ln>
              <a:effectLst/>
            </c:spPr>
            <c:txPr>
              <a:bodyPr/>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Sheet1!$D$2:$D$9</c:f>
              <c:numCache>
                <c:formatCode>0%</c:formatCode>
                <c:ptCount val="8"/>
                <c:pt idx="0">
                  <c:v>0.112</c:v>
                </c:pt>
                <c:pt idx="1">
                  <c:v>0.111</c:v>
                </c:pt>
                <c:pt idx="2">
                  <c:v>0.17</c:v>
                </c:pt>
                <c:pt idx="3">
                  <c:v>0.13100000000000001</c:v>
                </c:pt>
                <c:pt idx="4">
                  <c:v>8.7999999999999995E-2</c:v>
                </c:pt>
                <c:pt idx="5">
                  <c:v>0.129</c:v>
                </c:pt>
                <c:pt idx="6">
                  <c:v>0.14299999999999999</c:v>
                </c:pt>
                <c:pt idx="7">
                  <c:v>0.112</c:v>
                </c:pt>
              </c:numCache>
            </c:numRef>
          </c:val>
          <c:extLst>
            <c:ext xmlns:c16="http://schemas.microsoft.com/office/drawing/2014/chart" uri="{C3380CC4-5D6E-409C-BE32-E72D297353CC}">
              <c16:uniqueId val="{00000002-5B07-4F77-84AB-416E1D83853A}"/>
            </c:ext>
          </c:extLst>
        </c:ser>
        <c:ser>
          <c:idx val="3"/>
          <c:order val="3"/>
          <c:tx>
            <c:strRef>
              <c:f>Sheet1!$E$1</c:f>
              <c:strCache>
                <c:ptCount val="1"/>
                <c:pt idx="0">
                  <c:v>Social Media</c:v>
                </c:pt>
              </c:strCache>
            </c:strRef>
          </c:tx>
          <c:invertIfNegative val="0"/>
          <c:dLbls>
            <c:dLbl>
              <c:idx val="0"/>
              <c:layout>
                <c:manualLayout>
                  <c:x val="-3.0706241128132792E-3"/>
                  <c:y val="4.51028593792283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07-4F77-84AB-416E1D83853A}"/>
                </c:ext>
              </c:extLst>
            </c:dLbl>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Sheet1!$E$2:$E$9</c:f>
              <c:numCache>
                <c:formatCode>0%</c:formatCode>
                <c:ptCount val="8"/>
                <c:pt idx="0">
                  <c:v>0.14499999999999999</c:v>
                </c:pt>
                <c:pt idx="1">
                  <c:v>0.27300000000000002</c:v>
                </c:pt>
                <c:pt idx="2">
                  <c:v>0.29099999999999998</c:v>
                </c:pt>
                <c:pt idx="3">
                  <c:v>0.23499999999999999</c:v>
                </c:pt>
                <c:pt idx="4">
                  <c:v>0.11600000000000001</c:v>
                </c:pt>
                <c:pt idx="5">
                  <c:v>0.22900000000000001</c:v>
                </c:pt>
                <c:pt idx="6">
                  <c:v>0.34699999999999998</c:v>
                </c:pt>
                <c:pt idx="7">
                  <c:v>0.21</c:v>
                </c:pt>
              </c:numCache>
            </c:numRef>
          </c:val>
          <c:extLst>
            <c:ext xmlns:c16="http://schemas.microsoft.com/office/drawing/2014/chart" uri="{C3380CC4-5D6E-409C-BE32-E72D297353CC}">
              <c16:uniqueId val="{00000004-5B07-4F77-84AB-416E1D83853A}"/>
            </c:ext>
          </c:extLst>
        </c:ser>
        <c:ser>
          <c:idx val="4"/>
          <c:order val="4"/>
          <c:tx>
            <c:strRef>
              <c:f>Sheet1!$F$1</c:f>
              <c:strCache>
                <c:ptCount val="1"/>
                <c:pt idx="0">
                  <c:v>Search Results</c:v>
                </c:pt>
              </c:strCache>
            </c:strRef>
          </c:tx>
          <c:spPr>
            <a:solidFill>
              <a:schemeClr val="accent5">
                <a:lumMod val="75000"/>
              </a:schemeClr>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Sheet1!$F$2:$F$9</c:f>
              <c:numCache>
                <c:formatCode>0%</c:formatCode>
                <c:ptCount val="8"/>
                <c:pt idx="0">
                  <c:v>0.159</c:v>
                </c:pt>
                <c:pt idx="1">
                  <c:v>0.20300000000000001</c:v>
                </c:pt>
                <c:pt idx="2">
                  <c:v>0.18099999999999999</c:v>
                </c:pt>
                <c:pt idx="3">
                  <c:v>0.23499999999999999</c:v>
                </c:pt>
                <c:pt idx="4">
                  <c:v>0.16800000000000001</c:v>
                </c:pt>
                <c:pt idx="5">
                  <c:v>0.183</c:v>
                </c:pt>
                <c:pt idx="6">
                  <c:v>0.20300000000000001</c:v>
                </c:pt>
                <c:pt idx="7">
                  <c:v>0.18099999999999999</c:v>
                </c:pt>
              </c:numCache>
            </c:numRef>
          </c:val>
          <c:extLst>
            <c:ext xmlns:c16="http://schemas.microsoft.com/office/drawing/2014/chart" uri="{C3380CC4-5D6E-409C-BE32-E72D297353CC}">
              <c16:uniqueId val="{00000005-5B07-4F77-84AB-416E1D83853A}"/>
            </c:ext>
          </c:extLst>
        </c:ser>
        <c:ser>
          <c:idx val="5"/>
          <c:order val="5"/>
          <c:tx>
            <c:strRef>
              <c:f>Sheet1!$G$1</c:f>
              <c:strCache>
                <c:ptCount val="1"/>
                <c:pt idx="0">
                  <c:v>Online Newspapers</c:v>
                </c:pt>
              </c:strCache>
            </c:strRef>
          </c:tx>
          <c:invertIfNegative val="0"/>
          <c:dLbls>
            <c:spPr>
              <a:noFill/>
              <a:ln>
                <a:noFill/>
              </a:ln>
              <a:effectLst/>
            </c:spPr>
            <c:txPr>
              <a:bodyPr/>
              <a:lstStyle/>
              <a:p>
                <a:pPr algn="ctr">
                  <a:defRPr lang="en-US" sz="10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Sheet1!$G$2:$G$9</c:f>
              <c:numCache>
                <c:formatCode>0%</c:formatCode>
                <c:ptCount val="8"/>
                <c:pt idx="0">
                  <c:v>0.25900000000000001</c:v>
                </c:pt>
                <c:pt idx="1">
                  <c:v>0.189</c:v>
                </c:pt>
                <c:pt idx="2">
                  <c:v>0.26900000000000002</c:v>
                </c:pt>
                <c:pt idx="3">
                  <c:v>0.157</c:v>
                </c:pt>
                <c:pt idx="4">
                  <c:v>0.19900000000000001</c:v>
                </c:pt>
                <c:pt idx="5">
                  <c:v>0.25</c:v>
                </c:pt>
                <c:pt idx="6">
                  <c:v>0.26300000000000001</c:v>
                </c:pt>
                <c:pt idx="7">
                  <c:v>0.223</c:v>
                </c:pt>
              </c:numCache>
            </c:numRef>
          </c:val>
          <c:extLst>
            <c:ext xmlns:c16="http://schemas.microsoft.com/office/drawing/2014/chart" uri="{C3380CC4-5D6E-409C-BE32-E72D297353CC}">
              <c16:uniqueId val="{00000006-5B07-4F77-84AB-416E1D83853A}"/>
            </c:ext>
          </c:extLst>
        </c:ser>
        <c:ser>
          <c:idx val="6"/>
          <c:order val="6"/>
          <c:tx>
            <c:strRef>
              <c:f>Sheet1!$H$1</c:f>
              <c:strCache>
                <c:ptCount val="1"/>
                <c:pt idx="0">
                  <c:v>Newspaper</c:v>
                </c:pt>
              </c:strCache>
            </c:strRef>
          </c:tx>
          <c:spPr>
            <a:solidFill>
              <a:srgbClr val="93A9CF"/>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Sheet1!$H$2:$H$9</c:f>
              <c:numCache>
                <c:formatCode>0%</c:formatCode>
                <c:ptCount val="8"/>
                <c:pt idx="0">
                  <c:v>0.27100000000000002</c:v>
                </c:pt>
                <c:pt idx="1">
                  <c:v>0.221</c:v>
                </c:pt>
                <c:pt idx="2">
                  <c:v>0.214</c:v>
                </c:pt>
                <c:pt idx="3">
                  <c:v>0.19</c:v>
                </c:pt>
                <c:pt idx="4">
                  <c:v>0.36599999999999999</c:v>
                </c:pt>
                <c:pt idx="5">
                  <c:v>0.188</c:v>
                </c:pt>
                <c:pt idx="6">
                  <c:v>0.16300000000000001</c:v>
                </c:pt>
                <c:pt idx="7">
                  <c:v>0.245</c:v>
                </c:pt>
              </c:numCache>
            </c:numRef>
          </c:val>
          <c:extLst>
            <c:ext xmlns:c16="http://schemas.microsoft.com/office/drawing/2014/chart" uri="{C3380CC4-5D6E-409C-BE32-E72D297353CC}">
              <c16:uniqueId val="{00000007-5B07-4F77-84AB-416E1D83853A}"/>
            </c:ext>
          </c:extLst>
        </c:ser>
        <c:ser>
          <c:idx val="7"/>
          <c:order val="7"/>
          <c:tx>
            <c:strRef>
              <c:f>Sheet1!$I$1</c:f>
              <c:strCache>
                <c:ptCount val="1"/>
                <c:pt idx="0">
                  <c:v>Online Radio/Podcasts</c:v>
                </c:pt>
              </c:strCache>
            </c:strRef>
          </c:tx>
          <c:spPr>
            <a:solidFill>
              <a:srgbClr val="D19392"/>
            </a:solidFill>
          </c:spPr>
          <c:invertIfNegative val="0"/>
          <c:dLbls>
            <c:spPr>
              <a:noFill/>
              <a:ln>
                <a:noFill/>
              </a:ln>
              <a:effectLst/>
            </c:spPr>
            <c:txPr>
              <a:bodyPr/>
              <a:lstStyle/>
              <a:p>
                <a:pPr algn="ctr">
                  <a:defRPr lang="en-US" sz="10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Sheet1!$I$2:$I$9</c:f>
              <c:numCache>
                <c:formatCode>0%</c:formatCode>
                <c:ptCount val="8"/>
                <c:pt idx="0">
                  <c:v>0.13200000000000001</c:v>
                </c:pt>
                <c:pt idx="1">
                  <c:v>0.11899999999999999</c:v>
                </c:pt>
                <c:pt idx="2">
                  <c:v>0.154</c:v>
                </c:pt>
                <c:pt idx="3">
                  <c:v>0.14399999999999999</c:v>
                </c:pt>
                <c:pt idx="4">
                  <c:v>2.8000000000000001E-2</c:v>
                </c:pt>
                <c:pt idx="5">
                  <c:v>0.182</c:v>
                </c:pt>
                <c:pt idx="6">
                  <c:v>0.20699999999999999</c:v>
                </c:pt>
                <c:pt idx="7">
                  <c:v>0.126</c:v>
                </c:pt>
              </c:numCache>
            </c:numRef>
          </c:val>
          <c:extLst>
            <c:ext xmlns:c16="http://schemas.microsoft.com/office/drawing/2014/chart" uri="{C3380CC4-5D6E-409C-BE32-E72D297353CC}">
              <c16:uniqueId val="{00000008-5B07-4F77-84AB-416E1D83853A}"/>
            </c:ext>
          </c:extLst>
        </c:ser>
        <c:ser>
          <c:idx val="8"/>
          <c:order val="8"/>
          <c:tx>
            <c:strRef>
              <c:f>Sheet1!$J$1</c:f>
              <c:strCache>
                <c:ptCount val="1"/>
                <c:pt idx="0">
                  <c:v>Terrestrial Radio</c:v>
                </c:pt>
              </c:strCache>
            </c:strRef>
          </c:tx>
          <c:spPr>
            <a:solidFill>
              <a:srgbClr val="B9CD96"/>
            </a:solidFill>
          </c:spPr>
          <c:invertIfNegative val="0"/>
          <c:dLbls>
            <c:spPr>
              <a:noFill/>
              <a:ln>
                <a:noFill/>
              </a:ln>
              <a:effectLst/>
            </c:spPr>
            <c:txPr>
              <a:bodyPr anchorCtr="0"/>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Sheet1!$J$2:$J$9</c:f>
              <c:numCache>
                <c:formatCode>0%</c:formatCode>
                <c:ptCount val="8"/>
                <c:pt idx="0">
                  <c:v>0.18099999999999999</c:v>
                </c:pt>
                <c:pt idx="1">
                  <c:v>0.158</c:v>
                </c:pt>
                <c:pt idx="2">
                  <c:v>0.159</c:v>
                </c:pt>
                <c:pt idx="3">
                  <c:v>0.15</c:v>
                </c:pt>
                <c:pt idx="4">
                  <c:v>0.20200000000000001</c:v>
                </c:pt>
                <c:pt idx="5">
                  <c:v>0.157</c:v>
                </c:pt>
                <c:pt idx="6">
                  <c:v>0.14699999999999999</c:v>
                </c:pt>
                <c:pt idx="7">
                  <c:v>0.16900000000000001</c:v>
                </c:pt>
              </c:numCache>
            </c:numRef>
          </c:val>
          <c:extLst>
            <c:ext xmlns:c16="http://schemas.microsoft.com/office/drawing/2014/chart" uri="{C3380CC4-5D6E-409C-BE32-E72D297353CC}">
              <c16:uniqueId val="{00000009-5B07-4F77-84AB-416E1D83853A}"/>
            </c:ext>
          </c:extLst>
        </c:ser>
        <c:ser>
          <c:idx val="9"/>
          <c:order val="9"/>
          <c:tx>
            <c:strRef>
              <c:f>Sheet1!$K$1</c:f>
              <c:strCache>
                <c:ptCount val="1"/>
                <c:pt idx="0">
                  <c:v>Email Marketing</c:v>
                </c:pt>
              </c:strCache>
            </c:strRef>
          </c:tx>
          <c:spPr>
            <a:solidFill>
              <a:srgbClr val="A99BBD"/>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Sheet1!$K$2:$K$9</c:f>
              <c:numCache>
                <c:formatCode>0%</c:formatCode>
                <c:ptCount val="8"/>
                <c:pt idx="0">
                  <c:v>0.14299999999999999</c:v>
                </c:pt>
                <c:pt idx="1">
                  <c:v>0.123</c:v>
                </c:pt>
                <c:pt idx="2">
                  <c:v>0.14299999999999999</c:v>
                </c:pt>
                <c:pt idx="3">
                  <c:v>0.13100000000000001</c:v>
                </c:pt>
                <c:pt idx="4">
                  <c:v>0.11899999999999999</c:v>
                </c:pt>
                <c:pt idx="5">
                  <c:v>0.14299999999999999</c:v>
                </c:pt>
                <c:pt idx="6">
                  <c:v>0.183</c:v>
                </c:pt>
                <c:pt idx="7">
                  <c:v>0.13300000000000001</c:v>
                </c:pt>
              </c:numCache>
            </c:numRef>
          </c:val>
          <c:extLst>
            <c:ext xmlns:c16="http://schemas.microsoft.com/office/drawing/2014/chart" uri="{C3380CC4-5D6E-409C-BE32-E72D297353CC}">
              <c16:uniqueId val="{0000000A-5B07-4F77-84AB-416E1D83853A}"/>
            </c:ext>
          </c:extLst>
        </c:ser>
        <c:ser>
          <c:idx val="10"/>
          <c:order val="10"/>
          <c:tx>
            <c:strRef>
              <c:f>Sheet1!$L$1</c:f>
              <c:strCache>
                <c:ptCount val="1"/>
                <c:pt idx="0">
                  <c:v>Direct Mail</c:v>
                </c:pt>
              </c:strCache>
            </c:strRef>
          </c:tx>
          <c:spPr>
            <a:solidFill>
              <a:srgbClr val="91C3D5"/>
            </a:solidFill>
          </c:spPr>
          <c:invertIfNegative val="0"/>
          <c:dLbls>
            <c:spPr>
              <a:noFill/>
              <a:ln>
                <a:noFill/>
              </a:ln>
              <a:effectLst/>
            </c:spPr>
            <c:txPr>
              <a:bodyPr anchorCtr="0"/>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Sheet1!$L$2:$L$9</c:f>
              <c:numCache>
                <c:formatCode>0%</c:formatCode>
                <c:ptCount val="8"/>
                <c:pt idx="0">
                  <c:v>0.159</c:v>
                </c:pt>
                <c:pt idx="1">
                  <c:v>0.13500000000000001</c:v>
                </c:pt>
                <c:pt idx="2">
                  <c:v>0.13200000000000001</c:v>
                </c:pt>
                <c:pt idx="3">
                  <c:v>0.17599999999999999</c:v>
                </c:pt>
                <c:pt idx="4">
                  <c:v>0.151</c:v>
                </c:pt>
                <c:pt idx="5">
                  <c:v>0.157</c:v>
                </c:pt>
                <c:pt idx="6">
                  <c:v>0.14299999999999999</c:v>
                </c:pt>
                <c:pt idx="7">
                  <c:v>0.14699999999999999</c:v>
                </c:pt>
              </c:numCache>
            </c:numRef>
          </c:val>
          <c:extLst>
            <c:ext xmlns:c16="http://schemas.microsoft.com/office/drawing/2014/chart" uri="{C3380CC4-5D6E-409C-BE32-E72D297353CC}">
              <c16:uniqueId val="{0000000B-5B07-4F77-84AB-416E1D83853A}"/>
            </c:ext>
          </c:extLst>
        </c:ser>
        <c:ser>
          <c:idx val="11"/>
          <c:order val="11"/>
          <c:tx>
            <c:strRef>
              <c:f>Sheet1!$M$1</c:f>
              <c:strCache>
                <c:ptCount val="1"/>
                <c:pt idx="0">
                  <c:v>Billboards</c:v>
                </c:pt>
              </c:strCache>
            </c:strRef>
          </c:tx>
          <c:spPr>
            <a:solidFill>
              <a:srgbClr val="FFCCCC"/>
            </a:solidFill>
          </c:spPr>
          <c:invertIfNegative val="0"/>
          <c:dLbls>
            <c:dLbl>
              <c:idx val="2"/>
              <c:spPr>
                <a:noFill/>
                <a:ln>
                  <a:noFill/>
                </a:ln>
                <a:effectLst/>
              </c:spPr>
              <c:txPr>
                <a:bodyPr wrap="square" lIns="38100" tIns="19050" rIns="38100" bIns="19050" anchor="ctr" anchorCtr="0">
                  <a:noAutofit/>
                </a:bodyPr>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108-4FB7-823E-9D60433A8BF8}"/>
                </c:ext>
              </c:extLst>
            </c:dLbl>
            <c:dLbl>
              <c:idx val="4"/>
              <c:spPr>
                <a:noFill/>
                <a:ln>
                  <a:noFill/>
                </a:ln>
                <a:effectLst/>
              </c:spPr>
              <c:txPr>
                <a:bodyPr wrap="square" lIns="38100" tIns="19050" rIns="38100" bIns="19050" anchor="ctr" anchorCtr="0">
                  <a:spAutoFit/>
                </a:bodyPr>
                <a:lstStyle/>
                <a:p>
                  <a:pPr algn="ctr">
                    <a:defRPr lang="en-US" sz="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80C2-4261-9B71-DC41E96D55B3}"/>
                </c:ext>
              </c:extLst>
            </c:dLbl>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Sheet1!$M$2:$M$9</c:f>
              <c:numCache>
                <c:formatCode>0%</c:formatCode>
                <c:ptCount val="8"/>
                <c:pt idx="0">
                  <c:v>0.10199999999999999</c:v>
                </c:pt>
                <c:pt idx="1">
                  <c:v>0.08</c:v>
                </c:pt>
                <c:pt idx="2">
                  <c:v>0.159</c:v>
                </c:pt>
                <c:pt idx="3">
                  <c:v>0.13700000000000001</c:v>
                </c:pt>
                <c:pt idx="4">
                  <c:v>2.5999999999999999E-2</c:v>
                </c:pt>
                <c:pt idx="5">
                  <c:v>0.122</c:v>
                </c:pt>
                <c:pt idx="6">
                  <c:v>0.157</c:v>
                </c:pt>
                <c:pt idx="7">
                  <c:v>9.0999999999999998E-2</c:v>
                </c:pt>
              </c:numCache>
            </c:numRef>
          </c:val>
          <c:extLst>
            <c:ext xmlns:c16="http://schemas.microsoft.com/office/drawing/2014/chart" uri="{C3380CC4-5D6E-409C-BE32-E72D297353CC}">
              <c16:uniqueId val="{00000000-C108-4FB7-823E-9D60433A8BF8}"/>
            </c:ext>
          </c:extLst>
        </c:ser>
        <c:dLbls>
          <c:showLegendKey val="0"/>
          <c:showVal val="0"/>
          <c:showCatName val="0"/>
          <c:showSerName val="0"/>
          <c:showPercent val="0"/>
          <c:showBubbleSize val="0"/>
        </c:dLbls>
        <c:gapWidth val="150"/>
        <c:overlap val="100"/>
        <c:axId val="110059904"/>
        <c:axId val="110061440"/>
      </c:barChart>
      <c:catAx>
        <c:axId val="110059904"/>
        <c:scaling>
          <c:orientation val="minMax"/>
        </c:scaling>
        <c:delete val="0"/>
        <c:axPos val="l"/>
        <c:numFmt formatCode="General" sourceLinked="0"/>
        <c:majorTickMark val="out"/>
        <c:minorTickMark val="none"/>
        <c:tickLblPos val="nextTo"/>
        <c:txPr>
          <a:bodyPr/>
          <a:lstStyle/>
          <a:p>
            <a:pPr>
              <a:defRPr sz="1000" b="1"/>
            </a:pPr>
            <a:endParaRPr lang="en-US"/>
          </a:p>
        </c:txPr>
        <c:crossAx val="110061440"/>
        <c:crosses val="autoZero"/>
        <c:auto val="1"/>
        <c:lblAlgn val="ctr"/>
        <c:lblOffset val="100"/>
        <c:noMultiLvlLbl val="0"/>
      </c:catAx>
      <c:valAx>
        <c:axId val="110061440"/>
        <c:scaling>
          <c:orientation val="minMax"/>
          <c:max val="3.2"/>
        </c:scaling>
        <c:delete val="1"/>
        <c:axPos val="b"/>
        <c:numFmt formatCode="0%" sourceLinked="1"/>
        <c:majorTickMark val="out"/>
        <c:minorTickMark val="none"/>
        <c:tickLblPos val="nextTo"/>
        <c:crossAx val="110059904"/>
        <c:crosses val="autoZero"/>
        <c:crossBetween val="between"/>
      </c:valAx>
    </c:plotArea>
    <c:legend>
      <c:legendPos val="b"/>
      <c:layout>
        <c:manualLayout>
          <c:xMode val="edge"/>
          <c:yMode val="edge"/>
          <c:x val="4.6290206647252446E-2"/>
          <c:y val="0.85785217178830442"/>
          <c:w val="0.87253571762987536"/>
          <c:h val="0.12222095827107808"/>
        </c:manualLayout>
      </c:layout>
      <c:overlay val="0"/>
      <c:txPr>
        <a:bodyPr/>
        <a:lstStyle/>
        <a:p>
          <a:pPr>
            <a:defRPr sz="8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b="1" i="0" u="none" strike="noStrike" baseline="0" dirty="0">
                <a:effectLst/>
              </a:rPr>
              <a:t>Which Of The Following Media Helps You Best To </a:t>
            </a:r>
            <a:r>
              <a:rPr lang="en-US" sz="1000" b="1" i="1" u="sng" strike="noStrike" baseline="0" dirty="0">
                <a:effectLst/>
              </a:rPr>
              <a:t>Form An Opinion</a:t>
            </a:r>
            <a:r>
              <a:rPr lang="en-US" sz="1000" b="1" i="1" u="none" strike="noStrike" baseline="0" dirty="0">
                <a:effectLst/>
              </a:rPr>
              <a:t> </a:t>
            </a:r>
            <a:r>
              <a:rPr lang="en-US" sz="1000" b="1" i="0" u="none" strike="noStrike" baseline="0" dirty="0">
                <a:effectLst/>
              </a:rPr>
              <a:t>On Key Issues Facing The Country?</a:t>
            </a:r>
            <a:endParaRPr lang="en-US" sz="1000" dirty="0"/>
          </a:p>
        </c:rich>
      </c:tx>
      <c:layout>
        <c:manualLayout>
          <c:xMode val="edge"/>
          <c:yMode val="edge"/>
          <c:x val="0.12047100348673807"/>
          <c:y val="5.2842271598180522E-2"/>
        </c:manualLayout>
      </c:layout>
      <c:overlay val="0"/>
    </c:title>
    <c:autoTitleDeleted val="0"/>
    <c:plotArea>
      <c:layout>
        <c:manualLayout>
          <c:layoutTarget val="inner"/>
          <c:xMode val="edge"/>
          <c:yMode val="edge"/>
          <c:x val="0.11659377222647681"/>
          <c:y val="0.10853700877607035"/>
          <c:w val="0.88332116283884354"/>
          <c:h val="0.6383240077280089"/>
        </c:manualLayout>
      </c:layout>
      <c:barChart>
        <c:barDir val="bar"/>
        <c:grouping val="stacked"/>
        <c:varyColors val="0"/>
        <c:ser>
          <c:idx val="0"/>
          <c:order val="0"/>
          <c:tx>
            <c:strRef>
              <c:f>Sheet1!$B$1</c:f>
              <c:strCache>
                <c:ptCount val="1"/>
                <c:pt idx="0">
                  <c:v>Television</c:v>
                </c:pt>
              </c:strCache>
            </c:strRef>
          </c:tx>
          <c:spPr>
            <a:solidFill>
              <a:srgbClr val="3682B4"/>
            </a:solidFill>
          </c:spPr>
          <c:invertIfNegative val="0"/>
          <c:dLbls>
            <c:spPr>
              <a:noFill/>
              <a:ln>
                <a:noFill/>
              </a:ln>
              <a:effectLst/>
            </c:spPr>
            <c:txPr>
              <a:bodyPr/>
              <a:lstStyle/>
              <a:p>
                <a:pPr>
                  <a:defRPr sz="9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Sheet1!$B$2:$B$6</c:f>
              <c:numCache>
                <c:formatCode>0%</c:formatCode>
                <c:ptCount val="5"/>
                <c:pt idx="0">
                  <c:v>0.69499999999999995</c:v>
                </c:pt>
                <c:pt idx="1">
                  <c:v>0.66700000000000004</c:v>
                </c:pt>
                <c:pt idx="2">
                  <c:v>0.68200000000000005</c:v>
                </c:pt>
                <c:pt idx="3">
                  <c:v>0.69</c:v>
                </c:pt>
                <c:pt idx="4">
                  <c:v>0.67200000000000004</c:v>
                </c:pt>
              </c:numCache>
            </c:numRef>
          </c:val>
          <c:extLst>
            <c:ext xmlns:c16="http://schemas.microsoft.com/office/drawing/2014/chart" uri="{C3380CC4-5D6E-409C-BE32-E72D297353CC}">
              <c16:uniqueId val="{00000000-5B07-4F77-84AB-416E1D83853A}"/>
            </c:ext>
          </c:extLst>
        </c:ser>
        <c:ser>
          <c:idx val="1"/>
          <c:order val="1"/>
          <c:tx>
            <c:strRef>
              <c:f>Sheet1!$C$1</c:f>
              <c:strCache>
                <c:ptCount val="1"/>
                <c:pt idx="0">
                  <c:v>TV News Websites/Apps</c:v>
                </c:pt>
              </c:strCache>
            </c:strRef>
          </c:tx>
          <c:spPr>
            <a:solidFill>
              <a:srgbClr val="50C8A0"/>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Sheet1!$C$2:$C$6</c:f>
              <c:numCache>
                <c:formatCode>0%</c:formatCode>
                <c:ptCount val="5"/>
                <c:pt idx="0">
                  <c:v>0.40600000000000003</c:v>
                </c:pt>
                <c:pt idx="1">
                  <c:v>0.46400000000000002</c:v>
                </c:pt>
                <c:pt idx="2">
                  <c:v>0.41499999999999998</c:v>
                </c:pt>
                <c:pt idx="3">
                  <c:v>0.42699999999999999</c:v>
                </c:pt>
                <c:pt idx="4">
                  <c:v>0.43099999999999999</c:v>
                </c:pt>
              </c:numCache>
            </c:numRef>
          </c:val>
          <c:extLst>
            <c:ext xmlns:c16="http://schemas.microsoft.com/office/drawing/2014/chart" uri="{C3380CC4-5D6E-409C-BE32-E72D297353CC}">
              <c16:uniqueId val="{00000001-5B07-4F77-84AB-416E1D83853A}"/>
            </c:ext>
          </c:extLst>
        </c:ser>
        <c:ser>
          <c:idx val="2"/>
          <c:order val="2"/>
          <c:tx>
            <c:strRef>
              <c:f>Sheet1!$D$1</c:f>
              <c:strCache>
                <c:ptCount val="1"/>
                <c:pt idx="0">
                  <c:v>Non-TV Related News Websites/Apps</c:v>
                </c:pt>
              </c:strCache>
            </c:strRef>
          </c:tx>
          <c:spPr>
            <a:solidFill>
              <a:srgbClr val="FAB982"/>
            </a:solidFill>
          </c:spPr>
          <c:invertIfNegative val="0"/>
          <c:dLbls>
            <c:spPr>
              <a:noFill/>
              <a:ln>
                <a:noFill/>
              </a:ln>
              <a:effectLst/>
            </c:spPr>
            <c:txPr>
              <a:bodyPr anchorCtr="0"/>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Sheet1!$D$2:$D$6</c:f>
              <c:numCache>
                <c:formatCode>0%</c:formatCode>
                <c:ptCount val="5"/>
                <c:pt idx="0">
                  <c:v>9.4E-2</c:v>
                </c:pt>
                <c:pt idx="1">
                  <c:v>0.13400000000000001</c:v>
                </c:pt>
                <c:pt idx="2">
                  <c:v>8.7999999999999995E-2</c:v>
                </c:pt>
                <c:pt idx="3">
                  <c:v>0.14199999999999999</c:v>
                </c:pt>
                <c:pt idx="4">
                  <c:v>8.4000000000000005E-2</c:v>
                </c:pt>
              </c:numCache>
            </c:numRef>
          </c:val>
          <c:extLst>
            <c:ext xmlns:c16="http://schemas.microsoft.com/office/drawing/2014/chart" uri="{C3380CC4-5D6E-409C-BE32-E72D297353CC}">
              <c16:uniqueId val="{00000002-5B07-4F77-84AB-416E1D83853A}"/>
            </c:ext>
          </c:extLst>
        </c:ser>
        <c:ser>
          <c:idx val="3"/>
          <c:order val="3"/>
          <c:tx>
            <c:strRef>
              <c:f>Sheet1!$E$1</c:f>
              <c:strCache>
                <c:ptCount val="1"/>
                <c:pt idx="0">
                  <c:v>Social Media</c:v>
                </c:pt>
              </c:strCache>
            </c:strRef>
          </c:tx>
          <c:invertIfNegative val="0"/>
          <c:dLbls>
            <c:dLbl>
              <c:idx val="0"/>
              <c:layout>
                <c:manualLayout>
                  <c:x val="-3.0706241128132792E-3"/>
                  <c:y val="4.51028593792283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07-4F77-84AB-416E1D83853A}"/>
                </c:ext>
              </c:extLst>
            </c:dLbl>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Sheet1!$E$2:$E$6</c:f>
              <c:numCache>
                <c:formatCode>0%</c:formatCode>
                <c:ptCount val="5"/>
                <c:pt idx="0">
                  <c:v>0.23400000000000001</c:v>
                </c:pt>
                <c:pt idx="1">
                  <c:v>0.20699999999999999</c:v>
                </c:pt>
                <c:pt idx="2">
                  <c:v>0.184</c:v>
                </c:pt>
                <c:pt idx="3">
                  <c:v>0.255</c:v>
                </c:pt>
                <c:pt idx="4">
                  <c:v>0.17499999999999999</c:v>
                </c:pt>
              </c:numCache>
            </c:numRef>
          </c:val>
          <c:extLst>
            <c:ext xmlns:c16="http://schemas.microsoft.com/office/drawing/2014/chart" uri="{C3380CC4-5D6E-409C-BE32-E72D297353CC}">
              <c16:uniqueId val="{00000004-5B07-4F77-84AB-416E1D83853A}"/>
            </c:ext>
          </c:extLst>
        </c:ser>
        <c:ser>
          <c:idx val="4"/>
          <c:order val="4"/>
          <c:tx>
            <c:strRef>
              <c:f>Sheet1!$F$1</c:f>
              <c:strCache>
                <c:ptCount val="1"/>
                <c:pt idx="0">
                  <c:v>Search Results</c:v>
                </c:pt>
              </c:strCache>
            </c:strRef>
          </c:tx>
          <c:spPr>
            <a:solidFill>
              <a:schemeClr val="accent5">
                <a:lumMod val="75000"/>
              </a:schemeClr>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Sheet1!$F$2:$F$6</c:f>
              <c:numCache>
                <c:formatCode>0%</c:formatCode>
                <c:ptCount val="5"/>
                <c:pt idx="0">
                  <c:v>0.188</c:v>
                </c:pt>
                <c:pt idx="1">
                  <c:v>0.16700000000000001</c:v>
                </c:pt>
                <c:pt idx="2">
                  <c:v>0.161</c:v>
                </c:pt>
                <c:pt idx="3">
                  <c:v>0.21299999999999999</c:v>
                </c:pt>
                <c:pt idx="4">
                  <c:v>0.154</c:v>
                </c:pt>
              </c:numCache>
            </c:numRef>
          </c:val>
          <c:extLst>
            <c:ext xmlns:c16="http://schemas.microsoft.com/office/drawing/2014/chart" uri="{C3380CC4-5D6E-409C-BE32-E72D297353CC}">
              <c16:uniqueId val="{00000005-5B07-4F77-84AB-416E1D83853A}"/>
            </c:ext>
          </c:extLst>
        </c:ser>
        <c:ser>
          <c:idx val="5"/>
          <c:order val="5"/>
          <c:tx>
            <c:strRef>
              <c:f>Sheet1!$G$1</c:f>
              <c:strCache>
                <c:ptCount val="1"/>
                <c:pt idx="0">
                  <c:v>Online Newspapers</c:v>
                </c:pt>
              </c:strCache>
            </c:strRef>
          </c:tx>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Sheet1!$G$2:$G$6</c:f>
              <c:numCache>
                <c:formatCode>0%</c:formatCode>
                <c:ptCount val="5"/>
                <c:pt idx="0">
                  <c:v>0.14099999999999999</c:v>
                </c:pt>
                <c:pt idx="1">
                  <c:v>0.28100000000000003</c:v>
                </c:pt>
                <c:pt idx="2">
                  <c:v>0.20699999999999999</c:v>
                </c:pt>
                <c:pt idx="3">
                  <c:v>0.23200000000000001</c:v>
                </c:pt>
                <c:pt idx="4">
                  <c:v>0.23200000000000001</c:v>
                </c:pt>
              </c:numCache>
            </c:numRef>
          </c:val>
          <c:extLst>
            <c:ext xmlns:c16="http://schemas.microsoft.com/office/drawing/2014/chart" uri="{C3380CC4-5D6E-409C-BE32-E72D297353CC}">
              <c16:uniqueId val="{00000006-5B07-4F77-84AB-416E1D83853A}"/>
            </c:ext>
          </c:extLst>
        </c:ser>
        <c:ser>
          <c:idx val="6"/>
          <c:order val="6"/>
          <c:tx>
            <c:strRef>
              <c:f>Sheet1!$H$1</c:f>
              <c:strCache>
                <c:ptCount val="1"/>
                <c:pt idx="0">
                  <c:v>Newspaper</c:v>
                </c:pt>
              </c:strCache>
            </c:strRef>
          </c:tx>
          <c:spPr>
            <a:solidFill>
              <a:srgbClr val="93A9CF"/>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Sheet1!$H$2:$H$6</c:f>
              <c:numCache>
                <c:formatCode>0%</c:formatCode>
                <c:ptCount val="5"/>
                <c:pt idx="0">
                  <c:v>0.219</c:v>
                </c:pt>
                <c:pt idx="1">
                  <c:v>0.23799999999999999</c:v>
                </c:pt>
                <c:pt idx="2">
                  <c:v>0.27200000000000002</c:v>
                </c:pt>
                <c:pt idx="3">
                  <c:v>0.22500000000000001</c:v>
                </c:pt>
                <c:pt idx="4">
                  <c:v>0.26500000000000001</c:v>
                </c:pt>
              </c:numCache>
            </c:numRef>
          </c:val>
          <c:extLst>
            <c:ext xmlns:c16="http://schemas.microsoft.com/office/drawing/2014/chart" uri="{C3380CC4-5D6E-409C-BE32-E72D297353CC}">
              <c16:uniqueId val="{00000007-5B07-4F77-84AB-416E1D83853A}"/>
            </c:ext>
          </c:extLst>
        </c:ser>
        <c:ser>
          <c:idx val="7"/>
          <c:order val="7"/>
          <c:tx>
            <c:strRef>
              <c:f>Sheet1!$I$1</c:f>
              <c:strCache>
                <c:ptCount val="1"/>
                <c:pt idx="0">
                  <c:v>Online Radio/Podcasts</c:v>
                </c:pt>
              </c:strCache>
            </c:strRef>
          </c:tx>
          <c:spPr>
            <a:solidFill>
              <a:srgbClr val="D19392"/>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Sheet1!$I$2:$I$6</c:f>
              <c:numCache>
                <c:formatCode>0%</c:formatCode>
                <c:ptCount val="5"/>
                <c:pt idx="0">
                  <c:v>0.10199999999999999</c:v>
                </c:pt>
                <c:pt idx="1">
                  <c:v>0.16</c:v>
                </c:pt>
                <c:pt idx="2">
                  <c:v>0.111</c:v>
                </c:pt>
                <c:pt idx="3">
                  <c:v>0.126</c:v>
                </c:pt>
                <c:pt idx="4">
                  <c:v>0.14199999999999999</c:v>
                </c:pt>
              </c:numCache>
            </c:numRef>
          </c:val>
          <c:extLst>
            <c:ext xmlns:c16="http://schemas.microsoft.com/office/drawing/2014/chart" uri="{C3380CC4-5D6E-409C-BE32-E72D297353CC}">
              <c16:uniqueId val="{00000008-5B07-4F77-84AB-416E1D83853A}"/>
            </c:ext>
          </c:extLst>
        </c:ser>
        <c:ser>
          <c:idx val="8"/>
          <c:order val="8"/>
          <c:tx>
            <c:strRef>
              <c:f>Sheet1!$J$1</c:f>
              <c:strCache>
                <c:ptCount val="1"/>
                <c:pt idx="0">
                  <c:v>Terrestrial Radio</c:v>
                </c:pt>
              </c:strCache>
            </c:strRef>
          </c:tx>
          <c:spPr>
            <a:solidFill>
              <a:srgbClr val="B9CD96"/>
            </a:solidFill>
          </c:spPr>
          <c:invertIfNegative val="0"/>
          <c:dLbls>
            <c:spPr>
              <a:noFill/>
              <a:ln>
                <a:noFill/>
              </a:ln>
              <a:effectLst/>
            </c:spPr>
            <c:txPr>
              <a:bodyPr anchorCtr="0"/>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Sheet1!$J$2:$J$6</c:f>
              <c:numCache>
                <c:formatCode>0%</c:formatCode>
                <c:ptCount val="5"/>
                <c:pt idx="0">
                  <c:v>0.19500000000000001</c:v>
                </c:pt>
                <c:pt idx="1">
                  <c:v>0.17899999999999999</c:v>
                </c:pt>
                <c:pt idx="2">
                  <c:v>0.184</c:v>
                </c:pt>
                <c:pt idx="3">
                  <c:v>0.13800000000000001</c:v>
                </c:pt>
                <c:pt idx="4">
                  <c:v>0.19900000000000001</c:v>
                </c:pt>
              </c:numCache>
            </c:numRef>
          </c:val>
          <c:extLst>
            <c:ext xmlns:c16="http://schemas.microsoft.com/office/drawing/2014/chart" uri="{C3380CC4-5D6E-409C-BE32-E72D297353CC}">
              <c16:uniqueId val="{00000009-5B07-4F77-84AB-416E1D83853A}"/>
            </c:ext>
          </c:extLst>
        </c:ser>
        <c:ser>
          <c:idx val="9"/>
          <c:order val="9"/>
          <c:tx>
            <c:strRef>
              <c:f>Sheet1!$K$1</c:f>
              <c:strCache>
                <c:ptCount val="1"/>
                <c:pt idx="0">
                  <c:v>Email Marketing</c:v>
                </c:pt>
              </c:strCache>
            </c:strRef>
          </c:tx>
          <c:spPr>
            <a:solidFill>
              <a:srgbClr val="91C3D5"/>
            </a:solidFill>
          </c:spPr>
          <c:invertIfNegative val="0"/>
          <c:dLbls>
            <c:spPr>
              <a:noFill/>
              <a:ln>
                <a:noFill/>
              </a:ln>
              <a:effectLst/>
            </c:spPr>
            <c:txPr>
              <a:bodyPr anchorCtr="0"/>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Sheet1!$K$2:$K$6</c:f>
              <c:numCache>
                <c:formatCode>0%</c:formatCode>
                <c:ptCount val="5"/>
                <c:pt idx="0">
                  <c:v>0.156</c:v>
                </c:pt>
                <c:pt idx="1">
                  <c:v>0.14599999999999999</c:v>
                </c:pt>
                <c:pt idx="2">
                  <c:v>0.12</c:v>
                </c:pt>
                <c:pt idx="3">
                  <c:v>0.14699999999999999</c:v>
                </c:pt>
                <c:pt idx="4">
                  <c:v>0.127</c:v>
                </c:pt>
              </c:numCache>
            </c:numRef>
          </c:val>
          <c:extLst>
            <c:ext xmlns:c16="http://schemas.microsoft.com/office/drawing/2014/chart" uri="{C3380CC4-5D6E-409C-BE32-E72D297353CC}">
              <c16:uniqueId val="{0000000A-5B07-4F77-84AB-416E1D83853A}"/>
            </c:ext>
          </c:extLst>
        </c:ser>
        <c:ser>
          <c:idx val="10"/>
          <c:order val="10"/>
          <c:tx>
            <c:strRef>
              <c:f>Sheet1!$L$1</c:f>
              <c:strCache>
                <c:ptCount val="1"/>
                <c:pt idx="0">
                  <c:v>Direct Mail</c:v>
                </c:pt>
              </c:strCache>
            </c:strRef>
          </c:tx>
          <c:spPr>
            <a:solidFill>
              <a:srgbClr val="FFCCCC"/>
            </a:solidFill>
          </c:spPr>
          <c:invertIfNegative val="0"/>
          <c:dLbls>
            <c:spPr>
              <a:noFill/>
              <a:ln>
                <a:noFill/>
              </a:ln>
              <a:effectLst/>
            </c:spPr>
            <c:txPr>
              <a:bodyPr anchorCtr="0"/>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Sheet1!$L$2:$L$6</c:f>
              <c:numCache>
                <c:formatCode>0%</c:formatCode>
                <c:ptCount val="5"/>
                <c:pt idx="0">
                  <c:v>0.13300000000000001</c:v>
                </c:pt>
                <c:pt idx="1">
                  <c:v>0.156</c:v>
                </c:pt>
                <c:pt idx="2">
                  <c:v>0.13800000000000001</c:v>
                </c:pt>
                <c:pt idx="3">
                  <c:v>0.14399999999999999</c:v>
                </c:pt>
                <c:pt idx="4">
                  <c:v>0.16300000000000001</c:v>
                </c:pt>
              </c:numCache>
            </c:numRef>
          </c:val>
          <c:extLst>
            <c:ext xmlns:c16="http://schemas.microsoft.com/office/drawing/2014/chart" uri="{C3380CC4-5D6E-409C-BE32-E72D297353CC}">
              <c16:uniqueId val="{0000000B-5B07-4F77-84AB-416E1D83853A}"/>
            </c:ext>
          </c:extLst>
        </c:ser>
        <c:dLbls>
          <c:showLegendKey val="0"/>
          <c:showVal val="0"/>
          <c:showCatName val="0"/>
          <c:showSerName val="0"/>
          <c:showPercent val="0"/>
          <c:showBubbleSize val="0"/>
        </c:dLbls>
        <c:gapWidth val="150"/>
        <c:overlap val="100"/>
        <c:axId val="110769280"/>
        <c:axId val="110770816"/>
      </c:barChart>
      <c:catAx>
        <c:axId val="110769280"/>
        <c:scaling>
          <c:orientation val="minMax"/>
        </c:scaling>
        <c:delete val="0"/>
        <c:axPos val="l"/>
        <c:numFmt formatCode="General" sourceLinked="0"/>
        <c:majorTickMark val="out"/>
        <c:minorTickMark val="none"/>
        <c:tickLblPos val="nextTo"/>
        <c:txPr>
          <a:bodyPr/>
          <a:lstStyle/>
          <a:p>
            <a:pPr>
              <a:defRPr sz="1000" b="1"/>
            </a:pPr>
            <a:endParaRPr lang="en-US"/>
          </a:p>
        </c:txPr>
        <c:crossAx val="110770816"/>
        <c:crosses val="autoZero"/>
        <c:auto val="1"/>
        <c:lblAlgn val="ctr"/>
        <c:lblOffset val="100"/>
        <c:noMultiLvlLbl val="0"/>
      </c:catAx>
      <c:valAx>
        <c:axId val="110770816"/>
        <c:scaling>
          <c:orientation val="minMax"/>
          <c:max val="3"/>
        </c:scaling>
        <c:delete val="1"/>
        <c:axPos val="b"/>
        <c:numFmt formatCode="0%" sourceLinked="1"/>
        <c:majorTickMark val="out"/>
        <c:minorTickMark val="none"/>
        <c:tickLblPos val="nextTo"/>
        <c:crossAx val="110769280"/>
        <c:crosses val="autoZero"/>
        <c:crossBetween val="between"/>
      </c:valAx>
    </c:plotArea>
    <c:legend>
      <c:legendPos val="b"/>
      <c:layout>
        <c:manualLayout>
          <c:xMode val="edge"/>
          <c:yMode val="edge"/>
          <c:x val="0.10582216569556595"/>
          <c:y val="0.80173491857066048"/>
          <c:w val="0.80434504448498512"/>
          <c:h val="0.13526558211333026"/>
        </c:manualLayout>
      </c:layout>
      <c:overlay val="0"/>
      <c:txPr>
        <a:bodyPr/>
        <a:lstStyle/>
        <a:p>
          <a:pPr>
            <a:defRPr sz="8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b="1" i="0" baseline="0" dirty="0">
                <a:effectLst/>
              </a:rPr>
              <a:t>Which Of The Following Types Of Political Advertising Is Most Likely To </a:t>
            </a:r>
            <a:r>
              <a:rPr lang="en-US" sz="1050" b="1" i="1" u="sng" baseline="0" dirty="0">
                <a:effectLst/>
              </a:rPr>
              <a:t>Get Your Attention</a:t>
            </a:r>
            <a:r>
              <a:rPr lang="en-US" sz="1050" b="1" i="0" baseline="0" dirty="0">
                <a:effectLst/>
              </a:rPr>
              <a:t>?</a:t>
            </a:r>
            <a:endParaRPr lang="en-US" sz="1050" dirty="0">
              <a:effectLst/>
            </a:endParaRPr>
          </a:p>
        </c:rich>
      </c:tx>
      <c:layout>
        <c:manualLayout>
          <c:xMode val="edge"/>
          <c:yMode val="edge"/>
          <c:x val="9.7781785958833245E-2"/>
          <c:y val="8.8070452663634204E-3"/>
        </c:manualLayout>
      </c:layout>
      <c:overlay val="0"/>
    </c:title>
    <c:autoTitleDeleted val="0"/>
    <c:plotArea>
      <c:layout>
        <c:manualLayout>
          <c:layoutTarget val="inner"/>
          <c:xMode val="edge"/>
          <c:yMode val="edge"/>
          <c:x val="8.5095877287762939E-2"/>
          <c:y val="7.330882771061667E-2"/>
          <c:w val="0.810369374689484"/>
          <c:h val="0.71758741512527968"/>
        </c:manualLayout>
      </c:layout>
      <c:barChart>
        <c:barDir val="bar"/>
        <c:grouping val="stacked"/>
        <c:varyColors val="0"/>
        <c:ser>
          <c:idx val="0"/>
          <c:order val="0"/>
          <c:tx>
            <c:strRef>
              <c:f>Sheet1!$B$1</c:f>
              <c:strCache>
                <c:ptCount val="1"/>
                <c:pt idx="0">
                  <c:v>Television</c:v>
                </c:pt>
              </c:strCache>
            </c:strRef>
          </c:tx>
          <c:spPr>
            <a:solidFill>
              <a:srgbClr val="3682B4"/>
            </a:solidFill>
          </c:spPr>
          <c:invertIfNegative val="0"/>
          <c:dLbls>
            <c:spPr>
              <a:noFill/>
              <a:ln>
                <a:noFill/>
              </a:ln>
              <a:effectLst/>
            </c:spPr>
            <c:txPr>
              <a:bodyPr/>
              <a:lstStyle/>
              <a:p>
                <a:pPr>
                  <a:defRPr sz="9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Sheet1!$B$2:$B$9</c:f>
              <c:numCache>
                <c:formatCode>0%</c:formatCode>
                <c:ptCount val="8"/>
                <c:pt idx="0">
                  <c:v>0.77800000000000002</c:v>
                </c:pt>
                <c:pt idx="1">
                  <c:v>0.71099999999999997</c:v>
                </c:pt>
                <c:pt idx="2">
                  <c:v>0.68100000000000005</c:v>
                </c:pt>
                <c:pt idx="3">
                  <c:v>0.76500000000000001</c:v>
                </c:pt>
                <c:pt idx="4">
                  <c:v>0.75</c:v>
                </c:pt>
                <c:pt idx="5">
                  <c:v>0.747</c:v>
                </c:pt>
                <c:pt idx="6">
                  <c:v>0.69699999999999995</c:v>
                </c:pt>
                <c:pt idx="7">
                  <c:v>0.74399999999999999</c:v>
                </c:pt>
              </c:numCache>
            </c:numRef>
          </c:val>
          <c:extLst>
            <c:ext xmlns:c16="http://schemas.microsoft.com/office/drawing/2014/chart" uri="{C3380CC4-5D6E-409C-BE32-E72D297353CC}">
              <c16:uniqueId val="{00000000-4EC8-44E8-ADA7-FD1BBA45CE40}"/>
            </c:ext>
          </c:extLst>
        </c:ser>
        <c:ser>
          <c:idx val="1"/>
          <c:order val="1"/>
          <c:tx>
            <c:strRef>
              <c:f>Sheet1!$C$1</c:f>
              <c:strCache>
                <c:ptCount val="1"/>
                <c:pt idx="0">
                  <c:v>TV News Websites/Apps</c:v>
                </c:pt>
              </c:strCache>
            </c:strRef>
          </c:tx>
          <c:spPr>
            <a:solidFill>
              <a:srgbClr val="50C8A0"/>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Sheet1!$C$2:$C$9</c:f>
              <c:numCache>
                <c:formatCode>0%</c:formatCode>
                <c:ptCount val="8"/>
                <c:pt idx="0">
                  <c:v>0.34799999999999998</c:v>
                </c:pt>
                <c:pt idx="1">
                  <c:v>0.34799999999999998</c:v>
                </c:pt>
                <c:pt idx="2">
                  <c:v>0.47299999999999998</c:v>
                </c:pt>
                <c:pt idx="3">
                  <c:v>0.34</c:v>
                </c:pt>
                <c:pt idx="4">
                  <c:v>0.28399999999999997</c:v>
                </c:pt>
                <c:pt idx="5">
                  <c:v>0.377</c:v>
                </c:pt>
                <c:pt idx="6">
                  <c:v>0.44</c:v>
                </c:pt>
                <c:pt idx="7">
                  <c:v>0.34799999999999998</c:v>
                </c:pt>
              </c:numCache>
            </c:numRef>
          </c:val>
          <c:extLst>
            <c:ext xmlns:c16="http://schemas.microsoft.com/office/drawing/2014/chart" uri="{C3380CC4-5D6E-409C-BE32-E72D297353CC}">
              <c16:uniqueId val="{00000001-4EC8-44E8-ADA7-FD1BBA45CE40}"/>
            </c:ext>
          </c:extLst>
        </c:ser>
        <c:ser>
          <c:idx val="2"/>
          <c:order val="2"/>
          <c:tx>
            <c:strRef>
              <c:f>Sheet1!$D$1</c:f>
              <c:strCache>
                <c:ptCount val="1"/>
                <c:pt idx="0">
                  <c:v>Non-TV Related News Websites/Apps</c:v>
                </c:pt>
              </c:strCache>
            </c:strRef>
          </c:tx>
          <c:spPr>
            <a:solidFill>
              <a:srgbClr val="FAB982"/>
            </a:solidFill>
          </c:spPr>
          <c:invertIfNegative val="0"/>
          <c:dLbls>
            <c:dLbl>
              <c:idx val="4"/>
              <c:spPr>
                <a:noFill/>
                <a:ln>
                  <a:noFill/>
                </a:ln>
                <a:effectLst/>
              </c:spPr>
              <c:txPr>
                <a:bodyPr anchorCtr="0"/>
                <a:lstStyle/>
                <a:p>
                  <a:pPr algn="ctr">
                    <a:defRPr lang="en-US" sz="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3327-4628-A54E-E8E9AFEE298D}"/>
                </c:ext>
              </c:extLst>
            </c:dLbl>
            <c:spPr>
              <a:noFill/>
              <a:ln>
                <a:noFill/>
              </a:ln>
              <a:effectLst/>
            </c:spPr>
            <c:txPr>
              <a:bodyPr anchorCtr="0"/>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Sheet1!$D$2:$D$9</c:f>
              <c:numCache>
                <c:formatCode>0%</c:formatCode>
                <c:ptCount val="8"/>
                <c:pt idx="0">
                  <c:v>0.11799999999999999</c:v>
                </c:pt>
                <c:pt idx="1">
                  <c:v>0.123</c:v>
                </c:pt>
                <c:pt idx="2">
                  <c:v>0.154</c:v>
                </c:pt>
                <c:pt idx="3">
                  <c:v>0.13700000000000001</c:v>
                </c:pt>
                <c:pt idx="4">
                  <c:v>5.3999999999999999E-2</c:v>
                </c:pt>
                <c:pt idx="5">
                  <c:v>0.155</c:v>
                </c:pt>
                <c:pt idx="6">
                  <c:v>0.19</c:v>
                </c:pt>
                <c:pt idx="7">
                  <c:v>0.121</c:v>
                </c:pt>
              </c:numCache>
            </c:numRef>
          </c:val>
          <c:extLst>
            <c:ext xmlns:c16="http://schemas.microsoft.com/office/drawing/2014/chart" uri="{C3380CC4-5D6E-409C-BE32-E72D297353CC}">
              <c16:uniqueId val="{00000002-4EC8-44E8-ADA7-FD1BBA45CE40}"/>
            </c:ext>
          </c:extLst>
        </c:ser>
        <c:ser>
          <c:idx val="3"/>
          <c:order val="3"/>
          <c:tx>
            <c:strRef>
              <c:f>Sheet1!$E$1</c:f>
              <c:strCache>
                <c:ptCount val="1"/>
                <c:pt idx="0">
                  <c:v>Social Media</c:v>
                </c:pt>
              </c:strCache>
            </c:strRef>
          </c:tx>
          <c:invertIfNegative val="0"/>
          <c:dLbls>
            <c:dLbl>
              <c:idx val="0"/>
              <c:layout>
                <c:manualLayout>
                  <c:x val="-3.0706241128132792E-3"/>
                  <c:y val="4.51028593792283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EC8-44E8-ADA7-FD1BBA45CE40}"/>
                </c:ext>
              </c:extLst>
            </c:dLbl>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Sheet1!$E$2:$E$9</c:f>
              <c:numCache>
                <c:formatCode>0%</c:formatCode>
                <c:ptCount val="8"/>
                <c:pt idx="0">
                  <c:v>0.13800000000000001</c:v>
                </c:pt>
                <c:pt idx="1">
                  <c:v>0.254</c:v>
                </c:pt>
                <c:pt idx="2">
                  <c:v>0.26400000000000001</c:v>
                </c:pt>
                <c:pt idx="3">
                  <c:v>0.157</c:v>
                </c:pt>
                <c:pt idx="4">
                  <c:v>0.128</c:v>
                </c:pt>
                <c:pt idx="5">
                  <c:v>0.22500000000000001</c:v>
                </c:pt>
                <c:pt idx="6">
                  <c:v>0.28299999999999997</c:v>
                </c:pt>
                <c:pt idx="7">
                  <c:v>0.19700000000000001</c:v>
                </c:pt>
              </c:numCache>
            </c:numRef>
          </c:val>
          <c:extLst>
            <c:ext xmlns:c16="http://schemas.microsoft.com/office/drawing/2014/chart" uri="{C3380CC4-5D6E-409C-BE32-E72D297353CC}">
              <c16:uniqueId val="{00000004-4EC8-44E8-ADA7-FD1BBA45CE40}"/>
            </c:ext>
          </c:extLst>
        </c:ser>
        <c:ser>
          <c:idx val="4"/>
          <c:order val="4"/>
          <c:tx>
            <c:strRef>
              <c:f>Sheet1!$F$1</c:f>
              <c:strCache>
                <c:ptCount val="1"/>
                <c:pt idx="0">
                  <c:v>Search Results</c:v>
                </c:pt>
              </c:strCache>
            </c:strRef>
          </c:tx>
          <c:spPr>
            <a:solidFill>
              <a:schemeClr val="accent5">
                <a:lumMod val="75000"/>
              </a:schemeClr>
            </a:solidFill>
          </c:spPr>
          <c:invertIfNegative val="0"/>
          <c:dLbls>
            <c:dLbl>
              <c:idx val="4"/>
              <c:spPr>
                <a:noFill/>
                <a:ln>
                  <a:noFill/>
                </a:ln>
                <a:effectLst/>
              </c:spPr>
              <c:txPr>
                <a:bodyPr anchorCtr="0"/>
                <a:lstStyle/>
                <a:p>
                  <a:pPr algn="ctr">
                    <a:defRPr lang="en-US" sz="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3327-4628-A54E-E8E9AFEE298D}"/>
                </c:ext>
              </c:extLst>
            </c:dLbl>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Sheet1!$F$2:$F$9</c:f>
              <c:numCache>
                <c:formatCode>0%</c:formatCode>
                <c:ptCount val="8"/>
                <c:pt idx="0">
                  <c:v>0.13600000000000001</c:v>
                </c:pt>
                <c:pt idx="1">
                  <c:v>0.13300000000000001</c:v>
                </c:pt>
                <c:pt idx="2">
                  <c:v>0.187</c:v>
                </c:pt>
                <c:pt idx="3">
                  <c:v>0.111</c:v>
                </c:pt>
                <c:pt idx="4">
                  <c:v>6.3E-2</c:v>
                </c:pt>
                <c:pt idx="5">
                  <c:v>0.17100000000000001</c:v>
                </c:pt>
                <c:pt idx="6">
                  <c:v>0.22</c:v>
                </c:pt>
                <c:pt idx="7">
                  <c:v>0.13500000000000001</c:v>
                </c:pt>
              </c:numCache>
            </c:numRef>
          </c:val>
          <c:extLst>
            <c:ext xmlns:c16="http://schemas.microsoft.com/office/drawing/2014/chart" uri="{C3380CC4-5D6E-409C-BE32-E72D297353CC}">
              <c16:uniqueId val="{00000005-4EC8-44E8-ADA7-FD1BBA45CE40}"/>
            </c:ext>
          </c:extLst>
        </c:ser>
        <c:ser>
          <c:idx val="5"/>
          <c:order val="5"/>
          <c:tx>
            <c:strRef>
              <c:f>Sheet1!$G$1</c:f>
              <c:strCache>
                <c:ptCount val="1"/>
                <c:pt idx="0">
                  <c:v>Online Newspapers</c:v>
                </c:pt>
              </c:strCache>
            </c:strRef>
          </c:tx>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Sheet1!$G$2:$G$9</c:f>
              <c:numCache>
                <c:formatCode>0%</c:formatCode>
                <c:ptCount val="8"/>
                <c:pt idx="0">
                  <c:v>0.193</c:v>
                </c:pt>
                <c:pt idx="1">
                  <c:v>0.14799999999999999</c:v>
                </c:pt>
                <c:pt idx="2">
                  <c:v>0.25800000000000001</c:v>
                </c:pt>
                <c:pt idx="3">
                  <c:v>0.11799999999999999</c:v>
                </c:pt>
                <c:pt idx="4">
                  <c:v>9.9000000000000005E-2</c:v>
                </c:pt>
                <c:pt idx="5">
                  <c:v>0.216</c:v>
                </c:pt>
                <c:pt idx="6">
                  <c:v>0.247</c:v>
                </c:pt>
                <c:pt idx="7">
                  <c:v>0.17</c:v>
                </c:pt>
              </c:numCache>
            </c:numRef>
          </c:val>
          <c:extLst>
            <c:ext xmlns:c16="http://schemas.microsoft.com/office/drawing/2014/chart" uri="{C3380CC4-5D6E-409C-BE32-E72D297353CC}">
              <c16:uniqueId val="{00000006-4EC8-44E8-ADA7-FD1BBA45CE40}"/>
            </c:ext>
          </c:extLst>
        </c:ser>
        <c:ser>
          <c:idx val="6"/>
          <c:order val="6"/>
          <c:tx>
            <c:strRef>
              <c:f>Sheet1!$H$1</c:f>
              <c:strCache>
                <c:ptCount val="1"/>
                <c:pt idx="0">
                  <c:v>Newspaper</c:v>
                </c:pt>
              </c:strCache>
            </c:strRef>
          </c:tx>
          <c:spPr>
            <a:solidFill>
              <a:srgbClr val="93A9CF"/>
            </a:solidFill>
          </c:spPr>
          <c:invertIfNegative val="0"/>
          <c:dLbls>
            <c:dLbl>
              <c:idx val="0"/>
              <c:layout>
                <c:manualLayout>
                  <c:x val="-1.4033992761553844E-3"/>
                  <c:y val="2.93568175545447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BC-49CA-AF3A-8DD05B338E90}"/>
                </c:ext>
              </c:extLst>
            </c:dLbl>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Sheet1!$H$2:$H$9</c:f>
              <c:numCache>
                <c:formatCode>0%</c:formatCode>
                <c:ptCount val="8"/>
                <c:pt idx="0">
                  <c:v>0.20200000000000001</c:v>
                </c:pt>
                <c:pt idx="1">
                  <c:v>0.17399999999999999</c:v>
                </c:pt>
                <c:pt idx="2">
                  <c:v>0.16500000000000001</c:v>
                </c:pt>
                <c:pt idx="3">
                  <c:v>0.17</c:v>
                </c:pt>
                <c:pt idx="4">
                  <c:v>0.26400000000000001</c:v>
                </c:pt>
                <c:pt idx="5">
                  <c:v>0.157</c:v>
                </c:pt>
                <c:pt idx="6">
                  <c:v>0.113</c:v>
                </c:pt>
                <c:pt idx="7">
                  <c:v>0.187</c:v>
                </c:pt>
              </c:numCache>
            </c:numRef>
          </c:val>
          <c:extLst>
            <c:ext xmlns:c16="http://schemas.microsoft.com/office/drawing/2014/chart" uri="{C3380CC4-5D6E-409C-BE32-E72D297353CC}">
              <c16:uniqueId val="{00000007-4EC8-44E8-ADA7-FD1BBA45CE40}"/>
            </c:ext>
          </c:extLst>
        </c:ser>
        <c:ser>
          <c:idx val="7"/>
          <c:order val="7"/>
          <c:tx>
            <c:strRef>
              <c:f>Sheet1!$I$1</c:f>
              <c:strCache>
                <c:ptCount val="1"/>
                <c:pt idx="0">
                  <c:v>Online Radio/Podcasts</c:v>
                </c:pt>
              </c:strCache>
            </c:strRef>
          </c:tx>
          <c:spPr>
            <a:solidFill>
              <a:srgbClr val="D19392"/>
            </a:solidFill>
          </c:spPr>
          <c:invertIfNegative val="0"/>
          <c:dLbls>
            <c:dLbl>
              <c:idx val="0"/>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BC-49CA-AF3A-8DD05B338E90}"/>
                </c:ext>
              </c:extLst>
            </c:dLbl>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Sheet1!$I$2:$I$9</c:f>
              <c:numCache>
                <c:formatCode>0%</c:formatCode>
                <c:ptCount val="8"/>
                <c:pt idx="0">
                  <c:v>0.17100000000000001</c:v>
                </c:pt>
                <c:pt idx="1">
                  <c:v>0.158</c:v>
                </c:pt>
                <c:pt idx="2">
                  <c:v>0.23599999999999999</c:v>
                </c:pt>
                <c:pt idx="3">
                  <c:v>0.157</c:v>
                </c:pt>
                <c:pt idx="4">
                  <c:v>7.3999999999999996E-2</c:v>
                </c:pt>
                <c:pt idx="5">
                  <c:v>0.20200000000000001</c:v>
                </c:pt>
                <c:pt idx="6">
                  <c:v>0.27700000000000002</c:v>
                </c:pt>
                <c:pt idx="7">
                  <c:v>0.16500000000000001</c:v>
                </c:pt>
              </c:numCache>
            </c:numRef>
          </c:val>
          <c:extLst>
            <c:ext xmlns:c16="http://schemas.microsoft.com/office/drawing/2014/chart" uri="{C3380CC4-5D6E-409C-BE32-E72D297353CC}">
              <c16:uniqueId val="{00000008-4EC8-44E8-ADA7-FD1BBA45CE40}"/>
            </c:ext>
          </c:extLst>
        </c:ser>
        <c:ser>
          <c:idx val="8"/>
          <c:order val="8"/>
          <c:tx>
            <c:strRef>
              <c:f>Sheet1!$J$1</c:f>
              <c:strCache>
                <c:ptCount val="1"/>
                <c:pt idx="0">
                  <c:v>Terrestrial Radio</c:v>
                </c:pt>
              </c:strCache>
            </c:strRef>
          </c:tx>
          <c:spPr>
            <a:solidFill>
              <a:srgbClr val="B9CD96"/>
            </a:solidFill>
          </c:spPr>
          <c:invertIfNegative val="0"/>
          <c:dLbls>
            <c:spPr>
              <a:noFill/>
              <a:ln>
                <a:noFill/>
              </a:ln>
              <a:effectLst/>
            </c:spPr>
            <c:txPr>
              <a:bodyPr anchorCtr="0"/>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Sheet1!$J$2:$J$9</c:f>
              <c:numCache>
                <c:formatCode>0%</c:formatCode>
                <c:ptCount val="8"/>
                <c:pt idx="0">
                  <c:v>0.22600000000000001</c:v>
                </c:pt>
                <c:pt idx="1">
                  <c:v>0.223</c:v>
                </c:pt>
                <c:pt idx="2">
                  <c:v>0.23100000000000001</c:v>
                </c:pt>
                <c:pt idx="3">
                  <c:v>0.183</c:v>
                </c:pt>
                <c:pt idx="4">
                  <c:v>0.20499999999999999</c:v>
                </c:pt>
                <c:pt idx="5">
                  <c:v>0.23699999999999999</c:v>
                </c:pt>
                <c:pt idx="6">
                  <c:v>0.24</c:v>
                </c:pt>
                <c:pt idx="7">
                  <c:v>0.224</c:v>
                </c:pt>
              </c:numCache>
            </c:numRef>
          </c:val>
          <c:extLst>
            <c:ext xmlns:c16="http://schemas.microsoft.com/office/drawing/2014/chart" uri="{C3380CC4-5D6E-409C-BE32-E72D297353CC}">
              <c16:uniqueId val="{00000009-4EC8-44E8-ADA7-FD1BBA45CE40}"/>
            </c:ext>
          </c:extLst>
        </c:ser>
        <c:ser>
          <c:idx val="9"/>
          <c:order val="9"/>
          <c:tx>
            <c:strRef>
              <c:f>Sheet1!$K$1</c:f>
              <c:strCache>
                <c:ptCount val="1"/>
                <c:pt idx="0">
                  <c:v>Email Marketing</c:v>
                </c:pt>
              </c:strCache>
            </c:strRef>
          </c:tx>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Sheet1!$K$2:$K$9</c:f>
              <c:numCache>
                <c:formatCode>0%</c:formatCode>
                <c:ptCount val="8"/>
                <c:pt idx="0">
                  <c:v>0.218</c:v>
                </c:pt>
                <c:pt idx="1">
                  <c:v>0.20499999999999999</c:v>
                </c:pt>
                <c:pt idx="2">
                  <c:v>0.20899999999999999</c:v>
                </c:pt>
                <c:pt idx="3">
                  <c:v>0.183</c:v>
                </c:pt>
                <c:pt idx="4">
                  <c:v>0.19600000000000001</c:v>
                </c:pt>
                <c:pt idx="5">
                  <c:v>0.23200000000000001</c:v>
                </c:pt>
                <c:pt idx="6">
                  <c:v>0.25</c:v>
                </c:pt>
                <c:pt idx="7">
                  <c:v>0.21099999999999999</c:v>
                </c:pt>
              </c:numCache>
            </c:numRef>
          </c:val>
          <c:extLst>
            <c:ext xmlns:c16="http://schemas.microsoft.com/office/drawing/2014/chart" uri="{C3380CC4-5D6E-409C-BE32-E72D297353CC}">
              <c16:uniqueId val="{0000000A-4EC8-44E8-ADA7-FD1BBA45CE40}"/>
            </c:ext>
          </c:extLst>
        </c:ser>
        <c:ser>
          <c:idx val="10"/>
          <c:order val="10"/>
          <c:tx>
            <c:strRef>
              <c:f>Sheet1!$L$1</c:f>
              <c:strCache>
                <c:ptCount val="1"/>
                <c:pt idx="0">
                  <c:v>Direct Mail</c:v>
                </c:pt>
              </c:strCache>
            </c:strRef>
          </c:tx>
          <c:spPr>
            <a:solidFill>
              <a:srgbClr val="91C3D5"/>
            </a:solidFill>
          </c:spPr>
          <c:invertIfNegative val="0"/>
          <c:dLbls>
            <c:spPr>
              <a:noFill/>
              <a:ln>
                <a:noFill/>
              </a:ln>
              <a:effectLst/>
            </c:spPr>
            <c:txPr>
              <a:bodyPr anchorCtr="0"/>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Sheet1!$L$2:$L$9</c:f>
              <c:numCache>
                <c:formatCode>0%</c:formatCode>
                <c:ptCount val="8"/>
                <c:pt idx="0">
                  <c:v>0.27500000000000002</c:v>
                </c:pt>
                <c:pt idx="1">
                  <c:v>0.27100000000000002</c:v>
                </c:pt>
                <c:pt idx="2">
                  <c:v>0.22500000000000001</c:v>
                </c:pt>
                <c:pt idx="3">
                  <c:v>0.27500000000000002</c:v>
                </c:pt>
                <c:pt idx="4">
                  <c:v>0.315</c:v>
                </c:pt>
                <c:pt idx="5">
                  <c:v>0.26700000000000002</c:v>
                </c:pt>
                <c:pt idx="6">
                  <c:v>0.253</c:v>
                </c:pt>
                <c:pt idx="7">
                  <c:v>0.27300000000000002</c:v>
                </c:pt>
              </c:numCache>
            </c:numRef>
          </c:val>
          <c:extLst>
            <c:ext xmlns:c16="http://schemas.microsoft.com/office/drawing/2014/chart" uri="{C3380CC4-5D6E-409C-BE32-E72D297353CC}">
              <c16:uniqueId val="{0000000B-4EC8-44E8-ADA7-FD1BBA45CE40}"/>
            </c:ext>
          </c:extLst>
        </c:ser>
        <c:ser>
          <c:idx val="11"/>
          <c:order val="11"/>
          <c:tx>
            <c:strRef>
              <c:f>Sheet1!$M$1</c:f>
              <c:strCache>
                <c:ptCount val="1"/>
                <c:pt idx="0">
                  <c:v>Billboards</c:v>
                </c:pt>
              </c:strCache>
            </c:strRef>
          </c:tx>
          <c:spPr>
            <a:solidFill>
              <a:srgbClr val="FFCCCC"/>
            </a:solidFill>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Sheet1!$M$2:$M$9</c:f>
              <c:numCache>
                <c:formatCode>0%</c:formatCode>
                <c:ptCount val="8"/>
                <c:pt idx="0">
                  <c:v>0.108</c:v>
                </c:pt>
                <c:pt idx="1">
                  <c:v>0.111</c:v>
                </c:pt>
                <c:pt idx="2">
                  <c:v>0.16500000000000001</c:v>
                </c:pt>
                <c:pt idx="3">
                  <c:v>0.105</c:v>
                </c:pt>
                <c:pt idx="4">
                  <c:v>0.02</c:v>
                </c:pt>
                <c:pt idx="5">
                  <c:v>0.14799999999999999</c:v>
                </c:pt>
                <c:pt idx="6">
                  <c:v>0.20300000000000001</c:v>
                </c:pt>
                <c:pt idx="7">
                  <c:v>0.11</c:v>
                </c:pt>
              </c:numCache>
            </c:numRef>
          </c:val>
          <c:extLst>
            <c:ext xmlns:c16="http://schemas.microsoft.com/office/drawing/2014/chart" uri="{C3380CC4-5D6E-409C-BE32-E72D297353CC}">
              <c16:uniqueId val="{00000000-A054-479E-9653-CB32F8D1D0CF}"/>
            </c:ext>
          </c:extLst>
        </c:ser>
        <c:dLbls>
          <c:showLegendKey val="0"/>
          <c:showVal val="0"/>
          <c:showCatName val="0"/>
          <c:showSerName val="0"/>
          <c:showPercent val="0"/>
          <c:showBubbleSize val="0"/>
        </c:dLbls>
        <c:gapWidth val="150"/>
        <c:overlap val="100"/>
        <c:axId val="116925952"/>
        <c:axId val="116927488"/>
      </c:barChart>
      <c:catAx>
        <c:axId val="116925952"/>
        <c:scaling>
          <c:orientation val="minMax"/>
        </c:scaling>
        <c:delete val="0"/>
        <c:axPos val="l"/>
        <c:numFmt formatCode="General" sourceLinked="0"/>
        <c:majorTickMark val="out"/>
        <c:minorTickMark val="none"/>
        <c:tickLblPos val="nextTo"/>
        <c:txPr>
          <a:bodyPr/>
          <a:lstStyle/>
          <a:p>
            <a:pPr>
              <a:defRPr sz="1000" b="1"/>
            </a:pPr>
            <a:endParaRPr lang="en-US"/>
          </a:p>
        </c:txPr>
        <c:crossAx val="116927488"/>
        <c:crosses val="autoZero"/>
        <c:auto val="1"/>
        <c:lblAlgn val="ctr"/>
        <c:lblOffset val="100"/>
        <c:noMultiLvlLbl val="0"/>
      </c:catAx>
      <c:valAx>
        <c:axId val="116927488"/>
        <c:scaling>
          <c:orientation val="minMax"/>
          <c:max val="3.5"/>
          <c:min val="0"/>
        </c:scaling>
        <c:delete val="1"/>
        <c:axPos val="b"/>
        <c:numFmt formatCode="0%" sourceLinked="1"/>
        <c:majorTickMark val="out"/>
        <c:minorTickMark val="none"/>
        <c:tickLblPos val="nextTo"/>
        <c:crossAx val="116925952"/>
        <c:crosses val="autoZero"/>
        <c:crossBetween val="between"/>
      </c:valAx>
    </c:plotArea>
    <c:legend>
      <c:legendPos val="b"/>
      <c:layout>
        <c:manualLayout>
          <c:xMode val="edge"/>
          <c:yMode val="edge"/>
          <c:x val="4.0155651638840273E-2"/>
          <c:y val="0.81054196383702382"/>
          <c:w val="0.83806032849135637"/>
          <c:h val="0.12939421860242131"/>
        </c:manualLayout>
      </c:layout>
      <c:overlay val="0"/>
      <c:txPr>
        <a:bodyPr/>
        <a:lstStyle/>
        <a:p>
          <a:pPr>
            <a:defRPr sz="8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b="1" i="0" baseline="0" dirty="0">
                <a:effectLst/>
              </a:rPr>
              <a:t>Which Of The Following Types Of Political Advertising Is Most Likely To </a:t>
            </a:r>
            <a:r>
              <a:rPr lang="en-US" sz="1050" b="1" i="1" u="sng" baseline="0" dirty="0">
                <a:effectLst/>
              </a:rPr>
              <a:t>Get Your Attention</a:t>
            </a:r>
            <a:r>
              <a:rPr lang="en-US" sz="1050" b="1" i="0" baseline="0" dirty="0">
                <a:effectLst/>
              </a:rPr>
              <a:t>?</a:t>
            </a:r>
            <a:endParaRPr lang="en-US" sz="1050" dirty="0">
              <a:effectLst/>
            </a:endParaRPr>
          </a:p>
        </c:rich>
      </c:tx>
      <c:layout>
        <c:manualLayout>
          <c:xMode val="edge"/>
          <c:yMode val="edge"/>
          <c:x val="9.7781785958833245E-2"/>
          <c:y val="2.9356817554544737E-2"/>
        </c:manualLayout>
      </c:layout>
      <c:overlay val="0"/>
    </c:title>
    <c:autoTitleDeleted val="0"/>
    <c:plotArea>
      <c:layout>
        <c:manualLayout>
          <c:layoutTarget val="inner"/>
          <c:xMode val="edge"/>
          <c:yMode val="edge"/>
          <c:x val="0.10742795326465057"/>
          <c:y val="0.10853700877607035"/>
          <c:w val="0.810369374689484"/>
          <c:h val="0.6383240077280089"/>
        </c:manualLayout>
      </c:layout>
      <c:barChart>
        <c:barDir val="bar"/>
        <c:grouping val="stacked"/>
        <c:varyColors val="0"/>
        <c:ser>
          <c:idx val="0"/>
          <c:order val="0"/>
          <c:tx>
            <c:strRef>
              <c:f>Sheet1!$B$1</c:f>
              <c:strCache>
                <c:ptCount val="1"/>
                <c:pt idx="0">
                  <c:v>Television</c:v>
                </c:pt>
              </c:strCache>
            </c:strRef>
          </c:tx>
          <c:spPr>
            <a:solidFill>
              <a:srgbClr val="3682B4"/>
            </a:solidFill>
          </c:spPr>
          <c:invertIfNegative val="0"/>
          <c:dLbls>
            <c:spPr>
              <a:noFill/>
              <a:ln>
                <a:noFill/>
              </a:ln>
              <a:effectLst/>
            </c:spPr>
            <c:txPr>
              <a:bodyPr/>
              <a:lstStyle/>
              <a:p>
                <a:pPr>
                  <a:defRPr sz="9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Sheet1!$B$2:$B$6</c:f>
              <c:numCache>
                <c:formatCode>0%</c:formatCode>
                <c:ptCount val="5"/>
                <c:pt idx="0">
                  <c:v>0.70299999999999996</c:v>
                </c:pt>
                <c:pt idx="1">
                  <c:v>0.73799999999999999</c:v>
                </c:pt>
                <c:pt idx="2">
                  <c:v>0.71399999999999997</c:v>
                </c:pt>
                <c:pt idx="3">
                  <c:v>0.752</c:v>
                </c:pt>
                <c:pt idx="4">
                  <c:v>0.75</c:v>
                </c:pt>
              </c:numCache>
            </c:numRef>
          </c:val>
          <c:extLst>
            <c:ext xmlns:c16="http://schemas.microsoft.com/office/drawing/2014/chart" uri="{C3380CC4-5D6E-409C-BE32-E72D297353CC}">
              <c16:uniqueId val="{00000000-4EC8-44E8-ADA7-FD1BBA45CE40}"/>
            </c:ext>
          </c:extLst>
        </c:ser>
        <c:ser>
          <c:idx val="1"/>
          <c:order val="1"/>
          <c:tx>
            <c:strRef>
              <c:f>Sheet1!$C$1</c:f>
              <c:strCache>
                <c:ptCount val="1"/>
                <c:pt idx="0">
                  <c:v>TV News Websites/Apps</c:v>
                </c:pt>
              </c:strCache>
            </c:strRef>
          </c:tx>
          <c:spPr>
            <a:solidFill>
              <a:srgbClr val="50C8A0"/>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Sheet1!$C$2:$C$6</c:f>
              <c:numCache>
                <c:formatCode>0%</c:formatCode>
                <c:ptCount val="5"/>
                <c:pt idx="0">
                  <c:v>0.39800000000000002</c:v>
                </c:pt>
                <c:pt idx="1">
                  <c:v>0.39200000000000002</c:v>
                </c:pt>
                <c:pt idx="2">
                  <c:v>0.34100000000000003</c:v>
                </c:pt>
                <c:pt idx="3">
                  <c:v>0.35599999999999998</c:v>
                </c:pt>
                <c:pt idx="4">
                  <c:v>0.34599999999999997</c:v>
                </c:pt>
              </c:numCache>
            </c:numRef>
          </c:val>
          <c:extLst>
            <c:ext xmlns:c16="http://schemas.microsoft.com/office/drawing/2014/chart" uri="{C3380CC4-5D6E-409C-BE32-E72D297353CC}">
              <c16:uniqueId val="{00000001-4EC8-44E8-ADA7-FD1BBA45CE40}"/>
            </c:ext>
          </c:extLst>
        </c:ser>
        <c:ser>
          <c:idx val="2"/>
          <c:order val="2"/>
          <c:tx>
            <c:strRef>
              <c:f>Sheet1!$D$1</c:f>
              <c:strCache>
                <c:ptCount val="1"/>
                <c:pt idx="0">
                  <c:v>Non-TV Related News Websites/Apps</c:v>
                </c:pt>
              </c:strCache>
            </c:strRef>
          </c:tx>
          <c:spPr>
            <a:solidFill>
              <a:srgbClr val="FAB982"/>
            </a:solidFill>
          </c:spPr>
          <c:invertIfNegative val="0"/>
          <c:dLbls>
            <c:spPr>
              <a:noFill/>
              <a:ln>
                <a:noFill/>
              </a:ln>
              <a:effectLst/>
            </c:spPr>
            <c:txPr>
              <a:bodyPr anchorCtr="0"/>
              <a:lstStyle/>
              <a:p>
                <a:pPr algn="ctr">
                  <a:defRPr lang="en-US"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Sheet1!$D$2:$D$6</c:f>
              <c:numCache>
                <c:formatCode>0%</c:formatCode>
                <c:ptCount val="5"/>
                <c:pt idx="0">
                  <c:v>0.14099999999999999</c:v>
                </c:pt>
                <c:pt idx="1">
                  <c:v>0.14599999999999999</c:v>
                </c:pt>
                <c:pt idx="2">
                  <c:v>0.12</c:v>
                </c:pt>
                <c:pt idx="3">
                  <c:v>0.13500000000000001</c:v>
                </c:pt>
                <c:pt idx="4">
                  <c:v>0.105</c:v>
                </c:pt>
              </c:numCache>
            </c:numRef>
          </c:val>
          <c:extLst>
            <c:ext xmlns:c16="http://schemas.microsoft.com/office/drawing/2014/chart" uri="{C3380CC4-5D6E-409C-BE32-E72D297353CC}">
              <c16:uniqueId val="{00000002-4EC8-44E8-ADA7-FD1BBA45CE40}"/>
            </c:ext>
          </c:extLst>
        </c:ser>
        <c:ser>
          <c:idx val="3"/>
          <c:order val="3"/>
          <c:tx>
            <c:strRef>
              <c:f>Sheet1!$E$1</c:f>
              <c:strCache>
                <c:ptCount val="1"/>
                <c:pt idx="0">
                  <c:v>Social Media</c:v>
                </c:pt>
              </c:strCache>
            </c:strRef>
          </c:tx>
          <c:invertIfNegative val="0"/>
          <c:dLbls>
            <c:dLbl>
              <c:idx val="0"/>
              <c:layout>
                <c:manualLayout>
                  <c:x val="-3.0706241128132792E-3"/>
                  <c:y val="4.51028593792283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EC8-44E8-ADA7-FD1BBA45CE40}"/>
                </c:ext>
              </c:extLst>
            </c:dLbl>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Sheet1!$E$2:$E$6</c:f>
              <c:numCache>
                <c:formatCode>0%</c:formatCode>
                <c:ptCount val="5"/>
                <c:pt idx="0">
                  <c:v>0.26600000000000001</c:v>
                </c:pt>
                <c:pt idx="1">
                  <c:v>0.191</c:v>
                </c:pt>
                <c:pt idx="2">
                  <c:v>0.189</c:v>
                </c:pt>
                <c:pt idx="3">
                  <c:v>0.24099999999999999</c:v>
                </c:pt>
                <c:pt idx="4">
                  <c:v>0.151</c:v>
                </c:pt>
              </c:numCache>
            </c:numRef>
          </c:val>
          <c:extLst>
            <c:ext xmlns:c16="http://schemas.microsoft.com/office/drawing/2014/chart" uri="{C3380CC4-5D6E-409C-BE32-E72D297353CC}">
              <c16:uniqueId val="{00000004-4EC8-44E8-ADA7-FD1BBA45CE40}"/>
            </c:ext>
          </c:extLst>
        </c:ser>
        <c:ser>
          <c:idx val="4"/>
          <c:order val="4"/>
          <c:tx>
            <c:strRef>
              <c:f>Sheet1!$F$1</c:f>
              <c:strCache>
                <c:ptCount val="1"/>
                <c:pt idx="0">
                  <c:v>Search Results</c:v>
                </c:pt>
              </c:strCache>
            </c:strRef>
          </c:tx>
          <c:spPr>
            <a:solidFill>
              <a:schemeClr val="accent5">
                <a:lumMod val="75000"/>
              </a:schemeClr>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Sheet1!$F$2:$F$6</c:f>
              <c:numCache>
                <c:formatCode>0%</c:formatCode>
                <c:ptCount val="5"/>
                <c:pt idx="0">
                  <c:v>0.19500000000000001</c:v>
                </c:pt>
                <c:pt idx="1">
                  <c:v>0.14399999999999999</c:v>
                </c:pt>
                <c:pt idx="2">
                  <c:v>0.111</c:v>
                </c:pt>
                <c:pt idx="3">
                  <c:v>0.154</c:v>
                </c:pt>
                <c:pt idx="4">
                  <c:v>0.127</c:v>
                </c:pt>
              </c:numCache>
            </c:numRef>
          </c:val>
          <c:extLst>
            <c:ext xmlns:c16="http://schemas.microsoft.com/office/drawing/2014/chart" uri="{C3380CC4-5D6E-409C-BE32-E72D297353CC}">
              <c16:uniqueId val="{00000005-4EC8-44E8-ADA7-FD1BBA45CE40}"/>
            </c:ext>
          </c:extLst>
        </c:ser>
        <c:ser>
          <c:idx val="5"/>
          <c:order val="5"/>
          <c:tx>
            <c:strRef>
              <c:f>Sheet1!$G$1</c:f>
              <c:strCache>
                <c:ptCount val="1"/>
                <c:pt idx="0">
                  <c:v>Online Newspapers</c:v>
                </c:pt>
              </c:strCache>
            </c:strRef>
          </c:tx>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Sheet1!$G$2:$G$6</c:f>
              <c:numCache>
                <c:formatCode>0%</c:formatCode>
                <c:ptCount val="5"/>
                <c:pt idx="0">
                  <c:v>0.18</c:v>
                </c:pt>
                <c:pt idx="1">
                  <c:v>0.22</c:v>
                </c:pt>
                <c:pt idx="2">
                  <c:v>0.124</c:v>
                </c:pt>
                <c:pt idx="3">
                  <c:v>0.188</c:v>
                </c:pt>
                <c:pt idx="4">
                  <c:v>0.18099999999999999</c:v>
                </c:pt>
              </c:numCache>
            </c:numRef>
          </c:val>
          <c:extLst>
            <c:ext xmlns:c16="http://schemas.microsoft.com/office/drawing/2014/chart" uri="{C3380CC4-5D6E-409C-BE32-E72D297353CC}">
              <c16:uniqueId val="{00000006-4EC8-44E8-ADA7-FD1BBA45CE40}"/>
            </c:ext>
          </c:extLst>
        </c:ser>
        <c:ser>
          <c:idx val="6"/>
          <c:order val="6"/>
          <c:tx>
            <c:strRef>
              <c:f>Sheet1!$H$1</c:f>
              <c:strCache>
                <c:ptCount val="1"/>
                <c:pt idx="0">
                  <c:v>Newspaper</c:v>
                </c:pt>
              </c:strCache>
            </c:strRef>
          </c:tx>
          <c:spPr>
            <a:solidFill>
              <a:srgbClr val="93A9CF"/>
            </a:solidFill>
          </c:spPr>
          <c:invertIfNegative val="0"/>
          <c:dLbls>
            <c:dLbl>
              <c:idx val="0"/>
              <c:layout>
                <c:manualLayout>
                  <c:x val="-1.4033992761553844E-3"/>
                  <c:y val="2.93568175545447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BC-49CA-AF3A-8DD05B338E90}"/>
                </c:ext>
              </c:extLst>
            </c:dLbl>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Sheet1!$H$2:$H$6</c:f>
              <c:numCache>
                <c:formatCode>0%</c:formatCode>
                <c:ptCount val="5"/>
                <c:pt idx="0">
                  <c:v>0.23400000000000001</c:v>
                </c:pt>
                <c:pt idx="1">
                  <c:v>0.186</c:v>
                </c:pt>
                <c:pt idx="2">
                  <c:v>0.20300000000000001</c:v>
                </c:pt>
                <c:pt idx="3">
                  <c:v>0.17399999999999999</c:v>
                </c:pt>
                <c:pt idx="4">
                  <c:v>0.19</c:v>
                </c:pt>
              </c:numCache>
            </c:numRef>
          </c:val>
          <c:extLst>
            <c:ext xmlns:c16="http://schemas.microsoft.com/office/drawing/2014/chart" uri="{C3380CC4-5D6E-409C-BE32-E72D297353CC}">
              <c16:uniqueId val="{00000007-4EC8-44E8-ADA7-FD1BBA45CE40}"/>
            </c:ext>
          </c:extLst>
        </c:ser>
        <c:ser>
          <c:idx val="7"/>
          <c:order val="7"/>
          <c:tx>
            <c:strRef>
              <c:f>Sheet1!$I$1</c:f>
              <c:strCache>
                <c:ptCount val="1"/>
                <c:pt idx="0">
                  <c:v>Online Radio/Podcasts</c:v>
                </c:pt>
              </c:strCache>
            </c:strRef>
          </c:tx>
          <c:spPr>
            <a:solidFill>
              <a:srgbClr val="D19392"/>
            </a:solidFill>
          </c:spPr>
          <c:invertIfNegative val="0"/>
          <c:dLbls>
            <c:dLbl>
              <c:idx val="0"/>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BC-49CA-AF3A-8DD05B338E90}"/>
                </c:ext>
              </c:extLst>
            </c:dLbl>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Sheet1!$I$2:$I$6</c:f>
              <c:numCache>
                <c:formatCode>0%</c:formatCode>
                <c:ptCount val="5"/>
                <c:pt idx="0">
                  <c:v>0.26600000000000001</c:v>
                </c:pt>
                <c:pt idx="1">
                  <c:v>0.186</c:v>
                </c:pt>
                <c:pt idx="2">
                  <c:v>0.13800000000000001</c:v>
                </c:pt>
                <c:pt idx="3">
                  <c:v>0.19</c:v>
                </c:pt>
                <c:pt idx="4">
                  <c:v>0.14799999999999999</c:v>
                </c:pt>
              </c:numCache>
            </c:numRef>
          </c:val>
          <c:extLst>
            <c:ext xmlns:c16="http://schemas.microsoft.com/office/drawing/2014/chart" uri="{C3380CC4-5D6E-409C-BE32-E72D297353CC}">
              <c16:uniqueId val="{00000008-4EC8-44E8-ADA7-FD1BBA45CE40}"/>
            </c:ext>
          </c:extLst>
        </c:ser>
        <c:ser>
          <c:idx val="8"/>
          <c:order val="8"/>
          <c:tx>
            <c:strRef>
              <c:f>Sheet1!$J$1</c:f>
              <c:strCache>
                <c:ptCount val="1"/>
                <c:pt idx="0">
                  <c:v>Terrestrial Radio</c:v>
                </c:pt>
              </c:strCache>
            </c:strRef>
          </c:tx>
          <c:spPr>
            <a:solidFill>
              <a:srgbClr val="B9CD96"/>
            </a:solidFill>
          </c:spPr>
          <c:invertIfNegative val="0"/>
          <c:dLbls>
            <c:spPr>
              <a:noFill/>
              <a:ln>
                <a:noFill/>
              </a:ln>
              <a:effectLst/>
            </c:spPr>
            <c:txPr>
              <a:bodyPr anchorCtr="0"/>
              <a:lstStyle/>
              <a:p>
                <a:pPr algn="ctr">
                  <a:defRPr lang="en-US"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Sheet1!$J$2:$J$6</c:f>
              <c:numCache>
                <c:formatCode>0%</c:formatCode>
                <c:ptCount val="5"/>
                <c:pt idx="0">
                  <c:v>0.25800000000000001</c:v>
                </c:pt>
                <c:pt idx="1">
                  <c:v>0.247</c:v>
                </c:pt>
                <c:pt idx="2">
                  <c:v>0.19800000000000001</c:v>
                </c:pt>
                <c:pt idx="3">
                  <c:v>0.218</c:v>
                </c:pt>
                <c:pt idx="4">
                  <c:v>0.25</c:v>
                </c:pt>
              </c:numCache>
            </c:numRef>
          </c:val>
          <c:extLst>
            <c:ext xmlns:c16="http://schemas.microsoft.com/office/drawing/2014/chart" uri="{C3380CC4-5D6E-409C-BE32-E72D297353CC}">
              <c16:uniqueId val="{00000009-4EC8-44E8-ADA7-FD1BBA45CE40}"/>
            </c:ext>
          </c:extLst>
        </c:ser>
        <c:ser>
          <c:idx val="9"/>
          <c:order val="9"/>
          <c:tx>
            <c:strRef>
              <c:f>Sheet1!$K$1</c:f>
              <c:strCache>
                <c:ptCount val="1"/>
                <c:pt idx="0">
                  <c:v>Email Marketing</c:v>
                </c:pt>
              </c:strCache>
            </c:strRef>
          </c:tx>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Sheet1!$K$2:$K$6</c:f>
              <c:numCache>
                <c:formatCode>0%</c:formatCode>
                <c:ptCount val="5"/>
                <c:pt idx="0">
                  <c:v>0.17199999999999999</c:v>
                </c:pt>
                <c:pt idx="1">
                  <c:v>0.24299999999999999</c:v>
                </c:pt>
                <c:pt idx="2">
                  <c:v>0.20699999999999999</c:v>
                </c:pt>
                <c:pt idx="3">
                  <c:v>0.20399999999999999</c:v>
                </c:pt>
                <c:pt idx="4">
                  <c:v>0.23200000000000001</c:v>
                </c:pt>
              </c:numCache>
            </c:numRef>
          </c:val>
          <c:extLst>
            <c:ext xmlns:c16="http://schemas.microsoft.com/office/drawing/2014/chart" uri="{C3380CC4-5D6E-409C-BE32-E72D297353CC}">
              <c16:uniqueId val="{0000000A-4EC8-44E8-ADA7-FD1BBA45CE40}"/>
            </c:ext>
          </c:extLst>
        </c:ser>
        <c:ser>
          <c:idx val="10"/>
          <c:order val="10"/>
          <c:tx>
            <c:strRef>
              <c:f>Sheet1!$L$1</c:f>
              <c:strCache>
                <c:ptCount val="1"/>
                <c:pt idx="0">
                  <c:v>Direct Mail</c:v>
                </c:pt>
              </c:strCache>
            </c:strRef>
          </c:tx>
          <c:spPr>
            <a:solidFill>
              <a:srgbClr val="91C3D5"/>
            </a:solidFill>
          </c:spPr>
          <c:invertIfNegative val="0"/>
          <c:dLbls>
            <c:spPr>
              <a:noFill/>
              <a:ln>
                <a:noFill/>
              </a:ln>
              <a:effectLst/>
            </c:spPr>
            <c:txPr>
              <a:bodyPr anchorCtr="0"/>
              <a:lstStyle/>
              <a:p>
                <a:pPr algn="ctr">
                  <a:defRPr lang="en-US"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Sheet1!$L$2:$L$6</c:f>
              <c:numCache>
                <c:formatCode>0%</c:formatCode>
                <c:ptCount val="5"/>
                <c:pt idx="0">
                  <c:v>0.17199999999999999</c:v>
                </c:pt>
                <c:pt idx="1">
                  <c:v>0.29199999999999998</c:v>
                </c:pt>
                <c:pt idx="2">
                  <c:v>0.26700000000000002</c:v>
                </c:pt>
                <c:pt idx="3">
                  <c:v>0.26400000000000001</c:v>
                </c:pt>
                <c:pt idx="4">
                  <c:v>0.30099999999999999</c:v>
                </c:pt>
              </c:numCache>
            </c:numRef>
          </c:val>
          <c:extLst>
            <c:ext xmlns:c16="http://schemas.microsoft.com/office/drawing/2014/chart" uri="{C3380CC4-5D6E-409C-BE32-E72D297353CC}">
              <c16:uniqueId val="{0000000B-4EC8-44E8-ADA7-FD1BBA45CE40}"/>
            </c:ext>
          </c:extLst>
        </c:ser>
        <c:ser>
          <c:idx val="11"/>
          <c:order val="11"/>
          <c:tx>
            <c:strRef>
              <c:f>Sheet1!$M$1</c:f>
              <c:strCache>
                <c:ptCount val="1"/>
                <c:pt idx="0">
                  <c:v>Billboards</c:v>
                </c:pt>
              </c:strCache>
            </c:strRef>
          </c:tx>
          <c:spPr>
            <a:solidFill>
              <a:srgbClr val="FFCCCC"/>
            </a:solidFill>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Blue Collar</c:v>
                </c:pt>
                <c:pt idx="1">
                  <c:v>White Collar</c:v>
                </c:pt>
                <c:pt idx="2">
                  <c:v>Independent</c:v>
                </c:pt>
                <c:pt idx="3">
                  <c:v>Democrat</c:v>
                </c:pt>
                <c:pt idx="4">
                  <c:v>Republican</c:v>
                </c:pt>
              </c:strCache>
            </c:strRef>
          </c:cat>
          <c:val>
            <c:numRef>
              <c:f>Sheet1!$M$2:$M$6</c:f>
              <c:numCache>
                <c:formatCode>0%</c:formatCode>
                <c:ptCount val="5"/>
                <c:pt idx="0">
                  <c:v>0.13300000000000001</c:v>
                </c:pt>
                <c:pt idx="1">
                  <c:v>0.13400000000000001</c:v>
                </c:pt>
                <c:pt idx="2">
                  <c:v>0.111</c:v>
                </c:pt>
                <c:pt idx="3">
                  <c:v>0.11700000000000001</c:v>
                </c:pt>
                <c:pt idx="4">
                  <c:v>0.105</c:v>
                </c:pt>
              </c:numCache>
            </c:numRef>
          </c:val>
          <c:extLst>
            <c:ext xmlns:c16="http://schemas.microsoft.com/office/drawing/2014/chart" uri="{C3380CC4-5D6E-409C-BE32-E72D297353CC}">
              <c16:uniqueId val="{00000000-B62F-4E59-BDAE-CE95E204CCD4}"/>
            </c:ext>
          </c:extLst>
        </c:ser>
        <c:dLbls>
          <c:showLegendKey val="0"/>
          <c:showVal val="0"/>
          <c:showCatName val="0"/>
          <c:showSerName val="0"/>
          <c:showPercent val="0"/>
          <c:showBubbleSize val="0"/>
        </c:dLbls>
        <c:gapWidth val="150"/>
        <c:overlap val="100"/>
        <c:axId val="116925952"/>
        <c:axId val="116927488"/>
      </c:barChart>
      <c:catAx>
        <c:axId val="116925952"/>
        <c:scaling>
          <c:orientation val="minMax"/>
        </c:scaling>
        <c:delete val="0"/>
        <c:axPos val="l"/>
        <c:numFmt formatCode="General" sourceLinked="0"/>
        <c:majorTickMark val="out"/>
        <c:minorTickMark val="none"/>
        <c:tickLblPos val="nextTo"/>
        <c:txPr>
          <a:bodyPr/>
          <a:lstStyle/>
          <a:p>
            <a:pPr>
              <a:defRPr sz="1000" b="1"/>
            </a:pPr>
            <a:endParaRPr lang="en-US"/>
          </a:p>
        </c:txPr>
        <c:crossAx val="116927488"/>
        <c:crosses val="autoZero"/>
        <c:auto val="1"/>
        <c:lblAlgn val="ctr"/>
        <c:lblOffset val="100"/>
        <c:noMultiLvlLbl val="0"/>
      </c:catAx>
      <c:valAx>
        <c:axId val="116927488"/>
        <c:scaling>
          <c:orientation val="minMax"/>
          <c:max val="3.5"/>
          <c:min val="0"/>
        </c:scaling>
        <c:delete val="1"/>
        <c:axPos val="b"/>
        <c:numFmt formatCode="0%" sourceLinked="1"/>
        <c:majorTickMark val="out"/>
        <c:minorTickMark val="none"/>
        <c:tickLblPos val="nextTo"/>
        <c:crossAx val="116925952"/>
        <c:crosses val="autoZero"/>
        <c:crossBetween val="between"/>
      </c:valAx>
    </c:plotArea>
    <c:legend>
      <c:legendPos val="b"/>
      <c:layout>
        <c:manualLayout>
          <c:xMode val="edge"/>
          <c:yMode val="edge"/>
          <c:x val="4.015567344600604E-2"/>
          <c:y val="0.78999219154884259"/>
          <c:w val="0.86634762472874738"/>
          <c:h val="0.12939421860242131"/>
        </c:manualLayout>
      </c:layout>
      <c:overlay val="0"/>
      <c:txPr>
        <a:bodyPr/>
        <a:lstStyle/>
        <a:p>
          <a:pPr>
            <a:defRPr sz="8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b="1" i="0" u="none" strike="noStrike" baseline="0" dirty="0">
                <a:effectLst/>
              </a:rPr>
              <a:t>Where Are You Most Likely To </a:t>
            </a:r>
            <a:r>
              <a:rPr lang="en-US" sz="1050" b="1" i="1" u="sng" strike="noStrike" baseline="0" dirty="0">
                <a:effectLst/>
              </a:rPr>
              <a:t>First Learn</a:t>
            </a:r>
            <a:r>
              <a:rPr lang="en-US" sz="1050" b="1" i="0" u="none" strike="noStrike" baseline="0" dirty="0">
                <a:effectLst/>
              </a:rPr>
              <a:t> About Political Candidates And Issues?</a:t>
            </a:r>
            <a:endParaRPr lang="en-US" sz="1050" dirty="0"/>
          </a:p>
        </c:rich>
      </c:tx>
      <c:layout>
        <c:manualLayout>
          <c:xMode val="edge"/>
          <c:yMode val="edge"/>
          <c:x val="0.16300150363187513"/>
          <c:y val="3.5228181065453681E-2"/>
        </c:manualLayout>
      </c:layout>
      <c:overlay val="0"/>
    </c:title>
    <c:autoTitleDeleted val="0"/>
    <c:plotArea>
      <c:layout>
        <c:manualLayout>
          <c:layoutTarget val="inner"/>
          <c:xMode val="edge"/>
          <c:yMode val="edge"/>
          <c:x val="9.7006325587796816E-2"/>
          <c:y val="8.7987236487889031E-2"/>
          <c:w val="0.90299371929793548"/>
          <c:h val="0.77042968672346024"/>
        </c:manualLayout>
      </c:layout>
      <c:barChart>
        <c:barDir val="bar"/>
        <c:grouping val="stacked"/>
        <c:varyColors val="0"/>
        <c:ser>
          <c:idx val="0"/>
          <c:order val="0"/>
          <c:tx>
            <c:strRef>
              <c:f>Sheet1!$B$1</c:f>
              <c:strCache>
                <c:ptCount val="1"/>
                <c:pt idx="0">
                  <c:v>Television</c:v>
                </c:pt>
              </c:strCache>
            </c:strRef>
          </c:tx>
          <c:spPr>
            <a:solidFill>
              <a:srgbClr val="3682B4"/>
            </a:solidFill>
          </c:spPr>
          <c:invertIfNegative val="0"/>
          <c:dLbls>
            <c:spPr>
              <a:noFill/>
              <a:ln>
                <a:noFill/>
              </a:ln>
              <a:effectLst/>
            </c:spPr>
            <c:txPr>
              <a:bodyPr/>
              <a:lstStyle/>
              <a:p>
                <a:pPr>
                  <a:defRPr sz="9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Sheet1!$B$2:$B$9</c:f>
              <c:numCache>
                <c:formatCode>0%</c:formatCode>
                <c:ptCount val="8"/>
                <c:pt idx="0">
                  <c:v>0.71099999999999997</c:v>
                </c:pt>
                <c:pt idx="1">
                  <c:v>0.70899999999999996</c:v>
                </c:pt>
                <c:pt idx="2">
                  <c:v>0.68100000000000005</c:v>
                </c:pt>
                <c:pt idx="3">
                  <c:v>0.752</c:v>
                </c:pt>
                <c:pt idx="4">
                  <c:v>0.72399999999999998</c:v>
                </c:pt>
                <c:pt idx="5">
                  <c:v>0.71199999999999997</c:v>
                </c:pt>
                <c:pt idx="6">
                  <c:v>0.66700000000000004</c:v>
                </c:pt>
                <c:pt idx="7">
                  <c:v>0.71</c:v>
                </c:pt>
              </c:numCache>
            </c:numRef>
          </c:val>
          <c:extLst>
            <c:ext xmlns:c16="http://schemas.microsoft.com/office/drawing/2014/chart" uri="{C3380CC4-5D6E-409C-BE32-E72D297353CC}">
              <c16:uniqueId val="{00000000-630B-407C-A448-6E73E083F909}"/>
            </c:ext>
          </c:extLst>
        </c:ser>
        <c:ser>
          <c:idx val="1"/>
          <c:order val="1"/>
          <c:tx>
            <c:strRef>
              <c:f>Sheet1!$C$1</c:f>
              <c:strCache>
                <c:ptCount val="1"/>
                <c:pt idx="0">
                  <c:v>TV News Websites/Apps</c:v>
                </c:pt>
              </c:strCache>
            </c:strRef>
          </c:tx>
          <c:spPr>
            <a:solidFill>
              <a:srgbClr val="50C8A0"/>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Sheet1!$C$2:$C$9</c:f>
              <c:numCache>
                <c:formatCode>0%</c:formatCode>
                <c:ptCount val="8"/>
                <c:pt idx="0">
                  <c:v>0.39100000000000001</c:v>
                </c:pt>
                <c:pt idx="1">
                  <c:v>0.34599999999999997</c:v>
                </c:pt>
                <c:pt idx="2">
                  <c:v>0.36299999999999999</c:v>
                </c:pt>
                <c:pt idx="3">
                  <c:v>0.41799999999999998</c:v>
                </c:pt>
                <c:pt idx="4">
                  <c:v>0.33</c:v>
                </c:pt>
                <c:pt idx="5">
                  <c:v>0.39600000000000002</c:v>
                </c:pt>
                <c:pt idx="6">
                  <c:v>0.41</c:v>
                </c:pt>
                <c:pt idx="7">
                  <c:v>0.36799999999999999</c:v>
                </c:pt>
              </c:numCache>
            </c:numRef>
          </c:val>
          <c:extLst>
            <c:ext xmlns:c16="http://schemas.microsoft.com/office/drawing/2014/chart" uri="{C3380CC4-5D6E-409C-BE32-E72D297353CC}">
              <c16:uniqueId val="{00000001-630B-407C-A448-6E73E083F909}"/>
            </c:ext>
          </c:extLst>
        </c:ser>
        <c:ser>
          <c:idx val="2"/>
          <c:order val="2"/>
          <c:tx>
            <c:strRef>
              <c:f>Sheet1!$D$1</c:f>
              <c:strCache>
                <c:ptCount val="1"/>
                <c:pt idx="0">
                  <c:v>Non-TV Related News Websites/Apps</c:v>
                </c:pt>
              </c:strCache>
            </c:strRef>
          </c:tx>
          <c:spPr>
            <a:solidFill>
              <a:srgbClr val="FAB982"/>
            </a:solidFill>
          </c:spPr>
          <c:invertIfNegative val="0"/>
          <c:dLbls>
            <c:dLbl>
              <c:idx val="4"/>
              <c:spPr>
                <a:noFill/>
                <a:ln>
                  <a:noFill/>
                </a:ln>
                <a:effectLst/>
              </c:spPr>
              <c:txPr>
                <a:bodyPr anchorCtr="0"/>
                <a:lstStyle/>
                <a:p>
                  <a:pPr algn="ctr">
                    <a:defRPr lang="en-US" sz="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C8DE-4196-8456-1DA35CF3ECBC}"/>
                </c:ext>
              </c:extLst>
            </c:dLbl>
            <c:spPr>
              <a:noFill/>
              <a:ln>
                <a:noFill/>
              </a:ln>
              <a:effectLst/>
            </c:spPr>
            <c:txPr>
              <a:bodyPr anchorCtr="0"/>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Sheet1!$D$2:$D$9</c:f>
              <c:numCache>
                <c:formatCode>0%</c:formatCode>
                <c:ptCount val="8"/>
                <c:pt idx="0">
                  <c:v>7.4999999999999997E-2</c:v>
                </c:pt>
                <c:pt idx="1">
                  <c:v>8.5999999999999993E-2</c:v>
                </c:pt>
                <c:pt idx="2">
                  <c:v>0.126</c:v>
                </c:pt>
                <c:pt idx="3">
                  <c:v>6.5000000000000002E-2</c:v>
                </c:pt>
                <c:pt idx="4">
                  <c:v>3.6999999999999998E-2</c:v>
                </c:pt>
                <c:pt idx="5">
                  <c:v>0.10299999999999999</c:v>
                </c:pt>
                <c:pt idx="6">
                  <c:v>0.13</c:v>
                </c:pt>
                <c:pt idx="7">
                  <c:v>8.1000000000000003E-2</c:v>
                </c:pt>
              </c:numCache>
            </c:numRef>
          </c:val>
          <c:extLst>
            <c:ext xmlns:c16="http://schemas.microsoft.com/office/drawing/2014/chart" uri="{C3380CC4-5D6E-409C-BE32-E72D297353CC}">
              <c16:uniqueId val="{00000002-630B-407C-A448-6E73E083F909}"/>
            </c:ext>
          </c:extLst>
        </c:ser>
        <c:ser>
          <c:idx val="3"/>
          <c:order val="3"/>
          <c:tx>
            <c:strRef>
              <c:f>Sheet1!$E$1</c:f>
              <c:strCache>
                <c:ptCount val="1"/>
                <c:pt idx="0">
                  <c:v>Social Media</c:v>
                </c:pt>
              </c:strCache>
            </c:strRef>
          </c:tx>
          <c:invertIfNegative val="0"/>
          <c:dLbls>
            <c:dLbl>
              <c:idx val="0"/>
              <c:layout>
                <c:manualLayout>
                  <c:x val="-1.2801550366222815E-4"/>
                  <c:y val="4.51031672538800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0B-407C-A448-6E73E083F909}"/>
                </c:ext>
              </c:extLst>
            </c:dLbl>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Sheet1!$E$2:$E$9</c:f>
              <c:numCache>
                <c:formatCode>0%</c:formatCode>
                <c:ptCount val="8"/>
                <c:pt idx="0">
                  <c:v>0.104</c:v>
                </c:pt>
                <c:pt idx="1">
                  <c:v>0.246</c:v>
                </c:pt>
                <c:pt idx="2">
                  <c:v>0.23599999999999999</c:v>
                </c:pt>
                <c:pt idx="3">
                  <c:v>0.20899999999999999</c:v>
                </c:pt>
                <c:pt idx="4">
                  <c:v>7.6999999999999999E-2</c:v>
                </c:pt>
                <c:pt idx="5">
                  <c:v>0.20200000000000001</c:v>
                </c:pt>
                <c:pt idx="6">
                  <c:v>0.31</c:v>
                </c:pt>
                <c:pt idx="7">
                  <c:v>0.17599999999999999</c:v>
                </c:pt>
              </c:numCache>
            </c:numRef>
          </c:val>
          <c:extLst>
            <c:ext xmlns:c16="http://schemas.microsoft.com/office/drawing/2014/chart" uri="{C3380CC4-5D6E-409C-BE32-E72D297353CC}">
              <c16:uniqueId val="{00000004-630B-407C-A448-6E73E083F909}"/>
            </c:ext>
          </c:extLst>
        </c:ser>
        <c:ser>
          <c:idx val="4"/>
          <c:order val="4"/>
          <c:tx>
            <c:strRef>
              <c:f>Sheet1!$F$1</c:f>
              <c:strCache>
                <c:ptCount val="1"/>
                <c:pt idx="0">
                  <c:v>Search Results</c:v>
                </c:pt>
              </c:strCache>
            </c:strRef>
          </c:tx>
          <c:spPr>
            <a:solidFill>
              <a:schemeClr val="accent5">
                <a:lumMod val="75000"/>
              </a:schemeClr>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Sheet1!$F$2:$F$9</c:f>
              <c:numCache>
                <c:formatCode>0%</c:formatCode>
                <c:ptCount val="8"/>
                <c:pt idx="0">
                  <c:v>0.122</c:v>
                </c:pt>
                <c:pt idx="1">
                  <c:v>0.129</c:v>
                </c:pt>
                <c:pt idx="2">
                  <c:v>0.17</c:v>
                </c:pt>
                <c:pt idx="3">
                  <c:v>0.111</c:v>
                </c:pt>
                <c:pt idx="4">
                  <c:v>8.2000000000000003E-2</c:v>
                </c:pt>
                <c:pt idx="5">
                  <c:v>0.14699999999999999</c:v>
                </c:pt>
                <c:pt idx="6">
                  <c:v>0.183</c:v>
                </c:pt>
                <c:pt idx="7">
                  <c:v>0.126</c:v>
                </c:pt>
              </c:numCache>
            </c:numRef>
          </c:val>
          <c:extLst>
            <c:ext xmlns:c16="http://schemas.microsoft.com/office/drawing/2014/chart" uri="{C3380CC4-5D6E-409C-BE32-E72D297353CC}">
              <c16:uniqueId val="{00000005-630B-407C-A448-6E73E083F909}"/>
            </c:ext>
          </c:extLst>
        </c:ser>
        <c:ser>
          <c:idx val="5"/>
          <c:order val="5"/>
          <c:tx>
            <c:strRef>
              <c:f>Sheet1!$G$1</c:f>
              <c:strCache>
                <c:ptCount val="1"/>
                <c:pt idx="0">
                  <c:v>Online Newspapers</c:v>
                </c:pt>
              </c:strCache>
            </c:strRef>
          </c:tx>
          <c:invertIfNegative val="0"/>
          <c:dLbls>
            <c:dLbl>
              <c:idx val="0"/>
              <c:layout>
                <c:manualLayout>
                  <c:x val="2.806798552310665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A7-4582-BEC6-2E5C525911B2}"/>
                </c:ext>
              </c:extLst>
            </c:dLbl>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Sheet1!$G$2:$G$9</c:f>
              <c:numCache>
                <c:formatCode>0%</c:formatCode>
                <c:ptCount val="8"/>
                <c:pt idx="0">
                  <c:v>0.20399999999999999</c:v>
                </c:pt>
                <c:pt idx="1">
                  <c:v>0.11700000000000001</c:v>
                </c:pt>
                <c:pt idx="2">
                  <c:v>0.20300000000000001</c:v>
                </c:pt>
                <c:pt idx="3">
                  <c:v>0.111</c:v>
                </c:pt>
                <c:pt idx="4">
                  <c:v>0.105</c:v>
                </c:pt>
                <c:pt idx="5">
                  <c:v>0.20200000000000001</c:v>
                </c:pt>
                <c:pt idx="6">
                  <c:v>0.20300000000000001</c:v>
                </c:pt>
                <c:pt idx="7">
                  <c:v>0.16</c:v>
                </c:pt>
              </c:numCache>
            </c:numRef>
          </c:val>
          <c:extLst>
            <c:ext xmlns:c16="http://schemas.microsoft.com/office/drawing/2014/chart" uri="{C3380CC4-5D6E-409C-BE32-E72D297353CC}">
              <c16:uniqueId val="{00000006-630B-407C-A448-6E73E083F909}"/>
            </c:ext>
          </c:extLst>
        </c:ser>
        <c:ser>
          <c:idx val="6"/>
          <c:order val="6"/>
          <c:tx>
            <c:strRef>
              <c:f>Sheet1!$H$1</c:f>
              <c:strCache>
                <c:ptCount val="1"/>
                <c:pt idx="0">
                  <c:v>Newspaper</c:v>
                </c:pt>
              </c:strCache>
            </c:strRef>
          </c:tx>
          <c:spPr>
            <a:solidFill>
              <a:srgbClr val="93A9CF"/>
            </a:solidFill>
          </c:spPr>
          <c:invertIfNegative val="0"/>
          <c:dLbls>
            <c:dLbl>
              <c:idx val="0"/>
              <c:layout>
                <c:manualLayout>
                  <c:x val="-1.4033992761553844E-3"/>
                  <c:y val="2.93568175545447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A7-4582-BEC6-2E5C525911B2}"/>
                </c:ext>
              </c:extLst>
            </c:dLbl>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Sheet1!$H$2:$H$9</c:f>
              <c:numCache>
                <c:formatCode>0%</c:formatCode>
                <c:ptCount val="8"/>
                <c:pt idx="0">
                  <c:v>0.21</c:v>
                </c:pt>
                <c:pt idx="1">
                  <c:v>0.17199999999999999</c:v>
                </c:pt>
                <c:pt idx="2">
                  <c:v>0.14799999999999999</c:v>
                </c:pt>
                <c:pt idx="3">
                  <c:v>0.13700000000000001</c:v>
                </c:pt>
                <c:pt idx="4">
                  <c:v>0.28999999999999998</c:v>
                </c:pt>
                <c:pt idx="5">
                  <c:v>0.14099999999999999</c:v>
                </c:pt>
                <c:pt idx="6">
                  <c:v>0.11700000000000001</c:v>
                </c:pt>
                <c:pt idx="7">
                  <c:v>0.19</c:v>
                </c:pt>
              </c:numCache>
            </c:numRef>
          </c:val>
          <c:extLst>
            <c:ext xmlns:c16="http://schemas.microsoft.com/office/drawing/2014/chart" uri="{C3380CC4-5D6E-409C-BE32-E72D297353CC}">
              <c16:uniqueId val="{00000007-630B-407C-A448-6E73E083F909}"/>
            </c:ext>
          </c:extLst>
        </c:ser>
        <c:ser>
          <c:idx val="7"/>
          <c:order val="7"/>
          <c:tx>
            <c:strRef>
              <c:f>Sheet1!$I$1</c:f>
              <c:strCache>
                <c:ptCount val="1"/>
                <c:pt idx="0">
                  <c:v>Online Radio/Podcasts</c:v>
                </c:pt>
              </c:strCache>
            </c:strRef>
          </c:tx>
          <c:spPr>
            <a:solidFill>
              <a:srgbClr val="D19392"/>
            </a:solidFill>
          </c:spPr>
          <c:invertIfNegative val="0"/>
          <c:dLbls>
            <c:dLbl>
              <c:idx val="4"/>
              <c:spPr>
                <a:noFill/>
                <a:ln>
                  <a:noFill/>
                </a:ln>
                <a:effectLst/>
              </c:spPr>
              <c:txPr>
                <a:bodyPr anchorCtr="0"/>
                <a:lstStyle/>
                <a:p>
                  <a:pPr algn="ctr">
                    <a:defRPr lang="en-US" sz="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C8DE-4196-8456-1DA35CF3ECBC}"/>
                </c:ext>
              </c:extLst>
            </c:dLbl>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Sheet1!$I$2:$I$9</c:f>
              <c:numCache>
                <c:formatCode>0%</c:formatCode>
                <c:ptCount val="8"/>
                <c:pt idx="0">
                  <c:v>0.13</c:v>
                </c:pt>
                <c:pt idx="1">
                  <c:v>9.1999999999999998E-2</c:v>
                </c:pt>
                <c:pt idx="2">
                  <c:v>0.13700000000000001</c:v>
                </c:pt>
                <c:pt idx="3">
                  <c:v>0.124</c:v>
                </c:pt>
                <c:pt idx="4">
                  <c:v>2.3E-2</c:v>
                </c:pt>
                <c:pt idx="5">
                  <c:v>0.16200000000000001</c:v>
                </c:pt>
                <c:pt idx="6">
                  <c:v>0.193</c:v>
                </c:pt>
                <c:pt idx="7">
                  <c:v>0.111</c:v>
                </c:pt>
              </c:numCache>
            </c:numRef>
          </c:val>
          <c:extLst>
            <c:ext xmlns:c16="http://schemas.microsoft.com/office/drawing/2014/chart" uri="{C3380CC4-5D6E-409C-BE32-E72D297353CC}">
              <c16:uniqueId val="{00000008-630B-407C-A448-6E73E083F909}"/>
            </c:ext>
          </c:extLst>
        </c:ser>
        <c:ser>
          <c:idx val="8"/>
          <c:order val="8"/>
          <c:tx>
            <c:strRef>
              <c:f>Sheet1!$J$1</c:f>
              <c:strCache>
                <c:ptCount val="1"/>
                <c:pt idx="0">
                  <c:v>Terrestrial Radio</c:v>
                </c:pt>
              </c:strCache>
            </c:strRef>
          </c:tx>
          <c:spPr>
            <a:solidFill>
              <a:srgbClr val="B9CD96"/>
            </a:solidFill>
          </c:spPr>
          <c:invertIfNegative val="0"/>
          <c:dLbls>
            <c:spPr>
              <a:noFill/>
              <a:ln>
                <a:noFill/>
              </a:ln>
              <a:effectLst/>
            </c:spPr>
            <c:txPr>
              <a:bodyPr anchorCtr="0"/>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Sheet1!$J$2:$J$9</c:f>
              <c:numCache>
                <c:formatCode>0%</c:formatCode>
                <c:ptCount val="8"/>
                <c:pt idx="0">
                  <c:v>0.161</c:v>
                </c:pt>
                <c:pt idx="1">
                  <c:v>0.14299999999999999</c:v>
                </c:pt>
                <c:pt idx="2">
                  <c:v>0.16500000000000001</c:v>
                </c:pt>
                <c:pt idx="3">
                  <c:v>0.11799999999999999</c:v>
                </c:pt>
                <c:pt idx="4">
                  <c:v>0.151</c:v>
                </c:pt>
                <c:pt idx="5">
                  <c:v>0.155</c:v>
                </c:pt>
                <c:pt idx="6">
                  <c:v>0.16300000000000001</c:v>
                </c:pt>
                <c:pt idx="7">
                  <c:v>0.152</c:v>
                </c:pt>
              </c:numCache>
            </c:numRef>
          </c:val>
          <c:extLst>
            <c:ext xmlns:c16="http://schemas.microsoft.com/office/drawing/2014/chart" uri="{C3380CC4-5D6E-409C-BE32-E72D297353CC}">
              <c16:uniqueId val="{00000009-630B-407C-A448-6E73E083F909}"/>
            </c:ext>
          </c:extLst>
        </c:ser>
        <c:ser>
          <c:idx val="9"/>
          <c:order val="9"/>
          <c:tx>
            <c:strRef>
              <c:f>Sheet1!$K$1</c:f>
              <c:strCache>
                <c:ptCount val="1"/>
                <c:pt idx="0">
                  <c:v>Email Marketing</c:v>
                </c:pt>
              </c:strCache>
            </c:strRef>
          </c:tx>
          <c:spPr>
            <a:solidFill>
              <a:srgbClr val="A99BBD"/>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Sheet1!$K$2:$K$9</c:f>
              <c:numCache>
                <c:formatCode>0%</c:formatCode>
                <c:ptCount val="8"/>
                <c:pt idx="0">
                  <c:v>0.16900000000000001</c:v>
                </c:pt>
                <c:pt idx="1">
                  <c:v>0.127</c:v>
                </c:pt>
                <c:pt idx="2">
                  <c:v>0.16500000000000001</c:v>
                </c:pt>
                <c:pt idx="3">
                  <c:v>0.13700000000000001</c:v>
                </c:pt>
                <c:pt idx="4">
                  <c:v>9.7000000000000003E-2</c:v>
                </c:pt>
                <c:pt idx="5">
                  <c:v>0.18</c:v>
                </c:pt>
                <c:pt idx="6">
                  <c:v>0.22700000000000001</c:v>
                </c:pt>
                <c:pt idx="7">
                  <c:v>0.14799999999999999</c:v>
                </c:pt>
              </c:numCache>
            </c:numRef>
          </c:val>
          <c:extLst>
            <c:ext xmlns:c16="http://schemas.microsoft.com/office/drawing/2014/chart" uri="{C3380CC4-5D6E-409C-BE32-E72D297353CC}">
              <c16:uniqueId val="{0000000A-630B-407C-A448-6E73E083F909}"/>
            </c:ext>
          </c:extLst>
        </c:ser>
        <c:ser>
          <c:idx val="10"/>
          <c:order val="10"/>
          <c:tx>
            <c:strRef>
              <c:f>Sheet1!$L$1</c:f>
              <c:strCache>
                <c:ptCount val="1"/>
                <c:pt idx="0">
                  <c:v>Direct Mail</c:v>
                </c:pt>
              </c:strCache>
            </c:strRef>
          </c:tx>
          <c:spPr>
            <a:solidFill>
              <a:srgbClr val="91C3D5"/>
            </a:solidFill>
          </c:spPr>
          <c:invertIfNegative val="0"/>
          <c:dLbls>
            <c:spPr>
              <a:noFill/>
              <a:ln>
                <a:noFill/>
              </a:ln>
              <a:effectLst/>
            </c:spPr>
            <c:txPr>
              <a:bodyPr anchorCtr="0"/>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Sheet1!$L$2:$L$9</c:f>
              <c:numCache>
                <c:formatCode>0%</c:formatCode>
                <c:ptCount val="8"/>
                <c:pt idx="0">
                  <c:v>0.16900000000000001</c:v>
                </c:pt>
                <c:pt idx="1">
                  <c:v>0.16800000000000001</c:v>
                </c:pt>
                <c:pt idx="2">
                  <c:v>0.14799999999999999</c:v>
                </c:pt>
                <c:pt idx="3">
                  <c:v>0.16300000000000001</c:v>
                </c:pt>
                <c:pt idx="4">
                  <c:v>0.20200000000000001</c:v>
                </c:pt>
                <c:pt idx="5">
                  <c:v>0.161</c:v>
                </c:pt>
                <c:pt idx="6">
                  <c:v>0.13300000000000001</c:v>
                </c:pt>
                <c:pt idx="7">
                  <c:v>0.16800000000000001</c:v>
                </c:pt>
              </c:numCache>
            </c:numRef>
          </c:val>
          <c:extLst>
            <c:ext xmlns:c16="http://schemas.microsoft.com/office/drawing/2014/chart" uri="{C3380CC4-5D6E-409C-BE32-E72D297353CC}">
              <c16:uniqueId val="{0000000B-630B-407C-A448-6E73E083F909}"/>
            </c:ext>
          </c:extLst>
        </c:ser>
        <c:ser>
          <c:idx val="11"/>
          <c:order val="11"/>
          <c:tx>
            <c:strRef>
              <c:f>Sheet1!$M$1</c:f>
              <c:strCache>
                <c:ptCount val="1"/>
                <c:pt idx="0">
                  <c:v>Billboards</c:v>
                </c:pt>
              </c:strCache>
            </c:strRef>
          </c:tx>
          <c:spPr>
            <a:solidFill>
              <a:srgbClr val="FFCCCC"/>
            </a:solidFill>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Sheet1!$M$2:$M$9</c:f>
              <c:numCache>
                <c:formatCode>0%</c:formatCode>
                <c:ptCount val="8"/>
                <c:pt idx="0">
                  <c:v>8.4000000000000005E-2</c:v>
                </c:pt>
                <c:pt idx="1">
                  <c:v>4.9000000000000002E-2</c:v>
                </c:pt>
                <c:pt idx="2">
                  <c:v>0.11</c:v>
                </c:pt>
                <c:pt idx="3">
                  <c:v>7.1999999999999995E-2</c:v>
                </c:pt>
                <c:pt idx="4">
                  <c:v>3.0000000000000001E-3</c:v>
                </c:pt>
                <c:pt idx="5">
                  <c:v>9.8000000000000004E-2</c:v>
                </c:pt>
                <c:pt idx="6">
                  <c:v>0.12</c:v>
                </c:pt>
                <c:pt idx="7">
                  <c:v>6.6000000000000003E-2</c:v>
                </c:pt>
              </c:numCache>
            </c:numRef>
          </c:val>
          <c:extLst>
            <c:ext xmlns:c16="http://schemas.microsoft.com/office/drawing/2014/chart" uri="{C3380CC4-5D6E-409C-BE32-E72D297353CC}">
              <c16:uniqueId val="{00000000-056C-4E0D-8DD3-7A163DE3B19D}"/>
            </c:ext>
          </c:extLst>
        </c:ser>
        <c:dLbls>
          <c:showLegendKey val="0"/>
          <c:showVal val="0"/>
          <c:showCatName val="0"/>
          <c:showSerName val="0"/>
          <c:showPercent val="0"/>
          <c:showBubbleSize val="0"/>
        </c:dLbls>
        <c:gapWidth val="150"/>
        <c:overlap val="100"/>
        <c:axId val="117277440"/>
        <c:axId val="117278976"/>
      </c:barChart>
      <c:catAx>
        <c:axId val="117277440"/>
        <c:scaling>
          <c:orientation val="minMax"/>
        </c:scaling>
        <c:delete val="0"/>
        <c:axPos val="l"/>
        <c:numFmt formatCode="General" sourceLinked="0"/>
        <c:majorTickMark val="out"/>
        <c:minorTickMark val="none"/>
        <c:tickLblPos val="nextTo"/>
        <c:txPr>
          <a:bodyPr/>
          <a:lstStyle/>
          <a:p>
            <a:pPr>
              <a:defRPr sz="1000" b="1"/>
            </a:pPr>
            <a:endParaRPr lang="en-US"/>
          </a:p>
        </c:txPr>
        <c:crossAx val="117278976"/>
        <c:crosses val="autoZero"/>
        <c:auto val="1"/>
        <c:lblAlgn val="ctr"/>
        <c:lblOffset val="100"/>
        <c:noMultiLvlLbl val="0"/>
      </c:catAx>
      <c:valAx>
        <c:axId val="117278976"/>
        <c:scaling>
          <c:orientation val="minMax"/>
          <c:max val="3"/>
        </c:scaling>
        <c:delete val="1"/>
        <c:axPos val="b"/>
        <c:numFmt formatCode="0%" sourceLinked="1"/>
        <c:majorTickMark val="out"/>
        <c:minorTickMark val="none"/>
        <c:tickLblPos val="nextTo"/>
        <c:crossAx val="117277440"/>
        <c:crosses val="autoZero"/>
        <c:crossBetween val="between"/>
      </c:valAx>
    </c:plotArea>
    <c:legend>
      <c:legendPos val="b"/>
      <c:layout>
        <c:manualLayout>
          <c:xMode val="edge"/>
          <c:yMode val="edge"/>
          <c:x val="6.3832469064561179E-2"/>
          <c:y val="0.86338423543520437"/>
          <c:w val="0.85616676168390549"/>
          <c:h val="0.12939421860242131"/>
        </c:manualLayout>
      </c:layout>
      <c:overlay val="0"/>
      <c:txPr>
        <a:bodyPr/>
        <a:lstStyle/>
        <a:p>
          <a:pPr>
            <a:defRPr sz="8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b="1" i="0" u="none" strike="noStrike" baseline="0" dirty="0">
                <a:effectLst/>
              </a:rPr>
              <a:t>Where Are You Most Likely To </a:t>
            </a:r>
            <a:r>
              <a:rPr lang="en-US" sz="1050" b="1" i="1" u="sng" strike="noStrike" baseline="0" dirty="0">
                <a:effectLst/>
              </a:rPr>
              <a:t>First Learn</a:t>
            </a:r>
            <a:r>
              <a:rPr lang="en-US" sz="1050" b="1" i="0" u="none" strike="noStrike" baseline="0" dirty="0">
                <a:effectLst/>
              </a:rPr>
              <a:t> About Political Candidates And Issues?</a:t>
            </a:r>
            <a:endParaRPr lang="en-US" sz="1050" dirty="0"/>
          </a:p>
        </c:rich>
      </c:tx>
      <c:layout>
        <c:manualLayout>
          <c:xMode val="edge"/>
          <c:yMode val="edge"/>
          <c:x val="0.12033353078228362"/>
          <c:y val="6.7520680375452891E-2"/>
        </c:manualLayout>
      </c:layout>
      <c:overlay val="0"/>
    </c:title>
    <c:autoTitleDeleted val="0"/>
    <c:plotArea>
      <c:layout>
        <c:manualLayout>
          <c:layoutTarget val="inner"/>
          <c:xMode val="edge"/>
          <c:yMode val="edge"/>
          <c:x val="0.10877680085664965"/>
          <c:y val="0.12615109930879717"/>
          <c:w val="0.87356748624007119"/>
          <c:h val="0.6383240077280089"/>
        </c:manualLayout>
      </c:layout>
      <c:barChart>
        <c:barDir val="bar"/>
        <c:grouping val="stacked"/>
        <c:varyColors val="0"/>
        <c:ser>
          <c:idx val="0"/>
          <c:order val="0"/>
          <c:tx>
            <c:strRef>
              <c:f>Sheet1!$B$1</c:f>
              <c:strCache>
                <c:ptCount val="1"/>
                <c:pt idx="0">
                  <c:v>Television</c:v>
                </c:pt>
              </c:strCache>
            </c:strRef>
          </c:tx>
          <c:spPr>
            <a:solidFill>
              <a:srgbClr val="3682B4"/>
            </a:solidFill>
          </c:spPr>
          <c:invertIfNegative val="0"/>
          <c:dLbls>
            <c:spPr>
              <a:noFill/>
              <a:ln>
                <a:noFill/>
              </a:ln>
              <a:effectLst/>
            </c:spPr>
            <c:txPr>
              <a:bodyPr/>
              <a:lstStyle/>
              <a:p>
                <a:pPr>
                  <a:defRPr sz="9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Sheet1!$B$2:$B$6</c:f>
              <c:numCache>
                <c:formatCode>0%</c:formatCode>
                <c:ptCount val="5"/>
                <c:pt idx="0">
                  <c:v>0.72699999999999998</c:v>
                </c:pt>
                <c:pt idx="1">
                  <c:v>0.68100000000000005</c:v>
                </c:pt>
                <c:pt idx="2">
                  <c:v>0.66400000000000003</c:v>
                </c:pt>
                <c:pt idx="3">
                  <c:v>0.74099999999999999</c:v>
                </c:pt>
                <c:pt idx="4">
                  <c:v>0.70199999999999996</c:v>
                </c:pt>
              </c:numCache>
            </c:numRef>
          </c:val>
          <c:extLst>
            <c:ext xmlns:c16="http://schemas.microsoft.com/office/drawing/2014/chart" uri="{C3380CC4-5D6E-409C-BE32-E72D297353CC}">
              <c16:uniqueId val="{00000000-630B-407C-A448-6E73E083F909}"/>
            </c:ext>
          </c:extLst>
        </c:ser>
        <c:ser>
          <c:idx val="1"/>
          <c:order val="1"/>
          <c:tx>
            <c:strRef>
              <c:f>Sheet1!$C$1</c:f>
              <c:strCache>
                <c:ptCount val="1"/>
                <c:pt idx="0">
                  <c:v>TV News Websites/Apps</c:v>
                </c:pt>
              </c:strCache>
            </c:strRef>
          </c:tx>
          <c:spPr>
            <a:solidFill>
              <a:srgbClr val="50C8A0"/>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Sheet1!$C$2:$C$6</c:f>
              <c:numCache>
                <c:formatCode>0%</c:formatCode>
                <c:ptCount val="5"/>
                <c:pt idx="0">
                  <c:v>0.36699999999999999</c:v>
                </c:pt>
                <c:pt idx="1">
                  <c:v>0.41499999999999998</c:v>
                </c:pt>
                <c:pt idx="2">
                  <c:v>0.40600000000000003</c:v>
                </c:pt>
                <c:pt idx="3">
                  <c:v>0.36499999999999999</c:v>
                </c:pt>
                <c:pt idx="4">
                  <c:v>0.35499999999999998</c:v>
                </c:pt>
              </c:numCache>
            </c:numRef>
          </c:val>
          <c:extLst>
            <c:ext xmlns:c16="http://schemas.microsoft.com/office/drawing/2014/chart" uri="{C3380CC4-5D6E-409C-BE32-E72D297353CC}">
              <c16:uniqueId val="{00000001-630B-407C-A448-6E73E083F909}"/>
            </c:ext>
          </c:extLst>
        </c:ser>
        <c:ser>
          <c:idx val="2"/>
          <c:order val="2"/>
          <c:tx>
            <c:strRef>
              <c:f>Sheet1!$D$1</c:f>
              <c:strCache>
                <c:ptCount val="1"/>
                <c:pt idx="0">
                  <c:v>Non-TV Related News Websites/Apps</c:v>
                </c:pt>
              </c:strCache>
            </c:strRef>
          </c:tx>
          <c:spPr>
            <a:solidFill>
              <a:srgbClr val="FAB982"/>
            </a:solidFill>
          </c:spPr>
          <c:invertIfNegative val="0"/>
          <c:dLbls>
            <c:dLbl>
              <c:idx val="2"/>
              <c:spPr>
                <a:noFill/>
                <a:ln>
                  <a:noFill/>
                </a:ln>
                <a:effectLst/>
              </c:spPr>
              <c:txPr>
                <a:bodyPr anchorCtr="0"/>
                <a:lstStyle/>
                <a:p>
                  <a:pPr algn="ctr">
                    <a:defRPr lang="en-US" sz="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AF8D-48C3-BE12-2C9D64E9DC76}"/>
                </c:ext>
              </c:extLst>
            </c:dLbl>
            <c:spPr>
              <a:noFill/>
              <a:ln>
                <a:noFill/>
              </a:ln>
              <a:effectLst/>
            </c:spPr>
            <c:txPr>
              <a:bodyPr anchorCtr="0"/>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Sheet1!$D$2:$D$6</c:f>
              <c:numCache>
                <c:formatCode>0%</c:formatCode>
                <c:ptCount val="5"/>
                <c:pt idx="0">
                  <c:v>9.4E-2</c:v>
                </c:pt>
                <c:pt idx="1">
                  <c:v>0.106</c:v>
                </c:pt>
                <c:pt idx="2">
                  <c:v>4.5999999999999999E-2</c:v>
                </c:pt>
                <c:pt idx="3">
                  <c:v>0.10100000000000001</c:v>
                </c:pt>
                <c:pt idx="4">
                  <c:v>7.8E-2</c:v>
                </c:pt>
              </c:numCache>
            </c:numRef>
          </c:val>
          <c:extLst>
            <c:ext xmlns:c16="http://schemas.microsoft.com/office/drawing/2014/chart" uri="{C3380CC4-5D6E-409C-BE32-E72D297353CC}">
              <c16:uniqueId val="{00000002-630B-407C-A448-6E73E083F909}"/>
            </c:ext>
          </c:extLst>
        </c:ser>
        <c:ser>
          <c:idx val="3"/>
          <c:order val="3"/>
          <c:tx>
            <c:strRef>
              <c:f>Sheet1!$E$1</c:f>
              <c:strCache>
                <c:ptCount val="1"/>
                <c:pt idx="0">
                  <c:v>Social Media</c:v>
                </c:pt>
              </c:strCache>
            </c:strRef>
          </c:tx>
          <c:invertIfNegative val="0"/>
          <c:dLbls>
            <c:dLbl>
              <c:idx val="0"/>
              <c:layout>
                <c:manualLayout>
                  <c:x val="-3.0706241128132792E-3"/>
                  <c:y val="4.51028593792283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0B-407C-A448-6E73E083F909}"/>
                </c:ext>
              </c:extLst>
            </c:dLbl>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Sheet1!$E$2:$E$6</c:f>
              <c:numCache>
                <c:formatCode>0%</c:formatCode>
                <c:ptCount val="5"/>
                <c:pt idx="0">
                  <c:v>0.20300000000000001</c:v>
                </c:pt>
                <c:pt idx="1">
                  <c:v>0.17899999999999999</c:v>
                </c:pt>
                <c:pt idx="2">
                  <c:v>0.19400000000000001</c:v>
                </c:pt>
                <c:pt idx="3">
                  <c:v>0.2</c:v>
                </c:pt>
                <c:pt idx="4">
                  <c:v>0.13600000000000001</c:v>
                </c:pt>
              </c:numCache>
            </c:numRef>
          </c:val>
          <c:extLst>
            <c:ext xmlns:c16="http://schemas.microsoft.com/office/drawing/2014/chart" uri="{C3380CC4-5D6E-409C-BE32-E72D297353CC}">
              <c16:uniqueId val="{00000004-630B-407C-A448-6E73E083F909}"/>
            </c:ext>
          </c:extLst>
        </c:ser>
        <c:ser>
          <c:idx val="4"/>
          <c:order val="4"/>
          <c:tx>
            <c:strRef>
              <c:f>Sheet1!$F$1</c:f>
              <c:strCache>
                <c:ptCount val="1"/>
                <c:pt idx="0">
                  <c:v>Search Results</c:v>
                </c:pt>
              </c:strCache>
            </c:strRef>
          </c:tx>
          <c:spPr>
            <a:solidFill>
              <a:schemeClr val="accent5">
                <a:lumMod val="75000"/>
              </a:schemeClr>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Sheet1!$F$2:$F$6</c:f>
              <c:numCache>
                <c:formatCode>0%</c:formatCode>
                <c:ptCount val="5"/>
                <c:pt idx="0">
                  <c:v>0.13300000000000001</c:v>
                </c:pt>
                <c:pt idx="1">
                  <c:v>0.13400000000000001</c:v>
                </c:pt>
                <c:pt idx="2">
                  <c:v>0.12</c:v>
                </c:pt>
                <c:pt idx="3">
                  <c:v>0.126</c:v>
                </c:pt>
                <c:pt idx="4">
                  <c:v>0.13300000000000001</c:v>
                </c:pt>
              </c:numCache>
            </c:numRef>
          </c:val>
          <c:extLst>
            <c:ext xmlns:c16="http://schemas.microsoft.com/office/drawing/2014/chart" uri="{C3380CC4-5D6E-409C-BE32-E72D297353CC}">
              <c16:uniqueId val="{00000005-630B-407C-A448-6E73E083F909}"/>
            </c:ext>
          </c:extLst>
        </c:ser>
        <c:ser>
          <c:idx val="5"/>
          <c:order val="5"/>
          <c:tx>
            <c:strRef>
              <c:f>Sheet1!$G$1</c:f>
              <c:strCache>
                <c:ptCount val="1"/>
                <c:pt idx="0">
                  <c:v>Online Newspapers</c:v>
                </c:pt>
              </c:strCache>
            </c:strRef>
          </c:tx>
          <c:invertIfNegative val="0"/>
          <c:dLbls>
            <c:dLbl>
              <c:idx val="0"/>
              <c:layout>
                <c:manualLayout>
                  <c:x val="2.806798552310665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A7-4582-BEC6-2E5C525911B2}"/>
                </c:ext>
              </c:extLst>
            </c:dLbl>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Sheet1!$G$2:$G$6</c:f>
              <c:numCache>
                <c:formatCode>0%</c:formatCode>
                <c:ptCount val="5"/>
                <c:pt idx="0">
                  <c:v>0.13300000000000001</c:v>
                </c:pt>
                <c:pt idx="1">
                  <c:v>0.20300000000000001</c:v>
                </c:pt>
                <c:pt idx="2">
                  <c:v>0.184</c:v>
                </c:pt>
                <c:pt idx="3">
                  <c:v>0.14199999999999999</c:v>
                </c:pt>
                <c:pt idx="4">
                  <c:v>0.17199999999999999</c:v>
                </c:pt>
              </c:numCache>
            </c:numRef>
          </c:val>
          <c:extLst>
            <c:ext xmlns:c16="http://schemas.microsoft.com/office/drawing/2014/chart" uri="{C3380CC4-5D6E-409C-BE32-E72D297353CC}">
              <c16:uniqueId val="{00000006-630B-407C-A448-6E73E083F909}"/>
            </c:ext>
          </c:extLst>
        </c:ser>
        <c:ser>
          <c:idx val="6"/>
          <c:order val="6"/>
          <c:tx>
            <c:strRef>
              <c:f>Sheet1!$H$1</c:f>
              <c:strCache>
                <c:ptCount val="1"/>
                <c:pt idx="0">
                  <c:v>Newspaper</c:v>
                </c:pt>
              </c:strCache>
            </c:strRef>
          </c:tx>
          <c:spPr>
            <a:solidFill>
              <a:srgbClr val="93A9CF"/>
            </a:solidFill>
          </c:spPr>
          <c:invertIfNegative val="0"/>
          <c:dLbls>
            <c:dLbl>
              <c:idx val="0"/>
              <c:layout>
                <c:manualLayout>
                  <c:x val="-1.4033992761553844E-3"/>
                  <c:y val="2.93568175545447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A7-4582-BEC6-2E5C525911B2}"/>
                </c:ext>
              </c:extLst>
            </c:dLbl>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Sheet1!$H$2:$H$6</c:f>
              <c:numCache>
                <c:formatCode>0%</c:formatCode>
                <c:ptCount val="5"/>
                <c:pt idx="0">
                  <c:v>0.188</c:v>
                </c:pt>
                <c:pt idx="1">
                  <c:v>0.19600000000000001</c:v>
                </c:pt>
                <c:pt idx="2">
                  <c:v>0.19800000000000001</c:v>
                </c:pt>
                <c:pt idx="3">
                  <c:v>0.17899999999999999</c:v>
                </c:pt>
                <c:pt idx="4">
                  <c:v>0.20799999999999999</c:v>
                </c:pt>
              </c:numCache>
            </c:numRef>
          </c:val>
          <c:extLst>
            <c:ext xmlns:c16="http://schemas.microsoft.com/office/drawing/2014/chart" uri="{C3380CC4-5D6E-409C-BE32-E72D297353CC}">
              <c16:uniqueId val="{00000007-630B-407C-A448-6E73E083F909}"/>
            </c:ext>
          </c:extLst>
        </c:ser>
        <c:ser>
          <c:idx val="7"/>
          <c:order val="7"/>
          <c:tx>
            <c:strRef>
              <c:f>Sheet1!$I$1</c:f>
              <c:strCache>
                <c:ptCount val="1"/>
                <c:pt idx="0">
                  <c:v>Online Radio/Podcasts</c:v>
                </c:pt>
              </c:strCache>
            </c:strRef>
          </c:tx>
          <c:spPr>
            <a:solidFill>
              <a:srgbClr val="D19392"/>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Sheet1!$I$2:$I$6</c:f>
              <c:numCache>
                <c:formatCode>0%</c:formatCode>
                <c:ptCount val="5"/>
                <c:pt idx="0">
                  <c:v>0.14099999999999999</c:v>
                </c:pt>
                <c:pt idx="1">
                  <c:v>0.14099999999999999</c:v>
                </c:pt>
                <c:pt idx="2">
                  <c:v>7.3999999999999996E-2</c:v>
                </c:pt>
                <c:pt idx="3">
                  <c:v>0.13100000000000001</c:v>
                </c:pt>
                <c:pt idx="4">
                  <c:v>0.114</c:v>
                </c:pt>
              </c:numCache>
            </c:numRef>
          </c:val>
          <c:extLst>
            <c:ext xmlns:c16="http://schemas.microsoft.com/office/drawing/2014/chart" uri="{C3380CC4-5D6E-409C-BE32-E72D297353CC}">
              <c16:uniqueId val="{00000008-630B-407C-A448-6E73E083F909}"/>
            </c:ext>
          </c:extLst>
        </c:ser>
        <c:ser>
          <c:idx val="8"/>
          <c:order val="8"/>
          <c:tx>
            <c:strRef>
              <c:f>Sheet1!$J$1</c:f>
              <c:strCache>
                <c:ptCount val="1"/>
                <c:pt idx="0">
                  <c:v>Terrestrial Radio</c:v>
                </c:pt>
              </c:strCache>
            </c:strRef>
          </c:tx>
          <c:spPr>
            <a:solidFill>
              <a:srgbClr val="B9CD96"/>
            </a:solidFill>
          </c:spPr>
          <c:invertIfNegative val="0"/>
          <c:dLbls>
            <c:spPr>
              <a:noFill/>
              <a:ln>
                <a:noFill/>
              </a:ln>
              <a:effectLst/>
            </c:spPr>
            <c:txPr>
              <a:bodyPr anchorCtr="0"/>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Sheet1!$J$2:$J$6</c:f>
              <c:numCache>
                <c:formatCode>0%</c:formatCode>
                <c:ptCount val="5"/>
                <c:pt idx="0">
                  <c:v>0.19500000000000001</c:v>
                </c:pt>
                <c:pt idx="1">
                  <c:v>0.161</c:v>
                </c:pt>
                <c:pt idx="2">
                  <c:v>0.13800000000000001</c:v>
                </c:pt>
                <c:pt idx="3">
                  <c:v>0.14199999999999999</c:v>
                </c:pt>
                <c:pt idx="4">
                  <c:v>0.17199999999999999</c:v>
                </c:pt>
              </c:numCache>
            </c:numRef>
          </c:val>
          <c:extLst>
            <c:ext xmlns:c16="http://schemas.microsoft.com/office/drawing/2014/chart" uri="{C3380CC4-5D6E-409C-BE32-E72D297353CC}">
              <c16:uniqueId val="{00000009-630B-407C-A448-6E73E083F909}"/>
            </c:ext>
          </c:extLst>
        </c:ser>
        <c:ser>
          <c:idx val="9"/>
          <c:order val="9"/>
          <c:tx>
            <c:strRef>
              <c:f>Sheet1!$K$1</c:f>
              <c:strCache>
                <c:ptCount val="1"/>
                <c:pt idx="0">
                  <c:v>Email Marketing</c:v>
                </c:pt>
              </c:strCache>
            </c:strRef>
          </c:tx>
          <c:spPr>
            <a:solidFill>
              <a:srgbClr val="A99BBD"/>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Sheet1!$K$2:$K$6</c:f>
              <c:numCache>
                <c:formatCode>0%</c:formatCode>
                <c:ptCount val="5"/>
                <c:pt idx="0">
                  <c:v>0.109</c:v>
                </c:pt>
                <c:pt idx="1">
                  <c:v>0.189</c:v>
                </c:pt>
                <c:pt idx="2">
                  <c:v>0.124</c:v>
                </c:pt>
                <c:pt idx="3">
                  <c:v>0.161</c:v>
                </c:pt>
                <c:pt idx="4">
                  <c:v>0.154</c:v>
                </c:pt>
              </c:numCache>
            </c:numRef>
          </c:val>
          <c:extLst>
            <c:ext xmlns:c16="http://schemas.microsoft.com/office/drawing/2014/chart" uri="{C3380CC4-5D6E-409C-BE32-E72D297353CC}">
              <c16:uniqueId val="{0000000A-630B-407C-A448-6E73E083F909}"/>
            </c:ext>
          </c:extLst>
        </c:ser>
        <c:ser>
          <c:idx val="10"/>
          <c:order val="10"/>
          <c:tx>
            <c:strRef>
              <c:f>Sheet1!$L$1</c:f>
              <c:strCache>
                <c:ptCount val="1"/>
                <c:pt idx="0">
                  <c:v>Direct Mail</c:v>
                </c:pt>
              </c:strCache>
            </c:strRef>
          </c:tx>
          <c:spPr>
            <a:solidFill>
              <a:srgbClr val="91C3D5"/>
            </a:solidFill>
          </c:spPr>
          <c:invertIfNegative val="0"/>
          <c:dLbls>
            <c:spPr>
              <a:noFill/>
              <a:ln>
                <a:noFill/>
              </a:ln>
              <a:effectLst/>
            </c:spPr>
            <c:txPr>
              <a:bodyPr anchorCtr="0"/>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Sheet1!$L$2:$L$6</c:f>
              <c:numCache>
                <c:formatCode>0%</c:formatCode>
                <c:ptCount val="5"/>
                <c:pt idx="0">
                  <c:v>0.17199999999999999</c:v>
                </c:pt>
                <c:pt idx="1">
                  <c:v>0.17499999999999999</c:v>
                </c:pt>
                <c:pt idx="2">
                  <c:v>0.17499999999999999</c:v>
                </c:pt>
                <c:pt idx="3">
                  <c:v>0.16700000000000001</c:v>
                </c:pt>
                <c:pt idx="4">
                  <c:v>0.17499999999999999</c:v>
                </c:pt>
              </c:numCache>
            </c:numRef>
          </c:val>
          <c:extLst>
            <c:ext xmlns:c16="http://schemas.microsoft.com/office/drawing/2014/chart" uri="{C3380CC4-5D6E-409C-BE32-E72D297353CC}">
              <c16:uniqueId val="{0000000B-630B-407C-A448-6E73E083F909}"/>
            </c:ext>
          </c:extLst>
        </c:ser>
        <c:ser>
          <c:idx val="11"/>
          <c:order val="11"/>
          <c:tx>
            <c:strRef>
              <c:f>Sheet1!$M$1</c:f>
              <c:strCache>
                <c:ptCount val="1"/>
                <c:pt idx="0">
                  <c:v>Billboards</c:v>
                </c:pt>
              </c:strCache>
            </c:strRef>
          </c:tx>
          <c:spPr>
            <a:solidFill>
              <a:srgbClr val="FFCCCC"/>
            </a:solidFill>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Blue Collar</c:v>
                </c:pt>
                <c:pt idx="1">
                  <c:v>White Collar</c:v>
                </c:pt>
                <c:pt idx="2">
                  <c:v>Independent</c:v>
                </c:pt>
                <c:pt idx="3">
                  <c:v>Democrat</c:v>
                </c:pt>
                <c:pt idx="4">
                  <c:v>Republican</c:v>
                </c:pt>
              </c:strCache>
            </c:strRef>
          </c:cat>
          <c:val>
            <c:numRef>
              <c:f>Sheet1!$M$2:$M$6</c:f>
              <c:numCache>
                <c:formatCode>0%</c:formatCode>
                <c:ptCount val="5"/>
                <c:pt idx="0">
                  <c:v>7.8E-2</c:v>
                </c:pt>
                <c:pt idx="1">
                  <c:v>8.8999999999999996E-2</c:v>
                </c:pt>
                <c:pt idx="2">
                  <c:v>6.9000000000000006E-2</c:v>
                </c:pt>
                <c:pt idx="3">
                  <c:v>5.7000000000000002E-2</c:v>
                </c:pt>
                <c:pt idx="4">
                  <c:v>7.8E-2</c:v>
                </c:pt>
              </c:numCache>
            </c:numRef>
          </c:val>
          <c:extLst>
            <c:ext xmlns:c16="http://schemas.microsoft.com/office/drawing/2014/chart" uri="{C3380CC4-5D6E-409C-BE32-E72D297353CC}">
              <c16:uniqueId val="{00000000-056C-4E0D-8DD3-7A163DE3B19D}"/>
            </c:ext>
          </c:extLst>
        </c:ser>
        <c:dLbls>
          <c:showLegendKey val="0"/>
          <c:showVal val="0"/>
          <c:showCatName val="0"/>
          <c:showSerName val="0"/>
          <c:showPercent val="0"/>
          <c:showBubbleSize val="0"/>
        </c:dLbls>
        <c:gapWidth val="150"/>
        <c:overlap val="100"/>
        <c:axId val="117277440"/>
        <c:axId val="117278976"/>
      </c:barChart>
      <c:catAx>
        <c:axId val="117277440"/>
        <c:scaling>
          <c:orientation val="minMax"/>
        </c:scaling>
        <c:delete val="0"/>
        <c:axPos val="l"/>
        <c:numFmt formatCode="General" sourceLinked="0"/>
        <c:majorTickMark val="out"/>
        <c:minorTickMark val="none"/>
        <c:tickLblPos val="nextTo"/>
        <c:txPr>
          <a:bodyPr/>
          <a:lstStyle/>
          <a:p>
            <a:pPr>
              <a:defRPr sz="1000" b="1"/>
            </a:pPr>
            <a:endParaRPr lang="en-US"/>
          </a:p>
        </c:txPr>
        <c:crossAx val="117278976"/>
        <c:crosses val="autoZero"/>
        <c:auto val="1"/>
        <c:lblAlgn val="ctr"/>
        <c:lblOffset val="100"/>
        <c:noMultiLvlLbl val="0"/>
      </c:catAx>
      <c:valAx>
        <c:axId val="117278976"/>
        <c:scaling>
          <c:orientation val="minMax"/>
          <c:max val="3"/>
        </c:scaling>
        <c:delete val="1"/>
        <c:axPos val="b"/>
        <c:numFmt formatCode="0%" sourceLinked="1"/>
        <c:majorTickMark val="out"/>
        <c:minorTickMark val="none"/>
        <c:tickLblPos val="nextTo"/>
        <c:crossAx val="117277440"/>
        <c:crosses val="autoZero"/>
        <c:crossBetween val="between"/>
      </c:valAx>
    </c:plotArea>
    <c:legend>
      <c:legendPos val="b"/>
      <c:layout>
        <c:manualLayout>
          <c:xMode val="edge"/>
          <c:yMode val="edge"/>
          <c:x val="6.8246397290380983E-2"/>
          <c:y val="0.81934900910338726"/>
          <c:w val="0.85616676168390549"/>
          <c:h val="0.12939421860242131"/>
        </c:manualLayout>
      </c:layout>
      <c:overlay val="0"/>
      <c:txPr>
        <a:bodyPr/>
        <a:lstStyle/>
        <a:p>
          <a:pPr>
            <a:defRPr sz="8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b="1" i="0" u="none" strike="noStrike" baseline="0" dirty="0">
                <a:effectLst/>
              </a:rPr>
              <a:t>Which Of The Following Types Of Political Advertisements Have Prompted You To </a:t>
            </a:r>
            <a:r>
              <a:rPr lang="en-US" sz="1050" b="1" i="1" u="sng" strike="noStrike" baseline="0" dirty="0">
                <a:effectLst/>
              </a:rPr>
              <a:t>Take An Action?</a:t>
            </a:r>
          </a:p>
          <a:p>
            <a:pPr>
              <a:defRPr sz="1050"/>
            </a:pPr>
            <a:r>
              <a:rPr lang="en-US" sz="1050" b="0" i="1" u="none" strike="noStrike" baseline="0" dirty="0">
                <a:solidFill>
                  <a:schemeClr val="tx1"/>
                </a:solidFill>
                <a:effectLst/>
              </a:rPr>
              <a:t>(seek info about a political candidate / discuss with others)</a:t>
            </a:r>
            <a:endParaRPr lang="en-US" sz="1050" u="none" dirty="0">
              <a:solidFill>
                <a:schemeClr val="tx1"/>
              </a:solidFill>
            </a:endParaRPr>
          </a:p>
        </c:rich>
      </c:tx>
      <c:layout>
        <c:manualLayout>
          <c:xMode val="edge"/>
          <c:yMode val="edge"/>
          <c:x val="0.10267655867932836"/>
          <c:y val="1.4678408777272368E-2"/>
        </c:manualLayout>
      </c:layout>
      <c:overlay val="0"/>
    </c:title>
    <c:autoTitleDeleted val="0"/>
    <c:plotArea>
      <c:layout>
        <c:manualLayout>
          <c:layoutTarget val="inner"/>
          <c:xMode val="edge"/>
          <c:yMode val="edge"/>
          <c:x val="9.7006273084260533E-2"/>
          <c:y val="0.11147269053152482"/>
          <c:w val="0.90299372691573943"/>
          <c:h val="0.74107286916891546"/>
        </c:manualLayout>
      </c:layout>
      <c:barChart>
        <c:barDir val="bar"/>
        <c:grouping val="stacked"/>
        <c:varyColors val="0"/>
        <c:ser>
          <c:idx val="0"/>
          <c:order val="0"/>
          <c:tx>
            <c:strRef>
              <c:f>Sheet1!$B$1</c:f>
              <c:strCache>
                <c:ptCount val="1"/>
                <c:pt idx="0">
                  <c:v>Television</c:v>
                </c:pt>
              </c:strCache>
            </c:strRef>
          </c:tx>
          <c:spPr>
            <a:solidFill>
              <a:srgbClr val="3682B4"/>
            </a:solidFill>
          </c:spPr>
          <c:invertIfNegative val="0"/>
          <c:dLbls>
            <c:spPr>
              <a:noFill/>
              <a:ln>
                <a:noFill/>
              </a:ln>
              <a:effectLst/>
            </c:spPr>
            <c:txPr>
              <a:bodyPr/>
              <a:lstStyle/>
              <a:p>
                <a:pPr>
                  <a:defRPr sz="9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Sheet1!$B$2:$B$9</c:f>
              <c:numCache>
                <c:formatCode>0%</c:formatCode>
                <c:ptCount val="8"/>
                <c:pt idx="0">
                  <c:v>0.627</c:v>
                </c:pt>
                <c:pt idx="1">
                  <c:v>0.625</c:v>
                </c:pt>
                <c:pt idx="2">
                  <c:v>0.58799999999999997</c:v>
                </c:pt>
                <c:pt idx="3">
                  <c:v>0.64100000000000001</c:v>
                </c:pt>
                <c:pt idx="4">
                  <c:v>0.61899999999999999</c:v>
                </c:pt>
                <c:pt idx="5">
                  <c:v>0.63900000000000001</c:v>
                </c:pt>
                <c:pt idx="6">
                  <c:v>0.59299999999999997</c:v>
                </c:pt>
                <c:pt idx="7">
                  <c:v>0.626</c:v>
                </c:pt>
              </c:numCache>
            </c:numRef>
          </c:val>
          <c:extLst>
            <c:ext xmlns:c16="http://schemas.microsoft.com/office/drawing/2014/chart" uri="{C3380CC4-5D6E-409C-BE32-E72D297353CC}">
              <c16:uniqueId val="{00000000-B01B-4A13-849E-9D78ACF4525D}"/>
            </c:ext>
          </c:extLst>
        </c:ser>
        <c:ser>
          <c:idx val="1"/>
          <c:order val="1"/>
          <c:tx>
            <c:strRef>
              <c:f>Sheet1!$C$1</c:f>
              <c:strCache>
                <c:ptCount val="1"/>
                <c:pt idx="0">
                  <c:v>TV News Websites/Apps</c:v>
                </c:pt>
              </c:strCache>
            </c:strRef>
          </c:tx>
          <c:spPr>
            <a:solidFill>
              <a:srgbClr val="50C8A0"/>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Sheet1!$C$2:$C$9</c:f>
              <c:numCache>
                <c:formatCode>0%</c:formatCode>
                <c:ptCount val="8"/>
                <c:pt idx="0">
                  <c:v>0.35199999999999998</c:v>
                </c:pt>
                <c:pt idx="1">
                  <c:v>0.33</c:v>
                </c:pt>
                <c:pt idx="2">
                  <c:v>0.46200000000000002</c:v>
                </c:pt>
                <c:pt idx="3">
                  <c:v>0.35299999999999998</c:v>
                </c:pt>
                <c:pt idx="4">
                  <c:v>0.29499999999999998</c:v>
                </c:pt>
                <c:pt idx="5">
                  <c:v>0.36099999999999999</c:v>
                </c:pt>
                <c:pt idx="6">
                  <c:v>0.377</c:v>
                </c:pt>
                <c:pt idx="7">
                  <c:v>0.34100000000000003</c:v>
                </c:pt>
              </c:numCache>
            </c:numRef>
          </c:val>
          <c:extLst>
            <c:ext xmlns:c16="http://schemas.microsoft.com/office/drawing/2014/chart" uri="{C3380CC4-5D6E-409C-BE32-E72D297353CC}">
              <c16:uniqueId val="{00000001-B01B-4A13-849E-9D78ACF4525D}"/>
            </c:ext>
          </c:extLst>
        </c:ser>
        <c:ser>
          <c:idx val="2"/>
          <c:order val="2"/>
          <c:tx>
            <c:strRef>
              <c:f>Sheet1!$D$1</c:f>
              <c:strCache>
                <c:ptCount val="1"/>
                <c:pt idx="0">
                  <c:v>Non-TV Related News Websites/Apps</c:v>
                </c:pt>
              </c:strCache>
            </c:strRef>
          </c:tx>
          <c:spPr>
            <a:solidFill>
              <a:srgbClr val="FAB982"/>
            </a:solidFill>
          </c:spPr>
          <c:invertIfNegative val="0"/>
          <c:dLbls>
            <c:dLbl>
              <c:idx val="4"/>
              <c:spPr>
                <a:noFill/>
                <a:ln>
                  <a:noFill/>
                </a:ln>
                <a:effectLst/>
              </c:spPr>
              <c:txPr>
                <a:bodyPr anchorCtr="0"/>
                <a:lstStyle/>
                <a:p>
                  <a:pPr algn="ctr">
                    <a:defRPr lang="en-US" sz="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F065-4E59-BB5D-A7CC26D0FFE5}"/>
                </c:ext>
              </c:extLst>
            </c:dLbl>
            <c:spPr>
              <a:noFill/>
              <a:ln>
                <a:noFill/>
              </a:ln>
              <a:effectLst/>
            </c:spPr>
            <c:txPr>
              <a:bodyPr anchorCtr="0"/>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Sheet1!$D$2:$D$9</c:f>
              <c:numCache>
                <c:formatCode>0%</c:formatCode>
                <c:ptCount val="8"/>
                <c:pt idx="0">
                  <c:v>0.09</c:v>
                </c:pt>
                <c:pt idx="1">
                  <c:v>9.6000000000000002E-2</c:v>
                </c:pt>
                <c:pt idx="2">
                  <c:v>0.126</c:v>
                </c:pt>
                <c:pt idx="3">
                  <c:v>7.1999999999999995E-2</c:v>
                </c:pt>
                <c:pt idx="4">
                  <c:v>4.4999999999999998E-2</c:v>
                </c:pt>
                <c:pt idx="5">
                  <c:v>0.122</c:v>
                </c:pt>
                <c:pt idx="6">
                  <c:v>0.13</c:v>
                </c:pt>
                <c:pt idx="7">
                  <c:v>9.2999999999999999E-2</c:v>
                </c:pt>
              </c:numCache>
            </c:numRef>
          </c:val>
          <c:extLst>
            <c:ext xmlns:c16="http://schemas.microsoft.com/office/drawing/2014/chart" uri="{C3380CC4-5D6E-409C-BE32-E72D297353CC}">
              <c16:uniqueId val="{00000002-B01B-4A13-849E-9D78ACF4525D}"/>
            </c:ext>
          </c:extLst>
        </c:ser>
        <c:ser>
          <c:idx val="3"/>
          <c:order val="3"/>
          <c:tx>
            <c:strRef>
              <c:f>Sheet1!$E$1</c:f>
              <c:strCache>
                <c:ptCount val="1"/>
                <c:pt idx="0">
                  <c:v>Social Media</c:v>
                </c:pt>
              </c:strCache>
            </c:strRef>
          </c:tx>
          <c:invertIfNegative val="0"/>
          <c:dLbls>
            <c:dLbl>
              <c:idx val="0"/>
              <c:layout>
                <c:manualLayout>
                  <c:x val="-1.6671720377446407E-3"/>
                  <c:y val="1.57463496993353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01B-4A13-849E-9D78ACF4525D}"/>
                </c:ext>
              </c:extLst>
            </c:dLbl>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Sheet1!$E$2:$E$9</c:f>
              <c:numCache>
                <c:formatCode>0%</c:formatCode>
                <c:ptCount val="8"/>
                <c:pt idx="0">
                  <c:v>0.13200000000000001</c:v>
                </c:pt>
                <c:pt idx="1">
                  <c:v>0.26</c:v>
                </c:pt>
                <c:pt idx="2">
                  <c:v>0.28000000000000003</c:v>
                </c:pt>
                <c:pt idx="3">
                  <c:v>0.20899999999999999</c:v>
                </c:pt>
                <c:pt idx="4">
                  <c:v>0.128</c:v>
                </c:pt>
                <c:pt idx="5">
                  <c:v>0.20899999999999999</c:v>
                </c:pt>
                <c:pt idx="6">
                  <c:v>0.313</c:v>
                </c:pt>
                <c:pt idx="7">
                  <c:v>0.19700000000000001</c:v>
                </c:pt>
              </c:numCache>
            </c:numRef>
          </c:val>
          <c:extLst>
            <c:ext xmlns:c16="http://schemas.microsoft.com/office/drawing/2014/chart" uri="{C3380CC4-5D6E-409C-BE32-E72D297353CC}">
              <c16:uniqueId val="{00000004-B01B-4A13-849E-9D78ACF4525D}"/>
            </c:ext>
          </c:extLst>
        </c:ser>
        <c:ser>
          <c:idx val="4"/>
          <c:order val="4"/>
          <c:tx>
            <c:strRef>
              <c:f>Sheet1!$F$1</c:f>
              <c:strCache>
                <c:ptCount val="1"/>
                <c:pt idx="0">
                  <c:v>Search Results</c:v>
                </c:pt>
              </c:strCache>
            </c:strRef>
          </c:tx>
          <c:spPr>
            <a:solidFill>
              <a:schemeClr val="accent5">
                <a:lumMod val="75000"/>
              </a:schemeClr>
            </a:solidFill>
          </c:spPr>
          <c:invertIfNegative val="0"/>
          <c:dLbls>
            <c:dLbl>
              <c:idx val="0"/>
              <c:layout>
                <c:manualLayout>
                  <c:x val="1.4033992761553844E-3"/>
                  <c:y val="-2.93568175545458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34-4992-90D9-17D84A2F97A6}"/>
                </c:ext>
              </c:extLst>
            </c:dLbl>
            <c:dLbl>
              <c:idx val="4"/>
              <c:spPr>
                <a:noFill/>
                <a:ln>
                  <a:noFill/>
                </a:ln>
                <a:effectLst/>
              </c:spPr>
              <c:txPr>
                <a:bodyPr anchorCtr="0"/>
                <a:lstStyle/>
                <a:p>
                  <a:pPr algn="ctr">
                    <a:defRPr lang="en-US" sz="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F065-4E59-BB5D-A7CC26D0FFE5}"/>
                </c:ext>
              </c:extLst>
            </c:dLbl>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Sheet1!$F$2:$F$9</c:f>
              <c:numCache>
                <c:formatCode>0%</c:formatCode>
                <c:ptCount val="8"/>
                <c:pt idx="0">
                  <c:v>0.09</c:v>
                </c:pt>
                <c:pt idx="1">
                  <c:v>0.1</c:v>
                </c:pt>
                <c:pt idx="2">
                  <c:v>0.11</c:v>
                </c:pt>
                <c:pt idx="3">
                  <c:v>0.124</c:v>
                </c:pt>
                <c:pt idx="4">
                  <c:v>3.6999999999999998E-2</c:v>
                </c:pt>
                <c:pt idx="5">
                  <c:v>0.127</c:v>
                </c:pt>
                <c:pt idx="6">
                  <c:v>0.14000000000000001</c:v>
                </c:pt>
                <c:pt idx="7">
                  <c:v>9.5000000000000001E-2</c:v>
                </c:pt>
              </c:numCache>
            </c:numRef>
          </c:val>
          <c:extLst>
            <c:ext xmlns:c16="http://schemas.microsoft.com/office/drawing/2014/chart" uri="{C3380CC4-5D6E-409C-BE32-E72D297353CC}">
              <c16:uniqueId val="{00000005-B01B-4A13-849E-9D78ACF4525D}"/>
            </c:ext>
          </c:extLst>
        </c:ser>
        <c:ser>
          <c:idx val="5"/>
          <c:order val="5"/>
          <c:tx>
            <c:strRef>
              <c:f>Sheet1!$G$1</c:f>
              <c:strCache>
                <c:ptCount val="1"/>
                <c:pt idx="0">
                  <c:v>Online Newspapers</c:v>
                </c:pt>
              </c:strCache>
            </c:strRef>
          </c:tx>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Sheet1!$G$2:$G$9</c:f>
              <c:numCache>
                <c:formatCode>0%</c:formatCode>
                <c:ptCount val="8"/>
                <c:pt idx="0">
                  <c:v>0.157</c:v>
                </c:pt>
                <c:pt idx="1">
                  <c:v>0.10199999999999999</c:v>
                </c:pt>
                <c:pt idx="2">
                  <c:v>0.17599999999999999</c:v>
                </c:pt>
                <c:pt idx="3">
                  <c:v>9.8000000000000004E-2</c:v>
                </c:pt>
                <c:pt idx="4">
                  <c:v>8.2000000000000003E-2</c:v>
                </c:pt>
                <c:pt idx="5">
                  <c:v>0.16200000000000001</c:v>
                </c:pt>
                <c:pt idx="6">
                  <c:v>0.17</c:v>
                </c:pt>
                <c:pt idx="7">
                  <c:v>0.129</c:v>
                </c:pt>
              </c:numCache>
            </c:numRef>
          </c:val>
          <c:extLst>
            <c:ext xmlns:c16="http://schemas.microsoft.com/office/drawing/2014/chart" uri="{C3380CC4-5D6E-409C-BE32-E72D297353CC}">
              <c16:uniqueId val="{00000006-B01B-4A13-849E-9D78ACF4525D}"/>
            </c:ext>
          </c:extLst>
        </c:ser>
        <c:ser>
          <c:idx val="6"/>
          <c:order val="6"/>
          <c:tx>
            <c:strRef>
              <c:f>Sheet1!$H$1</c:f>
              <c:strCache>
                <c:ptCount val="1"/>
                <c:pt idx="0">
                  <c:v>Newspaper</c:v>
                </c:pt>
              </c:strCache>
            </c:strRef>
          </c:tx>
          <c:spPr>
            <a:solidFill>
              <a:srgbClr val="93A9CF"/>
            </a:solidFill>
          </c:spPr>
          <c:invertIfNegative val="0"/>
          <c:dLbls>
            <c:dLbl>
              <c:idx val="0"/>
              <c:layout>
                <c:manualLayout>
                  <c:x val="-2.806798552310768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34-4992-90D9-17D84A2F97A6}"/>
                </c:ext>
              </c:extLst>
            </c:dLbl>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Sheet1!$H$2:$H$9</c:f>
              <c:numCache>
                <c:formatCode>0%</c:formatCode>
                <c:ptCount val="8"/>
                <c:pt idx="0">
                  <c:v>0.20399999999999999</c:v>
                </c:pt>
                <c:pt idx="1">
                  <c:v>0.13100000000000001</c:v>
                </c:pt>
                <c:pt idx="2">
                  <c:v>0.16500000000000001</c:v>
                </c:pt>
                <c:pt idx="3">
                  <c:v>0.13700000000000001</c:v>
                </c:pt>
                <c:pt idx="4">
                  <c:v>0.22700000000000001</c:v>
                </c:pt>
                <c:pt idx="5">
                  <c:v>0.14099999999999999</c:v>
                </c:pt>
                <c:pt idx="6">
                  <c:v>0.113</c:v>
                </c:pt>
                <c:pt idx="7">
                  <c:v>0.16700000000000001</c:v>
                </c:pt>
              </c:numCache>
            </c:numRef>
          </c:val>
          <c:extLst>
            <c:ext xmlns:c16="http://schemas.microsoft.com/office/drawing/2014/chart" uri="{C3380CC4-5D6E-409C-BE32-E72D297353CC}">
              <c16:uniqueId val="{00000007-B01B-4A13-849E-9D78ACF4525D}"/>
            </c:ext>
          </c:extLst>
        </c:ser>
        <c:ser>
          <c:idx val="7"/>
          <c:order val="7"/>
          <c:tx>
            <c:strRef>
              <c:f>Sheet1!$I$1</c:f>
              <c:strCache>
                <c:ptCount val="1"/>
                <c:pt idx="0">
                  <c:v>Online Radio/Podcasts</c:v>
                </c:pt>
              </c:strCache>
            </c:strRef>
          </c:tx>
          <c:spPr>
            <a:solidFill>
              <a:srgbClr val="D19392"/>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Sheet1!$I$2:$I$9</c:f>
              <c:numCache>
                <c:formatCode>0%</c:formatCode>
                <c:ptCount val="8"/>
                <c:pt idx="0">
                  <c:v>9.4E-2</c:v>
                </c:pt>
                <c:pt idx="1">
                  <c:v>9.1999999999999998E-2</c:v>
                </c:pt>
                <c:pt idx="2">
                  <c:v>0.115</c:v>
                </c:pt>
                <c:pt idx="3">
                  <c:v>0.11799999999999999</c:v>
                </c:pt>
                <c:pt idx="4">
                  <c:v>1.4E-2</c:v>
                </c:pt>
                <c:pt idx="5">
                  <c:v>0.13600000000000001</c:v>
                </c:pt>
                <c:pt idx="6">
                  <c:v>0.16700000000000001</c:v>
                </c:pt>
                <c:pt idx="7">
                  <c:v>9.2999999999999999E-2</c:v>
                </c:pt>
              </c:numCache>
            </c:numRef>
          </c:val>
          <c:extLst>
            <c:ext xmlns:c16="http://schemas.microsoft.com/office/drawing/2014/chart" uri="{C3380CC4-5D6E-409C-BE32-E72D297353CC}">
              <c16:uniqueId val="{00000008-B01B-4A13-849E-9D78ACF4525D}"/>
            </c:ext>
          </c:extLst>
        </c:ser>
        <c:ser>
          <c:idx val="8"/>
          <c:order val="8"/>
          <c:tx>
            <c:strRef>
              <c:f>Sheet1!$J$1</c:f>
              <c:strCache>
                <c:ptCount val="1"/>
                <c:pt idx="0">
                  <c:v>Terrestrial Radio</c:v>
                </c:pt>
              </c:strCache>
            </c:strRef>
          </c:tx>
          <c:spPr>
            <a:solidFill>
              <a:srgbClr val="B9CD96"/>
            </a:solidFill>
          </c:spPr>
          <c:invertIfNegative val="0"/>
          <c:dLbls>
            <c:spPr>
              <a:noFill/>
              <a:ln>
                <a:noFill/>
              </a:ln>
              <a:effectLst/>
            </c:spPr>
            <c:txPr>
              <a:bodyPr anchorCtr="0"/>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Sheet1!$J$2:$J$9</c:f>
              <c:numCache>
                <c:formatCode>0%</c:formatCode>
                <c:ptCount val="8"/>
                <c:pt idx="0">
                  <c:v>0.157</c:v>
                </c:pt>
                <c:pt idx="1">
                  <c:v>0.14599999999999999</c:v>
                </c:pt>
                <c:pt idx="2">
                  <c:v>0.14799999999999999</c:v>
                </c:pt>
                <c:pt idx="3">
                  <c:v>0.13700000000000001</c:v>
                </c:pt>
                <c:pt idx="4">
                  <c:v>0.14499999999999999</c:v>
                </c:pt>
                <c:pt idx="5">
                  <c:v>0.16400000000000001</c:v>
                </c:pt>
                <c:pt idx="6">
                  <c:v>0.13700000000000001</c:v>
                </c:pt>
                <c:pt idx="7">
                  <c:v>0.152</c:v>
                </c:pt>
              </c:numCache>
            </c:numRef>
          </c:val>
          <c:extLst>
            <c:ext xmlns:c16="http://schemas.microsoft.com/office/drawing/2014/chart" uri="{C3380CC4-5D6E-409C-BE32-E72D297353CC}">
              <c16:uniqueId val="{00000009-B01B-4A13-849E-9D78ACF4525D}"/>
            </c:ext>
          </c:extLst>
        </c:ser>
        <c:ser>
          <c:idx val="9"/>
          <c:order val="9"/>
          <c:tx>
            <c:strRef>
              <c:f>Sheet1!$K$1</c:f>
              <c:strCache>
                <c:ptCount val="1"/>
                <c:pt idx="0">
                  <c:v>Email Marketing</c:v>
                </c:pt>
              </c:strCache>
            </c:strRef>
          </c:tx>
          <c:spPr>
            <a:solidFill>
              <a:srgbClr val="A99BBD"/>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Sheet1!$K$2:$K$9</c:f>
              <c:numCache>
                <c:formatCode>0%</c:formatCode>
                <c:ptCount val="8"/>
                <c:pt idx="0">
                  <c:v>0.151</c:v>
                </c:pt>
                <c:pt idx="1">
                  <c:v>0.13900000000000001</c:v>
                </c:pt>
                <c:pt idx="2">
                  <c:v>0.13700000000000001</c:v>
                </c:pt>
                <c:pt idx="3">
                  <c:v>0.157</c:v>
                </c:pt>
                <c:pt idx="4">
                  <c:v>0.13100000000000001</c:v>
                </c:pt>
                <c:pt idx="5">
                  <c:v>0.16200000000000001</c:v>
                </c:pt>
                <c:pt idx="6">
                  <c:v>0.16700000000000001</c:v>
                </c:pt>
                <c:pt idx="7">
                  <c:v>0.14499999999999999</c:v>
                </c:pt>
              </c:numCache>
            </c:numRef>
          </c:val>
          <c:extLst>
            <c:ext xmlns:c16="http://schemas.microsoft.com/office/drawing/2014/chart" uri="{C3380CC4-5D6E-409C-BE32-E72D297353CC}">
              <c16:uniqueId val="{0000000A-B01B-4A13-849E-9D78ACF4525D}"/>
            </c:ext>
          </c:extLst>
        </c:ser>
        <c:ser>
          <c:idx val="10"/>
          <c:order val="10"/>
          <c:tx>
            <c:strRef>
              <c:f>Sheet1!$L$1</c:f>
              <c:strCache>
                <c:ptCount val="1"/>
                <c:pt idx="0">
                  <c:v>Direct Mail</c:v>
                </c:pt>
              </c:strCache>
            </c:strRef>
          </c:tx>
          <c:spPr>
            <a:solidFill>
              <a:srgbClr val="91C3D5"/>
            </a:solidFill>
          </c:spPr>
          <c:invertIfNegative val="0"/>
          <c:dLbls>
            <c:spPr>
              <a:noFill/>
              <a:ln>
                <a:noFill/>
              </a:ln>
              <a:effectLst/>
            </c:spPr>
            <c:txPr>
              <a:bodyPr anchorCtr="0"/>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Sheet1!$L$2:$L$9</c:f>
              <c:numCache>
                <c:formatCode>0%</c:formatCode>
                <c:ptCount val="8"/>
                <c:pt idx="0">
                  <c:v>0.18099999999999999</c:v>
                </c:pt>
                <c:pt idx="1">
                  <c:v>0.184</c:v>
                </c:pt>
                <c:pt idx="2">
                  <c:v>0.121</c:v>
                </c:pt>
                <c:pt idx="3">
                  <c:v>0.17599999999999999</c:v>
                </c:pt>
                <c:pt idx="4">
                  <c:v>0.20699999999999999</c:v>
                </c:pt>
                <c:pt idx="5">
                  <c:v>0.18</c:v>
                </c:pt>
                <c:pt idx="6">
                  <c:v>0.17699999999999999</c:v>
                </c:pt>
                <c:pt idx="7">
                  <c:v>0.182</c:v>
                </c:pt>
              </c:numCache>
            </c:numRef>
          </c:val>
          <c:extLst>
            <c:ext xmlns:c16="http://schemas.microsoft.com/office/drawing/2014/chart" uri="{C3380CC4-5D6E-409C-BE32-E72D297353CC}">
              <c16:uniqueId val="{0000000B-B01B-4A13-849E-9D78ACF4525D}"/>
            </c:ext>
          </c:extLst>
        </c:ser>
        <c:ser>
          <c:idx val="11"/>
          <c:order val="11"/>
          <c:tx>
            <c:strRef>
              <c:f>Sheet1!$M$1</c:f>
              <c:strCache>
                <c:ptCount val="1"/>
                <c:pt idx="0">
                  <c:v>Billboards</c:v>
                </c:pt>
              </c:strCache>
            </c:strRef>
          </c:tx>
          <c:spPr>
            <a:solidFill>
              <a:srgbClr val="FFCCCC"/>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Sheet1!$M$2:$M$9</c:f>
              <c:numCache>
                <c:formatCode>0%</c:formatCode>
                <c:ptCount val="8"/>
                <c:pt idx="0">
                  <c:v>0.112</c:v>
                </c:pt>
                <c:pt idx="1">
                  <c:v>6.0999999999999999E-2</c:v>
                </c:pt>
                <c:pt idx="2">
                  <c:v>0.104</c:v>
                </c:pt>
                <c:pt idx="3">
                  <c:v>7.1999999999999995E-2</c:v>
                </c:pt>
                <c:pt idx="4">
                  <c:v>8.9999999999999993E-3</c:v>
                </c:pt>
                <c:pt idx="5">
                  <c:v>0.13300000000000001</c:v>
                </c:pt>
                <c:pt idx="6">
                  <c:v>0.16700000000000001</c:v>
                </c:pt>
                <c:pt idx="7">
                  <c:v>8.5999999999999993E-2</c:v>
                </c:pt>
              </c:numCache>
            </c:numRef>
          </c:val>
          <c:extLst>
            <c:ext xmlns:c16="http://schemas.microsoft.com/office/drawing/2014/chart" uri="{C3380CC4-5D6E-409C-BE32-E72D297353CC}">
              <c16:uniqueId val="{00000000-65C5-4396-AB12-DED25FEDBD77}"/>
            </c:ext>
          </c:extLst>
        </c:ser>
        <c:dLbls>
          <c:showLegendKey val="0"/>
          <c:showVal val="0"/>
          <c:showCatName val="0"/>
          <c:showSerName val="0"/>
          <c:showPercent val="0"/>
          <c:showBubbleSize val="0"/>
        </c:dLbls>
        <c:gapWidth val="150"/>
        <c:overlap val="100"/>
        <c:axId val="117541888"/>
        <c:axId val="117555968"/>
      </c:barChart>
      <c:catAx>
        <c:axId val="117541888"/>
        <c:scaling>
          <c:orientation val="minMax"/>
        </c:scaling>
        <c:delete val="0"/>
        <c:axPos val="l"/>
        <c:numFmt formatCode="General" sourceLinked="0"/>
        <c:majorTickMark val="out"/>
        <c:minorTickMark val="none"/>
        <c:tickLblPos val="nextTo"/>
        <c:txPr>
          <a:bodyPr/>
          <a:lstStyle/>
          <a:p>
            <a:pPr>
              <a:defRPr sz="1000" b="1"/>
            </a:pPr>
            <a:endParaRPr lang="en-US"/>
          </a:p>
        </c:txPr>
        <c:crossAx val="117555968"/>
        <c:crosses val="autoZero"/>
        <c:auto val="1"/>
        <c:lblAlgn val="ctr"/>
        <c:lblOffset val="100"/>
        <c:noMultiLvlLbl val="0"/>
      </c:catAx>
      <c:valAx>
        <c:axId val="117555968"/>
        <c:scaling>
          <c:orientation val="minMax"/>
          <c:max val="3"/>
        </c:scaling>
        <c:delete val="1"/>
        <c:axPos val="b"/>
        <c:numFmt formatCode="0%" sourceLinked="1"/>
        <c:majorTickMark val="out"/>
        <c:minorTickMark val="none"/>
        <c:tickLblPos val="nextTo"/>
        <c:crossAx val="117541888"/>
        <c:crosses val="autoZero"/>
        <c:crossBetween val="between"/>
      </c:valAx>
    </c:plotArea>
    <c:legend>
      <c:legendPos val="b"/>
      <c:layout>
        <c:manualLayout>
          <c:xMode val="edge"/>
          <c:yMode val="edge"/>
          <c:x val="0.10471204014915372"/>
          <c:y val="0.87806264421247671"/>
          <c:w val="0.74928614493512102"/>
          <c:h val="0.10590876455878551"/>
        </c:manualLayout>
      </c:layout>
      <c:overlay val="0"/>
      <c:txPr>
        <a:bodyPr/>
        <a:lstStyle/>
        <a:p>
          <a:pPr>
            <a:defRPr sz="8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b="1" i="0" u="none" strike="noStrike" baseline="0" dirty="0">
                <a:effectLst/>
              </a:rPr>
              <a:t>Which Of The Following Types Of Political Advertisements Have Prompted You To </a:t>
            </a:r>
            <a:r>
              <a:rPr lang="en-US" sz="1050" b="1" i="1" u="sng" strike="noStrike" baseline="0" dirty="0">
                <a:effectLst/>
              </a:rPr>
              <a:t>Take An Action?</a:t>
            </a:r>
          </a:p>
          <a:p>
            <a:pPr>
              <a:defRPr sz="1050"/>
            </a:pPr>
            <a:r>
              <a:rPr lang="en-US" sz="1050" b="0" i="1" u="none" strike="noStrike" baseline="0" dirty="0">
                <a:solidFill>
                  <a:schemeClr val="tx1"/>
                </a:solidFill>
                <a:effectLst/>
              </a:rPr>
              <a:t>(seek info about a political candidate / discuss with others)</a:t>
            </a:r>
            <a:endParaRPr lang="en-US" sz="1050" u="none" dirty="0">
              <a:solidFill>
                <a:schemeClr val="tx1"/>
              </a:solidFill>
            </a:endParaRPr>
          </a:p>
        </c:rich>
      </c:tx>
      <c:layout>
        <c:manualLayout>
          <c:xMode val="edge"/>
          <c:yMode val="edge"/>
          <c:x val="0.10407995795548372"/>
          <c:y val="4.1099544576362633E-2"/>
        </c:manualLayout>
      </c:layout>
      <c:overlay val="0"/>
    </c:title>
    <c:autoTitleDeleted val="0"/>
    <c:plotArea>
      <c:layout>
        <c:manualLayout>
          <c:layoutTarget val="inner"/>
          <c:xMode val="edge"/>
          <c:yMode val="edge"/>
          <c:x val="0.15173884485432051"/>
          <c:y val="0.14376518984152403"/>
          <c:w val="0.84826115514567946"/>
          <c:h val="0.6383240077280089"/>
        </c:manualLayout>
      </c:layout>
      <c:barChart>
        <c:barDir val="bar"/>
        <c:grouping val="stacked"/>
        <c:varyColors val="0"/>
        <c:ser>
          <c:idx val="0"/>
          <c:order val="0"/>
          <c:tx>
            <c:strRef>
              <c:f>Sheet1!$B$1</c:f>
              <c:strCache>
                <c:ptCount val="1"/>
                <c:pt idx="0">
                  <c:v>Television</c:v>
                </c:pt>
              </c:strCache>
            </c:strRef>
          </c:tx>
          <c:spPr>
            <a:solidFill>
              <a:srgbClr val="3682B4"/>
            </a:solidFill>
          </c:spPr>
          <c:invertIfNegative val="0"/>
          <c:dLbls>
            <c:spPr>
              <a:noFill/>
              <a:ln>
                <a:noFill/>
              </a:ln>
              <a:effectLst/>
            </c:spPr>
            <c:txPr>
              <a:bodyPr/>
              <a:lstStyle/>
              <a:p>
                <a:pPr>
                  <a:defRPr sz="9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Sheet1!$B$2:$B$6</c:f>
              <c:numCache>
                <c:formatCode>0%</c:formatCode>
                <c:ptCount val="5"/>
                <c:pt idx="0">
                  <c:v>0.64100000000000001</c:v>
                </c:pt>
                <c:pt idx="1">
                  <c:v>0.59499999999999997</c:v>
                </c:pt>
                <c:pt idx="2">
                  <c:v>0.58099999999999996</c:v>
                </c:pt>
                <c:pt idx="3">
                  <c:v>0.63100000000000001</c:v>
                </c:pt>
                <c:pt idx="4">
                  <c:v>0.65100000000000002</c:v>
                </c:pt>
              </c:numCache>
            </c:numRef>
          </c:val>
          <c:extLst>
            <c:ext xmlns:c16="http://schemas.microsoft.com/office/drawing/2014/chart" uri="{C3380CC4-5D6E-409C-BE32-E72D297353CC}">
              <c16:uniqueId val="{00000000-B01B-4A13-849E-9D78ACF4525D}"/>
            </c:ext>
          </c:extLst>
        </c:ser>
        <c:ser>
          <c:idx val="1"/>
          <c:order val="1"/>
          <c:tx>
            <c:strRef>
              <c:f>Sheet1!$C$1</c:f>
              <c:strCache>
                <c:ptCount val="1"/>
                <c:pt idx="0">
                  <c:v>TV News Websites/Apps</c:v>
                </c:pt>
              </c:strCache>
            </c:strRef>
          </c:tx>
          <c:spPr>
            <a:solidFill>
              <a:srgbClr val="50C8A0"/>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Sheet1!$C$2:$C$6</c:f>
              <c:numCache>
                <c:formatCode>0%</c:formatCode>
                <c:ptCount val="5"/>
                <c:pt idx="0">
                  <c:v>0.35899999999999999</c:v>
                </c:pt>
                <c:pt idx="1">
                  <c:v>0.372</c:v>
                </c:pt>
                <c:pt idx="2">
                  <c:v>0.35499999999999998</c:v>
                </c:pt>
                <c:pt idx="3">
                  <c:v>0.317</c:v>
                </c:pt>
                <c:pt idx="4">
                  <c:v>0.37</c:v>
                </c:pt>
              </c:numCache>
            </c:numRef>
          </c:val>
          <c:extLst>
            <c:ext xmlns:c16="http://schemas.microsoft.com/office/drawing/2014/chart" uri="{C3380CC4-5D6E-409C-BE32-E72D297353CC}">
              <c16:uniqueId val="{00000001-B01B-4A13-849E-9D78ACF4525D}"/>
            </c:ext>
          </c:extLst>
        </c:ser>
        <c:ser>
          <c:idx val="2"/>
          <c:order val="2"/>
          <c:tx>
            <c:strRef>
              <c:f>Sheet1!$D$1</c:f>
              <c:strCache>
                <c:ptCount val="1"/>
                <c:pt idx="0">
                  <c:v>Non-TV Related News Websites/Apps</c:v>
                </c:pt>
              </c:strCache>
            </c:strRef>
          </c:tx>
          <c:spPr>
            <a:solidFill>
              <a:srgbClr val="FAB982"/>
            </a:solidFill>
          </c:spPr>
          <c:invertIfNegative val="0"/>
          <c:dLbls>
            <c:spPr>
              <a:noFill/>
              <a:ln>
                <a:noFill/>
              </a:ln>
              <a:effectLst/>
            </c:spPr>
            <c:txPr>
              <a:bodyPr anchorCtr="0"/>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Sheet1!$D$2:$D$6</c:f>
              <c:numCache>
                <c:formatCode>0%</c:formatCode>
                <c:ptCount val="5"/>
                <c:pt idx="0">
                  <c:v>9.4E-2</c:v>
                </c:pt>
                <c:pt idx="1">
                  <c:v>0.123</c:v>
                </c:pt>
                <c:pt idx="2">
                  <c:v>7.3999999999999996E-2</c:v>
                </c:pt>
                <c:pt idx="3">
                  <c:v>9.6000000000000002E-2</c:v>
                </c:pt>
                <c:pt idx="4">
                  <c:v>9.6000000000000002E-2</c:v>
                </c:pt>
              </c:numCache>
            </c:numRef>
          </c:val>
          <c:extLst>
            <c:ext xmlns:c16="http://schemas.microsoft.com/office/drawing/2014/chart" uri="{C3380CC4-5D6E-409C-BE32-E72D297353CC}">
              <c16:uniqueId val="{00000002-B01B-4A13-849E-9D78ACF4525D}"/>
            </c:ext>
          </c:extLst>
        </c:ser>
        <c:ser>
          <c:idx val="3"/>
          <c:order val="3"/>
          <c:tx>
            <c:strRef>
              <c:f>Sheet1!$E$1</c:f>
              <c:strCache>
                <c:ptCount val="1"/>
                <c:pt idx="0">
                  <c:v>Social Media</c:v>
                </c:pt>
              </c:strCache>
            </c:strRef>
          </c:tx>
          <c:invertIfNegative val="0"/>
          <c:dLbls>
            <c:dLbl>
              <c:idx val="0"/>
              <c:layout>
                <c:manualLayout>
                  <c:x val="-3.0706241128132792E-3"/>
                  <c:y val="4.51028593792283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01B-4A13-849E-9D78ACF4525D}"/>
                </c:ext>
              </c:extLst>
            </c:dLbl>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Sheet1!$E$2:$E$6</c:f>
              <c:numCache>
                <c:formatCode>0%</c:formatCode>
                <c:ptCount val="5"/>
                <c:pt idx="0">
                  <c:v>0.22700000000000001</c:v>
                </c:pt>
                <c:pt idx="1">
                  <c:v>0.193</c:v>
                </c:pt>
                <c:pt idx="2">
                  <c:v>0.16600000000000001</c:v>
                </c:pt>
                <c:pt idx="3">
                  <c:v>0.23899999999999999</c:v>
                </c:pt>
                <c:pt idx="4">
                  <c:v>0.16600000000000001</c:v>
                </c:pt>
              </c:numCache>
            </c:numRef>
          </c:val>
          <c:extLst>
            <c:ext xmlns:c16="http://schemas.microsoft.com/office/drawing/2014/chart" uri="{C3380CC4-5D6E-409C-BE32-E72D297353CC}">
              <c16:uniqueId val="{00000004-B01B-4A13-849E-9D78ACF4525D}"/>
            </c:ext>
          </c:extLst>
        </c:ser>
        <c:ser>
          <c:idx val="4"/>
          <c:order val="4"/>
          <c:tx>
            <c:strRef>
              <c:f>Sheet1!$F$1</c:f>
              <c:strCache>
                <c:ptCount val="1"/>
                <c:pt idx="0">
                  <c:v>Search Results</c:v>
                </c:pt>
              </c:strCache>
            </c:strRef>
          </c:tx>
          <c:spPr>
            <a:solidFill>
              <a:schemeClr val="accent5">
                <a:lumMod val="75000"/>
              </a:schemeClr>
            </a:solidFill>
          </c:spPr>
          <c:invertIfNegative val="0"/>
          <c:dLbls>
            <c:dLbl>
              <c:idx val="0"/>
              <c:layout>
                <c:manualLayout>
                  <c:x val="0"/>
                  <c:y val="-2.93568175545447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34-4992-90D9-17D84A2F97A6}"/>
                </c:ext>
              </c:extLst>
            </c:dLbl>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Sheet1!$F$2:$F$6</c:f>
              <c:numCache>
                <c:formatCode>0%</c:formatCode>
                <c:ptCount val="5"/>
                <c:pt idx="0">
                  <c:v>0.10199999999999999</c:v>
                </c:pt>
                <c:pt idx="1">
                  <c:v>0.113</c:v>
                </c:pt>
                <c:pt idx="2">
                  <c:v>7.3999999999999996E-2</c:v>
                </c:pt>
                <c:pt idx="3">
                  <c:v>9.6000000000000002E-2</c:v>
                </c:pt>
                <c:pt idx="4">
                  <c:v>0.108</c:v>
                </c:pt>
              </c:numCache>
            </c:numRef>
          </c:val>
          <c:extLst>
            <c:ext xmlns:c16="http://schemas.microsoft.com/office/drawing/2014/chart" uri="{C3380CC4-5D6E-409C-BE32-E72D297353CC}">
              <c16:uniqueId val="{00000005-B01B-4A13-849E-9D78ACF4525D}"/>
            </c:ext>
          </c:extLst>
        </c:ser>
        <c:ser>
          <c:idx val="5"/>
          <c:order val="5"/>
          <c:tx>
            <c:strRef>
              <c:f>Sheet1!$G$1</c:f>
              <c:strCache>
                <c:ptCount val="1"/>
                <c:pt idx="0">
                  <c:v>Online Newspapers</c:v>
                </c:pt>
              </c:strCache>
            </c:strRef>
          </c:tx>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Sheet1!$G$2:$G$6</c:f>
              <c:numCache>
                <c:formatCode>0%</c:formatCode>
                <c:ptCount val="5"/>
                <c:pt idx="0">
                  <c:v>9.4E-2</c:v>
                </c:pt>
                <c:pt idx="1">
                  <c:v>0.17399999999999999</c:v>
                </c:pt>
                <c:pt idx="2">
                  <c:v>0.124</c:v>
                </c:pt>
                <c:pt idx="3">
                  <c:v>0.124</c:v>
                </c:pt>
                <c:pt idx="4">
                  <c:v>0.14199999999999999</c:v>
                </c:pt>
              </c:numCache>
            </c:numRef>
          </c:val>
          <c:extLst>
            <c:ext xmlns:c16="http://schemas.microsoft.com/office/drawing/2014/chart" uri="{C3380CC4-5D6E-409C-BE32-E72D297353CC}">
              <c16:uniqueId val="{00000006-B01B-4A13-849E-9D78ACF4525D}"/>
            </c:ext>
          </c:extLst>
        </c:ser>
        <c:ser>
          <c:idx val="6"/>
          <c:order val="6"/>
          <c:tx>
            <c:strRef>
              <c:f>Sheet1!$H$1</c:f>
              <c:strCache>
                <c:ptCount val="1"/>
                <c:pt idx="0">
                  <c:v>Newspaper</c:v>
                </c:pt>
              </c:strCache>
            </c:strRef>
          </c:tx>
          <c:spPr>
            <a:solidFill>
              <a:srgbClr val="93A9CF"/>
            </a:solidFill>
          </c:spPr>
          <c:invertIfNegative val="0"/>
          <c:dLbls>
            <c:dLbl>
              <c:idx val="0"/>
              <c:layout>
                <c:manualLayout>
                  <c:x val="-2.806798552310768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34-4992-90D9-17D84A2F97A6}"/>
                </c:ext>
              </c:extLst>
            </c:dLbl>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Sheet1!$H$2:$H$6</c:f>
              <c:numCache>
                <c:formatCode>0%</c:formatCode>
                <c:ptCount val="5"/>
                <c:pt idx="0">
                  <c:v>0.188</c:v>
                </c:pt>
                <c:pt idx="1">
                  <c:v>0.16300000000000001</c:v>
                </c:pt>
                <c:pt idx="2">
                  <c:v>0.18</c:v>
                </c:pt>
                <c:pt idx="3">
                  <c:v>0.14399999999999999</c:v>
                </c:pt>
                <c:pt idx="4">
                  <c:v>0.19600000000000001</c:v>
                </c:pt>
              </c:numCache>
            </c:numRef>
          </c:val>
          <c:extLst>
            <c:ext xmlns:c16="http://schemas.microsoft.com/office/drawing/2014/chart" uri="{C3380CC4-5D6E-409C-BE32-E72D297353CC}">
              <c16:uniqueId val="{00000007-B01B-4A13-849E-9D78ACF4525D}"/>
            </c:ext>
          </c:extLst>
        </c:ser>
        <c:ser>
          <c:idx val="7"/>
          <c:order val="7"/>
          <c:tx>
            <c:strRef>
              <c:f>Sheet1!$I$1</c:f>
              <c:strCache>
                <c:ptCount val="1"/>
                <c:pt idx="0">
                  <c:v>Online Radio/Podcasts</c:v>
                </c:pt>
              </c:strCache>
            </c:strRef>
          </c:tx>
          <c:spPr>
            <a:solidFill>
              <a:srgbClr val="D19392"/>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Sheet1!$I$2:$I$6</c:f>
              <c:numCache>
                <c:formatCode>0%</c:formatCode>
                <c:ptCount val="5"/>
                <c:pt idx="0">
                  <c:v>8.5999999999999993E-2</c:v>
                </c:pt>
                <c:pt idx="1">
                  <c:v>0.122</c:v>
                </c:pt>
                <c:pt idx="2">
                  <c:v>8.7999999999999995E-2</c:v>
                </c:pt>
                <c:pt idx="3">
                  <c:v>0.08</c:v>
                </c:pt>
                <c:pt idx="4">
                  <c:v>0.11700000000000001</c:v>
                </c:pt>
              </c:numCache>
            </c:numRef>
          </c:val>
          <c:extLst>
            <c:ext xmlns:c16="http://schemas.microsoft.com/office/drawing/2014/chart" uri="{C3380CC4-5D6E-409C-BE32-E72D297353CC}">
              <c16:uniqueId val="{00000008-B01B-4A13-849E-9D78ACF4525D}"/>
            </c:ext>
          </c:extLst>
        </c:ser>
        <c:ser>
          <c:idx val="8"/>
          <c:order val="8"/>
          <c:tx>
            <c:strRef>
              <c:f>Sheet1!$J$1</c:f>
              <c:strCache>
                <c:ptCount val="1"/>
                <c:pt idx="0">
                  <c:v>Terrestrial Radio</c:v>
                </c:pt>
              </c:strCache>
            </c:strRef>
          </c:tx>
          <c:spPr>
            <a:solidFill>
              <a:srgbClr val="B9CD96"/>
            </a:solidFill>
          </c:spPr>
          <c:invertIfNegative val="0"/>
          <c:dLbls>
            <c:spPr>
              <a:noFill/>
              <a:ln>
                <a:noFill/>
              </a:ln>
              <a:effectLst/>
            </c:spPr>
            <c:txPr>
              <a:bodyPr anchorCtr="0"/>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Sheet1!$J$2:$J$6</c:f>
              <c:numCache>
                <c:formatCode>0%</c:formatCode>
                <c:ptCount val="5"/>
                <c:pt idx="0">
                  <c:v>0.19500000000000001</c:v>
                </c:pt>
                <c:pt idx="1">
                  <c:v>0.161</c:v>
                </c:pt>
                <c:pt idx="2">
                  <c:v>0.12</c:v>
                </c:pt>
                <c:pt idx="3">
                  <c:v>0.14199999999999999</c:v>
                </c:pt>
                <c:pt idx="4">
                  <c:v>0.17799999999999999</c:v>
                </c:pt>
              </c:numCache>
            </c:numRef>
          </c:val>
          <c:extLst>
            <c:ext xmlns:c16="http://schemas.microsoft.com/office/drawing/2014/chart" uri="{C3380CC4-5D6E-409C-BE32-E72D297353CC}">
              <c16:uniqueId val="{00000009-B01B-4A13-849E-9D78ACF4525D}"/>
            </c:ext>
          </c:extLst>
        </c:ser>
        <c:ser>
          <c:idx val="9"/>
          <c:order val="9"/>
          <c:tx>
            <c:strRef>
              <c:f>Sheet1!$K$1</c:f>
              <c:strCache>
                <c:ptCount val="1"/>
                <c:pt idx="0">
                  <c:v>Email Marketing</c:v>
                </c:pt>
              </c:strCache>
            </c:strRef>
          </c:tx>
          <c:spPr>
            <a:solidFill>
              <a:srgbClr val="A99BBD"/>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Sheet1!$K$2:$K$6</c:f>
              <c:numCache>
                <c:formatCode>0%</c:formatCode>
                <c:ptCount val="5"/>
                <c:pt idx="0">
                  <c:v>0.13300000000000001</c:v>
                </c:pt>
                <c:pt idx="1">
                  <c:v>0.16800000000000001</c:v>
                </c:pt>
                <c:pt idx="2">
                  <c:v>0.14299999999999999</c:v>
                </c:pt>
                <c:pt idx="3">
                  <c:v>0.151</c:v>
                </c:pt>
                <c:pt idx="4">
                  <c:v>0.14499999999999999</c:v>
                </c:pt>
              </c:numCache>
            </c:numRef>
          </c:val>
          <c:extLst>
            <c:ext xmlns:c16="http://schemas.microsoft.com/office/drawing/2014/chart" uri="{C3380CC4-5D6E-409C-BE32-E72D297353CC}">
              <c16:uniqueId val="{0000000A-B01B-4A13-849E-9D78ACF4525D}"/>
            </c:ext>
          </c:extLst>
        </c:ser>
        <c:ser>
          <c:idx val="10"/>
          <c:order val="10"/>
          <c:tx>
            <c:strRef>
              <c:f>Sheet1!$L$1</c:f>
              <c:strCache>
                <c:ptCount val="1"/>
                <c:pt idx="0">
                  <c:v>Direct Mail</c:v>
                </c:pt>
              </c:strCache>
            </c:strRef>
          </c:tx>
          <c:spPr>
            <a:solidFill>
              <a:srgbClr val="91C3D5"/>
            </a:solidFill>
          </c:spPr>
          <c:invertIfNegative val="0"/>
          <c:dLbls>
            <c:spPr>
              <a:noFill/>
              <a:ln>
                <a:noFill/>
              </a:ln>
              <a:effectLst/>
            </c:spPr>
            <c:txPr>
              <a:bodyPr anchorCtr="0"/>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Sheet1!$L$2:$L$6</c:f>
              <c:numCache>
                <c:formatCode>0%</c:formatCode>
                <c:ptCount val="5"/>
                <c:pt idx="0">
                  <c:v>0.14799999999999999</c:v>
                </c:pt>
                <c:pt idx="1">
                  <c:v>0.19600000000000001</c:v>
                </c:pt>
                <c:pt idx="2">
                  <c:v>0.17499999999999999</c:v>
                </c:pt>
                <c:pt idx="3">
                  <c:v>0.17699999999999999</c:v>
                </c:pt>
                <c:pt idx="4">
                  <c:v>0.20499999999999999</c:v>
                </c:pt>
              </c:numCache>
            </c:numRef>
          </c:val>
          <c:extLst>
            <c:ext xmlns:c16="http://schemas.microsoft.com/office/drawing/2014/chart" uri="{C3380CC4-5D6E-409C-BE32-E72D297353CC}">
              <c16:uniqueId val="{0000000B-B01B-4A13-849E-9D78ACF4525D}"/>
            </c:ext>
          </c:extLst>
        </c:ser>
        <c:ser>
          <c:idx val="11"/>
          <c:order val="11"/>
          <c:tx>
            <c:strRef>
              <c:f>Sheet1!$M$1</c:f>
              <c:strCache>
                <c:ptCount val="1"/>
                <c:pt idx="0">
                  <c:v>Billboards</c:v>
                </c:pt>
              </c:strCache>
            </c:strRef>
          </c:tx>
          <c:spPr>
            <a:solidFill>
              <a:srgbClr val="FFCCCC"/>
            </a:solid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Blue Collar</c:v>
                </c:pt>
                <c:pt idx="1">
                  <c:v>White Collar</c:v>
                </c:pt>
                <c:pt idx="2">
                  <c:v>Independent</c:v>
                </c:pt>
                <c:pt idx="3">
                  <c:v>Democrat</c:v>
                </c:pt>
                <c:pt idx="4">
                  <c:v>Republican</c:v>
                </c:pt>
              </c:strCache>
            </c:strRef>
          </c:cat>
          <c:val>
            <c:numRef>
              <c:f>Sheet1!$M$2:$M$6</c:f>
              <c:numCache>
                <c:formatCode>0%</c:formatCode>
                <c:ptCount val="5"/>
                <c:pt idx="0">
                  <c:v>9.4E-2</c:v>
                </c:pt>
                <c:pt idx="1">
                  <c:v>0.123</c:v>
                </c:pt>
                <c:pt idx="2">
                  <c:v>9.7000000000000003E-2</c:v>
                </c:pt>
                <c:pt idx="3">
                  <c:v>7.8E-2</c:v>
                </c:pt>
                <c:pt idx="4">
                  <c:v>9.2999999999999999E-2</c:v>
                </c:pt>
              </c:numCache>
            </c:numRef>
          </c:val>
          <c:extLst>
            <c:ext xmlns:c16="http://schemas.microsoft.com/office/drawing/2014/chart" uri="{C3380CC4-5D6E-409C-BE32-E72D297353CC}">
              <c16:uniqueId val="{00000000-65C5-4396-AB12-DED25FEDBD77}"/>
            </c:ext>
          </c:extLst>
        </c:ser>
        <c:dLbls>
          <c:showLegendKey val="0"/>
          <c:showVal val="0"/>
          <c:showCatName val="0"/>
          <c:showSerName val="0"/>
          <c:showPercent val="0"/>
          <c:showBubbleSize val="0"/>
        </c:dLbls>
        <c:gapWidth val="150"/>
        <c:overlap val="100"/>
        <c:axId val="117541888"/>
        <c:axId val="117555968"/>
      </c:barChart>
      <c:catAx>
        <c:axId val="117541888"/>
        <c:scaling>
          <c:orientation val="minMax"/>
        </c:scaling>
        <c:delete val="0"/>
        <c:axPos val="l"/>
        <c:numFmt formatCode="General" sourceLinked="0"/>
        <c:majorTickMark val="out"/>
        <c:minorTickMark val="none"/>
        <c:tickLblPos val="nextTo"/>
        <c:txPr>
          <a:bodyPr/>
          <a:lstStyle/>
          <a:p>
            <a:pPr>
              <a:defRPr sz="1000" b="1"/>
            </a:pPr>
            <a:endParaRPr lang="en-US"/>
          </a:p>
        </c:txPr>
        <c:crossAx val="117555968"/>
        <c:crosses val="autoZero"/>
        <c:auto val="1"/>
        <c:lblAlgn val="ctr"/>
        <c:lblOffset val="100"/>
        <c:noMultiLvlLbl val="0"/>
      </c:catAx>
      <c:valAx>
        <c:axId val="117555968"/>
        <c:scaling>
          <c:orientation val="minMax"/>
          <c:max val="3"/>
        </c:scaling>
        <c:delete val="1"/>
        <c:axPos val="b"/>
        <c:numFmt formatCode="0%" sourceLinked="1"/>
        <c:majorTickMark val="out"/>
        <c:minorTickMark val="none"/>
        <c:tickLblPos val="nextTo"/>
        <c:crossAx val="117541888"/>
        <c:crosses val="autoZero"/>
        <c:crossBetween val="between"/>
      </c:valAx>
    </c:plotArea>
    <c:legend>
      <c:legendPos val="b"/>
      <c:layout>
        <c:manualLayout>
          <c:xMode val="edge"/>
          <c:yMode val="edge"/>
          <c:x val="0.10330864087299835"/>
          <c:y val="0.81934900910338726"/>
          <c:w val="0.74928614493512102"/>
          <c:h val="0.12939421860242131"/>
        </c:manualLayout>
      </c:layout>
      <c:overlay val="0"/>
      <c:txPr>
        <a:bodyPr/>
        <a:lstStyle/>
        <a:p>
          <a:pPr>
            <a:defRPr sz="8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b="1" i="0" u="none" strike="noStrike" baseline="0" dirty="0">
                <a:effectLst/>
              </a:rPr>
              <a:t>Which Of The Following </a:t>
            </a:r>
            <a:r>
              <a:rPr lang="en-US" sz="1000" b="1" i="1" u="sng" strike="noStrike" baseline="0" dirty="0">
                <a:effectLst/>
              </a:rPr>
              <a:t>Keeps You Informed</a:t>
            </a:r>
            <a:r>
              <a:rPr lang="en-US" sz="1000" b="1" i="1" u="none" strike="noStrike" baseline="0" dirty="0">
                <a:effectLst/>
              </a:rPr>
              <a:t> </a:t>
            </a:r>
            <a:r>
              <a:rPr lang="en-US" sz="1000" b="1" i="0" u="none" strike="noStrike" baseline="0" dirty="0">
                <a:effectLst/>
              </a:rPr>
              <a:t>About Political Candidates And Issues Throughout The Election Cycle?</a:t>
            </a:r>
            <a:endParaRPr lang="en-US" sz="1000" dirty="0"/>
          </a:p>
        </c:rich>
      </c:tx>
      <c:layout>
        <c:manualLayout>
          <c:xMode val="edge"/>
          <c:yMode val="edge"/>
          <c:x val="8.5600725612677717E-2"/>
          <c:y val="2.9356817554544737E-2"/>
        </c:manualLayout>
      </c:layout>
      <c:overlay val="0"/>
    </c:title>
    <c:autoTitleDeleted val="0"/>
    <c:plotArea>
      <c:layout>
        <c:manualLayout>
          <c:layoutTarget val="inner"/>
          <c:xMode val="edge"/>
          <c:yMode val="edge"/>
          <c:x val="3.9466902761889779E-2"/>
          <c:y val="9.3858599998797976E-2"/>
          <c:w val="0.8819427377734087"/>
          <c:h val="0.73226582390255213"/>
        </c:manualLayout>
      </c:layout>
      <c:barChart>
        <c:barDir val="bar"/>
        <c:grouping val="stacked"/>
        <c:varyColors val="0"/>
        <c:ser>
          <c:idx val="0"/>
          <c:order val="0"/>
          <c:tx>
            <c:strRef>
              <c:f>Sheet1!$B$1</c:f>
              <c:strCache>
                <c:ptCount val="1"/>
                <c:pt idx="0">
                  <c:v>Television</c:v>
                </c:pt>
              </c:strCache>
            </c:strRef>
          </c:tx>
          <c:spPr>
            <a:solidFill>
              <a:srgbClr val="3682B4"/>
            </a:solidFill>
          </c:spPr>
          <c:invertIfNegative val="0"/>
          <c:dLbls>
            <c:spPr>
              <a:noFill/>
              <a:ln>
                <a:noFill/>
              </a:ln>
              <a:effectLst/>
            </c:spPr>
            <c:txPr>
              <a:bodyPr/>
              <a:lstStyle/>
              <a:p>
                <a:pPr>
                  <a:defRPr sz="9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Sheet1!$B$2:$B$9</c:f>
              <c:numCache>
                <c:formatCode>0%</c:formatCode>
                <c:ptCount val="8"/>
                <c:pt idx="0">
                  <c:v>0.72099999999999997</c:v>
                </c:pt>
                <c:pt idx="1">
                  <c:v>0.72899999999999998</c:v>
                </c:pt>
                <c:pt idx="2">
                  <c:v>0.69799999999999995</c:v>
                </c:pt>
                <c:pt idx="3">
                  <c:v>0.68</c:v>
                </c:pt>
                <c:pt idx="4">
                  <c:v>0.74099999999999999</c:v>
                </c:pt>
                <c:pt idx="5">
                  <c:v>0.72099999999999997</c:v>
                </c:pt>
                <c:pt idx="6">
                  <c:v>0.64300000000000002</c:v>
                </c:pt>
                <c:pt idx="7">
                  <c:v>0.72499999999999998</c:v>
                </c:pt>
              </c:numCache>
            </c:numRef>
          </c:val>
          <c:extLst>
            <c:ext xmlns:c16="http://schemas.microsoft.com/office/drawing/2014/chart" uri="{C3380CC4-5D6E-409C-BE32-E72D297353CC}">
              <c16:uniqueId val="{00000000-EBF6-44DC-AECC-93A0BD434F3A}"/>
            </c:ext>
          </c:extLst>
        </c:ser>
        <c:ser>
          <c:idx val="1"/>
          <c:order val="1"/>
          <c:tx>
            <c:strRef>
              <c:f>Sheet1!$C$1</c:f>
              <c:strCache>
                <c:ptCount val="1"/>
                <c:pt idx="0">
                  <c:v>TV News Websites/Apps</c:v>
                </c:pt>
              </c:strCache>
            </c:strRef>
          </c:tx>
          <c:spPr>
            <a:solidFill>
              <a:srgbClr val="50C8A0"/>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Sheet1!$C$2:$C$9</c:f>
              <c:numCache>
                <c:formatCode>0%</c:formatCode>
                <c:ptCount val="8"/>
                <c:pt idx="0">
                  <c:v>0.48099999999999998</c:v>
                </c:pt>
                <c:pt idx="1">
                  <c:v>0.41399999999999998</c:v>
                </c:pt>
                <c:pt idx="2">
                  <c:v>0.51600000000000001</c:v>
                </c:pt>
                <c:pt idx="3">
                  <c:v>0.45800000000000002</c:v>
                </c:pt>
                <c:pt idx="4">
                  <c:v>0.40899999999999997</c:v>
                </c:pt>
                <c:pt idx="5">
                  <c:v>0.46400000000000002</c:v>
                </c:pt>
                <c:pt idx="6">
                  <c:v>0.47</c:v>
                </c:pt>
                <c:pt idx="7">
                  <c:v>0.44700000000000001</c:v>
                </c:pt>
              </c:numCache>
            </c:numRef>
          </c:val>
          <c:extLst>
            <c:ext xmlns:c16="http://schemas.microsoft.com/office/drawing/2014/chart" uri="{C3380CC4-5D6E-409C-BE32-E72D297353CC}">
              <c16:uniqueId val="{00000001-EBF6-44DC-AECC-93A0BD434F3A}"/>
            </c:ext>
          </c:extLst>
        </c:ser>
        <c:ser>
          <c:idx val="2"/>
          <c:order val="2"/>
          <c:tx>
            <c:strRef>
              <c:f>Sheet1!$D$1</c:f>
              <c:strCache>
                <c:ptCount val="1"/>
                <c:pt idx="0">
                  <c:v>Non-TV Related News Websites/Apps</c:v>
                </c:pt>
              </c:strCache>
            </c:strRef>
          </c:tx>
          <c:spPr>
            <a:solidFill>
              <a:srgbClr val="FAB982"/>
            </a:solidFill>
          </c:spPr>
          <c:invertIfNegative val="0"/>
          <c:dLbls>
            <c:spPr>
              <a:noFill/>
              <a:ln>
                <a:noFill/>
              </a:ln>
              <a:effectLst/>
            </c:spPr>
            <c:txPr>
              <a:bodyPr anchorCtr="0"/>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Sheet1!$D$2:$D$9</c:f>
              <c:numCache>
                <c:formatCode>0%</c:formatCode>
                <c:ptCount val="8"/>
                <c:pt idx="0">
                  <c:v>9.8000000000000004E-2</c:v>
                </c:pt>
                <c:pt idx="1">
                  <c:v>0.10199999999999999</c:v>
                </c:pt>
                <c:pt idx="2">
                  <c:v>0.13700000000000001</c:v>
                </c:pt>
                <c:pt idx="3">
                  <c:v>0.111</c:v>
                </c:pt>
                <c:pt idx="4">
                  <c:v>6.8000000000000005E-2</c:v>
                </c:pt>
                <c:pt idx="5">
                  <c:v>0.124</c:v>
                </c:pt>
                <c:pt idx="6">
                  <c:v>0.13300000000000001</c:v>
                </c:pt>
                <c:pt idx="7">
                  <c:v>0.1</c:v>
                </c:pt>
              </c:numCache>
            </c:numRef>
          </c:val>
          <c:extLst>
            <c:ext xmlns:c16="http://schemas.microsoft.com/office/drawing/2014/chart" uri="{C3380CC4-5D6E-409C-BE32-E72D297353CC}">
              <c16:uniqueId val="{00000002-EBF6-44DC-AECC-93A0BD434F3A}"/>
            </c:ext>
          </c:extLst>
        </c:ser>
        <c:ser>
          <c:idx val="3"/>
          <c:order val="3"/>
          <c:tx>
            <c:strRef>
              <c:f>Sheet1!$E$1</c:f>
              <c:strCache>
                <c:ptCount val="1"/>
                <c:pt idx="0">
                  <c:v>Social Media</c:v>
                </c:pt>
              </c:strCache>
            </c:strRef>
          </c:tx>
          <c:invertIfNegative val="0"/>
          <c:dLbls>
            <c:dLbl>
              <c:idx val="0"/>
              <c:layout>
                <c:manualLayout>
                  <c:x val="2.5430257907215125E-3"/>
                  <c:y val="1.57463496993342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F6-44DC-AECC-93A0BD434F3A}"/>
                </c:ext>
              </c:extLst>
            </c:dLbl>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Sheet1!$E$2:$E$9</c:f>
              <c:numCache>
                <c:formatCode>0%</c:formatCode>
                <c:ptCount val="8"/>
                <c:pt idx="0">
                  <c:v>0.14899999999999999</c:v>
                </c:pt>
                <c:pt idx="1">
                  <c:v>0.26600000000000001</c:v>
                </c:pt>
                <c:pt idx="2">
                  <c:v>0.28599999999999998</c:v>
                </c:pt>
                <c:pt idx="3">
                  <c:v>0.26100000000000001</c:v>
                </c:pt>
                <c:pt idx="4">
                  <c:v>0.111</c:v>
                </c:pt>
                <c:pt idx="5">
                  <c:v>0.23</c:v>
                </c:pt>
                <c:pt idx="6">
                  <c:v>0.34</c:v>
                </c:pt>
                <c:pt idx="7">
                  <c:v>0.20799999999999999</c:v>
                </c:pt>
              </c:numCache>
            </c:numRef>
          </c:val>
          <c:extLst>
            <c:ext xmlns:c16="http://schemas.microsoft.com/office/drawing/2014/chart" uri="{C3380CC4-5D6E-409C-BE32-E72D297353CC}">
              <c16:uniqueId val="{00000004-EBF6-44DC-AECC-93A0BD434F3A}"/>
            </c:ext>
          </c:extLst>
        </c:ser>
        <c:ser>
          <c:idx val="4"/>
          <c:order val="4"/>
          <c:tx>
            <c:strRef>
              <c:f>Sheet1!$F$1</c:f>
              <c:strCache>
                <c:ptCount val="1"/>
                <c:pt idx="0">
                  <c:v>Search Results</c:v>
                </c:pt>
              </c:strCache>
            </c:strRef>
          </c:tx>
          <c:spPr>
            <a:solidFill>
              <a:schemeClr val="accent5">
                <a:lumMod val="75000"/>
              </a:schemeClr>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Sheet1!$F$2:$F$9</c:f>
              <c:numCache>
                <c:formatCode>0%</c:formatCode>
                <c:ptCount val="8"/>
                <c:pt idx="0">
                  <c:v>0.153</c:v>
                </c:pt>
                <c:pt idx="1">
                  <c:v>0.156</c:v>
                </c:pt>
                <c:pt idx="2">
                  <c:v>0.13700000000000001</c:v>
                </c:pt>
                <c:pt idx="3">
                  <c:v>0.124</c:v>
                </c:pt>
                <c:pt idx="4">
                  <c:v>0.122</c:v>
                </c:pt>
                <c:pt idx="5">
                  <c:v>0.182</c:v>
                </c:pt>
                <c:pt idx="6">
                  <c:v>0.19</c:v>
                </c:pt>
                <c:pt idx="7">
                  <c:v>0.155</c:v>
                </c:pt>
              </c:numCache>
            </c:numRef>
          </c:val>
          <c:extLst>
            <c:ext xmlns:c16="http://schemas.microsoft.com/office/drawing/2014/chart" uri="{C3380CC4-5D6E-409C-BE32-E72D297353CC}">
              <c16:uniqueId val="{00000005-EBF6-44DC-AECC-93A0BD434F3A}"/>
            </c:ext>
          </c:extLst>
        </c:ser>
        <c:ser>
          <c:idx val="5"/>
          <c:order val="5"/>
          <c:tx>
            <c:strRef>
              <c:f>Sheet1!$G$1</c:f>
              <c:strCache>
                <c:ptCount val="1"/>
                <c:pt idx="0">
                  <c:v>Online Newspapers</c:v>
                </c:pt>
              </c:strCache>
            </c:strRef>
          </c:tx>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Sheet1!$G$2:$G$9</c:f>
              <c:numCache>
                <c:formatCode>0%</c:formatCode>
                <c:ptCount val="8"/>
                <c:pt idx="0">
                  <c:v>0.246</c:v>
                </c:pt>
                <c:pt idx="1">
                  <c:v>0.14599999999999999</c:v>
                </c:pt>
                <c:pt idx="2">
                  <c:v>0.25800000000000001</c:v>
                </c:pt>
                <c:pt idx="3">
                  <c:v>0.124</c:v>
                </c:pt>
                <c:pt idx="4">
                  <c:v>0.16800000000000001</c:v>
                </c:pt>
                <c:pt idx="5">
                  <c:v>0.22</c:v>
                </c:pt>
                <c:pt idx="6">
                  <c:v>0.223</c:v>
                </c:pt>
                <c:pt idx="7">
                  <c:v>0.19500000000000001</c:v>
                </c:pt>
              </c:numCache>
            </c:numRef>
          </c:val>
          <c:extLst>
            <c:ext xmlns:c16="http://schemas.microsoft.com/office/drawing/2014/chart" uri="{C3380CC4-5D6E-409C-BE32-E72D297353CC}">
              <c16:uniqueId val="{00000006-EBF6-44DC-AECC-93A0BD434F3A}"/>
            </c:ext>
          </c:extLst>
        </c:ser>
        <c:ser>
          <c:idx val="6"/>
          <c:order val="6"/>
          <c:tx>
            <c:strRef>
              <c:f>Sheet1!$H$1</c:f>
              <c:strCache>
                <c:ptCount val="1"/>
                <c:pt idx="0">
                  <c:v>Newspaper</c:v>
                </c:pt>
              </c:strCache>
            </c:strRef>
          </c:tx>
          <c:spPr>
            <a:solidFill>
              <a:srgbClr val="93A9CF"/>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Sheet1!$H$2:$H$9</c:f>
              <c:numCache>
                <c:formatCode>0%</c:formatCode>
                <c:ptCount val="8"/>
                <c:pt idx="0">
                  <c:v>0.27700000000000002</c:v>
                </c:pt>
                <c:pt idx="1">
                  <c:v>0.21099999999999999</c:v>
                </c:pt>
                <c:pt idx="2">
                  <c:v>0.20899999999999999</c:v>
                </c:pt>
                <c:pt idx="3">
                  <c:v>0.183</c:v>
                </c:pt>
                <c:pt idx="4">
                  <c:v>0.34899999999999998</c:v>
                </c:pt>
                <c:pt idx="5">
                  <c:v>0.188</c:v>
                </c:pt>
                <c:pt idx="6">
                  <c:v>0.183</c:v>
                </c:pt>
                <c:pt idx="7">
                  <c:v>0.24299999999999999</c:v>
                </c:pt>
              </c:numCache>
            </c:numRef>
          </c:val>
          <c:extLst>
            <c:ext xmlns:c16="http://schemas.microsoft.com/office/drawing/2014/chart" uri="{C3380CC4-5D6E-409C-BE32-E72D297353CC}">
              <c16:uniqueId val="{00000007-EBF6-44DC-AECC-93A0BD434F3A}"/>
            </c:ext>
          </c:extLst>
        </c:ser>
        <c:ser>
          <c:idx val="7"/>
          <c:order val="7"/>
          <c:tx>
            <c:strRef>
              <c:f>Sheet1!$I$1</c:f>
              <c:strCache>
                <c:ptCount val="1"/>
                <c:pt idx="0">
                  <c:v>Online Radio/Podcasts</c:v>
                </c:pt>
              </c:strCache>
            </c:strRef>
          </c:tx>
          <c:spPr>
            <a:solidFill>
              <a:srgbClr val="D19392"/>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Sheet1!$I$2:$I$9</c:f>
              <c:numCache>
                <c:formatCode>0%</c:formatCode>
                <c:ptCount val="8"/>
                <c:pt idx="0">
                  <c:v>0.13200000000000001</c:v>
                </c:pt>
                <c:pt idx="1">
                  <c:v>0.105</c:v>
                </c:pt>
                <c:pt idx="2">
                  <c:v>0.18099999999999999</c:v>
                </c:pt>
                <c:pt idx="3">
                  <c:v>0.105</c:v>
                </c:pt>
                <c:pt idx="4">
                  <c:v>3.1E-2</c:v>
                </c:pt>
                <c:pt idx="5">
                  <c:v>0.17100000000000001</c:v>
                </c:pt>
                <c:pt idx="6">
                  <c:v>0.183</c:v>
                </c:pt>
                <c:pt idx="7">
                  <c:v>0.11899999999999999</c:v>
                </c:pt>
              </c:numCache>
            </c:numRef>
          </c:val>
          <c:extLst>
            <c:ext xmlns:c16="http://schemas.microsoft.com/office/drawing/2014/chart" uri="{C3380CC4-5D6E-409C-BE32-E72D297353CC}">
              <c16:uniqueId val="{00000008-EBF6-44DC-AECC-93A0BD434F3A}"/>
            </c:ext>
          </c:extLst>
        </c:ser>
        <c:ser>
          <c:idx val="8"/>
          <c:order val="8"/>
          <c:tx>
            <c:strRef>
              <c:f>Sheet1!$J$1</c:f>
              <c:strCache>
                <c:ptCount val="1"/>
                <c:pt idx="0">
                  <c:v>Terrestrial Radio</c:v>
                </c:pt>
              </c:strCache>
            </c:strRef>
          </c:tx>
          <c:spPr>
            <a:solidFill>
              <a:srgbClr val="B9CD96"/>
            </a:solidFill>
          </c:spPr>
          <c:invertIfNegative val="0"/>
          <c:dLbls>
            <c:spPr>
              <a:noFill/>
              <a:ln>
                <a:noFill/>
              </a:ln>
              <a:effectLst/>
            </c:spPr>
            <c:txPr>
              <a:bodyPr anchorCtr="0"/>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Sheet1!$J$2:$J$9</c:f>
              <c:numCache>
                <c:formatCode>0%</c:formatCode>
                <c:ptCount val="8"/>
                <c:pt idx="0">
                  <c:v>0.21199999999999999</c:v>
                </c:pt>
                <c:pt idx="1">
                  <c:v>0.188</c:v>
                </c:pt>
                <c:pt idx="2">
                  <c:v>0.23100000000000001</c:v>
                </c:pt>
                <c:pt idx="3">
                  <c:v>0.17599999999999999</c:v>
                </c:pt>
                <c:pt idx="4">
                  <c:v>0.20699999999999999</c:v>
                </c:pt>
                <c:pt idx="5">
                  <c:v>0.19900000000000001</c:v>
                </c:pt>
                <c:pt idx="6">
                  <c:v>0.187</c:v>
                </c:pt>
                <c:pt idx="7">
                  <c:v>0.19900000000000001</c:v>
                </c:pt>
              </c:numCache>
            </c:numRef>
          </c:val>
          <c:extLst>
            <c:ext xmlns:c16="http://schemas.microsoft.com/office/drawing/2014/chart" uri="{C3380CC4-5D6E-409C-BE32-E72D297353CC}">
              <c16:uniqueId val="{00000009-EBF6-44DC-AECC-93A0BD434F3A}"/>
            </c:ext>
          </c:extLst>
        </c:ser>
        <c:ser>
          <c:idx val="9"/>
          <c:order val="9"/>
          <c:tx>
            <c:strRef>
              <c:f>Sheet1!$K$1</c:f>
              <c:strCache>
                <c:ptCount val="1"/>
                <c:pt idx="0">
                  <c:v>Email Marketing</c:v>
                </c:pt>
              </c:strCache>
            </c:strRef>
          </c:tx>
          <c:spPr>
            <a:solidFill>
              <a:srgbClr val="A99BBD"/>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Sheet1!$K$2:$K$9</c:f>
              <c:numCache>
                <c:formatCode>0%</c:formatCode>
                <c:ptCount val="8"/>
                <c:pt idx="0">
                  <c:v>0.17100000000000001</c:v>
                </c:pt>
                <c:pt idx="1">
                  <c:v>0.156</c:v>
                </c:pt>
                <c:pt idx="2">
                  <c:v>0.17</c:v>
                </c:pt>
                <c:pt idx="3">
                  <c:v>0.13700000000000001</c:v>
                </c:pt>
                <c:pt idx="4">
                  <c:v>0.156</c:v>
                </c:pt>
                <c:pt idx="5">
                  <c:v>0.17299999999999999</c:v>
                </c:pt>
                <c:pt idx="6">
                  <c:v>0.22</c:v>
                </c:pt>
                <c:pt idx="7">
                  <c:v>0.16400000000000001</c:v>
                </c:pt>
              </c:numCache>
            </c:numRef>
          </c:val>
          <c:extLst>
            <c:ext xmlns:c16="http://schemas.microsoft.com/office/drawing/2014/chart" uri="{C3380CC4-5D6E-409C-BE32-E72D297353CC}">
              <c16:uniqueId val="{0000000A-EBF6-44DC-AECC-93A0BD434F3A}"/>
            </c:ext>
          </c:extLst>
        </c:ser>
        <c:ser>
          <c:idx val="10"/>
          <c:order val="10"/>
          <c:tx>
            <c:strRef>
              <c:f>Sheet1!$L$1</c:f>
              <c:strCache>
                <c:ptCount val="1"/>
                <c:pt idx="0">
                  <c:v>Direct Mail</c:v>
                </c:pt>
              </c:strCache>
            </c:strRef>
          </c:tx>
          <c:spPr>
            <a:solidFill>
              <a:srgbClr val="91C3D5"/>
            </a:solidFill>
          </c:spPr>
          <c:invertIfNegative val="0"/>
          <c:dLbls>
            <c:spPr>
              <a:noFill/>
              <a:ln>
                <a:noFill/>
              </a:ln>
              <a:effectLst/>
            </c:spPr>
            <c:txPr>
              <a:bodyPr anchorCtr="0"/>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Sheet1!$L$2:$L$9</c:f>
              <c:numCache>
                <c:formatCode>0%</c:formatCode>
                <c:ptCount val="8"/>
                <c:pt idx="0">
                  <c:v>0.193</c:v>
                </c:pt>
                <c:pt idx="1">
                  <c:v>0.16</c:v>
                </c:pt>
                <c:pt idx="2">
                  <c:v>0.154</c:v>
                </c:pt>
                <c:pt idx="3">
                  <c:v>0.157</c:v>
                </c:pt>
                <c:pt idx="4">
                  <c:v>0.224</c:v>
                </c:pt>
                <c:pt idx="5">
                  <c:v>0.16400000000000001</c:v>
                </c:pt>
                <c:pt idx="6">
                  <c:v>0.153</c:v>
                </c:pt>
                <c:pt idx="7">
                  <c:v>0.17599999999999999</c:v>
                </c:pt>
              </c:numCache>
            </c:numRef>
          </c:val>
          <c:extLst>
            <c:ext xmlns:c16="http://schemas.microsoft.com/office/drawing/2014/chart" uri="{C3380CC4-5D6E-409C-BE32-E72D297353CC}">
              <c16:uniqueId val="{0000000B-EBF6-44DC-AECC-93A0BD434F3A}"/>
            </c:ext>
          </c:extLst>
        </c:ser>
        <c:ser>
          <c:idx val="11"/>
          <c:order val="11"/>
          <c:tx>
            <c:strRef>
              <c:f>Sheet1!$M$1</c:f>
              <c:strCache>
                <c:ptCount val="1"/>
                <c:pt idx="0">
                  <c:v>Billboards</c:v>
                </c:pt>
              </c:strCache>
            </c:strRef>
          </c:tx>
          <c:spPr>
            <a:solidFill>
              <a:srgbClr val="FFCCCC"/>
            </a:solidFill>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Sheet1!$M$2:$M$9</c:f>
              <c:numCache>
                <c:formatCode>0%</c:formatCode>
                <c:ptCount val="8"/>
                <c:pt idx="0">
                  <c:v>9.1999999999999998E-2</c:v>
                </c:pt>
                <c:pt idx="1">
                  <c:v>4.9000000000000002E-2</c:v>
                </c:pt>
                <c:pt idx="2">
                  <c:v>0.121</c:v>
                </c:pt>
                <c:pt idx="3">
                  <c:v>3.3000000000000002E-2</c:v>
                </c:pt>
                <c:pt idx="4">
                  <c:v>8.9999999999999993E-3</c:v>
                </c:pt>
                <c:pt idx="5">
                  <c:v>0.106</c:v>
                </c:pt>
                <c:pt idx="6">
                  <c:v>0.13700000000000001</c:v>
                </c:pt>
                <c:pt idx="7">
                  <c:v>7.0000000000000007E-2</c:v>
                </c:pt>
              </c:numCache>
            </c:numRef>
          </c:val>
          <c:extLst>
            <c:ext xmlns:c16="http://schemas.microsoft.com/office/drawing/2014/chart" uri="{C3380CC4-5D6E-409C-BE32-E72D297353CC}">
              <c16:uniqueId val="{00000000-2D3A-47A8-A3B2-A690DA6C0C2B}"/>
            </c:ext>
          </c:extLst>
        </c:ser>
        <c:dLbls>
          <c:showLegendKey val="0"/>
          <c:showVal val="0"/>
          <c:showCatName val="0"/>
          <c:showSerName val="0"/>
          <c:showPercent val="0"/>
          <c:showBubbleSize val="0"/>
        </c:dLbls>
        <c:gapWidth val="150"/>
        <c:overlap val="100"/>
        <c:axId val="118933760"/>
        <c:axId val="119283712"/>
      </c:barChart>
      <c:catAx>
        <c:axId val="118933760"/>
        <c:scaling>
          <c:orientation val="minMax"/>
        </c:scaling>
        <c:delete val="0"/>
        <c:axPos val="l"/>
        <c:numFmt formatCode="General" sourceLinked="0"/>
        <c:majorTickMark val="out"/>
        <c:minorTickMark val="none"/>
        <c:tickLblPos val="nextTo"/>
        <c:txPr>
          <a:bodyPr/>
          <a:lstStyle/>
          <a:p>
            <a:pPr>
              <a:defRPr sz="1000" b="1"/>
            </a:pPr>
            <a:endParaRPr lang="en-US"/>
          </a:p>
        </c:txPr>
        <c:crossAx val="119283712"/>
        <c:crosses val="autoZero"/>
        <c:auto val="1"/>
        <c:lblAlgn val="ctr"/>
        <c:lblOffset val="100"/>
        <c:noMultiLvlLbl val="0"/>
      </c:catAx>
      <c:valAx>
        <c:axId val="119283712"/>
        <c:scaling>
          <c:orientation val="minMax"/>
          <c:max val="3.2"/>
        </c:scaling>
        <c:delete val="1"/>
        <c:axPos val="b"/>
        <c:numFmt formatCode="0%" sourceLinked="1"/>
        <c:majorTickMark val="out"/>
        <c:minorTickMark val="none"/>
        <c:tickLblPos val="nextTo"/>
        <c:crossAx val="118933760"/>
        <c:crosses val="autoZero"/>
        <c:crossBetween val="between"/>
      </c:valAx>
    </c:plotArea>
    <c:legend>
      <c:legendPos val="b"/>
      <c:layout>
        <c:manualLayout>
          <c:xMode val="edge"/>
          <c:yMode val="edge"/>
          <c:x val="0.10892223797761988"/>
          <c:y val="0.83989878139156848"/>
          <c:w val="0.75995330548046203"/>
          <c:h val="0.12939421860242131"/>
        </c:manualLayout>
      </c:layout>
      <c:overlay val="0"/>
      <c:txPr>
        <a:bodyPr/>
        <a:lstStyle/>
        <a:p>
          <a:pPr>
            <a:defRPr sz="8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3682B4"/>
              </a:solidFill>
            </c:spPr>
            <c:extLst>
              <c:ext xmlns:c16="http://schemas.microsoft.com/office/drawing/2014/chart" uri="{C3380CC4-5D6E-409C-BE32-E72D297353CC}">
                <c16:uniqueId val="{00000001-F1D5-47DB-8A17-63E90AE62725}"/>
              </c:ext>
            </c:extLst>
          </c:dPt>
          <c:dPt>
            <c:idx val="1"/>
            <c:bubble3D val="0"/>
            <c:spPr>
              <a:solidFill>
                <a:srgbClr val="50C8A0"/>
              </a:solidFill>
            </c:spPr>
            <c:extLst>
              <c:ext xmlns:c16="http://schemas.microsoft.com/office/drawing/2014/chart" uri="{C3380CC4-5D6E-409C-BE32-E72D297353CC}">
                <c16:uniqueId val="{00000003-F1D5-47DB-8A17-63E90AE62725}"/>
              </c:ext>
            </c:extLst>
          </c:dPt>
          <c:dPt>
            <c:idx val="2"/>
            <c:bubble3D val="0"/>
            <c:spPr>
              <a:solidFill>
                <a:srgbClr val="FAB982"/>
              </a:solidFill>
            </c:spPr>
            <c:extLst>
              <c:ext xmlns:c16="http://schemas.microsoft.com/office/drawing/2014/chart" uri="{C3380CC4-5D6E-409C-BE32-E72D297353CC}">
                <c16:uniqueId val="{00000005-F1D5-47DB-8A17-63E90AE62725}"/>
              </c:ext>
            </c:extLst>
          </c:dPt>
          <c:dLbls>
            <c:dLbl>
              <c:idx val="2"/>
              <c:spPr>
                <a:noFill/>
                <a:ln>
                  <a:noFill/>
                </a:ln>
                <a:effectLst/>
              </c:spPr>
              <c:txPr>
                <a:bodyPr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F1D5-47DB-8A17-63E90AE62725}"/>
                </c:ext>
              </c:extLst>
            </c:dLbl>
            <c:dLbl>
              <c:idx val="3"/>
              <c:layout>
                <c:manualLayout>
                  <c:x val="-0.10489990321048624"/>
                  <c:y val="3.4741526874358095E-2"/>
                </c:manualLayout>
              </c:layout>
              <c:spPr>
                <a:noFill/>
                <a:ln>
                  <a:noFill/>
                </a:ln>
                <a:effectLst/>
              </c:spPr>
              <c:txPr>
                <a:bodyPr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C28-4446-8D75-14CC2EFB0AB9}"/>
                </c:ext>
              </c:extLst>
            </c:dLbl>
            <c:dLbl>
              <c:idx val="4"/>
              <c:spPr>
                <a:noFill/>
                <a:ln>
                  <a:noFill/>
                </a:ln>
                <a:effectLst/>
              </c:spPr>
              <c:txPr>
                <a:bodyPr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EC28-4446-8D75-14CC2EFB0AB9}"/>
                </c:ext>
              </c:extLst>
            </c:dLbl>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Conservative</c:v>
                </c:pt>
                <c:pt idx="1">
                  <c:v>Middle of the Road</c:v>
                </c:pt>
                <c:pt idx="2">
                  <c:v>Liberal</c:v>
                </c:pt>
                <c:pt idx="3">
                  <c:v>Prefer Not to Answer</c:v>
                </c:pt>
              </c:strCache>
            </c:strRef>
          </c:cat>
          <c:val>
            <c:numRef>
              <c:f>Sheet1!$B$2:$B$5</c:f>
              <c:numCache>
                <c:formatCode>0%</c:formatCode>
                <c:ptCount val="4"/>
                <c:pt idx="0">
                  <c:v>0.38500000000000001</c:v>
                </c:pt>
                <c:pt idx="1">
                  <c:v>0.32300000000000001</c:v>
                </c:pt>
                <c:pt idx="2">
                  <c:v>0.27200000000000002</c:v>
                </c:pt>
                <c:pt idx="3">
                  <c:v>0.02</c:v>
                </c:pt>
              </c:numCache>
            </c:numRef>
          </c:val>
          <c:extLst>
            <c:ext xmlns:c16="http://schemas.microsoft.com/office/drawing/2014/chart" uri="{C3380CC4-5D6E-409C-BE32-E72D297353CC}">
              <c16:uniqueId val="{00000000-2CE4-4498-817D-BA635F1C9A0C}"/>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2941052216096816"/>
          <c:y val="0.11202841492639505"/>
          <c:w val="0.36001396744574943"/>
          <c:h val="0.73246490927764218"/>
        </c:manualLayout>
      </c:layout>
      <c:overlay val="0"/>
      <c:txPr>
        <a:bodyPr/>
        <a:lstStyle/>
        <a:p>
          <a:pPr>
            <a:defRPr sz="1050">
              <a:latin typeface="Trebuchet MS" panose="020B0603020202020204" pitchFamily="34"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b="1" i="0" u="none" strike="noStrike" baseline="0" dirty="0">
                <a:effectLst/>
              </a:rPr>
              <a:t>Which Of The Following </a:t>
            </a:r>
            <a:r>
              <a:rPr lang="en-US" sz="1000" b="1" i="1" u="sng" strike="noStrike" baseline="0" dirty="0">
                <a:effectLst/>
              </a:rPr>
              <a:t>Keeps You Informed</a:t>
            </a:r>
            <a:r>
              <a:rPr lang="en-US" sz="1000" b="1" i="1" u="none" strike="noStrike" baseline="0" dirty="0">
                <a:effectLst/>
              </a:rPr>
              <a:t> </a:t>
            </a:r>
            <a:r>
              <a:rPr lang="en-US" sz="1000" b="1" i="0" u="none" strike="noStrike" baseline="0" dirty="0">
                <a:effectLst/>
              </a:rPr>
              <a:t>About Political Candidates And Issues Throughout The Election Cycle?</a:t>
            </a:r>
            <a:endParaRPr lang="en-US" sz="1000" dirty="0"/>
          </a:p>
        </c:rich>
      </c:tx>
      <c:layout>
        <c:manualLayout>
          <c:xMode val="edge"/>
          <c:yMode val="edge"/>
          <c:x val="6.3146337194191562E-2"/>
          <c:y val="3.2292499309999209E-2"/>
        </c:manualLayout>
      </c:layout>
      <c:overlay val="0"/>
    </c:title>
    <c:autoTitleDeleted val="0"/>
    <c:plotArea>
      <c:layout>
        <c:manualLayout>
          <c:layoutTarget val="inner"/>
          <c:xMode val="edge"/>
          <c:yMode val="edge"/>
          <c:x val="3.9466902761889779E-2"/>
          <c:y val="0.10853700877607035"/>
          <c:w val="0.8819427377734087"/>
          <c:h val="0.6383240077280089"/>
        </c:manualLayout>
      </c:layout>
      <c:barChart>
        <c:barDir val="bar"/>
        <c:grouping val="stacked"/>
        <c:varyColors val="0"/>
        <c:ser>
          <c:idx val="0"/>
          <c:order val="0"/>
          <c:tx>
            <c:strRef>
              <c:f>Sheet1!$B$1</c:f>
              <c:strCache>
                <c:ptCount val="1"/>
                <c:pt idx="0">
                  <c:v>Television</c:v>
                </c:pt>
              </c:strCache>
            </c:strRef>
          </c:tx>
          <c:spPr>
            <a:solidFill>
              <a:srgbClr val="3682B4"/>
            </a:solidFill>
          </c:spPr>
          <c:invertIfNegative val="0"/>
          <c:dLbls>
            <c:spPr>
              <a:noFill/>
              <a:ln>
                <a:noFill/>
              </a:ln>
              <a:effectLst/>
            </c:spPr>
            <c:txPr>
              <a:bodyPr/>
              <a:lstStyle/>
              <a:p>
                <a:pPr>
                  <a:defRPr sz="9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Sheet1!$B$2:$B$6</c:f>
              <c:numCache>
                <c:formatCode>0%</c:formatCode>
                <c:ptCount val="5"/>
                <c:pt idx="0">
                  <c:v>0.69499999999999995</c:v>
                </c:pt>
                <c:pt idx="1">
                  <c:v>0.71</c:v>
                </c:pt>
                <c:pt idx="2">
                  <c:v>0.71899999999999997</c:v>
                </c:pt>
                <c:pt idx="3">
                  <c:v>0.73899999999999999</c:v>
                </c:pt>
                <c:pt idx="4">
                  <c:v>0.71099999999999997</c:v>
                </c:pt>
              </c:numCache>
            </c:numRef>
          </c:val>
          <c:extLst>
            <c:ext xmlns:c16="http://schemas.microsoft.com/office/drawing/2014/chart" uri="{C3380CC4-5D6E-409C-BE32-E72D297353CC}">
              <c16:uniqueId val="{00000000-EBF6-44DC-AECC-93A0BD434F3A}"/>
            </c:ext>
          </c:extLst>
        </c:ser>
        <c:ser>
          <c:idx val="1"/>
          <c:order val="1"/>
          <c:tx>
            <c:strRef>
              <c:f>Sheet1!$C$1</c:f>
              <c:strCache>
                <c:ptCount val="1"/>
                <c:pt idx="0">
                  <c:v>TV News Websites/Apps</c:v>
                </c:pt>
              </c:strCache>
            </c:strRef>
          </c:tx>
          <c:spPr>
            <a:solidFill>
              <a:srgbClr val="50C8A0"/>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Sheet1!$C$2:$C$6</c:f>
              <c:numCache>
                <c:formatCode>0%</c:formatCode>
                <c:ptCount val="5"/>
                <c:pt idx="0">
                  <c:v>0.48399999999999999</c:v>
                </c:pt>
                <c:pt idx="1">
                  <c:v>0.497</c:v>
                </c:pt>
                <c:pt idx="2">
                  <c:v>0.44700000000000001</c:v>
                </c:pt>
                <c:pt idx="3">
                  <c:v>0.45600000000000002</c:v>
                </c:pt>
                <c:pt idx="4">
                  <c:v>0.443</c:v>
                </c:pt>
              </c:numCache>
            </c:numRef>
          </c:val>
          <c:extLst>
            <c:ext xmlns:c16="http://schemas.microsoft.com/office/drawing/2014/chart" uri="{C3380CC4-5D6E-409C-BE32-E72D297353CC}">
              <c16:uniqueId val="{00000001-EBF6-44DC-AECC-93A0BD434F3A}"/>
            </c:ext>
          </c:extLst>
        </c:ser>
        <c:ser>
          <c:idx val="2"/>
          <c:order val="2"/>
          <c:tx>
            <c:strRef>
              <c:f>Sheet1!$D$1</c:f>
              <c:strCache>
                <c:ptCount val="1"/>
                <c:pt idx="0">
                  <c:v>Non-TV Related News Websites/Apps</c:v>
                </c:pt>
              </c:strCache>
            </c:strRef>
          </c:tx>
          <c:spPr>
            <a:solidFill>
              <a:srgbClr val="FAB982"/>
            </a:solidFill>
          </c:spPr>
          <c:invertIfNegative val="0"/>
          <c:dLbls>
            <c:spPr>
              <a:noFill/>
              <a:ln>
                <a:noFill/>
              </a:ln>
              <a:effectLst/>
            </c:spPr>
            <c:txPr>
              <a:bodyPr anchorCtr="0"/>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Sheet1!$D$2:$D$6</c:f>
              <c:numCache>
                <c:formatCode>0%</c:formatCode>
                <c:ptCount val="5"/>
                <c:pt idx="0">
                  <c:v>0.10199999999999999</c:v>
                </c:pt>
                <c:pt idx="1">
                  <c:v>0.123</c:v>
                </c:pt>
                <c:pt idx="2">
                  <c:v>9.1999999999999998E-2</c:v>
                </c:pt>
                <c:pt idx="3">
                  <c:v>0.128</c:v>
                </c:pt>
                <c:pt idx="4">
                  <c:v>0.06</c:v>
                </c:pt>
              </c:numCache>
            </c:numRef>
          </c:val>
          <c:extLst>
            <c:ext xmlns:c16="http://schemas.microsoft.com/office/drawing/2014/chart" uri="{C3380CC4-5D6E-409C-BE32-E72D297353CC}">
              <c16:uniqueId val="{00000002-EBF6-44DC-AECC-93A0BD434F3A}"/>
            </c:ext>
          </c:extLst>
        </c:ser>
        <c:ser>
          <c:idx val="3"/>
          <c:order val="3"/>
          <c:tx>
            <c:strRef>
              <c:f>Sheet1!$E$1</c:f>
              <c:strCache>
                <c:ptCount val="1"/>
                <c:pt idx="0">
                  <c:v>Social Media</c:v>
                </c:pt>
              </c:strCache>
            </c:strRef>
          </c:tx>
          <c:invertIfNegative val="0"/>
          <c:dLbls>
            <c:dLbl>
              <c:idx val="0"/>
              <c:layout>
                <c:manualLayout>
                  <c:x val="-3.0706241128132792E-3"/>
                  <c:y val="4.51028593792283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F6-44DC-AECC-93A0BD434F3A}"/>
                </c:ext>
              </c:extLst>
            </c:dLbl>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Sheet1!$E$2:$E$6</c:f>
              <c:numCache>
                <c:formatCode>0%</c:formatCode>
                <c:ptCount val="5"/>
                <c:pt idx="0">
                  <c:v>0.27300000000000002</c:v>
                </c:pt>
                <c:pt idx="1">
                  <c:v>0.219</c:v>
                </c:pt>
                <c:pt idx="2">
                  <c:v>0.20300000000000001</c:v>
                </c:pt>
                <c:pt idx="3">
                  <c:v>0.25700000000000001</c:v>
                </c:pt>
                <c:pt idx="4">
                  <c:v>0.151</c:v>
                </c:pt>
              </c:numCache>
            </c:numRef>
          </c:val>
          <c:extLst>
            <c:ext xmlns:c16="http://schemas.microsoft.com/office/drawing/2014/chart" uri="{C3380CC4-5D6E-409C-BE32-E72D297353CC}">
              <c16:uniqueId val="{00000004-EBF6-44DC-AECC-93A0BD434F3A}"/>
            </c:ext>
          </c:extLst>
        </c:ser>
        <c:ser>
          <c:idx val="4"/>
          <c:order val="4"/>
          <c:tx>
            <c:strRef>
              <c:f>Sheet1!$F$1</c:f>
              <c:strCache>
                <c:ptCount val="1"/>
                <c:pt idx="0">
                  <c:v>Search Results</c:v>
                </c:pt>
              </c:strCache>
            </c:strRef>
          </c:tx>
          <c:spPr>
            <a:solidFill>
              <a:schemeClr val="accent5">
                <a:lumMod val="75000"/>
              </a:schemeClr>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Sheet1!$F$2:$F$6</c:f>
              <c:numCache>
                <c:formatCode>0%</c:formatCode>
                <c:ptCount val="5"/>
                <c:pt idx="0">
                  <c:v>0.13300000000000001</c:v>
                </c:pt>
                <c:pt idx="1">
                  <c:v>0.17199999999999999</c:v>
                </c:pt>
                <c:pt idx="2">
                  <c:v>0.161</c:v>
                </c:pt>
                <c:pt idx="3">
                  <c:v>0.154</c:v>
                </c:pt>
                <c:pt idx="4">
                  <c:v>0.157</c:v>
                </c:pt>
              </c:numCache>
            </c:numRef>
          </c:val>
          <c:extLst>
            <c:ext xmlns:c16="http://schemas.microsoft.com/office/drawing/2014/chart" uri="{C3380CC4-5D6E-409C-BE32-E72D297353CC}">
              <c16:uniqueId val="{00000005-EBF6-44DC-AECC-93A0BD434F3A}"/>
            </c:ext>
          </c:extLst>
        </c:ser>
        <c:ser>
          <c:idx val="5"/>
          <c:order val="5"/>
          <c:tx>
            <c:strRef>
              <c:f>Sheet1!$G$1</c:f>
              <c:strCache>
                <c:ptCount val="1"/>
                <c:pt idx="0">
                  <c:v>Online Newspapers</c:v>
                </c:pt>
              </c:strCache>
            </c:strRef>
          </c:tx>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Sheet1!$G$2:$G$6</c:f>
              <c:numCache>
                <c:formatCode>0%</c:formatCode>
                <c:ptCount val="5"/>
                <c:pt idx="0">
                  <c:v>0.156</c:v>
                </c:pt>
                <c:pt idx="1">
                  <c:v>0.24099999999999999</c:v>
                </c:pt>
                <c:pt idx="2">
                  <c:v>0.217</c:v>
                </c:pt>
                <c:pt idx="3">
                  <c:v>0.18099999999999999</c:v>
                </c:pt>
                <c:pt idx="4">
                  <c:v>0.20499999999999999</c:v>
                </c:pt>
              </c:numCache>
            </c:numRef>
          </c:val>
          <c:extLst>
            <c:ext xmlns:c16="http://schemas.microsoft.com/office/drawing/2014/chart" uri="{C3380CC4-5D6E-409C-BE32-E72D297353CC}">
              <c16:uniqueId val="{00000006-EBF6-44DC-AECC-93A0BD434F3A}"/>
            </c:ext>
          </c:extLst>
        </c:ser>
        <c:ser>
          <c:idx val="6"/>
          <c:order val="6"/>
          <c:tx>
            <c:strRef>
              <c:f>Sheet1!$H$1</c:f>
              <c:strCache>
                <c:ptCount val="1"/>
                <c:pt idx="0">
                  <c:v>Newspaper</c:v>
                </c:pt>
              </c:strCache>
            </c:strRef>
          </c:tx>
          <c:spPr>
            <a:solidFill>
              <a:srgbClr val="93A9CF"/>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Sheet1!$H$2:$H$6</c:f>
              <c:numCache>
                <c:formatCode>0%</c:formatCode>
                <c:ptCount val="5"/>
                <c:pt idx="0">
                  <c:v>0.23400000000000001</c:v>
                </c:pt>
                <c:pt idx="1">
                  <c:v>0.25</c:v>
                </c:pt>
                <c:pt idx="2">
                  <c:v>0.28100000000000003</c:v>
                </c:pt>
                <c:pt idx="3">
                  <c:v>0.22700000000000001</c:v>
                </c:pt>
                <c:pt idx="4">
                  <c:v>0.25</c:v>
                </c:pt>
              </c:numCache>
            </c:numRef>
          </c:val>
          <c:extLst>
            <c:ext xmlns:c16="http://schemas.microsoft.com/office/drawing/2014/chart" uri="{C3380CC4-5D6E-409C-BE32-E72D297353CC}">
              <c16:uniqueId val="{00000007-EBF6-44DC-AECC-93A0BD434F3A}"/>
            </c:ext>
          </c:extLst>
        </c:ser>
        <c:ser>
          <c:idx val="7"/>
          <c:order val="7"/>
          <c:tx>
            <c:strRef>
              <c:f>Sheet1!$I$1</c:f>
              <c:strCache>
                <c:ptCount val="1"/>
                <c:pt idx="0">
                  <c:v>Online Radio/Podcasts</c:v>
                </c:pt>
              </c:strCache>
            </c:strRef>
          </c:tx>
          <c:spPr>
            <a:solidFill>
              <a:srgbClr val="D19392"/>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Sheet1!$I$2:$I$6</c:f>
              <c:numCache>
                <c:formatCode>0%</c:formatCode>
                <c:ptCount val="5"/>
                <c:pt idx="0">
                  <c:v>0.125</c:v>
                </c:pt>
                <c:pt idx="1">
                  <c:v>0.155</c:v>
                </c:pt>
                <c:pt idx="2">
                  <c:v>9.1999999999999998E-2</c:v>
                </c:pt>
                <c:pt idx="3">
                  <c:v>0.13300000000000001</c:v>
                </c:pt>
                <c:pt idx="4">
                  <c:v>0.12</c:v>
                </c:pt>
              </c:numCache>
            </c:numRef>
          </c:val>
          <c:extLst>
            <c:ext xmlns:c16="http://schemas.microsoft.com/office/drawing/2014/chart" uri="{C3380CC4-5D6E-409C-BE32-E72D297353CC}">
              <c16:uniqueId val="{00000008-EBF6-44DC-AECC-93A0BD434F3A}"/>
            </c:ext>
          </c:extLst>
        </c:ser>
        <c:ser>
          <c:idx val="8"/>
          <c:order val="8"/>
          <c:tx>
            <c:strRef>
              <c:f>Sheet1!$J$1</c:f>
              <c:strCache>
                <c:ptCount val="1"/>
                <c:pt idx="0">
                  <c:v>Terrestrial Radio</c:v>
                </c:pt>
              </c:strCache>
            </c:strRef>
          </c:tx>
          <c:spPr>
            <a:solidFill>
              <a:srgbClr val="B9CD96"/>
            </a:solidFill>
          </c:spPr>
          <c:invertIfNegative val="0"/>
          <c:dLbls>
            <c:spPr>
              <a:noFill/>
              <a:ln>
                <a:noFill/>
              </a:ln>
              <a:effectLst/>
            </c:spPr>
            <c:txPr>
              <a:bodyPr anchorCtr="0"/>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Sheet1!$J$2:$J$6</c:f>
              <c:numCache>
                <c:formatCode>0%</c:formatCode>
                <c:ptCount val="5"/>
                <c:pt idx="0">
                  <c:v>0.25</c:v>
                </c:pt>
                <c:pt idx="1">
                  <c:v>0.214</c:v>
                </c:pt>
                <c:pt idx="2">
                  <c:v>0.19400000000000001</c:v>
                </c:pt>
                <c:pt idx="3">
                  <c:v>0.20200000000000001</c:v>
                </c:pt>
                <c:pt idx="4">
                  <c:v>0.193</c:v>
                </c:pt>
              </c:numCache>
            </c:numRef>
          </c:val>
          <c:extLst>
            <c:ext xmlns:c16="http://schemas.microsoft.com/office/drawing/2014/chart" uri="{C3380CC4-5D6E-409C-BE32-E72D297353CC}">
              <c16:uniqueId val="{00000009-EBF6-44DC-AECC-93A0BD434F3A}"/>
            </c:ext>
          </c:extLst>
        </c:ser>
        <c:ser>
          <c:idx val="9"/>
          <c:order val="9"/>
          <c:tx>
            <c:strRef>
              <c:f>Sheet1!$K$1</c:f>
              <c:strCache>
                <c:ptCount val="1"/>
                <c:pt idx="0">
                  <c:v>Email Marketing</c:v>
                </c:pt>
              </c:strCache>
            </c:strRef>
          </c:tx>
          <c:spPr>
            <a:solidFill>
              <a:srgbClr val="A99BBD"/>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Sheet1!$K$2:$K$6</c:f>
              <c:numCache>
                <c:formatCode>0%</c:formatCode>
                <c:ptCount val="5"/>
                <c:pt idx="0">
                  <c:v>0.18</c:v>
                </c:pt>
                <c:pt idx="1">
                  <c:v>0.191</c:v>
                </c:pt>
                <c:pt idx="2">
                  <c:v>0.13800000000000001</c:v>
                </c:pt>
                <c:pt idx="3">
                  <c:v>0.16700000000000001</c:v>
                </c:pt>
                <c:pt idx="4">
                  <c:v>0.184</c:v>
                </c:pt>
              </c:numCache>
            </c:numRef>
          </c:val>
          <c:extLst>
            <c:ext xmlns:c16="http://schemas.microsoft.com/office/drawing/2014/chart" uri="{C3380CC4-5D6E-409C-BE32-E72D297353CC}">
              <c16:uniqueId val="{0000000A-EBF6-44DC-AECC-93A0BD434F3A}"/>
            </c:ext>
          </c:extLst>
        </c:ser>
        <c:ser>
          <c:idx val="10"/>
          <c:order val="10"/>
          <c:tx>
            <c:strRef>
              <c:f>Sheet1!$L$1</c:f>
              <c:strCache>
                <c:ptCount val="1"/>
                <c:pt idx="0">
                  <c:v>Direct Mail</c:v>
                </c:pt>
              </c:strCache>
            </c:strRef>
          </c:tx>
          <c:spPr>
            <a:solidFill>
              <a:srgbClr val="91C3D5"/>
            </a:solidFill>
          </c:spPr>
          <c:invertIfNegative val="0"/>
          <c:dLbls>
            <c:spPr>
              <a:noFill/>
              <a:ln>
                <a:noFill/>
              </a:ln>
              <a:effectLst/>
            </c:spPr>
            <c:txPr>
              <a:bodyPr anchorCtr="0"/>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Sheet1!$L$2:$L$6</c:f>
              <c:numCache>
                <c:formatCode>0%</c:formatCode>
                <c:ptCount val="5"/>
                <c:pt idx="0">
                  <c:v>0.14799999999999999</c:v>
                </c:pt>
                <c:pt idx="1">
                  <c:v>0.19600000000000001</c:v>
                </c:pt>
                <c:pt idx="2">
                  <c:v>0.184</c:v>
                </c:pt>
                <c:pt idx="3">
                  <c:v>0.17899999999999999</c:v>
                </c:pt>
                <c:pt idx="4">
                  <c:v>0.17799999999999999</c:v>
                </c:pt>
              </c:numCache>
            </c:numRef>
          </c:val>
          <c:extLst>
            <c:ext xmlns:c16="http://schemas.microsoft.com/office/drawing/2014/chart" uri="{C3380CC4-5D6E-409C-BE32-E72D297353CC}">
              <c16:uniqueId val="{0000000B-EBF6-44DC-AECC-93A0BD434F3A}"/>
            </c:ext>
          </c:extLst>
        </c:ser>
        <c:ser>
          <c:idx val="11"/>
          <c:order val="11"/>
          <c:tx>
            <c:strRef>
              <c:f>Sheet1!$M$1</c:f>
              <c:strCache>
                <c:ptCount val="1"/>
                <c:pt idx="0">
                  <c:v>Billboards</c:v>
                </c:pt>
              </c:strCache>
            </c:strRef>
          </c:tx>
          <c:spPr>
            <a:solidFill>
              <a:srgbClr val="FFCCCC"/>
            </a:solidFill>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Blue Collar</c:v>
                </c:pt>
                <c:pt idx="1">
                  <c:v>White Collar</c:v>
                </c:pt>
                <c:pt idx="2">
                  <c:v>Independent</c:v>
                </c:pt>
                <c:pt idx="3">
                  <c:v>Democrat</c:v>
                </c:pt>
                <c:pt idx="4">
                  <c:v>Republican</c:v>
                </c:pt>
              </c:strCache>
            </c:strRef>
          </c:cat>
          <c:val>
            <c:numRef>
              <c:f>Sheet1!$M$2:$M$6</c:f>
              <c:numCache>
                <c:formatCode>0%</c:formatCode>
                <c:ptCount val="5"/>
                <c:pt idx="0">
                  <c:v>8.5999999999999993E-2</c:v>
                </c:pt>
                <c:pt idx="1">
                  <c:v>9.4E-2</c:v>
                </c:pt>
                <c:pt idx="2">
                  <c:v>6.5000000000000002E-2</c:v>
                </c:pt>
                <c:pt idx="3">
                  <c:v>7.5999999999999998E-2</c:v>
                </c:pt>
                <c:pt idx="4">
                  <c:v>6.9000000000000006E-2</c:v>
                </c:pt>
              </c:numCache>
            </c:numRef>
          </c:val>
          <c:extLst>
            <c:ext xmlns:c16="http://schemas.microsoft.com/office/drawing/2014/chart" uri="{C3380CC4-5D6E-409C-BE32-E72D297353CC}">
              <c16:uniqueId val="{00000000-2D3A-47A8-A3B2-A690DA6C0C2B}"/>
            </c:ext>
          </c:extLst>
        </c:ser>
        <c:dLbls>
          <c:showLegendKey val="0"/>
          <c:showVal val="0"/>
          <c:showCatName val="0"/>
          <c:showSerName val="0"/>
          <c:showPercent val="0"/>
          <c:showBubbleSize val="0"/>
        </c:dLbls>
        <c:gapWidth val="150"/>
        <c:overlap val="100"/>
        <c:axId val="118933760"/>
        <c:axId val="119283712"/>
      </c:barChart>
      <c:catAx>
        <c:axId val="118933760"/>
        <c:scaling>
          <c:orientation val="minMax"/>
        </c:scaling>
        <c:delete val="0"/>
        <c:axPos val="l"/>
        <c:numFmt formatCode="General" sourceLinked="0"/>
        <c:majorTickMark val="out"/>
        <c:minorTickMark val="none"/>
        <c:tickLblPos val="nextTo"/>
        <c:txPr>
          <a:bodyPr/>
          <a:lstStyle/>
          <a:p>
            <a:pPr>
              <a:defRPr sz="1000" b="1"/>
            </a:pPr>
            <a:endParaRPr lang="en-US"/>
          </a:p>
        </c:txPr>
        <c:crossAx val="119283712"/>
        <c:crosses val="autoZero"/>
        <c:auto val="1"/>
        <c:lblAlgn val="ctr"/>
        <c:lblOffset val="100"/>
        <c:noMultiLvlLbl val="0"/>
      </c:catAx>
      <c:valAx>
        <c:axId val="119283712"/>
        <c:scaling>
          <c:orientation val="minMax"/>
          <c:max val="3.2"/>
        </c:scaling>
        <c:delete val="1"/>
        <c:axPos val="b"/>
        <c:numFmt formatCode="0%" sourceLinked="1"/>
        <c:majorTickMark val="out"/>
        <c:minorTickMark val="none"/>
        <c:tickLblPos val="nextTo"/>
        <c:crossAx val="118933760"/>
        <c:crosses val="autoZero"/>
        <c:crossBetween val="between"/>
      </c:valAx>
    </c:plotArea>
    <c:legend>
      <c:legendPos val="b"/>
      <c:layout>
        <c:manualLayout>
          <c:xMode val="edge"/>
          <c:yMode val="edge"/>
          <c:x val="0.11032563725377527"/>
          <c:y val="0.79586355505975148"/>
          <c:w val="0.75995330548046203"/>
          <c:h val="0.12939421860242131"/>
        </c:manualLayout>
      </c:layout>
      <c:overlay val="0"/>
      <c:txPr>
        <a:bodyPr/>
        <a:lstStyle/>
        <a:p>
          <a:pPr>
            <a:defRPr sz="8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b="1" i="0" u="none" strike="noStrike" baseline="0" dirty="0">
                <a:effectLst/>
              </a:rPr>
              <a:t>Which Of The Following </a:t>
            </a:r>
            <a:r>
              <a:rPr lang="en-US" sz="1050" b="1" i="1" u="sng" strike="noStrike" baseline="0" dirty="0">
                <a:effectLst/>
              </a:rPr>
              <a:t>Influences Your Final Decision</a:t>
            </a:r>
            <a:r>
              <a:rPr lang="en-US" sz="1050" b="1" i="0" u="none" strike="noStrike" baseline="0" dirty="0">
                <a:effectLst/>
              </a:rPr>
              <a:t> When Voting For Political Candidates and Issues?</a:t>
            </a:r>
            <a:endParaRPr lang="en-US" sz="1050" dirty="0"/>
          </a:p>
        </c:rich>
      </c:tx>
      <c:layout>
        <c:manualLayout>
          <c:xMode val="edge"/>
          <c:yMode val="edge"/>
          <c:x val="0.13400396664727693"/>
          <c:y val="3.5228181065453681E-2"/>
        </c:manualLayout>
      </c:layout>
      <c:overlay val="0"/>
    </c:title>
    <c:autoTitleDeleted val="0"/>
    <c:plotArea>
      <c:layout>
        <c:manualLayout>
          <c:layoutTarget val="inner"/>
          <c:xMode val="edge"/>
          <c:yMode val="edge"/>
          <c:x val="9.7006280702064532E-2"/>
          <c:y val="0.10266564526516141"/>
          <c:w val="0.90299372691573931"/>
          <c:h val="0.67942355230437157"/>
        </c:manualLayout>
      </c:layout>
      <c:barChart>
        <c:barDir val="bar"/>
        <c:grouping val="stacked"/>
        <c:varyColors val="0"/>
        <c:ser>
          <c:idx val="0"/>
          <c:order val="0"/>
          <c:tx>
            <c:strRef>
              <c:f>Sheet1!$B$1</c:f>
              <c:strCache>
                <c:ptCount val="1"/>
                <c:pt idx="0">
                  <c:v>Television</c:v>
                </c:pt>
              </c:strCache>
            </c:strRef>
          </c:tx>
          <c:spPr>
            <a:solidFill>
              <a:srgbClr val="3682B4"/>
            </a:solidFill>
          </c:spPr>
          <c:invertIfNegative val="0"/>
          <c:dLbls>
            <c:spPr>
              <a:noFill/>
              <a:ln>
                <a:noFill/>
              </a:ln>
              <a:effectLst/>
            </c:spPr>
            <c:txPr>
              <a:bodyPr/>
              <a:lstStyle/>
              <a:p>
                <a:pPr>
                  <a:defRPr sz="1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Sheet1!$B$2:$B$9</c:f>
              <c:numCache>
                <c:formatCode>0%</c:formatCode>
                <c:ptCount val="8"/>
                <c:pt idx="0">
                  <c:v>0.64</c:v>
                </c:pt>
                <c:pt idx="1">
                  <c:v>0.58399999999999996</c:v>
                </c:pt>
                <c:pt idx="2">
                  <c:v>0.58799999999999997</c:v>
                </c:pt>
                <c:pt idx="3">
                  <c:v>0.57499999999999996</c:v>
                </c:pt>
                <c:pt idx="4">
                  <c:v>0.60499999999999998</c:v>
                </c:pt>
                <c:pt idx="5">
                  <c:v>0.625</c:v>
                </c:pt>
                <c:pt idx="6">
                  <c:v>0.58299999999999996</c:v>
                </c:pt>
                <c:pt idx="7">
                  <c:v>0.61099999999999999</c:v>
                </c:pt>
              </c:numCache>
            </c:numRef>
          </c:val>
          <c:extLst>
            <c:ext xmlns:c16="http://schemas.microsoft.com/office/drawing/2014/chart" uri="{C3380CC4-5D6E-409C-BE32-E72D297353CC}">
              <c16:uniqueId val="{00000000-7ED6-49D0-B5B6-9069B1333749}"/>
            </c:ext>
          </c:extLst>
        </c:ser>
        <c:ser>
          <c:idx val="1"/>
          <c:order val="1"/>
          <c:tx>
            <c:strRef>
              <c:f>Sheet1!$C$1</c:f>
              <c:strCache>
                <c:ptCount val="1"/>
                <c:pt idx="0">
                  <c:v>TV News Websites/Apps</c:v>
                </c:pt>
              </c:strCache>
            </c:strRef>
          </c:tx>
          <c:spPr>
            <a:solidFill>
              <a:srgbClr val="50C8A0"/>
            </a:solidFill>
          </c:spPr>
          <c:invertIfNegative val="0"/>
          <c:dLbls>
            <c:spPr>
              <a:noFill/>
              <a:ln>
                <a:noFill/>
              </a:ln>
              <a:effectLst/>
            </c:spPr>
            <c:txPr>
              <a:bodyPr/>
              <a:lstStyle/>
              <a:p>
                <a:pPr algn="ctr">
                  <a:defRPr lang="en-US"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Sheet1!$C$2:$C$9</c:f>
              <c:numCache>
                <c:formatCode>0%</c:formatCode>
                <c:ptCount val="8"/>
                <c:pt idx="0">
                  <c:v>0.40899999999999997</c:v>
                </c:pt>
                <c:pt idx="1">
                  <c:v>0.33600000000000002</c:v>
                </c:pt>
                <c:pt idx="2">
                  <c:v>0.44</c:v>
                </c:pt>
                <c:pt idx="3">
                  <c:v>0.40500000000000003</c:v>
                </c:pt>
                <c:pt idx="4">
                  <c:v>0.33500000000000002</c:v>
                </c:pt>
                <c:pt idx="5">
                  <c:v>0.38900000000000001</c:v>
                </c:pt>
                <c:pt idx="6">
                  <c:v>0.39700000000000002</c:v>
                </c:pt>
                <c:pt idx="7">
                  <c:v>0.372</c:v>
                </c:pt>
              </c:numCache>
            </c:numRef>
          </c:val>
          <c:extLst>
            <c:ext xmlns:c16="http://schemas.microsoft.com/office/drawing/2014/chart" uri="{C3380CC4-5D6E-409C-BE32-E72D297353CC}">
              <c16:uniqueId val="{00000001-7ED6-49D0-B5B6-9069B1333749}"/>
            </c:ext>
          </c:extLst>
        </c:ser>
        <c:ser>
          <c:idx val="2"/>
          <c:order val="2"/>
          <c:tx>
            <c:strRef>
              <c:f>Sheet1!$D$1</c:f>
              <c:strCache>
                <c:ptCount val="1"/>
                <c:pt idx="0">
                  <c:v>Non-TV Related News Websites/Apps</c:v>
                </c:pt>
              </c:strCache>
            </c:strRef>
          </c:tx>
          <c:spPr>
            <a:solidFill>
              <a:srgbClr val="FAB982"/>
            </a:solidFill>
          </c:spPr>
          <c:invertIfNegative val="0"/>
          <c:dLbls>
            <c:spPr>
              <a:noFill/>
              <a:ln>
                <a:noFill/>
              </a:ln>
              <a:effectLst/>
            </c:spPr>
            <c:txPr>
              <a:bodyPr anchorCtr="0"/>
              <a:lstStyle/>
              <a:p>
                <a:pPr algn="ctr">
                  <a:defRPr lang="en-US"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Sheet1!$D$2:$D$9</c:f>
              <c:numCache>
                <c:formatCode>0%</c:formatCode>
                <c:ptCount val="8"/>
                <c:pt idx="0">
                  <c:v>9.1999999999999998E-2</c:v>
                </c:pt>
                <c:pt idx="1">
                  <c:v>8.2000000000000003E-2</c:v>
                </c:pt>
                <c:pt idx="2">
                  <c:v>0.11</c:v>
                </c:pt>
                <c:pt idx="3">
                  <c:v>9.1999999999999998E-2</c:v>
                </c:pt>
                <c:pt idx="4">
                  <c:v>0.06</c:v>
                </c:pt>
                <c:pt idx="5">
                  <c:v>0.105</c:v>
                </c:pt>
                <c:pt idx="6">
                  <c:v>0.12</c:v>
                </c:pt>
                <c:pt idx="7">
                  <c:v>8.6999999999999994E-2</c:v>
                </c:pt>
              </c:numCache>
            </c:numRef>
          </c:val>
          <c:extLst>
            <c:ext xmlns:c16="http://schemas.microsoft.com/office/drawing/2014/chart" uri="{C3380CC4-5D6E-409C-BE32-E72D297353CC}">
              <c16:uniqueId val="{00000002-7ED6-49D0-B5B6-9069B1333749}"/>
            </c:ext>
          </c:extLst>
        </c:ser>
        <c:ser>
          <c:idx val="3"/>
          <c:order val="3"/>
          <c:tx>
            <c:strRef>
              <c:f>Sheet1!$E$1</c:f>
              <c:strCache>
                <c:ptCount val="1"/>
                <c:pt idx="0">
                  <c:v>Social Media</c:v>
                </c:pt>
              </c:strCache>
            </c:strRef>
          </c:tx>
          <c:invertIfNegative val="0"/>
          <c:dLbls>
            <c:dLbl>
              <c:idx val="0"/>
              <c:layout>
                <c:manualLayout>
                  <c:x val="-3.0706241128132792E-3"/>
                  <c:y val="4.51028593792283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D6-49D0-B5B6-9069B1333749}"/>
                </c:ext>
              </c:extLst>
            </c:dLbl>
            <c:spPr>
              <a:noFill/>
              <a:ln>
                <a:noFill/>
              </a:ln>
              <a:effectLst/>
            </c:spPr>
            <c:txPr>
              <a:bodyPr anchorCtr="0"/>
              <a:lstStyle/>
              <a:p>
                <a:pPr algn="ctr">
                  <a:defRPr lang="en-US"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Sheet1!$E$2:$E$9</c:f>
              <c:numCache>
                <c:formatCode>0%</c:formatCode>
                <c:ptCount val="8"/>
                <c:pt idx="0">
                  <c:v>0.122</c:v>
                </c:pt>
                <c:pt idx="1">
                  <c:v>0.19700000000000001</c:v>
                </c:pt>
                <c:pt idx="2">
                  <c:v>0.22500000000000001</c:v>
                </c:pt>
                <c:pt idx="3">
                  <c:v>0.183</c:v>
                </c:pt>
                <c:pt idx="4">
                  <c:v>0.08</c:v>
                </c:pt>
                <c:pt idx="5">
                  <c:v>0.187</c:v>
                </c:pt>
                <c:pt idx="6">
                  <c:v>0.25700000000000001</c:v>
                </c:pt>
                <c:pt idx="7">
                  <c:v>0.161</c:v>
                </c:pt>
              </c:numCache>
            </c:numRef>
          </c:val>
          <c:extLst>
            <c:ext xmlns:c16="http://schemas.microsoft.com/office/drawing/2014/chart" uri="{C3380CC4-5D6E-409C-BE32-E72D297353CC}">
              <c16:uniqueId val="{00000004-7ED6-49D0-B5B6-9069B1333749}"/>
            </c:ext>
          </c:extLst>
        </c:ser>
        <c:ser>
          <c:idx val="4"/>
          <c:order val="4"/>
          <c:tx>
            <c:strRef>
              <c:f>Sheet1!$F$1</c:f>
              <c:strCache>
                <c:ptCount val="1"/>
                <c:pt idx="0">
                  <c:v>Search Results</c:v>
                </c:pt>
              </c:strCache>
            </c:strRef>
          </c:tx>
          <c:spPr>
            <a:solidFill>
              <a:schemeClr val="accent5">
                <a:lumMod val="75000"/>
              </a:schemeClr>
            </a:solidFill>
          </c:spPr>
          <c:invertIfNegative val="0"/>
          <c:dLbls>
            <c:spPr>
              <a:noFill/>
              <a:ln>
                <a:noFill/>
              </a:ln>
              <a:effectLst/>
            </c:spPr>
            <c:txPr>
              <a:bodyPr anchorCtr="0"/>
              <a:lstStyle/>
              <a:p>
                <a:pPr algn="ctr">
                  <a:defRPr lang="en-US"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Sheet1!$F$2:$F$9</c:f>
              <c:numCache>
                <c:formatCode>0%</c:formatCode>
                <c:ptCount val="8"/>
                <c:pt idx="0">
                  <c:v>0.106</c:v>
                </c:pt>
                <c:pt idx="1">
                  <c:v>0.16200000000000001</c:v>
                </c:pt>
                <c:pt idx="2">
                  <c:v>0.13700000000000001</c:v>
                </c:pt>
                <c:pt idx="3">
                  <c:v>0.14399999999999999</c:v>
                </c:pt>
                <c:pt idx="4">
                  <c:v>0.13100000000000001</c:v>
                </c:pt>
                <c:pt idx="5">
                  <c:v>0.13400000000000001</c:v>
                </c:pt>
                <c:pt idx="6">
                  <c:v>0.14299999999999999</c:v>
                </c:pt>
                <c:pt idx="7">
                  <c:v>0.13500000000000001</c:v>
                </c:pt>
              </c:numCache>
            </c:numRef>
          </c:val>
          <c:extLst>
            <c:ext xmlns:c16="http://schemas.microsoft.com/office/drawing/2014/chart" uri="{C3380CC4-5D6E-409C-BE32-E72D297353CC}">
              <c16:uniqueId val="{00000005-7ED6-49D0-B5B6-9069B1333749}"/>
            </c:ext>
          </c:extLst>
        </c:ser>
        <c:ser>
          <c:idx val="5"/>
          <c:order val="5"/>
          <c:tx>
            <c:strRef>
              <c:f>Sheet1!$G$1</c:f>
              <c:strCache>
                <c:ptCount val="1"/>
                <c:pt idx="0">
                  <c:v>Online Newspapers</c:v>
                </c:pt>
              </c:strCache>
            </c:strRef>
          </c:tx>
          <c:invertIfNegative val="0"/>
          <c:dLbls>
            <c:spPr>
              <a:noFill/>
              <a:ln>
                <a:noFill/>
              </a:ln>
              <a:effectLst/>
            </c:spPr>
            <c:txPr>
              <a:bodyPr anchorCtr="0"/>
              <a:lstStyle/>
              <a:p>
                <a:pPr algn="ctr">
                  <a:defRPr lang="en-US"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Sheet1!$G$2:$G$9</c:f>
              <c:numCache>
                <c:formatCode>0%</c:formatCode>
                <c:ptCount val="8"/>
                <c:pt idx="0">
                  <c:v>0.224</c:v>
                </c:pt>
                <c:pt idx="1">
                  <c:v>0.11899999999999999</c:v>
                </c:pt>
                <c:pt idx="2">
                  <c:v>0.192</c:v>
                </c:pt>
                <c:pt idx="3">
                  <c:v>0.14399999999999999</c:v>
                </c:pt>
                <c:pt idx="4">
                  <c:v>0.13400000000000001</c:v>
                </c:pt>
                <c:pt idx="5">
                  <c:v>0.20899999999999999</c:v>
                </c:pt>
                <c:pt idx="6">
                  <c:v>0.21</c:v>
                </c:pt>
                <c:pt idx="7">
                  <c:v>0.17</c:v>
                </c:pt>
              </c:numCache>
            </c:numRef>
          </c:val>
          <c:extLst>
            <c:ext xmlns:c16="http://schemas.microsoft.com/office/drawing/2014/chart" uri="{C3380CC4-5D6E-409C-BE32-E72D297353CC}">
              <c16:uniqueId val="{00000006-7ED6-49D0-B5B6-9069B1333749}"/>
            </c:ext>
          </c:extLst>
        </c:ser>
        <c:ser>
          <c:idx val="6"/>
          <c:order val="6"/>
          <c:tx>
            <c:strRef>
              <c:f>Sheet1!$H$1</c:f>
              <c:strCache>
                <c:ptCount val="1"/>
                <c:pt idx="0">
                  <c:v>Newspaper</c:v>
                </c:pt>
              </c:strCache>
            </c:strRef>
          </c:tx>
          <c:spPr>
            <a:solidFill>
              <a:srgbClr val="93A9CF"/>
            </a:solidFill>
          </c:spPr>
          <c:invertIfNegative val="0"/>
          <c:dLbls>
            <c:spPr>
              <a:noFill/>
              <a:ln>
                <a:noFill/>
              </a:ln>
              <a:effectLst/>
            </c:spPr>
            <c:txPr>
              <a:bodyPr anchorCtr="0"/>
              <a:lstStyle/>
              <a:p>
                <a:pPr algn="ctr">
                  <a:defRPr lang="en-US"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Sheet1!$H$2:$H$9</c:f>
              <c:numCache>
                <c:formatCode>0%</c:formatCode>
                <c:ptCount val="8"/>
                <c:pt idx="0">
                  <c:v>0.24199999999999999</c:v>
                </c:pt>
                <c:pt idx="1">
                  <c:v>0.188</c:v>
                </c:pt>
                <c:pt idx="2">
                  <c:v>0.20899999999999999</c:v>
                </c:pt>
                <c:pt idx="3">
                  <c:v>0.157</c:v>
                </c:pt>
                <c:pt idx="4">
                  <c:v>0.32400000000000001</c:v>
                </c:pt>
                <c:pt idx="5">
                  <c:v>0.16200000000000001</c:v>
                </c:pt>
                <c:pt idx="6">
                  <c:v>0.14299999999999999</c:v>
                </c:pt>
                <c:pt idx="7">
                  <c:v>0.214</c:v>
                </c:pt>
              </c:numCache>
            </c:numRef>
          </c:val>
          <c:extLst>
            <c:ext xmlns:c16="http://schemas.microsoft.com/office/drawing/2014/chart" uri="{C3380CC4-5D6E-409C-BE32-E72D297353CC}">
              <c16:uniqueId val="{00000007-7ED6-49D0-B5B6-9069B1333749}"/>
            </c:ext>
          </c:extLst>
        </c:ser>
        <c:ser>
          <c:idx val="7"/>
          <c:order val="7"/>
          <c:tx>
            <c:strRef>
              <c:f>Sheet1!$I$1</c:f>
              <c:strCache>
                <c:ptCount val="1"/>
                <c:pt idx="0">
                  <c:v>Online Radio/Podcasts</c:v>
                </c:pt>
              </c:strCache>
            </c:strRef>
          </c:tx>
          <c:spPr>
            <a:solidFill>
              <a:srgbClr val="D19392"/>
            </a:solidFill>
          </c:spPr>
          <c:invertIfNegative val="0"/>
          <c:dLbls>
            <c:spPr>
              <a:noFill/>
              <a:ln>
                <a:noFill/>
              </a:ln>
              <a:effectLst/>
            </c:spPr>
            <c:txPr>
              <a:bodyPr anchorCtr="0"/>
              <a:lstStyle/>
              <a:p>
                <a:pPr algn="ctr">
                  <a:defRPr lang="en-US"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Sheet1!$I$2:$I$9</c:f>
              <c:numCache>
                <c:formatCode>0%</c:formatCode>
                <c:ptCount val="8"/>
                <c:pt idx="0">
                  <c:v>0.122</c:v>
                </c:pt>
                <c:pt idx="1">
                  <c:v>8.7999999999999995E-2</c:v>
                </c:pt>
                <c:pt idx="2">
                  <c:v>0.115</c:v>
                </c:pt>
                <c:pt idx="3">
                  <c:v>9.1999999999999998E-2</c:v>
                </c:pt>
                <c:pt idx="4">
                  <c:v>2.3E-2</c:v>
                </c:pt>
                <c:pt idx="5">
                  <c:v>0.155</c:v>
                </c:pt>
                <c:pt idx="6">
                  <c:v>0.183</c:v>
                </c:pt>
                <c:pt idx="7">
                  <c:v>0.105</c:v>
                </c:pt>
              </c:numCache>
            </c:numRef>
          </c:val>
          <c:extLst>
            <c:ext xmlns:c16="http://schemas.microsoft.com/office/drawing/2014/chart" uri="{C3380CC4-5D6E-409C-BE32-E72D297353CC}">
              <c16:uniqueId val="{00000008-7ED6-49D0-B5B6-9069B1333749}"/>
            </c:ext>
          </c:extLst>
        </c:ser>
        <c:ser>
          <c:idx val="8"/>
          <c:order val="8"/>
          <c:tx>
            <c:strRef>
              <c:f>Sheet1!$J$1</c:f>
              <c:strCache>
                <c:ptCount val="1"/>
                <c:pt idx="0">
                  <c:v>Terrestrial Radio</c:v>
                </c:pt>
              </c:strCache>
            </c:strRef>
          </c:tx>
          <c:spPr>
            <a:solidFill>
              <a:srgbClr val="B9CD96"/>
            </a:solidFill>
          </c:spPr>
          <c:invertIfNegative val="0"/>
          <c:dLbls>
            <c:spPr>
              <a:noFill/>
              <a:ln>
                <a:noFill/>
              </a:ln>
              <a:effectLst/>
            </c:spPr>
            <c:txPr>
              <a:bodyPr anchorCtr="0"/>
              <a:lstStyle/>
              <a:p>
                <a:pPr algn="ctr">
                  <a:defRPr lang="en-US"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Sheet1!$J$2:$J$9</c:f>
              <c:numCache>
                <c:formatCode>0%</c:formatCode>
                <c:ptCount val="8"/>
                <c:pt idx="0">
                  <c:v>0.157</c:v>
                </c:pt>
                <c:pt idx="1">
                  <c:v>0.127</c:v>
                </c:pt>
                <c:pt idx="2">
                  <c:v>0.154</c:v>
                </c:pt>
                <c:pt idx="3">
                  <c:v>0.111</c:v>
                </c:pt>
                <c:pt idx="4">
                  <c:v>0.13100000000000001</c:v>
                </c:pt>
                <c:pt idx="5">
                  <c:v>0.14699999999999999</c:v>
                </c:pt>
                <c:pt idx="6">
                  <c:v>0.157</c:v>
                </c:pt>
                <c:pt idx="7">
                  <c:v>0.14199999999999999</c:v>
                </c:pt>
              </c:numCache>
            </c:numRef>
          </c:val>
          <c:extLst>
            <c:ext xmlns:c16="http://schemas.microsoft.com/office/drawing/2014/chart" uri="{C3380CC4-5D6E-409C-BE32-E72D297353CC}">
              <c16:uniqueId val="{00000009-7ED6-49D0-B5B6-9069B1333749}"/>
            </c:ext>
          </c:extLst>
        </c:ser>
        <c:ser>
          <c:idx val="9"/>
          <c:order val="9"/>
          <c:tx>
            <c:strRef>
              <c:f>Sheet1!$K$1</c:f>
              <c:strCache>
                <c:ptCount val="1"/>
                <c:pt idx="0">
                  <c:v>Email Marketing</c:v>
                </c:pt>
              </c:strCache>
            </c:strRef>
          </c:tx>
          <c:spPr>
            <a:solidFill>
              <a:srgbClr val="A99BBD"/>
            </a:solidFill>
          </c:spPr>
          <c:invertIfNegative val="0"/>
          <c:dLbls>
            <c:spPr>
              <a:noFill/>
              <a:ln>
                <a:noFill/>
              </a:ln>
              <a:effectLst/>
            </c:spPr>
            <c:txPr>
              <a:bodyPr anchorCtr="0"/>
              <a:lstStyle/>
              <a:p>
                <a:pPr algn="ctr">
                  <a:defRPr lang="en-US" sz="10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Sheet1!$K$2:$K$9</c:f>
              <c:numCache>
                <c:formatCode>0%</c:formatCode>
                <c:ptCount val="8"/>
                <c:pt idx="0">
                  <c:v>0.14499999999999999</c:v>
                </c:pt>
                <c:pt idx="1">
                  <c:v>0.11700000000000001</c:v>
                </c:pt>
                <c:pt idx="2">
                  <c:v>0.14799999999999999</c:v>
                </c:pt>
                <c:pt idx="3">
                  <c:v>0.11799999999999999</c:v>
                </c:pt>
                <c:pt idx="4">
                  <c:v>0.108</c:v>
                </c:pt>
                <c:pt idx="5">
                  <c:v>0.154</c:v>
                </c:pt>
                <c:pt idx="6">
                  <c:v>0.16700000000000001</c:v>
                </c:pt>
                <c:pt idx="7">
                  <c:v>0.13100000000000001</c:v>
                </c:pt>
              </c:numCache>
            </c:numRef>
          </c:val>
          <c:extLst>
            <c:ext xmlns:c16="http://schemas.microsoft.com/office/drawing/2014/chart" uri="{C3380CC4-5D6E-409C-BE32-E72D297353CC}">
              <c16:uniqueId val="{0000000A-7ED6-49D0-B5B6-9069B1333749}"/>
            </c:ext>
          </c:extLst>
        </c:ser>
        <c:ser>
          <c:idx val="10"/>
          <c:order val="10"/>
          <c:tx>
            <c:strRef>
              <c:f>Sheet1!$L$1</c:f>
              <c:strCache>
                <c:ptCount val="1"/>
                <c:pt idx="0">
                  <c:v>Direct Mail</c:v>
                </c:pt>
              </c:strCache>
            </c:strRef>
          </c:tx>
          <c:spPr>
            <a:solidFill>
              <a:srgbClr val="91C3D5"/>
            </a:solidFill>
          </c:spPr>
          <c:invertIfNegative val="0"/>
          <c:dLbls>
            <c:spPr>
              <a:noFill/>
              <a:ln>
                <a:noFill/>
              </a:ln>
              <a:effectLst/>
            </c:spPr>
            <c:txPr>
              <a:bodyPr anchorCtr="0"/>
              <a:lstStyle/>
              <a:p>
                <a:pPr algn="ctr">
                  <a:defRPr lang="en-US"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Sheet1!$L$2:$L$9</c:f>
              <c:numCache>
                <c:formatCode>0%</c:formatCode>
                <c:ptCount val="8"/>
                <c:pt idx="0">
                  <c:v>0.159</c:v>
                </c:pt>
                <c:pt idx="1">
                  <c:v>0.152</c:v>
                </c:pt>
                <c:pt idx="2">
                  <c:v>0.11</c:v>
                </c:pt>
                <c:pt idx="3">
                  <c:v>0.17</c:v>
                </c:pt>
                <c:pt idx="4">
                  <c:v>0.185</c:v>
                </c:pt>
                <c:pt idx="5">
                  <c:v>0.14299999999999999</c:v>
                </c:pt>
                <c:pt idx="6">
                  <c:v>0.15</c:v>
                </c:pt>
                <c:pt idx="7">
                  <c:v>0.156</c:v>
                </c:pt>
              </c:numCache>
            </c:numRef>
          </c:val>
          <c:extLst>
            <c:ext xmlns:c16="http://schemas.microsoft.com/office/drawing/2014/chart" uri="{C3380CC4-5D6E-409C-BE32-E72D297353CC}">
              <c16:uniqueId val="{0000000B-7ED6-49D0-B5B6-9069B1333749}"/>
            </c:ext>
          </c:extLst>
        </c:ser>
        <c:ser>
          <c:idx val="11"/>
          <c:order val="11"/>
          <c:tx>
            <c:strRef>
              <c:f>Sheet1!$M$1</c:f>
              <c:strCache>
                <c:ptCount val="1"/>
                <c:pt idx="0">
                  <c:v>Billboards</c:v>
                </c:pt>
              </c:strCache>
            </c:strRef>
          </c:tx>
          <c:spPr>
            <a:solidFill>
              <a:srgbClr val="FFCCCC"/>
            </a:solidFill>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Sheet1!$M$2:$M$9</c:f>
              <c:numCache>
                <c:formatCode>0%</c:formatCode>
                <c:ptCount val="8"/>
                <c:pt idx="0">
                  <c:v>0.1</c:v>
                </c:pt>
                <c:pt idx="1">
                  <c:v>5.8999999999999997E-2</c:v>
                </c:pt>
                <c:pt idx="2">
                  <c:v>9.2999999999999999E-2</c:v>
                </c:pt>
                <c:pt idx="3">
                  <c:v>8.5000000000000006E-2</c:v>
                </c:pt>
                <c:pt idx="4">
                  <c:v>1.4E-2</c:v>
                </c:pt>
                <c:pt idx="5">
                  <c:v>0.115</c:v>
                </c:pt>
                <c:pt idx="6">
                  <c:v>0.16300000000000001</c:v>
                </c:pt>
                <c:pt idx="7">
                  <c:v>7.9000000000000001E-2</c:v>
                </c:pt>
              </c:numCache>
            </c:numRef>
          </c:val>
          <c:extLst>
            <c:ext xmlns:c16="http://schemas.microsoft.com/office/drawing/2014/chart" uri="{C3380CC4-5D6E-409C-BE32-E72D297353CC}">
              <c16:uniqueId val="{00000000-0A42-4BA3-A568-DED756111D26}"/>
            </c:ext>
          </c:extLst>
        </c:ser>
        <c:dLbls>
          <c:showLegendKey val="0"/>
          <c:showVal val="0"/>
          <c:showCatName val="0"/>
          <c:showSerName val="0"/>
          <c:showPercent val="0"/>
          <c:showBubbleSize val="0"/>
        </c:dLbls>
        <c:gapWidth val="150"/>
        <c:overlap val="100"/>
        <c:axId val="124014592"/>
        <c:axId val="124016128"/>
      </c:barChart>
      <c:catAx>
        <c:axId val="124014592"/>
        <c:scaling>
          <c:orientation val="minMax"/>
        </c:scaling>
        <c:delete val="0"/>
        <c:axPos val="l"/>
        <c:numFmt formatCode="General" sourceLinked="0"/>
        <c:majorTickMark val="out"/>
        <c:minorTickMark val="none"/>
        <c:tickLblPos val="nextTo"/>
        <c:txPr>
          <a:bodyPr/>
          <a:lstStyle/>
          <a:p>
            <a:pPr>
              <a:defRPr sz="1000" b="1"/>
            </a:pPr>
            <a:endParaRPr lang="en-US"/>
          </a:p>
        </c:txPr>
        <c:crossAx val="124016128"/>
        <c:crosses val="autoZero"/>
        <c:auto val="1"/>
        <c:lblAlgn val="ctr"/>
        <c:lblOffset val="100"/>
        <c:noMultiLvlLbl val="0"/>
      </c:catAx>
      <c:valAx>
        <c:axId val="124016128"/>
        <c:scaling>
          <c:orientation val="minMax"/>
          <c:max val="3"/>
        </c:scaling>
        <c:delete val="1"/>
        <c:axPos val="b"/>
        <c:numFmt formatCode="0%" sourceLinked="1"/>
        <c:majorTickMark val="out"/>
        <c:minorTickMark val="none"/>
        <c:tickLblPos val="nextTo"/>
        <c:crossAx val="124014592"/>
        <c:crosses val="autoZero"/>
        <c:crossBetween val="between"/>
      </c:valAx>
    </c:plotArea>
    <c:legend>
      <c:legendPos val="b"/>
      <c:layout>
        <c:manualLayout>
          <c:xMode val="edge"/>
          <c:yMode val="edge"/>
          <c:x val="6.4013461140647571E-2"/>
          <c:y val="0.79586355505975148"/>
          <c:w val="0.78858132466747177"/>
          <c:h val="0.12939421860242131"/>
        </c:manualLayout>
      </c:layout>
      <c:overlay val="0"/>
      <c:txPr>
        <a:bodyPr/>
        <a:lstStyle/>
        <a:p>
          <a:pPr>
            <a:defRPr sz="8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b="1" i="0" u="none" strike="noStrike" baseline="0" dirty="0">
                <a:effectLst/>
              </a:rPr>
              <a:t>Which Of The Following </a:t>
            </a:r>
            <a:r>
              <a:rPr lang="en-US" sz="1050" b="1" i="1" u="sng" strike="noStrike" baseline="0" dirty="0">
                <a:effectLst/>
              </a:rPr>
              <a:t>Influences Your Final Decision</a:t>
            </a:r>
            <a:r>
              <a:rPr lang="en-US" sz="1050" b="1" i="0" u="none" strike="noStrike" baseline="0" dirty="0">
                <a:effectLst/>
              </a:rPr>
              <a:t> When Voting For Political Candidates and Issues?</a:t>
            </a:r>
            <a:endParaRPr lang="en-US" sz="1050" dirty="0"/>
          </a:p>
        </c:rich>
      </c:tx>
      <c:layout>
        <c:manualLayout>
          <c:xMode val="edge"/>
          <c:yMode val="edge"/>
          <c:x val="0.13681076519958768"/>
          <c:y val="4.6970908087271578E-2"/>
        </c:manualLayout>
      </c:layout>
      <c:overlay val="0"/>
    </c:title>
    <c:autoTitleDeleted val="0"/>
    <c:plotArea>
      <c:layout>
        <c:manualLayout>
          <c:layoutTarget val="inner"/>
          <c:xMode val="edge"/>
          <c:yMode val="edge"/>
          <c:x val="0.12788105715967898"/>
          <c:y val="0.10853700877607035"/>
          <c:w val="0.87211894284032088"/>
          <c:h val="0.6383240077280089"/>
        </c:manualLayout>
      </c:layout>
      <c:barChart>
        <c:barDir val="bar"/>
        <c:grouping val="stacked"/>
        <c:varyColors val="0"/>
        <c:ser>
          <c:idx val="0"/>
          <c:order val="0"/>
          <c:tx>
            <c:strRef>
              <c:f>Sheet1!$B$1</c:f>
              <c:strCache>
                <c:ptCount val="1"/>
                <c:pt idx="0">
                  <c:v>Television</c:v>
                </c:pt>
              </c:strCache>
            </c:strRef>
          </c:tx>
          <c:spPr>
            <a:solidFill>
              <a:srgbClr val="3682B4"/>
            </a:solidFill>
          </c:spPr>
          <c:invertIfNegative val="0"/>
          <c:dLbls>
            <c:spPr>
              <a:noFill/>
              <a:ln>
                <a:noFill/>
              </a:ln>
              <a:effectLst/>
            </c:spPr>
            <c:txPr>
              <a:bodyPr/>
              <a:lstStyle/>
              <a:p>
                <a:pPr>
                  <a:defRPr sz="1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Sheet1!$B$2:$B$6</c:f>
              <c:numCache>
                <c:formatCode>0%</c:formatCode>
                <c:ptCount val="5"/>
                <c:pt idx="0">
                  <c:v>0.59399999999999997</c:v>
                </c:pt>
                <c:pt idx="1">
                  <c:v>0.60899999999999999</c:v>
                </c:pt>
                <c:pt idx="2">
                  <c:v>0.59399999999999997</c:v>
                </c:pt>
                <c:pt idx="3">
                  <c:v>0.63300000000000001</c:v>
                </c:pt>
                <c:pt idx="4">
                  <c:v>0.59299999999999997</c:v>
                </c:pt>
              </c:numCache>
            </c:numRef>
          </c:val>
          <c:extLst>
            <c:ext xmlns:c16="http://schemas.microsoft.com/office/drawing/2014/chart" uri="{C3380CC4-5D6E-409C-BE32-E72D297353CC}">
              <c16:uniqueId val="{00000000-7ED6-49D0-B5B6-9069B1333749}"/>
            </c:ext>
          </c:extLst>
        </c:ser>
        <c:ser>
          <c:idx val="1"/>
          <c:order val="1"/>
          <c:tx>
            <c:strRef>
              <c:f>Sheet1!$C$1</c:f>
              <c:strCache>
                <c:ptCount val="1"/>
                <c:pt idx="0">
                  <c:v>TV News Websites/Apps</c:v>
                </c:pt>
              </c:strCache>
            </c:strRef>
          </c:tx>
          <c:spPr>
            <a:solidFill>
              <a:srgbClr val="50C8A0"/>
            </a:solidFill>
          </c:spPr>
          <c:invertIfNegative val="0"/>
          <c:dLbls>
            <c:spPr>
              <a:noFill/>
              <a:ln>
                <a:noFill/>
              </a:ln>
              <a:effectLst/>
            </c:spPr>
            <c:txPr>
              <a:bodyPr/>
              <a:lstStyle/>
              <a:p>
                <a:pPr algn="ctr">
                  <a:defRPr lang="en-US"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Sheet1!$C$2:$C$6</c:f>
              <c:numCache>
                <c:formatCode>0%</c:formatCode>
                <c:ptCount val="5"/>
                <c:pt idx="0">
                  <c:v>0.375</c:v>
                </c:pt>
                <c:pt idx="1">
                  <c:v>0.41799999999999998</c:v>
                </c:pt>
                <c:pt idx="2">
                  <c:v>0.373</c:v>
                </c:pt>
                <c:pt idx="3">
                  <c:v>0.372</c:v>
                </c:pt>
                <c:pt idx="4">
                  <c:v>0.377</c:v>
                </c:pt>
              </c:numCache>
            </c:numRef>
          </c:val>
          <c:extLst>
            <c:ext xmlns:c16="http://schemas.microsoft.com/office/drawing/2014/chart" uri="{C3380CC4-5D6E-409C-BE32-E72D297353CC}">
              <c16:uniqueId val="{00000001-7ED6-49D0-B5B6-9069B1333749}"/>
            </c:ext>
          </c:extLst>
        </c:ser>
        <c:ser>
          <c:idx val="2"/>
          <c:order val="2"/>
          <c:tx>
            <c:strRef>
              <c:f>Sheet1!$D$1</c:f>
              <c:strCache>
                <c:ptCount val="1"/>
                <c:pt idx="0">
                  <c:v>Non-TV Related News Websites/Apps</c:v>
                </c:pt>
              </c:strCache>
            </c:strRef>
          </c:tx>
          <c:spPr>
            <a:solidFill>
              <a:srgbClr val="FAB982"/>
            </a:solidFill>
          </c:spPr>
          <c:invertIfNegative val="0"/>
          <c:dLbls>
            <c:spPr>
              <a:noFill/>
              <a:ln>
                <a:noFill/>
              </a:ln>
              <a:effectLst/>
            </c:spPr>
            <c:txPr>
              <a:bodyPr anchorCtr="0"/>
              <a:lstStyle/>
              <a:p>
                <a:pPr algn="ctr">
                  <a:defRPr lang="en-US"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Sheet1!$D$2:$D$6</c:f>
              <c:numCache>
                <c:formatCode>0%</c:formatCode>
                <c:ptCount val="5"/>
                <c:pt idx="0">
                  <c:v>0.10199999999999999</c:v>
                </c:pt>
                <c:pt idx="1">
                  <c:v>9.9000000000000005E-2</c:v>
                </c:pt>
                <c:pt idx="2">
                  <c:v>5.0999999999999997E-2</c:v>
                </c:pt>
                <c:pt idx="3">
                  <c:v>0.11899999999999999</c:v>
                </c:pt>
                <c:pt idx="4">
                  <c:v>6.3E-2</c:v>
                </c:pt>
              </c:numCache>
            </c:numRef>
          </c:val>
          <c:extLst>
            <c:ext xmlns:c16="http://schemas.microsoft.com/office/drawing/2014/chart" uri="{C3380CC4-5D6E-409C-BE32-E72D297353CC}">
              <c16:uniqueId val="{00000002-7ED6-49D0-B5B6-9069B1333749}"/>
            </c:ext>
          </c:extLst>
        </c:ser>
        <c:ser>
          <c:idx val="3"/>
          <c:order val="3"/>
          <c:tx>
            <c:strRef>
              <c:f>Sheet1!$E$1</c:f>
              <c:strCache>
                <c:ptCount val="1"/>
                <c:pt idx="0">
                  <c:v>Social Media</c:v>
                </c:pt>
              </c:strCache>
            </c:strRef>
          </c:tx>
          <c:invertIfNegative val="0"/>
          <c:dLbls>
            <c:dLbl>
              <c:idx val="0"/>
              <c:layout>
                <c:manualLayout>
                  <c:x val="-3.0706241128132792E-3"/>
                  <c:y val="4.51028593792283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D6-49D0-B5B6-9069B1333749}"/>
                </c:ext>
              </c:extLst>
            </c:dLbl>
            <c:spPr>
              <a:noFill/>
              <a:ln>
                <a:noFill/>
              </a:ln>
              <a:effectLst/>
            </c:spPr>
            <c:txPr>
              <a:bodyPr anchorCtr="0"/>
              <a:lstStyle/>
              <a:p>
                <a:pPr algn="ctr">
                  <a:defRPr lang="en-US"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Sheet1!$E$2:$E$6</c:f>
              <c:numCache>
                <c:formatCode>0%</c:formatCode>
                <c:ptCount val="5"/>
                <c:pt idx="0">
                  <c:v>0.19500000000000001</c:v>
                </c:pt>
                <c:pt idx="1">
                  <c:v>0.16700000000000001</c:v>
                </c:pt>
                <c:pt idx="2">
                  <c:v>0.14699999999999999</c:v>
                </c:pt>
                <c:pt idx="3">
                  <c:v>0.20200000000000001</c:v>
                </c:pt>
                <c:pt idx="4">
                  <c:v>0.114</c:v>
                </c:pt>
              </c:numCache>
            </c:numRef>
          </c:val>
          <c:extLst>
            <c:ext xmlns:c16="http://schemas.microsoft.com/office/drawing/2014/chart" uri="{C3380CC4-5D6E-409C-BE32-E72D297353CC}">
              <c16:uniqueId val="{00000004-7ED6-49D0-B5B6-9069B1333749}"/>
            </c:ext>
          </c:extLst>
        </c:ser>
        <c:ser>
          <c:idx val="4"/>
          <c:order val="4"/>
          <c:tx>
            <c:strRef>
              <c:f>Sheet1!$F$1</c:f>
              <c:strCache>
                <c:ptCount val="1"/>
                <c:pt idx="0">
                  <c:v>Search Results</c:v>
                </c:pt>
              </c:strCache>
            </c:strRef>
          </c:tx>
          <c:spPr>
            <a:solidFill>
              <a:schemeClr val="accent5">
                <a:lumMod val="75000"/>
              </a:schemeClr>
            </a:solidFill>
          </c:spPr>
          <c:invertIfNegative val="0"/>
          <c:dLbls>
            <c:spPr>
              <a:noFill/>
              <a:ln>
                <a:noFill/>
              </a:ln>
              <a:effectLst/>
            </c:spPr>
            <c:txPr>
              <a:bodyPr anchorCtr="0"/>
              <a:lstStyle/>
              <a:p>
                <a:pPr algn="ctr">
                  <a:defRPr lang="en-US"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Sheet1!$F$2:$F$6</c:f>
              <c:numCache>
                <c:formatCode>0%</c:formatCode>
                <c:ptCount val="5"/>
                <c:pt idx="0">
                  <c:v>0.14799999999999999</c:v>
                </c:pt>
                <c:pt idx="1">
                  <c:v>0.123</c:v>
                </c:pt>
                <c:pt idx="2">
                  <c:v>0.106</c:v>
                </c:pt>
                <c:pt idx="3">
                  <c:v>0.13100000000000001</c:v>
                </c:pt>
                <c:pt idx="4">
                  <c:v>0.157</c:v>
                </c:pt>
              </c:numCache>
            </c:numRef>
          </c:val>
          <c:extLst>
            <c:ext xmlns:c16="http://schemas.microsoft.com/office/drawing/2014/chart" uri="{C3380CC4-5D6E-409C-BE32-E72D297353CC}">
              <c16:uniqueId val="{00000005-7ED6-49D0-B5B6-9069B1333749}"/>
            </c:ext>
          </c:extLst>
        </c:ser>
        <c:ser>
          <c:idx val="5"/>
          <c:order val="5"/>
          <c:tx>
            <c:strRef>
              <c:f>Sheet1!$G$1</c:f>
              <c:strCache>
                <c:ptCount val="1"/>
                <c:pt idx="0">
                  <c:v>Online Newspapers</c:v>
                </c:pt>
              </c:strCache>
            </c:strRef>
          </c:tx>
          <c:invertIfNegative val="0"/>
          <c:dLbls>
            <c:spPr>
              <a:noFill/>
              <a:ln>
                <a:noFill/>
              </a:ln>
              <a:effectLst/>
            </c:spPr>
            <c:txPr>
              <a:bodyPr anchorCtr="0"/>
              <a:lstStyle/>
              <a:p>
                <a:pPr algn="ctr">
                  <a:defRPr lang="en-US"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Sheet1!$G$2:$G$6</c:f>
              <c:numCache>
                <c:formatCode>0%</c:formatCode>
                <c:ptCount val="5"/>
                <c:pt idx="0">
                  <c:v>0.14799999999999999</c:v>
                </c:pt>
                <c:pt idx="1">
                  <c:v>0.217</c:v>
                </c:pt>
                <c:pt idx="2">
                  <c:v>0.16600000000000001</c:v>
                </c:pt>
                <c:pt idx="3">
                  <c:v>0.16700000000000001</c:v>
                </c:pt>
                <c:pt idx="4">
                  <c:v>0.18099999999999999</c:v>
                </c:pt>
              </c:numCache>
            </c:numRef>
          </c:val>
          <c:extLst>
            <c:ext xmlns:c16="http://schemas.microsoft.com/office/drawing/2014/chart" uri="{C3380CC4-5D6E-409C-BE32-E72D297353CC}">
              <c16:uniqueId val="{00000006-7ED6-49D0-B5B6-9069B1333749}"/>
            </c:ext>
          </c:extLst>
        </c:ser>
        <c:ser>
          <c:idx val="6"/>
          <c:order val="6"/>
          <c:tx>
            <c:strRef>
              <c:f>Sheet1!$H$1</c:f>
              <c:strCache>
                <c:ptCount val="1"/>
                <c:pt idx="0">
                  <c:v>Newspaper</c:v>
                </c:pt>
              </c:strCache>
            </c:strRef>
          </c:tx>
          <c:spPr>
            <a:solidFill>
              <a:srgbClr val="93A9CF"/>
            </a:solidFill>
          </c:spPr>
          <c:invertIfNegative val="0"/>
          <c:dLbls>
            <c:spPr>
              <a:noFill/>
              <a:ln>
                <a:noFill/>
              </a:ln>
              <a:effectLst/>
            </c:spPr>
            <c:txPr>
              <a:bodyPr anchorCtr="0"/>
              <a:lstStyle/>
              <a:p>
                <a:pPr algn="ctr">
                  <a:defRPr lang="en-US"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Sheet1!$H$2:$H$6</c:f>
              <c:numCache>
                <c:formatCode>0%</c:formatCode>
                <c:ptCount val="5"/>
                <c:pt idx="0">
                  <c:v>0.19500000000000001</c:v>
                </c:pt>
                <c:pt idx="1">
                  <c:v>0.222</c:v>
                </c:pt>
                <c:pt idx="2">
                  <c:v>0.27200000000000002</c:v>
                </c:pt>
                <c:pt idx="3">
                  <c:v>0.20899999999999999</c:v>
                </c:pt>
                <c:pt idx="4">
                  <c:v>0.193</c:v>
                </c:pt>
              </c:numCache>
            </c:numRef>
          </c:val>
          <c:extLst>
            <c:ext xmlns:c16="http://schemas.microsoft.com/office/drawing/2014/chart" uri="{C3380CC4-5D6E-409C-BE32-E72D297353CC}">
              <c16:uniqueId val="{00000007-7ED6-49D0-B5B6-9069B1333749}"/>
            </c:ext>
          </c:extLst>
        </c:ser>
        <c:ser>
          <c:idx val="7"/>
          <c:order val="7"/>
          <c:tx>
            <c:strRef>
              <c:f>Sheet1!$I$1</c:f>
              <c:strCache>
                <c:ptCount val="1"/>
                <c:pt idx="0">
                  <c:v>Online Radio/Podcasts</c:v>
                </c:pt>
              </c:strCache>
            </c:strRef>
          </c:tx>
          <c:spPr>
            <a:solidFill>
              <a:srgbClr val="D19392"/>
            </a:solidFill>
          </c:spPr>
          <c:invertIfNegative val="0"/>
          <c:dLbls>
            <c:spPr>
              <a:noFill/>
              <a:ln>
                <a:noFill/>
              </a:ln>
              <a:effectLst/>
            </c:spPr>
            <c:txPr>
              <a:bodyPr anchorCtr="0"/>
              <a:lstStyle/>
              <a:p>
                <a:pPr algn="ctr">
                  <a:defRPr lang="en-US"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Sheet1!$I$2:$I$6</c:f>
              <c:numCache>
                <c:formatCode>0%</c:formatCode>
                <c:ptCount val="5"/>
                <c:pt idx="0">
                  <c:v>7.0000000000000007E-2</c:v>
                </c:pt>
                <c:pt idx="1">
                  <c:v>0.14199999999999999</c:v>
                </c:pt>
                <c:pt idx="2">
                  <c:v>8.7999999999999995E-2</c:v>
                </c:pt>
                <c:pt idx="3">
                  <c:v>0.108</c:v>
                </c:pt>
                <c:pt idx="4">
                  <c:v>0.111</c:v>
                </c:pt>
              </c:numCache>
            </c:numRef>
          </c:val>
          <c:extLst>
            <c:ext xmlns:c16="http://schemas.microsoft.com/office/drawing/2014/chart" uri="{C3380CC4-5D6E-409C-BE32-E72D297353CC}">
              <c16:uniqueId val="{00000008-7ED6-49D0-B5B6-9069B1333749}"/>
            </c:ext>
          </c:extLst>
        </c:ser>
        <c:ser>
          <c:idx val="8"/>
          <c:order val="8"/>
          <c:tx>
            <c:strRef>
              <c:f>Sheet1!$J$1</c:f>
              <c:strCache>
                <c:ptCount val="1"/>
                <c:pt idx="0">
                  <c:v>Terrestrial Radio</c:v>
                </c:pt>
              </c:strCache>
            </c:strRef>
          </c:tx>
          <c:spPr>
            <a:solidFill>
              <a:srgbClr val="B9CD96"/>
            </a:solidFill>
          </c:spPr>
          <c:invertIfNegative val="0"/>
          <c:dLbls>
            <c:spPr>
              <a:noFill/>
              <a:ln>
                <a:noFill/>
              </a:ln>
              <a:effectLst/>
            </c:spPr>
            <c:txPr>
              <a:bodyPr anchorCtr="0"/>
              <a:lstStyle/>
              <a:p>
                <a:pPr algn="ctr">
                  <a:defRPr lang="en-US"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Sheet1!$J$2:$J$6</c:f>
              <c:numCache>
                <c:formatCode>0%</c:formatCode>
                <c:ptCount val="5"/>
                <c:pt idx="0">
                  <c:v>0.188</c:v>
                </c:pt>
                <c:pt idx="1">
                  <c:v>0.14799999999999999</c:v>
                </c:pt>
                <c:pt idx="2">
                  <c:v>0.129</c:v>
                </c:pt>
                <c:pt idx="3">
                  <c:v>0.122</c:v>
                </c:pt>
                <c:pt idx="4">
                  <c:v>0.17199999999999999</c:v>
                </c:pt>
              </c:numCache>
            </c:numRef>
          </c:val>
          <c:extLst>
            <c:ext xmlns:c16="http://schemas.microsoft.com/office/drawing/2014/chart" uri="{C3380CC4-5D6E-409C-BE32-E72D297353CC}">
              <c16:uniqueId val="{00000009-7ED6-49D0-B5B6-9069B1333749}"/>
            </c:ext>
          </c:extLst>
        </c:ser>
        <c:ser>
          <c:idx val="9"/>
          <c:order val="9"/>
          <c:tx>
            <c:strRef>
              <c:f>Sheet1!$K$1</c:f>
              <c:strCache>
                <c:ptCount val="1"/>
                <c:pt idx="0">
                  <c:v>Email Marketing</c:v>
                </c:pt>
              </c:strCache>
            </c:strRef>
          </c:tx>
          <c:spPr>
            <a:solidFill>
              <a:srgbClr val="A99BBD"/>
            </a:solidFill>
          </c:spPr>
          <c:invertIfNegative val="0"/>
          <c:dLbls>
            <c:spPr>
              <a:noFill/>
              <a:ln>
                <a:noFill/>
              </a:ln>
              <a:effectLst/>
            </c:spPr>
            <c:txPr>
              <a:bodyPr anchorCtr="0"/>
              <a:lstStyle/>
              <a:p>
                <a:pPr algn="ctr">
                  <a:defRPr lang="en-US" sz="10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Sheet1!$K$2:$K$6</c:f>
              <c:numCache>
                <c:formatCode>0%</c:formatCode>
                <c:ptCount val="5"/>
                <c:pt idx="0">
                  <c:v>0.156</c:v>
                </c:pt>
                <c:pt idx="1">
                  <c:v>0.14799999999999999</c:v>
                </c:pt>
                <c:pt idx="2">
                  <c:v>0.12</c:v>
                </c:pt>
                <c:pt idx="3">
                  <c:v>0.122</c:v>
                </c:pt>
                <c:pt idx="4">
                  <c:v>0.157</c:v>
                </c:pt>
              </c:numCache>
            </c:numRef>
          </c:val>
          <c:extLst>
            <c:ext xmlns:c16="http://schemas.microsoft.com/office/drawing/2014/chart" uri="{C3380CC4-5D6E-409C-BE32-E72D297353CC}">
              <c16:uniqueId val="{0000000A-7ED6-49D0-B5B6-9069B1333749}"/>
            </c:ext>
          </c:extLst>
        </c:ser>
        <c:ser>
          <c:idx val="10"/>
          <c:order val="10"/>
          <c:tx>
            <c:strRef>
              <c:f>Sheet1!$L$1</c:f>
              <c:strCache>
                <c:ptCount val="1"/>
                <c:pt idx="0">
                  <c:v>Direct Mail</c:v>
                </c:pt>
              </c:strCache>
            </c:strRef>
          </c:tx>
          <c:spPr>
            <a:solidFill>
              <a:srgbClr val="91C3D5"/>
            </a:solidFill>
          </c:spPr>
          <c:invertIfNegative val="0"/>
          <c:dLbls>
            <c:spPr>
              <a:noFill/>
              <a:ln>
                <a:noFill/>
              </a:ln>
              <a:effectLst/>
            </c:spPr>
            <c:txPr>
              <a:bodyPr anchorCtr="0"/>
              <a:lstStyle/>
              <a:p>
                <a:pPr algn="ctr">
                  <a:defRPr lang="en-US"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Sheet1!$L$2:$L$6</c:f>
              <c:numCache>
                <c:formatCode>0%</c:formatCode>
                <c:ptCount val="5"/>
                <c:pt idx="0">
                  <c:v>0.16400000000000001</c:v>
                </c:pt>
                <c:pt idx="1">
                  <c:v>0.14899999999999999</c:v>
                </c:pt>
                <c:pt idx="2">
                  <c:v>0.161</c:v>
                </c:pt>
                <c:pt idx="3">
                  <c:v>0.154</c:v>
                </c:pt>
                <c:pt idx="4">
                  <c:v>0.16300000000000001</c:v>
                </c:pt>
              </c:numCache>
            </c:numRef>
          </c:val>
          <c:extLst>
            <c:ext xmlns:c16="http://schemas.microsoft.com/office/drawing/2014/chart" uri="{C3380CC4-5D6E-409C-BE32-E72D297353CC}">
              <c16:uniqueId val="{0000000B-7ED6-49D0-B5B6-9069B1333749}"/>
            </c:ext>
          </c:extLst>
        </c:ser>
        <c:ser>
          <c:idx val="11"/>
          <c:order val="11"/>
          <c:tx>
            <c:strRef>
              <c:f>Sheet1!$M$1</c:f>
              <c:strCache>
                <c:ptCount val="1"/>
                <c:pt idx="0">
                  <c:v>Billboards</c:v>
                </c:pt>
              </c:strCache>
            </c:strRef>
          </c:tx>
          <c:spPr>
            <a:solidFill>
              <a:srgbClr val="FFCCCC"/>
            </a:solidFill>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Blue Collar</c:v>
                </c:pt>
                <c:pt idx="1">
                  <c:v>White Collar</c:v>
                </c:pt>
                <c:pt idx="2">
                  <c:v>Independent</c:v>
                </c:pt>
                <c:pt idx="3">
                  <c:v>Democrat</c:v>
                </c:pt>
                <c:pt idx="4">
                  <c:v>Republican</c:v>
                </c:pt>
              </c:strCache>
            </c:strRef>
          </c:cat>
          <c:val>
            <c:numRef>
              <c:f>Sheet1!$M$2:$M$6</c:f>
              <c:numCache>
                <c:formatCode>0%</c:formatCode>
                <c:ptCount val="5"/>
                <c:pt idx="0">
                  <c:v>0.10199999999999999</c:v>
                </c:pt>
                <c:pt idx="1">
                  <c:v>0.106</c:v>
                </c:pt>
                <c:pt idx="2">
                  <c:v>7.3999999999999996E-2</c:v>
                </c:pt>
                <c:pt idx="3">
                  <c:v>6.7000000000000004E-2</c:v>
                </c:pt>
                <c:pt idx="4">
                  <c:v>0.10199999999999999</c:v>
                </c:pt>
              </c:numCache>
            </c:numRef>
          </c:val>
          <c:extLst>
            <c:ext xmlns:c16="http://schemas.microsoft.com/office/drawing/2014/chart" uri="{C3380CC4-5D6E-409C-BE32-E72D297353CC}">
              <c16:uniqueId val="{00000000-0A42-4BA3-A568-DED756111D26}"/>
            </c:ext>
          </c:extLst>
        </c:ser>
        <c:dLbls>
          <c:showLegendKey val="0"/>
          <c:showVal val="0"/>
          <c:showCatName val="0"/>
          <c:showSerName val="0"/>
          <c:showPercent val="0"/>
          <c:showBubbleSize val="0"/>
        </c:dLbls>
        <c:gapWidth val="150"/>
        <c:overlap val="100"/>
        <c:axId val="124014592"/>
        <c:axId val="124016128"/>
      </c:barChart>
      <c:catAx>
        <c:axId val="124014592"/>
        <c:scaling>
          <c:orientation val="minMax"/>
        </c:scaling>
        <c:delete val="0"/>
        <c:axPos val="l"/>
        <c:numFmt formatCode="General" sourceLinked="0"/>
        <c:majorTickMark val="out"/>
        <c:minorTickMark val="none"/>
        <c:tickLblPos val="nextTo"/>
        <c:txPr>
          <a:bodyPr/>
          <a:lstStyle/>
          <a:p>
            <a:pPr>
              <a:defRPr sz="1000" b="1"/>
            </a:pPr>
            <a:endParaRPr lang="en-US"/>
          </a:p>
        </c:txPr>
        <c:crossAx val="124016128"/>
        <c:crosses val="autoZero"/>
        <c:auto val="1"/>
        <c:lblAlgn val="ctr"/>
        <c:lblOffset val="100"/>
        <c:noMultiLvlLbl val="0"/>
      </c:catAx>
      <c:valAx>
        <c:axId val="124016128"/>
        <c:scaling>
          <c:orientation val="minMax"/>
          <c:max val="3"/>
        </c:scaling>
        <c:delete val="1"/>
        <c:axPos val="b"/>
        <c:numFmt formatCode="0%" sourceLinked="1"/>
        <c:majorTickMark val="out"/>
        <c:minorTickMark val="none"/>
        <c:tickLblPos val="nextTo"/>
        <c:crossAx val="124014592"/>
        <c:crosses val="autoZero"/>
        <c:crossBetween val="between"/>
      </c:valAx>
    </c:plotArea>
    <c:legend>
      <c:legendPos val="b"/>
      <c:layout>
        <c:manualLayout>
          <c:xMode val="edge"/>
          <c:yMode val="edge"/>
          <c:x val="5.9803263312181429E-2"/>
          <c:y val="0.78999219154884259"/>
          <c:w val="0.77314393262976244"/>
          <c:h val="0.12939421860242131"/>
        </c:manualLayout>
      </c:layout>
      <c:overlay val="0"/>
      <c:txPr>
        <a:bodyPr/>
        <a:lstStyle/>
        <a:p>
          <a:pPr>
            <a:defRPr sz="8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70520346048747"/>
          <c:y val="0.12143020022381341"/>
          <c:w val="0.73157136869182482"/>
          <c:h val="0.79582847650025068"/>
        </c:manualLayout>
      </c:layout>
      <c:barChart>
        <c:barDir val="bar"/>
        <c:grouping val="percentStacked"/>
        <c:varyColors val="0"/>
        <c:ser>
          <c:idx val="0"/>
          <c:order val="0"/>
          <c:tx>
            <c:strRef>
              <c:f>Sheet1!$B$1</c:f>
              <c:strCache>
                <c:ptCount val="1"/>
                <c:pt idx="0">
                  <c:v>Cable Networks</c:v>
                </c:pt>
              </c:strCache>
            </c:strRef>
          </c:tx>
          <c:spPr>
            <a:solidFill>
              <a:srgbClr val="3682B4"/>
            </a:solidFill>
          </c:spPr>
          <c:invertIfNegative val="0"/>
          <c:dLbls>
            <c:spPr>
              <a:noFill/>
              <a:ln>
                <a:noFill/>
              </a:ln>
              <a:effectLst/>
            </c:spPr>
            <c:txPr>
              <a:bodyPr/>
              <a:lstStyle/>
              <a:p>
                <a:pPr>
                  <a:defRPr sz="1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Male</c:v>
                </c:pt>
                <c:pt idx="1">
                  <c:v>Female</c:v>
                </c:pt>
                <c:pt idx="2">
                  <c:v>A55+</c:v>
                </c:pt>
                <c:pt idx="3">
                  <c:v>A25-54</c:v>
                </c:pt>
                <c:pt idx="4">
                  <c:v>A18-34</c:v>
                </c:pt>
                <c:pt idx="5">
                  <c:v>A18+</c:v>
                </c:pt>
              </c:strCache>
            </c:strRef>
          </c:cat>
          <c:val>
            <c:numRef>
              <c:f>Sheet1!$B$2:$B$7</c:f>
              <c:numCache>
                <c:formatCode>0%</c:formatCode>
                <c:ptCount val="6"/>
                <c:pt idx="0">
                  <c:v>0.58699999999999997</c:v>
                </c:pt>
                <c:pt idx="1">
                  <c:v>0.58399999999999996</c:v>
                </c:pt>
                <c:pt idx="2">
                  <c:v>0.49399999999999999</c:v>
                </c:pt>
                <c:pt idx="3">
                  <c:v>0.628</c:v>
                </c:pt>
                <c:pt idx="4">
                  <c:v>0.69299999999999995</c:v>
                </c:pt>
                <c:pt idx="5">
                  <c:v>0.58499999999999996</c:v>
                </c:pt>
              </c:numCache>
            </c:numRef>
          </c:val>
          <c:extLst>
            <c:ext xmlns:c16="http://schemas.microsoft.com/office/drawing/2014/chart" uri="{C3380CC4-5D6E-409C-BE32-E72D297353CC}">
              <c16:uniqueId val="{00000000-BDFE-459D-AD3D-6A59AB0FAC34}"/>
            </c:ext>
          </c:extLst>
        </c:ser>
        <c:ser>
          <c:idx val="1"/>
          <c:order val="1"/>
          <c:tx>
            <c:strRef>
              <c:f>Sheet1!$C$1</c:f>
              <c:strCache>
                <c:ptCount val="1"/>
                <c:pt idx="0">
                  <c:v>Broadcast Networks</c:v>
                </c:pt>
              </c:strCache>
            </c:strRef>
          </c:tx>
          <c:spPr>
            <a:solidFill>
              <a:srgbClr val="50C8A0"/>
            </a:solidFill>
          </c:spPr>
          <c:invertIfNegative val="0"/>
          <c:dLbls>
            <c:spPr>
              <a:noFill/>
              <a:ln>
                <a:noFill/>
              </a:ln>
              <a:effectLst/>
            </c:spPr>
            <c:txPr>
              <a:bodyPr anchorCtr="0"/>
              <a:lstStyle/>
              <a:p>
                <a:pPr algn="ctr">
                  <a:defRPr lang="en-US" sz="10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Male</c:v>
                </c:pt>
                <c:pt idx="1">
                  <c:v>Female</c:v>
                </c:pt>
                <c:pt idx="2">
                  <c:v>A55+</c:v>
                </c:pt>
                <c:pt idx="3">
                  <c:v>A25-54</c:v>
                </c:pt>
                <c:pt idx="4">
                  <c:v>A18-34</c:v>
                </c:pt>
                <c:pt idx="5">
                  <c:v>A18+</c:v>
                </c:pt>
              </c:strCache>
            </c:strRef>
          </c:cat>
          <c:val>
            <c:numRef>
              <c:f>Sheet1!$C$2:$C$7</c:f>
              <c:numCache>
                <c:formatCode>0%</c:formatCode>
                <c:ptCount val="6"/>
                <c:pt idx="0">
                  <c:v>0.41299999999999998</c:v>
                </c:pt>
                <c:pt idx="1">
                  <c:v>0.41599999999999998</c:v>
                </c:pt>
                <c:pt idx="2">
                  <c:v>0.50600000000000001</c:v>
                </c:pt>
                <c:pt idx="3">
                  <c:v>0.372</c:v>
                </c:pt>
                <c:pt idx="4">
                  <c:v>0.307</c:v>
                </c:pt>
                <c:pt idx="5">
                  <c:v>0.41</c:v>
                </c:pt>
              </c:numCache>
            </c:numRef>
          </c:val>
          <c:extLst>
            <c:ext xmlns:c16="http://schemas.microsoft.com/office/drawing/2014/chart" uri="{C3380CC4-5D6E-409C-BE32-E72D297353CC}">
              <c16:uniqueId val="{00000001-BDFE-459D-AD3D-6A59AB0FAC34}"/>
            </c:ext>
          </c:extLst>
        </c:ser>
        <c:dLbls>
          <c:showLegendKey val="0"/>
          <c:showVal val="0"/>
          <c:showCatName val="0"/>
          <c:showSerName val="0"/>
          <c:showPercent val="0"/>
          <c:showBubbleSize val="0"/>
        </c:dLbls>
        <c:gapWidth val="150"/>
        <c:overlap val="100"/>
        <c:axId val="125679104"/>
        <c:axId val="125680640"/>
      </c:barChart>
      <c:catAx>
        <c:axId val="125679104"/>
        <c:scaling>
          <c:orientation val="minMax"/>
        </c:scaling>
        <c:delete val="0"/>
        <c:axPos val="l"/>
        <c:numFmt formatCode="General" sourceLinked="0"/>
        <c:majorTickMark val="out"/>
        <c:minorTickMark val="none"/>
        <c:tickLblPos val="nextTo"/>
        <c:txPr>
          <a:bodyPr/>
          <a:lstStyle/>
          <a:p>
            <a:pPr>
              <a:defRPr sz="1200"/>
            </a:pPr>
            <a:endParaRPr lang="en-US"/>
          </a:p>
        </c:txPr>
        <c:crossAx val="125680640"/>
        <c:crosses val="autoZero"/>
        <c:auto val="1"/>
        <c:lblAlgn val="ctr"/>
        <c:lblOffset val="100"/>
        <c:noMultiLvlLbl val="0"/>
      </c:catAx>
      <c:valAx>
        <c:axId val="125680640"/>
        <c:scaling>
          <c:orientation val="minMax"/>
        </c:scaling>
        <c:delete val="1"/>
        <c:axPos val="b"/>
        <c:numFmt formatCode="0%" sourceLinked="1"/>
        <c:majorTickMark val="out"/>
        <c:minorTickMark val="none"/>
        <c:tickLblPos val="nextTo"/>
        <c:crossAx val="1256791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88883335355656"/>
          <c:y val="0.12143020022381341"/>
          <c:w val="0.65438769990885914"/>
          <c:h val="0.79582847650025068"/>
        </c:manualLayout>
      </c:layout>
      <c:barChart>
        <c:barDir val="bar"/>
        <c:grouping val="percentStacked"/>
        <c:varyColors val="0"/>
        <c:ser>
          <c:idx val="0"/>
          <c:order val="0"/>
          <c:tx>
            <c:strRef>
              <c:f>Sheet1!$B$1</c:f>
              <c:strCache>
                <c:ptCount val="1"/>
                <c:pt idx="0">
                  <c:v>Cable Networks</c:v>
                </c:pt>
              </c:strCache>
            </c:strRef>
          </c:tx>
          <c:spPr>
            <a:solidFill>
              <a:srgbClr val="3682B4"/>
            </a:solidFill>
          </c:spPr>
          <c:invertIfNegative val="0"/>
          <c:dLbls>
            <c:spPr>
              <a:noFill/>
              <a:ln>
                <a:noFill/>
              </a:ln>
              <a:effectLst/>
            </c:spPr>
            <c:txPr>
              <a:bodyPr/>
              <a:lstStyle/>
              <a:p>
                <a:pPr>
                  <a:defRPr sz="1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Blue Collar</c:v>
                </c:pt>
                <c:pt idx="1">
                  <c:v>White Collar</c:v>
                </c:pt>
                <c:pt idx="2">
                  <c:v>Independent</c:v>
                </c:pt>
                <c:pt idx="3">
                  <c:v>Democrat</c:v>
                </c:pt>
                <c:pt idx="4">
                  <c:v>Republican</c:v>
                </c:pt>
                <c:pt idx="5">
                  <c:v>Hispanic</c:v>
                </c:pt>
                <c:pt idx="6">
                  <c:v>Black</c:v>
                </c:pt>
              </c:strCache>
            </c:strRef>
          </c:cat>
          <c:val>
            <c:numRef>
              <c:f>Sheet1!$B$2:$B$8</c:f>
              <c:numCache>
                <c:formatCode>0%</c:formatCode>
                <c:ptCount val="7"/>
                <c:pt idx="0">
                  <c:v>0.625</c:v>
                </c:pt>
                <c:pt idx="1">
                  <c:v>0.623</c:v>
                </c:pt>
                <c:pt idx="2">
                  <c:v>0.53900000000000003</c:v>
                </c:pt>
                <c:pt idx="3">
                  <c:v>0.58699999999999997</c:v>
                </c:pt>
                <c:pt idx="4">
                  <c:v>0.61399999999999999</c:v>
                </c:pt>
                <c:pt idx="5">
                  <c:v>0.65900000000000003</c:v>
                </c:pt>
                <c:pt idx="6">
                  <c:v>0.66700000000000004</c:v>
                </c:pt>
              </c:numCache>
            </c:numRef>
          </c:val>
          <c:extLst>
            <c:ext xmlns:c16="http://schemas.microsoft.com/office/drawing/2014/chart" uri="{C3380CC4-5D6E-409C-BE32-E72D297353CC}">
              <c16:uniqueId val="{00000000-0584-4E09-AEA8-AC617EA1E7BA}"/>
            </c:ext>
          </c:extLst>
        </c:ser>
        <c:ser>
          <c:idx val="1"/>
          <c:order val="1"/>
          <c:tx>
            <c:strRef>
              <c:f>Sheet1!$C$1</c:f>
              <c:strCache>
                <c:ptCount val="1"/>
                <c:pt idx="0">
                  <c:v>Broadcast Networks</c:v>
                </c:pt>
              </c:strCache>
            </c:strRef>
          </c:tx>
          <c:spPr>
            <a:solidFill>
              <a:srgbClr val="50C8A0"/>
            </a:solidFill>
          </c:spPr>
          <c:invertIfNegative val="0"/>
          <c:dLbls>
            <c:spPr>
              <a:noFill/>
              <a:ln>
                <a:noFill/>
              </a:ln>
              <a:effectLst/>
            </c:spPr>
            <c:txPr>
              <a:bodyPr anchorCtr="0"/>
              <a:lstStyle/>
              <a:p>
                <a:pPr algn="ctr">
                  <a:defRPr lang="en-US" sz="10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Blue Collar</c:v>
                </c:pt>
                <c:pt idx="1">
                  <c:v>White Collar</c:v>
                </c:pt>
                <c:pt idx="2">
                  <c:v>Independent</c:v>
                </c:pt>
                <c:pt idx="3">
                  <c:v>Democrat</c:v>
                </c:pt>
                <c:pt idx="4">
                  <c:v>Republican</c:v>
                </c:pt>
                <c:pt idx="5">
                  <c:v>Hispanic</c:v>
                </c:pt>
                <c:pt idx="6">
                  <c:v>Black</c:v>
                </c:pt>
              </c:strCache>
            </c:strRef>
          </c:cat>
          <c:val>
            <c:numRef>
              <c:f>Sheet1!$C$2:$C$8</c:f>
              <c:numCache>
                <c:formatCode>0%</c:formatCode>
                <c:ptCount val="7"/>
                <c:pt idx="0">
                  <c:v>0.375</c:v>
                </c:pt>
                <c:pt idx="1">
                  <c:v>0.377</c:v>
                </c:pt>
                <c:pt idx="2">
                  <c:v>0.46100000000000002</c:v>
                </c:pt>
                <c:pt idx="3">
                  <c:v>0.41299999999999998</c:v>
                </c:pt>
                <c:pt idx="4">
                  <c:v>0.38600000000000001</c:v>
                </c:pt>
                <c:pt idx="5">
                  <c:v>0.34100000000000003</c:v>
                </c:pt>
                <c:pt idx="6">
                  <c:v>0.33300000000000002</c:v>
                </c:pt>
              </c:numCache>
            </c:numRef>
          </c:val>
          <c:extLst>
            <c:ext xmlns:c16="http://schemas.microsoft.com/office/drawing/2014/chart" uri="{C3380CC4-5D6E-409C-BE32-E72D297353CC}">
              <c16:uniqueId val="{00000001-0584-4E09-AEA8-AC617EA1E7BA}"/>
            </c:ext>
          </c:extLst>
        </c:ser>
        <c:dLbls>
          <c:showLegendKey val="0"/>
          <c:showVal val="0"/>
          <c:showCatName val="0"/>
          <c:showSerName val="0"/>
          <c:showPercent val="0"/>
          <c:showBubbleSize val="0"/>
        </c:dLbls>
        <c:gapWidth val="150"/>
        <c:overlap val="100"/>
        <c:axId val="125788928"/>
        <c:axId val="125790464"/>
      </c:barChart>
      <c:catAx>
        <c:axId val="125788928"/>
        <c:scaling>
          <c:orientation val="minMax"/>
        </c:scaling>
        <c:delete val="0"/>
        <c:axPos val="l"/>
        <c:numFmt formatCode="General" sourceLinked="0"/>
        <c:majorTickMark val="out"/>
        <c:minorTickMark val="none"/>
        <c:tickLblPos val="nextTo"/>
        <c:txPr>
          <a:bodyPr/>
          <a:lstStyle/>
          <a:p>
            <a:pPr>
              <a:defRPr sz="1200"/>
            </a:pPr>
            <a:endParaRPr lang="en-US"/>
          </a:p>
        </c:txPr>
        <c:crossAx val="125790464"/>
        <c:crosses val="autoZero"/>
        <c:auto val="1"/>
        <c:lblAlgn val="ctr"/>
        <c:lblOffset val="100"/>
        <c:noMultiLvlLbl val="0"/>
      </c:catAx>
      <c:valAx>
        <c:axId val="125790464"/>
        <c:scaling>
          <c:orientation val="minMax"/>
        </c:scaling>
        <c:delete val="1"/>
        <c:axPos val="b"/>
        <c:numFmt formatCode="0%" sourceLinked="1"/>
        <c:majorTickMark val="out"/>
        <c:minorTickMark val="none"/>
        <c:tickLblPos val="nextTo"/>
        <c:crossAx val="1257889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70520346048747"/>
          <c:y val="0.12143020022381341"/>
          <c:w val="0.73157136869182482"/>
          <c:h val="0.79582847650025068"/>
        </c:manualLayout>
      </c:layout>
      <c:barChart>
        <c:barDir val="bar"/>
        <c:grouping val="percentStacked"/>
        <c:varyColors val="0"/>
        <c:ser>
          <c:idx val="0"/>
          <c:order val="0"/>
          <c:tx>
            <c:strRef>
              <c:f>Sheet1!$B$1</c:f>
              <c:strCache>
                <c:ptCount val="1"/>
                <c:pt idx="0">
                  <c:v>Cable Networks</c:v>
                </c:pt>
              </c:strCache>
            </c:strRef>
          </c:tx>
          <c:spPr>
            <a:solidFill>
              <a:srgbClr val="3682B4"/>
            </a:solidFill>
          </c:spPr>
          <c:invertIfNegative val="0"/>
          <c:dLbls>
            <c:spPr>
              <a:noFill/>
              <a:ln>
                <a:noFill/>
              </a:ln>
              <a:effectLst/>
            </c:spPr>
            <c:txPr>
              <a:bodyPr/>
              <a:lstStyle/>
              <a:p>
                <a:pPr>
                  <a:defRPr sz="1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Male</c:v>
                </c:pt>
                <c:pt idx="1">
                  <c:v>Female</c:v>
                </c:pt>
                <c:pt idx="2">
                  <c:v>A55+</c:v>
                </c:pt>
                <c:pt idx="3">
                  <c:v>A25-54</c:v>
                </c:pt>
                <c:pt idx="4">
                  <c:v>A18-34</c:v>
                </c:pt>
                <c:pt idx="5">
                  <c:v>A18+</c:v>
                </c:pt>
              </c:strCache>
            </c:strRef>
          </c:cat>
          <c:val>
            <c:numRef>
              <c:f>Sheet1!$B$2:$B$7</c:f>
              <c:numCache>
                <c:formatCode>0%</c:formatCode>
                <c:ptCount val="6"/>
                <c:pt idx="0">
                  <c:v>0.58799999999999997</c:v>
                </c:pt>
                <c:pt idx="1">
                  <c:v>0.55900000000000005</c:v>
                </c:pt>
                <c:pt idx="2">
                  <c:v>0.48</c:v>
                </c:pt>
                <c:pt idx="3">
                  <c:v>0.61199999999999999</c:v>
                </c:pt>
                <c:pt idx="4">
                  <c:v>0.69699999999999995</c:v>
                </c:pt>
                <c:pt idx="5">
                  <c:v>0.57399999999999995</c:v>
                </c:pt>
              </c:numCache>
            </c:numRef>
          </c:val>
          <c:extLst>
            <c:ext xmlns:c16="http://schemas.microsoft.com/office/drawing/2014/chart" uri="{C3380CC4-5D6E-409C-BE32-E72D297353CC}">
              <c16:uniqueId val="{00000000-BDFE-459D-AD3D-6A59AB0FAC34}"/>
            </c:ext>
          </c:extLst>
        </c:ser>
        <c:ser>
          <c:idx val="1"/>
          <c:order val="1"/>
          <c:tx>
            <c:strRef>
              <c:f>Sheet1!$C$1</c:f>
              <c:strCache>
                <c:ptCount val="1"/>
                <c:pt idx="0">
                  <c:v>Broadcast Networks</c:v>
                </c:pt>
              </c:strCache>
            </c:strRef>
          </c:tx>
          <c:spPr>
            <a:solidFill>
              <a:srgbClr val="50C8A0"/>
            </a:solidFill>
          </c:spPr>
          <c:invertIfNegative val="0"/>
          <c:dLbls>
            <c:spPr>
              <a:noFill/>
              <a:ln>
                <a:noFill/>
              </a:ln>
              <a:effectLst/>
            </c:spPr>
            <c:txPr>
              <a:bodyPr anchorCtr="0"/>
              <a:lstStyle/>
              <a:p>
                <a:pPr algn="ctr">
                  <a:defRPr lang="en-US" sz="10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Male</c:v>
                </c:pt>
                <c:pt idx="1">
                  <c:v>Female</c:v>
                </c:pt>
                <c:pt idx="2">
                  <c:v>A55+</c:v>
                </c:pt>
                <c:pt idx="3">
                  <c:v>A25-54</c:v>
                </c:pt>
                <c:pt idx="4">
                  <c:v>A18-34</c:v>
                </c:pt>
                <c:pt idx="5">
                  <c:v>A18+</c:v>
                </c:pt>
              </c:strCache>
            </c:strRef>
          </c:cat>
          <c:val>
            <c:numRef>
              <c:f>Sheet1!$C$2:$C$7</c:f>
              <c:numCache>
                <c:formatCode>0%</c:formatCode>
                <c:ptCount val="6"/>
                <c:pt idx="0">
                  <c:v>0.41199999999999998</c:v>
                </c:pt>
                <c:pt idx="1">
                  <c:v>0.441</c:v>
                </c:pt>
                <c:pt idx="2">
                  <c:v>0.52</c:v>
                </c:pt>
                <c:pt idx="3">
                  <c:v>0.38800000000000001</c:v>
                </c:pt>
                <c:pt idx="4">
                  <c:v>0.30299999999999999</c:v>
                </c:pt>
                <c:pt idx="5">
                  <c:v>0.42599999999999999</c:v>
                </c:pt>
              </c:numCache>
            </c:numRef>
          </c:val>
          <c:extLst>
            <c:ext xmlns:c16="http://schemas.microsoft.com/office/drawing/2014/chart" uri="{C3380CC4-5D6E-409C-BE32-E72D297353CC}">
              <c16:uniqueId val="{00000001-BDFE-459D-AD3D-6A59AB0FAC34}"/>
            </c:ext>
          </c:extLst>
        </c:ser>
        <c:dLbls>
          <c:showLegendKey val="0"/>
          <c:showVal val="0"/>
          <c:showCatName val="0"/>
          <c:showSerName val="0"/>
          <c:showPercent val="0"/>
          <c:showBubbleSize val="0"/>
        </c:dLbls>
        <c:gapWidth val="150"/>
        <c:overlap val="100"/>
        <c:axId val="124537088"/>
        <c:axId val="124551168"/>
      </c:barChart>
      <c:catAx>
        <c:axId val="124537088"/>
        <c:scaling>
          <c:orientation val="minMax"/>
        </c:scaling>
        <c:delete val="0"/>
        <c:axPos val="l"/>
        <c:numFmt formatCode="General" sourceLinked="0"/>
        <c:majorTickMark val="out"/>
        <c:minorTickMark val="none"/>
        <c:tickLblPos val="nextTo"/>
        <c:txPr>
          <a:bodyPr/>
          <a:lstStyle/>
          <a:p>
            <a:pPr>
              <a:defRPr sz="1200"/>
            </a:pPr>
            <a:endParaRPr lang="en-US"/>
          </a:p>
        </c:txPr>
        <c:crossAx val="124551168"/>
        <c:crosses val="autoZero"/>
        <c:auto val="1"/>
        <c:lblAlgn val="ctr"/>
        <c:lblOffset val="100"/>
        <c:noMultiLvlLbl val="0"/>
      </c:catAx>
      <c:valAx>
        <c:axId val="124551168"/>
        <c:scaling>
          <c:orientation val="minMax"/>
        </c:scaling>
        <c:delete val="1"/>
        <c:axPos val="b"/>
        <c:numFmt formatCode="0%" sourceLinked="1"/>
        <c:majorTickMark val="out"/>
        <c:minorTickMark val="none"/>
        <c:tickLblPos val="nextTo"/>
        <c:crossAx val="1245370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88883335355656"/>
          <c:y val="0.12143020022381341"/>
          <c:w val="0.65438769990885914"/>
          <c:h val="0.79582847650025068"/>
        </c:manualLayout>
      </c:layout>
      <c:barChart>
        <c:barDir val="bar"/>
        <c:grouping val="percentStacked"/>
        <c:varyColors val="0"/>
        <c:ser>
          <c:idx val="0"/>
          <c:order val="0"/>
          <c:tx>
            <c:strRef>
              <c:f>Sheet1!$B$1</c:f>
              <c:strCache>
                <c:ptCount val="1"/>
                <c:pt idx="0">
                  <c:v>Cable Networks</c:v>
                </c:pt>
              </c:strCache>
            </c:strRef>
          </c:tx>
          <c:spPr>
            <a:solidFill>
              <a:srgbClr val="3682B4"/>
            </a:solidFill>
          </c:spPr>
          <c:invertIfNegative val="0"/>
          <c:dLbls>
            <c:spPr>
              <a:noFill/>
              <a:ln>
                <a:noFill/>
              </a:ln>
              <a:effectLst/>
            </c:spPr>
            <c:txPr>
              <a:bodyPr/>
              <a:lstStyle/>
              <a:p>
                <a:pPr>
                  <a:defRPr sz="1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Blue Collar</c:v>
                </c:pt>
                <c:pt idx="1">
                  <c:v>White Collar</c:v>
                </c:pt>
                <c:pt idx="2">
                  <c:v>Independent</c:v>
                </c:pt>
                <c:pt idx="3">
                  <c:v>Democrat</c:v>
                </c:pt>
                <c:pt idx="4">
                  <c:v>Republican</c:v>
                </c:pt>
                <c:pt idx="5">
                  <c:v>Hispanic</c:v>
                </c:pt>
                <c:pt idx="6">
                  <c:v>Black</c:v>
                </c:pt>
              </c:strCache>
            </c:strRef>
          </c:cat>
          <c:val>
            <c:numRef>
              <c:f>Sheet1!$B$2:$B$8</c:f>
              <c:numCache>
                <c:formatCode>0%</c:formatCode>
                <c:ptCount val="7"/>
                <c:pt idx="0">
                  <c:v>0.56200000000000006</c:v>
                </c:pt>
                <c:pt idx="1">
                  <c:v>0.64600000000000002</c:v>
                </c:pt>
                <c:pt idx="2">
                  <c:v>0.55400000000000005</c:v>
                </c:pt>
                <c:pt idx="3">
                  <c:v>0.55100000000000005</c:v>
                </c:pt>
                <c:pt idx="4">
                  <c:v>0.61</c:v>
                </c:pt>
                <c:pt idx="5">
                  <c:v>0.64500000000000002</c:v>
                </c:pt>
                <c:pt idx="6">
                  <c:v>0.60599999999999998</c:v>
                </c:pt>
              </c:numCache>
            </c:numRef>
          </c:val>
          <c:extLst>
            <c:ext xmlns:c16="http://schemas.microsoft.com/office/drawing/2014/chart" uri="{C3380CC4-5D6E-409C-BE32-E72D297353CC}">
              <c16:uniqueId val="{00000000-0584-4E09-AEA8-AC617EA1E7BA}"/>
            </c:ext>
          </c:extLst>
        </c:ser>
        <c:ser>
          <c:idx val="1"/>
          <c:order val="1"/>
          <c:tx>
            <c:strRef>
              <c:f>Sheet1!$C$1</c:f>
              <c:strCache>
                <c:ptCount val="1"/>
                <c:pt idx="0">
                  <c:v>Broadcast Networks</c:v>
                </c:pt>
              </c:strCache>
            </c:strRef>
          </c:tx>
          <c:spPr>
            <a:solidFill>
              <a:srgbClr val="50C8A0"/>
            </a:solidFill>
          </c:spPr>
          <c:invertIfNegative val="0"/>
          <c:dLbls>
            <c:spPr>
              <a:noFill/>
              <a:ln>
                <a:noFill/>
              </a:ln>
              <a:effectLst/>
            </c:spPr>
            <c:txPr>
              <a:bodyPr anchorCtr="0"/>
              <a:lstStyle/>
              <a:p>
                <a:pPr algn="ctr">
                  <a:defRPr lang="en-US" sz="10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Blue Collar</c:v>
                </c:pt>
                <c:pt idx="1">
                  <c:v>White Collar</c:v>
                </c:pt>
                <c:pt idx="2">
                  <c:v>Independent</c:v>
                </c:pt>
                <c:pt idx="3">
                  <c:v>Democrat</c:v>
                </c:pt>
                <c:pt idx="4">
                  <c:v>Republican</c:v>
                </c:pt>
                <c:pt idx="5">
                  <c:v>Hispanic</c:v>
                </c:pt>
                <c:pt idx="6">
                  <c:v>Black</c:v>
                </c:pt>
              </c:strCache>
            </c:strRef>
          </c:cat>
          <c:val>
            <c:numRef>
              <c:f>Sheet1!$C$2:$C$8</c:f>
              <c:numCache>
                <c:formatCode>0%</c:formatCode>
                <c:ptCount val="7"/>
                <c:pt idx="0">
                  <c:v>0.438</c:v>
                </c:pt>
                <c:pt idx="1">
                  <c:v>0.35399999999999998</c:v>
                </c:pt>
                <c:pt idx="2">
                  <c:v>0.44600000000000001</c:v>
                </c:pt>
                <c:pt idx="3">
                  <c:v>0.44900000000000001</c:v>
                </c:pt>
                <c:pt idx="4">
                  <c:v>0.39</c:v>
                </c:pt>
                <c:pt idx="5">
                  <c:v>0.35499999999999998</c:v>
                </c:pt>
                <c:pt idx="6">
                  <c:v>0.39400000000000002</c:v>
                </c:pt>
              </c:numCache>
            </c:numRef>
          </c:val>
          <c:extLst>
            <c:ext xmlns:c16="http://schemas.microsoft.com/office/drawing/2014/chart" uri="{C3380CC4-5D6E-409C-BE32-E72D297353CC}">
              <c16:uniqueId val="{00000001-0584-4E09-AEA8-AC617EA1E7BA}"/>
            </c:ext>
          </c:extLst>
        </c:ser>
        <c:dLbls>
          <c:showLegendKey val="0"/>
          <c:showVal val="0"/>
          <c:showCatName val="0"/>
          <c:showSerName val="0"/>
          <c:showPercent val="0"/>
          <c:showBubbleSize val="0"/>
        </c:dLbls>
        <c:gapWidth val="150"/>
        <c:overlap val="100"/>
        <c:axId val="125896192"/>
        <c:axId val="125897728"/>
      </c:barChart>
      <c:catAx>
        <c:axId val="125896192"/>
        <c:scaling>
          <c:orientation val="minMax"/>
        </c:scaling>
        <c:delete val="0"/>
        <c:axPos val="l"/>
        <c:numFmt formatCode="General" sourceLinked="0"/>
        <c:majorTickMark val="out"/>
        <c:minorTickMark val="none"/>
        <c:tickLblPos val="nextTo"/>
        <c:txPr>
          <a:bodyPr/>
          <a:lstStyle/>
          <a:p>
            <a:pPr>
              <a:defRPr sz="1200"/>
            </a:pPr>
            <a:endParaRPr lang="en-US"/>
          </a:p>
        </c:txPr>
        <c:crossAx val="125897728"/>
        <c:crosses val="autoZero"/>
        <c:auto val="1"/>
        <c:lblAlgn val="ctr"/>
        <c:lblOffset val="100"/>
        <c:noMultiLvlLbl val="0"/>
      </c:catAx>
      <c:valAx>
        <c:axId val="125897728"/>
        <c:scaling>
          <c:orientation val="minMax"/>
        </c:scaling>
        <c:delete val="1"/>
        <c:axPos val="b"/>
        <c:numFmt formatCode="0%" sourceLinked="1"/>
        <c:majorTickMark val="out"/>
        <c:minorTickMark val="none"/>
        <c:tickLblPos val="nextTo"/>
        <c:crossAx val="1258961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54537680723367"/>
          <c:y val="0.12143020022381341"/>
          <c:w val="0.6477313293050676"/>
          <c:h val="0.79582847650025068"/>
        </c:manualLayout>
      </c:layout>
      <c:barChart>
        <c:barDir val="bar"/>
        <c:grouping val="percentStacked"/>
        <c:varyColors val="0"/>
        <c:ser>
          <c:idx val="0"/>
          <c:order val="0"/>
          <c:tx>
            <c:strRef>
              <c:f>Sheet1!$B$1</c:f>
              <c:strCache>
                <c:ptCount val="1"/>
                <c:pt idx="0">
                  <c:v>Cable Networks</c:v>
                </c:pt>
              </c:strCache>
            </c:strRef>
          </c:tx>
          <c:spPr>
            <a:solidFill>
              <a:srgbClr val="3682B4"/>
            </a:solidFill>
          </c:spPr>
          <c:invertIfNegative val="0"/>
          <c:dLbls>
            <c:spPr>
              <a:noFill/>
              <a:ln>
                <a:noFill/>
              </a:ln>
              <a:effectLst/>
            </c:spPr>
            <c:txPr>
              <a:bodyPr/>
              <a:lstStyle/>
              <a:p>
                <a:pPr>
                  <a:defRPr sz="105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Blue Collar</c:v>
                </c:pt>
                <c:pt idx="1">
                  <c:v>White Collar</c:v>
                </c:pt>
                <c:pt idx="2">
                  <c:v>Independent</c:v>
                </c:pt>
                <c:pt idx="3">
                  <c:v>Democrat</c:v>
                </c:pt>
                <c:pt idx="4">
                  <c:v>Republican</c:v>
                </c:pt>
                <c:pt idx="5">
                  <c:v>Hispanic</c:v>
                </c:pt>
                <c:pt idx="6">
                  <c:v>Black</c:v>
                </c:pt>
              </c:strCache>
            </c:strRef>
          </c:cat>
          <c:val>
            <c:numRef>
              <c:f>Sheet1!$B$2:$B$8</c:f>
              <c:numCache>
                <c:formatCode>0%</c:formatCode>
                <c:ptCount val="7"/>
                <c:pt idx="0">
                  <c:v>0.66300000000000003</c:v>
                </c:pt>
                <c:pt idx="1">
                  <c:v>0.63300000000000001</c:v>
                </c:pt>
                <c:pt idx="2">
                  <c:v>0.57799999999999996</c:v>
                </c:pt>
                <c:pt idx="3">
                  <c:v>0.58199999999999996</c:v>
                </c:pt>
                <c:pt idx="4">
                  <c:v>0.56999999999999995</c:v>
                </c:pt>
                <c:pt idx="5">
                  <c:v>0.63100000000000001</c:v>
                </c:pt>
                <c:pt idx="6">
                  <c:v>0.68300000000000005</c:v>
                </c:pt>
              </c:numCache>
            </c:numRef>
          </c:val>
          <c:extLst>
            <c:ext xmlns:c16="http://schemas.microsoft.com/office/drawing/2014/chart" uri="{C3380CC4-5D6E-409C-BE32-E72D297353CC}">
              <c16:uniqueId val="{00000000-3D8A-4A87-9AF8-D2431DEEDDAA}"/>
            </c:ext>
          </c:extLst>
        </c:ser>
        <c:ser>
          <c:idx val="1"/>
          <c:order val="1"/>
          <c:tx>
            <c:strRef>
              <c:f>Sheet1!$C$1</c:f>
              <c:strCache>
                <c:ptCount val="1"/>
                <c:pt idx="0">
                  <c:v>Broadcast Networks</c:v>
                </c:pt>
              </c:strCache>
            </c:strRef>
          </c:tx>
          <c:spPr>
            <a:solidFill>
              <a:srgbClr val="50C8A0"/>
            </a:solidFill>
          </c:spPr>
          <c:invertIfNegative val="0"/>
          <c:dLbls>
            <c:spPr>
              <a:noFill/>
              <a:ln>
                <a:noFill/>
              </a:ln>
              <a:effectLst/>
            </c:spPr>
            <c:txPr>
              <a:bodyPr/>
              <a:lstStyle/>
              <a:p>
                <a:pPr algn="ctr">
                  <a:defRPr lang="en-US"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Blue Collar</c:v>
                </c:pt>
                <c:pt idx="1">
                  <c:v>White Collar</c:v>
                </c:pt>
                <c:pt idx="2">
                  <c:v>Independent</c:v>
                </c:pt>
                <c:pt idx="3">
                  <c:v>Democrat</c:v>
                </c:pt>
                <c:pt idx="4">
                  <c:v>Republican</c:v>
                </c:pt>
                <c:pt idx="5">
                  <c:v>Hispanic</c:v>
                </c:pt>
                <c:pt idx="6">
                  <c:v>Black</c:v>
                </c:pt>
              </c:strCache>
            </c:strRef>
          </c:cat>
          <c:val>
            <c:numRef>
              <c:f>Sheet1!$C$2:$C$8</c:f>
              <c:numCache>
                <c:formatCode>0%</c:formatCode>
                <c:ptCount val="7"/>
                <c:pt idx="0">
                  <c:v>0.33700000000000002</c:v>
                </c:pt>
                <c:pt idx="1">
                  <c:v>0.36699999999999999</c:v>
                </c:pt>
                <c:pt idx="2">
                  <c:v>0.42199999999999999</c:v>
                </c:pt>
                <c:pt idx="3">
                  <c:v>0.41799999999999998</c:v>
                </c:pt>
                <c:pt idx="4">
                  <c:v>0.43</c:v>
                </c:pt>
                <c:pt idx="5">
                  <c:v>0.36899999999999999</c:v>
                </c:pt>
                <c:pt idx="6">
                  <c:v>0.317</c:v>
                </c:pt>
              </c:numCache>
            </c:numRef>
          </c:val>
          <c:extLst>
            <c:ext xmlns:c16="http://schemas.microsoft.com/office/drawing/2014/chart" uri="{C3380CC4-5D6E-409C-BE32-E72D297353CC}">
              <c16:uniqueId val="{00000001-3D8A-4A87-9AF8-D2431DEEDDAA}"/>
            </c:ext>
          </c:extLst>
        </c:ser>
        <c:dLbls>
          <c:showLegendKey val="0"/>
          <c:showVal val="0"/>
          <c:showCatName val="0"/>
          <c:showSerName val="0"/>
          <c:showPercent val="0"/>
          <c:showBubbleSize val="0"/>
        </c:dLbls>
        <c:gapWidth val="150"/>
        <c:overlap val="100"/>
        <c:axId val="128651648"/>
        <c:axId val="128653184"/>
      </c:barChart>
      <c:catAx>
        <c:axId val="128651648"/>
        <c:scaling>
          <c:orientation val="minMax"/>
        </c:scaling>
        <c:delete val="0"/>
        <c:axPos val="l"/>
        <c:numFmt formatCode="General" sourceLinked="0"/>
        <c:majorTickMark val="out"/>
        <c:minorTickMark val="none"/>
        <c:tickLblPos val="nextTo"/>
        <c:txPr>
          <a:bodyPr/>
          <a:lstStyle/>
          <a:p>
            <a:pPr>
              <a:defRPr sz="1200"/>
            </a:pPr>
            <a:endParaRPr lang="en-US"/>
          </a:p>
        </c:txPr>
        <c:crossAx val="128653184"/>
        <c:crosses val="autoZero"/>
        <c:auto val="1"/>
        <c:lblAlgn val="ctr"/>
        <c:lblOffset val="100"/>
        <c:noMultiLvlLbl val="0"/>
      </c:catAx>
      <c:valAx>
        <c:axId val="128653184"/>
        <c:scaling>
          <c:orientation val="minMax"/>
        </c:scaling>
        <c:delete val="1"/>
        <c:axPos val="b"/>
        <c:numFmt formatCode="0%" sourceLinked="1"/>
        <c:majorTickMark val="out"/>
        <c:minorTickMark val="none"/>
        <c:tickLblPos val="nextTo"/>
        <c:crossAx val="1286516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70520346048747"/>
          <c:y val="0.12143020022381341"/>
          <c:w val="0.73157136869182482"/>
          <c:h val="0.79582847650025068"/>
        </c:manualLayout>
      </c:layout>
      <c:barChart>
        <c:barDir val="bar"/>
        <c:grouping val="percentStacked"/>
        <c:varyColors val="0"/>
        <c:ser>
          <c:idx val="0"/>
          <c:order val="0"/>
          <c:tx>
            <c:strRef>
              <c:f>Sheet1!$B$1</c:f>
              <c:strCache>
                <c:ptCount val="1"/>
                <c:pt idx="0">
                  <c:v>Cable Networks</c:v>
                </c:pt>
              </c:strCache>
            </c:strRef>
          </c:tx>
          <c:spPr>
            <a:solidFill>
              <a:srgbClr val="3682B4"/>
            </a:solidFill>
          </c:spPr>
          <c:invertIfNegative val="0"/>
          <c:dLbls>
            <c:spPr>
              <a:noFill/>
              <a:ln>
                <a:noFill/>
              </a:ln>
              <a:effectLst/>
            </c:spPr>
            <c:txPr>
              <a:bodyPr/>
              <a:lstStyle/>
              <a:p>
                <a:pPr>
                  <a:defRPr sz="105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Male</c:v>
                </c:pt>
                <c:pt idx="1">
                  <c:v>Female</c:v>
                </c:pt>
                <c:pt idx="2">
                  <c:v>A55+</c:v>
                </c:pt>
                <c:pt idx="3">
                  <c:v>A25-54</c:v>
                </c:pt>
                <c:pt idx="4">
                  <c:v>A18-34</c:v>
                </c:pt>
                <c:pt idx="5">
                  <c:v>A18+</c:v>
                </c:pt>
              </c:strCache>
            </c:strRef>
          </c:cat>
          <c:val>
            <c:numRef>
              <c:f>Sheet1!$B$2:$B$7</c:f>
              <c:numCache>
                <c:formatCode>0%</c:formatCode>
                <c:ptCount val="6"/>
                <c:pt idx="0">
                  <c:v>0.61199999999999999</c:v>
                </c:pt>
                <c:pt idx="1">
                  <c:v>0.54800000000000004</c:v>
                </c:pt>
                <c:pt idx="2">
                  <c:v>0.49099999999999999</c:v>
                </c:pt>
                <c:pt idx="3">
                  <c:v>0.623</c:v>
                </c:pt>
                <c:pt idx="4">
                  <c:v>0.69</c:v>
                </c:pt>
                <c:pt idx="5">
                  <c:v>0.57899999999999996</c:v>
                </c:pt>
              </c:numCache>
            </c:numRef>
          </c:val>
          <c:extLst>
            <c:ext xmlns:c16="http://schemas.microsoft.com/office/drawing/2014/chart" uri="{C3380CC4-5D6E-409C-BE32-E72D297353CC}">
              <c16:uniqueId val="{00000000-6FEB-44D5-A634-75B38A942B6E}"/>
            </c:ext>
          </c:extLst>
        </c:ser>
        <c:ser>
          <c:idx val="1"/>
          <c:order val="1"/>
          <c:tx>
            <c:strRef>
              <c:f>Sheet1!$C$1</c:f>
              <c:strCache>
                <c:ptCount val="1"/>
                <c:pt idx="0">
                  <c:v>Broadcast Networks</c:v>
                </c:pt>
              </c:strCache>
            </c:strRef>
          </c:tx>
          <c:spPr>
            <a:solidFill>
              <a:srgbClr val="50C8A0"/>
            </a:solidFill>
          </c:spPr>
          <c:invertIfNegative val="0"/>
          <c:dLbls>
            <c:spPr>
              <a:noFill/>
              <a:ln>
                <a:noFill/>
              </a:ln>
              <a:effectLst/>
            </c:spPr>
            <c:txPr>
              <a:bodyPr/>
              <a:lstStyle/>
              <a:p>
                <a:pPr algn="ctr">
                  <a:defRPr lang="en-US"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Male</c:v>
                </c:pt>
                <c:pt idx="1">
                  <c:v>Female</c:v>
                </c:pt>
                <c:pt idx="2">
                  <c:v>A55+</c:v>
                </c:pt>
                <c:pt idx="3">
                  <c:v>A25-54</c:v>
                </c:pt>
                <c:pt idx="4">
                  <c:v>A18-34</c:v>
                </c:pt>
                <c:pt idx="5">
                  <c:v>A18+</c:v>
                </c:pt>
              </c:strCache>
            </c:strRef>
          </c:cat>
          <c:val>
            <c:numRef>
              <c:f>Sheet1!$C$2:$C$7</c:f>
              <c:numCache>
                <c:formatCode>0%</c:formatCode>
                <c:ptCount val="6"/>
                <c:pt idx="0">
                  <c:v>0.38800000000000001</c:v>
                </c:pt>
                <c:pt idx="1">
                  <c:v>0.45200000000000001</c:v>
                </c:pt>
                <c:pt idx="2">
                  <c:v>0.50900000000000001</c:v>
                </c:pt>
                <c:pt idx="3">
                  <c:v>0.377</c:v>
                </c:pt>
                <c:pt idx="4">
                  <c:v>0.31</c:v>
                </c:pt>
                <c:pt idx="5">
                  <c:v>0.42099999999999999</c:v>
                </c:pt>
              </c:numCache>
            </c:numRef>
          </c:val>
          <c:extLst>
            <c:ext xmlns:c16="http://schemas.microsoft.com/office/drawing/2014/chart" uri="{C3380CC4-5D6E-409C-BE32-E72D297353CC}">
              <c16:uniqueId val="{00000001-6FEB-44D5-A634-75B38A942B6E}"/>
            </c:ext>
          </c:extLst>
        </c:ser>
        <c:dLbls>
          <c:showLegendKey val="0"/>
          <c:showVal val="0"/>
          <c:showCatName val="0"/>
          <c:showSerName val="0"/>
          <c:showPercent val="0"/>
          <c:showBubbleSize val="0"/>
        </c:dLbls>
        <c:gapWidth val="150"/>
        <c:overlap val="100"/>
        <c:axId val="128707968"/>
        <c:axId val="140723328"/>
      </c:barChart>
      <c:catAx>
        <c:axId val="128707968"/>
        <c:scaling>
          <c:orientation val="minMax"/>
        </c:scaling>
        <c:delete val="0"/>
        <c:axPos val="l"/>
        <c:numFmt formatCode="General" sourceLinked="0"/>
        <c:majorTickMark val="out"/>
        <c:minorTickMark val="none"/>
        <c:tickLblPos val="nextTo"/>
        <c:txPr>
          <a:bodyPr/>
          <a:lstStyle/>
          <a:p>
            <a:pPr>
              <a:defRPr sz="1200"/>
            </a:pPr>
            <a:endParaRPr lang="en-US"/>
          </a:p>
        </c:txPr>
        <c:crossAx val="140723328"/>
        <c:crosses val="autoZero"/>
        <c:auto val="1"/>
        <c:lblAlgn val="ctr"/>
        <c:lblOffset val="100"/>
        <c:noMultiLvlLbl val="0"/>
      </c:catAx>
      <c:valAx>
        <c:axId val="140723328"/>
        <c:scaling>
          <c:orientation val="minMax"/>
        </c:scaling>
        <c:delete val="1"/>
        <c:axPos val="b"/>
        <c:numFmt formatCode="0%" sourceLinked="1"/>
        <c:majorTickMark val="out"/>
        <c:minorTickMark val="none"/>
        <c:tickLblPos val="nextTo"/>
        <c:crossAx val="1287079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70520346048747"/>
          <c:y val="0.12143020022381341"/>
          <c:w val="0.73157136869182482"/>
          <c:h val="0.79582847650025068"/>
        </c:manualLayout>
      </c:layout>
      <c:barChart>
        <c:barDir val="bar"/>
        <c:grouping val="percentStacked"/>
        <c:varyColors val="0"/>
        <c:ser>
          <c:idx val="0"/>
          <c:order val="0"/>
          <c:tx>
            <c:strRef>
              <c:f>Sheet1!$B$1</c:f>
              <c:strCache>
                <c:ptCount val="1"/>
                <c:pt idx="0">
                  <c:v>Cable Networks</c:v>
                </c:pt>
              </c:strCache>
            </c:strRef>
          </c:tx>
          <c:spPr>
            <a:solidFill>
              <a:srgbClr val="3682B4"/>
            </a:solidFill>
          </c:spPr>
          <c:invertIfNegative val="0"/>
          <c:dLbls>
            <c:spPr>
              <a:noFill/>
              <a:ln>
                <a:noFill/>
              </a:ln>
              <a:effectLst/>
            </c:spPr>
            <c:txPr>
              <a:bodyPr/>
              <a:lstStyle/>
              <a:p>
                <a:pPr>
                  <a:defRPr sz="105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Male</c:v>
                </c:pt>
                <c:pt idx="1">
                  <c:v>Female</c:v>
                </c:pt>
                <c:pt idx="2">
                  <c:v>A55+</c:v>
                </c:pt>
                <c:pt idx="3">
                  <c:v>A25-54</c:v>
                </c:pt>
                <c:pt idx="4">
                  <c:v>A18-34</c:v>
                </c:pt>
                <c:pt idx="5">
                  <c:v>A18+</c:v>
                </c:pt>
              </c:strCache>
            </c:strRef>
          </c:cat>
          <c:val>
            <c:numRef>
              <c:f>Sheet1!$B$2:$B$7</c:f>
              <c:numCache>
                <c:formatCode>0%</c:formatCode>
                <c:ptCount val="6"/>
                <c:pt idx="0">
                  <c:v>0.56999999999999995</c:v>
                </c:pt>
                <c:pt idx="1">
                  <c:v>0.53700000000000003</c:v>
                </c:pt>
                <c:pt idx="2">
                  <c:v>0.443</c:v>
                </c:pt>
                <c:pt idx="3">
                  <c:v>0.59599999999999997</c:v>
                </c:pt>
                <c:pt idx="4">
                  <c:v>0.68</c:v>
                </c:pt>
                <c:pt idx="5">
                  <c:v>0.55300000000000005</c:v>
                </c:pt>
              </c:numCache>
            </c:numRef>
          </c:val>
          <c:extLst>
            <c:ext xmlns:c16="http://schemas.microsoft.com/office/drawing/2014/chart" uri="{C3380CC4-5D6E-409C-BE32-E72D297353CC}">
              <c16:uniqueId val="{00000000-AE6B-4408-8D04-A7885E27B821}"/>
            </c:ext>
          </c:extLst>
        </c:ser>
        <c:ser>
          <c:idx val="1"/>
          <c:order val="1"/>
          <c:tx>
            <c:strRef>
              <c:f>Sheet1!$C$1</c:f>
              <c:strCache>
                <c:ptCount val="1"/>
                <c:pt idx="0">
                  <c:v>Broadcast Networks</c:v>
                </c:pt>
              </c:strCache>
            </c:strRef>
          </c:tx>
          <c:spPr>
            <a:solidFill>
              <a:srgbClr val="50C8A0"/>
            </a:solidFill>
          </c:spPr>
          <c:invertIfNegative val="0"/>
          <c:dLbls>
            <c:spPr>
              <a:noFill/>
              <a:ln>
                <a:noFill/>
              </a:ln>
              <a:effectLst/>
            </c:spPr>
            <c:txPr>
              <a:bodyPr/>
              <a:lstStyle/>
              <a:p>
                <a:pPr algn="ctr">
                  <a:defRPr lang="en-US" sz="10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Male</c:v>
                </c:pt>
                <c:pt idx="1">
                  <c:v>Female</c:v>
                </c:pt>
                <c:pt idx="2">
                  <c:v>A55+</c:v>
                </c:pt>
                <c:pt idx="3">
                  <c:v>A25-54</c:v>
                </c:pt>
                <c:pt idx="4">
                  <c:v>A18-34</c:v>
                </c:pt>
                <c:pt idx="5">
                  <c:v>A18+</c:v>
                </c:pt>
              </c:strCache>
            </c:strRef>
          </c:cat>
          <c:val>
            <c:numRef>
              <c:f>Sheet1!$C$2:$C$7</c:f>
              <c:numCache>
                <c:formatCode>0%</c:formatCode>
                <c:ptCount val="6"/>
                <c:pt idx="0">
                  <c:v>0.43</c:v>
                </c:pt>
                <c:pt idx="1">
                  <c:v>0.46300000000000002</c:v>
                </c:pt>
                <c:pt idx="2">
                  <c:v>0.55700000000000005</c:v>
                </c:pt>
                <c:pt idx="3">
                  <c:v>0.40400000000000003</c:v>
                </c:pt>
                <c:pt idx="4">
                  <c:v>0.32</c:v>
                </c:pt>
                <c:pt idx="5">
                  <c:v>0.44700000000000001</c:v>
                </c:pt>
              </c:numCache>
            </c:numRef>
          </c:val>
          <c:extLst>
            <c:ext xmlns:c16="http://schemas.microsoft.com/office/drawing/2014/chart" uri="{C3380CC4-5D6E-409C-BE32-E72D297353CC}">
              <c16:uniqueId val="{00000001-AE6B-4408-8D04-A7885E27B821}"/>
            </c:ext>
          </c:extLst>
        </c:ser>
        <c:dLbls>
          <c:showLegendKey val="0"/>
          <c:showVal val="0"/>
          <c:showCatName val="0"/>
          <c:showSerName val="0"/>
          <c:showPercent val="0"/>
          <c:showBubbleSize val="0"/>
        </c:dLbls>
        <c:gapWidth val="150"/>
        <c:overlap val="100"/>
        <c:axId val="140528640"/>
        <c:axId val="140546816"/>
      </c:barChart>
      <c:catAx>
        <c:axId val="140528640"/>
        <c:scaling>
          <c:orientation val="minMax"/>
        </c:scaling>
        <c:delete val="0"/>
        <c:axPos val="l"/>
        <c:numFmt formatCode="General" sourceLinked="0"/>
        <c:majorTickMark val="out"/>
        <c:minorTickMark val="none"/>
        <c:tickLblPos val="nextTo"/>
        <c:txPr>
          <a:bodyPr/>
          <a:lstStyle/>
          <a:p>
            <a:pPr>
              <a:defRPr sz="1200"/>
            </a:pPr>
            <a:endParaRPr lang="en-US"/>
          </a:p>
        </c:txPr>
        <c:crossAx val="140546816"/>
        <c:crosses val="autoZero"/>
        <c:auto val="1"/>
        <c:lblAlgn val="ctr"/>
        <c:lblOffset val="100"/>
        <c:noMultiLvlLbl val="0"/>
      </c:catAx>
      <c:valAx>
        <c:axId val="140546816"/>
        <c:scaling>
          <c:orientation val="minMax"/>
        </c:scaling>
        <c:delete val="1"/>
        <c:axPos val="b"/>
        <c:numFmt formatCode="0%" sourceLinked="1"/>
        <c:majorTickMark val="out"/>
        <c:minorTickMark val="none"/>
        <c:tickLblPos val="nextTo"/>
        <c:crossAx val="1405286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3682B4"/>
              </a:solidFill>
            </c:spPr>
            <c:extLst>
              <c:ext xmlns:c16="http://schemas.microsoft.com/office/drawing/2014/chart" uri="{C3380CC4-5D6E-409C-BE32-E72D297353CC}">
                <c16:uniqueId val="{00000001-B6B9-4AF9-B297-69A7974A1464}"/>
              </c:ext>
            </c:extLst>
          </c:dPt>
          <c:dPt>
            <c:idx val="1"/>
            <c:bubble3D val="0"/>
            <c:spPr>
              <a:solidFill>
                <a:srgbClr val="50C8A0"/>
              </a:solidFill>
            </c:spPr>
            <c:extLst>
              <c:ext xmlns:c16="http://schemas.microsoft.com/office/drawing/2014/chart" uri="{C3380CC4-5D6E-409C-BE32-E72D297353CC}">
                <c16:uniqueId val="{00000003-B6B9-4AF9-B297-69A7974A1464}"/>
              </c:ext>
            </c:extLst>
          </c:dPt>
          <c:dPt>
            <c:idx val="2"/>
            <c:bubble3D val="0"/>
            <c:spPr>
              <a:solidFill>
                <a:srgbClr val="FAB982"/>
              </a:solidFill>
            </c:spPr>
            <c:extLst>
              <c:ext xmlns:c16="http://schemas.microsoft.com/office/drawing/2014/chart" uri="{C3380CC4-5D6E-409C-BE32-E72D297353CC}">
                <c16:uniqueId val="{00000005-B6B9-4AF9-B297-69A7974A1464}"/>
              </c:ext>
            </c:extLst>
          </c:dPt>
          <c:dLbls>
            <c:dLbl>
              <c:idx val="0"/>
              <c:tx>
                <c:rich>
                  <a:bodyPr/>
                  <a:lstStyle/>
                  <a:p>
                    <a:r>
                      <a:rPr lang="en-US" dirty="0"/>
                      <a:t>24%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B9-4AF9-B297-69A7974A1464}"/>
                </c:ext>
              </c:extLst>
            </c:dLbl>
            <c:dLbl>
              <c:idx val="1"/>
              <c:tx>
                <c:rich>
                  <a:bodyPr/>
                  <a:lstStyle/>
                  <a:p>
                    <a:r>
                      <a:rPr lang="en-US" dirty="0"/>
                      <a:t>20%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B9-4AF9-B297-69A7974A1464}"/>
                </c:ext>
              </c:extLst>
            </c:dLbl>
            <c:dLbl>
              <c:idx val="2"/>
              <c:tx>
                <c:rich>
                  <a:bodyPr wrap="square" lIns="38100" tIns="19050" rIns="38100" bIns="19050" anchor="ctr">
                    <a:spAutoFit/>
                  </a:bodyPr>
                  <a:lstStyle/>
                  <a:p>
                    <a:pPr>
                      <a:defRPr sz="1200" b="1">
                        <a:solidFill>
                          <a:schemeClr val="tx1"/>
                        </a:solidFill>
                      </a:defRPr>
                    </a:pPr>
                    <a:r>
                      <a:rPr lang="en-US" dirty="0">
                        <a:solidFill>
                          <a:schemeClr val="tx1"/>
                        </a:solidFill>
                      </a:rPr>
                      <a:t>20%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6B9-4AF9-B297-69A7974A1464}"/>
                </c:ext>
              </c:extLst>
            </c:dLbl>
            <c:dLbl>
              <c:idx val="3"/>
              <c:tx>
                <c:rich>
                  <a:bodyPr/>
                  <a:lstStyle/>
                  <a:p>
                    <a:r>
                      <a:rPr lang="en-US" dirty="0"/>
                      <a:t>22%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6B9-4AF9-B297-69A7974A1464}"/>
                </c:ext>
              </c:extLst>
            </c:dLbl>
            <c:dLbl>
              <c:idx val="4"/>
              <c:layout>
                <c:manualLayout>
                  <c:x val="6.0675117267421315E-2"/>
                  <c:y val="0.13179347826086957"/>
                </c:manualLayout>
              </c:layout>
              <c:tx>
                <c:rich>
                  <a:bodyPr/>
                  <a:lstStyle/>
                  <a:p>
                    <a:r>
                      <a:rPr lang="en-US" dirty="0">
                        <a:solidFill>
                          <a:schemeClr val="bg1"/>
                        </a:solidFill>
                      </a:rPr>
                      <a:t>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6B9-4AF9-B297-69A7974A1464}"/>
                </c:ext>
              </c:extLst>
            </c:dLbl>
            <c:dLbl>
              <c:idx val="5"/>
              <c:layout>
                <c:manualLayout>
                  <c:x val="2.9947569339680086E-2"/>
                  <c:y val="0.1432309140705238"/>
                </c:manualLayout>
              </c:layout>
              <c:tx>
                <c:rich>
                  <a:bodyPr/>
                  <a:lstStyle/>
                  <a:p>
                    <a:r>
                      <a:rPr lang="en-US" dirty="0"/>
                      <a:t>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6B9-4AF9-B297-69A7974A1464}"/>
                </c:ext>
              </c:extLst>
            </c:dLbl>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Less than $50K</c:v>
                </c:pt>
                <c:pt idx="1">
                  <c:v>$50K - $75K</c:v>
                </c:pt>
                <c:pt idx="2">
                  <c:v>$75K - $100K</c:v>
                </c:pt>
                <c:pt idx="3">
                  <c:v>$100K - $150K</c:v>
                </c:pt>
                <c:pt idx="4">
                  <c:v>$150K - $200K</c:v>
                </c:pt>
                <c:pt idx="5">
                  <c:v>$200K+</c:v>
                </c:pt>
              </c:strCache>
            </c:strRef>
          </c:cat>
          <c:val>
            <c:numRef>
              <c:f>Sheet1!$B$2:$B$7</c:f>
              <c:numCache>
                <c:formatCode>0%</c:formatCode>
                <c:ptCount val="6"/>
                <c:pt idx="0">
                  <c:v>0.23699999999999999</c:v>
                </c:pt>
                <c:pt idx="1">
                  <c:v>0.19900000000000001</c:v>
                </c:pt>
                <c:pt idx="2">
                  <c:v>0.19800000000000001</c:v>
                </c:pt>
                <c:pt idx="3">
                  <c:v>0.216</c:v>
                </c:pt>
                <c:pt idx="4">
                  <c:v>6.9000000000000006E-2</c:v>
                </c:pt>
                <c:pt idx="5">
                  <c:v>4.4999999999999998E-2</c:v>
                </c:pt>
              </c:numCache>
            </c:numRef>
          </c:val>
          <c:extLst>
            <c:ext xmlns:c16="http://schemas.microsoft.com/office/drawing/2014/chart" uri="{C3380CC4-5D6E-409C-BE32-E72D297353CC}">
              <c16:uniqueId val="{00000009-B6B9-4AF9-B297-69A7974A1464}"/>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1883501176768407"/>
          <c:y val="9.5724067100308119E-2"/>
          <c:w val="0.35296362718355945"/>
          <c:h val="0.79224751797329684"/>
        </c:manualLayout>
      </c:layout>
      <c:overlay val="0"/>
      <c:txPr>
        <a:bodyPr/>
        <a:lstStyle/>
        <a:p>
          <a:pPr>
            <a:defRPr sz="1100">
              <a:latin typeface="Trebuchet MS" panose="020B0603020202020204" pitchFamily="34"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50846930137158"/>
          <c:y val="0.12143020022381341"/>
          <c:w val="0.60476813116662542"/>
          <c:h val="0.79582847650025068"/>
        </c:manualLayout>
      </c:layout>
      <c:barChart>
        <c:barDir val="bar"/>
        <c:grouping val="percentStacked"/>
        <c:varyColors val="0"/>
        <c:ser>
          <c:idx val="0"/>
          <c:order val="0"/>
          <c:tx>
            <c:strRef>
              <c:f>Sheet1!$B$1</c:f>
              <c:strCache>
                <c:ptCount val="1"/>
                <c:pt idx="0">
                  <c:v>Cable Networks</c:v>
                </c:pt>
              </c:strCache>
            </c:strRef>
          </c:tx>
          <c:spPr>
            <a:solidFill>
              <a:srgbClr val="3682B4"/>
            </a:solidFill>
          </c:spPr>
          <c:invertIfNegative val="0"/>
          <c:dLbls>
            <c:spPr>
              <a:noFill/>
              <a:ln>
                <a:noFill/>
              </a:ln>
              <a:effectLst/>
            </c:spPr>
            <c:txPr>
              <a:bodyPr/>
              <a:lstStyle/>
              <a:p>
                <a:pPr>
                  <a:defRPr sz="105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Blue Collar</c:v>
                </c:pt>
                <c:pt idx="1">
                  <c:v>White Collar</c:v>
                </c:pt>
                <c:pt idx="2">
                  <c:v>Independent</c:v>
                </c:pt>
                <c:pt idx="3">
                  <c:v>Democrat</c:v>
                </c:pt>
                <c:pt idx="4">
                  <c:v>Republican</c:v>
                </c:pt>
                <c:pt idx="5">
                  <c:v>Hispanic</c:v>
                </c:pt>
                <c:pt idx="6">
                  <c:v>Black</c:v>
                </c:pt>
              </c:strCache>
            </c:strRef>
          </c:cat>
          <c:val>
            <c:numRef>
              <c:f>Sheet1!$B$2:$B$8</c:f>
              <c:numCache>
                <c:formatCode>0%</c:formatCode>
                <c:ptCount val="7"/>
                <c:pt idx="0">
                  <c:v>0.63400000000000001</c:v>
                </c:pt>
                <c:pt idx="1">
                  <c:v>0.61499999999999999</c:v>
                </c:pt>
                <c:pt idx="2">
                  <c:v>0.52100000000000002</c:v>
                </c:pt>
                <c:pt idx="3">
                  <c:v>0.53600000000000003</c:v>
                </c:pt>
                <c:pt idx="4">
                  <c:v>0.58799999999999997</c:v>
                </c:pt>
                <c:pt idx="5">
                  <c:v>0.66100000000000003</c:v>
                </c:pt>
                <c:pt idx="6">
                  <c:v>0.60899999999999999</c:v>
                </c:pt>
              </c:numCache>
            </c:numRef>
          </c:val>
          <c:extLst>
            <c:ext xmlns:c16="http://schemas.microsoft.com/office/drawing/2014/chart" uri="{C3380CC4-5D6E-409C-BE32-E72D297353CC}">
              <c16:uniqueId val="{00000000-5A0C-4801-82E3-D2A3C907FB5C}"/>
            </c:ext>
          </c:extLst>
        </c:ser>
        <c:ser>
          <c:idx val="1"/>
          <c:order val="1"/>
          <c:tx>
            <c:strRef>
              <c:f>Sheet1!$C$1</c:f>
              <c:strCache>
                <c:ptCount val="1"/>
                <c:pt idx="0">
                  <c:v>Broadcast Networks</c:v>
                </c:pt>
              </c:strCache>
            </c:strRef>
          </c:tx>
          <c:spPr>
            <a:solidFill>
              <a:srgbClr val="50C8A0"/>
            </a:solidFill>
          </c:spPr>
          <c:invertIfNegative val="0"/>
          <c:dLbls>
            <c:spPr>
              <a:noFill/>
              <a:ln>
                <a:noFill/>
              </a:ln>
              <a:effectLst/>
            </c:spPr>
            <c:txPr>
              <a:bodyPr/>
              <a:lstStyle/>
              <a:p>
                <a:pPr algn="ctr">
                  <a:defRPr lang="en-US" sz="10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Blue Collar</c:v>
                </c:pt>
                <c:pt idx="1">
                  <c:v>White Collar</c:v>
                </c:pt>
                <c:pt idx="2">
                  <c:v>Independent</c:v>
                </c:pt>
                <c:pt idx="3">
                  <c:v>Democrat</c:v>
                </c:pt>
                <c:pt idx="4">
                  <c:v>Republican</c:v>
                </c:pt>
                <c:pt idx="5">
                  <c:v>Hispanic</c:v>
                </c:pt>
                <c:pt idx="6">
                  <c:v>Black</c:v>
                </c:pt>
              </c:strCache>
            </c:strRef>
          </c:cat>
          <c:val>
            <c:numRef>
              <c:f>Sheet1!$C$2:$C$8</c:f>
              <c:numCache>
                <c:formatCode>0%</c:formatCode>
                <c:ptCount val="7"/>
                <c:pt idx="0">
                  <c:v>0.36599999999999999</c:v>
                </c:pt>
                <c:pt idx="1">
                  <c:v>0.38500000000000001</c:v>
                </c:pt>
                <c:pt idx="2">
                  <c:v>0.47899999999999998</c:v>
                </c:pt>
                <c:pt idx="3">
                  <c:v>0.46400000000000002</c:v>
                </c:pt>
                <c:pt idx="4">
                  <c:v>0.41199999999999998</c:v>
                </c:pt>
                <c:pt idx="5">
                  <c:v>0.33900000000000002</c:v>
                </c:pt>
                <c:pt idx="6">
                  <c:v>0.39100000000000001</c:v>
                </c:pt>
              </c:numCache>
            </c:numRef>
          </c:val>
          <c:extLst>
            <c:ext xmlns:c16="http://schemas.microsoft.com/office/drawing/2014/chart" uri="{C3380CC4-5D6E-409C-BE32-E72D297353CC}">
              <c16:uniqueId val="{00000001-5A0C-4801-82E3-D2A3C907FB5C}"/>
            </c:ext>
          </c:extLst>
        </c:ser>
        <c:dLbls>
          <c:showLegendKey val="0"/>
          <c:showVal val="0"/>
          <c:showCatName val="0"/>
          <c:showSerName val="0"/>
          <c:showPercent val="0"/>
          <c:showBubbleSize val="0"/>
        </c:dLbls>
        <c:gapWidth val="150"/>
        <c:overlap val="100"/>
        <c:axId val="140474624"/>
        <c:axId val="140488704"/>
      </c:barChart>
      <c:catAx>
        <c:axId val="140474624"/>
        <c:scaling>
          <c:orientation val="minMax"/>
        </c:scaling>
        <c:delete val="0"/>
        <c:axPos val="l"/>
        <c:numFmt formatCode="General" sourceLinked="0"/>
        <c:majorTickMark val="out"/>
        <c:minorTickMark val="none"/>
        <c:tickLblPos val="nextTo"/>
        <c:txPr>
          <a:bodyPr/>
          <a:lstStyle/>
          <a:p>
            <a:pPr>
              <a:defRPr sz="1200"/>
            </a:pPr>
            <a:endParaRPr lang="en-US"/>
          </a:p>
        </c:txPr>
        <c:crossAx val="140488704"/>
        <c:crosses val="autoZero"/>
        <c:auto val="1"/>
        <c:lblAlgn val="ctr"/>
        <c:lblOffset val="100"/>
        <c:noMultiLvlLbl val="0"/>
      </c:catAx>
      <c:valAx>
        <c:axId val="140488704"/>
        <c:scaling>
          <c:orientation val="minMax"/>
        </c:scaling>
        <c:delete val="1"/>
        <c:axPos val="b"/>
        <c:numFmt formatCode="0%" sourceLinked="1"/>
        <c:majorTickMark val="out"/>
        <c:minorTickMark val="none"/>
        <c:tickLblPos val="nextTo"/>
        <c:crossAx val="1404746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70520346048747"/>
          <c:y val="0.12143020022381341"/>
          <c:w val="0.73157136869182482"/>
          <c:h val="0.79582847650025068"/>
        </c:manualLayout>
      </c:layout>
      <c:barChart>
        <c:barDir val="bar"/>
        <c:grouping val="percentStacked"/>
        <c:varyColors val="0"/>
        <c:ser>
          <c:idx val="0"/>
          <c:order val="0"/>
          <c:tx>
            <c:strRef>
              <c:f>Sheet1!$B$1</c:f>
              <c:strCache>
                <c:ptCount val="1"/>
                <c:pt idx="0">
                  <c:v>Cable Networks</c:v>
                </c:pt>
              </c:strCache>
            </c:strRef>
          </c:tx>
          <c:spPr>
            <a:solidFill>
              <a:srgbClr val="3682B4"/>
            </a:solidFill>
          </c:spPr>
          <c:invertIfNegative val="0"/>
          <c:dLbls>
            <c:spPr>
              <a:noFill/>
              <a:ln>
                <a:noFill/>
              </a:ln>
              <a:effectLst/>
            </c:spPr>
            <c:txPr>
              <a:bodyPr/>
              <a:lstStyle/>
              <a:p>
                <a:pPr>
                  <a:defRPr sz="105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Male</c:v>
                </c:pt>
                <c:pt idx="1">
                  <c:v>Female</c:v>
                </c:pt>
                <c:pt idx="2">
                  <c:v>A55+</c:v>
                </c:pt>
                <c:pt idx="3">
                  <c:v>A25-54</c:v>
                </c:pt>
                <c:pt idx="4">
                  <c:v>A18-34</c:v>
                </c:pt>
                <c:pt idx="5">
                  <c:v>A18+</c:v>
                </c:pt>
              </c:strCache>
            </c:strRef>
          </c:cat>
          <c:val>
            <c:numRef>
              <c:f>Sheet1!$B$2:$B$7</c:f>
              <c:numCache>
                <c:formatCode>0%</c:formatCode>
                <c:ptCount val="6"/>
                <c:pt idx="0">
                  <c:v>0.57899999999999996</c:v>
                </c:pt>
                <c:pt idx="1">
                  <c:v>0.52800000000000002</c:v>
                </c:pt>
                <c:pt idx="2">
                  <c:v>0.46700000000000003</c:v>
                </c:pt>
                <c:pt idx="3">
                  <c:v>0.58599999999999997</c:v>
                </c:pt>
                <c:pt idx="4">
                  <c:v>0.64200000000000002</c:v>
                </c:pt>
                <c:pt idx="5">
                  <c:v>0.55300000000000005</c:v>
                </c:pt>
              </c:numCache>
            </c:numRef>
          </c:val>
          <c:extLst>
            <c:ext xmlns:c16="http://schemas.microsoft.com/office/drawing/2014/chart" uri="{C3380CC4-5D6E-409C-BE32-E72D297353CC}">
              <c16:uniqueId val="{00000000-B885-4F6A-8BEA-992F4414DC64}"/>
            </c:ext>
          </c:extLst>
        </c:ser>
        <c:ser>
          <c:idx val="1"/>
          <c:order val="1"/>
          <c:tx>
            <c:strRef>
              <c:f>Sheet1!$C$1</c:f>
              <c:strCache>
                <c:ptCount val="1"/>
                <c:pt idx="0">
                  <c:v>Broadcast Networks</c:v>
                </c:pt>
              </c:strCache>
            </c:strRef>
          </c:tx>
          <c:spPr>
            <a:solidFill>
              <a:srgbClr val="50C8A0"/>
            </a:solidFill>
          </c:spPr>
          <c:invertIfNegative val="0"/>
          <c:dLbls>
            <c:spPr>
              <a:noFill/>
              <a:ln>
                <a:noFill/>
              </a:ln>
              <a:effectLst/>
            </c:spPr>
            <c:txPr>
              <a:bodyPr/>
              <a:lstStyle/>
              <a:p>
                <a:pPr algn="ctr">
                  <a:defRPr lang="en-US" sz="105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Male</c:v>
                </c:pt>
                <c:pt idx="1">
                  <c:v>Female</c:v>
                </c:pt>
                <c:pt idx="2">
                  <c:v>A55+</c:v>
                </c:pt>
                <c:pt idx="3">
                  <c:v>A25-54</c:v>
                </c:pt>
                <c:pt idx="4">
                  <c:v>A18-34</c:v>
                </c:pt>
                <c:pt idx="5">
                  <c:v>A18+</c:v>
                </c:pt>
              </c:strCache>
            </c:strRef>
          </c:cat>
          <c:val>
            <c:numRef>
              <c:f>Sheet1!$C$2:$C$7</c:f>
              <c:numCache>
                <c:formatCode>0%</c:formatCode>
                <c:ptCount val="6"/>
                <c:pt idx="0">
                  <c:v>0.42099999999999999</c:v>
                </c:pt>
                <c:pt idx="1">
                  <c:v>0.47199999999999998</c:v>
                </c:pt>
                <c:pt idx="2">
                  <c:v>0.53300000000000003</c:v>
                </c:pt>
                <c:pt idx="3">
                  <c:v>0.41399999999999998</c:v>
                </c:pt>
                <c:pt idx="4">
                  <c:v>0.35799999999999998</c:v>
                </c:pt>
                <c:pt idx="5">
                  <c:v>0.44700000000000001</c:v>
                </c:pt>
              </c:numCache>
            </c:numRef>
          </c:val>
          <c:extLst>
            <c:ext xmlns:c16="http://schemas.microsoft.com/office/drawing/2014/chart" uri="{C3380CC4-5D6E-409C-BE32-E72D297353CC}">
              <c16:uniqueId val="{00000001-B885-4F6A-8BEA-992F4414DC64}"/>
            </c:ext>
          </c:extLst>
        </c:ser>
        <c:dLbls>
          <c:showLegendKey val="0"/>
          <c:showVal val="0"/>
          <c:showCatName val="0"/>
          <c:showSerName val="0"/>
          <c:showPercent val="0"/>
          <c:showBubbleSize val="0"/>
        </c:dLbls>
        <c:gapWidth val="150"/>
        <c:overlap val="100"/>
        <c:axId val="140638080"/>
        <c:axId val="140639616"/>
      </c:barChart>
      <c:catAx>
        <c:axId val="140638080"/>
        <c:scaling>
          <c:orientation val="minMax"/>
        </c:scaling>
        <c:delete val="0"/>
        <c:axPos val="l"/>
        <c:numFmt formatCode="General" sourceLinked="0"/>
        <c:majorTickMark val="out"/>
        <c:minorTickMark val="none"/>
        <c:tickLblPos val="nextTo"/>
        <c:txPr>
          <a:bodyPr/>
          <a:lstStyle/>
          <a:p>
            <a:pPr>
              <a:defRPr sz="1200"/>
            </a:pPr>
            <a:endParaRPr lang="en-US"/>
          </a:p>
        </c:txPr>
        <c:crossAx val="140639616"/>
        <c:crosses val="autoZero"/>
        <c:auto val="1"/>
        <c:lblAlgn val="ctr"/>
        <c:lblOffset val="100"/>
        <c:noMultiLvlLbl val="0"/>
      </c:catAx>
      <c:valAx>
        <c:axId val="140639616"/>
        <c:scaling>
          <c:orientation val="minMax"/>
        </c:scaling>
        <c:delete val="1"/>
        <c:axPos val="b"/>
        <c:numFmt formatCode="0%" sourceLinked="1"/>
        <c:majorTickMark val="out"/>
        <c:minorTickMark val="none"/>
        <c:tickLblPos val="nextTo"/>
        <c:crossAx val="1406380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41839969929864"/>
          <c:y val="0.12143020022381341"/>
          <c:w val="0.66385806722885377"/>
          <c:h val="0.79582847650025068"/>
        </c:manualLayout>
      </c:layout>
      <c:barChart>
        <c:barDir val="bar"/>
        <c:grouping val="percentStacked"/>
        <c:varyColors val="0"/>
        <c:ser>
          <c:idx val="0"/>
          <c:order val="0"/>
          <c:tx>
            <c:strRef>
              <c:f>Sheet1!$B$1</c:f>
              <c:strCache>
                <c:ptCount val="1"/>
                <c:pt idx="0">
                  <c:v>Cable Networks</c:v>
                </c:pt>
              </c:strCache>
            </c:strRef>
          </c:tx>
          <c:spPr>
            <a:solidFill>
              <a:srgbClr val="3682B4"/>
            </a:solidFill>
          </c:spPr>
          <c:invertIfNegative val="0"/>
          <c:dLbls>
            <c:spPr>
              <a:noFill/>
              <a:ln>
                <a:noFill/>
              </a:ln>
              <a:effectLst/>
            </c:spPr>
            <c:txPr>
              <a:bodyPr/>
              <a:lstStyle/>
              <a:p>
                <a:pPr>
                  <a:defRPr sz="105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Blue Collar</c:v>
                </c:pt>
                <c:pt idx="1">
                  <c:v>White Collar</c:v>
                </c:pt>
                <c:pt idx="2">
                  <c:v>Independent</c:v>
                </c:pt>
                <c:pt idx="3">
                  <c:v>Democrat</c:v>
                </c:pt>
                <c:pt idx="4">
                  <c:v>Republican</c:v>
                </c:pt>
                <c:pt idx="5">
                  <c:v>Hispanic</c:v>
                </c:pt>
                <c:pt idx="6">
                  <c:v>Black</c:v>
                </c:pt>
              </c:strCache>
            </c:strRef>
          </c:cat>
          <c:val>
            <c:numRef>
              <c:f>Sheet1!$B$2:$B$8</c:f>
              <c:numCache>
                <c:formatCode>0%</c:formatCode>
                <c:ptCount val="7"/>
                <c:pt idx="0">
                  <c:v>0.60699999999999998</c:v>
                </c:pt>
                <c:pt idx="1">
                  <c:v>0.60099999999999998</c:v>
                </c:pt>
                <c:pt idx="2">
                  <c:v>0.52600000000000002</c:v>
                </c:pt>
                <c:pt idx="3">
                  <c:v>0.54</c:v>
                </c:pt>
                <c:pt idx="4">
                  <c:v>0.58499999999999996</c:v>
                </c:pt>
                <c:pt idx="5">
                  <c:v>0.64600000000000002</c:v>
                </c:pt>
                <c:pt idx="6">
                  <c:v>0.625</c:v>
                </c:pt>
              </c:numCache>
            </c:numRef>
          </c:val>
          <c:extLst>
            <c:ext xmlns:c16="http://schemas.microsoft.com/office/drawing/2014/chart" uri="{C3380CC4-5D6E-409C-BE32-E72D297353CC}">
              <c16:uniqueId val="{00000000-7393-4897-A899-DA162E158A33}"/>
            </c:ext>
          </c:extLst>
        </c:ser>
        <c:ser>
          <c:idx val="1"/>
          <c:order val="1"/>
          <c:tx>
            <c:strRef>
              <c:f>Sheet1!$C$1</c:f>
              <c:strCache>
                <c:ptCount val="1"/>
                <c:pt idx="0">
                  <c:v>Broadcast Networks</c:v>
                </c:pt>
              </c:strCache>
            </c:strRef>
          </c:tx>
          <c:spPr>
            <a:solidFill>
              <a:srgbClr val="50C8A0"/>
            </a:solidFill>
          </c:spPr>
          <c:invertIfNegative val="0"/>
          <c:dLbls>
            <c:spPr>
              <a:noFill/>
              <a:ln>
                <a:noFill/>
              </a:ln>
              <a:effectLst/>
            </c:spPr>
            <c:txPr>
              <a:bodyPr/>
              <a:lstStyle/>
              <a:p>
                <a:pPr algn="ctr">
                  <a:defRPr lang="en-US" sz="105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Blue Collar</c:v>
                </c:pt>
                <c:pt idx="1">
                  <c:v>White Collar</c:v>
                </c:pt>
                <c:pt idx="2">
                  <c:v>Independent</c:v>
                </c:pt>
                <c:pt idx="3">
                  <c:v>Democrat</c:v>
                </c:pt>
                <c:pt idx="4">
                  <c:v>Republican</c:v>
                </c:pt>
                <c:pt idx="5">
                  <c:v>Hispanic</c:v>
                </c:pt>
                <c:pt idx="6">
                  <c:v>Black</c:v>
                </c:pt>
              </c:strCache>
            </c:strRef>
          </c:cat>
          <c:val>
            <c:numRef>
              <c:f>Sheet1!$C$2:$C$8</c:f>
              <c:numCache>
                <c:formatCode>0%</c:formatCode>
                <c:ptCount val="7"/>
                <c:pt idx="0">
                  <c:v>0.39300000000000002</c:v>
                </c:pt>
                <c:pt idx="1">
                  <c:v>0.39900000000000002</c:v>
                </c:pt>
                <c:pt idx="2">
                  <c:v>0.47399999999999998</c:v>
                </c:pt>
                <c:pt idx="3">
                  <c:v>0.46</c:v>
                </c:pt>
                <c:pt idx="4">
                  <c:v>0.41499999999999998</c:v>
                </c:pt>
                <c:pt idx="5">
                  <c:v>0.35399999999999998</c:v>
                </c:pt>
                <c:pt idx="6">
                  <c:v>0.375</c:v>
                </c:pt>
              </c:numCache>
            </c:numRef>
          </c:val>
          <c:extLst>
            <c:ext xmlns:c16="http://schemas.microsoft.com/office/drawing/2014/chart" uri="{C3380CC4-5D6E-409C-BE32-E72D297353CC}">
              <c16:uniqueId val="{00000001-7393-4897-A899-DA162E158A33}"/>
            </c:ext>
          </c:extLst>
        </c:ser>
        <c:dLbls>
          <c:showLegendKey val="0"/>
          <c:showVal val="0"/>
          <c:showCatName val="0"/>
          <c:showSerName val="0"/>
          <c:showPercent val="0"/>
          <c:showBubbleSize val="0"/>
        </c:dLbls>
        <c:gapWidth val="150"/>
        <c:overlap val="100"/>
        <c:axId val="141034624"/>
        <c:axId val="141036160"/>
      </c:barChart>
      <c:catAx>
        <c:axId val="141034624"/>
        <c:scaling>
          <c:orientation val="minMax"/>
        </c:scaling>
        <c:delete val="0"/>
        <c:axPos val="l"/>
        <c:numFmt formatCode="General" sourceLinked="0"/>
        <c:majorTickMark val="out"/>
        <c:minorTickMark val="none"/>
        <c:tickLblPos val="nextTo"/>
        <c:txPr>
          <a:bodyPr/>
          <a:lstStyle/>
          <a:p>
            <a:pPr>
              <a:defRPr sz="1200"/>
            </a:pPr>
            <a:endParaRPr lang="en-US"/>
          </a:p>
        </c:txPr>
        <c:crossAx val="141036160"/>
        <c:crosses val="autoZero"/>
        <c:auto val="1"/>
        <c:lblAlgn val="ctr"/>
        <c:lblOffset val="100"/>
        <c:noMultiLvlLbl val="0"/>
      </c:catAx>
      <c:valAx>
        <c:axId val="141036160"/>
        <c:scaling>
          <c:orientation val="minMax"/>
        </c:scaling>
        <c:delete val="1"/>
        <c:axPos val="b"/>
        <c:numFmt formatCode="0%" sourceLinked="1"/>
        <c:majorTickMark val="out"/>
        <c:minorTickMark val="none"/>
        <c:tickLblPos val="nextTo"/>
        <c:crossAx val="1410346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70520346048747"/>
          <c:y val="0.12143020022381341"/>
          <c:w val="0.73157136869182482"/>
          <c:h val="0.79582847650025068"/>
        </c:manualLayout>
      </c:layout>
      <c:barChart>
        <c:barDir val="bar"/>
        <c:grouping val="percentStacked"/>
        <c:varyColors val="0"/>
        <c:ser>
          <c:idx val="0"/>
          <c:order val="0"/>
          <c:tx>
            <c:strRef>
              <c:f>Sheet1!$B$1</c:f>
              <c:strCache>
                <c:ptCount val="1"/>
                <c:pt idx="0">
                  <c:v>Cable Networks</c:v>
                </c:pt>
              </c:strCache>
            </c:strRef>
          </c:tx>
          <c:spPr>
            <a:solidFill>
              <a:srgbClr val="3682B4"/>
            </a:solidFill>
          </c:spPr>
          <c:invertIfNegative val="0"/>
          <c:dLbls>
            <c:spPr>
              <a:noFill/>
              <a:ln>
                <a:noFill/>
              </a:ln>
              <a:effectLst/>
            </c:spPr>
            <c:txPr>
              <a:bodyPr/>
              <a:lstStyle/>
              <a:p>
                <a:pPr>
                  <a:defRPr sz="105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Female</c:v>
                </c:pt>
                <c:pt idx="1">
                  <c:v>Male</c:v>
                </c:pt>
                <c:pt idx="2">
                  <c:v>A55+</c:v>
                </c:pt>
                <c:pt idx="3">
                  <c:v>A25-54</c:v>
                </c:pt>
                <c:pt idx="4">
                  <c:v>A18-34</c:v>
                </c:pt>
                <c:pt idx="5">
                  <c:v>A18+</c:v>
                </c:pt>
              </c:strCache>
            </c:strRef>
          </c:cat>
          <c:val>
            <c:numRef>
              <c:f>Sheet1!$B$2:$B$7</c:f>
              <c:numCache>
                <c:formatCode>0%</c:formatCode>
                <c:ptCount val="6"/>
                <c:pt idx="0">
                  <c:v>0.52200000000000002</c:v>
                </c:pt>
                <c:pt idx="1">
                  <c:v>0.57599999999999996</c:v>
                </c:pt>
                <c:pt idx="2">
                  <c:v>0.47399999999999998</c:v>
                </c:pt>
                <c:pt idx="3">
                  <c:v>0.57299999999999995</c:v>
                </c:pt>
                <c:pt idx="4">
                  <c:v>0.66300000000000003</c:v>
                </c:pt>
                <c:pt idx="5">
                  <c:v>0.55000000000000004</c:v>
                </c:pt>
              </c:numCache>
            </c:numRef>
          </c:val>
          <c:extLst>
            <c:ext xmlns:c16="http://schemas.microsoft.com/office/drawing/2014/chart" uri="{C3380CC4-5D6E-409C-BE32-E72D297353CC}">
              <c16:uniqueId val="{00000000-96A4-4176-977D-E8B0C2F646CE}"/>
            </c:ext>
          </c:extLst>
        </c:ser>
        <c:ser>
          <c:idx val="1"/>
          <c:order val="1"/>
          <c:tx>
            <c:strRef>
              <c:f>Sheet1!$C$1</c:f>
              <c:strCache>
                <c:ptCount val="1"/>
                <c:pt idx="0">
                  <c:v>Broadcast Networks</c:v>
                </c:pt>
              </c:strCache>
            </c:strRef>
          </c:tx>
          <c:spPr>
            <a:solidFill>
              <a:srgbClr val="50C8A0"/>
            </a:solidFill>
          </c:spPr>
          <c:invertIfNegative val="0"/>
          <c:dLbls>
            <c:spPr>
              <a:noFill/>
              <a:ln>
                <a:noFill/>
              </a:ln>
              <a:effectLst/>
            </c:spPr>
            <c:txPr>
              <a:bodyPr/>
              <a:lstStyle/>
              <a:p>
                <a:pPr algn="ctr">
                  <a:defRPr lang="en-US"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Female</c:v>
                </c:pt>
                <c:pt idx="1">
                  <c:v>Male</c:v>
                </c:pt>
                <c:pt idx="2">
                  <c:v>A55+</c:v>
                </c:pt>
                <c:pt idx="3">
                  <c:v>A25-54</c:v>
                </c:pt>
                <c:pt idx="4">
                  <c:v>A18-34</c:v>
                </c:pt>
                <c:pt idx="5">
                  <c:v>A18+</c:v>
                </c:pt>
              </c:strCache>
            </c:strRef>
          </c:cat>
          <c:val>
            <c:numRef>
              <c:f>Sheet1!$C$2:$C$7</c:f>
              <c:numCache>
                <c:formatCode>0%</c:formatCode>
                <c:ptCount val="6"/>
                <c:pt idx="0">
                  <c:v>0.47799999999999998</c:v>
                </c:pt>
                <c:pt idx="1">
                  <c:v>0.42399999999999999</c:v>
                </c:pt>
                <c:pt idx="2">
                  <c:v>0.52600000000000002</c:v>
                </c:pt>
                <c:pt idx="3">
                  <c:v>0.42699999999999999</c:v>
                </c:pt>
                <c:pt idx="4">
                  <c:v>0.33700000000000002</c:v>
                </c:pt>
                <c:pt idx="5">
                  <c:v>0.45</c:v>
                </c:pt>
              </c:numCache>
            </c:numRef>
          </c:val>
          <c:extLst>
            <c:ext xmlns:c16="http://schemas.microsoft.com/office/drawing/2014/chart" uri="{C3380CC4-5D6E-409C-BE32-E72D297353CC}">
              <c16:uniqueId val="{00000001-96A4-4176-977D-E8B0C2F646CE}"/>
            </c:ext>
          </c:extLst>
        </c:ser>
        <c:dLbls>
          <c:showLegendKey val="0"/>
          <c:showVal val="0"/>
          <c:showCatName val="0"/>
          <c:showSerName val="0"/>
          <c:showPercent val="0"/>
          <c:showBubbleSize val="0"/>
        </c:dLbls>
        <c:gapWidth val="150"/>
        <c:overlap val="100"/>
        <c:axId val="112284416"/>
        <c:axId val="112285952"/>
      </c:barChart>
      <c:catAx>
        <c:axId val="112284416"/>
        <c:scaling>
          <c:orientation val="minMax"/>
        </c:scaling>
        <c:delete val="0"/>
        <c:axPos val="l"/>
        <c:numFmt formatCode="General" sourceLinked="0"/>
        <c:majorTickMark val="out"/>
        <c:minorTickMark val="none"/>
        <c:tickLblPos val="nextTo"/>
        <c:txPr>
          <a:bodyPr/>
          <a:lstStyle/>
          <a:p>
            <a:pPr>
              <a:defRPr sz="1200"/>
            </a:pPr>
            <a:endParaRPr lang="en-US"/>
          </a:p>
        </c:txPr>
        <c:crossAx val="112285952"/>
        <c:crosses val="autoZero"/>
        <c:auto val="1"/>
        <c:lblAlgn val="ctr"/>
        <c:lblOffset val="100"/>
        <c:noMultiLvlLbl val="0"/>
      </c:catAx>
      <c:valAx>
        <c:axId val="112285952"/>
        <c:scaling>
          <c:orientation val="minMax"/>
        </c:scaling>
        <c:delete val="1"/>
        <c:axPos val="b"/>
        <c:numFmt formatCode="0%" sourceLinked="1"/>
        <c:majorTickMark val="out"/>
        <c:minorTickMark val="none"/>
        <c:tickLblPos val="nextTo"/>
        <c:crossAx val="1122844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75498649896074"/>
          <c:y val="0.12143020022381341"/>
          <c:w val="0.64052171430719107"/>
          <c:h val="0.79582847650025068"/>
        </c:manualLayout>
      </c:layout>
      <c:barChart>
        <c:barDir val="bar"/>
        <c:grouping val="percentStacked"/>
        <c:varyColors val="0"/>
        <c:ser>
          <c:idx val="0"/>
          <c:order val="0"/>
          <c:tx>
            <c:strRef>
              <c:f>Sheet1!$B$1</c:f>
              <c:strCache>
                <c:ptCount val="1"/>
                <c:pt idx="0">
                  <c:v>Cable Networks</c:v>
                </c:pt>
              </c:strCache>
            </c:strRef>
          </c:tx>
          <c:spPr>
            <a:solidFill>
              <a:srgbClr val="3682B4"/>
            </a:solidFill>
          </c:spPr>
          <c:invertIfNegative val="0"/>
          <c:dLbls>
            <c:spPr>
              <a:noFill/>
              <a:ln>
                <a:noFill/>
              </a:ln>
              <a:effectLst/>
            </c:spPr>
            <c:txPr>
              <a:bodyPr/>
              <a:lstStyle/>
              <a:p>
                <a:pPr>
                  <a:defRPr sz="105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Blue Collar</c:v>
                </c:pt>
                <c:pt idx="1">
                  <c:v>White Collar</c:v>
                </c:pt>
                <c:pt idx="2">
                  <c:v>Independent</c:v>
                </c:pt>
                <c:pt idx="3">
                  <c:v>Democrat</c:v>
                </c:pt>
                <c:pt idx="4">
                  <c:v>Republican</c:v>
                </c:pt>
                <c:pt idx="5">
                  <c:v>Hispanic</c:v>
                </c:pt>
                <c:pt idx="6">
                  <c:v>Black</c:v>
                </c:pt>
              </c:strCache>
            </c:strRef>
          </c:cat>
          <c:val>
            <c:numRef>
              <c:f>Sheet1!$B$2:$B$8</c:f>
              <c:numCache>
                <c:formatCode>0%</c:formatCode>
                <c:ptCount val="7"/>
                <c:pt idx="0">
                  <c:v>0.61799999999999999</c:v>
                </c:pt>
                <c:pt idx="1">
                  <c:v>0.58399999999999996</c:v>
                </c:pt>
                <c:pt idx="2">
                  <c:v>0.52700000000000002</c:v>
                </c:pt>
                <c:pt idx="3">
                  <c:v>0.53600000000000003</c:v>
                </c:pt>
                <c:pt idx="4">
                  <c:v>0.57399999999999995</c:v>
                </c:pt>
                <c:pt idx="5">
                  <c:v>0.59799999999999998</c:v>
                </c:pt>
                <c:pt idx="6">
                  <c:v>0.63600000000000001</c:v>
                </c:pt>
              </c:numCache>
            </c:numRef>
          </c:val>
          <c:extLst>
            <c:ext xmlns:c16="http://schemas.microsoft.com/office/drawing/2014/chart" uri="{C3380CC4-5D6E-409C-BE32-E72D297353CC}">
              <c16:uniqueId val="{00000000-981A-4C2E-B3E7-846DDAF1FABA}"/>
            </c:ext>
          </c:extLst>
        </c:ser>
        <c:ser>
          <c:idx val="1"/>
          <c:order val="1"/>
          <c:tx>
            <c:strRef>
              <c:f>Sheet1!$C$1</c:f>
              <c:strCache>
                <c:ptCount val="1"/>
                <c:pt idx="0">
                  <c:v>Broadcast Networks</c:v>
                </c:pt>
              </c:strCache>
            </c:strRef>
          </c:tx>
          <c:spPr>
            <a:solidFill>
              <a:srgbClr val="50C8A0"/>
            </a:solidFill>
          </c:spPr>
          <c:invertIfNegative val="0"/>
          <c:dLbls>
            <c:spPr>
              <a:noFill/>
              <a:ln>
                <a:noFill/>
              </a:ln>
              <a:effectLst/>
            </c:spPr>
            <c:txPr>
              <a:bodyPr/>
              <a:lstStyle/>
              <a:p>
                <a:pPr algn="ctr">
                  <a:defRPr lang="en-US"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Blue Collar</c:v>
                </c:pt>
                <c:pt idx="1">
                  <c:v>White Collar</c:v>
                </c:pt>
                <c:pt idx="2">
                  <c:v>Independent</c:v>
                </c:pt>
                <c:pt idx="3">
                  <c:v>Democrat</c:v>
                </c:pt>
                <c:pt idx="4">
                  <c:v>Republican</c:v>
                </c:pt>
                <c:pt idx="5">
                  <c:v>Hispanic</c:v>
                </c:pt>
                <c:pt idx="6">
                  <c:v>Black</c:v>
                </c:pt>
              </c:strCache>
            </c:strRef>
          </c:cat>
          <c:val>
            <c:numRef>
              <c:f>Sheet1!$C$2:$C$8</c:f>
              <c:numCache>
                <c:formatCode>0%</c:formatCode>
                <c:ptCount val="7"/>
                <c:pt idx="0">
                  <c:v>0.38200000000000001</c:v>
                </c:pt>
                <c:pt idx="1">
                  <c:v>0.41599999999999998</c:v>
                </c:pt>
                <c:pt idx="2">
                  <c:v>0.47299999999999998</c:v>
                </c:pt>
                <c:pt idx="3">
                  <c:v>0.46400000000000002</c:v>
                </c:pt>
                <c:pt idx="4">
                  <c:v>0.42599999999999999</c:v>
                </c:pt>
                <c:pt idx="5">
                  <c:v>0.40200000000000002</c:v>
                </c:pt>
                <c:pt idx="6">
                  <c:v>0.36399999999999999</c:v>
                </c:pt>
              </c:numCache>
            </c:numRef>
          </c:val>
          <c:extLst>
            <c:ext xmlns:c16="http://schemas.microsoft.com/office/drawing/2014/chart" uri="{C3380CC4-5D6E-409C-BE32-E72D297353CC}">
              <c16:uniqueId val="{00000001-981A-4C2E-B3E7-846DDAF1FABA}"/>
            </c:ext>
          </c:extLst>
        </c:ser>
        <c:dLbls>
          <c:showLegendKey val="0"/>
          <c:showVal val="0"/>
          <c:showCatName val="0"/>
          <c:showSerName val="0"/>
          <c:showPercent val="0"/>
          <c:showBubbleSize val="0"/>
        </c:dLbls>
        <c:gapWidth val="150"/>
        <c:overlap val="100"/>
        <c:axId val="112627712"/>
        <c:axId val="112629248"/>
      </c:barChart>
      <c:catAx>
        <c:axId val="112627712"/>
        <c:scaling>
          <c:orientation val="minMax"/>
        </c:scaling>
        <c:delete val="0"/>
        <c:axPos val="l"/>
        <c:numFmt formatCode="General" sourceLinked="0"/>
        <c:majorTickMark val="out"/>
        <c:minorTickMark val="none"/>
        <c:tickLblPos val="nextTo"/>
        <c:txPr>
          <a:bodyPr/>
          <a:lstStyle/>
          <a:p>
            <a:pPr>
              <a:defRPr sz="1200"/>
            </a:pPr>
            <a:endParaRPr lang="en-US"/>
          </a:p>
        </c:txPr>
        <c:crossAx val="112629248"/>
        <c:crosses val="autoZero"/>
        <c:auto val="1"/>
        <c:lblAlgn val="ctr"/>
        <c:lblOffset val="100"/>
        <c:noMultiLvlLbl val="0"/>
      </c:catAx>
      <c:valAx>
        <c:axId val="112629248"/>
        <c:scaling>
          <c:orientation val="minMax"/>
        </c:scaling>
        <c:delete val="1"/>
        <c:axPos val="b"/>
        <c:numFmt formatCode="0%" sourceLinked="1"/>
        <c:majorTickMark val="out"/>
        <c:minorTickMark val="none"/>
        <c:tickLblPos val="nextTo"/>
        <c:crossAx val="112627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dirty="0"/>
              <a:t>Where Do You </a:t>
            </a:r>
            <a:r>
              <a:rPr lang="en-US" sz="1050" i="1" u="sng" dirty="0"/>
              <a:t>Get Most Of Your Information</a:t>
            </a:r>
            <a:r>
              <a:rPr lang="en-US" sz="1050" baseline="0" dirty="0"/>
              <a:t> About National Politics From?</a:t>
            </a:r>
            <a:endParaRPr lang="en-US" sz="1050" dirty="0"/>
          </a:p>
        </c:rich>
      </c:tx>
      <c:layout>
        <c:manualLayout>
          <c:xMode val="edge"/>
          <c:yMode val="edge"/>
          <c:x val="0.14847643789738313"/>
          <c:y val="1.8749999999999999E-2"/>
        </c:manualLayout>
      </c:layout>
      <c:overlay val="0"/>
    </c:title>
    <c:autoTitleDeleted val="0"/>
    <c:plotArea>
      <c:layout>
        <c:manualLayout>
          <c:layoutTarget val="inner"/>
          <c:xMode val="edge"/>
          <c:yMode val="edge"/>
          <c:x val="8.2691421905200568E-2"/>
          <c:y val="7.1874999999999994E-2"/>
          <c:w val="0.89811440262853237"/>
          <c:h val="0.78288927165354327"/>
        </c:manualLayout>
      </c:layout>
      <c:barChart>
        <c:barDir val="bar"/>
        <c:grouping val="stacked"/>
        <c:varyColors val="0"/>
        <c:ser>
          <c:idx val="0"/>
          <c:order val="0"/>
          <c:tx>
            <c:strRef>
              <c:f>Sheet1!$B$1</c:f>
              <c:strCache>
                <c:ptCount val="1"/>
                <c:pt idx="0">
                  <c:v>Television</c:v>
                </c:pt>
              </c:strCache>
            </c:strRef>
          </c:tx>
          <c:spPr>
            <a:solidFill>
              <a:srgbClr val="3682B4"/>
            </a:solidFill>
          </c:spPr>
          <c:invertIfNegative val="0"/>
          <c:dLbls>
            <c:spPr>
              <a:noFill/>
              <a:ln>
                <a:noFill/>
              </a:ln>
              <a:effectLst/>
            </c:spPr>
            <c:txPr>
              <a:bodyPr/>
              <a:lstStyle/>
              <a:p>
                <a:pPr>
                  <a:defRPr sz="9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Sheet1!$B$2:$B$9</c:f>
              <c:numCache>
                <c:formatCode>0%</c:formatCode>
                <c:ptCount val="8"/>
                <c:pt idx="0">
                  <c:v>0.68200000000000005</c:v>
                </c:pt>
                <c:pt idx="1">
                  <c:v>0.70899999999999996</c:v>
                </c:pt>
                <c:pt idx="2">
                  <c:v>0.67</c:v>
                </c:pt>
                <c:pt idx="3">
                  <c:v>0.68</c:v>
                </c:pt>
                <c:pt idx="4">
                  <c:v>0.77</c:v>
                </c:pt>
                <c:pt idx="5">
                  <c:v>0.65800000000000003</c:v>
                </c:pt>
                <c:pt idx="6">
                  <c:v>0.61299999999999999</c:v>
                </c:pt>
                <c:pt idx="7">
                  <c:v>0.69599999999999995</c:v>
                </c:pt>
              </c:numCache>
            </c:numRef>
          </c:val>
          <c:extLst>
            <c:ext xmlns:c16="http://schemas.microsoft.com/office/drawing/2014/chart" uri="{C3380CC4-5D6E-409C-BE32-E72D297353CC}">
              <c16:uniqueId val="{00000000-B944-4877-A9F3-58233BD5D1C0}"/>
            </c:ext>
          </c:extLst>
        </c:ser>
        <c:ser>
          <c:idx val="1"/>
          <c:order val="1"/>
          <c:tx>
            <c:strRef>
              <c:f>Sheet1!$C$1</c:f>
              <c:strCache>
                <c:ptCount val="1"/>
                <c:pt idx="0">
                  <c:v>TV News Websites/Apps</c:v>
                </c:pt>
              </c:strCache>
            </c:strRef>
          </c:tx>
          <c:spPr>
            <a:solidFill>
              <a:srgbClr val="50C8A0"/>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Sheet1!$C$2:$C$9</c:f>
              <c:numCache>
                <c:formatCode>0%</c:formatCode>
                <c:ptCount val="8"/>
                <c:pt idx="0">
                  <c:v>0.47299999999999998</c:v>
                </c:pt>
                <c:pt idx="1">
                  <c:v>0.41799999999999998</c:v>
                </c:pt>
                <c:pt idx="2">
                  <c:v>0.52200000000000002</c:v>
                </c:pt>
                <c:pt idx="3">
                  <c:v>0.47099999999999997</c:v>
                </c:pt>
                <c:pt idx="4">
                  <c:v>0.40100000000000002</c:v>
                </c:pt>
                <c:pt idx="5">
                  <c:v>0.46800000000000003</c:v>
                </c:pt>
                <c:pt idx="6">
                  <c:v>0.497</c:v>
                </c:pt>
                <c:pt idx="7">
                  <c:v>0.44500000000000001</c:v>
                </c:pt>
              </c:numCache>
            </c:numRef>
          </c:val>
          <c:extLst>
            <c:ext xmlns:c16="http://schemas.microsoft.com/office/drawing/2014/chart" uri="{C3380CC4-5D6E-409C-BE32-E72D297353CC}">
              <c16:uniqueId val="{00000001-B944-4877-A9F3-58233BD5D1C0}"/>
            </c:ext>
          </c:extLst>
        </c:ser>
        <c:ser>
          <c:idx val="2"/>
          <c:order val="2"/>
          <c:tx>
            <c:strRef>
              <c:f>Sheet1!$D$1</c:f>
              <c:strCache>
                <c:ptCount val="1"/>
                <c:pt idx="0">
                  <c:v>Non-TV Related News Websites/Apps</c:v>
                </c:pt>
              </c:strCache>
            </c:strRef>
          </c:tx>
          <c:spPr>
            <a:solidFill>
              <a:srgbClr val="FAB982"/>
            </a:solidFill>
          </c:spPr>
          <c:invertIfNegative val="0"/>
          <c:dLbls>
            <c:spPr>
              <a:noFill/>
              <a:ln>
                <a:noFill/>
              </a:ln>
              <a:effectLst/>
            </c:spPr>
            <c:txPr>
              <a:bodyPr anchorCtr="0"/>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Sheet1!$D$2:$D$9</c:f>
              <c:numCache>
                <c:formatCode>0%</c:formatCode>
                <c:ptCount val="8"/>
                <c:pt idx="0">
                  <c:v>0.122</c:v>
                </c:pt>
                <c:pt idx="1">
                  <c:v>0.11899999999999999</c:v>
                </c:pt>
                <c:pt idx="2">
                  <c:v>0.159</c:v>
                </c:pt>
                <c:pt idx="3">
                  <c:v>0.15</c:v>
                </c:pt>
                <c:pt idx="4">
                  <c:v>0.08</c:v>
                </c:pt>
                <c:pt idx="5">
                  <c:v>0.15</c:v>
                </c:pt>
                <c:pt idx="6">
                  <c:v>0.17299999999999999</c:v>
                </c:pt>
                <c:pt idx="7">
                  <c:v>0.121</c:v>
                </c:pt>
              </c:numCache>
            </c:numRef>
          </c:val>
          <c:extLst>
            <c:ext xmlns:c16="http://schemas.microsoft.com/office/drawing/2014/chart" uri="{C3380CC4-5D6E-409C-BE32-E72D297353CC}">
              <c16:uniqueId val="{00000002-B944-4877-A9F3-58233BD5D1C0}"/>
            </c:ext>
          </c:extLst>
        </c:ser>
        <c:ser>
          <c:idx val="3"/>
          <c:order val="3"/>
          <c:tx>
            <c:strRef>
              <c:f>Sheet1!$E$1</c:f>
              <c:strCache>
                <c:ptCount val="1"/>
                <c:pt idx="0">
                  <c:v>Social Media</c:v>
                </c:pt>
              </c:strCache>
            </c:strRef>
          </c:tx>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Sheet1!$E$2:$E$9</c:f>
              <c:numCache>
                <c:formatCode>0%</c:formatCode>
                <c:ptCount val="8"/>
                <c:pt idx="0">
                  <c:v>0.13600000000000001</c:v>
                </c:pt>
                <c:pt idx="1">
                  <c:v>0.223</c:v>
                </c:pt>
                <c:pt idx="2">
                  <c:v>0.247</c:v>
                </c:pt>
                <c:pt idx="3">
                  <c:v>0.23499999999999999</c:v>
                </c:pt>
                <c:pt idx="4">
                  <c:v>0.108</c:v>
                </c:pt>
                <c:pt idx="5">
                  <c:v>0.185</c:v>
                </c:pt>
                <c:pt idx="6">
                  <c:v>0.317</c:v>
                </c:pt>
                <c:pt idx="7">
                  <c:v>0.18</c:v>
                </c:pt>
              </c:numCache>
            </c:numRef>
          </c:val>
          <c:extLst>
            <c:ext xmlns:c16="http://schemas.microsoft.com/office/drawing/2014/chart" uri="{C3380CC4-5D6E-409C-BE32-E72D297353CC}">
              <c16:uniqueId val="{00000003-B944-4877-A9F3-58233BD5D1C0}"/>
            </c:ext>
          </c:extLst>
        </c:ser>
        <c:ser>
          <c:idx val="4"/>
          <c:order val="4"/>
          <c:tx>
            <c:strRef>
              <c:f>Sheet1!$F$1</c:f>
              <c:strCache>
                <c:ptCount val="1"/>
                <c:pt idx="0">
                  <c:v>Search Results</c:v>
                </c:pt>
              </c:strCache>
            </c:strRef>
          </c:tx>
          <c:spPr>
            <a:solidFill>
              <a:schemeClr val="accent5">
                <a:lumMod val="75000"/>
              </a:schemeClr>
            </a:solidFill>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Sheet1!$F$2:$F$9</c:f>
              <c:numCache>
                <c:formatCode>0%</c:formatCode>
                <c:ptCount val="8"/>
                <c:pt idx="0">
                  <c:v>0.14899999999999999</c:v>
                </c:pt>
                <c:pt idx="1">
                  <c:v>0.16200000000000001</c:v>
                </c:pt>
                <c:pt idx="2">
                  <c:v>0.154</c:v>
                </c:pt>
                <c:pt idx="3">
                  <c:v>0.14399999999999999</c:v>
                </c:pt>
                <c:pt idx="4">
                  <c:v>0.128</c:v>
                </c:pt>
                <c:pt idx="5">
                  <c:v>0.16800000000000001</c:v>
                </c:pt>
                <c:pt idx="6">
                  <c:v>0.20699999999999999</c:v>
                </c:pt>
                <c:pt idx="7">
                  <c:v>0.156</c:v>
                </c:pt>
              </c:numCache>
            </c:numRef>
          </c:val>
          <c:extLst>
            <c:ext xmlns:c16="http://schemas.microsoft.com/office/drawing/2014/chart" uri="{C3380CC4-5D6E-409C-BE32-E72D297353CC}">
              <c16:uniqueId val="{00000006-B944-4877-A9F3-58233BD5D1C0}"/>
            </c:ext>
          </c:extLst>
        </c:ser>
        <c:ser>
          <c:idx val="5"/>
          <c:order val="5"/>
          <c:tx>
            <c:strRef>
              <c:f>Sheet1!$G$1</c:f>
              <c:strCache>
                <c:ptCount val="1"/>
                <c:pt idx="0">
                  <c:v>Online Newspapers</c:v>
                </c:pt>
              </c:strCache>
            </c:strRef>
          </c:tx>
          <c:invertIfNegative val="0"/>
          <c:dLbls>
            <c:dLbl>
              <c:idx val="0"/>
              <c:layout>
                <c:manualLayout>
                  <c:x val="-3.7437601540896304E-3"/>
                  <c:y val="-3.1250000000000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96-45A5-9C96-408DB22B16EA}"/>
                </c:ext>
              </c:extLst>
            </c:dLbl>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Sheet1!$G$2:$G$9</c:f>
              <c:numCache>
                <c:formatCode>0%</c:formatCode>
                <c:ptCount val="8"/>
                <c:pt idx="0">
                  <c:v>0.29299999999999998</c:v>
                </c:pt>
                <c:pt idx="1">
                  <c:v>0.16200000000000001</c:v>
                </c:pt>
                <c:pt idx="2">
                  <c:v>0.29099999999999998</c:v>
                </c:pt>
                <c:pt idx="3">
                  <c:v>0.13100000000000001</c:v>
                </c:pt>
                <c:pt idx="4">
                  <c:v>0.185</c:v>
                </c:pt>
                <c:pt idx="5">
                  <c:v>0.26</c:v>
                </c:pt>
                <c:pt idx="6">
                  <c:v>0.27700000000000002</c:v>
                </c:pt>
                <c:pt idx="7">
                  <c:v>0.22600000000000001</c:v>
                </c:pt>
              </c:numCache>
            </c:numRef>
          </c:val>
          <c:extLst>
            <c:ext xmlns:c16="http://schemas.microsoft.com/office/drawing/2014/chart" uri="{C3380CC4-5D6E-409C-BE32-E72D297353CC}">
              <c16:uniqueId val="{00000007-B944-4877-A9F3-58233BD5D1C0}"/>
            </c:ext>
          </c:extLst>
        </c:ser>
        <c:ser>
          <c:idx val="6"/>
          <c:order val="6"/>
          <c:tx>
            <c:strRef>
              <c:f>Sheet1!$H$1</c:f>
              <c:strCache>
                <c:ptCount val="1"/>
                <c:pt idx="0">
                  <c:v>Newspapers</c:v>
                </c:pt>
              </c:strCache>
            </c:strRef>
          </c:tx>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Sheet1!$H$2:$H$9</c:f>
              <c:numCache>
                <c:formatCode>0%</c:formatCode>
                <c:ptCount val="8"/>
                <c:pt idx="0">
                  <c:v>0.255</c:v>
                </c:pt>
                <c:pt idx="1">
                  <c:v>0.19700000000000001</c:v>
                </c:pt>
                <c:pt idx="2">
                  <c:v>0.253</c:v>
                </c:pt>
                <c:pt idx="3">
                  <c:v>0.19600000000000001</c:v>
                </c:pt>
                <c:pt idx="4">
                  <c:v>0.34899999999999998</c:v>
                </c:pt>
                <c:pt idx="5">
                  <c:v>0.157</c:v>
                </c:pt>
                <c:pt idx="6">
                  <c:v>0.127</c:v>
                </c:pt>
                <c:pt idx="7">
                  <c:v>0.22500000000000001</c:v>
                </c:pt>
              </c:numCache>
            </c:numRef>
          </c:val>
          <c:extLst>
            <c:ext xmlns:c16="http://schemas.microsoft.com/office/drawing/2014/chart" uri="{C3380CC4-5D6E-409C-BE32-E72D297353CC}">
              <c16:uniqueId val="{00000008-B944-4877-A9F3-58233BD5D1C0}"/>
            </c:ext>
          </c:extLst>
        </c:ser>
        <c:ser>
          <c:idx val="7"/>
          <c:order val="7"/>
          <c:tx>
            <c:strRef>
              <c:f>Sheet1!$I$1</c:f>
              <c:strCache>
                <c:ptCount val="1"/>
                <c:pt idx="0">
                  <c:v>Online Radio/Podcasts</c:v>
                </c:pt>
              </c:strCache>
            </c:strRef>
          </c:tx>
          <c:invertIfNegative val="0"/>
          <c:dLbls>
            <c:dLbl>
              <c:idx val="4"/>
              <c:spPr>
                <a:noFill/>
                <a:ln>
                  <a:noFill/>
                </a:ln>
                <a:effectLst/>
              </c:spPr>
              <c:txPr>
                <a:bodyPr anchorCtr="0"/>
                <a:lstStyle/>
                <a:p>
                  <a:pPr algn="ctr">
                    <a:defRPr lang="en-US" sz="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97BC-41B7-B1A2-7D512C086E7C}"/>
                </c:ext>
              </c:extLst>
            </c:dLbl>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Sheet1!$I$2:$I$9</c:f>
              <c:numCache>
                <c:formatCode>0%</c:formatCode>
                <c:ptCount val="8"/>
                <c:pt idx="0">
                  <c:v>0.104</c:v>
                </c:pt>
                <c:pt idx="1">
                  <c:v>9.1999999999999998E-2</c:v>
                </c:pt>
                <c:pt idx="2">
                  <c:v>0.121</c:v>
                </c:pt>
                <c:pt idx="3">
                  <c:v>9.1999999999999998E-2</c:v>
                </c:pt>
                <c:pt idx="4">
                  <c:v>1.4E-2</c:v>
                </c:pt>
                <c:pt idx="5">
                  <c:v>0.14799999999999999</c:v>
                </c:pt>
                <c:pt idx="6">
                  <c:v>0.193</c:v>
                </c:pt>
                <c:pt idx="7">
                  <c:v>9.8000000000000004E-2</c:v>
                </c:pt>
              </c:numCache>
            </c:numRef>
          </c:val>
          <c:extLst>
            <c:ext xmlns:c16="http://schemas.microsoft.com/office/drawing/2014/chart" uri="{C3380CC4-5D6E-409C-BE32-E72D297353CC}">
              <c16:uniqueId val="{00000009-B944-4877-A9F3-58233BD5D1C0}"/>
            </c:ext>
          </c:extLst>
        </c:ser>
        <c:ser>
          <c:idx val="8"/>
          <c:order val="8"/>
          <c:tx>
            <c:strRef>
              <c:f>Sheet1!$J$1</c:f>
              <c:strCache>
                <c:ptCount val="1"/>
                <c:pt idx="0">
                  <c:v>Terrestrial Radio</c:v>
                </c:pt>
              </c:strCache>
            </c:strRef>
          </c:tx>
          <c:invertIfNegative val="0"/>
          <c:dLbls>
            <c:spPr>
              <a:noFill/>
              <a:ln>
                <a:noFill/>
              </a:ln>
              <a:effectLst/>
            </c:spPr>
            <c:txPr>
              <a:bodyPr anchorCtr="0"/>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Sheet1!$J$2:$J$9</c:f>
              <c:numCache>
                <c:formatCode>0%</c:formatCode>
                <c:ptCount val="8"/>
                <c:pt idx="0">
                  <c:v>0.16300000000000001</c:v>
                </c:pt>
                <c:pt idx="1">
                  <c:v>0.156</c:v>
                </c:pt>
                <c:pt idx="2">
                  <c:v>0.16500000000000001</c:v>
                </c:pt>
                <c:pt idx="3">
                  <c:v>0.17</c:v>
                </c:pt>
                <c:pt idx="4">
                  <c:v>0.17299999999999999</c:v>
                </c:pt>
                <c:pt idx="5">
                  <c:v>0.15</c:v>
                </c:pt>
                <c:pt idx="6">
                  <c:v>0.17299999999999999</c:v>
                </c:pt>
                <c:pt idx="7">
                  <c:v>0.16</c:v>
                </c:pt>
              </c:numCache>
            </c:numRef>
          </c:val>
          <c:extLst>
            <c:ext xmlns:c16="http://schemas.microsoft.com/office/drawing/2014/chart" uri="{C3380CC4-5D6E-409C-BE32-E72D297353CC}">
              <c16:uniqueId val="{0000000A-B944-4877-A9F3-58233BD5D1C0}"/>
            </c:ext>
          </c:extLst>
        </c:ser>
        <c:ser>
          <c:idx val="9"/>
          <c:order val="9"/>
          <c:tx>
            <c:strRef>
              <c:f>Sheet1!$K$1</c:f>
              <c:strCache>
                <c:ptCount val="1"/>
                <c:pt idx="0">
                  <c:v>Email Marketing</c:v>
                </c:pt>
              </c:strCache>
            </c:strRef>
          </c:tx>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Sheet1!$K$2:$K$9</c:f>
              <c:numCache>
                <c:formatCode>0%</c:formatCode>
                <c:ptCount val="8"/>
                <c:pt idx="0">
                  <c:v>0.14499999999999999</c:v>
                </c:pt>
                <c:pt idx="1">
                  <c:v>0.09</c:v>
                </c:pt>
                <c:pt idx="2">
                  <c:v>0.121</c:v>
                </c:pt>
                <c:pt idx="3">
                  <c:v>0.124</c:v>
                </c:pt>
                <c:pt idx="4">
                  <c:v>6.8000000000000005E-2</c:v>
                </c:pt>
                <c:pt idx="5">
                  <c:v>0.15</c:v>
                </c:pt>
                <c:pt idx="6">
                  <c:v>0.17699999999999999</c:v>
                </c:pt>
                <c:pt idx="7">
                  <c:v>0.11700000000000001</c:v>
                </c:pt>
              </c:numCache>
            </c:numRef>
          </c:val>
          <c:extLst>
            <c:ext xmlns:c16="http://schemas.microsoft.com/office/drawing/2014/chart" uri="{C3380CC4-5D6E-409C-BE32-E72D297353CC}">
              <c16:uniqueId val="{0000000B-B944-4877-A9F3-58233BD5D1C0}"/>
            </c:ext>
          </c:extLst>
        </c:ser>
        <c:ser>
          <c:idx val="10"/>
          <c:order val="10"/>
          <c:tx>
            <c:strRef>
              <c:f>Sheet1!$L$1</c:f>
              <c:strCache>
                <c:ptCount val="1"/>
                <c:pt idx="0">
                  <c:v>Direct Mail</c:v>
                </c:pt>
              </c:strCache>
            </c:strRef>
          </c:tx>
          <c:invertIfNegative val="0"/>
          <c:dLbls>
            <c:spPr>
              <a:noFill/>
              <a:ln>
                <a:noFill/>
              </a:ln>
              <a:effectLst/>
            </c:spPr>
            <c:txPr>
              <a:bodyPr anchorCtr="0"/>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Male</c:v>
                </c:pt>
                <c:pt idx="1">
                  <c:v>Female</c:v>
                </c:pt>
                <c:pt idx="2">
                  <c:v>Hispanic</c:v>
                </c:pt>
                <c:pt idx="3">
                  <c:v>Black</c:v>
                </c:pt>
                <c:pt idx="4">
                  <c:v>A55+</c:v>
                </c:pt>
                <c:pt idx="5">
                  <c:v>A25-54</c:v>
                </c:pt>
                <c:pt idx="6">
                  <c:v>A18-34</c:v>
                </c:pt>
                <c:pt idx="7">
                  <c:v>A18+</c:v>
                </c:pt>
              </c:strCache>
            </c:strRef>
          </c:cat>
          <c:val>
            <c:numRef>
              <c:f>Sheet1!$L$2:$L$9</c:f>
              <c:numCache>
                <c:formatCode>0%</c:formatCode>
                <c:ptCount val="8"/>
                <c:pt idx="0">
                  <c:v>0.153</c:v>
                </c:pt>
                <c:pt idx="1">
                  <c:v>0.13500000000000001</c:v>
                </c:pt>
                <c:pt idx="2">
                  <c:v>0.13700000000000001</c:v>
                </c:pt>
                <c:pt idx="3">
                  <c:v>0.13100000000000001</c:v>
                </c:pt>
                <c:pt idx="4">
                  <c:v>0.105</c:v>
                </c:pt>
                <c:pt idx="5">
                  <c:v>0.17599999999999999</c:v>
                </c:pt>
                <c:pt idx="6">
                  <c:v>0.19</c:v>
                </c:pt>
                <c:pt idx="7">
                  <c:v>0.14399999999999999</c:v>
                </c:pt>
              </c:numCache>
            </c:numRef>
          </c:val>
          <c:extLst>
            <c:ext xmlns:c16="http://schemas.microsoft.com/office/drawing/2014/chart" uri="{C3380CC4-5D6E-409C-BE32-E72D297353CC}">
              <c16:uniqueId val="{0000000C-B944-4877-A9F3-58233BD5D1C0}"/>
            </c:ext>
          </c:extLst>
        </c:ser>
        <c:dLbls>
          <c:showLegendKey val="0"/>
          <c:showVal val="0"/>
          <c:showCatName val="0"/>
          <c:showSerName val="0"/>
          <c:showPercent val="0"/>
          <c:showBubbleSize val="0"/>
        </c:dLbls>
        <c:gapWidth val="150"/>
        <c:overlap val="100"/>
        <c:axId val="110876544"/>
        <c:axId val="110878080"/>
      </c:barChart>
      <c:catAx>
        <c:axId val="110876544"/>
        <c:scaling>
          <c:orientation val="minMax"/>
        </c:scaling>
        <c:delete val="0"/>
        <c:axPos val="l"/>
        <c:numFmt formatCode="General" sourceLinked="0"/>
        <c:majorTickMark val="out"/>
        <c:minorTickMark val="none"/>
        <c:tickLblPos val="nextTo"/>
        <c:txPr>
          <a:bodyPr/>
          <a:lstStyle/>
          <a:p>
            <a:pPr>
              <a:defRPr sz="1000" b="1"/>
            </a:pPr>
            <a:endParaRPr lang="en-US"/>
          </a:p>
        </c:txPr>
        <c:crossAx val="110878080"/>
        <c:crosses val="autoZero"/>
        <c:auto val="1"/>
        <c:lblAlgn val="ctr"/>
        <c:lblOffset val="100"/>
        <c:noMultiLvlLbl val="0"/>
      </c:catAx>
      <c:valAx>
        <c:axId val="110878080"/>
        <c:scaling>
          <c:orientation val="minMax"/>
        </c:scaling>
        <c:delete val="1"/>
        <c:axPos val="b"/>
        <c:numFmt formatCode="0%" sourceLinked="1"/>
        <c:majorTickMark val="out"/>
        <c:minorTickMark val="none"/>
        <c:tickLblPos val="nextTo"/>
        <c:crossAx val="110876544"/>
        <c:crosses val="autoZero"/>
        <c:crossBetween val="between"/>
      </c:valAx>
    </c:plotArea>
    <c:legend>
      <c:legendPos val="b"/>
      <c:layout>
        <c:manualLayout>
          <c:xMode val="edge"/>
          <c:yMode val="edge"/>
          <c:x val="6.7240705835049097E-2"/>
          <c:y val="0.85788927165354334"/>
          <c:w val="0.7497813635821845"/>
          <c:h val="0.1377386811023622"/>
        </c:manualLayout>
      </c:layout>
      <c:overlay val="0"/>
      <c:txPr>
        <a:bodyPr/>
        <a:lstStyle/>
        <a:p>
          <a:pPr>
            <a:defRPr sz="8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b="1" i="0" baseline="0" dirty="0">
                <a:effectLst/>
              </a:rPr>
              <a:t>Where Do You </a:t>
            </a:r>
            <a:r>
              <a:rPr lang="en-US" sz="1050" b="1" i="1" u="sng" baseline="0" dirty="0">
                <a:effectLst/>
              </a:rPr>
              <a:t>Get Most Of Your Information</a:t>
            </a:r>
            <a:r>
              <a:rPr lang="en-US" sz="1050" b="1" i="0" baseline="0" dirty="0">
                <a:effectLst/>
              </a:rPr>
              <a:t> About National Politics From?</a:t>
            </a:r>
            <a:endParaRPr lang="en-US" sz="1050" dirty="0">
              <a:effectLst/>
            </a:endParaRPr>
          </a:p>
        </c:rich>
      </c:tx>
      <c:layout>
        <c:manualLayout>
          <c:xMode val="edge"/>
          <c:yMode val="edge"/>
          <c:x val="0.172433592406494"/>
          <c:y val="3.5228181065453681E-2"/>
        </c:manualLayout>
      </c:layout>
      <c:overlay val="0"/>
    </c:title>
    <c:autoTitleDeleted val="0"/>
    <c:plotArea>
      <c:layout>
        <c:manualLayout>
          <c:layoutTarget val="inner"/>
          <c:xMode val="edge"/>
          <c:yMode val="edge"/>
          <c:x val="0.11659383307845915"/>
          <c:y val="9.0922918243343503E-2"/>
          <c:w val="0.88332116283884354"/>
          <c:h val="0.6383240077280089"/>
        </c:manualLayout>
      </c:layout>
      <c:barChart>
        <c:barDir val="bar"/>
        <c:grouping val="stacked"/>
        <c:varyColors val="0"/>
        <c:ser>
          <c:idx val="0"/>
          <c:order val="0"/>
          <c:tx>
            <c:strRef>
              <c:f>Sheet1!$B$1</c:f>
              <c:strCache>
                <c:ptCount val="1"/>
                <c:pt idx="0">
                  <c:v>Television</c:v>
                </c:pt>
              </c:strCache>
            </c:strRef>
          </c:tx>
          <c:spPr>
            <a:solidFill>
              <a:srgbClr val="3682B4"/>
            </a:solidFill>
          </c:spPr>
          <c:invertIfNegative val="0"/>
          <c:dLbls>
            <c:spPr>
              <a:noFill/>
              <a:ln>
                <a:noFill/>
              </a:ln>
              <a:effectLst/>
            </c:spPr>
            <c:txPr>
              <a:bodyPr/>
              <a:lstStyle/>
              <a:p>
                <a:pPr>
                  <a:defRPr sz="9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Sheet1!$B$2:$B$6</c:f>
              <c:numCache>
                <c:formatCode>0%</c:formatCode>
                <c:ptCount val="5"/>
                <c:pt idx="0">
                  <c:v>0.69499999999999995</c:v>
                </c:pt>
                <c:pt idx="1">
                  <c:v>0.66700000000000004</c:v>
                </c:pt>
                <c:pt idx="2">
                  <c:v>0.67700000000000005</c:v>
                </c:pt>
                <c:pt idx="3">
                  <c:v>0.71299999999999997</c:v>
                </c:pt>
                <c:pt idx="4">
                  <c:v>0.68700000000000006</c:v>
                </c:pt>
              </c:numCache>
            </c:numRef>
          </c:val>
          <c:extLst>
            <c:ext xmlns:c16="http://schemas.microsoft.com/office/drawing/2014/chart" uri="{C3380CC4-5D6E-409C-BE32-E72D297353CC}">
              <c16:uniqueId val="{00000000-FDA6-4392-AA36-BE07EEA35663}"/>
            </c:ext>
          </c:extLst>
        </c:ser>
        <c:ser>
          <c:idx val="1"/>
          <c:order val="1"/>
          <c:tx>
            <c:strRef>
              <c:f>Sheet1!$C$1</c:f>
              <c:strCache>
                <c:ptCount val="1"/>
                <c:pt idx="0">
                  <c:v>TV News Websites/Apps</c:v>
                </c:pt>
              </c:strCache>
            </c:strRef>
          </c:tx>
          <c:spPr>
            <a:solidFill>
              <a:srgbClr val="50C8A0"/>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Sheet1!$C$2:$C$6</c:f>
              <c:numCache>
                <c:formatCode>0%</c:formatCode>
                <c:ptCount val="5"/>
                <c:pt idx="0">
                  <c:v>0.39100000000000001</c:v>
                </c:pt>
                <c:pt idx="1">
                  <c:v>0.495</c:v>
                </c:pt>
                <c:pt idx="2">
                  <c:v>0.41499999999999998</c:v>
                </c:pt>
                <c:pt idx="3">
                  <c:v>0.46800000000000003</c:v>
                </c:pt>
                <c:pt idx="4">
                  <c:v>0.44900000000000001</c:v>
                </c:pt>
              </c:numCache>
            </c:numRef>
          </c:val>
          <c:extLst>
            <c:ext xmlns:c16="http://schemas.microsoft.com/office/drawing/2014/chart" uri="{C3380CC4-5D6E-409C-BE32-E72D297353CC}">
              <c16:uniqueId val="{00000001-FDA6-4392-AA36-BE07EEA35663}"/>
            </c:ext>
          </c:extLst>
        </c:ser>
        <c:ser>
          <c:idx val="2"/>
          <c:order val="2"/>
          <c:tx>
            <c:strRef>
              <c:f>Sheet1!$D$1</c:f>
              <c:strCache>
                <c:ptCount val="1"/>
                <c:pt idx="0">
                  <c:v>Non-TV Related News Websites/Apps</c:v>
                </c:pt>
              </c:strCache>
            </c:strRef>
          </c:tx>
          <c:spPr>
            <a:solidFill>
              <a:srgbClr val="FAB982"/>
            </a:solidFill>
          </c:spPr>
          <c:invertIfNegative val="0"/>
          <c:dLbls>
            <c:spPr>
              <a:noFill/>
              <a:ln>
                <a:noFill/>
              </a:ln>
              <a:effectLst/>
            </c:spPr>
            <c:txPr>
              <a:bodyPr anchorCtr="0"/>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Sheet1!$D$2:$D$6</c:f>
              <c:numCache>
                <c:formatCode>0%</c:formatCode>
                <c:ptCount val="5"/>
                <c:pt idx="0">
                  <c:v>0.10199999999999999</c:v>
                </c:pt>
                <c:pt idx="1">
                  <c:v>0.14899999999999999</c:v>
                </c:pt>
                <c:pt idx="2">
                  <c:v>0.106</c:v>
                </c:pt>
                <c:pt idx="3">
                  <c:v>0.14399999999999999</c:v>
                </c:pt>
                <c:pt idx="4">
                  <c:v>9.6000000000000002E-2</c:v>
                </c:pt>
              </c:numCache>
            </c:numRef>
          </c:val>
          <c:extLst>
            <c:ext xmlns:c16="http://schemas.microsoft.com/office/drawing/2014/chart" uri="{C3380CC4-5D6E-409C-BE32-E72D297353CC}">
              <c16:uniqueId val="{00000002-FDA6-4392-AA36-BE07EEA35663}"/>
            </c:ext>
          </c:extLst>
        </c:ser>
        <c:ser>
          <c:idx val="3"/>
          <c:order val="3"/>
          <c:tx>
            <c:strRef>
              <c:f>Sheet1!$E$1</c:f>
              <c:strCache>
                <c:ptCount val="1"/>
                <c:pt idx="0">
                  <c:v>Social Media</c:v>
                </c:pt>
              </c:strCache>
            </c:strRef>
          </c:tx>
          <c:invertIfNegative val="0"/>
          <c:dLbls>
            <c:dLbl>
              <c:idx val="0"/>
              <c:layout>
                <c:manualLayout>
                  <c:x val="-3.0706241128132792E-3"/>
                  <c:y val="4.51028593792283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A6-4392-AA36-BE07EEA35663}"/>
                </c:ext>
              </c:extLst>
            </c:dLbl>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Sheet1!$E$2:$E$6</c:f>
              <c:numCache>
                <c:formatCode>0%</c:formatCode>
                <c:ptCount val="5"/>
                <c:pt idx="0">
                  <c:v>0.188</c:v>
                </c:pt>
                <c:pt idx="1">
                  <c:v>0.18099999999999999</c:v>
                </c:pt>
                <c:pt idx="2">
                  <c:v>0.17100000000000001</c:v>
                </c:pt>
                <c:pt idx="3">
                  <c:v>0.20399999999999999</c:v>
                </c:pt>
                <c:pt idx="4">
                  <c:v>0.154</c:v>
                </c:pt>
              </c:numCache>
            </c:numRef>
          </c:val>
          <c:extLst>
            <c:ext xmlns:c16="http://schemas.microsoft.com/office/drawing/2014/chart" uri="{C3380CC4-5D6E-409C-BE32-E72D297353CC}">
              <c16:uniqueId val="{00000004-FDA6-4392-AA36-BE07EEA35663}"/>
            </c:ext>
          </c:extLst>
        </c:ser>
        <c:ser>
          <c:idx val="4"/>
          <c:order val="4"/>
          <c:tx>
            <c:strRef>
              <c:f>Sheet1!$F$1</c:f>
              <c:strCache>
                <c:ptCount val="1"/>
                <c:pt idx="0">
                  <c:v>Search Results</c:v>
                </c:pt>
              </c:strCache>
            </c:strRef>
          </c:tx>
          <c:spPr>
            <a:solidFill>
              <a:schemeClr val="accent5">
                <a:lumMod val="75000"/>
              </a:schemeClr>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Sheet1!$F$2:$F$6</c:f>
              <c:numCache>
                <c:formatCode>0%</c:formatCode>
                <c:ptCount val="5"/>
                <c:pt idx="0">
                  <c:v>0.14799999999999999</c:v>
                </c:pt>
                <c:pt idx="1">
                  <c:v>0.17</c:v>
                </c:pt>
                <c:pt idx="2">
                  <c:v>0.115</c:v>
                </c:pt>
                <c:pt idx="3">
                  <c:v>0.16300000000000001</c:v>
                </c:pt>
                <c:pt idx="4">
                  <c:v>0.17499999999999999</c:v>
                </c:pt>
              </c:numCache>
            </c:numRef>
          </c:val>
          <c:extLst>
            <c:ext xmlns:c16="http://schemas.microsoft.com/office/drawing/2014/chart" uri="{C3380CC4-5D6E-409C-BE32-E72D297353CC}">
              <c16:uniqueId val="{00000005-FDA6-4392-AA36-BE07EEA35663}"/>
            </c:ext>
          </c:extLst>
        </c:ser>
        <c:ser>
          <c:idx val="5"/>
          <c:order val="5"/>
          <c:tx>
            <c:strRef>
              <c:f>Sheet1!$G$1</c:f>
              <c:strCache>
                <c:ptCount val="1"/>
                <c:pt idx="0">
                  <c:v>Online Newspapers</c:v>
                </c:pt>
              </c:strCache>
            </c:strRef>
          </c:tx>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Sheet1!$G$2:$G$6</c:f>
              <c:numCache>
                <c:formatCode>0%</c:formatCode>
                <c:ptCount val="5"/>
                <c:pt idx="0">
                  <c:v>0.14099999999999999</c:v>
                </c:pt>
                <c:pt idx="1">
                  <c:v>0.28599999999999998</c:v>
                </c:pt>
                <c:pt idx="2">
                  <c:v>0.23499999999999999</c:v>
                </c:pt>
                <c:pt idx="3">
                  <c:v>0.24099999999999999</c:v>
                </c:pt>
                <c:pt idx="4">
                  <c:v>0.20799999999999999</c:v>
                </c:pt>
              </c:numCache>
            </c:numRef>
          </c:val>
          <c:extLst>
            <c:ext xmlns:c16="http://schemas.microsoft.com/office/drawing/2014/chart" uri="{C3380CC4-5D6E-409C-BE32-E72D297353CC}">
              <c16:uniqueId val="{00000006-FDA6-4392-AA36-BE07EEA35663}"/>
            </c:ext>
          </c:extLst>
        </c:ser>
        <c:ser>
          <c:idx val="6"/>
          <c:order val="6"/>
          <c:tx>
            <c:strRef>
              <c:f>Sheet1!$H$1</c:f>
              <c:strCache>
                <c:ptCount val="1"/>
                <c:pt idx="0">
                  <c:v>Newspapers</c:v>
                </c:pt>
              </c:strCache>
            </c:strRef>
          </c:tx>
          <c:spPr>
            <a:solidFill>
              <a:srgbClr val="93A9CF"/>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Sheet1!$H$2:$H$6</c:f>
              <c:numCache>
                <c:formatCode>0%</c:formatCode>
                <c:ptCount val="5"/>
                <c:pt idx="0">
                  <c:v>0.219</c:v>
                </c:pt>
                <c:pt idx="1">
                  <c:v>0.23799999999999999</c:v>
                </c:pt>
                <c:pt idx="2">
                  <c:v>0.27600000000000002</c:v>
                </c:pt>
                <c:pt idx="3">
                  <c:v>0.22500000000000001</c:v>
                </c:pt>
                <c:pt idx="4">
                  <c:v>0.20200000000000001</c:v>
                </c:pt>
              </c:numCache>
            </c:numRef>
          </c:val>
          <c:extLst>
            <c:ext xmlns:c16="http://schemas.microsoft.com/office/drawing/2014/chart" uri="{C3380CC4-5D6E-409C-BE32-E72D297353CC}">
              <c16:uniqueId val="{00000007-FDA6-4392-AA36-BE07EEA35663}"/>
            </c:ext>
          </c:extLst>
        </c:ser>
        <c:ser>
          <c:idx val="7"/>
          <c:order val="7"/>
          <c:tx>
            <c:strRef>
              <c:f>Sheet1!$I$1</c:f>
              <c:strCache>
                <c:ptCount val="1"/>
                <c:pt idx="0">
                  <c:v>Online Radio/Podcasts</c:v>
                </c:pt>
              </c:strCache>
            </c:strRef>
          </c:tx>
          <c:spPr>
            <a:solidFill>
              <a:srgbClr val="D19392"/>
            </a:solidFill>
          </c:spPr>
          <c:invertIfNegative val="0"/>
          <c:dLbls>
            <c:spPr>
              <a:noFill/>
              <a:ln>
                <a:noFill/>
              </a:ln>
              <a:effectLst/>
            </c:spPr>
            <c:txPr>
              <a:bodyPr anchorCtr="0"/>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Sheet1!$I$2:$I$6</c:f>
              <c:numCache>
                <c:formatCode>0%</c:formatCode>
                <c:ptCount val="5"/>
                <c:pt idx="0">
                  <c:v>0.13300000000000001</c:v>
                </c:pt>
                <c:pt idx="1">
                  <c:v>0.122</c:v>
                </c:pt>
                <c:pt idx="2">
                  <c:v>8.7999999999999995E-2</c:v>
                </c:pt>
                <c:pt idx="3">
                  <c:v>8.5000000000000006E-2</c:v>
                </c:pt>
                <c:pt idx="4">
                  <c:v>0.123</c:v>
                </c:pt>
              </c:numCache>
            </c:numRef>
          </c:val>
          <c:extLst>
            <c:ext xmlns:c16="http://schemas.microsoft.com/office/drawing/2014/chart" uri="{C3380CC4-5D6E-409C-BE32-E72D297353CC}">
              <c16:uniqueId val="{00000008-FDA6-4392-AA36-BE07EEA35663}"/>
            </c:ext>
          </c:extLst>
        </c:ser>
        <c:ser>
          <c:idx val="8"/>
          <c:order val="8"/>
          <c:tx>
            <c:strRef>
              <c:f>Sheet1!$J$1</c:f>
              <c:strCache>
                <c:ptCount val="1"/>
                <c:pt idx="0">
                  <c:v>Terrestrial Radio</c:v>
                </c:pt>
              </c:strCache>
            </c:strRef>
          </c:tx>
          <c:spPr>
            <a:solidFill>
              <a:srgbClr val="B9CD96"/>
            </a:solidFill>
          </c:spPr>
          <c:invertIfNegative val="0"/>
          <c:dLbls>
            <c:spPr>
              <a:noFill/>
              <a:ln>
                <a:noFill/>
              </a:ln>
              <a:effectLst/>
            </c:spPr>
            <c:txPr>
              <a:bodyPr anchorCtr="0"/>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Sheet1!$J$2:$J$6</c:f>
              <c:numCache>
                <c:formatCode>0%</c:formatCode>
                <c:ptCount val="5"/>
                <c:pt idx="0">
                  <c:v>0.219</c:v>
                </c:pt>
                <c:pt idx="1">
                  <c:v>0.16</c:v>
                </c:pt>
                <c:pt idx="2">
                  <c:v>0.161</c:v>
                </c:pt>
                <c:pt idx="3">
                  <c:v>0.13500000000000001</c:v>
                </c:pt>
                <c:pt idx="4">
                  <c:v>0.184</c:v>
                </c:pt>
              </c:numCache>
            </c:numRef>
          </c:val>
          <c:extLst>
            <c:ext xmlns:c16="http://schemas.microsoft.com/office/drawing/2014/chart" uri="{C3380CC4-5D6E-409C-BE32-E72D297353CC}">
              <c16:uniqueId val="{00000009-FDA6-4392-AA36-BE07EEA35663}"/>
            </c:ext>
          </c:extLst>
        </c:ser>
        <c:ser>
          <c:idx val="9"/>
          <c:order val="9"/>
          <c:tx>
            <c:strRef>
              <c:f>Sheet1!$K$1</c:f>
              <c:strCache>
                <c:ptCount val="1"/>
                <c:pt idx="0">
                  <c:v>Email Marketing</c:v>
                </c:pt>
              </c:strCache>
            </c:strRef>
          </c:tx>
          <c:spPr>
            <a:solidFill>
              <a:srgbClr val="91C3D5"/>
            </a:solidFill>
          </c:spPr>
          <c:invertIfNegative val="0"/>
          <c:dLbls>
            <c:spPr>
              <a:noFill/>
              <a:ln>
                <a:noFill/>
              </a:ln>
              <a:effectLst/>
            </c:spPr>
            <c:txPr>
              <a:bodyPr anchorCtr="0"/>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Sheet1!$K$2:$K$6</c:f>
              <c:numCache>
                <c:formatCode>0%</c:formatCode>
                <c:ptCount val="5"/>
                <c:pt idx="0">
                  <c:v>0.16400000000000001</c:v>
                </c:pt>
                <c:pt idx="1">
                  <c:v>0.13900000000000001</c:v>
                </c:pt>
                <c:pt idx="2">
                  <c:v>9.1999999999999998E-2</c:v>
                </c:pt>
                <c:pt idx="3">
                  <c:v>0.11899999999999999</c:v>
                </c:pt>
                <c:pt idx="4">
                  <c:v>0.13600000000000001</c:v>
                </c:pt>
              </c:numCache>
            </c:numRef>
          </c:val>
          <c:extLst>
            <c:ext xmlns:c16="http://schemas.microsoft.com/office/drawing/2014/chart" uri="{C3380CC4-5D6E-409C-BE32-E72D297353CC}">
              <c16:uniqueId val="{0000000A-FDA6-4392-AA36-BE07EEA35663}"/>
            </c:ext>
          </c:extLst>
        </c:ser>
        <c:ser>
          <c:idx val="10"/>
          <c:order val="10"/>
          <c:tx>
            <c:strRef>
              <c:f>Sheet1!$L$1</c:f>
              <c:strCache>
                <c:ptCount val="1"/>
                <c:pt idx="0">
                  <c:v>Direct Mail</c:v>
                </c:pt>
              </c:strCache>
            </c:strRef>
          </c:tx>
          <c:spPr>
            <a:solidFill>
              <a:srgbClr val="FFCCCC"/>
            </a:solidFill>
          </c:spPr>
          <c:invertIfNegative val="0"/>
          <c:dLbls>
            <c:spPr>
              <a:noFill/>
              <a:ln>
                <a:noFill/>
              </a:ln>
              <a:effectLst/>
            </c:spPr>
            <c:txPr>
              <a:bodyPr anchorCtr="0"/>
              <a:lstStyle/>
              <a:p>
                <a:pPr algn="ctr">
                  <a:defRPr lang="en-US"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Blue Collar</c:v>
                </c:pt>
                <c:pt idx="1">
                  <c:v>White Collar</c:v>
                </c:pt>
                <c:pt idx="2">
                  <c:v>Independent</c:v>
                </c:pt>
                <c:pt idx="3">
                  <c:v>Democrat</c:v>
                </c:pt>
                <c:pt idx="4">
                  <c:v>Republican</c:v>
                </c:pt>
              </c:strCache>
            </c:strRef>
          </c:cat>
          <c:val>
            <c:numRef>
              <c:f>Sheet1!$L$2:$L$6</c:f>
              <c:numCache>
                <c:formatCode>0%</c:formatCode>
                <c:ptCount val="5"/>
                <c:pt idx="0">
                  <c:v>0.13300000000000001</c:v>
                </c:pt>
                <c:pt idx="1">
                  <c:v>0.16300000000000001</c:v>
                </c:pt>
                <c:pt idx="2">
                  <c:v>0.111</c:v>
                </c:pt>
                <c:pt idx="3">
                  <c:v>0.13800000000000001</c:v>
                </c:pt>
                <c:pt idx="4">
                  <c:v>0.18099999999999999</c:v>
                </c:pt>
              </c:numCache>
            </c:numRef>
          </c:val>
          <c:extLst>
            <c:ext xmlns:c16="http://schemas.microsoft.com/office/drawing/2014/chart" uri="{C3380CC4-5D6E-409C-BE32-E72D297353CC}">
              <c16:uniqueId val="{0000000B-FDA6-4392-AA36-BE07EEA35663}"/>
            </c:ext>
          </c:extLst>
        </c:ser>
        <c:dLbls>
          <c:showLegendKey val="0"/>
          <c:showVal val="0"/>
          <c:showCatName val="0"/>
          <c:showSerName val="0"/>
          <c:showPercent val="0"/>
          <c:showBubbleSize val="0"/>
        </c:dLbls>
        <c:gapWidth val="150"/>
        <c:overlap val="100"/>
        <c:axId val="110769280"/>
        <c:axId val="110770816"/>
      </c:barChart>
      <c:catAx>
        <c:axId val="110769280"/>
        <c:scaling>
          <c:orientation val="minMax"/>
        </c:scaling>
        <c:delete val="0"/>
        <c:axPos val="l"/>
        <c:numFmt formatCode="General" sourceLinked="0"/>
        <c:majorTickMark val="out"/>
        <c:minorTickMark val="none"/>
        <c:tickLblPos val="nextTo"/>
        <c:txPr>
          <a:bodyPr/>
          <a:lstStyle/>
          <a:p>
            <a:pPr>
              <a:defRPr sz="1000" b="1"/>
            </a:pPr>
            <a:endParaRPr lang="en-US"/>
          </a:p>
        </c:txPr>
        <c:crossAx val="110770816"/>
        <c:crosses val="autoZero"/>
        <c:auto val="1"/>
        <c:lblAlgn val="ctr"/>
        <c:lblOffset val="100"/>
        <c:noMultiLvlLbl val="0"/>
      </c:catAx>
      <c:valAx>
        <c:axId val="110770816"/>
        <c:scaling>
          <c:orientation val="minMax"/>
          <c:max val="3"/>
        </c:scaling>
        <c:delete val="1"/>
        <c:axPos val="b"/>
        <c:numFmt formatCode="0%" sourceLinked="1"/>
        <c:majorTickMark val="out"/>
        <c:minorTickMark val="none"/>
        <c:tickLblPos val="nextTo"/>
        <c:crossAx val="110769280"/>
        <c:crosses val="autoZero"/>
        <c:crossBetween val="between"/>
      </c:valAx>
    </c:plotArea>
    <c:legend>
      <c:legendPos val="b"/>
      <c:layout>
        <c:manualLayout>
          <c:xMode val="edge"/>
          <c:yMode val="edge"/>
          <c:x val="5.5434200682469272E-2"/>
          <c:y val="0.78999219154884259"/>
          <c:w val="0.90984484623115613"/>
          <c:h val="0.14994399089060262"/>
        </c:manualLayout>
      </c:layout>
      <c:overlay val="0"/>
      <c:txPr>
        <a:bodyPr/>
        <a:lstStyle/>
        <a:p>
          <a:pPr>
            <a:defRPr sz="8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09996126312152"/>
          <c:y val="4.3749999999999997E-2"/>
          <c:w val="0.85590003873687848"/>
          <c:h val="0.87691788920555203"/>
        </c:manualLayout>
      </c:layout>
      <c:barChart>
        <c:barDir val="bar"/>
        <c:grouping val="stacked"/>
        <c:varyColors val="0"/>
        <c:ser>
          <c:idx val="0"/>
          <c:order val="0"/>
          <c:tx>
            <c:strRef>
              <c:f>Sheet1!$B$1</c:f>
              <c:strCache>
                <c:ptCount val="1"/>
                <c:pt idx="0">
                  <c:v>I voted in the 2016 Presidential election</c:v>
                </c:pt>
              </c:strCache>
            </c:strRef>
          </c:tx>
          <c:spPr>
            <a:solidFill>
              <a:srgbClr val="3682B4"/>
            </a:solidFill>
          </c:spPr>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Male</c:v>
                </c:pt>
                <c:pt idx="1">
                  <c:v>Female</c:v>
                </c:pt>
                <c:pt idx="2">
                  <c:v>A55+</c:v>
                </c:pt>
                <c:pt idx="3">
                  <c:v>A25-54</c:v>
                </c:pt>
                <c:pt idx="4">
                  <c:v>A18-34</c:v>
                </c:pt>
                <c:pt idx="5">
                  <c:v>A18+</c:v>
                </c:pt>
              </c:strCache>
            </c:strRef>
          </c:cat>
          <c:val>
            <c:numRef>
              <c:f>Sheet1!$B$2:$B$7</c:f>
              <c:numCache>
                <c:formatCode>0%</c:formatCode>
                <c:ptCount val="6"/>
                <c:pt idx="0">
                  <c:v>0.68400000000000005</c:v>
                </c:pt>
                <c:pt idx="1">
                  <c:v>0.65200000000000002</c:v>
                </c:pt>
                <c:pt idx="2">
                  <c:v>0.78100000000000003</c:v>
                </c:pt>
                <c:pt idx="3">
                  <c:v>0.625</c:v>
                </c:pt>
                <c:pt idx="4">
                  <c:v>0.53300000000000003</c:v>
                </c:pt>
                <c:pt idx="5">
                  <c:v>0.66800000000000004</c:v>
                </c:pt>
              </c:numCache>
            </c:numRef>
          </c:val>
          <c:extLst>
            <c:ext xmlns:c16="http://schemas.microsoft.com/office/drawing/2014/chart" uri="{C3380CC4-5D6E-409C-BE32-E72D297353CC}">
              <c16:uniqueId val="{00000000-457F-4F72-A27E-FAF13E1125D5}"/>
            </c:ext>
          </c:extLst>
        </c:ser>
        <c:ser>
          <c:idx val="1"/>
          <c:order val="1"/>
          <c:tx>
            <c:strRef>
              <c:f>Sheet1!$C$1</c:f>
              <c:strCache>
                <c:ptCount val="1"/>
                <c:pt idx="0">
                  <c:v>I plan on voting for the first time</c:v>
                </c:pt>
              </c:strCache>
            </c:strRef>
          </c:tx>
          <c:spPr>
            <a:solidFill>
              <a:srgbClr val="50C8A0"/>
            </a:solidFill>
          </c:spPr>
          <c:invertIfNegative val="0"/>
          <c:dLbls>
            <c:spPr>
              <a:noFill/>
              <a:ln>
                <a:noFill/>
              </a:ln>
              <a:effectLst/>
            </c:spPr>
            <c:txPr>
              <a:bodyPr/>
              <a:lstStyle/>
              <a:p>
                <a:pPr algn="ctr">
                  <a:defRPr lang="en-US"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Male</c:v>
                </c:pt>
                <c:pt idx="1">
                  <c:v>Female</c:v>
                </c:pt>
                <c:pt idx="2">
                  <c:v>A55+</c:v>
                </c:pt>
                <c:pt idx="3">
                  <c:v>A25-54</c:v>
                </c:pt>
                <c:pt idx="4">
                  <c:v>A18-34</c:v>
                </c:pt>
                <c:pt idx="5">
                  <c:v>A18+</c:v>
                </c:pt>
              </c:strCache>
            </c:strRef>
          </c:cat>
          <c:val>
            <c:numRef>
              <c:f>Sheet1!$C$2:$C$7</c:f>
              <c:numCache>
                <c:formatCode>0%</c:formatCode>
                <c:ptCount val="6"/>
                <c:pt idx="0">
                  <c:v>0.10199999999999999</c:v>
                </c:pt>
                <c:pt idx="1">
                  <c:v>5.8999999999999997E-2</c:v>
                </c:pt>
                <c:pt idx="2">
                  <c:v>6.0000000000000001E-3</c:v>
                </c:pt>
                <c:pt idx="3">
                  <c:v>0.113</c:v>
                </c:pt>
                <c:pt idx="4">
                  <c:v>0.15</c:v>
                </c:pt>
                <c:pt idx="5">
                  <c:v>0.08</c:v>
                </c:pt>
              </c:numCache>
            </c:numRef>
          </c:val>
          <c:extLst>
            <c:ext xmlns:c16="http://schemas.microsoft.com/office/drawing/2014/chart" uri="{C3380CC4-5D6E-409C-BE32-E72D297353CC}">
              <c16:uniqueId val="{00000001-457F-4F72-A27E-FAF13E1125D5}"/>
            </c:ext>
          </c:extLst>
        </c:ser>
        <c:dLbls>
          <c:showLegendKey val="0"/>
          <c:showVal val="0"/>
          <c:showCatName val="0"/>
          <c:showSerName val="0"/>
          <c:showPercent val="0"/>
          <c:showBubbleSize val="0"/>
        </c:dLbls>
        <c:gapWidth val="150"/>
        <c:overlap val="100"/>
        <c:axId val="45314432"/>
        <c:axId val="45315968"/>
      </c:barChart>
      <c:catAx>
        <c:axId val="45314432"/>
        <c:scaling>
          <c:orientation val="minMax"/>
        </c:scaling>
        <c:delete val="0"/>
        <c:axPos val="l"/>
        <c:numFmt formatCode="General" sourceLinked="1"/>
        <c:majorTickMark val="out"/>
        <c:minorTickMark val="none"/>
        <c:tickLblPos val="nextTo"/>
        <c:txPr>
          <a:bodyPr/>
          <a:lstStyle/>
          <a:p>
            <a:pPr>
              <a:defRPr sz="1050" b="1"/>
            </a:pPr>
            <a:endParaRPr lang="en-US"/>
          </a:p>
        </c:txPr>
        <c:crossAx val="45315968"/>
        <c:crosses val="autoZero"/>
        <c:auto val="1"/>
        <c:lblAlgn val="ctr"/>
        <c:lblOffset val="100"/>
        <c:noMultiLvlLbl val="0"/>
      </c:catAx>
      <c:valAx>
        <c:axId val="45315968"/>
        <c:scaling>
          <c:orientation val="minMax"/>
        </c:scaling>
        <c:delete val="1"/>
        <c:axPos val="b"/>
        <c:numFmt formatCode="0%" sourceLinked="1"/>
        <c:majorTickMark val="out"/>
        <c:minorTickMark val="none"/>
        <c:tickLblPos val="nextTo"/>
        <c:crossAx val="453144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040717902422661"/>
          <c:y val="4.3749999999999997E-2"/>
          <c:w val="0.79959282097577333"/>
          <c:h val="0.87691788920555203"/>
        </c:manualLayout>
      </c:layout>
      <c:barChart>
        <c:barDir val="bar"/>
        <c:grouping val="stacked"/>
        <c:varyColors val="0"/>
        <c:ser>
          <c:idx val="0"/>
          <c:order val="0"/>
          <c:tx>
            <c:strRef>
              <c:f>Sheet1!$B$1</c:f>
              <c:strCache>
                <c:ptCount val="1"/>
                <c:pt idx="0">
                  <c:v>I voted in the 2016 Presidential election</c:v>
                </c:pt>
              </c:strCache>
            </c:strRef>
          </c:tx>
          <c:spPr>
            <a:solidFill>
              <a:srgbClr val="3682B4"/>
            </a:solidFill>
          </c:spPr>
          <c:invertIfNegative val="0"/>
          <c:dLbls>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Blue Collar</c:v>
                </c:pt>
                <c:pt idx="1">
                  <c:v>White Collar</c:v>
                </c:pt>
                <c:pt idx="2">
                  <c:v>Independent</c:v>
                </c:pt>
                <c:pt idx="3">
                  <c:v>Democrat</c:v>
                </c:pt>
                <c:pt idx="4">
                  <c:v>Republican</c:v>
                </c:pt>
                <c:pt idx="5">
                  <c:v>Hispanic</c:v>
                </c:pt>
                <c:pt idx="6">
                  <c:v>Black</c:v>
                </c:pt>
              </c:strCache>
            </c:strRef>
          </c:cat>
          <c:val>
            <c:numRef>
              <c:f>Sheet1!$B$2:$B$8</c:f>
              <c:numCache>
                <c:formatCode>0%</c:formatCode>
                <c:ptCount val="7"/>
                <c:pt idx="0">
                  <c:v>0.64800000000000002</c:v>
                </c:pt>
                <c:pt idx="1">
                  <c:v>0.66100000000000003</c:v>
                </c:pt>
                <c:pt idx="2">
                  <c:v>0.66800000000000004</c:v>
                </c:pt>
                <c:pt idx="3">
                  <c:v>0.68100000000000005</c:v>
                </c:pt>
                <c:pt idx="4">
                  <c:v>0.66300000000000003</c:v>
                </c:pt>
                <c:pt idx="5">
                  <c:v>0.61499999999999999</c:v>
                </c:pt>
                <c:pt idx="6">
                  <c:v>0.54200000000000004</c:v>
                </c:pt>
              </c:numCache>
            </c:numRef>
          </c:val>
          <c:extLst>
            <c:ext xmlns:c16="http://schemas.microsoft.com/office/drawing/2014/chart" uri="{C3380CC4-5D6E-409C-BE32-E72D297353CC}">
              <c16:uniqueId val="{00000000-457F-4F72-A27E-FAF13E1125D5}"/>
            </c:ext>
          </c:extLst>
        </c:ser>
        <c:ser>
          <c:idx val="1"/>
          <c:order val="1"/>
          <c:tx>
            <c:strRef>
              <c:f>Sheet1!$C$1</c:f>
              <c:strCache>
                <c:ptCount val="1"/>
                <c:pt idx="0">
                  <c:v>I plan on voting for the first time</c:v>
                </c:pt>
              </c:strCache>
            </c:strRef>
          </c:tx>
          <c:spPr>
            <a:solidFill>
              <a:srgbClr val="50C8A0"/>
            </a:solidFill>
          </c:spPr>
          <c:invertIfNegative val="0"/>
          <c:dLbls>
            <c:spPr>
              <a:noFill/>
              <a:ln>
                <a:noFill/>
              </a:ln>
              <a:effectLst/>
            </c:spPr>
            <c:txPr>
              <a:bodyPr/>
              <a:lstStyle/>
              <a:p>
                <a:pPr algn="ctr">
                  <a:defRPr lang="en-US"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Blue Collar</c:v>
                </c:pt>
                <c:pt idx="1">
                  <c:v>White Collar</c:v>
                </c:pt>
                <c:pt idx="2">
                  <c:v>Independent</c:v>
                </c:pt>
                <c:pt idx="3">
                  <c:v>Democrat</c:v>
                </c:pt>
                <c:pt idx="4">
                  <c:v>Republican</c:v>
                </c:pt>
                <c:pt idx="5">
                  <c:v>Hispanic</c:v>
                </c:pt>
                <c:pt idx="6">
                  <c:v>Black</c:v>
                </c:pt>
              </c:strCache>
            </c:strRef>
          </c:cat>
          <c:val>
            <c:numRef>
              <c:f>Sheet1!$C$2:$C$8</c:f>
              <c:numCache>
                <c:formatCode>0%</c:formatCode>
                <c:ptCount val="7"/>
                <c:pt idx="0">
                  <c:v>7.8E-2</c:v>
                </c:pt>
                <c:pt idx="1">
                  <c:v>0.115</c:v>
                </c:pt>
                <c:pt idx="2">
                  <c:v>6.9000000000000006E-2</c:v>
                </c:pt>
                <c:pt idx="3">
                  <c:v>8.6999999999999994E-2</c:v>
                </c:pt>
                <c:pt idx="4">
                  <c:v>7.8E-2</c:v>
                </c:pt>
                <c:pt idx="5">
                  <c:v>0.104</c:v>
                </c:pt>
                <c:pt idx="6">
                  <c:v>7.8E-2</c:v>
                </c:pt>
              </c:numCache>
            </c:numRef>
          </c:val>
          <c:extLst>
            <c:ext xmlns:c16="http://schemas.microsoft.com/office/drawing/2014/chart" uri="{C3380CC4-5D6E-409C-BE32-E72D297353CC}">
              <c16:uniqueId val="{00000001-457F-4F72-A27E-FAF13E1125D5}"/>
            </c:ext>
          </c:extLst>
        </c:ser>
        <c:dLbls>
          <c:showLegendKey val="0"/>
          <c:showVal val="0"/>
          <c:showCatName val="0"/>
          <c:showSerName val="0"/>
          <c:showPercent val="0"/>
          <c:showBubbleSize val="0"/>
        </c:dLbls>
        <c:gapWidth val="150"/>
        <c:overlap val="100"/>
        <c:axId val="45515904"/>
        <c:axId val="45517440"/>
      </c:barChart>
      <c:catAx>
        <c:axId val="45515904"/>
        <c:scaling>
          <c:orientation val="minMax"/>
        </c:scaling>
        <c:delete val="0"/>
        <c:axPos val="l"/>
        <c:numFmt formatCode="General" sourceLinked="1"/>
        <c:majorTickMark val="out"/>
        <c:minorTickMark val="none"/>
        <c:tickLblPos val="nextTo"/>
        <c:txPr>
          <a:bodyPr/>
          <a:lstStyle/>
          <a:p>
            <a:pPr>
              <a:defRPr sz="1050" b="1"/>
            </a:pPr>
            <a:endParaRPr lang="en-US"/>
          </a:p>
        </c:txPr>
        <c:crossAx val="45517440"/>
        <c:crosses val="autoZero"/>
        <c:auto val="1"/>
        <c:lblAlgn val="ctr"/>
        <c:lblOffset val="100"/>
        <c:noMultiLvlLbl val="0"/>
      </c:catAx>
      <c:valAx>
        <c:axId val="45517440"/>
        <c:scaling>
          <c:orientation val="minMax"/>
        </c:scaling>
        <c:delete val="1"/>
        <c:axPos val="b"/>
        <c:numFmt formatCode="0%" sourceLinked="1"/>
        <c:majorTickMark val="out"/>
        <c:minorTickMark val="none"/>
        <c:tickLblPos val="nextTo"/>
        <c:crossAx val="455159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On election day</c:v>
                </c:pt>
              </c:strCache>
            </c:strRef>
          </c:tx>
          <c:spPr>
            <a:solidFill>
              <a:srgbClr val="3682B4"/>
            </a:solidFill>
          </c:spPr>
          <c:invertIfNegative val="0"/>
          <c:dLbls>
            <c:spPr>
              <a:noFill/>
              <a:ln>
                <a:noFill/>
              </a:ln>
              <a:effectLst/>
            </c:spPr>
            <c:txPr>
              <a:bodyPr/>
              <a:lstStyle/>
              <a:p>
                <a:pPr>
                  <a:defRPr sz="8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Blue Collar</c:v>
                </c:pt>
                <c:pt idx="1">
                  <c:v>White Collar</c:v>
                </c:pt>
                <c:pt idx="2">
                  <c:v>Independent</c:v>
                </c:pt>
                <c:pt idx="3">
                  <c:v>Democrat</c:v>
                </c:pt>
                <c:pt idx="4">
                  <c:v>Republican</c:v>
                </c:pt>
                <c:pt idx="5">
                  <c:v>Hispanic</c:v>
                </c:pt>
                <c:pt idx="6">
                  <c:v>Black</c:v>
                </c:pt>
              </c:strCache>
            </c:strRef>
          </c:cat>
          <c:val>
            <c:numRef>
              <c:f>Sheet1!$B$2:$B$8</c:f>
              <c:numCache>
                <c:formatCode>0%</c:formatCode>
                <c:ptCount val="7"/>
                <c:pt idx="0">
                  <c:v>0.24199999999999999</c:v>
                </c:pt>
                <c:pt idx="1">
                  <c:v>0.20699999999999999</c:v>
                </c:pt>
                <c:pt idx="2">
                  <c:v>0.17499999999999999</c:v>
                </c:pt>
                <c:pt idx="3">
                  <c:v>0.17899999999999999</c:v>
                </c:pt>
                <c:pt idx="4">
                  <c:v>0.22</c:v>
                </c:pt>
                <c:pt idx="5">
                  <c:v>0.22500000000000001</c:v>
                </c:pt>
                <c:pt idx="6">
                  <c:v>0.216</c:v>
                </c:pt>
              </c:numCache>
            </c:numRef>
          </c:val>
          <c:extLst>
            <c:ext xmlns:c16="http://schemas.microsoft.com/office/drawing/2014/chart" uri="{C3380CC4-5D6E-409C-BE32-E72D297353CC}">
              <c16:uniqueId val="{00000000-00DF-4FF9-B17F-7D3146CF2046}"/>
            </c:ext>
          </c:extLst>
        </c:ser>
        <c:ser>
          <c:idx val="1"/>
          <c:order val="1"/>
          <c:tx>
            <c:strRef>
              <c:f>Sheet1!$C$1</c:f>
              <c:strCache>
                <c:ptCount val="1"/>
                <c:pt idx="0">
                  <c:v>Three or less days before you vote</c:v>
                </c:pt>
              </c:strCache>
            </c:strRef>
          </c:tx>
          <c:spPr>
            <a:solidFill>
              <a:srgbClr val="50C8A0"/>
            </a:solidFill>
          </c:spPr>
          <c:invertIfNegative val="0"/>
          <c:dLbls>
            <c:spPr>
              <a:noFill/>
              <a:ln>
                <a:noFill/>
              </a:ln>
              <a:effectLst/>
            </c:spPr>
            <c:txPr>
              <a:bodyPr/>
              <a:lstStyle/>
              <a:p>
                <a:pPr algn="ctr">
                  <a:defRPr lang="en-US" sz="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Blue Collar</c:v>
                </c:pt>
                <c:pt idx="1">
                  <c:v>White Collar</c:v>
                </c:pt>
                <c:pt idx="2">
                  <c:v>Independent</c:v>
                </c:pt>
                <c:pt idx="3">
                  <c:v>Democrat</c:v>
                </c:pt>
                <c:pt idx="4">
                  <c:v>Republican</c:v>
                </c:pt>
                <c:pt idx="5">
                  <c:v>Hispanic</c:v>
                </c:pt>
                <c:pt idx="6">
                  <c:v>Black</c:v>
                </c:pt>
              </c:strCache>
            </c:strRef>
          </c:cat>
          <c:val>
            <c:numRef>
              <c:f>Sheet1!$C$2:$C$8</c:f>
              <c:numCache>
                <c:formatCode>0%</c:formatCode>
                <c:ptCount val="7"/>
                <c:pt idx="0">
                  <c:v>0.23400000000000001</c:v>
                </c:pt>
                <c:pt idx="1">
                  <c:v>0.19400000000000001</c:v>
                </c:pt>
                <c:pt idx="2">
                  <c:v>0.20300000000000001</c:v>
                </c:pt>
                <c:pt idx="3">
                  <c:v>0.17199999999999999</c:v>
                </c:pt>
                <c:pt idx="4">
                  <c:v>0.19</c:v>
                </c:pt>
                <c:pt idx="5">
                  <c:v>0.192</c:v>
                </c:pt>
                <c:pt idx="6">
                  <c:v>0.157</c:v>
                </c:pt>
              </c:numCache>
            </c:numRef>
          </c:val>
          <c:extLst>
            <c:ext xmlns:c16="http://schemas.microsoft.com/office/drawing/2014/chart" uri="{C3380CC4-5D6E-409C-BE32-E72D297353CC}">
              <c16:uniqueId val="{00000001-00DF-4FF9-B17F-7D3146CF2046}"/>
            </c:ext>
          </c:extLst>
        </c:ser>
        <c:ser>
          <c:idx val="2"/>
          <c:order val="2"/>
          <c:tx>
            <c:strRef>
              <c:f>Sheet1!$D$1</c:f>
              <c:strCache>
                <c:ptCount val="1"/>
                <c:pt idx="0">
                  <c:v>One week before you vote</c:v>
                </c:pt>
              </c:strCache>
            </c:strRef>
          </c:tx>
          <c:spPr>
            <a:solidFill>
              <a:srgbClr val="FAB982"/>
            </a:solidFill>
          </c:spPr>
          <c:invertIfNegative val="0"/>
          <c:dLbls>
            <c:spPr>
              <a:noFill/>
              <a:ln>
                <a:noFill/>
              </a:ln>
              <a:effectLst/>
            </c:spPr>
            <c:txPr>
              <a:bodyPr/>
              <a:lstStyle/>
              <a:p>
                <a:pPr algn="ctr">
                  <a:defRPr lang="en-US" sz="800" b="1" i="0" u="none" strike="noStrike" kern="1200" baseline="0">
                    <a:solidFill>
                      <a:prstClr val="black"/>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Blue Collar</c:v>
                </c:pt>
                <c:pt idx="1">
                  <c:v>White Collar</c:v>
                </c:pt>
                <c:pt idx="2">
                  <c:v>Independent</c:v>
                </c:pt>
                <c:pt idx="3">
                  <c:v>Democrat</c:v>
                </c:pt>
                <c:pt idx="4">
                  <c:v>Republican</c:v>
                </c:pt>
                <c:pt idx="5">
                  <c:v>Hispanic</c:v>
                </c:pt>
                <c:pt idx="6">
                  <c:v>Black</c:v>
                </c:pt>
              </c:strCache>
            </c:strRef>
          </c:cat>
          <c:val>
            <c:numRef>
              <c:f>Sheet1!$D$2:$D$8</c:f>
              <c:numCache>
                <c:formatCode>0%</c:formatCode>
                <c:ptCount val="7"/>
                <c:pt idx="0">
                  <c:v>0.16400000000000001</c:v>
                </c:pt>
                <c:pt idx="1">
                  <c:v>0.214</c:v>
                </c:pt>
                <c:pt idx="2">
                  <c:v>0.19800000000000001</c:v>
                </c:pt>
                <c:pt idx="3">
                  <c:v>0.20899999999999999</c:v>
                </c:pt>
                <c:pt idx="4">
                  <c:v>0.22600000000000001</c:v>
                </c:pt>
                <c:pt idx="5">
                  <c:v>0.192</c:v>
                </c:pt>
                <c:pt idx="6">
                  <c:v>0.255</c:v>
                </c:pt>
              </c:numCache>
            </c:numRef>
          </c:val>
          <c:extLst>
            <c:ext xmlns:c16="http://schemas.microsoft.com/office/drawing/2014/chart" uri="{C3380CC4-5D6E-409C-BE32-E72D297353CC}">
              <c16:uniqueId val="{00000002-00DF-4FF9-B17F-7D3146CF2046}"/>
            </c:ext>
          </c:extLst>
        </c:ser>
        <c:ser>
          <c:idx val="3"/>
          <c:order val="3"/>
          <c:tx>
            <c:strRef>
              <c:f>Sheet1!$E$1</c:f>
              <c:strCache>
                <c:ptCount val="1"/>
                <c:pt idx="0">
                  <c:v>In October</c:v>
                </c:pt>
              </c:strCache>
            </c:strRef>
          </c:tx>
          <c:invertIfNegative val="0"/>
          <c:dLbls>
            <c:spPr>
              <a:noFill/>
              <a:ln>
                <a:noFill/>
              </a:ln>
              <a:effectLst/>
            </c:spPr>
            <c:txPr>
              <a:bodyPr/>
              <a:lstStyle/>
              <a:p>
                <a:pPr algn="ctr">
                  <a:defRPr lang="en-US" sz="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Blue Collar</c:v>
                </c:pt>
                <c:pt idx="1">
                  <c:v>White Collar</c:v>
                </c:pt>
                <c:pt idx="2">
                  <c:v>Independent</c:v>
                </c:pt>
                <c:pt idx="3">
                  <c:v>Democrat</c:v>
                </c:pt>
                <c:pt idx="4">
                  <c:v>Republican</c:v>
                </c:pt>
                <c:pt idx="5">
                  <c:v>Hispanic</c:v>
                </c:pt>
                <c:pt idx="6">
                  <c:v>Black</c:v>
                </c:pt>
              </c:strCache>
            </c:strRef>
          </c:cat>
          <c:val>
            <c:numRef>
              <c:f>Sheet1!$E$2:$E$8</c:f>
              <c:numCache>
                <c:formatCode>0%</c:formatCode>
                <c:ptCount val="7"/>
                <c:pt idx="0">
                  <c:v>0.11700000000000001</c:v>
                </c:pt>
                <c:pt idx="1">
                  <c:v>0.14099999999999999</c:v>
                </c:pt>
                <c:pt idx="2">
                  <c:v>0.217</c:v>
                </c:pt>
                <c:pt idx="3">
                  <c:v>0.126</c:v>
                </c:pt>
                <c:pt idx="4">
                  <c:v>0.12</c:v>
                </c:pt>
                <c:pt idx="5">
                  <c:v>0.121</c:v>
                </c:pt>
                <c:pt idx="6">
                  <c:v>0.11799999999999999</c:v>
                </c:pt>
              </c:numCache>
            </c:numRef>
          </c:val>
          <c:extLst>
            <c:ext xmlns:c16="http://schemas.microsoft.com/office/drawing/2014/chart" uri="{C3380CC4-5D6E-409C-BE32-E72D297353CC}">
              <c16:uniqueId val="{00000003-00DF-4FF9-B17F-7D3146CF2046}"/>
            </c:ext>
          </c:extLst>
        </c:ser>
        <c:ser>
          <c:idx val="4"/>
          <c:order val="4"/>
          <c:tx>
            <c:strRef>
              <c:f>Sheet1!$F$1</c:f>
              <c:strCache>
                <c:ptCount val="1"/>
                <c:pt idx="0">
                  <c:v>In September</c:v>
                </c:pt>
              </c:strCache>
            </c:strRef>
          </c:tx>
          <c:spPr>
            <a:solidFill>
              <a:schemeClr val="accent5">
                <a:lumMod val="75000"/>
              </a:schemeClr>
            </a:solidFill>
          </c:spPr>
          <c:invertIfNegative val="0"/>
          <c:dLbls>
            <c:spPr>
              <a:noFill/>
              <a:ln>
                <a:noFill/>
              </a:ln>
              <a:effectLst/>
            </c:spPr>
            <c:txPr>
              <a:bodyPr/>
              <a:lstStyle/>
              <a:p>
                <a:pPr algn="ctr">
                  <a:defRPr lang="en-US" sz="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Blue Collar</c:v>
                </c:pt>
                <c:pt idx="1">
                  <c:v>White Collar</c:v>
                </c:pt>
                <c:pt idx="2">
                  <c:v>Independent</c:v>
                </c:pt>
                <c:pt idx="3">
                  <c:v>Democrat</c:v>
                </c:pt>
                <c:pt idx="4">
                  <c:v>Republican</c:v>
                </c:pt>
                <c:pt idx="5">
                  <c:v>Hispanic</c:v>
                </c:pt>
                <c:pt idx="6">
                  <c:v>Black</c:v>
                </c:pt>
              </c:strCache>
            </c:strRef>
          </c:cat>
          <c:val>
            <c:numRef>
              <c:f>Sheet1!$F$2:$F$8</c:f>
              <c:numCache>
                <c:formatCode>0%</c:formatCode>
                <c:ptCount val="7"/>
                <c:pt idx="0">
                  <c:v>7.0000000000000007E-2</c:v>
                </c:pt>
                <c:pt idx="1">
                  <c:v>0.08</c:v>
                </c:pt>
                <c:pt idx="2">
                  <c:v>6.9000000000000006E-2</c:v>
                </c:pt>
                <c:pt idx="3">
                  <c:v>9.1999999999999998E-2</c:v>
                </c:pt>
                <c:pt idx="4">
                  <c:v>7.4999999999999997E-2</c:v>
                </c:pt>
                <c:pt idx="5">
                  <c:v>9.2999999999999999E-2</c:v>
                </c:pt>
                <c:pt idx="6">
                  <c:v>9.8000000000000004E-2</c:v>
                </c:pt>
              </c:numCache>
            </c:numRef>
          </c:val>
          <c:extLst>
            <c:ext xmlns:c16="http://schemas.microsoft.com/office/drawing/2014/chart" uri="{C3380CC4-5D6E-409C-BE32-E72D297353CC}">
              <c16:uniqueId val="{00000004-00DF-4FF9-B17F-7D3146CF2046}"/>
            </c:ext>
          </c:extLst>
        </c:ser>
        <c:ser>
          <c:idx val="5"/>
          <c:order val="5"/>
          <c:tx>
            <c:strRef>
              <c:f>Sheet1!$G$1</c:f>
              <c:strCache>
                <c:ptCount val="1"/>
                <c:pt idx="0">
                  <c:v>Before September</c:v>
                </c:pt>
              </c:strCache>
            </c:strRef>
          </c:tx>
          <c:invertIfNegative val="0"/>
          <c:dLbls>
            <c:spPr>
              <a:noFill/>
              <a:ln>
                <a:noFill/>
              </a:ln>
              <a:effectLst/>
            </c:spPr>
            <c:txPr>
              <a:bodyPr/>
              <a:lstStyle/>
              <a:p>
                <a:pPr algn="ctr">
                  <a:defRPr lang="en-US" sz="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Blue Collar</c:v>
                </c:pt>
                <c:pt idx="1">
                  <c:v>White Collar</c:v>
                </c:pt>
                <c:pt idx="2">
                  <c:v>Independent</c:v>
                </c:pt>
                <c:pt idx="3">
                  <c:v>Democrat</c:v>
                </c:pt>
                <c:pt idx="4">
                  <c:v>Republican</c:v>
                </c:pt>
                <c:pt idx="5">
                  <c:v>Hispanic</c:v>
                </c:pt>
                <c:pt idx="6">
                  <c:v>Black</c:v>
                </c:pt>
              </c:strCache>
            </c:strRef>
          </c:cat>
          <c:val>
            <c:numRef>
              <c:f>Sheet1!$G$2:$G$8</c:f>
              <c:numCache>
                <c:formatCode>0%</c:formatCode>
                <c:ptCount val="7"/>
                <c:pt idx="0">
                  <c:v>0.17199999999999999</c:v>
                </c:pt>
                <c:pt idx="1">
                  <c:v>0.16500000000000001</c:v>
                </c:pt>
                <c:pt idx="2">
                  <c:v>0.13800000000000001</c:v>
                </c:pt>
                <c:pt idx="3">
                  <c:v>0.222</c:v>
                </c:pt>
                <c:pt idx="4">
                  <c:v>0.16900000000000001</c:v>
                </c:pt>
                <c:pt idx="5">
                  <c:v>0.17599999999999999</c:v>
                </c:pt>
                <c:pt idx="6">
                  <c:v>0.157</c:v>
                </c:pt>
              </c:numCache>
            </c:numRef>
          </c:val>
          <c:extLst>
            <c:ext xmlns:c16="http://schemas.microsoft.com/office/drawing/2014/chart" uri="{C3380CC4-5D6E-409C-BE32-E72D297353CC}">
              <c16:uniqueId val="{00000005-00DF-4FF9-B17F-7D3146CF2046}"/>
            </c:ext>
          </c:extLst>
        </c:ser>
        <c:dLbls>
          <c:showLegendKey val="0"/>
          <c:showVal val="0"/>
          <c:showCatName val="0"/>
          <c:showSerName val="0"/>
          <c:showPercent val="0"/>
          <c:showBubbleSize val="0"/>
        </c:dLbls>
        <c:gapWidth val="150"/>
        <c:overlap val="100"/>
        <c:axId val="51667712"/>
        <c:axId val="51669248"/>
      </c:barChart>
      <c:catAx>
        <c:axId val="51667712"/>
        <c:scaling>
          <c:orientation val="minMax"/>
        </c:scaling>
        <c:delete val="0"/>
        <c:axPos val="l"/>
        <c:numFmt formatCode="General" sourceLinked="0"/>
        <c:majorTickMark val="out"/>
        <c:minorTickMark val="none"/>
        <c:tickLblPos val="nextTo"/>
        <c:txPr>
          <a:bodyPr/>
          <a:lstStyle/>
          <a:p>
            <a:pPr>
              <a:defRPr sz="1200"/>
            </a:pPr>
            <a:endParaRPr lang="en-US"/>
          </a:p>
        </c:txPr>
        <c:crossAx val="51669248"/>
        <c:crosses val="autoZero"/>
        <c:auto val="1"/>
        <c:lblAlgn val="ctr"/>
        <c:lblOffset val="100"/>
        <c:noMultiLvlLbl val="0"/>
      </c:catAx>
      <c:valAx>
        <c:axId val="51669248"/>
        <c:scaling>
          <c:orientation val="minMax"/>
        </c:scaling>
        <c:delete val="1"/>
        <c:axPos val="b"/>
        <c:numFmt formatCode="0%" sourceLinked="1"/>
        <c:majorTickMark val="out"/>
        <c:minorTickMark val="none"/>
        <c:tickLblPos val="nextTo"/>
        <c:crossAx val="51667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On election day</c:v>
                </c:pt>
              </c:strCache>
            </c:strRef>
          </c:tx>
          <c:spPr>
            <a:solidFill>
              <a:srgbClr val="3682B4"/>
            </a:solidFill>
          </c:spPr>
          <c:invertIfNegative val="0"/>
          <c:dLbls>
            <c:spPr>
              <a:noFill/>
              <a:ln>
                <a:noFill/>
              </a:ln>
              <a:effectLst/>
            </c:spPr>
            <c:txPr>
              <a:bodyPr/>
              <a:lstStyle/>
              <a:p>
                <a:pPr>
                  <a:defRPr sz="8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Male</c:v>
                </c:pt>
                <c:pt idx="1">
                  <c:v>Female</c:v>
                </c:pt>
                <c:pt idx="2">
                  <c:v>A55+</c:v>
                </c:pt>
                <c:pt idx="3">
                  <c:v>A25-54</c:v>
                </c:pt>
                <c:pt idx="4">
                  <c:v>A18-34</c:v>
                </c:pt>
                <c:pt idx="5">
                  <c:v>A18+</c:v>
                </c:pt>
              </c:strCache>
            </c:strRef>
          </c:cat>
          <c:val>
            <c:numRef>
              <c:f>Sheet1!$B$2:$B$7</c:f>
              <c:numCache>
                <c:formatCode>0%</c:formatCode>
                <c:ptCount val="6"/>
                <c:pt idx="0">
                  <c:v>0.20399999999999999</c:v>
                </c:pt>
                <c:pt idx="1">
                  <c:v>0.182</c:v>
                </c:pt>
                <c:pt idx="2">
                  <c:v>8.5000000000000006E-2</c:v>
                </c:pt>
                <c:pt idx="3">
                  <c:v>0.246</c:v>
                </c:pt>
                <c:pt idx="4">
                  <c:v>0.313</c:v>
                </c:pt>
                <c:pt idx="5">
                  <c:v>0.192</c:v>
                </c:pt>
              </c:numCache>
            </c:numRef>
          </c:val>
          <c:extLst>
            <c:ext xmlns:c16="http://schemas.microsoft.com/office/drawing/2014/chart" uri="{C3380CC4-5D6E-409C-BE32-E72D297353CC}">
              <c16:uniqueId val="{00000000-9952-414B-AF7F-03E8C5B32E25}"/>
            </c:ext>
          </c:extLst>
        </c:ser>
        <c:ser>
          <c:idx val="1"/>
          <c:order val="1"/>
          <c:tx>
            <c:strRef>
              <c:f>Sheet1!$C$1</c:f>
              <c:strCache>
                <c:ptCount val="1"/>
                <c:pt idx="0">
                  <c:v>Three or less days before you vote</c:v>
                </c:pt>
              </c:strCache>
            </c:strRef>
          </c:tx>
          <c:spPr>
            <a:solidFill>
              <a:srgbClr val="50C8A0"/>
            </a:solidFill>
          </c:spPr>
          <c:invertIfNegative val="0"/>
          <c:dLbls>
            <c:spPr>
              <a:noFill/>
              <a:ln>
                <a:noFill/>
              </a:ln>
              <a:effectLst/>
            </c:spPr>
            <c:txPr>
              <a:bodyPr/>
              <a:lstStyle/>
              <a:p>
                <a:pPr algn="ctr">
                  <a:defRPr lang="en-US" sz="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Male</c:v>
                </c:pt>
                <c:pt idx="1">
                  <c:v>Female</c:v>
                </c:pt>
                <c:pt idx="2">
                  <c:v>A55+</c:v>
                </c:pt>
                <c:pt idx="3">
                  <c:v>A25-54</c:v>
                </c:pt>
                <c:pt idx="4">
                  <c:v>A18-34</c:v>
                </c:pt>
                <c:pt idx="5">
                  <c:v>A18+</c:v>
                </c:pt>
              </c:strCache>
            </c:strRef>
          </c:cat>
          <c:val>
            <c:numRef>
              <c:f>Sheet1!$C$2:$C$7</c:f>
              <c:numCache>
                <c:formatCode>0%</c:formatCode>
                <c:ptCount val="6"/>
                <c:pt idx="0">
                  <c:v>0.17499999999999999</c:v>
                </c:pt>
                <c:pt idx="1">
                  <c:v>0.189</c:v>
                </c:pt>
                <c:pt idx="2">
                  <c:v>0.159</c:v>
                </c:pt>
                <c:pt idx="3">
                  <c:v>0.20100000000000001</c:v>
                </c:pt>
                <c:pt idx="4">
                  <c:v>0.22</c:v>
                </c:pt>
                <c:pt idx="5">
                  <c:v>0.182</c:v>
                </c:pt>
              </c:numCache>
            </c:numRef>
          </c:val>
          <c:extLst>
            <c:ext xmlns:c16="http://schemas.microsoft.com/office/drawing/2014/chart" uri="{C3380CC4-5D6E-409C-BE32-E72D297353CC}">
              <c16:uniqueId val="{00000001-9952-414B-AF7F-03E8C5B32E25}"/>
            </c:ext>
          </c:extLst>
        </c:ser>
        <c:ser>
          <c:idx val="2"/>
          <c:order val="2"/>
          <c:tx>
            <c:strRef>
              <c:f>Sheet1!$D$1</c:f>
              <c:strCache>
                <c:ptCount val="1"/>
                <c:pt idx="0">
                  <c:v>One week before you vote</c:v>
                </c:pt>
              </c:strCache>
            </c:strRef>
          </c:tx>
          <c:spPr>
            <a:solidFill>
              <a:srgbClr val="FAB982"/>
            </a:solidFill>
          </c:spPr>
          <c:invertIfNegative val="0"/>
          <c:dLbls>
            <c:spPr>
              <a:noFill/>
              <a:ln>
                <a:noFill/>
              </a:ln>
              <a:effectLst/>
            </c:spPr>
            <c:txPr>
              <a:bodyPr/>
              <a:lstStyle/>
              <a:p>
                <a:pPr algn="ctr">
                  <a:defRPr lang="en-US" sz="800" b="1" i="0" u="none" strike="noStrike" kern="1200" baseline="0">
                    <a:solidFill>
                      <a:prstClr val="black"/>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Male</c:v>
                </c:pt>
                <c:pt idx="1">
                  <c:v>Female</c:v>
                </c:pt>
                <c:pt idx="2">
                  <c:v>A55+</c:v>
                </c:pt>
                <c:pt idx="3">
                  <c:v>A25-54</c:v>
                </c:pt>
                <c:pt idx="4">
                  <c:v>A18-34</c:v>
                </c:pt>
                <c:pt idx="5">
                  <c:v>A18+</c:v>
                </c:pt>
              </c:strCache>
            </c:strRef>
          </c:cat>
          <c:val>
            <c:numRef>
              <c:f>Sheet1!$D$2:$D$7</c:f>
              <c:numCache>
                <c:formatCode>0%</c:formatCode>
                <c:ptCount val="6"/>
                <c:pt idx="0">
                  <c:v>0.19800000000000001</c:v>
                </c:pt>
                <c:pt idx="1">
                  <c:v>0.22700000000000001</c:v>
                </c:pt>
                <c:pt idx="2">
                  <c:v>0.182</c:v>
                </c:pt>
                <c:pt idx="3">
                  <c:v>0.222</c:v>
                </c:pt>
                <c:pt idx="4">
                  <c:v>0.22700000000000001</c:v>
                </c:pt>
                <c:pt idx="5">
                  <c:v>0.21199999999999999</c:v>
                </c:pt>
              </c:numCache>
            </c:numRef>
          </c:val>
          <c:extLst>
            <c:ext xmlns:c16="http://schemas.microsoft.com/office/drawing/2014/chart" uri="{C3380CC4-5D6E-409C-BE32-E72D297353CC}">
              <c16:uniqueId val="{00000002-9952-414B-AF7F-03E8C5B32E25}"/>
            </c:ext>
          </c:extLst>
        </c:ser>
        <c:ser>
          <c:idx val="3"/>
          <c:order val="3"/>
          <c:tx>
            <c:strRef>
              <c:f>Sheet1!$E$1</c:f>
              <c:strCache>
                <c:ptCount val="1"/>
                <c:pt idx="0">
                  <c:v>In October</c:v>
                </c:pt>
              </c:strCache>
            </c:strRef>
          </c:tx>
          <c:invertIfNegative val="0"/>
          <c:dLbls>
            <c:spPr>
              <a:noFill/>
              <a:ln>
                <a:noFill/>
              </a:ln>
              <a:effectLst/>
            </c:spPr>
            <c:txPr>
              <a:bodyPr/>
              <a:lstStyle/>
              <a:p>
                <a:pPr algn="ctr">
                  <a:defRPr lang="en-US" sz="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Male</c:v>
                </c:pt>
                <c:pt idx="1">
                  <c:v>Female</c:v>
                </c:pt>
                <c:pt idx="2">
                  <c:v>A55+</c:v>
                </c:pt>
                <c:pt idx="3">
                  <c:v>A25-54</c:v>
                </c:pt>
                <c:pt idx="4">
                  <c:v>A18-34</c:v>
                </c:pt>
                <c:pt idx="5">
                  <c:v>A18+</c:v>
                </c:pt>
              </c:strCache>
            </c:strRef>
          </c:cat>
          <c:val>
            <c:numRef>
              <c:f>Sheet1!$E$2:$E$7</c:f>
              <c:numCache>
                <c:formatCode>0%</c:formatCode>
                <c:ptCount val="6"/>
                <c:pt idx="0">
                  <c:v>0.153</c:v>
                </c:pt>
                <c:pt idx="1">
                  <c:v>0.13500000000000001</c:v>
                </c:pt>
                <c:pt idx="2">
                  <c:v>0.19600000000000001</c:v>
                </c:pt>
                <c:pt idx="3">
                  <c:v>0.115</c:v>
                </c:pt>
                <c:pt idx="4">
                  <c:v>9.2999999999999999E-2</c:v>
                </c:pt>
                <c:pt idx="5">
                  <c:v>0.14399999999999999</c:v>
                </c:pt>
              </c:numCache>
            </c:numRef>
          </c:val>
          <c:extLst>
            <c:ext xmlns:c16="http://schemas.microsoft.com/office/drawing/2014/chart" uri="{C3380CC4-5D6E-409C-BE32-E72D297353CC}">
              <c16:uniqueId val="{00000003-9952-414B-AF7F-03E8C5B32E25}"/>
            </c:ext>
          </c:extLst>
        </c:ser>
        <c:ser>
          <c:idx val="4"/>
          <c:order val="4"/>
          <c:tx>
            <c:strRef>
              <c:f>Sheet1!$F$1</c:f>
              <c:strCache>
                <c:ptCount val="1"/>
                <c:pt idx="0">
                  <c:v>In September</c:v>
                </c:pt>
              </c:strCache>
            </c:strRef>
          </c:tx>
          <c:spPr>
            <a:solidFill>
              <a:schemeClr val="accent5">
                <a:lumMod val="75000"/>
              </a:schemeClr>
            </a:solidFill>
          </c:spPr>
          <c:invertIfNegative val="0"/>
          <c:dLbls>
            <c:spPr>
              <a:noFill/>
              <a:ln>
                <a:noFill/>
              </a:ln>
              <a:effectLst/>
            </c:spPr>
            <c:txPr>
              <a:bodyPr/>
              <a:lstStyle/>
              <a:p>
                <a:pPr algn="ctr">
                  <a:defRPr lang="en-US" sz="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Male</c:v>
                </c:pt>
                <c:pt idx="1">
                  <c:v>Female</c:v>
                </c:pt>
                <c:pt idx="2">
                  <c:v>A55+</c:v>
                </c:pt>
                <c:pt idx="3">
                  <c:v>A25-54</c:v>
                </c:pt>
                <c:pt idx="4">
                  <c:v>A18-34</c:v>
                </c:pt>
                <c:pt idx="5">
                  <c:v>A18+</c:v>
                </c:pt>
              </c:strCache>
            </c:strRef>
          </c:cat>
          <c:val>
            <c:numRef>
              <c:f>Sheet1!$F$2:$F$7</c:f>
              <c:numCache>
                <c:formatCode>0%</c:formatCode>
                <c:ptCount val="6"/>
                <c:pt idx="0">
                  <c:v>6.3E-2</c:v>
                </c:pt>
                <c:pt idx="1">
                  <c:v>0.1</c:v>
                </c:pt>
                <c:pt idx="2">
                  <c:v>9.7000000000000003E-2</c:v>
                </c:pt>
                <c:pt idx="3">
                  <c:v>7.1999999999999995E-2</c:v>
                </c:pt>
                <c:pt idx="4">
                  <c:v>6.3E-2</c:v>
                </c:pt>
                <c:pt idx="5">
                  <c:v>8.2000000000000003E-2</c:v>
                </c:pt>
              </c:numCache>
            </c:numRef>
          </c:val>
          <c:extLst>
            <c:ext xmlns:c16="http://schemas.microsoft.com/office/drawing/2014/chart" uri="{C3380CC4-5D6E-409C-BE32-E72D297353CC}">
              <c16:uniqueId val="{00000004-9952-414B-AF7F-03E8C5B32E25}"/>
            </c:ext>
          </c:extLst>
        </c:ser>
        <c:ser>
          <c:idx val="5"/>
          <c:order val="5"/>
          <c:tx>
            <c:strRef>
              <c:f>Sheet1!$G$1</c:f>
              <c:strCache>
                <c:ptCount val="1"/>
                <c:pt idx="0">
                  <c:v>Before September</c:v>
                </c:pt>
              </c:strCache>
            </c:strRef>
          </c:tx>
          <c:invertIfNegative val="0"/>
          <c:dLbls>
            <c:spPr>
              <a:noFill/>
              <a:ln>
                <a:noFill/>
              </a:ln>
              <a:effectLst/>
            </c:spPr>
            <c:txPr>
              <a:bodyPr/>
              <a:lstStyle/>
              <a:p>
                <a:pPr algn="ctr">
                  <a:defRPr lang="en-US" sz="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Male</c:v>
                </c:pt>
                <c:pt idx="1">
                  <c:v>Female</c:v>
                </c:pt>
                <c:pt idx="2">
                  <c:v>A55+</c:v>
                </c:pt>
                <c:pt idx="3">
                  <c:v>A25-54</c:v>
                </c:pt>
                <c:pt idx="4">
                  <c:v>A18-34</c:v>
                </c:pt>
                <c:pt idx="5">
                  <c:v>A18+</c:v>
                </c:pt>
              </c:strCache>
            </c:strRef>
          </c:cat>
          <c:val>
            <c:numRef>
              <c:f>Sheet1!$G$2:$G$7</c:f>
              <c:numCache>
                <c:formatCode>0%</c:formatCode>
                <c:ptCount val="6"/>
                <c:pt idx="0">
                  <c:v>0.20799999999999999</c:v>
                </c:pt>
                <c:pt idx="1">
                  <c:v>0.16800000000000001</c:v>
                </c:pt>
                <c:pt idx="2">
                  <c:v>0.28100000000000003</c:v>
                </c:pt>
                <c:pt idx="3">
                  <c:v>0.14499999999999999</c:v>
                </c:pt>
                <c:pt idx="4">
                  <c:v>8.3000000000000004E-2</c:v>
                </c:pt>
                <c:pt idx="5">
                  <c:v>0.187</c:v>
                </c:pt>
              </c:numCache>
            </c:numRef>
          </c:val>
          <c:extLst>
            <c:ext xmlns:c16="http://schemas.microsoft.com/office/drawing/2014/chart" uri="{C3380CC4-5D6E-409C-BE32-E72D297353CC}">
              <c16:uniqueId val="{00000005-9952-414B-AF7F-03E8C5B32E25}"/>
            </c:ext>
          </c:extLst>
        </c:ser>
        <c:dLbls>
          <c:showLegendKey val="0"/>
          <c:showVal val="0"/>
          <c:showCatName val="0"/>
          <c:showSerName val="0"/>
          <c:showPercent val="0"/>
          <c:showBubbleSize val="0"/>
        </c:dLbls>
        <c:gapWidth val="150"/>
        <c:overlap val="100"/>
        <c:axId val="45460480"/>
        <c:axId val="51327744"/>
      </c:barChart>
      <c:catAx>
        <c:axId val="45460480"/>
        <c:scaling>
          <c:orientation val="minMax"/>
        </c:scaling>
        <c:delete val="0"/>
        <c:axPos val="l"/>
        <c:numFmt formatCode="General" sourceLinked="0"/>
        <c:majorTickMark val="out"/>
        <c:minorTickMark val="none"/>
        <c:tickLblPos val="nextTo"/>
        <c:txPr>
          <a:bodyPr/>
          <a:lstStyle/>
          <a:p>
            <a:pPr>
              <a:defRPr sz="1200"/>
            </a:pPr>
            <a:endParaRPr lang="en-US"/>
          </a:p>
        </c:txPr>
        <c:crossAx val="51327744"/>
        <c:crosses val="autoZero"/>
        <c:auto val="1"/>
        <c:lblAlgn val="ctr"/>
        <c:lblOffset val="100"/>
        <c:noMultiLvlLbl val="0"/>
      </c:catAx>
      <c:valAx>
        <c:axId val="51327744"/>
        <c:scaling>
          <c:orientation val="minMax"/>
        </c:scaling>
        <c:delete val="1"/>
        <c:axPos val="b"/>
        <c:numFmt formatCode="0%" sourceLinked="1"/>
        <c:majorTickMark val="out"/>
        <c:minorTickMark val="none"/>
        <c:tickLblPos val="nextTo"/>
        <c:crossAx val="454604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Top 2 Box (Net)</c:v>
                </c:pt>
              </c:strCache>
            </c:strRef>
          </c:tx>
          <c:spPr>
            <a:solidFill>
              <a:srgbClr val="3682B4"/>
            </a:solidFill>
          </c:spPr>
          <c:invertIfNegative val="0"/>
          <c:dPt>
            <c:idx val="0"/>
            <c:invertIfNegative val="0"/>
            <c:bubble3D val="0"/>
            <c:extLst>
              <c:ext xmlns:c16="http://schemas.microsoft.com/office/drawing/2014/chart" uri="{C3380CC4-5D6E-409C-BE32-E72D297353CC}">
                <c16:uniqueId val="{00000001-0049-4FDA-A2BC-3FA63D496DD0}"/>
              </c:ext>
            </c:extLst>
          </c:dPt>
          <c:dPt>
            <c:idx val="1"/>
            <c:invertIfNegative val="0"/>
            <c:bubble3D val="0"/>
            <c:extLst>
              <c:ext xmlns:c16="http://schemas.microsoft.com/office/drawing/2014/chart" uri="{C3380CC4-5D6E-409C-BE32-E72D297353CC}">
                <c16:uniqueId val="{00000003-0049-4FDA-A2BC-3FA63D496DD0}"/>
              </c:ext>
            </c:extLst>
          </c:dPt>
          <c:dPt>
            <c:idx val="2"/>
            <c:invertIfNegative val="0"/>
            <c:bubble3D val="0"/>
            <c:extLst>
              <c:ext xmlns:c16="http://schemas.microsoft.com/office/drawing/2014/chart" uri="{C3380CC4-5D6E-409C-BE32-E72D297353CC}">
                <c16:uniqueId val="{00000005-0049-4FDA-A2BC-3FA63D496DD0}"/>
              </c:ext>
            </c:extLst>
          </c:dPt>
          <c:dLbls>
            <c:spPr>
              <a:noFill/>
              <a:ln>
                <a:noFill/>
              </a:ln>
              <a:effectLst/>
            </c:spPr>
            <c:txPr>
              <a:bodyPr/>
              <a:lstStyle/>
              <a:p>
                <a:pPr>
                  <a:defRPr sz="14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A55+</c:v>
                </c:pt>
                <c:pt idx="1">
                  <c:v>A25-54</c:v>
                </c:pt>
                <c:pt idx="2">
                  <c:v>A18-34</c:v>
                </c:pt>
                <c:pt idx="3">
                  <c:v>A18+</c:v>
                </c:pt>
              </c:strCache>
            </c:strRef>
          </c:cat>
          <c:val>
            <c:numRef>
              <c:f>Sheet1!$B$2:$B$5</c:f>
              <c:numCache>
                <c:formatCode>0%</c:formatCode>
                <c:ptCount val="4"/>
                <c:pt idx="0">
                  <c:v>0.73299999999999998</c:v>
                </c:pt>
                <c:pt idx="1">
                  <c:v>0.749</c:v>
                </c:pt>
                <c:pt idx="2">
                  <c:v>0.75700000000000001</c:v>
                </c:pt>
                <c:pt idx="3">
                  <c:v>0.73899999999999999</c:v>
                </c:pt>
              </c:numCache>
            </c:numRef>
          </c:val>
          <c:extLst>
            <c:ext xmlns:c16="http://schemas.microsoft.com/office/drawing/2014/chart" uri="{C3380CC4-5D6E-409C-BE32-E72D297353CC}">
              <c16:uniqueId val="{00000006-0049-4FDA-A2BC-3FA63D496DD0}"/>
            </c:ext>
          </c:extLst>
        </c:ser>
        <c:dLbls>
          <c:showLegendKey val="0"/>
          <c:showVal val="0"/>
          <c:showCatName val="0"/>
          <c:showSerName val="0"/>
          <c:showPercent val="0"/>
          <c:showBubbleSize val="0"/>
        </c:dLbls>
        <c:gapWidth val="150"/>
        <c:axId val="51608960"/>
        <c:axId val="51754112"/>
      </c:barChart>
      <c:catAx>
        <c:axId val="51608960"/>
        <c:scaling>
          <c:orientation val="minMax"/>
        </c:scaling>
        <c:delete val="0"/>
        <c:axPos val="l"/>
        <c:numFmt formatCode="General" sourceLinked="0"/>
        <c:majorTickMark val="out"/>
        <c:minorTickMark val="none"/>
        <c:tickLblPos val="nextTo"/>
        <c:txPr>
          <a:bodyPr/>
          <a:lstStyle/>
          <a:p>
            <a:pPr>
              <a:defRPr sz="1200" b="1"/>
            </a:pPr>
            <a:endParaRPr lang="en-US"/>
          </a:p>
        </c:txPr>
        <c:crossAx val="51754112"/>
        <c:crosses val="autoZero"/>
        <c:auto val="1"/>
        <c:lblAlgn val="ctr"/>
        <c:lblOffset val="100"/>
        <c:noMultiLvlLbl val="0"/>
      </c:catAx>
      <c:valAx>
        <c:axId val="51754112"/>
        <c:scaling>
          <c:orientation val="minMax"/>
          <c:min val="0"/>
        </c:scaling>
        <c:delete val="1"/>
        <c:axPos val="b"/>
        <c:numFmt formatCode="0%" sourceLinked="1"/>
        <c:majorTickMark val="out"/>
        <c:minorTickMark val="none"/>
        <c:tickLblPos val="nextTo"/>
        <c:crossAx val="516089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5DC99B-5259-40E8-9809-96A27AA649E4}" type="datetimeFigureOut">
              <a:rPr lang="en-US" smtClean="0"/>
              <a:t>7/26/2018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141968-DFDD-4F85-9B3B-2C270757FEF0}" type="slidenum">
              <a:rPr lang="en-US" smtClean="0"/>
              <a:t>‹#›</a:t>
            </a:fld>
            <a:endParaRPr lang="en-US"/>
          </a:p>
        </p:txBody>
      </p:sp>
    </p:spTree>
    <p:extLst>
      <p:ext uri="{BB962C8B-B14F-4D97-AF65-F5344CB8AC3E}">
        <p14:creationId xmlns:p14="http://schemas.microsoft.com/office/powerpoint/2010/main" val="28544697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31EDFB-0926-4A7B-94B6-5D08570070C6}" type="datetimeFigureOut">
              <a:rPr lang="en-US" smtClean="0"/>
              <a:t>7/26/2018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9E3908-32C9-4D33-9120-6192E840A5CB}" type="slidenum">
              <a:rPr lang="en-US" smtClean="0"/>
              <a:t>‹#›</a:t>
            </a:fld>
            <a:endParaRPr lang="en-US"/>
          </a:p>
        </p:txBody>
      </p:sp>
    </p:spTree>
    <p:extLst>
      <p:ext uri="{BB962C8B-B14F-4D97-AF65-F5344CB8AC3E}">
        <p14:creationId xmlns:p14="http://schemas.microsoft.com/office/powerpoint/2010/main" val="16004056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3908-32C9-4D33-9120-6192E840A5CB}" type="slidenum">
              <a:rPr lang="en-US" smtClean="0"/>
              <a:t>1</a:t>
            </a:fld>
            <a:endParaRPr lang="en-US"/>
          </a:p>
        </p:txBody>
      </p:sp>
    </p:spTree>
    <p:extLst>
      <p:ext uri="{BB962C8B-B14F-4D97-AF65-F5344CB8AC3E}">
        <p14:creationId xmlns:p14="http://schemas.microsoft.com/office/powerpoint/2010/main" val="666372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80423" rtl="0" eaLnBrk="1" fontAlgn="auto" latinLnBrk="0" hangingPunct="1">
              <a:lnSpc>
                <a:spcPct val="100000"/>
              </a:lnSpc>
              <a:spcBef>
                <a:spcPts val="0"/>
              </a:spcBef>
              <a:spcAft>
                <a:spcPts val="0"/>
              </a:spcAft>
              <a:buClrTx/>
              <a:buSzTx/>
              <a:buFontTx/>
              <a:buNone/>
              <a:tabLst/>
              <a:defRPr/>
            </a:pPr>
            <a:fld id="{ECDD90F4-894D-4692-97D2-641C265C9D19}" type="slidenum">
              <a:rPr kumimoji="0" lang="en-US" sz="1800" b="0" i="0" u="none" strike="noStrike" kern="0" cap="none" spc="0" normalizeH="0" baseline="0" noProof="0">
                <a:ln>
                  <a:noFill/>
                </a:ln>
                <a:solidFill>
                  <a:sysClr val="windowText" lastClr="000000"/>
                </a:solidFill>
                <a:effectLst/>
                <a:uLnTx/>
                <a:uFillTx/>
                <a:latin typeface="Calibri"/>
                <a:ea typeface="+mn-ea"/>
                <a:cs typeface="+mn-cs"/>
              </a:rPr>
              <a:pPr marL="0" marR="0" lvl="0" indent="0" algn="r" defTabSz="880423"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336134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9E3908-32C9-4D33-9120-6192E840A5CB}" type="slidenum">
              <a:rPr lang="en-US" smtClean="0"/>
              <a:t>15</a:t>
            </a:fld>
            <a:endParaRPr lang="en-US"/>
          </a:p>
        </p:txBody>
      </p:sp>
    </p:spTree>
    <p:extLst>
      <p:ext uri="{BB962C8B-B14F-4D97-AF65-F5344CB8AC3E}">
        <p14:creationId xmlns:p14="http://schemas.microsoft.com/office/powerpoint/2010/main" val="2723069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9E3908-32C9-4D33-9120-6192E840A5CB}" type="slidenum">
              <a:rPr lang="en-US" smtClean="0"/>
              <a:t>16</a:t>
            </a:fld>
            <a:endParaRPr lang="en-US"/>
          </a:p>
        </p:txBody>
      </p:sp>
    </p:spTree>
    <p:extLst>
      <p:ext uri="{BB962C8B-B14F-4D97-AF65-F5344CB8AC3E}">
        <p14:creationId xmlns:p14="http://schemas.microsoft.com/office/powerpoint/2010/main" val="372537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65836" y="2788254"/>
            <a:ext cx="5155767" cy="1286933"/>
          </a:xfrm>
          <a:prstGeom prst="rect">
            <a:avLst/>
          </a:prstGeom>
        </p:spPr>
        <p:txBody>
          <a:bodyPr vert="horz" lIns="0" tIns="0" rIns="0" bIns="0"/>
          <a:lstStyle>
            <a:lvl1pPr marL="0" indent="0">
              <a:lnSpc>
                <a:spcPts val="4500"/>
              </a:lnSpc>
              <a:spcBef>
                <a:spcPts val="0"/>
              </a:spcBef>
              <a:buFontTx/>
              <a:buNone/>
              <a:defRPr sz="5500" b="1" cap="none"/>
            </a:lvl1pPr>
            <a:lvl2pPr marL="457200" indent="0">
              <a:lnSpc>
                <a:spcPts val="4500"/>
              </a:lnSpc>
              <a:spcBef>
                <a:spcPts val="0"/>
              </a:spcBef>
              <a:buFontTx/>
              <a:buNone/>
              <a:defRPr sz="5500" cap="all"/>
            </a:lvl2pPr>
            <a:lvl3pPr marL="914400" indent="0">
              <a:lnSpc>
                <a:spcPts val="4500"/>
              </a:lnSpc>
              <a:spcBef>
                <a:spcPts val="0"/>
              </a:spcBef>
              <a:buFontTx/>
              <a:buNone/>
              <a:defRPr sz="5500" cap="all"/>
            </a:lvl3pPr>
            <a:lvl4pPr marL="1371600" indent="0">
              <a:lnSpc>
                <a:spcPts val="4500"/>
              </a:lnSpc>
              <a:spcBef>
                <a:spcPts val="0"/>
              </a:spcBef>
              <a:buFontTx/>
              <a:buNone/>
              <a:defRPr sz="5500" cap="all"/>
            </a:lvl4pPr>
            <a:lvl5pPr marL="1828800" indent="0">
              <a:lnSpc>
                <a:spcPts val="4500"/>
              </a:lnSpc>
              <a:spcBef>
                <a:spcPts val="0"/>
              </a:spcBef>
              <a:buFontTx/>
              <a:buNone/>
              <a:defRPr sz="5500" cap="all"/>
            </a:lvl5pPr>
          </a:lstStyle>
          <a:p>
            <a:pPr lvl="0"/>
            <a:r>
              <a:rPr lang="en-US" dirty="0"/>
              <a:t>Insert Report Title Here</a:t>
            </a:r>
          </a:p>
        </p:txBody>
      </p:sp>
      <p:sp>
        <p:nvSpPr>
          <p:cNvPr id="7" name="Text Placeholder 6"/>
          <p:cNvSpPr>
            <a:spLocks noGrp="1"/>
          </p:cNvSpPr>
          <p:nvPr>
            <p:ph type="body" sz="quarter" idx="11" hasCustomPrompt="1"/>
          </p:nvPr>
        </p:nvSpPr>
        <p:spPr>
          <a:xfrm>
            <a:off x="2610577" y="3960348"/>
            <a:ext cx="6211690" cy="1585314"/>
          </a:xfrm>
          <a:prstGeom prst="rect">
            <a:avLst/>
          </a:prstGeom>
        </p:spPr>
        <p:txBody>
          <a:bodyPr vert="horz" lIns="0" tIns="0" rIns="0" bIns="0"/>
          <a:lstStyle>
            <a:lvl1pPr marL="0" indent="0">
              <a:spcBef>
                <a:spcPts val="0"/>
              </a:spcBef>
              <a:buFontTx/>
              <a:buNone/>
              <a:defRPr sz="3200" b="1" cap="none" baseline="0">
                <a:solidFill>
                  <a:srgbClr val="508ABA"/>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sz="2600" dirty="0">
                <a:latin typeface="+mn-lt"/>
                <a:cs typeface="Trebuchet MS"/>
              </a:rPr>
              <a:t>Insert Subhead Text Here</a:t>
            </a:r>
          </a:p>
        </p:txBody>
      </p:sp>
    </p:spTree>
    <p:extLst>
      <p:ext uri="{BB962C8B-B14F-4D97-AF65-F5344CB8AC3E}">
        <p14:creationId xmlns:p14="http://schemas.microsoft.com/office/powerpoint/2010/main" val="25685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2441402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65836" y="2788254"/>
            <a:ext cx="5155767" cy="1286933"/>
          </a:xfrm>
          <a:prstGeom prst="rect">
            <a:avLst/>
          </a:prstGeom>
        </p:spPr>
        <p:txBody>
          <a:bodyPr vert="horz" lIns="0" tIns="0" rIns="0" bIns="0"/>
          <a:lstStyle>
            <a:lvl1pPr marL="0" indent="0">
              <a:lnSpc>
                <a:spcPts val="4500"/>
              </a:lnSpc>
              <a:spcBef>
                <a:spcPts val="0"/>
              </a:spcBef>
              <a:buFontTx/>
              <a:buNone/>
              <a:defRPr sz="5500" b="1" cap="none"/>
            </a:lvl1pPr>
            <a:lvl2pPr marL="457200" indent="0">
              <a:lnSpc>
                <a:spcPts val="4500"/>
              </a:lnSpc>
              <a:spcBef>
                <a:spcPts val="0"/>
              </a:spcBef>
              <a:buFontTx/>
              <a:buNone/>
              <a:defRPr sz="5500" cap="all"/>
            </a:lvl2pPr>
            <a:lvl3pPr marL="914400" indent="0">
              <a:lnSpc>
                <a:spcPts val="4500"/>
              </a:lnSpc>
              <a:spcBef>
                <a:spcPts val="0"/>
              </a:spcBef>
              <a:buFontTx/>
              <a:buNone/>
              <a:defRPr sz="5500" cap="all"/>
            </a:lvl3pPr>
            <a:lvl4pPr marL="1371600" indent="0">
              <a:lnSpc>
                <a:spcPts val="4500"/>
              </a:lnSpc>
              <a:spcBef>
                <a:spcPts val="0"/>
              </a:spcBef>
              <a:buFontTx/>
              <a:buNone/>
              <a:defRPr sz="5500" cap="all"/>
            </a:lvl4pPr>
            <a:lvl5pPr marL="1828800" indent="0">
              <a:lnSpc>
                <a:spcPts val="4500"/>
              </a:lnSpc>
              <a:spcBef>
                <a:spcPts val="0"/>
              </a:spcBef>
              <a:buFontTx/>
              <a:buNone/>
              <a:defRPr sz="5500" cap="all"/>
            </a:lvl5pPr>
          </a:lstStyle>
          <a:p>
            <a:pPr lvl="0"/>
            <a:r>
              <a:rPr lang="en-US" dirty="0"/>
              <a:t>Insert Report Title Here</a:t>
            </a:r>
          </a:p>
        </p:txBody>
      </p:sp>
      <p:sp>
        <p:nvSpPr>
          <p:cNvPr id="7" name="Text Placeholder 6"/>
          <p:cNvSpPr>
            <a:spLocks noGrp="1"/>
          </p:cNvSpPr>
          <p:nvPr>
            <p:ph type="body" sz="quarter" idx="11" hasCustomPrompt="1"/>
          </p:nvPr>
        </p:nvSpPr>
        <p:spPr>
          <a:xfrm>
            <a:off x="2610577" y="3960348"/>
            <a:ext cx="6211690" cy="1585314"/>
          </a:xfrm>
          <a:prstGeom prst="rect">
            <a:avLst/>
          </a:prstGeom>
        </p:spPr>
        <p:txBody>
          <a:bodyPr vert="horz" lIns="0" tIns="0" rIns="0" bIns="0"/>
          <a:lstStyle>
            <a:lvl1pPr marL="0" indent="0">
              <a:spcBef>
                <a:spcPts val="0"/>
              </a:spcBef>
              <a:buFontTx/>
              <a:buNone/>
              <a:defRPr sz="3200" b="1" cap="none" baseline="0">
                <a:solidFill>
                  <a:srgbClr val="508ABA"/>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sz="2600" dirty="0">
                <a:latin typeface="+mn-lt"/>
                <a:cs typeface="Trebuchet MS"/>
              </a:rPr>
              <a:t>Insert Subhead Text Here</a:t>
            </a:r>
          </a:p>
        </p:txBody>
      </p:sp>
    </p:spTree>
    <p:extLst>
      <p:ext uri="{BB962C8B-B14F-4D97-AF65-F5344CB8AC3E}">
        <p14:creationId xmlns:p14="http://schemas.microsoft.com/office/powerpoint/2010/main" val="3975617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998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3268695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715602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4137433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53215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289655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413357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1660302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4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4100797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2973316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3824901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2898559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3157489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1560219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2567989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534114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4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1920854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4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356100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4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3886111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10462" y="5002207"/>
            <a:ext cx="5435605" cy="1517126"/>
          </a:xfrm>
          <a:prstGeom prst="rect">
            <a:avLst/>
          </a:prstGeom>
        </p:spPr>
        <p:txBody>
          <a:bodyPr anchor="t" anchorCtr="0">
            <a:noAutofit/>
          </a:bodyPr>
          <a:lstStyle>
            <a:lvl1pPr algn="l">
              <a:lnSpc>
                <a:spcPts val="3800"/>
              </a:lnSpc>
              <a:defRPr sz="3600" b="1" cap="none" spc="-100"/>
            </a:lvl1pPr>
          </a:lstStyle>
          <a:p>
            <a:r>
              <a:rPr lang="en-US" dirty="0"/>
              <a:t>Insert Copy Here </a:t>
            </a:r>
            <a:br>
              <a:rPr lang="en-US" dirty="0"/>
            </a:br>
            <a:r>
              <a:rPr lang="en-US" dirty="0"/>
              <a:t>For The Break Slide</a:t>
            </a:r>
          </a:p>
        </p:txBody>
      </p:sp>
    </p:spTree>
    <p:extLst>
      <p:ext uri="{BB962C8B-B14F-4D97-AF65-F5344CB8AC3E}">
        <p14:creationId xmlns:p14="http://schemas.microsoft.com/office/powerpoint/2010/main" val="2953465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4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245557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4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1027777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1231630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2386319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34148784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2.jp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2.jp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2.jpg"/></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2.jpg"/></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2.jpg"/><Relationship Id="rId5" Type="http://schemas.openxmlformats.org/officeDocument/2006/relationships/theme" Target="../theme/theme6.xml"/><Relationship Id="rId4" Type="http://schemas.openxmlformats.org/officeDocument/2006/relationships/slideLayout" Target="../slideLayouts/slideLayout12.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485150"/>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457200" rtl="0" eaLnBrk="1" latinLnBrk="0" hangingPunct="1">
        <a:spcBef>
          <a:spcPct val="0"/>
        </a:spcBef>
        <a:buNone/>
        <a:defRPr sz="6000" kern="1200" spc="-100">
          <a:solidFill>
            <a:srgbClr val="3775A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9400"/>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cs typeface="Trebuchet MS"/>
              </a:rPr>
              <a:pPr algn="r"/>
              <a:t>‹#›</a:t>
            </a:fld>
            <a:endParaRPr lang="en-US" sz="1000" dirty="0">
              <a:solidFill>
                <a:srgbClr val="508ABA"/>
              </a:solidFill>
              <a:cs typeface="Trebuchet MS"/>
            </a:endParaRPr>
          </a:p>
        </p:txBody>
      </p:sp>
    </p:spTree>
    <p:extLst>
      <p:ext uri="{BB962C8B-B14F-4D97-AF65-F5344CB8AC3E}">
        <p14:creationId xmlns:p14="http://schemas.microsoft.com/office/powerpoint/2010/main" val="424997345"/>
      </p:ext>
    </p:extLst>
  </p:cSld>
  <p:clrMap bg1="lt1" tx1="dk1" bg2="lt2" tx2="dk2" accent1="accent1" accent2="accent2" accent3="accent3" accent4="accent4" accent5="accent5" accent6="accent6" hlink="hlink" folHlink="folHlink"/>
  <p:sldLayoutIdLst>
    <p:sldLayoutId id="2147483682" r:id="rId1"/>
    <p:sldLayoutId id="2147483683"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9400"/>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cs typeface="Trebuchet MS"/>
              </a:rPr>
              <a:pPr algn="r"/>
              <a:t>‹#›</a:t>
            </a:fld>
            <a:endParaRPr lang="en-US" sz="1000" dirty="0">
              <a:solidFill>
                <a:srgbClr val="508ABA"/>
              </a:solidFill>
              <a:cs typeface="Trebuchet MS"/>
            </a:endParaRPr>
          </a:p>
        </p:txBody>
      </p:sp>
    </p:spTree>
    <p:extLst>
      <p:ext uri="{BB962C8B-B14F-4D97-AF65-F5344CB8AC3E}">
        <p14:creationId xmlns:p14="http://schemas.microsoft.com/office/powerpoint/2010/main" val="3864655981"/>
      </p:ext>
    </p:extLst>
  </p:cSld>
  <p:clrMap bg1="lt1" tx1="dk1" bg2="lt2" tx2="dk2" accent1="accent1" accent2="accent2" accent3="accent3" accent4="accent4" accent5="accent5" accent6="accent6" hlink="hlink" folHlink="folHlink"/>
  <p:sldLayoutIdLst>
    <p:sldLayoutId id="2147483685" r:id="rId1"/>
    <p:sldLayoutId id="2147483686"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9400"/>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cs typeface="Trebuchet MS"/>
              </a:rPr>
              <a:pPr algn="r"/>
              <a:t>‹#›</a:t>
            </a:fld>
            <a:endParaRPr lang="en-US" sz="1000" dirty="0">
              <a:solidFill>
                <a:srgbClr val="508ABA"/>
              </a:solidFill>
              <a:cs typeface="Trebuchet MS"/>
            </a:endParaRPr>
          </a:p>
        </p:txBody>
      </p:sp>
    </p:spTree>
    <p:extLst>
      <p:ext uri="{BB962C8B-B14F-4D97-AF65-F5344CB8AC3E}">
        <p14:creationId xmlns:p14="http://schemas.microsoft.com/office/powerpoint/2010/main" val="1570083397"/>
      </p:ext>
    </p:extLst>
  </p:cSld>
  <p:clrMap bg1="lt1" tx1="dk1" bg2="lt2" tx2="dk2" accent1="accent1" accent2="accent2" accent3="accent3" accent4="accent4" accent5="accent5" accent6="accent6" hlink="hlink" folHlink="folHlink"/>
  <p:sldLayoutIdLst>
    <p:sldLayoutId id="2147483688" r:id="rId1"/>
    <p:sldLayoutId id="2147483689"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9400"/>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cs typeface="Trebuchet MS"/>
              </a:rPr>
              <a:pPr algn="r"/>
              <a:t>‹#›</a:t>
            </a:fld>
            <a:endParaRPr lang="en-US" sz="1000" dirty="0">
              <a:solidFill>
                <a:srgbClr val="508ABA"/>
              </a:solidFill>
              <a:cs typeface="Trebuchet MS"/>
            </a:endParaRPr>
          </a:p>
        </p:txBody>
      </p:sp>
    </p:spTree>
    <p:extLst>
      <p:ext uri="{BB962C8B-B14F-4D97-AF65-F5344CB8AC3E}">
        <p14:creationId xmlns:p14="http://schemas.microsoft.com/office/powerpoint/2010/main" val="2042970883"/>
      </p:ext>
    </p:extLst>
  </p:cSld>
  <p:clrMap bg1="lt1" tx1="dk1" bg2="lt2" tx2="dk2" accent1="accent1" accent2="accent2" accent3="accent3" accent4="accent4" accent5="accent5" accent6="accent6" hlink="hlink" folHlink="folHlink"/>
  <p:sldLayoutIdLst>
    <p:sldLayoutId id="2147483691" r:id="rId1"/>
    <p:sldLayoutId id="2147483692"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9400"/>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cs typeface="Trebuchet MS"/>
              </a:rPr>
              <a:pPr algn="r"/>
              <a:t>‹#›</a:t>
            </a:fld>
            <a:endParaRPr lang="en-US" sz="1000" dirty="0">
              <a:solidFill>
                <a:srgbClr val="508ABA"/>
              </a:solidFill>
              <a:cs typeface="Trebuchet MS"/>
            </a:endParaRPr>
          </a:p>
        </p:txBody>
      </p:sp>
    </p:spTree>
    <p:extLst>
      <p:ext uri="{BB962C8B-B14F-4D97-AF65-F5344CB8AC3E}">
        <p14:creationId xmlns:p14="http://schemas.microsoft.com/office/powerpoint/2010/main" val="3557795929"/>
      </p:ext>
    </p:extLst>
  </p:cSld>
  <p:clrMap bg1="lt1" tx1="dk1" bg2="lt2" tx2="dk2" accent1="accent1" accent2="accent2" accent3="accent3" accent4="accent4" accent5="accent5" accent6="accent6" hlink="hlink" folHlink="folHlink"/>
  <p:sldLayoutIdLst>
    <p:sldLayoutId id="2147483694" r:id="rId1"/>
    <p:sldLayoutId id="2147483695"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9400"/>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dirty="0">
              <a:solidFill>
                <a:srgbClr val="508ABA"/>
              </a:solidFill>
              <a:latin typeface="Trebuchet MS"/>
              <a:cs typeface="Trebuchet MS"/>
            </a:endParaRPr>
          </a:p>
        </p:txBody>
      </p:sp>
    </p:spTree>
    <p:extLst>
      <p:ext uri="{BB962C8B-B14F-4D97-AF65-F5344CB8AC3E}">
        <p14:creationId xmlns:p14="http://schemas.microsoft.com/office/powerpoint/2010/main" val="2875255103"/>
      </p:ext>
    </p:extLst>
  </p:cSld>
  <p:clrMap bg1="lt1" tx1="dk1" bg2="lt2" tx2="dk2" accent1="accent1" accent2="accent2" accent3="accent3" accent4="accent4" accent5="accent5" accent6="accent6" hlink="hlink" folHlink="folHlink"/>
  <p:sldLayoutIdLst>
    <p:sldLayoutId id="2147483651" r:id="rId1"/>
    <p:sldLayoutId id="2147483654"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958960"/>
      </p:ext>
    </p:extLst>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9400"/>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dirty="0">
              <a:solidFill>
                <a:srgbClr val="508ABA"/>
              </a:solidFill>
              <a:latin typeface="Trebuchet MS"/>
              <a:cs typeface="Trebuchet MS"/>
            </a:endParaRPr>
          </a:p>
        </p:txBody>
      </p:sp>
    </p:spTree>
    <p:extLst>
      <p:ext uri="{BB962C8B-B14F-4D97-AF65-F5344CB8AC3E}">
        <p14:creationId xmlns:p14="http://schemas.microsoft.com/office/powerpoint/2010/main" val="2519817865"/>
      </p:ext>
    </p:extLst>
  </p:cSld>
  <p:clrMap bg1="lt1" tx1="dk1" bg2="lt2" tx2="dk2" accent1="accent1" accent2="accent2" accent3="accent3" accent4="accent4" accent5="accent5" accent6="accent6" hlink="hlink" folHlink="folHlink"/>
  <p:sldLayoutIdLst>
    <p:sldLayoutId id="2147483656" r:id="rId1"/>
    <p:sldLayoutId id="2147483657"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p:nvSpPr>
        <p:spPr>
          <a:xfrm>
            <a:off x="8412018" y="6620933"/>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dirty="0">
              <a:solidFill>
                <a:srgbClr val="508ABA"/>
              </a:solidFill>
              <a:latin typeface="Trebuchet MS"/>
              <a:cs typeface="Trebuchet MS"/>
            </a:endParaRPr>
          </a:p>
        </p:txBody>
      </p:sp>
    </p:spTree>
    <p:extLst>
      <p:ext uri="{BB962C8B-B14F-4D97-AF65-F5344CB8AC3E}">
        <p14:creationId xmlns:p14="http://schemas.microsoft.com/office/powerpoint/2010/main" val="887952589"/>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0933"/>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cs typeface="Trebuchet MS"/>
              </a:rPr>
              <a:pPr algn="r"/>
              <a:t>‹#›</a:t>
            </a:fld>
            <a:endParaRPr lang="en-US" sz="1000" dirty="0">
              <a:solidFill>
                <a:srgbClr val="508ABA"/>
              </a:solidFill>
              <a:cs typeface="Trebuchet MS"/>
            </a:endParaRPr>
          </a:p>
        </p:txBody>
      </p:sp>
    </p:spTree>
    <p:extLst>
      <p:ext uri="{BB962C8B-B14F-4D97-AF65-F5344CB8AC3E}">
        <p14:creationId xmlns:p14="http://schemas.microsoft.com/office/powerpoint/2010/main" val="23157558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9400"/>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cs typeface="Trebuchet MS"/>
              </a:rPr>
              <a:pPr algn="r"/>
              <a:t>‹#›</a:t>
            </a:fld>
            <a:endParaRPr lang="en-US" sz="1000" dirty="0">
              <a:solidFill>
                <a:srgbClr val="508ABA"/>
              </a:solidFill>
              <a:cs typeface="Trebuchet MS"/>
            </a:endParaRPr>
          </a:p>
        </p:txBody>
      </p:sp>
    </p:spTree>
    <p:extLst>
      <p:ext uri="{BB962C8B-B14F-4D97-AF65-F5344CB8AC3E}">
        <p14:creationId xmlns:p14="http://schemas.microsoft.com/office/powerpoint/2010/main" val="3368930214"/>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9400"/>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cs typeface="Trebuchet MS"/>
              </a:rPr>
              <a:pPr algn="r"/>
              <a:t>‹#›</a:t>
            </a:fld>
            <a:endParaRPr lang="en-US" sz="1000" dirty="0">
              <a:solidFill>
                <a:srgbClr val="508ABA"/>
              </a:solidFill>
              <a:cs typeface="Trebuchet MS"/>
            </a:endParaRPr>
          </a:p>
        </p:txBody>
      </p:sp>
    </p:spTree>
    <p:extLst>
      <p:ext uri="{BB962C8B-B14F-4D97-AF65-F5344CB8AC3E}">
        <p14:creationId xmlns:p14="http://schemas.microsoft.com/office/powerpoint/2010/main" val="2875632085"/>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9400"/>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cs typeface="Trebuchet MS"/>
              </a:rPr>
              <a:pPr algn="r"/>
              <a:t>‹#›</a:t>
            </a:fld>
            <a:endParaRPr lang="en-US" sz="1000" dirty="0">
              <a:solidFill>
                <a:srgbClr val="508ABA"/>
              </a:solidFill>
              <a:cs typeface="Trebuchet MS"/>
            </a:endParaRPr>
          </a:p>
        </p:txBody>
      </p:sp>
    </p:spTree>
    <p:extLst>
      <p:ext uri="{BB962C8B-B14F-4D97-AF65-F5344CB8AC3E}">
        <p14:creationId xmlns:p14="http://schemas.microsoft.com/office/powerpoint/2010/main" val="3616647967"/>
      </p:ext>
    </p:extLst>
  </p:cSld>
  <p:clrMap bg1="lt1" tx1="dk1" bg2="lt2" tx2="dk2" accent1="accent1" accent2="accent2" accent3="accent3" accent4="accent4" accent5="accent5" accent6="accent6" hlink="hlink" folHlink="folHlink"/>
  <p:sldLayoutIdLst>
    <p:sldLayoutId id="2147483679" r:id="rId1"/>
    <p:sldLayoutId id="2147483680"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chart" Target="../charts/chart9.xml"/><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image" Target="../media/image12.jpeg"/><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chart" Target="../charts/chart15.xml"/><Relationship Id="rId7" Type="http://schemas.openxmlformats.org/officeDocument/2006/relationships/image" Target="../media/image13.jpeg"/><Relationship Id="rId2" Type="http://schemas.openxmlformats.org/officeDocument/2006/relationships/chart" Target="../charts/chart1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chart" Target="../charts/chart16.xml"/></Relationships>
</file>

<file path=ppt/slides/_rels/slide1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chart" Target="../charts/chart34.xml"/><Relationship Id="rId7" Type="http://schemas.openxmlformats.org/officeDocument/2006/relationships/image" Target="../media/image22.png"/><Relationship Id="rId2" Type="http://schemas.openxmlformats.org/officeDocument/2006/relationships/chart" Target="../charts/chart33.xml"/><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png"/></Relationships>
</file>

<file path=ppt/slides/_rels/slide4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chart" Target="../charts/chart36.xml"/><Relationship Id="rId7" Type="http://schemas.openxmlformats.org/officeDocument/2006/relationships/image" Target="../media/image22.png"/><Relationship Id="rId2" Type="http://schemas.openxmlformats.org/officeDocument/2006/relationships/chart" Target="../charts/chart35.xml"/><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png"/></Relationships>
</file>

<file path=ppt/slides/_rels/slide4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chart" Target="../charts/chart38.xml"/><Relationship Id="rId7" Type="http://schemas.openxmlformats.org/officeDocument/2006/relationships/image" Target="../media/image22.png"/><Relationship Id="rId2" Type="http://schemas.openxmlformats.org/officeDocument/2006/relationships/chart" Target="../charts/chart37.xml"/><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png"/></Relationships>
</file>

<file path=ppt/slides/_rels/slide4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chart" Target="../charts/chart40.xml"/><Relationship Id="rId7" Type="http://schemas.openxmlformats.org/officeDocument/2006/relationships/image" Target="../media/image22.png"/><Relationship Id="rId2" Type="http://schemas.openxmlformats.org/officeDocument/2006/relationships/chart" Target="../charts/chart39.xml"/><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png"/></Relationships>
</file>

<file path=ppt/slides/_rels/slide4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chart" Target="../charts/chart42.xml"/><Relationship Id="rId7" Type="http://schemas.openxmlformats.org/officeDocument/2006/relationships/image" Target="../media/image22.png"/><Relationship Id="rId2" Type="http://schemas.openxmlformats.org/officeDocument/2006/relationships/chart" Target="../charts/chart41.xml"/><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png"/></Relationships>
</file>

<file path=ppt/slides/_rels/slide4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chart" Target="../charts/chart44.xml"/><Relationship Id="rId7" Type="http://schemas.openxmlformats.org/officeDocument/2006/relationships/image" Target="../media/image22.png"/><Relationship Id="rId2" Type="http://schemas.openxmlformats.org/officeDocument/2006/relationships/chart" Target="../charts/chart43.xml"/><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png"/></Relationships>
</file>

<file path=ppt/slides/_rels/slide4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A3C99FF2-6471-4535-A499-D85BD21A1EB6}"/>
              </a:ext>
            </a:extLst>
          </p:cNvPr>
          <p:cNvSpPr>
            <a:spLocks noGrp="1"/>
          </p:cNvSpPr>
          <p:nvPr>
            <p:ph type="body" sz="quarter" idx="10"/>
          </p:nvPr>
        </p:nvSpPr>
        <p:spPr>
          <a:xfrm>
            <a:off x="2807005" y="3153963"/>
            <a:ext cx="5724599" cy="1286933"/>
          </a:xfrm>
        </p:spPr>
        <p:txBody>
          <a:bodyPr/>
          <a:lstStyle/>
          <a:p>
            <a:r>
              <a:rPr lang="en-US" sz="3200" dirty="0"/>
              <a:t>It’s A Matter Of Trust</a:t>
            </a:r>
          </a:p>
        </p:txBody>
      </p:sp>
      <p:sp>
        <p:nvSpPr>
          <p:cNvPr id="6" name="Text Placeholder 2">
            <a:extLst>
              <a:ext uri="{FF2B5EF4-FFF2-40B4-BE49-F238E27FC236}">
                <a16:creationId xmlns:a16="http://schemas.microsoft.com/office/drawing/2014/main" id="{BF71661B-0D55-4806-9B0D-781E97E22CD9}"/>
              </a:ext>
            </a:extLst>
          </p:cNvPr>
          <p:cNvSpPr txBox="1">
            <a:spLocks/>
          </p:cNvSpPr>
          <p:nvPr/>
        </p:nvSpPr>
        <p:spPr>
          <a:xfrm>
            <a:off x="2971186" y="3661919"/>
            <a:ext cx="5724599" cy="473692"/>
          </a:xfrm>
          <a:prstGeom prst="rect">
            <a:avLst/>
          </a:prstGeom>
        </p:spPr>
        <p:txBody>
          <a:bodyPr vert="horz" lIns="0" tIns="0" rIns="0" bIns="0"/>
          <a:lstStyle>
            <a:lvl1pPr marL="0" indent="0" algn="l" defTabSz="457200" rtl="0" eaLnBrk="1" latinLnBrk="0" hangingPunct="1">
              <a:spcBef>
                <a:spcPts val="0"/>
              </a:spcBef>
              <a:buFontTx/>
              <a:buNone/>
              <a:defRPr sz="3200" b="1" kern="1200" cap="none" baseline="0">
                <a:solidFill>
                  <a:srgbClr val="508ABA"/>
                </a:solidFill>
                <a:latin typeface="+mn-lt"/>
                <a:ea typeface="+mn-ea"/>
                <a:cs typeface="+mn-cs"/>
              </a:defRPr>
            </a:lvl1pPr>
            <a:lvl2pPr marL="457200" indent="0" algn="l" defTabSz="457200" rtl="0" eaLnBrk="1" latinLnBrk="0" hangingPunct="1">
              <a:spcBef>
                <a:spcPct val="20000"/>
              </a:spcBef>
              <a:buFontTx/>
              <a:buNone/>
              <a:defRPr sz="2800" kern="1200">
                <a:solidFill>
                  <a:schemeClr val="tx1"/>
                </a:solidFill>
                <a:latin typeface="+mn-lt"/>
                <a:ea typeface="+mn-ea"/>
                <a:cs typeface="+mn-cs"/>
              </a:defRPr>
            </a:lvl2pPr>
            <a:lvl3pPr marL="914400" indent="0" algn="l" defTabSz="457200" rtl="0" eaLnBrk="1" latinLnBrk="0" hangingPunct="1">
              <a:spcBef>
                <a:spcPct val="20000"/>
              </a:spcBef>
              <a:buFontTx/>
              <a:buNone/>
              <a:defRPr sz="2400" kern="1200">
                <a:solidFill>
                  <a:schemeClr val="tx1"/>
                </a:solidFill>
                <a:latin typeface="+mn-lt"/>
                <a:ea typeface="+mn-ea"/>
                <a:cs typeface="+mn-cs"/>
              </a:defRPr>
            </a:lvl3pPr>
            <a:lvl4pPr marL="1371600" indent="0" algn="l" defTabSz="457200" rtl="0" eaLnBrk="1" latinLnBrk="0" hangingPunct="1">
              <a:spcBef>
                <a:spcPct val="20000"/>
              </a:spcBef>
              <a:buFontTx/>
              <a:buNone/>
              <a:defRPr sz="2000" kern="1200">
                <a:solidFill>
                  <a:schemeClr val="tx1"/>
                </a:solidFill>
                <a:latin typeface="+mn-lt"/>
                <a:ea typeface="+mn-ea"/>
                <a:cs typeface="+mn-cs"/>
              </a:defRPr>
            </a:lvl4pPr>
            <a:lvl5pPr marL="1828800" indent="0" algn="l" defTabSz="457200" rtl="0" eaLnBrk="1" latinLnBrk="0" hangingPunct="1">
              <a:spcBef>
                <a:spcPct val="20000"/>
              </a:spcBef>
              <a:buFontTx/>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08ABA"/>
                </a:solidFill>
                <a:effectLst/>
                <a:uLnTx/>
                <a:uFillTx/>
                <a:latin typeface="Trebuchet MS" panose="020B0603020202020204" pitchFamily="34" charset="0"/>
                <a:ea typeface="+mn-ea"/>
                <a:cs typeface="+mn-cs"/>
              </a:rPr>
              <a:t>Media’s Influence On Voters</a:t>
            </a:r>
          </a:p>
        </p:txBody>
      </p:sp>
      <p:pic>
        <p:nvPicPr>
          <p:cNvPr id="3" name="Picture 2">
            <a:extLst>
              <a:ext uri="{FF2B5EF4-FFF2-40B4-BE49-F238E27FC236}">
                <a16:creationId xmlns:a16="http://schemas.microsoft.com/office/drawing/2014/main" id="{9736625A-099F-4B09-A376-A5D5DB2E6B4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36600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71C95F-549D-40A7-BB5E-48B528ADE9B0}"/>
              </a:ext>
            </a:extLst>
          </p:cNvPr>
          <p:cNvSpPr txBox="1">
            <a:spLocks/>
          </p:cNvSpPr>
          <p:nvPr/>
        </p:nvSpPr>
        <p:spPr>
          <a:xfrm>
            <a:off x="2945424" y="5002207"/>
            <a:ext cx="5800644" cy="1517126"/>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pPr algn="l">
              <a:lnSpc>
                <a:spcPts val="3800"/>
              </a:lnSpc>
            </a:pPr>
            <a:r>
              <a:rPr lang="en-US" sz="3600" b="1" dirty="0">
                <a:solidFill>
                  <a:schemeClr val="tx1"/>
                </a:solidFill>
                <a:latin typeface="+mj-lt"/>
                <a:cs typeface="+mj-cs"/>
              </a:rPr>
              <a:t>Today’s Hot Button Issue:</a:t>
            </a:r>
            <a:br>
              <a:rPr lang="en-US" sz="3600" b="1" dirty="0">
                <a:solidFill>
                  <a:schemeClr val="tx1"/>
                </a:solidFill>
                <a:latin typeface="+mj-lt"/>
                <a:cs typeface="+mj-cs"/>
              </a:rPr>
            </a:br>
            <a:r>
              <a:rPr lang="en-US" sz="3200" b="1" dirty="0">
                <a:solidFill>
                  <a:schemeClr val="tx1"/>
                </a:solidFill>
                <a:latin typeface="+mj-lt"/>
                <a:cs typeface="+mj-cs"/>
              </a:rPr>
              <a:t>“Fake News” And Who Can </a:t>
            </a:r>
          </a:p>
          <a:p>
            <a:pPr algn="l">
              <a:lnSpc>
                <a:spcPts val="3800"/>
              </a:lnSpc>
            </a:pPr>
            <a:r>
              <a:rPr lang="en-US" sz="3200" b="1" dirty="0">
                <a:solidFill>
                  <a:schemeClr val="tx1"/>
                </a:solidFill>
                <a:latin typeface="+mj-lt"/>
                <a:cs typeface="+mj-cs"/>
              </a:rPr>
              <a:t>You Trust?</a:t>
            </a:r>
            <a:endParaRPr lang="en-US" sz="3600" b="1" dirty="0">
              <a:solidFill>
                <a:schemeClr val="tx1"/>
              </a:solidFill>
              <a:latin typeface="+mj-lt"/>
              <a:cs typeface="+mj-cs"/>
            </a:endParaRPr>
          </a:p>
        </p:txBody>
      </p:sp>
    </p:spTree>
    <p:extLst>
      <p:ext uri="{BB962C8B-B14F-4D97-AF65-F5344CB8AC3E}">
        <p14:creationId xmlns:p14="http://schemas.microsoft.com/office/powerpoint/2010/main" val="2403305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390A-8EE6-45DB-82CB-479D8709FD2D}"/>
              </a:ext>
            </a:extLst>
          </p:cNvPr>
          <p:cNvSpPr>
            <a:spLocks noGrp="1"/>
          </p:cNvSpPr>
          <p:nvPr>
            <p:ph type="ctrTitle"/>
          </p:nvPr>
        </p:nvSpPr>
        <p:spPr>
          <a:xfrm>
            <a:off x="169333" y="307783"/>
            <a:ext cx="8805334" cy="875512"/>
          </a:xfrm>
        </p:spPr>
        <p:txBody>
          <a:bodyPr/>
          <a:lstStyle/>
          <a:p>
            <a:r>
              <a:rPr lang="en-US" dirty="0">
                <a:solidFill>
                  <a:schemeClr val="tx1"/>
                </a:solidFill>
              </a:rPr>
              <a:t>Voters Of All Demographics Are Deeply Concerned Over </a:t>
            </a:r>
            <a:br>
              <a:rPr lang="en-US" dirty="0">
                <a:solidFill>
                  <a:schemeClr val="tx1"/>
                </a:solidFill>
              </a:rPr>
            </a:br>
            <a:r>
              <a:rPr lang="en-US" dirty="0">
                <a:solidFill>
                  <a:schemeClr val="tx1"/>
                </a:solidFill>
              </a:rPr>
              <a:t>The Influence That “Fake News” May Have On Elections</a:t>
            </a:r>
          </a:p>
        </p:txBody>
      </p:sp>
      <p:sp>
        <p:nvSpPr>
          <p:cNvPr id="5" name="Text Placeholder 4">
            <a:extLst>
              <a:ext uri="{FF2B5EF4-FFF2-40B4-BE49-F238E27FC236}">
                <a16:creationId xmlns:a16="http://schemas.microsoft.com/office/drawing/2014/main" id="{D3CB36FF-BC44-4C1A-880E-683FCAEEFFF6}"/>
              </a:ext>
            </a:extLst>
          </p:cNvPr>
          <p:cNvSpPr>
            <a:spLocks noGrp="1"/>
          </p:cNvSpPr>
          <p:nvPr>
            <p:ph type="body" sz="quarter" idx="15"/>
          </p:nvPr>
        </p:nvSpPr>
        <p:spPr>
          <a:xfrm>
            <a:off x="296160" y="6169203"/>
            <a:ext cx="2123190" cy="294924"/>
          </a:xfrm>
        </p:spPr>
        <p:txBody>
          <a:bodyPr/>
          <a:lstStyle/>
          <a:p>
            <a:r>
              <a:rPr lang="en-US" dirty="0"/>
              <a:t>VAB: it’s a matter of trust</a:t>
            </a:r>
          </a:p>
        </p:txBody>
      </p:sp>
      <p:sp>
        <p:nvSpPr>
          <p:cNvPr id="31" name="Text Placeholder 3"/>
          <p:cNvSpPr>
            <a:spLocks noGrp="1"/>
          </p:cNvSpPr>
          <p:nvPr>
            <p:ph type="body" sz="quarter" idx="14"/>
          </p:nvPr>
        </p:nvSpPr>
        <p:spPr>
          <a:xfrm>
            <a:off x="307878" y="6429511"/>
            <a:ext cx="7339695" cy="314831"/>
          </a:xfrm>
        </p:spPr>
        <p:txBody>
          <a:bodyPr/>
          <a:lstStyle/>
          <a:p>
            <a:r>
              <a:rPr lang="en-US" sz="800" dirty="0"/>
              <a:t>Source: VAB / Research Now Poll of Registered or Likely Voters A18+; June 2018. Q19.1: How much do you agree or disagree with the following statements? </a:t>
            </a:r>
            <a:r>
              <a:rPr lang="en-US" sz="800" i="1" dirty="0"/>
              <a:t>I am concerned about the influence fake news may have on voters/election. </a:t>
            </a:r>
            <a:r>
              <a:rPr lang="en-US" sz="800" dirty="0"/>
              <a:t>Respondents who answered Agree or Strongly Agree. Total Respondents=1,003. </a:t>
            </a:r>
          </a:p>
        </p:txBody>
      </p:sp>
      <p:sp>
        <p:nvSpPr>
          <p:cNvPr id="4" name="Text Placeholder 3"/>
          <p:cNvSpPr>
            <a:spLocks noGrp="1"/>
          </p:cNvSpPr>
          <p:nvPr>
            <p:ph type="body" sz="quarter" idx="13"/>
          </p:nvPr>
        </p:nvSpPr>
        <p:spPr>
          <a:xfrm>
            <a:off x="569576" y="1293573"/>
            <a:ext cx="8004849" cy="593773"/>
          </a:xfrm>
        </p:spPr>
        <p:txBody>
          <a:bodyPr/>
          <a:lstStyle/>
          <a:p>
            <a:r>
              <a:rPr lang="en-US" i="1" dirty="0"/>
              <a:t>“</a:t>
            </a:r>
            <a:r>
              <a:rPr lang="en-US" i="1" u="sng" dirty="0"/>
              <a:t>I Am Concerned About The Influence Fake News May Have On Voters and/or Elections</a:t>
            </a:r>
            <a:r>
              <a:rPr lang="en-US" i="1" dirty="0"/>
              <a:t>”</a:t>
            </a:r>
          </a:p>
          <a:p>
            <a:endParaRPr lang="en-US" sz="600" b="1" dirty="0">
              <a:solidFill>
                <a:prstClr val="black"/>
              </a:solidFill>
            </a:endParaRPr>
          </a:p>
          <a:p>
            <a:r>
              <a:rPr lang="en-US" b="1" dirty="0">
                <a:solidFill>
                  <a:prstClr val="black"/>
                </a:solidFill>
              </a:rPr>
              <a:t>% Who Agree</a:t>
            </a:r>
          </a:p>
          <a:p>
            <a:endParaRPr lang="en-US" dirty="0"/>
          </a:p>
          <a:p>
            <a:endParaRPr lang="en-US" dirty="0"/>
          </a:p>
        </p:txBody>
      </p:sp>
      <p:graphicFrame>
        <p:nvGraphicFramePr>
          <p:cNvPr id="6" name="Chart 5"/>
          <p:cNvGraphicFramePr/>
          <p:nvPr>
            <p:extLst>
              <p:ext uri="{D42A27DB-BD31-4B8C-83A1-F6EECF244321}">
                <p14:modId xmlns:p14="http://schemas.microsoft.com/office/powerpoint/2010/main" val="4150789221"/>
              </p:ext>
            </p:extLst>
          </p:nvPr>
        </p:nvGraphicFramePr>
        <p:xfrm>
          <a:off x="376193" y="3879194"/>
          <a:ext cx="3002966" cy="2013298"/>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descr="Image result for group of adults of all ages">
            <a:extLst>
              <a:ext uri="{FF2B5EF4-FFF2-40B4-BE49-F238E27FC236}">
                <a16:creationId xmlns:a16="http://schemas.microsoft.com/office/drawing/2014/main" id="{2CF246F4-54AE-4676-AA53-BE83C0D669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81" y="2173064"/>
            <a:ext cx="2554790" cy="1595851"/>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Chart 19"/>
          <p:cNvGraphicFramePr/>
          <p:nvPr>
            <p:extLst>
              <p:ext uri="{D42A27DB-BD31-4B8C-83A1-F6EECF244321}">
                <p14:modId xmlns:p14="http://schemas.microsoft.com/office/powerpoint/2010/main" val="1219190678"/>
              </p:ext>
            </p:extLst>
          </p:nvPr>
        </p:nvGraphicFramePr>
        <p:xfrm>
          <a:off x="3093954" y="3879194"/>
          <a:ext cx="3002966" cy="2013298"/>
        </p:xfrm>
        <a:graphic>
          <a:graphicData uri="http://schemas.openxmlformats.org/drawingml/2006/chart">
            <c:chart xmlns:c="http://schemas.openxmlformats.org/drawingml/2006/chart" xmlns:r="http://schemas.openxmlformats.org/officeDocument/2006/relationships" r:id="rId4"/>
          </a:graphicData>
        </a:graphic>
      </p:graphicFrame>
      <p:pic>
        <p:nvPicPr>
          <p:cNvPr id="1032" name="Picture 8" descr="Image result for group of mixed race people">
            <a:extLst>
              <a:ext uri="{FF2B5EF4-FFF2-40B4-BE49-F238E27FC236}">
                <a16:creationId xmlns:a16="http://schemas.microsoft.com/office/drawing/2014/main" id="{03956627-6882-4694-BF71-5E08FF4B83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3480" y="2173064"/>
            <a:ext cx="2443915" cy="1595851"/>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9" name="Chart 18"/>
          <p:cNvGraphicFramePr/>
          <p:nvPr>
            <p:extLst>
              <p:ext uri="{D42A27DB-BD31-4B8C-83A1-F6EECF244321}">
                <p14:modId xmlns:p14="http://schemas.microsoft.com/office/powerpoint/2010/main" val="3245226866"/>
              </p:ext>
            </p:extLst>
          </p:nvPr>
        </p:nvGraphicFramePr>
        <p:xfrm>
          <a:off x="5811715" y="3879194"/>
          <a:ext cx="3002966" cy="2013298"/>
        </p:xfrm>
        <a:graphic>
          <a:graphicData uri="http://schemas.openxmlformats.org/drawingml/2006/chart">
            <c:chart xmlns:c="http://schemas.openxmlformats.org/drawingml/2006/chart" xmlns:r="http://schemas.openxmlformats.org/officeDocument/2006/relationships" r:id="rId6"/>
          </a:graphicData>
        </a:graphic>
      </p:graphicFrame>
      <p:pic>
        <p:nvPicPr>
          <p:cNvPr id="1034" name="Picture 10" descr="Related image">
            <a:extLst>
              <a:ext uri="{FF2B5EF4-FFF2-40B4-BE49-F238E27FC236}">
                <a16:creationId xmlns:a16="http://schemas.microsoft.com/office/drawing/2014/main" id="{A910A2C7-CA70-4F48-A2AB-39F6B562D0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9215" y="2173064"/>
            <a:ext cx="2427967" cy="1595851"/>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25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390A-8EE6-45DB-82CB-479D8709FD2D}"/>
              </a:ext>
            </a:extLst>
          </p:cNvPr>
          <p:cNvSpPr>
            <a:spLocks noGrp="1"/>
          </p:cNvSpPr>
          <p:nvPr>
            <p:ph type="ctrTitle"/>
          </p:nvPr>
        </p:nvSpPr>
        <p:spPr>
          <a:xfrm>
            <a:off x="169333" y="307782"/>
            <a:ext cx="8805334" cy="852803"/>
          </a:xfrm>
        </p:spPr>
        <p:txBody>
          <a:bodyPr/>
          <a:lstStyle/>
          <a:p>
            <a:r>
              <a:rPr lang="en-US" dirty="0">
                <a:solidFill>
                  <a:schemeClr val="tx1"/>
                </a:solidFill>
              </a:rPr>
              <a:t>The Issue Of “Fake News” Transcends Party Lines As The Concern Is Pervasive Among Both Republicans &amp; Democrats</a:t>
            </a:r>
          </a:p>
        </p:txBody>
      </p:sp>
      <p:sp>
        <p:nvSpPr>
          <p:cNvPr id="5" name="Text Placeholder 4">
            <a:extLst>
              <a:ext uri="{FF2B5EF4-FFF2-40B4-BE49-F238E27FC236}">
                <a16:creationId xmlns:a16="http://schemas.microsoft.com/office/drawing/2014/main" id="{D3CB36FF-BC44-4C1A-880E-683FCAEEFFF6}"/>
              </a:ext>
            </a:extLst>
          </p:cNvPr>
          <p:cNvSpPr>
            <a:spLocks noGrp="1"/>
          </p:cNvSpPr>
          <p:nvPr>
            <p:ph type="body" sz="quarter" idx="15"/>
          </p:nvPr>
        </p:nvSpPr>
        <p:spPr>
          <a:xfrm>
            <a:off x="296160" y="6169203"/>
            <a:ext cx="2142240" cy="294924"/>
          </a:xfrm>
        </p:spPr>
        <p:txBody>
          <a:bodyPr/>
          <a:lstStyle/>
          <a:p>
            <a:r>
              <a:rPr lang="en-US" dirty="0"/>
              <a:t>VAB: it’s a matter of trust</a:t>
            </a:r>
          </a:p>
        </p:txBody>
      </p:sp>
      <p:sp>
        <p:nvSpPr>
          <p:cNvPr id="31" name="Text Placeholder 3"/>
          <p:cNvSpPr>
            <a:spLocks noGrp="1"/>
          </p:cNvSpPr>
          <p:nvPr>
            <p:ph type="body" sz="quarter" idx="14"/>
          </p:nvPr>
        </p:nvSpPr>
        <p:spPr>
          <a:xfrm>
            <a:off x="307878" y="6429511"/>
            <a:ext cx="7339695" cy="314831"/>
          </a:xfrm>
        </p:spPr>
        <p:txBody>
          <a:bodyPr/>
          <a:lstStyle/>
          <a:p>
            <a:r>
              <a:rPr lang="en-US" sz="800" dirty="0"/>
              <a:t>Source: VAB / Research Now Poll of Registered or Likely Voters A18+; June 2018. Q19.1: How much do you agree or disagree with the following statements? </a:t>
            </a:r>
            <a:r>
              <a:rPr lang="en-US" sz="800" i="1" dirty="0"/>
              <a:t>I am concerned about the influence fake news may have on voters/election. </a:t>
            </a:r>
            <a:r>
              <a:rPr lang="en-US" sz="800" dirty="0"/>
              <a:t>Respondents who answered Agree or Strongly Agree. Total Respondents=1,003. </a:t>
            </a:r>
          </a:p>
        </p:txBody>
      </p:sp>
      <p:graphicFrame>
        <p:nvGraphicFramePr>
          <p:cNvPr id="12" name="Chart 11"/>
          <p:cNvGraphicFramePr/>
          <p:nvPr>
            <p:extLst>
              <p:ext uri="{D42A27DB-BD31-4B8C-83A1-F6EECF244321}">
                <p14:modId xmlns:p14="http://schemas.microsoft.com/office/powerpoint/2010/main" val="102290275"/>
              </p:ext>
            </p:extLst>
          </p:nvPr>
        </p:nvGraphicFramePr>
        <p:xfrm>
          <a:off x="1021255" y="3800495"/>
          <a:ext cx="3996948" cy="20132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extLst>
              <p:ext uri="{D42A27DB-BD31-4B8C-83A1-F6EECF244321}">
                <p14:modId xmlns:p14="http://schemas.microsoft.com/office/powerpoint/2010/main" val="615724083"/>
              </p:ext>
            </p:extLst>
          </p:nvPr>
        </p:nvGraphicFramePr>
        <p:xfrm>
          <a:off x="4577477" y="3800495"/>
          <a:ext cx="3996948" cy="2013298"/>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descr="Image result for vo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6288" y="1918595"/>
            <a:ext cx="2146882" cy="1767599"/>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8406" y="1918596"/>
            <a:ext cx="2663934" cy="1767599"/>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Text Placeholder 3">
            <a:extLst>
              <a:ext uri="{FF2B5EF4-FFF2-40B4-BE49-F238E27FC236}">
                <a16:creationId xmlns:a16="http://schemas.microsoft.com/office/drawing/2014/main" id="{BCD009C3-5D8E-4A4E-8E8F-9AD035B05A42}"/>
              </a:ext>
            </a:extLst>
          </p:cNvPr>
          <p:cNvSpPr>
            <a:spLocks noGrp="1"/>
          </p:cNvSpPr>
          <p:nvPr>
            <p:ph type="body" sz="quarter" idx="13"/>
          </p:nvPr>
        </p:nvSpPr>
        <p:spPr>
          <a:xfrm>
            <a:off x="569576" y="1293573"/>
            <a:ext cx="8004849" cy="593773"/>
          </a:xfrm>
        </p:spPr>
        <p:txBody>
          <a:bodyPr/>
          <a:lstStyle/>
          <a:p>
            <a:r>
              <a:rPr lang="en-US" i="1" dirty="0"/>
              <a:t>“</a:t>
            </a:r>
            <a:r>
              <a:rPr lang="en-US" i="1" u="sng" dirty="0"/>
              <a:t>I Am Concerned About The Influence Fake News May Have On Voters and/or Elections</a:t>
            </a:r>
            <a:r>
              <a:rPr lang="en-US" i="1" dirty="0"/>
              <a:t>”</a:t>
            </a:r>
          </a:p>
          <a:p>
            <a:endParaRPr lang="en-US" sz="600" b="1" dirty="0">
              <a:solidFill>
                <a:prstClr val="black"/>
              </a:solidFill>
            </a:endParaRPr>
          </a:p>
          <a:p>
            <a:r>
              <a:rPr lang="en-US" b="1" dirty="0">
                <a:solidFill>
                  <a:prstClr val="black"/>
                </a:solidFill>
              </a:rPr>
              <a:t>% Who Agree</a:t>
            </a:r>
          </a:p>
          <a:p>
            <a:endParaRPr lang="en-US" dirty="0"/>
          </a:p>
          <a:p>
            <a:endParaRPr lang="en-US" dirty="0"/>
          </a:p>
        </p:txBody>
      </p:sp>
    </p:spTree>
    <p:extLst>
      <p:ext uri="{BB962C8B-B14F-4D97-AF65-F5344CB8AC3E}">
        <p14:creationId xmlns:p14="http://schemas.microsoft.com/office/powerpoint/2010/main" val="1207613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390A-8EE6-45DB-82CB-479D8709FD2D}"/>
              </a:ext>
            </a:extLst>
          </p:cNvPr>
          <p:cNvSpPr>
            <a:spLocks noGrp="1"/>
          </p:cNvSpPr>
          <p:nvPr>
            <p:ph type="ctrTitle"/>
          </p:nvPr>
        </p:nvSpPr>
        <p:spPr>
          <a:xfrm>
            <a:off x="140675" y="345882"/>
            <a:ext cx="8904329" cy="1283951"/>
          </a:xfrm>
        </p:spPr>
        <p:txBody>
          <a:bodyPr/>
          <a:lstStyle/>
          <a:p>
            <a:r>
              <a:rPr lang="en-US" dirty="0">
                <a:solidFill>
                  <a:schemeClr val="tx1"/>
                </a:solidFill>
              </a:rPr>
              <a:t>Social Media, Which Is Often Unregulated And Unhinged, Remains Especially Problematic When It Comes To “Fake News”</a:t>
            </a:r>
          </a:p>
        </p:txBody>
      </p:sp>
      <p:sp>
        <p:nvSpPr>
          <p:cNvPr id="5" name="Text Placeholder 4">
            <a:extLst>
              <a:ext uri="{FF2B5EF4-FFF2-40B4-BE49-F238E27FC236}">
                <a16:creationId xmlns:a16="http://schemas.microsoft.com/office/drawing/2014/main" id="{D3CB36FF-BC44-4C1A-880E-683FCAEEFFF6}"/>
              </a:ext>
            </a:extLst>
          </p:cNvPr>
          <p:cNvSpPr>
            <a:spLocks noGrp="1"/>
          </p:cNvSpPr>
          <p:nvPr>
            <p:ph type="body" sz="quarter" idx="15"/>
          </p:nvPr>
        </p:nvSpPr>
        <p:spPr>
          <a:xfrm>
            <a:off x="296159" y="6169203"/>
            <a:ext cx="2227965" cy="294924"/>
          </a:xfrm>
        </p:spPr>
        <p:txBody>
          <a:bodyPr/>
          <a:lstStyle/>
          <a:p>
            <a:r>
              <a:rPr lang="en-US" dirty="0"/>
              <a:t>VAB: it’s a matter of trust</a:t>
            </a:r>
          </a:p>
        </p:txBody>
      </p:sp>
      <p:sp>
        <p:nvSpPr>
          <p:cNvPr id="31" name="Text Placeholder 3"/>
          <p:cNvSpPr>
            <a:spLocks noGrp="1"/>
          </p:cNvSpPr>
          <p:nvPr>
            <p:ph type="body" sz="quarter" idx="14"/>
          </p:nvPr>
        </p:nvSpPr>
        <p:spPr>
          <a:xfrm>
            <a:off x="297487" y="6487716"/>
            <a:ext cx="7339695" cy="346314"/>
          </a:xfrm>
        </p:spPr>
        <p:txBody>
          <a:bodyPr/>
          <a:lstStyle/>
          <a:p>
            <a:r>
              <a:rPr lang="en-US" sz="800" dirty="0"/>
              <a:t>Source: VAB / Research Now Poll of Registered or Likely Voters A18+; June 2018. Q23: How much do you agree or disagree with the following statements? </a:t>
            </a:r>
            <a:r>
              <a:rPr lang="en-US" sz="800" i="1" dirty="0"/>
              <a:t>I am concerned by the amount of fake news on social media. </a:t>
            </a:r>
            <a:r>
              <a:rPr lang="en-US" sz="800" dirty="0"/>
              <a:t>Respondents who answered Agree or Strongly Agree. Total Respondents=1,003. </a:t>
            </a:r>
          </a:p>
        </p:txBody>
      </p:sp>
      <p:sp>
        <p:nvSpPr>
          <p:cNvPr id="4" name="Text Placeholder 3"/>
          <p:cNvSpPr>
            <a:spLocks noGrp="1"/>
          </p:cNvSpPr>
          <p:nvPr>
            <p:ph type="body" sz="quarter" idx="13"/>
          </p:nvPr>
        </p:nvSpPr>
        <p:spPr>
          <a:xfrm>
            <a:off x="169333" y="1275478"/>
            <a:ext cx="8805334" cy="368686"/>
          </a:xfrm>
        </p:spPr>
        <p:txBody>
          <a:bodyPr/>
          <a:lstStyle/>
          <a:p>
            <a:r>
              <a:rPr lang="en-US" i="1" dirty="0"/>
              <a:t>“I Am Concerned By The Amount Of Fake News On </a:t>
            </a:r>
            <a:r>
              <a:rPr lang="en-US" b="1" i="1" u="sng" dirty="0"/>
              <a:t>Social Media</a:t>
            </a:r>
            <a:r>
              <a:rPr lang="en-US" i="1" dirty="0"/>
              <a:t>”</a:t>
            </a:r>
            <a:endParaRPr lang="en-US" i="1" u="sng" dirty="0"/>
          </a:p>
          <a:p>
            <a:r>
              <a:rPr lang="en-US" b="1" dirty="0"/>
              <a:t>% Who Agree </a:t>
            </a:r>
          </a:p>
          <a:p>
            <a:endParaRPr lang="en-US" sz="1200" dirty="0"/>
          </a:p>
        </p:txBody>
      </p:sp>
      <p:graphicFrame>
        <p:nvGraphicFramePr>
          <p:cNvPr id="6" name="Chart 5"/>
          <p:cNvGraphicFramePr/>
          <p:nvPr>
            <p:extLst>
              <p:ext uri="{D42A27DB-BD31-4B8C-83A1-F6EECF244321}">
                <p14:modId xmlns:p14="http://schemas.microsoft.com/office/powerpoint/2010/main" val="1592389059"/>
              </p:ext>
            </p:extLst>
          </p:nvPr>
        </p:nvGraphicFramePr>
        <p:xfrm>
          <a:off x="279631" y="3683721"/>
          <a:ext cx="3062369" cy="19379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C4515C41-7133-4F8F-8BA9-BE8718CF9C8C}"/>
              </a:ext>
            </a:extLst>
          </p:cNvPr>
          <p:cNvGraphicFramePr/>
          <p:nvPr>
            <p:extLst>
              <p:ext uri="{D42A27DB-BD31-4B8C-83A1-F6EECF244321}">
                <p14:modId xmlns:p14="http://schemas.microsoft.com/office/powerpoint/2010/main" val="1052883883"/>
              </p:ext>
            </p:extLst>
          </p:nvPr>
        </p:nvGraphicFramePr>
        <p:xfrm>
          <a:off x="3081932" y="3869266"/>
          <a:ext cx="2837012" cy="15668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0739EA57-2616-4594-99FA-607E3F501178}"/>
              </a:ext>
            </a:extLst>
          </p:cNvPr>
          <p:cNvGraphicFramePr/>
          <p:nvPr>
            <p:extLst>
              <p:ext uri="{D42A27DB-BD31-4B8C-83A1-F6EECF244321}">
                <p14:modId xmlns:p14="http://schemas.microsoft.com/office/powerpoint/2010/main" val="2146110266"/>
              </p:ext>
            </p:extLst>
          </p:nvPr>
        </p:nvGraphicFramePr>
        <p:xfrm>
          <a:off x="6022333" y="3869266"/>
          <a:ext cx="2579102" cy="1566848"/>
        </p:xfrm>
        <a:graphic>
          <a:graphicData uri="http://schemas.openxmlformats.org/drawingml/2006/chart">
            <c:chart xmlns:c="http://schemas.openxmlformats.org/drawingml/2006/chart" xmlns:r="http://schemas.openxmlformats.org/officeDocument/2006/relationships" r:id="rId4"/>
          </a:graphicData>
        </a:graphic>
      </p:graphicFrame>
      <p:pic>
        <p:nvPicPr>
          <p:cNvPr id="12" name="Picture 2" descr="Image result for group of adults of all ages">
            <a:extLst>
              <a:ext uri="{FF2B5EF4-FFF2-40B4-BE49-F238E27FC236}">
                <a16:creationId xmlns:a16="http://schemas.microsoft.com/office/drawing/2014/main" id="{128DFCE8-807B-4F89-A52D-7101BD79E5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20" y="1934528"/>
            <a:ext cx="2554790" cy="1595851"/>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 name="Picture 8" descr="Image result for group of mixed race people">
            <a:extLst>
              <a:ext uri="{FF2B5EF4-FFF2-40B4-BE49-F238E27FC236}">
                <a16:creationId xmlns:a16="http://schemas.microsoft.com/office/drawing/2014/main" id="{1460742E-93AF-4AAD-8CA1-1F01D52090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8481" y="1934528"/>
            <a:ext cx="2443915" cy="1595851"/>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5" name="Picture 10" descr="Related image">
            <a:extLst>
              <a:ext uri="{FF2B5EF4-FFF2-40B4-BE49-F238E27FC236}">
                <a16:creationId xmlns:a16="http://schemas.microsoft.com/office/drawing/2014/main" id="{C5AA2953-C410-405E-BC95-CA7704C49C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7901" y="1934528"/>
            <a:ext cx="2427967" cy="1595851"/>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78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3CB36FF-BC44-4C1A-880E-683FCAEEFFF6}"/>
              </a:ext>
            </a:extLst>
          </p:cNvPr>
          <p:cNvSpPr>
            <a:spLocks noGrp="1"/>
          </p:cNvSpPr>
          <p:nvPr>
            <p:ph type="body" sz="quarter" idx="15"/>
          </p:nvPr>
        </p:nvSpPr>
        <p:spPr>
          <a:xfrm>
            <a:off x="296159" y="6169203"/>
            <a:ext cx="2132715" cy="294924"/>
          </a:xfrm>
        </p:spPr>
        <p:txBody>
          <a:bodyPr/>
          <a:lstStyle/>
          <a:p>
            <a:r>
              <a:rPr lang="en-US" dirty="0"/>
              <a:t>VAB: it’s a matter of trust</a:t>
            </a:r>
          </a:p>
        </p:txBody>
      </p:sp>
      <p:sp>
        <p:nvSpPr>
          <p:cNvPr id="31" name="Text Placeholder 3"/>
          <p:cNvSpPr>
            <a:spLocks noGrp="1"/>
          </p:cNvSpPr>
          <p:nvPr>
            <p:ph type="body" sz="quarter" idx="14"/>
          </p:nvPr>
        </p:nvSpPr>
        <p:spPr>
          <a:xfrm>
            <a:off x="297487" y="6487716"/>
            <a:ext cx="7339695" cy="346314"/>
          </a:xfrm>
        </p:spPr>
        <p:txBody>
          <a:bodyPr/>
          <a:lstStyle/>
          <a:p>
            <a:r>
              <a:rPr lang="en-US" sz="800" dirty="0"/>
              <a:t>Source: VAB / Research Now Poll of Registered or Likely Voters A18+; June 2018. Q23: How much do you agree or disagree with the following statements? </a:t>
            </a:r>
            <a:r>
              <a:rPr lang="en-US" sz="800" i="1" dirty="0"/>
              <a:t>I am concerned by the amount of fake news on social media. </a:t>
            </a:r>
            <a:r>
              <a:rPr lang="en-US" sz="800" dirty="0"/>
              <a:t>Respondents who answered Agree or Strongly Agree. Total Respondents=1,003. </a:t>
            </a:r>
          </a:p>
        </p:txBody>
      </p:sp>
      <p:sp>
        <p:nvSpPr>
          <p:cNvPr id="4" name="Text Placeholder 3"/>
          <p:cNvSpPr>
            <a:spLocks noGrp="1"/>
          </p:cNvSpPr>
          <p:nvPr>
            <p:ph type="body" sz="quarter" idx="13"/>
          </p:nvPr>
        </p:nvSpPr>
        <p:spPr>
          <a:xfrm>
            <a:off x="169333" y="1275478"/>
            <a:ext cx="8805334" cy="368686"/>
          </a:xfrm>
        </p:spPr>
        <p:txBody>
          <a:bodyPr/>
          <a:lstStyle/>
          <a:p>
            <a:r>
              <a:rPr lang="en-US" i="1" dirty="0"/>
              <a:t>“I Am Concerned By The Amount Of Fake News On </a:t>
            </a:r>
            <a:r>
              <a:rPr lang="en-US" b="1" i="1" u="sng" dirty="0"/>
              <a:t>Social Media</a:t>
            </a:r>
            <a:r>
              <a:rPr lang="en-US" i="1" dirty="0"/>
              <a:t>”</a:t>
            </a:r>
            <a:endParaRPr lang="en-US" i="1" u="sng" dirty="0"/>
          </a:p>
          <a:p>
            <a:r>
              <a:rPr lang="en-US" b="1" dirty="0"/>
              <a:t>% Who Agree </a:t>
            </a:r>
          </a:p>
          <a:p>
            <a:endParaRPr lang="en-US" sz="1200" dirty="0"/>
          </a:p>
        </p:txBody>
      </p:sp>
      <p:graphicFrame>
        <p:nvGraphicFramePr>
          <p:cNvPr id="13" name="Chart 12"/>
          <p:cNvGraphicFramePr/>
          <p:nvPr>
            <p:extLst>
              <p:ext uri="{D42A27DB-BD31-4B8C-83A1-F6EECF244321}">
                <p14:modId xmlns:p14="http://schemas.microsoft.com/office/powerpoint/2010/main" val="1355861927"/>
              </p:ext>
            </p:extLst>
          </p:nvPr>
        </p:nvGraphicFramePr>
        <p:xfrm>
          <a:off x="1021255" y="3800495"/>
          <a:ext cx="3996948" cy="20132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p:nvPr>
            <p:extLst>
              <p:ext uri="{D42A27DB-BD31-4B8C-83A1-F6EECF244321}">
                <p14:modId xmlns:p14="http://schemas.microsoft.com/office/powerpoint/2010/main" val="419967942"/>
              </p:ext>
            </p:extLst>
          </p:nvPr>
        </p:nvGraphicFramePr>
        <p:xfrm>
          <a:off x="4577477" y="3800495"/>
          <a:ext cx="3996948" cy="2013298"/>
        </p:xfrm>
        <a:graphic>
          <a:graphicData uri="http://schemas.openxmlformats.org/drawingml/2006/chart">
            <c:chart xmlns:c="http://schemas.openxmlformats.org/drawingml/2006/chart" xmlns:r="http://schemas.openxmlformats.org/officeDocument/2006/relationships" r:id="rId3"/>
          </a:graphicData>
        </a:graphic>
      </p:graphicFrame>
      <p:pic>
        <p:nvPicPr>
          <p:cNvPr id="17" name="Picture 16" descr="Image result for vo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6288" y="1918595"/>
            <a:ext cx="2146882" cy="1767599"/>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8" name="Picture 4"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8406" y="1918596"/>
            <a:ext cx="2663934" cy="1767599"/>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EDFCA821-DE1C-423B-9F90-021C4AE2AE3B}"/>
              </a:ext>
            </a:extLst>
          </p:cNvPr>
          <p:cNvSpPr>
            <a:spLocks noGrp="1"/>
          </p:cNvSpPr>
          <p:nvPr>
            <p:ph type="ctrTitle"/>
          </p:nvPr>
        </p:nvSpPr>
        <p:spPr>
          <a:xfrm>
            <a:off x="169333" y="307782"/>
            <a:ext cx="8805334" cy="944107"/>
          </a:xfrm>
        </p:spPr>
        <p:txBody>
          <a:bodyPr/>
          <a:lstStyle/>
          <a:p>
            <a:r>
              <a:rPr lang="en-US" dirty="0">
                <a:solidFill>
                  <a:schemeClr val="tx1"/>
                </a:solidFill>
              </a:rPr>
              <a:t>All Sides Are Very Concerned With The Role That Social Media Plays in The Dissemination Of “Fake News”</a:t>
            </a:r>
          </a:p>
        </p:txBody>
      </p:sp>
    </p:spTree>
    <p:extLst>
      <p:ext uri="{BB962C8B-B14F-4D97-AF65-F5344CB8AC3E}">
        <p14:creationId xmlns:p14="http://schemas.microsoft.com/office/powerpoint/2010/main" val="2011869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390A-8EE6-45DB-82CB-479D8709FD2D}"/>
              </a:ext>
            </a:extLst>
          </p:cNvPr>
          <p:cNvSpPr>
            <a:spLocks noGrp="1"/>
          </p:cNvSpPr>
          <p:nvPr>
            <p:ph type="ctrTitle"/>
          </p:nvPr>
        </p:nvSpPr>
        <p:spPr>
          <a:xfrm>
            <a:off x="169333" y="307782"/>
            <a:ext cx="8805334" cy="1283951"/>
          </a:xfrm>
        </p:spPr>
        <p:txBody>
          <a:bodyPr/>
          <a:lstStyle/>
          <a:p>
            <a:r>
              <a:rPr lang="en-US" dirty="0">
                <a:solidFill>
                  <a:schemeClr val="tx1"/>
                </a:solidFill>
              </a:rPr>
              <a:t>TV Is The Most Trusted Source For Providing Accurate Political Information &amp; Far More Trusting Than Social Media Or Radio</a:t>
            </a:r>
          </a:p>
        </p:txBody>
      </p:sp>
      <p:sp>
        <p:nvSpPr>
          <p:cNvPr id="5" name="Text Placeholder 4">
            <a:extLst>
              <a:ext uri="{FF2B5EF4-FFF2-40B4-BE49-F238E27FC236}">
                <a16:creationId xmlns:a16="http://schemas.microsoft.com/office/drawing/2014/main" id="{D3CB36FF-BC44-4C1A-880E-683FCAEEFFF6}"/>
              </a:ext>
            </a:extLst>
          </p:cNvPr>
          <p:cNvSpPr>
            <a:spLocks noGrp="1"/>
          </p:cNvSpPr>
          <p:nvPr>
            <p:ph type="body" sz="quarter" idx="15"/>
          </p:nvPr>
        </p:nvSpPr>
        <p:spPr>
          <a:xfrm>
            <a:off x="322664" y="6169203"/>
            <a:ext cx="2134786" cy="294924"/>
          </a:xfrm>
        </p:spPr>
        <p:txBody>
          <a:bodyPr/>
          <a:lstStyle/>
          <a:p>
            <a:r>
              <a:rPr lang="en-US" dirty="0"/>
              <a:t>VAB: it’s a matter of trust</a:t>
            </a:r>
          </a:p>
        </p:txBody>
      </p:sp>
      <p:sp>
        <p:nvSpPr>
          <p:cNvPr id="31" name="Text Placeholder 3"/>
          <p:cNvSpPr>
            <a:spLocks noGrp="1"/>
          </p:cNvSpPr>
          <p:nvPr>
            <p:ph type="body" sz="quarter" idx="14"/>
          </p:nvPr>
        </p:nvSpPr>
        <p:spPr>
          <a:xfrm>
            <a:off x="318269" y="6424644"/>
            <a:ext cx="7339695" cy="346314"/>
          </a:xfrm>
        </p:spPr>
        <p:txBody>
          <a:bodyPr/>
          <a:lstStyle/>
          <a:p>
            <a:r>
              <a:rPr lang="en-US" sz="800" dirty="0"/>
              <a:t>Source: VAB / Research Now Poll of Registered or Likely Voters A18+; June 2018. Numbers do not equal 100% as multiple selections were allowed. Q22: There has been a lot of discussion recently about ‘fake news’. Which source do you trust to provide the most accurate political information? Respondents who answered Agree or Strongly Agree. Total Respondents=1,003. </a:t>
            </a:r>
          </a:p>
        </p:txBody>
      </p:sp>
      <p:graphicFrame>
        <p:nvGraphicFramePr>
          <p:cNvPr id="3" name="Chart 2"/>
          <p:cNvGraphicFramePr/>
          <p:nvPr>
            <p:extLst>
              <p:ext uri="{D42A27DB-BD31-4B8C-83A1-F6EECF244321}">
                <p14:modId xmlns:p14="http://schemas.microsoft.com/office/powerpoint/2010/main" val="1494369382"/>
              </p:ext>
            </p:extLst>
          </p:nvPr>
        </p:nvGraphicFramePr>
        <p:xfrm>
          <a:off x="882502" y="1909639"/>
          <a:ext cx="8092166" cy="406332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3">
            <a:extLst>
              <a:ext uri="{FF2B5EF4-FFF2-40B4-BE49-F238E27FC236}">
                <a16:creationId xmlns:a16="http://schemas.microsoft.com/office/drawing/2014/main" id="{59B34CCF-458F-4FFE-8637-CEBD3F7F59E0}"/>
              </a:ext>
            </a:extLst>
          </p:cNvPr>
          <p:cNvSpPr>
            <a:spLocks noGrp="1"/>
          </p:cNvSpPr>
          <p:nvPr>
            <p:ph type="body" sz="quarter" idx="13"/>
          </p:nvPr>
        </p:nvSpPr>
        <p:spPr>
          <a:xfrm>
            <a:off x="169334" y="1271906"/>
            <a:ext cx="8805334" cy="593773"/>
          </a:xfrm>
        </p:spPr>
        <p:txBody>
          <a:bodyPr/>
          <a:lstStyle/>
          <a:p>
            <a:r>
              <a:rPr lang="en-US" dirty="0"/>
              <a:t>More people rely on Television networks and their online properties over non-TV related news sites and social media because voters know and trust the professional content these brands deliver</a:t>
            </a:r>
          </a:p>
        </p:txBody>
      </p:sp>
      <p:sp>
        <p:nvSpPr>
          <p:cNvPr id="4" name="TextBox 3">
            <a:extLst>
              <a:ext uri="{FF2B5EF4-FFF2-40B4-BE49-F238E27FC236}">
                <a16:creationId xmlns:a16="http://schemas.microsoft.com/office/drawing/2014/main" id="{46877082-6AAF-4912-B316-DD0FA2A33414}"/>
              </a:ext>
            </a:extLst>
          </p:cNvPr>
          <p:cNvSpPr txBox="1"/>
          <p:nvPr/>
        </p:nvSpPr>
        <p:spPr>
          <a:xfrm rot="16200000">
            <a:off x="259587" y="2940923"/>
            <a:ext cx="581693" cy="246221"/>
          </a:xfrm>
          <a:prstGeom prst="rect">
            <a:avLst/>
          </a:prstGeom>
          <a:noFill/>
        </p:spPr>
        <p:txBody>
          <a:bodyPr wrap="square" rtlCol="0">
            <a:spAutoFit/>
          </a:bodyPr>
          <a:lstStyle/>
          <a:p>
            <a:pPr algn="ctr"/>
            <a:r>
              <a:rPr lang="en-US" sz="1000" u="sng" dirty="0"/>
              <a:t>Age</a:t>
            </a:r>
          </a:p>
        </p:txBody>
      </p:sp>
      <p:sp>
        <p:nvSpPr>
          <p:cNvPr id="8" name="TextBox 7">
            <a:extLst>
              <a:ext uri="{FF2B5EF4-FFF2-40B4-BE49-F238E27FC236}">
                <a16:creationId xmlns:a16="http://schemas.microsoft.com/office/drawing/2014/main" id="{370AAB30-9DFD-4148-A419-D28C14A21322}"/>
              </a:ext>
            </a:extLst>
          </p:cNvPr>
          <p:cNvSpPr txBox="1"/>
          <p:nvPr/>
        </p:nvSpPr>
        <p:spPr>
          <a:xfrm rot="16200000">
            <a:off x="-147589" y="4180325"/>
            <a:ext cx="1396048" cy="246221"/>
          </a:xfrm>
          <a:prstGeom prst="rect">
            <a:avLst/>
          </a:prstGeom>
          <a:noFill/>
        </p:spPr>
        <p:txBody>
          <a:bodyPr wrap="square" rtlCol="0">
            <a:spAutoFit/>
          </a:bodyPr>
          <a:lstStyle/>
          <a:p>
            <a:pPr algn="ctr"/>
            <a:r>
              <a:rPr lang="en-US" sz="1000" u="sng" dirty="0"/>
              <a:t>Gender / Ethnicity</a:t>
            </a:r>
          </a:p>
        </p:txBody>
      </p:sp>
    </p:spTree>
    <p:extLst>
      <p:ext uri="{BB962C8B-B14F-4D97-AF65-F5344CB8AC3E}">
        <p14:creationId xmlns:p14="http://schemas.microsoft.com/office/powerpoint/2010/main" val="2002901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390A-8EE6-45DB-82CB-479D8709FD2D}"/>
              </a:ext>
            </a:extLst>
          </p:cNvPr>
          <p:cNvSpPr>
            <a:spLocks noGrp="1"/>
          </p:cNvSpPr>
          <p:nvPr>
            <p:ph type="ctrTitle"/>
          </p:nvPr>
        </p:nvSpPr>
        <p:spPr>
          <a:xfrm>
            <a:off x="169333" y="307783"/>
            <a:ext cx="8805334" cy="964124"/>
          </a:xfrm>
        </p:spPr>
        <p:txBody>
          <a:bodyPr/>
          <a:lstStyle/>
          <a:p>
            <a:r>
              <a:rPr lang="en-US" dirty="0">
                <a:solidFill>
                  <a:schemeClr val="tx1"/>
                </a:solidFill>
              </a:rPr>
              <a:t>TV Is Also The Most Trusted Source For Information Across </a:t>
            </a:r>
            <a:br>
              <a:rPr lang="en-US" dirty="0">
                <a:solidFill>
                  <a:schemeClr val="tx1"/>
                </a:solidFill>
              </a:rPr>
            </a:br>
            <a:r>
              <a:rPr lang="en-US" dirty="0">
                <a:solidFill>
                  <a:schemeClr val="tx1"/>
                </a:solidFill>
              </a:rPr>
              <a:t>Party Affiliation As Well As Both Blue And White Collars</a:t>
            </a:r>
          </a:p>
        </p:txBody>
      </p:sp>
      <p:sp>
        <p:nvSpPr>
          <p:cNvPr id="5" name="Text Placeholder 4">
            <a:extLst>
              <a:ext uri="{FF2B5EF4-FFF2-40B4-BE49-F238E27FC236}">
                <a16:creationId xmlns:a16="http://schemas.microsoft.com/office/drawing/2014/main" id="{D3CB36FF-BC44-4C1A-880E-683FCAEEFFF6}"/>
              </a:ext>
            </a:extLst>
          </p:cNvPr>
          <p:cNvSpPr>
            <a:spLocks noGrp="1"/>
          </p:cNvSpPr>
          <p:nvPr>
            <p:ph type="body" sz="quarter" idx="15"/>
          </p:nvPr>
        </p:nvSpPr>
        <p:spPr>
          <a:xfrm>
            <a:off x="322663" y="6169203"/>
            <a:ext cx="2125261" cy="294924"/>
          </a:xfrm>
        </p:spPr>
        <p:txBody>
          <a:bodyPr/>
          <a:lstStyle/>
          <a:p>
            <a:r>
              <a:rPr lang="en-US" dirty="0"/>
              <a:t>VAB: it’s a matter of trust</a:t>
            </a:r>
          </a:p>
        </p:txBody>
      </p:sp>
      <p:sp>
        <p:nvSpPr>
          <p:cNvPr id="31" name="Text Placeholder 3"/>
          <p:cNvSpPr>
            <a:spLocks noGrp="1"/>
          </p:cNvSpPr>
          <p:nvPr>
            <p:ph type="body" sz="quarter" idx="14"/>
          </p:nvPr>
        </p:nvSpPr>
        <p:spPr>
          <a:xfrm>
            <a:off x="318269" y="6414011"/>
            <a:ext cx="7339695" cy="346314"/>
          </a:xfrm>
        </p:spPr>
        <p:txBody>
          <a:bodyPr/>
          <a:lstStyle/>
          <a:p>
            <a:r>
              <a:rPr lang="en-US" sz="800" dirty="0"/>
              <a:t>Source: VAB / Research Now Poll of Registered or Likely Voters A18+; June 2018. Numbers do not equal 100% as multiple selections were allowed. Q22: There has been a lot of discussion recently about ‘fake news’. Which source do you trust to provide the most accurate political information? Respondents who answered Agree or Strongly Agree. Total Respondents=1,003. </a:t>
            </a:r>
          </a:p>
        </p:txBody>
      </p:sp>
      <p:sp>
        <p:nvSpPr>
          <p:cNvPr id="4" name="TextBox 3">
            <a:extLst>
              <a:ext uri="{FF2B5EF4-FFF2-40B4-BE49-F238E27FC236}">
                <a16:creationId xmlns:a16="http://schemas.microsoft.com/office/drawing/2014/main" id="{46877082-6AAF-4912-B316-DD0FA2A33414}"/>
              </a:ext>
            </a:extLst>
          </p:cNvPr>
          <p:cNvSpPr txBox="1"/>
          <p:nvPr/>
        </p:nvSpPr>
        <p:spPr>
          <a:xfrm rot="16200000">
            <a:off x="-73020" y="3081128"/>
            <a:ext cx="1246909" cy="284288"/>
          </a:xfrm>
          <a:prstGeom prst="rect">
            <a:avLst/>
          </a:prstGeom>
          <a:noFill/>
        </p:spPr>
        <p:txBody>
          <a:bodyPr wrap="square" rtlCol="0">
            <a:spAutoFit/>
          </a:bodyPr>
          <a:lstStyle/>
          <a:p>
            <a:pPr algn="ctr"/>
            <a:r>
              <a:rPr lang="en-US" sz="1000" u="sng" dirty="0"/>
              <a:t>Party Affiliation</a:t>
            </a:r>
          </a:p>
        </p:txBody>
      </p:sp>
      <p:sp>
        <p:nvSpPr>
          <p:cNvPr id="8" name="TextBox 7">
            <a:extLst>
              <a:ext uri="{FF2B5EF4-FFF2-40B4-BE49-F238E27FC236}">
                <a16:creationId xmlns:a16="http://schemas.microsoft.com/office/drawing/2014/main" id="{370AAB30-9DFD-4148-A419-D28C14A21322}"/>
              </a:ext>
            </a:extLst>
          </p:cNvPr>
          <p:cNvSpPr txBox="1"/>
          <p:nvPr/>
        </p:nvSpPr>
        <p:spPr>
          <a:xfrm rot="16200000">
            <a:off x="-128556" y="4549743"/>
            <a:ext cx="1396048" cy="246221"/>
          </a:xfrm>
          <a:prstGeom prst="rect">
            <a:avLst/>
          </a:prstGeom>
          <a:noFill/>
        </p:spPr>
        <p:txBody>
          <a:bodyPr wrap="square" rtlCol="0">
            <a:spAutoFit/>
          </a:bodyPr>
          <a:lstStyle/>
          <a:p>
            <a:pPr algn="ctr"/>
            <a:r>
              <a:rPr lang="en-US" sz="1000" u="sng" dirty="0"/>
              <a:t>Occupation</a:t>
            </a:r>
          </a:p>
        </p:txBody>
      </p:sp>
      <p:graphicFrame>
        <p:nvGraphicFramePr>
          <p:cNvPr id="10" name="Chart 9">
            <a:extLst>
              <a:ext uri="{FF2B5EF4-FFF2-40B4-BE49-F238E27FC236}">
                <a16:creationId xmlns:a16="http://schemas.microsoft.com/office/drawing/2014/main" id="{1F9AF95E-84C4-437B-82A0-BBD3157D6477}"/>
              </a:ext>
            </a:extLst>
          </p:cNvPr>
          <p:cNvGraphicFramePr/>
          <p:nvPr>
            <p:extLst>
              <p:ext uri="{D42A27DB-BD31-4B8C-83A1-F6EECF244321}">
                <p14:modId xmlns:p14="http://schemas.microsoft.com/office/powerpoint/2010/main" val="612798533"/>
              </p:ext>
            </p:extLst>
          </p:nvPr>
        </p:nvGraphicFramePr>
        <p:xfrm>
          <a:off x="829340" y="1835208"/>
          <a:ext cx="8314660" cy="421159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3">
            <a:extLst>
              <a:ext uri="{FF2B5EF4-FFF2-40B4-BE49-F238E27FC236}">
                <a16:creationId xmlns:a16="http://schemas.microsoft.com/office/drawing/2014/main" id="{1CBEE283-C1AA-404C-AB96-8BF2658A3210}"/>
              </a:ext>
            </a:extLst>
          </p:cNvPr>
          <p:cNvSpPr>
            <a:spLocks noGrp="1"/>
          </p:cNvSpPr>
          <p:nvPr>
            <p:ph type="body" sz="quarter" idx="13"/>
          </p:nvPr>
        </p:nvSpPr>
        <p:spPr>
          <a:xfrm>
            <a:off x="169334" y="1271906"/>
            <a:ext cx="8805334" cy="593773"/>
          </a:xfrm>
        </p:spPr>
        <p:txBody>
          <a:bodyPr/>
          <a:lstStyle/>
          <a:p>
            <a:r>
              <a:rPr lang="en-US" dirty="0"/>
              <a:t>More people rely on Television networks and their online properties over non-TV related news sites and social media because voters know and trust the professional content these brands deliver</a:t>
            </a:r>
          </a:p>
        </p:txBody>
      </p:sp>
    </p:spTree>
    <p:extLst>
      <p:ext uri="{BB962C8B-B14F-4D97-AF65-F5344CB8AC3E}">
        <p14:creationId xmlns:p14="http://schemas.microsoft.com/office/powerpoint/2010/main" val="2527992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3CB36FF-BC44-4C1A-880E-683FCAEEFFF6}"/>
              </a:ext>
            </a:extLst>
          </p:cNvPr>
          <p:cNvSpPr>
            <a:spLocks noGrp="1"/>
          </p:cNvSpPr>
          <p:nvPr>
            <p:ph type="body" sz="quarter" idx="15"/>
          </p:nvPr>
        </p:nvSpPr>
        <p:spPr>
          <a:xfrm>
            <a:off x="309412" y="6169203"/>
            <a:ext cx="2128988" cy="294924"/>
          </a:xfrm>
        </p:spPr>
        <p:txBody>
          <a:bodyPr/>
          <a:lstStyle/>
          <a:p>
            <a:r>
              <a:rPr lang="en-US" dirty="0"/>
              <a:t>VAB: it’s a matter of trust</a:t>
            </a:r>
          </a:p>
        </p:txBody>
      </p:sp>
      <p:sp>
        <p:nvSpPr>
          <p:cNvPr id="31" name="Text Placeholder 3"/>
          <p:cNvSpPr>
            <a:spLocks noGrp="1"/>
          </p:cNvSpPr>
          <p:nvPr>
            <p:ph type="body" sz="quarter" idx="14"/>
          </p:nvPr>
        </p:nvSpPr>
        <p:spPr>
          <a:xfrm>
            <a:off x="349442" y="6428301"/>
            <a:ext cx="7339695" cy="314831"/>
          </a:xfrm>
        </p:spPr>
        <p:txBody>
          <a:bodyPr/>
          <a:lstStyle/>
          <a:p>
            <a:r>
              <a:rPr lang="en-US" sz="800" dirty="0"/>
              <a:t>Source: VAB / Research Now Poll of Registered or Likely Voters A18+; June 2018. Numbers do not equal 100% as multiple selections were allowed. Q21: Which of the following media helps you best to form an opinion on key issues facing the country, such as gun control, health care, economy, global warming, immigration, etc...?</a:t>
            </a:r>
            <a:r>
              <a:rPr lang="en-US" sz="800" i="1" dirty="0"/>
              <a:t> </a:t>
            </a:r>
            <a:r>
              <a:rPr lang="en-US" sz="800" dirty="0"/>
              <a:t>Total Respondents=1,003. </a:t>
            </a:r>
          </a:p>
        </p:txBody>
      </p:sp>
      <p:graphicFrame>
        <p:nvGraphicFramePr>
          <p:cNvPr id="3" name="Chart 2"/>
          <p:cNvGraphicFramePr/>
          <p:nvPr>
            <p:extLst>
              <p:ext uri="{D42A27DB-BD31-4B8C-83A1-F6EECF244321}">
                <p14:modId xmlns:p14="http://schemas.microsoft.com/office/powerpoint/2010/main" val="1895941370"/>
              </p:ext>
            </p:extLst>
          </p:nvPr>
        </p:nvGraphicFramePr>
        <p:xfrm>
          <a:off x="673543" y="1975427"/>
          <a:ext cx="8084453" cy="392068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3">
            <a:extLst>
              <a:ext uri="{FF2B5EF4-FFF2-40B4-BE49-F238E27FC236}">
                <a16:creationId xmlns:a16="http://schemas.microsoft.com/office/drawing/2014/main" id="{5B3565F1-4DD3-4DAB-95E7-703AF3286826}"/>
              </a:ext>
            </a:extLst>
          </p:cNvPr>
          <p:cNvSpPr>
            <a:spLocks noGrp="1"/>
          </p:cNvSpPr>
          <p:nvPr>
            <p:ph type="body" sz="quarter" idx="13"/>
          </p:nvPr>
        </p:nvSpPr>
        <p:spPr>
          <a:xfrm>
            <a:off x="169334" y="1248361"/>
            <a:ext cx="8805334" cy="727066"/>
          </a:xfrm>
        </p:spPr>
        <p:txBody>
          <a:bodyPr/>
          <a:lstStyle/>
          <a:p>
            <a:r>
              <a:rPr lang="en-US" dirty="0"/>
              <a:t>Television’s ability to disseminate accurate information has enabled TV brands to build trust with people across screens.  This information helps people to form their opinions on key issues, much more than any other media.</a:t>
            </a:r>
          </a:p>
        </p:txBody>
      </p:sp>
      <p:sp>
        <p:nvSpPr>
          <p:cNvPr id="9" name="Title 1">
            <a:extLst>
              <a:ext uri="{FF2B5EF4-FFF2-40B4-BE49-F238E27FC236}">
                <a16:creationId xmlns:a16="http://schemas.microsoft.com/office/drawing/2014/main" id="{D4F32D6C-8F56-4368-82E4-DCCB2AAF1DAE}"/>
              </a:ext>
            </a:extLst>
          </p:cNvPr>
          <p:cNvSpPr>
            <a:spLocks noGrp="1"/>
          </p:cNvSpPr>
          <p:nvPr>
            <p:ph type="ctrTitle"/>
          </p:nvPr>
        </p:nvSpPr>
        <p:spPr>
          <a:xfrm>
            <a:off x="169333" y="307783"/>
            <a:ext cx="8805334" cy="839846"/>
          </a:xfrm>
        </p:spPr>
        <p:txBody>
          <a:bodyPr/>
          <a:lstStyle/>
          <a:p>
            <a:r>
              <a:rPr lang="en-US" dirty="0">
                <a:solidFill>
                  <a:schemeClr val="tx1"/>
                </a:solidFill>
              </a:rPr>
              <a:t>This Trust Has Established TV As The Main Medium That Most People Rely On To Help Them Form Their Opinion On Key Issues</a:t>
            </a:r>
          </a:p>
        </p:txBody>
      </p:sp>
      <p:sp>
        <p:nvSpPr>
          <p:cNvPr id="7" name="TextBox 6">
            <a:extLst>
              <a:ext uri="{FF2B5EF4-FFF2-40B4-BE49-F238E27FC236}">
                <a16:creationId xmlns:a16="http://schemas.microsoft.com/office/drawing/2014/main" id="{6360B1C3-B725-4E49-9EBA-1C918971A37E}"/>
              </a:ext>
            </a:extLst>
          </p:cNvPr>
          <p:cNvSpPr txBox="1"/>
          <p:nvPr/>
        </p:nvSpPr>
        <p:spPr>
          <a:xfrm rot="16200000">
            <a:off x="259587" y="2940923"/>
            <a:ext cx="581693" cy="246221"/>
          </a:xfrm>
          <a:prstGeom prst="rect">
            <a:avLst/>
          </a:prstGeom>
          <a:noFill/>
        </p:spPr>
        <p:txBody>
          <a:bodyPr wrap="square" rtlCol="0">
            <a:spAutoFit/>
          </a:bodyPr>
          <a:lstStyle/>
          <a:p>
            <a:pPr algn="ctr"/>
            <a:r>
              <a:rPr lang="en-US" sz="1000" u="sng" dirty="0"/>
              <a:t>Age</a:t>
            </a:r>
          </a:p>
        </p:txBody>
      </p:sp>
      <p:sp>
        <p:nvSpPr>
          <p:cNvPr id="8" name="TextBox 7">
            <a:extLst>
              <a:ext uri="{FF2B5EF4-FFF2-40B4-BE49-F238E27FC236}">
                <a16:creationId xmlns:a16="http://schemas.microsoft.com/office/drawing/2014/main" id="{44CEA040-459D-44AF-9C83-AE8303AD5018}"/>
              </a:ext>
            </a:extLst>
          </p:cNvPr>
          <p:cNvSpPr txBox="1"/>
          <p:nvPr/>
        </p:nvSpPr>
        <p:spPr>
          <a:xfrm rot="16200000">
            <a:off x="-147589" y="4180325"/>
            <a:ext cx="1396048" cy="246221"/>
          </a:xfrm>
          <a:prstGeom prst="rect">
            <a:avLst/>
          </a:prstGeom>
          <a:noFill/>
        </p:spPr>
        <p:txBody>
          <a:bodyPr wrap="square" rtlCol="0">
            <a:spAutoFit/>
          </a:bodyPr>
          <a:lstStyle/>
          <a:p>
            <a:pPr algn="ctr"/>
            <a:r>
              <a:rPr lang="en-US" sz="1000" u="sng" dirty="0"/>
              <a:t>Gender / Ethnicity</a:t>
            </a:r>
          </a:p>
        </p:txBody>
      </p:sp>
    </p:spTree>
    <p:extLst>
      <p:ext uri="{BB962C8B-B14F-4D97-AF65-F5344CB8AC3E}">
        <p14:creationId xmlns:p14="http://schemas.microsoft.com/office/powerpoint/2010/main" val="3633505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3CB36FF-BC44-4C1A-880E-683FCAEEFFF6}"/>
              </a:ext>
            </a:extLst>
          </p:cNvPr>
          <p:cNvSpPr>
            <a:spLocks noGrp="1"/>
          </p:cNvSpPr>
          <p:nvPr>
            <p:ph type="body" sz="quarter" idx="15"/>
          </p:nvPr>
        </p:nvSpPr>
        <p:spPr>
          <a:xfrm>
            <a:off x="322664" y="6169203"/>
            <a:ext cx="2134786" cy="294924"/>
          </a:xfrm>
        </p:spPr>
        <p:txBody>
          <a:bodyPr/>
          <a:lstStyle/>
          <a:p>
            <a:r>
              <a:rPr lang="en-US" dirty="0"/>
              <a:t>VAB: it’s a matter of trust</a:t>
            </a:r>
          </a:p>
        </p:txBody>
      </p:sp>
      <p:sp>
        <p:nvSpPr>
          <p:cNvPr id="31" name="Text Placeholder 3"/>
          <p:cNvSpPr>
            <a:spLocks noGrp="1"/>
          </p:cNvSpPr>
          <p:nvPr>
            <p:ph type="body" sz="quarter" idx="14"/>
          </p:nvPr>
        </p:nvSpPr>
        <p:spPr>
          <a:xfrm>
            <a:off x="349442" y="6428301"/>
            <a:ext cx="7339695" cy="314831"/>
          </a:xfrm>
        </p:spPr>
        <p:txBody>
          <a:bodyPr/>
          <a:lstStyle/>
          <a:p>
            <a:r>
              <a:rPr lang="en-US" sz="800" dirty="0"/>
              <a:t>Source: VAB / Research Now Poll of Registered or Likely Voters A18+; June 2018. Numbers do not equal 100% as multiple selections were allowed. Q21: Which of the following media helps you best to form an opinion on key issues facing the country, such as gun control, health care, economy, global warming, immigration, etc...?</a:t>
            </a:r>
            <a:r>
              <a:rPr lang="en-US" sz="800" i="1" dirty="0"/>
              <a:t> </a:t>
            </a:r>
            <a:r>
              <a:rPr lang="en-US" sz="800" dirty="0"/>
              <a:t>Total Respondents=1,003. </a:t>
            </a:r>
          </a:p>
        </p:txBody>
      </p:sp>
      <p:graphicFrame>
        <p:nvGraphicFramePr>
          <p:cNvPr id="3" name="Chart 2"/>
          <p:cNvGraphicFramePr/>
          <p:nvPr>
            <p:extLst>
              <p:ext uri="{D42A27DB-BD31-4B8C-83A1-F6EECF244321}">
                <p14:modId xmlns:p14="http://schemas.microsoft.com/office/powerpoint/2010/main" val="1073501707"/>
              </p:ext>
            </p:extLst>
          </p:nvPr>
        </p:nvGraphicFramePr>
        <p:xfrm>
          <a:off x="539291" y="1940181"/>
          <a:ext cx="8065418" cy="432608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E16F68EB-F4EA-471C-AEA8-120D9A972FF4}"/>
              </a:ext>
            </a:extLst>
          </p:cNvPr>
          <p:cNvSpPr txBox="1"/>
          <p:nvPr/>
        </p:nvSpPr>
        <p:spPr>
          <a:xfrm rot="16200000">
            <a:off x="-212720" y="3068428"/>
            <a:ext cx="1246909" cy="284288"/>
          </a:xfrm>
          <a:prstGeom prst="rect">
            <a:avLst/>
          </a:prstGeom>
          <a:noFill/>
        </p:spPr>
        <p:txBody>
          <a:bodyPr wrap="square" rtlCol="0">
            <a:spAutoFit/>
          </a:bodyPr>
          <a:lstStyle/>
          <a:p>
            <a:pPr algn="ctr"/>
            <a:r>
              <a:rPr lang="en-US" sz="1000" u="sng" dirty="0"/>
              <a:t>Party Affiliation</a:t>
            </a:r>
          </a:p>
        </p:txBody>
      </p:sp>
      <p:sp>
        <p:nvSpPr>
          <p:cNvPr id="9" name="TextBox 8">
            <a:extLst>
              <a:ext uri="{FF2B5EF4-FFF2-40B4-BE49-F238E27FC236}">
                <a16:creationId xmlns:a16="http://schemas.microsoft.com/office/drawing/2014/main" id="{80D31954-D899-4856-8A6B-77C78532C46A}"/>
              </a:ext>
            </a:extLst>
          </p:cNvPr>
          <p:cNvSpPr txBox="1"/>
          <p:nvPr/>
        </p:nvSpPr>
        <p:spPr>
          <a:xfrm rot="16200000">
            <a:off x="-268256" y="4486243"/>
            <a:ext cx="1396048" cy="246221"/>
          </a:xfrm>
          <a:prstGeom prst="rect">
            <a:avLst/>
          </a:prstGeom>
          <a:noFill/>
        </p:spPr>
        <p:txBody>
          <a:bodyPr wrap="square" rtlCol="0">
            <a:spAutoFit/>
          </a:bodyPr>
          <a:lstStyle/>
          <a:p>
            <a:pPr algn="ctr"/>
            <a:r>
              <a:rPr lang="en-US" sz="1000" u="sng" dirty="0"/>
              <a:t>Occupation</a:t>
            </a:r>
          </a:p>
        </p:txBody>
      </p:sp>
      <p:sp>
        <p:nvSpPr>
          <p:cNvPr id="14" name="Title 1">
            <a:extLst>
              <a:ext uri="{FF2B5EF4-FFF2-40B4-BE49-F238E27FC236}">
                <a16:creationId xmlns:a16="http://schemas.microsoft.com/office/drawing/2014/main" id="{1D132D5F-BBA2-48A2-8269-5A26FC6E0361}"/>
              </a:ext>
            </a:extLst>
          </p:cNvPr>
          <p:cNvSpPr>
            <a:spLocks noGrp="1"/>
          </p:cNvSpPr>
          <p:nvPr>
            <p:ph type="ctrTitle"/>
          </p:nvPr>
        </p:nvSpPr>
        <p:spPr>
          <a:xfrm>
            <a:off x="169333" y="307783"/>
            <a:ext cx="8805334" cy="839846"/>
          </a:xfrm>
        </p:spPr>
        <p:txBody>
          <a:bodyPr/>
          <a:lstStyle/>
          <a:p>
            <a:r>
              <a:rPr lang="en-US" dirty="0">
                <a:solidFill>
                  <a:schemeClr val="tx1"/>
                </a:solidFill>
              </a:rPr>
              <a:t>A Majority Of Democrats &amp; Republicans, Blue &amp; White Collars, All Turn To TV For Help In Forming Their Opinion On Key Issues</a:t>
            </a:r>
          </a:p>
        </p:txBody>
      </p:sp>
      <p:sp>
        <p:nvSpPr>
          <p:cNvPr id="15" name="Text Placeholder 3">
            <a:extLst>
              <a:ext uri="{FF2B5EF4-FFF2-40B4-BE49-F238E27FC236}">
                <a16:creationId xmlns:a16="http://schemas.microsoft.com/office/drawing/2014/main" id="{BAF912D6-61E5-44A0-A33A-83F5EAA6ECFD}"/>
              </a:ext>
            </a:extLst>
          </p:cNvPr>
          <p:cNvSpPr>
            <a:spLocks noGrp="1"/>
          </p:cNvSpPr>
          <p:nvPr>
            <p:ph type="body" sz="quarter" idx="13"/>
          </p:nvPr>
        </p:nvSpPr>
        <p:spPr>
          <a:xfrm>
            <a:off x="169334" y="1248361"/>
            <a:ext cx="8805334" cy="727066"/>
          </a:xfrm>
        </p:spPr>
        <p:txBody>
          <a:bodyPr/>
          <a:lstStyle/>
          <a:p>
            <a:r>
              <a:rPr lang="en-US" dirty="0"/>
              <a:t>Multiscreen TV’s (TV + online) percentages are virtually the same across party affiliations and occupations and no other media comes anywhere close to their level of influence </a:t>
            </a:r>
          </a:p>
        </p:txBody>
      </p:sp>
    </p:spTree>
    <p:extLst>
      <p:ext uri="{BB962C8B-B14F-4D97-AF65-F5344CB8AC3E}">
        <p14:creationId xmlns:p14="http://schemas.microsoft.com/office/powerpoint/2010/main" val="2163708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9941D0-4EA6-4DC6-A9E7-154D08A31554}"/>
              </a:ext>
            </a:extLst>
          </p:cNvPr>
          <p:cNvSpPr txBox="1">
            <a:spLocks/>
          </p:cNvSpPr>
          <p:nvPr/>
        </p:nvSpPr>
        <p:spPr>
          <a:xfrm>
            <a:off x="2822334" y="5002207"/>
            <a:ext cx="5800644" cy="1517126"/>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pPr algn="l">
              <a:lnSpc>
                <a:spcPts val="3800"/>
              </a:lnSpc>
            </a:pPr>
            <a:r>
              <a:rPr lang="en-US" sz="3600" b="1" dirty="0">
                <a:solidFill>
                  <a:schemeClr val="tx1"/>
                </a:solidFill>
                <a:latin typeface="+mj-lt"/>
                <a:cs typeface="+mj-cs"/>
              </a:rPr>
              <a:t>Trust In The Process:</a:t>
            </a:r>
            <a:br>
              <a:rPr lang="en-US" sz="3600" b="1" dirty="0">
                <a:solidFill>
                  <a:schemeClr val="tx1"/>
                </a:solidFill>
                <a:latin typeface="+mj-lt"/>
                <a:cs typeface="+mj-cs"/>
              </a:rPr>
            </a:br>
            <a:r>
              <a:rPr lang="en-US" sz="3200" b="1" dirty="0">
                <a:solidFill>
                  <a:schemeClr val="tx1"/>
                </a:solidFill>
                <a:latin typeface="+mj-lt"/>
                <a:cs typeface="+mj-cs"/>
              </a:rPr>
              <a:t>The Driving Force Behind Voter Decision Making</a:t>
            </a:r>
            <a:endParaRPr lang="en-US" sz="3600" b="1" dirty="0">
              <a:solidFill>
                <a:schemeClr val="tx1"/>
              </a:solidFill>
              <a:latin typeface="+mj-lt"/>
              <a:cs typeface="+mj-cs"/>
            </a:endParaRPr>
          </a:p>
        </p:txBody>
      </p:sp>
    </p:spTree>
    <p:extLst>
      <p:ext uri="{BB962C8B-B14F-4D97-AF65-F5344CB8AC3E}">
        <p14:creationId xmlns:p14="http://schemas.microsoft.com/office/powerpoint/2010/main" val="25467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390A-8EE6-45DB-82CB-479D8709FD2D}"/>
              </a:ext>
            </a:extLst>
          </p:cNvPr>
          <p:cNvSpPr>
            <a:spLocks noGrp="1"/>
          </p:cNvSpPr>
          <p:nvPr>
            <p:ph type="ctrTitle"/>
          </p:nvPr>
        </p:nvSpPr>
        <p:spPr/>
        <p:txBody>
          <a:bodyPr/>
          <a:lstStyle/>
          <a:p>
            <a:r>
              <a:rPr lang="en-US" dirty="0"/>
              <a:t>The Ballot</a:t>
            </a:r>
          </a:p>
        </p:txBody>
      </p:sp>
      <p:sp>
        <p:nvSpPr>
          <p:cNvPr id="5" name="Text Placeholder 4">
            <a:extLst>
              <a:ext uri="{FF2B5EF4-FFF2-40B4-BE49-F238E27FC236}">
                <a16:creationId xmlns:a16="http://schemas.microsoft.com/office/drawing/2014/main" id="{D3CB36FF-BC44-4C1A-880E-683FCAEEFFF6}"/>
              </a:ext>
            </a:extLst>
          </p:cNvPr>
          <p:cNvSpPr>
            <a:spLocks noGrp="1"/>
          </p:cNvSpPr>
          <p:nvPr>
            <p:ph type="body" sz="quarter" idx="15"/>
          </p:nvPr>
        </p:nvSpPr>
        <p:spPr>
          <a:xfrm>
            <a:off x="256404" y="6227136"/>
            <a:ext cx="2302238" cy="356858"/>
          </a:xfrm>
        </p:spPr>
        <p:txBody>
          <a:bodyPr/>
          <a:lstStyle/>
          <a:p>
            <a:r>
              <a:rPr lang="en-US" dirty="0"/>
              <a:t>VAB: it’s a matter of trust</a:t>
            </a:r>
          </a:p>
        </p:txBody>
      </p:sp>
      <p:sp>
        <p:nvSpPr>
          <p:cNvPr id="7" name="Rectangle 6"/>
          <p:cNvSpPr/>
          <p:nvPr/>
        </p:nvSpPr>
        <p:spPr>
          <a:xfrm>
            <a:off x="533779" y="2143751"/>
            <a:ext cx="8276112" cy="430331"/>
          </a:xfrm>
          <a:prstGeom prst="rect">
            <a:avLst/>
          </a:prstGeom>
          <a:solidFill>
            <a:srgbClr val="C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3.Who Are The Survey Respondents?										5-9</a:t>
            </a:r>
          </a:p>
        </p:txBody>
      </p:sp>
      <p:sp>
        <p:nvSpPr>
          <p:cNvPr id="8" name="Rectangle 7"/>
          <p:cNvSpPr/>
          <p:nvPr/>
        </p:nvSpPr>
        <p:spPr>
          <a:xfrm>
            <a:off x="533779" y="2655766"/>
            <a:ext cx="8276112" cy="473364"/>
          </a:xfrm>
          <a:prstGeom prst="rect">
            <a:avLst/>
          </a:prstGeom>
          <a:solidFill>
            <a:srgbClr val="CCEC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chemeClr val="tx1"/>
                </a:solidFill>
              </a:rPr>
              <a:t>4. Today’s Hot Button Issue: “Fake News” And Who Can You Trust? 			    10-18</a:t>
            </a:r>
          </a:p>
        </p:txBody>
      </p:sp>
      <p:sp>
        <p:nvSpPr>
          <p:cNvPr id="9" name="Rectangle 8"/>
          <p:cNvSpPr/>
          <p:nvPr/>
        </p:nvSpPr>
        <p:spPr>
          <a:xfrm>
            <a:off x="533778" y="3216318"/>
            <a:ext cx="8276112" cy="473364"/>
          </a:xfrm>
          <a:prstGeom prst="rect">
            <a:avLst/>
          </a:prstGeom>
          <a:solidFill>
            <a:srgbClr val="3682B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5. Trust In The Process: The Driving Force Behind Voter Decision Making 		    19-31</a:t>
            </a:r>
          </a:p>
        </p:txBody>
      </p:sp>
      <p:sp>
        <p:nvSpPr>
          <p:cNvPr id="10" name="Rectangle 9"/>
          <p:cNvSpPr/>
          <p:nvPr/>
        </p:nvSpPr>
        <p:spPr>
          <a:xfrm>
            <a:off x="533779" y="3781794"/>
            <a:ext cx="8276111" cy="473364"/>
          </a:xfrm>
          <a:prstGeom prst="rect">
            <a:avLst/>
          </a:prstGeom>
          <a:solidFill>
            <a:srgbClr val="C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6. The Influence Advantage: Multi-Screen TV vs. Total Online Platforms 		    32-36</a:t>
            </a:r>
          </a:p>
        </p:txBody>
      </p:sp>
      <p:sp>
        <p:nvSpPr>
          <p:cNvPr id="14" name="Rectangle 13">
            <a:extLst>
              <a:ext uri="{FF2B5EF4-FFF2-40B4-BE49-F238E27FC236}">
                <a16:creationId xmlns:a16="http://schemas.microsoft.com/office/drawing/2014/main" id="{3646FFAC-D56E-4E54-8807-BE2F124155CD}"/>
              </a:ext>
            </a:extLst>
          </p:cNvPr>
          <p:cNvSpPr/>
          <p:nvPr/>
        </p:nvSpPr>
        <p:spPr>
          <a:xfrm>
            <a:off x="533778" y="4902985"/>
            <a:ext cx="8276111" cy="473364"/>
          </a:xfrm>
          <a:prstGeom prst="rect">
            <a:avLst/>
          </a:prstGeom>
          <a:solidFill>
            <a:srgbClr val="3682B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8. Final Thoughts 														 40</a:t>
            </a:r>
          </a:p>
        </p:txBody>
      </p:sp>
      <p:sp>
        <p:nvSpPr>
          <p:cNvPr id="11" name="Rectangle 10"/>
          <p:cNvSpPr/>
          <p:nvPr/>
        </p:nvSpPr>
        <p:spPr>
          <a:xfrm>
            <a:off x="533779" y="1107619"/>
            <a:ext cx="8276113" cy="430331"/>
          </a:xfrm>
          <a:prstGeom prst="rect">
            <a:avLst/>
          </a:prstGeom>
          <a:solidFill>
            <a:srgbClr val="CCEC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chemeClr val="tx1"/>
                </a:solidFill>
              </a:rPr>
              <a:t>1. Our Platform														   3</a:t>
            </a:r>
          </a:p>
        </p:txBody>
      </p:sp>
      <p:sp>
        <p:nvSpPr>
          <p:cNvPr id="12" name="Rectangle 11"/>
          <p:cNvSpPr/>
          <p:nvPr/>
        </p:nvSpPr>
        <p:spPr>
          <a:xfrm>
            <a:off x="533776" y="1628420"/>
            <a:ext cx="8276113" cy="430331"/>
          </a:xfrm>
          <a:prstGeom prst="rect">
            <a:avLst/>
          </a:prstGeom>
          <a:solidFill>
            <a:srgbClr val="3682B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2. Methodology														   4</a:t>
            </a:r>
          </a:p>
        </p:txBody>
      </p:sp>
      <p:sp>
        <p:nvSpPr>
          <p:cNvPr id="13" name="Rectangle 12">
            <a:extLst>
              <a:ext uri="{FF2B5EF4-FFF2-40B4-BE49-F238E27FC236}">
                <a16:creationId xmlns:a16="http://schemas.microsoft.com/office/drawing/2014/main" id="{82D784E6-5F6B-4EFC-B616-C603E0BDC65B}"/>
              </a:ext>
            </a:extLst>
          </p:cNvPr>
          <p:cNvSpPr/>
          <p:nvPr/>
        </p:nvSpPr>
        <p:spPr>
          <a:xfrm>
            <a:off x="533778" y="5452940"/>
            <a:ext cx="8276114" cy="473364"/>
          </a:xfrm>
          <a:prstGeom prst="rect">
            <a:avLst/>
          </a:prstGeom>
          <a:solidFill>
            <a:srgbClr val="C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9. </a:t>
            </a:r>
            <a:r>
              <a:rPr lang="en-US" sz="1600" i="1" dirty="0"/>
              <a:t>Members’ Exclusive</a:t>
            </a:r>
            <a:r>
              <a:rPr lang="en-US" sz="1600" dirty="0"/>
              <a:t>: Cable Networks vs. Broadcast TV				 41-47; 49-50</a:t>
            </a:r>
          </a:p>
        </p:txBody>
      </p:sp>
      <p:sp>
        <p:nvSpPr>
          <p:cNvPr id="15" name="Rectangle 14">
            <a:extLst>
              <a:ext uri="{FF2B5EF4-FFF2-40B4-BE49-F238E27FC236}">
                <a16:creationId xmlns:a16="http://schemas.microsoft.com/office/drawing/2014/main" id="{DB3E513A-0FD5-422B-8D06-AE92F543289C}"/>
              </a:ext>
            </a:extLst>
          </p:cNvPr>
          <p:cNvSpPr/>
          <p:nvPr/>
        </p:nvSpPr>
        <p:spPr>
          <a:xfrm>
            <a:off x="533779" y="4350486"/>
            <a:ext cx="8276113" cy="473364"/>
          </a:xfrm>
          <a:prstGeom prst="rect">
            <a:avLst/>
          </a:prstGeom>
          <a:solidFill>
            <a:srgbClr val="CCEC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chemeClr val="tx1"/>
                </a:solidFill>
              </a:rPr>
              <a:t>7. Local Cable News: A Leader In The Community 							    37-39</a:t>
            </a:r>
          </a:p>
        </p:txBody>
      </p:sp>
    </p:spTree>
    <p:extLst>
      <p:ext uri="{BB962C8B-B14F-4D97-AF65-F5344CB8AC3E}">
        <p14:creationId xmlns:p14="http://schemas.microsoft.com/office/powerpoint/2010/main" val="2262605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390A-8EE6-45DB-82CB-479D8709FD2D}"/>
              </a:ext>
            </a:extLst>
          </p:cNvPr>
          <p:cNvSpPr>
            <a:spLocks noGrp="1"/>
          </p:cNvSpPr>
          <p:nvPr>
            <p:ph type="ctrTitle"/>
          </p:nvPr>
        </p:nvSpPr>
        <p:spPr>
          <a:xfrm>
            <a:off x="169333" y="306127"/>
            <a:ext cx="8805334" cy="886824"/>
          </a:xfrm>
        </p:spPr>
        <p:txBody>
          <a:bodyPr/>
          <a:lstStyle/>
          <a:p>
            <a:r>
              <a:rPr lang="en-US" dirty="0">
                <a:solidFill>
                  <a:schemeClr val="tx1"/>
                </a:solidFill>
              </a:rPr>
              <a:t>Trusted Media Can Influence Each Step In A Voter’s Decision Making Process Leading Up To Election Day</a:t>
            </a:r>
          </a:p>
        </p:txBody>
      </p:sp>
      <p:cxnSp>
        <p:nvCxnSpPr>
          <p:cNvPr id="10" name="Straight Arrow Connector 9"/>
          <p:cNvCxnSpPr>
            <a:cxnSpLocks/>
          </p:cNvCxnSpPr>
          <p:nvPr/>
        </p:nvCxnSpPr>
        <p:spPr>
          <a:xfrm>
            <a:off x="1279785" y="3822082"/>
            <a:ext cx="0" cy="644386"/>
          </a:xfrm>
          <a:prstGeom prst="straightConnector1">
            <a:avLst/>
          </a:prstGeom>
          <a:ln>
            <a:solidFill>
              <a:schemeClr val="accent1">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6" name="Freeform 15"/>
          <p:cNvSpPr/>
          <p:nvPr/>
        </p:nvSpPr>
        <p:spPr>
          <a:xfrm>
            <a:off x="290149" y="2846292"/>
            <a:ext cx="2040838" cy="917608"/>
          </a:xfrm>
          <a:custGeom>
            <a:avLst/>
            <a:gdLst>
              <a:gd name="connsiteX0" fmla="*/ 0 w 2280018"/>
              <a:gd name="connsiteY0" fmla="*/ 270939 h 1625600"/>
              <a:gd name="connsiteX1" fmla="*/ 270939 w 2280018"/>
              <a:gd name="connsiteY1" fmla="*/ 0 h 1625600"/>
              <a:gd name="connsiteX2" fmla="*/ 2009079 w 2280018"/>
              <a:gd name="connsiteY2" fmla="*/ 0 h 1625600"/>
              <a:gd name="connsiteX3" fmla="*/ 2280018 w 2280018"/>
              <a:gd name="connsiteY3" fmla="*/ 270939 h 1625600"/>
              <a:gd name="connsiteX4" fmla="*/ 2280018 w 2280018"/>
              <a:gd name="connsiteY4" fmla="*/ 1354661 h 1625600"/>
              <a:gd name="connsiteX5" fmla="*/ 2009079 w 2280018"/>
              <a:gd name="connsiteY5" fmla="*/ 1625600 h 1625600"/>
              <a:gd name="connsiteX6" fmla="*/ 270939 w 2280018"/>
              <a:gd name="connsiteY6" fmla="*/ 1625600 h 1625600"/>
              <a:gd name="connsiteX7" fmla="*/ 0 w 2280018"/>
              <a:gd name="connsiteY7" fmla="*/ 1354661 h 1625600"/>
              <a:gd name="connsiteX8" fmla="*/ 0 w 2280018"/>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018" h="1625600">
                <a:moveTo>
                  <a:pt x="0" y="270939"/>
                </a:moveTo>
                <a:cubicBezTo>
                  <a:pt x="0" y="121304"/>
                  <a:pt x="121304" y="0"/>
                  <a:pt x="270939" y="0"/>
                </a:cubicBezTo>
                <a:lnTo>
                  <a:pt x="2009079" y="0"/>
                </a:lnTo>
                <a:cubicBezTo>
                  <a:pt x="2158714" y="0"/>
                  <a:pt x="2280018" y="121304"/>
                  <a:pt x="2280018" y="270939"/>
                </a:cubicBezTo>
                <a:lnTo>
                  <a:pt x="2280018" y="1354661"/>
                </a:lnTo>
                <a:cubicBezTo>
                  <a:pt x="2280018" y="1504296"/>
                  <a:pt x="2158714" y="1625600"/>
                  <a:pt x="2009079" y="1625600"/>
                </a:cubicBezTo>
                <a:lnTo>
                  <a:pt x="270939" y="1625600"/>
                </a:lnTo>
                <a:cubicBezTo>
                  <a:pt x="121304" y="1625600"/>
                  <a:pt x="0" y="1504296"/>
                  <a:pt x="0" y="1354661"/>
                </a:cubicBezTo>
                <a:lnTo>
                  <a:pt x="0" y="270939"/>
                </a:lnTo>
                <a:close/>
              </a:path>
            </a:pathLst>
          </a:cu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2225" tIns="182225" rIns="182225" bIns="182225" numCol="1" spcCol="1270" anchor="ctr" anchorCtr="0">
            <a:noAutofit/>
          </a:bodyPr>
          <a:lstStyle/>
          <a:p>
            <a:pPr lvl="0" algn="ctr" defTabSz="1200150">
              <a:lnSpc>
                <a:spcPct val="90000"/>
              </a:lnSpc>
              <a:spcBef>
                <a:spcPct val="0"/>
              </a:spcBef>
              <a:spcAft>
                <a:spcPct val="35000"/>
              </a:spcAft>
            </a:pPr>
            <a:r>
              <a:rPr lang="en-US" b="1" kern="1200" dirty="0">
                <a:solidFill>
                  <a:schemeClr val="tx1"/>
                </a:solidFill>
                <a:latin typeface="Trebuchet MS" pitchFamily="34" charset="0"/>
              </a:rPr>
              <a:t>Discover Candidates / Issues</a:t>
            </a:r>
          </a:p>
        </p:txBody>
      </p:sp>
      <p:sp>
        <p:nvSpPr>
          <p:cNvPr id="7" name="TextBox 6"/>
          <p:cNvSpPr txBox="1"/>
          <p:nvPr/>
        </p:nvSpPr>
        <p:spPr>
          <a:xfrm>
            <a:off x="175850" y="4541134"/>
            <a:ext cx="2110150" cy="646331"/>
          </a:xfrm>
          <a:prstGeom prst="rect">
            <a:avLst/>
          </a:prstGeom>
          <a:noFill/>
        </p:spPr>
        <p:txBody>
          <a:bodyPr wrap="square" rtlCol="0">
            <a:spAutoFit/>
          </a:bodyPr>
          <a:lstStyle/>
          <a:p>
            <a:pPr algn="ctr"/>
            <a:r>
              <a:rPr lang="en-US" sz="1200" dirty="0">
                <a:latin typeface="Trebuchet MS" panose="020B0603020202020204" pitchFamily="34" charset="0"/>
              </a:rPr>
              <a:t>“Where are you most</a:t>
            </a:r>
          </a:p>
          <a:p>
            <a:pPr algn="ctr"/>
            <a:r>
              <a:rPr lang="en-US" sz="1200" dirty="0">
                <a:latin typeface="Trebuchet MS" panose="020B0603020202020204" pitchFamily="34" charset="0"/>
              </a:rPr>
              <a:t>likely to </a:t>
            </a:r>
            <a:r>
              <a:rPr lang="en-US" sz="1200" b="1" u="sng" dirty="0">
                <a:latin typeface="Trebuchet MS" panose="020B0603020202020204" pitchFamily="34" charset="0"/>
              </a:rPr>
              <a:t>first learn</a:t>
            </a:r>
            <a:r>
              <a:rPr lang="en-US" sz="1200" b="1" dirty="0">
                <a:latin typeface="Trebuchet MS" panose="020B0603020202020204" pitchFamily="34" charset="0"/>
              </a:rPr>
              <a:t> </a:t>
            </a:r>
            <a:r>
              <a:rPr lang="en-US" sz="1200" dirty="0">
                <a:latin typeface="Trebuchet MS" panose="020B0603020202020204" pitchFamily="34" charset="0"/>
              </a:rPr>
              <a:t>about</a:t>
            </a:r>
          </a:p>
          <a:p>
            <a:pPr algn="ctr"/>
            <a:r>
              <a:rPr lang="en-US" sz="1200" dirty="0">
                <a:latin typeface="Trebuchet MS" panose="020B0603020202020204" pitchFamily="34" charset="0"/>
              </a:rPr>
              <a:t>Political candidates/issues?</a:t>
            </a:r>
          </a:p>
        </p:txBody>
      </p:sp>
      <p:cxnSp>
        <p:nvCxnSpPr>
          <p:cNvPr id="12" name="Straight Arrow Connector 11"/>
          <p:cNvCxnSpPr>
            <a:cxnSpLocks/>
          </p:cNvCxnSpPr>
          <p:nvPr/>
        </p:nvCxnSpPr>
        <p:spPr>
          <a:xfrm>
            <a:off x="7825580" y="3788856"/>
            <a:ext cx="0" cy="710839"/>
          </a:xfrm>
          <a:prstGeom prst="straightConnector1">
            <a:avLst/>
          </a:prstGeom>
          <a:ln>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8" name="Freeform 17"/>
          <p:cNvSpPr/>
          <p:nvPr/>
        </p:nvSpPr>
        <p:spPr>
          <a:xfrm>
            <a:off x="6835943" y="2846293"/>
            <a:ext cx="2040838" cy="917608"/>
          </a:xfrm>
          <a:custGeom>
            <a:avLst/>
            <a:gdLst>
              <a:gd name="connsiteX0" fmla="*/ 0 w 2280018"/>
              <a:gd name="connsiteY0" fmla="*/ 270939 h 1625600"/>
              <a:gd name="connsiteX1" fmla="*/ 270939 w 2280018"/>
              <a:gd name="connsiteY1" fmla="*/ 0 h 1625600"/>
              <a:gd name="connsiteX2" fmla="*/ 2009079 w 2280018"/>
              <a:gd name="connsiteY2" fmla="*/ 0 h 1625600"/>
              <a:gd name="connsiteX3" fmla="*/ 2280018 w 2280018"/>
              <a:gd name="connsiteY3" fmla="*/ 270939 h 1625600"/>
              <a:gd name="connsiteX4" fmla="*/ 2280018 w 2280018"/>
              <a:gd name="connsiteY4" fmla="*/ 1354661 h 1625600"/>
              <a:gd name="connsiteX5" fmla="*/ 2009079 w 2280018"/>
              <a:gd name="connsiteY5" fmla="*/ 1625600 h 1625600"/>
              <a:gd name="connsiteX6" fmla="*/ 270939 w 2280018"/>
              <a:gd name="connsiteY6" fmla="*/ 1625600 h 1625600"/>
              <a:gd name="connsiteX7" fmla="*/ 0 w 2280018"/>
              <a:gd name="connsiteY7" fmla="*/ 1354661 h 1625600"/>
              <a:gd name="connsiteX8" fmla="*/ 0 w 2280018"/>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018" h="1625600">
                <a:moveTo>
                  <a:pt x="0" y="270939"/>
                </a:moveTo>
                <a:cubicBezTo>
                  <a:pt x="0" y="121304"/>
                  <a:pt x="121304" y="0"/>
                  <a:pt x="270939" y="0"/>
                </a:cubicBezTo>
                <a:lnTo>
                  <a:pt x="2009079" y="0"/>
                </a:lnTo>
                <a:cubicBezTo>
                  <a:pt x="2158714" y="0"/>
                  <a:pt x="2280018" y="121304"/>
                  <a:pt x="2280018" y="270939"/>
                </a:cubicBezTo>
                <a:lnTo>
                  <a:pt x="2280018" y="1354661"/>
                </a:lnTo>
                <a:cubicBezTo>
                  <a:pt x="2280018" y="1504296"/>
                  <a:pt x="2158714" y="1625600"/>
                  <a:pt x="2009079" y="1625600"/>
                </a:cubicBezTo>
                <a:lnTo>
                  <a:pt x="270939" y="1625600"/>
                </a:lnTo>
                <a:cubicBezTo>
                  <a:pt x="121304" y="1625600"/>
                  <a:pt x="0" y="1504296"/>
                  <a:pt x="0" y="1354661"/>
                </a:cubicBezTo>
                <a:lnTo>
                  <a:pt x="0" y="270939"/>
                </a:lnTo>
                <a:close/>
              </a:path>
            </a:pathLst>
          </a:cu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2225" tIns="182225" rIns="182225" bIns="182225" numCol="1" spcCol="1270" anchor="ctr" anchorCtr="0">
            <a:noAutofit/>
          </a:bodyPr>
          <a:lstStyle/>
          <a:p>
            <a:pPr lvl="0" algn="ctr" defTabSz="1200150">
              <a:lnSpc>
                <a:spcPct val="90000"/>
              </a:lnSpc>
              <a:spcBef>
                <a:spcPct val="0"/>
              </a:spcBef>
              <a:spcAft>
                <a:spcPct val="35000"/>
              </a:spcAft>
            </a:pPr>
            <a:r>
              <a:rPr lang="en-US" b="1" kern="1200" dirty="0">
                <a:latin typeface="Trebuchet MS" pitchFamily="34" charset="0"/>
              </a:rPr>
              <a:t>Cast the Final Vote</a:t>
            </a:r>
          </a:p>
        </p:txBody>
      </p:sp>
      <p:sp>
        <p:nvSpPr>
          <p:cNvPr id="9" name="TextBox 8"/>
          <p:cNvSpPr txBox="1"/>
          <p:nvPr/>
        </p:nvSpPr>
        <p:spPr>
          <a:xfrm>
            <a:off x="6604023" y="4541134"/>
            <a:ext cx="2343096" cy="646331"/>
          </a:xfrm>
          <a:prstGeom prst="rect">
            <a:avLst/>
          </a:prstGeom>
          <a:noFill/>
        </p:spPr>
        <p:txBody>
          <a:bodyPr wrap="square" rtlCol="0">
            <a:spAutoFit/>
          </a:bodyPr>
          <a:lstStyle/>
          <a:p>
            <a:pPr algn="ctr"/>
            <a:r>
              <a:rPr lang="en-US" sz="1200" dirty="0">
                <a:latin typeface="Trebuchet MS" panose="020B0603020202020204" pitchFamily="34" charset="0"/>
              </a:rPr>
              <a:t>“Which of the following </a:t>
            </a:r>
            <a:r>
              <a:rPr lang="en-US" sz="1200" b="1" u="sng" dirty="0">
                <a:latin typeface="Trebuchet MS" panose="020B0603020202020204" pitchFamily="34" charset="0"/>
              </a:rPr>
              <a:t>influences your final decision </a:t>
            </a:r>
            <a:r>
              <a:rPr lang="en-US" sz="1200" dirty="0">
                <a:latin typeface="Trebuchet MS" panose="020B0603020202020204" pitchFamily="34" charset="0"/>
              </a:rPr>
              <a:t>when voting?</a:t>
            </a:r>
          </a:p>
        </p:txBody>
      </p:sp>
      <p:cxnSp>
        <p:nvCxnSpPr>
          <p:cNvPr id="11" name="Straight Arrow Connector 10"/>
          <p:cNvCxnSpPr>
            <a:cxnSpLocks/>
          </p:cNvCxnSpPr>
          <p:nvPr/>
        </p:nvCxnSpPr>
        <p:spPr>
          <a:xfrm>
            <a:off x="5628343" y="3794237"/>
            <a:ext cx="0" cy="705459"/>
          </a:xfrm>
          <a:prstGeom prst="straightConnector1">
            <a:avLst/>
          </a:prstGeom>
          <a:ln>
            <a:solidFill>
              <a:schemeClr val="accent1">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7" name="Freeform 16"/>
          <p:cNvSpPr/>
          <p:nvPr/>
        </p:nvSpPr>
        <p:spPr>
          <a:xfrm>
            <a:off x="4612331" y="2846293"/>
            <a:ext cx="2040838" cy="917608"/>
          </a:xfrm>
          <a:custGeom>
            <a:avLst/>
            <a:gdLst>
              <a:gd name="connsiteX0" fmla="*/ 0 w 2280018"/>
              <a:gd name="connsiteY0" fmla="*/ 270939 h 1625600"/>
              <a:gd name="connsiteX1" fmla="*/ 270939 w 2280018"/>
              <a:gd name="connsiteY1" fmla="*/ 0 h 1625600"/>
              <a:gd name="connsiteX2" fmla="*/ 2009079 w 2280018"/>
              <a:gd name="connsiteY2" fmla="*/ 0 h 1625600"/>
              <a:gd name="connsiteX3" fmla="*/ 2280018 w 2280018"/>
              <a:gd name="connsiteY3" fmla="*/ 270939 h 1625600"/>
              <a:gd name="connsiteX4" fmla="*/ 2280018 w 2280018"/>
              <a:gd name="connsiteY4" fmla="*/ 1354661 h 1625600"/>
              <a:gd name="connsiteX5" fmla="*/ 2009079 w 2280018"/>
              <a:gd name="connsiteY5" fmla="*/ 1625600 h 1625600"/>
              <a:gd name="connsiteX6" fmla="*/ 270939 w 2280018"/>
              <a:gd name="connsiteY6" fmla="*/ 1625600 h 1625600"/>
              <a:gd name="connsiteX7" fmla="*/ 0 w 2280018"/>
              <a:gd name="connsiteY7" fmla="*/ 1354661 h 1625600"/>
              <a:gd name="connsiteX8" fmla="*/ 0 w 2280018"/>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018" h="1625600">
                <a:moveTo>
                  <a:pt x="0" y="270939"/>
                </a:moveTo>
                <a:cubicBezTo>
                  <a:pt x="0" y="121304"/>
                  <a:pt x="121304" y="0"/>
                  <a:pt x="270939" y="0"/>
                </a:cubicBezTo>
                <a:lnTo>
                  <a:pt x="2009079" y="0"/>
                </a:lnTo>
                <a:cubicBezTo>
                  <a:pt x="2158714" y="0"/>
                  <a:pt x="2280018" y="121304"/>
                  <a:pt x="2280018" y="270939"/>
                </a:cubicBezTo>
                <a:lnTo>
                  <a:pt x="2280018" y="1354661"/>
                </a:lnTo>
                <a:cubicBezTo>
                  <a:pt x="2280018" y="1504296"/>
                  <a:pt x="2158714" y="1625600"/>
                  <a:pt x="2009079" y="1625600"/>
                </a:cubicBezTo>
                <a:lnTo>
                  <a:pt x="270939" y="1625600"/>
                </a:lnTo>
                <a:cubicBezTo>
                  <a:pt x="121304" y="1625600"/>
                  <a:pt x="0" y="1504296"/>
                  <a:pt x="0" y="1354661"/>
                </a:cubicBezTo>
                <a:lnTo>
                  <a:pt x="0" y="270939"/>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225" tIns="182225" rIns="182225" bIns="182225" numCol="1" spcCol="1270" anchor="ctr" anchorCtr="0">
            <a:noAutofit/>
          </a:bodyPr>
          <a:lstStyle/>
          <a:p>
            <a:pPr lvl="0" algn="ctr" defTabSz="1200150">
              <a:lnSpc>
                <a:spcPct val="90000"/>
              </a:lnSpc>
              <a:spcBef>
                <a:spcPct val="0"/>
              </a:spcBef>
              <a:spcAft>
                <a:spcPct val="35000"/>
              </a:spcAft>
            </a:pPr>
            <a:r>
              <a:rPr lang="en-US" b="1" kern="1200" dirty="0">
                <a:latin typeface="Trebuchet MS" pitchFamily="34" charset="0"/>
              </a:rPr>
              <a:t>Generate Interest</a:t>
            </a:r>
          </a:p>
        </p:txBody>
      </p:sp>
      <p:sp>
        <p:nvSpPr>
          <p:cNvPr id="8" name="TextBox 7"/>
          <p:cNvSpPr txBox="1"/>
          <p:nvPr/>
        </p:nvSpPr>
        <p:spPr>
          <a:xfrm>
            <a:off x="4373368" y="4541134"/>
            <a:ext cx="2540942" cy="646331"/>
          </a:xfrm>
          <a:prstGeom prst="rect">
            <a:avLst/>
          </a:prstGeom>
          <a:noFill/>
        </p:spPr>
        <p:txBody>
          <a:bodyPr wrap="square" rtlCol="0">
            <a:spAutoFit/>
          </a:bodyPr>
          <a:lstStyle/>
          <a:p>
            <a:pPr algn="ctr"/>
            <a:r>
              <a:rPr lang="en-US" sz="1200" dirty="0">
                <a:latin typeface="Trebuchet MS" panose="020B0603020202020204" pitchFamily="34" charset="0"/>
              </a:rPr>
              <a:t>“Which of the following </a:t>
            </a:r>
          </a:p>
          <a:p>
            <a:pPr algn="ctr"/>
            <a:r>
              <a:rPr lang="en-US" sz="1200" b="1" u="sng" dirty="0">
                <a:latin typeface="Trebuchet MS" panose="020B0603020202020204" pitchFamily="34" charset="0"/>
              </a:rPr>
              <a:t>keeps you informed</a:t>
            </a:r>
            <a:r>
              <a:rPr lang="en-US" sz="1200" dirty="0">
                <a:latin typeface="Trebuchet MS" panose="020B0603020202020204" pitchFamily="34" charset="0"/>
              </a:rPr>
              <a:t> about</a:t>
            </a:r>
          </a:p>
          <a:p>
            <a:pPr algn="ctr"/>
            <a:r>
              <a:rPr lang="en-US" sz="1200" dirty="0">
                <a:latin typeface="Trebuchet MS" panose="020B0603020202020204" pitchFamily="34" charset="0"/>
              </a:rPr>
              <a:t>Political candidates/issues?</a:t>
            </a:r>
          </a:p>
        </p:txBody>
      </p:sp>
      <p:sp>
        <p:nvSpPr>
          <p:cNvPr id="14" name="Text Placeholder 3">
            <a:extLst>
              <a:ext uri="{FF2B5EF4-FFF2-40B4-BE49-F238E27FC236}">
                <a16:creationId xmlns:a16="http://schemas.microsoft.com/office/drawing/2014/main" id="{99255668-9A18-4A82-B134-A43242BE643F}"/>
              </a:ext>
            </a:extLst>
          </p:cNvPr>
          <p:cNvSpPr>
            <a:spLocks noGrp="1"/>
          </p:cNvSpPr>
          <p:nvPr>
            <p:ph type="body" sz="quarter" idx="13"/>
          </p:nvPr>
        </p:nvSpPr>
        <p:spPr>
          <a:xfrm>
            <a:off x="169333" y="1359708"/>
            <a:ext cx="8805334" cy="492477"/>
          </a:xfrm>
        </p:spPr>
        <p:txBody>
          <a:bodyPr/>
          <a:lstStyle/>
          <a:p>
            <a:r>
              <a:rPr lang="en-US" sz="1400" dirty="0"/>
              <a:t>Voters have an on-going relationship with many different media platforms and these platforms, coupled with the never-ending news cycle, can help shape opinions long before a candidate even announces they are running for office</a:t>
            </a:r>
          </a:p>
        </p:txBody>
      </p:sp>
      <p:sp>
        <p:nvSpPr>
          <p:cNvPr id="15" name="Text Placeholder 4">
            <a:extLst>
              <a:ext uri="{FF2B5EF4-FFF2-40B4-BE49-F238E27FC236}">
                <a16:creationId xmlns:a16="http://schemas.microsoft.com/office/drawing/2014/main" id="{3B7382CC-1553-4D30-9964-09FF7082D874}"/>
              </a:ext>
            </a:extLst>
          </p:cNvPr>
          <p:cNvSpPr txBox="1">
            <a:spLocks/>
          </p:cNvSpPr>
          <p:nvPr/>
        </p:nvSpPr>
        <p:spPr>
          <a:xfrm>
            <a:off x="256404" y="6227136"/>
            <a:ext cx="2178368" cy="35685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VAB: it’s a matter of trust</a:t>
            </a:r>
          </a:p>
        </p:txBody>
      </p:sp>
      <p:sp>
        <p:nvSpPr>
          <p:cNvPr id="36" name="TextBox 35">
            <a:extLst>
              <a:ext uri="{FF2B5EF4-FFF2-40B4-BE49-F238E27FC236}">
                <a16:creationId xmlns:a16="http://schemas.microsoft.com/office/drawing/2014/main" id="{A4612602-1D03-4E61-8B0D-83BE2ACC6588}"/>
              </a:ext>
            </a:extLst>
          </p:cNvPr>
          <p:cNvSpPr txBox="1"/>
          <p:nvPr/>
        </p:nvSpPr>
        <p:spPr>
          <a:xfrm>
            <a:off x="395654" y="2316121"/>
            <a:ext cx="8454752" cy="307777"/>
          </a:xfrm>
          <a:prstGeom prst="rect">
            <a:avLst/>
          </a:prstGeom>
          <a:noFill/>
        </p:spPr>
        <p:txBody>
          <a:bodyPr wrap="square" rtlCol="0">
            <a:spAutoFit/>
          </a:bodyPr>
          <a:lstStyle/>
          <a:p>
            <a:pPr algn="ctr"/>
            <a:r>
              <a:rPr lang="en-US" sz="1400" dirty="0"/>
              <a:t>Voter’s Decision Making Process</a:t>
            </a:r>
          </a:p>
        </p:txBody>
      </p:sp>
      <p:cxnSp>
        <p:nvCxnSpPr>
          <p:cNvPr id="37" name="Straight Arrow Connector 36">
            <a:extLst>
              <a:ext uri="{FF2B5EF4-FFF2-40B4-BE49-F238E27FC236}">
                <a16:creationId xmlns:a16="http://schemas.microsoft.com/office/drawing/2014/main" id="{3C3440E0-DB07-4F13-A2DA-036EB1B30934}"/>
              </a:ext>
            </a:extLst>
          </p:cNvPr>
          <p:cNvCxnSpPr>
            <a:cxnSpLocks/>
          </p:cNvCxnSpPr>
          <p:nvPr/>
        </p:nvCxnSpPr>
        <p:spPr>
          <a:xfrm>
            <a:off x="6040314" y="2470009"/>
            <a:ext cx="2747731"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C6F9E34-8922-4CB7-8759-540615459BB5}"/>
              </a:ext>
            </a:extLst>
          </p:cNvPr>
          <p:cNvCxnSpPr>
            <a:cxnSpLocks/>
            <a:stCxn id="36" idx="1"/>
          </p:cNvCxnSpPr>
          <p:nvPr/>
        </p:nvCxnSpPr>
        <p:spPr>
          <a:xfrm flipV="1">
            <a:off x="395654" y="2470009"/>
            <a:ext cx="2813537" cy="1"/>
          </a:xfrm>
          <a:prstGeom prst="straightConnector1">
            <a:avLst/>
          </a:prstGeom>
          <a:ln w="1905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9A4AD45-66B1-43B0-9298-1F7ED39022B2}"/>
              </a:ext>
            </a:extLst>
          </p:cNvPr>
          <p:cNvCxnSpPr>
            <a:cxnSpLocks/>
          </p:cNvCxnSpPr>
          <p:nvPr/>
        </p:nvCxnSpPr>
        <p:spPr>
          <a:xfrm>
            <a:off x="3450784" y="3805961"/>
            <a:ext cx="0" cy="705459"/>
          </a:xfrm>
          <a:prstGeom prst="straightConnector1">
            <a:avLst/>
          </a:prstGeom>
          <a:ln>
            <a:solidFill>
              <a:schemeClr val="accent1">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0" name="Freeform 16">
            <a:extLst>
              <a:ext uri="{FF2B5EF4-FFF2-40B4-BE49-F238E27FC236}">
                <a16:creationId xmlns:a16="http://schemas.microsoft.com/office/drawing/2014/main" id="{98A709F3-15CB-4E4F-8D61-FD2C58192D96}"/>
              </a:ext>
            </a:extLst>
          </p:cNvPr>
          <p:cNvSpPr/>
          <p:nvPr/>
        </p:nvSpPr>
        <p:spPr>
          <a:xfrm>
            <a:off x="2434772" y="2858017"/>
            <a:ext cx="2040838" cy="917608"/>
          </a:xfrm>
          <a:custGeom>
            <a:avLst/>
            <a:gdLst>
              <a:gd name="connsiteX0" fmla="*/ 0 w 2280018"/>
              <a:gd name="connsiteY0" fmla="*/ 270939 h 1625600"/>
              <a:gd name="connsiteX1" fmla="*/ 270939 w 2280018"/>
              <a:gd name="connsiteY1" fmla="*/ 0 h 1625600"/>
              <a:gd name="connsiteX2" fmla="*/ 2009079 w 2280018"/>
              <a:gd name="connsiteY2" fmla="*/ 0 h 1625600"/>
              <a:gd name="connsiteX3" fmla="*/ 2280018 w 2280018"/>
              <a:gd name="connsiteY3" fmla="*/ 270939 h 1625600"/>
              <a:gd name="connsiteX4" fmla="*/ 2280018 w 2280018"/>
              <a:gd name="connsiteY4" fmla="*/ 1354661 h 1625600"/>
              <a:gd name="connsiteX5" fmla="*/ 2009079 w 2280018"/>
              <a:gd name="connsiteY5" fmla="*/ 1625600 h 1625600"/>
              <a:gd name="connsiteX6" fmla="*/ 270939 w 2280018"/>
              <a:gd name="connsiteY6" fmla="*/ 1625600 h 1625600"/>
              <a:gd name="connsiteX7" fmla="*/ 0 w 2280018"/>
              <a:gd name="connsiteY7" fmla="*/ 1354661 h 1625600"/>
              <a:gd name="connsiteX8" fmla="*/ 0 w 2280018"/>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018" h="1625600">
                <a:moveTo>
                  <a:pt x="0" y="270939"/>
                </a:moveTo>
                <a:cubicBezTo>
                  <a:pt x="0" y="121304"/>
                  <a:pt x="121304" y="0"/>
                  <a:pt x="270939" y="0"/>
                </a:cubicBezTo>
                <a:lnTo>
                  <a:pt x="2009079" y="0"/>
                </a:lnTo>
                <a:cubicBezTo>
                  <a:pt x="2158714" y="0"/>
                  <a:pt x="2280018" y="121304"/>
                  <a:pt x="2280018" y="270939"/>
                </a:cubicBezTo>
                <a:lnTo>
                  <a:pt x="2280018" y="1354661"/>
                </a:lnTo>
                <a:cubicBezTo>
                  <a:pt x="2280018" y="1504296"/>
                  <a:pt x="2158714" y="1625600"/>
                  <a:pt x="2009079" y="1625600"/>
                </a:cubicBezTo>
                <a:lnTo>
                  <a:pt x="270939" y="1625600"/>
                </a:lnTo>
                <a:cubicBezTo>
                  <a:pt x="121304" y="1625600"/>
                  <a:pt x="0" y="1504296"/>
                  <a:pt x="0" y="1354661"/>
                </a:cubicBezTo>
                <a:lnTo>
                  <a:pt x="0" y="270939"/>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225" tIns="182225" rIns="182225" bIns="182225" numCol="1" spcCol="1270" anchor="ctr" anchorCtr="0">
            <a:noAutofit/>
          </a:bodyPr>
          <a:lstStyle/>
          <a:p>
            <a:pPr lvl="0" algn="ctr" defTabSz="1200150">
              <a:lnSpc>
                <a:spcPct val="90000"/>
              </a:lnSpc>
              <a:spcBef>
                <a:spcPct val="0"/>
              </a:spcBef>
              <a:spcAft>
                <a:spcPct val="35000"/>
              </a:spcAft>
            </a:pPr>
            <a:r>
              <a:rPr lang="en-US" b="1" kern="1200" dirty="0">
                <a:solidFill>
                  <a:schemeClr val="tx1"/>
                </a:solidFill>
                <a:latin typeface="Trebuchet MS" pitchFamily="34" charset="0"/>
              </a:rPr>
              <a:t>Gather Information</a:t>
            </a:r>
          </a:p>
        </p:txBody>
      </p:sp>
      <p:sp>
        <p:nvSpPr>
          <p:cNvPr id="41" name="TextBox 40">
            <a:extLst>
              <a:ext uri="{FF2B5EF4-FFF2-40B4-BE49-F238E27FC236}">
                <a16:creationId xmlns:a16="http://schemas.microsoft.com/office/drawing/2014/main" id="{3738DA57-2D17-4028-81ED-2340BE808FCF}"/>
              </a:ext>
            </a:extLst>
          </p:cNvPr>
          <p:cNvSpPr txBox="1"/>
          <p:nvPr/>
        </p:nvSpPr>
        <p:spPr>
          <a:xfrm>
            <a:off x="2434772" y="4552858"/>
            <a:ext cx="2081882" cy="1015663"/>
          </a:xfrm>
          <a:prstGeom prst="rect">
            <a:avLst/>
          </a:prstGeom>
          <a:noFill/>
        </p:spPr>
        <p:txBody>
          <a:bodyPr wrap="square" rtlCol="0">
            <a:spAutoFit/>
          </a:bodyPr>
          <a:lstStyle/>
          <a:p>
            <a:pPr algn="ctr"/>
            <a:r>
              <a:rPr lang="en-US" sz="1200" dirty="0">
                <a:latin typeface="Trebuchet MS" panose="020B0603020202020204" pitchFamily="34" charset="0"/>
              </a:rPr>
              <a:t>“Which of the following have prompted you to </a:t>
            </a:r>
          </a:p>
          <a:p>
            <a:pPr algn="ctr"/>
            <a:r>
              <a:rPr lang="en-US" sz="1200" b="1" u="sng" dirty="0">
                <a:latin typeface="Trebuchet MS" panose="020B0603020202020204" pitchFamily="34" charset="0"/>
              </a:rPr>
              <a:t>take an action</a:t>
            </a:r>
            <a:r>
              <a:rPr lang="en-US" sz="1200" dirty="0">
                <a:latin typeface="Trebuchet MS" panose="020B0603020202020204" pitchFamily="34" charset="0"/>
              </a:rPr>
              <a:t> (seek info about political candidates/ issues, discuss with others)?</a:t>
            </a:r>
          </a:p>
        </p:txBody>
      </p:sp>
    </p:spTree>
    <p:extLst>
      <p:ext uri="{BB962C8B-B14F-4D97-AF65-F5344CB8AC3E}">
        <p14:creationId xmlns:p14="http://schemas.microsoft.com/office/powerpoint/2010/main" val="482344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5A2B7E00-18D7-42ED-90CE-CA98398FF0B1}"/>
              </a:ext>
            </a:extLst>
          </p:cNvPr>
          <p:cNvSpPr txBox="1"/>
          <p:nvPr/>
        </p:nvSpPr>
        <p:spPr>
          <a:xfrm>
            <a:off x="6851680" y="4541136"/>
            <a:ext cx="1930208" cy="600164"/>
          </a:xfrm>
          <a:prstGeom prst="rect">
            <a:avLst/>
          </a:prstGeom>
          <a:noFill/>
        </p:spPr>
        <p:txBody>
          <a:bodyPr wrap="square" rtlCol="0">
            <a:spAutoFit/>
          </a:bodyPr>
          <a:lstStyle/>
          <a:p>
            <a:pPr algn="ctr"/>
            <a:r>
              <a:rPr lang="en-US" sz="1100" b="1" u="sng" dirty="0">
                <a:latin typeface="Trebuchet MS" panose="020B0603020202020204" pitchFamily="34" charset="0"/>
              </a:rPr>
              <a:t>Television</a:t>
            </a:r>
            <a:r>
              <a:rPr lang="en-US" sz="1100" dirty="0">
                <a:latin typeface="Trebuchet MS" panose="020B0603020202020204" pitchFamily="34" charset="0"/>
              </a:rPr>
              <a:t> is the media that most </a:t>
            </a:r>
            <a:r>
              <a:rPr lang="en-US" sz="1100" b="1" u="sng" dirty="0">
                <a:latin typeface="Trebuchet MS" panose="020B0603020202020204" pitchFamily="34" charset="0"/>
              </a:rPr>
              <a:t>influences a person’s final vote</a:t>
            </a:r>
          </a:p>
        </p:txBody>
      </p:sp>
      <p:sp>
        <p:nvSpPr>
          <p:cNvPr id="2" name="Title 1">
            <a:extLst>
              <a:ext uri="{FF2B5EF4-FFF2-40B4-BE49-F238E27FC236}">
                <a16:creationId xmlns:a16="http://schemas.microsoft.com/office/drawing/2014/main" id="{1363390A-8EE6-45DB-82CB-479D8709FD2D}"/>
              </a:ext>
            </a:extLst>
          </p:cNvPr>
          <p:cNvSpPr>
            <a:spLocks noGrp="1"/>
          </p:cNvSpPr>
          <p:nvPr>
            <p:ph type="ctrTitle"/>
          </p:nvPr>
        </p:nvSpPr>
        <p:spPr>
          <a:xfrm>
            <a:off x="90201" y="306127"/>
            <a:ext cx="9001044" cy="886824"/>
          </a:xfrm>
        </p:spPr>
        <p:txBody>
          <a:bodyPr/>
          <a:lstStyle/>
          <a:p>
            <a:r>
              <a:rPr lang="en-US" dirty="0">
                <a:solidFill>
                  <a:schemeClr val="tx1"/>
                </a:solidFill>
              </a:rPr>
              <a:t>Regardless Of Demographic, Affiliation Or Occupation, Voters Are Most Influenced By </a:t>
            </a:r>
            <a:r>
              <a:rPr lang="en-US" u="sng" dirty="0">
                <a:solidFill>
                  <a:schemeClr val="tx1"/>
                </a:solidFill>
              </a:rPr>
              <a:t>TV Brands</a:t>
            </a:r>
            <a:r>
              <a:rPr lang="en-US" dirty="0">
                <a:solidFill>
                  <a:schemeClr val="tx1"/>
                </a:solidFill>
              </a:rPr>
              <a:t> Throughout The Election Cycle</a:t>
            </a:r>
          </a:p>
        </p:txBody>
      </p:sp>
      <p:cxnSp>
        <p:nvCxnSpPr>
          <p:cNvPr id="10" name="Straight Arrow Connector 9"/>
          <p:cNvCxnSpPr>
            <a:cxnSpLocks/>
          </p:cNvCxnSpPr>
          <p:nvPr/>
        </p:nvCxnSpPr>
        <p:spPr>
          <a:xfrm>
            <a:off x="1279785" y="3822082"/>
            <a:ext cx="0" cy="644386"/>
          </a:xfrm>
          <a:prstGeom prst="straightConnector1">
            <a:avLst/>
          </a:prstGeom>
          <a:ln>
            <a:solidFill>
              <a:schemeClr val="accent1">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6" name="Freeform 15"/>
          <p:cNvSpPr/>
          <p:nvPr/>
        </p:nvSpPr>
        <p:spPr>
          <a:xfrm>
            <a:off x="290149" y="2846292"/>
            <a:ext cx="2040838" cy="917608"/>
          </a:xfrm>
          <a:custGeom>
            <a:avLst/>
            <a:gdLst>
              <a:gd name="connsiteX0" fmla="*/ 0 w 2280018"/>
              <a:gd name="connsiteY0" fmla="*/ 270939 h 1625600"/>
              <a:gd name="connsiteX1" fmla="*/ 270939 w 2280018"/>
              <a:gd name="connsiteY1" fmla="*/ 0 h 1625600"/>
              <a:gd name="connsiteX2" fmla="*/ 2009079 w 2280018"/>
              <a:gd name="connsiteY2" fmla="*/ 0 h 1625600"/>
              <a:gd name="connsiteX3" fmla="*/ 2280018 w 2280018"/>
              <a:gd name="connsiteY3" fmla="*/ 270939 h 1625600"/>
              <a:gd name="connsiteX4" fmla="*/ 2280018 w 2280018"/>
              <a:gd name="connsiteY4" fmla="*/ 1354661 h 1625600"/>
              <a:gd name="connsiteX5" fmla="*/ 2009079 w 2280018"/>
              <a:gd name="connsiteY5" fmla="*/ 1625600 h 1625600"/>
              <a:gd name="connsiteX6" fmla="*/ 270939 w 2280018"/>
              <a:gd name="connsiteY6" fmla="*/ 1625600 h 1625600"/>
              <a:gd name="connsiteX7" fmla="*/ 0 w 2280018"/>
              <a:gd name="connsiteY7" fmla="*/ 1354661 h 1625600"/>
              <a:gd name="connsiteX8" fmla="*/ 0 w 2280018"/>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018" h="1625600">
                <a:moveTo>
                  <a:pt x="0" y="270939"/>
                </a:moveTo>
                <a:cubicBezTo>
                  <a:pt x="0" y="121304"/>
                  <a:pt x="121304" y="0"/>
                  <a:pt x="270939" y="0"/>
                </a:cubicBezTo>
                <a:lnTo>
                  <a:pt x="2009079" y="0"/>
                </a:lnTo>
                <a:cubicBezTo>
                  <a:pt x="2158714" y="0"/>
                  <a:pt x="2280018" y="121304"/>
                  <a:pt x="2280018" y="270939"/>
                </a:cubicBezTo>
                <a:lnTo>
                  <a:pt x="2280018" y="1354661"/>
                </a:lnTo>
                <a:cubicBezTo>
                  <a:pt x="2280018" y="1504296"/>
                  <a:pt x="2158714" y="1625600"/>
                  <a:pt x="2009079" y="1625600"/>
                </a:cubicBezTo>
                <a:lnTo>
                  <a:pt x="270939" y="1625600"/>
                </a:lnTo>
                <a:cubicBezTo>
                  <a:pt x="121304" y="1625600"/>
                  <a:pt x="0" y="1504296"/>
                  <a:pt x="0" y="1354661"/>
                </a:cubicBezTo>
                <a:lnTo>
                  <a:pt x="0" y="270939"/>
                </a:lnTo>
                <a:close/>
              </a:path>
            </a:pathLst>
          </a:cu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2225" tIns="182225" rIns="182225" bIns="182225" numCol="1" spcCol="1270" anchor="ctr" anchorCtr="0">
            <a:noAutofit/>
          </a:bodyPr>
          <a:lstStyle/>
          <a:p>
            <a:pPr lvl="0" algn="ctr" defTabSz="1200150">
              <a:lnSpc>
                <a:spcPct val="90000"/>
              </a:lnSpc>
              <a:spcBef>
                <a:spcPct val="0"/>
              </a:spcBef>
              <a:spcAft>
                <a:spcPct val="35000"/>
              </a:spcAft>
            </a:pPr>
            <a:r>
              <a:rPr lang="en-US" b="1" kern="1200" dirty="0">
                <a:solidFill>
                  <a:schemeClr val="tx1"/>
                </a:solidFill>
                <a:latin typeface="Trebuchet MS" pitchFamily="34" charset="0"/>
              </a:rPr>
              <a:t>Discover Candidates / Issues</a:t>
            </a:r>
          </a:p>
        </p:txBody>
      </p:sp>
      <p:cxnSp>
        <p:nvCxnSpPr>
          <p:cNvPr id="12" name="Straight Arrow Connector 11"/>
          <p:cNvCxnSpPr>
            <a:cxnSpLocks/>
          </p:cNvCxnSpPr>
          <p:nvPr/>
        </p:nvCxnSpPr>
        <p:spPr>
          <a:xfrm>
            <a:off x="7825580" y="3788856"/>
            <a:ext cx="0" cy="710839"/>
          </a:xfrm>
          <a:prstGeom prst="straightConnector1">
            <a:avLst/>
          </a:prstGeom>
          <a:ln>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8" name="Freeform 17"/>
          <p:cNvSpPr/>
          <p:nvPr/>
        </p:nvSpPr>
        <p:spPr>
          <a:xfrm>
            <a:off x="6835943" y="2846293"/>
            <a:ext cx="2040838" cy="917608"/>
          </a:xfrm>
          <a:custGeom>
            <a:avLst/>
            <a:gdLst>
              <a:gd name="connsiteX0" fmla="*/ 0 w 2280018"/>
              <a:gd name="connsiteY0" fmla="*/ 270939 h 1625600"/>
              <a:gd name="connsiteX1" fmla="*/ 270939 w 2280018"/>
              <a:gd name="connsiteY1" fmla="*/ 0 h 1625600"/>
              <a:gd name="connsiteX2" fmla="*/ 2009079 w 2280018"/>
              <a:gd name="connsiteY2" fmla="*/ 0 h 1625600"/>
              <a:gd name="connsiteX3" fmla="*/ 2280018 w 2280018"/>
              <a:gd name="connsiteY3" fmla="*/ 270939 h 1625600"/>
              <a:gd name="connsiteX4" fmla="*/ 2280018 w 2280018"/>
              <a:gd name="connsiteY4" fmla="*/ 1354661 h 1625600"/>
              <a:gd name="connsiteX5" fmla="*/ 2009079 w 2280018"/>
              <a:gd name="connsiteY5" fmla="*/ 1625600 h 1625600"/>
              <a:gd name="connsiteX6" fmla="*/ 270939 w 2280018"/>
              <a:gd name="connsiteY6" fmla="*/ 1625600 h 1625600"/>
              <a:gd name="connsiteX7" fmla="*/ 0 w 2280018"/>
              <a:gd name="connsiteY7" fmla="*/ 1354661 h 1625600"/>
              <a:gd name="connsiteX8" fmla="*/ 0 w 2280018"/>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018" h="1625600">
                <a:moveTo>
                  <a:pt x="0" y="270939"/>
                </a:moveTo>
                <a:cubicBezTo>
                  <a:pt x="0" y="121304"/>
                  <a:pt x="121304" y="0"/>
                  <a:pt x="270939" y="0"/>
                </a:cubicBezTo>
                <a:lnTo>
                  <a:pt x="2009079" y="0"/>
                </a:lnTo>
                <a:cubicBezTo>
                  <a:pt x="2158714" y="0"/>
                  <a:pt x="2280018" y="121304"/>
                  <a:pt x="2280018" y="270939"/>
                </a:cubicBezTo>
                <a:lnTo>
                  <a:pt x="2280018" y="1354661"/>
                </a:lnTo>
                <a:cubicBezTo>
                  <a:pt x="2280018" y="1504296"/>
                  <a:pt x="2158714" y="1625600"/>
                  <a:pt x="2009079" y="1625600"/>
                </a:cubicBezTo>
                <a:lnTo>
                  <a:pt x="270939" y="1625600"/>
                </a:lnTo>
                <a:cubicBezTo>
                  <a:pt x="121304" y="1625600"/>
                  <a:pt x="0" y="1504296"/>
                  <a:pt x="0" y="1354661"/>
                </a:cubicBezTo>
                <a:lnTo>
                  <a:pt x="0" y="270939"/>
                </a:lnTo>
                <a:close/>
              </a:path>
            </a:pathLst>
          </a:cu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2225" tIns="182225" rIns="182225" bIns="182225" numCol="1" spcCol="1270" anchor="ctr" anchorCtr="0">
            <a:noAutofit/>
          </a:bodyPr>
          <a:lstStyle/>
          <a:p>
            <a:pPr lvl="0" algn="ctr" defTabSz="1200150">
              <a:lnSpc>
                <a:spcPct val="90000"/>
              </a:lnSpc>
              <a:spcBef>
                <a:spcPct val="0"/>
              </a:spcBef>
              <a:spcAft>
                <a:spcPct val="35000"/>
              </a:spcAft>
            </a:pPr>
            <a:r>
              <a:rPr lang="en-US" b="1" kern="1200" dirty="0">
                <a:latin typeface="Trebuchet MS" pitchFamily="34" charset="0"/>
              </a:rPr>
              <a:t>Cast the Final Vote</a:t>
            </a:r>
          </a:p>
        </p:txBody>
      </p:sp>
      <p:cxnSp>
        <p:nvCxnSpPr>
          <p:cNvPr id="11" name="Straight Arrow Connector 10"/>
          <p:cNvCxnSpPr>
            <a:cxnSpLocks/>
          </p:cNvCxnSpPr>
          <p:nvPr/>
        </p:nvCxnSpPr>
        <p:spPr>
          <a:xfrm>
            <a:off x="5628343" y="3794237"/>
            <a:ext cx="0" cy="705459"/>
          </a:xfrm>
          <a:prstGeom prst="straightConnector1">
            <a:avLst/>
          </a:prstGeom>
          <a:ln>
            <a:solidFill>
              <a:schemeClr val="accent1">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7" name="Freeform 16"/>
          <p:cNvSpPr/>
          <p:nvPr/>
        </p:nvSpPr>
        <p:spPr>
          <a:xfrm>
            <a:off x="4612331" y="2846293"/>
            <a:ext cx="2040838" cy="917608"/>
          </a:xfrm>
          <a:custGeom>
            <a:avLst/>
            <a:gdLst>
              <a:gd name="connsiteX0" fmla="*/ 0 w 2280018"/>
              <a:gd name="connsiteY0" fmla="*/ 270939 h 1625600"/>
              <a:gd name="connsiteX1" fmla="*/ 270939 w 2280018"/>
              <a:gd name="connsiteY1" fmla="*/ 0 h 1625600"/>
              <a:gd name="connsiteX2" fmla="*/ 2009079 w 2280018"/>
              <a:gd name="connsiteY2" fmla="*/ 0 h 1625600"/>
              <a:gd name="connsiteX3" fmla="*/ 2280018 w 2280018"/>
              <a:gd name="connsiteY3" fmla="*/ 270939 h 1625600"/>
              <a:gd name="connsiteX4" fmla="*/ 2280018 w 2280018"/>
              <a:gd name="connsiteY4" fmla="*/ 1354661 h 1625600"/>
              <a:gd name="connsiteX5" fmla="*/ 2009079 w 2280018"/>
              <a:gd name="connsiteY5" fmla="*/ 1625600 h 1625600"/>
              <a:gd name="connsiteX6" fmla="*/ 270939 w 2280018"/>
              <a:gd name="connsiteY6" fmla="*/ 1625600 h 1625600"/>
              <a:gd name="connsiteX7" fmla="*/ 0 w 2280018"/>
              <a:gd name="connsiteY7" fmla="*/ 1354661 h 1625600"/>
              <a:gd name="connsiteX8" fmla="*/ 0 w 2280018"/>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018" h="1625600">
                <a:moveTo>
                  <a:pt x="0" y="270939"/>
                </a:moveTo>
                <a:cubicBezTo>
                  <a:pt x="0" y="121304"/>
                  <a:pt x="121304" y="0"/>
                  <a:pt x="270939" y="0"/>
                </a:cubicBezTo>
                <a:lnTo>
                  <a:pt x="2009079" y="0"/>
                </a:lnTo>
                <a:cubicBezTo>
                  <a:pt x="2158714" y="0"/>
                  <a:pt x="2280018" y="121304"/>
                  <a:pt x="2280018" y="270939"/>
                </a:cubicBezTo>
                <a:lnTo>
                  <a:pt x="2280018" y="1354661"/>
                </a:lnTo>
                <a:cubicBezTo>
                  <a:pt x="2280018" y="1504296"/>
                  <a:pt x="2158714" y="1625600"/>
                  <a:pt x="2009079" y="1625600"/>
                </a:cubicBezTo>
                <a:lnTo>
                  <a:pt x="270939" y="1625600"/>
                </a:lnTo>
                <a:cubicBezTo>
                  <a:pt x="121304" y="1625600"/>
                  <a:pt x="0" y="1504296"/>
                  <a:pt x="0" y="1354661"/>
                </a:cubicBezTo>
                <a:lnTo>
                  <a:pt x="0" y="270939"/>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225" tIns="182225" rIns="182225" bIns="182225" numCol="1" spcCol="1270" anchor="ctr" anchorCtr="0">
            <a:noAutofit/>
          </a:bodyPr>
          <a:lstStyle/>
          <a:p>
            <a:pPr lvl="0" algn="ctr" defTabSz="1200150">
              <a:lnSpc>
                <a:spcPct val="90000"/>
              </a:lnSpc>
              <a:spcBef>
                <a:spcPct val="0"/>
              </a:spcBef>
              <a:spcAft>
                <a:spcPct val="35000"/>
              </a:spcAft>
            </a:pPr>
            <a:r>
              <a:rPr lang="en-US" b="1" kern="1200" dirty="0">
                <a:latin typeface="Trebuchet MS" pitchFamily="34" charset="0"/>
              </a:rPr>
              <a:t>Generate Interest</a:t>
            </a:r>
          </a:p>
        </p:txBody>
      </p:sp>
      <p:sp>
        <p:nvSpPr>
          <p:cNvPr id="15" name="Text Placeholder 4">
            <a:extLst>
              <a:ext uri="{FF2B5EF4-FFF2-40B4-BE49-F238E27FC236}">
                <a16:creationId xmlns:a16="http://schemas.microsoft.com/office/drawing/2014/main" id="{3B7382CC-1553-4D30-9964-09FF7082D874}"/>
              </a:ext>
            </a:extLst>
          </p:cNvPr>
          <p:cNvSpPr txBox="1">
            <a:spLocks/>
          </p:cNvSpPr>
          <p:nvPr/>
        </p:nvSpPr>
        <p:spPr>
          <a:xfrm>
            <a:off x="256404" y="6227136"/>
            <a:ext cx="2178368" cy="35685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VAB: it’s a matter of trust</a:t>
            </a:r>
          </a:p>
        </p:txBody>
      </p:sp>
      <p:sp>
        <p:nvSpPr>
          <p:cNvPr id="36" name="TextBox 35">
            <a:extLst>
              <a:ext uri="{FF2B5EF4-FFF2-40B4-BE49-F238E27FC236}">
                <a16:creationId xmlns:a16="http://schemas.microsoft.com/office/drawing/2014/main" id="{A4612602-1D03-4E61-8B0D-83BE2ACC6588}"/>
              </a:ext>
            </a:extLst>
          </p:cNvPr>
          <p:cNvSpPr txBox="1"/>
          <p:nvPr/>
        </p:nvSpPr>
        <p:spPr>
          <a:xfrm>
            <a:off x="395654" y="2316121"/>
            <a:ext cx="8454752" cy="307777"/>
          </a:xfrm>
          <a:prstGeom prst="rect">
            <a:avLst/>
          </a:prstGeom>
          <a:noFill/>
        </p:spPr>
        <p:txBody>
          <a:bodyPr wrap="square" rtlCol="0">
            <a:spAutoFit/>
          </a:bodyPr>
          <a:lstStyle/>
          <a:p>
            <a:pPr algn="ctr"/>
            <a:r>
              <a:rPr lang="en-US" sz="1400" dirty="0"/>
              <a:t>Voter’s Decision Making Process</a:t>
            </a:r>
          </a:p>
        </p:txBody>
      </p:sp>
      <p:cxnSp>
        <p:nvCxnSpPr>
          <p:cNvPr id="37" name="Straight Arrow Connector 36">
            <a:extLst>
              <a:ext uri="{FF2B5EF4-FFF2-40B4-BE49-F238E27FC236}">
                <a16:creationId xmlns:a16="http://schemas.microsoft.com/office/drawing/2014/main" id="{3C3440E0-DB07-4F13-A2DA-036EB1B30934}"/>
              </a:ext>
            </a:extLst>
          </p:cNvPr>
          <p:cNvCxnSpPr>
            <a:cxnSpLocks/>
          </p:cNvCxnSpPr>
          <p:nvPr/>
        </p:nvCxnSpPr>
        <p:spPr>
          <a:xfrm>
            <a:off x="6040314" y="2470009"/>
            <a:ext cx="2747731"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C6F9E34-8922-4CB7-8759-540615459BB5}"/>
              </a:ext>
            </a:extLst>
          </p:cNvPr>
          <p:cNvCxnSpPr>
            <a:cxnSpLocks/>
            <a:stCxn id="36" idx="1"/>
          </p:cNvCxnSpPr>
          <p:nvPr/>
        </p:nvCxnSpPr>
        <p:spPr>
          <a:xfrm flipV="1">
            <a:off x="395654" y="2470009"/>
            <a:ext cx="2813537" cy="1"/>
          </a:xfrm>
          <a:prstGeom prst="straightConnector1">
            <a:avLst/>
          </a:prstGeom>
          <a:ln w="1905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9A4AD45-66B1-43B0-9298-1F7ED39022B2}"/>
              </a:ext>
            </a:extLst>
          </p:cNvPr>
          <p:cNvCxnSpPr>
            <a:cxnSpLocks/>
          </p:cNvCxnSpPr>
          <p:nvPr/>
        </p:nvCxnSpPr>
        <p:spPr>
          <a:xfrm>
            <a:off x="3450784" y="3805961"/>
            <a:ext cx="0" cy="705459"/>
          </a:xfrm>
          <a:prstGeom prst="straightConnector1">
            <a:avLst/>
          </a:prstGeom>
          <a:ln>
            <a:solidFill>
              <a:schemeClr val="accent1">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0" name="Freeform 16">
            <a:extLst>
              <a:ext uri="{FF2B5EF4-FFF2-40B4-BE49-F238E27FC236}">
                <a16:creationId xmlns:a16="http://schemas.microsoft.com/office/drawing/2014/main" id="{98A709F3-15CB-4E4F-8D61-FD2C58192D96}"/>
              </a:ext>
            </a:extLst>
          </p:cNvPr>
          <p:cNvSpPr/>
          <p:nvPr/>
        </p:nvSpPr>
        <p:spPr>
          <a:xfrm>
            <a:off x="2434772" y="2858017"/>
            <a:ext cx="2040838" cy="917608"/>
          </a:xfrm>
          <a:custGeom>
            <a:avLst/>
            <a:gdLst>
              <a:gd name="connsiteX0" fmla="*/ 0 w 2280018"/>
              <a:gd name="connsiteY0" fmla="*/ 270939 h 1625600"/>
              <a:gd name="connsiteX1" fmla="*/ 270939 w 2280018"/>
              <a:gd name="connsiteY1" fmla="*/ 0 h 1625600"/>
              <a:gd name="connsiteX2" fmla="*/ 2009079 w 2280018"/>
              <a:gd name="connsiteY2" fmla="*/ 0 h 1625600"/>
              <a:gd name="connsiteX3" fmla="*/ 2280018 w 2280018"/>
              <a:gd name="connsiteY3" fmla="*/ 270939 h 1625600"/>
              <a:gd name="connsiteX4" fmla="*/ 2280018 w 2280018"/>
              <a:gd name="connsiteY4" fmla="*/ 1354661 h 1625600"/>
              <a:gd name="connsiteX5" fmla="*/ 2009079 w 2280018"/>
              <a:gd name="connsiteY5" fmla="*/ 1625600 h 1625600"/>
              <a:gd name="connsiteX6" fmla="*/ 270939 w 2280018"/>
              <a:gd name="connsiteY6" fmla="*/ 1625600 h 1625600"/>
              <a:gd name="connsiteX7" fmla="*/ 0 w 2280018"/>
              <a:gd name="connsiteY7" fmla="*/ 1354661 h 1625600"/>
              <a:gd name="connsiteX8" fmla="*/ 0 w 2280018"/>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018" h="1625600">
                <a:moveTo>
                  <a:pt x="0" y="270939"/>
                </a:moveTo>
                <a:cubicBezTo>
                  <a:pt x="0" y="121304"/>
                  <a:pt x="121304" y="0"/>
                  <a:pt x="270939" y="0"/>
                </a:cubicBezTo>
                <a:lnTo>
                  <a:pt x="2009079" y="0"/>
                </a:lnTo>
                <a:cubicBezTo>
                  <a:pt x="2158714" y="0"/>
                  <a:pt x="2280018" y="121304"/>
                  <a:pt x="2280018" y="270939"/>
                </a:cubicBezTo>
                <a:lnTo>
                  <a:pt x="2280018" y="1354661"/>
                </a:lnTo>
                <a:cubicBezTo>
                  <a:pt x="2280018" y="1504296"/>
                  <a:pt x="2158714" y="1625600"/>
                  <a:pt x="2009079" y="1625600"/>
                </a:cubicBezTo>
                <a:lnTo>
                  <a:pt x="270939" y="1625600"/>
                </a:lnTo>
                <a:cubicBezTo>
                  <a:pt x="121304" y="1625600"/>
                  <a:pt x="0" y="1504296"/>
                  <a:pt x="0" y="1354661"/>
                </a:cubicBezTo>
                <a:lnTo>
                  <a:pt x="0" y="270939"/>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225" tIns="182225" rIns="182225" bIns="182225" numCol="1" spcCol="1270" anchor="ctr" anchorCtr="0">
            <a:noAutofit/>
          </a:bodyPr>
          <a:lstStyle/>
          <a:p>
            <a:pPr lvl="0" algn="ctr" defTabSz="1200150">
              <a:lnSpc>
                <a:spcPct val="90000"/>
              </a:lnSpc>
              <a:spcBef>
                <a:spcPct val="0"/>
              </a:spcBef>
              <a:spcAft>
                <a:spcPct val="35000"/>
              </a:spcAft>
            </a:pPr>
            <a:r>
              <a:rPr lang="en-US" b="1" kern="1200" dirty="0">
                <a:solidFill>
                  <a:schemeClr val="tx1"/>
                </a:solidFill>
                <a:latin typeface="Trebuchet MS" pitchFamily="34" charset="0"/>
              </a:rPr>
              <a:t>Gather Information</a:t>
            </a:r>
          </a:p>
        </p:txBody>
      </p:sp>
      <p:sp>
        <p:nvSpPr>
          <p:cNvPr id="22" name="Text Placeholder 3">
            <a:extLst>
              <a:ext uri="{FF2B5EF4-FFF2-40B4-BE49-F238E27FC236}">
                <a16:creationId xmlns:a16="http://schemas.microsoft.com/office/drawing/2014/main" id="{4D01513F-0F84-4998-9148-C033023F7B6F}"/>
              </a:ext>
            </a:extLst>
          </p:cNvPr>
          <p:cNvSpPr>
            <a:spLocks noGrp="1"/>
          </p:cNvSpPr>
          <p:nvPr>
            <p:ph type="body" sz="quarter" idx="13"/>
          </p:nvPr>
        </p:nvSpPr>
        <p:spPr>
          <a:xfrm>
            <a:off x="168549" y="1406130"/>
            <a:ext cx="8805334" cy="555311"/>
          </a:xfrm>
        </p:spPr>
        <p:txBody>
          <a:bodyPr/>
          <a:lstStyle/>
          <a:p>
            <a:r>
              <a:rPr lang="en-US" dirty="0"/>
              <a:t>With each step of the decision making process, voters prefer the trusted media of Television, and TV Brands on the whole, as their top political news source</a:t>
            </a:r>
            <a:endParaRPr lang="en-US" sz="1400" dirty="0"/>
          </a:p>
        </p:txBody>
      </p:sp>
      <p:sp>
        <p:nvSpPr>
          <p:cNvPr id="23" name="TextBox 22">
            <a:extLst>
              <a:ext uri="{FF2B5EF4-FFF2-40B4-BE49-F238E27FC236}">
                <a16:creationId xmlns:a16="http://schemas.microsoft.com/office/drawing/2014/main" id="{52EFED16-C5A5-47AE-97AA-D0D0FE6EFE16}"/>
              </a:ext>
            </a:extLst>
          </p:cNvPr>
          <p:cNvSpPr txBox="1"/>
          <p:nvPr/>
        </p:nvSpPr>
        <p:spPr>
          <a:xfrm>
            <a:off x="290148" y="4514760"/>
            <a:ext cx="2002375" cy="769441"/>
          </a:xfrm>
          <a:prstGeom prst="rect">
            <a:avLst/>
          </a:prstGeom>
          <a:noFill/>
        </p:spPr>
        <p:txBody>
          <a:bodyPr wrap="square" rtlCol="0">
            <a:spAutoFit/>
          </a:bodyPr>
          <a:lstStyle/>
          <a:p>
            <a:pPr algn="ctr"/>
            <a:r>
              <a:rPr lang="en-US" sz="1100" b="1" u="sng" dirty="0">
                <a:latin typeface="Trebuchet MS" panose="020B0603020202020204" pitchFamily="34" charset="0"/>
              </a:rPr>
              <a:t>Television</a:t>
            </a:r>
            <a:r>
              <a:rPr lang="en-US" sz="1100" dirty="0">
                <a:latin typeface="Trebuchet MS" panose="020B0603020202020204" pitchFamily="34" charset="0"/>
              </a:rPr>
              <a:t> is most likely where voters </a:t>
            </a:r>
            <a:r>
              <a:rPr lang="en-US" sz="1100" b="1" u="sng" dirty="0">
                <a:latin typeface="Trebuchet MS" panose="020B0603020202020204" pitchFamily="34" charset="0"/>
              </a:rPr>
              <a:t>first learn </a:t>
            </a:r>
            <a:r>
              <a:rPr lang="en-US" sz="1100" dirty="0">
                <a:latin typeface="Trebuchet MS" panose="020B0603020202020204" pitchFamily="34" charset="0"/>
              </a:rPr>
              <a:t>about political candidates/ issues</a:t>
            </a:r>
          </a:p>
        </p:txBody>
      </p:sp>
      <p:sp>
        <p:nvSpPr>
          <p:cNvPr id="25" name="TextBox 24">
            <a:extLst>
              <a:ext uri="{FF2B5EF4-FFF2-40B4-BE49-F238E27FC236}">
                <a16:creationId xmlns:a16="http://schemas.microsoft.com/office/drawing/2014/main" id="{B83278B5-79CF-4494-AD9A-EAEB57C3D82D}"/>
              </a:ext>
            </a:extLst>
          </p:cNvPr>
          <p:cNvSpPr txBox="1"/>
          <p:nvPr/>
        </p:nvSpPr>
        <p:spPr>
          <a:xfrm>
            <a:off x="4658894" y="4532342"/>
            <a:ext cx="1938894" cy="600164"/>
          </a:xfrm>
          <a:prstGeom prst="rect">
            <a:avLst/>
          </a:prstGeom>
          <a:noFill/>
        </p:spPr>
        <p:txBody>
          <a:bodyPr wrap="square" rtlCol="0">
            <a:spAutoFit/>
          </a:bodyPr>
          <a:lstStyle/>
          <a:p>
            <a:pPr algn="ctr"/>
            <a:r>
              <a:rPr lang="en-US" sz="1100" b="1" u="sng" dirty="0">
                <a:latin typeface="Trebuchet MS" panose="020B0603020202020204" pitchFamily="34" charset="0"/>
              </a:rPr>
              <a:t>Television</a:t>
            </a:r>
            <a:r>
              <a:rPr lang="en-US" sz="1100" dirty="0">
                <a:latin typeface="Trebuchet MS" panose="020B0603020202020204" pitchFamily="34" charset="0"/>
              </a:rPr>
              <a:t> is relied on most to </a:t>
            </a:r>
            <a:r>
              <a:rPr lang="en-US" sz="1100" b="1" u="sng" dirty="0">
                <a:latin typeface="Trebuchet MS" panose="020B0603020202020204" pitchFamily="34" charset="0"/>
              </a:rPr>
              <a:t>keep voters informed</a:t>
            </a:r>
            <a:r>
              <a:rPr lang="en-US" sz="1100" dirty="0">
                <a:latin typeface="Trebuchet MS" panose="020B0603020202020204" pitchFamily="34" charset="0"/>
              </a:rPr>
              <a:t> through the election cycle</a:t>
            </a:r>
          </a:p>
        </p:txBody>
      </p:sp>
      <p:sp>
        <p:nvSpPr>
          <p:cNvPr id="26" name="TextBox 25">
            <a:extLst>
              <a:ext uri="{FF2B5EF4-FFF2-40B4-BE49-F238E27FC236}">
                <a16:creationId xmlns:a16="http://schemas.microsoft.com/office/drawing/2014/main" id="{C562B56F-FDF3-422D-BFEB-2EDB6B25736C}"/>
              </a:ext>
            </a:extLst>
          </p:cNvPr>
          <p:cNvSpPr txBox="1"/>
          <p:nvPr/>
        </p:nvSpPr>
        <p:spPr>
          <a:xfrm>
            <a:off x="2438401" y="4544066"/>
            <a:ext cx="2002375" cy="938719"/>
          </a:xfrm>
          <a:prstGeom prst="rect">
            <a:avLst/>
          </a:prstGeom>
          <a:noFill/>
        </p:spPr>
        <p:txBody>
          <a:bodyPr wrap="square" rtlCol="0">
            <a:spAutoFit/>
          </a:bodyPr>
          <a:lstStyle/>
          <a:p>
            <a:pPr algn="ctr"/>
            <a:r>
              <a:rPr lang="en-US" sz="1100" b="1" u="sng" dirty="0">
                <a:latin typeface="Trebuchet MS" panose="020B0603020202020204" pitchFamily="34" charset="0"/>
              </a:rPr>
              <a:t>Television</a:t>
            </a:r>
            <a:r>
              <a:rPr lang="en-US" sz="1100" dirty="0">
                <a:latin typeface="Trebuchet MS" panose="020B0603020202020204" pitchFamily="34" charset="0"/>
              </a:rPr>
              <a:t> is most likely to have prompted a voter to </a:t>
            </a:r>
            <a:r>
              <a:rPr lang="en-US" sz="1100" b="1" u="sng" dirty="0">
                <a:latin typeface="Trebuchet MS" panose="020B0603020202020204" pitchFamily="34" charset="0"/>
              </a:rPr>
              <a:t>take an action</a:t>
            </a:r>
            <a:r>
              <a:rPr lang="en-US" sz="1100" dirty="0">
                <a:latin typeface="Trebuchet MS" panose="020B0603020202020204" pitchFamily="34" charset="0"/>
              </a:rPr>
              <a:t> (seek info about political candidates/ issues, discuss with others) </a:t>
            </a:r>
          </a:p>
        </p:txBody>
      </p:sp>
    </p:spTree>
    <p:extLst>
      <p:ext uri="{BB962C8B-B14F-4D97-AF65-F5344CB8AC3E}">
        <p14:creationId xmlns:p14="http://schemas.microsoft.com/office/powerpoint/2010/main" val="2767992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390A-8EE6-45DB-82CB-479D8709FD2D}"/>
              </a:ext>
            </a:extLst>
          </p:cNvPr>
          <p:cNvSpPr>
            <a:spLocks noGrp="1"/>
          </p:cNvSpPr>
          <p:nvPr>
            <p:ph type="ctrTitle"/>
          </p:nvPr>
        </p:nvSpPr>
        <p:spPr>
          <a:xfrm>
            <a:off x="169333" y="307782"/>
            <a:ext cx="8805334" cy="1283951"/>
          </a:xfrm>
        </p:spPr>
        <p:txBody>
          <a:bodyPr/>
          <a:lstStyle/>
          <a:p>
            <a:r>
              <a:rPr lang="en-US" dirty="0">
                <a:solidFill>
                  <a:schemeClr val="tx1"/>
                </a:solidFill>
              </a:rPr>
              <a:t>The Trust That Exists With TV Brands Extends To Advertising </a:t>
            </a:r>
            <a:br>
              <a:rPr lang="en-US" dirty="0">
                <a:solidFill>
                  <a:schemeClr val="tx1"/>
                </a:solidFill>
              </a:rPr>
            </a:br>
            <a:r>
              <a:rPr lang="en-US" dirty="0">
                <a:solidFill>
                  <a:schemeClr val="tx1"/>
                </a:solidFill>
              </a:rPr>
              <a:t>As It’s The Ad Platform Most Likely To Get Voters’ </a:t>
            </a:r>
            <a:r>
              <a:rPr lang="en-US" u="sng" dirty="0">
                <a:solidFill>
                  <a:schemeClr val="tx1"/>
                </a:solidFill>
              </a:rPr>
              <a:t>Attention</a:t>
            </a:r>
            <a:r>
              <a:rPr lang="en-US" dirty="0">
                <a:solidFill>
                  <a:schemeClr val="tx1"/>
                </a:solidFill>
              </a:rPr>
              <a:t> </a:t>
            </a:r>
          </a:p>
        </p:txBody>
      </p:sp>
      <p:sp>
        <p:nvSpPr>
          <p:cNvPr id="5" name="Text Placeholder 4">
            <a:extLst>
              <a:ext uri="{FF2B5EF4-FFF2-40B4-BE49-F238E27FC236}">
                <a16:creationId xmlns:a16="http://schemas.microsoft.com/office/drawing/2014/main" id="{D3CB36FF-BC44-4C1A-880E-683FCAEEFFF6}"/>
              </a:ext>
            </a:extLst>
          </p:cNvPr>
          <p:cNvSpPr>
            <a:spLocks noGrp="1"/>
          </p:cNvSpPr>
          <p:nvPr>
            <p:ph type="body" sz="quarter" idx="15"/>
          </p:nvPr>
        </p:nvSpPr>
        <p:spPr>
          <a:xfrm>
            <a:off x="309412" y="6105405"/>
            <a:ext cx="2148038" cy="294924"/>
          </a:xfrm>
        </p:spPr>
        <p:txBody>
          <a:bodyPr/>
          <a:lstStyle/>
          <a:p>
            <a:r>
              <a:rPr lang="en-US" dirty="0"/>
              <a:t>VAB: it’s a matter of trust</a:t>
            </a:r>
          </a:p>
        </p:txBody>
      </p:sp>
      <p:graphicFrame>
        <p:nvGraphicFramePr>
          <p:cNvPr id="3" name="Chart 2"/>
          <p:cNvGraphicFramePr/>
          <p:nvPr>
            <p:extLst>
              <p:ext uri="{D42A27DB-BD31-4B8C-83A1-F6EECF244321}">
                <p14:modId xmlns:p14="http://schemas.microsoft.com/office/powerpoint/2010/main" val="3143498747"/>
              </p:ext>
            </p:extLst>
          </p:nvPr>
        </p:nvGraphicFramePr>
        <p:xfrm>
          <a:off x="831332" y="1926785"/>
          <a:ext cx="8530331" cy="432608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3"/>
          <p:cNvSpPr>
            <a:spLocks noGrp="1"/>
          </p:cNvSpPr>
          <p:nvPr>
            <p:ph type="body" sz="quarter" idx="14"/>
          </p:nvPr>
        </p:nvSpPr>
        <p:spPr>
          <a:xfrm>
            <a:off x="318269" y="6308464"/>
            <a:ext cx="7339695" cy="286210"/>
          </a:xfrm>
        </p:spPr>
        <p:txBody>
          <a:bodyPr/>
          <a:lstStyle/>
          <a:p>
            <a:r>
              <a:rPr lang="en-US" sz="800" dirty="0"/>
              <a:t>Source: Source: VAB / Research Now Poll of Registered or Likely Voters A18+; June 2018. Numbers do not equal 100% as multiple selections were allowed. Q14: Which of the following types of political advertising is most likely to get your attention?</a:t>
            </a:r>
            <a:r>
              <a:rPr lang="en-US" sz="800" i="1" dirty="0"/>
              <a:t> </a:t>
            </a:r>
            <a:r>
              <a:rPr lang="en-US" sz="800" dirty="0"/>
              <a:t>Q23: How much do you agree or disagree with the following statements? </a:t>
            </a:r>
            <a:r>
              <a:rPr lang="en-US" sz="800" i="1" dirty="0"/>
              <a:t>I tend to skip, minimize the page/screen or turn off the sound when an online political ad plays on YouTube/Facebook. </a:t>
            </a:r>
            <a:r>
              <a:rPr lang="en-US" sz="800" dirty="0"/>
              <a:t>Respondents who answered Agree or Strongly Agree. Total Respondents=1,003. </a:t>
            </a:r>
          </a:p>
        </p:txBody>
      </p:sp>
      <p:sp>
        <p:nvSpPr>
          <p:cNvPr id="8" name="Text Placeholder 3"/>
          <p:cNvSpPr>
            <a:spLocks noGrp="1"/>
          </p:cNvSpPr>
          <p:nvPr>
            <p:ph type="body" sz="quarter" idx="13"/>
          </p:nvPr>
        </p:nvSpPr>
        <p:spPr>
          <a:xfrm>
            <a:off x="169334" y="1296459"/>
            <a:ext cx="8728482" cy="368686"/>
          </a:xfrm>
        </p:spPr>
        <p:txBody>
          <a:bodyPr/>
          <a:lstStyle/>
          <a:p>
            <a:r>
              <a:rPr lang="en-US" b="1" dirty="0"/>
              <a:t>Survey Fun Fact</a:t>
            </a:r>
            <a:r>
              <a:rPr lang="en-US" dirty="0"/>
              <a:t>: </a:t>
            </a:r>
            <a:r>
              <a:rPr lang="en-US" u="sng" dirty="0"/>
              <a:t>61%</a:t>
            </a:r>
            <a:r>
              <a:rPr lang="en-US" dirty="0"/>
              <a:t> of Adults 18+ and </a:t>
            </a:r>
            <a:r>
              <a:rPr lang="en-US" u="sng" dirty="0"/>
              <a:t>65%</a:t>
            </a:r>
            <a:r>
              <a:rPr lang="en-US" dirty="0"/>
              <a:t> of adults 18-34 try to actively avoid online political ads on Facebook and YouTube</a:t>
            </a:r>
          </a:p>
        </p:txBody>
      </p:sp>
      <p:sp>
        <p:nvSpPr>
          <p:cNvPr id="7" name="TextBox 6">
            <a:extLst>
              <a:ext uri="{FF2B5EF4-FFF2-40B4-BE49-F238E27FC236}">
                <a16:creationId xmlns:a16="http://schemas.microsoft.com/office/drawing/2014/main" id="{BCE143EB-A358-43FE-8062-6CEF335B9C2D}"/>
              </a:ext>
            </a:extLst>
          </p:cNvPr>
          <p:cNvSpPr txBox="1"/>
          <p:nvPr/>
        </p:nvSpPr>
        <p:spPr>
          <a:xfrm rot="16200000">
            <a:off x="-37366" y="2901338"/>
            <a:ext cx="1283952" cy="246221"/>
          </a:xfrm>
          <a:prstGeom prst="rect">
            <a:avLst/>
          </a:prstGeom>
          <a:noFill/>
        </p:spPr>
        <p:txBody>
          <a:bodyPr wrap="square" rtlCol="0">
            <a:spAutoFit/>
          </a:bodyPr>
          <a:lstStyle/>
          <a:p>
            <a:pPr algn="ctr"/>
            <a:r>
              <a:rPr lang="en-US" sz="1000" u="sng" dirty="0"/>
              <a:t>Age</a:t>
            </a:r>
          </a:p>
        </p:txBody>
      </p:sp>
      <p:sp>
        <p:nvSpPr>
          <p:cNvPr id="10" name="TextBox 9">
            <a:extLst>
              <a:ext uri="{FF2B5EF4-FFF2-40B4-BE49-F238E27FC236}">
                <a16:creationId xmlns:a16="http://schemas.microsoft.com/office/drawing/2014/main" id="{E2EE9B7A-43E3-4C18-ABE8-3E6C010AA278}"/>
              </a:ext>
            </a:extLst>
          </p:cNvPr>
          <p:cNvSpPr txBox="1"/>
          <p:nvPr/>
        </p:nvSpPr>
        <p:spPr>
          <a:xfrm rot="16200000">
            <a:off x="-82894" y="4444696"/>
            <a:ext cx="1367408" cy="246221"/>
          </a:xfrm>
          <a:prstGeom prst="rect">
            <a:avLst/>
          </a:prstGeom>
          <a:noFill/>
        </p:spPr>
        <p:txBody>
          <a:bodyPr wrap="square" rtlCol="0">
            <a:spAutoFit/>
          </a:bodyPr>
          <a:lstStyle/>
          <a:p>
            <a:pPr algn="ctr"/>
            <a:r>
              <a:rPr lang="en-US" sz="1000" u="sng" dirty="0"/>
              <a:t>Gender / Ethnicity</a:t>
            </a:r>
          </a:p>
        </p:txBody>
      </p:sp>
    </p:spTree>
    <p:extLst>
      <p:ext uri="{BB962C8B-B14F-4D97-AF65-F5344CB8AC3E}">
        <p14:creationId xmlns:p14="http://schemas.microsoft.com/office/powerpoint/2010/main" val="3030573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390A-8EE6-45DB-82CB-479D8709FD2D}"/>
              </a:ext>
            </a:extLst>
          </p:cNvPr>
          <p:cNvSpPr>
            <a:spLocks noGrp="1"/>
          </p:cNvSpPr>
          <p:nvPr>
            <p:ph type="ctrTitle"/>
          </p:nvPr>
        </p:nvSpPr>
        <p:spPr>
          <a:xfrm>
            <a:off x="169333" y="307782"/>
            <a:ext cx="8805334" cy="727037"/>
          </a:xfrm>
        </p:spPr>
        <p:txBody>
          <a:bodyPr/>
          <a:lstStyle/>
          <a:p>
            <a:r>
              <a:rPr lang="en-US" dirty="0">
                <a:solidFill>
                  <a:schemeClr val="tx1"/>
                </a:solidFill>
              </a:rPr>
              <a:t>75% of Democrats &amp; Republicans Say That Political Advertising On TV Is The Media Most Likely To Get Their </a:t>
            </a:r>
            <a:r>
              <a:rPr lang="en-US" u="sng" dirty="0">
                <a:solidFill>
                  <a:schemeClr val="tx1"/>
                </a:solidFill>
              </a:rPr>
              <a:t>Attention</a:t>
            </a:r>
          </a:p>
        </p:txBody>
      </p:sp>
      <p:sp>
        <p:nvSpPr>
          <p:cNvPr id="5" name="Text Placeholder 4">
            <a:extLst>
              <a:ext uri="{FF2B5EF4-FFF2-40B4-BE49-F238E27FC236}">
                <a16:creationId xmlns:a16="http://schemas.microsoft.com/office/drawing/2014/main" id="{D3CB36FF-BC44-4C1A-880E-683FCAEEFFF6}"/>
              </a:ext>
            </a:extLst>
          </p:cNvPr>
          <p:cNvSpPr>
            <a:spLocks noGrp="1"/>
          </p:cNvSpPr>
          <p:nvPr>
            <p:ph type="body" sz="quarter" idx="15"/>
          </p:nvPr>
        </p:nvSpPr>
        <p:spPr>
          <a:xfrm>
            <a:off x="309412" y="6105405"/>
            <a:ext cx="2167088" cy="294924"/>
          </a:xfrm>
        </p:spPr>
        <p:txBody>
          <a:bodyPr/>
          <a:lstStyle/>
          <a:p>
            <a:r>
              <a:rPr lang="en-US" dirty="0"/>
              <a:t>VAB: it’s a matter of trust</a:t>
            </a:r>
          </a:p>
        </p:txBody>
      </p:sp>
      <p:graphicFrame>
        <p:nvGraphicFramePr>
          <p:cNvPr id="3" name="Chart 2"/>
          <p:cNvGraphicFramePr/>
          <p:nvPr>
            <p:extLst>
              <p:ext uri="{D42A27DB-BD31-4B8C-83A1-F6EECF244321}">
                <p14:modId xmlns:p14="http://schemas.microsoft.com/office/powerpoint/2010/main" val="2046181940"/>
              </p:ext>
            </p:extLst>
          </p:nvPr>
        </p:nvGraphicFramePr>
        <p:xfrm>
          <a:off x="831332" y="1926785"/>
          <a:ext cx="8530331" cy="432608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3"/>
          <p:cNvSpPr>
            <a:spLocks noGrp="1"/>
          </p:cNvSpPr>
          <p:nvPr>
            <p:ph type="body" sz="quarter" idx="14"/>
          </p:nvPr>
        </p:nvSpPr>
        <p:spPr>
          <a:xfrm>
            <a:off x="318269" y="6308464"/>
            <a:ext cx="7339695" cy="286210"/>
          </a:xfrm>
        </p:spPr>
        <p:txBody>
          <a:bodyPr/>
          <a:lstStyle/>
          <a:p>
            <a:r>
              <a:rPr lang="en-US" sz="800" dirty="0"/>
              <a:t>Source: Source: VAB / Research Now Poll of Registered or Likely Voters A18+; June 2018. Numbers do not equal 100% as multiple selections were allowed. Q14: Which of the following types of political advertising is most likely to get your attention?</a:t>
            </a:r>
            <a:r>
              <a:rPr lang="en-US" sz="800" i="1" dirty="0"/>
              <a:t> </a:t>
            </a:r>
            <a:r>
              <a:rPr lang="en-US" sz="800" dirty="0"/>
              <a:t>Q23: How much do you agree or disagree with the following statements? </a:t>
            </a:r>
            <a:r>
              <a:rPr lang="en-US" sz="800" i="1" dirty="0"/>
              <a:t>I tend to skip, minimize the page/screen or turn off the sound when an online political ad plays on YouTube/Facebook. </a:t>
            </a:r>
            <a:r>
              <a:rPr lang="en-US" sz="800" dirty="0"/>
              <a:t>Respondents who answered Agree or Strongly Agree. Total Respondents=1,003. </a:t>
            </a:r>
          </a:p>
        </p:txBody>
      </p:sp>
      <p:sp>
        <p:nvSpPr>
          <p:cNvPr id="11" name="TextBox 10">
            <a:extLst>
              <a:ext uri="{FF2B5EF4-FFF2-40B4-BE49-F238E27FC236}">
                <a16:creationId xmlns:a16="http://schemas.microsoft.com/office/drawing/2014/main" id="{63D12833-25B7-4072-A274-E44415E63D94}"/>
              </a:ext>
            </a:extLst>
          </p:cNvPr>
          <p:cNvSpPr txBox="1"/>
          <p:nvPr/>
        </p:nvSpPr>
        <p:spPr>
          <a:xfrm rot="16200000">
            <a:off x="-89095" y="3127838"/>
            <a:ext cx="1283949" cy="246221"/>
          </a:xfrm>
          <a:prstGeom prst="rect">
            <a:avLst/>
          </a:prstGeom>
          <a:noFill/>
        </p:spPr>
        <p:txBody>
          <a:bodyPr wrap="square" rtlCol="0">
            <a:spAutoFit/>
          </a:bodyPr>
          <a:lstStyle/>
          <a:p>
            <a:pPr algn="ctr"/>
            <a:r>
              <a:rPr lang="en-US" sz="1000" u="sng" dirty="0"/>
              <a:t>Party Affiliation</a:t>
            </a:r>
          </a:p>
        </p:txBody>
      </p:sp>
      <p:sp>
        <p:nvSpPr>
          <p:cNvPr id="12" name="TextBox 11">
            <a:extLst>
              <a:ext uri="{FF2B5EF4-FFF2-40B4-BE49-F238E27FC236}">
                <a16:creationId xmlns:a16="http://schemas.microsoft.com/office/drawing/2014/main" id="{6774B83F-DEE5-4974-AC90-C45530DE0F7B}"/>
              </a:ext>
            </a:extLst>
          </p:cNvPr>
          <p:cNvSpPr txBox="1"/>
          <p:nvPr/>
        </p:nvSpPr>
        <p:spPr>
          <a:xfrm rot="16200000">
            <a:off x="128498" y="4520194"/>
            <a:ext cx="847289" cy="246221"/>
          </a:xfrm>
          <a:prstGeom prst="rect">
            <a:avLst/>
          </a:prstGeom>
          <a:noFill/>
        </p:spPr>
        <p:txBody>
          <a:bodyPr wrap="square" rtlCol="0">
            <a:spAutoFit/>
          </a:bodyPr>
          <a:lstStyle/>
          <a:p>
            <a:pPr algn="ctr"/>
            <a:r>
              <a:rPr lang="en-US" sz="1000" u="sng" dirty="0"/>
              <a:t>Occupation</a:t>
            </a:r>
          </a:p>
        </p:txBody>
      </p:sp>
      <p:sp>
        <p:nvSpPr>
          <p:cNvPr id="13" name="Text Placeholder 3">
            <a:extLst>
              <a:ext uri="{FF2B5EF4-FFF2-40B4-BE49-F238E27FC236}">
                <a16:creationId xmlns:a16="http://schemas.microsoft.com/office/drawing/2014/main" id="{D7562297-E019-4C86-BF5E-B1E7F64F1B6F}"/>
              </a:ext>
            </a:extLst>
          </p:cNvPr>
          <p:cNvSpPr>
            <a:spLocks noGrp="1"/>
          </p:cNvSpPr>
          <p:nvPr>
            <p:ph type="body" sz="quarter" idx="13"/>
          </p:nvPr>
        </p:nvSpPr>
        <p:spPr>
          <a:xfrm>
            <a:off x="169334" y="1296459"/>
            <a:ext cx="8728482" cy="368686"/>
          </a:xfrm>
        </p:spPr>
        <p:txBody>
          <a:bodyPr/>
          <a:lstStyle/>
          <a:p>
            <a:r>
              <a:rPr lang="en-US" b="1" dirty="0"/>
              <a:t>Survey Fun Fact</a:t>
            </a:r>
            <a:r>
              <a:rPr lang="en-US" dirty="0"/>
              <a:t>: </a:t>
            </a:r>
            <a:r>
              <a:rPr lang="en-US" u="sng" dirty="0"/>
              <a:t>64%</a:t>
            </a:r>
            <a:r>
              <a:rPr lang="en-US" dirty="0"/>
              <a:t> of Independents and </a:t>
            </a:r>
            <a:r>
              <a:rPr lang="en-US" u="sng" dirty="0"/>
              <a:t>67%</a:t>
            </a:r>
            <a:r>
              <a:rPr lang="en-US" dirty="0"/>
              <a:t> of white collars try to actively avoid online political ads on Facebook and YouTube</a:t>
            </a:r>
          </a:p>
        </p:txBody>
      </p:sp>
    </p:spTree>
    <p:extLst>
      <p:ext uri="{BB962C8B-B14F-4D97-AF65-F5344CB8AC3E}">
        <p14:creationId xmlns:p14="http://schemas.microsoft.com/office/powerpoint/2010/main" val="1986115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390A-8EE6-45DB-82CB-479D8709FD2D}"/>
              </a:ext>
            </a:extLst>
          </p:cNvPr>
          <p:cNvSpPr>
            <a:spLocks noGrp="1"/>
          </p:cNvSpPr>
          <p:nvPr>
            <p:ph type="ctrTitle"/>
          </p:nvPr>
        </p:nvSpPr>
        <p:spPr>
          <a:xfrm>
            <a:off x="169333" y="307782"/>
            <a:ext cx="8805334" cy="1283951"/>
          </a:xfrm>
        </p:spPr>
        <p:txBody>
          <a:bodyPr/>
          <a:lstStyle/>
          <a:p>
            <a:r>
              <a:rPr lang="en-US" sz="2550" dirty="0">
                <a:solidFill>
                  <a:schemeClr val="tx1"/>
                </a:solidFill>
              </a:rPr>
              <a:t>Because Of This Attentiveness, It’s No Surprise That TV Is How Most Voters Are Likely To </a:t>
            </a:r>
            <a:r>
              <a:rPr lang="en-US" sz="2550" u="sng" dirty="0">
                <a:solidFill>
                  <a:schemeClr val="tx1"/>
                </a:solidFill>
              </a:rPr>
              <a:t>First Learn</a:t>
            </a:r>
            <a:r>
              <a:rPr lang="en-US" sz="2550" dirty="0">
                <a:solidFill>
                  <a:schemeClr val="tx1"/>
                </a:solidFill>
              </a:rPr>
              <a:t> About Candidates And Issues</a:t>
            </a:r>
          </a:p>
        </p:txBody>
      </p:sp>
      <p:sp>
        <p:nvSpPr>
          <p:cNvPr id="5" name="Text Placeholder 4">
            <a:extLst>
              <a:ext uri="{FF2B5EF4-FFF2-40B4-BE49-F238E27FC236}">
                <a16:creationId xmlns:a16="http://schemas.microsoft.com/office/drawing/2014/main" id="{D3CB36FF-BC44-4C1A-880E-683FCAEEFFF6}"/>
              </a:ext>
            </a:extLst>
          </p:cNvPr>
          <p:cNvSpPr>
            <a:spLocks noGrp="1"/>
          </p:cNvSpPr>
          <p:nvPr>
            <p:ph type="body" sz="quarter" idx="15"/>
          </p:nvPr>
        </p:nvSpPr>
        <p:spPr>
          <a:xfrm>
            <a:off x="296160" y="6169203"/>
            <a:ext cx="2161290" cy="294924"/>
          </a:xfrm>
        </p:spPr>
        <p:txBody>
          <a:bodyPr/>
          <a:lstStyle/>
          <a:p>
            <a:r>
              <a:rPr lang="en-US" dirty="0"/>
              <a:t>VAB: it’s a matter of trust</a:t>
            </a:r>
          </a:p>
        </p:txBody>
      </p:sp>
      <p:sp>
        <p:nvSpPr>
          <p:cNvPr id="31" name="Text Placeholder 3"/>
          <p:cNvSpPr>
            <a:spLocks noGrp="1"/>
          </p:cNvSpPr>
          <p:nvPr>
            <p:ph type="body" sz="quarter" idx="14"/>
          </p:nvPr>
        </p:nvSpPr>
        <p:spPr>
          <a:xfrm>
            <a:off x="339051" y="6421092"/>
            <a:ext cx="7339695" cy="314831"/>
          </a:xfrm>
        </p:spPr>
        <p:txBody>
          <a:bodyPr/>
          <a:lstStyle/>
          <a:p>
            <a:r>
              <a:rPr lang="en-US" sz="800" dirty="0"/>
              <a:t>Source: VAB / Research Now Poll of Registered or Likely Voters A18+; June 2018. Numbers do not equal 100% as multiple selections were allowed. Q15: Where are you most likely to first learn about Political candidates and issues...? Q24: How much do you agree or disagree with the following statements? </a:t>
            </a:r>
            <a:r>
              <a:rPr lang="en-US" sz="800" i="1" dirty="0"/>
              <a:t>I delete emails from political candidates without opening them. </a:t>
            </a:r>
            <a:r>
              <a:rPr lang="en-US" sz="800" dirty="0"/>
              <a:t>Respondents who answered Agree or Strongly Agree. Total Respondents=1,003. </a:t>
            </a:r>
          </a:p>
        </p:txBody>
      </p:sp>
      <p:sp>
        <p:nvSpPr>
          <p:cNvPr id="4" name="Text Placeholder 3"/>
          <p:cNvSpPr>
            <a:spLocks noGrp="1"/>
          </p:cNvSpPr>
          <p:nvPr>
            <p:ph type="body" sz="quarter" idx="13"/>
          </p:nvPr>
        </p:nvSpPr>
        <p:spPr>
          <a:xfrm>
            <a:off x="591364" y="1241246"/>
            <a:ext cx="8069059" cy="490722"/>
          </a:xfrm>
        </p:spPr>
        <p:txBody>
          <a:bodyPr/>
          <a:lstStyle/>
          <a:p>
            <a:r>
              <a:rPr lang="en-US" sz="1400" b="1" dirty="0"/>
              <a:t>Survey Fun Fact</a:t>
            </a:r>
            <a:r>
              <a:rPr lang="en-US" sz="1400" dirty="0"/>
              <a:t>: Emails from political candidates aren’t even opened by </a:t>
            </a:r>
            <a:r>
              <a:rPr lang="en-US" sz="1400" u="sng" dirty="0"/>
              <a:t>56%</a:t>
            </a:r>
            <a:r>
              <a:rPr lang="en-US" sz="1400" dirty="0"/>
              <a:t> of adults 18+ and </a:t>
            </a:r>
            <a:r>
              <a:rPr lang="en-US" sz="1400" u="sng" dirty="0"/>
              <a:t>61%</a:t>
            </a:r>
            <a:r>
              <a:rPr lang="en-US" sz="1400" dirty="0"/>
              <a:t> of adults 18-34</a:t>
            </a:r>
          </a:p>
        </p:txBody>
      </p:sp>
      <p:graphicFrame>
        <p:nvGraphicFramePr>
          <p:cNvPr id="3" name="Chart 2"/>
          <p:cNvGraphicFramePr/>
          <p:nvPr>
            <p:extLst>
              <p:ext uri="{D42A27DB-BD31-4B8C-83A1-F6EECF244321}">
                <p14:modId xmlns:p14="http://schemas.microsoft.com/office/powerpoint/2010/main" val="1645943962"/>
              </p:ext>
            </p:extLst>
          </p:nvPr>
        </p:nvGraphicFramePr>
        <p:xfrm>
          <a:off x="600808" y="1731968"/>
          <a:ext cx="8631767" cy="432608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9A43B31-FC80-4B68-8EC5-0F603973F6EB}"/>
              </a:ext>
            </a:extLst>
          </p:cNvPr>
          <p:cNvSpPr txBox="1"/>
          <p:nvPr/>
        </p:nvSpPr>
        <p:spPr>
          <a:xfrm rot="16200000">
            <a:off x="-37366" y="2847452"/>
            <a:ext cx="1283949" cy="246221"/>
          </a:xfrm>
          <a:prstGeom prst="rect">
            <a:avLst/>
          </a:prstGeom>
          <a:noFill/>
        </p:spPr>
        <p:txBody>
          <a:bodyPr wrap="square" rtlCol="0">
            <a:spAutoFit/>
          </a:bodyPr>
          <a:lstStyle/>
          <a:p>
            <a:pPr algn="ctr"/>
            <a:r>
              <a:rPr lang="en-US" sz="1000" u="sng" dirty="0"/>
              <a:t>Age</a:t>
            </a:r>
          </a:p>
        </p:txBody>
      </p:sp>
      <p:sp>
        <p:nvSpPr>
          <p:cNvPr id="8" name="TextBox 7">
            <a:extLst>
              <a:ext uri="{FF2B5EF4-FFF2-40B4-BE49-F238E27FC236}">
                <a16:creationId xmlns:a16="http://schemas.microsoft.com/office/drawing/2014/main" id="{8D58510D-C705-451B-A5A9-75C96A312EEE}"/>
              </a:ext>
            </a:extLst>
          </p:cNvPr>
          <p:cNvSpPr txBox="1"/>
          <p:nvPr/>
        </p:nvSpPr>
        <p:spPr>
          <a:xfrm rot="16200000">
            <a:off x="-85358" y="4501436"/>
            <a:ext cx="1372336" cy="246221"/>
          </a:xfrm>
          <a:prstGeom prst="rect">
            <a:avLst/>
          </a:prstGeom>
          <a:noFill/>
        </p:spPr>
        <p:txBody>
          <a:bodyPr wrap="square" rtlCol="0">
            <a:spAutoFit/>
          </a:bodyPr>
          <a:lstStyle/>
          <a:p>
            <a:pPr algn="ctr"/>
            <a:r>
              <a:rPr lang="en-US" sz="1000" u="sng" dirty="0"/>
              <a:t>Gender / Ethnicity</a:t>
            </a:r>
          </a:p>
        </p:txBody>
      </p:sp>
    </p:spTree>
    <p:extLst>
      <p:ext uri="{BB962C8B-B14F-4D97-AF65-F5344CB8AC3E}">
        <p14:creationId xmlns:p14="http://schemas.microsoft.com/office/powerpoint/2010/main" val="566580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3CB36FF-BC44-4C1A-880E-683FCAEEFFF6}"/>
              </a:ext>
            </a:extLst>
          </p:cNvPr>
          <p:cNvSpPr>
            <a:spLocks noGrp="1"/>
          </p:cNvSpPr>
          <p:nvPr>
            <p:ph type="body" sz="quarter" idx="15"/>
          </p:nvPr>
        </p:nvSpPr>
        <p:spPr>
          <a:xfrm>
            <a:off x="296159" y="6169203"/>
            <a:ext cx="2132715" cy="294924"/>
          </a:xfrm>
        </p:spPr>
        <p:txBody>
          <a:bodyPr/>
          <a:lstStyle/>
          <a:p>
            <a:r>
              <a:rPr lang="en-US" dirty="0"/>
              <a:t>VAB: it’s a matter of trust</a:t>
            </a:r>
          </a:p>
        </p:txBody>
      </p:sp>
      <p:graphicFrame>
        <p:nvGraphicFramePr>
          <p:cNvPr id="3" name="Chart 2"/>
          <p:cNvGraphicFramePr/>
          <p:nvPr>
            <p:extLst>
              <p:ext uri="{D42A27DB-BD31-4B8C-83A1-F6EECF244321}">
                <p14:modId xmlns:p14="http://schemas.microsoft.com/office/powerpoint/2010/main" val="3020725954"/>
              </p:ext>
            </p:extLst>
          </p:nvPr>
        </p:nvGraphicFramePr>
        <p:xfrm>
          <a:off x="981808" y="1773993"/>
          <a:ext cx="8631767" cy="432608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837FBE39-E18C-4BDD-A487-13A199BD84CF}"/>
              </a:ext>
            </a:extLst>
          </p:cNvPr>
          <p:cNvSpPr txBox="1"/>
          <p:nvPr/>
        </p:nvSpPr>
        <p:spPr>
          <a:xfrm rot="16200000">
            <a:off x="88761" y="3023499"/>
            <a:ext cx="1226272" cy="246221"/>
          </a:xfrm>
          <a:prstGeom prst="rect">
            <a:avLst/>
          </a:prstGeom>
          <a:noFill/>
        </p:spPr>
        <p:txBody>
          <a:bodyPr wrap="square" rtlCol="0">
            <a:spAutoFit/>
          </a:bodyPr>
          <a:lstStyle/>
          <a:p>
            <a:pPr algn="ctr"/>
            <a:r>
              <a:rPr lang="en-US" sz="1000" u="sng" dirty="0"/>
              <a:t>Party Affiliation</a:t>
            </a:r>
          </a:p>
        </p:txBody>
      </p:sp>
      <p:sp>
        <p:nvSpPr>
          <p:cNvPr id="10" name="TextBox 9">
            <a:extLst>
              <a:ext uri="{FF2B5EF4-FFF2-40B4-BE49-F238E27FC236}">
                <a16:creationId xmlns:a16="http://schemas.microsoft.com/office/drawing/2014/main" id="{DC8E41B7-61DE-4D3C-93C8-D9F5E088C25F}"/>
              </a:ext>
            </a:extLst>
          </p:cNvPr>
          <p:cNvSpPr txBox="1"/>
          <p:nvPr/>
        </p:nvSpPr>
        <p:spPr>
          <a:xfrm rot="16200000">
            <a:off x="301482" y="4414527"/>
            <a:ext cx="838900" cy="246221"/>
          </a:xfrm>
          <a:prstGeom prst="rect">
            <a:avLst/>
          </a:prstGeom>
          <a:noFill/>
        </p:spPr>
        <p:txBody>
          <a:bodyPr wrap="square" rtlCol="0">
            <a:spAutoFit/>
          </a:bodyPr>
          <a:lstStyle/>
          <a:p>
            <a:pPr algn="ctr"/>
            <a:r>
              <a:rPr lang="en-US" sz="1000" u="sng" dirty="0"/>
              <a:t>Occupation</a:t>
            </a:r>
          </a:p>
        </p:txBody>
      </p:sp>
      <p:sp>
        <p:nvSpPr>
          <p:cNvPr id="11" name="Text Placeholder 3">
            <a:extLst>
              <a:ext uri="{FF2B5EF4-FFF2-40B4-BE49-F238E27FC236}">
                <a16:creationId xmlns:a16="http://schemas.microsoft.com/office/drawing/2014/main" id="{EDAD61F6-247B-4E26-816D-04BBAD47AFED}"/>
              </a:ext>
            </a:extLst>
          </p:cNvPr>
          <p:cNvSpPr>
            <a:spLocks noGrp="1"/>
          </p:cNvSpPr>
          <p:nvPr>
            <p:ph type="body" sz="quarter" idx="13"/>
          </p:nvPr>
        </p:nvSpPr>
        <p:spPr>
          <a:xfrm>
            <a:off x="591364" y="1285206"/>
            <a:ext cx="8069059" cy="490722"/>
          </a:xfrm>
        </p:spPr>
        <p:txBody>
          <a:bodyPr/>
          <a:lstStyle/>
          <a:p>
            <a:r>
              <a:rPr lang="en-US" sz="1400" b="1" dirty="0"/>
              <a:t>Survey Fun Fact</a:t>
            </a:r>
            <a:r>
              <a:rPr lang="en-US" sz="1400" dirty="0"/>
              <a:t>: Emails from political candidates aren’t even opened by </a:t>
            </a:r>
            <a:r>
              <a:rPr lang="en-US" u="sng" dirty="0"/>
              <a:t>60</a:t>
            </a:r>
            <a:r>
              <a:rPr lang="en-US" sz="1400" u="sng" dirty="0"/>
              <a:t>%</a:t>
            </a:r>
            <a:r>
              <a:rPr lang="en-US" sz="1400" dirty="0"/>
              <a:t> of Independents and </a:t>
            </a:r>
            <a:r>
              <a:rPr lang="en-US" sz="1400" u="sng" dirty="0"/>
              <a:t>59%</a:t>
            </a:r>
            <a:r>
              <a:rPr lang="en-US" sz="1400" dirty="0"/>
              <a:t> of white collars</a:t>
            </a:r>
          </a:p>
        </p:txBody>
      </p:sp>
      <p:sp>
        <p:nvSpPr>
          <p:cNvPr id="14" name="Text Placeholder 3">
            <a:extLst>
              <a:ext uri="{FF2B5EF4-FFF2-40B4-BE49-F238E27FC236}">
                <a16:creationId xmlns:a16="http://schemas.microsoft.com/office/drawing/2014/main" id="{5E70F320-07D2-49F2-B860-AFAC7A6955C9}"/>
              </a:ext>
            </a:extLst>
          </p:cNvPr>
          <p:cNvSpPr>
            <a:spLocks noGrp="1"/>
          </p:cNvSpPr>
          <p:nvPr>
            <p:ph type="body" sz="quarter" idx="14"/>
          </p:nvPr>
        </p:nvSpPr>
        <p:spPr>
          <a:xfrm>
            <a:off x="339051" y="6421092"/>
            <a:ext cx="7339695" cy="314831"/>
          </a:xfrm>
        </p:spPr>
        <p:txBody>
          <a:bodyPr/>
          <a:lstStyle/>
          <a:p>
            <a:r>
              <a:rPr lang="en-US" sz="800" dirty="0"/>
              <a:t>Source: VAB / Research Now Poll of Registered or Likely Voters A18+; June 2018. Numbers do not equal 100% as multiple selections were allowed. Q15: Where are you most likely to first learn about Political candidates and issues...? Q24: How much do you agree or disagree with the following statements? </a:t>
            </a:r>
            <a:r>
              <a:rPr lang="en-US" sz="800" i="1" dirty="0"/>
              <a:t>I delete emails from political candidates without opening them. </a:t>
            </a:r>
            <a:r>
              <a:rPr lang="en-US" sz="800" dirty="0"/>
              <a:t>Respondents who answered Agree or Strongly Agree. Total Respondents=1,003. </a:t>
            </a:r>
          </a:p>
        </p:txBody>
      </p:sp>
      <p:sp>
        <p:nvSpPr>
          <p:cNvPr id="17" name="Title 1">
            <a:extLst>
              <a:ext uri="{FF2B5EF4-FFF2-40B4-BE49-F238E27FC236}">
                <a16:creationId xmlns:a16="http://schemas.microsoft.com/office/drawing/2014/main" id="{2679DED7-8FFB-4138-84AA-39D189776AAE}"/>
              </a:ext>
            </a:extLst>
          </p:cNvPr>
          <p:cNvSpPr>
            <a:spLocks noGrp="1"/>
          </p:cNvSpPr>
          <p:nvPr>
            <p:ph type="ctrTitle"/>
          </p:nvPr>
        </p:nvSpPr>
        <p:spPr>
          <a:xfrm>
            <a:off x="169333" y="307782"/>
            <a:ext cx="8805334" cy="727037"/>
          </a:xfrm>
        </p:spPr>
        <p:txBody>
          <a:bodyPr/>
          <a:lstStyle/>
          <a:p>
            <a:r>
              <a:rPr lang="en-US" dirty="0">
                <a:solidFill>
                  <a:schemeClr val="tx1"/>
                </a:solidFill>
              </a:rPr>
              <a:t>Over 70% of Democrats &amp; Republicans Are Most Likely To </a:t>
            </a:r>
            <a:br>
              <a:rPr lang="en-US" dirty="0">
                <a:solidFill>
                  <a:schemeClr val="tx1"/>
                </a:solidFill>
              </a:rPr>
            </a:br>
            <a:r>
              <a:rPr lang="en-US" u="sng" dirty="0">
                <a:solidFill>
                  <a:schemeClr val="tx1"/>
                </a:solidFill>
              </a:rPr>
              <a:t>First Learn</a:t>
            </a:r>
            <a:r>
              <a:rPr lang="en-US" dirty="0">
                <a:solidFill>
                  <a:schemeClr val="tx1"/>
                </a:solidFill>
              </a:rPr>
              <a:t> About Candidates And Issues From TV</a:t>
            </a:r>
          </a:p>
        </p:txBody>
      </p:sp>
    </p:spTree>
    <p:extLst>
      <p:ext uri="{BB962C8B-B14F-4D97-AF65-F5344CB8AC3E}">
        <p14:creationId xmlns:p14="http://schemas.microsoft.com/office/powerpoint/2010/main" val="386684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390A-8EE6-45DB-82CB-479D8709FD2D}"/>
              </a:ext>
            </a:extLst>
          </p:cNvPr>
          <p:cNvSpPr>
            <a:spLocks noGrp="1"/>
          </p:cNvSpPr>
          <p:nvPr>
            <p:ph type="ctrTitle"/>
          </p:nvPr>
        </p:nvSpPr>
        <p:spPr>
          <a:xfrm>
            <a:off x="169333" y="307782"/>
            <a:ext cx="8805334" cy="851369"/>
          </a:xfrm>
        </p:spPr>
        <p:txBody>
          <a:bodyPr/>
          <a:lstStyle/>
          <a:p>
            <a:r>
              <a:rPr lang="en-US" dirty="0">
                <a:solidFill>
                  <a:schemeClr val="tx1"/>
                </a:solidFill>
              </a:rPr>
              <a:t>Political TV Ads Are Also Much More Likely Than Any Other Media To Spur Voters To </a:t>
            </a:r>
            <a:r>
              <a:rPr lang="en-US" u="sng" dirty="0">
                <a:solidFill>
                  <a:schemeClr val="tx1"/>
                </a:solidFill>
              </a:rPr>
              <a:t>Take An Action</a:t>
            </a:r>
            <a:r>
              <a:rPr lang="en-US" dirty="0">
                <a:solidFill>
                  <a:schemeClr val="tx1"/>
                </a:solidFill>
              </a:rPr>
              <a:t> After Seeing An Ad</a:t>
            </a:r>
          </a:p>
        </p:txBody>
      </p:sp>
      <p:sp>
        <p:nvSpPr>
          <p:cNvPr id="5" name="Text Placeholder 4">
            <a:extLst>
              <a:ext uri="{FF2B5EF4-FFF2-40B4-BE49-F238E27FC236}">
                <a16:creationId xmlns:a16="http://schemas.microsoft.com/office/drawing/2014/main" id="{D3CB36FF-BC44-4C1A-880E-683FCAEEFFF6}"/>
              </a:ext>
            </a:extLst>
          </p:cNvPr>
          <p:cNvSpPr>
            <a:spLocks noGrp="1"/>
          </p:cNvSpPr>
          <p:nvPr>
            <p:ph type="body" sz="quarter" idx="15"/>
          </p:nvPr>
        </p:nvSpPr>
        <p:spPr>
          <a:xfrm>
            <a:off x="296159" y="6169203"/>
            <a:ext cx="2151765" cy="294924"/>
          </a:xfrm>
        </p:spPr>
        <p:txBody>
          <a:bodyPr/>
          <a:lstStyle/>
          <a:p>
            <a:r>
              <a:rPr lang="en-US" dirty="0"/>
              <a:t>VAB: it’s a matter of trust</a:t>
            </a:r>
          </a:p>
        </p:txBody>
      </p:sp>
      <p:sp>
        <p:nvSpPr>
          <p:cNvPr id="31" name="Text Placeholder 3"/>
          <p:cNvSpPr>
            <a:spLocks noGrp="1"/>
          </p:cNvSpPr>
          <p:nvPr>
            <p:ph type="body" sz="quarter" idx="14"/>
          </p:nvPr>
        </p:nvSpPr>
        <p:spPr>
          <a:xfrm>
            <a:off x="318269" y="6425210"/>
            <a:ext cx="7339695" cy="314831"/>
          </a:xfrm>
        </p:spPr>
        <p:txBody>
          <a:bodyPr/>
          <a:lstStyle/>
          <a:p>
            <a:r>
              <a:rPr lang="en-US" sz="800" dirty="0"/>
              <a:t>Source: VAB / Research Now Poll of Registered or Likely Voters A18+; June 2018. Numbers do not equal 100% as multiple selections were allowed. Q18: Which of the following types of political advertisements have prompted you to take an action (i.e. seek information about a political candidate/ issue, discuss with family/friends/co-workers)? Total Respondents=1,003. </a:t>
            </a:r>
          </a:p>
        </p:txBody>
      </p:sp>
      <p:sp>
        <p:nvSpPr>
          <p:cNvPr id="4" name="Text Placeholder 3"/>
          <p:cNvSpPr>
            <a:spLocks noGrp="1"/>
          </p:cNvSpPr>
          <p:nvPr>
            <p:ph type="body" sz="quarter" idx="13"/>
          </p:nvPr>
        </p:nvSpPr>
        <p:spPr>
          <a:xfrm>
            <a:off x="569576" y="1187708"/>
            <a:ext cx="8004849" cy="368686"/>
          </a:xfrm>
        </p:spPr>
        <p:txBody>
          <a:bodyPr/>
          <a:lstStyle/>
          <a:p>
            <a:r>
              <a:rPr lang="en-US" sz="1400" dirty="0"/>
              <a:t>Against adults 18+, TV ads are </a:t>
            </a:r>
            <a:r>
              <a:rPr lang="en-US" sz="1400" u="sng" dirty="0"/>
              <a:t>3x</a:t>
            </a:r>
            <a:r>
              <a:rPr lang="en-US" sz="1400" dirty="0"/>
              <a:t> more likely than social media, and </a:t>
            </a:r>
            <a:r>
              <a:rPr lang="en-US" sz="1400" u="sng" dirty="0"/>
              <a:t>4x</a:t>
            </a:r>
            <a:r>
              <a:rPr lang="en-US" sz="1400" dirty="0"/>
              <a:t> more likely than radio ads, to prompt a voter to take an action</a:t>
            </a:r>
          </a:p>
        </p:txBody>
      </p:sp>
      <p:graphicFrame>
        <p:nvGraphicFramePr>
          <p:cNvPr id="3" name="Chart 2"/>
          <p:cNvGraphicFramePr/>
          <p:nvPr>
            <p:extLst>
              <p:ext uri="{D42A27DB-BD31-4B8C-83A1-F6EECF244321}">
                <p14:modId xmlns:p14="http://schemas.microsoft.com/office/powerpoint/2010/main" val="2641156203"/>
              </p:ext>
            </p:extLst>
          </p:nvPr>
        </p:nvGraphicFramePr>
        <p:xfrm>
          <a:off x="512233" y="1708039"/>
          <a:ext cx="9049456" cy="432608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DBDBF3C9-F4E2-482B-BDD3-4E9CA359126B}"/>
              </a:ext>
            </a:extLst>
          </p:cNvPr>
          <p:cNvSpPr txBox="1"/>
          <p:nvPr/>
        </p:nvSpPr>
        <p:spPr>
          <a:xfrm rot="16200000">
            <a:off x="-175737" y="2878408"/>
            <a:ext cx="1396050" cy="246221"/>
          </a:xfrm>
          <a:prstGeom prst="rect">
            <a:avLst/>
          </a:prstGeom>
          <a:noFill/>
        </p:spPr>
        <p:txBody>
          <a:bodyPr wrap="square" rtlCol="0">
            <a:spAutoFit/>
          </a:bodyPr>
          <a:lstStyle/>
          <a:p>
            <a:pPr algn="ctr"/>
            <a:r>
              <a:rPr lang="en-US" sz="1000" u="sng" dirty="0"/>
              <a:t>Age</a:t>
            </a:r>
          </a:p>
        </p:txBody>
      </p:sp>
      <p:sp>
        <p:nvSpPr>
          <p:cNvPr id="8" name="TextBox 7">
            <a:extLst>
              <a:ext uri="{FF2B5EF4-FFF2-40B4-BE49-F238E27FC236}">
                <a16:creationId xmlns:a16="http://schemas.microsoft.com/office/drawing/2014/main" id="{C3EF1DBF-5D09-441A-BB08-82DB628C3E25}"/>
              </a:ext>
            </a:extLst>
          </p:cNvPr>
          <p:cNvSpPr txBox="1"/>
          <p:nvPr/>
        </p:nvSpPr>
        <p:spPr>
          <a:xfrm rot="16200000">
            <a:off x="-175737" y="4457260"/>
            <a:ext cx="1396048" cy="246221"/>
          </a:xfrm>
          <a:prstGeom prst="rect">
            <a:avLst/>
          </a:prstGeom>
          <a:noFill/>
        </p:spPr>
        <p:txBody>
          <a:bodyPr wrap="square" rtlCol="0">
            <a:spAutoFit/>
          </a:bodyPr>
          <a:lstStyle/>
          <a:p>
            <a:pPr algn="ctr"/>
            <a:r>
              <a:rPr lang="en-US" sz="1000" u="sng" dirty="0"/>
              <a:t>Gender / Ethnicity</a:t>
            </a:r>
          </a:p>
        </p:txBody>
      </p:sp>
    </p:spTree>
    <p:extLst>
      <p:ext uri="{BB962C8B-B14F-4D97-AF65-F5344CB8AC3E}">
        <p14:creationId xmlns:p14="http://schemas.microsoft.com/office/powerpoint/2010/main" val="3462880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3CB36FF-BC44-4C1A-880E-683FCAEEFFF6}"/>
              </a:ext>
            </a:extLst>
          </p:cNvPr>
          <p:cNvSpPr>
            <a:spLocks noGrp="1"/>
          </p:cNvSpPr>
          <p:nvPr>
            <p:ph type="body" sz="quarter" idx="15"/>
          </p:nvPr>
        </p:nvSpPr>
        <p:spPr>
          <a:xfrm>
            <a:off x="296160" y="6169203"/>
            <a:ext cx="2142240" cy="294924"/>
          </a:xfrm>
        </p:spPr>
        <p:txBody>
          <a:bodyPr/>
          <a:lstStyle/>
          <a:p>
            <a:r>
              <a:rPr lang="en-US" dirty="0"/>
              <a:t>VAB: it’s a matter of trust</a:t>
            </a:r>
          </a:p>
        </p:txBody>
      </p:sp>
      <p:sp>
        <p:nvSpPr>
          <p:cNvPr id="31" name="Text Placeholder 3"/>
          <p:cNvSpPr>
            <a:spLocks noGrp="1"/>
          </p:cNvSpPr>
          <p:nvPr>
            <p:ph type="body" sz="quarter" idx="14"/>
          </p:nvPr>
        </p:nvSpPr>
        <p:spPr>
          <a:xfrm>
            <a:off x="318269" y="6425210"/>
            <a:ext cx="7339695" cy="314831"/>
          </a:xfrm>
        </p:spPr>
        <p:txBody>
          <a:bodyPr/>
          <a:lstStyle/>
          <a:p>
            <a:r>
              <a:rPr lang="en-US" sz="800" dirty="0"/>
              <a:t>Source: VAB / Research Now Poll of Registered or Likely Voters A18+; June 2018. Numbers do not equal 100% as multiple selections were allowed. Q18: Which of the following types of political advertisements have prompted you to take an action (i.e. seek information about a political candidate/ issue, discuss with family/friends/co-workers)? Total Respondents=1,003. </a:t>
            </a:r>
          </a:p>
        </p:txBody>
      </p:sp>
      <p:graphicFrame>
        <p:nvGraphicFramePr>
          <p:cNvPr id="3" name="Chart 2"/>
          <p:cNvGraphicFramePr/>
          <p:nvPr>
            <p:extLst>
              <p:ext uri="{D42A27DB-BD31-4B8C-83A1-F6EECF244321}">
                <p14:modId xmlns:p14="http://schemas.microsoft.com/office/powerpoint/2010/main" val="3972459212"/>
              </p:ext>
            </p:extLst>
          </p:nvPr>
        </p:nvGraphicFramePr>
        <p:xfrm>
          <a:off x="512233" y="1708039"/>
          <a:ext cx="9049456" cy="432608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7ADF0C07-7B95-4817-8E95-9D7AA619C603}"/>
              </a:ext>
            </a:extLst>
          </p:cNvPr>
          <p:cNvSpPr txBox="1"/>
          <p:nvPr/>
        </p:nvSpPr>
        <p:spPr>
          <a:xfrm rot="16200000">
            <a:off x="78441" y="3023648"/>
            <a:ext cx="1246909" cy="284288"/>
          </a:xfrm>
          <a:prstGeom prst="rect">
            <a:avLst/>
          </a:prstGeom>
          <a:noFill/>
        </p:spPr>
        <p:txBody>
          <a:bodyPr wrap="square" rtlCol="0">
            <a:spAutoFit/>
          </a:bodyPr>
          <a:lstStyle/>
          <a:p>
            <a:pPr algn="ctr"/>
            <a:r>
              <a:rPr lang="en-US" sz="1000" u="sng" dirty="0"/>
              <a:t>Party Affiliation</a:t>
            </a:r>
          </a:p>
        </p:txBody>
      </p:sp>
      <p:sp>
        <p:nvSpPr>
          <p:cNvPr id="10" name="TextBox 9">
            <a:extLst>
              <a:ext uri="{FF2B5EF4-FFF2-40B4-BE49-F238E27FC236}">
                <a16:creationId xmlns:a16="http://schemas.microsoft.com/office/drawing/2014/main" id="{D199094C-3934-4122-8691-57DFCA351140}"/>
              </a:ext>
            </a:extLst>
          </p:cNvPr>
          <p:cNvSpPr txBox="1"/>
          <p:nvPr/>
        </p:nvSpPr>
        <p:spPr>
          <a:xfrm rot="16200000">
            <a:off x="288897" y="4419527"/>
            <a:ext cx="864067" cy="246221"/>
          </a:xfrm>
          <a:prstGeom prst="rect">
            <a:avLst/>
          </a:prstGeom>
          <a:noFill/>
        </p:spPr>
        <p:txBody>
          <a:bodyPr wrap="square" rtlCol="0">
            <a:spAutoFit/>
          </a:bodyPr>
          <a:lstStyle/>
          <a:p>
            <a:pPr algn="ctr"/>
            <a:r>
              <a:rPr lang="en-US" sz="1000" u="sng" dirty="0"/>
              <a:t>Occupation</a:t>
            </a:r>
          </a:p>
        </p:txBody>
      </p:sp>
      <p:sp>
        <p:nvSpPr>
          <p:cNvPr id="11" name="Title 1">
            <a:extLst>
              <a:ext uri="{FF2B5EF4-FFF2-40B4-BE49-F238E27FC236}">
                <a16:creationId xmlns:a16="http://schemas.microsoft.com/office/drawing/2014/main" id="{6EE937B9-35CD-47F0-B515-7F6FE4C1EC23}"/>
              </a:ext>
            </a:extLst>
          </p:cNvPr>
          <p:cNvSpPr>
            <a:spLocks noGrp="1"/>
          </p:cNvSpPr>
          <p:nvPr>
            <p:ph type="ctrTitle"/>
          </p:nvPr>
        </p:nvSpPr>
        <p:spPr>
          <a:xfrm>
            <a:off x="169333" y="307782"/>
            <a:ext cx="8805334" cy="727037"/>
          </a:xfrm>
        </p:spPr>
        <p:txBody>
          <a:bodyPr/>
          <a:lstStyle/>
          <a:p>
            <a:r>
              <a:rPr lang="en-US" dirty="0">
                <a:solidFill>
                  <a:schemeClr val="tx1"/>
                </a:solidFill>
              </a:rPr>
              <a:t>Almost Two-Thirds of Democrats &amp; Republicans Are Likely To </a:t>
            </a:r>
            <a:br>
              <a:rPr lang="en-US" dirty="0">
                <a:solidFill>
                  <a:schemeClr val="tx1"/>
                </a:solidFill>
              </a:rPr>
            </a:br>
            <a:r>
              <a:rPr lang="en-US" u="sng" dirty="0">
                <a:solidFill>
                  <a:schemeClr val="tx1"/>
                </a:solidFill>
              </a:rPr>
              <a:t>Take An Action</a:t>
            </a:r>
            <a:r>
              <a:rPr lang="en-US" dirty="0">
                <a:solidFill>
                  <a:schemeClr val="tx1"/>
                </a:solidFill>
              </a:rPr>
              <a:t> After Seeing A Political Ad On TV</a:t>
            </a:r>
          </a:p>
        </p:txBody>
      </p:sp>
      <p:sp>
        <p:nvSpPr>
          <p:cNvPr id="14" name="Text Placeholder 3">
            <a:extLst>
              <a:ext uri="{FF2B5EF4-FFF2-40B4-BE49-F238E27FC236}">
                <a16:creationId xmlns:a16="http://schemas.microsoft.com/office/drawing/2014/main" id="{C61C279B-E677-4408-BE47-4E601848AF20}"/>
              </a:ext>
            </a:extLst>
          </p:cNvPr>
          <p:cNvSpPr>
            <a:spLocks noGrp="1"/>
          </p:cNvSpPr>
          <p:nvPr>
            <p:ph type="body" sz="quarter" idx="13"/>
          </p:nvPr>
        </p:nvSpPr>
        <p:spPr>
          <a:xfrm>
            <a:off x="569576" y="1222875"/>
            <a:ext cx="8004849" cy="485163"/>
          </a:xfrm>
        </p:spPr>
        <p:txBody>
          <a:bodyPr/>
          <a:lstStyle/>
          <a:p>
            <a:r>
              <a:rPr lang="en-US" sz="1400" dirty="0"/>
              <a:t>Against Independents, TV ads are over </a:t>
            </a:r>
            <a:r>
              <a:rPr lang="en-US" sz="1400" u="sng" dirty="0"/>
              <a:t>3x</a:t>
            </a:r>
            <a:r>
              <a:rPr lang="en-US" sz="1400" dirty="0"/>
              <a:t> more likely than social media, and almost </a:t>
            </a:r>
            <a:r>
              <a:rPr lang="en-US" u="sng" dirty="0"/>
              <a:t>5</a:t>
            </a:r>
            <a:r>
              <a:rPr lang="en-US" sz="1400" u="sng" dirty="0"/>
              <a:t>x</a:t>
            </a:r>
            <a:r>
              <a:rPr lang="en-US" sz="1400" dirty="0"/>
              <a:t> more likely than radio ads, to prompt a voter to take an action</a:t>
            </a:r>
          </a:p>
        </p:txBody>
      </p:sp>
    </p:spTree>
    <p:extLst>
      <p:ext uri="{BB962C8B-B14F-4D97-AF65-F5344CB8AC3E}">
        <p14:creationId xmlns:p14="http://schemas.microsoft.com/office/powerpoint/2010/main" val="4229768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390A-8EE6-45DB-82CB-479D8709FD2D}"/>
              </a:ext>
            </a:extLst>
          </p:cNvPr>
          <p:cNvSpPr>
            <a:spLocks noGrp="1"/>
          </p:cNvSpPr>
          <p:nvPr>
            <p:ph type="ctrTitle"/>
          </p:nvPr>
        </p:nvSpPr>
        <p:spPr>
          <a:xfrm>
            <a:off x="169333" y="307782"/>
            <a:ext cx="8805334" cy="1283951"/>
          </a:xfrm>
        </p:spPr>
        <p:txBody>
          <a:bodyPr/>
          <a:lstStyle/>
          <a:p>
            <a:r>
              <a:rPr lang="en-US" dirty="0">
                <a:solidFill>
                  <a:schemeClr val="tx1"/>
                </a:solidFill>
              </a:rPr>
              <a:t>Due To On-Going Trust, Voters Are More Likely To Rely On TV To </a:t>
            </a:r>
            <a:r>
              <a:rPr lang="en-US" u="sng" dirty="0">
                <a:solidFill>
                  <a:schemeClr val="tx1"/>
                </a:solidFill>
              </a:rPr>
              <a:t>Keep Them Informed</a:t>
            </a:r>
            <a:r>
              <a:rPr lang="en-US" dirty="0">
                <a:solidFill>
                  <a:schemeClr val="tx1"/>
                </a:solidFill>
              </a:rPr>
              <a:t> Throughout The Election Cycle </a:t>
            </a:r>
          </a:p>
        </p:txBody>
      </p:sp>
      <p:sp>
        <p:nvSpPr>
          <p:cNvPr id="5" name="Text Placeholder 4">
            <a:extLst>
              <a:ext uri="{FF2B5EF4-FFF2-40B4-BE49-F238E27FC236}">
                <a16:creationId xmlns:a16="http://schemas.microsoft.com/office/drawing/2014/main" id="{D3CB36FF-BC44-4C1A-880E-683FCAEEFFF6}"/>
              </a:ext>
            </a:extLst>
          </p:cNvPr>
          <p:cNvSpPr>
            <a:spLocks noGrp="1"/>
          </p:cNvSpPr>
          <p:nvPr>
            <p:ph type="body" sz="quarter" idx="15"/>
          </p:nvPr>
        </p:nvSpPr>
        <p:spPr>
          <a:xfrm>
            <a:off x="349168" y="6116038"/>
            <a:ext cx="2241632" cy="294924"/>
          </a:xfrm>
        </p:spPr>
        <p:txBody>
          <a:bodyPr/>
          <a:lstStyle/>
          <a:p>
            <a:r>
              <a:rPr lang="en-US" dirty="0"/>
              <a:t>VAB: it’s a matter of trust</a:t>
            </a:r>
          </a:p>
        </p:txBody>
      </p:sp>
      <p:sp>
        <p:nvSpPr>
          <p:cNvPr id="31" name="Text Placeholder 3"/>
          <p:cNvSpPr>
            <a:spLocks noGrp="1"/>
          </p:cNvSpPr>
          <p:nvPr>
            <p:ph type="body" sz="quarter" idx="14"/>
          </p:nvPr>
        </p:nvSpPr>
        <p:spPr>
          <a:xfrm>
            <a:off x="370224" y="6304135"/>
            <a:ext cx="7339695" cy="314831"/>
          </a:xfrm>
        </p:spPr>
        <p:txBody>
          <a:bodyPr/>
          <a:lstStyle/>
          <a:p>
            <a:r>
              <a:rPr lang="en-US" sz="800" dirty="0"/>
              <a:t>Source: VAB / Research Now Poll of Registered or Likely Voters A18+; June 2018. Numbers do not equal 100% as multiple selections were allowed. Q16: Which of the following keeps you informed about Political candidates and issues...? Q20: How much do you agree or disagree with the following statements? </a:t>
            </a:r>
            <a:r>
              <a:rPr lang="en-US" sz="800" i="1" dirty="0"/>
              <a:t>Cable TV news websites/apps (CNN.com, MSNBC.com, etc.) are a good source for political information. </a:t>
            </a:r>
            <a:r>
              <a:rPr lang="en-US" sz="800" dirty="0"/>
              <a:t>Respondents who answered Agree or Strongly Agree. Total Respondents=1,003. </a:t>
            </a:r>
          </a:p>
        </p:txBody>
      </p:sp>
      <p:sp>
        <p:nvSpPr>
          <p:cNvPr id="4" name="Text Placeholder 3"/>
          <p:cNvSpPr>
            <a:spLocks noGrp="1"/>
          </p:cNvSpPr>
          <p:nvPr>
            <p:ph type="body" sz="quarter" idx="13"/>
          </p:nvPr>
        </p:nvSpPr>
        <p:spPr>
          <a:xfrm>
            <a:off x="169333" y="1183262"/>
            <a:ext cx="8805334" cy="490387"/>
          </a:xfrm>
        </p:spPr>
        <p:txBody>
          <a:bodyPr/>
          <a:lstStyle/>
          <a:p>
            <a:r>
              <a:rPr lang="en-US" sz="1400" b="1" dirty="0"/>
              <a:t>Survey Fun Fact</a:t>
            </a:r>
            <a:r>
              <a:rPr lang="en-US" sz="1400" dirty="0"/>
              <a:t>: </a:t>
            </a:r>
            <a:r>
              <a:rPr lang="en-US" sz="1400" u="sng" dirty="0"/>
              <a:t>58%</a:t>
            </a:r>
            <a:r>
              <a:rPr lang="en-US" sz="1400" dirty="0"/>
              <a:t> of adults 18+ and </a:t>
            </a:r>
            <a:r>
              <a:rPr lang="en-US" sz="1400" u="sng" dirty="0"/>
              <a:t>67%</a:t>
            </a:r>
            <a:r>
              <a:rPr lang="en-US" sz="1400" dirty="0"/>
              <a:t> of adults 18-34 believe that Cable TV news websites and apps are a good source for political information</a:t>
            </a:r>
          </a:p>
        </p:txBody>
      </p:sp>
      <p:graphicFrame>
        <p:nvGraphicFramePr>
          <p:cNvPr id="3" name="Chart 2"/>
          <p:cNvGraphicFramePr/>
          <p:nvPr>
            <p:extLst>
              <p:ext uri="{D42A27DB-BD31-4B8C-83A1-F6EECF244321}">
                <p14:modId xmlns:p14="http://schemas.microsoft.com/office/powerpoint/2010/main" val="4210211959"/>
              </p:ext>
            </p:extLst>
          </p:nvPr>
        </p:nvGraphicFramePr>
        <p:xfrm>
          <a:off x="512233" y="1708039"/>
          <a:ext cx="9049456" cy="432608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93549956-BA4B-4BEE-A56B-A379774E4F60}"/>
              </a:ext>
            </a:extLst>
          </p:cNvPr>
          <p:cNvSpPr txBox="1"/>
          <p:nvPr/>
        </p:nvSpPr>
        <p:spPr>
          <a:xfrm rot="16200000">
            <a:off x="-119687" y="2750334"/>
            <a:ext cx="1283949" cy="246221"/>
          </a:xfrm>
          <a:prstGeom prst="rect">
            <a:avLst/>
          </a:prstGeom>
          <a:noFill/>
        </p:spPr>
        <p:txBody>
          <a:bodyPr wrap="square" rtlCol="0">
            <a:spAutoFit/>
          </a:bodyPr>
          <a:lstStyle/>
          <a:p>
            <a:pPr algn="ctr"/>
            <a:r>
              <a:rPr lang="en-US" sz="1000" u="sng" dirty="0"/>
              <a:t>Age</a:t>
            </a:r>
          </a:p>
        </p:txBody>
      </p:sp>
      <p:sp>
        <p:nvSpPr>
          <p:cNvPr id="8" name="TextBox 7">
            <a:extLst>
              <a:ext uri="{FF2B5EF4-FFF2-40B4-BE49-F238E27FC236}">
                <a16:creationId xmlns:a16="http://schemas.microsoft.com/office/drawing/2014/main" id="{5B548D20-CCFB-4E77-A548-D80E6BF28347}"/>
              </a:ext>
            </a:extLst>
          </p:cNvPr>
          <p:cNvSpPr txBox="1"/>
          <p:nvPr/>
        </p:nvSpPr>
        <p:spPr>
          <a:xfrm rot="16200000">
            <a:off x="-165471" y="4339695"/>
            <a:ext cx="1375520" cy="246221"/>
          </a:xfrm>
          <a:prstGeom prst="rect">
            <a:avLst/>
          </a:prstGeom>
          <a:noFill/>
        </p:spPr>
        <p:txBody>
          <a:bodyPr wrap="square" rtlCol="0">
            <a:spAutoFit/>
          </a:bodyPr>
          <a:lstStyle/>
          <a:p>
            <a:pPr algn="ctr"/>
            <a:r>
              <a:rPr lang="en-US" sz="1000" u="sng" dirty="0"/>
              <a:t>Gender / Ethnicity</a:t>
            </a:r>
          </a:p>
        </p:txBody>
      </p:sp>
    </p:spTree>
    <p:extLst>
      <p:ext uri="{BB962C8B-B14F-4D97-AF65-F5344CB8AC3E}">
        <p14:creationId xmlns:p14="http://schemas.microsoft.com/office/powerpoint/2010/main" val="2898156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3CB36FF-BC44-4C1A-880E-683FCAEEFFF6}"/>
              </a:ext>
            </a:extLst>
          </p:cNvPr>
          <p:cNvSpPr>
            <a:spLocks noGrp="1"/>
          </p:cNvSpPr>
          <p:nvPr>
            <p:ph type="body" sz="quarter" idx="15"/>
          </p:nvPr>
        </p:nvSpPr>
        <p:spPr>
          <a:xfrm>
            <a:off x="349167" y="6169203"/>
            <a:ext cx="2117807" cy="294924"/>
          </a:xfrm>
        </p:spPr>
        <p:txBody>
          <a:bodyPr/>
          <a:lstStyle/>
          <a:p>
            <a:r>
              <a:rPr lang="en-US" dirty="0"/>
              <a:t>VAB: it’s a matter of trust</a:t>
            </a:r>
          </a:p>
        </p:txBody>
      </p:sp>
      <p:graphicFrame>
        <p:nvGraphicFramePr>
          <p:cNvPr id="3" name="Chart 2"/>
          <p:cNvGraphicFramePr/>
          <p:nvPr>
            <p:extLst>
              <p:ext uri="{D42A27DB-BD31-4B8C-83A1-F6EECF244321}">
                <p14:modId xmlns:p14="http://schemas.microsoft.com/office/powerpoint/2010/main" val="1473185902"/>
              </p:ext>
            </p:extLst>
          </p:nvPr>
        </p:nvGraphicFramePr>
        <p:xfrm>
          <a:off x="565210" y="1866295"/>
          <a:ext cx="9049456" cy="432608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ED648279-4B60-41B9-B612-CA8534831089}"/>
              </a:ext>
            </a:extLst>
          </p:cNvPr>
          <p:cNvSpPr txBox="1"/>
          <p:nvPr/>
        </p:nvSpPr>
        <p:spPr>
          <a:xfrm rot="16200000">
            <a:off x="-163373" y="3066627"/>
            <a:ext cx="1283951" cy="246221"/>
          </a:xfrm>
          <a:prstGeom prst="rect">
            <a:avLst/>
          </a:prstGeom>
          <a:noFill/>
        </p:spPr>
        <p:txBody>
          <a:bodyPr wrap="square" rtlCol="0">
            <a:spAutoFit/>
          </a:bodyPr>
          <a:lstStyle/>
          <a:p>
            <a:pPr algn="ctr"/>
            <a:r>
              <a:rPr lang="en-US" sz="1000" u="sng" dirty="0"/>
              <a:t>Party Affiliation</a:t>
            </a:r>
          </a:p>
        </p:txBody>
      </p:sp>
      <p:sp>
        <p:nvSpPr>
          <p:cNvPr id="10" name="TextBox 9">
            <a:extLst>
              <a:ext uri="{FF2B5EF4-FFF2-40B4-BE49-F238E27FC236}">
                <a16:creationId xmlns:a16="http://schemas.microsoft.com/office/drawing/2014/main" id="{1DF8AFC7-FF4E-4311-9EA1-D494E182EC87}"/>
              </a:ext>
            </a:extLst>
          </p:cNvPr>
          <p:cNvSpPr txBox="1"/>
          <p:nvPr/>
        </p:nvSpPr>
        <p:spPr>
          <a:xfrm rot="16200000">
            <a:off x="15271" y="4426782"/>
            <a:ext cx="964735" cy="246221"/>
          </a:xfrm>
          <a:prstGeom prst="rect">
            <a:avLst/>
          </a:prstGeom>
          <a:noFill/>
        </p:spPr>
        <p:txBody>
          <a:bodyPr wrap="square" rtlCol="0">
            <a:spAutoFit/>
          </a:bodyPr>
          <a:lstStyle/>
          <a:p>
            <a:pPr algn="ctr"/>
            <a:r>
              <a:rPr lang="en-US" sz="1000" u="sng" dirty="0"/>
              <a:t>Occupation</a:t>
            </a:r>
          </a:p>
        </p:txBody>
      </p:sp>
      <p:sp>
        <p:nvSpPr>
          <p:cNvPr id="11" name="Title 1">
            <a:extLst>
              <a:ext uri="{FF2B5EF4-FFF2-40B4-BE49-F238E27FC236}">
                <a16:creationId xmlns:a16="http://schemas.microsoft.com/office/drawing/2014/main" id="{CE23EED1-F6F2-4AF7-A3F7-102EC63E9B54}"/>
              </a:ext>
            </a:extLst>
          </p:cNvPr>
          <p:cNvSpPr>
            <a:spLocks noGrp="1"/>
          </p:cNvSpPr>
          <p:nvPr>
            <p:ph type="ctrTitle"/>
          </p:nvPr>
        </p:nvSpPr>
        <p:spPr>
          <a:xfrm>
            <a:off x="167052" y="307782"/>
            <a:ext cx="8807616" cy="875481"/>
          </a:xfrm>
        </p:spPr>
        <p:txBody>
          <a:bodyPr/>
          <a:lstStyle/>
          <a:p>
            <a:r>
              <a:rPr lang="en-US" dirty="0">
                <a:solidFill>
                  <a:schemeClr val="tx1"/>
                </a:solidFill>
              </a:rPr>
              <a:t>Over 70% Of Each Party &amp; Occupation Are Likely To Rely On TV To </a:t>
            </a:r>
            <a:r>
              <a:rPr lang="en-US" u="sng" dirty="0">
                <a:solidFill>
                  <a:schemeClr val="tx1"/>
                </a:solidFill>
              </a:rPr>
              <a:t>Keep Them Informed</a:t>
            </a:r>
            <a:r>
              <a:rPr lang="en-US" dirty="0">
                <a:solidFill>
                  <a:schemeClr val="tx1"/>
                </a:solidFill>
              </a:rPr>
              <a:t> Throughout The Election Cycle </a:t>
            </a:r>
          </a:p>
        </p:txBody>
      </p:sp>
      <p:sp>
        <p:nvSpPr>
          <p:cNvPr id="14" name="Text Placeholder 3">
            <a:extLst>
              <a:ext uri="{FF2B5EF4-FFF2-40B4-BE49-F238E27FC236}">
                <a16:creationId xmlns:a16="http://schemas.microsoft.com/office/drawing/2014/main" id="{CEC9FCC3-60C7-4F01-9F1D-35CAD7E99704}"/>
              </a:ext>
            </a:extLst>
          </p:cNvPr>
          <p:cNvSpPr txBox="1">
            <a:spLocks/>
          </p:cNvSpPr>
          <p:nvPr/>
        </p:nvSpPr>
        <p:spPr>
          <a:xfrm>
            <a:off x="169333" y="1271182"/>
            <a:ext cx="8805334" cy="490387"/>
          </a:xfrm>
          <a:prstGeom prst="rect">
            <a:avLst/>
          </a:prstGeom>
        </p:spPr>
        <p:txBody>
          <a:bodyPr vert="horz"/>
          <a:lstStyle>
            <a:lvl1pPr marL="0" indent="0" algn="ctr" defTabSz="457200" rtl="0" eaLnBrk="1" latinLnBrk="0" hangingPunct="1">
              <a:spcBef>
                <a:spcPct val="20000"/>
              </a:spcBef>
              <a:buFontTx/>
              <a:buNone/>
              <a:defRPr sz="14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Survey Fun Fact</a:t>
            </a:r>
            <a:r>
              <a:rPr lang="en-US" dirty="0"/>
              <a:t>: </a:t>
            </a:r>
            <a:r>
              <a:rPr lang="en-US" u="sng" dirty="0"/>
              <a:t>66%</a:t>
            </a:r>
            <a:r>
              <a:rPr lang="en-US" dirty="0"/>
              <a:t> of Democrats and </a:t>
            </a:r>
            <a:r>
              <a:rPr lang="en-US" u="sng" dirty="0"/>
              <a:t>66%</a:t>
            </a:r>
            <a:r>
              <a:rPr lang="en-US" dirty="0"/>
              <a:t> of blue collars believe that Cable TV news websites and apps are a good source for political information</a:t>
            </a:r>
          </a:p>
        </p:txBody>
      </p:sp>
      <p:sp>
        <p:nvSpPr>
          <p:cNvPr id="17" name="Text Placeholder 3">
            <a:extLst>
              <a:ext uri="{FF2B5EF4-FFF2-40B4-BE49-F238E27FC236}">
                <a16:creationId xmlns:a16="http://schemas.microsoft.com/office/drawing/2014/main" id="{EE219747-637E-40F5-838E-121E98BD4485}"/>
              </a:ext>
            </a:extLst>
          </p:cNvPr>
          <p:cNvSpPr txBox="1">
            <a:spLocks/>
          </p:cNvSpPr>
          <p:nvPr/>
        </p:nvSpPr>
        <p:spPr>
          <a:xfrm>
            <a:off x="370224" y="6304135"/>
            <a:ext cx="7339695" cy="314831"/>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Source: VAB / Research Now Poll of Registered or Likely Voters A18+; June 2018. Numbers do not equal 100% as multiple selections were allowed. Q16: Which of the following keeps you informed about Political candidates and issues...? Q20: How much do you agree or disagree with the following statements? </a:t>
            </a:r>
            <a:r>
              <a:rPr lang="en-US" sz="800" i="1" dirty="0"/>
              <a:t>Cable TV news websites/apps (CNN.com, MSNBC.com, etc.) are a good source for political information. </a:t>
            </a:r>
            <a:r>
              <a:rPr lang="en-US" sz="800" dirty="0"/>
              <a:t>Respondents who answered Agree or Strongly Agree. Total Respondents=1,003. </a:t>
            </a:r>
          </a:p>
        </p:txBody>
      </p:sp>
    </p:spTree>
    <p:extLst>
      <p:ext uri="{BB962C8B-B14F-4D97-AF65-F5344CB8AC3E}">
        <p14:creationId xmlns:p14="http://schemas.microsoft.com/office/powerpoint/2010/main" val="3064248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390A-8EE6-45DB-82CB-479D8709FD2D}"/>
              </a:ext>
            </a:extLst>
          </p:cNvPr>
          <p:cNvSpPr>
            <a:spLocks noGrp="1"/>
          </p:cNvSpPr>
          <p:nvPr>
            <p:ph type="ctrTitle"/>
          </p:nvPr>
        </p:nvSpPr>
        <p:spPr/>
        <p:txBody>
          <a:bodyPr/>
          <a:lstStyle/>
          <a:p>
            <a:r>
              <a:rPr lang="en-US" dirty="0"/>
              <a:t>Our Platform</a:t>
            </a:r>
          </a:p>
        </p:txBody>
      </p:sp>
      <p:sp>
        <p:nvSpPr>
          <p:cNvPr id="3" name="Text Placeholder 2">
            <a:extLst>
              <a:ext uri="{FF2B5EF4-FFF2-40B4-BE49-F238E27FC236}">
                <a16:creationId xmlns:a16="http://schemas.microsoft.com/office/drawing/2014/main" id="{6D32B0D7-D7C1-41FC-AABB-B0BE4862A0D6}"/>
              </a:ext>
            </a:extLst>
          </p:cNvPr>
          <p:cNvSpPr>
            <a:spLocks noGrp="1"/>
          </p:cNvSpPr>
          <p:nvPr>
            <p:ph type="body" sz="quarter" idx="13"/>
          </p:nvPr>
        </p:nvSpPr>
        <p:spPr>
          <a:xfrm>
            <a:off x="169333" y="1113857"/>
            <a:ext cx="8805334" cy="4833486"/>
          </a:xfrm>
        </p:spPr>
        <p:txBody>
          <a:bodyPr/>
          <a:lstStyle/>
          <a:p>
            <a:r>
              <a:rPr lang="en-US" dirty="0"/>
              <a:t>One of the biggest cultural catchphrases to emerge during the last election cycle was “Fake News.” This oft-used phrase has continued to permeate every corner of American society over the last two years. The concept has been even further amplified by recent scandals on some media platforms involving foreign meddling through unverified content sharing and targeted advertising as well as the unintentional sharing of user data with more than dubious partners. </a:t>
            </a:r>
          </a:p>
          <a:p>
            <a:endParaRPr lang="en-US" sz="1200" dirty="0"/>
          </a:p>
          <a:p>
            <a:r>
              <a:rPr lang="en-US" dirty="0"/>
              <a:t>While politics is usually thought of as the “great divide,” voters of all ages, genders, ethnicities, occupations and political affiliation agree that what matters most is having a form of media that they can trust, media that disseminates accurate information, so that they can make informed decisions on political candidates and key issues facing the country.  </a:t>
            </a:r>
          </a:p>
          <a:p>
            <a:endParaRPr lang="en-US" sz="1200" dirty="0"/>
          </a:p>
          <a:p>
            <a:r>
              <a:rPr lang="en-US" dirty="0"/>
              <a:t>In fact, trusted media has the ability to create a bond with voters which, in turn, helps guide them in their decision making process throughout the election cycle.  As we get closer to election day, there’s no doubt that “fake news” will continue to be disseminated in one form or another.  So, who do voters trust?</a:t>
            </a:r>
          </a:p>
          <a:p>
            <a:endParaRPr lang="en-US" dirty="0"/>
          </a:p>
          <a:p>
            <a:r>
              <a:rPr lang="en-US" dirty="0"/>
              <a:t>With its around-the-clock 100% professionally produced content and controlled practices for news reporting, it’s no surprise that multi-screen TV brands are the most trusted source for almost all segments.  The trust voters have with TV brands to deliver the most accurate political information heightens their attentiveness level and makes it the most influential platform throughout the election process – from initial discovery of candidates and information gathering to the casting of their final vote.   </a:t>
            </a:r>
          </a:p>
          <a:p>
            <a:endParaRPr lang="en-US" dirty="0"/>
          </a:p>
          <a:p>
            <a:endParaRPr lang="en-US" dirty="0"/>
          </a:p>
          <a:p>
            <a:endParaRPr lang="en-US" dirty="0"/>
          </a:p>
          <a:p>
            <a:endParaRPr lang="en-US" dirty="0"/>
          </a:p>
        </p:txBody>
      </p:sp>
      <p:sp>
        <p:nvSpPr>
          <p:cNvPr id="8" name="Text Placeholder 4">
            <a:extLst>
              <a:ext uri="{FF2B5EF4-FFF2-40B4-BE49-F238E27FC236}">
                <a16:creationId xmlns:a16="http://schemas.microsoft.com/office/drawing/2014/main" id="{F1421770-37E6-4337-8CA3-4FD570F5F077}"/>
              </a:ext>
            </a:extLst>
          </p:cNvPr>
          <p:cNvSpPr txBox="1">
            <a:spLocks/>
          </p:cNvSpPr>
          <p:nvPr/>
        </p:nvSpPr>
        <p:spPr>
          <a:xfrm>
            <a:off x="256403" y="6227136"/>
            <a:ext cx="2134371" cy="35685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VAB: it’s a matter of trust</a:t>
            </a:r>
          </a:p>
        </p:txBody>
      </p:sp>
    </p:spTree>
    <p:extLst>
      <p:ext uri="{BB962C8B-B14F-4D97-AF65-F5344CB8AC3E}">
        <p14:creationId xmlns:p14="http://schemas.microsoft.com/office/powerpoint/2010/main" val="1200712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390A-8EE6-45DB-82CB-479D8709FD2D}"/>
              </a:ext>
            </a:extLst>
          </p:cNvPr>
          <p:cNvSpPr>
            <a:spLocks noGrp="1"/>
          </p:cNvSpPr>
          <p:nvPr>
            <p:ph type="ctrTitle"/>
          </p:nvPr>
        </p:nvSpPr>
        <p:spPr>
          <a:xfrm>
            <a:off x="169333" y="307783"/>
            <a:ext cx="8805334" cy="791256"/>
          </a:xfrm>
        </p:spPr>
        <p:txBody>
          <a:bodyPr/>
          <a:lstStyle/>
          <a:p>
            <a:r>
              <a:rPr lang="en-US" dirty="0">
                <a:solidFill>
                  <a:schemeClr val="tx1"/>
                </a:solidFill>
              </a:rPr>
              <a:t>Trust Translates Into Influence As Multi-Screen TV Is Much More Likely To </a:t>
            </a:r>
            <a:r>
              <a:rPr lang="en-US" u="sng" dirty="0">
                <a:solidFill>
                  <a:schemeClr val="tx1"/>
                </a:solidFill>
              </a:rPr>
              <a:t>Influence Voters’ Final Decision</a:t>
            </a:r>
            <a:r>
              <a:rPr lang="en-US" dirty="0">
                <a:solidFill>
                  <a:schemeClr val="tx1"/>
                </a:solidFill>
              </a:rPr>
              <a:t> Than Any Other Media</a:t>
            </a:r>
          </a:p>
        </p:txBody>
      </p:sp>
      <p:sp>
        <p:nvSpPr>
          <p:cNvPr id="5" name="Text Placeholder 4">
            <a:extLst>
              <a:ext uri="{FF2B5EF4-FFF2-40B4-BE49-F238E27FC236}">
                <a16:creationId xmlns:a16="http://schemas.microsoft.com/office/drawing/2014/main" id="{D3CB36FF-BC44-4C1A-880E-683FCAEEFFF6}"/>
              </a:ext>
            </a:extLst>
          </p:cNvPr>
          <p:cNvSpPr>
            <a:spLocks noGrp="1"/>
          </p:cNvSpPr>
          <p:nvPr>
            <p:ph type="body" sz="quarter" idx="15"/>
          </p:nvPr>
        </p:nvSpPr>
        <p:spPr>
          <a:xfrm>
            <a:off x="309411" y="6169203"/>
            <a:ext cx="2100413" cy="294924"/>
          </a:xfrm>
        </p:spPr>
        <p:txBody>
          <a:bodyPr/>
          <a:lstStyle/>
          <a:p>
            <a:r>
              <a:rPr lang="en-US" dirty="0"/>
              <a:t>VAB: it’s a matter of trust</a:t>
            </a:r>
          </a:p>
        </p:txBody>
      </p:sp>
      <p:sp>
        <p:nvSpPr>
          <p:cNvPr id="31" name="Text Placeholder 3"/>
          <p:cNvSpPr>
            <a:spLocks noGrp="1"/>
          </p:cNvSpPr>
          <p:nvPr>
            <p:ph type="body" sz="quarter" idx="14"/>
          </p:nvPr>
        </p:nvSpPr>
        <p:spPr>
          <a:xfrm>
            <a:off x="328660" y="6410457"/>
            <a:ext cx="7339695" cy="314831"/>
          </a:xfrm>
        </p:spPr>
        <p:txBody>
          <a:bodyPr/>
          <a:lstStyle/>
          <a:p>
            <a:r>
              <a:rPr lang="en-US" sz="800" dirty="0"/>
              <a:t>Source: VAB / Research Now Poll of Registered or Likely Voters A18+; June 2018. Numbers do not equal 100% as multiple selections were allowed. Q17: Which of the following influences your final decision when voting for political candidates and issues...? Q24: How much do you agree or disagree with the following statements? </a:t>
            </a:r>
            <a:r>
              <a:rPr lang="en-US" sz="800" i="1" dirty="0"/>
              <a:t>Political ads on the radio all seem the same to me.</a:t>
            </a:r>
            <a:r>
              <a:rPr lang="en-US" sz="800" dirty="0"/>
              <a:t> Respondents who answered Agree or Strongly Agree. Total Respondents=1,003. </a:t>
            </a:r>
          </a:p>
        </p:txBody>
      </p:sp>
      <p:sp>
        <p:nvSpPr>
          <p:cNvPr id="4" name="Text Placeholder 3"/>
          <p:cNvSpPr>
            <a:spLocks noGrp="1"/>
          </p:cNvSpPr>
          <p:nvPr>
            <p:ph type="body" sz="quarter" idx="13"/>
          </p:nvPr>
        </p:nvSpPr>
        <p:spPr>
          <a:xfrm>
            <a:off x="803662" y="1375360"/>
            <a:ext cx="7768837" cy="368686"/>
          </a:xfrm>
        </p:spPr>
        <p:txBody>
          <a:bodyPr/>
          <a:lstStyle/>
          <a:p>
            <a:r>
              <a:rPr lang="en-US" b="1" dirty="0"/>
              <a:t>Survey Fun Fact</a:t>
            </a:r>
            <a:r>
              <a:rPr lang="en-US" dirty="0"/>
              <a:t>: </a:t>
            </a:r>
            <a:r>
              <a:rPr lang="en-US" u="sng" dirty="0"/>
              <a:t>55%</a:t>
            </a:r>
            <a:r>
              <a:rPr lang="en-US" dirty="0"/>
              <a:t> of adults 18+ and </a:t>
            </a:r>
            <a:r>
              <a:rPr lang="en-US" u="sng" dirty="0"/>
              <a:t>65%</a:t>
            </a:r>
            <a:r>
              <a:rPr lang="en-US" dirty="0"/>
              <a:t> of adults 18-34 feel that political ads on the radio all seem the same to them</a:t>
            </a:r>
          </a:p>
        </p:txBody>
      </p:sp>
      <p:graphicFrame>
        <p:nvGraphicFramePr>
          <p:cNvPr id="3" name="Chart 2"/>
          <p:cNvGraphicFramePr/>
          <p:nvPr>
            <p:extLst>
              <p:ext uri="{D42A27DB-BD31-4B8C-83A1-F6EECF244321}">
                <p14:modId xmlns:p14="http://schemas.microsoft.com/office/powerpoint/2010/main" val="2810250152"/>
              </p:ext>
            </p:extLst>
          </p:nvPr>
        </p:nvGraphicFramePr>
        <p:xfrm>
          <a:off x="512233" y="1893567"/>
          <a:ext cx="9049456" cy="432608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80DB7B2F-A403-4965-90CE-451A6D5040BD}"/>
              </a:ext>
            </a:extLst>
          </p:cNvPr>
          <p:cNvSpPr txBox="1"/>
          <p:nvPr/>
        </p:nvSpPr>
        <p:spPr>
          <a:xfrm rot="16200000">
            <a:off x="-94304" y="2909510"/>
            <a:ext cx="1233185" cy="246221"/>
          </a:xfrm>
          <a:prstGeom prst="rect">
            <a:avLst/>
          </a:prstGeom>
          <a:noFill/>
        </p:spPr>
        <p:txBody>
          <a:bodyPr wrap="square" rtlCol="0">
            <a:spAutoFit/>
          </a:bodyPr>
          <a:lstStyle/>
          <a:p>
            <a:pPr algn="ctr"/>
            <a:r>
              <a:rPr lang="en-US" sz="1000" u="sng" dirty="0"/>
              <a:t>Age</a:t>
            </a:r>
          </a:p>
        </p:txBody>
      </p:sp>
      <p:sp>
        <p:nvSpPr>
          <p:cNvPr id="8" name="TextBox 7">
            <a:extLst>
              <a:ext uri="{FF2B5EF4-FFF2-40B4-BE49-F238E27FC236}">
                <a16:creationId xmlns:a16="http://schemas.microsoft.com/office/drawing/2014/main" id="{60D0F148-C4F1-4E63-8421-0699C59DC366}"/>
              </a:ext>
            </a:extLst>
          </p:cNvPr>
          <p:cNvSpPr txBox="1"/>
          <p:nvPr/>
        </p:nvSpPr>
        <p:spPr>
          <a:xfrm rot="16200000">
            <a:off x="-148090" y="4432852"/>
            <a:ext cx="1340756" cy="246221"/>
          </a:xfrm>
          <a:prstGeom prst="rect">
            <a:avLst/>
          </a:prstGeom>
          <a:noFill/>
        </p:spPr>
        <p:txBody>
          <a:bodyPr wrap="square" rtlCol="0">
            <a:spAutoFit/>
          </a:bodyPr>
          <a:lstStyle/>
          <a:p>
            <a:pPr algn="ctr"/>
            <a:r>
              <a:rPr lang="en-US" sz="1000" u="sng" dirty="0"/>
              <a:t>Gender / Ethnicity</a:t>
            </a:r>
          </a:p>
        </p:txBody>
      </p:sp>
    </p:spTree>
    <p:extLst>
      <p:ext uri="{BB962C8B-B14F-4D97-AF65-F5344CB8AC3E}">
        <p14:creationId xmlns:p14="http://schemas.microsoft.com/office/powerpoint/2010/main" val="33327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3CB36FF-BC44-4C1A-880E-683FCAEEFFF6}"/>
              </a:ext>
            </a:extLst>
          </p:cNvPr>
          <p:cNvSpPr>
            <a:spLocks noGrp="1"/>
          </p:cNvSpPr>
          <p:nvPr>
            <p:ph type="body" sz="quarter" idx="15"/>
          </p:nvPr>
        </p:nvSpPr>
        <p:spPr>
          <a:xfrm>
            <a:off x="309412" y="6169203"/>
            <a:ext cx="2109938" cy="294924"/>
          </a:xfrm>
        </p:spPr>
        <p:txBody>
          <a:bodyPr/>
          <a:lstStyle/>
          <a:p>
            <a:r>
              <a:rPr lang="en-US" dirty="0"/>
              <a:t>VAB: it’s a matter of trust</a:t>
            </a:r>
          </a:p>
        </p:txBody>
      </p:sp>
      <p:graphicFrame>
        <p:nvGraphicFramePr>
          <p:cNvPr id="3" name="Chart 2"/>
          <p:cNvGraphicFramePr/>
          <p:nvPr>
            <p:extLst>
              <p:ext uri="{D42A27DB-BD31-4B8C-83A1-F6EECF244321}">
                <p14:modId xmlns:p14="http://schemas.microsoft.com/office/powerpoint/2010/main" val="3957102354"/>
              </p:ext>
            </p:extLst>
          </p:nvPr>
        </p:nvGraphicFramePr>
        <p:xfrm>
          <a:off x="512233" y="1893567"/>
          <a:ext cx="9049456" cy="432608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01AF84A7-2729-4253-A92C-2B7789A24A63}"/>
              </a:ext>
            </a:extLst>
          </p:cNvPr>
          <p:cNvSpPr txBox="1"/>
          <p:nvPr/>
        </p:nvSpPr>
        <p:spPr>
          <a:xfrm rot="16200000">
            <a:off x="-144852" y="3032624"/>
            <a:ext cx="1246909" cy="284288"/>
          </a:xfrm>
          <a:prstGeom prst="rect">
            <a:avLst/>
          </a:prstGeom>
          <a:noFill/>
        </p:spPr>
        <p:txBody>
          <a:bodyPr wrap="square" rtlCol="0">
            <a:spAutoFit/>
          </a:bodyPr>
          <a:lstStyle/>
          <a:p>
            <a:pPr algn="ctr"/>
            <a:r>
              <a:rPr lang="en-US" sz="1000" u="sng" dirty="0"/>
              <a:t>Party Affiliation</a:t>
            </a:r>
          </a:p>
        </p:txBody>
      </p:sp>
      <p:sp>
        <p:nvSpPr>
          <p:cNvPr id="10" name="TextBox 9">
            <a:extLst>
              <a:ext uri="{FF2B5EF4-FFF2-40B4-BE49-F238E27FC236}">
                <a16:creationId xmlns:a16="http://schemas.microsoft.com/office/drawing/2014/main" id="{D0592B0C-E9B1-4729-9377-F326F3DA719A}"/>
              </a:ext>
            </a:extLst>
          </p:cNvPr>
          <p:cNvSpPr txBox="1"/>
          <p:nvPr/>
        </p:nvSpPr>
        <p:spPr>
          <a:xfrm rot="16200000">
            <a:off x="78189" y="4423722"/>
            <a:ext cx="838900" cy="246221"/>
          </a:xfrm>
          <a:prstGeom prst="rect">
            <a:avLst/>
          </a:prstGeom>
          <a:noFill/>
        </p:spPr>
        <p:txBody>
          <a:bodyPr wrap="square" rtlCol="0">
            <a:spAutoFit/>
          </a:bodyPr>
          <a:lstStyle/>
          <a:p>
            <a:pPr algn="ctr"/>
            <a:r>
              <a:rPr lang="en-US" sz="1000" u="sng" dirty="0"/>
              <a:t>Occupation</a:t>
            </a:r>
          </a:p>
        </p:txBody>
      </p:sp>
      <p:sp>
        <p:nvSpPr>
          <p:cNvPr id="11" name="Text Placeholder 3">
            <a:extLst>
              <a:ext uri="{FF2B5EF4-FFF2-40B4-BE49-F238E27FC236}">
                <a16:creationId xmlns:a16="http://schemas.microsoft.com/office/drawing/2014/main" id="{8BA9C520-C408-4E4D-9193-132FE4FB06A9}"/>
              </a:ext>
            </a:extLst>
          </p:cNvPr>
          <p:cNvSpPr>
            <a:spLocks noGrp="1"/>
          </p:cNvSpPr>
          <p:nvPr>
            <p:ph type="body" sz="quarter" idx="13"/>
          </p:nvPr>
        </p:nvSpPr>
        <p:spPr>
          <a:xfrm>
            <a:off x="803662" y="1313813"/>
            <a:ext cx="7768837" cy="368686"/>
          </a:xfrm>
        </p:spPr>
        <p:txBody>
          <a:bodyPr/>
          <a:lstStyle/>
          <a:p>
            <a:r>
              <a:rPr lang="en-US" b="1" dirty="0"/>
              <a:t>Survey Fun Fact</a:t>
            </a:r>
            <a:r>
              <a:rPr lang="en-US" dirty="0"/>
              <a:t>: </a:t>
            </a:r>
            <a:r>
              <a:rPr lang="en-US" u="sng" dirty="0"/>
              <a:t>58%</a:t>
            </a:r>
            <a:r>
              <a:rPr lang="en-US" dirty="0"/>
              <a:t> of Republicans and </a:t>
            </a:r>
            <a:r>
              <a:rPr lang="en-US" u="sng" dirty="0"/>
              <a:t>60%</a:t>
            </a:r>
            <a:r>
              <a:rPr lang="en-US" dirty="0"/>
              <a:t> of white collars feel that political ads on the radio all seem the same to them</a:t>
            </a:r>
          </a:p>
        </p:txBody>
      </p:sp>
      <p:sp>
        <p:nvSpPr>
          <p:cNvPr id="14" name="Text Placeholder 3">
            <a:extLst>
              <a:ext uri="{FF2B5EF4-FFF2-40B4-BE49-F238E27FC236}">
                <a16:creationId xmlns:a16="http://schemas.microsoft.com/office/drawing/2014/main" id="{66609E3F-711D-4536-A34E-DD50B1E55FED}"/>
              </a:ext>
            </a:extLst>
          </p:cNvPr>
          <p:cNvSpPr>
            <a:spLocks noGrp="1"/>
          </p:cNvSpPr>
          <p:nvPr>
            <p:ph type="body" sz="quarter" idx="14"/>
          </p:nvPr>
        </p:nvSpPr>
        <p:spPr>
          <a:xfrm>
            <a:off x="328660" y="6410457"/>
            <a:ext cx="7339695" cy="314831"/>
          </a:xfrm>
        </p:spPr>
        <p:txBody>
          <a:bodyPr/>
          <a:lstStyle/>
          <a:p>
            <a:r>
              <a:rPr lang="en-US" sz="800" dirty="0"/>
              <a:t>Source: VAB / Research Now Poll of Registered or Likely Voters A18+; June 2018. Numbers do not equal 100% as multiple selections were allowed. Q17: Which of the following influences your final decision when voting for political candidates and issues...? Q24: How much do you agree or disagree with the following statements? </a:t>
            </a:r>
            <a:r>
              <a:rPr lang="en-US" sz="800" i="1" dirty="0"/>
              <a:t>Political ads on the radio all seem the same to me.</a:t>
            </a:r>
            <a:r>
              <a:rPr lang="en-US" sz="800" dirty="0"/>
              <a:t> Respondents who answered Agree or Strongly Agree. Total Respondents=1,003. </a:t>
            </a:r>
          </a:p>
        </p:txBody>
      </p:sp>
      <p:sp>
        <p:nvSpPr>
          <p:cNvPr id="17" name="Title 1">
            <a:extLst>
              <a:ext uri="{FF2B5EF4-FFF2-40B4-BE49-F238E27FC236}">
                <a16:creationId xmlns:a16="http://schemas.microsoft.com/office/drawing/2014/main" id="{2C25DBCB-BC6E-468C-8A6E-A08EE90C0150}"/>
              </a:ext>
            </a:extLst>
          </p:cNvPr>
          <p:cNvSpPr>
            <a:spLocks noGrp="1"/>
          </p:cNvSpPr>
          <p:nvPr>
            <p:ph type="ctrTitle"/>
          </p:nvPr>
        </p:nvSpPr>
        <p:spPr>
          <a:xfrm>
            <a:off x="167052" y="307782"/>
            <a:ext cx="8807616" cy="875481"/>
          </a:xfrm>
        </p:spPr>
        <p:txBody>
          <a:bodyPr/>
          <a:lstStyle/>
          <a:p>
            <a:r>
              <a:rPr lang="en-US" dirty="0">
                <a:solidFill>
                  <a:schemeClr val="tx1"/>
                </a:solidFill>
              </a:rPr>
              <a:t>A Majority Of Republicans, Democrats And Independents Say That TV </a:t>
            </a:r>
            <a:r>
              <a:rPr lang="en-US" u="sng" dirty="0">
                <a:solidFill>
                  <a:schemeClr val="tx1"/>
                </a:solidFill>
              </a:rPr>
              <a:t>Influences Their Final Voting Decisions</a:t>
            </a:r>
            <a:r>
              <a:rPr lang="en-US" dirty="0">
                <a:solidFill>
                  <a:schemeClr val="tx1"/>
                </a:solidFill>
              </a:rPr>
              <a:t> </a:t>
            </a:r>
          </a:p>
        </p:txBody>
      </p:sp>
    </p:spTree>
    <p:extLst>
      <p:ext uri="{BB962C8B-B14F-4D97-AF65-F5344CB8AC3E}">
        <p14:creationId xmlns:p14="http://schemas.microsoft.com/office/powerpoint/2010/main" val="1759847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333A79-F16B-4B5D-8CBD-E8D9C25A594F}"/>
              </a:ext>
            </a:extLst>
          </p:cNvPr>
          <p:cNvSpPr txBox="1">
            <a:spLocks/>
          </p:cNvSpPr>
          <p:nvPr/>
        </p:nvSpPr>
        <p:spPr>
          <a:xfrm>
            <a:off x="2945424" y="5002207"/>
            <a:ext cx="5800644" cy="1517126"/>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pPr marL="0" marR="0" lvl="0" indent="0" algn="l" defTabSz="457200" rtl="0" eaLnBrk="1" fontAlgn="auto" latinLnBrk="0" hangingPunct="1">
              <a:lnSpc>
                <a:spcPts val="3800"/>
              </a:lnSpc>
              <a:spcBef>
                <a:spcPct val="0"/>
              </a:spcBef>
              <a:spcAft>
                <a:spcPts val="0"/>
              </a:spcAft>
              <a:buClrTx/>
              <a:buSzTx/>
              <a:buFontTx/>
              <a:buNone/>
              <a:tabLst/>
              <a:defRPr/>
            </a:pPr>
            <a:r>
              <a:rPr kumimoji="0" lang="en-US" sz="3600" b="1" i="0" u="none" strike="noStrike" kern="1200" cap="none" spc="-100" normalizeH="0" baseline="0" noProof="0" dirty="0">
                <a:ln>
                  <a:noFill/>
                </a:ln>
                <a:solidFill>
                  <a:prstClr val="black"/>
                </a:solidFill>
                <a:effectLst/>
                <a:uLnTx/>
                <a:uFillTx/>
                <a:latin typeface="Trebuchet MS"/>
                <a:ea typeface="+mj-ea"/>
                <a:cs typeface="+mj-cs"/>
              </a:rPr>
              <a:t>The Influence Advantage:</a:t>
            </a:r>
          </a:p>
          <a:p>
            <a:pPr marL="0" marR="0" lvl="0" indent="0" algn="l" defTabSz="457200" rtl="0" eaLnBrk="1" fontAlgn="auto" latinLnBrk="0" hangingPunct="1">
              <a:lnSpc>
                <a:spcPts val="3800"/>
              </a:lnSpc>
              <a:spcBef>
                <a:spcPct val="0"/>
              </a:spcBef>
              <a:spcAft>
                <a:spcPts val="0"/>
              </a:spcAft>
              <a:buClrTx/>
              <a:buSzTx/>
              <a:buFontTx/>
              <a:buNone/>
              <a:tabLst/>
              <a:defRPr/>
            </a:pPr>
            <a:r>
              <a:rPr kumimoji="0" lang="en-US" sz="3200" b="1" i="0" u="none" strike="noStrike" kern="1200" cap="none" spc="-100" normalizeH="0" baseline="0" noProof="0" dirty="0">
                <a:ln>
                  <a:noFill/>
                </a:ln>
                <a:solidFill>
                  <a:prstClr val="black"/>
                </a:solidFill>
                <a:effectLst/>
                <a:uLnTx/>
                <a:uFillTx/>
                <a:latin typeface="Trebuchet MS"/>
                <a:ea typeface="+mj-ea"/>
                <a:cs typeface="+mj-cs"/>
              </a:rPr>
              <a:t>Multi-S</a:t>
            </a:r>
            <a:r>
              <a:rPr lang="en-US" sz="3200" b="1" dirty="0" err="1">
                <a:solidFill>
                  <a:prstClr val="black"/>
                </a:solidFill>
                <a:cs typeface="+mj-cs"/>
              </a:rPr>
              <a:t>creen</a:t>
            </a:r>
            <a:r>
              <a:rPr lang="en-US" sz="3200" b="1" dirty="0">
                <a:solidFill>
                  <a:prstClr val="black"/>
                </a:solidFill>
                <a:cs typeface="+mj-cs"/>
              </a:rPr>
              <a:t> TV vs. </a:t>
            </a:r>
          </a:p>
          <a:p>
            <a:pPr marL="0" marR="0" lvl="0" indent="0" algn="l" defTabSz="457200" rtl="0" eaLnBrk="1" fontAlgn="auto" latinLnBrk="0" hangingPunct="1">
              <a:lnSpc>
                <a:spcPts val="3800"/>
              </a:lnSpc>
              <a:spcBef>
                <a:spcPct val="0"/>
              </a:spcBef>
              <a:spcAft>
                <a:spcPts val="0"/>
              </a:spcAft>
              <a:buClrTx/>
              <a:buSzTx/>
              <a:buFontTx/>
              <a:buNone/>
              <a:tabLst/>
              <a:defRPr/>
            </a:pPr>
            <a:r>
              <a:rPr lang="en-US" sz="3200" b="1" dirty="0">
                <a:solidFill>
                  <a:prstClr val="black"/>
                </a:solidFill>
                <a:cs typeface="+mj-cs"/>
              </a:rPr>
              <a:t>Total Online Platforms</a:t>
            </a:r>
            <a:endParaRPr kumimoji="0" lang="en-US" sz="3200" b="1" i="0" u="none" strike="noStrike" kern="1200" cap="none" spc="-100" normalizeH="0" baseline="0" noProof="0" dirty="0">
              <a:ln>
                <a:noFill/>
              </a:ln>
              <a:solidFill>
                <a:prstClr val="black"/>
              </a:solidFill>
              <a:effectLst/>
              <a:uLnTx/>
              <a:uFillTx/>
              <a:latin typeface="Trebuchet MS"/>
              <a:ea typeface="+mj-ea"/>
              <a:cs typeface="+mj-cs"/>
            </a:endParaRPr>
          </a:p>
        </p:txBody>
      </p:sp>
    </p:spTree>
    <p:extLst>
      <p:ext uri="{BB962C8B-B14F-4D97-AF65-F5344CB8AC3E}">
        <p14:creationId xmlns:p14="http://schemas.microsoft.com/office/powerpoint/2010/main" val="3219035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636" y="336114"/>
            <a:ext cx="8805334" cy="861481"/>
          </a:xfrm>
        </p:spPr>
        <p:txBody>
          <a:bodyPr/>
          <a:lstStyle/>
          <a:p>
            <a:r>
              <a:rPr lang="en-US" dirty="0"/>
              <a:t>The Collective Influence Of Multi-Screen TV Is Much Greater Than The Aggregate Of All Online Platforms Across Demos</a:t>
            </a:r>
          </a:p>
        </p:txBody>
      </p:sp>
      <p:sp>
        <p:nvSpPr>
          <p:cNvPr id="3" name="Text Placeholder 2"/>
          <p:cNvSpPr>
            <a:spLocks noGrp="1"/>
          </p:cNvSpPr>
          <p:nvPr>
            <p:ph type="body" sz="quarter" idx="13"/>
          </p:nvPr>
        </p:nvSpPr>
        <p:spPr>
          <a:xfrm>
            <a:off x="169333" y="1171854"/>
            <a:ext cx="8805334" cy="368686"/>
          </a:xfrm>
        </p:spPr>
        <p:txBody>
          <a:bodyPr/>
          <a:lstStyle/>
          <a:p>
            <a:r>
              <a:rPr lang="en-US" sz="1400" dirty="0"/>
              <a:t>Television reels in voters right from the start as they begin to gather information on upcoming elections</a:t>
            </a:r>
          </a:p>
        </p:txBody>
      </p:sp>
      <p:sp>
        <p:nvSpPr>
          <p:cNvPr id="4" name="Text Placeholder 3"/>
          <p:cNvSpPr>
            <a:spLocks noGrp="1"/>
          </p:cNvSpPr>
          <p:nvPr>
            <p:ph type="body" sz="quarter" idx="14"/>
          </p:nvPr>
        </p:nvSpPr>
        <p:spPr>
          <a:xfrm>
            <a:off x="302824" y="6422691"/>
            <a:ext cx="7403821" cy="236537"/>
          </a:xfrm>
        </p:spPr>
        <p:txBody>
          <a:bodyPr/>
          <a:lstStyle/>
          <a:p>
            <a:r>
              <a:rPr lang="en-US" sz="800" dirty="0"/>
              <a:t>Source: VAB / Research Now Poll of Registered or Likely Voters A18+; June 2018. Numbers do not equal 100% as multiple selections were allowed. Multi-Screen TV Figure (TV and TV News Websites/Apps); Total internet excluding TV-news websites (online radio/online newspapers/non-TV-related news websites/online search/social media). Total Respondents=1,003</a:t>
            </a:r>
          </a:p>
        </p:txBody>
      </p:sp>
      <p:sp>
        <p:nvSpPr>
          <p:cNvPr id="7" name="Text Placeholder 4">
            <a:extLst>
              <a:ext uri="{FF2B5EF4-FFF2-40B4-BE49-F238E27FC236}">
                <a16:creationId xmlns:a16="http://schemas.microsoft.com/office/drawing/2014/main" id="{D3CB36FF-BC44-4C1A-880E-683FCAEEFFF6}"/>
              </a:ext>
            </a:extLst>
          </p:cNvPr>
          <p:cNvSpPr>
            <a:spLocks noGrp="1"/>
          </p:cNvSpPr>
          <p:nvPr>
            <p:ph type="body" sz="quarter" idx="15"/>
          </p:nvPr>
        </p:nvSpPr>
        <p:spPr>
          <a:xfrm>
            <a:off x="309411" y="6169203"/>
            <a:ext cx="2119461" cy="294924"/>
          </a:xfrm>
        </p:spPr>
        <p:txBody>
          <a:bodyPr/>
          <a:lstStyle/>
          <a:p>
            <a:r>
              <a:rPr lang="en-US" dirty="0"/>
              <a:t>VAB: it’s a matter of trust</a:t>
            </a:r>
          </a:p>
        </p:txBody>
      </p:sp>
      <p:sp>
        <p:nvSpPr>
          <p:cNvPr id="8" name="TextBox 7"/>
          <p:cNvSpPr txBox="1"/>
          <p:nvPr/>
        </p:nvSpPr>
        <p:spPr>
          <a:xfrm>
            <a:off x="410633" y="2578995"/>
            <a:ext cx="667297" cy="307777"/>
          </a:xfrm>
          <a:prstGeom prst="rect">
            <a:avLst/>
          </a:prstGeom>
          <a:noFill/>
        </p:spPr>
        <p:txBody>
          <a:bodyPr wrap="square" rtlCol="0">
            <a:spAutoFit/>
          </a:bodyPr>
          <a:lstStyle/>
          <a:p>
            <a:r>
              <a:rPr lang="en-US" sz="1400" b="1" dirty="0"/>
              <a:t>A18+</a:t>
            </a:r>
          </a:p>
        </p:txBody>
      </p:sp>
      <p:sp>
        <p:nvSpPr>
          <p:cNvPr id="9" name="TextBox 8"/>
          <p:cNvSpPr txBox="1"/>
          <p:nvPr/>
        </p:nvSpPr>
        <p:spPr>
          <a:xfrm>
            <a:off x="410633" y="2935919"/>
            <a:ext cx="888173" cy="307777"/>
          </a:xfrm>
          <a:prstGeom prst="rect">
            <a:avLst/>
          </a:prstGeom>
          <a:noFill/>
        </p:spPr>
        <p:txBody>
          <a:bodyPr wrap="square" rtlCol="0">
            <a:spAutoFit/>
          </a:bodyPr>
          <a:lstStyle/>
          <a:p>
            <a:r>
              <a:rPr lang="en-US" sz="1400" b="1" dirty="0"/>
              <a:t>A18-34</a:t>
            </a:r>
          </a:p>
        </p:txBody>
      </p:sp>
      <p:sp>
        <p:nvSpPr>
          <p:cNvPr id="10" name="TextBox 9"/>
          <p:cNvSpPr txBox="1"/>
          <p:nvPr/>
        </p:nvSpPr>
        <p:spPr>
          <a:xfrm>
            <a:off x="410633" y="3292843"/>
            <a:ext cx="888173" cy="307777"/>
          </a:xfrm>
          <a:prstGeom prst="rect">
            <a:avLst/>
          </a:prstGeom>
          <a:noFill/>
        </p:spPr>
        <p:txBody>
          <a:bodyPr wrap="square" rtlCol="0">
            <a:spAutoFit/>
          </a:bodyPr>
          <a:lstStyle/>
          <a:p>
            <a:r>
              <a:rPr lang="en-US" sz="1400" b="1" dirty="0"/>
              <a:t>A25-54</a:t>
            </a:r>
          </a:p>
        </p:txBody>
      </p:sp>
      <p:sp>
        <p:nvSpPr>
          <p:cNvPr id="11" name="TextBox 10"/>
          <p:cNvSpPr txBox="1"/>
          <p:nvPr/>
        </p:nvSpPr>
        <p:spPr>
          <a:xfrm>
            <a:off x="410633" y="3649767"/>
            <a:ext cx="667297" cy="307777"/>
          </a:xfrm>
          <a:prstGeom prst="rect">
            <a:avLst/>
          </a:prstGeom>
          <a:noFill/>
        </p:spPr>
        <p:txBody>
          <a:bodyPr wrap="square" rtlCol="0">
            <a:spAutoFit/>
          </a:bodyPr>
          <a:lstStyle/>
          <a:p>
            <a:r>
              <a:rPr lang="en-US" sz="1400" b="1" dirty="0"/>
              <a:t>A55+</a:t>
            </a:r>
          </a:p>
        </p:txBody>
      </p:sp>
      <p:sp>
        <p:nvSpPr>
          <p:cNvPr id="12" name="TextBox 11"/>
          <p:cNvSpPr txBox="1"/>
          <p:nvPr/>
        </p:nvSpPr>
        <p:spPr>
          <a:xfrm>
            <a:off x="410633" y="4006691"/>
            <a:ext cx="734027" cy="307777"/>
          </a:xfrm>
          <a:prstGeom prst="rect">
            <a:avLst/>
          </a:prstGeom>
          <a:noFill/>
        </p:spPr>
        <p:txBody>
          <a:bodyPr wrap="square" rtlCol="0">
            <a:spAutoFit/>
          </a:bodyPr>
          <a:lstStyle/>
          <a:p>
            <a:r>
              <a:rPr lang="en-US" sz="1400" b="1" dirty="0"/>
              <a:t>Black</a:t>
            </a:r>
          </a:p>
        </p:txBody>
      </p:sp>
      <p:sp>
        <p:nvSpPr>
          <p:cNvPr id="13" name="TextBox 12"/>
          <p:cNvSpPr txBox="1"/>
          <p:nvPr/>
        </p:nvSpPr>
        <p:spPr>
          <a:xfrm>
            <a:off x="410633" y="4363615"/>
            <a:ext cx="888173" cy="307777"/>
          </a:xfrm>
          <a:prstGeom prst="rect">
            <a:avLst/>
          </a:prstGeom>
          <a:noFill/>
        </p:spPr>
        <p:txBody>
          <a:bodyPr wrap="square" rtlCol="0">
            <a:spAutoFit/>
          </a:bodyPr>
          <a:lstStyle/>
          <a:p>
            <a:r>
              <a:rPr lang="en-US" sz="1400" b="1" dirty="0"/>
              <a:t>Hispanic</a:t>
            </a:r>
          </a:p>
        </p:txBody>
      </p:sp>
      <p:sp>
        <p:nvSpPr>
          <p:cNvPr id="15" name="TextBox 14"/>
          <p:cNvSpPr txBox="1"/>
          <p:nvPr/>
        </p:nvSpPr>
        <p:spPr>
          <a:xfrm>
            <a:off x="410633" y="5077463"/>
            <a:ext cx="667297" cy="307777"/>
          </a:xfrm>
          <a:prstGeom prst="rect">
            <a:avLst/>
          </a:prstGeom>
          <a:noFill/>
        </p:spPr>
        <p:txBody>
          <a:bodyPr wrap="square" rtlCol="0">
            <a:spAutoFit/>
          </a:bodyPr>
          <a:lstStyle/>
          <a:p>
            <a:r>
              <a:rPr lang="en-US" sz="1400" b="1" dirty="0"/>
              <a:t>Male</a:t>
            </a:r>
          </a:p>
        </p:txBody>
      </p:sp>
      <p:sp>
        <p:nvSpPr>
          <p:cNvPr id="16" name="TextBox 15"/>
          <p:cNvSpPr txBox="1"/>
          <p:nvPr/>
        </p:nvSpPr>
        <p:spPr>
          <a:xfrm>
            <a:off x="410633" y="4711373"/>
            <a:ext cx="888173" cy="307777"/>
          </a:xfrm>
          <a:prstGeom prst="rect">
            <a:avLst/>
          </a:prstGeom>
          <a:noFill/>
        </p:spPr>
        <p:txBody>
          <a:bodyPr wrap="square" rtlCol="0">
            <a:spAutoFit/>
          </a:bodyPr>
          <a:lstStyle/>
          <a:p>
            <a:r>
              <a:rPr lang="en-US" sz="1400" b="1" dirty="0"/>
              <a:t>Female</a:t>
            </a:r>
          </a:p>
        </p:txBody>
      </p:sp>
      <p:sp>
        <p:nvSpPr>
          <p:cNvPr id="17" name="TextBox 16"/>
          <p:cNvSpPr txBox="1"/>
          <p:nvPr/>
        </p:nvSpPr>
        <p:spPr>
          <a:xfrm>
            <a:off x="1670088" y="1478878"/>
            <a:ext cx="7199493" cy="276999"/>
          </a:xfrm>
          <a:prstGeom prst="rect">
            <a:avLst/>
          </a:prstGeom>
          <a:noFill/>
        </p:spPr>
        <p:txBody>
          <a:bodyPr wrap="square" rtlCol="0">
            <a:spAutoFit/>
          </a:bodyPr>
          <a:lstStyle/>
          <a:p>
            <a:pPr algn="ctr"/>
            <a:r>
              <a:rPr lang="en-US" sz="1200" b="1" i="1" dirty="0"/>
              <a:t>Initial Stages of Decision Making Process</a:t>
            </a:r>
          </a:p>
        </p:txBody>
      </p:sp>
      <p:cxnSp>
        <p:nvCxnSpPr>
          <p:cNvPr id="27" name="Straight Arrow Connector 26">
            <a:extLst>
              <a:ext uri="{FF2B5EF4-FFF2-40B4-BE49-F238E27FC236}">
                <a16:creationId xmlns:a16="http://schemas.microsoft.com/office/drawing/2014/main" id="{03DB6C4C-4694-4FA6-99AF-3E82ED1C3E56}"/>
              </a:ext>
            </a:extLst>
          </p:cNvPr>
          <p:cNvCxnSpPr>
            <a:cxnSpLocks/>
          </p:cNvCxnSpPr>
          <p:nvPr/>
        </p:nvCxnSpPr>
        <p:spPr>
          <a:xfrm>
            <a:off x="6878972" y="1632766"/>
            <a:ext cx="1982912"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312312B-BFCF-439F-A188-FF8B3F2650F6}"/>
              </a:ext>
            </a:extLst>
          </p:cNvPr>
          <p:cNvCxnSpPr>
            <a:cxnSpLocks/>
          </p:cNvCxnSpPr>
          <p:nvPr/>
        </p:nvCxnSpPr>
        <p:spPr>
          <a:xfrm>
            <a:off x="1825279" y="1632766"/>
            <a:ext cx="1832321" cy="0"/>
          </a:xfrm>
          <a:prstGeom prst="straightConnector1">
            <a:avLst/>
          </a:prstGeom>
          <a:ln w="1905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670088" y="1761091"/>
            <a:ext cx="2377645" cy="632647"/>
          </a:xfrm>
          <a:prstGeom prst="rect">
            <a:avLst/>
          </a:prstGeom>
          <a:solidFill>
            <a:srgbClr val="3682B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600" b="1" i="0" u="none" strike="noStrike" kern="1200" baseline="0">
                <a:solidFill>
                  <a:prstClr val="black"/>
                </a:solidFill>
                <a:latin typeface="+mn-lt"/>
                <a:ea typeface="+mn-ea"/>
                <a:cs typeface="+mn-cs"/>
              </a:defRPr>
            </a:pPr>
            <a:r>
              <a:rPr lang="en-US" sz="1050" dirty="0">
                <a:solidFill>
                  <a:schemeClr val="bg1"/>
                </a:solidFill>
              </a:rPr>
              <a:t>Where Do You </a:t>
            </a:r>
            <a:r>
              <a:rPr lang="en-US" sz="1050" i="1" u="sng" dirty="0">
                <a:solidFill>
                  <a:schemeClr val="bg1"/>
                </a:solidFill>
              </a:rPr>
              <a:t>Get Most Of Your Information</a:t>
            </a:r>
            <a:r>
              <a:rPr lang="en-US" sz="1050" i="1" dirty="0">
                <a:solidFill>
                  <a:schemeClr val="bg1"/>
                </a:solidFill>
              </a:rPr>
              <a:t> </a:t>
            </a:r>
            <a:r>
              <a:rPr lang="en-US" sz="1050" dirty="0">
                <a:solidFill>
                  <a:schemeClr val="bg1"/>
                </a:solidFill>
              </a:rPr>
              <a:t>About National Politics From?</a:t>
            </a:r>
          </a:p>
        </p:txBody>
      </p:sp>
      <p:cxnSp>
        <p:nvCxnSpPr>
          <p:cNvPr id="31" name="Straight Connector 30"/>
          <p:cNvCxnSpPr/>
          <p:nvPr/>
        </p:nvCxnSpPr>
        <p:spPr>
          <a:xfrm>
            <a:off x="1670088" y="2543166"/>
            <a:ext cx="0" cy="2875605"/>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4079161" y="1761091"/>
            <a:ext cx="2377645" cy="632647"/>
          </a:xfrm>
          <a:prstGeom prst="rect">
            <a:avLst/>
          </a:prstGeom>
          <a:solidFill>
            <a:srgbClr val="50C8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chemeClr val="bg1"/>
                </a:solidFill>
              </a:rPr>
              <a:t>Which Of The Following Types Of Political Advertising Is Most Likely To </a:t>
            </a:r>
            <a:r>
              <a:rPr lang="en-US" sz="1000" b="1" u="sng" dirty="0">
                <a:solidFill>
                  <a:schemeClr val="bg1"/>
                </a:solidFill>
              </a:rPr>
              <a:t>Get Your Attention</a:t>
            </a:r>
            <a:r>
              <a:rPr lang="en-US" sz="1000" b="1" dirty="0">
                <a:solidFill>
                  <a:schemeClr val="bg1"/>
                </a:solidFill>
              </a:rPr>
              <a:t>?</a:t>
            </a:r>
          </a:p>
        </p:txBody>
      </p:sp>
      <p:sp>
        <p:nvSpPr>
          <p:cNvPr id="34" name="Rectangle 33"/>
          <p:cNvSpPr/>
          <p:nvPr/>
        </p:nvSpPr>
        <p:spPr>
          <a:xfrm>
            <a:off x="6475533" y="1761091"/>
            <a:ext cx="2377645" cy="632647"/>
          </a:xfrm>
          <a:prstGeom prst="rect">
            <a:avLst/>
          </a:prstGeom>
          <a:solidFill>
            <a:srgbClr val="FAB98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chemeClr val="tx1"/>
                </a:solidFill>
              </a:rPr>
              <a:t>Where Are You Most Likely To </a:t>
            </a:r>
            <a:r>
              <a:rPr lang="en-US" sz="1000" b="1" u="sng" dirty="0">
                <a:solidFill>
                  <a:schemeClr val="tx1"/>
                </a:solidFill>
              </a:rPr>
              <a:t>First Learn</a:t>
            </a:r>
            <a:r>
              <a:rPr lang="en-US" sz="1000" b="1" dirty="0">
                <a:solidFill>
                  <a:schemeClr val="tx1"/>
                </a:solidFill>
              </a:rPr>
              <a:t> About Political Candidates And Issues?</a:t>
            </a:r>
          </a:p>
        </p:txBody>
      </p:sp>
      <p:cxnSp>
        <p:nvCxnSpPr>
          <p:cNvPr id="35" name="Straight Connector 34"/>
          <p:cNvCxnSpPr/>
          <p:nvPr/>
        </p:nvCxnSpPr>
        <p:spPr>
          <a:xfrm>
            <a:off x="4073133" y="2532532"/>
            <a:ext cx="0" cy="2875605"/>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475533" y="2532532"/>
            <a:ext cx="0" cy="2875605"/>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8853178" y="2543166"/>
            <a:ext cx="0" cy="2875605"/>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487555" y="2912172"/>
            <a:ext cx="8365623" cy="0"/>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487555" y="3267443"/>
            <a:ext cx="8365623" cy="0"/>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487555" y="3624367"/>
            <a:ext cx="8365623" cy="0"/>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a:off x="487554" y="3982944"/>
            <a:ext cx="8365623" cy="0"/>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487553" y="4344778"/>
            <a:ext cx="8365623" cy="0"/>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a:off x="488964" y="4695139"/>
            <a:ext cx="8365623" cy="0"/>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a:off x="488964" y="5044273"/>
            <a:ext cx="8365623" cy="0"/>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a:off x="488964" y="5408984"/>
            <a:ext cx="8365623" cy="0"/>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56" name="Group 55"/>
          <p:cNvGrpSpPr/>
          <p:nvPr/>
        </p:nvGrpSpPr>
        <p:grpSpPr>
          <a:xfrm>
            <a:off x="2616986" y="5568567"/>
            <a:ext cx="4595828" cy="276999"/>
            <a:chOff x="2588673" y="5920150"/>
            <a:chExt cx="5055411" cy="276999"/>
          </a:xfrm>
        </p:grpSpPr>
        <p:grpSp>
          <p:nvGrpSpPr>
            <p:cNvPr id="53" name="Group 52"/>
            <p:cNvGrpSpPr/>
            <p:nvPr/>
          </p:nvGrpSpPr>
          <p:grpSpPr>
            <a:xfrm>
              <a:off x="2588673" y="5920150"/>
              <a:ext cx="1750646" cy="276999"/>
              <a:chOff x="3490373" y="5920150"/>
              <a:chExt cx="1750646" cy="276999"/>
            </a:xfrm>
          </p:grpSpPr>
          <p:sp>
            <p:nvSpPr>
              <p:cNvPr id="50" name="Rectangle 49"/>
              <p:cNvSpPr/>
              <p:nvPr/>
            </p:nvSpPr>
            <p:spPr>
              <a:xfrm>
                <a:off x="3490373" y="5963486"/>
                <a:ext cx="198018" cy="190327"/>
              </a:xfrm>
              <a:prstGeom prst="rect">
                <a:avLst/>
              </a:prstGeom>
              <a:solidFill>
                <a:srgbClr val="3682B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p:cNvSpPr txBox="1"/>
              <p:nvPr/>
            </p:nvSpPr>
            <p:spPr>
              <a:xfrm>
                <a:off x="3665452" y="5920150"/>
                <a:ext cx="1575567" cy="276999"/>
              </a:xfrm>
              <a:prstGeom prst="rect">
                <a:avLst/>
              </a:prstGeom>
              <a:noFill/>
            </p:spPr>
            <p:txBody>
              <a:bodyPr wrap="square" rtlCol="0">
                <a:spAutoFit/>
              </a:bodyPr>
              <a:lstStyle/>
              <a:p>
                <a:r>
                  <a:rPr lang="en-US" sz="1200" b="1" dirty="0"/>
                  <a:t>Multi-Screen TV</a:t>
                </a:r>
              </a:p>
            </p:txBody>
          </p:sp>
        </p:grpSp>
        <p:grpSp>
          <p:nvGrpSpPr>
            <p:cNvPr id="55" name="Group 54"/>
            <p:cNvGrpSpPr/>
            <p:nvPr/>
          </p:nvGrpSpPr>
          <p:grpSpPr>
            <a:xfrm>
              <a:off x="4347874" y="5920150"/>
              <a:ext cx="3296210" cy="276999"/>
              <a:chOff x="5249574" y="5920150"/>
              <a:chExt cx="3296210" cy="276999"/>
            </a:xfrm>
          </p:grpSpPr>
          <p:sp>
            <p:nvSpPr>
              <p:cNvPr id="51" name="Rectangle 50"/>
              <p:cNvSpPr/>
              <p:nvPr/>
            </p:nvSpPr>
            <p:spPr>
              <a:xfrm>
                <a:off x="5249574" y="5963486"/>
                <a:ext cx="198018" cy="190327"/>
              </a:xfrm>
              <a:prstGeom prst="rect">
                <a:avLst/>
              </a:prstGeom>
              <a:solidFill>
                <a:srgbClr val="50C8A0"/>
              </a:solidFill>
              <a:ln>
                <a:solidFill>
                  <a:srgbClr val="50C8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p:cNvSpPr txBox="1"/>
              <p:nvPr/>
            </p:nvSpPr>
            <p:spPr>
              <a:xfrm>
                <a:off x="5421345" y="5920150"/>
                <a:ext cx="3124439" cy="276999"/>
              </a:xfrm>
              <a:prstGeom prst="rect">
                <a:avLst/>
              </a:prstGeom>
              <a:noFill/>
            </p:spPr>
            <p:txBody>
              <a:bodyPr wrap="square" rtlCol="0">
                <a:spAutoFit/>
              </a:bodyPr>
              <a:lstStyle/>
              <a:p>
                <a:r>
                  <a:rPr lang="en-US" sz="1200" b="1" dirty="0"/>
                  <a:t>Total Internet </a:t>
                </a:r>
                <a:r>
                  <a:rPr lang="en-US" sz="1050" b="1" dirty="0"/>
                  <a:t>(excluding TV news sites)</a:t>
                </a:r>
              </a:p>
            </p:txBody>
          </p:sp>
        </p:grpSp>
      </p:grpSp>
      <p:sp>
        <p:nvSpPr>
          <p:cNvPr id="57" name="TextBox 56"/>
          <p:cNvSpPr txBox="1"/>
          <p:nvPr/>
        </p:nvSpPr>
        <p:spPr>
          <a:xfrm>
            <a:off x="2227125" y="2555962"/>
            <a:ext cx="1263570" cy="381059"/>
          </a:xfrm>
          <a:prstGeom prst="rect">
            <a:avLst/>
          </a:prstGeom>
          <a:noFill/>
        </p:spPr>
        <p:txBody>
          <a:bodyPr wrap="square" rtlCol="0">
            <a:spAutoFit/>
          </a:bodyPr>
          <a:lstStyle/>
          <a:p>
            <a:pPr algn="ctr"/>
            <a:r>
              <a:rPr lang="en-US" dirty="0">
                <a:solidFill>
                  <a:srgbClr val="3682B4"/>
                </a:solidFill>
              </a:rPr>
              <a:t>85% </a:t>
            </a:r>
            <a:r>
              <a:rPr lang="en-US" dirty="0"/>
              <a:t>/ </a:t>
            </a:r>
            <a:r>
              <a:rPr lang="en-US" dirty="0">
                <a:solidFill>
                  <a:srgbClr val="50C8A0"/>
                </a:solidFill>
              </a:rPr>
              <a:t>48%</a:t>
            </a:r>
          </a:p>
        </p:txBody>
      </p:sp>
      <p:sp>
        <p:nvSpPr>
          <p:cNvPr id="58" name="TextBox 57"/>
          <p:cNvSpPr txBox="1"/>
          <p:nvPr/>
        </p:nvSpPr>
        <p:spPr>
          <a:xfrm>
            <a:off x="2227125" y="2924321"/>
            <a:ext cx="1263570" cy="369332"/>
          </a:xfrm>
          <a:prstGeom prst="rect">
            <a:avLst/>
          </a:prstGeom>
          <a:noFill/>
        </p:spPr>
        <p:txBody>
          <a:bodyPr wrap="square" rtlCol="0">
            <a:spAutoFit/>
          </a:bodyPr>
          <a:lstStyle/>
          <a:p>
            <a:pPr algn="ctr"/>
            <a:r>
              <a:rPr lang="en-US" dirty="0">
                <a:solidFill>
                  <a:srgbClr val="3682B4"/>
                </a:solidFill>
              </a:rPr>
              <a:t>81% </a:t>
            </a:r>
            <a:r>
              <a:rPr lang="en-US" dirty="0"/>
              <a:t>/ </a:t>
            </a:r>
            <a:r>
              <a:rPr lang="en-US" dirty="0">
                <a:solidFill>
                  <a:srgbClr val="50C8A0"/>
                </a:solidFill>
              </a:rPr>
              <a:t>67%</a:t>
            </a:r>
          </a:p>
        </p:txBody>
      </p:sp>
      <p:sp>
        <p:nvSpPr>
          <p:cNvPr id="59" name="TextBox 58"/>
          <p:cNvSpPr txBox="1"/>
          <p:nvPr/>
        </p:nvSpPr>
        <p:spPr>
          <a:xfrm>
            <a:off x="2227125" y="3306962"/>
            <a:ext cx="1263570" cy="369332"/>
          </a:xfrm>
          <a:prstGeom prst="rect">
            <a:avLst/>
          </a:prstGeom>
          <a:noFill/>
        </p:spPr>
        <p:txBody>
          <a:bodyPr wrap="square" rtlCol="0">
            <a:spAutoFit/>
          </a:bodyPr>
          <a:lstStyle/>
          <a:p>
            <a:pPr algn="ctr"/>
            <a:r>
              <a:rPr lang="en-US" dirty="0">
                <a:solidFill>
                  <a:srgbClr val="3682B4"/>
                </a:solidFill>
              </a:rPr>
              <a:t>83% </a:t>
            </a:r>
            <a:r>
              <a:rPr lang="en-US" dirty="0"/>
              <a:t>/ </a:t>
            </a:r>
            <a:r>
              <a:rPr lang="en-US" dirty="0">
                <a:solidFill>
                  <a:srgbClr val="50C8A0"/>
                </a:solidFill>
              </a:rPr>
              <a:t>53%</a:t>
            </a:r>
          </a:p>
        </p:txBody>
      </p:sp>
      <p:sp>
        <p:nvSpPr>
          <p:cNvPr id="60" name="TextBox 59"/>
          <p:cNvSpPr txBox="1"/>
          <p:nvPr/>
        </p:nvSpPr>
        <p:spPr>
          <a:xfrm>
            <a:off x="2227125" y="3650869"/>
            <a:ext cx="1263570" cy="369332"/>
          </a:xfrm>
          <a:prstGeom prst="rect">
            <a:avLst/>
          </a:prstGeom>
          <a:noFill/>
        </p:spPr>
        <p:txBody>
          <a:bodyPr wrap="square" rtlCol="0">
            <a:spAutoFit/>
          </a:bodyPr>
          <a:lstStyle/>
          <a:p>
            <a:pPr algn="ctr"/>
            <a:r>
              <a:rPr lang="en-US" dirty="0">
                <a:solidFill>
                  <a:srgbClr val="3682B4"/>
                </a:solidFill>
              </a:rPr>
              <a:t>89% </a:t>
            </a:r>
            <a:r>
              <a:rPr lang="en-US" dirty="0"/>
              <a:t>/ </a:t>
            </a:r>
            <a:r>
              <a:rPr lang="en-US" dirty="0">
                <a:solidFill>
                  <a:srgbClr val="50C8A0"/>
                </a:solidFill>
              </a:rPr>
              <a:t>35%</a:t>
            </a:r>
          </a:p>
        </p:txBody>
      </p:sp>
      <p:sp>
        <p:nvSpPr>
          <p:cNvPr id="61" name="TextBox 60"/>
          <p:cNvSpPr txBox="1"/>
          <p:nvPr/>
        </p:nvSpPr>
        <p:spPr>
          <a:xfrm>
            <a:off x="2227125" y="4006432"/>
            <a:ext cx="1263570" cy="369332"/>
          </a:xfrm>
          <a:prstGeom prst="rect">
            <a:avLst/>
          </a:prstGeom>
          <a:noFill/>
        </p:spPr>
        <p:txBody>
          <a:bodyPr wrap="square" rtlCol="0">
            <a:spAutoFit/>
          </a:bodyPr>
          <a:lstStyle/>
          <a:p>
            <a:pPr algn="ctr"/>
            <a:r>
              <a:rPr lang="en-US" dirty="0">
                <a:solidFill>
                  <a:srgbClr val="3682B4"/>
                </a:solidFill>
              </a:rPr>
              <a:t>85% </a:t>
            </a:r>
            <a:r>
              <a:rPr lang="en-US" dirty="0"/>
              <a:t>/ </a:t>
            </a:r>
            <a:r>
              <a:rPr lang="en-US" dirty="0">
                <a:solidFill>
                  <a:srgbClr val="50C8A0"/>
                </a:solidFill>
              </a:rPr>
              <a:t>47%</a:t>
            </a:r>
          </a:p>
        </p:txBody>
      </p:sp>
      <p:sp>
        <p:nvSpPr>
          <p:cNvPr id="62" name="TextBox 61"/>
          <p:cNvSpPr txBox="1"/>
          <p:nvPr/>
        </p:nvSpPr>
        <p:spPr>
          <a:xfrm>
            <a:off x="2227125" y="4364717"/>
            <a:ext cx="1263570" cy="369332"/>
          </a:xfrm>
          <a:prstGeom prst="rect">
            <a:avLst/>
          </a:prstGeom>
          <a:noFill/>
        </p:spPr>
        <p:txBody>
          <a:bodyPr wrap="square" rtlCol="0">
            <a:spAutoFit/>
          </a:bodyPr>
          <a:lstStyle/>
          <a:p>
            <a:pPr algn="ctr"/>
            <a:r>
              <a:rPr lang="en-US" dirty="0">
                <a:solidFill>
                  <a:srgbClr val="3682B4"/>
                </a:solidFill>
              </a:rPr>
              <a:t>84% </a:t>
            </a:r>
            <a:r>
              <a:rPr lang="en-US" dirty="0"/>
              <a:t>/ </a:t>
            </a:r>
            <a:r>
              <a:rPr lang="en-US" dirty="0">
                <a:solidFill>
                  <a:srgbClr val="50C8A0"/>
                </a:solidFill>
              </a:rPr>
              <a:t>56%</a:t>
            </a:r>
          </a:p>
        </p:txBody>
      </p:sp>
      <p:sp>
        <p:nvSpPr>
          <p:cNvPr id="64" name="TextBox 63"/>
          <p:cNvSpPr txBox="1"/>
          <p:nvPr/>
        </p:nvSpPr>
        <p:spPr>
          <a:xfrm>
            <a:off x="2227125" y="5078857"/>
            <a:ext cx="1263570" cy="369332"/>
          </a:xfrm>
          <a:prstGeom prst="rect">
            <a:avLst/>
          </a:prstGeom>
          <a:noFill/>
        </p:spPr>
        <p:txBody>
          <a:bodyPr wrap="square" rtlCol="0">
            <a:spAutoFit/>
          </a:bodyPr>
          <a:lstStyle/>
          <a:p>
            <a:pPr algn="ctr"/>
            <a:r>
              <a:rPr lang="en-US" dirty="0">
                <a:solidFill>
                  <a:srgbClr val="3682B4"/>
                </a:solidFill>
              </a:rPr>
              <a:t>85% </a:t>
            </a:r>
            <a:r>
              <a:rPr lang="en-US" dirty="0"/>
              <a:t>/ </a:t>
            </a:r>
            <a:r>
              <a:rPr lang="en-US" dirty="0">
                <a:solidFill>
                  <a:srgbClr val="50C8A0"/>
                </a:solidFill>
              </a:rPr>
              <a:t>48%</a:t>
            </a:r>
          </a:p>
        </p:txBody>
      </p:sp>
      <p:sp>
        <p:nvSpPr>
          <p:cNvPr id="65" name="TextBox 64"/>
          <p:cNvSpPr txBox="1"/>
          <p:nvPr/>
        </p:nvSpPr>
        <p:spPr>
          <a:xfrm>
            <a:off x="2227125" y="4721214"/>
            <a:ext cx="1263570" cy="369332"/>
          </a:xfrm>
          <a:prstGeom prst="rect">
            <a:avLst/>
          </a:prstGeom>
          <a:noFill/>
        </p:spPr>
        <p:txBody>
          <a:bodyPr wrap="square" rtlCol="0">
            <a:spAutoFit/>
          </a:bodyPr>
          <a:lstStyle/>
          <a:p>
            <a:pPr algn="ctr"/>
            <a:r>
              <a:rPr lang="en-US" dirty="0">
                <a:solidFill>
                  <a:srgbClr val="3682B4"/>
                </a:solidFill>
              </a:rPr>
              <a:t>85% </a:t>
            </a:r>
            <a:r>
              <a:rPr lang="en-US" dirty="0"/>
              <a:t>/ </a:t>
            </a:r>
            <a:r>
              <a:rPr lang="en-US" dirty="0">
                <a:solidFill>
                  <a:srgbClr val="50C8A0"/>
                </a:solidFill>
              </a:rPr>
              <a:t>48%</a:t>
            </a:r>
          </a:p>
        </p:txBody>
      </p:sp>
      <p:sp>
        <p:nvSpPr>
          <p:cNvPr id="66" name="TextBox 65"/>
          <p:cNvSpPr txBox="1"/>
          <p:nvPr/>
        </p:nvSpPr>
        <p:spPr>
          <a:xfrm>
            <a:off x="4636198" y="2555962"/>
            <a:ext cx="1263570" cy="381059"/>
          </a:xfrm>
          <a:prstGeom prst="rect">
            <a:avLst/>
          </a:prstGeom>
          <a:noFill/>
        </p:spPr>
        <p:txBody>
          <a:bodyPr wrap="square" rtlCol="0">
            <a:spAutoFit/>
          </a:bodyPr>
          <a:lstStyle/>
          <a:p>
            <a:pPr algn="ctr"/>
            <a:r>
              <a:rPr lang="en-US" dirty="0">
                <a:solidFill>
                  <a:srgbClr val="3682B4"/>
                </a:solidFill>
              </a:rPr>
              <a:t>84% </a:t>
            </a:r>
            <a:r>
              <a:rPr lang="en-US" dirty="0"/>
              <a:t>/ </a:t>
            </a:r>
            <a:r>
              <a:rPr lang="en-US" dirty="0">
                <a:solidFill>
                  <a:srgbClr val="50C8A0"/>
                </a:solidFill>
              </a:rPr>
              <a:t>44%</a:t>
            </a:r>
          </a:p>
        </p:txBody>
      </p:sp>
      <p:sp>
        <p:nvSpPr>
          <p:cNvPr id="67" name="TextBox 66"/>
          <p:cNvSpPr txBox="1"/>
          <p:nvPr/>
        </p:nvSpPr>
        <p:spPr>
          <a:xfrm>
            <a:off x="4636198" y="2924321"/>
            <a:ext cx="1263570" cy="369332"/>
          </a:xfrm>
          <a:prstGeom prst="rect">
            <a:avLst/>
          </a:prstGeom>
          <a:noFill/>
        </p:spPr>
        <p:txBody>
          <a:bodyPr wrap="square" rtlCol="0">
            <a:spAutoFit/>
          </a:bodyPr>
          <a:lstStyle/>
          <a:p>
            <a:pPr algn="ctr"/>
            <a:r>
              <a:rPr lang="en-US" dirty="0">
                <a:solidFill>
                  <a:srgbClr val="3682B4"/>
                </a:solidFill>
              </a:rPr>
              <a:t>81% </a:t>
            </a:r>
            <a:r>
              <a:rPr lang="en-US" dirty="0"/>
              <a:t>/ </a:t>
            </a:r>
            <a:r>
              <a:rPr lang="en-US" dirty="0">
                <a:solidFill>
                  <a:srgbClr val="50C8A0"/>
                </a:solidFill>
              </a:rPr>
              <a:t>66%</a:t>
            </a:r>
          </a:p>
        </p:txBody>
      </p:sp>
      <p:sp>
        <p:nvSpPr>
          <p:cNvPr id="68" name="TextBox 67"/>
          <p:cNvSpPr txBox="1"/>
          <p:nvPr/>
        </p:nvSpPr>
        <p:spPr>
          <a:xfrm>
            <a:off x="4636198" y="3306962"/>
            <a:ext cx="1263570" cy="369332"/>
          </a:xfrm>
          <a:prstGeom prst="rect">
            <a:avLst/>
          </a:prstGeom>
          <a:noFill/>
        </p:spPr>
        <p:txBody>
          <a:bodyPr wrap="square" rtlCol="0">
            <a:spAutoFit/>
          </a:bodyPr>
          <a:lstStyle/>
          <a:p>
            <a:pPr algn="ctr"/>
            <a:r>
              <a:rPr lang="en-US" dirty="0">
                <a:solidFill>
                  <a:srgbClr val="3682B4"/>
                </a:solidFill>
              </a:rPr>
              <a:t>85% </a:t>
            </a:r>
            <a:r>
              <a:rPr lang="en-US" dirty="0"/>
              <a:t>/ </a:t>
            </a:r>
            <a:r>
              <a:rPr lang="en-US" dirty="0">
                <a:solidFill>
                  <a:srgbClr val="50C8A0"/>
                </a:solidFill>
              </a:rPr>
              <a:t>51%</a:t>
            </a:r>
          </a:p>
        </p:txBody>
      </p:sp>
      <p:sp>
        <p:nvSpPr>
          <p:cNvPr id="69" name="TextBox 68"/>
          <p:cNvSpPr txBox="1"/>
          <p:nvPr/>
        </p:nvSpPr>
        <p:spPr>
          <a:xfrm>
            <a:off x="4636198" y="3650869"/>
            <a:ext cx="1263570" cy="369332"/>
          </a:xfrm>
          <a:prstGeom prst="rect">
            <a:avLst/>
          </a:prstGeom>
          <a:noFill/>
        </p:spPr>
        <p:txBody>
          <a:bodyPr wrap="square" rtlCol="0">
            <a:spAutoFit/>
          </a:bodyPr>
          <a:lstStyle/>
          <a:p>
            <a:pPr algn="ctr"/>
            <a:r>
              <a:rPr lang="en-US" dirty="0">
                <a:solidFill>
                  <a:srgbClr val="3682B4"/>
                </a:solidFill>
              </a:rPr>
              <a:t>83% </a:t>
            </a:r>
            <a:r>
              <a:rPr lang="en-US" dirty="0"/>
              <a:t>/ </a:t>
            </a:r>
            <a:r>
              <a:rPr lang="en-US" dirty="0">
                <a:solidFill>
                  <a:srgbClr val="50C8A0"/>
                </a:solidFill>
              </a:rPr>
              <a:t>27%</a:t>
            </a:r>
          </a:p>
        </p:txBody>
      </p:sp>
      <p:sp>
        <p:nvSpPr>
          <p:cNvPr id="70" name="TextBox 69"/>
          <p:cNvSpPr txBox="1"/>
          <p:nvPr/>
        </p:nvSpPr>
        <p:spPr>
          <a:xfrm>
            <a:off x="4636198" y="4006432"/>
            <a:ext cx="1263570" cy="369332"/>
          </a:xfrm>
          <a:prstGeom prst="rect">
            <a:avLst/>
          </a:prstGeom>
          <a:noFill/>
        </p:spPr>
        <p:txBody>
          <a:bodyPr wrap="square" rtlCol="0">
            <a:spAutoFit/>
          </a:bodyPr>
          <a:lstStyle/>
          <a:p>
            <a:pPr algn="ctr"/>
            <a:r>
              <a:rPr lang="en-US" dirty="0">
                <a:solidFill>
                  <a:srgbClr val="3682B4"/>
                </a:solidFill>
              </a:rPr>
              <a:t>83% </a:t>
            </a:r>
            <a:r>
              <a:rPr lang="en-US" dirty="0"/>
              <a:t>/ </a:t>
            </a:r>
            <a:r>
              <a:rPr lang="en-US" dirty="0">
                <a:solidFill>
                  <a:srgbClr val="50C8A0"/>
                </a:solidFill>
              </a:rPr>
              <a:t>38%</a:t>
            </a:r>
          </a:p>
        </p:txBody>
      </p:sp>
      <p:sp>
        <p:nvSpPr>
          <p:cNvPr id="71" name="TextBox 70"/>
          <p:cNvSpPr txBox="1"/>
          <p:nvPr/>
        </p:nvSpPr>
        <p:spPr>
          <a:xfrm>
            <a:off x="4636198" y="4364717"/>
            <a:ext cx="1263570" cy="369332"/>
          </a:xfrm>
          <a:prstGeom prst="rect">
            <a:avLst/>
          </a:prstGeom>
          <a:noFill/>
        </p:spPr>
        <p:txBody>
          <a:bodyPr wrap="square" rtlCol="0">
            <a:spAutoFit/>
          </a:bodyPr>
          <a:lstStyle/>
          <a:p>
            <a:pPr algn="ctr"/>
            <a:r>
              <a:rPr lang="en-US" dirty="0">
                <a:solidFill>
                  <a:srgbClr val="3682B4"/>
                </a:solidFill>
              </a:rPr>
              <a:t>85% </a:t>
            </a:r>
            <a:r>
              <a:rPr lang="en-US" dirty="0"/>
              <a:t>/ </a:t>
            </a:r>
            <a:r>
              <a:rPr lang="en-US" dirty="0">
                <a:solidFill>
                  <a:srgbClr val="50C8A0"/>
                </a:solidFill>
              </a:rPr>
              <a:t>57%</a:t>
            </a:r>
          </a:p>
        </p:txBody>
      </p:sp>
      <p:sp>
        <p:nvSpPr>
          <p:cNvPr id="73" name="TextBox 72"/>
          <p:cNvSpPr txBox="1"/>
          <p:nvPr/>
        </p:nvSpPr>
        <p:spPr>
          <a:xfrm>
            <a:off x="4636198" y="5078857"/>
            <a:ext cx="1263570" cy="369332"/>
          </a:xfrm>
          <a:prstGeom prst="rect">
            <a:avLst/>
          </a:prstGeom>
          <a:noFill/>
        </p:spPr>
        <p:txBody>
          <a:bodyPr wrap="square" rtlCol="0">
            <a:spAutoFit/>
          </a:bodyPr>
          <a:lstStyle/>
          <a:p>
            <a:pPr algn="ctr"/>
            <a:r>
              <a:rPr lang="en-US" dirty="0">
                <a:solidFill>
                  <a:srgbClr val="3682B4"/>
                </a:solidFill>
              </a:rPr>
              <a:t>86% </a:t>
            </a:r>
            <a:r>
              <a:rPr lang="en-US" dirty="0"/>
              <a:t>/ </a:t>
            </a:r>
            <a:r>
              <a:rPr lang="en-US" dirty="0">
                <a:solidFill>
                  <a:srgbClr val="50C8A0"/>
                </a:solidFill>
              </a:rPr>
              <a:t>42%</a:t>
            </a:r>
          </a:p>
        </p:txBody>
      </p:sp>
      <p:sp>
        <p:nvSpPr>
          <p:cNvPr id="74" name="TextBox 73"/>
          <p:cNvSpPr txBox="1"/>
          <p:nvPr/>
        </p:nvSpPr>
        <p:spPr>
          <a:xfrm>
            <a:off x="4636198" y="4721214"/>
            <a:ext cx="1263570" cy="369332"/>
          </a:xfrm>
          <a:prstGeom prst="rect">
            <a:avLst/>
          </a:prstGeom>
          <a:noFill/>
        </p:spPr>
        <p:txBody>
          <a:bodyPr wrap="square" rtlCol="0">
            <a:spAutoFit/>
          </a:bodyPr>
          <a:lstStyle/>
          <a:p>
            <a:pPr algn="ctr"/>
            <a:r>
              <a:rPr lang="en-US" dirty="0">
                <a:solidFill>
                  <a:srgbClr val="3682B4"/>
                </a:solidFill>
              </a:rPr>
              <a:t>81% </a:t>
            </a:r>
            <a:r>
              <a:rPr lang="en-US" dirty="0"/>
              <a:t>/ </a:t>
            </a:r>
            <a:r>
              <a:rPr lang="en-US" dirty="0">
                <a:solidFill>
                  <a:srgbClr val="50C8A0"/>
                </a:solidFill>
              </a:rPr>
              <a:t>46%</a:t>
            </a:r>
          </a:p>
        </p:txBody>
      </p:sp>
      <p:sp>
        <p:nvSpPr>
          <p:cNvPr id="75" name="TextBox 74"/>
          <p:cNvSpPr txBox="1"/>
          <p:nvPr/>
        </p:nvSpPr>
        <p:spPr>
          <a:xfrm>
            <a:off x="7032570" y="2555962"/>
            <a:ext cx="1263570" cy="381059"/>
          </a:xfrm>
          <a:prstGeom prst="rect">
            <a:avLst/>
          </a:prstGeom>
          <a:noFill/>
        </p:spPr>
        <p:txBody>
          <a:bodyPr wrap="square" rtlCol="0">
            <a:spAutoFit/>
          </a:bodyPr>
          <a:lstStyle/>
          <a:p>
            <a:pPr algn="ctr"/>
            <a:r>
              <a:rPr lang="en-US" dirty="0">
                <a:solidFill>
                  <a:srgbClr val="3682B4"/>
                </a:solidFill>
              </a:rPr>
              <a:t>82% </a:t>
            </a:r>
            <a:r>
              <a:rPr lang="en-US" dirty="0"/>
              <a:t>/ </a:t>
            </a:r>
            <a:r>
              <a:rPr lang="en-US" dirty="0">
                <a:solidFill>
                  <a:srgbClr val="50C8A0"/>
                </a:solidFill>
              </a:rPr>
              <a:t>41%</a:t>
            </a:r>
          </a:p>
        </p:txBody>
      </p:sp>
      <p:sp>
        <p:nvSpPr>
          <p:cNvPr id="76" name="TextBox 75"/>
          <p:cNvSpPr txBox="1"/>
          <p:nvPr/>
        </p:nvSpPr>
        <p:spPr>
          <a:xfrm>
            <a:off x="7032570" y="2924321"/>
            <a:ext cx="1263570" cy="369332"/>
          </a:xfrm>
          <a:prstGeom prst="rect">
            <a:avLst/>
          </a:prstGeom>
          <a:noFill/>
        </p:spPr>
        <p:txBody>
          <a:bodyPr wrap="square" rtlCol="0">
            <a:spAutoFit/>
          </a:bodyPr>
          <a:lstStyle/>
          <a:p>
            <a:pPr algn="ctr"/>
            <a:r>
              <a:rPr lang="en-US" dirty="0">
                <a:solidFill>
                  <a:srgbClr val="3682B4"/>
                </a:solidFill>
              </a:rPr>
              <a:t>79% </a:t>
            </a:r>
            <a:r>
              <a:rPr lang="en-US" dirty="0"/>
              <a:t>/ </a:t>
            </a:r>
            <a:r>
              <a:rPr lang="en-US" dirty="0">
                <a:solidFill>
                  <a:srgbClr val="50C8A0"/>
                </a:solidFill>
              </a:rPr>
              <a:t>61%</a:t>
            </a:r>
          </a:p>
        </p:txBody>
      </p:sp>
      <p:sp>
        <p:nvSpPr>
          <p:cNvPr id="77" name="TextBox 76"/>
          <p:cNvSpPr txBox="1"/>
          <p:nvPr/>
        </p:nvSpPr>
        <p:spPr>
          <a:xfrm>
            <a:off x="7032570" y="3306962"/>
            <a:ext cx="1263570" cy="369332"/>
          </a:xfrm>
          <a:prstGeom prst="rect">
            <a:avLst/>
          </a:prstGeom>
          <a:noFill/>
        </p:spPr>
        <p:txBody>
          <a:bodyPr wrap="square" rtlCol="0">
            <a:spAutoFit/>
          </a:bodyPr>
          <a:lstStyle/>
          <a:p>
            <a:pPr algn="ctr"/>
            <a:r>
              <a:rPr lang="en-US" dirty="0">
                <a:solidFill>
                  <a:srgbClr val="3682B4"/>
                </a:solidFill>
              </a:rPr>
              <a:t>83% </a:t>
            </a:r>
            <a:r>
              <a:rPr lang="en-US" dirty="0"/>
              <a:t>/ </a:t>
            </a:r>
            <a:r>
              <a:rPr lang="en-US" dirty="0">
                <a:solidFill>
                  <a:srgbClr val="50C8A0"/>
                </a:solidFill>
              </a:rPr>
              <a:t>48%</a:t>
            </a:r>
          </a:p>
        </p:txBody>
      </p:sp>
      <p:sp>
        <p:nvSpPr>
          <p:cNvPr id="78" name="TextBox 77"/>
          <p:cNvSpPr txBox="1"/>
          <p:nvPr/>
        </p:nvSpPr>
        <p:spPr>
          <a:xfrm>
            <a:off x="7032570" y="3650869"/>
            <a:ext cx="1263570" cy="369332"/>
          </a:xfrm>
          <a:prstGeom prst="rect">
            <a:avLst/>
          </a:prstGeom>
          <a:noFill/>
        </p:spPr>
        <p:txBody>
          <a:bodyPr wrap="square" rtlCol="0">
            <a:spAutoFit/>
          </a:bodyPr>
          <a:lstStyle/>
          <a:p>
            <a:pPr algn="ctr"/>
            <a:r>
              <a:rPr lang="en-US" dirty="0">
                <a:solidFill>
                  <a:srgbClr val="3682B4"/>
                </a:solidFill>
              </a:rPr>
              <a:t>84% </a:t>
            </a:r>
            <a:r>
              <a:rPr lang="en-US" dirty="0"/>
              <a:t>/ </a:t>
            </a:r>
            <a:r>
              <a:rPr lang="en-US" dirty="0">
                <a:solidFill>
                  <a:srgbClr val="50C8A0"/>
                </a:solidFill>
              </a:rPr>
              <a:t>24%</a:t>
            </a:r>
          </a:p>
        </p:txBody>
      </p:sp>
      <p:sp>
        <p:nvSpPr>
          <p:cNvPr id="79" name="TextBox 78"/>
          <p:cNvSpPr txBox="1"/>
          <p:nvPr/>
        </p:nvSpPr>
        <p:spPr>
          <a:xfrm>
            <a:off x="7032570" y="4006432"/>
            <a:ext cx="1263570" cy="369332"/>
          </a:xfrm>
          <a:prstGeom prst="rect">
            <a:avLst/>
          </a:prstGeom>
          <a:noFill/>
        </p:spPr>
        <p:txBody>
          <a:bodyPr wrap="square" rtlCol="0">
            <a:spAutoFit/>
          </a:bodyPr>
          <a:lstStyle/>
          <a:p>
            <a:pPr algn="ctr"/>
            <a:r>
              <a:rPr lang="en-US" dirty="0">
                <a:solidFill>
                  <a:srgbClr val="3682B4"/>
                </a:solidFill>
              </a:rPr>
              <a:t>88% </a:t>
            </a:r>
            <a:r>
              <a:rPr lang="en-US" dirty="0"/>
              <a:t>/ </a:t>
            </a:r>
            <a:r>
              <a:rPr lang="en-US" dirty="0">
                <a:solidFill>
                  <a:srgbClr val="50C8A0"/>
                </a:solidFill>
              </a:rPr>
              <a:t>36%</a:t>
            </a:r>
          </a:p>
        </p:txBody>
      </p:sp>
      <p:sp>
        <p:nvSpPr>
          <p:cNvPr id="80" name="TextBox 79"/>
          <p:cNvSpPr txBox="1"/>
          <p:nvPr/>
        </p:nvSpPr>
        <p:spPr>
          <a:xfrm>
            <a:off x="7032570" y="4364717"/>
            <a:ext cx="1263570" cy="369332"/>
          </a:xfrm>
          <a:prstGeom prst="rect">
            <a:avLst/>
          </a:prstGeom>
          <a:noFill/>
        </p:spPr>
        <p:txBody>
          <a:bodyPr wrap="square" rtlCol="0">
            <a:spAutoFit/>
          </a:bodyPr>
          <a:lstStyle/>
          <a:p>
            <a:pPr algn="ctr"/>
            <a:r>
              <a:rPr lang="en-US" dirty="0">
                <a:solidFill>
                  <a:srgbClr val="3682B4"/>
                </a:solidFill>
              </a:rPr>
              <a:t>79% </a:t>
            </a:r>
            <a:r>
              <a:rPr lang="en-US" dirty="0"/>
              <a:t>/ </a:t>
            </a:r>
            <a:r>
              <a:rPr lang="en-US" dirty="0">
                <a:solidFill>
                  <a:srgbClr val="50C8A0"/>
                </a:solidFill>
              </a:rPr>
              <a:t>48%</a:t>
            </a:r>
          </a:p>
        </p:txBody>
      </p:sp>
      <p:sp>
        <p:nvSpPr>
          <p:cNvPr id="82" name="TextBox 81"/>
          <p:cNvSpPr txBox="1"/>
          <p:nvPr/>
        </p:nvSpPr>
        <p:spPr>
          <a:xfrm>
            <a:off x="7032570" y="5078857"/>
            <a:ext cx="1263570" cy="369332"/>
          </a:xfrm>
          <a:prstGeom prst="rect">
            <a:avLst/>
          </a:prstGeom>
          <a:noFill/>
        </p:spPr>
        <p:txBody>
          <a:bodyPr wrap="square" rtlCol="0">
            <a:spAutoFit/>
          </a:bodyPr>
          <a:lstStyle/>
          <a:p>
            <a:pPr algn="ctr"/>
            <a:r>
              <a:rPr lang="en-US" dirty="0">
                <a:solidFill>
                  <a:srgbClr val="3682B4"/>
                </a:solidFill>
              </a:rPr>
              <a:t>83% </a:t>
            </a:r>
            <a:r>
              <a:rPr lang="en-US" dirty="0"/>
              <a:t>/ </a:t>
            </a:r>
            <a:r>
              <a:rPr lang="en-US" dirty="0">
                <a:solidFill>
                  <a:srgbClr val="50C8A0"/>
                </a:solidFill>
              </a:rPr>
              <a:t>39%</a:t>
            </a:r>
          </a:p>
        </p:txBody>
      </p:sp>
      <p:sp>
        <p:nvSpPr>
          <p:cNvPr id="83" name="TextBox 82"/>
          <p:cNvSpPr txBox="1"/>
          <p:nvPr/>
        </p:nvSpPr>
        <p:spPr>
          <a:xfrm>
            <a:off x="7032570" y="4721214"/>
            <a:ext cx="1263570" cy="369332"/>
          </a:xfrm>
          <a:prstGeom prst="rect">
            <a:avLst/>
          </a:prstGeom>
          <a:noFill/>
        </p:spPr>
        <p:txBody>
          <a:bodyPr wrap="square" rtlCol="0">
            <a:spAutoFit/>
          </a:bodyPr>
          <a:lstStyle/>
          <a:p>
            <a:pPr algn="ctr"/>
            <a:r>
              <a:rPr lang="en-US" dirty="0">
                <a:solidFill>
                  <a:srgbClr val="3682B4"/>
                </a:solidFill>
              </a:rPr>
              <a:t>81% </a:t>
            </a:r>
            <a:r>
              <a:rPr lang="en-US" dirty="0"/>
              <a:t>/ </a:t>
            </a:r>
            <a:r>
              <a:rPr lang="en-US" dirty="0">
                <a:solidFill>
                  <a:srgbClr val="50C8A0"/>
                </a:solidFill>
              </a:rPr>
              <a:t>42%</a:t>
            </a:r>
          </a:p>
        </p:txBody>
      </p:sp>
      <p:sp>
        <p:nvSpPr>
          <p:cNvPr id="63" name="TextBox 62">
            <a:extLst>
              <a:ext uri="{FF2B5EF4-FFF2-40B4-BE49-F238E27FC236}">
                <a16:creationId xmlns:a16="http://schemas.microsoft.com/office/drawing/2014/main" id="{09E2265B-1475-48FF-8277-21EB63050987}"/>
              </a:ext>
            </a:extLst>
          </p:cNvPr>
          <p:cNvSpPr txBox="1"/>
          <p:nvPr/>
        </p:nvSpPr>
        <p:spPr>
          <a:xfrm rot="16200000">
            <a:off x="-354685" y="3213697"/>
            <a:ext cx="1339765" cy="246221"/>
          </a:xfrm>
          <a:prstGeom prst="rect">
            <a:avLst/>
          </a:prstGeom>
          <a:noFill/>
        </p:spPr>
        <p:txBody>
          <a:bodyPr wrap="square" rtlCol="0">
            <a:spAutoFit/>
          </a:bodyPr>
          <a:lstStyle/>
          <a:p>
            <a:pPr algn="ctr"/>
            <a:r>
              <a:rPr lang="en-US" sz="1000" u="sng" dirty="0"/>
              <a:t>Age</a:t>
            </a:r>
          </a:p>
        </p:txBody>
      </p:sp>
      <p:sp>
        <p:nvSpPr>
          <p:cNvPr id="72" name="TextBox 71">
            <a:extLst>
              <a:ext uri="{FF2B5EF4-FFF2-40B4-BE49-F238E27FC236}">
                <a16:creationId xmlns:a16="http://schemas.microsoft.com/office/drawing/2014/main" id="{98119564-2216-4561-8413-4125E50A3455}"/>
              </a:ext>
            </a:extLst>
          </p:cNvPr>
          <p:cNvSpPr txBox="1"/>
          <p:nvPr/>
        </p:nvSpPr>
        <p:spPr>
          <a:xfrm rot="16200000">
            <a:off x="-377073" y="4582862"/>
            <a:ext cx="1396048" cy="246221"/>
          </a:xfrm>
          <a:prstGeom prst="rect">
            <a:avLst/>
          </a:prstGeom>
          <a:noFill/>
        </p:spPr>
        <p:txBody>
          <a:bodyPr wrap="square" rtlCol="0">
            <a:spAutoFit/>
          </a:bodyPr>
          <a:lstStyle/>
          <a:p>
            <a:pPr algn="ctr"/>
            <a:r>
              <a:rPr lang="en-US" sz="1000" u="sng" dirty="0"/>
              <a:t>Gender / Ethnicity</a:t>
            </a:r>
          </a:p>
        </p:txBody>
      </p:sp>
    </p:spTree>
    <p:extLst>
      <p:ext uri="{BB962C8B-B14F-4D97-AF65-F5344CB8AC3E}">
        <p14:creationId xmlns:p14="http://schemas.microsoft.com/office/powerpoint/2010/main" val="4106872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69333" y="1171854"/>
            <a:ext cx="8805334" cy="368686"/>
          </a:xfrm>
        </p:spPr>
        <p:txBody>
          <a:bodyPr/>
          <a:lstStyle/>
          <a:p>
            <a:r>
              <a:rPr lang="en-US" sz="1400" dirty="0"/>
              <a:t>Television reels in voters right from the start as they begin to gather information on upcoming elections</a:t>
            </a:r>
          </a:p>
        </p:txBody>
      </p:sp>
      <p:sp>
        <p:nvSpPr>
          <p:cNvPr id="4" name="Text Placeholder 3"/>
          <p:cNvSpPr>
            <a:spLocks noGrp="1"/>
          </p:cNvSpPr>
          <p:nvPr>
            <p:ph type="body" sz="quarter" idx="14"/>
          </p:nvPr>
        </p:nvSpPr>
        <p:spPr>
          <a:xfrm>
            <a:off x="302824" y="6433324"/>
            <a:ext cx="7403821" cy="236537"/>
          </a:xfrm>
        </p:spPr>
        <p:txBody>
          <a:bodyPr/>
          <a:lstStyle/>
          <a:p>
            <a:r>
              <a:rPr lang="en-US" sz="800" dirty="0"/>
              <a:t>Source: VAB / Research Now Poll of Registered or Likely Voters A18+; June 2018. Numbers do not equal 100% as multiple selections were allowed. Multi-Screen TV Figure (TV and TV News Websites/Apps); Total internet excluding TV-news websites (online radio/online newspapers/non-TV-related news websites/online search/social media). Total Respondents=1,003</a:t>
            </a:r>
          </a:p>
        </p:txBody>
      </p:sp>
      <p:sp>
        <p:nvSpPr>
          <p:cNvPr id="7" name="Text Placeholder 4">
            <a:extLst>
              <a:ext uri="{FF2B5EF4-FFF2-40B4-BE49-F238E27FC236}">
                <a16:creationId xmlns:a16="http://schemas.microsoft.com/office/drawing/2014/main" id="{D3CB36FF-BC44-4C1A-880E-683FCAEEFFF6}"/>
              </a:ext>
            </a:extLst>
          </p:cNvPr>
          <p:cNvSpPr>
            <a:spLocks noGrp="1"/>
          </p:cNvSpPr>
          <p:nvPr>
            <p:ph type="body" sz="quarter" idx="15"/>
          </p:nvPr>
        </p:nvSpPr>
        <p:spPr>
          <a:xfrm>
            <a:off x="309412" y="6169203"/>
            <a:ext cx="2307574" cy="294924"/>
          </a:xfrm>
        </p:spPr>
        <p:txBody>
          <a:bodyPr/>
          <a:lstStyle/>
          <a:p>
            <a:r>
              <a:rPr lang="en-US" dirty="0"/>
              <a:t>VAB: it’s a matter of trust</a:t>
            </a:r>
          </a:p>
        </p:txBody>
      </p:sp>
      <p:sp>
        <p:nvSpPr>
          <p:cNvPr id="8" name="TextBox 7"/>
          <p:cNvSpPr txBox="1"/>
          <p:nvPr/>
        </p:nvSpPr>
        <p:spPr>
          <a:xfrm>
            <a:off x="395115" y="2611125"/>
            <a:ext cx="1182158" cy="313265"/>
          </a:xfrm>
          <a:prstGeom prst="rect">
            <a:avLst/>
          </a:prstGeom>
          <a:noFill/>
        </p:spPr>
        <p:txBody>
          <a:bodyPr wrap="square" rtlCol="0">
            <a:spAutoFit/>
          </a:bodyPr>
          <a:lstStyle/>
          <a:p>
            <a:r>
              <a:rPr lang="en-US" sz="1400" b="1" dirty="0"/>
              <a:t>Republican</a:t>
            </a:r>
          </a:p>
        </p:txBody>
      </p:sp>
      <p:sp>
        <p:nvSpPr>
          <p:cNvPr id="9" name="TextBox 8"/>
          <p:cNvSpPr txBox="1"/>
          <p:nvPr/>
        </p:nvSpPr>
        <p:spPr>
          <a:xfrm>
            <a:off x="395115" y="3218764"/>
            <a:ext cx="1074689" cy="295345"/>
          </a:xfrm>
          <a:prstGeom prst="rect">
            <a:avLst/>
          </a:prstGeom>
          <a:noFill/>
        </p:spPr>
        <p:txBody>
          <a:bodyPr wrap="square" rtlCol="0">
            <a:spAutoFit/>
          </a:bodyPr>
          <a:lstStyle/>
          <a:p>
            <a:r>
              <a:rPr lang="en-US" sz="1400" b="1" dirty="0"/>
              <a:t>Democrat</a:t>
            </a:r>
          </a:p>
        </p:txBody>
      </p:sp>
      <p:sp>
        <p:nvSpPr>
          <p:cNvPr id="10" name="TextBox 9"/>
          <p:cNvSpPr txBox="1"/>
          <p:nvPr/>
        </p:nvSpPr>
        <p:spPr>
          <a:xfrm>
            <a:off x="395115" y="3743314"/>
            <a:ext cx="1253428" cy="307777"/>
          </a:xfrm>
          <a:prstGeom prst="rect">
            <a:avLst/>
          </a:prstGeom>
          <a:noFill/>
        </p:spPr>
        <p:txBody>
          <a:bodyPr wrap="square" rtlCol="0">
            <a:spAutoFit/>
          </a:bodyPr>
          <a:lstStyle/>
          <a:p>
            <a:r>
              <a:rPr lang="en-US" sz="1400" b="1" dirty="0"/>
              <a:t>Independent</a:t>
            </a:r>
          </a:p>
        </p:txBody>
      </p:sp>
      <p:sp>
        <p:nvSpPr>
          <p:cNvPr id="11" name="TextBox 10"/>
          <p:cNvSpPr txBox="1"/>
          <p:nvPr/>
        </p:nvSpPr>
        <p:spPr>
          <a:xfrm>
            <a:off x="469202" y="4872527"/>
            <a:ext cx="1182158" cy="268495"/>
          </a:xfrm>
          <a:prstGeom prst="rect">
            <a:avLst/>
          </a:prstGeom>
          <a:noFill/>
        </p:spPr>
        <p:txBody>
          <a:bodyPr wrap="square" rtlCol="0">
            <a:spAutoFit/>
          </a:bodyPr>
          <a:lstStyle/>
          <a:p>
            <a:r>
              <a:rPr lang="en-US" sz="1400" b="1" dirty="0"/>
              <a:t>Blue Collar</a:t>
            </a:r>
          </a:p>
        </p:txBody>
      </p:sp>
      <p:sp>
        <p:nvSpPr>
          <p:cNvPr id="29" name="Rectangle 28"/>
          <p:cNvSpPr/>
          <p:nvPr/>
        </p:nvSpPr>
        <p:spPr>
          <a:xfrm>
            <a:off x="1670088" y="1761091"/>
            <a:ext cx="2377645" cy="632647"/>
          </a:xfrm>
          <a:prstGeom prst="rect">
            <a:avLst/>
          </a:prstGeom>
          <a:solidFill>
            <a:srgbClr val="3682B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600" b="1" i="0" u="none" strike="noStrike" kern="1200" baseline="0">
                <a:solidFill>
                  <a:prstClr val="black"/>
                </a:solidFill>
                <a:latin typeface="+mn-lt"/>
                <a:ea typeface="+mn-ea"/>
                <a:cs typeface="+mn-cs"/>
              </a:defRPr>
            </a:pPr>
            <a:r>
              <a:rPr lang="en-US" sz="1050" dirty="0">
                <a:solidFill>
                  <a:schemeClr val="bg1"/>
                </a:solidFill>
              </a:rPr>
              <a:t>Where Do You </a:t>
            </a:r>
            <a:r>
              <a:rPr lang="en-US" sz="1050" i="1" u="sng" dirty="0">
                <a:solidFill>
                  <a:schemeClr val="bg1"/>
                </a:solidFill>
              </a:rPr>
              <a:t>Get Most Of Your Information</a:t>
            </a:r>
            <a:r>
              <a:rPr lang="en-US" sz="1050" i="1" dirty="0">
                <a:solidFill>
                  <a:schemeClr val="bg1"/>
                </a:solidFill>
              </a:rPr>
              <a:t> </a:t>
            </a:r>
            <a:r>
              <a:rPr lang="en-US" sz="1050" dirty="0">
                <a:solidFill>
                  <a:schemeClr val="bg1"/>
                </a:solidFill>
              </a:rPr>
              <a:t>About National Politics From?</a:t>
            </a:r>
          </a:p>
        </p:txBody>
      </p:sp>
      <p:cxnSp>
        <p:nvCxnSpPr>
          <p:cNvPr id="31" name="Straight Connector 30"/>
          <p:cNvCxnSpPr/>
          <p:nvPr/>
        </p:nvCxnSpPr>
        <p:spPr>
          <a:xfrm>
            <a:off x="1670088" y="2415566"/>
            <a:ext cx="0" cy="2875605"/>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4079161" y="1761091"/>
            <a:ext cx="2377645" cy="632647"/>
          </a:xfrm>
          <a:prstGeom prst="rect">
            <a:avLst/>
          </a:prstGeom>
          <a:solidFill>
            <a:srgbClr val="50C8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chemeClr val="bg1"/>
                </a:solidFill>
              </a:rPr>
              <a:t>Which Of The Following Types Of Political Advertising Is Most Likely To </a:t>
            </a:r>
            <a:r>
              <a:rPr lang="en-US" sz="1000" b="1" u="sng" dirty="0">
                <a:solidFill>
                  <a:schemeClr val="bg1"/>
                </a:solidFill>
              </a:rPr>
              <a:t>Get Your Attention</a:t>
            </a:r>
            <a:r>
              <a:rPr lang="en-US" sz="1000" b="1" dirty="0">
                <a:solidFill>
                  <a:schemeClr val="bg1"/>
                </a:solidFill>
              </a:rPr>
              <a:t>?</a:t>
            </a:r>
          </a:p>
        </p:txBody>
      </p:sp>
      <p:sp>
        <p:nvSpPr>
          <p:cNvPr id="34" name="Rectangle 33"/>
          <p:cNvSpPr/>
          <p:nvPr/>
        </p:nvSpPr>
        <p:spPr>
          <a:xfrm>
            <a:off x="6475533" y="1761091"/>
            <a:ext cx="2377645" cy="632647"/>
          </a:xfrm>
          <a:prstGeom prst="rect">
            <a:avLst/>
          </a:prstGeom>
          <a:solidFill>
            <a:srgbClr val="FAB98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chemeClr val="tx1"/>
                </a:solidFill>
              </a:rPr>
              <a:t>Where Are You Most Likely To </a:t>
            </a:r>
            <a:r>
              <a:rPr lang="en-US" sz="1000" b="1" u="sng" dirty="0">
                <a:solidFill>
                  <a:schemeClr val="tx1"/>
                </a:solidFill>
              </a:rPr>
              <a:t>First Learn</a:t>
            </a:r>
            <a:r>
              <a:rPr lang="en-US" sz="1000" b="1" dirty="0">
                <a:solidFill>
                  <a:schemeClr val="tx1"/>
                </a:solidFill>
              </a:rPr>
              <a:t> About Political Candidates And Issues?</a:t>
            </a:r>
          </a:p>
        </p:txBody>
      </p:sp>
      <p:cxnSp>
        <p:nvCxnSpPr>
          <p:cNvPr id="35" name="Straight Connector 34"/>
          <p:cNvCxnSpPr/>
          <p:nvPr/>
        </p:nvCxnSpPr>
        <p:spPr>
          <a:xfrm>
            <a:off x="4073133" y="2404932"/>
            <a:ext cx="0" cy="2875605"/>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475533" y="2404932"/>
            <a:ext cx="0" cy="2875605"/>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8853178" y="2415566"/>
            <a:ext cx="0" cy="2875605"/>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466424" y="3068787"/>
            <a:ext cx="8365623" cy="0"/>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466424" y="3623136"/>
            <a:ext cx="8365623" cy="0"/>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466424" y="4177485"/>
            <a:ext cx="8365623" cy="0"/>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a:off x="466424" y="4731834"/>
            <a:ext cx="8365623" cy="0"/>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466424" y="5286183"/>
            <a:ext cx="8365623" cy="0"/>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56" name="Group 55"/>
          <p:cNvGrpSpPr/>
          <p:nvPr/>
        </p:nvGrpSpPr>
        <p:grpSpPr>
          <a:xfrm>
            <a:off x="2616986" y="5492367"/>
            <a:ext cx="4595828" cy="276999"/>
            <a:chOff x="2588673" y="5920150"/>
            <a:chExt cx="5055411" cy="276999"/>
          </a:xfrm>
        </p:grpSpPr>
        <p:grpSp>
          <p:nvGrpSpPr>
            <p:cNvPr id="53" name="Group 52"/>
            <p:cNvGrpSpPr/>
            <p:nvPr/>
          </p:nvGrpSpPr>
          <p:grpSpPr>
            <a:xfrm>
              <a:off x="2588673" y="5920150"/>
              <a:ext cx="1750646" cy="276999"/>
              <a:chOff x="3490373" y="5920150"/>
              <a:chExt cx="1750646" cy="276999"/>
            </a:xfrm>
          </p:grpSpPr>
          <p:sp>
            <p:nvSpPr>
              <p:cNvPr id="50" name="Rectangle 49"/>
              <p:cNvSpPr/>
              <p:nvPr/>
            </p:nvSpPr>
            <p:spPr>
              <a:xfrm>
                <a:off x="3490373" y="5963486"/>
                <a:ext cx="198018" cy="190327"/>
              </a:xfrm>
              <a:prstGeom prst="rect">
                <a:avLst/>
              </a:prstGeom>
              <a:solidFill>
                <a:srgbClr val="3682B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p:cNvSpPr txBox="1"/>
              <p:nvPr/>
            </p:nvSpPr>
            <p:spPr>
              <a:xfrm>
                <a:off x="3665452" y="5920150"/>
                <a:ext cx="1575567" cy="276999"/>
              </a:xfrm>
              <a:prstGeom prst="rect">
                <a:avLst/>
              </a:prstGeom>
              <a:noFill/>
            </p:spPr>
            <p:txBody>
              <a:bodyPr wrap="square" rtlCol="0">
                <a:spAutoFit/>
              </a:bodyPr>
              <a:lstStyle/>
              <a:p>
                <a:r>
                  <a:rPr lang="en-US" sz="1200" b="1" dirty="0"/>
                  <a:t>Multi-Screen TV</a:t>
                </a:r>
              </a:p>
            </p:txBody>
          </p:sp>
        </p:grpSp>
        <p:grpSp>
          <p:nvGrpSpPr>
            <p:cNvPr id="55" name="Group 54"/>
            <p:cNvGrpSpPr/>
            <p:nvPr/>
          </p:nvGrpSpPr>
          <p:grpSpPr>
            <a:xfrm>
              <a:off x="4347874" y="5920150"/>
              <a:ext cx="3296210" cy="276999"/>
              <a:chOff x="5249574" y="5920150"/>
              <a:chExt cx="3296210" cy="276999"/>
            </a:xfrm>
          </p:grpSpPr>
          <p:sp>
            <p:nvSpPr>
              <p:cNvPr id="51" name="Rectangle 50"/>
              <p:cNvSpPr/>
              <p:nvPr/>
            </p:nvSpPr>
            <p:spPr>
              <a:xfrm>
                <a:off x="5249574" y="5963486"/>
                <a:ext cx="198018" cy="190327"/>
              </a:xfrm>
              <a:prstGeom prst="rect">
                <a:avLst/>
              </a:prstGeom>
              <a:solidFill>
                <a:srgbClr val="50C8A0"/>
              </a:solidFill>
              <a:ln>
                <a:solidFill>
                  <a:srgbClr val="50C8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p:cNvSpPr txBox="1"/>
              <p:nvPr/>
            </p:nvSpPr>
            <p:spPr>
              <a:xfrm>
                <a:off x="5421345" y="5920150"/>
                <a:ext cx="3124439" cy="276999"/>
              </a:xfrm>
              <a:prstGeom prst="rect">
                <a:avLst/>
              </a:prstGeom>
              <a:noFill/>
            </p:spPr>
            <p:txBody>
              <a:bodyPr wrap="square" rtlCol="0">
                <a:spAutoFit/>
              </a:bodyPr>
              <a:lstStyle/>
              <a:p>
                <a:r>
                  <a:rPr lang="en-US" sz="1200" b="1" dirty="0"/>
                  <a:t>Total Internet </a:t>
                </a:r>
                <a:r>
                  <a:rPr lang="en-US" sz="1050" b="1" dirty="0"/>
                  <a:t>(excluding TV news sites)</a:t>
                </a:r>
              </a:p>
            </p:txBody>
          </p:sp>
        </p:grpSp>
      </p:grpSp>
      <p:sp>
        <p:nvSpPr>
          <p:cNvPr id="57" name="TextBox 56"/>
          <p:cNvSpPr txBox="1"/>
          <p:nvPr/>
        </p:nvSpPr>
        <p:spPr>
          <a:xfrm>
            <a:off x="2227125" y="2577228"/>
            <a:ext cx="1263570" cy="381059"/>
          </a:xfrm>
          <a:prstGeom prst="rect">
            <a:avLst/>
          </a:prstGeom>
          <a:noFill/>
        </p:spPr>
        <p:txBody>
          <a:bodyPr wrap="square" rtlCol="0">
            <a:spAutoFit/>
          </a:bodyPr>
          <a:lstStyle/>
          <a:p>
            <a:pPr algn="ctr"/>
            <a:r>
              <a:rPr lang="en-US" dirty="0">
                <a:solidFill>
                  <a:srgbClr val="3682B4"/>
                </a:solidFill>
              </a:rPr>
              <a:t>84% </a:t>
            </a:r>
            <a:r>
              <a:rPr lang="en-US" dirty="0"/>
              <a:t>/ </a:t>
            </a:r>
            <a:r>
              <a:rPr lang="en-US" dirty="0">
                <a:solidFill>
                  <a:srgbClr val="50C8A0"/>
                </a:solidFill>
              </a:rPr>
              <a:t>45%</a:t>
            </a:r>
          </a:p>
        </p:txBody>
      </p:sp>
      <p:sp>
        <p:nvSpPr>
          <p:cNvPr id="58" name="TextBox 57"/>
          <p:cNvSpPr txBox="1"/>
          <p:nvPr/>
        </p:nvSpPr>
        <p:spPr>
          <a:xfrm>
            <a:off x="2213501" y="3181770"/>
            <a:ext cx="1263570" cy="369332"/>
          </a:xfrm>
          <a:prstGeom prst="rect">
            <a:avLst/>
          </a:prstGeom>
          <a:noFill/>
        </p:spPr>
        <p:txBody>
          <a:bodyPr wrap="square" rtlCol="0">
            <a:spAutoFit/>
          </a:bodyPr>
          <a:lstStyle/>
          <a:p>
            <a:pPr algn="ctr"/>
            <a:r>
              <a:rPr lang="en-US" dirty="0">
                <a:solidFill>
                  <a:srgbClr val="3682B4"/>
                </a:solidFill>
              </a:rPr>
              <a:t>87% </a:t>
            </a:r>
            <a:r>
              <a:rPr lang="en-US" dirty="0"/>
              <a:t>/ </a:t>
            </a:r>
            <a:r>
              <a:rPr lang="en-US" dirty="0">
                <a:solidFill>
                  <a:srgbClr val="50C8A0"/>
                </a:solidFill>
              </a:rPr>
              <a:t>51%</a:t>
            </a:r>
          </a:p>
        </p:txBody>
      </p:sp>
      <p:sp>
        <p:nvSpPr>
          <p:cNvPr id="59" name="TextBox 58"/>
          <p:cNvSpPr txBox="1"/>
          <p:nvPr/>
        </p:nvSpPr>
        <p:spPr>
          <a:xfrm>
            <a:off x="2221463" y="3712536"/>
            <a:ext cx="1263570" cy="369332"/>
          </a:xfrm>
          <a:prstGeom prst="rect">
            <a:avLst/>
          </a:prstGeom>
          <a:noFill/>
        </p:spPr>
        <p:txBody>
          <a:bodyPr wrap="square" rtlCol="0">
            <a:spAutoFit/>
          </a:bodyPr>
          <a:lstStyle/>
          <a:p>
            <a:pPr algn="ctr"/>
            <a:r>
              <a:rPr lang="en-US" dirty="0">
                <a:solidFill>
                  <a:srgbClr val="3682B4"/>
                </a:solidFill>
              </a:rPr>
              <a:t>82% </a:t>
            </a:r>
            <a:r>
              <a:rPr lang="en-US" dirty="0"/>
              <a:t>/ </a:t>
            </a:r>
            <a:r>
              <a:rPr lang="en-US" dirty="0">
                <a:solidFill>
                  <a:srgbClr val="50C8A0"/>
                </a:solidFill>
              </a:rPr>
              <a:t>48%</a:t>
            </a:r>
          </a:p>
        </p:txBody>
      </p:sp>
      <p:sp>
        <p:nvSpPr>
          <p:cNvPr id="60" name="TextBox 59"/>
          <p:cNvSpPr txBox="1"/>
          <p:nvPr/>
        </p:nvSpPr>
        <p:spPr>
          <a:xfrm>
            <a:off x="2227125" y="4278196"/>
            <a:ext cx="1263570" cy="369332"/>
          </a:xfrm>
          <a:prstGeom prst="rect">
            <a:avLst/>
          </a:prstGeom>
          <a:noFill/>
        </p:spPr>
        <p:txBody>
          <a:bodyPr wrap="square" rtlCol="0">
            <a:spAutoFit/>
          </a:bodyPr>
          <a:lstStyle/>
          <a:p>
            <a:pPr algn="ctr"/>
            <a:r>
              <a:rPr lang="en-US" dirty="0">
                <a:solidFill>
                  <a:srgbClr val="3682B4"/>
                </a:solidFill>
              </a:rPr>
              <a:t>85% </a:t>
            </a:r>
            <a:r>
              <a:rPr lang="en-US" dirty="0"/>
              <a:t>/ </a:t>
            </a:r>
            <a:r>
              <a:rPr lang="en-US" dirty="0">
                <a:solidFill>
                  <a:srgbClr val="50C8A0"/>
                </a:solidFill>
              </a:rPr>
              <a:t>55%</a:t>
            </a:r>
          </a:p>
        </p:txBody>
      </p:sp>
      <p:sp>
        <p:nvSpPr>
          <p:cNvPr id="61" name="TextBox 60"/>
          <p:cNvSpPr txBox="1"/>
          <p:nvPr/>
        </p:nvSpPr>
        <p:spPr>
          <a:xfrm>
            <a:off x="2227125" y="4850078"/>
            <a:ext cx="1263570" cy="369332"/>
          </a:xfrm>
          <a:prstGeom prst="rect">
            <a:avLst/>
          </a:prstGeom>
          <a:noFill/>
        </p:spPr>
        <p:txBody>
          <a:bodyPr wrap="square" rtlCol="0">
            <a:spAutoFit/>
          </a:bodyPr>
          <a:lstStyle/>
          <a:p>
            <a:pPr algn="ctr"/>
            <a:r>
              <a:rPr lang="en-US" dirty="0">
                <a:solidFill>
                  <a:srgbClr val="3682B4"/>
                </a:solidFill>
              </a:rPr>
              <a:t>81% </a:t>
            </a:r>
            <a:r>
              <a:rPr lang="en-US" dirty="0"/>
              <a:t>/ </a:t>
            </a:r>
            <a:r>
              <a:rPr lang="en-US" dirty="0">
                <a:solidFill>
                  <a:srgbClr val="50C8A0"/>
                </a:solidFill>
              </a:rPr>
              <a:t>41%</a:t>
            </a:r>
          </a:p>
        </p:txBody>
      </p:sp>
      <p:sp>
        <p:nvSpPr>
          <p:cNvPr id="66" name="TextBox 65"/>
          <p:cNvSpPr txBox="1"/>
          <p:nvPr/>
        </p:nvSpPr>
        <p:spPr>
          <a:xfrm>
            <a:off x="4636198" y="2577228"/>
            <a:ext cx="1263570" cy="381059"/>
          </a:xfrm>
          <a:prstGeom prst="rect">
            <a:avLst/>
          </a:prstGeom>
          <a:noFill/>
        </p:spPr>
        <p:txBody>
          <a:bodyPr wrap="square" rtlCol="0">
            <a:spAutoFit/>
          </a:bodyPr>
          <a:lstStyle/>
          <a:p>
            <a:pPr algn="ctr"/>
            <a:r>
              <a:rPr lang="en-US" dirty="0">
                <a:solidFill>
                  <a:srgbClr val="3682B4"/>
                </a:solidFill>
              </a:rPr>
              <a:t>84% </a:t>
            </a:r>
            <a:r>
              <a:rPr lang="en-US" dirty="0"/>
              <a:t>/ </a:t>
            </a:r>
            <a:r>
              <a:rPr lang="en-US" dirty="0">
                <a:solidFill>
                  <a:srgbClr val="50C8A0"/>
                </a:solidFill>
              </a:rPr>
              <a:t>38%</a:t>
            </a:r>
          </a:p>
        </p:txBody>
      </p:sp>
      <p:sp>
        <p:nvSpPr>
          <p:cNvPr id="67" name="TextBox 66"/>
          <p:cNvSpPr txBox="1"/>
          <p:nvPr/>
        </p:nvSpPr>
        <p:spPr>
          <a:xfrm>
            <a:off x="4622574" y="3181770"/>
            <a:ext cx="1263570" cy="369332"/>
          </a:xfrm>
          <a:prstGeom prst="rect">
            <a:avLst/>
          </a:prstGeom>
          <a:noFill/>
        </p:spPr>
        <p:txBody>
          <a:bodyPr wrap="square" rtlCol="0">
            <a:spAutoFit/>
          </a:bodyPr>
          <a:lstStyle/>
          <a:p>
            <a:pPr algn="ctr"/>
            <a:r>
              <a:rPr lang="en-US" dirty="0">
                <a:solidFill>
                  <a:srgbClr val="3682B4"/>
                </a:solidFill>
              </a:rPr>
              <a:t>85% </a:t>
            </a:r>
            <a:r>
              <a:rPr lang="en-US" dirty="0"/>
              <a:t>/ </a:t>
            </a:r>
            <a:r>
              <a:rPr lang="en-US" dirty="0">
                <a:solidFill>
                  <a:srgbClr val="50C8A0"/>
                </a:solidFill>
              </a:rPr>
              <a:t>51%</a:t>
            </a:r>
          </a:p>
        </p:txBody>
      </p:sp>
      <p:sp>
        <p:nvSpPr>
          <p:cNvPr id="68" name="TextBox 67"/>
          <p:cNvSpPr txBox="1"/>
          <p:nvPr/>
        </p:nvSpPr>
        <p:spPr>
          <a:xfrm>
            <a:off x="4630536" y="3712536"/>
            <a:ext cx="1263570" cy="369332"/>
          </a:xfrm>
          <a:prstGeom prst="rect">
            <a:avLst/>
          </a:prstGeom>
          <a:noFill/>
        </p:spPr>
        <p:txBody>
          <a:bodyPr wrap="square" rtlCol="0">
            <a:spAutoFit/>
          </a:bodyPr>
          <a:lstStyle/>
          <a:p>
            <a:pPr algn="ctr"/>
            <a:r>
              <a:rPr lang="en-US" dirty="0">
                <a:solidFill>
                  <a:srgbClr val="3682B4"/>
                </a:solidFill>
              </a:rPr>
              <a:t>81% </a:t>
            </a:r>
            <a:r>
              <a:rPr lang="en-US" dirty="0"/>
              <a:t>/ </a:t>
            </a:r>
            <a:r>
              <a:rPr lang="en-US" dirty="0">
                <a:solidFill>
                  <a:srgbClr val="50C8A0"/>
                </a:solidFill>
              </a:rPr>
              <a:t>40%</a:t>
            </a:r>
          </a:p>
        </p:txBody>
      </p:sp>
      <p:sp>
        <p:nvSpPr>
          <p:cNvPr id="69" name="TextBox 68"/>
          <p:cNvSpPr txBox="1"/>
          <p:nvPr/>
        </p:nvSpPr>
        <p:spPr>
          <a:xfrm>
            <a:off x="4636198" y="4278196"/>
            <a:ext cx="1263570" cy="369332"/>
          </a:xfrm>
          <a:prstGeom prst="rect">
            <a:avLst/>
          </a:prstGeom>
          <a:noFill/>
        </p:spPr>
        <p:txBody>
          <a:bodyPr wrap="square" rtlCol="0">
            <a:spAutoFit/>
          </a:bodyPr>
          <a:lstStyle/>
          <a:p>
            <a:pPr algn="ctr"/>
            <a:r>
              <a:rPr lang="en-US" dirty="0">
                <a:solidFill>
                  <a:srgbClr val="3682B4"/>
                </a:solidFill>
              </a:rPr>
              <a:t>85% </a:t>
            </a:r>
            <a:r>
              <a:rPr lang="en-US" dirty="0"/>
              <a:t>/ </a:t>
            </a:r>
            <a:r>
              <a:rPr lang="en-US" dirty="0">
                <a:solidFill>
                  <a:srgbClr val="50C8A0"/>
                </a:solidFill>
              </a:rPr>
              <a:t>49%</a:t>
            </a:r>
          </a:p>
        </p:txBody>
      </p:sp>
      <p:sp>
        <p:nvSpPr>
          <p:cNvPr id="70" name="TextBox 69"/>
          <p:cNvSpPr txBox="1"/>
          <p:nvPr/>
        </p:nvSpPr>
        <p:spPr>
          <a:xfrm>
            <a:off x="4636198" y="4850078"/>
            <a:ext cx="1263570" cy="369332"/>
          </a:xfrm>
          <a:prstGeom prst="rect">
            <a:avLst/>
          </a:prstGeom>
          <a:noFill/>
        </p:spPr>
        <p:txBody>
          <a:bodyPr wrap="square" rtlCol="0">
            <a:spAutoFit/>
          </a:bodyPr>
          <a:lstStyle/>
          <a:p>
            <a:pPr algn="ctr"/>
            <a:r>
              <a:rPr lang="en-US" dirty="0">
                <a:solidFill>
                  <a:srgbClr val="3682B4"/>
                </a:solidFill>
              </a:rPr>
              <a:t>84% </a:t>
            </a:r>
            <a:r>
              <a:rPr lang="en-US" dirty="0"/>
              <a:t>/ </a:t>
            </a:r>
            <a:r>
              <a:rPr lang="en-US" dirty="0">
                <a:solidFill>
                  <a:srgbClr val="50C8A0"/>
                </a:solidFill>
              </a:rPr>
              <a:t>52%</a:t>
            </a:r>
          </a:p>
        </p:txBody>
      </p:sp>
      <p:sp>
        <p:nvSpPr>
          <p:cNvPr id="75" name="TextBox 74"/>
          <p:cNvSpPr txBox="1"/>
          <p:nvPr/>
        </p:nvSpPr>
        <p:spPr>
          <a:xfrm>
            <a:off x="7032570" y="2577228"/>
            <a:ext cx="1263570" cy="381059"/>
          </a:xfrm>
          <a:prstGeom prst="rect">
            <a:avLst/>
          </a:prstGeom>
          <a:noFill/>
        </p:spPr>
        <p:txBody>
          <a:bodyPr wrap="square" rtlCol="0">
            <a:spAutoFit/>
          </a:bodyPr>
          <a:lstStyle/>
          <a:p>
            <a:pPr algn="ctr"/>
            <a:r>
              <a:rPr lang="en-US" dirty="0">
                <a:solidFill>
                  <a:srgbClr val="3682B4"/>
                </a:solidFill>
              </a:rPr>
              <a:t>83% </a:t>
            </a:r>
            <a:r>
              <a:rPr lang="en-US" dirty="0"/>
              <a:t>/ </a:t>
            </a:r>
            <a:r>
              <a:rPr lang="en-US" dirty="0">
                <a:solidFill>
                  <a:srgbClr val="50C8A0"/>
                </a:solidFill>
              </a:rPr>
              <a:t>37%</a:t>
            </a:r>
          </a:p>
        </p:txBody>
      </p:sp>
      <p:sp>
        <p:nvSpPr>
          <p:cNvPr id="76" name="TextBox 75"/>
          <p:cNvSpPr txBox="1"/>
          <p:nvPr/>
        </p:nvSpPr>
        <p:spPr>
          <a:xfrm>
            <a:off x="7018946" y="3181770"/>
            <a:ext cx="1263570" cy="369332"/>
          </a:xfrm>
          <a:prstGeom prst="rect">
            <a:avLst/>
          </a:prstGeom>
          <a:noFill/>
        </p:spPr>
        <p:txBody>
          <a:bodyPr wrap="square" rtlCol="0">
            <a:spAutoFit/>
          </a:bodyPr>
          <a:lstStyle/>
          <a:p>
            <a:pPr algn="ctr"/>
            <a:r>
              <a:rPr lang="en-US" dirty="0">
                <a:solidFill>
                  <a:srgbClr val="3682B4"/>
                </a:solidFill>
              </a:rPr>
              <a:t>84% </a:t>
            </a:r>
            <a:r>
              <a:rPr lang="en-US" dirty="0"/>
              <a:t>/ </a:t>
            </a:r>
            <a:r>
              <a:rPr lang="en-US" dirty="0">
                <a:solidFill>
                  <a:srgbClr val="50C8A0"/>
                </a:solidFill>
              </a:rPr>
              <a:t>43%</a:t>
            </a:r>
          </a:p>
        </p:txBody>
      </p:sp>
      <p:sp>
        <p:nvSpPr>
          <p:cNvPr id="77" name="TextBox 76"/>
          <p:cNvSpPr txBox="1"/>
          <p:nvPr/>
        </p:nvSpPr>
        <p:spPr>
          <a:xfrm>
            <a:off x="7026908" y="3712536"/>
            <a:ext cx="1263570" cy="369332"/>
          </a:xfrm>
          <a:prstGeom prst="rect">
            <a:avLst/>
          </a:prstGeom>
          <a:noFill/>
        </p:spPr>
        <p:txBody>
          <a:bodyPr wrap="square" rtlCol="0">
            <a:spAutoFit/>
          </a:bodyPr>
          <a:lstStyle/>
          <a:p>
            <a:pPr algn="ctr"/>
            <a:r>
              <a:rPr lang="en-US" dirty="0">
                <a:solidFill>
                  <a:srgbClr val="3682B4"/>
                </a:solidFill>
              </a:rPr>
              <a:t>80% </a:t>
            </a:r>
            <a:r>
              <a:rPr lang="en-US" dirty="0"/>
              <a:t>/ </a:t>
            </a:r>
            <a:r>
              <a:rPr lang="en-US" dirty="0">
                <a:solidFill>
                  <a:srgbClr val="50C8A0"/>
                </a:solidFill>
              </a:rPr>
              <a:t>42%</a:t>
            </a:r>
          </a:p>
        </p:txBody>
      </p:sp>
      <p:sp>
        <p:nvSpPr>
          <p:cNvPr id="78" name="TextBox 77"/>
          <p:cNvSpPr txBox="1"/>
          <p:nvPr/>
        </p:nvSpPr>
        <p:spPr>
          <a:xfrm>
            <a:off x="7032570" y="4278196"/>
            <a:ext cx="1263570" cy="369332"/>
          </a:xfrm>
          <a:prstGeom prst="rect">
            <a:avLst/>
          </a:prstGeom>
          <a:noFill/>
        </p:spPr>
        <p:txBody>
          <a:bodyPr wrap="square" rtlCol="0">
            <a:spAutoFit/>
          </a:bodyPr>
          <a:lstStyle/>
          <a:p>
            <a:pPr algn="ctr"/>
            <a:r>
              <a:rPr lang="en-US" dirty="0">
                <a:solidFill>
                  <a:srgbClr val="3682B4"/>
                </a:solidFill>
              </a:rPr>
              <a:t>81% </a:t>
            </a:r>
            <a:r>
              <a:rPr lang="en-US" dirty="0"/>
              <a:t>/ </a:t>
            </a:r>
            <a:r>
              <a:rPr lang="en-US" dirty="0">
                <a:solidFill>
                  <a:srgbClr val="50C8A0"/>
                </a:solidFill>
              </a:rPr>
              <a:t>47%</a:t>
            </a:r>
          </a:p>
        </p:txBody>
      </p:sp>
      <p:sp>
        <p:nvSpPr>
          <p:cNvPr id="79" name="TextBox 78"/>
          <p:cNvSpPr txBox="1"/>
          <p:nvPr/>
        </p:nvSpPr>
        <p:spPr>
          <a:xfrm>
            <a:off x="7032570" y="4850078"/>
            <a:ext cx="1263570" cy="369332"/>
          </a:xfrm>
          <a:prstGeom prst="rect">
            <a:avLst/>
          </a:prstGeom>
          <a:noFill/>
        </p:spPr>
        <p:txBody>
          <a:bodyPr wrap="square" rtlCol="0">
            <a:spAutoFit/>
          </a:bodyPr>
          <a:lstStyle/>
          <a:p>
            <a:pPr algn="ctr"/>
            <a:r>
              <a:rPr lang="en-US" dirty="0">
                <a:solidFill>
                  <a:srgbClr val="3682B4"/>
                </a:solidFill>
              </a:rPr>
              <a:t>84% </a:t>
            </a:r>
            <a:r>
              <a:rPr lang="en-US" dirty="0"/>
              <a:t>/ </a:t>
            </a:r>
            <a:r>
              <a:rPr lang="en-US" dirty="0">
                <a:solidFill>
                  <a:srgbClr val="50C8A0"/>
                </a:solidFill>
              </a:rPr>
              <a:t>40%</a:t>
            </a:r>
          </a:p>
        </p:txBody>
      </p:sp>
      <p:sp>
        <p:nvSpPr>
          <p:cNvPr id="63" name="TextBox 62">
            <a:extLst>
              <a:ext uri="{FF2B5EF4-FFF2-40B4-BE49-F238E27FC236}">
                <a16:creationId xmlns:a16="http://schemas.microsoft.com/office/drawing/2014/main" id="{4D9C9CD4-6D97-4A94-A3E8-395436522F96}"/>
              </a:ext>
            </a:extLst>
          </p:cNvPr>
          <p:cNvSpPr txBox="1"/>
          <p:nvPr/>
        </p:nvSpPr>
        <p:spPr>
          <a:xfrm>
            <a:off x="416246" y="4321883"/>
            <a:ext cx="1300374" cy="295345"/>
          </a:xfrm>
          <a:prstGeom prst="rect">
            <a:avLst/>
          </a:prstGeom>
          <a:noFill/>
        </p:spPr>
        <p:txBody>
          <a:bodyPr wrap="square" rtlCol="0">
            <a:spAutoFit/>
          </a:bodyPr>
          <a:lstStyle/>
          <a:p>
            <a:r>
              <a:rPr lang="en-US" sz="1400" b="1" dirty="0"/>
              <a:t>White Collar</a:t>
            </a:r>
          </a:p>
        </p:txBody>
      </p:sp>
      <p:sp>
        <p:nvSpPr>
          <p:cNvPr id="48" name="TextBox 47">
            <a:extLst>
              <a:ext uri="{FF2B5EF4-FFF2-40B4-BE49-F238E27FC236}">
                <a16:creationId xmlns:a16="http://schemas.microsoft.com/office/drawing/2014/main" id="{CAE56E7B-411F-4031-94A4-AC617979D614}"/>
              </a:ext>
            </a:extLst>
          </p:cNvPr>
          <p:cNvSpPr txBox="1"/>
          <p:nvPr/>
        </p:nvSpPr>
        <p:spPr>
          <a:xfrm rot="16200000">
            <a:off x="-422568" y="3312595"/>
            <a:ext cx="1483560" cy="246221"/>
          </a:xfrm>
          <a:prstGeom prst="rect">
            <a:avLst/>
          </a:prstGeom>
          <a:noFill/>
        </p:spPr>
        <p:txBody>
          <a:bodyPr wrap="square" rtlCol="0">
            <a:spAutoFit/>
          </a:bodyPr>
          <a:lstStyle/>
          <a:p>
            <a:pPr algn="ctr"/>
            <a:r>
              <a:rPr lang="en-US" sz="1000" u="sng" dirty="0"/>
              <a:t>Party Affiliation</a:t>
            </a:r>
          </a:p>
        </p:txBody>
      </p:sp>
      <p:sp>
        <p:nvSpPr>
          <p:cNvPr id="49" name="TextBox 48">
            <a:extLst>
              <a:ext uri="{FF2B5EF4-FFF2-40B4-BE49-F238E27FC236}">
                <a16:creationId xmlns:a16="http://schemas.microsoft.com/office/drawing/2014/main" id="{EEF76408-B43C-4ADA-AF92-48B07568D877}"/>
              </a:ext>
            </a:extLst>
          </p:cNvPr>
          <p:cNvSpPr txBox="1"/>
          <p:nvPr/>
        </p:nvSpPr>
        <p:spPr>
          <a:xfrm rot="16200000">
            <a:off x="-221693" y="4614267"/>
            <a:ext cx="1086323" cy="246221"/>
          </a:xfrm>
          <a:prstGeom prst="rect">
            <a:avLst/>
          </a:prstGeom>
          <a:noFill/>
        </p:spPr>
        <p:txBody>
          <a:bodyPr wrap="square" rtlCol="0">
            <a:spAutoFit/>
          </a:bodyPr>
          <a:lstStyle/>
          <a:p>
            <a:pPr algn="ctr"/>
            <a:r>
              <a:rPr lang="en-US" sz="1000" u="sng" dirty="0"/>
              <a:t>Occupation</a:t>
            </a:r>
          </a:p>
        </p:txBody>
      </p:sp>
      <p:sp>
        <p:nvSpPr>
          <p:cNvPr id="71" name="TextBox 70">
            <a:extLst>
              <a:ext uri="{FF2B5EF4-FFF2-40B4-BE49-F238E27FC236}">
                <a16:creationId xmlns:a16="http://schemas.microsoft.com/office/drawing/2014/main" id="{B5B995D2-6EF8-43AA-9CAB-D349D94C9E08}"/>
              </a:ext>
            </a:extLst>
          </p:cNvPr>
          <p:cNvSpPr txBox="1"/>
          <p:nvPr/>
        </p:nvSpPr>
        <p:spPr>
          <a:xfrm>
            <a:off x="1670088" y="1478878"/>
            <a:ext cx="7199493" cy="276999"/>
          </a:xfrm>
          <a:prstGeom prst="rect">
            <a:avLst/>
          </a:prstGeom>
          <a:noFill/>
        </p:spPr>
        <p:txBody>
          <a:bodyPr wrap="square" rtlCol="0">
            <a:spAutoFit/>
          </a:bodyPr>
          <a:lstStyle/>
          <a:p>
            <a:pPr algn="ctr"/>
            <a:r>
              <a:rPr lang="en-US" sz="1200" b="1" i="1" dirty="0"/>
              <a:t>Initial Stages of Decision Making Process</a:t>
            </a:r>
          </a:p>
        </p:txBody>
      </p:sp>
      <p:cxnSp>
        <p:nvCxnSpPr>
          <p:cNvPr id="72" name="Straight Arrow Connector 71">
            <a:extLst>
              <a:ext uri="{FF2B5EF4-FFF2-40B4-BE49-F238E27FC236}">
                <a16:creationId xmlns:a16="http://schemas.microsoft.com/office/drawing/2014/main" id="{F3B7D35A-D571-4A22-B406-2570BAD87486}"/>
              </a:ext>
            </a:extLst>
          </p:cNvPr>
          <p:cNvCxnSpPr>
            <a:cxnSpLocks/>
          </p:cNvCxnSpPr>
          <p:nvPr/>
        </p:nvCxnSpPr>
        <p:spPr>
          <a:xfrm>
            <a:off x="6878972" y="1632766"/>
            <a:ext cx="1982912"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1357B183-3025-42E2-871F-5A9A8F099968}"/>
              </a:ext>
            </a:extLst>
          </p:cNvPr>
          <p:cNvCxnSpPr>
            <a:cxnSpLocks/>
          </p:cNvCxnSpPr>
          <p:nvPr/>
        </p:nvCxnSpPr>
        <p:spPr>
          <a:xfrm>
            <a:off x="1825279" y="1632766"/>
            <a:ext cx="1832321" cy="0"/>
          </a:xfrm>
          <a:prstGeom prst="straightConnector1">
            <a:avLst/>
          </a:prstGeom>
          <a:ln w="1905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2" name="Title 1">
            <a:extLst>
              <a:ext uri="{FF2B5EF4-FFF2-40B4-BE49-F238E27FC236}">
                <a16:creationId xmlns:a16="http://schemas.microsoft.com/office/drawing/2014/main" id="{FEAA266D-DCAC-4855-A5EE-99261714DB18}"/>
              </a:ext>
            </a:extLst>
          </p:cNvPr>
          <p:cNvSpPr>
            <a:spLocks noGrp="1"/>
          </p:cNvSpPr>
          <p:nvPr>
            <p:ph type="ctrTitle"/>
          </p:nvPr>
        </p:nvSpPr>
        <p:spPr>
          <a:xfrm>
            <a:off x="161636" y="336114"/>
            <a:ext cx="8805334" cy="861481"/>
          </a:xfrm>
        </p:spPr>
        <p:txBody>
          <a:bodyPr/>
          <a:lstStyle/>
          <a:p>
            <a:r>
              <a:rPr lang="en-US" dirty="0"/>
              <a:t>The Collective Influence Of Multi-Screen TV Is Much Greater Than The Aggregate Of All Online Platforms Across Affiliation</a:t>
            </a:r>
          </a:p>
        </p:txBody>
      </p:sp>
    </p:spTree>
    <p:extLst>
      <p:ext uri="{BB962C8B-B14F-4D97-AF65-F5344CB8AC3E}">
        <p14:creationId xmlns:p14="http://schemas.microsoft.com/office/powerpoint/2010/main" val="1226197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636" y="371282"/>
            <a:ext cx="8805334" cy="852235"/>
          </a:xfrm>
        </p:spPr>
        <p:txBody>
          <a:bodyPr/>
          <a:lstStyle/>
          <a:p>
            <a:r>
              <a:rPr lang="en-US" dirty="0"/>
              <a:t>Multi-Screen TV’s Influence Over Online Platforms Continues Through The Decision Making Process Up To Election Day</a:t>
            </a:r>
          </a:p>
        </p:txBody>
      </p:sp>
      <p:sp>
        <p:nvSpPr>
          <p:cNvPr id="7" name="Text Placeholder 4">
            <a:extLst>
              <a:ext uri="{FF2B5EF4-FFF2-40B4-BE49-F238E27FC236}">
                <a16:creationId xmlns:a16="http://schemas.microsoft.com/office/drawing/2014/main" id="{D3CB36FF-BC44-4C1A-880E-683FCAEEFFF6}"/>
              </a:ext>
            </a:extLst>
          </p:cNvPr>
          <p:cNvSpPr>
            <a:spLocks noGrp="1"/>
          </p:cNvSpPr>
          <p:nvPr>
            <p:ph type="body" sz="quarter" idx="15"/>
          </p:nvPr>
        </p:nvSpPr>
        <p:spPr>
          <a:xfrm>
            <a:off x="309412" y="6169203"/>
            <a:ext cx="2109938" cy="294924"/>
          </a:xfrm>
        </p:spPr>
        <p:txBody>
          <a:bodyPr/>
          <a:lstStyle/>
          <a:p>
            <a:r>
              <a:rPr lang="en-US" dirty="0"/>
              <a:t>VAB: it’s a matter of trust</a:t>
            </a:r>
          </a:p>
        </p:txBody>
      </p:sp>
      <p:sp>
        <p:nvSpPr>
          <p:cNvPr id="8" name="TextBox 7"/>
          <p:cNvSpPr txBox="1"/>
          <p:nvPr/>
        </p:nvSpPr>
        <p:spPr>
          <a:xfrm>
            <a:off x="410633" y="2629795"/>
            <a:ext cx="667297" cy="307777"/>
          </a:xfrm>
          <a:prstGeom prst="rect">
            <a:avLst/>
          </a:prstGeom>
          <a:noFill/>
        </p:spPr>
        <p:txBody>
          <a:bodyPr wrap="square" rtlCol="0">
            <a:spAutoFit/>
          </a:bodyPr>
          <a:lstStyle/>
          <a:p>
            <a:r>
              <a:rPr lang="en-US" sz="1400" b="1" dirty="0"/>
              <a:t>A18+</a:t>
            </a:r>
          </a:p>
        </p:txBody>
      </p:sp>
      <p:sp>
        <p:nvSpPr>
          <p:cNvPr id="9" name="TextBox 8"/>
          <p:cNvSpPr txBox="1"/>
          <p:nvPr/>
        </p:nvSpPr>
        <p:spPr>
          <a:xfrm>
            <a:off x="410633" y="2981703"/>
            <a:ext cx="888173" cy="307777"/>
          </a:xfrm>
          <a:prstGeom prst="rect">
            <a:avLst/>
          </a:prstGeom>
          <a:noFill/>
        </p:spPr>
        <p:txBody>
          <a:bodyPr wrap="square" rtlCol="0">
            <a:spAutoFit/>
          </a:bodyPr>
          <a:lstStyle/>
          <a:p>
            <a:r>
              <a:rPr lang="en-US" sz="1400" b="1" dirty="0"/>
              <a:t>A18-34</a:t>
            </a:r>
          </a:p>
        </p:txBody>
      </p:sp>
      <p:sp>
        <p:nvSpPr>
          <p:cNvPr id="10" name="TextBox 9"/>
          <p:cNvSpPr txBox="1"/>
          <p:nvPr/>
        </p:nvSpPr>
        <p:spPr>
          <a:xfrm>
            <a:off x="410633" y="3351644"/>
            <a:ext cx="888173" cy="307777"/>
          </a:xfrm>
          <a:prstGeom prst="rect">
            <a:avLst/>
          </a:prstGeom>
          <a:noFill/>
        </p:spPr>
        <p:txBody>
          <a:bodyPr wrap="square" rtlCol="0">
            <a:spAutoFit/>
          </a:bodyPr>
          <a:lstStyle/>
          <a:p>
            <a:r>
              <a:rPr lang="en-US" sz="1400" b="1" dirty="0"/>
              <a:t>A25-54</a:t>
            </a:r>
          </a:p>
        </p:txBody>
      </p:sp>
      <p:sp>
        <p:nvSpPr>
          <p:cNvPr id="11" name="TextBox 10"/>
          <p:cNvSpPr txBox="1"/>
          <p:nvPr/>
        </p:nvSpPr>
        <p:spPr>
          <a:xfrm>
            <a:off x="410633" y="3708251"/>
            <a:ext cx="667297" cy="307777"/>
          </a:xfrm>
          <a:prstGeom prst="rect">
            <a:avLst/>
          </a:prstGeom>
          <a:noFill/>
        </p:spPr>
        <p:txBody>
          <a:bodyPr wrap="square" rtlCol="0">
            <a:spAutoFit/>
          </a:bodyPr>
          <a:lstStyle/>
          <a:p>
            <a:r>
              <a:rPr lang="en-US" sz="1400" b="1" dirty="0"/>
              <a:t>A55+</a:t>
            </a:r>
          </a:p>
        </p:txBody>
      </p:sp>
      <p:sp>
        <p:nvSpPr>
          <p:cNvPr id="12" name="TextBox 11"/>
          <p:cNvSpPr txBox="1"/>
          <p:nvPr/>
        </p:nvSpPr>
        <p:spPr>
          <a:xfrm>
            <a:off x="410633" y="4063814"/>
            <a:ext cx="734027" cy="307777"/>
          </a:xfrm>
          <a:prstGeom prst="rect">
            <a:avLst/>
          </a:prstGeom>
          <a:noFill/>
        </p:spPr>
        <p:txBody>
          <a:bodyPr wrap="square" rtlCol="0">
            <a:spAutoFit/>
          </a:bodyPr>
          <a:lstStyle/>
          <a:p>
            <a:r>
              <a:rPr lang="en-US" sz="1400" b="1" dirty="0"/>
              <a:t>Black</a:t>
            </a:r>
          </a:p>
        </p:txBody>
      </p:sp>
      <p:sp>
        <p:nvSpPr>
          <p:cNvPr id="13" name="TextBox 12"/>
          <p:cNvSpPr txBox="1"/>
          <p:nvPr/>
        </p:nvSpPr>
        <p:spPr>
          <a:xfrm>
            <a:off x="410633" y="4422099"/>
            <a:ext cx="888173" cy="307777"/>
          </a:xfrm>
          <a:prstGeom prst="rect">
            <a:avLst/>
          </a:prstGeom>
          <a:noFill/>
        </p:spPr>
        <p:txBody>
          <a:bodyPr wrap="square" rtlCol="0">
            <a:spAutoFit/>
          </a:bodyPr>
          <a:lstStyle/>
          <a:p>
            <a:r>
              <a:rPr lang="en-US" sz="1400" b="1" dirty="0"/>
              <a:t>Hispanic</a:t>
            </a:r>
          </a:p>
        </p:txBody>
      </p:sp>
      <p:sp>
        <p:nvSpPr>
          <p:cNvPr id="15" name="TextBox 14"/>
          <p:cNvSpPr txBox="1"/>
          <p:nvPr/>
        </p:nvSpPr>
        <p:spPr>
          <a:xfrm>
            <a:off x="410633" y="5123539"/>
            <a:ext cx="667297" cy="307777"/>
          </a:xfrm>
          <a:prstGeom prst="rect">
            <a:avLst/>
          </a:prstGeom>
          <a:noFill/>
        </p:spPr>
        <p:txBody>
          <a:bodyPr wrap="square" rtlCol="0">
            <a:spAutoFit/>
          </a:bodyPr>
          <a:lstStyle/>
          <a:p>
            <a:r>
              <a:rPr lang="en-US" sz="1400" b="1" dirty="0"/>
              <a:t>Male</a:t>
            </a:r>
          </a:p>
        </p:txBody>
      </p:sp>
      <p:sp>
        <p:nvSpPr>
          <p:cNvPr id="16" name="TextBox 15"/>
          <p:cNvSpPr txBox="1"/>
          <p:nvPr/>
        </p:nvSpPr>
        <p:spPr>
          <a:xfrm>
            <a:off x="410633" y="4776517"/>
            <a:ext cx="888173" cy="307777"/>
          </a:xfrm>
          <a:prstGeom prst="rect">
            <a:avLst/>
          </a:prstGeom>
          <a:noFill/>
        </p:spPr>
        <p:txBody>
          <a:bodyPr wrap="square" rtlCol="0">
            <a:spAutoFit/>
          </a:bodyPr>
          <a:lstStyle/>
          <a:p>
            <a:r>
              <a:rPr lang="en-US" sz="1400" b="1" dirty="0"/>
              <a:t>Female</a:t>
            </a:r>
          </a:p>
        </p:txBody>
      </p:sp>
      <p:sp>
        <p:nvSpPr>
          <p:cNvPr id="29" name="Rectangle 28"/>
          <p:cNvSpPr/>
          <p:nvPr/>
        </p:nvSpPr>
        <p:spPr>
          <a:xfrm>
            <a:off x="1670088" y="1811891"/>
            <a:ext cx="2377645" cy="632647"/>
          </a:xfrm>
          <a:prstGeom prst="rect">
            <a:avLst/>
          </a:prstGeom>
          <a:solidFill>
            <a:srgbClr val="7030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400" b="1" i="0" u="none" strike="noStrike" kern="1200" baseline="0">
                <a:solidFill>
                  <a:prstClr val="black"/>
                </a:solidFill>
                <a:latin typeface="+mn-lt"/>
                <a:ea typeface="+mn-ea"/>
                <a:cs typeface="+mn-cs"/>
              </a:defRPr>
            </a:pPr>
            <a:r>
              <a:rPr lang="en-US" sz="1050" b="1" dirty="0">
                <a:solidFill>
                  <a:schemeClr val="bg1"/>
                </a:solidFill>
              </a:rPr>
              <a:t>Which Of The Following Types Of Political Advertisements Have Prompted You To </a:t>
            </a:r>
            <a:r>
              <a:rPr lang="en-US" sz="1050" b="1" i="1" u="sng" dirty="0">
                <a:solidFill>
                  <a:schemeClr val="bg1"/>
                </a:solidFill>
              </a:rPr>
              <a:t>Take An Action</a:t>
            </a:r>
            <a:r>
              <a:rPr lang="en-US" sz="1050" b="1" dirty="0">
                <a:solidFill>
                  <a:schemeClr val="bg1"/>
                </a:solidFill>
              </a:rPr>
              <a:t>?</a:t>
            </a:r>
            <a:endParaRPr lang="en-US" sz="1000" dirty="0">
              <a:solidFill>
                <a:schemeClr val="bg1"/>
              </a:solidFill>
            </a:endParaRPr>
          </a:p>
        </p:txBody>
      </p:sp>
      <p:cxnSp>
        <p:nvCxnSpPr>
          <p:cNvPr id="31" name="Straight Connector 30"/>
          <p:cNvCxnSpPr/>
          <p:nvPr/>
        </p:nvCxnSpPr>
        <p:spPr>
          <a:xfrm>
            <a:off x="1670088" y="2572702"/>
            <a:ext cx="0" cy="2875605"/>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4079161" y="1811891"/>
            <a:ext cx="2377645" cy="632647"/>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400" b="1" i="0" u="none" strike="noStrike" kern="1200" baseline="0">
                <a:solidFill>
                  <a:prstClr val="black"/>
                </a:solidFill>
                <a:latin typeface="+mn-lt"/>
                <a:ea typeface="+mn-ea"/>
                <a:cs typeface="+mn-cs"/>
              </a:defRPr>
            </a:pPr>
            <a:r>
              <a:rPr lang="en-US" sz="1000" b="1" dirty="0"/>
              <a:t>Which Of The Following </a:t>
            </a:r>
            <a:r>
              <a:rPr lang="en-US" sz="1000" b="1" i="1" u="sng" dirty="0"/>
              <a:t>Keeps You Informed</a:t>
            </a:r>
            <a:r>
              <a:rPr lang="en-US" sz="1000" b="1" dirty="0"/>
              <a:t> About Political Candidates And Issues?</a:t>
            </a:r>
            <a:endParaRPr lang="en-US" sz="900" dirty="0"/>
          </a:p>
        </p:txBody>
      </p:sp>
      <p:sp>
        <p:nvSpPr>
          <p:cNvPr id="34" name="Rectangle 33"/>
          <p:cNvSpPr/>
          <p:nvPr/>
        </p:nvSpPr>
        <p:spPr>
          <a:xfrm>
            <a:off x="6475533" y="1811891"/>
            <a:ext cx="2377645" cy="632647"/>
          </a:xfrm>
          <a:prstGeom prst="rect">
            <a:avLst/>
          </a:prstGeom>
          <a:solidFill>
            <a:srgbClr val="FF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400" b="1" i="0" u="none" strike="noStrike" kern="1200" baseline="0">
                <a:solidFill>
                  <a:prstClr val="black"/>
                </a:solidFill>
                <a:latin typeface="+mn-lt"/>
                <a:ea typeface="+mn-ea"/>
                <a:cs typeface="+mn-cs"/>
              </a:defRPr>
            </a:pPr>
            <a:r>
              <a:rPr lang="en-US" sz="1000" b="1" dirty="0"/>
              <a:t>Which Of The Following </a:t>
            </a:r>
            <a:r>
              <a:rPr lang="en-US" sz="1000" b="1" i="1" u="sng" dirty="0"/>
              <a:t>Influences Your Final Decision</a:t>
            </a:r>
            <a:r>
              <a:rPr lang="en-US" sz="1000" b="1" dirty="0"/>
              <a:t> When Voting For Political Candidates and Issues?</a:t>
            </a:r>
            <a:endParaRPr lang="en-US" sz="900" dirty="0"/>
          </a:p>
        </p:txBody>
      </p:sp>
      <p:cxnSp>
        <p:nvCxnSpPr>
          <p:cNvPr id="35" name="Straight Connector 34"/>
          <p:cNvCxnSpPr/>
          <p:nvPr/>
        </p:nvCxnSpPr>
        <p:spPr>
          <a:xfrm>
            <a:off x="4073133" y="2572702"/>
            <a:ext cx="0" cy="2875605"/>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475533" y="2572702"/>
            <a:ext cx="0" cy="2875605"/>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8853178" y="2572702"/>
            <a:ext cx="0" cy="2875605"/>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487555" y="2962972"/>
            <a:ext cx="8365623" cy="0"/>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487555" y="3318243"/>
            <a:ext cx="8365623" cy="0"/>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487555" y="3675167"/>
            <a:ext cx="8365623" cy="0"/>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a:off x="487554" y="4033744"/>
            <a:ext cx="8365623" cy="0"/>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487553" y="4395578"/>
            <a:ext cx="8365623" cy="0"/>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a:off x="488964" y="4745939"/>
            <a:ext cx="8365623" cy="0"/>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a:off x="488964" y="5095073"/>
            <a:ext cx="8365623" cy="0"/>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a:off x="488964" y="5459784"/>
            <a:ext cx="8365623" cy="0"/>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39" name="Group 38"/>
          <p:cNvGrpSpPr/>
          <p:nvPr/>
        </p:nvGrpSpPr>
        <p:grpSpPr>
          <a:xfrm>
            <a:off x="2616986" y="5633881"/>
            <a:ext cx="4595828" cy="276999"/>
            <a:chOff x="2588673" y="5920150"/>
            <a:chExt cx="5055411" cy="276999"/>
          </a:xfrm>
        </p:grpSpPr>
        <p:grpSp>
          <p:nvGrpSpPr>
            <p:cNvPr id="40" name="Group 39"/>
            <p:cNvGrpSpPr/>
            <p:nvPr/>
          </p:nvGrpSpPr>
          <p:grpSpPr>
            <a:xfrm>
              <a:off x="2588673" y="5920150"/>
              <a:ext cx="1750646" cy="276999"/>
              <a:chOff x="3490373" y="5920150"/>
              <a:chExt cx="1750646" cy="276999"/>
            </a:xfrm>
          </p:grpSpPr>
          <p:sp>
            <p:nvSpPr>
              <p:cNvPr id="51" name="Rectangle 50"/>
              <p:cNvSpPr/>
              <p:nvPr/>
            </p:nvSpPr>
            <p:spPr>
              <a:xfrm>
                <a:off x="3490373" y="5963486"/>
                <a:ext cx="198018" cy="190327"/>
              </a:xfrm>
              <a:prstGeom prst="rect">
                <a:avLst/>
              </a:prstGeom>
              <a:solidFill>
                <a:srgbClr val="3682B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p:cNvSpPr txBox="1"/>
              <p:nvPr/>
            </p:nvSpPr>
            <p:spPr>
              <a:xfrm>
                <a:off x="3665452" y="5920150"/>
                <a:ext cx="1575567" cy="276999"/>
              </a:xfrm>
              <a:prstGeom prst="rect">
                <a:avLst/>
              </a:prstGeom>
              <a:noFill/>
            </p:spPr>
            <p:txBody>
              <a:bodyPr wrap="square" rtlCol="0">
                <a:spAutoFit/>
              </a:bodyPr>
              <a:lstStyle/>
              <a:p>
                <a:r>
                  <a:rPr lang="en-US" sz="1200" b="1" dirty="0"/>
                  <a:t>Multi-Screen TV</a:t>
                </a:r>
              </a:p>
            </p:txBody>
          </p:sp>
        </p:grpSp>
        <p:grpSp>
          <p:nvGrpSpPr>
            <p:cNvPr id="41" name="Group 40"/>
            <p:cNvGrpSpPr/>
            <p:nvPr/>
          </p:nvGrpSpPr>
          <p:grpSpPr>
            <a:xfrm>
              <a:off x="4347874" y="5920150"/>
              <a:ext cx="3296210" cy="276999"/>
              <a:chOff x="5249574" y="5920150"/>
              <a:chExt cx="3296210" cy="276999"/>
            </a:xfrm>
          </p:grpSpPr>
          <p:sp>
            <p:nvSpPr>
              <p:cNvPr id="42" name="Rectangle 41"/>
              <p:cNvSpPr/>
              <p:nvPr/>
            </p:nvSpPr>
            <p:spPr>
              <a:xfrm>
                <a:off x="5249574" y="5963486"/>
                <a:ext cx="198018" cy="190327"/>
              </a:xfrm>
              <a:prstGeom prst="rect">
                <a:avLst/>
              </a:prstGeom>
              <a:solidFill>
                <a:srgbClr val="50C8A0"/>
              </a:solidFill>
              <a:ln>
                <a:solidFill>
                  <a:srgbClr val="50C8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5421345" y="5920150"/>
                <a:ext cx="3124439" cy="276999"/>
              </a:xfrm>
              <a:prstGeom prst="rect">
                <a:avLst/>
              </a:prstGeom>
              <a:noFill/>
            </p:spPr>
            <p:txBody>
              <a:bodyPr wrap="square" rtlCol="0">
                <a:spAutoFit/>
              </a:bodyPr>
              <a:lstStyle/>
              <a:p>
                <a:r>
                  <a:rPr lang="en-US" sz="1200" b="1" dirty="0"/>
                  <a:t>Total Internet </a:t>
                </a:r>
                <a:r>
                  <a:rPr lang="en-US" sz="1050" b="1" dirty="0"/>
                  <a:t>(excluding TV news sites)</a:t>
                </a:r>
              </a:p>
            </p:txBody>
          </p:sp>
        </p:grpSp>
      </p:grpSp>
      <p:sp>
        <p:nvSpPr>
          <p:cNvPr id="62" name="TextBox 61"/>
          <p:cNvSpPr txBox="1"/>
          <p:nvPr/>
        </p:nvSpPr>
        <p:spPr>
          <a:xfrm>
            <a:off x="2227125" y="2569867"/>
            <a:ext cx="1263570" cy="381059"/>
          </a:xfrm>
          <a:prstGeom prst="rect">
            <a:avLst/>
          </a:prstGeom>
          <a:noFill/>
        </p:spPr>
        <p:txBody>
          <a:bodyPr wrap="square" rtlCol="0">
            <a:spAutoFit/>
          </a:bodyPr>
          <a:lstStyle/>
          <a:p>
            <a:pPr algn="ctr"/>
            <a:r>
              <a:rPr lang="en-US" dirty="0">
                <a:solidFill>
                  <a:srgbClr val="3682B4"/>
                </a:solidFill>
              </a:rPr>
              <a:t>76% </a:t>
            </a:r>
            <a:r>
              <a:rPr lang="en-US" dirty="0"/>
              <a:t>/ </a:t>
            </a:r>
            <a:r>
              <a:rPr lang="en-US" dirty="0">
                <a:solidFill>
                  <a:srgbClr val="50C8A0"/>
                </a:solidFill>
              </a:rPr>
              <a:t>44%</a:t>
            </a:r>
          </a:p>
        </p:txBody>
      </p:sp>
      <p:sp>
        <p:nvSpPr>
          <p:cNvPr id="63" name="TextBox 62"/>
          <p:cNvSpPr txBox="1"/>
          <p:nvPr/>
        </p:nvSpPr>
        <p:spPr>
          <a:xfrm>
            <a:off x="2227125" y="2950925"/>
            <a:ext cx="1263570" cy="369332"/>
          </a:xfrm>
          <a:prstGeom prst="rect">
            <a:avLst/>
          </a:prstGeom>
          <a:noFill/>
        </p:spPr>
        <p:txBody>
          <a:bodyPr wrap="square" rtlCol="0">
            <a:spAutoFit/>
          </a:bodyPr>
          <a:lstStyle/>
          <a:p>
            <a:pPr algn="ctr"/>
            <a:r>
              <a:rPr lang="en-US" dirty="0">
                <a:solidFill>
                  <a:srgbClr val="3682B4"/>
                </a:solidFill>
              </a:rPr>
              <a:t>75% </a:t>
            </a:r>
            <a:r>
              <a:rPr lang="en-US" dirty="0"/>
              <a:t>/ </a:t>
            </a:r>
            <a:r>
              <a:rPr lang="en-US" dirty="0">
                <a:solidFill>
                  <a:srgbClr val="50C8A0"/>
                </a:solidFill>
              </a:rPr>
              <a:t>59%</a:t>
            </a:r>
          </a:p>
        </p:txBody>
      </p:sp>
      <p:sp>
        <p:nvSpPr>
          <p:cNvPr id="64" name="TextBox 63"/>
          <p:cNvSpPr txBox="1"/>
          <p:nvPr/>
        </p:nvSpPr>
        <p:spPr>
          <a:xfrm>
            <a:off x="2227125" y="3320866"/>
            <a:ext cx="1263570" cy="369332"/>
          </a:xfrm>
          <a:prstGeom prst="rect">
            <a:avLst/>
          </a:prstGeom>
          <a:noFill/>
        </p:spPr>
        <p:txBody>
          <a:bodyPr wrap="square" rtlCol="0">
            <a:spAutoFit/>
          </a:bodyPr>
          <a:lstStyle/>
          <a:p>
            <a:pPr algn="ctr"/>
            <a:r>
              <a:rPr lang="en-US" dirty="0">
                <a:solidFill>
                  <a:srgbClr val="3682B4"/>
                </a:solidFill>
              </a:rPr>
              <a:t>76% </a:t>
            </a:r>
            <a:r>
              <a:rPr lang="en-US" dirty="0"/>
              <a:t>/ </a:t>
            </a:r>
            <a:r>
              <a:rPr lang="en-US" dirty="0">
                <a:solidFill>
                  <a:srgbClr val="50C8A0"/>
                </a:solidFill>
              </a:rPr>
              <a:t>50%</a:t>
            </a:r>
          </a:p>
        </p:txBody>
      </p:sp>
      <p:sp>
        <p:nvSpPr>
          <p:cNvPr id="65" name="TextBox 64"/>
          <p:cNvSpPr txBox="1"/>
          <p:nvPr/>
        </p:nvSpPr>
        <p:spPr>
          <a:xfrm>
            <a:off x="2227125" y="3677473"/>
            <a:ext cx="1263570" cy="369332"/>
          </a:xfrm>
          <a:prstGeom prst="rect">
            <a:avLst/>
          </a:prstGeom>
          <a:noFill/>
        </p:spPr>
        <p:txBody>
          <a:bodyPr wrap="square" rtlCol="0">
            <a:spAutoFit/>
          </a:bodyPr>
          <a:lstStyle/>
          <a:p>
            <a:pPr algn="ctr"/>
            <a:r>
              <a:rPr lang="en-US" dirty="0">
                <a:solidFill>
                  <a:srgbClr val="3682B4"/>
                </a:solidFill>
              </a:rPr>
              <a:t>76% </a:t>
            </a:r>
            <a:r>
              <a:rPr lang="en-US" dirty="0"/>
              <a:t>/ </a:t>
            </a:r>
            <a:r>
              <a:rPr lang="en-US" dirty="0">
                <a:solidFill>
                  <a:srgbClr val="50C8A0"/>
                </a:solidFill>
              </a:rPr>
              <a:t>32%</a:t>
            </a:r>
          </a:p>
        </p:txBody>
      </p:sp>
      <p:sp>
        <p:nvSpPr>
          <p:cNvPr id="66" name="TextBox 65"/>
          <p:cNvSpPr txBox="1"/>
          <p:nvPr/>
        </p:nvSpPr>
        <p:spPr>
          <a:xfrm>
            <a:off x="2227125" y="4033036"/>
            <a:ext cx="1263570" cy="369332"/>
          </a:xfrm>
          <a:prstGeom prst="rect">
            <a:avLst/>
          </a:prstGeom>
          <a:noFill/>
        </p:spPr>
        <p:txBody>
          <a:bodyPr wrap="square" rtlCol="0">
            <a:spAutoFit/>
          </a:bodyPr>
          <a:lstStyle/>
          <a:p>
            <a:pPr algn="ctr"/>
            <a:r>
              <a:rPr lang="en-US" dirty="0">
                <a:solidFill>
                  <a:srgbClr val="3682B4"/>
                </a:solidFill>
              </a:rPr>
              <a:t>78% </a:t>
            </a:r>
            <a:r>
              <a:rPr lang="en-US" dirty="0"/>
              <a:t>/ </a:t>
            </a:r>
            <a:r>
              <a:rPr lang="en-US" dirty="0">
                <a:solidFill>
                  <a:srgbClr val="50C8A0"/>
                </a:solidFill>
              </a:rPr>
              <a:t>41%</a:t>
            </a:r>
          </a:p>
        </p:txBody>
      </p:sp>
      <p:sp>
        <p:nvSpPr>
          <p:cNvPr id="67" name="TextBox 66"/>
          <p:cNvSpPr txBox="1"/>
          <p:nvPr/>
        </p:nvSpPr>
        <p:spPr>
          <a:xfrm>
            <a:off x="2227125" y="4391321"/>
            <a:ext cx="1263570" cy="369332"/>
          </a:xfrm>
          <a:prstGeom prst="rect">
            <a:avLst/>
          </a:prstGeom>
          <a:noFill/>
        </p:spPr>
        <p:txBody>
          <a:bodyPr wrap="square" rtlCol="0">
            <a:spAutoFit/>
          </a:bodyPr>
          <a:lstStyle/>
          <a:p>
            <a:pPr algn="ctr"/>
            <a:r>
              <a:rPr lang="en-US" dirty="0">
                <a:solidFill>
                  <a:srgbClr val="3682B4"/>
                </a:solidFill>
              </a:rPr>
              <a:t>80% </a:t>
            </a:r>
            <a:r>
              <a:rPr lang="en-US" dirty="0"/>
              <a:t>/ </a:t>
            </a:r>
            <a:r>
              <a:rPr lang="en-US" dirty="0">
                <a:solidFill>
                  <a:srgbClr val="50C8A0"/>
                </a:solidFill>
              </a:rPr>
              <a:t>47%</a:t>
            </a:r>
          </a:p>
        </p:txBody>
      </p:sp>
      <p:sp>
        <p:nvSpPr>
          <p:cNvPr id="69" name="TextBox 68"/>
          <p:cNvSpPr txBox="1"/>
          <p:nvPr/>
        </p:nvSpPr>
        <p:spPr>
          <a:xfrm>
            <a:off x="2227125" y="5092761"/>
            <a:ext cx="1263570" cy="369332"/>
          </a:xfrm>
          <a:prstGeom prst="rect">
            <a:avLst/>
          </a:prstGeom>
          <a:noFill/>
        </p:spPr>
        <p:txBody>
          <a:bodyPr wrap="square" rtlCol="0">
            <a:spAutoFit/>
          </a:bodyPr>
          <a:lstStyle/>
          <a:p>
            <a:pPr algn="ctr"/>
            <a:r>
              <a:rPr lang="en-US" dirty="0">
                <a:solidFill>
                  <a:srgbClr val="3682B4"/>
                </a:solidFill>
              </a:rPr>
              <a:t>77% </a:t>
            </a:r>
            <a:r>
              <a:rPr lang="en-US" dirty="0"/>
              <a:t>/ </a:t>
            </a:r>
            <a:r>
              <a:rPr lang="en-US" dirty="0">
                <a:solidFill>
                  <a:srgbClr val="50C8A0"/>
                </a:solidFill>
              </a:rPr>
              <a:t>34%</a:t>
            </a:r>
          </a:p>
        </p:txBody>
      </p:sp>
      <p:sp>
        <p:nvSpPr>
          <p:cNvPr id="70" name="TextBox 69"/>
          <p:cNvSpPr txBox="1"/>
          <p:nvPr/>
        </p:nvSpPr>
        <p:spPr>
          <a:xfrm>
            <a:off x="2227125" y="4745739"/>
            <a:ext cx="1263570" cy="369332"/>
          </a:xfrm>
          <a:prstGeom prst="rect">
            <a:avLst/>
          </a:prstGeom>
          <a:noFill/>
        </p:spPr>
        <p:txBody>
          <a:bodyPr wrap="square" rtlCol="0">
            <a:spAutoFit/>
          </a:bodyPr>
          <a:lstStyle/>
          <a:p>
            <a:pPr algn="ctr"/>
            <a:r>
              <a:rPr lang="en-US" dirty="0">
                <a:solidFill>
                  <a:srgbClr val="3682B4"/>
                </a:solidFill>
              </a:rPr>
              <a:t>77% </a:t>
            </a:r>
            <a:r>
              <a:rPr lang="en-US" dirty="0"/>
              <a:t>/ </a:t>
            </a:r>
            <a:r>
              <a:rPr lang="en-US" dirty="0">
                <a:solidFill>
                  <a:srgbClr val="50C8A0"/>
                </a:solidFill>
              </a:rPr>
              <a:t>42%</a:t>
            </a:r>
          </a:p>
        </p:txBody>
      </p:sp>
      <p:sp>
        <p:nvSpPr>
          <p:cNvPr id="71" name="TextBox 70"/>
          <p:cNvSpPr txBox="1"/>
          <p:nvPr/>
        </p:nvSpPr>
        <p:spPr>
          <a:xfrm>
            <a:off x="4636198" y="2569867"/>
            <a:ext cx="1263570" cy="381059"/>
          </a:xfrm>
          <a:prstGeom prst="rect">
            <a:avLst/>
          </a:prstGeom>
          <a:noFill/>
        </p:spPr>
        <p:txBody>
          <a:bodyPr wrap="square" rtlCol="0">
            <a:spAutoFit/>
          </a:bodyPr>
          <a:lstStyle/>
          <a:p>
            <a:pPr algn="ctr"/>
            <a:r>
              <a:rPr lang="en-US" dirty="0">
                <a:solidFill>
                  <a:srgbClr val="3682B4"/>
                </a:solidFill>
              </a:rPr>
              <a:t>85% </a:t>
            </a:r>
            <a:r>
              <a:rPr lang="en-US" dirty="0"/>
              <a:t>/ </a:t>
            </a:r>
            <a:r>
              <a:rPr lang="en-US" dirty="0">
                <a:solidFill>
                  <a:srgbClr val="50C8A0"/>
                </a:solidFill>
              </a:rPr>
              <a:t>48%</a:t>
            </a:r>
          </a:p>
        </p:txBody>
      </p:sp>
      <p:sp>
        <p:nvSpPr>
          <p:cNvPr id="72" name="TextBox 71"/>
          <p:cNvSpPr txBox="1"/>
          <p:nvPr/>
        </p:nvSpPr>
        <p:spPr>
          <a:xfrm>
            <a:off x="4636198" y="2950925"/>
            <a:ext cx="1263570" cy="369332"/>
          </a:xfrm>
          <a:prstGeom prst="rect">
            <a:avLst/>
          </a:prstGeom>
          <a:noFill/>
        </p:spPr>
        <p:txBody>
          <a:bodyPr wrap="square" rtlCol="0">
            <a:spAutoFit/>
          </a:bodyPr>
          <a:lstStyle/>
          <a:p>
            <a:pPr algn="ctr"/>
            <a:r>
              <a:rPr lang="en-US" dirty="0">
                <a:solidFill>
                  <a:srgbClr val="3682B4"/>
                </a:solidFill>
              </a:rPr>
              <a:t>82% </a:t>
            </a:r>
            <a:r>
              <a:rPr lang="en-US" dirty="0"/>
              <a:t>/ </a:t>
            </a:r>
            <a:r>
              <a:rPr lang="en-US" dirty="0">
                <a:solidFill>
                  <a:srgbClr val="50C8A0"/>
                </a:solidFill>
              </a:rPr>
              <a:t>64%</a:t>
            </a:r>
          </a:p>
        </p:txBody>
      </p:sp>
      <p:sp>
        <p:nvSpPr>
          <p:cNvPr id="73" name="TextBox 72"/>
          <p:cNvSpPr txBox="1"/>
          <p:nvPr/>
        </p:nvSpPr>
        <p:spPr>
          <a:xfrm>
            <a:off x="4636198" y="3320866"/>
            <a:ext cx="1263570" cy="369332"/>
          </a:xfrm>
          <a:prstGeom prst="rect">
            <a:avLst/>
          </a:prstGeom>
          <a:noFill/>
        </p:spPr>
        <p:txBody>
          <a:bodyPr wrap="square" rtlCol="0">
            <a:spAutoFit/>
          </a:bodyPr>
          <a:lstStyle/>
          <a:p>
            <a:pPr algn="ctr"/>
            <a:r>
              <a:rPr lang="en-US" dirty="0">
                <a:solidFill>
                  <a:srgbClr val="3682B4"/>
                </a:solidFill>
              </a:rPr>
              <a:t>85% </a:t>
            </a:r>
            <a:r>
              <a:rPr lang="en-US" dirty="0"/>
              <a:t>/ </a:t>
            </a:r>
            <a:r>
              <a:rPr lang="en-US" dirty="0">
                <a:solidFill>
                  <a:srgbClr val="50C8A0"/>
                </a:solidFill>
              </a:rPr>
              <a:t>53%</a:t>
            </a:r>
          </a:p>
        </p:txBody>
      </p:sp>
      <p:sp>
        <p:nvSpPr>
          <p:cNvPr id="74" name="TextBox 73"/>
          <p:cNvSpPr txBox="1"/>
          <p:nvPr/>
        </p:nvSpPr>
        <p:spPr>
          <a:xfrm>
            <a:off x="4636198" y="3677473"/>
            <a:ext cx="1263570" cy="369332"/>
          </a:xfrm>
          <a:prstGeom prst="rect">
            <a:avLst/>
          </a:prstGeom>
          <a:noFill/>
        </p:spPr>
        <p:txBody>
          <a:bodyPr wrap="square" rtlCol="0">
            <a:spAutoFit/>
          </a:bodyPr>
          <a:lstStyle/>
          <a:p>
            <a:pPr algn="ctr"/>
            <a:r>
              <a:rPr lang="en-US" dirty="0">
                <a:solidFill>
                  <a:srgbClr val="3682B4"/>
                </a:solidFill>
              </a:rPr>
              <a:t>86% </a:t>
            </a:r>
            <a:r>
              <a:rPr lang="en-US" dirty="0"/>
              <a:t>/ </a:t>
            </a:r>
            <a:r>
              <a:rPr lang="en-US" dirty="0">
                <a:solidFill>
                  <a:srgbClr val="50C8A0"/>
                </a:solidFill>
              </a:rPr>
              <a:t>35%</a:t>
            </a:r>
          </a:p>
        </p:txBody>
      </p:sp>
      <p:sp>
        <p:nvSpPr>
          <p:cNvPr id="75" name="TextBox 74"/>
          <p:cNvSpPr txBox="1"/>
          <p:nvPr/>
        </p:nvSpPr>
        <p:spPr>
          <a:xfrm>
            <a:off x="4636198" y="4033036"/>
            <a:ext cx="1263570" cy="369332"/>
          </a:xfrm>
          <a:prstGeom prst="rect">
            <a:avLst/>
          </a:prstGeom>
          <a:noFill/>
        </p:spPr>
        <p:txBody>
          <a:bodyPr wrap="square" rtlCol="0">
            <a:spAutoFit/>
          </a:bodyPr>
          <a:lstStyle/>
          <a:p>
            <a:pPr algn="ctr"/>
            <a:r>
              <a:rPr lang="en-US" dirty="0">
                <a:solidFill>
                  <a:srgbClr val="3682B4"/>
                </a:solidFill>
              </a:rPr>
              <a:t>86% </a:t>
            </a:r>
            <a:r>
              <a:rPr lang="en-US" dirty="0"/>
              <a:t>/ </a:t>
            </a:r>
            <a:r>
              <a:rPr lang="en-US" dirty="0">
                <a:solidFill>
                  <a:srgbClr val="50C8A0"/>
                </a:solidFill>
              </a:rPr>
              <a:t>48%</a:t>
            </a:r>
          </a:p>
        </p:txBody>
      </p:sp>
      <p:sp>
        <p:nvSpPr>
          <p:cNvPr id="76" name="TextBox 75"/>
          <p:cNvSpPr txBox="1"/>
          <p:nvPr/>
        </p:nvSpPr>
        <p:spPr>
          <a:xfrm>
            <a:off x="4636198" y="4391321"/>
            <a:ext cx="1263570" cy="369332"/>
          </a:xfrm>
          <a:prstGeom prst="rect">
            <a:avLst/>
          </a:prstGeom>
          <a:noFill/>
        </p:spPr>
        <p:txBody>
          <a:bodyPr wrap="square" rtlCol="0">
            <a:spAutoFit/>
          </a:bodyPr>
          <a:lstStyle/>
          <a:p>
            <a:pPr algn="ctr"/>
            <a:r>
              <a:rPr lang="en-US" dirty="0">
                <a:solidFill>
                  <a:srgbClr val="3682B4"/>
                </a:solidFill>
              </a:rPr>
              <a:t>84% </a:t>
            </a:r>
            <a:r>
              <a:rPr lang="en-US" dirty="0"/>
              <a:t>/ </a:t>
            </a:r>
            <a:r>
              <a:rPr lang="en-US" dirty="0">
                <a:solidFill>
                  <a:srgbClr val="50C8A0"/>
                </a:solidFill>
              </a:rPr>
              <a:t>56%</a:t>
            </a:r>
          </a:p>
        </p:txBody>
      </p:sp>
      <p:sp>
        <p:nvSpPr>
          <p:cNvPr id="78" name="TextBox 77"/>
          <p:cNvSpPr txBox="1"/>
          <p:nvPr/>
        </p:nvSpPr>
        <p:spPr>
          <a:xfrm>
            <a:off x="4636198" y="5092761"/>
            <a:ext cx="1263570" cy="369332"/>
          </a:xfrm>
          <a:prstGeom prst="rect">
            <a:avLst/>
          </a:prstGeom>
          <a:noFill/>
        </p:spPr>
        <p:txBody>
          <a:bodyPr wrap="square" rtlCol="0">
            <a:spAutoFit/>
          </a:bodyPr>
          <a:lstStyle/>
          <a:p>
            <a:pPr algn="ctr"/>
            <a:r>
              <a:rPr lang="en-US" dirty="0">
                <a:solidFill>
                  <a:srgbClr val="3682B4"/>
                </a:solidFill>
              </a:rPr>
              <a:t>85% </a:t>
            </a:r>
            <a:r>
              <a:rPr lang="en-US" dirty="0"/>
              <a:t>/ </a:t>
            </a:r>
            <a:r>
              <a:rPr lang="en-US" dirty="0">
                <a:solidFill>
                  <a:srgbClr val="50C8A0"/>
                </a:solidFill>
              </a:rPr>
              <a:t>45%</a:t>
            </a:r>
          </a:p>
        </p:txBody>
      </p:sp>
      <p:sp>
        <p:nvSpPr>
          <p:cNvPr id="79" name="TextBox 78"/>
          <p:cNvSpPr txBox="1"/>
          <p:nvPr/>
        </p:nvSpPr>
        <p:spPr>
          <a:xfrm>
            <a:off x="4636198" y="4745739"/>
            <a:ext cx="1263570" cy="369332"/>
          </a:xfrm>
          <a:prstGeom prst="rect">
            <a:avLst/>
          </a:prstGeom>
          <a:noFill/>
        </p:spPr>
        <p:txBody>
          <a:bodyPr wrap="square" rtlCol="0">
            <a:spAutoFit/>
          </a:bodyPr>
          <a:lstStyle/>
          <a:p>
            <a:pPr algn="ctr"/>
            <a:r>
              <a:rPr lang="en-US" dirty="0">
                <a:solidFill>
                  <a:srgbClr val="3682B4"/>
                </a:solidFill>
              </a:rPr>
              <a:t>85% </a:t>
            </a:r>
            <a:r>
              <a:rPr lang="en-US" dirty="0"/>
              <a:t>/ </a:t>
            </a:r>
            <a:r>
              <a:rPr lang="en-US" dirty="0">
                <a:solidFill>
                  <a:srgbClr val="50C8A0"/>
                </a:solidFill>
              </a:rPr>
              <a:t>50%</a:t>
            </a:r>
          </a:p>
        </p:txBody>
      </p:sp>
      <p:sp>
        <p:nvSpPr>
          <p:cNvPr id="80" name="TextBox 79"/>
          <p:cNvSpPr txBox="1"/>
          <p:nvPr/>
        </p:nvSpPr>
        <p:spPr>
          <a:xfrm>
            <a:off x="7032570" y="2569867"/>
            <a:ext cx="1263570" cy="381059"/>
          </a:xfrm>
          <a:prstGeom prst="rect">
            <a:avLst/>
          </a:prstGeom>
          <a:noFill/>
        </p:spPr>
        <p:txBody>
          <a:bodyPr wrap="square" rtlCol="0">
            <a:spAutoFit/>
          </a:bodyPr>
          <a:lstStyle/>
          <a:p>
            <a:pPr algn="ctr"/>
            <a:r>
              <a:rPr lang="en-US" dirty="0">
                <a:solidFill>
                  <a:srgbClr val="3682B4"/>
                </a:solidFill>
              </a:rPr>
              <a:t>76% </a:t>
            </a:r>
            <a:r>
              <a:rPr lang="en-US" dirty="0"/>
              <a:t>/ </a:t>
            </a:r>
            <a:r>
              <a:rPr lang="en-US" dirty="0">
                <a:solidFill>
                  <a:srgbClr val="50C8A0"/>
                </a:solidFill>
              </a:rPr>
              <a:t>44%</a:t>
            </a:r>
          </a:p>
        </p:txBody>
      </p:sp>
      <p:sp>
        <p:nvSpPr>
          <p:cNvPr id="81" name="TextBox 80"/>
          <p:cNvSpPr txBox="1"/>
          <p:nvPr/>
        </p:nvSpPr>
        <p:spPr>
          <a:xfrm>
            <a:off x="7032570" y="2950925"/>
            <a:ext cx="1263570" cy="369332"/>
          </a:xfrm>
          <a:prstGeom prst="rect">
            <a:avLst/>
          </a:prstGeom>
          <a:noFill/>
        </p:spPr>
        <p:txBody>
          <a:bodyPr wrap="square" rtlCol="0">
            <a:spAutoFit/>
          </a:bodyPr>
          <a:lstStyle/>
          <a:p>
            <a:pPr algn="ctr"/>
            <a:r>
              <a:rPr lang="en-US" dirty="0">
                <a:solidFill>
                  <a:srgbClr val="3682B4"/>
                </a:solidFill>
              </a:rPr>
              <a:t>75% </a:t>
            </a:r>
            <a:r>
              <a:rPr lang="en-US" dirty="0"/>
              <a:t>/ </a:t>
            </a:r>
            <a:r>
              <a:rPr lang="en-US" dirty="0">
                <a:solidFill>
                  <a:srgbClr val="50C8A0"/>
                </a:solidFill>
              </a:rPr>
              <a:t>59%</a:t>
            </a:r>
          </a:p>
        </p:txBody>
      </p:sp>
      <p:sp>
        <p:nvSpPr>
          <p:cNvPr id="82" name="TextBox 81"/>
          <p:cNvSpPr txBox="1"/>
          <p:nvPr/>
        </p:nvSpPr>
        <p:spPr>
          <a:xfrm>
            <a:off x="7032570" y="3320866"/>
            <a:ext cx="1263570" cy="369332"/>
          </a:xfrm>
          <a:prstGeom prst="rect">
            <a:avLst/>
          </a:prstGeom>
          <a:noFill/>
        </p:spPr>
        <p:txBody>
          <a:bodyPr wrap="square" rtlCol="0">
            <a:spAutoFit/>
          </a:bodyPr>
          <a:lstStyle/>
          <a:p>
            <a:pPr algn="ctr"/>
            <a:r>
              <a:rPr lang="en-US" dirty="0">
                <a:solidFill>
                  <a:srgbClr val="3682B4"/>
                </a:solidFill>
              </a:rPr>
              <a:t>76% </a:t>
            </a:r>
            <a:r>
              <a:rPr lang="en-US" dirty="0"/>
              <a:t>/ </a:t>
            </a:r>
            <a:r>
              <a:rPr lang="en-US" dirty="0">
                <a:solidFill>
                  <a:srgbClr val="50C8A0"/>
                </a:solidFill>
              </a:rPr>
              <a:t>50%</a:t>
            </a:r>
          </a:p>
        </p:txBody>
      </p:sp>
      <p:sp>
        <p:nvSpPr>
          <p:cNvPr id="83" name="TextBox 82"/>
          <p:cNvSpPr txBox="1"/>
          <p:nvPr/>
        </p:nvSpPr>
        <p:spPr>
          <a:xfrm>
            <a:off x="7032570" y="3677473"/>
            <a:ext cx="1263570" cy="369332"/>
          </a:xfrm>
          <a:prstGeom prst="rect">
            <a:avLst/>
          </a:prstGeom>
          <a:noFill/>
        </p:spPr>
        <p:txBody>
          <a:bodyPr wrap="square" rtlCol="0">
            <a:spAutoFit/>
          </a:bodyPr>
          <a:lstStyle/>
          <a:p>
            <a:pPr algn="ctr"/>
            <a:r>
              <a:rPr lang="en-US" dirty="0">
                <a:solidFill>
                  <a:srgbClr val="3682B4"/>
                </a:solidFill>
              </a:rPr>
              <a:t>76% </a:t>
            </a:r>
            <a:r>
              <a:rPr lang="en-US" dirty="0"/>
              <a:t>/ </a:t>
            </a:r>
            <a:r>
              <a:rPr lang="en-US" dirty="0">
                <a:solidFill>
                  <a:srgbClr val="50C8A0"/>
                </a:solidFill>
              </a:rPr>
              <a:t>32%</a:t>
            </a:r>
          </a:p>
        </p:txBody>
      </p:sp>
      <p:sp>
        <p:nvSpPr>
          <p:cNvPr id="84" name="TextBox 83"/>
          <p:cNvSpPr txBox="1"/>
          <p:nvPr/>
        </p:nvSpPr>
        <p:spPr>
          <a:xfrm>
            <a:off x="7032570" y="4033036"/>
            <a:ext cx="1263570" cy="369332"/>
          </a:xfrm>
          <a:prstGeom prst="rect">
            <a:avLst/>
          </a:prstGeom>
          <a:noFill/>
        </p:spPr>
        <p:txBody>
          <a:bodyPr wrap="square" rtlCol="0">
            <a:spAutoFit/>
          </a:bodyPr>
          <a:lstStyle/>
          <a:p>
            <a:pPr algn="ctr"/>
            <a:r>
              <a:rPr lang="en-US" dirty="0">
                <a:solidFill>
                  <a:srgbClr val="3682B4"/>
                </a:solidFill>
              </a:rPr>
              <a:t>75% </a:t>
            </a:r>
            <a:r>
              <a:rPr lang="en-US" dirty="0"/>
              <a:t>/ </a:t>
            </a:r>
            <a:r>
              <a:rPr lang="en-US" dirty="0">
                <a:solidFill>
                  <a:srgbClr val="50C8A0"/>
                </a:solidFill>
              </a:rPr>
              <a:t>48%</a:t>
            </a:r>
          </a:p>
        </p:txBody>
      </p:sp>
      <p:sp>
        <p:nvSpPr>
          <p:cNvPr id="85" name="TextBox 84"/>
          <p:cNvSpPr txBox="1"/>
          <p:nvPr/>
        </p:nvSpPr>
        <p:spPr>
          <a:xfrm>
            <a:off x="7032570" y="4391321"/>
            <a:ext cx="1263570" cy="369332"/>
          </a:xfrm>
          <a:prstGeom prst="rect">
            <a:avLst/>
          </a:prstGeom>
          <a:noFill/>
        </p:spPr>
        <p:txBody>
          <a:bodyPr wrap="square" rtlCol="0">
            <a:spAutoFit/>
          </a:bodyPr>
          <a:lstStyle/>
          <a:p>
            <a:pPr algn="ctr"/>
            <a:r>
              <a:rPr lang="en-US" dirty="0">
                <a:solidFill>
                  <a:srgbClr val="3682B4"/>
                </a:solidFill>
              </a:rPr>
              <a:t>76% </a:t>
            </a:r>
            <a:r>
              <a:rPr lang="en-US" dirty="0"/>
              <a:t>/ </a:t>
            </a:r>
            <a:r>
              <a:rPr lang="en-US" dirty="0">
                <a:solidFill>
                  <a:srgbClr val="50C8A0"/>
                </a:solidFill>
              </a:rPr>
              <a:t>46%</a:t>
            </a:r>
          </a:p>
        </p:txBody>
      </p:sp>
      <p:sp>
        <p:nvSpPr>
          <p:cNvPr id="87" name="TextBox 86"/>
          <p:cNvSpPr txBox="1"/>
          <p:nvPr/>
        </p:nvSpPr>
        <p:spPr>
          <a:xfrm>
            <a:off x="7032570" y="5092761"/>
            <a:ext cx="1263570" cy="369332"/>
          </a:xfrm>
          <a:prstGeom prst="rect">
            <a:avLst/>
          </a:prstGeom>
          <a:noFill/>
        </p:spPr>
        <p:txBody>
          <a:bodyPr wrap="square" rtlCol="0">
            <a:spAutoFit/>
          </a:bodyPr>
          <a:lstStyle/>
          <a:p>
            <a:pPr algn="ctr"/>
            <a:r>
              <a:rPr lang="en-US" dirty="0">
                <a:solidFill>
                  <a:srgbClr val="3682B4"/>
                </a:solidFill>
              </a:rPr>
              <a:t>78% </a:t>
            </a:r>
            <a:r>
              <a:rPr lang="en-US" dirty="0"/>
              <a:t>/ </a:t>
            </a:r>
            <a:r>
              <a:rPr lang="en-US" dirty="0">
                <a:solidFill>
                  <a:srgbClr val="50C8A0"/>
                </a:solidFill>
              </a:rPr>
              <a:t>42%</a:t>
            </a:r>
          </a:p>
        </p:txBody>
      </p:sp>
      <p:sp>
        <p:nvSpPr>
          <p:cNvPr id="88" name="TextBox 87"/>
          <p:cNvSpPr txBox="1"/>
          <p:nvPr/>
        </p:nvSpPr>
        <p:spPr>
          <a:xfrm>
            <a:off x="7032570" y="4745739"/>
            <a:ext cx="1263570" cy="369332"/>
          </a:xfrm>
          <a:prstGeom prst="rect">
            <a:avLst/>
          </a:prstGeom>
          <a:noFill/>
        </p:spPr>
        <p:txBody>
          <a:bodyPr wrap="square" rtlCol="0">
            <a:spAutoFit/>
          </a:bodyPr>
          <a:lstStyle/>
          <a:p>
            <a:pPr algn="ctr"/>
            <a:r>
              <a:rPr lang="en-US" dirty="0">
                <a:solidFill>
                  <a:srgbClr val="3682B4"/>
                </a:solidFill>
              </a:rPr>
              <a:t>74% </a:t>
            </a:r>
            <a:r>
              <a:rPr lang="en-US" dirty="0"/>
              <a:t>/ </a:t>
            </a:r>
            <a:r>
              <a:rPr lang="en-US" dirty="0">
                <a:solidFill>
                  <a:srgbClr val="50C8A0"/>
                </a:solidFill>
              </a:rPr>
              <a:t>47%</a:t>
            </a:r>
          </a:p>
        </p:txBody>
      </p:sp>
      <p:sp>
        <p:nvSpPr>
          <p:cNvPr id="89" name="Text Placeholder 3"/>
          <p:cNvSpPr>
            <a:spLocks noGrp="1"/>
          </p:cNvSpPr>
          <p:nvPr>
            <p:ph type="body" sz="quarter" idx="14"/>
          </p:nvPr>
        </p:nvSpPr>
        <p:spPr>
          <a:xfrm>
            <a:off x="302824" y="6433328"/>
            <a:ext cx="7403821" cy="236537"/>
          </a:xfrm>
        </p:spPr>
        <p:txBody>
          <a:bodyPr/>
          <a:lstStyle/>
          <a:p>
            <a:r>
              <a:rPr lang="en-US" sz="800" dirty="0"/>
              <a:t>Source: VAB / Research Now Poll of Registered or Likely Voters A18+; June 2018. Numbers do not equal 100% as multiple selections were allowed. Multi-Screen TV Figure (TV and TV News Websites/Apps); Total internet excluding TV-news websites (online radio/online newspapers/non-TV-related news websites/online search/social media). Total Respondents=1,003</a:t>
            </a:r>
          </a:p>
        </p:txBody>
      </p:sp>
      <p:sp>
        <p:nvSpPr>
          <p:cNvPr id="68" name="TextBox 67">
            <a:extLst>
              <a:ext uri="{FF2B5EF4-FFF2-40B4-BE49-F238E27FC236}">
                <a16:creationId xmlns:a16="http://schemas.microsoft.com/office/drawing/2014/main" id="{A887BF1F-3DEA-4A26-BFEB-B93AADABCFF2}"/>
              </a:ext>
            </a:extLst>
          </p:cNvPr>
          <p:cNvSpPr txBox="1"/>
          <p:nvPr/>
        </p:nvSpPr>
        <p:spPr>
          <a:xfrm rot="16200000">
            <a:off x="-377073" y="4649974"/>
            <a:ext cx="1396048" cy="246221"/>
          </a:xfrm>
          <a:prstGeom prst="rect">
            <a:avLst/>
          </a:prstGeom>
          <a:noFill/>
        </p:spPr>
        <p:txBody>
          <a:bodyPr wrap="square" rtlCol="0">
            <a:spAutoFit/>
          </a:bodyPr>
          <a:lstStyle/>
          <a:p>
            <a:pPr algn="ctr"/>
            <a:r>
              <a:rPr lang="en-US" sz="1000" u="sng" dirty="0"/>
              <a:t>Gender / Ethnicity</a:t>
            </a:r>
          </a:p>
        </p:txBody>
      </p:sp>
      <p:sp>
        <p:nvSpPr>
          <p:cNvPr id="77" name="TextBox 76">
            <a:extLst>
              <a:ext uri="{FF2B5EF4-FFF2-40B4-BE49-F238E27FC236}">
                <a16:creationId xmlns:a16="http://schemas.microsoft.com/office/drawing/2014/main" id="{3842E501-B43F-4923-8804-92891505FFBB}"/>
              </a:ext>
            </a:extLst>
          </p:cNvPr>
          <p:cNvSpPr txBox="1"/>
          <p:nvPr/>
        </p:nvSpPr>
        <p:spPr>
          <a:xfrm rot="16200000">
            <a:off x="-354685" y="3247253"/>
            <a:ext cx="1339765" cy="246221"/>
          </a:xfrm>
          <a:prstGeom prst="rect">
            <a:avLst/>
          </a:prstGeom>
          <a:noFill/>
        </p:spPr>
        <p:txBody>
          <a:bodyPr wrap="square" rtlCol="0">
            <a:spAutoFit/>
          </a:bodyPr>
          <a:lstStyle/>
          <a:p>
            <a:pPr algn="ctr"/>
            <a:r>
              <a:rPr lang="en-US" sz="1000" u="sng" dirty="0"/>
              <a:t>Age</a:t>
            </a:r>
          </a:p>
        </p:txBody>
      </p:sp>
      <p:sp>
        <p:nvSpPr>
          <p:cNvPr id="92" name="TextBox 91">
            <a:extLst>
              <a:ext uri="{FF2B5EF4-FFF2-40B4-BE49-F238E27FC236}">
                <a16:creationId xmlns:a16="http://schemas.microsoft.com/office/drawing/2014/main" id="{4940D7D6-E2B6-4672-829C-FD357D84964B}"/>
              </a:ext>
            </a:extLst>
          </p:cNvPr>
          <p:cNvSpPr txBox="1"/>
          <p:nvPr/>
        </p:nvSpPr>
        <p:spPr>
          <a:xfrm>
            <a:off x="1670088" y="1529212"/>
            <a:ext cx="7199493" cy="276999"/>
          </a:xfrm>
          <a:prstGeom prst="rect">
            <a:avLst/>
          </a:prstGeom>
          <a:noFill/>
        </p:spPr>
        <p:txBody>
          <a:bodyPr wrap="square" rtlCol="0">
            <a:spAutoFit/>
          </a:bodyPr>
          <a:lstStyle/>
          <a:p>
            <a:pPr algn="ctr"/>
            <a:r>
              <a:rPr lang="en-US" sz="1200" b="1" i="1" dirty="0"/>
              <a:t>Advanced Stages of Decision Making Process</a:t>
            </a:r>
          </a:p>
        </p:txBody>
      </p:sp>
      <p:cxnSp>
        <p:nvCxnSpPr>
          <p:cNvPr id="93" name="Straight Arrow Connector 92">
            <a:extLst>
              <a:ext uri="{FF2B5EF4-FFF2-40B4-BE49-F238E27FC236}">
                <a16:creationId xmlns:a16="http://schemas.microsoft.com/office/drawing/2014/main" id="{BC994747-B9C4-474E-AA18-707497BFB5E8}"/>
              </a:ext>
            </a:extLst>
          </p:cNvPr>
          <p:cNvCxnSpPr>
            <a:cxnSpLocks/>
          </p:cNvCxnSpPr>
          <p:nvPr/>
        </p:nvCxnSpPr>
        <p:spPr>
          <a:xfrm>
            <a:off x="6878972" y="1683100"/>
            <a:ext cx="1982912"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0646CB6C-78C5-4AA2-B1CD-3BC51F5694FC}"/>
              </a:ext>
            </a:extLst>
          </p:cNvPr>
          <p:cNvCxnSpPr>
            <a:cxnSpLocks/>
          </p:cNvCxnSpPr>
          <p:nvPr/>
        </p:nvCxnSpPr>
        <p:spPr>
          <a:xfrm>
            <a:off x="1825279" y="1683100"/>
            <a:ext cx="1832321" cy="0"/>
          </a:xfrm>
          <a:prstGeom prst="straightConnector1">
            <a:avLst/>
          </a:prstGeom>
          <a:ln w="1905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6" name="Text Placeholder 2">
            <a:extLst>
              <a:ext uri="{FF2B5EF4-FFF2-40B4-BE49-F238E27FC236}">
                <a16:creationId xmlns:a16="http://schemas.microsoft.com/office/drawing/2014/main" id="{339D82AC-D843-44FE-B0B7-9E9A3737A05C}"/>
              </a:ext>
            </a:extLst>
          </p:cNvPr>
          <p:cNvSpPr>
            <a:spLocks noGrp="1"/>
          </p:cNvSpPr>
          <p:nvPr>
            <p:ph type="body" sz="quarter" idx="13"/>
          </p:nvPr>
        </p:nvSpPr>
        <p:spPr>
          <a:xfrm>
            <a:off x="102220" y="1229197"/>
            <a:ext cx="8974667" cy="368686"/>
          </a:xfrm>
        </p:spPr>
        <p:txBody>
          <a:bodyPr/>
          <a:lstStyle/>
          <a:p>
            <a:r>
              <a:rPr lang="en-US" sz="1400" dirty="0"/>
              <a:t>Voters start to rely on multi-screen TV early on and continue to turn to it much more so than online platforms</a:t>
            </a:r>
          </a:p>
        </p:txBody>
      </p:sp>
    </p:spTree>
    <p:extLst>
      <p:ext uri="{BB962C8B-B14F-4D97-AF65-F5344CB8AC3E}">
        <p14:creationId xmlns:p14="http://schemas.microsoft.com/office/powerpoint/2010/main" val="4051035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D3CB36FF-BC44-4C1A-880E-683FCAEEFFF6}"/>
              </a:ext>
            </a:extLst>
          </p:cNvPr>
          <p:cNvSpPr>
            <a:spLocks noGrp="1"/>
          </p:cNvSpPr>
          <p:nvPr>
            <p:ph type="body" sz="quarter" idx="15"/>
          </p:nvPr>
        </p:nvSpPr>
        <p:spPr>
          <a:xfrm>
            <a:off x="309412" y="6169203"/>
            <a:ext cx="2186138" cy="294924"/>
          </a:xfrm>
        </p:spPr>
        <p:txBody>
          <a:bodyPr/>
          <a:lstStyle/>
          <a:p>
            <a:r>
              <a:rPr lang="en-US" dirty="0"/>
              <a:t>VAB: it’s a matter of trust</a:t>
            </a:r>
          </a:p>
        </p:txBody>
      </p:sp>
      <p:sp>
        <p:nvSpPr>
          <p:cNvPr id="29" name="Rectangle 28"/>
          <p:cNvSpPr/>
          <p:nvPr/>
        </p:nvSpPr>
        <p:spPr>
          <a:xfrm>
            <a:off x="1670088" y="1811891"/>
            <a:ext cx="2377645" cy="632647"/>
          </a:xfrm>
          <a:prstGeom prst="rect">
            <a:avLst/>
          </a:prstGeom>
          <a:solidFill>
            <a:srgbClr val="7030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400" b="1" i="0" u="none" strike="noStrike" kern="1200" baseline="0">
                <a:solidFill>
                  <a:prstClr val="black"/>
                </a:solidFill>
                <a:latin typeface="+mn-lt"/>
                <a:ea typeface="+mn-ea"/>
                <a:cs typeface="+mn-cs"/>
              </a:defRPr>
            </a:pPr>
            <a:r>
              <a:rPr lang="en-US" sz="1050" b="1" dirty="0">
                <a:solidFill>
                  <a:schemeClr val="bg1"/>
                </a:solidFill>
              </a:rPr>
              <a:t>Which Of The Following Types Of Political Advertisements Have Prompted You To </a:t>
            </a:r>
            <a:r>
              <a:rPr lang="en-US" sz="1050" b="1" i="1" u="sng" dirty="0">
                <a:solidFill>
                  <a:schemeClr val="bg1"/>
                </a:solidFill>
              </a:rPr>
              <a:t>Take An Action</a:t>
            </a:r>
            <a:r>
              <a:rPr lang="en-US" sz="1050" b="1" dirty="0">
                <a:solidFill>
                  <a:schemeClr val="bg1"/>
                </a:solidFill>
              </a:rPr>
              <a:t>?</a:t>
            </a:r>
            <a:endParaRPr lang="en-US" sz="1000" dirty="0">
              <a:solidFill>
                <a:schemeClr val="bg1"/>
              </a:solidFill>
            </a:endParaRPr>
          </a:p>
        </p:txBody>
      </p:sp>
      <p:sp>
        <p:nvSpPr>
          <p:cNvPr id="33" name="Rectangle 32"/>
          <p:cNvSpPr/>
          <p:nvPr/>
        </p:nvSpPr>
        <p:spPr>
          <a:xfrm>
            <a:off x="4079161" y="1811891"/>
            <a:ext cx="2377645" cy="632647"/>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400" b="1" i="0" u="none" strike="noStrike" kern="1200" baseline="0">
                <a:solidFill>
                  <a:prstClr val="black"/>
                </a:solidFill>
                <a:latin typeface="+mn-lt"/>
                <a:ea typeface="+mn-ea"/>
                <a:cs typeface="+mn-cs"/>
              </a:defRPr>
            </a:pPr>
            <a:r>
              <a:rPr lang="en-US" sz="1000" b="1" dirty="0"/>
              <a:t>Which Of The Following </a:t>
            </a:r>
            <a:r>
              <a:rPr lang="en-US" sz="1000" b="1" i="1" u="sng" dirty="0"/>
              <a:t>Keeps You Informed</a:t>
            </a:r>
            <a:r>
              <a:rPr lang="en-US" sz="1000" b="1" dirty="0"/>
              <a:t> About Political Candidates And Issues?</a:t>
            </a:r>
            <a:endParaRPr lang="en-US" sz="900" dirty="0"/>
          </a:p>
        </p:txBody>
      </p:sp>
      <p:sp>
        <p:nvSpPr>
          <p:cNvPr id="34" name="Rectangle 33"/>
          <p:cNvSpPr/>
          <p:nvPr/>
        </p:nvSpPr>
        <p:spPr>
          <a:xfrm>
            <a:off x="6475533" y="1811891"/>
            <a:ext cx="2377645" cy="632647"/>
          </a:xfrm>
          <a:prstGeom prst="rect">
            <a:avLst/>
          </a:prstGeom>
          <a:solidFill>
            <a:srgbClr val="FF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400" b="1" i="0" u="none" strike="noStrike" kern="1200" baseline="0">
                <a:solidFill>
                  <a:prstClr val="black"/>
                </a:solidFill>
                <a:latin typeface="+mn-lt"/>
                <a:ea typeface="+mn-ea"/>
                <a:cs typeface="+mn-cs"/>
              </a:defRPr>
            </a:pPr>
            <a:r>
              <a:rPr lang="en-US" sz="1000" b="1" dirty="0"/>
              <a:t>Which Of The Following </a:t>
            </a:r>
            <a:r>
              <a:rPr lang="en-US" sz="1000" b="1" i="1" u="sng" dirty="0"/>
              <a:t>Influences Your Final Decision</a:t>
            </a:r>
            <a:r>
              <a:rPr lang="en-US" sz="1000" b="1" dirty="0"/>
              <a:t> When Voting For Political Candidates and Issues?</a:t>
            </a:r>
            <a:endParaRPr lang="en-US" sz="900" dirty="0"/>
          </a:p>
        </p:txBody>
      </p:sp>
      <p:grpSp>
        <p:nvGrpSpPr>
          <p:cNvPr id="39" name="Group 38"/>
          <p:cNvGrpSpPr/>
          <p:nvPr/>
        </p:nvGrpSpPr>
        <p:grpSpPr>
          <a:xfrm>
            <a:off x="2616986" y="5622992"/>
            <a:ext cx="4595828" cy="276999"/>
            <a:chOff x="2588673" y="5920150"/>
            <a:chExt cx="5055411" cy="276999"/>
          </a:xfrm>
        </p:grpSpPr>
        <p:grpSp>
          <p:nvGrpSpPr>
            <p:cNvPr id="40" name="Group 39"/>
            <p:cNvGrpSpPr/>
            <p:nvPr/>
          </p:nvGrpSpPr>
          <p:grpSpPr>
            <a:xfrm>
              <a:off x="2588673" y="5920150"/>
              <a:ext cx="1750646" cy="276999"/>
              <a:chOff x="3490373" y="5920150"/>
              <a:chExt cx="1750646" cy="276999"/>
            </a:xfrm>
          </p:grpSpPr>
          <p:sp>
            <p:nvSpPr>
              <p:cNvPr id="51" name="Rectangle 50"/>
              <p:cNvSpPr/>
              <p:nvPr/>
            </p:nvSpPr>
            <p:spPr>
              <a:xfrm>
                <a:off x="3490373" y="5963486"/>
                <a:ext cx="198018" cy="190327"/>
              </a:xfrm>
              <a:prstGeom prst="rect">
                <a:avLst/>
              </a:prstGeom>
              <a:solidFill>
                <a:srgbClr val="3682B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p:cNvSpPr txBox="1"/>
              <p:nvPr/>
            </p:nvSpPr>
            <p:spPr>
              <a:xfrm>
                <a:off x="3665452" y="5920150"/>
                <a:ext cx="1575567" cy="276999"/>
              </a:xfrm>
              <a:prstGeom prst="rect">
                <a:avLst/>
              </a:prstGeom>
              <a:noFill/>
            </p:spPr>
            <p:txBody>
              <a:bodyPr wrap="square" rtlCol="0">
                <a:spAutoFit/>
              </a:bodyPr>
              <a:lstStyle/>
              <a:p>
                <a:r>
                  <a:rPr lang="en-US" sz="1200" b="1" dirty="0"/>
                  <a:t>Multi-Screen TV</a:t>
                </a:r>
              </a:p>
            </p:txBody>
          </p:sp>
        </p:grpSp>
        <p:grpSp>
          <p:nvGrpSpPr>
            <p:cNvPr id="41" name="Group 40"/>
            <p:cNvGrpSpPr/>
            <p:nvPr/>
          </p:nvGrpSpPr>
          <p:grpSpPr>
            <a:xfrm>
              <a:off x="4347874" y="5920150"/>
              <a:ext cx="3296210" cy="276999"/>
              <a:chOff x="5249574" y="5920150"/>
              <a:chExt cx="3296210" cy="276999"/>
            </a:xfrm>
          </p:grpSpPr>
          <p:sp>
            <p:nvSpPr>
              <p:cNvPr id="42" name="Rectangle 41"/>
              <p:cNvSpPr/>
              <p:nvPr/>
            </p:nvSpPr>
            <p:spPr>
              <a:xfrm>
                <a:off x="5249574" y="5963486"/>
                <a:ext cx="198018" cy="190327"/>
              </a:xfrm>
              <a:prstGeom prst="rect">
                <a:avLst/>
              </a:prstGeom>
              <a:solidFill>
                <a:srgbClr val="50C8A0"/>
              </a:solidFill>
              <a:ln>
                <a:solidFill>
                  <a:srgbClr val="50C8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5421345" y="5920150"/>
                <a:ext cx="3124439" cy="276999"/>
              </a:xfrm>
              <a:prstGeom prst="rect">
                <a:avLst/>
              </a:prstGeom>
              <a:noFill/>
            </p:spPr>
            <p:txBody>
              <a:bodyPr wrap="square" rtlCol="0">
                <a:spAutoFit/>
              </a:bodyPr>
              <a:lstStyle/>
              <a:p>
                <a:r>
                  <a:rPr lang="en-US" sz="1200" b="1" dirty="0"/>
                  <a:t>Total Internet </a:t>
                </a:r>
                <a:r>
                  <a:rPr lang="en-US" sz="1050" b="1" dirty="0"/>
                  <a:t>(excluding TV news sites)</a:t>
                </a:r>
              </a:p>
            </p:txBody>
          </p:sp>
        </p:grpSp>
      </p:grpSp>
      <p:sp>
        <p:nvSpPr>
          <p:cNvPr id="89" name="Text Placeholder 3"/>
          <p:cNvSpPr>
            <a:spLocks noGrp="1"/>
          </p:cNvSpPr>
          <p:nvPr>
            <p:ph type="body" sz="quarter" idx="14"/>
          </p:nvPr>
        </p:nvSpPr>
        <p:spPr>
          <a:xfrm>
            <a:off x="302824" y="6433328"/>
            <a:ext cx="7403821" cy="236537"/>
          </a:xfrm>
        </p:spPr>
        <p:txBody>
          <a:bodyPr/>
          <a:lstStyle/>
          <a:p>
            <a:r>
              <a:rPr lang="en-US" sz="800" dirty="0"/>
              <a:t>Source: VAB / Research Now Poll of Registered or Likely Voters A18+; June 2018. Numbers do not equal 100% as multiple selections were allowed. Multi-Screen TV Figure (TV and TV News Websites/Apps); Total internet excluding TV-news websites (online radio/online newspapers/non-TV-related news websites/online search/social media). Total Respondents=1,003</a:t>
            </a:r>
          </a:p>
        </p:txBody>
      </p:sp>
      <p:sp>
        <p:nvSpPr>
          <p:cNvPr id="68" name="TextBox 67">
            <a:extLst>
              <a:ext uri="{FF2B5EF4-FFF2-40B4-BE49-F238E27FC236}">
                <a16:creationId xmlns:a16="http://schemas.microsoft.com/office/drawing/2014/main" id="{7217CD11-BD2F-4426-B895-6E9BF8E2BDD2}"/>
              </a:ext>
            </a:extLst>
          </p:cNvPr>
          <p:cNvSpPr txBox="1"/>
          <p:nvPr/>
        </p:nvSpPr>
        <p:spPr>
          <a:xfrm>
            <a:off x="438659" y="2611125"/>
            <a:ext cx="1182158" cy="313265"/>
          </a:xfrm>
          <a:prstGeom prst="rect">
            <a:avLst/>
          </a:prstGeom>
          <a:noFill/>
        </p:spPr>
        <p:txBody>
          <a:bodyPr wrap="square" rtlCol="0">
            <a:spAutoFit/>
          </a:bodyPr>
          <a:lstStyle/>
          <a:p>
            <a:r>
              <a:rPr lang="en-US" sz="1400" b="1" dirty="0"/>
              <a:t>Republican</a:t>
            </a:r>
          </a:p>
        </p:txBody>
      </p:sp>
      <p:sp>
        <p:nvSpPr>
          <p:cNvPr id="77" name="TextBox 76">
            <a:extLst>
              <a:ext uri="{FF2B5EF4-FFF2-40B4-BE49-F238E27FC236}">
                <a16:creationId xmlns:a16="http://schemas.microsoft.com/office/drawing/2014/main" id="{A7642E56-0BC0-4E7A-8A44-4ED992DA6D09}"/>
              </a:ext>
            </a:extLst>
          </p:cNvPr>
          <p:cNvSpPr txBox="1"/>
          <p:nvPr/>
        </p:nvSpPr>
        <p:spPr>
          <a:xfrm>
            <a:off x="438659" y="3218764"/>
            <a:ext cx="1074689" cy="295345"/>
          </a:xfrm>
          <a:prstGeom prst="rect">
            <a:avLst/>
          </a:prstGeom>
          <a:noFill/>
        </p:spPr>
        <p:txBody>
          <a:bodyPr wrap="square" rtlCol="0">
            <a:spAutoFit/>
          </a:bodyPr>
          <a:lstStyle/>
          <a:p>
            <a:r>
              <a:rPr lang="en-US" sz="1400" b="1" dirty="0"/>
              <a:t>Democrat</a:t>
            </a:r>
          </a:p>
        </p:txBody>
      </p:sp>
      <p:sp>
        <p:nvSpPr>
          <p:cNvPr id="86" name="TextBox 85">
            <a:extLst>
              <a:ext uri="{FF2B5EF4-FFF2-40B4-BE49-F238E27FC236}">
                <a16:creationId xmlns:a16="http://schemas.microsoft.com/office/drawing/2014/main" id="{75C027F5-27B3-452B-9805-FDD9E38726F0}"/>
              </a:ext>
            </a:extLst>
          </p:cNvPr>
          <p:cNvSpPr txBox="1"/>
          <p:nvPr/>
        </p:nvSpPr>
        <p:spPr>
          <a:xfrm>
            <a:off x="438659" y="3743314"/>
            <a:ext cx="1253428" cy="307777"/>
          </a:xfrm>
          <a:prstGeom prst="rect">
            <a:avLst/>
          </a:prstGeom>
          <a:noFill/>
        </p:spPr>
        <p:txBody>
          <a:bodyPr wrap="square" rtlCol="0">
            <a:spAutoFit/>
          </a:bodyPr>
          <a:lstStyle/>
          <a:p>
            <a:r>
              <a:rPr lang="en-US" sz="1400" b="1" dirty="0"/>
              <a:t>Independent</a:t>
            </a:r>
          </a:p>
        </p:txBody>
      </p:sp>
      <p:sp>
        <p:nvSpPr>
          <p:cNvPr id="90" name="TextBox 89">
            <a:extLst>
              <a:ext uri="{FF2B5EF4-FFF2-40B4-BE49-F238E27FC236}">
                <a16:creationId xmlns:a16="http://schemas.microsoft.com/office/drawing/2014/main" id="{E71933E3-E14E-4947-B6B7-4E101630F899}"/>
              </a:ext>
            </a:extLst>
          </p:cNvPr>
          <p:cNvSpPr txBox="1"/>
          <p:nvPr/>
        </p:nvSpPr>
        <p:spPr>
          <a:xfrm>
            <a:off x="438659" y="4863599"/>
            <a:ext cx="1182158" cy="268495"/>
          </a:xfrm>
          <a:prstGeom prst="rect">
            <a:avLst/>
          </a:prstGeom>
          <a:noFill/>
        </p:spPr>
        <p:txBody>
          <a:bodyPr wrap="square" rtlCol="0">
            <a:spAutoFit/>
          </a:bodyPr>
          <a:lstStyle/>
          <a:p>
            <a:r>
              <a:rPr lang="en-US" sz="1400" b="1" dirty="0"/>
              <a:t>Blue Collar</a:t>
            </a:r>
          </a:p>
        </p:txBody>
      </p:sp>
      <p:cxnSp>
        <p:nvCxnSpPr>
          <p:cNvPr id="91" name="Straight Connector 90">
            <a:extLst>
              <a:ext uri="{FF2B5EF4-FFF2-40B4-BE49-F238E27FC236}">
                <a16:creationId xmlns:a16="http://schemas.microsoft.com/office/drawing/2014/main" id="{013879C1-DBA2-46BF-854F-F7ABC846E914}"/>
              </a:ext>
            </a:extLst>
          </p:cNvPr>
          <p:cNvCxnSpPr/>
          <p:nvPr/>
        </p:nvCxnSpPr>
        <p:spPr>
          <a:xfrm>
            <a:off x="1670088" y="2415566"/>
            <a:ext cx="0" cy="2875605"/>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283B21BD-4D13-4F23-B867-13923842425F}"/>
              </a:ext>
            </a:extLst>
          </p:cNvPr>
          <p:cNvCxnSpPr/>
          <p:nvPr/>
        </p:nvCxnSpPr>
        <p:spPr>
          <a:xfrm>
            <a:off x="4073133" y="2404932"/>
            <a:ext cx="0" cy="2875605"/>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9C0B5F6E-3F61-4524-B0DD-EB818865A366}"/>
              </a:ext>
            </a:extLst>
          </p:cNvPr>
          <p:cNvCxnSpPr/>
          <p:nvPr/>
        </p:nvCxnSpPr>
        <p:spPr>
          <a:xfrm>
            <a:off x="6475533" y="2404932"/>
            <a:ext cx="0" cy="2875605"/>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3D430797-3F1D-43DA-A9BD-9913024A5F86}"/>
              </a:ext>
            </a:extLst>
          </p:cNvPr>
          <p:cNvCxnSpPr/>
          <p:nvPr/>
        </p:nvCxnSpPr>
        <p:spPr>
          <a:xfrm>
            <a:off x="8853178" y="2415566"/>
            <a:ext cx="0" cy="2875605"/>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82CBA88D-2DF0-4BD3-9667-F9B900F0E167}"/>
              </a:ext>
            </a:extLst>
          </p:cNvPr>
          <p:cNvCxnSpPr/>
          <p:nvPr/>
        </p:nvCxnSpPr>
        <p:spPr>
          <a:xfrm flipH="1">
            <a:off x="466424" y="3068787"/>
            <a:ext cx="8365623" cy="0"/>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8F686C7C-D558-4CC8-814B-816908941377}"/>
              </a:ext>
            </a:extLst>
          </p:cNvPr>
          <p:cNvCxnSpPr/>
          <p:nvPr/>
        </p:nvCxnSpPr>
        <p:spPr>
          <a:xfrm flipH="1">
            <a:off x="466424" y="3623136"/>
            <a:ext cx="8365623" cy="0"/>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EAA67533-406D-4E67-9433-C3D9310CF3A5}"/>
              </a:ext>
            </a:extLst>
          </p:cNvPr>
          <p:cNvCxnSpPr/>
          <p:nvPr/>
        </p:nvCxnSpPr>
        <p:spPr>
          <a:xfrm flipH="1">
            <a:off x="466424" y="4177485"/>
            <a:ext cx="8365623" cy="0"/>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98B0414D-76DD-4518-ADC6-20D209390EEB}"/>
              </a:ext>
            </a:extLst>
          </p:cNvPr>
          <p:cNvCxnSpPr/>
          <p:nvPr/>
        </p:nvCxnSpPr>
        <p:spPr>
          <a:xfrm flipH="1">
            <a:off x="466424" y="4731834"/>
            <a:ext cx="8365623" cy="0"/>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047B07F1-1DC4-430C-8726-B7E30F414218}"/>
              </a:ext>
            </a:extLst>
          </p:cNvPr>
          <p:cNvCxnSpPr/>
          <p:nvPr/>
        </p:nvCxnSpPr>
        <p:spPr>
          <a:xfrm flipH="1">
            <a:off x="466424" y="5286183"/>
            <a:ext cx="8365623" cy="0"/>
          </a:xfrm>
          <a:prstGeom prst="line">
            <a:avLst/>
          </a:prstGeom>
          <a:ln w="6350">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00" name="TextBox 99">
            <a:extLst>
              <a:ext uri="{FF2B5EF4-FFF2-40B4-BE49-F238E27FC236}">
                <a16:creationId xmlns:a16="http://schemas.microsoft.com/office/drawing/2014/main" id="{220A3412-83CF-4C98-9F1C-643F710EF6C4}"/>
              </a:ext>
            </a:extLst>
          </p:cNvPr>
          <p:cNvSpPr txBox="1"/>
          <p:nvPr/>
        </p:nvSpPr>
        <p:spPr>
          <a:xfrm>
            <a:off x="2227125" y="2577228"/>
            <a:ext cx="1263570" cy="381059"/>
          </a:xfrm>
          <a:prstGeom prst="rect">
            <a:avLst/>
          </a:prstGeom>
          <a:noFill/>
        </p:spPr>
        <p:txBody>
          <a:bodyPr wrap="square" rtlCol="0">
            <a:spAutoFit/>
          </a:bodyPr>
          <a:lstStyle/>
          <a:p>
            <a:pPr algn="ctr"/>
            <a:r>
              <a:rPr lang="en-US" dirty="0">
                <a:solidFill>
                  <a:srgbClr val="3682B4"/>
                </a:solidFill>
              </a:rPr>
              <a:t>79% </a:t>
            </a:r>
            <a:r>
              <a:rPr lang="en-US" dirty="0"/>
              <a:t>/ </a:t>
            </a:r>
            <a:r>
              <a:rPr lang="en-US" dirty="0">
                <a:solidFill>
                  <a:srgbClr val="50C8A0"/>
                </a:solidFill>
              </a:rPr>
              <a:t>38%</a:t>
            </a:r>
          </a:p>
        </p:txBody>
      </p:sp>
      <p:sp>
        <p:nvSpPr>
          <p:cNvPr id="101" name="TextBox 100">
            <a:extLst>
              <a:ext uri="{FF2B5EF4-FFF2-40B4-BE49-F238E27FC236}">
                <a16:creationId xmlns:a16="http://schemas.microsoft.com/office/drawing/2014/main" id="{7AA23F2A-5DCE-4D5C-9E97-9C71C6781A96}"/>
              </a:ext>
            </a:extLst>
          </p:cNvPr>
          <p:cNvSpPr txBox="1"/>
          <p:nvPr/>
        </p:nvSpPr>
        <p:spPr>
          <a:xfrm>
            <a:off x="2213501" y="3181770"/>
            <a:ext cx="1263570" cy="369332"/>
          </a:xfrm>
          <a:prstGeom prst="rect">
            <a:avLst/>
          </a:prstGeom>
          <a:noFill/>
        </p:spPr>
        <p:txBody>
          <a:bodyPr wrap="square" rtlCol="0">
            <a:spAutoFit/>
          </a:bodyPr>
          <a:lstStyle/>
          <a:p>
            <a:pPr algn="ctr"/>
            <a:r>
              <a:rPr lang="en-US" dirty="0">
                <a:solidFill>
                  <a:srgbClr val="3682B4"/>
                </a:solidFill>
              </a:rPr>
              <a:t>76% </a:t>
            </a:r>
            <a:r>
              <a:rPr lang="en-US" dirty="0"/>
              <a:t>/ </a:t>
            </a:r>
            <a:r>
              <a:rPr lang="en-US" dirty="0">
                <a:solidFill>
                  <a:srgbClr val="50C8A0"/>
                </a:solidFill>
              </a:rPr>
              <a:t>41%</a:t>
            </a:r>
          </a:p>
        </p:txBody>
      </p:sp>
      <p:sp>
        <p:nvSpPr>
          <p:cNvPr id="102" name="TextBox 101">
            <a:extLst>
              <a:ext uri="{FF2B5EF4-FFF2-40B4-BE49-F238E27FC236}">
                <a16:creationId xmlns:a16="http://schemas.microsoft.com/office/drawing/2014/main" id="{93D1D02A-2DB6-4DB0-BDCA-5F99904CF9B9}"/>
              </a:ext>
            </a:extLst>
          </p:cNvPr>
          <p:cNvSpPr txBox="1"/>
          <p:nvPr/>
        </p:nvSpPr>
        <p:spPr>
          <a:xfrm>
            <a:off x="2221463" y="3712536"/>
            <a:ext cx="1263570" cy="369332"/>
          </a:xfrm>
          <a:prstGeom prst="rect">
            <a:avLst/>
          </a:prstGeom>
          <a:noFill/>
        </p:spPr>
        <p:txBody>
          <a:bodyPr wrap="square" rtlCol="0">
            <a:spAutoFit/>
          </a:bodyPr>
          <a:lstStyle/>
          <a:p>
            <a:pPr algn="ctr"/>
            <a:r>
              <a:rPr lang="en-US" dirty="0">
                <a:solidFill>
                  <a:srgbClr val="3682B4"/>
                </a:solidFill>
              </a:rPr>
              <a:t>75% </a:t>
            </a:r>
            <a:r>
              <a:rPr lang="en-US" dirty="0"/>
              <a:t>/ </a:t>
            </a:r>
            <a:r>
              <a:rPr lang="en-US" dirty="0">
                <a:solidFill>
                  <a:srgbClr val="50C8A0"/>
                </a:solidFill>
              </a:rPr>
              <a:t>34%</a:t>
            </a:r>
          </a:p>
        </p:txBody>
      </p:sp>
      <p:sp>
        <p:nvSpPr>
          <p:cNvPr id="103" name="TextBox 102">
            <a:extLst>
              <a:ext uri="{FF2B5EF4-FFF2-40B4-BE49-F238E27FC236}">
                <a16:creationId xmlns:a16="http://schemas.microsoft.com/office/drawing/2014/main" id="{A7EBE24A-EC62-46AC-9811-32B9C6234743}"/>
              </a:ext>
            </a:extLst>
          </p:cNvPr>
          <p:cNvSpPr txBox="1"/>
          <p:nvPr/>
        </p:nvSpPr>
        <p:spPr>
          <a:xfrm>
            <a:off x="2227125" y="4278196"/>
            <a:ext cx="1263570" cy="369332"/>
          </a:xfrm>
          <a:prstGeom prst="rect">
            <a:avLst/>
          </a:prstGeom>
          <a:noFill/>
        </p:spPr>
        <p:txBody>
          <a:bodyPr wrap="square" rtlCol="0">
            <a:spAutoFit/>
          </a:bodyPr>
          <a:lstStyle/>
          <a:p>
            <a:pPr algn="ctr"/>
            <a:r>
              <a:rPr lang="en-US" dirty="0">
                <a:solidFill>
                  <a:srgbClr val="3682B4"/>
                </a:solidFill>
              </a:rPr>
              <a:t>76% </a:t>
            </a:r>
            <a:r>
              <a:rPr lang="en-US" dirty="0"/>
              <a:t>/ </a:t>
            </a:r>
            <a:r>
              <a:rPr lang="en-US" dirty="0">
                <a:solidFill>
                  <a:srgbClr val="50C8A0"/>
                </a:solidFill>
              </a:rPr>
              <a:t>44%</a:t>
            </a:r>
          </a:p>
        </p:txBody>
      </p:sp>
      <p:sp>
        <p:nvSpPr>
          <p:cNvPr id="104" name="TextBox 103">
            <a:extLst>
              <a:ext uri="{FF2B5EF4-FFF2-40B4-BE49-F238E27FC236}">
                <a16:creationId xmlns:a16="http://schemas.microsoft.com/office/drawing/2014/main" id="{F2683E64-5EB4-407C-8C34-B242C26D47CD}"/>
              </a:ext>
            </a:extLst>
          </p:cNvPr>
          <p:cNvSpPr txBox="1"/>
          <p:nvPr/>
        </p:nvSpPr>
        <p:spPr>
          <a:xfrm>
            <a:off x="2227125" y="4850078"/>
            <a:ext cx="1263570" cy="369332"/>
          </a:xfrm>
          <a:prstGeom prst="rect">
            <a:avLst/>
          </a:prstGeom>
          <a:noFill/>
        </p:spPr>
        <p:txBody>
          <a:bodyPr wrap="square" rtlCol="0">
            <a:spAutoFit/>
          </a:bodyPr>
          <a:lstStyle/>
          <a:p>
            <a:pPr algn="ctr"/>
            <a:r>
              <a:rPr lang="en-US" dirty="0">
                <a:solidFill>
                  <a:srgbClr val="3682B4"/>
                </a:solidFill>
              </a:rPr>
              <a:t>77% </a:t>
            </a:r>
            <a:r>
              <a:rPr lang="en-US" dirty="0"/>
              <a:t>/ </a:t>
            </a:r>
            <a:r>
              <a:rPr lang="en-US" dirty="0">
                <a:solidFill>
                  <a:srgbClr val="50C8A0"/>
                </a:solidFill>
              </a:rPr>
              <a:t>38%</a:t>
            </a:r>
          </a:p>
        </p:txBody>
      </p:sp>
      <p:sp>
        <p:nvSpPr>
          <p:cNvPr id="105" name="TextBox 104">
            <a:extLst>
              <a:ext uri="{FF2B5EF4-FFF2-40B4-BE49-F238E27FC236}">
                <a16:creationId xmlns:a16="http://schemas.microsoft.com/office/drawing/2014/main" id="{6AA77316-7B75-43B5-9E38-593B840597EE}"/>
              </a:ext>
            </a:extLst>
          </p:cNvPr>
          <p:cNvSpPr txBox="1"/>
          <p:nvPr/>
        </p:nvSpPr>
        <p:spPr>
          <a:xfrm>
            <a:off x="4636198" y="2577228"/>
            <a:ext cx="1263570" cy="381059"/>
          </a:xfrm>
          <a:prstGeom prst="rect">
            <a:avLst/>
          </a:prstGeom>
          <a:noFill/>
        </p:spPr>
        <p:txBody>
          <a:bodyPr wrap="square" rtlCol="0">
            <a:spAutoFit/>
          </a:bodyPr>
          <a:lstStyle/>
          <a:p>
            <a:pPr algn="ctr"/>
            <a:r>
              <a:rPr lang="en-US" dirty="0">
                <a:solidFill>
                  <a:srgbClr val="3682B4"/>
                </a:solidFill>
              </a:rPr>
              <a:t>86% </a:t>
            </a:r>
            <a:r>
              <a:rPr lang="en-US" dirty="0"/>
              <a:t>/ </a:t>
            </a:r>
            <a:r>
              <a:rPr lang="en-US" dirty="0">
                <a:solidFill>
                  <a:srgbClr val="50C8A0"/>
                </a:solidFill>
              </a:rPr>
              <a:t>41%</a:t>
            </a:r>
          </a:p>
        </p:txBody>
      </p:sp>
      <p:sp>
        <p:nvSpPr>
          <p:cNvPr id="106" name="TextBox 105">
            <a:extLst>
              <a:ext uri="{FF2B5EF4-FFF2-40B4-BE49-F238E27FC236}">
                <a16:creationId xmlns:a16="http://schemas.microsoft.com/office/drawing/2014/main" id="{E779C9A5-C608-4A34-BB9F-2730253F1D5E}"/>
              </a:ext>
            </a:extLst>
          </p:cNvPr>
          <p:cNvSpPr txBox="1"/>
          <p:nvPr/>
        </p:nvSpPr>
        <p:spPr>
          <a:xfrm>
            <a:off x="4622574" y="3181770"/>
            <a:ext cx="1263570" cy="369332"/>
          </a:xfrm>
          <a:prstGeom prst="rect">
            <a:avLst/>
          </a:prstGeom>
          <a:noFill/>
        </p:spPr>
        <p:txBody>
          <a:bodyPr wrap="square" rtlCol="0">
            <a:spAutoFit/>
          </a:bodyPr>
          <a:lstStyle/>
          <a:p>
            <a:pPr algn="ctr"/>
            <a:r>
              <a:rPr lang="en-US" dirty="0">
                <a:solidFill>
                  <a:srgbClr val="3682B4"/>
                </a:solidFill>
              </a:rPr>
              <a:t>87% </a:t>
            </a:r>
            <a:r>
              <a:rPr lang="en-US" dirty="0"/>
              <a:t>/ </a:t>
            </a:r>
            <a:r>
              <a:rPr lang="en-US" dirty="0">
                <a:solidFill>
                  <a:srgbClr val="50C8A0"/>
                </a:solidFill>
              </a:rPr>
              <a:t>52%</a:t>
            </a:r>
          </a:p>
        </p:txBody>
      </p:sp>
      <p:sp>
        <p:nvSpPr>
          <p:cNvPr id="107" name="TextBox 106">
            <a:extLst>
              <a:ext uri="{FF2B5EF4-FFF2-40B4-BE49-F238E27FC236}">
                <a16:creationId xmlns:a16="http://schemas.microsoft.com/office/drawing/2014/main" id="{BB1549F5-97BD-4ED9-B28D-51A8D62F89D5}"/>
              </a:ext>
            </a:extLst>
          </p:cNvPr>
          <p:cNvSpPr txBox="1"/>
          <p:nvPr/>
        </p:nvSpPr>
        <p:spPr>
          <a:xfrm>
            <a:off x="4630536" y="3712536"/>
            <a:ext cx="1263570" cy="369332"/>
          </a:xfrm>
          <a:prstGeom prst="rect">
            <a:avLst/>
          </a:prstGeom>
          <a:noFill/>
        </p:spPr>
        <p:txBody>
          <a:bodyPr wrap="square" rtlCol="0">
            <a:spAutoFit/>
          </a:bodyPr>
          <a:lstStyle/>
          <a:p>
            <a:pPr algn="ctr"/>
            <a:r>
              <a:rPr lang="en-US" dirty="0">
                <a:solidFill>
                  <a:srgbClr val="3682B4"/>
                </a:solidFill>
              </a:rPr>
              <a:t>82% </a:t>
            </a:r>
            <a:r>
              <a:rPr lang="en-US" dirty="0"/>
              <a:t>/ </a:t>
            </a:r>
            <a:r>
              <a:rPr lang="en-US" dirty="0">
                <a:solidFill>
                  <a:srgbClr val="50C8A0"/>
                </a:solidFill>
              </a:rPr>
              <a:t>49%</a:t>
            </a:r>
          </a:p>
        </p:txBody>
      </p:sp>
      <p:sp>
        <p:nvSpPr>
          <p:cNvPr id="108" name="TextBox 107">
            <a:extLst>
              <a:ext uri="{FF2B5EF4-FFF2-40B4-BE49-F238E27FC236}">
                <a16:creationId xmlns:a16="http://schemas.microsoft.com/office/drawing/2014/main" id="{57B9898B-E08F-4AA9-BBBF-2373DAA51456}"/>
              </a:ext>
            </a:extLst>
          </p:cNvPr>
          <p:cNvSpPr txBox="1"/>
          <p:nvPr/>
        </p:nvSpPr>
        <p:spPr>
          <a:xfrm>
            <a:off x="4636198" y="4278196"/>
            <a:ext cx="1263570" cy="369332"/>
          </a:xfrm>
          <a:prstGeom prst="rect">
            <a:avLst/>
          </a:prstGeom>
          <a:noFill/>
        </p:spPr>
        <p:txBody>
          <a:bodyPr wrap="square" rtlCol="0">
            <a:spAutoFit/>
          </a:bodyPr>
          <a:lstStyle/>
          <a:p>
            <a:pPr algn="ctr"/>
            <a:r>
              <a:rPr lang="en-US" dirty="0">
                <a:solidFill>
                  <a:srgbClr val="3682B4"/>
                </a:solidFill>
              </a:rPr>
              <a:t>86% </a:t>
            </a:r>
            <a:r>
              <a:rPr lang="en-US" dirty="0"/>
              <a:t>/ </a:t>
            </a:r>
            <a:r>
              <a:rPr lang="en-US" dirty="0">
                <a:solidFill>
                  <a:srgbClr val="50C8A0"/>
                </a:solidFill>
              </a:rPr>
              <a:t>55%</a:t>
            </a:r>
          </a:p>
        </p:txBody>
      </p:sp>
      <p:sp>
        <p:nvSpPr>
          <p:cNvPr id="109" name="TextBox 108">
            <a:extLst>
              <a:ext uri="{FF2B5EF4-FFF2-40B4-BE49-F238E27FC236}">
                <a16:creationId xmlns:a16="http://schemas.microsoft.com/office/drawing/2014/main" id="{994577DB-1AEF-4C78-A0F9-123CA7B572C9}"/>
              </a:ext>
            </a:extLst>
          </p:cNvPr>
          <p:cNvSpPr txBox="1"/>
          <p:nvPr/>
        </p:nvSpPr>
        <p:spPr>
          <a:xfrm>
            <a:off x="4636198" y="4850078"/>
            <a:ext cx="1263570" cy="369332"/>
          </a:xfrm>
          <a:prstGeom prst="rect">
            <a:avLst/>
          </a:prstGeom>
          <a:noFill/>
        </p:spPr>
        <p:txBody>
          <a:bodyPr wrap="square" rtlCol="0">
            <a:spAutoFit/>
          </a:bodyPr>
          <a:lstStyle/>
          <a:p>
            <a:pPr algn="ctr"/>
            <a:r>
              <a:rPr lang="en-US" dirty="0">
                <a:solidFill>
                  <a:srgbClr val="3682B4"/>
                </a:solidFill>
              </a:rPr>
              <a:t>82% </a:t>
            </a:r>
            <a:r>
              <a:rPr lang="en-US" dirty="0"/>
              <a:t>/ </a:t>
            </a:r>
            <a:r>
              <a:rPr lang="en-US" dirty="0">
                <a:solidFill>
                  <a:srgbClr val="50C8A0"/>
                </a:solidFill>
              </a:rPr>
              <a:t>46%</a:t>
            </a:r>
          </a:p>
        </p:txBody>
      </p:sp>
      <p:sp>
        <p:nvSpPr>
          <p:cNvPr id="110" name="TextBox 109">
            <a:extLst>
              <a:ext uri="{FF2B5EF4-FFF2-40B4-BE49-F238E27FC236}">
                <a16:creationId xmlns:a16="http://schemas.microsoft.com/office/drawing/2014/main" id="{BA57D59D-F97F-4D2C-8B93-EE7042D8866C}"/>
              </a:ext>
            </a:extLst>
          </p:cNvPr>
          <p:cNvSpPr txBox="1"/>
          <p:nvPr/>
        </p:nvSpPr>
        <p:spPr>
          <a:xfrm>
            <a:off x="7032570" y="2577228"/>
            <a:ext cx="1263570" cy="381059"/>
          </a:xfrm>
          <a:prstGeom prst="rect">
            <a:avLst/>
          </a:prstGeom>
          <a:noFill/>
        </p:spPr>
        <p:txBody>
          <a:bodyPr wrap="square" rtlCol="0">
            <a:spAutoFit/>
          </a:bodyPr>
          <a:lstStyle/>
          <a:p>
            <a:pPr algn="ctr"/>
            <a:r>
              <a:rPr lang="en-US" dirty="0">
                <a:solidFill>
                  <a:srgbClr val="3682B4"/>
                </a:solidFill>
              </a:rPr>
              <a:t>76% </a:t>
            </a:r>
            <a:r>
              <a:rPr lang="en-US" dirty="0"/>
              <a:t>/ </a:t>
            </a:r>
            <a:r>
              <a:rPr lang="en-US" dirty="0">
                <a:solidFill>
                  <a:srgbClr val="50C8A0"/>
                </a:solidFill>
              </a:rPr>
              <a:t>41%</a:t>
            </a:r>
          </a:p>
        </p:txBody>
      </p:sp>
      <p:sp>
        <p:nvSpPr>
          <p:cNvPr id="111" name="TextBox 110">
            <a:extLst>
              <a:ext uri="{FF2B5EF4-FFF2-40B4-BE49-F238E27FC236}">
                <a16:creationId xmlns:a16="http://schemas.microsoft.com/office/drawing/2014/main" id="{F21C8830-AB94-46FF-882A-988FFC09795B}"/>
              </a:ext>
            </a:extLst>
          </p:cNvPr>
          <p:cNvSpPr txBox="1"/>
          <p:nvPr/>
        </p:nvSpPr>
        <p:spPr>
          <a:xfrm>
            <a:off x="7018946" y="3181770"/>
            <a:ext cx="1263570" cy="369332"/>
          </a:xfrm>
          <a:prstGeom prst="rect">
            <a:avLst/>
          </a:prstGeom>
          <a:noFill/>
        </p:spPr>
        <p:txBody>
          <a:bodyPr wrap="square" rtlCol="0">
            <a:spAutoFit/>
          </a:bodyPr>
          <a:lstStyle/>
          <a:p>
            <a:pPr algn="ctr"/>
            <a:r>
              <a:rPr lang="en-US" dirty="0">
                <a:solidFill>
                  <a:srgbClr val="3682B4"/>
                </a:solidFill>
              </a:rPr>
              <a:t>77% </a:t>
            </a:r>
            <a:r>
              <a:rPr lang="en-US" dirty="0"/>
              <a:t>/ </a:t>
            </a:r>
            <a:r>
              <a:rPr lang="en-US" dirty="0">
                <a:solidFill>
                  <a:srgbClr val="50C8A0"/>
                </a:solidFill>
              </a:rPr>
              <a:t>49%</a:t>
            </a:r>
          </a:p>
        </p:txBody>
      </p:sp>
      <p:sp>
        <p:nvSpPr>
          <p:cNvPr id="112" name="TextBox 111">
            <a:extLst>
              <a:ext uri="{FF2B5EF4-FFF2-40B4-BE49-F238E27FC236}">
                <a16:creationId xmlns:a16="http://schemas.microsoft.com/office/drawing/2014/main" id="{F6232089-2B5A-4D4E-A813-29161DC8B52C}"/>
              </a:ext>
            </a:extLst>
          </p:cNvPr>
          <p:cNvSpPr txBox="1"/>
          <p:nvPr/>
        </p:nvSpPr>
        <p:spPr>
          <a:xfrm>
            <a:off x="7026908" y="3712536"/>
            <a:ext cx="1263570" cy="369332"/>
          </a:xfrm>
          <a:prstGeom prst="rect">
            <a:avLst/>
          </a:prstGeom>
          <a:noFill/>
        </p:spPr>
        <p:txBody>
          <a:bodyPr wrap="square" rtlCol="0">
            <a:spAutoFit/>
          </a:bodyPr>
          <a:lstStyle/>
          <a:p>
            <a:pPr algn="ctr"/>
            <a:r>
              <a:rPr lang="en-US" dirty="0">
                <a:solidFill>
                  <a:srgbClr val="3682B4"/>
                </a:solidFill>
              </a:rPr>
              <a:t>73% </a:t>
            </a:r>
            <a:r>
              <a:rPr lang="en-US" dirty="0"/>
              <a:t>/ </a:t>
            </a:r>
            <a:r>
              <a:rPr lang="en-US" dirty="0">
                <a:solidFill>
                  <a:srgbClr val="50C8A0"/>
                </a:solidFill>
              </a:rPr>
              <a:t>41%</a:t>
            </a:r>
          </a:p>
        </p:txBody>
      </p:sp>
      <p:sp>
        <p:nvSpPr>
          <p:cNvPr id="113" name="TextBox 112">
            <a:extLst>
              <a:ext uri="{FF2B5EF4-FFF2-40B4-BE49-F238E27FC236}">
                <a16:creationId xmlns:a16="http://schemas.microsoft.com/office/drawing/2014/main" id="{610AE09F-7B01-45DE-A7CD-628A9B4219EA}"/>
              </a:ext>
            </a:extLst>
          </p:cNvPr>
          <p:cNvSpPr txBox="1"/>
          <p:nvPr/>
        </p:nvSpPr>
        <p:spPr>
          <a:xfrm>
            <a:off x="7032570" y="4278196"/>
            <a:ext cx="1263570" cy="369332"/>
          </a:xfrm>
          <a:prstGeom prst="rect">
            <a:avLst/>
          </a:prstGeom>
          <a:noFill/>
        </p:spPr>
        <p:txBody>
          <a:bodyPr wrap="square" rtlCol="0">
            <a:spAutoFit/>
          </a:bodyPr>
          <a:lstStyle/>
          <a:p>
            <a:pPr algn="ctr"/>
            <a:r>
              <a:rPr lang="en-US" dirty="0">
                <a:solidFill>
                  <a:srgbClr val="3682B4"/>
                </a:solidFill>
              </a:rPr>
              <a:t>77% </a:t>
            </a:r>
            <a:r>
              <a:rPr lang="en-US" dirty="0"/>
              <a:t>/ </a:t>
            </a:r>
            <a:r>
              <a:rPr lang="en-US" dirty="0">
                <a:solidFill>
                  <a:srgbClr val="50C8A0"/>
                </a:solidFill>
              </a:rPr>
              <a:t>49%</a:t>
            </a:r>
          </a:p>
        </p:txBody>
      </p:sp>
      <p:sp>
        <p:nvSpPr>
          <p:cNvPr id="114" name="TextBox 113">
            <a:extLst>
              <a:ext uri="{FF2B5EF4-FFF2-40B4-BE49-F238E27FC236}">
                <a16:creationId xmlns:a16="http://schemas.microsoft.com/office/drawing/2014/main" id="{AD18BA05-D5B9-4913-986F-EA0C69CA3F83}"/>
              </a:ext>
            </a:extLst>
          </p:cNvPr>
          <p:cNvSpPr txBox="1"/>
          <p:nvPr/>
        </p:nvSpPr>
        <p:spPr>
          <a:xfrm>
            <a:off x="7032570" y="4850078"/>
            <a:ext cx="1263570" cy="369332"/>
          </a:xfrm>
          <a:prstGeom prst="rect">
            <a:avLst/>
          </a:prstGeom>
          <a:noFill/>
        </p:spPr>
        <p:txBody>
          <a:bodyPr wrap="square" rtlCol="0">
            <a:spAutoFit/>
          </a:bodyPr>
          <a:lstStyle/>
          <a:p>
            <a:pPr algn="ctr"/>
            <a:r>
              <a:rPr lang="en-US" dirty="0">
                <a:solidFill>
                  <a:srgbClr val="3682B4"/>
                </a:solidFill>
              </a:rPr>
              <a:t>75% </a:t>
            </a:r>
            <a:r>
              <a:rPr lang="en-US" dirty="0"/>
              <a:t>/ </a:t>
            </a:r>
            <a:r>
              <a:rPr lang="en-US" dirty="0">
                <a:solidFill>
                  <a:srgbClr val="50C8A0"/>
                </a:solidFill>
              </a:rPr>
              <a:t>48%</a:t>
            </a:r>
          </a:p>
        </p:txBody>
      </p:sp>
      <p:sp>
        <p:nvSpPr>
          <p:cNvPr id="115" name="TextBox 114">
            <a:extLst>
              <a:ext uri="{FF2B5EF4-FFF2-40B4-BE49-F238E27FC236}">
                <a16:creationId xmlns:a16="http://schemas.microsoft.com/office/drawing/2014/main" id="{2C7B2981-39D4-4A5D-A093-3CDCA6506D3D}"/>
              </a:ext>
            </a:extLst>
          </p:cNvPr>
          <p:cNvSpPr txBox="1"/>
          <p:nvPr/>
        </p:nvSpPr>
        <p:spPr>
          <a:xfrm>
            <a:off x="438659" y="4353496"/>
            <a:ext cx="1300374" cy="295345"/>
          </a:xfrm>
          <a:prstGeom prst="rect">
            <a:avLst/>
          </a:prstGeom>
          <a:noFill/>
        </p:spPr>
        <p:txBody>
          <a:bodyPr wrap="square" rtlCol="0">
            <a:spAutoFit/>
          </a:bodyPr>
          <a:lstStyle/>
          <a:p>
            <a:r>
              <a:rPr lang="en-US" sz="1400" b="1" dirty="0"/>
              <a:t>White Collar</a:t>
            </a:r>
          </a:p>
        </p:txBody>
      </p:sp>
      <p:sp>
        <p:nvSpPr>
          <p:cNvPr id="48" name="TextBox 47">
            <a:extLst>
              <a:ext uri="{FF2B5EF4-FFF2-40B4-BE49-F238E27FC236}">
                <a16:creationId xmlns:a16="http://schemas.microsoft.com/office/drawing/2014/main" id="{423FE41B-8BAE-4054-ACFE-D2D283EACAC2}"/>
              </a:ext>
            </a:extLst>
          </p:cNvPr>
          <p:cNvSpPr txBox="1"/>
          <p:nvPr/>
        </p:nvSpPr>
        <p:spPr>
          <a:xfrm rot="16200000">
            <a:off x="-221693" y="4614267"/>
            <a:ext cx="1086323" cy="246221"/>
          </a:xfrm>
          <a:prstGeom prst="rect">
            <a:avLst/>
          </a:prstGeom>
          <a:noFill/>
        </p:spPr>
        <p:txBody>
          <a:bodyPr wrap="square" rtlCol="0">
            <a:spAutoFit/>
          </a:bodyPr>
          <a:lstStyle/>
          <a:p>
            <a:pPr algn="ctr"/>
            <a:r>
              <a:rPr lang="en-US" sz="1000" u="sng" dirty="0"/>
              <a:t>Occupation</a:t>
            </a:r>
          </a:p>
        </p:txBody>
      </p:sp>
      <p:sp>
        <p:nvSpPr>
          <p:cNvPr id="49" name="TextBox 48">
            <a:extLst>
              <a:ext uri="{FF2B5EF4-FFF2-40B4-BE49-F238E27FC236}">
                <a16:creationId xmlns:a16="http://schemas.microsoft.com/office/drawing/2014/main" id="{CFDF4AE7-5E7D-4B47-BE59-844AADD2E0BA}"/>
              </a:ext>
            </a:extLst>
          </p:cNvPr>
          <p:cNvSpPr txBox="1"/>
          <p:nvPr/>
        </p:nvSpPr>
        <p:spPr>
          <a:xfrm rot="16200000">
            <a:off x="-422568" y="3312595"/>
            <a:ext cx="1483560" cy="246221"/>
          </a:xfrm>
          <a:prstGeom prst="rect">
            <a:avLst/>
          </a:prstGeom>
          <a:noFill/>
        </p:spPr>
        <p:txBody>
          <a:bodyPr wrap="square" rtlCol="0">
            <a:spAutoFit/>
          </a:bodyPr>
          <a:lstStyle/>
          <a:p>
            <a:pPr algn="ctr"/>
            <a:r>
              <a:rPr lang="en-US" sz="1000" u="sng" dirty="0"/>
              <a:t>Party Affiliation</a:t>
            </a:r>
          </a:p>
        </p:txBody>
      </p:sp>
      <p:sp>
        <p:nvSpPr>
          <p:cNvPr id="53" name="TextBox 52">
            <a:extLst>
              <a:ext uri="{FF2B5EF4-FFF2-40B4-BE49-F238E27FC236}">
                <a16:creationId xmlns:a16="http://schemas.microsoft.com/office/drawing/2014/main" id="{DA6911C3-C35D-4171-9DD3-74AA7245140D}"/>
              </a:ext>
            </a:extLst>
          </p:cNvPr>
          <p:cNvSpPr txBox="1"/>
          <p:nvPr/>
        </p:nvSpPr>
        <p:spPr>
          <a:xfrm>
            <a:off x="1670088" y="1529212"/>
            <a:ext cx="7199493" cy="276999"/>
          </a:xfrm>
          <a:prstGeom prst="rect">
            <a:avLst/>
          </a:prstGeom>
          <a:noFill/>
        </p:spPr>
        <p:txBody>
          <a:bodyPr wrap="square" rtlCol="0">
            <a:spAutoFit/>
          </a:bodyPr>
          <a:lstStyle/>
          <a:p>
            <a:pPr algn="ctr"/>
            <a:r>
              <a:rPr lang="en-US" sz="1200" b="1" i="1" dirty="0"/>
              <a:t>Advanced Stages of Decision Making Process</a:t>
            </a:r>
          </a:p>
        </p:txBody>
      </p:sp>
      <p:cxnSp>
        <p:nvCxnSpPr>
          <p:cNvPr id="54" name="Straight Arrow Connector 53">
            <a:extLst>
              <a:ext uri="{FF2B5EF4-FFF2-40B4-BE49-F238E27FC236}">
                <a16:creationId xmlns:a16="http://schemas.microsoft.com/office/drawing/2014/main" id="{E2B0D8A7-D479-42C1-82CA-265172DC3CDB}"/>
              </a:ext>
            </a:extLst>
          </p:cNvPr>
          <p:cNvCxnSpPr>
            <a:cxnSpLocks/>
          </p:cNvCxnSpPr>
          <p:nvPr/>
        </p:nvCxnSpPr>
        <p:spPr>
          <a:xfrm>
            <a:off x="6878972" y="1683100"/>
            <a:ext cx="1982912"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96D7959-815A-4C9E-BD37-A923962DD25A}"/>
              </a:ext>
            </a:extLst>
          </p:cNvPr>
          <p:cNvCxnSpPr>
            <a:cxnSpLocks/>
          </p:cNvCxnSpPr>
          <p:nvPr/>
        </p:nvCxnSpPr>
        <p:spPr>
          <a:xfrm>
            <a:off x="1825279" y="1683100"/>
            <a:ext cx="1832321" cy="0"/>
          </a:xfrm>
          <a:prstGeom prst="straightConnector1">
            <a:avLst/>
          </a:prstGeom>
          <a:ln w="1905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7" name="Title 1">
            <a:extLst>
              <a:ext uri="{FF2B5EF4-FFF2-40B4-BE49-F238E27FC236}">
                <a16:creationId xmlns:a16="http://schemas.microsoft.com/office/drawing/2014/main" id="{CEFD9EDA-66B1-49E5-A216-41106F1CFEC8}"/>
              </a:ext>
            </a:extLst>
          </p:cNvPr>
          <p:cNvSpPr>
            <a:spLocks noGrp="1"/>
          </p:cNvSpPr>
          <p:nvPr>
            <p:ph type="ctrTitle"/>
          </p:nvPr>
        </p:nvSpPr>
        <p:spPr>
          <a:xfrm>
            <a:off x="161636" y="371282"/>
            <a:ext cx="8805334" cy="852235"/>
          </a:xfrm>
        </p:spPr>
        <p:txBody>
          <a:bodyPr/>
          <a:lstStyle/>
          <a:p>
            <a:r>
              <a:rPr lang="en-US" dirty="0"/>
              <a:t>Multi-Screen TV’s Influence Over Online Platforms Continues Through The Decision Making Process Up To Election Day</a:t>
            </a:r>
          </a:p>
        </p:txBody>
      </p:sp>
      <p:sp>
        <p:nvSpPr>
          <p:cNvPr id="56" name="Text Placeholder 2">
            <a:extLst>
              <a:ext uri="{FF2B5EF4-FFF2-40B4-BE49-F238E27FC236}">
                <a16:creationId xmlns:a16="http://schemas.microsoft.com/office/drawing/2014/main" id="{DC5B024B-9A42-4299-914A-900B6F80D523}"/>
              </a:ext>
            </a:extLst>
          </p:cNvPr>
          <p:cNvSpPr>
            <a:spLocks noGrp="1"/>
          </p:cNvSpPr>
          <p:nvPr>
            <p:ph type="body" sz="quarter" idx="13"/>
          </p:nvPr>
        </p:nvSpPr>
        <p:spPr>
          <a:xfrm>
            <a:off x="102220" y="1229197"/>
            <a:ext cx="8974667" cy="368686"/>
          </a:xfrm>
        </p:spPr>
        <p:txBody>
          <a:bodyPr/>
          <a:lstStyle/>
          <a:p>
            <a:r>
              <a:rPr lang="en-US" sz="1400" dirty="0"/>
              <a:t>Voters start to rely on multi-screen TV early on and continue to turn to it much more so than online platforms</a:t>
            </a:r>
          </a:p>
        </p:txBody>
      </p:sp>
    </p:spTree>
    <p:extLst>
      <p:ext uri="{BB962C8B-B14F-4D97-AF65-F5344CB8AC3E}">
        <p14:creationId xmlns:p14="http://schemas.microsoft.com/office/powerpoint/2010/main" val="1022616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8413430-3A85-4146-A1F7-5E12FCB51BFF}"/>
              </a:ext>
            </a:extLst>
          </p:cNvPr>
          <p:cNvSpPr txBox="1">
            <a:spLocks/>
          </p:cNvSpPr>
          <p:nvPr/>
        </p:nvSpPr>
        <p:spPr>
          <a:xfrm>
            <a:off x="2945424" y="5002207"/>
            <a:ext cx="5800644" cy="1517126"/>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pPr marL="0" marR="0" lvl="0" indent="0" algn="l" defTabSz="457200" rtl="0" eaLnBrk="1" fontAlgn="auto" latinLnBrk="0" hangingPunct="1">
              <a:lnSpc>
                <a:spcPts val="3800"/>
              </a:lnSpc>
              <a:spcBef>
                <a:spcPct val="0"/>
              </a:spcBef>
              <a:spcAft>
                <a:spcPts val="0"/>
              </a:spcAft>
              <a:buClrTx/>
              <a:buSzTx/>
              <a:buFontTx/>
              <a:buNone/>
              <a:tabLst/>
              <a:defRPr/>
            </a:pPr>
            <a:r>
              <a:rPr kumimoji="0" lang="en-US" sz="3600" b="1" i="0" u="none" strike="noStrike" kern="1200" cap="none" spc="-100" normalizeH="0" baseline="0" noProof="0" dirty="0">
                <a:ln>
                  <a:noFill/>
                </a:ln>
                <a:solidFill>
                  <a:prstClr val="black"/>
                </a:solidFill>
                <a:effectLst/>
                <a:uLnTx/>
                <a:uFillTx/>
                <a:latin typeface="Trebuchet MS"/>
                <a:ea typeface="+mj-ea"/>
                <a:cs typeface="+mj-cs"/>
              </a:rPr>
              <a:t>Local Cable News:</a:t>
            </a:r>
          </a:p>
          <a:p>
            <a:pPr marL="0" marR="0" lvl="0" indent="0" algn="l" defTabSz="457200" rtl="0" eaLnBrk="1" fontAlgn="auto" latinLnBrk="0" hangingPunct="1">
              <a:lnSpc>
                <a:spcPts val="3800"/>
              </a:lnSpc>
              <a:spcBef>
                <a:spcPct val="0"/>
              </a:spcBef>
              <a:spcAft>
                <a:spcPts val="0"/>
              </a:spcAft>
              <a:buClrTx/>
              <a:buSzTx/>
              <a:buFontTx/>
              <a:buNone/>
              <a:tabLst/>
              <a:defRPr/>
            </a:pPr>
            <a:r>
              <a:rPr lang="en-US" sz="3200" b="1" dirty="0">
                <a:solidFill>
                  <a:prstClr val="black"/>
                </a:solidFill>
                <a:cs typeface="+mj-cs"/>
              </a:rPr>
              <a:t>A Leader In The Community</a:t>
            </a:r>
            <a:endParaRPr kumimoji="0" lang="en-US" sz="3200" b="1" i="0" u="none" strike="noStrike" kern="1200" cap="none" spc="-100" normalizeH="0" baseline="0" noProof="0" dirty="0">
              <a:ln>
                <a:noFill/>
              </a:ln>
              <a:solidFill>
                <a:prstClr val="black"/>
              </a:solidFill>
              <a:effectLst/>
              <a:uLnTx/>
              <a:uFillTx/>
              <a:latin typeface="Trebuchet MS"/>
              <a:ea typeface="+mj-ea"/>
              <a:cs typeface="+mj-cs"/>
            </a:endParaRPr>
          </a:p>
        </p:txBody>
      </p:sp>
    </p:spTree>
    <p:extLst>
      <p:ext uri="{BB962C8B-B14F-4D97-AF65-F5344CB8AC3E}">
        <p14:creationId xmlns:p14="http://schemas.microsoft.com/office/powerpoint/2010/main" val="35501780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390A-8EE6-45DB-82CB-479D8709FD2D}"/>
              </a:ext>
            </a:extLst>
          </p:cNvPr>
          <p:cNvSpPr>
            <a:spLocks noGrp="1"/>
          </p:cNvSpPr>
          <p:nvPr>
            <p:ph type="ctrTitle"/>
          </p:nvPr>
        </p:nvSpPr>
        <p:spPr>
          <a:xfrm>
            <a:off x="569576" y="345882"/>
            <a:ext cx="8004849" cy="1283951"/>
          </a:xfrm>
        </p:spPr>
        <p:txBody>
          <a:bodyPr/>
          <a:lstStyle/>
          <a:p>
            <a:r>
              <a:rPr lang="en-US" dirty="0">
                <a:solidFill>
                  <a:schemeClr val="tx1"/>
                </a:solidFill>
              </a:rPr>
              <a:t>Community, Quality, Character &amp; Concise Coverage Are The Hallmarks Of Local Cable News</a:t>
            </a:r>
          </a:p>
        </p:txBody>
      </p:sp>
      <p:sp>
        <p:nvSpPr>
          <p:cNvPr id="5" name="Text Placeholder 4">
            <a:extLst>
              <a:ext uri="{FF2B5EF4-FFF2-40B4-BE49-F238E27FC236}">
                <a16:creationId xmlns:a16="http://schemas.microsoft.com/office/drawing/2014/main" id="{D3CB36FF-BC44-4C1A-880E-683FCAEEFFF6}"/>
              </a:ext>
            </a:extLst>
          </p:cNvPr>
          <p:cNvSpPr>
            <a:spLocks noGrp="1"/>
          </p:cNvSpPr>
          <p:nvPr>
            <p:ph type="body" sz="quarter" idx="15"/>
          </p:nvPr>
        </p:nvSpPr>
        <p:spPr>
          <a:xfrm>
            <a:off x="296159" y="6169203"/>
            <a:ext cx="2208915" cy="294924"/>
          </a:xfrm>
        </p:spPr>
        <p:txBody>
          <a:bodyPr/>
          <a:lstStyle/>
          <a:p>
            <a:r>
              <a:rPr lang="en-US" dirty="0"/>
              <a:t>VAB: it’s a matter of trust</a:t>
            </a:r>
          </a:p>
        </p:txBody>
      </p:sp>
      <p:sp>
        <p:nvSpPr>
          <p:cNvPr id="31" name="Text Placeholder 3"/>
          <p:cNvSpPr>
            <a:spLocks noGrp="1"/>
          </p:cNvSpPr>
          <p:nvPr>
            <p:ph type="body" sz="quarter" idx="14"/>
          </p:nvPr>
        </p:nvSpPr>
        <p:spPr>
          <a:xfrm>
            <a:off x="297487" y="6397542"/>
            <a:ext cx="7339695" cy="346314"/>
          </a:xfrm>
        </p:spPr>
        <p:txBody>
          <a:bodyPr/>
          <a:lstStyle/>
          <a:p>
            <a:r>
              <a:rPr lang="en-US" sz="800" dirty="0"/>
              <a:t>Source: VAB / Research Now Poll of Registered or Likely Voters A18+; June 2018. Q27: Thinking about Local Cable News, please rate the following statements (Respondents who answered Agree or Strongly Agree). Q23: How much do you agree or disagree with the following statements? </a:t>
            </a:r>
            <a:r>
              <a:rPr lang="en-US" sz="800" i="1" dirty="0"/>
              <a:t>Local cable TV news channels are a good source for political information. </a:t>
            </a:r>
            <a:r>
              <a:rPr lang="en-US" sz="800" dirty="0"/>
              <a:t>Respondents who answered Agree or Strongly Agree. Total Respondents=1,003. </a:t>
            </a:r>
          </a:p>
        </p:txBody>
      </p:sp>
      <p:sp>
        <p:nvSpPr>
          <p:cNvPr id="3" name="TextBox 2">
            <a:extLst>
              <a:ext uri="{FF2B5EF4-FFF2-40B4-BE49-F238E27FC236}">
                <a16:creationId xmlns:a16="http://schemas.microsoft.com/office/drawing/2014/main" id="{058D20E8-4871-4E22-91BA-6F8046D70390}"/>
              </a:ext>
            </a:extLst>
          </p:cNvPr>
          <p:cNvSpPr txBox="1"/>
          <p:nvPr/>
        </p:nvSpPr>
        <p:spPr>
          <a:xfrm>
            <a:off x="166433" y="2390808"/>
            <a:ext cx="2706469" cy="430887"/>
          </a:xfrm>
          <a:prstGeom prst="rect">
            <a:avLst/>
          </a:prstGeom>
          <a:noFill/>
          <a:effectLst/>
        </p:spPr>
        <p:txBody>
          <a:bodyPr wrap="square" rtlCol="0">
            <a:spAutoFit/>
          </a:bodyPr>
          <a:lstStyle/>
          <a:p>
            <a:r>
              <a:rPr lang="en-US" sz="1050" b="1" dirty="0"/>
              <a:t>Local Cable provides extensive news coverage and political information</a:t>
            </a:r>
          </a:p>
        </p:txBody>
      </p:sp>
      <p:sp>
        <p:nvSpPr>
          <p:cNvPr id="8" name="TextBox 7">
            <a:extLst>
              <a:ext uri="{FF2B5EF4-FFF2-40B4-BE49-F238E27FC236}">
                <a16:creationId xmlns:a16="http://schemas.microsoft.com/office/drawing/2014/main" id="{4F2C09EA-3C55-4066-AB1C-04DB3FD0F7AD}"/>
              </a:ext>
            </a:extLst>
          </p:cNvPr>
          <p:cNvSpPr txBox="1"/>
          <p:nvPr/>
        </p:nvSpPr>
        <p:spPr>
          <a:xfrm>
            <a:off x="166433" y="3079763"/>
            <a:ext cx="2977116" cy="261610"/>
          </a:xfrm>
          <a:prstGeom prst="rect">
            <a:avLst/>
          </a:prstGeom>
          <a:noFill/>
          <a:effectLst/>
        </p:spPr>
        <p:txBody>
          <a:bodyPr wrap="square" rtlCol="0">
            <a:spAutoFit/>
          </a:bodyPr>
          <a:lstStyle/>
          <a:p>
            <a:r>
              <a:rPr lang="en-US" sz="1050" b="1" dirty="0"/>
              <a:t>Local Cable has quality news programs</a:t>
            </a:r>
          </a:p>
        </p:txBody>
      </p:sp>
      <p:sp>
        <p:nvSpPr>
          <p:cNvPr id="6" name="Rectangle 5">
            <a:extLst>
              <a:ext uri="{FF2B5EF4-FFF2-40B4-BE49-F238E27FC236}">
                <a16:creationId xmlns:a16="http://schemas.microsoft.com/office/drawing/2014/main" id="{C6DD608C-A4FC-4529-98DF-CF0D92845355}"/>
              </a:ext>
            </a:extLst>
          </p:cNvPr>
          <p:cNvSpPr/>
          <p:nvPr/>
        </p:nvSpPr>
        <p:spPr>
          <a:xfrm>
            <a:off x="166433" y="3660985"/>
            <a:ext cx="2584041" cy="430887"/>
          </a:xfrm>
          <a:prstGeom prst="rect">
            <a:avLst/>
          </a:prstGeom>
          <a:noFill/>
          <a:effectLst/>
        </p:spPr>
        <p:txBody>
          <a:bodyPr wrap="square" rtlCol="0">
            <a:spAutoFit/>
          </a:bodyPr>
          <a:lstStyle/>
          <a:p>
            <a:r>
              <a:rPr lang="en-US" sz="1050" b="1" dirty="0"/>
              <a:t>Local Cable provides an informative local perspective on national issues</a:t>
            </a:r>
          </a:p>
        </p:txBody>
      </p:sp>
      <p:sp>
        <p:nvSpPr>
          <p:cNvPr id="9" name="Rectangle 8">
            <a:extLst>
              <a:ext uri="{FF2B5EF4-FFF2-40B4-BE49-F238E27FC236}">
                <a16:creationId xmlns:a16="http://schemas.microsoft.com/office/drawing/2014/main" id="{DAEEC661-BE53-47E1-992E-D6F9E3FEA059}"/>
              </a:ext>
            </a:extLst>
          </p:cNvPr>
          <p:cNvSpPr/>
          <p:nvPr/>
        </p:nvSpPr>
        <p:spPr>
          <a:xfrm>
            <a:off x="166433" y="4411484"/>
            <a:ext cx="2580775" cy="430887"/>
          </a:xfrm>
          <a:prstGeom prst="rect">
            <a:avLst/>
          </a:prstGeom>
          <a:noFill/>
          <a:effectLst/>
        </p:spPr>
        <p:txBody>
          <a:bodyPr wrap="square" rtlCol="0">
            <a:spAutoFit/>
          </a:bodyPr>
          <a:lstStyle/>
          <a:p>
            <a:r>
              <a:rPr lang="en-US" sz="1050" b="1" dirty="0"/>
              <a:t>I rely upon local cable news to cover local issues that affect my community</a:t>
            </a:r>
          </a:p>
        </p:txBody>
      </p:sp>
      <p:sp>
        <p:nvSpPr>
          <p:cNvPr id="10" name="Rectangle 9">
            <a:extLst>
              <a:ext uri="{FF2B5EF4-FFF2-40B4-BE49-F238E27FC236}">
                <a16:creationId xmlns:a16="http://schemas.microsoft.com/office/drawing/2014/main" id="{7586E450-57D4-4A0D-B165-3DDAAACC35B5}"/>
              </a:ext>
            </a:extLst>
          </p:cNvPr>
          <p:cNvSpPr/>
          <p:nvPr/>
        </p:nvSpPr>
        <p:spPr>
          <a:xfrm>
            <a:off x="166433" y="5153191"/>
            <a:ext cx="2132872" cy="415498"/>
          </a:xfrm>
          <a:prstGeom prst="rect">
            <a:avLst/>
          </a:prstGeom>
          <a:noFill/>
          <a:effectLst/>
        </p:spPr>
        <p:txBody>
          <a:bodyPr wrap="square" rtlCol="0">
            <a:spAutoFit/>
          </a:bodyPr>
          <a:lstStyle/>
          <a:p>
            <a:r>
              <a:rPr lang="en-US" sz="1050" b="1" dirty="0"/>
              <a:t>I watch more Local Cable news now than in the past</a:t>
            </a:r>
          </a:p>
        </p:txBody>
      </p:sp>
      <p:sp>
        <p:nvSpPr>
          <p:cNvPr id="14" name="TextBox 13">
            <a:extLst>
              <a:ext uri="{FF2B5EF4-FFF2-40B4-BE49-F238E27FC236}">
                <a16:creationId xmlns:a16="http://schemas.microsoft.com/office/drawing/2014/main" id="{18CC3EF7-58C5-4691-86BA-F6DD2B1048EA}"/>
              </a:ext>
            </a:extLst>
          </p:cNvPr>
          <p:cNvSpPr txBox="1"/>
          <p:nvPr/>
        </p:nvSpPr>
        <p:spPr>
          <a:xfrm>
            <a:off x="2776258" y="2017387"/>
            <a:ext cx="606634" cy="261610"/>
          </a:xfrm>
          <a:prstGeom prst="rect">
            <a:avLst/>
          </a:prstGeom>
          <a:noFill/>
          <a:effectLst/>
        </p:spPr>
        <p:txBody>
          <a:bodyPr wrap="square" rtlCol="0">
            <a:spAutoFit/>
          </a:bodyPr>
          <a:lstStyle/>
          <a:p>
            <a:pPr algn="ctr"/>
            <a:r>
              <a:rPr lang="en-US" sz="1100" b="1" u="sng" dirty="0"/>
              <a:t>A18+</a:t>
            </a:r>
          </a:p>
        </p:txBody>
      </p:sp>
      <p:sp>
        <p:nvSpPr>
          <p:cNvPr id="15" name="TextBox 14">
            <a:extLst>
              <a:ext uri="{FF2B5EF4-FFF2-40B4-BE49-F238E27FC236}">
                <a16:creationId xmlns:a16="http://schemas.microsoft.com/office/drawing/2014/main" id="{62272A41-56F1-4711-9965-EC08F8A24F12}"/>
              </a:ext>
            </a:extLst>
          </p:cNvPr>
          <p:cNvSpPr txBox="1"/>
          <p:nvPr/>
        </p:nvSpPr>
        <p:spPr>
          <a:xfrm>
            <a:off x="3442673" y="2017387"/>
            <a:ext cx="807430" cy="261610"/>
          </a:xfrm>
          <a:prstGeom prst="rect">
            <a:avLst/>
          </a:prstGeom>
          <a:noFill/>
          <a:effectLst/>
        </p:spPr>
        <p:txBody>
          <a:bodyPr wrap="square" rtlCol="0">
            <a:spAutoFit/>
          </a:bodyPr>
          <a:lstStyle/>
          <a:p>
            <a:pPr algn="ctr"/>
            <a:r>
              <a:rPr lang="en-US" sz="1100" b="1" u="sng" dirty="0"/>
              <a:t>A18-34</a:t>
            </a:r>
          </a:p>
        </p:txBody>
      </p:sp>
      <p:sp>
        <p:nvSpPr>
          <p:cNvPr id="16" name="TextBox 15">
            <a:extLst>
              <a:ext uri="{FF2B5EF4-FFF2-40B4-BE49-F238E27FC236}">
                <a16:creationId xmlns:a16="http://schemas.microsoft.com/office/drawing/2014/main" id="{6D496F64-8499-4D6A-9422-0DBA7F9A4BE3}"/>
              </a:ext>
            </a:extLst>
          </p:cNvPr>
          <p:cNvSpPr txBox="1"/>
          <p:nvPr/>
        </p:nvSpPr>
        <p:spPr>
          <a:xfrm>
            <a:off x="4256719" y="2017387"/>
            <a:ext cx="807430" cy="261610"/>
          </a:xfrm>
          <a:prstGeom prst="rect">
            <a:avLst/>
          </a:prstGeom>
          <a:noFill/>
          <a:effectLst/>
        </p:spPr>
        <p:txBody>
          <a:bodyPr wrap="square" rtlCol="0">
            <a:spAutoFit/>
          </a:bodyPr>
          <a:lstStyle/>
          <a:p>
            <a:pPr algn="ctr"/>
            <a:r>
              <a:rPr lang="en-US" sz="1100" b="1" u="sng" dirty="0"/>
              <a:t>A25-54</a:t>
            </a:r>
          </a:p>
        </p:txBody>
      </p:sp>
      <p:sp>
        <p:nvSpPr>
          <p:cNvPr id="17" name="TextBox 16">
            <a:extLst>
              <a:ext uri="{FF2B5EF4-FFF2-40B4-BE49-F238E27FC236}">
                <a16:creationId xmlns:a16="http://schemas.microsoft.com/office/drawing/2014/main" id="{CB628F7F-BA92-447B-9F74-818152072351}"/>
              </a:ext>
            </a:extLst>
          </p:cNvPr>
          <p:cNvSpPr txBox="1"/>
          <p:nvPr/>
        </p:nvSpPr>
        <p:spPr>
          <a:xfrm>
            <a:off x="5198361" y="2017387"/>
            <a:ext cx="606634" cy="261610"/>
          </a:xfrm>
          <a:prstGeom prst="rect">
            <a:avLst/>
          </a:prstGeom>
          <a:noFill/>
          <a:effectLst/>
        </p:spPr>
        <p:txBody>
          <a:bodyPr wrap="square" rtlCol="0">
            <a:spAutoFit/>
          </a:bodyPr>
          <a:lstStyle/>
          <a:p>
            <a:pPr algn="ctr"/>
            <a:r>
              <a:rPr lang="en-US" sz="1100" b="1" u="sng" dirty="0"/>
              <a:t>A55+</a:t>
            </a:r>
          </a:p>
        </p:txBody>
      </p:sp>
      <p:sp>
        <p:nvSpPr>
          <p:cNvPr id="18" name="TextBox 17">
            <a:extLst>
              <a:ext uri="{FF2B5EF4-FFF2-40B4-BE49-F238E27FC236}">
                <a16:creationId xmlns:a16="http://schemas.microsoft.com/office/drawing/2014/main" id="{472136F2-F058-4206-9A3A-A08EF21AEA6C}"/>
              </a:ext>
            </a:extLst>
          </p:cNvPr>
          <p:cNvSpPr txBox="1"/>
          <p:nvPr/>
        </p:nvSpPr>
        <p:spPr>
          <a:xfrm>
            <a:off x="5949840" y="2017387"/>
            <a:ext cx="667297" cy="261610"/>
          </a:xfrm>
          <a:prstGeom prst="rect">
            <a:avLst/>
          </a:prstGeom>
          <a:noFill/>
          <a:effectLst/>
        </p:spPr>
        <p:txBody>
          <a:bodyPr wrap="square" rtlCol="0">
            <a:spAutoFit/>
          </a:bodyPr>
          <a:lstStyle/>
          <a:p>
            <a:pPr algn="ctr"/>
            <a:r>
              <a:rPr lang="en-US" sz="1100" b="1" u="sng" dirty="0"/>
              <a:t>Black</a:t>
            </a:r>
          </a:p>
        </p:txBody>
      </p:sp>
      <p:sp>
        <p:nvSpPr>
          <p:cNvPr id="19" name="TextBox 18">
            <a:extLst>
              <a:ext uri="{FF2B5EF4-FFF2-40B4-BE49-F238E27FC236}">
                <a16:creationId xmlns:a16="http://schemas.microsoft.com/office/drawing/2014/main" id="{0EBBA943-4E40-488C-BFFB-1A089DCE90A0}"/>
              </a:ext>
            </a:extLst>
          </p:cNvPr>
          <p:cNvSpPr txBox="1"/>
          <p:nvPr/>
        </p:nvSpPr>
        <p:spPr>
          <a:xfrm>
            <a:off x="6708815" y="2017387"/>
            <a:ext cx="807430" cy="261610"/>
          </a:xfrm>
          <a:prstGeom prst="rect">
            <a:avLst/>
          </a:prstGeom>
          <a:noFill/>
          <a:effectLst/>
        </p:spPr>
        <p:txBody>
          <a:bodyPr wrap="square" rtlCol="0">
            <a:spAutoFit/>
          </a:bodyPr>
          <a:lstStyle/>
          <a:p>
            <a:pPr algn="ctr"/>
            <a:r>
              <a:rPr lang="en-US" sz="1100" b="1" u="sng" dirty="0"/>
              <a:t>Hispanic</a:t>
            </a:r>
          </a:p>
        </p:txBody>
      </p:sp>
      <p:sp>
        <p:nvSpPr>
          <p:cNvPr id="20" name="TextBox 19">
            <a:extLst>
              <a:ext uri="{FF2B5EF4-FFF2-40B4-BE49-F238E27FC236}">
                <a16:creationId xmlns:a16="http://schemas.microsoft.com/office/drawing/2014/main" id="{7D0524D0-F789-46EF-8B9E-88C555E09B61}"/>
              </a:ext>
            </a:extLst>
          </p:cNvPr>
          <p:cNvSpPr txBox="1"/>
          <p:nvPr/>
        </p:nvSpPr>
        <p:spPr>
          <a:xfrm>
            <a:off x="8347539" y="2017387"/>
            <a:ext cx="606634" cy="261610"/>
          </a:xfrm>
          <a:prstGeom prst="rect">
            <a:avLst/>
          </a:prstGeom>
          <a:noFill/>
          <a:effectLst/>
        </p:spPr>
        <p:txBody>
          <a:bodyPr wrap="square" rtlCol="0">
            <a:spAutoFit/>
          </a:bodyPr>
          <a:lstStyle/>
          <a:p>
            <a:pPr algn="ctr"/>
            <a:r>
              <a:rPr lang="en-US" sz="1100" b="1" u="sng" dirty="0"/>
              <a:t>Male</a:t>
            </a:r>
          </a:p>
        </p:txBody>
      </p:sp>
      <p:sp>
        <p:nvSpPr>
          <p:cNvPr id="21" name="TextBox 20">
            <a:extLst>
              <a:ext uri="{FF2B5EF4-FFF2-40B4-BE49-F238E27FC236}">
                <a16:creationId xmlns:a16="http://schemas.microsoft.com/office/drawing/2014/main" id="{126D4EA6-9709-4A00-A3D2-4B063D98CC1D}"/>
              </a:ext>
            </a:extLst>
          </p:cNvPr>
          <p:cNvSpPr txBox="1"/>
          <p:nvPr/>
        </p:nvSpPr>
        <p:spPr>
          <a:xfrm>
            <a:off x="7533496" y="2017387"/>
            <a:ext cx="807430" cy="261610"/>
          </a:xfrm>
          <a:prstGeom prst="rect">
            <a:avLst/>
          </a:prstGeom>
          <a:noFill/>
          <a:effectLst/>
        </p:spPr>
        <p:txBody>
          <a:bodyPr wrap="square" rtlCol="0">
            <a:spAutoFit/>
          </a:bodyPr>
          <a:lstStyle/>
          <a:p>
            <a:pPr algn="ctr"/>
            <a:r>
              <a:rPr lang="en-US" sz="1100" b="1" u="sng" dirty="0"/>
              <a:t>Female</a:t>
            </a:r>
          </a:p>
        </p:txBody>
      </p:sp>
      <p:cxnSp>
        <p:nvCxnSpPr>
          <p:cNvPr id="22" name="Straight Connector 21">
            <a:extLst>
              <a:ext uri="{FF2B5EF4-FFF2-40B4-BE49-F238E27FC236}">
                <a16:creationId xmlns:a16="http://schemas.microsoft.com/office/drawing/2014/main" id="{B1BF8E34-516F-421D-A8BC-2081DF445FF6}"/>
              </a:ext>
            </a:extLst>
          </p:cNvPr>
          <p:cNvCxnSpPr/>
          <p:nvPr/>
        </p:nvCxnSpPr>
        <p:spPr>
          <a:xfrm>
            <a:off x="3422512" y="2224531"/>
            <a:ext cx="0" cy="3479483"/>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B52B100-B444-4987-9B82-0668C06AF67E}"/>
              </a:ext>
            </a:extLst>
          </p:cNvPr>
          <p:cNvCxnSpPr>
            <a:cxnSpLocks/>
          </p:cNvCxnSpPr>
          <p:nvPr/>
        </p:nvCxnSpPr>
        <p:spPr>
          <a:xfrm flipH="1">
            <a:off x="296161" y="2941201"/>
            <a:ext cx="8582025" cy="0"/>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3E48A7D-7690-4985-B2A9-9F0AA5CD82CB}"/>
              </a:ext>
            </a:extLst>
          </p:cNvPr>
          <p:cNvCxnSpPr>
            <a:cxnSpLocks/>
          </p:cNvCxnSpPr>
          <p:nvPr/>
        </p:nvCxnSpPr>
        <p:spPr>
          <a:xfrm flipH="1">
            <a:off x="280987" y="3487005"/>
            <a:ext cx="8582025" cy="0"/>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AB524776-BAE6-4667-B2C7-DD98183F926C}"/>
              </a:ext>
            </a:extLst>
          </p:cNvPr>
          <p:cNvCxnSpPr>
            <a:cxnSpLocks/>
          </p:cNvCxnSpPr>
          <p:nvPr/>
        </p:nvCxnSpPr>
        <p:spPr>
          <a:xfrm flipH="1">
            <a:off x="280987" y="4231285"/>
            <a:ext cx="8582025" cy="0"/>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0299BD5-DE38-4CCE-B1B9-480554EB05E0}"/>
              </a:ext>
            </a:extLst>
          </p:cNvPr>
          <p:cNvCxnSpPr>
            <a:cxnSpLocks/>
          </p:cNvCxnSpPr>
          <p:nvPr/>
        </p:nvCxnSpPr>
        <p:spPr>
          <a:xfrm flipH="1">
            <a:off x="280987" y="4986196"/>
            <a:ext cx="8582025" cy="0"/>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F3BFF88-BEF4-4568-9EB7-208D5CE3800B}"/>
              </a:ext>
            </a:extLst>
          </p:cNvPr>
          <p:cNvCxnSpPr/>
          <p:nvPr/>
        </p:nvCxnSpPr>
        <p:spPr>
          <a:xfrm>
            <a:off x="4243655" y="2224531"/>
            <a:ext cx="0" cy="3479483"/>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BAE327A4-9858-4A31-A039-09B13D9A3B72}"/>
              </a:ext>
            </a:extLst>
          </p:cNvPr>
          <p:cNvCxnSpPr/>
          <p:nvPr/>
        </p:nvCxnSpPr>
        <p:spPr>
          <a:xfrm>
            <a:off x="5064798" y="2224531"/>
            <a:ext cx="0" cy="3479483"/>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A7AE68AA-B9A2-426D-8DE1-1D8F5B4E2679}"/>
              </a:ext>
            </a:extLst>
          </p:cNvPr>
          <p:cNvCxnSpPr/>
          <p:nvPr/>
        </p:nvCxnSpPr>
        <p:spPr>
          <a:xfrm>
            <a:off x="5885941" y="2224531"/>
            <a:ext cx="0" cy="3479483"/>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29E8707E-3138-484A-AC4A-6B20C1FC52C2}"/>
              </a:ext>
            </a:extLst>
          </p:cNvPr>
          <p:cNvCxnSpPr/>
          <p:nvPr/>
        </p:nvCxnSpPr>
        <p:spPr>
          <a:xfrm>
            <a:off x="6707084" y="2224531"/>
            <a:ext cx="0" cy="3479483"/>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B2E640D2-F2F8-41D7-8DE3-885837897727}"/>
              </a:ext>
            </a:extLst>
          </p:cNvPr>
          <p:cNvCxnSpPr/>
          <p:nvPr/>
        </p:nvCxnSpPr>
        <p:spPr>
          <a:xfrm>
            <a:off x="7528227" y="2224531"/>
            <a:ext cx="0" cy="3479483"/>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198B32A7-A057-4F31-95B4-281B85CA8575}"/>
              </a:ext>
            </a:extLst>
          </p:cNvPr>
          <p:cNvCxnSpPr/>
          <p:nvPr/>
        </p:nvCxnSpPr>
        <p:spPr>
          <a:xfrm>
            <a:off x="8349372" y="2224531"/>
            <a:ext cx="0" cy="3479483"/>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B402E488-F2CC-431C-A3C7-79EE3BDAA90E}"/>
              </a:ext>
            </a:extLst>
          </p:cNvPr>
          <p:cNvCxnSpPr/>
          <p:nvPr/>
        </p:nvCxnSpPr>
        <p:spPr>
          <a:xfrm>
            <a:off x="2782373" y="2224531"/>
            <a:ext cx="0" cy="3479483"/>
          </a:xfrm>
          <a:prstGeom prst="line">
            <a:avLst/>
          </a:prstGeom>
          <a:ln w="3175">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6300A842-26AE-436C-A6FD-8209D79970B0}"/>
              </a:ext>
            </a:extLst>
          </p:cNvPr>
          <p:cNvSpPr txBox="1"/>
          <p:nvPr/>
        </p:nvSpPr>
        <p:spPr>
          <a:xfrm>
            <a:off x="2806799" y="2468265"/>
            <a:ext cx="606634" cy="338554"/>
          </a:xfrm>
          <a:prstGeom prst="rect">
            <a:avLst/>
          </a:prstGeom>
          <a:noFill/>
          <a:effectLst/>
        </p:spPr>
        <p:txBody>
          <a:bodyPr wrap="square" rtlCol="0">
            <a:spAutoFit/>
          </a:bodyPr>
          <a:lstStyle/>
          <a:p>
            <a:pPr algn="ctr"/>
            <a:r>
              <a:rPr lang="en-US" sz="1600" b="1" dirty="0"/>
              <a:t>60%</a:t>
            </a:r>
          </a:p>
        </p:txBody>
      </p:sp>
      <p:sp>
        <p:nvSpPr>
          <p:cNvPr id="39" name="TextBox 38">
            <a:extLst>
              <a:ext uri="{FF2B5EF4-FFF2-40B4-BE49-F238E27FC236}">
                <a16:creationId xmlns:a16="http://schemas.microsoft.com/office/drawing/2014/main" id="{27B0A38F-891C-48FE-96FB-7E752B0C2CAB}"/>
              </a:ext>
            </a:extLst>
          </p:cNvPr>
          <p:cNvSpPr txBox="1"/>
          <p:nvPr/>
        </p:nvSpPr>
        <p:spPr>
          <a:xfrm>
            <a:off x="3544061" y="2468265"/>
            <a:ext cx="606634" cy="338554"/>
          </a:xfrm>
          <a:prstGeom prst="rect">
            <a:avLst/>
          </a:prstGeom>
          <a:noFill/>
          <a:effectLst/>
        </p:spPr>
        <p:txBody>
          <a:bodyPr wrap="square" rtlCol="0">
            <a:spAutoFit/>
          </a:bodyPr>
          <a:lstStyle/>
          <a:p>
            <a:pPr algn="ctr"/>
            <a:r>
              <a:rPr lang="en-US" sz="1600" b="1" dirty="0"/>
              <a:t>67%</a:t>
            </a:r>
          </a:p>
        </p:txBody>
      </p:sp>
      <p:sp>
        <p:nvSpPr>
          <p:cNvPr id="40" name="TextBox 39">
            <a:extLst>
              <a:ext uri="{FF2B5EF4-FFF2-40B4-BE49-F238E27FC236}">
                <a16:creationId xmlns:a16="http://schemas.microsoft.com/office/drawing/2014/main" id="{540CDFAF-1749-48D7-8ACA-086665A973BF}"/>
              </a:ext>
            </a:extLst>
          </p:cNvPr>
          <p:cNvSpPr txBox="1"/>
          <p:nvPr/>
        </p:nvSpPr>
        <p:spPr>
          <a:xfrm>
            <a:off x="4354064" y="2468265"/>
            <a:ext cx="606634" cy="338554"/>
          </a:xfrm>
          <a:prstGeom prst="rect">
            <a:avLst/>
          </a:prstGeom>
          <a:noFill/>
          <a:effectLst/>
        </p:spPr>
        <p:txBody>
          <a:bodyPr wrap="square" rtlCol="0">
            <a:spAutoFit/>
          </a:bodyPr>
          <a:lstStyle/>
          <a:p>
            <a:pPr algn="ctr"/>
            <a:r>
              <a:rPr lang="en-US" sz="1600" b="1" dirty="0"/>
              <a:t>67%</a:t>
            </a:r>
          </a:p>
        </p:txBody>
      </p:sp>
      <p:sp>
        <p:nvSpPr>
          <p:cNvPr id="41" name="TextBox 40">
            <a:extLst>
              <a:ext uri="{FF2B5EF4-FFF2-40B4-BE49-F238E27FC236}">
                <a16:creationId xmlns:a16="http://schemas.microsoft.com/office/drawing/2014/main" id="{B6E3718C-C73F-4C0E-9BEE-840C65C0BE87}"/>
              </a:ext>
            </a:extLst>
          </p:cNvPr>
          <p:cNvSpPr txBox="1"/>
          <p:nvPr/>
        </p:nvSpPr>
        <p:spPr>
          <a:xfrm>
            <a:off x="5163853" y="2468265"/>
            <a:ext cx="606634" cy="338554"/>
          </a:xfrm>
          <a:prstGeom prst="rect">
            <a:avLst/>
          </a:prstGeom>
          <a:noFill/>
          <a:effectLst/>
        </p:spPr>
        <p:txBody>
          <a:bodyPr wrap="square" rtlCol="0">
            <a:spAutoFit/>
          </a:bodyPr>
          <a:lstStyle/>
          <a:p>
            <a:pPr algn="ctr"/>
            <a:r>
              <a:rPr lang="en-US" sz="1600" b="1" dirty="0"/>
              <a:t>48%</a:t>
            </a:r>
          </a:p>
        </p:txBody>
      </p:sp>
      <p:sp>
        <p:nvSpPr>
          <p:cNvPr id="42" name="TextBox 41">
            <a:extLst>
              <a:ext uri="{FF2B5EF4-FFF2-40B4-BE49-F238E27FC236}">
                <a16:creationId xmlns:a16="http://schemas.microsoft.com/office/drawing/2014/main" id="{502E1790-541A-4D2B-BB55-19A8A3C26697}"/>
              </a:ext>
            </a:extLst>
          </p:cNvPr>
          <p:cNvSpPr txBox="1"/>
          <p:nvPr/>
        </p:nvSpPr>
        <p:spPr>
          <a:xfrm>
            <a:off x="2806799" y="3067639"/>
            <a:ext cx="606634" cy="338554"/>
          </a:xfrm>
          <a:prstGeom prst="rect">
            <a:avLst/>
          </a:prstGeom>
          <a:noFill/>
          <a:effectLst/>
        </p:spPr>
        <p:txBody>
          <a:bodyPr wrap="square" rtlCol="0">
            <a:spAutoFit/>
          </a:bodyPr>
          <a:lstStyle/>
          <a:p>
            <a:pPr algn="ctr"/>
            <a:r>
              <a:rPr lang="en-US" sz="1600" b="1" dirty="0"/>
              <a:t>58%</a:t>
            </a:r>
          </a:p>
        </p:txBody>
      </p:sp>
      <p:sp>
        <p:nvSpPr>
          <p:cNvPr id="43" name="TextBox 42">
            <a:extLst>
              <a:ext uri="{FF2B5EF4-FFF2-40B4-BE49-F238E27FC236}">
                <a16:creationId xmlns:a16="http://schemas.microsoft.com/office/drawing/2014/main" id="{44C8E375-29A6-411D-895C-0AD85F5AE237}"/>
              </a:ext>
            </a:extLst>
          </p:cNvPr>
          <p:cNvSpPr txBox="1"/>
          <p:nvPr/>
        </p:nvSpPr>
        <p:spPr>
          <a:xfrm>
            <a:off x="3544061" y="3067639"/>
            <a:ext cx="606634" cy="338554"/>
          </a:xfrm>
          <a:prstGeom prst="rect">
            <a:avLst/>
          </a:prstGeom>
          <a:noFill/>
          <a:effectLst/>
        </p:spPr>
        <p:txBody>
          <a:bodyPr wrap="square" rtlCol="0">
            <a:spAutoFit/>
          </a:bodyPr>
          <a:lstStyle/>
          <a:p>
            <a:pPr algn="ctr"/>
            <a:r>
              <a:rPr lang="en-US" sz="1600" b="1" dirty="0"/>
              <a:t>67%</a:t>
            </a:r>
          </a:p>
        </p:txBody>
      </p:sp>
      <p:sp>
        <p:nvSpPr>
          <p:cNvPr id="44" name="TextBox 43">
            <a:extLst>
              <a:ext uri="{FF2B5EF4-FFF2-40B4-BE49-F238E27FC236}">
                <a16:creationId xmlns:a16="http://schemas.microsoft.com/office/drawing/2014/main" id="{C9CA7919-1F45-4F8D-A1D1-369D97045C08}"/>
              </a:ext>
            </a:extLst>
          </p:cNvPr>
          <p:cNvSpPr txBox="1"/>
          <p:nvPr/>
        </p:nvSpPr>
        <p:spPr>
          <a:xfrm>
            <a:off x="4354064" y="3067639"/>
            <a:ext cx="606634" cy="338554"/>
          </a:xfrm>
          <a:prstGeom prst="rect">
            <a:avLst/>
          </a:prstGeom>
          <a:noFill/>
          <a:effectLst/>
        </p:spPr>
        <p:txBody>
          <a:bodyPr wrap="square" rtlCol="0">
            <a:spAutoFit/>
          </a:bodyPr>
          <a:lstStyle/>
          <a:p>
            <a:pPr algn="ctr"/>
            <a:r>
              <a:rPr lang="en-US" sz="1600" b="1" dirty="0"/>
              <a:t>65%</a:t>
            </a:r>
          </a:p>
        </p:txBody>
      </p:sp>
      <p:sp>
        <p:nvSpPr>
          <p:cNvPr id="45" name="TextBox 44">
            <a:extLst>
              <a:ext uri="{FF2B5EF4-FFF2-40B4-BE49-F238E27FC236}">
                <a16:creationId xmlns:a16="http://schemas.microsoft.com/office/drawing/2014/main" id="{89ACCCEE-A68E-4674-BAFC-2534E5154AAD}"/>
              </a:ext>
            </a:extLst>
          </p:cNvPr>
          <p:cNvSpPr txBox="1"/>
          <p:nvPr/>
        </p:nvSpPr>
        <p:spPr>
          <a:xfrm>
            <a:off x="5163853" y="3067639"/>
            <a:ext cx="606634" cy="338554"/>
          </a:xfrm>
          <a:prstGeom prst="rect">
            <a:avLst/>
          </a:prstGeom>
          <a:noFill/>
          <a:effectLst/>
        </p:spPr>
        <p:txBody>
          <a:bodyPr wrap="square" rtlCol="0">
            <a:spAutoFit/>
          </a:bodyPr>
          <a:lstStyle/>
          <a:p>
            <a:pPr algn="ctr"/>
            <a:r>
              <a:rPr lang="en-US" sz="1600" b="1" dirty="0"/>
              <a:t>47%</a:t>
            </a:r>
          </a:p>
        </p:txBody>
      </p:sp>
      <p:sp>
        <p:nvSpPr>
          <p:cNvPr id="46" name="TextBox 45">
            <a:extLst>
              <a:ext uri="{FF2B5EF4-FFF2-40B4-BE49-F238E27FC236}">
                <a16:creationId xmlns:a16="http://schemas.microsoft.com/office/drawing/2014/main" id="{A9BA9663-4FAE-4212-9502-C24A50C4F7A3}"/>
              </a:ext>
            </a:extLst>
          </p:cNvPr>
          <p:cNvSpPr txBox="1"/>
          <p:nvPr/>
        </p:nvSpPr>
        <p:spPr>
          <a:xfrm>
            <a:off x="2806799" y="3710029"/>
            <a:ext cx="606634" cy="338554"/>
          </a:xfrm>
          <a:prstGeom prst="rect">
            <a:avLst/>
          </a:prstGeom>
          <a:noFill/>
          <a:effectLst/>
        </p:spPr>
        <p:txBody>
          <a:bodyPr wrap="square" rtlCol="0">
            <a:spAutoFit/>
          </a:bodyPr>
          <a:lstStyle/>
          <a:p>
            <a:pPr algn="ctr"/>
            <a:r>
              <a:rPr lang="en-US" sz="1600" b="1" dirty="0"/>
              <a:t>60%</a:t>
            </a:r>
          </a:p>
        </p:txBody>
      </p:sp>
      <p:sp>
        <p:nvSpPr>
          <p:cNvPr id="47" name="TextBox 46">
            <a:extLst>
              <a:ext uri="{FF2B5EF4-FFF2-40B4-BE49-F238E27FC236}">
                <a16:creationId xmlns:a16="http://schemas.microsoft.com/office/drawing/2014/main" id="{759ED218-4B26-49A3-8911-044CCD754F39}"/>
              </a:ext>
            </a:extLst>
          </p:cNvPr>
          <p:cNvSpPr txBox="1"/>
          <p:nvPr/>
        </p:nvSpPr>
        <p:spPr>
          <a:xfrm>
            <a:off x="3544061" y="3710029"/>
            <a:ext cx="606634" cy="338554"/>
          </a:xfrm>
          <a:prstGeom prst="rect">
            <a:avLst/>
          </a:prstGeom>
          <a:noFill/>
          <a:effectLst/>
        </p:spPr>
        <p:txBody>
          <a:bodyPr wrap="square" rtlCol="0">
            <a:spAutoFit/>
          </a:bodyPr>
          <a:lstStyle/>
          <a:p>
            <a:pPr algn="ctr"/>
            <a:r>
              <a:rPr lang="en-US" sz="1600" b="1" dirty="0"/>
              <a:t>71%</a:t>
            </a:r>
          </a:p>
        </p:txBody>
      </p:sp>
      <p:sp>
        <p:nvSpPr>
          <p:cNvPr id="48" name="TextBox 47">
            <a:extLst>
              <a:ext uri="{FF2B5EF4-FFF2-40B4-BE49-F238E27FC236}">
                <a16:creationId xmlns:a16="http://schemas.microsoft.com/office/drawing/2014/main" id="{16C7BF24-1A78-4F80-A414-07A8A1851CB4}"/>
              </a:ext>
            </a:extLst>
          </p:cNvPr>
          <p:cNvSpPr txBox="1"/>
          <p:nvPr/>
        </p:nvSpPr>
        <p:spPr>
          <a:xfrm>
            <a:off x="4354064" y="3710029"/>
            <a:ext cx="606634" cy="338554"/>
          </a:xfrm>
          <a:prstGeom prst="rect">
            <a:avLst/>
          </a:prstGeom>
          <a:noFill/>
          <a:effectLst/>
        </p:spPr>
        <p:txBody>
          <a:bodyPr wrap="square" rtlCol="0">
            <a:spAutoFit/>
          </a:bodyPr>
          <a:lstStyle/>
          <a:p>
            <a:pPr algn="ctr"/>
            <a:r>
              <a:rPr lang="en-US" sz="1600" b="1" dirty="0"/>
              <a:t>67%</a:t>
            </a:r>
          </a:p>
        </p:txBody>
      </p:sp>
      <p:sp>
        <p:nvSpPr>
          <p:cNvPr id="49" name="TextBox 48">
            <a:extLst>
              <a:ext uri="{FF2B5EF4-FFF2-40B4-BE49-F238E27FC236}">
                <a16:creationId xmlns:a16="http://schemas.microsoft.com/office/drawing/2014/main" id="{06216D8D-14C7-429B-A974-A95C9FE85F06}"/>
              </a:ext>
            </a:extLst>
          </p:cNvPr>
          <p:cNvSpPr txBox="1"/>
          <p:nvPr/>
        </p:nvSpPr>
        <p:spPr>
          <a:xfrm>
            <a:off x="5163853" y="3710029"/>
            <a:ext cx="606634" cy="338554"/>
          </a:xfrm>
          <a:prstGeom prst="rect">
            <a:avLst/>
          </a:prstGeom>
          <a:noFill/>
          <a:effectLst/>
        </p:spPr>
        <p:txBody>
          <a:bodyPr wrap="square" rtlCol="0">
            <a:spAutoFit/>
          </a:bodyPr>
          <a:lstStyle/>
          <a:p>
            <a:pPr algn="ctr"/>
            <a:r>
              <a:rPr lang="en-US" sz="1600" b="1" dirty="0"/>
              <a:t>47%</a:t>
            </a:r>
          </a:p>
        </p:txBody>
      </p:sp>
      <p:sp>
        <p:nvSpPr>
          <p:cNvPr id="50" name="TextBox 49">
            <a:extLst>
              <a:ext uri="{FF2B5EF4-FFF2-40B4-BE49-F238E27FC236}">
                <a16:creationId xmlns:a16="http://schemas.microsoft.com/office/drawing/2014/main" id="{E359B48E-E318-472C-94A2-DBF05CCDA04B}"/>
              </a:ext>
            </a:extLst>
          </p:cNvPr>
          <p:cNvSpPr txBox="1"/>
          <p:nvPr/>
        </p:nvSpPr>
        <p:spPr>
          <a:xfrm>
            <a:off x="2806799" y="4456514"/>
            <a:ext cx="606634" cy="338554"/>
          </a:xfrm>
          <a:prstGeom prst="rect">
            <a:avLst/>
          </a:prstGeom>
          <a:noFill/>
          <a:effectLst/>
        </p:spPr>
        <p:txBody>
          <a:bodyPr wrap="square" rtlCol="0">
            <a:spAutoFit/>
          </a:bodyPr>
          <a:lstStyle/>
          <a:p>
            <a:pPr algn="ctr"/>
            <a:r>
              <a:rPr lang="en-US" sz="1600" b="1" dirty="0"/>
              <a:t>61%</a:t>
            </a:r>
          </a:p>
        </p:txBody>
      </p:sp>
      <p:sp>
        <p:nvSpPr>
          <p:cNvPr id="51" name="TextBox 50">
            <a:extLst>
              <a:ext uri="{FF2B5EF4-FFF2-40B4-BE49-F238E27FC236}">
                <a16:creationId xmlns:a16="http://schemas.microsoft.com/office/drawing/2014/main" id="{20899BDC-28BA-433B-9B94-F547C7D8E968}"/>
              </a:ext>
            </a:extLst>
          </p:cNvPr>
          <p:cNvSpPr txBox="1"/>
          <p:nvPr/>
        </p:nvSpPr>
        <p:spPr>
          <a:xfrm>
            <a:off x="3544061" y="4456514"/>
            <a:ext cx="606634" cy="338554"/>
          </a:xfrm>
          <a:prstGeom prst="rect">
            <a:avLst/>
          </a:prstGeom>
          <a:noFill/>
          <a:effectLst/>
        </p:spPr>
        <p:txBody>
          <a:bodyPr wrap="square" rtlCol="0">
            <a:spAutoFit/>
          </a:bodyPr>
          <a:lstStyle/>
          <a:p>
            <a:pPr algn="ctr"/>
            <a:r>
              <a:rPr lang="en-US" sz="1600" b="1" dirty="0"/>
              <a:t>70%</a:t>
            </a:r>
          </a:p>
        </p:txBody>
      </p:sp>
      <p:sp>
        <p:nvSpPr>
          <p:cNvPr id="52" name="TextBox 51">
            <a:extLst>
              <a:ext uri="{FF2B5EF4-FFF2-40B4-BE49-F238E27FC236}">
                <a16:creationId xmlns:a16="http://schemas.microsoft.com/office/drawing/2014/main" id="{351CB46D-1538-4145-A03C-7806567B83EA}"/>
              </a:ext>
            </a:extLst>
          </p:cNvPr>
          <p:cNvSpPr txBox="1"/>
          <p:nvPr/>
        </p:nvSpPr>
        <p:spPr>
          <a:xfrm>
            <a:off x="4354064" y="4456514"/>
            <a:ext cx="606634" cy="338554"/>
          </a:xfrm>
          <a:prstGeom prst="rect">
            <a:avLst/>
          </a:prstGeom>
          <a:noFill/>
          <a:effectLst/>
        </p:spPr>
        <p:txBody>
          <a:bodyPr wrap="square" rtlCol="0">
            <a:spAutoFit/>
          </a:bodyPr>
          <a:lstStyle/>
          <a:p>
            <a:pPr algn="ctr"/>
            <a:r>
              <a:rPr lang="en-US" sz="1600" b="1" dirty="0"/>
              <a:t>65%</a:t>
            </a:r>
          </a:p>
        </p:txBody>
      </p:sp>
      <p:sp>
        <p:nvSpPr>
          <p:cNvPr id="53" name="TextBox 52">
            <a:extLst>
              <a:ext uri="{FF2B5EF4-FFF2-40B4-BE49-F238E27FC236}">
                <a16:creationId xmlns:a16="http://schemas.microsoft.com/office/drawing/2014/main" id="{6434BA75-84BD-4EF9-B33C-146E4C77685D}"/>
              </a:ext>
            </a:extLst>
          </p:cNvPr>
          <p:cNvSpPr txBox="1"/>
          <p:nvPr/>
        </p:nvSpPr>
        <p:spPr>
          <a:xfrm>
            <a:off x="5163853" y="4456514"/>
            <a:ext cx="606634" cy="338554"/>
          </a:xfrm>
          <a:prstGeom prst="rect">
            <a:avLst/>
          </a:prstGeom>
          <a:noFill/>
          <a:effectLst/>
        </p:spPr>
        <p:txBody>
          <a:bodyPr wrap="square" rtlCol="0">
            <a:spAutoFit/>
          </a:bodyPr>
          <a:lstStyle/>
          <a:p>
            <a:pPr algn="ctr"/>
            <a:r>
              <a:rPr lang="en-US" sz="1600" b="1" dirty="0"/>
              <a:t>51%</a:t>
            </a:r>
          </a:p>
        </p:txBody>
      </p:sp>
      <p:sp>
        <p:nvSpPr>
          <p:cNvPr id="58" name="TextBox 57">
            <a:extLst>
              <a:ext uri="{FF2B5EF4-FFF2-40B4-BE49-F238E27FC236}">
                <a16:creationId xmlns:a16="http://schemas.microsoft.com/office/drawing/2014/main" id="{D19794A0-60D1-4E4D-8D35-294E08C9FFC2}"/>
              </a:ext>
            </a:extLst>
          </p:cNvPr>
          <p:cNvSpPr txBox="1"/>
          <p:nvPr/>
        </p:nvSpPr>
        <p:spPr>
          <a:xfrm>
            <a:off x="2806799" y="5158153"/>
            <a:ext cx="606634" cy="338554"/>
          </a:xfrm>
          <a:prstGeom prst="rect">
            <a:avLst/>
          </a:prstGeom>
          <a:noFill/>
          <a:effectLst/>
        </p:spPr>
        <p:txBody>
          <a:bodyPr wrap="square" rtlCol="0">
            <a:spAutoFit/>
          </a:bodyPr>
          <a:lstStyle/>
          <a:p>
            <a:pPr algn="ctr"/>
            <a:r>
              <a:rPr lang="en-US" sz="1600" b="1" dirty="0"/>
              <a:t>47%</a:t>
            </a:r>
          </a:p>
        </p:txBody>
      </p:sp>
      <p:sp>
        <p:nvSpPr>
          <p:cNvPr id="59" name="TextBox 58">
            <a:extLst>
              <a:ext uri="{FF2B5EF4-FFF2-40B4-BE49-F238E27FC236}">
                <a16:creationId xmlns:a16="http://schemas.microsoft.com/office/drawing/2014/main" id="{E9CE340F-633E-4C24-8313-8FCA988D9EC9}"/>
              </a:ext>
            </a:extLst>
          </p:cNvPr>
          <p:cNvSpPr txBox="1"/>
          <p:nvPr/>
        </p:nvSpPr>
        <p:spPr>
          <a:xfrm>
            <a:off x="3544061" y="5158153"/>
            <a:ext cx="606634" cy="338554"/>
          </a:xfrm>
          <a:prstGeom prst="rect">
            <a:avLst/>
          </a:prstGeom>
          <a:noFill/>
          <a:effectLst/>
        </p:spPr>
        <p:txBody>
          <a:bodyPr wrap="square" rtlCol="0">
            <a:spAutoFit/>
          </a:bodyPr>
          <a:lstStyle/>
          <a:p>
            <a:pPr algn="ctr"/>
            <a:r>
              <a:rPr lang="en-US" sz="1600" b="1" dirty="0"/>
              <a:t>64%</a:t>
            </a:r>
          </a:p>
        </p:txBody>
      </p:sp>
      <p:sp>
        <p:nvSpPr>
          <p:cNvPr id="60" name="TextBox 59">
            <a:extLst>
              <a:ext uri="{FF2B5EF4-FFF2-40B4-BE49-F238E27FC236}">
                <a16:creationId xmlns:a16="http://schemas.microsoft.com/office/drawing/2014/main" id="{E9D1B151-DCE3-4C64-839E-74A220765C3F}"/>
              </a:ext>
            </a:extLst>
          </p:cNvPr>
          <p:cNvSpPr txBox="1"/>
          <p:nvPr/>
        </p:nvSpPr>
        <p:spPr>
          <a:xfrm>
            <a:off x="4354064" y="5158153"/>
            <a:ext cx="606634" cy="338554"/>
          </a:xfrm>
          <a:prstGeom prst="rect">
            <a:avLst/>
          </a:prstGeom>
          <a:noFill/>
          <a:effectLst/>
        </p:spPr>
        <p:txBody>
          <a:bodyPr wrap="square" rtlCol="0">
            <a:spAutoFit/>
          </a:bodyPr>
          <a:lstStyle/>
          <a:p>
            <a:pPr algn="ctr"/>
            <a:r>
              <a:rPr lang="en-US" sz="1600" b="1" dirty="0"/>
              <a:t>55%</a:t>
            </a:r>
          </a:p>
        </p:txBody>
      </p:sp>
      <p:sp>
        <p:nvSpPr>
          <p:cNvPr id="61" name="TextBox 60">
            <a:extLst>
              <a:ext uri="{FF2B5EF4-FFF2-40B4-BE49-F238E27FC236}">
                <a16:creationId xmlns:a16="http://schemas.microsoft.com/office/drawing/2014/main" id="{B0248D02-786F-4876-AACA-51FBE2996052}"/>
              </a:ext>
            </a:extLst>
          </p:cNvPr>
          <p:cNvSpPr txBox="1"/>
          <p:nvPr/>
        </p:nvSpPr>
        <p:spPr>
          <a:xfrm>
            <a:off x="5163853" y="5158153"/>
            <a:ext cx="606634" cy="338554"/>
          </a:xfrm>
          <a:prstGeom prst="rect">
            <a:avLst/>
          </a:prstGeom>
          <a:noFill/>
          <a:effectLst/>
        </p:spPr>
        <p:txBody>
          <a:bodyPr wrap="square" rtlCol="0">
            <a:spAutoFit/>
          </a:bodyPr>
          <a:lstStyle/>
          <a:p>
            <a:pPr algn="ctr"/>
            <a:r>
              <a:rPr lang="en-US" sz="1600" b="1" dirty="0"/>
              <a:t>32%</a:t>
            </a:r>
          </a:p>
        </p:txBody>
      </p:sp>
      <p:sp>
        <p:nvSpPr>
          <p:cNvPr id="66" name="TextBox 65">
            <a:extLst>
              <a:ext uri="{FF2B5EF4-FFF2-40B4-BE49-F238E27FC236}">
                <a16:creationId xmlns:a16="http://schemas.microsoft.com/office/drawing/2014/main" id="{A4D16165-46B0-4FCE-BA05-6F65BAACB81D}"/>
              </a:ext>
            </a:extLst>
          </p:cNvPr>
          <p:cNvSpPr txBox="1"/>
          <p:nvPr/>
        </p:nvSpPr>
        <p:spPr>
          <a:xfrm>
            <a:off x="5993699" y="2468265"/>
            <a:ext cx="606634" cy="338554"/>
          </a:xfrm>
          <a:prstGeom prst="rect">
            <a:avLst/>
          </a:prstGeom>
          <a:noFill/>
          <a:effectLst/>
        </p:spPr>
        <p:txBody>
          <a:bodyPr wrap="square" rtlCol="0">
            <a:spAutoFit/>
          </a:bodyPr>
          <a:lstStyle/>
          <a:p>
            <a:pPr algn="ctr"/>
            <a:r>
              <a:rPr lang="en-US" sz="1600" b="1" dirty="0"/>
              <a:t>64%</a:t>
            </a:r>
          </a:p>
        </p:txBody>
      </p:sp>
      <p:sp>
        <p:nvSpPr>
          <p:cNvPr id="67" name="TextBox 66">
            <a:extLst>
              <a:ext uri="{FF2B5EF4-FFF2-40B4-BE49-F238E27FC236}">
                <a16:creationId xmlns:a16="http://schemas.microsoft.com/office/drawing/2014/main" id="{9CB09774-A61C-4CB9-8FB7-A9D6CAB4B769}"/>
              </a:ext>
            </a:extLst>
          </p:cNvPr>
          <p:cNvSpPr txBox="1"/>
          <p:nvPr/>
        </p:nvSpPr>
        <p:spPr>
          <a:xfrm>
            <a:off x="6816025" y="2468265"/>
            <a:ext cx="606634" cy="338554"/>
          </a:xfrm>
          <a:prstGeom prst="rect">
            <a:avLst/>
          </a:prstGeom>
          <a:noFill/>
          <a:effectLst/>
        </p:spPr>
        <p:txBody>
          <a:bodyPr wrap="square" rtlCol="0">
            <a:spAutoFit/>
          </a:bodyPr>
          <a:lstStyle/>
          <a:p>
            <a:pPr algn="ctr"/>
            <a:r>
              <a:rPr lang="en-US" sz="1600" b="1" dirty="0"/>
              <a:t>65%</a:t>
            </a:r>
          </a:p>
        </p:txBody>
      </p:sp>
      <p:sp>
        <p:nvSpPr>
          <p:cNvPr id="68" name="TextBox 67">
            <a:extLst>
              <a:ext uri="{FF2B5EF4-FFF2-40B4-BE49-F238E27FC236}">
                <a16:creationId xmlns:a16="http://schemas.microsoft.com/office/drawing/2014/main" id="{E9EFC17B-E38D-4851-A317-AE3768E4238D}"/>
              </a:ext>
            </a:extLst>
          </p:cNvPr>
          <p:cNvSpPr txBox="1"/>
          <p:nvPr/>
        </p:nvSpPr>
        <p:spPr>
          <a:xfrm>
            <a:off x="7654882" y="2468265"/>
            <a:ext cx="606634" cy="338554"/>
          </a:xfrm>
          <a:prstGeom prst="rect">
            <a:avLst/>
          </a:prstGeom>
          <a:noFill/>
          <a:effectLst/>
        </p:spPr>
        <p:txBody>
          <a:bodyPr wrap="square" rtlCol="0">
            <a:spAutoFit/>
          </a:bodyPr>
          <a:lstStyle/>
          <a:p>
            <a:pPr algn="ctr"/>
            <a:r>
              <a:rPr lang="en-US" sz="1600" b="1" dirty="0"/>
              <a:t>61%</a:t>
            </a:r>
          </a:p>
        </p:txBody>
      </p:sp>
      <p:sp>
        <p:nvSpPr>
          <p:cNvPr id="69" name="TextBox 68">
            <a:extLst>
              <a:ext uri="{FF2B5EF4-FFF2-40B4-BE49-F238E27FC236}">
                <a16:creationId xmlns:a16="http://schemas.microsoft.com/office/drawing/2014/main" id="{99A4F338-5A43-4214-8598-68F329EE97C1}"/>
              </a:ext>
            </a:extLst>
          </p:cNvPr>
          <p:cNvSpPr txBox="1"/>
          <p:nvPr/>
        </p:nvSpPr>
        <p:spPr>
          <a:xfrm>
            <a:off x="8367088" y="2468265"/>
            <a:ext cx="606634" cy="338554"/>
          </a:xfrm>
          <a:prstGeom prst="rect">
            <a:avLst/>
          </a:prstGeom>
          <a:noFill/>
          <a:effectLst/>
        </p:spPr>
        <p:txBody>
          <a:bodyPr wrap="square" rtlCol="0">
            <a:spAutoFit/>
          </a:bodyPr>
          <a:lstStyle/>
          <a:p>
            <a:pPr algn="ctr"/>
            <a:r>
              <a:rPr lang="en-US" sz="1600" b="1" dirty="0"/>
              <a:t>60%</a:t>
            </a:r>
          </a:p>
        </p:txBody>
      </p:sp>
      <p:sp>
        <p:nvSpPr>
          <p:cNvPr id="70" name="TextBox 69">
            <a:extLst>
              <a:ext uri="{FF2B5EF4-FFF2-40B4-BE49-F238E27FC236}">
                <a16:creationId xmlns:a16="http://schemas.microsoft.com/office/drawing/2014/main" id="{F9CEAF63-4222-45D1-B525-B406C29EB553}"/>
              </a:ext>
            </a:extLst>
          </p:cNvPr>
          <p:cNvSpPr txBox="1"/>
          <p:nvPr/>
        </p:nvSpPr>
        <p:spPr>
          <a:xfrm>
            <a:off x="5993699" y="3067639"/>
            <a:ext cx="606634" cy="338554"/>
          </a:xfrm>
          <a:prstGeom prst="rect">
            <a:avLst/>
          </a:prstGeom>
          <a:noFill/>
          <a:effectLst/>
        </p:spPr>
        <p:txBody>
          <a:bodyPr wrap="square" rtlCol="0">
            <a:spAutoFit/>
          </a:bodyPr>
          <a:lstStyle/>
          <a:p>
            <a:pPr algn="ctr"/>
            <a:r>
              <a:rPr lang="en-US" sz="1600" b="1" dirty="0"/>
              <a:t>67%</a:t>
            </a:r>
          </a:p>
        </p:txBody>
      </p:sp>
      <p:sp>
        <p:nvSpPr>
          <p:cNvPr id="71" name="TextBox 70">
            <a:extLst>
              <a:ext uri="{FF2B5EF4-FFF2-40B4-BE49-F238E27FC236}">
                <a16:creationId xmlns:a16="http://schemas.microsoft.com/office/drawing/2014/main" id="{5C4F6F93-472D-4299-B775-600714684C71}"/>
              </a:ext>
            </a:extLst>
          </p:cNvPr>
          <p:cNvSpPr txBox="1"/>
          <p:nvPr/>
        </p:nvSpPr>
        <p:spPr>
          <a:xfrm>
            <a:off x="6816025" y="3067639"/>
            <a:ext cx="606634" cy="338554"/>
          </a:xfrm>
          <a:prstGeom prst="rect">
            <a:avLst/>
          </a:prstGeom>
          <a:noFill/>
          <a:effectLst/>
        </p:spPr>
        <p:txBody>
          <a:bodyPr wrap="square" rtlCol="0">
            <a:spAutoFit/>
          </a:bodyPr>
          <a:lstStyle/>
          <a:p>
            <a:pPr algn="ctr"/>
            <a:r>
              <a:rPr lang="en-US" sz="1600" b="1" dirty="0"/>
              <a:t>59%</a:t>
            </a:r>
          </a:p>
        </p:txBody>
      </p:sp>
      <p:sp>
        <p:nvSpPr>
          <p:cNvPr id="72" name="TextBox 71">
            <a:extLst>
              <a:ext uri="{FF2B5EF4-FFF2-40B4-BE49-F238E27FC236}">
                <a16:creationId xmlns:a16="http://schemas.microsoft.com/office/drawing/2014/main" id="{28F9C96E-E3B5-477A-90AC-5A0E3B6D6DE9}"/>
              </a:ext>
            </a:extLst>
          </p:cNvPr>
          <p:cNvSpPr txBox="1"/>
          <p:nvPr/>
        </p:nvSpPr>
        <p:spPr>
          <a:xfrm>
            <a:off x="7654882" y="3067639"/>
            <a:ext cx="606634" cy="338554"/>
          </a:xfrm>
          <a:prstGeom prst="rect">
            <a:avLst/>
          </a:prstGeom>
          <a:noFill/>
          <a:effectLst/>
        </p:spPr>
        <p:txBody>
          <a:bodyPr wrap="square" rtlCol="0">
            <a:spAutoFit/>
          </a:bodyPr>
          <a:lstStyle/>
          <a:p>
            <a:pPr algn="ctr"/>
            <a:r>
              <a:rPr lang="en-US" sz="1600" b="1" dirty="0"/>
              <a:t>60%</a:t>
            </a:r>
          </a:p>
        </p:txBody>
      </p:sp>
      <p:sp>
        <p:nvSpPr>
          <p:cNvPr id="73" name="TextBox 72">
            <a:extLst>
              <a:ext uri="{FF2B5EF4-FFF2-40B4-BE49-F238E27FC236}">
                <a16:creationId xmlns:a16="http://schemas.microsoft.com/office/drawing/2014/main" id="{2AB83F1F-8A61-49CB-BE06-85D9D392AF18}"/>
              </a:ext>
            </a:extLst>
          </p:cNvPr>
          <p:cNvSpPr txBox="1"/>
          <p:nvPr/>
        </p:nvSpPr>
        <p:spPr>
          <a:xfrm>
            <a:off x="8367088" y="3067639"/>
            <a:ext cx="606634" cy="338554"/>
          </a:xfrm>
          <a:prstGeom prst="rect">
            <a:avLst/>
          </a:prstGeom>
          <a:noFill/>
          <a:effectLst/>
        </p:spPr>
        <p:txBody>
          <a:bodyPr wrap="square" rtlCol="0">
            <a:spAutoFit/>
          </a:bodyPr>
          <a:lstStyle/>
          <a:p>
            <a:pPr algn="ctr"/>
            <a:r>
              <a:rPr lang="en-US" sz="1600" b="1" dirty="0"/>
              <a:t>57%</a:t>
            </a:r>
          </a:p>
        </p:txBody>
      </p:sp>
      <p:sp>
        <p:nvSpPr>
          <p:cNvPr id="74" name="TextBox 73">
            <a:extLst>
              <a:ext uri="{FF2B5EF4-FFF2-40B4-BE49-F238E27FC236}">
                <a16:creationId xmlns:a16="http://schemas.microsoft.com/office/drawing/2014/main" id="{E11080B7-BDAE-4FDB-AD76-353D4149DFAA}"/>
              </a:ext>
            </a:extLst>
          </p:cNvPr>
          <p:cNvSpPr txBox="1"/>
          <p:nvPr/>
        </p:nvSpPr>
        <p:spPr>
          <a:xfrm>
            <a:off x="5993699" y="3710029"/>
            <a:ext cx="606634" cy="338554"/>
          </a:xfrm>
          <a:prstGeom prst="rect">
            <a:avLst/>
          </a:prstGeom>
          <a:noFill/>
          <a:effectLst/>
        </p:spPr>
        <p:txBody>
          <a:bodyPr wrap="square" rtlCol="0">
            <a:spAutoFit/>
          </a:bodyPr>
          <a:lstStyle/>
          <a:p>
            <a:pPr algn="ctr"/>
            <a:r>
              <a:rPr lang="en-US" sz="1600" b="1" dirty="0"/>
              <a:t>71%</a:t>
            </a:r>
          </a:p>
        </p:txBody>
      </p:sp>
      <p:sp>
        <p:nvSpPr>
          <p:cNvPr id="75" name="TextBox 74">
            <a:extLst>
              <a:ext uri="{FF2B5EF4-FFF2-40B4-BE49-F238E27FC236}">
                <a16:creationId xmlns:a16="http://schemas.microsoft.com/office/drawing/2014/main" id="{E45245C6-4590-4FEA-A618-ACB548ABA05B}"/>
              </a:ext>
            </a:extLst>
          </p:cNvPr>
          <p:cNvSpPr txBox="1"/>
          <p:nvPr/>
        </p:nvSpPr>
        <p:spPr>
          <a:xfrm>
            <a:off x="6816025" y="3710029"/>
            <a:ext cx="606634" cy="338554"/>
          </a:xfrm>
          <a:prstGeom prst="rect">
            <a:avLst/>
          </a:prstGeom>
          <a:noFill/>
          <a:effectLst/>
        </p:spPr>
        <p:txBody>
          <a:bodyPr wrap="square" rtlCol="0">
            <a:spAutoFit/>
          </a:bodyPr>
          <a:lstStyle/>
          <a:p>
            <a:pPr algn="ctr"/>
            <a:r>
              <a:rPr lang="en-US" sz="1600" b="1" dirty="0"/>
              <a:t>61%</a:t>
            </a:r>
          </a:p>
        </p:txBody>
      </p:sp>
      <p:sp>
        <p:nvSpPr>
          <p:cNvPr id="76" name="TextBox 75">
            <a:extLst>
              <a:ext uri="{FF2B5EF4-FFF2-40B4-BE49-F238E27FC236}">
                <a16:creationId xmlns:a16="http://schemas.microsoft.com/office/drawing/2014/main" id="{2AA96183-D7A9-4E80-AABD-A6DB1B710B8F}"/>
              </a:ext>
            </a:extLst>
          </p:cNvPr>
          <p:cNvSpPr txBox="1"/>
          <p:nvPr/>
        </p:nvSpPr>
        <p:spPr>
          <a:xfrm>
            <a:off x="7654882" y="3710029"/>
            <a:ext cx="606634" cy="338554"/>
          </a:xfrm>
          <a:prstGeom prst="rect">
            <a:avLst/>
          </a:prstGeom>
          <a:noFill/>
          <a:effectLst/>
        </p:spPr>
        <p:txBody>
          <a:bodyPr wrap="square" rtlCol="0">
            <a:spAutoFit/>
          </a:bodyPr>
          <a:lstStyle/>
          <a:p>
            <a:pPr algn="ctr"/>
            <a:r>
              <a:rPr lang="en-US" sz="1600" b="1" dirty="0"/>
              <a:t>60%</a:t>
            </a:r>
          </a:p>
        </p:txBody>
      </p:sp>
      <p:sp>
        <p:nvSpPr>
          <p:cNvPr id="77" name="TextBox 76">
            <a:extLst>
              <a:ext uri="{FF2B5EF4-FFF2-40B4-BE49-F238E27FC236}">
                <a16:creationId xmlns:a16="http://schemas.microsoft.com/office/drawing/2014/main" id="{0002A769-1227-4FCF-A034-D63F024BE6C5}"/>
              </a:ext>
            </a:extLst>
          </p:cNvPr>
          <p:cNvSpPr txBox="1"/>
          <p:nvPr/>
        </p:nvSpPr>
        <p:spPr>
          <a:xfrm>
            <a:off x="8367088" y="3710029"/>
            <a:ext cx="606634" cy="338554"/>
          </a:xfrm>
          <a:prstGeom prst="rect">
            <a:avLst/>
          </a:prstGeom>
          <a:noFill/>
          <a:effectLst/>
        </p:spPr>
        <p:txBody>
          <a:bodyPr wrap="square" rtlCol="0">
            <a:spAutoFit/>
          </a:bodyPr>
          <a:lstStyle/>
          <a:p>
            <a:pPr algn="ctr"/>
            <a:r>
              <a:rPr lang="en-US" sz="1600" b="1" dirty="0"/>
              <a:t>60%</a:t>
            </a:r>
          </a:p>
        </p:txBody>
      </p:sp>
      <p:sp>
        <p:nvSpPr>
          <p:cNvPr id="78" name="TextBox 77">
            <a:extLst>
              <a:ext uri="{FF2B5EF4-FFF2-40B4-BE49-F238E27FC236}">
                <a16:creationId xmlns:a16="http://schemas.microsoft.com/office/drawing/2014/main" id="{770BF472-9A63-4390-9500-609DB4896FE8}"/>
              </a:ext>
            </a:extLst>
          </p:cNvPr>
          <p:cNvSpPr txBox="1"/>
          <p:nvPr/>
        </p:nvSpPr>
        <p:spPr>
          <a:xfrm>
            <a:off x="5993699" y="4456514"/>
            <a:ext cx="606634" cy="338554"/>
          </a:xfrm>
          <a:prstGeom prst="rect">
            <a:avLst/>
          </a:prstGeom>
          <a:noFill/>
          <a:effectLst/>
        </p:spPr>
        <p:txBody>
          <a:bodyPr wrap="square" rtlCol="0">
            <a:spAutoFit/>
          </a:bodyPr>
          <a:lstStyle/>
          <a:p>
            <a:pPr algn="ctr"/>
            <a:r>
              <a:rPr lang="en-US" sz="1600" b="1" dirty="0"/>
              <a:t>65%</a:t>
            </a:r>
          </a:p>
        </p:txBody>
      </p:sp>
      <p:sp>
        <p:nvSpPr>
          <p:cNvPr id="79" name="TextBox 78">
            <a:extLst>
              <a:ext uri="{FF2B5EF4-FFF2-40B4-BE49-F238E27FC236}">
                <a16:creationId xmlns:a16="http://schemas.microsoft.com/office/drawing/2014/main" id="{79596C6E-05C9-4D94-B1D1-59D325900D05}"/>
              </a:ext>
            </a:extLst>
          </p:cNvPr>
          <p:cNvSpPr txBox="1"/>
          <p:nvPr/>
        </p:nvSpPr>
        <p:spPr>
          <a:xfrm>
            <a:off x="6816025" y="4456514"/>
            <a:ext cx="606634" cy="338554"/>
          </a:xfrm>
          <a:prstGeom prst="rect">
            <a:avLst/>
          </a:prstGeom>
          <a:noFill/>
          <a:effectLst/>
        </p:spPr>
        <p:txBody>
          <a:bodyPr wrap="square" rtlCol="0">
            <a:spAutoFit/>
          </a:bodyPr>
          <a:lstStyle/>
          <a:p>
            <a:pPr algn="ctr"/>
            <a:r>
              <a:rPr lang="en-US" sz="1600" b="1" dirty="0"/>
              <a:t>65%</a:t>
            </a:r>
          </a:p>
        </p:txBody>
      </p:sp>
      <p:sp>
        <p:nvSpPr>
          <p:cNvPr id="80" name="TextBox 79">
            <a:extLst>
              <a:ext uri="{FF2B5EF4-FFF2-40B4-BE49-F238E27FC236}">
                <a16:creationId xmlns:a16="http://schemas.microsoft.com/office/drawing/2014/main" id="{6D4459E9-1684-4DAA-87BC-CBFA494AC018}"/>
              </a:ext>
            </a:extLst>
          </p:cNvPr>
          <p:cNvSpPr txBox="1"/>
          <p:nvPr/>
        </p:nvSpPr>
        <p:spPr>
          <a:xfrm>
            <a:off x="7654882" y="4456514"/>
            <a:ext cx="606634" cy="338554"/>
          </a:xfrm>
          <a:prstGeom prst="rect">
            <a:avLst/>
          </a:prstGeom>
          <a:noFill/>
          <a:effectLst/>
        </p:spPr>
        <p:txBody>
          <a:bodyPr wrap="square" rtlCol="0">
            <a:spAutoFit/>
          </a:bodyPr>
          <a:lstStyle/>
          <a:p>
            <a:pPr algn="ctr"/>
            <a:r>
              <a:rPr lang="en-US" sz="1600" b="1" dirty="0"/>
              <a:t>61%</a:t>
            </a:r>
          </a:p>
        </p:txBody>
      </p:sp>
      <p:sp>
        <p:nvSpPr>
          <p:cNvPr id="81" name="TextBox 80">
            <a:extLst>
              <a:ext uri="{FF2B5EF4-FFF2-40B4-BE49-F238E27FC236}">
                <a16:creationId xmlns:a16="http://schemas.microsoft.com/office/drawing/2014/main" id="{EBCDB385-2777-4AEC-8315-E01B200C6787}"/>
              </a:ext>
            </a:extLst>
          </p:cNvPr>
          <p:cNvSpPr txBox="1"/>
          <p:nvPr/>
        </p:nvSpPr>
        <p:spPr>
          <a:xfrm>
            <a:off x="8367088" y="4456514"/>
            <a:ext cx="606634" cy="338554"/>
          </a:xfrm>
          <a:prstGeom prst="rect">
            <a:avLst/>
          </a:prstGeom>
          <a:noFill/>
          <a:effectLst/>
        </p:spPr>
        <p:txBody>
          <a:bodyPr wrap="square" rtlCol="0">
            <a:spAutoFit/>
          </a:bodyPr>
          <a:lstStyle/>
          <a:p>
            <a:pPr algn="ctr"/>
            <a:r>
              <a:rPr lang="en-US" sz="1600" b="1" dirty="0"/>
              <a:t>61%</a:t>
            </a:r>
          </a:p>
        </p:txBody>
      </p:sp>
      <p:sp>
        <p:nvSpPr>
          <p:cNvPr id="82" name="TextBox 81">
            <a:extLst>
              <a:ext uri="{FF2B5EF4-FFF2-40B4-BE49-F238E27FC236}">
                <a16:creationId xmlns:a16="http://schemas.microsoft.com/office/drawing/2014/main" id="{194DCA59-B701-4A23-9B3F-488DE87DADB2}"/>
              </a:ext>
            </a:extLst>
          </p:cNvPr>
          <p:cNvSpPr txBox="1"/>
          <p:nvPr/>
        </p:nvSpPr>
        <p:spPr>
          <a:xfrm>
            <a:off x="5993699" y="5158153"/>
            <a:ext cx="606634" cy="338554"/>
          </a:xfrm>
          <a:prstGeom prst="rect">
            <a:avLst/>
          </a:prstGeom>
          <a:noFill/>
          <a:effectLst/>
        </p:spPr>
        <p:txBody>
          <a:bodyPr wrap="square" rtlCol="0">
            <a:spAutoFit/>
          </a:bodyPr>
          <a:lstStyle/>
          <a:p>
            <a:pPr algn="ctr"/>
            <a:r>
              <a:rPr lang="en-US" sz="1600" b="1" dirty="0"/>
              <a:t>49%</a:t>
            </a:r>
          </a:p>
        </p:txBody>
      </p:sp>
      <p:sp>
        <p:nvSpPr>
          <p:cNvPr id="83" name="TextBox 82">
            <a:extLst>
              <a:ext uri="{FF2B5EF4-FFF2-40B4-BE49-F238E27FC236}">
                <a16:creationId xmlns:a16="http://schemas.microsoft.com/office/drawing/2014/main" id="{48B636D0-2A6A-416C-BEAF-3F4B0879E8DE}"/>
              </a:ext>
            </a:extLst>
          </p:cNvPr>
          <p:cNvSpPr txBox="1"/>
          <p:nvPr/>
        </p:nvSpPr>
        <p:spPr>
          <a:xfrm>
            <a:off x="6816025" y="5158153"/>
            <a:ext cx="606634" cy="338554"/>
          </a:xfrm>
          <a:prstGeom prst="rect">
            <a:avLst/>
          </a:prstGeom>
          <a:noFill/>
          <a:effectLst/>
        </p:spPr>
        <p:txBody>
          <a:bodyPr wrap="square" rtlCol="0">
            <a:spAutoFit/>
          </a:bodyPr>
          <a:lstStyle/>
          <a:p>
            <a:pPr algn="ctr"/>
            <a:r>
              <a:rPr lang="en-US" sz="1600" b="1" dirty="0"/>
              <a:t>57%</a:t>
            </a:r>
          </a:p>
        </p:txBody>
      </p:sp>
      <p:sp>
        <p:nvSpPr>
          <p:cNvPr id="84" name="TextBox 83">
            <a:extLst>
              <a:ext uri="{FF2B5EF4-FFF2-40B4-BE49-F238E27FC236}">
                <a16:creationId xmlns:a16="http://schemas.microsoft.com/office/drawing/2014/main" id="{85221B1E-28AE-4C55-BB42-522CDD46FDD3}"/>
              </a:ext>
            </a:extLst>
          </p:cNvPr>
          <p:cNvSpPr txBox="1"/>
          <p:nvPr/>
        </p:nvSpPr>
        <p:spPr>
          <a:xfrm>
            <a:off x="7654882" y="5158153"/>
            <a:ext cx="606634" cy="338554"/>
          </a:xfrm>
          <a:prstGeom prst="rect">
            <a:avLst/>
          </a:prstGeom>
          <a:noFill/>
          <a:effectLst/>
        </p:spPr>
        <p:txBody>
          <a:bodyPr wrap="square" rtlCol="0">
            <a:spAutoFit/>
          </a:bodyPr>
          <a:lstStyle/>
          <a:p>
            <a:pPr algn="ctr"/>
            <a:r>
              <a:rPr lang="en-US" sz="1600" b="1" dirty="0"/>
              <a:t>50%</a:t>
            </a:r>
          </a:p>
        </p:txBody>
      </p:sp>
      <p:sp>
        <p:nvSpPr>
          <p:cNvPr id="85" name="TextBox 84">
            <a:extLst>
              <a:ext uri="{FF2B5EF4-FFF2-40B4-BE49-F238E27FC236}">
                <a16:creationId xmlns:a16="http://schemas.microsoft.com/office/drawing/2014/main" id="{B36D109E-83AE-452A-9E60-13C3237782F6}"/>
              </a:ext>
            </a:extLst>
          </p:cNvPr>
          <p:cNvSpPr txBox="1"/>
          <p:nvPr/>
        </p:nvSpPr>
        <p:spPr>
          <a:xfrm>
            <a:off x="8367088" y="5158153"/>
            <a:ext cx="606634" cy="338554"/>
          </a:xfrm>
          <a:prstGeom prst="rect">
            <a:avLst/>
          </a:prstGeom>
          <a:noFill/>
          <a:effectLst/>
        </p:spPr>
        <p:txBody>
          <a:bodyPr wrap="square" rtlCol="0">
            <a:spAutoFit/>
          </a:bodyPr>
          <a:lstStyle/>
          <a:p>
            <a:pPr algn="ctr"/>
            <a:r>
              <a:rPr lang="en-US" sz="1600" b="1" dirty="0"/>
              <a:t>45%</a:t>
            </a:r>
          </a:p>
        </p:txBody>
      </p:sp>
      <p:sp>
        <p:nvSpPr>
          <p:cNvPr id="92" name="Text Placeholder 2">
            <a:extLst>
              <a:ext uri="{FF2B5EF4-FFF2-40B4-BE49-F238E27FC236}">
                <a16:creationId xmlns:a16="http://schemas.microsoft.com/office/drawing/2014/main" id="{46F8DA26-9CFE-41E0-97D3-9E09D30A767E}"/>
              </a:ext>
            </a:extLst>
          </p:cNvPr>
          <p:cNvSpPr>
            <a:spLocks noGrp="1"/>
          </p:cNvSpPr>
          <p:nvPr>
            <p:ph type="body" sz="quarter" idx="13"/>
          </p:nvPr>
        </p:nvSpPr>
        <p:spPr>
          <a:xfrm>
            <a:off x="169333" y="1214799"/>
            <a:ext cx="8805334" cy="368686"/>
          </a:xfrm>
        </p:spPr>
        <p:txBody>
          <a:bodyPr/>
          <a:lstStyle/>
          <a:p>
            <a:r>
              <a:rPr lang="en-US" sz="1400" b="1" dirty="0"/>
              <a:t>Survey Fun Fact</a:t>
            </a:r>
            <a:r>
              <a:rPr lang="en-US" sz="1400" dirty="0"/>
              <a:t>: </a:t>
            </a:r>
            <a:r>
              <a:rPr lang="en-US" sz="1400" u="sng" dirty="0"/>
              <a:t>65%</a:t>
            </a:r>
            <a:r>
              <a:rPr lang="en-US" sz="1400" dirty="0"/>
              <a:t> of adult 25-54 voters say that local cable TV news channels are a good source of political information</a:t>
            </a:r>
          </a:p>
        </p:txBody>
      </p:sp>
      <p:sp>
        <p:nvSpPr>
          <p:cNvPr id="90" name="Text Placeholder 3">
            <a:extLst>
              <a:ext uri="{FF2B5EF4-FFF2-40B4-BE49-F238E27FC236}">
                <a16:creationId xmlns:a16="http://schemas.microsoft.com/office/drawing/2014/main" id="{D99D353B-B57E-4668-BDAB-8C014D1530D2}"/>
              </a:ext>
            </a:extLst>
          </p:cNvPr>
          <p:cNvSpPr txBox="1">
            <a:spLocks/>
          </p:cNvSpPr>
          <p:nvPr/>
        </p:nvSpPr>
        <p:spPr>
          <a:xfrm>
            <a:off x="709280" y="2022370"/>
            <a:ext cx="1388782" cy="296244"/>
          </a:xfrm>
          <a:prstGeom prst="rect">
            <a:avLst/>
          </a:prstGeom>
        </p:spPr>
        <p:txBody>
          <a:bodyPr vert="horz"/>
          <a:lstStyle>
            <a:lvl1pPr marL="0" indent="0" algn="ctr" defTabSz="457200" rtl="0" eaLnBrk="1" latinLnBrk="0" hangingPunct="1">
              <a:spcBef>
                <a:spcPct val="20000"/>
              </a:spcBef>
              <a:buFontTx/>
              <a:buNone/>
              <a:defRPr sz="14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b="1" u="sng" dirty="0">
                <a:solidFill>
                  <a:prstClr val="black"/>
                </a:solidFill>
              </a:rPr>
              <a:t>% Who Agree</a:t>
            </a:r>
            <a:endParaRPr lang="en-US" sz="1100" u="sng" dirty="0"/>
          </a:p>
          <a:p>
            <a:endParaRPr lang="en-US" sz="1100" u="sng" dirty="0"/>
          </a:p>
        </p:txBody>
      </p:sp>
    </p:spTree>
    <p:extLst>
      <p:ext uri="{BB962C8B-B14F-4D97-AF65-F5344CB8AC3E}">
        <p14:creationId xmlns:p14="http://schemas.microsoft.com/office/powerpoint/2010/main" val="2624287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3CB36FF-BC44-4C1A-880E-683FCAEEFFF6}"/>
              </a:ext>
            </a:extLst>
          </p:cNvPr>
          <p:cNvSpPr>
            <a:spLocks noGrp="1"/>
          </p:cNvSpPr>
          <p:nvPr>
            <p:ph type="body" sz="quarter" idx="15"/>
          </p:nvPr>
        </p:nvSpPr>
        <p:spPr>
          <a:xfrm>
            <a:off x="296159" y="6169203"/>
            <a:ext cx="2170815" cy="294924"/>
          </a:xfrm>
        </p:spPr>
        <p:txBody>
          <a:bodyPr/>
          <a:lstStyle/>
          <a:p>
            <a:r>
              <a:rPr lang="en-US" dirty="0"/>
              <a:t>VAB: it’s a matter of trust</a:t>
            </a:r>
          </a:p>
        </p:txBody>
      </p:sp>
      <p:sp>
        <p:nvSpPr>
          <p:cNvPr id="31" name="Text Placeholder 3"/>
          <p:cNvSpPr>
            <a:spLocks noGrp="1"/>
          </p:cNvSpPr>
          <p:nvPr>
            <p:ph type="body" sz="quarter" idx="14"/>
          </p:nvPr>
        </p:nvSpPr>
        <p:spPr>
          <a:xfrm>
            <a:off x="297487" y="6487716"/>
            <a:ext cx="7339695" cy="346314"/>
          </a:xfrm>
        </p:spPr>
        <p:txBody>
          <a:bodyPr/>
          <a:lstStyle/>
          <a:p>
            <a:r>
              <a:rPr lang="en-US" sz="800" dirty="0"/>
              <a:t>Source: VAB / Research Now Poll of Registered or Likely Voters A18+; June 2018. Q27: Thinking about Local Cable News, please rate the following statements (Respondents who answered Agree or Strongly Agree). Total Respondents=1,003. </a:t>
            </a:r>
          </a:p>
        </p:txBody>
      </p:sp>
      <p:sp>
        <p:nvSpPr>
          <p:cNvPr id="3" name="TextBox 2">
            <a:extLst>
              <a:ext uri="{FF2B5EF4-FFF2-40B4-BE49-F238E27FC236}">
                <a16:creationId xmlns:a16="http://schemas.microsoft.com/office/drawing/2014/main" id="{058D20E8-4871-4E22-91BA-6F8046D70390}"/>
              </a:ext>
            </a:extLst>
          </p:cNvPr>
          <p:cNvSpPr txBox="1"/>
          <p:nvPr/>
        </p:nvSpPr>
        <p:spPr>
          <a:xfrm>
            <a:off x="166433" y="2148711"/>
            <a:ext cx="2706469" cy="430887"/>
          </a:xfrm>
          <a:prstGeom prst="rect">
            <a:avLst/>
          </a:prstGeom>
          <a:noFill/>
          <a:effectLst/>
        </p:spPr>
        <p:txBody>
          <a:bodyPr wrap="square" rtlCol="0">
            <a:spAutoFit/>
          </a:bodyPr>
          <a:lstStyle/>
          <a:p>
            <a:r>
              <a:rPr lang="en-US" sz="1050" b="1" dirty="0"/>
              <a:t>Local Cable provides extensive news coverage and political information</a:t>
            </a:r>
          </a:p>
        </p:txBody>
      </p:sp>
      <p:sp>
        <p:nvSpPr>
          <p:cNvPr id="8" name="TextBox 7">
            <a:extLst>
              <a:ext uri="{FF2B5EF4-FFF2-40B4-BE49-F238E27FC236}">
                <a16:creationId xmlns:a16="http://schemas.microsoft.com/office/drawing/2014/main" id="{4F2C09EA-3C55-4066-AB1C-04DB3FD0F7AD}"/>
              </a:ext>
            </a:extLst>
          </p:cNvPr>
          <p:cNvSpPr txBox="1"/>
          <p:nvPr/>
        </p:nvSpPr>
        <p:spPr>
          <a:xfrm>
            <a:off x="166433" y="2850370"/>
            <a:ext cx="2977116" cy="261610"/>
          </a:xfrm>
          <a:prstGeom prst="rect">
            <a:avLst/>
          </a:prstGeom>
          <a:noFill/>
          <a:effectLst/>
        </p:spPr>
        <p:txBody>
          <a:bodyPr wrap="square" rtlCol="0">
            <a:spAutoFit/>
          </a:bodyPr>
          <a:lstStyle/>
          <a:p>
            <a:r>
              <a:rPr lang="en-US" sz="1050" b="1" dirty="0"/>
              <a:t>Local Cable has quality news programs</a:t>
            </a:r>
          </a:p>
        </p:txBody>
      </p:sp>
      <p:sp>
        <p:nvSpPr>
          <p:cNvPr id="6" name="Rectangle 5">
            <a:extLst>
              <a:ext uri="{FF2B5EF4-FFF2-40B4-BE49-F238E27FC236}">
                <a16:creationId xmlns:a16="http://schemas.microsoft.com/office/drawing/2014/main" id="{C6DD608C-A4FC-4529-98DF-CF0D92845355}"/>
              </a:ext>
            </a:extLst>
          </p:cNvPr>
          <p:cNvSpPr/>
          <p:nvPr/>
        </p:nvSpPr>
        <p:spPr>
          <a:xfrm>
            <a:off x="166433" y="3416634"/>
            <a:ext cx="2584041" cy="430887"/>
          </a:xfrm>
          <a:prstGeom prst="rect">
            <a:avLst/>
          </a:prstGeom>
          <a:noFill/>
          <a:effectLst/>
        </p:spPr>
        <p:txBody>
          <a:bodyPr wrap="square" rtlCol="0">
            <a:spAutoFit/>
          </a:bodyPr>
          <a:lstStyle/>
          <a:p>
            <a:r>
              <a:rPr lang="en-US" sz="1050" b="1" dirty="0"/>
              <a:t>Local Cable provides an informative local perspective on national issues</a:t>
            </a:r>
          </a:p>
        </p:txBody>
      </p:sp>
      <p:sp>
        <p:nvSpPr>
          <p:cNvPr id="9" name="Rectangle 8">
            <a:extLst>
              <a:ext uri="{FF2B5EF4-FFF2-40B4-BE49-F238E27FC236}">
                <a16:creationId xmlns:a16="http://schemas.microsoft.com/office/drawing/2014/main" id="{DAEEC661-BE53-47E1-992E-D6F9E3FEA059}"/>
              </a:ext>
            </a:extLst>
          </p:cNvPr>
          <p:cNvSpPr/>
          <p:nvPr/>
        </p:nvSpPr>
        <p:spPr>
          <a:xfrm>
            <a:off x="166433" y="4158619"/>
            <a:ext cx="2580775" cy="430887"/>
          </a:xfrm>
          <a:prstGeom prst="rect">
            <a:avLst/>
          </a:prstGeom>
          <a:noFill/>
          <a:effectLst/>
        </p:spPr>
        <p:txBody>
          <a:bodyPr wrap="square" rtlCol="0">
            <a:spAutoFit/>
          </a:bodyPr>
          <a:lstStyle/>
          <a:p>
            <a:r>
              <a:rPr lang="en-US" sz="1050" b="1" dirty="0"/>
              <a:t>I rely upon local cable news to cover local issues that affect my community</a:t>
            </a:r>
          </a:p>
        </p:txBody>
      </p:sp>
      <p:sp>
        <p:nvSpPr>
          <p:cNvPr id="10" name="Rectangle 9">
            <a:extLst>
              <a:ext uri="{FF2B5EF4-FFF2-40B4-BE49-F238E27FC236}">
                <a16:creationId xmlns:a16="http://schemas.microsoft.com/office/drawing/2014/main" id="{7586E450-57D4-4A0D-B165-3DDAAACC35B5}"/>
              </a:ext>
            </a:extLst>
          </p:cNvPr>
          <p:cNvSpPr/>
          <p:nvPr/>
        </p:nvSpPr>
        <p:spPr>
          <a:xfrm>
            <a:off x="166433" y="4921921"/>
            <a:ext cx="2132872" cy="415498"/>
          </a:xfrm>
          <a:prstGeom prst="rect">
            <a:avLst/>
          </a:prstGeom>
          <a:noFill/>
          <a:effectLst/>
        </p:spPr>
        <p:txBody>
          <a:bodyPr wrap="square" rtlCol="0">
            <a:spAutoFit/>
          </a:bodyPr>
          <a:lstStyle/>
          <a:p>
            <a:r>
              <a:rPr lang="en-US" sz="1050" b="1" dirty="0"/>
              <a:t>I watch more Local Cable news now than in the past</a:t>
            </a:r>
          </a:p>
        </p:txBody>
      </p:sp>
      <p:cxnSp>
        <p:nvCxnSpPr>
          <p:cNvPr id="23" name="Straight Connector 22">
            <a:extLst>
              <a:ext uri="{FF2B5EF4-FFF2-40B4-BE49-F238E27FC236}">
                <a16:creationId xmlns:a16="http://schemas.microsoft.com/office/drawing/2014/main" id="{DB52B100-B444-4987-9B82-0668C06AF67E}"/>
              </a:ext>
            </a:extLst>
          </p:cNvPr>
          <p:cNvCxnSpPr>
            <a:cxnSpLocks/>
          </p:cNvCxnSpPr>
          <p:nvPr/>
        </p:nvCxnSpPr>
        <p:spPr>
          <a:xfrm flipH="1">
            <a:off x="296161" y="2696850"/>
            <a:ext cx="8582025" cy="0"/>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3E48A7D-7690-4985-B2A9-9F0AA5CD82CB}"/>
              </a:ext>
            </a:extLst>
          </p:cNvPr>
          <p:cNvCxnSpPr>
            <a:cxnSpLocks/>
          </p:cNvCxnSpPr>
          <p:nvPr/>
        </p:nvCxnSpPr>
        <p:spPr>
          <a:xfrm flipH="1">
            <a:off x="280987" y="3242654"/>
            <a:ext cx="8582025" cy="0"/>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AB524776-BAE6-4667-B2C7-DD98183F926C}"/>
              </a:ext>
            </a:extLst>
          </p:cNvPr>
          <p:cNvCxnSpPr>
            <a:cxnSpLocks/>
          </p:cNvCxnSpPr>
          <p:nvPr/>
        </p:nvCxnSpPr>
        <p:spPr>
          <a:xfrm flipH="1">
            <a:off x="280987" y="3986934"/>
            <a:ext cx="8582025" cy="0"/>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0299BD5-DE38-4CCE-B1B9-480554EB05E0}"/>
              </a:ext>
            </a:extLst>
          </p:cNvPr>
          <p:cNvCxnSpPr>
            <a:cxnSpLocks/>
          </p:cNvCxnSpPr>
          <p:nvPr/>
        </p:nvCxnSpPr>
        <p:spPr>
          <a:xfrm flipH="1">
            <a:off x="280987" y="4741845"/>
            <a:ext cx="8582025" cy="0"/>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F3BFF88-BEF4-4568-9EB7-208D5CE3800B}"/>
              </a:ext>
            </a:extLst>
          </p:cNvPr>
          <p:cNvCxnSpPr/>
          <p:nvPr/>
        </p:nvCxnSpPr>
        <p:spPr>
          <a:xfrm>
            <a:off x="4094447" y="1851008"/>
            <a:ext cx="0" cy="3479483"/>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BAE327A4-9858-4A31-A039-09B13D9A3B72}"/>
              </a:ext>
            </a:extLst>
          </p:cNvPr>
          <p:cNvCxnSpPr/>
          <p:nvPr/>
        </p:nvCxnSpPr>
        <p:spPr>
          <a:xfrm>
            <a:off x="5179106" y="1851008"/>
            <a:ext cx="0" cy="3479483"/>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A7AE68AA-B9A2-426D-8DE1-1D8F5B4E2679}"/>
              </a:ext>
            </a:extLst>
          </p:cNvPr>
          <p:cNvCxnSpPr/>
          <p:nvPr/>
        </p:nvCxnSpPr>
        <p:spPr>
          <a:xfrm>
            <a:off x="6361464" y="1851008"/>
            <a:ext cx="0" cy="3479483"/>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29E8707E-3138-484A-AC4A-6B20C1FC52C2}"/>
              </a:ext>
            </a:extLst>
          </p:cNvPr>
          <p:cNvCxnSpPr/>
          <p:nvPr/>
        </p:nvCxnSpPr>
        <p:spPr>
          <a:xfrm>
            <a:off x="7543822" y="1851008"/>
            <a:ext cx="0" cy="3479483"/>
          </a:xfrm>
          <a:prstGeom prst="line">
            <a:avLst/>
          </a:prstGeom>
          <a:ln w="63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B402E488-F2CC-431C-A3C7-79EE3BDAA90E}"/>
              </a:ext>
            </a:extLst>
          </p:cNvPr>
          <p:cNvCxnSpPr/>
          <p:nvPr/>
        </p:nvCxnSpPr>
        <p:spPr>
          <a:xfrm>
            <a:off x="2835538" y="1851008"/>
            <a:ext cx="0" cy="3479483"/>
          </a:xfrm>
          <a:prstGeom prst="line">
            <a:avLst/>
          </a:prstGeom>
          <a:ln w="3175">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1866B770-0553-440C-95D7-3A6F15DA04DC}"/>
              </a:ext>
            </a:extLst>
          </p:cNvPr>
          <p:cNvSpPr txBox="1"/>
          <p:nvPr/>
        </p:nvSpPr>
        <p:spPr>
          <a:xfrm>
            <a:off x="3011127" y="1665131"/>
            <a:ext cx="976990" cy="267547"/>
          </a:xfrm>
          <a:prstGeom prst="rect">
            <a:avLst/>
          </a:prstGeom>
          <a:noFill/>
          <a:effectLst/>
        </p:spPr>
        <p:txBody>
          <a:bodyPr wrap="square" rtlCol="0">
            <a:spAutoFit/>
          </a:bodyPr>
          <a:lstStyle/>
          <a:p>
            <a:pPr algn="ctr"/>
            <a:r>
              <a:rPr lang="en-US" sz="1100" b="1" u="sng" dirty="0"/>
              <a:t>Republican</a:t>
            </a:r>
          </a:p>
        </p:txBody>
      </p:sp>
      <p:sp>
        <p:nvSpPr>
          <p:cNvPr id="39" name="TextBox 38">
            <a:extLst>
              <a:ext uri="{FF2B5EF4-FFF2-40B4-BE49-F238E27FC236}">
                <a16:creationId xmlns:a16="http://schemas.microsoft.com/office/drawing/2014/main" id="{2B879F96-52FD-4BC7-B967-0F9034DFB35C}"/>
              </a:ext>
            </a:extLst>
          </p:cNvPr>
          <p:cNvSpPr txBox="1"/>
          <p:nvPr/>
        </p:nvSpPr>
        <p:spPr>
          <a:xfrm>
            <a:off x="4148951" y="1665131"/>
            <a:ext cx="976990" cy="267547"/>
          </a:xfrm>
          <a:prstGeom prst="rect">
            <a:avLst/>
          </a:prstGeom>
          <a:noFill/>
          <a:effectLst/>
        </p:spPr>
        <p:txBody>
          <a:bodyPr wrap="square" rtlCol="0">
            <a:spAutoFit/>
          </a:bodyPr>
          <a:lstStyle/>
          <a:p>
            <a:pPr algn="ctr"/>
            <a:r>
              <a:rPr lang="en-US" sz="1100" b="1" u="sng" dirty="0"/>
              <a:t>Democrat</a:t>
            </a:r>
          </a:p>
        </p:txBody>
      </p:sp>
      <p:sp>
        <p:nvSpPr>
          <p:cNvPr id="40" name="TextBox 39">
            <a:extLst>
              <a:ext uri="{FF2B5EF4-FFF2-40B4-BE49-F238E27FC236}">
                <a16:creationId xmlns:a16="http://schemas.microsoft.com/office/drawing/2014/main" id="{FF69ECF1-F8DF-4FA0-AACA-7BF2F4A61984}"/>
              </a:ext>
            </a:extLst>
          </p:cNvPr>
          <p:cNvSpPr txBox="1"/>
          <p:nvPr/>
        </p:nvSpPr>
        <p:spPr>
          <a:xfrm>
            <a:off x="5233610" y="1665131"/>
            <a:ext cx="1074689" cy="267547"/>
          </a:xfrm>
          <a:prstGeom prst="rect">
            <a:avLst/>
          </a:prstGeom>
          <a:noFill/>
          <a:effectLst/>
        </p:spPr>
        <p:txBody>
          <a:bodyPr wrap="square" rtlCol="0">
            <a:spAutoFit/>
          </a:bodyPr>
          <a:lstStyle/>
          <a:p>
            <a:pPr algn="ctr"/>
            <a:r>
              <a:rPr lang="en-US" sz="1100" b="1" u="sng" dirty="0"/>
              <a:t>Independent</a:t>
            </a:r>
          </a:p>
        </p:txBody>
      </p:sp>
      <p:sp>
        <p:nvSpPr>
          <p:cNvPr id="41" name="TextBox 40">
            <a:extLst>
              <a:ext uri="{FF2B5EF4-FFF2-40B4-BE49-F238E27FC236}">
                <a16:creationId xmlns:a16="http://schemas.microsoft.com/office/drawing/2014/main" id="{CF3470AD-C7BA-46D2-9939-58709CDA025A}"/>
              </a:ext>
            </a:extLst>
          </p:cNvPr>
          <p:cNvSpPr txBox="1"/>
          <p:nvPr/>
        </p:nvSpPr>
        <p:spPr>
          <a:xfrm>
            <a:off x="6436475" y="1663786"/>
            <a:ext cx="1074689" cy="267547"/>
          </a:xfrm>
          <a:prstGeom prst="rect">
            <a:avLst/>
          </a:prstGeom>
          <a:noFill/>
          <a:effectLst/>
        </p:spPr>
        <p:txBody>
          <a:bodyPr wrap="square" rtlCol="0">
            <a:spAutoFit/>
          </a:bodyPr>
          <a:lstStyle/>
          <a:p>
            <a:pPr algn="ctr"/>
            <a:r>
              <a:rPr lang="en-US" sz="1100" b="1" u="sng" dirty="0"/>
              <a:t>White Collar</a:t>
            </a:r>
          </a:p>
        </p:txBody>
      </p:sp>
      <p:sp>
        <p:nvSpPr>
          <p:cNvPr id="42" name="TextBox 41">
            <a:extLst>
              <a:ext uri="{FF2B5EF4-FFF2-40B4-BE49-F238E27FC236}">
                <a16:creationId xmlns:a16="http://schemas.microsoft.com/office/drawing/2014/main" id="{53515CEE-A74D-44FD-8F33-64EFE06B0F60}"/>
              </a:ext>
            </a:extLst>
          </p:cNvPr>
          <p:cNvSpPr txBox="1"/>
          <p:nvPr/>
        </p:nvSpPr>
        <p:spPr>
          <a:xfrm>
            <a:off x="7744657" y="1665130"/>
            <a:ext cx="1074689" cy="267547"/>
          </a:xfrm>
          <a:prstGeom prst="rect">
            <a:avLst/>
          </a:prstGeom>
          <a:noFill/>
          <a:effectLst/>
        </p:spPr>
        <p:txBody>
          <a:bodyPr wrap="square" rtlCol="0">
            <a:spAutoFit/>
          </a:bodyPr>
          <a:lstStyle/>
          <a:p>
            <a:pPr algn="ctr"/>
            <a:r>
              <a:rPr lang="en-US" sz="1100" b="1" u="sng" dirty="0"/>
              <a:t>Blue Collar</a:t>
            </a:r>
          </a:p>
        </p:txBody>
      </p:sp>
      <p:sp>
        <p:nvSpPr>
          <p:cNvPr id="45" name="TextBox 44">
            <a:extLst>
              <a:ext uri="{FF2B5EF4-FFF2-40B4-BE49-F238E27FC236}">
                <a16:creationId xmlns:a16="http://schemas.microsoft.com/office/drawing/2014/main" id="{E94951DF-E5D5-417C-A211-8FFDB9539EB6}"/>
              </a:ext>
            </a:extLst>
          </p:cNvPr>
          <p:cNvSpPr txBox="1"/>
          <p:nvPr/>
        </p:nvSpPr>
        <p:spPr>
          <a:xfrm>
            <a:off x="3171294" y="2194877"/>
            <a:ext cx="606634" cy="338554"/>
          </a:xfrm>
          <a:prstGeom prst="rect">
            <a:avLst/>
          </a:prstGeom>
          <a:noFill/>
          <a:effectLst/>
        </p:spPr>
        <p:txBody>
          <a:bodyPr wrap="square" rtlCol="0">
            <a:spAutoFit/>
          </a:bodyPr>
          <a:lstStyle/>
          <a:p>
            <a:pPr algn="ctr"/>
            <a:r>
              <a:rPr lang="en-US" sz="1600" b="1" dirty="0"/>
              <a:t>59%</a:t>
            </a:r>
          </a:p>
        </p:txBody>
      </p:sp>
      <p:sp>
        <p:nvSpPr>
          <p:cNvPr id="46" name="TextBox 45">
            <a:extLst>
              <a:ext uri="{FF2B5EF4-FFF2-40B4-BE49-F238E27FC236}">
                <a16:creationId xmlns:a16="http://schemas.microsoft.com/office/drawing/2014/main" id="{CE67F206-C5D3-46F1-9C57-E3343A773C9A}"/>
              </a:ext>
            </a:extLst>
          </p:cNvPr>
          <p:cNvSpPr txBox="1"/>
          <p:nvPr/>
        </p:nvSpPr>
        <p:spPr>
          <a:xfrm>
            <a:off x="4348916" y="2194877"/>
            <a:ext cx="606634" cy="338554"/>
          </a:xfrm>
          <a:prstGeom prst="rect">
            <a:avLst/>
          </a:prstGeom>
          <a:noFill/>
          <a:effectLst/>
        </p:spPr>
        <p:txBody>
          <a:bodyPr wrap="square" rtlCol="0">
            <a:spAutoFit/>
          </a:bodyPr>
          <a:lstStyle/>
          <a:p>
            <a:pPr algn="ctr"/>
            <a:r>
              <a:rPr lang="en-US" sz="1600" b="1" dirty="0"/>
              <a:t>64%</a:t>
            </a:r>
          </a:p>
        </p:txBody>
      </p:sp>
      <p:sp>
        <p:nvSpPr>
          <p:cNvPr id="47" name="TextBox 46">
            <a:extLst>
              <a:ext uri="{FF2B5EF4-FFF2-40B4-BE49-F238E27FC236}">
                <a16:creationId xmlns:a16="http://schemas.microsoft.com/office/drawing/2014/main" id="{C3F9C664-B7F9-4446-966E-05940052E42A}"/>
              </a:ext>
            </a:extLst>
          </p:cNvPr>
          <p:cNvSpPr txBox="1"/>
          <p:nvPr/>
        </p:nvSpPr>
        <p:spPr>
          <a:xfrm>
            <a:off x="5439223" y="2194877"/>
            <a:ext cx="606634" cy="338554"/>
          </a:xfrm>
          <a:prstGeom prst="rect">
            <a:avLst/>
          </a:prstGeom>
          <a:noFill/>
          <a:effectLst/>
        </p:spPr>
        <p:txBody>
          <a:bodyPr wrap="square" rtlCol="0">
            <a:spAutoFit/>
          </a:bodyPr>
          <a:lstStyle/>
          <a:p>
            <a:pPr algn="ctr"/>
            <a:r>
              <a:rPr lang="en-US" sz="1600" b="1" dirty="0"/>
              <a:t>55%</a:t>
            </a:r>
          </a:p>
        </p:txBody>
      </p:sp>
      <p:sp>
        <p:nvSpPr>
          <p:cNvPr id="48" name="TextBox 47">
            <a:extLst>
              <a:ext uri="{FF2B5EF4-FFF2-40B4-BE49-F238E27FC236}">
                <a16:creationId xmlns:a16="http://schemas.microsoft.com/office/drawing/2014/main" id="{463EE090-0738-42EC-A699-11EE27300720}"/>
              </a:ext>
            </a:extLst>
          </p:cNvPr>
          <p:cNvSpPr txBox="1"/>
          <p:nvPr/>
        </p:nvSpPr>
        <p:spPr>
          <a:xfrm>
            <a:off x="6621580" y="2194877"/>
            <a:ext cx="606634" cy="338554"/>
          </a:xfrm>
          <a:prstGeom prst="rect">
            <a:avLst/>
          </a:prstGeom>
          <a:noFill/>
          <a:effectLst/>
        </p:spPr>
        <p:txBody>
          <a:bodyPr wrap="square" rtlCol="0">
            <a:spAutoFit/>
          </a:bodyPr>
          <a:lstStyle/>
          <a:p>
            <a:pPr algn="ctr"/>
            <a:r>
              <a:rPr lang="en-US" sz="1600" b="1" dirty="0"/>
              <a:t>65%</a:t>
            </a:r>
          </a:p>
        </p:txBody>
      </p:sp>
      <p:sp>
        <p:nvSpPr>
          <p:cNvPr id="49" name="TextBox 48">
            <a:extLst>
              <a:ext uri="{FF2B5EF4-FFF2-40B4-BE49-F238E27FC236}">
                <a16:creationId xmlns:a16="http://schemas.microsoft.com/office/drawing/2014/main" id="{9A974C13-A077-4A89-BA17-0B1E0206BC14}"/>
              </a:ext>
            </a:extLst>
          </p:cNvPr>
          <p:cNvSpPr txBox="1"/>
          <p:nvPr/>
        </p:nvSpPr>
        <p:spPr>
          <a:xfrm>
            <a:off x="7978685" y="2194877"/>
            <a:ext cx="606634" cy="338554"/>
          </a:xfrm>
          <a:prstGeom prst="rect">
            <a:avLst/>
          </a:prstGeom>
          <a:noFill/>
          <a:effectLst/>
        </p:spPr>
        <p:txBody>
          <a:bodyPr wrap="square" rtlCol="0">
            <a:spAutoFit/>
          </a:bodyPr>
          <a:lstStyle/>
          <a:p>
            <a:pPr algn="ctr"/>
            <a:r>
              <a:rPr lang="en-US" sz="1600" b="1" dirty="0"/>
              <a:t>66%</a:t>
            </a:r>
          </a:p>
        </p:txBody>
      </p:sp>
      <p:sp>
        <p:nvSpPr>
          <p:cNvPr id="50" name="TextBox 49">
            <a:extLst>
              <a:ext uri="{FF2B5EF4-FFF2-40B4-BE49-F238E27FC236}">
                <a16:creationId xmlns:a16="http://schemas.microsoft.com/office/drawing/2014/main" id="{1BCE2D22-1A1F-449C-8E2A-924AB3DE4E0C}"/>
              </a:ext>
            </a:extLst>
          </p:cNvPr>
          <p:cNvSpPr txBox="1"/>
          <p:nvPr/>
        </p:nvSpPr>
        <p:spPr>
          <a:xfrm>
            <a:off x="3171294" y="2811898"/>
            <a:ext cx="606634" cy="338554"/>
          </a:xfrm>
          <a:prstGeom prst="rect">
            <a:avLst/>
          </a:prstGeom>
          <a:noFill/>
          <a:effectLst/>
        </p:spPr>
        <p:txBody>
          <a:bodyPr wrap="square" rtlCol="0">
            <a:spAutoFit/>
          </a:bodyPr>
          <a:lstStyle/>
          <a:p>
            <a:pPr algn="ctr"/>
            <a:r>
              <a:rPr lang="en-US" sz="1600" b="1" dirty="0"/>
              <a:t>58%</a:t>
            </a:r>
          </a:p>
        </p:txBody>
      </p:sp>
      <p:sp>
        <p:nvSpPr>
          <p:cNvPr id="51" name="TextBox 50">
            <a:extLst>
              <a:ext uri="{FF2B5EF4-FFF2-40B4-BE49-F238E27FC236}">
                <a16:creationId xmlns:a16="http://schemas.microsoft.com/office/drawing/2014/main" id="{C77306D8-3608-4EC0-83EF-460669D71A96}"/>
              </a:ext>
            </a:extLst>
          </p:cNvPr>
          <p:cNvSpPr txBox="1"/>
          <p:nvPr/>
        </p:nvSpPr>
        <p:spPr>
          <a:xfrm>
            <a:off x="4348916" y="2811898"/>
            <a:ext cx="606634" cy="338554"/>
          </a:xfrm>
          <a:prstGeom prst="rect">
            <a:avLst/>
          </a:prstGeom>
          <a:noFill/>
          <a:effectLst/>
        </p:spPr>
        <p:txBody>
          <a:bodyPr wrap="square" rtlCol="0">
            <a:spAutoFit/>
          </a:bodyPr>
          <a:lstStyle/>
          <a:p>
            <a:pPr algn="ctr"/>
            <a:r>
              <a:rPr lang="en-US" sz="1600" b="1" dirty="0"/>
              <a:t>63%</a:t>
            </a:r>
          </a:p>
        </p:txBody>
      </p:sp>
      <p:sp>
        <p:nvSpPr>
          <p:cNvPr id="52" name="TextBox 51">
            <a:extLst>
              <a:ext uri="{FF2B5EF4-FFF2-40B4-BE49-F238E27FC236}">
                <a16:creationId xmlns:a16="http://schemas.microsoft.com/office/drawing/2014/main" id="{07D23948-FE50-4C05-99AE-4C3EE7A28D42}"/>
              </a:ext>
            </a:extLst>
          </p:cNvPr>
          <p:cNvSpPr txBox="1"/>
          <p:nvPr/>
        </p:nvSpPr>
        <p:spPr>
          <a:xfrm>
            <a:off x="5439223" y="2811898"/>
            <a:ext cx="606634" cy="338554"/>
          </a:xfrm>
          <a:prstGeom prst="rect">
            <a:avLst/>
          </a:prstGeom>
          <a:noFill/>
          <a:effectLst/>
        </p:spPr>
        <p:txBody>
          <a:bodyPr wrap="square" rtlCol="0">
            <a:spAutoFit/>
          </a:bodyPr>
          <a:lstStyle/>
          <a:p>
            <a:pPr algn="ctr"/>
            <a:r>
              <a:rPr lang="en-US" sz="1600" b="1" dirty="0"/>
              <a:t>51%</a:t>
            </a:r>
          </a:p>
        </p:txBody>
      </p:sp>
      <p:sp>
        <p:nvSpPr>
          <p:cNvPr id="53" name="TextBox 52">
            <a:extLst>
              <a:ext uri="{FF2B5EF4-FFF2-40B4-BE49-F238E27FC236}">
                <a16:creationId xmlns:a16="http://schemas.microsoft.com/office/drawing/2014/main" id="{AED5A7C4-DC44-488C-8277-FA324B719977}"/>
              </a:ext>
            </a:extLst>
          </p:cNvPr>
          <p:cNvSpPr txBox="1"/>
          <p:nvPr/>
        </p:nvSpPr>
        <p:spPr>
          <a:xfrm>
            <a:off x="6621580" y="2811898"/>
            <a:ext cx="606634" cy="338554"/>
          </a:xfrm>
          <a:prstGeom prst="rect">
            <a:avLst/>
          </a:prstGeom>
          <a:noFill/>
          <a:effectLst/>
        </p:spPr>
        <p:txBody>
          <a:bodyPr wrap="square" rtlCol="0">
            <a:spAutoFit/>
          </a:bodyPr>
          <a:lstStyle/>
          <a:p>
            <a:pPr algn="ctr"/>
            <a:r>
              <a:rPr lang="en-US" sz="1600" b="1" dirty="0"/>
              <a:t>62%</a:t>
            </a:r>
          </a:p>
        </p:txBody>
      </p:sp>
      <p:sp>
        <p:nvSpPr>
          <p:cNvPr id="54" name="TextBox 53">
            <a:extLst>
              <a:ext uri="{FF2B5EF4-FFF2-40B4-BE49-F238E27FC236}">
                <a16:creationId xmlns:a16="http://schemas.microsoft.com/office/drawing/2014/main" id="{44E7C6AD-A323-4048-A9C3-E4710832C052}"/>
              </a:ext>
            </a:extLst>
          </p:cNvPr>
          <p:cNvSpPr txBox="1"/>
          <p:nvPr/>
        </p:nvSpPr>
        <p:spPr>
          <a:xfrm>
            <a:off x="7978685" y="2811898"/>
            <a:ext cx="606634" cy="338554"/>
          </a:xfrm>
          <a:prstGeom prst="rect">
            <a:avLst/>
          </a:prstGeom>
          <a:noFill/>
          <a:effectLst/>
        </p:spPr>
        <p:txBody>
          <a:bodyPr wrap="square" rtlCol="0">
            <a:spAutoFit/>
          </a:bodyPr>
          <a:lstStyle/>
          <a:p>
            <a:pPr algn="ctr"/>
            <a:r>
              <a:rPr lang="en-US" sz="1600" b="1" dirty="0"/>
              <a:t>66%</a:t>
            </a:r>
          </a:p>
        </p:txBody>
      </p:sp>
      <p:sp>
        <p:nvSpPr>
          <p:cNvPr id="55" name="TextBox 54">
            <a:extLst>
              <a:ext uri="{FF2B5EF4-FFF2-40B4-BE49-F238E27FC236}">
                <a16:creationId xmlns:a16="http://schemas.microsoft.com/office/drawing/2014/main" id="{8CD7CED9-A852-4D7D-A565-AC1E917F156A}"/>
              </a:ext>
            </a:extLst>
          </p:cNvPr>
          <p:cNvSpPr txBox="1"/>
          <p:nvPr/>
        </p:nvSpPr>
        <p:spPr>
          <a:xfrm>
            <a:off x="3171294" y="3462800"/>
            <a:ext cx="606634" cy="338554"/>
          </a:xfrm>
          <a:prstGeom prst="rect">
            <a:avLst/>
          </a:prstGeom>
          <a:noFill/>
          <a:effectLst/>
        </p:spPr>
        <p:txBody>
          <a:bodyPr wrap="square" rtlCol="0">
            <a:spAutoFit/>
          </a:bodyPr>
          <a:lstStyle/>
          <a:p>
            <a:pPr algn="ctr"/>
            <a:r>
              <a:rPr lang="en-US" sz="1600" b="1" dirty="0"/>
              <a:t>59%</a:t>
            </a:r>
          </a:p>
        </p:txBody>
      </p:sp>
      <p:sp>
        <p:nvSpPr>
          <p:cNvPr id="56" name="TextBox 55">
            <a:extLst>
              <a:ext uri="{FF2B5EF4-FFF2-40B4-BE49-F238E27FC236}">
                <a16:creationId xmlns:a16="http://schemas.microsoft.com/office/drawing/2014/main" id="{82753915-554E-4F14-B551-484C223319F1}"/>
              </a:ext>
            </a:extLst>
          </p:cNvPr>
          <p:cNvSpPr txBox="1"/>
          <p:nvPr/>
        </p:nvSpPr>
        <p:spPr>
          <a:xfrm>
            <a:off x="4348916" y="3462800"/>
            <a:ext cx="606634" cy="338554"/>
          </a:xfrm>
          <a:prstGeom prst="rect">
            <a:avLst/>
          </a:prstGeom>
          <a:noFill/>
          <a:effectLst/>
        </p:spPr>
        <p:txBody>
          <a:bodyPr wrap="square" rtlCol="0">
            <a:spAutoFit/>
          </a:bodyPr>
          <a:lstStyle/>
          <a:p>
            <a:pPr algn="ctr"/>
            <a:r>
              <a:rPr lang="en-US" sz="1600" b="1" dirty="0"/>
              <a:t>62%</a:t>
            </a:r>
          </a:p>
        </p:txBody>
      </p:sp>
      <p:sp>
        <p:nvSpPr>
          <p:cNvPr id="57" name="TextBox 56">
            <a:extLst>
              <a:ext uri="{FF2B5EF4-FFF2-40B4-BE49-F238E27FC236}">
                <a16:creationId xmlns:a16="http://schemas.microsoft.com/office/drawing/2014/main" id="{8408188A-732B-4ABF-B1D5-D33B08379608}"/>
              </a:ext>
            </a:extLst>
          </p:cNvPr>
          <p:cNvSpPr txBox="1"/>
          <p:nvPr/>
        </p:nvSpPr>
        <p:spPr>
          <a:xfrm>
            <a:off x="5439223" y="3462800"/>
            <a:ext cx="606634" cy="338554"/>
          </a:xfrm>
          <a:prstGeom prst="rect">
            <a:avLst/>
          </a:prstGeom>
          <a:noFill/>
          <a:effectLst/>
        </p:spPr>
        <p:txBody>
          <a:bodyPr wrap="square" rtlCol="0">
            <a:spAutoFit/>
          </a:bodyPr>
          <a:lstStyle/>
          <a:p>
            <a:pPr algn="ctr"/>
            <a:r>
              <a:rPr lang="en-US" sz="1600" b="1" dirty="0"/>
              <a:t>57%</a:t>
            </a:r>
          </a:p>
        </p:txBody>
      </p:sp>
      <p:sp>
        <p:nvSpPr>
          <p:cNvPr id="58" name="TextBox 57">
            <a:extLst>
              <a:ext uri="{FF2B5EF4-FFF2-40B4-BE49-F238E27FC236}">
                <a16:creationId xmlns:a16="http://schemas.microsoft.com/office/drawing/2014/main" id="{F763DEFF-5078-402A-9E9E-9A62316DE62C}"/>
              </a:ext>
            </a:extLst>
          </p:cNvPr>
          <p:cNvSpPr txBox="1"/>
          <p:nvPr/>
        </p:nvSpPr>
        <p:spPr>
          <a:xfrm>
            <a:off x="6621580" y="3462800"/>
            <a:ext cx="606634" cy="338554"/>
          </a:xfrm>
          <a:prstGeom prst="rect">
            <a:avLst/>
          </a:prstGeom>
          <a:noFill/>
          <a:effectLst/>
        </p:spPr>
        <p:txBody>
          <a:bodyPr wrap="square" rtlCol="0">
            <a:spAutoFit/>
          </a:bodyPr>
          <a:lstStyle/>
          <a:p>
            <a:pPr algn="ctr"/>
            <a:r>
              <a:rPr lang="en-US" sz="1600" b="1" dirty="0"/>
              <a:t>64%</a:t>
            </a:r>
          </a:p>
        </p:txBody>
      </p:sp>
      <p:sp>
        <p:nvSpPr>
          <p:cNvPr id="59" name="TextBox 58">
            <a:extLst>
              <a:ext uri="{FF2B5EF4-FFF2-40B4-BE49-F238E27FC236}">
                <a16:creationId xmlns:a16="http://schemas.microsoft.com/office/drawing/2014/main" id="{88CD030C-D9C6-4972-80F1-DA413D3F4771}"/>
              </a:ext>
            </a:extLst>
          </p:cNvPr>
          <p:cNvSpPr txBox="1"/>
          <p:nvPr/>
        </p:nvSpPr>
        <p:spPr>
          <a:xfrm>
            <a:off x="7978685" y="3462800"/>
            <a:ext cx="606634" cy="338554"/>
          </a:xfrm>
          <a:prstGeom prst="rect">
            <a:avLst/>
          </a:prstGeom>
          <a:noFill/>
          <a:effectLst/>
        </p:spPr>
        <p:txBody>
          <a:bodyPr wrap="square" rtlCol="0">
            <a:spAutoFit/>
          </a:bodyPr>
          <a:lstStyle/>
          <a:p>
            <a:pPr algn="ctr"/>
            <a:r>
              <a:rPr lang="en-US" sz="1600" b="1" dirty="0"/>
              <a:t>73%</a:t>
            </a:r>
          </a:p>
        </p:txBody>
      </p:sp>
      <p:sp>
        <p:nvSpPr>
          <p:cNvPr id="60" name="TextBox 59">
            <a:extLst>
              <a:ext uri="{FF2B5EF4-FFF2-40B4-BE49-F238E27FC236}">
                <a16:creationId xmlns:a16="http://schemas.microsoft.com/office/drawing/2014/main" id="{214D2A6D-8B4B-493B-858C-CE5A39AD6862}"/>
              </a:ext>
            </a:extLst>
          </p:cNvPr>
          <p:cNvSpPr txBox="1"/>
          <p:nvPr/>
        </p:nvSpPr>
        <p:spPr>
          <a:xfrm>
            <a:off x="3171294" y="4204785"/>
            <a:ext cx="606634" cy="338554"/>
          </a:xfrm>
          <a:prstGeom prst="rect">
            <a:avLst/>
          </a:prstGeom>
          <a:noFill/>
          <a:effectLst/>
        </p:spPr>
        <p:txBody>
          <a:bodyPr wrap="square" rtlCol="0">
            <a:spAutoFit/>
          </a:bodyPr>
          <a:lstStyle/>
          <a:p>
            <a:pPr algn="ctr"/>
            <a:r>
              <a:rPr lang="en-US" sz="1600" b="1" dirty="0"/>
              <a:t>59%</a:t>
            </a:r>
          </a:p>
        </p:txBody>
      </p:sp>
      <p:sp>
        <p:nvSpPr>
          <p:cNvPr id="61" name="TextBox 60">
            <a:extLst>
              <a:ext uri="{FF2B5EF4-FFF2-40B4-BE49-F238E27FC236}">
                <a16:creationId xmlns:a16="http://schemas.microsoft.com/office/drawing/2014/main" id="{FA571AA5-86F7-4F81-8D37-1DF0E2408925}"/>
              </a:ext>
            </a:extLst>
          </p:cNvPr>
          <p:cNvSpPr txBox="1"/>
          <p:nvPr/>
        </p:nvSpPr>
        <p:spPr>
          <a:xfrm>
            <a:off x="4348916" y="4204785"/>
            <a:ext cx="606634" cy="338554"/>
          </a:xfrm>
          <a:prstGeom prst="rect">
            <a:avLst/>
          </a:prstGeom>
          <a:noFill/>
          <a:effectLst/>
        </p:spPr>
        <p:txBody>
          <a:bodyPr wrap="square" rtlCol="0">
            <a:spAutoFit/>
          </a:bodyPr>
          <a:lstStyle/>
          <a:p>
            <a:pPr algn="ctr"/>
            <a:r>
              <a:rPr lang="en-US" sz="1600" b="1" dirty="0"/>
              <a:t>65%</a:t>
            </a:r>
          </a:p>
        </p:txBody>
      </p:sp>
      <p:sp>
        <p:nvSpPr>
          <p:cNvPr id="62" name="TextBox 61">
            <a:extLst>
              <a:ext uri="{FF2B5EF4-FFF2-40B4-BE49-F238E27FC236}">
                <a16:creationId xmlns:a16="http://schemas.microsoft.com/office/drawing/2014/main" id="{93E77484-2C73-49F3-81EE-B2E4200FC497}"/>
              </a:ext>
            </a:extLst>
          </p:cNvPr>
          <p:cNvSpPr txBox="1"/>
          <p:nvPr/>
        </p:nvSpPr>
        <p:spPr>
          <a:xfrm>
            <a:off x="5439223" y="4204785"/>
            <a:ext cx="606634" cy="338554"/>
          </a:xfrm>
          <a:prstGeom prst="rect">
            <a:avLst/>
          </a:prstGeom>
          <a:noFill/>
          <a:effectLst/>
        </p:spPr>
        <p:txBody>
          <a:bodyPr wrap="square" rtlCol="0">
            <a:spAutoFit/>
          </a:bodyPr>
          <a:lstStyle/>
          <a:p>
            <a:pPr algn="ctr"/>
            <a:r>
              <a:rPr lang="en-US" sz="1600" b="1" dirty="0"/>
              <a:t>56%</a:t>
            </a:r>
          </a:p>
        </p:txBody>
      </p:sp>
      <p:sp>
        <p:nvSpPr>
          <p:cNvPr id="63" name="TextBox 62">
            <a:extLst>
              <a:ext uri="{FF2B5EF4-FFF2-40B4-BE49-F238E27FC236}">
                <a16:creationId xmlns:a16="http://schemas.microsoft.com/office/drawing/2014/main" id="{813618E9-CA8A-4874-AF53-4AF6D9ADBD0D}"/>
              </a:ext>
            </a:extLst>
          </p:cNvPr>
          <p:cNvSpPr txBox="1"/>
          <p:nvPr/>
        </p:nvSpPr>
        <p:spPr>
          <a:xfrm>
            <a:off x="6621580" y="4204785"/>
            <a:ext cx="606634" cy="338554"/>
          </a:xfrm>
          <a:prstGeom prst="rect">
            <a:avLst/>
          </a:prstGeom>
          <a:noFill/>
          <a:effectLst/>
        </p:spPr>
        <p:txBody>
          <a:bodyPr wrap="square" rtlCol="0">
            <a:spAutoFit/>
          </a:bodyPr>
          <a:lstStyle/>
          <a:p>
            <a:pPr algn="ctr"/>
            <a:r>
              <a:rPr lang="en-US" sz="1600" b="1" dirty="0"/>
              <a:t>64%</a:t>
            </a:r>
          </a:p>
        </p:txBody>
      </p:sp>
      <p:sp>
        <p:nvSpPr>
          <p:cNvPr id="64" name="TextBox 63">
            <a:extLst>
              <a:ext uri="{FF2B5EF4-FFF2-40B4-BE49-F238E27FC236}">
                <a16:creationId xmlns:a16="http://schemas.microsoft.com/office/drawing/2014/main" id="{4F3A0E66-40B7-472D-A5F9-AA97466C4C90}"/>
              </a:ext>
            </a:extLst>
          </p:cNvPr>
          <p:cNvSpPr txBox="1"/>
          <p:nvPr/>
        </p:nvSpPr>
        <p:spPr>
          <a:xfrm>
            <a:off x="7978685" y="4204785"/>
            <a:ext cx="606634" cy="338554"/>
          </a:xfrm>
          <a:prstGeom prst="rect">
            <a:avLst/>
          </a:prstGeom>
          <a:noFill/>
          <a:effectLst/>
        </p:spPr>
        <p:txBody>
          <a:bodyPr wrap="square" rtlCol="0">
            <a:spAutoFit/>
          </a:bodyPr>
          <a:lstStyle/>
          <a:p>
            <a:pPr algn="ctr"/>
            <a:r>
              <a:rPr lang="en-US" sz="1600" b="1" dirty="0"/>
              <a:t>67%</a:t>
            </a:r>
          </a:p>
        </p:txBody>
      </p:sp>
      <p:sp>
        <p:nvSpPr>
          <p:cNvPr id="70" name="TextBox 69">
            <a:extLst>
              <a:ext uri="{FF2B5EF4-FFF2-40B4-BE49-F238E27FC236}">
                <a16:creationId xmlns:a16="http://schemas.microsoft.com/office/drawing/2014/main" id="{87C62267-9659-4B49-8950-DC0BDF659CE6}"/>
              </a:ext>
            </a:extLst>
          </p:cNvPr>
          <p:cNvSpPr txBox="1"/>
          <p:nvPr/>
        </p:nvSpPr>
        <p:spPr>
          <a:xfrm>
            <a:off x="3171294" y="4883449"/>
            <a:ext cx="606634" cy="338554"/>
          </a:xfrm>
          <a:prstGeom prst="rect">
            <a:avLst/>
          </a:prstGeom>
          <a:noFill/>
          <a:effectLst/>
        </p:spPr>
        <p:txBody>
          <a:bodyPr wrap="square" rtlCol="0">
            <a:spAutoFit/>
          </a:bodyPr>
          <a:lstStyle/>
          <a:p>
            <a:pPr algn="ctr"/>
            <a:r>
              <a:rPr lang="en-US" sz="1600" b="1" dirty="0"/>
              <a:t>47%</a:t>
            </a:r>
          </a:p>
        </p:txBody>
      </p:sp>
      <p:sp>
        <p:nvSpPr>
          <p:cNvPr id="71" name="TextBox 70">
            <a:extLst>
              <a:ext uri="{FF2B5EF4-FFF2-40B4-BE49-F238E27FC236}">
                <a16:creationId xmlns:a16="http://schemas.microsoft.com/office/drawing/2014/main" id="{272CAB1C-5EDB-473D-93D4-51E27F42DA61}"/>
              </a:ext>
            </a:extLst>
          </p:cNvPr>
          <p:cNvSpPr txBox="1"/>
          <p:nvPr/>
        </p:nvSpPr>
        <p:spPr>
          <a:xfrm>
            <a:off x="4348916" y="4883449"/>
            <a:ext cx="606634" cy="338554"/>
          </a:xfrm>
          <a:prstGeom prst="rect">
            <a:avLst/>
          </a:prstGeom>
          <a:noFill/>
          <a:effectLst/>
        </p:spPr>
        <p:txBody>
          <a:bodyPr wrap="square" rtlCol="0">
            <a:spAutoFit/>
          </a:bodyPr>
          <a:lstStyle/>
          <a:p>
            <a:pPr algn="ctr"/>
            <a:r>
              <a:rPr lang="en-US" sz="1600" b="1" dirty="0"/>
              <a:t>51%</a:t>
            </a:r>
          </a:p>
        </p:txBody>
      </p:sp>
      <p:sp>
        <p:nvSpPr>
          <p:cNvPr id="72" name="TextBox 71">
            <a:extLst>
              <a:ext uri="{FF2B5EF4-FFF2-40B4-BE49-F238E27FC236}">
                <a16:creationId xmlns:a16="http://schemas.microsoft.com/office/drawing/2014/main" id="{F22F3B93-A6CD-4F62-9E2A-DD7443FD887E}"/>
              </a:ext>
            </a:extLst>
          </p:cNvPr>
          <p:cNvSpPr txBox="1"/>
          <p:nvPr/>
        </p:nvSpPr>
        <p:spPr>
          <a:xfrm>
            <a:off x="5439223" y="4883449"/>
            <a:ext cx="606634" cy="338554"/>
          </a:xfrm>
          <a:prstGeom prst="rect">
            <a:avLst/>
          </a:prstGeom>
          <a:noFill/>
          <a:effectLst/>
        </p:spPr>
        <p:txBody>
          <a:bodyPr wrap="square" rtlCol="0">
            <a:spAutoFit/>
          </a:bodyPr>
          <a:lstStyle/>
          <a:p>
            <a:pPr algn="ctr"/>
            <a:r>
              <a:rPr lang="en-US" sz="1600" b="1" dirty="0"/>
              <a:t>42%</a:t>
            </a:r>
          </a:p>
        </p:txBody>
      </p:sp>
      <p:sp>
        <p:nvSpPr>
          <p:cNvPr id="73" name="TextBox 72">
            <a:extLst>
              <a:ext uri="{FF2B5EF4-FFF2-40B4-BE49-F238E27FC236}">
                <a16:creationId xmlns:a16="http://schemas.microsoft.com/office/drawing/2014/main" id="{05A1793F-A66D-407F-80FC-7B27F1A3ECA1}"/>
              </a:ext>
            </a:extLst>
          </p:cNvPr>
          <p:cNvSpPr txBox="1"/>
          <p:nvPr/>
        </p:nvSpPr>
        <p:spPr>
          <a:xfrm>
            <a:off x="6621580" y="4883449"/>
            <a:ext cx="606634" cy="338554"/>
          </a:xfrm>
          <a:prstGeom prst="rect">
            <a:avLst/>
          </a:prstGeom>
          <a:noFill/>
          <a:effectLst/>
        </p:spPr>
        <p:txBody>
          <a:bodyPr wrap="square" rtlCol="0">
            <a:spAutoFit/>
          </a:bodyPr>
          <a:lstStyle/>
          <a:p>
            <a:pPr algn="ctr"/>
            <a:r>
              <a:rPr lang="en-US" sz="1600" b="1" dirty="0"/>
              <a:t>52%</a:t>
            </a:r>
          </a:p>
        </p:txBody>
      </p:sp>
      <p:sp>
        <p:nvSpPr>
          <p:cNvPr id="74" name="TextBox 73">
            <a:extLst>
              <a:ext uri="{FF2B5EF4-FFF2-40B4-BE49-F238E27FC236}">
                <a16:creationId xmlns:a16="http://schemas.microsoft.com/office/drawing/2014/main" id="{68BF7CB3-BCAC-4090-9C18-C8426B307A49}"/>
              </a:ext>
            </a:extLst>
          </p:cNvPr>
          <p:cNvSpPr txBox="1"/>
          <p:nvPr/>
        </p:nvSpPr>
        <p:spPr>
          <a:xfrm>
            <a:off x="7978685" y="4883449"/>
            <a:ext cx="606634" cy="338554"/>
          </a:xfrm>
          <a:prstGeom prst="rect">
            <a:avLst/>
          </a:prstGeom>
          <a:noFill/>
          <a:effectLst/>
        </p:spPr>
        <p:txBody>
          <a:bodyPr wrap="square" rtlCol="0">
            <a:spAutoFit/>
          </a:bodyPr>
          <a:lstStyle/>
          <a:p>
            <a:pPr algn="ctr"/>
            <a:r>
              <a:rPr lang="en-US" sz="1600" b="1" dirty="0"/>
              <a:t>59%</a:t>
            </a:r>
          </a:p>
        </p:txBody>
      </p:sp>
      <p:sp>
        <p:nvSpPr>
          <p:cNvPr id="67" name="Title 1">
            <a:extLst>
              <a:ext uri="{FF2B5EF4-FFF2-40B4-BE49-F238E27FC236}">
                <a16:creationId xmlns:a16="http://schemas.microsoft.com/office/drawing/2014/main" id="{3A1B11FA-1A6B-46EA-B37D-602B4857791E}"/>
              </a:ext>
            </a:extLst>
          </p:cNvPr>
          <p:cNvSpPr>
            <a:spLocks noGrp="1"/>
          </p:cNvSpPr>
          <p:nvPr>
            <p:ph type="ctrTitle"/>
          </p:nvPr>
        </p:nvSpPr>
        <p:spPr>
          <a:xfrm>
            <a:off x="166433" y="345882"/>
            <a:ext cx="8807289" cy="884585"/>
          </a:xfrm>
        </p:spPr>
        <p:txBody>
          <a:bodyPr/>
          <a:lstStyle/>
          <a:p>
            <a:r>
              <a:rPr lang="en-US" dirty="0">
                <a:solidFill>
                  <a:schemeClr val="tx1"/>
                </a:solidFill>
              </a:rPr>
              <a:t>This Authentic, Community-Driven Approach Works Well Across Party Affiliation As Well As Both Blue &amp; White Collars</a:t>
            </a:r>
          </a:p>
        </p:txBody>
      </p:sp>
      <p:sp>
        <p:nvSpPr>
          <p:cNvPr id="65" name="Text Placeholder 3">
            <a:extLst>
              <a:ext uri="{FF2B5EF4-FFF2-40B4-BE49-F238E27FC236}">
                <a16:creationId xmlns:a16="http://schemas.microsoft.com/office/drawing/2014/main" id="{19E2700D-BFBB-4326-86FC-B9A90041FFD0}"/>
              </a:ext>
            </a:extLst>
          </p:cNvPr>
          <p:cNvSpPr txBox="1">
            <a:spLocks/>
          </p:cNvSpPr>
          <p:nvPr/>
        </p:nvSpPr>
        <p:spPr>
          <a:xfrm>
            <a:off x="709280" y="1663786"/>
            <a:ext cx="1388782" cy="296244"/>
          </a:xfrm>
          <a:prstGeom prst="rect">
            <a:avLst/>
          </a:prstGeom>
        </p:spPr>
        <p:txBody>
          <a:bodyPr vert="horz"/>
          <a:lstStyle>
            <a:lvl1pPr marL="0" indent="0" algn="ctr" defTabSz="457200" rtl="0" eaLnBrk="1" latinLnBrk="0" hangingPunct="1">
              <a:spcBef>
                <a:spcPct val="20000"/>
              </a:spcBef>
              <a:buFontTx/>
              <a:buNone/>
              <a:defRPr sz="14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b="1" u="sng" dirty="0">
                <a:solidFill>
                  <a:prstClr val="black"/>
                </a:solidFill>
              </a:rPr>
              <a:t>% Who Agree</a:t>
            </a:r>
            <a:endParaRPr lang="en-US" sz="1100" u="sng" dirty="0"/>
          </a:p>
          <a:p>
            <a:endParaRPr lang="en-US" sz="1100" u="sng" dirty="0"/>
          </a:p>
        </p:txBody>
      </p:sp>
    </p:spTree>
    <p:extLst>
      <p:ext uri="{BB962C8B-B14F-4D97-AF65-F5344CB8AC3E}">
        <p14:creationId xmlns:p14="http://schemas.microsoft.com/office/powerpoint/2010/main" val="2083999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390A-8EE6-45DB-82CB-479D8709FD2D}"/>
              </a:ext>
            </a:extLst>
          </p:cNvPr>
          <p:cNvSpPr>
            <a:spLocks noGrp="1"/>
          </p:cNvSpPr>
          <p:nvPr>
            <p:ph type="ctrTitle"/>
          </p:nvPr>
        </p:nvSpPr>
        <p:spPr/>
        <p:txBody>
          <a:bodyPr/>
          <a:lstStyle/>
          <a:p>
            <a:r>
              <a:rPr lang="en-US" dirty="0"/>
              <a:t>Methodology</a:t>
            </a:r>
          </a:p>
        </p:txBody>
      </p:sp>
      <p:sp>
        <p:nvSpPr>
          <p:cNvPr id="3" name="Text Placeholder 2">
            <a:extLst>
              <a:ext uri="{FF2B5EF4-FFF2-40B4-BE49-F238E27FC236}">
                <a16:creationId xmlns:a16="http://schemas.microsoft.com/office/drawing/2014/main" id="{6D32B0D7-D7C1-41FC-AABB-B0BE4862A0D6}"/>
              </a:ext>
            </a:extLst>
          </p:cNvPr>
          <p:cNvSpPr>
            <a:spLocks noGrp="1"/>
          </p:cNvSpPr>
          <p:nvPr>
            <p:ph type="body" sz="quarter" idx="13"/>
          </p:nvPr>
        </p:nvSpPr>
        <p:spPr>
          <a:xfrm>
            <a:off x="169333" y="1228155"/>
            <a:ext cx="8805334" cy="4451674"/>
          </a:xfrm>
        </p:spPr>
        <p:txBody>
          <a:bodyPr/>
          <a:lstStyle/>
          <a:p>
            <a:r>
              <a:rPr lang="en-US" sz="2000" dirty="0">
                <a:latin typeface="Trebuchet MS" pitchFamily="34" charset="0"/>
              </a:rPr>
              <a:t>The VAB commissioned </a:t>
            </a:r>
            <a:r>
              <a:rPr lang="en-US" sz="2000" i="1" dirty="0">
                <a:latin typeface="Trebuchet MS" pitchFamily="34" charset="0"/>
              </a:rPr>
              <a:t>Research Now </a:t>
            </a:r>
            <a:r>
              <a:rPr lang="en-US" sz="2000" dirty="0">
                <a:latin typeface="Trebuchet MS" pitchFamily="34" charset="0"/>
              </a:rPr>
              <a:t>to conduct the </a:t>
            </a:r>
            <a:r>
              <a:rPr lang="en-US" sz="2000" b="1" i="1" dirty="0">
                <a:latin typeface="Trebuchet MS" pitchFamily="34" charset="0"/>
              </a:rPr>
              <a:t>2018 Mid-Term Election Survey </a:t>
            </a:r>
            <a:r>
              <a:rPr lang="en-US" sz="2000" dirty="0">
                <a:latin typeface="Trebuchet MS" pitchFamily="34" charset="0"/>
              </a:rPr>
              <a:t>fielded between May-June 2018</a:t>
            </a:r>
            <a:r>
              <a:rPr lang="en-US" sz="2000" b="1" i="1" dirty="0">
                <a:latin typeface="Trebuchet MS" pitchFamily="34" charset="0"/>
              </a:rPr>
              <a:t>.  </a:t>
            </a:r>
            <a:r>
              <a:rPr lang="en-US" sz="2000" dirty="0">
                <a:latin typeface="Trebuchet MS" pitchFamily="34" charset="0"/>
              </a:rPr>
              <a:t>The information is based on 1,000 respondents from a randomly selected national internet panel whose demographics are representative to the U.S. Census.</a:t>
            </a:r>
          </a:p>
          <a:p>
            <a:endParaRPr lang="en-US" sz="2000" dirty="0">
              <a:latin typeface="Trebuchet MS" pitchFamily="34" charset="0"/>
            </a:endParaRPr>
          </a:p>
          <a:p>
            <a:r>
              <a:rPr lang="en-US" sz="2000" dirty="0">
                <a:latin typeface="Trebuchet MS" pitchFamily="34" charset="0"/>
              </a:rPr>
              <a:t>Our mission was to better understand the effect of “fake news” and trust among voters as well as the power that media and advertising have in a voters’ decision-making process throughout the election cycle.</a:t>
            </a:r>
          </a:p>
          <a:p>
            <a:endParaRPr lang="en-US" sz="2000" dirty="0">
              <a:latin typeface="Trebuchet MS" pitchFamily="34" charset="0"/>
            </a:endParaRPr>
          </a:p>
          <a:p>
            <a:r>
              <a:rPr lang="en-US" sz="2000" dirty="0"/>
              <a:t>This poll of registered adult 18+ voters or people that plan on voting in the 2018</a:t>
            </a:r>
            <a:r>
              <a:rPr lang="en-US" sz="2000" dirty="0">
                <a:latin typeface="Trebuchet MS" pitchFamily="34" charset="0"/>
              </a:rPr>
              <a:t> mid-term local elections </a:t>
            </a:r>
            <a:r>
              <a:rPr lang="en-US" sz="2000" dirty="0"/>
              <a:t>takes an in-depth look at how 12 different media platforms influence key voting constituents such as </a:t>
            </a:r>
            <a:r>
              <a:rPr lang="en-US" sz="2000" i="1" dirty="0"/>
              <a:t>age</a:t>
            </a:r>
            <a:r>
              <a:rPr lang="en-US" sz="2000"/>
              <a:t>, </a:t>
            </a:r>
            <a:r>
              <a:rPr lang="en-US" sz="2000" i="1"/>
              <a:t>gender,</a:t>
            </a:r>
            <a:r>
              <a:rPr lang="en-US" sz="2000"/>
              <a:t> </a:t>
            </a:r>
            <a:r>
              <a:rPr lang="en-US" sz="2000" i="1" dirty="0"/>
              <a:t>ethnicity</a:t>
            </a:r>
            <a:r>
              <a:rPr lang="en-US" sz="2000" dirty="0"/>
              <a:t>, </a:t>
            </a:r>
            <a:r>
              <a:rPr lang="en-US" sz="2000" i="1" dirty="0"/>
              <a:t>occupation</a:t>
            </a:r>
            <a:r>
              <a:rPr lang="en-US" sz="2000" dirty="0"/>
              <a:t> and </a:t>
            </a:r>
            <a:r>
              <a:rPr lang="en-US" sz="2000" i="1" dirty="0"/>
              <a:t>political party affiliation</a:t>
            </a:r>
            <a:r>
              <a:rPr lang="en-US" sz="2000" dirty="0"/>
              <a:t>. </a:t>
            </a:r>
            <a:endParaRPr lang="en-US" sz="2000" dirty="0">
              <a:latin typeface="Trebuchet MS" pitchFamily="34" charset="0"/>
            </a:endParaRPr>
          </a:p>
        </p:txBody>
      </p:sp>
      <p:sp>
        <p:nvSpPr>
          <p:cNvPr id="8" name="Text Placeholder 4">
            <a:extLst>
              <a:ext uri="{FF2B5EF4-FFF2-40B4-BE49-F238E27FC236}">
                <a16:creationId xmlns:a16="http://schemas.microsoft.com/office/drawing/2014/main" id="{F1421770-37E6-4337-8CA3-4FD570F5F077}"/>
              </a:ext>
            </a:extLst>
          </p:cNvPr>
          <p:cNvSpPr txBox="1">
            <a:spLocks/>
          </p:cNvSpPr>
          <p:nvPr/>
        </p:nvSpPr>
        <p:spPr>
          <a:xfrm>
            <a:off x="256403" y="6227136"/>
            <a:ext cx="2115321" cy="35685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VAB: it’s a matter of trust</a:t>
            </a:r>
          </a:p>
        </p:txBody>
      </p:sp>
    </p:spTree>
    <p:extLst>
      <p:ext uri="{BB962C8B-B14F-4D97-AF65-F5344CB8AC3E}">
        <p14:creationId xmlns:p14="http://schemas.microsoft.com/office/powerpoint/2010/main" val="4289954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5A2B7E00-18D7-42ED-90CE-CA98398FF0B1}"/>
              </a:ext>
            </a:extLst>
          </p:cNvPr>
          <p:cNvSpPr txBox="1"/>
          <p:nvPr/>
        </p:nvSpPr>
        <p:spPr>
          <a:xfrm>
            <a:off x="6851680" y="4092731"/>
            <a:ext cx="1930208" cy="600164"/>
          </a:xfrm>
          <a:prstGeom prst="rect">
            <a:avLst/>
          </a:prstGeom>
          <a:noFill/>
        </p:spPr>
        <p:txBody>
          <a:bodyPr wrap="square" rtlCol="0">
            <a:spAutoFit/>
          </a:bodyPr>
          <a:lstStyle/>
          <a:p>
            <a:pPr algn="ctr"/>
            <a:r>
              <a:rPr lang="en-US" sz="1100" b="1" u="sng" dirty="0">
                <a:latin typeface="Trebuchet MS" panose="020B0603020202020204" pitchFamily="34" charset="0"/>
              </a:rPr>
              <a:t>Television</a:t>
            </a:r>
            <a:r>
              <a:rPr lang="en-US" sz="1100" dirty="0">
                <a:latin typeface="Trebuchet MS" panose="020B0603020202020204" pitchFamily="34" charset="0"/>
              </a:rPr>
              <a:t> is the media that most </a:t>
            </a:r>
            <a:r>
              <a:rPr lang="en-US" sz="1100" b="1" u="sng" dirty="0">
                <a:latin typeface="Trebuchet MS" panose="020B0603020202020204" pitchFamily="34" charset="0"/>
              </a:rPr>
              <a:t>influences a person’s final vote</a:t>
            </a:r>
          </a:p>
        </p:txBody>
      </p:sp>
      <p:sp>
        <p:nvSpPr>
          <p:cNvPr id="2" name="Title 1">
            <a:extLst>
              <a:ext uri="{FF2B5EF4-FFF2-40B4-BE49-F238E27FC236}">
                <a16:creationId xmlns:a16="http://schemas.microsoft.com/office/drawing/2014/main" id="{1363390A-8EE6-45DB-82CB-479D8709FD2D}"/>
              </a:ext>
            </a:extLst>
          </p:cNvPr>
          <p:cNvSpPr>
            <a:spLocks noGrp="1"/>
          </p:cNvSpPr>
          <p:nvPr>
            <p:ph type="ctrTitle"/>
          </p:nvPr>
        </p:nvSpPr>
        <p:spPr>
          <a:xfrm>
            <a:off x="168549" y="350087"/>
            <a:ext cx="8805334" cy="555311"/>
          </a:xfrm>
        </p:spPr>
        <p:txBody>
          <a:bodyPr/>
          <a:lstStyle/>
          <a:p>
            <a:r>
              <a:rPr lang="en-US" dirty="0">
                <a:solidFill>
                  <a:schemeClr val="tx1"/>
                </a:solidFill>
              </a:rPr>
              <a:t>Final Thoughts</a:t>
            </a:r>
          </a:p>
        </p:txBody>
      </p:sp>
      <p:cxnSp>
        <p:nvCxnSpPr>
          <p:cNvPr id="10" name="Straight Arrow Connector 9"/>
          <p:cNvCxnSpPr>
            <a:cxnSpLocks/>
          </p:cNvCxnSpPr>
          <p:nvPr/>
        </p:nvCxnSpPr>
        <p:spPr>
          <a:xfrm>
            <a:off x="1279785" y="3373677"/>
            <a:ext cx="0" cy="644386"/>
          </a:xfrm>
          <a:prstGeom prst="straightConnector1">
            <a:avLst/>
          </a:prstGeom>
          <a:ln>
            <a:solidFill>
              <a:schemeClr val="accent1">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6" name="Freeform 15"/>
          <p:cNvSpPr/>
          <p:nvPr/>
        </p:nvSpPr>
        <p:spPr>
          <a:xfrm>
            <a:off x="290149" y="2767162"/>
            <a:ext cx="2040838" cy="917608"/>
          </a:xfrm>
          <a:custGeom>
            <a:avLst/>
            <a:gdLst>
              <a:gd name="connsiteX0" fmla="*/ 0 w 2280018"/>
              <a:gd name="connsiteY0" fmla="*/ 270939 h 1625600"/>
              <a:gd name="connsiteX1" fmla="*/ 270939 w 2280018"/>
              <a:gd name="connsiteY1" fmla="*/ 0 h 1625600"/>
              <a:gd name="connsiteX2" fmla="*/ 2009079 w 2280018"/>
              <a:gd name="connsiteY2" fmla="*/ 0 h 1625600"/>
              <a:gd name="connsiteX3" fmla="*/ 2280018 w 2280018"/>
              <a:gd name="connsiteY3" fmla="*/ 270939 h 1625600"/>
              <a:gd name="connsiteX4" fmla="*/ 2280018 w 2280018"/>
              <a:gd name="connsiteY4" fmla="*/ 1354661 h 1625600"/>
              <a:gd name="connsiteX5" fmla="*/ 2009079 w 2280018"/>
              <a:gd name="connsiteY5" fmla="*/ 1625600 h 1625600"/>
              <a:gd name="connsiteX6" fmla="*/ 270939 w 2280018"/>
              <a:gd name="connsiteY6" fmla="*/ 1625600 h 1625600"/>
              <a:gd name="connsiteX7" fmla="*/ 0 w 2280018"/>
              <a:gd name="connsiteY7" fmla="*/ 1354661 h 1625600"/>
              <a:gd name="connsiteX8" fmla="*/ 0 w 2280018"/>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018" h="1625600">
                <a:moveTo>
                  <a:pt x="0" y="270939"/>
                </a:moveTo>
                <a:cubicBezTo>
                  <a:pt x="0" y="121304"/>
                  <a:pt x="121304" y="0"/>
                  <a:pt x="270939" y="0"/>
                </a:cubicBezTo>
                <a:lnTo>
                  <a:pt x="2009079" y="0"/>
                </a:lnTo>
                <a:cubicBezTo>
                  <a:pt x="2158714" y="0"/>
                  <a:pt x="2280018" y="121304"/>
                  <a:pt x="2280018" y="270939"/>
                </a:cubicBezTo>
                <a:lnTo>
                  <a:pt x="2280018" y="1354661"/>
                </a:lnTo>
                <a:cubicBezTo>
                  <a:pt x="2280018" y="1504296"/>
                  <a:pt x="2158714" y="1625600"/>
                  <a:pt x="2009079" y="1625600"/>
                </a:cubicBezTo>
                <a:lnTo>
                  <a:pt x="270939" y="1625600"/>
                </a:lnTo>
                <a:cubicBezTo>
                  <a:pt x="121304" y="1625600"/>
                  <a:pt x="0" y="1504296"/>
                  <a:pt x="0" y="1354661"/>
                </a:cubicBezTo>
                <a:lnTo>
                  <a:pt x="0" y="270939"/>
                </a:lnTo>
                <a:close/>
              </a:path>
            </a:pathLst>
          </a:cu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2225" tIns="182225" rIns="182225" bIns="182225" numCol="1" spcCol="1270" anchor="ctr" anchorCtr="0">
            <a:noAutofit/>
          </a:bodyPr>
          <a:lstStyle/>
          <a:p>
            <a:pPr lvl="0" algn="ctr" defTabSz="1200150">
              <a:lnSpc>
                <a:spcPct val="90000"/>
              </a:lnSpc>
              <a:spcBef>
                <a:spcPct val="0"/>
              </a:spcBef>
              <a:spcAft>
                <a:spcPct val="35000"/>
              </a:spcAft>
            </a:pPr>
            <a:r>
              <a:rPr lang="en-US" b="1" kern="1200" dirty="0">
                <a:solidFill>
                  <a:schemeClr val="tx1"/>
                </a:solidFill>
                <a:latin typeface="Trebuchet MS" pitchFamily="34" charset="0"/>
              </a:rPr>
              <a:t>Discover Candidates / Issues</a:t>
            </a:r>
          </a:p>
        </p:txBody>
      </p:sp>
      <p:cxnSp>
        <p:nvCxnSpPr>
          <p:cNvPr id="12" name="Straight Arrow Connector 11"/>
          <p:cNvCxnSpPr>
            <a:cxnSpLocks/>
          </p:cNvCxnSpPr>
          <p:nvPr/>
        </p:nvCxnSpPr>
        <p:spPr>
          <a:xfrm>
            <a:off x="7825580" y="3340451"/>
            <a:ext cx="0" cy="710839"/>
          </a:xfrm>
          <a:prstGeom prst="straightConnector1">
            <a:avLst/>
          </a:prstGeom>
          <a:ln>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8" name="Freeform 17"/>
          <p:cNvSpPr/>
          <p:nvPr/>
        </p:nvSpPr>
        <p:spPr>
          <a:xfrm>
            <a:off x="6835943" y="2767163"/>
            <a:ext cx="2040838" cy="917608"/>
          </a:xfrm>
          <a:custGeom>
            <a:avLst/>
            <a:gdLst>
              <a:gd name="connsiteX0" fmla="*/ 0 w 2280018"/>
              <a:gd name="connsiteY0" fmla="*/ 270939 h 1625600"/>
              <a:gd name="connsiteX1" fmla="*/ 270939 w 2280018"/>
              <a:gd name="connsiteY1" fmla="*/ 0 h 1625600"/>
              <a:gd name="connsiteX2" fmla="*/ 2009079 w 2280018"/>
              <a:gd name="connsiteY2" fmla="*/ 0 h 1625600"/>
              <a:gd name="connsiteX3" fmla="*/ 2280018 w 2280018"/>
              <a:gd name="connsiteY3" fmla="*/ 270939 h 1625600"/>
              <a:gd name="connsiteX4" fmla="*/ 2280018 w 2280018"/>
              <a:gd name="connsiteY4" fmla="*/ 1354661 h 1625600"/>
              <a:gd name="connsiteX5" fmla="*/ 2009079 w 2280018"/>
              <a:gd name="connsiteY5" fmla="*/ 1625600 h 1625600"/>
              <a:gd name="connsiteX6" fmla="*/ 270939 w 2280018"/>
              <a:gd name="connsiteY6" fmla="*/ 1625600 h 1625600"/>
              <a:gd name="connsiteX7" fmla="*/ 0 w 2280018"/>
              <a:gd name="connsiteY7" fmla="*/ 1354661 h 1625600"/>
              <a:gd name="connsiteX8" fmla="*/ 0 w 2280018"/>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018" h="1625600">
                <a:moveTo>
                  <a:pt x="0" y="270939"/>
                </a:moveTo>
                <a:cubicBezTo>
                  <a:pt x="0" y="121304"/>
                  <a:pt x="121304" y="0"/>
                  <a:pt x="270939" y="0"/>
                </a:cubicBezTo>
                <a:lnTo>
                  <a:pt x="2009079" y="0"/>
                </a:lnTo>
                <a:cubicBezTo>
                  <a:pt x="2158714" y="0"/>
                  <a:pt x="2280018" y="121304"/>
                  <a:pt x="2280018" y="270939"/>
                </a:cubicBezTo>
                <a:lnTo>
                  <a:pt x="2280018" y="1354661"/>
                </a:lnTo>
                <a:cubicBezTo>
                  <a:pt x="2280018" y="1504296"/>
                  <a:pt x="2158714" y="1625600"/>
                  <a:pt x="2009079" y="1625600"/>
                </a:cubicBezTo>
                <a:lnTo>
                  <a:pt x="270939" y="1625600"/>
                </a:lnTo>
                <a:cubicBezTo>
                  <a:pt x="121304" y="1625600"/>
                  <a:pt x="0" y="1504296"/>
                  <a:pt x="0" y="1354661"/>
                </a:cubicBezTo>
                <a:lnTo>
                  <a:pt x="0" y="270939"/>
                </a:lnTo>
                <a:close/>
              </a:path>
            </a:pathLst>
          </a:cu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2225" tIns="182225" rIns="182225" bIns="182225" numCol="1" spcCol="1270" anchor="ctr" anchorCtr="0">
            <a:noAutofit/>
          </a:bodyPr>
          <a:lstStyle/>
          <a:p>
            <a:pPr lvl="0" algn="ctr" defTabSz="1200150">
              <a:lnSpc>
                <a:spcPct val="90000"/>
              </a:lnSpc>
              <a:spcBef>
                <a:spcPct val="0"/>
              </a:spcBef>
              <a:spcAft>
                <a:spcPct val="35000"/>
              </a:spcAft>
            </a:pPr>
            <a:r>
              <a:rPr lang="en-US" b="1" kern="1200" dirty="0">
                <a:latin typeface="Trebuchet MS" pitchFamily="34" charset="0"/>
              </a:rPr>
              <a:t>Cast the Final Vote</a:t>
            </a:r>
          </a:p>
        </p:txBody>
      </p:sp>
      <p:cxnSp>
        <p:nvCxnSpPr>
          <p:cNvPr id="11" name="Straight Arrow Connector 10"/>
          <p:cNvCxnSpPr>
            <a:cxnSpLocks/>
          </p:cNvCxnSpPr>
          <p:nvPr/>
        </p:nvCxnSpPr>
        <p:spPr>
          <a:xfrm>
            <a:off x="5628343" y="3345832"/>
            <a:ext cx="0" cy="705459"/>
          </a:xfrm>
          <a:prstGeom prst="straightConnector1">
            <a:avLst/>
          </a:prstGeom>
          <a:ln>
            <a:solidFill>
              <a:schemeClr val="accent1">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7" name="Freeform 16"/>
          <p:cNvSpPr/>
          <p:nvPr/>
        </p:nvSpPr>
        <p:spPr>
          <a:xfrm>
            <a:off x="4612331" y="2767163"/>
            <a:ext cx="2040838" cy="917608"/>
          </a:xfrm>
          <a:custGeom>
            <a:avLst/>
            <a:gdLst>
              <a:gd name="connsiteX0" fmla="*/ 0 w 2280018"/>
              <a:gd name="connsiteY0" fmla="*/ 270939 h 1625600"/>
              <a:gd name="connsiteX1" fmla="*/ 270939 w 2280018"/>
              <a:gd name="connsiteY1" fmla="*/ 0 h 1625600"/>
              <a:gd name="connsiteX2" fmla="*/ 2009079 w 2280018"/>
              <a:gd name="connsiteY2" fmla="*/ 0 h 1625600"/>
              <a:gd name="connsiteX3" fmla="*/ 2280018 w 2280018"/>
              <a:gd name="connsiteY3" fmla="*/ 270939 h 1625600"/>
              <a:gd name="connsiteX4" fmla="*/ 2280018 w 2280018"/>
              <a:gd name="connsiteY4" fmla="*/ 1354661 h 1625600"/>
              <a:gd name="connsiteX5" fmla="*/ 2009079 w 2280018"/>
              <a:gd name="connsiteY5" fmla="*/ 1625600 h 1625600"/>
              <a:gd name="connsiteX6" fmla="*/ 270939 w 2280018"/>
              <a:gd name="connsiteY6" fmla="*/ 1625600 h 1625600"/>
              <a:gd name="connsiteX7" fmla="*/ 0 w 2280018"/>
              <a:gd name="connsiteY7" fmla="*/ 1354661 h 1625600"/>
              <a:gd name="connsiteX8" fmla="*/ 0 w 2280018"/>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018" h="1625600">
                <a:moveTo>
                  <a:pt x="0" y="270939"/>
                </a:moveTo>
                <a:cubicBezTo>
                  <a:pt x="0" y="121304"/>
                  <a:pt x="121304" y="0"/>
                  <a:pt x="270939" y="0"/>
                </a:cubicBezTo>
                <a:lnTo>
                  <a:pt x="2009079" y="0"/>
                </a:lnTo>
                <a:cubicBezTo>
                  <a:pt x="2158714" y="0"/>
                  <a:pt x="2280018" y="121304"/>
                  <a:pt x="2280018" y="270939"/>
                </a:cubicBezTo>
                <a:lnTo>
                  <a:pt x="2280018" y="1354661"/>
                </a:lnTo>
                <a:cubicBezTo>
                  <a:pt x="2280018" y="1504296"/>
                  <a:pt x="2158714" y="1625600"/>
                  <a:pt x="2009079" y="1625600"/>
                </a:cubicBezTo>
                <a:lnTo>
                  <a:pt x="270939" y="1625600"/>
                </a:lnTo>
                <a:cubicBezTo>
                  <a:pt x="121304" y="1625600"/>
                  <a:pt x="0" y="1504296"/>
                  <a:pt x="0" y="1354661"/>
                </a:cubicBezTo>
                <a:lnTo>
                  <a:pt x="0" y="270939"/>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225" tIns="182225" rIns="182225" bIns="182225" numCol="1" spcCol="1270" anchor="ctr" anchorCtr="0">
            <a:noAutofit/>
          </a:bodyPr>
          <a:lstStyle/>
          <a:p>
            <a:pPr lvl="0" algn="ctr" defTabSz="1200150">
              <a:lnSpc>
                <a:spcPct val="90000"/>
              </a:lnSpc>
              <a:spcBef>
                <a:spcPct val="0"/>
              </a:spcBef>
              <a:spcAft>
                <a:spcPct val="35000"/>
              </a:spcAft>
            </a:pPr>
            <a:r>
              <a:rPr lang="en-US" b="1" kern="1200" dirty="0">
                <a:latin typeface="Trebuchet MS" pitchFamily="34" charset="0"/>
              </a:rPr>
              <a:t>Generate Interest</a:t>
            </a:r>
          </a:p>
        </p:txBody>
      </p:sp>
      <p:sp>
        <p:nvSpPr>
          <p:cNvPr id="15" name="Text Placeholder 4">
            <a:extLst>
              <a:ext uri="{FF2B5EF4-FFF2-40B4-BE49-F238E27FC236}">
                <a16:creationId xmlns:a16="http://schemas.microsoft.com/office/drawing/2014/main" id="{3B7382CC-1553-4D30-9964-09FF7082D874}"/>
              </a:ext>
            </a:extLst>
          </p:cNvPr>
          <p:cNvSpPr txBox="1">
            <a:spLocks/>
          </p:cNvSpPr>
          <p:nvPr/>
        </p:nvSpPr>
        <p:spPr>
          <a:xfrm>
            <a:off x="256403" y="6227136"/>
            <a:ext cx="2181997" cy="356858"/>
          </a:xfrm>
          <a:prstGeom prst="rect">
            <a:avLst/>
          </a:prstGeom>
        </p:spPr>
        <p:txBody>
          <a:bodyPr vert="horz"/>
          <a:lstStyle>
            <a:lvl1pPr marL="0" indent="0" algn="l" defTabSz="457200" rtl="0" eaLnBrk="1" latinLnBrk="0" hangingPunct="1">
              <a:spcBef>
                <a:spcPct val="20000"/>
              </a:spcBef>
              <a:buFont typeface="Arial"/>
              <a:buNone/>
              <a:defRPr sz="1100" kern="1200" cap="all"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VAB: it’s a matter of trust</a:t>
            </a:r>
          </a:p>
        </p:txBody>
      </p:sp>
      <p:sp>
        <p:nvSpPr>
          <p:cNvPr id="36" name="TextBox 35">
            <a:extLst>
              <a:ext uri="{FF2B5EF4-FFF2-40B4-BE49-F238E27FC236}">
                <a16:creationId xmlns:a16="http://schemas.microsoft.com/office/drawing/2014/main" id="{A4612602-1D03-4E61-8B0D-83BE2ACC6588}"/>
              </a:ext>
            </a:extLst>
          </p:cNvPr>
          <p:cNvSpPr txBox="1"/>
          <p:nvPr/>
        </p:nvSpPr>
        <p:spPr>
          <a:xfrm>
            <a:off x="395654" y="2395252"/>
            <a:ext cx="8454752" cy="307777"/>
          </a:xfrm>
          <a:prstGeom prst="rect">
            <a:avLst/>
          </a:prstGeom>
          <a:noFill/>
        </p:spPr>
        <p:txBody>
          <a:bodyPr wrap="square" rtlCol="0">
            <a:spAutoFit/>
          </a:bodyPr>
          <a:lstStyle/>
          <a:p>
            <a:pPr algn="ctr"/>
            <a:r>
              <a:rPr lang="en-US" sz="1400" dirty="0"/>
              <a:t>Voter’s Decision Making Process</a:t>
            </a:r>
          </a:p>
        </p:txBody>
      </p:sp>
      <p:cxnSp>
        <p:nvCxnSpPr>
          <p:cNvPr id="37" name="Straight Arrow Connector 36">
            <a:extLst>
              <a:ext uri="{FF2B5EF4-FFF2-40B4-BE49-F238E27FC236}">
                <a16:creationId xmlns:a16="http://schemas.microsoft.com/office/drawing/2014/main" id="{3C3440E0-DB07-4F13-A2DA-036EB1B30934}"/>
              </a:ext>
            </a:extLst>
          </p:cNvPr>
          <p:cNvCxnSpPr>
            <a:cxnSpLocks/>
          </p:cNvCxnSpPr>
          <p:nvPr/>
        </p:nvCxnSpPr>
        <p:spPr>
          <a:xfrm>
            <a:off x="6040314" y="2549140"/>
            <a:ext cx="2747731"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C6F9E34-8922-4CB7-8759-540615459BB5}"/>
              </a:ext>
            </a:extLst>
          </p:cNvPr>
          <p:cNvCxnSpPr>
            <a:cxnSpLocks/>
            <a:stCxn id="36" idx="1"/>
          </p:cNvCxnSpPr>
          <p:nvPr/>
        </p:nvCxnSpPr>
        <p:spPr>
          <a:xfrm flipV="1">
            <a:off x="395654" y="2549140"/>
            <a:ext cx="2813537" cy="1"/>
          </a:xfrm>
          <a:prstGeom prst="straightConnector1">
            <a:avLst/>
          </a:prstGeom>
          <a:ln w="1905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9A4AD45-66B1-43B0-9298-1F7ED39022B2}"/>
              </a:ext>
            </a:extLst>
          </p:cNvPr>
          <p:cNvCxnSpPr>
            <a:cxnSpLocks/>
          </p:cNvCxnSpPr>
          <p:nvPr/>
        </p:nvCxnSpPr>
        <p:spPr>
          <a:xfrm>
            <a:off x="3450784" y="3357556"/>
            <a:ext cx="0" cy="705459"/>
          </a:xfrm>
          <a:prstGeom prst="straightConnector1">
            <a:avLst/>
          </a:prstGeom>
          <a:ln>
            <a:solidFill>
              <a:schemeClr val="accent1">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0" name="Freeform 16">
            <a:extLst>
              <a:ext uri="{FF2B5EF4-FFF2-40B4-BE49-F238E27FC236}">
                <a16:creationId xmlns:a16="http://schemas.microsoft.com/office/drawing/2014/main" id="{98A709F3-15CB-4E4F-8D61-FD2C58192D96}"/>
              </a:ext>
            </a:extLst>
          </p:cNvPr>
          <p:cNvSpPr/>
          <p:nvPr/>
        </p:nvSpPr>
        <p:spPr>
          <a:xfrm>
            <a:off x="2434772" y="2778887"/>
            <a:ext cx="2040838" cy="917608"/>
          </a:xfrm>
          <a:custGeom>
            <a:avLst/>
            <a:gdLst>
              <a:gd name="connsiteX0" fmla="*/ 0 w 2280018"/>
              <a:gd name="connsiteY0" fmla="*/ 270939 h 1625600"/>
              <a:gd name="connsiteX1" fmla="*/ 270939 w 2280018"/>
              <a:gd name="connsiteY1" fmla="*/ 0 h 1625600"/>
              <a:gd name="connsiteX2" fmla="*/ 2009079 w 2280018"/>
              <a:gd name="connsiteY2" fmla="*/ 0 h 1625600"/>
              <a:gd name="connsiteX3" fmla="*/ 2280018 w 2280018"/>
              <a:gd name="connsiteY3" fmla="*/ 270939 h 1625600"/>
              <a:gd name="connsiteX4" fmla="*/ 2280018 w 2280018"/>
              <a:gd name="connsiteY4" fmla="*/ 1354661 h 1625600"/>
              <a:gd name="connsiteX5" fmla="*/ 2009079 w 2280018"/>
              <a:gd name="connsiteY5" fmla="*/ 1625600 h 1625600"/>
              <a:gd name="connsiteX6" fmla="*/ 270939 w 2280018"/>
              <a:gd name="connsiteY6" fmla="*/ 1625600 h 1625600"/>
              <a:gd name="connsiteX7" fmla="*/ 0 w 2280018"/>
              <a:gd name="connsiteY7" fmla="*/ 1354661 h 1625600"/>
              <a:gd name="connsiteX8" fmla="*/ 0 w 2280018"/>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018" h="1625600">
                <a:moveTo>
                  <a:pt x="0" y="270939"/>
                </a:moveTo>
                <a:cubicBezTo>
                  <a:pt x="0" y="121304"/>
                  <a:pt x="121304" y="0"/>
                  <a:pt x="270939" y="0"/>
                </a:cubicBezTo>
                <a:lnTo>
                  <a:pt x="2009079" y="0"/>
                </a:lnTo>
                <a:cubicBezTo>
                  <a:pt x="2158714" y="0"/>
                  <a:pt x="2280018" y="121304"/>
                  <a:pt x="2280018" y="270939"/>
                </a:cubicBezTo>
                <a:lnTo>
                  <a:pt x="2280018" y="1354661"/>
                </a:lnTo>
                <a:cubicBezTo>
                  <a:pt x="2280018" y="1504296"/>
                  <a:pt x="2158714" y="1625600"/>
                  <a:pt x="2009079" y="1625600"/>
                </a:cubicBezTo>
                <a:lnTo>
                  <a:pt x="270939" y="1625600"/>
                </a:lnTo>
                <a:cubicBezTo>
                  <a:pt x="121304" y="1625600"/>
                  <a:pt x="0" y="1504296"/>
                  <a:pt x="0" y="1354661"/>
                </a:cubicBezTo>
                <a:lnTo>
                  <a:pt x="0" y="270939"/>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225" tIns="182225" rIns="182225" bIns="182225" numCol="1" spcCol="1270" anchor="ctr" anchorCtr="0">
            <a:noAutofit/>
          </a:bodyPr>
          <a:lstStyle/>
          <a:p>
            <a:pPr lvl="0" algn="ctr" defTabSz="1200150">
              <a:lnSpc>
                <a:spcPct val="90000"/>
              </a:lnSpc>
              <a:spcBef>
                <a:spcPct val="0"/>
              </a:spcBef>
              <a:spcAft>
                <a:spcPct val="35000"/>
              </a:spcAft>
            </a:pPr>
            <a:r>
              <a:rPr lang="en-US" b="1" kern="1200" dirty="0">
                <a:solidFill>
                  <a:schemeClr val="tx1"/>
                </a:solidFill>
                <a:latin typeface="Trebuchet MS" pitchFamily="34" charset="0"/>
              </a:rPr>
              <a:t>Gather Information</a:t>
            </a:r>
          </a:p>
        </p:txBody>
      </p:sp>
      <p:sp>
        <p:nvSpPr>
          <p:cNvPr id="22" name="Text Placeholder 3">
            <a:extLst>
              <a:ext uri="{FF2B5EF4-FFF2-40B4-BE49-F238E27FC236}">
                <a16:creationId xmlns:a16="http://schemas.microsoft.com/office/drawing/2014/main" id="{4D01513F-0F84-4998-9148-C033023F7B6F}"/>
              </a:ext>
            </a:extLst>
          </p:cNvPr>
          <p:cNvSpPr>
            <a:spLocks noGrp="1"/>
          </p:cNvSpPr>
          <p:nvPr>
            <p:ph type="body" sz="quarter" idx="13"/>
          </p:nvPr>
        </p:nvSpPr>
        <p:spPr>
          <a:xfrm>
            <a:off x="520116" y="913766"/>
            <a:ext cx="8103767" cy="1386823"/>
          </a:xfrm>
        </p:spPr>
        <p:txBody>
          <a:bodyPr/>
          <a:lstStyle/>
          <a:p>
            <a:r>
              <a:rPr lang="en-US" sz="1200" dirty="0"/>
              <a:t>While politics has the ability to divide the country, the desire for trustworthy and accurate news sources is what unites voters.</a:t>
            </a:r>
          </a:p>
          <a:p>
            <a:endParaRPr lang="en-US" sz="500" dirty="0"/>
          </a:p>
          <a:p>
            <a:r>
              <a:rPr lang="en-US" sz="1200"/>
              <a:t>As </a:t>
            </a:r>
            <a:r>
              <a:rPr lang="en-US" sz="1200" dirty="0"/>
              <a:t>some platforms unintentionally allow the dissemination of unverified news stories and political ads, Television is trusted because it provides an environment that features 100% professionally produced news.</a:t>
            </a:r>
          </a:p>
          <a:p>
            <a:endParaRPr lang="en-US" sz="500" dirty="0"/>
          </a:p>
          <a:p>
            <a:r>
              <a:rPr lang="en-US" sz="1200" dirty="0"/>
              <a:t>This is why Television is the most influential media throughout the election cycle.   </a:t>
            </a:r>
            <a:endParaRPr lang="en-US" sz="1050" dirty="0"/>
          </a:p>
        </p:txBody>
      </p:sp>
      <p:sp>
        <p:nvSpPr>
          <p:cNvPr id="23" name="TextBox 22">
            <a:extLst>
              <a:ext uri="{FF2B5EF4-FFF2-40B4-BE49-F238E27FC236}">
                <a16:creationId xmlns:a16="http://schemas.microsoft.com/office/drawing/2014/main" id="{52EFED16-C5A5-47AE-97AA-D0D0FE6EFE16}"/>
              </a:ext>
            </a:extLst>
          </p:cNvPr>
          <p:cNvSpPr txBox="1"/>
          <p:nvPr/>
        </p:nvSpPr>
        <p:spPr>
          <a:xfrm>
            <a:off x="290148" y="4066355"/>
            <a:ext cx="2002375" cy="600164"/>
          </a:xfrm>
          <a:prstGeom prst="rect">
            <a:avLst/>
          </a:prstGeom>
          <a:noFill/>
        </p:spPr>
        <p:txBody>
          <a:bodyPr wrap="square" rtlCol="0">
            <a:spAutoFit/>
          </a:bodyPr>
          <a:lstStyle/>
          <a:p>
            <a:pPr algn="ctr"/>
            <a:r>
              <a:rPr lang="en-US" sz="1100" b="1" u="sng" dirty="0">
                <a:latin typeface="Trebuchet MS" panose="020B0603020202020204" pitchFamily="34" charset="0"/>
              </a:rPr>
              <a:t>Television</a:t>
            </a:r>
            <a:r>
              <a:rPr lang="en-US" sz="1100" dirty="0">
                <a:latin typeface="Trebuchet MS" panose="020B0603020202020204" pitchFamily="34" charset="0"/>
              </a:rPr>
              <a:t> is most likely where voters </a:t>
            </a:r>
            <a:r>
              <a:rPr lang="en-US" sz="1100" b="1" u="sng" dirty="0">
                <a:latin typeface="Trebuchet MS" panose="020B0603020202020204" pitchFamily="34" charset="0"/>
              </a:rPr>
              <a:t>first learn </a:t>
            </a:r>
            <a:r>
              <a:rPr lang="en-US" sz="1100" dirty="0">
                <a:latin typeface="Trebuchet MS" panose="020B0603020202020204" pitchFamily="34" charset="0"/>
              </a:rPr>
              <a:t>about candidates/issues</a:t>
            </a:r>
          </a:p>
        </p:txBody>
      </p:sp>
      <p:sp>
        <p:nvSpPr>
          <p:cNvPr id="25" name="TextBox 24">
            <a:extLst>
              <a:ext uri="{FF2B5EF4-FFF2-40B4-BE49-F238E27FC236}">
                <a16:creationId xmlns:a16="http://schemas.microsoft.com/office/drawing/2014/main" id="{B83278B5-79CF-4494-AD9A-EAEB57C3D82D}"/>
              </a:ext>
            </a:extLst>
          </p:cNvPr>
          <p:cNvSpPr txBox="1"/>
          <p:nvPr/>
        </p:nvSpPr>
        <p:spPr>
          <a:xfrm>
            <a:off x="4658894" y="4083937"/>
            <a:ext cx="1938894" cy="600164"/>
          </a:xfrm>
          <a:prstGeom prst="rect">
            <a:avLst/>
          </a:prstGeom>
          <a:noFill/>
        </p:spPr>
        <p:txBody>
          <a:bodyPr wrap="square" rtlCol="0">
            <a:spAutoFit/>
          </a:bodyPr>
          <a:lstStyle/>
          <a:p>
            <a:pPr algn="ctr"/>
            <a:r>
              <a:rPr lang="en-US" sz="1100" b="1" u="sng" dirty="0">
                <a:latin typeface="Trebuchet MS" panose="020B0603020202020204" pitchFamily="34" charset="0"/>
              </a:rPr>
              <a:t>Television</a:t>
            </a:r>
            <a:r>
              <a:rPr lang="en-US" sz="1100" dirty="0">
                <a:latin typeface="Trebuchet MS" panose="020B0603020202020204" pitchFamily="34" charset="0"/>
              </a:rPr>
              <a:t> is relied on most to </a:t>
            </a:r>
            <a:r>
              <a:rPr lang="en-US" sz="1100" b="1" u="sng" dirty="0">
                <a:latin typeface="Trebuchet MS" panose="020B0603020202020204" pitchFamily="34" charset="0"/>
              </a:rPr>
              <a:t>keep voters informed</a:t>
            </a:r>
            <a:r>
              <a:rPr lang="en-US" sz="1100" dirty="0">
                <a:latin typeface="Trebuchet MS" panose="020B0603020202020204" pitchFamily="34" charset="0"/>
              </a:rPr>
              <a:t> through the election cycle</a:t>
            </a:r>
          </a:p>
        </p:txBody>
      </p:sp>
      <p:sp>
        <p:nvSpPr>
          <p:cNvPr id="26" name="TextBox 25">
            <a:extLst>
              <a:ext uri="{FF2B5EF4-FFF2-40B4-BE49-F238E27FC236}">
                <a16:creationId xmlns:a16="http://schemas.microsoft.com/office/drawing/2014/main" id="{C562B56F-FDF3-422D-BFEB-2EDB6B25736C}"/>
              </a:ext>
            </a:extLst>
          </p:cNvPr>
          <p:cNvSpPr txBox="1"/>
          <p:nvPr/>
        </p:nvSpPr>
        <p:spPr>
          <a:xfrm>
            <a:off x="2438401" y="4095661"/>
            <a:ext cx="2002375" cy="600164"/>
          </a:xfrm>
          <a:prstGeom prst="rect">
            <a:avLst/>
          </a:prstGeom>
          <a:noFill/>
        </p:spPr>
        <p:txBody>
          <a:bodyPr wrap="square" rtlCol="0">
            <a:spAutoFit/>
          </a:bodyPr>
          <a:lstStyle/>
          <a:p>
            <a:pPr algn="ctr"/>
            <a:r>
              <a:rPr lang="en-US" sz="1100" b="1" u="sng" dirty="0">
                <a:latin typeface="Trebuchet MS" panose="020B0603020202020204" pitchFamily="34" charset="0"/>
              </a:rPr>
              <a:t>Television</a:t>
            </a:r>
            <a:r>
              <a:rPr lang="en-US" sz="1100" dirty="0">
                <a:latin typeface="Trebuchet MS" panose="020B0603020202020204" pitchFamily="34" charset="0"/>
              </a:rPr>
              <a:t> is most likely to have prompted a voter to </a:t>
            </a:r>
            <a:r>
              <a:rPr lang="en-US" sz="1100" b="1" u="sng" dirty="0">
                <a:latin typeface="Trebuchet MS" panose="020B0603020202020204" pitchFamily="34" charset="0"/>
              </a:rPr>
              <a:t>take an action</a:t>
            </a:r>
            <a:endParaRPr lang="en-US" sz="1100" dirty="0">
              <a:latin typeface="Trebuchet MS" panose="020B0603020202020204" pitchFamily="34" charset="0"/>
            </a:endParaRPr>
          </a:p>
        </p:txBody>
      </p:sp>
      <p:sp>
        <p:nvSpPr>
          <p:cNvPr id="21" name="Text Placeholder 3">
            <a:extLst>
              <a:ext uri="{FF2B5EF4-FFF2-40B4-BE49-F238E27FC236}">
                <a16:creationId xmlns:a16="http://schemas.microsoft.com/office/drawing/2014/main" id="{69F72AF6-9D63-4095-851D-C8CD29B63137}"/>
              </a:ext>
            </a:extLst>
          </p:cNvPr>
          <p:cNvSpPr txBox="1">
            <a:spLocks/>
          </p:cNvSpPr>
          <p:nvPr/>
        </p:nvSpPr>
        <p:spPr>
          <a:xfrm>
            <a:off x="645952" y="4990275"/>
            <a:ext cx="7877263" cy="747467"/>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a:t>The combined power of multi-screen TV further strengthens the influence that TV brands have among voters of all ages, genders, demographics, occupations and political party affiliations; while local cable news delivers extensive and authentic news and political coverage from a local community perspective.</a:t>
            </a:r>
            <a:endParaRPr lang="en-US" sz="1050" dirty="0"/>
          </a:p>
        </p:txBody>
      </p:sp>
    </p:spTree>
    <p:extLst>
      <p:ext uri="{BB962C8B-B14F-4D97-AF65-F5344CB8AC3E}">
        <p14:creationId xmlns:p14="http://schemas.microsoft.com/office/powerpoint/2010/main" val="35354404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4A83C7-EE15-43B1-8DBE-FC5BDB786CE2}"/>
              </a:ext>
            </a:extLst>
          </p:cNvPr>
          <p:cNvSpPr txBox="1">
            <a:spLocks/>
          </p:cNvSpPr>
          <p:nvPr/>
        </p:nvSpPr>
        <p:spPr>
          <a:xfrm>
            <a:off x="2945424" y="5002207"/>
            <a:ext cx="5800644" cy="1517126"/>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pPr algn="l">
              <a:lnSpc>
                <a:spcPts val="3800"/>
              </a:lnSpc>
            </a:pPr>
            <a:r>
              <a:rPr lang="en-US" sz="3600" b="1" i="1" dirty="0">
                <a:solidFill>
                  <a:schemeClr val="tx1"/>
                </a:solidFill>
                <a:latin typeface="+mj-lt"/>
                <a:cs typeface="+mj-cs"/>
              </a:rPr>
              <a:t>Members’ Exclusive</a:t>
            </a:r>
            <a:r>
              <a:rPr lang="en-US" sz="3600" b="1" dirty="0">
                <a:solidFill>
                  <a:schemeClr val="tx1"/>
                </a:solidFill>
                <a:latin typeface="+mj-lt"/>
                <a:cs typeface="+mj-cs"/>
              </a:rPr>
              <a:t>:</a:t>
            </a:r>
            <a:br>
              <a:rPr lang="en-US" sz="3600" b="1" dirty="0">
                <a:solidFill>
                  <a:schemeClr val="tx1"/>
                </a:solidFill>
                <a:latin typeface="+mj-lt"/>
                <a:cs typeface="+mj-cs"/>
              </a:rPr>
            </a:br>
            <a:r>
              <a:rPr lang="en-US" sz="3200" b="1" dirty="0">
                <a:solidFill>
                  <a:schemeClr val="tx1"/>
                </a:solidFill>
                <a:latin typeface="+mj-lt"/>
                <a:cs typeface="+mj-cs"/>
              </a:rPr>
              <a:t>Cable Networks vs. Broadcast TV</a:t>
            </a:r>
            <a:endParaRPr lang="en-US" sz="3600" b="1" dirty="0">
              <a:solidFill>
                <a:schemeClr val="tx1"/>
              </a:solidFill>
              <a:latin typeface="+mj-lt"/>
              <a:cs typeface="+mj-cs"/>
            </a:endParaRPr>
          </a:p>
        </p:txBody>
      </p:sp>
    </p:spTree>
    <p:extLst>
      <p:ext uri="{BB962C8B-B14F-4D97-AF65-F5344CB8AC3E}">
        <p14:creationId xmlns:p14="http://schemas.microsoft.com/office/powerpoint/2010/main" val="1021072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1086259401"/>
              </p:ext>
            </p:extLst>
          </p:nvPr>
        </p:nvGraphicFramePr>
        <p:xfrm>
          <a:off x="143746" y="2609111"/>
          <a:ext cx="4602979" cy="282643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69333" y="460182"/>
            <a:ext cx="8805334" cy="1283951"/>
          </a:xfrm>
        </p:spPr>
        <p:txBody>
          <a:bodyPr/>
          <a:lstStyle/>
          <a:p>
            <a:r>
              <a:rPr lang="en-US" dirty="0"/>
              <a:t>Most Voters Are More Likely To Trust Cable News Networks Over Broadcast Networks To Provide Accurate Political Information</a:t>
            </a:r>
          </a:p>
        </p:txBody>
      </p:sp>
      <p:sp>
        <p:nvSpPr>
          <p:cNvPr id="7" name="Text Placeholder 4">
            <a:extLst>
              <a:ext uri="{FF2B5EF4-FFF2-40B4-BE49-F238E27FC236}">
                <a16:creationId xmlns:a16="http://schemas.microsoft.com/office/drawing/2014/main" id="{D3CB36FF-BC44-4C1A-880E-683FCAEEFFF6}"/>
              </a:ext>
            </a:extLst>
          </p:cNvPr>
          <p:cNvSpPr>
            <a:spLocks noGrp="1"/>
          </p:cNvSpPr>
          <p:nvPr>
            <p:ph type="body" sz="quarter" idx="15"/>
          </p:nvPr>
        </p:nvSpPr>
        <p:spPr>
          <a:xfrm>
            <a:off x="335916" y="6169203"/>
            <a:ext cx="2136250" cy="294924"/>
          </a:xfrm>
        </p:spPr>
        <p:txBody>
          <a:bodyPr/>
          <a:lstStyle/>
          <a:p>
            <a:r>
              <a:rPr lang="en-US" dirty="0"/>
              <a:t>VAB: it’s a matter of trust</a:t>
            </a:r>
          </a:p>
        </p:txBody>
      </p:sp>
      <p:sp>
        <p:nvSpPr>
          <p:cNvPr id="8" name="Text Placeholder 3"/>
          <p:cNvSpPr>
            <a:spLocks noGrp="1"/>
          </p:cNvSpPr>
          <p:nvPr>
            <p:ph type="body" sz="quarter" idx="14"/>
          </p:nvPr>
        </p:nvSpPr>
        <p:spPr>
          <a:xfrm>
            <a:off x="339051" y="6486561"/>
            <a:ext cx="7339695" cy="346314"/>
          </a:xfrm>
        </p:spPr>
        <p:txBody>
          <a:bodyPr/>
          <a:lstStyle/>
          <a:p>
            <a:r>
              <a:rPr lang="en-US" sz="800" dirty="0"/>
              <a:t>Source: VAB / Research Now Poll of Registered or Likely Voters A18+; June 2018. Q22a: Looking at Television further, please specify which ONE do you trust more to provide the most accurate political information? Total Respondents=1,003. </a:t>
            </a:r>
          </a:p>
        </p:txBody>
      </p:sp>
      <p:graphicFrame>
        <p:nvGraphicFramePr>
          <p:cNvPr id="11" name="Chart 10">
            <a:extLst>
              <a:ext uri="{FF2B5EF4-FFF2-40B4-BE49-F238E27FC236}">
                <a16:creationId xmlns:a16="http://schemas.microsoft.com/office/drawing/2014/main" id="{7D8C40C3-093B-485C-AF15-A6EA818954A6}"/>
              </a:ext>
            </a:extLst>
          </p:cNvPr>
          <p:cNvGraphicFramePr/>
          <p:nvPr>
            <p:extLst>
              <p:ext uri="{D42A27DB-BD31-4B8C-83A1-F6EECF244321}">
                <p14:modId xmlns:p14="http://schemas.microsoft.com/office/powerpoint/2010/main" val="2723705679"/>
              </p:ext>
            </p:extLst>
          </p:nvPr>
        </p:nvGraphicFramePr>
        <p:xfrm>
          <a:off x="4542330" y="2609111"/>
          <a:ext cx="4771737" cy="282643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3">
            <a:extLst>
              <a:ext uri="{FF2B5EF4-FFF2-40B4-BE49-F238E27FC236}">
                <a16:creationId xmlns:a16="http://schemas.microsoft.com/office/drawing/2014/main" id="{FD2A8429-FCE7-4E00-81E9-87AC9745FDA7}"/>
              </a:ext>
            </a:extLst>
          </p:cNvPr>
          <p:cNvSpPr>
            <a:spLocks noGrp="1"/>
          </p:cNvSpPr>
          <p:nvPr>
            <p:ph type="body" sz="quarter" idx="13"/>
          </p:nvPr>
        </p:nvSpPr>
        <p:spPr>
          <a:xfrm>
            <a:off x="933433" y="2274460"/>
            <a:ext cx="7277135" cy="593773"/>
          </a:xfrm>
        </p:spPr>
        <p:txBody>
          <a:bodyPr/>
          <a:lstStyle/>
          <a:p>
            <a:pPr>
              <a:defRPr sz="1100" b="1" i="0" u="none" strike="noStrike" kern="1200" baseline="0">
                <a:solidFill>
                  <a:prstClr val="black"/>
                </a:solidFill>
                <a:latin typeface="+mn-lt"/>
                <a:ea typeface="+mn-ea"/>
                <a:cs typeface="+mn-cs"/>
              </a:defRPr>
            </a:pPr>
            <a:r>
              <a:rPr lang="en-US" sz="1400" dirty="0">
                <a:solidFill>
                  <a:prstClr val="black"/>
                </a:solidFill>
                <a:latin typeface="+mn-lt"/>
              </a:rPr>
              <a:t>Which Of The Following Media Do You </a:t>
            </a:r>
            <a:r>
              <a:rPr lang="en-US" sz="1400" i="1" u="sng" dirty="0">
                <a:solidFill>
                  <a:prstClr val="black"/>
                </a:solidFill>
                <a:latin typeface="+mn-lt"/>
              </a:rPr>
              <a:t>Trust More</a:t>
            </a:r>
            <a:r>
              <a:rPr lang="en-US" sz="1400" dirty="0">
                <a:solidFill>
                  <a:prstClr val="black"/>
                </a:solidFill>
                <a:latin typeface="+mn-lt"/>
              </a:rPr>
              <a:t> To Provide The Most Accurate Political Information?</a:t>
            </a:r>
            <a:endParaRPr lang="en-US" sz="1200" dirty="0">
              <a:solidFill>
                <a:prstClr val="black"/>
              </a:solidFill>
              <a:latin typeface="+mn-lt"/>
            </a:endParaRPr>
          </a:p>
        </p:txBody>
      </p:sp>
      <p:pic>
        <p:nvPicPr>
          <p:cNvPr id="13" name="Picture 29">
            <a:extLst>
              <a:ext uri="{FF2B5EF4-FFF2-40B4-BE49-F238E27FC236}">
                <a16:creationId xmlns:a16="http://schemas.microsoft.com/office/drawing/2014/main" id="{E320A69F-97D9-4483-9E41-C6085912E51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39805" y="1291885"/>
            <a:ext cx="834898" cy="797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descr="Image result for cnbc logo">
            <a:extLst>
              <a:ext uri="{FF2B5EF4-FFF2-40B4-BE49-F238E27FC236}">
                <a16:creationId xmlns:a16="http://schemas.microsoft.com/office/drawing/2014/main" id="{385E2882-40F7-4774-8608-4603A30435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5153" y="1387656"/>
            <a:ext cx="792595" cy="6334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Image result for cnn logo">
            <a:extLst>
              <a:ext uri="{FF2B5EF4-FFF2-40B4-BE49-F238E27FC236}">
                <a16:creationId xmlns:a16="http://schemas.microsoft.com/office/drawing/2014/main" id="{C599C764-03A2-4858-B679-14F26D688E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338" y="1467862"/>
            <a:ext cx="985423" cy="47300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msnbc.com/sites/msnbc/themes/leanforward/images/site-header/msnbc-logo-card.png">
            <a:extLst>
              <a:ext uri="{FF2B5EF4-FFF2-40B4-BE49-F238E27FC236}">
                <a16:creationId xmlns:a16="http://schemas.microsoft.com/office/drawing/2014/main" id="{8C2D8C95-18BD-4EF1-A0F0-67DB8869BD2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4145" b="30570"/>
          <a:stretch/>
        </p:blipFill>
        <p:spPr bwMode="auto">
          <a:xfrm>
            <a:off x="3525734" y="1305401"/>
            <a:ext cx="1543050" cy="698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cbs news">
            <a:extLst>
              <a:ext uri="{FF2B5EF4-FFF2-40B4-BE49-F238E27FC236}">
                <a16:creationId xmlns:a16="http://schemas.microsoft.com/office/drawing/2014/main" id="{2CC3D3E8-566E-4419-9EFF-738F1B7683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33895" y="1430079"/>
            <a:ext cx="843955" cy="5485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ox news logo">
            <a:extLst>
              <a:ext uri="{FF2B5EF4-FFF2-40B4-BE49-F238E27FC236}">
                <a16:creationId xmlns:a16="http://schemas.microsoft.com/office/drawing/2014/main" id="{0F1BF55A-5116-40A4-966C-EB22DA6F32F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34954" y="1387881"/>
            <a:ext cx="669743" cy="6329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headline news logo">
            <a:extLst>
              <a:ext uri="{FF2B5EF4-FFF2-40B4-BE49-F238E27FC236}">
                <a16:creationId xmlns:a16="http://schemas.microsoft.com/office/drawing/2014/main" id="{BEA55725-20E0-4587-910D-7B91B6157717}"/>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21305" y="1291885"/>
            <a:ext cx="1230538" cy="824956"/>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2274086" y="5568200"/>
            <a:ext cx="4877549" cy="286657"/>
            <a:chOff x="2588673" y="5925802"/>
            <a:chExt cx="5365304" cy="286657"/>
          </a:xfrm>
        </p:grpSpPr>
        <p:grpSp>
          <p:nvGrpSpPr>
            <p:cNvPr id="25" name="Group 24"/>
            <p:cNvGrpSpPr/>
            <p:nvPr/>
          </p:nvGrpSpPr>
          <p:grpSpPr>
            <a:xfrm>
              <a:off x="2588673" y="5930631"/>
              <a:ext cx="1750646" cy="276999"/>
              <a:chOff x="3490373" y="5930631"/>
              <a:chExt cx="1750646" cy="276999"/>
            </a:xfrm>
          </p:grpSpPr>
          <p:sp>
            <p:nvSpPr>
              <p:cNvPr id="29" name="Rectangle 28"/>
              <p:cNvSpPr/>
              <p:nvPr/>
            </p:nvSpPr>
            <p:spPr>
              <a:xfrm>
                <a:off x="3490373" y="5973967"/>
                <a:ext cx="198018" cy="190327"/>
              </a:xfrm>
              <a:prstGeom prst="rect">
                <a:avLst/>
              </a:prstGeom>
              <a:solidFill>
                <a:srgbClr val="3682B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3665452" y="5930631"/>
                <a:ext cx="1575567" cy="276999"/>
              </a:xfrm>
              <a:prstGeom prst="rect">
                <a:avLst/>
              </a:prstGeom>
              <a:noFill/>
            </p:spPr>
            <p:txBody>
              <a:bodyPr wrap="square" rtlCol="0">
                <a:spAutoFit/>
              </a:bodyPr>
              <a:lstStyle/>
              <a:p>
                <a:r>
                  <a:rPr lang="en-US" sz="1200" b="1" dirty="0"/>
                  <a:t>Cable Networks</a:t>
                </a:r>
              </a:p>
            </p:txBody>
          </p:sp>
        </p:grpSp>
        <p:grpSp>
          <p:nvGrpSpPr>
            <p:cNvPr id="26" name="Group 25"/>
            <p:cNvGrpSpPr/>
            <p:nvPr/>
          </p:nvGrpSpPr>
          <p:grpSpPr>
            <a:xfrm>
              <a:off x="4347874" y="5925802"/>
              <a:ext cx="3606103" cy="286657"/>
              <a:chOff x="5249574" y="5925802"/>
              <a:chExt cx="3606103" cy="286657"/>
            </a:xfrm>
          </p:grpSpPr>
          <p:sp>
            <p:nvSpPr>
              <p:cNvPr id="27" name="Rectangle 26"/>
              <p:cNvSpPr/>
              <p:nvPr/>
            </p:nvSpPr>
            <p:spPr>
              <a:xfrm>
                <a:off x="5249574" y="5973967"/>
                <a:ext cx="198018" cy="190327"/>
              </a:xfrm>
              <a:prstGeom prst="rect">
                <a:avLst/>
              </a:prstGeom>
              <a:solidFill>
                <a:srgbClr val="50C8A0"/>
              </a:solidFill>
              <a:ln>
                <a:solidFill>
                  <a:srgbClr val="50C8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5418793" y="5925802"/>
                <a:ext cx="3436884" cy="286657"/>
              </a:xfrm>
              <a:prstGeom prst="rect">
                <a:avLst/>
              </a:prstGeom>
              <a:noFill/>
            </p:spPr>
            <p:txBody>
              <a:bodyPr wrap="square" rtlCol="0">
                <a:spAutoFit/>
              </a:bodyPr>
              <a:lstStyle/>
              <a:p>
                <a:r>
                  <a:rPr lang="en-US" sz="1200" b="1" dirty="0"/>
                  <a:t>Broadcast Networks (Local or National)</a:t>
                </a:r>
                <a:endParaRPr lang="en-US" sz="1050" b="1" dirty="0"/>
              </a:p>
            </p:txBody>
          </p:sp>
        </p:grpSp>
      </p:grpSp>
      <p:pic>
        <p:nvPicPr>
          <p:cNvPr id="3" name="Picture 2" descr="Image result for nbc news logo png">
            <a:extLst>
              <a:ext uri="{FF2B5EF4-FFF2-40B4-BE49-F238E27FC236}">
                <a16:creationId xmlns:a16="http://schemas.microsoft.com/office/drawing/2014/main" id="{AD24AA92-A81E-4281-A77E-049C6412DFB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26720" y="1402148"/>
            <a:ext cx="813302" cy="657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1154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2492012845"/>
              </p:ext>
            </p:extLst>
          </p:nvPr>
        </p:nvGraphicFramePr>
        <p:xfrm>
          <a:off x="143746" y="2609111"/>
          <a:ext cx="4602979" cy="282643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69333" y="460182"/>
            <a:ext cx="8805334" cy="1283951"/>
          </a:xfrm>
        </p:spPr>
        <p:txBody>
          <a:bodyPr/>
          <a:lstStyle/>
          <a:p>
            <a:r>
              <a:rPr lang="en-US" dirty="0"/>
              <a:t>Those Who Turn To TV When Forming Opinions Are More Likely To Rely On Cable News Networks Over Broadcast</a:t>
            </a:r>
          </a:p>
        </p:txBody>
      </p:sp>
      <p:sp>
        <p:nvSpPr>
          <p:cNvPr id="7" name="Text Placeholder 4">
            <a:extLst>
              <a:ext uri="{FF2B5EF4-FFF2-40B4-BE49-F238E27FC236}">
                <a16:creationId xmlns:a16="http://schemas.microsoft.com/office/drawing/2014/main" id="{D3CB36FF-BC44-4C1A-880E-683FCAEEFFF6}"/>
              </a:ext>
            </a:extLst>
          </p:cNvPr>
          <p:cNvSpPr>
            <a:spLocks noGrp="1"/>
          </p:cNvSpPr>
          <p:nvPr>
            <p:ph type="body" sz="quarter" idx="15"/>
          </p:nvPr>
        </p:nvSpPr>
        <p:spPr>
          <a:xfrm>
            <a:off x="335916" y="6169203"/>
            <a:ext cx="2136250" cy="294924"/>
          </a:xfrm>
        </p:spPr>
        <p:txBody>
          <a:bodyPr/>
          <a:lstStyle/>
          <a:p>
            <a:r>
              <a:rPr lang="en-US" dirty="0"/>
              <a:t>VAB: it’s a matter of trust</a:t>
            </a:r>
          </a:p>
        </p:txBody>
      </p:sp>
      <p:sp>
        <p:nvSpPr>
          <p:cNvPr id="8" name="Text Placeholder 3"/>
          <p:cNvSpPr>
            <a:spLocks noGrp="1"/>
          </p:cNvSpPr>
          <p:nvPr>
            <p:ph type="body" sz="quarter" idx="14"/>
          </p:nvPr>
        </p:nvSpPr>
        <p:spPr>
          <a:xfrm>
            <a:off x="339051" y="6429246"/>
            <a:ext cx="7339695" cy="460944"/>
          </a:xfrm>
        </p:spPr>
        <p:txBody>
          <a:bodyPr/>
          <a:lstStyle/>
          <a:p>
            <a:r>
              <a:rPr lang="en-US" sz="800" dirty="0"/>
              <a:t>Source: VAB / Research Now Poll of Registered or Likely Voters A18+; June 2018. Q21a: In the previous question you selected Television, please specify which ONE helps you best form an opinion on key issues facing the country? Base = Those who form an opinion on key issues facing the country with help of Television. Respondents=685. </a:t>
            </a:r>
          </a:p>
        </p:txBody>
      </p:sp>
      <p:graphicFrame>
        <p:nvGraphicFramePr>
          <p:cNvPr id="11" name="Chart 10">
            <a:extLst>
              <a:ext uri="{FF2B5EF4-FFF2-40B4-BE49-F238E27FC236}">
                <a16:creationId xmlns:a16="http://schemas.microsoft.com/office/drawing/2014/main" id="{7D8C40C3-093B-485C-AF15-A6EA818954A6}"/>
              </a:ext>
            </a:extLst>
          </p:cNvPr>
          <p:cNvGraphicFramePr/>
          <p:nvPr>
            <p:extLst>
              <p:ext uri="{D42A27DB-BD31-4B8C-83A1-F6EECF244321}">
                <p14:modId xmlns:p14="http://schemas.microsoft.com/office/powerpoint/2010/main" val="1113376226"/>
              </p:ext>
            </p:extLst>
          </p:nvPr>
        </p:nvGraphicFramePr>
        <p:xfrm>
          <a:off x="4542330" y="2609111"/>
          <a:ext cx="4771737" cy="282643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3">
            <a:extLst>
              <a:ext uri="{FF2B5EF4-FFF2-40B4-BE49-F238E27FC236}">
                <a16:creationId xmlns:a16="http://schemas.microsoft.com/office/drawing/2014/main" id="{FD2A8429-FCE7-4E00-81E9-87AC9745FDA7}"/>
              </a:ext>
            </a:extLst>
          </p:cNvPr>
          <p:cNvSpPr>
            <a:spLocks noGrp="1"/>
          </p:cNvSpPr>
          <p:nvPr>
            <p:ph type="body" sz="quarter" idx="13"/>
          </p:nvPr>
        </p:nvSpPr>
        <p:spPr>
          <a:xfrm>
            <a:off x="933433" y="2274460"/>
            <a:ext cx="7277135" cy="593773"/>
          </a:xfrm>
        </p:spPr>
        <p:txBody>
          <a:bodyPr/>
          <a:lstStyle/>
          <a:p>
            <a:pPr>
              <a:defRPr sz="1100" b="1" i="0" u="none" strike="noStrike" kern="1200" baseline="0">
                <a:solidFill>
                  <a:prstClr val="black"/>
                </a:solidFill>
                <a:latin typeface="+mn-lt"/>
                <a:ea typeface="+mn-ea"/>
                <a:cs typeface="+mn-cs"/>
              </a:defRPr>
            </a:pPr>
            <a:r>
              <a:rPr lang="en-US" sz="1400" dirty="0">
                <a:solidFill>
                  <a:prstClr val="black"/>
                </a:solidFill>
                <a:latin typeface="+mn-lt"/>
              </a:rPr>
              <a:t>Which Of The Following Media Helps You Best To </a:t>
            </a:r>
            <a:r>
              <a:rPr lang="en-US" sz="1400" i="1" u="sng" dirty="0">
                <a:solidFill>
                  <a:prstClr val="black"/>
                </a:solidFill>
                <a:latin typeface="+mn-lt"/>
              </a:rPr>
              <a:t>Form An Opinion</a:t>
            </a:r>
            <a:r>
              <a:rPr lang="en-US" sz="1400" dirty="0">
                <a:solidFill>
                  <a:prstClr val="black"/>
                </a:solidFill>
                <a:latin typeface="+mn-lt"/>
              </a:rPr>
              <a:t> On Key Issues Facing The Country?</a:t>
            </a:r>
            <a:endParaRPr lang="en-US" sz="1200" dirty="0">
              <a:solidFill>
                <a:prstClr val="black"/>
              </a:solidFill>
              <a:latin typeface="+mn-lt"/>
            </a:endParaRPr>
          </a:p>
        </p:txBody>
      </p:sp>
      <p:grpSp>
        <p:nvGrpSpPr>
          <p:cNvPr id="24" name="Group 23"/>
          <p:cNvGrpSpPr/>
          <p:nvPr/>
        </p:nvGrpSpPr>
        <p:grpSpPr>
          <a:xfrm>
            <a:off x="2274086" y="5568200"/>
            <a:ext cx="4877549" cy="286657"/>
            <a:chOff x="2588673" y="5925802"/>
            <a:chExt cx="5365304" cy="286657"/>
          </a:xfrm>
        </p:grpSpPr>
        <p:grpSp>
          <p:nvGrpSpPr>
            <p:cNvPr id="25" name="Group 24"/>
            <p:cNvGrpSpPr/>
            <p:nvPr/>
          </p:nvGrpSpPr>
          <p:grpSpPr>
            <a:xfrm>
              <a:off x="2588673" y="5930631"/>
              <a:ext cx="1750646" cy="276999"/>
              <a:chOff x="3490373" y="5930631"/>
              <a:chExt cx="1750646" cy="276999"/>
            </a:xfrm>
          </p:grpSpPr>
          <p:sp>
            <p:nvSpPr>
              <p:cNvPr id="29" name="Rectangle 28"/>
              <p:cNvSpPr/>
              <p:nvPr/>
            </p:nvSpPr>
            <p:spPr>
              <a:xfrm>
                <a:off x="3490373" y="5973967"/>
                <a:ext cx="198018" cy="190327"/>
              </a:xfrm>
              <a:prstGeom prst="rect">
                <a:avLst/>
              </a:prstGeom>
              <a:solidFill>
                <a:srgbClr val="3682B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3665452" y="5930631"/>
                <a:ext cx="1575567" cy="276999"/>
              </a:xfrm>
              <a:prstGeom prst="rect">
                <a:avLst/>
              </a:prstGeom>
              <a:noFill/>
            </p:spPr>
            <p:txBody>
              <a:bodyPr wrap="square" rtlCol="0">
                <a:spAutoFit/>
              </a:bodyPr>
              <a:lstStyle/>
              <a:p>
                <a:r>
                  <a:rPr lang="en-US" sz="1200" b="1" dirty="0"/>
                  <a:t>Cable Networks</a:t>
                </a:r>
              </a:p>
            </p:txBody>
          </p:sp>
        </p:grpSp>
        <p:grpSp>
          <p:nvGrpSpPr>
            <p:cNvPr id="26" name="Group 25"/>
            <p:cNvGrpSpPr/>
            <p:nvPr/>
          </p:nvGrpSpPr>
          <p:grpSpPr>
            <a:xfrm>
              <a:off x="4347874" y="5925802"/>
              <a:ext cx="3606103" cy="286657"/>
              <a:chOff x="5249574" y="5925802"/>
              <a:chExt cx="3606103" cy="286657"/>
            </a:xfrm>
          </p:grpSpPr>
          <p:sp>
            <p:nvSpPr>
              <p:cNvPr id="27" name="Rectangle 26"/>
              <p:cNvSpPr/>
              <p:nvPr/>
            </p:nvSpPr>
            <p:spPr>
              <a:xfrm>
                <a:off x="5249574" y="5973967"/>
                <a:ext cx="198018" cy="190327"/>
              </a:xfrm>
              <a:prstGeom prst="rect">
                <a:avLst/>
              </a:prstGeom>
              <a:solidFill>
                <a:srgbClr val="50C8A0"/>
              </a:solidFill>
              <a:ln>
                <a:solidFill>
                  <a:srgbClr val="50C8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5418793" y="5925802"/>
                <a:ext cx="3436884" cy="286657"/>
              </a:xfrm>
              <a:prstGeom prst="rect">
                <a:avLst/>
              </a:prstGeom>
              <a:noFill/>
            </p:spPr>
            <p:txBody>
              <a:bodyPr wrap="square" rtlCol="0">
                <a:spAutoFit/>
              </a:bodyPr>
              <a:lstStyle/>
              <a:p>
                <a:r>
                  <a:rPr lang="en-US" sz="1200" b="1" dirty="0"/>
                  <a:t>Broadcast Networks (Local or National)</a:t>
                </a:r>
                <a:endParaRPr lang="en-US" sz="1050" b="1" dirty="0"/>
              </a:p>
            </p:txBody>
          </p:sp>
        </p:grpSp>
      </p:grpSp>
      <p:pic>
        <p:nvPicPr>
          <p:cNvPr id="31" name="Picture 29">
            <a:extLst>
              <a:ext uri="{FF2B5EF4-FFF2-40B4-BE49-F238E27FC236}">
                <a16:creationId xmlns:a16="http://schemas.microsoft.com/office/drawing/2014/main" id="{33051744-3989-4345-915A-0024E43010D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39805" y="1291885"/>
            <a:ext cx="834898" cy="797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descr="Image result for cnbc logo">
            <a:extLst>
              <a:ext uri="{FF2B5EF4-FFF2-40B4-BE49-F238E27FC236}">
                <a16:creationId xmlns:a16="http://schemas.microsoft.com/office/drawing/2014/main" id="{2C30A12E-4EA0-4DAA-B7C1-C6114280C1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5153" y="1387656"/>
            <a:ext cx="792595" cy="63341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Image result for cnn logo">
            <a:extLst>
              <a:ext uri="{FF2B5EF4-FFF2-40B4-BE49-F238E27FC236}">
                <a16:creationId xmlns:a16="http://schemas.microsoft.com/office/drawing/2014/main" id="{57744B7E-A956-49A0-B715-03E489EEE2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338" y="1467862"/>
            <a:ext cx="985423" cy="47300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www.msnbc.com/sites/msnbc/themes/leanforward/images/site-header/msnbc-logo-card.png">
            <a:extLst>
              <a:ext uri="{FF2B5EF4-FFF2-40B4-BE49-F238E27FC236}">
                <a16:creationId xmlns:a16="http://schemas.microsoft.com/office/drawing/2014/main" id="{D5DAD2C1-D60E-47CD-9262-21994E71660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4145" b="30570"/>
          <a:stretch/>
        </p:blipFill>
        <p:spPr bwMode="auto">
          <a:xfrm>
            <a:off x="3525734" y="1305401"/>
            <a:ext cx="1543050" cy="69877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Image result for cbs news">
            <a:extLst>
              <a:ext uri="{FF2B5EF4-FFF2-40B4-BE49-F238E27FC236}">
                <a16:creationId xmlns:a16="http://schemas.microsoft.com/office/drawing/2014/main" id="{D8471FC2-4F63-49EA-ADE2-171303B413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33895" y="1430079"/>
            <a:ext cx="843955" cy="54856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Image result for fox news logo">
            <a:extLst>
              <a:ext uri="{FF2B5EF4-FFF2-40B4-BE49-F238E27FC236}">
                <a16:creationId xmlns:a16="http://schemas.microsoft.com/office/drawing/2014/main" id="{7351E59E-3A0C-4AFC-BA52-0FAA1D2D08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34954" y="1387881"/>
            <a:ext cx="669743" cy="63296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Image result for headline news logo">
            <a:extLst>
              <a:ext uri="{FF2B5EF4-FFF2-40B4-BE49-F238E27FC236}">
                <a16:creationId xmlns:a16="http://schemas.microsoft.com/office/drawing/2014/main" id="{6A515B23-C8C1-4F77-8745-E30BF1E6892C}"/>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21305" y="1291885"/>
            <a:ext cx="1230538" cy="82495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Image result for nbc news logo png">
            <a:extLst>
              <a:ext uri="{FF2B5EF4-FFF2-40B4-BE49-F238E27FC236}">
                <a16:creationId xmlns:a16="http://schemas.microsoft.com/office/drawing/2014/main" id="{974DC73D-3674-483F-AEAF-AE2A961D78C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26720" y="1402148"/>
            <a:ext cx="813302" cy="657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0345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2849545190"/>
              </p:ext>
            </p:extLst>
          </p:nvPr>
        </p:nvGraphicFramePr>
        <p:xfrm>
          <a:off x="4379711" y="2362598"/>
          <a:ext cx="4420430" cy="341998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69333" y="460183"/>
            <a:ext cx="8805334" cy="855204"/>
          </a:xfrm>
        </p:spPr>
        <p:txBody>
          <a:bodyPr/>
          <a:lstStyle/>
          <a:p>
            <a:r>
              <a:rPr lang="en-US" dirty="0">
                <a:solidFill>
                  <a:schemeClr val="tx1"/>
                </a:solidFill>
              </a:rPr>
              <a:t>Those Who Get Most Of Their Information On National Politics From TV Mostly Prefer Cable News To Broadcast </a:t>
            </a:r>
          </a:p>
        </p:txBody>
      </p:sp>
      <p:sp>
        <p:nvSpPr>
          <p:cNvPr id="7" name="Text Placeholder 4">
            <a:extLst>
              <a:ext uri="{FF2B5EF4-FFF2-40B4-BE49-F238E27FC236}">
                <a16:creationId xmlns:a16="http://schemas.microsoft.com/office/drawing/2014/main" id="{D3CB36FF-BC44-4C1A-880E-683FCAEEFFF6}"/>
              </a:ext>
            </a:extLst>
          </p:cNvPr>
          <p:cNvSpPr>
            <a:spLocks noGrp="1"/>
          </p:cNvSpPr>
          <p:nvPr>
            <p:ph type="body" sz="quarter" idx="15"/>
          </p:nvPr>
        </p:nvSpPr>
        <p:spPr>
          <a:xfrm>
            <a:off x="296159" y="6169203"/>
            <a:ext cx="2137089" cy="294924"/>
          </a:xfrm>
        </p:spPr>
        <p:txBody>
          <a:bodyPr/>
          <a:lstStyle/>
          <a:p>
            <a:r>
              <a:rPr lang="en-US" dirty="0"/>
              <a:t>VAB: it’s a matter of trust</a:t>
            </a:r>
          </a:p>
        </p:txBody>
      </p:sp>
      <p:sp>
        <p:nvSpPr>
          <p:cNvPr id="8" name="Text Placeholder 3"/>
          <p:cNvSpPr>
            <a:spLocks noGrp="1"/>
          </p:cNvSpPr>
          <p:nvPr>
            <p:ph type="body" sz="quarter" idx="14"/>
          </p:nvPr>
        </p:nvSpPr>
        <p:spPr>
          <a:xfrm>
            <a:off x="318269" y="6439807"/>
            <a:ext cx="7339695" cy="419040"/>
          </a:xfrm>
        </p:spPr>
        <p:txBody>
          <a:bodyPr/>
          <a:lstStyle/>
          <a:p>
            <a:r>
              <a:rPr lang="en-US" sz="800" dirty="0"/>
              <a:t>Source: VAB / Research Now Poll of Registered or Likely Voters A18+; June 2018. Q25a: In the previous question you selected Television, please specify which ONE do you get most of your information about national politics from? Base = Those who get most of national politics information from Television. Respondents=698. </a:t>
            </a:r>
          </a:p>
        </p:txBody>
      </p:sp>
      <p:graphicFrame>
        <p:nvGraphicFramePr>
          <p:cNvPr id="18" name="Chart 17">
            <a:extLst>
              <a:ext uri="{FF2B5EF4-FFF2-40B4-BE49-F238E27FC236}">
                <a16:creationId xmlns:a16="http://schemas.microsoft.com/office/drawing/2014/main" id="{8A2EF8E0-7107-4CEB-94E6-F52A42560273}"/>
              </a:ext>
            </a:extLst>
          </p:cNvPr>
          <p:cNvGraphicFramePr/>
          <p:nvPr>
            <p:extLst>
              <p:ext uri="{D42A27DB-BD31-4B8C-83A1-F6EECF244321}">
                <p14:modId xmlns:p14="http://schemas.microsoft.com/office/powerpoint/2010/main" val="898650830"/>
              </p:ext>
            </p:extLst>
          </p:nvPr>
        </p:nvGraphicFramePr>
        <p:xfrm>
          <a:off x="325582" y="2362598"/>
          <a:ext cx="4184526" cy="3419989"/>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Placeholder 3">
            <a:extLst>
              <a:ext uri="{FF2B5EF4-FFF2-40B4-BE49-F238E27FC236}">
                <a16:creationId xmlns:a16="http://schemas.microsoft.com/office/drawing/2014/main" id="{E78F5A04-C9AB-4DC8-B855-D7EEFDF4E9D3}"/>
              </a:ext>
            </a:extLst>
          </p:cNvPr>
          <p:cNvSpPr>
            <a:spLocks noGrp="1"/>
          </p:cNvSpPr>
          <p:nvPr>
            <p:ph type="body" sz="quarter" idx="13"/>
          </p:nvPr>
        </p:nvSpPr>
        <p:spPr>
          <a:xfrm>
            <a:off x="933433" y="2274460"/>
            <a:ext cx="7277135" cy="593773"/>
          </a:xfrm>
        </p:spPr>
        <p:txBody>
          <a:bodyPr/>
          <a:lstStyle/>
          <a:p>
            <a:pPr>
              <a:defRPr sz="1100" b="1" i="0" u="none" strike="noStrike" kern="1200" baseline="0">
                <a:solidFill>
                  <a:prstClr val="black"/>
                </a:solidFill>
                <a:latin typeface="+mn-lt"/>
                <a:ea typeface="+mn-ea"/>
                <a:cs typeface="+mn-cs"/>
              </a:defRPr>
            </a:pPr>
            <a:r>
              <a:rPr lang="en-US" sz="1400" dirty="0">
                <a:solidFill>
                  <a:prstClr val="black"/>
                </a:solidFill>
                <a:latin typeface="+mn-lt"/>
              </a:rPr>
              <a:t>Where Do You </a:t>
            </a:r>
            <a:r>
              <a:rPr lang="en-US" sz="1400" i="1" u="sng" dirty="0">
                <a:solidFill>
                  <a:prstClr val="black"/>
                </a:solidFill>
                <a:latin typeface="+mn-lt"/>
              </a:rPr>
              <a:t>Get Most Of Your Information</a:t>
            </a:r>
            <a:r>
              <a:rPr lang="en-US" sz="1400" i="1" dirty="0">
                <a:solidFill>
                  <a:prstClr val="black"/>
                </a:solidFill>
                <a:latin typeface="+mn-lt"/>
              </a:rPr>
              <a:t> </a:t>
            </a:r>
            <a:r>
              <a:rPr lang="en-US" sz="1400" dirty="0">
                <a:solidFill>
                  <a:prstClr val="black"/>
                </a:solidFill>
                <a:latin typeface="+mn-lt"/>
              </a:rPr>
              <a:t>About National Politics From?</a:t>
            </a:r>
            <a:endParaRPr lang="en-US" sz="1200" dirty="0">
              <a:solidFill>
                <a:prstClr val="black"/>
              </a:solidFill>
              <a:latin typeface="+mn-lt"/>
            </a:endParaRPr>
          </a:p>
        </p:txBody>
      </p:sp>
      <p:grpSp>
        <p:nvGrpSpPr>
          <p:cNvPr id="27" name="Group 26"/>
          <p:cNvGrpSpPr/>
          <p:nvPr/>
        </p:nvGrpSpPr>
        <p:grpSpPr>
          <a:xfrm>
            <a:off x="2274086" y="5568200"/>
            <a:ext cx="4877549" cy="286657"/>
            <a:chOff x="2588673" y="5925802"/>
            <a:chExt cx="5365304" cy="286657"/>
          </a:xfrm>
        </p:grpSpPr>
        <p:grpSp>
          <p:nvGrpSpPr>
            <p:cNvPr id="28" name="Group 27"/>
            <p:cNvGrpSpPr/>
            <p:nvPr/>
          </p:nvGrpSpPr>
          <p:grpSpPr>
            <a:xfrm>
              <a:off x="2588673" y="5930631"/>
              <a:ext cx="1750646" cy="276999"/>
              <a:chOff x="3490373" y="5930631"/>
              <a:chExt cx="1750646" cy="276999"/>
            </a:xfrm>
          </p:grpSpPr>
          <p:sp>
            <p:nvSpPr>
              <p:cNvPr id="32" name="Rectangle 31"/>
              <p:cNvSpPr/>
              <p:nvPr/>
            </p:nvSpPr>
            <p:spPr>
              <a:xfrm>
                <a:off x="3490373" y="5973967"/>
                <a:ext cx="198018" cy="190327"/>
              </a:xfrm>
              <a:prstGeom prst="rect">
                <a:avLst/>
              </a:prstGeom>
              <a:solidFill>
                <a:srgbClr val="3682B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3665452" y="5930631"/>
                <a:ext cx="1575567" cy="276999"/>
              </a:xfrm>
              <a:prstGeom prst="rect">
                <a:avLst/>
              </a:prstGeom>
              <a:noFill/>
            </p:spPr>
            <p:txBody>
              <a:bodyPr wrap="square" rtlCol="0">
                <a:spAutoFit/>
              </a:bodyPr>
              <a:lstStyle/>
              <a:p>
                <a:r>
                  <a:rPr lang="en-US" sz="1200" b="1" dirty="0"/>
                  <a:t>Cable Networks</a:t>
                </a:r>
              </a:p>
            </p:txBody>
          </p:sp>
        </p:grpSp>
        <p:grpSp>
          <p:nvGrpSpPr>
            <p:cNvPr id="29" name="Group 28"/>
            <p:cNvGrpSpPr/>
            <p:nvPr/>
          </p:nvGrpSpPr>
          <p:grpSpPr>
            <a:xfrm>
              <a:off x="4347874" y="5925802"/>
              <a:ext cx="3606103" cy="286657"/>
              <a:chOff x="5249574" y="5925802"/>
              <a:chExt cx="3606103" cy="286657"/>
            </a:xfrm>
          </p:grpSpPr>
          <p:sp>
            <p:nvSpPr>
              <p:cNvPr id="30" name="Rectangle 29"/>
              <p:cNvSpPr/>
              <p:nvPr/>
            </p:nvSpPr>
            <p:spPr>
              <a:xfrm>
                <a:off x="5249574" y="5973967"/>
                <a:ext cx="198018" cy="190327"/>
              </a:xfrm>
              <a:prstGeom prst="rect">
                <a:avLst/>
              </a:prstGeom>
              <a:solidFill>
                <a:srgbClr val="50C8A0"/>
              </a:solidFill>
              <a:ln>
                <a:solidFill>
                  <a:srgbClr val="50C8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5418793" y="5925802"/>
                <a:ext cx="3436884" cy="286657"/>
              </a:xfrm>
              <a:prstGeom prst="rect">
                <a:avLst/>
              </a:prstGeom>
              <a:noFill/>
            </p:spPr>
            <p:txBody>
              <a:bodyPr wrap="square" rtlCol="0">
                <a:spAutoFit/>
              </a:bodyPr>
              <a:lstStyle/>
              <a:p>
                <a:r>
                  <a:rPr lang="en-US" sz="1200" b="1" dirty="0"/>
                  <a:t>Broadcast Networks (Local or National)</a:t>
                </a:r>
                <a:endParaRPr lang="en-US" sz="1050" b="1" dirty="0"/>
              </a:p>
            </p:txBody>
          </p:sp>
        </p:grpSp>
      </p:grpSp>
      <p:pic>
        <p:nvPicPr>
          <p:cNvPr id="24" name="Picture 29">
            <a:extLst>
              <a:ext uri="{FF2B5EF4-FFF2-40B4-BE49-F238E27FC236}">
                <a16:creationId xmlns:a16="http://schemas.microsoft.com/office/drawing/2014/main" id="{7E9F89C3-A244-43B3-B435-453B4A36DF3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39805" y="1291885"/>
            <a:ext cx="834898" cy="797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descr="Image result for cnbc logo">
            <a:extLst>
              <a:ext uri="{FF2B5EF4-FFF2-40B4-BE49-F238E27FC236}">
                <a16:creationId xmlns:a16="http://schemas.microsoft.com/office/drawing/2014/main" id="{FEAE97D8-C3BF-48CB-9C53-F0330B820E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5153" y="1387656"/>
            <a:ext cx="792595" cy="63341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Image result for cnn logo">
            <a:extLst>
              <a:ext uri="{FF2B5EF4-FFF2-40B4-BE49-F238E27FC236}">
                <a16:creationId xmlns:a16="http://schemas.microsoft.com/office/drawing/2014/main" id="{6882CED9-4E16-414F-A00B-8B5A46133C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338" y="1467862"/>
            <a:ext cx="985423" cy="47300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www.msnbc.com/sites/msnbc/themes/leanforward/images/site-header/msnbc-logo-card.png">
            <a:extLst>
              <a:ext uri="{FF2B5EF4-FFF2-40B4-BE49-F238E27FC236}">
                <a16:creationId xmlns:a16="http://schemas.microsoft.com/office/drawing/2014/main" id="{7465CA48-384E-43E5-B3A7-CD53D952617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4145" b="30570"/>
          <a:stretch/>
        </p:blipFill>
        <p:spPr bwMode="auto">
          <a:xfrm>
            <a:off x="3525734" y="1305401"/>
            <a:ext cx="1543050" cy="69877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Image result for cbs news">
            <a:extLst>
              <a:ext uri="{FF2B5EF4-FFF2-40B4-BE49-F238E27FC236}">
                <a16:creationId xmlns:a16="http://schemas.microsoft.com/office/drawing/2014/main" id="{3C27072F-8AD4-40D6-B32E-2BFAC3F5A9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33895" y="1430079"/>
            <a:ext cx="843955" cy="54856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Image result for fox news logo">
            <a:extLst>
              <a:ext uri="{FF2B5EF4-FFF2-40B4-BE49-F238E27FC236}">
                <a16:creationId xmlns:a16="http://schemas.microsoft.com/office/drawing/2014/main" id="{1E2128F4-4448-44AD-A2ED-6B2AAA0BD6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34954" y="1387881"/>
            <a:ext cx="669743" cy="63296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Image result for headline news logo">
            <a:extLst>
              <a:ext uri="{FF2B5EF4-FFF2-40B4-BE49-F238E27FC236}">
                <a16:creationId xmlns:a16="http://schemas.microsoft.com/office/drawing/2014/main" id="{E917283D-A233-45A2-BBEC-E563AEFC56F7}"/>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21305" y="1291885"/>
            <a:ext cx="1230538" cy="82495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Image result for nbc news logo png">
            <a:extLst>
              <a:ext uri="{FF2B5EF4-FFF2-40B4-BE49-F238E27FC236}">
                <a16:creationId xmlns:a16="http://schemas.microsoft.com/office/drawing/2014/main" id="{AF022535-D824-415A-93B6-FC863C49D58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26720" y="1402148"/>
            <a:ext cx="813302" cy="657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3947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675683533"/>
              </p:ext>
            </p:extLst>
          </p:nvPr>
        </p:nvGraphicFramePr>
        <p:xfrm>
          <a:off x="251221" y="2297034"/>
          <a:ext cx="4602979" cy="341998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69333" y="460183"/>
            <a:ext cx="8805334" cy="848314"/>
          </a:xfrm>
        </p:spPr>
        <p:txBody>
          <a:bodyPr/>
          <a:lstStyle/>
          <a:p>
            <a:r>
              <a:rPr lang="en-US" dirty="0">
                <a:solidFill>
                  <a:schemeClr val="tx1"/>
                </a:solidFill>
              </a:rPr>
              <a:t>Most Voters That First Learn About Candidates &amp; Issues From TV Also Prefer Cable News Networks Over Broadcast</a:t>
            </a:r>
          </a:p>
        </p:txBody>
      </p:sp>
      <p:sp>
        <p:nvSpPr>
          <p:cNvPr id="7" name="Text Placeholder 4">
            <a:extLst>
              <a:ext uri="{FF2B5EF4-FFF2-40B4-BE49-F238E27FC236}">
                <a16:creationId xmlns:a16="http://schemas.microsoft.com/office/drawing/2014/main" id="{D3CB36FF-BC44-4C1A-880E-683FCAEEFFF6}"/>
              </a:ext>
            </a:extLst>
          </p:cNvPr>
          <p:cNvSpPr>
            <a:spLocks noGrp="1"/>
          </p:cNvSpPr>
          <p:nvPr>
            <p:ph type="body" sz="quarter" idx="15"/>
          </p:nvPr>
        </p:nvSpPr>
        <p:spPr>
          <a:xfrm>
            <a:off x="309412" y="6169203"/>
            <a:ext cx="2162754" cy="294924"/>
          </a:xfrm>
        </p:spPr>
        <p:txBody>
          <a:bodyPr/>
          <a:lstStyle/>
          <a:p>
            <a:r>
              <a:rPr lang="en-US" dirty="0"/>
              <a:t>VAB: it’s a matter of trust</a:t>
            </a:r>
          </a:p>
        </p:txBody>
      </p:sp>
      <p:sp>
        <p:nvSpPr>
          <p:cNvPr id="8" name="Text Placeholder 3"/>
          <p:cNvSpPr>
            <a:spLocks noGrp="1"/>
          </p:cNvSpPr>
          <p:nvPr>
            <p:ph type="body" sz="quarter" idx="14"/>
          </p:nvPr>
        </p:nvSpPr>
        <p:spPr>
          <a:xfrm>
            <a:off x="328660" y="6418855"/>
            <a:ext cx="7339695" cy="460944"/>
          </a:xfrm>
        </p:spPr>
        <p:txBody>
          <a:bodyPr/>
          <a:lstStyle/>
          <a:p>
            <a:r>
              <a:rPr lang="en-US" sz="800" dirty="0"/>
              <a:t>Source: VAB / Research Now Poll of Registered or Likely Voters A18+; June 2018. Q15a: In the previous question you selected Television, please specify which ONE you prefer when first learning about Political candidates? Base = Those who likely to first learn about Political candidates and issues through TELEVISION. Respondents=712. </a:t>
            </a:r>
          </a:p>
        </p:txBody>
      </p:sp>
      <p:sp>
        <p:nvSpPr>
          <p:cNvPr id="11" name="Text Placeholder 3">
            <a:extLst>
              <a:ext uri="{FF2B5EF4-FFF2-40B4-BE49-F238E27FC236}">
                <a16:creationId xmlns:a16="http://schemas.microsoft.com/office/drawing/2014/main" id="{F3551EE5-B1E9-4FFB-A70E-E8598F855EA1}"/>
              </a:ext>
            </a:extLst>
          </p:cNvPr>
          <p:cNvSpPr txBox="1">
            <a:spLocks/>
          </p:cNvSpPr>
          <p:nvPr/>
        </p:nvSpPr>
        <p:spPr>
          <a:xfrm>
            <a:off x="933433" y="2367224"/>
            <a:ext cx="7277135" cy="593773"/>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sz="1100" b="1" i="0" u="none" strike="noStrike" kern="1200" baseline="0">
                <a:solidFill>
                  <a:prstClr val="black"/>
                </a:solidFill>
                <a:latin typeface="+mn-lt"/>
                <a:ea typeface="+mn-ea"/>
                <a:cs typeface="+mn-cs"/>
              </a:defRPr>
            </a:pPr>
            <a:r>
              <a:rPr lang="en-US" sz="1400" b="1" dirty="0">
                <a:solidFill>
                  <a:prstClr val="black"/>
                </a:solidFill>
                <a:latin typeface="+mn-lt"/>
                <a:cs typeface="+mn-cs"/>
              </a:rPr>
              <a:t>Where Are You Most Likely To </a:t>
            </a:r>
            <a:r>
              <a:rPr lang="en-US" sz="1400" b="1" i="1" u="sng" dirty="0">
                <a:solidFill>
                  <a:prstClr val="black"/>
                </a:solidFill>
                <a:latin typeface="+mn-lt"/>
                <a:cs typeface="+mn-cs"/>
              </a:rPr>
              <a:t>First Learn</a:t>
            </a:r>
            <a:r>
              <a:rPr lang="en-US" sz="1400" b="1" dirty="0">
                <a:solidFill>
                  <a:prstClr val="black"/>
                </a:solidFill>
                <a:latin typeface="+mn-lt"/>
                <a:cs typeface="+mn-cs"/>
              </a:rPr>
              <a:t> About Political Candidates And Issues?</a:t>
            </a:r>
            <a:endParaRPr lang="en-US" sz="1200" b="1" dirty="0">
              <a:solidFill>
                <a:prstClr val="black"/>
              </a:solidFill>
              <a:latin typeface="+mn-lt"/>
              <a:cs typeface="+mn-cs"/>
            </a:endParaRPr>
          </a:p>
        </p:txBody>
      </p:sp>
      <p:graphicFrame>
        <p:nvGraphicFramePr>
          <p:cNvPr id="20" name="Chart 19">
            <a:extLst>
              <a:ext uri="{FF2B5EF4-FFF2-40B4-BE49-F238E27FC236}">
                <a16:creationId xmlns:a16="http://schemas.microsoft.com/office/drawing/2014/main" id="{94E60339-C047-4227-937B-BD5896EB9082}"/>
              </a:ext>
            </a:extLst>
          </p:cNvPr>
          <p:cNvGraphicFramePr/>
          <p:nvPr>
            <p:extLst>
              <p:ext uri="{D42A27DB-BD31-4B8C-83A1-F6EECF244321}">
                <p14:modId xmlns:p14="http://schemas.microsoft.com/office/powerpoint/2010/main" val="3509375673"/>
              </p:ext>
            </p:extLst>
          </p:nvPr>
        </p:nvGraphicFramePr>
        <p:xfrm>
          <a:off x="4518593" y="2297034"/>
          <a:ext cx="4707295" cy="3419989"/>
        </p:xfrm>
        <a:graphic>
          <a:graphicData uri="http://schemas.openxmlformats.org/drawingml/2006/chart">
            <c:chart xmlns:c="http://schemas.openxmlformats.org/drawingml/2006/chart" xmlns:r="http://schemas.openxmlformats.org/officeDocument/2006/relationships" r:id="rId3"/>
          </a:graphicData>
        </a:graphic>
      </p:graphicFrame>
      <p:grpSp>
        <p:nvGrpSpPr>
          <p:cNvPr id="28" name="Group 27"/>
          <p:cNvGrpSpPr/>
          <p:nvPr/>
        </p:nvGrpSpPr>
        <p:grpSpPr>
          <a:xfrm>
            <a:off x="2274086" y="5568200"/>
            <a:ext cx="4877549" cy="286657"/>
            <a:chOff x="2588673" y="5925802"/>
            <a:chExt cx="5365304" cy="286657"/>
          </a:xfrm>
        </p:grpSpPr>
        <p:grpSp>
          <p:nvGrpSpPr>
            <p:cNvPr id="29" name="Group 28"/>
            <p:cNvGrpSpPr/>
            <p:nvPr/>
          </p:nvGrpSpPr>
          <p:grpSpPr>
            <a:xfrm>
              <a:off x="2588673" y="5930631"/>
              <a:ext cx="1750646" cy="276999"/>
              <a:chOff x="3490373" y="5930631"/>
              <a:chExt cx="1750646" cy="276999"/>
            </a:xfrm>
          </p:grpSpPr>
          <p:sp>
            <p:nvSpPr>
              <p:cNvPr id="33" name="Rectangle 32"/>
              <p:cNvSpPr/>
              <p:nvPr/>
            </p:nvSpPr>
            <p:spPr>
              <a:xfrm>
                <a:off x="3490373" y="5973967"/>
                <a:ext cx="198018" cy="190327"/>
              </a:xfrm>
              <a:prstGeom prst="rect">
                <a:avLst/>
              </a:prstGeom>
              <a:solidFill>
                <a:srgbClr val="3682B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3665452" y="5930631"/>
                <a:ext cx="1575567" cy="276999"/>
              </a:xfrm>
              <a:prstGeom prst="rect">
                <a:avLst/>
              </a:prstGeom>
              <a:noFill/>
            </p:spPr>
            <p:txBody>
              <a:bodyPr wrap="square" rtlCol="0">
                <a:spAutoFit/>
              </a:bodyPr>
              <a:lstStyle/>
              <a:p>
                <a:r>
                  <a:rPr lang="en-US" sz="1200" b="1" dirty="0"/>
                  <a:t>Cable Networks</a:t>
                </a:r>
              </a:p>
            </p:txBody>
          </p:sp>
        </p:grpSp>
        <p:grpSp>
          <p:nvGrpSpPr>
            <p:cNvPr id="30" name="Group 29"/>
            <p:cNvGrpSpPr/>
            <p:nvPr/>
          </p:nvGrpSpPr>
          <p:grpSpPr>
            <a:xfrm>
              <a:off x="4347874" y="5925802"/>
              <a:ext cx="3606103" cy="286657"/>
              <a:chOff x="5249574" y="5925802"/>
              <a:chExt cx="3606103" cy="286657"/>
            </a:xfrm>
          </p:grpSpPr>
          <p:sp>
            <p:nvSpPr>
              <p:cNvPr id="31" name="Rectangle 30"/>
              <p:cNvSpPr/>
              <p:nvPr/>
            </p:nvSpPr>
            <p:spPr>
              <a:xfrm>
                <a:off x="5249574" y="5973967"/>
                <a:ext cx="198018" cy="190327"/>
              </a:xfrm>
              <a:prstGeom prst="rect">
                <a:avLst/>
              </a:prstGeom>
              <a:solidFill>
                <a:srgbClr val="50C8A0"/>
              </a:solidFill>
              <a:ln>
                <a:solidFill>
                  <a:srgbClr val="50C8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5418793" y="5925802"/>
                <a:ext cx="3436884" cy="286657"/>
              </a:xfrm>
              <a:prstGeom prst="rect">
                <a:avLst/>
              </a:prstGeom>
              <a:noFill/>
            </p:spPr>
            <p:txBody>
              <a:bodyPr wrap="square" rtlCol="0">
                <a:spAutoFit/>
              </a:bodyPr>
              <a:lstStyle/>
              <a:p>
                <a:r>
                  <a:rPr lang="en-US" sz="1200" b="1" dirty="0"/>
                  <a:t>Broadcast Networks (Local or National)</a:t>
                </a:r>
                <a:endParaRPr lang="en-US" sz="1050" b="1" dirty="0"/>
              </a:p>
            </p:txBody>
          </p:sp>
        </p:grpSp>
      </p:grpSp>
      <p:pic>
        <p:nvPicPr>
          <p:cNvPr id="24" name="Picture 29">
            <a:extLst>
              <a:ext uri="{FF2B5EF4-FFF2-40B4-BE49-F238E27FC236}">
                <a16:creationId xmlns:a16="http://schemas.microsoft.com/office/drawing/2014/main" id="{5E1D9673-3CE5-4D4F-8277-D2F18C6407F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39805" y="1291885"/>
            <a:ext cx="834898" cy="797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descr="Image result for cnbc logo">
            <a:extLst>
              <a:ext uri="{FF2B5EF4-FFF2-40B4-BE49-F238E27FC236}">
                <a16:creationId xmlns:a16="http://schemas.microsoft.com/office/drawing/2014/main" id="{1CA75966-D2D9-4F09-8E8A-589020C20A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5153" y="1387656"/>
            <a:ext cx="792595" cy="63341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Image result for cnn logo">
            <a:extLst>
              <a:ext uri="{FF2B5EF4-FFF2-40B4-BE49-F238E27FC236}">
                <a16:creationId xmlns:a16="http://schemas.microsoft.com/office/drawing/2014/main" id="{8A313355-5083-4B79-A79E-553CF3148D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338" y="1467862"/>
            <a:ext cx="985423" cy="47300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www.msnbc.com/sites/msnbc/themes/leanforward/images/site-header/msnbc-logo-card.png">
            <a:extLst>
              <a:ext uri="{FF2B5EF4-FFF2-40B4-BE49-F238E27FC236}">
                <a16:creationId xmlns:a16="http://schemas.microsoft.com/office/drawing/2014/main" id="{1672CA44-D196-4CA7-AB4F-7EAEF96C228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4145" b="30570"/>
          <a:stretch/>
        </p:blipFill>
        <p:spPr bwMode="auto">
          <a:xfrm>
            <a:off x="3525734" y="1305401"/>
            <a:ext cx="1543050" cy="69877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Image result for cbs news">
            <a:extLst>
              <a:ext uri="{FF2B5EF4-FFF2-40B4-BE49-F238E27FC236}">
                <a16:creationId xmlns:a16="http://schemas.microsoft.com/office/drawing/2014/main" id="{54DB2F41-DDBC-456E-A702-4F93B12488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33895" y="1430079"/>
            <a:ext cx="843955" cy="54856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Image result for fox news logo">
            <a:extLst>
              <a:ext uri="{FF2B5EF4-FFF2-40B4-BE49-F238E27FC236}">
                <a16:creationId xmlns:a16="http://schemas.microsoft.com/office/drawing/2014/main" id="{2726B080-4D7A-49EE-BA78-4D1AD19CBD7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34954" y="1387881"/>
            <a:ext cx="669743" cy="63296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Image result for headline news logo">
            <a:extLst>
              <a:ext uri="{FF2B5EF4-FFF2-40B4-BE49-F238E27FC236}">
                <a16:creationId xmlns:a16="http://schemas.microsoft.com/office/drawing/2014/main" id="{D35C39C4-72EC-4F20-9A93-6B0E18156000}"/>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21305" y="1291885"/>
            <a:ext cx="1230538" cy="82495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Image result for nbc news logo png">
            <a:extLst>
              <a:ext uri="{FF2B5EF4-FFF2-40B4-BE49-F238E27FC236}">
                <a16:creationId xmlns:a16="http://schemas.microsoft.com/office/drawing/2014/main" id="{0B919B95-9C31-42E1-BED5-2324835B109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26720" y="1402148"/>
            <a:ext cx="813302" cy="657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663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409380134"/>
              </p:ext>
            </p:extLst>
          </p:nvPr>
        </p:nvGraphicFramePr>
        <p:xfrm>
          <a:off x="82209" y="2505807"/>
          <a:ext cx="4602979" cy="282643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69333" y="460182"/>
            <a:ext cx="8805334" cy="927699"/>
          </a:xfrm>
        </p:spPr>
        <p:txBody>
          <a:bodyPr/>
          <a:lstStyle/>
          <a:p>
            <a:r>
              <a:rPr lang="en-US" dirty="0">
                <a:solidFill>
                  <a:schemeClr val="tx1"/>
                </a:solidFill>
              </a:rPr>
              <a:t>Those That Watch TV To Stay Informed About Candidates And Issues Are More Likely To Rely On Cable News Than Broadcast </a:t>
            </a:r>
          </a:p>
        </p:txBody>
      </p:sp>
      <p:sp>
        <p:nvSpPr>
          <p:cNvPr id="3" name="Text Placeholder 2"/>
          <p:cNvSpPr>
            <a:spLocks noGrp="1"/>
          </p:cNvSpPr>
          <p:nvPr>
            <p:ph type="body" sz="quarter" idx="13"/>
          </p:nvPr>
        </p:nvSpPr>
        <p:spPr>
          <a:xfrm>
            <a:off x="175189" y="2355875"/>
            <a:ext cx="8805334" cy="368686"/>
          </a:xfrm>
        </p:spPr>
        <p:txBody>
          <a:bodyPr/>
          <a:lstStyle/>
          <a:p>
            <a:pPr>
              <a:defRPr sz="1400" b="1" i="0" u="none" strike="noStrike" kern="1200" baseline="0">
                <a:solidFill>
                  <a:prstClr val="black"/>
                </a:solidFill>
                <a:latin typeface="+mn-lt"/>
                <a:ea typeface="+mn-ea"/>
                <a:cs typeface="+mn-cs"/>
              </a:defRPr>
            </a:pPr>
            <a:r>
              <a:rPr lang="en-US" sz="1400" b="1" dirty="0"/>
              <a:t>Which Of The Following </a:t>
            </a:r>
            <a:r>
              <a:rPr lang="en-US" sz="1400" b="1" i="1" u="sng" dirty="0"/>
              <a:t>Keeps You Informed</a:t>
            </a:r>
            <a:r>
              <a:rPr lang="en-US" sz="1400" b="1" i="1" dirty="0"/>
              <a:t> </a:t>
            </a:r>
            <a:r>
              <a:rPr lang="en-US" sz="1400" b="1" dirty="0"/>
              <a:t>About Political Candidates And Issues?</a:t>
            </a:r>
            <a:endParaRPr lang="en-US" sz="1400" dirty="0"/>
          </a:p>
          <a:p>
            <a:endParaRPr lang="en-US" dirty="0"/>
          </a:p>
        </p:txBody>
      </p:sp>
      <p:sp>
        <p:nvSpPr>
          <p:cNvPr id="7" name="Text Placeholder 4">
            <a:extLst>
              <a:ext uri="{FF2B5EF4-FFF2-40B4-BE49-F238E27FC236}">
                <a16:creationId xmlns:a16="http://schemas.microsoft.com/office/drawing/2014/main" id="{D3CB36FF-BC44-4C1A-880E-683FCAEEFFF6}"/>
              </a:ext>
            </a:extLst>
          </p:cNvPr>
          <p:cNvSpPr>
            <a:spLocks noGrp="1"/>
          </p:cNvSpPr>
          <p:nvPr>
            <p:ph type="body" sz="quarter" idx="15"/>
          </p:nvPr>
        </p:nvSpPr>
        <p:spPr>
          <a:xfrm>
            <a:off x="309411" y="6169203"/>
            <a:ext cx="2123837" cy="294924"/>
          </a:xfrm>
        </p:spPr>
        <p:txBody>
          <a:bodyPr/>
          <a:lstStyle/>
          <a:p>
            <a:r>
              <a:rPr lang="en-US" dirty="0"/>
              <a:t>VAB: it’s a matter of trust</a:t>
            </a:r>
          </a:p>
        </p:txBody>
      </p:sp>
      <p:sp>
        <p:nvSpPr>
          <p:cNvPr id="8" name="Text Placeholder 3"/>
          <p:cNvSpPr>
            <a:spLocks noGrp="1"/>
          </p:cNvSpPr>
          <p:nvPr>
            <p:ph type="body" sz="quarter" idx="14"/>
          </p:nvPr>
        </p:nvSpPr>
        <p:spPr>
          <a:xfrm>
            <a:off x="339051" y="6415692"/>
            <a:ext cx="7339695" cy="507038"/>
          </a:xfrm>
        </p:spPr>
        <p:txBody>
          <a:bodyPr/>
          <a:lstStyle/>
          <a:p>
            <a:r>
              <a:rPr lang="en-US" sz="800" dirty="0"/>
              <a:t>Source: VAB / Research Now Poll of Registered or Likely Voters A18+; June 2018. Q16a: In the previous question you selected Television, please specify which ONE you prefer to keep you informed about Political candidates and issues? Base = Those who keep informed about Political candidates and issues through TELEVISION. Respondents=727. </a:t>
            </a:r>
          </a:p>
        </p:txBody>
      </p:sp>
      <p:graphicFrame>
        <p:nvGraphicFramePr>
          <p:cNvPr id="18" name="Chart 17">
            <a:extLst>
              <a:ext uri="{FF2B5EF4-FFF2-40B4-BE49-F238E27FC236}">
                <a16:creationId xmlns:a16="http://schemas.microsoft.com/office/drawing/2014/main" id="{ACBD5A61-F65D-4E34-A108-7D18E9D8FAFD}"/>
              </a:ext>
            </a:extLst>
          </p:cNvPr>
          <p:cNvGraphicFramePr/>
          <p:nvPr>
            <p:extLst>
              <p:ext uri="{D42A27DB-BD31-4B8C-83A1-F6EECF244321}">
                <p14:modId xmlns:p14="http://schemas.microsoft.com/office/powerpoint/2010/main" val="389097292"/>
              </p:ext>
            </p:extLst>
          </p:nvPr>
        </p:nvGraphicFramePr>
        <p:xfrm>
          <a:off x="4527777" y="2505807"/>
          <a:ext cx="4708990" cy="2826437"/>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p:cNvGrpSpPr/>
          <p:nvPr/>
        </p:nvGrpSpPr>
        <p:grpSpPr>
          <a:xfrm>
            <a:off x="2274086" y="5568200"/>
            <a:ext cx="4877549" cy="286657"/>
            <a:chOff x="2588673" y="5925802"/>
            <a:chExt cx="5365304" cy="286657"/>
          </a:xfrm>
        </p:grpSpPr>
        <p:grpSp>
          <p:nvGrpSpPr>
            <p:cNvPr id="21" name="Group 20"/>
            <p:cNvGrpSpPr/>
            <p:nvPr/>
          </p:nvGrpSpPr>
          <p:grpSpPr>
            <a:xfrm>
              <a:off x="2588673" y="5930631"/>
              <a:ext cx="1750646" cy="276999"/>
              <a:chOff x="3490373" y="5930631"/>
              <a:chExt cx="1750646" cy="276999"/>
            </a:xfrm>
          </p:grpSpPr>
          <p:sp>
            <p:nvSpPr>
              <p:cNvPr id="25" name="Rectangle 24"/>
              <p:cNvSpPr/>
              <p:nvPr/>
            </p:nvSpPr>
            <p:spPr>
              <a:xfrm>
                <a:off x="3490373" y="5973967"/>
                <a:ext cx="198018" cy="190327"/>
              </a:xfrm>
              <a:prstGeom prst="rect">
                <a:avLst/>
              </a:prstGeom>
              <a:solidFill>
                <a:srgbClr val="3682B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3665452" y="5930631"/>
                <a:ext cx="1575567" cy="276999"/>
              </a:xfrm>
              <a:prstGeom prst="rect">
                <a:avLst/>
              </a:prstGeom>
              <a:noFill/>
            </p:spPr>
            <p:txBody>
              <a:bodyPr wrap="square" rtlCol="0">
                <a:spAutoFit/>
              </a:bodyPr>
              <a:lstStyle/>
              <a:p>
                <a:r>
                  <a:rPr lang="en-US" sz="1200" b="1" dirty="0"/>
                  <a:t>Cable Networks</a:t>
                </a:r>
              </a:p>
            </p:txBody>
          </p:sp>
        </p:grpSp>
        <p:grpSp>
          <p:nvGrpSpPr>
            <p:cNvPr id="22" name="Group 21"/>
            <p:cNvGrpSpPr/>
            <p:nvPr/>
          </p:nvGrpSpPr>
          <p:grpSpPr>
            <a:xfrm>
              <a:off x="4347874" y="5925802"/>
              <a:ext cx="3606103" cy="286657"/>
              <a:chOff x="5249574" y="5925802"/>
              <a:chExt cx="3606103" cy="286657"/>
            </a:xfrm>
          </p:grpSpPr>
          <p:sp>
            <p:nvSpPr>
              <p:cNvPr id="23" name="Rectangle 22"/>
              <p:cNvSpPr/>
              <p:nvPr/>
            </p:nvSpPr>
            <p:spPr>
              <a:xfrm>
                <a:off x="5249574" y="5973967"/>
                <a:ext cx="198018" cy="190327"/>
              </a:xfrm>
              <a:prstGeom prst="rect">
                <a:avLst/>
              </a:prstGeom>
              <a:solidFill>
                <a:srgbClr val="50C8A0"/>
              </a:solidFill>
              <a:ln>
                <a:solidFill>
                  <a:srgbClr val="50C8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5418793" y="5925802"/>
                <a:ext cx="3436884" cy="286657"/>
              </a:xfrm>
              <a:prstGeom prst="rect">
                <a:avLst/>
              </a:prstGeom>
              <a:noFill/>
            </p:spPr>
            <p:txBody>
              <a:bodyPr wrap="square" rtlCol="0">
                <a:spAutoFit/>
              </a:bodyPr>
              <a:lstStyle/>
              <a:p>
                <a:r>
                  <a:rPr lang="en-US" sz="1200" b="1" dirty="0"/>
                  <a:t>Broadcast Networks (Local or National)</a:t>
                </a:r>
                <a:endParaRPr lang="en-US" sz="1050" b="1" dirty="0"/>
              </a:p>
            </p:txBody>
          </p:sp>
        </p:grpSp>
      </p:grpSp>
      <p:pic>
        <p:nvPicPr>
          <p:cNvPr id="28" name="Picture 29">
            <a:extLst>
              <a:ext uri="{FF2B5EF4-FFF2-40B4-BE49-F238E27FC236}">
                <a16:creationId xmlns:a16="http://schemas.microsoft.com/office/drawing/2014/main" id="{9776E942-1DCB-4C73-ABB1-64C048CCC0E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39805" y="1291885"/>
            <a:ext cx="834898" cy="797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descr="Image result for cnbc logo">
            <a:extLst>
              <a:ext uri="{FF2B5EF4-FFF2-40B4-BE49-F238E27FC236}">
                <a16:creationId xmlns:a16="http://schemas.microsoft.com/office/drawing/2014/main" id="{46136521-3DFC-4049-BAC2-CAB929EB23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5153" y="1387656"/>
            <a:ext cx="792595" cy="63341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Image result for cnn logo">
            <a:extLst>
              <a:ext uri="{FF2B5EF4-FFF2-40B4-BE49-F238E27FC236}">
                <a16:creationId xmlns:a16="http://schemas.microsoft.com/office/drawing/2014/main" id="{B01CD001-FF14-42E4-A7D4-E7AC7D75AA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338" y="1467862"/>
            <a:ext cx="985423" cy="47300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www.msnbc.com/sites/msnbc/themes/leanforward/images/site-header/msnbc-logo-card.png">
            <a:extLst>
              <a:ext uri="{FF2B5EF4-FFF2-40B4-BE49-F238E27FC236}">
                <a16:creationId xmlns:a16="http://schemas.microsoft.com/office/drawing/2014/main" id="{09646494-B65F-4ADC-8B36-5D145D6D903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4145" b="30570"/>
          <a:stretch/>
        </p:blipFill>
        <p:spPr bwMode="auto">
          <a:xfrm>
            <a:off x="3525734" y="1305401"/>
            <a:ext cx="1543050" cy="69877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Image result for cbs news">
            <a:extLst>
              <a:ext uri="{FF2B5EF4-FFF2-40B4-BE49-F238E27FC236}">
                <a16:creationId xmlns:a16="http://schemas.microsoft.com/office/drawing/2014/main" id="{759EA59B-B6A0-40CC-8215-401A4A95D4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33895" y="1430079"/>
            <a:ext cx="843955" cy="54856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Image result for fox news logo">
            <a:extLst>
              <a:ext uri="{FF2B5EF4-FFF2-40B4-BE49-F238E27FC236}">
                <a16:creationId xmlns:a16="http://schemas.microsoft.com/office/drawing/2014/main" id="{8662FB00-2D4B-4489-B6FA-483B3EFCE12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34954" y="1387881"/>
            <a:ext cx="669743" cy="63296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Image result for headline news logo">
            <a:extLst>
              <a:ext uri="{FF2B5EF4-FFF2-40B4-BE49-F238E27FC236}">
                <a16:creationId xmlns:a16="http://schemas.microsoft.com/office/drawing/2014/main" id="{D1C98992-3269-4E14-A871-13AB532C1410}"/>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21305" y="1291885"/>
            <a:ext cx="1230538" cy="82495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Image result for nbc news logo png">
            <a:extLst>
              <a:ext uri="{FF2B5EF4-FFF2-40B4-BE49-F238E27FC236}">
                <a16:creationId xmlns:a16="http://schemas.microsoft.com/office/drawing/2014/main" id="{FBC878D8-C984-4EE6-91AF-877E34F2EAE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26720" y="1402148"/>
            <a:ext cx="813302" cy="657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1332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647121145"/>
              </p:ext>
            </p:extLst>
          </p:nvPr>
        </p:nvGraphicFramePr>
        <p:xfrm>
          <a:off x="259539" y="2767721"/>
          <a:ext cx="4602979" cy="310908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69333" y="460183"/>
            <a:ext cx="8805334" cy="883544"/>
          </a:xfrm>
        </p:spPr>
        <p:txBody>
          <a:bodyPr/>
          <a:lstStyle/>
          <a:p>
            <a:r>
              <a:rPr lang="en-US" dirty="0">
                <a:solidFill>
                  <a:schemeClr val="tx1"/>
                </a:solidFill>
              </a:rPr>
              <a:t>Those Whose Voting Decisions Are Influenced By TV Are Likely To Be More Influenced By Cable News Than Broadcast </a:t>
            </a:r>
          </a:p>
        </p:txBody>
      </p:sp>
      <p:sp>
        <p:nvSpPr>
          <p:cNvPr id="7" name="Text Placeholder 4">
            <a:extLst>
              <a:ext uri="{FF2B5EF4-FFF2-40B4-BE49-F238E27FC236}">
                <a16:creationId xmlns:a16="http://schemas.microsoft.com/office/drawing/2014/main" id="{D3CB36FF-BC44-4C1A-880E-683FCAEEFFF6}"/>
              </a:ext>
            </a:extLst>
          </p:cNvPr>
          <p:cNvSpPr>
            <a:spLocks noGrp="1"/>
          </p:cNvSpPr>
          <p:nvPr>
            <p:ph type="body" sz="quarter" idx="15"/>
          </p:nvPr>
        </p:nvSpPr>
        <p:spPr>
          <a:xfrm>
            <a:off x="296159" y="6062875"/>
            <a:ext cx="2137089" cy="294924"/>
          </a:xfrm>
        </p:spPr>
        <p:txBody>
          <a:bodyPr/>
          <a:lstStyle/>
          <a:p>
            <a:r>
              <a:rPr lang="en-US" dirty="0"/>
              <a:t>VAB: it’s a matter of trust</a:t>
            </a:r>
          </a:p>
        </p:txBody>
      </p:sp>
      <p:sp>
        <p:nvSpPr>
          <p:cNvPr id="8" name="Text Placeholder 3"/>
          <p:cNvSpPr>
            <a:spLocks noGrp="1"/>
          </p:cNvSpPr>
          <p:nvPr>
            <p:ph type="body" sz="quarter" idx="14"/>
          </p:nvPr>
        </p:nvSpPr>
        <p:spPr>
          <a:xfrm>
            <a:off x="328660" y="6309364"/>
            <a:ext cx="7339695" cy="507038"/>
          </a:xfrm>
        </p:spPr>
        <p:txBody>
          <a:bodyPr/>
          <a:lstStyle/>
          <a:p>
            <a:r>
              <a:rPr lang="en-US" sz="800" dirty="0"/>
              <a:t>Source: VAB / Research Now Poll of Registered or Likely Voters A18+; June 2018. Q17a: In the previous question you selected Television, please specify which ONE influences your final decision the most when voting for Political candidates and issues? Base = Those who’s final decision when voting for Political candidates and issues is influenced most by TELEVISION. Q19: How much do you agree or disagree with the following statements? </a:t>
            </a:r>
            <a:r>
              <a:rPr lang="en-US" sz="800" i="1" dirty="0"/>
              <a:t>Political ads on Local Broadcast TV news all seem the same to me. </a:t>
            </a:r>
            <a:r>
              <a:rPr lang="en-US" sz="800" dirty="0"/>
              <a:t>Respondents who answered Agree or Strongly Agree. Respondents=613. </a:t>
            </a:r>
          </a:p>
        </p:txBody>
      </p:sp>
      <p:sp>
        <p:nvSpPr>
          <p:cNvPr id="18" name="Text Placeholder 2">
            <a:extLst>
              <a:ext uri="{FF2B5EF4-FFF2-40B4-BE49-F238E27FC236}">
                <a16:creationId xmlns:a16="http://schemas.microsoft.com/office/drawing/2014/main" id="{7A46FEC8-717B-4C34-B159-9157C0DE33C8}"/>
              </a:ext>
            </a:extLst>
          </p:cNvPr>
          <p:cNvSpPr txBox="1">
            <a:spLocks/>
          </p:cNvSpPr>
          <p:nvPr/>
        </p:nvSpPr>
        <p:spPr>
          <a:xfrm>
            <a:off x="933433" y="2621692"/>
            <a:ext cx="7277135"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lang="en-US" sz="1000" b="1" i="0" u="none" strike="noStrike" kern="1200" baseline="0" dirty="0">
                <a:solidFill>
                  <a:prstClr val="black"/>
                </a:solidFill>
                <a:effectLst/>
                <a:latin typeface="+mn-lt"/>
                <a:ea typeface="+mn-ea"/>
                <a:cs typeface="+mn-cs"/>
              </a:defRPr>
            </a:pPr>
            <a:r>
              <a:rPr lang="en-US" sz="1400" b="1" dirty="0">
                <a:solidFill>
                  <a:prstClr val="black"/>
                </a:solidFill>
                <a:latin typeface="+mn-lt"/>
              </a:rPr>
              <a:t>Which Of The Following </a:t>
            </a:r>
            <a:r>
              <a:rPr lang="en-US" sz="1400" b="1" i="1" u="sng" dirty="0">
                <a:solidFill>
                  <a:prstClr val="black"/>
                </a:solidFill>
                <a:latin typeface="+mn-lt"/>
              </a:rPr>
              <a:t>Influences Your Final Decision</a:t>
            </a:r>
            <a:r>
              <a:rPr lang="en-US" sz="1400" b="1" i="1" dirty="0">
                <a:solidFill>
                  <a:prstClr val="black"/>
                </a:solidFill>
                <a:latin typeface="+mn-lt"/>
              </a:rPr>
              <a:t> </a:t>
            </a:r>
            <a:r>
              <a:rPr lang="en-US" sz="1400" b="1" dirty="0">
                <a:solidFill>
                  <a:prstClr val="black"/>
                </a:solidFill>
                <a:latin typeface="+mn-lt"/>
              </a:rPr>
              <a:t>When Voting For Political Candidates and Issues?</a:t>
            </a:r>
            <a:endParaRPr lang="en-US" sz="1050" b="1" dirty="0">
              <a:solidFill>
                <a:prstClr val="black"/>
              </a:solidFill>
              <a:latin typeface="+mn-lt"/>
            </a:endParaRPr>
          </a:p>
          <a:p>
            <a:endParaRPr lang="en-US" dirty="0"/>
          </a:p>
        </p:txBody>
      </p:sp>
      <p:graphicFrame>
        <p:nvGraphicFramePr>
          <p:cNvPr id="19" name="Chart 18">
            <a:extLst>
              <a:ext uri="{FF2B5EF4-FFF2-40B4-BE49-F238E27FC236}">
                <a16:creationId xmlns:a16="http://schemas.microsoft.com/office/drawing/2014/main" id="{BBBEA083-47DE-4DAB-A340-98B6B56B2FA5}"/>
              </a:ext>
            </a:extLst>
          </p:cNvPr>
          <p:cNvGraphicFramePr/>
          <p:nvPr>
            <p:extLst>
              <p:ext uri="{D42A27DB-BD31-4B8C-83A1-F6EECF244321}">
                <p14:modId xmlns:p14="http://schemas.microsoft.com/office/powerpoint/2010/main" val="3517768273"/>
              </p:ext>
            </p:extLst>
          </p:nvPr>
        </p:nvGraphicFramePr>
        <p:xfrm>
          <a:off x="4510963" y="2767721"/>
          <a:ext cx="4602979" cy="3109081"/>
        </p:xfrm>
        <a:graphic>
          <a:graphicData uri="http://schemas.openxmlformats.org/drawingml/2006/chart">
            <c:chart xmlns:c="http://schemas.openxmlformats.org/drawingml/2006/chart" xmlns:r="http://schemas.openxmlformats.org/officeDocument/2006/relationships" r:id="rId3"/>
          </a:graphicData>
        </a:graphic>
      </p:graphicFrame>
      <p:grpSp>
        <p:nvGrpSpPr>
          <p:cNvPr id="21" name="Group 20"/>
          <p:cNvGrpSpPr/>
          <p:nvPr/>
        </p:nvGrpSpPr>
        <p:grpSpPr>
          <a:xfrm>
            <a:off x="2274086" y="5685161"/>
            <a:ext cx="4877549" cy="286657"/>
            <a:chOff x="2588673" y="5925802"/>
            <a:chExt cx="5365304" cy="286657"/>
          </a:xfrm>
        </p:grpSpPr>
        <p:grpSp>
          <p:nvGrpSpPr>
            <p:cNvPr id="22" name="Group 21"/>
            <p:cNvGrpSpPr/>
            <p:nvPr/>
          </p:nvGrpSpPr>
          <p:grpSpPr>
            <a:xfrm>
              <a:off x="2588673" y="5930631"/>
              <a:ext cx="1750646" cy="276999"/>
              <a:chOff x="3490373" y="5930631"/>
              <a:chExt cx="1750646" cy="276999"/>
            </a:xfrm>
          </p:grpSpPr>
          <p:sp>
            <p:nvSpPr>
              <p:cNvPr id="26" name="Rectangle 25"/>
              <p:cNvSpPr/>
              <p:nvPr/>
            </p:nvSpPr>
            <p:spPr>
              <a:xfrm>
                <a:off x="3490373" y="5973967"/>
                <a:ext cx="198018" cy="190327"/>
              </a:xfrm>
              <a:prstGeom prst="rect">
                <a:avLst/>
              </a:prstGeom>
              <a:solidFill>
                <a:srgbClr val="3682B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665452" y="5930631"/>
                <a:ext cx="1575567" cy="276999"/>
              </a:xfrm>
              <a:prstGeom prst="rect">
                <a:avLst/>
              </a:prstGeom>
              <a:noFill/>
            </p:spPr>
            <p:txBody>
              <a:bodyPr wrap="square" rtlCol="0">
                <a:spAutoFit/>
              </a:bodyPr>
              <a:lstStyle/>
              <a:p>
                <a:r>
                  <a:rPr lang="en-US" sz="1200" b="1" dirty="0"/>
                  <a:t>Cable Networks</a:t>
                </a:r>
              </a:p>
            </p:txBody>
          </p:sp>
        </p:grpSp>
        <p:grpSp>
          <p:nvGrpSpPr>
            <p:cNvPr id="23" name="Group 22"/>
            <p:cNvGrpSpPr/>
            <p:nvPr/>
          </p:nvGrpSpPr>
          <p:grpSpPr>
            <a:xfrm>
              <a:off x="4347874" y="5925802"/>
              <a:ext cx="3606103" cy="286657"/>
              <a:chOff x="5249574" y="5925802"/>
              <a:chExt cx="3606103" cy="286657"/>
            </a:xfrm>
          </p:grpSpPr>
          <p:sp>
            <p:nvSpPr>
              <p:cNvPr id="24" name="Rectangle 23"/>
              <p:cNvSpPr/>
              <p:nvPr/>
            </p:nvSpPr>
            <p:spPr>
              <a:xfrm>
                <a:off x="5249574" y="5973967"/>
                <a:ext cx="198018" cy="190327"/>
              </a:xfrm>
              <a:prstGeom prst="rect">
                <a:avLst/>
              </a:prstGeom>
              <a:solidFill>
                <a:srgbClr val="50C8A0"/>
              </a:solidFill>
              <a:ln>
                <a:solidFill>
                  <a:srgbClr val="50C8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5418793" y="5925802"/>
                <a:ext cx="3436884" cy="286657"/>
              </a:xfrm>
              <a:prstGeom prst="rect">
                <a:avLst/>
              </a:prstGeom>
              <a:noFill/>
            </p:spPr>
            <p:txBody>
              <a:bodyPr wrap="square" rtlCol="0">
                <a:spAutoFit/>
              </a:bodyPr>
              <a:lstStyle/>
              <a:p>
                <a:r>
                  <a:rPr lang="en-US" sz="1200" b="1" dirty="0"/>
                  <a:t>Broadcast Networks (Local or National)</a:t>
                </a:r>
                <a:endParaRPr lang="en-US" sz="1050" b="1" dirty="0"/>
              </a:p>
            </p:txBody>
          </p:sp>
        </p:grpSp>
      </p:grpSp>
      <p:sp>
        <p:nvSpPr>
          <p:cNvPr id="28" name="Text Placeholder 2">
            <a:extLst>
              <a:ext uri="{FF2B5EF4-FFF2-40B4-BE49-F238E27FC236}">
                <a16:creationId xmlns:a16="http://schemas.microsoft.com/office/drawing/2014/main" id="{6D1BB660-84CF-442F-94CB-EE3D600F3F34}"/>
              </a:ext>
            </a:extLst>
          </p:cNvPr>
          <p:cNvSpPr txBox="1">
            <a:spLocks/>
          </p:cNvSpPr>
          <p:nvPr/>
        </p:nvSpPr>
        <p:spPr>
          <a:xfrm>
            <a:off x="617740" y="1265068"/>
            <a:ext cx="7945967" cy="455005"/>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It’s no surprise that voters are more influenced by cable networks since 58% of Adults 18+ and 64% of Adults 25-54 feel that political ads on Local Broadcast TV news all seem the same to them</a:t>
            </a:r>
          </a:p>
        </p:txBody>
      </p:sp>
      <p:pic>
        <p:nvPicPr>
          <p:cNvPr id="30" name="Picture 29">
            <a:extLst>
              <a:ext uri="{FF2B5EF4-FFF2-40B4-BE49-F238E27FC236}">
                <a16:creationId xmlns:a16="http://schemas.microsoft.com/office/drawing/2014/main" id="{EA482BD9-5919-49AF-9BFB-7137CDE3522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39805" y="1795225"/>
            <a:ext cx="834898" cy="797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descr="Image result for cnbc logo">
            <a:extLst>
              <a:ext uri="{FF2B5EF4-FFF2-40B4-BE49-F238E27FC236}">
                <a16:creationId xmlns:a16="http://schemas.microsoft.com/office/drawing/2014/main" id="{ABA0A71A-5645-4684-B11A-D43CBE615B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5153" y="1890996"/>
            <a:ext cx="792595" cy="63341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Image result for cnn logo">
            <a:extLst>
              <a:ext uri="{FF2B5EF4-FFF2-40B4-BE49-F238E27FC236}">
                <a16:creationId xmlns:a16="http://schemas.microsoft.com/office/drawing/2014/main" id="{C9AD9591-2F7C-4144-A017-916013115A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338" y="1971202"/>
            <a:ext cx="985423" cy="47300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www.msnbc.com/sites/msnbc/themes/leanforward/images/site-header/msnbc-logo-card.png">
            <a:extLst>
              <a:ext uri="{FF2B5EF4-FFF2-40B4-BE49-F238E27FC236}">
                <a16:creationId xmlns:a16="http://schemas.microsoft.com/office/drawing/2014/main" id="{CB3F6D76-7C9C-4BE2-8F0E-05F33D833F9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4145" b="30570"/>
          <a:stretch/>
        </p:blipFill>
        <p:spPr bwMode="auto">
          <a:xfrm>
            <a:off x="3525734" y="1808741"/>
            <a:ext cx="1543050" cy="69877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Image result for cbs news">
            <a:extLst>
              <a:ext uri="{FF2B5EF4-FFF2-40B4-BE49-F238E27FC236}">
                <a16:creationId xmlns:a16="http://schemas.microsoft.com/office/drawing/2014/main" id="{8D47C1E8-9BA1-45F8-9034-6E9F96429C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33895" y="1933419"/>
            <a:ext cx="843955" cy="54856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Image result for fox news logo">
            <a:extLst>
              <a:ext uri="{FF2B5EF4-FFF2-40B4-BE49-F238E27FC236}">
                <a16:creationId xmlns:a16="http://schemas.microsoft.com/office/drawing/2014/main" id="{146756C3-1537-4A4E-991B-684AB020E1B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34954" y="1891221"/>
            <a:ext cx="669743" cy="63296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Image result for headline news logo">
            <a:extLst>
              <a:ext uri="{FF2B5EF4-FFF2-40B4-BE49-F238E27FC236}">
                <a16:creationId xmlns:a16="http://schemas.microsoft.com/office/drawing/2014/main" id="{1790D8AA-F8A5-4A58-908C-805AA57E2809}"/>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21305" y="1795225"/>
            <a:ext cx="1230538" cy="82495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Image result for nbc news logo png">
            <a:extLst>
              <a:ext uri="{FF2B5EF4-FFF2-40B4-BE49-F238E27FC236}">
                <a16:creationId xmlns:a16="http://schemas.microsoft.com/office/drawing/2014/main" id="{3B09CC4D-EB2F-4FAF-8A78-92E880A492E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26720" y="1905488"/>
            <a:ext cx="813302" cy="657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365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B586D0-AE09-41C8-9489-6C386712759B}"/>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527729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nvPr>
        </p:nvGraphicFramePr>
        <p:xfrm>
          <a:off x="829339" y="1806854"/>
          <a:ext cx="9505507"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69333" y="315032"/>
            <a:ext cx="8805334" cy="845553"/>
          </a:xfrm>
        </p:spPr>
        <p:txBody>
          <a:bodyPr/>
          <a:lstStyle/>
          <a:p>
            <a:r>
              <a:rPr lang="en-US" dirty="0">
                <a:solidFill>
                  <a:schemeClr val="tx1"/>
                </a:solidFill>
              </a:rPr>
              <a:t>TV Brands Are Overwhelmingly The Primary Source For Voters To Get Information About National Politics</a:t>
            </a:r>
          </a:p>
        </p:txBody>
      </p:sp>
      <p:sp>
        <p:nvSpPr>
          <p:cNvPr id="3" name="Text Placeholder 2"/>
          <p:cNvSpPr>
            <a:spLocks noGrp="1"/>
          </p:cNvSpPr>
          <p:nvPr>
            <p:ph type="body" sz="quarter" idx="13"/>
          </p:nvPr>
        </p:nvSpPr>
        <p:spPr>
          <a:xfrm>
            <a:off x="169333" y="1249682"/>
            <a:ext cx="8805334" cy="653150"/>
          </a:xfrm>
        </p:spPr>
        <p:txBody>
          <a:bodyPr/>
          <a:lstStyle/>
          <a:p>
            <a:r>
              <a:rPr lang="en-US" dirty="0"/>
              <a:t>Why is this important for mid-term elections?  Because </a:t>
            </a:r>
            <a:r>
              <a:rPr lang="en-US" u="sng" dirty="0"/>
              <a:t>55%</a:t>
            </a:r>
            <a:r>
              <a:rPr lang="en-US" dirty="0"/>
              <a:t> of adults 18+ and </a:t>
            </a:r>
            <a:r>
              <a:rPr lang="en-US" u="sng" dirty="0"/>
              <a:t>63%</a:t>
            </a:r>
            <a:r>
              <a:rPr lang="en-US" dirty="0"/>
              <a:t> of adults 18-34 say that national politics influence who they vote for in local elections</a:t>
            </a:r>
          </a:p>
        </p:txBody>
      </p:sp>
      <p:sp>
        <p:nvSpPr>
          <p:cNvPr id="7" name="Text Placeholder 4">
            <a:extLst>
              <a:ext uri="{FF2B5EF4-FFF2-40B4-BE49-F238E27FC236}">
                <a16:creationId xmlns:a16="http://schemas.microsoft.com/office/drawing/2014/main" id="{D3CB36FF-BC44-4C1A-880E-683FCAEEFFF6}"/>
              </a:ext>
            </a:extLst>
          </p:cNvPr>
          <p:cNvSpPr>
            <a:spLocks noGrp="1"/>
          </p:cNvSpPr>
          <p:nvPr>
            <p:ph type="body" sz="quarter" idx="15"/>
          </p:nvPr>
        </p:nvSpPr>
        <p:spPr>
          <a:xfrm>
            <a:off x="322663" y="6137304"/>
            <a:ext cx="2258611" cy="294924"/>
          </a:xfrm>
        </p:spPr>
        <p:txBody>
          <a:bodyPr/>
          <a:lstStyle/>
          <a:p>
            <a:r>
              <a:rPr lang="en-US" dirty="0"/>
              <a:t>VAB: it’s a matter of trust</a:t>
            </a:r>
          </a:p>
        </p:txBody>
      </p:sp>
      <p:sp>
        <p:nvSpPr>
          <p:cNvPr id="8" name="Text Placeholder 3"/>
          <p:cNvSpPr>
            <a:spLocks noGrp="1"/>
          </p:cNvSpPr>
          <p:nvPr>
            <p:ph type="body" sz="quarter" idx="14"/>
          </p:nvPr>
        </p:nvSpPr>
        <p:spPr>
          <a:xfrm>
            <a:off x="339051" y="6388533"/>
            <a:ext cx="7339695" cy="286210"/>
          </a:xfrm>
        </p:spPr>
        <p:txBody>
          <a:bodyPr/>
          <a:lstStyle/>
          <a:p>
            <a:r>
              <a:rPr lang="en-US" sz="800" dirty="0"/>
              <a:t>Source: VAB / Research Now Poll of Registered or Likely Voters A18+; June 2018. Numbers do not equal 100% as multiple selections were allowed. Q25: Where do you get most of your information about national politics from? Q19: How much do you agree or disagree with the following statements? </a:t>
            </a:r>
            <a:r>
              <a:rPr lang="en-US" sz="800" i="1" dirty="0"/>
              <a:t>National politics influences who I vote for in local elections. </a:t>
            </a:r>
            <a:r>
              <a:rPr lang="en-US" sz="800" dirty="0"/>
              <a:t>Respondents who answered Agree or Strongly Agree. Total Respondents=1,003. </a:t>
            </a:r>
          </a:p>
        </p:txBody>
      </p:sp>
      <p:sp>
        <p:nvSpPr>
          <p:cNvPr id="10" name="TextBox 9">
            <a:extLst>
              <a:ext uri="{FF2B5EF4-FFF2-40B4-BE49-F238E27FC236}">
                <a16:creationId xmlns:a16="http://schemas.microsoft.com/office/drawing/2014/main" id="{363F60A6-9251-457E-8699-523F23B52667}"/>
              </a:ext>
            </a:extLst>
          </p:cNvPr>
          <p:cNvSpPr txBox="1"/>
          <p:nvPr/>
        </p:nvSpPr>
        <p:spPr>
          <a:xfrm rot="16200000">
            <a:off x="-93415" y="2772827"/>
            <a:ext cx="1396048" cy="246221"/>
          </a:xfrm>
          <a:prstGeom prst="rect">
            <a:avLst/>
          </a:prstGeom>
          <a:noFill/>
        </p:spPr>
        <p:txBody>
          <a:bodyPr wrap="square" rtlCol="0">
            <a:spAutoFit/>
          </a:bodyPr>
          <a:lstStyle/>
          <a:p>
            <a:pPr algn="ctr"/>
            <a:r>
              <a:rPr lang="en-US" sz="1000" u="sng" dirty="0"/>
              <a:t>Age</a:t>
            </a:r>
          </a:p>
        </p:txBody>
      </p:sp>
      <p:sp>
        <p:nvSpPr>
          <p:cNvPr id="11" name="TextBox 10">
            <a:extLst>
              <a:ext uri="{FF2B5EF4-FFF2-40B4-BE49-F238E27FC236}">
                <a16:creationId xmlns:a16="http://schemas.microsoft.com/office/drawing/2014/main" id="{1296AE76-6A58-4EE7-81AF-0B2E3D2A2711}"/>
              </a:ext>
            </a:extLst>
          </p:cNvPr>
          <p:cNvSpPr txBox="1"/>
          <p:nvPr/>
        </p:nvSpPr>
        <p:spPr>
          <a:xfrm rot="16200000">
            <a:off x="-97216" y="4375045"/>
            <a:ext cx="1396048" cy="246221"/>
          </a:xfrm>
          <a:prstGeom prst="rect">
            <a:avLst/>
          </a:prstGeom>
          <a:noFill/>
        </p:spPr>
        <p:txBody>
          <a:bodyPr wrap="square" rtlCol="0">
            <a:spAutoFit/>
          </a:bodyPr>
          <a:lstStyle/>
          <a:p>
            <a:pPr algn="ctr"/>
            <a:r>
              <a:rPr lang="en-US" sz="1000" u="sng" dirty="0"/>
              <a:t>Gender / Ethnicity</a:t>
            </a:r>
          </a:p>
        </p:txBody>
      </p:sp>
    </p:spTree>
    <p:extLst>
      <p:ext uri="{BB962C8B-B14F-4D97-AF65-F5344CB8AC3E}">
        <p14:creationId xmlns:p14="http://schemas.microsoft.com/office/powerpoint/2010/main" val="365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8413430-3A85-4146-A1F7-5E12FCB51BFF}"/>
              </a:ext>
            </a:extLst>
          </p:cNvPr>
          <p:cNvSpPr txBox="1">
            <a:spLocks/>
          </p:cNvSpPr>
          <p:nvPr/>
        </p:nvSpPr>
        <p:spPr>
          <a:xfrm>
            <a:off x="2945424" y="5002207"/>
            <a:ext cx="5800644" cy="1517126"/>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pPr algn="l">
              <a:lnSpc>
                <a:spcPts val="3800"/>
              </a:lnSpc>
            </a:pPr>
            <a:r>
              <a:rPr lang="en-US" sz="3600" b="1" dirty="0">
                <a:solidFill>
                  <a:schemeClr val="tx1"/>
                </a:solidFill>
                <a:latin typeface="+mj-lt"/>
                <a:cs typeface="+mj-cs"/>
              </a:rPr>
              <a:t>Who Are The Survey Respondents?</a:t>
            </a:r>
          </a:p>
        </p:txBody>
      </p:sp>
    </p:spTree>
    <p:extLst>
      <p:ext uri="{BB962C8B-B14F-4D97-AF65-F5344CB8AC3E}">
        <p14:creationId xmlns:p14="http://schemas.microsoft.com/office/powerpoint/2010/main" val="27606650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333" y="315032"/>
            <a:ext cx="8805334" cy="964651"/>
          </a:xfrm>
        </p:spPr>
        <p:txBody>
          <a:bodyPr/>
          <a:lstStyle/>
          <a:p>
            <a:r>
              <a:rPr lang="en-US" dirty="0">
                <a:solidFill>
                  <a:schemeClr val="tx1"/>
                </a:solidFill>
              </a:rPr>
              <a:t>TV Brands Are Also The Preferred National Political News Source For Voters Of All Political Affiliations And Occupations</a:t>
            </a:r>
          </a:p>
        </p:txBody>
      </p:sp>
      <p:sp>
        <p:nvSpPr>
          <p:cNvPr id="7" name="Text Placeholder 4">
            <a:extLst>
              <a:ext uri="{FF2B5EF4-FFF2-40B4-BE49-F238E27FC236}">
                <a16:creationId xmlns:a16="http://schemas.microsoft.com/office/drawing/2014/main" id="{D3CB36FF-BC44-4C1A-880E-683FCAEEFFF6}"/>
              </a:ext>
            </a:extLst>
          </p:cNvPr>
          <p:cNvSpPr>
            <a:spLocks noGrp="1"/>
          </p:cNvSpPr>
          <p:nvPr>
            <p:ph type="body" sz="quarter" idx="15"/>
          </p:nvPr>
        </p:nvSpPr>
        <p:spPr>
          <a:xfrm>
            <a:off x="322663" y="6137304"/>
            <a:ext cx="2144311" cy="294924"/>
          </a:xfrm>
        </p:spPr>
        <p:txBody>
          <a:bodyPr/>
          <a:lstStyle/>
          <a:p>
            <a:r>
              <a:rPr lang="en-US" dirty="0"/>
              <a:t>VAB: it’s a matter of trust</a:t>
            </a:r>
          </a:p>
        </p:txBody>
      </p:sp>
      <p:sp>
        <p:nvSpPr>
          <p:cNvPr id="8" name="Text Placeholder 3"/>
          <p:cNvSpPr>
            <a:spLocks noGrp="1"/>
          </p:cNvSpPr>
          <p:nvPr>
            <p:ph type="body" sz="quarter" idx="14"/>
          </p:nvPr>
        </p:nvSpPr>
        <p:spPr>
          <a:xfrm>
            <a:off x="339051" y="6409796"/>
            <a:ext cx="7339695" cy="286210"/>
          </a:xfrm>
        </p:spPr>
        <p:txBody>
          <a:bodyPr/>
          <a:lstStyle/>
          <a:p>
            <a:r>
              <a:rPr lang="en-US" sz="800" dirty="0"/>
              <a:t>Source: VAB / Research Now Poll of Registered or Likely Voters A18+; June 2018. Numbers do not equal 100% as multiple selections were allowed. Q25: Where do you get most of your information about national politics from? Q19: How much do you agree or disagree with the following statements? </a:t>
            </a:r>
            <a:r>
              <a:rPr lang="en-US" sz="800" i="1" dirty="0"/>
              <a:t>National politics influences who I vote for in local elections. </a:t>
            </a:r>
            <a:r>
              <a:rPr lang="en-US" sz="800" dirty="0"/>
              <a:t>Respondents who answered Agree or Strongly Agree. Total Respondents=1,003. </a:t>
            </a:r>
          </a:p>
        </p:txBody>
      </p:sp>
      <p:graphicFrame>
        <p:nvGraphicFramePr>
          <p:cNvPr id="12" name="Chart 11">
            <a:extLst>
              <a:ext uri="{FF2B5EF4-FFF2-40B4-BE49-F238E27FC236}">
                <a16:creationId xmlns:a16="http://schemas.microsoft.com/office/drawing/2014/main" id="{8733D38B-B135-4C97-917F-B44F7F9C5F82}"/>
              </a:ext>
            </a:extLst>
          </p:cNvPr>
          <p:cNvGraphicFramePr/>
          <p:nvPr>
            <p:extLst>
              <p:ext uri="{D42A27DB-BD31-4B8C-83A1-F6EECF244321}">
                <p14:modId xmlns:p14="http://schemas.microsoft.com/office/powerpoint/2010/main" val="2917043262"/>
              </p:ext>
            </p:extLst>
          </p:nvPr>
        </p:nvGraphicFramePr>
        <p:xfrm>
          <a:off x="809992" y="1857027"/>
          <a:ext cx="8065418" cy="4326082"/>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CCA5E445-585B-48FB-87D2-FCCAFBB4EBAA}"/>
              </a:ext>
            </a:extLst>
          </p:cNvPr>
          <p:cNvSpPr txBox="1"/>
          <p:nvPr/>
        </p:nvSpPr>
        <p:spPr>
          <a:xfrm rot="16200000">
            <a:off x="-70575" y="2942895"/>
            <a:ext cx="1246909" cy="284288"/>
          </a:xfrm>
          <a:prstGeom prst="rect">
            <a:avLst/>
          </a:prstGeom>
          <a:noFill/>
        </p:spPr>
        <p:txBody>
          <a:bodyPr wrap="square" rtlCol="0">
            <a:spAutoFit/>
          </a:bodyPr>
          <a:lstStyle/>
          <a:p>
            <a:pPr algn="ctr"/>
            <a:r>
              <a:rPr lang="en-US" sz="1000" u="sng" dirty="0"/>
              <a:t>Party Affiliation</a:t>
            </a:r>
          </a:p>
        </p:txBody>
      </p:sp>
      <p:sp>
        <p:nvSpPr>
          <p:cNvPr id="14" name="TextBox 13">
            <a:extLst>
              <a:ext uri="{FF2B5EF4-FFF2-40B4-BE49-F238E27FC236}">
                <a16:creationId xmlns:a16="http://schemas.microsoft.com/office/drawing/2014/main" id="{8C29F620-5BC6-4C2F-A6CE-300C1791D5C1}"/>
              </a:ext>
            </a:extLst>
          </p:cNvPr>
          <p:cNvSpPr txBox="1"/>
          <p:nvPr/>
        </p:nvSpPr>
        <p:spPr>
          <a:xfrm rot="16200000">
            <a:off x="132694" y="4373389"/>
            <a:ext cx="838899" cy="246221"/>
          </a:xfrm>
          <a:prstGeom prst="rect">
            <a:avLst/>
          </a:prstGeom>
          <a:noFill/>
        </p:spPr>
        <p:txBody>
          <a:bodyPr wrap="square" rtlCol="0">
            <a:spAutoFit/>
          </a:bodyPr>
          <a:lstStyle/>
          <a:p>
            <a:pPr algn="ctr"/>
            <a:r>
              <a:rPr lang="en-US" sz="1000" u="sng" dirty="0"/>
              <a:t>Occupation</a:t>
            </a:r>
          </a:p>
        </p:txBody>
      </p:sp>
      <p:sp>
        <p:nvSpPr>
          <p:cNvPr id="9" name="Text Placeholder 2">
            <a:extLst>
              <a:ext uri="{FF2B5EF4-FFF2-40B4-BE49-F238E27FC236}">
                <a16:creationId xmlns:a16="http://schemas.microsoft.com/office/drawing/2014/main" id="{415986AA-B9D0-46F0-9FD3-D57C90EEFE0D}"/>
              </a:ext>
            </a:extLst>
          </p:cNvPr>
          <p:cNvSpPr txBox="1">
            <a:spLocks/>
          </p:cNvSpPr>
          <p:nvPr/>
        </p:nvSpPr>
        <p:spPr>
          <a:xfrm>
            <a:off x="800625" y="1290254"/>
            <a:ext cx="7692743" cy="653150"/>
          </a:xfrm>
          <a:prstGeom prst="rect">
            <a:avLst/>
          </a:prstGeom>
        </p:spPr>
        <p:txBody>
          <a:bodyPr vert="horz"/>
          <a:lstStyle>
            <a:lvl1pPr marL="0" indent="0" algn="ctr" defTabSz="457200" rtl="0" eaLnBrk="1" latinLnBrk="0" hangingPunct="1">
              <a:spcBef>
                <a:spcPct val="20000"/>
              </a:spcBef>
              <a:buFontTx/>
              <a:buNone/>
              <a:defRPr sz="14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Why is this important for mid-term elections?  Because, for instance, </a:t>
            </a:r>
            <a:r>
              <a:rPr lang="en-US" u="sng" dirty="0"/>
              <a:t>60%</a:t>
            </a:r>
            <a:r>
              <a:rPr lang="en-US" dirty="0"/>
              <a:t> of Democrats and </a:t>
            </a:r>
            <a:r>
              <a:rPr lang="en-US" u="sng" dirty="0"/>
              <a:t>60%</a:t>
            </a:r>
            <a:r>
              <a:rPr lang="en-US" dirty="0"/>
              <a:t> of white collars say that national politics influence who they vote for in local elections</a:t>
            </a:r>
          </a:p>
        </p:txBody>
      </p:sp>
    </p:spTree>
    <p:extLst>
      <p:ext uri="{BB962C8B-B14F-4D97-AF65-F5344CB8AC3E}">
        <p14:creationId xmlns:p14="http://schemas.microsoft.com/office/powerpoint/2010/main" val="1061955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F7B76FDE-8DD2-4B36-9686-F513938FDB05}"/>
              </a:ext>
            </a:extLst>
          </p:cNvPr>
          <p:cNvSpPr txBox="1">
            <a:spLocks/>
          </p:cNvSpPr>
          <p:nvPr/>
        </p:nvSpPr>
        <p:spPr>
          <a:xfrm>
            <a:off x="169333" y="1047767"/>
            <a:ext cx="8805334" cy="335169"/>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General demographics like age, gender, and </a:t>
            </a:r>
            <a:r>
              <a:rPr lang="en-US" sz="1400"/>
              <a:t>ethnicity closely </a:t>
            </a:r>
            <a:r>
              <a:rPr lang="en-US" sz="1400" dirty="0"/>
              <a:t>align with the U.S. Census</a:t>
            </a:r>
          </a:p>
          <a:p>
            <a:endParaRPr lang="en-US" sz="1400" dirty="0"/>
          </a:p>
        </p:txBody>
      </p:sp>
      <p:graphicFrame>
        <p:nvGraphicFramePr>
          <p:cNvPr id="23" name="Chart 22"/>
          <p:cNvGraphicFramePr/>
          <p:nvPr>
            <p:extLst>
              <p:ext uri="{D42A27DB-BD31-4B8C-83A1-F6EECF244321}">
                <p14:modId xmlns:p14="http://schemas.microsoft.com/office/powerpoint/2010/main" val="3541491771"/>
              </p:ext>
            </p:extLst>
          </p:nvPr>
        </p:nvGraphicFramePr>
        <p:xfrm>
          <a:off x="5034941" y="1418522"/>
          <a:ext cx="3602663" cy="2336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Placeholder 1"/>
          <p:cNvSpPr txBox="1">
            <a:spLocks/>
          </p:cNvSpPr>
          <p:nvPr/>
        </p:nvSpPr>
        <p:spPr>
          <a:xfrm>
            <a:off x="367670" y="211572"/>
            <a:ext cx="8408661" cy="817078"/>
          </a:xfrm>
          <a:prstGeom prst="rect">
            <a:avLst/>
          </a:prstGeom>
        </p:spPr>
        <p:txBody>
          <a:bodyPr/>
          <a:lstStyle>
            <a:defPPr>
              <a:defRPr lang="en-US"/>
            </a:defPPr>
            <a:lvl1pPr lvl="0" algn="ctr">
              <a:lnSpc>
                <a:spcPts val="2800"/>
              </a:lnSpc>
              <a:spcBef>
                <a:spcPct val="0"/>
              </a:spcBef>
              <a:buNone/>
              <a:defRPr sz="2600" spc="-100" baseline="0">
                <a:solidFill>
                  <a:srgbClr val="000000"/>
                </a:solidFill>
                <a:latin typeface="Trebuchet MS"/>
                <a:ea typeface="+mj-ea"/>
                <a:cs typeface="Trebuchet MS"/>
              </a:defRPr>
            </a:lvl1pPr>
          </a:lstStyle>
          <a:p>
            <a:pPr marL="0" marR="0" lvl="0" indent="0" algn="ctr"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100" normalizeH="0" baseline="0" noProof="0" dirty="0">
                <a:ln>
                  <a:noFill/>
                </a:ln>
                <a:solidFill>
                  <a:srgbClr val="000000"/>
                </a:solidFill>
                <a:effectLst/>
                <a:uLnTx/>
                <a:uFillTx/>
                <a:latin typeface="Trebuchet MS"/>
                <a:ea typeface="+mj-ea"/>
              </a:rPr>
              <a:t>Survey Respondents Represent A Mix Of Geographies, Employment Status, Incomes &amp; Ideologies</a:t>
            </a:r>
          </a:p>
        </p:txBody>
      </p:sp>
      <p:graphicFrame>
        <p:nvGraphicFramePr>
          <p:cNvPr id="3" name="Chart 2"/>
          <p:cNvGraphicFramePr/>
          <p:nvPr>
            <p:extLst>
              <p:ext uri="{D42A27DB-BD31-4B8C-83A1-F6EECF244321}">
                <p14:modId xmlns:p14="http://schemas.microsoft.com/office/powerpoint/2010/main" val="1004714093"/>
              </p:ext>
            </p:extLst>
          </p:nvPr>
        </p:nvGraphicFramePr>
        <p:xfrm>
          <a:off x="543567" y="1581033"/>
          <a:ext cx="3602663" cy="2336800"/>
        </p:xfrm>
        <a:graphic>
          <a:graphicData uri="http://schemas.openxmlformats.org/drawingml/2006/chart">
            <c:chart xmlns:c="http://schemas.openxmlformats.org/drawingml/2006/chart" xmlns:r="http://schemas.openxmlformats.org/officeDocument/2006/relationships" r:id="rId4"/>
          </a:graphicData>
        </a:graphic>
      </p:graphicFrame>
      <p:sp>
        <p:nvSpPr>
          <p:cNvPr id="7" name="Rounded Rectangle 6"/>
          <p:cNvSpPr/>
          <p:nvPr/>
        </p:nvSpPr>
        <p:spPr>
          <a:xfrm>
            <a:off x="935795" y="1413385"/>
            <a:ext cx="1758462" cy="3749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prstClr val="black"/>
                </a:solidFill>
                <a:effectLst/>
                <a:uLnTx/>
                <a:uFillTx/>
                <a:latin typeface="Trebuchet MS"/>
                <a:ea typeface="+mn-ea"/>
                <a:cs typeface="+mn-cs"/>
              </a:rPr>
              <a:t>Geography</a:t>
            </a:r>
          </a:p>
        </p:txBody>
      </p:sp>
      <p:sp>
        <p:nvSpPr>
          <p:cNvPr id="16" name="Rounded Rectangle 15"/>
          <p:cNvSpPr/>
          <p:nvPr/>
        </p:nvSpPr>
        <p:spPr>
          <a:xfrm>
            <a:off x="5460022" y="1375538"/>
            <a:ext cx="1600201" cy="3749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prstClr val="black"/>
                </a:solidFill>
                <a:effectLst/>
                <a:uLnTx/>
                <a:uFillTx/>
                <a:latin typeface="Trebuchet MS"/>
                <a:ea typeface="+mn-ea"/>
                <a:cs typeface="+mn-cs"/>
              </a:rPr>
              <a:t>Employment Status</a:t>
            </a:r>
          </a:p>
        </p:txBody>
      </p:sp>
      <p:sp>
        <p:nvSpPr>
          <p:cNvPr id="18" name="Rounded Rectangle 17"/>
          <p:cNvSpPr/>
          <p:nvPr/>
        </p:nvSpPr>
        <p:spPr>
          <a:xfrm>
            <a:off x="730956" y="3681740"/>
            <a:ext cx="2163467" cy="3749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u="sng" kern="0" dirty="0">
                <a:solidFill>
                  <a:prstClr val="black"/>
                </a:solidFill>
                <a:latin typeface="Trebuchet MS"/>
              </a:rPr>
              <a:t>Annual Household Income</a:t>
            </a:r>
            <a:endParaRPr kumimoji="0" lang="en-US" sz="1200" b="1" i="0" u="sng" strike="noStrike" kern="0" cap="none" spc="0" normalizeH="0" baseline="0" noProof="0" dirty="0">
              <a:ln>
                <a:noFill/>
              </a:ln>
              <a:solidFill>
                <a:prstClr val="black"/>
              </a:solidFill>
              <a:effectLst/>
              <a:uLnTx/>
              <a:uFillTx/>
              <a:latin typeface="Trebuchet MS"/>
              <a:ea typeface="+mn-ea"/>
              <a:cs typeface="+mn-cs"/>
            </a:endParaRPr>
          </a:p>
        </p:txBody>
      </p:sp>
      <p:sp>
        <p:nvSpPr>
          <p:cNvPr id="20" name="Rounded Rectangle 19"/>
          <p:cNvSpPr/>
          <p:nvPr/>
        </p:nvSpPr>
        <p:spPr>
          <a:xfrm>
            <a:off x="5034940" y="3681740"/>
            <a:ext cx="2429729" cy="3749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prstClr val="black"/>
                </a:solidFill>
                <a:effectLst/>
                <a:uLnTx/>
                <a:uFillTx/>
                <a:latin typeface="Trebuchet MS"/>
                <a:ea typeface="+mn-ea"/>
                <a:cs typeface="+mn-cs"/>
              </a:rPr>
              <a:t>Ideology</a:t>
            </a:r>
          </a:p>
        </p:txBody>
      </p:sp>
      <p:sp>
        <p:nvSpPr>
          <p:cNvPr id="29" name="Rectangle 28"/>
          <p:cNvSpPr/>
          <p:nvPr/>
        </p:nvSpPr>
        <p:spPr>
          <a:xfrm>
            <a:off x="322045" y="6604204"/>
            <a:ext cx="5178021" cy="338554"/>
          </a:xfrm>
          <a:prstGeom prst="rect">
            <a:avLst/>
          </a:prstGeom>
        </p:spPr>
        <p:txBody>
          <a:bodyPr wrap="none">
            <a:spAutoFit/>
          </a:bodyPr>
          <a:lstStyle/>
          <a:p>
            <a:r>
              <a:rPr lang="en-US" sz="800" dirty="0"/>
              <a:t>Source: VAB / Research Now Poll of Registered or Likely Voters A18+; June 2018. Total Respondents=1,003. </a:t>
            </a:r>
          </a:p>
          <a:p>
            <a:endParaRPr lang="en-US" sz="800" dirty="0"/>
          </a:p>
        </p:txBody>
      </p:sp>
      <p:graphicFrame>
        <p:nvGraphicFramePr>
          <p:cNvPr id="27" name="Chart 26"/>
          <p:cNvGraphicFramePr/>
          <p:nvPr>
            <p:extLst>
              <p:ext uri="{D42A27DB-BD31-4B8C-83A1-F6EECF244321}">
                <p14:modId xmlns:p14="http://schemas.microsoft.com/office/powerpoint/2010/main" val="1733171237"/>
              </p:ext>
            </p:extLst>
          </p:nvPr>
        </p:nvGraphicFramePr>
        <p:xfrm>
          <a:off x="5034941" y="3876517"/>
          <a:ext cx="3602663" cy="2336800"/>
        </p:xfrm>
        <a:graphic>
          <a:graphicData uri="http://schemas.openxmlformats.org/drawingml/2006/chart">
            <c:chart xmlns:c="http://schemas.openxmlformats.org/drawingml/2006/chart" xmlns:r="http://schemas.openxmlformats.org/officeDocument/2006/relationships" r:id="rId5"/>
          </a:graphicData>
        </a:graphic>
      </p:graphicFrame>
      <p:sp>
        <p:nvSpPr>
          <p:cNvPr id="48" name="Text Placeholder 4"/>
          <p:cNvSpPr txBox="1">
            <a:spLocks/>
          </p:cNvSpPr>
          <p:nvPr/>
        </p:nvSpPr>
        <p:spPr>
          <a:xfrm>
            <a:off x="329141" y="6189666"/>
            <a:ext cx="2813553" cy="431798"/>
          </a:xfrm>
          <a:prstGeom prst="rect">
            <a:avLst/>
          </a:prstGeom>
        </p:spPr>
        <p:txBody>
          <a:bodyPr vert="horz"/>
          <a:lstStyle>
            <a:lvl1pPr indent="0">
              <a:spcBef>
                <a:spcPct val="20000"/>
              </a:spcBef>
              <a:buFont typeface="Arial"/>
              <a:buNone/>
              <a:defRPr sz="1100" cap="all" baseline="0"/>
            </a:lvl1pPr>
            <a:lvl2pPr indent="0">
              <a:spcBef>
                <a:spcPct val="20000"/>
              </a:spcBef>
              <a:buFont typeface="Arial"/>
              <a:buNone/>
              <a:defRPr sz="2800"/>
            </a:lvl2pPr>
            <a:lvl3pPr indent="0">
              <a:spcBef>
                <a:spcPct val="20000"/>
              </a:spcBef>
              <a:buFont typeface="Arial"/>
              <a:buNone/>
              <a:defRPr sz="2400"/>
            </a:lvl3pPr>
            <a:lvl4pPr indent="0">
              <a:spcBef>
                <a:spcPct val="20000"/>
              </a:spcBef>
              <a:buFont typeface="Arial"/>
              <a:buNone/>
              <a:defRPr sz="2000"/>
            </a:lvl4pPr>
            <a:lvl5pPr indent="0">
              <a:spcBef>
                <a:spcPct val="20000"/>
              </a:spcBef>
              <a:buFont typeface="Arial"/>
              <a:buNone/>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0">
              <a:defRPr/>
            </a:pPr>
            <a:r>
              <a:rPr kumimoji="0" lang="en-US" sz="1100" b="0" i="0" u="none" strike="noStrike" kern="1200" cap="all" spc="0" normalizeH="0" baseline="0" noProof="0" dirty="0">
                <a:ln>
                  <a:noFill/>
                </a:ln>
                <a:solidFill>
                  <a:prstClr val="black"/>
                </a:solidFill>
                <a:effectLst/>
                <a:uLnTx/>
                <a:uFillTx/>
                <a:latin typeface="Trebuchet MS"/>
                <a:ea typeface="+mn-ea"/>
                <a:cs typeface="+mn-cs"/>
              </a:rPr>
              <a:t>VAB: </a:t>
            </a:r>
            <a:r>
              <a:rPr lang="en-US" dirty="0"/>
              <a:t>it’s a matter of trust</a:t>
            </a:r>
            <a:endParaRPr kumimoji="0" lang="en-US" sz="1100" b="0" i="0" u="none" strike="noStrike" kern="1200" cap="all" spc="0" normalizeH="0" baseline="0" noProof="0" dirty="0">
              <a:ln>
                <a:noFill/>
              </a:ln>
              <a:solidFill>
                <a:prstClr val="black"/>
              </a:solidFill>
              <a:effectLst/>
              <a:uLnTx/>
              <a:uFillTx/>
              <a:latin typeface="Trebuchet MS"/>
              <a:ea typeface="+mn-ea"/>
              <a:cs typeface="+mn-cs"/>
            </a:endParaRPr>
          </a:p>
        </p:txBody>
      </p:sp>
      <p:graphicFrame>
        <p:nvGraphicFramePr>
          <p:cNvPr id="14" name="Chart 13">
            <a:extLst>
              <a:ext uri="{FF2B5EF4-FFF2-40B4-BE49-F238E27FC236}">
                <a16:creationId xmlns:a16="http://schemas.microsoft.com/office/drawing/2014/main" id="{000F53FB-300D-464E-BF5D-E4AE94BF5C23}"/>
              </a:ext>
            </a:extLst>
          </p:cNvPr>
          <p:cNvGraphicFramePr/>
          <p:nvPr>
            <p:extLst>
              <p:ext uri="{D42A27DB-BD31-4B8C-83A1-F6EECF244321}">
                <p14:modId xmlns:p14="http://schemas.microsoft.com/office/powerpoint/2010/main" val="145022897"/>
              </p:ext>
            </p:extLst>
          </p:nvPr>
        </p:nvGraphicFramePr>
        <p:xfrm>
          <a:off x="596732" y="3876517"/>
          <a:ext cx="3602663" cy="2336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27469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390A-8EE6-45DB-82CB-479D8709FD2D}"/>
              </a:ext>
            </a:extLst>
          </p:cNvPr>
          <p:cNvSpPr>
            <a:spLocks noGrp="1"/>
          </p:cNvSpPr>
          <p:nvPr>
            <p:ph type="ctrTitle"/>
          </p:nvPr>
        </p:nvSpPr>
        <p:spPr>
          <a:xfrm>
            <a:off x="569576" y="231583"/>
            <a:ext cx="8004849" cy="865260"/>
          </a:xfrm>
        </p:spPr>
        <p:txBody>
          <a:bodyPr/>
          <a:lstStyle/>
          <a:p>
            <a:r>
              <a:rPr lang="en-US" dirty="0">
                <a:solidFill>
                  <a:schemeClr val="tx1"/>
                </a:solidFill>
              </a:rPr>
              <a:t>Respondents Represent A Proportionate Blend Of Political Affiliations</a:t>
            </a:r>
          </a:p>
        </p:txBody>
      </p:sp>
      <p:sp>
        <p:nvSpPr>
          <p:cNvPr id="31" name="Text Placeholder 3"/>
          <p:cNvSpPr>
            <a:spLocks noGrp="1"/>
          </p:cNvSpPr>
          <p:nvPr>
            <p:ph type="body" sz="quarter" idx="14"/>
          </p:nvPr>
        </p:nvSpPr>
        <p:spPr>
          <a:xfrm>
            <a:off x="245532" y="6507343"/>
            <a:ext cx="7339695" cy="346314"/>
          </a:xfrm>
        </p:spPr>
        <p:txBody>
          <a:bodyPr/>
          <a:lstStyle/>
          <a:p>
            <a:r>
              <a:rPr lang="en-US" sz="800" dirty="0"/>
              <a:t>Source: VAB / Research Now Poll of Registered or Likely Voters A18+; June 2018. Q10: What political affiliation would you say you are most closely affiliated with? Total Respondents=1,003. </a:t>
            </a:r>
          </a:p>
        </p:txBody>
      </p:sp>
      <p:grpSp>
        <p:nvGrpSpPr>
          <p:cNvPr id="9" name="Group 8"/>
          <p:cNvGrpSpPr/>
          <p:nvPr/>
        </p:nvGrpSpPr>
        <p:grpSpPr>
          <a:xfrm>
            <a:off x="2368423" y="1193520"/>
            <a:ext cx="1354922" cy="770698"/>
            <a:chOff x="2203323" y="1113692"/>
            <a:chExt cx="1354922" cy="770698"/>
          </a:xfrm>
        </p:grpSpPr>
        <p:pic>
          <p:nvPicPr>
            <p:cNvPr id="1026" name="Picture 2" descr="Image result for republican symbol"/>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93585" y="1113692"/>
              <a:ext cx="774399" cy="4520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03323" y="1576613"/>
              <a:ext cx="1354922" cy="307777"/>
            </a:xfrm>
            <a:prstGeom prst="rect">
              <a:avLst/>
            </a:prstGeom>
            <a:noFill/>
          </p:spPr>
          <p:txBody>
            <a:bodyPr wrap="square" rtlCol="0">
              <a:spAutoFit/>
            </a:bodyPr>
            <a:lstStyle/>
            <a:p>
              <a:pPr algn="ctr"/>
              <a:r>
                <a:rPr lang="en-US" sz="1400" b="1" dirty="0"/>
                <a:t>Republican</a:t>
              </a:r>
            </a:p>
          </p:txBody>
        </p:sp>
      </p:grpSp>
      <p:grpSp>
        <p:nvGrpSpPr>
          <p:cNvPr id="13" name="Group 12"/>
          <p:cNvGrpSpPr/>
          <p:nvPr/>
        </p:nvGrpSpPr>
        <p:grpSpPr>
          <a:xfrm>
            <a:off x="4366016" y="1072287"/>
            <a:ext cx="1803400" cy="891931"/>
            <a:chOff x="3797685" y="992459"/>
            <a:chExt cx="1803400" cy="891931"/>
          </a:xfrm>
        </p:grpSpPr>
        <p:pic>
          <p:nvPicPr>
            <p:cNvPr id="1028" name="Picture 4" descr="Image result for democrat symb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446" y="992459"/>
              <a:ext cx="677877" cy="66093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797685" y="1576613"/>
              <a:ext cx="1803400" cy="307777"/>
            </a:xfrm>
            <a:prstGeom prst="rect">
              <a:avLst/>
            </a:prstGeom>
            <a:noFill/>
          </p:spPr>
          <p:txBody>
            <a:bodyPr wrap="square" rtlCol="0">
              <a:spAutoFit/>
            </a:bodyPr>
            <a:lstStyle/>
            <a:p>
              <a:pPr algn="ctr"/>
              <a:r>
                <a:rPr lang="en-US" sz="1400" b="1" dirty="0"/>
                <a:t>Democrat</a:t>
              </a:r>
            </a:p>
          </p:txBody>
        </p:sp>
      </p:grpSp>
      <p:sp>
        <p:nvSpPr>
          <p:cNvPr id="7" name="TextBox 6"/>
          <p:cNvSpPr txBox="1"/>
          <p:nvPr/>
        </p:nvSpPr>
        <p:spPr>
          <a:xfrm>
            <a:off x="569837" y="2060757"/>
            <a:ext cx="667297" cy="261610"/>
          </a:xfrm>
          <a:prstGeom prst="rect">
            <a:avLst/>
          </a:prstGeom>
          <a:noFill/>
        </p:spPr>
        <p:txBody>
          <a:bodyPr wrap="square" rtlCol="0">
            <a:spAutoFit/>
          </a:bodyPr>
          <a:lstStyle/>
          <a:p>
            <a:r>
              <a:rPr lang="en-US" sz="1100" b="1" dirty="0"/>
              <a:t>A18+</a:t>
            </a:r>
          </a:p>
        </p:txBody>
      </p:sp>
      <p:sp>
        <p:nvSpPr>
          <p:cNvPr id="14" name="TextBox 13"/>
          <p:cNvSpPr txBox="1"/>
          <p:nvPr/>
        </p:nvSpPr>
        <p:spPr>
          <a:xfrm>
            <a:off x="569837" y="2421861"/>
            <a:ext cx="888173" cy="261610"/>
          </a:xfrm>
          <a:prstGeom prst="rect">
            <a:avLst/>
          </a:prstGeom>
          <a:noFill/>
        </p:spPr>
        <p:txBody>
          <a:bodyPr wrap="square" rtlCol="0">
            <a:spAutoFit/>
          </a:bodyPr>
          <a:lstStyle/>
          <a:p>
            <a:r>
              <a:rPr lang="en-US" sz="1100" b="1" dirty="0"/>
              <a:t>A18-34</a:t>
            </a:r>
          </a:p>
        </p:txBody>
      </p:sp>
      <p:sp>
        <p:nvSpPr>
          <p:cNvPr id="15" name="TextBox 14"/>
          <p:cNvSpPr txBox="1"/>
          <p:nvPr/>
        </p:nvSpPr>
        <p:spPr>
          <a:xfrm>
            <a:off x="569837" y="2782965"/>
            <a:ext cx="888173" cy="261610"/>
          </a:xfrm>
          <a:prstGeom prst="rect">
            <a:avLst/>
          </a:prstGeom>
          <a:noFill/>
        </p:spPr>
        <p:txBody>
          <a:bodyPr wrap="square" rtlCol="0">
            <a:spAutoFit/>
          </a:bodyPr>
          <a:lstStyle/>
          <a:p>
            <a:r>
              <a:rPr lang="en-US" sz="1100" b="1" dirty="0"/>
              <a:t>A25-54</a:t>
            </a:r>
          </a:p>
        </p:txBody>
      </p:sp>
      <p:sp>
        <p:nvSpPr>
          <p:cNvPr id="16" name="TextBox 15"/>
          <p:cNvSpPr txBox="1"/>
          <p:nvPr/>
        </p:nvSpPr>
        <p:spPr>
          <a:xfrm>
            <a:off x="569837" y="3144069"/>
            <a:ext cx="667297" cy="261610"/>
          </a:xfrm>
          <a:prstGeom prst="rect">
            <a:avLst/>
          </a:prstGeom>
          <a:noFill/>
        </p:spPr>
        <p:txBody>
          <a:bodyPr wrap="square" rtlCol="0">
            <a:spAutoFit/>
          </a:bodyPr>
          <a:lstStyle/>
          <a:p>
            <a:r>
              <a:rPr lang="en-US" sz="1100" b="1" dirty="0"/>
              <a:t>A55+</a:t>
            </a:r>
          </a:p>
        </p:txBody>
      </p:sp>
      <p:sp>
        <p:nvSpPr>
          <p:cNvPr id="17" name="TextBox 16"/>
          <p:cNvSpPr txBox="1"/>
          <p:nvPr/>
        </p:nvSpPr>
        <p:spPr>
          <a:xfrm>
            <a:off x="569837" y="3505173"/>
            <a:ext cx="734027" cy="261610"/>
          </a:xfrm>
          <a:prstGeom prst="rect">
            <a:avLst/>
          </a:prstGeom>
          <a:noFill/>
        </p:spPr>
        <p:txBody>
          <a:bodyPr wrap="square" rtlCol="0">
            <a:spAutoFit/>
          </a:bodyPr>
          <a:lstStyle/>
          <a:p>
            <a:r>
              <a:rPr lang="en-US" sz="1100" b="1" dirty="0"/>
              <a:t>Black</a:t>
            </a:r>
          </a:p>
        </p:txBody>
      </p:sp>
      <p:sp>
        <p:nvSpPr>
          <p:cNvPr id="21" name="TextBox 20"/>
          <p:cNvSpPr txBox="1"/>
          <p:nvPr/>
        </p:nvSpPr>
        <p:spPr>
          <a:xfrm>
            <a:off x="569837" y="3866277"/>
            <a:ext cx="888173" cy="261610"/>
          </a:xfrm>
          <a:prstGeom prst="rect">
            <a:avLst/>
          </a:prstGeom>
          <a:noFill/>
        </p:spPr>
        <p:txBody>
          <a:bodyPr wrap="square" rtlCol="0">
            <a:spAutoFit/>
          </a:bodyPr>
          <a:lstStyle/>
          <a:p>
            <a:r>
              <a:rPr lang="en-US" sz="1100" b="1" dirty="0"/>
              <a:t>Hispanic</a:t>
            </a:r>
          </a:p>
        </p:txBody>
      </p:sp>
      <p:sp>
        <p:nvSpPr>
          <p:cNvPr id="23" name="TextBox 22"/>
          <p:cNvSpPr txBox="1"/>
          <p:nvPr/>
        </p:nvSpPr>
        <p:spPr>
          <a:xfrm>
            <a:off x="567549" y="4621340"/>
            <a:ext cx="667297" cy="261610"/>
          </a:xfrm>
          <a:prstGeom prst="rect">
            <a:avLst/>
          </a:prstGeom>
          <a:noFill/>
        </p:spPr>
        <p:txBody>
          <a:bodyPr wrap="square" rtlCol="0">
            <a:spAutoFit/>
          </a:bodyPr>
          <a:lstStyle/>
          <a:p>
            <a:r>
              <a:rPr lang="en-US" sz="1100" b="1" dirty="0"/>
              <a:t>Male</a:t>
            </a:r>
          </a:p>
        </p:txBody>
      </p:sp>
      <p:sp>
        <p:nvSpPr>
          <p:cNvPr id="24" name="TextBox 23"/>
          <p:cNvSpPr txBox="1"/>
          <p:nvPr/>
        </p:nvSpPr>
        <p:spPr>
          <a:xfrm>
            <a:off x="569837" y="4237202"/>
            <a:ext cx="888173" cy="261610"/>
          </a:xfrm>
          <a:prstGeom prst="rect">
            <a:avLst/>
          </a:prstGeom>
          <a:noFill/>
        </p:spPr>
        <p:txBody>
          <a:bodyPr wrap="square" rtlCol="0">
            <a:spAutoFit/>
          </a:bodyPr>
          <a:lstStyle/>
          <a:p>
            <a:r>
              <a:rPr lang="en-US" sz="1100" b="1" dirty="0"/>
              <a:t>Female</a:t>
            </a:r>
          </a:p>
        </p:txBody>
      </p:sp>
      <p:cxnSp>
        <p:nvCxnSpPr>
          <p:cNvPr id="30" name="Straight Connector 29"/>
          <p:cNvCxnSpPr>
            <a:cxnSpLocks/>
          </p:cNvCxnSpPr>
          <p:nvPr/>
        </p:nvCxnSpPr>
        <p:spPr>
          <a:xfrm>
            <a:off x="4159250" y="1466206"/>
            <a:ext cx="0" cy="4238829"/>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cxnSpLocks/>
          </p:cNvCxnSpPr>
          <p:nvPr/>
        </p:nvCxnSpPr>
        <p:spPr>
          <a:xfrm>
            <a:off x="6337300" y="1466206"/>
            <a:ext cx="0" cy="4238829"/>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a:cxnSpLocks/>
          </p:cNvCxnSpPr>
          <p:nvPr/>
        </p:nvCxnSpPr>
        <p:spPr>
          <a:xfrm>
            <a:off x="1981200" y="1466206"/>
            <a:ext cx="0" cy="4238829"/>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553424" y="2359172"/>
            <a:ext cx="8294083" cy="0"/>
          </a:xfrm>
          <a:prstGeom prst="line">
            <a:avLst/>
          </a:prstGeom>
          <a:ln w="3175">
            <a:solidFill>
              <a:schemeClr val="bg1">
                <a:lumMod val="6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553424" y="1995391"/>
            <a:ext cx="8294083" cy="0"/>
          </a:xfrm>
          <a:prstGeom prst="line">
            <a:avLst/>
          </a:prstGeom>
          <a:ln w="3175">
            <a:solidFill>
              <a:schemeClr val="bg1">
                <a:lumMod val="6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553424" y="2722953"/>
            <a:ext cx="8294083" cy="0"/>
          </a:xfrm>
          <a:prstGeom prst="line">
            <a:avLst/>
          </a:prstGeom>
          <a:ln w="3175">
            <a:solidFill>
              <a:schemeClr val="bg1">
                <a:lumMod val="6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53424" y="3086734"/>
            <a:ext cx="8294083" cy="0"/>
          </a:xfrm>
          <a:prstGeom prst="line">
            <a:avLst/>
          </a:prstGeom>
          <a:ln w="3175">
            <a:solidFill>
              <a:schemeClr val="bg1">
                <a:lumMod val="6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553424" y="3450515"/>
            <a:ext cx="8294083" cy="0"/>
          </a:xfrm>
          <a:prstGeom prst="line">
            <a:avLst/>
          </a:prstGeom>
          <a:ln w="3175">
            <a:solidFill>
              <a:schemeClr val="bg1">
                <a:lumMod val="6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553424" y="3814296"/>
            <a:ext cx="8294083" cy="0"/>
          </a:xfrm>
          <a:prstGeom prst="line">
            <a:avLst/>
          </a:prstGeom>
          <a:ln w="3175">
            <a:solidFill>
              <a:schemeClr val="bg1">
                <a:lumMod val="6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553424" y="4178077"/>
            <a:ext cx="8294083" cy="0"/>
          </a:xfrm>
          <a:prstGeom prst="line">
            <a:avLst/>
          </a:prstGeom>
          <a:ln w="3175">
            <a:solidFill>
              <a:schemeClr val="bg1">
                <a:lumMod val="6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553424" y="4554766"/>
            <a:ext cx="8294083" cy="0"/>
          </a:xfrm>
          <a:prstGeom prst="line">
            <a:avLst/>
          </a:prstGeom>
          <a:ln w="3175">
            <a:solidFill>
              <a:schemeClr val="bg1">
                <a:lumMod val="65000"/>
              </a:schemeClr>
            </a:solidFill>
            <a:prstDash val="sysDot"/>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2730457" y="2019452"/>
            <a:ext cx="630855" cy="307777"/>
          </a:xfrm>
          <a:prstGeom prst="rect">
            <a:avLst/>
          </a:prstGeom>
          <a:noFill/>
        </p:spPr>
        <p:txBody>
          <a:bodyPr wrap="square" rtlCol="0">
            <a:spAutoFit/>
          </a:bodyPr>
          <a:lstStyle/>
          <a:p>
            <a:pPr algn="ctr"/>
            <a:r>
              <a:rPr lang="en-US" sz="1400" dirty="0">
                <a:solidFill>
                  <a:srgbClr val="FF0000"/>
                </a:solidFill>
              </a:rPr>
              <a:t>33%</a:t>
            </a:r>
          </a:p>
        </p:txBody>
      </p:sp>
      <p:sp>
        <p:nvSpPr>
          <p:cNvPr id="57" name="TextBox 56"/>
          <p:cNvSpPr txBox="1"/>
          <p:nvPr/>
        </p:nvSpPr>
        <p:spPr>
          <a:xfrm>
            <a:off x="2730457" y="2382463"/>
            <a:ext cx="630855" cy="307777"/>
          </a:xfrm>
          <a:prstGeom prst="rect">
            <a:avLst/>
          </a:prstGeom>
          <a:noFill/>
        </p:spPr>
        <p:txBody>
          <a:bodyPr wrap="square" rtlCol="0">
            <a:spAutoFit/>
          </a:bodyPr>
          <a:lstStyle/>
          <a:p>
            <a:pPr algn="ctr"/>
            <a:r>
              <a:rPr lang="en-US" sz="1400" dirty="0">
                <a:solidFill>
                  <a:srgbClr val="FF0000"/>
                </a:solidFill>
              </a:rPr>
              <a:t>31%</a:t>
            </a:r>
          </a:p>
        </p:txBody>
      </p:sp>
      <p:sp>
        <p:nvSpPr>
          <p:cNvPr id="58" name="TextBox 57"/>
          <p:cNvSpPr txBox="1"/>
          <p:nvPr/>
        </p:nvSpPr>
        <p:spPr>
          <a:xfrm>
            <a:off x="2730457" y="2745474"/>
            <a:ext cx="630855" cy="307777"/>
          </a:xfrm>
          <a:prstGeom prst="rect">
            <a:avLst/>
          </a:prstGeom>
          <a:noFill/>
        </p:spPr>
        <p:txBody>
          <a:bodyPr wrap="square" rtlCol="0">
            <a:spAutoFit/>
          </a:bodyPr>
          <a:lstStyle/>
          <a:p>
            <a:pPr algn="ctr"/>
            <a:r>
              <a:rPr lang="en-US" sz="1400" dirty="0">
                <a:solidFill>
                  <a:srgbClr val="FF0000"/>
                </a:solidFill>
              </a:rPr>
              <a:t>32%</a:t>
            </a:r>
          </a:p>
        </p:txBody>
      </p:sp>
      <p:sp>
        <p:nvSpPr>
          <p:cNvPr id="59" name="TextBox 58"/>
          <p:cNvSpPr txBox="1"/>
          <p:nvPr/>
        </p:nvSpPr>
        <p:spPr>
          <a:xfrm>
            <a:off x="2730457" y="3108485"/>
            <a:ext cx="630855" cy="307777"/>
          </a:xfrm>
          <a:prstGeom prst="rect">
            <a:avLst/>
          </a:prstGeom>
          <a:noFill/>
        </p:spPr>
        <p:txBody>
          <a:bodyPr wrap="square" rtlCol="0">
            <a:spAutoFit/>
          </a:bodyPr>
          <a:lstStyle/>
          <a:p>
            <a:pPr algn="ctr"/>
            <a:r>
              <a:rPr lang="en-US" sz="1400" dirty="0">
                <a:solidFill>
                  <a:srgbClr val="FF0000"/>
                </a:solidFill>
              </a:rPr>
              <a:t>36%</a:t>
            </a:r>
          </a:p>
        </p:txBody>
      </p:sp>
      <p:sp>
        <p:nvSpPr>
          <p:cNvPr id="60" name="TextBox 59"/>
          <p:cNvSpPr txBox="1"/>
          <p:nvPr/>
        </p:nvSpPr>
        <p:spPr>
          <a:xfrm>
            <a:off x="2730457" y="3471496"/>
            <a:ext cx="630855" cy="307777"/>
          </a:xfrm>
          <a:prstGeom prst="rect">
            <a:avLst/>
          </a:prstGeom>
          <a:noFill/>
        </p:spPr>
        <p:txBody>
          <a:bodyPr wrap="square" rtlCol="0">
            <a:spAutoFit/>
          </a:bodyPr>
          <a:lstStyle/>
          <a:p>
            <a:pPr algn="ctr"/>
            <a:r>
              <a:rPr lang="en-US" sz="1400" dirty="0">
                <a:solidFill>
                  <a:srgbClr val="FF0000"/>
                </a:solidFill>
              </a:rPr>
              <a:t>9%</a:t>
            </a:r>
          </a:p>
        </p:txBody>
      </p:sp>
      <p:sp>
        <p:nvSpPr>
          <p:cNvPr id="61" name="TextBox 60"/>
          <p:cNvSpPr txBox="1"/>
          <p:nvPr/>
        </p:nvSpPr>
        <p:spPr>
          <a:xfrm>
            <a:off x="2730457" y="3834507"/>
            <a:ext cx="630855" cy="307777"/>
          </a:xfrm>
          <a:prstGeom prst="rect">
            <a:avLst/>
          </a:prstGeom>
          <a:noFill/>
        </p:spPr>
        <p:txBody>
          <a:bodyPr wrap="square" rtlCol="0">
            <a:spAutoFit/>
          </a:bodyPr>
          <a:lstStyle/>
          <a:p>
            <a:pPr algn="ctr"/>
            <a:r>
              <a:rPr lang="en-US" sz="1400" dirty="0">
                <a:solidFill>
                  <a:srgbClr val="FF0000"/>
                </a:solidFill>
              </a:rPr>
              <a:t>23%</a:t>
            </a:r>
          </a:p>
        </p:txBody>
      </p:sp>
      <p:sp>
        <p:nvSpPr>
          <p:cNvPr id="63" name="TextBox 62"/>
          <p:cNvSpPr txBox="1"/>
          <p:nvPr/>
        </p:nvSpPr>
        <p:spPr>
          <a:xfrm>
            <a:off x="2728169" y="4593384"/>
            <a:ext cx="630855" cy="307777"/>
          </a:xfrm>
          <a:prstGeom prst="rect">
            <a:avLst/>
          </a:prstGeom>
          <a:noFill/>
        </p:spPr>
        <p:txBody>
          <a:bodyPr wrap="square" rtlCol="0">
            <a:spAutoFit/>
          </a:bodyPr>
          <a:lstStyle/>
          <a:p>
            <a:pPr algn="ctr"/>
            <a:r>
              <a:rPr lang="en-US" sz="1400" dirty="0">
                <a:solidFill>
                  <a:srgbClr val="FF0000"/>
                </a:solidFill>
              </a:rPr>
              <a:t>35%</a:t>
            </a:r>
          </a:p>
        </p:txBody>
      </p:sp>
      <p:sp>
        <p:nvSpPr>
          <p:cNvPr id="64" name="TextBox 63"/>
          <p:cNvSpPr txBox="1"/>
          <p:nvPr/>
        </p:nvSpPr>
        <p:spPr>
          <a:xfrm>
            <a:off x="2730457" y="4211153"/>
            <a:ext cx="630855" cy="307777"/>
          </a:xfrm>
          <a:prstGeom prst="rect">
            <a:avLst/>
          </a:prstGeom>
          <a:noFill/>
        </p:spPr>
        <p:txBody>
          <a:bodyPr wrap="square" rtlCol="0">
            <a:spAutoFit/>
          </a:bodyPr>
          <a:lstStyle/>
          <a:p>
            <a:pPr algn="ctr"/>
            <a:r>
              <a:rPr lang="en-US" sz="1400" dirty="0">
                <a:solidFill>
                  <a:srgbClr val="FF0000"/>
                </a:solidFill>
              </a:rPr>
              <a:t>31%</a:t>
            </a:r>
          </a:p>
        </p:txBody>
      </p:sp>
      <p:sp>
        <p:nvSpPr>
          <p:cNvPr id="65" name="TextBox 64"/>
          <p:cNvSpPr txBox="1"/>
          <p:nvPr/>
        </p:nvSpPr>
        <p:spPr>
          <a:xfrm>
            <a:off x="4893023" y="2029979"/>
            <a:ext cx="630855" cy="307777"/>
          </a:xfrm>
          <a:prstGeom prst="rect">
            <a:avLst/>
          </a:prstGeom>
          <a:noFill/>
        </p:spPr>
        <p:txBody>
          <a:bodyPr wrap="square" rtlCol="0">
            <a:spAutoFit/>
          </a:bodyPr>
          <a:lstStyle/>
          <a:p>
            <a:pPr algn="ctr"/>
            <a:r>
              <a:rPr lang="en-US" sz="1400" dirty="0">
                <a:solidFill>
                  <a:srgbClr val="3682B4"/>
                </a:solidFill>
              </a:rPr>
              <a:t>44%</a:t>
            </a:r>
          </a:p>
        </p:txBody>
      </p:sp>
      <p:sp>
        <p:nvSpPr>
          <p:cNvPr id="66" name="TextBox 65"/>
          <p:cNvSpPr txBox="1"/>
          <p:nvPr/>
        </p:nvSpPr>
        <p:spPr>
          <a:xfrm>
            <a:off x="4893023" y="2391938"/>
            <a:ext cx="630855" cy="307777"/>
          </a:xfrm>
          <a:prstGeom prst="rect">
            <a:avLst/>
          </a:prstGeom>
          <a:noFill/>
        </p:spPr>
        <p:txBody>
          <a:bodyPr wrap="square" rtlCol="0">
            <a:spAutoFit/>
          </a:bodyPr>
          <a:lstStyle/>
          <a:p>
            <a:pPr algn="ctr"/>
            <a:r>
              <a:rPr lang="en-US" sz="1400" dirty="0">
                <a:solidFill>
                  <a:srgbClr val="3682B4"/>
                </a:solidFill>
              </a:rPr>
              <a:t>46%</a:t>
            </a:r>
          </a:p>
        </p:txBody>
      </p:sp>
      <p:sp>
        <p:nvSpPr>
          <p:cNvPr id="67" name="TextBox 66"/>
          <p:cNvSpPr txBox="1"/>
          <p:nvPr/>
        </p:nvSpPr>
        <p:spPr>
          <a:xfrm>
            <a:off x="4893023" y="2753897"/>
            <a:ext cx="630855" cy="307777"/>
          </a:xfrm>
          <a:prstGeom prst="rect">
            <a:avLst/>
          </a:prstGeom>
          <a:noFill/>
        </p:spPr>
        <p:txBody>
          <a:bodyPr wrap="square" rtlCol="0">
            <a:spAutoFit/>
          </a:bodyPr>
          <a:lstStyle/>
          <a:p>
            <a:pPr algn="ctr"/>
            <a:r>
              <a:rPr lang="en-US" sz="1400" dirty="0">
                <a:solidFill>
                  <a:srgbClr val="3682B4"/>
                </a:solidFill>
              </a:rPr>
              <a:t>46%</a:t>
            </a:r>
          </a:p>
        </p:txBody>
      </p:sp>
      <p:sp>
        <p:nvSpPr>
          <p:cNvPr id="68" name="TextBox 67"/>
          <p:cNvSpPr txBox="1"/>
          <p:nvPr/>
        </p:nvSpPr>
        <p:spPr>
          <a:xfrm>
            <a:off x="4893023" y="3115856"/>
            <a:ext cx="630855" cy="307777"/>
          </a:xfrm>
          <a:prstGeom prst="rect">
            <a:avLst/>
          </a:prstGeom>
          <a:noFill/>
        </p:spPr>
        <p:txBody>
          <a:bodyPr wrap="square" rtlCol="0">
            <a:spAutoFit/>
          </a:bodyPr>
          <a:lstStyle/>
          <a:p>
            <a:pPr algn="ctr"/>
            <a:r>
              <a:rPr lang="en-US" sz="1400" dirty="0">
                <a:solidFill>
                  <a:srgbClr val="3682B4"/>
                </a:solidFill>
              </a:rPr>
              <a:t>39%</a:t>
            </a:r>
          </a:p>
        </p:txBody>
      </p:sp>
      <p:sp>
        <p:nvSpPr>
          <p:cNvPr id="69" name="TextBox 68"/>
          <p:cNvSpPr txBox="1"/>
          <p:nvPr/>
        </p:nvSpPr>
        <p:spPr>
          <a:xfrm>
            <a:off x="4893023" y="3477815"/>
            <a:ext cx="630855" cy="307777"/>
          </a:xfrm>
          <a:prstGeom prst="rect">
            <a:avLst/>
          </a:prstGeom>
          <a:noFill/>
        </p:spPr>
        <p:txBody>
          <a:bodyPr wrap="square" rtlCol="0">
            <a:spAutoFit/>
          </a:bodyPr>
          <a:lstStyle/>
          <a:p>
            <a:pPr algn="ctr"/>
            <a:r>
              <a:rPr lang="en-US" sz="1400" dirty="0">
                <a:solidFill>
                  <a:srgbClr val="3682B4"/>
                </a:solidFill>
              </a:rPr>
              <a:t>69%</a:t>
            </a:r>
          </a:p>
        </p:txBody>
      </p:sp>
      <p:sp>
        <p:nvSpPr>
          <p:cNvPr id="70" name="TextBox 69"/>
          <p:cNvSpPr txBox="1"/>
          <p:nvPr/>
        </p:nvSpPr>
        <p:spPr>
          <a:xfrm>
            <a:off x="4893023" y="3839774"/>
            <a:ext cx="630855" cy="307777"/>
          </a:xfrm>
          <a:prstGeom prst="rect">
            <a:avLst/>
          </a:prstGeom>
          <a:noFill/>
        </p:spPr>
        <p:txBody>
          <a:bodyPr wrap="square" rtlCol="0">
            <a:spAutoFit/>
          </a:bodyPr>
          <a:lstStyle/>
          <a:p>
            <a:pPr algn="ctr"/>
            <a:r>
              <a:rPr lang="en-US" sz="1400" dirty="0">
                <a:solidFill>
                  <a:srgbClr val="3682B4"/>
                </a:solidFill>
              </a:rPr>
              <a:t>56%</a:t>
            </a:r>
          </a:p>
        </p:txBody>
      </p:sp>
      <p:sp>
        <p:nvSpPr>
          <p:cNvPr id="72" name="TextBox 71"/>
          <p:cNvSpPr txBox="1"/>
          <p:nvPr/>
        </p:nvSpPr>
        <p:spPr>
          <a:xfrm>
            <a:off x="4890735" y="4596547"/>
            <a:ext cx="630855" cy="307777"/>
          </a:xfrm>
          <a:prstGeom prst="rect">
            <a:avLst/>
          </a:prstGeom>
          <a:noFill/>
        </p:spPr>
        <p:txBody>
          <a:bodyPr wrap="square" rtlCol="0">
            <a:spAutoFit/>
          </a:bodyPr>
          <a:lstStyle/>
          <a:p>
            <a:pPr algn="ctr"/>
            <a:r>
              <a:rPr lang="en-US" sz="1400" dirty="0">
                <a:solidFill>
                  <a:srgbClr val="3682B4"/>
                </a:solidFill>
              </a:rPr>
              <a:t>39%</a:t>
            </a:r>
          </a:p>
        </p:txBody>
      </p:sp>
      <p:sp>
        <p:nvSpPr>
          <p:cNvPr id="73" name="TextBox 72"/>
          <p:cNvSpPr txBox="1"/>
          <p:nvPr/>
        </p:nvSpPr>
        <p:spPr>
          <a:xfrm>
            <a:off x="4893023" y="4213264"/>
            <a:ext cx="630855" cy="307777"/>
          </a:xfrm>
          <a:prstGeom prst="rect">
            <a:avLst/>
          </a:prstGeom>
          <a:noFill/>
        </p:spPr>
        <p:txBody>
          <a:bodyPr wrap="square" rtlCol="0">
            <a:spAutoFit/>
          </a:bodyPr>
          <a:lstStyle/>
          <a:p>
            <a:pPr algn="ctr"/>
            <a:r>
              <a:rPr lang="en-US" sz="1400" dirty="0">
                <a:solidFill>
                  <a:srgbClr val="3682B4"/>
                </a:solidFill>
              </a:rPr>
              <a:t>48%</a:t>
            </a:r>
          </a:p>
        </p:txBody>
      </p:sp>
      <p:sp>
        <p:nvSpPr>
          <p:cNvPr id="74" name="TextBox 73"/>
          <p:cNvSpPr txBox="1"/>
          <p:nvPr/>
        </p:nvSpPr>
        <p:spPr>
          <a:xfrm>
            <a:off x="7093560" y="2029979"/>
            <a:ext cx="630855" cy="307777"/>
          </a:xfrm>
          <a:prstGeom prst="rect">
            <a:avLst/>
          </a:prstGeom>
          <a:noFill/>
        </p:spPr>
        <p:txBody>
          <a:bodyPr wrap="square" rtlCol="0">
            <a:spAutoFit/>
          </a:bodyPr>
          <a:lstStyle/>
          <a:p>
            <a:pPr algn="ctr"/>
            <a:r>
              <a:rPr lang="en-US" sz="1400" dirty="0">
                <a:solidFill>
                  <a:schemeClr val="tx1">
                    <a:lumMod val="65000"/>
                    <a:lumOff val="35000"/>
                  </a:schemeClr>
                </a:solidFill>
              </a:rPr>
              <a:t>23%</a:t>
            </a:r>
          </a:p>
        </p:txBody>
      </p:sp>
      <p:sp>
        <p:nvSpPr>
          <p:cNvPr id="75" name="TextBox 74"/>
          <p:cNvSpPr txBox="1"/>
          <p:nvPr/>
        </p:nvSpPr>
        <p:spPr>
          <a:xfrm>
            <a:off x="7093560" y="2391938"/>
            <a:ext cx="630855" cy="307777"/>
          </a:xfrm>
          <a:prstGeom prst="rect">
            <a:avLst/>
          </a:prstGeom>
          <a:noFill/>
        </p:spPr>
        <p:txBody>
          <a:bodyPr wrap="square" rtlCol="0">
            <a:spAutoFit/>
          </a:bodyPr>
          <a:lstStyle/>
          <a:p>
            <a:pPr algn="ctr"/>
            <a:r>
              <a:rPr lang="en-US" sz="1400" dirty="0">
                <a:solidFill>
                  <a:schemeClr val="tx1">
                    <a:lumMod val="65000"/>
                    <a:lumOff val="35000"/>
                  </a:schemeClr>
                </a:solidFill>
              </a:rPr>
              <a:t>23%</a:t>
            </a:r>
          </a:p>
        </p:txBody>
      </p:sp>
      <p:sp>
        <p:nvSpPr>
          <p:cNvPr id="76" name="TextBox 75"/>
          <p:cNvSpPr txBox="1"/>
          <p:nvPr/>
        </p:nvSpPr>
        <p:spPr>
          <a:xfrm>
            <a:off x="7093560" y="2753897"/>
            <a:ext cx="630855" cy="307777"/>
          </a:xfrm>
          <a:prstGeom prst="rect">
            <a:avLst/>
          </a:prstGeom>
          <a:noFill/>
        </p:spPr>
        <p:txBody>
          <a:bodyPr wrap="square" rtlCol="0">
            <a:spAutoFit/>
          </a:bodyPr>
          <a:lstStyle/>
          <a:p>
            <a:pPr algn="ctr"/>
            <a:r>
              <a:rPr lang="en-US" sz="1400" dirty="0">
                <a:solidFill>
                  <a:schemeClr val="tx1">
                    <a:lumMod val="65000"/>
                    <a:lumOff val="35000"/>
                  </a:schemeClr>
                </a:solidFill>
              </a:rPr>
              <a:t>23%</a:t>
            </a:r>
          </a:p>
        </p:txBody>
      </p:sp>
      <p:sp>
        <p:nvSpPr>
          <p:cNvPr id="77" name="TextBox 76"/>
          <p:cNvSpPr txBox="1"/>
          <p:nvPr/>
        </p:nvSpPr>
        <p:spPr>
          <a:xfrm>
            <a:off x="7093560" y="3115856"/>
            <a:ext cx="630855" cy="307777"/>
          </a:xfrm>
          <a:prstGeom prst="rect">
            <a:avLst/>
          </a:prstGeom>
          <a:noFill/>
        </p:spPr>
        <p:txBody>
          <a:bodyPr wrap="square" rtlCol="0">
            <a:spAutoFit/>
          </a:bodyPr>
          <a:lstStyle/>
          <a:p>
            <a:pPr algn="ctr"/>
            <a:r>
              <a:rPr lang="en-US" sz="1400" dirty="0">
                <a:solidFill>
                  <a:schemeClr val="tx1">
                    <a:lumMod val="65000"/>
                    <a:lumOff val="35000"/>
                  </a:schemeClr>
                </a:solidFill>
              </a:rPr>
              <a:t>25%</a:t>
            </a:r>
          </a:p>
        </p:txBody>
      </p:sp>
      <p:sp>
        <p:nvSpPr>
          <p:cNvPr id="78" name="TextBox 77"/>
          <p:cNvSpPr txBox="1"/>
          <p:nvPr/>
        </p:nvSpPr>
        <p:spPr>
          <a:xfrm>
            <a:off x="7093560" y="3477815"/>
            <a:ext cx="630855" cy="307777"/>
          </a:xfrm>
          <a:prstGeom prst="rect">
            <a:avLst/>
          </a:prstGeom>
          <a:noFill/>
        </p:spPr>
        <p:txBody>
          <a:bodyPr wrap="square" rtlCol="0">
            <a:spAutoFit/>
          </a:bodyPr>
          <a:lstStyle/>
          <a:p>
            <a:pPr algn="ctr"/>
            <a:r>
              <a:rPr lang="en-US" sz="1400" dirty="0">
                <a:solidFill>
                  <a:schemeClr val="tx1">
                    <a:lumMod val="65000"/>
                    <a:lumOff val="35000"/>
                  </a:schemeClr>
                </a:solidFill>
              </a:rPr>
              <a:t>22%</a:t>
            </a:r>
          </a:p>
        </p:txBody>
      </p:sp>
      <p:sp>
        <p:nvSpPr>
          <p:cNvPr id="79" name="TextBox 78"/>
          <p:cNvSpPr txBox="1"/>
          <p:nvPr/>
        </p:nvSpPr>
        <p:spPr>
          <a:xfrm>
            <a:off x="7093560" y="3839774"/>
            <a:ext cx="630855" cy="307777"/>
          </a:xfrm>
          <a:prstGeom prst="rect">
            <a:avLst/>
          </a:prstGeom>
          <a:noFill/>
        </p:spPr>
        <p:txBody>
          <a:bodyPr wrap="square" rtlCol="0">
            <a:spAutoFit/>
          </a:bodyPr>
          <a:lstStyle/>
          <a:p>
            <a:pPr algn="ctr"/>
            <a:r>
              <a:rPr lang="en-US" sz="1400" dirty="0">
                <a:solidFill>
                  <a:schemeClr val="tx1">
                    <a:lumMod val="65000"/>
                    <a:lumOff val="35000"/>
                  </a:schemeClr>
                </a:solidFill>
              </a:rPr>
              <a:t>21%</a:t>
            </a:r>
          </a:p>
        </p:txBody>
      </p:sp>
      <p:sp>
        <p:nvSpPr>
          <p:cNvPr id="81" name="TextBox 80"/>
          <p:cNvSpPr txBox="1"/>
          <p:nvPr/>
        </p:nvSpPr>
        <p:spPr>
          <a:xfrm>
            <a:off x="7091272" y="4596547"/>
            <a:ext cx="630855" cy="307777"/>
          </a:xfrm>
          <a:prstGeom prst="rect">
            <a:avLst/>
          </a:prstGeom>
          <a:noFill/>
        </p:spPr>
        <p:txBody>
          <a:bodyPr wrap="square" rtlCol="0">
            <a:spAutoFit/>
          </a:bodyPr>
          <a:lstStyle/>
          <a:p>
            <a:pPr algn="ctr"/>
            <a:r>
              <a:rPr lang="en-US" sz="1400" dirty="0">
                <a:solidFill>
                  <a:schemeClr val="tx1">
                    <a:lumMod val="65000"/>
                    <a:lumOff val="35000"/>
                  </a:schemeClr>
                </a:solidFill>
              </a:rPr>
              <a:t>26%</a:t>
            </a:r>
          </a:p>
        </p:txBody>
      </p:sp>
      <p:sp>
        <p:nvSpPr>
          <p:cNvPr id="82" name="TextBox 81"/>
          <p:cNvSpPr txBox="1"/>
          <p:nvPr/>
        </p:nvSpPr>
        <p:spPr>
          <a:xfrm>
            <a:off x="7093560" y="4213264"/>
            <a:ext cx="630855" cy="307777"/>
          </a:xfrm>
          <a:prstGeom prst="rect">
            <a:avLst/>
          </a:prstGeom>
          <a:noFill/>
        </p:spPr>
        <p:txBody>
          <a:bodyPr wrap="square" rtlCol="0">
            <a:spAutoFit/>
          </a:bodyPr>
          <a:lstStyle/>
          <a:p>
            <a:pPr algn="ctr"/>
            <a:r>
              <a:rPr lang="en-US" sz="1400" dirty="0">
                <a:solidFill>
                  <a:schemeClr val="tx1">
                    <a:lumMod val="65000"/>
                    <a:lumOff val="35000"/>
                  </a:schemeClr>
                </a:solidFill>
              </a:rPr>
              <a:t>21%</a:t>
            </a:r>
          </a:p>
        </p:txBody>
      </p:sp>
      <p:grpSp>
        <p:nvGrpSpPr>
          <p:cNvPr id="4" name="Group 3"/>
          <p:cNvGrpSpPr/>
          <p:nvPr/>
        </p:nvGrpSpPr>
        <p:grpSpPr>
          <a:xfrm>
            <a:off x="6507287" y="1022824"/>
            <a:ext cx="1803400" cy="941394"/>
            <a:chOff x="6507287" y="993796"/>
            <a:chExt cx="1803400" cy="941394"/>
          </a:xfrm>
        </p:grpSpPr>
        <p:sp>
          <p:nvSpPr>
            <p:cNvPr id="12" name="TextBox 11"/>
            <p:cNvSpPr txBox="1"/>
            <p:nvPr/>
          </p:nvSpPr>
          <p:spPr>
            <a:xfrm>
              <a:off x="6507287" y="1627413"/>
              <a:ext cx="1803400" cy="307777"/>
            </a:xfrm>
            <a:prstGeom prst="rect">
              <a:avLst/>
            </a:prstGeom>
            <a:noFill/>
          </p:spPr>
          <p:txBody>
            <a:bodyPr wrap="square" rtlCol="0">
              <a:spAutoFit/>
            </a:bodyPr>
            <a:lstStyle/>
            <a:p>
              <a:pPr algn="ctr"/>
              <a:r>
                <a:rPr lang="en-US" sz="1400" b="1" dirty="0"/>
                <a:t>Independent/Other</a:t>
              </a:r>
            </a:p>
          </p:txBody>
        </p:sp>
        <p:pic>
          <p:nvPicPr>
            <p:cNvPr id="3" name="Picture 2" descr="Image result for politically independent symb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1466" y="993796"/>
              <a:ext cx="655042" cy="661261"/>
            </a:xfrm>
            <a:prstGeom prst="rect">
              <a:avLst/>
            </a:prstGeom>
            <a:noFill/>
            <a:extLst>
              <a:ext uri="{909E8E84-426E-40DD-AFC4-6F175D3DCCD1}">
                <a14:hiddenFill xmlns:a14="http://schemas.microsoft.com/office/drawing/2010/main">
                  <a:solidFill>
                    <a:srgbClr val="FFFFFF"/>
                  </a:solidFill>
                </a14:hiddenFill>
              </a:ext>
            </a:extLst>
          </p:spPr>
        </p:pic>
      </p:grpSp>
      <p:sp>
        <p:nvSpPr>
          <p:cNvPr id="83" name="Text Placeholder 4">
            <a:extLst>
              <a:ext uri="{FF2B5EF4-FFF2-40B4-BE49-F238E27FC236}">
                <a16:creationId xmlns:a16="http://schemas.microsoft.com/office/drawing/2014/main" id="{97AF2C18-CB30-4247-8AF6-D7047C5514E6}"/>
              </a:ext>
            </a:extLst>
          </p:cNvPr>
          <p:cNvSpPr txBox="1">
            <a:spLocks/>
          </p:cNvSpPr>
          <p:nvPr/>
        </p:nvSpPr>
        <p:spPr>
          <a:xfrm>
            <a:off x="329141" y="6189666"/>
            <a:ext cx="2813553" cy="431798"/>
          </a:xfrm>
          <a:prstGeom prst="rect">
            <a:avLst/>
          </a:prstGeom>
        </p:spPr>
        <p:txBody>
          <a:bodyPr vert="horz"/>
          <a:lstStyle>
            <a:lvl1pPr indent="0">
              <a:spcBef>
                <a:spcPct val="20000"/>
              </a:spcBef>
              <a:buFont typeface="Arial"/>
              <a:buNone/>
              <a:defRPr sz="1100" cap="all" baseline="0"/>
            </a:lvl1pPr>
            <a:lvl2pPr indent="0">
              <a:spcBef>
                <a:spcPct val="20000"/>
              </a:spcBef>
              <a:buFont typeface="Arial"/>
              <a:buNone/>
              <a:defRPr sz="2800"/>
            </a:lvl2pPr>
            <a:lvl3pPr indent="0">
              <a:spcBef>
                <a:spcPct val="20000"/>
              </a:spcBef>
              <a:buFont typeface="Arial"/>
              <a:buNone/>
              <a:defRPr sz="2400"/>
            </a:lvl3pPr>
            <a:lvl4pPr indent="0">
              <a:spcBef>
                <a:spcPct val="20000"/>
              </a:spcBef>
              <a:buFont typeface="Arial"/>
              <a:buNone/>
              <a:defRPr sz="2000"/>
            </a:lvl4pPr>
            <a:lvl5pPr indent="0">
              <a:spcBef>
                <a:spcPct val="20000"/>
              </a:spcBef>
              <a:buFont typeface="Arial"/>
              <a:buNone/>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0">
              <a:defRPr/>
            </a:pPr>
            <a:r>
              <a:rPr kumimoji="0" lang="en-US" sz="1100" b="0" i="0" u="none" strike="noStrike" kern="1200" cap="all" spc="0" normalizeH="0" baseline="0" noProof="0" dirty="0">
                <a:ln>
                  <a:noFill/>
                </a:ln>
                <a:solidFill>
                  <a:prstClr val="black"/>
                </a:solidFill>
                <a:effectLst/>
                <a:uLnTx/>
                <a:uFillTx/>
                <a:latin typeface="Trebuchet MS"/>
                <a:ea typeface="+mn-ea"/>
                <a:cs typeface="+mn-cs"/>
              </a:rPr>
              <a:t>VAB: </a:t>
            </a:r>
            <a:r>
              <a:rPr lang="en-US" dirty="0"/>
              <a:t>it’s a matter of trust</a:t>
            </a:r>
            <a:endParaRPr kumimoji="0" lang="en-US" sz="1100" b="0" i="0" u="none" strike="noStrike" kern="1200" cap="all" spc="0" normalizeH="0" baseline="0" noProof="0" dirty="0">
              <a:ln>
                <a:noFill/>
              </a:ln>
              <a:solidFill>
                <a:prstClr val="black"/>
              </a:solidFill>
              <a:effectLst/>
              <a:uLnTx/>
              <a:uFillTx/>
              <a:latin typeface="Trebuchet MS"/>
              <a:ea typeface="+mn-ea"/>
              <a:cs typeface="+mn-cs"/>
            </a:endParaRPr>
          </a:p>
        </p:txBody>
      </p:sp>
      <p:sp>
        <p:nvSpPr>
          <p:cNvPr id="84" name="TextBox 83"/>
          <p:cNvSpPr txBox="1"/>
          <p:nvPr/>
        </p:nvSpPr>
        <p:spPr>
          <a:xfrm>
            <a:off x="569837" y="4959820"/>
            <a:ext cx="1182158" cy="261610"/>
          </a:xfrm>
          <a:prstGeom prst="rect">
            <a:avLst/>
          </a:prstGeom>
          <a:noFill/>
        </p:spPr>
        <p:txBody>
          <a:bodyPr wrap="square" rtlCol="0">
            <a:spAutoFit/>
          </a:bodyPr>
          <a:lstStyle>
            <a:defPPr>
              <a:defRPr lang="en-US"/>
            </a:defPPr>
            <a:lvl1pPr>
              <a:defRPr sz="1100" b="1"/>
            </a:lvl1pPr>
          </a:lstStyle>
          <a:p>
            <a:r>
              <a:rPr lang="en-US" dirty="0"/>
              <a:t>White Collar</a:t>
            </a:r>
          </a:p>
        </p:txBody>
      </p:sp>
      <p:sp>
        <p:nvSpPr>
          <p:cNvPr id="85" name="TextBox 84"/>
          <p:cNvSpPr txBox="1"/>
          <p:nvPr/>
        </p:nvSpPr>
        <p:spPr>
          <a:xfrm>
            <a:off x="569837" y="5320920"/>
            <a:ext cx="1300374" cy="261610"/>
          </a:xfrm>
          <a:prstGeom prst="rect">
            <a:avLst/>
          </a:prstGeom>
          <a:noFill/>
        </p:spPr>
        <p:txBody>
          <a:bodyPr wrap="square" rtlCol="0">
            <a:spAutoFit/>
          </a:bodyPr>
          <a:lstStyle>
            <a:defPPr>
              <a:defRPr lang="en-US"/>
            </a:defPPr>
            <a:lvl1pPr>
              <a:defRPr sz="1100" b="1"/>
            </a:lvl1pPr>
          </a:lstStyle>
          <a:p>
            <a:r>
              <a:rPr lang="en-US" dirty="0"/>
              <a:t>Blue Collar</a:t>
            </a:r>
          </a:p>
        </p:txBody>
      </p:sp>
      <p:sp>
        <p:nvSpPr>
          <p:cNvPr id="86" name="TextBox 85"/>
          <p:cNvSpPr txBox="1"/>
          <p:nvPr/>
        </p:nvSpPr>
        <p:spPr>
          <a:xfrm>
            <a:off x="2730457" y="4935678"/>
            <a:ext cx="630855" cy="307777"/>
          </a:xfrm>
          <a:prstGeom prst="rect">
            <a:avLst/>
          </a:prstGeom>
          <a:noFill/>
        </p:spPr>
        <p:txBody>
          <a:bodyPr wrap="square" rtlCol="0">
            <a:spAutoFit/>
          </a:bodyPr>
          <a:lstStyle/>
          <a:p>
            <a:pPr algn="ctr" defTabSz="457200"/>
            <a:r>
              <a:rPr lang="en-US" sz="1400" dirty="0">
                <a:solidFill>
                  <a:srgbClr val="FF0000"/>
                </a:solidFill>
              </a:rPr>
              <a:t>33%</a:t>
            </a:r>
          </a:p>
        </p:txBody>
      </p:sp>
      <p:sp>
        <p:nvSpPr>
          <p:cNvPr id="87" name="TextBox 86"/>
          <p:cNvSpPr txBox="1"/>
          <p:nvPr/>
        </p:nvSpPr>
        <p:spPr>
          <a:xfrm>
            <a:off x="4893023" y="4936737"/>
            <a:ext cx="630855" cy="307777"/>
          </a:xfrm>
          <a:prstGeom prst="rect">
            <a:avLst/>
          </a:prstGeom>
          <a:noFill/>
        </p:spPr>
        <p:txBody>
          <a:bodyPr wrap="square" rtlCol="0">
            <a:spAutoFit/>
          </a:bodyPr>
          <a:lstStyle/>
          <a:p>
            <a:pPr algn="ctr" defTabSz="457200"/>
            <a:r>
              <a:rPr lang="en-US" sz="1400" dirty="0">
                <a:solidFill>
                  <a:srgbClr val="3682B4"/>
                </a:solidFill>
              </a:rPr>
              <a:t>43%</a:t>
            </a:r>
          </a:p>
        </p:txBody>
      </p:sp>
      <p:sp>
        <p:nvSpPr>
          <p:cNvPr id="88" name="TextBox 87"/>
          <p:cNvSpPr txBox="1"/>
          <p:nvPr/>
        </p:nvSpPr>
        <p:spPr>
          <a:xfrm>
            <a:off x="7093560" y="4936737"/>
            <a:ext cx="630855" cy="307777"/>
          </a:xfrm>
          <a:prstGeom prst="rect">
            <a:avLst/>
          </a:prstGeom>
          <a:noFill/>
        </p:spPr>
        <p:txBody>
          <a:bodyPr wrap="square" rtlCol="0">
            <a:spAutoFit/>
          </a:bodyPr>
          <a:lstStyle/>
          <a:p>
            <a:pPr algn="ctr" defTabSz="457200"/>
            <a:r>
              <a:rPr lang="en-US" sz="1400" dirty="0">
                <a:solidFill>
                  <a:prstClr val="black">
                    <a:lumMod val="65000"/>
                    <a:lumOff val="35000"/>
                  </a:prstClr>
                </a:solidFill>
              </a:rPr>
              <a:t>24%</a:t>
            </a:r>
          </a:p>
        </p:txBody>
      </p:sp>
      <p:sp>
        <p:nvSpPr>
          <p:cNvPr id="89" name="TextBox 88"/>
          <p:cNvSpPr txBox="1"/>
          <p:nvPr/>
        </p:nvSpPr>
        <p:spPr>
          <a:xfrm>
            <a:off x="2730457" y="5298693"/>
            <a:ext cx="630855" cy="307777"/>
          </a:xfrm>
          <a:prstGeom prst="rect">
            <a:avLst/>
          </a:prstGeom>
          <a:noFill/>
        </p:spPr>
        <p:txBody>
          <a:bodyPr wrap="square" rtlCol="0">
            <a:spAutoFit/>
          </a:bodyPr>
          <a:lstStyle/>
          <a:p>
            <a:pPr algn="ctr" defTabSz="457200"/>
            <a:r>
              <a:rPr lang="en-US" sz="1400" dirty="0">
                <a:solidFill>
                  <a:srgbClr val="FF0000"/>
                </a:solidFill>
              </a:rPr>
              <a:t>30%</a:t>
            </a:r>
          </a:p>
        </p:txBody>
      </p:sp>
      <p:sp>
        <p:nvSpPr>
          <p:cNvPr id="90" name="TextBox 89"/>
          <p:cNvSpPr txBox="1"/>
          <p:nvPr/>
        </p:nvSpPr>
        <p:spPr>
          <a:xfrm>
            <a:off x="4893023" y="5298693"/>
            <a:ext cx="630855" cy="307777"/>
          </a:xfrm>
          <a:prstGeom prst="rect">
            <a:avLst/>
          </a:prstGeom>
          <a:noFill/>
        </p:spPr>
        <p:txBody>
          <a:bodyPr wrap="square" rtlCol="0">
            <a:spAutoFit/>
          </a:bodyPr>
          <a:lstStyle/>
          <a:p>
            <a:pPr algn="ctr" defTabSz="457200"/>
            <a:r>
              <a:rPr lang="en-US" sz="1400" dirty="0">
                <a:solidFill>
                  <a:srgbClr val="3682B4"/>
                </a:solidFill>
              </a:rPr>
              <a:t>50%</a:t>
            </a:r>
          </a:p>
        </p:txBody>
      </p:sp>
      <p:sp>
        <p:nvSpPr>
          <p:cNvPr id="91" name="TextBox 90"/>
          <p:cNvSpPr txBox="1"/>
          <p:nvPr/>
        </p:nvSpPr>
        <p:spPr>
          <a:xfrm>
            <a:off x="7093560" y="5298693"/>
            <a:ext cx="630855" cy="307777"/>
          </a:xfrm>
          <a:prstGeom prst="rect">
            <a:avLst/>
          </a:prstGeom>
          <a:noFill/>
        </p:spPr>
        <p:txBody>
          <a:bodyPr wrap="square" rtlCol="0">
            <a:spAutoFit/>
          </a:bodyPr>
          <a:lstStyle/>
          <a:p>
            <a:pPr algn="ctr" defTabSz="457200"/>
            <a:r>
              <a:rPr lang="en-US" sz="1400" dirty="0">
                <a:solidFill>
                  <a:prstClr val="black">
                    <a:lumMod val="65000"/>
                    <a:lumOff val="35000"/>
                  </a:prstClr>
                </a:solidFill>
              </a:rPr>
              <a:t>20%</a:t>
            </a:r>
          </a:p>
        </p:txBody>
      </p:sp>
      <p:cxnSp>
        <p:nvCxnSpPr>
          <p:cNvPr id="92" name="Straight Connector 91"/>
          <p:cNvCxnSpPr/>
          <p:nvPr/>
        </p:nvCxnSpPr>
        <p:spPr>
          <a:xfrm>
            <a:off x="553424" y="4918547"/>
            <a:ext cx="8294083" cy="0"/>
          </a:xfrm>
          <a:prstGeom prst="line">
            <a:avLst/>
          </a:prstGeom>
          <a:ln w="3175">
            <a:solidFill>
              <a:schemeClr val="bg1">
                <a:lumMod val="6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553424" y="5282325"/>
            <a:ext cx="8294083" cy="0"/>
          </a:xfrm>
          <a:prstGeom prst="line">
            <a:avLst/>
          </a:prstGeom>
          <a:ln w="3175">
            <a:solidFill>
              <a:schemeClr val="bg1">
                <a:lumMod val="65000"/>
              </a:schemeClr>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8427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390A-8EE6-45DB-82CB-479D8709FD2D}"/>
              </a:ext>
            </a:extLst>
          </p:cNvPr>
          <p:cNvSpPr>
            <a:spLocks noGrp="1"/>
          </p:cNvSpPr>
          <p:nvPr>
            <p:ph type="ctrTitle"/>
          </p:nvPr>
        </p:nvSpPr>
        <p:spPr>
          <a:xfrm>
            <a:off x="169333" y="255726"/>
            <a:ext cx="8805334" cy="839591"/>
          </a:xfrm>
        </p:spPr>
        <p:txBody>
          <a:bodyPr/>
          <a:lstStyle/>
          <a:p>
            <a:r>
              <a:rPr lang="en-US" dirty="0">
                <a:solidFill>
                  <a:schemeClr val="tx1"/>
                </a:solidFill>
              </a:rPr>
              <a:t>Most Are Experienced Voters Since A Majority Also Voted In </a:t>
            </a:r>
            <a:br>
              <a:rPr lang="en-US" dirty="0">
                <a:solidFill>
                  <a:schemeClr val="tx1"/>
                </a:solidFill>
              </a:rPr>
            </a:br>
            <a:r>
              <a:rPr lang="en-US" dirty="0">
                <a:solidFill>
                  <a:schemeClr val="tx1"/>
                </a:solidFill>
              </a:rPr>
              <a:t>The 2016 Presidential Election</a:t>
            </a:r>
          </a:p>
        </p:txBody>
      </p:sp>
      <p:sp>
        <p:nvSpPr>
          <p:cNvPr id="31" name="Text Placeholder 3"/>
          <p:cNvSpPr>
            <a:spLocks noGrp="1"/>
          </p:cNvSpPr>
          <p:nvPr>
            <p:ph type="body" sz="quarter" idx="14"/>
          </p:nvPr>
        </p:nvSpPr>
        <p:spPr>
          <a:xfrm>
            <a:off x="245532" y="6507343"/>
            <a:ext cx="7339695" cy="346314"/>
          </a:xfrm>
        </p:spPr>
        <p:txBody>
          <a:bodyPr/>
          <a:lstStyle/>
          <a:p>
            <a:r>
              <a:rPr lang="en-US" sz="800" dirty="0"/>
              <a:t>Source: VAB / Research Now Poll of Registered or Likely Voters A18+; June 2018. Q13: Which of the following statements are true for you? Total Respondents=1,003. </a:t>
            </a:r>
          </a:p>
        </p:txBody>
      </p:sp>
      <p:graphicFrame>
        <p:nvGraphicFramePr>
          <p:cNvPr id="3" name="Chart 2"/>
          <p:cNvGraphicFramePr/>
          <p:nvPr>
            <p:extLst>
              <p:ext uri="{D42A27DB-BD31-4B8C-83A1-F6EECF244321}">
                <p14:modId xmlns:p14="http://schemas.microsoft.com/office/powerpoint/2010/main" val="1459344835"/>
              </p:ext>
            </p:extLst>
          </p:nvPr>
        </p:nvGraphicFramePr>
        <p:xfrm>
          <a:off x="127769" y="3026982"/>
          <a:ext cx="4799233" cy="2983376"/>
        </p:xfrm>
        <a:graphic>
          <a:graphicData uri="http://schemas.openxmlformats.org/drawingml/2006/chart">
            <c:chart xmlns:c="http://schemas.openxmlformats.org/drawingml/2006/chart" xmlns:r="http://schemas.openxmlformats.org/officeDocument/2006/relationships" r:id="rId2"/>
          </a:graphicData>
        </a:graphic>
      </p:graphicFrame>
      <p:sp>
        <p:nvSpPr>
          <p:cNvPr id="9" name="Oval Callout 8"/>
          <p:cNvSpPr/>
          <p:nvPr/>
        </p:nvSpPr>
        <p:spPr>
          <a:xfrm>
            <a:off x="2005082" y="1406661"/>
            <a:ext cx="2275224" cy="1151312"/>
          </a:xfrm>
          <a:prstGeom prst="wedgeEllipseCallout">
            <a:avLst>
              <a:gd name="adj1" fmla="val -36688"/>
              <a:gd name="adj2" fmla="val 66143"/>
            </a:avLst>
          </a:prstGeom>
          <a:solidFill>
            <a:srgbClr val="3682B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bg1"/>
                </a:solidFill>
              </a:rPr>
              <a:t>“I voted in the 2016 Presidential election”</a:t>
            </a:r>
          </a:p>
        </p:txBody>
      </p:sp>
      <p:sp>
        <p:nvSpPr>
          <p:cNvPr id="10" name="Oval Callout 9"/>
          <p:cNvSpPr/>
          <p:nvPr/>
        </p:nvSpPr>
        <p:spPr>
          <a:xfrm>
            <a:off x="5333634" y="1449803"/>
            <a:ext cx="2275224" cy="1151312"/>
          </a:xfrm>
          <a:prstGeom prst="wedgeEllipseCallout">
            <a:avLst>
              <a:gd name="adj1" fmla="val 59915"/>
              <a:gd name="adj2" fmla="val 62500"/>
            </a:avLst>
          </a:prstGeom>
          <a:solidFill>
            <a:srgbClr val="50C8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bg1"/>
                </a:solidFill>
              </a:rPr>
              <a:t>“I plan on voting for the first time”</a:t>
            </a:r>
          </a:p>
        </p:txBody>
      </p:sp>
      <p:cxnSp>
        <p:nvCxnSpPr>
          <p:cNvPr id="11" name="Straight Connector 10"/>
          <p:cNvCxnSpPr/>
          <p:nvPr/>
        </p:nvCxnSpPr>
        <p:spPr>
          <a:xfrm>
            <a:off x="980489" y="2814048"/>
            <a:ext cx="7183023" cy="0"/>
          </a:xfrm>
          <a:prstGeom prst="line">
            <a:avLst/>
          </a:prstGeom>
          <a:ln w="3175">
            <a:solidFill>
              <a:schemeClr val="tx1"/>
            </a:solidFill>
            <a:prstDash val="dash"/>
          </a:ln>
        </p:spPr>
        <p:style>
          <a:lnRef idx="2">
            <a:schemeClr val="accent1"/>
          </a:lnRef>
          <a:fillRef idx="0">
            <a:schemeClr val="accent1"/>
          </a:fillRef>
          <a:effectRef idx="1">
            <a:schemeClr val="accent1"/>
          </a:effectRef>
          <a:fontRef idx="minor">
            <a:schemeClr val="tx1"/>
          </a:fontRef>
        </p:style>
      </p:cxnSp>
      <p:graphicFrame>
        <p:nvGraphicFramePr>
          <p:cNvPr id="12" name="Chart 11"/>
          <p:cNvGraphicFramePr/>
          <p:nvPr>
            <p:extLst>
              <p:ext uri="{D42A27DB-BD31-4B8C-83A1-F6EECF244321}">
                <p14:modId xmlns:p14="http://schemas.microsoft.com/office/powerpoint/2010/main" val="2366788631"/>
              </p:ext>
            </p:extLst>
          </p:nvPr>
        </p:nvGraphicFramePr>
        <p:xfrm>
          <a:off x="3998306" y="3019108"/>
          <a:ext cx="5864251" cy="299833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4">
            <a:extLst>
              <a:ext uri="{FF2B5EF4-FFF2-40B4-BE49-F238E27FC236}">
                <a16:creationId xmlns:a16="http://schemas.microsoft.com/office/drawing/2014/main" id="{C5BC7E2C-2A67-45BA-97D3-EF22338B5799}"/>
              </a:ext>
            </a:extLst>
          </p:cNvPr>
          <p:cNvSpPr txBox="1">
            <a:spLocks/>
          </p:cNvSpPr>
          <p:nvPr/>
        </p:nvSpPr>
        <p:spPr>
          <a:xfrm>
            <a:off x="329141" y="6189666"/>
            <a:ext cx="2813553" cy="431798"/>
          </a:xfrm>
          <a:prstGeom prst="rect">
            <a:avLst/>
          </a:prstGeom>
        </p:spPr>
        <p:txBody>
          <a:bodyPr vert="horz"/>
          <a:lstStyle>
            <a:lvl1pPr indent="0">
              <a:spcBef>
                <a:spcPct val="20000"/>
              </a:spcBef>
              <a:buFont typeface="Arial"/>
              <a:buNone/>
              <a:defRPr sz="1100" cap="all" baseline="0"/>
            </a:lvl1pPr>
            <a:lvl2pPr indent="0">
              <a:spcBef>
                <a:spcPct val="20000"/>
              </a:spcBef>
              <a:buFont typeface="Arial"/>
              <a:buNone/>
              <a:defRPr sz="2800"/>
            </a:lvl2pPr>
            <a:lvl3pPr indent="0">
              <a:spcBef>
                <a:spcPct val="20000"/>
              </a:spcBef>
              <a:buFont typeface="Arial"/>
              <a:buNone/>
              <a:defRPr sz="2400"/>
            </a:lvl3pPr>
            <a:lvl4pPr indent="0">
              <a:spcBef>
                <a:spcPct val="20000"/>
              </a:spcBef>
              <a:buFont typeface="Arial"/>
              <a:buNone/>
              <a:defRPr sz="2000"/>
            </a:lvl4pPr>
            <a:lvl5pPr indent="0">
              <a:spcBef>
                <a:spcPct val="20000"/>
              </a:spcBef>
              <a:buFont typeface="Arial"/>
              <a:buNone/>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0">
              <a:defRPr/>
            </a:pPr>
            <a:r>
              <a:rPr kumimoji="0" lang="en-US" sz="1100" b="0" i="0" u="none" strike="noStrike" kern="1200" cap="all" spc="0" normalizeH="0" baseline="0" noProof="0" dirty="0">
                <a:ln>
                  <a:noFill/>
                </a:ln>
                <a:solidFill>
                  <a:prstClr val="black"/>
                </a:solidFill>
                <a:effectLst/>
                <a:uLnTx/>
                <a:uFillTx/>
                <a:latin typeface="Trebuchet MS"/>
                <a:ea typeface="+mn-ea"/>
                <a:cs typeface="+mn-cs"/>
              </a:rPr>
              <a:t>VAB: </a:t>
            </a:r>
            <a:r>
              <a:rPr lang="en-US" dirty="0"/>
              <a:t>it’s a matter of trust</a:t>
            </a:r>
            <a:endParaRPr kumimoji="0" lang="en-US" sz="1100" b="0" i="0" u="none" strike="noStrike" kern="1200" cap="all" spc="0" normalizeH="0" baseline="0" noProof="0" dirty="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253620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CE5461D1-4EF0-43A0-8120-F76BB1E2F472}"/>
              </a:ext>
            </a:extLst>
          </p:cNvPr>
          <p:cNvGraphicFramePr/>
          <p:nvPr>
            <p:extLst>
              <p:ext uri="{D42A27DB-BD31-4B8C-83A1-F6EECF244321}">
                <p14:modId xmlns:p14="http://schemas.microsoft.com/office/powerpoint/2010/main" val="3676033111"/>
              </p:ext>
            </p:extLst>
          </p:nvPr>
        </p:nvGraphicFramePr>
        <p:xfrm>
          <a:off x="4585293" y="3041338"/>
          <a:ext cx="5300781" cy="22289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3988938764"/>
              </p:ext>
            </p:extLst>
          </p:nvPr>
        </p:nvGraphicFramePr>
        <p:xfrm>
          <a:off x="620687" y="3001483"/>
          <a:ext cx="5300781" cy="222898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1363390A-8EE6-45DB-82CB-479D8709FD2D}"/>
              </a:ext>
            </a:extLst>
          </p:cNvPr>
          <p:cNvSpPr>
            <a:spLocks noGrp="1"/>
          </p:cNvSpPr>
          <p:nvPr>
            <p:ph type="ctrTitle"/>
          </p:nvPr>
        </p:nvSpPr>
        <p:spPr>
          <a:xfrm>
            <a:off x="169333" y="307782"/>
            <a:ext cx="8805334" cy="889719"/>
          </a:xfrm>
        </p:spPr>
        <p:txBody>
          <a:bodyPr/>
          <a:lstStyle/>
          <a:p>
            <a:r>
              <a:rPr lang="en-US" dirty="0">
                <a:solidFill>
                  <a:schemeClr val="tx1"/>
                </a:solidFill>
              </a:rPr>
              <a:t>Even Though They’re Experienced Voters Most Still Make Their Final Voting Decision Less Than A Week Before An Election</a:t>
            </a:r>
          </a:p>
        </p:txBody>
      </p:sp>
      <p:sp>
        <p:nvSpPr>
          <p:cNvPr id="5" name="Text Placeholder 4">
            <a:extLst>
              <a:ext uri="{FF2B5EF4-FFF2-40B4-BE49-F238E27FC236}">
                <a16:creationId xmlns:a16="http://schemas.microsoft.com/office/drawing/2014/main" id="{D3CB36FF-BC44-4C1A-880E-683FCAEEFFF6}"/>
              </a:ext>
            </a:extLst>
          </p:cNvPr>
          <p:cNvSpPr>
            <a:spLocks noGrp="1"/>
          </p:cNvSpPr>
          <p:nvPr>
            <p:ph type="body" sz="quarter" idx="15"/>
          </p:nvPr>
        </p:nvSpPr>
        <p:spPr>
          <a:xfrm>
            <a:off x="243151" y="6169203"/>
            <a:ext cx="2185723" cy="294924"/>
          </a:xfrm>
        </p:spPr>
        <p:txBody>
          <a:bodyPr/>
          <a:lstStyle/>
          <a:p>
            <a:r>
              <a:rPr lang="en-US" dirty="0"/>
              <a:t>VAB: it’s a matter of trust</a:t>
            </a:r>
          </a:p>
        </p:txBody>
      </p:sp>
      <p:sp>
        <p:nvSpPr>
          <p:cNvPr id="31" name="Text Placeholder 3"/>
          <p:cNvSpPr>
            <a:spLocks noGrp="1"/>
          </p:cNvSpPr>
          <p:nvPr>
            <p:ph type="body" sz="quarter" idx="14"/>
          </p:nvPr>
        </p:nvSpPr>
        <p:spPr>
          <a:xfrm>
            <a:off x="245532" y="6503563"/>
            <a:ext cx="7339695" cy="314831"/>
          </a:xfrm>
        </p:spPr>
        <p:txBody>
          <a:bodyPr/>
          <a:lstStyle/>
          <a:p>
            <a:r>
              <a:rPr lang="en-US" sz="800" dirty="0"/>
              <a:t>Source: Source: VAB / Research Now Poll of Registered or Likely Voters A18+; June 2018. Q26: When do you typically make your final decision regarding who you are going to vote for in November's mid-term/local elections? Total Respondents=1,003. </a:t>
            </a:r>
          </a:p>
        </p:txBody>
      </p:sp>
      <p:sp>
        <p:nvSpPr>
          <p:cNvPr id="4" name="Text Placeholder 3"/>
          <p:cNvSpPr>
            <a:spLocks noGrp="1"/>
          </p:cNvSpPr>
          <p:nvPr>
            <p:ph type="body" sz="quarter" idx="13"/>
          </p:nvPr>
        </p:nvSpPr>
        <p:spPr>
          <a:xfrm>
            <a:off x="946725" y="1896188"/>
            <a:ext cx="7277135" cy="593773"/>
          </a:xfrm>
        </p:spPr>
        <p:txBody>
          <a:bodyPr/>
          <a:lstStyle/>
          <a:p>
            <a:r>
              <a:rPr lang="en-US" sz="1600" i="1" dirty="0"/>
              <a:t>When Do You Typically Make Your Final Decision Regarding Who You Are Going To Vote For In November's Mid-term/Local Elections?</a:t>
            </a:r>
            <a:endParaRPr lang="en-US" sz="1600" dirty="0"/>
          </a:p>
        </p:txBody>
      </p:sp>
      <p:pic>
        <p:nvPicPr>
          <p:cNvPr id="6" name="Picture 5">
            <a:extLst>
              <a:ext uri="{FF2B5EF4-FFF2-40B4-BE49-F238E27FC236}">
                <a16:creationId xmlns:a16="http://schemas.microsoft.com/office/drawing/2014/main" id="{7C694BC2-D7BA-47C2-916B-8B192CE27F98}"/>
              </a:ext>
            </a:extLst>
          </p:cNvPr>
          <p:cNvPicPr>
            <a:picLocks noChangeAspect="1"/>
          </p:cNvPicPr>
          <p:nvPr/>
        </p:nvPicPr>
        <p:blipFill>
          <a:blip r:embed="rId4"/>
          <a:stretch>
            <a:fillRect/>
          </a:stretch>
        </p:blipFill>
        <p:spPr>
          <a:xfrm>
            <a:off x="1636337" y="5375014"/>
            <a:ext cx="5378520" cy="429862"/>
          </a:xfrm>
          <a:prstGeom prst="rect">
            <a:avLst/>
          </a:prstGeom>
        </p:spPr>
      </p:pic>
      <p:sp>
        <p:nvSpPr>
          <p:cNvPr id="14" name="Left Brace 13">
            <a:extLst>
              <a:ext uri="{FF2B5EF4-FFF2-40B4-BE49-F238E27FC236}">
                <a16:creationId xmlns:a16="http://schemas.microsoft.com/office/drawing/2014/main" id="{0CE851B1-A61B-4FF3-8005-0D15B4F66BE0}"/>
              </a:ext>
            </a:extLst>
          </p:cNvPr>
          <p:cNvSpPr/>
          <p:nvPr/>
        </p:nvSpPr>
        <p:spPr>
          <a:xfrm rot="5400000">
            <a:off x="2125379" y="2161445"/>
            <a:ext cx="188889" cy="1711769"/>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Left Brace 15">
            <a:extLst>
              <a:ext uri="{FF2B5EF4-FFF2-40B4-BE49-F238E27FC236}">
                <a16:creationId xmlns:a16="http://schemas.microsoft.com/office/drawing/2014/main" id="{49377B46-915B-46E6-B2E2-5689CE085546}"/>
              </a:ext>
            </a:extLst>
          </p:cNvPr>
          <p:cNvSpPr/>
          <p:nvPr/>
        </p:nvSpPr>
        <p:spPr>
          <a:xfrm rot="5400000">
            <a:off x="6403347" y="2154360"/>
            <a:ext cx="225376" cy="1710234"/>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 Placeholder 3">
            <a:extLst>
              <a:ext uri="{FF2B5EF4-FFF2-40B4-BE49-F238E27FC236}">
                <a16:creationId xmlns:a16="http://schemas.microsoft.com/office/drawing/2014/main" id="{92965BAA-27E1-4BE2-9381-A9995EE76E98}"/>
              </a:ext>
            </a:extLst>
          </p:cNvPr>
          <p:cNvSpPr txBox="1">
            <a:spLocks/>
          </p:cNvSpPr>
          <p:nvPr/>
        </p:nvSpPr>
        <p:spPr>
          <a:xfrm>
            <a:off x="569576" y="1345718"/>
            <a:ext cx="800484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76% of adults 18-34 don’t make their final decision until the week leading up to the election</a:t>
            </a:r>
          </a:p>
          <a:p>
            <a:endParaRPr lang="en-US" sz="1400" dirty="0"/>
          </a:p>
        </p:txBody>
      </p:sp>
      <p:sp>
        <p:nvSpPr>
          <p:cNvPr id="3" name="Oval 2">
            <a:extLst>
              <a:ext uri="{FF2B5EF4-FFF2-40B4-BE49-F238E27FC236}">
                <a16:creationId xmlns:a16="http://schemas.microsoft.com/office/drawing/2014/main" id="{D4C92E11-B0ED-4F20-B970-C1117C67A619}"/>
              </a:ext>
            </a:extLst>
          </p:cNvPr>
          <p:cNvSpPr/>
          <p:nvPr/>
        </p:nvSpPr>
        <p:spPr>
          <a:xfrm>
            <a:off x="1889728" y="2562241"/>
            <a:ext cx="712176" cy="338791"/>
          </a:xfrm>
          <a:prstGeom prst="ellipse">
            <a:avLst/>
          </a:prstGeom>
          <a:solidFill>
            <a:schemeClr val="bg1"/>
          </a:solid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tx1"/>
                </a:solidFill>
              </a:rPr>
              <a:t>59%</a:t>
            </a:r>
          </a:p>
        </p:txBody>
      </p:sp>
      <p:sp>
        <p:nvSpPr>
          <p:cNvPr id="15" name="Oval 14">
            <a:extLst>
              <a:ext uri="{FF2B5EF4-FFF2-40B4-BE49-F238E27FC236}">
                <a16:creationId xmlns:a16="http://schemas.microsoft.com/office/drawing/2014/main" id="{18879386-B485-4B40-9C0A-9CEA84F3EC7A}"/>
              </a:ext>
            </a:extLst>
          </p:cNvPr>
          <p:cNvSpPr/>
          <p:nvPr/>
        </p:nvSpPr>
        <p:spPr>
          <a:xfrm>
            <a:off x="6176725" y="2566769"/>
            <a:ext cx="712176" cy="338791"/>
          </a:xfrm>
          <a:prstGeom prst="ellipse">
            <a:avLst/>
          </a:prstGeom>
          <a:solidFill>
            <a:schemeClr val="bg1"/>
          </a:solid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tx1"/>
                </a:solidFill>
              </a:rPr>
              <a:t>63%</a:t>
            </a:r>
          </a:p>
        </p:txBody>
      </p:sp>
    </p:spTree>
    <p:extLst>
      <p:ext uri="{BB962C8B-B14F-4D97-AF65-F5344CB8AC3E}">
        <p14:creationId xmlns:p14="http://schemas.microsoft.com/office/powerpoint/2010/main" val="4011192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sz="1300" dirty="0" smtClean="0">
            <a:solidFill>
              <a:srgbClr val="3775A2"/>
            </a:solidFill>
          </a:defRPr>
        </a:defPPr>
      </a:lstStyle>
    </a:txDef>
  </a:objectDefaults>
  <a:extraClrScheme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6670</Words>
  <Application>Microsoft Office PowerPoint</Application>
  <PresentationFormat>On-screen Show (4:3)</PresentationFormat>
  <Paragraphs>585</Paragraphs>
  <Slides>50</Slides>
  <Notes>4</Notes>
  <HiddenSlides>0</HiddenSlides>
  <MMClips>0</MMClips>
  <ScaleCrop>false</ScaleCrop>
  <HeadingPairs>
    <vt:vector size="6" baseType="variant">
      <vt:variant>
        <vt:lpstr>Fonts Used</vt:lpstr>
      </vt:variant>
      <vt:variant>
        <vt:i4>3</vt:i4>
      </vt:variant>
      <vt:variant>
        <vt:lpstr>Theme</vt:lpstr>
      </vt:variant>
      <vt:variant>
        <vt:i4>14</vt:i4>
      </vt:variant>
      <vt:variant>
        <vt:lpstr>Slide Titles</vt:lpstr>
      </vt:variant>
      <vt:variant>
        <vt:i4>50</vt:i4>
      </vt:variant>
    </vt:vector>
  </HeadingPairs>
  <TitlesOfParts>
    <vt:vector size="67" baseType="lpstr">
      <vt:lpstr>Arial</vt:lpstr>
      <vt:lpstr>Calibri</vt:lpstr>
      <vt:lpstr>Trebuchet MS</vt:lpstr>
      <vt:lpstr>Office Theme</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PowerPoint Presentation</vt:lpstr>
      <vt:lpstr>The Ballot</vt:lpstr>
      <vt:lpstr>Our Platform</vt:lpstr>
      <vt:lpstr>Methodology</vt:lpstr>
      <vt:lpstr>PowerPoint Presentation</vt:lpstr>
      <vt:lpstr>PowerPoint Presentation</vt:lpstr>
      <vt:lpstr>Respondents Represent A Proportionate Blend Of Political Affiliations</vt:lpstr>
      <vt:lpstr>Most Are Experienced Voters Since A Majority Also Voted In  The 2016 Presidential Election</vt:lpstr>
      <vt:lpstr>Even Though They’re Experienced Voters Most Still Make Their Final Voting Decision Less Than A Week Before An Election</vt:lpstr>
      <vt:lpstr>PowerPoint Presentation</vt:lpstr>
      <vt:lpstr>Voters Of All Demographics Are Deeply Concerned Over  The Influence That “Fake News” May Have On Elections</vt:lpstr>
      <vt:lpstr>The Issue Of “Fake News” Transcends Party Lines As The Concern Is Pervasive Among Both Republicans &amp; Democrats</vt:lpstr>
      <vt:lpstr>Social Media, Which Is Often Unregulated And Unhinged, Remains Especially Problematic When It Comes To “Fake News”</vt:lpstr>
      <vt:lpstr>All Sides Are Very Concerned With The Role That Social Media Plays in The Dissemination Of “Fake News”</vt:lpstr>
      <vt:lpstr>TV Is The Most Trusted Source For Providing Accurate Political Information &amp; Far More Trusting Than Social Media Or Radio</vt:lpstr>
      <vt:lpstr>TV Is Also The Most Trusted Source For Information Across  Party Affiliation As Well As Both Blue And White Collars</vt:lpstr>
      <vt:lpstr>This Trust Has Established TV As The Main Medium That Most People Rely On To Help Them Form Their Opinion On Key Issues</vt:lpstr>
      <vt:lpstr>A Majority Of Democrats &amp; Republicans, Blue &amp; White Collars, All Turn To TV For Help In Forming Their Opinion On Key Issues</vt:lpstr>
      <vt:lpstr>PowerPoint Presentation</vt:lpstr>
      <vt:lpstr>Trusted Media Can Influence Each Step In A Voter’s Decision Making Process Leading Up To Election Day</vt:lpstr>
      <vt:lpstr>Regardless Of Demographic, Affiliation Or Occupation, Voters Are Most Influenced By TV Brands Throughout The Election Cycle</vt:lpstr>
      <vt:lpstr>The Trust That Exists With TV Brands Extends To Advertising  As It’s The Ad Platform Most Likely To Get Voters’ Attention </vt:lpstr>
      <vt:lpstr>75% of Democrats &amp; Republicans Say That Political Advertising On TV Is The Media Most Likely To Get Their Attention</vt:lpstr>
      <vt:lpstr>Because Of This Attentiveness, It’s No Surprise That TV Is How Most Voters Are Likely To First Learn About Candidates And Issues</vt:lpstr>
      <vt:lpstr>Over 70% of Democrats &amp; Republicans Are Most Likely To  First Learn About Candidates And Issues From TV</vt:lpstr>
      <vt:lpstr>Political TV Ads Are Also Much More Likely Than Any Other Media To Spur Voters To Take An Action After Seeing An Ad</vt:lpstr>
      <vt:lpstr>Almost Two-Thirds of Democrats &amp; Republicans Are Likely To  Take An Action After Seeing A Political Ad On TV</vt:lpstr>
      <vt:lpstr>Due To On-Going Trust, Voters Are More Likely To Rely On TV To Keep Them Informed Throughout The Election Cycle </vt:lpstr>
      <vt:lpstr>Over 70% Of Each Party &amp; Occupation Are Likely To Rely On TV To Keep Them Informed Throughout The Election Cycle </vt:lpstr>
      <vt:lpstr>Trust Translates Into Influence As Multi-Screen TV Is Much More Likely To Influence Voters’ Final Decision Than Any Other Media</vt:lpstr>
      <vt:lpstr>A Majority Of Republicans, Democrats And Independents Say That TV Influences Their Final Voting Decisions </vt:lpstr>
      <vt:lpstr>PowerPoint Presentation</vt:lpstr>
      <vt:lpstr>The Collective Influence Of Multi-Screen TV Is Much Greater Than The Aggregate Of All Online Platforms Across Demos</vt:lpstr>
      <vt:lpstr>The Collective Influence Of Multi-Screen TV Is Much Greater Than The Aggregate Of All Online Platforms Across Affiliation</vt:lpstr>
      <vt:lpstr>Multi-Screen TV’s Influence Over Online Platforms Continues Through The Decision Making Process Up To Election Day</vt:lpstr>
      <vt:lpstr>Multi-Screen TV’s Influence Over Online Platforms Continues Through The Decision Making Process Up To Election Day</vt:lpstr>
      <vt:lpstr>PowerPoint Presentation</vt:lpstr>
      <vt:lpstr>Community, Quality, Character &amp; Concise Coverage Are The Hallmarks Of Local Cable News</vt:lpstr>
      <vt:lpstr>This Authentic, Community-Driven Approach Works Well Across Party Affiliation As Well As Both Blue &amp; White Collars</vt:lpstr>
      <vt:lpstr>Final Thoughts</vt:lpstr>
      <vt:lpstr>PowerPoint Presentation</vt:lpstr>
      <vt:lpstr>Most Voters Are More Likely To Trust Cable News Networks Over Broadcast Networks To Provide Accurate Political Information</vt:lpstr>
      <vt:lpstr>Those Who Turn To TV When Forming Opinions Are More Likely To Rely On Cable News Networks Over Broadcast</vt:lpstr>
      <vt:lpstr>Those Who Get Most Of Their Information On National Politics From TV Mostly Prefer Cable News To Broadcast </vt:lpstr>
      <vt:lpstr>Most Voters That First Learn About Candidates &amp; Issues From TV Also Prefer Cable News Networks Over Broadcast</vt:lpstr>
      <vt:lpstr>Those That Watch TV To Stay Informed About Candidates And Issues Are More Likely To Rely On Cable News Than Broadcast </vt:lpstr>
      <vt:lpstr>Those Whose Voting Decisions Are Influenced By TV Are Likely To Be More Influenced By Cable News Than Broadcast </vt:lpstr>
      <vt:lpstr>PowerPoint Presentation</vt:lpstr>
      <vt:lpstr>TV Brands Are Overwhelmingly The Primary Source For Voters To Get Information About National Politics</vt:lpstr>
      <vt:lpstr>TV Brands Are Also The Preferred National Political News Source For Voters Of All Political Affiliations And Occupations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Jason Wiese</cp:lastModifiedBy>
  <cp:revision>2384</cp:revision>
  <cp:lastPrinted>2018-07-23T19:21:48Z</cp:lastPrinted>
  <dcterms:created xsi:type="dcterms:W3CDTF">2015-07-02T18:13:14Z</dcterms:created>
  <dcterms:modified xsi:type="dcterms:W3CDTF">2018-07-26T20:07:27Z</dcterms:modified>
</cp:coreProperties>
</file>