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0" r:id="rId2"/>
    <p:sldMasterId id="2147483652" r:id="rId3"/>
    <p:sldMasterId id="2147483655" r:id="rId4"/>
    <p:sldMasterId id="2147483660" r:id="rId5"/>
    <p:sldMasterId id="2147483666" r:id="rId6"/>
    <p:sldMasterId id="2147483672" r:id="rId7"/>
    <p:sldMasterId id="2147483675" r:id="rId8"/>
    <p:sldMasterId id="2147483678" r:id="rId9"/>
    <p:sldMasterId id="2147483681" r:id="rId10"/>
    <p:sldMasterId id="2147483684" r:id="rId11"/>
    <p:sldMasterId id="2147483687" r:id="rId12"/>
    <p:sldMasterId id="2147483690" r:id="rId13"/>
    <p:sldMasterId id="2147483693" r:id="rId14"/>
  </p:sldMasterIdLst>
  <p:notesMasterIdLst>
    <p:notesMasterId r:id="rId39"/>
  </p:notesMasterIdLst>
  <p:handoutMasterIdLst>
    <p:handoutMasterId r:id="rId40"/>
  </p:handoutMasterIdLst>
  <p:sldIdLst>
    <p:sldId id="269" r:id="rId15"/>
    <p:sldId id="272" r:id="rId16"/>
    <p:sldId id="397" r:id="rId17"/>
    <p:sldId id="364" r:id="rId18"/>
    <p:sldId id="290" r:id="rId19"/>
    <p:sldId id="286" r:id="rId20"/>
    <p:sldId id="393" r:id="rId21"/>
    <p:sldId id="392" r:id="rId22"/>
    <p:sldId id="274" r:id="rId23"/>
    <p:sldId id="394" r:id="rId24"/>
    <p:sldId id="276" r:id="rId25"/>
    <p:sldId id="304" r:id="rId26"/>
    <p:sldId id="287" r:id="rId27"/>
    <p:sldId id="388" r:id="rId28"/>
    <p:sldId id="389" r:id="rId29"/>
    <p:sldId id="315" r:id="rId30"/>
    <p:sldId id="307" r:id="rId31"/>
    <p:sldId id="320" r:id="rId32"/>
    <p:sldId id="310" r:id="rId33"/>
    <p:sldId id="316" r:id="rId34"/>
    <p:sldId id="363" r:id="rId35"/>
    <p:sldId id="396" r:id="rId36"/>
    <p:sldId id="390" r:id="rId37"/>
    <p:sldId id="36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8A0"/>
    <a:srgbClr val="4F81BD"/>
    <a:srgbClr val="FFFFCC"/>
    <a:srgbClr val="FFFFFF"/>
    <a:srgbClr val="FAB982"/>
    <a:srgbClr val="3682B4"/>
    <a:srgbClr val="FFCCCC"/>
    <a:srgbClr val="91C3D5"/>
    <a:srgbClr val="A99BBD"/>
    <a:srgbClr val="B9CD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6" autoAdjust="0"/>
    <p:restoredTop sz="94291" autoAdjust="0"/>
  </p:normalViewPr>
  <p:slideViewPr>
    <p:cSldViewPr snapToGrid="0" snapToObjects="1">
      <p:cViewPr varScale="1">
        <p:scale>
          <a:sx n="76" d="100"/>
          <a:sy n="76" d="100"/>
        </p:scale>
        <p:origin x="1608"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87868007320447"/>
          <c:y val="8.4005844306255906E-2"/>
          <c:w val="0.38877417300511213"/>
          <c:h val="0.68571138392459419"/>
        </c:manualLayout>
      </c:layout>
      <c:pieChart>
        <c:varyColors val="1"/>
        <c:ser>
          <c:idx val="0"/>
          <c:order val="0"/>
          <c:tx>
            <c:strRef>
              <c:f>Sheet1!$B$1</c:f>
              <c:strCache>
                <c:ptCount val="1"/>
                <c:pt idx="0">
                  <c:v>Sales</c:v>
                </c:pt>
              </c:strCache>
            </c:strRef>
          </c:tx>
          <c:dPt>
            <c:idx val="0"/>
            <c:bubble3D val="0"/>
            <c:spPr>
              <a:solidFill>
                <a:srgbClr val="50C8A0"/>
              </a:solidFill>
              <a:ln w="19050">
                <a:solidFill>
                  <a:schemeClr val="lt1"/>
                </a:solidFill>
              </a:ln>
              <a:effectLst/>
            </c:spPr>
            <c:extLst>
              <c:ext xmlns:c16="http://schemas.microsoft.com/office/drawing/2014/chart" uri="{C3380CC4-5D6E-409C-BE32-E72D297353CC}">
                <c16:uniqueId val="{00000001-D697-43D1-8003-698700260C1C}"/>
              </c:ext>
            </c:extLst>
          </c:dPt>
          <c:dPt>
            <c:idx val="1"/>
            <c:bubble3D val="0"/>
            <c:spPr>
              <a:solidFill>
                <a:srgbClr val="FAB982"/>
              </a:solidFill>
              <a:ln w="19050">
                <a:solidFill>
                  <a:schemeClr val="lt1"/>
                </a:solidFill>
              </a:ln>
              <a:effectLst/>
            </c:spPr>
            <c:extLst>
              <c:ext xmlns:c16="http://schemas.microsoft.com/office/drawing/2014/chart" uri="{C3380CC4-5D6E-409C-BE32-E72D297353CC}">
                <c16:uniqueId val="{00000002-D697-43D1-8003-698700260C1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3-D697-43D1-8003-698700260C1C}"/>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5-D697-43D1-8003-698700260C1C}"/>
              </c:ext>
            </c:extLst>
          </c:dPt>
          <c:dPt>
            <c:idx val="4"/>
            <c:bubble3D val="0"/>
            <c:spPr>
              <a:solidFill>
                <a:srgbClr val="FFFF66"/>
              </a:solidFill>
              <a:ln w="19050">
                <a:solidFill>
                  <a:schemeClr val="lt1"/>
                </a:solidFill>
              </a:ln>
              <a:effectLst/>
            </c:spPr>
            <c:extLst>
              <c:ext xmlns:c16="http://schemas.microsoft.com/office/drawing/2014/chart" uri="{C3380CC4-5D6E-409C-BE32-E72D297353CC}">
                <c16:uniqueId val="{00000004-D697-43D1-8003-698700260C1C}"/>
              </c:ext>
            </c:extLst>
          </c:dPt>
          <c:dPt>
            <c:idx val="5"/>
            <c:bubble3D val="0"/>
            <c:spPr>
              <a:solidFill>
                <a:schemeClr val="accent2"/>
              </a:solidFill>
              <a:ln w="19050">
                <a:solidFill>
                  <a:schemeClr val="lt1"/>
                </a:solidFill>
              </a:ln>
              <a:effectLst/>
            </c:spPr>
            <c:extLst>
              <c:ext xmlns:c16="http://schemas.microsoft.com/office/drawing/2014/chart" uri="{C3380CC4-5D6E-409C-BE32-E72D297353CC}">
                <c16:uniqueId val="{00000006-D697-43D1-8003-698700260C1C}"/>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7-D697-43D1-8003-698700260C1C}"/>
              </c:ext>
            </c:extLst>
          </c:dPt>
          <c:dPt>
            <c:idx val="7"/>
            <c:bubble3D val="0"/>
            <c:spPr>
              <a:solidFill>
                <a:srgbClr val="508ABA"/>
              </a:solidFill>
              <a:ln w="19050">
                <a:solidFill>
                  <a:schemeClr val="lt1"/>
                </a:solidFill>
              </a:ln>
              <a:effectLst/>
            </c:spPr>
            <c:extLst>
              <c:ext xmlns:c16="http://schemas.microsoft.com/office/drawing/2014/chart" uri="{C3380CC4-5D6E-409C-BE32-E72D297353CC}">
                <c16:uniqueId val="{0000000F-6EA0-430C-929F-86248AC117EA}"/>
              </c:ext>
            </c:extLst>
          </c:dPt>
          <c:dLbls>
            <c:dLbl>
              <c:idx val="0"/>
              <c:layout>
                <c:manualLayout>
                  <c:x val="-0.13791771784921725"/>
                  <c:y val="-0.14803134134878365"/>
                </c:manualLayout>
              </c:layout>
              <c:spPr>
                <a:noFill/>
                <a:ln>
                  <a:solidFill>
                    <a:schemeClr val="tx1"/>
                  </a:solid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97-43D1-8003-698700260C1C}"/>
                </c:ext>
              </c:extLst>
            </c:dLbl>
            <c:dLbl>
              <c:idx val="1"/>
              <c:layout>
                <c:manualLayout>
                  <c:x val="0.12376319869028064"/>
                  <c:y val="4.2294668956795282E-2"/>
                </c:manualLayout>
              </c:layout>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97-43D1-8003-698700260C1C}"/>
                </c:ext>
              </c:extLst>
            </c:dLbl>
            <c:dLbl>
              <c:idx val="2"/>
              <c:layout>
                <c:manualLayout>
                  <c:x val="5.0449335843335386E-2"/>
                  <c:y val="0.12058393285471529"/>
                </c:manualLayout>
              </c:layout>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97-43D1-8003-698700260C1C}"/>
                </c:ext>
              </c:extLst>
            </c:dLbl>
            <c:dLbl>
              <c:idx val="5"/>
              <c:layout>
                <c:manualLayout>
                  <c:x val="-9.1076621814327463E-2"/>
                  <c:y val="-8.0522423961655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97-43D1-8003-698700260C1C}"/>
                </c:ext>
              </c:extLst>
            </c:dLbl>
            <c:dLbl>
              <c:idx val="6"/>
              <c:layout>
                <c:manualLayout>
                  <c:x val="6.6147064326247127E-3"/>
                  <c:y val="-0.177191882116066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97-43D1-8003-698700260C1C}"/>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One Week or Less Before Election Day</c:v>
                </c:pt>
                <c:pt idx="1">
                  <c:v>Between September-October</c:v>
                </c:pt>
                <c:pt idx="2">
                  <c:v>Before September</c:v>
                </c:pt>
              </c:strCache>
            </c:strRef>
          </c:cat>
          <c:val>
            <c:numRef>
              <c:f>Sheet1!$B$2:$B$4</c:f>
              <c:numCache>
                <c:formatCode>0%</c:formatCode>
                <c:ptCount val="3"/>
                <c:pt idx="0">
                  <c:v>0.7</c:v>
                </c:pt>
                <c:pt idx="1">
                  <c:v>0.21</c:v>
                </c:pt>
                <c:pt idx="2">
                  <c:v>0.09</c:v>
                </c:pt>
              </c:numCache>
            </c:numRef>
          </c:val>
          <c:extLst>
            <c:ext xmlns:c16="http://schemas.microsoft.com/office/drawing/2014/chart" uri="{C3380CC4-5D6E-409C-BE32-E72D297353CC}">
              <c16:uniqueId val="{00000000-D697-43D1-8003-698700260C1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1601798663654953E-2"/>
          <c:y val="0.76441161704674976"/>
          <c:w val="0.85299571898685989"/>
          <c:h val="0.19095094702706555"/>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baseline="0" dirty="0">
                <a:effectLst/>
              </a:rPr>
              <a:t>Which Of The Following Types Of Political Advertising Is Most Likely To </a:t>
            </a:r>
            <a:r>
              <a:rPr lang="en-US" sz="1200" b="1" i="1" u="sng" baseline="0" dirty="0">
                <a:effectLst/>
              </a:rPr>
              <a:t>Get Your Attention</a:t>
            </a:r>
            <a:r>
              <a:rPr lang="en-US" sz="1200" b="1" i="0" baseline="0" dirty="0">
                <a:effectLst/>
              </a:rPr>
              <a:t>?</a:t>
            </a:r>
            <a:endParaRPr lang="en-US" sz="1200" dirty="0">
              <a:effectLst/>
            </a:endParaRPr>
          </a:p>
        </c:rich>
      </c:tx>
      <c:overlay val="0"/>
    </c:title>
    <c:autoTitleDeleted val="0"/>
    <c:plotArea>
      <c:layout>
        <c:manualLayout>
          <c:layoutTarget val="inner"/>
          <c:xMode val="edge"/>
          <c:yMode val="edge"/>
          <c:x val="1.2589519348218245E-3"/>
          <c:y val="4.6887691911526412E-2"/>
          <c:w val="0.95388680151356187"/>
          <c:h val="0.67061650703800801"/>
        </c:manualLayout>
      </c:layout>
      <c:barChart>
        <c:barDir val="col"/>
        <c:grouping val="cluster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Sheet1!$B$2</c:f>
              <c:numCache>
                <c:formatCode>0%</c:formatCode>
                <c:ptCount val="1"/>
                <c:pt idx="0">
                  <c:v>0.70399999999999996</c:v>
                </c:pt>
              </c:numCache>
            </c:numRef>
          </c:val>
          <c:extLst>
            <c:ext xmlns:c16="http://schemas.microsoft.com/office/drawing/2014/chart" uri="{C3380CC4-5D6E-409C-BE32-E72D297353CC}">
              <c16:uniqueId val="{00000000-4EC8-44E8-ADA7-FD1BBA45CE40}"/>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Sheet1!$C$2</c:f>
              <c:numCache>
                <c:formatCode>0%</c:formatCode>
                <c:ptCount val="1"/>
                <c:pt idx="0">
                  <c:v>0.37</c:v>
                </c:pt>
              </c:numCache>
            </c:numRef>
          </c:val>
          <c:extLst>
            <c:ext xmlns:c16="http://schemas.microsoft.com/office/drawing/2014/chart" uri="{C3380CC4-5D6E-409C-BE32-E72D297353CC}">
              <c16:uniqueId val="{00000001-4EC8-44E8-ADA7-FD1BBA45CE40}"/>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Sheet1!$D$2</c:f>
              <c:numCache>
                <c:formatCode>0%</c:formatCode>
                <c:ptCount val="1"/>
                <c:pt idx="0">
                  <c:v>0.16900000000000001</c:v>
                </c:pt>
              </c:numCache>
            </c:numRef>
          </c:val>
          <c:extLst>
            <c:ext xmlns:c16="http://schemas.microsoft.com/office/drawing/2014/chart" uri="{C3380CC4-5D6E-409C-BE32-E72D297353CC}">
              <c16:uniqueId val="{00000002-4EC8-44E8-ADA7-FD1BBA45CE40}"/>
            </c:ext>
          </c:extLst>
        </c:ser>
        <c:ser>
          <c:idx val="3"/>
          <c:order val="3"/>
          <c:tx>
            <c:strRef>
              <c:f>Sheet1!$E$1</c:f>
              <c:strCache>
                <c:ptCount val="1"/>
                <c:pt idx="0">
                  <c:v>Social Media</c:v>
                </c:pt>
              </c:strCache>
            </c:strRef>
          </c:tx>
          <c:invertIfNegative val="0"/>
          <c:dLbls>
            <c:dLbl>
              <c:idx val="0"/>
              <c:layout>
                <c:manualLayout>
                  <c:x val="-3.0706241128132792E-3"/>
                  <c:y val="4.5102859379228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C8-44E8-ADA7-FD1BBA45CE40}"/>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Sheet1!$E$2</c:f>
              <c:numCache>
                <c:formatCode>0%</c:formatCode>
                <c:ptCount val="1"/>
                <c:pt idx="0">
                  <c:v>0.21</c:v>
                </c:pt>
              </c:numCache>
            </c:numRef>
          </c:val>
          <c:extLst>
            <c:ext xmlns:c16="http://schemas.microsoft.com/office/drawing/2014/chart" uri="{C3380CC4-5D6E-409C-BE32-E72D297353CC}">
              <c16:uniqueId val="{00000004-4EC8-44E8-ADA7-FD1BBA45CE40}"/>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Sheet1!$F$2</c:f>
              <c:numCache>
                <c:formatCode>0%</c:formatCode>
                <c:ptCount val="1"/>
                <c:pt idx="0">
                  <c:v>0.193</c:v>
                </c:pt>
              </c:numCache>
            </c:numRef>
          </c:val>
          <c:extLst>
            <c:ext xmlns:c16="http://schemas.microsoft.com/office/drawing/2014/chart" uri="{C3380CC4-5D6E-409C-BE32-E72D297353CC}">
              <c16:uniqueId val="{00000005-4EC8-44E8-ADA7-FD1BBA45CE40}"/>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Sheet1!$G$2</c:f>
              <c:numCache>
                <c:formatCode>0%</c:formatCode>
                <c:ptCount val="1"/>
                <c:pt idx="0">
                  <c:v>0.18099999999999999</c:v>
                </c:pt>
              </c:numCache>
            </c:numRef>
          </c:val>
          <c:extLst>
            <c:ext xmlns:c16="http://schemas.microsoft.com/office/drawing/2014/chart" uri="{C3380CC4-5D6E-409C-BE32-E72D297353CC}">
              <c16:uniqueId val="{00000006-4EC8-44E8-ADA7-FD1BBA45CE40}"/>
            </c:ext>
          </c:extLst>
        </c:ser>
        <c:ser>
          <c:idx val="6"/>
          <c:order val="6"/>
          <c:tx>
            <c:strRef>
              <c:f>Sheet1!$H$1</c:f>
              <c:strCache>
                <c:ptCount val="1"/>
                <c:pt idx="0">
                  <c:v>Newspaper</c:v>
                </c:pt>
              </c:strCache>
            </c:strRef>
          </c:tx>
          <c:spPr>
            <a:solidFill>
              <a:srgbClr val="93A9CF"/>
            </a:solidFill>
          </c:spPr>
          <c:invertIfNegative val="0"/>
          <c:dLbls>
            <c:dLbl>
              <c:idx val="0"/>
              <c:layout>
                <c:manualLayout>
                  <c:x val="-1.4033992761553844E-3"/>
                  <c:y val="2.93568175545447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BC-49CA-AF3A-8DD05B338E90}"/>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Sheet1!$H$2</c:f>
              <c:numCache>
                <c:formatCode>0%</c:formatCode>
                <c:ptCount val="1"/>
                <c:pt idx="0">
                  <c:v>0.18099999999999999</c:v>
                </c:pt>
              </c:numCache>
            </c:numRef>
          </c:val>
          <c:extLst>
            <c:ext xmlns:c16="http://schemas.microsoft.com/office/drawing/2014/chart" uri="{C3380CC4-5D6E-409C-BE32-E72D297353CC}">
              <c16:uniqueId val="{00000007-4EC8-44E8-ADA7-FD1BBA45CE40}"/>
            </c:ext>
          </c:extLst>
        </c:ser>
        <c:ser>
          <c:idx val="7"/>
          <c:order val="7"/>
          <c:tx>
            <c:strRef>
              <c:f>Sheet1!$I$1</c:f>
              <c:strCache>
                <c:ptCount val="1"/>
                <c:pt idx="0">
                  <c:v>Online Radio/Podcasts</c:v>
                </c:pt>
              </c:strCache>
            </c:strRef>
          </c:tx>
          <c:spPr>
            <a:solidFill>
              <a:srgbClr val="D19392"/>
            </a:solidFill>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BC-49CA-AF3A-8DD05B338E90}"/>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Sheet1!$I$2</c:f>
              <c:numCache>
                <c:formatCode>0%</c:formatCode>
                <c:ptCount val="1"/>
                <c:pt idx="0">
                  <c:v>0.21</c:v>
                </c:pt>
              </c:numCache>
            </c:numRef>
          </c:val>
          <c:extLst>
            <c:ext xmlns:c16="http://schemas.microsoft.com/office/drawing/2014/chart" uri="{C3380CC4-5D6E-409C-BE32-E72D297353CC}">
              <c16:uniqueId val="{00000008-4EC8-44E8-ADA7-FD1BBA45CE40}"/>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Sheet1!$J$2</c:f>
              <c:numCache>
                <c:formatCode>0%</c:formatCode>
                <c:ptCount val="1"/>
                <c:pt idx="0">
                  <c:v>0.222</c:v>
                </c:pt>
              </c:numCache>
            </c:numRef>
          </c:val>
          <c:extLst>
            <c:ext xmlns:c16="http://schemas.microsoft.com/office/drawing/2014/chart" uri="{C3380CC4-5D6E-409C-BE32-E72D297353CC}">
              <c16:uniqueId val="{00000009-4EC8-44E8-ADA7-FD1BBA45CE40}"/>
            </c:ext>
          </c:extLst>
        </c:ser>
        <c:ser>
          <c:idx val="9"/>
          <c:order val="9"/>
          <c:tx>
            <c:strRef>
              <c:f>Sheet1!$K$1</c:f>
              <c:strCache>
                <c:ptCount val="1"/>
                <c:pt idx="0">
                  <c:v>Email Marketing</c:v>
                </c:pt>
              </c:strCache>
            </c:strRef>
          </c:tx>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Sheet1!$K$2</c:f>
              <c:numCache>
                <c:formatCode>0%</c:formatCode>
                <c:ptCount val="1"/>
                <c:pt idx="0">
                  <c:v>0.24299999999999999</c:v>
                </c:pt>
              </c:numCache>
            </c:numRef>
          </c:val>
          <c:extLst>
            <c:ext xmlns:c16="http://schemas.microsoft.com/office/drawing/2014/chart" uri="{C3380CC4-5D6E-409C-BE32-E72D297353CC}">
              <c16:uniqueId val="{0000000A-4EC8-44E8-ADA7-FD1BBA45CE40}"/>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Sheet1!$L$2</c:f>
              <c:numCache>
                <c:formatCode>0%</c:formatCode>
                <c:ptCount val="1"/>
                <c:pt idx="0">
                  <c:v>0.313</c:v>
                </c:pt>
              </c:numCache>
            </c:numRef>
          </c:val>
          <c:extLst>
            <c:ext xmlns:c16="http://schemas.microsoft.com/office/drawing/2014/chart" uri="{C3380CC4-5D6E-409C-BE32-E72D297353CC}">
              <c16:uniqueId val="{0000000B-4EC8-44E8-ADA7-FD1BBA45CE40}"/>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Undecided Voters</c:v>
                </c:pt>
              </c:strCache>
            </c:strRef>
          </c:cat>
          <c:val>
            <c:numRef>
              <c:f>Sheet1!$M$2</c:f>
              <c:numCache>
                <c:formatCode>0%</c:formatCode>
                <c:ptCount val="1"/>
                <c:pt idx="0">
                  <c:v>0.27200000000000002</c:v>
                </c:pt>
              </c:numCache>
            </c:numRef>
          </c:val>
          <c:extLst>
            <c:ext xmlns:c16="http://schemas.microsoft.com/office/drawing/2014/chart" uri="{C3380CC4-5D6E-409C-BE32-E72D297353CC}">
              <c16:uniqueId val="{00000000-A054-479E-9653-CB32F8D1D0CF}"/>
            </c:ext>
          </c:extLst>
        </c:ser>
        <c:dLbls>
          <c:showLegendKey val="0"/>
          <c:showVal val="0"/>
          <c:showCatName val="0"/>
          <c:showSerName val="0"/>
          <c:showPercent val="0"/>
          <c:showBubbleSize val="0"/>
        </c:dLbls>
        <c:gapWidth val="150"/>
        <c:axId val="116925952"/>
        <c:axId val="116927488"/>
      </c:barChart>
      <c:catAx>
        <c:axId val="116925952"/>
        <c:scaling>
          <c:orientation val="minMax"/>
        </c:scaling>
        <c:delete val="0"/>
        <c:axPos val="b"/>
        <c:numFmt formatCode="General" sourceLinked="0"/>
        <c:majorTickMark val="out"/>
        <c:minorTickMark val="none"/>
        <c:tickLblPos val="nextTo"/>
        <c:txPr>
          <a:bodyPr/>
          <a:lstStyle/>
          <a:p>
            <a:pPr>
              <a:defRPr sz="1200" b="1" u="sng"/>
            </a:pPr>
            <a:endParaRPr lang="en-US"/>
          </a:p>
        </c:txPr>
        <c:crossAx val="116927488"/>
        <c:crosses val="autoZero"/>
        <c:auto val="1"/>
        <c:lblAlgn val="ctr"/>
        <c:lblOffset val="100"/>
        <c:noMultiLvlLbl val="0"/>
      </c:catAx>
      <c:valAx>
        <c:axId val="116927488"/>
        <c:scaling>
          <c:orientation val="minMax"/>
          <c:max val="0.8"/>
          <c:min val="0"/>
        </c:scaling>
        <c:delete val="1"/>
        <c:axPos val="l"/>
        <c:numFmt formatCode="0%" sourceLinked="1"/>
        <c:majorTickMark val="out"/>
        <c:minorTickMark val="none"/>
        <c:tickLblPos val="nextTo"/>
        <c:crossAx val="116925952"/>
        <c:crosses val="autoZero"/>
        <c:crossBetween val="between"/>
      </c:valAx>
    </c:plotArea>
    <c:legend>
      <c:legendPos val="b"/>
      <c:layout>
        <c:manualLayout>
          <c:xMode val="edge"/>
          <c:yMode val="edge"/>
          <c:x val="0"/>
          <c:y val="0.79292787330429704"/>
          <c:w val="0.97694133084824963"/>
          <c:h val="0.17184394563024927"/>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u="none" strike="noStrike" baseline="0" dirty="0">
                <a:effectLst/>
              </a:rPr>
              <a:t>Where Are You Most Likely To </a:t>
            </a:r>
            <a:r>
              <a:rPr lang="en-US" sz="1200" b="1" i="1" u="sng" strike="noStrike" baseline="0" dirty="0">
                <a:effectLst/>
              </a:rPr>
              <a:t>First Learn</a:t>
            </a:r>
            <a:r>
              <a:rPr lang="en-US" sz="1200" b="1" i="0" u="none" strike="noStrike" baseline="0" dirty="0">
                <a:effectLst/>
              </a:rPr>
              <a:t> About Political Candidates And Issues?</a:t>
            </a:r>
            <a:endParaRPr lang="en-US" sz="1200" dirty="0"/>
          </a:p>
        </c:rich>
      </c:tx>
      <c:overlay val="0"/>
    </c:title>
    <c:autoTitleDeleted val="0"/>
    <c:plotArea>
      <c:layout>
        <c:manualLayout>
          <c:layoutTarget val="inner"/>
          <c:xMode val="edge"/>
          <c:yMode val="edge"/>
          <c:x val="1.5090949212749272E-2"/>
          <c:y val="5.2759055422435364E-2"/>
          <c:w val="0.96953387129694946"/>
          <c:h val="0.71758741512527957"/>
        </c:manualLayout>
      </c:layout>
      <c:barChart>
        <c:barDir val="col"/>
        <c:grouping val="cluster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Sheet1!$B$2</c:f>
              <c:numCache>
                <c:formatCode>0%</c:formatCode>
                <c:ptCount val="1"/>
                <c:pt idx="0">
                  <c:v>0.70399999999999996</c:v>
                </c:pt>
              </c:numCache>
            </c:numRef>
          </c:val>
          <c:extLst>
            <c:ext xmlns:c16="http://schemas.microsoft.com/office/drawing/2014/chart" uri="{C3380CC4-5D6E-409C-BE32-E72D297353CC}">
              <c16:uniqueId val="{00000000-630B-407C-A448-6E73E083F909}"/>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Sheet1!$C$2</c:f>
              <c:numCache>
                <c:formatCode>0%</c:formatCode>
                <c:ptCount val="1"/>
                <c:pt idx="0">
                  <c:v>0.41199999999999998</c:v>
                </c:pt>
              </c:numCache>
            </c:numRef>
          </c:val>
          <c:extLst>
            <c:ext xmlns:c16="http://schemas.microsoft.com/office/drawing/2014/chart" uri="{C3380CC4-5D6E-409C-BE32-E72D297353CC}">
              <c16:uniqueId val="{00000001-630B-407C-A448-6E73E083F909}"/>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Sheet1!$D$2</c:f>
              <c:numCache>
                <c:formatCode>0%</c:formatCode>
                <c:ptCount val="1"/>
                <c:pt idx="0">
                  <c:v>0.115</c:v>
                </c:pt>
              </c:numCache>
            </c:numRef>
          </c:val>
          <c:extLst>
            <c:ext xmlns:c16="http://schemas.microsoft.com/office/drawing/2014/chart" uri="{C3380CC4-5D6E-409C-BE32-E72D297353CC}">
              <c16:uniqueId val="{00000002-630B-407C-A448-6E73E083F909}"/>
            </c:ext>
          </c:extLst>
        </c:ser>
        <c:ser>
          <c:idx val="3"/>
          <c:order val="3"/>
          <c:tx>
            <c:strRef>
              <c:f>Sheet1!$E$1</c:f>
              <c:strCache>
                <c:ptCount val="1"/>
                <c:pt idx="0">
                  <c:v>Social Media</c:v>
                </c:pt>
              </c:strCache>
            </c:strRef>
          </c:tx>
          <c:invertIfNegative val="0"/>
          <c:dLbls>
            <c:dLbl>
              <c:idx val="0"/>
              <c:layout>
                <c:manualLayout>
                  <c:x val="-1.2801550366222815E-4"/>
                  <c:y val="4.51031672538800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0B-407C-A448-6E73E083F909}"/>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Sheet1!$E$2</c:f>
              <c:numCache>
                <c:formatCode>0%</c:formatCode>
                <c:ptCount val="1"/>
                <c:pt idx="0">
                  <c:v>0.19800000000000001</c:v>
                </c:pt>
              </c:numCache>
            </c:numRef>
          </c:val>
          <c:extLst>
            <c:ext xmlns:c16="http://schemas.microsoft.com/office/drawing/2014/chart" uri="{C3380CC4-5D6E-409C-BE32-E72D297353CC}">
              <c16:uniqueId val="{00000004-630B-407C-A448-6E73E083F909}"/>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Sheet1!$F$2</c:f>
              <c:numCache>
                <c:formatCode>0%</c:formatCode>
                <c:ptCount val="1"/>
                <c:pt idx="0">
                  <c:v>0.16</c:v>
                </c:pt>
              </c:numCache>
            </c:numRef>
          </c:val>
          <c:extLst>
            <c:ext xmlns:c16="http://schemas.microsoft.com/office/drawing/2014/chart" uri="{C3380CC4-5D6E-409C-BE32-E72D297353CC}">
              <c16:uniqueId val="{00000005-630B-407C-A448-6E73E083F909}"/>
            </c:ext>
          </c:extLst>
        </c:ser>
        <c:ser>
          <c:idx val="5"/>
          <c:order val="5"/>
          <c:tx>
            <c:strRef>
              <c:f>Sheet1!$G$1</c:f>
              <c:strCache>
                <c:ptCount val="1"/>
                <c:pt idx="0">
                  <c:v>Online Newspapers</c:v>
                </c:pt>
              </c:strCache>
            </c:strRef>
          </c:tx>
          <c:invertIfNegative val="0"/>
          <c:dLbls>
            <c:dLbl>
              <c:idx val="0"/>
              <c:layout>
                <c:manualLayout>
                  <c:x val="2.806798552310665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A7-4582-BEC6-2E5C525911B2}"/>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Sheet1!$G$2</c:f>
              <c:numCache>
                <c:formatCode>0%</c:formatCode>
                <c:ptCount val="1"/>
                <c:pt idx="0">
                  <c:v>0.16900000000000001</c:v>
                </c:pt>
              </c:numCache>
            </c:numRef>
          </c:val>
          <c:extLst>
            <c:ext xmlns:c16="http://schemas.microsoft.com/office/drawing/2014/chart" uri="{C3380CC4-5D6E-409C-BE32-E72D297353CC}">
              <c16:uniqueId val="{00000006-630B-407C-A448-6E73E083F909}"/>
            </c:ext>
          </c:extLst>
        </c:ser>
        <c:ser>
          <c:idx val="6"/>
          <c:order val="6"/>
          <c:tx>
            <c:strRef>
              <c:f>Sheet1!$H$1</c:f>
              <c:strCache>
                <c:ptCount val="1"/>
                <c:pt idx="0">
                  <c:v>Newspaper</c:v>
                </c:pt>
              </c:strCache>
            </c:strRef>
          </c:tx>
          <c:spPr>
            <a:solidFill>
              <a:srgbClr val="93A9CF"/>
            </a:solidFill>
          </c:spPr>
          <c:invertIfNegative val="0"/>
          <c:dLbls>
            <c:dLbl>
              <c:idx val="0"/>
              <c:layout>
                <c:manualLayout>
                  <c:x val="-1.4033992761553844E-3"/>
                  <c:y val="2.93568175545447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A7-4582-BEC6-2E5C525911B2}"/>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Sheet1!$H$2</c:f>
              <c:numCache>
                <c:formatCode>0%</c:formatCode>
                <c:ptCount val="1"/>
                <c:pt idx="0">
                  <c:v>0.189</c:v>
                </c:pt>
              </c:numCache>
            </c:numRef>
          </c:val>
          <c:extLst>
            <c:ext xmlns:c16="http://schemas.microsoft.com/office/drawing/2014/chart" uri="{C3380CC4-5D6E-409C-BE32-E72D297353CC}">
              <c16:uniqueId val="{00000007-630B-407C-A448-6E73E083F909}"/>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Sheet1!$I$2</c:f>
              <c:numCache>
                <c:formatCode>0%</c:formatCode>
                <c:ptCount val="1"/>
                <c:pt idx="0">
                  <c:v>0.13200000000000001</c:v>
                </c:pt>
              </c:numCache>
            </c:numRef>
          </c:val>
          <c:extLst>
            <c:ext xmlns:c16="http://schemas.microsoft.com/office/drawing/2014/chart" uri="{C3380CC4-5D6E-409C-BE32-E72D297353CC}">
              <c16:uniqueId val="{00000008-630B-407C-A448-6E73E083F909}"/>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Sheet1!$J$2</c:f>
              <c:numCache>
                <c:formatCode>0%</c:formatCode>
                <c:ptCount val="1"/>
                <c:pt idx="0">
                  <c:v>0.152</c:v>
                </c:pt>
              </c:numCache>
            </c:numRef>
          </c:val>
          <c:extLst>
            <c:ext xmlns:c16="http://schemas.microsoft.com/office/drawing/2014/chart" uri="{C3380CC4-5D6E-409C-BE32-E72D297353CC}">
              <c16:uniqueId val="{00000009-630B-407C-A448-6E73E083F909}"/>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Sheet1!$K$2</c:f>
              <c:numCache>
                <c:formatCode>0%</c:formatCode>
                <c:ptCount val="1"/>
                <c:pt idx="0">
                  <c:v>0.17299999999999999</c:v>
                </c:pt>
              </c:numCache>
            </c:numRef>
          </c:val>
          <c:extLst>
            <c:ext xmlns:c16="http://schemas.microsoft.com/office/drawing/2014/chart" uri="{C3380CC4-5D6E-409C-BE32-E72D297353CC}">
              <c16:uniqueId val="{0000000A-630B-407C-A448-6E73E083F909}"/>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Sheet1!$L$2</c:f>
              <c:numCache>
                <c:formatCode>0%</c:formatCode>
                <c:ptCount val="1"/>
                <c:pt idx="0">
                  <c:v>0.18099999999999999</c:v>
                </c:pt>
              </c:numCache>
            </c:numRef>
          </c:val>
          <c:extLst>
            <c:ext xmlns:c16="http://schemas.microsoft.com/office/drawing/2014/chart" uri="{C3380CC4-5D6E-409C-BE32-E72D297353CC}">
              <c16:uniqueId val="{0000000B-630B-407C-A448-6E73E083F909}"/>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Undecided Voters</c:v>
                </c:pt>
              </c:strCache>
            </c:strRef>
          </c:cat>
          <c:val>
            <c:numRef>
              <c:f>Sheet1!$M$2</c:f>
              <c:numCache>
                <c:formatCode>0%</c:formatCode>
                <c:ptCount val="1"/>
                <c:pt idx="0">
                  <c:v>0.16900000000000001</c:v>
                </c:pt>
              </c:numCache>
            </c:numRef>
          </c:val>
          <c:extLst>
            <c:ext xmlns:c16="http://schemas.microsoft.com/office/drawing/2014/chart" uri="{C3380CC4-5D6E-409C-BE32-E72D297353CC}">
              <c16:uniqueId val="{00000000-056C-4E0D-8DD3-7A163DE3B19D}"/>
            </c:ext>
          </c:extLst>
        </c:ser>
        <c:dLbls>
          <c:showLegendKey val="0"/>
          <c:showVal val="0"/>
          <c:showCatName val="0"/>
          <c:showSerName val="0"/>
          <c:showPercent val="0"/>
          <c:showBubbleSize val="0"/>
        </c:dLbls>
        <c:gapWidth val="150"/>
        <c:axId val="117277440"/>
        <c:axId val="117278976"/>
      </c:barChart>
      <c:catAx>
        <c:axId val="117277440"/>
        <c:scaling>
          <c:orientation val="minMax"/>
        </c:scaling>
        <c:delete val="0"/>
        <c:axPos val="b"/>
        <c:numFmt formatCode="General" sourceLinked="0"/>
        <c:majorTickMark val="out"/>
        <c:minorTickMark val="none"/>
        <c:tickLblPos val="nextTo"/>
        <c:txPr>
          <a:bodyPr/>
          <a:lstStyle/>
          <a:p>
            <a:pPr>
              <a:defRPr sz="1200" b="1" u="sng"/>
            </a:pPr>
            <a:endParaRPr lang="en-US"/>
          </a:p>
        </c:txPr>
        <c:crossAx val="117278976"/>
        <c:crosses val="autoZero"/>
        <c:auto val="1"/>
        <c:lblAlgn val="ctr"/>
        <c:lblOffset val="100"/>
        <c:noMultiLvlLbl val="0"/>
      </c:catAx>
      <c:valAx>
        <c:axId val="117278976"/>
        <c:scaling>
          <c:orientation val="minMax"/>
          <c:max val="0.8"/>
        </c:scaling>
        <c:delete val="1"/>
        <c:axPos val="l"/>
        <c:numFmt formatCode="0%" sourceLinked="1"/>
        <c:majorTickMark val="out"/>
        <c:minorTickMark val="none"/>
        <c:tickLblPos val="nextTo"/>
        <c:crossAx val="117277440"/>
        <c:crosses val="autoZero"/>
        <c:crossBetween val="between"/>
      </c:valAx>
    </c:plotArea>
    <c:legend>
      <c:legendPos val="b"/>
      <c:layout>
        <c:manualLayout>
          <c:xMode val="edge"/>
          <c:yMode val="edge"/>
          <c:x val="1.7053816653119103E-2"/>
          <c:y val="0.86338423543520437"/>
          <c:w val="0.98151926792547195"/>
          <c:h val="0.13661576456479557"/>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200" b="1" i="0" u="none" strike="noStrike" baseline="0" dirty="0">
                <a:effectLst/>
              </a:rPr>
              <a:t>Which Of The Following Types Of Political Advertisements Have Prompted You To </a:t>
            </a:r>
            <a:r>
              <a:rPr lang="en-US" sz="1200" b="1" i="1" u="sng" strike="noStrike" baseline="0" dirty="0">
                <a:effectLst/>
              </a:rPr>
              <a:t>Take An Action</a:t>
            </a:r>
            <a:r>
              <a:rPr lang="en-US" sz="1200" b="1" i="1" u="none" strike="noStrike" baseline="0" dirty="0">
                <a:effectLst/>
              </a:rPr>
              <a:t>?</a:t>
            </a:r>
          </a:p>
          <a:p>
            <a:pPr>
              <a:defRPr sz="1050"/>
            </a:pPr>
            <a:r>
              <a:rPr lang="en-US" sz="1050" b="0" i="1" u="none" strike="noStrike" baseline="0" dirty="0">
                <a:solidFill>
                  <a:schemeClr val="tx1"/>
                </a:solidFill>
                <a:effectLst/>
              </a:rPr>
              <a:t>(seek info about a political candidate / discuss with others)</a:t>
            </a:r>
            <a:endParaRPr lang="en-US" sz="1050" u="none" dirty="0">
              <a:solidFill>
                <a:schemeClr val="tx1"/>
              </a:solidFill>
            </a:endParaRPr>
          </a:p>
        </c:rich>
      </c:tx>
      <c:overlay val="0"/>
    </c:title>
    <c:autoTitleDeleted val="0"/>
    <c:plotArea>
      <c:layout>
        <c:manualLayout>
          <c:layoutTarget val="inner"/>
          <c:xMode val="edge"/>
          <c:yMode val="edge"/>
          <c:x val="1.2802316514937472E-2"/>
          <c:y val="0.11440837228697931"/>
          <c:w val="0.97316369072350872"/>
          <c:h val="0.64125968948346335"/>
        </c:manualLayout>
      </c:layout>
      <c:barChart>
        <c:barDir val="col"/>
        <c:grouping val="cluster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Sheet1!$B$2</c:f>
              <c:numCache>
                <c:formatCode>0%</c:formatCode>
                <c:ptCount val="1"/>
                <c:pt idx="0">
                  <c:v>0.58399999999999996</c:v>
                </c:pt>
              </c:numCache>
            </c:numRef>
          </c:val>
          <c:extLst>
            <c:ext xmlns:c16="http://schemas.microsoft.com/office/drawing/2014/chart" uri="{C3380CC4-5D6E-409C-BE32-E72D297353CC}">
              <c16:uniqueId val="{00000000-B01B-4A13-849E-9D78ACF4525D}"/>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Sheet1!$C$2</c:f>
              <c:numCache>
                <c:formatCode>0%</c:formatCode>
                <c:ptCount val="1"/>
                <c:pt idx="0">
                  <c:v>0.32900000000000001</c:v>
                </c:pt>
              </c:numCache>
            </c:numRef>
          </c:val>
          <c:extLst>
            <c:ext xmlns:c16="http://schemas.microsoft.com/office/drawing/2014/chart" uri="{C3380CC4-5D6E-409C-BE32-E72D297353CC}">
              <c16:uniqueId val="{00000001-B01B-4A13-849E-9D78ACF4525D}"/>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Sheet1!$D$2</c:f>
              <c:numCache>
                <c:formatCode>0%</c:formatCode>
                <c:ptCount val="1"/>
                <c:pt idx="0">
                  <c:v>0.14399999999999999</c:v>
                </c:pt>
              </c:numCache>
            </c:numRef>
          </c:val>
          <c:extLst>
            <c:ext xmlns:c16="http://schemas.microsoft.com/office/drawing/2014/chart" uri="{C3380CC4-5D6E-409C-BE32-E72D297353CC}">
              <c16:uniqueId val="{00000002-B01B-4A13-849E-9D78ACF4525D}"/>
            </c:ext>
          </c:extLst>
        </c:ser>
        <c:ser>
          <c:idx val="3"/>
          <c:order val="3"/>
          <c:tx>
            <c:strRef>
              <c:f>Sheet1!$E$1</c:f>
              <c:strCache>
                <c:ptCount val="1"/>
                <c:pt idx="0">
                  <c:v>Social Media</c:v>
                </c:pt>
              </c:strCache>
            </c:strRef>
          </c:tx>
          <c:invertIfNegative val="0"/>
          <c:dLbls>
            <c:dLbl>
              <c:idx val="0"/>
              <c:layout>
                <c:manualLayout>
                  <c:x val="-1.6671720377446407E-3"/>
                  <c:y val="1.57463496993353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1B-4A13-849E-9D78ACF4525D}"/>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Sheet1!$E$2</c:f>
              <c:numCache>
                <c:formatCode>0%</c:formatCode>
                <c:ptCount val="1"/>
                <c:pt idx="0">
                  <c:v>0.21</c:v>
                </c:pt>
              </c:numCache>
            </c:numRef>
          </c:val>
          <c:extLst>
            <c:ext xmlns:c16="http://schemas.microsoft.com/office/drawing/2014/chart" uri="{C3380CC4-5D6E-409C-BE32-E72D297353CC}">
              <c16:uniqueId val="{00000004-B01B-4A13-849E-9D78ACF4525D}"/>
            </c:ext>
          </c:extLst>
        </c:ser>
        <c:ser>
          <c:idx val="4"/>
          <c:order val="4"/>
          <c:tx>
            <c:strRef>
              <c:f>Sheet1!$F$1</c:f>
              <c:strCache>
                <c:ptCount val="1"/>
                <c:pt idx="0">
                  <c:v>Search Results</c:v>
                </c:pt>
              </c:strCache>
            </c:strRef>
          </c:tx>
          <c:spPr>
            <a:solidFill>
              <a:schemeClr val="accent5">
                <a:lumMod val="75000"/>
              </a:schemeClr>
            </a:solidFill>
          </c:spPr>
          <c:invertIfNegative val="0"/>
          <c:dLbls>
            <c:dLbl>
              <c:idx val="0"/>
              <c:layout>
                <c:manualLayout>
                  <c:x val="1.4033992761553844E-3"/>
                  <c:y val="-2.93568175545458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34-4992-90D9-17D84A2F97A6}"/>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Sheet1!$F$2</c:f>
              <c:numCache>
                <c:formatCode>0%</c:formatCode>
                <c:ptCount val="1"/>
                <c:pt idx="0">
                  <c:v>0.13100000000000001</c:v>
                </c:pt>
              </c:numCache>
            </c:numRef>
          </c:val>
          <c:extLst>
            <c:ext xmlns:c16="http://schemas.microsoft.com/office/drawing/2014/chart" uri="{C3380CC4-5D6E-409C-BE32-E72D297353CC}">
              <c16:uniqueId val="{00000005-B01B-4A13-849E-9D78ACF4525D}"/>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Sheet1!$G$2</c:f>
              <c:numCache>
                <c:formatCode>0%</c:formatCode>
                <c:ptCount val="1"/>
                <c:pt idx="0">
                  <c:v>0.152</c:v>
                </c:pt>
              </c:numCache>
            </c:numRef>
          </c:val>
          <c:extLst>
            <c:ext xmlns:c16="http://schemas.microsoft.com/office/drawing/2014/chart" uri="{C3380CC4-5D6E-409C-BE32-E72D297353CC}">
              <c16:uniqueId val="{00000006-B01B-4A13-849E-9D78ACF4525D}"/>
            </c:ext>
          </c:extLst>
        </c:ser>
        <c:ser>
          <c:idx val="6"/>
          <c:order val="6"/>
          <c:tx>
            <c:strRef>
              <c:f>Sheet1!$H$1</c:f>
              <c:strCache>
                <c:ptCount val="1"/>
                <c:pt idx="0">
                  <c:v>Newspaper</c:v>
                </c:pt>
              </c:strCache>
            </c:strRef>
          </c:tx>
          <c:spPr>
            <a:solidFill>
              <a:srgbClr val="93A9CF"/>
            </a:solidFill>
          </c:spPr>
          <c:invertIfNegative val="0"/>
          <c:dLbls>
            <c:dLbl>
              <c:idx val="0"/>
              <c:layout>
                <c:manualLayout>
                  <c:x val="-2.80679855231076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34-4992-90D9-17D84A2F97A6}"/>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Sheet1!$H$2</c:f>
              <c:numCache>
                <c:formatCode>0%</c:formatCode>
                <c:ptCount val="1"/>
                <c:pt idx="0">
                  <c:v>0.16900000000000001</c:v>
                </c:pt>
              </c:numCache>
            </c:numRef>
          </c:val>
          <c:extLst>
            <c:ext xmlns:c16="http://schemas.microsoft.com/office/drawing/2014/chart" uri="{C3380CC4-5D6E-409C-BE32-E72D297353CC}">
              <c16:uniqueId val="{00000007-B01B-4A13-849E-9D78ACF4525D}"/>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Sheet1!$I$2</c:f>
              <c:numCache>
                <c:formatCode>0%</c:formatCode>
                <c:ptCount val="1"/>
                <c:pt idx="0">
                  <c:v>0.152</c:v>
                </c:pt>
              </c:numCache>
            </c:numRef>
          </c:val>
          <c:extLst>
            <c:ext xmlns:c16="http://schemas.microsoft.com/office/drawing/2014/chart" uri="{C3380CC4-5D6E-409C-BE32-E72D297353CC}">
              <c16:uniqueId val="{00000008-B01B-4A13-849E-9D78ACF4525D}"/>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Sheet1!$J$2</c:f>
              <c:numCache>
                <c:formatCode>0%</c:formatCode>
                <c:ptCount val="1"/>
                <c:pt idx="0">
                  <c:v>0.156</c:v>
                </c:pt>
              </c:numCache>
            </c:numRef>
          </c:val>
          <c:extLst>
            <c:ext xmlns:c16="http://schemas.microsoft.com/office/drawing/2014/chart" uri="{C3380CC4-5D6E-409C-BE32-E72D297353CC}">
              <c16:uniqueId val="{00000009-B01B-4A13-849E-9D78ACF4525D}"/>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Sheet1!$K$2</c:f>
              <c:numCache>
                <c:formatCode>0%</c:formatCode>
                <c:ptCount val="1"/>
                <c:pt idx="0">
                  <c:v>0.19800000000000001</c:v>
                </c:pt>
              </c:numCache>
            </c:numRef>
          </c:val>
          <c:extLst>
            <c:ext xmlns:c16="http://schemas.microsoft.com/office/drawing/2014/chart" uri="{C3380CC4-5D6E-409C-BE32-E72D297353CC}">
              <c16:uniqueId val="{0000000A-B01B-4A13-849E-9D78ACF4525D}"/>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Sheet1!$L$2</c:f>
              <c:numCache>
                <c:formatCode>0%</c:formatCode>
                <c:ptCount val="1"/>
                <c:pt idx="0">
                  <c:v>0.23</c:v>
                </c:pt>
              </c:numCache>
            </c:numRef>
          </c:val>
          <c:extLst>
            <c:ext xmlns:c16="http://schemas.microsoft.com/office/drawing/2014/chart" uri="{C3380CC4-5D6E-409C-BE32-E72D297353CC}">
              <c16:uniqueId val="{0000000B-B01B-4A13-849E-9D78ACF4525D}"/>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Undecided Voters</c:v>
                </c:pt>
              </c:strCache>
            </c:strRef>
          </c:cat>
          <c:val>
            <c:numRef>
              <c:f>Sheet1!$M$2</c:f>
              <c:numCache>
                <c:formatCode>0%</c:formatCode>
                <c:ptCount val="1"/>
                <c:pt idx="0">
                  <c:v>0.13200000000000001</c:v>
                </c:pt>
              </c:numCache>
            </c:numRef>
          </c:val>
          <c:extLst>
            <c:ext xmlns:c16="http://schemas.microsoft.com/office/drawing/2014/chart" uri="{C3380CC4-5D6E-409C-BE32-E72D297353CC}">
              <c16:uniqueId val="{00000000-65C5-4396-AB12-DED25FEDBD77}"/>
            </c:ext>
          </c:extLst>
        </c:ser>
        <c:dLbls>
          <c:showLegendKey val="0"/>
          <c:showVal val="0"/>
          <c:showCatName val="0"/>
          <c:showSerName val="0"/>
          <c:showPercent val="0"/>
          <c:showBubbleSize val="0"/>
        </c:dLbls>
        <c:gapWidth val="150"/>
        <c:axId val="117541888"/>
        <c:axId val="117555968"/>
      </c:barChart>
      <c:catAx>
        <c:axId val="117541888"/>
        <c:scaling>
          <c:orientation val="minMax"/>
        </c:scaling>
        <c:delete val="0"/>
        <c:axPos val="b"/>
        <c:numFmt formatCode="General" sourceLinked="0"/>
        <c:majorTickMark val="out"/>
        <c:minorTickMark val="none"/>
        <c:tickLblPos val="nextTo"/>
        <c:txPr>
          <a:bodyPr/>
          <a:lstStyle/>
          <a:p>
            <a:pPr>
              <a:defRPr sz="1200" b="1" u="sng"/>
            </a:pPr>
            <a:endParaRPr lang="en-US"/>
          </a:p>
        </c:txPr>
        <c:crossAx val="117555968"/>
        <c:crosses val="autoZero"/>
        <c:auto val="1"/>
        <c:lblAlgn val="ctr"/>
        <c:lblOffset val="100"/>
        <c:noMultiLvlLbl val="0"/>
      </c:catAx>
      <c:valAx>
        <c:axId val="117555968"/>
        <c:scaling>
          <c:orientation val="minMax"/>
          <c:max val="0.60000000000000009"/>
        </c:scaling>
        <c:delete val="1"/>
        <c:axPos val="l"/>
        <c:numFmt formatCode="0%" sourceLinked="1"/>
        <c:majorTickMark val="out"/>
        <c:minorTickMark val="none"/>
        <c:tickLblPos val="nextTo"/>
        <c:crossAx val="117541888"/>
        <c:crosses val="autoZero"/>
        <c:crossBetween val="between"/>
      </c:valAx>
    </c:plotArea>
    <c:legend>
      <c:legendPos val="b"/>
      <c:layout>
        <c:manualLayout>
          <c:xMode val="edge"/>
          <c:yMode val="edge"/>
          <c:x val="5.5593065483715266E-2"/>
          <c:y val="0.84577014490247748"/>
          <c:w val="0.88487131160149279"/>
          <c:h val="0.12193735578752321"/>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b="1" i="0" u="none" strike="noStrike" baseline="0" dirty="0">
                <a:effectLst/>
              </a:rPr>
              <a:t>Which Of The Following </a:t>
            </a:r>
            <a:r>
              <a:rPr lang="en-US" sz="1050" b="1" i="1" u="sng" strike="noStrike" baseline="0" dirty="0">
                <a:effectLst/>
              </a:rPr>
              <a:t>Keeps You Informed</a:t>
            </a:r>
            <a:r>
              <a:rPr lang="en-US" sz="1050" b="1" i="1" u="none" strike="noStrike" baseline="0" dirty="0">
                <a:effectLst/>
              </a:rPr>
              <a:t> </a:t>
            </a:r>
            <a:r>
              <a:rPr lang="en-US" sz="1050" b="1" i="0" u="none" strike="noStrike" baseline="0" dirty="0">
                <a:effectLst/>
              </a:rPr>
              <a:t>About Political Candidates And Issues Throughout The Election Cycle?</a:t>
            </a:r>
            <a:endParaRPr lang="en-US" sz="1050" dirty="0"/>
          </a:p>
        </c:rich>
      </c:tx>
      <c:layout>
        <c:manualLayout>
          <c:xMode val="edge"/>
          <c:yMode val="edge"/>
          <c:x val="0.13157422908586514"/>
          <c:y val="3.5228181065453681E-2"/>
        </c:manualLayout>
      </c:layout>
      <c:overlay val="0"/>
    </c:title>
    <c:autoTitleDeleted val="0"/>
    <c:plotArea>
      <c:layout>
        <c:manualLayout>
          <c:layoutTarget val="inner"/>
          <c:xMode val="edge"/>
          <c:yMode val="edge"/>
          <c:x val="2.1888757197874531E-2"/>
          <c:y val="7.3308827710616684E-2"/>
          <c:w val="0.95766387049213209"/>
          <c:h val="0.65887378001619012"/>
        </c:manualLayout>
      </c:layout>
      <c:barChart>
        <c:barDir val="col"/>
        <c:grouping val="clustered"/>
        <c:varyColors val="0"/>
        <c:ser>
          <c:idx val="0"/>
          <c:order val="0"/>
          <c:tx>
            <c:strRef>
              <c:f>Sheet1!$B$1</c:f>
              <c:strCache>
                <c:ptCount val="1"/>
                <c:pt idx="0">
                  <c:v>Undecided Voters</c:v>
                </c:pt>
              </c:strCache>
            </c:strRef>
          </c:tx>
          <c:spPr>
            <a:solidFill>
              <a:srgbClr val="3682B4"/>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Sheet1!$B$2</c:f>
              <c:numCache>
                <c:formatCode>0%</c:formatCode>
                <c:ptCount val="1"/>
                <c:pt idx="0">
                  <c:v>0.7</c:v>
                </c:pt>
              </c:numCache>
            </c:numRef>
          </c:val>
          <c:extLst>
            <c:ext xmlns:c16="http://schemas.microsoft.com/office/drawing/2014/chart" uri="{C3380CC4-5D6E-409C-BE32-E72D297353CC}">
              <c16:uniqueId val="{00000000-EBF6-44DC-AECC-93A0BD434F3A}"/>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Sheet1!$C$2</c:f>
              <c:numCache>
                <c:formatCode>0%</c:formatCode>
                <c:ptCount val="1"/>
                <c:pt idx="0">
                  <c:v>0.45300000000000001</c:v>
                </c:pt>
              </c:numCache>
            </c:numRef>
          </c:val>
          <c:extLst>
            <c:ext xmlns:c16="http://schemas.microsoft.com/office/drawing/2014/chart" uri="{C3380CC4-5D6E-409C-BE32-E72D297353CC}">
              <c16:uniqueId val="{00000001-EBF6-44DC-AECC-93A0BD434F3A}"/>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Sheet1!$D$2</c:f>
              <c:numCache>
                <c:formatCode>0%</c:formatCode>
                <c:ptCount val="1"/>
                <c:pt idx="0">
                  <c:v>0.14399999999999999</c:v>
                </c:pt>
              </c:numCache>
            </c:numRef>
          </c:val>
          <c:extLst>
            <c:ext xmlns:c16="http://schemas.microsoft.com/office/drawing/2014/chart" uri="{C3380CC4-5D6E-409C-BE32-E72D297353CC}">
              <c16:uniqueId val="{00000002-EBF6-44DC-AECC-93A0BD434F3A}"/>
            </c:ext>
          </c:extLst>
        </c:ser>
        <c:ser>
          <c:idx val="3"/>
          <c:order val="3"/>
          <c:tx>
            <c:strRef>
              <c:f>Sheet1!$E$1</c:f>
              <c:strCache>
                <c:ptCount val="1"/>
                <c:pt idx="0">
                  <c:v>Social Media</c:v>
                </c:pt>
              </c:strCache>
            </c:strRef>
          </c:tx>
          <c:invertIfNegative val="0"/>
          <c:dLbls>
            <c:dLbl>
              <c:idx val="0"/>
              <c:layout>
                <c:manualLayout>
                  <c:x val="2.5430257907215125E-3"/>
                  <c:y val="1.57463496993342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F6-44DC-AECC-93A0BD434F3A}"/>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Sheet1!$E$2</c:f>
              <c:numCache>
                <c:formatCode>0%</c:formatCode>
                <c:ptCount val="1"/>
                <c:pt idx="0">
                  <c:v>0.21</c:v>
                </c:pt>
              </c:numCache>
            </c:numRef>
          </c:val>
          <c:extLst>
            <c:ext xmlns:c16="http://schemas.microsoft.com/office/drawing/2014/chart" uri="{C3380CC4-5D6E-409C-BE32-E72D297353CC}">
              <c16:uniqueId val="{00000004-EBF6-44DC-AECC-93A0BD434F3A}"/>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Sheet1!$F$2</c:f>
              <c:numCache>
                <c:formatCode>0%</c:formatCode>
                <c:ptCount val="1"/>
                <c:pt idx="0">
                  <c:v>0.16</c:v>
                </c:pt>
              </c:numCache>
            </c:numRef>
          </c:val>
          <c:extLst>
            <c:ext xmlns:c16="http://schemas.microsoft.com/office/drawing/2014/chart" uri="{C3380CC4-5D6E-409C-BE32-E72D297353CC}">
              <c16:uniqueId val="{00000005-EBF6-44DC-AECC-93A0BD434F3A}"/>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Sheet1!$G$2</c:f>
              <c:numCache>
                <c:formatCode>0%</c:formatCode>
                <c:ptCount val="1"/>
                <c:pt idx="0">
                  <c:v>0.20599999999999999</c:v>
                </c:pt>
              </c:numCache>
            </c:numRef>
          </c:val>
          <c:extLst>
            <c:ext xmlns:c16="http://schemas.microsoft.com/office/drawing/2014/chart" uri="{C3380CC4-5D6E-409C-BE32-E72D297353CC}">
              <c16:uniqueId val="{00000006-EBF6-44DC-AECC-93A0BD434F3A}"/>
            </c:ext>
          </c:extLst>
        </c:ser>
        <c:ser>
          <c:idx val="6"/>
          <c:order val="6"/>
          <c:tx>
            <c:strRef>
              <c:f>Sheet1!$H$1</c:f>
              <c:strCache>
                <c:ptCount val="1"/>
                <c:pt idx="0">
                  <c:v>Newspaper</c:v>
                </c:pt>
              </c:strCache>
            </c:strRef>
          </c:tx>
          <c:spPr>
            <a:solidFill>
              <a:srgbClr val="93A9CF"/>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Sheet1!$H$2</c:f>
              <c:numCache>
                <c:formatCode>0%</c:formatCode>
                <c:ptCount val="1"/>
                <c:pt idx="0">
                  <c:v>0.23899999999999999</c:v>
                </c:pt>
              </c:numCache>
            </c:numRef>
          </c:val>
          <c:extLst>
            <c:ext xmlns:c16="http://schemas.microsoft.com/office/drawing/2014/chart" uri="{C3380CC4-5D6E-409C-BE32-E72D297353CC}">
              <c16:uniqueId val="{00000007-EBF6-44DC-AECC-93A0BD434F3A}"/>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Sheet1!$I$2</c:f>
              <c:numCache>
                <c:formatCode>0%</c:formatCode>
                <c:ptCount val="1"/>
                <c:pt idx="0">
                  <c:v>0.128</c:v>
                </c:pt>
              </c:numCache>
            </c:numRef>
          </c:val>
          <c:extLst>
            <c:ext xmlns:c16="http://schemas.microsoft.com/office/drawing/2014/chart" uri="{C3380CC4-5D6E-409C-BE32-E72D297353CC}">
              <c16:uniqueId val="{00000008-EBF6-44DC-AECC-93A0BD434F3A}"/>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Sheet1!$J$2</c:f>
              <c:numCache>
                <c:formatCode>0%</c:formatCode>
                <c:ptCount val="1"/>
                <c:pt idx="0">
                  <c:v>0.189</c:v>
                </c:pt>
              </c:numCache>
            </c:numRef>
          </c:val>
          <c:extLst>
            <c:ext xmlns:c16="http://schemas.microsoft.com/office/drawing/2014/chart" uri="{C3380CC4-5D6E-409C-BE32-E72D297353CC}">
              <c16:uniqueId val="{00000009-EBF6-44DC-AECC-93A0BD434F3A}"/>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Sheet1!$K$2</c:f>
              <c:numCache>
                <c:formatCode>0%</c:formatCode>
                <c:ptCount val="1"/>
                <c:pt idx="0">
                  <c:v>0.21</c:v>
                </c:pt>
              </c:numCache>
            </c:numRef>
          </c:val>
          <c:extLst>
            <c:ext xmlns:c16="http://schemas.microsoft.com/office/drawing/2014/chart" uri="{C3380CC4-5D6E-409C-BE32-E72D297353CC}">
              <c16:uniqueId val="{0000000A-EBF6-44DC-AECC-93A0BD434F3A}"/>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Sheet1!$L$2</c:f>
              <c:numCache>
                <c:formatCode>0%</c:formatCode>
                <c:ptCount val="1"/>
                <c:pt idx="0">
                  <c:v>0.214</c:v>
                </c:pt>
              </c:numCache>
            </c:numRef>
          </c:val>
          <c:extLst>
            <c:ext xmlns:c16="http://schemas.microsoft.com/office/drawing/2014/chart" uri="{C3380CC4-5D6E-409C-BE32-E72D297353CC}">
              <c16:uniqueId val="{0000000B-EBF6-44DC-AECC-93A0BD434F3A}"/>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Undecided Voters</c:v>
                </c:pt>
              </c:strCache>
            </c:strRef>
          </c:cat>
          <c:val>
            <c:numRef>
              <c:f>Sheet1!$M$2</c:f>
              <c:numCache>
                <c:formatCode>0%</c:formatCode>
                <c:ptCount val="1"/>
                <c:pt idx="0">
                  <c:v>0.123</c:v>
                </c:pt>
              </c:numCache>
            </c:numRef>
          </c:val>
          <c:extLst>
            <c:ext xmlns:c16="http://schemas.microsoft.com/office/drawing/2014/chart" uri="{C3380CC4-5D6E-409C-BE32-E72D297353CC}">
              <c16:uniqueId val="{00000000-2D3A-47A8-A3B2-A690DA6C0C2B}"/>
            </c:ext>
          </c:extLst>
        </c:ser>
        <c:dLbls>
          <c:showLegendKey val="0"/>
          <c:showVal val="0"/>
          <c:showCatName val="0"/>
          <c:showSerName val="0"/>
          <c:showPercent val="0"/>
          <c:showBubbleSize val="0"/>
        </c:dLbls>
        <c:gapWidth val="150"/>
        <c:axId val="118933760"/>
        <c:axId val="119283712"/>
      </c:barChart>
      <c:catAx>
        <c:axId val="118933760"/>
        <c:scaling>
          <c:orientation val="minMax"/>
        </c:scaling>
        <c:delete val="0"/>
        <c:axPos val="b"/>
        <c:numFmt formatCode="General" sourceLinked="0"/>
        <c:majorTickMark val="out"/>
        <c:minorTickMark val="none"/>
        <c:tickLblPos val="nextTo"/>
        <c:txPr>
          <a:bodyPr/>
          <a:lstStyle/>
          <a:p>
            <a:pPr>
              <a:defRPr sz="1000" b="1"/>
            </a:pPr>
            <a:endParaRPr lang="en-US"/>
          </a:p>
        </c:txPr>
        <c:crossAx val="119283712"/>
        <c:crosses val="autoZero"/>
        <c:auto val="1"/>
        <c:lblAlgn val="ctr"/>
        <c:lblOffset val="100"/>
        <c:noMultiLvlLbl val="0"/>
      </c:catAx>
      <c:valAx>
        <c:axId val="119283712"/>
        <c:scaling>
          <c:orientation val="minMax"/>
          <c:max val="0.8"/>
          <c:min val="0"/>
        </c:scaling>
        <c:delete val="1"/>
        <c:axPos val="l"/>
        <c:numFmt formatCode="0%" sourceLinked="1"/>
        <c:majorTickMark val="out"/>
        <c:minorTickMark val="none"/>
        <c:tickLblPos val="nextTo"/>
        <c:crossAx val="118933760"/>
        <c:crosses val="autoZero"/>
        <c:crossBetween val="between"/>
      </c:valAx>
    </c:plotArea>
    <c:legend>
      <c:legendPos val="b"/>
      <c:layout>
        <c:manualLayout>
          <c:xMode val="edge"/>
          <c:yMode val="edge"/>
          <c:x val="3.1848877959906971E-2"/>
          <c:y val="0.80173491857066048"/>
          <c:w val="0.93504803267678527"/>
          <c:h val="0.16010121860843138"/>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b="1" i="0" u="none" strike="noStrike" baseline="0" dirty="0">
                <a:effectLst/>
              </a:rPr>
              <a:t>Which Of The Following </a:t>
            </a:r>
            <a:r>
              <a:rPr lang="en-US" sz="1100" b="1" i="1" u="sng" strike="noStrike" baseline="0" dirty="0">
                <a:effectLst/>
              </a:rPr>
              <a:t>Influences Your Final Decision</a:t>
            </a:r>
            <a:r>
              <a:rPr lang="en-US" sz="1100" b="1" i="0" u="none" strike="noStrike" baseline="0" dirty="0">
                <a:effectLst/>
              </a:rPr>
              <a:t> When Voting For Political Candidates and Issues?</a:t>
            </a:r>
            <a:endParaRPr lang="en-US" sz="1100" dirty="0"/>
          </a:p>
        </c:rich>
      </c:tx>
      <c:layout>
        <c:manualLayout>
          <c:xMode val="edge"/>
          <c:yMode val="edge"/>
          <c:x val="0.11975592787013938"/>
          <c:y val="2.9356817554544736E-3"/>
        </c:manualLayout>
      </c:layout>
      <c:overlay val="0"/>
    </c:title>
    <c:autoTitleDeleted val="0"/>
    <c:plotArea>
      <c:layout>
        <c:manualLayout>
          <c:layoutTarget val="inner"/>
          <c:xMode val="edge"/>
          <c:yMode val="edge"/>
          <c:x val="2.122271217186978E-2"/>
          <c:y val="9.0922918243343503E-2"/>
          <c:w val="0.9563228994096441"/>
          <c:h val="0.60016014490710079"/>
        </c:manualLayout>
      </c:layout>
      <c:barChart>
        <c:barDir val="col"/>
        <c:grouping val="cluster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Sheet1!$B$2</c:f>
              <c:numCache>
                <c:formatCode>0%</c:formatCode>
                <c:ptCount val="1"/>
                <c:pt idx="0">
                  <c:v>0.58799999999999997</c:v>
                </c:pt>
              </c:numCache>
            </c:numRef>
          </c:val>
          <c:extLst>
            <c:ext xmlns:c16="http://schemas.microsoft.com/office/drawing/2014/chart" uri="{C3380CC4-5D6E-409C-BE32-E72D297353CC}">
              <c16:uniqueId val="{00000000-7ED6-49D0-B5B6-9069B1333749}"/>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Sheet1!$C$2</c:f>
              <c:numCache>
                <c:formatCode>0%</c:formatCode>
                <c:ptCount val="1"/>
                <c:pt idx="0">
                  <c:v>0.38300000000000001</c:v>
                </c:pt>
              </c:numCache>
            </c:numRef>
          </c:val>
          <c:extLst>
            <c:ext xmlns:c16="http://schemas.microsoft.com/office/drawing/2014/chart" uri="{C3380CC4-5D6E-409C-BE32-E72D297353CC}">
              <c16:uniqueId val="{00000001-7ED6-49D0-B5B6-9069B1333749}"/>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Sheet1!$D$2</c:f>
              <c:numCache>
                <c:formatCode>0%</c:formatCode>
                <c:ptCount val="1"/>
                <c:pt idx="0">
                  <c:v>0.128</c:v>
                </c:pt>
              </c:numCache>
            </c:numRef>
          </c:val>
          <c:extLst>
            <c:ext xmlns:c16="http://schemas.microsoft.com/office/drawing/2014/chart" uri="{C3380CC4-5D6E-409C-BE32-E72D297353CC}">
              <c16:uniqueId val="{00000002-7ED6-49D0-B5B6-9069B1333749}"/>
            </c:ext>
          </c:extLst>
        </c:ser>
        <c:ser>
          <c:idx val="3"/>
          <c:order val="3"/>
          <c:tx>
            <c:strRef>
              <c:f>Sheet1!$E$1</c:f>
              <c:strCache>
                <c:ptCount val="1"/>
                <c:pt idx="0">
                  <c:v>Social Media</c:v>
                </c:pt>
              </c:strCache>
            </c:strRef>
          </c:tx>
          <c:invertIfNegative val="0"/>
          <c:dLbls>
            <c:dLbl>
              <c:idx val="0"/>
              <c:layout>
                <c:manualLayout>
                  <c:x val="-3.0706241128132792E-3"/>
                  <c:y val="4.5102859379228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D6-49D0-B5B6-9069B1333749}"/>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Sheet1!$E$2</c:f>
              <c:numCache>
                <c:formatCode>0%</c:formatCode>
                <c:ptCount val="1"/>
                <c:pt idx="0">
                  <c:v>0.16900000000000001</c:v>
                </c:pt>
              </c:numCache>
            </c:numRef>
          </c:val>
          <c:extLst>
            <c:ext xmlns:c16="http://schemas.microsoft.com/office/drawing/2014/chart" uri="{C3380CC4-5D6E-409C-BE32-E72D297353CC}">
              <c16:uniqueId val="{00000004-7ED6-49D0-B5B6-9069B1333749}"/>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Undecided Voters</c:v>
                </c:pt>
              </c:strCache>
            </c:strRef>
          </c:cat>
          <c:val>
            <c:numRef>
              <c:f>Sheet1!$F$2</c:f>
              <c:numCache>
                <c:formatCode>0%</c:formatCode>
                <c:ptCount val="1"/>
                <c:pt idx="0">
                  <c:v>0.156</c:v>
                </c:pt>
              </c:numCache>
            </c:numRef>
          </c:val>
          <c:extLst>
            <c:ext xmlns:c16="http://schemas.microsoft.com/office/drawing/2014/chart" uri="{C3380CC4-5D6E-409C-BE32-E72D297353CC}">
              <c16:uniqueId val="{00000005-7ED6-49D0-B5B6-9069B1333749}"/>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Sheet1!$G$2</c:f>
              <c:numCache>
                <c:formatCode>0%</c:formatCode>
                <c:ptCount val="1"/>
                <c:pt idx="0">
                  <c:v>0.156</c:v>
                </c:pt>
              </c:numCache>
            </c:numRef>
          </c:val>
          <c:extLst>
            <c:ext xmlns:c16="http://schemas.microsoft.com/office/drawing/2014/chart" uri="{C3380CC4-5D6E-409C-BE32-E72D297353CC}">
              <c16:uniqueId val="{00000006-7ED6-49D0-B5B6-9069B1333749}"/>
            </c:ext>
          </c:extLst>
        </c:ser>
        <c:ser>
          <c:idx val="6"/>
          <c:order val="6"/>
          <c:tx>
            <c:strRef>
              <c:f>Sheet1!$H$1</c:f>
              <c:strCache>
                <c:ptCount val="1"/>
                <c:pt idx="0">
                  <c:v>Newspaper</c:v>
                </c:pt>
              </c:strCache>
            </c:strRef>
          </c:tx>
          <c:spPr>
            <a:solidFill>
              <a:srgbClr val="93A9CF"/>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Sheet1!$H$2</c:f>
              <c:numCache>
                <c:formatCode>0%</c:formatCode>
                <c:ptCount val="1"/>
                <c:pt idx="0">
                  <c:v>0.20200000000000001</c:v>
                </c:pt>
              </c:numCache>
            </c:numRef>
          </c:val>
          <c:extLst>
            <c:ext xmlns:c16="http://schemas.microsoft.com/office/drawing/2014/chart" uri="{C3380CC4-5D6E-409C-BE32-E72D297353CC}">
              <c16:uniqueId val="{00000007-7ED6-49D0-B5B6-9069B1333749}"/>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Sheet1!$I$2</c:f>
              <c:numCache>
                <c:formatCode>0%</c:formatCode>
                <c:ptCount val="1"/>
                <c:pt idx="0">
                  <c:v>0.13600000000000001</c:v>
                </c:pt>
              </c:numCache>
            </c:numRef>
          </c:val>
          <c:extLst>
            <c:ext xmlns:c16="http://schemas.microsoft.com/office/drawing/2014/chart" uri="{C3380CC4-5D6E-409C-BE32-E72D297353CC}">
              <c16:uniqueId val="{00000008-7ED6-49D0-B5B6-9069B1333749}"/>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Sheet1!$J$2</c:f>
              <c:numCache>
                <c:formatCode>0%</c:formatCode>
                <c:ptCount val="1"/>
                <c:pt idx="0">
                  <c:v>0.14399999999999999</c:v>
                </c:pt>
              </c:numCache>
            </c:numRef>
          </c:val>
          <c:extLst>
            <c:ext xmlns:c16="http://schemas.microsoft.com/office/drawing/2014/chart" uri="{C3380CC4-5D6E-409C-BE32-E72D297353CC}">
              <c16:uniqueId val="{00000009-7ED6-49D0-B5B6-9069B1333749}"/>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Sheet1!$K$2</c:f>
              <c:numCache>
                <c:formatCode>0%</c:formatCode>
                <c:ptCount val="1"/>
                <c:pt idx="0">
                  <c:v>0.17699999999999999</c:v>
                </c:pt>
              </c:numCache>
            </c:numRef>
          </c:val>
          <c:extLst>
            <c:ext xmlns:c16="http://schemas.microsoft.com/office/drawing/2014/chart" uri="{C3380CC4-5D6E-409C-BE32-E72D297353CC}">
              <c16:uniqueId val="{0000000A-7ED6-49D0-B5B6-9069B1333749}"/>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Sheet1!$L$2</c:f>
              <c:numCache>
                <c:formatCode>0%</c:formatCode>
                <c:ptCount val="1"/>
                <c:pt idx="0">
                  <c:v>0.222</c:v>
                </c:pt>
              </c:numCache>
            </c:numRef>
          </c:val>
          <c:extLst>
            <c:ext xmlns:c16="http://schemas.microsoft.com/office/drawing/2014/chart" uri="{C3380CC4-5D6E-409C-BE32-E72D297353CC}">
              <c16:uniqueId val="{0000000B-7ED6-49D0-B5B6-9069B1333749}"/>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Undecided Voters</c:v>
                </c:pt>
              </c:strCache>
            </c:strRef>
          </c:cat>
          <c:val>
            <c:numRef>
              <c:f>Sheet1!$M$2</c:f>
              <c:numCache>
                <c:formatCode>0%</c:formatCode>
                <c:ptCount val="1"/>
                <c:pt idx="0">
                  <c:v>0.13600000000000001</c:v>
                </c:pt>
              </c:numCache>
            </c:numRef>
          </c:val>
          <c:extLst>
            <c:ext xmlns:c16="http://schemas.microsoft.com/office/drawing/2014/chart" uri="{C3380CC4-5D6E-409C-BE32-E72D297353CC}">
              <c16:uniqueId val="{00000000-0A42-4BA3-A568-DED756111D26}"/>
            </c:ext>
          </c:extLst>
        </c:ser>
        <c:dLbls>
          <c:showLegendKey val="0"/>
          <c:showVal val="0"/>
          <c:showCatName val="0"/>
          <c:showSerName val="0"/>
          <c:showPercent val="0"/>
          <c:showBubbleSize val="0"/>
        </c:dLbls>
        <c:gapWidth val="150"/>
        <c:axId val="124014592"/>
        <c:axId val="124016128"/>
      </c:barChart>
      <c:catAx>
        <c:axId val="124014592"/>
        <c:scaling>
          <c:orientation val="minMax"/>
        </c:scaling>
        <c:delete val="0"/>
        <c:axPos val="b"/>
        <c:numFmt formatCode="General" sourceLinked="0"/>
        <c:majorTickMark val="out"/>
        <c:minorTickMark val="none"/>
        <c:tickLblPos val="nextTo"/>
        <c:txPr>
          <a:bodyPr/>
          <a:lstStyle/>
          <a:p>
            <a:pPr>
              <a:defRPr sz="1200" b="1" u="sng"/>
            </a:pPr>
            <a:endParaRPr lang="en-US"/>
          </a:p>
        </c:txPr>
        <c:crossAx val="124016128"/>
        <c:crosses val="autoZero"/>
        <c:auto val="1"/>
        <c:lblAlgn val="ctr"/>
        <c:lblOffset val="100"/>
        <c:noMultiLvlLbl val="0"/>
      </c:catAx>
      <c:valAx>
        <c:axId val="124016128"/>
        <c:scaling>
          <c:orientation val="minMax"/>
          <c:max val="0.65000000000000013"/>
          <c:min val="0"/>
        </c:scaling>
        <c:delete val="1"/>
        <c:axPos val="l"/>
        <c:numFmt formatCode="0%" sourceLinked="1"/>
        <c:majorTickMark val="out"/>
        <c:minorTickMark val="none"/>
        <c:tickLblPos val="nextTo"/>
        <c:crossAx val="124014592"/>
        <c:crosses val="autoZero"/>
        <c:crossBetween val="between"/>
      </c:valAx>
    </c:plotArea>
    <c:legend>
      <c:legendPos val="b"/>
      <c:layout>
        <c:manualLayout>
          <c:xMode val="edge"/>
          <c:yMode val="edge"/>
          <c:x val="2.6664586246952303E-2"/>
          <c:y val="0.7723781010161157"/>
          <c:w val="0.94241068192386368"/>
          <c:h val="0.15698685323116854"/>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08925323391307"/>
          <c:y val="4.9911636302714273E-2"/>
          <c:w val="0.53654622647222194"/>
          <c:h val="0.93571712143603558"/>
        </c:manualLayout>
      </c:layout>
      <c:pieChart>
        <c:varyColors val="1"/>
        <c:ser>
          <c:idx val="0"/>
          <c:order val="0"/>
          <c:tx>
            <c:strRef>
              <c:f>Sheet1!$B$1</c:f>
              <c:strCache>
                <c:ptCount val="1"/>
                <c:pt idx="0">
                  <c:v>viwering</c:v>
                </c:pt>
              </c:strCache>
            </c:strRef>
          </c:tx>
          <c:dPt>
            <c:idx val="0"/>
            <c:bubble3D val="0"/>
            <c:spPr>
              <a:solidFill>
                <a:srgbClr val="508ABA"/>
              </a:solidFill>
              <a:ln w="19050">
                <a:solidFill>
                  <a:schemeClr val="lt1"/>
                </a:solidFill>
              </a:ln>
              <a:effectLst/>
            </c:spPr>
            <c:extLst>
              <c:ext xmlns:c16="http://schemas.microsoft.com/office/drawing/2014/chart" uri="{C3380CC4-5D6E-409C-BE32-E72D297353CC}">
                <c16:uniqueId val="{00000001-D697-43D1-8003-698700260C1C}"/>
              </c:ext>
            </c:extLst>
          </c:dPt>
          <c:dPt>
            <c:idx val="1"/>
            <c:bubble3D val="0"/>
            <c:spPr>
              <a:solidFill>
                <a:srgbClr val="50C8A0"/>
              </a:solidFill>
              <a:ln w="19050">
                <a:solidFill>
                  <a:schemeClr val="lt1"/>
                </a:solidFill>
              </a:ln>
              <a:effectLst/>
            </c:spPr>
            <c:extLst>
              <c:ext xmlns:c16="http://schemas.microsoft.com/office/drawing/2014/chart" uri="{C3380CC4-5D6E-409C-BE32-E72D297353CC}">
                <c16:uniqueId val="{00000002-D697-43D1-8003-698700260C1C}"/>
              </c:ext>
            </c:extLst>
          </c:dPt>
          <c:dPt>
            <c:idx val="2"/>
            <c:bubble3D val="0"/>
            <c:spPr>
              <a:solidFill>
                <a:srgbClr val="FAB982"/>
              </a:solidFill>
              <a:ln w="19050">
                <a:solidFill>
                  <a:schemeClr val="lt1"/>
                </a:solidFill>
              </a:ln>
              <a:effectLst/>
            </c:spPr>
            <c:extLst>
              <c:ext xmlns:c16="http://schemas.microsoft.com/office/drawing/2014/chart" uri="{C3380CC4-5D6E-409C-BE32-E72D297353CC}">
                <c16:uniqueId val="{00000003-D697-43D1-8003-698700260C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D697-43D1-8003-698700260C1C}"/>
              </c:ext>
            </c:extLst>
          </c:dPt>
          <c:dPt>
            <c:idx val="4"/>
            <c:bubble3D val="0"/>
            <c:spPr>
              <a:solidFill>
                <a:srgbClr val="FFFF66"/>
              </a:solidFill>
              <a:ln w="19050">
                <a:solidFill>
                  <a:schemeClr val="lt1"/>
                </a:solidFill>
              </a:ln>
              <a:effectLst/>
            </c:spPr>
            <c:extLst>
              <c:ext xmlns:c16="http://schemas.microsoft.com/office/drawing/2014/chart" uri="{C3380CC4-5D6E-409C-BE32-E72D297353CC}">
                <c16:uniqueId val="{00000004-D697-43D1-8003-698700260C1C}"/>
              </c:ext>
            </c:extLst>
          </c:dPt>
          <c:dPt>
            <c:idx val="5"/>
            <c:bubble3D val="0"/>
            <c:spPr>
              <a:solidFill>
                <a:schemeClr val="accent3"/>
              </a:solidFill>
              <a:ln w="19050">
                <a:solidFill>
                  <a:schemeClr val="lt1"/>
                </a:solidFill>
              </a:ln>
              <a:effectLst/>
            </c:spPr>
            <c:extLst>
              <c:ext xmlns:c16="http://schemas.microsoft.com/office/drawing/2014/chart" uri="{C3380CC4-5D6E-409C-BE32-E72D297353CC}">
                <c16:uniqueId val="{00000006-D697-43D1-8003-698700260C1C}"/>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7-D697-43D1-8003-698700260C1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0C6-46CC-ACB0-6738ACB174E3}"/>
              </c:ext>
            </c:extLst>
          </c:dPt>
          <c:dLbls>
            <c:dLbl>
              <c:idx val="0"/>
              <c:layout>
                <c:manualLayout>
                  <c:x val="-0.20710843497503989"/>
                  <c:y val="5.6611482668821385E-2"/>
                </c:manualLayout>
              </c:layout>
              <c:tx>
                <c:rich>
                  <a:bodyPr/>
                  <a:lstStyle/>
                  <a:p>
                    <a:pPr>
                      <a:defRPr sz="1600">
                        <a:solidFill>
                          <a:schemeClr val="bg1"/>
                        </a:solidFill>
                      </a:defRPr>
                    </a:pPr>
                    <a:r>
                      <a:rPr lang="en-US" sz="1600" dirty="0">
                        <a:solidFill>
                          <a:schemeClr val="bg1"/>
                        </a:solidFill>
                      </a:rPr>
                      <a:t>Undecided</a:t>
                    </a:r>
                    <a:r>
                      <a:rPr lang="en-US" sz="1600" baseline="0" dirty="0">
                        <a:solidFill>
                          <a:schemeClr val="bg1"/>
                        </a:solidFill>
                      </a:rPr>
                      <a:t> Voter</a:t>
                    </a:r>
                    <a:endParaRPr lang="en-US" sz="1600" dirty="0">
                      <a:solidFill>
                        <a:schemeClr val="bg1"/>
                      </a:solidFill>
                    </a:endParaRPr>
                  </a:p>
                  <a:p>
                    <a:pPr>
                      <a:defRPr sz="1600">
                        <a:solidFill>
                          <a:schemeClr val="bg1"/>
                        </a:solidFill>
                      </a:defRPr>
                    </a:pPr>
                    <a:r>
                      <a:rPr lang="en-US" sz="1600" dirty="0">
                        <a:solidFill>
                          <a:schemeClr val="bg1"/>
                        </a:solidFill>
                      </a:rPr>
                      <a:t>35%</a:t>
                    </a:r>
                  </a:p>
                </c:rich>
              </c:tx>
              <c:spPr/>
              <c:showLegendKey val="0"/>
              <c:showVal val="1"/>
              <c:showCatName val="0"/>
              <c:showSerName val="0"/>
              <c:showPercent val="0"/>
              <c:showBubbleSize val="0"/>
              <c:extLst>
                <c:ext xmlns:c15="http://schemas.microsoft.com/office/drawing/2012/chart" uri="{CE6537A1-D6FC-4f65-9D91-7224C49458BB}">
                  <c15:layout>
                    <c:manualLayout>
                      <c:w val="0.24111100818280068"/>
                      <c:h val="0.2428692770517544"/>
                    </c:manualLayout>
                  </c15:layout>
                </c:ext>
                <c:ext xmlns:c16="http://schemas.microsoft.com/office/drawing/2014/chart" uri="{C3380CC4-5D6E-409C-BE32-E72D297353CC}">
                  <c16:uniqueId val="{00000001-D697-43D1-8003-698700260C1C}"/>
                </c:ext>
              </c:extLst>
            </c:dLbl>
            <c:dLbl>
              <c:idx val="1"/>
              <c:layout>
                <c:manualLayout>
                  <c:x val="0.2813970459574906"/>
                  <c:y val="-4.8340719813074799E-2"/>
                </c:manualLayout>
              </c:layout>
              <c:tx>
                <c:rich>
                  <a:bodyPr/>
                  <a:lstStyle/>
                  <a:p>
                    <a:pPr>
                      <a:defRPr sz="1600">
                        <a:solidFill>
                          <a:schemeClr val="bg1"/>
                        </a:solidFill>
                      </a:defRPr>
                    </a:pPr>
                    <a:r>
                      <a:rPr lang="en-US" sz="1600" dirty="0">
                        <a:solidFill>
                          <a:schemeClr val="bg1"/>
                        </a:solidFill>
                      </a:rPr>
                      <a:t>Decided Voter</a:t>
                    </a:r>
                  </a:p>
                  <a:p>
                    <a:pPr>
                      <a:defRPr sz="1600">
                        <a:solidFill>
                          <a:schemeClr val="bg1"/>
                        </a:solidFill>
                      </a:defRPr>
                    </a:pPr>
                    <a:r>
                      <a:rPr lang="en-US" sz="1600" dirty="0">
                        <a:solidFill>
                          <a:schemeClr val="bg1"/>
                        </a:solidFill>
                      </a:rPr>
                      <a:t>65%</a:t>
                    </a:r>
                  </a:p>
                </c:rich>
              </c:tx>
              <c:spPr/>
              <c:showLegendKey val="0"/>
              <c:showVal val="1"/>
              <c:showCatName val="0"/>
              <c:showSerName val="0"/>
              <c:showPercent val="0"/>
              <c:showBubbleSize val="0"/>
              <c:extLst>
                <c:ext xmlns:c15="http://schemas.microsoft.com/office/drawing/2012/chart" uri="{CE6537A1-D6FC-4f65-9D91-7224C49458BB}">
                  <c15:layout>
                    <c:manualLayout>
                      <c:w val="0.28387499999999999"/>
                      <c:h val="0.26908512362338871"/>
                    </c:manualLayout>
                  </c15:layout>
                </c:ext>
                <c:ext xmlns:c16="http://schemas.microsoft.com/office/drawing/2014/chart" uri="{C3380CC4-5D6E-409C-BE32-E72D297353CC}">
                  <c16:uniqueId val="{00000002-D697-43D1-8003-698700260C1C}"/>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Undecided Voter</c:v>
                </c:pt>
                <c:pt idx="1">
                  <c:v>Decided Voter</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0-D697-43D1-8003-698700260C1C}"/>
            </c:ext>
          </c:extLst>
        </c:ser>
        <c:dLbls>
          <c:showLegendKey val="0"/>
          <c:showVal val="0"/>
          <c:showCatName val="0"/>
          <c:showSerName val="0"/>
          <c:showPercent val="0"/>
          <c:showBubbleSize val="0"/>
          <c:showLeaderLines val="1"/>
        </c:dLbls>
        <c:firstSliceAng val="2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643756574458"/>
          <c:y val="0.14657936370177621"/>
          <c:w val="0.77462510535801488"/>
          <c:h val="0.68670013083011061"/>
        </c:manualLayout>
      </c:layout>
      <c:barChart>
        <c:barDir val="col"/>
        <c:grouping val="clustered"/>
        <c:varyColors val="0"/>
        <c:ser>
          <c:idx val="0"/>
          <c:order val="0"/>
          <c:tx>
            <c:strRef>
              <c:f>Sheet1!$B$1</c:f>
              <c:strCache>
                <c:ptCount val="1"/>
                <c:pt idx="0">
                  <c:v>Top 2 Box (Net)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1D5-4DA8-8989-E8564013701B}"/>
              </c:ext>
            </c:extLst>
          </c:dPt>
          <c:dPt>
            <c:idx val="1"/>
            <c:invertIfNegative val="0"/>
            <c:bubble3D val="0"/>
            <c:spPr>
              <a:solidFill>
                <a:srgbClr val="50C8A0"/>
              </a:solidFill>
              <a:ln>
                <a:noFill/>
              </a:ln>
              <a:effectLst/>
            </c:spPr>
            <c:extLst>
              <c:ext xmlns:c16="http://schemas.microsoft.com/office/drawing/2014/chart" uri="{C3380CC4-5D6E-409C-BE32-E72D297353CC}">
                <c16:uniqueId val="{00000003-31D5-4DA8-8989-E8564013701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Undecided Voters</c:v>
                </c:pt>
                <c:pt idx="1">
                  <c:v>Total Survey Respondents</c:v>
                </c:pt>
              </c:strCache>
            </c:strRef>
          </c:cat>
          <c:val>
            <c:numRef>
              <c:f>Sheet1!$B$2:$B$3</c:f>
              <c:numCache>
                <c:formatCode>0%</c:formatCode>
                <c:ptCount val="2"/>
                <c:pt idx="0">
                  <c:v>0.19</c:v>
                </c:pt>
                <c:pt idx="1">
                  <c:v>0.08</c:v>
                </c:pt>
              </c:numCache>
            </c:numRef>
          </c:val>
          <c:extLst>
            <c:ext xmlns:c16="http://schemas.microsoft.com/office/drawing/2014/chart" uri="{C3380CC4-5D6E-409C-BE32-E72D297353CC}">
              <c16:uniqueId val="{00000004-31D5-4DA8-8989-E8564013701B}"/>
            </c:ext>
          </c:extLst>
        </c:ser>
        <c:dLbls>
          <c:showLegendKey val="0"/>
          <c:showVal val="0"/>
          <c:showCatName val="0"/>
          <c:showSerName val="0"/>
          <c:showPercent val="0"/>
          <c:showBubbleSize val="0"/>
        </c:dLbls>
        <c:gapWidth val="219"/>
        <c:overlap val="-27"/>
        <c:axId val="98357632"/>
        <c:axId val="98359168"/>
      </c:barChart>
      <c:catAx>
        <c:axId val="98357632"/>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8359168"/>
        <c:crosses val="autoZero"/>
        <c:auto val="1"/>
        <c:lblAlgn val="ctr"/>
        <c:lblOffset val="100"/>
        <c:noMultiLvlLbl val="0"/>
      </c:catAx>
      <c:valAx>
        <c:axId val="98359168"/>
        <c:scaling>
          <c:orientation val="minMax"/>
          <c:max val="0.2"/>
          <c:min val="0"/>
        </c:scaling>
        <c:delete val="1"/>
        <c:axPos val="l"/>
        <c:numFmt formatCode="0%" sourceLinked="1"/>
        <c:majorTickMark val="none"/>
        <c:minorTickMark val="none"/>
        <c:tickLblPos val="nextTo"/>
        <c:crossAx val="98357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4F81BD"/>
              </a:solidFill>
            </c:spPr>
            <c:extLst>
              <c:ext xmlns:c16="http://schemas.microsoft.com/office/drawing/2014/chart" uri="{C3380CC4-5D6E-409C-BE32-E72D297353CC}">
                <c16:uniqueId val="{00000000-26C9-4BF8-A2DD-4030931EBF26}"/>
              </c:ext>
            </c:extLst>
          </c:dPt>
          <c:dPt>
            <c:idx val="1"/>
            <c:bubble3D val="0"/>
            <c:spPr>
              <a:solidFill>
                <a:srgbClr val="50C8A0"/>
              </a:solidFill>
            </c:spPr>
            <c:extLst>
              <c:ext xmlns:c16="http://schemas.microsoft.com/office/drawing/2014/chart" uri="{C3380CC4-5D6E-409C-BE32-E72D297353CC}">
                <c16:uniqueId val="{00000001-26C9-4BF8-A2DD-4030931EBF26}"/>
              </c:ext>
            </c:extLst>
          </c:dPt>
          <c:dLbls>
            <c:dLbl>
              <c:idx val="0"/>
              <c:tx>
                <c:rich>
                  <a:bodyPr/>
                  <a:lstStyle/>
                  <a:p>
                    <a:fld id="{A93A237B-2CC8-432D-A2AE-49E2E7E94968}" type="VALUE">
                      <a:rPr lang="en-US" smtClean="0"/>
                      <a:pPr/>
                      <a:t>[VALUE]</a:t>
                    </a:fld>
                    <a:endParaRPr lang="en-US" dirty="0"/>
                  </a:p>
                  <a:p>
                    <a:r>
                      <a:rPr lang="en-US" sz="1000" dirty="0"/>
                      <a:t>(89)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6C9-4BF8-A2DD-4030931EBF26}"/>
                </c:ext>
              </c:extLst>
            </c:dLbl>
            <c:dLbl>
              <c:idx val="1"/>
              <c:tx>
                <c:rich>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fld id="{F60B3375-1911-4E51-8316-B4E5215990D1}" type="VALUE">
                      <a:rPr lang="en-US" smtClean="0"/>
                      <a:pPr algn="ctr">
                        <a:defRPr lang="en-US" sz="1400" b="1" i="0" u="none" strike="noStrike" kern="1200" baseline="0">
                          <a:solidFill>
                            <a:schemeClr val="tx1"/>
                          </a:solidFill>
                          <a:latin typeface="+mn-lt"/>
                          <a:ea typeface="+mn-ea"/>
                          <a:cs typeface="+mn-cs"/>
                        </a:defRPr>
                      </a:pPr>
                      <a:t>[VALUE]</a:t>
                    </a:fld>
                    <a:endParaRPr lang="en-US" dirty="0"/>
                  </a:p>
                  <a:p>
                    <a:pPr algn="ctr">
                      <a:defRPr lang="en-US" sz="1400" b="1" i="0" u="none" strike="noStrike" kern="1200" baseline="0">
                        <a:solidFill>
                          <a:schemeClr val="tx1"/>
                        </a:solidFill>
                        <a:latin typeface="+mn-lt"/>
                        <a:ea typeface="+mn-ea"/>
                        <a:cs typeface="+mn-cs"/>
                      </a:defRPr>
                    </a:pPr>
                    <a:r>
                      <a:rPr lang="en-US" sz="1000" dirty="0"/>
                      <a:t>(110)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C9-4BF8-A2DD-4030931EBF26}"/>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0.44400000000000001</c:v>
                </c:pt>
                <c:pt idx="1">
                  <c:v>0.55600000000000005</c:v>
                </c:pt>
              </c:numCache>
            </c:numRef>
          </c:val>
          <c:extLst>
            <c:ext xmlns:c16="http://schemas.microsoft.com/office/drawing/2014/chart" uri="{C3380CC4-5D6E-409C-BE32-E72D297353CC}">
              <c16:uniqueId val="{00000002-26C9-4BF8-A2DD-4030931EBF2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0696426504505139"/>
          <c:y val="0.34572406710030812"/>
          <c:w val="0.22253233233305475"/>
          <c:h val="0.28681273536460117"/>
        </c:manualLayout>
      </c:layout>
      <c:overlay val="0"/>
      <c:txPr>
        <a:bodyPr/>
        <a:lstStyle/>
        <a:p>
          <a:pPr>
            <a:defRPr sz="1200">
              <a:latin typeface="Trebuchet MS" panose="020B0603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3682B4"/>
              </a:solidFill>
            </c:spPr>
            <c:extLst>
              <c:ext xmlns:c16="http://schemas.microsoft.com/office/drawing/2014/chart" uri="{C3380CC4-5D6E-409C-BE32-E72D297353CC}">
                <c16:uniqueId val="{00000000-E8CE-43A4-87B0-FE45AED1DD69}"/>
              </c:ext>
            </c:extLst>
          </c:dPt>
          <c:dPt>
            <c:idx val="1"/>
            <c:bubble3D val="0"/>
            <c:spPr>
              <a:solidFill>
                <a:srgbClr val="50C8A0"/>
              </a:solidFill>
            </c:spPr>
            <c:extLst>
              <c:ext xmlns:c16="http://schemas.microsoft.com/office/drawing/2014/chart" uri="{C3380CC4-5D6E-409C-BE32-E72D297353CC}">
                <c16:uniqueId val="{00000001-E8CE-43A4-87B0-FE45AED1DD69}"/>
              </c:ext>
            </c:extLst>
          </c:dPt>
          <c:dPt>
            <c:idx val="2"/>
            <c:bubble3D val="0"/>
            <c:spPr>
              <a:solidFill>
                <a:srgbClr val="FAB982"/>
              </a:solidFill>
            </c:spPr>
            <c:extLst>
              <c:ext xmlns:c16="http://schemas.microsoft.com/office/drawing/2014/chart" uri="{C3380CC4-5D6E-409C-BE32-E72D297353CC}">
                <c16:uniqueId val="{00000002-E8CE-43A4-87B0-FE45AED1DD69}"/>
              </c:ext>
            </c:extLst>
          </c:dPt>
          <c:dLbls>
            <c:dLbl>
              <c:idx val="0"/>
              <c:tx>
                <c:rich>
                  <a:bodyPr/>
                  <a:lstStyle/>
                  <a:p>
                    <a:fld id="{9A50FFB5-3302-420A-A050-E6D8B792A79B}" type="VALUE">
                      <a:rPr lang="en-US" smtClean="0"/>
                      <a:pPr/>
                      <a:t>[VALUE]</a:t>
                    </a:fld>
                    <a:endParaRPr lang="en-US" dirty="0"/>
                  </a:p>
                  <a:p>
                    <a:r>
                      <a:rPr lang="en-US" sz="1000" dirty="0"/>
                      <a:t>(126)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8CE-43A4-87B0-FE45AED1DD69}"/>
                </c:ext>
              </c:extLst>
            </c:dLbl>
            <c:dLbl>
              <c:idx val="1"/>
              <c:tx>
                <c:rich>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fld id="{8E99DB09-6024-4178-A4AB-1FAA326E71F6}" type="VALUE">
                      <a:rPr lang="en-US" smtClean="0"/>
                      <a:pPr algn="ctr">
                        <a:defRPr lang="en-US" sz="1400" b="1" i="0" u="none" strike="noStrike" kern="1200" baseline="0">
                          <a:solidFill>
                            <a:schemeClr val="tx1"/>
                          </a:solidFill>
                          <a:latin typeface="+mn-lt"/>
                          <a:ea typeface="+mn-ea"/>
                          <a:cs typeface="+mn-cs"/>
                        </a:defRPr>
                      </a:pPr>
                      <a:t>[VALUE]</a:t>
                    </a:fld>
                    <a:endParaRPr lang="en-US" dirty="0"/>
                  </a:p>
                  <a:p>
                    <a:pPr algn="ctr">
                      <a:defRPr lang="en-US" sz="1400" b="1" i="0" u="none" strike="noStrike" kern="1200" baseline="0">
                        <a:solidFill>
                          <a:schemeClr val="tx1"/>
                        </a:solidFill>
                        <a:latin typeface="+mn-lt"/>
                        <a:ea typeface="+mn-ea"/>
                        <a:cs typeface="+mn-cs"/>
                      </a:defRPr>
                    </a:pPr>
                    <a:r>
                      <a:rPr lang="en-US" sz="1000" dirty="0"/>
                      <a:t>(114)</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CE-43A4-87B0-FE45AED1DD69}"/>
                </c:ext>
              </c:extLst>
            </c:dLbl>
            <c:dLbl>
              <c:idx val="2"/>
              <c:tx>
                <c:rich>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fld id="{7E97804B-940A-4999-B20A-64728C72AE41}" type="VALUE">
                      <a:rPr lang="en-US" smtClean="0"/>
                      <a:pPr algn="ctr">
                        <a:defRPr lang="en-US" sz="1400" b="1" i="0" u="none" strike="noStrike" kern="1200" baseline="0">
                          <a:solidFill>
                            <a:schemeClr val="tx1"/>
                          </a:solidFill>
                          <a:latin typeface="+mn-lt"/>
                          <a:ea typeface="+mn-ea"/>
                          <a:cs typeface="+mn-cs"/>
                        </a:defRPr>
                      </a:pPr>
                      <a:t>[VALUE]</a:t>
                    </a:fld>
                    <a:endParaRPr lang="en-US" dirty="0"/>
                  </a:p>
                  <a:p>
                    <a:pPr algn="ctr">
                      <a:defRPr lang="en-US" sz="1400" b="1" i="0" u="none" strike="noStrike" kern="1200" baseline="0">
                        <a:solidFill>
                          <a:schemeClr val="tx1"/>
                        </a:solidFill>
                        <a:latin typeface="+mn-lt"/>
                        <a:ea typeface="+mn-ea"/>
                        <a:cs typeface="+mn-cs"/>
                      </a:defRPr>
                    </a:pPr>
                    <a:r>
                      <a:rPr lang="en-US" sz="1000" dirty="0"/>
                      <a:t>(82)</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CE-43A4-87B0-FE45AED1DD69}"/>
                </c:ext>
              </c:extLst>
            </c:dLbl>
            <c:dLbl>
              <c:idx val="3"/>
              <c:tx>
                <c:rich>
                  <a:bodyPr/>
                  <a:lstStyle/>
                  <a:p>
                    <a:fld id="{A185BE44-0933-4E6F-B8F1-6952104BF82A}" type="VALUE">
                      <a:rPr lang="en-US" smtClean="0"/>
                      <a:pPr/>
                      <a:t>[VALUE]</a:t>
                    </a:fld>
                    <a:endParaRPr lang="en-US" dirty="0"/>
                  </a:p>
                  <a:p>
                    <a:r>
                      <a:rPr lang="en-US" sz="1000" dirty="0"/>
                      <a:t>(71)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CE-43A4-87B0-FE45AED1DD69}"/>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A18-34</c:v>
                </c:pt>
                <c:pt idx="1">
                  <c:v>A35-49</c:v>
                </c:pt>
                <c:pt idx="2">
                  <c:v>A50-54</c:v>
                </c:pt>
                <c:pt idx="3">
                  <c:v>A55+</c:v>
                </c:pt>
              </c:strCache>
            </c:strRef>
          </c:cat>
          <c:val>
            <c:numRef>
              <c:f>Sheet1!$B$2:$B$5</c:f>
              <c:numCache>
                <c:formatCode>0%</c:formatCode>
                <c:ptCount val="4"/>
                <c:pt idx="0">
                  <c:v>0.38300000000000001</c:v>
                </c:pt>
                <c:pt idx="1">
                  <c:v>0.28000000000000003</c:v>
                </c:pt>
                <c:pt idx="2">
                  <c:v>7.3999999999999996E-2</c:v>
                </c:pt>
                <c:pt idx="3">
                  <c:v>0.26300000000000001</c:v>
                </c:pt>
              </c:numCache>
            </c:numRef>
          </c:val>
          <c:extLst>
            <c:ext xmlns:c16="http://schemas.microsoft.com/office/drawing/2014/chart" uri="{C3380CC4-5D6E-409C-BE32-E72D297353CC}">
              <c16:uniqueId val="{00000004-E8CE-43A4-87B0-FE45AED1DD6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8933841438957788"/>
          <c:y val="0.17181102362204725"/>
          <c:w val="0.19433097128429719"/>
          <c:h val="0.6455083875385168"/>
        </c:manualLayout>
      </c:layout>
      <c:overlay val="0"/>
      <c:txPr>
        <a:bodyPr/>
        <a:lstStyle/>
        <a:p>
          <a:pPr>
            <a:defRPr sz="1200">
              <a:latin typeface="Trebuchet MS" panose="020B0603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4F81BD"/>
              </a:solidFill>
            </c:spPr>
            <c:extLst>
              <c:ext xmlns:c16="http://schemas.microsoft.com/office/drawing/2014/chart" uri="{C3380CC4-5D6E-409C-BE32-E72D297353CC}">
                <c16:uniqueId val="{00000004-D371-4FE1-8A4D-FC57F41CFF3F}"/>
              </c:ext>
            </c:extLst>
          </c:dPt>
          <c:dPt>
            <c:idx val="1"/>
            <c:bubble3D val="0"/>
            <c:spPr>
              <a:solidFill>
                <a:srgbClr val="50C8A0"/>
              </a:solidFill>
            </c:spPr>
            <c:extLst>
              <c:ext xmlns:c16="http://schemas.microsoft.com/office/drawing/2014/chart" uri="{C3380CC4-5D6E-409C-BE32-E72D297353CC}">
                <c16:uniqueId val="{00000005-D371-4FE1-8A4D-FC57F41CFF3F}"/>
              </c:ext>
            </c:extLst>
          </c:dPt>
          <c:dPt>
            <c:idx val="2"/>
            <c:bubble3D val="0"/>
            <c:spPr>
              <a:solidFill>
                <a:srgbClr val="FAB982"/>
              </a:solidFill>
            </c:spPr>
            <c:extLst>
              <c:ext xmlns:c16="http://schemas.microsoft.com/office/drawing/2014/chart" uri="{C3380CC4-5D6E-409C-BE32-E72D297353CC}">
                <c16:uniqueId val="{00000000-D371-4FE1-8A4D-FC57F41CFF3F}"/>
              </c:ext>
            </c:extLst>
          </c:dPt>
          <c:dLbls>
            <c:dLbl>
              <c:idx val="0"/>
              <c:tx>
                <c:rich>
                  <a:bodyPr/>
                  <a:lstStyle/>
                  <a:p>
                    <a:fld id="{EADEEF54-1AFD-410E-A493-507A4DD36319}" type="VALUE">
                      <a:rPr lang="en-US" smtClean="0"/>
                      <a:pPr/>
                      <a:t>[VALUE]</a:t>
                    </a:fld>
                    <a:endParaRPr lang="en-US" dirty="0"/>
                  </a:p>
                  <a:p>
                    <a:r>
                      <a:rPr lang="en-US" dirty="0"/>
                      <a:t>(100)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371-4FE1-8A4D-FC57F41CFF3F}"/>
                </c:ext>
              </c:extLst>
            </c:dLbl>
            <c:dLbl>
              <c:idx val="1"/>
              <c:tx>
                <c:rich>
                  <a:bodyPr wrap="square" lIns="38100" tIns="19050" rIns="38100" bIns="19050" anchor="ctr" anchorCtr="0">
                    <a:spAutoFit/>
                  </a:bodyPr>
                  <a:lstStyle/>
                  <a:p>
                    <a:pPr algn="ctr">
                      <a:defRPr lang="en-US" sz="900" b="1" i="0" u="none" strike="noStrike" kern="1200" baseline="0">
                        <a:solidFill>
                          <a:schemeClr val="tx1"/>
                        </a:solidFill>
                        <a:latin typeface="+mn-lt"/>
                        <a:ea typeface="+mn-ea"/>
                        <a:cs typeface="+mn-cs"/>
                      </a:defRPr>
                    </a:pPr>
                    <a:fld id="{E9357CF9-ABEC-40D4-A9B4-30C9E8DE2246}" type="VALUE">
                      <a:rPr lang="en-US" sz="900" smtClean="0"/>
                      <a:pPr algn="ctr">
                        <a:defRPr lang="en-US" sz="900" b="1" i="0" u="none" strike="noStrike" kern="1200" baseline="0">
                          <a:solidFill>
                            <a:schemeClr val="tx1"/>
                          </a:solidFill>
                          <a:latin typeface="+mn-lt"/>
                          <a:ea typeface="+mn-ea"/>
                          <a:cs typeface="+mn-cs"/>
                        </a:defRPr>
                      </a:pPr>
                      <a:t>[VALUE]</a:t>
                    </a:fld>
                    <a:endParaRPr lang="en-US" sz="900" dirty="0"/>
                  </a:p>
                  <a:p>
                    <a:pPr algn="ctr">
                      <a:defRPr lang="en-US" sz="900" b="1" i="0" u="none" strike="noStrike" kern="1200" baseline="0">
                        <a:solidFill>
                          <a:schemeClr val="tx1"/>
                        </a:solidFill>
                        <a:latin typeface="+mn-lt"/>
                        <a:ea typeface="+mn-ea"/>
                        <a:cs typeface="+mn-cs"/>
                      </a:defRPr>
                    </a:pPr>
                    <a:r>
                      <a:rPr lang="en-US" sz="900" dirty="0"/>
                      <a:t>(116)</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371-4FE1-8A4D-FC57F41CFF3F}"/>
                </c:ext>
              </c:extLst>
            </c:dLbl>
            <c:dLbl>
              <c:idx val="2"/>
              <c:tx>
                <c:rich>
                  <a:bodyPr wrap="square" lIns="38100" tIns="19050" rIns="38100" bIns="19050" anchor="ctr" anchorCtr="0">
                    <a:spAutoFit/>
                  </a:bodyPr>
                  <a:lstStyle/>
                  <a:p>
                    <a:pPr algn="ctr">
                      <a:defRPr lang="en-US" sz="900" b="1" i="0" u="none" strike="noStrike" kern="1200" baseline="0">
                        <a:solidFill>
                          <a:schemeClr val="tx1"/>
                        </a:solidFill>
                        <a:latin typeface="+mn-lt"/>
                        <a:ea typeface="+mn-ea"/>
                        <a:cs typeface="+mn-cs"/>
                      </a:defRPr>
                    </a:pPr>
                    <a:fld id="{23BBDA77-0D37-4499-A2A7-2B80B1979BCA}" type="VALUE">
                      <a:rPr lang="en-US" sz="900" smtClean="0"/>
                      <a:pPr algn="ctr">
                        <a:defRPr lang="en-US" sz="900" b="1" i="0" u="none" strike="noStrike" kern="1200" baseline="0">
                          <a:solidFill>
                            <a:schemeClr val="tx1"/>
                          </a:solidFill>
                          <a:latin typeface="+mn-lt"/>
                          <a:ea typeface="+mn-ea"/>
                          <a:cs typeface="+mn-cs"/>
                        </a:defRPr>
                      </a:pPr>
                      <a:t>[VALUE]</a:t>
                    </a:fld>
                    <a:endParaRPr lang="en-US" sz="900" dirty="0"/>
                  </a:p>
                  <a:p>
                    <a:pPr algn="ctr">
                      <a:defRPr lang="en-US" sz="900" b="1" i="0" u="none" strike="noStrike" kern="1200" baseline="0">
                        <a:solidFill>
                          <a:schemeClr val="tx1"/>
                        </a:solidFill>
                        <a:latin typeface="+mn-lt"/>
                        <a:ea typeface="+mn-ea"/>
                        <a:cs typeface="+mn-cs"/>
                      </a:defRPr>
                    </a:pPr>
                    <a:r>
                      <a:rPr lang="en-US" sz="900" dirty="0"/>
                      <a:t>(91)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71-4FE1-8A4D-FC57F41CFF3F}"/>
                </c:ext>
              </c:extLst>
            </c:dLbl>
            <c:dLbl>
              <c:idx val="3"/>
              <c:tx>
                <c:rich>
                  <a:bodyPr wrap="square" lIns="38100" tIns="19050" rIns="38100" bIns="19050" anchor="ctr" anchorCtr="0">
                    <a:spAutoFit/>
                  </a:bodyPr>
                  <a:lstStyle/>
                  <a:p>
                    <a:pPr algn="ctr">
                      <a:defRPr lang="en-US" sz="900" b="1" i="0" u="none" strike="noStrike" kern="1200" baseline="0">
                        <a:solidFill>
                          <a:schemeClr val="tx1"/>
                        </a:solidFill>
                        <a:latin typeface="+mn-lt"/>
                        <a:ea typeface="+mn-ea"/>
                        <a:cs typeface="+mn-cs"/>
                      </a:defRPr>
                    </a:pPr>
                    <a:fld id="{88DD82D3-6131-4003-8ED1-09380A0FF91A}" type="VALUE">
                      <a:rPr lang="en-US" sz="900" smtClean="0"/>
                      <a:pPr algn="ctr">
                        <a:defRPr lang="en-US" sz="900" b="1" i="0" u="none" strike="noStrike" kern="1200" baseline="0">
                          <a:solidFill>
                            <a:schemeClr val="tx1"/>
                          </a:solidFill>
                          <a:latin typeface="+mn-lt"/>
                          <a:ea typeface="+mn-ea"/>
                          <a:cs typeface="+mn-cs"/>
                        </a:defRPr>
                      </a:pPr>
                      <a:t>[VALUE]</a:t>
                    </a:fld>
                    <a:endParaRPr lang="en-US" sz="900" dirty="0"/>
                  </a:p>
                  <a:p>
                    <a:pPr algn="ctr">
                      <a:defRPr lang="en-US" sz="900" b="1" i="0" u="none" strike="noStrike" kern="1200" baseline="0">
                        <a:solidFill>
                          <a:schemeClr val="tx1"/>
                        </a:solidFill>
                        <a:latin typeface="+mn-lt"/>
                        <a:ea typeface="+mn-ea"/>
                        <a:cs typeface="+mn-cs"/>
                      </a:defRPr>
                    </a:pPr>
                    <a:r>
                      <a:rPr lang="en-US" sz="900" dirty="0"/>
                      <a:t>(59)</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71-4FE1-8A4D-FC57F41CFF3F}"/>
                </c:ext>
              </c:extLst>
            </c:dLbl>
            <c:dLbl>
              <c:idx val="4"/>
              <c:tx>
                <c:rich>
                  <a:bodyPr wrap="square" lIns="38100" tIns="19050" rIns="38100" bIns="19050" anchor="ctr" anchorCtr="0">
                    <a:spAutoFit/>
                  </a:bodyPr>
                  <a:lstStyle/>
                  <a:p>
                    <a:pPr algn="ctr">
                      <a:defRPr lang="en-US" sz="900" b="1" i="0" u="none" strike="noStrike" kern="1200" baseline="0">
                        <a:solidFill>
                          <a:schemeClr val="tx1"/>
                        </a:solidFill>
                        <a:latin typeface="+mn-lt"/>
                        <a:ea typeface="+mn-ea"/>
                        <a:cs typeface="+mn-cs"/>
                      </a:defRPr>
                    </a:pPr>
                    <a:fld id="{570B968D-00BB-4797-A073-1C322B7440BA}" type="VALUE">
                      <a:rPr lang="en-US" sz="900" smtClean="0"/>
                      <a:pPr algn="ctr">
                        <a:defRPr lang="en-US" sz="900" b="1" i="0" u="none" strike="noStrike" kern="1200" baseline="0">
                          <a:solidFill>
                            <a:schemeClr val="tx1"/>
                          </a:solidFill>
                          <a:latin typeface="+mn-lt"/>
                          <a:ea typeface="+mn-ea"/>
                          <a:cs typeface="+mn-cs"/>
                        </a:defRPr>
                      </a:pPr>
                      <a:t>[VALUE]</a:t>
                    </a:fld>
                    <a:endParaRPr lang="en-US" sz="900" dirty="0"/>
                  </a:p>
                  <a:p>
                    <a:pPr algn="ctr">
                      <a:defRPr lang="en-US" sz="900" b="1" i="0" u="none" strike="noStrike" kern="1200" baseline="0">
                        <a:solidFill>
                          <a:schemeClr val="tx1"/>
                        </a:solidFill>
                        <a:latin typeface="+mn-lt"/>
                        <a:ea typeface="+mn-ea"/>
                        <a:cs typeface="+mn-cs"/>
                      </a:defRPr>
                    </a:pPr>
                    <a:r>
                      <a:rPr lang="en-US" sz="900" dirty="0"/>
                      <a:t>(19)</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371-4FE1-8A4D-FC57F41CFF3F}"/>
                </c:ext>
              </c:extLst>
            </c:dLbl>
            <c:spPr>
              <a:noFill/>
              <a:ln>
                <a:noFill/>
              </a:ln>
              <a:effectLst/>
            </c:spPr>
            <c:txPr>
              <a:bodyPr wrap="square" lIns="38100" tIns="19050" rIns="38100" bIns="19050" anchor="ctr" anchorCtr="0">
                <a:spAutoFit/>
              </a:bodyPr>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Caucasian / White</c:v>
                </c:pt>
                <c:pt idx="1">
                  <c:v>African American / Black / Caribbean American</c:v>
                </c:pt>
                <c:pt idx="2">
                  <c:v>Asian American/Pacific Islander</c:v>
                </c:pt>
                <c:pt idx="3">
                  <c:v>Native American, Inuit or Aleut</c:v>
                </c:pt>
                <c:pt idx="4">
                  <c:v>Other</c:v>
                </c:pt>
              </c:strCache>
            </c:strRef>
          </c:cat>
          <c:val>
            <c:numRef>
              <c:f>Sheet1!$B$2:$B$6</c:f>
              <c:numCache>
                <c:formatCode>0%</c:formatCode>
                <c:ptCount val="5"/>
                <c:pt idx="0">
                  <c:v>0.75700000000000001</c:v>
                </c:pt>
                <c:pt idx="1">
                  <c:v>0.16</c:v>
                </c:pt>
                <c:pt idx="2">
                  <c:v>5.8000000000000003E-2</c:v>
                </c:pt>
                <c:pt idx="3">
                  <c:v>8.0000000000000002E-3</c:v>
                </c:pt>
                <c:pt idx="4">
                  <c:v>1.2E-2</c:v>
                </c:pt>
              </c:numCache>
            </c:numRef>
          </c:val>
          <c:extLst>
            <c:ext xmlns:c16="http://schemas.microsoft.com/office/drawing/2014/chart" uri="{C3380CC4-5D6E-409C-BE32-E72D297353CC}">
              <c16:uniqueId val="{00000003-D371-4FE1-8A4D-FC57F41CFF3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6243228967016889"/>
          <c:y val="0.11202841492639505"/>
          <c:w val="0.42699219993654686"/>
          <c:h val="0.73246490927764218"/>
        </c:manualLayout>
      </c:layout>
      <c:overlay val="0"/>
      <c:txPr>
        <a:bodyPr/>
        <a:lstStyle/>
        <a:p>
          <a:pPr>
            <a:defRPr sz="800">
              <a:latin typeface="Trebuchet MS" panose="020B0603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3682B4"/>
              </a:solidFill>
            </c:spPr>
            <c:extLst>
              <c:ext xmlns:c16="http://schemas.microsoft.com/office/drawing/2014/chart" uri="{C3380CC4-5D6E-409C-BE32-E72D297353CC}">
                <c16:uniqueId val="{00000001-5172-4FA4-A4F6-6FEF85140F85}"/>
              </c:ext>
            </c:extLst>
          </c:dPt>
          <c:dPt>
            <c:idx val="1"/>
            <c:bubble3D val="0"/>
            <c:spPr>
              <a:solidFill>
                <a:srgbClr val="50C8A0"/>
              </a:solidFill>
            </c:spPr>
            <c:extLst>
              <c:ext xmlns:c16="http://schemas.microsoft.com/office/drawing/2014/chart" uri="{C3380CC4-5D6E-409C-BE32-E72D297353CC}">
                <c16:uniqueId val="{00000003-5172-4FA4-A4F6-6FEF85140F85}"/>
              </c:ext>
            </c:extLst>
          </c:dPt>
          <c:dPt>
            <c:idx val="2"/>
            <c:bubble3D val="0"/>
            <c:spPr>
              <a:solidFill>
                <a:srgbClr val="FAB982"/>
              </a:solidFill>
            </c:spPr>
            <c:extLst>
              <c:ext xmlns:c16="http://schemas.microsoft.com/office/drawing/2014/chart" uri="{C3380CC4-5D6E-409C-BE32-E72D297353CC}">
                <c16:uniqueId val="{00000005-5172-4FA4-A4F6-6FEF85140F85}"/>
              </c:ext>
            </c:extLst>
          </c:dPt>
          <c:dLbls>
            <c:dLbl>
              <c:idx val="0"/>
              <c:tx>
                <c:rich>
                  <a:bodyPr/>
                  <a:lstStyle/>
                  <a:p>
                    <a:fld id="{6951D53D-F511-40E0-BDD2-8190690D1AC4}" type="VALUE">
                      <a:rPr lang="en-US" sz="1400" smtClean="0"/>
                      <a:pPr/>
                      <a:t>[VALUE]</a:t>
                    </a:fld>
                    <a:endParaRPr lang="en-US" dirty="0"/>
                  </a:p>
                  <a:p>
                    <a:r>
                      <a:rPr lang="en-US" sz="1000" dirty="0"/>
                      <a:t>(57)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2-4FA4-A4F6-6FEF85140F85}"/>
                </c:ext>
              </c:extLst>
            </c:dLbl>
            <c:dLbl>
              <c:idx val="1"/>
              <c:tx>
                <c:rich>
                  <a:bodyPr/>
                  <a:lstStyle/>
                  <a:p>
                    <a:fld id="{4A25D52A-1DAF-4199-B899-829862668BF9}" type="VALUE">
                      <a:rPr lang="en-US" sz="1400" smtClean="0">
                        <a:solidFill>
                          <a:schemeClr val="bg1"/>
                        </a:solidFill>
                      </a:rPr>
                      <a:pPr/>
                      <a:t>[VALUE]</a:t>
                    </a:fld>
                    <a:endParaRPr lang="en-US" sz="1050" dirty="0">
                      <a:solidFill>
                        <a:schemeClr val="bg1"/>
                      </a:solidFill>
                    </a:endParaRPr>
                  </a:p>
                  <a:p>
                    <a:r>
                      <a:rPr lang="en-US" sz="1000" dirty="0">
                        <a:solidFill>
                          <a:schemeClr val="bg1"/>
                        </a:solidFill>
                      </a:rPr>
                      <a:t>(79)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72-4FA4-A4F6-6FEF85140F85}"/>
                </c:ext>
              </c:extLst>
            </c:dLbl>
            <c:dLbl>
              <c:idx val="2"/>
              <c:tx>
                <c:rich>
                  <a:bodyPr wrap="square" lIns="38100" tIns="19050" rIns="38100" bIns="19050" anchor="ctr" anchorCtr="0">
                    <a:spAutoFit/>
                  </a:bodyPr>
                  <a:lstStyle/>
                  <a:p>
                    <a:pPr algn="ctr">
                      <a:defRPr lang="en-US" sz="1050" b="1" i="0" u="none" strike="noStrike" kern="1200" baseline="0">
                        <a:solidFill>
                          <a:schemeClr val="tx1"/>
                        </a:solidFill>
                        <a:latin typeface="+mn-lt"/>
                        <a:ea typeface="+mn-ea"/>
                        <a:cs typeface="+mn-cs"/>
                      </a:defRPr>
                    </a:pPr>
                    <a:fld id="{E2AF6BED-0D62-445B-8DEA-852D8D676B1A}" type="VALUE">
                      <a:rPr lang="en-US" sz="1400" smtClean="0"/>
                      <a:pPr algn="ctr">
                        <a:defRPr lang="en-US" sz="1050" b="1" i="0" u="none" strike="noStrike" kern="1200" baseline="0">
                          <a:solidFill>
                            <a:schemeClr val="tx1"/>
                          </a:solidFill>
                          <a:latin typeface="+mn-lt"/>
                          <a:ea typeface="+mn-ea"/>
                          <a:cs typeface="+mn-cs"/>
                        </a:defRPr>
                      </a:pPr>
                      <a:t>[VALUE]</a:t>
                    </a:fld>
                    <a:endParaRPr lang="en-US" sz="1050" dirty="0"/>
                  </a:p>
                  <a:p>
                    <a:pPr algn="ctr">
                      <a:defRPr lang="en-US" sz="1050" b="1" i="0" u="none" strike="noStrike" kern="1200" baseline="0">
                        <a:solidFill>
                          <a:schemeClr val="tx1"/>
                        </a:solidFill>
                        <a:latin typeface="+mn-lt"/>
                        <a:ea typeface="+mn-ea"/>
                        <a:cs typeface="+mn-cs"/>
                      </a:defRPr>
                    </a:pPr>
                    <a:r>
                      <a:rPr lang="en-US" sz="1000" dirty="0"/>
                      <a:t>(180)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72-4FA4-A4F6-6FEF85140F85}"/>
                </c:ext>
              </c:extLst>
            </c:dLbl>
            <c:dLbl>
              <c:idx val="3"/>
              <c:layout>
                <c:manualLayout>
                  <c:x val="0.12970863497362922"/>
                  <c:y val="4.5304690174597741E-2"/>
                </c:manualLayout>
              </c:layout>
              <c:tx>
                <c:rich>
                  <a:bodyPr/>
                  <a:lstStyle/>
                  <a:p>
                    <a:fld id="{78074449-0323-403B-B33C-1810D6E73142}" type="VALUE">
                      <a:rPr lang="en-US" sz="1400" smtClean="0"/>
                      <a:pPr/>
                      <a:t>[VALUE]</a:t>
                    </a:fld>
                    <a:endParaRPr lang="en-US" dirty="0"/>
                  </a:p>
                  <a:p>
                    <a:r>
                      <a:rPr lang="en-US" sz="1000" dirty="0"/>
                      <a:t>(178)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172-4FA4-A4F6-6FEF85140F85}"/>
                </c:ext>
              </c:extLst>
            </c:dLbl>
            <c:dLbl>
              <c:idx val="4"/>
              <c:layout>
                <c:manualLayout>
                  <c:x val="0.10751768899838812"/>
                  <c:y val="0.10002610407394727"/>
                </c:manualLayout>
              </c:layout>
              <c:tx>
                <c:rich>
                  <a:bodyPr wrap="square" lIns="38100" tIns="19050" rIns="38100" bIns="19050" anchor="ctr" anchorCtr="0">
                    <a:noAutofit/>
                  </a:bodyPr>
                  <a:lstStyle/>
                  <a:p>
                    <a:pPr algn="ctr">
                      <a:defRPr lang="en-US" sz="1050" b="1" i="0" u="none" strike="noStrike" kern="1200" baseline="0">
                        <a:solidFill>
                          <a:schemeClr val="bg1"/>
                        </a:solidFill>
                        <a:latin typeface="+mn-lt"/>
                        <a:ea typeface="+mn-ea"/>
                        <a:cs typeface="+mn-cs"/>
                      </a:defRPr>
                    </a:pPr>
                    <a:fld id="{4182923C-2928-41BC-BF8C-7ABE7C5C14D7}" type="VALUE">
                      <a:rPr lang="en-US" sz="1400" smtClean="0">
                        <a:solidFill>
                          <a:schemeClr val="bg1"/>
                        </a:solidFill>
                      </a:rPr>
                      <a:pPr algn="ctr">
                        <a:defRPr lang="en-US" sz="1050" b="1" i="0" u="none" strike="noStrike" kern="1200" baseline="0">
                          <a:solidFill>
                            <a:schemeClr val="bg1"/>
                          </a:solidFill>
                          <a:latin typeface="+mn-lt"/>
                          <a:ea typeface="+mn-ea"/>
                          <a:cs typeface="+mn-cs"/>
                        </a:defRPr>
                      </a:pPr>
                      <a:t>[VALUE]</a:t>
                    </a:fld>
                    <a:endParaRPr lang="en-US" dirty="0">
                      <a:solidFill>
                        <a:schemeClr val="bg1"/>
                      </a:solidFill>
                    </a:endParaRPr>
                  </a:p>
                  <a:p>
                    <a:pPr algn="ctr">
                      <a:defRPr lang="en-US" sz="1050" b="1" i="0" u="none" strike="noStrike" kern="1200" baseline="0">
                        <a:solidFill>
                          <a:schemeClr val="bg1"/>
                        </a:solidFill>
                        <a:latin typeface="+mn-lt"/>
                        <a:ea typeface="+mn-ea"/>
                        <a:cs typeface="+mn-cs"/>
                      </a:defRPr>
                    </a:pPr>
                    <a:r>
                      <a:rPr lang="en-US" sz="1000" dirty="0">
                        <a:solidFill>
                          <a:schemeClr val="bg1"/>
                        </a:solidFill>
                      </a:rPr>
                      <a:t>(111)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7273333642363994"/>
                      <c:h val="0.30298913043478259"/>
                    </c:manualLayout>
                  </c15:layout>
                  <c15:dlblFieldTable/>
                  <c15:showDataLabelsRange val="0"/>
                </c:ext>
                <c:ext xmlns:c16="http://schemas.microsoft.com/office/drawing/2014/chart" uri="{C3380CC4-5D6E-409C-BE32-E72D297353CC}">
                  <c16:uniqueId val="{00000007-5172-4FA4-A4F6-6FEF85140F85}"/>
                </c:ext>
              </c:extLst>
            </c:dLbl>
            <c:dLbl>
              <c:idx val="5"/>
              <c:layout>
                <c:manualLayout>
                  <c:x val="3.1075901354081691E-2"/>
                  <c:y val="0.1264147552208148"/>
                </c:manualLayout>
              </c:layout>
              <c:tx>
                <c:rich>
                  <a:bodyPr/>
                  <a:lstStyle/>
                  <a:p>
                    <a:fld id="{261C215F-8D0C-4910-B363-FA0FEC713C7F}" type="VALUE">
                      <a:rPr lang="en-US" sz="1400" smtClean="0"/>
                      <a:pPr/>
                      <a:t>[VALUE]</a:t>
                    </a:fld>
                    <a:endParaRPr lang="en-US" dirty="0"/>
                  </a:p>
                  <a:p>
                    <a:r>
                      <a:rPr lang="en-US" sz="1000" dirty="0"/>
                      <a:t>(88)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172-4FA4-A4F6-6FEF85140F85}"/>
                </c:ext>
              </c:extLst>
            </c:dLbl>
            <c:spPr>
              <a:noFill/>
              <a:ln>
                <a:noFill/>
              </a:ln>
              <a:effectLst/>
            </c:spPr>
            <c:txPr>
              <a:bodyPr wrap="square" lIns="38100" tIns="19050" rIns="38100" bIns="19050" anchor="ctr" anchorCtr="0">
                <a:spAutoFit/>
              </a:bodyPr>
              <a:lstStyle/>
              <a:p>
                <a:pPr algn="ctr">
                  <a:defRPr lang="en-US"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Less than $50K</c:v>
                </c:pt>
                <c:pt idx="1">
                  <c:v>$50K - $75K</c:v>
                </c:pt>
                <c:pt idx="2">
                  <c:v>$75K - $100K</c:v>
                </c:pt>
                <c:pt idx="3">
                  <c:v>$100K - $150K</c:v>
                </c:pt>
                <c:pt idx="4">
                  <c:v>$150K - $200K</c:v>
                </c:pt>
                <c:pt idx="5">
                  <c:v>$200K+</c:v>
                </c:pt>
              </c:strCache>
            </c:strRef>
          </c:cat>
          <c:val>
            <c:numRef>
              <c:f>Sheet1!$B$2:$B$7</c:f>
              <c:numCache>
                <c:formatCode>0%</c:formatCode>
                <c:ptCount val="6"/>
                <c:pt idx="0">
                  <c:v>0.25900000000000001</c:v>
                </c:pt>
                <c:pt idx="1">
                  <c:v>0.14000000000000001</c:v>
                </c:pt>
                <c:pt idx="2">
                  <c:v>0.218</c:v>
                </c:pt>
                <c:pt idx="3">
                  <c:v>0.24299999999999999</c:v>
                </c:pt>
                <c:pt idx="4">
                  <c:v>6.2E-2</c:v>
                </c:pt>
                <c:pt idx="5">
                  <c:v>5.2999999999999999E-2</c:v>
                </c:pt>
              </c:numCache>
            </c:numRef>
          </c:val>
          <c:extLst>
            <c:ext xmlns:c16="http://schemas.microsoft.com/office/drawing/2014/chart" uri="{C3380CC4-5D6E-409C-BE32-E72D297353CC}">
              <c16:uniqueId val="{00000009-5172-4FA4-A4F6-6FEF85140F85}"/>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1883501176768407"/>
          <c:y val="9.5724067100308119E-2"/>
          <c:w val="0.35296362718355945"/>
          <c:h val="0.79224751797329684"/>
        </c:manualLayout>
      </c:layout>
      <c:overlay val="0"/>
      <c:txPr>
        <a:bodyPr/>
        <a:lstStyle/>
        <a:p>
          <a:pPr>
            <a:defRPr sz="1100">
              <a:latin typeface="Trebuchet MS" panose="020B0603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effectLst/>
              </a:rPr>
              <a:t>Which Source Do You Trust For The </a:t>
            </a:r>
            <a:r>
              <a:rPr lang="en-US" sz="1400" i="1" u="sng" dirty="0">
                <a:effectLst/>
              </a:rPr>
              <a:t>Most Accurate</a:t>
            </a:r>
            <a:r>
              <a:rPr lang="en-US" sz="1400" dirty="0">
                <a:effectLst/>
              </a:rPr>
              <a:t> Political Information?</a:t>
            </a:r>
          </a:p>
        </c:rich>
      </c:tx>
      <c:overlay val="0"/>
    </c:title>
    <c:autoTitleDeleted val="0"/>
    <c:plotArea>
      <c:layout>
        <c:manualLayout>
          <c:layoutTarget val="inner"/>
          <c:xMode val="edge"/>
          <c:yMode val="edge"/>
          <c:x val="1.1480038655386127E-2"/>
          <c:y val="0.142508764995735"/>
          <c:w val="0.96979766565388081"/>
          <c:h val="0.58135584627553516"/>
        </c:manualLayout>
      </c:layout>
      <c:barChart>
        <c:barDir val="col"/>
        <c:grouping val="clustered"/>
        <c:varyColors val="0"/>
        <c:ser>
          <c:idx val="0"/>
          <c:order val="0"/>
          <c:tx>
            <c:strRef>
              <c:f>Sheet1!$B$1</c:f>
              <c:strCache>
                <c:ptCount val="1"/>
                <c:pt idx="0">
                  <c:v>Television</c:v>
                </c:pt>
              </c:strCache>
            </c:strRef>
          </c:tx>
          <c:spPr>
            <a:solidFill>
              <a:srgbClr val="3682B4"/>
            </a:solidFill>
          </c:spPr>
          <c:invertIfNegative val="0"/>
          <c:dLbls>
            <c:dLbl>
              <c:idx val="0"/>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0EF-4183-A026-E6AAF84BC00A}"/>
                </c:ext>
              </c:extLst>
            </c:dLbl>
            <c:spPr>
              <a:noFill/>
              <a:ln>
                <a:noFill/>
              </a:ln>
              <a:effectLst/>
            </c:spPr>
            <c:txPr>
              <a:bodyPr anchorCtr="0"/>
              <a:lstStyle/>
              <a:p>
                <a:pPr algn="ctr">
                  <a:defRPr lang="en-US"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Sheet1!$B$2</c:f>
              <c:numCache>
                <c:formatCode>0%</c:formatCode>
                <c:ptCount val="1"/>
                <c:pt idx="0">
                  <c:v>0.57599999999999996</c:v>
                </c:pt>
              </c:numCache>
            </c:numRef>
          </c:val>
          <c:extLst>
            <c:ext xmlns:c16="http://schemas.microsoft.com/office/drawing/2014/chart" uri="{C3380CC4-5D6E-409C-BE32-E72D297353CC}">
              <c16:uniqueId val="{00000000-4C7C-48C8-A84A-10D4C10826DC}"/>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Sheet1!$C$2</c:f>
              <c:numCache>
                <c:formatCode>0%</c:formatCode>
                <c:ptCount val="1"/>
                <c:pt idx="0">
                  <c:v>0.53100000000000003</c:v>
                </c:pt>
              </c:numCache>
            </c:numRef>
          </c:val>
          <c:extLst>
            <c:ext xmlns:c16="http://schemas.microsoft.com/office/drawing/2014/chart" uri="{C3380CC4-5D6E-409C-BE32-E72D297353CC}">
              <c16:uniqueId val="{00000001-4C7C-48C8-A84A-10D4C10826DC}"/>
            </c:ext>
          </c:extLst>
        </c:ser>
        <c:ser>
          <c:idx val="2"/>
          <c:order val="2"/>
          <c:tx>
            <c:strRef>
              <c:f>Sheet1!$D$1</c:f>
              <c:strCache>
                <c:ptCount val="1"/>
                <c:pt idx="0">
                  <c:v>Non-TV Related News Websites/Apps</c:v>
                </c:pt>
              </c:strCache>
            </c:strRef>
          </c:tx>
          <c:spPr>
            <a:solidFill>
              <a:srgbClr val="FAB982"/>
            </a:solidFill>
          </c:spPr>
          <c:invertIfNegative val="0"/>
          <c:dLbls>
            <c:dLbl>
              <c:idx val="0"/>
              <c:layout>
                <c:manualLayout>
                  <c:x val="-2.9492533857096693E-3"/>
                  <c:y val="-2.825771145881283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BC-4DF1-A553-84E0B16D0656}"/>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Sheet1!$D$2</c:f>
              <c:numCache>
                <c:formatCode>0%</c:formatCode>
                <c:ptCount val="1"/>
                <c:pt idx="0">
                  <c:v>0.39500000000000002</c:v>
                </c:pt>
              </c:numCache>
            </c:numRef>
          </c:val>
          <c:extLst>
            <c:ext xmlns:c16="http://schemas.microsoft.com/office/drawing/2014/chart" uri="{C3380CC4-5D6E-409C-BE32-E72D297353CC}">
              <c16:uniqueId val="{00000002-4C7C-48C8-A84A-10D4C10826DC}"/>
            </c:ext>
          </c:extLst>
        </c:ser>
        <c:ser>
          <c:idx val="3"/>
          <c:order val="3"/>
          <c:tx>
            <c:strRef>
              <c:f>Sheet1!$E$1</c:f>
              <c:strCache>
                <c:ptCount val="1"/>
                <c:pt idx="0">
                  <c:v>Social Media</c:v>
                </c:pt>
              </c:strCache>
            </c:strRef>
          </c:tx>
          <c:invertIfNegative val="0"/>
          <c:dLbls>
            <c:dLbl>
              <c:idx val="0"/>
              <c:layout>
                <c:manualLayout>
                  <c:x val="6.2453287996798281E-3"/>
                  <c:y val="-3.5887786465337197E-3"/>
                </c:manualLayout>
              </c:layout>
              <c:showLegendKey val="0"/>
              <c:showVal val="1"/>
              <c:showCatName val="0"/>
              <c:showSerName val="0"/>
              <c:showPercent val="0"/>
              <c:showBubbleSize val="0"/>
              <c:extLst>
                <c:ext xmlns:c15="http://schemas.microsoft.com/office/drawing/2012/chart" uri="{CE6537A1-D6FC-4f65-9D91-7224C49458BB}">
                  <c15:layout>
                    <c:manualLayout>
                      <c:w val="5.167275050254528E-2"/>
                      <c:h val="5.2431237297954729E-2"/>
                    </c:manualLayout>
                  </c15:layout>
                </c:ext>
                <c:ext xmlns:c16="http://schemas.microsoft.com/office/drawing/2014/chart" uri="{C3380CC4-5D6E-409C-BE32-E72D297353CC}">
                  <c16:uniqueId val="{00000002-59BC-4DF1-A553-84E0B16D0656}"/>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Sheet1!$E$2</c:f>
              <c:numCache>
                <c:formatCode>0%</c:formatCode>
                <c:ptCount val="1"/>
                <c:pt idx="0">
                  <c:v>0.34200000000000003</c:v>
                </c:pt>
              </c:numCache>
            </c:numRef>
          </c:val>
          <c:extLst>
            <c:ext xmlns:c16="http://schemas.microsoft.com/office/drawing/2014/chart" uri="{C3380CC4-5D6E-409C-BE32-E72D297353CC}">
              <c16:uniqueId val="{00000003-4C7C-48C8-A84A-10D4C10826DC}"/>
            </c:ext>
          </c:extLst>
        </c:ser>
        <c:ser>
          <c:idx val="4"/>
          <c:order val="4"/>
          <c:tx>
            <c:strRef>
              <c:f>Sheet1!$F$1</c:f>
              <c:strCache>
                <c:ptCount val="1"/>
                <c:pt idx="0">
                  <c:v>Search Results</c:v>
                </c:pt>
              </c:strCache>
            </c:strRef>
          </c:tx>
          <c:spPr>
            <a:solidFill>
              <a:schemeClr val="accent5">
                <a:lumMod val="75000"/>
              </a:schemeClr>
            </a:solidFill>
          </c:spPr>
          <c:invertIfNegative val="0"/>
          <c:dLbls>
            <c:dLbl>
              <c:idx val="0"/>
              <c:layout>
                <c:manualLayout>
                  <c:x val="2.884615166216295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BC-4DF1-A553-84E0B16D0656}"/>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Sheet1!$F$2</c:f>
              <c:numCache>
                <c:formatCode>0%</c:formatCode>
                <c:ptCount val="1"/>
                <c:pt idx="0">
                  <c:v>0.48599999999999999</c:v>
                </c:pt>
              </c:numCache>
            </c:numRef>
          </c:val>
          <c:extLst>
            <c:ext xmlns:c16="http://schemas.microsoft.com/office/drawing/2014/chart" uri="{C3380CC4-5D6E-409C-BE32-E72D297353CC}">
              <c16:uniqueId val="{00000004-4C7C-48C8-A84A-10D4C10826DC}"/>
            </c:ext>
          </c:extLst>
        </c:ser>
        <c:ser>
          <c:idx val="5"/>
          <c:order val="5"/>
          <c:tx>
            <c:strRef>
              <c:f>Sheet1!$G$1</c:f>
              <c:strCache>
                <c:ptCount val="1"/>
                <c:pt idx="0">
                  <c:v>Online Newspapers</c:v>
                </c:pt>
              </c:strCache>
            </c:strRef>
          </c:tx>
          <c:invertIfNegative val="0"/>
          <c:dLbls>
            <c:dLbl>
              <c:idx val="0"/>
              <c:layout>
                <c:manualLayout>
                  <c:x val="-1.6996763176614011E-3"/>
                  <c:y val="-2.825771145881283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BC-4DF1-A553-84E0B16D0656}"/>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Sheet1!$G$2</c:f>
              <c:numCache>
                <c:formatCode>0%</c:formatCode>
                <c:ptCount val="1"/>
                <c:pt idx="0">
                  <c:v>0.502</c:v>
                </c:pt>
              </c:numCache>
            </c:numRef>
          </c:val>
          <c:extLst>
            <c:ext xmlns:c16="http://schemas.microsoft.com/office/drawing/2014/chart" uri="{C3380CC4-5D6E-409C-BE32-E72D297353CC}">
              <c16:uniqueId val="{00000005-4C7C-48C8-A84A-10D4C10826DC}"/>
            </c:ext>
          </c:extLst>
        </c:ser>
        <c:ser>
          <c:idx val="6"/>
          <c:order val="6"/>
          <c:tx>
            <c:strRef>
              <c:f>Sheet1!$H$1</c:f>
              <c:strCache>
                <c:ptCount val="1"/>
                <c:pt idx="0">
                  <c:v>Newspapers</c:v>
                </c:pt>
              </c:strCache>
            </c:strRef>
          </c:tx>
          <c:invertIfNegative val="0"/>
          <c:dPt>
            <c:idx val="7"/>
            <c:invertIfNegative val="0"/>
            <c:bubble3D val="0"/>
            <c:spPr>
              <a:solidFill>
                <a:srgbClr val="93A9CF"/>
              </a:solidFill>
            </c:spPr>
            <c:extLst>
              <c:ext xmlns:c16="http://schemas.microsoft.com/office/drawing/2014/chart" uri="{C3380CC4-5D6E-409C-BE32-E72D297353CC}">
                <c16:uniqueId val="{00000001-4C57-4B19-AD01-82EAC544872D}"/>
              </c:ext>
            </c:extLst>
          </c:dPt>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Sheet1!$H$2</c:f>
              <c:numCache>
                <c:formatCode>0%</c:formatCode>
                <c:ptCount val="1"/>
                <c:pt idx="0">
                  <c:v>0.53500000000000003</c:v>
                </c:pt>
              </c:numCache>
            </c:numRef>
          </c:val>
          <c:extLst>
            <c:ext xmlns:c16="http://schemas.microsoft.com/office/drawing/2014/chart" uri="{C3380CC4-5D6E-409C-BE32-E72D297353CC}">
              <c16:uniqueId val="{00000006-4C7C-48C8-A84A-10D4C10826DC}"/>
            </c:ext>
          </c:extLst>
        </c:ser>
        <c:ser>
          <c:idx val="7"/>
          <c:order val="7"/>
          <c:tx>
            <c:strRef>
              <c:f>Sheet1!$I$1</c:f>
              <c:strCache>
                <c:ptCount val="1"/>
                <c:pt idx="0">
                  <c:v>Online Radio/Podcasts</c:v>
                </c:pt>
              </c:strCache>
            </c:strRef>
          </c:tx>
          <c:invertIfNegative val="0"/>
          <c:dPt>
            <c:idx val="5"/>
            <c:invertIfNegative val="0"/>
            <c:bubble3D val="0"/>
            <c:spPr>
              <a:solidFill>
                <a:srgbClr val="D19392"/>
              </a:solidFill>
            </c:spPr>
            <c:extLst>
              <c:ext xmlns:c16="http://schemas.microsoft.com/office/drawing/2014/chart" uri="{C3380CC4-5D6E-409C-BE32-E72D297353CC}">
                <c16:uniqueId val="{00000002-4C57-4B19-AD01-82EAC544872D}"/>
              </c:ext>
            </c:extLst>
          </c:dPt>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Sheet1!$I$2</c:f>
              <c:numCache>
                <c:formatCode>0%</c:formatCode>
                <c:ptCount val="1"/>
                <c:pt idx="0">
                  <c:v>0.374</c:v>
                </c:pt>
              </c:numCache>
            </c:numRef>
          </c:val>
          <c:extLst>
            <c:ext xmlns:c16="http://schemas.microsoft.com/office/drawing/2014/chart" uri="{C3380CC4-5D6E-409C-BE32-E72D297353CC}">
              <c16:uniqueId val="{00000007-4C7C-48C8-A84A-10D4C10826DC}"/>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Sheet1!$J$2</c:f>
              <c:numCache>
                <c:formatCode>0%</c:formatCode>
                <c:ptCount val="1"/>
                <c:pt idx="0">
                  <c:v>0.432</c:v>
                </c:pt>
              </c:numCache>
            </c:numRef>
          </c:val>
          <c:extLst>
            <c:ext xmlns:c16="http://schemas.microsoft.com/office/drawing/2014/chart" uri="{C3380CC4-5D6E-409C-BE32-E72D297353CC}">
              <c16:uniqueId val="{00000008-4C7C-48C8-A84A-10D4C10826DC}"/>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Sheet1!$K$2</c:f>
              <c:numCache>
                <c:formatCode>0%</c:formatCode>
                <c:ptCount val="1"/>
                <c:pt idx="0">
                  <c:v>0.32500000000000001</c:v>
                </c:pt>
              </c:numCache>
            </c:numRef>
          </c:val>
          <c:extLst>
            <c:ext xmlns:c16="http://schemas.microsoft.com/office/drawing/2014/chart" uri="{C3380CC4-5D6E-409C-BE32-E72D297353CC}">
              <c16:uniqueId val="{00000009-4C7C-48C8-A84A-10D4C10826DC}"/>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Sheet1!$L$2</c:f>
              <c:numCache>
                <c:formatCode>0%</c:formatCode>
                <c:ptCount val="1"/>
                <c:pt idx="0">
                  <c:v>0.36199999999999999</c:v>
                </c:pt>
              </c:numCache>
            </c:numRef>
          </c:val>
          <c:extLst>
            <c:ext xmlns:c16="http://schemas.microsoft.com/office/drawing/2014/chart" uri="{C3380CC4-5D6E-409C-BE32-E72D297353CC}">
              <c16:uniqueId val="{0000000A-4C7C-48C8-A84A-10D4C10826DC}"/>
            </c:ext>
          </c:extLst>
        </c:ser>
        <c:dLbls>
          <c:showLegendKey val="0"/>
          <c:showVal val="0"/>
          <c:showCatName val="0"/>
          <c:showSerName val="0"/>
          <c:showPercent val="0"/>
          <c:showBubbleSize val="0"/>
        </c:dLbls>
        <c:gapWidth val="150"/>
        <c:axId val="106284544"/>
        <c:axId val="106286080"/>
      </c:barChart>
      <c:catAx>
        <c:axId val="106284544"/>
        <c:scaling>
          <c:orientation val="minMax"/>
        </c:scaling>
        <c:delete val="0"/>
        <c:axPos val="b"/>
        <c:numFmt formatCode="General" sourceLinked="0"/>
        <c:majorTickMark val="out"/>
        <c:minorTickMark val="none"/>
        <c:tickLblPos val="nextTo"/>
        <c:txPr>
          <a:bodyPr/>
          <a:lstStyle/>
          <a:p>
            <a:pPr>
              <a:defRPr sz="1200" b="1" u="sng"/>
            </a:pPr>
            <a:endParaRPr lang="en-US"/>
          </a:p>
        </c:txPr>
        <c:crossAx val="106286080"/>
        <c:crosses val="autoZero"/>
        <c:auto val="1"/>
        <c:lblAlgn val="ctr"/>
        <c:lblOffset val="100"/>
        <c:noMultiLvlLbl val="0"/>
      </c:catAx>
      <c:valAx>
        <c:axId val="106286080"/>
        <c:scaling>
          <c:orientation val="minMax"/>
          <c:max val="0.60000000000000009"/>
          <c:min val="0"/>
        </c:scaling>
        <c:delete val="1"/>
        <c:axPos val="l"/>
        <c:numFmt formatCode="0%" sourceLinked="1"/>
        <c:majorTickMark val="out"/>
        <c:minorTickMark val="none"/>
        <c:tickLblPos val="nextTo"/>
        <c:crossAx val="106284544"/>
        <c:crosses val="autoZero"/>
        <c:crossBetween val="between"/>
      </c:valAx>
    </c:plotArea>
    <c:legend>
      <c:legendPos val="b"/>
      <c:layout>
        <c:manualLayout>
          <c:xMode val="edge"/>
          <c:yMode val="edge"/>
          <c:x val="3.557981586088288E-2"/>
          <c:y val="0.82931970441919189"/>
          <c:w val="0.92846020031980048"/>
          <c:h val="0.17068029558080802"/>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b="1" i="0" u="none" strike="noStrike" baseline="0" dirty="0">
                <a:effectLst/>
              </a:rPr>
              <a:t>Which Of The Following Media Helps You Best To </a:t>
            </a:r>
            <a:r>
              <a:rPr lang="en-US" sz="1100" b="1" i="1" u="sng" strike="noStrike" baseline="0" dirty="0">
                <a:effectLst/>
              </a:rPr>
              <a:t>Form An Opinion</a:t>
            </a:r>
            <a:r>
              <a:rPr lang="en-US" sz="1100" b="1" i="0" u="none" strike="noStrike" baseline="0" dirty="0">
                <a:effectLst/>
              </a:rPr>
              <a:t> On Key Issues Facing The Country?</a:t>
            </a:r>
            <a:endParaRPr lang="en-US" sz="1100" dirty="0"/>
          </a:p>
        </c:rich>
      </c:tx>
      <c:layout>
        <c:manualLayout>
          <c:xMode val="edge"/>
          <c:yMode val="edge"/>
          <c:x val="0.12183693788140885"/>
          <c:y val="2.7224572434517837E-2"/>
        </c:manualLayout>
      </c:layout>
      <c:overlay val="0"/>
    </c:title>
    <c:autoTitleDeleted val="0"/>
    <c:plotArea>
      <c:layout>
        <c:manualLayout>
          <c:layoutTarget val="inner"/>
          <c:xMode val="edge"/>
          <c:yMode val="edge"/>
          <c:x val="7.315908524420902E-3"/>
          <c:y val="8.6353765642033051E-2"/>
          <c:w val="0.99233226412047126"/>
          <c:h val="0.67071629811721734"/>
        </c:manualLayout>
      </c:layout>
      <c:barChart>
        <c:barDir val="col"/>
        <c:grouping val="cluster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Sheet1!$B$2</c:f>
              <c:numCache>
                <c:formatCode>0%</c:formatCode>
                <c:ptCount val="1"/>
                <c:pt idx="0">
                  <c:v>0.63800000000000001</c:v>
                </c:pt>
              </c:numCache>
            </c:numRef>
          </c:val>
          <c:extLst>
            <c:ext xmlns:c16="http://schemas.microsoft.com/office/drawing/2014/chart" uri="{C3380CC4-5D6E-409C-BE32-E72D297353CC}">
              <c16:uniqueId val="{00000000-5B07-4F77-84AB-416E1D83853A}"/>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Sheet1!$C$2</c:f>
              <c:numCache>
                <c:formatCode>0%</c:formatCode>
                <c:ptCount val="1"/>
                <c:pt idx="0">
                  <c:v>0.44400000000000001</c:v>
                </c:pt>
              </c:numCache>
            </c:numRef>
          </c:val>
          <c:extLst>
            <c:ext xmlns:c16="http://schemas.microsoft.com/office/drawing/2014/chart" uri="{C3380CC4-5D6E-409C-BE32-E72D297353CC}">
              <c16:uniqueId val="{00000001-5B07-4F77-84AB-416E1D83853A}"/>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Sheet1!$D$2</c:f>
              <c:numCache>
                <c:formatCode>0%</c:formatCode>
                <c:ptCount val="1"/>
                <c:pt idx="0">
                  <c:v>0.13200000000000001</c:v>
                </c:pt>
              </c:numCache>
            </c:numRef>
          </c:val>
          <c:extLst>
            <c:ext xmlns:c16="http://schemas.microsoft.com/office/drawing/2014/chart" uri="{C3380CC4-5D6E-409C-BE32-E72D297353CC}">
              <c16:uniqueId val="{00000002-5B07-4F77-84AB-416E1D83853A}"/>
            </c:ext>
          </c:extLst>
        </c:ser>
        <c:ser>
          <c:idx val="3"/>
          <c:order val="3"/>
          <c:tx>
            <c:strRef>
              <c:f>Sheet1!$E$1</c:f>
              <c:strCache>
                <c:ptCount val="1"/>
                <c:pt idx="0">
                  <c:v>Social Media</c:v>
                </c:pt>
              </c:strCache>
            </c:strRef>
          </c:tx>
          <c:invertIfNegative val="0"/>
          <c:dLbls>
            <c:dLbl>
              <c:idx val="0"/>
              <c:layout>
                <c:manualLayout>
                  <c:x val="-3.0706241128132792E-3"/>
                  <c:y val="4.5102859379228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07-4F77-84AB-416E1D83853A}"/>
                </c:ext>
              </c:extLst>
            </c:dLbl>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Sheet1!$E$2</c:f>
              <c:numCache>
                <c:formatCode>0%</c:formatCode>
                <c:ptCount val="1"/>
                <c:pt idx="0">
                  <c:v>0.214</c:v>
                </c:pt>
              </c:numCache>
            </c:numRef>
          </c:val>
          <c:extLst>
            <c:ext xmlns:c16="http://schemas.microsoft.com/office/drawing/2014/chart" uri="{C3380CC4-5D6E-409C-BE32-E72D297353CC}">
              <c16:uniqueId val="{00000004-5B07-4F77-84AB-416E1D83853A}"/>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Sheet1!$F$2</c:f>
              <c:numCache>
                <c:formatCode>0%</c:formatCode>
                <c:ptCount val="1"/>
                <c:pt idx="0">
                  <c:v>0.247</c:v>
                </c:pt>
              </c:numCache>
            </c:numRef>
          </c:val>
          <c:extLst>
            <c:ext xmlns:c16="http://schemas.microsoft.com/office/drawing/2014/chart" uri="{C3380CC4-5D6E-409C-BE32-E72D297353CC}">
              <c16:uniqueId val="{00000005-5B07-4F77-84AB-416E1D83853A}"/>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Sheet1!$G$2</c:f>
              <c:numCache>
                <c:formatCode>0%</c:formatCode>
                <c:ptCount val="1"/>
                <c:pt idx="0">
                  <c:v>0.222</c:v>
                </c:pt>
              </c:numCache>
            </c:numRef>
          </c:val>
          <c:extLst>
            <c:ext xmlns:c16="http://schemas.microsoft.com/office/drawing/2014/chart" uri="{C3380CC4-5D6E-409C-BE32-E72D297353CC}">
              <c16:uniqueId val="{00000006-5B07-4F77-84AB-416E1D83853A}"/>
            </c:ext>
          </c:extLst>
        </c:ser>
        <c:ser>
          <c:idx val="6"/>
          <c:order val="6"/>
          <c:tx>
            <c:strRef>
              <c:f>Sheet1!$H$1</c:f>
              <c:strCache>
                <c:ptCount val="1"/>
                <c:pt idx="0">
                  <c:v>Newspaper</c:v>
                </c:pt>
              </c:strCache>
            </c:strRef>
          </c:tx>
          <c:spPr>
            <a:solidFill>
              <a:srgbClr val="93A9CF"/>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Sheet1!$H$2</c:f>
              <c:numCache>
                <c:formatCode>0%</c:formatCode>
                <c:ptCount val="1"/>
                <c:pt idx="0">
                  <c:v>0.23499999999999999</c:v>
                </c:pt>
              </c:numCache>
            </c:numRef>
          </c:val>
          <c:extLst>
            <c:ext xmlns:c16="http://schemas.microsoft.com/office/drawing/2014/chart" uri="{C3380CC4-5D6E-409C-BE32-E72D297353CC}">
              <c16:uniqueId val="{00000007-5B07-4F77-84AB-416E1D83853A}"/>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Sheet1!$I$2</c:f>
              <c:numCache>
                <c:formatCode>0%</c:formatCode>
                <c:ptCount val="1"/>
                <c:pt idx="0">
                  <c:v>0.14000000000000001</c:v>
                </c:pt>
              </c:numCache>
            </c:numRef>
          </c:val>
          <c:extLst>
            <c:ext xmlns:c16="http://schemas.microsoft.com/office/drawing/2014/chart" uri="{C3380CC4-5D6E-409C-BE32-E72D297353CC}">
              <c16:uniqueId val="{00000008-5B07-4F77-84AB-416E1D83853A}"/>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Sheet1!$J$2</c:f>
              <c:numCache>
                <c:formatCode>0%</c:formatCode>
                <c:ptCount val="1"/>
                <c:pt idx="0">
                  <c:v>0.14799999999999999</c:v>
                </c:pt>
              </c:numCache>
            </c:numRef>
          </c:val>
          <c:extLst>
            <c:ext xmlns:c16="http://schemas.microsoft.com/office/drawing/2014/chart" uri="{C3380CC4-5D6E-409C-BE32-E72D297353CC}">
              <c16:uniqueId val="{00000009-5B07-4F77-84AB-416E1D83853A}"/>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Sheet1!$K$2</c:f>
              <c:numCache>
                <c:formatCode>0%</c:formatCode>
                <c:ptCount val="1"/>
                <c:pt idx="0">
                  <c:v>0.14399999999999999</c:v>
                </c:pt>
              </c:numCache>
            </c:numRef>
          </c:val>
          <c:extLst>
            <c:ext xmlns:c16="http://schemas.microsoft.com/office/drawing/2014/chart" uri="{C3380CC4-5D6E-409C-BE32-E72D297353CC}">
              <c16:uniqueId val="{0000000A-5B07-4F77-84AB-416E1D83853A}"/>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Undecided Voters</c:v>
                </c:pt>
              </c:strCache>
            </c:strRef>
          </c:cat>
          <c:val>
            <c:numRef>
              <c:f>Sheet1!$L$2</c:f>
              <c:numCache>
                <c:formatCode>0%</c:formatCode>
                <c:ptCount val="1"/>
                <c:pt idx="0">
                  <c:v>0.17699999999999999</c:v>
                </c:pt>
              </c:numCache>
            </c:numRef>
          </c:val>
          <c:extLst>
            <c:ext xmlns:c16="http://schemas.microsoft.com/office/drawing/2014/chart" uri="{C3380CC4-5D6E-409C-BE32-E72D297353CC}">
              <c16:uniqueId val="{0000000B-5B07-4F77-84AB-416E1D83853A}"/>
            </c:ext>
          </c:extLst>
        </c:ser>
        <c:ser>
          <c:idx val="11"/>
          <c:order val="11"/>
          <c:tx>
            <c:strRef>
              <c:f>Sheet1!$M$1</c:f>
              <c:strCache>
                <c:ptCount val="1"/>
                <c:pt idx="0">
                  <c:v>Billboards</c:v>
                </c:pt>
              </c:strCache>
            </c:strRef>
          </c:tx>
          <c:spPr>
            <a:solidFill>
              <a:srgbClr val="FFCCCC"/>
            </a:solidFill>
          </c:spPr>
          <c:invertIfNegative val="0"/>
          <c:dLbls>
            <c:dLbl>
              <c:idx val="2"/>
              <c:spPr>
                <a:noFill/>
                <a:ln>
                  <a:noFill/>
                </a:ln>
                <a:effectLst/>
              </c:spPr>
              <c:txPr>
                <a:bodyPr wrap="square" lIns="38100" tIns="19050" rIns="38100" bIns="19050" anchor="ctr" anchorCtr="0">
                  <a:no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08-4FB7-823E-9D60433A8BF8}"/>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Undecided Voters</c:v>
                </c:pt>
              </c:strCache>
            </c:strRef>
          </c:cat>
          <c:val>
            <c:numRef>
              <c:f>Sheet1!$M$2</c:f>
              <c:numCache>
                <c:formatCode>0%</c:formatCode>
                <c:ptCount val="1"/>
                <c:pt idx="0">
                  <c:v>0.13200000000000001</c:v>
                </c:pt>
              </c:numCache>
            </c:numRef>
          </c:val>
          <c:extLst>
            <c:ext xmlns:c16="http://schemas.microsoft.com/office/drawing/2014/chart" uri="{C3380CC4-5D6E-409C-BE32-E72D297353CC}">
              <c16:uniqueId val="{00000000-C108-4FB7-823E-9D60433A8BF8}"/>
            </c:ext>
          </c:extLst>
        </c:ser>
        <c:dLbls>
          <c:showLegendKey val="0"/>
          <c:showVal val="0"/>
          <c:showCatName val="0"/>
          <c:showSerName val="0"/>
          <c:showPercent val="0"/>
          <c:showBubbleSize val="0"/>
        </c:dLbls>
        <c:gapWidth val="150"/>
        <c:axId val="110059904"/>
        <c:axId val="110061440"/>
      </c:barChart>
      <c:catAx>
        <c:axId val="110059904"/>
        <c:scaling>
          <c:orientation val="minMax"/>
        </c:scaling>
        <c:delete val="0"/>
        <c:axPos val="b"/>
        <c:numFmt formatCode="General" sourceLinked="0"/>
        <c:majorTickMark val="out"/>
        <c:minorTickMark val="none"/>
        <c:tickLblPos val="nextTo"/>
        <c:txPr>
          <a:bodyPr/>
          <a:lstStyle/>
          <a:p>
            <a:pPr>
              <a:defRPr sz="1200" b="1" u="sng"/>
            </a:pPr>
            <a:endParaRPr lang="en-US"/>
          </a:p>
        </c:txPr>
        <c:crossAx val="110061440"/>
        <c:crosses val="autoZero"/>
        <c:auto val="1"/>
        <c:lblAlgn val="ctr"/>
        <c:lblOffset val="100"/>
        <c:noMultiLvlLbl val="0"/>
      </c:catAx>
      <c:valAx>
        <c:axId val="110061440"/>
        <c:scaling>
          <c:orientation val="minMax"/>
          <c:max val="0.70000000000000007"/>
          <c:min val="0"/>
        </c:scaling>
        <c:delete val="1"/>
        <c:axPos val="l"/>
        <c:numFmt formatCode="0%" sourceLinked="1"/>
        <c:majorTickMark val="out"/>
        <c:minorTickMark val="none"/>
        <c:tickLblPos val="nextTo"/>
        <c:crossAx val="110059904"/>
        <c:crosses val="autoZero"/>
        <c:crossBetween val="between"/>
      </c:valAx>
    </c:plotArea>
    <c:legend>
      <c:legendPos val="b"/>
      <c:layout>
        <c:manualLayout>
          <c:xMode val="edge"/>
          <c:yMode val="edge"/>
          <c:x val="1.5168368351921646E-2"/>
          <c:y val="0.85461294273502142"/>
          <c:w val="0.96999373595607885"/>
          <c:h val="0.14214782821169561"/>
        </c:manualLayout>
      </c:layout>
      <c:overlay val="0"/>
      <c:txPr>
        <a:bodyPr/>
        <a:lstStyle/>
        <a:p>
          <a:pPr>
            <a:defRPr lang="en-US" sz="1000" b="1" i="0" u="none" strike="noStrike" kern="1200" baseline="0">
              <a:solidFill>
                <a:schemeClr val="tx1"/>
              </a:solidFill>
              <a:latin typeface="+mn-lt"/>
              <a:ea typeface="+mn-ea"/>
              <a:cs typeface="+mn-cs"/>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5DC99B-5259-40E8-9809-96A27AA649E4}" type="datetimeFigureOut">
              <a:rPr lang="en-US" smtClean="0"/>
              <a:t>5/27/2019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141968-DFDD-4F85-9B3B-2C270757FEF0}" type="slidenum">
              <a:rPr lang="en-US" smtClean="0"/>
              <a:t>‹#›</a:t>
            </a:fld>
            <a:endParaRPr lang="en-US"/>
          </a:p>
        </p:txBody>
      </p:sp>
    </p:spTree>
    <p:extLst>
      <p:ext uri="{BB962C8B-B14F-4D97-AF65-F5344CB8AC3E}">
        <p14:creationId xmlns:p14="http://schemas.microsoft.com/office/powerpoint/2010/main" val="28544697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1EDFB-0926-4A7B-94B6-5D08570070C6}" type="datetimeFigureOut">
              <a:rPr lang="en-US" smtClean="0"/>
              <a:t>5/27/2019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E3908-32C9-4D33-9120-6192E840A5CB}" type="slidenum">
              <a:rPr lang="en-US" smtClean="0"/>
              <a:t>‹#›</a:t>
            </a:fld>
            <a:endParaRPr lang="en-US"/>
          </a:p>
        </p:txBody>
      </p:sp>
    </p:spTree>
    <p:extLst>
      <p:ext uri="{BB962C8B-B14F-4D97-AF65-F5344CB8AC3E}">
        <p14:creationId xmlns:p14="http://schemas.microsoft.com/office/powerpoint/2010/main" val="16004056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3908-32C9-4D33-9120-6192E840A5CB}" type="slidenum">
              <a:rPr lang="en-US" smtClean="0"/>
              <a:t>1</a:t>
            </a:fld>
            <a:endParaRPr lang="en-US"/>
          </a:p>
        </p:txBody>
      </p:sp>
    </p:spTree>
    <p:extLst>
      <p:ext uri="{BB962C8B-B14F-4D97-AF65-F5344CB8AC3E}">
        <p14:creationId xmlns:p14="http://schemas.microsoft.com/office/powerpoint/2010/main" val="66637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3884962" y="8685396"/>
            <a:ext cx="2971490" cy="457045"/>
          </a:xfrm>
          <a:prstGeom prst="rect">
            <a:avLst/>
          </a:prstGeom>
          <a:noFill/>
          <a:ln w="9525">
            <a:noFill/>
            <a:miter lim="800000"/>
            <a:headEnd/>
            <a:tailEnd/>
          </a:ln>
        </p:spPr>
        <p:txBody>
          <a:bodyPr lIns="93157" tIns="46578" rIns="93157" bIns="46578" anchor="b"/>
          <a:lstStyle/>
          <a:p>
            <a:pPr marL="0" marR="0" lvl="0" indent="0" algn="r" defTabSz="931888" rtl="0" eaLnBrk="1" fontAlgn="auto" latinLnBrk="0" hangingPunct="1">
              <a:lnSpc>
                <a:spcPct val="100000"/>
              </a:lnSpc>
              <a:spcBef>
                <a:spcPts val="0"/>
              </a:spcBef>
              <a:spcAft>
                <a:spcPts val="0"/>
              </a:spcAft>
              <a:buClrTx/>
              <a:buSzTx/>
              <a:buFontTx/>
              <a:buNone/>
              <a:tabLst/>
              <a:defRPr/>
            </a:pPr>
            <a:fld id="{DC1D0886-23C2-4DA3-85A0-82B8D5610C6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88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0898" name="Rectangle 2"/>
          <p:cNvSpPr>
            <a:spLocks noGrp="1" noRot="1" noChangeAspect="1" noChangeArrowheads="1" noTextEdit="1"/>
          </p:cNvSpPr>
          <p:nvPr>
            <p:ph type="sldImg"/>
          </p:nvPr>
        </p:nvSpPr>
        <p:spPr>
          <a:xfrm>
            <a:off x="1144588" y="687388"/>
            <a:ext cx="4570412" cy="3429000"/>
          </a:xfrm>
          <a:ln/>
        </p:spPr>
      </p:sp>
      <p:sp>
        <p:nvSpPr>
          <p:cNvPr id="80899" name="Rectangle 3"/>
          <p:cNvSpPr>
            <a:spLocks noGrp="1" noChangeArrowheads="1"/>
          </p:cNvSpPr>
          <p:nvPr>
            <p:ph type="body" idx="1"/>
          </p:nvPr>
        </p:nvSpPr>
        <p:spPr>
          <a:xfrm>
            <a:off x="683941" y="4342700"/>
            <a:ext cx="5490122" cy="4113397"/>
          </a:xfrm>
          <a:noFill/>
          <a:ln/>
        </p:spPr>
        <p:txBody>
          <a:bodyPr lIns="93157" tIns="46578" rIns="93157" bIns="46578"/>
          <a:lstStyle/>
          <a:p>
            <a:pPr eaLnBrk="1" hangingPunct="1"/>
            <a:endParaRPr lang="en-US"/>
          </a:p>
        </p:txBody>
      </p:sp>
    </p:spTree>
    <p:extLst>
      <p:ext uri="{BB962C8B-B14F-4D97-AF65-F5344CB8AC3E}">
        <p14:creationId xmlns:p14="http://schemas.microsoft.com/office/powerpoint/2010/main" val="371318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80423" rtl="0" eaLnBrk="1" fontAlgn="auto" latinLnBrk="0" hangingPunct="1">
              <a:lnSpc>
                <a:spcPct val="100000"/>
              </a:lnSpc>
              <a:spcBef>
                <a:spcPts val="0"/>
              </a:spcBef>
              <a:spcAft>
                <a:spcPts val="0"/>
              </a:spcAft>
              <a:buClrTx/>
              <a:buSzTx/>
              <a:buFontTx/>
              <a:buNone/>
              <a:tabLst/>
              <a:defRPr/>
            </a:pPr>
            <a:fld id="{ECDD90F4-894D-4692-97D2-641C265C9D19}" type="slidenum">
              <a:rPr kumimoji="0" lang="en-US"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880423"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82561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3908-32C9-4D33-9120-6192E840A5CB}" type="slidenum">
              <a:rPr lang="en-US" smtClean="0"/>
              <a:t>11</a:t>
            </a:fld>
            <a:endParaRPr lang="en-US"/>
          </a:p>
        </p:txBody>
      </p:sp>
    </p:spTree>
    <p:extLst>
      <p:ext uri="{BB962C8B-B14F-4D97-AF65-F5344CB8AC3E}">
        <p14:creationId xmlns:p14="http://schemas.microsoft.com/office/powerpoint/2010/main" val="2723069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25685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44140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3975617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998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3268695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1560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13743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5321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89655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413357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66030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100797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973316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382490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898559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3157489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560219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567989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534114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920854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5610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88611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45557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02777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23163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38631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3414878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jp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jp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2.jp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jpg"/><Relationship Id="rId5" Type="http://schemas.openxmlformats.org/officeDocument/2006/relationships/theme" Target="../theme/theme6.xml"/><Relationship Id="rId4"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48515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424997345"/>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3864655981"/>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1570083397"/>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2042970883"/>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3557795929"/>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651" r:id="rId1"/>
    <p:sldLayoutId id="214748365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2519817865"/>
      </p:ext>
    </p:extLst>
  </p:cSld>
  <p:clrMap bg1="lt1" tx1="dk1" bg2="lt2" tx2="dk2" accent1="accent1" accent2="accent2" accent3="accent3" accent4="accent4" accent5="accent5" accent6="accent6" hlink="hlink" folHlink="folHlink"/>
  <p:sldLayoutIdLst>
    <p:sldLayoutId id="2147483656" r:id="rId1"/>
    <p:sldLayoutId id="2147483657"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88795258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2315755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3368930214"/>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2875632085"/>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3616647967"/>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https://www.thevab.com/matter-of-trust/"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thevab.com/matter-of-trus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hevab.com/matter-of-trus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3C99FF2-6471-4535-A499-D85BD21A1EB6}"/>
              </a:ext>
            </a:extLst>
          </p:cNvPr>
          <p:cNvSpPr>
            <a:spLocks noGrp="1"/>
          </p:cNvSpPr>
          <p:nvPr>
            <p:ph type="body" sz="quarter" idx="10"/>
          </p:nvPr>
        </p:nvSpPr>
        <p:spPr>
          <a:xfrm>
            <a:off x="2807005" y="3153963"/>
            <a:ext cx="5724599" cy="1286933"/>
          </a:xfrm>
        </p:spPr>
        <p:txBody>
          <a:bodyPr/>
          <a:lstStyle/>
          <a:p>
            <a:r>
              <a:rPr lang="en-US" sz="3200" dirty="0"/>
              <a:t>It’s A Matter Of Trust</a:t>
            </a:r>
          </a:p>
        </p:txBody>
      </p:sp>
      <p:sp>
        <p:nvSpPr>
          <p:cNvPr id="6" name="Text Placeholder 2">
            <a:extLst>
              <a:ext uri="{FF2B5EF4-FFF2-40B4-BE49-F238E27FC236}">
                <a16:creationId xmlns:a16="http://schemas.microsoft.com/office/drawing/2014/main" id="{BF71661B-0D55-4806-9B0D-781E97E22CD9}"/>
              </a:ext>
            </a:extLst>
          </p:cNvPr>
          <p:cNvSpPr txBox="1">
            <a:spLocks/>
          </p:cNvSpPr>
          <p:nvPr/>
        </p:nvSpPr>
        <p:spPr>
          <a:xfrm>
            <a:off x="2971186" y="3661919"/>
            <a:ext cx="5724599" cy="473692"/>
          </a:xfrm>
          <a:prstGeom prst="rect">
            <a:avLst/>
          </a:prstGeom>
        </p:spPr>
        <p:txBody>
          <a:bodyPr vert="horz" lIns="0" tIns="0" rIns="0" bIns="0"/>
          <a:lstStyle>
            <a:lvl1pPr marL="0" indent="0" algn="l" defTabSz="457200" rtl="0" eaLnBrk="1" latinLnBrk="0" hangingPunct="1">
              <a:spcBef>
                <a:spcPts val="0"/>
              </a:spcBef>
              <a:buFontTx/>
              <a:buNone/>
              <a:defRPr sz="3200" b="1" kern="1200" cap="none" baseline="0">
                <a:solidFill>
                  <a:srgbClr val="508ABA"/>
                </a:solidFill>
                <a:latin typeface="+mn-lt"/>
                <a:ea typeface="+mn-ea"/>
                <a:cs typeface="+mn-cs"/>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914400" indent="0" algn="l" defTabSz="457200" rtl="0" eaLnBrk="1" latinLnBrk="0" hangingPunct="1">
              <a:spcBef>
                <a:spcPct val="20000"/>
              </a:spcBef>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08ABA"/>
                </a:solidFill>
                <a:effectLst/>
                <a:uLnTx/>
                <a:uFillTx/>
                <a:latin typeface="Trebuchet MS" panose="020B0603020202020204" pitchFamily="34" charset="0"/>
                <a:ea typeface="+mn-ea"/>
                <a:cs typeface="+mn-cs"/>
              </a:rPr>
              <a:t>Winning Over The Undecided Voter</a:t>
            </a:r>
          </a:p>
        </p:txBody>
      </p:sp>
      <p:pic>
        <p:nvPicPr>
          <p:cNvPr id="3" name="Picture 2">
            <a:extLst>
              <a:ext uri="{FF2B5EF4-FFF2-40B4-BE49-F238E27FC236}">
                <a16:creationId xmlns:a16="http://schemas.microsoft.com/office/drawing/2014/main" id="{0D596134-732A-45D5-AF9C-B8F8B71C1E4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3660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259896"/>
            <a:ext cx="8805334" cy="795920"/>
          </a:xfrm>
        </p:spPr>
        <p:txBody>
          <a:bodyPr/>
          <a:lstStyle/>
          <a:p>
            <a:r>
              <a:rPr lang="en-US" u="sng" dirty="0">
                <a:solidFill>
                  <a:schemeClr val="tx1"/>
                </a:solidFill>
              </a:rPr>
              <a:t>3 Out of 4</a:t>
            </a:r>
            <a:r>
              <a:rPr lang="en-US" dirty="0">
                <a:solidFill>
                  <a:schemeClr val="tx1"/>
                </a:solidFill>
              </a:rPr>
              <a:t> Undecided Voters Are Concerned About Fake News On Social Media And The Influence It May Have On Elections</a:t>
            </a:r>
          </a:p>
        </p:txBody>
      </p:sp>
      <p:sp>
        <p:nvSpPr>
          <p:cNvPr id="31" name="Text Placeholder 3"/>
          <p:cNvSpPr>
            <a:spLocks noGrp="1"/>
          </p:cNvSpPr>
          <p:nvPr>
            <p:ph type="body" sz="quarter" idx="14"/>
          </p:nvPr>
        </p:nvSpPr>
        <p:spPr>
          <a:xfrm>
            <a:off x="286612" y="6204183"/>
            <a:ext cx="7339695" cy="674868"/>
          </a:xfrm>
        </p:spPr>
        <p:txBody>
          <a:bodyPr/>
          <a:lstStyle/>
          <a:p>
            <a:r>
              <a:rPr lang="en-US" sz="800" dirty="0"/>
              <a:t>Source: VAB / Research Now Poll of Registered or Likely Voters A18+; June 2018. Q19.1: How much do you agree or disagree with the following statements? </a:t>
            </a:r>
            <a:r>
              <a:rPr lang="en-US" sz="800" i="1" dirty="0"/>
              <a:t>I am concerned about the influence fake news may have on voters/election. </a:t>
            </a:r>
            <a:r>
              <a:rPr lang="en-US" sz="800" dirty="0"/>
              <a:t>Q23: How much do you agree or disagree with the following statements? </a:t>
            </a:r>
            <a:r>
              <a:rPr lang="en-US" sz="800" i="1" dirty="0"/>
              <a:t>I am concerned by the amount of fake news on social media. </a:t>
            </a:r>
            <a:r>
              <a:rPr lang="en-US" sz="800" dirty="0"/>
              <a:t>Respondents who answered Agree or Strongly Agree. Undecided voters = voters that are currently undecided on who they are going to vote for and who expect to make their decision one week or less before the election. Undecided Voter Respondents = 243.  Total Survey Respondents: 1,003. </a:t>
            </a:r>
          </a:p>
          <a:p>
            <a:endParaRPr lang="en-US" sz="800" dirty="0"/>
          </a:p>
        </p:txBody>
      </p:sp>
      <p:sp>
        <p:nvSpPr>
          <p:cNvPr id="4" name="Text Placeholder 3"/>
          <p:cNvSpPr>
            <a:spLocks noGrp="1"/>
          </p:cNvSpPr>
          <p:nvPr>
            <p:ph type="body" sz="quarter" idx="13"/>
          </p:nvPr>
        </p:nvSpPr>
        <p:spPr>
          <a:xfrm>
            <a:off x="169333" y="1370826"/>
            <a:ext cx="8805334" cy="335169"/>
          </a:xfrm>
        </p:spPr>
        <p:txBody>
          <a:bodyPr/>
          <a:lstStyle/>
          <a:p>
            <a:r>
              <a:rPr lang="en-US" b="1" u="sng" dirty="0">
                <a:solidFill>
                  <a:prstClr val="black"/>
                </a:solidFill>
              </a:rPr>
              <a:t>% Undecided Voters Who Agree</a:t>
            </a:r>
          </a:p>
          <a:p>
            <a:endParaRPr lang="en-US" u="sng" dirty="0"/>
          </a:p>
          <a:p>
            <a:endParaRPr lang="en-US" u="sng" dirty="0"/>
          </a:p>
        </p:txBody>
      </p:sp>
      <p:pic>
        <p:nvPicPr>
          <p:cNvPr id="3" name="Picture 2" descr="Image result for confused voter">
            <a:extLst>
              <a:ext uri="{FF2B5EF4-FFF2-40B4-BE49-F238E27FC236}">
                <a16:creationId xmlns:a16="http://schemas.microsoft.com/office/drawing/2014/main" id="{C0AC33DB-1A98-4E0C-9AD9-CD88EA57E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095" y="4526490"/>
            <a:ext cx="2366167" cy="1329561"/>
          </a:xfrm>
          <a:prstGeom prst="roundRect">
            <a:avLst/>
          </a:prstGeom>
          <a:noFill/>
          <a:extLst>
            <a:ext uri="{909E8E84-426E-40DD-AFC4-6F175D3DCCD1}">
              <a14:hiddenFill xmlns:a14="http://schemas.microsoft.com/office/drawing/2010/main">
                <a:solidFill>
                  <a:srgbClr val="FFFFFF"/>
                </a:solidFill>
              </a14:hiddenFill>
            </a:ext>
          </a:extLst>
        </p:spPr>
      </p:pic>
      <p:sp>
        <p:nvSpPr>
          <p:cNvPr id="13" name="Text Placeholder 4">
            <a:extLst>
              <a:ext uri="{FF2B5EF4-FFF2-40B4-BE49-F238E27FC236}">
                <a16:creationId xmlns:a16="http://schemas.microsoft.com/office/drawing/2014/main" id="{28A1B72F-9807-4E92-81C3-091F9D7BE51A}"/>
              </a:ext>
            </a:extLst>
          </p:cNvPr>
          <p:cNvSpPr txBox="1">
            <a:spLocks/>
          </p:cNvSpPr>
          <p:nvPr/>
        </p:nvSpPr>
        <p:spPr>
          <a:xfrm>
            <a:off x="256403" y="5998536"/>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
        <p:nvSpPr>
          <p:cNvPr id="9" name="Rectangle 8">
            <a:extLst>
              <a:ext uri="{FF2B5EF4-FFF2-40B4-BE49-F238E27FC236}">
                <a16:creationId xmlns:a16="http://schemas.microsoft.com/office/drawing/2014/main" id="{67A07EF4-F118-49E4-9FF0-C09A5D8BD9E2}"/>
              </a:ext>
            </a:extLst>
          </p:cNvPr>
          <p:cNvSpPr/>
          <p:nvPr/>
        </p:nvSpPr>
        <p:spPr>
          <a:xfrm>
            <a:off x="458062" y="1892881"/>
            <a:ext cx="3909009" cy="584775"/>
          </a:xfrm>
          <a:prstGeom prst="rect">
            <a:avLst/>
          </a:prstGeom>
          <a:solidFill>
            <a:schemeClr val="accent1">
              <a:lumMod val="20000"/>
              <a:lumOff val="80000"/>
            </a:schemeClr>
          </a:solidFill>
          <a:ln>
            <a:solidFill>
              <a:schemeClr val="tx1"/>
            </a:solidFill>
          </a:ln>
          <a:effectLst/>
        </p:spPr>
        <p:txBody>
          <a:bodyPr wrap="square">
            <a:spAutoFit/>
          </a:bodyPr>
          <a:lstStyle/>
          <a:p>
            <a:pPr algn="ctr"/>
            <a:r>
              <a:rPr lang="en-US" sz="1600" b="1" dirty="0"/>
              <a:t>“I am concerned by the amount of fake news on social media”</a:t>
            </a:r>
          </a:p>
        </p:txBody>
      </p:sp>
      <p:sp>
        <p:nvSpPr>
          <p:cNvPr id="11" name="Rectangle 10">
            <a:extLst>
              <a:ext uri="{FF2B5EF4-FFF2-40B4-BE49-F238E27FC236}">
                <a16:creationId xmlns:a16="http://schemas.microsoft.com/office/drawing/2014/main" id="{102ED4EA-3D06-4D70-BE1B-32B841BD5052}"/>
              </a:ext>
            </a:extLst>
          </p:cNvPr>
          <p:cNvSpPr/>
          <p:nvPr/>
        </p:nvSpPr>
        <p:spPr>
          <a:xfrm>
            <a:off x="4620487" y="1892881"/>
            <a:ext cx="4247288" cy="584775"/>
          </a:xfrm>
          <a:prstGeom prst="rect">
            <a:avLst/>
          </a:prstGeom>
          <a:solidFill>
            <a:schemeClr val="accent3">
              <a:lumMod val="20000"/>
              <a:lumOff val="80000"/>
            </a:schemeClr>
          </a:solidFill>
          <a:ln>
            <a:solidFill>
              <a:schemeClr val="tx1"/>
            </a:solidFill>
          </a:ln>
        </p:spPr>
        <p:txBody>
          <a:bodyPr wrap="square">
            <a:spAutoFit/>
          </a:bodyPr>
          <a:lstStyle/>
          <a:p>
            <a:pPr algn="ctr"/>
            <a:r>
              <a:rPr lang="en-US" sz="1600" b="1" dirty="0"/>
              <a:t>“I am concerned about the influence fake news may have on voters and/or election”</a:t>
            </a:r>
          </a:p>
        </p:txBody>
      </p:sp>
      <p:sp>
        <p:nvSpPr>
          <p:cNvPr id="5" name="Oval 4">
            <a:extLst>
              <a:ext uri="{FF2B5EF4-FFF2-40B4-BE49-F238E27FC236}">
                <a16:creationId xmlns:a16="http://schemas.microsoft.com/office/drawing/2014/main" id="{8FBFA52B-BEA2-4CD4-8848-424B4D07E7F6}"/>
              </a:ext>
            </a:extLst>
          </p:cNvPr>
          <p:cNvSpPr/>
          <p:nvPr/>
        </p:nvSpPr>
        <p:spPr>
          <a:xfrm>
            <a:off x="726641" y="2683949"/>
            <a:ext cx="3390900" cy="1948604"/>
          </a:xfrm>
          <a:prstGeom prst="ellipse">
            <a:avLst/>
          </a:prstGeom>
          <a:solidFill>
            <a:srgbClr val="4F81B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b="1" dirty="0"/>
              <a:t>75%</a:t>
            </a:r>
          </a:p>
        </p:txBody>
      </p:sp>
      <p:sp>
        <p:nvSpPr>
          <p:cNvPr id="12" name="Oval 11">
            <a:extLst>
              <a:ext uri="{FF2B5EF4-FFF2-40B4-BE49-F238E27FC236}">
                <a16:creationId xmlns:a16="http://schemas.microsoft.com/office/drawing/2014/main" id="{0BD2F240-3A05-4833-BEED-0154165A1205}"/>
              </a:ext>
            </a:extLst>
          </p:cNvPr>
          <p:cNvSpPr/>
          <p:nvPr/>
        </p:nvSpPr>
        <p:spPr>
          <a:xfrm>
            <a:off x="5174816" y="2693474"/>
            <a:ext cx="3390900" cy="1948604"/>
          </a:xfrm>
          <a:prstGeom prst="ellipse">
            <a:avLst/>
          </a:prstGeom>
          <a:solidFill>
            <a:srgbClr val="50C8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b="1" dirty="0"/>
              <a:t>75%</a:t>
            </a:r>
          </a:p>
        </p:txBody>
      </p:sp>
    </p:spTree>
    <p:extLst>
      <p:ext uri="{BB962C8B-B14F-4D97-AF65-F5344CB8AC3E}">
        <p14:creationId xmlns:p14="http://schemas.microsoft.com/office/powerpoint/2010/main" val="295341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3"/>
            <a:ext cx="8805334" cy="800324"/>
          </a:xfrm>
        </p:spPr>
        <p:txBody>
          <a:bodyPr/>
          <a:lstStyle/>
          <a:p>
            <a:r>
              <a:rPr lang="en-US" dirty="0">
                <a:solidFill>
                  <a:schemeClr val="tx1"/>
                </a:solidFill>
              </a:rPr>
              <a:t>Conversely, TV Is The Most Trusted Media Source For Providing Undecided Voters With Accurate Political Information</a:t>
            </a:r>
          </a:p>
        </p:txBody>
      </p:sp>
      <p:sp>
        <p:nvSpPr>
          <p:cNvPr id="31" name="Text Placeholder 3"/>
          <p:cNvSpPr>
            <a:spLocks noGrp="1"/>
          </p:cNvSpPr>
          <p:nvPr>
            <p:ph type="body" sz="quarter" idx="14"/>
          </p:nvPr>
        </p:nvSpPr>
        <p:spPr>
          <a:xfrm>
            <a:off x="318269" y="6318930"/>
            <a:ext cx="7339695" cy="557742"/>
          </a:xfrm>
        </p:spPr>
        <p:txBody>
          <a:bodyPr/>
          <a:lstStyle/>
          <a:p>
            <a:r>
              <a:rPr lang="en-US" sz="800" dirty="0"/>
              <a:t>Source: VAB / Research Now Poll of Registered or Likely Voters A18+; June 2018. Numbers do not equal 100% as multiple selections were allowed. Q22: There has been a lot of discussion recently about ‘fake news’. Which source do you trust to provide the most accurate political information? Respondents who answered Agree or Strongly Agree. Undecided voters = voters that are currently undecided on who they are going to vote for and who expect to make their decision one week or less before the election. Undecided Voter Respondents = 243.  Total Survey Respondents: 1,003. </a:t>
            </a:r>
          </a:p>
          <a:p>
            <a:endParaRPr lang="en-US" sz="800" dirty="0"/>
          </a:p>
        </p:txBody>
      </p:sp>
      <p:graphicFrame>
        <p:nvGraphicFramePr>
          <p:cNvPr id="3" name="Chart 2"/>
          <p:cNvGraphicFramePr/>
          <p:nvPr>
            <p:extLst>
              <p:ext uri="{D42A27DB-BD31-4B8C-83A1-F6EECF244321}">
                <p14:modId xmlns:p14="http://schemas.microsoft.com/office/powerpoint/2010/main" val="2972398346"/>
              </p:ext>
            </p:extLst>
          </p:nvPr>
        </p:nvGraphicFramePr>
        <p:xfrm>
          <a:off x="218661" y="1909639"/>
          <a:ext cx="8706678" cy="40633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3">
            <a:extLst>
              <a:ext uri="{FF2B5EF4-FFF2-40B4-BE49-F238E27FC236}">
                <a16:creationId xmlns:a16="http://schemas.microsoft.com/office/drawing/2014/main" id="{59B34CCF-458F-4FFE-8637-CEBD3F7F59E0}"/>
              </a:ext>
            </a:extLst>
          </p:cNvPr>
          <p:cNvSpPr>
            <a:spLocks noGrp="1"/>
          </p:cNvSpPr>
          <p:nvPr>
            <p:ph type="body" sz="quarter" idx="13"/>
          </p:nvPr>
        </p:nvSpPr>
        <p:spPr>
          <a:xfrm>
            <a:off x="169334" y="1190831"/>
            <a:ext cx="8805334" cy="593773"/>
          </a:xfrm>
        </p:spPr>
        <p:txBody>
          <a:bodyPr/>
          <a:lstStyle/>
          <a:p>
            <a:r>
              <a:rPr lang="en-US" dirty="0"/>
              <a:t>More undecided voters rely on Television networks and their online properties over non-TV related news sites and social media because they know and trust the professional content these brands deliver</a:t>
            </a:r>
          </a:p>
        </p:txBody>
      </p:sp>
      <p:sp>
        <p:nvSpPr>
          <p:cNvPr id="11" name="Text Placeholder 4">
            <a:extLst>
              <a:ext uri="{FF2B5EF4-FFF2-40B4-BE49-F238E27FC236}">
                <a16:creationId xmlns:a16="http://schemas.microsoft.com/office/drawing/2014/main" id="{7A453A43-0C61-49B2-BB75-259AE6CE3221}"/>
              </a:ext>
            </a:extLst>
          </p:cNvPr>
          <p:cNvSpPr txBox="1">
            <a:spLocks/>
          </p:cNvSpPr>
          <p:nvPr/>
        </p:nvSpPr>
        <p:spPr>
          <a:xfrm>
            <a:off x="256403" y="6055686"/>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Tree>
    <p:extLst>
      <p:ext uri="{BB962C8B-B14F-4D97-AF65-F5344CB8AC3E}">
        <p14:creationId xmlns:p14="http://schemas.microsoft.com/office/powerpoint/2010/main" val="200290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a:spLocks noGrp="1"/>
          </p:cNvSpPr>
          <p:nvPr>
            <p:ph type="body" sz="quarter" idx="14"/>
          </p:nvPr>
        </p:nvSpPr>
        <p:spPr>
          <a:xfrm>
            <a:off x="349442" y="6300705"/>
            <a:ext cx="7339695" cy="557295"/>
          </a:xfrm>
        </p:spPr>
        <p:txBody>
          <a:bodyPr/>
          <a:lstStyle/>
          <a:p>
            <a:r>
              <a:rPr lang="en-US" sz="800" dirty="0"/>
              <a:t>Source: VAB / Research Now Poll of Registered or Likely Voters A18+; June 2018. Numbers do not equal 100% as multiple selections were allowed. Q21: Which of the following media helps you best to form an opinion on key issues facing the country, such as gun control, health care, economy, global warming, immigration, etc...?</a:t>
            </a:r>
            <a:r>
              <a:rPr lang="en-US" sz="800" i="1" dirty="0"/>
              <a:t> </a:t>
            </a:r>
            <a:r>
              <a:rPr lang="en-US" sz="800" dirty="0"/>
              <a:t>Undecided voters = voters that are currently undecided on who they are going to vote for and who expect to make their decision one week or less before the election. Undecided Voter Respondents = 243.  Total Survey Respondents: 1,003. </a:t>
            </a:r>
          </a:p>
          <a:p>
            <a:endParaRPr lang="en-US" sz="800" dirty="0"/>
          </a:p>
        </p:txBody>
      </p:sp>
      <p:graphicFrame>
        <p:nvGraphicFramePr>
          <p:cNvPr id="3" name="Chart 2"/>
          <p:cNvGraphicFramePr/>
          <p:nvPr>
            <p:extLst>
              <p:ext uri="{D42A27DB-BD31-4B8C-83A1-F6EECF244321}">
                <p14:modId xmlns:p14="http://schemas.microsoft.com/office/powerpoint/2010/main" val="2212681809"/>
              </p:ext>
            </p:extLst>
          </p:nvPr>
        </p:nvGraphicFramePr>
        <p:xfrm>
          <a:off x="287228" y="1975427"/>
          <a:ext cx="8569544" cy="392068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D4F32D6C-8F56-4368-82E4-DCCB2AAF1DAE}"/>
              </a:ext>
            </a:extLst>
          </p:cNvPr>
          <p:cNvSpPr>
            <a:spLocks noGrp="1"/>
          </p:cNvSpPr>
          <p:nvPr>
            <p:ph type="ctrTitle"/>
          </p:nvPr>
        </p:nvSpPr>
        <p:spPr>
          <a:xfrm>
            <a:off x="169333" y="307783"/>
            <a:ext cx="8805334" cy="839846"/>
          </a:xfrm>
        </p:spPr>
        <p:txBody>
          <a:bodyPr/>
          <a:lstStyle/>
          <a:p>
            <a:r>
              <a:rPr lang="en-US" dirty="0">
                <a:solidFill>
                  <a:schemeClr val="tx1"/>
                </a:solidFill>
              </a:rPr>
              <a:t>This Trust Has Established TV As The Primary Medium To Help Undecided Voters Form Their Opinion On Key Issues</a:t>
            </a:r>
          </a:p>
        </p:txBody>
      </p:sp>
      <p:sp>
        <p:nvSpPr>
          <p:cNvPr id="11" name="Text Placeholder 4">
            <a:extLst>
              <a:ext uri="{FF2B5EF4-FFF2-40B4-BE49-F238E27FC236}">
                <a16:creationId xmlns:a16="http://schemas.microsoft.com/office/drawing/2014/main" id="{6545873C-0978-4F62-B416-B64190C157CA}"/>
              </a:ext>
            </a:extLst>
          </p:cNvPr>
          <p:cNvSpPr txBox="1">
            <a:spLocks/>
          </p:cNvSpPr>
          <p:nvPr/>
        </p:nvSpPr>
        <p:spPr>
          <a:xfrm>
            <a:off x="256403" y="6065211"/>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
        <p:nvSpPr>
          <p:cNvPr id="10" name="Text Placeholder 3">
            <a:extLst>
              <a:ext uri="{FF2B5EF4-FFF2-40B4-BE49-F238E27FC236}">
                <a16:creationId xmlns:a16="http://schemas.microsoft.com/office/drawing/2014/main" id="{295095F3-B976-4400-9CF5-81A303F7F0E4}"/>
              </a:ext>
            </a:extLst>
          </p:cNvPr>
          <p:cNvSpPr>
            <a:spLocks noGrp="1"/>
          </p:cNvSpPr>
          <p:nvPr>
            <p:ph type="body" sz="quarter" idx="13"/>
          </p:nvPr>
        </p:nvSpPr>
        <p:spPr>
          <a:xfrm>
            <a:off x="131234" y="1181249"/>
            <a:ext cx="8843434" cy="557968"/>
          </a:xfrm>
        </p:spPr>
        <p:txBody>
          <a:bodyPr/>
          <a:lstStyle/>
          <a:p>
            <a:r>
              <a:rPr lang="en-US" dirty="0"/>
              <a:t>TV’s ability to disseminate accurate information at scale, and provide live personality-driven coverage through the continuous news cycle, has enabled TV brands to build trust with people across screens.  </a:t>
            </a:r>
          </a:p>
          <a:p>
            <a:endParaRPr lang="en-US" sz="400" dirty="0"/>
          </a:p>
          <a:p>
            <a:r>
              <a:rPr lang="en-US" dirty="0"/>
              <a:t>This trusted reporting helps people form their opinions, much more than any other media.</a:t>
            </a:r>
          </a:p>
        </p:txBody>
      </p:sp>
    </p:spTree>
    <p:extLst>
      <p:ext uri="{BB962C8B-B14F-4D97-AF65-F5344CB8AC3E}">
        <p14:creationId xmlns:p14="http://schemas.microsoft.com/office/powerpoint/2010/main" val="3633505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56006C-D6B2-486B-B36F-FBF3D599984D}"/>
              </a:ext>
            </a:extLst>
          </p:cNvPr>
          <p:cNvSpPr txBox="1">
            <a:spLocks/>
          </p:cNvSpPr>
          <p:nvPr/>
        </p:nvSpPr>
        <p:spPr>
          <a:xfrm>
            <a:off x="2822334" y="4843943"/>
            <a:ext cx="6137028" cy="1517126"/>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algn="l">
              <a:lnSpc>
                <a:spcPts val="3800"/>
              </a:lnSpc>
            </a:pPr>
            <a:r>
              <a:rPr lang="en-US" sz="3600" b="1" dirty="0">
                <a:solidFill>
                  <a:schemeClr val="tx1"/>
                </a:solidFill>
                <a:latin typeface="+mj-lt"/>
                <a:cs typeface="+mj-cs"/>
              </a:rPr>
              <a:t>Trust In The Process:</a:t>
            </a:r>
            <a:br>
              <a:rPr lang="en-US" sz="3600" b="1" dirty="0">
                <a:solidFill>
                  <a:schemeClr val="tx1"/>
                </a:solidFill>
                <a:latin typeface="+mj-lt"/>
                <a:cs typeface="+mj-cs"/>
              </a:rPr>
            </a:br>
            <a:r>
              <a:rPr lang="en-US" sz="2800" b="1" dirty="0">
                <a:solidFill>
                  <a:schemeClr val="tx1"/>
                </a:solidFill>
                <a:latin typeface="+mj-lt"/>
                <a:cs typeface="+mj-cs"/>
              </a:rPr>
              <a:t>The Driving Force Behind Voting Decision Making</a:t>
            </a:r>
            <a:endParaRPr lang="en-US" sz="3600" b="1" dirty="0">
              <a:solidFill>
                <a:schemeClr val="tx1"/>
              </a:solidFill>
              <a:latin typeface="+mj-lt"/>
              <a:cs typeface="+mj-cs"/>
            </a:endParaRPr>
          </a:p>
        </p:txBody>
      </p:sp>
    </p:spTree>
    <p:extLst>
      <p:ext uri="{BB962C8B-B14F-4D97-AF65-F5344CB8AC3E}">
        <p14:creationId xmlns:p14="http://schemas.microsoft.com/office/powerpoint/2010/main" val="2760665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6127"/>
            <a:ext cx="8805334" cy="886824"/>
          </a:xfrm>
        </p:spPr>
        <p:txBody>
          <a:bodyPr/>
          <a:lstStyle/>
          <a:p>
            <a:r>
              <a:rPr lang="en-US" dirty="0">
                <a:solidFill>
                  <a:schemeClr val="tx1"/>
                </a:solidFill>
              </a:rPr>
              <a:t>Trusted Media Can Influence Each Step In The Undecided Voter’s Decision Making Process Leading Up To Election Day</a:t>
            </a:r>
          </a:p>
        </p:txBody>
      </p:sp>
      <p:cxnSp>
        <p:nvCxnSpPr>
          <p:cNvPr id="10" name="Straight Arrow Connector 9"/>
          <p:cNvCxnSpPr>
            <a:cxnSpLocks/>
          </p:cNvCxnSpPr>
          <p:nvPr/>
        </p:nvCxnSpPr>
        <p:spPr>
          <a:xfrm>
            <a:off x="1279785" y="3822082"/>
            <a:ext cx="0" cy="644386"/>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290149" y="2846292"/>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solidFill>
                  <a:schemeClr val="tx1"/>
                </a:solidFill>
                <a:latin typeface="Trebuchet MS" pitchFamily="34" charset="0"/>
              </a:rPr>
              <a:t>Discover Candidates / Issues</a:t>
            </a:r>
          </a:p>
        </p:txBody>
      </p:sp>
      <p:sp>
        <p:nvSpPr>
          <p:cNvPr id="7" name="TextBox 6"/>
          <p:cNvSpPr txBox="1"/>
          <p:nvPr/>
        </p:nvSpPr>
        <p:spPr>
          <a:xfrm>
            <a:off x="175850" y="4541134"/>
            <a:ext cx="2110150" cy="646331"/>
          </a:xfrm>
          <a:prstGeom prst="rect">
            <a:avLst/>
          </a:prstGeom>
          <a:noFill/>
        </p:spPr>
        <p:txBody>
          <a:bodyPr wrap="square" rtlCol="0">
            <a:spAutoFit/>
          </a:bodyPr>
          <a:lstStyle/>
          <a:p>
            <a:pPr algn="ctr"/>
            <a:r>
              <a:rPr lang="en-US" sz="1200" dirty="0">
                <a:latin typeface="Trebuchet MS" panose="020B0603020202020204" pitchFamily="34" charset="0"/>
              </a:rPr>
              <a:t>“Where are you most</a:t>
            </a:r>
          </a:p>
          <a:p>
            <a:pPr algn="ctr"/>
            <a:r>
              <a:rPr lang="en-US" sz="1200" dirty="0">
                <a:latin typeface="Trebuchet MS" panose="020B0603020202020204" pitchFamily="34" charset="0"/>
              </a:rPr>
              <a:t>likely to </a:t>
            </a:r>
            <a:r>
              <a:rPr lang="en-US" sz="1200" b="1" u="sng" dirty="0">
                <a:latin typeface="Trebuchet MS" panose="020B0603020202020204" pitchFamily="34" charset="0"/>
              </a:rPr>
              <a:t>first learn</a:t>
            </a:r>
            <a:r>
              <a:rPr lang="en-US" sz="1200" b="1" dirty="0">
                <a:latin typeface="Trebuchet MS" panose="020B0603020202020204" pitchFamily="34" charset="0"/>
              </a:rPr>
              <a:t> </a:t>
            </a:r>
            <a:r>
              <a:rPr lang="en-US" sz="1200" dirty="0">
                <a:latin typeface="Trebuchet MS" panose="020B0603020202020204" pitchFamily="34" charset="0"/>
              </a:rPr>
              <a:t>about</a:t>
            </a:r>
          </a:p>
          <a:p>
            <a:pPr algn="ctr"/>
            <a:r>
              <a:rPr lang="en-US" sz="1200" dirty="0">
                <a:latin typeface="Trebuchet MS" panose="020B0603020202020204" pitchFamily="34" charset="0"/>
              </a:rPr>
              <a:t>Political candidates/issues?</a:t>
            </a:r>
          </a:p>
        </p:txBody>
      </p:sp>
      <p:cxnSp>
        <p:nvCxnSpPr>
          <p:cNvPr id="12" name="Straight Arrow Connector 11"/>
          <p:cNvCxnSpPr>
            <a:cxnSpLocks/>
          </p:cNvCxnSpPr>
          <p:nvPr/>
        </p:nvCxnSpPr>
        <p:spPr>
          <a:xfrm>
            <a:off x="7825580" y="3788856"/>
            <a:ext cx="0" cy="710839"/>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6835943" y="2846293"/>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latin typeface="Trebuchet MS" pitchFamily="34" charset="0"/>
              </a:rPr>
              <a:t>Cast the Final Vote</a:t>
            </a:r>
          </a:p>
        </p:txBody>
      </p:sp>
      <p:sp>
        <p:nvSpPr>
          <p:cNvPr id="9" name="TextBox 8"/>
          <p:cNvSpPr txBox="1"/>
          <p:nvPr/>
        </p:nvSpPr>
        <p:spPr>
          <a:xfrm>
            <a:off x="6604023" y="4541134"/>
            <a:ext cx="2343096" cy="646331"/>
          </a:xfrm>
          <a:prstGeom prst="rect">
            <a:avLst/>
          </a:prstGeom>
          <a:noFill/>
        </p:spPr>
        <p:txBody>
          <a:bodyPr wrap="square" rtlCol="0">
            <a:spAutoFit/>
          </a:bodyPr>
          <a:lstStyle/>
          <a:p>
            <a:pPr algn="ctr"/>
            <a:r>
              <a:rPr lang="en-US" sz="1200" dirty="0">
                <a:latin typeface="Trebuchet MS" panose="020B0603020202020204" pitchFamily="34" charset="0"/>
              </a:rPr>
              <a:t>“Which of the following </a:t>
            </a:r>
            <a:r>
              <a:rPr lang="en-US" sz="1200" b="1" u="sng" dirty="0">
                <a:latin typeface="Trebuchet MS" panose="020B0603020202020204" pitchFamily="34" charset="0"/>
              </a:rPr>
              <a:t>influences your final decision </a:t>
            </a:r>
            <a:r>
              <a:rPr lang="en-US" sz="1200" dirty="0">
                <a:latin typeface="Trebuchet MS" panose="020B0603020202020204" pitchFamily="34" charset="0"/>
              </a:rPr>
              <a:t>when voting?</a:t>
            </a:r>
          </a:p>
        </p:txBody>
      </p:sp>
      <p:cxnSp>
        <p:nvCxnSpPr>
          <p:cNvPr id="11" name="Straight Arrow Connector 10"/>
          <p:cNvCxnSpPr>
            <a:cxnSpLocks/>
          </p:cNvCxnSpPr>
          <p:nvPr/>
        </p:nvCxnSpPr>
        <p:spPr>
          <a:xfrm>
            <a:off x="5628343" y="3794237"/>
            <a:ext cx="0" cy="705459"/>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4612331" y="2846293"/>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latin typeface="Trebuchet MS" pitchFamily="34" charset="0"/>
              </a:rPr>
              <a:t>Generate Interest</a:t>
            </a:r>
          </a:p>
        </p:txBody>
      </p:sp>
      <p:sp>
        <p:nvSpPr>
          <p:cNvPr id="8" name="TextBox 7"/>
          <p:cNvSpPr txBox="1"/>
          <p:nvPr/>
        </p:nvSpPr>
        <p:spPr>
          <a:xfrm>
            <a:off x="4373368" y="4541134"/>
            <a:ext cx="2540942" cy="646331"/>
          </a:xfrm>
          <a:prstGeom prst="rect">
            <a:avLst/>
          </a:prstGeom>
          <a:noFill/>
        </p:spPr>
        <p:txBody>
          <a:bodyPr wrap="square" rtlCol="0">
            <a:spAutoFit/>
          </a:bodyPr>
          <a:lstStyle/>
          <a:p>
            <a:pPr algn="ctr"/>
            <a:r>
              <a:rPr lang="en-US" sz="1200" dirty="0">
                <a:latin typeface="Trebuchet MS" panose="020B0603020202020204" pitchFamily="34" charset="0"/>
              </a:rPr>
              <a:t>“Which of the following </a:t>
            </a:r>
          </a:p>
          <a:p>
            <a:pPr algn="ctr"/>
            <a:r>
              <a:rPr lang="en-US" sz="1200" b="1" u="sng" dirty="0">
                <a:latin typeface="Trebuchet MS" panose="020B0603020202020204" pitchFamily="34" charset="0"/>
              </a:rPr>
              <a:t>keeps you informed</a:t>
            </a:r>
            <a:r>
              <a:rPr lang="en-US" sz="1200" dirty="0">
                <a:latin typeface="Trebuchet MS" panose="020B0603020202020204" pitchFamily="34" charset="0"/>
              </a:rPr>
              <a:t> about</a:t>
            </a:r>
          </a:p>
          <a:p>
            <a:pPr algn="ctr"/>
            <a:r>
              <a:rPr lang="en-US" sz="1200" dirty="0">
                <a:latin typeface="Trebuchet MS" panose="020B0603020202020204" pitchFamily="34" charset="0"/>
              </a:rPr>
              <a:t>Political candidates/issues?</a:t>
            </a:r>
          </a:p>
        </p:txBody>
      </p:sp>
      <p:sp>
        <p:nvSpPr>
          <p:cNvPr id="14" name="Text Placeholder 3">
            <a:extLst>
              <a:ext uri="{FF2B5EF4-FFF2-40B4-BE49-F238E27FC236}">
                <a16:creationId xmlns:a16="http://schemas.microsoft.com/office/drawing/2014/main" id="{99255668-9A18-4A82-B134-A43242BE643F}"/>
              </a:ext>
            </a:extLst>
          </p:cNvPr>
          <p:cNvSpPr>
            <a:spLocks noGrp="1"/>
          </p:cNvSpPr>
          <p:nvPr>
            <p:ph type="body" sz="quarter" idx="13"/>
          </p:nvPr>
        </p:nvSpPr>
        <p:spPr>
          <a:xfrm>
            <a:off x="169333" y="1359708"/>
            <a:ext cx="8805334" cy="492477"/>
          </a:xfrm>
        </p:spPr>
        <p:txBody>
          <a:bodyPr/>
          <a:lstStyle/>
          <a:p>
            <a:r>
              <a:rPr lang="en-US" sz="1400" dirty="0"/>
              <a:t>Voters, even undecided voters, have an on-going relationship with many different media platforms and these platforms, coupled with the never-ending news cycle, can help shape opinions long before a candidate even announces they are running for office</a:t>
            </a:r>
          </a:p>
        </p:txBody>
      </p:sp>
      <p:sp>
        <p:nvSpPr>
          <p:cNvPr id="36" name="TextBox 35">
            <a:extLst>
              <a:ext uri="{FF2B5EF4-FFF2-40B4-BE49-F238E27FC236}">
                <a16:creationId xmlns:a16="http://schemas.microsoft.com/office/drawing/2014/main" id="{A4612602-1D03-4E61-8B0D-83BE2ACC6588}"/>
              </a:ext>
            </a:extLst>
          </p:cNvPr>
          <p:cNvSpPr txBox="1"/>
          <p:nvPr/>
        </p:nvSpPr>
        <p:spPr>
          <a:xfrm>
            <a:off x="395654" y="2316121"/>
            <a:ext cx="8454752" cy="307777"/>
          </a:xfrm>
          <a:prstGeom prst="rect">
            <a:avLst/>
          </a:prstGeom>
          <a:noFill/>
        </p:spPr>
        <p:txBody>
          <a:bodyPr wrap="square" rtlCol="0">
            <a:spAutoFit/>
          </a:bodyPr>
          <a:lstStyle/>
          <a:p>
            <a:pPr algn="ctr"/>
            <a:r>
              <a:rPr lang="en-US" sz="1400" dirty="0"/>
              <a:t>Voter’s Decision Making Process</a:t>
            </a:r>
          </a:p>
        </p:txBody>
      </p:sp>
      <p:cxnSp>
        <p:nvCxnSpPr>
          <p:cNvPr id="37" name="Straight Arrow Connector 36">
            <a:extLst>
              <a:ext uri="{FF2B5EF4-FFF2-40B4-BE49-F238E27FC236}">
                <a16:creationId xmlns:a16="http://schemas.microsoft.com/office/drawing/2014/main" id="{3C3440E0-DB07-4F13-A2DA-036EB1B30934}"/>
              </a:ext>
            </a:extLst>
          </p:cNvPr>
          <p:cNvCxnSpPr>
            <a:cxnSpLocks/>
          </p:cNvCxnSpPr>
          <p:nvPr/>
        </p:nvCxnSpPr>
        <p:spPr>
          <a:xfrm>
            <a:off x="6040314" y="2470009"/>
            <a:ext cx="2747731"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C6F9E34-8922-4CB7-8759-540615459BB5}"/>
              </a:ext>
            </a:extLst>
          </p:cNvPr>
          <p:cNvCxnSpPr>
            <a:cxnSpLocks/>
            <a:stCxn id="36" idx="1"/>
          </p:cNvCxnSpPr>
          <p:nvPr/>
        </p:nvCxnSpPr>
        <p:spPr>
          <a:xfrm flipV="1">
            <a:off x="395654" y="2470009"/>
            <a:ext cx="2813537" cy="1"/>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9A4AD45-66B1-43B0-9298-1F7ED39022B2}"/>
              </a:ext>
            </a:extLst>
          </p:cNvPr>
          <p:cNvCxnSpPr>
            <a:cxnSpLocks/>
          </p:cNvCxnSpPr>
          <p:nvPr/>
        </p:nvCxnSpPr>
        <p:spPr>
          <a:xfrm>
            <a:off x="3450784" y="3805961"/>
            <a:ext cx="0" cy="705459"/>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0" name="Freeform 16">
            <a:extLst>
              <a:ext uri="{FF2B5EF4-FFF2-40B4-BE49-F238E27FC236}">
                <a16:creationId xmlns:a16="http://schemas.microsoft.com/office/drawing/2014/main" id="{98A709F3-15CB-4E4F-8D61-FD2C58192D96}"/>
              </a:ext>
            </a:extLst>
          </p:cNvPr>
          <p:cNvSpPr/>
          <p:nvPr/>
        </p:nvSpPr>
        <p:spPr>
          <a:xfrm>
            <a:off x="2434772" y="2858017"/>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solidFill>
                  <a:schemeClr val="tx1"/>
                </a:solidFill>
                <a:latin typeface="Trebuchet MS" pitchFamily="34" charset="0"/>
              </a:rPr>
              <a:t>Gather Information</a:t>
            </a:r>
          </a:p>
        </p:txBody>
      </p:sp>
      <p:sp>
        <p:nvSpPr>
          <p:cNvPr id="41" name="TextBox 40">
            <a:extLst>
              <a:ext uri="{FF2B5EF4-FFF2-40B4-BE49-F238E27FC236}">
                <a16:creationId xmlns:a16="http://schemas.microsoft.com/office/drawing/2014/main" id="{3738DA57-2D17-4028-81ED-2340BE808FCF}"/>
              </a:ext>
            </a:extLst>
          </p:cNvPr>
          <p:cNvSpPr txBox="1"/>
          <p:nvPr/>
        </p:nvSpPr>
        <p:spPr>
          <a:xfrm>
            <a:off x="2434772" y="4552858"/>
            <a:ext cx="2081882" cy="1015663"/>
          </a:xfrm>
          <a:prstGeom prst="rect">
            <a:avLst/>
          </a:prstGeom>
          <a:noFill/>
        </p:spPr>
        <p:txBody>
          <a:bodyPr wrap="square" rtlCol="0">
            <a:spAutoFit/>
          </a:bodyPr>
          <a:lstStyle/>
          <a:p>
            <a:pPr algn="ctr"/>
            <a:r>
              <a:rPr lang="en-US" sz="1200" dirty="0">
                <a:latin typeface="Trebuchet MS" panose="020B0603020202020204" pitchFamily="34" charset="0"/>
              </a:rPr>
              <a:t>“Which of the following have prompted you to </a:t>
            </a:r>
          </a:p>
          <a:p>
            <a:pPr algn="ctr"/>
            <a:r>
              <a:rPr lang="en-US" sz="1200" b="1" u="sng" dirty="0">
                <a:latin typeface="Trebuchet MS" panose="020B0603020202020204" pitchFamily="34" charset="0"/>
              </a:rPr>
              <a:t>take an action</a:t>
            </a:r>
            <a:r>
              <a:rPr lang="en-US" sz="1200" dirty="0">
                <a:latin typeface="Trebuchet MS" panose="020B0603020202020204" pitchFamily="34" charset="0"/>
              </a:rPr>
              <a:t> (seek info about political candidates/ issues, discuss with others)?</a:t>
            </a:r>
          </a:p>
        </p:txBody>
      </p:sp>
      <p:sp>
        <p:nvSpPr>
          <p:cNvPr id="20" name="Text Placeholder 4">
            <a:extLst>
              <a:ext uri="{FF2B5EF4-FFF2-40B4-BE49-F238E27FC236}">
                <a16:creationId xmlns:a16="http://schemas.microsoft.com/office/drawing/2014/main" id="{C868ACC7-F201-43F7-AD52-3F8A34687DC4}"/>
              </a:ext>
            </a:extLst>
          </p:cNvPr>
          <p:cNvSpPr txBox="1">
            <a:spLocks/>
          </p:cNvSpPr>
          <p:nvPr/>
        </p:nvSpPr>
        <p:spPr>
          <a:xfrm>
            <a:off x="256403" y="6227136"/>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Tree>
    <p:extLst>
      <p:ext uri="{BB962C8B-B14F-4D97-AF65-F5344CB8AC3E}">
        <p14:creationId xmlns:p14="http://schemas.microsoft.com/office/powerpoint/2010/main" val="482344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5A2B7E00-18D7-42ED-90CE-CA98398FF0B1}"/>
              </a:ext>
            </a:extLst>
          </p:cNvPr>
          <p:cNvSpPr txBox="1"/>
          <p:nvPr/>
        </p:nvSpPr>
        <p:spPr>
          <a:xfrm>
            <a:off x="6851680" y="4541136"/>
            <a:ext cx="1930208" cy="600164"/>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the media that most </a:t>
            </a:r>
            <a:r>
              <a:rPr lang="en-US" sz="1100" b="1" u="sng" dirty="0">
                <a:latin typeface="Trebuchet MS" panose="020B0603020202020204" pitchFamily="34" charset="0"/>
              </a:rPr>
              <a:t>influences a person’s final vote</a:t>
            </a:r>
          </a:p>
        </p:txBody>
      </p:sp>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90201" y="306127"/>
            <a:ext cx="9001044" cy="886824"/>
          </a:xfrm>
        </p:spPr>
        <p:txBody>
          <a:bodyPr/>
          <a:lstStyle/>
          <a:p>
            <a:r>
              <a:rPr lang="en-US" dirty="0">
                <a:solidFill>
                  <a:schemeClr val="tx1"/>
                </a:solidFill>
              </a:rPr>
              <a:t>Much Like The Total Respondents, Undecided Voters Are Also Most Influenced By </a:t>
            </a:r>
            <a:r>
              <a:rPr lang="en-US" u="sng" dirty="0">
                <a:solidFill>
                  <a:schemeClr val="tx1"/>
                </a:solidFill>
              </a:rPr>
              <a:t>TV Brands</a:t>
            </a:r>
            <a:r>
              <a:rPr lang="en-US" dirty="0">
                <a:solidFill>
                  <a:schemeClr val="tx1"/>
                </a:solidFill>
              </a:rPr>
              <a:t> Throughout The Election Cycle</a:t>
            </a:r>
          </a:p>
        </p:txBody>
      </p:sp>
      <p:cxnSp>
        <p:nvCxnSpPr>
          <p:cNvPr id="10" name="Straight Arrow Connector 9"/>
          <p:cNvCxnSpPr>
            <a:cxnSpLocks/>
          </p:cNvCxnSpPr>
          <p:nvPr/>
        </p:nvCxnSpPr>
        <p:spPr>
          <a:xfrm>
            <a:off x="1279785" y="3822082"/>
            <a:ext cx="0" cy="644386"/>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290149" y="2846292"/>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solidFill>
                  <a:schemeClr val="tx1"/>
                </a:solidFill>
                <a:latin typeface="Trebuchet MS" pitchFamily="34" charset="0"/>
              </a:rPr>
              <a:t>Discover Candidates / Issues</a:t>
            </a:r>
          </a:p>
        </p:txBody>
      </p:sp>
      <p:cxnSp>
        <p:nvCxnSpPr>
          <p:cNvPr id="12" name="Straight Arrow Connector 11"/>
          <p:cNvCxnSpPr>
            <a:cxnSpLocks/>
          </p:cNvCxnSpPr>
          <p:nvPr/>
        </p:nvCxnSpPr>
        <p:spPr>
          <a:xfrm>
            <a:off x="7825580" y="3788856"/>
            <a:ext cx="0" cy="710839"/>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6835943" y="2846293"/>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latin typeface="Trebuchet MS" pitchFamily="34" charset="0"/>
              </a:rPr>
              <a:t>Cast the Final Vote</a:t>
            </a:r>
          </a:p>
        </p:txBody>
      </p:sp>
      <p:cxnSp>
        <p:nvCxnSpPr>
          <p:cNvPr id="11" name="Straight Arrow Connector 10"/>
          <p:cNvCxnSpPr>
            <a:cxnSpLocks/>
          </p:cNvCxnSpPr>
          <p:nvPr/>
        </p:nvCxnSpPr>
        <p:spPr>
          <a:xfrm>
            <a:off x="5628343" y="3794237"/>
            <a:ext cx="0" cy="705459"/>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4612331" y="2846293"/>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latin typeface="Trebuchet MS" pitchFamily="34" charset="0"/>
              </a:rPr>
              <a:t>Generate Interest</a:t>
            </a:r>
          </a:p>
        </p:txBody>
      </p:sp>
      <p:sp>
        <p:nvSpPr>
          <p:cNvPr id="36" name="TextBox 35">
            <a:extLst>
              <a:ext uri="{FF2B5EF4-FFF2-40B4-BE49-F238E27FC236}">
                <a16:creationId xmlns:a16="http://schemas.microsoft.com/office/drawing/2014/main" id="{A4612602-1D03-4E61-8B0D-83BE2ACC6588}"/>
              </a:ext>
            </a:extLst>
          </p:cNvPr>
          <p:cNvSpPr txBox="1"/>
          <p:nvPr/>
        </p:nvSpPr>
        <p:spPr>
          <a:xfrm>
            <a:off x="395654" y="2316121"/>
            <a:ext cx="8454752" cy="307777"/>
          </a:xfrm>
          <a:prstGeom prst="rect">
            <a:avLst/>
          </a:prstGeom>
          <a:noFill/>
        </p:spPr>
        <p:txBody>
          <a:bodyPr wrap="square" rtlCol="0">
            <a:spAutoFit/>
          </a:bodyPr>
          <a:lstStyle/>
          <a:p>
            <a:pPr algn="ctr"/>
            <a:r>
              <a:rPr lang="en-US" sz="1400" dirty="0"/>
              <a:t>Voter’s Decision Making Process</a:t>
            </a:r>
          </a:p>
        </p:txBody>
      </p:sp>
      <p:cxnSp>
        <p:nvCxnSpPr>
          <p:cNvPr id="37" name="Straight Arrow Connector 36">
            <a:extLst>
              <a:ext uri="{FF2B5EF4-FFF2-40B4-BE49-F238E27FC236}">
                <a16:creationId xmlns:a16="http://schemas.microsoft.com/office/drawing/2014/main" id="{3C3440E0-DB07-4F13-A2DA-036EB1B30934}"/>
              </a:ext>
            </a:extLst>
          </p:cNvPr>
          <p:cNvCxnSpPr>
            <a:cxnSpLocks/>
          </p:cNvCxnSpPr>
          <p:nvPr/>
        </p:nvCxnSpPr>
        <p:spPr>
          <a:xfrm>
            <a:off x="6040314" y="2470009"/>
            <a:ext cx="2747731"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C6F9E34-8922-4CB7-8759-540615459BB5}"/>
              </a:ext>
            </a:extLst>
          </p:cNvPr>
          <p:cNvCxnSpPr>
            <a:cxnSpLocks/>
            <a:stCxn id="36" idx="1"/>
          </p:cNvCxnSpPr>
          <p:nvPr/>
        </p:nvCxnSpPr>
        <p:spPr>
          <a:xfrm flipV="1">
            <a:off x="395654" y="2470009"/>
            <a:ext cx="2813537" cy="1"/>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9A4AD45-66B1-43B0-9298-1F7ED39022B2}"/>
              </a:ext>
            </a:extLst>
          </p:cNvPr>
          <p:cNvCxnSpPr>
            <a:cxnSpLocks/>
          </p:cNvCxnSpPr>
          <p:nvPr/>
        </p:nvCxnSpPr>
        <p:spPr>
          <a:xfrm>
            <a:off x="3450784" y="3805961"/>
            <a:ext cx="0" cy="705459"/>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0" name="Freeform 16">
            <a:extLst>
              <a:ext uri="{FF2B5EF4-FFF2-40B4-BE49-F238E27FC236}">
                <a16:creationId xmlns:a16="http://schemas.microsoft.com/office/drawing/2014/main" id="{98A709F3-15CB-4E4F-8D61-FD2C58192D96}"/>
              </a:ext>
            </a:extLst>
          </p:cNvPr>
          <p:cNvSpPr/>
          <p:nvPr/>
        </p:nvSpPr>
        <p:spPr>
          <a:xfrm>
            <a:off x="2434772" y="2858017"/>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solidFill>
                  <a:schemeClr val="tx1"/>
                </a:solidFill>
                <a:latin typeface="Trebuchet MS" pitchFamily="34" charset="0"/>
              </a:rPr>
              <a:t>Gather Information</a:t>
            </a:r>
          </a:p>
        </p:txBody>
      </p:sp>
      <p:sp>
        <p:nvSpPr>
          <p:cNvPr id="22" name="Text Placeholder 3">
            <a:extLst>
              <a:ext uri="{FF2B5EF4-FFF2-40B4-BE49-F238E27FC236}">
                <a16:creationId xmlns:a16="http://schemas.microsoft.com/office/drawing/2014/main" id="{4D01513F-0F84-4998-9148-C033023F7B6F}"/>
              </a:ext>
            </a:extLst>
          </p:cNvPr>
          <p:cNvSpPr>
            <a:spLocks noGrp="1"/>
          </p:cNvSpPr>
          <p:nvPr>
            <p:ph type="body" sz="quarter" idx="13"/>
          </p:nvPr>
        </p:nvSpPr>
        <p:spPr>
          <a:xfrm>
            <a:off x="493866" y="1406130"/>
            <a:ext cx="8192936" cy="555311"/>
          </a:xfrm>
        </p:spPr>
        <p:txBody>
          <a:bodyPr/>
          <a:lstStyle/>
          <a:p>
            <a:r>
              <a:rPr lang="en-US" dirty="0"/>
              <a:t>With each step of the decision making process, undecided voters prefer the trusted media of Television, and TV Brands on the whole, as their top political news source</a:t>
            </a:r>
            <a:endParaRPr lang="en-US" sz="1400" dirty="0"/>
          </a:p>
        </p:txBody>
      </p:sp>
      <p:sp>
        <p:nvSpPr>
          <p:cNvPr id="23" name="TextBox 22">
            <a:extLst>
              <a:ext uri="{FF2B5EF4-FFF2-40B4-BE49-F238E27FC236}">
                <a16:creationId xmlns:a16="http://schemas.microsoft.com/office/drawing/2014/main" id="{52EFED16-C5A5-47AE-97AA-D0D0FE6EFE16}"/>
              </a:ext>
            </a:extLst>
          </p:cNvPr>
          <p:cNvSpPr txBox="1"/>
          <p:nvPr/>
        </p:nvSpPr>
        <p:spPr>
          <a:xfrm>
            <a:off x="290148" y="4514760"/>
            <a:ext cx="2002375" cy="769441"/>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most likely where voters </a:t>
            </a:r>
            <a:r>
              <a:rPr lang="en-US" sz="1100" b="1" u="sng" dirty="0">
                <a:latin typeface="Trebuchet MS" panose="020B0603020202020204" pitchFamily="34" charset="0"/>
              </a:rPr>
              <a:t>first learn </a:t>
            </a:r>
            <a:r>
              <a:rPr lang="en-US" sz="1100" dirty="0">
                <a:latin typeface="Trebuchet MS" panose="020B0603020202020204" pitchFamily="34" charset="0"/>
              </a:rPr>
              <a:t>about political candidates/ issues</a:t>
            </a:r>
          </a:p>
        </p:txBody>
      </p:sp>
      <p:sp>
        <p:nvSpPr>
          <p:cNvPr id="25" name="TextBox 24">
            <a:extLst>
              <a:ext uri="{FF2B5EF4-FFF2-40B4-BE49-F238E27FC236}">
                <a16:creationId xmlns:a16="http://schemas.microsoft.com/office/drawing/2014/main" id="{B83278B5-79CF-4494-AD9A-EAEB57C3D82D}"/>
              </a:ext>
            </a:extLst>
          </p:cNvPr>
          <p:cNvSpPr txBox="1"/>
          <p:nvPr/>
        </p:nvSpPr>
        <p:spPr>
          <a:xfrm>
            <a:off x="4658894" y="4532342"/>
            <a:ext cx="1938894" cy="600164"/>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relied on most to </a:t>
            </a:r>
            <a:r>
              <a:rPr lang="en-US" sz="1100" b="1" u="sng" dirty="0">
                <a:latin typeface="Trebuchet MS" panose="020B0603020202020204" pitchFamily="34" charset="0"/>
              </a:rPr>
              <a:t>keep voters informed</a:t>
            </a:r>
            <a:r>
              <a:rPr lang="en-US" sz="1100" dirty="0">
                <a:latin typeface="Trebuchet MS" panose="020B0603020202020204" pitchFamily="34" charset="0"/>
              </a:rPr>
              <a:t> through the election cycle</a:t>
            </a:r>
          </a:p>
        </p:txBody>
      </p:sp>
      <p:sp>
        <p:nvSpPr>
          <p:cNvPr id="26" name="TextBox 25">
            <a:extLst>
              <a:ext uri="{FF2B5EF4-FFF2-40B4-BE49-F238E27FC236}">
                <a16:creationId xmlns:a16="http://schemas.microsoft.com/office/drawing/2014/main" id="{C562B56F-FDF3-422D-BFEB-2EDB6B25736C}"/>
              </a:ext>
            </a:extLst>
          </p:cNvPr>
          <p:cNvSpPr txBox="1"/>
          <p:nvPr/>
        </p:nvSpPr>
        <p:spPr>
          <a:xfrm>
            <a:off x="2438401" y="4544066"/>
            <a:ext cx="2002375" cy="938719"/>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most likely to have prompted a voter to </a:t>
            </a:r>
            <a:r>
              <a:rPr lang="en-US" sz="1100" b="1" u="sng" dirty="0">
                <a:latin typeface="Trebuchet MS" panose="020B0603020202020204" pitchFamily="34" charset="0"/>
              </a:rPr>
              <a:t>take an action</a:t>
            </a:r>
            <a:r>
              <a:rPr lang="en-US" sz="1100" dirty="0">
                <a:latin typeface="Trebuchet MS" panose="020B0603020202020204" pitchFamily="34" charset="0"/>
              </a:rPr>
              <a:t> (seek info about political candidates/ issues, discuss with others) </a:t>
            </a:r>
          </a:p>
        </p:txBody>
      </p:sp>
      <p:sp>
        <p:nvSpPr>
          <p:cNvPr id="20" name="Text Placeholder 4">
            <a:extLst>
              <a:ext uri="{FF2B5EF4-FFF2-40B4-BE49-F238E27FC236}">
                <a16:creationId xmlns:a16="http://schemas.microsoft.com/office/drawing/2014/main" id="{75A7B866-8510-4EEA-A15D-17BA098EAAA7}"/>
              </a:ext>
            </a:extLst>
          </p:cNvPr>
          <p:cNvSpPr txBox="1">
            <a:spLocks/>
          </p:cNvSpPr>
          <p:nvPr/>
        </p:nvSpPr>
        <p:spPr>
          <a:xfrm>
            <a:off x="256403" y="6227136"/>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Tree>
    <p:extLst>
      <p:ext uri="{BB962C8B-B14F-4D97-AF65-F5344CB8AC3E}">
        <p14:creationId xmlns:p14="http://schemas.microsoft.com/office/powerpoint/2010/main" val="276799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2"/>
            <a:ext cx="8805334" cy="1283951"/>
          </a:xfrm>
        </p:spPr>
        <p:txBody>
          <a:bodyPr/>
          <a:lstStyle/>
          <a:p>
            <a:r>
              <a:rPr lang="en-US" dirty="0">
                <a:solidFill>
                  <a:schemeClr val="tx1"/>
                </a:solidFill>
              </a:rPr>
              <a:t>The Trust That Exists With TV Brands Extends To Advertising </a:t>
            </a:r>
            <a:br>
              <a:rPr lang="en-US" dirty="0">
                <a:solidFill>
                  <a:schemeClr val="tx1"/>
                </a:solidFill>
              </a:rPr>
            </a:br>
            <a:r>
              <a:rPr lang="en-US" dirty="0">
                <a:solidFill>
                  <a:schemeClr val="tx1"/>
                </a:solidFill>
              </a:rPr>
              <a:t>As It’s The Ad Platform Most Likely To Get Voters’ </a:t>
            </a:r>
            <a:r>
              <a:rPr lang="en-US" u="sng" dirty="0">
                <a:solidFill>
                  <a:schemeClr val="tx1"/>
                </a:solidFill>
              </a:rPr>
              <a:t>Attention</a:t>
            </a:r>
            <a:r>
              <a:rPr lang="en-US" dirty="0">
                <a:solidFill>
                  <a:schemeClr val="tx1"/>
                </a:solidFill>
              </a:rPr>
              <a:t> </a:t>
            </a:r>
          </a:p>
        </p:txBody>
      </p:sp>
      <p:graphicFrame>
        <p:nvGraphicFramePr>
          <p:cNvPr id="3" name="Chart 2"/>
          <p:cNvGraphicFramePr/>
          <p:nvPr>
            <p:extLst>
              <p:ext uri="{D42A27DB-BD31-4B8C-83A1-F6EECF244321}">
                <p14:modId xmlns:p14="http://schemas.microsoft.com/office/powerpoint/2010/main" val="3299398095"/>
              </p:ext>
            </p:extLst>
          </p:nvPr>
        </p:nvGraphicFramePr>
        <p:xfrm>
          <a:off x="309412" y="1771291"/>
          <a:ext cx="8937593"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p:cNvSpPr>
            <a:spLocks noGrp="1"/>
          </p:cNvSpPr>
          <p:nvPr>
            <p:ph type="body" sz="quarter" idx="14"/>
          </p:nvPr>
        </p:nvSpPr>
        <p:spPr>
          <a:xfrm>
            <a:off x="318269" y="6175320"/>
            <a:ext cx="7339695" cy="664939"/>
          </a:xfrm>
        </p:spPr>
        <p:txBody>
          <a:bodyPr/>
          <a:lstStyle/>
          <a:p>
            <a:r>
              <a:rPr lang="en-US" sz="800" dirty="0"/>
              <a:t>Source: Source: VAB / Research Now Poll of Registered or Likely Voters A18+; June 2018. Numbers do not equal 100% as multiple selections were allowed. Q14: Which of the following types of political advertising is most likely to get your attention?</a:t>
            </a:r>
            <a:r>
              <a:rPr lang="en-US" sz="800" i="1" dirty="0"/>
              <a:t> </a:t>
            </a:r>
            <a:r>
              <a:rPr lang="en-US" sz="800" dirty="0"/>
              <a:t>Q23: How much do you agree or disagree with the following statements? </a:t>
            </a:r>
            <a:r>
              <a:rPr lang="en-US" sz="800" i="1" dirty="0"/>
              <a:t>I tend to skip, minimize the page/screen or turn off the sound when an online political ad plays on YouTube/Facebook. </a:t>
            </a:r>
            <a:r>
              <a:rPr lang="en-US" sz="800" dirty="0"/>
              <a:t>Respondents who answered Agree or Strongly Agree. Undecided voters = voters that are currently undecided on who they are going to vote for and who expect to make their decision one week or less before the election. Undecided Voter Respondents = 243.  Total Survey Respondents: 1,003. </a:t>
            </a:r>
          </a:p>
          <a:p>
            <a:endParaRPr lang="en-US" sz="800" dirty="0"/>
          </a:p>
        </p:txBody>
      </p:sp>
      <p:sp>
        <p:nvSpPr>
          <p:cNvPr id="8" name="Text Placeholder 3"/>
          <p:cNvSpPr>
            <a:spLocks noGrp="1"/>
          </p:cNvSpPr>
          <p:nvPr>
            <p:ph type="body" sz="quarter" idx="13"/>
          </p:nvPr>
        </p:nvSpPr>
        <p:spPr>
          <a:xfrm>
            <a:off x="16933" y="1264223"/>
            <a:ext cx="9077672" cy="368686"/>
          </a:xfrm>
        </p:spPr>
        <p:txBody>
          <a:bodyPr/>
          <a:lstStyle/>
          <a:p>
            <a:r>
              <a:rPr lang="en-US" b="1" dirty="0"/>
              <a:t>Survey Fun Fact</a:t>
            </a:r>
            <a:r>
              <a:rPr lang="en-US" dirty="0"/>
              <a:t>: </a:t>
            </a:r>
            <a:r>
              <a:rPr lang="en-US" u="sng" dirty="0"/>
              <a:t>66%</a:t>
            </a:r>
            <a:r>
              <a:rPr lang="en-US" dirty="0"/>
              <a:t> of undecided voters try to actively avoid online political ads on Facebook and YouTube</a:t>
            </a:r>
          </a:p>
        </p:txBody>
      </p:sp>
      <p:sp>
        <p:nvSpPr>
          <p:cNvPr id="10" name="Text Placeholder 4">
            <a:extLst>
              <a:ext uri="{FF2B5EF4-FFF2-40B4-BE49-F238E27FC236}">
                <a16:creationId xmlns:a16="http://schemas.microsoft.com/office/drawing/2014/main" id="{EA06F7D2-65ED-484E-9819-B414124F3185}"/>
              </a:ext>
            </a:extLst>
          </p:cNvPr>
          <p:cNvSpPr txBox="1">
            <a:spLocks/>
          </p:cNvSpPr>
          <p:nvPr/>
        </p:nvSpPr>
        <p:spPr>
          <a:xfrm>
            <a:off x="256403" y="6008061"/>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Tree>
    <p:extLst>
      <p:ext uri="{BB962C8B-B14F-4D97-AF65-F5344CB8AC3E}">
        <p14:creationId xmlns:p14="http://schemas.microsoft.com/office/powerpoint/2010/main" val="3030573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2"/>
            <a:ext cx="8805334" cy="880447"/>
          </a:xfrm>
        </p:spPr>
        <p:txBody>
          <a:bodyPr/>
          <a:lstStyle/>
          <a:p>
            <a:r>
              <a:rPr lang="en-US" sz="2550" dirty="0">
                <a:solidFill>
                  <a:schemeClr val="tx1"/>
                </a:solidFill>
              </a:rPr>
              <a:t>Because Of This Attentiveness, It’s No Surprise That TV Is How Most Undecided Voters </a:t>
            </a:r>
            <a:r>
              <a:rPr lang="en-US" sz="2550" u="sng" dirty="0">
                <a:solidFill>
                  <a:schemeClr val="tx1"/>
                </a:solidFill>
              </a:rPr>
              <a:t>First Learn</a:t>
            </a:r>
            <a:r>
              <a:rPr lang="en-US" sz="2550" dirty="0">
                <a:solidFill>
                  <a:schemeClr val="tx1"/>
                </a:solidFill>
              </a:rPr>
              <a:t> About Candidates And Issues</a:t>
            </a:r>
          </a:p>
        </p:txBody>
      </p:sp>
      <p:sp>
        <p:nvSpPr>
          <p:cNvPr id="31" name="Text Placeholder 3"/>
          <p:cNvSpPr>
            <a:spLocks noGrp="1"/>
          </p:cNvSpPr>
          <p:nvPr>
            <p:ph type="body" sz="quarter" idx="14"/>
          </p:nvPr>
        </p:nvSpPr>
        <p:spPr>
          <a:xfrm>
            <a:off x="312547" y="6181707"/>
            <a:ext cx="7339695" cy="674868"/>
          </a:xfrm>
        </p:spPr>
        <p:txBody>
          <a:bodyPr/>
          <a:lstStyle/>
          <a:p>
            <a:r>
              <a:rPr lang="en-US" sz="800" dirty="0"/>
              <a:t>Source: VAB / Research Now Poll of Registered or Likely Voters A18+; June 2018. Numbers do not equal 100% as multiple selections were allowed. Q15: Where are you most likely to first learn about Political candidates and issues...? Q24: How much do you agree or disagree with the following statements? </a:t>
            </a:r>
            <a:r>
              <a:rPr lang="en-US" sz="800" i="1" dirty="0"/>
              <a:t>I delete emails from political candidates without opening them. </a:t>
            </a:r>
            <a:r>
              <a:rPr lang="en-US" sz="800" dirty="0"/>
              <a:t>Respondents who answered Agree or Strongly Agree. Undecided voters = voters that are currently undecided on who they are going to vote for and who expect to make their decision one week or less before the election. Undecided Voter Respondents = 243.  Total Survey Respondents: 1,003. </a:t>
            </a:r>
          </a:p>
          <a:p>
            <a:endParaRPr lang="en-US" sz="800" dirty="0"/>
          </a:p>
        </p:txBody>
      </p:sp>
      <p:sp>
        <p:nvSpPr>
          <p:cNvPr id="4" name="Text Placeholder 3"/>
          <p:cNvSpPr>
            <a:spLocks noGrp="1"/>
          </p:cNvSpPr>
          <p:nvPr>
            <p:ph type="body" sz="quarter" idx="13"/>
          </p:nvPr>
        </p:nvSpPr>
        <p:spPr>
          <a:xfrm>
            <a:off x="591364" y="1241246"/>
            <a:ext cx="8069059" cy="490722"/>
          </a:xfrm>
        </p:spPr>
        <p:txBody>
          <a:bodyPr/>
          <a:lstStyle/>
          <a:p>
            <a:r>
              <a:rPr lang="en-US" sz="1400" b="1" dirty="0"/>
              <a:t>Survey Fun Fact</a:t>
            </a:r>
            <a:r>
              <a:rPr lang="en-US" sz="1400" dirty="0"/>
              <a:t>: Emails from political candidates aren’t even opened by </a:t>
            </a:r>
            <a:r>
              <a:rPr lang="en-US" sz="1400" u="sng" dirty="0"/>
              <a:t>59%</a:t>
            </a:r>
            <a:r>
              <a:rPr lang="en-US" sz="1400" dirty="0"/>
              <a:t> of </a:t>
            </a:r>
            <a:r>
              <a:rPr lang="en-US" dirty="0"/>
              <a:t>u</a:t>
            </a:r>
            <a:r>
              <a:rPr lang="en-US" sz="1400" dirty="0"/>
              <a:t>ndecided </a:t>
            </a:r>
            <a:r>
              <a:rPr lang="en-US" dirty="0"/>
              <a:t>v</a:t>
            </a:r>
            <a:r>
              <a:rPr lang="en-US" sz="1400" dirty="0"/>
              <a:t>oters</a:t>
            </a:r>
          </a:p>
        </p:txBody>
      </p:sp>
      <p:graphicFrame>
        <p:nvGraphicFramePr>
          <p:cNvPr id="3" name="Chart 2"/>
          <p:cNvGraphicFramePr/>
          <p:nvPr>
            <p:extLst>
              <p:ext uri="{D42A27DB-BD31-4B8C-83A1-F6EECF244321}">
                <p14:modId xmlns:p14="http://schemas.microsoft.com/office/powerpoint/2010/main" val="3913678514"/>
              </p:ext>
            </p:extLst>
          </p:nvPr>
        </p:nvGraphicFramePr>
        <p:xfrm>
          <a:off x="103792" y="1657537"/>
          <a:ext cx="8936416"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4">
            <a:extLst>
              <a:ext uri="{FF2B5EF4-FFF2-40B4-BE49-F238E27FC236}">
                <a16:creationId xmlns:a16="http://schemas.microsoft.com/office/drawing/2014/main" id="{DF955F88-71E1-4F98-A85D-850BBB065D19}"/>
              </a:ext>
            </a:extLst>
          </p:cNvPr>
          <p:cNvSpPr txBox="1">
            <a:spLocks/>
          </p:cNvSpPr>
          <p:nvPr/>
        </p:nvSpPr>
        <p:spPr>
          <a:xfrm>
            <a:off x="256403" y="6036636"/>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Tree>
    <p:extLst>
      <p:ext uri="{BB962C8B-B14F-4D97-AF65-F5344CB8AC3E}">
        <p14:creationId xmlns:p14="http://schemas.microsoft.com/office/powerpoint/2010/main" val="56658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93133" y="307782"/>
            <a:ext cx="8927394" cy="851369"/>
          </a:xfrm>
        </p:spPr>
        <p:txBody>
          <a:bodyPr/>
          <a:lstStyle/>
          <a:p>
            <a:r>
              <a:rPr lang="en-US" dirty="0">
                <a:solidFill>
                  <a:schemeClr val="tx1"/>
                </a:solidFill>
              </a:rPr>
              <a:t>Political TV Ads Are Also Much More Likely Than Any Other Media To Spur Undecided Voters To </a:t>
            </a:r>
            <a:r>
              <a:rPr lang="en-US" u="sng" dirty="0">
                <a:solidFill>
                  <a:schemeClr val="tx1"/>
                </a:solidFill>
              </a:rPr>
              <a:t>Take An Action</a:t>
            </a:r>
            <a:r>
              <a:rPr lang="en-US" dirty="0">
                <a:solidFill>
                  <a:schemeClr val="tx1"/>
                </a:solidFill>
              </a:rPr>
              <a:t> After Seeing An Ad</a:t>
            </a:r>
          </a:p>
        </p:txBody>
      </p:sp>
      <p:sp>
        <p:nvSpPr>
          <p:cNvPr id="31" name="Text Placeholder 3"/>
          <p:cNvSpPr>
            <a:spLocks noGrp="1"/>
          </p:cNvSpPr>
          <p:nvPr>
            <p:ph type="body" sz="quarter" idx="14"/>
          </p:nvPr>
        </p:nvSpPr>
        <p:spPr>
          <a:xfrm>
            <a:off x="307636" y="6303754"/>
            <a:ext cx="7339695" cy="557742"/>
          </a:xfrm>
        </p:spPr>
        <p:txBody>
          <a:bodyPr/>
          <a:lstStyle/>
          <a:p>
            <a:r>
              <a:rPr lang="en-US" sz="800" dirty="0"/>
              <a:t>Source: VAB / Research Now Poll of Registered or Likely Voters A18+; June 2018. Numbers do not equal 100% as multiple selections were allowed. Q18: Which of the following types of political advertisements have prompted you to take an action (i.e. seek information about a political candidate/ issue, discuss with family/friends/co-workers)? Undecided voters = voters that are currently undecided on who they are going to vote for and who expect to make their decision one week or less before the election. Undecided Voter Respondents = 243.  Total Survey Respondents: 1,003. </a:t>
            </a:r>
          </a:p>
          <a:p>
            <a:endParaRPr lang="en-US" sz="800" dirty="0"/>
          </a:p>
        </p:txBody>
      </p:sp>
      <p:sp>
        <p:nvSpPr>
          <p:cNvPr id="4" name="Text Placeholder 3"/>
          <p:cNvSpPr>
            <a:spLocks noGrp="1"/>
          </p:cNvSpPr>
          <p:nvPr>
            <p:ph type="body" sz="quarter" idx="13"/>
          </p:nvPr>
        </p:nvSpPr>
        <p:spPr>
          <a:xfrm>
            <a:off x="360026" y="1225808"/>
            <a:ext cx="8469649" cy="545842"/>
          </a:xfrm>
        </p:spPr>
        <p:txBody>
          <a:bodyPr/>
          <a:lstStyle/>
          <a:p>
            <a:r>
              <a:rPr lang="en-US" sz="1400" dirty="0"/>
              <a:t>Against </a:t>
            </a:r>
            <a:r>
              <a:rPr lang="en-US" dirty="0"/>
              <a:t>u</a:t>
            </a:r>
            <a:r>
              <a:rPr lang="en-US" sz="1400" dirty="0"/>
              <a:t>ndecided </a:t>
            </a:r>
            <a:r>
              <a:rPr lang="en-US" dirty="0"/>
              <a:t>v</a:t>
            </a:r>
            <a:r>
              <a:rPr lang="en-US" sz="1400" dirty="0"/>
              <a:t>oters, TV ads are almost </a:t>
            </a:r>
            <a:r>
              <a:rPr lang="en-US" sz="1400" u="sng" dirty="0"/>
              <a:t>3x</a:t>
            </a:r>
            <a:r>
              <a:rPr lang="en-US" sz="1400" dirty="0"/>
              <a:t> more likely than social media, and over </a:t>
            </a:r>
            <a:r>
              <a:rPr lang="en-US" u="sng" dirty="0"/>
              <a:t>3.5</a:t>
            </a:r>
            <a:r>
              <a:rPr lang="en-US" sz="1400" u="sng" dirty="0"/>
              <a:t>x</a:t>
            </a:r>
            <a:r>
              <a:rPr lang="en-US" sz="1400" dirty="0"/>
              <a:t> more likely than radio ads, to prompt a voter to take an action</a:t>
            </a:r>
          </a:p>
        </p:txBody>
      </p:sp>
      <p:graphicFrame>
        <p:nvGraphicFramePr>
          <p:cNvPr id="3" name="Chart 2"/>
          <p:cNvGraphicFramePr/>
          <p:nvPr>
            <p:extLst>
              <p:ext uri="{D42A27DB-BD31-4B8C-83A1-F6EECF244321}">
                <p14:modId xmlns:p14="http://schemas.microsoft.com/office/powerpoint/2010/main" val="87783666"/>
              </p:ext>
            </p:extLst>
          </p:nvPr>
        </p:nvGraphicFramePr>
        <p:xfrm>
          <a:off x="169332" y="1813987"/>
          <a:ext cx="8927395" cy="422013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4">
            <a:extLst>
              <a:ext uri="{FF2B5EF4-FFF2-40B4-BE49-F238E27FC236}">
                <a16:creationId xmlns:a16="http://schemas.microsoft.com/office/drawing/2014/main" id="{F1901916-EB6D-48B9-8B39-E7E095F41D26}"/>
              </a:ext>
            </a:extLst>
          </p:cNvPr>
          <p:cNvSpPr txBox="1">
            <a:spLocks/>
          </p:cNvSpPr>
          <p:nvPr/>
        </p:nvSpPr>
        <p:spPr>
          <a:xfrm>
            <a:off x="256403" y="6046161"/>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Tree>
    <p:extLst>
      <p:ext uri="{BB962C8B-B14F-4D97-AF65-F5344CB8AC3E}">
        <p14:creationId xmlns:p14="http://schemas.microsoft.com/office/powerpoint/2010/main" val="3462880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2"/>
            <a:ext cx="8805334" cy="1283951"/>
          </a:xfrm>
        </p:spPr>
        <p:txBody>
          <a:bodyPr/>
          <a:lstStyle/>
          <a:p>
            <a:r>
              <a:rPr lang="en-US" dirty="0">
                <a:solidFill>
                  <a:schemeClr val="tx1"/>
                </a:solidFill>
              </a:rPr>
              <a:t>Due To On-Going Trust, Undecided Voters Are Likely To Rely On TV To </a:t>
            </a:r>
            <a:r>
              <a:rPr lang="en-US" u="sng" dirty="0">
                <a:solidFill>
                  <a:schemeClr val="tx1"/>
                </a:solidFill>
              </a:rPr>
              <a:t>Keep Them Informed</a:t>
            </a:r>
            <a:r>
              <a:rPr lang="en-US" dirty="0">
                <a:solidFill>
                  <a:schemeClr val="tx1"/>
                </a:solidFill>
              </a:rPr>
              <a:t> Throughout The Election Cycle </a:t>
            </a:r>
          </a:p>
        </p:txBody>
      </p:sp>
      <p:sp>
        <p:nvSpPr>
          <p:cNvPr id="31" name="Text Placeholder 3"/>
          <p:cNvSpPr>
            <a:spLocks noGrp="1"/>
          </p:cNvSpPr>
          <p:nvPr>
            <p:ph type="body" sz="quarter" idx="14"/>
          </p:nvPr>
        </p:nvSpPr>
        <p:spPr>
          <a:xfrm>
            <a:off x="370224" y="6187914"/>
            <a:ext cx="7339695" cy="674868"/>
          </a:xfrm>
        </p:spPr>
        <p:txBody>
          <a:bodyPr/>
          <a:lstStyle/>
          <a:p>
            <a:r>
              <a:rPr lang="en-US" sz="800" dirty="0"/>
              <a:t>Source: VAB / Research Now Poll of Registered or Likely Voters A18+; June 2018. Numbers do not equal 100% as multiple selections were allowed. Q16: Which of the following keeps you informed about Political candidates and issues...? Q20: How much do you agree or disagree with the following statements? </a:t>
            </a:r>
            <a:r>
              <a:rPr lang="en-US" sz="800" i="1" dirty="0"/>
              <a:t>Cable TV news websites/apps (CNN.com, MSNBC.com, etc.) are a good source for political information. </a:t>
            </a:r>
            <a:r>
              <a:rPr lang="en-US" sz="800" dirty="0"/>
              <a:t>Respondents who answered Agree or Strongly Agree. Undecided voters = voters that are currently undecided on who they are going to vote for and who expect to make their decision one week or less before the election. Undecided Voter Respondents = 243.  Total Survey Respondents: 1,003. </a:t>
            </a:r>
          </a:p>
          <a:p>
            <a:endParaRPr lang="en-US" sz="800" dirty="0"/>
          </a:p>
          <a:p>
            <a:endParaRPr lang="en-US" sz="800" dirty="0"/>
          </a:p>
        </p:txBody>
      </p:sp>
      <p:sp>
        <p:nvSpPr>
          <p:cNvPr id="4" name="Text Placeholder 3"/>
          <p:cNvSpPr>
            <a:spLocks noGrp="1"/>
          </p:cNvSpPr>
          <p:nvPr>
            <p:ph type="body" sz="quarter" idx="13"/>
          </p:nvPr>
        </p:nvSpPr>
        <p:spPr>
          <a:xfrm>
            <a:off x="169333" y="1183262"/>
            <a:ext cx="8805334" cy="490387"/>
          </a:xfrm>
        </p:spPr>
        <p:txBody>
          <a:bodyPr/>
          <a:lstStyle/>
          <a:p>
            <a:r>
              <a:rPr lang="en-US" sz="1400" b="1" dirty="0"/>
              <a:t>Survey Fun Fact</a:t>
            </a:r>
            <a:r>
              <a:rPr lang="en-US" sz="1400" dirty="0"/>
              <a:t>: </a:t>
            </a:r>
            <a:r>
              <a:rPr lang="en-US" sz="1400" u="sng" dirty="0"/>
              <a:t>63%</a:t>
            </a:r>
            <a:r>
              <a:rPr lang="en-US" sz="1400" dirty="0"/>
              <a:t> of </a:t>
            </a:r>
            <a:r>
              <a:rPr lang="en-US" dirty="0"/>
              <a:t>u</a:t>
            </a:r>
            <a:r>
              <a:rPr lang="en-US" sz="1400" dirty="0"/>
              <a:t>ndecided voters believe that Cable TV news websites and apps are a good source for political information</a:t>
            </a:r>
          </a:p>
        </p:txBody>
      </p:sp>
      <p:graphicFrame>
        <p:nvGraphicFramePr>
          <p:cNvPr id="3" name="Chart 2"/>
          <p:cNvGraphicFramePr/>
          <p:nvPr>
            <p:extLst>
              <p:ext uri="{D42A27DB-BD31-4B8C-83A1-F6EECF244321}">
                <p14:modId xmlns:p14="http://schemas.microsoft.com/office/powerpoint/2010/main" val="1300764696"/>
              </p:ext>
            </p:extLst>
          </p:nvPr>
        </p:nvGraphicFramePr>
        <p:xfrm>
          <a:off x="-124178" y="1708039"/>
          <a:ext cx="9392356"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4">
            <a:extLst>
              <a:ext uri="{FF2B5EF4-FFF2-40B4-BE49-F238E27FC236}">
                <a16:creationId xmlns:a16="http://schemas.microsoft.com/office/drawing/2014/main" id="{276D21EA-8C1B-4E4B-9FA8-6A81A62EE9F9}"/>
              </a:ext>
            </a:extLst>
          </p:cNvPr>
          <p:cNvSpPr txBox="1">
            <a:spLocks/>
          </p:cNvSpPr>
          <p:nvPr/>
        </p:nvSpPr>
        <p:spPr>
          <a:xfrm>
            <a:off x="256403" y="6036636"/>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Tree>
    <p:extLst>
      <p:ext uri="{BB962C8B-B14F-4D97-AF65-F5344CB8AC3E}">
        <p14:creationId xmlns:p14="http://schemas.microsoft.com/office/powerpoint/2010/main" val="289815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p:txBody>
          <a:bodyPr/>
          <a:lstStyle/>
          <a:p>
            <a:r>
              <a:rPr lang="en-US" dirty="0"/>
              <a:t>The Ballot</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56403" y="6227136"/>
            <a:ext cx="3006913" cy="356858"/>
          </a:xfrm>
        </p:spPr>
        <p:txBody>
          <a:bodyPr/>
          <a:lstStyle/>
          <a:p>
            <a:r>
              <a:rPr lang="en-US" dirty="0"/>
              <a:t>VAB: Winning OVER the undecided voter</a:t>
            </a:r>
          </a:p>
        </p:txBody>
      </p:sp>
      <p:sp>
        <p:nvSpPr>
          <p:cNvPr id="7" name="Rectangle 6"/>
          <p:cNvSpPr/>
          <p:nvPr/>
        </p:nvSpPr>
        <p:spPr>
          <a:xfrm>
            <a:off x="547983" y="2448551"/>
            <a:ext cx="8276112" cy="456580"/>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3.Who Are The Undecided Voters?											5-8</a:t>
            </a:r>
          </a:p>
        </p:txBody>
      </p:sp>
      <p:sp>
        <p:nvSpPr>
          <p:cNvPr id="8" name="Rectangle 7"/>
          <p:cNvSpPr/>
          <p:nvPr/>
        </p:nvSpPr>
        <p:spPr>
          <a:xfrm>
            <a:off x="533779" y="3112966"/>
            <a:ext cx="8276112" cy="473364"/>
          </a:xfrm>
          <a:prstGeom prst="rect">
            <a:avLst/>
          </a:prstGeom>
          <a:solidFill>
            <a:srgbClr val="CCE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4. Today’s Hot Button Issue: “Fake News” And Who Can You Trust? 			      9-12</a:t>
            </a:r>
          </a:p>
        </p:txBody>
      </p:sp>
      <p:sp>
        <p:nvSpPr>
          <p:cNvPr id="9" name="Rectangle 8"/>
          <p:cNvSpPr/>
          <p:nvPr/>
        </p:nvSpPr>
        <p:spPr>
          <a:xfrm>
            <a:off x="533778" y="3816393"/>
            <a:ext cx="8276112" cy="473364"/>
          </a:xfrm>
          <a:prstGeom prst="rect">
            <a:avLst/>
          </a:prstGeom>
          <a:solidFill>
            <a:srgbClr val="3682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5. Trust In The Process: The Driving Force Behind Voting Decision Making	 	    13-22</a:t>
            </a:r>
          </a:p>
        </p:txBody>
      </p:sp>
      <p:sp>
        <p:nvSpPr>
          <p:cNvPr id="10" name="Rectangle 9"/>
          <p:cNvSpPr/>
          <p:nvPr/>
        </p:nvSpPr>
        <p:spPr>
          <a:xfrm>
            <a:off x="533779" y="4534269"/>
            <a:ext cx="8276111" cy="473364"/>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6. Closing Remarks													         23</a:t>
            </a:r>
          </a:p>
        </p:txBody>
      </p:sp>
      <p:sp>
        <p:nvSpPr>
          <p:cNvPr id="11" name="Rectangle 10"/>
          <p:cNvSpPr/>
          <p:nvPr/>
        </p:nvSpPr>
        <p:spPr>
          <a:xfrm>
            <a:off x="533779" y="1107619"/>
            <a:ext cx="8276113" cy="430331"/>
          </a:xfrm>
          <a:prstGeom prst="rect">
            <a:avLst/>
          </a:prstGeom>
          <a:solidFill>
            <a:srgbClr val="CCE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1. Our Platform														   3</a:t>
            </a:r>
          </a:p>
        </p:txBody>
      </p:sp>
      <p:sp>
        <p:nvSpPr>
          <p:cNvPr id="12" name="Rectangle 11"/>
          <p:cNvSpPr/>
          <p:nvPr/>
        </p:nvSpPr>
        <p:spPr>
          <a:xfrm>
            <a:off x="533776" y="1780820"/>
            <a:ext cx="8276113" cy="430331"/>
          </a:xfrm>
          <a:prstGeom prst="rect">
            <a:avLst/>
          </a:prstGeom>
          <a:solidFill>
            <a:srgbClr val="3682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2. Methodology														   4</a:t>
            </a:r>
          </a:p>
        </p:txBody>
      </p:sp>
      <p:sp>
        <p:nvSpPr>
          <p:cNvPr id="15" name="Rectangle 14">
            <a:extLst>
              <a:ext uri="{FF2B5EF4-FFF2-40B4-BE49-F238E27FC236}">
                <a16:creationId xmlns:a16="http://schemas.microsoft.com/office/drawing/2014/main" id="{DB3E513A-0FD5-422B-8D06-AE92F543289C}"/>
              </a:ext>
            </a:extLst>
          </p:cNvPr>
          <p:cNvSpPr/>
          <p:nvPr/>
        </p:nvSpPr>
        <p:spPr>
          <a:xfrm>
            <a:off x="533779" y="5226786"/>
            <a:ext cx="8276113" cy="473364"/>
          </a:xfrm>
          <a:prstGeom prst="rect">
            <a:avLst/>
          </a:prstGeom>
          <a:solidFill>
            <a:srgbClr val="CCE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7. Contact Information												    	 24</a:t>
            </a:r>
          </a:p>
        </p:txBody>
      </p:sp>
    </p:spTree>
    <p:extLst>
      <p:ext uri="{BB962C8B-B14F-4D97-AF65-F5344CB8AC3E}">
        <p14:creationId xmlns:p14="http://schemas.microsoft.com/office/powerpoint/2010/main" val="226260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600948285"/>
              </p:ext>
            </p:extLst>
          </p:nvPr>
        </p:nvGraphicFramePr>
        <p:xfrm>
          <a:off x="47272" y="2009775"/>
          <a:ext cx="9049456" cy="420987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3"/>
            <a:ext cx="8805334" cy="791256"/>
          </a:xfrm>
        </p:spPr>
        <p:txBody>
          <a:bodyPr/>
          <a:lstStyle/>
          <a:p>
            <a:r>
              <a:rPr lang="en-US" dirty="0">
                <a:solidFill>
                  <a:schemeClr val="tx1"/>
                </a:solidFill>
              </a:rPr>
              <a:t>Trust Translates Into Influence As Multi-Screen TV Is Much More Likely To </a:t>
            </a:r>
            <a:r>
              <a:rPr lang="en-US" u="sng" dirty="0">
                <a:solidFill>
                  <a:schemeClr val="tx1"/>
                </a:solidFill>
              </a:rPr>
              <a:t>Influence Voters’ Final Decision</a:t>
            </a:r>
            <a:r>
              <a:rPr lang="en-US" dirty="0">
                <a:solidFill>
                  <a:schemeClr val="tx1"/>
                </a:solidFill>
              </a:rPr>
              <a:t> Than Other Media</a:t>
            </a:r>
          </a:p>
        </p:txBody>
      </p:sp>
      <p:sp>
        <p:nvSpPr>
          <p:cNvPr id="31" name="Text Placeholder 3"/>
          <p:cNvSpPr>
            <a:spLocks noGrp="1"/>
          </p:cNvSpPr>
          <p:nvPr>
            <p:ph type="body" sz="quarter" idx="14"/>
          </p:nvPr>
        </p:nvSpPr>
        <p:spPr>
          <a:xfrm>
            <a:off x="318027" y="6230438"/>
            <a:ext cx="7339695" cy="674868"/>
          </a:xfrm>
        </p:spPr>
        <p:txBody>
          <a:bodyPr/>
          <a:lstStyle/>
          <a:p>
            <a:r>
              <a:rPr lang="en-US" sz="800" dirty="0"/>
              <a:t>Source: VAB / Research Now Poll of Registered or Likely Voters A18+; June 2018. Numbers do not equal 100% as multiple selections were allowed. Q17: Which of the following influences your final decision when voting for political candidates and issues...? Q24: How much do you agree or disagree with the following statements? </a:t>
            </a:r>
            <a:r>
              <a:rPr lang="en-US" sz="800" i="1" dirty="0"/>
              <a:t>Political ads on the radio all seem the same to me.</a:t>
            </a:r>
            <a:r>
              <a:rPr lang="en-US" sz="800" dirty="0"/>
              <a:t> Respondents who answered Agree or Strongly Agree. Undecided voters = voters that are currently undecided on who they are going to vote for and who expect to make their decision one week or less before the election. Undecided Voter Respondents = 243.  Total Survey Respondents: 1,003. </a:t>
            </a:r>
          </a:p>
          <a:p>
            <a:endParaRPr lang="en-US" sz="800" dirty="0"/>
          </a:p>
        </p:txBody>
      </p:sp>
      <p:sp>
        <p:nvSpPr>
          <p:cNvPr id="4" name="Text Placeholder 3"/>
          <p:cNvSpPr>
            <a:spLocks noGrp="1"/>
          </p:cNvSpPr>
          <p:nvPr>
            <p:ph type="body" sz="quarter" idx="13"/>
          </p:nvPr>
        </p:nvSpPr>
        <p:spPr>
          <a:xfrm>
            <a:off x="803662" y="1311960"/>
            <a:ext cx="7768837" cy="368686"/>
          </a:xfrm>
        </p:spPr>
        <p:txBody>
          <a:bodyPr/>
          <a:lstStyle/>
          <a:p>
            <a:r>
              <a:rPr lang="en-US" b="1" dirty="0"/>
              <a:t>Survey Fun Fact</a:t>
            </a:r>
            <a:r>
              <a:rPr lang="en-US" dirty="0"/>
              <a:t>: </a:t>
            </a:r>
            <a:r>
              <a:rPr lang="en-US" u="sng" dirty="0"/>
              <a:t>59%</a:t>
            </a:r>
            <a:r>
              <a:rPr lang="en-US" dirty="0"/>
              <a:t> of undecided voters feel that political ads on the radio all seem the same to them</a:t>
            </a:r>
          </a:p>
        </p:txBody>
      </p:sp>
      <p:sp>
        <p:nvSpPr>
          <p:cNvPr id="9" name="Text Placeholder 4">
            <a:extLst>
              <a:ext uri="{FF2B5EF4-FFF2-40B4-BE49-F238E27FC236}">
                <a16:creationId xmlns:a16="http://schemas.microsoft.com/office/drawing/2014/main" id="{FC75E309-B11F-4FE0-A54A-F35CEE581DD9}"/>
              </a:ext>
            </a:extLst>
          </p:cNvPr>
          <p:cNvSpPr txBox="1">
            <a:spLocks/>
          </p:cNvSpPr>
          <p:nvPr/>
        </p:nvSpPr>
        <p:spPr>
          <a:xfrm>
            <a:off x="256403" y="6008061"/>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Tree>
    <p:extLst>
      <p:ext uri="{BB962C8B-B14F-4D97-AF65-F5344CB8AC3E}">
        <p14:creationId xmlns:p14="http://schemas.microsoft.com/office/powerpoint/2010/main" val="33327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371282"/>
            <a:ext cx="8805334" cy="852235"/>
          </a:xfrm>
        </p:spPr>
        <p:txBody>
          <a:bodyPr/>
          <a:lstStyle/>
          <a:p>
            <a:r>
              <a:rPr lang="en-US" dirty="0"/>
              <a:t>In Fact, Multi-Screen TV Has A Clear Scale Advantage Over </a:t>
            </a:r>
            <a:br>
              <a:rPr lang="en-US" dirty="0"/>
            </a:br>
            <a:r>
              <a:rPr lang="en-US" dirty="0"/>
              <a:t>All Online Platforms Throughout The Decision Making Process</a:t>
            </a:r>
          </a:p>
        </p:txBody>
      </p:sp>
      <p:grpSp>
        <p:nvGrpSpPr>
          <p:cNvPr id="39" name="Group 38"/>
          <p:cNvGrpSpPr/>
          <p:nvPr/>
        </p:nvGrpSpPr>
        <p:grpSpPr>
          <a:xfrm>
            <a:off x="2274086" y="5633881"/>
            <a:ext cx="4595828" cy="276999"/>
            <a:chOff x="2588673" y="5920150"/>
            <a:chExt cx="5055411" cy="276999"/>
          </a:xfrm>
        </p:grpSpPr>
        <p:grpSp>
          <p:nvGrpSpPr>
            <p:cNvPr id="40" name="Group 39"/>
            <p:cNvGrpSpPr/>
            <p:nvPr/>
          </p:nvGrpSpPr>
          <p:grpSpPr>
            <a:xfrm>
              <a:off x="2588673" y="5920150"/>
              <a:ext cx="1750646" cy="276999"/>
              <a:chOff x="3490373" y="5920150"/>
              <a:chExt cx="1750646" cy="276999"/>
            </a:xfrm>
          </p:grpSpPr>
          <p:sp>
            <p:nvSpPr>
              <p:cNvPr id="51" name="Rectangle 50"/>
              <p:cNvSpPr/>
              <p:nvPr/>
            </p:nvSpPr>
            <p:spPr>
              <a:xfrm>
                <a:off x="3490373" y="5963486"/>
                <a:ext cx="198018" cy="190327"/>
              </a:xfrm>
              <a:prstGeom prst="rect">
                <a:avLst/>
              </a:prstGeom>
              <a:solidFill>
                <a:srgbClr val="3682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3665452" y="5920150"/>
                <a:ext cx="1575567" cy="276999"/>
              </a:xfrm>
              <a:prstGeom prst="rect">
                <a:avLst/>
              </a:prstGeom>
              <a:noFill/>
            </p:spPr>
            <p:txBody>
              <a:bodyPr wrap="square" rtlCol="0">
                <a:spAutoFit/>
              </a:bodyPr>
              <a:lstStyle/>
              <a:p>
                <a:r>
                  <a:rPr lang="en-US" sz="1200" b="1" dirty="0"/>
                  <a:t>Multi-Screen TV</a:t>
                </a:r>
              </a:p>
            </p:txBody>
          </p:sp>
        </p:grpSp>
        <p:grpSp>
          <p:nvGrpSpPr>
            <p:cNvPr id="41" name="Group 40"/>
            <p:cNvGrpSpPr/>
            <p:nvPr/>
          </p:nvGrpSpPr>
          <p:grpSpPr>
            <a:xfrm>
              <a:off x="4347874" y="5920150"/>
              <a:ext cx="3296210" cy="276999"/>
              <a:chOff x="5249574" y="5920150"/>
              <a:chExt cx="3296210" cy="276999"/>
            </a:xfrm>
          </p:grpSpPr>
          <p:sp>
            <p:nvSpPr>
              <p:cNvPr id="42" name="Rectangle 41"/>
              <p:cNvSpPr/>
              <p:nvPr/>
            </p:nvSpPr>
            <p:spPr>
              <a:xfrm>
                <a:off x="5249574" y="5963486"/>
                <a:ext cx="198018" cy="190327"/>
              </a:xfrm>
              <a:prstGeom prst="rect">
                <a:avLst/>
              </a:prstGeom>
              <a:solidFill>
                <a:srgbClr val="50C8A0"/>
              </a:solidFill>
              <a:ln>
                <a:solidFill>
                  <a:srgbClr val="50C8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5421345" y="5920150"/>
                <a:ext cx="3124439" cy="276999"/>
              </a:xfrm>
              <a:prstGeom prst="rect">
                <a:avLst/>
              </a:prstGeom>
              <a:noFill/>
            </p:spPr>
            <p:txBody>
              <a:bodyPr wrap="square" rtlCol="0">
                <a:spAutoFit/>
              </a:bodyPr>
              <a:lstStyle/>
              <a:p>
                <a:r>
                  <a:rPr lang="en-US" sz="1200" b="1" dirty="0"/>
                  <a:t>Total Internet </a:t>
                </a:r>
                <a:r>
                  <a:rPr lang="en-US" sz="1050" b="1" dirty="0"/>
                  <a:t>(excluding TV news sites)</a:t>
                </a:r>
              </a:p>
            </p:txBody>
          </p:sp>
        </p:grpSp>
      </p:grpSp>
      <p:sp>
        <p:nvSpPr>
          <p:cNvPr id="89" name="Text Placeholder 3"/>
          <p:cNvSpPr>
            <a:spLocks noGrp="1"/>
          </p:cNvSpPr>
          <p:nvPr>
            <p:ph type="body" sz="quarter" idx="14"/>
          </p:nvPr>
        </p:nvSpPr>
        <p:spPr>
          <a:xfrm>
            <a:off x="302824" y="6272725"/>
            <a:ext cx="7403821" cy="557742"/>
          </a:xfrm>
        </p:spPr>
        <p:txBody>
          <a:bodyPr/>
          <a:lstStyle/>
          <a:p>
            <a:r>
              <a:rPr lang="en-US" sz="800" dirty="0"/>
              <a:t>Source: VAB / Research Now Poll of Registered or Likely Voters A18+; June 2018. Numbers do not equal 100% as multiple selections were allowed. Multi-Screen TV Figure (TV and TV News Websites/Apps); Total internet excluding TV-news websites (online radio/online newspapers/non-TV-related news websites/online search/social media). Undecided voters = voters that are currently undecided on who they are going to vote for and who expect to make their decision one week or less before the election. Undecided Voter Respondents = 243.  Total Survey Respondents: 1,003. </a:t>
            </a:r>
          </a:p>
          <a:p>
            <a:endParaRPr lang="en-US" sz="800" dirty="0"/>
          </a:p>
        </p:txBody>
      </p:sp>
      <p:sp>
        <p:nvSpPr>
          <p:cNvPr id="86" name="Text Placeholder 2">
            <a:extLst>
              <a:ext uri="{FF2B5EF4-FFF2-40B4-BE49-F238E27FC236}">
                <a16:creationId xmlns:a16="http://schemas.microsoft.com/office/drawing/2014/main" id="{339D82AC-D843-44FE-B0B7-9E9A3737A05C}"/>
              </a:ext>
            </a:extLst>
          </p:cNvPr>
          <p:cNvSpPr>
            <a:spLocks noGrp="1"/>
          </p:cNvSpPr>
          <p:nvPr>
            <p:ph type="body" sz="quarter" idx="13"/>
          </p:nvPr>
        </p:nvSpPr>
        <p:spPr>
          <a:xfrm>
            <a:off x="177031" y="1291157"/>
            <a:ext cx="8789934" cy="368686"/>
          </a:xfrm>
        </p:spPr>
        <p:txBody>
          <a:bodyPr/>
          <a:lstStyle/>
          <a:p>
            <a:r>
              <a:rPr lang="en-US" sz="1400" dirty="0"/>
              <a:t>Undecided voters rely on multi-screen TV early on and continue to turn to it more so than online platforms</a:t>
            </a:r>
          </a:p>
        </p:txBody>
      </p:sp>
      <p:sp>
        <p:nvSpPr>
          <p:cNvPr id="29" name="Rectangle 28"/>
          <p:cNvSpPr/>
          <p:nvPr/>
        </p:nvSpPr>
        <p:spPr>
          <a:xfrm>
            <a:off x="968199" y="4128240"/>
            <a:ext cx="2377645" cy="632647"/>
          </a:xfrm>
          <a:prstGeom prst="rect">
            <a:avLst/>
          </a:prstGeom>
          <a:solidFill>
            <a:srgbClr val="7030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i="0" u="none" strike="noStrike" kern="1200" baseline="0">
                <a:solidFill>
                  <a:prstClr val="black"/>
                </a:solidFill>
                <a:latin typeface="+mn-lt"/>
                <a:ea typeface="+mn-ea"/>
                <a:cs typeface="+mn-cs"/>
              </a:defRPr>
            </a:pPr>
            <a:r>
              <a:rPr lang="en-US" sz="1050" b="1" dirty="0">
                <a:solidFill>
                  <a:schemeClr val="bg1"/>
                </a:solidFill>
              </a:rPr>
              <a:t>Which Of The Following Types Of Political Advertisements Have Prompted You To </a:t>
            </a:r>
            <a:r>
              <a:rPr lang="en-US" sz="1050" b="1" i="1" u="sng" dirty="0">
                <a:solidFill>
                  <a:schemeClr val="bg1"/>
                </a:solidFill>
              </a:rPr>
              <a:t>Take An Action</a:t>
            </a:r>
            <a:r>
              <a:rPr lang="en-US" sz="1050" b="1" dirty="0">
                <a:solidFill>
                  <a:schemeClr val="bg1"/>
                </a:solidFill>
              </a:rPr>
              <a:t>?</a:t>
            </a:r>
            <a:endParaRPr lang="en-US" sz="1000" dirty="0">
              <a:solidFill>
                <a:schemeClr val="bg1"/>
              </a:solidFill>
            </a:endParaRPr>
          </a:p>
        </p:txBody>
      </p:sp>
      <p:sp>
        <p:nvSpPr>
          <p:cNvPr id="33" name="Rectangle 32"/>
          <p:cNvSpPr/>
          <p:nvPr/>
        </p:nvSpPr>
        <p:spPr>
          <a:xfrm>
            <a:off x="3377272" y="4128240"/>
            <a:ext cx="2377645" cy="632647"/>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i="0" u="none" strike="noStrike" kern="1200" baseline="0">
                <a:solidFill>
                  <a:prstClr val="black"/>
                </a:solidFill>
                <a:latin typeface="+mn-lt"/>
                <a:ea typeface="+mn-ea"/>
                <a:cs typeface="+mn-cs"/>
              </a:defRPr>
            </a:pPr>
            <a:r>
              <a:rPr lang="en-US" sz="1000" b="1" dirty="0"/>
              <a:t>Which Of The Following </a:t>
            </a:r>
          </a:p>
          <a:p>
            <a:pPr algn="ctr">
              <a:defRPr sz="1400" b="1" i="0" u="none" strike="noStrike" kern="1200" baseline="0">
                <a:solidFill>
                  <a:prstClr val="black"/>
                </a:solidFill>
                <a:latin typeface="+mn-lt"/>
                <a:ea typeface="+mn-ea"/>
                <a:cs typeface="+mn-cs"/>
              </a:defRPr>
            </a:pPr>
            <a:r>
              <a:rPr lang="en-US" sz="1000" b="1" i="1" u="sng" dirty="0"/>
              <a:t>Keeps You Informed</a:t>
            </a:r>
            <a:r>
              <a:rPr lang="en-US" sz="1000" b="1" dirty="0"/>
              <a:t> About Political Candidates And Issues?</a:t>
            </a:r>
            <a:endParaRPr lang="en-US" sz="900" dirty="0"/>
          </a:p>
        </p:txBody>
      </p:sp>
      <p:sp>
        <p:nvSpPr>
          <p:cNvPr id="34" name="Rectangle 33"/>
          <p:cNvSpPr/>
          <p:nvPr/>
        </p:nvSpPr>
        <p:spPr>
          <a:xfrm>
            <a:off x="5794910" y="4128240"/>
            <a:ext cx="2377645" cy="632647"/>
          </a:xfrm>
          <a:prstGeom prst="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i="0" u="none" strike="noStrike" kern="1200" baseline="0">
                <a:solidFill>
                  <a:prstClr val="black"/>
                </a:solidFill>
                <a:latin typeface="+mn-lt"/>
                <a:ea typeface="+mn-ea"/>
                <a:cs typeface="+mn-cs"/>
              </a:defRPr>
            </a:pPr>
            <a:r>
              <a:rPr lang="en-US" sz="1000" b="1" dirty="0"/>
              <a:t>Which Of The Following </a:t>
            </a:r>
            <a:r>
              <a:rPr lang="en-US" sz="1000" b="1" i="1" u="sng" dirty="0"/>
              <a:t>Influences Your Final Decision</a:t>
            </a:r>
            <a:r>
              <a:rPr lang="en-US" sz="1000" b="1" dirty="0"/>
              <a:t> When Voting For Political Candidates and Issues?</a:t>
            </a:r>
            <a:endParaRPr lang="en-US" sz="900" dirty="0"/>
          </a:p>
        </p:txBody>
      </p:sp>
      <p:sp>
        <p:nvSpPr>
          <p:cNvPr id="92" name="TextBox 91">
            <a:extLst>
              <a:ext uri="{FF2B5EF4-FFF2-40B4-BE49-F238E27FC236}">
                <a16:creationId xmlns:a16="http://schemas.microsoft.com/office/drawing/2014/main" id="{4940D7D6-E2B6-4672-829C-FD357D84964B}"/>
              </a:ext>
            </a:extLst>
          </p:cNvPr>
          <p:cNvSpPr txBox="1"/>
          <p:nvPr/>
        </p:nvSpPr>
        <p:spPr>
          <a:xfrm>
            <a:off x="968199" y="3845561"/>
            <a:ext cx="7199493" cy="276999"/>
          </a:xfrm>
          <a:prstGeom prst="rect">
            <a:avLst/>
          </a:prstGeom>
          <a:noFill/>
        </p:spPr>
        <p:txBody>
          <a:bodyPr wrap="square" rtlCol="0">
            <a:spAutoFit/>
          </a:bodyPr>
          <a:lstStyle/>
          <a:p>
            <a:pPr algn="ctr"/>
            <a:r>
              <a:rPr lang="en-US" sz="1200" b="1" i="1" dirty="0"/>
              <a:t>Advanced Stages of Decision Making Process</a:t>
            </a:r>
          </a:p>
        </p:txBody>
      </p:sp>
      <p:cxnSp>
        <p:nvCxnSpPr>
          <p:cNvPr id="93" name="Straight Arrow Connector 92">
            <a:extLst>
              <a:ext uri="{FF2B5EF4-FFF2-40B4-BE49-F238E27FC236}">
                <a16:creationId xmlns:a16="http://schemas.microsoft.com/office/drawing/2014/main" id="{BC994747-B9C4-474E-AA18-707497BFB5E8}"/>
              </a:ext>
            </a:extLst>
          </p:cNvPr>
          <p:cNvCxnSpPr>
            <a:cxnSpLocks/>
          </p:cNvCxnSpPr>
          <p:nvPr/>
        </p:nvCxnSpPr>
        <p:spPr>
          <a:xfrm>
            <a:off x="6177083" y="3999449"/>
            <a:ext cx="1982912"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646CB6C-78C5-4AA2-B1CD-3BC51F5694FC}"/>
              </a:ext>
            </a:extLst>
          </p:cNvPr>
          <p:cNvCxnSpPr>
            <a:cxnSpLocks/>
          </p:cNvCxnSpPr>
          <p:nvPr/>
        </p:nvCxnSpPr>
        <p:spPr>
          <a:xfrm>
            <a:off x="1123390" y="3999449"/>
            <a:ext cx="1832321" cy="0"/>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6D08137-8300-4150-8DBF-69BD35F2DAB5}"/>
              </a:ext>
            </a:extLst>
          </p:cNvPr>
          <p:cNvCxnSpPr/>
          <p:nvPr/>
        </p:nvCxnSpPr>
        <p:spPr>
          <a:xfrm>
            <a:off x="971284" y="4774043"/>
            <a:ext cx="0" cy="757237"/>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CC0D2D83-AE4E-41D0-B25F-C92796562F26}"/>
              </a:ext>
            </a:extLst>
          </p:cNvPr>
          <p:cNvCxnSpPr/>
          <p:nvPr/>
        </p:nvCxnSpPr>
        <p:spPr>
          <a:xfrm>
            <a:off x="3371086" y="4784048"/>
            <a:ext cx="0" cy="757237"/>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4402232F-0640-4BAC-AB68-5236C9EE74B6}"/>
              </a:ext>
            </a:extLst>
          </p:cNvPr>
          <p:cNvCxnSpPr/>
          <p:nvPr/>
        </p:nvCxnSpPr>
        <p:spPr>
          <a:xfrm>
            <a:off x="5773896" y="4784048"/>
            <a:ext cx="0" cy="757237"/>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597AC305-0BB2-4120-8B2E-1B940AFFA2CA}"/>
              </a:ext>
            </a:extLst>
          </p:cNvPr>
          <p:cNvCxnSpPr/>
          <p:nvPr/>
        </p:nvCxnSpPr>
        <p:spPr>
          <a:xfrm>
            <a:off x="8161033" y="4784048"/>
            <a:ext cx="0" cy="757237"/>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60B843E1-E9AF-49EC-9700-A009AE61155F}"/>
              </a:ext>
            </a:extLst>
          </p:cNvPr>
          <p:cNvCxnSpPr>
            <a:cxnSpLocks/>
          </p:cNvCxnSpPr>
          <p:nvPr/>
        </p:nvCxnSpPr>
        <p:spPr>
          <a:xfrm flipH="1" flipV="1">
            <a:off x="983903" y="5535082"/>
            <a:ext cx="7181265" cy="6203"/>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323AC407-CD5C-43E0-98B0-35A4A20E7EE5}"/>
              </a:ext>
            </a:extLst>
          </p:cNvPr>
          <p:cNvSpPr txBox="1"/>
          <p:nvPr/>
        </p:nvSpPr>
        <p:spPr>
          <a:xfrm>
            <a:off x="1509608" y="5043805"/>
            <a:ext cx="1263570" cy="381059"/>
          </a:xfrm>
          <a:prstGeom prst="rect">
            <a:avLst/>
          </a:prstGeom>
          <a:noFill/>
        </p:spPr>
        <p:txBody>
          <a:bodyPr wrap="square" rtlCol="0">
            <a:spAutoFit/>
          </a:bodyPr>
          <a:lstStyle/>
          <a:p>
            <a:pPr algn="ctr"/>
            <a:r>
              <a:rPr lang="en-US" dirty="0">
                <a:solidFill>
                  <a:srgbClr val="3682B4"/>
                </a:solidFill>
              </a:rPr>
              <a:t>73% </a:t>
            </a:r>
            <a:r>
              <a:rPr lang="en-US" dirty="0"/>
              <a:t>/ </a:t>
            </a:r>
            <a:r>
              <a:rPr lang="en-US" dirty="0">
                <a:solidFill>
                  <a:srgbClr val="50C8A0"/>
                </a:solidFill>
              </a:rPr>
              <a:t>44%</a:t>
            </a:r>
          </a:p>
        </p:txBody>
      </p:sp>
      <p:sp>
        <p:nvSpPr>
          <p:cNvPr id="103" name="TextBox 102">
            <a:extLst>
              <a:ext uri="{FF2B5EF4-FFF2-40B4-BE49-F238E27FC236}">
                <a16:creationId xmlns:a16="http://schemas.microsoft.com/office/drawing/2014/main" id="{BFC20649-0140-4171-A58C-31143E1B6FBA}"/>
              </a:ext>
            </a:extLst>
          </p:cNvPr>
          <p:cNvSpPr txBox="1"/>
          <p:nvPr/>
        </p:nvSpPr>
        <p:spPr>
          <a:xfrm>
            <a:off x="3918681" y="5043805"/>
            <a:ext cx="1263570" cy="381059"/>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50%</a:t>
            </a:r>
          </a:p>
        </p:txBody>
      </p:sp>
      <p:sp>
        <p:nvSpPr>
          <p:cNvPr id="104" name="TextBox 103">
            <a:extLst>
              <a:ext uri="{FF2B5EF4-FFF2-40B4-BE49-F238E27FC236}">
                <a16:creationId xmlns:a16="http://schemas.microsoft.com/office/drawing/2014/main" id="{DE0E9623-E0F4-4285-BB7A-C202E02420E0}"/>
              </a:ext>
            </a:extLst>
          </p:cNvPr>
          <p:cNvSpPr txBox="1"/>
          <p:nvPr/>
        </p:nvSpPr>
        <p:spPr>
          <a:xfrm>
            <a:off x="6315053" y="5043805"/>
            <a:ext cx="1263570" cy="381059"/>
          </a:xfrm>
          <a:prstGeom prst="rect">
            <a:avLst/>
          </a:prstGeom>
          <a:noFill/>
        </p:spPr>
        <p:txBody>
          <a:bodyPr wrap="square" rtlCol="0">
            <a:spAutoFit/>
          </a:bodyPr>
          <a:lstStyle/>
          <a:p>
            <a:pPr algn="ctr"/>
            <a:r>
              <a:rPr lang="en-US" dirty="0">
                <a:solidFill>
                  <a:srgbClr val="3682B4"/>
                </a:solidFill>
              </a:rPr>
              <a:t>75% </a:t>
            </a:r>
            <a:r>
              <a:rPr lang="en-US" dirty="0"/>
              <a:t>/ </a:t>
            </a:r>
            <a:r>
              <a:rPr lang="en-US" dirty="0">
                <a:solidFill>
                  <a:srgbClr val="50C8A0"/>
                </a:solidFill>
              </a:rPr>
              <a:t>48%</a:t>
            </a:r>
          </a:p>
        </p:txBody>
      </p:sp>
      <p:sp>
        <p:nvSpPr>
          <p:cNvPr id="36" name="TextBox 35">
            <a:extLst>
              <a:ext uri="{FF2B5EF4-FFF2-40B4-BE49-F238E27FC236}">
                <a16:creationId xmlns:a16="http://schemas.microsoft.com/office/drawing/2014/main" id="{68EB1FF3-BEB5-400E-8440-EC51C430DD5C}"/>
              </a:ext>
            </a:extLst>
          </p:cNvPr>
          <p:cNvSpPr txBox="1"/>
          <p:nvPr/>
        </p:nvSpPr>
        <p:spPr>
          <a:xfrm>
            <a:off x="976308" y="2006101"/>
            <a:ext cx="7199493" cy="276999"/>
          </a:xfrm>
          <a:prstGeom prst="rect">
            <a:avLst/>
          </a:prstGeom>
          <a:noFill/>
        </p:spPr>
        <p:txBody>
          <a:bodyPr wrap="square" rtlCol="0">
            <a:spAutoFit/>
          </a:bodyPr>
          <a:lstStyle/>
          <a:p>
            <a:pPr algn="ctr"/>
            <a:r>
              <a:rPr lang="en-US" sz="1200" b="1" i="1" dirty="0"/>
              <a:t>Initial Stages of Decision Making Process</a:t>
            </a:r>
          </a:p>
        </p:txBody>
      </p:sp>
      <p:cxnSp>
        <p:nvCxnSpPr>
          <p:cNvPr id="37" name="Straight Arrow Connector 36">
            <a:extLst>
              <a:ext uri="{FF2B5EF4-FFF2-40B4-BE49-F238E27FC236}">
                <a16:creationId xmlns:a16="http://schemas.microsoft.com/office/drawing/2014/main" id="{8BC72D11-73F3-40CE-A15C-1FA99E01F902}"/>
              </a:ext>
            </a:extLst>
          </p:cNvPr>
          <p:cNvCxnSpPr>
            <a:cxnSpLocks/>
          </p:cNvCxnSpPr>
          <p:nvPr/>
        </p:nvCxnSpPr>
        <p:spPr>
          <a:xfrm>
            <a:off x="6185192" y="2159989"/>
            <a:ext cx="1982912"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3B3B31E-2DA0-44AE-801A-8AA68F54EA9A}"/>
              </a:ext>
            </a:extLst>
          </p:cNvPr>
          <p:cNvCxnSpPr>
            <a:cxnSpLocks/>
          </p:cNvCxnSpPr>
          <p:nvPr/>
        </p:nvCxnSpPr>
        <p:spPr>
          <a:xfrm>
            <a:off x="1131499" y="2159989"/>
            <a:ext cx="1832321" cy="0"/>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9B000C1-B34A-485E-8EDF-0F137D5EB803}"/>
              </a:ext>
            </a:extLst>
          </p:cNvPr>
          <p:cNvSpPr/>
          <p:nvPr/>
        </p:nvSpPr>
        <p:spPr>
          <a:xfrm>
            <a:off x="976308" y="2288314"/>
            <a:ext cx="2377645" cy="632647"/>
          </a:xfrm>
          <a:prstGeom prst="rect">
            <a:avLst/>
          </a:prstGeom>
          <a:solidFill>
            <a:srgbClr val="3682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i="0" u="none" strike="noStrike" kern="1200" baseline="0">
                <a:solidFill>
                  <a:prstClr val="black"/>
                </a:solidFill>
                <a:latin typeface="+mn-lt"/>
                <a:ea typeface="+mn-ea"/>
                <a:cs typeface="+mn-cs"/>
              </a:defRPr>
            </a:pPr>
            <a:r>
              <a:rPr lang="en-US" sz="1050" dirty="0">
                <a:solidFill>
                  <a:schemeClr val="bg1"/>
                </a:solidFill>
              </a:rPr>
              <a:t>Where Do You </a:t>
            </a:r>
            <a:r>
              <a:rPr lang="en-US" sz="1050" i="1" u="sng" dirty="0">
                <a:solidFill>
                  <a:schemeClr val="bg1"/>
                </a:solidFill>
              </a:rPr>
              <a:t>Get Most Of Your Information</a:t>
            </a:r>
            <a:r>
              <a:rPr lang="en-US" sz="1050" i="1" dirty="0">
                <a:solidFill>
                  <a:schemeClr val="bg1"/>
                </a:solidFill>
              </a:rPr>
              <a:t> </a:t>
            </a:r>
            <a:r>
              <a:rPr lang="en-US" sz="1050" dirty="0">
                <a:solidFill>
                  <a:schemeClr val="bg1"/>
                </a:solidFill>
              </a:rPr>
              <a:t>About National Politics From?</a:t>
            </a:r>
          </a:p>
        </p:txBody>
      </p:sp>
      <p:sp>
        <p:nvSpPr>
          <p:cNvPr id="45" name="Rectangle 44">
            <a:extLst>
              <a:ext uri="{FF2B5EF4-FFF2-40B4-BE49-F238E27FC236}">
                <a16:creationId xmlns:a16="http://schemas.microsoft.com/office/drawing/2014/main" id="{D94F67F7-7D4D-403A-94C8-E8474112A1F6}"/>
              </a:ext>
            </a:extLst>
          </p:cNvPr>
          <p:cNvSpPr/>
          <p:nvPr/>
        </p:nvSpPr>
        <p:spPr>
          <a:xfrm>
            <a:off x="3385381" y="2288314"/>
            <a:ext cx="2377645" cy="632647"/>
          </a:xfrm>
          <a:prstGeom prst="rect">
            <a:avLst/>
          </a:prstGeom>
          <a:solidFill>
            <a:srgbClr val="50C8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bg1"/>
                </a:solidFill>
              </a:rPr>
              <a:t>Which Of The Following Types Of Political Advertising Is Most Likely To </a:t>
            </a:r>
            <a:r>
              <a:rPr lang="en-US" sz="1000" b="1" u="sng" dirty="0">
                <a:solidFill>
                  <a:schemeClr val="bg1"/>
                </a:solidFill>
              </a:rPr>
              <a:t>Get Your Attention</a:t>
            </a:r>
            <a:r>
              <a:rPr lang="en-US" sz="1000" b="1" dirty="0">
                <a:solidFill>
                  <a:schemeClr val="bg1"/>
                </a:solidFill>
              </a:rPr>
              <a:t>?</a:t>
            </a:r>
          </a:p>
        </p:txBody>
      </p:sp>
      <p:sp>
        <p:nvSpPr>
          <p:cNvPr id="46" name="Rectangle 45">
            <a:extLst>
              <a:ext uri="{FF2B5EF4-FFF2-40B4-BE49-F238E27FC236}">
                <a16:creationId xmlns:a16="http://schemas.microsoft.com/office/drawing/2014/main" id="{4A561931-892C-48E1-A740-914BE39FB2BE}"/>
              </a:ext>
            </a:extLst>
          </p:cNvPr>
          <p:cNvSpPr/>
          <p:nvPr/>
        </p:nvSpPr>
        <p:spPr>
          <a:xfrm>
            <a:off x="5781753" y="2288314"/>
            <a:ext cx="2377645" cy="632647"/>
          </a:xfrm>
          <a:prstGeom prst="rect">
            <a:avLst/>
          </a:prstGeom>
          <a:solidFill>
            <a:srgbClr val="FAB98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Where Are You Most Likely To </a:t>
            </a:r>
          </a:p>
          <a:p>
            <a:pPr algn="ctr"/>
            <a:r>
              <a:rPr lang="en-US" sz="1000" b="1" u="sng" dirty="0">
                <a:solidFill>
                  <a:schemeClr val="tx1"/>
                </a:solidFill>
              </a:rPr>
              <a:t>First Learn</a:t>
            </a:r>
            <a:r>
              <a:rPr lang="en-US" sz="1000" b="1" dirty="0">
                <a:solidFill>
                  <a:schemeClr val="tx1"/>
                </a:solidFill>
              </a:rPr>
              <a:t> About Political Candidates And Issues?</a:t>
            </a:r>
          </a:p>
        </p:txBody>
      </p:sp>
      <p:cxnSp>
        <p:nvCxnSpPr>
          <p:cNvPr id="53" name="Straight Connector 52">
            <a:extLst>
              <a:ext uri="{FF2B5EF4-FFF2-40B4-BE49-F238E27FC236}">
                <a16:creationId xmlns:a16="http://schemas.microsoft.com/office/drawing/2014/main" id="{30BE6EA4-755B-4D70-9ADC-A73926A44D12}"/>
              </a:ext>
            </a:extLst>
          </p:cNvPr>
          <p:cNvCxnSpPr>
            <a:cxnSpLocks/>
          </p:cNvCxnSpPr>
          <p:nvPr/>
        </p:nvCxnSpPr>
        <p:spPr>
          <a:xfrm flipH="1">
            <a:off x="992012" y="3684762"/>
            <a:ext cx="7172566" cy="5434"/>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96ACC815-19EA-45DB-9C38-AB7172FE26BD}"/>
              </a:ext>
            </a:extLst>
          </p:cNvPr>
          <p:cNvSpPr txBox="1"/>
          <p:nvPr/>
        </p:nvSpPr>
        <p:spPr>
          <a:xfrm>
            <a:off x="1517717" y="3198919"/>
            <a:ext cx="1263570" cy="381059"/>
          </a:xfrm>
          <a:prstGeom prst="rect">
            <a:avLst/>
          </a:prstGeom>
          <a:noFill/>
        </p:spPr>
        <p:txBody>
          <a:bodyPr wrap="square" rtlCol="0">
            <a:spAutoFit/>
          </a:bodyPr>
          <a:lstStyle/>
          <a:p>
            <a:pPr algn="ctr"/>
            <a:r>
              <a:rPr lang="en-US" dirty="0">
                <a:solidFill>
                  <a:srgbClr val="3682B4"/>
                </a:solidFill>
              </a:rPr>
              <a:t>86% </a:t>
            </a:r>
            <a:r>
              <a:rPr lang="en-US" dirty="0"/>
              <a:t>/ </a:t>
            </a:r>
            <a:r>
              <a:rPr lang="en-US" dirty="0">
                <a:solidFill>
                  <a:srgbClr val="50C8A0"/>
                </a:solidFill>
              </a:rPr>
              <a:t>55%</a:t>
            </a:r>
          </a:p>
        </p:txBody>
      </p:sp>
      <p:sp>
        <p:nvSpPr>
          <p:cNvPr id="55" name="TextBox 54">
            <a:extLst>
              <a:ext uri="{FF2B5EF4-FFF2-40B4-BE49-F238E27FC236}">
                <a16:creationId xmlns:a16="http://schemas.microsoft.com/office/drawing/2014/main" id="{51004DAE-91DC-44EF-B33A-5AFD06E690E8}"/>
              </a:ext>
            </a:extLst>
          </p:cNvPr>
          <p:cNvSpPr txBox="1"/>
          <p:nvPr/>
        </p:nvSpPr>
        <p:spPr>
          <a:xfrm>
            <a:off x="3926790" y="3198919"/>
            <a:ext cx="1263570" cy="381059"/>
          </a:xfrm>
          <a:prstGeom prst="rect">
            <a:avLst/>
          </a:prstGeom>
          <a:noFill/>
        </p:spPr>
        <p:txBody>
          <a:bodyPr wrap="square" rtlCol="0">
            <a:spAutoFit/>
          </a:bodyPr>
          <a:lstStyle/>
          <a:p>
            <a:pPr algn="ctr"/>
            <a:r>
              <a:rPr lang="en-US" dirty="0">
                <a:solidFill>
                  <a:srgbClr val="3682B4"/>
                </a:solidFill>
              </a:rPr>
              <a:t>82% </a:t>
            </a:r>
            <a:r>
              <a:rPr lang="en-US" dirty="0"/>
              <a:t>/ </a:t>
            </a:r>
            <a:r>
              <a:rPr lang="en-US" dirty="0">
                <a:solidFill>
                  <a:srgbClr val="50C8A0"/>
                </a:solidFill>
              </a:rPr>
              <a:t>53%</a:t>
            </a:r>
          </a:p>
        </p:txBody>
      </p:sp>
      <p:sp>
        <p:nvSpPr>
          <p:cNvPr id="56" name="TextBox 55">
            <a:extLst>
              <a:ext uri="{FF2B5EF4-FFF2-40B4-BE49-F238E27FC236}">
                <a16:creationId xmlns:a16="http://schemas.microsoft.com/office/drawing/2014/main" id="{25A0BAF7-EE0D-4125-AB77-B21B04B417DB}"/>
              </a:ext>
            </a:extLst>
          </p:cNvPr>
          <p:cNvSpPr txBox="1"/>
          <p:nvPr/>
        </p:nvSpPr>
        <p:spPr>
          <a:xfrm>
            <a:off x="6323162" y="3198919"/>
            <a:ext cx="1263570" cy="381059"/>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47%</a:t>
            </a:r>
          </a:p>
        </p:txBody>
      </p:sp>
      <p:cxnSp>
        <p:nvCxnSpPr>
          <p:cNvPr id="57" name="Straight Connector 56">
            <a:extLst>
              <a:ext uri="{FF2B5EF4-FFF2-40B4-BE49-F238E27FC236}">
                <a16:creationId xmlns:a16="http://schemas.microsoft.com/office/drawing/2014/main" id="{8FDEA9E3-0BC8-418E-8A8C-B44649E6330E}"/>
              </a:ext>
            </a:extLst>
          </p:cNvPr>
          <p:cNvCxnSpPr/>
          <p:nvPr/>
        </p:nvCxnSpPr>
        <p:spPr>
          <a:xfrm>
            <a:off x="985462" y="2927525"/>
            <a:ext cx="0" cy="757237"/>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7D0374A-B13B-47D8-AD2E-F042DD589055}"/>
              </a:ext>
            </a:extLst>
          </p:cNvPr>
          <p:cNvCxnSpPr/>
          <p:nvPr/>
        </p:nvCxnSpPr>
        <p:spPr>
          <a:xfrm>
            <a:off x="3363998" y="2937530"/>
            <a:ext cx="0" cy="757237"/>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DC5B36E-4BE2-4525-9077-7514A729F904}"/>
              </a:ext>
            </a:extLst>
          </p:cNvPr>
          <p:cNvCxnSpPr/>
          <p:nvPr/>
        </p:nvCxnSpPr>
        <p:spPr>
          <a:xfrm>
            <a:off x="5777441" y="2937530"/>
            <a:ext cx="0" cy="757237"/>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07E0E83-35FD-4619-AF57-4227AF94DAF6}"/>
              </a:ext>
            </a:extLst>
          </p:cNvPr>
          <p:cNvCxnSpPr/>
          <p:nvPr/>
        </p:nvCxnSpPr>
        <p:spPr>
          <a:xfrm>
            <a:off x="8153945" y="2937530"/>
            <a:ext cx="0" cy="757237"/>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858499E-4165-4B8F-8E35-46899CC76A40}"/>
              </a:ext>
            </a:extLst>
          </p:cNvPr>
          <p:cNvSpPr/>
          <p:nvPr/>
        </p:nvSpPr>
        <p:spPr>
          <a:xfrm>
            <a:off x="3634596" y="1672009"/>
            <a:ext cx="1874809" cy="338554"/>
          </a:xfrm>
          <a:prstGeom prst="rect">
            <a:avLst/>
          </a:prstGeom>
        </p:spPr>
        <p:txBody>
          <a:bodyPr wrap="none">
            <a:spAutoFit/>
          </a:bodyPr>
          <a:lstStyle/>
          <a:p>
            <a:r>
              <a:rPr lang="en-US" sz="1600" b="1" u="sng" dirty="0">
                <a:solidFill>
                  <a:srgbClr val="000000"/>
                </a:solidFill>
                <a:latin typeface="+mj-lt"/>
              </a:rPr>
              <a:t>Undecided Voters</a:t>
            </a:r>
            <a:endParaRPr lang="en-US" sz="1600" b="1" u="sng" dirty="0">
              <a:latin typeface="+mj-lt"/>
            </a:endParaRPr>
          </a:p>
        </p:txBody>
      </p:sp>
      <p:sp>
        <p:nvSpPr>
          <p:cNvPr id="64" name="Text Placeholder 4">
            <a:extLst>
              <a:ext uri="{FF2B5EF4-FFF2-40B4-BE49-F238E27FC236}">
                <a16:creationId xmlns:a16="http://schemas.microsoft.com/office/drawing/2014/main" id="{9D33F205-27B0-475A-85C3-EFFBCD1BE4DE}"/>
              </a:ext>
            </a:extLst>
          </p:cNvPr>
          <p:cNvSpPr txBox="1">
            <a:spLocks/>
          </p:cNvSpPr>
          <p:nvPr/>
        </p:nvSpPr>
        <p:spPr>
          <a:xfrm>
            <a:off x="256403" y="6046161"/>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Tree>
    <p:extLst>
      <p:ext uri="{BB962C8B-B14F-4D97-AF65-F5344CB8AC3E}">
        <p14:creationId xmlns:p14="http://schemas.microsoft.com/office/powerpoint/2010/main" val="4051035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209552" y="345883"/>
            <a:ext cx="8660148" cy="801718"/>
          </a:xfrm>
        </p:spPr>
        <p:txBody>
          <a:bodyPr/>
          <a:lstStyle/>
          <a:p>
            <a:r>
              <a:rPr lang="en-US" dirty="0">
                <a:solidFill>
                  <a:schemeClr val="tx1"/>
                </a:solidFill>
              </a:rPr>
              <a:t>And From A Community Perspective, Local Cable TV News Channels Are A Go-To Political Source For Undecided Voters</a:t>
            </a:r>
          </a:p>
        </p:txBody>
      </p:sp>
      <p:sp>
        <p:nvSpPr>
          <p:cNvPr id="31" name="Text Placeholder 3"/>
          <p:cNvSpPr>
            <a:spLocks noGrp="1"/>
          </p:cNvSpPr>
          <p:nvPr>
            <p:ph type="body" sz="quarter" idx="14"/>
          </p:nvPr>
        </p:nvSpPr>
        <p:spPr>
          <a:xfrm>
            <a:off x="297487" y="6183424"/>
            <a:ext cx="7339695" cy="674868"/>
          </a:xfrm>
        </p:spPr>
        <p:txBody>
          <a:bodyPr/>
          <a:lstStyle/>
          <a:p>
            <a:r>
              <a:rPr lang="en-US" sz="800" dirty="0"/>
              <a:t>Source: VAB / Research Now Poll of Registered or Likely Voters A18+; June 2018. Q27: Thinking about Local Cable News, please rate the following statements (Respondents who answered Agree or Strongly Agree). Q23: How much do you agree or disagree with the following statements? </a:t>
            </a:r>
            <a:r>
              <a:rPr lang="en-US" sz="800" i="1" dirty="0"/>
              <a:t>Local cable TV news channels are a good source for political information. </a:t>
            </a:r>
            <a:r>
              <a:rPr lang="en-US" sz="800" dirty="0"/>
              <a:t>Respondents who answered Agree or Strongly Agree. Undecided voters = voters that are currently undecided on who they are going to vote for and who expect to make their decision one week or less before the election. Undecided Voter Respondents = 243.  Total Survey Respondents: 1,003. </a:t>
            </a:r>
          </a:p>
          <a:p>
            <a:endParaRPr lang="en-US" sz="800" dirty="0"/>
          </a:p>
        </p:txBody>
      </p:sp>
      <p:sp>
        <p:nvSpPr>
          <p:cNvPr id="92" name="Text Placeholder 2">
            <a:extLst>
              <a:ext uri="{FF2B5EF4-FFF2-40B4-BE49-F238E27FC236}">
                <a16:creationId xmlns:a16="http://schemas.microsoft.com/office/drawing/2014/main" id="{46F8DA26-9CFE-41E0-97D3-9E09D30A767E}"/>
              </a:ext>
            </a:extLst>
          </p:cNvPr>
          <p:cNvSpPr>
            <a:spLocks noGrp="1"/>
          </p:cNvSpPr>
          <p:nvPr>
            <p:ph type="body" sz="quarter" idx="13"/>
          </p:nvPr>
        </p:nvSpPr>
        <p:spPr>
          <a:xfrm>
            <a:off x="222875" y="1290591"/>
            <a:ext cx="8698250" cy="343307"/>
          </a:xfrm>
        </p:spPr>
        <p:txBody>
          <a:bodyPr/>
          <a:lstStyle/>
          <a:p>
            <a:r>
              <a:rPr lang="en-US" sz="1200" b="1" dirty="0"/>
              <a:t>Survey Fun Fact</a:t>
            </a:r>
            <a:r>
              <a:rPr lang="en-US" sz="1200" dirty="0"/>
              <a:t>: </a:t>
            </a:r>
            <a:r>
              <a:rPr lang="en-US" sz="1200" u="sng" dirty="0"/>
              <a:t>61%</a:t>
            </a:r>
            <a:r>
              <a:rPr lang="en-US" sz="1200" dirty="0"/>
              <a:t> of undecided voters say that local cable TV news channels are a good source of political information</a:t>
            </a:r>
          </a:p>
        </p:txBody>
      </p:sp>
      <p:sp>
        <p:nvSpPr>
          <p:cNvPr id="10" name="Rectangle 9">
            <a:extLst>
              <a:ext uri="{FF2B5EF4-FFF2-40B4-BE49-F238E27FC236}">
                <a16:creationId xmlns:a16="http://schemas.microsoft.com/office/drawing/2014/main" id="{7586E450-57D4-4A0D-B165-3DDAAACC35B5}"/>
              </a:ext>
            </a:extLst>
          </p:cNvPr>
          <p:cNvSpPr/>
          <p:nvPr/>
        </p:nvSpPr>
        <p:spPr>
          <a:xfrm>
            <a:off x="355444" y="5491621"/>
            <a:ext cx="4959294" cy="307777"/>
          </a:xfrm>
          <a:prstGeom prst="rect">
            <a:avLst/>
          </a:prstGeom>
          <a:noFill/>
          <a:effectLst/>
        </p:spPr>
        <p:txBody>
          <a:bodyPr wrap="square" rtlCol="0">
            <a:spAutoFit/>
          </a:bodyPr>
          <a:lstStyle/>
          <a:p>
            <a:r>
              <a:rPr lang="en-US" sz="1400" b="1" dirty="0"/>
              <a:t>I watch more Local Cable news now than in the past</a:t>
            </a:r>
          </a:p>
        </p:txBody>
      </p:sp>
      <p:sp>
        <p:nvSpPr>
          <p:cNvPr id="14" name="TextBox 13">
            <a:extLst>
              <a:ext uri="{FF2B5EF4-FFF2-40B4-BE49-F238E27FC236}">
                <a16:creationId xmlns:a16="http://schemas.microsoft.com/office/drawing/2014/main" id="{18CC3EF7-58C5-4691-86BA-F6DD2B1048EA}"/>
              </a:ext>
            </a:extLst>
          </p:cNvPr>
          <p:cNvSpPr txBox="1"/>
          <p:nvPr/>
        </p:nvSpPr>
        <p:spPr>
          <a:xfrm>
            <a:off x="6817055" y="2090046"/>
            <a:ext cx="2052645" cy="492443"/>
          </a:xfrm>
          <a:prstGeom prst="rect">
            <a:avLst/>
          </a:prstGeom>
          <a:noFill/>
          <a:effectLst/>
        </p:spPr>
        <p:txBody>
          <a:bodyPr wrap="square" rtlCol="0">
            <a:spAutoFit/>
          </a:bodyPr>
          <a:lstStyle/>
          <a:p>
            <a:pPr algn="ctr"/>
            <a:r>
              <a:rPr lang="en-US" sz="1400" b="1" u="sng" dirty="0"/>
              <a:t>Undecided Voters</a:t>
            </a:r>
          </a:p>
          <a:p>
            <a:pPr algn="ctr"/>
            <a:r>
              <a:rPr lang="en-US" sz="1200" i="1" dirty="0"/>
              <a:t>% who agree</a:t>
            </a:r>
          </a:p>
        </p:txBody>
      </p:sp>
      <p:cxnSp>
        <p:nvCxnSpPr>
          <p:cNvPr id="27" name="Straight Connector 26">
            <a:extLst>
              <a:ext uri="{FF2B5EF4-FFF2-40B4-BE49-F238E27FC236}">
                <a16:creationId xmlns:a16="http://schemas.microsoft.com/office/drawing/2014/main" id="{30299BD5-DE38-4CCE-B1B9-480554EB05E0}"/>
              </a:ext>
            </a:extLst>
          </p:cNvPr>
          <p:cNvCxnSpPr>
            <a:cxnSpLocks/>
          </p:cNvCxnSpPr>
          <p:nvPr/>
        </p:nvCxnSpPr>
        <p:spPr>
          <a:xfrm flipH="1">
            <a:off x="351652" y="3152775"/>
            <a:ext cx="8154173" cy="2532"/>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B402E488-F2CC-431C-A3C7-79EE3BDAA90E}"/>
              </a:ext>
            </a:extLst>
          </p:cNvPr>
          <p:cNvCxnSpPr>
            <a:cxnSpLocks/>
          </p:cNvCxnSpPr>
          <p:nvPr/>
        </p:nvCxnSpPr>
        <p:spPr>
          <a:xfrm>
            <a:off x="6927506" y="2203392"/>
            <a:ext cx="0" cy="3702108"/>
          </a:xfrm>
          <a:prstGeom prst="line">
            <a:avLst/>
          </a:prstGeom>
          <a:ln w="317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D19794A0-60D1-4E4D-8D35-294E08C9FFC2}"/>
              </a:ext>
            </a:extLst>
          </p:cNvPr>
          <p:cNvSpPr txBox="1"/>
          <p:nvPr/>
        </p:nvSpPr>
        <p:spPr>
          <a:xfrm>
            <a:off x="7564981" y="5451339"/>
            <a:ext cx="606634" cy="338554"/>
          </a:xfrm>
          <a:prstGeom prst="rect">
            <a:avLst/>
          </a:prstGeom>
          <a:noFill/>
          <a:effectLst/>
        </p:spPr>
        <p:txBody>
          <a:bodyPr wrap="square" rtlCol="0">
            <a:spAutoFit/>
          </a:bodyPr>
          <a:lstStyle/>
          <a:p>
            <a:pPr algn="ctr"/>
            <a:r>
              <a:rPr lang="en-US" sz="1600" b="1" dirty="0"/>
              <a:t>49%</a:t>
            </a:r>
          </a:p>
        </p:txBody>
      </p:sp>
      <p:sp>
        <p:nvSpPr>
          <p:cNvPr id="35" name="Text Placeholder 4">
            <a:extLst>
              <a:ext uri="{FF2B5EF4-FFF2-40B4-BE49-F238E27FC236}">
                <a16:creationId xmlns:a16="http://schemas.microsoft.com/office/drawing/2014/main" id="{9C939F60-B06B-4727-897B-934FDB2D0698}"/>
              </a:ext>
            </a:extLst>
          </p:cNvPr>
          <p:cNvSpPr txBox="1">
            <a:spLocks/>
          </p:cNvSpPr>
          <p:nvPr/>
        </p:nvSpPr>
        <p:spPr>
          <a:xfrm>
            <a:off x="256403" y="6027111"/>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cxnSp>
        <p:nvCxnSpPr>
          <p:cNvPr id="39" name="Straight Connector 38">
            <a:extLst>
              <a:ext uri="{FF2B5EF4-FFF2-40B4-BE49-F238E27FC236}">
                <a16:creationId xmlns:a16="http://schemas.microsoft.com/office/drawing/2014/main" id="{5AB7C9AA-C006-4487-8C2F-6894388B0727}"/>
              </a:ext>
            </a:extLst>
          </p:cNvPr>
          <p:cNvCxnSpPr>
            <a:cxnSpLocks/>
          </p:cNvCxnSpPr>
          <p:nvPr/>
        </p:nvCxnSpPr>
        <p:spPr>
          <a:xfrm flipH="1">
            <a:off x="361177" y="3838575"/>
            <a:ext cx="8154173" cy="2532"/>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48B9522-B582-453C-9533-7E69C98911EC}"/>
              </a:ext>
            </a:extLst>
          </p:cNvPr>
          <p:cNvCxnSpPr>
            <a:cxnSpLocks/>
          </p:cNvCxnSpPr>
          <p:nvPr/>
        </p:nvCxnSpPr>
        <p:spPr>
          <a:xfrm flipH="1">
            <a:off x="380227" y="4591050"/>
            <a:ext cx="8154173" cy="2532"/>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251D841-CDAE-422B-9D9E-524B06252A92}"/>
              </a:ext>
            </a:extLst>
          </p:cNvPr>
          <p:cNvCxnSpPr>
            <a:cxnSpLocks/>
          </p:cNvCxnSpPr>
          <p:nvPr/>
        </p:nvCxnSpPr>
        <p:spPr>
          <a:xfrm flipH="1">
            <a:off x="370702" y="5276850"/>
            <a:ext cx="8154173" cy="2532"/>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3" name="Text Placeholder 2">
            <a:extLst>
              <a:ext uri="{FF2B5EF4-FFF2-40B4-BE49-F238E27FC236}">
                <a16:creationId xmlns:a16="http://schemas.microsoft.com/office/drawing/2014/main" id="{893D4A83-F4CD-4CF1-A5CB-937A40D04DD3}"/>
              </a:ext>
            </a:extLst>
          </p:cNvPr>
          <p:cNvSpPr txBox="1">
            <a:spLocks/>
          </p:cNvSpPr>
          <p:nvPr/>
        </p:nvSpPr>
        <p:spPr>
          <a:xfrm>
            <a:off x="326869" y="1831977"/>
            <a:ext cx="6293006" cy="345525"/>
          </a:xfrm>
          <a:prstGeom prst="rect">
            <a:avLst/>
          </a:prstGeom>
        </p:spPr>
        <p:txBody>
          <a:bodyPr vert="horz"/>
          <a:lstStyle>
            <a:lvl1pPr marL="0" indent="0" algn="ctr" defTabSz="457200" rtl="0" eaLnBrk="1" latinLnBrk="0" hangingPunct="1">
              <a:spcBef>
                <a:spcPct val="20000"/>
              </a:spcBef>
              <a:buFontTx/>
              <a:buNone/>
              <a:defRPr sz="14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u="sng" dirty="0"/>
              <a:t>Community</a:t>
            </a:r>
            <a:r>
              <a:rPr lang="en-US" u="sng" dirty="0"/>
              <a:t>, </a:t>
            </a:r>
            <a:r>
              <a:rPr lang="en-US" i="1" u="sng" dirty="0"/>
              <a:t>Quality</a:t>
            </a:r>
            <a:r>
              <a:rPr lang="en-US" u="sng" dirty="0"/>
              <a:t>, </a:t>
            </a:r>
            <a:r>
              <a:rPr lang="en-US" i="1" u="sng" dirty="0"/>
              <a:t>Character</a:t>
            </a:r>
            <a:r>
              <a:rPr lang="en-US" u="sng" dirty="0"/>
              <a:t> &amp; </a:t>
            </a:r>
            <a:r>
              <a:rPr lang="en-US" i="1" u="sng" dirty="0"/>
              <a:t>Concise Coverage</a:t>
            </a:r>
            <a:r>
              <a:rPr lang="en-US" u="sng" dirty="0"/>
              <a:t> are the hallmarks of local cable news</a:t>
            </a:r>
          </a:p>
        </p:txBody>
      </p:sp>
      <p:sp>
        <p:nvSpPr>
          <p:cNvPr id="23" name="Rectangle 22">
            <a:extLst>
              <a:ext uri="{FF2B5EF4-FFF2-40B4-BE49-F238E27FC236}">
                <a16:creationId xmlns:a16="http://schemas.microsoft.com/office/drawing/2014/main" id="{19C0AD37-B0AB-443E-971B-44DF7556C95D}"/>
              </a:ext>
            </a:extLst>
          </p:cNvPr>
          <p:cNvSpPr/>
          <p:nvPr/>
        </p:nvSpPr>
        <p:spPr>
          <a:xfrm>
            <a:off x="355443" y="2658892"/>
            <a:ext cx="6435881" cy="307777"/>
          </a:xfrm>
          <a:prstGeom prst="rect">
            <a:avLst/>
          </a:prstGeom>
          <a:noFill/>
          <a:effectLst/>
        </p:spPr>
        <p:txBody>
          <a:bodyPr wrap="square" rtlCol="0">
            <a:spAutoFit/>
          </a:bodyPr>
          <a:lstStyle/>
          <a:p>
            <a:r>
              <a:rPr lang="en-US" sz="1400" b="1" dirty="0"/>
              <a:t>Local Cable provides an informative local perspective on national issues</a:t>
            </a:r>
          </a:p>
        </p:txBody>
      </p:sp>
      <p:sp>
        <p:nvSpPr>
          <p:cNvPr id="24" name="TextBox 23">
            <a:extLst>
              <a:ext uri="{FF2B5EF4-FFF2-40B4-BE49-F238E27FC236}">
                <a16:creationId xmlns:a16="http://schemas.microsoft.com/office/drawing/2014/main" id="{79D4C8EA-714A-418A-9498-650ED829932D}"/>
              </a:ext>
            </a:extLst>
          </p:cNvPr>
          <p:cNvSpPr txBox="1"/>
          <p:nvPr/>
        </p:nvSpPr>
        <p:spPr>
          <a:xfrm>
            <a:off x="7564981" y="2643503"/>
            <a:ext cx="606634" cy="338554"/>
          </a:xfrm>
          <a:prstGeom prst="rect">
            <a:avLst/>
          </a:prstGeom>
          <a:noFill/>
          <a:effectLst/>
        </p:spPr>
        <p:txBody>
          <a:bodyPr wrap="square" rtlCol="0">
            <a:spAutoFit/>
          </a:bodyPr>
          <a:lstStyle/>
          <a:p>
            <a:pPr algn="ctr"/>
            <a:r>
              <a:rPr lang="en-US" sz="1600" b="1" dirty="0"/>
              <a:t>63%</a:t>
            </a:r>
          </a:p>
        </p:txBody>
      </p:sp>
      <p:sp>
        <p:nvSpPr>
          <p:cNvPr id="25" name="TextBox 24">
            <a:extLst>
              <a:ext uri="{FF2B5EF4-FFF2-40B4-BE49-F238E27FC236}">
                <a16:creationId xmlns:a16="http://schemas.microsoft.com/office/drawing/2014/main" id="{CBBFDAFC-369A-447C-9179-90E9FC0700CD}"/>
              </a:ext>
            </a:extLst>
          </p:cNvPr>
          <p:cNvSpPr txBox="1"/>
          <p:nvPr/>
        </p:nvSpPr>
        <p:spPr>
          <a:xfrm>
            <a:off x="355444" y="3358930"/>
            <a:ext cx="6293006" cy="307777"/>
          </a:xfrm>
          <a:prstGeom prst="rect">
            <a:avLst/>
          </a:prstGeom>
          <a:noFill/>
          <a:effectLst/>
        </p:spPr>
        <p:txBody>
          <a:bodyPr wrap="square" rtlCol="0">
            <a:spAutoFit/>
          </a:bodyPr>
          <a:lstStyle/>
          <a:p>
            <a:r>
              <a:rPr lang="en-US" sz="1400" b="1" dirty="0"/>
              <a:t>Local Cable provides extensive news coverage and political information</a:t>
            </a:r>
          </a:p>
        </p:txBody>
      </p:sp>
      <p:sp>
        <p:nvSpPr>
          <p:cNvPr id="26" name="TextBox 25">
            <a:extLst>
              <a:ext uri="{FF2B5EF4-FFF2-40B4-BE49-F238E27FC236}">
                <a16:creationId xmlns:a16="http://schemas.microsoft.com/office/drawing/2014/main" id="{924049B6-A7DD-49B7-B1D1-32ED348D9075}"/>
              </a:ext>
            </a:extLst>
          </p:cNvPr>
          <p:cNvSpPr txBox="1"/>
          <p:nvPr/>
        </p:nvSpPr>
        <p:spPr>
          <a:xfrm>
            <a:off x="7564981" y="3323426"/>
            <a:ext cx="606634" cy="338554"/>
          </a:xfrm>
          <a:prstGeom prst="rect">
            <a:avLst/>
          </a:prstGeom>
          <a:noFill/>
          <a:effectLst/>
        </p:spPr>
        <p:txBody>
          <a:bodyPr wrap="square" rtlCol="0">
            <a:spAutoFit/>
          </a:bodyPr>
          <a:lstStyle/>
          <a:p>
            <a:pPr algn="ctr"/>
            <a:r>
              <a:rPr lang="en-US" sz="1600" b="1" dirty="0"/>
              <a:t>61%</a:t>
            </a:r>
          </a:p>
        </p:txBody>
      </p:sp>
      <p:sp>
        <p:nvSpPr>
          <p:cNvPr id="28" name="Rectangle 27">
            <a:extLst>
              <a:ext uri="{FF2B5EF4-FFF2-40B4-BE49-F238E27FC236}">
                <a16:creationId xmlns:a16="http://schemas.microsoft.com/office/drawing/2014/main" id="{D02F8ED5-BD41-4E8C-9AF4-4F4EE60B059F}"/>
              </a:ext>
            </a:extLst>
          </p:cNvPr>
          <p:cNvSpPr/>
          <p:nvPr/>
        </p:nvSpPr>
        <p:spPr>
          <a:xfrm>
            <a:off x="355444" y="4062602"/>
            <a:ext cx="6502556" cy="307777"/>
          </a:xfrm>
          <a:prstGeom prst="rect">
            <a:avLst/>
          </a:prstGeom>
          <a:noFill/>
          <a:effectLst/>
        </p:spPr>
        <p:txBody>
          <a:bodyPr wrap="square" rtlCol="0">
            <a:spAutoFit/>
          </a:bodyPr>
          <a:lstStyle/>
          <a:p>
            <a:r>
              <a:rPr lang="en-US" sz="1400" b="1" dirty="0"/>
              <a:t>I rely upon local cable news to cover local issues that affect my community</a:t>
            </a:r>
          </a:p>
        </p:txBody>
      </p:sp>
      <p:sp>
        <p:nvSpPr>
          <p:cNvPr id="29" name="TextBox 28">
            <a:extLst>
              <a:ext uri="{FF2B5EF4-FFF2-40B4-BE49-F238E27FC236}">
                <a16:creationId xmlns:a16="http://schemas.microsoft.com/office/drawing/2014/main" id="{F0732824-12FD-4ABF-AACD-508FC3695C31}"/>
              </a:ext>
            </a:extLst>
          </p:cNvPr>
          <p:cNvSpPr txBox="1"/>
          <p:nvPr/>
        </p:nvSpPr>
        <p:spPr>
          <a:xfrm>
            <a:off x="7564981" y="4047213"/>
            <a:ext cx="606634" cy="338554"/>
          </a:xfrm>
          <a:prstGeom prst="rect">
            <a:avLst/>
          </a:prstGeom>
          <a:noFill/>
          <a:effectLst/>
        </p:spPr>
        <p:txBody>
          <a:bodyPr wrap="square" rtlCol="0">
            <a:spAutoFit/>
          </a:bodyPr>
          <a:lstStyle/>
          <a:p>
            <a:pPr algn="ctr"/>
            <a:r>
              <a:rPr lang="en-US" sz="1600" b="1" dirty="0"/>
              <a:t>60%</a:t>
            </a:r>
          </a:p>
        </p:txBody>
      </p:sp>
      <p:sp>
        <p:nvSpPr>
          <p:cNvPr id="30" name="TextBox 29">
            <a:extLst>
              <a:ext uri="{FF2B5EF4-FFF2-40B4-BE49-F238E27FC236}">
                <a16:creationId xmlns:a16="http://schemas.microsoft.com/office/drawing/2014/main" id="{C5CBBB57-277D-487F-86D9-41C6730F1968}"/>
              </a:ext>
            </a:extLst>
          </p:cNvPr>
          <p:cNvSpPr txBox="1"/>
          <p:nvPr/>
        </p:nvSpPr>
        <p:spPr>
          <a:xfrm>
            <a:off x="355444" y="4782062"/>
            <a:ext cx="6922306" cy="307777"/>
          </a:xfrm>
          <a:prstGeom prst="rect">
            <a:avLst/>
          </a:prstGeom>
          <a:noFill/>
          <a:effectLst/>
        </p:spPr>
        <p:txBody>
          <a:bodyPr wrap="square" rtlCol="0">
            <a:spAutoFit/>
          </a:bodyPr>
          <a:lstStyle/>
          <a:p>
            <a:r>
              <a:rPr lang="en-US" sz="1400" b="1" dirty="0"/>
              <a:t>Local Cable has quality news programs</a:t>
            </a:r>
          </a:p>
        </p:txBody>
      </p:sp>
      <p:sp>
        <p:nvSpPr>
          <p:cNvPr id="32" name="TextBox 31">
            <a:extLst>
              <a:ext uri="{FF2B5EF4-FFF2-40B4-BE49-F238E27FC236}">
                <a16:creationId xmlns:a16="http://schemas.microsoft.com/office/drawing/2014/main" id="{7EA16150-24C9-4FCD-8546-BE6D99DABBDB}"/>
              </a:ext>
            </a:extLst>
          </p:cNvPr>
          <p:cNvSpPr txBox="1"/>
          <p:nvPr/>
        </p:nvSpPr>
        <p:spPr>
          <a:xfrm>
            <a:off x="7564981" y="4766673"/>
            <a:ext cx="606634" cy="338554"/>
          </a:xfrm>
          <a:prstGeom prst="rect">
            <a:avLst/>
          </a:prstGeom>
          <a:noFill/>
          <a:effectLst/>
        </p:spPr>
        <p:txBody>
          <a:bodyPr wrap="square" rtlCol="0">
            <a:spAutoFit/>
          </a:bodyPr>
          <a:lstStyle/>
          <a:p>
            <a:pPr algn="ctr"/>
            <a:r>
              <a:rPr lang="en-US" sz="1600" b="1" dirty="0"/>
              <a:t>56%</a:t>
            </a:r>
          </a:p>
        </p:txBody>
      </p:sp>
    </p:spTree>
    <p:extLst>
      <p:ext uri="{BB962C8B-B14F-4D97-AF65-F5344CB8AC3E}">
        <p14:creationId xmlns:p14="http://schemas.microsoft.com/office/powerpoint/2010/main" val="10617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5A2B7E00-18D7-42ED-90CE-CA98398FF0B1}"/>
              </a:ext>
            </a:extLst>
          </p:cNvPr>
          <p:cNvSpPr txBox="1"/>
          <p:nvPr/>
        </p:nvSpPr>
        <p:spPr>
          <a:xfrm>
            <a:off x="6851680" y="4330856"/>
            <a:ext cx="1930208" cy="600164"/>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the media that most </a:t>
            </a:r>
            <a:r>
              <a:rPr lang="en-US" sz="1100" b="1" u="sng" dirty="0">
                <a:latin typeface="Trebuchet MS" panose="020B0603020202020204" pitchFamily="34" charset="0"/>
              </a:rPr>
              <a:t>influences a person’s final vote</a:t>
            </a:r>
          </a:p>
        </p:txBody>
      </p:sp>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8549" y="350087"/>
            <a:ext cx="8805334" cy="555311"/>
          </a:xfrm>
        </p:spPr>
        <p:txBody>
          <a:bodyPr/>
          <a:lstStyle/>
          <a:p>
            <a:r>
              <a:rPr lang="en-US" dirty="0">
                <a:solidFill>
                  <a:schemeClr val="tx1"/>
                </a:solidFill>
              </a:rPr>
              <a:t>Closing Remarks</a:t>
            </a:r>
          </a:p>
        </p:txBody>
      </p:sp>
      <p:cxnSp>
        <p:nvCxnSpPr>
          <p:cNvPr id="10" name="Straight Arrow Connector 9"/>
          <p:cNvCxnSpPr>
            <a:cxnSpLocks/>
          </p:cNvCxnSpPr>
          <p:nvPr/>
        </p:nvCxnSpPr>
        <p:spPr>
          <a:xfrm>
            <a:off x="1279785" y="3611802"/>
            <a:ext cx="0" cy="644386"/>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290149" y="3005287"/>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solidFill>
                  <a:schemeClr val="tx1"/>
                </a:solidFill>
                <a:latin typeface="Trebuchet MS" pitchFamily="34" charset="0"/>
              </a:rPr>
              <a:t>Discover Candidates / Issues</a:t>
            </a:r>
          </a:p>
        </p:txBody>
      </p:sp>
      <p:cxnSp>
        <p:nvCxnSpPr>
          <p:cNvPr id="12" name="Straight Arrow Connector 11"/>
          <p:cNvCxnSpPr>
            <a:cxnSpLocks/>
          </p:cNvCxnSpPr>
          <p:nvPr/>
        </p:nvCxnSpPr>
        <p:spPr>
          <a:xfrm>
            <a:off x="7825580" y="3578576"/>
            <a:ext cx="0" cy="710839"/>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6835943" y="3005288"/>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latin typeface="Trebuchet MS" pitchFamily="34" charset="0"/>
              </a:rPr>
              <a:t>Cast the Final Vote</a:t>
            </a:r>
          </a:p>
        </p:txBody>
      </p:sp>
      <p:cxnSp>
        <p:nvCxnSpPr>
          <p:cNvPr id="11" name="Straight Arrow Connector 10"/>
          <p:cNvCxnSpPr>
            <a:cxnSpLocks/>
          </p:cNvCxnSpPr>
          <p:nvPr/>
        </p:nvCxnSpPr>
        <p:spPr>
          <a:xfrm>
            <a:off x="5628343" y="3583957"/>
            <a:ext cx="0" cy="705459"/>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4612331" y="3005288"/>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latin typeface="Trebuchet MS" pitchFamily="34" charset="0"/>
              </a:rPr>
              <a:t>Generate Interest</a:t>
            </a:r>
          </a:p>
        </p:txBody>
      </p:sp>
      <p:sp>
        <p:nvSpPr>
          <p:cNvPr id="36" name="TextBox 35">
            <a:extLst>
              <a:ext uri="{FF2B5EF4-FFF2-40B4-BE49-F238E27FC236}">
                <a16:creationId xmlns:a16="http://schemas.microsoft.com/office/drawing/2014/main" id="{A4612602-1D03-4E61-8B0D-83BE2ACC6588}"/>
              </a:ext>
            </a:extLst>
          </p:cNvPr>
          <p:cNvSpPr txBox="1"/>
          <p:nvPr/>
        </p:nvSpPr>
        <p:spPr>
          <a:xfrm>
            <a:off x="395654" y="2633377"/>
            <a:ext cx="8454752" cy="307777"/>
          </a:xfrm>
          <a:prstGeom prst="rect">
            <a:avLst/>
          </a:prstGeom>
          <a:noFill/>
        </p:spPr>
        <p:txBody>
          <a:bodyPr wrap="square" rtlCol="0">
            <a:spAutoFit/>
          </a:bodyPr>
          <a:lstStyle/>
          <a:p>
            <a:pPr algn="ctr"/>
            <a:r>
              <a:rPr lang="en-US" sz="1400" dirty="0"/>
              <a:t>Voter’s Decision Making Process</a:t>
            </a:r>
          </a:p>
        </p:txBody>
      </p:sp>
      <p:cxnSp>
        <p:nvCxnSpPr>
          <p:cNvPr id="37" name="Straight Arrow Connector 36">
            <a:extLst>
              <a:ext uri="{FF2B5EF4-FFF2-40B4-BE49-F238E27FC236}">
                <a16:creationId xmlns:a16="http://schemas.microsoft.com/office/drawing/2014/main" id="{3C3440E0-DB07-4F13-A2DA-036EB1B30934}"/>
              </a:ext>
            </a:extLst>
          </p:cNvPr>
          <p:cNvCxnSpPr>
            <a:cxnSpLocks/>
          </p:cNvCxnSpPr>
          <p:nvPr/>
        </p:nvCxnSpPr>
        <p:spPr>
          <a:xfrm>
            <a:off x="6040314" y="2787265"/>
            <a:ext cx="2747731"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C6F9E34-8922-4CB7-8759-540615459BB5}"/>
              </a:ext>
            </a:extLst>
          </p:cNvPr>
          <p:cNvCxnSpPr>
            <a:cxnSpLocks/>
            <a:stCxn id="36" idx="1"/>
          </p:cNvCxnSpPr>
          <p:nvPr/>
        </p:nvCxnSpPr>
        <p:spPr>
          <a:xfrm flipV="1">
            <a:off x="395654" y="2787265"/>
            <a:ext cx="2813537" cy="1"/>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9A4AD45-66B1-43B0-9298-1F7ED39022B2}"/>
              </a:ext>
            </a:extLst>
          </p:cNvPr>
          <p:cNvCxnSpPr>
            <a:cxnSpLocks/>
          </p:cNvCxnSpPr>
          <p:nvPr/>
        </p:nvCxnSpPr>
        <p:spPr>
          <a:xfrm>
            <a:off x="3450784" y="3595681"/>
            <a:ext cx="0" cy="705459"/>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0" name="Freeform 16">
            <a:extLst>
              <a:ext uri="{FF2B5EF4-FFF2-40B4-BE49-F238E27FC236}">
                <a16:creationId xmlns:a16="http://schemas.microsoft.com/office/drawing/2014/main" id="{98A709F3-15CB-4E4F-8D61-FD2C58192D96}"/>
              </a:ext>
            </a:extLst>
          </p:cNvPr>
          <p:cNvSpPr/>
          <p:nvPr/>
        </p:nvSpPr>
        <p:spPr>
          <a:xfrm>
            <a:off x="2434772" y="3017012"/>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solidFill>
                  <a:schemeClr val="tx1"/>
                </a:solidFill>
                <a:latin typeface="Trebuchet MS" pitchFamily="34" charset="0"/>
              </a:rPr>
              <a:t>Gather Information</a:t>
            </a:r>
          </a:p>
        </p:txBody>
      </p:sp>
      <p:sp>
        <p:nvSpPr>
          <p:cNvPr id="22" name="Text Placeholder 3">
            <a:extLst>
              <a:ext uri="{FF2B5EF4-FFF2-40B4-BE49-F238E27FC236}">
                <a16:creationId xmlns:a16="http://schemas.microsoft.com/office/drawing/2014/main" id="{4D01513F-0F84-4998-9148-C033023F7B6F}"/>
              </a:ext>
            </a:extLst>
          </p:cNvPr>
          <p:cNvSpPr>
            <a:spLocks noGrp="1"/>
          </p:cNvSpPr>
          <p:nvPr>
            <p:ph type="body" sz="quarter" idx="13"/>
          </p:nvPr>
        </p:nvSpPr>
        <p:spPr>
          <a:xfrm>
            <a:off x="520116" y="913766"/>
            <a:ext cx="8103767" cy="1386823"/>
          </a:xfrm>
        </p:spPr>
        <p:txBody>
          <a:bodyPr/>
          <a:lstStyle/>
          <a:p>
            <a:r>
              <a:rPr lang="en-US" sz="1200" dirty="0"/>
              <a:t>Much as we saw with total respondents in our first report - </a:t>
            </a:r>
            <a:r>
              <a:rPr lang="en-US" sz="1200" dirty="0">
                <a:latin typeface="Trebuchet MS" pitchFamily="34" charset="0"/>
                <a:hlinkClick r:id="rId2"/>
              </a:rPr>
              <a:t>It's A Matter Of Trust: Media's Influence On Voters</a:t>
            </a:r>
            <a:r>
              <a:rPr lang="en-US" sz="1200" dirty="0">
                <a:latin typeface="Trebuchet MS" pitchFamily="34" charset="0"/>
              </a:rPr>
              <a:t>;    </a:t>
            </a:r>
            <a:r>
              <a:rPr lang="en-US" sz="1200" dirty="0"/>
              <a:t>even though politics has the ability to divide the country, the desire for trustworthy and accurate news sources is what unites voters, even the undecided voters.</a:t>
            </a:r>
          </a:p>
          <a:p>
            <a:endParaRPr lang="en-US" sz="500" dirty="0"/>
          </a:p>
          <a:p>
            <a:r>
              <a:rPr lang="en-US" sz="1200" dirty="0"/>
              <a:t>As some platforms unintentionally allow the dissemination of unverified news stories and political ads, Television is trusted because it provides an environment that features 100% professionally produced news.</a:t>
            </a:r>
          </a:p>
          <a:p>
            <a:endParaRPr lang="en-US" sz="500" dirty="0"/>
          </a:p>
          <a:p>
            <a:r>
              <a:rPr lang="en-US" sz="1200" dirty="0"/>
              <a:t>This is why Television is the most influential media throughout the election cycle and candidates that effectively use the platform can win over the undecided voter.   </a:t>
            </a:r>
            <a:endParaRPr lang="en-US" sz="1050" dirty="0"/>
          </a:p>
        </p:txBody>
      </p:sp>
      <p:sp>
        <p:nvSpPr>
          <p:cNvPr id="23" name="TextBox 22">
            <a:extLst>
              <a:ext uri="{FF2B5EF4-FFF2-40B4-BE49-F238E27FC236}">
                <a16:creationId xmlns:a16="http://schemas.microsoft.com/office/drawing/2014/main" id="{52EFED16-C5A5-47AE-97AA-D0D0FE6EFE16}"/>
              </a:ext>
            </a:extLst>
          </p:cNvPr>
          <p:cNvSpPr txBox="1"/>
          <p:nvPr/>
        </p:nvSpPr>
        <p:spPr>
          <a:xfrm>
            <a:off x="290148" y="4304480"/>
            <a:ext cx="2002375" cy="600164"/>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most likely where voters </a:t>
            </a:r>
            <a:r>
              <a:rPr lang="en-US" sz="1100" b="1" u="sng" dirty="0">
                <a:latin typeface="Trebuchet MS" panose="020B0603020202020204" pitchFamily="34" charset="0"/>
              </a:rPr>
              <a:t>first learn </a:t>
            </a:r>
            <a:r>
              <a:rPr lang="en-US" sz="1100" dirty="0">
                <a:latin typeface="Trebuchet MS" panose="020B0603020202020204" pitchFamily="34" charset="0"/>
              </a:rPr>
              <a:t>about candidates/issues</a:t>
            </a:r>
          </a:p>
        </p:txBody>
      </p:sp>
      <p:sp>
        <p:nvSpPr>
          <p:cNvPr id="25" name="TextBox 24">
            <a:extLst>
              <a:ext uri="{FF2B5EF4-FFF2-40B4-BE49-F238E27FC236}">
                <a16:creationId xmlns:a16="http://schemas.microsoft.com/office/drawing/2014/main" id="{B83278B5-79CF-4494-AD9A-EAEB57C3D82D}"/>
              </a:ext>
            </a:extLst>
          </p:cNvPr>
          <p:cNvSpPr txBox="1"/>
          <p:nvPr/>
        </p:nvSpPr>
        <p:spPr>
          <a:xfrm>
            <a:off x="4658894" y="4322062"/>
            <a:ext cx="1938894" cy="600164"/>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relied on most to </a:t>
            </a:r>
            <a:r>
              <a:rPr lang="en-US" sz="1100" b="1" u="sng" dirty="0">
                <a:latin typeface="Trebuchet MS" panose="020B0603020202020204" pitchFamily="34" charset="0"/>
              </a:rPr>
              <a:t>keep voters informed</a:t>
            </a:r>
            <a:r>
              <a:rPr lang="en-US" sz="1100" dirty="0">
                <a:latin typeface="Trebuchet MS" panose="020B0603020202020204" pitchFamily="34" charset="0"/>
              </a:rPr>
              <a:t> through the election cycle</a:t>
            </a:r>
          </a:p>
        </p:txBody>
      </p:sp>
      <p:sp>
        <p:nvSpPr>
          <p:cNvPr id="26" name="TextBox 25">
            <a:extLst>
              <a:ext uri="{FF2B5EF4-FFF2-40B4-BE49-F238E27FC236}">
                <a16:creationId xmlns:a16="http://schemas.microsoft.com/office/drawing/2014/main" id="{C562B56F-FDF3-422D-BFEB-2EDB6B25736C}"/>
              </a:ext>
            </a:extLst>
          </p:cNvPr>
          <p:cNvSpPr txBox="1"/>
          <p:nvPr/>
        </p:nvSpPr>
        <p:spPr>
          <a:xfrm>
            <a:off x="2438401" y="4333786"/>
            <a:ext cx="2002375" cy="600164"/>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most likely to have prompted a voter to </a:t>
            </a:r>
            <a:r>
              <a:rPr lang="en-US" sz="1100" b="1" u="sng" dirty="0">
                <a:latin typeface="Trebuchet MS" panose="020B0603020202020204" pitchFamily="34" charset="0"/>
              </a:rPr>
              <a:t>take an action</a:t>
            </a:r>
            <a:endParaRPr lang="en-US" sz="1100" dirty="0">
              <a:latin typeface="Trebuchet MS" panose="020B0603020202020204" pitchFamily="34" charset="0"/>
            </a:endParaRPr>
          </a:p>
        </p:txBody>
      </p:sp>
      <p:sp>
        <p:nvSpPr>
          <p:cNvPr id="21" name="Text Placeholder 3">
            <a:extLst>
              <a:ext uri="{FF2B5EF4-FFF2-40B4-BE49-F238E27FC236}">
                <a16:creationId xmlns:a16="http://schemas.microsoft.com/office/drawing/2014/main" id="{69F72AF6-9D63-4095-851D-C8CD29B63137}"/>
              </a:ext>
            </a:extLst>
          </p:cNvPr>
          <p:cNvSpPr txBox="1">
            <a:spLocks/>
          </p:cNvSpPr>
          <p:nvPr/>
        </p:nvSpPr>
        <p:spPr>
          <a:xfrm>
            <a:off x="645952" y="5104575"/>
            <a:ext cx="7877263" cy="747467"/>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t>The combined power of multi-screen TV further strengthens the influence that TV brands have among undecided voters; while local cable news delivers extensive and authentic news and political coverage from a local community perspective.</a:t>
            </a:r>
            <a:endParaRPr lang="en-US" sz="1050" dirty="0"/>
          </a:p>
        </p:txBody>
      </p:sp>
      <p:sp>
        <p:nvSpPr>
          <p:cNvPr id="27" name="Text Placeholder 4">
            <a:extLst>
              <a:ext uri="{FF2B5EF4-FFF2-40B4-BE49-F238E27FC236}">
                <a16:creationId xmlns:a16="http://schemas.microsoft.com/office/drawing/2014/main" id="{FBA7B30B-6A2E-4B4A-9E25-10B370EE5000}"/>
              </a:ext>
            </a:extLst>
          </p:cNvPr>
          <p:cNvSpPr txBox="1">
            <a:spLocks/>
          </p:cNvSpPr>
          <p:nvPr/>
        </p:nvSpPr>
        <p:spPr>
          <a:xfrm>
            <a:off x="256403" y="6227136"/>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Tree>
    <p:extLst>
      <p:ext uri="{BB962C8B-B14F-4D97-AF65-F5344CB8AC3E}">
        <p14:creationId xmlns:p14="http://schemas.microsoft.com/office/powerpoint/2010/main" val="3535440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B586D0-AE09-41C8-9489-6C386712759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52772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p:txBody>
          <a:bodyPr/>
          <a:lstStyle/>
          <a:p>
            <a:r>
              <a:rPr lang="en-US" dirty="0"/>
              <a:t>Our Platform</a:t>
            </a:r>
          </a:p>
        </p:txBody>
      </p:sp>
      <p:sp>
        <p:nvSpPr>
          <p:cNvPr id="3" name="Text Placeholder 2">
            <a:extLst>
              <a:ext uri="{FF2B5EF4-FFF2-40B4-BE49-F238E27FC236}">
                <a16:creationId xmlns:a16="http://schemas.microsoft.com/office/drawing/2014/main" id="{6D32B0D7-D7C1-41FC-AABB-B0BE4862A0D6}"/>
              </a:ext>
            </a:extLst>
          </p:cNvPr>
          <p:cNvSpPr>
            <a:spLocks noGrp="1"/>
          </p:cNvSpPr>
          <p:nvPr>
            <p:ph type="body" sz="quarter" idx="13"/>
          </p:nvPr>
        </p:nvSpPr>
        <p:spPr>
          <a:xfrm>
            <a:off x="169333" y="1085282"/>
            <a:ext cx="8805334" cy="4848793"/>
          </a:xfrm>
        </p:spPr>
        <p:txBody>
          <a:bodyPr/>
          <a:lstStyle/>
          <a:p>
            <a:r>
              <a:rPr lang="en-US" dirty="0"/>
              <a:t>In our first report stemming from our 2018 Midterm Election Survey entitled </a:t>
            </a:r>
            <a:r>
              <a:rPr lang="en-US" dirty="0">
                <a:latin typeface="Trebuchet MS" pitchFamily="34" charset="0"/>
                <a:hlinkClick r:id="rId2"/>
              </a:rPr>
              <a:t>It's A Matter Of Trust: Media's Influence On Voters</a:t>
            </a:r>
            <a:r>
              <a:rPr lang="en-US" dirty="0">
                <a:latin typeface="Trebuchet MS" pitchFamily="34" charset="0"/>
              </a:rPr>
              <a:t>, we talked about the prevalence of “fake news” on some platforms, especially social media, and the potential impact it has on key voting constituents across age, gender, ethnicity, occupation and political party affiliation.</a:t>
            </a:r>
          </a:p>
          <a:p>
            <a:endParaRPr lang="en-US" sz="1000" dirty="0">
              <a:latin typeface="Trebuchet MS" pitchFamily="34" charset="0"/>
            </a:endParaRPr>
          </a:p>
          <a:p>
            <a:r>
              <a:rPr lang="en-US" dirty="0"/>
              <a:t>Because of the dissemination of “fake news” we also discussed the importance of media that voters can trust; media that widely reports accurate information so that people can make informed decisions on political candidates and key issues facing the country.  It’s trusted media, and its advertising by extension, that has the ability to create a bond with voters which helps guide them in their decision making process through the election cycle.</a:t>
            </a:r>
          </a:p>
          <a:p>
            <a:endParaRPr lang="en-US" sz="1000" dirty="0"/>
          </a:p>
          <a:p>
            <a:r>
              <a:rPr lang="en-US" dirty="0"/>
              <a:t>As a companion piece to that first report, we have taken an in-depth look at another subset of survey respondents: The “Undecided Voter.”</a:t>
            </a:r>
          </a:p>
          <a:p>
            <a:endParaRPr lang="en-US" sz="1000" dirty="0"/>
          </a:p>
          <a:p>
            <a:r>
              <a:rPr lang="en-US" dirty="0"/>
              <a:t>Not surprisingly, the same concerns and desires exist for the “undecided voter” as they do for other key voting constituents.  “Fake news” is a major concern for them during the election therefore they too desire trusted, accurate media sources to get their information. </a:t>
            </a:r>
          </a:p>
          <a:p>
            <a:endParaRPr lang="en-US" sz="1000" dirty="0"/>
          </a:p>
          <a:p>
            <a:r>
              <a:rPr lang="en-US" dirty="0"/>
              <a:t>Much like other voting constituents, it’s also no surprise that multi-screen TV brands are the most trusted source for undecided voters.  This trust to deliver the most accurate, professional political information heightens their attentiveness level and makes it the most influential platform, from both a content and advertising perspective, to win over the undecided voter right up to election day.   </a:t>
            </a:r>
          </a:p>
        </p:txBody>
      </p:sp>
      <p:sp>
        <p:nvSpPr>
          <p:cNvPr id="7" name="Text Placeholder 4">
            <a:extLst>
              <a:ext uri="{FF2B5EF4-FFF2-40B4-BE49-F238E27FC236}">
                <a16:creationId xmlns:a16="http://schemas.microsoft.com/office/drawing/2014/main" id="{2D261202-1310-4D66-B7C5-E35EEBC984D8}"/>
              </a:ext>
            </a:extLst>
          </p:cNvPr>
          <p:cNvSpPr txBox="1">
            <a:spLocks/>
          </p:cNvSpPr>
          <p:nvPr/>
        </p:nvSpPr>
        <p:spPr>
          <a:xfrm>
            <a:off x="256403" y="6227136"/>
            <a:ext cx="3006913" cy="35685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VAB: Winning OVER the undecided voter</a:t>
            </a:r>
          </a:p>
        </p:txBody>
      </p:sp>
    </p:spTree>
    <p:extLst>
      <p:ext uri="{BB962C8B-B14F-4D97-AF65-F5344CB8AC3E}">
        <p14:creationId xmlns:p14="http://schemas.microsoft.com/office/powerpoint/2010/main" val="279803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p:txBody>
          <a:bodyPr/>
          <a:lstStyle/>
          <a:p>
            <a:r>
              <a:rPr lang="en-US" dirty="0"/>
              <a:t>Methodology</a:t>
            </a:r>
          </a:p>
        </p:txBody>
      </p:sp>
      <p:sp>
        <p:nvSpPr>
          <p:cNvPr id="3" name="Text Placeholder 2">
            <a:extLst>
              <a:ext uri="{FF2B5EF4-FFF2-40B4-BE49-F238E27FC236}">
                <a16:creationId xmlns:a16="http://schemas.microsoft.com/office/drawing/2014/main" id="{6D32B0D7-D7C1-41FC-AABB-B0BE4862A0D6}"/>
              </a:ext>
            </a:extLst>
          </p:cNvPr>
          <p:cNvSpPr>
            <a:spLocks noGrp="1"/>
          </p:cNvSpPr>
          <p:nvPr>
            <p:ph type="body" sz="quarter" idx="13"/>
          </p:nvPr>
        </p:nvSpPr>
        <p:spPr>
          <a:xfrm>
            <a:off x="169333" y="1228155"/>
            <a:ext cx="8805334" cy="4451674"/>
          </a:xfrm>
        </p:spPr>
        <p:txBody>
          <a:bodyPr/>
          <a:lstStyle/>
          <a:p>
            <a:r>
              <a:rPr lang="en-US" sz="1800" dirty="0">
                <a:latin typeface="Trebuchet MS" pitchFamily="34" charset="0"/>
              </a:rPr>
              <a:t>The VAB commissioned </a:t>
            </a:r>
            <a:r>
              <a:rPr lang="en-US" sz="1800" i="1" dirty="0">
                <a:latin typeface="Trebuchet MS" pitchFamily="34" charset="0"/>
              </a:rPr>
              <a:t>Research Now </a:t>
            </a:r>
            <a:r>
              <a:rPr lang="en-US" sz="1800" dirty="0">
                <a:latin typeface="Trebuchet MS" pitchFamily="34" charset="0"/>
              </a:rPr>
              <a:t>to conduct the </a:t>
            </a:r>
            <a:r>
              <a:rPr lang="en-US" sz="1800" b="1" i="1" dirty="0">
                <a:latin typeface="Trebuchet MS" pitchFamily="34" charset="0"/>
              </a:rPr>
              <a:t>2018 Mid-Term Election Survey </a:t>
            </a:r>
            <a:r>
              <a:rPr lang="en-US" sz="1800" dirty="0">
                <a:latin typeface="Trebuchet MS" pitchFamily="34" charset="0"/>
              </a:rPr>
              <a:t>fielded between May-June 2018</a:t>
            </a:r>
            <a:r>
              <a:rPr lang="en-US" sz="1800" b="1" i="1" dirty="0">
                <a:latin typeface="Trebuchet MS" pitchFamily="34" charset="0"/>
              </a:rPr>
              <a:t>.  </a:t>
            </a:r>
            <a:r>
              <a:rPr lang="en-US" sz="1800" dirty="0">
                <a:latin typeface="Trebuchet MS" pitchFamily="34" charset="0"/>
              </a:rPr>
              <a:t>The study is based on 1,000 respondents from a randomly selected national internet panel whose demographics are representative to the U.S. Census.  All respondents are registered adult 18+ voters or people that plan on voting in the 2018 mid-term local elections.</a:t>
            </a:r>
          </a:p>
          <a:p>
            <a:endParaRPr lang="en-US" sz="3200" dirty="0">
              <a:latin typeface="Trebuchet MS" pitchFamily="34" charset="0"/>
            </a:endParaRPr>
          </a:p>
          <a:p>
            <a:r>
              <a:rPr lang="en-US" sz="1800" dirty="0">
                <a:latin typeface="Trebuchet MS" pitchFamily="34" charset="0"/>
              </a:rPr>
              <a:t>As a supplement to our first report on the mid-term elections released over the summer – </a:t>
            </a:r>
            <a:r>
              <a:rPr lang="en-US" sz="1800" dirty="0">
                <a:latin typeface="Trebuchet MS" pitchFamily="34" charset="0"/>
                <a:hlinkClick r:id="rId2"/>
              </a:rPr>
              <a:t>It's A Matter Of Trust: Media's Influence On Voters</a:t>
            </a:r>
            <a:r>
              <a:rPr lang="en-US" sz="1800" dirty="0">
                <a:latin typeface="Trebuchet MS" pitchFamily="34" charset="0"/>
              </a:rPr>
              <a:t> – our mission here was to better understand how 12 different media platforms impact the decision making process for the nearly 25% of survey respondents identified as “</a:t>
            </a:r>
            <a:r>
              <a:rPr lang="en-US" sz="1800" i="1" dirty="0">
                <a:latin typeface="Trebuchet MS" pitchFamily="34" charset="0"/>
              </a:rPr>
              <a:t>undecided voters who expect to make their decision one week or less before election day</a:t>
            </a:r>
            <a:r>
              <a:rPr lang="en-US" sz="1800" dirty="0">
                <a:latin typeface="Trebuchet MS" pitchFamily="34" charset="0"/>
              </a:rPr>
              <a:t>.”</a:t>
            </a:r>
          </a:p>
        </p:txBody>
      </p:sp>
      <p:sp>
        <p:nvSpPr>
          <p:cNvPr id="7" name="Text Placeholder 4">
            <a:extLst>
              <a:ext uri="{FF2B5EF4-FFF2-40B4-BE49-F238E27FC236}">
                <a16:creationId xmlns:a16="http://schemas.microsoft.com/office/drawing/2014/main" id="{D1E8302B-5E43-450C-AA04-F7BFAAFD7C10}"/>
              </a:ext>
            </a:extLst>
          </p:cNvPr>
          <p:cNvSpPr txBox="1">
            <a:spLocks/>
          </p:cNvSpPr>
          <p:nvPr/>
        </p:nvSpPr>
        <p:spPr>
          <a:xfrm>
            <a:off x="256403" y="6227136"/>
            <a:ext cx="3006913" cy="35685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VAB: Winning OVER the undecided voter</a:t>
            </a:r>
            <a:endParaRPr lang="en-US" dirty="0"/>
          </a:p>
        </p:txBody>
      </p:sp>
    </p:spTree>
    <p:extLst>
      <p:ext uri="{BB962C8B-B14F-4D97-AF65-F5344CB8AC3E}">
        <p14:creationId xmlns:p14="http://schemas.microsoft.com/office/powerpoint/2010/main" val="4289954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E03A33-D5FF-4499-8043-2B4EB175D0A1}"/>
              </a:ext>
            </a:extLst>
          </p:cNvPr>
          <p:cNvSpPr txBox="1">
            <a:spLocks/>
          </p:cNvSpPr>
          <p:nvPr/>
        </p:nvSpPr>
        <p:spPr>
          <a:xfrm>
            <a:off x="2955194" y="5018984"/>
            <a:ext cx="5800644" cy="1517126"/>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algn="l">
              <a:lnSpc>
                <a:spcPts val="3800"/>
              </a:lnSpc>
            </a:pPr>
            <a:r>
              <a:rPr lang="en-US" sz="3600" b="1" dirty="0">
                <a:solidFill>
                  <a:schemeClr val="tx1"/>
                </a:solidFill>
                <a:latin typeface="+mj-lt"/>
                <a:cs typeface="+mj-cs"/>
              </a:rPr>
              <a:t>Who Are The Undecided Voters?</a:t>
            </a:r>
          </a:p>
        </p:txBody>
      </p:sp>
    </p:spTree>
    <p:extLst>
      <p:ext uri="{BB962C8B-B14F-4D97-AF65-F5344CB8AC3E}">
        <p14:creationId xmlns:p14="http://schemas.microsoft.com/office/powerpoint/2010/main" val="2546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09C790-EDC4-49E8-9C43-9B3B4F67FECB}"/>
              </a:ext>
            </a:extLst>
          </p:cNvPr>
          <p:cNvSpPr/>
          <p:nvPr/>
        </p:nvSpPr>
        <p:spPr>
          <a:xfrm>
            <a:off x="5657056" y="2464009"/>
            <a:ext cx="2877344" cy="2309164"/>
          </a:xfrm>
          <a:prstGeom prst="rect">
            <a:avLst/>
          </a:prstGeom>
          <a:solidFill>
            <a:schemeClr val="bg1">
              <a:lumMod val="9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graphicFrame>
        <p:nvGraphicFramePr>
          <p:cNvPr id="4" name="Chart 3">
            <a:extLst>
              <a:ext uri="{FF2B5EF4-FFF2-40B4-BE49-F238E27FC236}">
                <a16:creationId xmlns:a16="http://schemas.microsoft.com/office/drawing/2014/main" id="{6F135E7B-35FE-4D7B-B8C4-61EB3D0AB4D2}"/>
              </a:ext>
            </a:extLst>
          </p:cNvPr>
          <p:cNvGraphicFramePr/>
          <p:nvPr>
            <p:extLst>
              <p:ext uri="{D42A27DB-BD31-4B8C-83A1-F6EECF244321}">
                <p14:modId xmlns:p14="http://schemas.microsoft.com/office/powerpoint/2010/main" val="852019718"/>
              </p:ext>
            </p:extLst>
          </p:nvPr>
        </p:nvGraphicFramePr>
        <p:xfrm>
          <a:off x="5289337" y="2370979"/>
          <a:ext cx="3635588" cy="2402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F135E7B-35FE-4D7B-B8C4-61EB3D0AB4D2}"/>
              </a:ext>
            </a:extLst>
          </p:cNvPr>
          <p:cNvGraphicFramePr/>
          <p:nvPr>
            <p:extLst>
              <p:ext uri="{D42A27DB-BD31-4B8C-83A1-F6EECF244321}">
                <p14:modId xmlns:p14="http://schemas.microsoft.com/office/powerpoint/2010/main" val="1940371597"/>
              </p:ext>
            </p:extLst>
          </p:nvPr>
        </p:nvGraphicFramePr>
        <p:xfrm>
          <a:off x="260931" y="1915963"/>
          <a:ext cx="4857750" cy="3071603"/>
        </p:xfrm>
        <a:graphic>
          <a:graphicData uri="http://schemas.openxmlformats.org/drawingml/2006/chart">
            <c:chart xmlns:c="http://schemas.openxmlformats.org/drawingml/2006/chart" xmlns:r="http://schemas.openxmlformats.org/officeDocument/2006/relationships" r:id="rId4"/>
          </a:graphicData>
        </a:graphic>
      </p:graphicFrame>
      <p:sp>
        <p:nvSpPr>
          <p:cNvPr id="40986" name="Text Box 3"/>
          <p:cNvSpPr txBox="1">
            <a:spLocks noChangeArrowheads="1"/>
          </p:cNvSpPr>
          <p:nvPr/>
        </p:nvSpPr>
        <p:spPr bwMode="auto">
          <a:xfrm>
            <a:off x="184731" y="486545"/>
            <a:ext cx="8740193" cy="690132"/>
          </a:xfrm>
          <a:prstGeom prst="rect">
            <a:avLst/>
          </a:prstGeom>
        </p:spPr>
        <p:txBody>
          <a:bodyPr lIns="0" tIns="0" rIns="0" bIns="0"/>
          <a:lstStyle>
            <a:defPPr>
              <a:defRPr lang="en-US"/>
            </a:defPPr>
            <a:lvl1pPr marR="0" indent="0" algn="ctr" fontAlgn="auto">
              <a:lnSpc>
                <a:spcPts val="2800"/>
              </a:lnSpc>
              <a:spcBef>
                <a:spcPct val="0"/>
              </a:spcBef>
              <a:spcAft>
                <a:spcPts val="0"/>
              </a:spcAft>
              <a:buNone/>
              <a:tabLst/>
              <a:defRPr sz="26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lang="en-US" dirty="0">
                <a:solidFill>
                  <a:prstClr val="black"/>
                </a:solidFill>
              </a:rPr>
              <a:t>Almost One-Quarter</a:t>
            </a:r>
            <a:r>
              <a:rPr kumimoji="0" lang="en-US" sz="2600" b="0" i="0" u="none" strike="noStrike" kern="1200" cap="none" spc="-100" normalizeH="0" baseline="0" noProof="0" dirty="0">
                <a:ln>
                  <a:noFill/>
                </a:ln>
                <a:solidFill>
                  <a:prstClr val="black"/>
                </a:solidFill>
                <a:effectLst/>
                <a:uLnTx/>
                <a:uFillTx/>
                <a:latin typeface="Trebuchet MS"/>
                <a:ea typeface="+mj-ea"/>
              </a:rPr>
              <a:t> Of Total Respondents Are Undecided Voters Who Expect To Make Their Decision Very Close To Election Day</a:t>
            </a:r>
          </a:p>
        </p:txBody>
      </p:sp>
      <p:sp>
        <p:nvSpPr>
          <p:cNvPr id="5" name="TextBox 4">
            <a:extLst>
              <a:ext uri="{FF2B5EF4-FFF2-40B4-BE49-F238E27FC236}">
                <a16:creationId xmlns:a16="http://schemas.microsoft.com/office/drawing/2014/main" id="{F0119F77-1D72-419C-987E-C5A6F4B7C9B1}"/>
              </a:ext>
            </a:extLst>
          </p:cNvPr>
          <p:cNvSpPr txBox="1"/>
          <p:nvPr/>
        </p:nvSpPr>
        <p:spPr>
          <a:xfrm>
            <a:off x="5572126" y="2034457"/>
            <a:ext cx="29727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rebuchet MS"/>
                <a:ea typeface="+mn-ea"/>
                <a:cs typeface="+mn-cs"/>
              </a:rPr>
              <a:t>When Do You Typically Make Your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rebuchet MS"/>
                <a:ea typeface="+mn-ea"/>
                <a:cs typeface="+mn-cs"/>
              </a:rPr>
              <a:t>Final Decision?</a:t>
            </a:r>
          </a:p>
        </p:txBody>
      </p:sp>
      <p:sp>
        <p:nvSpPr>
          <p:cNvPr id="3" name="Right Brace 2">
            <a:extLst>
              <a:ext uri="{FF2B5EF4-FFF2-40B4-BE49-F238E27FC236}">
                <a16:creationId xmlns:a16="http://schemas.microsoft.com/office/drawing/2014/main" id="{E5658C51-8678-4C3B-AAA2-067E112F8808}"/>
              </a:ext>
            </a:extLst>
          </p:cNvPr>
          <p:cNvSpPr/>
          <p:nvPr/>
        </p:nvSpPr>
        <p:spPr>
          <a:xfrm>
            <a:off x="4114800" y="2462427"/>
            <a:ext cx="1371600" cy="1978673"/>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2" name="TextBox 11">
            <a:extLst>
              <a:ext uri="{FF2B5EF4-FFF2-40B4-BE49-F238E27FC236}">
                <a16:creationId xmlns:a16="http://schemas.microsoft.com/office/drawing/2014/main" id="{E09FA0A2-7D4C-4E55-A59D-B1C65BCFF93A}"/>
              </a:ext>
            </a:extLst>
          </p:cNvPr>
          <p:cNvSpPr txBox="1"/>
          <p:nvPr/>
        </p:nvSpPr>
        <p:spPr>
          <a:xfrm>
            <a:off x="599085" y="1609952"/>
            <a:ext cx="422056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What Is Your Current Status Regarding Who You’re Going To Vote For In </a:t>
            </a:r>
            <a:r>
              <a:rPr lang="en-US" sz="1400" b="1" dirty="0">
                <a:solidFill>
                  <a:prstClr val="black"/>
                </a:solidFill>
                <a:latin typeface="Trebuchet MS"/>
              </a:rPr>
              <a:t>T</a:t>
            </a:r>
            <a:r>
              <a:rPr kumimoji="0" lang="en-US" sz="1400" b="1" i="0" u="none" strike="noStrike" kern="1200" cap="none" spc="0" normalizeH="0" baseline="0" noProof="0" dirty="0">
                <a:ln>
                  <a:noFill/>
                </a:ln>
                <a:solidFill>
                  <a:prstClr val="black"/>
                </a:solidFill>
                <a:effectLst/>
                <a:uLnTx/>
                <a:uFillTx/>
                <a:latin typeface="Trebuchet MS"/>
                <a:ea typeface="+mn-ea"/>
                <a:cs typeface="+mn-cs"/>
              </a:rPr>
              <a:t>he 2018 Elections?</a:t>
            </a:r>
          </a:p>
        </p:txBody>
      </p:sp>
      <p:sp>
        <p:nvSpPr>
          <p:cNvPr id="15" name="Text Placeholder 3">
            <a:extLst>
              <a:ext uri="{FF2B5EF4-FFF2-40B4-BE49-F238E27FC236}">
                <a16:creationId xmlns:a16="http://schemas.microsoft.com/office/drawing/2014/main" id="{79CB7319-6364-4BD1-AACA-09D358D6C7C2}"/>
              </a:ext>
            </a:extLst>
          </p:cNvPr>
          <p:cNvSpPr txBox="1">
            <a:spLocks/>
          </p:cNvSpPr>
          <p:nvPr/>
        </p:nvSpPr>
        <p:spPr>
          <a:xfrm>
            <a:off x="208540" y="6303143"/>
            <a:ext cx="7440035" cy="4596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 dirty="0"/>
              <a:t>Source: Source: VAB / Research Now Poll of Registered or Likely Voters A18+; June 2018. Q13: I am currently undecided regarding who I am going to vote for in the 2018 midterm election. Q26: When do you typically make your final decision regarding who you are going to vote for in November's mid-term/local elections?  Total Survey Respondents: 1,003. Voters that are currently undecided on who they are going to vote for and who expect to make their decision one week or less before the election = 243.</a:t>
            </a:r>
          </a:p>
        </p:txBody>
      </p:sp>
      <p:sp>
        <p:nvSpPr>
          <p:cNvPr id="7" name="Rectangle 6">
            <a:extLst>
              <a:ext uri="{FF2B5EF4-FFF2-40B4-BE49-F238E27FC236}">
                <a16:creationId xmlns:a16="http://schemas.microsoft.com/office/drawing/2014/main" id="{753E2A5C-0219-4971-872F-E6818C89D27A}"/>
              </a:ext>
            </a:extLst>
          </p:cNvPr>
          <p:cNvSpPr/>
          <p:nvPr/>
        </p:nvSpPr>
        <p:spPr>
          <a:xfrm>
            <a:off x="5753100" y="4171950"/>
            <a:ext cx="2638425" cy="19574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60347EC-3EEC-4C07-95BA-968B47B4CDBC}"/>
              </a:ext>
            </a:extLst>
          </p:cNvPr>
          <p:cNvSpPr txBox="1"/>
          <p:nvPr/>
        </p:nvSpPr>
        <p:spPr>
          <a:xfrm>
            <a:off x="489532" y="5206448"/>
            <a:ext cx="7901993" cy="461665"/>
          </a:xfrm>
          <a:prstGeom prst="rect">
            <a:avLst/>
          </a:prstGeom>
          <a:solidFill>
            <a:srgbClr val="FFFFCC"/>
          </a:solidFill>
          <a:ln w="127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i="1" dirty="0">
                <a:solidFill>
                  <a:prstClr val="black"/>
                </a:solidFill>
                <a:latin typeface="Trebuchet MS"/>
              </a:rPr>
              <a:t>The following analysis will specifically focus on the undecided voters who expect to make their voting decision one week or less before election day</a:t>
            </a:r>
            <a:endParaRPr kumimoji="0" lang="en-US" sz="1200" b="1" i="1" u="none" strike="noStrike" kern="1200" cap="none" spc="0" normalizeH="0" baseline="0" noProof="0" dirty="0">
              <a:ln>
                <a:noFill/>
              </a:ln>
              <a:solidFill>
                <a:prstClr val="black"/>
              </a:solidFill>
              <a:effectLst/>
              <a:uLnTx/>
              <a:uFillTx/>
              <a:latin typeface="Trebuchet MS"/>
              <a:ea typeface="+mn-ea"/>
              <a:cs typeface="+mn-cs"/>
            </a:endParaRPr>
          </a:p>
        </p:txBody>
      </p:sp>
      <p:sp>
        <p:nvSpPr>
          <p:cNvPr id="18" name="Text Placeholder 4">
            <a:extLst>
              <a:ext uri="{FF2B5EF4-FFF2-40B4-BE49-F238E27FC236}">
                <a16:creationId xmlns:a16="http://schemas.microsoft.com/office/drawing/2014/main" id="{22234CA1-E4DB-4A63-9682-9673259182F2}"/>
              </a:ext>
            </a:extLst>
          </p:cNvPr>
          <p:cNvSpPr txBox="1">
            <a:spLocks/>
          </p:cNvSpPr>
          <p:nvPr/>
        </p:nvSpPr>
        <p:spPr>
          <a:xfrm>
            <a:off x="256403" y="6074736"/>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Tree>
    <p:extLst>
      <p:ext uri="{BB962C8B-B14F-4D97-AF65-F5344CB8AC3E}">
        <p14:creationId xmlns:p14="http://schemas.microsoft.com/office/powerpoint/2010/main" val="22964052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288471"/>
            <a:ext cx="8805334" cy="795920"/>
          </a:xfrm>
        </p:spPr>
        <p:txBody>
          <a:bodyPr/>
          <a:lstStyle/>
          <a:p>
            <a:r>
              <a:rPr lang="en-US" dirty="0">
                <a:solidFill>
                  <a:schemeClr val="tx1"/>
                </a:solidFill>
              </a:rPr>
              <a:t>Undecided Voters Are More Than Twice As Likely To Be </a:t>
            </a:r>
            <a:br>
              <a:rPr lang="en-US" dirty="0">
                <a:solidFill>
                  <a:schemeClr val="tx1"/>
                </a:solidFill>
              </a:rPr>
            </a:br>
            <a:r>
              <a:rPr lang="en-US" dirty="0">
                <a:solidFill>
                  <a:schemeClr val="tx1"/>
                </a:solidFill>
              </a:rPr>
              <a:t>First-Time Voters Than Total Survey Respondents</a:t>
            </a:r>
          </a:p>
        </p:txBody>
      </p:sp>
      <p:graphicFrame>
        <p:nvGraphicFramePr>
          <p:cNvPr id="10" name="Chart 9">
            <a:extLst>
              <a:ext uri="{FF2B5EF4-FFF2-40B4-BE49-F238E27FC236}">
                <a16:creationId xmlns:a16="http://schemas.microsoft.com/office/drawing/2014/main" id="{9168DEDE-EA0F-4C34-BF0A-262F44CC2EE5}"/>
              </a:ext>
            </a:extLst>
          </p:cNvPr>
          <p:cNvGraphicFramePr/>
          <p:nvPr>
            <p:extLst>
              <p:ext uri="{D42A27DB-BD31-4B8C-83A1-F6EECF244321}">
                <p14:modId xmlns:p14="http://schemas.microsoft.com/office/powerpoint/2010/main" val="2325876529"/>
              </p:ext>
            </p:extLst>
          </p:nvPr>
        </p:nvGraphicFramePr>
        <p:xfrm>
          <a:off x="473012" y="1801019"/>
          <a:ext cx="8004238" cy="414763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3">
            <a:extLst>
              <a:ext uri="{FF2B5EF4-FFF2-40B4-BE49-F238E27FC236}">
                <a16:creationId xmlns:a16="http://schemas.microsoft.com/office/drawing/2014/main" id="{0A905655-B8A3-4494-BE55-CA4F6F1C8AAC}"/>
              </a:ext>
            </a:extLst>
          </p:cNvPr>
          <p:cNvSpPr txBox="1">
            <a:spLocks/>
          </p:cNvSpPr>
          <p:nvPr/>
        </p:nvSpPr>
        <p:spPr>
          <a:xfrm>
            <a:off x="321734" y="6410601"/>
            <a:ext cx="7339695" cy="419040"/>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VAB / Research Now Poll of Registered or Likely Voters A18+; June 2018. Q13: Which of the following statements are true for you: I plan on voting for the first time. Undecided voters = voters that are currently undecided on who they are going to vote for and who expect to make their decision one week or less before the election. Undecided Voter Respondents = 243.  Total Survey Respondents: 1,003. </a:t>
            </a:r>
          </a:p>
          <a:p>
            <a:endParaRPr lang="en-US" sz="800" dirty="0"/>
          </a:p>
        </p:txBody>
      </p:sp>
      <p:sp>
        <p:nvSpPr>
          <p:cNvPr id="14" name="Text Placeholder 4">
            <a:extLst>
              <a:ext uri="{FF2B5EF4-FFF2-40B4-BE49-F238E27FC236}">
                <a16:creationId xmlns:a16="http://schemas.microsoft.com/office/drawing/2014/main" id="{59AF2E07-6D9B-4B03-86E8-CC3EAD6350C0}"/>
              </a:ext>
            </a:extLst>
          </p:cNvPr>
          <p:cNvSpPr txBox="1">
            <a:spLocks/>
          </p:cNvSpPr>
          <p:nvPr/>
        </p:nvSpPr>
        <p:spPr>
          <a:xfrm>
            <a:off x="256403" y="6227136"/>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
        <p:nvSpPr>
          <p:cNvPr id="15" name="Rectangle 14">
            <a:extLst>
              <a:ext uri="{FF2B5EF4-FFF2-40B4-BE49-F238E27FC236}">
                <a16:creationId xmlns:a16="http://schemas.microsoft.com/office/drawing/2014/main" id="{EA20CDFA-AA1C-4C8E-AF01-DA597FF480F0}"/>
              </a:ext>
            </a:extLst>
          </p:cNvPr>
          <p:cNvSpPr/>
          <p:nvPr/>
        </p:nvSpPr>
        <p:spPr>
          <a:xfrm>
            <a:off x="1809751" y="1578253"/>
            <a:ext cx="4953000" cy="646331"/>
          </a:xfrm>
          <a:prstGeom prst="rect">
            <a:avLst/>
          </a:prstGeom>
        </p:spPr>
        <p:txBody>
          <a:bodyPr wrap="square">
            <a:spAutoFit/>
          </a:bodyPr>
          <a:lstStyle/>
          <a:p>
            <a:pPr algn="ctr"/>
            <a:r>
              <a:rPr lang="en-US" b="1" dirty="0"/>
              <a:t>“I plan on voting for the first time in the 2018 midterm elections”</a:t>
            </a:r>
          </a:p>
        </p:txBody>
      </p:sp>
    </p:spTree>
    <p:extLst>
      <p:ext uri="{BB962C8B-B14F-4D97-AF65-F5344CB8AC3E}">
        <p14:creationId xmlns:p14="http://schemas.microsoft.com/office/powerpoint/2010/main" val="390400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152400" y="286000"/>
            <a:ext cx="8820150" cy="817078"/>
          </a:xfrm>
          <a:prstGeom prst="rect">
            <a:avLst/>
          </a:prstGeom>
        </p:spPr>
        <p:txBody>
          <a:bodyPr/>
          <a:lstStyle>
            <a:defPPr>
              <a:defRPr lang="en-US"/>
            </a:defPPr>
            <a:lvl1pPr lvl="0" algn="ctr">
              <a:lnSpc>
                <a:spcPts val="2800"/>
              </a:lnSpc>
              <a:spcBef>
                <a:spcPct val="0"/>
              </a:spcBef>
              <a:buNone/>
              <a:defRPr sz="26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schemeClr val="tx1"/>
                </a:solidFill>
                <a:effectLst/>
                <a:uLnTx/>
                <a:uFillTx/>
                <a:latin typeface="Trebuchet MS"/>
                <a:ea typeface="+mj-ea"/>
              </a:rPr>
              <a:t>Undecided Voters Are More Likely To Be Affluent Adults 18-49, With A Slight Skew Towards Females 18-34</a:t>
            </a:r>
          </a:p>
        </p:txBody>
      </p:sp>
      <p:graphicFrame>
        <p:nvGraphicFramePr>
          <p:cNvPr id="15" name="Chart 14">
            <a:extLst>
              <a:ext uri="{FF2B5EF4-FFF2-40B4-BE49-F238E27FC236}">
                <a16:creationId xmlns:a16="http://schemas.microsoft.com/office/drawing/2014/main" id="{6A49E545-91C2-4C11-9F96-1AF2E12B4B4B}"/>
              </a:ext>
            </a:extLst>
          </p:cNvPr>
          <p:cNvGraphicFramePr/>
          <p:nvPr>
            <p:extLst>
              <p:ext uri="{D42A27DB-BD31-4B8C-83A1-F6EECF244321}">
                <p14:modId xmlns:p14="http://schemas.microsoft.com/office/powerpoint/2010/main" val="3384688074"/>
              </p:ext>
            </p:extLst>
          </p:nvPr>
        </p:nvGraphicFramePr>
        <p:xfrm>
          <a:off x="5035739" y="1104979"/>
          <a:ext cx="3602663" cy="233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5A26DCC6-2610-425C-8513-4589EFC4B063}"/>
              </a:ext>
            </a:extLst>
          </p:cNvPr>
          <p:cNvGraphicFramePr/>
          <p:nvPr>
            <p:extLst>
              <p:ext uri="{D42A27DB-BD31-4B8C-83A1-F6EECF244321}">
                <p14:modId xmlns:p14="http://schemas.microsoft.com/office/powerpoint/2010/main" val="530419673"/>
              </p:ext>
            </p:extLst>
          </p:nvPr>
        </p:nvGraphicFramePr>
        <p:xfrm>
          <a:off x="543572" y="1187617"/>
          <a:ext cx="3602663" cy="2336800"/>
        </p:xfrm>
        <a:graphic>
          <a:graphicData uri="http://schemas.openxmlformats.org/drawingml/2006/chart">
            <c:chart xmlns:c="http://schemas.openxmlformats.org/drawingml/2006/chart" xmlns:r="http://schemas.openxmlformats.org/officeDocument/2006/relationships" r:id="rId4"/>
          </a:graphicData>
        </a:graphic>
      </p:graphicFrame>
      <p:sp>
        <p:nvSpPr>
          <p:cNvPr id="19" name="Rounded Rectangle 6">
            <a:extLst>
              <a:ext uri="{FF2B5EF4-FFF2-40B4-BE49-F238E27FC236}">
                <a16:creationId xmlns:a16="http://schemas.microsoft.com/office/drawing/2014/main" id="{0DD3DEBE-A605-4DB4-8FDC-B228D42FCD2C}"/>
              </a:ext>
            </a:extLst>
          </p:cNvPr>
          <p:cNvSpPr/>
          <p:nvPr/>
        </p:nvSpPr>
        <p:spPr>
          <a:xfrm>
            <a:off x="427619" y="1045369"/>
            <a:ext cx="3089429"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Trebuchet MS"/>
                <a:ea typeface="+mn-ea"/>
                <a:cs typeface="+mn-cs"/>
              </a:rPr>
              <a:t>Age</a:t>
            </a:r>
          </a:p>
        </p:txBody>
      </p:sp>
      <p:sp>
        <p:nvSpPr>
          <p:cNvPr id="21" name="Rounded Rectangle 15">
            <a:extLst>
              <a:ext uri="{FF2B5EF4-FFF2-40B4-BE49-F238E27FC236}">
                <a16:creationId xmlns:a16="http://schemas.microsoft.com/office/drawing/2014/main" id="{77E4B7AF-8598-4AC8-8513-51CAB28B418D}"/>
              </a:ext>
            </a:extLst>
          </p:cNvPr>
          <p:cNvSpPr/>
          <p:nvPr/>
        </p:nvSpPr>
        <p:spPr>
          <a:xfrm>
            <a:off x="4933341" y="1025106"/>
            <a:ext cx="3089429"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Trebuchet MS"/>
                <a:ea typeface="+mn-ea"/>
                <a:cs typeface="+mn-cs"/>
              </a:rPr>
              <a:t>Gender</a:t>
            </a:r>
          </a:p>
        </p:txBody>
      </p:sp>
      <p:sp>
        <p:nvSpPr>
          <p:cNvPr id="22" name="Rounded Rectangle 19">
            <a:extLst>
              <a:ext uri="{FF2B5EF4-FFF2-40B4-BE49-F238E27FC236}">
                <a16:creationId xmlns:a16="http://schemas.microsoft.com/office/drawing/2014/main" id="{179E8BFB-FBED-4A9C-9C25-E6F079C9874D}"/>
              </a:ext>
            </a:extLst>
          </p:cNvPr>
          <p:cNvSpPr/>
          <p:nvPr/>
        </p:nvSpPr>
        <p:spPr>
          <a:xfrm>
            <a:off x="4888601" y="3419303"/>
            <a:ext cx="3089429"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Trebuchet MS"/>
                <a:ea typeface="+mn-ea"/>
                <a:cs typeface="+mn-cs"/>
              </a:rPr>
              <a:t>Ethnicity</a:t>
            </a:r>
          </a:p>
        </p:txBody>
      </p:sp>
      <p:graphicFrame>
        <p:nvGraphicFramePr>
          <p:cNvPr id="24" name="Chart 23">
            <a:extLst>
              <a:ext uri="{FF2B5EF4-FFF2-40B4-BE49-F238E27FC236}">
                <a16:creationId xmlns:a16="http://schemas.microsoft.com/office/drawing/2014/main" id="{49352C54-3A34-41CE-97E0-4398577CE9F6}"/>
              </a:ext>
            </a:extLst>
          </p:cNvPr>
          <p:cNvGraphicFramePr/>
          <p:nvPr>
            <p:extLst>
              <p:ext uri="{D42A27DB-BD31-4B8C-83A1-F6EECF244321}">
                <p14:modId xmlns:p14="http://schemas.microsoft.com/office/powerpoint/2010/main" val="508969939"/>
              </p:ext>
            </p:extLst>
          </p:nvPr>
        </p:nvGraphicFramePr>
        <p:xfrm>
          <a:off x="5369887" y="3658079"/>
          <a:ext cx="3602663" cy="2336800"/>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a:extLst>
              <a:ext uri="{FF2B5EF4-FFF2-40B4-BE49-F238E27FC236}">
                <a16:creationId xmlns:a16="http://schemas.microsoft.com/office/drawing/2014/main" id="{FE441E75-BFFE-435B-897A-F0105CC6F4F3}"/>
              </a:ext>
            </a:extLst>
          </p:cNvPr>
          <p:cNvSpPr/>
          <p:nvPr/>
        </p:nvSpPr>
        <p:spPr>
          <a:xfrm>
            <a:off x="256405" y="6409450"/>
            <a:ext cx="7276910" cy="461665"/>
          </a:xfrm>
          <a:prstGeom prst="rect">
            <a:avLst/>
          </a:prstGeom>
        </p:spPr>
        <p:txBody>
          <a:bodyPr wrap="square">
            <a:spAutoFit/>
          </a:bodyPr>
          <a:lstStyle/>
          <a:p>
            <a:r>
              <a:rPr lang="en-US" sz="800" dirty="0"/>
              <a:t>Source: VAB / Research Now Poll of Registered or Likely Voters A18+; June 2018. Undecided voters = voters that are currently undecided on who they are going to vote for and who expect to make their decision one week or less before the election. Undecided Voter Respondents = 243.  Total Survey Respondents: 1,003.  Within ethnicity, 17% of undecided voters are Hispanic, a 98 index against the US population.</a:t>
            </a:r>
          </a:p>
        </p:txBody>
      </p:sp>
      <p:sp>
        <p:nvSpPr>
          <p:cNvPr id="18" name="TextBox 17">
            <a:extLst>
              <a:ext uri="{FF2B5EF4-FFF2-40B4-BE49-F238E27FC236}">
                <a16:creationId xmlns:a16="http://schemas.microsoft.com/office/drawing/2014/main" id="{2C448680-ACDA-4A92-B8F0-7C1D875AC739}"/>
              </a:ext>
            </a:extLst>
          </p:cNvPr>
          <p:cNvSpPr txBox="1"/>
          <p:nvPr/>
        </p:nvSpPr>
        <p:spPr>
          <a:xfrm>
            <a:off x="2979907" y="5784016"/>
            <a:ext cx="3184187" cy="246221"/>
          </a:xfrm>
          <a:prstGeom prst="rect">
            <a:avLst/>
          </a:prstGeom>
        </p:spPr>
        <p:txBody>
          <a:bodyPr wrap="square" rtlCol="0">
            <a:spAutoFit/>
          </a:bodyPr>
          <a:lstStyle/>
          <a:p>
            <a:pPr algn="ctr"/>
            <a:r>
              <a:rPr lang="en-US" sz="1000" b="1" dirty="0"/>
              <a:t>(Index) = Survey Respondents / U.S. Population</a:t>
            </a:r>
          </a:p>
        </p:txBody>
      </p:sp>
      <p:sp>
        <p:nvSpPr>
          <p:cNvPr id="23" name="Text Placeholder 4">
            <a:extLst>
              <a:ext uri="{FF2B5EF4-FFF2-40B4-BE49-F238E27FC236}">
                <a16:creationId xmlns:a16="http://schemas.microsoft.com/office/drawing/2014/main" id="{056D2AAC-277D-43BA-9C89-A937B5C64657}"/>
              </a:ext>
            </a:extLst>
          </p:cNvPr>
          <p:cNvSpPr txBox="1">
            <a:spLocks/>
          </p:cNvSpPr>
          <p:nvPr/>
        </p:nvSpPr>
        <p:spPr>
          <a:xfrm>
            <a:off x="256403" y="6227136"/>
            <a:ext cx="3006913" cy="356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cap="all" dirty="0"/>
              <a:t>VAB: Winning OVER the undecided voter</a:t>
            </a:r>
          </a:p>
        </p:txBody>
      </p:sp>
      <p:sp>
        <p:nvSpPr>
          <p:cNvPr id="16" name="Rounded Rectangle 17">
            <a:extLst>
              <a:ext uri="{FF2B5EF4-FFF2-40B4-BE49-F238E27FC236}">
                <a16:creationId xmlns:a16="http://schemas.microsoft.com/office/drawing/2014/main" id="{763C625A-0929-4739-B5B1-24EBE0E668C9}"/>
              </a:ext>
            </a:extLst>
          </p:cNvPr>
          <p:cNvSpPr/>
          <p:nvPr/>
        </p:nvSpPr>
        <p:spPr>
          <a:xfrm>
            <a:off x="730956" y="3469085"/>
            <a:ext cx="2163467"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u="sng" kern="0" dirty="0">
                <a:solidFill>
                  <a:prstClr val="black"/>
                </a:solidFill>
                <a:latin typeface="Trebuchet MS"/>
              </a:rPr>
              <a:t>Annual Household Income</a:t>
            </a:r>
            <a:endParaRPr kumimoji="0" lang="en-US" sz="1200" b="1" i="0" u="sng" strike="noStrike" kern="0" cap="none" spc="0" normalizeH="0" baseline="0" noProof="0" dirty="0">
              <a:ln>
                <a:noFill/>
              </a:ln>
              <a:solidFill>
                <a:prstClr val="black"/>
              </a:solidFill>
              <a:effectLst/>
              <a:uLnTx/>
              <a:uFillTx/>
              <a:latin typeface="Trebuchet MS"/>
              <a:ea typeface="+mn-ea"/>
              <a:cs typeface="+mn-cs"/>
            </a:endParaRPr>
          </a:p>
        </p:txBody>
      </p:sp>
      <p:graphicFrame>
        <p:nvGraphicFramePr>
          <p:cNvPr id="20" name="Chart 19">
            <a:extLst>
              <a:ext uri="{FF2B5EF4-FFF2-40B4-BE49-F238E27FC236}">
                <a16:creationId xmlns:a16="http://schemas.microsoft.com/office/drawing/2014/main" id="{BA2414C6-42CE-49F7-8EC8-6340235CC306}"/>
              </a:ext>
            </a:extLst>
          </p:cNvPr>
          <p:cNvGraphicFramePr/>
          <p:nvPr>
            <p:extLst>
              <p:ext uri="{D42A27DB-BD31-4B8C-83A1-F6EECF244321}">
                <p14:modId xmlns:p14="http://schemas.microsoft.com/office/powerpoint/2010/main" val="3558014535"/>
              </p:ext>
            </p:extLst>
          </p:nvPr>
        </p:nvGraphicFramePr>
        <p:xfrm>
          <a:off x="720557" y="3663862"/>
          <a:ext cx="3602663" cy="2336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0977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71C95F-549D-40A7-BB5E-48B528ADE9B0}"/>
              </a:ext>
            </a:extLst>
          </p:cNvPr>
          <p:cNvSpPr txBox="1">
            <a:spLocks/>
          </p:cNvSpPr>
          <p:nvPr/>
        </p:nvSpPr>
        <p:spPr>
          <a:xfrm>
            <a:off x="2945423" y="5002207"/>
            <a:ext cx="5785339" cy="1517126"/>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algn="l">
              <a:lnSpc>
                <a:spcPts val="3800"/>
              </a:lnSpc>
            </a:pPr>
            <a:r>
              <a:rPr lang="en-US" sz="3600" b="1" dirty="0">
                <a:solidFill>
                  <a:schemeClr val="tx1"/>
                </a:solidFill>
                <a:latin typeface="+mj-lt"/>
                <a:cs typeface="+mj-cs"/>
              </a:rPr>
              <a:t>Today’s Hot Button Issue:</a:t>
            </a:r>
            <a:br>
              <a:rPr lang="en-US" sz="3600" b="1" dirty="0">
                <a:solidFill>
                  <a:schemeClr val="tx1"/>
                </a:solidFill>
                <a:latin typeface="+mj-lt"/>
                <a:cs typeface="+mj-cs"/>
              </a:rPr>
            </a:br>
            <a:r>
              <a:rPr lang="en-US" sz="2800" b="1" dirty="0">
                <a:solidFill>
                  <a:schemeClr val="tx1"/>
                </a:solidFill>
                <a:latin typeface="+mj-lt"/>
                <a:cs typeface="+mj-cs"/>
              </a:rPr>
              <a:t>“Fake News” And Who Can You Trust?</a:t>
            </a:r>
            <a:endParaRPr lang="en-US" sz="3200" b="1" dirty="0">
              <a:solidFill>
                <a:schemeClr val="tx1"/>
              </a:solidFill>
              <a:latin typeface="+mj-lt"/>
              <a:cs typeface="+mj-cs"/>
            </a:endParaRPr>
          </a:p>
        </p:txBody>
      </p:sp>
    </p:spTree>
    <p:extLst>
      <p:ext uri="{BB962C8B-B14F-4D97-AF65-F5344CB8AC3E}">
        <p14:creationId xmlns:p14="http://schemas.microsoft.com/office/powerpoint/2010/main" val="2403305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1362</TotalTime>
  <Words>3590</Words>
  <Application>Microsoft Office PowerPoint</Application>
  <PresentationFormat>On-screen Show (4:3)</PresentationFormat>
  <Paragraphs>223</Paragraphs>
  <Slides>24</Slides>
  <Notes>4</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24</vt:i4>
      </vt:variant>
    </vt:vector>
  </HeadingPairs>
  <TitlesOfParts>
    <vt:vector size="41" baseType="lpstr">
      <vt:lpstr>Arial</vt:lpstr>
      <vt:lpstr>Calibri</vt:lpstr>
      <vt:lpstr>Trebuchet MS</vt:lpstr>
      <vt:lpstr>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PowerPoint Presentation</vt:lpstr>
      <vt:lpstr>The Ballot</vt:lpstr>
      <vt:lpstr>Our Platform</vt:lpstr>
      <vt:lpstr>Methodology</vt:lpstr>
      <vt:lpstr>PowerPoint Presentation</vt:lpstr>
      <vt:lpstr>PowerPoint Presentation</vt:lpstr>
      <vt:lpstr>Undecided Voters Are More Than Twice As Likely To Be  First-Time Voters Than Total Survey Respondents</vt:lpstr>
      <vt:lpstr>PowerPoint Presentation</vt:lpstr>
      <vt:lpstr>PowerPoint Presentation</vt:lpstr>
      <vt:lpstr>3 Out of 4 Undecided Voters Are Concerned About Fake News On Social Media And The Influence It May Have On Elections</vt:lpstr>
      <vt:lpstr>Conversely, TV Is The Most Trusted Media Source For Providing Undecided Voters With Accurate Political Information</vt:lpstr>
      <vt:lpstr>This Trust Has Established TV As The Primary Medium To Help Undecided Voters Form Their Opinion On Key Issues</vt:lpstr>
      <vt:lpstr>PowerPoint Presentation</vt:lpstr>
      <vt:lpstr>Trusted Media Can Influence Each Step In The Undecided Voter’s Decision Making Process Leading Up To Election Day</vt:lpstr>
      <vt:lpstr>Much Like The Total Respondents, Undecided Voters Are Also Most Influenced By TV Brands Throughout The Election Cycle</vt:lpstr>
      <vt:lpstr>The Trust That Exists With TV Brands Extends To Advertising  As It’s The Ad Platform Most Likely To Get Voters’ Attention </vt:lpstr>
      <vt:lpstr>Because Of This Attentiveness, It’s No Surprise That TV Is How Most Undecided Voters First Learn About Candidates And Issues</vt:lpstr>
      <vt:lpstr>Political TV Ads Are Also Much More Likely Than Any Other Media To Spur Undecided Voters To Take An Action After Seeing An Ad</vt:lpstr>
      <vt:lpstr>Due To On-Going Trust, Undecided Voters Are Likely To Rely On TV To Keep Them Informed Throughout The Election Cycle </vt:lpstr>
      <vt:lpstr>Trust Translates Into Influence As Multi-Screen TV Is Much More Likely To Influence Voters’ Final Decision Than Other Media</vt:lpstr>
      <vt:lpstr>In Fact, Multi-Screen TV Has A Clear Scale Advantage Over  All Online Platforms Throughout The Decision Making Process</vt:lpstr>
      <vt:lpstr>And From A Community Perspective, Local Cable TV News Channels Are A Go-To Political Source For Undecided Voters</vt:lpstr>
      <vt:lpstr>Closing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Karolina Guillen</cp:lastModifiedBy>
  <cp:revision>2816</cp:revision>
  <cp:lastPrinted>2018-09-05T18:51:15Z</cp:lastPrinted>
  <dcterms:created xsi:type="dcterms:W3CDTF">2015-07-02T18:13:14Z</dcterms:created>
  <dcterms:modified xsi:type="dcterms:W3CDTF">2019-05-27T22:59:53Z</dcterms:modified>
</cp:coreProperties>
</file>