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17"/>
  </p:notesMasterIdLst>
  <p:sldIdLst>
    <p:sldId id="2144328072" r:id="rId6"/>
    <p:sldId id="2144327549" r:id="rId7"/>
    <p:sldId id="2144328068" r:id="rId8"/>
    <p:sldId id="2144328067" r:id="rId9"/>
    <p:sldId id="2144328069" r:id="rId10"/>
    <p:sldId id="2144328066" r:id="rId11"/>
    <p:sldId id="2144328071" r:id="rId12"/>
    <p:sldId id="297" r:id="rId13"/>
    <p:sldId id="275" r:id="rId14"/>
    <p:sldId id="2144328059" r:id="rId15"/>
    <p:sldId id="2144328009"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3" clrIdx="0">
    <p:extLst>
      <p:ext uri="{19B8F6BF-5375-455C-9EA6-DF929625EA0E}">
        <p15:presenceInfo xmlns:p15="http://schemas.microsoft.com/office/powerpoint/2012/main" userId="S::leahm@thevab.com::d5b2ae9e-9213-4442-b7df-4db8cbe51e5d" providerId="AD"/>
      </p:ext>
    </p:extLst>
  </p:cmAuthor>
  <p:cmAuthor id="2" name="Jason Wiese" initials="JW" lastIdx="25"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69" clrIdx="3">
    <p:extLst>
      <p:ext uri="{19B8F6BF-5375-455C-9EA6-DF929625EA0E}">
        <p15:presenceInfo xmlns:p15="http://schemas.microsoft.com/office/powerpoint/2012/main" userId="S::mariannev@thevab.com::35b1102d-d340-4a85-a709-12ee727aa48b" providerId="AD"/>
      </p:ext>
    </p:extLst>
  </p:cmAuthor>
  <p:cmAuthor id="5" name="Danielle Delauro" initials="DD" lastIdx="107" clrIdx="4">
    <p:extLst>
      <p:ext uri="{19B8F6BF-5375-455C-9EA6-DF929625EA0E}">
        <p15:presenceInfo xmlns:p15="http://schemas.microsoft.com/office/powerpoint/2012/main" userId="S::danielled@thevab.com::79c3a64d-209a-45df-902b-7cba6cccfd68" providerId="AD"/>
      </p:ext>
    </p:extLst>
  </p:cmAuthor>
  <p:cmAuthor id="6" name="Reed Kiely" initials="RK" lastIdx="87" clrIdx="5">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1F1A62"/>
    <a:srgbClr val="00BFF2"/>
    <a:srgbClr val="4EBEA4"/>
    <a:srgbClr val="FFE600"/>
    <a:srgbClr val="7ED2F6"/>
    <a:srgbClr val="E2E8F1"/>
    <a:srgbClr val="D0D8E0"/>
    <a:srgbClr val="1B1464"/>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4C9EE-CD9D-498E-8626-9FC33FE1E108}" v="3" dt="2021-08-02T13:31:02.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72" autoAdjust="0"/>
  </p:normalViewPr>
  <p:slideViewPr>
    <p:cSldViewPr snapToGrid="0">
      <p:cViewPr varScale="1">
        <p:scale>
          <a:sx n="96" d="100"/>
          <a:sy n="96" d="100"/>
        </p:scale>
        <p:origin x="96"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93F4C9EE-CD9D-498E-8626-9FC33FE1E108}"/>
    <pc:docChg chg="undo custSel addSld delSld modSld sldOrd">
      <pc:chgData name="Reed Kiely" userId="768be38e-2fb5-40ce-925d-bd8e9d9e3c31" providerId="ADAL" clId="{93F4C9EE-CD9D-498E-8626-9FC33FE1E108}" dt="2021-08-02T13:31:02.062" v="69"/>
      <pc:docMkLst>
        <pc:docMk/>
      </pc:docMkLst>
      <pc:sldChg chg="del">
        <pc:chgData name="Reed Kiely" userId="768be38e-2fb5-40ce-925d-bd8e9d9e3c31" providerId="ADAL" clId="{93F4C9EE-CD9D-498E-8626-9FC33FE1E108}" dt="2021-08-02T13:05:55.296" v="28" actId="47"/>
        <pc:sldMkLst>
          <pc:docMk/>
          <pc:sldMk cId="4292449496" sldId="2144327553"/>
        </pc:sldMkLst>
      </pc:sldChg>
      <pc:sldChg chg="addSp delSp modSp add mod ord">
        <pc:chgData name="Reed Kiely" userId="768be38e-2fb5-40ce-925d-bd8e9d9e3c31" providerId="ADAL" clId="{93F4C9EE-CD9D-498E-8626-9FC33FE1E108}" dt="2021-08-02T13:31:02.062" v="69"/>
        <pc:sldMkLst>
          <pc:docMk/>
          <pc:sldMk cId="1164697218" sldId="2144328072"/>
        </pc:sldMkLst>
        <pc:spChg chg="add del mod">
          <ac:chgData name="Reed Kiely" userId="768be38e-2fb5-40ce-925d-bd8e9d9e3c31" providerId="ADAL" clId="{93F4C9EE-CD9D-498E-8626-9FC33FE1E108}" dt="2021-08-02T13:11:49.820" v="46" actId="478"/>
          <ac:spMkLst>
            <pc:docMk/>
            <pc:sldMk cId="1164697218" sldId="2144328072"/>
            <ac:spMk id="10" creationId="{461F9A9F-E460-4569-BB96-15C27A3CFF89}"/>
          </ac:spMkLst>
        </pc:spChg>
        <pc:spChg chg="del">
          <ac:chgData name="Reed Kiely" userId="768be38e-2fb5-40ce-925d-bd8e9d9e3c31" providerId="ADAL" clId="{93F4C9EE-CD9D-498E-8626-9FC33FE1E108}" dt="2021-08-02T12:58:58.612" v="10" actId="478"/>
          <ac:spMkLst>
            <pc:docMk/>
            <pc:sldMk cId="1164697218" sldId="2144328072"/>
            <ac:spMk id="13" creationId="{3DC6F499-B7C8-4396-8443-87633AA5D1A9}"/>
          </ac:spMkLst>
        </pc:spChg>
        <pc:spChg chg="add del mod">
          <ac:chgData name="Reed Kiely" userId="768be38e-2fb5-40ce-925d-bd8e9d9e3c31" providerId="ADAL" clId="{93F4C9EE-CD9D-498E-8626-9FC33FE1E108}" dt="2021-08-02T13:26:43.811" v="63" actId="478"/>
          <ac:spMkLst>
            <pc:docMk/>
            <pc:sldMk cId="1164697218" sldId="2144328072"/>
            <ac:spMk id="13" creationId="{596A5773-7220-4319-8E5D-8E9B6E280280}"/>
          </ac:spMkLst>
        </pc:spChg>
        <pc:spChg chg="mod">
          <ac:chgData name="Reed Kiely" userId="768be38e-2fb5-40ce-925d-bd8e9d9e3c31" providerId="ADAL" clId="{93F4C9EE-CD9D-498E-8626-9FC33FE1E108}" dt="2021-08-02T13:26:51.887" v="67" actId="1076"/>
          <ac:spMkLst>
            <pc:docMk/>
            <pc:sldMk cId="1164697218" sldId="2144328072"/>
            <ac:spMk id="20" creationId="{FBC73A55-F23A-4356-97F7-F9DCC0A94049}"/>
          </ac:spMkLst>
        </pc:spChg>
        <pc:picChg chg="add del mod modCrop">
          <ac:chgData name="Reed Kiely" userId="768be38e-2fb5-40ce-925d-bd8e9d9e3c31" providerId="ADAL" clId="{93F4C9EE-CD9D-498E-8626-9FC33FE1E108}" dt="2021-08-02T13:11:35.232" v="39" actId="478"/>
          <ac:picMkLst>
            <pc:docMk/>
            <pc:sldMk cId="1164697218" sldId="2144328072"/>
            <ac:picMk id="3" creationId="{55E0AD6C-48C3-4EBA-BC19-C3F0DAD82C9B}"/>
          </ac:picMkLst>
        </pc:picChg>
        <pc:picChg chg="add mod modCrop">
          <ac:chgData name="Reed Kiely" userId="768be38e-2fb5-40ce-925d-bd8e9d9e3c31" providerId="ADAL" clId="{93F4C9EE-CD9D-498E-8626-9FC33FE1E108}" dt="2021-08-02T13:12:10.248" v="52" actId="1076"/>
          <ac:picMkLst>
            <pc:docMk/>
            <pc:sldMk cId="1164697218" sldId="2144328072"/>
            <ac:picMk id="4" creationId="{F79C666B-39BD-4DE7-9000-9E2C0D77879A}"/>
          </ac:picMkLst>
        </pc:picChg>
        <pc:picChg chg="del mod">
          <ac:chgData name="Reed Kiely" userId="768be38e-2fb5-40ce-925d-bd8e9d9e3c31" providerId="ADAL" clId="{93F4C9EE-CD9D-498E-8626-9FC33FE1E108}" dt="2021-08-02T13:31:01.928" v="68" actId="478"/>
          <ac:picMkLst>
            <pc:docMk/>
            <pc:sldMk cId="1164697218" sldId="2144328072"/>
            <ac:picMk id="12" creationId="{98CF6457-CDBC-D944-91DB-BAA149AA2B00}"/>
          </ac:picMkLst>
        </pc:picChg>
        <pc:picChg chg="add mod">
          <ac:chgData name="Reed Kiely" userId="768be38e-2fb5-40ce-925d-bd8e9d9e3c31" providerId="ADAL" clId="{93F4C9EE-CD9D-498E-8626-9FC33FE1E108}" dt="2021-08-02T13:31:02.062" v="69"/>
          <ac:picMkLst>
            <pc:docMk/>
            <pc:sldMk cId="1164697218" sldId="2144328072"/>
            <ac:picMk id="15" creationId="{51E80262-D7BF-428E-AAFD-BB737686C8AD}"/>
          </ac:picMkLst>
        </pc:picChg>
        <pc:picChg chg="del">
          <ac:chgData name="Reed Kiely" userId="768be38e-2fb5-40ce-925d-bd8e9d9e3c31" providerId="ADAL" clId="{93F4C9EE-CD9D-498E-8626-9FC33FE1E108}" dt="2021-08-02T12:58:58.612" v="10" actId="478"/>
          <ac:picMkLst>
            <pc:docMk/>
            <pc:sldMk cId="1164697218" sldId="2144328072"/>
            <ac:picMk id="18" creationId="{4176C8DF-66E7-48BB-97F8-4FF08786B2BA}"/>
          </ac:picMkLst>
        </pc:picChg>
        <pc:picChg chg="del">
          <ac:chgData name="Reed Kiely" userId="768be38e-2fb5-40ce-925d-bd8e9d9e3c31" providerId="ADAL" clId="{93F4C9EE-CD9D-498E-8626-9FC33FE1E108}" dt="2021-08-02T12:59:00.809" v="11" actId="478"/>
          <ac:picMkLst>
            <pc:docMk/>
            <pc:sldMk cId="1164697218" sldId="2144328072"/>
            <ac:picMk id="19" creationId="{C4588BFB-B139-4A2E-BBC5-314EAF9378C5}"/>
          </ac:picMkLst>
        </pc:picChg>
      </pc:sldChg>
      <pc:sldChg chg="addSp modSp add del mod ord">
        <pc:chgData name="Reed Kiely" userId="768be38e-2fb5-40ce-925d-bd8e9d9e3c31" providerId="ADAL" clId="{93F4C9EE-CD9D-498E-8626-9FC33FE1E108}" dt="2021-08-02T13:26:41.539" v="62" actId="47"/>
        <pc:sldMkLst>
          <pc:docMk/>
          <pc:sldMk cId="733278208" sldId="2144328073"/>
        </pc:sldMkLst>
        <pc:spChg chg="add mod">
          <ac:chgData name="Reed Kiely" userId="768be38e-2fb5-40ce-925d-bd8e9d9e3c31" providerId="ADAL" clId="{93F4C9EE-CD9D-498E-8626-9FC33FE1E108}" dt="2021-08-02T13:14:15.026" v="61" actId="20577"/>
          <ac:spMkLst>
            <pc:docMk/>
            <pc:sldMk cId="733278208" sldId="2144328073"/>
            <ac:spMk id="2" creationId="{1ECAF7C7-EBFB-425D-ABEB-77B5EAF46D05}"/>
          </ac:spMkLst>
        </pc:spChg>
      </pc:sldChg>
    </pc:docChg>
  </pc:docChgLst>
  <pc:docChgLst>
    <pc:chgData name="Jason Wiese" userId="4bff8d5b-7de6-4655-b397-69b0afc81113" providerId="ADAL" clId="{75BB9CF2-F0DE-4A62-9843-EDACCD8BE052}"/>
    <pc:docChg chg="undo custSel modSld sldOrd">
      <pc:chgData name="Jason Wiese" userId="4bff8d5b-7de6-4655-b397-69b0afc81113" providerId="ADAL" clId="{75BB9CF2-F0DE-4A62-9843-EDACCD8BE052}" dt="2021-07-28T13:54:33.830" v="361" actId="20577"/>
      <pc:docMkLst>
        <pc:docMk/>
      </pc:docMkLst>
      <pc:sldChg chg="modSp mod">
        <pc:chgData name="Jason Wiese" userId="4bff8d5b-7de6-4655-b397-69b0afc81113" providerId="ADAL" clId="{75BB9CF2-F0DE-4A62-9843-EDACCD8BE052}" dt="2021-07-28T13:54:33.830" v="361" actId="20577"/>
        <pc:sldMkLst>
          <pc:docMk/>
          <pc:sldMk cId="1184644964" sldId="2144328067"/>
        </pc:sldMkLst>
        <pc:spChg chg="mod">
          <ac:chgData name="Jason Wiese" userId="4bff8d5b-7de6-4655-b397-69b0afc81113" providerId="ADAL" clId="{75BB9CF2-F0DE-4A62-9843-EDACCD8BE052}" dt="2021-07-28T13:54:33.830" v="361" actId="20577"/>
          <ac:spMkLst>
            <pc:docMk/>
            <pc:sldMk cId="1184644964" sldId="2144328067"/>
            <ac:spMk id="4" creationId="{3ED54650-E124-0942-8B03-A438165B55A6}"/>
          </ac:spMkLst>
        </pc:spChg>
        <pc:spChg chg="mod">
          <ac:chgData name="Jason Wiese" userId="4bff8d5b-7de6-4655-b397-69b0afc81113" providerId="ADAL" clId="{75BB9CF2-F0DE-4A62-9843-EDACCD8BE052}" dt="2021-07-28T13:50:11.588" v="3" actId="20577"/>
          <ac:spMkLst>
            <pc:docMk/>
            <pc:sldMk cId="1184644964" sldId="2144328067"/>
            <ac:spMk id="28" creationId="{8131C753-3CF9-467C-A43F-7C108EE6CC30}"/>
          </ac:spMkLst>
        </pc:spChg>
      </pc:sldChg>
      <pc:sldChg chg="modSp mod ord">
        <pc:chgData name="Jason Wiese" userId="4bff8d5b-7de6-4655-b397-69b0afc81113" providerId="ADAL" clId="{75BB9CF2-F0DE-4A62-9843-EDACCD8BE052}" dt="2021-07-28T13:51:49.288" v="251" actId="20577"/>
        <pc:sldMkLst>
          <pc:docMk/>
          <pc:sldMk cId="254238359" sldId="2144328068"/>
        </pc:sldMkLst>
        <pc:spChg chg="mod">
          <ac:chgData name="Jason Wiese" userId="4bff8d5b-7de6-4655-b397-69b0afc81113" providerId="ADAL" clId="{75BB9CF2-F0DE-4A62-9843-EDACCD8BE052}" dt="2021-07-28T13:51:49.288" v="251" actId="20577"/>
          <ac:spMkLst>
            <pc:docMk/>
            <pc:sldMk cId="254238359" sldId="2144328068"/>
            <ac:spMk id="4" creationId="{3ED54650-E124-0942-8B03-A438165B55A6}"/>
          </ac:spMkLst>
        </pc:spChg>
        <pc:spChg chg="mod">
          <ac:chgData name="Jason Wiese" userId="4bff8d5b-7de6-4655-b397-69b0afc81113" providerId="ADAL" clId="{75BB9CF2-F0DE-4A62-9843-EDACCD8BE052}" dt="2021-07-28T13:50:08.203" v="2" actId="20577"/>
          <ac:spMkLst>
            <pc:docMk/>
            <pc:sldMk cId="254238359" sldId="2144328068"/>
            <ac:spMk id="28" creationId="{8131C753-3CF9-467C-A43F-7C108EE6CC30}"/>
          </ac:spMkLst>
        </pc:spChg>
      </pc:sldChg>
    </pc:docChg>
  </pc:docChgLst>
  <pc:docChgLst>
    <pc:chgData name="Jason Wiese" userId="4bff8d5b-7de6-4655-b397-69b0afc81113" providerId="ADAL" clId="{047A620C-2FBD-4AC6-AE4C-FBA4DFF1BB78}"/>
    <pc:docChg chg="custSel">
      <pc:chgData name="Jason Wiese" userId="4bff8d5b-7de6-4655-b397-69b0afc81113" providerId="ADAL" clId="{047A620C-2FBD-4AC6-AE4C-FBA4DFF1BB78}" dt="2021-07-29T20:20:06.280" v="10" actId="1592"/>
      <pc:docMkLst>
        <pc:docMk/>
      </pc:docMkLst>
      <pc:sldChg chg="delCm">
        <pc:chgData name="Jason Wiese" userId="4bff8d5b-7de6-4655-b397-69b0afc81113" providerId="ADAL" clId="{047A620C-2FBD-4AC6-AE4C-FBA4DFF1BB78}" dt="2021-07-29T20:19:30.666" v="1" actId="1592"/>
        <pc:sldMkLst>
          <pc:docMk/>
          <pc:sldMk cId="3501066844" sldId="297"/>
        </pc:sldMkLst>
      </pc:sldChg>
      <pc:sldChg chg="delCm">
        <pc:chgData name="Jason Wiese" userId="4bff8d5b-7de6-4655-b397-69b0afc81113" providerId="ADAL" clId="{047A620C-2FBD-4AC6-AE4C-FBA4DFF1BB78}" dt="2021-07-29T20:19:40.683" v="4" actId="1592"/>
        <pc:sldMkLst>
          <pc:docMk/>
          <pc:sldMk cId="2357583258" sldId="2144327549"/>
        </pc:sldMkLst>
      </pc:sldChg>
      <pc:sldChg chg="delCm">
        <pc:chgData name="Jason Wiese" userId="4bff8d5b-7de6-4655-b397-69b0afc81113" providerId="ADAL" clId="{047A620C-2FBD-4AC6-AE4C-FBA4DFF1BB78}" dt="2021-07-29T20:20:06.280" v="10" actId="1592"/>
        <pc:sldMkLst>
          <pc:docMk/>
          <pc:sldMk cId="4292449496" sldId="2144327553"/>
        </pc:sldMkLst>
      </pc:sldChg>
      <pc:sldChg chg="delCm">
        <pc:chgData name="Jason Wiese" userId="4bff8d5b-7de6-4655-b397-69b0afc81113" providerId="ADAL" clId="{047A620C-2FBD-4AC6-AE4C-FBA4DFF1BB78}" dt="2021-07-29T20:19:50.706" v="7" actId="1592"/>
        <pc:sldMkLst>
          <pc:docMk/>
          <pc:sldMk cId="3340528543" sldId="2144328066"/>
        </pc:sldMkLst>
      </pc:sldChg>
      <pc:sldChg chg="delCm">
        <pc:chgData name="Jason Wiese" userId="4bff8d5b-7de6-4655-b397-69b0afc81113" providerId="ADAL" clId="{047A620C-2FBD-4AC6-AE4C-FBA4DFF1BB78}" dt="2021-07-29T20:19:45.138" v="5" actId="1592"/>
        <pc:sldMkLst>
          <pc:docMk/>
          <pc:sldMk cId="1184644964" sldId="2144328067"/>
        </pc:sldMkLst>
      </pc:sldChg>
      <pc:sldChg chg="delCm">
        <pc:chgData name="Jason Wiese" userId="4bff8d5b-7de6-4655-b397-69b0afc81113" providerId="ADAL" clId="{047A620C-2FBD-4AC6-AE4C-FBA4DFF1BB78}" dt="2021-07-29T20:19:47.836" v="6" actId="1592"/>
        <pc:sldMkLst>
          <pc:docMk/>
          <pc:sldMk cId="285591101" sldId="2144328069"/>
        </pc:sldMkLst>
      </pc:sldChg>
      <pc:sldChg chg="delCm">
        <pc:chgData name="Jason Wiese" userId="4bff8d5b-7de6-4655-b397-69b0afc81113" providerId="ADAL" clId="{047A620C-2FBD-4AC6-AE4C-FBA4DFF1BB78}" dt="2021-07-29T20:19:54.001" v="9" actId="1592"/>
        <pc:sldMkLst>
          <pc:docMk/>
          <pc:sldMk cId="1321325580" sldId="21443280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57392151126374E-2"/>
          <c:y val="4.8329404126150451E-2"/>
          <c:w val="0.94088634037563823"/>
          <c:h val="0.79801808442660005"/>
        </c:manualLayout>
      </c:layout>
      <c:barChart>
        <c:barDir val="col"/>
        <c:grouping val="clustered"/>
        <c:varyColors val="0"/>
        <c:ser>
          <c:idx val="0"/>
          <c:order val="0"/>
          <c:tx>
            <c:strRef>
              <c:f>Sheet1!$B$1</c:f>
              <c:strCache>
                <c:ptCount val="1"/>
                <c:pt idx="0">
                  <c:v>Series 1</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Industry conferences / events</c:v>
                </c:pt>
                <c:pt idx="1">
                  <c:v>Articles in the trades</c:v>
                </c:pt>
                <c:pt idx="2">
                  <c:v>Ad tech platform engagement</c:v>
                </c:pt>
                <c:pt idx="3">
                  <c:v>Data &amp; analytics platform engagement</c:v>
                </c:pt>
              </c:strCache>
            </c:strRef>
          </c:cat>
          <c:val>
            <c:numRef>
              <c:f>Sheet1!$B$2:$B$5</c:f>
              <c:numCache>
                <c:formatCode>0%</c:formatCode>
                <c:ptCount val="4"/>
                <c:pt idx="0">
                  <c:v>0.54</c:v>
                </c:pt>
                <c:pt idx="1">
                  <c:v>0.44</c:v>
                </c:pt>
                <c:pt idx="2">
                  <c:v>0.41</c:v>
                </c:pt>
                <c:pt idx="3">
                  <c:v>0.37</c:v>
                </c:pt>
              </c:numCache>
            </c:numRef>
          </c:val>
          <c:extLst>
            <c:ext xmlns:c16="http://schemas.microsoft.com/office/drawing/2014/chart" uri="{C3380CC4-5D6E-409C-BE32-E72D297353CC}">
              <c16:uniqueId val="{00000000-CE95-4528-9A7F-7EDE39242C0F}"/>
            </c:ext>
          </c:extLst>
        </c:ser>
        <c:dLbls>
          <c:showLegendKey val="0"/>
          <c:showVal val="0"/>
          <c:showCatName val="0"/>
          <c:showSerName val="0"/>
          <c:showPercent val="0"/>
          <c:showBubbleSize val="0"/>
        </c:dLbls>
        <c:gapWidth val="219"/>
        <c:overlap val="-27"/>
        <c:axId val="594049296"/>
        <c:axId val="594026008"/>
      </c:barChart>
      <c:catAx>
        <c:axId val="594049296"/>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0" i="0" u="none" strike="noStrike" kern="1200" baseline="0">
                <a:solidFill>
                  <a:srgbClr val="1F1A62"/>
                </a:solidFill>
                <a:latin typeface="Helvetica" panose="020B0403020202020204" pitchFamily="34" charset="0"/>
                <a:ea typeface="+mn-ea"/>
                <a:cs typeface="+mn-cs"/>
              </a:defRPr>
            </a:pPr>
            <a:endParaRPr lang="en-US"/>
          </a:p>
        </c:txPr>
        <c:crossAx val="594026008"/>
        <c:crosses val="autoZero"/>
        <c:auto val="1"/>
        <c:lblAlgn val="ctr"/>
        <c:lblOffset val="100"/>
        <c:noMultiLvlLbl val="0"/>
      </c:catAx>
      <c:valAx>
        <c:axId val="594026008"/>
        <c:scaling>
          <c:orientation val="minMax"/>
        </c:scaling>
        <c:delete val="1"/>
        <c:axPos val="l"/>
        <c:numFmt formatCode="0%" sourceLinked="1"/>
        <c:majorTickMark val="none"/>
        <c:minorTickMark val="none"/>
        <c:tickLblPos val="nextTo"/>
        <c:crossAx val="59404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D91BBE-8C42-4B84-B86E-60F2F7C2E6EF}" type="datetimeFigureOut">
              <a:rPr lang="en-US" smtClean="0"/>
              <a:t>8/2/2021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43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3</a:t>
            </a:fld>
            <a:endParaRPr lang="en-US"/>
          </a:p>
        </p:txBody>
      </p:sp>
    </p:spTree>
    <p:extLst>
      <p:ext uri="{BB962C8B-B14F-4D97-AF65-F5344CB8AC3E}">
        <p14:creationId xmlns:p14="http://schemas.microsoft.com/office/powerpoint/2010/main" val="336040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43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86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20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15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794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70140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1434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44897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24212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06999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79688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307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69345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945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02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8999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8361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4855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63413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880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3993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6418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580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87650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655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8/2/2021</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304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7322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8/2/2021</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9542892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hyperlink" Target="https://thevab.com/insight/top-line-view-how-industry-adopting-audience-based-buying" TargetMode="External"/><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0.jpeg"/><Relationship Id="rId12" Type="http://schemas.openxmlformats.org/officeDocument/2006/relationships/hyperlink" Target="https://thevab.com/insight/meeting-industry-challenges"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s://thevab.com/insight/proven-strategies-tactics-audience-based-tv-buying" TargetMode="External"/><Relationship Id="rId10" Type="http://schemas.openxmlformats.org/officeDocument/2006/relationships/hyperlink" Target="https://thevab.com/insight/an-insiders-look" TargetMode="External"/><Relationship Id="rId4" Type="http://schemas.openxmlformats.org/officeDocument/2006/relationships/hyperlink" Target="https://thevab.com/"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722A2-2F6A-6A4F-B326-A95012A7D8C3}"/>
              </a:ext>
            </a:extLst>
          </p:cNvPr>
          <p:cNvPicPr>
            <a:picLocks noChangeAspect="1"/>
          </p:cNvPicPr>
          <p:nvPr/>
        </p:nvPicPr>
        <p:blipFill>
          <a:blip r:embed="rId2"/>
          <a:stretch>
            <a:fillRect/>
          </a:stretch>
        </p:blipFill>
        <p:spPr>
          <a:xfrm>
            <a:off x="1492514" y="0"/>
            <a:ext cx="10699485" cy="6229350"/>
          </a:xfrm>
          <a:prstGeom prst="rect">
            <a:avLst/>
          </a:prstGeom>
        </p:spPr>
      </p:pic>
      <p:pic>
        <p:nvPicPr>
          <p:cNvPr id="9" name="Picture 8">
            <a:extLst>
              <a:ext uri="{FF2B5EF4-FFF2-40B4-BE49-F238E27FC236}">
                <a16:creationId xmlns:a16="http://schemas.microsoft.com/office/drawing/2014/main" id="{B1BE4905-A845-724F-A3C0-2D55545413DC}"/>
              </a:ext>
            </a:extLst>
          </p:cNvPr>
          <p:cNvPicPr>
            <a:picLocks noChangeAspect="1"/>
          </p:cNvPicPr>
          <p:nvPr/>
        </p:nvPicPr>
        <p:blipFill>
          <a:blip r:embed="rId2"/>
          <a:stretch>
            <a:fillRect/>
          </a:stretch>
        </p:blipFill>
        <p:spPr>
          <a:xfrm>
            <a:off x="1492515" y="0"/>
            <a:ext cx="10699485" cy="6229350"/>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B463E7D9-FAC4-47F6-A36B-915A17A37F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3842" y="5704063"/>
            <a:ext cx="2173855" cy="769565"/>
          </a:xfrm>
          <a:prstGeom prst="rect">
            <a:avLst/>
          </a:prstGeom>
        </p:spPr>
      </p:pic>
      <p:sp>
        <p:nvSpPr>
          <p:cNvPr id="5" name="Rectangle 4">
            <a:extLst>
              <a:ext uri="{FF2B5EF4-FFF2-40B4-BE49-F238E27FC236}">
                <a16:creationId xmlns:a16="http://schemas.microsoft.com/office/drawing/2014/main" id="{DC64CB32-E883-4D6B-90AF-8BE7266B74E7}"/>
              </a:ext>
            </a:extLst>
          </p:cNvPr>
          <p:cNvSpPr/>
          <p:nvPr/>
        </p:nvSpPr>
        <p:spPr>
          <a:xfrm>
            <a:off x="6447934" y="3968685"/>
            <a:ext cx="405353" cy="254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684D75-4F3B-4583-978B-3CCFA8C78E25}"/>
              </a:ext>
            </a:extLst>
          </p:cNvPr>
          <p:cNvSpPr/>
          <p:nvPr/>
        </p:nvSpPr>
        <p:spPr>
          <a:xfrm>
            <a:off x="2347274" y="4626984"/>
            <a:ext cx="226244" cy="24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C73A55-F23A-4356-97F7-F9DCC0A94049}"/>
              </a:ext>
            </a:extLst>
          </p:cNvPr>
          <p:cNvSpPr txBox="1"/>
          <p:nvPr/>
        </p:nvSpPr>
        <p:spPr>
          <a:xfrm>
            <a:off x="112023" y="4148526"/>
            <a:ext cx="8192991" cy="1077218"/>
          </a:xfrm>
          <a:prstGeom prst="rect">
            <a:avLst/>
          </a:prstGeom>
          <a:noFill/>
        </p:spPr>
        <p:txBody>
          <a:bodyPr wrap="square" rtlCol="0">
            <a:spAutoFit/>
          </a:bodyPr>
          <a:lstStyle/>
          <a:p>
            <a:r>
              <a:rPr lang="en-US" sz="3200" b="1" dirty="0">
                <a:solidFill>
                  <a:srgbClr val="ED3C8D"/>
                </a:solidFill>
                <a:latin typeface="Helvetica" panose="020B0403020202020204" pitchFamily="34" charset="0"/>
              </a:rPr>
              <a:t>Lessons Learned From Innovators </a:t>
            </a:r>
          </a:p>
          <a:p>
            <a:r>
              <a:rPr lang="en-US" sz="3200" b="1" dirty="0">
                <a:solidFill>
                  <a:srgbClr val="ED3C8D"/>
                </a:solidFill>
                <a:latin typeface="Helvetica" panose="020B0403020202020204" pitchFamily="34" charset="0"/>
              </a:rPr>
              <a:t>Who Are Testing Audience-Based Buying</a:t>
            </a:r>
          </a:p>
        </p:txBody>
      </p:sp>
      <p:pic>
        <p:nvPicPr>
          <p:cNvPr id="4" name="Picture 3" descr="Text&#10;&#10;Description automatically generated">
            <a:extLst>
              <a:ext uri="{FF2B5EF4-FFF2-40B4-BE49-F238E27FC236}">
                <a16:creationId xmlns:a16="http://schemas.microsoft.com/office/drawing/2014/main" id="{F79C666B-39BD-4DE7-9000-9E2C0D77879A}"/>
              </a:ext>
            </a:extLst>
          </p:cNvPr>
          <p:cNvPicPr>
            <a:picLocks noChangeAspect="1"/>
          </p:cNvPicPr>
          <p:nvPr/>
        </p:nvPicPr>
        <p:blipFill rotWithShape="1">
          <a:blip r:embed="rId4">
            <a:extLst>
              <a:ext uri="{28A0092B-C50C-407E-A947-70E740481C1C}">
                <a14:useLocalDpi xmlns:a14="http://schemas.microsoft.com/office/drawing/2010/main" val="0"/>
              </a:ext>
            </a:extLst>
          </a:blip>
          <a:srcRect l="4927" t="19769" r="5538" b="19996"/>
          <a:stretch/>
        </p:blipFill>
        <p:spPr>
          <a:xfrm>
            <a:off x="48736" y="2091520"/>
            <a:ext cx="5397907" cy="1877165"/>
          </a:xfrm>
          <a:prstGeom prst="rect">
            <a:avLst/>
          </a:prstGeom>
        </p:spPr>
      </p:pic>
      <p:pic>
        <p:nvPicPr>
          <p:cNvPr id="15" name="Picture 14">
            <a:extLst>
              <a:ext uri="{FF2B5EF4-FFF2-40B4-BE49-F238E27FC236}">
                <a16:creationId xmlns:a16="http://schemas.microsoft.com/office/drawing/2014/main" id="{51E80262-D7BF-428E-AAFD-BB737686C8AD}"/>
              </a:ext>
            </a:extLst>
          </p:cNvPr>
          <p:cNvPicPr>
            <a:picLocks noChangeAspect="1"/>
          </p:cNvPicPr>
          <p:nvPr/>
        </p:nvPicPr>
        <p:blipFill>
          <a:blip r:embed="rId5"/>
          <a:stretch>
            <a:fillRect/>
          </a:stretch>
        </p:blipFill>
        <p:spPr>
          <a:xfrm>
            <a:off x="0" y="87506"/>
            <a:ext cx="1826273" cy="636987"/>
          </a:xfrm>
          <a:prstGeom prst="rect">
            <a:avLst/>
          </a:prstGeom>
        </p:spPr>
      </p:pic>
    </p:spTree>
    <p:extLst>
      <p:ext uri="{BB962C8B-B14F-4D97-AF65-F5344CB8AC3E}">
        <p14:creationId xmlns:p14="http://schemas.microsoft.com/office/powerpoint/2010/main" val="116469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7229746-0D80-42F8-8A51-50A35EF11F3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5594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B665D1-9843-4E79-9D26-1C1F3995A1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0"/>
            <a:ext cx="5081285" cy="68803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26926955-E076-456A-B756-31BCB511CA21}"/>
              </a:ext>
            </a:extLst>
          </p:cNvPr>
          <p:cNvSpPr txBox="1"/>
          <p:nvPr/>
        </p:nvSpPr>
        <p:spPr>
          <a:xfrm>
            <a:off x="5291494" y="1162911"/>
            <a:ext cx="6768528" cy="473975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Light"/>
                <a:ea typeface="+mn-ea"/>
                <a:cs typeface="+mn-cs"/>
              </a:rPr>
              <a:t>VAB and Spectrum Reach commissioned </a:t>
            </a:r>
            <a:r>
              <a:rPr kumimoji="0" lang="en-US" sz="1800" b="1" i="1" u="none" strike="noStrike" kern="1200" cap="none" spc="0" normalizeH="0" baseline="0" noProof="0">
                <a:ln>
                  <a:noFill/>
                </a:ln>
                <a:solidFill>
                  <a:srgbClr val="1F1A62"/>
                </a:solidFill>
                <a:effectLst/>
                <a:uLnTx/>
                <a:uFillTx/>
                <a:latin typeface="Helvetica Light"/>
                <a:ea typeface="+mn-ea"/>
                <a:cs typeface="+mn-cs"/>
              </a:rPr>
              <a:t>Advertiser Perceptions</a:t>
            </a:r>
            <a:r>
              <a:rPr kumimoji="0" lang="en-US" sz="1800" b="0" i="0" u="none" strike="noStrike" kern="1200" cap="none" spc="0" normalizeH="0" baseline="0" noProof="0">
                <a:ln>
                  <a:noFill/>
                </a:ln>
                <a:solidFill>
                  <a:srgbClr val="1F1A62"/>
                </a:solidFill>
                <a:effectLst/>
                <a:uLnTx/>
                <a:uFillTx/>
                <a:latin typeface="Helvetica Light"/>
                <a:ea typeface="+mn-ea"/>
                <a:cs typeface="+mn-cs"/>
              </a:rPr>
              <a:t> to conduct an online survey between March 23 – March 31, 2021.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4A99"/>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Light"/>
                <a:ea typeface="+mn-ea"/>
                <a:cs typeface="+mn-cs"/>
              </a:rPr>
              <a:t>The results are based on </a:t>
            </a:r>
            <a:r>
              <a:rPr kumimoji="0" lang="en-US" sz="1800" b="0" i="0" u="none" strike="noStrike" kern="1200" cap="none" spc="0" normalizeH="0" baseline="0" noProof="0">
                <a:ln>
                  <a:noFill/>
                </a:ln>
                <a:solidFill>
                  <a:srgbClr val="1F1A62"/>
                </a:solidFill>
                <a:effectLst/>
                <a:uLnTx/>
                <a:uFillTx/>
                <a:latin typeface="Helvetica Light"/>
                <a:ea typeface="+mn-ea"/>
                <a:cs typeface="+mn-cs"/>
              </a:rPr>
              <a:t>211 U.S. respondents of brand marketer and agency contacts </a:t>
            </a:r>
            <a:r>
              <a:rPr kumimoji="0" lang="en-US" sz="1800" b="0" i="0" u="none" strike="noStrike" kern="1200" cap="none" spc="0" normalizeH="0" baseline="0" noProof="0">
                <a:ln>
                  <a:noFill/>
                </a:ln>
                <a:solidFill>
                  <a:srgbClr val="1B1464"/>
                </a:solidFill>
                <a:effectLst/>
                <a:uLnTx/>
                <a:uFillTx/>
                <a:latin typeface="Helvetica Light"/>
                <a:ea typeface="+mn-ea"/>
                <a:cs typeface="+mn-cs"/>
              </a:rPr>
              <a:t>from Advertiser Perceptions’ Ad Pros Community with a wide range of annual total advertising budgets ($10K - $250 MM+) across a variety of market sectors (e.g., retail, financial, auto, food / dining, healthcare, technology, entertainment, etc.)</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Light"/>
                <a:ea typeface="+mn-ea"/>
                <a:cs typeface="+mn-cs"/>
              </a:rPr>
              <a:t>Respondent Qualifications: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Light"/>
                <a:ea typeface="+mn-ea"/>
                <a:cs typeface="+mn-cs"/>
              </a:rPr>
              <a:t>Advertising decision maker involved in TV and/or digital video advertising campaigns</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Light"/>
                <a:ea typeface="+mn-ea"/>
                <a:cs typeface="+mn-cs"/>
              </a:rPr>
              <a:t>National / Regional sales focus</a:t>
            </a:r>
          </a:p>
          <a:p>
            <a:pPr marL="285750" marR="0" lvl="0" indent="-285750" algn="l" defTabSz="18288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Light"/>
                <a:ea typeface="+mn-ea"/>
                <a:cs typeface="+mn-cs"/>
              </a:rPr>
              <a:t>Mix of job titles (junior, mid, senior level)</a:t>
            </a:r>
          </a:p>
          <a:p>
            <a:pPr marL="285750" marR="0" lvl="0" indent="-285750" algn="l" defTabSz="1828800" rtl="0" eaLnBrk="1" fontAlgn="auto" latinLnBrk="0" hangingPunct="1">
              <a:lnSpc>
                <a:spcPct val="100000"/>
              </a:lnSpc>
              <a:spcBef>
                <a:spcPts val="0"/>
              </a:spcBef>
              <a:spcAft>
                <a:spcPts val="0"/>
              </a:spcAft>
              <a:buClrTx/>
              <a:buSzTx/>
              <a:buFontTx/>
              <a:buBlip>
                <a:blip r:embed="rId4"/>
              </a:buBlip>
              <a:tabLst/>
              <a:defRPr/>
            </a:pPr>
            <a:endParaRPr kumimoji="0" lang="en-US" sz="600" b="0" i="0" u="none" strike="noStrike" kern="1200" cap="none" spc="0" normalizeH="0" baseline="0" noProof="0">
              <a:ln>
                <a:noFill/>
              </a:ln>
              <a:solidFill>
                <a:srgbClr val="1B1464"/>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Light"/>
                <a:ea typeface="+mn-ea"/>
                <a:cs typeface="+mn-cs"/>
              </a:rPr>
              <a:t>Mix of independent ad agencies and holding companies</a:t>
            </a:r>
          </a:p>
        </p:txBody>
      </p:sp>
      <p:pic>
        <p:nvPicPr>
          <p:cNvPr id="10" name="Picture 9">
            <a:extLst>
              <a:ext uri="{FF2B5EF4-FFF2-40B4-BE49-F238E27FC236}">
                <a16:creationId xmlns:a16="http://schemas.microsoft.com/office/drawing/2014/main" id="{A0843D93-B603-4841-909B-FB4D242C17A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08773" y="543967"/>
            <a:ext cx="991775" cy="240792"/>
          </a:xfrm>
          <a:prstGeom prst="rect">
            <a:avLst/>
          </a:prstGeom>
        </p:spPr>
      </p:pic>
      <p:pic>
        <p:nvPicPr>
          <p:cNvPr id="4" name="Picture 3" descr="A picture containing text, tableware, dishware&#10;&#10;Description automatically generated">
            <a:extLst>
              <a:ext uri="{FF2B5EF4-FFF2-40B4-BE49-F238E27FC236}">
                <a16:creationId xmlns:a16="http://schemas.microsoft.com/office/drawing/2014/main" id="{BFAE8EF9-26A5-482C-8ED5-5A645B90D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4905" y="503387"/>
            <a:ext cx="986780" cy="282876"/>
          </a:xfrm>
          <a:prstGeom prst="rect">
            <a:avLst/>
          </a:prstGeom>
        </p:spPr>
      </p:pic>
    </p:spTree>
    <p:extLst>
      <p:ext uri="{BB962C8B-B14F-4D97-AF65-F5344CB8AC3E}">
        <p14:creationId xmlns:p14="http://schemas.microsoft.com/office/powerpoint/2010/main" val="414025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2017558-8EA8-49CD-A1E9-F7F3D0362F7C}"/>
              </a:ext>
            </a:extLst>
          </p:cNvPr>
          <p:cNvPicPr>
            <a:picLocks noChangeAspect="1"/>
          </p:cNvPicPr>
          <p:nvPr/>
        </p:nvPicPr>
        <p:blipFill rotWithShape="1">
          <a:blip r:embed="rId3">
            <a:extLst>
              <a:ext uri="{28A0092B-C50C-407E-A947-70E740481C1C}">
                <a14:useLocalDpi xmlns:a14="http://schemas.microsoft.com/office/drawing/2010/main" val="0"/>
              </a:ext>
            </a:extLst>
          </a:blip>
          <a:srcRect l="11627" r="30457"/>
          <a:stretch/>
        </p:blipFill>
        <p:spPr>
          <a:xfrm>
            <a:off x="-24069" y="0"/>
            <a:ext cx="5624767" cy="6858000"/>
          </a:xfrm>
          <a:prstGeom prst="rect">
            <a:avLst/>
          </a:prstGeom>
        </p:spPr>
      </p:pic>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B910C202-5234-4E8B-A412-45751F772568}"/>
              </a:ext>
            </a:extLst>
          </p:cNvPr>
          <p:cNvSpPr/>
          <p:nvPr/>
        </p:nvSpPr>
        <p:spPr>
          <a:xfrm>
            <a:off x="5998533" y="2151727"/>
            <a:ext cx="5288592" cy="3139321"/>
          </a:xfrm>
          <a:prstGeom prst="rect">
            <a:avLst/>
          </a:prstGeom>
        </p:spPr>
        <p:txBody>
          <a:bodyPr wrap="square">
            <a:spAutoFit/>
          </a:bodyPr>
          <a:lstStyle/>
          <a:p>
            <a:pPr>
              <a:defRPr/>
            </a:pPr>
            <a:r>
              <a:rPr lang="en-US" sz="2200" dirty="0">
                <a:solidFill>
                  <a:srgbClr val="1F1A62"/>
                </a:solidFill>
                <a:latin typeface="Helvetica" pitchFamily="2" charset="0"/>
              </a:rPr>
              <a:t>The way marketers plan and buy TV campaigns is evolving with their ability to target specific audiences rather than broad demographics. To help marketers confidently embrace this change, we are sharing lessons from those who are already in market - testing and learning - and embracing innovative ways of buying to drive brand growth.</a:t>
            </a:r>
            <a:endPar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6B5EF369-B0BB-41DA-8A88-253014CC037A}"/>
              </a:ext>
            </a:extLst>
          </p:cNvPr>
          <p:cNvSpPr txBox="1"/>
          <p:nvPr/>
        </p:nvSpPr>
        <p:spPr>
          <a:xfrm>
            <a:off x="5600698" y="6300870"/>
            <a:ext cx="6591302" cy="21544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See appendix for details on our custom study methodology.</a:t>
            </a:r>
            <a:endParaRPr kumimoji="0" lang="en-US" sz="80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3575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7" name="Picture 26">
            <a:extLst>
              <a:ext uri="{FF2B5EF4-FFF2-40B4-BE49-F238E27FC236}">
                <a16:creationId xmlns:a16="http://schemas.microsoft.com/office/drawing/2014/main" id="{51671992-09F9-4C00-AE36-CACA1D2B763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24597" y="1311722"/>
            <a:ext cx="4020683" cy="2462213"/>
          </a:xfrm>
          <a:prstGeom prst="rect">
            <a:avLst/>
          </a:prstGeom>
        </p:spPr>
        <p:txBody>
          <a:bodyPr wrap="square">
            <a:spAutoFit/>
          </a:bodyPr>
          <a:lstStyle/>
          <a:p>
            <a:pPr>
              <a:defRPr/>
            </a:pPr>
            <a:r>
              <a:rPr lang="en-US" sz="2200" dirty="0">
                <a:solidFill>
                  <a:srgbClr val="1F1A62"/>
                </a:solidFill>
                <a:latin typeface="Helvetica" pitchFamily="2" charset="0"/>
              </a:rPr>
              <a:t>Marketers that are currently testing audience-based buying are early adopters who are </a:t>
            </a:r>
            <a:r>
              <a:rPr lang="en-US" sz="2200" b="1" dirty="0">
                <a:solidFill>
                  <a:srgbClr val="ED3C8D"/>
                </a:solidFill>
                <a:latin typeface="Helvetica" pitchFamily="2" charset="0"/>
              </a:rPr>
              <a:t>highly knowledgeable and comfortable with the approach</a:t>
            </a:r>
            <a:r>
              <a:rPr lang="en-US" sz="2200" dirty="0">
                <a:solidFill>
                  <a:srgbClr val="ED3C8D"/>
                </a:solidFill>
                <a:latin typeface="Helvetica" pitchFamily="2" charset="0"/>
              </a:rPr>
              <a:t>,</a:t>
            </a:r>
            <a:r>
              <a:rPr lang="en-US" sz="2200" dirty="0">
                <a:solidFill>
                  <a:srgbClr val="1F1A62"/>
                </a:solidFill>
                <a:latin typeface="Helvetica" pitchFamily="2" charset="0"/>
              </a:rPr>
              <a:t> much more so </a:t>
            </a:r>
            <a:br>
              <a:rPr lang="en-US" sz="2200" dirty="0">
                <a:solidFill>
                  <a:srgbClr val="1F1A62"/>
                </a:solidFill>
                <a:latin typeface="Helvetica" pitchFamily="2" charset="0"/>
              </a:rPr>
            </a:br>
            <a:r>
              <a:rPr lang="en-US" sz="2200" dirty="0">
                <a:solidFill>
                  <a:srgbClr val="1F1A62"/>
                </a:solidFill>
                <a:latin typeface="Helvetica" pitchFamily="2" charset="0"/>
              </a:rPr>
              <a:t>than other marketers</a:t>
            </a:r>
          </a:p>
        </p:txBody>
      </p:sp>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6" name="Rectangle 55">
            <a:extLst>
              <a:ext uri="{FF2B5EF4-FFF2-40B4-BE49-F238E27FC236}">
                <a16:creationId xmlns:a16="http://schemas.microsoft.com/office/drawing/2014/main" id="{49DF06DB-0E04-43EB-906B-75F674482CF9}"/>
              </a:ext>
            </a:extLst>
          </p:cNvPr>
          <p:cNvSpPr/>
          <p:nvPr/>
        </p:nvSpPr>
        <p:spPr>
          <a:xfrm>
            <a:off x="4466863" y="6000548"/>
            <a:ext cx="7725137" cy="523220"/>
          </a:xfrm>
          <a:prstGeom prst="rect">
            <a:avLst/>
          </a:prstGeom>
        </p:spPr>
        <p:txBody>
          <a:bodyPr wrap="square">
            <a:spAutoFit/>
          </a:bodyPr>
          <a:lstStyle/>
          <a:p>
            <a:pPr lvl="0">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a:t>
            </a:r>
            <a:r>
              <a:rPr lang="en-US" sz="700">
                <a:solidFill>
                  <a:srgbClr val="1F1A62"/>
                </a:solidFill>
                <a:latin typeface="Helvetica" panose="020B0604020202020204" pitchFamily="34" charset="0"/>
                <a:cs typeface="Helvetica" panose="020B0604020202020204" pitchFamily="34" charset="0"/>
              </a:rPr>
              <a:t>Base: Marketers who are “currently testing audience-based buying and determining its role in our TV strategies.” Q45. Which of the following best defines TV ‘audience-based buying’? Even if you’re not familiar with TV ‘audience-based’ buying, we’d like your opinion (respondents were given six definitions with nine choices, including ‘all/none of the above’ and ‘other).’</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Index calculated against survey respondents who are not currently testing audience-based TV buying (n=168).</a:t>
            </a:r>
          </a:p>
        </p:txBody>
      </p:sp>
      <p:sp>
        <p:nvSpPr>
          <p:cNvPr id="26" name="TextBox 25">
            <a:extLst>
              <a:ext uri="{FF2B5EF4-FFF2-40B4-BE49-F238E27FC236}">
                <a16:creationId xmlns:a16="http://schemas.microsoft.com/office/drawing/2014/main" id="{9BA7CE04-D3ED-4EA1-838E-893FBA541057}"/>
              </a:ext>
            </a:extLst>
          </p:cNvPr>
          <p:cNvSpPr txBox="1"/>
          <p:nvPr/>
        </p:nvSpPr>
        <p:spPr>
          <a:xfrm>
            <a:off x="7414947" y="980055"/>
            <a:ext cx="256586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49%</a:t>
            </a:r>
          </a:p>
        </p:txBody>
      </p:sp>
      <p:sp>
        <p:nvSpPr>
          <p:cNvPr id="8" name="TextBox 7">
            <a:extLst>
              <a:ext uri="{FF2B5EF4-FFF2-40B4-BE49-F238E27FC236}">
                <a16:creationId xmlns:a16="http://schemas.microsoft.com/office/drawing/2014/main" id="{CDE7D22B-4495-4F08-84B1-AF9A66916051}"/>
              </a:ext>
            </a:extLst>
          </p:cNvPr>
          <p:cNvSpPr txBox="1"/>
          <p:nvPr/>
        </p:nvSpPr>
        <p:spPr>
          <a:xfrm>
            <a:off x="5046865" y="2127137"/>
            <a:ext cx="6236655" cy="769441"/>
          </a:xfrm>
          <a:prstGeom prst="rect">
            <a:avLst/>
          </a:prstGeom>
          <a:noFill/>
        </p:spPr>
        <p:txBody>
          <a:bodyPr wrap="square" rtlCol="0">
            <a:spAutoFit/>
          </a:bodyPr>
          <a:lstStyle/>
          <a:p>
            <a:pPr algn="ctr"/>
            <a:r>
              <a:rPr lang="en-US" sz="2200">
                <a:solidFill>
                  <a:srgbClr val="1B1464"/>
                </a:solidFill>
                <a:latin typeface="Helvetica" panose="020B0604020202020204" pitchFamily="34" charset="0"/>
                <a:cs typeface="Helvetica" panose="020B0604020202020204" pitchFamily="34" charset="0"/>
              </a:rPr>
              <a:t>of marketers ‘currently testing ABB TV’ can correctly define what audience-based buying is</a:t>
            </a:r>
          </a:p>
        </p:txBody>
      </p:sp>
      <p:pic>
        <p:nvPicPr>
          <p:cNvPr id="5" name="Picture 4" descr="Icon&#10;&#10;Description automatically generated">
            <a:extLst>
              <a:ext uri="{FF2B5EF4-FFF2-40B4-BE49-F238E27FC236}">
                <a16:creationId xmlns:a16="http://schemas.microsoft.com/office/drawing/2014/main" id="{F7565896-F7A3-4C17-885D-ACD1161BD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663" y="999119"/>
            <a:ext cx="1069869" cy="1069869"/>
          </a:xfrm>
          <a:prstGeom prst="rect">
            <a:avLst/>
          </a:prstGeom>
        </p:spPr>
      </p:pic>
      <p:sp>
        <p:nvSpPr>
          <p:cNvPr id="23" name="TextBox 22">
            <a:extLst>
              <a:ext uri="{FF2B5EF4-FFF2-40B4-BE49-F238E27FC236}">
                <a16:creationId xmlns:a16="http://schemas.microsoft.com/office/drawing/2014/main" id="{69E03880-559A-4FCC-87BB-818F32735E2E}"/>
              </a:ext>
            </a:extLst>
          </p:cNvPr>
          <p:cNvSpPr txBox="1"/>
          <p:nvPr/>
        </p:nvSpPr>
        <p:spPr>
          <a:xfrm>
            <a:off x="4926568" y="4604659"/>
            <a:ext cx="5950959" cy="1107996"/>
          </a:xfrm>
          <a:prstGeom prst="rect">
            <a:avLst/>
          </a:prstGeom>
          <a:noFill/>
        </p:spPr>
        <p:txBody>
          <a:bodyPr wrap="square" rtlCol="0">
            <a:spAutoFit/>
          </a:bodyPr>
          <a:lstStyle/>
          <a:p>
            <a:pPr algn="ctr"/>
            <a:r>
              <a:rPr lang="en-US" sz="2200">
                <a:solidFill>
                  <a:srgbClr val="1B1464"/>
                </a:solidFill>
                <a:latin typeface="Helvetica" panose="020B0604020202020204" pitchFamily="34" charset="0"/>
                <a:cs typeface="Helvetica" panose="020B0604020202020204" pitchFamily="34" charset="0"/>
              </a:rPr>
              <a:t>These ‘test and learn’ marketers are </a:t>
            </a:r>
            <a:r>
              <a:rPr lang="en-US" sz="2200" b="1">
                <a:solidFill>
                  <a:srgbClr val="ED3C8D"/>
                </a:solidFill>
                <a:latin typeface="Helvetica" panose="020B0604020202020204" pitchFamily="34" charset="0"/>
                <a:cs typeface="Helvetica" panose="020B0604020202020204" pitchFamily="34" charset="0"/>
              </a:rPr>
              <a:t>67%</a:t>
            </a:r>
            <a:r>
              <a:rPr lang="en-US" sz="2200">
                <a:solidFill>
                  <a:srgbClr val="1B1464"/>
                </a:solidFill>
                <a:latin typeface="Helvetica" panose="020B0604020202020204" pitchFamily="34" charset="0"/>
                <a:cs typeface="Helvetica" panose="020B0604020202020204" pitchFamily="34" charset="0"/>
              </a:rPr>
              <a:t> more likely to correctly identify audience-based TV buying than all other marketers</a:t>
            </a:r>
          </a:p>
        </p:txBody>
      </p:sp>
      <p:pic>
        <p:nvPicPr>
          <p:cNvPr id="12" name="Picture 11" descr="Icon&#10;&#10;Description automatically generated">
            <a:extLst>
              <a:ext uri="{FF2B5EF4-FFF2-40B4-BE49-F238E27FC236}">
                <a16:creationId xmlns:a16="http://schemas.microsoft.com/office/drawing/2014/main" id="{8DAAB616-1D56-444B-AA7C-9C5C8DD81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7255" y="4427114"/>
            <a:ext cx="1385796" cy="1385796"/>
          </a:xfrm>
          <a:prstGeom prst="rect">
            <a:avLst/>
          </a:prstGeom>
        </p:spPr>
      </p:pic>
      <p:sp>
        <p:nvSpPr>
          <p:cNvPr id="3" name="Right Brace 2">
            <a:extLst>
              <a:ext uri="{FF2B5EF4-FFF2-40B4-BE49-F238E27FC236}">
                <a16:creationId xmlns:a16="http://schemas.microsoft.com/office/drawing/2014/main" id="{AE29B82B-C2A0-4B34-82C9-F29B72B47126}"/>
              </a:ext>
            </a:extLst>
          </p:cNvPr>
          <p:cNvSpPr/>
          <p:nvPr/>
        </p:nvSpPr>
        <p:spPr>
          <a:xfrm rot="5400000">
            <a:off x="8065680" y="998419"/>
            <a:ext cx="407736" cy="6027941"/>
          </a:xfrm>
          <a:prstGeom prst="rightBrace">
            <a:avLst>
              <a:gd name="adj1" fmla="val 8333"/>
              <a:gd name="adj2" fmla="val 49679"/>
            </a:avLst>
          </a:prstGeom>
          <a:ln w="28575">
            <a:solidFill>
              <a:srgbClr val="ED3C8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6025B37-1AC9-4D22-BA78-9E20413FF654}"/>
              </a:ext>
            </a:extLst>
          </p:cNvPr>
          <p:cNvSpPr/>
          <p:nvPr/>
        </p:nvSpPr>
        <p:spPr>
          <a:xfrm>
            <a:off x="5185207" y="3011665"/>
            <a:ext cx="6124947" cy="558833"/>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Helvetica" panose="020B0604020202020204" pitchFamily="34" charset="0"/>
              </a:rPr>
              <a:t>“Segmenting viewers beyond traditional demographics to target a group of consumers based on behavioral, attitudinal and /or lifestyle data”</a:t>
            </a:r>
          </a:p>
        </p:txBody>
      </p:sp>
    </p:spTree>
    <p:extLst>
      <p:ext uri="{BB962C8B-B14F-4D97-AF65-F5344CB8AC3E}">
        <p14:creationId xmlns:p14="http://schemas.microsoft.com/office/powerpoint/2010/main" val="25423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53072" y="1302197"/>
            <a:ext cx="428461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These ‘test and learn’ marketers educate themselves by </a:t>
            </a:r>
            <a:r>
              <a:rPr lang="en-US" sz="2200" b="1" dirty="0">
                <a:solidFill>
                  <a:srgbClr val="ED3C8D"/>
                </a:solidFill>
                <a:latin typeface="Helvetica" pitchFamily="2" charset="0"/>
              </a:rPr>
              <a:t>taking the initiative to independently learn more </a:t>
            </a:r>
            <a:r>
              <a:rPr lang="en-US" sz="2200" dirty="0">
                <a:solidFill>
                  <a:srgbClr val="1F1A62"/>
                </a:solidFill>
                <a:latin typeface="Helvetica" pitchFamily="2" charset="0"/>
              </a:rPr>
              <a:t>about innovative buying approaches as they constantly seek out ways to achieve a greater return on </a:t>
            </a:r>
            <a:br>
              <a:rPr lang="en-US" sz="2200" dirty="0">
                <a:solidFill>
                  <a:srgbClr val="1F1A62"/>
                </a:solidFill>
                <a:latin typeface="Helvetica" pitchFamily="2" charset="0"/>
              </a:rPr>
            </a:br>
            <a:r>
              <a:rPr lang="en-US" sz="2200" dirty="0">
                <a:solidFill>
                  <a:srgbClr val="1F1A62"/>
                </a:solidFill>
                <a:latin typeface="Helvetica" pitchFamily="2" charset="0"/>
              </a:rPr>
              <a:t>their investment</a:t>
            </a:r>
            <a:endParaRPr kumimoji="0" lang="en-US" sz="18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6" name="Rectangle 55">
            <a:extLst>
              <a:ext uri="{FF2B5EF4-FFF2-40B4-BE49-F238E27FC236}">
                <a16:creationId xmlns:a16="http://schemas.microsoft.com/office/drawing/2014/main" id="{49DF06DB-0E04-43EB-906B-75F674482CF9}"/>
              </a:ext>
            </a:extLst>
          </p:cNvPr>
          <p:cNvSpPr/>
          <p:nvPr/>
        </p:nvSpPr>
        <p:spPr>
          <a:xfrm>
            <a:off x="4466863" y="6109091"/>
            <a:ext cx="7767159"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Base: Marketers who are “currently testing audience-based buying and determining its role in our TV strategies”. Q50. Where do you most often hear ‘audience-based buying’ and the terms associated with it being discussed? Top 4 on percentage are reflected. Index calculated against survey respondents who are not currently testing audience-based TV buying (n=168).</a:t>
            </a:r>
          </a:p>
        </p:txBody>
      </p:sp>
      <p:graphicFrame>
        <p:nvGraphicFramePr>
          <p:cNvPr id="7" name="Chart 6">
            <a:extLst>
              <a:ext uri="{FF2B5EF4-FFF2-40B4-BE49-F238E27FC236}">
                <a16:creationId xmlns:a16="http://schemas.microsoft.com/office/drawing/2014/main" id="{41CB4AC4-252B-40EE-98FE-B0632F9F2E0C}"/>
              </a:ext>
            </a:extLst>
          </p:cNvPr>
          <p:cNvGraphicFramePr/>
          <p:nvPr/>
        </p:nvGraphicFramePr>
        <p:xfrm>
          <a:off x="4605677" y="2060469"/>
          <a:ext cx="7448177" cy="317507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BA2D9857-F094-466D-B0F5-A7E2F20A5C5D}"/>
              </a:ext>
            </a:extLst>
          </p:cNvPr>
          <p:cNvSpPr txBox="1"/>
          <p:nvPr/>
        </p:nvSpPr>
        <p:spPr>
          <a:xfrm>
            <a:off x="4466863" y="1692986"/>
            <a:ext cx="7725136"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Where do you most often hear ‘audience-based buying’ and the associated terms?</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marketers ‘currently testing ABB TV’</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EBF2C570-B812-4468-A5E4-9478CDFB0BE1}"/>
              </a:ext>
            </a:extLst>
          </p:cNvPr>
          <p:cNvSpPr txBox="1"/>
          <p:nvPr/>
        </p:nvSpPr>
        <p:spPr>
          <a:xfrm>
            <a:off x="4476495" y="5638545"/>
            <a:ext cx="76611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How to read the indices:</a:t>
            </a: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example - marketers ‘currently testing ABB TV’ are 31% more likely then all other respondents to hear ‘audience-based buying’ and the associated terms at industry conferences / events.</a:t>
            </a:r>
          </a:p>
        </p:txBody>
      </p:sp>
      <p:sp>
        <p:nvSpPr>
          <p:cNvPr id="26" name="Rectangle: Rounded Corners 10">
            <a:extLst>
              <a:ext uri="{FF2B5EF4-FFF2-40B4-BE49-F238E27FC236}">
                <a16:creationId xmlns:a16="http://schemas.microsoft.com/office/drawing/2014/main" id="{2A6F8B25-B1F1-754E-987C-1BCBD36AFC39}"/>
              </a:ext>
            </a:extLst>
          </p:cNvPr>
          <p:cNvSpPr/>
          <p:nvPr/>
        </p:nvSpPr>
        <p:spPr>
          <a:xfrm>
            <a:off x="5043910" y="5202447"/>
            <a:ext cx="9113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131 index</a:t>
            </a:r>
          </a:p>
        </p:txBody>
      </p:sp>
      <p:sp>
        <p:nvSpPr>
          <p:cNvPr id="27" name="Rectangle: Rounded Corners 42">
            <a:extLst>
              <a:ext uri="{FF2B5EF4-FFF2-40B4-BE49-F238E27FC236}">
                <a16:creationId xmlns:a16="http://schemas.microsoft.com/office/drawing/2014/main" id="{86FFB773-0372-E54B-BE14-1A042D7D092F}"/>
              </a:ext>
            </a:extLst>
          </p:cNvPr>
          <p:cNvSpPr/>
          <p:nvPr/>
        </p:nvSpPr>
        <p:spPr>
          <a:xfrm>
            <a:off x="6916024" y="5202447"/>
            <a:ext cx="9113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115 index</a:t>
            </a:r>
          </a:p>
        </p:txBody>
      </p:sp>
      <p:sp>
        <p:nvSpPr>
          <p:cNvPr id="14" name="Rectangle: Rounded Corners 43">
            <a:extLst>
              <a:ext uri="{FF2B5EF4-FFF2-40B4-BE49-F238E27FC236}">
                <a16:creationId xmlns:a16="http://schemas.microsoft.com/office/drawing/2014/main" id="{74A3AC52-5693-4382-A3A3-96ABD2F85507}"/>
              </a:ext>
            </a:extLst>
          </p:cNvPr>
          <p:cNvSpPr/>
          <p:nvPr/>
        </p:nvSpPr>
        <p:spPr>
          <a:xfrm>
            <a:off x="8772296" y="5202447"/>
            <a:ext cx="911302" cy="293120"/>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rgbClr val="ED3C8D"/>
                </a:solidFill>
                <a:latin typeface="Helvetica" panose="020B0403020202020204" pitchFamily="34" charset="0"/>
              </a:rPr>
              <a:t>92 index</a:t>
            </a:r>
          </a:p>
        </p:txBody>
      </p:sp>
    </p:spTree>
    <p:extLst>
      <p:ext uri="{BB962C8B-B14F-4D97-AF65-F5344CB8AC3E}">
        <p14:creationId xmlns:p14="http://schemas.microsoft.com/office/powerpoint/2010/main" val="118464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44" name="Picture 43">
            <a:extLst>
              <a:ext uri="{FF2B5EF4-FFF2-40B4-BE49-F238E27FC236}">
                <a16:creationId xmlns:a16="http://schemas.microsoft.com/office/drawing/2014/main" id="{13733B47-6B37-4A4A-8C1B-DC63DD4220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141849" y="1311722"/>
            <a:ext cx="4125352"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Understanding that a key benefit of audience-based buying is precision targeting, ‘test and learn’ marketers focus on the ability to </a:t>
            </a:r>
            <a:r>
              <a:rPr lang="en-US" sz="2200" b="1" dirty="0">
                <a:solidFill>
                  <a:srgbClr val="ED3C8D"/>
                </a:solidFill>
                <a:latin typeface="Helvetica" pitchFamily="2" charset="0"/>
              </a:rPr>
              <a:t>reach the right audience</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 with </a:t>
            </a:r>
            <a:r>
              <a:rPr lang="en-US" sz="2200" b="1" dirty="0">
                <a:solidFill>
                  <a:srgbClr val="ED3C8D"/>
                </a:solidFill>
                <a:latin typeface="Helvetica" pitchFamily="2" charset="0"/>
              </a:rPr>
              <a:t>relevant creative</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 to </a:t>
            </a:r>
            <a:r>
              <a:rPr lang="en-US" sz="2200" b="1" dirty="0">
                <a:solidFill>
                  <a:srgbClr val="ED3C8D"/>
                </a:solidFill>
                <a:latin typeface="Helvetica" pitchFamily="2" charset="0"/>
              </a:rPr>
              <a:t>optimize customer acquisition costs</a:t>
            </a:r>
            <a:endPar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5" name="TextBox 44">
            <a:extLst>
              <a:ext uri="{FF2B5EF4-FFF2-40B4-BE49-F238E27FC236}">
                <a16:creationId xmlns:a16="http://schemas.microsoft.com/office/drawing/2014/main" id="{7902A1D7-D389-40BE-AFF0-ACE779A850E0}"/>
              </a:ext>
            </a:extLst>
          </p:cNvPr>
          <p:cNvSpPr txBox="1"/>
          <p:nvPr/>
        </p:nvSpPr>
        <p:spPr>
          <a:xfrm>
            <a:off x="4559487" y="3834202"/>
            <a:ext cx="22177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Reaching the Right Audience</a:t>
            </a:r>
          </a:p>
        </p:txBody>
      </p:sp>
      <p:pic>
        <p:nvPicPr>
          <p:cNvPr id="48" name="Picture 47" descr="Icon&#10;&#10;Description automatically generated">
            <a:extLst>
              <a:ext uri="{FF2B5EF4-FFF2-40B4-BE49-F238E27FC236}">
                <a16:creationId xmlns:a16="http://schemas.microsoft.com/office/drawing/2014/main" id="{E8247096-FF06-4820-B7D6-BCC2B6E6F9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5892" y="2418294"/>
            <a:ext cx="1304968" cy="1304968"/>
          </a:xfrm>
          <a:prstGeom prst="rect">
            <a:avLst/>
          </a:prstGeom>
        </p:spPr>
      </p:pic>
      <p:pic>
        <p:nvPicPr>
          <p:cNvPr id="49" name="Picture 48" descr="Icon&#10;&#10;Description automatically generated">
            <a:extLst>
              <a:ext uri="{FF2B5EF4-FFF2-40B4-BE49-F238E27FC236}">
                <a16:creationId xmlns:a16="http://schemas.microsoft.com/office/drawing/2014/main" id="{6831C92A-A757-4A5F-B8F3-4E83E25F1A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69508" y="2408884"/>
            <a:ext cx="1323788" cy="1323788"/>
          </a:xfrm>
          <a:prstGeom prst="rect">
            <a:avLst/>
          </a:prstGeom>
        </p:spPr>
      </p:pic>
      <p:pic>
        <p:nvPicPr>
          <p:cNvPr id="53" name="Picture 52" descr="A picture containing text, vector graphics&#10;&#10;Description automatically generated">
            <a:extLst>
              <a:ext uri="{FF2B5EF4-FFF2-40B4-BE49-F238E27FC236}">
                <a16:creationId xmlns:a16="http://schemas.microsoft.com/office/drawing/2014/main" id="{119CDB1C-8AC4-4648-90BB-417321A5BF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2533" y="2408884"/>
            <a:ext cx="1323788" cy="1323788"/>
          </a:xfrm>
          <a:prstGeom prst="rect">
            <a:avLst/>
          </a:prstGeom>
        </p:spPr>
      </p:pic>
      <p:sp>
        <p:nvSpPr>
          <p:cNvPr id="61" name="TextBox 60">
            <a:extLst>
              <a:ext uri="{FF2B5EF4-FFF2-40B4-BE49-F238E27FC236}">
                <a16:creationId xmlns:a16="http://schemas.microsoft.com/office/drawing/2014/main" id="{89D31334-8074-49F6-8D3C-DB5112C834A2}"/>
              </a:ext>
            </a:extLst>
          </p:cNvPr>
          <p:cNvSpPr txBox="1"/>
          <p:nvPr/>
        </p:nvSpPr>
        <p:spPr>
          <a:xfrm>
            <a:off x="9885538" y="3834202"/>
            <a:ext cx="22177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Delivering Engaging Creative</a:t>
            </a:r>
          </a:p>
        </p:txBody>
      </p:sp>
      <p:sp>
        <p:nvSpPr>
          <p:cNvPr id="57" name="TextBox 56">
            <a:extLst>
              <a:ext uri="{FF2B5EF4-FFF2-40B4-BE49-F238E27FC236}">
                <a16:creationId xmlns:a16="http://schemas.microsoft.com/office/drawing/2014/main" id="{68BD9ABC-54BD-4451-AD50-3677AF707927}"/>
              </a:ext>
            </a:extLst>
          </p:cNvPr>
          <p:cNvSpPr txBox="1"/>
          <p:nvPr/>
        </p:nvSpPr>
        <p:spPr>
          <a:xfrm>
            <a:off x="7222513" y="3834202"/>
            <a:ext cx="22177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Optimizing Customer Acquisition Costs</a:t>
            </a:r>
          </a:p>
        </p:txBody>
      </p:sp>
      <p:sp>
        <p:nvSpPr>
          <p:cNvPr id="64" name="TextBox 63">
            <a:extLst>
              <a:ext uri="{FF2B5EF4-FFF2-40B4-BE49-F238E27FC236}">
                <a16:creationId xmlns:a16="http://schemas.microsoft.com/office/drawing/2014/main" id="{B6E37585-B485-4291-A964-E232919D9063}"/>
              </a:ext>
            </a:extLst>
          </p:cNvPr>
          <p:cNvSpPr txBox="1"/>
          <p:nvPr/>
        </p:nvSpPr>
        <p:spPr>
          <a:xfrm>
            <a:off x="4466863" y="1602491"/>
            <a:ext cx="7725136"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Most Important Priorities for Video Campaigns</a:t>
            </a:r>
            <a:b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marketers ‘currently testing ABB TV’ that ranked each between #1-3 in priority</a:t>
            </a:r>
          </a:p>
        </p:txBody>
      </p:sp>
      <p:sp>
        <p:nvSpPr>
          <p:cNvPr id="73" name="TextBox 72">
            <a:extLst>
              <a:ext uri="{FF2B5EF4-FFF2-40B4-BE49-F238E27FC236}">
                <a16:creationId xmlns:a16="http://schemas.microsoft.com/office/drawing/2014/main" id="{3261D11D-E53E-47E8-951E-BC19409697A6}"/>
              </a:ext>
            </a:extLst>
          </p:cNvPr>
          <p:cNvSpPr txBox="1"/>
          <p:nvPr/>
        </p:nvSpPr>
        <p:spPr>
          <a:xfrm>
            <a:off x="4902418" y="4350223"/>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72%</a:t>
            </a:r>
          </a:p>
        </p:txBody>
      </p:sp>
      <p:sp>
        <p:nvSpPr>
          <p:cNvPr id="75" name="TextBox 74">
            <a:extLst>
              <a:ext uri="{FF2B5EF4-FFF2-40B4-BE49-F238E27FC236}">
                <a16:creationId xmlns:a16="http://schemas.microsoft.com/office/drawing/2014/main" id="{6D2B88FA-0290-4E9A-887C-49C88A15E4E6}"/>
              </a:ext>
            </a:extLst>
          </p:cNvPr>
          <p:cNvSpPr txBox="1"/>
          <p:nvPr/>
        </p:nvSpPr>
        <p:spPr>
          <a:xfrm>
            <a:off x="10228469" y="4356227"/>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44%</a:t>
            </a:r>
          </a:p>
        </p:txBody>
      </p:sp>
      <p:sp>
        <p:nvSpPr>
          <p:cNvPr id="74" name="TextBox 73">
            <a:extLst>
              <a:ext uri="{FF2B5EF4-FFF2-40B4-BE49-F238E27FC236}">
                <a16:creationId xmlns:a16="http://schemas.microsoft.com/office/drawing/2014/main" id="{21E837B2-5188-4FFE-B082-0FDF8137EF3C}"/>
              </a:ext>
            </a:extLst>
          </p:cNvPr>
          <p:cNvSpPr txBox="1"/>
          <p:nvPr/>
        </p:nvSpPr>
        <p:spPr>
          <a:xfrm>
            <a:off x="7565444" y="4349470"/>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51%</a:t>
            </a:r>
          </a:p>
        </p:txBody>
      </p:sp>
      <p:sp>
        <p:nvSpPr>
          <p:cNvPr id="77" name="Rectangle: Rounded Corners 76">
            <a:extLst>
              <a:ext uri="{FF2B5EF4-FFF2-40B4-BE49-F238E27FC236}">
                <a16:creationId xmlns:a16="http://schemas.microsoft.com/office/drawing/2014/main" id="{5E22BCDF-DB22-43A7-B97D-C4E315810291}"/>
              </a:ext>
            </a:extLst>
          </p:cNvPr>
          <p:cNvSpPr/>
          <p:nvPr/>
        </p:nvSpPr>
        <p:spPr>
          <a:xfrm>
            <a:off x="5206575" y="5014540"/>
            <a:ext cx="9236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101 index</a:t>
            </a:r>
          </a:p>
        </p:txBody>
      </p:sp>
      <p:sp>
        <p:nvSpPr>
          <p:cNvPr id="79" name="Rectangle: Rounded Corners 78">
            <a:extLst>
              <a:ext uri="{FF2B5EF4-FFF2-40B4-BE49-F238E27FC236}">
                <a16:creationId xmlns:a16="http://schemas.microsoft.com/office/drawing/2014/main" id="{F2787D4B-7C0A-4932-8BE1-DD13914A6E37}"/>
              </a:ext>
            </a:extLst>
          </p:cNvPr>
          <p:cNvSpPr/>
          <p:nvPr/>
        </p:nvSpPr>
        <p:spPr>
          <a:xfrm>
            <a:off x="10532626" y="5012390"/>
            <a:ext cx="9236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146 index</a:t>
            </a:r>
          </a:p>
        </p:txBody>
      </p:sp>
      <p:sp>
        <p:nvSpPr>
          <p:cNvPr id="78" name="Rectangle: Rounded Corners 77">
            <a:extLst>
              <a:ext uri="{FF2B5EF4-FFF2-40B4-BE49-F238E27FC236}">
                <a16:creationId xmlns:a16="http://schemas.microsoft.com/office/drawing/2014/main" id="{E370F076-0379-41CF-B692-E45AED3135E1}"/>
              </a:ext>
            </a:extLst>
          </p:cNvPr>
          <p:cNvSpPr/>
          <p:nvPr/>
        </p:nvSpPr>
        <p:spPr>
          <a:xfrm>
            <a:off x="7869601" y="5022165"/>
            <a:ext cx="9236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115 index</a:t>
            </a:r>
          </a:p>
        </p:txBody>
      </p:sp>
      <p:sp>
        <p:nvSpPr>
          <p:cNvPr id="81" name="Rectangle 80">
            <a:extLst>
              <a:ext uri="{FF2B5EF4-FFF2-40B4-BE49-F238E27FC236}">
                <a16:creationId xmlns:a16="http://schemas.microsoft.com/office/drawing/2014/main" id="{AE58C809-89E3-4A6F-8823-FD42F0286C79}"/>
              </a:ext>
            </a:extLst>
          </p:cNvPr>
          <p:cNvSpPr/>
          <p:nvPr/>
        </p:nvSpPr>
        <p:spPr>
          <a:xfrm>
            <a:off x="4466864" y="6117969"/>
            <a:ext cx="7670812"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Base: Marketers who are “currently testing audience-based buying and determining its role in our TV strategies”.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Q15. Please rank the 3 most important priorities for your video campaigns (rank 1-3).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Index calculated against survey respondents who are not currently testing audience-based TV buying (n=168).</a:t>
            </a:r>
            <a:endPar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6" name="TextBox 25">
            <a:extLst>
              <a:ext uri="{FF2B5EF4-FFF2-40B4-BE49-F238E27FC236}">
                <a16:creationId xmlns:a16="http://schemas.microsoft.com/office/drawing/2014/main" id="{999672A7-90D1-45DE-8468-DEBD993FF2B0}"/>
              </a:ext>
            </a:extLst>
          </p:cNvPr>
          <p:cNvSpPr txBox="1"/>
          <p:nvPr/>
        </p:nvSpPr>
        <p:spPr>
          <a:xfrm>
            <a:off x="4476495" y="5587052"/>
            <a:ext cx="76611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How to read </a:t>
            </a:r>
            <a:r>
              <a:rPr lang="en-US" sz="1000" i="1">
                <a:solidFill>
                  <a:srgbClr val="00BFF2"/>
                </a:solidFill>
                <a:latin typeface="Helvetica" panose="020B0604020202020204" pitchFamily="34" charset="0"/>
                <a:cs typeface="Helvetica" panose="020B0604020202020204" pitchFamily="34" charset="0"/>
              </a:rPr>
              <a:t>the indices</a:t>
            </a:r>
            <a:r>
              <a:rPr kumimoji="0" lang="en-US" sz="1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example – marketers ‘currently testing ABB TV’ are 15% more likely then all other respondents to rank ‘Optimizing Customer Acquisition Costs’ in the top 3 priorities for their video campaigns.</a:t>
            </a:r>
          </a:p>
        </p:txBody>
      </p:sp>
    </p:spTree>
    <p:extLst>
      <p:ext uri="{BB962C8B-B14F-4D97-AF65-F5344CB8AC3E}">
        <p14:creationId xmlns:p14="http://schemas.microsoft.com/office/powerpoint/2010/main" val="28559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4" name="Rectangle 3">
            <a:extLst>
              <a:ext uri="{FF2B5EF4-FFF2-40B4-BE49-F238E27FC236}">
                <a16:creationId xmlns:a16="http://schemas.microsoft.com/office/drawing/2014/main" id="{3ED54650-E124-0942-8B03-A438165B55A6}"/>
              </a:ext>
            </a:extLst>
          </p:cNvPr>
          <p:cNvSpPr/>
          <p:nvPr/>
        </p:nvSpPr>
        <p:spPr>
          <a:xfrm>
            <a:off x="82550" y="1311722"/>
            <a:ext cx="4242123" cy="3139321"/>
          </a:xfrm>
          <a:prstGeom prst="rect">
            <a:avLst/>
          </a:prstGeom>
        </p:spPr>
        <p:txBody>
          <a:bodyPr wrap="square">
            <a:spAutoFit/>
          </a:bodyPr>
          <a:lstStyle/>
          <a:p>
            <a:pPr>
              <a:defRPr/>
            </a:pPr>
            <a:r>
              <a:rPr lang="en-US" sz="2200" dirty="0">
                <a:solidFill>
                  <a:srgbClr val="1F1A62"/>
                </a:solidFill>
                <a:latin typeface="Helvetica" pitchFamily="2" charset="0"/>
              </a:rPr>
              <a:t>‘Test and learn’ marketers</a:t>
            </a:r>
            <a:r>
              <a:rPr lang="en-US" sz="2200" dirty="0">
                <a:solidFill>
                  <a:srgbClr val="FF0000"/>
                </a:solidFill>
                <a:latin typeface="Helvetica" pitchFamily="2" charset="0"/>
              </a:rPr>
              <a:t> </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appreciate the fact that an audience-based TV buying campaign can be effectively executed </a:t>
            </a:r>
            <a:r>
              <a:rPr kumimoji="0" lang="en-US" sz="2200" b="1" i="0" u="none" strike="noStrike" kern="1200" cap="none" spc="0" normalizeH="0" baseline="0" noProof="0" dirty="0">
                <a:ln>
                  <a:noFill/>
                </a:ln>
                <a:solidFill>
                  <a:srgbClr val="ED3C8D"/>
                </a:solidFill>
                <a:effectLst/>
                <a:uLnTx/>
                <a:uFillTx/>
                <a:latin typeface="Helvetica" pitchFamily="2" charset="0"/>
                <a:ea typeface="+mn-ea"/>
                <a:cs typeface="+mn-cs"/>
              </a:rPr>
              <a:t>against their objectives </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and </a:t>
            </a:r>
            <a:r>
              <a:rPr kumimoji="0" lang="en-US" sz="2200" b="1" i="0" u="none" strike="noStrike" kern="1200" cap="none" spc="0" normalizeH="0" baseline="0" noProof="0" dirty="0">
                <a:ln>
                  <a:noFill/>
                </a:ln>
                <a:solidFill>
                  <a:srgbClr val="ED3C8D"/>
                </a:solidFill>
                <a:effectLst/>
                <a:uLnTx/>
                <a:uFillTx/>
                <a:latin typeface="Helvetica" pitchFamily="2" charset="0"/>
                <a:ea typeface="+mn-ea"/>
                <a:cs typeface="+mn-cs"/>
              </a:rPr>
              <a:t>within their budget allotment</a:t>
            </a:r>
            <a:r>
              <a:rPr kumimoji="0" lang="en-US" sz="2200"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2200" i="0" u="none" strike="noStrike" kern="1200" cap="none" spc="0" normalizeH="0" baseline="0" noProof="0" dirty="0">
                <a:ln>
                  <a:noFill/>
                </a:ln>
                <a:solidFill>
                  <a:srgbClr val="1F1A62"/>
                </a:solidFill>
                <a:effectLst/>
                <a:uLnTx/>
                <a:uFillTx/>
                <a:latin typeface="Helvetica" pitchFamily="2" charset="0"/>
                <a:ea typeface="+mn-ea"/>
                <a:cs typeface="+mn-cs"/>
              </a:rPr>
              <a:t>while </a:t>
            </a:r>
            <a:r>
              <a:rPr lang="en-US" sz="2200" dirty="0">
                <a:solidFill>
                  <a:srgbClr val="1F1A62"/>
                </a:solidFill>
                <a:latin typeface="Helvetica" pitchFamily="2" charset="0"/>
              </a:rPr>
              <a:t>delivering </a:t>
            </a:r>
            <a:r>
              <a:rPr kumimoji="0" lang="en-US" sz="2200" i="0" u="none" strike="noStrike" kern="1200" cap="none" spc="0" normalizeH="0" baseline="0" noProof="0" dirty="0">
                <a:ln>
                  <a:noFill/>
                </a:ln>
                <a:solidFill>
                  <a:srgbClr val="1F1A62"/>
                </a:solidFill>
                <a:effectLst/>
                <a:uLnTx/>
                <a:uFillTx/>
                <a:latin typeface="Helvetica" pitchFamily="2" charset="0"/>
                <a:ea typeface="+mn-ea"/>
                <a:cs typeface="+mn-cs"/>
              </a:rPr>
              <a:t>a better ROI and quantifiable business outcomes</a:t>
            </a:r>
            <a:endParaRPr kumimoji="0" lang="en-US" sz="22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4" name="Picture 23" descr="Icon&#10;&#10;Description automatically generated">
            <a:extLst>
              <a:ext uri="{FF2B5EF4-FFF2-40B4-BE49-F238E27FC236}">
                <a16:creationId xmlns:a16="http://schemas.microsoft.com/office/drawing/2014/main" id="{3BF0F78D-8C89-41AF-9895-319A7ABCC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0439" y="2325062"/>
            <a:ext cx="1059194" cy="1059194"/>
          </a:xfrm>
          <a:prstGeom prst="rect">
            <a:avLst/>
          </a:prstGeom>
        </p:spPr>
      </p:pic>
      <p:pic>
        <p:nvPicPr>
          <p:cNvPr id="26" name="Picture 25" descr="Icon&#10;&#10;Description automatically generated">
            <a:extLst>
              <a:ext uri="{FF2B5EF4-FFF2-40B4-BE49-F238E27FC236}">
                <a16:creationId xmlns:a16="http://schemas.microsoft.com/office/drawing/2014/main" id="{A8FA6C1C-EA57-40AD-9E28-78047FB20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0820" y="2325062"/>
            <a:ext cx="1062979" cy="1062979"/>
          </a:xfrm>
          <a:prstGeom prst="rect">
            <a:avLst/>
          </a:prstGeom>
        </p:spPr>
      </p:pic>
      <p:pic>
        <p:nvPicPr>
          <p:cNvPr id="31" name="Picture 30" descr="Icon&#10;&#10;Description automatically generated">
            <a:extLst>
              <a:ext uri="{FF2B5EF4-FFF2-40B4-BE49-F238E27FC236}">
                <a16:creationId xmlns:a16="http://schemas.microsoft.com/office/drawing/2014/main" id="{01C3D999-18C8-4A0B-BE6C-F4BD2D9CE1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1370" y="2325062"/>
            <a:ext cx="1056797" cy="1056797"/>
          </a:xfrm>
          <a:prstGeom prst="rect">
            <a:avLst/>
          </a:prstGeom>
        </p:spPr>
      </p:pic>
      <p:pic>
        <p:nvPicPr>
          <p:cNvPr id="33" name="Picture 32" descr="Icon&#10;&#10;Description automatically generated">
            <a:extLst>
              <a:ext uri="{FF2B5EF4-FFF2-40B4-BE49-F238E27FC236}">
                <a16:creationId xmlns:a16="http://schemas.microsoft.com/office/drawing/2014/main" id="{6F00EE5E-4713-4D84-94AA-5192024135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5898" y="2325062"/>
            <a:ext cx="1059194" cy="1059194"/>
          </a:xfrm>
          <a:prstGeom prst="rect">
            <a:avLst/>
          </a:prstGeom>
        </p:spPr>
      </p:pic>
      <p:sp>
        <p:nvSpPr>
          <p:cNvPr id="34" name="TextBox 33">
            <a:extLst>
              <a:ext uri="{FF2B5EF4-FFF2-40B4-BE49-F238E27FC236}">
                <a16:creationId xmlns:a16="http://schemas.microsoft.com/office/drawing/2014/main" id="{FFA85171-60BB-4947-BC55-234E2EB7FA16}"/>
              </a:ext>
            </a:extLst>
          </p:cNvPr>
          <p:cNvSpPr txBox="1"/>
          <p:nvPr/>
        </p:nvSpPr>
        <p:spPr>
          <a:xfrm>
            <a:off x="4476495" y="1610236"/>
            <a:ext cx="771550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Top Benefits of Audience-Based Buying in TV Advertising</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marketers ‘currently testing ABB TV’ that ranked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each between #1-3 in priority</a:t>
            </a:r>
          </a:p>
        </p:txBody>
      </p:sp>
      <p:sp>
        <p:nvSpPr>
          <p:cNvPr id="35" name="TextBox 34">
            <a:extLst>
              <a:ext uri="{FF2B5EF4-FFF2-40B4-BE49-F238E27FC236}">
                <a16:creationId xmlns:a16="http://schemas.microsoft.com/office/drawing/2014/main" id="{A35C9A14-768B-4462-B07E-DA4102B2EB87}"/>
              </a:ext>
            </a:extLst>
          </p:cNvPr>
          <p:cNvSpPr txBox="1"/>
          <p:nvPr/>
        </p:nvSpPr>
        <p:spPr>
          <a:xfrm>
            <a:off x="4484619" y="6112318"/>
            <a:ext cx="771550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Base: Marketers who are “currently testing audience-based buying and determining its role in our TV strategies.” Q110. Rank up to 3 factors that you believe are the top benefits of audience-based buying in TV advertising (rank 1-3). Top 4 on percentage are reflected. Index calculated against survey respondents who are not currently testing audience-based TV buying (n=168).</a:t>
            </a:r>
          </a:p>
        </p:txBody>
      </p:sp>
      <p:sp>
        <p:nvSpPr>
          <p:cNvPr id="7" name="TextBox 6">
            <a:extLst>
              <a:ext uri="{FF2B5EF4-FFF2-40B4-BE49-F238E27FC236}">
                <a16:creationId xmlns:a16="http://schemas.microsoft.com/office/drawing/2014/main" id="{DFB948E1-8386-4D43-84DD-7E5DB4F91F25}"/>
              </a:ext>
            </a:extLst>
          </p:cNvPr>
          <p:cNvSpPr txBox="1"/>
          <p:nvPr/>
        </p:nvSpPr>
        <p:spPr>
          <a:xfrm>
            <a:off x="4557274" y="3627656"/>
            <a:ext cx="19855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Better Return on Investment (ROI)</a:t>
            </a:r>
          </a:p>
        </p:txBody>
      </p:sp>
      <p:sp>
        <p:nvSpPr>
          <p:cNvPr id="37" name="TextBox 36">
            <a:extLst>
              <a:ext uri="{FF2B5EF4-FFF2-40B4-BE49-F238E27FC236}">
                <a16:creationId xmlns:a16="http://schemas.microsoft.com/office/drawing/2014/main" id="{877412A3-07FC-47BF-A070-BF93647725FC}"/>
              </a:ext>
            </a:extLst>
          </p:cNvPr>
          <p:cNvSpPr txBox="1"/>
          <p:nvPr/>
        </p:nvSpPr>
        <p:spPr>
          <a:xfrm>
            <a:off x="6356781" y="3535323"/>
            <a:ext cx="2065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Execute Against Objectives With A Smaller Initial Investment</a:t>
            </a:r>
          </a:p>
        </p:txBody>
      </p:sp>
      <p:sp>
        <p:nvSpPr>
          <p:cNvPr id="38" name="TextBox 37">
            <a:extLst>
              <a:ext uri="{FF2B5EF4-FFF2-40B4-BE49-F238E27FC236}">
                <a16:creationId xmlns:a16="http://schemas.microsoft.com/office/drawing/2014/main" id="{D7D26C62-3A7B-48E0-9995-AB8A73AEA58B}"/>
              </a:ext>
            </a:extLst>
          </p:cNvPr>
          <p:cNvSpPr txBox="1"/>
          <p:nvPr/>
        </p:nvSpPr>
        <p:spPr>
          <a:xfrm>
            <a:off x="8533266" y="3627656"/>
            <a:ext cx="14044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Ability to Deliver Outcomes</a:t>
            </a:r>
          </a:p>
        </p:txBody>
      </p:sp>
      <p:sp>
        <p:nvSpPr>
          <p:cNvPr id="39" name="TextBox 38">
            <a:extLst>
              <a:ext uri="{FF2B5EF4-FFF2-40B4-BE49-F238E27FC236}">
                <a16:creationId xmlns:a16="http://schemas.microsoft.com/office/drawing/2014/main" id="{8D87455F-1623-4ADA-88A0-CAD37A1BBB7D}"/>
              </a:ext>
            </a:extLst>
          </p:cNvPr>
          <p:cNvSpPr txBox="1"/>
          <p:nvPr/>
        </p:nvSpPr>
        <p:spPr>
          <a:xfrm>
            <a:off x="10089547" y="3627656"/>
            <a:ext cx="19855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Increased Ad Relevance for Consumers</a:t>
            </a:r>
          </a:p>
        </p:txBody>
      </p:sp>
      <p:sp>
        <p:nvSpPr>
          <p:cNvPr id="10" name="TextBox 9">
            <a:extLst>
              <a:ext uri="{FF2B5EF4-FFF2-40B4-BE49-F238E27FC236}">
                <a16:creationId xmlns:a16="http://schemas.microsoft.com/office/drawing/2014/main" id="{FACB8304-0ECA-48DD-820A-4F47B7C57CBC}"/>
              </a:ext>
            </a:extLst>
          </p:cNvPr>
          <p:cNvSpPr txBox="1"/>
          <p:nvPr/>
        </p:nvSpPr>
        <p:spPr>
          <a:xfrm>
            <a:off x="4784078" y="4159197"/>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44%</a:t>
            </a:r>
          </a:p>
        </p:txBody>
      </p:sp>
      <p:sp>
        <p:nvSpPr>
          <p:cNvPr id="40" name="TextBox 39">
            <a:extLst>
              <a:ext uri="{FF2B5EF4-FFF2-40B4-BE49-F238E27FC236}">
                <a16:creationId xmlns:a16="http://schemas.microsoft.com/office/drawing/2014/main" id="{8DB332E5-8771-417D-9B83-F76AF8D630E1}"/>
              </a:ext>
            </a:extLst>
          </p:cNvPr>
          <p:cNvSpPr txBox="1"/>
          <p:nvPr/>
        </p:nvSpPr>
        <p:spPr>
          <a:xfrm>
            <a:off x="6623810" y="4158444"/>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30%</a:t>
            </a:r>
          </a:p>
        </p:txBody>
      </p:sp>
      <p:sp>
        <p:nvSpPr>
          <p:cNvPr id="41" name="TextBox 40">
            <a:extLst>
              <a:ext uri="{FF2B5EF4-FFF2-40B4-BE49-F238E27FC236}">
                <a16:creationId xmlns:a16="http://schemas.microsoft.com/office/drawing/2014/main" id="{991C0FFD-38E6-4722-B6B4-C07F038B0847}"/>
              </a:ext>
            </a:extLst>
          </p:cNvPr>
          <p:cNvSpPr txBox="1"/>
          <p:nvPr/>
        </p:nvSpPr>
        <p:spPr>
          <a:xfrm>
            <a:off x="8469537" y="4165201"/>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28%</a:t>
            </a:r>
          </a:p>
        </p:txBody>
      </p:sp>
      <p:sp>
        <p:nvSpPr>
          <p:cNvPr id="42" name="TextBox 41">
            <a:extLst>
              <a:ext uri="{FF2B5EF4-FFF2-40B4-BE49-F238E27FC236}">
                <a16:creationId xmlns:a16="http://schemas.microsoft.com/office/drawing/2014/main" id="{1FC10D2F-A516-4B55-8B8E-22D69B497E19}"/>
              </a:ext>
            </a:extLst>
          </p:cNvPr>
          <p:cNvSpPr txBox="1"/>
          <p:nvPr/>
        </p:nvSpPr>
        <p:spPr>
          <a:xfrm>
            <a:off x="10316351" y="4164448"/>
            <a:ext cx="153191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28%</a:t>
            </a:r>
          </a:p>
        </p:txBody>
      </p:sp>
      <p:sp>
        <p:nvSpPr>
          <p:cNvPr id="11" name="Rectangle: Rounded Corners 10">
            <a:extLst>
              <a:ext uri="{FF2B5EF4-FFF2-40B4-BE49-F238E27FC236}">
                <a16:creationId xmlns:a16="http://schemas.microsoft.com/office/drawing/2014/main" id="{1511669E-4C78-44D7-9453-1DA0A64BB847}"/>
              </a:ext>
            </a:extLst>
          </p:cNvPr>
          <p:cNvSpPr/>
          <p:nvPr/>
        </p:nvSpPr>
        <p:spPr>
          <a:xfrm>
            <a:off x="5094385" y="4823514"/>
            <a:ext cx="9113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122 index</a:t>
            </a:r>
          </a:p>
        </p:txBody>
      </p:sp>
      <p:sp>
        <p:nvSpPr>
          <p:cNvPr id="43" name="Rectangle: Rounded Corners 42">
            <a:extLst>
              <a:ext uri="{FF2B5EF4-FFF2-40B4-BE49-F238E27FC236}">
                <a16:creationId xmlns:a16="http://schemas.microsoft.com/office/drawing/2014/main" id="{ED63AFFE-D7C8-4FE8-A441-156F41E8BDBA}"/>
              </a:ext>
            </a:extLst>
          </p:cNvPr>
          <p:cNvSpPr/>
          <p:nvPr/>
        </p:nvSpPr>
        <p:spPr>
          <a:xfrm>
            <a:off x="6934117" y="4831139"/>
            <a:ext cx="9113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149 index</a:t>
            </a:r>
          </a:p>
        </p:txBody>
      </p:sp>
      <p:sp>
        <p:nvSpPr>
          <p:cNvPr id="44" name="Rectangle: Rounded Corners 43">
            <a:extLst>
              <a:ext uri="{FF2B5EF4-FFF2-40B4-BE49-F238E27FC236}">
                <a16:creationId xmlns:a16="http://schemas.microsoft.com/office/drawing/2014/main" id="{ADE5FE15-1C6E-49CC-81EE-158E06712AFB}"/>
              </a:ext>
            </a:extLst>
          </p:cNvPr>
          <p:cNvSpPr/>
          <p:nvPr/>
        </p:nvSpPr>
        <p:spPr>
          <a:xfrm>
            <a:off x="8779844" y="4821364"/>
            <a:ext cx="911302" cy="293120"/>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BFF2"/>
                </a:solidFill>
                <a:effectLst/>
                <a:uLnTx/>
                <a:uFillTx/>
                <a:latin typeface="Helvetica" panose="020B0403020202020204" pitchFamily="34" charset="0"/>
                <a:ea typeface="+mn-ea"/>
                <a:cs typeface="+mn-cs"/>
              </a:rPr>
              <a:t>107 index</a:t>
            </a:r>
          </a:p>
        </p:txBody>
      </p:sp>
      <p:sp>
        <p:nvSpPr>
          <p:cNvPr id="32" name="TextBox 31">
            <a:extLst>
              <a:ext uri="{FF2B5EF4-FFF2-40B4-BE49-F238E27FC236}">
                <a16:creationId xmlns:a16="http://schemas.microsoft.com/office/drawing/2014/main" id="{73E36A7C-4B4C-4BE4-AA10-738B23D15E85}"/>
              </a:ext>
            </a:extLst>
          </p:cNvPr>
          <p:cNvSpPr txBox="1"/>
          <p:nvPr/>
        </p:nvSpPr>
        <p:spPr>
          <a:xfrm>
            <a:off x="4476495" y="5436132"/>
            <a:ext cx="76611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How to read the indices: </a:t>
            </a:r>
            <a:r>
              <a:rPr kumimoji="0" lang="en-US" sz="10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example - marketers ‘currently testing ABB TV’ are 22% more likely then all other respondents to rank ‘Better Return on Investment (ROI)’ in their top 3 benefits of audience-based buying in TV.</a:t>
            </a:r>
          </a:p>
        </p:txBody>
      </p:sp>
    </p:spTree>
    <p:extLst>
      <p:ext uri="{BB962C8B-B14F-4D97-AF65-F5344CB8AC3E}">
        <p14:creationId xmlns:p14="http://schemas.microsoft.com/office/powerpoint/2010/main" val="334052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2" name="Picture 1">
            <a:extLst>
              <a:ext uri="{FF2B5EF4-FFF2-40B4-BE49-F238E27FC236}">
                <a16:creationId xmlns:a16="http://schemas.microsoft.com/office/drawing/2014/main" id="{764EC7FF-5E5C-4E17-AA89-B6B22E6D565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9" name="TextBox 48">
            <a:extLst>
              <a:ext uri="{FF2B5EF4-FFF2-40B4-BE49-F238E27FC236}">
                <a16:creationId xmlns:a16="http://schemas.microsoft.com/office/drawing/2014/main" id="{49395067-58BE-4644-9F75-A2243926D9B0}"/>
              </a:ext>
            </a:extLst>
          </p:cNvPr>
          <p:cNvSpPr txBox="1"/>
          <p:nvPr/>
        </p:nvSpPr>
        <p:spPr>
          <a:xfrm>
            <a:off x="4517248" y="6105648"/>
            <a:ext cx="760237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‘Audience-Based Buying Survey,’ March 23 – 31, 2021. Base: Marketers who are “currently testing audience-based buying and determining its role in our TV strategies.” Q58. Approximately what percentage of your (company’s / main client’s) TV campaign buys is being activated via audience-based buying versus traditional demographic/content-based buying? (Current, in 12 months and Ideal). *All Other = survey respondents that are not currently testing audience-based TV buying (n=168).</a:t>
            </a:r>
          </a:p>
        </p:txBody>
      </p:sp>
      <p:sp>
        <p:nvSpPr>
          <p:cNvPr id="58" name="Rectangle 57">
            <a:extLst>
              <a:ext uri="{FF2B5EF4-FFF2-40B4-BE49-F238E27FC236}">
                <a16:creationId xmlns:a16="http://schemas.microsoft.com/office/drawing/2014/main" id="{CED3AB16-CE79-4629-AEE6-19C95E1C3B7E}"/>
              </a:ext>
            </a:extLst>
          </p:cNvPr>
          <p:cNvSpPr/>
          <p:nvPr/>
        </p:nvSpPr>
        <p:spPr>
          <a:xfrm>
            <a:off x="141848" y="1311722"/>
            <a:ext cx="4139696"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Seeing success from their audience-based campaigns, these marketers plan to </a:t>
            </a:r>
            <a:r>
              <a:rPr kumimoji="0" lang="en-US" sz="2200" b="1" i="0" u="none" strike="noStrike" kern="1200" cap="none" spc="0" normalizeH="0" baseline="0" noProof="0" dirty="0">
                <a:ln>
                  <a:noFill/>
                </a:ln>
                <a:solidFill>
                  <a:srgbClr val="ED3C8D"/>
                </a:solidFill>
                <a:effectLst/>
                <a:uLnTx/>
                <a:uFillTx/>
                <a:latin typeface="Helvetica" pitchFamily="2" charset="0"/>
                <a:ea typeface="+mn-ea"/>
                <a:cs typeface="+mn-cs"/>
              </a:rPr>
              <a:t>swiftly increase their investment</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and at a rate that outpaces other marketers</a:t>
            </a:r>
            <a:endParaRPr kumimoji="0" lang="en-US" sz="22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59" name="TextBox 58">
            <a:extLst>
              <a:ext uri="{FF2B5EF4-FFF2-40B4-BE49-F238E27FC236}">
                <a16:creationId xmlns:a16="http://schemas.microsoft.com/office/drawing/2014/main" id="{2817D7A2-AB49-3D48-B09C-805C8E02717C}"/>
              </a:ext>
            </a:extLst>
          </p:cNvPr>
          <p:cNvSpPr txBox="1"/>
          <p:nvPr/>
        </p:nvSpPr>
        <p:spPr>
          <a:xfrm>
            <a:off x="4517248" y="5689099"/>
            <a:ext cx="7438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rPr>
              <a:t>How to read: </a:t>
            </a:r>
            <a:r>
              <a:rPr kumimoji="0" lang="en-US" sz="900" b="0" i="1"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example - 53% of marketers ‘currently testing ABB TV’ are currently allocating between 0-30% of their TV campaign budgets to audience-based buying vs. traditional demo-based buying. </a:t>
            </a:r>
          </a:p>
        </p:txBody>
      </p:sp>
      <p:graphicFrame>
        <p:nvGraphicFramePr>
          <p:cNvPr id="43" name="Table 11">
            <a:extLst>
              <a:ext uri="{FF2B5EF4-FFF2-40B4-BE49-F238E27FC236}">
                <a16:creationId xmlns:a16="http://schemas.microsoft.com/office/drawing/2014/main" id="{5361BEA2-0519-4756-96E8-3B7105BE903B}"/>
              </a:ext>
            </a:extLst>
          </p:cNvPr>
          <p:cNvGraphicFramePr>
            <a:graphicFrameLocks noGrp="1"/>
          </p:cNvGraphicFramePr>
          <p:nvPr>
            <p:extLst>
              <p:ext uri="{D42A27DB-BD31-4B8C-83A1-F6EECF244321}">
                <p14:modId xmlns:p14="http://schemas.microsoft.com/office/powerpoint/2010/main" val="1528487189"/>
              </p:ext>
            </p:extLst>
          </p:nvPr>
        </p:nvGraphicFramePr>
        <p:xfrm>
          <a:off x="4593100" y="2363952"/>
          <a:ext cx="7477212" cy="3243726"/>
        </p:xfrm>
        <a:graphic>
          <a:graphicData uri="http://schemas.openxmlformats.org/drawingml/2006/table">
            <a:tbl>
              <a:tblPr firstRow="1" firstCol="1" bandRow="1">
                <a:tableStyleId>{5C22544A-7EE6-4342-B048-85BDC9FD1C3A}</a:tableStyleId>
              </a:tblPr>
              <a:tblGrid>
                <a:gridCol w="1453589">
                  <a:extLst>
                    <a:ext uri="{9D8B030D-6E8A-4147-A177-3AD203B41FA5}">
                      <a16:colId xmlns:a16="http://schemas.microsoft.com/office/drawing/2014/main" val="3497669971"/>
                    </a:ext>
                  </a:extLst>
                </a:gridCol>
                <a:gridCol w="1938867">
                  <a:extLst>
                    <a:ext uri="{9D8B030D-6E8A-4147-A177-3AD203B41FA5}">
                      <a16:colId xmlns:a16="http://schemas.microsoft.com/office/drawing/2014/main" val="267433360"/>
                    </a:ext>
                  </a:extLst>
                </a:gridCol>
                <a:gridCol w="2074333">
                  <a:extLst>
                    <a:ext uri="{9D8B030D-6E8A-4147-A177-3AD203B41FA5}">
                      <a16:colId xmlns:a16="http://schemas.microsoft.com/office/drawing/2014/main" val="3278447368"/>
                    </a:ext>
                  </a:extLst>
                </a:gridCol>
                <a:gridCol w="2010423">
                  <a:extLst>
                    <a:ext uri="{9D8B030D-6E8A-4147-A177-3AD203B41FA5}">
                      <a16:colId xmlns:a16="http://schemas.microsoft.com/office/drawing/2014/main" val="1882724496"/>
                    </a:ext>
                  </a:extLst>
                </a:gridCol>
              </a:tblGrid>
              <a:tr h="313499">
                <a:tc>
                  <a:txBody>
                    <a:bodyPr/>
                    <a:lstStyle/>
                    <a:p>
                      <a:pPr marL="0" algn="ctr" defTabSz="914400" rtl="0" eaLnBrk="1" latinLnBrk="0" hangingPunct="1"/>
                      <a:r>
                        <a:rPr lang="en-US" sz="1400" b="1" kern="1200" dirty="0">
                          <a:solidFill>
                            <a:schemeClr val="lt1"/>
                          </a:solidFill>
                          <a:latin typeface="Helvetica" panose="020B0403020202020204" pitchFamily="34" charset="0"/>
                          <a:ea typeface="+mn-ea"/>
                          <a:cs typeface="+mn-cs"/>
                        </a:rPr>
                        <a:t>% of Budget</a:t>
                      </a:r>
                    </a:p>
                  </a:txBody>
                  <a:tcPr marL="106415" marR="106415" marT="53207" marB="53207">
                    <a:solidFill>
                      <a:srgbClr val="1F1A62"/>
                    </a:solidFill>
                  </a:tcPr>
                </a:tc>
                <a:tc>
                  <a:txBody>
                    <a:bodyPr/>
                    <a:lstStyle/>
                    <a:p>
                      <a:pPr algn="ctr"/>
                      <a:r>
                        <a:rPr lang="en-US" sz="1400" dirty="0">
                          <a:latin typeface="Helvetica" panose="020B0403020202020204" pitchFamily="34" charset="0"/>
                        </a:rPr>
                        <a:t>Current Plans</a:t>
                      </a:r>
                    </a:p>
                  </a:txBody>
                  <a:tcPr marL="106415" marR="106415" marT="53207" marB="53207">
                    <a:solidFill>
                      <a:srgbClr val="1F1A62"/>
                    </a:solidFill>
                  </a:tcPr>
                </a:tc>
                <a:tc>
                  <a:txBody>
                    <a:bodyPr/>
                    <a:lstStyle/>
                    <a:p>
                      <a:pPr algn="ctr"/>
                      <a:r>
                        <a:rPr lang="en-US" sz="1400" dirty="0">
                          <a:latin typeface="Helvetica" panose="020B0403020202020204" pitchFamily="34" charset="0"/>
                        </a:rPr>
                        <a:t>In 12 Months</a:t>
                      </a:r>
                    </a:p>
                  </a:txBody>
                  <a:tcPr marL="106415" marR="106415" marT="53207" marB="53207">
                    <a:solidFill>
                      <a:srgbClr val="1F1A62"/>
                    </a:solidFill>
                  </a:tcPr>
                </a:tc>
                <a:tc>
                  <a:txBody>
                    <a:bodyPr/>
                    <a:lstStyle/>
                    <a:p>
                      <a:pPr algn="ctr"/>
                      <a:r>
                        <a:rPr lang="en-US" sz="1400" dirty="0">
                          <a:latin typeface="Helvetica" panose="020B0403020202020204" pitchFamily="34" charset="0"/>
                        </a:rPr>
                        <a:t>Ideal Buy Allocation</a:t>
                      </a:r>
                    </a:p>
                  </a:txBody>
                  <a:tcPr marL="106415" marR="106415" marT="53207" marB="53207">
                    <a:solidFill>
                      <a:srgbClr val="1F1A62"/>
                    </a:solidFill>
                  </a:tcPr>
                </a:tc>
                <a:extLst>
                  <a:ext uri="{0D108BD9-81ED-4DB2-BD59-A6C34878D82A}">
                    <a16:rowId xmlns:a16="http://schemas.microsoft.com/office/drawing/2014/main" val="3909291938"/>
                  </a:ext>
                </a:extLst>
              </a:tr>
              <a:tr h="403145">
                <a:tc>
                  <a:txBody>
                    <a:bodyPr/>
                    <a:lstStyle/>
                    <a:p>
                      <a:pPr algn="ctr"/>
                      <a:r>
                        <a:rPr lang="en-US" sz="1800" dirty="0">
                          <a:latin typeface="Helvetica" panose="020B0403020202020204" pitchFamily="34" charset="0"/>
                        </a:rPr>
                        <a:t>0% - 30%</a:t>
                      </a:r>
                    </a:p>
                  </a:txBody>
                  <a:tcPr marL="106415" marR="106415" marT="53207" marB="53207" anchor="ctr">
                    <a:solidFill>
                      <a:srgbClr val="00BFF2"/>
                    </a:solidFill>
                  </a:tcPr>
                </a:tc>
                <a:tc>
                  <a:txBody>
                    <a:bodyPr/>
                    <a:lstStyle/>
                    <a:p>
                      <a:pPr algn="ctr"/>
                      <a:r>
                        <a:rPr lang="en-US" sz="2000" b="0" dirty="0">
                          <a:solidFill>
                            <a:srgbClr val="1F1A62"/>
                          </a:solidFill>
                          <a:latin typeface="Helvetica" panose="020B0403020202020204" pitchFamily="34" charset="0"/>
                        </a:rPr>
                        <a:t>53%</a:t>
                      </a:r>
                    </a:p>
                  </a:txBody>
                  <a:tcPr marL="106415" marR="106415" marT="53207" marB="53207" anchor="ctr">
                    <a:solidFill>
                      <a:schemeClr val="bg1">
                        <a:lumMod val="85000"/>
                      </a:schemeClr>
                    </a:solidFill>
                  </a:tcPr>
                </a:tc>
                <a:tc>
                  <a:txBody>
                    <a:bodyPr/>
                    <a:lstStyle/>
                    <a:p>
                      <a:pPr algn="ctr"/>
                      <a:r>
                        <a:rPr lang="en-US" sz="2000" b="0" dirty="0">
                          <a:solidFill>
                            <a:srgbClr val="1F1A62"/>
                          </a:solidFill>
                          <a:latin typeface="Helvetica" panose="020B0403020202020204" pitchFamily="34" charset="0"/>
                        </a:rPr>
                        <a:t>35%</a:t>
                      </a:r>
                      <a:endParaRPr lang="en-US" sz="1200" b="0" i="1" dirty="0">
                        <a:solidFill>
                          <a:srgbClr val="1F1A62"/>
                        </a:solidFill>
                        <a:latin typeface="Helvetica" panose="020B0403020202020204" pitchFamily="34" charset="0"/>
                      </a:endParaRPr>
                    </a:p>
                  </a:txBody>
                  <a:tcPr marL="106415" marR="106415" marT="53207" marB="53207" anchor="ctr">
                    <a:solidFill>
                      <a:schemeClr val="bg1">
                        <a:lumMod val="85000"/>
                      </a:schemeClr>
                    </a:solidFill>
                  </a:tcPr>
                </a:tc>
                <a:tc>
                  <a:txBody>
                    <a:bodyPr/>
                    <a:lstStyle/>
                    <a:p>
                      <a:pPr algn="ctr"/>
                      <a:r>
                        <a:rPr lang="en-US" sz="2000" b="0" dirty="0">
                          <a:solidFill>
                            <a:srgbClr val="1F1A62"/>
                          </a:solidFill>
                          <a:latin typeface="Helvetica" panose="020B0403020202020204" pitchFamily="34" charset="0"/>
                        </a:rPr>
                        <a:t>21%</a:t>
                      </a:r>
                      <a:endParaRPr lang="en-US" sz="1200" b="0" dirty="0">
                        <a:solidFill>
                          <a:srgbClr val="1F1A62"/>
                        </a:solidFill>
                        <a:latin typeface="Helvetica" panose="020B0403020202020204" pitchFamily="34" charset="0"/>
                      </a:endParaRPr>
                    </a:p>
                  </a:txBody>
                  <a:tcPr marL="106415" marR="106415" marT="53207" marB="53207" anchor="ctr">
                    <a:solidFill>
                      <a:schemeClr val="bg1">
                        <a:lumMod val="85000"/>
                      </a:schemeClr>
                    </a:solidFill>
                  </a:tcPr>
                </a:tc>
                <a:extLst>
                  <a:ext uri="{0D108BD9-81ED-4DB2-BD59-A6C34878D82A}">
                    <a16:rowId xmlns:a16="http://schemas.microsoft.com/office/drawing/2014/main" val="199415383"/>
                  </a:ext>
                </a:extLst>
              </a:tr>
              <a:tr h="4031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403020202020204" pitchFamily="34" charset="0"/>
                        </a:rPr>
                        <a:t>31% - 70%</a:t>
                      </a:r>
                    </a:p>
                  </a:txBody>
                  <a:tcPr marL="106415" marR="106415" marT="53207" marB="53207" anchor="ctr">
                    <a:solidFill>
                      <a:srgbClr val="00BFF2"/>
                    </a:solidFill>
                  </a:tcPr>
                </a:tc>
                <a:tc>
                  <a:txBody>
                    <a:bodyPr/>
                    <a:lstStyle/>
                    <a:p>
                      <a:pPr algn="ctr"/>
                      <a:r>
                        <a:rPr lang="en-US" sz="2000" b="0" dirty="0">
                          <a:solidFill>
                            <a:srgbClr val="1F1A62"/>
                          </a:solidFill>
                          <a:latin typeface="Helvetica" panose="020B0403020202020204" pitchFamily="34" charset="0"/>
                        </a:rPr>
                        <a:t>40%</a:t>
                      </a:r>
                    </a:p>
                  </a:txBody>
                  <a:tcPr marL="106415" marR="106415" marT="53207" marB="53207" anchor="ctr">
                    <a:solidFill>
                      <a:schemeClr val="bg1">
                        <a:lumMod val="75000"/>
                      </a:schemeClr>
                    </a:solidFill>
                  </a:tcPr>
                </a:tc>
                <a:tc>
                  <a:txBody>
                    <a:bodyPr/>
                    <a:lstStyle/>
                    <a:p>
                      <a:pPr algn="ctr"/>
                      <a:r>
                        <a:rPr lang="en-US" sz="2000" b="0" dirty="0">
                          <a:solidFill>
                            <a:srgbClr val="1F1A62"/>
                          </a:solidFill>
                          <a:latin typeface="Helvetica" panose="020B0403020202020204" pitchFamily="34" charset="0"/>
                        </a:rPr>
                        <a:t>56%</a:t>
                      </a:r>
                      <a:endParaRPr lang="en-US" sz="1200" b="0" dirty="0">
                        <a:solidFill>
                          <a:srgbClr val="1F1A62"/>
                        </a:solidFill>
                        <a:latin typeface="Helvetica" panose="020B0403020202020204" pitchFamily="34" charset="0"/>
                      </a:endParaRPr>
                    </a:p>
                  </a:txBody>
                  <a:tcPr marL="106415" marR="106415" marT="53207" marB="53207" anchor="ctr">
                    <a:solidFill>
                      <a:schemeClr val="bg1">
                        <a:lumMod val="75000"/>
                      </a:schemeClr>
                    </a:solidFill>
                  </a:tcPr>
                </a:tc>
                <a:tc>
                  <a:txBody>
                    <a:bodyPr/>
                    <a:lstStyle/>
                    <a:p>
                      <a:pPr algn="ctr"/>
                      <a:r>
                        <a:rPr lang="en-US" sz="2000" b="0" dirty="0">
                          <a:solidFill>
                            <a:srgbClr val="1F1A62"/>
                          </a:solidFill>
                          <a:latin typeface="Helvetica" panose="020B0403020202020204" pitchFamily="34" charset="0"/>
                        </a:rPr>
                        <a:t>63%</a:t>
                      </a:r>
                      <a:endParaRPr lang="en-US" sz="1200" b="0" dirty="0">
                        <a:solidFill>
                          <a:srgbClr val="1F1A62"/>
                        </a:solidFill>
                        <a:latin typeface="Helvetica" panose="020B0403020202020204" pitchFamily="34" charset="0"/>
                      </a:endParaRPr>
                    </a:p>
                  </a:txBody>
                  <a:tcPr marL="106415" marR="106415" marT="53207" marB="53207" anchor="ctr">
                    <a:solidFill>
                      <a:schemeClr val="bg1">
                        <a:lumMod val="75000"/>
                      </a:schemeClr>
                    </a:solidFill>
                  </a:tcPr>
                </a:tc>
                <a:extLst>
                  <a:ext uri="{0D108BD9-81ED-4DB2-BD59-A6C34878D82A}">
                    <a16:rowId xmlns:a16="http://schemas.microsoft.com/office/drawing/2014/main" val="2309679532"/>
                  </a:ext>
                </a:extLst>
              </a:tr>
              <a:tr h="403145">
                <a:tc>
                  <a:txBody>
                    <a:bodyPr/>
                    <a:lstStyle/>
                    <a:p>
                      <a:pPr algn="ctr"/>
                      <a:r>
                        <a:rPr lang="en-US" sz="1800" dirty="0">
                          <a:latin typeface="Helvetica" panose="020B0403020202020204" pitchFamily="34" charset="0"/>
                        </a:rPr>
                        <a:t>71%+</a:t>
                      </a:r>
                    </a:p>
                  </a:txBody>
                  <a:tcPr marL="106415" marR="106415" marT="53207" marB="53207" anchor="ctr">
                    <a:solidFill>
                      <a:srgbClr val="00BFF2"/>
                    </a:solidFill>
                  </a:tcPr>
                </a:tc>
                <a:tc>
                  <a:txBody>
                    <a:bodyPr/>
                    <a:lstStyle/>
                    <a:p>
                      <a:pPr algn="ctr"/>
                      <a:r>
                        <a:rPr lang="en-US" sz="2000" b="1" dirty="0">
                          <a:solidFill>
                            <a:srgbClr val="1F1A62"/>
                          </a:solidFill>
                          <a:latin typeface="Helvetica" panose="020B0403020202020204" pitchFamily="34" charset="0"/>
                        </a:rPr>
                        <a:t>7%</a:t>
                      </a:r>
                    </a:p>
                  </a:txBody>
                  <a:tcPr marL="106415" marR="106415" marT="53207" marB="53207" anchor="ctr">
                    <a:solidFill>
                      <a:schemeClr val="bg1">
                        <a:lumMod val="65000"/>
                      </a:schemeClr>
                    </a:solidFill>
                  </a:tcPr>
                </a:tc>
                <a:tc>
                  <a:txBody>
                    <a:bodyPr/>
                    <a:lstStyle/>
                    <a:p>
                      <a:pPr algn="ctr"/>
                      <a:r>
                        <a:rPr lang="en-US" sz="2000" b="1" dirty="0">
                          <a:solidFill>
                            <a:srgbClr val="1F1A62"/>
                          </a:solidFill>
                          <a:latin typeface="Helvetica" panose="020B0403020202020204" pitchFamily="34" charset="0"/>
                        </a:rPr>
                        <a:t>9%</a:t>
                      </a:r>
                      <a:endParaRPr lang="en-US" sz="1200" b="1" dirty="0">
                        <a:solidFill>
                          <a:srgbClr val="1F1A62"/>
                        </a:solidFill>
                        <a:latin typeface="Helvetica" panose="020B0403020202020204" pitchFamily="34" charset="0"/>
                      </a:endParaRPr>
                    </a:p>
                  </a:txBody>
                  <a:tcPr marL="106415" marR="106415" marT="53207" marB="53207" anchor="ctr">
                    <a:solidFill>
                      <a:schemeClr val="bg1">
                        <a:lumMod val="65000"/>
                      </a:schemeClr>
                    </a:solidFill>
                  </a:tcPr>
                </a:tc>
                <a:tc>
                  <a:txBody>
                    <a:bodyPr/>
                    <a:lstStyle/>
                    <a:p>
                      <a:pPr algn="ctr"/>
                      <a:r>
                        <a:rPr lang="en-US" sz="2000" b="1" dirty="0">
                          <a:solidFill>
                            <a:srgbClr val="1F1A62"/>
                          </a:solidFill>
                          <a:latin typeface="Helvetica" panose="020B0403020202020204" pitchFamily="34" charset="0"/>
                        </a:rPr>
                        <a:t>16%</a:t>
                      </a:r>
                      <a:endParaRPr lang="en-US" sz="1200" b="1" dirty="0">
                        <a:solidFill>
                          <a:srgbClr val="1F1A62"/>
                        </a:solidFill>
                        <a:latin typeface="Helvetica" panose="020B0403020202020204" pitchFamily="34" charset="0"/>
                      </a:endParaRPr>
                    </a:p>
                  </a:txBody>
                  <a:tcPr marL="106415" marR="106415" marT="53207" marB="53207" anchor="ctr">
                    <a:solidFill>
                      <a:schemeClr val="bg1">
                        <a:lumMod val="65000"/>
                      </a:schemeClr>
                    </a:solidFill>
                  </a:tcPr>
                </a:tc>
                <a:extLst>
                  <a:ext uri="{0D108BD9-81ED-4DB2-BD59-A6C34878D82A}">
                    <a16:rowId xmlns:a16="http://schemas.microsoft.com/office/drawing/2014/main" val="571372457"/>
                  </a:ext>
                </a:extLst>
              </a:tr>
              <a:tr h="283617">
                <a:tc>
                  <a:txBody>
                    <a:bodyPr/>
                    <a:lstStyle/>
                    <a:p>
                      <a:pPr algn="ctr"/>
                      <a:r>
                        <a:rPr lang="en-US" sz="900" dirty="0">
                          <a:latin typeface="Helvetica" panose="020B0403020202020204" pitchFamily="34" charset="0"/>
                        </a:rPr>
                        <a:t>Mean Average</a:t>
                      </a:r>
                    </a:p>
                  </a:txBody>
                  <a:tcPr marL="106415" marR="106415" marT="53207" marB="53207" anchor="ctr">
                    <a:solidFill>
                      <a:srgbClr val="00BFF2"/>
                    </a:solidFill>
                  </a:tcPr>
                </a:tc>
                <a:tc>
                  <a:txBody>
                    <a:bodyPr/>
                    <a:lstStyle/>
                    <a:p>
                      <a:pPr algn="ctr"/>
                      <a:r>
                        <a:rPr lang="en-US" sz="1200" b="0" i="1" dirty="0">
                          <a:solidFill>
                            <a:schemeClr val="bg1"/>
                          </a:solidFill>
                          <a:latin typeface="Helvetica" panose="020B0403020202020204" pitchFamily="34" charset="0"/>
                        </a:rPr>
                        <a:t>36%</a:t>
                      </a:r>
                    </a:p>
                  </a:txBody>
                  <a:tcPr marL="106415" marR="106415" marT="53207" marB="53207" anchor="ctr">
                    <a:solidFill>
                      <a:srgbClr val="00BFF2"/>
                    </a:solidFill>
                  </a:tcPr>
                </a:tc>
                <a:tc>
                  <a:txBody>
                    <a:bodyPr/>
                    <a:lstStyle/>
                    <a:p>
                      <a:pPr marL="0" algn="ctr" defTabSz="914400" rtl="0" eaLnBrk="1" latinLnBrk="0" hangingPunct="1"/>
                      <a:r>
                        <a:rPr lang="en-US" sz="1200" b="0" i="1" kern="1200" dirty="0">
                          <a:solidFill>
                            <a:schemeClr val="bg1"/>
                          </a:solidFill>
                          <a:latin typeface="Helvetica" panose="020B0403020202020204" pitchFamily="34" charset="0"/>
                          <a:ea typeface="+mn-ea"/>
                          <a:cs typeface="+mn-cs"/>
                        </a:rPr>
                        <a:t>44%</a:t>
                      </a:r>
                    </a:p>
                  </a:txBody>
                  <a:tcPr marL="106415" marR="106415" marT="53207" marB="53207" anchor="ctr">
                    <a:solidFill>
                      <a:srgbClr val="00BFF2"/>
                    </a:solidFill>
                  </a:tcPr>
                </a:tc>
                <a:tc>
                  <a:txBody>
                    <a:bodyPr/>
                    <a:lstStyle/>
                    <a:p>
                      <a:pPr marL="0" algn="ctr" defTabSz="914400" rtl="0" eaLnBrk="1" latinLnBrk="0" hangingPunct="1"/>
                      <a:r>
                        <a:rPr lang="en-US" sz="1200" b="0" i="1" kern="1200" dirty="0">
                          <a:solidFill>
                            <a:schemeClr val="bg1"/>
                          </a:solidFill>
                          <a:latin typeface="Helvetica" panose="020B0403020202020204" pitchFamily="34" charset="0"/>
                          <a:ea typeface="+mn-ea"/>
                          <a:cs typeface="+mn-cs"/>
                        </a:rPr>
                        <a:t>51%</a:t>
                      </a:r>
                    </a:p>
                  </a:txBody>
                  <a:tcPr marL="106415" marR="106415" marT="53207" marB="53207" anchor="ctr">
                    <a:solidFill>
                      <a:srgbClr val="00BFF2"/>
                    </a:solidFill>
                  </a:tcPr>
                </a:tc>
                <a:extLst>
                  <a:ext uri="{0D108BD9-81ED-4DB2-BD59-A6C34878D82A}">
                    <a16:rowId xmlns:a16="http://schemas.microsoft.com/office/drawing/2014/main" val="182240992"/>
                  </a:ext>
                </a:extLst>
              </a:tr>
              <a:tr h="522673">
                <a:tc>
                  <a:txBody>
                    <a:bodyPr/>
                    <a:lstStyle/>
                    <a:p>
                      <a:pPr algn="r"/>
                      <a:endParaRPr lang="en-US" sz="700" b="0" i="1" dirty="0">
                        <a:solidFill>
                          <a:srgbClr val="00BFF2"/>
                        </a:solidFill>
                        <a:latin typeface="Helvetica" panose="020B0403020202020204" pitchFamily="34" charset="0"/>
                      </a:endParaRPr>
                    </a:p>
                  </a:txBody>
                  <a:tcPr marL="106415" marR="106415" marT="53207" marB="53207" anchor="ctr">
                    <a:solidFill>
                      <a:schemeClr val="bg1"/>
                    </a:solidFill>
                  </a:tcPr>
                </a:tc>
                <a:tc>
                  <a:txBody>
                    <a:bodyPr/>
                    <a:lstStyle/>
                    <a:p>
                      <a:pPr algn="ctr"/>
                      <a:endParaRPr lang="en-US" sz="700" b="0" i="1" dirty="0">
                        <a:solidFill>
                          <a:srgbClr val="1F1A62"/>
                        </a:solidFill>
                        <a:latin typeface="Helvetica" panose="020B0403020202020204" pitchFamily="34" charset="0"/>
                      </a:endParaRPr>
                    </a:p>
                  </a:txBody>
                  <a:tcPr marL="106415" marR="106415" marT="53207" marB="53207" anchor="ctr">
                    <a:solidFill>
                      <a:schemeClr val="bg1"/>
                    </a:solidFill>
                  </a:tcPr>
                </a:tc>
                <a:tc>
                  <a:txBody>
                    <a:bodyPr/>
                    <a:lstStyle/>
                    <a:p>
                      <a:pPr algn="ctr"/>
                      <a:endParaRPr lang="en-US" sz="700" b="0" i="1" dirty="0">
                        <a:solidFill>
                          <a:srgbClr val="1F1A62"/>
                        </a:solidFill>
                        <a:latin typeface="Helvetica" panose="020B0403020202020204" pitchFamily="34" charset="0"/>
                      </a:endParaRPr>
                    </a:p>
                  </a:txBody>
                  <a:tcPr marL="106415" marR="106415" marT="53207" marB="53207" anchor="ctr">
                    <a:solidFill>
                      <a:schemeClr val="bg1"/>
                    </a:solidFill>
                  </a:tcPr>
                </a:tc>
                <a:tc>
                  <a:txBody>
                    <a:bodyPr/>
                    <a:lstStyle/>
                    <a:p>
                      <a:pPr algn="ctr"/>
                      <a:endParaRPr lang="en-US" sz="700" b="0" i="1" dirty="0">
                        <a:solidFill>
                          <a:srgbClr val="1F1A62"/>
                        </a:solidFill>
                        <a:latin typeface="Helvetica" panose="020B0403020202020204" pitchFamily="34" charset="0"/>
                      </a:endParaRPr>
                    </a:p>
                    <a:p>
                      <a:pPr algn="ctr"/>
                      <a:endParaRPr lang="en-US" sz="700" b="0" i="1" dirty="0">
                        <a:solidFill>
                          <a:srgbClr val="1F1A62"/>
                        </a:solidFill>
                        <a:latin typeface="Helvetica" panose="020B0403020202020204" pitchFamily="34" charset="0"/>
                      </a:endParaRPr>
                    </a:p>
                    <a:p>
                      <a:pPr algn="ctr"/>
                      <a:endParaRPr lang="en-US" sz="700" b="0" i="1" dirty="0">
                        <a:solidFill>
                          <a:srgbClr val="1F1A62"/>
                        </a:solidFill>
                        <a:latin typeface="Helvetica" panose="020B0403020202020204" pitchFamily="34" charset="0"/>
                      </a:endParaRPr>
                    </a:p>
                    <a:p>
                      <a:pPr algn="ctr"/>
                      <a:endParaRPr lang="en-US" sz="700" b="0" i="1" dirty="0">
                        <a:solidFill>
                          <a:srgbClr val="1F1A62"/>
                        </a:solidFill>
                        <a:latin typeface="Helvetica" panose="020B0403020202020204" pitchFamily="34" charset="0"/>
                      </a:endParaRPr>
                    </a:p>
                  </a:txBody>
                  <a:tcPr marL="106415" marR="106415" marT="53207" marB="53207" anchor="ctr">
                    <a:solidFill>
                      <a:schemeClr val="bg1"/>
                    </a:solidFill>
                  </a:tcPr>
                </a:tc>
                <a:extLst>
                  <a:ext uri="{0D108BD9-81ED-4DB2-BD59-A6C34878D82A}">
                    <a16:rowId xmlns:a16="http://schemas.microsoft.com/office/drawing/2014/main" val="1620302444"/>
                  </a:ext>
                </a:extLst>
              </a:tr>
              <a:tr h="283617">
                <a:tc>
                  <a:txBody>
                    <a:bodyPr/>
                    <a:lstStyle/>
                    <a:p>
                      <a:pPr algn="ctr"/>
                      <a:r>
                        <a:rPr lang="en-US" sz="1100" dirty="0">
                          <a:latin typeface="Helvetica" panose="020B0403020202020204" pitchFamily="34" charset="0"/>
                        </a:rPr>
                        <a:t>0% - 30%</a:t>
                      </a:r>
                    </a:p>
                  </a:txBody>
                  <a:tcPr marL="106415" marR="106415" marT="53207" marB="53207" anchor="ctr">
                    <a:solidFill>
                      <a:srgbClr val="4EBEA4"/>
                    </a:solidFill>
                  </a:tcPr>
                </a:tc>
                <a:tc>
                  <a:txBody>
                    <a:bodyPr/>
                    <a:lstStyle/>
                    <a:p>
                      <a:pPr algn="ctr"/>
                      <a:r>
                        <a:rPr lang="en-US" sz="1200" b="0" i="0" dirty="0">
                          <a:solidFill>
                            <a:srgbClr val="1F1A62"/>
                          </a:solidFill>
                          <a:latin typeface="Helvetica" panose="020B0403020202020204" pitchFamily="34" charset="0"/>
                        </a:rPr>
                        <a:t>26%</a:t>
                      </a:r>
                    </a:p>
                  </a:txBody>
                  <a:tcPr marL="106415" marR="106415" marT="53207" marB="53207" anchor="ctr">
                    <a:solidFill>
                      <a:schemeClr val="bg1">
                        <a:lumMod val="85000"/>
                      </a:schemeClr>
                    </a:solidFill>
                  </a:tcPr>
                </a:tc>
                <a:tc>
                  <a:txBody>
                    <a:bodyPr/>
                    <a:lstStyle/>
                    <a:p>
                      <a:pPr algn="ctr"/>
                      <a:r>
                        <a:rPr lang="en-US" sz="1200" b="0" i="0" dirty="0">
                          <a:solidFill>
                            <a:srgbClr val="1F1A62"/>
                          </a:solidFill>
                          <a:latin typeface="Helvetica" panose="020B0403020202020204" pitchFamily="34" charset="0"/>
                        </a:rPr>
                        <a:t>17%</a:t>
                      </a:r>
                    </a:p>
                  </a:txBody>
                  <a:tcPr marL="106415" marR="106415" marT="53207" marB="53207" anchor="ctr">
                    <a:solidFill>
                      <a:schemeClr val="bg1">
                        <a:lumMod val="85000"/>
                      </a:schemeClr>
                    </a:solidFill>
                  </a:tcPr>
                </a:tc>
                <a:tc>
                  <a:txBody>
                    <a:bodyPr/>
                    <a:lstStyle/>
                    <a:p>
                      <a:pPr algn="ctr"/>
                      <a:r>
                        <a:rPr lang="en-US" sz="1200" b="0" i="0" dirty="0">
                          <a:solidFill>
                            <a:srgbClr val="1F1A62"/>
                          </a:solidFill>
                          <a:latin typeface="Helvetica" panose="020B0403020202020204" pitchFamily="34" charset="0"/>
                        </a:rPr>
                        <a:t>13%</a:t>
                      </a:r>
                    </a:p>
                  </a:txBody>
                  <a:tcPr marL="106415" marR="106415" marT="53207" marB="53207" anchor="ctr">
                    <a:solidFill>
                      <a:schemeClr val="bg1">
                        <a:lumMod val="85000"/>
                      </a:schemeClr>
                    </a:solidFill>
                  </a:tcPr>
                </a:tc>
                <a:extLst>
                  <a:ext uri="{0D108BD9-81ED-4DB2-BD59-A6C34878D82A}">
                    <a16:rowId xmlns:a16="http://schemas.microsoft.com/office/drawing/2014/main" val="2073378768"/>
                  </a:ext>
                </a:extLst>
              </a:tr>
              <a:tr h="2836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Helvetica" panose="020B0403020202020204" pitchFamily="34" charset="0"/>
                        </a:rPr>
                        <a:t>31% - 70%</a:t>
                      </a:r>
                    </a:p>
                  </a:txBody>
                  <a:tcPr marL="106415" marR="106415" marT="53207" marB="53207" anchor="ctr">
                    <a:solidFill>
                      <a:srgbClr val="4EBEA4"/>
                    </a:solidFill>
                  </a:tcPr>
                </a:tc>
                <a:tc>
                  <a:txBody>
                    <a:bodyPr/>
                    <a:lstStyle/>
                    <a:p>
                      <a:pPr algn="ctr"/>
                      <a:r>
                        <a:rPr lang="en-US" sz="1200" b="0" i="0" dirty="0">
                          <a:solidFill>
                            <a:srgbClr val="1F1A62"/>
                          </a:solidFill>
                          <a:latin typeface="Helvetica" panose="020B0403020202020204" pitchFamily="34" charset="0"/>
                        </a:rPr>
                        <a:t>55%</a:t>
                      </a:r>
                    </a:p>
                  </a:txBody>
                  <a:tcPr marL="106415" marR="106415" marT="53207" marB="53207" anchor="ctr">
                    <a:solidFill>
                      <a:schemeClr val="bg1">
                        <a:lumMod val="75000"/>
                      </a:schemeClr>
                    </a:solidFill>
                  </a:tcPr>
                </a:tc>
                <a:tc>
                  <a:txBody>
                    <a:bodyPr/>
                    <a:lstStyle/>
                    <a:p>
                      <a:pPr algn="ctr"/>
                      <a:r>
                        <a:rPr lang="en-US" sz="1200" b="0" i="0" dirty="0">
                          <a:solidFill>
                            <a:srgbClr val="1F1A62"/>
                          </a:solidFill>
                          <a:latin typeface="Helvetica" panose="020B0403020202020204" pitchFamily="34" charset="0"/>
                        </a:rPr>
                        <a:t>57%</a:t>
                      </a:r>
                    </a:p>
                  </a:txBody>
                  <a:tcPr marL="106415" marR="106415" marT="53207" marB="53207" anchor="ctr">
                    <a:solidFill>
                      <a:schemeClr val="bg1">
                        <a:lumMod val="75000"/>
                      </a:schemeClr>
                    </a:solidFill>
                  </a:tcPr>
                </a:tc>
                <a:tc>
                  <a:txBody>
                    <a:bodyPr/>
                    <a:lstStyle/>
                    <a:p>
                      <a:pPr algn="ctr"/>
                      <a:r>
                        <a:rPr lang="en-US" sz="1200" b="0" i="0" dirty="0">
                          <a:solidFill>
                            <a:srgbClr val="1F1A62"/>
                          </a:solidFill>
                          <a:latin typeface="Helvetica" panose="020B0403020202020204" pitchFamily="34" charset="0"/>
                        </a:rPr>
                        <a:t>59%</a:t>
                      </a:r>
                    </a:p>
                  </a:txBody>
                  <a:tcPr marL="106415" marR="106415" marT="53207" marB="53207" anchor="ctr">
                    <a:solidFill>
                      <a:schemeClr val="bg1">
                        <a:lumMod val="75000"/>
                      </a:schemeClr>
                    </a:solidFill>
                  </a:tcPr>
                </a:tc>
                <a:extLst>
                  <a:ext uri="{0D108BD9-81ED-4DB2-BD59-A6C34878D82A}">
                    <a16:rowId xmlns:a16="http://schemas.microsoft.com/office/drawing/2014/main" val="3503709297"/>
                  </a:ext>
                </a:extLst>
              </a:tr>
              <a:tr h="283617">
                <a:tc>
                  <a:txBody>
                    <a:bodyPr/>
                    <a:lstStyle/>
                    <a:p>
                      <a:pPr algn="ctr"/>
                      <a:r>
                        <a:rPr lang="en-US" sz="1100" dirty="0">
                          <a:latin typeface="Helvetica" panose="020B0403020202020204" pitchFamily="34" charset="0"/>
                        </a:rPr>
                        <a:t>71%+</a:t>
                      </a:r>
                    </a:p>
                  </a:txBody>
                  <a:tcPr marL="106415" marR="106415" marT="53207" marB="53207" anchor="ctr">
                    <a:solidFill>
                      <a:srgbClr val="4EBEA4"/>
                    </a:solidFill>
                  </a:tcPr>
                </a:tc>
                <a:tc>
                  <a:txBody>
                    <a:bodyPr/>
                    <a:lstStyle/>
                    <a:p>
                      <a:pPr algn="ctr"/>
                      <a:r>
                        <a:rPr lang="en-US" sz="1200" b="0" i="0" dirty="0">
                          <a:solidFill>
                            <a:srgbClr val="1F1A62"/>
                          </a:solidFill>
                          <a:latin typeface="Helvetica" panose="020B0403020202020204" pitchFamily="34" charset="0"/>
                        </a:rPr>
                        <a:t>19%</a:t>
                      </a:r>
                    </a:p>
                  </a:txBody>
                  <a:tcPr marL="106415" marR="106415" marT="53207" marB="53207" anchor="ctr">
                    <a:solidFill>
                      <a:schemeClr val="bg1">
                        <a:lumMod val="65000"/>
                      </a:schemeClr>
                    </a:solidFill>
                  </a:tcPr>
                </a:tc>
                <a:tc>
                  <a:txBody>
                    <a:bodyPr/>
                    <a:lstStyle/>
                    <a:p>
                      <a:pPr algn="ctr"/>
                      <a:r>
                        <a:rPr lang="en-US" sz="1200" b="0" i="0" dirty="0">
                          <a:solidFill>
                            <a:srgbClr val="1F1A62"/>
                          </a:solidFill>
                          <a:latin typeface="Helvetica" panose="020B0403020202020204" pitchFamily="34" charset="0"/>
                        </a:rPr>
                        <a:t>26%</a:t>
                      </a:r>
                    </a:p>
                  </a:txBody>
                  <a:tcPr marL="106415" marR="106415" marT="53207" marB="53207" anchor="ctr">
                    <a:solidFill>
                      <a:schemeClr val="bg1">
                        <a:lumMod val="65000"/>
                      </a:schemeClr>
                    </a:solidFill>
                  </a:tcPr>
                </a:tc>
                <a:tc>
                  <a:txBody>
                    <a:bodyPr/>
                    <a:lstStyle/>
                    <a:p>
                      <a:pPr algn="ctr"/>
                      <a:r>
                        <a:rPr lang="en-US" sz="1200" b="0" i="0" dirty="0">
                          <a:solidFill>
                            <a:srgbClr val="1F1A62"/>
                          </a:solidFill>
                          <a:latin typeface="Helvetica" panose="020B0403020202020204" pitchFamily="34" charset="0"/>
                        </a:rPr>
                        <a:t>28%</a:t>
                      </a:r>
                    </a:p>
                  </a:txBody>
                  <a:tcPr marL="106415" marR="106415" marT="53207" marB="53207" anchor="ctr">
                    <a:solidFill>
                      <a:schemeClr val="bg1">
                        <a:lumMod val="65000"/>
                      </a:schemeClr>
                    </a:solidFill>
                  </a:tcPr>
                </a:tc>
                <a:extLst>
                  <a:ext uri="{0D108BD9-81ED-4DB2-BD59-A6C34878D82A}">
                    <a16:rowId xmlns:a16="http://schemas.microsoft.com/office/drawing/2014/main" val="1602767012"/>
                  </a:ext>
                </a:extLst>
              </a:tr>
            </a:tbl>
          </a:graphicData>
        </a:graphic>
      </p:graphicFrame>
      <p:sp>
        <p:nvSpPr>
          <p:cNvPr id="44" name="TextBox 43">
            <a:extLst>
              <a:ext uri="{FF2B5EF4-FFF2-40B4-BE49-F238E27FC236}">
                <a16:creationId xmlns:a16="http://schemas.microsoft.com/office/drawing/2014/main" id="{A938BAD8-9970-4EC2-8D90-F5CDC286817C}"/>
              </a:ext>
            </a:extLst>
          </p:cNvPr>
          <p:cNvSpPr txBox="1"/>
          <p:nvPr/>
        </p:nvSpPr>
        <p:spPr>
          <a:xfrm>
            <a:off x="4536459" y="2036685"/>
            <a:ext cx="21354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rPr>
              <a:t>‘Test and Learn’ Marketers</a:t>
            </a:r>
          </a:p>
        </p:txBody>
      </p:sp>
      <p:sp>
        <p:nvSpPr>
          <p:cNvPr id="47" name="TextBox 46">
            <a:extLst>
              <a:ext uri="{FF2B5EF4-FFF2-40B4-BE49-F238E27FC236}">
                <a16:creationId xmlns:a16="http://schemas.microsoft.com/office/drawing/2014/main" id="{10F45C6D-04D7-404C-A3EE-9D6277B37AB0}"/>
              </a:ext>
            </a:extLst>
          </p:cNvPr>
          <p:cNvSpPr txBox="1"/>
          <p:nvPr/>
        </p:nvSpPr>
        <p:spPr>
          <a:xfrm>
            <a:off x="4555348" y="4462125"/>
            <a:ext cx="15025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4EBEA4"/>
                </a:solidFill>
                <a:effectLst/>
                <a:uLnTx/>
                <a:uFillTx/>
                <a:latin typeface="Helvetica" panose="020B0604020202020204" pitchFamily="34" charset="0"/>
                <a:ea typeface="+mn-ea"/>
                <a:cs typeface="Helvetica" panose="020B0604020202020204" pitchFamily="34" charset="0"/>
              </a:rPr>
              <a:t>‘All Other’ Marketers*</a:t>
            </a:r>
          </a:p>
        </p:txBody>
      </p:sp>
      <p:sp>
        <p:nvSpPr>
          <p:cNvPr id="50" name="TextBox 49">
            <a:extLst>
              <a:ext uri="{FF2B5EF4-FFF2-40B4-BE49-F238E27FC236}">
                <a16:creationId xmlns:a16="http://schemas.microsoft.com/office/drawing/2014/main" id="{5BCB5518-F2FB-40A5-AE34-9A8AF00F121E}"/>
              </a:ext>
            </a:extLst>
          </p:cNvPr>
          <p:cNvSpPr txBox="1"/>
          <p:nvPr/>
        </p:nvSpPr>
        <p:spPr>
          <a:xfrm>
            <a:off x="4476494" y="1480311"/>
            <a:ext cx="770339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What % of your TV campaign is being activated via audience-based buying?</a:t>
            </a:r>
            <a:b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Bases: </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‘Test and Learn</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Marketers vs. All Other Marketers</a:t>
            </a:r>
            <a:endPar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15" name="Rectangle 14">
            <a:extLst>
              <a:ext uri="{FF2B5EF4-FFF2-40B4-BE49-F238E27FC236}">
                <a16:creationId xmlns:a16="http://schemas.microsoft.com/office/drawing/2014/main" id="{B2DC1FE9-437C-4C03-961E-310090E510E7}"/>
              </a:ext>
            </a:extLst>
          </p:cNvPr>
          <p:cNvSpPr/>
          <p:nvPr/>
        </p:nvSpPr>
        <p:spPr>
          <a:xfrm>
            <a:off x="7950200" y="3087404"/>
            <a:ext cx="4120112" cy="845945"/>
          </a:xfrm>
          <a:prstGeom prst="rect">
            <a:avLst/>
          </a:prstGeom>
          <a:no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32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0730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What does this mean for marketers?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5" name="Picture 14">
            <a:extLst>
              <a:ext uri="{FF2B5EF4-FFF2-40B4-BE49-F238E27FC236}">
                <a16:creationId xmlns:a16="http://schemas.microsoft.com/office/drawing/2014/main" id="{2545B7BD-A02E-4FAC-B029-BF90424317A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3" name="Slide Number Placeholder 5">
            <a:extLst>
              <a:ext uri="{FF2B5EF4-FFF2-40B4-BE49-F238E27FC236}">
                <a16:creationId xmlns:a16="http://schemas.microsoft.com/office/drawing/2014/main" id="{310E2652-305B-44D1-A038-5FC6CDE57FD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5F822956-5E28-4BFC-8BEF-86CBB0A2D236}"/>
              </a:ext>
            </a:extLst>
          </p:cNvPr>
          <p:cNvSpPr/>
          <p:nvPr/>
        </p:nvSpPr>
        <p:spPr>
          <a:xfrm>
            <a:off x="6474198" y="2097497"/>
            <a:ext cx="5337838" cy="320087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dirty="0">
                <a:solidFill>
                  <a:srgbClr val="1F1A62"/>
                </a:solidFill>
                <a:latin typeface="Helvetica" panose="020B0604020202020204" pitchFamily="2" charset="0"/>
              </a:rPr>
              <a:t>Marketers who are testing and learning from their audience-based TV campaigns are seeing success and plan to increase their investments</a:t>
            </a:r>
            <a:endParaRPr lang="en-US" sz="2800" dirty="0">
              <a:solidFill>
                <a:srgbClr val="FF0000"/>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4000" dirty="0">
              <a:solidFill>
                <a:srgbClr val="1F1A62"/>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dirty="0">
                <a:solidFill>
                  <a:srgbClr val="1F1A62"/>
                </a:solidFill>
                <a:latin typeface="Helvetica" panose="020B0604020202020204" pitchFamily="2" charset="0"/>
              </a:rPr>
              <a:t>Educational forums like reputable industry conferences, events and trade publications have proven valuable to build knowledge for marketers that are considering ‘testing’ or integrating audience-based buying into their </a:t>
            </a:r>
            <a:br>
              <a:rPr lang="en-US" dirty="0">
                <a:solidFill>
                  <a:srgbClr val="1F1A62"/>
                </a:solidFill>
                <a:latin typeface="Helvetica" panose="020B0604020202020204" pitchFamily="2" charset="0"/>
              </a:rPr>
            </a:br>
            <a:r>
              <a:rPr lang="en-US" dirty="0">
                <a:solidFill>
                  <a:srgbClr val="1F1A62"/>
                </a:solidFill>
                <a:latin typeface="Helvetica" panose="020B0604020202020204" pitchFamily="2" charset="0"/>
              </a:rPr>
              <a:t>TV approach</a:t>
            </a:r>
            <a:endPar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mn-ea"/>
              <a:cs typeface="+mn-cs"/>
            </a:endParaRPr>
          </a:p>
        </p:txBody>
      </p:sp>
      <p:sp>
        <p:nvSpPr>
          <p:cNvPr id="10" name="Rectangle 9">
            <a:extLst>
              <a:ext uri="{FF2B5EF4-FFF2-40B4-BE49-F238E27FC236}">
                <a16:creationId xmlns:a16="http://schemas.microsoft.com/office/drawing/2014/main" id="{AD3486C2-304B-4E94-9193-7A2EF88CC124}"/>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50106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A4CF561-BBD0-4D62-9C10-C59F8B564DE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D54650-E124-0942-8B03-A438165B55A6}"/>
              </a:ext>
            </a:extLst>
          </p:cNvPr>
          <p:cNvSpPr/>
          <p:nvPr/>
        </p:nvSpPr>
        <p:spPr>
          <a:xfrm>
            <a:off x="544398" y="2534822"/>
            <a:ext cx="5475401" cy="1508105"/>
          </a:xfrm>
          <a:prstGeom prst="rect">
            <a:avLst/>
          </a:prstGeom>
        </p:spPr>
        <p:txBody>
          <a:bodyPr wrap="square">
            <a:spAutoFit/>
          </a:bodyPr>
          <a:lstStyle/>
          <a:p>
            <a:r>
              <a:rPr lang="en-US" sz="3200" b="1">
                <a:solidFill>
                  <a:srgbClr val="002060"/>
                </a:solidFill>
                <a:latin typeface="Helvetica" pitchFamily="2" charset="0"/>
              </a:rPr>
              <a:t>Discover more</a:t>
            </a:r>
          </a:p>
          <a:p>
            <a:r>
              <a:rPr lang="en-US" sz="2000">
                <a:solidFill>
                  <a:srgbClr val="002060"/>
                </a:solidFill>
                <a:latin typeface="Helvetica" pitchFamily="2" charset="0"/>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6426239" y="598512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28" name="Picture 27">
            <a:hlinkClick r:id="rId5"/>
            <a:extLst>
              <a:ext uri="{FF2B5EF4-FFF2-40B4-BE49-F238E27FC236}">
                <a16:creationId xmlns:a16="http://schemas.microsoft.com/office/drawing/2014/main" id="{0823B4CA-702F-430D-BAE8-630FA513EB4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019849" y="3644449"/>
            <a:ext cx="2239992" cy="1277575"/>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29" name="TextBox 28">
            <a:hlinkClick r:id="rId5"/>
            <a:extLst>
              <a:ext uri="{FF2B5EF4-FFF2-40B4-BE49-F238E27FC236}">
                <a16:creationId xmlns:a16="http://schemas.microsoft.com/office/drawing/2014/main" id="{9BE57718-09B8-4475-AFD3-8DF42E78BC1E}"/>
              </a:ext>
            </a:extLst>
          </p:cNvPr>
          <p:cNvSpPr txBox="1"/>
          <p:nvPr/>
        </p:nvSpPr>
        <p:spPr>
          <a:xfrm>
            <a:off x="8880788" y="4932304"/>
            <a:ext cx="2561638" cy="754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 &amp; Tactics In Audience-Based TV Buying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a:t>
            </a:r>
            <a:r>
              <a:rPr lang="en-US" sz="1050">
                <a:solidFill>
                  <a:srgbClr val="1B1464"/>
                </a:solidFill>
                <a:latin typeface="Helvetica" panose="020B0403020202020204" pitchFamily="34" charset="0"/>
              </a:rPr>
              <a:t>real</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-world </a:t>
            </a:r>
            <a:r>
              <a:rPr lang="en-US" sz="1050">
                <a:solidFill>
                  <a:srgbClr val="1B1464"/>
                </a:solidFill>
                <a:latin typeface="Helvetica" panose="020B0403020202020204" pitchFamily="34" charset="0"/>
              </a:rPr>
              <a:t>case</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1050">
                <a:solidFill>
                  <a:srgbClr val="1B1464"/>
                </a:solidFill>
                <a:latin typeface="Helvetica" panose="020B0403020202020204" pitchFamily="34" charset="0"/>
              </a:rPr>
              <a:t>studies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0" name="Picture 29">
            <a:hlinkClick r:id="rId8"/>
            <a:extLst>
              <a:ext uri="{FF2B5EF4-FFF2-40B4-BE49-F238E27FC236}">
                <a16:creationId xmlns:a16="http://schemas.microsoft.com/office/drawing/2014/main" id="{6F051005-835D-4EA2-86E0-42E2A7537A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74540" y="3661192"/>
            <a:ext cx="2225580" cy="1260832"/>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solidFill>
              <a:srgbClr val="1B1464"/>
            </a:solidFill>
          </a:ln>
        </p:spPr>
      </p:pic>
      <p:sp>
        <p:nvSpPr>
          <p:cNvPr id="31" name="TextBox 30">
            <a:hlinkClick r:id="rId8"/>
            <a:extLst>
              <a:ext uri="{FF2B5EF4-FFF2-40B4-BE49-F238E27FC236}">
                <a16:creationId xmlns:a16="http://schemas.microsoft.com/office/drawing/2014/main" id="{14E47819-04DE-42A5-BA95-0A2CC02C1942}"/>
              </a:ext>
            </a:extLst>
          </p:cNvPr>
          <p:cNvSpPr txBox="1"/>
          <p:nvPr/>
        </p:nvSpPr>
        <p:spPr>
          <a:xfrm>
            <a:off x="6276884" y="4940324"/>
            <a:ext cx="23965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a:t>
            </a:r>
            <a:r>
              <a:rPr lang="en-US" sz="1050">
                <a:solidFill>
                  <a:srgbClr val="1B1464"/>
                </a:solidFill>
                <a:latin typeface="Helvetica" panose="020B0403020202020204" pitchFamily="34" charset="0"/>
              </a:rPr>
              <a:t>view</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how the industry is adopting </a:t>
            </a:r>
            <a:r>
              <a:rPr lang="en-US" sz="1050">
                <a:solidFill>
                  <a:srgbClr val="1B1464"/>
                </a:solidFill>
                <a:latin typeface="Helvetica" panose="020B0403020202020204" pitchFamily="34" charset="0"/>
              </a:rPr>
              <a:t> audience-</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based </a:t>
            </a:r>
            <a:r>
              <a:rPr lang="en-US" sz="1050">
                <a:solidFill>
                  <a:srgbClr val="1B1464"/>
                </a:solidFill>
                <a:latin typeface="Helvetica" panose="020B0403020202020204" pitchFamily="34" charset="0"/>
              </a:rPr>
              <a:t>buying</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2" name="Picture 31">
            <a:hlinkClick r:id="rId10"/>
            <a:extLst>
              <a:ext uri="{FF2B5EF4-FFF2-40B4-BE49-F238E27FC236}">
                <a16:creationId xmlns:a16="http://schemas.microsoft.com/office/drawing/2014/main" id="{0E4AD216-09EC-468E-ACEB-57DF8CB1B2D3}"/>
              </a:ext>
            </a:extLst>
          </p:cNvPr>
          <p:cNvPicPr>
            <a:picLocks noChangeAspect="1"/>
          </p:cNvPicPr>
          <p:nvPr/>
        </p:nvPicPr>
        <p:blipFill>
          <a:blip r:embed="rId11"/>
          <a:stretch>
            <a:fillRect/>
          </a:stretch>
        </p:blipFill>
        <p:spPr>
          <a:xfrm>
            <a:off x="9013809" y="1304989"/>
            <a:ext cx="2252073" cy="1299628"/>
          </a:xfrm>
          <a:prstGeom prst="rect">
            <a:avLst/>
          </a:prstGeom>
          <a:ln>
            <a:solidFill>
              <a:srgbClr val="1B1464"/>
            </a:solidFill>
          </a:ln>
        </p:spPr>
      </p:pic>
      <p:sp>
        <p:nvSpPr>
          <p:cNvPr id="33" name="TextBox 32">
            <a:hlinkClick r:id="rId10"/>
            <a:extLst>
              <a:ext uri="{FF2B5EF4-FFF2-40B4-BE49-F238E27FC236}">
                <a16:creationId xmlns:a16="http://schemas.microsoft.com/office/drawing/2014/main" id="{3A13D42A-1B43-4A06-A103-A13E89E61D72}"/>
              </a:ext>
            </a:extLst>
          </p:cNvPr>
          <p:cNvSpPr txBox="1"/>
          <p:nvPr/>
        </p:nvSpPr>
        <p:spPr>
          <a:xfrm>
            <a:off x="8781384" y="2607010"/>
            <a:ext cx="27058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brands and agencies are shifting to audience-based TV buying</a:t>
            </a:r>
          </a:p>
        </p:txBody>
      </p:sp>
      <p:sp>
        <p:nvSpPr>
          <p:cNvPr id="35" name="TextBox 34">
            <a:hlinkClick r:id="rId12"/>
            <a:extLst>
              <a:ext uri="{FF2B5EF4-FFF2-40B4-BE49-F238E27FC236}">
                <a16:creationId xmlns:a16="http://schemas.microsoft.com/office/drawing/2014/main" id="{8A23425B-6D64-4686-BBF4-13E7C5284BA5}"/>
              </a:ext>
            </a:extLst>
          </p:cNvPr>
          <p:cNvSpPr txBox="1"/>
          <p:nvPr/>
        </p:nvSpPr>
        <p:spPr>
          <a:xfrm>
            <a:off x="6190637" y="2607010"/>
            <a:ext cx="25805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Meeting Industry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Guidance and inspiration to embracing an audience-first TV buying approach</a:t>
            </a:r>
          </a:p>
        </p:txBody>
      </p:sp>
      <p:pic>
        <p:nvPicPr>
          <p:cNvPr id="8" name="Picture 7">
            <a:hlinkClick r:id="rId12"/>
            <a:extLst>
              <a:ext uri="{FF2B5EF4-FFF2-40B4-BE49-F238E27FC236}">
                <a16:creationId xmlns:a16="http://schemas.microsoft.com/office/drawing/2014/main" id="{E49CA6F3-DD92-4622-AAF8-A5AA99A2101F}"/>
              </a:ext>
            </a:extLst>
          </p:cNvPr>
          <p:cNvPicPr>
            <a:picLocks noChangeAspect="1"/>
          </p:cNvPicPr>
          <p:nvPr/>
        </p:nvPicPr>
        <p:blipFill>
          <a:blip r:embed="rId13"/>
          <a:stretch>
            <a:fillRect/>
          </a:stretch>
        </p:blipFill>
        <p:spPr>
          <a:xfrm>
            <a:off x="6379541" y="1306267"/>
            <a:ext cx="2215578" cy="1290284"/>
          </a:xfrm>
          <a:prstGeom prst="rect">
            <a:avLst/>
          </a:prstGeom>
          <a:ln>
            <a:solidFill>
              <a:srgbClr val="1B1464"/>
            </a:solidFill>
          </a:ln>
        </p:spPr>
      </p:pic>
    </p:spTree>
    <p:extLst>
      <p:ext uri="{BB962C8B-B14F-4D97-AF65-F5344CB8AC3E}">
        <p14:creationId xmlns:p14="http://schemas.microsoft.com/office/powerpoint/2010/main" val="2469683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000" b="1" dirty="0" smtClean="0">
            <a:solidFill>
              <a:srgbClr val="1B1464"/>
            </a:solidFill>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06731-382E-4DED-A896-EDCE738349CA}">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B41E67-A7D2-446F-A5C9-A6AD47D0B666}">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61ED9D-766D-4657-B89C-19FFA4F151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752</TotalTime>
  <Words>1805</Words>
  <Application>Microsoft Office PowerPoint</Application>
  <PresentationFormat>Widescreen</PresentationFormat>
  <Paragraphs>176</Paragraphs>
  <Slides>11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Helvetica</vt:lpstr>
      <vt:lpstr>Helvetica Light</vt:lpstr>
      <vt:lpstr>Open Sans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Reed Kiely</cp:lastModifiedBy>
  <cp:revision>4</cp:revision>
  <cp:lastPrinted>2021-05-27T16:24:22Z</cp:lastPrinted>
  <dcterms:created xsi:type="dcterms:W3CDTF">2021-04-16T17:49:10Z</dcterms:created>
  <dcterms:modified xsi:type="dcterms:W3CDTF">2021-08-02T13:31:02Z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