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 id="2147483708" r:id="rId4"/>
    <p:sldMasterId id="2147483744" r:id="rId5"/>
  </p:sldMasterIdLst>
  <p:notesMasterIdLst>
    <p:notesMasterId r:id="rId20"/>
  </p:notesMasterIdLst>
  <p:sldIdLst>
    <p:sldId id="307" r:id="rId6"/>
    <p:sldId id="321" r:id="rId7"/>
    <p:sldId id="322" r:id="rId8"/>
    <p:sldId id="256" r:id="rId9"/>
    <p:sldId id="313" r:id="rId10"/>
    <p:sldId id="326" r:id="rId11"/>
    <p:sldId id="323" r:id="rId12"/>
    <p:sldId id="310" r:id="rId13"/>
    <p:sldId id="319" r:id="rId14"/>
    <p:sldId id="311" r:id="rId15"/>
    <p:sldId id="320" r:id="rId16"/>
    <p:sldId id="324" r:id="rId17"/>
    <p:sldId id="325" r:id="rId18"/>
    <p:sldId id="327"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8A0B1"/>
    <a:srgbClr val="EDD3DB"/>
    <a:srgbClr val="BB5977"/>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554"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1915" tIns="45958" rIns="91915" bIns="45958" rtlCol="0"/>
          <a:lstStyle>
            <a:lvl1pPr algn="r">
              <a:defRPr sz="1200"/>
            </a:lvl1pPr>
          </a:lstStyle>
          <a:p>
            <a:fld id="{3C051743-80AD-47B8-BCF3-E9ECC305020C}" type="datetimeFigureOut">
              <a:rPr lang="en-US" smtClean="0"/>
              <a:t>9/21/2015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915" tIns="45958" rIns="91915" bIns="4595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915" tIns="45958" rIns="91915" bIns="459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1915" tIns="45958" rIns="91915" bIns="45958"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1915" tIns="45958" rIns="91915" bIns="45958" rtlCol="0" anchor="b"/>
          <a:lstStyle>
            <a:lvl1pPr algn="r">
              <a:defRPr sz="1200"/>
            </a:lvl1pPr>
          </a:lstStyle>
          <a:p>
            <a:fld id="{58792112-1C4E-43A5-84DA-4D5F9DF39CE0}" type="slidenum">
              <a:rPr lang="en-US" smtClean="0"/>
              <a:t>‹#›</a:t>
            </a:fld>
            <a:endParaRPr lang="en-US"/>
          </a:p>
        </p:txBody>
      </p:sp>
    </p:spTree>
    <p:extLst>
      <p:ext uri="{BB962C8B-B14F-4D97-AF65-F5344CB8AC3E}">
        <p14:creationId xmlns:p14="http://schemas.microsoft.com/office/powerpoint/2010/main" val="97670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13165" y="9191493"/>
            <a:ext cx="3144606"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35" tIns="48069" rIns="96135" bIns="48069" anchor="b"/>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algn="r" defTabSz="450927" fontAlgn="base">
              <a:spcBef>
                <a:spcPct val="0"/>
              </a:spcBef>
              <a:spcAft>
                <a:spcPct val="0"/>
              </a:spcAft>
            </a:pPr>
            <a:fld id="{3B277E77-AE60-4A58-A37C-9CCF0100BAC9}" type="slidenum">
              <a:rPr lang="en-US" altLang="en-US" sz="1300">
                <a:solidFill>
                  <a:srgbClr val="FFFFFF"/>
                </a:solidFill>
                <a:latin typeface="Arial" panose="020B0604020202020204" pitchFamily="34" charset="0"/>
                <a:cs typeface="Arial" panose="020B0604020202020204" pitchFamily="34" charset="0"/>
              </a:rPr>
              <a:pPr algn="r" defTabSz="450927" fontAlgn="base">
                <a:spcBef>
                  <a:spcPct val="0"/>
                </a:spcBef>
                <a:spcAft>
                  <a:spcPct val="0"/>
                </a:spcAft>
              </a:pPr>
              <a:t>1</a:t>
            </a:fld>
            <a:endParaRPr lang="en-US" altLang="en-US" sz="1300">
              <a:solidFill>
                <a:srgbClr val="FFFFFF"/>
              </a:solidFill>
              <a:latin typeface="Arial" panose="020B0604020202020204" pitchFamily="34" charset="0"/>
              <a:cs typeface="Arial" panose="020B0604020202020204" pitchFamily="34" charset="0"/>
            </a:endParaRPr>
          </a:p>
        </p:txBody>
      </p:sp>
      <p:sp>
        <p:nvSpPr>
          <p:cNvPr id="44035" name="Rectangle 7"/>
          <p:cNvSpPr txBox="1">
            <a:spLocks noGrp="1" noChangeArrowheads="1"/>
          </p:cNvSpPr>
          <p:nvPr/>
        </p:nvSpPr>
        <p:spPr bwMode="auto">
          <a:xfrm>
            <a:off x="4111571" y="9191493"/>
            <a:ext cx="31462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40" tIns="48073" rIns="96140" bIns="48073" anchor="b"/>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algn="r" defTabSz="450927" fontAlgn="base">
              <a:spcBef>
                <a:spcPct val="0"/>
              </a:spcBef>
              <a:spcAft>
                <a:spcPct val="0"/>
              </a:spcAft>
            </a:pPr>
            <a:fld id="{2AEC4591-7270-4189-B91F-133553E916B8}" type="slidenum">
              <a:rPr lang="en-US" altLang="en-US" sz="1200">
                <a:solidFill>
                  <a:srgbClr val="FFFFFF"/>
                </a:solidFill>
                <a:latin typeface="Arial" panose="020B0604020202020204" pitchFamily="34" charset="0"/>
                <a:cs typeface="Arial" panose="020B0604020202020204" pitchFamily="34" charset="0"/>
              </a:rPr>
              <a:pPr algn="r" defTabSz="450927" fontAlgn="base">
                <a:spcBef>
                  <a:spcPct val="0"/>
                </a:spcBef>
                <a:spcAft>
                  <a:spcPct val="0"/>
                </a:spcAft>
              </a:pPr>
              <a:t>1</a:t>
            </a:fld>
            <a:endParaRPr lang="en-US" altLang="en-US" sz="1200">
              <a:solidFill>
                <a:srgbClr val="FFFFFF"/>
              </a:solidFill>
              <a:latin typeface="Arial" panose="020B0604020202020204" pitchFamily="34" charset="0"/>
              <a:cs typeface="Arial" panose="020B0604020202020204"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40" tIns="48073" rIns="96140" bIns="48073"/>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28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1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33425" indent="-280988" eaLnBrk="0" hangingPunct="0">
              <a:spcBef>
                <a:spcPct val="30000"/>
              </a:spcBef>
              <a:defRPr sz="1200">
                <a:solidFill>
                  <a:schemeClr val="tx1"/>
                </a:solidFill>
                <a:latin typeface="Arial" charset="0"/>
                <a:ea typeface="ＭＳ Ｐゴシック" pitchFamily="34" charset="-128"/>
              </a:defRPr>
            </a:lvl2pPr>
            <a:lvl3pPr marL="1128713" indent="-225425" eaLnBrk="0" hangingPunct="0">
              <a:spcBef>
                <a:spcPct val="30000"/>
              </a:spcBef>
              <a:defRPr sz="1200">
                <a:solidFill>
                  <a:schemeClr val="tx1"/>
                </a:solidFill>
                <a:latin typeface="Arial" charset="0"/>
                <a:ea typeface="ＭＳ Ｐゴシック" pitchFamily="34" charset="-128"/>
              </a:defRPr>
            </a:lvl3pPr>
            <a:lvl4pPr marL="1579563" indent="-225425" eaLnBrk="0" hangingPunct="0">
              <a:spcBef>
                <a:spcPct val="30000"/>
              </a:spcBef>
              <a:defRPr sz="1200">
                <a:solidFill>
                  <a:schemeClr val="tx1"/>
                </a:solidFill>
                <a:latin typeface="Arial" charset="0"/>
                <a:ea typeface="ＭＳ Ｐゴシック" pitchFamily="34" charset="-128"/>
              </a:defRPr>
            </a:lvl4pPr>
            <a:lvl5pPr marL="2030413" indent="-225425" eaLnBrk="0" hangingPunct="0">
              <a:spcBef>
                <a:spcPct val="30000"/>
              </a:spcBef>
              <a:defRPr sz="1200">
                <a:solidFill>
                  <a:schemeClr val="tx1"/>
                </a:solidFill>
                <a:latin typeface="Arial" charset="0"/>
                <a:ea typeface="ＭＳ Ｐゴシック" pitchFamily="34" charset="-128"/>
              </a:defRPr>
            </a:lvl5pPr>
            <a:lvl6pPr marL="2487613" indent="-225425" eaLnBrk="0" fontAlgn="base" hangingPunct="0">
              <a:spcBef>
                <a:spcPct val="30000"/>
              </a:spcBef>
              <a:spcAft>
                <a:spcPct val="0"/>
              </a:spcAft>
              <a:defRPr sz="1200">
                <a:solidFill>
                  <a:schemeClr val="tx1"/>
                </a:solidFill>
                <a:latin typeface="Arial" charset="0"/>
                <a:ea typeface="ＭＳ Ｐゴシック" pitchFamily="34" charset="-128"/>
              </a:defRPr>
            </a:lvl6pPr>
            <a:lvl7pPr marL="2944813" indent="-225425" eaLnBrk="0" fontAlgn="base" hangingPunct="0">
              <a:spcBef>
                <a:spcPct val="30000"/>
              </a:spcBef>
              <a:spcAft>
                <a:spcPct val="0"/>
              </a:spcAft>
              <a:defRPr sz="1200">
                <a:solidFill>
                  <a:schemeClr val="tx1"/>
                </a:solidFill>
                <a:latin typeface="Arial" charset="0"/>
                <a:ea typeface="ＭＳ Ｐゴシック" pitchFamily="34" charset="-128"/>
              </a:defRPr>
            </a:lvl7pPr>
            <a:lvl8pPr marL="3402013" indent="-225425" eaLnBrk="0" fontAlgn="base" hangingPunct="0">
              <a:spcBef>
                <a:spcPct val="30000"/>
              </a:spcBef>
              <a:spcAft>
                <a:spcPct val="0"/>
              </a:spcAft>
              <a:defRPr sz="1200">
                <a:solidFill>
                  <a:schemeClr val="tx1"/>
                </a:solidFill>
                <a:latin typeface="Arial" charset="0"/>
                <a:ea typeface="ＭＳ Ｐゴシック" pitchFamily="34" charset="-128"/>
              </a:defRPr>
            </a:lvl8pPr>
            <a:lvl9pPr marL="3859213" indent="-2254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defRPr/>
            </a:pPr>
            <a:fld id="{AB9C3C79-313A-4701-A39B-E7ABF0666F92}" type="slidenum">
              <a:rPr lang="en-US" altLang="en-US" smtClean="0">
                <a:solidFill>
                  <a:srgbClr val="000000"/>
                </a:solidFill>
              </a:rPr>
              <a:pPr>
                <a:spcBef>
                  <a:spcPct val="0"/>
                </a:spcBef>
                <a:defRPr/>
              </a:pPr>
              <a:t>6</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1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33425" indent="-280988" eaLnBrk="0" hangingPunct="0">
              <a:spcBef>
                <a:spcPct val="30000"/>
              </a:spcBef>
              <a:defRPr sz="1200">
                <a:solidFill>
                  <a:schemeClr val="tx1"/>
                </a:solidFill>
                <a:latin typeface="Arial" charset="0"/>
                <a:ea typeface="ＭＳ Ｐゴシック" pitchFamily="34" charset="-128"/>
              </a:defRPr>
            </a:lvl2pPr>
            <a:lvl3pPr marL="1128713" indent="-225425" eaLnBrk="0" hangingPunct="0">
              <a:spcBef>
                <a:spcPct val="30000"/>
              </a:spcBef>
              <a:defRPr sz="1200">
                <a:solidFill>
                  <a:schemeClr val="tx1"/>
                </a:solidFill>
                <a:latin typeface="Arial" charset="0"/>
                <a:ea typeface="ＭＳ Ｐゴシック" pitchFamily="34" charset="-128"/>
              </a:defRPr>
            </a:lvl3pPr>
            <a:lvl4pPr marL="1579563" indent="-225425" eaLnBrk="0" hangingPunct="0">
              <a:spcBef>
                <a:spcPct val="30000"/>
              </a:spcBef>
              <a:defRPr sz="1200">
                <a:solidFill>
                  <a:schemeClr val="tx1"/>
                </a:solidFill>
                <a:latin typeface="Arial" charset="0"/>
                <a:ea typeface="ＭＳ Ｐゴシック" pitchFamily="34" charset="-128"/>
              </a:defRPr>
            </a:lvl4pPr>
            <a:lvl5pPr marL="2030413" indent="-225425" eaLnBrk="0" hangingPunct="0">
              <a:spcBef>
                <a:spcPct val="30000"/>
              </a:spcBef>
              <a:defRPr sz="1200">
                <a:solidFill>
                  <a:schemeClr val="tx1"/>
                </a:solidFill>
                <a:latin typeface="Arial" charset="0"/>
                <a:ea typeface="ＭＳ Ｐゴシック" pitchFamily="34" charset="-128"/>
              </a:defRPr>
            </a:lvl5pPr>
            <a:lvl6pPr marL="2487613" indent="-225425" eaLnBrk="0" fontAlgn="base" hangingPunct="0">
              <a:spcBef>
                <a:spcPct val="30000"/>
              </a:spcBef>
              <a:spcAft>
                <a:spcPct val="0"/>
              </a:spcAft>
              <a:defRPr sz="1200">
                <a:solidFill>
                  <a:schemeClr val="tx1"/>
                </a:solidFill>
                <a:latin typeface="Arial" charset="0"/>
                <a:ea typeface="ＭＳ Ｐゴシック" pitchFamily="34" charset="-128"/>
              </a:defRPr>
            </a:lvl6pPr>
            <a:lvl7pPr marL="2944813" indent="-225425" eaLnBrk="0" fontAlgn="base" hangingPunct="0">
              <a:spcBef>
                <a:spcPct val="30000"/>
              </a:spcBef>
              <a:spcAft>
                <a:spcPct val="0"/>
              </a:spcAft>
              <a:defRPr sz="1200">
                <a:solidFill>
                  <a:schemeClr val="tx1"/>
                </a:solidFill>
                <a:latin typeface="Arial" charset="0"/>
                <a:ea typeface="ＭＳ Ｐゴシック" pitchFamily="34" charset="-128"/>
              </a:defRPr>
            </a:lvl7pPr>
            <a:lvl8pPr marL="3402013" indent="-225425" eaLnBrk="0" fontAlgn="base" hangingPunct="0">
              <a:spcBef>
                <a:spcPct val="30000"/>
              </a:spcBef>
              <a:spcAft>
                <a:spcPct val="0"/>
              </a:spcAft>
              <a:defRPr sz="1200">
                <a:solidFill>
                  <a:schemeClr val="tx1"/>
                </a:solidFill>
                <a:latin typeface="Arial" charset="0"/>
                <a:ea typeface="ＭＳ Ｐゴシック" pitchFamily="34" charset="-128"/>
              </a:defRPr>
            </a:lvl8pPr>
            <a:lvl9pPr marL="3859213" indent="-2254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defRPr/>
            </a:pPr>
            <a:fld id="{AB9C3C79-313A-4701-A39B-E7ABF0666F92}" type="slidenum">
              <a:rPr lang="en-US" altLang="en-US" smtClean="0">
                <a:solidFill>
                  <a:srgbClr val="000000"/>
                </a:solidFill>
              </a:rPr>
              <a:pPr>
                <a:spcBef>
                  <a:spcPct val="0"/>
                </a:spcBef>
                <a:defRPr/>
              </a:pPr>
              <a:t>7</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DA284-D45E-4C6A-B79D-304985D5A2AE}"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214987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DA284-D45E-4C6A-B79D-304985D5A2AE}"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153387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DA284-D45E-4C6A-B79D-304985D5A2AE}"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3545297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4"/>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3055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8887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1"/>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052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279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9"/>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98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5651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64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1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626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DA284-D45E-4C6A-B79D-304985D5A2AE}"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1122048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571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361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7"/>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07"/>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631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756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579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354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64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66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33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50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DA284-D45E-4C6A-B79D-304985D5A2AE}"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276835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41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967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05854-D4C5-7646-A603-10CD4BBD1F7E}"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F32CD-4B5B-3F46-A88B-C53296A26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780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F731097A-F2FA-42B2-B93E-0E07C4C4FEFD}" type="datetime1">
              <a:rPr lang="en-US"/>
              <a:pPr>
                <a:defRPr/>
              </a:pPr>
              <a:t>9/21/2015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EA8843A5-34CF-4A5C-AD83-CA9086BC2602}" type="slidenum">
              <a:rPr lang="en-US"/>
              <a:pPr>
                <a:defRPr/>
              </a:pPr>
              <a:t>‹#›</a:t>
            </a:fld>
            <a:endParaRPr lang="en-US"/>
          </a:p>
        </p:txBody>
      </p:sp>
    </p:spTree>
    <p:extLst>
      <p:ext uri="{BB962C8B-B14F-4D97-AF65-F5344CB8AC3E}">
        <p14:creationId xmlns:p14="http://schemas.microsoft.com/office/powerpoint/2010/main" val="1580256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0266A343-439B-4738-9B0D-7154585036C0}" type="datetime1">
              <a:rPr lang="en-US"/>
              <a:pPr>
                <a:defRPr/>
              </a:pPr>
              <a:t>9/21/2015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A053B4E0-D8D6-4740-91BA-1B9B2237C85F}" type="slidenum">
              <a:rPr lang="en-US"/>
              <a:pPr>
                <a:defRPr/>
              </a:pPr>
              <a:t>‹#›</a:t>
            </a:fld>
            <a:endParaRPr lang="en-US"/>
          </a:p>
        </p:txBody>
      </p:sp>
    </p:spTree>
    <p:extLst>
      <p:ext uri="{BB962C8B-B14F-4D97-AF65-F5344CB8AC3E}">
        <p14:creationId xmlns:p14="http://schemas.microsoft.com/office/powerpoint/2010/main" val="2405886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05A89AD8-E89E-4DA7-BF44-1760385E94B0}" type="datetime1">
              <a:rPr lang="en-US"/>
              <a:pPr>
                <a:defRPr/>
              </a:pPr>
              <a:t>9/21/2015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4D22A068-7CAC-47EA-A295-6C2F32BB4EB9}" type="slidenum">
              <a:rPr lang="en-US"/>
              <a:pPr>
                <a:defRPr/>
              </a:pPr>
              <a:t>‹#›</a:t>
            </a:fld>
            <a:endParaRPr lang="en-US"/>
          </a:p>
        </p:txBody>
      </p:sp>
    </p:spTree>
    <p:extLst>
      <p:ext uri="{BB962C8B-B14F-4D97-AF65-F5344CB8AC3E}">
        <p14:creationId xmlns:p14="http://schemas.microsoft.com/office/powerpoint/2010/main" val="3751469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DFD76421-F7DF-4AFA-8395-E536D9A60B6C}" type="datetime1">
              <a:rPr lang="en-US"/>
              <a:pPr>
                <a:defRPr/>
              </a:pPr>
              <a:t>9/21/2015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BB73E460-42F7-4231-8C8E-EBEC9F3CBA10}" type="slidenum">
              <a:rPr lang="en-US"/>
              <a:pPr>
                <a:defRPr/>
              </a:pPr>
              <a:t>‹#›</a:t>
            </a:fld>
            <a:endParaRPr lang="en-US"/>
          </a:p>
        </p:txBody>
      </p:sp>
    </p:spTree>
    <p:extLst>
      <p:ext uri="{BB962C8B-B14F-4D97-AF65-F5344CB8AC3E}">
        <p14:creationId xmlns:p14="http://schemas.microsoft.com/office/powerpoint/2010/main" val="2064805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DEC0618A-4F11-4936-8970-BFE7EBD7AA25}" type="datetime1">
              <a:rPr lang="en-US"/>
              <a:pPr>
                <a:defRPr/>
              </a:pPr>
              <a:t>9/21/2015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2B4076AA-1675-410E-A172-50BCA65AAFD4}" type="slidenum">
              <a:rPr lang="en-US"/>
              <a:pPr>
                <a:defRPr/>
              </a:pPr>
              <a:t>‹#›</a:t>
            </a:fld>
            <a:endParaRPr lang="en-US"/>
          </a:p>
        </p:txBody>
      </p:sp>
    </p:spTree>
    <p:extLst>
      <p:ext uri="{BB962C8B-B14F-4D97-AF65-F5344CB8AC3E}">
        <p14:creationId xmlns:p14="http://schemas.microsoft.com/office/powerpoint/2010/main" val="1609943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32B1E03B-5913-46DA-83FF-A772BAD1CD7C}" type="datetime1">
              <a:rPr lang="en-US"/>
              <a:pPr>
                <a:defRPr/>
              </a:pPr>
              <a:t>9/21/2015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8B3E17E6-3645-4CFB-82C4-34BEB2491C87}" type="slidenum">
              <a:rPr lang="en-US"/>
              <a:pPr>
                <a:defRPr/>
              </a:pPr>
              <a:t>‹#›</a:t>
            </a:fld>
            <a:endParaRPr lang="en-US"/>
          </a:p>
        </p:txBody>
      </p:sp>
    </p:spTree>
    <p:extLst>
      <p:ext uri="{BB962C8B-B14F-4D97-AF65-F5344CB8AC3E}">
        <p14:creationId xmlns:p14="http://schemas.microsoft.com/office/powerpoint/2010/main" val="12621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DA284-D45E-4C6A-B79D-304985D5A2AE}"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3720093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06CF5E87-FD18-42A5-84AA-3C070526E495}" type="datetime1">
              <a:rPr lang="en-US"/>
              <a:pPr>
                <a:defRPr/>
              </a:pPr>
              <a:t>9/21/2015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CE5AC112-19D3-450F-B1A0-53C9A423D7B5}" type="slidenum">
              <a:rPr lang="en-US"/>
              <a:pPr>
                <a:defRPr/>
              </a:pPr>
              <a:t>‹#›</a:t>
            </a:fld>
            <a:endParaRPr lang="en-US"/>
          </a:p>
        </p:txBody>
      </p:sp>
    </p:spTree>
    <p:extLst>
      <p:ext uri="{BB962C8B-B14F-4D97-AF65-F5344CB8AC3E}">
        <p14:creationId xmlns:p14="http://schemas.microsoft.com/office/powerpoint/2010/main" val="2155343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6EDEE22C-D2A1-4816-8E73-80EBD1D952B2}" type="datetime1">
              <a:rPr lang="en-US"/>
              <a:pPr>
                <a:defRPr/>
              </a:pPr>
              <a:t>9/21/2015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FCE7B0AF-CEC0-4A59-85B0-5908FC2F2718}" type="slidenum">
              <a:rPr lang="en-US"/>
              <a:pPr>
                <a:defRPr/>
              </a:pPr>
              <a:t>‹#›</a:t>
            </a:fld>
            <a:endParaRPr lang="en-US"/>
          </a:p>
        </p:txBody>
      </p:sp>
    </p:spTree>
    <p:extLst>
      <p:ext uri="{BB962C8B-B14F-4D97-AF65-F5344CB8AC3E}">
        <p14:creationId xmlns:p14="http://schemas.microsoft.com/office/powerpoint/2010/main" val="2860299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1FC7C57F-6F69-4362-ABC5-C357FED537D3}" type="datetime1">
              <a:rPr lang="en-US"/>
              <a:pPr>
                <a:defRPr/>
              </a:pPr>
              <a:t>9/21/2015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B4848640-EE8B-4952-853A-7B5FC61BF220}" type="slidenum">
              <a:rPr lang="en-US"/>
              <a:pPr>
                <a:defRPr/>
              </a:pPr>
              <a:t>‹#›</a:t>
            </a:fld>
            <a:endParaRPr lang="en-US"/>
          </a:p>
        </p:txBody>
      </p:sp>
    </p:spTree>
    <p:extLst>
      <p:ext uri="{BB962C8B-B14F-4D97-AF65-F5344CB8AC3E}">
        <p14:creationId xmlns:p14="http://schemas.microsoft.com/office/powerpoint/2010/main" val="3506482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9CA53A75-1811-43CB-B001-3B4294CEF9E5}" type="datetime1">
              <a:rPr lang="en-US"/>
              <a:pPr>
                <a:defRPr/>
              </a:pPr>
              <a:t>9/21/2015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783CFDDC-D770-45C4-89F1-1B7674027156}" type="slidenum">
              <a:rPr lang="en-US"/>
              <a:pPr>
                <a:defRPr/>
              </a:pPr>
              <a:t>‹#›</a:t>
            </a:fld>
            <a:endParaRPr lang="en-US"/>
          </a:p>
        </p:txBody>
      </p:sp>
    </p:spTree>
    <p:extLst>
      <p:ext uri="{BB962C8B-B14F-4D97-AF65-F5344CB8AC3E}">
        <p14:creationId xmlns:p14="http://schemas.microsoft.com/office/powerpoint/2010/main" val="41121792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itchFamily="34" charset="0"/>
              </a:defRPr>
            </a:lvl1pPr>
          </a:lstStyle>
          <a:p>
            <a:pPr>
              <a:defRPr/>
            </a:pPr>
            <a:fld id="{A73F0BFC-B426-4773-8FC8-00C6FFA37598}" type="datetime1">
              <a:rPr lang="en-US"/>
              <a:pPr>
                <a:defRPr/>
              </a:pPr>
              <a:t>9/21/2015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itchFamily="34" charset="0"/>
              </a:defRPr>
            </a:lvl1pPr>
          </a:lstStyle>
          <a:p>
            <a:pPr>
              <a:defRPr/>
            </a:pPr>
            <a:fld id="{E613144B-AE96-4BC4-B4F0-79F393F91727}" type="slidenum">
              <a:rPr lang="en-US"/>
              <a:pPr>
                <a:defRPr/>
              </a:pPr>
              <a:t>‹#›</a:t>
            </a:fld>
            <a:endParaRPr lang="en-US"/>
          </a:p>
        </p:txBody>
      </p:sp>
    </p:spTree>
    <p:extLst>
      <p:ext uri="{BB962C8B-B14F-4D97-AF65-F5344CB8AC3E}">
        <p14:creationId xmlns:p14="http://schemas.microsoft.com/office/powerpoint/2010/main" val="2805965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3"/>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28888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7092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1"/>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8965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460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9"/>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77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DA284-D45E-4C6A-B79D-304985D5A2AE}"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35846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00566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06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6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1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9274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1367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4677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6"/>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56"/>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129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DA284-D45E-4C6A-B79D-304985D5A2AE}"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278131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DA284-D45E-4C6A-B79D-304985D5A2AE}"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297115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DA284-D45E-4C6A-B79D-304985D5A2AE}"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217272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DA284-D45E-4C6A-B79D-304985D5A2AE}"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20005-FFC6-49B5-98B7-6BE570A157ED}" type="slidenum">
              <a:rPr lang="en-US" smtClean="0"/>
              <a:t>‹#›</a:t>
            </a:fld>
            <a:endParaRPr lang="en-US"/>
          </a:p>
        </p:txBody>
      </p:sp>
    </p:spTree>
    <p:extLst>
      <p:ext uri="{BB962C8B-B14F-4D97-AF65-F5344CB8AC3E}">
        <p14:creationId xmlns:p14="http://schemas.microsoft.com/office/powerpoint/2010/main" val="240480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KOA:Users:kenanderson:Desktop:Projects:Cable%20First:images:CABLE1STa.jpg"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KOA:Users:kenanderson:Desktop:Projects:Cable%20First:images:CABLE1STb.jpg"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DA284-D45E-4C6A-B79D-304985D5A2AE}"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20005-FFC6-49B5-98B7-6BE570A157ED}" type="slidenum">
              <a:rPr lang="en-US" smtClean="0"/>
              <a:t>‹#›</a:t>
            </a:fld>
            <a:endParaRPr lang="en-US"/>
          </a:p>
        </p:txBody>
      </p:sp>
    </p:spTree>
    <p:extLst>
      <p:ext uri="{BB962C8B-B14F-4D97-AF65-F5344CB8AC3E}">
        <p14:creationId xmlns:p14="http://schemas.microsoft.com/office/powerpoint/2010/main" val="375414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7" descr="KOA:Users:kenanderson:Desktop:Projects:Cable First:images:CABLE1STa.jpg"/>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384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A805854-D4C5-7646-A603-10CD4BBD1F7E}" type="datetimeFigureOut">
              <a:rPr lang="en-US" smtClean="0">
                <a:solidFill>
                  <a:prstClr val="black">
                    <a:tint val="75000"/>
                  </a:prstClr>
                </a:solidFill>
              </a:rPr>
              <a:pPr defTabSz="457200"/>
              <a:t>9/21/2015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BDF32CD-4B5B-3F46-A88B-C53296A2695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000456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777DCDC-8FDE-43D5-B183-56CFA988E11A}" type="datetime1">
              <a:rPr lang="en-US">
                <a:ea typeface="ＭＳ Ｐゴシック" pitchFamily="34" charset="-128"/>
              </a:rPr>
              <a:pPr>
                <a:defRPr/>
              </a:pPr>
              <a:t>9/21/2015</a:t>
            </a:fld>
            <a:endParaRPr 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8B047D26-3B77-4B39-A3E8-89749BDD10AF}" type="slidenum">
              <a:rPr lang="en-US">
                <a:ea typeface="ＭＳ Ｐゴシック" pitchFamily="34" charset="-128"/>
              </a:rPr>
              <a:pPr>
                <a:defRPr/>
              </a:pPr>
              <a:t>‹#›</a:t>
            </a:fld>
            <a:endParaRPr lang="en-US">
              <a:ea typeface="ＭＳ Ｐゴシック" pitchFamily="34" charset="-128"/>
            </a:endParaRPr>
          </a:p>
        </p:txBody>
      </p:sp>
    </p:spTree>
    <p:extLst>
      <p:ext uri="{BB962C8B-B14F-4D97-AF65-F5344CB8AC3E}">
        <p14:creationId xmlns:p14="http://schemas.microsoft.com/office/powerpoint/2010/main" val="7164459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KOA:Users:kenanderson:Desktop:Projects:Cable First:images:CABLE1STb.jpg"/>
          <p:cNvPicPr>
            <a:picLocks noChangeAspect="1" noChangeArrowheads="1"/>
          </p:cNvPicPr>
          <p:nvPr/>
        </p:nvPicPr>
        <p:blipFill>
          <a:blip r:link="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3847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240.jpeg"/><Relationship Id="rId1" Type="http://schemas.openxmlformats.org/officeDocument/2006/relationships/slideLayout" Target="../slideLayouts/slideLayout34.xml"/><Relationship Id="rId6" Type="http://schemas.openxmlformats.org/officeDocument/2006/relationships/image" Target="../media/image126.png"/><Relationship Id="rId5" Type="http://schemas.openxmlformats.org/officeDocument/2006/relationships/image" Target="../media/image121.png"/><Relationship Id="rId4" Type="http://schemas.openxmlformats.org/officeDocument/2006/relationships/image" Target="../media/image98.jpeg"/></Relationships>
</file>

<file path=ppt/slides/_rels/slide11.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48.png"/><Relationship Id="rId1" Type="http://schemas.openxmlformats.org/officeDocument/2006/relationships/slideLayout" Target="../slideLayouts/slideLayout34.xml"/><Relationship Id="rId6" Type="http://schemas.openxmlformats.org/officeDocument/2006/relationships/image" Target="../media/image81.png"/><Relationship Id="rId5" Type="http://schemas.openxmlformats.org/officeDocument/2006/relationships/image" Target="../media/image242.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243.jpeg"/><Relationship Id="rId2" Type="http://schemas.openxmlformats.org/officeDocument/2006/relationships/image" Target="../media/image69.png"/><Relationship Id="rId1" Type="http://schemas.openxmlformats.org/officeDocument/2006/relationships/slideLayout" Target="../slideLayouts/slideLayout34.xml"/><Relationship Id="rId6" Type="http://schemas.openxmlformats.org/officeDocument/2006/relationships/image" Target="../media/image245.png"/><Relationship Id="rId5" Type="http://schemas.openxmlformats.org/officeDocument/2006/relationships/image" Target="../media/image244.jpeg"/><Relationship Id="rId4" Type="http://schemas.openxmlformats.org/officeDocument/2006/relationships/image" Target="../media/image79.gif"/></Relationships>
</file>

<file path=ppt/slides/_rels/slide13.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image" Target="../media/image94.png"/><Relationship Id="rId1" Type="http://schemas.openxmlformats.org/officeDocument/2006/relationships/slideLayout" Target="../slideLayouts/slideLayout34.xml"/><Relationship Id="rId6" Type="http://schemas.openxmlformats.org/officeDocument/2006/relationships/image" Target="../media/image248.jpeg"/><Relationship Id="rId5" Type="http://schemas.openxmlformats.org/officeDocument/2006/relationships/image" Target="../media/image99.png"/><Relationship Id="rId4" Type="http://schemas.openxmlformats.org/officeDocument/2006/relationships/image" Target="../media/image2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6" Type="http://schemas.openxmlformats.org/officeDocument/2006/relationships/image" Target="../media/image27.png"/><Relationship Id="rId117" Type="http://schemas.openxmlformats.org/officeDocument/2006/relationships/image" Target="../media/image118.jpeg"/><Relationship Id="rId21" Type="http://schemas.openxmlformats.org/officeDocument/2006/relationships/image" Target="../media/image22.jpeg"/><Relationship Id="rId42" Type="http://schemas.openxmlformats.org/officeDocument/2006/relationships/image" Target="../media/image43.png"/><Relationship Id="rId47" Type="http://schemas.openxmlformats.org/officeDocument/2006/relationships/image" Target="../media/image48.png"/><Relationship Id="rId63" Type="http://schemas.openxmlformats.org/officeDocument/2006/relationships/image" Target="../media/image64.png"/><Relationship Id="rId68" Type="http://schemas.openxmlformats.org/officeDocument/2006/relationships/image" Target="../media/image69.png"/><Relationship Id="rId84" Type="http://schemas.openxmlformats.org/officeDocument/2006/relationships/image" Target="../media/image85.png"/><Relationship Id="rId89" Type="http://schemas.openxmlformats.org/officeDocument/2006/relationships/image" Target="../media/image90.png"/><Relationship Id="rId112" Type="http://schemas.openxmlformats.org/officeDocument/2006/relationships/image" Target="../media/image113.png"/><Relationship Id="rId16" Type="http://schemas.openxmlformats.org/officeDocument/2006/relationships/image" Target="../media/image17.jpeg"/><Relationship Id="rId107" Type="http://schemas.openxmlformats.org/officeDocument/2006/relationships/image" Target="../media/image108.png"/><Relationship Id="rId11" Type="http://schemas.openxmlformats.org/officeDocument/2006/relationships/image" Target="../media/image12.gif"/><Relationship Id="rId32" Type="http://schemas.openxmlformats.org/officeDocument/2006/relationships/image" Target="../media/image33.png"/><Relationship Id="rId37" Type="http://schemas.openxmlformats.org/officeDocument/2006/relationships/image" Target="../media/image38.png"/><Relationship Id="rId53" Type="http://schemas.openxmlformats.org/officeDocument/2006/relationships/image" Target="../media/image54.png"/><Relationship Id="rId58" Type="http://schemas.openxmlformats.org/officeDocument/2006/relationships/image" Target="../media/image59.png"/><Relationship Id="rId74" Type="http://schemas.openxmlformats.org/officeDocument/2006/relationships/image" Target="../media/image75.png"/><Relationship Id="rId79" Type="http://schemas.openxmlformats.org/officeDocument/2006/relationships/image" Target="../media/image80.jpeg"/><Relationship Id="rId102" Type="http://schemas.openxmlformats.org/officeDocument/2006/relationships/image" Target="../media/image103.jpeg"/><Relationship Id="rId123" Type="http://schemas.openxmlformats.org/officeDocument/2006/relationships/image" Target="../media/image124.png"/><Relationship Id="rId5" Type="http://schemas.openxmlformats.org/officeDocument/2006/relationships/image" Target="../media/image6.png"/><Relationship Id="rId61" Type="http://schemas.openxmlformats.org/officeDocument/2006/relationships/image" Target="../media/image62.jpeg"/><Relationship Id="rId82" Type="http://schemas.openxmlformats.org/officeDocument/2006/relationships/image" Target="../media/image83.jpeg"/><Relationship Id="rId90" Type="http://schemas.openxmlformats.org/officeDocument/2006/relationships/image" Target="../media/image91.png"/><Relationship Id="rId95" Type="http://schemas.openxmlformats.org/officeDocument/2006/relationships/image" Target="../media/image96.png"/><Relationship Id="rId19" Type="http://schemas.openxmlformats.org/officeDocument/2006/relationships/image" Target="../media/image2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gif"/><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jpeg"/><Relationship Id="rId48" Type="http://schemas.openxmlformats.org/officeDocument/2006/relationships/image" Target="../media/image49.png"/><Relationship Id="rId56" Type="http://schemas.openxmlformats.org/officeDocument/2006/relationships/image" Target="../media/image57.png"/><Relationship Id="rId64" Type="http://schemas.openxmlformats.org/officeDocument/2006/relationships/image" Target="../media/image65.png"/><Relationship Id="rId69" Type="http://schemas.openxmlformats.org/officeDocument/2006/relationships/image" Target="../media/image70.jpeg"/><Relationship Id="rId77" Type="http://schemas.openxmlformats.org/officeDocument/2006/relationships/image" Target="../media/image78.gif"/><Relationship Id="rId100" Type="http://schemas.openxmlformats.org/officeDocument/2006/relationships/image" Target="../media/image101.gif"/><Relationship Id="rId105" Type="http://schemas.openxmlformats.org/officeDocument/2006/relationships/image" Target="../media/image106.png"/><Relationship Id="rId113" Type="http://schemas.openxmlformats.org/officeDocument/2006/relationships/image" Target="../media/image114.png"/><Relationship Id="rId118" Type="http://schemas.openxmlformats.org/officeDocument/2006/relationships/image" Target="../media/image119.jpeg"/><Relationship Id="rId126" Type="http://schemas.openxmlformats.org/officeDocument/2006/relationships/image" Target="../media/image127.jpeg"/><Relationship Id="rId8" Type="http://schemas.openxmlformats.org/officeDocument/2006/relationships/image" Target="../media/image9.jpeg"/><Relationship Id="rId51" Type="http://schemas.openxmlformats.org/officeDocument/2006/relationships/image" Target="../media/image52.png"/><Relationship Id="rId72" Type="http://schemas.openxmlformats.org/officeDocument/2006/relationships/image" Target="../media/image73.jpeg"/><Relationship Id="rId80" Type="http://schemas.openxmlformats.org/officeDocument/2006/relationships/image" Target="../media/image81.png"/><Relationship Id="rId85" Type="http://schemas.openxmlformats.org/officeDocument/2006/relationships/image" Target="../media/image86.png"/><Relationship Id="rId93" Type="http://schemas.openxmlformats.org/officeDocument/2006/relationships/image" Target="../media/image94.png"/><Relationship Id="rId98" Type="http://schemas.openxmlformats.org/officeDocument/2006/relationships/image" Target="../media/image99.png"/><Relationship Id="rId121" Type="http://schemas.openxmlformats.org/officeDocument/2006/relationships/image" Target="../media/image122.png"/><Relationship Id="rId3"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gif"/><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jpeg"/><Relationship Id="rId67" Type="http://schemas.openxmlformats.org/officeDocument/2006/relationships/image" Target="../media/image68.jpeg"/><Relationship Id="rId103" Type="http://schemas.openxmlformats.org/officeDocument/2006/relationships/image" Target="../media/image104.jpeg"/><Relationship Id="rId108" Type="http://schemas.openxmlformats.org/officeDocument/2006/relationships/image" Target="../media/image109.png"/><Relationship Id="rId116" Type="http://schemas.openxmlformats.org/officeDocument/2006/relationships/image" Target="../media/image117.jpeg"/><Relationship Id="rId124" Type="http://schemas.openxmlformats.org/officeDocument/2006/relationships/image" Target="../media/image125.png"/><Relationship Id="rId20" Type="http://schemas.openxmlformats.org/officeDocument/2006/relationships/image" Target="../media/image21.png"/><Relationship Id="rId41" Type="http://schemas.openxmlformats.org/officeDocument/2006/relationships/image" Target="../media/image42.png"/><Relationship Id="rId54" Type="http://schemas.openxmlformats.org/officeDocument/2006/relationships/image" Target="../media/image55.png"/><Relationship Id="rId62" Type="http://schemas.openxmlformats.org/officeDocument/2006/relationships/image" Target="../media/image63.jpeg"/><Relationship Id="rId70" Type="http://schemas.openxmlformats.org/officeDocument/2006/relationships/image" Target="../media/image71.png"/><Relationship Id="rId75" Type="http://schemas.openxmlformats.org/officeDocument/2006/relationships/image" Target="../media/image76.png"/><Relationship Id="rId83" Type="http://schemas.openxmlformats.org/officeDocument/2006/relationships/image" Target="../media/image84.png"/><Relationship Id="rId88" Type="http://schemas.openxmlformats.org/officeDocument/2006/relationships/image" Target="../media/image89.jpeg"/><Relationship Id="rId91" Type="http://schemas.openxmlformats.org/officeDocument/2006/relationships/image" Target="../media/image92.jpeg"/><Relationship Id="rId96" Type="http://schemas.openxmlformats.org/officeDocument/2006/relationships/image" Target="../media/image97.gif"/><Relationship Id="rId111" Type="http://schemas.openxmlformats.org/officeDocument/2006/relationships/image" Target="../media/image112.jpeg"/><Relationship Id="rId1" Type="http://schemas.openxmlformats.org/officeDocument/2006/relationships/slideLayout" Target="../slideLayouts/slideLayout1.xml"/><Relationship Id="rId6" Type="http://schemas.openxmlformats.org/officeDocument/2006/relationships/image" Target="../media/image7.jpeg"/><Relationship Id="rId15" Type="http://schemas.openxmlformats.org/officeDocument/2006/relationships/image" Target="../media/image16.jpeg"/><Relationship Id="rId23" Type="http://schemas.openxmlformats.org/officeDocument/2006/relationships/image" Target="../media/image24.gif"/><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png"/><Relationship Id="rId57" Type="http://schemas.openxmlformats.org/officeDocument/2006/relationships/image" Target="../media/image58.png"/><Relationship Id="rId106" Type="http://schemas.openxmlformats.org/officeDocument/2006/relationships/image" Target="../media/image107.png"/><Relationship Id="rId114" Type="http://schemas.openxmlformats.org/officeDocument/2006/relationships/image" Target="../media/image115.png"/><Relationship Id="rId119" Type="http://schemas.openxmlformats.org/officeDocument/2006/relationships/image" Target="../media/image120.jpeg"/><Relationship Id="rId10" Type="http://schemas.openxmlformats.org/officeDocument/2006/relationships/image" Target="../media/image11.png"/><Relationship Id="rId31" Type="http://schemas.openxmlformats.org/officeDocument/2006/relationships/image" Target="../media/image32.gif"/><Relationship Id="rId44" Type="http://schemas.openxmlformats.org/officeDocument/2006/relationships/image" Target="../media/image45.jpeg"/><Relationship Id="rId52" Type="http://schemas.openxmlformats.org/officeDocument/2006/relationships/image" Target="../media/image53.png"/><Relationship Id="rId60" Type="http://schemas.openxmlformats.org/officeDocument/2006/relationships/image" Target="../media/image61.png"/><Relationship Id="rId65" Type="http://schemas.openxmlformats.org/officeDocument/2006/relationships/image" Target="../media/image66.jpeg"/><Relationship Id="rId73" Type="http://schemas.openxmlformats.org/officeDocument/2006/relationships/image" Target="../media/image74.png"/><Relationship Id="rId78" Type="http://schemas.openxmlformats.org/officeDocument/2006/relationships/image" Target="../media/image79.gif"/><Relationship Id="rId81" Type="http://schemas.openxmlformats.org/officeDocument/2006/relationships/image" Target="../media/image82.png"/><Relationship Id="rId86" Type="http://schemas.openxmlformats.org/officeDocument/2006/relationships/image" Target="../media/image87.png"/><Relationship Id="rId94" Type="http://schemas.openxmlformats.org/officeDocument/2006/relationships/image" Target="../media/image95.png"/><Relationship Id="rId99" Type="http://schemas.openxmlformats.org/officeDocument/2006/relationships/image" Target="../media/image100.png"/><Relationship Id="rId101" Type="http://schemas.openxmlformats.org/officeDocument/2006/relationships/image" Target="../media/image102.png"/><Relationship Id="rId122" Type="http://schemas.openxmlformats.org/officeDocument/2006/relationships/image" Target="../media/image123.png"/><Relationship Id="rId4" Type="http://schemas.openxmlformats.org/officeDocument/2006/relationships/image" Target="../media/image5.png"/><Relationship Id="rId9"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9" Type="http://schemas.openxmlformats.org/officeDocument/2006/relationships/image" Target="../media/image40.jpeg"/><Relationship Id="rId109" Type="http://schemas.openxmlformats.org/officeDocument/2006/relationships/image" Target="../media/image110.jpeg"/><Relationship Id="rId34" Type="http://schemas.openxmlformats.org/officeDocument/2006/relationships/image" Target="../media/image35.jpeg"/><Relationship Id="rId50" Type="http://schemas.openxmlformats.org/officeDocument/2006/relationships/image" Target="../media/image51.png"/><Relationship Id="rId55" Type="http://schemas.openxmlformats.org/officeDocument/2006/relationships/image" Target="../media/image56.png"/><Relationship Id="rId76" Type="http://schemas.openxmlformats.org/officeDocument/2006/relationships/image" Target="../media/image77.png"/><Relationship Id="rId97" Type="http://schemas.openxmlformats.org/officeDocument/2006/relationships/image" Target="../media/image98.jpeg"/><Relationship Id="rId104" Type="http://schemas.openxmlformats.org/officeDocument/2006/relationships/image" Target="../media/image105.png"/><Relationship Id="rId120" Type="http://schemas.openxmlformats.org/officeDocument/2006/relationships/image" Target="../media/image121.png"/><Relationship Id="rId125" Type="http://schemas.openxmlformats.org/officeDocument/2006/relationships/image" Target="../media/image126.png"/><Relationship Id="rId7" Type="http://schemas.openxmlformats.org/officeDocument/2006/relationships/image" Target="../media/image8.jpeg"/><Relationship Id="rId71" Type="http://schemas.openxmlformats.org/officeDocument/2006/relationships/image" Target="../media/image72.jpeg"/><Relationship Id="rId92" Type="http://schemas.openxmlformats.org/officeDocument/2006/relationships/image" Target="../media/image93.jpeg"/><Relationship Id="rId2" Type="http://schemas.openxmlformats.org/officeDocument/2006/relationships/image" Target="../media/image3.jpeg"/><Relationship Id="rId29" Type="http://schemas.openxmlformats.org/officeDocument/2006/relationships/image" Target="../media/image30.png"/><Relationship Id="rId24" Type="http://schemas.openxmlformats.org/officeDocument/2006/relationships/image" Target="../media/image25.jpeg"/><Relationship Id="rId40" Type="http://schemas.openxmlformats.org/officeDocument/2006/relationships/image" Target="../media/image41.jpeg"/><Relationship Id="rId45" Type="http://schemas.openxmlformats.org/officeDocument/2006/relationships/image" Target="../media/image46.png"/><Relationship Id="rId66" Type="http://schemas.openxmlformats.org/officeDocument/2006/relationships/image" Target="../media/image67.png"/><Relationship Id="rId87" Type="http://schemas.openxmlformats.org/officeDocument/2006/relationships/image" Target="../media/image88.jpeg"/><Relationship Id="rId110" Type="http://schemas.openxmlformats.org/officeDocument/2006/relationships/image" Target="../media/image111.jpeg"/><Relationship Id="rId115" Type="http://schemas.openxmlformats.org/officeDocument/2006/relationships/image" Target="../media/image116.jpeg"/></Relationships>
</file>

<file path=ppt/slides/_rels/slide5.xml.rels><?xml version="1.0" encoding="UTF-8" standalone="yes"?>
<Relationships xmlns="http://schemas.openxmlformats.org/package/2006/relationships"><Relationship Id="rId26" Type="http://schemas.openxmlformats.org/officeDocument/2006/relationships/image" Target="../media/image149.png"/><Relationship Id="rId117" Type="http://schemas.openxmlformats.org/officeDocument/2006/relationships/image" Target="../media/image228.jpeg"/><Relationship Id="rId21" Type="http://schemas.openxmlformats.org/officeDocument/2006/relationships/image" Target="../media/image145.jpeg"/><Relationship Id="rId42" Type="http://schemas.openxmlformats.org/officeDocument/2006/relationships/image" Target="../media/image163.jpeg"/><Relationship Id="rId47" Type="http://schemas.openxmlformats.org/officeDocument/2006/relationships/image" Target="../media/image168.png"/><Relationship Id="rId63" Type="http://schemas.openxmlformats.org/officeDocument/2006/relationships/image" Target="../media/image183.jpeg"/><Relationship Id="rId68" Type="http://schemas.openxmlformats.org/officeDocument/2006/relationships/image" Target="../media/image188.jpeg"/><Relationship Id="rId84" Type="http://schemas.openxmlformats.org/officeDocument/2006/relationships/image" Target="../media/image202.png"/><Relationship Id="rId89" Type="http://schemas.openxmlformats.org/officeDocument/2006/relationships/image" Target="../media/image206.jpeg"/><Relationship Id="rId112" Type="http://schemas.openxmlformats.org/officeDocument/2006/relationships/image" Target="../media/image224.png"/><Relationship Id="rId16" Type="http://schemas.openxmlformats.org/officeDocument/2006/relationships/image" Target="../media/image141.jpeg"/><Relationship Id="rId107" Type="http://schemas.openxmlformats.org/officeDocument/2006/relationships/image" Target="../media/image108.png"/><Relationship Id="rId11" Type="http://schemas.openxmlformats.org/officeDocument/2006/relationships/image" Target="../media/image12.gif"/><Relationship Id="rId32" Type="http://schemas.openxmlformats.org/officeDocument/2006/relationships/image" Target="../media/image153.png"/><Relationship Id="rId37" Type="http://schemas.openxmlformats.org/officeDocument/2006/relationships/image" Target="../media/image158.png"/><Relationship Id="rId53" Type="http://schemas.openxmlformats.org/officeDocument/2006/relationships/image" Target="../media/image174.png"/><Relationship Id="rId58" Type="http://schemas.openxmlformats.org/officeDocument/2006/relationships/image" Target="../media/image178.png"/><Relationship Id="rId74" Type="http://schemas.openxmlformats.org/officeDocument/2006/relationships/image" Target="../media/image194.png"/><Relationship Id="rId79" Type="http://schemas.openxmlformats.org/officeDocument/2006/relationships/image" Target="../media/image79.gif"/><Relationship Id="rId102" Type="http://schemas.openxmlformats.org/officeDocument/2006/relationships/image" Target="../media/image215.jpeg"/><Relationship Id="rId123" Type="http://schemas.openxmlformats.org/officeDocument/2006/relationships/image" Target="../media/image234.png"/><Relationship Id="rId5" Type="http://schemas.openxmlformats.org/officeDocument/2006/relationships/image" Target="../media/image131.png"/><Relationship Id="rId61" Type="http://schemas.openxmlformats.org/officeDocument/2006/relationships/image" Target="../media/image181.png"/><Relationship Id="rId82" Type="http://schemas.openxmlformats.org/officeDocument/2006/relationships/image" Target="../media/image200.png"/><Relationship Id="rId90" Type="http://schemas.openxmlformats.org/officeDocument/2006/relationships/image" Target="../media/image207.png"/><Relationship Id="rId95" Type="http://schemas.openxmlformats.org/officeDocument/2006/relationships/image" Target="../media/image211.png"/><Relationship Id="rId19" Type="http://schemas.openxmlformats.org/officeDocument/2006/relationships/image" Target="../media/image143.png"/><Relationship Id="rId14" Type="http://schemas.openxmlformats.org/officeDocument/2006/relationships/image" Target="../media/image139.png"/><Relationship Id="rId22" Type="http://schemas.openxmlformats.org/officeDocument/2006/relationships/image" Target="../media/image146.png"/><Relationship Id="rId27" Type="http://schemas.openxmlformats.org/officeDocument/2006/relationships/image" Target="../media/image28.gif"/><Relationship Id="rId30" Type="http://schemas.openxmlformats.org/officeDocument/2006/relationships/image" Target="../media/image152.png"/><Relationship Id="rId35" Type="http://schemas.openxmlformats.org/officeDocument/2006/relationships/image" Target="../media/image156.png"/><Relationship Id="rId43" Type="http://schemas.openxmlformats.org/officeDocument/2006/relationships/image" Target="../media/image164.png"/><Relationship Id="rId48" Type="http://schemas.openxmlformats.org/officeDocument/2006/relationships/image" Target="../media/image169.png"/><Relationship Id="rId56" Type="http://schemas.openxmlformats.org/officeDocument/2006/relationships/image" Target="../media/image176.png"/><Relationship Id="rId64" Type="http://schemas.openxmlformats.org/officeDocument/2006/relationships/image" Target="../media/image184.png"/><Relationship Id="rId69" Type="http://schemas.openxmlformats.org/officeDocument/2006/relationships/image" Target="../media/image189.png"/><Relationship Id="rId77" Type="http://schemas.openxmlformats.org/officeDocument/2006/relationships/image" Target="../media/image197.png"/><Relationship Id="rId100" Type="http://schemas.openxmlformats.org/officeDocument/2006/relationships/image" Target="../media/image101.gif"/><Relationship Id="rId105" Type="http://schemas.openxmlformats.org/officeDocument/2006/relationships/image" Target="../media/image218.png"/><Relationship Id="rId113" Type="http://schemas.openxmlformats.org/officeDocument/2006/relationships/image" Target="../media/image225.png"/><Relationship Id="rId118" Type="http://schemas.openxmlformats.org/officeDocument/2006/relationships/image" Target="../media/image229.jpeg"/><Relationship Id="rId126" Type="http://schemas.openxmlformats.org/officeDocument/2006/relationships/image" Target="../media/image237.jpeg"/><Relationship Id="rId8" Type="http://schemas.openxmlformats.org/officeDocument/2006/relationships/image" Target="../media/image134.jpeg"/><Relationship Id="rId51" Type="http://schemas.openxmlformats.org/officeDocument/2006/relationships/image" Target="../media/image172.png"/><Relationship Id="rId72" Type="http://schemas.openxmlformats.org/officeDocument/2006/relationships/image" Target="../media/image192.jpeg"/><Relationship Id="rId80" Type="http://schemas.openxmlformats.org/officeDocument/2006/relationships/image" Target="../media/image198.jpeg"/><Relationship Id="rId85" Type="http://schemas.openxmlformats.org/officeDocument/2006/relationships/image" Target="../media/image203.png"/><Relationship Id="rId93" Type="http://schemas.openxmlformats.org/officeDocument/2006/relationships/image" Target="../media/image94.png"/><Relationship Id="rId98" Type="http://schemas.openxmlformats.org/officeDocument/2006/relationships/image" Target="../media/image212.png"/><Relationship Id="rId121" Type="http://schemas.openxmlformats.org/officeDocument/2006/relationships/image" Target="../media/image232.png"/><Relationship Id="rId3" Type="http://schemas.openxmlformats.org/officeDocument/2006/relationships/image" Target="../media/image129.png"/><Relationship Id="rId12" Type="http://schemas.openxmlformats.org/officeDocument/2006/relationships/image" Target="../media/image137.png"/><Relationship Id="rId17" Type="http://schemas.openxmlformats.org/officeDocument/2006/relationships/image" Target="../media/image18.gif"/><Relationship Id="rId25" Type="http://schemas.openxmlformats.org/officeDocument/2006/relationships/image" Target="../media/image148.png"/><Relationship Id="rId33" Type="http://schemas.openxmlformats.org/officeDocument/2006/relationships/image" Target="../media/image154.png"/><Relationship Id="rId38" Type="http://schemas.openxmlformats.org/officeDocument/2006/relationships/image" Target="../media/image159.png"/><Relationship Id="rId46" Type="http://schemas.openxmlformats.org/officeDocument/2006/relationships/image" Target="../media/image167.png"/><Relationship Id="rId59" Type="http://schemas.openxmlformats.org/officeDocument/2006/relationships/image" Target="../media/image179.png"/><Relationship Id="rId67" Type="http://schemas.openxmlformats.org/officeDocument/2006/relationships/image" Target="../media/image187.png"/><Relationship Id="rId103" Type="http://schemas.openxmlformats.org/officeDocument/2006/relationships/image" Target="../media/image216.jpeg"/><Relationship Id="rId108" Type="http://schemas.openxmlformats.org/officeDocument/2006/relationships/image" Target="../media/image220.png"/><Relationship Id="rId116" Type="http://schemas.openxmlformats.org/officeDocument/2006/relationships/image" Target="../media/image227.jpeg"/><Relationship Id="rId124" Type="http://schemas.openxmlformats.org/officeDocument/2006/relationships/image" Target="../media/image235.png"/><Relationship Id="rId20" Type="http://schemas.openxmlformats.org/officeDocument/2006/relationships/image" Target="../media/image144.png"/><Relationship Id="rId41" Type="http://schemas.openxmlformats.org/officeDocument/2006/relationships/image" Target="../media/image162.png"/><Relationship Id="rId54" Type="http://schemas.openxmlformats.org/officeDocument/2006/relationships/image" Target="../media/image175.png"/><Relationship Id="rId62" Type="http://schemas.openxmlformats.org/officeDocument/2006/relationships/image" Target="../media/image182.jpeg"/><Relationship Id="rId70" Type="http://schemas.openxmlformats.org/officeDocument/2006/relationships/image" Target="../media/image190.jpeg"/><Relationship Id="rId75" Type="http://schemas.openxmlformats.org/officeDocument/2006/relationships/image" Target="../media/image195.png"/><Relationship Id="rId83" Type="http://schemas.openxmlformats.org/officeDocument/2006/relationships/image" Target="../media/image201.jpeg"/><Relationship Id="rId88" Type="http://schemas.openxmlformats.org/officeDocument/2006/relationships/image" Target="../media/image205.jpeg"/><Relationship Id="rId91" Type="http://schemas.openxmlformats.org/officeDocument/2006/relationships/image" Target="../media/image208.png"/><Relationship Id="rId96" Type="http://schemas.openxmlformats.org/officeDocument/2006/relationships/image" Target="../media/image97.gif"/><Relationship Id="rId111" Type="http://schemas.openxmlformats.org/officeDocument/2006/relationships/image" Target="../media/image223.jpeg"/><Relationship Id="rId1" Type="http://schemas.openxmlformats.org/officeDocument/2006/relationships/slideLayout" Target="../slideLayouts/slideLayout1.xml"/><Relationship Id="rId6" Type="http://schemas.openxmlformats.org/officeDocument/2006/relationships/image" Target="../media/image132.jpeg"/><Relationship Id="rId15" Type="http://schemas.openxmlformats.org/officeDocument/2006/relationships/image" Target="../media/image140.jpeg"/><Relationship Id="rId23" Type="http://schemas.openxmlformats.org/officeDocument/2006/relationships/image" Target="../media/image24.gif"/><Relationship Id="rId28" Type="http://schemas.openxmlformats.org/officeDocument/2006/relationships/image" Target="../media/image150.png"/><Relationship Id="rId36" Type="http://schemas.openxmlformats.org/officeDocument/2006/relationships/image" Target="../media/image157.png"/><Relationship Id="rId49" Type="http://schemas.openxmlformats.org/officeDocument/2006/relationships/image" Target="../media/image170.png"/><Relationship Id="rId57" Type="http://schemas.openxmlformats.org/officeDocument/2006/relationships/image" Target="../media/image177.png"/><Relationship Id="rId106" Type="http://schemas.openxmlformats.org/officeDocument/2006/relationships/image" Target="../media/image219.png"/><Relationship Id="rId114" Type="http://schemas.openxmlformats.org/officeDocument/2006/relationships/image" Target="../media/image115.png"/><Relationship Id="rId119" Type="http://schemas.openxmlformats.org/officeDocument/2006/relationships/image" Target="../media/image230.jpeg"/><Relationship Id="rId10" Type="http://schemas.openxmlformats.org/officeDocument/2006/relationships/image" Target="../media/image136.png"/><Relationship Id="rId31" Type="http://schemas.openxmlformats.org/officeDocument/2006/relationships/image" Target="../media/image32.gif"/><Relationship Id="rId44" Type="http://schemas.openxmlformats.org/officeDocument/2006/relationships/image" Target="../media/image165.jpeg"/><Relationship Id="rId52" Type="http://schemas.openxmlformats.org/officeDocument/2006/relationships/image" Target="../media/image173.png"/><Relationship Id="rId60" Type="http://schemas.openxmlformats.org/officeDocument/2006/relationships/image" Target="../media/image180.jpeg"/><Relationship Id="rId65" Type="http://schemas.openxmlformats.org/officeDocument/2006/relationships/image" Target="../media/image185.png"/><Relationship Id="rId73" Type="http://schemas.openxmlformats.org/officeDocument/2006/relationships/image" Target="../media/image193.jpeg"/><Relationship Id="rId78" Type="http://schemas.openxmlformats.org/officeDocument/2006/relationships/image" Target="../media/image78.gif"/><Relationship Id="rId81" Type="http://schemas.openxmlformats.org/officeDocument/2006/relationships/image" Target="../media/image199.png"/><Relationship Id="rId86" Type="http://schemas.openxmlformats.org/officeDocument/2006/relationships/image" Target="../media/image86.png"/><Relationship Id="rId94" Type="http://schemas.openxmlformats.org/officeDocument/2006/relationships/image" Target="../media/image210.png"/><Relationship Id="rId99" Type="http://schemas.openxmlformats.org/officeDocument/2006/relationships/image" Target="../media/image213.png"/><Relationship Id="rId101" Type="http://schemas.openxmlformats.org/officeDocument/2006/relationships/image" Target="../media/image214.png"/><Relationship Id="rId122" Type="http://schemas.openxmlformats.org/officeDocument/2006/relationships/image" Target="../media/image233.png"/><Relationship Id="rId4" Type="http://schemas.openxmlformats.org/officeDocument/2006/relationships/image" Target="../media/image130.png"/><Relationship Id="rId9" Type="http://schemas.openxmlformats.org/officeDocument/2006/relationships/image" Target="../media/image135.png"/><Relationship Id="rId13" Type="http://schemas.openxmlformats.org/officeDocument/2006/relationships/image" Target="../media/image138.png"/><Relationship Id="rId18" Type="http://schemas.openxmlformats.org/officeDocument/2006/relationships/image" Target="../media/image142.png"/><Relationship Id="rId39" Type="http://schemas.openxmlformats.org/officeDocument/2006/relationships/image" Target="../media/image160.jpeg"/><Relationship Id="rId109" Type="http://schemas.openxmlformats.org/officeDocument/2006/relationships/image" Target="../media/image221.jpeg"/><Relationship Id="rId34" Type="http://schemas.openxmlformats.org/officeDocument/2006/relationships/image" Target="../media/image155.jpeg"/><Relationship Id="rId50" Type="http://schemas.openxmlformats.org/officeDocument/2006/relationships/image" Target="../media/image171.png"/><Relationship Id="rId55" Type="http://schemas.openxmlformats.org/officeDocument/2006/relationships/image" Target="../media/image55.png"/><Relationship Id="rId76" Type="http://schemas.openxmlformats.org/officeDocument/2006/relationships/image" Target="../media/image196.png"/><Relationship Id="rId97" Type="http://schemas.openxmlformats.org/officeDocument/2006/relationships/image" Target="../media/image98.jpeg"/><Relationship Id="rId104" Type="http://schemas.openxmlformats.org/officeDocument/2006/relationships/image" Target="../media/image217.png"/><Relationship Id="rId120" Type="http://schemas.openxmlformats.org/officeDocument/2006/relationships/image" Target="../media/image231.png"/><Relationship Id="rId125" Type="http://schemas.openxmlformats.org/officeDocument/2006/relationships/image" Target="../media/image236.png"/><Relationship Id="rId7" Type="http://schemas.openxmlformats.org/officeDocument/2006/relationships/image" Target="../media/image133.jpeg"/><Relationship Id="rId71" Type="http://schemas.openxmlformats.org/officeDocument/2006/relationships/image" Target="../media/image191.jpeg"/><Relationship Id="rId92" Type="http://schemas.openxmlformats.org/officeDocument/2006/relationships/image" Target="../media/image209.jpeg"/><Relationship Id="rId2" Type="http://schemas.openxmlformats.org/officeDocument/2006/relationships/image" Target="../media/image128.jpeg"/><Relationship Id="rId29" Type="http://schemas.openxmlformats.org/officeDocument/2006/relationships/image" Target="../media/image151.png"/><Relationship Id="rId24" Type="http://schemas.openxmlformats.org/officeDocument/2006/relationships/image" Target="../media/image147.jpeg"/><Relationship Id="rId40" Type="http://schemas.openxmlformats.org/officeDocument/2006/relationships/image" Target="../media/image161.jpeg"/><Relationship Id="rId45" Type="http://schemas.openxmlformats.org/officeDocument/2006/relationships/image" Target="../media/image166.jpeg"/><Relationship Id="rId66" Type="http://schemas.openxmlformats.org/officeDocument/2006/relationships/image" Target="../media/image186.jpeg"/><Relationship Id="rId87" Type="http://schemas.openxmlformats.org/officeDocument/2006/relationships/image" Target="../media/image204.png"/><Relationship Id="rId110" Type="http://schemas.openxmlformats.org/officeDocument/2006/relationships/image" Target="../media/image222.jpeg"/><Relationship Id="rId115" Type="http://schemas.openxmlformats.org/officeDocument/2006/relationships/image" Target="../media/image22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image" Target="../media/image24.gif"/><Relationship Id="rId5" Type="http://schemas.openxmlformats.org/officeDocument/2006/relationships/image" Target="../media/image40.jpeg"/><Relationship Id="rId4" Type="http://schemas.openxmlformats.org/officeDocument/2006/relationships/image" Target="../media/image23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3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icture 2" descr="C:\Documents and Settings\JoleenM.CABLETVADB\Local Settings\Temp\Temporary Directory 21 for CableNation[1].zip\CableNation\OtherFormats\CMYK_Print\CAB_CN_Hor.tif"/>
          <p:cNvSpPr>
            <a:spLocks noChangeAspect="1" noChangeArrowheads="1"/>
          </p:cNvSpPr>
          <p:nvPr/>
        </p:nvSpPr>
        <p:spPr bwMode="auto">
          <a:xfrm>
            <a:off x="3276600" y="381000"/>
            <a:ext cx="27447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defTabSz="457200" eaLnBrk="0" fontAlgn="base" hangingPunct="0">
              <a:spcBef>
                <a:spcPct val="0"/>
              </a:spcBef>
              <a:spcAft>
                <a:spcPct val="0"/>
              </a:spcAft>
            </a:pPr>
            <a:endParaRPr lang="en-US" altLang="en-US" smtClean="0">
              <a:solidFill>
                <a:srgbClr val="000000"/>
              </a:solidFill>
            </a:endParaRPr>
          </a:p>
        </p:txBody>
      </p:sp>
      <p:sp>
        <p:nvSpPr>
          <p:cNvPr id="43013" name="Rectangle 9"/>
          <p:cNvSpPr>
            <a:spLocks noChangeArrowheads="1"/>
          </p:cNvSpPr>
          <p:nvPr/>
        </p:nvSpPr>
        <p:spPr bwMode="auto">
          <a:xfrm>
            <a:off x="579438" y="3883025"/>
            <a:ext cx="833596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defTabSz="457200" fontAlgn="base">
              <a:spcBef>
                <a:spcPct val="0"/>
              </a:spcBef>
              <a:spcAft>
                <a:spcPct val="0"/>
              </a:spcAft>
            </a:pPr>
            <a:r>
              <a:rPr lang="en-US" altLang="en-US" sz="4000" dirty="0" smtClean="0"/>
              <a:t>“IGNITION POINT”:</a:t>
            </a:r>
          </a:p>
          <a:p>
            <a:pPr defTabSz="457200" fontAlgn="base">
              <a:spcBef>
                <a:spcPct val="0"/>
              </a:spcBef>
              <a:spcAft>
                <a:spcPct val="0"/>
              </a:spcAft>
            </a:pPr>
            <a:r>
              <a:rPr lang="en-US" altLang="en-US" i="1" dirty="0" smtClean="0"/>
              <a:t>The TV-Traffic Correlation for Call-To-Action Brands </a:t>
            </a:r>
          </a:p>
        </p:txBody>
      </p:sp>
      <p:pic>
        <p:nvPicPr>
          <p:cNvPr id="2" name="Picture 2" descr="W:\Insights\Logo Slides\VAB LOGO_High 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752599"/>
            <a:ext cx="3607785" cy="146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653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0"/>
          <p:cNvSpPr>
            <a:spLocks noChangeArrowheads="1"/>
          </p:cNvSpPr>
          <p:nvPr/>
        </p:nvSpPr>
        <p:spPr bwMode="auto">
          <a:xfrm>
            <a:off x="1752600" y="1343025"/>
            <a:ext cx="5562600" cy="561975"/>
          </a:xfrm>
          <a:prstGeom prst="rect">
            <a:avLst/>
          </a:prstGeom>
          <a:solidFill>
            <a:schemeClr val="accent3">
              <a:lumMod val="75000"/>
            </a:schemeClr>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smtClean="0">
                <a:solidFill>
                  <a:srgbClr val="FFFFFF"/>
                </a:solidFill>
                <a:latin typeface="Trebuchet MS" pitchFamily="34" charset="0"/>
                <a:ea typeface="ＭＳ Ｐゴシック" pitchFamily="34" charset="-128"/>
                <a:cs typeface="Arial" charset="0"/>
              </a:rPr>
              <a:t>TV Spend Up, Traffic Up</a:t>
            </a:r>
            <a:endParaRPr lang="en-US" altLang="en-US" sz="1800" i="1" u="sng" smtClean="0">
              <a:solidFill>
                <a:srgbClr val="FFFFFF"/>
              </a:solidFill>
              <a:latin typeface="Trebuchet MS" pitchFamily="34" charset="0"/>
              <a:ea typeface="ＭＳ Ｐゴシック" pitchFamily="34" charset="-128"/>
              <a:cs typeface="Arial" charset="0"/>
            </a:endParaRPr>
          </a:p>
        </p:txBody>
      </p:sp>
      <p:sp>
        <p:nvSpPr>
          <p:cNvPr id="182275" name="Rectangle 30"/>
          <p:cNvSpPr>
            <a:spLocks noChangeArrowheads="1"/>
          </p:cNvSpPr>
          <p:nvPr/>
        </p:nvSpPr>
        <p:spPr bwMode="auto">
          <a:xfrm>
            <a:off x="-9525" y="2667000"/>
            <a:ext cx="1990725"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TV Spend (000):</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6" name="Rectangle 30"/>
          <p:cNvSpPr>
            <a:spLocks noChangeArrowheads="1"/>
          </p:cNvSpPr>
          <p:nvPr/>
        </p:nvSpPr>
        <p:spPr bwMode="auto">
          <a:xfrm>
            <a:off x="0" y="4532313"/>
            <a:ext cx="25146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Unique Visitors (000): </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9" name="Rectangle 30"/>
          <p:cNvSpPr>
            <a:spLocks noChangeArrowheads="1"/>
          </p:cNvSpPr>
          <p:nvPr/>
        </p:nvSpPr>
        <p:spPr bwMode="auto">
          <a:xfrm>
            <a:off x="-9525" y="4038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2282" name="Rectangle 30"/>
          <p:cNvSpPr>
            <a:spLocks noChangeArrowheads="1"/>
          </p:cNvSpPr>
          <p:nvPr/>
        </p:nvSpPr>
        <p:spPr bwMode="auto">
          <a:xfrm>
            <a:off x="0" y="5943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2" name="Rectangle 1"/>
          <p:cNvSpPr/>
          <p:nvPr/>
        </p:nvSpPr>
        <p:spPr>
          <a:xfrm>
            <a:off x="381000" y="4075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60" name="Rectangle 59"/>
          <p:cNvSpPr/>
          <p:nvPr/>
        </p:nvSpPr>
        <p:spPr>
          <a:xfrm>
            <a:off x="381000" y="5980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18231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DD44E69F-F1E1-4202-9C32-046BC93F8B9E}" type="slidenum">
              <a:rPr lang="en-US" altLang="en-US" sz="1200" smtClean="0">
                <a:solidFill>
                  <a:srgbClr val="898989"/>
                </a:solidFill>
                <a:latin typeface="Trebuchet MS" pitchFamily="34" charset="0"/>
              </a:rPr>
              <a:pPr>
                <a:spcBef>
                  <a:spcPct val="0"/>
                </a:spcBef>
                <a:buFontTx/>
                <a:buNone/>
                <a:defRPr/>
              </a:pPr>
              <a:t>10</a:t>
            </a:fld>
            <a:endParaRPr lang="en-US" altLang="en-US" sz="1200" smtClean="0">
              <a:solidFill>
                <a:srgbClr val="898989"/>
              </a:solidFill>
              <a:latin typeface="Trebuchet MS" pitchFamily="34" charset="0"/>
            </a:endParaRPr>
          </a:p>
        </p:txBody>
      </p:sp>
      <p:sp>
        <p:nvSpPr>
          <p:cNvPr id="45" name="Rectangle 2"/>
          <p:cNvSpPr txBox="1">
            <a:spLocks noChangeArrowheads="1"/>
          </p:cNvSpPr>
          <p:nvPr/>
        </p:nvSpPr>
        <p:spPr bwMode="auto">
          <a:xfrm>
            <a:off x="152400" y="263525"/>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a:solidFill>
                  <a:schemeClr val="tx1"/>
                </a:solidFill>
                <a:latin typeface="Trebuchet MS" panose="020B0603020202020204" pitchFamily="34" charset="0"/>
              </a:rPr>
              <a:t>Deep Dives: Select Examples of Brands’ Demonstrated TV Spend / Site Traffic Correlation</a:t>
            </a:r>
          </a:p>
        </p:txBody>
      </p:sp>
      <p:sp>
        <p:nvSpPr>
          <p:cNvPr id="46" name="TextBox 45"/>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sp>
        <p:nvSpPr>
          <p:cNvPr id="47" name="Rectangle 30"/>
          <p:cNvSpPr>
            <a:spLocks noChangeArrowheads="1"/>
          </p:cNvSpPr>
          <p:nvPr/>
        </p:nvSpPr>
        <p:spPr bwMode="auto">
          <a:xfrm>
            <a:off x="152400" y="3124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8" name="Rectangle 30"/>
          <p:cNvSpPr>
            <a:spLocks noChangeArrowheads="1"/>
          </p:cNvSpPr>
          <p:nvPr/>
        </p:nvSpPr>
        <p:spPr bwMode="auto">
          <a:xfrm>
            <a:off x="142875" y="350520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9" name="Rectangle 30"/>
          <p:cNvSpPr>
            <a:spLocks noChangeArrowheads="1"/>
          </p:cNvSpPr>
          <p:nvPr/>
        </p:nvSpPr>
        <p:spPr bwMode="auto">
          <a:xfrm>
            <a:off x="161925" y="5029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152400" y="5373687"/>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1" name="Rectangle 50"/>
          <p:cNvSpPr/>
          <p:nvPr/>
        </p:nvSpPr>
        <p:spPr>
          <a:xfrm>
            <a:off x="76200" y="1343025"/>
            <a:ext cx="161925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prstClr val="white"/>
                </a:solidFill>
              </a:rPr>
              <a:t>Bloom: Combine the charts on this page &amp; the next one</a:t>
            </a:r>
          </a:p>
        </p:txBody>
      </p:sp>
      <p:sp>
        <p:nvSpPr>
          <p:cNvPr id="52" name="Rectangle 30"/>
          <p:cNvSpPr>
            <a:spLocks noChangeArrowheads="1"/>
          </p:cNvSpPr>
          <p:nvPr/>
        </p:nvSpPr>
        <p:spPr bwMode="auto">
          <a:xfrm>
            <a:off x="212407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$6,314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3" name="Rectangle 30"/>
          <p:cNvSpPr>
            <a:spLocks noChangeArrowheads="1"/>
          </p:cNvSpPr>
          <p:nvPr/>
        </p:nvSpPr>
        <p:spPr bwMode="auto">
          <a:xfrm>
            <a:off x="213360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$7,808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4" name="Rectangle 30"/>
          <p:cNvSpPr>
            <a:spLocks noChangeArrowheads="1"/>
          </p:cNvSpPr>
          <p:nvPr/>
        </p:nvSpPr>
        <p:spPr bwMode="auto">
          <a:xfrm>
            <a:off x="213360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+24%</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55" name="Rectangle 30"/>
          <p:cNvSpPr>
            <a:spLocks noChangeArrowheads="1"/>
          </p:cNvSpPr>
          <p:nvPr/>
        </p:nvSpPr>
        <p:spPr bwMode="auto">
          <a:xfrm>
            <a:off x="2133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1,317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6" name="Rectangle 30"/>
          <p:cNvSpPr>
            <a:spLocks noChangeArrowheads="1"/>
          </p:cNvSpPr>
          <p:nvPr/>
        </p:nvSpPr>
        <p:spPr bwMode="auto">
          <a:xfrm>
            <a:off x="214312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1,956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7" name="Rectangle 33"/>
          <p:cNvSpPr>
            <a:spLocks noChangeArrowheads="1"/>
          </p:cNvSpPr>
          <p:nvPr/>
        </p:nvSpPr>
        <p:spPr bwMode="auto">
          <a:xfrm>
            <a:off x="214312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+49%</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58" name="Rectangle 30"/>
          <p:cNvSpPr>
            <a:spLocks noChangeArrowheads="1"/>
          </p:cNvSpPr>
          <p:nvPr/>
        </p:nvSpPr>
        <p:spPr bwMode="auto">
          <a:xfrm>
            <a:off x="332422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$8,256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9" name="Rectangle 30"/>
          <p:cNvSpPr>
            <a:spLocks noChangeArrowheads="1"/>
          </p:cNvSpPr>
          <p:nvPr/>
        </p:nvSpPr>
        <p:spPr bwMode="auto">
          <a:xfrm>
            <a:off x="3267075"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$11,410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1" name="Rectangle 42"/>
          <p:cNvSpPr>
            <a:spLocks noChangeArrowheads="1"/>
          </p:cNvSpPr>
          <p:nvPr/>
        </p:nvSpPr>
        <p:spPr bwMode="auto">
          <a:xfrm>
            <a:off x="333375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+38%</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333375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822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326707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1,176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4" name="Rectangle 45"/>
          <p:cNvSpPr>
            <a:spLocks noChangeArrowheads="1"/>
          </p:cNvSpPr>
          <p:nvPr/>
        </p:nvSpPr>
        <p:spPr bwMode="auto">
          <a:xfrm>
            <a:off x="334327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+43%</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65" name="Rectangle 30"/>
          <p:cNvSpPr>
            <a:spLocks noChangeArrowheads="1"/>
          </p:cNvSpPr>
          <p:nvPr/>
        </p:nvSpPr>
        <p:spPr bwMode="auto">
          <a:xfrm>
            <a:off x="46482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$2,407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46577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$3,566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7" name="Rectangle 48"/>
          <p:cNvSpPr>
            <a:spLocks noChangeArrowheads="1"/>
          </p:cNvSpPr>
          <p:nvPr/>
        </p:nvSpPr>
        <p:spPr bwMode="auto">
          <a:xfrm>
            <a:off x="46577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+48%</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68" name="Rectangle 30"/>
          <p:cNvSpPr>
            <a:spLocks noChangeArrowheads="1"/>
          </p:cNvSpPr>
          <p:nvPr/>
        </p:nvSpPr>
        <p:spPr bwMode="auto">
          <a:xfrm>
            <a:off x="46577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2,448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9" name="Rectangle 30"/>
          <p:cNvSpPr>
            <a:spLocks noChangeArrowheads="1"/>
          </p:cNvSpPr>
          <p:nvPr/>
        </p:nvSpPr>
        <p:spPr bwMode="auto">
          <a:xfrm>
            <a:off x="46672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4,204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0" name="Rectangle 51"/>
          <p:cNvSpPr>
            <a:spLocks noChangeArrowheads="1"/>
          </p:cNvSpPr>
          <p:nvPr/>
        </p:nvSpPr>
        <p:spPr bwMode="auto">
          <a:xfrm>
            <a:off x="46672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+72%</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71" name="Rectangle 30"/>
          <p:cNvSpPr>
            <a:spLocks noChangeArrowheads="1"/>
          </p:cNvSpPr>
          <p:nvPr/>
        </p:nvSpPr>
        <p:spPr bwMode="auto">
          <a:xfrm>
            <a:off x="5991225"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$4,194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2" name="Rectangle 30"/>
          <p:cNvSpPr>
            <a:spLocks noChangeArrowheads="1"/>
          </p:cNvSpPr>
          <p:nvPr/>
        </p:nvSpPr>
        <p:spPr bwMode="auto">
          <a:xfrm>
            <a:off x="6000750"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$5,067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3" name="Rectangle 54"/>
          <p:cNvSpPr>
            <a:spLocks noChangeArrowheads="1"/>
          </p:cNvSpPr>
          <p:nvPr/>
        </p:nvSpPr>
        <p:spPr bwMode="auto">
          <a:xfrm>
            <a:off x="6000750"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+21%</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6000750"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6,078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60102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7,720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6" name="Rectangle 57"/>
          <p:cNvSpPr>
            <a:spLocks noChangeArrowheads="1"/>
          </p:cNvSpPr>
          <p:nvPr/>
        </p:nvSpPr>
        <p:spPr bwMode="auto">
          <a:xfrm>
            <a:off x="6010275"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+27%</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73914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$3,617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74009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$5,046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9" name="Rectangle 54"/>
          <p:cNvSpPr>
            <a:spLocks noChangeArrowheads="1"/>
          </p:cNvSpPr>
          <p:nvPr/>
        </p:nvSpPr>
        <p:spPr bwMode="auto">
          <a:xfrm>
            <a:off x="74009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+39%</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sp>
        <p:nvSpPr>
          <p:cNvPr id="80" name="Rectangle 30"/>
          <p:cNvSpPr>
            <a:spLocks noChangeArrowheads="1"/>
          </p:cNvSpPr>
          <p:nvPr/>
        </p:nvSpPr>
        <p:spPr bwMode="auto">
          <a:xfrm>
            <a:off x="74009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1,328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74104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1,687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2" name="Rectangle 57"/>
          <p:cNvSpPr>
            <a:spLocks noChangeArrowheads="1"/>
          </p:cNvSpPr>
          <p:nvPr/>
        </p:nvSpPr>
        <p:spPr bwMode="auto">
          <a:xfrm>
            <a:off x="74104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chemeClr val="accent3">
                    <a:lumMod val="50000"/>
                  </a:schemeClr>
                </a:solidFill>
                <a:latin typeface="Trebuchet MS" pitchFamily="34" charset="0"/>
                <a:ea typeface="ＭＳ Ｐゴシック" pitchFamily="34" charset="-128"/>
                <a:cs typeface="Arial" charset="0"/>
              </a:rPr>
              <a:t>+27%</a:t>
            </a:r>
            <a:endParaRPr lang="en-US" altLang="en-US" sz="1600" dirty="0" smtClean="0">
              <a:solidFill>
                <a:schemeClr val="accent3">
                  <a:lumMod val="50000"/>
                </a:schemeClr>
              </a:solidFill>
              <a:latin typeface="Trebuchet MS" pitchFamily="34" charset="0"/>
              <a:ea typeface="ＭＳ Ｐゴシック" pitchFamily="34" charset="-128"/>
              <a:cs typeface="Arial" charset="0"/>
            </a:endParaRPr>
          </a:p>
        </p:txBody>
      </p:sp>
      <p:pic>
        <p:nvPicPr>
          <p:cNvPr id="88" name="Picture 133" descr="http://caffeine-lab.com/wp-content/uploads/2012/10/Humana-Green-Logo.jpg"/>
          <p:cNvPicPr>
            <a:picLocks noChangeAspect="1" noChangeArrowheads="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222009" y="2519230"/>
            <a:ext cx="1236442" cy="6845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8" descr="http://www.headingfortheexits.com/wp-content/uploads/2012/11/LITTLE-CAESAR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6059" y="2251059"/>
            <a:ext cx="567955" cy="74058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91" descr="https://upload.wikimedia.org/wikipedia/commons/e/e9/PartyCity_Logo.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858096" y="2536104"/>
            <a:ext cx="1169002" cy="45553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38" descr="http://i0.wp.com/stuffled.com/wp-content/uploads/2014/07/Charter-Logo-EPS-vector-image.png?resize=1020%2C6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6401" y="2370439"/>
            <a:ext cx="1089685" cy="72645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48" descr="https://upload.wikimedia.org/wikipedia/en/thumb/d/d3/Royal_Caribbean_International_logo.svg/1280px-Royal_Caribbean_International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0221" y="2615287"/>
            <a:ext cx="1135882" cy="356513"/>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#8: Traffic Up</a:t>
            </a:r>
            <a:endParaRPr lang="en-US" altLang="en-US" sz="1400" dirty="0"/>
          </a:p>
        </p:txBody>
      </p:sp>
    </p:spTree>
    <p:extLst>
      <p:ext uri="{BB962C8B-B14F-4D97-AF65-F5344CB8AC3E}">
        <p14:creationId xmlns:p14="http://schemas.microsoft.com/office/powerpoint/2010/main" val="2867092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0"/>
          <p:cNvSpPr>
            <a:spLocks noChangeArrowheads="1"/>
          </p:cNvSpPr>
          <p:nvPr/>
        </p:nvSpPr>
        <p:spPr bwMode="auto">
          <a:xfrm>
            <a:off x="1752600" y="1343025"/>
            <a:ext cx="5562600" cy="561975"/>
          </a:xfrm>
          <a:prstGeom prst="rect">
            <a:avLst/>
          </a:prstGeom>
          <a:solidFill>
            <a:schemeClr val="accent3">
              <a:lumMod val="75000"/>
            </a:schemeClr>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smtClean="0">
                <a:solidFill>
                  <a:srgbClr val="FFFFFF"/>
                </a:solidFill>
                <a:latin typeface="Trebuchet MS" pitchFamily="34" charset="0"/>
                <a:ea typeface="ＭＳ Ｐゴシック" pitchFamily="34" charset="-128"/>
                <a:cs typeface="Arial" charset="0"/>
              </a:rPr>
              <a:t>TV Spend Up, Traffic Up</a:t>
            </a:r>
            <a:endParaRPr lang="en-US" altLang="en-US" sz="1800" i="1" u="sng" smtClean="0">
              <a:solidFill>
                <a:srgbClr val="FFFFFF"/>
              </a:solidFill>
              <a:latin typeface="Trebuchet MS" pitchFamily="34" charset="0"/>
              <a:ea typeface="ＭＳ Ｐゴシック" pitchFamily="34" charset="-128"/>
              <a:cs typeface="Arial" charset="0"/>
            </a:endParaRPr>
          </a:p>
        </p:txBody>
      </p:sp>
      <p:sp>
        <p:nvSpPr>
          <p:cNvPr id="182275" name="Rectangle 30"/>
          <p:cNvSpPr>
            <a:spLocks noChangeArrowheads="1"/>
          </p:cNvSpPr>
          <p:nvPr/>
        </p:nvSpPr>
        <p:spPr bwMode="auto">
          <a:xfrm>
            <a:off x="-9525" y="2667000"/>
            <a:ext cx="1990725"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TV Spend (000):</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6" name="Rectangle 30"/>
          <p:cNvSpPr>
            <a:spLocks noChangeArrowheads="1"/>
          </p:cNvSpPr>
          <p:nvPr/>
        </p:nvSpPr>
        <p:spPr bwMode="auto">
          <a:xfrm>
            <a:off x="0" y="4532313"/>
            <a:ext cx="25146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Unique Visitors (000): </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9" name="Rectangle 30"/>
          <p:cNvSpPr>
            <a:spLocks noChangeArrowheads="1"/>
          </p:cNvSpPr>
          <p:nvPr/>
        </p:nvSpPr>
        <p:spPr bwMode="auto">
          <a:xfrm>
            <a:off x="-9525" y="4038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2282" name="Rectangle 30"/>
          <p:cNvSpPr>
            <a:spLocks noChangeArrowheads="1"/>
          </p:cNvSpPr>
          <p:nvPr/>
        </p:nvSpPr>
        <p:spPr bwMode="auto">
          <a:xfrm>
            <a:off x="0" y="5943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2" name="Rectangle 1"/>
          <p:cNvSpPr/>
          <p:nvPr/>
        </p:nvSpPr>
        <p:spPr>
          <a:xfrm>
            <a:off x="381000" y="4075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60" name="Rectangle 59"/>
          <p:cNvSpPr/>
          <p:nvPr/>
        </p:nvSpPr>
        <p:spPr>
          <a:xfrm>
            <a:off x="381000" y="5980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18231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DD44E69F-F1E1-4202-9C32-046BC93F8B9E}" type="slidenum">
              <a:rPr lang="en-US" altLang="en-US" sz="1200" smtClean="0">
                <a:solidFill>
                  <a:srgbClr val="898989"/>
                </a:solidFill>
                <a:latin typeface="Trebuchet MS" pitchFamily="34" charset="0"/>
              </a:rPr>
              <a:pPr>
                <a:spcBef>
                  <a:spcPct val="0"/>
                </a:spcBef>
                <a:buFontTx/>
                <a:buNone/>
                <a:defRPr/>
              </a:pPr>
              <a:t>11</a:t>
            </a:fld>
            <a:endParaRPr lang="en-US" altLang="en-US" sz="1200" smtClean="0">
              <a:solidFill>
                <a:srgbClr val="898989"/>
              </a:solidFill>
              <a:latin typeface="Trebuchet MS" pitchFamily="34" charset="0"/>
            </a:endParaRPr>
          </a:p>
        </p:txBody>
      </p:sp>
      <p:sp>
        <p:nvSpPr>
          <p:cNvPr id="45" name="Rectangle 2"/>
          <p:cNvSpPr txBox="1">
            <a:spLocks noChangeArrowheads="1"/>
          </p:cNvSpPr>
          <p:nvPr/>
        </p:nvSpPr>
        <p:spPr bwMode="auto">
          <a:xfrm>
            <a:off x="152400" y="263525"/>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a:solidFill>
                  <a:schemeClr val="tx1"/>
                </a:solidFill>
                <a:latin typeface="Trebuchet MS" panose="020B0603020202020204" pitchFamily="34" charset="0"/>
              </a:rPr>
              <a:t>Deep Dives: Select Examples of Brands’ Demonstrated TV Spend / Site Traffic Correlation</a:t>
            </a:r>
          </a:p>
        </p:txBody>
      </p:sp>
      <p:sp>
        <p:nvSpPr>
          <p:cNvPr id="46" name="TextBox 45"/>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sp>
        <p:nvSpPr>
          <p:cNvPr id="47" name="Rectangle 30"/>
          <p:cNvSpPr>
            <a:spLocks noChangeArrowheads="1"/>
          </p:cNvSpPr>
          <p:nvPr/>
        </p:nvSpPr>
        <p:spPr bwMode="auto">
          <a:xfrm>
            <a:off x="152400" y="3124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8" name="Rectangle 30"/>
          <p:cNvSpPr>
            <a:spLocks noChangeArrowheads="1"/>
          </p:cNvSpPr>
          <p:nvPr/>
        </p:nvSpPr>
        <p:spPr bwMode="auto">
          <a:xfrm>
            <a:off x="142875" y="350520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9" name="Rectangle 30"/>
          <p:cNvSpPr>
            <a:spLocks noChangeArrowheads="1"/>
          </p:cNvSpPr>
          <p:nvPr/>
        </p:nvSpPr>
        <p:spPr bwMode="auto">
          <a:xfrm>
            <a:off x="161925" y="5029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152400" y="5373687"/>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2" name="Rectangle 30"/>
          <p:cNvSpPr>
            <a:spLocks noChangeArrowheads="1"/>
          </p:cNvSpPr>
          <p:nvPr/>
        </p:nvSpPr>
        <p:spPr bwMode="auto">
          <a:xfrm>
            <a:off x="212407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$11,034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3" name="Rectangle 30"/>
          <p:cNvSpPr>
            <a:spLocks noChangeArrowheads="1"/>
          </p:cNvSpPr>
          <p:nvPr/>
        </p:nvSpPr>
        <p:spPr bwMode="auto">
          <a:xfrm>
            <a:off x="213360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$12,377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4" name="Rectangle 30"/>
          <p:cNvSpPr>
            <a:spLocks noChangeArrowheads="1"/>
          </p:cNvSpPr>
          <p:nvPr/>
        </p:nvSpPr>
        <p:spPr bwMode="auto">
          <a:xfrm>
            <a:off x="213360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+12%</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55" name="Rectangle 30"/>
          <p:cNvSpPr>
            <a:spLocks noChangeArrowheads="1"/>
          </p:cNvSpPr>
          <p:nvPr/>
        </p:nvSpPr>
        <p:spPr bwMode="auto">
          <a:xfrm>
            <a:off x="2133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2,011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6" name="Rectangle 30"/>
          <p:cNvSpPr>
            <a:spLocks noChangeArrowheads="1"/>
          </p:cNvSpPr>
          <p:nvPr/>
        </p:nvSpPr>
        <p:spPr bwMode="auto">
          <a:xfrm>
            <a:off x="214312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2,480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7" name="Rectangle 33"/>
          <p:cNvSpPr>
            <a:spLocks noChangeArrowheads="1"/>
          </p:cNvSpPr>
          <p:nvPr/>
        </p:nvSpPr>
        <p:spPr bwMode="auto">
          <a:xfrm>
            <a:off x="214312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+23%</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58" name="Rectangle 30"/>
          <p:cNvSpPr>
            <a:spLocks noChangeArrowheads="1"/>
          </p:cNvSpPr>
          <p:nvPr/>
        </p:nvSpPr>
        <p:spPr bwMode="auto">
          <a:xfrm>
            <a:off x="3352800"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$688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9" name="Rectangle 30"/>
          <p:cNvSpPr>
            <a:spLocks noChangeArrowheads="1"/>
          </p:cNvSpPr>
          <p:nvPr/>
        </p:nvSpPr>
        <p:spPr bwMode="auto">
          <a:xfrm>
            <a:off x="3267075"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$1,497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1" name="Rectangle 42"/>
          <p:cNvSpPr>
            <a:spLocks noChangeArrowheads="1"/>
          </p:cNvSpPr>
          <p:nvPr/>
        </p:nvSpPr>
        <p:spPr bwMode="auto">
          <a:xfrm>
            <a:off x="333375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+118%</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3276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3,330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326707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5,735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4" name="Rectangle 45"/>
          <p:cNvSpPr>
            <a:spLocks noChangeArrowheads="1"/>
          </p:cNvSpPr>
          <p:nvPr/>
        </p:nvSpPr>
        <p:spPr bwMode="auto">
          <a:xfrm>
            <a:off x="334327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+72%</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5" name="Rectangle 30"/>
          <p:cNvSpPr>
            <a:spLocks noChangeArrowheads="1"/>
          </p:cNvSpPr>
          <p:nvPr/>
        </p:nvSpPr>
        <p:spPr bwMode="auto">
          <a:xfrm>
            <a:off x="46482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$4,578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46577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$9,057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7" name="Rectangle 48"/>
          <p:cNvSpPr>
            <a:spLocks noChangeArrowheads="1"/>
          </p:cNvSpPr>
          <p:nvPr/>
        </p:nvSpPr>
        <p:spPr bwMode="auto">
          <a:xfrm>
            <a:off x="46577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+98%</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8" name="Rectangle 30"/>
          <p:cNvSpPr>
            <a:spLocks noChangeArrowheads="1"/>
          </p:cNvSpPr>
          <p:nvPr/>
        </p:nvSpPr>
        <p:spPr bwMode="auto">
          <a:xfrm>
            <a:off x="479107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763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9" name="Rectangle 30"/>
          <p:cNvSpPr>
            <a:spLocks noChangeArrowheads="1"/>
          </p:cNvSpPr>
          <p:nvPr/>
        </p:nvSpPr>
        <p:spPr bwMode="auto">
          <a:xfrm>
            <a:off x="46672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1,633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0" name="Rectangle 51"/>
          <p:cNvSpPr>
            <a:spLocks noChangeArrowheads="1"/>
          </p:cNvSpPr>
          <p:nvPr/>
        </p:nvSpPr>
        <p:spPr bwMode="auto">
          <a:xfrm>
            <a:off x="46672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+114%</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1" name="Rectangle 30"/>
          <p:cNvSpPr>
            <a:spLocks noChangeArrowheads="1"/>
          </p:cNvSpPr>
          <p:nvPr/>
        </p:nvSpPr>
        <p:spPr bwMode="auto">
          <a:xfrm>
            <a:off x="5991225"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$16,389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2" name="Rectangle 30"/>
          <p:cNvSpPr>
            <a:spLocks noChangeArrowheads="1"/>
          </p:cNvSpPr>
          <p:nvPr/>
        </p:nvSpPr>
        <p:spPr bwMode="auto">
          <a:xfrm>
            <a:off x="6000750"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$20,212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3" name="Rectangle 54"/>
          <p:cNvSpPr>
            <a:spLocks noChangeArrowheads="1"/>
          </p:cNvSpPr>
          <p:nvPr/>
        </p:nvSpPr>
        <p:spPr bwMode="auto">
          <a:xfrm>
            <a:off x="6000750"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+23%</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6000750"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1,519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60102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2,719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6" name="Rectangle 57"/>
          <p:cNvSpPr>
            <a:spLocks noChangeArrowheads="1"/>
          </p:cNvSpPr>
          <p:nvPr/>
        </p:nvSpPr>
        <p:spPr bwMode="auto">
          <a:xfrm>
            <a:off x="6010275"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+79%</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73914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$4,967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74009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$5,878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9" name="Rectangle 54"/>
          <p:cNvSpPr>
            <a:spLocks noChangeArrowheads="1"/>
          </p:cNvSpPr>
          <p:nvPr/>
        </p:nvSpPr>
        <p:spPr bwMode="auto">
          <a:xfrm>
            <a:off x="74009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+18%</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80" name="Rectangle 30"/>
          <p:cNvSpPr>
            <a:spLocks noChangeArrowheads="1"/>
          </p:cNvSpPr>
          <p:nvPr/>
        </p:nvSpPr>
        <p:spPr bwMode="auto">
          <a:xfrm>
            <a:off x="74009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7,528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74104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9,222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2" name="Rectangle 57"/>
          <p:cNvSpPr>
            <a:spLocks noChangeArrowheads="1"/>
          </p:cNvSpPr>
          <p:nvPr/>
        </p:nvSpPr>
        <p:spPr bwMode="auto">
          <a:xfrm>
            <a:off x="74104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+23%</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pic>
        <p:nvPicPr>
          <p:cNvPr id="83" name="Picture 91" descr="https://upload.wikimedia.org/wikipedia/en/thumb/b/bc/Applebee's.svg/1280px-Applebee's.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3222" y="2364996"/>
            <a:ext cx="1028507" cy="60680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7" descr="http://www.brandsoftheworld.com/sites/default/files/styles/logo-thumbnail/public/092012/cabelas.ai-converted.png?itok=dat8EWN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8635" y="2294727"/>
            <a:ext cx="784703" cy="99763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99" descr="http://wallpapers111.com/wp-content/uploads/2015/05/Mastercard-Logo-Wallpapers-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754" y="2364996"/>
            <a:ext cx="710445" cy="67741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09" descr="http://www.brandsoftheworld.com/sites/default/files/styles/logo-thumbnail/public/012012/victoria_s_secret.ai_.png?itok=KnLd4kmV"/>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8793" y="2150270"/>
            <a:ext cx="758738" cy="96462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55"/>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77001" y="2402700"/>
            <a:ext cx="609600" cy="6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#8: Traffic Up</a:t>
            </a:r>
            <a:endParaRPr lang="en-US" altLang="en-US" sz="1400" dirty="0"/>
          </a:p>
        </p:txBody>
      </p:sp>
    </p:spTree>
    <p:extLst>
      <p:ext uri="{BB962C8B-B14F-4D97-AF65-F5344CB8AC3E}">
        <p14:creationId xmlns:p14="http://schemas.microsoft.com/office/powerpoint/2010/main" val="2952735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0"/>
          <p:cNvSpPr>
            <a:spLocks noChangeArrowheads="1"/>
          </p:cNvSpPr>
          <p:nvPr/>
        </p:nvSpPr>
        <p:spPr bwMode="auto">
          <a:xfrm>
            <a:off x="1752600" y="1343025"/>
            <a:ext cx="5562600" cy="561975"/>
          </a:xfrm>
          <a:prstGeom prst="rect">
            <a:avLst/>
          </a:prstGeom>
          <a:solidFill>
            <a:schemeClr val="accent3">
              <a:lumMod val="75000"/>
            </a:schemeClr>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smtClean="0">
                <a:solidFill>
                  <a:srgbClr val="FFFFFF"/>
                </a:solidFill>
                <a:latin typeface="Trebuchet MS" pitchFamily="34" charset="0"/>
                <a:ea typeface="ＭＳ Ｐゴシック" pitchFamily="34" charset="-128"/>
                <a:cs typeface="Arial" charset="0"/>
              </a:rPr>
              <a:t>TV Spend Up, Traffic Up</a:t>
            </a:r>
            <a:endParaRPr lang="en-US" altLang="en-US" sz="1800" i="1" u="sng" smtClean="0">
              <a:solidFill>
                <a:srgbClr val="FFFFFF"/>
              </a:solidFill>
              <a:latin typeface="Trebuchet MS" pitchFamily="34" charset="0"/>
              <a:ea typeface="ＭＳ Ｐゴシック" pitchFamily="34" charset="-128"/>
              <a:cs typeface="Arial" charset="0"/>
            </a:endParaRPr>
          </a:p>
        </p:txBody>
      </p:sp>
      <p:sp>
        <p:nvSpPr>
          <p:cNvPr id="182275" name="Rectangle 30"/>
          <p:cNvSpPr>
            <a:spLocks noChangeArrowheads="1"/>
          </p:cNvSpPr>
          <p:nvPr/>
        </p:nvSpPr>
        <p:spPr bwMode="auto">
          <a:xfrm>
            <a:off x="-9525" y="2667000"/>
            <a:ext cx="1990725"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TV Spend (000):</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6" name="Rectangle 30"/>
          <p:cNvSpPr>
            <a:spLocks noChangeArrowheads="1"/>
          </p:cNvSpPr>
          <p:nvPr/>
        </p:nvSpPr>
        <p:spPr bwMode="auto">
          <a:xfrm>
            <a:off x="0" y="4532313"/>
            <a:ext cx="25146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Unique Visitors (000): </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9" name="Rectangle 30"/>
          <p:cNvSpPr>
            <a:spLocks noChangeArrowheads="1"/>
          </p:cNvSpPr>
          <p:nvPr/>
        </p:nvSpPr>
        <p:spPr bwMode="auto">
          <a:xfrm>
            <a:off x="-9525" y="4038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2282" name="Rectangle 30"/>
          <p:cNvSpPr>
            <a:spLocks noChangeArrowheads="1"/>
          </p:cNvSpPr>
          <p:nvPr/>
        </p:nvSpPr>
        <p:spPr bwMode="auto">
          <a:xfrm>
            <a:off x="0" y="5943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2" name="Rectangle 1"/>
          <p:cNvSpPr/>
          <p:nvPr/>
        </p:nvSpPr>
        <p:spPr>
          <a:xfrm>
            <a:off x="381000" y="4075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60" name="Rectangle 59"/>
          <p:cNvSpPr/>
          <p:nvPr/>
        </p:nvSpPr>
        <p:spPr>
          <a:xfrm>
            <a:off x="381000" y="5980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18231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DD44E69F-F1E1-4202-9C32-046BC93F8B9E}" type="slidenum">
              <a:rPr lang="en-US" altLang="en-US" sz="1200" smtClean="0">
                <a:solidFill>
                  <a:srgbClr val="898989"/>
                </a:solidFill>
                <a:latin typeface="Trebuchet MS" pitchFamily="34" charset="0"/>
              </a:rPr>
              <a:pPr>
                <a:spcBef>
                  <a:spcPct val="0"/>
                </a:spcBef>
                <a:buFontTx/>
                <a:buNone/>
                <a:defRPr/>
              </a:pPr>
              <a:t>12</a:t>
            </a:fld>
            <a:endParaRPr lang="en-US" altLang="en-US" sz="1200" smtClean="0">
              <a:solidFill>
                <a:srgbClr val="898989"/>
              </a:solidFill>
              <a:latin typeface="Trebuchet MS" pitchFamily="34" charset="0"/>
            </a:endParaRPr>
          </a:p>
        </p:txBody>
      </p:sp>
      <p:sp>
        <p:nvSpPr>
          <p:cNvPr id="45" name="Rectangle 2"/>
          <p:cNvSpPr txBox="1">
            <a:spLocks noChangeArrowheads="1"/>
          </p:cNvSpPr>
          <p:nvPr/>
        </p:nvSpPr>
        <p:spPr bwMode="auto">
          <a:xfrm>
            <a:off x="152400" y="263525"/>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a:solidFill>
                  <a:schemeClr val="tx1"/>
                </a:solidFill>
                <a:latin typeface="Trebuchet MS" panose="020B0603020202020204" pitchFamily="34" charset="0"/>
              </a:rPr>
              <a:t>Deep Dives: Select Examples of Brands’ Demonstrated TV Spend / Site Traffic Correlation</a:t>
            </a:r>
          </a:p>
        </p:txBody>
      </p:sp>
      <p:sp>
        <p:nvSpPr>
          <p:cNvPr id="46" name="TextBox 45"/>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sp>
        <p:nvSpPr>
          <p:cNvPr id="47" name="Rectangle 30"/>
          <p:cNvSpPr>
            <a:spLocks noChangeArrowheads="1"/>
          </p:cNvSpPr>
          <p:nvPr/>
        </p:nvSpPr>
        <p:spPr bwMode="auto">
          <a:xfrm>
            <a:off x="152400" y="3124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8" name="Rectangle 30"/>
          <p:cNvSpPr>
            <a:spLocks noChangeArrowheads="1"/>
          </p:cNvSpPr>
          <p:nvPr/>
        </p:nvSpPr>
        <p:spPr bwMode="auto">
          <a:xfrm>
            <a:off x="142875" y="350520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9" name="Rectangle 30"/>
          <p:cNvSpPr>
            <a:spLocks noChangeArrowheads="1"/>
          </p:cNvSpPr>
          <p:nvPr/>
        </p:nvSpPr>
        <p:spPr bwMode="auto">
          <a:xfrm>
            <a:off x="161925" y="5029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152400" y="5373687"/>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1" name="Rectangle 50"/>
          <p:cNvSpPr/>
          <p:nvPr/>
        </p:nvSpPr>
        <p:spPr>
          <a:xfrm>
            <a:off x="76200" y="1343025"/>
            <a:ext cx="161925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prstClr val="white"/>
                </a:solidFill>
              </a:rPr>
              <a:t>Bloom: Combine the charts on this page &amp; the next one</a:t>
            </a:r>
          </a:p>
        </p:txBody>
      </p:sp>
      <p:sp>
        <p:nvSpPr>
          <p:cNvPr id="52" name="Rectangle 30"/>
          <p:cNvSpPr>
            <a:spLocks noChangeArrowheads="1"/>
          </p:cNvSpPr>
          <p:nvPr/>
        </p:nvSpPr>
        <p:spPr bwMode="auto">
          <a:xfrm>
            <a:off x="212407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$11,387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3" name="Rectangle 30"/>
          <p:cNvSpPr>
            <a:spLocks noChangeArrowheads="1"/>
          </p:cNvSpPr>
          <p:nvPr/>
        </p:nvSpPr>
        <p:spPr bwMode="auto">
          <a:xfrm>
            <a:off x="213360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$14,569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4" name="Rectangle 30"/>
          <p:cNvSpPr>
            <a:spLocks noChangeArrowheads="1"/>
          </p:cNvSpPr>
          <p:nvPr/>
        </p:nvSpPr>
        <p:spPr bwMode="auto">
          <a:xfrm>
            <a:off x="213360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+28%</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55" name="Rectangle 30"/>
          <p:cNvSpPr>
            <a:spLocks noChangeArrowheads="1"/>
          </p:cNvSpPr>
          <p:nvPr/>
        </p:nvSpPr>
        <p:spPr bwMode="auto">
          <a:xfrm>
            <a:off x="2133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451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6" name="Rectangle 30"/>
          <p:cNvSpPr>
            <a:spLocks noChangeArrowheads="1"/>
          </p:cNvSpPr>
          <p:nvPr/>
        </p:nvSpPr>
        <p:spPr bwMode="auto">
          <a:xfrm>
            <a:off x="214312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748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7" name="Rectangle 33"/>
          <p:cNvSpPr>
            <a:spLocks noChangeArrowheads="1"/>
          </p:cNvSpPr>
          <p:nvPr/>
        </p:nvSpPr>
        <p:spPr bwMode="auto">
          <a:xfrm>
            <a:off x="214312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+66%</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58" name="Rectangle 30"/>
          <p:cNvSpPr>
            <a:spLocks noChangeArrowheads="1"/>
          </p:cNvSpPr>
          <p:nvPr/>
        </p:nvSpPr>
        <p:spPr bwMode="auto">
          <a:xfrm>
            <a:off x="3276600"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$44,612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9" name="Rectangle 30"/>
          <p:cNvSpPr>
            <a:spLocks noChangeArrowheads="1"/>
          </p:cNvSpPr>
          <p:nvPr/>
        </p:nvSpPr>
        <p:spPr bwMode="auto">
          <a:xfrm>
            <a:off x="3267075"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$54,603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1" name="Rectangle 42"/>
          <p:cNvSpPr>
            <a:spLocks noChangeArrowheads="1"/>
          </p:cNvSpPr>
          <p:nvPr/>
        </p:nvSpPr>
        <p:spPr bwMode="auto">
          <a:xfrm>
            <a:off x="333375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+22%</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333375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52,203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334327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71,492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4" name="Rectangle 45"/>
          <p:cNvSpPr>
            <a:spLocks noChangeArrowheads="1"/>
          </p:cNvSpPr>
          <p:nvPr/>
        </p:nvSpPr>
        <p:spPr bwMode="auto">
          <a:xfrm>
            <a:off x="334327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+37%</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5" name="Rectangle 30"/>
          <p:cNvSpPr>
            <a:spLocks noChangeArrowheads="1"/>
          </p:cNvSpPr>
          <p:nvPr/>
        </p:nvSpPr>
        <p:spPr bwMode="auto">
          <a:xfrm>
            <a:off x="46482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$2,474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46577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$3,274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7" name="Rectangle 48"/>
          <p:cNvSpPr>
            <a:spLocks noChangeArrowheads="1"/>
          </p:cNvSpPr>
          <p:nvPr/>
        </p:nvSpPr>
        <p:spPr bwMode="auto">
          <a:xfrm>
            <a:off x="46577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+32%</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8" name="Rectangle 30"/>
          <p:cNvSpPr>
            <a:spLocks noChangeArrowheads="1"/>
          </p:cNvSpPr>
          <p:nvPr/>
        </p:nvSpPr>
        <p:spPr bwMode="auto">
          <a:xfrm>
            <a:off x="46577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137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9" name="Rectangle 30"/>
          <p:cNvSpPr>
            <a:spLocks noChangeArrowheads="1"/>
          </p:cNvSpPr>
          <p:nvPr/>
        </p:nvSpPr>
        <p:spPr bwMode="auto">
          <a:xfrm>
            <a:off x="46672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226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0" name="Rectangle 51"/>
          <p:cNvSpPr>
            <a:spLocks noChangeArrowheads="1"/>
          </p:cNvSpPr>
          <p:nvPr/>
        </p:nvSpPr>
        <p:spPr bwMode="auto">
          <a:xfrm>
            <a:off x="46672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+65%</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1" name="Rectangle 30"/>
          <p:cNvSpPr>
            <a:spLocks noChangeArrowheads="1"/>
          </p:cNvSpPr>
          <p:nvPr/>
        </p:nvSpPr>
        <p:spPr bwMode="auto">
          <a:xfrm>
            <a:off x="5991225"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$9,379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2" name="Rectangle 30"/>
          <p:cNvSpPr>
            <a:spLocks noChangeArrowheads="1"/>
          </p:cNvSpPr>
          <p:nvPr/>
        </p:nvSpPr>
        <p:spPr bwMode="auto">
          <a:xfrm>
            <a:off x="593407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$11,764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3" name="Rectangle 54"/>
          <p:cNvSpPr>
            <a:spLocks noChangeArrowheads="1"/>
          </p:cNvSpPr>
          <p:nvPr/>
        </p:nvSpPr>
        <p:spPr bwMode="auto">
          <a:xfrm>
            <a:off x="6000750"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+25%</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6000750"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24,303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60102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34,102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6" name="Rectangle 57"/>
          <p:cNvSpPr>
            <a:spLocks noChangeArrowheads="1"/>
          </p:cNvSpPr>
          <p:nvPr/>
        </p:nvSpPr>
        <p:spPr bwMode="auto">
          <a:xfrm>
            <a:off x="6010275"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+40%</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73914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$15,304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74009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$16,862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9" name="Rectangle 54"/>
          <p:cNvSpPr>
            <a:spLocks noChangeArrowheads="1"/>
          </p:cNvSpPr>
          <p:nvPr/>
        </p:nvSpPr>
        <p:spPr bwMode="auto">
          <a:xfrm>
            <a:off x="74009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+10%</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80" name="Rectangle 30"/>
          <p:cNvSpPr>
            <a:spLocks noChangeArrowheads="1"/>
          </p:cNvSpPr>
          <p:nvPr/>
        </p:nvSpPr>
        <p:spPr bwMode="auto">
          <a:xfrm>
            <a:off x="745807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9,540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74104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11,726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2" name="Rectangle 57"/>
          <p:cNvSpPr>
            <a:spLocks noChangeArrowheads="1"/>
          </p:cNvSpPr>
          <p:nvPr/>
        </p:nvSpPr>
        <p:spPr bwMode="auto">
          <a:xfrm>
            <a:off x="74104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+23%</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pic>
        <p:nvPicPr>
          <p:cNvPr id="83" name="Picture 131"/>
          <p:cNvPicPr>
            <a:picLocks noChangeAspect="1" noChangeArrowheads="1"/>
          </p:cNvPicPr>
          <p:nvPr/>
        </p:nvPicPr>
        <p:blipFill>
          <a:blip r:embed="rId2" cstate="print">
            <a:clrChange>
              <a:clrFrom>
                <a:srgbClr val="FDFDFE"/>
              </a:clrFrom>
              <a:clrTo>
                <a:srgbClr val="FDFDFE">
                  <a:alpha val="0"/>
                </a:srgbClr>
              </a:clrTo>
            </a:clrChange>
            <a:extLst>
              <a:ext uri="{28A0092B-C50C-407E-A947-70E740481C1C}">
                <a14:useLocalDpi xmlns:a14="http://schemas.microsoft.com/office/drawing/2010/main" val="0"/>
              </a:ext>
            </a:extLst>
          </a:blip>
          <a:srcRect/>
          <a:stretch>
            <a:fillRect/>
          </a:stretch>
        </p:blipFill>
        <p:spPr bwMode="auto">
          <a:xfrm>
            <a:off x="2414587" y="2333625"/>
            <a:ext cx="990600" cy="73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03" descr="https://www.multivu.com/assets/57202/photos/WALMART-logo-original.jpg?134257735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7845" y="2522910"/>
            <a:ext cx="1085333" cy="37899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http://creeksiderts.org/img/zaxbys%20logo.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2923" y="2404309"/>
            <a:ext cx="682177" cy="55902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01" descr="https://corporate.bestbuy.com/wp-content/uploads/2014/08/Best-Buy-Log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6859" y="2402981"/>
            <a:ext cx="820355" cy="58866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57" descr="http://img2.wikia.nocookie.net/__cb20140507122847/logopedia/images/6/63/Pizza_Hut_2012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0708" y="2402981"/>
            <a:ext cx="493007" cy="625218"/>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#8: Traffic Up</a:t>
            </a:r>
            <a:endParaRPr lang="en-US" altLang="en-US" sz="1400" dirty="0"/>
          </a:p>
        </p:txBody>
      </p:sp>
    </p:spTree>
    <p:extLst>
      <p:ext uri="{BB962C8B-B14F-4D97-AF65-F5344CB8AC3E}">
        <p14:creationId xmlns:p14="http://schemas.microsoft.com/office/powerpoint/2010/main" val="3400725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0"/>
          <p:cNvSpPr>
            <a:spLocks noChangeArrowheads="1"/>
          </p:cNvSpPr>
          <p:nvPr/>
        </p:nvSpPr>
        <p:spPr bwMode="auto">
          <a:xfrm>
            <a:off x="1752600" y="1343025"/>
            <a:ext cx="5562600" cy="561975"/>
          </a:xfrm>
          <a:prstGeom prst="rect">
            <a:avLst/>
          </a:prstGeom>
          <a:solidFill>
            <a:schemeClr val="accent3">
              <a:lumMod val="75000"/>
            </a:schemeClr>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smtClean="0">
                <a:solidFill>
                  <a:srgbClr val="FFFFFF"/>
                </a:solidFill>
                <a:latin typeface="Trebuchet MS" pitchFamily="34" charset="0"/>
                <a:ea typeface="ＭＳ Ｐゴシック" pitchFamily="34" charset="-128"/>
                <a:cs typeface="Arial" charset="0"/>
              </a:rPr>
              <a:t>TV Spend Up, Traffic Up</a:t>
            </a:r>
            <a:endParaRPr lang="en-US" altLang="en-US" sz="1800" i="1" u="sng" smtClean="0">
              <a:solidFill>
                <a:srgbClr val="FFFFFF"/>
              </a:solidFill>
              <a:latin typeface="Trebuchet MS" pitchFamily="34" charset="0"/>
              <a:ea typeface="ＭＳ Ｐゴシック" pitchFamily="34" charset="-128"/>
              <a:cs typeface="Arial" charset="0"/>
            </a:endParaRPr>
          </a:p>
        </p:txBody>
      </p:sp>
      <p:sp>
        <p:nvSpPr>
          <p:cNvPr id="182275" name="Rectangle 30"/>
          <p:cNvSpPr>
            <a:spLocks noChangeArrowheads="1"/>
          </p:cNvSpPr>
          <p:nvPr/>
        </p:nvSpPr>
        <p:spPr bwMode="auto">
          <a:xfrm>
            <a:off x="-9525" y="2667000"/>
            <a:ext cx="1990725"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TV Spend (000):</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6" name="Rectangle 30"/>
          <p:cNvSpPr>
            <a:spLocks noChangeArrowheads="1"/>
          </p:cNvSpPr>
          <p:nvPr/>
        </p:nvSpPr>
        <p:spPr bwMode="auto">
          <a:xfrm>
            <a:off x="0" y="4532313"/>
            <a:ext cx="25146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Unique Visitors (000): </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2279" name="Rectangle 30"/>
          <p:cNvSpPr>
            <a:spLocks noChangeArrowheads="1"/>
          </p:cNvSpPr>
          <p:nvPr/>
        </p:nvSpPr>
        <p:spPr bwMode="auto">
          <a:xfrm>
            <a:off x="-9525" y="4038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2282" name="Rectangle 30"/>
          <p:cNvSpPr>
            <a:spLocks noChangeArrowheads="1"/>
          </p:cNvSpPr>
          <p:nvPr/>
        </p:nvSpPr>
        <p:spPr bwMode="auto">
          <a:xfrm>
            <a:off x="0" y="5943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2" name="Rectangle 1"/>
          <p:cNvSpPr/>
          <p:nvPr/>
        </p:nvSpPr>
        <p:spPr>
          <a:xfrm>
            <a:off x="381000" y="4075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60" name="Rectangle 59"/>
          <p:cNvSpPr/>
          <p:nvPr/>
        </p:nvSpPr>
        <p:spPr>
          <a:xfrm>
            <a:off x="381000" y="5980113"/>
            <a:ext cx="8458200" cy="4968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srgbClr val="9BBB59">
                  <a:lumMod val="50000"/>
                </a:srgbClr>
              </a:solidFill>
            </a:endParaRPr>
          </a:p>
        </p:txBody>
      </p:sp>
      <p:sp>
        <p:nvSpPr>
          <p:cNvPr id="18231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DD44E69F-F1E1-4202-9C32-046BC93F8B9E}" type="slidenum">
              <a:rPr lang="en-US" altLang="en-US" sz="1200" smtClean="0">
                <a:solidFill>
                  <a:srgbClr val="898989"/>
                </a:solidFill>
                <a:latin typeface="Trebuchet MS" pitchFamily="34" charset="0"/>
              </a:rPr>
              <a:pPr>
                <a:spcBef>
                  <a:spcPct val="0"/>
                </a:spcBef>
                <a:buFontTx/>
                <a:buNone/>
                <a:defRPr/>
              </a:pPr>
              <a:t>13</a:t>
            </a:fld>
            <a:endParaRPr lang="en-US" altLang="en-US" sz="1200" smtClean="0">
              <a:solidFill>
                <a:srgbClr val="898989"/>
              </a:solidFill>
              <a:latin typeface="Trebuchet MS" pitchFamily="34" charset="0"/>
            </a:endParaRPr>
          </a:p>
        </p:txBody>
      </p:sp>
      <p:sp>
        <p:nvSpPr>
          <p:cNvPr id="45" name="Rectangle 2"/>
          <p:cNvSpPr txBox="1">
            <a:spLocks noChangeArrowheads="1"/>
          </p:cNvSpPr>
          <p:nvPr/>
        </p:nvSpPr>
        <p:spPr bwMode="auto">
          <a:xfrm>
            <a:off x="152400" y="263525"/>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a:solidFill>
                  <a:schemeClr val="tx1"/>
                </a:solidFill>
                <a:latin typeface="Trebuchet MS" panose="020B0603020202020204" pitchFamily="34" charset="0"/>
              </a:rPr>
              <a:t>Deep Dives: Select Examples of Brands’ Demonstrated TV Spend / Site Traffic Correlation</a:t>
            </a:r>
          </a:p>
        </p:txBody>
      </p:sp>
      <p:sp>
        <p:nvSpPr>
          <p:cNvPr id="46" name="TextBox 45"/>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sp>
        <p:nvSpPr>
          <p:cNvPr id="47" name="Rectangle 30"/>
          <p:cNvSpPr>
            <a:spLocks noChangeArrowheads="1"/>
          </p:cNvSpPr>
          <p:nvPr/>
        </p:nvSpPr>
        <p:spPr bwMode="auto">
          <a:xfrm>
            <a:off x="152400" y="3124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8" name="Rectangle 30"/>
          <p:cNvSpPr>
            <a:spLocks noChangeArrowheads="1"/>
          </p:cNvSpPr>
          <p:nvPr/>
        </p:nvSpPr>
        <p:spPr bwMode="auto">
          <a:xfrm>
            <a:off x="142875" y="350520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9" name="Rectangle 30"/>
          <p:cNvSpPr>
            <a:spLocks noChangeArrowheads="1"/>
          </p:cNvSpPr>
          <p:nvPr/>
        </p:nvSpPr>
        <p:spPr bwMode="auto">
          <a:xfrm>
            <a:off x="161925" y="5029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152400" y="5373687"/>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2" name="Rectangle 30"/>
          <p:cNvSpPr>
            <a:spLocks noChangeArrowheads="1"/>
          </p:cNvSpPr>
          <p:nvPr/>
        </p:nvSpPr>
        <p:spPr bwMode="auto">
          <a:xfrm>
            <a:off x="212407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$4,134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3" name="Rectangle 30"/>
          <p:cNvSpPr>
            <a:spLocks noChangeArrowheads="1"/>
          </p:cNvSpPr>
          <p:nvPr/>
        </p:nvSpPr>
        <p:spPr bwMode="auto">
          <a:xfrm>
            <a:off x="213360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$6,765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4" name="Rectangle 30"/>
          <p:cNvSpPr>
            <a:spLocks noChangeArrowheads="1"/>
          </p:cNvSpPr>
          <p:nvPr/>
        </p:nvSpPr>
        <p:spPr bwMode="auto">
          <a:xfrm>
            <a:off x="213360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+64%</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55" name="Rectangle 30"/>
          <p:cNvSpPr>
            <a:spLocks noChangeArrowheads="1"/>
          </p:cNvSpPr>
          <p:nvPr/>
        </p:nvSpPr>
        <p:spPr bwMode="auto">
          <a:xfrm>
            <a:off x="2133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1,482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6" name="Rectangle 30"/>
          <p:cNvSpPr>
            <a:spLocks noChangeArrowheads="1"/>
          </p:cNvSpPr>
          <p:nvPr/>
        </p:nvSpPr>
        <p:spPr bwMode="auto">
          <a:xfrm>
            <a:off x="214312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2,244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7" name="Rectangle 33"/>
          <p:cNvSpPr>
            <a:spLocks noChangeArrowheads="1"/>
          </p:cNvSpPr>
          <p:nvPr/>
        </p:nvSpPr>
        <p:spPr bwMode="auto">
          <a:xfrm>
            <a:off x="214312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+51%</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58" name="Rectangle 30"/>
          <p:cNvSpPr>
            <a:spLocks noChangeArrowheads="1"/>
          </p:cNvSpPr>
          <p:nvPr/>
        </p:nvSpPr>
        <p:spPr bwMode="auto">
          <a:xfrm>
            <a:off x="3352800"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$872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9" name="Rectangle 30"/>
          <p:cNvSpPr>
            <a:spLocks noChangeArrowheads="1"/>
          </p:cNvSpPr>
          <p:nvPr/>
        </p:nvSpPr>
        <p:spPr bwMode="auto">
          <a:xfrm>
            <a:off x="3267075"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$1,280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1" name="Rectangle 42"/>
          <p:cNvSpPr>
            <a:spLocks noChangeArrowheads="1"/>
          </p:cNvSpPr>
          <p:nvPr/>
        </p:nvSpPr>
        <p:spPr bwMode="auto">
          <a:xfrm>
            <a:off x="333375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+47%</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3276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3,602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3" name="Rectangle 30"/>
          <p:cNvSpPr>
            <a:spLocks noChangeArrowheads="1"/>
          </p:cNvSpPr>
          <p:nvPr/>
        </p:nvSpPr>
        <p:spPr bwMode="auto">
          <a:xfrm>
            <a:off x="326707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4,526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4" name="Rectangle 45"/>
          <p:cNvSpPr>
            <a:spLocks noChangeArrowheads="1"/>
          </p:cNvSpPr>
          <p:nvPr/>
        </p:nvSpPr>
        <p:spPr bwMode="auto">
          <a:xfrm>
            <a:off x="334327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+26%</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5" name="Rectangle 30"/>
          <p:cNvSpPr>
            <a:spLocks noChangeArrowheads="1"/>
          </p:cNvSpPr>
          <p:nvPr/>
        </p:nvSpPr>
        <p:spPr bwMode="auto">
          <a:xfrm>
            <a:off x="46482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$1,407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6" name="Rectangle 30"/>
          <p:cNvSpPr>
            <a:spLocks noChangeArrowheads="1"/>
          </p:cNvSpPr>
          <p:nvPr/>
        </p:nvSpPr>
        <p:spPr bwMode="auto">
          <a:xfrm>
            <a:off x="46577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$1,972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7" name="Rectangle 48"/>
          <p:cNvSpPr>
            <a:spLocks noChangeArrowheads="1"/>
          </p:cNvSpPr>
          <p:nvPr/>
        </p:nvSpPr>
        <p:spPr bwMode="auto">
          <a:xfrm>
            <a:off x="46577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+40%</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68" name="Rectangle 30"/>
          <p:cNvSpPr>
            <a:spLocks noChangeArrowheads="1"/>
          </p:cNvSpPr>
          <p:nvPr/>
        </p:nvSpPr>
        <p:spPr bwMode="auto">
          <a:xfrm>
            <a:off x="479107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255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69" name="Rectangle 30"/>
          <p:cNvSpPr>
            <a:spLocks noChangeArrowheads="1"/>
          </p:cNvSpPr>
          <p:nvPr/>
        </p:nvSpPr>
        <p:spPr bwMode="auto">
          <a:xfrm>
            <a:off x="47910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449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0" name="Rectangle 51"/>
          <p:cNvSpPr>
            <a:spLocks noChangeArrowheads="1"/>
          </p:cNvSpPr>
          <p:nvPr/>
        </p:nvSpPr>
        <p:spPr bwMode="auto">
          <a:xfrm>
            <a:off x="46672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+76%</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1" name="Rectangle 30"/>
          <p:cNvSpPr>
            <a:spLocks noChangeArrowheads="1"/>
          </p:cNvSpPr>
          <p:nvPr/>
        </p:nvSpPr>
        <p:spPr bwMode="auto">
          <a:xfrm>
            <a:off x="5991225"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$24,076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2" name="Rectangle 30"/>
          <p:cNvSpPr>
            <a:spLocks noChangeArrowheads="1"/>
          </p:cNvSpPr>
          <p:nvPr/>
        </p:nvSpPr>
        <p:spPr bwMode="auto">
          <a:xfrm>
            <a:off x="6000750"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$33,011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3" name="Rectangle 54"/>
          <p:cNvSpPr>
            <a:spLocks noChangeArrowheads="1"/>
          </p:cNvSpPr>
          <p:nvPr/>
        </p:nvSpPr>
        <p:spPr bwMode="auto">
          <a:xfrm>
            <a:off x="6000750"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+37%</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4" name="Rectangle 30"/>
          <p:cNvSpPr>
            <a:spLocks noChangeArrowheads="1"/>
          </p:cNvSpPr>
          <p:nvPr/>
        </p:nvSpPr>
        <p:spPr bwMode="auto">
          <a:xfrm>
            <a:off x="6000750"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36,981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5" name="Rectangle 30"/>
          <p:cNvSpPr>
            <a:spLocks noChangeArrowheads="1"/>
          </p:cNvSpPr>
          <p:nvPr/>
        </p:nvSpPr>
        <p:spPr bwMode="auto">
          <a:xfrm>
            <a:off x="60102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48,327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6" name="Rectangle 57"/>
          <p:cNvSpPr>
            <a:spLocks noChangeArrowheads="1"/>
          </p:cNvSpPr>
          <p:nvPr/>
        </p:nvSpPr>
        <p:spPr bwMode="auto">
          <a:xfrm>
            <a:off x="6010275"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+31%</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77" name="Rectangle 30"/>
          <p:cNvSpPr>
            <a:spLocks noChangeArrowheads="1"/>
          </p:cNvSpPr>
          <p:nvPr/>
        </p:nvSpPr>
        <p:spPr bwMode="auto">
          <a:xfrm>
            <a:off x="73914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$2,771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8" name="Rectangle 30"/>
          <p:cNvSpPr>
            <a:spLocks noChangeArrowheads="1"/>
          </p:cNvSpPr>
          <p:nvPr/>
        </p:nvSpPr>
        <p:spPr bwMode="auto">
          <a:xfrm>
            <a:off x="74009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$3,201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79" name="Rectangle 54"/>
          <p:cNvSpPr>
            <a:spLocks noChangeArrowheads="1"/>
          </p:cNvSpPr>
          <p:nvPr/>
        </p:nvSpPr>
        <p:spPr bwMode="auto">
          <a:xfrm>
            <a:off x="74009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+15%</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sp>
        <p:nvSpPr>
          <p:cNvPr id="80" name="Rectangle 30"/>
          <p:cNvSpPr>
            <a:spLocks noChangeArrowheads="1"/>
          </p:cNvSpPr>
          <p:nvPr/>
        </p:nvSpPr>
        <p:spPr bwMode="auto">
          <a:xfrm>
            <a:off x="74009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4,718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1" name="Rectangle 30"/>
          <p:cNvSpPr>
            <a:spLocks noChangeArrowheads="1"/>
          </p:cNvSpPr>
          <p:nvPr/>
        </p:nvSpPr>
        <p:spPr bwMode="auto">
          <a:xfrm>
            <a:off x="74104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5,227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82" name="Rectangle 57"/>
          <p:cNvSpPr>
            <a:spLocks noChangeArrowheads="1"/>
          </p:cNvSpPr>
          <p:nvPr/>
        </p:nvSpPr>
        <p:spPr bwMode="auto">
          <a:xfrm>
            <a:off x="74104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9BBB59">
                    <a:lumMod val="50000"/>
                  </a:srgbClr>
                </a:solidFill>
                <a:latin typeface="Trebuchet MS" pitchFamily="34" charset="0"/>
                <a:ea typeface="ＭＳ Ｐゴシック" pitchFamily="34" charset="-128"/>
                <a:cs typeface="Arial" charset="0"/>
              </a:rPr>
              <a:t>+11%</a:t>
            </a:r>
            <a:endParaRPr lang="en-US" altLang="en-US" sz="1600" dirty="0" smtClean="0">
              <a:solidFill>
                <a:srgbClr val="9BBB59">
                  <a:lumMod val="50000"/>
                </a:srgbClr>
              </a:solidFill>
              <a:latin typeface="Trebuchet MS" pitchFamily="34" charset="0"/>
              <a:ea typeface="ＭＳ Ｐゴシック" pitchFamily="34" charset="-128"/>
              <a:cs typeface="Arial" charset="0"/>
            </a:endParaRPr>
          </a:p>
        </p:txBody>
      </p:sp>
      <p:pic>
        <p:nvPicPr>
          <p:cNvPr id="51" name="Picture 183" descr="https://upload.wikimedia.org/wikipedia/en/thumb/4/4b/Burlington_Coat_Factory_Logo.svg/1280px-Burlington_Coat_Factory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374" y="2593501"/>
            <a:ext cx="1211026" cy="39814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http://streetfightmagcom.b.presscdn.com/wp-content/uploads/grubhu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5170" y="2316102"/>
            <a:ext cx="518230" cy="65885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46" descr="http://www.vikingrivercruises.com/Content/images/V3/rivers/V_logo_v_cruises_2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256" y="2423630"/>
            <a:ext cx="767144" cy="56958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93" descr="https://upload.wikimedia.org/wikipedia/commons/thumb/9/9a/Target_logo.svg/432px-Target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7699" y="2217725"/>
            <a:ext cx="658901" cy="85560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8" descr="http://banks.credio.com/sites/default/files/765/media/images/PNC_109112.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2981" y="2420687"/>
            <a:ext cx="1106819" cy="637617"/>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#8: Traffic Up</a:t>
            </a:r>
            <a:endParaRPr lang="en-US" altLang="en-US" sz="1400" dirty="0"/>
          </a:p>
        </p:txBody>
      </p:sp>
    </p:spTree>
    <p:extLst>
      <p:ext uri="{BB962C8B-B14F-4D97-AF65-F5344CB8AC3E}">
        <p14:creationId xmlns:p14="http://schemas.microsoft.com/office/powerpoint/2010/main" val="3918044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0"/>
          <p:cNvSpPr>
            <a:spLocks noChangeArrowheads="1"/>
          </p:cNvSpPr>
          <p:nvPr/>
        </p:nvSpPr>
        <p:spPr bwMode="auto">
          <a:xfrm>
            <a:off x="838200" y="1066800"/>
            <a:ext cx="7391400" cy="4953000"/>
          </a:xfrm>
          <a:prstGeom prst="rect">
            <a:avLst/>
          </a:prstGeom>
          <a:solidFill>
            <a:schemeClr val="bg1"/>
          </a:solidFill>
          <a:ln w="9525">
            <a:solidFill>
              <a:schemeClr val="bg1"/>
            </a:solidFill>
            <a:miter lim="800000"/>
            <a:headEnd/>
            <a:tailEnd/>
          </a:ln>
        </p:spPr>
        <p:txBody>
          <a:bodyPr anchor="ctr"/>
          <a:lstStyle>
            <a:lvl1pPr marL="285750" indent="-285750" eaLnBrk="0" hangingPunct="0">
              <a:spcBef>
                <a:spcPct val="20000"/>
              </a:spcBef>
              <a:buFont typeface="Arial" charset="0"/>
              <a:buChar char="•"/>
              <a:defRPr sz="3200">
                <a:solidFill>
                  <a:schemeClr val="tx1"/>
                </a:solidFill>
                <a:latin typeface="Calibri" pitchFamily="34" charset="0"/>
              </a:defRPr>
            </a:lvl1pPr>
            <a:lvl2pPr marL="102870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fontAlgn="base">
              <a:spcBef>
                <a:spcPct val="0"/>
              </a:spcBef>
              <a:spcAft>
                <a:spcPct val="0"/>
              </a:spcAft>
              <a:buNone/>
            </a:pPr>
            <a:r>
              <a:rPr lang="en-US" altLang="en-US" sz="2000" dirty="0" smtClean="0">
                <a:latin typeface="Trebuchet MS" pitchFamily="34" charset="0"/>
                <a:ea typeface="ＭＳ Ｐゴシック" pitchFamily="34" charset="-128"/>
                <a:cs typeface="Arial" charset="0"/>
              </a:rPr>
              <a:t>The temptation has been to think it’s necessary to find an Internet starting point, and completely reorient marketing, to succeed in the digital world.  The data leads to a more reassuring conclusion for marketers.  The ignition point is something they’re intimately familiar with – </a:t>
            </a:r>
            <a:r>
              <a:rPr lang="en-US" altLang="en-US" sz="2000" u="sng" dirty="0" smtClean="0">
                <a:latin typeface="Trebuchet MS" pitchFamily="34" charset="0"/>
                <a:ea typeface="ＭＳ Ｐゴシック" pitchFamily="34" charset="-128"/>
                <a:cs typeface="Arial" charset="0"/>
              </a:rPr>
              <a:t>TV advertising</a:t>
            </a:r>
            <a:r>
              <a:rPr lang="en-US" altLang="en-US" sz="2000" dirty="0" smtClean="0">
                <a:latin typeface="Trebuchet MS" pitchFamily="34" charset="0"/>
                <a:ea typeface="ＭＳ Ｐゴシック" pitchFamily="34" charset="-128"/>
                <a:cs typeface="Arial" charset="0"/>
              </a:rPr>
              <a:t>.</a:t>
            </a:r>
          </a:p>
          <a:p>
            <a:pPr marL="0" indent="0" fontAlgn="base">
              <a:spcBef>
                <a:spcPct val="0"/>
              </a:spcBef>
              <a:spcAft>
                <a:spcPct val="0"/>
              </a:spcAft>
              <a:buNone/>
            </a:pPr>
            <a:endParaRPr lang="en-US" altLang="en-US" sz="54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2000" dirty="0" smtClean="0">
                <a:latin typeface="Trebuchet MS" pitchFamily="34" charset="0"/>
                <a:ea typeface="ＭＳ Ｐゴシック" pitchFamily="34" charset="-128"/>
                <a:cs typeface="Arial" charset="0"/>
              </a:rPr>
              <a:t>This report adds to a mounting body of sophisticated evidence pointing to one conclusion: </a:t>
            </a:r>
            <a:r>
              <a:rPr lang="en-US" altLang="en-US" sz="2000" u="sng" dirty="0" smtClean="0">
                <a:latin typeface="Trebuchet MS" pitchFamily="34" charset="0"/>
                <a:ea typeface="ＭＳ Ｐゴシック" pitchFamily="34" charset="-128"/>
                <a:cs typeface="Arial" charset="0"/>
              </a:rPr>
              <a:t>TV advertising is the primary driver of sales traffic</a:t>
            </a:r>
            <a:r>
              <a:rPr lang="en-US" altLang="en-US" sz="2000" dirty="0" smtClean="0">
                <a:latin typeface="Trebuchet MS" pitchFamily="34" charset="0"/>
                <a:ea typeface="ＭＳ Ｐゴシック" pitchFamily="34" charset="-128"/>
                <a:cs typeface="Arial" charset="0"/>
              </a:rPr>
              <a:t>.</a:t>
            </a:r>
          </a:p>
        </p:txBody>
      </p:sp>
      <p:sp>
        <p:nvSpPr>
          <p:cNvPr id="177155"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10F7E7AA-9A6F-46FA-9321-F61048216C3F}" type="slidenum">
              <a:rPr lang="en-US" altLang="en-US" sz="1200" smtClean="0">
                <a:solidFill>
                  <a:srgbClr val="898989"/>
                </a:solidFill>
                <a:latin typeface="Trebuchet MS" pitchFamily="34" charset="0"/>
              </a:rPr>
              <a:pPr>
                <a:spcBef>
                  <a:spcPct val="0"/>
                </a:spcBef>
                <a:buFontTx/>
                <a:buNone/>
                <a:defRPr/>
              </a:pPr>
              <a:t>14</a:t>
            </a:fld>
            <a:endParaRPr lang="en-US" altLang="en-US" sz="1200" dirty="0" smtClean="0">
              <a:solidFill>
                <a:srgbClr val="898989"/>
              </a:solidFill>
              <a:latin typeface="Trebuchet MS" pitchFamily="34" charset="0"/>
            </a:endParaRPr>
          </a:p>
        </p:txBody>
      </p:sp>
      <p:sp>
        <p:nvSpPr>
          <p:cNvPr id="10" name="Rectangle 2"/>
          <p:cNvSpPr txBox="1">
            <a:spLocks noChangeArrowheads="1"/>
          </p:cNvSpPr>
          <p:nvPr/>
        </p:nvSpPr>
        <p:spPr bwMode="auto">
          <a:xfrm>
            <a:off x="152400" y="381000"/>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400" b="0" kern="0" dirty="0" smtClean="0">
                <a:solidFill>
                  <a:schemeClr val="tx1"/>
                </a:solidFill>
                <a:latin typeface="Trebuchet MS" panose="020B0603020202020204" pitchFamily="34" charset="0"/>
              </a:rPr>
              <a:t>Conclusion</a:t>
            </a:r>
            <a:endParaRPr lang="en-US" altLang="en-US" sz="2400" b="0" kern="0" dirty="0">
              <a:solidFill>
                <a:schemeClr val="tx1"/>
              </a:solidFill>
              <a:latin typeface="Trebuchet MS" panose="020B0603020202020204" pitchFamily="34" charset="0"/>
            </a:endParaRPr>
          </a:p>
        </p:txBody>
      </p:sp>
      <p:sp>
        <p:nvSpPr>
          <p:cNvPr id="5" name="TextBox 1"/>
          <p:cNvSpPr txBox="1">
            <a:spLocks noChangeArrowheads="1"/>
          </p:cNvSpPr>
          <p:nvPr/>
        </p:nvSpPr>
        <p:spPr bwMode="auto">
          <a:xfrm>
            <a:off x="228600" y="1524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Trebuchet MS" pitchFamily="34" charset="0"/>
                <a:cs typeface="Arial" charset="0"/>
              </a:rPr>
              <a:t>Tab </a:t>
            </a:r>
            <a:r>
              <a:rPr lang="en-US" altLang="en-US" sz="1400" dirty="0" smtClean="0">
                <a:latin typeface="Trebuchet MS" pitchFamily="34" charset="0"/>
                <a:cs typeface="Arial" charset="0"/>
              </a:rPr>
              <a:t>#9: Conclusion</a:t>
            </a:r>
            <a:endParaRPr lang="en-US" altLang="en-US" sz="1400" dirty="0">
              <a:latin typeface="Trebuchet MS" pitchFamily="34" charset="0"/>
              <a:cs typeface="Arial" charset="0"/>
            </a:endParaRPr>
          </a:p>
        </p:txBody>
      </p:sp>
    </p:spTree>
    <p:extLst>
      <p:ext uri="{BB962C8B-B14F-4D97-AF65-F5344CB8AC3E}">
        <p14:creationId xmlns:p14="http://schemas.microsoft.com/office/powerpoint/2010/main" val="2949372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10F7E7AA-9A6F-46FA-9321-F61048216C3F}" type="slidenum">
              <a:rPr lang="en-US" altLang="en-US" sz="1200" smtClean="0">
                <a:solidFill>
                  <a:srgbClr val="898989"/>
                </a:solidFill>
                <a:latin typeface="Trebuchet MS" pitchFamily="34" charset="0"/>
              </a:rPr>
              <a:pPr>
                <a:spcBef>
                  <a:spcPct val="0"/>
                </a:spcBef>
                <a:buFontTx/>
                <a:buNone/>
                <a:defRPr/>
              </a:pPr>
              <a:t>2</a:t>
            </a:fld>
            <a:endParaRPr lang="en-US" altLang="en-US" sz="1200" dirty="0" smtClean="0">
              <a:solidFill>
                <a:srgbClr val="898989"/>
              </a:solidFill>
              <a:latin typeface="Trebuchet MS" pitchFamily="34" charset="0"/>
            </a:endParaRPr>
          </a:p>
        </p:txBody>
      </p:sp>
      <p:sp>
        <p:nvSpPr>
          <p:cNvPr id="10" name="Rectangle 2"/>
          <p:cNvSpPr txBox="1">
            <a:spLocks noChangeArrowheads="1"/>
          </p:cNvSpPr>
          <p:nvPr/>
        </p:nvSpPr>
        <p:spPr bwMode="auto">
          <a:xfrm>
            <a:off x="152400" y="263525"/>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400" b="0" kern="0" dirty="0" smtClean="0">
                <a:solidFill>
                  <a:schemeClr val="tx1"/>
                </a:solidFill>
                <a:latin typeface="Trebuchet MS" panose="020B0603020202020204" pitchFamily="34" charset="0"/>
              </a:rPr>
              <a:t>Summary</a:t>
            </a:r>
            <a:endParaRPr lang="en-US" altLang="en-US" sz="2400" b="0" kern="0" dirty="0">
              <a:solidFill>
                <a:schemeClr val="tx1"/>
              </a:solidFill>
              <a:latin typeface="Trebuchet MS" panose="020B0603020202020204" pitchFamily="34" charset="0"/>
            </a:endParaRPr>
          </a:p>
        </p:txBody>
      </p:sp>
      <p:sp>
        <p:nvSpPr>
          <p:cNvPr id="5" name="TextBox 1"/>
          <p:cNvSpPr txBox="1">
            <a:spLocks noChangeArrowheads="1"/>
          </p:cNvSpPr>
          <p:nvPr/>
        </p:nvSpPr>
        <p:spPr bwMode="auto">
          <a:xfrm>
            <a:off x="228600" y="1524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Trebuchet MS" pitchFamily="34" charset="0"/>
                <a:cs typeface="Arial" charset="0"/>
              </a:rPr>
              <a:t>Tab #1: </a:t>
            </a:r>
            <a:r>
              <a:rPr lang="en-US" altLang="en-US" sz="1400" dirty="0" smtClean="0">
                <a:latin typeface="Trebuchet MS" pitchFamily="34" charset="0"/>
                <a:cs typeface="Arial" charset="0"/>
              </a:rPr>
              <a:t>Summary</a:t>
            </a:r>
            <a:endParaRPr lang="en-US" altLang="en-US" sz="1400" dirty="0">
              <a:latin typeface="Trebuchet MS" pitchFamily="34" charset="0"/>
              <a:cs typeface="Arial" charset="0"/>
            </a:endParaRPr>
          </a:p>
        </p:txBody>
      </p:sp>
      <p:sp>
        <p:nvSpPr>
          <p:cNvPr id="6" name="Rectangle 30"/>
          <p:cNvSpPr>
            <a:spLocks noChangeArrowheads="1"/>
          </p:cNvSpPr>
          <p:nvPr/>
        </p:nvSpPr>
        <p:spPr bwMode="auto">
          <a:xfrm>
            <a:off x="381000" y="1066800"/>
            <a:ext cx="8305800" cy="4953000"/>
          </a:xfrm>
          <a:prstGeom prst="rect">
            <a:avLst/>
          </a:prstGeom>
          <a:solidFill>
            <a:schemeClr val="bg1"/>
          </a:solidFill>
          <a:ln w="9525">
            <a:solidFill>
              <a:schemeClr val="bg1"/>
            </a:solidFill>
            <a:miter lim="800000"/>
            <a:headEnd/>
            <a:tailEnd/>
          </a:ln>
        </p:spPr>
        <p:txBody>
          <a:bodyPr anchor="ctr"/>
          <a:lstStyle>
            <a:lvl1pPr marL="285750" indent="-285750" eaLnBrk="0" hangingPunct="0">
              <a:spcBef>
                <a:spcPct val="20000"/>
              </a:spcBef>
              <a:buFont typeface="Arial" charset="0"/>
              <a:buChar char="•"/>
              <a:defRPr sz="3200">
                <a:solidFill>
                  <a:schemeClr val="tx1"/>
                </a:solidFill>
                <a:latin typeface="Calibri" pitchFamily="34" charset="0"/>
              </a:defRPr>
            </a:lvl1pPr>
            <a:lvl2pPr marL="102870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fontAlgn="base">
              <a:spcBef>
                <a:spcPct val="0"/>
              </a:spcBef>
              <a:spcAft>
                <a:spcPct val="0"/>
              </a:spcAft>
              <a:buNone/>
            </a:pPr>
            <a:r>
              <a:rPr lang="en-US" altLang="en-US" sz="1400" dirty="0" smtClean="0">
                <a:latin typeface="Trebuchet MS" pitchFamily="34" charset="0"/>
                <a:ea typeface="ＭＳ Ｐゴシック" pitchFamily="34" charset="-128"/>
                <a:cs typeface="Arial" charset="0"/>
              </a:rPr>
              <a:t>As the Internet becomes the modern storefront, generating website traffic takes on a higher priority in marketing.  This is particularly true for brands that depend on advertising to generate high sales volume on short notice.</a:t>
            </a:r>
          </a:p>
          <a:p>
            <a:pPr marL="0" indent="0" fontAlgn="base">
              <a:spcBef>
                <a:spcPct val="0"/>
              </a:spcBef>
              <a:spcAft>
                <a:spcPct val="0"/>
              </a:spcAft>
              <a:buNone/>
            </a:pPr>
            <a:endParaRPr lang="en-US" altLang="en-US" sz="16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400" dirty="0" smtClean="0">
                <a:latin typeface="Trebuchet MS" pitchFamily="34" charset="0"/>
                <a:ea typeface="ＭＳ Ｐゴシック" pitchFamily="34" charset="-128"/>
                <a:cs typeface="Arial" charset="0"/>
              </a:rPr>
              <a:t>The most essential question for these marketers becomes, what gets it all started? </a:t>
            </a:r>
          </a:p>
          <a:p>
            <a:pPr marL="0" indent="0" fontAlgn="base">
              <a:spcBef>
                <a:spcPct val="0"/>
              </a:spcBef>
              <a:spcAft>
                <a:spcPct val="0"/>
              </a:spcAft>
              <a:buNone/>
            </a:pPr>
            <a:endParaRPr lang="en-US" altLang="en-US" sz="14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400" dirty="0" smtClean="0">
                <a:latin typeface="Trebuchet MS" pitchFamily="34" charset="0"/>
                <a:ea typeface="ＭＳ Ｐゴシック" pitchFamily="34" charset="-128"/>
                <a:cs typeface="Arial" charset="0"/>
              </a:rPr>
              <a:t>While clutter clouds the media measurement arena, one straight-line correlation stands out for call-to-action brands: Their website traffic rises and falls in step with TV advertising.</a:t>
            </a:r>
          </a:p>
          <a:p>
            <a:pPr marL="0" indent="0" fontAlgn="base">
              <a:spcBef>
                <a:spcPct val="0"/>
              </a:spcBef>
              <a:spcAft>
                <a:spcPct val="0"/>
              </a:spcAft>
              <a:buNone/>
            </a:pPr>
            <a:endParaRPr lang="en-US" altLang="en-US" sz="16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400" dirty="0" smtClean="0">
                <a:latin typeface="Trebuchet MS" pitchFamily="34" charset="0"/>
                <a:ea typeface="ＭＳ Ｐゴシック" pitchFamily="34" charset="-128"/>
                <a:cs typeface="Arial" charset="0"/>
              </a:rPr>
              <a:t>This is the second report in the VAB’s commitment to illustrate critical effects of TV advertising that are hidden by the silo nature of syndicated data.  Last year, we looked at the correlation between TV advertising and website traffic for 75 pure-play Internet companies, and found 85% showed a direct correlation between TV spending and website traffic.</a:t>
            </a:r>
          </a:p>
          <a:p>
            <a:pPr marL="0" indent="0" fontAlgn="base">
              <a:spcBef>
                <a:spcPct val="0"/>
              </a:spcBef>
              <a:spcAft>
                <a:spcPct val="0"/>
              </a:spcAft>
              <a:buNone/>
            </a:pPr>
            <a:endParaRPr lang="en-US" altLang="en-US" sz="16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400" dirty="0" smtClean="0">
                <a:latin typeface="Trebuchet MS" pitchFamily="34" charset="0"/>
                <a:ea typeface="ＭＳ Ｐゴシック" pitchFamily="34" charset="-128"/>
                <a:cs typeface="Arial" charset="0"/>
              </a:rPr>
              <a:t>This time, we chose to look at 125 brands in six categories – restaurants, retail, travel, telco / location-based mobile apps, financial and insurance – that collectively accounted for more than $30 billion in TV advertising in 2014.  Importantly, we studied a cross-section of brands – large, midsized, smaller, national, regional and local – with more than 100,000 unique visitors per month as measured by comScore.  All results are from the February 2014 to March 2015 period.</a:t>
            </a:r>
          </a:p>
          <a:p>
            <a:pPr marL="0" indent="0" fontAlgn="base">
              <a:spcBef>
                <a:spcPct val="0"/>
              </a:spcBef>
              <a:spcAft>
                <a:spcPct val="0"/>
              </a:spcAft>
              <a:buNone/>
            </a:pPr>
            <a:endParaRPr lang="en-US" altLang="en-US" sz="1600" dirty="0">
              <a:latin typeface="Trebuchet MS" pitchFamily="34" charset="0"/>
              <a:ea typeface="ＭＳ Ｐゴシック" pitchFamily="34" charset="-128"/>
              <a:cs typeface="Arial" charset="0"/>
            </a:endParaRPr>
          </a:p>
          <a:p>
            <a:pPr marL="0" indent="0" fontAlgn="base">
              <a:spcBef>
                <a:spcPct val="0"/>
              </a:spcBef>
              <a:spcAft>
                <a:spcPct val="0"/>
              </a:spcAft>
              <a:buNone/>
            </a:pPr>
            <a:r>
              <a:rPr lang="en-US" altLang="en-US" sz="1400" dirty="0" smtClean="0">
                <a:latin typeface="Trebuchet MS" pitchFamily="34" charset="0"/>
                <a:ea typeface="ＭＳ Ｐゴシック" pitchFamily="34" charset="-128"/>
                <a:cs typeface="Arial" charset="0"/>
              </a:rPr>
              <a:t>Fully 82% of these brands showed a correlation between TV advertising and website traffic.  Of the 85 brands with visitor increases, 87% had upped TV spending.  On average, they increased spending by 22% and saw 24% increases in unique visitors.  Of the 40 brands with visitor decreases, 70% had lowered TV spending – an average of 10% less TV spending with a concurrent 9% decrease in visitors.</a:t>
            </a:r>
          </a:p>
        </p:txBody>
      </p:sp>
    </p:spTree>
    <p:extLst>
      <p:ext uri="{BB962C8B-B14F-4D97-AF65-F5344CB8AC3E}">
        <p14:creationId xmlns:p14="http://schemas.microsoft.com/office/powerpoint/2010/main" val="325109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263525"/>
            <a:ext cx="8686800" cy="650875"/>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smtClean="0">
                <a:solidFill>
                  <a:schemeClr val="tx1"/>
                </a:solidFill>
                <a:latin typeface="Trebuchet MS" panose="020B0603020202020204" pitchFamily="34" charset="0"/>
              </a:rPr>
              <a:t>Our Hypothesis: TV Boosts Action, Not Just Awareness</a:t>
            </a:r>
            <a:endParaRPr lang="en-US" altLang="en-US" sz="2200" b="0" kern="0" dirty="0">
              <a:solidFill>
                <a:schemeClr val="tx1"/>
              </a:solidFill>
              <a:latin typeface="Trebuchet MS" panose="020B0603020202020204" pitchFamily="34" charset="0"/>
            </a:endParaRPr>
          </a:p>
        </p:txBody>
      </p:sp>
      <p:sp>
        <p:nvSpPr>
          <p:cNvPr id="7" name="TextBox 6"/>
          <p:cNvSpPr txBox="1"/>
          <p:nvPr/>
        </p:nvSpPr>
        <p:spPr>
          <a:xfrm>
            <a:off x="0" y="6604000"/>
            <a:ext cx="8763000" cy="254000"/>
          </a:xfrm>
          <a:prstGeom prst="rect">
            <a:avLst/>
          </a:prstGeom>
          <a:noFill/>
        </p:spPr>
        <p:txBody>
          <a:bodyPr>
            <a:spAutoFit/>
          </a:bodyPr>
          <a:lstStyle/>
          <a:p>
            <a:pPr eaLnBrk="0" fontAlgn="base" hangingPunct="0">
              <a:spcBef>
                <a:spcPct val="0"/>
              </a:spcBef>
              <a:spcAft>
                <a:spcPct val="0"/>
              </a:spcAft>
              <a:defRPr/>
            </a:pPr>
            <a:r>
              <a:rPr lang="en-US" sz="1050" dirty="0">
                <a:solidFill>
                  <a:srgbClr val="000000"/>
                </a:solidFill>
                <a:latin typeface="Trebuchet MS" pitchFamily="34" charset="0"/>
                <a:ea typeface="ＭＳ Ｐゴシック" pitchFamily="34" charset="-128"/>
              </a:rPr>
              <a:t>Source: Nielsen </a:t>
            </a:r>
            <a:r>
              <a:rPr lang="en-US" sz="1050" dirty="0" err="1">
                <a:solidFill>
                  <a:srgbClr val="000000"/>
                </a:solidFill>
                <a:latin typeface="Trebuchet MS" pitchFamily="34" charset="0"/>
                <a:ea typeface="ＭＳ Ｐゴシック" pitchFamily="34" charset="-128"/>
              </a:rPr>
              <a:t>AdViews</a:t>
            </a:r>
            <a:r>
              <a:rPr lang="en-US" sz="1050" dirty="0">
                <a:solidFill>
                  <a:srgbClr val="000000"/>
                </a:solidFill>
                <a:latin typeface="Trebuchet MS" pitchFamily="34" charset="0"/>
                <a:ea typeface="ＭＳ Ｐゴシック" pitchFamily="34" charset="-128"/>
              </a:rPr>
              <a:t>; </a:t>
            </a:r>
            <a:r>
              <a:rPr lang="en-US" sz="1050" dirty="0">
                <a:solidFill>
                  <a:prstClr val="black"/>
                </a:solidFill>
                <a:latin typeface="Trebuchet MS" pitchFamily="34" charset="0"/>
                <a:ea typeface="ＭＳ Ｐゴシック" pitchFamily="34" charset="-128"/>
              </a:rPr>
              <a:t>TV spend (cable TV, broadcast TV, SLC TV, SLN TV, syndication, spot TV) </a:t>
            </a:r>
            <a:r>
              <a:rPr lang="en-US" sz="1050" dirty="0" smtClean="0">
                <a:solidFill>
                  <a:prstClr val="black"/>
                </a:solidFill>
                <a:latin typeface="Trebuchet MS" pitchFamily="34" charset="0"/>
                <a:ea typeface="ＭＳ Ｐゴシック" pitchFamily="34" charset="-128"/>
              </a:rPr>
              <a:t>calendar year 2011 vs. 2014</a:t>
            </a:r>
            <a:endParaRPr lang="en-US" sz="1050" dirty="0">
              <a:solidFill>
                <a:srgbClr val="000000"/>
              </a:solidFill>
              <a:latin typeface="Trebuchet MS" pitchFamily="34" charset="0"/>
              <a:ea typeface="ＭＳ Ｐゴシック" pitchFamily="34" charset="-128"/>
            </a:endParaRPr>
          </a:p>
        </p:txBody>
      </p:sp>
      <p:pic>
        <p:nvPicPr>
          <p:cNvPr id="1068"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5176" t="19470" r="5251" b="5181"/>
          <a:stretch/>
        </p:blipFill>
        <p:spPr bwMode="auto">
          <a:xfrm>
            <a:off x="2057400" y="3102720"/>
            <a:ext cx="5367778" cy="345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304800" y="838200"/>
            <a:ext cx="8534400" cy="1546577"/>
          </a:xfrm>
          <a:prstGeom prst="rect">
            <a:avLst/>
          </a:prstGeom>
          <a:noFill/>
        </p:spPr>
        <p:txBody>
          <a:bodyPr wrap="square" rtlCol="0">
            <a:spAutoFit/>
          </a:bodyPr>
          <a:lstStyle/>
          <a:p>
            <a:r>
              <a:rPr lang="en-US" sz="1400" dirty="0" smtClean="0">
                <a:latin typeface="Trebuchet MS" panose="020B0603020202020204" pitchFamily="34" charset="0"/>
              </a:rPr>
              <a:t>In an increasingly action-oriented marketing environment, major call-to-action advertisers increased spending by 15% on TV from 2011 to 2014.  Why would they do this if TV is just the great awareness medium?  Our hypothesis was that TV advertising of all types – brand, promotion, DRTV – increases consumer action as well as brand engagement</a:t>
            </a:r>
          </a:p>
          <a:p>
            <a:pPr marL="285750" indent="-285750">
              <a:buFont typeface="Arial" panose="020B0604020202020204" pitchFamily="34" charset="0"/>
              <a:buChar char="•"/>
            </a:pPr>
            <a:endParaRPr lang="en-US" sz="1050" dirty="0">
              <a:latin typeface="Trebuchet MS" panose="020B0603020202020204" pitchFamily="34" charset="0"/>
            </a:endParaRPr>
          </a:p>
          <a:p>
            <a:r>
              <a:rPr lang="en-US" sz="1400" dirty="0" smtClean="0">
                <a:latin typeface="Trebuchet MS" panose="020B0603020202020204" pitchFamily="34" charset="0"/>
              </a:rPr>
              <a:t>To examine this, we looked at a widely-available, agnostic measure – website traffic expressed in unique visitors</a:t>
            </a:r>
            <a:endParaRPr lang="en-US" sz="1400" dirty="0">
              <a:latin typeface="Trebuchet MS" panose="020B0603020202020204" pitchFamily="34" charset="0"/>
            </a:endParaRPr>
          </a:p>
        </p:txBody>
      </p:sp>
      <p:sp>
        <p:nvSpPr>
          <p:cNvPr id="22" name="Rectangle 2"/>
          <p:cNvSpPr txBox="1">
            <a:spLocks noChangeArrowheads="1"/>
          </p:cNvSpPr>
          <p:nvPr/>
        </p:nvSpPr>
        <p:spPr bwMode="auto">
          <a:xfrm>
            <a:off x="2057400" y="2528887"/>
            <a:ext cx="5367778" cy="44291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lgn="ctr">
              <a:defRPr/>
            </a:pPr>
            <a:r>
              <a:rPr lang="en-US" altLang="en-US" sz="1600" b="0" u="sng" kern="0" dirty="0" smtClean="0">
                <a:solidFill>
                  <a:srgbClr val="000000"/>
                </a:solidFill>
                <a:latin typeface="Trebuchet MS" panose="020B0603020202020204" pitchFamily="34" charset="0"/>
              </a:rPr>
              <a:t>“CTA” Categories: </a:t>
            </a:r>
          </a:p>
          <a:p>
            <a:pPr algn="ctr">
              <a:defRPr/>
            </a:pPr>
            <a:r>
              <a:rPr lang="en-US" altLang="en-US" sz="1600" b="0" u="sng" kern="0" dirty="0" smtClean="0">
                <a:solidFill>
                  <a:srgbClr val="000000"/>
                </a:solidFill>
                <a:latin typeface="Trebuchet MS" panose="020B0603020202020204" pitchFamily="34" charset="0"/>
              </a:rPr>
              <a:t>2011 vs. 2014 Total TV Spend Trend</a:t>
            </a:r>
          </a:p>
          <a:p>
            <a:pPr algn="ctr">
              <a:defRPr/>
            </a:pPr>
            <a:r>
              <a:rPr lang="en-US" altLang="en-US" sz="1200" b="0" u="sng" kern="0" dirty="0" smtClean="0">
                <a:solidFill>
                  <a:srgbClr val="000000"/>
                </a:solidFill>
                <a:latin typeface="Trebuchet MS" panose="020B0603020202020204" pitchFamily="34" charset="0"/>
              </a:rPr>
              <a:t>(Billions)</a:t>
            </a:r>
            <a:endParaRPr lang="en-US" altLang="en-US" sz="1200" b="0" u="sng" kern="0" dirty="0">
              <a:solidFill>
                <a:srgbClr val="000000"/>
              </a:solidFill>
              <a:latin typeface="Trebuchet MS" panose="020B0603020202020204" pitchFamily="34" charset="0"/>
            </a:endParaRPr>
          </a:p>
        </p:txBody>
      </p:sp>
      <p:sp>
        <p:nvSpPr>
          <p:cNvPr id="8" name="Rectangular Callout 7"/>
          <p:cNvSpPr/>
          <p:nvPr/>
        </p:nvSpPr>
        <p:spPr bwMode="auto">
          <a:xfrm>
            <a:off x="7010400" y="3581400"/>
            <a:ext cx="609600" cy="304800"/>
          </a:xfrm>
          <a:prstGeom prst="wedgeRectCallout">
            <a:avLst>
              <a:gd name="adj1" fmla="val -78446"/>
              <a:gd name="adj2" fmla="val 56574"/>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00B050"/>
                </a:solidFill>
                <a:latin typeface="Trebuchet MS" pitchFamily="34" charset="0"/>
                <a:ea typeface="ＭＳ Ｐゴシック" pitchFamily="34" charset="-128"/>
              </a:rPr>
              <a:t>+20%</a:t>
            </a:r>
            <a:endParaRPr kumimoji="0" lang="en-US" sz="1200" b="1" i="0" u="none" strike="noStrike" cap="none" normalizeH="0" baseline="0" dirty="0" smtClean="0">
              <a:ln>
                <a:noFill/>
              </a:ln>
              <a:solidFill>
                <a:srgbClr val="00B050"/>
              </a:solidFill>
              <a:effectLst/>
              <a:latin typeface="Trebuchet MS" pitchFamily="34" charset="0"/>
              <a:ea typeface="ＭＳ Ｐゴシック" pitchFamily="34" charset="-128"/>
            </a:endParaRPr>
          </a:p>
        </p:txBody>
      </p:sp>
      <p:sp>
        <p:nvSpPr>
          <p:cNvPr id="24" name="Rectangular Callout 23"/>
          <p:cNvSpPr/>
          <p:nvPr/>
        </p:nvSpPr>
        <p:spPr bwMode="auto">
          <a:xfrm>
            <a:off x="7010400" y="4038600"/>
            <a:ext cx="609600" cy="304800"/>
          </a:xfrm>
          <a:prstGeom prst="wedgeRectCallout">
            <a:avLst>
              <a:gd name="adj1" fmla="val -78446"/>
              <a:gd name="adj2" fmla="val 56574"/>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00B050"/>
                </a:solidFill>
                <a:latin typeface="Trebuchet MS" pitchFamily="34" charset="0"/>
                <a:ea typeface="ＭＳ Ｐゴシック" pitchFamily="34" charset="-128"/>
              </a:rPr>
              <a:t>+10%</a:t>
            </a:r>
            <a:endParaRPr kumimoji="0" lang="en-US" sz="1200" b="1" i="0" u="none" strike="noStrike" cap="none" normalizeH="0" baseline="0" dirty="0" smtClean="0">
              <a:ln>
                <a:noFill/>
              </a:ln>
              <a:solidFill>
                <a:srgbClr val="00B050"/>
              </a:solidFill>
              <a:effectLst/>
              <a:latin typeface="Trebuchet MS" pitchFamily="34" charset="0"/>
              <a:ea typeface="ＭＳ Ｐゴシック" pitchFamily="34" charset="-128"/>
            </a:endParaRPr>
          </a:p>
        </p:txBody>
      </p:sp>
      <p:sp>
        <p:nvSpPr>
          <p:cNvPr id="25" name="Rectangular Callout 24"/>
          <p:cNvSpPr/>
          <p:nvPr/>
        </p:nvSpPr>
        <p:spPr bwMode="auto">
          <a:xfrm>
            <a:off x="7010400" y="4495800"/>
            <a:ext cx="609600" cy="304800"/>
          </a:xfrm>
          <a:prstGeom prst="wedgeRectCallout">
            <a:avLst>
              <a:gd name="adj1" fmla="val -78446"/>
              <a:gd name="adj2" fmla="val 56574"/>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00B050"/>
                </a:solidFill>
                <a:latin typeface="Trebuchet MS" pitchFamily="34" charset="0"/>
                <a:ea typeface="ＭＳ Ｐゴシック" pitchFamily="34" charset="-128"/>
              </a:rPr>
              <a:t>+8%</a:t>
            </a:r>
            <a:endParaRPr kumimoji="0" lang="en-US" sz="1200" b="1" i="0" u="none" strike="noStrike" cap="none" normalizeH="0" baseline="0" dirty="0" smtClean="0">
              <a:ln>
                <a:noFill/>
              </a:ln>
              <a:solidFill>
                <a:srgbClr val="00B050"/>
              </a:solidFill>
              <a:effectLst/>
              <a:latin typeface="Trebuchet MS" pitchFamily="34" charset="0"/>
              <a:ea typeface="ＭＳ Ｐゴシック" pitchFamily="34" charset="-128"/>
            </a:endParaRPr>
          </a:p>
        </p:txBody>
      </p:sp>
      <p:sp>
        <p:nvSpPr>
          <p:cNvPr id="26" name="Rectangular Callout 25"/>
          <p:cNvSpPr/>
          <p:nvPr/>
        </p:nvSpPr>
        <p:spPr bwMode="auto">
          <a:xfrm>
            <a:off x="7010400" y="4876800"/>
            <a:ext cx="609600" cy="304800"/>
          </a:xfrm>
          <a:prstGeom prst="wedgeRectCallout">
            <a:avLst>
              <a:gd name="adj1" fmla="val -78446"/>
              <a:gd name="adj2" fmla="val 56574"/>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00B050"/>
                </a:solidFill>
                <a:latin typeface="Trebuchet MS" pitchFamily="34" charset="0"/>
                <a:ea typeface="ＭＳ Ｐゴシック" pitchFamily="34" charset="-128"/>
              </a:rPr>
              <a:t>+23%</a:t>
            </a:r>
            <a:endParaRPr kumimoji="0" lang="en-US" sz="1200" b="1" i="0" u="none" strike="noStrike" cap="none" normalizeH="0" baseline="0" dirty="0" smtClean="0">
              <a:ln>
                <a:noFill/>
              </a:ln>
              <a:solidFill>
                <a:srgbClr val="00B050"/>
              </a:solidFill>
              <a:effectLst/>
              <a:latin typeface="Trebuchet MS" pitchFamily="34" charset="0"/>
              <a:ea typeface="ＭＳ Ｐゴシック" pitchFamily="34" charset="-128"/>
            </a:endParaRPr>
          </a:p>
        </p:txBody>
      </p:sp>
      <p:sp>
        <p:nvSpPr>
          <p:cNvPr id="27" name="Rectangular Callout 26"/>
          <p:cNvSpPr/>
          <p:nvPr/>
        </p:nvSpPr>
        <p:spPr bwMode="auto">
          <a:xfrm>
            <a:off x="7010400" y="5257800"/>
            <a:ext cx="609600" cy="304800"/>
          </a:xfrm>
          <a:prstGeom prst="wedgeRectCallout">
            <a:avLst>
              <a:gd name="adj1" fmla="val -78446"/>
              <a:gd name="adj2" fmla="val 56574"/>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00B050"/>
                </a:solidFill>
                <a:latin typeface="Trebuchet MS" pitchFamily="34" charset="0"/>
                <a:ea typeface="ＭＳ Ｐゴシック" pitchFamily="34" charset="-128"/>
              </a:rPr>
              <a:t>+6%</a:t>
            </a:r>
            <a:endParaRPr kumimoji="0" lang="en-US" sz="1200" b="1" i="0" u="none" strike="noStrike" cap="none" normalizeH="0" baseline="0" dirty="0" smtClean="0">
              <a:ln>
                <a:noFill/>
              </a:ln>
              <a:solidFill>
                <a:srgbClr val="00B050"/>
              </a:solidFill>
              <a:effectLst/>
              <a:latin typeface="Trebuchet MS" pitchFamily="34" charset="0"/>
              <a:ea typeface="ＭＳ Ｐゴシック" pitchFamily="34" charset="-128"/>
            </a:endParaRPr>
          </a:p>
        </p:txBody>
      </p:sp>
      <p:sp>
        <p:nvSpPr>
          <p:cNvPr id="28" name="Rectangular Callout 27"/>
          <p:cNvSpPr/>
          <p:nvPr/>
        </p:nvSpPr>
        <p:spPr bwMode="auto">
          <a:xfrm>
            <a:off x="7010400" y="5638800"/>
            <a:ext cx="609600" cy="304800"/>
          </a:xfrm>
          <a:prstGeom prst="wedgeRectCallout">
            <a:avLst>
              <a:gd name="adj1" fmla="val -80298"/>
              <a:gd name="adj2" fmla="val 8426"/>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00B050"/>
                </a:solidFill>
                <a:latin typeface="Trebuchet MS" pitchFamily="34" charset="0"/>
                <a:ea typeface="ＭＳ Ｐゴシック" pitchFamily="34" charset="-128"/>
              </a:rPr>
              <a:t>+30%</a:t>
            </a:r>
            <a:endParaRPr kumimoji="0" lang="en-US" sz="1200" b="1" i="0" u="none" strike="noStrike" cap="none" normalizeH="0" baseline="0" dirty="0" smtClean="0">
              <a:ln>
                <a:noFill/>
              </a:ln>
              <a:solidFill>
                <a:srgbClr val="00B050"/>
              </a:solidFill>
              <a:effectLst/>
              <a:latin typeface="Trebuchet MS" pitchFamily="34" charset="0"/>
              <a:ea typeface="ＭＳ Ｐゴシック" pitchFamily="34" charset="-128"/>
            </a:endParaRPr>
          </a:p>
        </p:txBody>
      </p:sp>
      <p:sp>
        <p:nvSpPr>
          <p:cNvPr id="9" name="TextBox 8"/>
          <p:cNvSpPr txBox="1"/>
          <p:nvPr/>
        </p:nvSpPr>
        <p:spPr>
          <a:xfrm>
            <a:off x="6934200" y="2694801"/>
            <a:ext cx="762000" cy="276999"/>
          </a:xfrm>
          <a:prstGeom prst="rect">
            <a:avLst/>
          </a:prstGeom>
          <a:noFill/>
        </p:spPr>
        <p:txBody>
          <a:bodyPr wrap="square" rtlCol="0">
            <a:spAutoFit/>
          </a:bodyPr>
          <a:lstStyle/>
          <a:p>
            <a:pPr algn="ctr"/>
            <a:r>
              <a:rPr lang="en-US" sz="1200" b="1" u="sng" dirty="0" smtClean="0">
                <a:solidFill>
                  <a:srgbClr val="00B050"/>
                </a:solidFill>
              </a:rPr>
              <a:t>vs. ‘11</a:t>
            </a:r>
            <a:endParaRPr lang="en-US" sz="1200" b="1" u="sng" dirty="0">
              <a:solidFill>
                <a:srgbClr val="00B050"/>
              </a:solidFill>
            </a:endParaRPr>
          </a:p>
        </p:txBody>
      </p:sp>
      <p:sp>
        <p:nvSpPr>
          <p:cNvPr id="30" name="Rectangular Callout 29"/>
          <p:cNvSpPr/>
          <p:nvPr/>
        </p:nvSpPr>
        <p:spPr bwMode="auto">
          <a:xfrm>
            <a:off x="7010400" y="3048000"/>
            <a:ext cx="609600" cy="304800"/>
          </a:xfrm>
          <a:prstGeom prst="wedgeRectCallout">
            <a:avLst>
              <a:gd name="adj1" fmla="val -135853"/>
              <a:gd name="adj2" fmla="val 26944"/>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00B050"/>
                </a:solidFill>
                <a:latin typeface="Trebuchet MS" pitchFamily="34" charset="0"/>
                <a:ea typeface="ＭＳ Ｐゴシック" pitchFamily="34" charset="-128"/>
              </a:rPr>
              <a:t>+15%</a:t>
            </a:r>
            <a:endParaRPr kumimoji="0" lang="en-US" sz="1200" b="1" i="0" u="none" strike="noStrike" cap="none" normalizeH="0" baseline="0" dirty="0" smtClean="0">
              <a:ln>
                <a:noFill/>
              </a:ln>
              <a:solidFill>
                <a:srgbClr val="00B050"/>
              </a:solidFill>
              <a:effectLst/>
              <a:latin typeface="Trebuchet MS" pitchFamily="34" charset="0"/>
              <a:ea typeface="ＭＳ Ｐゴシック" pitchFamily="34" charset="-128"/>
            </a:endParaRPr>
          </a:p>
        </p:txBody>
      </p:sp>
      <p:sp>
        <p:nvSpPr>
          <p:cNvPr id="15" name="TextBox 3"/>
          <p:cNvSpPr txBox="1">
            <a:spLocks noChangeArrowheads="1"/>
          </p:cNvSpPr>
          <p:nvPr/>
        </p:nvSpPr>
        <p:spPr bwMode="auto">
          <a:xfrm>
            <a:off x="0" y="30163"/>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#2: </a:t>
            </a:r>
            <a:r>
              <a:rPr lang="en-US" altLang="en-US" sz="1400" dirty="0" smtClean="0"/>
              <a:t>TV Investment</a:t>
            </a:r>
            <a:endParaRPr lang="en-US" altLang="en-US" sz="1400" dirty="0"/>
          </a:p>
        </p:txBody>
      </p:sp>
    </p:spTree>
    <p:extLst>
      <p:ext uri="{BB962C8B-B14F-4D97-AF65-F5344CB8AC3E}">
        <p14:creationId xmlns:p14="http://schemas.microsoft.com/office/powerpoint/2010/main" val="147094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579" y="381000"/>
            <a:ext cx="8644676" cy="400110"/>
          </a:xfrm>
          <a:prstGeom prst="rect">
            <a:avLst/>
          </a:prstGeom>
          <a:noFill/>
        </p:spPr>
        <p:txBody>
          <a:bodyPr wrap="square" rtlCol="0">
            <a:spAutoFit/>
          </a:bodyPr>
          <a:lstStyle/>
          <a:p>
            <a:pPr algn="ctr"/>
            <a:r>
              <a:rPr lang="en-US" sz="2000" dirty="0" smtClean="0">
                <a:latin typeface="Trebuchet MS" panose="020B0603020202020204" pitchFamily="34" charset="0"/>
              </a:rPr>
              <a:t>Our Universe: 125 Major National &amp; Local Brands In 6 CTA Categories</a:t>
            </a:r>
            <a:endParaRPr lang="en-US" sz="2000" dirty="0">
              <a:latin typeface="Trebuchet MS" panose="020B0603020202020204" pitchFamily="34" charset="0"/>
            </a:endParaRPr>
          </a:p>
        </p:txBody>
      </p:sp>
      <p:sp>
        <p:nvSpPr>
          <p:cNvPr id="119" name="TextBox 118"/>
          <p:cNvSpPr txBox="1"/>
          <p:nvPr/>
        </p:nvSpPr>
        <p:spPr>
          <a:xfrm>
            <a:off x="124454" y="921603"/>
            <a:ext cx="8943346" cy="830997"/>
          </a:xfrm>
          <a:prstGeom prst="rect">
            <a:avLst/>
          </a:prstGeom>
          <a:noFill/>
        </p:spPr>
        <p:txBody>
          <a:bodyPr wrap="square" rtlCol="0">
            <a:spAutoFit/>
          </a:bodyPr>
          <a:lstStyle/>
          <a:p>
            <a:pPr algn="ctr"/>
            <a:r>
              <a:rPr lang="en-US" sz="1600" dirty="0" smtClean="0">
                <a:latin typeface="Trebuchet MS" panose="020B0603020202020204" pitchFamily="34" charset="0"/>
              </a:rPr>
              <a:t>Based on a 14-month time period (Feb’14 – Aug’14 vs. Sep.’14 – Mar’15), we compared the monthly unique visitor average to TV spend average for the first seven months vs. the last seven months to understand what, if any, correlations exist</a:t>
            </a:r>
            <a:endParaRPr lang="en-US" sz="1600" dirty="0">
              <a:latin typeface="Trebuchet MS" panose="020B0603020202020204" pitchFamily="34" charset="0"/>
            </a:endParaRPr>
          </a:p>
        </p:txBody>
      </p:sp>
      <p:sp>
        <p:nvSpPr>
          <p:cNvPr id="120" name="Rectangle 2"/>
          <p:cNvSpPr>
            <a:spLocks/>
          </p:cNvSpPr>
          <p:nvPr/>
        </p:nvSpPr>
        <p:spPr bwMode="auto">
          <a:xfrm>
            <a:off x="0" y="1905000"/>
            <a:ext cx="91128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en-US" sz="1400" b="1" u="sng" dirty="0" smtClean="0">
                <a:solidFill>
                  <a:srgbClr val="000000"/>
                </a:solidFill>
                <a:ea typeface="Gill Sans"/>
                <a:cs typeface="Gill Sans"/>
              </a:rPr>
              <a:t>Restaurants, Retail, Travel, Telco/Apps, Financial &amp; Insurance</a:t>
            </a:r>
            <a:endParaRPr lang="en-US" altLang="en-US" sz="1200" b="1" dirty="0" smtClean="0">
              <a:solidFill>
                <a:srgbClr val="000000"/>
              </a:solidFill>
              <a:ea typeface="Gill Sans"/>
              <a:cs typeface="Gill Sans"/>
            </a:endParaRPr>
          </a:p>
        </p:txBody>
      </p:sp>
      <p:grpSp>
        <p:nvGrpSpPr>
          <p:cNvPr id="3" name="Group 2"/>
          <p:cNvGrpSpPr/>
          <p:nvPr/>
        </p:nvGrpSpPr>
        <p:grpSpPr>
          <a:xfrm>
            <a:off x="23486" y="2030633"/>
            <a:ext cx="9089327" cy="4598767"/>
            <a:chOff x="23486" y="2292826"/>
            <a:chExt cx="9089327" cy="4598767"/>
          </a:xfrm>
        </p:grpSpPr>
        <p:pic>
          <p:nvPicPr>
            <p:cNvPr id="1026" name="Picture 2" descr="http://news.ovationbrands.com/wp-content/uploads/2014/08/logos/Hometown_Buffet_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454" y="2514600"/>
              <a:ext cx="9144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2554" y="2971800"/>
              <a:ext cx="685800" cy="4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30" y="3505200"/>
              <a:ext cx="733744" cy="4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redrobin.com/img/nav/logo-brews.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4454" y="4008602"/>
              <a:ext cx="628651" cy="419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indthatlogo.com/wp-content/gallery/carrabbas-logos/carabbas-logo.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2524" y="2514600"/>
              <a:ext cx="1055825" cy="3170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ortlandbrewpubs.com/wp-content/uploads/2012/08/BJs-Restaurant-Logo.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667" y="4459601"/>
              <a:ext cx="480224" cy="502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orthgatemall.com/wp-content/uploads/2013/04/Ruby_Tuesday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56" y="4962335"/>
              <a:ext cx="831291" cy="4710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media.longhornsteakhouse.com/images/site/logo.png"/>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6745" y="5433400"/>
              <a:ext cx="863113" cy="3182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daveandbusters.com/images/11001_thumb_DnB-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56" y="5791200"/>
              <a:ext cx="454025" cy="4398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onlinebrokerrev.com/scottrade/scottrade%20logo.gif"/>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6" y="6245105"/>
              <a:ext cx="699773" cy="28679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upload.wikimedia.org/wikipedia/en/d/d0/MGM_Resorts_International_logo.png"/>
            <p:cNvPicPr>
              <a:picLocks noChangeAspect="1" noChangeArrowheads="1"/>
            </p:cNvPicPr>
            <p:nvPr/>
          </p:nvPicPr>
          <p:blipFill>
            <a:blip r:embed="rId1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281" y="6556025"/>
              <a:ext cx="802434" cy="2311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089" y="2831608"/>
              <a:ext cx="1338498" cy="49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descr="https://upload.wikimedia.org/wikipedia/en/0/04/La_Quinta_Inns_%26_Suites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1251" y="3309493"/>
              <a:ext cx="639185" cy="391411"/>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logonoid.com/images/hyatt-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8594" y="3861093"/>
              <a:ext cx="730662" cy="29501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www.cpsa.com/assets/images/hotelLogos/intercontinental_logo.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495" y="4218152"/>
              <a:ext cx="9906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www.holidayextras.co.uk/images/holidayextras/hilton-logo.g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2274" y="5032637"/>
              <a:ext cx="813251" cy="813251"/>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upload.wikimedia.org/wikipedia/commons/thumb/c/c2/Starwood_Hotels_and_Resorts_logo.svg/2000px-Starwood_Hotels_and_Resorts_logo.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03986" y="5341412"/>
              <a:ext cx="845808" cy="307451"/>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https://upload.wikimedia.org/wikipedia/commons/thumb/9/91/Best_Western_logo.svg/2000px-Best_Western_logo.sv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7633" y="5826456"/>
              <a:ext cx="401221" cy="369324"/>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upload.wikimedia.org/wikipedia/en/thumb/e/e5/Logo-mutualofomaha.svg/150px-Logo-mutualofomaha.svg.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9645" y="5690316"/>
              <a:ext cx="7143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http://blog.tavorro.com/wp-content/uploads/2014/10/Aflac-Logo-Sales-Jobs-Tavorro.jpg"/>
            <p:cNvPicPr>
              <a:picLocks noChangeAspect="1" noChangeArrowheads="1"/>
            </p:cNvPicPr>
            <p:nvPr/>
          </p:nvPicPr>
          <p:blipFill>
            <a:blip r:embed="rId21"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25522" y="6329347"/>
              <a:ext cx="1017264" cy="453356"/>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upload.wikimedia.org/wikipedia/en/thumb/d/d0/Progressive_Corporation.svg/1024px-Progressive_Corporation.svg.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13503" y="6595290"/>
              <a:ext cx="977039" cy="148846"/>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http://img2.wikia.nocookie.net/__cb20121010222410/logopedia/images/f/fb/Ljs2012.gif"/>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9454" y="6062662"/>
              <a:ext cx="628767" cy="42502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photos.prnewswire.com/prnfull/20121022/NY96752LOGO-b"/>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6062662"/>
              <a:ext cx="461401" cy="461401"/>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https://upload.wikimedia.org/wikipedia/en/b/ba/CiCis_Pizza.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204601" y="6301279"/>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upload.wikimedia.org/wikipedia/en/thumb/d/df/Sonic_Drive-In_logo.svg/1280px-Sonic_Drive-In_logo.svg.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48898" y="5648863"/>
              <a:ext cx="909323" cy="450399"/>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http://img3.wikia.nocookie.net/__cb20130825202328/logopedia/images/8/84/El-pollo-loco.gif"/>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210" y="4710968"/>
              <a:ext cx="822623" cy="41131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https://upload.wikimedia.org/wikipedia/en/thumb/a/ae/Dairy_Queen_logo.svg/800px-Dairy_Queen_logo.svg.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304212" y="4721369"/>
              <a:ext cx="717473" cy="502231"/>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http://upload.wikimedia.org/wikipedia/en/d/de/Steaknshake.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07166" y="4181929"/>
              <a:ext cx="602826" cy="44155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p:cNvPicPr>
              <a:picLocks noChangeAspect="1" noChangeArrowheads="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7686" y="2536754"/>
              <a:ext cx="1047188" cy="33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2" name="Picture 58" descr="http://www.kfcqld.com.au/sites/public/246/resources/templates/385/img/kfcLogo.gif"/>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7921" y="3751608"/>
              <a:ext cx="676237" cy="346447"/>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logonoid.com/images/mens-wearhouse-logo.png"/>
            <p:cNvPicPr>
              <a:picLocks noChangeAspect="1" noChangeArrowheads="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7212" y="3204988"/>
              <a:ext cx="542734" cy="542734"/>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www.brandsoftheworld.com/sites/default/files/styles/logo-thumbnail/public/082012/foot_locker_primary_logo_-_no_url_cmyk.png?itok=hIb7I0Xr"/>
            <p:cNvPicPr>
              <a:picLocks noChangeAspect="1" noChangeArrowheads="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4601" y="566172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www.adweek.com/agencyspy/files/2014/12/vonage-logo.jpg"/>
            <p:cNvPicPr>
              <a:picLocks noChangeAspect="1" noChangeArrowheads="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441" y="2895600"/>
              <a:ext cx="945447" cy="343799"/>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p:cNvPicPr>
              <a:picLocks noChangeAspect="1" noChangeArrowheads="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3628" y="3234561"/>
              <a:ext cx="281278" cy="34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3" name="Picture 69" descr="http://californiacoasterkings.com/wp-content/uploads/2013/07/cflogo.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257635" y="2536754"/>
              <a:ext cx="1095375" cy="412493"/>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upload.wikimedia.org/wikipedia/en/thumb/b/b4/Six_Flags_logo.svg/1280px-Six_Flags_logo.svg.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047521" y="2990253"/>
              <a:ext cx="810718" cy="406626"/>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www.avisbudgetgroup.com/files/3013/5343/4251/bgt_hrz_rgb_pos.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113892" y="3691991"/>
              <a:ext cx="1083418" cy="401996"/>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www.avisbudgetgroup.com/files/8513/5343/4596/avis_4cp-print-F.JPG"/>
            <p:cNvPicPr>
              <a:picLocks noChangeAspect="1" noChangeArrowheads="1"/>
            </p:cNvPicPr>
            <p:nvPr/>
          </p:nvPicPr>
          <p:blipFill>
            <a:blip r:embed="rId39"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424227" y="3656175"/>
              <a:ext cx="833408" cy="484415"/>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http://www.explore-massachusetts.com/image-files/amtrak-trains-logo.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333035" y="4135590"/>
              <a:ext cx="668883" cy="445922"/>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lippincott.com/cache/made/cc190b03fd288467/Delta_01_959_487_c1.png"/>
            <p:cNvPicPr>
              <a:picLocks noChangeAspect="1" noChangeArrowheads="1"/>
            </p:cNvPicPr>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801" y="4409055"/>
              <a:ext cx="1089518" cy="55328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http://pmcdeadline2.files.wordpress.com/2014/03/fandango-logo__140325154101.png"/>
            <p:cNvPicPr>
              <a:picLocks noChangeAspect="1" noChangeArrowheads="1"/>
            </p:cNvPicPr>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8211" y="4757500"/>
              <a:ext cx="729046" cy="409669"/>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http://www.tempo.ai/content/uploads/2015/01/Uber-Logo-550x550.jpg"/>
            <p:cNvPicPr>
              <a:picLocks noChangeAspect="1" noChangeArrowheads="1"/>
            </p:cNvPicPr>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7635" y="4729889"/>
              <a:ext cx="589457" cy="589457"/>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http://streetfightmagcom.b.presscdn.com/wp-content/uploads/grubhub.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041785" y="4660773"/>
              <a:ext cx="603121" cy="603121"/>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www.brandsoftheworld.com/sites/default/files/styles/logo-thumbnail/public/092012/cabelas.ai-converted.png?itok=dat8EWN0"/>
            <p:cNvPicPr>
              <a:picLocks noChangeAspect="1" noChangeArrowheads="1"/>
            </p:cNvPicPr>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6221" y="509911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https://upload.wikimedia.org/wikipedia/en/thumb/7/7c/Buffalo_Wild_Wings.svg/1280px-Buffalo_Wild_Wings.svg.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851276" y="2912868"/>
              <a:ext cx="610187" cy="424747"/>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https://upload.wikimedia.org/wikipedia/en/thumb/b/bc/Applebee's.svg/1280px-Applebee's.svg.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485214" y="4245575"/>
              <a:ext cx="783181" cy="363445"/>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http://logok.org/wp-content/uploads/2014/10/Chilis-logo-old.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732609" y="4759999"/>
              <a:ext cx="535786" cy="428629"/>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https://upload.wikimedia.org/wikipedia/commons/thumb/1/14/IHOP_Restaurant_logo.svg/2000px-IHOP_Restaurant_logo.svg.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596126" y="3407069"/>
              <a:ext cx="615594" cy="348734"/>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upload.wikimedia.org/wikipedia/en/thumb/f/fb/OliveGardenNewLogo2014.png/225px-OliveGardenNewLogo2014.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432894" y="5254396"/>
              <a:ext cx="685800" cy="505968"/>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wallpapers111.com/wp-content/uploads/2015/05/Mastercard-Logo-Wallpapers-0.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2683904" y="5686723"/>
              <a:ext cx="5334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p:cNvPicPr>
              <a:picLocks noChangeAspect="1" noChangeArrowheads="1"/>
            </p:cNvPicPr>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7819" y="3014342"/>
              <a:ext cx="970382" cy="34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5" name="Picture 101"/>
            <p:cNvPicPr>
              <a:picLocks noChangeAspect="1" noChangeArrowheads="1"/>
            </p:cNvPicPr>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9951" y="3473889"/>
              <a:ext cx="885692" cy="31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 name="Picture 104" descr="https://www.usbank.com/homepage/images/comp_1_logo-usbank-siteheader.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353010" y="2685751"/>
              <a:ext cx="803360" cy="295112"/>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https://peoplefund.org/wp-content/uploads/2014/04/CapitalOne-Logo-transparent.png"/>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894396" y="4026097"/>
              <a:ext cx="799063" cy="278174"/>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s://upload.wikimedia.org/wikipedia/en/thumb/e/e0/JPMorgan_Chase.svg/1280px-JPMorgan_Chase.svg.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775794" y="6619644"/>
              <a:ext cx="1499140" cy="167482"/>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http://files.softicons.com/download/business-icons/credit-cards-icon-set-by-yootheme/png/256x256/amex.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863187" y="6058336"/>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http://wallpapers111.com/wp-content/uploads/2015/05/Visa-Logo-Image-0.png"/>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3834345" y="5831739"/>
              <a:ext cx="831595" cy="316006"/>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http://buygalax.com/images/stories/ProfessionalServices/Edweard_Jones/web224081_logo.jpg"/>
            <p:cNvPicPr>
              <a:picLocks noChangeAspect="1" noChangeArrowheads="1"/>
            </p:cNvPicPr>
            <p:nvPr/>
          </p:nvPicPr>
          <p:blipFill>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6127" y="6361209"/>
              <a:ext cx="914400" cy="170688"/>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http://img2.wikia.nocookie.net/__cb20120822024149/logopedia/images/7/72/Prudential_Financial.svg.png"/>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4680164" y="6029869"/>
              <a:ext cx="838200" cy="201168"/>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http://banks.credio.com/sites/default/files/765/media/images/PNC_109112.jpg"/>
            <p:cNvPicPr>
              <a:picLocks noChangeAspect="1" noChangeArrowheads="1"/>
            </p:cNvPicPr>
            <p:nvPr/>
          </p:nvPicPr>
          <p:blipFill>
            <a:blip r:embed="rId6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0990" y="5432835"/>
              <a:ext cx="890273" cy="403405"/>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http://hopecommunities.org/wp-content/uploads/2013/12/Charles-Schwab-logo.jpg"/>
            <p:cNvPicPr>
              <a:picLocks noChangeAspect="1" noChangeArrowheads="1"/>
            </p:cNvPicPr>
            <p:nvPr/>
          </p:nvPicPr>
          <p:blipFill>
            <a:blip r:embed="rId6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4567" y="4403658"/>
              <a:ext cx="448892" cy="448892"/>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https://upload.wikimedia.org/wikipedia/en/thumb/4/44/Marriott_Logo.svg/1280px-Marriott_Logo.svg.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4238536" y="5100072"/>
              <a:ext cx="674919" cy="348533"/>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http://logonoid.com/images/new-york-life-logo.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2969865" y="4070298"/>
              <a:ext cx="501436" cy="501436"/>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http://cdn.quitalcohol.com/wp-content/uploads/2013/07/united-healthcare-rehab.jpg"/>
            <p:cNvPicPr>
              <a:picLocks noChangeAspect="1" noChangeArrowheads="1"/>
            </p:cNvPicPr>
            <p:nvPr/>
          </p:nvPicPr>
          <p:blipFill>
            <a:blip r:embed="rId6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9538" y="5446693"/>
              <a:ext cx="91440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128" descr="https://upload.wikimedia.org/wikipedia/commons/2/20/GEICO.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2800371" y="3507172"/>
              <a:ext cx="803948" cy="179554"/>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http://banks.credio.com/sites/default/files/765/media/images/USAA_Federal_Savings_Bank_109121.jpg"/>
            <p:cNvPicPr>
              <a:picLocks noChangeAspect="1" noChangeArrowheads="1"/>
            </p:cNvPicPr>
            <p:nvPr/>
          </p:nvPicPr>
          <p:blipFill>
            <a:blip r:embed="rId6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8550" y="5035797"/>
              <a:ext cx="435639" cy="460587"/>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131"/>
            <p:cNvPicPr>
              <a:picLocks noChangeAspect="1" noChangeArrowheads="1"/>
            </p:cNvPicPr>
            <p:nvPr/>
          </p:nvPicPr>
          <p:blipFill>
            <a:blip r:embed="rId68" cstate="print">
              <a:clrChange>
                <a:clrFrom>
                  <a:srgbClr val="FDFDFE"/>
                </a:clrFrom>
                <a:clrTo>
                  <a:srgbClr val="FDFDFE">
                    <a:alpha val="0"/>
                  </a:srgbClr>
                </a:clrTo>
              </a:clrChange>
              <a:extLst>
                <a:ext uri="{28A0092B-C50C-407E-A947-70E740481C1C}">
                  <a14:useLocalDpi xmlns:a14="http://schemas.microsoft.com/office/drawing/2010/main" val="0"/>
                </a:ext>
              </a:extLst>
            </a:blip>
            <a:srcRect/>
            <a:stretch>
              <a:fillRect/>
            </a:stretch>
          </p:blipFill>
          <p:spPr bwMode="auto">
            <a:xfrm>
              <a:off x="4602819" y="3721365"/>
              <a:ext cx="992890" cy="57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7" name="Picture 133" descr="http://caffeine-lab.com/wp-content/uploads/2012/10/Humana-Green-Logo.jpg"/>
            <p:cNvPicPr>
              <a:picLocks noChangeAspect="1" noChangeArrowheads="1"/>
            </p:cNvPicPr>
            <p:nvPr/>
          </p:nvPicPr>
          <p:blipFill>
            <a:blip r:embed="rId69"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873053" y="2376142"/>
              <a:ext cx="681888" cy="296962"/>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135" descr="http://shorelinefg.net/gerberlogo.png"/>
            <p:cNvPicPr>
              <a:picLocks noChangeAspect="1" noChangeArrowheads="1"/>
            </p:cNvPicPr>
            <p:nvPr/>
          </p:nvPicPr>
          <p:blipFill>
            <a:blip r:embed="rId7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4690" y="4309828"/>
              <a:ext cx="489064" cy="446742"/>
            </a:xfrm>
            <a:prstGeom prst="rect">
              <a:avLst/>
            </a:prstGeom>
            <a:noFill/>
            <a:extLst>
              <a:ext uri="{909E8E84-426E-40DD-AFC4-6F175D3DCCD1}">
                <a14:hiddenFill xmlns:a14="http://schemas.microsoft.com/office/drawing/2010/main">
                  <a:solidFill>
                    <a:srgbClr val="FFFFFF"/>
                  </a:solidFill>
                </a14:hiddenFill>
              </a:ext>
            </a:extLst>
          </p:spPr>
        </p:pic>
        <p:pic>
          <p:nvPicPr>
            <p:cNvPr id="1161" name="Picture 137" descr="http://www.antheminc.com/prodcontrib/groups/wellpoint/@wp_news_main/documents/wlp_assets/pw_e226255.jpg"/>
            <p:cNvPicPr>
              <a:picLocks noChangeAspect="1" noChangeArrowheads="1"/>
            </p:cNvPicPr>
            <p:nvPr/>
          </p:nvPicPr>
          <p:blipFill>
            <a:blip r:embed="rId7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8047" y="6565793"/>
              <a:ext cx="734855" cy="200023"/>
            </a:xfrm>
            <a:prstGeom prst="rect">
              <a:avLst/>
            </a:prstGeom>
            <a:noFill/>
            <a:extLst>
              <a:ext uri="{909E8E84-426E-40DD-AFC4-6F175D3DCCD1}">
                <a14:hiddenFill xmlns:a14="http://schemas.microsoft.com/office/drawing/2010/main">
                  <a:solidFill>
                    <a:srgbClr val="FFFFFF"/>
                  </a:solidFill>
                </a14:hiddenFill>
              </a:ext>
            </a:extLst>
          </p:spPr>
        </p:pic>
        <p:pic>
          <p:nvPicPr>
            <p:cNvPr id="1163" name="Picture 139" descr="http://worldteamsports.org/wp-content/uploads/2010/11/State-Farm-New-Logo-2012.jpg"/>
            <p:cNvPicPr>
              <a:picLocks noChangeAspect="1" noChangeArrowheads="1"/>
            </p:cNvPicPr>
            <p:nvPr/>
          </p:nvPicPr>
          <p:blipFill>
            <a:blip r:embed="rId7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1866" y="6329347"/>
              <a:ext cx="973689" cy="247286"/>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p:cNvPicPr>
              <a:picLocks noChangeAspect="1" noChangeArrowheads="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1866" y="5850875"/>
              <a:ext cx="602375" cy="48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6" name="Picture 142" descr="http://img1.wikia.nocookie.net/__cb20130511041847/logopedia/images/6/68/Chick-fil-A_logo_2012.png"/>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5378047" y="5455906"/>
              <a:ext cx="693445" cy="311943"/>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https://upload.wikimedia.org/wikipedia/en/thumb/5/54/PapaJohns.svg/1280px-PapaJohns.svg.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5427102" y="5023920"/>
              <a:ext cx="685800" cy="422195"/>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https://upload.wikimedia.org/wikipedia/en/thumb/9/94/Whataburger_logo.svg/300px-Whataburger_logo.svg.png"/>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5506942" y="2949247"/>
              <a:ext cx="366112" cy="346586"/>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http://www.headingfortheexits.com/wp-content/uploads/2012/11/LITTLE-CAESARS-logo.gif"/>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5294522" y="3396879"/>
              <a:ext cx="450952" cy="462515"/>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http://creeksiderts.org/img/zaxbys%20logo.gif"/>
            <p:cNvPicPr>
              <a:picLocks noChangeAspect="1" noChangeArrowheads="1"/>
            </p:cNvPicPr>
            <p:nvPr/>
          </p:nvPicPr>
          <p:blipFill>
            <a:blip r:embed="rId7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6310" y="3960521"/>
              <a:ext cx="635038" cy="409326"/>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http://pizza.dominos.com/landing/images/pizza.jpg"/>
            <p:cNvPicPr>
              <a:picLocks noChangeAspect="1" noChangeArrowheads="1"/>
            </p:cNvPicPr>
            <p:nvPr/>
          </p:nvPicPr>
          <p:blipFill>
            <a:blip r:embed="rId7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709" y="4482045"/>
              <a:ext cx="738604" cy="520561"/>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p:cNvPicPr>
              <a:picLocks noChangeAspect="1" noChangeArrowheads="1"/>
            </p:cNvPicPr>
            <p:nvPr/>
          </p:nvPicPr>
          <p:blipFill>
            <a:blip r:embed="rId8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10538" y="3407069"/>
              <a:ext cx="424886" cy="42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1" name="Picture 157" descr="http://img2.wikia.nocookie.net/__cb20140507122847/logopedia/images/6/63/Pizza_Hut_2012_logo.png"/>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5914648" y="2629566"/>
              <a:ext cx="533400" cy="532067"/>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https://liberty.sodexomyway.com/images/DD-Logo-Stack_tcm96-45706.jpg"/>
            <p:cNvPicPr>
              <a:picLocks noChangeAspect="1" noChangeArrowheads="1"/>
            </p:cNvPicPr>
            <p:nvPr/>
          </p:nvPicPr>
          <p:blipFill>
            <a:blip r:embed="rId8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4122" y="6517298"/>
              <a:ext cx="685800" cy="265405"/>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p:cNvPicPr>
              <a:picLocks noChangeAspect="1" noChangeArrowheads="1"/>
            </p:cNvPicPr>
            <p:nvPr/>
          </p:nvPicPr>
          <p:blipFill>
            <a:blip r:embed="rId8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74241" y="5862808"/>
              <a:ext cx="395243" cy="50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9" name="Picture 165"/>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6909932" y="6489121"/>
              <a:ext cx="457200" cy="34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1" name="Picture 167" descr="http://knowmore.org/wiki/images/d/d7/Barnes_%26_Noble,_Inc.-logo.pn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569484" y="5961778"/>
              <a:ext cx="8001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93" name="Picture 169" descr="http://www.myfreeproductsamples.com/wp-content/uploads/2014/09/cvs-logo.png"/>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6157578" y="5464886"/>
              <a:ext cx="517157" cy="376114"/>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https://upload.wikimedia.org/wikipedia/en/5/55/Dillards_Logo.jpg"/>
            <p:cNvPicPr>
              <a:picLocks noChangeAspect="1" noChangeArrowheads="1"/>
            </p:cNvPicPr>
            <p:nvPr/>
          </p:nvPicPr>
          <p:blipFill>
            <a:blip r:embed="rId8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4736" y="5592528"/>
              <a:ext cx="743024" cy="243712"/>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http://www.centsablemomma.com/wp-content/uploads/2012/06/Rite-Aid-logo.jpg"/>
            <p:cNvPicPr>
              <a:picLocks noChangeAspect="1" noChangeArrowheads="1"/>
            </p:cNvPicPr>
            <p:nvPr/>
          </p:nvPicPr>
          <p:blipFill>
            <a:blip r:embed="rId8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1348" y="5035797"/>
              <a:ext cx="409584" cy="348717"/>
            </a:xfrm>
            <a:prstGeom prst="rect">
              <a:avLst/>
            </a:prstGeom>
            <a:noFill/>
            <a:extLst>
              <a:ext uri="{909E8E84-426E-40DD-AFC4-6F175D3DCCD1}">
                <a14:hiddenFill xmlns:a14="http://schemas.microsoft.com/office/drawing/2010/main">
                  <a:solidFill>
                    <a:srgbClr val="FFFFFF"/>
                  </a:solidFill>
                </a14:hiddenFill>
              </a:ext>
            </a:extLst>
          </p:spPr>
        </p:pic>
        <p:pic>
          <p:nvPicPr>
            <p:cNvPr id="1199" name="Picture 175" descr="http://retailers.s3.amazonaws.com/retailers/files/zales2.pn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710424" y="5131058"/>
              <a:ext cx="710068" cy="265672"/>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https://upload.wikimedia.org/wikipedia/en/thumb/a/a7/Toys_%22R%22_Us_logo.svg/640px-Toys_%22R%22_Us_logo.svg.png"/>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6300677" y="4744134"/>
              <a:ext cx="832284" cy="230179"/>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http://images.taubman.com/www.shopcitycreekcenter.com/asset/resize/30169/1/296/0.jpg"/>
            <p:cNvPicPr>
              <a:picLocks noChangeAspect="1" noChangeArrowheads="1"/>
            </p:cNvPicPr>
            <p:nvPr/>
          </p:nvPicPr>
          <p:blipFill>
            <a:blip r:embed="rId9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8506" y="4470920"/>
              <a:ext cx="574097" cy="256017"/>
            </a:xfrm>
            <a:prstGeom prst="rect">
              <a:avLst/>
            </a:prstGeom>
            <a:noFill/>
            <a:extLst>
              <a:ext uri="{909E8E84-426E-40DD-AFC4-6F175D3DCCD1}">
                <a14:hiddenFill xmlns:a14="http://schemas.microsoft.com/office/drawing/2010/main">
                  <a:solidFill>
                    <a:srgbClr val="FFFFFF"/>
                  </a:solidFill>
                </a14:hiddenFill>
              </a:ext>
            </a:extLst>
          </p:spPr>
        </p:pic>
        <p:pic>
          <p:nvPicPr>
            <p:cNvPr id="1205" name="Picture 181" descr="http://fontmeme.com/images/Lands-End-Logo.jpg"/>
            <p:cNvPicPr>
              <a:picLocks noChangeAspect="1" noChangeArrowheads="1"/>
            </p:cNvPicPr>
            <p:nvPr/>
          </p:nvPicPr>
          <p:blipFill>
            <a:blip r:embed="rId9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6649" y="3861093"/>
              <a:ext cx="929229" cy="929229"/>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https://upload.wikimedia.org/wikipedia/en/thumb/4/4b/Burlington_Coat_Factory_Logo.svg/1280px-Burlington_Coat_Factory_Logo.svg.png"/>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6300677" y="3983206"/>
              <a:ext cx="668635" cy="172905"/>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http://www.brandsoftheworld.com/sites/default/files/styles/logo-thumbnail/public/052013/bps-logo-pms-converted.png?itok=Rl8INAjf"/>
            <p:cNvPicPr>
              <a:picLocks noChangeAspect="1" noChangeArrowheads="1"/>
            </p:cNvPicPr>
            <p:nvPr/>
          </p:nvPicPr>
          <p:blipFill>
            <a:blip r:embed="rId9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0031" y="3424109"/>
              <a:ext cx="561984" cy="561984"/>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http://img3.wikia.nocookie.net/__cb20100920050450/logopedia/images/4/4d/Macy's.png"/>
            <p:cNvPicPr>
              <a:picLocks noChangeAspect="1" noChangeArrowheads="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6186214" y="3190117"/>
              <a:ext cx="897559" cy="238751"/>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http://www.walgreens.com/images/29897/29897_Logo3_310x137.gif"/>
            <p:cNvPicPr>
              <a:picLocks noChangeAspect="1" noChangeArrowheads="1"/>
            </p:cNvPicPr>
            <p:nvPr/>
          </p:nvPicPr>
          <p:blipFill>
            <a:blip r:embed="rId9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9770" y="6408407"/>
              <a:ext cx="1093340" cy="483186"/>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https://upload.wikimedia.org/wikipedia/commons/e/e9/PartyCity_Logo.jpg"/>
            <p:cNvPicPr>
              <a:picLocks noChangeAspect="1" noChangeArrowheads="1"/>
            </p:cNvPicPr>
            <p:nvPr/>
          </p:nvPicPr>
          <p:blipFill>
            <a:blip r:embed="rId9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69584" y="6155874"/>
              <a:ext cx="969350" cy="297116"/>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https://upload.wikimedia.org/wikipedia/commons/thumb/9/9a/Target_logo.svg/432px-Target_logo.svg.png"/>
            <p:cNvPicPr>
              <a:picLocks noChangeAspect="1" noChangeArrowheads="1"/>
            </p:cNvPicPr>
            <p:nvPr/>
          </p:nvPicPr>
          <p:blipFill>
            <a:blip r:embed="rId98" cstate="print">
              <a:extLst>
                <a:ext uri="{28A0092B-C50C-407E-A947-70E740481C1C}">
                  <a14:useLocalDpi xmlns:a14="http://schemas.microsoft.com/office/drawing/2010/main" val="0"/>
                </a:ext>
              </a:extLst>
            </a:blip>
            <a:srcRect/>
            <a:stretch>
              <a:fillRect/>
            </a:stretch>
          </p:blipFill>
          <p:spPr bwMode="auto">
            <a:xfrm>
              <a:off x="8360260" y="6092256"/>
              <a:ext cx="491712" cy="653340"/>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95" descr="http://blogs-images.forbes.com/velocity/files/2010/10/300px-Gap_logo.svg_.png"/>
            <p:cNvPicPr>
              <a:picLocks noChangeAspect="1" noChangeArrowheads="1"/>
            </p:cNvPicPr>
            <p:nvPr/>
          </p:nvPicPr>
          <p:blipFill>
            <a:blip r:embed="rId99" cstate="print">
              <a:extLst>
                <a:ext uri="{28A0092B-C50C-407E-A947-70E740481C1C}">
                  <a14:useLocalDpi xmlns:a14="http://schemas.microsoft.com/office/drawing/2010/main" val="0"/>
                </a:ext>
              </a:extLst>
            </a:blip>
            <a:srcRect/>
            <a:stretch>
              <a:fillRect/>
            </a:stretch>
          </p:blipFill>
          <p:spPr bwMode="auto">
            <a:xfrm>
              <a:off x="7457698" y="5542370"/>
              <a:ext cx="342792" cy="342792"/>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97" descr="http://www.brandsoftheworld.com/sites/default/files/styles/logo-thumbnail/public/032011/rooms-to-go.gif?itok=-yYz0K1O"/>
            <p:cNvPicPr>
              <a:picLocks noChangeAspect="1" noChangeArrowheads="1"/>
            </p:cNvPicPr>
            <p:nvPr/>
          </p:nvPicPr>
          <p:blipFill>
            <a:blip r:embed="rId10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5555" y="2540035"/>
              <a:ext cx="653531" cy="653531"/>
            </a:xfrm>
            <a:prstGeom prst="rect">
              <a:avLst/>
            </a:prstGeom>
            <a:noFill/>
            <a:extLst>
              <a:ext uri="{909E8E84-426E-40DD-AFC4-6F175D3DCCD1}">
                <a14:hiddenFill xmlns:a14="http://schemas.microsoft.com/office/drawing/2010/main">
                  <a:solidFill>
                    <a:srgbClr val="FFFFFF"/>
                  </a:solidFill>
                </a14:hiddenFill>
              </a:ext>
            </a:extLst>
          </p:spPr>
        </p:pic>
        <p:pic>
          <p:nvPicPr>
            <p:cNvPr id="1223" name="Picture 199" descr="http://logonoid.com/images/tjx-logo.png"/>
            <p:cNvPicPr>
              <a:picLocks noChangeAspect="1" noChangeArrowheads="1"/>
            </p:cNvPicPr>
            <p:nvPr/>
          </p:nvPicPr>
          <p:blipFill>
            <a:blip r:embed="rId101" cstate="print">
              <a:extLst>
                <a:ext uri="{28A0092B-C50C-407E-A947-70E740481C1C}">
                  <a14:useLocalDpi xmlns:a14="http://schemas.microsoft.com/office/drawing/2010/main" val="0"/>
                </a:ext>
              </a:extLst>
            </a:blip>
            <a:srcRect/>
            <a:stretch>
              <a:fillRect/>
            </a:stretch>
          </p:blipFill>
          <p:spPr bwMode="auto">
            <a:xfrm>
              <a:off x="7298699" y="2752407"/>
              <a:ext cx="1003582" cy="261935"/>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201" descr="https://corporate.bestbuy.com/wp-content/uploads/2014/08/Best-Buy-Logo.jpg"/>
            <p:cNvPicPr>
              <a:picLocks noChangeAspect="1" noChangeArrowheads="1"/>
            </p:cNvPicPr>
            <p:nvPr/>
          </p:nvPicPr>
          <p:blipFill>
            <a:blip r:embed="rId10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422" y="5826368"/>
              <a:ext cx="569396" cy="321377"/>
            </a:xfrm>
            <a:prstGeom prst="rect">
              <a:avLst/>
            </a:prstGeom>
            <a:noFill/>
            <a:extLst>
              <a:ext uri="{909E8E84-426E-40DD-AFC4-6F175D3DCCD1}">
                <a14:hiddenFill xmlns:a14="http://schemas.microsoft.com/office/drawing/2010/main">
                  <a:solidFill>
                    <a:srgbClr val="FFFFFF"/>
                  </a:solidFill>
                </a14:hiddenFill>
              </a:ext>
            </a:extLst>
          </p:spPr>
        </p:pic>
        <p:pic>
          <p:nvPicPr>
            <p:cNvPr id="1227" name="Picture 203" descr="https://www.multivu.com/assets/57202/photos/WALMART-logo-original.jpg?1342577358"/>
            <p:cNvPicPr>
              <a:picLocks noChangeAspect="1" noChangeArrowheads="1"/>
            </p:cNvPicPr>
            <p:nvPr/>
          </p:nvPicPr>
          <p:blipFill>
            <a:blip r:embed="rId10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1989" y="5517621"/>
              <a:ext cx="880583" cy="241867"/>
            </a:xfrm>
            <a:prstGeom prst="rect">
              <a:avLst/>
            </a:prstGeom>
            <a:noFill/>
            <a:extLst>
              <a:ext uri="{909E8E84-426E-40DD-AFC4-6F175D3DCCD1}">
                <a14:hiddenFill xmlns:a14="http://schemas.microsoft.com/office/drawing/2010/main">
                  <a:solidFill>
                    <a:srgbClr val="FFFFFF"/>
                  </a:solidFill>
                </a14:hiddenFill>
              </a:ext>
            </a:extLst>
          </p:spPr>
        </p:pic>
        <p:pic>
          <p:nvPicPr>
            <p:cNvPr id="1229" name="Picture 205" descr="http://the-motive.com/wp-content/uploads/2013/08/old-navy-logo1.png"/>
            <p:cNvPicPr>
              <a:picLocks noChangeAspect="1" noChangeArrowheads="1"/>
            </p:cNvPicPr>
            <p:nvPr/>
          </p:nvPicPr>
          <p:blipFill>
            <a:blip r:embed="rId10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1818" y="2769368"/>
              <a:ext cx="726204" cy="312191"/>
            </a:xfrm>
            <a:prstGeom prst="rect">
              <a:avLst/>
            </a:prstGeom>
            <a:noFill/>
            <a:extLst>
              <a:ext uri="{909E8E84-426E-40DD-AFC4-6F175D3DCCD1}">
                <a14:hiddenFill xmlns:a14="http://schemas.microsoft.com/office/drawing/2010/main">
                  <a:solidFill>
                    <a:srgbClr val="FFFFFF"/>
                  </a:solidFill>
                </a14:hiddenFill>
              </a:ext>
            </a:extLst>
          </p:spPr>
        </p:pic>
        <p:pic>
          <p:nvPicPr>
            <p:cNvPr id="1231" name="Picture 207" descr="https://img.grouponcdn.com/coupons/sv4XL2Uf4qiVoDEdfLyUha/kohls2-500x500"/>
            <p:cNvPicPr>
              <a:picLocks noChangeAspect="1" noChangeArrowheads="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7171175" y="2925463"/>
              <a:ext cx="812946" cy="812946"/>
            </a:xfrm>
            <a:prstGeom prst="rect">
              <a:avLst/>
            </a:prstGeom>
            <a:noFill/>
            <a:extLst>
              <a:ext uri="{909E8E84-426E-40DD-AFC4-6F175D3DCCD1}">
                <a14:hiddenFill xmlns:a14="http://schemas.microsoft.com/office/drawing/2010/main">
                  <a:solidFill>
                    <a:srgbClr val="FFFFFF"/>
                  </a:solidFill>
                </a14:hiddenFill>
              </a:ext>
            </a:extLst>
          </p:spPr>
        </p:pic>
        <p:pic>
          <p:nvPicPr>
            <p:cNvPr id="1233" name="Picture 209" descr="http://www.brandsoftheworld.com/sites/default/files/styles/logo-thumbnail/public/012012/victoria_s_secret.ai_.png?itok=KnLd4kmV"/>
            <p:cNvPicPr>
              <a:picLocks noChangeAspect="1" noChangeArrowheads="1"/>
            </p:cNvPicPr>
            <p:nvPr/>
          </p:nvPicPr>
          <p:blipFill>
            <a:blip r:embed="rId10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2386" y="3475202"/>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235" name="Picture 211" descr="http://img4.wikia.nocookie.net/__cb20100906173619/logopedia/images/d/d9/Menards_logo-1-.png"/>
            <p:cNvPicPr>
              <a:picLocks noChangeAspect="1" noChangeArrowheads="1"/>
            </p:cNvPicPr>
            <p:nvPr/>
          </p:nvPicPr>
          <p:blipFill>
            <a:blip r:embed="rId10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9235" y="3242004"/>
              <a:ext cx="912020" cy="196997"/>
            </a:xfrm>
            <a:prstGeom prst="rect">
              <a:avLst/>
            </a:prstGeom>
            <a:noFill/>
            <a:extLst>
              <a:ext uri="{909E8E84-426E-40DD-AFC4-6F175D3DCCD1}">
                <a14:hiddenFill xmlns:a14="http://schemas.microsoft.com/office/drawing/2010/main">
                  <a:solidFill>
                    <a:srgbClr val="FFFFFF"/>
                  </a:solidFill>
                </a14:hiddenFill>
              </a:ext>
            </a:extLst>
          </p:spPr>
        </p:pic>
        <p:pic>
          <p:nvPicPr>
            <p:cNvPr id="1237" name="Picture 213" descr="https://upload.wikimedia.org/wikipedia/en/thumb/7/7a/Dick's_Sporting_Goods.svg/250px-Dick's_Sporting_Goods.svg.png"/>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7522189" y="3515825"/>
              <a:ext cx="664139" cy="316130"/>
            </a:xfrm>
            <a:prstGeom prst="rect">
              <a:avLst/>
            </a:prstGeom>
            <a:noFill/>
            <a:extLst>
              <a:ext uri="{909E8E84-426E-40DD-AFC4-6F175D3DCCD1}">
                <a14:hiddenFill xmlns:a14="http://schemas.microsoft.com/office/drawing/2010/main">
                  <a:solidFill>
                    <a:srgbClr val="FFFFFF"/>
                  </a:solidFill>
                </a14:hiddenFill>
              </a:ext>
            </a:extLst>
          </p:spPr>
        </p:pic>
        <p:pic>
          <p:nvPicPr>
            <p:cNvPr id="1239" name="Picture 215" descr="http://www.ctrealtor.com/images/rf_170.jpg"/>
            <p:cNvPicPr>
              <a:picLocks noChangeAspect="1" noChangeArrowheads="1"/>
            </p:cNvPicPr>
            <p:nvPr/>
          </p:nvPicPr>
          <p:blipFill>
            <a:blip r:embed="rId10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4342" y="3467651"/>
              <a:ext cx="8096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241" name="Picture 217" descr="http://www.dafont.com/forum/attach/orig/2/0/20149.jpg"/>
            <p:cNvPicPr>
              <a:picLocks noChangeAspect="1" noChangeArrowheads="1"/>
            </p:cNvPicPr>
            <p:nvPr/>
          </p:nvPicPr>
          <p:blipFill>
            <a:blip r:embed="rId1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6239" y="3960521"/>
              <a:ext cx="12573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243" name="Picture 219" descr="http://www.aa.com/content/images/AAdvantage/logos/officedepot_logo.jpg"/>
            <p:cNvPicPr>
              <a:picLocks noChangeAspect="1" noChangeArrowheads="1"/>
            </p:cNvPicPr>
            <p:nvPr/>
          </p:nvPicPr>
          <p:blipFill>
            <a:blip r:embed="rId1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505" y="3963491"/>
              <a:ext cx="672308" cy="403385"/>
            </a:xfrm>
            <a:prstGeom prst="rect">
              <a:avLst/>
            </a:prstGeom>
            <a:noFill/>
            <a:extLst>
              <a:ext uri="{909E8E84-426E-40DD-AFC4-6F175D3DCCD1}">
                <a14:hiddenFill xmlns:a14="http://schemas.microsoft.com/office/drawing/2010/main">
                  <a:solidFill>
                    <a:srgbClr val="FFFFFF"/>
                  </a:solidFill>
                </a14:hiddenFill>
              </a:ext>
            </a:extLst>
          </p:spPr>
        </p:pic>
        <p:pic>
          <p:nvPicPr>
            <p:cNvPr id="1245" name="Picture 221" descr="http://www.underconsideration.com/brandnew/archives/jcpenney_2013_logo_detail.png"/>
            <p:cNvPicPr>
              <a:picLocks noChangeAspect="1" noChangeArrowheads="1"/>
            </p:cNvPicPr>
            <p:nvPr/>
          </p:nvPicPr>
          <p:blipFill>
            <a:blip r:embed="rId1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5488" y="4471696"/>
              <a:ext cx="1046563" cy="241756"/>
            </a:xfrm>
            <a:prstGeom prst="rect">
              <a:avLst/>
            </a:prstGeom>
            <a:noFill/>
            <a:extLst>
              <a:ext uri="{909E8E84-426E-40DD-AFC4-6F175D3DCCD1}">
                <a14:hiddenFill xmlns:a14="http://schemas.microsoft.com/office/drawing/2010/main">
                  <a:solidFill>
                    <a:srgbClr val="FFFFFF"/>
                  </a:solidFill>
                </a14:hiddenFill>
              </a:ext>
            </a:extLst>
          </p:spPr>
        </p:pic>
        <p:pic>
          <p:nvPicPr>
            <p:cNvPr id="1247" name="Picture 223" descr="https://upload.wikimedia.org/wikipedia/en/f/ff/Lowe's_logo.png"/>
            <p:cNvPicPr>
              <a:picLocks noChangeAspect="1" noChangeArrowheads="1"/>
            </p:cNvPicPr>
            <p:nvPr/>
          </p:nvPicPr>
          <p:blipFill>
            <a:blip r:embed="rId1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9445" y="4744134"/>
              <a:ext cx="651045" cy="330636"/>
            </a:xfrm>
            <a:prstGeom prst="rect">
              <a:avLst/>
            </a:prstGeom>
            <a:noFill/>
            <a:extLst>
              <a:ext uri="{909E8E84-426E-40DD-AFC4-6F175D3DCCD1}">
                <a14:hiddenFill xmlns:a14="http://schemas.microsoft.com/office/drawing/2010/main">
                  <a:solidFill>
                    <a:srgbClr val="FFFFFF"/>
                  </a:solidFill>
                </a14:hiddenFill>
              </a:ext>
            </a:extLst>
          </p:spPr>
        </p:pic>
        <p:pic>
          <p:nvPicPr>
            <p:cNvPr id="1249" name="Picture 225" descr="https://homedepot.allclearid.com/img/homedepot-logo.png"/>
            <p:cNvPicPr>
              <a:picLocks noChangeAspect="1" noChangeArrowheads="1"/>
            </p:cNvPicPr>
            <p:nvPr/>
          </p:nvPicPr>
          <p:blipFill>
            <a:blip r:embed="rId114" cstate="print">
              <a:extLst>
                <a:ext uri="{28A0092B-C50C-407E-A947-70E740481C1C}">
                  <a14:useLocalDpi xmlns:a14="http://schemas.microsoft.com/office/drawing/2010/main" val="0"/>
                </a:ext>
              </a:extLst>
            </a:blip>
            <a:srcRect/>
            <a:stretch>
              <a:fillRect/>
            </a:stretch>
          </p:blipFill>
          <p:spPr bwMode="auto">
            <a:xfrm>
              <a:off x="8027137" y="4369152"/>
              <a:ext cx="413368" cy="413368"/>
            </a:xfrm>
            <a:prstGeom prst="rect">
              <a:avLst/>
            </a:prstGeom>
            <a:noFill/>
            <a:extLst>
              <a:ext uri="{909E8E84-426E-40DD-AFC4-6F175D3DCCD1}">
                <a14:hiddenFill xmlns:a14="http://schemas.microsoft.com/office/drawing/2010/main">
                  <a:solidFill>
                    <a:srgbClr val="FFFFFF"/>
                  </a:solidFill>
                </a14:hiddenFill>
              </a:ext>
            </a:extLst>
          </p:spPr>
        </p:pic>
        <p:pic>
          <p:nvPicPr>
            <p:cNvPr id="1251" name="Picture 227" descr="http://www.theinquirer.net/IMG/668/254668/htc-logo-1.jpg"/>
            <p:cNvPicPr>
              <a:picLocks noChangeAspect="1" noChangeArrowheads="1"/>
            </p:cNvPicPr>
            <p:nvPr/>
          </p:nvPicPr>
          <p:blipFill>
            <a:blip r:embed="rId1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9016" y="5131058"/>
              <a:ext cx="775316" cy="293246"/>
            </a:xfrm>
            <a:prstGeom prst="rect">
              <a:avLst/>
            </a:prstGeom>
            <a:noFill/>
            <a:extLst>
              <a:ext uri="{909E8E84-426E-40DD-AFC4-6F175D3DCCD1}">
                <a14:hiddenFill xmlns:a14="http://schemas.microsoft.com/office/drawing/2010/main">
                  <a:solidFill>
                    <a:srgbClr val="FFFFFF"/>
                  </a:solidFill>
                </a14:hiddenFill>
              </a:ext>
            </a:extLst>
          </p:spPr>
        </p:pic>
        <p:pic>
          <p:nvPicPr>
            <p:cNvPr id="1253" name="Picture 229" descr="https://9to5mac.files.wordpress.com/2012/11/t-mobile-logo.jpg"/>
            <p:cNvPicPr>
              <a:picLocks noChangeAspect="1" noChangeArrowheads="1"/>
            </p:cNvPicPr>
            <p:nvPr/>
          </p:nvPicPr>
          <p:blipFill>
            <a:blip r:embed="rId1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7307" y="4856321"/>
              <a:ext cx="854070" cy="281843"/>
            </a:xfrm>
            <a:prstGeom prst="rect">
              <a:avLst/>
            </a:prstGeom>
            <a:noFill/>
            <a:extLst>
              <a:ext uri="{909E8E84-426E-40DD-AFC4-6F175D3DCCD1}">
                <a14:hiddenFill xmlns:a14="http://schemas.microsoft.com/office/drawing/2010/main">
                  <a:solidFill>
                    <a:srgbClr val="FFFFFF"/>
                  </a:solidFill>
                </a14:hiddenFill>
              </a:ext>
            </a:extLst>
          </p:spPr>
        </p:pic>
        <p:pic>
          <p:nvPicPr>
            <p:cNvPr id="1256" name="Picture 232"/>
            <p:cNvPicPr>
              <a:picLocks noChangeAspect="1" noChangeArrowheads="1"/>
            </p:cNvPicPr>
            <p:nvPr/>
          </p:nvPicPr>
          <p:blipFill>
            <a:blip r:embed="rId1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7082" y="4403658"/>
              <a:ext cx="500718" cy="40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8" name="Picture 234" descr="http://i1.wp.com/pmcvariety.files.wordpress.com/2014/08/cablevision-logo.jpg?crop=112px%2C66px%2C759px%2C423px&amp;resize=670%2C377"/>
            <p:cNvPicPr>
              <a:picLocks noChangeAspect="1" noChangeArrowheads="1"/>
            </p:cNvPicPr>
            <p:nvPr/>
          </p:nvPicPr>
          <p:blipFill>
            <a:blip r:embed="rId118"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8164936" y="4997242"/>
              <a:ext cx="919031" cy="513333"/>
            </a:xfrm>
            <a:prstGeom prst="rect">
              <a:avLst/>
            </a:prstGeom>
            <a:noFill/>
            <a:extLst>
              <a:ext uri="{909E8E84-426E-40DD-AFC4-6F175D3DCCD1}">
                <a14:hiddenFill xmlns:a14="http://schemas.microsoft.com/office/drawing/2010/main">
                  <a:solidFill>
                    <a:srgbClr val="FFFFFF"/>
                  </a:solidFill>
                </a14:hiddenFill>
              </a:ext>
            </a:extLst>
          </p:spPr>
        </p:pic>
        <p:pic>
          <p:nvPicPr>
            <p:cNvPr id="1260" name="Picture 236" descr="http://blogs.microsoft.com/wp-content/uploads/2012/08/8867.Microsoft_5F00_Logo_2D00_for_2D00_screen.jpg"/>
            <p:cNvPicPr>
              <a:picLocks noChangeAspect="1" noChangeArrowheads="1"/>
            </p:cNvPicPr>
            <p:nvPr/>
          </p:nvPicPr>
          <p:blipFill>
            <a:blip r:embed="rId1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1192" y="2355529"/>
              <a:ext cx="983775" cy="361537"/>
            </a:xfrm>
            <a:prstGeom prst="rect">
              <a:avLst/>
            </a:prstGeom>
            <a:noFill/>
            <a:extLst>
              <a:ext uri="{909E8E84-426E-40DD-AFC4-6F175D3DCCD1}">
                <a14:hiddenFill xmlns:a14="http://schemas.microsoft.com/office/drawing/2010/main">
                  <a:solidFill>
                    <a:srgbClr val="FFFFFF"/>
                  </a:solidFill>
                </a14:hiddenFill>
              </a:ext>
            </a:extLst>
          </p:spPr>
        </p:pic>
        <p:pic>
          <p:nvPicPr>
            <p:cNvPr id="1262" name="Picture 238" descr="http://i0.wp.com/stuffled.com/wp-content/uploads/2014/07/Charter-Logo-EPS-vector-image.png?resize=1020%2C680"/>
            <p:cNvPicPr>
              <a:picLocks noChangeAspect="1" noChangeArrowheads="1"/>
            </p:cNvPicPr>
            <p:nvPr/>
          </p:nvPicPr>
          <p:blipFill>
            <a:blip r:embed="rId120" cstate="print">
              <a:extLst>
                <a:ext uri="{28A0092B-C50C-407E-A947-70E740481C1C}">
                  <a14:useLocalDpi xmlns:a14="http://schemas.microsoft.com/office/drawing/2010/main" val="0"/>
                </a:ext>
              </a:extLst>
            </a:blip>
            <a:srcRect/>
            <a:stretch>
              <a:fillRect/>
            </a:stretch>
          </p:blipFill>
          <p:spPr bwMode="auto">
            <a:xfrm>
              <a:off x="7505900" y="2292826"/>
              <a:ext cx="781079" cy="520719"/>
            </a:xfrm>
            <a:prstGeom prst="rect">
              <a:avLst/>
            </a:prstGeom>
            <a:noFill/>
            <a:extLst>
              <a:ext uri="{909E8E84-426E-40DD-AFC4-6F175D3DCCD1}">
                <a14:hiddenFill xmlns:a14="http://schemas.microsoft.com/office/drawing/2010/main">
                  <a:solidFill>
                    <a:srgbClr val="FFFFFF"/>
                  </a:solidFill>
                </a14:hiddenFill>
              </a:ext>
            </a:extLst>
          </p:spPr>
        </p:pic>
        <p:pic>
          <p:nvPicPr>
            <p:cNvPr id="1264" name="Picture 240" descr="https://upload.wikimedia.org/wikipedia/commons/thumb/3/3a/Verizon_logo.svg/1280px-Verizon_logo.svg.png"/>
            <p:cNvPicPr>
              <a:picLocks noChangeAspect="1" noChangeArrowheads="1"/>
            </p:cNvPicPr>
            <p:nvPr/>
          </p:nvPicPr>
          <p:blipFill>
            <a:blip r:embed="rId121" cstate="print">
              <a:extLst>
                <a:ext uri="{28A0092B-C50C-407E-A947-70E740481C1C}">
                  <a14:useLocalDpi xmlns:a14="http://schemas.microsoft.com/office/drawing/2010/main" val="0"/>
                </a:ext>
              </a:extLst>
            </a:blip>
            <a:srcRect/>
            <a:stretch>
              <a:fillRect/>
            </a:stretch>
          </p:blipFill>
          <p:spPr bwMode="auto">
            <a:xfrm>
              <a:off x="8443110" y="2401515"/>
              <a:ext cx="473726" cy="284236"/>
            </a:xfrm>
            <a:prstGeom prst="rect">
              <a:avLst/>
            </a:prstGeom>
            <a:noFill/>
            <a:extLst>
              <a:ext uri="{909E8E84-426E-40DD-AFC4-6F175D3DCCD1}">
                <a14:hiddenFill xmlns:a14="http://schemas.microsoft.com/office/drawing/2010/main">
                  <a:solidFill>
                    <a:srgbClr val="FFFFFF"/>
                  </a:solidFill>
                </a14:hiddenFill>
              </a:ext>
            </a:extLst>
          </p:spPr>
        </p:pic>
        <p:pic>
          <p:nvPicPr>
            <p:cNvPr id="1266" name="Picture 242" descr="http://www.sra.samsung.com/assets/Uploads/Samsung-Logo-Wordmark-RGB.png"/>
            <p:cNvPicPr>
              <a:picLocks noChangeAspect="1" noChangeArrowheads="1"/>
            </p:cNvPicPr>
            <p:nvPr/>
          </p:nvPicPr>
          <p:blipFill>
            <a:blip r:embed="rId122" cstate="print">
              <a:extLst>
                <a:ext uri="{28A0092B-C50C-407E-A947-70E740481C1C}">
                  <a14:useLocalDpi xmlns:a14="http://schemas.microsoft.com/office/drawing/2010/main" val="0"/>
                </a:ext>
              </a:extLst>
            </a:blip>
            <a:srcRect/>
            <a:stretch>
              <a:fillRect/>
            </a:stretch>
          </p:blipFill>
          <p:spPr bwMode="auto">
            <a:xfrm>
              <a:off x="5105403" y="2597297"/>
              <a:ext cx="829189" cy="310220"/>
            </a:xfrm>
            <a:prstGeom prst="rect">
              <a:avLst/>
            </a:prstGeom>
            <a:noFill/>
            <a:extLst>
              <a:ext uri="{909E8E84-426E-40DD-AFC4-6F175D3DCCD1}">
                <a14:hiddenFill xmlns:a14="http://schemas.microsoft.com/office/drawing/2010/main">
                  <a:solidFill>
                    <a:srgbClr val="FFFFFF"/>
                  </a:solidFill>
                </a14:hiddenFill>
              </a:ext>
            </a:extLst>
          </p:spPr>
        </p:pic>
        <p:pic>
          <p:nvPicPr>
            <p:cNvPr id="1268" name="Picture 244" descr="http://www.underconsideration.com/brandnew/archives/southwest_airlines_logo_detail.png"/>
            <p:cNvPicPr>
              <a:picLocks noChangeAspect="1" noChangeArrowheads="1"/>
            </p:cNvPicPr>
            <p:nvPr/>
          </p:nvPicPr>
          <p:blipFill>
            <a:blip r:embed="rId1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1930" y="2515975"/>
              <a:ext cx="946192"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70" name="Picture 246" descr="http://www.vikingrivercruises.com/Content/images/V3/rivers/V_logo_v_cruises_2x.png"/>
            <p:cNvPicPr>
              <a:picLocks noChangeAspect="1" noChangeArrowheads="1"/>
            </p:cNvPicPr>
            <p:nvPr/>
          </p:nvPicPr>
          <p:blipFill>
            <a:blip r:embed="rId124" cstate="print">
              <a:extLst>
                <a:ext uri="{28A0092B-C50C-407E-A947-70E740481C1C}">
                  <a14:useLocalDpi xmlns:a14="http://schemas.microsoft.com/office/drawing/2010/main" val="0"/>
                </a:ext>
              </a:extLst>
            </a:blip>
            <a:srcRect/>
            <a:stretch>
              <a:fillRect/>
            </a:stretch>
          </p:blipFill>
          <p:spPr bwMode="auto">
            <a:xfrm>
              <a:off x="8436452" y="5722924"/>
              <a:ext cx="632417" cy="369332"/>
            </a:xfrm>
            <a:prstGeom prst="rect">
              <a:avLst/>
            </a:prstGeom>
            <a:noFill/>
            <a:extLst>
              <a:ext uri="{909E8E84-426E-40DD-AFC4-6F175D3DCCD1}">
                <a14:hiddenFill xmlns:a14="http://schemas.microsoft.com/office/drawing/2010/main">
                  <a:solidFill>
                    <a:srgbClr val="FFFFFF"/>
                  </a:solidFill>
                </a14:hiddenFill>
              </a:ext>
            </a:extLst>
          </p:spPr>
        </p:pic>
        <p:pic>
          <p:nvPicPr>
            <p:cNvPr id="1272" name="Picture 248" descr="https://upload.wikimedia.org/wikipedia/en/thumb/d/d3/Royal_Caribbean_International_logo.svg/1280px-Royal_Caribbean_International_logo.svg.png"/>
            <p:cNvPicPr>
              <a:picLocks noChangeAspect="1" noChangeArrowheads="1"/>
            </p:cNvPicPr>
            <p:nvPr/>
          </p:nvPicPr>
          <p:blipFill>
            <a:blip r:embed="rId125" cstate="print">
              <a:extLst>
                <a:ext uri="{28A0092B-C50C-407E-A947-70E740481C1C}">
                  <a14:useLocalDpi xmlns:a14="http://schemas.microsoft.com/office/drawing/2010/main" val="0"/>
                </a:ext>
              </a:extLst>
            </a:blip>
            <a:srcRect/>
            <a:stretch>
              <a:fillRect/>
            </a:stretch>
          </p:blipFill>
          <p:spPr bwMode="auto">
            <a:xfrm>
              <a:off x="4588917" y="4865535"/>
              <a:ext cx="689668" cy="1702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girlscoutsccs.org/wp-content/uploads/2013/03/wells-fargo-logo-1024x1024.jpg"/>
            <p:cNvPicPr>
              <a:picLocks noChangeAspect="1" noChangeArrowheads="1"/>
            </p:cNvPicPr>
            <p:nvPr/>
          </p:nvPicPr>
          <p:blipFill>
            <a:blip r:embed="rId126" cstate="print">
              <a:extLst>
                <a:ext uri="{28A0092B-C50C-407E-A947-70E740481C1C}">
                  <a14:useLocalDpi xmlns:a14="http://schemas.microsoft.com/office/drawing/2010/main" val="0"/>
                </a:ext>
              </a:extLst>
            </a:blip>
            <a:srcRect/>
            <a:stretch>
              <a:fillRect/>
            </a:stretch>
          </p:blipFill>
          <p:spPr bwMode="auto">
            <a:xfrm>
              <a:off x="5306384" y="4366876"/>
              <a:ext cx="378417" cy="378417"/>
            </a:xfrm>
            <a:prstGeom prst="rect">
              <a:avLst/>
            </a:prstGeom>
            <a:noFill/>
            <a:extLst>
              <a:ext uri="{909E8E84-426E-40DD-AFC4-6F175D3DCCD1}">
                <a14:hiddenFill xmlns:a14="http://schemas.microsoft.com/office/drawing/2010/main">
                  <a:solidFill>
                    <a:srgbClr val="FFFFFF"/>
                  </a:solidFill>
                </a14:hiddenFill>
              </a:ext>
            </a:extLst>
          </p:spPr>
        </p:pic>
      </p:grpSp>
      <p:sp>
        <p:nvSpPr>
          <p:cNvPr id="131" name="TextBox 130"/>
          <p:cNvSpPr txBox="1"/>
          <p:nvPr/>
        </p:nvSpPr>
        <p:spPr>
          <a:xfrm>
            <a:off x="0" y="6527884"/>
            <a:ext cx="8991600" cy="400110"/>
          </a:xfrm>
          <a:prstGeom prst="rect">
            <a:avLst/>
          </a:prstGeom>
          <a:noFill/>
        </p:spPr>
        <p:txBody>
          <a:bodyPr wrap="square">
            <a:spAutoFit/>
          </a:bodyPr>
          <a:lstStyle/>
          <a:p>
            <a:pPr eaLnBrk="0" fontAlgn="base" hangingPunct="0">
              <a:spcBef>
                <a:spcPct val="0"/>
              </a:spcBef>
              <a:spcAft>
                <a:spcPct val="0"/>
              </a:spcAft>
              <a:defRPr/>
            </a:pPr>
            <a:r>
              <a:rPr lang="en-US" sz="1000" dirty="0" smtClean="0">
                <a:solidFill>
                  <a:prstClr val="black"/>
                </a:solidFill>
                <a:latin typeface="Trebuchet MS" pitchFamily="34" charset="0"/>
                <a:ea typeface="ＭＳ Ｐゴシック" pitchFamily="34" charset="-128"/>
              </a:rPr>
              <a:t>The list reflects a sample of different-sized brands with a mix of national &amp; regional/local footprints.  To be considered, brands had to have a 100K+ monthly unique visitor average per comScore. </a:t>
            </a:r>
            <a:endParaRPr lang="en-US" sz="1000" dirty="0">
              <a:solidFill>
                <a:prstClr val="black"/>
              </a:solidFill>
              <a:latin typeface="Trebuchet MS" pitchFamily="34" charset="0"/>
              <a:ea typeface="ＭＳ Ｐゴシック" pitchFamily="34" charset="-128"/>
            </a:endParaRPr>
          </a:p>
        </p:txBody>
      </p:sp>
      <p:sp>
        <p:nvSpPr>
          <p:cNvPr id="132" name="TextBox 3"/>
          <p:cNvSpPr txBox="1">
            <a:spLocks noChangeArrowheads="1"/>
          </p:cNvSpPr>
          <p:nvPr/>
        </p:nvSpPr>
        <p:spPr bwMode="auto">
          <a:xfrm>
            <a:off x="0" y="30163"/>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#3: CTA Brands</a:t>
            </a:r>
            <a:endParaRPr lang="en-US" altLang="en-US" sz="1400" dirty="0"/>
          </a:p>
        </p:txBody>
      </p:sp>
    </p:spTree>
    <p:extLst>
      <p:ext uri="{BB962C8B-B14F-4D97-AF65-F5344CB8AC3E}">
        <p14:creationId xmlns:p14="http://schemas.microsoft.com/office/powerpoint/2010/main" val="54489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15799" y="3163669"/>
            <a:ext cx="3527602" cy="646331"/>
          </a:xfrm>
          <a:prstGeom prst="rect">
            <a:avLst/>
          </a:prstGeom>
          <a:noFill/>
        </p:spPr>
        <p:txBody>
          <a:bodyPr wrap="square" rtlCol="0">
            <a:spAutoFit/>
          </a:bodyPr>
          <a:lstStyle/>
          <a:p>
            <a:pPr algn="ctr"/>
            <a:r>
              <a:rPr lang="en-US" b="1" i="1" dirty="0" smtClean="0">
                <a:solidFill>
                  <a:prstClr val="black"/>
                </a:solidFill>
                <a:latin typeface="Trebuchet MS" panose="020B0603020202020204" pitchFamily="34" charset="0"/>
              </a:rPr>
              <a:t>28 out of 40</a:t>
            </a:r>
            <a:r>
              <a:rPr lang="en-US" b="1" dirty="0" smtClean="0">
                <a:solidFill>
                  <a:prstClr val="black"/>
                </a:solidFill>
                <a:latin typeface="Trebuchet MS" panose="020B0603020202020204" pitchFamily="34" charset="0"/>
              </a:rPr>
              <a:t> Brands (70%) also had </a:t>
            </a:r>
            <a:r>
              <a:rPr lang="en-US" b="1" i="1" u="sng" dirty="0" smtClean="0">
                <a:solidFill>
                  <a:prstClr val="black"/>
                </a:solidFill>
                <a:latin typeface="Trebuchet MS" panose="020B0603020202020204" pitchFamily="34" charset="0"/>
              </a:rPr>
              <a:t>lower TV spend</a:t>
            </a:r>
          </a:p>
        </p:txBody>
      </p:sp>
      <p:grpSp>
        <p:nvGrpSpPr>
          <p:cNvPr id="2" name="Group 1"/>
          <p:cNvGrpSpPr/>
          <p:nvPr/>
        </p:nvGrpSpPr>
        <p:grpSpPr>
          <a:xfrm>
            <a:off x="4423674" y="1835762"/>
            <a:ext cx="4720325" cy="2272075"/>
            <a:chOff x="507961" y="2800531"/>
            <a:chExt cx="7569239" cy="3284244"/>
          </a:xfrm>
        </p:grpSpPr>
        <p:sp>
          <p:nvSpPr>
            <p:cNvPr id="47" name="Rounded Rectangle 46"/>
            <p:cNvSpPr/>
            <p:nvPr/>
          </p:nvSpPr>
          <p:spPr>
            <a:xfrm>
              <a:off x="533400" y="2800531"/>
              <a:ext cx="7543800" cy="321926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9" name="Picture 2" descr="http://news.ovationbrands.com/wp-content/uploads/2014/08/logos/Hometown_Buffet_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2952932"/>
              <a:ext cx="9144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38697" y="3526934"/>
              <a:ext cx="685800" cy="4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3584" y="4916396"/>
              <a:ext cx="733744" cy="4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6" descr="http://www.redrobin.com/img/nav/logo-brews.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38131" y="3572279"/>
              <a:ext cx="628651" cy="41910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8" descr="http://www.findthatlogo.com/wp-content/gallery/carrabbas-logos/carabbas-logo.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758" y="3602030"/>
              <a:ext cx="1055825" cy="31700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descr="http://portlandbrewpubs.com/wp-content/uploads/2012/08/BJs-Restaurant-Logo.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7373" y="4880144"/>
              <a:ext cx="480224" cy="50273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2" descr="http://www.northgatemall.com/wp-content/uploads/2013/04/Ruby_Tuesday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5401" y="4920628"/>
              <a:ext cx="831291" cy="47106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4" descr="http://media.longhornsteakhouse.com/images/site/logo.png"/>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16443" y="4238876"/>
              <a:ext cx="863113" cy="31825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http://www.daveandbusters.com/images/11001_thumb_DnB-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462674"/>
              <a:ext cx="454025" cy="43983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8" descr="http://www.onlinebrokerrev.com/scottrade/scottrade%20logo.gif"/>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2178" y="5534754"/>
              <a:ext cx="699773" cy="28679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0" descr="https://upload.wikimedia.org/wikipedia/en/d/d0/MGM_Resorts_International_logo.png"/>
            <p:cNvPicPr>
              <a:picLocks noChangeAspect="1" noChangeArrowheads="1"/>
            </p:cNvPicPr>
            <p:nvPr/>
          </p:nvPicPr>
          <p:blipFill>
            <a:blip r:embed="rId1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7996" y="5562600"/>
              <a:ext cx="802434" cy="231101"/>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1151" y="4901657"/>
              <a:ext cx="1338498" cy="49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23" descr="https://upload.wikimedia.org/wikipedia/en/0/04/La_Quinta_Inns_%26_Suites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61453" y="5432611"/>
              <a:ext cx="639185" cy="39141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5" descr="http://logonoid.com/images/hyatt-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34739" y="4276636"/>
              <a:ext cx="730662" cy="29501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7" descr="http://www.cpsa.com/assets/images/hotelLogos/intercontinental_logo.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1499" y="5424137"/>
              <a:ext cx="9906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9" descr="http://www.holidayextras.co.uk/images/holidayextras/hilton-logo.g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7611" y="5271524"/>
              <a:ext cx="813251" cy="81325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1" descr="http://upload.wikimedia.org/wikipedia/commons/thumb/c/c2/Starwood_Hotels_and_Resorts_logo.svg/2000px-Starwood_Hotels_and_Resorts_logo.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18247" y="5577561"/>
              <a:ext cx="845808" cy="30745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3" descr="https://upload.wikimedia.org/wikipedia/commons/thumb/9/91/Best_Western_logo.svg/2000px-Best_Western_logo.sv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0844" y="5531623"/>
              <a:ext cx="401221" cy="369324"/>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5" descr="https://upload.wikimedia.org/wikipedia/en/thumb/e/e5/Logo-mutualofomaha.svg/150px-Logo-mutualofomaha.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71732" y="4043257"/>
              <a:ext cx="7143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37" descr="http://blog.tavorro.com/wp-content/uploads/2014/10/Aflac-Logo-Sales-Jobs-Tavorro.jpg"/>
            <p:cNvPicPr>
              <a:picLocks noChangeAspect="1" noChangeArrowheads="1"/>
            </p:cNvPicPr>
            <p:nvPr/>
          </p:nvPicPr>
          <p:blipFill>
            <a:blip r:embed="rId21"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16637" y="4171326"/>
              <a:ext cx="1017264" cy="45335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39" descr="https://upload.wikimedia.org/wikipedia/en/thumb/d/d0/Progressive_Corporation.svg/1024px-Progressive_Corporation.svg.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38697" y="4398004"/>
              <a:ext cx="977039" cy="148846"/>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1" descr="http://img2.wikia.nocookie.net/__cb20121010222410/logopedia/images/f/fb/Ljs2012.gif"/>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882" y="4185494"/>
              <a:ext cx="628767" cy="42502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3" descr="http://photos.prnewswire.com/prnfull/20121022/NY96752LOGO-b"/>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5164" y="4900811"/>
              <a:ext cx="461401" cy="461401"/>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5" descr="https://upload.wikimedia.org/wikipedia/en/b/ba/CiCis_Pizza.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425051" y="4147389"/>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7" descr="https://upload.wikimedia.org/wikipedia/en/thumb/d/df/Sonic_Drive-In_logo.svg/1280px-Sonic_Drive-In_logo.svg.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86200" y="2979066"/>
              <a:ext cx="909323" cy="45039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9" descr="http://img3.wikia.nocookie.net/__cb20130825202328/logopedia/images/8/84/El-pollo-loco.gif"/>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6782" y="3566047"/>
              <a:ext cx="822623" cy="41131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51" descr="https://upload.wikimedia.org/wikipedia/en/thumb/a/ae/Dairy_Queen_logo.svg/800px-Dairy_Queen_logo.svg.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355166" y="2890586"/>
              <a:ext cx="717473" cy="50223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53" descr="http://upload.wikimedia.org/wikipedia/en/d/de/Steaknshake.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172200" y="2940155"/>
              <a:ext cx="602826" cy="441555"/>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56"/>
            <p:cNvPicPr>
              <a:picLocks noChangeAspect="1" noChangeArrowheads="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3018464"/>
              <a:ext cx="1047188" cy="33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 name="Picture 58" descr="http://www.kfcqld.com.au/sites/public/246/resources/templates/385/img/kfcLogo.gif"/>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3008708"/>
              <a:ext cx="676237" cy="34644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0" descr="http://logonoid.com/images/mens-wearhouse-logo.png"/>
            <p:cNvPicPr>
              <a:picLocks noChangeAspect="1" noChangeArrowheads="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4751" y="3514216"/>
              <a:ext cx="542734" cy="54273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62" descr="http://www.brandsoftheworld.com/sites/default/files/styles/logo-thumbnail/public/082012/foot_locker_primary_logo_-_no_url_cmyk.png?itok=hIb7I0Xr"/>
            <p:cNvPicPr>
              <a:picLocks noChangeAspect="1" noChangeArrowheads="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28005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4" descr="http://www.adweek.com/agencyspy/files/2014/12/vonage-logo.jpg"/>
            <p:cNvPicPr>
              <a:picLocks noChangeAspect="1" noChangeArrowheads="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403" y="3514216"/>
              <a:ext cx="945447" cy="34379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67"/>
            <p:cNvPicPr>
              <a:picLocks noChangeAspect="1" noChangeArrowheads="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920" y="2933789"/>
              <a:ext cx="281278" cy="34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69" descr="http://californiacoasterkings.com/wp-content/uploads/2013/07/cflogo.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887266" y="3527754"/>
              <a:ext cx="1095375" cy="412493"/>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71" descr="https://upload.wikimedia.org/wikipedia/en/thumb/b/b4/Six_Flags_logo.svg/1280px-Six_Flags_logo.svg.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886200" y="3533621"/>
              <a:ext cx="810718" cy="40662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73" descr="http://www.avisbudgetgroup.com/files/3013/5343/4251/bgt_hrz_rgb_pos.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07961" y="4197007"/>
              <a:ext cx="1083418" cy="401996"/>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75" descr="http://www.avisbudgetgroup.com/files/8513/5343/4596/avis_4cp-print-F.JPG"/>
            <p:cNvPicPr>
              <a:picLocks noChangeAspect="1" noChangeArrowheads="1"/>
            </p:cNvPicPr>
            <p:nvPr/>
          </p:nvPicPr>
          <p:blipFill>
            <a:blip r:embed="rId39"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827115" y="4898463"/>
              <a:ext cx="833408" cy="484415"/>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77" descr="http://www.explore-massachusetts.com/image-files/amtrak-trains-logo.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712099" y="4901657"/>
              <a:ext cx="668883" cy="445922"/>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79" descr="http://lippincott.com/cache/made/cc190b03fd288467/Delta_01_959_487_c1.png"/>
            <p:cNvPicPr>
              <a:picLocks noChangeAspect="1" noChangeArrowheads="1"/>
            </p:cNvPicPr>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454" y="4870857"/>
              <a:ext cx="1089518" cy="55328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228600" y="361890"/>
            <a:ext cx="8588355" cy="400110"/>
          </a:xfrm>
          <a:prstGeom prst="rect">
            <a:avLst/>
          </a:prstGeom>
          <a:noFill/>
        </p:spPr>
        <p:txBody>
          <a:bodyPr wrap="square" rtlCol="0">
            <a:spAutoFit/>
          </a:bodyPr>
          <a:lstStyle/>
          <a:p>
            <a:pPr algn="ctr"/>
            <a:r>
              <a:rPr lang="en-US" sz="2000" dirty="0" smtClean="0">
                <a:latin typeface="Trebuchet MS" panose="020B0603020202020204" pitchFamily="34" charset="0"/>
              </a:rPr>
              <a:t>Our Findings: A Positive Correlation Between TV Spend &amp; Website Traffic</a:t>
            </a:r>
            <a:endParaRPr lang="en-US" sz="2000" dirty="0">
              <a:latin typeface="Trebuchet MS" panose="020B0603020202020204" pitchFamily="34" charset="0"/>
            </a:endParaRPr>
          </a:p>
        </p:txBody>
      </p:sp>
      <p:grpSp>
        <p:nvGrpSpPr>
          <p:cNvPr id="46" name="Group 45"/>
          <p:cNvGrpSpPr/>
          <p:nvPr/>
        </p:nvGrpSpPr>
        <p:grpSpPr>
          <a:xfrm>
            <a:off x="4409058" y="4371938"/>
            <a:ext cx="4734942" cy="2638461"/>
            <a:chOff x="48337" y="3219823"/>
            <a:chExt cx="9025918" cy="3798503"/>
          </a:xfrm>
        </p:grpSpPr>
        <p:pic>
          <p:nvPicPr>
            <p:cNvPr id="48" name="Picture 181" descr="http://fontmeme.com/images/Lands-End-Logo.jpg"/>
            <p:cNvPicPr>
              <a:picLocks noChangeAspect="1" noChangeArrowheads="1"/>
            </p:cNvPicPr>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6890" y="6089097"/>
              <a:ext cx="929229" cy="929229"/>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p:cNvSpPr/>
            <p:nvPr/>
          </p:nvSpPr>
          <p:spPr>
            <a:xfrm>
              <a:off x="76201" y="3291343"/>
              <a:ext cx="8998054" cy="345279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0" name="Picture 81" descr="http://pmcdeadline2.files.wordpress.com/2014/03/fandango-logo__140325154101.png"/>
            <p:cNvPicPr>
              <a:picLocks noChangeAspect="1" noChangeArrowheads="1"/>
            </p:cNvPicPr>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4885" y="5469938"/>
              <a:ext cx="729046" cy="4096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3" descr="http://www.tempo.ai/content/uploads/2015/01/Uber-Logo-550x550.jpg"/>
            <p:cNvPicPr>
              <a:picLocks noChangeAspect="1" noChangeArrowheads="1"/>
            </p:cNvPicPr>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7050" y="4293278"/>
              <a:ext cx="589457" cy="58945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5" descr="http://streetfightmagcom.b.presscdn.com/wp-content/uploads/grubhub.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994796" y="5207214"/>
              <a:ext cx="603121" cy="60312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7" descr="http://www.brandsoftheworld.com/sites/default/files/styles/logo-thumbnail/public/092012/cabelas.ai-converted.png?itok=dat8EWN0"/>
            <p:cNvPicPr>
              <a:picLocks noChangeAspect="1" noChangeArrowheads="1"/>
            </p:cNvPicPr>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1868" y="332034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9" descr="https://upload.wikimedia.org/wikipedia/en/thumb/7/7c/Buffalo_Wild_Wings.svg/1280px-Buffalo_Wild_Wings.svg.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87975" y="3647770"/>
              <a:ext cx="610187" cy="42474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1" descr="https://upload.wikimedia.org/wikipedia/en/thumb/b/bc/Applebee's.svg/1280px-Applebee's.svg.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721402" y="3827637"/>
              <a:ext cx="783181" cy="36344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3" descr="http://logok.org/wp-content/uploads/2014/10/Chilis-logo-old.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433831" y="3607108"/>
              <a:ext cx="535785" cy="42862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95" descr="https://upload.wikimedia.org/wikipedia/commons/thumb/1/14/IHOP_Restaurant_logo.svg/2000px-IHOP_Restaurant_logo.svg.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2624439" y="5508775"/>
              <a:ext cx="615594" cy="3487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97" descr="https://upload.wikimedia.org/wikipedia/en/thumb/f/fb/OliveGardenNewLogo2014.png/225px-OliveGardenNewLogo2014.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876930" y="5906317"/>
              <a:ext cx="685800" cy="5059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99" descr="http://wallpapers111.com/wp-content/uploads/2015/05/Mastercard-Logo-Wallpapers-0.pn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3648942" y="3903952"/>
              <a:ext cx="5334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0"/>
            <p:cNvPicPr>
              <a:picLocks noChangeAspect="1" noChangeArrowheads="1"/>
            </p:cNvPicPr>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7008" y="3262758"/>
              <a:ext cx="970382" cy="34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01"/>
            <p:cNvPicPr>
              <a:picLocks noChangeAspect="1" noChangeArrowheads="1"/>
            </p:cNvPicPr>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0143" y="4009359"/>
              <a:ext cx="885692" cy="31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04" descr="https://www.usbank.com/homepage/images/comp_1_logo-usbank-siteheader.png"/>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904902" y="3790263"/>
              <a:ext cx="803360" cy="29511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6" descr="https://peoplefund.org/wp-content/uploads/2014/04/CapitalOne-Logo-transparent.png"/>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5322123" y="4373593"/>
              <a:ext cx="799063" cy="27817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8" descr="https://upload.wikimedia.org/wikipedia/en/thumb/e/e0/JPMorgan_Chase.svg/1280px-JPMorgan_Chase.svg.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2255848" y="3593182"/>
              <a:ext cx="1499140" cy="1674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10" descr="http://files.softicons.com/download/business-icons/credit-cards-icon-set-by-yootheme/png/256x256/amex.png"/>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836402" y="411360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12" descr="http://wallpapers111.com/wp-content/uploads/2015/05/Visa-Logo-Image-0.png"/>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3754988" y="5525853"/>
              <a:ext cx="831595" cy="316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14" descr="http://buygalax.com/images/stories/ProfessionalServices/Edweard_Jones/web224081_logo.jpg"/>
            <p:cNvPicPr>
              <a:picLocks noChangeAspect="1" noChangeArrowheads="1"/>
            </p:cNvPicPr>
            <p:nvPr/>
          </p:nvPicPr>
          <p:blipFill>
            <a:blip r:embed="rId6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9382" y="4805128"/>
              <a:ext cx="914400" cy="17068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16" descr="http://img2.wikia.nocookie.net/__cb20120822024149/logopedia/images/7/72/Prudential_Financial.svg.png"/>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5407390" y="5654720"/>
              <a:ext cx="838200" cy="20116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18" descr="http://banks.credio.com/sites/default/files/765/media/images/PNC_109112.jpg"/>
            <p:cNvPicPr>
              <a:picLocks noChangeAspect="1" noChangeArrowheads="1"/>
            </p:cNvPicPr>
            <p:nvPr/>
          </p:nvPicPr>
          <p:blipFill>
            <a:blip r:embed="rId6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4166" y="5024135"/>
              <a:ext cx="890273" cy="4034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0" descr="http://hopecommunities.org/wp-content/uploads/2013/12/Charles-Schwab-logo.jpg"/>
            <p:cNvPicPr>
              <a:picLocks noChangeAspect="1" noChangeArrowheads="1"/>
            </p:cNvPicPr>
            <p:nvPr/>
          </p:nvPicPr>
          <p:blipFill>
            <a:blip r:embed="rId6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5326" y="4822409"/>
              <a:ext cx="448892" cy="44889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2" descr="https://upload.wikimedia.org/wikipedia/en/thumb/4/44/Marriott_Logo.svg/1280px-Marriott_Logo.svg.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1849382" y="5431442"/>
              <a:ext cx="674919" cy="34853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24" descr="http://logonoid.com/images/new-york-life-logo.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8372769" y="6013585"/>
              <a:ext cx="501436" cy="50143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6" descr="http://cdn.quitalcohol.com/wp-content/uploads/2013/07/united-healthcare-rehab.jpg"/>
            <p:cNvPicPr>
              <a:picLocks noChangeAspect="1" noChangeArrowheads="1"/>
            </p:cNvPicPr>
            <p:nvPr/>
          </p:nvPicPr>
          <p:blipFill>
            <a:blip r:embed="rId6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1744" y="4159325"/>
              <a:ext cx="91440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8" descr="https://upload.wikimedia.org/wikipedia/commons/2/20/GEICO.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5464316" y="4794420"/>
              <a:ext cx="803948" cy="17955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30" descr="http://banks.credio.com/sites/default/files/765/media/images/USAA_Federal_Savings_Bank_109121.jpg"/>
            <p:cNvPicPr>
              <a:picLocks noChangeAspect="1" noChangeArrowheads="1"/>
            </p:cNvPicPr>
            <p:nvPr/>
          </p:nvPicPr>
          <p:blipFill>
            <a:blip r:embed="rId6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9121" y="4741961"/>
              <a:ext cx="435639" cy="46058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31"/>
            <p:cNvPicPr>
              <a:picLocks noChangeAspect="1" noChangeArrowheads="1"/>
            </p:cNvPicPr>
            <p:nvPr/>
          </p:nvPicPr>
          <p:blipFill>
            <a:blip r:embed="rId69" cstate="print">
              <a:clrChange>
                <a:clrFrom>
                  <a:srgbClr val="FDFDFE"/>
                </a:clrFrom>
                <a:clrTo>
                  <a:srgbClr val="FDFDFE">
                    <a:alpha val="0"/>
                  </a:srgbClr>
                </a:clrTo>
              </a:clrChange>
              <a:extLst>
                <a:ext uri="{28A0092B-C50C-407E-A947-70E740481C1C}">
                  <a14:useLocalDpi xmlns:a14="http://schemas.microsoft.com/office/drawing/2010/main" val="0"/>
                </a:ext>
              </a:extLst>
            </a:blip>
            <a:srcRect/>
            <a:stretch>
              <a:fillRect/>
            </a:stretch>
          </p:blipFill>
          <p:spPr bwMode="auto">
            <a:xfrm>
              <a:off x="5369845" y="4927454"/>
              <a:ext cx="992890" cy="57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33" descr="http://caffeine-lab.com/wp-content/uploads/2012/10/Humana-Green-Logo.jpg"/>
            <p:cNvPicPr>
              <a:picLocks noChangeAspect="1" noChangeArrowheads="1"/>
            </p:cNvPicPr>
            <p:nvPr/>
          </p:nvPicPr>
          <p:blipFill>
            <a:blip r:embed="rId70"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603684" y="5178058"/>
              <a:ext cx="681888" cy="29696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35" descr="http://shorelinefg.net/gerberlogo.png"/>
            <p:cNvPicPr>
              <a:picLocks noChangeAspect="1" noChangeArrowheads="1"/>
            </p:cNvPicPr>
            <p:nvPr/>
          </p:nvPicPr>
          <p:blipFill>
            <a:blip r:embed="rId7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6116" y="4894253"/>
              <a:ext cx="489064" cy="44674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7" descr="http://www.antheminc.com/prodcontrib/groups/wellpoint/@wp_news_main/documents/wlp_assets/pw_e226255.jpg"/>
            <p:cNvPicPr>
              <a:picLocks noChangeAspect="1" noChangeArrowheads="1"/>
            </p:cNvPicPr>
            <p:nvPr/>
          </p:nvPicPr>
          <p:blipFill>
            <a:blip r:embed="rId7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642" y="4822409"/>
              <a:ext cx="734855" cy="20002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39" descr="http://worldteamsports.org/wp-content/uploads/2010/11/State-Farm-New-Logo-2012.jpg"/>
            <p:cNvPicPr>
              <a:picLocks noChangeAspect="1" noChangeArrowheads="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4439" y="6035658"/>
              <a:ext cx="973689" cy="24728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40"/>
            <p:cNvPicPr>
              <a:picLocks noChangeAspect="1" noChangeArrowheads="1"/>
            </p:cNvPicPr>
            <p:nvPr/>
          </p:nvPicPr>
          <p:blipFill>
            <a:blip r:embed="rId7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6494" y="3586687"/>
              <a:ext cx="602375" cy="48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142" descr="http://img1.wikia.nocookie.net/__cb20130511041847/logopedia/images/6/68/Chick-fil-A_logo_2012.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5172845" y="5916524"/>
              <a:ext cx="693445" cy="31194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4" descr="https://upload.wikimedia.org/wikipedia/en/thumb/5/54/PapaJohns.svg/1280px-PapaJohns.svg.png"/>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3179735" y="6274388"/>
              <a:ext cx="685800" cy="4221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6" descr="https://upload.wikimedia.org/wikipedia/en/thumb/9/94/Whataburger_logo.svg/300px-Whataburger_logo.svg.png"/>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1414509" y="5871674"/>
              <a:ext cx="366112" cy="34658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48" descr="http://www.headingfortheexits.com/wp-content/uploads/2012/11/LITTLE-CAESARS-logo.gif"/>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8410781" y="5326539"/>
              <a:ext cx="450952" cy="46251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http://creeksiderts.org/img/zaxbys%20logo.gif"/>
            <p:cNvPicPr>
              <a:picLocks noChangeAspect="1" noChangeArrowheads="1"/>
            </p:cNvPicPr>
            <p:nvPr/>
          </p:nvPicPr>
          <p:blipFill>
            <a:blip r:embed="rId7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3348" y="3733156"/>
              <a:ext cx="635038" cy="40932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52" descr="http://pizza.dominos.com/landing/images/pizza.jpg"/>
            <p:cNvPicPr>
              <a:picLocks noChangeAspect="1" noChangeArrowheads="1"/>
            </p:cNvPicPr>
            <p:nvPr/>
          </p:nvPicPr>
          <p:blipFill>
            <a:blip r:embed="rId8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37" y="5743742"/>
              <a:ext cx="738604" cy="52056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55"/>
            <p:cNvPicPr>
              <a:picLocks noChangeAspect="1" noChangeArrowheads="1"/>
            </p:cNvPicPr>
            <p:nvPr/>
          </p:nvPicPr>
          <p:blipFill>
            <a:blip r:embed="rId81"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396965" y="4763373"/>
              <a:ext cx="424886" cy="42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157" descr="http://img2.wikia.nocookie.net/__cb20140507122847/logopedia/images/6/63/Pizza_Hut_2012_logo.png"/>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6250504" y="4159325"/>
              <a:ext cx="533400" cy="53206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59" descr="https://liberty.sodexomyway.com/images/DD-Logo-Stack_tcm96-45706.jpg"/>
            <p:cNvPicPr>
              <a:picLocks noChangeAspect="1" noChangeArrowheads="1"/>
            </p:cNvPicPr>
            <p:nvPr/>
          </p:nvPicPr>
          <p:blipFill>
            <a:blip r:embed="rId8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2735" y="6311154"/>
              <a:ext cx="685800" cy="26540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2"/>
            <p:cNvPicPr>
              <a:picLocks noChangeAspect="1" noChangeArrowheads="1"/>
            </p:cNvPicPr>
            <p:nvPr/>
          </p:nvPicPr>
          <p:blipFill>
            <a:blip r:embed="rId8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29428" y="5458541"/>
              <a:ext cx="395243" cy="50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165"/>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4633868" y="6311154"/>
              <a:ext cx="457200" cy="34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167" descr="http://knowmore.org/wiki/images/d/d7/Barnes_%26_Noble,_Inc.-logo.png"/>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4571340" y="5431442"/>
              <a:ext cx="8001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69" descr="http://www.myfreeproductsamples.com/wp-content/uploads/2014/09/cvs-logo.png"/>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897352" y="3323544"/>
              <a:ext cx="784795" cy="37611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71" descr="https://upload.wikimedia.org/wikipedia/en/5/55/Dillards_Logo.jpg"/>
            <p:cNvPicPr>
              <a:picLocks noChangeAspect="1" noChangeArrowheads="1"/>
            </p:cNvPicPr>
            <p:nvPr/>
          </p:nvPicPr>
          <p:blipFill>
            <a:blip r:embed="rId8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4845" y="3433515"/>
              <a:ext cx="743024" cy="24371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73" descr="http://www.centsablemomma.com/wp-content/uploads/2012/06/Rite-Aid-logo.jpg"/>
            <p:cNvPicPr>
              <a:picLocks noChangeAspect="1" noChangeArrowheads="1"/>
            </p:cNvPicPr>
            <p:nvPr/>
          </p:nvPicPr>
          <p:blipFill>
            <a:blip r:embed="rId8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8653" y="4369876"/>
              <a:ext cx="409584" cy="34871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75" descr="http://retailers.s3.amazonaws.com/retailers/files/zales2.png"/>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6924845" y="4895905"/>
              <a:ext cx="710068" cy="26567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77" descr="https://upload.wikimedia.org/wikipedia/en/thumb/a/a7/Toys_%22R%22_Us_logo.svg/640px-Toys_%22R%22_Us_logo.svg.png"/>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6474725" y="5852047"/>
              <a:ext cx="832284" cy="23017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79" descr="http://images.taubman.com/www.shopcitycreekcenter.com/asset/resize/30169/1/296/0.jpg"/>
            <p:cNvPicPr>
              <a:picLocks noChangeAspect="1" noChangeArrowheads="1"/>
            </p:cNvPicPr>
            <p:nvPr/>
          </p:nvPicPr>
          <p:blipFill>
            <a:blip r:embed="rId9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8239" y="6034201"/>
              <a:ext cx="574097" cy="25601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83" descr="https://upload.wikimedia.org/wikipedia/en/thumb/4/4b/Burlington_Coat_Factory_Logo.svg/1280px-Burlington_Coat_Factory_Logo.svg.png"/>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7132620" y="3977684"/>
              <a:ext cx="973614" cy="25177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85" descr="http://www.brandsoftheworld.com/sites/default/files/styles/logo-thumbnail/public/052013/bps-logo-pms-converted.png?itok=Rl8INAjf"/>
            <p:cNvPicPr>
              <a:picLocks noChangeAspect="1" noChangeArrowheads="1"/>
            </p:cNvPicPr>
            <p:nvPr/>
          </p:nvPicPr>
          <p:blipFill>
            <a:blip r:embed="rId9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647" y="4487324"/>
              <a:ext cx="561984" cy="56198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87" descr="http://img3.wikia.nocookie.net/__cb20100920050450/logopedia/images/4/4d/Macy's.png"/>
            <p:cNvPicPr>
              <a:picLocks noChangeAspect="1" noChangeArrowheads="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4741364" y="3613780"/>
              <a:ext cx="897559" cy="23875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89" descr="http://www.walgreens.com/images/29897/29897_Logo3_310x137.gif"/>
            <p:cNvPicPr>
              <a:picLocks noChangeAspect="1" noChangeArrowheads="1"/>
            </p:cNvPicPr>
            <p:nvPr/>
          </p:nvPicPr>
          <p:blipFill>
            <a:blip r:embed="rId9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9271" y="3900889"/>
              <a:ext cx="1093340" cy="48318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91" descr="https://upload.wikimedia.org/wikipedia/commons/e/e9/PartyCity_Logo.jpg"/>
            <p:cNvPicPr>
              <a:picLocks noChangeAspect="1" noChangeArrowheads="1"/>
            </p:cNvPicPr>
            <p:nvPr/>
          </p:nvPicPr>
          <p:blipFill>
            <a:blip r:embed="rId9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182342" y="4398646"/>
              <a:ext cx="969350" cy="29711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93" descr="https://upload.wikimedia.org/wikipedia/commons/thumb/9/9a/Target_logo.svg/432px-Target_logo.svg.png"/>
            <p:cNvPicPr>
              <a:picLocks noChangeAspect="1" noChangeArrowheads="1"/>
            </p:cNvPicPr>
            <p:nvPr/>
          </p:nvPicPr>
          <p:blipFill>
            <a:blip r:embed="rId98" cstate="print">
              <a:extLst>
                <a:ext uri="{28A0092B-C50C-407E-A947-70E740481C1C}">
                  <a14:useLocalDpi xmlns:a14="http://schemas.microsoft.com/office/drawing/2010/main" val="0"/>
                </a:ext>
              </a:extLst>
            </a:blip>
            <a:srcRect/>
            <a:stretch>
              <a:fillRect/>
            </a:stretch>
          </p:blipFill>
          <p:spPr bwMode="auto">
            <a:xfrm>
              <a:off x="171783" y="5030516"/>
              <a:ext cx="491712" cy="65334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95" descr="http://blogs-images.forbes.com/velocity/files/2010/10/300px-Gap_logo.svg_.png"/>
            <p:cNvPicPr>
              <a:picLocks noChangeAspect="1" noChangeArrowheads="1"/>
            </p:cNvPicPr>
            <p:nvPr/>
          </p:nvPicPr>
          <p:blipFill>
            <a:blip r:embed="rId99" cstate="print">
              <a:extLst>
                <a:ext uri="{28A0092B-C50C-407E-A947-70E740481C1C}">
                  <a14:useLocalDpi xmlns:a14="http://schemas.microsoft.com/office/drawing/2010/main" val="0"/>
                </a:ext>
              </a:extLst>
            </a:blip>
            <a:srcRect/>
            <a:stretch>
              <a:fillRect/>
            </a:stretch>
          </p:blipFill>
          <p:spPr bwMode="auto">
            <a:xfrm>
              <a:off x="7101819" y="6274388"/>
              <a:ext cx="342792" cy="34279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97" descr="http://www.brandsoftheworld.com/sites/default/files/styles/logo-thumbnail/public/032011/rooms-to-go.gif?itok=-yYz0K1O"/>
            <p:cNvPicPr>
              <a:picLocks noChangeAspect="1" noChangeArrowheads="1"/>
            </p:cNvPicPr>
            <p:nvPr/>
          </p:nvPicPr>
          <p:blipFill>
            <a:blip r:embed="rId10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5382127"/>
              <a:ext cx="653531" cy="65353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99" descr="http://logonoid.com/images/tjx-logo.png"/>
            <p:cNvPicPr>
              <a:picLocks noChangeAspect="1" noChangeArrowheads="1"/>
            </p:cNvPicPr>
            <p:nvPr/>
          </p:nvPicPr>
          <p:blipFill>
            <a:blip r:embed="rId101" cstate="print">
              <a:extLst>
                <a:ext uri="{28A0092B-C50C-407E-A947-70E740481C1C}">
                  <a14:useLocalDpi xmlns:a14="http://schemas.microsoft.com/office/drawing/2010/main" val="0"/>
                </a:ext>
              </a:extLst>
            </a:blip>
            <a:srcRect/>
            <a:stretch>
              <a:fillRect/>
            </a:stretch>
          </p:blipFill>
          <p:spPr bwMode="auto">
            <a:xfrm>
              <a:off x="7718996" y="3641801"/>
              <a:ext cx="1003582" cy="261935"/>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01" descr="https://corporate.bestbuy.com/wp-content/uploads/2014/08/Best-Buy-Logo.jpg"/>
            <p:cNvPicPr>
              <a:picLocks noChangeAspect="1" noChangeArrowheads="1"/>
            </p:cNvPicPr>
            <p:nvPr/>
          </p:nvPicPr>
          <p:blipFill>
            <a:blip r:embed="rId10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70" y="4369876"/>
              <a:ext cx="569396" cy="32137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03" descr="https://www.multivu.com/assets/57202/photos/WALMART-logo-original.jpg?1342577358"/>
            <p:cNvPicPr>
              <a:picLocks noChangeAspect="1" noChangeArrowheads="1"/>
            </p:cNvPicPr>
            <p:nvPr/>
          </p:nvPicPr>
          <p:blipFill>
            <a:blip r:embed="rId10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2147" y="3316432"/>
              <a:ext cx="880583" cy="24186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05" descr="http://the-motive.com/wp-content/uploads/2013/08/old-navy-logo1.png"/>
            <p:cNvPicPr>
              <a:picLocks noChangeAspect="1" noChangeArrowheads="1"/>
            </p:cNvPicPr>
            <p:nvPr/>
          </p:nvPicPr>
          <p:blipFill>
            <a:blip r:embed="rId10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4409165"/>
              <a:ext cx="726204" cy="312191"/>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07" descr="https://img.grouponcdn.com/coupons/sv4XL2Uf4qiVoDEdfLyUha/kohls2-500x500"/>
            <p:cNvPicPr>
              <a:picLocks noChangeAspect="1" noChangeArrowheads="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7673641" y="4656992"/>
              <a:ext cx="812946" cy="81294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09" descr="http://www.brandsoftheworld.com/sites/default/files/styles/logo-thumbnail/public/012012/victoria_s_secret.ai_.png?itok=KnLd4kmV"/>
            <p:cNvPicPr>
              <a:picLocks noChangeAspect="1" noChangeArrowheads="1"/>
            </p:cNvPicPr>
            <p:nvPr/>
          </p:nvPicPr>
          <p:blipFill>
            <a:blip r:embed="rId10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3641" y="5283587"/>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11" descr="http://img4.wikia.nocookie.net/__cb20100906173619/logopedia/images/d/d9/Menards_logo-1-.png"/>
            <p:cNvPicPr>
              <a:picLocks noChangeAspect="1" noChangeArrowheads="1"/>
            </p:cNvPicPr>
            <p:nvPr/>
          </p:nvPicPr>
          <p:blipFill>
            <a:blip r:embed="rId10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8982" y="5921971"/>
              <a:ext cx="912020" cy="19699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13" descr="https://upload.wikimedia.org/wikipedia/en/thumb/7/7a/Dick's_Sporting_Goods.svg/250px-Dick's_Sporting_Goods.svg.png"/>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7639024" y="6264303"/>
              <a:ext cx="664139" cy="316130"/>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15" descr="http://www.ctrealtor.com/images/rf_170.jpg"/>
            <p:cNvPicPr>
              <a:picLocks noChangeAspect="1" noChangeArrowheads="1"/>
            </p:cNvPicPr>
            <p:nvPr/>
          </p:nvPicPr>
          <p:blipFill>
            <a:blip r:embed="rId10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820" y="4895905"/>
              <a:ext cx="8096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17" descr="http://www.dafont.com/forum/attach/orig/2/0/20149.jpg"/>
            <p:cNvPicPr>
              <a:picLocks noChangeAspect="1" noChangeArrowheads="1"/>
            </p:cNvPicPr>
            <p:nvPr/>
          </p:nvPicPr>
          <p:blipFill>
            <a:blip r:embed="rId1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942" y="5925982"/>
              <a:ext cx="12573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19" descr="http://www.aa.com/content/images/AAdvantage/logos/officedepot_logo.jpg"/>
            <p:cNvPicPr>
              <a:picLocks noChangeAspect="1" noChangeArrowheads="1"/>
            </p:cNvPicPr>
            <p:nvPr/>
          </p:nvPicPr>
          <p:blipFill>
            <a:blip r:embed="rId1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4485" y="6313328"/>
              <a:ext cx="672308" cy="403385"/>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21" descr="http://www.underconsideration.com/brandnew/archives/jcpenney_2013_logo_detail.png"/>
            <p:cNvPicPr>
              <a:picLocks noChangeAspect="1" noChangeArrowheads="1"/>
            </p:cNvPicPr>
            <p:nvPr/>
          </p:nvPicPr>
          <p:blipFill>
            <a:blip r:embed="rId1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5985" y="3356841"/>
              <a:ext cx="1046563" cy="241756"/>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23" descr="https://upload.wikimedia.org/wikipedia/en/f/ff/Lowe's_logo.png"/>
            <p:cNvPicPr>
              <a:picLocks noChangeAspect="1" noChangeArrowheads="1"/>
            </p:cNvPicPr>
            <p:nvPr/>
          </p:nvPicPr>
          <p:blipFill>
            <a:blip r:embed="rId1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6166" y="3977683"/>
              <a:ext cx="651045" cy="33063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25" descr="https://homedepot.allclearid.com/img/homedepot-logo.png"/>
            <p:cNvPicPr>
              <a:picLocks noChangeAspect="1" noChangeArrowheads="1"/>
            </p:cNvPicPr>
            <p:nvPr/>
          </p:nvPicPr>
          <p:blipFill>
            <a:blip r:embed="rId114" cstate="print">
              <a:extLst>
                <a:ext uri="{28A0092B-C50C-407E-A947-70E740481C1C}">
                  <a14:useLocalDpi xmlns:a14="http://schemas.microsoft.com/office/drawing/2010/main" val="0"/>
                </a:ext>
              </a:extLst>
            </a:blip>
            <a:srcRect/>
            <a:stretch>
              <a:fillRect/>
            </a:stretch>
          </p:blipFill>
          <p:spPr bwMode="auto">
            <a:xfrm>
              <a:off x="8110066" y="4534754"/>
              <a:ext cx="413368" cy="41336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27" descr="http://www.theinquirer.net/IMG/668/254668/htc-logo-1.jpg"/>
            <p:cNvPicPr>
              <a:picLocks noChangeAspect="1" noChangeArrowheads="1"/>
            </p:cNvPicPr>
            <p:nvPr/>
          </p:nvPicPr>
          <p:blipFill>
            <a:blip r:embed="rId1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7742" y="3300514"/>
              <a:ext cx="775316" cy="29324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29" descr="https://9to5mac.files.wordpress.com/2012/11/t-mobile-logo.jpg"/>
            <p:cNvPicPr>
              <a:picLocks noChangeAspect="1" noChangeArrowheads="1"/>
            </p:cNvPicPr>
            <p:nvPr/>
          </p:nvPicPr>
          <p:blipFill>
            <a:blip r:embed="rId1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460" y="6344563"/>
              <a:ext cx="854070" cy="281843"/>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32"/>
            <p:cNvPicPr>
              <a:picLocks noChangeAspect="1" noChangeArrowheads="1"/>
            </p:cNvPicPr>
            <p:nvPr/>
          </p:nvPicPr>
          <p:blipFill>
            <a:blip r:embed="rId1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409" y="3668292"/>
              <a:ext cx="500718" cy="40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 name="Picture 234" descr="http://i1.wp.com/pmcvariety.files.wordpress.com/2014/08/cablevision-logo.jpg?crop=112px%2C66px%2C759px%2C423px&amp;resize=670%2C377"/>
            <p:cNvPicPr>
              <a:picLocks noChangeAspect="1" noChangeArrowheads="1"/>
            </p:cNvPicPr>
            <p:nvPr/>
          </p:nvPicPr>
          <p:blipFill>
            <a:blip r:embed="rId118"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817498" y="3219823"/>
              <a:ext cx="919031" cy="51333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36" descr="http://blogs.microsoft.com/wp-content/uploads/2012/08/8867.Microsoft_5F00_Logo_2D00_for_2D00_screen.jpg"/>
            <p:cNvPicPr>
              <a:picLocks noChangeAspect="1" noChangeArrowheads="1"/>
            </p:cNvPicPr>
            <p:nvPr/>
          </p:nvPicPr>
          <p:blipFill>
            <a:blip r:embed="rId1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1110" y="6287560"/>
              <a:ext cx="983775" cy="361537"/>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38" descr="http://i0.wp.com/stuffled.com/wp-content/uploads/2014/07/Charter-Logo-EPS-vector-image.png?resize=1020%2C680"/>
            <p:cNvPicPr>
              <a:picLocks noChangeAspect="1" noChangeArrowheads="1"/>
            </p:cNvPicPr>
            <p:nvPr/>
          </p:nvPicPr>
          <p:blipFill>
            <a:blip r:embed="rId120" cstate="print">
              <a:extLst>
                <a:ext uri="{28A0092B-C50C-407E-A947-70E740481C1C}">
                  <a14:useLocalDpi xmlns:a14="http://schemas.microsoft.com/office/drawing/2010/main" val="0"/>
                </a:ext>
              </a:extLst>
            </a:blip>
            <a:srcRect/>
            <a:stretch>
              <a:fillRect/>
            </a:stretch>
          </p:blipFill>
          <p:spPr bwMode="auto">
            <a:xfrm>
              <a:off x="8176166" y="4988056"/>
              <a:ext cx="781079" cy="520719"/>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40" descr="https://upload.wikimedia.org/wikipedia/commons/thumb/3/3a/Verizon_logo.svg/1280px-Verizon_logo.svg.png"/>
            <p:cNvPicPr>
              <a:picLocks noChangeAspect="1" noChangeArrowheads="1"/>
            </p:cNvPicPr>
            <p:nvPr/>
          </p:nvPicPr>
          <p:blipFill>
            <a:blip r:embed="rId121" cstate="print">
              <a:extLst>
                <a:ext uri="{28A0092B-C50C-407E-A947-70E740481C1C}">
                  <a14:useLocalDpi xmlns:a14="http://schemas.microsoft.com/office/drawing/2010/main" val="0"/>
                </a:ext>
              </a:extLst>
            </a:blip>
            <a:srcRect/>
            <a:stretch>
              <a:fillRect/>
            </a:stretch>
          </p:blipFill>
          <p:spPr bwMode="auto">
            <a:xfrm>
              <a:off x="224905" y="4147386"/>
              <a:ext cx="473726" cy="284236"/>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42" descr="http://www.sra.samsung.com/assets/Uploads/Samsung-Logo-Wordmark-RGB.png"/>
            <p:cNvPicPr>
              <a:picLocks noChangeAspect="1" noChangeArrowheads="1"/>
            </p:cNvPicPr>
            <p:nvPr/>
          </p:nvPicPr>
          <p:blipFill>
            <a:blip r:embed="rId122" cstate="print">
              <a:extLst>
                <a:ext uri="{28A0092B-C50C-407E-A947-70E740481C1C}">
                  <a14:useLocalDpi xmlns:a14="http://schemas.microsoft.com/office/drawing/2010/main" val="0"/>
                </a:ext>
              </a:extLst>
            </a:blip>
            <a:srcRect/>
            <a:stretch>
              <a:fillRect/>
            </a:stretch>
          </p:blipFill>
          <p:spPr bwMode="auto">
            <a:xfrm>
              <a:off x="1072982" y="6378891"/>
              <a:ext cx="829189" cy="31022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44" descr="http://www.underconsideration.com/brandnew/archives/southwest_airlines_logo_detail.png"/>
            <p:cNvPicPr>
              <a:picLocks noChangeAspect="1" noChangeArrowheads="1"/>
            </p:cNvPicPr>
            <p:nvPr/>
          </p:nvPicPr>
          <p:blipFill>
            <a:blip r:embed="rId1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974" y="4158488"/>
              <a:ext cx="946192" cy="142875"/>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46" descr="http://www.vikingrivercruises.com/Content/images/V3/rivers/V_logo_v_cruises_2x.png"/>
            <p:cNvPicPr>
              <a:picLocks noChangeAspect="1" noChangeArrowheads="1"/>
            </p:cNvPicPr>
            <p:nvPr/>
          </p:nvPicPr>
          <p:blipFill>
            <a:blip r:embed="rId124" cstate="print">
              <a:extLst>
                <a:ext uri="{28A0092B-C50C-407E-A947-70E740481C1C}">
                  <a14:useLocalDpi xmlns:a14="http://schemas.microsoft.com/office/drawing/2010/main" val="0"/>
                </a:ext>
              </a:extLst>
            </a:blip>
            <a:srcRect/>
            <a:stretch>
              <a:fillRect/>
            </a:stretch>
          </p:blipFill>
          <p:spPr bwMode="auto">
            <a:xfrm>
              <a:off x="712127" y="5985780"/>
              <a:ext cx="632417" cy="369332"/>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48" descr="https://upload.wikimedia.org/wikipedia/en/thumb/d/d3/Royal_Caribbean_International_logo.svg/1280px-Royal_Caribbean_International_logo.svg.png"/>
            <p:cNvPicPr>
              <a:picLocks noChangeAspect="1" noChangeArrowheads="1"/>
            </p:cNvPicPr>
            <p:nvPr/>
          </p:nvPicPr>
          <p:blipFill>
            <a:blip r:embed="rId125" cstate="print">
              <a:extLst>
                <a:ext uri="{28A0092B-C50C-407E-A947-70E740481C1C}">
                  <a14:useLocalDpi xmlns:a14="http://schemas.microsoft.com/office/drawing/2010/main" val="0"/>
                </a:ext>
              </a:extLst>
            </a:blip>
            <a:srcRect/>
            <a:stretch>
              <a:fillRect/>
            </a:stretch>
          </p:blipFill>
          <p:spPr bwMode="auto">
            <a:xfrm>
              <a:off x="874736" y="5156277"/>
              <a:ext cx="689668" cy="170262"/>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http://www.girlscoutsccs.org/wp-content/uploads/2013/03/wells-fargo-logo-1024x1024.jpg"/>
            <p:cNvPicPr>
              <a:picLocks noChangeAspect="1" noChangeArrowheads="1"/>
            </p:cNvPicPr>
            <p:nvPr/>
          </p:nvPicPr>
          <p:blipFill>
            <a:blip r:embed="rId126" cstate="print">
              <a:extLst>
                <a:ext uri="{28A0092B-C50C-407E-A947-70E740481C1C}">
                  <a14:useLocalDpi xmlns:a14="http://schemas.microsoft.com/office/drawing/2010/main" val="0"/>
                </a:ext>
              </a:extLst>
            </a:blip>
            <a:srcRect/>
            <a:stretch>
              <a:fillRect/>
            </a:stretch>
          </p:blipFill>
          <p:spPr bwMode="auto">
            <a:xfrm>
              <a:off x="8623487" y="4579107"/>
              <a:ext cx="378417" cy="3784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Down Arrow 2"/>
          <p:cNvSpPr/>
          <p:nvPr/>
        </p:nvSpPr>
        <p:spPr>
          <a:xfrm>
            <a:off x="609600" y="2143044"/>
            <a:ext cx="333609" cy="15907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823795" y="5562600"/>
            <a:ext cx="3519606" cy="646331"/>
          </a:xfrm>
          <a:prstGeom prst="rect">
            <a:avLst/>
          </a:prstGeom>
          <a:noFill/>
        </p:spPr>
        <p:txBody>
          <a:bodyPr wrap="square" rtlCol="0">
            <a:spAutoFit/>
          </a:bodyPr>
          <a:lstStyle/>
          <a:p>
            <a:pPr algn="ctr"/>
            <a:r>
              <a:rPr lang="en-US" b="1" i="1" dirty="0" smtClean="0">
                <a:solidFill>
                  <a:prstClr val="black"/>
                </a:solidFill>
                <a:latin typeface="Trebuchet MS" panose="020B0603020202020204" pitchFamily="34" charset="0"/>
              </a:rPr>
              <a:t>74 out of 85</a:t>
            </a:r>
            <a:r>
              <a:rPr lang="en-US" b="1" dirty="0" smtClean="0">
                <a:solidFill>
                  <a:prstClr val="black"/>
                </a:solidFill>
                <a:latin typeface="Trebuchet MS" panose="020B0603020202020204" pitchFamily="34" charset="0"/>
              </a:rPr>
              <a:t> Brands (87%) also had </a:t>
            </a:r>
            <a:r>
              <a:rPr lang="en-US" b="1" i="1" u="sng" dirty="0" smtClean="0">
                <a:solidFill>
                  <a:prstClr val="black"/>
                </a:solidFill>
                <a:latin typeface="Trebuchet MS" panose="020B0603020202020204" pitchFamily="34" charset="0"/>
              </a:rPr>
              <a:t>higher TV spend</a:t>
            </a:r>
          </a:p>
        </p:txBody>
      </p:sp>
      <p:sp>
        <p:nvSpPr>
          <p:cNvPr id="177" name="Down Arrow 176"/>
          <p:cNvSpPr/>
          <p:nvPr/>
        </p:nvSpPr>
        <p:spPr>
          <a:xfrm rot="10800000">
            <a:off x="609601" y="4774076"/>
            <a:ext cx="333609" cy="1622067"/>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 y="1835762"/>
            <a:ext cx="741867" cy="21592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i="1" dirty="0" smtClean="0">
                <a:solidFill>
                  <a:schemeClr val="tx1"/>
                </a:solidFill>
              </a:rPr>
              <a:t>Unique Visitors</a:t>
            </a:r>
            <a:endParaRPr lang="en-US" sz="2000" b="1" i="1" dirty="0">
              <a:solidFill>
                <a:schemeClr val="tx1"/>
              </a:solidFill>
            </a:endParaRPr>
          </a:p>
        </p:txBody>
      </p:sp>
      <p:sp>
        <p:nvSpPr>
          <p:cNvPr id="5" name="Rounded Rectangle 4"/>
          <p:cNvSpPr/>
          <p:nvPr/>
        </p:nvSpPr>
        <p:spPr>
          <a:xfrm>
            <a:off x="258963" y="4191000"/>
            <a:ext cx="8704833" cy="1403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76200" y="4440157"/>
            <a:ext cx="747595" cy="2367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i="1" dirty="0" smtClean="0">
                <a:solidFill>
                  <a:schemeClr val="tx1"/>
                </a:solidFill>
              </a:rPr>
              <a:t>Unique Visitors</a:t>
            </a:r>
            <a:endParaRPr lang="en-US" sz="2000" b="1" i="1" dirty="0">
              <a:solidFill>
                <a:schemeClr val="tx1"/>
              </a:solidFill>
            </a:endParaRPr>
          </a:p>
        </p:txBody>
      </p:sp>
      <p:sp>
        <p:nvSpPr>
          <p:cNvPr id="178" name="Rounded Rectangle 177"/>
          <p:cNvSpPr/>
          <p:nvPr/>
        </p:nvSpPr>
        <p:spPr>
          <a:xfrm>
            <a:off x="286767" y="1612208"/>
            <a:ext cx="8704833" cy="1403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1" y="939225"/>
            <a:ext cx="9144000" cy="584775"/>
          </a:xfrm>
          <a:prstGeom prst="rect">
            <a:avLst/>
          </a:prstGeom>
          <a:noFill/>
        </p:spPr>
        <p:txBody>
          <a:bodyPr wrap="square" rtlCol="0">
            <a:spAutoFit/>
          </a:bodyPr>
          <a:lstStyle/>
          <a:p>
            <a:pPr algn="ctr">
              <a:defRPr/>
            </a:pPr>
            <a:r>
              <a:rPr lang="en-US" altLang="en-US" sz="1600" b="1" i="1" u="sng" kern="0" dirty="0">
                <a:solidFill>
                  <a:srgbClr val="000000"/>
                </a:solidFill>
                <a:latin typeface="Trebuchet MS" panose="020B0603020202020204" pitchFamily="34" charset="0"/>
              </a:rPr>
              <a:t>102 of the 125 “Call-To-Action” Brands (82%)</a:t>
            </a:r>
            <a:r>
              <a:rPr lang="en-US" altLang="en-US" sz="1600" b="1" i="1" kern="0" dirty="0">
                <a:solidFill>
                  <a:srgbClr val="000000"/>
                </a:solidFill>
                <a:latin typeface="Trebuchet MS" panose="020B0603020202020204" pitchFamily="34" charset="0"/>
              </a:rPr>
              <a:t> </a:t>
            </a:r>
            <a:r>
              <a:rPr lang="en-US" altLang="en-US" sz="1600" b="1" kern="0" dirty="0">
                <a:solidFill>
                  <a:srgbClr val="000000"/>
                </a:solidFill>
                <a:latin typeface="Trebuchet MS" panose="020B0603020202020204" pitchFamily="34" charset="0"/>
              </a:rPr>
              <a:t>Analyzed Exhibited a Direct Correlation Between TV Spend &amp; Website Traffic</a:t>
            </a:r>
          </a:p>
        </p:txBody>
      </p:sp>
      <p:sp>
        <p:nvSpPr>
          <p:cNvPr id="7" name="Rounded Rectangle 6"/>
          <p:cNvSpPr/>
          <p:nvPr/>
        </p:nvSpPr>
        <p:spPr>
          <a:xfrm>
            <a:off x="762000" y="2302263"/>
            <a:ext cx="3815388"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rPr>
              <a:t>40 Brands        in Unique Visitors</a:t>
            </a:r>
            <a:endParaRPr lang="en-US" sz="2000" b="1" u="sng" dirty="0">
              <a:solidFill>
                <a:schemeClr val="tx1"/>
              </a:solidFill>
            </a:endParaRPr>
          </a:p>
        </p:txBody>
      </p:sp>
      <p:sp>
        <p:nvSpPr>
          <p:cNvPr id="180" name="Down Arrow 179"/>
          <p:cNvSpPr/>
          <p:nvPr/>
        </p:nvSpPr>
        <p:spPr>
          <a:xfrm>
            <a:off x="2057400" y="2579987"/>
            <a:ext cx="333609" cy="2394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678596" y="4851120"/>
            <a:ext cx="3893404"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rPr>
              <a:t>85 Brands      in Unique Visitors</a:t>
            </a:r>
            <a:endParaRPr lang="en-US" sz="2000" b="1" u="sng" dirty="0">
              <a:solidFill>
                <a:schemeClr val="tx1"/>
              </a:solidFill>
            </a:endParaRPr>
          </a:p>
        </p:txBody>
      </p:sp>
      <p:sp>
        <p:nvSpPr>
          <p:cNvPr id="182" name="Down Arrow 181"/>
          <p:cNvSpPr/>
          <p:nvPr/>
        </p:nvSpPr>
        <p:spPr>
          <a:xfrm rot="10800000">
            <a:off x="2028590" y="5037214"/>
            <a:ext cx="333610" cy="31305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3"/>
          <p:cNvSpPr txBox="1">
            <a:spLocks noChangeArrowheads="1"/>
          </p:cNvSpPr>
          <p:nvPr/>
        </p:nvSpPr>
        <p:spPr bwMode="auto">
          <a:xfrm>
            <a:off x="0" y="-3175"/>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#4: Comparison</a:t>
            </a:r>
            <a:endParaRPr lang="en-US" altLang="en-US" sz="1400" dirty="0"/>
          </a:p>
        </p:txBody>
      </p:sp>
    </p:spTree>
    <p:extLst>
      <p:ext uri="{BB962C8B-B14F-4D97-AF65-F5344CB8AC3E}">
        <p14:creationId xmlns:p14="http://schemas.microsoft.com/office/powerpoint/2010/main" val="330380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52400" y="350838"/>
            <a:ext cx="8686800" cy="868362"/>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smtClean="0">
                <a:solidFill>
                  <a:schemeClr val="tx1"/>
                </a:solidFill>
                <a:latin typeface="Trebuchet MS" panose="020B0603020202020204" pitchFamily="34" charset="0"/>
              </a:rPr>
              <a:t>Our Findings: How Consistent Is This Correlation?</a:t>
            </a:r>
          </a:p>
        </p:txBody>
      </p:sp>
      <p:sp>
        <p:nvSpPr>
          <p:cNvPr id="18" name="Rectangle 6"/>
          <p:cNvSpPr>
            <a:spLocks noChangeArrowheads="1"/>
          </p:cNvSpPr>
          <p:nvPr/>
        </p:nvSpPr>
        <p:spPr bwMode="auto">
          <a:xfrm>
            <a:off x="838200" y="2022475"/>
            <a:ext cx="7239000" cy="762000"/>
          </a:xfrm>
          <a:prstGeom prst="rect">
            <a:avLst/>
          </a:prstGeom>
          <a:solidFill>
            <a:srgbClr val="003399"/>
          </a:solidFill>
          <a:ln>
            <a:noFill/>
          </a:ln>
          <a:extLst/>
        </p:spPr>
        <p:txBody>
          <a:bodyPr/>
          <a:lstStyle>
            <a:lvl1pPr>
              <a:defRPr sz="3200">
                <a:solidFill>
                  <a:schemeClr val="tx1"/>
                </a:solidFill>
                <a:latin typeface="Trebuchet MS" pitchFamily="34" charset="0"/>
                <a:ea typeface="ＭＳ Ｐゴシック" pitchFamily="34" charset="-128"/>
              </a:defRPr>
            </a:lvl1pPr>
            <a:lvl2pPr marL="742950" indent="-285750">
              <a:defRPr sz="3200">
                <a:solidFill>
                  <a:schemeClr val="tx1"/>
                </a:solidFill>
                <a:latin typeface="Trebuchet MS" pitchFamily="34" charset="0"/>
                <a:ea typeface="ＭＳ Ｐゴシック" pitchFamily="34" charset="-128"/>
              </a:defRPr>
            </a:lvl2pPr>
            <a:lvl3pPr marL="1143000" indent="-228600">
              <a:defRPr sz="3200">
                <a:solidFill>
                  <a:schemeClr val="tx1"/>
                </a:solidFill>
                <a:latin typeface="Trebuchet MS" pitchFamily="34" charset="0"/>
                <a:ea typeface="ＭＳ Ｐゴシック" pitchFamily="34" charset="-128"/>
              </a:defRPr>
            </a:lvl3pPr>
            <a:lvl4pPr marL="1600200" indent="-228600">
              <a:defRPr sz="3200">
                <a:solidFill>
                  <a:schemeClr val="tx1"/>
                </a:solidFill>
                <a:latin typeface="Trebuchet MS" pitchFamily="34" charset="0"/>
                <a:ea typeface="ＭＳ Ｐゴシック" pitchFamily="34" charset="-128"/>
              </a:defRPr>
            </a:lvl4pPr>
            <a:lvl5pPr marL="2057400" indent="-22860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algn="ctr">
              <a:defRPr/>
            </a:pPr>
            <a:r>
              <a:rPr lang="en-US" altLang="en-US" sz="1800" kern="0" dirty="0" smtClean="0">
                <a:solidFill>
                  <a:srgbClr val="FFFFFF"/>
                </a:solidFill>
              </a:rPr>
              <a:t>125 </a:t>
            </a:r>
            <a:r>
              <a:rPr lang="en-US" altLang="en-US" sz="1800" kern="0" dirty="0" smtClean="0">
                <a:solidFill>
                  <a:srgbClr val="FFFFFF"/>
                </a:solidFill>
              </a:rPr>
              <a:t>CTA </a:t>
            </a:r>
            <a:r>
              <a:rPr lang="en-US" altLang="en-US" sz="1800" kern="0" dirty="0" smtClean="0">
                <a:solidFill>
                  <a:srgbClr val="FFFFFF"/>
                </a:solidFill>
              </a:rPr>
              <a:t>Brand Advertisers: Unique Visitors vs. TV Spend </a:t>
            </a:r>
          </a:p>
          <a:p>
            <a:pPr algn="ctr">
              <a:defRPr/>
            </a:pPr>
            <a:r>
              <a:rPr lang="en-US" altLang="en-US" sz="1400" kern="0" dirty="0" smtClean="0">
                <a:solidFill>
                  <a:srgbClr val="FFFFFF"/>
                </a:solidFill>
              </a:rPr>
              <a:t>Feb. ‘14 – Mar. ’15 (14 Month “Half vs. Half” Comparison)</a:t>
            </a:r>
          </a:p>
        </p:txBody>
      </p:sp>
      <p:sp>
        <p:nvSpPr>
          <p:cNvPr id="180229" name="Rectangle 30"/>
          <p:cNvSpPr>
            <a:spLocks noChangeArrowheads="1"/>
          </p:cNvSpPr>
          <p:nvPr/>
        </p:nvSpPr>
        <p:spPr bwMode="auto">
          <a:xfrm>
            <a:off x="6553200" y="3389313"/>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smtClean="0">
                <a:solidFill>
                  <a:srgbClr val="000000"/>
                </a:solidFill>
                <a:latin typeface="Trebuchet MS" pitchFamily="34" charset="0"/>
                <a:ea typeface="ＭＳ Ｐゴシック" pitchFamily="34" charset="-128"/>
                <a:cs typeface="Arial" charset="0"/>
              </a:rPr>
              <a:t>Brands Whose</a:t>
            </a:r>
          </a:p>
          <a:p>
            <a:pPr algn="ctr" fontAlgn="base">
              <a:spcBef>
                <a:spcPct val="0"/>
              </a:spcBef>
              <a:spcAft>
                <a:spcPct val="0"/>
              </a:spcAft>
              <a:buFont typeface="Arial" charset="0"/>
              <a:buNone/>
            </a:pPr>
            <a:r>
              <a:rPr lang="en-US" altLang="en-US" sz="1600" dirty="0" smtClean="0">
                <a:solidFill>
                  <a:srgbClr val="000000"/>
                </a:solidFill>
                <a:latin typeface="Trebuchet MS" pitchFamily="34" charset="0"/>
                <a:ea typeface="ＭＳ Ｐゴシック" pitchFamily="34" charset="-128"/>
                <a:cs typeface="Arial" charset="0"/>
              </a:rPr>
              <a:t>Traffic Went </a:t>
            </a:r>
            <a:r>
              <a:rPr lang="en-US" altLang="en-US" sz="1600" b="1" i="1" dirty="0" smtClean="0">
                <a:solidFill>
                  <a:srgbClr val="000000"/>
                </a:solidFill>
                <a:latin typeface="Trebuchet MS" pitchFamily="34" charset="0"/>
                <a:ea typeface="ＭＳ Ｐゴシック" pitchFamily="34" charset="-128"/>
                <a:cs typeface="Arial" charset="0"/>
              </a:rPr>
              <a:t>Up</a:t>
            </a:r>
            <a:endParaRPr lang="en-US" altLang="en-US" sz="1600" b="1" i="1" u="sng" dirty="0" smtClean="0">
              <a:solidFill>
                <a:srgbClr val="000000"/>
              </a:solidFill>
              <a:latin typeface="Trebuchet MS" pitchFamily="34" charset="0"/>
              <a:ea typeface="ＭＳ Ｐゴシック" pitchFamily="34" charset="-128"/>
              <a:cs typeface="Arial" charset="0"/>
            </a:endParaRPr>
          </a:p>
        </p:txBody>
      </p:sp>
      <p:cxnSp>
        <p:nvCxnSpPr>
          <p:cNvPr id="8" name="Elbow Connector 7"/>
          <p:cNvCxnSpPr>
            <a:stCxn id="18" idx="2"/>
          </p:cNvCxnSpPr>
          <p:nvPr/>
        </p:nvCxnSpPr>
        <p:spPr>
          <a:xfrm rot="16200000" flipH="1">
            <a:off x="4993481" y="2248694"/>
            <a:ext cx="985838" cy="2057400"/>
          </a:xfrm>
          <a:prstGeom prst="bent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43200" y="3770313"/>
            <a:ext cx="1752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0232" name="Rectangle 30"/>
          <p:cNvSpPr>
            <a:spLocks noChangeArrowheads="1"/>
          </p:cNvSpPr>
          <p:nvPr/>
        </p:nvSpPr>
        <p:spPr bwMode="auto">
          <a:xfrm>
            <a:off x="381000" y="3389313"/>
            <a:ext cx="2286000" cy="690562"/>
          </a:xfrm>
          <a:prstGeom prst="rect">
            <a:avLst/>
          </a:prstGeom>
          <a:solidFill>
            <a:schemeClr val="bg1"/>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dirty="0" smtClean="0">
                <a:solidFill>
                  <a:srgbClr val="000000"/>
                </a:solidFill>
                <a:latin typeface="Trebuchet MS" pitchFamily="34" charset="0"/>
                <a:ea typeface="ＭＳ Ｐゴシック" pitchFamily="34" charset="-128"/>
                <a:cs typeface="Arial" charset="0"/>
              </a:rPr>
              <a:t>Brands Whose </a:t>
            </a:r>
          </a:p>
          <a:p>
            <a:pPr algn="ctr" fontAlgn="base">
              <a:spcBef>
                <a:spcPct val="0"/>
              </a:spcBef>
              <a:spcAft>
                <a:spcPct val="0"/>
              </a:spcAft>
              <a:buFont typeface="Arial" charset="0"/>
              <a:buNone/>
            </a:pPr>
            <a:r>
              <a:rPr lang="en-US" altLang="en-US" sz="1600" dirty="0" smtClean="0">
                <a:solidFill>
                  <a:srgbClr val="000000"/>
                </a:solidFill>
                <a:latin typeface="Trebuchet MS" pitchFamily="34" charset="0"/>
                <a:ea typeface="ＭＳ Ｐゴシック" pitchFamily="34" charset="-128"/>
                <a:cs typeface="Arial" charset="0"/>
              </a:rPr>
              <a:t>Traffic Went </a:t>
            </a:r>
            <a:r>
              <a:rPr lang="en-US" altLang="en-US" sz="1600" b="1" i="1" dirty="0" smtClean="0">
                <a:solidFill>
                  <a:srgbClr val="000000"/>
                </a:solidFill>
                <a:latin typeface="Trebuchet MS" pitchFamily="34" charset="0"/>
                <a:ea typeface="ＭＳ Ｐゴシック" pitchFamily="34" charset="-128"/>
                <a:cs typeface="Arial" charset="0"/>
              </a:rPr>
              <a:t>Down</a:t>
            </a:r>
            <a:endParaRPr lang="en-US" altLang="en-US" sz="1600" b="1" i="1" u="sng" dirty="0" smtClean="0">
              <a:solidFill>
                <a:srgbClr val="000000"/>
              </a:solidFill>
              <a:latin typeface="Trebuchet MS" pitchFamily="34" charset="0"/>
              <a:ea typeface="ＭＳ Ｐゴシック" pitchFamily="34" charset="-128"/>
              <a:cs typeface="Arial" charset="0"/>
            </a:endParaRPr>
          </a:p>
        </p:txBody>
      </p:sp>
      <p:sp>
        <p:nvSpPr>
          <p:cNvPr id="180233" name="Rectangle 30"/>
          <p:cNvSpPr>
            <a:spLocks noChangeArrowheads="1"/>
          </p:cNvSpPr>
          <p:nvPr/>
        </p:nvSpPr>
        <p:spPr bwMode="auto">
          <a:xfrm>
            <a:off x="114300" y="4264025"/>
            <a:ext cx="2819400"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smtClean="0">
                <a:solidFill>
                  <a:srgbClr val="000000"/>
                </a:solidFill>
                <a:latin typeface="Trebuchet MS" pitchFamily="34" charset="0"/>
                <a:ea typeface="ＭＳ Ｐゴシック" pitchFamily="34" charset="-128"/>
                <a:cs typeface="Arial" charset="0"/>
              </a:rPr>
              <a:t>40 Advertisers </a:t>
            </a:r>
          </a:p>
          <a:p>
            <a:pPr algn="ctr" fontAlgn="base">
              <a:spcBef>
                <a:spcPct val="0"/>
              </a:spcBef>
              <a:spcAft>
                <a:spcPct val="0"/>
              </a:spcAft>
              <a:buFont typeface="Arial" charset="0"/>
              <a:buNone/>
            </a:pPr>
            <a:r>
              <a:rPr lang="en-US" altLang="en-US" sz="1600" b="1" i="1" dirty="0">
                <a:solidFill>
                  <a:srgbClr val="000000"/>
                </a:solidFill>
                <a:latin typeface="Trebuchet MS" pitchFamily="34" charset="0"/>
                <a:ea typeface="ＭＳ Ｐゴシック" pitchFamily="34" charset="-128"/>
                <a:cs typeface="Arial" charset="0"/>
              </a:rPr>
              <a:t>On </a:t>
            </a:r>
            <a:r>
              <a:rPr lang="en-US" altLang="en-US" sz="1600" b="1" i="1" dirty="0" smtClean="0">
                <a:solidFill>
                  <a:srgbClr val="000000"/>
                </a:solidFill>
                <a:latin typeface="Trebuchet MS" pitchFamily="34" charset="0"/>
                <a:ea typeface="ＭＳ Ｐゴシック" pitchFamily="34" charset="-128"/>
                <a:cs typeface="Arial" charset="0"/>
              </a:rPr>
              <a:t>average:</a:t>
            </a:r>
          </a:p>
          <a:p>
            <a:pPr algn="ctr" fontAlgn="base">
              <a:spcBef>
                <a:spcPct val="0"/>
              </a:spcBef>
              <a:spcAft>
                <a:spcPct val="0"/>
              </a:spcAft>
              <a:buFont typeface="Arial" charset="0"/>
              <a:buNone/>
            </a:pPr>
            <a:r>
              <a:rPr lang="en-US" altLang="en-US" sz="1600" b="1" i="1" u="sng" dirty="0" smtClean="0">
                <a:solidFill>
                  <a:srgbClr val="FF0000"/>
                </a:solidFill>
                <a:latin typeface="Trebuchet MS" pitchFamily="34" charset="0"/>
                <a:ea typeface="ＭＳ Ｐゴシック" pitchFamily="34" charset="-128"/>
                <a:cs typeface="Arial" charset="0"/>
              </a:rPr>
              <a:t>-10% less</a:t>
            </a:r>
            <a:r>
              <a:rPr lang="en-US" altLang="en-US" sz="1600" b="1" i="1" dirty="0" smtClean="0">
                <a:solidFill>
                  <a:srgbClr val="000000"/>
                </a:solidFill>
                <a:latin typeface="Trebuchet MS" pitchFamily="34" charset="0"/>
                <a:ea typeface="ＭＳ Ｐゴシック" pitchFamily="34" charset="-128"/>
                <a:cs typeface="Arial" charset="0"/>
              </a:rPr>
              <a:t> TV Spend</a:t>
            </a:r>
            <a:endParaRPr lang="en-US" altLang="en-US" sz="1600" b="1" i="1" dirty="0">
              <a:solidFill>
                <a:srgbClr val="000000"/>
              </a:solidFill>
              <a:latin typeface="Trebuchet MS" pitchFamily="34" charset="0"/>
              <a:ea typeface="ＭＳ Ｐゴシック" pitchFamily="34" charset="-128"/>
              <a:cs typeface="Arial" charset="0"/>
            </a:endParaRPr>
          </a:p>
          <a:p>
            <a:pPr algn="ctr" fontAlgn="base">
              <a:spcBef>
                <a:spcPct val="0"/>
              </a:spcBef>
              <a:spcAft>
                <a:spcPct val="0"/>
              </a:spcAft>
              <a:buFont typeface="Arial" charset="0"/>
              <a:buNone/>
            </a:pPr>
            <a:r>
              <a:rPr lang="en-US" altLang="en-US" sz="1600" b="1" i="1" u="sng" dirty="0" smtClean="0">
                <a:solidFill>
                  <a:srgbClr val="FF0000"/>
                </a:solidFill>
                <a:latin typeface="Trebuchet MS" pitchFamily="34" charset="0"/>
                <a:ea typeface="ＭＳ Ｐゴシック" pitchFamily="34" charset="-128"/>
                <a:cs typeface="Arial" charset="0"/>
              </a:rPr>
              <a:t>-9% less</a:t>
            </a:r>
            <a:r>
              <a:rPr lang="en-US" altLang="en-US" sz="1600" dirty="0" smtClean="0">
                <a:solidFill>
                  <a:srgbClr val="FF0000"/>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p>
        </p:txBody>
      </p:sp>
      <p:sp>
        <p:nvSpPr>
          <p:cNvPr id="180235"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B892792A-F2EB-4042-B1A0-F98B2B6A8C6E}" type="slidenum">
              <a:rPr lang="en-US" altLang="en-US" sz="1200" smtClean="0">
                <a:solidFill>
                  <a:srgbClr val="898989"/>
                </a:solidFill>
                <a:latin typeface="Trebuchet MS" pitchFamily="34" charset="0"/>
              </a:rPr>
              <a:pPr>
                <a:spcBef>
                  <a:spcPct val="0"/>
                </a:spcBef>
                <a:buFontTx/>
                <a:buNone/>
                <a:defRPr/>
              </a:pPr>
              <a:t>6</a:t>
            </a:fld>
            <a:endParaRPr lang="en-US" altLang="en-US" sz="1200" smtClean="0">
              <a:solidFill>
                <a:srgbClr val="898989"/>
              </a:solidFill>
              <a:latin typeface="Trebuchet MS" pitchFamily="34" charset="0"/>
            </a:endParaRPr>
          </a:p>
        </p:txBody>
      </p:sp>
      <p:sp>
        <p:nvSpPr>
          <p:cNvPr id="13" name="TextBox 12"/>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sp>
        <p:nvSpPr>
          <p:cNvPr id="16" name="Rectangle 30"/>
          <p:cNvSpPr>
            <a:spLocks noChangeArrowheads="1"/>
          </p:cNvSpPr>
          <p:nvPr/>
        </p:nvSpPr>
        <p:spPr bwMode="auto">
          <a:xfrm>
            <a:off x="6172200" y="4232275"/>
            <a:ext cx="2819400" cy="1069975"/>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dirty="0" smtClean="0">
                <a:solidFill>
                  <a:srgbClr val="000000"/>
                </a:solidFill>
                <a:latin typeface="Trebuchet MS" pitchFamily="34" charset="0"/>
                <a:ea typeface="ＭＳ Ｐゴシック" pitchFamily="34" charset="-128"/>
                <a:cs typeface="Arial" charset="0"/>
              </a:rPr>
              <a:t>85 Advertisers </a:t>
            </a:r>
          </a:p>
          <a:p>
            <a:pPr algn="ctr" fontAlgn="base">
              <a:spcBef>
                <a:spcPct val="0"/>
              </a:spcBef>
              <a:spcAft>
                <a:spcPct val="0"/>
              </a:spcAft>
              <a:buFont typeface="Arial" charset="0"/>
              <a:buNone/>
            </a:pPr>
            <a:r>
              <a:rPr lang="en-US" altLang="en-US" sz="1600" b="1" i="1" dirty="0">
                <a:solidFill>
                  <a:srgbClr val="000000"/>
                </a:solidFill>
                <a:latin typeface="Trebuchet MS" pitchFamily="34" charset="0"/>
                <a:ea typeface="ＭＳ Ｐゴシック" pitchFamily="34" charset="-128"/>
                <a:cs typeface="Arial" charset="0"/>
              </a:rPr>
              <a:t>On </a:t>
            </a:r>
            <a:r>
              <a:rPr lang="en-US" altLang="en-US" sz="1600" b="1" i="1" dirty="0" smtClean="0">
                <a:solidFill>
                  <a:srgbClr val="000000"/>
                </a:solidFill>
                <a:latin typeface="Trebuchet MS" pitchFamily="34" charset="0"/>
                <a:ea typeface="ＭＳ Ｐゴシック" pitchFamily="34" charset="-128"/>
                <a:cs typeface="Arial" charset="0"/>
              </a:rPr>
              <a:t>average:</a:t>
            </a:r>
          </a:p>
          <a:p>
            <a:pPr algn="ctr" fontAlgn="base">
              <a:spcBef>
                <a:spcPct val="0"/>
              </a:spcBef>
              <a:spcAft>
                <a:spcPct val="0"/>
              </a:spcAft>
              <a:buFont typeface="Arial" charset="0"/>
              <a:buNone/>
            </a:pPr>
            <a:r>
              <a:rPr lang="en-US" altLang="en-US" sz="1600" b="1" i="1" u="sng" dirty="0" smtClean="0">
                <a:solidFill>
                  <a:srgbClr val="9BBB59">
                    <a:lumMod val="50000"/>
                  </a:srgbClr>
                </a:solidFill>
                <a:latin typeface="Trebuchet MS" pitchFamily="34" charset="0"/>
                <a:ea typeface="ＭＳ Ｐゴシック" pitchFamily="34" charset="-128"/>
                <a:cs typeface="Arial" charset="0"/>
              </a:rPr>
              <a:t>+22% more</a:t>
            </a:r>
            <a:r>
              <a:rPr lang="en-US" altLang="en-US" sz="1600" b="1" i="1" dirty="0" smtClean="0">
                <a:solidFill>
                  <a:srgbClr val="9BBB59">
                    <a:lumMod val="50000"/>
                  </a:srgbClr>
                </a:solidFill>
                <a:latin typeface="Trebuchet MS" pitchFamily="34" charset="0"/>
                <a:ea typeface="ＭＳ Ｐゴシック" pitchFamily="34" charset="-128"/>
                <a:cs typeface="Arial" charset="0"/>
              </a:rPr>
              <a:t> </a:t>
            </a:r>
            <a:r>
              <a:rPr lang="en-US" altLang="en-US" sz="1600" b="1" i="1" dirty="0" smtClean="0">
                <a:solidFill>
                  <a:srgbClr val="000000"/>
                </a:solidFill>
                <a:latin typeface="Trebuchet MS" pitchFamily="34" charset="0"/>
                <a:ea typeface="ＭＳ Ｐゴシック" pitchFamily="34" charset="-128"/>
                <a:cs typeface="Arial" charset="0"/>
              </a:rPr>
              <a:t>TV Spend</a:t>
            </a:r>
            <a:endParaRPr lang="en-US" altLang="en-US" sz="1600" b="1" i="1" dirty="0">
              <a:solidFill>
                <a:srgbClr val="000000"/>
              </a:solidFill>
              <a:latin typeface="Trebuchet MS" pitchFamily="34" charset="0"/>
              <a:ea typeface="ＭＳ Ｐゴシック" pitchFamily="34" charset="-128"/>
              <a:cs typeface="Arial" charset="0"/>
            </a:endParaRPr>
          </a:p>
          <a:p>
            <a:pPr algn="ctr" fontAlgn="base">
              <a:spcBef>
                <a:spcPct val="0"/>
              </a:spcBef>
              <a:spcAft>
                <a:spcPct val="0"/>
              </a:spcAft>
              <a:buFont typeface="Arial" charset="0"/>
              <a:buNone/>
            </a:pPr>
            <a:r>
              <a:rPr lang="en-US" altLang="en-US" sz="1600" b="1" i="1" u="sng" dirty="0" smtClean="0">
                <a:solidFill>
                  <a:srgbClr val="9BBB59">
                    <a:lumMod val="50000"/>
                  </a:srgbClr>
                </a:solidFill>
                <a:latin typeface="Trebuchet MS" pitchFamily="34" charset="0"/>
                <a:ea typeface="ＭＳ Ｐゴシック" pitchFamily="34" charset="-128"/>
                <a:cs typeface="Arial" charset="0"/>
              </a:rPr>
              <a:t>+24% more</a:t>
            </a:r>
            <a:r>
              <a:rPr lang="en-US" altLang="en-US" sz="1600" dirty="0" smtClean="0">
                <a:solidFill>
                  <a:srgbClr val="9BBB59">
                    <a:lumMod val="50000"/>
                  </a:srgbClr>
                </a:solidFill>
                <a:latin typeface="Trebuchet MS" pitchFamily="34" charset="0"/>
                <a:ea typeface="ＭＳ Ｐゴシック" pitchFamily="34" charset="-128"/>
                <a:cs typeface="Arial" charset="0"/>
              </a:rPr>
              <a:t> </a:t>
            </a:r>
            <a:r>
              <a:rPr lang="en-US" altLang="en-US" sz="1600" b="1" i="1" dirty="0">
                <a:solidFill>
                  <a:srgbClr val="000000"/>
                </a:solidFill>
                <a:latin typeface="Trebuchet MS" pitchFamily="34" charset="0"/>
                <a:ea typeface="ＭＳ Ｐゴシック" pitchFamily="34" charset="-128"/>
                <a:cs typeface="Arial" charset="0"/>
              </a:rPr>
              <a:t>Unique Visitors </a:t>
            </a:r>
          </a:p>
        </p:txBody>
      </p:sp>
      <p:sp>
        <p:nvSpPr>
          <p:cNvPr id="12"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#5: TV &amp; Web Traffic</a:t>
            </a:r>
            <a:endParaRPr lang="en-US" altLang="en-US" sz="1400" dirty="0"/>
          </a:p>
        </p:txBody>
      </p:sp>
    </p:spTree>
    <p:extLst>
      <p:ext uri="{BB962C8B-B14F-4D97-AF65-F5344CB8AC3E}">
        <p14:creationId xmlns:p14="http://schemas.microsoft.com/office/powerpoint/2010/main" val="4055216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52400" y="381000"/>
            <a:ext cx="8686800" cy="715962"/>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smtClean="0">
                <a:solidFill>
                  <a:schemeClr val="tx1"/>
                </a:solidFill>
                <a:latin typeface="Trebuchet MS" panose="020B0603020202020204" pitchFamily="34" charset="0"/>
              </a:rPr>
              <a:t>Call-To-Action Brands’ Correlation Scorecard</a:t>
            </a:r>
            <a:endParaRPr lang="en-US" altLang="en-US" sz="2000" b="0" i="1" kern="0" dirty="0" smtClean="0">
              <a:solidFill>
                <a:schemeClr val="tx1"/>
              </a:solidFill>
              <a:latin typeface="Trebuchet MS" panose="020B0603020202020204" pitchFamily="34" charset="0"/>
            </a:endParaRPr>
          </a:p>
        </p:txBody>
      </p:sp>
      <p:sp>
        <p:nvSpPr>
          <p:cNvPr id="180235"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B892792A-F2EB-4042-B1A0-F98B2B6A8C6E}" type="slidenum">
              <a:rPr lang="en-US" altLang="en-US" sz="1200" smtClean="0">
                <a:solidFill>
                  <a:srgbClr val="898989"/>
                </a:solidFill>
                <a:latin typeface="Trebuchet MS" pitchFamily="34" charset="0"/>
              </a:rPr>
              <a:pPr>
                <a:spcBef>
                  <a:spcPct val="0"/>
                </a:spcBef>
                <a:buFontTx/>
                <a:buNone/>
                <a:defRPr/>
              </a:pPr>
              <a:t>7</a:t>
            </a:fld>
            <a:endParaRPr lang="en-US" altLang="en-US" sz="1200" smtClean="0">
              <a:solidFill>
                <a:srgbClr val="898989"/>
              </a:solidFill>
              <a:latin typeface="Trebuchet MS" pitchFamily="34" charset="0"/>
            </a:endParaRPr>
          </a:p>
        </p:txBody>
      </p:sp>
      <p:sp>
        <p:nvSpPr>
          <p:cNvPr id="13" name="TextBox 12"/>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67" y="2209800"/>
            <a:ext cx="8906933" cy="237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#6: Categories</a:t>
            </a:r>
            <a:endParaRPr lang="en-US" altLang="en-US" sz="1400" dirty="0"/>
          </a:p>
        </p:txBody>
      </p:sp>
    </p:spTree>
    <p:extLst>
      <p:ext uri="{BB962C8B-B14F-4D97-AF65-F5344CB8AC3E}">
        <p14:creationId xmlns:p14="http://schemas.microsoft.com/office/powerpoint/2010/main" val="3721854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52400" y="263525"/>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smtClean="0">
                <a:solidFill>
                  <a:schemeClr val="tx1"/>
                </a:solidFill>
                <a:latin typeface="Trebuchet MS" panose="020B0603020202020204" pitchFamily="34" charset="0"/>
              </a:rPr>
              <a:t>Deep Dives: Select Examples of Brands’ Demonstrated TV Spend / Site Traffic Correlation</a:t>
            </a:r>
            <a:endParaRPr lang="en-US" altLang="en-US" sz="2200" b="0" kern="0" dirty="0">
              <a:solidFill>
                <a:schemeClr val="tx1"/>
              </a:solidFill>
              <a:latin typeface="Trebuchet MS" panose="020B0603020202020204" pitchFamily="34" charset="0"/>
            </a:endParaRPr>
          </a:p>
        </p:txBody>
      </p:sp>
      <p:sp>
        <p:nvSpPr>
          <p:cNvPr id="7" name="TextBox 6"/>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sp>
        <p:nvSpPr>
          <p:cNvPr id="181252" name="Rectangle 30"/>
          <p:cNvSpPr>
            <a:spLocks noChangeArrowheads="1"/>
          </p:cNvSpPr>
          <p:nvPr/>
        </p:nvSpPr>
        <p:spPr bwMode="auto">
          <a:xfrm>
            <a:off x="1752600" y="1343025"/>
            <a:ext cx="5562600" cy="561975"/>
          </a:xfrm>
          <a:prstGeom prst="rect">
            <a:avLst/>
          </a:prstGeom>
          <a:solidFill>
            <a:srgbClr val="C000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smtClean="0">
                <a:solidFill>
                  <a:srgbClr val="FFFFFF"/>
                </a:solidFill>
                <a:latin typeface="Trebuchet MS" pitchFamily="34" charset="0"/>
                <a:ea typeface="ＭＳ Ｐゴシック" pitchFamily="34" charset="-128"/>
                <a:cs typeface="Arial" charset="0"/>
              </a:rPr>
              <a:t>TV Spend Down, Traffic Down</a:t>
            </a:r>
            <a:endParaRPr lang="en-US" altLang="en-US" sz="1800" i="1" u="sng" smtClean="0">
              <a:solidFill>
                <a:srgbClr val="FFFFFF"/>
              </a:solidFill>
              <a:latin typeface="Trebuchet MS" pitchFamily="34" charset="0"/>
              <a:ea typeface="ＭＳ Ｐゴシック" pitchFamily="34" charset="-128"/>
              <a:cs typeface="Arial" charset="0"/>
            </a:endParaRPr>
          </a:p>
        </p:txBody>
      </p:sp>
      <p:sp>
        <p:nvSpPr>
          <p:cNvPr id="181253" name="Rectangle 30"/>
          <p:cNvSpPr>
            <a:spLocks noChangeArrowheads="1"/>
          </p:cNvSpPr>
          <p:nvPr/>
        </p:nvSpPr>
        <p:spPr bwMode="auto">
          <a:xfrm>
            <a:off x="-9525" y="2667000"/>
            <a:ext cx="1990725"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TV Spend (000):</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1255" name="Rectangle 30"/>
          <p:cNvSpPr>
            <a:spLocks noChangeArrowheads="1"/>
          </p:cNvSpPr>
          <p:nvPr/>
        </p:nvSpPr>
        <p:spPr bwMode="auto">
          <a:xfrm>
            <a:off x="76200" y="4532313"/>
            <a:ext cx="23622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Unique Visitors (000): </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1256" name="Rectangle 30"/>
          <p:cNvSpPr>
            <a:spLocks noChangeArrowheads="1"/>
          </p:cNvSpPr>
          <p:nvPr/>
        </p:nvSpPr>
        <p:spPr bwMode="auto">
          <a:xfrm>
            <a:off x="152400" y="3124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57" name="Rectangle 30"/>
          <p:cNvSpPr>
            <a:spLocks noChangeArrowheads="1"/>
          </p:cNvSpPr>
          <p:nvPr/>
        </p:nvSpPr>
        <p:spPr bwMode="auto">
          <a:xfrm>
            <a:off x="142875" y="350520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58" name="Rectangle 30"/>
          <p:cNvSpPr>
            <a:spLocks noChangeArrowheads="1"/>
          </p:cNvSpPr>
          <p:nvPr/>
        </p:nvSpPr>
        <p:spPr bwMode="auto">
          <a:xfrm>
            <a:off x="-9525" y="4038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1261" name="Rectangle 30"/>
          <p:cNvSpPr>
            <a:spLocks noChangeArrowheads="1"/>
          </p:cNvSpPr>
          <p:nvPr/>
        </p:nvSpPr>
        <p:spPr bwMode="auto">
          <a:xfrm>
            <a:off x="0" y="5943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1262" name="Rectangle 30"/>
          <p:cNvSpPr>
            <a:spLocks noChangeArrowheads="1"/>
          </p:cNvSpPr>
          <p:nvPr/>
        </p:nvSpPr>
        <p:spPr bwMode="auto">
          <a:xfrm>
            <a:off x="212407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$4,739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3" name="Rectangle 30"/>
          <p:cNvSpPr>
            <a:spLocks noChangeArrowheads="1"/>
          </p:cNvSpPr>
          <p:nvPr/>
        </p:nvSpPr>
        <p:spPr bwMode="auto">
          <a:xfrm>
            <a:off x="213360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$3,834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4" name="Rectangle 30"/>
          <p:cNvSpPr>
            <a:spLocks noChangeArrowheads="1"/>
          </p:cNvSpPr>
          <p:nvPr/>
        </p:nvSpPr>
        <p:spPr bwMode="auto">
          <a:xfrm>
            <a:off x="213360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-19%</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65" name="Rectangle 30"/>
          <p:cNvSpPr>
            <a:spLocks noChangeArrowheads="1"/>
          </p:cNvSpPr>
          <p:nvPr/>
        </p:nvSpPr>
        <p:spPr bwMode="auto">
          <a:xfrm>
            <a:off x="2133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1,604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6" name="Rectangle 30"/>
          <p:cNvSpPr>
            <a:spLocks noChangeArrowheads="1"/>
          </p:cNvSpPr>
          <p:nvPr/>
        </p:nvSpPr>
        <p:spPr bwMode="auto">
          <a:xfrm>
            <a:off x="214312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1,389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7" name="Rectangle 33"/>
          <p:cNvSpPr>
            <a:spLocks noChangeArrowheads="1"/>
          </p:cNvSpPr>
          <p:nvPr/>
        </p:nvSpPr>
        <p:spPr bwMode="auto">
          <a:xfrm>
            <a:off x="214312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-13%</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68" name="Rectangle 30"/>
          <p:cNvSpPr>
            <a:spLocks noChangeArrowheads="1"/>
          </p:cNvSpPr>
          <p:nvPr/>
        </p:nvSpPr>
        <p:spPr bwMode="auto">
          <a:xfrm>
            <a:off x="332422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$1,823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9" name="Rectangle 30"/>
          <p:cNvSpPr>
            <a:spLocks noChangeArrowheads="1"/>
          </p:cNvSpPr>
          <p:nvPr/>
        </p:nvSpPr>
        <p:spPr bwMode="auto">
          <a:xfrm>
            <a:off x="333375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$1,334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0" name="Rectangle 42"/>
          <p:cNvSpPr>
            <a:spLocks noChangeArrowheads="1"/>
          </p:cNvSpPr>
          <p:nvPr/>
        </p:nvSpPr>
        <p:spPr bwMode="auto">
          <a:xfrm>
            <a:off x="333375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-27%</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71" name="Rectangle 30"/>
          <p:cNvSpPr>
            <a:spLocks noChangeArrowheads="1"/>
          </p:cNvSpPr>
          <p:nvPr/>
        </p:nvSpPr>
        <p:spPr bwMode="auto">
          <a:xfrm>
            <a:off x="333375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966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2" name="Rectangle 30"/>
          <p:cNvSpPr>
            <a:spLocks noChangeArrowheads="1"/>
          </p:cNvSpPr>
          <p:nvPr/>
        </p:nvSpPr>
        <p:spPr bwMode="auto">
          <a:xfrm>
            <a:off x="334327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766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3" name="Rectangle 45"/>
          <p:cNvSpPr>
            <a:spLocks noChangeArrowheads="1"/>
          </p:cNvSpPr>
          <p:nvPr/>
        </p:nvSpPr>
        <p:spPr bwMode="auto">
          <a:xfrm>
            <a:off x="334327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-21%</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75" name="Rectangle 30"/>
          <p:cNvSpPr>
            <a:spLocks noChangeArrowheads="1"/>
          </p:cNvSpPr>
          <p:nvPr/>
        </p:nvSpPr>
        <p:spPr bwMode="auto">
          <a:xfrm>
            <a:off x="46482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$9,879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6" name="Rectangle 30"/>
          <p:cNvSpPr>
            <a:spLocks noChangeArrowheads="1"/>
          </p:cNvSpPr>
          <p:nvPr/>
        </p:nvSpPr>
        <p:spPr bwMode="auto">
          <a:xfrm>
            <a:off x="46577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$6,452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7" name="Rectangle 48"/>
          <p:cNvSpPr>
            <a:spLocks noChangeArrowheads="1"/>
          </p:cNvSpPr>
          <p:nvPr/>
        </p:nvSpPr>
        <p:spPr bwMode="auto">
          <a:xfrm>
            <a:off x="46577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-35%</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78" name="Rectangle 30"/>
          <p:cNvSpPr>
            <a:spLocks noChangeArrowheads="1"/>
          </p:cNvSpPr>
          <p:nvPr/>
        </p:nvSpPr>
        <p:spPr bwMode="auto">
          <a:xfrm>
            <a:off x="46577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1,487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9" name="Rectangle 30"/>
          <p:cNvSpPr>
            <a:spLocks noChangeArrowheads="1"/>
          </p:cNvSpPr>
          <p:nvPr/>
        </p:nvSpPr>
        <p:spPr bwMode="auto">
          <a:xfrm>
            <a:off x="46672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1,089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0" name="Rectangle 51"/>
          <p:cNvSpPr>
            <a:spLocks noChangeArrowheads="1"/>
          </p:cNvSpPr>
          <p:nvPr/>
        </p:nvSpPr>
        <p:spPr bwMode="auto">
          <a:xfrm>
            <a:off x="46672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-27%</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82" name="Rectangle 30"/>
          <p:cNvSpPr>
            <a:spLocks noChangeArrowheads="1"/>
          </p:cNvSpPr>
          <p:nvPr/>
        </p:nvSpPr>
        <p:spPr bwMode="auto">
          <a:xfrm>
            <a:off x="5991225"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$798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3" name="Rectangle 30"/>
          <p:cNvSpPr>
            <a:spLocks noChangeArrowheads="1"/>
          </p:cNvSpPr>
          <p:nvPr/>
        </p:nvSpPr>
        <p:spPr bwMode="auto">
          <a:xfrm>
            <a:off x="6000750"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$430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4" name="Rectangle 54"/>
          <p:cNvSpPr>
            <a:spLocks noChangeArrowheads="1"/>
          </p:cNvSpPr>
          <p:nvPr/>
        </p:nvSpPr>
        <p:spPr bwMode="auto">
          <a:xfrm>
            <a:off x="6000750"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-46%</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85" name="Rectangle 30"/>
          <p:cNvSpPr>
            <a:spLocks noChangeArrowheads="1"/>
          </p:cNvSpPr>
          <p:nvPr/>
        </p:nvSpPr>
        <p:spPr bwMode="auto">
          <a:xfrm>
            <a:off x="6000750"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1,318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6" name="Rectangle 30"/>
          <p:cNvSpPr>
            <a:spLocks noChangeArrowheads="1"/>
          </p:cNvSpPr>
          <p:nvPr/>
        </p:nvSpPr>
        <p:spPr bwMode="auto">
          <a:xfrm>
            <a:off x="60102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1,048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7" name="Rectangle 57"/>
          <p:cNvSpPr>
            <a:spLocks noChangeArrowheads="1"/>
          </p:cNvSpPr>
          <p:nvPr/>
        </p:nvSpPr>
        <p:spPr bwMode="auto">
          <a:xfrm>
            <a:off x="6010275"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-21%</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2" name="Rectangle 1"/>
          <p:cNvSpPr/>
          <p:nvPr/>
        </p:nvSpPr>
        <p:spPr>
          <a:xfrm>
            <a:off x="381000" y="4075113"/>
            <a:ext cx="8458200" cy="496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prstClr val="white"/>
              </a:solidFill>
            </a:endParaRPr>
          </a:p>
        </p:txBody>
      </p:sp>
      <p:sp>
        <p:nvSpPr>
          <p:cNvPr id="60" name="Rectangle 59"/>
          <p:cNvSpPr/>
          <p:nvPr/>
        </p:nvSpPr>
        <p:spPr>
          <a:xfrm>
            <a:off x="381000" y="5980113"/>
            <a:ext cx="8458200" cy="496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prstClr val="white"/>
              </a:solidFill>
            </a:endParaRPr>
          </a:p>
        </p:txBody>
      </p:sp>
      <p:sp>
        <p:nvSpPr>
          <p:cNvPr id="1812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E6B983FF-33B8-4D80-97E6-F3CA1A1603B5}" type="slidenum">
              <a:rPr lang="en-US" altLang="en-US" sz="1200" smtClean="0">
                <a:solidFill>
                  <a:srgbClr val="898989"/>
                </a:solidFill>
                <a:latin typeface="Trebuchet MS" pitchFamily="34" charset="0"/>
              </a:rPr>
              <a:pPr>
                <a:spcBef>
                  <a:spcPct val="0"/>
                </a:spcBef>
                <a:buFontTx/>
                <a:buNone/>
                <a:defRPr/>
              </a:pPr>
              <a:t>8</a:t>
            </a:fld>
            <a:endParaRPr lang="en-US" altLang="en-US" sz="1200" dirty="0" smtClean="0">
              <a:solidFill>
                <a:srgbClr val="898989"/>
              </a:solidFill>
              <a:latin typeface="Trebuchet MS" pitchFamily="34" charset="0"/>
            </a:endParaRPr>
          </a:p>
        </p:txBody>
      </p:sp>
      <p:sp>
        <p:nvSpPr>
          <p:cNvPr id="3" name="Rectangle 2"/>
          <p:cNvSpPr/>
          <p:nvPr/>
        </p:nvSpPr>
        <p:spPr>
          <a:xfrm>
            <a:off x="76200" y="1343025"/>
            <a:ext cx="161925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prstClr val="white"/>
                </a:solidFill>
              </a:rPr>
              <a:t>Bloom: Combine the charts on this page &amp; the next one</a:t>
            </a:r>
          </a:p>
        </p:txBody>
      </p:sp>
      <p:sp>
        <p:nvSpPr>
          <p:cNvPr id="47" name="Rectangle 30"/>
          <p:cNvSpPr>
            <a:spLocks noChangeArrowheads="1"/>
          </p:cNvSpPr>
          <p:nvPr/>
        </p:nvSpPr>
        <p:spPr bwMode="auto">
          <a:xfrm>
            <a:off x="161925" y="5029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8" name="Rectangle 30"/>
          <p:cNvSpPr>
            <a:spLocks noChangeArrowheads="1"/>
          </p:cNvSpPr>
          <p:nvPr/>
        </p:nvSpPr>
        <p:spPr bwMode="auto">
          <a:xfrm>
            <a:off x="152400" y="5373687"/>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pic>
        <p:nvPicPr>
          <p:cNvPr id="49"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28887" y="2333625"/>
            <a:ext cx="762000" cy="6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30"/>
          <p:cNvSpPr>
            <a:spLocks noChangeArrowheads="1"/>
          </p:cNvSpPr>
          <p:nvPr/>
        </p:nvSpPr>
        <p:spPr bwMode="auto">
          <a:xfrm>
            <a:off x="73914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$1,702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1" name="Rectangle 30"/>
          <p:cNvSpPr>
            <a:spLocks noChangeArrowheads="1"/>
          </p:cNvSpPr>
          <p:nvPr/>
        </p:nvSpPr>
        <p:spPr bwMode="auto">
          <a:xfrm>
            <a:off x="74009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$645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2" name="Rectangle 54"/>
          <p:cNvSpPr>
            <a:spLocks noChangeArrowheads="1"/>
          </p:cNvSpPr>
          <p:nvPr/>
        </p:nvSpPr>
        <p:spPr bwMode="auto">
          <a:xfrm>
            <a:off x="74009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-62%</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53" name="Rectangle 30"/>
          <p:cNvSpPr>
            <a:spLocks noChangeArrowheads="1"/>
          </p:cNvSpPr>
          <p:nvPr/>
        </p:nvSpPr>
        <p:spPr bwMode="auto">
          <a:xfrm>
            <a:off x="74009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242</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4" name="Rectangle 30"/>
          <p:cNvSpPr>
            <a:spLocks noChangeArrowheads="1"/>
          </p:cNvSpPr>
          <p:nvPr/>
        </p:nvSpPr>
        <p:spPr bwMode="auto">
          <a:xfrm>
            <a:off x="74104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5" name="Rectangle 57"/>
          <p:cNvSpPr>
            <a:spLocks noChangeArrowheads="1"/>
          </p:cNvSpPr>
          <p:nvPr/>
        </p:nvSpPr>
        <p:spPr bwMode="auto">
          <a:xfrm>
            <a:off x="74104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-63%</a:t>
            </a:r>
            <a:endParaRPr lang="en-US" altLang="en-US" sz="1600" dirty="0" smtClean="0">
              <a:solidFill>
                <a:srgbClr val="FF0000"/>
              </a:solidFill>
              <a:latin typeface="Trebuchet MS" pitchFamily="34" charset="0"/>
              <a:ea typeface="ＭＳ Ｐゴシック" pitchFamily="34" charset="-128"/>
              <a:cs typeface="Arial" charset="0"/>
            </a:endParaRPr>
          </a:p>
        </p:txBody>
      </p:sp>
      <p:pic>
        <p:nvPicPr>
          <p:cNvPr id="56" name="Picture 23" descr="https://upload.wikimedia.org/wikipedia/en/0/04/La_Quinta_Inns_%26_Suites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1178" y="2397286"/>
            <a:ext cx="784622" cy="57451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4" descr="http://www.adweek.com/agencyspy/files/2014/12/vonage-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6591" y="2512733"/>
            <a:ext cx="1101421" cy="47891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5" descr="http://www.avisbudgetgroup.com/files/8513/5343/4596/avis_4cp-print-F.JPG"/>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258567" y="2403512"/>
            <a:ext cx="1036940" cy="72068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1" descr="http://img2.wikia.nocookie.net/__cb20121010222410/logopedia/images/f/fb/Ljs2012.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5843" y="2295325"/>
            <a:ext cx="862738" cy="69732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#7: Traffic Down</a:t>
            </a:r>
            <a:endParaRPr lang="en-US" altLang="en-US" sz="1400" dirty="0"/>
          </a:p>
        </p:txBody>
      </p:sp>
    </p:spTree>
    <p:extLst>
      <p:ext uri="{BB962C8B-B14F-4D97-AF65-F5344CB8AC3E}">
        <p14:creationId xmlns:p14="http://schemas.microsoft.com/office/powerpoint/2010/main" val="2201768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52400" y="263525"/>
            <a:ext cx="8686800" cy="639763"/>
          </a:xfrm>
          <a:prstGeom prst="rect">
            <a:avLst/>
          </a:prstGeom>
          <a:noFill/>
          <a:ln>
            <a:noFill/>
          </a:ln>
          <a:effectLst/>
          <a:extLst>
            <a:ext uri="{909E8E84-426E-40DD-AFC4-6F175D3DCCD1}">
              <a14:hiddenFill xmlns:a14="http://schemas.microsoft.com/office/drawing/2010/main">
                <a:solidFill>
                  <a:srgbClr val="99CC00">
                    <a:alpha val="75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a:defRPr/>
            </a:pPr>
            <a:r>
              <a:rPr lang="en-US" altLang="en-US" sz="2200" b="0" kern="0" dirty="0">
                <a:solidFill>
                  <a:schemeClr val="tx1"/>
                </a:solidFill>
                <a:latin typeface="Trebuchet MS" panose="020B0603020202020204" pitchFamily="34" charset="0"/>
              </a:rPr>
              <a:t>Deep Dives: Select Examples of Brands’ Demonstrated TV Spend / Site Traffic Correlation</a:t>
            </a:r>
          </a:p>
        </p:txBody>
      </p:sp>
      <p:sp>
        <p:nvSpPr>
          <p:cNvPr id="7" name="TextBox 6"/>
          <p:cNvSpPr txBox="1"/>
          <p:nvPr/>
        </p:nvSpPr>
        <p:spPr>
          <a:xfrm>
            <a:off x="0" y="6477000"/>
            <a:ext cx="8991600" cy="415498"/>
          </a:xfrm>
          <a:prstGeom prst="rect">
            <a:avLst/>
          </a:prstGeom>
          <a:noFill/>
        </p:spPr>
        <p:txBody>
          <a:bodyPr wrap="square">
            <a:spAutoFit/>
          </a:bodyPr>
          <a:lstStyle/>
          <a:p>
            <a:pPr eaLnBrk="0" fontAlgn="base" hangingPunct="0">
              <a:spcBef>
                <a:spcPct val="0"/>
              </a:spcBef>
              <a:spcAft>
                <a:spcPct val="0"/>
              </a:spcAft>
              <a:defRPr/>
            </a:pPr>
            <a:r>
              <a:rPr lang="en-US" sz="1050" dirty="0">
                <a:solidFill>
                  <a:prstClr val="black"/>
                </a:solidFill>
                <a:latin typeface="Trebuchet MS" pitchFamily="34" charset="0"/>
                <a:ea typeface="ＭＳ Ｐゴシック" pitchFamily="34" charset="-128"/>
              </a:rPr>
              <a:t>Source: Nielsen </a:t>
            </a:r>
            <a:r>
              <a:rPr lang="en-US" sz="1050" dirty="0" err="1" smtClean="0">
                <a:solidFill>
                  <a:prstClr val="black"/>
                </a:solidFill>
                <a:latin typeface="Trebuchet MS" pitchFamily="34" charset="0"/>
                <a:ea typeface="ＭＳ Ｐゴシック" pitchFamily="34" charset="-128"/>
              </a:rPr>
              <a:t>AdViews</a:t>
            </a:r>
            <a:r>
              <a:rPr lang="en-US" sz="1050" dirty="0" smtClean="0">
                <a:solidFill>
                  <a:prstClr val="black"/>
                </a:solidFill>
                <a:latin typeface="Trebuchet MS" pitchFamily="34" charset="0"/>
                <a:ea typeface="ＭＳ Ｐゴシック" pitchFamily="34" charset="-128"/>
              </a:rPr>
              <a:t>, TV </a:t>
            </a:r>
            <a:r>
              <a:rPr lang="en-US" sz="1050" dirty="0">
                <a:solidFill>
                  <a:prstClr val="black"/>
                </a:solidFill>
                <a:latin typeface="Trebuchet MS" pitchFamily="34" charset="0"/>
                <a:ea typeface="ＭＳ Ｐゴシック" pitchFamily="34" charset="-128"/>
              </a:rPr>
              <a:t>spend </a:t>
            </a:r>
            <a:r>
              <a:rPr lang="en-US" sz="1050" dirty="0" smtClean="0">
                <a:solidFill>
                  <a:prstClr val="black"/>
                </a:solidFill>
                <a:latin typeface="Trebuchet MS" pitchFamily="34" charset="0"/>
                <a:ea typeface="ＭＳ Ｐゴシック" pitchFamily="34" charset="-128"/>
              </a:rPr>
              <a:t>(cable TV, broadcast TV, SLC TV, SLN TV, syndication, spot TV) Feb 2014-Mar 2015; comScore, </a:t>
            </a:r>
            <a:r>
              <a:rPr lang="en-US" sz="1050" dirty="0" err="1" smtClean="0">
                <a:solidFill>
                  <a:prstClr val="black"/>
                </a:solidFill>
                <a:latin typeface="Trebuchet MS" pitchFamily="34" charset="0"/>
                <a:ea typeface="ＭＳ Ｐゴシック" pitchFamily="34" charset="-128"/>
              </a:rPr>
              <a:t>mediametrix</a:t>
            </a:r>
            <a:r>
              <a:rPr lang="en-US" sz="1050" dirty="0" smtClean="0">
                <a:solidFill>
                  <a:prstClr val="black"/>
                </a:solidFill>
                <a:latin typeface="Trebuchet MS" pitchFamily="34" charset="0"/>
                <a:ea typeface="ＭＳ Ｐゴシック" pitchFamily="34" charset="-128"/>
              </a:rPr>
              <a:t> multiplatform, unique </a:t>
            </a:r>
            <a:r>
              <a:rPr lang="en-US" sz="1050" dirty="0">
                <a:solidFill>
                  <a:prstClr val="black"/>
                </a:solidFill>
                <a:latin typeface="Trebuchet MS" pitchFamily="34" charset="0"/>
                <a:ea typeface="ＭＳ Ｐゴシック" pitchFamily="34" charset="-128"/>
              </a:rPr>
              <a:t>visitors </a:t>
            </a:r>
            <a:r>
              <a:rPr lang="en-US" sz="1050" dirty="0" smtClean="0">
                <a:solidFill>
                  <a:prstClr val="black"/>
                </a:solidFill>
                <a:latin typeface="Trebuchet MS" pitchFamily="34" charset="0"/>
                <a:ea typeface="ＭＳ Ｐゴシック" pitchFamily="34" charset="-128"/>
              </a:rPr>
              <a:t>Total Audience (P2+).  </a:t>
            </a:r>
            <a:r>
              <a:rPr lang="en-US" sz="1050" dirty="0">
                <a:solidFill>
                  <a:prstClr val="black"/>
                </a:solidFill>
                <a:latin typeface="Trebuchet MS" pitchFamily="34" charset="0"/>
                <a:ea typeface="ＭＳ Ｐゴシック" pitchFamily="34" charset="-128"/>
              </a:rPr>
              <a:t>Spend &amp; unique visitors based on </a:t>
            </a:r>
            <a:r>
              <a:rPr lang="en-US" sz="1050" dirty="0" smtClean="0">
                <a:solidFill>
                  <a:prstClr val="black"/>
                </a:solidFill>
                <a:latin typeface="Trebuchet MS" pitchFamily="34" charset="0"/>
                <a:ea typeface="ＭＳ Ｐゴシック" pitchFamily="34" charset="-128"/>
              </a:rPr>
              <a:t>Feb-Aug </a:t>
            </a:r>
            <a:r>
              <a:rPr lang="en-US" sz="1050" dirty="0">
                <a:solidFill>
                  <a:prstClr val="black"/>
                </a:solidFill>
                <a:latin typeface="Trebuchet MS" pitchFamily="34" charset="0"/>
                <a:ea typeface="ＭＳ Ｐゴシック" pitchFamily="34" charset="-128"/>
              </a:rPr>
              <a:t>‘</a:t>
            </a:r>
            <a:r>
              <a:rPr lang="en-US" sz="1050" dirty="0" smtClean="0">
                <a:solidFill>
                  <a:prstClr val="black"/>
                </a:solidFill>
                <a:latin typeface="Trebuchet MS" pitchFamily="34" charset="0"/>
                <a:ea typeface="ＭＳ Ｐゴシック" pitchFamily="34" charset="-128"/>
              </a:rPr>
              <a:t>14 </a:t>
            </a:r>
            <a:r>
              <a:rPr lang="en-US" sz="1050" dirty="0">
                <a:solidFill>
                  <a:prstClr val="black"/>
                </a:solidFill>
                <a:latin typeface="Trebuchet MS" pitchFamily="34" charset="0"/>
                <a:ea typeface="ＭＳ Ｐゴシック" pitchFamily="34" charset="-128"/>
              </a:rPr>
              <a:t>vs. </a:t>
            </a:r>
            <a:r>
              <a:rPr lang="en-US" sz="1050" dirty="0" smtClean="0">
                <a:solidFill>
                  <a:prstClr val="black"/>
                </a:solidFill>
                <a:latin typeface="Trebuchet MS" pitchFamily="34" charset="0"/>
                <a:ea typeface="ＭＳ Ｐゴシック" pitchFamily="34" charset="-128"/>
              </a:rPr>
              <a:t>Sep’14-Mar ‘15 </a:t>
            </a:r>
            <a:r>
              <a:rPr lang="en-US" sz="1050" dirty="0">
                <a:solidFill>
                  <a:prstClr val="black"/>
                </a:solidFill>
                <a:latin typeface="Trebuchet MS" pitchFamily="34" charset="0"/>
                <a:ea typeface="ＭＳ Ｐゴシック" pitchFamily="34" charset="-128"/>
              </a:rPr>
              <a:t>monthly </a:t>
            </a:r>
            <a:r>
              <a:rPr lang="en-US" sz="1050" dirty="0" err="1" smtClean="0">
                <a:solidFill>
                  <a:prstClr val="black"/>
                </a:solidFill>
                <a:latin typeface="Trebuchet MS" pitchFamily="34" charset="0"/>
                <a:ea typeface="ＭＳ Ｐゴシック" pitchFamily="34" charset="-128"/>
              </a:rPr>
              <a:t>avg</a:t>
            </a:r>
            <a:endParaRPr lang="en-US" sz="1050" dirty="0">
              <a:solidFill>
                <a:prstClr val="black"/>
              </a:solidFill>
              <a:latin typeface="Trebuchet MS" pitchFamily="34" charset="0"/>
              <a:ea typeface="ＭＳ Ｐゴシック" pitchFamily="34" charset="-128"/>
            </a:endParaRPr>
          </a:p>
        </p:txBody>
      </p:sp>
      <p:sp>
        <p:nvSpPr>
          <p:cNvPr id="181252" name="Rectangle 30"/>
          <p:cNvSpPr>
            <a:spLocks noChangeArrowheads="1"/>
          </p:cNvSpPr>
          <p:nvPr/>
        </p:nvSpPr>
        <p:spPr bwMode="auto">
          <a:xfrm>
            <a:off x="1752600" y="1343025"/>
            <a:ext cx="5562600" cy="561975"/>
          </a:xfrm>
          <a:prstGeom prst="rect">
            <a:avLst/>
          </a:prstGeom>
          <a:solidFill>
            <a:srgbClr val="C000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800" smtClean="0">
                <a:solidFill>
                  <a:srgbClr val="FFFFFF"/>
                </a:solidFill>
                <a:latin typeface="Trebuchet MS" pitchFamily="34" charset="0"/>
                <a:ea typeface="ＭＳ Ｐゴシック" pitchFamily="34" charset="-128"/>
                <a:cs typeface="Arial" charset="0"/>
              </a:rPr>
              <a:t>TV Spend Down, Traffic Down</a:t>
            </a:r>
            <a:endParaRPr lang="en-US" altLang="en-US" sz="1800" i="1" u="sng" smtClean="0">
              <a:solidFill>
                <a:srgbClr val="FFFFFF"/>
              </a:solidFill>
              <a:latin typeface="Trebuchet MS" pitchFamily="34" charset="0"/>
              <a:ea typeface="ＭＳ Ｐゴシック" pitchFamily="34" charset="-128"/>
              <a:cs typeface="Arial" charset="0"/>
            </a:endParaRPr>
          </a:p>
        </p:txBody>
      </p:sp>
      <p:sp>
        <p:nvSpPr>
          <p:cNvPr id="181253" name="Rectangle 30"/>
          <p:cNvSpPr>
            <a:spLocks noChangeArrowheads="1"/>
          </p:cNvSpPr>
          <p:nvPr/>
        </p:nvSpPr>
        <p:spPr bwMode="auto">
          <a:xfrm>
            <a:off x="-9525" y="2667000"/>
            <a:ext cx="1990725"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TV Spend (000):</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1255" name="Rectangle 30"/>
          <p:cNvSpPr>
            <a:spLocks noChangeArrowheads="1"/>
          </p:cNvSpPr>
          <p:nvPr/>
        </p:nvSpPr>
        <p:spPr bwMode="auto">
          <a:xfrm>
            <a:off x="76200" y="4532313"/>
            <a:ext cx="236220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u="sng" smtClean="0">
                <a:solidFill>
                  <a:srgbClr val="000000"/>
                </a:solidFill>
                <a:latin typeface="Trebuchet MS" pitchFamily="34" charset="0"/>
                <a:ea typeface="ＭＳ Ｐゴシック" pitchFamily="34" charset="-128"/>
                <a:cs typeface="Arial" charset="0"/>
              </a:rPr>
              <a:t>Unique Visitors (000): </a:t>
            </a:r>
            <a:endParaRPr lang="en-US" altLang="en-US" sz="1600" u="sng" smtClean="0">
              <a:solidFill>
                <a:srgbClr val="000000"/>
              </a:solidFill>
              <a:latin typeface="Trebuchet MS" pitchFamily="34" charset="0"/>
              <a:ea typeface="ＭＳ Ｐゴシック" pitchFamily="34" charset="-128"/>
              <a:cs typeface="Arial" charset="0"/>
            </a:endParaRPr>
          </a:p>
        </p:txBody>
      </p:sp>
      <p:sp>
        <p:nvSpPr>
          <p:cNvPr id="181256" name="Rectangle 30"/>
          <p:cNvSpPr>
            <a:spLocks noChangeArrowheads="1"/>
          </p:cNvSpPr>
          <p:nvPr/>
        </p:nvSpPr>
        <p:spPr bwMode="auto">
          <a:xfrm>
            <a:off x="152400" y="3124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57" name="Rectangle 30"/>
          <p:cNvSpPr>
            <a:spLocks noChangeArrowheads="1"/>
          </p:cNvSpPr>
          <p:nvPr/>
        </p:nvSpPr>
        <p:spPr bwMode="auto">
          <a:xfrm>
            <a:off x="142875" y="350520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58" name="Rectangle 30"/>
          <p:cNvSpPr>
            <a:spLocks noChangeArrowheads="1"/>
          </p:cNvSpPr>
          <p:nvPr/>
        </p:nvSpPr>
        <p:spPr bwMode="auto">
          <a:xfrm>
            <a:off x="-9525" y="4038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1261" name="Rectangle 30"/>
          <p:cNvSpPr>
            <a:spLocks noChangeArrowheads="1"/>
          </p:cNvSpPr>
          <p:nvPr/>
        </p:nvSpPr>
        <p:spPr bwMode="auto">
          <a:xfrm>
            <a:off x="0" y="5943600"/>
            <a:ext cx="1990725"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600" b="1" smtClean="0">
                <a:solidFill>
                  <a:srgbClr val="000000"/>
                </a:solidFill>
                <a:latin typeface="Trebuchet MS" pitchFamily="34" charset="0"/>
                <a:ea typeface="ＭＳ Ｐゴシック" pitchFamily="34" charset="-128"/>
                <a:cs typeface="Arial" charset="0"/>
              </a:rPr>
              <a:t>% Difference:</a:t>
            </a:r>
            <a:endParaRPr lang="en-US" altLang="en-US" sz="1600" smtClean="0">
              <a:solidFill>
                <a:srgbClr val="000000"/>
              </a:solidFill>
              <a:latin typeface="Trebuchet MS" pitchFamily="34" charset="0"/>
              <a:ea typeface="ＭＳ Ｐゴシック" pitchFamily="34" charset="-128"/>
              <a:cs typeface="Arial" charset="0"/>
            </a:endParaRPr>
          </a:p>
        </p:txBody>
      </p:sp>
      <p:sp>
        <p:nvSpPr>
          <p:cNvPr id="181262" name="Rectangle 30"/>
          <p:cNvSpPr>
            <a:spLocks noChangeArrowheads="1"/>
          </p:cNvSpPr>
          <p:nvPr/>
        </p:nvSpPr>
        <p:spPr bwMode="auto">
          <a:xfrm>
            <a:off x="212407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$1,987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3" name="Rectangle 30"/>
          <p:cNvSpPr>
            <a:spLocks noChangeArrowheads="1"/>
          </p:cNvSpPr>
          <p:nvPr/>
        </p:nvSpPr>
        <p:spPr bwMode="auto">
          <a:xfrm>
            <a:off x="213360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$440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4" name="Rectangle 30"/>
          <p:cNvSpPr>
            <a:spLocks noChangeArrowheads="1"/>
          </p:cNvSpPr>
          <p:nvPr/>
        </p:nvSpPr>
        <p:spPr bwMode="auto">
          <a:xfrm>
            <a:off x="213360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-78%</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65" name="Rectangle 30"/>
          <p:cNvSpPr>
            <a:spLocks noChangeArrowheads="1"/>
          </p:cNvSpPr>
          <p:nvPr/>
        </p:nvSpPr>
        <p:spPr bwMode="auto">
          <a:xfrm>
            <a:off x="213360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564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6" name="Rectangle 30"/>
          <p:cNvSpPr>
            <a:spLocks noChangeArrowheads="1"/>
          </p:cNvSpPr>
          <p:nvPr/>
        </p:nvSpPr>
        <p:spPr bwMode="auto">
          <a:xfrm>
            <a:off x="214312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384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7" name="Rectangle 33"/>
          <p:cNvSpPr>
            <a:spLocks noChangeArrowheads="1"/>
          </p:cNvSpPr>
          <p:nvPr/>
        </p:nvSpPr>
        <p:spPr bwMode="auto">
          <a:xfrm>
            <a:off x="214312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-32%</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68" name="Rectangle 30"/>
          <p:cNvSpPr>
            <a:spLocks noChangeArrowheads="1"/>
          </p:cNvSpPr>
          <p:nvPr/>
        </p:nvSpPr>
        <p:spPr bwMode="auto">
          <a:xfrm>
            <a:off x="3324225" y="3200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$997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69" name="Rectangle 30"/>
          <p:cNvSpPr>
            <a:spLocks noChangeArrowheads="1"/>
          </p:cNvSpPr>
          <p:nvPr/>
        </p:nvSpPr>
        <p:spPr bwMode="auto">
          <a:xfrm>
            <a:off x="3333750" y="3581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$503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0" name="Rectangle 42"/>
          <p:cNvSpPr>
            <a:spLocks noChangeArrowheads="1"/>
          </p:cNvSpPr>
          <p:nvPr/>
        </p:nvSpPr>
        <p:spPr bwMode="auto">
          <a:xfrm>
            <a:off x="3333750" y="4114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-50%</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71" name="Rectangle 30"/>
          <p:cNvSpPr>
            <a:spLocks noChangeArrowheads="1"/>
          </p:cNvSpPr>
          <p:nvPr/>
        </p:nvSpPr>
        <p:spPr bwMode="auto">
          <a:xfrm>
            <a:off x="3333750" y="5105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631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2" name="Rectangle 30"/>
          <p:cNvSpPr>
            <a:spLocks noChangeArrowheads="1"/>
          </p:cNvSpPr>
          <p:nvPr/>
        </p:nvSpPr>
        <p:spPr bwMode="auto">
          <a:xfrm>
            <a:off x="3343275" y="54864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274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3" name="Rectangle 45"/>
          <p:cNvSpPr>
            <a:spLocks noChangeArrowheads="1"/>
          </p:cNvSpPr>
          <p:nvPr/>
        </p:nvSpPr>
        <p:spPr bwMode="auto">
          <a:xfrm>
            <a:off x="3343275" y="6019800"/>
            <a:ext cx="1533525"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-57%</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75" name="Rectangle 30"/>
          <p:cNvSpPr>
            <a:spLocks noChangeArrowheads="1"/>
          </p:cNvSpPr>
          <p:nvPr/>
        </p:nvSpPr>
        <p:spPr bwMode="auto">
          <a:xfrm>
            <a:off x="46482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$1,436</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6" name="Rectangle 30"/>
          <p:cNvSpPr>
            <a:spLocks noChangeArrowheads="1"/>
          </p:cNvSpPr>
          <p:nvPr/>
        </p:nvSpPr>
        <p:spPr bwMode="auto">
          <a:xfrm>
            <a:off x="46577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$1,230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7" name="Rectangle 48"/>
          <p:cNvSpPr>
            <a:spLocks noChangeArrowheads="1"/>
          </p:cNvSpPr>
          <p:nvPr/>
        </p:nvSpPr>
        <p:spPr bwMode="auto">
          <a:xfrm>
            <a:off x="46577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-14%</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78" name="Rectangle 30"/>
          <p:cNvSpPr>
            <a:spLocks noChangeArrowheads="1"/>
          </p:cNvSpPr>
          <p:nvPr/>
        </p:nvSpPr>
        <p:spPr bwMode="auto">
          <a:xfrm>
            <a:off x="46577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1,231</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79" name="Rectangle 30"/>
          <p:cNvSpPr>
            <a:spLocks noChangeArrowheads="1"/>
          </p:cNvSpPr>
          <p:nvPr/>
        </p:nvSpPr>
        <p:spPr bwMode="auto">
          <a:xfrm>
            <a:off x="4667250"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1,104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0" name="Rectangle 51"/>
          <p:cNvSpPr>
            <a:spLocks noChangeArrowheads="1"/>
          </p:cNvSpPr>
          <p:nvPr/>
        </p:nvSpPr>
        <p:spPr bwMode="auto">
          <a:xfrm>
            <a:off x="46672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-10%</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82" name="Rectangle 30"/>
          <p:cNvSpPr>
            <a:spLocks noChangeArrowheads="1"/>
          </p:cNvSpPr>
          <p:nvPr/>
        </p:nvSpPr>
        <p:spPr bwMode="auto">
          <a:xfrm>
            <a:off x="5991225"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$3,633</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3" name="Rectangle 30"/>
          <p:cNvSpPr>
            <a:spLocks noChangeArrowheads="1"/>
          </p:cNvSpPr>
          <p:nvPr/>
        </p:nvSpPr>
        <p:spPr bwMode="auto">
          <a:xfrm>
            <a:off x="6000750"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$719</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4" name="Rectangle 54"/>
          <p:cNvSpPr>
            <a:spLocks noChangeArrowheads="1"/>
          </p:cNvSpPr>
          <p:nvPr/>
        </p:nvSpPr>
        <p:spPr bwMode="auto">
          <a:xfrm>
            <a:off x="6000750"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-80%</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181285" name="Rectangle 30"/>
          <p:cNvSpPr>
            <a:spLocks noChangeArrowheads="1"/>
          </p:cNvSpPr>
          <p:nvPr/>
        </p:nvSpPr>
        <p:spPr bwMode="auto">
          <a:xfrm>
            <a:off x="6000750"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2,508</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6" name="Rectangle 30"/>
          <p:cNvSpPr>
            <a:spLocks noChangeArrowheads="1"/>
          </p:cNvSpPr>
          <p:nvPr/>
        </p:nvSpPr>
        <p:spPr bwMode="auto">
          <a:xfrm>
            <a:off x="60102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1,190</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181287" name="Rectangle 57"/>
          <p:cNvSpPr>
            <a:spLocks noChangeArrowheads="1"/>
          </p:cNvSpPr>
          <p:nvPr/>
        </p:nvSpPr>
        <p:spPr bwMode="auto">
          <a:xfrm>
            <a:off x="6010275"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-53%</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2" name="Rectangle 1"/>
          <p:cNvSpPr/>
          <p:nvPr/>
        </p:nvSpPr>
        <p:spPr>
          <a:xfrm>
            <a:off x="381000" y="4075113"/>
            <a:ext cx="8458200" cy="496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prstClr val="white"/>
              </a:solidFill>
            </a:endParaRPr>
          </a:p>
        </p:txBody>
      </p:sp>
      <p:sp>
        <p:nvSpPr>
          <p:cNvPr id="60" name="Rectangle 59"/>
          <p:cNvSpPr/>
          <p:nvPr/>
        </p:nvSpPr>
        <p:spPr>
          <a:xfrm>
            <a:off x="381000" y="5980113"/>
            <a:ext cx="8458200" cy="496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a:solidFill>
                <a:prstClr val="white"/>
              </a:solidFill>
            </a:endParaRPr>
          </a:p>
        </p:txBody>
      </p:sp>
      <p:sp>
        <p:nvSpPr>
          <p:cNvPr id="1812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fld id="{E6B983FF-33B8-4D80-97E6-F3CA1A1603B5}" type="slidenum">
              <a:rPr lang="en-US" altLang="en-US" sz="1200" smtClean="0">
                <a:solidFill>
                  <a:srgbClr val="898989"/>
                </a:solidFill>
                <a:latin typeface="Trebuchet MS" pitchFamily="34" charset="0"/>
              </a:rPr>
              <a:pPr>
                <a:spcBef>
                  <a:spcPct val="0"/>
                </a:spcBef>
                <a:buFontTx/>
                <a:buNone/>
                <a:defRPr/>
              </a:pPr>
              <a:t>9</a:t>
            </a:fld>
            <a:endParaRPr lang="en-US" altLang="en-US" sz="1200" dirty="0" smtClean="0">
              <a:solidFill>
                <a:srgbClr val="898989"/>
              </a:solidFill>
              <a:latin typeface="Trebuchet MS" pitchFamily="34" charset="0"/>
            </a:endParaRPr>
          </a:p>
        </p:txBody>
      </p:sp>
      <p:sp>
        <p:nvSpPr>
          <p:cNvPr id="47" name="Rectangle 30"/>
          <p:cNvSpPr>
            <a:spLocks noChangeArrowheads="1"/>
          </p:cNvSpPr>
          <p:nvPr/>
        </p:nvSpPr>
        <p:spPr bwMode="auto">
          <a:xfrm>
            <a:off x="161925" y="502920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Feb. ‘14 - Aug. ’14: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48" name="Rectangle 30"/>
          <p:cNvSpPr>
            <a:spLocks noChangeArrowheads="1"/>
          </p:cNvSpPr>
          <p:nvPr/>
        </p:nvSpPr>
        <p:spPr bwMode="auto">
          <a:xfrm>
            <a:off x="152400" y="5373687"/>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Sep. ‘14 – Mar. ‘15:</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7391400" y="3200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$42,657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1" name="Rectangle 30"/>
          <p:cNvSpPr>
            <a:spLocks noChangeArrowheads="1"/>
          </p:cNvSpPr>
          <p:nvPr/>
        </p:nvSpPr>
        <p:spPr bwMode="auto">
          <a:xfrm>
            <a:off x="7400925" y="3581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$40,607</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2" name="Rectangle 54"/>
          <p:cNvSpPr>
            <a:spLocks noChangeArrowheads="1"/>
          </p:cNvSpPr>
          <p:nvPr/>
        </p:nvSpPr>
        <p:spPr bwMode="auto">
          <a:xfrm>
            <a:off x="7400925" y="4114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-5%</a:t>
            </a:r>
            <a:endParaRPr lang="en-US" altLang="en-US" sz="1600" dirty="0" smtClean="0">
              <a:solidFill>
                <a:srgbClr val="FF0000"/>
              </a:solidFill>
              <a:latin typeface="Trebuchet MS" pitchFamily="34" charset="0"/>
              <a:ea typeface="ＭＳ Ｐゴシック" pitchFamily="34" charset="-128"/>
              <a:cs typeface="Arial" charset="0"/>
            </a:endParaRPr>
          </a:p>
        </p:txBody>
      </p:sp>
      <p:sp>
        <p:nvSpPr>
          <p:cNvPr id="53" name="Rectangle 30"/>
          <p:cNvSpPr>
            <a:spLocks noChangeArrowheads="1"/>
          </p:cNvSpPr>
          <p:nvPr/>
        </p:nvSpPr>
        <p:spPr bwMode="auto">
          <a:xfrm>
            <a:off x="7400925" y="5105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10,684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4" name="Rectangle 30"/>
          <p:cNvSpPr>
            <a:spLocks noChangeArrowheads="1"/>
          </p:cNvSpPr>
          <p:nvPr/>
        </p:nvSpPr>
        <p:spPr bwMode="auto">
          <a:xfrm>
            <a:off x="7458075" y="54864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400" b="1" dirty="0" smtClean="0">
                <a:solidFill>
                  <a:srgbClr val="000000"/>
                </a:solidFill>
                <a:latin typeface="Trebuchet MS" pitchFamily="34" charset="0"/>
                <a:ea typeface="ＭＳ Ｐゴシック" pitchFamily="34" charset="-128"/>
                <a:cs typeface="Arial" charset="0"/>
              </a:rPr>
              <a:t>8,564</a:t>
            </a:r>
            <a:endParaRPr lang="en-US" altLang="en-US" sz="1400" dirty="0" smtClean="0">
              <a:solidFill>
                <a:srgbClr val="000000"/>
              </a:solidFill>
              <a:latin typeface="Trebuchet MS" pitchFamily="34" charset="0"/>
              <a:ea typeface="ＭＳ Ｐゴシック" pitchFamily="34" charset="-128"/>
              <a:cs typeface="Arial" charset="0"/>
            </a:endParaRPr>
          </a:p>
        </p:txBody>
      </p:sp>
      <p:sp>
        <p:nvSpPr>
          <p:cNvPr id="55" name="Rectangle 57"/>
          <p:cNvSpPr>
            <a:spLocks noChangeArrowheads="1"/>
          </p:cNvSpPr>
          <p:nvPr/>
        </p:nvSpPr>
        <p:spPr bwMode="auto">
          <a:xfrm>
            <a:off x="7410450" y="6019800"/>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600" b="1" dirty="0" smtClean="0">
                <a:solidFill>
                  <a:srgbClr val="FF0000"/>
                </a:solidFill>
                <a:latin typeface="Trebuchet MS" pitchFamily="34" charset="0"/>
                <a:ea typeface="ＭＳ Ｐゴシック" pitchFamily="34" charset="-128"/>
                <a:cs typeface="Arial" charset="0"/>
              </a:rPr>
              <a:t>-19%</a:t>
            </a:r>
            <a:endParaRPr lang="en-US" altLang="en-US" sz="1600" dirty="0" smtClean="0">
              <a:solidFill>
                <a:srgbClr val="FF0000"/>
              </a:solidFill>
              <a:latin typeface="Trebuchet MS" pitchFamily="34" charset="0"/>
              <a:ea typeface="ＭＳ Ｐゴシック" pitchFamily="34" charset="-128"/>
              <a:cs typeface="Arial" charset="0"/>
            </a:endParaRPr>
          </a:p>
        </p:txBody>
      </p:sp>
      <p:pic>
        <p:nvPicPr>
          <p:cNvPr id="61" name="Picture 35" descr="https://upload.wikimedia.org/wikipedia/en/thumb/e/e5/Logo-mutualofomaha.svg/150px-Logo-mutualofomah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36" y="2210864"/>
            <a:ext cx="881089" cy="80069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https://upload.wikimedia.org/wikipedia/en/d/d0/MGM_Resorts_International_logo.png"/>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58451" y="2590800"/>
            <a:ext cx="1305519" cy="44958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http://www.redrobin.com/img/nav/logo-brews.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50274" y="2313115"/>
            <a:ext cx="967476" cy="77122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1" descr="https://upload.wikimedia.org/wikipedia/en/thumb/b/b4/Six_Flags_logo.svg/1280px-Six_Flag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9614" y="2501928"/>
            <a:ext cx="894845" cy="53667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9" descr="https://upload.wikimedia.org/wikipedia/en/thumb/d/d0/Progressive_Corporation.svg/1024px-Progressive_Corporati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3325" y="2770029"/>
            <a:ext cx="1381125" cy="210406"/>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3"/>
          <p:cNvSpPr txBox="1">
            <a:spLocks noChangeArrowheads="1"/>
          </p:cNvSpPr>
          <p:nvPr/>
        </p:nvSpPr>
        <p:spPr bwMode="auto">
          <a:xfrm>
            <a:off x="0" y="-317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rebuchet MS" pitchFamily="34" charset="0"/>
                <a:ea typeface="ＭＳ Ｐゴシック" pitchFamily="34" charset="-128"/>
              </a:defRPr>
            </a:lvl1pPr>
            <a:lvl2pPr marL="742950" indent="-285750" eaLnBrk="0" hangingPunct="0">
              <a:defRPr sz="3200">
                <a:solidFill>
                  <a:schemeClr val="tx1"/>
                </a:solidFill>
                <a:latin typeface="Trebuchet MS" pitchFamily="34" charset="0"/>
                <a:ea typeface="ＭＳ Ｐゴシック" pitchFamily="34" charset="-128"/>
              </a:defRPr>
            </a:lvl2pPr>
            <a:lvl3pPr marL="1143000" indent="-228600" eaLnBrk="0" hangingPunct="0">
              <a:defRPr sz="3200">
                <a:solidFill>
                  <a:schemeClr val="tx1"/>
                </a:solidFill>
                <a:latin typeface="Trebuchet MS" pitchFamily="34" charset="0"/>
                <a:ea typeface="ＭＳ Ｐゴシック" pitchFamily="34" charset="-128"/>
              </a:defRPr>
            </a:lvl3pPr>
            <a:lvl4pPr marL="1600200" indent="-228600" eaLnBrk="0" hangingPunct="0">
              <a:defRPr sz="3200">
                <a:solidFill>
                  <a:schemeClr val="tx1"/>
                </a:solidFill>
                <a:latin typeface="Trebuchet MS" pitchFamily="34" charset="0"/>
                <a:ea typeface="ＭＳ Ｐゴシック" pitchFamily="34" charset="-128"/>
              </a:defRPr>
            </a:lvl4pPr>
            <a:lvl5pPr marL="2057400" indent="-228600" eaLnBrk="0" hangingPunct="0">
              <a:defRPr sz="32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rebuchet MS" pitchFamily="34" charset="0"/>
                <a:ea typeface="ＭＳ Ｐゴシック" pitchFamily="34" charset="-128"/>
              </a:defRPr>
            </a:lvl9pPr>
          </a:lstStyle>
          <a:p>
            <a:pPr eaLnBrk="1" hangingPunct="1"/>
            <a:r>
              <a:rPr lang="en-US" altLang="en-US" sz="1400" dirty="0"/>
              <a:t>Tab </a:t>
            </a:r>
            <a:r>
              <a:rPr lang="en-US" altLang="en-US" sz="1400" dirty="0" smtClean="0"/>
              <a:t>#7: Traffic Down</a:t>
            </a:r>
            <a:endParaRPr lang="en-US" altLang="en-US" sz="1400" dirty="0"/>
          </a:p>
        </p:txBody>
      </p:sp>
    </p:spTree>
    <p:extLst>
      <p:ext uri="{BB962C8B-B14F-4D97-AF65-F5344CB8AC3E}">
        <p14:creationId xmlns:p14="http://schemas.microsoft.com/office/powerpoint/2010/main" val="356287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rebuchet M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rebuchet MS" pitchFamily="34" charset="0"/>
            <a:ea typeface="ＭＳ Ｐゴシック"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rebuchet M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rebuchet MS" pitchFamily="34" charset="0"/>
            <a:ea typeface="ＭＳ Ｐゴシック"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2227</Words>
  <Application>Microsoft Office PowerPoint</Application>
  <PresentationFormat>On-screen Show (4:3)</PresentationFormat>
  <Paragraphs>340</Paragraphs>
  <Slides>14</Slides>
  <Notes>3</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50_Custom Design</vt:lpstr>
      <vt:lpstr>2_Office Theme</vt:lpstr>
      <vt:lpstr>3_Office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Dinardo</dc:creator>
  <cp:lastModifiedBy>Jason Wiese</cp:lastModifiedBy>
  <cp:revision>246</cp:revision>
  <cp:lastPrinted>2015-09-21T16:38:57Z</cp:lastPrinted>
  <dcterms:created xsi:type="dcterms:W3CDTF">2015-04-17T14:16:54Z</dcterms:created>
  <dcterms:modified xsi:type="dcterms:W3CDTF">2015-09-21T16:39:52Z</dcterms:modified>
</cp:coreProperties>
</file>