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2.xml" ContentType="application/vnd.openxmlformats-officedocument.drawingml.chart+xml"/>
  <Override PartName="/ppt/notesSlides/notesSlide12.xml" ContentType="application/vnd.openxmlformats-officedocument.presentationml.notesSlide+xml"/>
  <Override PartName="/ppt/charts/chart33.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4.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5.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6.xml" ContentType="application/vnd.openxmlformats-officedocument.drawingml.chart+xml"/>
  <Override PartName="/ppt/charts/style27.xml" ContentType="application/vnd.ms-office.chartstyle+xml"/>
  <Override PartName="/ppt/charts/colors27.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Lst>
  <p:notesMasterIdLst>
    <p:notesMasterId r:id="rId54"/>
  </p:notesMasterIdLst>
  <p:handoutMasterIdLst>
    <p:handoutMasterId r:id="rId55"/>
  </p:handoutMasterIdLst>
  <p:sldIdLst>
    <p:sldId id="350" r:id="rId7"/>
    <p:sldId id="353" r:id="rId8"/>
    <p:sldId id="594" r:id="rId9"/>
    <p:sldId id="545" r:id="rId10"/>
    <p:sldId id="444" r:id="rId11"/>
    <p:sldId id="585" r:id="rId12"/>
    <p:sldId id="573" r:id="rId13"/>
    <p:sldId id="571" r:id="rId14"/>
    <p:sldId id="572" r:id="rId15"/>
    <p:sldId id="575" r:id="rId16"/>
    <p:sldId id="462" r:id="rId17"/>
    <p:sldId id="448" r:id="rId18"/>
    <p:sldId id="459" r:id="rId19"/>
    <p:sldId id="456" r:id="rId20"/>
    <p:sldId id="587" r:id="rId21"/>
    <p:sldId id="582" r:id="rId22"/>
    <p:sldId id="583" r:id="rId23"/>
    <p:sldId id="534" r:id="rId24"/>
    <p:sldId id="535" r:id="rId25"/>
    <p:sldId id="538" r:id="rId26"/>
    <p:sldId id="539" r:id="rId27"/>
    <p:sldId id="540" r:id="rId28"/>
    <p:sldId id="541" r:id="rId29"/>
    <p:sldId id="589" r:id="rId30"/>
    <p:sldId id="543" r:id="rId31"/>
    <p:sldId id="544" r:id="rId32"/>
    <p:sldId id="593" r:id="rId33"/>
    <p:sldId id="468" r:id="rId34"/>
    <p:sldId id="574" r:id="rId35"/>
    <p:sldId id="469" r:id="rId36"/>
    <p:sldId id="470" r:id="rId37"/>
    <p:sldId id="507" r:id="rId38"/>
    <p:sldId id="561" r:id="rId39"/>
    <p:sldId id="564" r:id="rId40"/>
    <p:sldId id="481" r:id="rId41"/>
    <p:sldId id="479" r:id="rId42"/>
    <p:sldId id="490" r:id="rId43"/>
    <p:sldId id="591" r:id="rId44"/>
    <p:sldId id="577" r:id="rId45"/>
    <p:sldId id="550" r:id="rId46"/>
    <p:sldId id="551" r:id="rId47"/>
    <p:sldId id="588" r:id="rId48"/>
    <p:sldId id="567" r:id="rId49"/>
    <p:sldId id="568" r:id="rId50"/>
    <p:sldId id="592" r:id="rId51"/>
    <p:sldId id="442" r:id="rId52"/>
    <p:sldId id="584"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5A3"/>
    <a:srgbClr val="50C8A0"/>
    <a:srgbClr val="8064A2"/>
    <a:srgbClr val="FAB982"/>
    <a:srgbClr val="5383B7"/>
    <a:srgbClr val="3682B4"/>
    <a:srgbClr val="567CB4"/>
    <a:srgbClr val="004A82"/>
    <a:srgbClr val="0294E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58" autoAdjust="0"/>
  </p:normalViewPr>
  <p:slideViewPr>
    <p:cSldViewPr snapToGrid="0" snapToObjects="1">
      <p:cViewPr varScale="1">
        <p:scale>
          <a:sx n="108" d="100"/>
          <a:sy n="108" d="100"/>
        </p:scale>
        <p:origin x="1704" y="108"/>
      </p:cViewPr>
      <p:guideLst>
        <p:guide orient="horz" pos="2160"/>
        <p:guide pos="2880"/>
      </p:guideLst>
    </p:cSldViewPr>
  </p:slideViewPr>
  <p:outlineViewPr>
    <p:cViewPr>
      <p:scale>
        <a:sx n="33" d="100"/>
        <a:sy n="33" d="100"/>
      </p:scale>
      <p:origin x="0" y="-9264"/>
    </p:cViewPr>
  </p:outlineViewPr>
  <p:notesTextViewPr>
    <p:cViewPr>
      <p:scale>
        <a:sx n="100" d="100"/>
        <a:sy n="100" d="100"/>
      </p:scale>
      <p:origin x="0" y="0"/>
    </p:cViewPr>
  </p:notesTextViewPr>
  <p:sorterViewPr>
    <p:cViewPr>
      <p:scale>
        <a:sx n="80" d="100"/>
        <a:sy n="80" d="100"/>
      </p:scale>
      <p:origin x="0" y="-1182"/>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1.xml"/><Relationship Id="rId1" Type="http://schemas.microsoft.com/office/2011/relationships/chartStyle" Target="style1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2.xml"/><Relationship Id="rId1" Type="http://schemas.microsoft.com/office/2011/relationships/chartStyle" Target="style1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2.xml"/><Relationship Id="rId1" Type="http://schemas.microsoft.com/office/2011/relationships/chartStyle" Target="style2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4.xml"/><Relationship Id="rId1" Type="http://schemas.microsoft.com/office/2011/relationships/chartStyle" Target="style24.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5.xml"/><Relationship Id="rId1" Type="http://schemas.microsoft.com/office/2011/relationships/chartStyle" Target="style2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26.xml"/><Relationship Id="rId1" Type="http://schemas.microsoft.com/office/2011/relationships/chartStyle" Target="style2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7.xml"/><Relationship Id="rId1" Type="http://schemas.microsoft.com/office/2011/relationships/chartStyle" Target="style27.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t>Average Weekly Total</a:t>
            </a:r>
            <a:r>
              <a:rPr lang="en-US" baseline="0" dirty="0"/>
              <a:t> Hours </a:t>
            </a:r>
            <a:r>
              <a:rPr lang="en-US" dirty="0"/>
              <a:t>Spent With News</a:t>
            </a:r>
            <a:r>
              <a:rPr lang="en-US" baseline="0" dirty="0"/>
              <a:t> Content</a:t>
            </a:r>
            <a:endParaRPr lang="en-US" dirty="0"/>
          </a:p>
          <a:p>
            <a:pPr>
              <a:defRPr>
                <a:solidFill>
                  <a:schemeClr val="tx1"/>
                </a:solidFill>
              </a:defRPr>
            </a:pPr>
            <a:r>
              <a:rPr lang="en-US" sz="1400" i="1" dirty="0"/>
              <a:t>(hours in millions)</a:t>
            </a:r>
          </a:p>
        </c:rich>
      </c:tx>
      <c:layout>
        <c:manualLayout>
          <c:xMode val="edge"/>
          <c:yMode val="edge"/>
          <c:x val="0.17360570009106985"/>
          <c:y val="3.500783817227109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721154441291432"/>
          <c:y val="0.14570262247299229"/>
          <c:w val="0.6855769111741713"/>
          <c:h val="0.73143116728536817"/>
        </c:manualLayout>
      </c:layout>
      <c:barChart>
        <c:barDir val="col"/>
        <c:grouping val="clustered"/>
        <c:varyColors val="0"/>
        <c:ser>
          <c:idx val="0"/>
          <c:order val="0"/>
          <c:tx>
            <c:strRef>
              <c:f>Sheet1!$A$2</c:f>
              <c:strCache>
                <c:ptCount val="1"/>
                <c:pt idx="0">
                  <c:v>Hours Spent</c:v>
                </c:pt>
              </c:strCache>
            </c:strRef>
          </c:tx>
          <c:spPr>
            <a:solidFill>
              <a:srgbClr val="50C8A0"/>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E-10FE-4F56-962F-D7FAC2652C70}"/>
              </c:ext>
            </c:extLst>
          </c:dPt>
          <c:dPt>
            <c:idx val="1"/>
            <c:invertIfNegative val="0"/>
            <c:bubble3D val="0"/>
            <c:spPr>
              <a:solidFill>
                <a:srgbClr val="50C8A0"/>
              </a:solidFill>
              <a:ln>
                <a:noFill/>
              </a:ln>
              <a:effectLst/>
            </c:spPr>
            <c:extLst>
              <c:ext xmlns:c16="http://schemas.microsoft.com/office/drawing/2014/chart" uri="{C3380CC4-5D6E-409C-BE32-E72D297353CC}">
                <c16:uniqueId val="{00000003-AE8E-4694-9958-A05568D68037}"/>
              </c:ext>
            </c:extLst>
          </c:dPt>
          <c:dLbls>
            <c:dLbl>
              <c:idx val="0"/>
              <c:tx>
                <c:rich>
                  <a:bodyPr/>
                  <a:lstStyle/>
                  <a:p>
                    <a:r>
                      <a:rPr lang="en-US" dirty="0"/>
                      <a:t>858.3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0FE-4F56-962F-D7FAC2652C7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2015</c:v>
                </c:pt>
                <c:pt idx="1">
                  <c:v>2016</c:v>
                </c:pt>
              </c:strCache>
            </c:strRef>
          </c:cat>
          <c:val>
            <c:numRef>
              <c:f>Sheet1!$B$2:$C$2</c:f>
              <c:numCache>
                <c:formatCode>#,##0.0</c:formatCode>
                <c:ptCount val="2"/>
                <c:pt idx="0" formatCode="General">
                  <c:v>858.33333300000004</c:v>
                </c:pt>
                <c:pt idx="1">
                  <c:v>1035</c:v>
                </c:pt>
              </c:numCache>
            </c:numRef>
          </c:val>
          <c:extLst>
            <c:ext xmlns:c16="http://schemas.microsoft.com/office/drawing/2014/chart" uri="{C3380CC4-5D6E-409C-BE32-E72D297353CC}">
              <c16:uniqueId val="{00000000-10FE-4F56-962F-D7FAC2652C70}"/>
            </c:ext>
          </c:extLst>
        </c:ser>
        <c:dLbls>
          <c:dLblPos val="outEnd"/>
          <c:showLegendKey val="0"/>
          <c:showVal val="1"/>
          <c:showCatName val="0"/>
          <c:showSerName val="0"/>
          <c:showPercent val="0"/>
          <c:showBubbleSize val="0"/>
        </c:dLbls>
        <c:gapWidth val="219"/>
        <c:overlap val="-27"/>
        <c:axId val="402060344"/>
        <c:axId val="402060736"/>
      </c:barChart>
      <c:catAx>
        <c:axId val="40206034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02060736"/>
        <c:crosses val="autoZero"/>
        <c:auto val="1"/>
        <c:lblAlgn val="ctr"/>
        <c:lblOffset val="100"/>
        <c:noMultiLvlLbl val="0"/>
      </c:catAx>
      <c:valAx>
        <c:axId val="402060736"/>
        <c:scaling>
          <c:orientation val="minMax"/>
          <c:min val="0"/>
        </c:scaling>
        <c:delete val="1"/>
        <c:axPos val="l"/>
        <c:numFmt formatCode="General" sourceLinked="1"/>
        <c:majorTickMark val="none"/>
        <c:minorTickMark val="none"/>
        <c:tickLblPos val="nextTo"/>
        <c:crossAx val="402060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dirty="0">
                <a:solidFill>
                  <a:schemeClr val="tx1"/>
                </a:solidFill>
              </a:rPr>
              <a:t>Hispanic 18+</a:t>
            </a:r>
          </a:p>
        </c:rich>
      </c:tx>
      <c:layout>
        <c:manualLayout>
          <c:xMode val="edge"/>
          <c:yMode val="edge"/>
          <c:x val="0.40291657150202514"/>
          <c:y val="5.0538207286100749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2067136693917232E-2"/>
          <c:y val="0.26569720973664218"/>
          <c:w val="0.93586572661216549"/>
          <c:h val="0.46821782413269181"/>
        </c:manualLayout>
      </c:layout>
      <c:barChart>
        <c:barDir val="col"/>
        <c:grouping val="clustered"/>
        <c:varyColors val="0"/>
        <c:ser>
          <c:idx val="0"/>
          <c:order val="0"/>
          <c:tx>
            <c:strRef>
              <c:f>Sheet1!$B$1</c:f>
              <c:strCache>
                <c:ptCount val="1"/>
                <c:pt idx="0">
                  <c:v>2015</c:v>
                </c:pt>
              </c:strCache>
            </c:strRef>
          </c:tx>
          <c:spPr>
            <a:solidFill>
              <a:srgbClr val="004A82"/>
            </a:solidFill>
            <a:ln>
              <a:noFill/>
            </a:ln>
            <a:effectLst/>
          </c:spPr>
          <c:invertIfNegative val="0"/>
          <c:dLbls>
            <c:dLbl>
              <c:idx val="4"/>
              <c:layout>
                <c:manualLayout>
                  <c:x val="-8.6994722776816743E-3"/>
                  <c:y val="-1.0289052151451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F6-4FF1-A9CE-7273A8EA0CE8}"/>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h:mm</c:formatCode>
                <c:ptCount val="5"/>
                <c:pt idx="0">
                  <c:v>5.7638888888888885E-2</c:v>
                </c:pt>
                <c:pt idx="1">
                  <c:v>0.12569444444444444</c:v>
                </c:pt>
                <c:pt idx="2">
                  <c:v>0.11041666666666666</c:v>
                </c:pt>
                <c:pt idx="3">
                  <c:v>3.2638888888888891E-2</c:v>
                </c:pt>
                <c:pt idx="4">
                  <c:v>1.1805555555555555E-2</c:v>
                </c:pt>
              </c:numCache>
            </c:numRef>
          </c:val>
          <c:extLst>
            <c:ext xmlns:c16="http://schemas.microsoft.com/office/drawing/2014/chart" uri="{C3380CC4-5D6E-409C-BE32-E72D297353CC}">
              <c16:uniqueId val="{00000001-C2F6-4FF1-A9CE-7273A8EA0CE8}"/>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h:mm</c:formatCode>
                <c:ptCount val="5"/>
                <c:pt idx="0">
                  <c:v>6.3194444444444442E-2</c:v>
                </c:pt>
                <c:pt idx="1">
                  <c:v>0.12222222222222223</c:v>
                </c:pt>
                <c:pt idx="2">
                  <c:v>0.16805555555555554</c:v>
                </c:pt>
                <c:pt idx="3">
                  <c:v>4.9305555555555554E-2</c:v>
                </c:pt>
                <c:pt idx="4">
                  <c:v>1.3194444444444444E-2</c:v>
                </c:pt>
              </c:numCache>
            </c:numRef>
          </c:val>
          <c:extLst>
            <c:ext xmlns:c16="http://schemas.microsoft.com/office/drawing/2014/chart" uri="{C3380CC4-5D6E-409C-BE32-E72D297353CC}">
              <c16:uniqueId val="{00000002-C2F6-4FF1-A9CE-7273A8EA0CE8}"/>
            </c:ext>
          </c:extLst>
        </c:ser>
        <c:dLbls>
          <c:showLegendKey val="0"/>
          <c:showVal val="0"/>
          <c:showCatName val="0"/>
          <c:showSerName val="0"/>
          <c:showPercent val="0"/>
          <c:showBubbleSize val="0"/>
        </c:dLbls>
        <c:gapWidth val="219"/>
        <c:overlap val="-27"/>
        <c:axId val="409271992"/>
        <c:axId val="409272384"/>
      </c:barChart>
      <c:catAx>
        <c:axId val="409271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09272384"/>
        <c:crosses val="autoZero"/>
        <c:auto val="1"/>
        <c:lblAlgn val="ctr"/>
        <c:lblOffset val="100"/>
        <c:noMultiLvlLbl val="0"/>
      </c:catAx>
      <c:valAx>
        <c:axId val="409272384"/>
        <c:scaling>
          <c:orientation val="minMax"/>
        </c:scaling>
        <c:delete val="1"/>
        <c:axPos val="l"/>
        <c:numFmt formatCode="h:mm" sourceLinked="1"/>
        <c:majorTickMark val="none"/>
        <c:minorTickMark val="none"/>
        <c:tickLblPos val="nextTo"/>
        <c:crossAx val="409271992"/>
        <c:crosses val="autoZero"/>
        <c:crossBetween val="between"/>
      </c:valAx>
      <c:spPr>
        <a:noFill/>
        <a:ln>
          <a:noFill/>
        </a:ln>
        <a:effectLst/>
      </c:spPr>
    </c:plotArea>
    <c:legend>
      <c:legendPos val="b"/>
      <c:layout>
        <c:manualLayout>
          <c:xMode val="edge"/>
          <c:yMode val="edge"/>
          <c:x val="0.40564996780661472"/>
          <c:y val="0.89201182261331979"/>
          <c:w val="0.17586793022356326"/>
          <c:h val="9.542566155988857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dirty="0">
                <a:solidFill>
                  <a:schemeClr val="tx1"/>
                </a:solidFill>
              </a:rPr>
              <a:t>White Non-Hispanic 18+</a:t>
            </a:r>
          </a:p>
        </c:rich>
      </c:tx>
      <c:layout>
        <c:manualLayout>
          <c:xMode val="edge"/>
          <c:yMode val="edge"/>
          <c:x val="0.32420632688968282"/>
          <c:y val="3.7687547480374776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2067136693917232E-2"/>
          <c:y val="0.26569720973664218"/>
          <c:w val="0.93586572661216549"/>
          <c:h val="0.46821782413269181"/>
        </c:manualLayout>
      </c:layout>
      <c:barChart>
        <c:barDir val="col"/>
        <c:grouping val="clustered"/>
        <c:varyColors val="0"/>
        <c:ser>
          <c:idx val="0"/>
          <c:order val="0"/>
          <c:tx>
            <c:strRef>
              <c:f>Sheet1!$B$1</c:f>
              <c:strCache>
                <c:ptCount val="1"/>
                <c:pt idx="0">
                  <c:v>2015</c:v>
                </c:pt>
              </c:strCache>
            </c:strRef>
          </c:tx>
          <c:spPr>
            <a:solidFill>
              <a:srgbClr val="004A82"/>
            </a:solidFill>
            <a:ln>
              <a:noFill/>
            </a:ln>
            <a:effectLst/>
          </c:spPr>
          <c:invertIfNegative val="0"/>
          <c:dLbls>
            <c:dLbl>
              <c:idx val="4"/>
              <c:layout>
                <c:manualLayout>
                  <c:x val="-8.6994722776816743E-3"/>
                  <c:y val="-1.0289052151451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C1-4F17-9E38-6628897C8A3C}"/>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h:mm</c:formatCode>
                <c:ptCount val="5"/>
                <c:pt idx="0">
                  <c:v>9.0277777777777776E-2</c:v>
                </c:pt>
                <c:pt idx="1">
                  <c:v>0.18263888888888891</c:v>
                </c:pt>
                <c:pt idx="2">
                  <c:v>0.22430555555555556</c:v>
                </c:pt>
                <c:pt idx="3">
                  <c:v>3.4722222222222224E-2</c:v>
                </c:pt>
                <c:pt idx="4">
                  <c:v>1.2499999999999999E-2</c:v>
                </c:pt>
              </c:numCache>
            </c:numRef>
          </c:val>
          <c:extLst>
            <c:ext xmlns:c16="http://schemas.microsoft.com/office/drawing/2014/chart" uri="{C3380CC4-5D6E-409C-BE32-E72D297353CC}">
              <c16:uniqueId val="{00000001-34C1-4F17-9E38-6628897C8A3C}"/>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h:mm</c:formatCode>
                <c:ptCount val="5"/>
                <c:pt idx="0">
                  <c:v>9.0277777777777776E-2</c:v>
                </c:pt>
                <c:pt idx="1">
                  <c:v>0.18124999999999999</c:v>
                </c:pt>
                <c:pt idx="2">
                  <c:v>0.27916666666666667</c:v>
                </c:pt>
                <c:pt idx="3">
                  <c:v>5.2777777777777778E-2</c:v>
                </c:pt>
                <c:pt idx="4">
                  <c:v>1.5972222222222224E-2</c:v>
                </c:pt>
              </c:numCache>
            </c:numRef>
          </c:val>
          <c:extLst>
            <c:ext xmlns:c16="http://schemas.microsoft.com/office/drawing/2014/chart" uri="{C3380CC4-5D6E-409C-BE32-E72D297353CC}">
              <c16:uniqueId val="{00000002-34C1-4F17-9E38-6628897C8A3C}"/>
            </c:ext>
          </c:extLst>
        </c:ser>
        <c:dLbls>
          <c:showLegendKey val="0"/>
          <c:showVal val="0"/>
          <c:showCatName val="0"/>
          <c:showSerName val="0"/>
          <c:showPercent val="0"/>
          <c:showBubbleSize val="0"/>
        </c:dLbls>
        <c:gapWidth val="219"/>
        <c:overlap val="-27"/>
        <c:axId val="409273168"/>
        <c:axId val="409273560"/>
      </c:barChart>
      <c:catAx>
        <c:axId val="409273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09273560"/>
        <c:crosses val="autoZero"/>
        <c:auto val="1"/>
        <c:lblAlgn val="ctr"/>
        <c:lblOffset val="100"/>
        <c:noMultiLvlLbl val="0"/>
      </c:catAx>
      <c:valAx>
        <c:axId val="409273560"/>
        <c:scaling>
          <c:orientation val="minMax"/>
        </c:scaling>
        <c:delete val="1"/>
        <c:axPos val="l"/>
        <c:numFmt formatCode="h:mm" sourceLinked="1"/>
        <c:majorTickMark val="none"/>
        <c:minorTickMark val="none"/>
        <c:tickLblPos val="nextTo"/>
        <c:crossAx val="409273168"/>
        <c:crosses val="autoZero"/>
        <c:crossBetween val="between"/>
      </c:valAx>
      <c:spPr>
        <a:noFill/>
        <a:ln>
          <a:noFill/>
        </a:ln>
        <a:effectLst/>
      </c:spPr>
    </c:plotArea>
    <c:legend>
      <c:legendPos val="b"/>
      <c:layout>
        <c:manualLayout>
          <c:xMode val="edge"/>
          <c:yMode val="edge"/>
          <c:x val="0.40564996780661472"/>
          <c:y val="0.89201182261331979"/>
          <c:w val="0.17586793022356326"/>
          <c:h val="9.542566155988857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dirty="0">
                <a:solidFill>
                  <a:schemeClr val="tx1"/>
                </a:solidFill>
              </a:rPr>
              <a:t>Asian-American</a:t>
            </a:r>
            <a:r>
              <a:rPr lang="en-US" sz="1050" b="1" baseline="0" dirty="0">
                <a:solidFill>
                  <a:schemeClr val="tx1"/>
                </a:solidFill>
              </a:rPr>
              <a:t> 18+</a:t>
            </a:r>
            <a:endParaRPr lang="en-US" sz="1050" b="1" dirty="0">
              <a:solidFill>
                <a:schemeClr val="tx1"/>
              </a:solidFill>
            </a:endParaRPr>
          </a:p>
        </c:rich>
      </c:tx>
      <c:layout>
        <c:manualLayout>
          <c:xMode val="edge"/>
          <c:yMode val="edge"/>
          <c:x val="0.36793430119268117"/>
          <c:y val="4.3968726903534504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2067136693917232E-2"/>
          <c:y val="0.26569720973664218"/>
          <c:w val="0.93586572661216549"/>
          <c:h val="0.46821782413269181"/>
        </c:manualLayout>
      </c:layout>
      <c:barChart>
        <c:barDir val="col"/>
        <c:grouping val="clustered"/>
        <c:varyColors val="0"/>
        <c:ser>
          <c:idx val="0"/>
          <c:order val="0"/>
          <c:tx>
            <c:strRef>
              <c:f>Sheet1!$B$1</c:f>
              <c:strCache>
                <c:ptCount val="1"/>
                <c:pt idx="0">
                  <c:v>2015</c:v>
                </c:pt>
              </c:strCache>
            </c:strRef>
          </c:tx>
          <c:spPr>
            <a:solidFill>
              <a:srgbClr val="004A82"/>
            </a:solidFill>
            <a:ln>
              <a:noFill/>
            </a:ln>
            <a:effectLst/>
          </c:spPr>
          <c:invertIfNegative val="0"/>
          <c:dLbls>
            <c:dLbl>
              <c:idx val="4"/>
              <c:layout>
                <c:manualLayout>
                  <c:x val="-8.6994722776816743E-3"/>
                  <c:y val="-1.0289052151451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32-47A1-B31B-54D228E94565}"/>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h:mm</c:formatCode>
                <c:ptCount val="5"/>
                <c:pt idx="0">
                  <c:v>5.9027777777777783E-2</c:v>
                </c:pt>
                <c:pt idx="1">
                  <c:v>0.12152777777777778</c:v>
                </c:pt>
                <c:pt idx="2">
                  <c:v>0.15138888888888888</c:v>
                </c:pt>
                <c:pt idx="3">
                  <c:v>3.3333333333333333E-2</c:v>
                </c:pt>
                <c:pt idx="4">
                  <c:v>1.1111111111111112E-2</c:v>
                </c:pt>
              </c:numCache>
            </c:numRef>
          </c:val>
          <c:extLst>
            <c:ext xmlns:c16="http://schemas.microsoft.com/office/drawing/2014/chart" uri="{C3380CC4-5D6E-409C-BE32-E72D297353CC}">
              <c16:uniqueId val="{00000001-9532-47A1-B31B-54D228E94565}"/>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h:mm</c:formatCode>
                <c:ptCount val="5"/>
                <c:pt idx="0">
                  <c:v>5.6250000000000001E-2</c:v>
                </c:pt>
                <c:pt idx="1">
                  <c:v>0.1173611111111111</c:v>
                </c:pt>
                <c:pt idx="2">
                  <c:v>0.19583333333333333</c:v>
                </c:pt>
                <c:pt idx="3">
                  <c:v>4.8611111111111112E-2</c:v>
                </c:pt>
                <c:pt idx="4">
                  <c:v>1.3194444444444444E-2</c:v>
                </c:pt>
              </c:numCache>
            </c:numRef>
          </c:val>
          <c:extLst>
            <c:ext xmlns:c16="http://schemas.microsoft.com/office/drawing/2014/chart" uri="{C3380CC4-5D6E-409C-BE32-E72D297353CC}">
              <c16:uniqueId val="{00000002-9532-47A1-B31B-54D228E94565}"/>
            </c:ext>
          </c:extLst>
        </c:ser>
        <c:dLbls>
          <c:showLegendKey val="0"/>
          <c:showVal val="0"/>
          <c:showCatName val="0"/>
          <c:showSerName val="0"/>
          <c:showPercent val="0"/>
          <c:showBubbleSize val="0"/>
        </c:dLbls>
        <c:gapWidth val="219"/>
        <c:overlap val="-27"/>
        <c:axId val="409274344"/>
        <c:axId val="409274736"/>
      </c:barChart>
      <c:catAx>
        <c:axId val="409274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09274736"/>
        <c:crosses val="autoZero"/>
        <c:auto val="1"/>
        <c:lblAlgn val="ctr"/>
        <c:lblOffset val="100"/>
        <c:noMultiLvlLbl val="0"/>
      </c:catAx>
      <c:valAx>
        <c:axId val="409274736"/>
        <c:scaling>
          <c:orientation val="minMax"/>
        </c:scaling>
        <c:delete val="1"/>
        <c:axPos val="l"/>
        <c:numFmt formatCode="h:mm" sourceLinked="1"/>
        <c:majorTickMark val="none"/>
        <c:minorTickMark val="none"/>
        <c:tickLblPos val="nextTo"/>
        <c:crossAx val="409274344"/>
        <c:crosses val="autoZero"/>
        <c:crossBetween val="between"/>
      </c:valAx>
      <c:spPr>
        <a:noFill/>
        <a:ln>
          <a:noFill/>
        </a:ln>
        <a:effectLst/>
      </c:spPr>
    </c:plotArea>
    <c:legend>
      <c:legendPos val="b"/>
      <c:layout>
        <c:manualLayout>
          <c:xMode val="edge"/>
          <c:yMode val="edge"/>
          <c:x val="0.40564996780661472"/>
          <c:y val="0.89201182261331979"/>
          <c:w val="0.17586793022356326"/>
          <c:h val="9.542566155988857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u="sng"/>
            </a:pPr>
            <a:r>
              <a:rPr lang="en-US" sz="1600" u="sng" dirty="0"/>
              <a:t>Monthly P2+ National TV News GRPs By Daypart</a:t>
            </a:r>
          </a:p>
          <a:p>
            <a:pPr>
              <a:defRPr sz="1600" u="sng"/>
            </a:pPr>
            <a:r>
              <a:rPr lang="en-US" sz="1400" i="1" u="none" dirty="0"/>
              <a:t>March 2017</a:t>
            </a:r>
          </a:p>
        </c:rich>
      </c:tx>
      <c:layout>
        <c:manualLayout>
          <c:xMode val="edge"/>
          <c:yMode val="edge"/>
          <c:x val="0.17215979298867498"/>
          <c:y val="5.5290805206816875E-2"/>
        </c:manualLayout>
      </c:layout>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3CC9-4DFE-9DBE-5702093B2BC7}"/>
              </c:ext>
            </c:extLst>
          </c:dPt>
          <c:dPt>
            <c:idx val="1"/>
            <c:bubble3D val="0"/>
            <c:spPr>
              <a:solidFill>
                <a:srgbClr val="50C8A0"/>
              </a:solidFill>
            </c:spPr>
            <c:extLst>
              <c:ext xmlns:c16="http://schemas.microsoft.com/office/drawing/2014/chart" uri="{C3380CC4-5D6E-409C-BE32-E72D297353CC}">
                <c16:uniqueId val="{00000003-3CC9-4DFE-9DBE-5702093B2BC7}"/>
              </c:ext>
            </c:extLst>
          </c:dPt>
          <c:dPt>
            <c:idx val="2"/>
            <c:bubble3D val="0"/>
            <c:spPr>
              <a:solidFill>
                <a:srgbClr val="FAB982"/>
              </a:solidFill>
            </c:spPr>
            <c:extLst>
              <c:ext xmlns:c16="http://schemas.microsoft.com/office/drawing/2014/chart" uri="{C3380CC4-5D6E-409C-BE32-E72D297353CC}">
                <c16:uniqueId val="{00000005-3CC9-4DFE-9DBE-5702093B2BC7}"/>
              </c:ext>
            </c:extLst>
          </c:dPt>
          <c:dPt>
            <c:idx val="3"/>
            <c:bubble3D val="0"/>
            <c:spPr>
              <a:solidFill>
                <a:schemeClr val="accent4"/>
              </a:solidFill>
            </c:spPr>
            <c:extLst>
              <c:ext xmlns:c16="http://schemas.microsoft.com/office/drawing/2014/chart" uri="{C3380CC4-5D6E-409C-BE32-E72D297353CC}">
                <c16:uniqueId val="{00000007-3CC9-4DFE-9DBE-5702093B2BC7}"/>
              </c:ext>
            </c:extLst>
          </c:dPt>
          <c:dPt>
            <c:idx val="4"/>
            <c:bubble3D val="0"/>
            <c:spPr>
              <a:solidFill>
                <a:srgbClr val="EFEF96"/>
              </a:solidFill>
            </c:spPr>
            <c:extLst>
              <c:ext xmlns:c16="http://schemas.microsoft.com/office/drawing/2014/chart" uri="{C3380CC4-5D6E-409C-BE32-E72D297353CC}">
                <c16:uniqueId val="{00000009-3CC9-4DFE-9DBE-5702093B2BC7}"/>
              </c:ext>
            </c:extLst>
          </c:dPt>
          <c:dPt>
            <c:idx val="5"/>
            <c:bubble3D val="0"/>
            <c:spPr>
              <a:solidFill>
                <a:schemeClr val="accent2"/>
              </a:solidFill>
            </c:spPr>
            <c:extLst>
              <c:ext xmlns:c16="http://schemas.microsoft.com/office/drawing/2014/chart" uri="{C3380CC4-5D6E-409C-BE32-E72D297353CC}">
                <c16:uniqueId val="{0000000B-3CC9-4DFE-9DBE-5702093B2BC7}"/>
              </c:ext>
            </c:extLst>
          </c:dPt>
          <c:dPt>
            <c:idx val="6"/>
            <c:bubble3D val="0"/>
            <c:spPr>
              <a:solidFill>
                <a:schemeClr val="accent3"/>
              </a:solidFill>
            </c:spPr>
            <c:extLst>
              <c:ext xmlns:c16="http://schemas.microsoft.com/office/drawing/2014/chart" uri="{C3380CC4-5D6E-409C-BE32-E72D297353CC}">
                <c16:uniqueId val="{0000000D-3CC9-4DFE-9DBE-5702093B2BC7}"/>
              </c:ext>
            </c:extLst>
          </c:dPt>
          <c:dPt>
            <c:idx val="7"/>
            <c:bubble3D val="0"/>
            <c:spPr>
              <a:solidFill>
                <a:schemeClr val="accent6"/>
              </a:solidFill>
            </c:spPr>
            <c:extLst>
              <c:ext xmlns:c16="http://schemas.microsoft.com/office/drawing/2014/chart" uri="{C3380CC4-5D6E-409C-BE32-E72D297353CC}">
                <c16:uniqueId val="{0000000F-3CC9-4DFE-9DBE-5702093B2BC7}"/>
              </c:ext>
            </c:extLst>
          </c:dPt>
          <c:dLbls>
            <c:dLbl>
              <c:idx val="0"/>
              <c:layout>
                <c:manualLayout>
                  <c:x val="-7.8503333891617802E-2"/>
                  <c:y val="0.13803811485927087"/>
                </c:manualLayout>
              </c:layout>
              <c:spPr/>
              <c:txPr>
                <a:bodyPr/>
                <a:lstStyle/>
                <a:p>
                  <a:pPr>
                    <a:defRPr sz="18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C9-4DFE-9DBE-5702093B2BC7}"/>
                </c:ext>
              </c:extLst>
            </c:dLbl>
            <c:dLbl>
              <c:idx val="2"/>
              <c:layout>
                <c:manualLayout>
                  <c:x val="-4.3825919591574843E-2"/>
                  <c:y val="-0.17590481854771903"/>
                </c:manualLayout>
              </c:layout>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C9-4DFE-9DBE-5702093B2BC7}"/>
                </c:ext>
              </c:extLst>
            </c:dLbl>
            <c:dLbl>
              <c:idx val="3"/>
              <c:layout>
                <c:manualLayout>
                  <c:x val="9.3009913121887805E-2"/>
                  <c:y val="-0.102808971235478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C9-4DFE-9DBE-5702093B2BC7}"/>
                </c:ext>
              </c:extLst>
            </c:dLbl>
            <c:dLbl>
              <c:idx val="4"/>
              <c:layout>
                <c:manualLayout>
                  <c:x val="8.7285237192945397E-2"/>
                  <c:y val="1.4942303827086294E-2"/>
                </c:manualLayout>
              </c:layout>
              <c:spPr/>
              <c:txPr>
                <a:bodyPr/>
                <a:lstStyle/>
                <a:p>
                  <a:pPr>
                    <a:defRPr sz="18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CC9-4DFE-9DBE-5702093B2BC7}"/>
                </c:ext>
              </c:extLst>
            </c:dLbl>
            <c:dLbl>
              <c:idx val="5"/>
              <c:layout>
                <c:manualLayout>
                  <c:x val="8.6034563206483214E-2"/>
                  <c:y val="0.14725324906040702"/>
                </c:manualLayout>
              </c:layout>
              <c:spPr/>
              <c:txPr>
                <a:bodyPr/>
                <a:lstStyle/>
                <a:p>
                  <a:pPr>
                    <a:defRPr sz="18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CC9-4DFE-9DBE-5702093B2BC7}"/>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Morning</c:v>
                </c:pt>
                <c:pt idx="1">
                  <c:v>Daytime</c:v>
                </c:pt>
                <c:pt idx="2">
                  <c:v>Early Fringe / Early News</c:v>
                </c:pt>
                <c:pt idx="3">
                  <c:v>Prime / Late Night</c:v>
                </c:pt>
                <c:pt idx="4">
                  <c:v>Overnight</c:v>
                </c:pt>
                <c:pt idx="5">
                  <c:v>Weekend</c:v>
                </c:pt>
              </c:strCache>
            </c:strRef>
          </c:cat>
          <c:val>
            <c:numRef>
              <c:f>Sheet1!$B$2:$B$7</c:f>
              <c:numCache>
                <c:formatCode>0%</c:formatCode>
                <c:ptCount val="6"/>
                <c:pt idx="0">
                  <c:v>0.2</c:v>
                </c:pt>
                <c:pt idx="1">
                  <c:v>0.17</c:v>
                </c:pt>
                <c:pt idx="2">
                  <c:v>0.19</c:v>
                </c:pt>
                <c:pt idx="3">
                  <c:v>0.17</c:v>
                </c:pt>
                <c:pt idx="4">
                  <c:v>7.0000000000000007E-2</c:v>
                </c:pt>
                <c:pt idx="5">
                  <c:v>0.2</c:v>
                </c:pt>
              </c:numCache>
            </c:numRef>
          </c:val>
          <c:extLst>
            <c:ext xmlns:c16="http://schemas.microsoft.com/office/drawing/2014/chart" uri="{C3380CC4-5D6E-409C-BE32-E72D297353CC}">
              <c16:uniqueId val="{00000010-3CC9-4DFE-9DBE-5702093B2BC7}"/>
            </c:ext>
          </c:extLst>
        </c:ser>
        <c:dLbls>
          <c:showLegendKey val="0"/>
          <c:showVal val="0"/>
          <c:showCatName val="0"/>
          <c:showSerName val="0"/>
          <c:showPercent val="0"/>
          <c:showBubbleSize val="0"/>
          <c:showLeaderLines val="1"/>
        </c:dLbls>
        <c:firstSliceAng val="0"/>
      </c:pieChart>
      <c:spPr>
        <a:ln>
          <a:noFill/>
        </a:ln>
      </c:spPr>
    </c:plotArea>
    <c:legend>
      <c:legendPos val="b"/>
      <c:layout>
        <c:manualLayout>
          <c:xMode val="edge"/>
          <c:yMode val="edge"/>
          <c:x val="0"/>
          <c:y val="0.84044301811199063"/>
          <c:w val="0.99462192567067664"/>
          <c:h val="0.13665095910703787"/>
        </c:manualLayout>
      </c:layout>
      <c:overlay val="0"/>
      <c:txPr>
        <a:bodyPr/>
        <a:lstStyle/>
        <a:p>
          <a:pPr>
            <a:defRPr sz="105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0765A3"/>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1-EB25-42FC-9156-65A5EECEB5B3}"/>
              </c:ext>
            </c:extLst>
          </c:dPt>
          <c:dPt>
            <c:idx val="1"/>
            <c:invertIfNegative val="0"/>
            <c:bubble3D val="0"/>
            <c:spPr>
              <a:solidFill>
                <a:srgbClr val="0765A3"/>
              </a:solidFill>
              <a:ln>
                <a:noFill/>
              </a:ln>
              <a:effectLst/>
            </c:spPr>
            <c:extLst>
              <c:ext xmlns:c16="http://schemas.microsoft.com/office/drawing/2014/chart" uri="{C3380CC4-5D6E-409C-BE32-E72D297353CC}">
                <c16:uniqueId val="{00000003-EB25-42FC-9156-65A5EECEB5B3}"/>
              </c:ext>
            </c:extLst>
          </c:dPt>
          <c:dPt>
            <c:idx val="2"/>
            <c:invertIfNegative val="0"/>
            <c:bubble3D val="0"/>
            <c:spPr>
              <a:solidFill>
                <a:srgbClr val="0765A3"/>
              </a:solidFill>
              <a:ln>
                <a:noFill/>
              </a:ln>
              <a:effectLst/>
            </c:spPr>
            <c:extLst>
              <c:ext xmlns:c16="http://schemas.microsoft.com/office/drawing/2014/chart" uri="{C3380CC4-5D6E-409C-BE32-E72D297353CC}">
                <c16:uniqueId val="{00000005-EB25-42FC-9156-65A5EECEB5B3}"/>
              </c:ext>
            </c:extLst>
          </c:dPt>
          <c:dLbls>
            <c:dLbl>
              <c:idx val="0"/>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25-42FC-9156-65A5EECEB5B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P2+</c:v>
                </c:pt>
                <c:pt idx="1">
                  <c:v>P25-54</c:v>
                </c:pt>
                <c:pt idx="2">
                  <c:v>P18-34</c:v>
                </c:pt>
              </c:strCache>
            </c:strRef>
          </c:cat>
          <c:val>
            <c:numRef>
              <c:f>Sheet1!$B$2:$B$4</c:f>
              <c:numCache>
                <c:formatCode>0%</c:formatCode>
                <c:ptCount val="3"/>
                <c:pt idx="0">
                  <c:v>0.95</c:v>
                </c:pt>
                <c:pt idx="1">
                  <c:v>0.96</c:v>
                </c:pt>
                <c:pt idx="2">
                  <c:v>0.92</c:v>
                </c:pt>
              </c:numCache>
            </c:numRef>
          </c:val>
          <c:extLst>
            <c:ext xmlns:c16="http://schemas.microsoft.com/office/drawing/2014/chart" uri="{C3380CC4-5D6E-409C-BE32-E72D297353CC}">
              <c16:uniqueId val="{00000006-EB25-42FC-9156-65A5EECEB5B3}"/>
            </c:ext>
          </c:extLst>
        </c:ser>
        <c:dLbls>
          <c:dLblPos val="outEnd"/>
          <c:showLegendKey val="0"/>
          <c:showVal val="1"/>
          <c:showCatName val="0"/>
          <c:showSerName val="0"/>
          <c:showPercent val="0"/>
          <c:showBubbleSize val="0"/>
        </c:dLbls>
        <c:gapWidth val="219"/>
        <c:overlap val="-27"/>
        <c:axId val="492257512"/>
        <c:axId val="492257904"/>
      </c:barChart>
      <c:catAx>
        <c:axId val="49225751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2257904"/>
        <c:crosses val="autoZero"/>
        <c:auto val="1"/>
        <c:lblAlgn val="ctr"/>
        <c:lblOffset val="100"/>
        <c:noMultiLvlLbl val="0"/>
      </c:catAx>
      <c:valAx>
        <c:axId val="492257904"/>
        <c:scaling>
          <c:orientation val="minMax"/>
          <c:max val="1"/>
          <c:min val="0"/>
        </c:scaling>
        <c:delete val="1"/>
        <c:axPos val="l"/>
        <c:numFmt formatCode="0%" sourceLinked="1"/>
        <c:majorTickMark val="none"/>
        <c:minorTickMark val="none"/>
        <c:tickLblPos val="nextTo"/>
        <c:crossAx val="492257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P2+</c:v>
                </c:pt>
              </c:strCache>
            </c:strRef>
          </c:tx>
          <c:spPr>
            <a:solidFill>
              <a:srgbClr val="0765A3"/>
            </a:solidFill>
          </c:spPr>
          <c:invertIfNegative val="0"/>
          <c:dLbls>
            <c:dLbl>
              <c:idx val="0"/>
              <c:layout>
                <c:manualLayout>
                  <c:x val="-1.4423077469074706E-3"/>
                  <c:y val="1.147003731224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A3E-40E4-8DF1-D2982F67EB86}"/>
                </c:ext>
              </c:extLst>
            </c:dLbl>
            <c:dLbl>
              <c:idx val="1"/>
              <c:layout>
                <c:manualLayout>
                  <c:x val="-1.4423077469074706E-3"/>
                  <c:y val="1.52933830829894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3E-40E4-8DF1-D2982F67EB86}"/>
                </c:ext>
              </c:extLst>
            </c:dLbl>
            <c:dLbl>
              <c:idx val="2"/>
              <c:layout>
                <c:manualLayout>
                  <c:x val="-2.8846154938149677E-3"/>
                  <c:y val="1.52933830829894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A3E-40E4-8DF1-D2982F67EB86}"/>
                </c:ext>
              </c:extLst>
            </c:dLbl>
            <c:dLbl>
              <c:idx val="3"/>
              <c:layout>
                <c:manualLayout>
                  <c:x val="-8.6538464814448247E-3"/>
                  <c:y val="1.147003731224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3E-40E4-8DF1-D2982F67EB86}"/>
                </c:ext>
              </c:extLst>
            </c:dLbl>
            <c:dLbl>
              <c:idx val="4"/>
              <c:layout>
                <c:manualLayout>
                  <c:x val="-5.7692309876298826E-3"/>
                  <c:y val="3.823345770747370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3E-40E4-8DF1-D2982F67EB86}"/>
                </c:ext>
              </c:extLst>
            </c:dLbl>
            <c:dLbl>
              <c:idx val="5"/>
              <c:layout>
                <c:manualLayout>
                  <c:x val="-1.2980769722167237E-2"/>
                  <c:y val="7.64669154149470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3E-40E4-8DF1-D2982F67EB86}"/>
                </c:ext>
              </c:extLst>
            </c:dLbl>
            <c:dLbl>
              <c:idx val="6"/>
              <c:layout>
                <c:manualLayout>
                  <c:x val="-4.3269232407224124E-3"/>
                  <c:y val="2.67634203952315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3E-40E4-8DF1-D2982F67EB86}"/>
                </c:ext>
              </c:extLst>
            </c:dLbl>
            <c:dLbl>
              <c:idx val="7"/>
              <c:layout>
                <c:manualLayout>
                  <c:x val="-7.2115387345373537E-3"/>
                  <c:y val="1.91167288537368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3E-40E4-8DF1-D2982F67EB86}"/>
                </c:ext>
              </c:extLst>
            </c:dLbl>
            <c:dLbl>
              <c:idx val="8"/>
              <c:layout>
                <c:manualLayout>
                  <c:x val="0"/>
                  <c:y val="7.6466915414947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3E-40E4-8DF1-D2982F67EB86}"/>
                </c:ext>
              </c:extLst>
            </c:dLbl>
            <c:dLbl>
              <c:idx val="9"/>
              <c:layout>
                <c:manualLayout>
                  <c:x val="-7.2115387345372478E-3"/>
                  <c:y val="1.14700373122421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3E-40E4-8DF1-D2982F67EB86}"/>
                </c:ext>
              </c:extLst>
            </c:dLbl>
            <c:dLbl>
              <c:idx val="10"/>
              <c:layout>
                <c:manualLayout>
                  <c:x val="-5.7692309876298826E-3"/>
                  <c:y val="-1.752346568335454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3E-40E4-8DF1-D2982F67EB86}"/>
                </c:ext>
              </c:extLst>
            </c:dLbl>
            <c:dLbl>
              <c:idx val="11"/>
              <c:layout>
                <c:manualLayout>
                  <c:x val="-8.6538464814448247E-3"/>
                  <c:y val="-7.64669154149474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3E-40E4-8DF1-D2982F67EB86}"/>
                </c:ext>
              </c:extLst>
            </c:dLbl>
            <c:spPr>
              <a:noFill/>
              <a:ln>
                <a:noFill/>
              </a:ln>
              <a:effectLst/>
            </c:spPr>
            <c:txPr>
              <a:bodyPr wrap="square" lIns="38100" tIns="19050" rIns="38100" bIns="19050" anchor="ctr">
                <a:spAutoFit/>
              </a:bodyPr>
              <a:lstStyle/>
              <a:p>
                <a:pPr>
                  <a:defRPr sz="1000" b="1">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0.79565337309222817</c:v>
                </c:pt>
                <c:pt idx="1">
                  <c:v>0.76161764374291596</c:v>
                </c:pt>
                <c:pt idx="2">
                  <c:v>0.75969521476869872</c:v>
                </c:pt>
                <c:pt idx="3">
                  <c:v>0.73117239741506368</c:v>
                </c:pt>
                <c:pt idx="4">
                  <c:v>0.74878708219724044</c:v>
                </c:pt>
                <c:pt idx="5">
                  <c:v>0.72568644815170857</c:v>
                </c:pt>
                <c:pt idx="6">
                  <c:v>0.77541552688925985</c:v>
                </c:pt>
                <c:pt idx="7">
                  <c:v>0.74354819880696443</c:v>
                </c:pt>
                <c:pt idx="8">
                  <c:v>0.71730444608178767</c:v>
                </c:pt>
                <c:pt idx="9">
                  <c:v>0.79515058355180845</c:v>
                </c:pt>
                <c:pt idx="10">
                  <c:v>0.81340706330472246</c:v>
                </c:pt>
                <c:pt idx="11">
                  <c:v>0.73095027845338478</c:v>
                </c:pt>
              </c:numCache>
            </c:numRef>
          </c:val>
          <c:extLst>
            <c:ext xmlns:c16="http://schemas.microsoft.com/office/drawing/2014/chart" uri="{C3380CC4-5D6E-409C-BE32-E72D297353CC}">
              <c16:uniqueId val="{00000000-247A-4824-BAFA-A9ADA19F2B2C}"/>
            </c:ext>
          </c:extLst>
        </c:ser>
        <c:ser>
          <c:idx val="1"/>
          <c:order val="1"/>
          <c:tx>
            <c:strRef>
              <c:f>Sheet1!$C$1</c:f>
              <c:strCache>
                <c:ptCount val="1"/>
                <c:pt idx="0">
                  <c:v>P25-54</c:v>
                </c:pt>
              </c:strCache>
            </c:strRef>
          </c:tx>
          <c:spPr>
            <a:solidFill>
              <a:srgbClr val="50C8A0"/>
            </a:solidFill>
          </c:spPr>
          <c:invertIfNegative val="0"/>
          <c:dLbls>
            <c:spPr>
              <a:noFill/>
              <a:ln>
                <a:noFill/>
              </a:ln>
              <a:effectLst/>
            </c:spPr>
            <c:txPr>
              <a:bodyPr wrap="square" lIns="38100" tIns="19050" rIns="38100" bIns="19050" anchor="ctr">
                <a:spAutoFit/>
              </a:bodyPr>
              <a:lstStyle/>
              <a:p>
                <a:pPr>
                  <a:defRPr sz="1000" b="1">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0.81345912271426957</c:v>
                </c:pt>
                <c:pt idx="1">
                  <c:v>0.7847304330814191</c:v>
                </c:pt>
                <c:pt idx="2">
                  <c:v>0.78026103336015429</c:v>
                </c:pt>
                <c:pt idx="3">
                  <c:v>0.7492635163265331</c:v>
                </c:pt>
                <c:pt idx="4">
                  <c:v>0.76605756264392288</c:v>
                </c:pt>
                <c:pt idx="5">
                  <c:v>0.73456406905455618</c:v>
                </c:pt>
                <c:pt idx="6">
                  <c:v>0.78817485999695069</c:v>
                </c:pt>
                <c:pt idx="7">
                  <c:v>0.75356778752531484</c:v>
                </c:pt>
                <c:pt idx="8">
                  <c:v>0.73344468440620247</c:v>
                </c:pt>
                <c:pt idx="9">
                  <c:v>0.81631328963977834</c:v>
                </c:pt>
                <c:pt idx="10">
                  <c:v>0.83538362111401798</c:v>
                </c:pt>
                <c:pt idx="11">
                  <c:v>0.73553748793815998</c:v>
                </c:pt>
              </c:numCache>
            </c:numRef>
          </c:val>
          <c:extLst>
            <c:ext xmlns:c16="http://schemas.microsoft.com/office/drawing/2014/chart" uri="{C3380CC4-5D6E-409C-BE32-E72D297353CC}">
              <c16:uniqueId val="{00000007-247A-4824-BAFA-A9ADA19F2B2C}"/>
            </c:ext>
          </c:extLst>
        </c:ser>
        <c:ser>
          <c:idx val="2"/>
          <c:order val="2"/>
          <c:tx>
            <c:strRef>
              <c:f>Sheet1!$D$1</c:f>
              <c:strCache>
                <c:ptCount val="1"/>
                <c:pt idx="0">
                  <c:v>P18-34</c:v>
                </c:pt>
              </c:strCache>
            </c:strRef>
          </c:tx>
          <c:spPr>
            <a:solidFill>
              <a:srgbClr val="FAB982"/>
            </a:solidFill>
          </c:spPr>
          <c:invertIfNegative val="0"/>
          <c:dLbls>
            <c:spPr>
              <a:noFill/>
              <a:ln>
                <a:noFill/>
              </a:ln>
              <a:effectLst/>
            </c:spPr>
            <c:txPr>
              <a:bodyPr wrap="square" lIns="38100" tIns="19050" rIns="38100" bIns="19050" anchor="ctr">
                <a:spAutoFit/>
              </a:bodyPr>
              <a:lstStyle/>
              <a:p>
                <a:pPr>
                  <a:defRPr sz="10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c:formatCode>
                <c:ptCount val="12"/>
                <c:pt idx="0">
                  <c:v>0.66850508517291263</c:v>
                </c:pt>
                <c:pt idx="1">
                  <c:v>0.61604284711990775</c:v>
                </c:pt>
                <c:pt idx="2">
                  <c:v>0.62338380946536498</c:v>
                </c:pt>
                <c:pt idx="3">
                  <c:v>0.5760501961662905</c:v>
                </c:pt>
                <c:pt idx="4">
                  <c:v>0.61118159708781195</c:v>
                </c:pt>
                <c:pt idx="5">
                  <c:v>0.5682698071282668</c:v>
                </c:pt>
                <c:pt idx="6">
                  <c:v>0.6366499525107312</c:v>
                </c:pt>
                <c:pt idx="7">
                  <c:v>0.58703904701773557</c:v>
                </c:pt>
                <c:pt idx="8">
                  <c:v>0.54869292624124411</c:v>
                </c:pt>
                <c:pt idx="9">
                  <c:v>0.66208327156328783</c:v>
                </c:pt>
                <c:pt idx="10">
                  <c:v>0.68788433693180251</c:v>
                </c:pt>
                <c:pt idx="11">
                  <c:v>0.56262830735850988</c:v>
                </c:pt>
              </c:numCache>
            </c:numRef>
          </c:val>
          <c:extLst>
            <c:ext xmlns:c16="http://schemas.microsoft.com/office/drawing/2014/chart" uri="{C3380CC4-5D6E-409C-BE32-E72D297353CC}">
              <c16:uniqueId val="{00000000-EA3E-40E4-8DF1-D2982F67EB86}"/>
            </c:ext>
          </c:extLst>
        </c:ser>
        <c:dLbls>
          <c:dLblPos val="outEnd"/>
          <c:showLegendKey val="0"/>
          <c:showVal val="1"/>
          <c:showCatName val="0"/>
          <c:showSerName val="0"/>
          <c:showPercent val="0"/>
          <c:showBubbleSize val="0"/>
        </c:dLbls>
        <c:gapWidth val="150"/>
        <c:axId val="351820384"/>
        <c:axId val="351820776"/>
      </c:barChart>
      <c:catAx>
        <c:axId val="351820384"/>
        <c:scaling>
          <c:orientation val="minMax"/>
        </c:scaling>
        <c:delete val="0"/>
        <c:axPos val="b"/>
        <c:numFmt formatCode="General" sourceLinked="0"/>
        <c:majorTickMark val="out"/>
        <c:minorTickMark val="none"/>
        <c:tickLblPos val="nextTo"/>
        <c:txPr>
          <a:bodyPr/>
          <a:lstStyle/>
          <a:p>
            <a:pPr>
              <a:defRPr sz="1100" b="1"/>
            </a:pPr>
            <a:endParaRPr lang="en-US"/>
          </a:p>
        </c:txPr>
        <c:crossAx val="351820776"/>
        <c:crosses val="autoZero"/>
        <c:auto val="1"/>
        <c:lblAlgn val="ctr"/>
        <c:lblOffset val="100"/>
        <c:noMultiLvlLbl val="0"/>
      </c:catAx>
      <c:valAx>
        <c:axId val="351820776"/>
        <c:scaling>
          <c:orientation val="minMax"/>
        </c:scaling>
        <c:delete val="1"/>
        <c:axPos val="l"/>
        <c:numFmt formatCode="0%" sourceLinked="1"/>
        <c:majorTickMark val="out"/>
        <c:minorTickMark val="none"/>
        <c:tickLblPos val="nextTo"/>
        <c:crossAx val="351820384"/>
        <c:crosses val="autoZero"/>
        <c:crossBetween val="between"/>
      </c:valAx>
    </c:plotArea>
    <c:legend>
      <c:legendPos val="t"/>
      <c:overlay val="0"/>
      <c:txPr>
        <a:bodyPr/>
        <a:lstStyle/>
        <a:p>
          <a:pPr>
            <a:defRPr sz="14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rgbClr val="0765A3"/>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1-0A71-4A5E-AF5A-A2BEC2DE06FE}"/>
              </c:ext>
            </c:extLst>
          </c:dPt>
          <c:dPt>
            <c:idx val="1"/>
            <c:invertIfNegative val="0"/>
            <c:bubble3D val="0"/>
            <c:spPr>
              <a:solidFill>
                <a:srgbClr val="0765A3"/>
              </a:solidFill>
              <a:ln>
                <a:noFill/>
              </a:ln>
              <a:effectLst/>
            </c:spPr>
            <c:extLst>
              <c:ext xmlns:c16="http://schemas.microsoft.com/office/drawing/2014/chart" uri="{C3380CC4-5D6E-409C-BE32-E72D297353CC}">
                <c16:uniqueId val="{00000003-0A71-4A5E-AF5A-A2BEC2DE06FE}"/>
              </c:ext>
            </c:extLst>
          </c:dPt>
          <c:dPt>
            <c:idx val="2"/>
            <c:invertIfNegative val="0"/>
            <c:bubble3D val="0"/>
            <c:spPr>
              <a:solidFill>
                <a:srgbClr val="0765A3"/>
              </a:solidFill>
              <a:ln>
                <a:noFill/>
              </a:ln>
              <a:effectLst/>
            </c:spPr>
            <c:extLst>
              <c:ext xmlns:c16="http://schemas.microsoft.com/office/drawing/2014/chart" uri="{C3380CC4-5D6E-409C-BE32-E72D297353CC}">
                <c16:uniqueId val="{00000005-0A71-4A5E-AF5A-A2BEC2DE06F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P2+</c:v>
                </c:pt>
                <c:pt idx="1">
                  <c:v>P25-54</c:v>
                </c:pt>
                <c:pt idx="2">
                  <c:v>P18-34</c:v>
                </c:pt>
              </c:strCache>
            </c:strRef>
          </c:cat>
          <c:val>
            <c:numRef>
              <c:f>Sheet1!$B$2:$B$4</c:f>
              <c:numCache>
                <c:formatCode>#,##0</c:formatCode>
                <c:ptCount val="3"/>
                <c:pt idx="0">
                  <c:v>3410</c:v>
                </c:pt>
                <c:pt idx="1">
                  <c:v>911</c:v>
                </c:pt>
                <c:pt idx="2">
                  <c:v>174</c:v>
                </c:pt>
              </c:numCache>
            </c:numRef>
          </c:val>
          <c:extLst>
            <c:ext xmlns:c16="http://schemas.microsoft.com/office/drawing/2014/chart" uri="{C3380CC4-5D6E-409C-BE32-E72D297353CC}">
              <c16:uniqueId val="{00000006-0A71-4A5E-AF5A-A2BEC2DE06FE}"/>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P25-54</c:v>
                </c:pt>
                <c:pt idx="2">
                  <c:v>P18-34</c:v>
                </c:pt>
              </c:strCache>
            </c:strRef>
          </c:cat>
          <c:val>
            <c:numRef>
              <c:f>Sheet1!$C$2:$C$4</c:f>
              <c:numCache>
                <c:formatCode>#,##0</c:formatCode>
                <c:ptCount val="3"/>
                <c:pt idx="0">
                  <c:v>4295</c:v>
                </c:pt>
                <c:pt idx="1">
                  <c:v>1145</c:v>
                </c:pt>
                <c:pt idx="2">
                  <c:v>234</c:v>
                </c:pt>
              </c:numCache>
            </c:numRef>
          </c:val>
          <c:extLst>
            <c:ext xmlns:c16="http://schemas.microsoft.com/office/drawing/2014/chart" uri="{C3380CC4-5D6E-409C-BE32-E72D297353CC}">
              <c16:uniqueId val="{00000007-0A71-4A5E-AF5A-A2BEC2DE06FE}"/>
            </c:ext>
          </c:extLst>
        </c:ser>
        <c:dLbls>
          <c:dLblPos val="outEnd"/>
          <c:showLegendKey val="0"/>
          <c:showVal val="1"/>
          <c:showCatName val="0"/>
          <c:showSerName val="0"/>
          <c:showPercent val="0"/>
          <c:showBubbleSize val="0"/>
        </c:dLbls>
        <c:gapWidth val="219"/>
        <c:overlap val="-27"/>
        <c:axId val="492257512"/>
        <c:axId val="492257904"/>
      </c:barChart>
      <c:catAx>
        <c:axId val="49225751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2257904"/>
        <c:crosses val="autoZero"/>
        <c:auto val="1"/>
        <c:lblAlgn val="ctr"/>
        <c:lblOffset val="100"/>
        <c:noMultiLvlLbl val="0"/>
      </c:catAx>
      <c:valAx>
        <c:axId val="492257904"/>
        <c:scaling>
          <c:orientation val="minMax"/>
          <c:max val="5000"/>
          <c:min val="0"/>
        </c:scaling>
        <c:delete val="1"/>
        <c:axPos val="l"/>
        <c:numFmt formatCode="#,##0" sourceLinked="1"/>
        <c:majorTickMark val="none"/>
        <c:minorTickMark val="none"/>
        <c:tickLblPos val="nextTo"/>
        <c:crossAx val="492257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Hours</c:v>
                </c:pt>
              </c:strCache>
            </c:strRef>
          </c:tx>
          <c:spPr>
            <a:solidFill>
              <a:schemeClr val="accent1"/>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2-7AD0-44F7-9F35-2EF363901F46}"/>
              </c:ext>
            </c:extLst>
          </c:dPt>
          <c:dPt>
            <c:idx val="1"/>
            <c:invertIfNegative val="0"/>
            <c:bubble3D val="0"/>
            <c:spPr>
              <a:solidFill>
                <a:srgbClr val="50C8A0"/>
              </a:solidFill>
              <a:ln>
                <a:noFill/>
              </a:ln>
              <a:effectLst/>
            </c:spPr>
            <c:extLst>
              <c:ext xmlns:c16="http://schemas.microsoft.com/office/drawing/2014/chart" uri="{C3380CC4-5D6E-409C-BE32-E72D297353CC}">
                <c16:uniqueId val="{00000003-7AD0-44F7-9F35-2EF363901F46}"/>
              </c:ext>
            </c:extLst>
          </c:dPt>
          <c:dPt>
            <c:idx val="2"/>
            <c:invertIfNegative val="0"/>
            <c:bubble3D val="0"/>
            <c:spPr>
              <a:solidFill>
                <a:srgbClr val="FAB982"/>
              </a:solidFill>
              <a:ln>
                <a:noFill/>
              </a:ln>
              <a:effectLst/>
            </c:spPr>
            <c:extLst>
              <c:ext xmlns:c16="http://schemas.microsoft.com/office/drawing/2014/chart" uri="{C3380CC4-5D6E-409C-BE32-E72D297353CC}">
                <c16:uniqueId val="{00000004-7AD0-44F7-9F35-2EF363901F46}"/>
              </c:ext>
            </c:extLst>
          </c:dPt>
          <c:dLbls>
            <c:dLbl>
              <c:idx val="0"/>
              <c:tx>
                <c:rich>
                  <a:bodyPr/>
                  <a:lstStyle/>
                  <a:p>
                    <a:r>
                      <a:rPr lang="en-US" dirty="0"/>
                      <a:t>35.2 Billion</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D0-44F7-9F35-2EF363901F46}"/>
                </c:ext>
              </c:extLst>
            </c:dLbl>
            <c:dLbl>
              <c:idx val="1"/>
              <c:tx>
                <c:rich>
                  <a:bodyPr/>
                  <a:lstStyle/>
                  <a:p>
                    <a:r>
                      <a:rPr lang="en-US" dirty="0"/>
                      <a:t>37.5 Billion</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D0-44F7-9F35-2EF363901F46}"/>
                </c:ext>
              </c:extLst>
            </c:dLbl>
            <c:dLbl>
              <c:idx val="2"/>
              <c:tx>
                <c:rich>
                  <a:bodyPr/>
                  <a:lstStyle/>
                  <a:p>
                    <a:r>
                      <a:rPr lang="en-US" dirty="0"/>
                      <a:t>37.7 Billion</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D0-44F7-9F35-2EF363901F4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Live</c:v>
                </c:pt>
                <c:pt idx="1">
                  <c:v>Live+Same Day</c:v>
                </c:pt>
                <c:pt idx="2">
                  <c:v>Live+7</c:v>
                </c:pt>
              </c:strCache>
            </c:strRef>
          </c:cat>
          <c:val>
            <c:numRef>
              <c:f>Sheet1!$B$2:$B$4</c:f>
              <c:numCache>
                <c:formatCode>#,##0</c:formatCode>
                <c:ptCount val="3"/>
                <c:pt idx="0">
                  <c:v>35.200000000000003</c:v>
                </c:pt>
                <c:pt idx="1">
                  <c:v>37.5</c:v>
                </c:pt>
                <c:pt idx="2">
                  <c:v>37.700000000000003</c:v>
                </c:pt>
              </c:numCache>
            </c:numRef>
          </c:val>
          <c:extLst>
            <c:ext xmlns:c16="http://schemas.microsoft.com/office/drawing/2014/chart" uri="{C3380CC4-5D6E-409C-BE32-E72D297353CC}">
              <c16:uniqueId val="{00000000-247A-4824-BAFA-A9ADA19F2B2C}"/>
            </c:ext>
          </c:extLst>
        </c:ser>
        <c:dLbls>
          <c:dLblPos val="outEnd"/>
          <c:showLegendKey val="0"/>
          <c:showVal val="1"/>
          <c:showCatName val="0"/>
          <c:showSerName val="0"/>
          <c:showPercent val="0"/>
          <c:showBubbleSize val="0"/>
        </c:dLbls>
        <c:gapWidth val="219"/>
        <c:overlap val="-27"/>
        <c:axId val="492259080"/>
        <c:axId val="492259472"/>
      </c:barChart>
      <c:catAx>
        <c:axId val="49225908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2259472"/>
        <c:crosses val="autoZero"/>
        <c:auto val="1"/>
        <c:lblAlgn val="ctr"/>
        <c:lblOffset val="100"/>
        <c:noMultiLvlLbl val="0"/>
      </c:catAx>
      <c:valAx>
        <c:axId val="492259472"/>
        <c:scaling>
          <c:orientation val="minMax"/>
          <c:max val="40"/>
          <c:min val="0"/>
        </c:scaling>
        <c:delete val="1"/>
        <c:axPos val="l"/>
        <c:numFmt formatCode="#,##0" sourceLinked="1"/>
        <c:majorTickMark val="none"/>
        <c:minorTickMark val="none"/>
        <c:tickLblPos val="nextTo"/>
        <c:crossAx val="492259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rgbClr val="0765A3"/>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2-7AD0-44F7-9F35-2EF363901F46}"/>
              </c:ext>
            </c:extLst>
          </c:dPt>
          <c:dPt>
            <c:idx val="1"/>
            <c:invertIfNegative val="0"/>
            <c:bubble3D val="0"/>
            <c:spPr>
              <a:solidFill>
                <a:srgbClr val="0765A3"/>
              </a:solidFill>
              <a:ln>
                <a:noFill/>
              </a:ln>
              <a:effectLst/>
            </c:spPr>
            <c:extLst>
              <c:ext xmlns:c16="http://schemas.microsoft.com/office/drawing/2014/chart" uri="{C3380CC4-5D6E-409C-BE32-E72D297353CC}">
                <c16:uniqueId val="{00000003-7AD0-44F7-9F35-2EF363901F46}"/>
              </c:ext>
            </c:extLst>
          </c:dPt>
          <c:dPt>
            <c:idx val="2"/>
            <c:invertIfNegative val="0"/>
            <c:bubble3D val="0"/>
            <c:spPr>
              <a:solidFill>
                <a:srgbClr val="0765A3"/>
              </a:solidFill>
              <a:ln>
                <a:noFill/>
              </a:ln>
              <a:effectLst/>
            </c:spPr>
            <c:extLst>
              <c:ext xmlns:c16="http://schemas.microsoft.com/office/drawing/2014/chart" uri="{C3380CC4-5D6E-409C-BE32-E72D297353CC}">
                <c16:uniqueId val="{00000004-7AD0-44F7-9F35-2EF363901F4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Live</c:v>
                </c:pt>
                <c:pt idx="1">
                  <c:v>Live+Same Day</c:v>
                </c:pt>
                <c:pt idx="2">
                  <c:v>Live+7</c:v>
                </c:pt>
              </c:strCache>
            </c:strRef>
          </c:cat>
          <c:val>
            <c:numRef>
              <c:f>Sheet1!$B$2:$B$4</c:f>
              <c:numCache>
                <c:formatCode>#,##0.0</c:formatCode>
                <c:ptCount val="3"/>
                <c:pt idx="0">
                  <c:v>28.1</c:v>
                </c:pt>
                <c:pt idx="1">
                  <c:v>29.7</c:v>
                </c:pt>
                <c:pt idx="2">
                  <c:v>29.9</c:v>
                </c:pt>
              </c:numCache>
            </c:numRef>
          </c:val>
          <c:extLst>
            <c:ext xmlns:c16="http://schemas.microsoft.com/office/drawing/2014/chart" uri="{C3380CC4-5D6E-409C-BE32-E72D297353CC}">
              <c16:uniqueId val="{00000000-247A-4824-BAFA-A9ADA19F2B2C}"/>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Sheet1!$C$2:$C$4</c:f>
              <c:numCache>
                <c:formatCode>#,##0.0</c:formatCode>
                <c:ptCount val="3"/>
                <c:pt idx="0">
                  <c:v>35.200000000000003</c:v>
                </c:pt>
                <c:pt idx="1">
                  <c:v>37.5</c:v>
                </c:pt>
                <c:pt idx="2">
                  <c:v>37.700000000000003</c:v>
                </c:pt>
              </c:numCache>
            </c:numRef>
          </c:val>
          <c:extLst>
            <c:ext xmlns:c16="http://schemas.microsoft.com/office/drawing/2014/chart" uri="{C3380CC4-5D6E-409C-BE32-E72D297353CC}">
              <c16:uniqueId val="{00000000-FD9E-4F01-801C-5BE10EFE8329}"/>
            </c:ext>
          </c:extLst>
        </c:ser>
        <c:dLbls>
          <c:dLblPos val="outEnd"/>
          <c:showLegendKey val="0"/>
          <c:showVal val="1"/>
          <c:showCatName val="0"/>
          <c:showSerName val="0"/>
          <c:showPercent val="0"/>
          <c:showBubbleSize val="0"/>
        </c:dLbls>
        <c:gapWidth val="219"/>
        <c:overlap val="-27"/>
        <c:axId val="492260256"/>
        <c:axId val="492260648"/>
      </c:barChart>
      <c:catAx>
        <c:axId val="492260256"/>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2260648"/>
        <c:crosses val="autoZero"/>
        <c:auto val="1"/>
        <c:lblAlgn val="ctr"/>
        <c:lblOffset val="100"/>
        <c:noMultiLvlLbl val="0"/>
      </c:catAx>
      <c:valAx>
        <c:axId val="492260648"/>
        <c:scaling>
          <c:orientation val="minMax"/>
          <c:max val="40"/>
          <c:min val="0"/>
        </c:scaling>
        <c:delete val="1"/>
        <c:axPos val="l"/>
        <c:numFmt formatCode="#,##0.0" sourceLinked="1"/>
        <c:majorTickMark val="none"/>
        <c:minorTickMark val="none"/>
        <c:tickLblPos val="nextTo"/>
        <c:crossAx val="49226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Sheet1!$B$2:$B$4</c:f>
              <c:numCache>
                <c:formatCode>0%</c:formatCode>
                <c:ptCount val="3"/>
                <c:pt idx="0">
                  <c:v>0.93</c:v>
                </c:pt>
                <c:pt idx="1">
                  <c:v>0.92</c:v>
                </c:pt>
                <c:pt idx="2">
                  <c:v>0.93</c:v>
                </c:pt>
              </c:numCache>
            </c:numRef>
          </c:val>
          <c:extLst>
            <c:ext xmlns:c16="http://schemas.microsoft.com/office/drawing/2014/chart" uri="{C3380CC4-5D6E-409C-BE32-E72D297353CC}">
              <c16:uniqueId val="{00000000-34E1-4D6E-BDE2-CF6DAE51BF68}"/>
            </c:ext>
          </c:extLst>
        </c:ser>
        <c:ser>
          <c:idx val="1"/>
          <c:order val="1"/>
          <c:tx>
            <c:strRef>
              <c:f>Sheet1!$C$1</c:f>
              <c:strCache>
                <c:ptCount val="1"/>
                <c:pt idx="0">
                  <c:v>Live+Same Day</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1CA1-469A-90D6-81A86B81BE15}"/>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CA1-469A-90D6-81A86B81BE15}"/>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1F12-401D-8EBF-BDE4E5C1BB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Sheet1!$C$2:$C$4</c:f>
              <c:numCache>
                <c:formatCode>0%</c:formatCode>
                <c:ptCount val="3"/>
                <c:pt idx="0">
                  <c:v>0.06</c:v>
                </c:pt>
                <c:pt idx="1">
                  <c:v>7.0000000000000007E-2</c:v>
                </c:pt>
                <c:pt idx="2">
                  <c:v>0.06</c:v>
                </c:pt>
              </c:numCache>
            </c:numRef>
          </c:val>
          <c:extLst>
            <c:ext xmlns:c16="http://schemas.microsoft.com/office/drawing/2014/chart" uri="{C3380CC4-5D6E-409C-BE32-E72D297353CC}">
              <c16:uniqueId val="{00000001-34E1-4D6E-BDE2-CF6DAE51BF68}"/>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3.118238318115552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E1-4D6E-BDE2-CF6DAE51BF68}"/>
                </c:ext>
              </c:extLst>
            </c:dLbl>
            <c:dLbl>
              <c:idx val="1"/>
              <c:layout>
                <c:manualLayout>
                  <c:x val="3.118238318115552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E1-4D6E-BDE2-CF6DAE51BF6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P18-34</c:v>
                </c:pt>
                <c:pt idx="1">
                  <c:v>P25-54</c:v>
                </c:pt>
                <c:pt idx="2">
                  <c:v>P2+</c:v>
                </c:pt>
              </c:strCache>
            </c:strRef>
          </c:cat>
          <c:val>
            <c:numRef>
              <c:f>Sheet1!$D$2:$D$4</c:f>
              <c:numCache>
                <c:formatCode>0%</c:formatCode>
                <c:ptCount val="3"/>
                <c:pt idx="0">
                  <c:v>0.01</c:v>
                </c:pt>
                <c:pt idx="1">
                  <c:v>1.2E-2</c:v>
                </c:pt>
                <c:pt idx="2">
                  <c:v>0.01</c:v>
                </c:pt>
              </c:numCache>
            </c:numRef>
          </c:val>
          <c:extLst>
            <c:ext xmlns:c16="http://schemas.microsoft.com/office/drawing/2014/chart" uri="{C3380CC4-5D6E-409C-BE32-E72D297353CC}">
              <c16:uniqueId val="{00000002-34E1-4D6E-BDE2-CF6DAE51BF68}"/>
            </c:ext>
          </c:extLst>
        </c:ser>
        <c:dLbls>
          <c:dLblPos val="ctr"/>
          <c:showLegendKey val="0"/>
          <c:showVal val="1"/>
          <c:showCatName val="0"/>
          <c:showSerName val="0"/>
          <c:showPercent val="0"/>
          <c:showBubbleSize val="0"/>
        </c:dLbls>
        <c:gapWidth val="150"/>
        <c:overlap val="100"/>
        <c:axId val="492744272"/>
        <c:axId val="492744664"/>
      </c:barChart>
      <c:catAx>
        <c:axId val="49274427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2744664"/>
        <c:crosses val="autoZero"/>
        <c:auto val="1"/>
        <c:lblAlgn val="ctr"/>
        <c:lblOffset val="100"/>
        <c:noMultiLvlLbl val="0"/>
      </c:catAx>
      <c:valAx>
        <c:axId val="492744664"/>
        <c:scaling>
          <c:orientation val="minMax"/>
          <c:min val="0"/>
        </c:scaling>
        <c:delete val="1"/>
        <c:axPos val="b"/>
        <c:numFmt formatCode="0%" sourceLinked="1"/>
        <c:majorTickMark val="none"/>
        <c:minorTickMark val="none"/>
        <c:tickLblPos val="nextTo"/>
        <c:crossAx val="492744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rPr>
              <a:t>How Closely Do You Follow…</a:t>
            </a:r>
          </a:p>
          <a:p>
            <a:pPr>
              <a:defRPr sz="1800" b="1">
                <a:solidFill>
                  <a:schemeClr val="tx1"/>
                </a:solidFill>
              </a:defRPr>
            </a:pPr>
            <a:r>
              <a:rPr lang="en-US" sz="1400" b="0" i="1" dirty="0">
                <a:solidFill>
                  <a:schemeClr val="tx1"/>
                </a:solidFill>
              </a:rPr>
              <a:t>(very closely/somewhat closely)</a:t>
            </a:r>
          </a:p>
        </c:rich>
      </c:tx>
      <c:layout>
        <c:manualLayout>
          <c:xMode val="edge"/>
          <c:yMode val="edge"/>
          <c:x val="0.28165107841173331"/>
          <c:y val="1.3201066305484801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v>
                </c:pt>
              </c:strCache>
            </c:strRef>
          </c:tx>
          <c:spPr>
            <a:solidFill>
              <a:srgbClr val="0765A3"/>
            </a:solidFill>
            <a:ln>
              <a:noFill/>
            </a:ln>
            <a:effectLst/>
          </c:spPr>
          <c:invertIfNegative val="0"/>
          <c:dLbls>
            <c:dLbl>
              <c:idx val="2"/>
              <c:layout>
                <c:manualLayout>
                  <c:x val="-1.4887281010440791E-3"/>
                  <c:y val="1.28423276512399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BE-420A-A933-37DBF62597D1}"/>
                </c:ext>
              </c:extLst>
            </c:dLbl>
            <c:dLbl>
              <c:idx val="8"/>
              <c:layout>
                <c:manualLayout>
                  <c:x val="-1.0917213291077039E-16"/>
                  <c:y val="-3.893480447986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B-4EE1-8F16-6A37D047EBD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National News</c:v>
                </c:pt>
                <c:pt idx="1">
                  <c:v>International News</c:v>
                </c:pt>
              </c:strCache>
            </c:strRef>
          </c:cat>
          <c:val>
            <c:numRef>
              <c:f>Sheet1!$B$2:$B$3</c:f>
              <c:numCache>
                <c:formatCode>0%</c:formatCode>
                <c:ptCount val="2"/>
                <c:pt idx="0">
                  <c:v>0.77</c:v>
                </c:pt>
                <c:pt idx="1">
                  <c:v>0.65</c:v>
                </c:pt>
              </c:numCache>
            </c:numRef>
          </c:val>
          <c:extLs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52981080"/>
        <c:crosses val="autoZero"/>
        <c:auto val="1"/>
        <c:lblAlgn val="ctr"/>
        <c:lblOffset val="100"/>
        <c:noMultiLvlLbl val="0"/>
      </c:catAx>
      <c:valAx>
        <c:axId val="352981080"/>
        <c:scaling>
          <c:orientation val="minMax"/>
          <c:max val="0.8"/>
          <c:min val="0"/>
        </c:scaling>
        <c:delete val="1"/>
        <c:axPos val="l"/>
        <c:numFmt formatCode="0%" sourceLinked="1"/>
        <c:majorTickMark val="none"/>
        <c:minorTickMark val="none"/>
        <c:tickLblPos val="nextTo"/>
        <c:crossAx val="287238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1Q '16</c:v>
                </c:pt>
              </c:strCache>
            </c:strRef>
          </c:tx>
          <c:spPr>
            <a:solidFill>
              <a:srgbClr val="0765A3"/>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1-E280-4589-8D7A-95AE8309411F}"/>
              </c:ext>
            </c:extLst>
          </c:dPt>
          <c:dPt>
            <c:idx val="1"/>
            <c:invertIfNegative val="0"/>
            <c:bubble3D val="0"/>
            <c:spPr>
              <a:solidFill>
                <a:srgbClr val="0765A3"/>
              </a:solidFill>
              <a:ln>
                <a:noFill/>
              </a:ln>
              <a:effectLst/>
            </c:spPr>
            <c:extLst>
              <c:ext xmlns:c16="http://schemas.microsoft.com/office/drawing/2014/chart" uri="{C3380CC4-5D6E-409C-BE32-E72D297353CC}">
                <c16:uniqueId val="{00000003-E280-4589-8D7A-95AE8309411F}"/>
              </c:ext>
            </c:extLst>
          </c:dPt>
          <c:dPt>
            <c:idx val="2"/>
            <c:invertIfNegative val="0"/>
            <c:bubble3D val="0"/>
            <c:spPr>
              <a:solidFill>
                <a:srgbClr val="0765A3"/>
              </a:solidFill>
              <a:ln>
                <a:noFill/>
              </a:ln>
              <a:effectLst/>
            </c:spPr>
            <c:extLst>
              <c:ext xmlns:c16="http://schemas.microsoft.com/office/drawing/2014/chart" uri="{C3380CC4-5D6E-409C-BE32-E72D297353CC}">
                <c16:uniqueId val="{00000005-E280-4589-8D7A-95AE8309411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P2+</c:v>
                </c:pt>
                <c:pt idx="1">
                  <c:v>P25-54</c:v>
                </c:pt>
                <c:pt idx="2">
                  <c:v>P18-34</c:v>
                </c:pt>
              </c:strCache>
            </c:strRef>
          </c:cat>
          <c:val>
            <c:numRef>
              <c:f>Sheet1!$B$2:$B$4</c:f>
              <c:numCache>
                <c:formatCode>#,##0</c:formatCode>
                <c:ptCount val="3"/>
                <c:pt idx="0">
                  <c:v>2167</c:v>
                </c:pt>
                <c:pt idx="1">
                  <c:v>1435.5</c:v>
                </c:pt>
                <c:pt idx="2">
                  <c:v>586.5</c:v>
                </c:pt>
              </c:numCache>
            </c:numRef>
          </c:val>
          <c:extLst>
            <c:ext xmlns:c16="http://schemas.microsoft.com/office/drawing/2014/chart" uri="{C3380CC4-5D6E-409C-BE32-E72D297353CC}">
              <c16:uniqueId val="{00000006-E280-4589-8D7A-95AE8309411F}"/>
            </c:ext>
          </c:extLst>
        </c:ser>
        <c:ser>
          <c:idx val="1"/>
          <c:order val="1"/>
          <c:tx>
            <c:strRef>
              <c:f>Sheet1!$C$1</c:f>
              <c:strCache>
                <c:ptCount val="1"/>
                <c:pt idx="0">
                  <c:v>1Q '17</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P25-54</c:v>
                </c:pt>
                <c:pt idx="2">
                  <c:v>P18-34</c:v>
                </c:pt>
              </c:strCache>
            </c:strRef>
          </c:cat>
          <c:val>
            <c:numRef>
              <c:f>Sheet1!$C$2:$C$4</c:f>
              <c:numCache>
                <c:formatCode>#,##0</c:formatCode>
                <c:ptCount val="3"/>
                <c:pt idx="0">
                  <c:v>2476.8000000000002</c:v>
                </c:pt>
                <c:pt idx="1">
                  <c:v>1603.3</c:v>
                </c:pt>
                <c:pt idx="2">
                  <c:v>627.9</c:v>
                </c:pt>
              </c:numCache>
            </c:numRef>
          </c:val>
          <c:extLst>
            <c:ext xmlns:c16="http://schemas.microsoft.com/office/drawing/2014/chart" uri="{C3380CC4-5D6E-409C-BE32-E72D297353CC}">
              <c16:uniqueId val="{00000007-E280-4589-8D7A-95AE8309411F}"/>
            </c:ext>
          </c:extLst>
        </c:ser>
        <c:dLbls>
          <c:dLblPos val="outEnd"/>
          <c:showLegendKey val="0"/>
          <c:showVal val="1"/>
          <c:showCatName val="0"/>
          <c:showSerName val="0"/>
          <c:showPercent val="0"/>
          <c:showBubbleSize val="0"/>
        </c:dLbls>
        <c:gapWidth val="219"/>
        <c:overlap val="-27"/>
        <c:axId val="492257512"/>
        <c:axId val="492257904"/>
      </c:barChart>
      <c:catAx>
        <c:axId val="49225751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2257904"/>
        <c:crosses val="autoZero"/>
        <c:auto val="1"/>
        <c:lblAlgn val="ctr"/>
        <c:lblOffset val="100"/>
        <c:noMultiLvlLbl val="0"/>
      </c:catAx>
      <c:valAx>
        <c:axId val="492257904"/>
        <c:scaling>
          <c:orientation val="minMax"/>
          <c:max val="3000"/>
          <c:min val="0"/>
        </c:scaling>
        <c:delete val="1"/>
        <c:axPos val="l"/>
        <c:numFmt formatCode="#,##0" sourceLinked="1"/>
        <c:majorTickMark val="none"/>
        <c:minorTickMark val="none"/>
        <c:tickLblPos val="nextTo"/>
        <c:crossAx val="492257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CY '16</c:v>
                </c:pt>
              </c:strCache>
            </c:strRef>
          </c:tx>
          <c:spPr>
            <a:solidFill>
              <a:srgbClr val="0765A3"/>
            </a:solidFill>
            <a:ln>
              <a:noFill/>
            </a:ln>
            <a:effectLst/>
          </c:spPr>
          <c:invertIfNegative val="0"/>
          <c:dPt>
            <c:idx val="0"/>
            <c:invertIfNegative val="0"/>
            <c:bubble3D val="0"/>
            <c:spPr>
              <a:solidFill>
                <a:srgbClr val="0765A3"/>
              </a:solidFill>
              <a:ln>
                <a:noFill/>
              </a:ln>
              <a:effectLst/>
            </c:spPr>
            <c:extLst>
              <c:ext xmlns:c16="http://schemas.microsoft.com/office/drawing/2014/chart" uri="{C3380CC4-5D6E-409C-BE32-E72D297353CC}">
                <c16:uniqueId val="{00000001-0A71-4A5E-AF5A-A2BEC2DE06FE}"/>
              </c:ext>
            </c:extLst>
          </c:dPt>
          <c:dPt>
            <c:idx val="1"/>
            <c:invertIfNegative val="0"/>
            <c:bubble3D val="0"/>
            <c:spPr>
              <a:solidFill>
                <a:srgbClr val="0765A3"/>
              </a:solidFill>
              <a:ln>
                <a:noFill/>
              </a:ln>
              <a:effectLst/>
            </c:spPr>
            <c:extLst>
              <c:ext xmlns:c16="http://schemas.microsoft.com/office/drawing/2014/chart" uri="{C3380CC4-5D6E-409C-BE32-E72D297353CC}">
                <c16:uniqueId val="{00000003-0A71-4A5E-AF5A-A2BEC2DE06FE}"/>
              </c:ext>
            </c:extLst>
          </c:dPt>
          <c:dPt>
            <c:idx val="2"/>
            <c:invertIfNegative val="0"/>
            <c:bubble3D val="0"/>
            <c:spPr>
              <a:solidFill>
                <a:srgbClr val="0765A3"/>
              </a:solidFill>
              <a:ln>
                <a:noFill/>
              </a:ln>
              <a:effectLst/>
            </c:spPr>
            <c:extLst>
              <c:ext xmlns:c16="http://schemas.microsoft.com/office/drawing/2014/chart" uri="{C3380CC4-5D6E-409C-BE32-E72D297353CC}">
                <c16:uniqueId val="{00000005-0A71-4A5E-AF5A-A2BEC2DE06FE}"/>
              </c:ext>
            </c:extLst>
          </c:dPt>
          <c:dLbls>
            <c:dLbl>
              <c:idx val="0"/>
              <c:layout>
                <c:manualLayout>
                  <c:x val="-1.9403905443235013E-17"/>
                  <c:y val="3.76253152601464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71-4A5E-AF5A-A2BEC2DE06F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P2+</c:v>
                </c:pt>
                <c:pt idx="1">
                  <c:v>P25-54</c:v>
                </c:pt>
                <c:pt idx="2">
                  <c:v>P18-34</c:v>
                </c:pt>
              </c:strCache>
            </c:strRef>
          </c:cat>
          <c:val>
            <c:numRef>
              <c:f>Sheet1!$B$2:$B$4</c:f>
              <c:numCache>
                <c:formatCode>#,##0</c:formatCode>
                <c:ptCount val="3"/>
                <c:pt idx="0">
                  <c:v>4295</c:v>
                </c:pt>
                <c:pt idx="1">
                  <c:v>1145</c:v>
                </c:pt>
                <c:pt idx="2">
                  <c:v>234</c:v>
                </c:pt>
              </c:numCache>
            </c:numRef>
          </c:val>
          <c:extLst>
            <c:ext xmlns:c16="http://schemas.microsoft.com/office/drawing/2014/chart" uri="{C3380CC4-5D6E-409C-BE32-E72D297353CC}">
              <c16:uniqueId val="{00000006-0A71-4A5E-AF5A-A2BEC2DE06FE}"/>
            </c:ext>
          </c:extLst>
        </c:ser>
        <c:ser>
          <c:idx val="1"/>
          <c:order val="1"/>
          <c:tx>
            <c:strRef>
              <c:f>Sheet1!$C$1</c:f>
              <c:strCache>
                <c:ptCount val="1"/>
                <c:pt idx="0">
                  <c:v>4Q '16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P25-54</c:v>
                </c:pt>
                <c:pt idx="2">
                  <c:v>P18-34</c:v>
                </c:pt>
              </c:strCache>
            </c:strRef>
          </c:cat>
          <c:val>
            <c:numRef>
              <c:f>Sheet1!$C$2:$C$4</c:f>
              <c:numCache>
                <c:formatCode>#,##0</c:formatCode>
                <c:ptCount val="3"/>
                <c:pt idx="0">
                  <c:v>4851</c:v>
                </c:pt>
                <c:pt idx="1">
                  <c:v>1329</c:v>
                </c:pt>
                <c:pt idx="2">
                  <c:v>284</c:v>
                </c:pt>
              </c:numCache>
            </c:numRef>
          </c:val>
          <c:extLst>
            <c:ext xmlns:c16="http://schemas.microsoft.com/office/drawing/2014/chart" uri="{C3380CC4-5D6E-409C-BE32-E72D297353CC}">
              <c16:uniqueId val="{00000007-0A71-4A5E-AF5A-A2BEC2DE06FE}"/>
            </c:ext>
          </c:extLst>
        </c:ser>
        <c:ser>
          <c:idx val="2"/>
          <c:order val="2"/>
          <c:tx>
            <c:strRef>
              <c:f>Sheet1!$D$1</c:f>
              <c:strCache>
                <c:ptCount val="1"/>
                <c:pt idx="0">
                  <c:v>1Q '17</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c:v>
                </c:pt>
                <c:pt idx="1">
                  <c:v>P25-54</c:v>
                </c:pt>
                <c:pt idx="2">
                  <c:v>P18-34</c:v>
                </c:pt>
              </c:strCache>
            </c:strRef>
          </c:cat>
          <c:val>
            <c:numRef>
              <c:f>Sheet1!$D$2:$D$4</c:f>
              <c:numCache>
                <c:formatCode>#,##0</c:formatCode>
                <c:ptCount val="3"/>
                <c:pt idx="0">
                  <c:v>4955</c:v>
                </c:pt>
                <c:pt idx="1">
                  <c:v>1295</c:v>
                </c:pt>
                <c:pt idx="2">
                  <c:v>251</c:v>
                </c:pt>
              </c:numCache>
            </c:numRef>
          </c:val>
          <c:extLst>
            <c:ext xmlns:c16="http://schemas.microsoft.com/office/drawing/2014/chart" uri="{C3380CC4-5D6E-409C-BE32-E72D297353CC}">
              <c16:uniqueId val="{00000000-15B9-43B5-8EBA-65CC825C3385}"/>
            </c:ext>
          </c:extLst>
        </c:ser>
        <c:dLbls>
          <c:dLblPos val="outEnd"/>
          <c:showLegendKey val="0"/>
          <c:showVal val="1"/>
          <c:showCatName val="0"/>
          <c:showSerName val="0"/>
          <c:showPercent val="0"/>
          <c:showBubbleSize val="0"/>
        </c:dLbls>
        <c:gapWidth val="219"/>
        <c:overlap val="-27"/>
        <c:axId val="492257512"/>
        <c:axId val="492257904"/>
      </c:barChart>
      <c:catAx>
        <c:axId val="49225751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92257904"/>
        <c:crosses val="autoZero"/>
        <c:auto val="1"/>
        <c:lblAlgn val="ctr"/>
        <c:lblOffset val="100"/>
        <c:noMultiLvlLbl val="0"/>
      </c:catAx>
      <c:valAx>
        <c:axId val="492257904"/>
        <c:scaling>
          <c:orientation val="minMax"/>
          <c:max val="5100"/>
          <c:min val="0"/>
        </c:scaling>
        <c:delete val="1"/>
        <c:axPos val="l"/>
        <c:numFmt formatCode="#,##0" sourceLinked="1"/>
        <c:majorTickMark val="none"/>
        <c:minorTickMark val="none"/>
        <c:tickLblPos val="nextTo"/>
        <c:crossAx val="492257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[Chart in Microsoft PowerPoint]pivot table for chart!PivotTable13</c:name>
    <c:fmtId val="-1"/>
  </c:pivotSource>
  <c:chart>
    <c:autoTitleDeleted val="0"/>
    <c:pivotFmts>
      <c:pivotFmt>
        <c:idx val="0"/>
      </c:pivotFmt>
      <c:pivotFmt>
        <c:idx val="1"/>
      </c:pivotFmt>
      <c:pivotFmt>
        <c:idx val="2"/>
      </c:pivotFmt>
      <c:pivotFmt>
        <c:idx val="3"/>
        <c:spPr>
          <a:solidFill>
            <a:srgbClr val="3682B4"/>
          </a:solidFill>
          <a:ln>
            <a:noFill/>
          </a:ln>
          <a:effectLst/>
        </c:spPr>
        <c:marker>
          <c:symbol val="circle"/>
          <c:size val="6"/>
          <c:spPr>
            <a:gradFill>
              <a:gsLst>
                <a:gs pos="0">
                  <a:schemeClr val="accent1"/>
                </a:gs>
                <a:gs pos="46000">
                  <a:schemeClr val="accent1"/>
                </a:gs>
                <a:gs pos="100000">
                  <a:schemeClr val="accent1">
                    <a:lumMod val="20000"/>
                    <a:lumOff val="80000"/>
                    <a:alpha val="0"/>
                  </a:schemeClr>
                </a:gs>
              </a:gsLst>
              <a:path path="circle">
                <a:fillToRect l="50000" t="-80000" r="50000" b="180000"/>
              </a:path>
            </a:gradFill>
            <a:ln w="9525" cap="flat" cmpd="sng" algn="ctr">
              <a:solidFill>
                <a:schemeClr val="accent1">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50C8A0"/>
          </a:solidFill>
          <a:ln>
            <a:noFill/>
          </a:ln>
          <a:effectLst/>
        </c:spPr>
        <c:marker>
          <c:symbol val="circle"/>
          <c:size val="6"/>
          <c:spPr>
            <a:gradFill>
              <a:gsLst>
                <a:gs pos="0">
                  <a:schemeClr val="accent2"/>
                </a:gs>
                <a:gs pos="46000">
                  <a:schemeClr val="accent2"/>
                </a:gs>
                <a:gs pos="100000">
                  <a:schemeClr val="accent2">
                    <a:lumMod val="20000"/>
                    <a:lumOff val="80000"/>
                    <a:alpha val="0"/>
                  </a:schemeClr>
                </a:gs>
              </a:gsLst>
              <a:path path="circle">
                <a:fillToRect l="50000" t="-80000" r="50000" b="180000"/>
              </a:path>
            </a:gradFill>
            <a:ln w="9525" cap="flat" cmpd="sng" algn="ctr">
              <a:solidFill>
                <a:schemeClr val="accent2">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3682B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50C8A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3682B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50C8A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'pivot table for chart'!$B$4:$B$5</c:f>
              <c:strCache>
                <c:ptCount val="1"/>
                <c:pt idx="0">
                  <c:v>Broadcast TV</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'pivot table for chart'!$A$6:$A$21</c:f>
              <c:multiLvlStrCache>
                <c:ptCount val="9"/>
                <c:lvl>
                  <c:pt idx="0">
                    <c:v>2015</c:v>
                  </c:pt>
                  <c:pt idx="1">
                    <c:v>2016</c:v>
                  </c:pt>
                  <c:pt idx="2">
                    <c:v>1Q '17</c:v>
                  </c:pt>
                  <c:pt idx="3">
                    <c:v>2015</c:v>
                  </c:pt>
                  <c:pt idx="4">
                    <c:v>2016</c:v>
                  </c:pt>
                  <c:pt idx="5">
                    <c:v>1Q '17</c:v>
                  </c:pt>
                  <c:pt idx="6">
                    <c:v>2015</c:v>
                  </c:pt>
                  <c:pt idx="7">
                    <c:v>2016</c:v>
                  </c:pt>
                  <c:pt idx="8">
                    <c:v>1Q '17</c:v>
                  </c:pt>
                </c:lvl>
                <c:lvl>
                  <c:pt idx="0">
                    <c:v>P2+</c:v>
                  </c:pt>
                  <c:pt idx="3">
                    <c:v>P25-54</c:v>
                  </c:pt>
                  <c:pt idx="6">
                    <c:v>P18-34</c:v>
                  </c:pt>
                </c:lvl>
              </c:multiLvlStrCache>
            </c:multiLvlStrRef>
          </c:cat>
          <c:val>
            <c:numRef>
              <c:f>'pivot table for chart'!$B$6:$B$21</c:f>
              <c:numCache>
                <c:formatCode>0%</c:formatCode>
                <c:ptCount val="9"/>
                <c:pt idx="0">
                  <c:v>0.39</c:v>
                </c:pt>
                <c:pt idx="1">
                  <c:v>0.32</c:v>
                </c:pt>
                <c:pt idx="2">
                  <c:v>0.28999999999999998</c:v>
                </c:pt>
                <c:pt idx="3">
                  <c:v>0.46</c:v>
                </c:pt>
                <c:pt idx="4">
                  <c:v>0.38</c:v>
                </c:pt>
                <c:pt idx="5">
                  <c:v>0.35</c:v>
                </c:pt>
                <c:pt idx="6">
                  <c:v>0.48</c:v>
                </c:pt>
                <c:pt idx="7">
                  <c:v>0.4</c:v>
                </c:pt>
                <c:pt idx="8">
                  <c:v>0.37</c:v>
                </c:pt>
              </c:numCache>
            </c:numRef>
          </c:val>
          <c:extLst>
            <c:ext xmlns:c16="http://schemas.microsoft.com/office/drawing/2014/chart" uri="{C3380CC4-5D6E-409C-BE32-E72D297353CC}">
              <c16:uniqueId val="{00000000-C9DA-43CF-979C-2F57D22DE35E}"/>
            </c:ext>
          </c:extLst>
        </c:ser>
        <c:ser>
          <c:idx val="1"/>
          <c:order val="1"/>
          <c:tx>
            <c:strRef>
              <c:f>'pivot table for chart'!$C$4:$C$5</c:f>
              <c:strCache>
                <c:ptCount val="1"/>
                <c:pt idx="0">
                  <c:v>Ad-Supported Cable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'pivot table for chart'!$A$6:$A$21</c:f>
              <c:multiLvlStrCache>
                <c:ptCount val="9"/>
                <c:lvl>
                  <c:pt idx="0">
                    <c:v>2015</c:v>
                  </c:pt>
                  <c:pt idx="1">
                    <c:v>2016</c:v>
                  </c:pt>
                  <c:pt idx="2">
                    <c:v>1Q '17</c:v>
                  </c:pt>
                  <c:pt idx="3">
                    <c:v>2015</c:v>
                  </c:pt>
                  <c:pt idx="4">
                    <c:v>2016</c:v>
                  </c:pt>
                  <c:pt idx="5">
                    <c:v>1Q '17</c:v>
                  </c:pt>
                  <c:pt idx="6">
                    <c:v>2015</c:v>
                  </c:pt>
                  <c:pt idx="7">
                    <c:v>2016</c:v>
                  </c:pt>
                  <c:pt idx="8">
                    <c:v>1Q '17</c:v>
                  </c:pt>
                </c:lvl>
                <c:lvl>
                  <c:pt idx="0">
                    <c:v>P2+</c:v>
                  </c:pt>
                  <c:pt idx="3">
                    <c:v>P25-54</c:v>
                  </c:pt>
                  <c:pt idx="6">
                    <c:v>P18-34</c:v>
                  </c:pt>
                </c:lvl>
              </c:multiLvlStrCache>
            </c:multiLvlStrRef>
          </c:cat>
          <c:val>
            <c:numRef>
              <c:f>'pivot table for chart'!$C$6:$C$21</c:f>
              <c:numCache>
                <c:formatCode>0%</c:formatCode>
                <c:ptCount val="9"/>
                <c:pt idx="0">
                  <c:v>0.61</c:v>
                </c:pt>
                <c:pt idx="1">
                  <c:v>0.68</c:v>
                </c:pt>
                <c:pt idx="2">
                  <c:v>0.71</c:v>
                </c:pt>
                <c:pt idx="3">
                  <c:v>0.54</c:v>
                </c:pt>
                <c:pt idx="4">
                  <c:v>0.62</c:v>
                </c:pt>
                <c:pt idx="5">
                  <c:v>0.65</c:v>
                </c:pt>
                <c:pt idx="6">
                  <c:v>0.52</c:v>
                </c:pt>
                <c:pt idx="7">
                  <c:v>0.6</c:v>
                </c:pt>
                <c:pt idx="8">
                  <c:v>0.63</c:v>
                </c:pt>
              </c:numCache>
            </c:numRef>
          </c:val>
          <c:extLst>
            <c:ext xmlns:c16="http://schemas.microsoft.com/office/drawing/2014/chart" uri="{C3380CC4-5D6E-409C-BE32-E72D297353CC}">
              <c16:uniqueId val="{00000001-C9DA-43CF-979C-2F57D22DE35E}"/>
            </c:ext>
          </c:extLst>
        </c:ser>
        <c:dLbls>
          <c:dLblPos val="ctr"/>
          <c:showLegendKey val="0"/>
          <c:showVal val="1"/>
          <c:showCatName val="0"/>
          <c:showSerName val="0"/>
          <c:showPercent val="0"/>
          <c:showBubbleSize val="0"/>
        </c:dLbls>
        <c:gapWidth val="50"/>
        <c:overlap val="100"/>
        <c:axId val="325382072"/>
        <c:axId val="325174152"/>
      </c:barChart>
      <c:catAx>
        <c:axId val="32538207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headEnd type="none" w="sm" len="sm"/>
            <a:tailEnd type="none" w="sm" len="sm"/>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5174152"/>
        <c:crosses val="autoZero"/>
        <c:auto val="1"/>
        <c:lblAlgn val="ctr"/>
        <c:lblOffset val="100"/>
        <c:noMultiLvlLbl val="0"/>
      </c:catAx>
      <c:valAx>
        <c:axId val="325174152"/>
        <c:scaling>
          <c:orientation val="minMax"/>
        </c:scaling>
        <c:delete val="1"/>
        <c:axPos val="l"/>
        <c:numFmt formatCode="0%" sourceLinked="1"/>
        <c:majorTickMark val="none"/>
        <c:minorTickMark val="none"/>
        <c:tickLblPos val="nextTo"/>
        <c:crossAx val="325382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800" b="1" dirty="0">
                <a:solidFill>
                  <a:schemeClr val="tx1"/>
                </a:solidFill>
              </a:rPr>
              <a:t>% of U.S. Adults Who Get News From Mobile</a:t>
            </a:r>
            <a:endParaRPr lang="en-US" b="1" i="1" dirty="0">
              <a:solidFill>
                <a:schemeClr val="tx1"/>
              </a:solidFill>
            </a:endParaRPr>
          </a:p>
        </c:rich>
      </c:tx>
      <c:layout>
        <c:manualLayout>
          <c:xMode val="edge"/>
          <c:yMode val="edge"/>
          <c:x val="0.14486604411067186"/>
          <c:y val="1.3201066305484801E-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Often</c:v>
                </c:pt>
              </c:strCache>
            </c:strRef>
          </c:tx>
          <c:spPr>
            <a:solidFill>
              <a:srgbClr val="0765A3"/>
            </a:solidFill>
            <a:ln>
              <a:noFill/>
            </a:ln>
            <a:effectLst/>
          </c:spPr>
          <c:invertIfNegative val="0"/>
          <c:dLbls>
            <c:dLbl>
              <c:idx val="2"/>
              <c:layout>
                <c:manualLayout>
                  <c:x val="-1.4887281010440791E-3"/>
                  <c:y val="1.28423276512399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BE-420A-A933-37DBF62597D1}"/>
                </c:ext>
              </c:extLst>
            </c:dLbl>
            <c:dLbl>
              <c:idx val="8"/>
              <c:layout>
                <c:manualLayout>
                  <c:x val="-1.0917213291077039E-16"/>
                  <c:y val="-3.893480447986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B-4EE1-8F16-6A37D047EBD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2013</c:v>
                </c:pt>
                <c:pt idx="1">
                  <c:v>2016</c:v>
                </c:pt>
              </c:numCache>
            </c:numRef>
          </c:cat>
          <c:val>
            <c:numRef>
              <c:f>Sheet1!$B$2:$B$3</c:f>
              <c:numCache>
                <c:formatCode>0%</c:formatCode>
                <c:ptCount val="2"/>
                <c:pt idx="0">
                  <c:v>0.21</c:v>
                </c:pt>
                <c:pt idx="1">
                  <c:v>0.36</c:v>
                </c:pt>
              </c:numCache>
            </c:numRef>
          </c:val>
          <c:extLst>
            <c:ext xmlns:c16="http://schemas.microsoft.com/office/drawing/2014/chart" uri="{C3380CC4-5D6E-409C-BE32-E72D297353CC}">
              <c16:uniqueId val="{00000001-960B-4EE1-8F16-6A37D047EBDF}"/>
            </c:ext>
          </c:extLst>
        </c:ser>
        <c:ser>
          <c:idx val="1"/>
          <c:order val="1"/>
          <c:tx>
            <c:strRef>
              <c:f>Sheet1!$C$1</c:f>
              <c:strCache>
                <c:ptCount val="1"/>
                <c:pt idx="0">
                  <c:v>Sometimes</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2013</c:v>
                </c:pt>
                <c:pt idx="1">
                  <c:v>2016</c:v>
                </c:pt>
              </c:numCache>
            </c:numRef>
          </c:cat>
          <c:val>
            <c:numRef>
              <c:f>Sheet1!$C$2:$C$3</c:f>
              <c:numCache>
                <c:formatCode>0%</c:formatCode>
                <c:ptCount val="2"/>
                <c:pt idx="0">
                  <c:v>0.19</c:v>
                </c:pt>
                <c:pt idx="1">
                  <c:v>0.24</c:v>
                </c:pt>
              </c:numCache>
            </c:numRef>
          </c:val>
          <c:extLst>
            <c:ext xmlns:c16="http://schemas.microsoft.com/office/drawing/2014/chart" uri="{C3380CC4-5D6E-409C-BE32-E72D297353CC}">
              <c16:uniqueId val="{00000000-AA28-49F2-9123-436BE78D7946}"/>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52981080"/>
        <c:crosses val="autoZero"/>
        <c:auto val="1"/>
        <c:lblAlgn val="ctr"/>
        <c:lblOffset val="100"/>
        <c:noMultiLvlLbl val="0"/>
      </c:catAx>
      <c:valAx>
        <c:axId val="352981080"/>
        <c:scaling>
          <c:orientation val="minMax"/>
          <c:max val="0.70000000000000007"/>
          <c:min val="0"/>
        </c:scaling>
        <c:delete val="1"/>
        <c:axPos val="l"/>
        <c:numFmt formatCode="0%" sourceLinked="1"/>
        <c:majorTickMark val="none"/>
        <c:minorTickMark val="none"/>
        <c:tickLblPos val="nextTo"/>
        <c:crossAx val="287238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Audience</c:v>
                </c:pt>
              </c:strCache>
            </c:strRef>
          </c:tx>
          <c:spPr>
            <a:solidFill>
              <a:srgbClr val="004A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 of Total Digital Population</c:v>
                </c:pt>
              </c:strCache>
            </c:strRef>
          </c:cat>
          <c:val>
            <c:numRef>
              <c:f>Sheet1!$B$2:$B$2</c:f>
              <c:numCache>
                <c:formatCode>0.0%</c:formatCode>
                <c:ptCount val="1"/>
                <c:pt idx="0">
                  <c:v>0.96499999999999997</c:v>
                </c:pt>
              </c:numCache>
            </c:numRef>
          </c:val>
          <c:extLst>
            <c:ext xmlns:c16="http://schemas.microsoft.com/office/drawing/2014/chart" uri="{C3380CC4-5D6E-409C-BE32-E72D297353CC}">
              <c16:uniqueId val="{00000000-9C3A-4C92-89CF-7FB242E8A11A}"/>
            </c:ext>
          </c:extLst>
        </c:ser>
        <c:ser>
          <c:idx val="1"/>
          <c:order val="1"/>
          <c:tx>
            <c:strRef>
              <c:f>Sheet1!$C$1</c:f>
              <c:strCache>
                <c:ptCount val="1"/>
                <c:pt idx="0">
                  <c:v>P25-54</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 of Total Digital Population</c:v>
                </c:pt>
              </c:strCache>
            </c:strRef>
          </c:cat>
          <c:val>
            <c:numRef>
              <c:f>Sheet1!$C$2:$C$2</c:f>
              <c:numCache>
                <c:formatCode>0.0%</c:formatCode>
                <c:ptCount val="1"/>
                <c:pt idx="0">
                  <c:v>1</c:v>
                </c:pt>
              </c:numCache>
            </c:numRef>
          </c:val>
          <c:extLst>
            <c:ext xmlns:c16="http://schemas.microsoft.com/office/drawing/2014/chart" uri="{C3380CC4-5D6E-409C-BE32-E72D297353CC}">
              <c16:uniqueId val="{00000000-2A04-4BD4-A5AA-8903A244A732}"/>
            </c:ext>
          </c:extLst>
        </c:ser>
        <c:ser>
          <c:idx val="2"/>
          <c:order val="2"/>
          <c:tx>
            <c:strRef>
              <c:f>Sheet1!$D$1</c:f>
              <c:strCache>
                <c:ptCount val="1"/>
                <c:pt idx="0">
                  <c:v>P18-34</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 of Total Digital Population</c:v>
                </c:pt>
              </c:strCache>
            </c:strRef>
          </c:cat>
          <c:val>
            <c:numRef>
              <c:f>Sheet1!$D$2:$D$2</c:f>
              <c:numCache>
                <c:formatCode>0.0%</c:formatCode>
                <c:ptCount val="1"/>
                <c:pt idx="0">
                  <c:v>0.995</c:v>
                </c:pt>
              </c:numCache>
            </c:numRef>
          </c:val>
          <c:extLst>
            <c:ext xmlns:c16="http://schemas.microsoft.com/office/drawing/2014/chart" uri="{C3380CC4-5D6E-409C-BE32-E72D297353CC}">
              <c16:uniqueId val="{00000000-2AF2-48E3-804B-7838F57FE3C1}"/>
            </c:ext>
          </c:extLst>
        </c:ser>
        <c:dLbls>
          <c:dLblPos val="outEnd"/>
          <c:showLegendKey val="0"/>
          <c:showVal val="1"/>
          <c:showCatName val="0"/>
          <c:showSerName val="0"/>
          <c:showPercent val="0"/>
          <c:showBubbleSize val="0"/>
        </c:dLbls>
        <c:gapWidth val="219"/>
        <c:overlap val="-27"/>
        <c:axId val="408515808"/>
        <c:axId val="408516200"/>
      </c:barChart>
      <c:catAx>
        <c:axId val="4085158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8516200"/>
        <c:crosses val="autoZero"/>
        <c:auto val="1"/>
        <c:lblAlgn val="ctr"/>
        <c:lblOffset val="100"/>
        <c:noMultiLvlLbl val="0"/>
      </c:catAx>
      <c:valAx>
        <c:axId val="408516200"/>
        <c:scaling>
          <c:orientation val="minMax"/>
          <c:min val="0"/>
        </c:scaling>
        <c:delete val="1"/>
        <c:axPos val="l"/>
        <c:numFmt formatCode="0.0%" sourceLinked="1"/>
        <c:majorTickMark val="none"/>
        <c:minorTickMark val="none"/>
        <c:tickLblPos val="nextTo"/>
        <c:crossAx val="408515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News/Info</c:v>
                </c:pt>
              </c:strCache>
            </c:strRef>
          </c:tx>
          <c:spPr>
            <a:solidFill>
              <a:srgbClr val="004A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Apr-2016</c:v>
                </c:pt>
                <c:pt idx="1">
                  <c:v>May-2016</c:v>
                </c:pt>
                <c:pt idx="2">
                  <c:v>Jun-2016</c:v>
                </c:pt>
                <c:pt idx="3">
                  <c:v>Jul-2016</c:v>
                </c:pt>
                <c:pt idx="4">
                  <c:v>Aug-2016</c:v>
                </c:pt>
                <c:pt idx="5">
                  <c:v>Sep-2016</c:v>
                </c:pt>
                <c:pt idx="6">
                  <c:v>Oct-2016</c:v>
                </c:pt>
                <c:pt idx="7">
                  <c:v>Nov-2016</c:v>
                </c:pt>
                <c:pt idx="8">
                  <c:v>Dec-2016</c:v>
                </c:pt>
                <c:pt idx="9">
                  <c:v>Jan-2017</c:v>
                </c:pt>
                <c:pt idx="10">
                  <c:v>Feb-2017</c:v>
                </c:pt>
                <c:pt idx="11">
                  <c:v>Mar-2017</c:v>
                </c:pt>
              </c:strCache>
            </c:strRef>
          </c:cat>
          <c:val>
            <c:numRef>
              <c:f>Sheet1!$B$2:$B$13</c:f>
              <c:numCache>
                <c:formatCode>##,##0</c:formatCode>
                <c:ptCount val="12"/>
                <c:pt idx="0">
                  <c:v>231156</c:v>
                </c:pt>
                <c:pt idx="1">
                  <c:v>231229</c:v>
                </c:pt>
                <c:pt idx="2">
                  <c:v>241801</c:v>
                </c:pt>
                <c:pt idx="3">
                  <c:v>233050</c:v>
                </c:pt>
                <c:pt idx="4">
                  <c:v>233949</c:v>
                </c:pt>
                <c:pt idx="5">
                  <c:v>235251</c:v>
                </c:pt>
                <c:pt idx="6">
                  <c:v>245337</c:v>
                </c:pt>
                <c:pt idx="7">
                  <c:v>241078</c:v>
                </c:pt>
                <c:pt idx="8">
                  <c:v>235987</c:v>
                </c:pt>
                <c:pt idx="9">
                  <c:v>248626</c:v>
                </c:pt>
                <c:pt idx="10">
                  <c:v>242856</c:v>
                </c:pt>
                <c:pt idx="11">
                  <c:v>242091</c:v>
                </c:pt>
              </c:numCache>
            </c:numRef>
          </c:val>
          <c:extLst>
            <c:ext xmlns:c16="http://schemas.microsoft.com/office/drawing/2014/chart" uri="{C3380CC4-5D6E-409C-BE32-E72D297353CC}">
              <c16:uniqueId val="{00000000-E6AE-415A-81A5-E4459DEC1F4F}"/>
            </c:ext>
          </c:extLst>
        </c:ser>
        <c:dLbls>
          <c:showLegendKey val="0"/>
          <c:showVal val="0"/>
          <c:showCatName val="0"/>
          <c:showSerName val="0"/>
          <c:showPercent val="0"/>
          <c:showBubbleSize val="0"/>
        </c:dLbls>
        <c:gapWidth val="219"/>
        <c:overlap val="-27"/>
        <c:axId val="531382656"/>
        <c:axId val="531383048"/>
      </c:barChart>
      <c:catAx>
        <c:axId val="531382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31383048"/>
        <c:crosses val="autoZero"/>
        <c:auto val="1"/>
        <c:lblAlgn val="ctr"/>
        <c:lblOffset val="100"/>
        <c:noMultiLvlLbl val="0"/>
      </c:catAx>
      <c:valAx>
        <c:axId val="531383048"/>
        <c:scaling>
          <c:orientation val="minMax"/>
          <c:min val="0"/>
        </c:scaling>
        <c:delete val="1"/>
        <c:axPos val="l"/>
        <c:numFmt formatCode="##,##0" sourceLinked="1"/>
        <c:majorTickMark val="none"/>
        <c:minorTickMark val="none"/>
        <c:tickLblPos val="nextTo"/>
        <c:crossAx val="531382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u="sng"/>
            </a:pPr>
            <a:r>
              <a:rPr lang="en-US" sz="1600" u="sng" dirty="0"/>
              <a:t>Total Audience</a:t>
            </a:r>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2CC1-4B85-AB5B-871D44032E4F}"/>
              </c:ext>
            </c:extLst>
          </c:dPt>
          <c:dPt>
            <c:idx val="1"/>
            <c:bubble3D val="0"/>
            <c:spPr>
              <a:solidFill>
                <a:srgbClr val="50C8A0"/>
              </a:solidFill>
            </c:spPr>
            <c:extLst>
              <c:ext xmlns:c16="http://schemas.microsoft.com/office/drawing/2014/chart" uri="{C3380CC4-5D6E-409C-BE32-E72D297353CC}">
                <c16:uniqueId val="{00000003-2CC1-4B85-AB5B-871D44032E4F}"/>
              </c:ext>
            </c:extLst>
          </c:dPt>
          <c:dPt>
            <c:idx val="2"/>
            <c:bubble3D val="0"/>
            <c:spPr>
              <a:solidFill>
                <a:srgbClr val="FAB982"/>
              </a:solidFill>
            </c:spPr>
            <c:extLst>
              <c:ext xmlns:c16="http://schemas.microsoft.com/office/drawing/2014/chart" uri="{C3380CC4-5D6E-409C-BE32-E72D297353CC}">
                <c16:uniqueId val="{00000005-2CC1-4B85-AB5B-871D44032E4F}"/>
              </c:ext>
            </c:extLst>
          </c:dPt>
          <c:dPt>
            <c:idx val="3"/>
            <c:bubble3D val="0"/>
            <c:spPr>
              <a:solidFill>
                <a:schemeClr val="accent4"/>
              </a:solidFill>
            </c:spPr>
            <c:extLst>
              <c:ext xmlns:c16="http://schemas.microsoft.com/office/drawing/2014/chart" uri="{C3380CC4-5D6E-409C-BE32-E72D297353CC}">
                <c16:uniqueId val="{00000007-2CC1-4B85-AB5B-871D44032E4F}"/>
              </c:ext>
            </c:extLst>
          </c:dPt>
          <c:dPt>
            <c:idx val="4"/>
            <c:bubble3D val="0"/>
            <c:spPr>
              <a:solidFill>
                <a:srgbClr val="EFEF96"/>
              </a:solidFill>
            </c:spPr>
            <c:extLst>
              <c:ext xmlns:c16="http://schemas.microsoft.com/office/drawing/2014/chart" uri="{C3380CC4-5D6E-409C-BE32-E72D297353CC}">
                <c16:uniqueId val="{00000009-2CC1-4B85-AB5B-871D44032E4F}"/>
              </c:ext>
            </c:extLst>
          </c:dPt>
          <c:dPt>
            <c:idx val="5"/>
            <c:bubble3D val="0"/>
            <c:spPr>
              <a:solidFill>
                <a:schemeClr val="accent2"/>
              </a:solidFill>
            </c:spPr>
            <c:extLst>
              <c:ext xmlns:c16="http://schemas.microsoft.com/office/drawing/2014/chart" uri="{C3380CC4-5D6E-409C-BE32-E72D297353CC}">
                <c16:uniqueId val="{0000000B-2CC1-4B85-AB5B-871D44032E4F}"/>
              </c:ext>
            </c:extLst>
          </c:dPt>
          <c:dPt>
            <c:idx val="6"/>
            <c:bubble3D val="0"/>
            <c:spPr>
              <a:solidFill>
                <a:schemeClr val="accent3"/>
              </a:solidFill>
            </c:spPr>
            <c:extLst>
              <c:ext xmlns:c16="http://schemas.microsoft.com/office/drawing/2014/chart" uri="{C3380CC4-5D6E-409C-BE32-E72D297353CC}">
                <c16:uniqueId val="{0000000D-2CC1-4B85-AB5B-871D44032E4F}"/>
              </c:ext>
            </c:extLst>
          </c:dPt>
          <c:dPt>
            <c:idx val="7"/>
            <c:bubble3D val="0"/>
            <c:spPr>
              <a:solidFill>
                <a:schemeClr val="accent6"/>
              </a:solidFill>
            </c:spPr>
            <c:extLst>
              <c:ext xmlns:c16="http://schemas.microsoft.com/office/drawing/2014/chart" uri="{C3380CC4-5D6E-409C-BE32-E72D297353CC}">
                <c16:uniqueId val="{0000000F-2CC1-4B85-AB5B-871D44032E4F}"/>
              </c:ext>
            </c:extLst>
          </c:dPt>
          <c:dLbls>
            <c:dLbl>
              <c:idx val="0"/>
              <c:layout>
                <c:manualLayout>
                  <c:x val="-0.25119712013569084"/>
                  <c:y val="4.94594081776021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C1-4B85-AB5B-871D44032E4F}"/>
                </c:ext>
              </c:extLst>
            </c:dLbl>
            <c:dLbl>
              <c:idx val="1"/>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CC1-4B85-AB5B-871D44032E4F}"/>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CC1-4B85-AB5B-871D44032E4F}"/>
                </c:ext>
              </c:extLst>
            </c:dLbl>
            <c:dLbl>
              <c:idx val="3"/>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CC1-4B85-AB5B-871D44032E4F}"/>
                </c:ext>
              </c:extLst>
            </c:dLbl>
            <c:dLbl>
              <c:idx val="4"/>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CC1-4B85-AB5B-871D44032E4F}"/>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National TV sites</c:v>
                </c:pt>
                <c:pt idx="1">
                  <c:v>Local Broadcast TV Affiliate sites</c:v>
                </c:pt>
                <c:pt idx="2">
                  <c:v>Print sites</c:v>
                </c:pt>
                <c:pt idx="3">
                  <c:v>"Pure" Digital sites / Other</c:v>
                </c:pt>
              </c:strCache>
            </c:strRef>
          </c:cat>
          <c:val>
            <c:numRef>
              <c:f>Sheet1!$B$2:$B$5</c:f>
              <c:numCache>
                <c:formatCode>0%</c:formatCode>
                <c:ptCount val="4"/>
                <c:pt idx="0">
                  <c:v>0.49</c:v>
                </c:pt>
                <c:pt idx="1">
                  <c:v>0.05</c:v>
                </c:pt>
                <c:pt idx="2">
                  <c:v>0.23</c:v>
                </c:pt>
                <c:pt idx="3">
                  <c:v>0.24</c:v>
                </c:pt>
              </c:numCache>
            </c:numRef>
          </c:val>
          <c:extLst>
            <c:ext xmlns:c16="http://schemas.microsoft.com/office/drawing/2014/chart" uri="{C3380CC4-5D6E-409C-BE32-E72D297353CC}">
              <c16:uniqueId val="{00000010-2CC1-4B85-AB5B-871D44032E4F}"/>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u="sng"/>
            </a:pPr>
            <a:r>
              <a:rPr lang="en-US" sz="1600" u="sng" dirty="0"/>
              <a:t>P25-54</a:t>
            </a:r>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22D1-4393-B2EE-11BEE32B4F8D}"/>
              </c:ext>
            </c:extLst>
          </c:dPt>
          <c:dPt>
            <c:idx val="1"/>
            <c:bubble3D val="0"/>
            <c:spPr>
              <a:solidFill>
                <a:srgbClr val="50C8A0"/>
              </a:solidFill>
            </c:spPr>
            <c:extLst>
              <c:ext xmlns:c16="http://schemas.microsoft.com/office/drawing/2014/chart" uri="{C3380CC4-5D6E-409C-BE32-E72D297353CC}">
                <c16:uniqueId val="{00000003-22D1-4393-B2EE-11BEE32B4F8D}"/>
              </c:ext>
            </c:extLst>
          </c:dPt>
          <c:dPt>
            <c:idx val="2"/>
            <c:bubble3D val="0"/>
            <c:spPr>
              <a:solidFill>
                <a:srgbClr val="FAB982"/>
              </a:solidFill>
            </c:spPr>
            <c:extLst>
              <c:ext xmlns:c16="http://schemas.microsoft.com/office/drawing/2014/chart" uri="{C3380CC4-5D6E-409C-BE32-E72D297353CC}">
                <c16:uniqueId val="{00000005-22D1-4393-B2EE-11BEE32B4F8D}"/>
              </c:ext>
            </c:extLst>
          </c:dPt>
          <c:dPt>
            <c:idx val="3"/>
            <c:bubble3D val="0"/>
            <c:spPr>
              <a:solidFill>
                <a:schemeClr val="accent4"/>
              </a:solidFill>
            </c:spPr>
            <c:extLst>
              <c:ext xmlns:c16="http://schemas.microsoft.com/office/drawing/2014/chart" uri="{C3380CC4-5D6E-409C-BE32-E72D297353CC}">
                <c16:uniqueId val="{00000007-22D1-4393-B2EE-11BEE32B4F8D}"/>
              </c:ext>
            </c:extLst>
          </c:dPt>
          <c:dPt>
            <c:idx val="4"/>
            <c:bubble3D val="0"/>
            <c:spPr>
              <a:solidFill>
                <a:srgbClr val="EFEF96"/>
              </a:solidFill>
            </c:spPr>
            <c:extLst>
              <c:ext xmlns:c16="http://schemas.microsoft.com/office/drawing/2014/chart" uri="{C3380CC4-5D6E-409C-BE32-E72D297353CC}">
                <c16:uniqueId val="{00000009-22D1-4393-B2EE-11BEE32B4F8D}"/>
              </c:ext>
            </c:extLst>
          </c:dPt>
          <c:dPt>
            <c:idx val="5"/>
            <c:bubble3D val="0"/>
            <c:spPr>
              <a:solidFill>
                <a:schemeClr val="accent2"/>
              </a:solidFill>
            </c:spPr>
            <c:extLst>
              <c:ext xmlns:c16="http://schemas.microsoft.com/office/drawing/2014/chart" uri="{C3380CC4-5D6E-409C-BE32-E72D297353CC}">
                <c16:uniqueId val="{0000000B-22D1-4393-B2EE-11BEE32B4F8D}"/>
              </c:ext>
            </c:extLst>
          </c:dPt>
          <c:dPt>
            <c:idx val="6"/>
            <c:bubble3D val="0"/>
            <c:spPr>
              <a:solidFill>
                <a:schemeClr val="accent3"/>
              </a:solidFill>
            </c:spPr>
            <c:extLst>
              <c:ext xmlns:c16="http://schemas.microsoft.com/office/drawing/2014/chart" uri="{C3380CC4-5D6E-409C-BE32-E72D297353CC}">
                <c16:uniqueId val="{0000000D-22D1-4393-B2EE-11BEE32B4F8D}"/>
              </c:ext>
            </c:extLst>
          </c:dPt>
          <c:dPt>
            <c:idx val="7"/>
            <c:bubble3D val="0"/>
            <c:spPr>
              <a:solidFill>
                <a:schemeClr val="accent6"/>
              </a:solidFill>
            </c:spPr>
            <c:extLst>
              <c:ext xmlns:c16="http://schemas.microsoft.com/office/drawing/2014/chart" uri="{C3380CC4-5D6E-409C-BE32-E72D297353CC}">
                <c16:uniqueId val="{0000000F-22D1-4393-B2EE-11BEE32B4F8D}"/>
              </c:ext>
            </c:extLst>
          </c:dPt>
          <c:dLbls>
            <c:dLbl>
              <c:idx val="0"/>
              <c:layout>
                <c:manualLayout>
                  <c:x val="-0.26931396020215254"/>
                  <c:y val="-1.74763356267319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D1-4393-B2EE-11BEE32B4F8D}"/>
                </c:ext>
              </c:extLst>
            </c:dLbl>
            <c:dLbl>
              <c:idx val="1"/>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2D1-4393-B2EE-11BEE32B4F8D}"/>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2D1-4393-B2EE-11BEE32B4F8D}"/>
                </c:ext>
              </c:extLst>
            </c:dLbl>
            <c:dLbl>
              <c:idx val="3"/>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2D1-4393-B2EE-11BEE32B4F8D}"/>
                </c:ext>
              </c:extLst>
            </c:dLbl>
            <c:dLbl>
              <c:idx val="4"/>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2D1-4393-B2EE-11BEE32B4F8D}"/>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National TV sites</c:v>
                </c:pt>
                <c:pt idx="1">
                  <c:v>Local Broadcast TV Affiliate sites</c:v>
                </c:pt>
                <c:pt idx="2">
                  <c:v>Print sites</c:v>
                </c:pt>
                <c:pt idx="3">
                  <c:v>"Pure" Digital sites / Other</c:v>
                </c:pt>
              </c:strCache>
            </c:strRef>
          </c:cat>
          <c:val>
            <c:numRef>
              <c:f>Sheet1!$B$2:$B$5</c:f>
              <c:numCache>
                <c:formatCode>0%</c:formatCode>
                <c:ptCount val="4"/>
                <c:pt idx="0">
                  <c:v>0.51</c:v>
                </c:pt>
                <c:pt idx="1">
                  <c:v>0.05</c:v>
                </c:pt>
                <c:pt idx="2">
                  <c:v>0.2</c:v>
                </c:pt>
                <c:pt idx="3">
                  <c:v>0.24</c:v>
                </c:pt>
              </c:numCache>
            </c:numRef>
          </c:val>
          <c:extLst>
            <c:ext xmlns:c16="http://schemas.microsoft.com/office/drawing/2014/chart" uri="{C3380CC4-5D6E-409C-BE32-E72D297353CC}">
              <c16:uniqueId val="{00000010-22D1-4393-B2EE-11BEE32B4F8D}"/>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u="sng"/>
            </a:pPr>
            <a:r>
              <a:rPr lang="en-US" sz="1600" u="sng" dirty="0"/>
              <a:t>P18-34</a:t>
            </a:r>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c:ext xmlns:c16="http://schemas.microsoft.com/office/drawing/2014/chart" uri="{C3380CC4-5D6E-409C-BE32-E72D297353CC}">
                <c16:uniqueId val="{00000001-C6F5-466B-98E2-7D745EDF600B}"/>
              </c:ext>
            </c:extLst>
          </c:dPt>
          <c:dPt>
            <c:idx val="1"/>
            <c:bubble3D val="0"/>
            <c:spPr>
              <a:solidFill>
                <a:srgbClr val="50C8A0"/>
              </a:solidFill>
            </c:spPr>
            <c:extLst>
              <c:ext xmlns:c16="http://schemas.microsoft.com/office/drawing/2014/chart" uri="{C3380CC4-5D6E-409C-BE32-E72D297353CC}">
                <c16:uniqueId val="{00000003-C6F5-466B-98E2-7D745EDF600B}"/>
              </c:ext>
            </c:extLst>
          </c:dPt>
          <c:dPt>
            <c:idx val="2"/>
            <c:bubble3D val="0"/>
            <c:spPr>
              <a:solidFill>
                <a:srgbClr val="FAB982"/>
              </a:solidFill>
            </c:spPr>
            <c:extLst>
              <c:ext xmlns:c16="http://schemas.microsoft.com/office/drawing/2014/chart" uri="{C3380CC4-5D6E-409C-BE32-E72D297353CC}">
                <c16:uniqueId val="{00000005-C6F5-466B-98E2-7D745EDF600B}"/>
              </c:ext>
            </c:extLst>
          </c:dPt>
          <c:dPt>
            <c:idx val="3"/>
            <c:bubble3D val="0"/>
            <c:spPr>
              <a:solidFill>
                <a:schemeClr val="accent4"/>
              </a:solidFill>
            </c:spPr>
            <c:extLst>
              <c:ext xmlns:c16="http://schemas.microsoft.com/office/drawing/2014/chart" uri="{C3380CC4-5D6E-409C-BE32-E72D297353CC}">
                <c16:uniqueId val="{00000007-C6F5-466B-98E2-7D745EDF600B}"/>
              </c:ext>
            </c:extLst>
          </c:dPt>
          <c:dPt>
            <c:idx val="4"/>
            <c:bubble3D val="0"/>
            <c:spPr>
              <a:solidFill>
                <a:srgbClr val="EFEF96"/>
              </a:solidFill>
            </c:spPr>
            <c:extLst>
              <c:ext xmlns:c16="http://schemas.microsoft.com/office/drawing/2014/chart" uri="{C3380CC4-5D6E-409C-BE32-E72D297353CC}">
                <c16:uniqueId val="{00000009-C6F5-466B-98E2-7D745EDF600B}"/>
              </c:ext>
            </c:extLst>
          </c:dPt>
          <c:dPt>
            <c:idx val="5"/>
            <c:bubble3D val="0"/>
            <c:spPr>
              <a:solidFill>
                <a:schemeClr val="accent2"/>
              </a:solidFill>
            </c:spPr>
            <c:extLst>
              <c:ext xmlns:c16="http://schemas.microsoft.com/office/drawing/2014/chart" uri="{C3380CC4-5D6E-409C-BE32-E72D297353CC}">
                <c16:uniqueId val="{0000000B-C6F5-466B-98E2-7D745EDF600B}"/>
              </c:ext>
            </c:extLst>
          </c:dPt>
          <c:dPt>
            <c:idx val="6"/>
            <c:bubble3D val="0"/>
            <c:spPr>
              <a:solidFill>
                <a:schemeClr val="accent3"/>
              </a:solidFill>
            </c:spPr>
            <c:extLst>
              <c:ext xmlns:c16="http://schemas.microsoft.com/office/drawing/2014/chart" uri="{C3380CC4-5D6E-409C-BE32-E72D297353CC}">
                <c16:uniqueId val="{0000000D-C6F5-466B-98E2-7D745EDF600B}"/>
              </c:ext>
            </c:extLst>
          </c:dPt>
          <c:dPt>
            <c:idx val="7"/>
            <c:bubble3D val="0"/>
            <c:spPr>
              <a:solidFill>
                <a:schemeClr val="accent6"/>
              </a:solidFill>
            </c:spPr>
            <c:extLst>
              <c:ext xmlns:c16="http://schemas.microsoft.com/office/drawing/2014/chart" uri="{C3380CC4-5D6E-409C-BE32-E72D297353CC}">
                <c16:uniqueId val="{0000000F-C6F5-466B-98E2-7D745EDF600B}"/>
              </c:ext>
            </c:extLst>
          </c:dPt>
          <c:dLbls>
            <c:dLbl>
              <c:idx val="0"/>
              <c:layout>
                <c:manualLayout>
                  <c:x val="-0.26478475018553715"/>
                  <c:y val="-8.533168351730675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F5-466B-98E2-7D745EDF600B}"/>
                </c:ext>
              </c:extLst>
            </c:dLbl>
            <c:dLbl>
              <c:idx val="1"/>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6F5-466B-98E2-7D745EDF600B}"/>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6F5-466B-98E2-7D745EDF600B}"/>
                </c:ext>
              </c:extLst>
            </c:dLbl>
            <c:dLbl>
              <c:idx val="3"/>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C6F5-466B-98E2-7D745EDF600B}"/>
                </c:ext>
              </c:extLst>
            </c:dLbl>
            <c:dLbl>
              <c:idx val="4"/>
              <c:spPr/>
              <c:txPr>
                <a:bodyPr/>
                <a:lstStyle/>
                <a:p>
                  <a:pPr>
                    <a:defRPr sz="18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C6F5-466B-98E2-7D745EDF600B}"/>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National TV sites</c:v>
                </c:pt>
                <c:pt idx="1">
                  <c:v>Local Broadcast TV Affiliate sites</c:v>
                </c:pt>
                <c:pt idx="2">
                  <c:v>Print sites</c:v>
                </c:pt>
                <c:pt idx="3">
                  <c:v>"Pure" Digital sites / Other</c:v>
                </c:pt>
              </c:strCache>
            </c:strRef>
          </c:cat>
          <c:val>
            <c:numRef>
              <c:f>Sheet1!$B$2:$B$5</c:f>
              <c:numCache>
                <c:formatCode>0%</c:formatCode>
                <c:ptCount val="4"/>
                <c:pt idx="0">
                  <c:v>0.5</c:v>
                </c:pt>
                <c:pt idx="1">
                  <c:v>0.04</c:v>
                </c:pt>
                <c:pt idx="2">
                  <c:v>0.20499999999999999</c:v>
                </c:pt>
                <c:pt idx="3">
                  <c:v>0.255</c:v>
                </c:pt>
              </c:numCache>
            </c:numRef>
          </c:val>
          <c:extLst>
            <c:ext xmlns:c16="http://schemas.microsoft.com/office/drawing/2014/chart" uri="{C3380CC4-5D6E-409C-BE32-E72D297353CC}">
              <c16:uniqueId val="{00000010-C6F5-466B-98E2-7D745EDF600B}"/>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a:solidFill>
                  <a:schemeClr val="tx1"/>
                </a:solidFill>
              </a:rPr>
              <a:t>Total Audience</a:t>
            </a:r>
          </a:p>
        </c:rich>
      </c:tx>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Digital/Other</c:v>
                </c:pt>
              </c:strCache>
            </c:strRef>
          </c:tx>
          <c:spPr>
            <a:solidFill>
              <a:srgbClr val="8064A2"/>
            </a:solidFill>
            <a:ln>
              <a:noFill/>
            </a:ln>
            <a:effectLst/>
          </c:spPr>
          <c:invertIfNegative val="0"/>
          <c:dPt>
            <c:idx val="0"/>
            <c:invertIfNegative val="0"/>
            <c:bubble3D val="0"/>
            <c:spPr>
              <a:solidFill>
                <a:srgbClr val="8064A2"/>
              </a:solidFill>
              <a:ln>
                <a:noFill/>
              </a:ln>
              <a:effectLst/>
            </c:spPr>
            <c:extLst>
              <c:ext xmlns:c16="http://schemas.microsoft.com/office/drawing/2014/chart" uri="{C3380CC4-5D6E-409C-BE32-E72D297353CC}">
                <c16:uniqueId val="{00000001-2CC1-4B85-AB5B-871D44032E4F}"/>
              </c:ext>
            </c:extLst>
          </c:dPt>
          <c:dPt>
            <c:idx val="1"/>
            <c:invertIfNegative val="0"/>
            <c:bubble3D val="0"/>
            <c:spPr>
              <a:solidFill>
                <a:srgbClr val="8064A2"/>
              </a:solidFill>
              <a:ln>
                <a:noFill/>
              </a:ln>
              <a:effectLst/>
            </c:spPr>
            <c:extLst>
              <c:ext xmlns:c16="http://schemas.microsoft.com/office/drawing/2014/chart" uri="{C3380CC4-5D6E-409C-BE32-E72D297353CC}">
                <c16:uniqueId val="{00000003-2CC1-4B85-AB5B-871D44032E4F}"/>
              </c:ext>
            </c:extLst>
          </c:dPt>
          <c:dPt>
            <c:idx val="2"/>
            <c:invertIfNegative val="0"/>
            <c:bubble3D val="0"/>
            <c:spPr>
              <a:solidFill>
                <a:srgbClr val="8064A2"/>
              </a:solidFill>
              <a:ln>
                <a:noFill/>
              </a:ln>
              <a:effectLst/>
            </c:spPr>
            <c:extLst>
              <c:ext xmlns:c16="http://schemas.microsoft.com/office/drawing/2014/chart" uri="{C3380CC4-5D6E-409C-BE32-E72D297353CC}">
                <c16:uniqueId val="{00000005-2CC1-4B85-AB5B-871D44032E4F}"/>
              </c:ext>
            </c:extLst>
          </c:dPt>
          <c:dPt>
            <c:idx val="3"/>
            <c:invertIfNegative val="0"/>
            <c:bubble3D val="0"/>
            <c:spPr>
              <a:solidFill>
                <a:srgbClr val="8064A2"/>
              </a:solidFill>
              <a:ln>
                <a:noFill/>
              </a:ln>
              <a:effectLst/>
            </c:spPr>
            <c:extLst>
              <c:ext xmlns:c16="http://schemas.microsoft.com/office/drawing/2014/chart" uri="{C3380CC4-5D6E-409C-BE32-E72D297353CC}">
                <c16:uniqueId val="{00000007-2CC1-4B85-AB5B-871D44032E4F}"/>
              </c:ext>
            </c:extLst>
          </c:dPt>
          <c:dPt>
            <c:idx val="4"/>
            <c:invertIfNegative val="0"/>
            <c:bubble3D val="0"/>
            <c:spPr>
              <a:solidFill>
                <a:srgbClr val="8064A2"/>
              </a:solidFill>
              <a:ln>
                <a:noFill/>
              </a:ln>
              <a:effectLst/>
            </c:spPr>
            <c:extLst>
              <c:ext xmlns:c16="http://schemas.microsoft.com/office/drawing/2014/chart" uri="{C3380CC4-5D6E-409C-BE32-E72D297353CC}">
                <c16:uniqueId val="{00000009-2CC1-4B85-AB5B-871D44032E4F}"/>
              </c:ext>
            </c:extLst>
          </c:dPt>
          <c:dPt>
            <c:idx val="5"/>
            <c:invertIfNegative val="0"/>
            <c:bubble3D val="0"/>
            <c:spPr>
              <a:solidFill>
                <a:srgbClr val="8064A2"/>
              </a:solidFill>
              <a:ln>
                <a:noFill/>
              </a:ln>
              <a:effectLst/>
            </c:spPr>
            <c:extLst>
              <c:ext xmlns:c16="http://schemas.microsoft.com/office/drawing/2014/chart" uri="{C3380CC4-5D6E-409C-BE32-E72D297353CC}">
                <c16:uniqueId val="{0000000B-2CC1-4B85-AB5B-871D44032E4F}"/>
              </c:ext>
            </c:extLst>
          </c:dPt>
          <c:dPt>
            <c:idx val="6"/>
            <c:invertIfNegative val="0"/>
            <c:bubble3D val="0"/>
            <c:spPr>
              <a:solidFill>
                <a:srgbClr val="8064A2"/>
              </a:solidFill>
              <a:ln>
                <a:noFill/>
              </a:ln>
              <a:effectLst/>
            </c:spPr>
            <c:extLst>
              <c:ext xmlns:c16="http://schemas.microsoft.com/office/drawing/2014/chart" uri="{C3380CC4-5D6E-409C-BE32-E72D297353CC}">
                <c16:uniqueId val="{0000000D-2CC1-4B85-AB5B-871D44032E4F}"/>
              </c:ext>
            </c:extLst>
          </c:dPt>
          <c:dPt>
            <c:idx val="7"/>
            <c:invertIfNegative val="0"/>
            <c:bubble3D val="0"/>
            <c:spPr>
              <a:solidFill>
                <a:srgbClr val="8064A2"/>
              </a:solidFill>
              <a:ln>
                <a:noFill/>
              </a:ln>
              <a:effectLst/>
            </c:spPr>
            <c:extLst>
              <c:ext xmlns:c16="http://schemas.microsoft.com/office/drawing/2014/chart" uri="{C3380CC4-5D6E-409C-BE32-E72D297353CC}">
                <c16:uniqueId val="{0000000F-2CC1-4B85-AB5B-871D44032E4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Sheet1!$B$2:$B$3</c:f>
              <c:numCache>
                <c:formatCode>0%</c:formatCode>
                <c:ptCount val="2"/>
                <c:pt idx="0">
                  <c:v>0.3</c:v>
                </c:pt>
                <c:pt idx="1">
                  <c:v>0.24</c:v>
                </c:pt>
              </c:numCache>
            </c:numRef>
          </c:val>
          <c:extLst>
            <c:ext xmlns:c16="http://schemas.microsoft.com/office/drawing/2014/chart" uri="{C3380CC4-5D6E-409C-BE32-E72D297353CC}">
              <c16:uniqueId val="{00000010-2CC1-4B85-AB5B-871D44032E4F}"/>
            </c:ext>
          </c:extLst>
        </c:ser>
        <c:ser>
          <c:idx val="1"/>
          <c:order val="1"/>
          <c:tx>
            <c:strRef>
              <c:f>Sheet1!$C$1</c:f>
              <c:strCache>
                <c:ptCount val="1"/>
                <c:pt idx="0">
                  <c:v>Print</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Sheet1!$C$2:$C$3</c:f>
              <c:numCache>
                <c:formatCode>0%</c:formatCode>
                <c:ptCount val="2"/>
                <c:pt idx="0">
                  <c:v>0.2</c:v>
                </c:pt>
                <c:pt idx="1">
                  <c:v>0.23</c:v>
                </c:pt>
              </c:numCache>
            </c:numRef>
          </c:val>
          <c:extLst>
            <c:ext xmlns:c16="http://schemas.microsoft.com/office/drawing/2014/chart" uri="{C3380CC4-5D6E-409C-BE32-E72D297353CC}">
              <c16:uniqueId val="{00000000-B575-4C7E-A632-8F8FAB8C7B22}"/>
            </c:ext>
          </c:extLst>
        </c:ser>
        <c:ser>
          <c:idx val="2"/>
          <c:order val="2"/>
          <c:tx>
            <c:strRef>
              <c:f>Sheet1!$D$1</c:f>
              <c:strCache>
                <c:ptCount val="1"/>
                <c:pt idx="0">
                  <c:v>Local 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Sheet1!$D$2:$D$3</c:f>
              <c:numCache>
                <c:formatCode>0%</c:formatCode>
                <c:ptCount val="2"/>
                <c:pt idx="0">
                  <c:v>0.03</c:v>
                </c:pt>
                <c:pt idx="1">
                  <c:v>0.05</c:v>
                </c:pt>
              </c:numCache>
            </c:numRef>
          </c:val>
          <c:extLst>
            <c:ext xmlns:c16="http://schemas.microsoft.com/office/drawing/2014/chart" uri="{C3380CC4-5D6E-409C-BE32-E72D297353CC}">
              <c16:uniqueId val="{00000001-B575-4C7E-A632-8F8FAB8C7B22}"/>
            </c:ext>
          </c:extLst>
        </c:ser>
        <c:ser>
          <c:idx val="3"/>
          <c:order val="3"/>
          <c:tx>
            <c:strRef>
              <c:f>Sheet1!$E$1</c:f>
              <c:strCache>
                <c:ptCount val="1"/>
                <c:pt idx="0">
                  <c:v>Nat'l TV</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Sheet1!$E$2:$E$3</c:f>
              <c:numCache>
                <c:formatCode>0%</c:formatCode>
                <c:ptCount val="2"/>
                <c:pt idx="0">
                  <c:v>0.47</c:v>
                </c:pt>
                <c:pt idx="1">
                  <c:v>0.49</c:v>
                </c:pt>
              </c:numCache>
            </c:numRef>
          </c:val>
          <c:extLst>
            <c:ext xmlns:c16="http://schemas.microsoft.com/office/drawing/2014/chart" uri="{C3380CC4-5D6E-409C-BE32-E72D297353CC}">
              <c16:uniqueId val="{00000002-B575-4C7E-A632-8F8FAB8C7B22}"/>
            </c:ext>
          </c:extLst>
        </c:ser>
        <c:dLbls>
          <c:dLblPos val="ctr"/>
          <c:showLegendKey val="0"/>
          <c:showVal val="1"/>
          <c:showCatName val="0"/>
          <c:showSerName val="0"/>
          <c:showPercent val="0"/>
          <c:showBubbleSize val="0"/>
        </c:dLbls>
        <c:gapWidth val="150"/>
        <c:overlap val="100"/>
        <c:axId val="483434672"/>
        <c:axId val="483438936"/>
      </c:barChart>
      <c:catAx>
        <c:axId val="483434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83438936"/>
        <c:crosses val="autoZero"/>
        <c:auto val="1"/>
        <c:lblAlgn val="ctr"/>
        <c:lblOffset val="100"/>
        <c:noMultiLvlLbl val="0"/>
      </c:catAx>
      <c:valAx>
        <c:axId val="483438936"/>
        <c:scaling>
          <c:orientation val="minMax"/>
        </c:scaling>
        <c:delete val="1"/>
        <c:axPos val="l"/>
        <c:numFmt formatCode="0%" sourceLinked="1"/>
        <c:majorTickMark val="none"/>
        <c:minorTickMark val="none"/>
        <c:tickLblPos val="nextTo"/>
        <c:crossAx val="48343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u="none"/>
            </a:pPr>
            <a:r>
              <a:rPr lang="en-US" sz="1800" u="none" dirty="0"/>
              <a:t>% of U.S. Adults</a:t>
            </a:r>
            <a:r>
              <a:rPr lang="en-US" sz="1800" u="none" baseline="0" dirty="0"/>
              <a:t> Who </a:t>
            </a:r>
            <a:r>
              <a:rPr lang="en-US" sz="1800" i="1" u="sng" baseline="0" dirty="0"/>
              <a:t>Often</a:t>
            </a:r>
            <a:r>
              <a:rPr lang="en-US" sz="1800" u="none" baseline="0" dirty="0"/>
              <a:t> Get Their News On Each Platform</a:t>
            </a:r>
          </a:p>
        </c:rich>
      </c:tx>
      <c:layout>
        <c:manualLayout>
          <c:xMode val="edge"/>
          <c:yMode val="edge"/>
          <c:x val="0.11055939603121498"/>
          <c:y val="1.3199830287896281E-3"/>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8"/>
              <c:layout>
                <c:manualLayout>
                  <c:x val="-1.0917213291077039E-16"/>
                  <c:y val="-3.89348044798635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B-4EE1-8F16-6A37D047EBDF}"/>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TV</c:v>
                </c:pt>
                <c:pt idx="1">
                  <c:v>Online</c:v>
                </c:pt>
                <c:pt idx="2">
                  <c:v>Radio</c:v>
                </c:pt>
                <c:pt idx="3">
                  <c:v>Print Newspapers</c:v>
                </c:pt>
              </c:strCache>
            </c:strRef>
          </c:cat>
          <c:val>
            <c:numRef>
              <c:f>Sheet1!$B$2:$B$5</c:f>
              <c:numCache>
                <c:formatCode>0%</c:formatCode>
                <c:ptCount val="4"/>
                <c:pt idx="0">
                  <c:v>0.56999999999999995</c:v>
                </c:pt>
                <c:pt idx="1">
                  <c:v>0.38</c:v>
                </c:pt>
                <c:pt idx="2">
                  <c:v>0.25</c:v>
                </c:pt>
                <c:pt idx="3">
                  <c:v>0.2</c:v>
                </c:pt>
              </c:numCache>
            </c:numRef>
          </c:val>
          <c:extLs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out"/>
        <c:minorTickMark val="none"/>
        <c:tickLblPos val="nextTo"/>
        <c:txPr>
          <a:bodyPr/>
          <a:lstStyle/>
          <a:p>
            <a:pPr>
              <a:defRPr sz="1400" b="1"/>
            </a:pPr>
            <a:endParaRPr lang="en-US"/>
          </a:p>
        </c:txPr>
        <c:crossAx val="352981080"/>
        <c:crosses val="autoZero"/>
        <c:auto val="1"/>
        <c:lblAlgn val="ctr"/>
        <c:lblOffset val="100"/>
        <c:noMultiLvlLbl val="0"/>
      </c:catAx>
      <c:valAx>
        <c:axId val="352981080"/>
        <c:scaling>
          <c:orientation val="minMax"/>
        </c:scaling>
        <c:delete val="1"/>
        <c:axPos val="l"/>
        <c:numFmt formatCode="0%" sourceLinked="1"/>
        <c:majorTickMark val="out"/>
        <c:minorTickMark val="none"/>
        <c:tickLblPos val="nextTo"/>
        <c:crossAx val="28723802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dirty="0">
                <a:solidFill>
                  <a:schemeClr val="tx1"/>
                </a:solidFill>
              </a:rPr>
              <a:t>P25-54</a:t>
            </a:r>
          </a:p>
        </c:rich>
      </c:tx>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Digital/Other</c:v>
                </c:pt>
              </c:strCache>
            </c:strRef>
          </c:tx>
          <c:spPr>
            <a:solidFill>
              <a:srgbClr val="8064A2"/>
            </a:solidFill>
            <a:ln>
              <a:noFill/>
            </a:ln>
            <a:effectLst/>
          </c:spPr>
          <c:invertIfNegative val="0"/>
          <c:dPt>
            <c:idx val="0"/>
            <c:invertIfNegative val="0"/>
            <c:bubble3D val="0"/>
            <c:spPr>
              <a:solidFill>
                <a:srgbClr val="8064A2"/>
              </a:solidFill>
              <a:ln>
                <a:noFill/>
              </a:ln>
              <a:effectLst/>
            </c:spPr>
            <c:extLst>
              <c:ext xmlns:c16="http://schemas.microsoft.com/office/drawing/2014/chart" uri="{C3380CC4-5D6E-409C-BE32-E72D297353CC}">
                <c16:uniqueId val="{00000001-978F-4F5C-BBB1-235E567DF5E1}"/>
              </c:ext>
            </c:extLst>
          </c:dPt>
          <c:dPt>
            <c:idx val="1"/>
            <c:invertIfNegative val="0"/>
            <c:bubble3D val="0"/>
            <c:spPr>
              <a:solidFill>
                <a:srgbClr val="8064A2"/>
              </a:solidFill>
              <a:ln>
                <a:noFill/>
              </a:ln>
              <a:effectLst/>
            </c:spPr>
            <c:extLst>
              <c:ext xmlns:c16="http://schemas.microsoft.com/office/drawing/2014/chart" uri="{C3380CC4-5D6E-409C-BE32-E72D297353CC}">
                <c16:uniqueId val="{00000003-978F-4F5C-BBB1-235E567DF5E1}"/>
              </c:ext>
            </c:extLst>
          </c:dPt>
          <c:dPt>
            <c:idx val="2"/>
            <c:invertIfNegative val="0"/>
            <c:bubble3D val="0"/>
            <c:spPr>
              <a:solidFill>
                <a:srgbClr val="8064A2"/>
              </a:solidFill>
              <a:ln>
                <a:noFill/>
              </a:ln>
              <a:effectLst/>
            </c:spPr>
            <c:extLst>
              <c:ext xmlns:c16="http://schemas.microsoft.com/office/drawing/2014/chart" uri="{C3380CC4-5D6E-409C-BE32-E72D297353CC}">
                <c16:uniqueId val="{00000005-978F-4F5C-BBB1-235E567DF5E1}"/>
              </c:ext>
            </c:extLst>
          </c:dPt>
          <c:dPt>
            <c:idx val="3"/>
            <c:invertIfNegative val="0"/>
            <c:bubble3D val="0"/>
            <c:spPr>
              <a:solidFill>
                <a:srgbClr val="8064A2"/>
              </a:solidFill>
              <a:ln>
                <a:noFill/>
              </a:ln>
              <a:effectLst/>
            </c:spPr>
            <c:extLst>
              <c:ext xmlns:c16="http://schemas.microsoft.com/office/drawing/2014/chart" uri="{C3380CC4-5D6E-409C-BE32-E72D297353CC}">
                <c16:uniqueId val="{00000007-978F-4F5C-BBB1-235E567DF5E1}"/>
              </c:ext>
            </c:extLst>
          </c:dPt>
          <c:dPt>
            <c:idx val="4"/>
            <c:invertIfNegative val="0"/>
            <c:bubble3D val="0"/>
            <c:spPr>
              <a:solidFill>
                <a:srgbClr val="8064A2"/>
              </a:solidFill>
              <a:ln>
                <a:noFill/>
              </a:ln>
              <a:effectLst/>
            </c:spPr>
            <c:extLst>
              <c:ext xmlns:c16="http://schemas.microsoft.com/office/drawing/2014/chart" uri="{C3380CC4-5D6E-409C-BE32-E72D297353CC}">
                <c16:uniqueId val="{00000009-978F-4F5C-BBB1-235E567DF5E1}"/>
              </c:ext>
            </c:extLst>
          </c:dPt>
          <c:dPt>
            <c:idx val="5"/>
            <c:invertIfNegative val="0"/>
            <c:bubble3D val="0"/>
            <c:spPr>
              <a:solidFill>
                <a:srgbClr val="8064A2"/>
              </a:solidFill>
              <a:ln>
                <a:noFill/>
              </a:ln>
              <a:effectLst/>
            </c:spPr>
            <c:extLst>
              <c:ext xmlns:c16="http://schemas.microsoft.com/office/drawing/2014/chart" uri="{C3380CC4-5D6E-409C-BE32-E72D297353CC}">
                <c16:uniqueId val="{0000000B-978F-4F5C-BBB1-235E567DF5E1}"/>
              </c:ext>
            </c:extLst>
          </c:dPt>
          <c:dPt>
            <c:idx val="6"/>
            <c:invertIfNegative val="0"/>
            <c:bubble3D val="0"/>
            <c:spPr>
              <a:solidFill>
                <a:srgbClr val="8064A2"/>
              </a:solidFill>
              <a:ln>
                <a:noFill/>
              </a:ln>
              <a:effectLst/>
            </c:spPr>
            <c:extLst>
              <c:ext xmlns:c16="http://schemas.microsoft.com/office/drawing/2014/chart" uri="{C3380CC4-5D6E-409C-BE32-E72D297353CC}">
                <c16:uniqueId val="{0000000D-978F-4F5C-BBB1-235E567DF5E1}"/>
              </c:ext>
            </c:extLst>
          </c:dPt>
          <c:dPt>
            <c:idx val="7"/>
            <c:invertIfNegative val="0"/>
            <c:bubble3D val="0"/>
            <c:spPr>
              <a:solidFill>
                <a:srgbClr val="8064A2"/>
              </a:solidFill>
              <a:ln>
                <a:noFill/>
              </a:ln>
              <a:effectLst/>
            </c:spPr>
            <c:extLst>
              <c:ext xmlns:c16="http://schemas.microsoft.com/office/drawing/2014/chart" uri="{C3380CC4-5D6E-409C-BE32-E72D297353CC}">
                <c16:uniqueId val="{0000000F-978F-4F5C-BBB1-235E567DF5E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Sheet1!$B$2:$B$3</c:f>
              <c:numCache>
                <c:formatCode>0%</c:formatCode>
                <c:ptCount val="2"/>
                <c:pt idx="0">
                  <c:v>0.28000000000000003</c:v>
                </c:pt>
                <c:pt idx="1">
                  <c:v>0.24</c:v>
                </c:pt>
              </c:numCache>
            </c:numRef>
          </c:val>
          <c:extLst>
            <c:ext xmlns:c16="http://schemas.microsoft.com/office/drawing/2014/chart" uri="{C3380CC4-5D6E-409C-BE32-E72D297353CC}">
              <c16:uniqueId val="{00000010-978F-4F5C-BBB1-235E567DF5E1}"/>
            </c:ext>
          </c:extLst>
        </c:ser>
        <c:ser>
          <c:idx val="1"/>
          <c:order val="1"/>
          <c:tx>
            <c:strRef>
              <c:f>Sheet1!$C$1</c:f>
              <c:strCache>
                <c:ptCount val="1"/>
                <c:pt idx="0">
                  <c:v>Print</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Sheet1!$C$2:$C$3</c:f>
              <c:numCache>
                <c:formatCode>0%</c:formatCode>
                <c:ptCount val="2"/>
                <c:pt idx="0">
                  <c:v>0.21</c:v>
                </c:pt>
                <c:pt idx="1">
                  <c:v>0.2</c:v>
                </c:pt>
              </c:numCache>
            </c:numRef>
          </c:val>
          <c:extLst>
            <c:ext xmlns:c16="http://schemas.microsoft.com/office/drawing/2014/chart" uri="{C3380CC4-5D6E-409C-BE32-E72D297353CC}">
              <c16:uniqueId val="{00000011-978F-4F5C-BBB1-235E567DF5E1}"/>
            </c:ext>
          </c:extLst>
        </c:ser>
        <c:ser>
          <c:idx val="2"/>
          <c:order val="2"/>
          <c:tx>
            <c:strRef>
              <c:f>Sheet1!$D$1</c:f>
              <c:strCache>
                <c:ptCount val="1"/>
                <c:pt idx="0">
                  <c:v>Local 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Sheet1!$D$2:$D$3</c:f>
              <c:numCache>
                <c:formatCode>0%</c:formatCode>
                <c:ptCount val="2"/>
                <c:pt idx="0">
                  <c:v>0.03</c:v>
                </c:pt>
                <c:pt idx="1">
                  <c:v>0.05</c:v>
                </c:pt>
              </c:numCache>
            </c:numRef>
          </c:val>
          <c:extLst>
            <c:ext xmlns:c16="http://schemas.microsoft.com/office/drawing/2014/chart" uri="{C3380CC4-5D6E-409C-BE32-E72D297353CC}">
              <c16:uniqueId val="{00000012-978F-4F5C-BBB1-235E567DF5E1}"/>
            </c:ext>
          </c:extLst>
        </c:ser>
        <c:ser>
          <c:idx val="3"/>
          <c:order val="3"/>
          <c:tx>
            <c:strRef>
              <c:f>Sheet1!$E$1</c:f>
              <c:strCache>
                <c:ptCount val="1"/>
                <c:pt idx="0">
                  <c:v>Nat'l TV</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Sheet1!$E$2:$E$3</c:f>
              <c:numCache>
                <c:formatCode>0%</c:formatCode>
                <c:ptCount val="2"/>
                <c:pt idx="0">
                  <c:v>0.48</c:v>
                </c:pt>
                <c:pt idx="1">
                  <c:v>0.51</c:v>
                </c:pt>
              </c:numCache>
            </c:numRef>
          </c:val>
          <c:extLst>
            <c:ext xmlns:c16="http://schemas.microsoft.com/office/drawing/2014/chart" uri="{C3380CC4-5D6E-409C-BE32-E72D297353CC}">
              <c16:uniqueId val="{00000013-978F-4F5C-BBB1-235E567DF5E1}"/>
            </c:ext>
          </c:extLst>
        </c:ser>
        <c:dLbls>
          <c:dLblPos val="ctr"/>
          <c:showLegendKey val="0"/>
          <c:showVal val="1"/>
          <c:showCatName val="0"/>
          <c:showSerName val="0"/>
          <c:showPercent val="0"/>
          <c:showBubbleSize val="0"/>
        </c:dLbls>
        <c:gapWidth val="150"/>
        <c:overlap val="100"/>
        <c:axId val="483434672"/>
        <c:axId val="483438936"/>
      </c:barChart>
      <c:catAx>
        <c:axId val="483434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83438936"/>
        <c:crosses val="autoZero"/>
        <c:auto val="1"/>
        <c:lblAlgn val="ctr"/>
        <c:lblOffset val="100"/>
        <c:noMultiLvlLbl val="0"/>
      </c:catAx>
      <c:valAx>
        <c:axId val="483438936"/>
        <c:scaling>
          <c:orientation val="minMax"/>
        </c:scaling>
        <c:delete val="1"/>
        <c:axPos val="l"/>
        <c:numFmt formatCode="0%" sourceLinked="1"/>
        <c:majorTickMark val="none"/>
        <c:minorTickMark val="none"/>
        <c:tickLblPos val="nextTo"/>
        <c:crossAx val="48343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r>
              <a:rPr lang="en-US" sz="1600" b="1" u="sng" dirty="0">
                <a:solidFill>
                  <a:schemeClr val="tx1"/>
                </a:solidFill>
              </a:rPr>
              <a:t>P18-34</a:t>
            </a:r>
          </a:p>
        </c:rich>
      </c:tx>
      <c:overlay val="0"/>
      <c:spPr>
        <a:noFill/>
        <a:ln>
          <a:noFill/>
        </a:ln>
        <a:effectLst/>
      </c:spPr>
      <c:txPr>
        <a:bodyPr rot="0" spcFirstLastPara="1" vertOverflow="ellipsis" vert="horz" wrap="square" anchor="ctr" anchorCtr="1"/>
        <a:lstStyle/>
        <a:p>
          <a:pPr>
            <a:defRPr sz="1600" b="1" i="0" u="sng"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Digital/Other</c:v>
                </c:pt>
              </c:strCache>
            </c:strRef>
          </c:tx>
          <c:spPr>
            <a:solidFill>
              <a:srgbClr val="8064A2"/>
            </a:solidFill>
            <a:ln>
              <a:noFill/>
            </a:ln>
            <a:effectLst/>
          </c:spPr>
          <c:invertIfNegative val="0"/>
          <c:dPt>
            <c:idx val="0"/>
            <c:invertIfNegative val="0"/>
            <c:bubble3D val="0"/>
            <c:spPr>
              <a:solidFill>
                <a:srgbClr val="8064A2"/>
              </a:solidFill>
              <a:ln>
                <a:noFill/>
              </a:ln>
              <a:effectLst/>
            </c:spPr>
            <c:extLst>
              <c:ext xmlns:c16="http://schemas.microsoft.com/office/drawing/2014/chart" uri="{C3380CC4-5D6E-409C-BE32-E72D297353CC}">
                <c16:uniqueId val="{00000001-93AC-4E7D-940F-FF69308E0795}"/>
              </c:ext>
            </c:extLst>
          </c:dPt>
          <c:dPt>
            <c:idx val="1"/>
            <c:invertIfNegative val="0"/>
            <c:bubble3D val="0"/>
            <c:spPr>
              <a:solidFill>
                <a:srgbClr val="8064A2"/>
              </a:solidFill>
              <a:ln>
                <a:noFill/>
              </a:ln>
              <a:effectLst/>
            </c:spPr>
            <c:extLst>
              <c:ext xmlns:c16="http://schemas.microsoft.com/office/drawing/2014/chart" uri="{C3380CC4-5D6E-409C-BE32-E72D297353CC}">
                <c16:uniqueId val="{00000003-93AC-4E7D-940F-FF69308E0795}"/>
              </c:ext>
            </c:extLst>
          </c:dPt>
          <c:dPt>
            <c:idx val="2"/>
            <c:invertIfNegative val="0"/>
            <c:bubble3D val="0"/>
            <c:spPr>
              <a:solidFill>
                <a:srgbClr val="8064A2"/>
              </a:solidFill>
              <a:ln>
                <a:noFill/>
              </a:ln>
              <a:effectLst/>
            </c:spPr>
            <c:extLst>
              <c:ext xmlns:c16="http://schemas.microsoft.com/office/drawing/2014/chart" uri="{C3380CC4-5D6E-409C-BE32-E72D297353CC}">
                <c16:uniqueId val="{00000005-93AC-4E7D-940F-FF69308E0795}"/>
              </c:ext>
            </c:extLst>
          </c:dPt>
          <c:dPt>
            <c:idx val="3"/>
            <c:invertIfNegative val="0"/>
            <c:bubble3D val="0"/>
            <c:spPr>
              <a:solidFill>
                <a:srgbClr val="8064A2"/>
              </a:solidFill>
              <a:ln>
                <a:noFill/>
              </a:ln>
              <a:effectLst/>
            </c:spPr>
            <c:extLst>
              <c:ext xmlns:c16="http://schemas.microsoft.com/office/drawing/2014/chart" uri="{C3380CC4-5D6E-409C-BE32-E72D297353CC}">
                <c16:uniqueId val="{00000007-93AC-4E7D-940F-FF69308E0795}"/>
              </c:ext>
            </c:extLst>
          </c:dPt>
          <c:dPt>
            <c:idx val="4"/>
            <c:invertIfNegative val="0"/>
            <c:bubble3D val="0"/>
            <c:spPr>
              <a:solidFill>
                <a:srgbClr val="8064A2"/>
              </a:solidFill>
              <a:ln>
                <a:noFill/>
              </a:ln>
              <a:effectLst/>
            </c:spPr>
            <c:extLst>
              <c:ext xmlns:c16="http://schemas.microsoft.com/office/drawing/2014/chart" uri="{C3380CC4-5D6E-409C-BE32-E72D297353CC}">
                <c16:uniqueId val="{00000009-93AC-4E7D-940F-FF69308E0795}"/>
              </c:ext>
            </c:extLst>
          </c:dPt>
          <c:dPt>
            <c:idx val="5"/>
            <c:invertIfNegative val="0"/>
            <c:bubble3D val="0"/>
            <c:spPr>
              <a:solidFill>
                <a:srgbClr val="8064A2"/>
              </a:solidFill>
              <a:ln>
                <a:noFill/>
              </a:ln>
              <a:effectLst/>
            </c:spPr>
            <c:extLst>
              <c:ext xmlns:c16="http://schemas.microsoft.com/office/drawing/2014/chart" uri="{C3380CC4-5D6E-409C-BE32-E72D297353CC}">
                <c16:uniqueId val="{0000000B-93AC-4E7D-940F-FF69308E0795}"/>
              </c:ext>
            </c:extLst>
          </c:dPt>
          <c:dPt>
            <c:idx val="6"/>
            <c:invertIfNegative val="0"/>
            <c:bubble3D val="0"/>
            <c:spPr>
              <a:solidFill>
                <a:srgbClr val="8064A2"/>
              </a:solidFill>
              <a:ln>
                <a:noFill/>
              </a:ln>
              <a:effectLst/>
            </c:spPr>
            <c:extLst>
              <c:ext xmlns:c16="http://schemas.microsoft.com/office/drawing/2014/chart" uri="{C3380CC4-5D6E-409C-BE32-E72D297353CC}">
                <c16:uniqueId val="{0000000D-93AC-4E7D-940F-FF69308E0795}"/>
              </c:ext>
            </c:extLst>
          </c:dPt>
          <c:dPt>
            <c:idx val="7"/>
            <c:invertIfNegative val="0"/>
            <c:bubble3D val="0"/>
            <c:spPr>
              <a:solidFill>
                <a:srgbClr val="8064A2"/>
              </a:solidFill>
              <a:ln>
                <a:noFill/>
              </a:ln>
              <a:effectLst/>
            </c:spPr>
            <c:extLst>
              <c:ext xmlns:c16="http://schemas.microsoft.com/office/drawing/2014/chart" uri="{C3380CC4-5D6E-409C-BE32-E72D297353CC}">
                <c16:uniqueId val="{0000000F-93AC-4E7D-940F-FF69308E079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Sheet1!$B$2:$B$3</c:f>
              <c:numCache>
                <c:formatCode>0%</c:formatCode>
                <c:ptCount val="2"/>
                <c:pt idx="0">
                  <c:v>0.33</c:v>
                </c:pt>
                <c:pt idx="1">
                  <c:v>0.26</c:v>
                </c:pt>
              </c:numCache>
            </c:numRef>
          </c:val>
          <c:extLst>
            <c:ext xmlns:c16="http://schemas.microsoft.com/office/drawing/2014/chart" uri="{C3380CC4-5D6E-409C-BE32-E72D297353CC}">
              <c16:uniqueId val="{00000010-93AC-4E7D-940F-FF69308E0795}"/>
            </c:ext>
          </c:extLst>
        </c:ser>
        <c:ser>
          <c:idx val="1"/>
          <c:order val="1"/>
          <c:tx>
            <c:strRef>
              <c:f>Sheet1!$C$1</c:f>
              <c:strCache>
                <c:ptCount val="1"/>
                <c:pt idx="0">
                  <c:v>Print</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Sheet1!$C$2:$C$3</c:f>
              <c:numCache>
                <c:formatCode>0%</c:formatCode>
                <c:ptCount val="2"/>
                <c:pt idx="0">
                  <c:v>0.22</c:v>
                </c:pt>
                <c:pt idx="1">
                  <c:v>0.21</c:v>
                </c:pt>
              </c:numCache>
            </c:numRef>
          </c:val>
          <c:extLst>
            <c:ext xmlns:c16="http://schemas.microsoft.com/office/drawing/2014/chart" uri="{C3380CC4-5D6E-409C-BE32-E72D297353CC}">
              <c16:uniqueId val="{00000011-93AC-4E7D-940F-FF69308E0795}"/>
            </c:ext>
          </c:extLst>
        </c:ser>
        <c:ser>
          <c:idx val="2"/>
          <c:order val="2"/>
          <c:tx>
            <c:strRef>
              <c:f>Sheet1!$D$1</c:f>
              <c:strCache>
                <c:ptCount val="1"/>
                <c:pt idx="0">
                  <c:v>Local 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Sheet1!$D$2:$D$3</c:f>
              <c:numCache>
                <c:formatCode>0%</c:formatCode>
                <c:ptCount val="2"/>
                <c:pt idx="0">
                  <c:v>0.03</c:v>
                </c:pt>
                <c:pt idx="1">
                  <c:v>0.04</c:v>
                </c:pt>
              </c:numCache>
            </c:numRef>
          </c:val>
          <c:extLst>
            <c:ext xmlns:c16="http://schemas.microsoft.com/office/drawing/2014/chart" uri="{C3380CC4-5D6E-409C-BE32-E72D297353CC}">
              <c16:uniqueId val="{00000012-93AC-4E7D-940F-FF69308E0795}"/>
            </c:ext>
          </c:extLst>
        </c:ser>
        <c:ser>
          <c:idx val="3"/>
          <c:order val="3"/>
          <c:tx>
            <c:strRef>
              <c:f>Sheet1!$E$1</c:f>
              <c:strCache>
                <c:ptCount val="1"/>
                <c:pt idx="0">
                  <c:v>Nat'l TV</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November '16</c:v>
                </c:pt>
                <c:pt idx="1">
                  <c:v>March '17</c:v>
                </c:pt>
              </c:strCache>
            </c:strRef>
          </c:cat>
          <c:val>
            <c:numRef>
              <c:f>Sheet1!$E$2:$E$3</c:f>
              <c:numCache>
                <c:formatCode>0%</c:formatCode>
                <c:ptCount val="2"/>
                <c:pt idx="0">
                  <c:v>0.42</c:v>
                </c:pt>
                <c:pt idx="1">
                  <c:v>0.5</c:v>
                </c:pt>
              </c:numCache>
            </c:numRef>
          </c:val>
          <c:extLst>
            <c:ext xmlns:c16="http://schemas.microsoft.com/office/drawing/2014/chart" uri="{C3380CC4-5D6E-409C-BE32-E72D297353CC}">
              <c16:uniqueId val="{00000013-93AC-4E7D-940F-FF69308E0795}"/>
            </c:ext>
          </c:extLst>
        </c:ser>
        <c:dLbls>
          <c:dLblPos val="ctr"/>
          <c:showLegendKey val="0"/>
          <c:showVal val="1"/>
          <c:showCatName val="0"/>
          <c:showSerName val="0"/>
          <c:showPercent val="0"/>
          <c:showBubbleSize val="0"/>
        </c:dLbls>
        <c:gapWidth val="150"/>
        <c:overlap val="100"/>
        <c:axId val="483434672"/>
        <c:axId val="483438936"/>
      </c:barChart>
      <c:catAx>
        <c:axId val="4834346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83438936"/>
        <c:crosses val="autoZero"/>
        <c:auto val="1"/>
        <c:lblAlgn val="ctr"/>
        <c:lblOffset val="100"/>
        <c:noMultiLvlLbl val="0"/>
      </c:catAx>
      <c:valAx>
        <c:axId val="483438936"/>
        <c:scaling>
          <c:orientation val="minMax"/>
        </c:scaling>
        <c:delete val="1"/>
        <c:axPos val="l"/>
        <c:numFmt formatCode="0%" sourceLinked="1"/>
        <c:majorTickMark val="none"/>
        <c:minorTickMark val="none"/>
        <c:tickLblPos val="nextTo"/>
        <c:crossAx val="48343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u="none"/>
            </a:pPr>
            <a:r>
              <a:rPr lang="en-US" sz="1400" u="none" dirty="0"/>
              <a:t>% of</a:t>
            </a:r>
            <a:r>
              <a:rPr lang="en-US" sz="1400" u="none" baseline="0" dirty="0"/>
              <a:t> “Seeker” Online News Consumers Who Often Get News…</a:t>
            </a:r>
          </a:p>
        </c:rich>
      </c:tx>
      <c:layout>
        <c:manualLayout>
          <c:xMode val="edge"/>
          <c:yMode val="edge"/>
          <c:x val="0.11970102531226125"/>
          <c:y val="2.6771384384413614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4"/>
              <c:layout>
                <c:manualLayout>
                  <c:x val="-1.0917213291077039E-16"/>
                  <c:y val="-5.612840469436748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28-4968-9F16-9141F87EC495}"/>
                </c:ext>
              </c:extLst>
            </c:dLbl>
            <c:dLbl>
              <c:idx val="8"/>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960B-4EE1-8F16-6A37D047EBDF}"/>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From News Websites or Apps</c:v>
                </c:pt>
                <c:pt idx="1">
                  <c:v>From Social Networking Sites</c:v>
                </c:pt>
              </c:strCache>
            </c:strRef>
          </c:cat>
          <c:val>
            <c:numRef>
              <c:f>Sheet1!$B$2:$B$3</c:f>
              <c:numCache>
                <c:formatCode>0%</c:formatCode>
                <c:ptCount val="2"/>
                <c:pt idx="0">
                  <c:v>0.54</c:v>
                </c:pt>
                <c:pt idx="1">
                  <c:v>0.19</c:v>
                </c:pt>
              </c:numCache>
            </c:numRef>
          </c:val>
          <c:extLs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out"/>
        <c:minorTickMark val="none"/>
        <c:tickLblPos val="nextTo"/>
        <c:txPr>
          <a:bodyPr/>
          <a:lstStyle/>
          <a:p>
            <a:pPr>
              <a:defRPr sz="1400" b="1"/>
            </a:pPr>
            <a:endParaRPr lang="en-US"/>
          </a:p>
        </c:txPr>
        <c:crossAx val="352981080"/>
        <c:crosses val="autoZero"/>
        <c:auto val="1"/>
        <c:lblAlgn val="ctr"/>
        <c:lblOffset val="100"/>
        <c:noMultiLvlLbl val="0"/>
      </c:catAx>
      <c:valAx>
        <c:axId val="352981080"/>
        <c:scaling>
          <c:orientation val="minMax"/>
        </c:scaling>
        <c:delete val="1"/>
        <c:axPos val="l"/>
        <c:numFmt formatCode="0%" sourceLinked="1"/>
        <c:majorTickMark val="out"/>
        <c:minorTickMark val="none"/>
        <c:tickLblPos val="nextTo"/>
        <c:crossAx val="28723802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u="sng" dirty="0">
                <a:solidFill>
                  <a:schemeClr val="tx1"/>
                </a:solidFill>
              </a:rPr>
              <a:t>National TV News Advertising Spend: 5-Year</a:t>
            </a:r>
            <a:r>
              <a:rPr lang="en-US" sz="1800" b="1" u="sng" baseline="0" dirty="0">
                <a:solidFill>
                  <a:schemeClr val="tx1"/>
                </a:solidFill>
              </a:rPr>
              <a:t> Trend</a:t>
            </a:r>
            <a:endParaRPr lang="en-US" sz="1800" b="1" u="sng" dirty="0">
              <a:solidFill>
                <a:schemeClr val="tx1"/>
              </a:solidFill>
            </a:endParaRPr>
          </a:p>
          <a:p>
            <a:pPr>
              <a:defRPr>
                <a:solidFill>
                  <a:schemeClr val="tx1"/>
                </a:solidFill>
              </a:defRPr>
            </a:pPr>
            <a:r>
              <a:rPr lang="en-US" sz="1400" b="1" i="1" dirty="0">
                <a:solidFill>
                  <a:schemeClr val="tx1"/>
                </a:solidFill>
              </a:rPr>
              <a:t>(millions)</a:t>
            </a:r>
          </a:p>
        </c:rich>
      </c:tx>
      <c:layout>
        <c:manualLayout>
          <c:xMode val="edge"/>
          <c:yMode val="edge"/>
          <c:x val="0.11646406964149636"/>
          <c:y val="6.5162356140367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v>
                </c:pt>
              </c:strCache>
            </c:strRef>
          </c:tx>
          <c:spPr>
            <a:solidFill>
              <a:srgbClr val="0765A3"/>
            </a:solidFill>
            <a:ln>
              <a:noFill/>
            </a:ln>
            <a:effectLst/>
          </c:spPr>
          <c:invertIfNegative val="0"/>
          <c:dLbls>
            <c:dLbl>
              <c:idx val="0"/>
              <c:layout>
                <c:manualLayout>
                  <c:x val="-8.1120097288753734E-18"/>
                  <c:y val="-0.281735418542148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9B-4E53-A716-29D20C10340B}"/>
                </c:ext>
              </c:extLst>
            </c:dLbl>
            <c:dLbl>
              <c:idx val="1"/>
              <c:layout>
                <c:manualLayout>
                  <c:x val="-3.2448038915501494E-17"/>
                  <c:y val="-0.2924720231352909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9B-4E53-A716-29D20C10340B}"/>
                </c:ext>
              </c:extLst>
            </c:dLbl>
            <c:dLbl>
              <c:idx val="2"/>
              <c:layout>
                <c:manualLayout>
                  <c:x val="1.7699134777098956E-3"/>
                  <c:y val="-0.2771947604423562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9B-4E53-A716-29D20C10340B}"/>
                </c:ext>
              </c:extLst>
            </c:dLbl>
            <c:dLbl>
              <c:idx val="3"/>
              <c:layout>
                <c:manualLayout>
                  <c:x val="-6.4896077831002987E-17"/>
                  <c:y val="-0.2796207052197817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7-4C4B-AA16-651D514C69E5}"/>
                </c:ext>
              </c:extLst>
            </c:dLbl>
            <c:dLbl>
              <c:idx val="4"/>
              <c:layout>
                <c:manualLayout>
                  <c:x val="0"/>
                  <c:y val="-0.279472260144208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27-4C4B-AA16-651D514C69E5}"/>
                </c:ext>
              </c:extLst>
            </c:dLbl>
            <c:dLbl>
              <c:idx val="5"/>
              <c:layout>
                <c:manualLayout>
                  <c:x val="-7.0796539108398419E-3"/>
                  <c:y val="-0.339917836908679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27-4C4B-AA16-651D514C69E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"$"#,##0.0</c:formatCode>
                <c:ptCount val="6"/>
                <c:pt idx="0">
                  <c:v>5659.8942999999999</c:v>
                </c:pt>
                <c:pt idx="1">
                  <c:v>5755.3747999999996</c:v>
                </c:pt>
                <c:pt idx="2">
                  <c:v>5630.3341</c:v>
                </c:pt>
                <c:pt idx="3">
                  <c:v>5683.6372000000001</c:v>
                </c:pt>
                <c:pt idx="4">
                  <c:v>5680.3751000000002</c:v>
                </c:pt>
                <c:pt idx="5">
                  <c:v>6727.5924999999997</c:v>
                </c:pt>
              </c:numCache>
            </c:numRef>
          </c:val>
          <c:extLst>
            <c:ext xmlns:c16="http://schemas.microsoft.com/office/drawing/2014/chart" uri="{C3380CC4-5D6E-409C-BE32-E72D297353CC}">
              <c16:uniqueId val="{00000000-7702-4CFD-B751-47D9EB6EDA3A}"/>
            </c:ext>
          </c:extLst>
        </c:ser>
        <c:dLbls>
          <c:showLegendKey val="0"/>
          <c:showVal val="0"/>
          <c:showCatName val="0"/>
          <c:showSerName val="0"/>
          <c:showPercent val="0"/>
          <c:showBubbleSize val="0"/>
        </c:dLbls>
        <c:gapWidth val="150"/>
        <c:overlap val="100"/>
        <c:axId val="492629520"/>
        <c:axId val="492629912"/>
      </c:barChart>
      <c:catAx>
        <c:axId val="49262952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92629912"/>
        <c:crosses val="autoZero"/>
        <c:auto val="1"/>
        <c:lblAlgn val="ctr"/>
        <c:lblOffset val="100"/>
        <c:noMultiLvlLbl val="0"/>
      </c:catAx>
      <c:valAx>
        <c:axId val="492629912"/>
        <c:scaling>
          <c:orientation val="minMax"/>
          <c:min val="0"/>
        </c:scaling>
        <c:delete val="1"/>
        <c:axPos val="l"/>
        <c:numFmt formatCode="&quot;$&quot;#,##0.0" sourceLinked="1"/>
        <c:majorTickMark val="none"/>
        <c:minorTickMark val="none"/>
        <c:tickLblPos val="nextTo"/>
        <c:crossAx val="492629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u="sng" dirty="0">
                <a:solidFill>
                  <a:schemeClr val="tx1"/>
                </a:solidFill>
              </a:rPr>
              <a:t>National TV News Advertising Spend: </a:t>
            </a:r>
            <a:r>
              <a:rPr lang="en-US" sz="1800" b="1" u="sng" baseline="0" dirty="0">
                <a:solidFill>
                  <a:schemeClr val="tx1"/>
                </a:solidFill>
              </a:rPr>
              <a:t>1Q Trend</a:t>
            </a:r>
            <a:endParaRPr lang="en-US" sz="1800" b="1" u="sng" dirty="0">
              <a:solidFill>
                <a:schemeClr val="tx1"/>
              </a:solidFill>
            </a:endParaRPr>
          </a:p>
          <a:p>
            <a:pPr>
              <a:defRPr>
                <a:solidFill>
                  <a:schemeClr val="tx1"/>
                </a:solidFill>
              </a:defRPr>
            </a:pPr>
            <a:r>
              <a:rPr lang="en-US" sz="1400" b="1" i="1" dirty="0">
                <a:solidFill>
                  <a:schemeClr val="tx1"/>
                </a:solidFill>
              </a:rPr>
              <a:t>(millions)</a:t>
            </a:r>
          </a:p>
        </c:rich>
      </c:tx>
      <c:layout>
        <c:manualLayout>
          <c:xMode val="edge"/>
          <c:yMode val="edge"/>
          <c:x val="0.11646406964149636"/>
          <c:y val="6.5162356140367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v>
                </c:pt>
              </c:strCache>
            </c:strRef>
          </c:tx>
          <c:spPr>
            <a:solidFill>
              <a:srgbClr val="0765A3"/>
            </a:solidFill>
            <a:ln>
              <a:noFill/>
            </a:ln>
            <a:effectLst/>
          </c:spPr>
          <c:invertIfNegative val="0"/>
          <c:dLbls>
            <c:dLbl>
              <c:idx val="0"/>
              <c:layout>
                <c:manualLayout>
                  <c:x val="-8.1120097288753734E-18"/>
                  <c:y val="-0.2817354185421485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9B-4E53-A716-29D20C10340B}"/>
                </c:ext>
              </c:extLst>
            </c:dLbl>
            <c:dLbl>
              <c:idx val="1"/>
              <c:layout>
                <c:manualLayout>
                  <c:x val="0"/>
                  <c:y val="-0.2796906505265774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9B-4E53-A716-29D20C10340B}"/>
                </c:ext>
              </c:extLst>
            </c:dLbl>
            <c:dLbl>
              <c:idx val="2"/>
              <c:layout>
                <c:manualLayout>
                  <c:x val="1.7699134777098956E-3"/>
                  <c:y val="-0.2771947604423562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9B-4E53-A716-29D20C10340B}"/>
                </c:ext>
              </c:extLst>
            </c:dLbl>
            <c:dLbl>
              <c:idx val="3"/>
              <c:layout>
                <c:manualLayout>
                  <c:x val="-6.4896077831002987E-17"/>
                  <c:y val="-0.2796207052197817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7-4C4B-AA16-651D514C69E5}"/>
                </c:ext>
              </c:extLst>
            </c:dLbl>
            <c:dLbl>
              <c:idx val="4"/>
              <c:layout>
                <c:manualLayout>
                  <c:x val="0"/>
                  <c:y val="-0.340183780035596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27-4C4B-AA16-651D514C69E5}"/>
                </c:ext>
              </c:extLst>
            </c:dLbl>
            <c:dLbl>
              <c:idx val="5"/>
              <c:layout>
                <c:manualLayout>
                  <c:x val="-3.539826955419921E-3"/>
                  <c:y val="-0.3686759252782841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27-4C4B-AA16-651D514C69E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1Q '12</c:v>
                </c:pt>
                <c:pt idx="1">
                  <c:v>1Q '13</c:v>
                </c:pt>
                <c:pt idx="2">
                  <c:v>1Q '14</c:v>
                </c:pt>
                <c:pt idx="3">
                  <c:v>1Q '15</c:v>
                </c:pt>
                <c:pt idx="4">
                  <c:v>1Q '16</c:v>
                </c:pt>
                <c:pt idx="5">
                  <c:v>1Q '17</c:v>
                </c:pt>
              </c:strCache>
            </c:strRef>
          </c:cat>
          <c:val>
            <c:numRef>
              <c:f>Sheet1!$B$2:$B$7</c:f>
              <c:numCache>
                <c:formatCode>"$"#,##0.0</c:formatCode>
                <c:ptCount val="6"/>
                <c:pt idx="0">
                  <c:v>1409.9341999999999</c:v>
                </c:pt>
                <c:pt idx="1">
                  <c:v>1381.5268000000001</c:v>
                </c:pt>
                <c:pt idx="2">
                  <c:v>1368.8753999999999</c:v>
                </c:pt>
                <c:pt idx="3">
                  <c:v>1390.8434</c:v>
                </c:pt>
                <c:pt idx="4">
                  <c:v>1657.9729</c:v>
                </c:pt>
                <c:pt idx="5">
                  <c:v>1820.9375</c:v>
                </c:pt>
              </c:numCache>
            </c:numRef>
          </c:val>
          <c:extLst>
            <c:ext xmlns:c16="http://schemas.microsoft.com/office/drawing/2014/chart" uri="{C3380CC4-5D6E-409C-BE32-E72D297353CC}">
              <c16:uniqueId val="{00000000-7702-4CFD-B751-47D9EB6EDA3A}"/>
            </c:ext>
          </c:extLst>
        </c:ser>
        <c:dLbls>
          <c:showLegendKey val="0"/>
          <c:showVal val="0"/>
          <c:showCatName val="0"/>
          <c:showSerName val="0"/>
          <c:showPercent val="0"/>
          <c:showBubbleSize val="0"/>
        </c:dLbls>
        <c:gapWidth val="150"/>
        <c:overlap val="100"/>
        <c:axId val="492629520"/>
        <c:axId val="492629912"/>
      </c:barChart>
      <c:catAx>
        <c:axId val="49262952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92629912"/>
        <c:crosses val="autoZero"/>
        <c:auto val="1"/>
        <c:lblAlgn val="ctr"/>
        <c:lblOffset val="100"/>
        <c:noMultiLvlLbl val="0"/>
      </c:catAx>
      <c:valAx>
        <c:axId val="492629912"/>
        <c:scaling>
          <c:orientation val="minMax"/>
          <c:min val="0"/>
        </c:scaling>
        <c:delete val="1"/>
        <c:axPos val="l"/>
        <c:numFmt formatCode="&quot;$&quot;#,##0.0" sourceLinked="1"/>
        <c:majorTickMark val="none"/>
        <c:minorTickMark val="none"/>
        <c:tickLblPos val="nextTo"/>
        <c:crossAx val="492629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u="sng" dirty="0">
                <a:solidFill>
                  <a:schemeClr val="tx1"/>
                </a:solidFill>
              </a:rPr>
              <a:t># of National TV News Advertisers: </a:t>
            </a:r>
            <a:r>
              <a:rPr lang="en-US" sz="1800" b="1" u="sng" baseline="0" dirty="0">
                <a:solidFill>
                  <a:schemeClr val="tx1"/>
                </a:solidFill>
              </a:rPr>
              <a:t>1Q Trend</a:t>
            </a:r>
            <a:endParaRPr lang="en-US" sz="1800" b="1" u="sng" dirty="0">
              <a:solidFill>
                <a:schemeClr val="tx1"/>
              </a:solidFill>
            </a:endParaRPr>
          </a:p>
        </c:rich>
      </c:tx>
      <c:layout>
        <c:manualLayout>
          <c:xMode val="edge"/>
          <c:yMode val="edge"/>
          <c:x val="0.16071190658424536"/>
          <c:y val="6.19670129881893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c:v>
                </c:pt>
              </c:strCache>
            </c:strRef>
          </c:tx>
          <c:spPr>
            <a:solidFill>
              <a:srgbClr val="0765A3"/>
            </a:solidFill>
            <a:ln>
              <a:noFill/>
            </a:ln>
            <a:effectLst/>
          </c:spPr>
          <c:invertIfNegative val="0"/>
          <c:dLbls>
            <c:dLbl>
              <c:idx val="0"/>
              <c:layout>
                <c:manualLayout>
                  <c:x val="-8.1120097288753734E-18"/>
                  <c:y val="-0.333541491908233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9B-4E53-A716-29D20C10340B}"/>
                </c:ext>
              </c:extLst>
            </c:dLbl>
            <c:dLbl>
              <c:idx val="1"/>
              <c:layout>
                <c:manualLayout>
                  <c:x val="-1.7699134777099605E-3"/>
                  <c:y val="-0.343537632336268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9B-4E53-A716-29D20C10340B}"/>
                </c:ext>
              </c:extLst>
            </c:dLbl>
            <c:dLbl>
              <c:idx val="2"/>
              <c:layout>
                <c:manualLayout>
                  <c:x val="3.539826955419921E-3"/>
                  <c:y val="-0.322596057801996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9B-4E53-A716-29D20C10340B}"/>
                </c:ext>
              </c:extLst>
            </c:dLbl>
            <c:dLbl>
              <c:idx val="3"/>
              <c:layout>
                <c:manualLayout>
                  <c:x val="-6.4896077831002987E-17"/>
                  <c:y val="-0.3340290962412197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527-4C4B-AA16-651D514C69E5}"/>
                </c:ext>
              </c:extLst>
            </c:dLbl>
            <c:dLbl>
              <c:idx val="4"/>
              <c:layout>
                <c:manualLayout>
                  <c:x val="-1.2979215566200597E-16"/>
                  <c:y val="-0.343807349490531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27-4C4B-AA16-651D514C69E5}"/>
                </c:ext>
              </c:extLst>
            </c:dLbl>
            <c:dLbl>
              <c:idx val="5"/>
              <c:layout>
                <c:manualLayout>
                  <c:x val="1.7699134777099605E-3"/>
                  <c:y val="-0.3657500476785454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27-4C4B-AA16-651D514C69E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1Q '12</c:v>
                </c:pt>
                <c:pt idx="1">
                  <c:v>1Q '13</c:v>
                </c:pt>
                <c:pt idx="2">
                  <c:v>1Q '14</c:v>
                </c:pt>
                <c:pt idx="3">
                  <c:v>1Q '15</c:v>
                </c:pt>
                <c:pt idx="4">
                  <c:v>1Q '16</c:v>
                </c:pt>
                <c:pt idx="5">
                  <c:v>1Q '17</c:v>
                </c:pt>
              </c:strCache>
            </c:strRef>
          </c:cat>
          <c:val>
            <c:numRef>
              <c:f>Sheet1!$B$2:$B$7</c:f>
              <c:numCache>
                <c:formatCode>#,##0</c:formatCode>
                <c:ptCount val="6"/>
                <c:pt idx="0">
                  <c:v>1256</c:v>
                </c:pt>
                <c:pt idx="1">
                  <c:v>1297</c:v>
                </c:pt>
                <c:pt idx="2">
                  <c:v>1198</c:v>
                </c:pt>
                <c:pt idx="3">
                  <c:v>1258</c:v>
                </c:pt>
                <c:pt idx="4">
                  <c:v>1285</c:v>
                </c:pt>
                <c:pt idx="5">
                  <c:v>1375</c:v>
                </c:pt>
              </c:numCache>
            </c:numRef>
          </c:val>
          <c:extLst>
            <c:ext xmlns:c16="http://schemas.microsoft.com/office/drawing/2014/chart" uri="{C3380CC4-5D6E-409C-BE32-E72D297353CC}">
              <c16:uniqueId val="{00000000-7702-4CFD-B751-47D9EB6EDA3A}"/>
            </c:ext>
          </c:extLst>
        </c:ser>
        <c:dLbls>
          <c:dLblPos val="inEnd"/>
          <c:showLegendKey val="0"/>
          <c:showVal val="1"/>
          <c:showCatName val="0"/>
          <c:showSerName val="0"/>
          <c:showPercent val="0"/>
          <c:showBubbleSize val="0"/>
        </c:dLbls>
        <c:gapWidth val="150"/>
        <c:overlap val="100"/>
        <c:axId val="492629520"/>
        <c:axId val="492629912"/>
      </c:barChart>
      <c:catAx>
        <c:axId val="49262952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92629912"/>
        <c:crosses val="autoZero"/>
        <c:auto val="1"/>
        <c:lblAlgn val="ctr"/>
        <c:lblOffset val="100"/>
        <c:noMultiLvlLbl val="0"/>
      </c:catAx>
      <c:valAx>
        <c:axId val="492629912"/>
        <c:scaling>
          <c:orientation val="minMax"/>
          <c:min val="0"/>
        </c:scaling>
        <c:delete val="1"/>
        <c:axPos val="l"/>
        <c:numFmt formatCode="#,##0" sourceLinked="1"/>
        <c:majorTickMark val="none"/>
        <c:minorTickMark val="none"/>
        <c:tickLblPos val="nextTo"/>
        <c:crossAx val="492629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dirty="0">
                <a:solidFill>
                  <a:schemeClr val="tx1"/>
                </a:solidFill>
              </a:rPr>
              <a:t>Weekly Time Spent (</a:t>
            </a:r>
            <a:r>
              <a:rPr lang="en-US" sz="1800" b="0" dirty="0" err="1">
                <a:solidFill>
                  <a:schemeClr val="tx1"/>
                </a:solidFill>
              </a:rPr>
              <a:t>Hr:Min</a:t>
            </a:r>
            <a:r>
              <a:rPr lang="en-US" sz="1800" b="0" dirty="0">
                <a:solidFill>
                  <a:schemeClr val="tx1"/>
                </a:solidFill>
              </a:rPr>
              <a:t>)</a:t>
            </a:r>
          </a:p>
          <a:p>
            <a:pPr>
              <a:defRPr b="0"/>
            </a:pPr>
            <a:r>
              <a:rPr lang="en-US" sz="1400" b="0" dirty="0">
                <a:solidFill>
                  <a:schemeClr val="tx1"/>
                </a:solidFill>
              </a:rPr>
              <a:t>(Adults 18+)</a:t>
            </a:r>
          </a:p>
        </c:rich>
      </c:tx>
      <c:layout>
        <c:manualLayout>
          <c:xMode val="edge"/>
          <c:yMode val="edge"/>
          <c:x val="0.33376882694057936"/>
          <c:y val="1.024607247334810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865383414189627E-2"/>
          <c:y val="0.22594310928767475"/>
          <c:w val="0.96826923317162072"/>
          <c:h val="0.58284581570300709"/>
        </c:manualLayout>
      </c:layout>
      <c:barChart>
        <c:barDir val="col"/>
        <c:grouping val="clustered"/>
        <c:varyColors val="0"/>
        <c:ser>
          <c:idx val="0"/>
          <c:order val="0"/>
          <c:tx>
            <c:strRef>
              <c:f>Sheet1!$B$1</c:f>
              <c:strCache>
                <c:ptCount val="1"/>
                <c:pt idx="0">
                  <c:v>2012</c:v>
                </c:pt>
              </c:strCache>
            </c:strRef>
          </c:tx>
          <c:spPr>
            <a:solidFill>
              <a:srgbClr val="004A82"/>
            </a:solidFill>
            <a:ln>
              <a:noFill/>
            </a:ln>
            <a:effectLst/>
          </c:spPr>
          <c:invertIfNegative val="0"/>
          <c:cat>
            <c:strRef>
              <c:f>Sheet1!$A$2:$A$4</c:f>
              <c:strCache>
                <c:ptCount val="3"/>
                <c:pt idx="0">
                  <c:v>National Broadcast TV News</c:v>
                </c:pt>
                <c:pt idx="1">
                  <c:v>Local Broadcast TV News</c:v>
                </c:pt>
                <c:pt idx="2">
                  <c:v>National Cable TV News</c:v>
                </c:pt>
              </c:strCache>
            </c:strRef>
          </c:cat>
          <c:val>
            <c:numRef>
              <c:f>Sheet1!$B$2:$B$4</c:f>
              <c:numCache>
                <c:formatCode>0.00</c:formatCode>
                <c:ptCount val="3"/>
                <c:pt idx="0">
                  <c:v>1.95</c:v>
                </c:pt>
                <c:pt idx="1">
                  <c:v>4.0999999999999996</c:v>
                </c:pt>
                <c:pt idx="2">
                  <c:v>4.72</c:v>
                </c:pt>
              </c:numCache>
            </c:numRef>
          </c:val>
          <c:extLst>
            <c:ext xmlns:c16="http://schemas.microsoft.com/office/drawing/2014/chart" uri="{C3380CC4-5D6E-409C-BE32-E72D297353CC}">
              <c16:uniqueId val="{00000000-5D02-4A5F-B3F7-7117428C275C}"/>
            </c:ext>
          </c:extLst>
        </c:ser>
        <c:ser>
          <c:idx val="1"/>
          <c:order val="1"/>
          <c:tx>
            <c:strRef>
              <c:f>Sheet1!$C$1</c:f>
              <c:strCache>
                <c:ptCount val="1"/>
                <c:pt idx="0">
                  <c:v>2016</c:v>
                </c:pt>
              </c:strCache>
            </c:strRef>
          </c:tx>
          <c:spPr>
            <a:solidFill>
              <a:srgbClr val="50C8A0"/>
            </a:solidFill>
            <a:ln>
              <a:noFill/>
            </a:ln>
            <a:effectLst/>
          </c:spPr>
          <c:invertIfNegative val="0"/>
          <c:cat>
            <c:strRef>
              <c:f>Sheet1!$A$2:$A$4</c:f>
              <c:strCache>
                <c:ptCount val="3"/>
                <c:pt idx="0">
                  <c:v>National Broadcast TV News</c:v>
                </c:pt>
                <c:pt idx="1">
                  <c:v>Local Broadcast TV News</c:v>
                </c:pt>
                <c:pt idx="2">
                  <c:v>National Cable TV News</c:v>
                </c:pt>
              </c:strCache>
            </c:strRef>
          </c:cat>
          <c:val>
            <c:numRef>
              <c:f>Sheet1!$C$2:$C$4</c:f>
              <c:numCache>
                <c:formatCode>0.00</c:formatCode>
                <c:ptCount val="3"/>
                <c:pt idx="0">
                  <c:v>2.12</c:v>
                </c:pt>
                <c:pt idx="1">
                  <c:v>4.1854166666666597</c:v>
                </c:pt>
                <c:pt idx="2">
                  <c:v>6.47</c:v>
                </c:pt>
              </c:numCache>
            </c:numRef>
          </c:val>
          <c:extLst>
            <c:ext xmlns:c16="http://schemas.microsoft.com/office/drawing/2014/chart" uri="{C3380CC4-5D6E-409C-BE32-E72D297353CC}">
              <c16:uniqueId val="{00000001-5D02-4A5F-B3F7-7117428C275C}"/>
            </c:ext>
          </c:extLst>
        </c:ser>
        <c:dLbls>
          <c:showLegendKey val="0"/>
          <c:showVal val="0"/>
          <c:showCatName val="0"/>
          <c:showSerName val="0"/>
          <c:showPercent val="0"/>
          <c:showBubbleSize val="0"/>
        </c:dLbls>
        <c:gapWidth val="219"/>
        <c:overlap val="-27"/>
        <c:axId val="406767104"/>
        <c:axId val="406767496"/>
      </c:barChart>
      <c:catAx>
        <c:axId val="4067671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6767496"/>
        <c:crosses val="autoZero"/>
        <c:auto val="1"/>
        <c:lblAlgn val="ctr"/>
        <c:lblOffset val="100"/>
        <c:noMultiLvlLbl val="0"/>
      </c:catAx>
      <c:valAx>
        <c:axId val="406767496"/>
        <c:scaling>
          <c:orientation val="minMax"/>
        </c:scaling>
        <c:delete val="1"/>
        <c:axPos val="l"/>
        <c:numFmt formatCode="0.00" sourceLinked="1"/>
        <c:majorTickMark val="none"/>
        <c:minorTickMark val="none"/>
        <c:tickLblPos val="nextTo"/>
        <c:crossAx val="40676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u="none"/>
            </a:pPr>
            <a:r>
              <a:rPr lang="en-US" sz="1600" u="none" dirty="0"/>
              <a:t>Of Those</a:t>
            </a:r>
            <a:r>
              <a:rPr lang="en-US" sz="1600" u="none" baseline="0" dirty="0"/>
              <a:t> Who Prefer “Watching” Their News, </a:t>
            </a:r>
          </a:p>
          <a:p>
            <a:pPr>
              <a:defRPr sz="1600" u="none"/>
            </a:pPr>
            <a:r>
              <a:rPr lang="en-US" sz="1600" u="none" baseline="0" dirty="0"/>
              <a:t>% Who Prefer Getting Their News On Each Platform </a:t>
            </a:r>
          </a:p>
        </c:rich>
      </c:tx>
      <c:layout>
        <c:manualLayout>
          <c:xMode val="edge"/>
          <c:yMode val="edge"/>
          <c:x val="0.20583799449803605"/>
          <c:y val="1.3201066305484801E-3"/>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2"/>
              <c:layout>
                <c:manualLayout>
                  <c:x val="-1.4887281010440791E-3"/>
                  <c:y val="1.28423276512399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BE-420A-A933-37DBF62597D1}"/>
                </c:ext>
              </c:extLst>
            </c:dLbl>
            <c:dLbl>
              <c:idx val="8"/>
              <c:layout>
                <c:manualLayout>
                  <c:x val="-1.0917213291077039E-16"/>
                  <c:y val="-3.89348044798635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0B-4EE1-8F16-6A37D047EBDF}"/>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TV</c:v>
                </c:pt>
                <c:pt idx="1">
                  <c:v>Online</c:v>
                </c:pt>
                <c:pt idx="2">
                  <c:v>Other</c:v>
                </c:pt>
              </c:strCache>
            </c:strRef>
          </c:cat>
          <c:val>
            <c:numRef>
              <c:f>Sheet1!$B$2:$B$4</c:f>
              <c:numCache>
                <c:formatCode>0%</c:formatCode>
                <c:ptCount val="3"/>
                <c:pt idx="0">
                  <c:v>0.8</c:v>
                </c:pt>
                <c:pt idx="1">
                  <c:v>0.12</c:v>
                </c:pt>
                <c:pt idx="2">
                  <c:v>7.0000000000000007E-2</c:v>
                </c:pt>
              </c:numCache>
            </c:numRef>
          </c:val>
          <c:extLs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out"/>
        <c:minorTickMark val="none"/>
        <c:tickLblPos val="nextTo"/>
        <c:txPr>
          <a:bodyPr/>
          <a:lstStyle/>
          <a:p>
            <a:pPr>
              <a:defRPr sz="1400" b="1"/>
            </a:pPr>
            <a:endParaRPr lang="en-US"/>
          </a:p>
        </c:txPr>
        <c:crossAx val="352981080"/>
        <c:crosses val="autoZero"/>
        <c:auto val="1"/>
        <c:lblAlgn val="ctr"/>
        <c:lblOffset val="100"/>
        <c:noMultiLvlLbl val="0"/>
      </c:catAx>
      <c:valAx>
        <c:axId val="352981080"/>
        <c:scaling>
          <c:orientation val="minMax"/>
        </c:scaling>
        <c:delete val="1"/>
        <c:axPos val="l"/>
        <c:numFmt formatCode="0%" sourceLinked="1"/>
        <c:majorTickMark val="out"/>
        <c:minorTickMark val="none"/>
        <c:tickLblPos val="nextTo"/>
        <c:crossAx val="28723802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u="none"/>
            </a:pPr>
            <a:r>
              <a:rPr lang="en-US" sz="1600" u="none" dirty="0"/>
              <a:t>% Who Prefer Getting Their News on Each Platform</a:t>
            </a:r>
          </a:p>
          <a:p>
            <a:pPr>
              <a:defRPr sz="1600" u="none"/>
            </a:pPr>
            <a:r>
              <a:rPr lang="en-US" sz="1400" u="none" baseline="0" dirty="0"/>
              <a:t>(</a:t>
            </a:r>
            <a:r>
              <a:rPr lang="en-US" sz="1400" i="1" u="none" baseline="0" dirty="0"/>
              <a:t>Very loyal </a:t>
            </a:r>
            <a:r>
              <a:rPr lang="en-US" sz="1400" u="none" baseline="0" dirty="0"/>
              <a:t>news consumers)</a:t>
            </a:r>
          </a:p>
        </c:rich>
      </c:tx>
      <c:layout>
        <c:manualLayout>
          <c:xMode val="edge"/>
          <c:yMode val="edge"/>
          <c:x val="0.20583799449803605"/>
          <c:y val="1.3201066305484801E-3"/>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4"/>
              <c:layout>
                <c:manualLayout>
                  <c:x val="-1.0917213291077039E-16"/>
                  <c:y val="-5.612840469436748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28-4968-9F16-9141F87EC495}"/>
                </c:ext>
              </c:extLst>
            </c:dLbl>
            <c:dLbl>
              <c:idx val="8"/>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960B-4EE1-8F16-6A37D047EBDF}"/>
                </c:ext>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TV</c:v>
                </c:pt>
                <c:pt idx="1">
                  <c:v>News Websites / Apps</c:v>
                </c:pt>
                <c:pt idx="2">
                  <c:v>Radio</c:v>
                </c:pt>
                <c:pt idx="3">
                  <c:v>Print Newspapers</c:v>
                </c:pt>
                <c:pt idx="4">
                  <c:v>Social Media</c:v>
                </c:pt>
              </c:strCache>
            </c:strRef>
          </c:cat>
          <c:val>
            <c:numRef>
              <c:f>Sheet1!$B$2:$B$6</c:f>
              <c:numCache>
                <c:formatCode>0%</c:formatCode>
                <c:ptCount val="5"/>
                <c:pt idx="0">
                  <c:v>0.54</c:v>
                </c:pt>
                <c:pt idx="1">
                  <c:v>0.15</c:v>
                </c:pt>
                <c:pt idx="2">
                  <c:v>0.13</c:v>
                </c:pt>
                <c:pt idx="3">
                  <c:v>0.12</c:v>
                </c:pt>
                <c:pt idx="4">
                  <c:v>0.05</c:v>
                </c:pt>
              </c:numCache>
            </c:numRef>
          </c:val>
          <c:extLs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287238024"/>
        <c:axId val="352981080"/>
      </c:barChart>
      <c:catAx>
        <c:axId val="287238024"/>
        <c:scaling>
          <c:orientation val="minMax"/>
        </c:scaling>
        <c:delete val="0"/>
        <c:axPos val="b"/>
        <c:numFmt formatCode="General" sourceLinked="0"/>
        <c:majorTickMark val="out"/>
        <c:minorTickMark val="none"/>
        <c:tickLblPos val="nextTo"/>
        <c:txPr>
          <a:bodyPr/>
          <a:lstStyle/>
          <a:p>
            <a:pPr>
              <a:defRPr sz="1400" b="1"/>
            </a:pPr>
            <a:endParaRPr lang="en-US"/>
          </a:p>
        </c:txPr>
        <c:crossAx val="352981080"/>
        <c:crosses val="autoZero"/>
        <c:auto val="1"/>
        <c:lblAlgn val="ctr"/>
        <c:lblOffset val="100"/>
        <c:noMultiLvlLbl val="0"/>
      </c:catAx>
      <c:valAx>
        <c:axId val="352981080"/>
        <c:scaling>
          <c:orientation val="minMax"/>
        </c:scaling>
        <c:delete val="1"/>
        <c:axPos val="l"/>
        <c:numFmt formatCode="0%" sourceLinked="1"/>
        <c:majorTickMark val="out"/>
        <c:minorTickMark val="none"/>
        <c:tickLblPos val="nextTo"/>
        <c:crossAx val="28723802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solidFill>
                  <a:schemeClr val="tx1"/>
                </a:solidFill>
              </a:rPr>
              <a:t>% of Total Weekly Hours Spent With News Content By Device</a:t>
            </a:r>
          </a:p>
          <a:p>
            <a:pPr>
              <a:defRPr/>
            </a:pPr>
            <a:r>
              <a:rPr lang="en-US" sz="1400" baseline="0" dirty="0">
                <a:solidFill>
                  <a:schemeClr val="tx1"/>
                </a:solidFill>
              </a:rPr>
              <a:t>(“all in” consumption, not just video)</a:t>
            </a:r>
          </a:p>
        </c:rich>
      </c:tx>
      <c:layout>
        <c:manualLayout>
          <c:xMode val="edge"/>
          <c:yMode val="edge"/>
          <c:x val="0.11722838875031756"/>
          <c:y val="6.543686579053401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2016</c:v>
                </c:pt>
              </c:strCache>
            </c:strRef>
          </c:tx>
          <c:spPr>
            <a:solidFill>
              <a:srgbClr val="004A82"/>
            </a:solidFill>
          </c:spPr>
          <c:dPt>
            <c:idx val="0"/>
            <c:bubble3D val="0"/>
            <c:spPr>
              <a:solidFill>
                <a:srgbClr val="0765A3"/>
              </a:solidFill>
              <a:ln>
                <a:noFill/>
              </a:ln>
              <a:effectLst/>
            </c:spPr>
            <c:extLst>
              <c:ext xmlns:c16="http://schemas.microsoft.com/office/drawing/2014/chart" uri="{C3380CC4-5D6E-409C-BE32-E72D297353CC}">
                <c16:uniqueId val="{00000001-0BD7-4A3E-AC28-C121D6DC90F4}"/>
              </c:ext>
            </c:extLst>
          </c:dPt>
          <c:dPt>
            <c:idx val="1"/>
            <c:bubble3D val="0"/>
            <c:spPr>
              <a:solidFill>
                <a:srgbClr val="50C8A0"/>
              </a:solidFill>
              <a:ln>
                <a:noFill/>
              </a:ln>
              <a:effectLst/>
            </c:spPr>
            <c:extLst>
              <c:ext xmlns:c16="http://schemas.microsoft.com/office/drawing/2014/chart" uri="{C3380CC4-5D6E-409C-BE32-E72D297353CC}">
                <c16:uniqueId val="{00000003-0BD7-4A3E-AC28-C121D6DC90F4}"/>
              </c:ext>
            </c:extLst>
          </c:dPt>
          <c:dPt>
            <c:idx val="2"/>
            <c:bubble3D val="0"/>
            <c:spPr>
              <a:solidFill>
                <a:srgbClr val="FAB982"/>
              </a:solidFill>
              <a:ln>
                <a:noFill/>
              </a:ln>
              <a:effectLst/>
            </c:spPr>
            <c:extLst>
              <c:ext xmlns:c16="http://schemas.microsoft.com/office/drawing/2014/chart" uri="{C3380CC4-5D6E-409C-BE32-E72D297353CC}">
                <c16:uniqueId val="{00000005-0BD7-4A3E-AC28-C121D6DC90F4}"/>
              </c:ext>
            </c:extLst>
          </c:dPt>
          <c:dLbls>
            <c:dLbl>
              <c:idx val="0"/>
              <c:layout>
                <c:manualLayout>
                  <c:x val="-0.10803316580985636"/>
                  <c:y val="3.9277577001672502E-3"/>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3A43D74B-BA62-4AC1-B3FC-B37648E0FF86}" type="PERCENTAGE">
                      <a:rPr lang="en-US" sz="2000" baseline="0" smtClean="0"/>
                      <a:pPr>
                        <a:defRPr sz="2000" b="1">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BD7-4A3E-AC28-C121D6DC90F4}"/>
                </c:ext>
              </c:extLst>
            </c:dLbl>
            <c:dLbl>
              <c:idx val="1"/>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fld id="{06F23014-EC84-40AF-B5E3-4001154D05A8}" type="PERCENTAGE">
                      <a:rPr lang="en-US" sz="2000" baseline="0" smtClean="0">
                        <a:solidFill>
                          <a:schemeClr val="bg1"/>
                        </a:solidFill>
                      </a:rPr>
                      <a:pPr>
                        <a:defRPr sz="2000" b="1">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BD7-4A3E-AC28-C121D6DC90F4}"/>
                </c:ext>
              </c:extLst>
            </c:dLbl>
            <c:dLbl>
              <c:idx val="2"/>
              <c:layout>
                <c:manualLayout>
                  <c:x val="-2.4952889345581819E-2"/>
                  <c:y val="-1.3570163262403893E-2"/>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fld id="{E592D44D-59F8-431D-B868-8CF0AFFDD0A0}" type="PERCENTAGE">
                      <a:rPr lang="en-US" sz="2000" baseline="0" smtClean="0"/>
                      <a:pPr>
                        <a:defRPr sz="20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BD7-4A3E-AC28-C121D6DC90F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TV News</c:v>
                </c:pt>
                <c:pt idx="1">
                  <c:v>PC News</c:v>
                </c:pt>
                <c:pt idx="2">
                  <c:v>Smartphone News</c:v>
                </c:pt>
              </c:strCache>
            </c:strRef>
          </c:cat>
          <c:val>
            <c:numRef>
              <c:f>Sheet1!$B$2:$B$4</c:f>
              <c:numCache>
                <c:formatCode>General</c:formatCode>
                <c:ptCount val="3"/>
                <c:pt idx="0">
                  <c:v>56.5</c:v>
                </c:pt>
                <c:pt idx="1">
                  <c:v>4.0999999999999996</c:v>
                </c:pt>
                <c:pt idx="2">
                  <c:v>1.5</c:v>
                </c:pt>
              </c:numCache>
            </c:numRef>
          </c:val>
          <c:extLst>
            <c:ext xmlns:c16="http://schemas.microsoft.com/office/drawing/2014/chart" uri="{C3380CC4-5D6E-409C-BE32-E72D297353CC}">
              <c16:uniqueId val="{00000000-1DF6-48F0-9817-909E0DD1AC4E}"/>
            </c:ext>
          </c:extLst>
        </c:ser>
        <c:dLbls>
          <c:showLegendKey val="0"/>
          <c:showVal val="0"/>
          <c:showCatName val="0"/>
          <c:showSerName val="0"/>
          <c:showPercent val="0"/>
          <c:showBubbleSize val="0"/>
          <c:showLeaderLines val="1"/>
        </c:dLbls>
        <c:firstSliceAng val="285"/>
      </c: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rgbClr val="0765A3"/>
            </a:solidFill>
            <a:ln>
              <a:noFill/>
            </a:ln>
            <a:effectLst/>
          </c:spPr>
          <c:invertIfNegative val="0"/>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General</c:formatCode>
                <c:ptCount val="5"/>
                <c:pt idx="0">
                  <c:v>2.1</c:v>
                </c:pt>
                <c:pt idx="1">
                  <c:v>4.5</c:v>
                </c:pt>
                <c:pt idx="2">
                  <c:v>5.05</c:v>
                </c:pt>
                <c:pt idx="3">
                  <c:v>0.8</c:v>
                </c:pt>
                <c:pt idx="4">
                  <c:v>0.3</c:v>
                </c:pt>
              </c:numCache>
            </c:numRef>
          </c:val>
          <c:extLst>
            <c:ext xmlns:c16="http://schemas.microsoft.com/office/drawing/2014/chart" uri="{C3380CC4-5D6E-409C-BE32-E72D297353CC}">
              <c16:uniqueId val="{00000000-1FDA-434D-9FA3-3E51DEB5EE32}"/>
            </c:ext>
          </c:extLst>
        </c:ser>
        <c:ser>
          <c:idx val="1"/>
          <c:order val="1"/>
          <c:tx>
            <c:strRef>
              <c:f>Sheet1!$C$1</c:f>
              <c:strCache>
                <c:ptCount val="1"/>
                <c:pt idx="0">
                  <c:v>2016</c:v>
                </c:pt>
              </c:strCache>
            </c:strRef>
          </c:tx>
          <c:spPr>
            <a:solidFill>
              <a:srgbClr val="50C8A0"/>
            </a:solidFill>
            <a:ln>
              <a:noFill/>
            </a:ln>
            <a:effectLst/>
          </c:spPr>
          <c:invertIfNegative val="0"/>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General</c:formatCode>
                <c:ptCount val="5"/>
                <c:pt idx="0">
                  <c:v>2.12</c:v>
                </c:pt>
                <c:pt idx="1">
                  <c:v>4.45</c:v>
                </c:pt>
                <c:pt idx="2">
                  <c:v>6.47</c:v>
                </c:pt>
                <c:pt idx="3">
                  <c:v>1.23</c:v>
                </c:pt>
                <c:pt idx="4">
                  <c:v>0.37</c:v>
                </c:pt>
              </c:numCache>
            </c:numRef>
          </c:val>
          <c:extLst>
            <c:ext xmlns:c16="http://schemas.microsoft.com/office/drawing/2014/chart" uri="{C3380CC4-5D6E-409C-BE32-E72D297353CC}">
              <c16:uniqueId val="{00000001-1FDA-434D-9FA3-3E51DEB5EE32}"/>
            </c:ext>
          </c:extLst>
        </c:ser>
        <c:dLbls>
          <c:showLegendKey val="0"/>
          <c:showVal val="0"/>
          <c:showCatName val="0"/>
          <c:showSerName val="0"/>
          <c:showPercent val="0"/>
          <c:showBubbleSize val="0"/>
        </c:dLbls>
        <c:gapWidth val="219"/>
        <c:overlap val="-27"/>
        <c:axId val="407036400"/>
        <c:axId val="407036792"/>
      </c:barChart>
      <c:catAx>
        <c:axId val="4070364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7036792"/>
        <c:crosses val="autoZero"/>
        <c:auto val="1"/>
        <c:lblAlgn val="ctr"/>
        <c:lblOffset val="100"/>
        <c:noMultiLvlLbl val="0"/>
      </c:catAx>
      <c:valAx>
        <c:axId val="407036792"/>
        <c:scaling>
          <c:orientation val="minMax"/>
        </c:scaling>
        <c:delete val="1"/>
        <c:axPos val="l"/>
        <c:numFmt formatCode="General" sourceLinked="1"/>
        <c:majorTickMark val="none"/>
        <c:minorTickMark val="none"/>
        <c:tickLblPos val="nextTo"/>
        <c:crossAx val="40703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h:mm</c:formatCode>
                <c:ptCount val="5"/>
                <c:pt idx="0">
                  <c:v>4.6527777777777779E-2</c:v>
                </c:pt>
                <c:pt idx="1">
                  <c:v>0.10347222222222223</c:v>
                </c:pt>
                <c:pt idx="2">
                  <c:v>7.0833333333333331E-2</c:v>
                </c:pt>
                <c:pt idx="3">
                  <c:v>2.4999999999999998E-2</c:v>
                </c:pt>
                <c:pt idx="4">
                  <c:v>9.7222222222222224E-3</c:v>
                </c:pt>
              </c:numCache>
            </c:numRef>
          </c:val>
          <c:extLst>
            <c:ext xmlns:c16="http://schemas.microsoft.com/office/drawing/2014/chart" uri="{C3380CC4-5D6E-409C-BE32-E72D297353CC}">
              <c16:uniqueId val="{00000000-022B-48D4-882D-416A5A208F23}"/>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h:mm</c:formatCode>
                <c:ptCount val="5"/>
                <c:pt idx="0">
                  <c:v>4.7916666666666663E-2</c:v>
                </c:pt>
                <c:pt idx="1">
                  <c:v>9.5138888888888884E-2</c:v>
                </c:pt>
                <c:pt idx="2">
                  <c:v>0.10833333333333334</c:v>
                </c:pt>
                <c:pt idx="3">
                  <c:v>3.5416666666666666E-2</c:v>
                </c:pt>
                <c:pt idx="4">
                  <c:v>1.0416666666666666E-2</c:v>
                </c:pt>
              </c:numCache>
            </c:numRef>
          </c:val>
          <c:extLst>
            <c:ext xmlns:c16="http://schemas.microsoft.com/office/drawing/2014/chart" uri="{C3380CC4-5D6E-409C-BE32-E72D297353CC}">
              <c16:uniqueId val="{00000001-022B-48D4-882D-416A5A208F23}"/>
            </c:ext>
          </c:extLst>
        </c:ser>
        <c:dLbls>
          <c:showLegendKey val="0"/>
          <c:showVal val="0"/>
          <c:showCatName val="0"/>
          <c:showSerName val="0"/>
          <c:showPercent val="0"/>
          <c:showBubbleSize val="0"/>
        </c:dLbls>
        <c:gapWidth val="219"/>
        <c:overlap val="-27"/>
        <c:axId val="407037968"/>
        <c:axId val="407038360"/>
      </c:barChart>
      <c:catAx>
        <c:axId val="4070379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07038360"/>
        <c:crosses val="autoZero"/>
        <c:auto val="1"/>
        <c:lblAlgn val="ctr"/>
        <c:lblOffset val="100"/>
        <c:noMultiLvlLbl val="0"/>
      </c:catAx>
      <c:valAx>
        <c:axId val="407038360"/>
        <c:scaling>
          <c:orientation val="minMax"/>
        </c:scaling>
        <c:delete val="1"/>
        <c:axPos val="l"/>
        <c:numFmt formatCode="h:mm" sourceLinked="1"/>
        <c:majorTickMark val="none"/>
        <c:minorTickMark val="none"/>
        <c:tickLblPos val="nextTo"/>
        <c:crossAx val="407037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dirty="0">
                <a:solidFill>
                  <a:schemeClr val="tx1"/>
                </a:solidFill>
              </a:rPr>
              <a:t>Black 18+</a:t>
            </a:r>
          </a:p>
        </c:rich>
      </c:tx>
      <c:layout>
        <c:manualLayout>
          <c:xMode val="edge"/>
          <c:yMode val="edge"/>
          <c:x val="0.43206851395104079"/>
          <c:y val="4.3969026571560113E-2"/>
        </c:manualLayout>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2067136693917232E-2"/>
          <c:y val="0.26569720973664218"/>
          <c:w val="0.93586572661216549"/>
          <c:h val="0.46821782413269181"/>
        </c:manualLayout>
      </c:layout>
      <c:barChart>
        <c:barDir val="col"/>
        <c:grouping val="clustered"/>
        <c:varyColors val="0"/>
        <c:ser>
          <c:idx val="0"/>
          <c:order val="0"/>
          <c:tx>
            <c:strRef>
              <c:f>Sheet1!$B$1</c:f>
              <c:strCache>
                <c:ptCount val="1"/>
                <c:pt idx="0">
                  <c:v>2015</c:v>
                </c:pt>
              </c:strCache>
            </c:strRef>
          </c:tx>
          <c:spPr>
            <a:solidFill>
              <a:srgbClr val="004A82"/>
            </a:solidFill>
            <a:ln>
              <a:noFill/>
            </a:ln>
            <a:effectLst/>
          </c:spPr>
          <c:invertIfNegative val="0"/>
          <c:dLbls>
            <c:dLbl>
              <c:idx val="4"/>
              <c:layout>
                <c:manualLayout>
                  <c:x val="-8.6994722776816743E-3"/>
                  <c:y val="-1.0289052151451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F5-4F31-A3E1-4FCBB4FE3DB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Sheet1!$B$2:$B$6</c:f>
              <c:numCache>
                <c:formatCode>h:mm</c:formatCode>
                <c:ptCount val="5"/>
                <c:pt idx="0">
                  <c:v>9.7916666666666666E-2</c:v>
                </c:pt>
                <c:pt idx="1">
                  <c:v>0.25486111111111109</c:v>
                </c:pt>
                <c:pt idx="2">
                  <c:v>0.16944444444444443</c:v>
                </c:pt>
                <c:pt idx="3">
                  <c:v>2.6388888888888889E-2</c:v>
                </c:pt>
                <c:pt idx="4">
                  <c:v>1.3194444444444444E-2</c:v>
                </c:pt>
              </c:numCache>
            </c:numRef>
          </c:val>
          <c:extLst>
            <c:ext xmlns:c16="http://schemas.microsoft.com/office/drawing/2014/chart" uri="{C3380CC4-5D6E-409C-BE32-E72D297353CC}">
              <c16:uniqueId val="{00000001-08F5-4F31-A3E1-4FCBB4FE3DB2}"/>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National Broadcast TV News</c:v>
                </c:pt>
                <c:pt idx="1">
                  <c:v>Local Broadcast TV News</c:v>
                </c:pt>
                <c:pt idx="2">
                  <c:v>National Cable TV News</c:v>
                </c:pt>
                <c:pt idx="3">
                  <c:v>PC News</c:v>
                </c:pt>
                <c:pt idx="4">
                  <c:v>Smartphone News</c:v>
                </c:pt>
              </c:strCache>
            </c:strRef>
          </c:cat>
          <c:val>
            <c:numRef>
              <c:f>Sheet1!$C$2:$C$6</c:f>
              <c:numCache>
                <c:formatCode>h:mm</c:formatCode>
                <c:ptCount val="5"/>
                <c:pt idx="0">
                  <c:v>9.8611111111111108E-2</c:v>
                </c:pt>
                <c:pt idx="1">
                  <c:v>0.25694444444444448</c:v>
                </c:pt>
                <c:pt idx="2">
                  <c:v>0.27708333333333335</c:v>
                </c:pt>
                <c:pt idx="3">
                  <c:v>4.0972222222222222E-2</c:v>
                </c:pt>
                <c:pt idx="4">
                  <c:v>1.2499999999999999E-2</c:v>
                </c:pt>
              </c:numCache>
            </c:numRef>
          </c:val>
          <c:extLst>
            <c:ext xmlns:c16="http://schemas.microsoft.com/office/drawing/2014/chart" uri="{C3380CC4-5D6E-409C-BE32-E72D297353CC}">
              <c16:uniqueId val="{00000002-08F5-4F31-A3E1-4FCBB4FE3DB2}"/>
            </c:ext>
          </c:extLst>
        </c:ser>
        <c:dLbls>
          <c:showLegendKey val="0"/>
          <c:showVal val="0"/>
          <c:showCatName val="0"/>
          <c:showSerName val="0"/>
          <c:showPercent val="0"/>
          <c:showBubbleSize val="0"/>
        </c:dLbls>
        <c:gapWidth val="219"/>
        <c:overlap val="-27"/>
        <c:axId val="407039144"/>
        <c:axId val="407039536"/>
      </c:barChart>
      <c:catAx>
        <c:axId val="4070391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07039536"/>
        <c:crosses val="autoZero"/>
        <c:auto val="1"/>
        <c:lblAlgn val="ctr"/>
        <c:lblOffset val="100"/>
        <c:noMultiLvlLbl val="0"/>
      </c:catAx>
      <c:valAx>
        <c:axId val="407039536"/>
        <c:scaling>
          <c:orientation val="minMax"/>
        </c:scaling>
        <c:delete val="1"/>
        <c:axPos val="l"/>
        <c:numFmt formatCode="h:mm" sourceLinked="1"/>
        <c:majorTickMark val="none"/>
        <c:minorTickMark val="none"/>
        <c:tickLblPos val="nextTo"/>
        <c:crossAx val="407039144"/>
        <c:crosses val="autoZero"/>
        <c:crossBetween val="between"/>
      </c:valAx>
      <c:spPr>
        <a:noFill/>
        <a:ln>
          <a:noFill/>
        </a:ln>
        <a:effectLst/>
      </c:spPr>
    </c:plotArea>
    <c:legend>
      <c:legendPos val="b"/>
      <c:layout>
        <c:manualLayout>
          <c:xMode val="edge"/>
          <c:yMode val="edge"/>
          <c:x val="0.40564996780661472"/>
          <c:y val="0.89201182261331979"/>
          <c:w val="0.17586793022356326"/>
          <c:h val="9.979982102861990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6/15/2017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6/15/2017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12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1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37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334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66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5</a:t>
            </a:fld>
            <a:endParaRPr lang="en-US"/>
          </a:p>
        </p:txBody>
      </p:sp>
    </p:spTree>
    <p:extLst>
      <p:ext uri="{BB962C8B-B14F-4D97-AF65-F5344CB8AC3E}">
        <p14:creationId xmlns:p14="http://schemas.microsoft.com/office/powerpoint/2010/main" val="27020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73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907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51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04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30</a:t>
            </a:fld>
            <a:endParaRPr lang="en-US"/>
          </a:p>
        </p:txBody>
      </p:sp>
    </p:spTree>
    <p:extLst>
      <p:ext uri="{BB962C8B-B14F-4D97-AF65-F5344CB8AC3E}">
        <p14:creationId xmlns:p14="http://schemas.microsoft.com/office/powerpoint/2010/main" val="108099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31</a:t>
            </a:fld>
            <a:endParaRPr lang="en-US"/>
          </a:p>
        </p:txBody>
      </p:sp>
    </p:spTree>
    <p:extLst>
      <p:ext uri="{BB962C8B-B14F-4D97-AF65-F5344CB8AC3E}">
        <p14:creationId xmlns:p14="http://schemas.microsoft.com/office/powerpoint/2010/main" val="2712803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3177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66652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0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73" r:id="rId3"/>
    <p:sldLayoutId id="2147483674" r:id="rId4"/>
    <p:sldLayoutId id="214748367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jpeg"/><Relationship Id="rId50" Type="http://schemas.openxmlformats.org/officeDocument/2006/relationships/image" Target="../media/image56.jpeg"/><Relationship Id="rId55" Type="http://schemas.openxmlformats.org/officeDocument/2006/relationships/image" Target="../media/image61.jpeg"/><Relationship Id="rId63" Type="http://schemas.openxmlformats.org/officeDocument/2006/relationships/image" Target="../media/image69.png"/><Relationship Id="rId68" Type="http://schemas.openxmlformats.org/officeDocument/2006/relationships/image" Target="../media/image74.png"/><Relationship Id="rId76" Type="http://schemas.openxmlformats.org/officeDocument/2006/relationships/image" Target="../media/image82.png"/><Relationship Id="rId84" Type="http://schemas.openxmlformats.org/officeDocument/2006/relationships/image" Target="../media/image90.png"/><Relationship Id="rId7" Type="http://schemas.openxmlformats.org/officeDocument/2006/relationships/image" Target="../media/image13.png"/><Relationship Id="rId71" Type="http://schemas.openxmlformats.org/officeDocument/2006/relationships/image" Target="../media/image77.png"/><Relationship Id="rId2" Type="http://schemas.openxmlformats.org/officeDocument/2006/relationships/image" Target="../media/image8.png"/><Relationship Id="rId16" Type="http://schemas.openxmlformats.org/officeDocument/2006/relationships/image" Target="../media/image22.png"/><Relationship Id="rId29" Type="http://schemas.openxmlformats.org/officeDocument/2006/relationships/image" Target="../media/image35.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jpeg"/><Relationship Id="rId40" Type="http://schemas.openxmlformats.org/officeDocument/2006/relationships/image" Target="../media/image46.jpeg"/><Relationship Id="rId45" Type="http://schemas.openxmlformats.org/officeDocument/2006/relationships/image" Target="../media/image51.jpeg"/><Relationship Id="rId53" Type="http://schemas.openxmlformats.org/officeDocument/2006/relationships/image" Target="../media/image59.jpeg"/><Relationship Id="rId58" Type="http://schemas.openxmlformats.org/officeDocument/2006/relationships/image" Target="../media/image64.png"/><Relationship Id="rId66" Type="http://schemas.openxmlformats.org/officeDocument/2006/relationships/image" Target="../media/image72.jpeg"/><Relationship Id="rId74" Type="http://schemas.openxmlformats.org/officeDocument/2006/relationships/image" Target="../media/image80.png"/><Relationship Id="rId79" Type="http://schemas.openxmlformats.org/officeDocument/2006/relationships/image" Target="../media/image85.png"/><Relationship Id="rId5" Type="http://schemas.openxmlformats.org/officeDocument/2006/relationships/image" Target="../media/image11.png"/><Relationship Id="rId61" Type="http://schemas.openxmlformats.org/officeDocument/2006/relationships/image" Target="../media/image67.png"/><Relationship Id="rId82" Type="http://schemas.openxmlformats.org/officeDocument/2006/relationships/image" Target="../media/image88.png"/><Relationship Id="rId19" Type="http://schemas.openxmlformats.org/officeDocument/2006/relationships/image" Target="../media/image25.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jpeg"/><Relationship Id="rId43" Type="http://schemas.openxmlformats.org/officeDocument/2006/relationships/image" Target="../media/image49.png"/><Relationship Id="rId48" Type="http://schemas.openxmlformats.org/officeDocument/2006/relationships/image" Target="../media/image54.png"/><Relationship Id="rId56" Type="http://schemas.openxmlformats.org/officeDocument/2006/relationships/image" Target="../media/image62.jpeg"/><Relationship Id="rId64" Type="http://schemas.openxmlformats.org/officeDocument/2006/relationships/image" Target="../media/image70.png"/><Relationship Id="rId69" Type="http://schemas.openxmlformats.org/officeDocument/2006/relationships/image" Target="../media/image75.png"/><Relationship Id="rId77" Type="http://schemas.openxmlformats.org/officeDocument/2006/relationships/image" Target="../media/image83.png"/><Relationship Id="rId8" Type="http://schemas.openxmlformats.org/officeDocument/2006/relationships/image" Target="../media/image14.jpeg"/><Relationship Id="rId51" Type="http://schemas.openxmlformats.org/officeDocument/2006/relationships/image" Target="../media/image57.png"/><Relationship Id="rId72" Type="http://schemas.openxmlformats.org/officeDocument/2006/relationships/image" Target="../media/image78.png"/><Relationship Id="rId80" Type="http://schemas.openxmlformats.org/officeDocument/2006/relationships/image" Target="../media/image86.png"/><Relationship Id="rId85" Type="http://schemas.openxmlformats.org/officeDocument/2006/relationships/image" Target="../media/image91.png"/><Relationship Id="rId3" Type="http://schemas.openxmlformats.org/officeDocument/2006/relationships/image" Target="../media/image9.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jpe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png"/><Relationship Id="rId67" Type="http://schemas.openxmlformats.org/officeDocument/2006/relationships/image" Target="../media/image73.png"/><Relationship Id="rId20" Type="http://schemas.openxmlformats.org/officeDocument/2006/relationships/image" Target="../media/image26.jpeg"/><Relationship Id="rId41" Type="http://schemas.openxmlformats.org/officeDocument/2006/relationships/image" Target="../media/image47.jpeg"/><Relationship Id="rId54" Type="http://schemas.openxmlformats.org/officeDocument/2006/relationships/image" Target="../media/image60.png"/><Relationship Id="rId62" Type="http://schemas.openxmlformats.org/officeDocument/2006/relationships/image" Target="../media/image68.jpeg"/><Relationship Id="rId70" Type="http://schemas.openxmlformats.org/officeDocument/2006/relationships/image" Target="../media/image76.png"/><Relationship Id="rId75" Type="http://schemas.openxmlformats.org/officeDocument/2006/relationships/image" Target="../media/image81.png"/><Relationship Id="rId83"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png"/><Relationship Id="rId57" Type="http://schemas.openxmlformats.org/officeDocument/2006/relationships/image" Target="../media/image63.png"/><Relationship Id="rId10" Type="http://schemas.openxmlformats.org/officeDocument/2006/relationships/image" Target="../media/image16.png"/><Relationship Id="rId31" Type="http://schemas.openxmlformats.org/officeDocument/2006/relationships/image" Target="../media/image37.png"/><Relationship Id="rId44" Type="http://schemas.openxmlformats.org/officeDocument/2006/relationships/image" Target="../media/image50.png"/><Relationship Id="rId52" Type="http://schemas.openxmlformats.org/officeDocument/2006/relationships/image" Target="../media/image58.png"/><Relationship Id="rId60" Type="http://schemas.openxmlformats.org/officeDocument/2006/relationships/image" Target="../media/image66.png"/><Relationship Id="rId65" Type="http://schemas.openxmlformats.org/officeDocument/2006/relationships/image" Target="../media/image71.png"/><Relationship Id="rId73" Type="http://schemas.openxmlformats.org/officeDocument/2006/relationships/image" Target="../media/image79.png"/><Relationship Id="rId78" Type="http://schemas.openxmlformats.org/officeDocument/2006/relationships/image" Target="../media/image84.png"/><Relationship Id="rId81" Type="http://schemas.openxmlformats.org/officeDocument/2006/relationships/image" Target="../media/image87.png"/><Relationship Id="rId86"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chart" Target="../charts/chart26.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chart" Target="../charts/char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chart" Target="../charts/chart29.xml"/><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chart" Target="../charts/char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3999" cy="6858000"/>
          </a:xfrm>
          <a:prstGeom prst="rect">
            <a:avLst/>
          </a:prstGeom>
        </p:spPr>
      </p:pic>
      <p:sp>
        <p:nvSpPr>
          <p:cNvPr id="4" name="Text Placeholder 2"/>
          <p:cNvSpPr txBox="1">
            <a:spLocks/>
          </p:cNvSpPr>
          <p:nvPr/>
        </p:nvSpPr>
        <p:spPr>
          <a:xfrm>
            <a:off x="6933461" y="4868886"/>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Members Center</a:t>
            </a:r>
          </a:p>
        </p:txBody>
      </p:sp>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TV Dominates As The Preferred News Platform Among Very Loyal News Consumers</a:t>
            </a:r>
          </a:p>
        </p:txBody>
      </p:sp>
      <p:graphicFrame>
        <p:nvGraphicFramePr>
          <p:cNvPr id="10" name="Chart 9"/>
          <p:cNvGraphicFramePr/>
          <p:nvPr>
            <p:extLst>
              <p:ext uri="{D42A27DB-BD31-4B8C-83A1-F6EECF244321}">
                <p14:modId xmlns:p14="http://schemas.microsoft.com/office/powerpoint/2010/main" val="1385891027"/>
              </p:ext>
            </p:extLst>
          </p:nvPr>
        </p:nvGraphicFramePr>
        <p:xfrm>
          <a:off x="329143" y="2228295"/>
          <a:ext cx="8530772" cy="349294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479113"/>
            <a:ext cx="7161417" cy="212095"/>
          </a:xfrm>
        </p:spPr>
        <p:txBody>
          <a:bodyPr/>
          <a:lstStyle/>
          <a:p>
            <a:r>
              <a:rPr lang="en-US" sz="800" dirty="0"/>
              <a:t>Source: Pew Research Center “The Modern News Consumer,” released 7/7/16 with survey conducted Jan 12 – Feb 8, 2016 among 4,654 US adults 18+.  “Other” media includes radio &amp; print.  “Watching” as opposed to “reading” or “listening.”</a:t>
            </a:r>
          </a:p>
        </p:txBody>
      </p:sp>
      <p:sp>
        <p:nvSpPr>
          <p:cNvPr id="7" name="Text Placeholder 2"/>
          <p:cNvSpPr>
            <a:spLocks noGrp="1"/>
          </p:cNvSpPr>
          <p:nvPr>
            <p:ph type="body" sz="quarter" idx="13"/>
          </p:nvPr>
        </p:nvSpPr>
        <p:spPr>
          <a:xfrm>
            <a:off x="178211" y="1376191"/>
            <a:ext cx="8805334" cy="639039"/>
          </a:xfrm>
        </p:spPr>
        <p:txBody>
          <a:bodyPr/>
          <a:lstStyle/>
          <a:p>
            <a:pPr marL="285750" indent="-285750" algn="l">
              <a:buFont typeface="Arial" panose="020B0604020202020204" pitchFamily="34" charset="0"/>
              <a:buChar char="•"/>
            </a:pPr>
            <a:r>
              <a:rPr lang="en-US" sz="1400" b="1" i="1" u="sng" dirty="0"/>
              <a:t>46%</a:t>
            </a:r>
            <a:r>
              <a:rPr lang="en-US" sz="1400" dirty="0"/>
              <a:t> of Americans define themselves as “very loyal” news consumers (they are loyal to their news sources </a:t>
            </a:r>
            <a:r>
              <a:rPr lang="en-US" sz="1400" i="1" u="sng" dirty="0"/>
              <a:t>and</a:t>
            </a:r>
            <a:r>
              <a:rPr lang="en-US" sz="1400" dirty="0"/>
              <a:t> go to those same sources for news </a:t>
            </a:r>
            <a:r>
              <a:rPr lang="en-US" sz="1400" i="1" dirty="0"/>
              <a:t>all the time</a:t>
            </a:r>
            <a:r>
              <a:rPr lang="en-US" sz="1400" dirty="0"/>
              <a:t>)  </a:t>
            </a:r>
          </a:p>
          <a:p>
            <a:pPr marL="1028700" lvl="1">
              <a:buFont typeface="Arial" panose="020B0604020202020204" pitchFamily="34" charset="0"/>
              <a:buChar char="•"/>
            </a:pPr>
            <a:r>
              <a:rPr lang="en-US" sz="1200" dirty="0"/>
              <a:t>67% of very loyal news consumers follow the news all or most of the time; a much higher rate than others</a:t>
            </a:r>
          </a:p>
        </p:txBody>
      </p:sp>
      <p:sp>
        <p:nvSpPr>
          <p:cNvPr id="12"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00471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 Of This Helps Explain Why TV Accounts for </a:t>
            </a:r>
            <a:r>
              <a:rPr lang="en-US" b="1" u="sng" dirty="0"/>
              <a:t>91%</a:t>
            </a:r>
            <a:r>
              <a:rPr lang="en-US" dirty="0"/>
              <a:t> of the Total Time Spent Consuming News On Video-Enabled Devices</a:t>
            </a:r>
            <a:endParaRPr lang="en-US" dirty="0">
              <a:solidFill>
                <a:srgbClr val="FF0000"/>
              </a:solidFill>
            </a:endParaRPr>
          </a:p>
        </p:txBody>
      </p:sp>
      <p:graphicFrame>
        <p:nvGraphicFramePr>
          <p:cNvPr id="10" name="Chart 9"/>
          <p:cNvGraphicFramePr/>
          <p:nvPr>
            <p:extLst>
              <p:ext uri="{D42A27DB-BD31-4B8C-83A1-F6EECF244321}">
                <p14:modId xmlns:p14="http://schemas.microsoft.com/office/powerpoint/2010/main" val="2582901414"/>
              </p:ext>
            </p:extLst>
          </p:nvPr>
        </p:nvGraphicFramePr>
        <p:xfrm>
          <a:off x="161636" y="1567543"/>
          <a:ext cx="8805333" cy="405819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p:cNvSpPr>
            <a:spLocks noGrp="1"/>
          </p:cNvSpPr>
          <p:nvPr>
            <p:ph type="body" sz="quarter" idx="14"/>
          </p:nvPr>
        </p:nvSpPr>
        <p:spPr>
          <a:xfrm>
            <a:off x="205666" y="5806851"/>
            <a:ext cx="7537142" cy="236537"/>
          </a:xfrm>
        </p:spPr>
        <p:txBody>
          <a:bodyPr/>
          <a:lstStyle/>
          <a:p>
            <a:r>
              <a:rPr lang="en-US" sz="1000" dirty="0"/>
              <a:t>TV includes National Broadcast TV News, Local Broadcast TV News &amp; National Cable TV News</a:t>
            </a:r>
          </a:p>
        </p:txBody>
      </p:sp>
      <p:sp>
        <p:nvSpPr>
          <p:cNvPr id="11" name="Text Placeholder 3"/>
          <p:cNvSpPr>
            <a:spLocks noGrp="1"/>
          </p:cNvSpPr>
          <p:nvPr>
            <p:ph type="body" sz="quarter" idx="14"/>
          </p:nvPr>
        </p:nvSpPr>
        <p:spPr>
          <a:xfrm>
            <a:off x="161276" y="6294464"/>
            <a:ext cx="7537142" cy="236537"/>
          </a:xfrm>
        </p:spPr>
        <p:txBody>
          <a:bodyPr/>
          <a:lstStyle/>
          <a:p>
            <a:r>
              <a:rPr lang="en-US" sz="800" dirty="0"/>
              <a:t>Source: Nielsen Total Audience Report Q4 2016 – Adults 18+.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Local Cable TV News data is not available within the report.</a:t>
            </a:r>
          </a:p>
        </p:txBody>
      </p:sp>
      <p:sp>
        <p:nvSpPr>
          <p:cNvPr id="9" name="Text Placeholder 4"/>
          <p:cNvSpPr>
            <a:spLocks noGrp="1"/>
          </p:cNvSpPr>
          <p:nvPr>
            <p:ph type="body" sz="quarter" idx="15"/>
          </p:nvPr>
        </p:nvSpPr>
        <p:spPr>
          <a:xfrm>
            <a:off x="329142" y="6100886"/>
            <a:ext cx="2485079" cy="431798"/>
          </a:xfrm>
        </p:spPr>
        <p:txBody>
          <a:bodyPr/>
          <a:lstStyle/>
          <a:p>
            <a:r>
              <a:rPr lang="en-US" dirty="0"/>
              <a:t>Igniting today’s headlines</a:t>
            </a:r>
          </a:p>
        </p:txBody>
      </p:sp>
    </p:spTree>
    <p:extLst>
      <p:ext uri="{BB962C8B-B14F-4D97-AF65-F5344CB8AC3E}">
        <p14:creationId xmlns:p14="http://schemas.microsoft.com/office/powerpoint/2010/main" val="1829648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896339"/>
          </a:xfrm>
        </p:spPr>
        <p:txBody>
          <a:bodyPr/>
          <a:lstStyle/>
          <a:p>
            <a:r>
              <a:rPr lang="en-US" dirty="0">
                <a:solidFill>
                  <a:schemeClr val="tx1"/>
                </a:solidFill>
              </a:rPr>
              <a:t>Average Time Spent With National Cable TV News Among News Consumers Increased By </a:t>
            </a:r>
            <a:r>
              <a:rPr lang="en-US" b="1" u="sng" dirty="0">
                <a:solidFill>
                  <a:schemeClr val="tx1"/>
                </a:solidFill>
              </a:rPr>
              <a:t>28%</a:t>
            </a:r>
            <a:r>
              <a:rPr lang="en-US" dirty="0">
                <a:solidFill>
                  <a:schemeClr val="tx1"/>
                </a:solidFill>
              </a:rPr>
              <a:t> In The Past Year</a:t>
            </a:r>
          </a:p>
        </p:txBody>
      </p:sp>
      <p:graphicFrame>
        <p:nvGraphicFramePr>
          <p:cNvPr id="10" name="Chart 9"/>
          <p:cNvGraphicFramePr/>
          <p:nvPr>
            <p:extLst>
              <p:ext uri="{D42A27DB-BD31-4B8C-83A1-F6EECF244321}">
                <p14:modId xmlns:p14="http://schemas.microsoft.com/office/powerpoint/2010/main" val="1342310376"/>
              </p:ext>
            </p:extLst>
          </p:nvPr>
        </p:nvGraphicFramePr>
        <p:xfrm>
          <a:off x="161636" y="2254453"/>
          <a:ext cx="8759152" cy="3774871"/>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594747" y="4069382"/>
            <a:ext cx="67556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2:06</a:t>
            </a:r>
          </a:p>
        </p:txBody>
      </p:sp>
      <p:sp>
        <p:nvSpPr>
          <p:cNvPr id="14" name="Rectangle 13"/>
          <p:cNvSpPr/>
          <p:nvPr/>
        </p:nvSpPr>
        <p:spPr>
          <a:xfrm>
            <a:off x="1092747" y="4069382"/>
            <a:ext cx="67512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2:07</a:t>
            </a:r>
          </a:p>
        </p:txBody>
      </p:sp>
      <p:sp>
        <p:nvSpPr>
          <p:cNvPr id="15" name="Rectangle 14"/>
          <p:cNvSpPr/>
          <p:nvPr/>
        </p:nvSpPr>
        <p:spPr>
          <a:xfrm>
            <a:off x="2250998" y="3147584"/>
            <a:ext cx="67556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4:30</a:t>
            </a:r>
          </a:p>
        </p:txBody>
      </p:sp>
      <p:sp>
        <p:nvSpPr>
          <p:cNvPr id="16" name="Rectangle 15"/>
          <p:cNvSpPr/>
          <p:nvPr/>
        </p:nvSpPr>
        <p:spPr>
          <a:xfrm>
            <a:off x="2761797" y="3173345"/>
            <a:ext cx="67512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4:27</a:t>
            </a:r>
          </a:p>
        </p:txBody>
      </p:sp>
      <p:sp>
        <p:nvSpPr>
          <p:cNvPr id="17" name="Rectangle 16"/>
          <p:cNvSpPr/>
          <p:nvPr/>
        </p:nvSpPr>
        <p:spPr>
          <a:xfrm>
            <a:off x="3964698" y="2925450"/>
            <a:ext cx="67556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5:03</a:t>
            </a:r>
          </a:p>
        </p:txBody>
      </p:sp>
      <p:sp>
        <p:nvSpPr>
          <p:cNvPr id="18" name="Rectangle 17"/>
          <p:cNvSpPr/>
          <p:nvPr/>
        </p:nvSpPr>
        <p:spPr>
          <a:xfrm>
            <a:off x="4430680" y="2360806"/>
            <a:ext cx="67512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6:28</a:t>
            </a:r>
          </a:p>
        </p:txBody>
      </p:sp>
      <p:sp>
        <p:nvSpPr>
          <p:cNvPr id="20" name="Rectangle 19"/>
          <p:cNvSpPr/>
          <p:nvPr/>
        </p:nvSpPr>
        <p:spPr>
          <a:xfrm>
            <a:off x="5689574" y="4589946"/>
            <a:ext cx="67556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0:48</a:t>
            </a:r>
          </a:p>
        </p:txBody>
      </p:sp>
      <p:sp>
        <p:nvSpPr>
          <p:cNvPr id="21" name="Rectangle 20"/>
          <p:cNvSpPr/>
          <p:nvPr/>
        </p:nvSpPr>
        <p:spPr>
          <a:xfrm>
            <a:off x="6119443" y="4440766"/>
            <a:ext cx="67512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1:14</a:t>
            </a:r>
          </a:p>
        </p:txBody>
      </p:sp>
      <p:sp>
        <p:nvSpPr>
          <p:cNvPr id="22" name="Rectangle 21"/>
          <p:cNvSpPr/>
          <p:nvPr/>
        </p:nvSpPr>
        <p:spPr>
          <a:xfrm>
            <a:off x="7370154" y="4782669"/>
            <a:ext cx="67556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0:18</a:t>
            </a:r>
          </a:p>
        </p:txBody>
      </p:sp>
      <p:sp>
        <p:nvSpPr>
          <p:cNvPr id="23" name="Rectangle 22"/>
          <p:cNvSpPr/>
          <p:nvPr/>
        </p:nvSpPr>
        <p:spPr>
          <a:xfrm>
            <a:off x="7818212" y="4754676"/>
            <a:ext cx="675124"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0:22</a:t>
            </a:r>
          </a:p>
        </p:txBody>
      </p:sp>
      <p:sp>
        <p:nvSpPr>
          <p:cNvPr id="24" name="Rounded Rectangle 6"/>
          <p:cNvSpPr/>
          <p:nvPr/>
        </p:nvSpPr>
        <p:spPr>
          <a:xfrm>
            <a:off x="1694713" y="3992419"/>
            <a:ext cx="547576" cy="285929"/>
          </a:xfrm>
          <a:prstGeom prst="roundRect">
            <a:avLst/>
          </a:prstGeom>
          <a:noFill/>
          <a:ln>
            <a:solidFill>
              <a:srgbClr val="7030A0"/>
            </a:solidFill>
          </a:ln>
        </p:spPr>
        <p:txBody>
          <a:bodyPr wrap="square" rtlCol="0">
            <a:spAutoFit/>
          </a:bodyPr>
          <a:lstStyle/>
          <a:p>
            <a:pPr algn="ctr"/>
            <a:r>
              <a:rPr lang="en-US" sz="1200" b="1" dirty="0">
                <a:solidFill>
                  <a:srgbClr val="7030A0"/>
                </a:solidFill>
              </a:rPr>
              <a:t>+1%</a:t>
            </a:r>
          </a:p>
        </p:txBody>
      </p:sp>
      <p:sp>
        <p:nvSpPr>
          <p:cNvPr id="25" name="Rounded Rectangle 6"/>
          <p:cNvSpPr/>
          <p:nvPr/>
        </p:nvSpPr>
        <p:spPr>
          <a:xfrm>
            <a:off x="3329275" y="3120436"/>
            <a:ext cx="547576" cy="285929"/>
          </a:xfrm>
          <a:prstGeom prst="roundRect">
            <a:avLst/>
          </a:prstGeom>
          <a:noFill/>
          <a:ln>
            <a:solidFill>
              <a:srgbClr val="FF0000"/>
            </a:solidFill>
          </a:ln>
        </p:spPr>
        <p:txBody>
          <a:bodyPr wrap="square" rtlCol="0">
            <a:spAutoFit/>
          </a:bodyPr>
          <a:lstStyle/>
          <a:p>
            <a:pPr algn="ctr"/>
            <a:r>
              <a:rPr lang="en-US" sz="1200" b="1" dirty="0">
                <a:solidFill>
                  <a:srgbClr val="FF0000"/>
                </a:solidFill>
              </a:rPr>
              <a:t>-1%</a:t>
            </a:r>
          </a:p>
        </p:txBody>
      </p:sp>
      <p:sp>
        <p:nvSpPr>
          <p:cNvPr id="26" name="Rounded Rectangle 6"/>
          <p:cNvSpPr/>
          <p:nvPr/>
        </p:nvSpPr>
        <p:spPr>
          <a:xfrm>
            <a:off x="5053700" y="2254454"/>
            <a:ext cx="635874" cy="285929"/>
          </a:xfrm>
          <a:prstGeom prst="roundRect">
            <a:avLst/>
          </a:prstGeom>
          <a:noFill/>
          <a:ln>
            <a:solidFill>
              <a:srgbClr val="7030A0"/>
            </a:solidFill>
          </a:ln>
        </p:spPr>
        <p:txBody>
          <a:bodyPr wrap="square" rtlCol="0">
            <a:spAutoFit/>
          </a:bodyPr>
          <a:lstStyle/>
          <a:p>
            <a:pPr algn="ctr"/>
            <a:r>
              <a:rPr lang="en-US" sz="1200" b="1" dirty="0">
                <a:solidFill>
                  <a:srgbClr val="7030A0"/>
                </a:solidFill>
              </a:rPr>
              <a:t>+28%</a:t>
            </a:r>
          </a:p>
        </p:txBody>
      </p:sp>
      <p:sp>
        <p:nvSpPr>
          <p:cNvPr id="27" name="Rounded Rectangle 6"/>
          <p:cNvSpPr/>
          <p:nvPr/>
        </p:nvSpPr>
        <p:spPr>
          <a:xfrm>
            <a:off x="6712323" y="4396778"/>
            <a:ext cx="635649" cy="285929"/>
          </a:xfrm>
          <a:prstGeom prst="roundRect">
            <a:avLst/>
          </a:prstGeom>
          <a:noFill/>
          <a:ln>
            <a:solidFill>
              <a:srgbClr val="7030A0"/>
            </a:solidFill>
          </a:ln>
        </p:spPr>
        <p:txBody>
          <a:bodyPr wrap="square" rtlCol="0">
            <a:spAutoFit/>
          </a:bodyPr>
          <a:lstStyle/>
          <a:p>
            <a:pPr algn="ctr"/>
            <a:r>
              <a:rPr lang="en-US" sz="1200" b="1" dirty="0">
                <a:solidFill>
                  <a:srgbClr val="7030A0"/>
                </a:solidFill>
              </a:rPr>
              <a:t>+54%</a:t>
            </a:r>
          </a:p>
        </p:txBody>
      </p:sp>
      <p:sp>
        <p:nvSpPr>
          <p:cNvPr id="28" name="Rounded Rectangle 6"/>
          <p:cNvSpPr/>
          <p:nvPr/>
        </p:nvSpPr>
        <p:spPr>
          <a:xfrm>
            <a:off x="8392903" y="4657210"/>
            <a:ext cx="615732" cy="306467"/>
          </a:xfrm>
          <a:prstGeom prst="roundRect">
            <a:avLst/>
          </a:prstGeom>
          <a:noFill/>
          <a:ln>
            <a:solidFill>
              <a:srgbClr val="7030A0"/>
            </a:solidFill>
          </a:ln>
        </p:spPr>
        <p:txBody>
          <a:bodyPr wrap="square" rtlCol="0">
            <a:spAutoFit/>
          </a:bodyPr>
          <a:lstStyle/>
          <a:p>
            <a:pPr algn="ctr"/>
            <a:r>
              <a:rPr lang="en-US" sz="1200" b="1" dirty="0">
                <a:solidFill>
                  <a:srgbClr val="7030A0"/>
                </a:solidFill>
              </a:rPr>
              <a:t>+22%</a:t>
            </a:r>
          </a:p>
        </p:txBody>
      </p:sp>
      <p:sp>
        <p:nvSpPr>
          <p:cNvPr id="29" name="Text Placeholder 3"/>
          <p:cNvSpPr>
            <a:spLocks noGrp="1"/>
          </p:cNvSpPr>
          <p:nvPr>
            <p:ph type="body" sz="quarter" idx="14"/>
          </p:nvPr>
        </p:nvSpPr>
        <p:spPr>
          <a:xfrm>
            <a:off x="181063" y="6296155"/>
            <a:ext cx="7537142" cy="236537"/>
          </a:xfrm>
        </p:spPr>
        <p:txBody>
          <a:bodyPr/>
          <a:lstStyle/>
          <a:p>
            <a:r>
              <a:rPr lang="en-US" sz="800" dirty="0"/>
              <a:t>Source: Nielsen Total Audience Report Q4 2016 – Adults 18+.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“Time Spent” reflective of news consumers only. Average week across the year. Local Cable TV News data is not available within the report.</a:t>
            </a:r>
          </a:p>
        </p:txBody>
      </p:sp>
      <p:sp>
        <p:nvSpPr>
          <p:cNvPr id="30" name="Text Placeholder 2"/>
          <p:cNvSpPr>
            <a:spLocks noGrp="1"/>
          </p:cNvSpPr>
          <p:nvPr>
            <p:ph type="body" sz="quarter" idx="13"/>
          </p:nvPr>
        </p:nvSpPr>
        <p:spPr>
          <a:xfrm>
            <a:off x="181063" y="1584004"/>
            <a:ext cx="8805334" cy="627622"/>
          </a:xfrm>
        </p:spPr>
        <p:txBody>
          <a:bodyPr/>
          <a:lstStyle/>
          <a:p>
            <a:r>
              <a:rPr lang="en-US" sz="1600" u="sng" dirty="0"/>
              <a:t>Average Weekly Time Spent With News Content Among News Consumers (Adults 18+)</a:t>
            </a:r>
          </a:p>
          <a:p>
            <a:r>
              <a:rPr lang="en-US" sz="1200" dirty="0"/>
              <a:t>(</a:t>
            </a:r>
            <a:r>
              <a:rPr lang="en-US" sz="1200" dirty="0" err="1"/>
              <a:t>Hr:Min</a:t>
            </a:r>
            <a:r>
              <a:rPr lang="en-US" sz="1200" dirty="0"/>
              <a:t>) </a:t>
            </a:r>
          </a:p>
        </p:txBody>
      </p:sp>
      <p:sp>
        <p:nvSpPr>
          <p:cNvPr id="32" name="Text Placeholder 3"/>
          <p:cNvSpPr>
            <a:spLocks noGrp="1"/>
          </p:cNvSpPr>
          <p:nvPr>
            <p:ph type="body" sz="quarter" idx="14"/>
          </p:nvPr>
        </p:nvSpPr>
        <p:spPr>
          <a:xfrm>
            <a:off x="214544" y="5771339"/>
            <a:ext cx="3527032" cy="236537"/>
          </a:xfrm>
        </p:spPr>
        <p:txBody>
          <a:bodyPr/>
          <a:lstStyle/>
          <a:p>
            <a:r>
              <a:rPr lang="en-US" sz="1000" dirty="0"/>
              <a:t>Reflects “all in” consumption, not just video viewing</a:t>
            </a:r>
          </a:p>
        </p:txBody>
      </p:sp>
      <p:sp>
        <p:nvSpPr>
          <p:cNvPr id="33" name="Text Placeholder 4"/>
          <p:cNvSpPr>
            <a:spLocks noGrp="1"/>
          </p:cNvSpPr>
          <p:nvPr>
            <p:ph type="body" sz="quarter" idx="15"/>
          </p:nvPr>
        </p:nvSpPr>
        <p:spPr>
          <a:xfrm>
            <a:off x="329142" y="6083134"/>
            <a:ext cx="2485079" cy="431798"/>
          </a:xfrm>
        </p:spPr>
        <p:txBody>
          <a:bodyPr/>
          <a:lstStyle/>
          <a:p>
            <a:r>
              <a:rPr lang="en-US" dirty="0"/>
              <a:t>Igniting today’s headlines</a:t>
            </a:r>
          </a:p>
        </p:txBody>
      </p:sp>
    </p:spTree>
    <p:extLst>
      <p:ext uri="{BB962C8B-B14F-4D97-AF65-F5344CB8AC3E}">
        <p14:creationId xmlns:p14="http://schemas.microsoft.com/office/powerpoint/2010/main" val="3491127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815097817"/>
              </p:ext>
            </p:extLst>
          </p:nvPr>
        </p:nvGraphicFramePr>
        <p:xfrm>
          <a:off x="161636" y="2299063"/>
          <a:ext cx="8759152" cy="3730262"/>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le 6"/>
          <p:cNvSpPr/>
          <p:nvPr/>
        </p:nvSpPr>
        <p:spPr>
          <a:xfrm>
            <a:off x="1641280" y="3783489"/>
            <a:ext cx="547576" cy="306467"/>
          </a:xfrm>
          <a:prstGeom prst="roundRect">
            <a:avLst/>
          </a:prstGeom>
          <a:noFill/>
          <a:ln>
            <a:solidFill>
              <a:srgbClr val="7030A0"/>
            </a:solidFill>
          </a:ln>
        </p:spPr>
        <p:txBody>
          <a:bodyPr wrap="square" rtlCol="0">
            <a:spAutoFit/>
          </a:bodyPr>
          <a:lstStyle/>
          <a:p>
            <a:pPr algn="ctr"/>
            <a:r>
              <a:rPr lang="en-US" sz="1200" b="1" dirty="0">
                <a:solidFill>
                  <a:srgbClr val="7030A0"/>
                </a:solidFill>
              </a:rPr>
              <a:t>+3%</a:t>
            </a:r>
          </a:p>
        </p:txBody>
      </p:sp>
      <p:sp>
        <p:nvSpPr>
          <p:cNvPr id="8" name="Rounded Rectangle 6"/>
          <p:cNvSpPr/>
          <p:nvPr/>
        </p:nvSpPr>
        <p:spPr>
          <a:xfrm>
            <a:off x="3336913" y="2710016"/>
            <a:ext cx="547576" cy="285929"/>
          </a:xfrm>
          <a:prstGeom prst="roundRect">
            <a:avLst/>
          </a:prstGeom>
          <a:noFill/>
          <a:ln>
            <a:solidFill>
              <a:srgbClr val="FF0000"/>
            </a:solidFill>
          </a:ln>
        </p:spPr>
        <p:txBody>
          <a:bodyPr wrap="square" rtlCol="0">
            <a:spAutoFit/>
          </a:bodyPr>
          <a:lstStyle/>
          <a:p>
            <a:pPr algn="ctr"/>
            <a:r>
              <a:rPr lang="en-US" sz="1200" b="1" dirty="0">
                <a:solidFill>
                  <a:srgbClr val="FF0000"/>
                </a:solidFill>
              </a:rPr>
              <a:t>-2%</a:t>
            </a:r>
          </a:p>
        </p:txBody>
      </p:sp>
      <p:sp>
        <p:nvSpPr>
          <p:cNvPr id="9" name="Rounded Rectangle 6"/>
          <p:cNvSpPr/>
          <p:nvPr/>
        </p:nvSpPr>
        <p:spPr>
          <a:xfrm>
            <a:off x="5050303" y="2403549"/>
            <a:ext cx="631405" cy="306467"/>
          </a:xfrm>
          <a:prstGeom prst="roundRect">
            <a:avLst/>
          </a:prstGeom>
          <a:noFill/>
          <a:ln>
            <a:solidFill>
              <a:srgbClr val="7030A0"/>
            </a:solidFill>
          </a:ln>
        </p:spPr>
        <p:txBody>
          <a:bodyPr wrap="square" rtlCol="0">
            <a:spAutoFit/>
          </a:bodyPr>
          <a:lstStyle/>
          <a:p>
            <a:pPr algn="ctr"/>
            <a:r>
              <a:rPr lang="en-US" sz="1200" b="1" dirty="0">
                <a:solidFill>
                  <a:srgbClr val="7030A0"/>
                </a:solidFill>
              </a:rPr>
              <a:t>+53%</a:t>
            </a:r>
          </a:p>
        </p:txBody>
      </p:sp>
      <p:sp>
        <p:nvSpPr>
          <p:cNvPr id="11" name="Rounded Rectangle 6"/>
          <p:cNvSpPr/>
          <p:nvPr/>
        </p:nvSpPr>
        <p:spPr>
          <a:xfrm>
            <a:off x="6737060" y="4010960"/>
            <a:ext cx="622527" cy="306467"/>
          </a:xfrm>
          <a:prstGeom prst="roundRect">
            <a:avLst/>
          </a:prstGeom>
          <a:noFill/>
          <a:ln>
            <a:solidFill>
              <a:srgbClr val="7030A0"/>
            </a:solidFill>
          </a:ln>
        </p:spPr>
        <p:txBody>
          <a:bodyPr wrap="square" rtlCol="0">
            <a:spAutoFit/>
          </a:bodyPr>
          <a:lstStyle/>
          <a:p>
            <a:pPr algn="ctr"/>
            <a:r>
              <a:rPr lang="en-US" sz="1200" b="1" dirty="0">
                <a:solidFill>
                  <a:srgbClr val="7030A0"/>
                </a:solidFill>
              </a:rPr>
              <a:t>+42%</a:t>
            </a:r>
          </a:p>
        </p:txBody>
      </p:sp>
      <p:sp>
        <p:nvSpPr>
          <p:cNvPr id="13" name="Rounded Rectangle 6"/>
          <p:cNvSpPr/>
          <p:nvPr/>
        </p:nvSpPr>
        <p:spPr>
          <a:xfrm>
            <a:off x="8419394" y="4514496"/>
            <a:ext cx="547576" cy="285929"/>
          </a:xfrm>
          <a:prstGeom prst="roundRect">
            <a:avLst/>
          </a:prstGeom>
          <a:noFill/>
          <a:ln>
            <a:solidFill>
              <a:srgbClr val="7030A0"/>
            </a:solidFill>
          </a:ln>
        </p:spPr>
        <p:txBody>
          <a:bodyPr wrap="square" rtlCol="0">
            <a:spAutoFit/>
          </a:bodyPr>
          <a:lstStyle/>
          <a:p>
            <a:pPr algn="ctr"/>
            <a:r>
              <a:rPr lang="en-US" sz="1200" b="1" dirty="0">
                <a:solidFill>
                  <a:srgbClr val="7030A0"/>
                </a:solidFill>
              </a:rPr>
              <a:t>+7%</a:t>
            </a:r>
          </a:p>
        </p:txBody>
      </p:sp>
      <p:sp>
        <p:nvSpPr>
          <p:cNvPr id="14" name="Text Placeholder 2"/>
          <p:cNvSpPr>
            <a:spLocks noGrp="1"/>
          </p:cNvSpPr>
          <p:nvPr>
            <p:ph type="body" sz="quarter" idx="13"/>
          </p:nvPr>
        </p:nvSpPr>
        <p:spPr>
          <a:xfrm>
            <a:off x="181063" y="1584004"/>
            <a:ext cx="8805334" cy="627622"/>
          </a:xfrm>
        </p:spPr>
        <p:txBody>
          <a:bodyPr/>
          <a:lstStyle/>
          <a:p>
            <a:r>
              <a:rPr lang="en-US" sz="1600" u="sng" dirty="0"/>
              <a:t>Average Weekly Time Spent With News Content Among News Consumers (Adults 18-34)</a:t>
            </a:r>
          </a:p>
          <a:p>
            <a:r>
              <a:rPr lang="en-US" sz="1200" dirty="0"/>
              <a:t>(</a:t>
            </a:r>
            <a:r>
              <a:rPr lang="en-US" sz="1200" dirty="0" err="1"/>
              <a:t>Hr:Min</a:t>
            </a:r>
            <a:r>
              <a:rPr lang="en-US" sz="1200" dirty="0"/>
              <a:t>) </a:t>
            </a:r>
          </a:p>
        </p:txBody>
      </p:sp>
      <p:sp>
        <p:nvSpPr>
          <p:cNvPr id="15" name="Text Placeholder 3"/>
          <p:cNvSpPr>
            <a:spLocks noGrp="1"/>
          </p:cNvSpPr>
          <p:nvPr>
            <p:ph type="body" sz="quarter" idx="14"/>
          </p:nvPr>
        </p:nvSpPr>
        <p:spPr>
          <a:xfrm>
            <a:off x="181063" y="6287615"/>
            <a:ext cx="7537142" cy="552967"/>
          </a:xfrm>
        </p:spPr>
        <p:txBody>
          <a:bodyPr/>
          <a:lstStyle/>
          <a:p>
            <a:r>
              <a:rPr lang="en-US" sz="800" dirty="0"/>
              <a:t>Source: Nielsen Total Audience Report Q4 2016 – Adults 18-34.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“Time Spent” reflective of news consumers only. Average week across the year. Local Cable TV News data is not available within the report. </a:t>
            </a:r>
          </a:p>
        </p:txBody>
      </p:sp>
      <p:sp>
        <p:nvSpPr>
          <p:cNvPr id="17" name="Title 1"/>
          <p:cNvSpPr>
            <a:spLocks noGrp="1"/>
          </p:cNvSpPr>
          <p:nvPr>
            <p:ph type="ctrTitle"/>
          </p:nvPr>
        </p:nvSpPr>
        <p:spPr>
          <a:xfrm>
            <a:off x="130631" y="460182"/>
            <a:ext cx="8879884" cy="896339"/>
          </a:xfrm>
        </p:spPr>
        <p:txBody>
          <a:bodyPr/>
          <a:lstStyle/>
          <a:p>
            <a:r>
              <a:rPr lang="en-US" dirty="0">
                <a:solidFill>
                  <a:schemeClr val="tx1"/>
                </a:solidFill>
              </a:rPr>
              <a:t>Average Time Spent With National Cable TV News Among “Millennial” News Consumers Increased By </a:t>
            </a:r>
            <a:r>
              <a:rPr lang="en-US" b="1" u="sng" dirty="0">
                <a:solidFill>
                  <a:schemeClr val="tx1"/>
                </a:solidFill>
              </a:rPr>
              <a:t>53%</a:t>
            </a:r>
            <a:r>
              <a:rPr lang="en-US" dirty="0">
                <a:solidFill>
                  <a:schemeClr val="tx1"/>
                </a:solidFill>
              </a:rPr>
              <a:t> In The Past Year</a:t>
            </a:r>
          </a:p>
        </p:txBody>
      </p:sp>
      <p:sp>
        <p:nvSpPr>
          <p:cNvPr id="16" name="Text Placeholder 3"/>
          <p:cNvSpPr>
            <a:spLocks noGrp="1"/>
          </p:cNvSpPr>
          <p:nvPr>
            <p:ph type="body" sz="quarter" idx="14"/>
          </p:nvPr>
        </p:nvSpPr>
        <p:spPr>
          <a:xfrm>
            <a:off x="214544" y="5771340"/>
            <a:ext cx="3349750" cy="257986"/>
          </a:xfrm>
        </p:spPr>
        <p:txBody>
          <a:bodyPr/>
          <a:lstStyle/>
          <a:p>
            <a:r>
              <a:rPr lang="en-US" sz="1000" dirty="0"/>
              <a:t>Reflects “all in” consumption, not just video viewing</a:t>
            </a:r>
          </a:p>
        </p:txBody>
      </p:sp>
      <p:sp>
        <p:nvSpPr>
          <p:cNvPr id="18" name="Text Placeholder 4"/>
          <p:cNvSpPr>
            <a:spLocks noGrp="1"/>
          </p:cNvSpPr>
          <p:nvPr>
            <p:ph type="body" sz="quarter" idx="15"/>
          </p:nvPr>
        </p:nvSpPr>
        <p:spPr>
          <a:xfrm>
            <a:off x="329142" y="6109766"/>
            <a:ext cx="2485079" cy="431798"/>
          </a:xfrm>
        </p:spPr>
        <p:txBody>
          <a:bodyPr/>
          <a:lstStyle/>
          <a:p>
            <a:r>
              <a:rPr lang="en-US" dirty="0"/>
              <a:t>Igniting today’s headlines</a:t>
            </a:r>
          </a:p>
        </p:txBody>
      </p:sp>
    </p:spTree>
    <p:extLst>
      <p:ext uri="{BB962C8B-B14F-4D97-AF65-F5344CB8AC3E}">
        <p14:creationId xmlns:p14="http://schemas.microsoft.com/office/powerpoint/2010/main" val="264993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919338113"/>
              </p:ext>
            </p:extLst>
          </p:nvPr>
        </p:nvGraphicFramePr>
        <p:xfrm>
          <a:off x="4600283" y="1925154"/>
          <a:ext cx="4356485" cy="19332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181017477"/>
              </p:ext>
            </p:extLst>
          </p:nvPr>
        </p:nvGraphicFramePr>
        <p:xfrm>
          <a:off x="141401" y="3992145"/>
          <a:ext cx="4356485" cy="1933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1664335793"/>
              </p:ext>
            </p:extLst>
          </p:nvPr>
        </p:nvGraphicFramePr>
        <p:xfrm>
          <a:off x="161632" y="1925209"/>
          <a:ext cx="4356485" cy="19442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p:nvPr>
            <p:extLst>
              <p:ext uri="{D42A27DB-BD31-4B8C-83A1-F6EECF244321}">
                <p14:modId xmlns:p14="http://schemas.microsoft.com/office/powerpoint/2010/main" val="1016517510"/>
              </p:ext>
            </p:extLst>
          </p:nvPr>
        </p:nvGraphicFramePr>
        <p:xfrm>
          <a:off x="4518116" y="3985333"/>
          <a:ext cx="4356487" cy="1944291"/>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5308660" y="2776373"/>
            <a:ext cx="436843" cy="230832"/>
          </a:xfrm>
          <a:prstGeom prst="rect">
            <a:avLst/>
          </a:prstGeom>
          <a:noFill/>
        </p:spPr>
        <p:txBody>
          <a:bodyPr wrap="square" rtlCol="0">
            <a:spAutoFit/>
          </a:bodyPr>
          <a:lstStyle/>
          <a:p>
            <a:pPr algn="ctr"/>
            <a:r>
              <a:rPr lang="en-US" sz="900" u="sng" dirty="0">
                <a:solidFill>
                  <a:srgbClr val="7030A0"/>
                </a:solidFill>
              </a:rPr>
              <a:t>+1%</a:t>
            </a:r>
          </a:p>
        </p:txBody>
      </p:sp>
      <p:sp>
        <p:nvSpPr>
          <p:cNvPr id="10" name="TextBox 9"/>
          <p:cNvSpPr txBox="1"/>
          <p:nvPr/>
        </p:nvSpPr>
        <p:spPr>
          <a:xfrm>
            <a:off x="6123261" y="2289675"/>
            <a:ext cx="436843" cy="230832"/>
          </a:xfrm>
          <a:prstGeom prst="rect">
            <a:avLst/>
          </a:prstGeom>
          <a:noFill/>
        </p:spPr>
        <p:txBody>
          <a:bodyPr wrap="square" rtlCol="0">
            <a:spAutoFit/>
          </a:bodyPr>
          <a:lstStyle/>
          <a:p>
            <a:pPr algn="ctr"/>
            <a:r>
              <a:rPr lang="en-US" sz="900" u="sng" dirty="0">
                <a:solidFill>
                  <a:srgbClr val="7030A0"/>
                </a:solidFill>
              </a:rPr>
              <a:t>+1%</a:t>
            </a:r>
          </a:p>
        </p:txBody>
      </p:sp>
      <p:sp>
        <p:nvSpPr>
          <p:cNvPr id="11" name="TextBox 10"/>
          <p:cNvSpPr txBox="1"/>
          <p:nvPr/>
        </p:nvSpPr>
        <p:spPr>
          <a:xfrm>
            <a:off x="6968322" y="2238801"/>
            <a:ext cx="436843" cy="230832"/>
          </a:xfrm>
          <a:prstGeom prst="rect">
            <a:avLst/>
          </a:prstGeom>
          <a:noFill/>
        </p:spPr>
        <p:txBody>
          <a:bodyPr wrap="square" rtlCol="0">
            <a:spAutoFit/>
          </a:bodyPr>
          <a:lstStyle/>
          <a:p>
            <a:pPr algn="ctr"/>
            <a:r>
              <a:rPr lang="en-US" sz="900" u="sng" dirty="0">
                <a:solidFill>
                  <a:srgbClr val="7030A0"/>
                </a:solidFill>
              </a:rPr>
              <a:t>+64%</a:t>
            </a:r>
          </a:p>
        </p:txBody>
      </p:sp>
      <p:sp>
        <p:nvSpPr>
          <p:cNvPr id="12" name="TextBox 11"/>
          <p:cNvSpPr txBox="1"/>
          <p:nvPr/>
        </p:nvSpPr>
        <p:spPr>
          <a:xfrm>
            <a:off x="7758411" y="2928773"/>
            <a:ext cx="436843" cy="230832"/>
          </a:xfrm>
          <a:prstGeom prst="rect">
            <a:avLst/>
          </a:prstGeom>
          <a:noFill/>
        </p:spPr>
        <p:txBody>
          <a:bodyPr wrap="square" rtlCol="0">
            <a:spAutoFit/>
          </a:bodyPr>
          <a:lstStyle/>
          <a:p>
            <a:pPr algn="ctr"/>
            <a:r>
              <a:rPr lang="en-US" sz="900" u="sng" dirty="0">
                <a:solidFill>
                  <a:srgbClr val="7030A0"/>
                </a:solidFill>
              </a:rPr>
              <a:t>+55%</a:t>
            </a:r>
          </a:p>
        </p:txBody>
      </p:sp>
      <p:sp>
        <p:nvSpPr>
          <p:cNvPr id="13" name="TextBox 12"/>
          <p:cNvSpPr txBox="1"/>
          <p:nvPr/>
        </p:nvSpPr>
        <p:spPr>
          <a:xfrm>
            <a:off x="8566110" y="3009008"/>
            <a:ext cx="436843" cy="230832"/>
          </a:xfrm>
          <a:prstGeom prst="rect">
            <a:avLst/>
          </a:prstGeom>
          <a:noFill/>
        </p:spPr>
        <p:txBody>
          <a:bodyPr wrap="square" rtlCol="0">
            <a:spAutoFit/>
          </a:bodyPr>
          <a:lstStyle/>
          <a:p>
            <a:pPr algn="ctr"/>
            <a:r>
              <a:rPr lang="en-US" sz="900" u="sng" dirty="0">
                <a:solidFill>
                  <a:srgbClr val="FF0000"/>
                </a:solidFill>
              </a:rPr>
              <a:t>-5%</a:t>
            </a:r>
          </a:p>
        </p:txBody>
      </p:sp>
      <p:sp>
        <p:nvSpPr>
          <p:cNvPr id="14" name="TextBox 13"/>
          <p:cNvSpPr txBox="1"/>
          <p:nvPr/>
        </p:nvSpPr>
        <p:spPr>
          <a:xfrm>
            <a:off x="849775" y="4862488"/>
            <a:ext cx="436843" cy="230832"/>
          </a:xfrm>
          <a:prstGeom prst="rect">
            <a:avLst/>
          </a:prstGeom>
          <a:noFill/>
        </p:spPr>
        <p:txBody>
          <a:bodyPr wrap="square" rtlCol="0">
            <a:spAutoFit/>
          </a:bodyPr>
          <a:lstStyle/>
          <a:p>
            <a:pPr algn="ctr"/>
            <a:r>
              <a:rPr lang="en-US" sz="900" u="sng" dirty="0">
                <a:solidFill>
                  <a:srgbClr val="7030A0"/>
                </a:solidFill>
              </a:rPr>
              <a:t>+10%</a:t>
            </a:r>
          </a:p>
        </p:txBody>
      </p:sp>
      <p:sp>
        <p:nvSpPr>
          <p:cNvPr id="15" name="TextBox 14"/>
          <p:cNvSpPr txBox="1"/>
          <p:nvPr/>
        </p:nvSpPr>
        <p:spPr>
          <a:xfrm>
            <a:off x="1664379" y="4622542"/>
            <a:ext cx="436843" cy="230832"/>
          </a:xfrm>
          <a:prstGeom prst="rect">
            <a:avLst/>
          </a:prstGeom>
          <a:noFill/>
        </p:spPr>
        <p:txBody>
          <a:bodyPr wrap="square" rtlCol="0">
            <a:spAutoFit/>
          </a:bodyPr>
          <a:lstStyle/>
          <a:p>
            <a:pPr algn="ctr"/>
            <a:r>
              <a:rPr lang="en-US" sz="900" u="sng" dirty="0">
                <a:solidFill>
                  <a:srgbClr val="FF0000"/>
                </a:solidFill>
              </a:rPr>
              <a:t>-3%</a:t>
            </a:r>
          </a:p>
        </p:txBody>
      </p:sp>
      <p:sp>
        <p:nvSpPr>
          <p:cNvPr id="19" name="TextBox 18"/>
          <p:cNvSpPr txBox="1"/>
          <p:nvPr/>
        </p:nvSpPr>
        <p:spPr>
          <a:xfrm>
            <a:off x="2497405" y="4440512"/>
            <a:ext cx="436843" cy="230832"/>
          </a:xfrm>
          <a:prstGeom prst="rect">
            <a:avLst/>
          </a:prstGeom>
          <a:noFill/>
        </p:spPr>
        <p:txBody>
          <a:bodyPr wrap="square" rtlCol="0">
            <a:spAutoFit/>
          </a:bodyPr>
          <a:lstStyle/>
          <a:p>
            <a:pPr algn="ctr"/>
            <a:r>
              <a:rPr lang="en-US" sz="900" u="sng" dirty="0">
                <a:solidFill>
                  <a:srgbClr val="7030A0"/>
                </a:solidFill>
              </a:rPr>
              <a:t>+52%</a:t>
            </a:r>
          </a:p>
        </p:txBody>
      </p:sp>
      <p:sp>
        <p:nvSpPr>
          <p:cNvPr id="20" name="TextBox 19"/>
          <p:cNvSpPr txBox="1"/>
          <p:nvPr/>
        </p:nvSpPr>
        <p:spPr>
          <a:xfrm>
            <a:off x="3306022" y="4952172"/>
            <a:ext cx="436843" cy="230832"/>
          </a:xfrm>
          <a:prstGeom prst="rect">
            <a:avLst/>
          </a:prstGeom>
          <a:noFill/>
        </p:spPr>
        <p:txBody>
          <a:bodyPr wrap="square" rtlCol="0">
            <a:spAutoFit/>
          </a:bodyPr>
          <a:lstStyle/>
          <a:p>
            <a:pPr algn="ctr"/>
            <a:r>
              <a:rPr lang="en-US" sz="900" u="sng" dirty="0">
                <a:solidFill>
                  <a:srgbClr val="7030A0"/>
                </a:solidFill>
              </a:rPr>
              <a:t>+51%</a:t>
            </a:r>
          </a:p>
        </p:txBody>
      </p:sp>
      <p:sp>
        <p:nvSpPr>
          <p:cNvPr id="21" name="TextBox 20"/>
          <p:cNvSpPr txBox="1"/>
          <p:nvPr/>
        </p:nvSpPr>
        <p:spPr>
          <a:xfrm>
            <a:off x="4112750" y="5045028"/>
            <a:ext cx="436843" cy="230832"/>
          </a:xfrm>
          <a:prstGeom prst="rect">
            <a:avLst/>
          </a:prstGeom>
          <a:noFill/>
        </p:spPr>
        <p:txBody>
          <a:bodyPr wrap="square" rtlCol="0">
            <a:spAutoFit/>
          </a:bodyPr>
          <a:lstStyle/>
          <a:p>
            <a:pPr algn="ctr"/>
            <a:r>
              <a:rPr lang="en-US" sz="900" u="sng" dirty="0">
                <a:solidFill>
                  <a:srgbClr val="7030A0"/>
                </a:solidFill>
              </a:rPr>
              <a:t>+12%</a:t>
            </a:r>
          </a:p>
        </p:txBody>
      </p:sp>
      <p:sp>
        <p:nvSpPr>
          <p:cNvPr id="22" name="TextBox 21"/>
          <p:cNvSpPr txBox="1"/>
          <p:nvPr/>
        </p:nvSpPr>
        <p:spPr>
          <a:xfrm>
            <a:off x="1640221" y="2562691"/>
            <a:ext cx="436843" cy="230832"/>
          </a:xfrm>
          <a:prstGeom prst="rect">
            <a:avLst/>
          </a:prstGeom>
          <a:noFill/>
        </p:spPr>
        <p:txBody>
          <a:bodyPr wrap="square" rtlCol="0">
            <a:spAutoFit/>
          </a:bodyPr>
          <a:lstStyle/>
          <a:p>
            <a:pPr algn="ctr"/>
            <a:r>
              <a:rPr lang="en-US" sz="900" u="sng" dirty="0">
                <a:solidFill>
                  <a:srgbClr val="FF0000"/>
                </a:solidFill>
              </a:rPr>
              <a:t>-1%</a:t>
            </a:r>
          </a:p>
        </p:txBody>
      </p:sp>
      <p:sp>
        <p:nvSpPr>
          <p:cNvPr id="23" name="TextBox 22"/>
          <p:cNvSpPr txBox="1"/>
          <p:nvPr/>
        </p:nvSpPr>
        <p:spPr>
          <a:xfrm>
            <a:off x="2510961" y="2221864"/>
            <a:ext cx="436843" cy="230832"/>
          </a:xfrm>
          <a:prstGeom prst="rect">
            <a:avLst/>
          </a:prstGeom>
          <a:noFill/>
        </p:spPr>
        <p:txBody>
          <a:bodyPr wrap="square" rtlCol="0">
            <a:spAutoFit/>
          </a:bodyPr>
          <a:lstStyle/>
          <a:p>
            <a:pPr algn="ctr"/>
            <a:r>
              <a:rPr lang="en-US" sz="900" u="sng" dirty="0">
                <a:solidFill>
                  <a:srgbClr val="7030A0"/>
                </a:solidFill>
              </a:rPr>
              <a:t>+24%</a:t>
            </a:r>
          </a:p>
        </p:txBody>
      </p:sp>
      <p:sp>
        <p:nvSpPr>
          <p:cNvPr id="24" name="TextBox 23"/>
          <p:cNvSpPr txBox="1"/>
          <p:nvPr/>
        </p:nvSpPr>
        <p:spPr>
          <a:xfrm>
            <a:off x="3319761" y="2915110"/>
            <a:ext cx="436843" cy="230832"/>
          </a:xfrm>
          <a:prstGeom prst="rect">
            <a:avLst/>
          </a:prstGeom>
          <a:noFill/>
        </p:spPr>
        <p:txBody>
          <a:bodyPr wrap="square" rtlCol="0">
            <a:spAutoFit/>
          </a:bodyPr>
          <a:lstStyle/>
          <a:p>
            <a:pPr algn="ctr"/>
            <a:r>
              <a:rPr lang="en-US" sz="900" u="sng" dirty="0">
                <a:solidFill>
                  <a:srgbClr val="7030A0"/>
                </a:solidFill>
              </a:rPr>
              <a:t>+52%</a:t>
            </a:r>
          </a:p>
        </p:txBody>
      </p:sp>
      <p:sp>
        <p:nvSpPr>
          <p:cNvPr id="25" name="TextBox 24"/>
          <p:cNvSpPr txBox="1"/>
          <p:nvPr/>
        </p:nvSpPr>
        <p:spPr>
          <a:xfrm>
            <a:off x="4132466" y="2975827"/>
            <a:ext cx="436843" cy="230832"/>
          </a:xfrm>
          <a:prstGeom prst="rect">
            <a:avLst/>
          </a:prstGeom>
          <a:noFill/>
        </p:spPr>
        <p:txBody>
          <a:bodyPr wrap="square" rtlCol="0">
            <a:spAutoFit/>
          </a:bodyPr>
          <a:lstStyle/>
          <a:p>
            <a:pPr algn="ctr"/>
            <a:r>
              <a:rPr lang="en-US" sz="900" u="sng" dirty="0">
                <a:solidFill>
                  <a:srgbClr val="7030A0"/>
                </a:solidFill>
              </a:rPr>
              <a:t>+27%</a:t>
            </a:r>
          </a:p>
        </p:txBody>
      </p:sp>
      <p:sp>
        <p:nvSpPr>
          <p:cNvPr id="26" name="TextBox 25"/>
          <p:cNvSpPr txBox="1"/>
          <p:nvPr/>
        </p:nvSpPr>
        <p:spPr>
          <a:xfrm>
            <a:off x="5215784" y="4931216"/>
            <a:ext cx="436843" cy="230832"/>
          </a:xfrm>
          <a:prstGeom prst="rect">
            <a:avLst/>
          </a:prstGeom>
          <a:noFill/>
        </p:spPr>
        <p:txBody>
          <a:bodyPr wrap="square" rtlCol="0">
            <a:spAutoFit/>
          </a:bodyPr>
          <a:lstStyle/>
          <a:p>
            <a:pPr algn="ctr"/>
            <a:r>
              <a:rPr lang="en-US" sz="900" u="sng" dirty="0">
                <a:solidFill>
                  <a:srgbClr val="FF0000"/>
                </a:solidFill>
              </a:rPr>
              <a:t>-5%</a:t>
            </a:r>
          </a:p>
        </p:txBody>
      </p:sp>
      <p:sp>
        <p:nvSpPr>
          <p:cNvPr id="27" name="TextBox 26"/>
          <p:cNvSpPr txBox="1"/>
          <p:nvPr/>
        </p:nvSpPr>
        <p:spPr>
          <a:xfrm>
            <a:off x="6047641" y="4713481"/>
            <a:ext cx="436843" cy="230832"/>
          </a:xfrm>
          <a:prstGeom prst="rect">
            <a:avLst/>
          </a:prstGeom>
          <a:noFill/>
        </p:spPr>
        <p:txBody>
          <a:bodyPr wrap="square" rtlCol="0">
            <a:spAutoFit/>
          </a:bodyPr>
          <a:lstStyle/>
          <a:p>
            <a:pPr algn="ctr"/>
            <a:r>
              <a:rPr lang="en-US" sz="900" u="sng" dirty="0">
                <a:solidFill>
                  <a:srgbClr val="FF0000"/>
                </a:solidFill>
              </a:rPr>
              <a:t>-3%</a:t>
            </a:r>
          </a:p>
        </p:txBody>
      </p:sp>
      <p:sp>
        <p:nvSpPr>
          <p:cNvPr id="28" name="TextBox 27"/>
          <p:cNvSpPr txBox="1"/>
          <p:nvPr/>
        </p:nvSpPr>
        <p:spPr>
          <a:xfrm>
            <a:off x="6898446" y="4430008"/>
            <a:ext cx="436843" cy="230832"/>
          </a:xfrm>
          <a:prstGeom prst="rect">
            <a:avLst/>
          </a:prstGeom>
          <a:noFill/>
        </p:spPr>
        <p:txBody>
          <a:bodyPr wrap="square" rtlCol="0">
            <a:spAutoFit/>
          </a:bodyPr>
          <a:lstStyle/>
          <a:p>
            <a:pPr algn="ctr"/>
            <a:r>
              <a:rPr lang="en-US" sz="900" u="sng" dirty="0">
                <a:solidFill>
                  <a:srgbClr val="7030A0"/>
                </a:solidFill>
              </a:rPr>
              <a:t>+29%</a:t>
            </a:r>
          </a:p>
        </p:txBody>
      </p:sp>
      <p:sp>
        <p:nvSpPr>
          <p:cNvPr id="29" name="TextBox 28"/>
          <p:cNvSpPr txBox="1"/>
          <p:nvPr/>
        </p:nvSpPr>
        <p:spPr>
          <a:xfrm>
            <a:off x="7676246" y="4918051"/>
            <a:ext cx="436843" cy="230832"/>
          </a:xfrm>
          <a:prstGeom prst="rect">
            <a:avLst/>
          </a:prstGeom>
          <a:noFill/>
        </p:spPr>
        <p:txBody>
          <a:bodyPr wrap="square" rtlCol="0">
            <a:spAutoFit/>
          </a:bodyPr>
          <a:lstStyle/>
          <a:p>
            <a:pPr algn="ctr"/>
            <a:r>
              <a:rPr lang="en-US" sz="900" u="sng" dirty="0">
                <a:solidFill>
                  <a:srgbClr val="7030A0"/>
                </a:solidFill>
              </a:rPr>
              <a:t>+46%</a:t>
            </a:r>
          </a:p>
        </p:txBody>
      </p:sp>
      <p:sp>
        <p:nvSpPr>
          <p:cNvPr id="30" name="TextBox 29"/>
          <p:cNvSpPr txBox="1"/>
          <p:nvPr/>
        </p:nvSpPr>
        <p:spPr>
          <a:xfrm>
            <a:off x="8518916" y="5033467"/>
            <a:ext cx="436843" cy="230832"/>
          </a:xfrm>
          <a:prstGeom prst="rect">
            <a:avLst/>
          </a:prstGeom>
          <a:noFill/>
        </p:spPr>
        <p:txBody>
          <a:bodyPr wrap="square" rtlCol="0">
            <a:spAutoFit/>
          </a:bodyPr>
          <a:lstStyle/>
          <a:p>
            <a:pPr algn="ctr"/>
            <a:r>
              <a:rPr lang="en-US" sz="900" u="sng" dirty="0">
                <a:solidFill>
                  <a:srgbClr val="7030A0"/>
                </a:solidFill>
              </a:rPr>
              <a:t>+13%</a:t>
            </a:r>
          </a:p>
        </p:txBody>
      </p:sp>
      <p:sp>
        <p:nvSpPr>
          <p:cNvPr id="32" name="Text Placeholder 3"/>
          <p:cNvSpPr>
            <a:spLocks noGrp="1"/>
          </p:cNvSpPr>
          <p:nvPr>
            <p:ph type="body" sz="quarter" idx="14"/>
          </p:nvPr>
        </p:nvSpPr>
        <p:spPr>
          <a:xfrm>
            <a:off x="181063" y="6287615"/>
            <a:ext cx="7537142" cy="552967"/>
          </a:xfrm>
        </p:spPr>
        <p:txBody>
          <a:bodyPr/>
          <a:lstStyle/>
          <a:p>
            <a:r>
              <a:rPr lang="en-US" sz="800" dirty="0"/>
              <a:t>Source: Nielsen Total Audience Report Q4 2016.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“Time Spent” reflective of news consumers only.  Average week across the year. Local Cable TV News data is not available within the report.</a:t>
            </a:r>
          </a:p>
        </p:txBody>
      </p:sp>
      <p:sp>
        <p:nvSpPr>
          <p:cNvPr id="34" name="Text Placeholder 2"/>
          <p:cNvSpPr>
            <a:spLocks noGrp="1"/>
          </p:cNvSpPr>
          <p:nvPr>
            <p:ph type="body" sz="quarter" idx="13"/>
          </p:nvPr>
        </p:nvSpPr>
        <p:spPr>
          <a:xfrm>
            <a:off x="181063" y="1401140"/>
            <a:ext cx="8805334" cy="627622"/>
          </a:xfrm>
        </p:spPr>
        <p:txBody>
          <a:bodyPr/>
          <a:lstStyle/>
          <a:p>
            <a:r>
              <a:rPr lang="en-US" sz="1600" u="sng" dirty="0"/>
              <a:t>Average Weekly Time Spent With News Content Among News Consumers</a:t>
            </a:r>
          </a:p>
          <a:p>
            <a:r>
              <a:rPr lang="en-US" sz="1200" dirty="0"/>
              <a:t>(</a:t>
            </a:r>
            <a:r>
              <a:rPr lang="en-US" sz="1200" dirty="0" err="1"/>
              <a:t>Hr:Min</a:t>
            </a:r>
            <a:r>
              <a:rPr lang="en-US" sz="1200" dirty="0"/>
              <a:t>) </a:t>
            </a:r>
          </a:p>
        </p:txBody>
      </p:sp>
      <p:sp>
        <p:nvSpPr>
          <p:cNvPr id="33" name="Title 1"/>
          <p:cNvSpPr>
            <a:spLocks noGrp="1"/>
          </p:cNvSpPr>
          <p:nvPr>
            <p:ph type="ctrTitle"/>
          </p:nvPr>
        </p:nvSpPr>
        <p:spPr>
          <a:xfrm>
            <a:off x="130631" y="460182"/>
            <a:ext cx="8879884" cy="896339"/>
          </a:xfrm>
        </p:spPr>
        <p:txBody>
          <a:bodyPr/>
          <a:lstStyle/>
          <a:p>
            <a:r>
              <a:rPr lang="en-US" dirty="0">
                <a:solidFill>
                  <a:schemeClr val="tx1"/>
                </a:solidFill>
              </a:rPr>
              <a:t>All Major Ethnicities Greatly Increased Their Time Spent With National Cable TV News During The Election Year</a:t>
            </a:r>
          </a:p>
        </p:txBody>
      </p:sp>
      <p:sp>
        <p:nvSpPr>
          <p:cNvPr id="35" name="Text Placeholder 3"/>
          <p:cNvSpPr>
            <a:spLocks noGrp="1"/>
          </p:cNvSpPr>
          <p:nvPr>
            <p:ph type="body" sz="quarter" idx="14"/>
          </p:nvPr>
        </p:nvSpPr>
        <p:spPr>
          <a:xfrm>
            <a:off x="187910" y="5877873"/>
            <a:ext cx="2777231" cy="236537"/>
          </a:xfrm>
        </p:spPr>
        <p:txBody>
          <a:bodyPr/>
          <a:lstStyle/>
          <a:p>
            <a:r>
              <a:rPr lang="en-US" sz="800" dirty="0"/>
              <a:t>Reflects “all in” consumption, not just video viewing</a:t>
            </a:r>
          </a:p>
        </p:txBody>
      </p:sp>
      <p:sp>
        <p:nvSpPr>
          <p:cNvPr id="36" name="Text Placeholder 4"/>
          <p:cNvSpPr>
            <a:spLocks noGrp="1"/>
          </p:cNvSpPr>
          <p:nvPr>
            <p:ph type="body" sz="quarter" idx="15"/>
          </p:nvPr>
        </p:nvSpPr>
        <p:spPr>
          <a:xfrm>
            <a:off x="329142" y="6092010"/>
            <a:ext cx="2485079" cy="431798"/>
          </a:xfrm>
        </p:spPr>
        <p:txBody>
          <a:bodyPr/>
          <a:lstStyle/>
          <a:p>
            <a:r>
              <a:rPr lang="en-US" dirty="0"/>
              <a:t>Igniting today’s headlines</a:t>
            </a:r>
          </a:p>
        </p:txBody>
      </p:sp>
    </p:spTree>
    <p:extLst>
      <p:ext uri="{BB962C8B-B14F-4D97-AF65-F5344CB8AC3E}">
        <p14:creationId xmlns:p14="http://schemas.microsoft.com/office/powerpoint/2010/main" val="114951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689" y="0"/>
            <a:ext cx="9096622" cy="6858000"/>
          </a:xfrm>
          <a:prstGeom prst="rect">
            <a:avLst/>
          </a:prstGeom>
        </p:spPr>
      </p:pic>
      <p:sp>
        <p:nvSpPr>
          <p:cNvPr id="13" name="Title 1"/>
          <p:cNvSpPr>
            <a:spLocks noGrp="1"/>
          </p:cNvSpPr>
          <p:nvPr>
            <p:ph type="ctrTitle"/>
          </p:nvPr>
        </p:nvSpPr>
        <p:spPr>
          <a:xfrm>
            <a:off x="2781300" y="5002207"/>
            <a:ext cx="6174317" cy="1517126"/>
          </a:xfrm>
        </p:spPr>
        <p:txBody>
          <a:bodyPr/>
          <a:lstStyle/>
          <a:p>
            <a:pPr algn="l">
              <a:lnSpc>
                <a:spcPts val="3800"/>
              </a:lnSpc>
            </a:pPr>
            <a:r>
              <a:rPr lang="en-US" sz="3600" b="1" dirty="0">
                <a:solidFill>
                  <a:schemeClr val="tx1"/>
                </a:solidFill>
                <a:latin typeface="+mj-lt"/>
                <a:cs typeface="+mj-cs"/>
              </a:rPr>
              <a:t>An Investigative Look At The Scale Of National TV News</a:t>
            </a:r>
          </a:p>
        </p:txBody>
      </p:sp>
    </p:spTree>
    <p:extLst>
      <p:ext uri="{BB962C8B-B14F-4D97-AF65-F5344CB8AC3E}">
        <p14:creationId xmlns:p14="http://schemas.microsoft.com/office/powerpoint/2010/main" val="187000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309" y="364933"/>
            <a:ext cx="8780015" cy="592364"/>
          </a:xfrm>
        </p:spPr>
        <p:txBody>
          <a:bodyPr/>
          <a:lstStyle/>
          <a:p>
            <a:r>
              <a:rPr lang="en-US" dirty="0"/>
              <a:t>News Is Being Watched Around The Clock As Gross Rating Points Are Spread Fairly Evenly Across The Day</a:t>
            </a:r>
          </a:p>
        </p:txBody>
      </p:sp>
      <p:graphicFrame>
        <p:nvGraphicFramePr>
          <p:cNvPr id="7" name="Chart 6"/>
          <p:cNvGraphicFramePr/>
          <p:nvPr>
            <p:extLst>
              <p:ext uri="{D42A27DB-BD31-4B8C-83A1-F6EECF244321}">
                <p14:modId xmlns:p14="http://schemas.microsoft.com/office/powerpoint/2010/main" val="3576684036"/>
              </p:ext>
            </p:extLst>
          </p:nvPr>
        </p:nvGraphicFramePr>
        <p:xfrm>
          <a:off x="1134113" y="1529446"/>
          <a:ext cx="6860301" cy="413450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331653" y="5442008"/>
            <a:ext cx="561068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Weekday only</a:t>
            </a:r>
          </a:p>
        </p:txBody>
      </p:sp>
      <p:cxnSp>
        <p:nvCxnSpPr>
          <p:cNvPr id="12" name="Straight Arrow Connector 11"/>
          <p:cNvCxnSpPr>
            <a:cxnSpLocks/>
          </p:cNvCxnSpPr>
          <p:nvPr/>
        </p:nvCxnSpPr>
        <p:spPr>
          <a:xfrm>
            <a:off x="4616391" y="5566295"/>
            <a:ext cx="2192784"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flipH="1">
            <a:off x="1509206" y="5566295"/>
            <a:ext cx="215727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 Placeholder 3"/>
          <p:cNvSpPr>
            <a:spLocks noGrp="1"/>
          </p:cNvSpPr>
          <p:nvPr>
            <p:ph type="body" sz="quarter" idx="14"/>
          </p:nvPr>
        </p:nvSpPr>
        <p:spPr>
          <a:xfrm>
            <a:off x="321733" y="6374524"/>
            <a:ext cx="7226731" cy="483476"/>
          </a:xfrm>
        </p:spPr>
        <p:txBody>
          <a:bodyPr/>
          <a:lstStyle/>
          <a:p>
            <a:r>
              <a:rPr lang="en-US" sz="800" dirty="0"/>
              <a:t>Source: Nielsen Ad Intel, reflects cable TV &amp; broadcast TV for the broadcast month of March 2017; equivalized GRPs (GRPE).  For the purposes of this analysis, dayparts reflect Weekday Mornings (6a-9a), Weekday Daytime (9a-4:30p), Weekday Early Fringe / Early News (includes Prime Access as well; 4:30p-8p), Weekday Prime / Late Night (includes Late News as well; 8p – 1a); Weekday Overnight (1a-6a); Weekend (all day Saturday &amp; Sunday).</a:t>
            </a:r>
          </a:p>
        </p:txBody>
      </p: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7486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ctrTitle"/>
          </p:nvPr>
        </p:nvSpPr>
        <p:spPr>
          <a:xfrm>
            <a:off x="161636" y="291506"/>
            <a:ext cx="8805334" cy="841920"/>
          </a:xfrm>
        </p:spPr>
        <p:txBody>
          <a:bodyPr/>
          <a:lstStyle/>
          <a:p>
            <a:r>
              <a:rPr lang="en-US" dirty="0"/>
              <a:t>Each Daypart Is Anchored By Several Daily, or Weekly, Signature News Series That Air On National TV</a:t>
            </a:r>
          </a:p>
        </p:txBody>
      </p:sp>
      <p:sp>
        <p:nvSpPr>
          <p:cNvPr id="29" name="Rectangle 28"/>
          <p:cNvSpPr/>
          <p:nvPr/>
        </p:nvSpPr>
        <p:spPr>
          <a:xfrm>
            <a:off x="6445722" y="2243116"/>
            <a:ext cx="1088760"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32" name="Rectangle 31"/>
          <p:cNvSpPr/>
          <p:nvPr/>
        </p:nvSpPr>
        <p:spPr>
          <a:xfrm>
            <a:off x="3159862" y="2246076"/>
            <a:ext cx="1338374"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34" name="Rectangle 33"/>
          <p:cNvSpPr/>
          <p:nvPr/>
        </p:nvSpPr>
        <p:spPr>
          <a:xfrm>
            <a:off x="1722552" y="2246076"/>
            <a:ext cx="1288162"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36" name="Rectangle 35"/>
          <p:cNvSpPr/>
          <p:nvPr/>
        </p:nvSpPr>
        <p:spPr>
          <a:xfrm>
            <a:off x="287331" y="2238675"/>
            <a:ext cx="1293955"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37" name="Text Placeholder 2"/>
          <p:cNvSpPr>
            <a:spLocks noGrp="1"/>
          </p:cNvSpPr>
          <p:nvPr>
            <p:ph type="body" sz="quarter" idx="13"/>
          </p:nvPr>
        </p:nvSpPr>
        <p:spPr>
          <a:xfrm>
            <a:off x="179392" y="1217449"/>
            <a:ext cx="8805334" cy="368686"/>
          </a:xfrm>
        </p:spPr>
        <p:txBody>
          <a:bodyPr/>
          <a:lstStyle/>
          <a:p>
            <a:r>
              <a:rPr lang="en-US" sz="1600" i="1" u="sng" dirty="0"/>
              <a:t>Sampling</a:t>
            </a:r>
            <a:r>
              <a:rPr lang="en-US" sz="1600" u="sng" dirty="0"/>
              <a:t> of Signature News Series</a:t>
            </a:r>
          </a:p>
        </p:txBody>
      </p:sp>
      <p:sp>
        <p:nvSpPr>
          <p:cNvPr id="39" name="Rectangle 38"/>
          <p:cNvSpPr/>
          <p:nvPr/>
        </p:nvSpPr>
        <p:spPr>
          <a:xfrm>
            <a:off x="7761092" y="2244595"/>
            <a:ext cx="1088760" cy="3693780"/>
          </a:xfrm>
          <a:prstGeom prst="rect">
            <a:avLst/>
          </a:prstGeom>
          <a:solidFill>
            <a:schemeClr val="bg1"/>
          </a:solidFill>
          <a:ln>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40" name="Rectangle 39"/>
          <p:cNvSpPr/>
          <p:nvPr/>
        </p:nvSpPr>
        <p:spPr>
          <a:xfrm>
            <a:off x="287332" y="1917591"/>
            <a:ext cx="1293955" cy="6186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rPr>
              <a:t>Morning</a:t>
            </a:r>
          </a:p>
        </p:txBody>
      </p:sp>
      <p:sp>
        <p:nvSpPr>
          <p:cNvPr id="41" name="Rectangle 40"/>
          <p:cNvSpPr/>
          <p:nvPr/>
        </p:nvSpPr>
        <p:spPr>
          <a:xfrm>
            <a:off x="1722552" y="1910192"/>
            <a:ext cx="1287448" cy="6186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rPr>
              <a:t>Daytime</a:t>
            </a:r>
          </a:p>
        </p:txBody>
      </p:sp>
      <p:sp>
        <p:nvSpPr>
          <p:cNvPr id="43" name="Rectangle 42"/>
          <p:cNvSpPr/>
          <p:nvPr/>
        </p:nvSpPr>
        <p:spPr>
          <a:xfrm>
            <a:off x="3161972" y="1911671"/>
            <a:ext cx="1344365" cy="6186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dirty="0">
                <a:solidFill>
                  <a:prstClr val="black"/>
                </a:solidFill>
              </a:rPr>
              <a:t>Early Fringe / Early News</a:t>
            </a:r>
          </a:p>
        </p:txBody>
      </p:sp>
      <p:sp>
        <p:nvSpPr>
          <p:cNvPr id="45" name="Rectangle 44"/>
          <p:cNvSpPr/>
          <p:nvPr/>
        </p:nvSpPr>
        <p:spPr>
          <a:xfrm>
            <a:off x="4714926" y="2247555"/>
            <a:ext cx="1544867"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48" name="Rectangle 47"/>
          <p:cNvSpPr/>
          <p:nvPr/>
        </p:nvSpPr>
        <p:spPr>
          <a:xfrm>
            <a:off x="4708816" y="1926468"/>
            <a:ext cx="1550977" cy="60532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a:solidFill>
                  <a:prstClr val="black"/>
                </a:solidFill>
              </a:rPr>
              <a:t>Prime / </a:t>
            </a:r>
          </a:p>
          <a:p>
            <a:pPr algn="ctr" defTabSz="457200"/>
            <a:r>
              <a:rPr lang="en-US" sz="1600" dirty="0">
                <a:solidFill>
                  <a:prstClr val="black"/>
                </a:solidFill>
              </a:rPr>
              <a:t>Late Night</a:t>
            </a:r>
          </a:p>
        </p:txBody>
      </p:sp>
      <p:sp>
        <p:nvSpPr>
          <p:cNvPr id="49" name="Rectangle 48"/>
          <p:cNvSpPr/>
          <p:nvPr/>
        </p:nvSpPr>
        <p:spPr>
          <a:xfrm>
            <a:off x="6445722" y="1919070"/>
            <a:ext cx="1093978" cy="6186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rPr>
              <a:t>Saturday</a:t>
            </a:r>
          </a:p>
        </p:txBody>
      </p:sp>
      <p:sp>
        <p:nvSpPr>
          <p:cNvPr id="50" name="Rectangle 49"/>
          <p:cNvSpPr/>
          <p:nvPr/>
        </p:nvSpPr>
        <p:spPr>
          <a:xfrm>
            <a:off x="7761092" y="1920551"/>
            <a:ext cx="1088760" cy="61863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rPr>
              <a:t>Sunday</a:t>
            </a:r>
          </a:p>
        </p:txBody>
      </p:sp>
      <p:cxnSp>
        <p:nvCxnSpPr>
          <p:cNvPr id="51" name="Straight Arrow Connector 50"/>
          <p:cNvCxnSpPr/>
          <p:nvPr/>
        </p:nvCxnSpPr>
        <p:spPr>
          <a:xfrm>
            <a:off x="3756438" y="1771790"/>
            <a:ext cx="2290439"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259792" y="1595014"/>
            <a:ext cx="0" cy="32553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87331" y="1617901"/>
            <a:ext cx="0" cy="32553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flipH="1" flipV="1">
            <a:off x="384490" y="1762912"/>
            <a:ext cx="2262246" cy="797"/>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354105" y="1620322"/>
            <a:ext cx="1686757" cy="261610"/>
          </a:xfrm>
          <a:prstGeom prst="rect">
            <a:avLst/>
          </a:prstGeom>
          <a:noFill/>
        </p:spPr>
        <p:txBody>
          <a:bodyPr wrap="square" rtlCol="0">
            <a:spAutoFit/>
          </a:bodyPr>
          <a:lstStyle/>
          <a:p>
            <a:pPr algn="ctr" defTabSz="457200"/>
            <a:r>
              <a:rPr lang="en-US" sz="1100" u="sng" dirty="0">
                <a:solidFill>
                  <a:prstClr val="black"/>
                </a:solidFill>
              </a:rPr>
              <a:t>Monday-Friday</a:t>
            </a:r>
          </a:p>
        </p:txBody>
      </p:sp>
      <p:cxnSp>
        <p:nvCxnSpPr>
          <p:cNvPr id="56" name="Straight Connector 55"/>
          <p:cNvCxnSpPr/>
          <p:nvPr/>
        </p:nvCxnSpPr>
        <p:spPr>
          <a:xfrm flipV="1">
            <a:off x="8849852" y="1603894"/>
            <a:ext cx="0" cy="32553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803305" y="1621800"/>
            <a:ext cx="1686757" cy="261610"/>
          </a:xfrm>
          <a:prstGeom prst="rect">
            <a:avLst/>
          </a:prstGeom>
          <a:noFill/>
        </p:spPr>
        <p:txBody>
          <a:bodyPr wrap="square" rtlCol="0">
            <a:spAutoFit/>
          </a:bodyPr>
          <a:lstStyle/>
          <a:p>
            <a:pPr algn="ctr" defTabSz="457200"/>
            <a:r>
              <a:rPr lang="en-US" sz="1100" u="sng" dirty="0">
                <a:solidFill>
                  <a:prstClr val="black"/>
                </a:solidFill>
              </a:rPr>
              <a:t>Weekend</a:t>
            </a:r>
          </a:p>
        </p:txBody>
      </p:sp>
      <p:cxnSp>
        <p:nvCxnSpPr>
          <p:cNvPr id="58" name="Straight Arrow Connector 57"/>
          <p:cNvCxnSpPr>
            <a:cxnSpLocks/>
          </p:cNvCxnSpPr>
          <p:nvPr/>
        </p:nvCxnSpPr>
        <p:spPr>
          <a:xfrm flipH="1">
            <a:off x="6475005" y="1768883"/>
            <a:ext cx="78089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cxnSpLocks/>
          </p:cNvCxnSpPr>
          <p:nvPr/>
        </p:nvCxnSpPr>
        <p:spPr>
          <a:xfrm flipV="1">
            <a:off x="8054718" y="1771791"/>
            <a:ext cx="726480" cy="147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0" name="Picture 2" descr="https://upload.wikimedia.org/wikipedia/commons/8/8c/Today_show_%282009-13%29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120" y="2601244"/>
            <a:ext cx="758134" cy="57348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ttp://www.mblazoned.com/wp-content/uploads/2017/04/Good_Morning_Ameri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63" y="3280617"/>
            <a:ext cx="722945" cy="35387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s://upload.wikimedia.org/wikipedia/en/1/1b/CBS_This_Morning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953" y="3721543"/>
            <a:ext cx="645295" cy="38556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https://upload.wikimedia.org/wikipedia/commons/c/c0/AMHQ.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184" y="4743917"/>
            <a:ext cx="449980" cy="4499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www.newscaststudio.com/wp-content/uploads/2014/12/sb.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987" t="29998" r="20932" b="29635"/>
          <a:stretch/>
        </p:blipFill>
        <p:spPr bwMode="auto">
          <a:xfrm>
            <a:off x="599522" y="5638740"/>
            <a:ext cx="652848" cy="237559"/>
          </a:xfrm>
          <a:prstGeom prst="roundRect">
            <a:avLst>
              <a:gd name="adj" fmla="val 8594"/>
            </a:avLst>
          </a:prstGeom>
          <a:solidFill>
            <a:srgbClr val="FFFFFF">
              <a:shade val="85000"/>
            </a:srgbClr>
          </a:solidFill>
          <a:ln>
            <a:noFill/>
          </a:ln>
          <a:effectLst/>
          <a:extLst/>
        </p:spPr>
      </p:pic>
      <p:pic>
        <p:nvPicPr>
          <p:cNvPr id="67" name="Picture 66" descr="https://lh3.googleusercontent.com/-r0X4PnjaGqI/VjjcO4qTcjI/AAAAAAAAAF8/P2zpMih1hzY/w506-h750/Fox%2BBusiness%2BMornings%2Bwith%2BMari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286" r="47892" b="51765"/>
          <a:stretch/>
        </p:blipFill>
        <p:spPr bwMode="auto">
          <a:xfrm>
            <a:off x="849055" y="4934475"/>
            <a:ext cx="685415" cy="257355"/>
          </a:xfrm>
          <a:prstGeom prst="roundRect">
            <a:avLst>
              <a:gd name="adj" fmla="val 8594"/>
            </a:avLst>
          </a:prstGeom>
          <a:solidFill>
            <a:srgbClr val="FFFFFF">
              <a:shade val="85000"/>
            </a:srgbClr>
          </a:solidFill>
          <a:ln>
            <a:noFill/>
          </a:ln>
          <a:effectLst/>
          <a:extLst/>
        </p:spPr>
      </p:pic>
      <p:pic>
        <p:nvPicPr>
          <p:cNvPr id="68" name="Picture 8" descr="https://pbs.twimg.com/profile_images/814074213036359680/uJb_wEZ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626" b="33301"/>
          <a:stretch/>
        </p:blipFill>
        <p:spPr bwMode="auto">
          <a:xfrm>
            <a:off x="841374" y="4210962"/>
            <a:ext cx="638727" cy="21124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ttps://upload.wikimedia.org/wikipedia/commons/8/8c/Today_show_%282009-13%29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6543" y="2605353"/>
            <a:ext cx="408345" cy="30888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http://i2.cdn.cnn.com/cnnnext/dam/assets/150803122021-newsroom-logo-aug-2015-update-large-16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1450" y="2979851"/>
            <a:ext cx="780971" cy="14150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11"/>
          <a:stretch>
            <a:fillRect/>
          </a:stretch>
        </p:blipFill>
        <p:spPr>
          <a:xfrm>
            <a:off x="2447991" y="3188101"/>
            <a:ext cx="525942" cy="189089"/>
          </a:xfrm>
          <a:prstGeom prst="rect">
            <a:avLst/>
          </a:prstGeom>
        </p:spPr>
      </p:pic>
      <p:pic>
        <p:nvPicPr>
          <p:cNvPr id="73" name="Picture 72"/>
          <p:cNvPicPr>
            <a:picLocks noChangeAspect="1"/>
          </p:cNvPicPr>
          <p:nvPr/>
        </p:nvPicPr>
        <p:blipFill>
          <a:blip r:embed="rId12"/>
          <a:stretch>
            <a:fillRect/>
          </a:stretch>
        </p:blipFill>
        <p:spPr>
          <a:xfrm>
            <a:off x="2324036" y="2618421"/>
            <a:ext cx="556777" cy="277646"/>
          </a:xfrm>
          <a:prstGeom prst="roundRect">
            <a:avLst>
              <a:gd name="adj" fmla="val 8594"/>
            </a:avLst>
          </a:prstGeom>
          <a:solidFill>
            <a:srgbClr val="FFFFFF">
              <a:shade val="85000"/>
            </a:srgbClr>
          </a:solidFill>
          <a:ln>
            <a:noFill/>
          </a:ln>
          <a:effectLst/>
        </p:spPr>
      </p:pic>
      <p:pic>
        <p:nvPicPr>
          <p:cNvPr id="74" name="Picture 73"/>
          <p:cNvPicPr>
            <a:picLocks noChangeAspect="1"/>
          </p:cNvPicPr>
          <p:nvPr/>
        </p:nvPicPr>
        <p:blipFill rotWithShape="1">
          <a:blip r:embed="rId13"/>
          <a:srcRect l="2890" t="2032" r="1301" b="1"/>
          <a:stretch/>
        </p:blipFill>
        <p:spPr>
          <a:xfrm>
            <a:off x="1926847" y="3453712"/>
            <a:ext cx="878858" cy="159733"/>
          </a:xfrm>
          <a:prstGeom prst="roundRect">
            <a:avLst>
              <a:gd name="adj" fmla="val 8594"/>
            </a:avLst>
          </a:prstGeom>
          <a:solidFill>
            <a:srgbClr val="FFFFFF">
              <a:shade val="85000"/>
            </a:srgbClr>
          </a:solidFill>
          <a:ln>
            <a:noFill/>
          </a:ln>
          <a:effectLst/>
        </p:spPr>
      </p:pic>
      <p:pic>
        <p:nvPicPr>
          <p:cNvPr id="75" name="Picture 14" descr="http://weathergroup.com/sites/default/files/styles/adaptive/public/images/wxcl_logo.jpg?itok=KfljrMk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33" t="30954" r="2893" b="29454"/>
          <a:stretch/>
        </p:blipFill>
        <p:spPr bwMode="auto">
          <a:xfrm>
            <a:off x="1755228" y="3208195"/>
            <a:ext cx="614226" cy="16596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5"/>
          <a:stretch>
            <a:fillRect/>
          </a:stretch>
        </p:blipFill>
        <p:spPr>
          <a:xfrm>
            <a:off x="1783532" y="3670956"/>
            <a:ext cx="589563" cy="154760"/>
          </a:xfrm>
          <a:prstGeom prst="rect">
            <a:avLst/>
          </a:prstGeom>
        </p:spPr>
      </p:pic>
      <p:pic>
        <p:nvPicPr>
          <p:cNvPr id="77" name="Picture 76"/>
          <p:cNvPicPr>
            <a:picLocks noChangeAspect="1"/>
          </p:cNvPicPr>
          <p:nvPr/>
        </p:nvPicPr>
        <p:blipFill>
          <a:blip r:embed="rId16"/>
          <a:stretch>
            <a:fillRect/>
          </a:stretch>
        </p:blipFill>
        <p:spPr>
          <a:xfrm>
            <a:off x="2411695" y="3664229"/>
            <a:ext cx="550985" cy="166086"/>
          </a:xfrm>
          <a:prstGeom prst="roundRect">
            <a:avLst>
              <a:gd name="adj" fmla="val 8594"/>
            </a:avLst>
          </a:prstGeom>
          <a:solidFill>
            <a:srgbClr val="FFFFFF">
              <a:shade val="85000"/>
            </a:srgbClr>
          </a:solidFill>
          <a:ln>
            <a:noFill/>
          </a:ln>
          <a:effectLst/>
        </p:spPr>
      </p:pic>
      <p:pic>
        <p:nvPicPr>
          <p:cNvPr id="78" name="Picture 16" descr="http://www.3vr.com/sites/default/files/varneyco.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92094" y="3859586"/>
            <a:ext cx="473037" cy="185169"/>
          </a:xfrm>
          <a:prstGeom prst="roundRect">
            <a:avLst>
              <a:gd name="adj" fmla="val 8594"/>
            </a:avLst>
          </a:prstGeom>
          <a:solidFill>
            <a:srgbClr val="FFFFFF">
              <a:shade val="85000"/>
            </a:srgbClr>
          </a:solidFill>
          <a:ln>
            <a:noFill/>
          </a:ln>
          <a:effectLst/>
          <a:extLst/>
        </p:spPr>
      </p:pic>
      <p:pic>
        <p:nvPicPr>
          <p:cNvPr id="80" name="Picture 79"/>
          <p:cNvPicPr>
            <a:picLocks noChangeAspect="1"/>
          </p:cNvPicPr>
          <p:nvPr/>
        </p:nvPicPr>
        <p:blipFill>
          <a:blip r:embed="rId18"/>
          <a:stretch>
            <a:fillRect/>
          </a:stretch>
        </p:blipFill>
        <p:spPr>
          <a:xfrm>
            <a:off x="2404101" y="3876759"/>
            <a:ext cx="523329" cy="177235"/>
          </a:xfrm>
          <a:prstGeom prst="roundRect">
            <a:avLst>
              <a:gd name="adj" fmla="val 8594"/>
            </a:avLst>
          </a:prstGeom>
          <a:solidFill>
            <a:srgbClr val="FFFFFF">
              <a:shade val="85000"/>
            </a:srgbClr>
          </a:solidFill>
          <a:ln>
            <a:noFill/>
          </a:ln>
          <a:effectLst/>
        </p:spPr>
      </p:pic>
      <p:pic>
        <p:nvPicPr>
          <p:cNvPr id="82" name="Picture 20" descr="http://www.nbcumv.com/sites/default/files/styles/300_x_300/public/images/preview/2009/09/24/136468/NUP_136468_0007.jpg?itok=PtUS3rBu"/>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6695" y="4093279"/>
            <a:ext cx="493705" cy="15634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2" descr="http://3.bp.blogspot.com/-zd6L0yr-N_w/UEtTd4amohI/AAAAAAAAGwA/LFj6nqOG0zs/s1600/MSNBCLIVE.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5133" b="30238"/>
          <a:stretch/>
        </p:blipFill>
        <p:spPr bwMode="auto">
          <a:xfrm>
            <a:off x="1773793" y="4334220"/>
            <a:ext cx="424669" cy="12306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21"/>
          <a:stretch>
            <a:fillRect/>
          </a:stretch>
        </p:blipFill>
        <p:spPr>
          <a:xfrm>
            <a:off x="2462248" y="4325340"/>
            <a:ext cx="429100" cy="200246"/>
          </a:xfrm>
          <a:prstGeom prst="roundRect">
            <a:avLst>
              <a:gd name="adj" fmla="val 8594"/>
            </a:avLst>
          </a:prstGeom>
          <a:solidFill>
            <a:srgbClr val="FFFFFF">
              <a:shade val="85000"/>
            </a:srgbClr>
          </a:solidFill>
          <a:ln>
            <a:noFill/>
          </a:ln>
          <a:effectLst/>
        </p:spPr>
      </p:pic>
      <p:pic>
        <p:nvPicPr>
          <p:cNvPr id="85" name="Picture 24" descr="latest (570×440)"/>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9694" b="9704"/>
          <a:stretch/>
        </p:blipFill>
        <p:spPr bwMode="auto">
          <a:xfrm>
            <a:off x="2100346" y="5474645"/>
            <a:ext cx="588363" cy="36607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http://vignette4.wikia.nocookie.net/logopedia/images/7/73/CNN_Headline_News_-_Morning_Express.png/revision/latest?cb=2013062004174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778319" y="4553259"/>
            <a:ext cx="455273" cy="159960"/>
          </a:xfrm>
          <a:prstGeom prst="roundRect">
            <a:avLst>
              <a:gd name="adj" fmla="val 8594"/>
            </a:avLst>
          </a:prstGeom>
          <a:solidFill>
            <a:srgbClr val="FFFFFF">
              <a:shade val="85000"/>
            </a:srgbClr>
          </a:solidFill>
          <a:ln>
            <a:noFill/>
          </a:ln>
          <a:effectLst/>
          <a:extLst/>
        </p:spPr>
      </p:pic>
      <p:pic>
        <p:nvPicPr>
          <p:cNvPr id="87" name="Picture 28" descr="http://vignette1.wikia.nocookie.net/logopedia/images/c/c4/150220121409--this-hour-feb-2015-horz-logo-large-169.png/revision/latest?cb=2015022822481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55149" y="4594457"/>
            <a:ext cx="688023" cy="11604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rotWithShape="1">
          <a:blip r:embed="rId25"/>
          <a:srcRect l="2955" t="3333" r="5081"/>
          <a:stretch/>
        </p:blipFill>
        <p:spPr>
          <a:xfrm>
            <a:off x="1763256" y="4867920"/>
            <a:ext cx="557459" cy="228572"/>
          </a:xfrm>
          <a:prstGeom prst="rect">
            <a:avLst/>
          </a:prstGeom>
        </p:spPr>
      </p:pic>
      <p:pic>
        <p:nvPicPr>
          <p:cNvPr id="89" name="Picture 30" descr="https://upload.wikimedia.org/wikipedia/en/thumb/b/b3/Closing_Bell_Ident_2014.png/250px-Closing_Bell_Ident_2014.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384861" y="4812828"/>
            <a:ext cx="552694" cy="265293"/>
          </a:xfrm>
          <a:prstGeom prst="roundRect">
            <a:avLst>
              <a:gd name="adj" fmla="val 8594"/>
            </a:avLst>
          </a:prstGeom>
          <a:solidFill>
            <a:srgbClr val="FFFFFF">
              <a:shade val="85000"/>
            </a:srgbClr>
          </a:solidFill>
          <a:ln>
            <a:noFill/>
          </a:ln>
          <a:effectLst/>
          <a:extLst/>
        </p:spPr>
      </p:pic>
      <p:pic>
        <p:nvPicPr>
          <p:cNvPr id="90" name="Picture 89"/>
          <p:cNvPicPr>
            <a:picLocks noChangeAspect="1"/>
          </p:cNvPicPr>
          <p:nvPr/>
        </p:nvPicPr>
        <p:blipFill>
          <a:blip r:embed="rId27"/>
          <a:stretch>
            <a:fillRect/>
          </a:stretch>
        </p:blipFill>
        <p:spPr>
          <a:xfrm>
            <a:off x="1926881" y="5165724"/>
            <a:ext cx="898889" cy="279475"/>
          </a:xfrm>
          <a:prstGeom prst="roundRect">
            <a:avLst>
              <a:gd name="adj" fmla="val 8594"/>
            </a:avLst>
          </a:prstGeom>
          <a:solidFill>
            <a:srgbClr val="FFFFFF">
              <a:shade val="85000"/>
            </a:srgbClr>
          </a:solidFill>
          <a:ln>
            <a:noFill/>
          </a:ln>
          <a:effectLst/>
        </p:spPr>
      </p:pic>
      <p:pic>
        <p:nvPicPr>
          <p:cNvPr id="96" name="Picture 9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766599" y="2637850"/>
            <a:ext cx="713268" cy="276392"/>
          </a:xfrm>
          <a:prstGeom prst="rect">
            <a:avLst/>
          </a:prstGeom>
        </p:spPr>
      </p:pic>
      <p:pic>
        <p:nvPicPr>
          <p:cNvPr id="98" name="Picture 40" descr="http://www.foxnews.com/on-air/special-report-bret-baier/sites/foxnews.com.on-air.special-report-bret-baier/themes/foxnews_special_report/assets/img/special-report/logo-special-report.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59037" y="2958880"/>
            <a:ext cx="677390" cy="23793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2" descr="http://www.newscaststudio.com/wp-content/uploads/2015/07/Screen-Shot-2015-07-30-at-1.52.46-AM.pn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5598" t="14515" r="5305" b="13674"/>
          <a:stretch/>
        </p:blipFill>
        <p:spPr bwMode="auto">
          <a:xfrm>
            <a:off x="3809254" y="3285348"/>
            <a:ext cx="617595" cy="266737"/>
          </a:xfrm>
          <a:prstGeom prst="roundRect">
            <a:avLst>
              <a:gd name="adj" fmla="val 8594"/>
            </a:avLst>
          </a:prstGeom>
          <a:solidFill>
            <a:srgbClr val="FFFFFF">
              <a:shade val="85000"/>
            </a:srgbClr>
          </a:solidFill>
          <a:ln>
            <a:noFill/>
          </a:ln>
          <a:effectLst/>
          <a:extLst/>
        </p:spPr>
      </p:pic>
      <p:pic>
        <p:nvPicPr>
          <p:cNvPr id="101" name="Picture 100"/>
          <p:cNvPicPr>
            <a:picLocks noChangeAspect="1"/>
          </p:cNvPicPr>
          <p:nvPr/>
        </p:nvPicPr>
        <p:blipFill rotWithShape="1">
          <a:blip r:embed="rId25"/>
          <a:srcRect l="2955" t="3333" r="5081"/>
          <a:stretch/>
        </p:blipFill>
        <p:spPr>
          <a:xfrm>
            <a:off x="3828222" y="3939997"/>
            <a:ext cx="577548" cy="236809"/>
          </a:xfrm>
          <a:prstGeom prst="roundRect">
            <a:avLst>
              <a:gd name="adj" fmla="val 8594"/>
            </a:avLst>
          </a:prstGeom>
          <a:solidFill>
            <a:srgbClr val="FFFFFF">
              <a:shade val="85000"/>
            </a:srgbClr>
          </a:solidFill>
          <a:ln>
            <a:noFill/>
          </a:ln>
          <a:effectLst/>
        </p:spPr>
      </p:pic>
      <p:pic>
        <p:nvPicPr>
          <p:cNvPr id="102" name="Picture 101"/>
          <p:cNvPicPr>
            <a:picLocks noChangeAspect="1"/>
          </p:cNvPicPr>
          <p:nvPr/>
        </p:nvPicPr>
        <p:blipFill>
          <a:blip r:embed="rId31"/>
          <a:stretch>
            <a:fillRect/>
          </a:stretch>
        </p:blipFill>
        <p:spPr>
          <a:xfrm>
            <a:off x="3241511" y="4670725"/>
            <a:ext cx="558554" cy="276566"/>
          </a:xfrm>
          <a:prstGeom prst="roundRect">
            <a:avLst>
              <a:gd name="adj" fmla="val 8594"/>
            </a:avLst>
          </a:prstGeom>
          <a:solidFill>
            <a:srgbClr val="FFFFFF">
              <a:shade val="85000"/>
            </a:srgbClr>
          </a:solidFill>
          <a:ln>
            <a:noFill/>
          </a:ln>
          <a:effectLst/>
        </p:spPr>
      </p:pic>
      <p:pic>
        <p:nvPicPr>
          <p:cNvPr id="103" name="Picture 102"/>
          <p:cNvPicPr>
            <a:picLocks noChangeAspect="1"/>
          </p:cNvPicPr>
          <p:nvPr/>
        </p:nvPicPr>
        <p:blipFill>
          <a:blip r:embed="rId27"/>
          <a:stretch>
            <a:fillRect/>
          </a:stretch>
        </p:blipFill>
        <p:spPr>
          <a:xfrm>
            <a:off x="3834680" y="4253142"/>
            <a:ext cx="573465" cy="178297"/>
          </a:xfrm>
          <a:prstGeom prst="roundRect">
            <a:avLst>
              <a:gd name="adj" fmla="val 8594"/>
            </a:avLst>
          </a:prstGeom>
          <a:solidFill>
            <a:srgbClr val="FFFFFF">
              <a:shade val="85000"/>
            </a:srgbClr>
          </a:solidFill>
          <a:ln>
            <a:noFill/>
          </a:ln>
          <a:effectLst/>
        </p:spPr>
      </p:pic>
      <p:pic>
        <p:nvPicPr>
          <p:cNvPr id="104" name="Picture 103"/>
          <p:cNvPicPr>
            <a:picLocks noChangeAspect="1"/>
          </p:cNvPicPr>
          <p:nvPr/>
        </p:nvPicPr>
        <p:blipFill>
          <a:blip r:embed="rId32"/>
          <a:stretch>
            <a:fillRect/>
          </a:stretch>
        </p:blipFill>
        <p:spPr>
          <a:xfrm>
            <a:off x="3816530" y="4522762"/>
            <a:ext cx="595094" cy="146049"/>
          </a:xfrm>
          <a:prstGeom prst="roundRect">
            <a:avLst>
              <a:gd name="adj" fmla="val 8594"/>
            </a:avLst>
          </a:prstGeom>
          <a:solidFill>
            <a:srgbClr val="FFFFFF">
              <a:shade val="85000"/>
            </a:srgbClr>
          </a:solidFill>
          <a:ln>
            <a:noFill/>
          </a:ln>
          <a:effectLst/>
        </p:spPr>
      </p:pic>
      <p:pic>
        <p:nvPicPr>
          <p:cNvPr id="105" name="Picture 22" descr="http://3.bp.blogspot.com/-zd6L0yr-N_w/UEtTd4amohI/AAAAAAAAGwA/LFj6nqOG0zs/s1600/MSNBCLIVE.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25133" b="30238"/>
          <a:stretch/>
        </p:blipFill>
        <p:spPr bwMode="auto">
          <a:xfrm>
            <a:off x="3208428" y="3523051"/>
            <a:ext cx="544153" cy="20368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0" descr="https://upload.wikimedia.org/wikipedia/en/thumb/b/b3/Closing_Bell_Ident_2014.png/250px-Closing_Bell_Ident_2014.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199837" y="3895601"/>
            <a:ext cx="585988" cy="281274"/>
          </a:xfrm>
          <a:prstGeom prst="roundRect">
            <a:avLst>
              <a:gd name="adj" fmla="val 8594"/>
            </a:avLst>
          </a:prstGeom>
          <a:solidFill>
            <a:srgbClr val="FFFFFF">
              <a:shade val="85000"/>
            </a:srgbClr>
          </a:solidFill>
          <a:ln>
            <a:noFill/>
          </a:ln>
          <a:effectLst/>
          <a:extLst/>
        </p:spPr>
      </p:pic>
      <p:pic>
        <p:nvPicPr>
          <p:cNvPr id="109" name="Picture 48" descr="http://vignette2.wikia.nocookie.net/logopedia/images/7/78/MadMoney_Logo_Red.jpg/revision/latest?cb=20151016185055"/>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90080" y="4248142"/>
            <a:ext cx="584172" cy="34076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4" descr="http://weathergroup.com/sites/default/files/styles/adaptive/public/images/wxcl_logo.jpg?itok=KfljrMk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33" t="30954" r="2893" b="29454"/>
          <a:stretch/>
        </p:blipFill>
        <p:spPr bwMode="auto">
          <a:xfrm>
            <a:off x="3873533" y="4780383"/>
            <a:ext cx="543502" cy="14685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p:cNvPicPr>
            <a:picLocks noChangeAspect="1"/>
          </p:cNvPicPr>
          <p:nvPr/>
        </p:nvPicPr>
        <p:blipFill>
          <a:blip r:embed="rId36"/>
          <a:stretch>
            <a:fillRect/>
          </a:stretch>
        </p:blipFill>
        <p:spPr>
          <a:xfrm>
            <a:off x="4816452" y="2616228"/>
            <a:ext cx="603145" cy="315853"/>
          </a:xfrm>
          <a:prstGeom prst="rect">
            <a:avLst/>
          </a:prstGeom>
        </p:spPr>
      </p:pic>
      <p:pic>
        <p:nvPicPr>
          <p:cNvPr id="129" name="Picture 56" descr="http://i2.cdn.turner.com/cnn/2016/images/02/17/t1ac360.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20602" b="21250"/>
          <a:stretch/>
        </p:blipFill>
        <p:spPr bwMode="auto">
          <a:xfrm>
            <a:off x="5457749" y="2627631"/>
            <a:ext cx="723805" cy="23674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p:cNvPicPr>
            <a:picLocks noChangeAspect="1"/>
          </p:cNvPicPr>
          <p:nvPr/>
        </p:nvPicPr>
        <p:blipFill>
          <a:blip r:embed="rId38"/>
          <a:stretch>
            <a:fillRect/>
          </a:stretch>
        </p:blipFill>
        <p:spPr>
          <a:xfrm>
            <a:off x="5540051" y="2867458"/>
            <a:ext cx="466912" cy="527244"/>
          </a:xfrm>
          <a:prstGeom prst="rect">
            <a:avLst/>
          </a:prstGeom>
        </p:spPr>
      </p:pic>
      <p:pic>
        <p:nvPicPr>
          <p:cNvPr id="132" name="Picture 58" descr="https://upload.wikimedia.org/wikipedia/commons/e/e5/CNN_Tonight_logo.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551094" y="4053362"/>
            <a:ext cx="649668" cy="32894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0" descr="https://pbs.twimg.com/profile_images/751133282931204097/EwImU2Na.jpg"/>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t="28418" b="28353"/>
          <a:stretch/>
        </p:blipFill>
        <p:spPr bwMode="auto">
          <a:xfrm>
            <a:off x="4771035" y="4053560"/>
            <a:ext cx="720427" cy="311435"/>
          </a:xfrm>
          <a:prstGeom prst="roundRect">
            <a:avLst>
              <a:gd name="adj" fmla="val 8594"/>
            </a:avLst>
          </a:prstGeom>
          <a:solidFill>
            <a:srgbClr val="FFFFFF">
              <a:shade val="85000"/>
            </a:srgbClr>
          </a:solidFill>
          <a:ln>
            <a:noFill/>
          </a:ln>
          <a:effectLst/>
          <a:extLst/>
        </p:spPr>
      </p:pic>
      <p:pic>
        <p:nvPicPr>
          <p:cNvPr id="134" name="Picture 44" descr="https://upload.wikimedia.org/wikipedia/en/2/26/The_Five_Logo.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816452" y="4423709"/>
            <a:ext cx="543378" cy="407534"/>
          </a:xfrm>
          <a:prstGeom prst="roundRect">
            <a:avLst>
              <a:gd name="adj" fmla="val 8594"/>
            </a:avLst>
          </a:prstGeom>
          <a:solidFill>
            <a:srgbClr val="FFFFFF">
              <a:shade val="85000"/>
            </a:srgbClr>
          </a:solidFill>
          <a:ln>
            <a:noFill/>
          </a:ln>
          <a:effectLst/>
          <a:extLst/>
        </p:spPr>
      </p:pic>
      <p:pic>
        <p:nvPicPr>
          <p:cNvPr id="135" name="Picture 134"/>
          <p:cNvPicPr>
            <a:picLocks noChangeAspect="1"/>
          </p:cNvPicPr>
          <p:nvPr/>
        </p:nvPicPr>
        <p:blipFill>
          <a:blip r:embed="rId42"/>
          <a:stretch>
            <a:fillRect/>
          </a:stretch>
        </p:blipFill>
        <p:spPr>
          <a:xfrm>
            <a:off x="5470811" y="4444742"/>
            <a:ext cx="714868" cy="365637"/>
          </a:xfrm>
          <a:prstGeom prst="roundRect">
            <a:avLst>
              <a:gd name="adj" fmla="val 8594"/>
            </a:avLst>
          </a:prstGeom>
          <a:solidFill>
            <a:srgbClr val="FFFFFF">
              <a:shade val="85000"/>
            </a:srgbClr>
          </a:solidFill>
          <a:ln>
            <a:noFill/>
          </a:ln>
          <a:effectLst/>
        </p:spPr>
      </p:pic>
      <p:pic>
        <p:nvPicPr>
          <p:cNvPr id="136" name="Picture 135"/>
          <p:cNvPicPr>
            <a:picLocks noChangeAspect="1"/>
          </p:cNvPicPr>
          <p:nvPr/>
        </p:nvPicPr>
        <p:blipFill>
          <a:blip r:embed="rId43"/>
          <a:stretch>
            <a:fillRect/>
          </a:stretch>
        </p:blipFill>
        <p:spPr>
          <a:xfrm>
            <a:off x="4880302" y="4872895"/>
            <a:ext cx="1332639" cy="158819"/>
          </a:xfrm>
          <a:prstGeom prst="roundRect">
            <a:avLst>
              <a:gd name="adj" fmla="val 8594"/>
            </a:avLst>
          </a:prstGeom>
          <a:solidFill>
            <a:srgbClr val="FFFFFF">
              <a:shade val="85000"/>
            </a:srgbClr>
          </a:solidFill>
          <a:ln>
            <a:noFill/>
          </a:ln>
          <a:effectLst/>
        </p:spPr>
      </p:pic>
      <p:pic>
        <p:nvPicPr>
          <p:cNvPr id="137" name="Picture 50" descr="https://icons.wxug.com/logos/PNG/wundergroundLogo_4c.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596770" y="3368283"/>
            <a:ext cx="558316" cy="33276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64" descr="https://pbs.twimg.com/profile_images/776190278021459969/Zt2MEyqP.jp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t="25033" b="26269"/>
          <a:stretch/>
        </p:blipFill>
        <p:spPr bwMode="auto">
          <a:xfrm>
            <a:off x="4771594" y="3395745"/>
            <a:ext cx="684355" cy="333267"/>
          </a:xfrm>
          <a:prstGeom prst="roundRect">
            <a:avLst>
              <a:gd name="adj" fmla="val 8594"/>
            </a:avLst>
          </a:prstGeom>
          <a:solidFill>
            <a:srgbClr val="FFFFFF">
              <a:shade val="85000"/>
            </a:srgbClr>
          </a:solidFill>
          <a:ln>
            <a:noFill/>
          </a:ln>
          <a:effectLst/>
          <a:extLst/>
        </p:spPr>
      </p:pic>
      <p:pic>
        <p:nvPicPr>
          <p:cNvPr id="141" name="Picture 140"/>
          <p:cNvPicPr>
            <a:picLocks noChangeAspect="1"/>
          </p:cNvPicPr>
          <p:nvPr/>
        </p:nvPicPr>
        <p:blipFill>
          <a:blip r:embed="rId46"/>
          <a:stretch>
            <a:fillRect/>
          </a:stretch>
        </p:blipFill>
        <p:spPr>
          <a:xfrm>
            <a:off x="4801136" y="3776702"/>
            <a:ext cx="1345947" cy="216466"/>
          </a:xfrm>
          <a:prstGeom prst="roundRect">
            <a:avLst>
              <a:gd name="adj" fmla="val 8594"/>
            </a:avLst>
          </a:prstGeom>
          <a:solidFill>
            <a:srgbClr val="FFFFFF">
              <a:shade val="85000"/>
            </a:srgbClr>
          </a:solidFill>
          <a:ln>
            <a:noFill/>
          </a:ln>
          <a:effectLst/>
        </p:spPr>
      </p:pic>
      <p:pic>
        <p:nvPicPr>
          <p:cNvPr id="143" name="Picture 68" descr="GMAWE_logo.jpg (300×200)"/>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468382" y="2580760"/>
            <a:ext cx="452514" cy="30167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8" descr="GMAWE_logo.jpg (300×200)"/>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798599" y="2567428"/>
            <a:ext cx="452514" cy="30167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2" descr="http://www.lizzyrose.com.au/wp-content/uploads/2015/05/Weekend_Today_Australia_logo.pn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989512" y="2536230"/>
            <a:ext cx="476534" cy="316696"/>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72" descr="http://www.lizzyrose.com.au/wp-content/uploads/2015/05/Weekend_Today_Australia_logo.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342497" y="2562572"/>
            <a:ext cx="438701" cy="29155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74" descr="https://pbs.twimg.com/profile_images/816026327732064256/tyJ-P192.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6466490" y="2885485"/>
            <a:ext cx="316902" cy="31690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74" descr="https://pbs.twimg.com/profile_images/816026327732064256/tyJ-P192.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830784" y="2852732"/>
            <a:ext cx="316902" cy="316902"/>
          </a:xfrm>
          <a:prstGeom prst="roundRect">
            <a:avLst>
              <a:gd name="adj" fmla="val 8594"/>
            </a:avLst>
          </a:prstGeom>
          <a:solidFill>
            <a:srgbClr val="FFFFFF">
              <a:shade val="85000"/>
            </a:srgbClr>
          </a:solidFill>
          <a:ln>
            <a:noFill/>
          </a:ln>
          <a:effectLst/>
          <a:extLst/>
        </p:spPr>
      </p:pic>
      <p:pic>
        <p:nvPicPr>
          <p:cNvPr id="149" name="Picture 148"/>
          <p:cNvPicPr>
            <a:picLocks noChangeAspect="1"/>
          </p:cNvPicPr>
          <p:nvPr/>
        </p:nvPicPr>
        <p:blipFill>
          <a:blip r:embed="rId51"/>
          <a:stretch>
            <a:fillRect/>
          </a:stretch>
        </p:blipFill>
        <p:spPr>
          <a:xfrm>
            <a:off x="6816243" y="2906085"/>
            <a:ext cx="387517" cy="282667"/>
          </a:xfrm>
          <a:prstGeom prst="rect">
            <a:avLst/>
          </a:prstGeom>
        </p:spPr>
      </p:pic>
      <p:pic>
        <p:nvPicPr>
          <p:cNvPr id="150" name="Picture 149"/>
          <p:cNvPicPr>
            <a:picLocks noChangeAspect="1"/>
          </p:cNvPicPr>
          <p:nvPr/>
        </p:nvPicPr>
        <p:blipFill>
          <a:blip r:embed="rId52"/>
          <a:stretch>
            <a:fillRect/>
          </a:stretch>
        </p:blipFill>
        <p:spPr>
          <a:xfrm>
            <a:off x="7211394" y="2890686"/>
            <a:ext cx="300636" cy="298066"/>
          </a:xfrm>
          <a:prstGeom prst="roundRect">
            <a:avLst>
              <a:gd name="adj" fmla="val 8594"/>
            </a:avLst>
          </a:prstGeom>
          <a:solidFill>
            <a:srgbClr val="FFFFFF">
              <a:shade val="85000"/>
            </a:srgbClr>
          </a:solidFill>
          <a:ln>
            <a:noFill/>
          </a:ln>
          <a:effectLst/>
        </p:spPr>
      </p:pic>
      <p:pic>
        <p:nvPicPr>
          <p:cNvPr id="151" name="Picture 150"/>
          <p:cNvPicPr>
            <a:picLocks noChangeAspect="1"/>
          </p:cNvPicPr>
          <p:nvPr/>
        </p:nvPicPr>
        <p:blipFill>
          <a:blip r:embed="rId52"/>
          <a:stretch>
            <a:fillRect/>
          </a:stretch>
        </p:blipFill>
        <p:spPr>
          <a:xfrm>
            <a:off x="7832014" y="3677901"/>
            <a:ext cx="312761" cy="310087"/>
          </a:xfrm>
          <a:prstGeom prst="roundRect">
            <a:avLst>
              <a:gd name="adj" fmla="val 8594"/>
            </a:avLst>
          </a:prstGeom>
          <a:solidFill>
            <a:srgbClr val="FFFFFF">
              <a:shade val="85000"/>
            </a:srgbClr>
          </a:solidFill>
          <a:ln>
            <a:noFill/>
          </a:ln>
          <a:effectLst/>
        </p:spPr>
      </p:pic>
      <p:pic>
        <p:nvPicPr>
          <p:cNvPr id="153" name="Picture 82" descr="http://www.nbcumv.com/sites/default/files/styles/shows_landing_image_height_400_300/public/nbcumv_shows/MeetThePressWithChuckTodd_Show.jpg?itok=5shXoUBQ"/>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l="9842" t="12279" r="7640" b="14638"/>
          <a:stretch/>
        </p:blipFill>
        <p:spPr bwMode="auto">
          <a:xfrm>
            <a:off x="7798599" y="3194473"/>
            <a:ext cx="353880" cy="235059"/>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4" descr="http://weathergroup.com/sites/default/files/styles/adaptive/public/images/amhq_weekend_logo_0.png?itok=KJisvUba"/>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l="17372" r="16050"/>
          <a:stretch/>
        </p:blipFill>
        <p:spPr bwMode="auto">
          <a:xfrm>
            <a:off x="6481218" y="3414994"/>
            <a:ext cx="338149" cy="32776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84" descr="http://weathergroup.com/sites/default/files/styles/adaptive/public/images/amhq_weekend_logo_0.png?itok=KJisvUba"/>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l="17372" r="16050"/>
          <a:stretch/>
        </p:blipFill>
        <p:spPr bwMode="auto">
          <a:xfrm>
            <a:off x="8391064" y="3428515"/>
            <a:ext cx="278539" cy="26998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https://seeklogo.com/images/S/sean-hannity-show-logo-96C267881F-seeklogo.com.jp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4890560" y="2951857"/>
            <a:ext cx="407122" cy="419713"/>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2" descr="http://3.bp.blogspot.com/-zd6L0yr-N_w/UEtTd4amohI/AAAAAAAAGwA/LFj6nqOG0zs/s1600/MSNBCLIVE.jpg"/>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t="25133" b="30238"/>
          <a:stretch/>
        </p:blipFill>
        <p:spPr bwMode="auto">
          <a:xfrm>
            <a:off x="6516081" y="3269443"/>
            <a:ext cx="510034" cy="147802"/>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58"/>
          <p:cNvPicPr>
            <a:picLocks noChangeAspect="1"/>
          </p:cNvPicPr>
          <p:nvPr/>
        </p:nvPicPr>
        <p:blipFill>
          <a:blip r:embed="rId57"/>
          <a:stretch>
            <a:fillRect/>
          </a:stretch>
        </p:blipFill>
        <p:spPr>
          <a:xfrm>
            <a:off x="7059903" y="3231262"/>
            <a:ext cx="434183" cy="213584"/>
          </a:xfrm>
          <a:prstGeom prst="rect">
            <a:avLst/>
          </a:prstGeom>
        </p:spPr>
      </p:pic>
      <p:pic>
        <p:nvPicPr>
          <p:cNvPr id="160" name="Picture 159"/>
          <p:cNvPicPr>
            <a:picLocks noChangeAspect="1"/>
          </p:cNvPicPr>
          <p:nvPr/>
        </p:nvPicPr>
        <p:blipFill>
          <a:blip r:embed="rId57"/>
          <a:stretch>
            <a:fillRect/>
          </a:stretch>
        </p:blipFill>
        <p:spPr>
          <a:xfrm>
            <a:off x="7770239" y="3446814"/>
            <a:ext cx="432577" cy="212794"/>
          </a:xfrm>
          <a:prstGeom prst="rect">
            <a:avLst/>
          </a:prstGeom>
        </p:spPr>
      </p:pic>
      <p:pic>
        <p:nvPicPr>
          <p:cNvPr id="172" name="Picture 12" descr="http://i2.cdn.cnn.com/cnnnext/dam/assets/150803122021-newsroom-logo-aug-2015-update-large-16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94013" y="4149885"/>
            <a:ext cx="486529" cy="88153"/>
          </a:xfrm>
          <a:prstGeom prst="roundRect">
            <a:avLst>
              <a:gd name="adj" fmla="val 8594"/>
            </a:avLst>
          </a:prstGeom>
          <a:solidFill>
            <a:srgbClr val="FFFFFF">
              <a:shade val="85000"/>
            </a:srgbClr>
          </a:solidFill>
          <a:ln>
            <a:noFill/>
          </a:ln>
          <a:effectLst/>
          <a:extLst/>
        </p:spPr>
      </p:pic>
      <p:pic>
        <p:nvPicPr>
          <p:cNvPr id="173" name="Picture 172"/>
          <p:cNvPicPr>
            <a:picLocks noChangeAspect="1"/>
          </p:cNvPicPr>
          <p:nvPr/>
        </p:nvPicPr>
        <p:blipFill>
          <a:blip r:embed="rId18"/>
          <a:stretch>
            <a:fillRect/>
          </a:stretch>
        </p:blipFill>
        <p:spPr>
          <a:xfrm>
            <a:off x="8321275" y="3939989"/>
            <a:ext cx="412117" cy="139571"/>
          </a:xfrm>
          <a:prstGeom prst="roundRect">
            <a:avLst>
              <a:gd name="adj" fmla="val 8594"/>
            </a:avLst>
          </a:prstGeom>
          <a:solidFill>
            <a:srgbClr val="FFFFFF">
              <a:shade val="85000"/>
            </a:srgbClr>
          </a:solidFill>
          <a:ln>
            <a:noFill/>
          </a:ln>
          <a:effectLst/>
        </p:spPr>
      </p:pic>
      <p:pic>
        <p:nvPicPr>
          <p:cNvPr id="174" name="Picture 12" descr="http://i2.cdn.cnn.com/cnnnext/dam/assets/150803122021-newsroom-logo-aug-2015-update-large-16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3986" y="3775842"/>
            <a:ext cx="563939" cy="102179"/>
          </a:xfrm>
          <a:prstGeom prst="roundRect">
            <a:avLst>
              <a:gd name="adj" fmla="val 8594"/>
            </a:avLst>
          </a:prstGeom>
          <a:solidFill>
            <a:srgbClr val="FFFFFF">
              <a:shade val="85000"/>
            </a:srgbClr>
          </a:solidFill>
          <a:ln>
            <a:noFill/>
          </a:ln>
          <a:effectLst/>
          <a:extLst/>
        </p:spPr>
      </p:pic>
      <p:pic>
        <p:nvPicPr>
          <p:cNvPr id="175" name="Picture 174"/>
          <p:cNvPicPr>
            <a:picLocks noChangeAspect="1"/>
          </p:cNvPicPr>
          <p:nvPr/>
        </p:nvPicPr>
        <p:blipFill>
          <a:blip r:embed="rId18"/>
          <a:stretch>
            <a:fillRect/>
          </a:stretch>
        </p:blipFill>
        <p:spPr>
          <a:xfrm>
            <a:off x="6865681" y="3513002"/>
            <a:ext cx="561950" cy="190313"/>
          </a:xfrm>
          <a:prstGeom prst="roundRect">
            <a:avLst>
              <a:gd name="adj" fmla="val 8594"/>
            </a:avLst>
          </a:prstGeom>
          <a:solidFill>
            <a:srgbClr val="FFFFFF">
              <a:shade val="85000"/>
            </a:srgbClr>
          </a:solidFill>
          <a:ln>
            <a:noFill/>
          </a:ln>
          <a:effectLst/>
        </p:spPr>
      </p:pic>
      <p:pic>
        <p:nvPicPr>
          <p:cNvPr id="177" name="Picture 176"/>
          <p:cNvPicPr>
            <a:picLocks noChangeAspect="1"/>
          </p:cNvPicPr>
          <p:nvPr/>
        </p:nvPicPr>
        <p:blipFill>
          <a:blip r:embed="rId58"/>
          <a:stretch>
            <a:fillRect/>
          </a:stretch>
        </p:blipFill>
        <p:spPr>
          <a:xfrm>
            <a:off x="6460128" y="3981055"/>
            <a:ext cx="577591" cy="86788"/>
          </a:xfrm>
          <a:prstGeom prst="rect">
            <a:avLst/>
          </a:prstGeom>
        </p:spPr>
      </p:pic>
      <p:pic>
        <p:nvPicPr>
          <p:cNvPr id="178" name="Picture 177"/>
          <p:cNvPicPr>
            <a:picLocks noChangeAspect="1"/>
          </p:cNvPicPr>
          <p:nvPr/>
        </p:nvPicPr>
        <p:blipFill>
          <a:blip r:embed="rId59"/>
          <a:stretch>
            <a:fillRect/>
          </a:stretch>
        </p:blipFill>
        <p:spPr>
          <a:xfrm>
            <a:off x="7068429" y="3769193"/>
            <a:ext cx="419759" cy="112877"/>
          </a:xfrm>
          <a:prstGeom prst="roundRect">
            <a:avLst>
              <a:gd name="adj" fmla="val 8594"/>
            </a:avLst>
          </a:prstGeom>
          <a:solidFill>
            <a:srgbClr val="FFFFFF">
              <a:shade val="85000"/>
            </a:srgbClr>
          </a:solidFill>
          <a:ln>
            <a:noFill/>
          </a:ln>
          <a:effectLst/>
        </p:spPr>
      </p:pic>
      <p:pic>
        <p:nvPicPr>
          <p:cNvPr id="179" name="Picture 178"/>
          <p:cNvPicPr>
            <a:picLocks noChangeAspect="1"/>
          </p:cNvPicPr>
          <p:nvPr/>
        </p:nvPicPr>
        <p:blipFill>
          <a:blip r:embed="rId60"/>
          <a:stretch>
            <a:fillRect/>
          </a:stretch>
        </p:blipFill>
        <p:spPr>
          <a:xfrm>
            <a:off x="7073577" y="3951668"/>
            <a:ext cx="414535" cy="145727"/>
          </a:xfrm>
          <a:prstGeom prst="roundRect">
            <a:avLst>
              <a:gd name="adj" fmla="val 8594"/>
            </a:avLst>
          </a:prstGeom>
          <a:solidFill>
            <a:srgbClr val="FFFFFF">
              <a:shade val="85000"/>
            </a:srgbClr>
          </a:solidFill>
          <a:ln>
            <a:noFill/>
          </a:ln>
          <a:effectLst/>
        </p:spPr>
      </p:pic>
      <p:pic>
        <p:nvPicPr>
          <p:cNvPr id="181" name="Picture 180"/>
          <p:cNvPicPr>
            <a:picLocks noChangeAspect="1"/>
          </p:cNvPicPr>
          <p:nvPr/>
        </p:nvPicPr>
        <p:blipFill>
          <a:blip r:embed="rId61"/>
          <a:stretch>
            <a:fillRect/>
          </a:stretch>
        </p:blipFill>
        <p:spPr>
          <a:xfrm>
            <a:off x="6472128" y="4229022"/>
            <a:ext cx="526999" cy="125198"/>
          </a:xfrm>
          <a:prstGeom prst="rect">
            <a:avLst/>
          </a:prstGeom>
          <a:noFill/>
        </p:spPr>
      </p:pic>
      <p:pic>
        <p:nvPicPr>
          <p:cNvPr id="189" name="Picture 22" descr="http://3.bp.blogspot.com/-zd6L0yr-N_w/UEtTd4amohI/AAAAAAAAGwA/LFj6nqOG0zs/s1600/MSNBCLIVE.jpg"/>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t="25133" b="30238"/>
          <a:stretch/>
        </p:blipFill>
        <p:spPr bwMode="auto">
          <a:xfrm>
            <a:off x="7799357" y="4149448"/>
            <a:ext cx="457824" cy="132672"/>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p:cNvPicPr>
            <a:picLocks noChangeAspect="1"/>
          </p:cNvPicPr>
          <p:nvPr/>
        </p:nvPicPr>
        <p:blipFill rotWithShape="1">
          <a:blip r:embed="rId63"/>
          <a:srcRect t="52847"/>
          <a:stretch/>
        </p:blipFill>
        <p:spPr>
          <a:xfrm>
            <a:off x="8328166" y="4551441"/>
            <a:ext cx="428489" cy="215515"/>
          </a:xfrm>
          <a:prstGeom prst="rect">
            <a:avLst/>
          </a:prstGeom>
        </p:spPr>
      </p:pic>
      <p:pic>
        <p:nvPicPr>
          <p:cNvPr id="192" name="Picture 191"/>
          <p:cNvPicPr>
            <a:picLocks noChangeAspect="1"/>
          </p:cNvPicPr>
          <p:nvPr/>
        </p:nvPicPr>
        <p:blipFill>
          <a:blip r:embed="rId59"/>
          <a:stretch>
            <a:fillRect/>
          </a:stretch>
        </p:blipFill>
        <p:spPr>
          <a:xfrm>
            <a:off x="7794058" y="4017179"/>
            <a:ext cx="389560" cy="104756"/>
          </a:xfrm>
          <a:prstGeom prst="roundRect">
            <a:avLst>
              <a:gd name="adj" fmla="val 8594"/>
            </a:avLst>
          </a:prstGeom>
          <a:solidFill>
            <a:srgbClr val="FFFFFF">
              <a:shade val="85000"/>
            </a:srgbClr>
          </a:solidFill>
          <a:ln>
            <a:noFill/>
          </a:ln>
          <a:effectLst/>
        </p:spPr>
      </p:pic>
      <p:pic>
        <p:nvPicPr>
          <p:cNvPr id="195" name="Picture 194"/>
          <p:cNvPicPr>
            <a:picLocks noChangeAspect="1"/>
          </p:cNvPicPr>
          <p:nvPr/>
        </p:nvPicPr>
        <p:blipFill>
          <a:blip r:embed="rId60"/>
          <a:stretch>
            <a:fillRect/>
          </a:stretch>
        </p:blipFill>
        <p:spPr>
          <a:xfrm>
            <a:off x="7813028" y="4475840"/>
            <a:ext cx="402846" cy="141617"/>
          </a:xfrm>
          <a:prstGeom prst="roundRect">
            <a:avLst>
              <a:gd name="adj" fmla="val 8594"/>
            </a:avLst>
          </a:prstGeom>
          <a:solidFill>
            <a:srgbClr val="FFFFFF">
              <a:shade val="85000"/>
            </a:srgbClr>
          </a:solidFill>
          <a:ln>
            <a:noFill/>
          </a:ln>
          <a:effectLst/>
        </p:spPr>
      </p:pic>
      <p:pic>
        <p:nvPicPr>
          <p:cNvPr id="196" name="Picture 195"/>
          <p:cNvPicPr>
            <a:picLocks noChangeAspect="1"/>
          </p:cNvPicPr>
          <p:nvPr/>
        </p:nvPicPr>
        <p:blipFill>
          <a:blip r:embed="rId64"/>
          <a:stretch>
            <a:fillRect/>
          </a:stretch>
        </p:blipFill>
        <p:spPr>
          <a:xfrm>
            <a:off x="8336520" y="4816802"/>
            <a:ext cx="415809" cy="155575"/>
          </a:xfrm>
          <a:prstGeom prst="roundRect">
            <a:avLst>
              <a:gd name="adj" fmla="val 8594"/>
            </a:avLst>
          </a:prstGeom>
          <a:solidFill>
            <a:srgbClr val="FFFFFF">
              <a:shade val="85000"/>
            </a:srgbClr>
          </a:solidFill>
          <a:ln>
            <a:noFill/>
          </a:ln>
          <a:effectLst/>
        </p:spPr>
      </p:pic>
      <p:pic>
        <p:nvPicPr>
          <p:cNvPr id="197" name="Picture 196"/>
          <p:cNvPicPr>
            <a:picLocks noChangeAspect="1"/>
          </p:cNvPicPr>
          <p:nvPr/>
        </p:nvPicPr>
        <p:blipFill>
          <a:blip r:embed="rId65"/>
          <a:stretch>
            <a:fillRect/>
          </a:stretch>
        </p:blipFill>
        <p:spPr>
          <a:xfrm>
            <a:off x="7043217" y="4147650"/>
            <a:ext cx="440799" cy="201893"/>
          </a:xfrm>
          <a:prstGeom prst="roundRect">
            <a:avLst>
              <a:gd name="adj" fmla="val 8594"/>
            </a:avLst>
          </a:prstGeom>
          <a:solidFill>
            <a:srgbClr val="FFFFFF">
              <a:shade val="85000"/>
            </a:srgbClr>
          </a:solidFill>
          <a:ln>
            <a:noFill/>
          </a:ln>
          <a:effectLst/>
        </p:spPr>
      </p:pic>
      <p:pic>
        <p:nvPicPr>
          <p:cNvPr id="198" name="Picture 197"/>
          <p:cNvPicPr>
            <a:picLocks noChangeAspect="1"/>
          </p:cNvPicPr>
          <p:nvPr/>
        </p:nvPicPr>
        <p:blipFill>
          <a:blip r:embed="rId65"/>
          <a:stretch>
            <a:fillRect/>
          </a:stretch>
        </p:blipFill>
        <p:spPr>
          <a:xfrm>
            <a:off x="8391064" y="5029553"/>
            <a:ext cx="415612" cy="190357"/>
          </a:xfrm>
          <a:prstGeom prst="roundRect">
            <a:avLst>
              <a:gd name="adj" fmla="val 8594"/>
            </a:avLst>
          </a:prstGeom>
          <a:solidFill>
            <a:srgbClr val="FFFFFF">
              <a:shade val="85000"/>
            </a:srgbClr>
          </a:solidFill>
          <a:ln>
            <a:noFill/>
          </a:ln>
          <a:effectLst/>
        </p:spPr>
      </p:pic>
      <p:pic>
        <p:nvPicPr>
          <p:cNvPr id="199" name="Picture 19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88007" y="4441993"/>
            <a:ext cx="557424" cy="216002"/>
          </a:xfrm>
          <a:prstGeom prst="rect">
            <a:avLst/>
          </a:prstGeom>
        </p:spPr>
      </p:pic>
      <p:pic>
        <p:nvPicPr>
          <p:cNvPr id="200" name="Picture 19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797145" y="5017414"/>
            <a:ext cx="556022" cy="215459"/>
          </a:xfrm>
          <a:prstGeom prst="rect">
            <a:avLst/>
          </a:prstGeom>
        </p:spPr>
      </p:pic>
      <p:pic>
        <p:nvPicPr>
          <p:cNvPr id="205" name="Picture 14" descr="http://weathergroup.com/sites/default/files/styles/adaptive/public/images/wxcl_logo.jpg?itok=KfljrMka"/>
          <p:cNvPicPr>
            <a:picLocks noChangeAspect="1" noChangeArrowheads="1"/>
          </p:cNvPicPr>
          <p:nvPr/>
        </p:nvPicPr>
        <p:blipFill rotWithShape="1">
          <a:blip r:embed="rId66" cstate="print">
            <a:extLst>
              <a:ext uri="{28A0092B-C50C-407E-A947-70E740481C1C}">
                <a14:useLocalDpi xmlns:a14="http://schemas.microsoft.com/office/drawing/2010/main" val="0"/>
              </a:ext>
            </a:extLst>
          </a:blip>
          <a:srcRect l="2633" t="30954" r="2893" b="29454"/>
          <a:stretch/>
        </p:blipFill>
        <p:spPr bwMode="auto">
          <a:xfrm>
            <a:off x="8263381" y="5302365"/>
            <a:ext cx="521745" cy="140973"/>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05"/>
          <p:cNvPicPr>
            <a:picLocks noChangeAspect="1"/>
          </p:cNvPicPr>
          <p:nvPr/>
        </p:nvPicPr>
        <p:blipFill>
          <a:blip r:embed="rId67"/>
          <a:stretch>
            <a:fillRect/>
          </a:stretch>
        </p:blipFill>
        <p:spPr>
          <a:xfrm>
            <a:off x="6964977" y="4773907"/>
            <a:ext cx="524178" cy="154170"/>
          </a:xfrm>
          <a:prstGeom prst="rect">
            <a:avLst/>
          </a:prstGeom>
        </p:spPr>
      </p:pic>
      <p:pic>
        <p:nvPicPr>
          <p:cNvPr id="207" name="Picture 206"/>
          <p:cNvPicPr>
            <a:picLocks noChangeAspect="1"/>
          </p:cNvPicPr>
          <p:nvPr/>
        </p:nvPicPr>
        <p:blipFill>
          <a:blip r:embed="rId67"/>
          <a:stretch>
            <a:fillRect/>
          </a:stretch>
        </p:blipFill>
        <p:spPr>
          <a:xfrm>
            <a:off x="7791624" y="4829928"/>
            <a:ext cx="459489" cy="135144"/>
          </a:xfrm>
          <a:prstGeom prst="rect">
            <a:avLst/>
          </a:prstGeom>
        </p:spPr>
      </p:pic>
      <p:pic>
        <p:nvPicPr>
          <p:cNvPr id="209" name="Picture 208"/>
          <p:cNvPicPr>
            <a:picLocks noChangeAspect="1"/>
          </p:cNvPicPr>
          <p:nvPr/>
        </p:nvPicPr>
        <p:blipFill>
          <a:blip r:embed="rId68"/>
          <a:stretch>
            <a:fillRect/>
          </a:stretch>
        </p:blipFill>
        <p:spPr>
          <a:xfrm>
            <a:off x="8297625" y="4313623"/>
            <a:ext cx="496800" cy="182961"/>
          </a:xfrm>
          <a:prstGeom prst="roundRect">
            <a:avLst>
              <a:gd name="adj" fmla="val 8594"/>
            </a:avLst>
          </a:prstGeom>
          <a:solidFill>
            <a:srgbClr val="FFFFFF">
              <a:shade val="85000"/>
            </a:srgbClr>
          </a:solidFill>
          <a:ln>
            <a:noFill/>
          </a:ln>
          <a:effectLst/>
        </p:spPr>
      </p:pic>
      <p:pic>
        <p:nvPicPr>
          <p:cNvPr id="211" name="Picture 210"/>
          <p:cNvPicPr>
            <a:picLocks noChangeAspect="1"/>
          </p:cNvPicPr>
          <p:nvPr/>
        </p:nvPicPr>
        <p:blipFill>
          <a:blip r:embed="rId69"/>
          <a:stretch>
            <a:fillRect/>
          </a:stretch>
        </p:blipFill>
        <p:spPr>
          <a:xfrm>
            <a:off x="7824930" y="4307707"/>
            <a:ext cx="377885" cy="136437"/>
          </a:xfrm>
          <a:prstGeom prst="rect">
            <a:avLst/>
          </a:prstGeom>
        </p:spPr>
      </p:pic>
      <p:pic>
        <p:nvPicPr>
          <p:cNvPr id="212" name="Picture 211"/>
          <p:cNvPicPr>
            <a:picLocks noChangeAspect="1"/>
          </p:cNvPicPr>
          <p:nvPr/>
        </p:nvPicPr>
        <p:blipFill>
          <a:blip r:embed="rId70"/>
          <a:stretch>
            <a:fillRect/>
          </a:stretch>
        </p:blipFill>
        <p:spPr>
          <a:xfrm>
            <a:off x="7021878" y="5063337"/>
            <a:ext cx="489548" cy="172883"/>
          </a:xfrm>
          <a:prstGeom prst="roundRect">
            <a:avLst>
              <a:gd name="adj" fmla="val 8594"/>
            </a:avLst>
          </a:prstGeom>
          <a:solidFill>
            <a:srgbClr val="FFFFFF">
              <a:shade val="85000"/>
            </a:srgbClr>
          </a:solidFill>
          <a:ln>
            <a:noFill/>
          </a:ln>
          <a:effectLst/>
        </p:spPr>
      </p:pic>
      <p:pic>
        <p:nvPicPr>
          <p:cNvPr id="214" name="Picture 213"/>
          <p:cNvPicPr>
            <a:picLocks noChangeAspect="1"/>
          </p:cNvPicPr>
          <p:nvPr/>
        </p:nvPicPr>
        <p:blipFill>
          <a:blip r:embed="rId71"/>
          <a:stretch>
            <a:fillRect/>
          </a:stretch>
        </p:blipFill>
        <p:spPr>
          <a:xfrm>
            <a:off x="3794416" y="3611047"/>
            <a:ext cx="626905" cy="238820"/>
          </a:xfrm>
          <a:prstGeom prst="roundRect">
            <a:avLst>
              <a:gd name="adj" fmla="val 8594"/>
            </a:avLst>
          </a:prstGeom>
          <a:solidFill>
            <a:srgbClr val="FFFFFF">
              <a:shade val="85000"/>
            </a:srgbClr>
          </a:solidFill>
          <a:ln>
            <a:noFill/>
          </a:ln>
          <a:effectLst/>
        </p:spPr>
      </p:pic>
      <p:pic>
        <p:nvPicPr>
          <p:cNvPr id="216" name="Picture 16" descr="http://hiddenwoodsmedia.com/wp-content/uploads/2016/12/Dateline-Logo_Web.png"/>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6488007" y="4723807"/>
            <a:ext cx="452434" cy="25437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6" descr="http://hiddenwoodsmedia.com/wp-content/uploads/2016/12/Dateline-Logo_Web.png"/>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5667464" y="5078121"/>
            <a:ext cx="452434" cy="2543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3"/>
          <a:srcRect l="6369" b="19195"/>
          <a:stretch/>
        </p:blipFill>
        <p:spPr>
          <a:xfrm>
            <a:off x="6516081" y="5042718"/>
            <a:ext cx="473431" cy="196722"/>
          </a:xfrm>
          <a:prstGeom prst="roundRect">
            <a:avLst>
              <a:gd name="adj" fmla="val 8594"/>
            </a:avLst>
          </a:prstGeom>
          <a:solidFill>
            <a:srgbClr val="FFFFFF">
              <a:shade val="85000"/>
            </a:srgbClr>
          </a:solidFill>
          <a:ln>
            <a:noFill/>
          </a:ln>
          <a:effectLst/>
        </p:spPr>
      </p:pic>
      <p:pic>
        <p:nvPicPr>
          <p:cNvPr id="9" name="Picture 8"/>
          <p:cNvPicPr>
            <a:picLocks noChangeAspect="1"/>
          </p:cNvPicPr>
          <p:nvPr/>
        </p:nvPicPr>
        <p:blipFill rotWithShape="1">
          <a:blip r:embed="rId74"/>
          <a:srcRect l="1620" t="15031" r="1685" b="16069"/>
          <a:stretch/>
        </p:blipFill>
        <p:spPr>
          <a:xfrm>
            <a:off x="7079634" y="4434960"/>
            <a:ext cx="411612" cy="293295"/>
          </a:xfrm>
          <a:prstGeom prst="rect">
            <a:avLst/>
          </a:prstGeom>
        </p:spPr>
      </p:pic>
      <p:pic>
        <p:nvPicPr>
          <p:cNvPr id="11" name="Picture 10"/>
          <p:cNvPicPr>
            <a:picLocks noChangeAspect="1"/>
          </p:cNvPicPr>
          <p:nvPr/>
        </p:nvPicPr>
        <p:blipFill>
          <a:blip r:embed="rId75"/>
          <a:stretch>
            <a:fillRect/>
          </a:stretch>
        </p:blipFill>
        <p:spPr>
          <a:xfrm>
            <a:off x="8263520" y="2873509"/>
            <a:ext cx="503673" cy="261910"/>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76"/>
          <a:stretch>
            <a:fillRect/>
          </a:stretch>
        </p:blipFill>
        <p:spPr>
          <a:xfrm>
            <a:off x="8254460" y="3154397"/>
            <a:ext cx="469078" cy="262684"/>
          </a:xfrm>
          <a:prstGeom prst="rect">
            <a:avLst/>
          </a:prstGeom>
        </p:spPr>
      </p:pic>
      <p:pic>
        <p:nvPicPr>
          <p:cNvPr id="13" name="Picture 12"/>
          <p:cNvPicPr>
            <a:picLocks noChangeAspect="1"/>
          </p:cNvPicPr>
          <p:nvPr/>
        </p:nvPicPr>
        <p:blipFill>
          <a:blip r:embed="rId77"/>
          <a:stretch>
            <a:fillRect/>
          </a:stretch>
        </p:blipFill>
        <p:spPr>
          <a:xfrm>
            <a:off x="8294013" y="3740808"/>
            <a:ext cx="472782" cy="169816"/>
          </a:xfrm>
          <a:prstGeom prst="rect">
            <a:avLst/>
          </a:prstGeom>
        </p:spPr>
      </p:pic>
      <p:pic>
        <p:nvPicPr>
          <p:cNvPr id="14" name="Picture 13"/>
          <p:cNvPicPr>
            <a:picLocks noChangeAspect="1"/>
          </p:cNvPicPr>
          <p:nvPr/>
        </p:nvPicPr>
        <p:blipFill>
          <a:blip r:embed="rId78"/>
          <a:stretch>
            <a:fillRect/>
          </a:stretch>
        </p:blipFill>
        <p:spPr>
          <a:xfrm>
            <a:off x="8051723" y="5504993"/>
            <a:ext cx="497472" cy="374546"/>
          </a:xfrm>
          <a:prstGeom prst="roundRect">
            <a:avLst>
              <a:gd name="adj" fmla="val 8594"/>
            </a:avLst>
          </a:prstGeom>
          <a:solidFill>
            <a:srgbClr val="FFFFFF">
              <a:shade val="85000"/>
            </a:srgbClr>
          </a:solidFill>
          <a:ln>
            <a:noFill/>
          </a:ln>
          <a:effectLst/>
        </p:spPr>
      </p:pic>
      <p:pic>
        <p:nvPicPr>
          <p:cNvPr id="219" name="Picture 218"/>
          <p:cNvPicPr>
            <a:picLocks noChangeAspect="1"/>
          </p:cNvPicPr>
          <p:nvPr/>
        </p:nvPicPr>
        <p:blipFill rotWithShape="1">
          <a:blip r:embed="rId74"/>
          <a:srcRect l="1620" t="15031" r="1685" b="16069"/>
          <a:stretch/>
        </p:blipFill>
        <p:spPr>
          <a:xfrm>
            <a:off x="7824931" y="5233875"/>
            <a:ext cx="327548" cy="233395"/>
          </a:xfrm>
          <a:prstGeom prst="rect">
            <a:avLst/>
          </a:prstGeom>
        </p:spPr>
      </p:pic>
      <p:pic>
        <p:nvPicPr>
          <p:cNvPr id="15" name="Picture 14"/>
          <p:cNvPicPr>
            <a:picLocks noChangeAspect="1"/>
          </p:cNvPicPr>
          <p:nvPr/>
        </p:nvPicPr>
        <p:blipFill>
          <a:blip r:embed="rId79"/>
          <a:stretch>
            <a:fillRect/>
          </a:stretch>
        </p:blipFill>
        <p:spPr>
          <a:xfrm>
            <a:off x="7806639" y="4650062"/>
            <a:ext cx="409236" cy="147719"/>
          </a:xfrm>
          <a:prstGeom prst="rect">
            <a:avLst/>
          </a:prstGeom>
        </p:spPr>
      </p:pic>
      <p:pic>
        <p:nvPicPr>
          <p:cNvPr id="138" name="Picture 137"/>
          <p:cNvPicPr>
            <a:picLocks noChangeAspect="1"/>
          </p:cNvPicPr>
          <p:nvPr/>
        </p:nvPicPr>
        <p:blipFill>
          <a:blip r:embed="rId77"/>
          <a:stretch>
            <a:fillRect/>
          </a:stretch>
        </p:blipFill>
        <p:spPr>
          <a:xfrm>
            <a:off x="2409800" y="4105374"/>
            <a:ext cx="472782" cy="169816"/>
          </a:xfrm>
          <a:prstGeom prst="rect">
            <a:avLst/>
          </a:prstGeom>
        </p:spPr>
      </p:pic>
      <p:pic>
        <p:nvPicPr>
          <p:cNvPr id="2" name="Picture 1"/>
          <p:cNvPicPr>
            <a:picLocks noChangeAspect="1"/>
          </p:cNvPicPr>
          <p:nvPr/>
        </p:nvPicPr>
        <p:blipFill>
          <a:blip r:embed="rId80"/>
          <a:stretch>
            <a:fillRect/>
          </a:stretch>
        </p:blipFill>
        <p:spPr>
          <a:xfrm>
            <a:off x="392663" y="4138385"/>
            <a:ext cx="398698" cy="398698"/>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81"/>
          <a:stretch>
            <a:fillRect/>
          </a:stretch>
        </p:blipFill>
        <p:spPr>
          <a:xfrm>
            <a:off x="6662671" y="5302365"/>
            <a:ext cx="712317" cy="228445"/>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82"/>
          <a:stretch>
            <a:fillRect/>
          </a:stretch>
        </p:blipFill>
        <p:spPr>
          <a:xfrm>
            <a:off x="3226421" y="3015953"/>
            <a:ext cx="516274" cy="392208"/>
          </a:xfrm>
          <a:prstGeom prst="roundRect">
            <a:avLst>
              <a:gd name="adj" fmla="val 8594"/>
            </a:avLst>
          </a:prstGeom>
          <a:solidFill>
            <a:srgbClr val="FFFFFF">
              <a:shade val="85000"/>
            </a:srgbClr>
          </a:solidFill>
          <a:ln>
            <a:noFill/>
          </a:ln>
          <a:effectLst/>
        </p:spPr>
      </p:pic>
      <p:pic>
        <p:nvPicPr>
          <p:cNvPr id="5" name="Picture 4"/>
          <p:cNvPicPr>
            <a:picLocks noChangeAspect="1"/>
          </p:cNvPicPr>
          <p:nvPr/>
        </p:nvPicPr>
        <p:blipFill rotWithShape="1">
          <a:blip r:embed="rId83"/>
          <a:srcRect l="6888" r="12482" b="39493"/>
          <a:stretch/>
        </p:blipFill>
        <p:spPr>
          <a:xfrm>
            <a:off x="3194325" y="2604301"/>
            <a:ext cx="562113" cy="327780"/>
          </a:xfrm>
          <a:prstGeom prst="roundRect">
            <a:avLst>
              <a:gd name="adj" fmla="val 8594"/>
            </a:avLst>
          </a:prstGeom>
          <a:solidFill>
            <a:srgbClr val="FFFFFF">
              <a:shade val="85000"/>
            </a:srgbClr>
          </a:solidFill>
          <a:ln>
            <a:noFill/>
          </a:ln>
          <a:effectLst/>
        </p:spPr>
      </p:pic>
      <p:sp>
        <p:nvSpPr>
          <p:cNvPr id="142" name="Text Placeholder 3"/>
          <p:cNvSpPr>
            <a:spLocks noGrp="1"/>
          </p:cNvSpPr>
          <p:nvPr>
            <p:ph type="body" sz="quarter" idx="14"/>
          </p:nvPr>
        </p:nvSpPr>
        <p:spPr>
          <a:xfrm>
            <a:off x="321733" y="6572363"/>
            <a:ext cx="7226731" cy="199446"/>
          </a:xfrm>
        </p:spPr>
        <p:txBody>
          <a:bodyPr/>
          <a:lstStyle/>
          <a:p>
            <a:r>
              <a:rPr lang="en-US" i="1" dirty="0"/>
              <a:t>As of May 2017</a:t>
            </a:r>
          </a:p>
        </p:txBody>
      </p:sp>
      <p:pic>
        <p:nvPicPr>
          <p:cNvPr id="8" name="Picture 7"/>
          <p:cNvPicPr>
            <a:picLocks noChangeAspect="1"/>
          </p:cNvPicPr>
          <p:nvPr/>
        </p:nvPicPr>
        <p:blipFill>
          <a:blip r:embed="rId84"/>
          <a:stretch>
            <a:fillRect/>
          </a:stretch>
        </p:blipFill>
        <p:spPr>
          <a:xfrm>
            <a:off x="587214" y="5217975"/>
            <a:ext cx="674945" cy="379233"/>
          </a:xfrm>
          <a:prstGeom prst="rect">
            <a:avLst/>
          </a:prstGeom>
        </p:spPr>
      </p:pic>
      <p:pic>
        <p:nvPicPr>
          <p:cNvPr id="64" name="Picture 12" descr="http://vignette4.wikia.nocookie.net/logopedia/images/7/73/CNN_Headline_News_-_Morning_Express.png/revision/latest?cb=20130620041746"/>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743142" y="4563228"/>
            <a:ext cx="770737" cy="270799"/>
          </a:xfrm>
          <a:prstGeom prst="roundRect">
            <a:avLst>
              <a:gd name="adj" fmla="val 8594"/>
            </a:avLst>
          </a:prstGeom>
          <a:solidFill>
            <a:srgbClr val="FFFFFF">
              <a:shade val="85000"/>
            </a:srgbClr>
          </a:solidFill>
          <a:ln>
            <a:noFill/>
          </a:ln>
          <a:effectLst/>
          <a:extLst/>
        </p:spPr>
      </p:pic>
      <p:pic>
        <p:nvPicPr>
          <p:cNvPr id="131" name="Picture 130"/>
          <p:cNvPicPr>
            <a:picLocks noChangeAspect="1"/>
          </p:cNvPicPr>
          <p:nvPr/>
        </p:nvPicPr>
        <p:blipFill>
          <a:blip r:embed="rId70"/>
          <a:stretch>
            <a:fillRect/>
          </a:stretch>
        </p:blipFill>
        <p:spPr>
          <a:xfrm>
            <a:off x="4850508" y="5103401"/>
            <a:ext cx="738915" cy="260947"/>
          </a:xfrm>
          <a:prstGeom prst="roundRect">
            <a:avLst>
              <a:gd name="adj" fmla="val 8594"/>
            </a:avLst>
          </a:prstGeom>
          <a:solidFill>
            <a:srgbClr val="FFFFFF">
              <a:shade val="85000"/>
            </a:srgbClr>
          </a:solidFill>
          <a:ln>
            <a:noFill/>
          </a:ln>
          <a:effectLst/>
        </p:spPr>
      </p:pic>
      <p:pic>
        <p:nvPicPr>
          <p:cNvPr id="215" name="Picture 14" descr="https://www.shadygrovefertility.com/blog/wp-content/uploads/2015/11/abcnightline-logo.png"/>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5107055" y="5462816"/>
            <a:ext cx="816908" cy="190762"/>
          </a:xfrm>
          <a:prstGeom prst="rect">
            <a:avLst/>
          </a:prstGeom>
          <a:noFill/>
          <a:extLst>
            <a:ext uri="{909E8E84-426E-40DD-AFC4-6F175D3DCCD1}">
              <a14:hiddenFill xmlns:a14="http://schemas.microsoft.com/office/drawing/2010/main">
                <a:solidFill>
                  <a:srgbClr val="FFFFFF"/>
                </a:solidFill>
              </a14:hiddenFill>
            </a:ext>
          </a:extLst>
        </p:spPr>
      </p:pic>
      <p:sp>
        <p:nvSpPr>
          <p:cNvPr id="152"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31348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61636" y="460183"/>
            <a:ext cx="8805334" cy="619850"/>
          </a:xfrm>
        </p:spPr>
        <p:txBody>
          <a:bodyPr/>
          <a:lstStyle/>
          <a:p>
            <a:r>
              <a:rPr lang="en-US" dirty="0"/>
              <a:t>News Is Nearly Ubiquitous Among The TV Viewer Given It’s Never-Ending Daily Cycle Of Current Event Reporting &amp; Analysis</a:t>
            </a:r>
          </a:p>
        </p:txBody>
      </p:sp>
      <p:graphicFrame>
        <p:nvGraphicFramePr>
          <p:cNvPr id="11" name="Chart 10"/>
          <p:cNvGraphicFramePr/>
          <p:nvPr>
            <p:extLst>
              <p:ext uri="{D42A27DB-BD31-4B8C-83A1-F6EECF244321}">
                <p14:modId xmlns:p14="http://schemas.microsoft.com/office/powerpoint/2010/main" val="2549009935"/>
              </p:ext>
            </p:extLst>
          </p:nvPr>
        </p:nvGraphicFramePr>
        <p:xfrm>
          <a:off x="1483568" y="2407497"/>
          <a:ext cx="5999582" cy="355213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2"/>
          <p:cNvSpPr>
            <a:spLocks noGrp="1"/>
          </p:cNvSpPr>
          <p:nvPr>
            <p:ph type="body" sz="quarter" idx="13"/>
          </p:nvPr>
        </p:nvSpPr>
        <p:spPr>
          <a:xfrm>
            <a:off x="169333" y="1701752"/>
            <a:ext cx="8805334" cy="368686"/>
          </a:xfrm>
        </p:spPr>
        <p:txBody>
          <a:bodyPr/>
          <a:lstStyle/>
          <a:p>
            <a:r>
              <a:rPr lang="en-US" sz="1600" u="sng" dirty="0"/>
              <a:t>Annual </a:t>
            </a:r>
            <a:r>
              <a:rPr lang="en-US" sz="1600" u="sng" dirty="0" err="1"/>
              <a:t>Cume</a:t>
            </a:r>
            <a:r>
              <a:rPr lang="en-US" sz="1600" u="sng" dirty="0"/>
              <a:t> National TV News Reach</a:t>
            </a:r>
          </a:p>
          <a:p>
            <a:r>
              <a:rPr lang="en-US" sz="1200" i="1" dirty="0"/>
              <a:t>CY 2016 </a:t>
            </a:r>
          </a:p>
        </p:txBody>
      </p:sp>
      <p:sp>
        <p:nvSpPr>
          <p:cNvPr id="13" name="Text Placeholder 3"/>
          <p:cNvSpPr>
            <a:spLocks noGrp="1"/>
          </p:cNvSpPr>
          <p:nvPr>
            <p:ph type="body" sz="quarter" idx="14"/>
          </p:nvPr>
        </p:nvSpPr>
        <p:spPr>
          <a:xfrm>
            <a:off x="321733" y="6439195"/>
            <a:ext cx="7226731" cy="423153"/>
          </a:xfrm>
        </p:spPr>
        <p:txBody>
          <a:bodyPr/>
          <a:lstStyle/>
          <a:p>
            <a:r>
              <a:rPr lang="en-US" dirty="0"/>
              <a:t>Source: Nielsen </a:t>
            </a:r>
            <a:r>
              <a:rPr lang="en-US" dirty="0" err="1"/>
              <a:t>NPower</a:t>
            </a:r>
            <a:r>
              <a:rPr lang="en-US" dirty="0"/>
              <a:t> R&amp;F Program Report, Total Day, Live+7; P2+, P25-54 &amp; P18-34; ad-supported cable TV + broadcast TV, January 1</a:t>
            </a:r>
            <a:r>
              <a:rPr lang="en-US" baseline="30000" dirty="0"/>
              <a:t>st</a:t>
            </a:r>
            <a:r>
              <a:rPr lang="en-US" dirty="0"/>
              <a:t> – December 31</a:t>
            </a:r>
            <a:r>
              <a:rPr lang="en-US" baseline="30000" dirty="0"/>
              <a:t>st</a:t>
            </a:r>
            <a:r>
              <a:rPr lang="en-US" dirty="0"/>
              <a:t> 2016; based on news category.</a:t>
            </a:r>
          </a:p>
        </p:txBody>
      </p:sp>
      <p:sp>
        <p:nvSpPr>
          <p:cNvPr id="14"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9274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solidFill>
                  <a:schemeClr val="tx1"/>
                </a:solidFill>
              </a:rPr>
              <a:t>National TV News Monthly Reach Is Fairly Consistent But Naturally Saw A Spike Leading Up To The Election In November</a:t>
            </a:r>
          </a:p>
        </p:txBody>
      </p:sp>
      <p:sp>
        <p:nvSpPr>
          <p:cNvPr id="3" name="Text Placeholder 2"/>
          <p:cNvSpPr>
            <a:spLocks noGrp="1"/>
          </p:cNvSpPr>
          <p:nvPr>
            <p:ph type="body" sz="quarter" idx="13"/>
          </p:nvPr>
        </p:nvSpPr>
        <p:spPr>
          <a:xfrm>
            <a:off x="169333" y="1935021"/>
            <a:ext cx="8805334" cy="368686"/>
          </a:xfrm>
        </p:spPr>
        <p:txBody>
          <a:bodyPr/>
          <a:lstStyle/>
          <a:p>
            <a:r>
              <a:rPr lang="en-US" sz="1600" u="sng" dirty="0"/>
              <a:t>Monthly </a:t>
            </a:r>
            <a:r>
              <a:rPr lang="en-US" sz="1600" u="sng" dirty="0" err="1"/>
              <a:t>Cume</a:t>
            </a:r>
            <a:r>
              <a:rPr lang="en-US" sz="1600" u="sng" dirty="0"/>
              <a:t> National TV News Programming Reach</a:t>
            </a:r>
          </a:p>
          <a:p>
            <a:r>
              <a:rPr lang="en-US" sz="1200" i="1" dirty="0"/>
              <a:t>CY 2016 </a:t>
            </a:r>
          </a:p>
        </p:txBody>
      </p:sp>
      <p:graphicFrame>
        <p:nvGraphicFramePr>
          <p:cNvPr id="27" name="Chart 26"/>
          <p:cNvGraphicFramePr/>
          <p:nvPr>
            <p:extLst>
              <p:ext uri="{D42A27DB-BD31-4B8C-83A1-F6EECF244321}">
                <p14:modId xmlns:p14="http://schemas.microsoft.com/office/powerpoint/2010/main" val="311894062"/>
              </p:ext>
            </p:extLst>
          </p:nvPr>
        </p:nvGraphicFramePr>
        <p:xfrm>
          <a:off x="161637" y="2444623"/>
          <a:ext cx="8805333" cy="3321698"/>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 Placeholder 2"/>
          <p:cNvSpPr>
            <a:spLocks noGrp="1"/>
          </p:cNvSpPr>
          <p:nvPr>
            <p:ph type="body" sz="quarter" idx="13"/>
          </p:nvPr>
        </p:nvSpPr>
        <p:spPr>
          <a:xfrm>
            <a:off x="178211" y="1464519"/>
            <a:ext cx="8805334" cy="368686"/>
          </a:xfrm>
        </p:spPr>
        <p:txBody>
          <a:bodyPr/>
          <a:lstStyle/>
          <a:p>
            <a:r>
              <a:rPr lang="en-US" sz="1600" dirty="0"/>
              <a:t>On average, </a:t>
            </a:r>
            <a:r>
              <a:rPr lang="en-US" sz="1600" b="1" u="sng" dirty="0"/>
              <a:t>over 75%</a:t>
            </a:r>
            <a:r>
              <a:rPr lang="en-US" sz="1600" b="1" dirty="0"/>
              <a:t> </a:t>
            </a:r>
            <a:r>
              <a:rPr lang="en-US" sz="1600" dirty="0"/>
              <a:t>of P2+ &amp; A25-54 watch national TV news programming each month</a:t>
            </a:r>
          </a:p>
        </p:txBody>
      </p:sp>
      <p:sp>
        <p:nvSpPr>
          <p:cNvPr id="14" name="Text Placeholder 3"/>
          <p:cNvSpPr>
            <a:spLocks noGrp="1"/>
          </p:cNvSpPr>
          <p:nvPr>
            <p:ph type="body" sz="quarter" idx="14"/>
          </p:nvPr>
        </p:nvSpPr>
        <p:spPr>
          <a:xfrm>
            <a:off x="321733" y="6439195"/>
            <a:ext cx="7226731" cy="423153"/>
          </a:xfrm>
        </p:spPr>
        <p:txBody>
          <a:bodyPr/>
          <a:lstStyle/>
          <a:p>
            <a:r>
              <a:rPr lang="en-US" dirty="0"/>
              <a:t>Source: Nielsen </a:t>
            </a:r>
            <a:r>
              <a:rPr lang="en-US" dirty="0" err="1"/>
              <a:t>NPower</a:t>
            </a:r>
            <a:r>
              <a:rPr lang="en-US" dirty="0"/>
              <a:t> R&amp;F Program Report, Total Day, Live+7; P2+, P25-54 &amp; P18-34; ad-supported cable TV + broadcast TV, January 1</a:t>
            </a:r>
            <a:r>
              <a:rPr lang="en-US" baseline="30000" dirty="0"/>
              <a:t>st</a:t>
            </a:r>
            <a:r>
              <a:rPr lang="en-US" dirty="0"/>
              <a:t> – December 31</a:t>
            </a:r>
            <a:r>
              <a:rPr lang="en-US" baseline="30000" dirty="0"/>
              <a:t>st</a:t>
            </a:r>
            <a:r>
              <a:rPr lang="en-US" dirty="0"/>
              <a:t> 2016; based on news category.</a:t>
            </a:r>
          </a:p>
        </p:txBody>
      </p: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83037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t>News Ticker</a:t>
            </a:r>
          </a:p>
        </p:txBody>
      </p:sp>
      <p:sp>
        <p:nvSpPr>
          <p:cNvPr id="4" name="TextBox 3"/>
          <p:cNvSpPr txBox="1"/>
          <p:nvPr/>
        </p:nvSpPr>
        <p:spPr>
          <a:xfrm>
            <a:off x="710215" y="1096337"/>
            <a:ext cx="7244179"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Summary							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Television: The Anchor Of The News Ecosystem			6-14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An Investigative Look At The Scale of National TV News		15-23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lvl="0" defTabSz="914400">
              <a:defRPr/>
            </a:pPr>
            <a:r>
              <a:rPr lang="en-US" sz="1600" b="1" kern="0" dirty="0">
                <a:solidFill>
                  <a:prstClr val="black"/>
                </a:solidFill>
                <a:latin typeface="Trebuchet MS" panose="020B0603020202020204" pitchFamily="34" charset="0"/>
              </a:rPr>
              <a:t>“News” Continues To Make News in 2017			24-27</a:t>
            </a:r>
          </a:p>
          <a:p>
            <a:pPr lvl="0" defTabSz="914400">
              <a:defRPr/>
            </a:pPr>
            <a:endParaRPr lang="en-US" sz="24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Complementary Content Through Supplementary Screens		28-37</a:t>
            </a:r>
          </a:p>
          <a:p>
            <a:pPr lvl="0" defTabSz="914400">
              <a:defRPr/>
            </a:pPr>
            <a:endParaRPr lang="en-US" sz="24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Online “Seekers” &amp; “Social”-</a:t>
            </a:r>
            <a:r>
              <a:rPr lang="en-US" sz="1600" b="1" kern="0" dirty="0" err="1">
                <a:solidFill>
                  <a:prstClr val="black"/>
                </a:solidFill>
                <a:latin typeface="Trebuchet MS" panose="020B0603020202020204" pitchFamily="34" charset="0"/>
              </a:rPr>
              <a:t>izers</a:t>
            </a:r>
            <a:r>
              <a:rPr lang="en-US" sz="1600" b="1" kern="0" dirty="0">
                <a:solidFill>
                  <a:prstClr val="black"/>
                </a:solidFill>
                <a:latin typeface="Trebuchet MS" panose="020B0603020202020204" pitchFamily="34" charset="0"/>
              </a:rPr>
              <a:t>				38-41</a:t>
            </a:r>
          </a:p>
          <a:p>
            <a:pPr lvl="0" defTabSz="914400">
              <a:defRPr/>
            </a:pPr>
            <a:endParaRPr lang="en-US" sz="24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News Wrap-Up						42-45</a:t>
            </a:r>
          </a:p>
          <a:p>
            <a:pPr lvl="0" defTabSz="914400">
              <a:defRPr/>
            </a:pPr>
            <a:endParaRPr lang="en-US" sz="2400" b="1" kern="0" dirty="0">
              <a:solidFill>
                <a:prstClr val="black"/>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Contact Information					46</a:t>
            </a:r>
          </a:p>
        </p:txBody>
      </p:sp>
      <p:sp>
        <p:nvSpPr>
          <p:cNvPr id="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9581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a:spLocks noGrp="1"/>
          </p:cNvSpPr>
          <p:nvPr>
            <p:ph type="body" sz="quarter" idx="13"/>
          </p:nvPr>
        </p:nvSpPr>
        <p:spPr>
          <a:xfrm>
            <a:off x="155337" y="1594135"/>
            <a:ext cx="8805334" cy="368686"/>
          </a:xfrm>
        </p:spPr>
        <p:txBody>
          <a:bodyPr/>
          <a:lstStyle/>
          <a:p>
            <a:r>
              <a:rPr lang="en-US" sz="1600" u="sng" dirty="0"/>
              <a:t>National TV News Programming: Average Minute Audience (000)</a:t>
            </a:r>
          </a:p>
          <a:p>
            <a:r>
              <a:rPr lang="en-US" sz="1200" i="1" dirty="0"/>
              <a:t>CY 2015 vs. CY 2016 </a:t>
            </a:r>
          </a:p>
        </p:txBody>
      </p:sp>
      <p:sp>
        <p:nvSpPr>
          <p:cNvPr id="20" name="Title 1"/>
          <p:cNvSpPr>
            <a:spLocks noGrp="1"/>
          </p:cNvSpPr>
          <p:nvPr>
            <p:ph type="ctrTitle"/>
          </p:nvPr>
        </p:nvSpPr>
        <p:spPr>
          <a:xfrm>
            <a:off x="55987" y="460183"/>
            <a:ext cx="9041615" cy="619850"/>
          </a:xfrm>
        </p:spPr>
        <p:txBody>
          <a:bodyPr/>
          <a:lstStyle/>
          <a:p>
            <a:r>
              <a:rPr lang="en-US" dirty="0"/>
              <a:t>There Has Been A 26% Increase In The National TV News Audience During </a:t>
            </a:r>
            <a:r>
              <a:rPr lang="en-US" b="1" i="1" dirty="0"/>
              <a:t>Any Given Minute</a:t>
            </a:r>
            <a:r>
              <a:rPr lang="en-US" dirty="0"/>
              <a:t> Over The Past Year</a:t>
            </a:r>
          </a:p>
        </p:txBody>
      </p:sp>
      <p:sp>
        <p:nvSpPr>
          <p:cNvPr id="8" name="Text Placeholder 2"/>
          <p:cNvSpPr>
            <a:spLocks noGrp="1"/>
          </p:cNvSpPr>
          <p:nvPr>
            <p:ph type="body" sz="quarter" idx="13"/>
          </p:nvPr>
        </p:nvSpPr>
        <p:spPr>
          <a:xfrm>
            <a:off x="184745" y="5798411"/>
            <a:ext cx="8805334" cy="191846"/>
          </a:xfrm>
        </p:spPr>
        <p:txBody>
          <a:bodyPr/>
          <a:lstStyle/>
          <a:p>
            <a:pPr algn="l"/>
            <a:r>
              <a:rPr lang="en-US" sz="1000" dirty="0"/>
              <a:t>Note:  “Average Audience” based on the average audience per minute for news programming during the full calendar year (total day).</a:t>
            </a:r>
          </a:p>
        </p:txBody>
      </p:sp>
      <p:graphicFrame>
        <p:nvGraphicFramePr>
          <p:cNvPr id="15" name="Chart 14"/>
          <p:cNvGraphicFramePr/>
          <p:nvPr>
            <p:extLst>
              <p:ext uri="{D42A27DB-BD31-4B8C-83A1-F6EECF244321}">
                <p14:modId xmlns:p14="http://schemas.microsoft.com/office/powerpoint/2010/main" val="1469168521"/>
              </p:ext>
            </p:extLst>
          </p:nvPr>
        </p:nvGraphicFramePr>
        <p:xfrm>
          <a:off x="1548882" y="2300176"/>
          <a:ext cx="5999582" cy="3552134"/>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P25-54 &amp; P18-34; ad-supported cable TV + broadcast TV, based on calendar year and reflects news category genre.</a:t>
            </a:r>
          </a:p>
        </p:txBody>
      </p:sp>
      <p:sp>
        <p:nvSpPr>
          <p:cNvPr id="17" name="TextBox 16"/>
          <p:cNvSpPr txBox="1"/>
          <p:nvPr/>
        </p:nvSpPr>
        <p:spPr>
          <a:xfrm>
            <a:off x="3157550" y="2491087"/>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+26%</a:t>
            </a:r>
          </a:p>
        </p:txBody>
      </p:sp>
      <p:sp>
        <p:nvSpPr>
          <p:cNvPr id="18" name="TextBox 17"/>
          <p:cNvSpPr txBox="1"/>
          <p:nvPr/>
        </p:nvSpPr>
        <p:spPr>
          <a:xfrm>
            <a:off x="5120995" y="4241165"/>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+26%</a:t>
            </a:r>
          </a:p>
        </p:txBody>
      </p:sp>
      <p:sp>
        <p:nvSpPr>
          <p:cNvPr id="19" name="TextBox 18"/>
          <p:cNvSpPr txBox="1"/>
          <p:nvPr/>
        </p:nvSpPr>
        <p:spPr>
          <a:xfrm>
            <a:off x="7001581" y="4716865"/>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+35%</a:t>
            </a:r>
          </a:p>
        </p:txBody>
      </p:sp>
      <p:sp>
        <p:nvSpPr>
          <p:cNvPr id="2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83180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Almost </a:t>
            </a:r>
            <a:r>
              <a:rPr lang="en-US" b="1" i="1" dirty="0"/>
              <a:t>38 Billion Hours</a:t>
            </a:r>
            <a:r>
              <a:rPr lang="en-US" dirty="0"/>
              <a:t> Of News Programming Were Collectively Viewed On Ad-Supported National TV In 2016</a:t>
            </a:r>
          </a:p>
        </p:txBody>
      </p:sp>
      <p:sp>
        <p:nvSpPr>
          <p:cNvPr id="3" name="Text Placeholder 2"/>
          <p:cNvSpPr>
            <a:spLocks noGrp="1"/>
          </p:cNvSpPr>
          <p:nvPr>
            <p:ph type="body" sz="quarter" idx="13"/>
          </p:nvPr>
        </p:nvSpPr>
        <p:spPr>
          <a:xfrm>
            <a:off x="161636" y="2033249"/>
            <a:ext cx="8805334" cy="368686"/>
          </a:xfrm>
        </p:spPr>
        <p:txBody>
          <a:bodyPr/>
          <a:lstStyle/>
          <a:p>
            <a:r>
              <a:rPr lang="en-US" sz="1600" u="sng" dirty="0"/>
              <a:t>National TV News Programming: Total </a:t>
            </a:r>
            <a:r>
              <a:rPr lang="en-US" sz="1600" u="sng" dirty="0" err="1"/>
              <a:t>Cume</a:t>
            </a:r>
            <a:r>
              <a:rPr lang="en-US" sz="1600" u="sng" dirty="0"/>
              <a:t> P2+ Hours Viewed </a:t>
            </a:r>
          </a:p>
          <a:p>
            <a:r>
              <a:rPr lang="en-US" sz="1200" i="1" dirty="0"/>
              <a:t>CY 2016 </a:t>
            </a:r>
          </a:p>
        </p:txBody>
      </p:sp>
      <p:graphicFrame>
        <p:nvGraphicFramePr>
          <p:cNvPr id="27" name="Chart 26"/>
          <p:cNvGraphicFramePr/>
          <p:nvPr>
            <p:extLst>
              <p:ext uri="{D42A27DB-BD31-4B8C-83A1-F6EECF244321}">
                <p14:modId xmlns:p14="http://schemas.microsoft.com/office/powerpoint/2010/main" val="3103427363"/>
              </p:ext>
            </p:extLst>
          </p:nvPr>
        </p:nvGraphicFramePr>
        <p:xfrm>
          <a:off x="1548882" y="2761861"/>
          <a:ext cx="5999582" cy="3309538"/>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 Placeholder 2"/>
          <p:cNvSpPr>
            <a:spLocks noGrp="1"/>
          </p:cNvSpPr>
          <p:nvPr>
            <p:ph type="body" sz="quarter" idx="13"/>
          </p:nvPr>
        </p:nvSpPr>
        <p:spPr>
          <a:xfrm>
            <a:off x="178211" y="1464519"/>
            <a:ext cx="8805334" cy="368686"/>
          </a:xfrm>
        </p:spPr>
        <p:txBody>
          <a:bodyPr/>
          <a:lstStyle/>
          <a:p>
            <a:r>
              <a:rPr lang="en-US" sz="1600" dirty="0"/>
              <a:t>93% of total viewing of news programming was live</a:t>
            </a:r>
          </a:p>
        </p:txBody>
      </p:sp>
      <p:sp>
        <p:nvSpPr>
          <p:cNvPr id="6" name="TextBox 5"/>
          <p:cNvSpPr txBox="1"/>
          <p:nvPr/>
        </p:nvSpPr>
        <p:spPr>
          <a:xfrm>
            <a:off x="2332654" y="3239371"/>
            <a:ext cx="6158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Trebuchet MS"/>
                <a:ea typeface="+mn-ea"/>
                <a:cs typeface="+mn-cs"/>
              </a:rPr>
              <a:t>Hours</a:t>
            </a:r>
          </a:p>
        </p:txBody>
      </p:sp>
      <p:sp>
        <p:nvSpPr>
          <p:cNvPr id="12" name="TextBox 11"/>
          <p:cNvSpPr txBox="1"/>
          <p:nvPr/>
        </p:nvSpPr>
        <p:spPr>
          <a:xfrm>
            <a:off x="4250093" y="3110203"/>
            <a:ext cx="6158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Trebuchet MS"/>
                <a:ea typeface="+mn-ea"/>
                <a:cs typeface="+mn-cs"/>
              </a:rPr>
              <a:t>Hours</a:t>
            </a:r>
          </a:p>
        </p:txBody>
      </p:sp>
      <p:sp>
        <p:nvSpPr>
          <p:cNvPr id="13" name="TextBox 12"/>
          <p:cNvSpPr txBox="1"/>
          <p:nvPr/>
        </p:nvSpPr>
        <p:spPr>
          <a:xfrm>
            <a:off x="6148872" y="3076881"/>
            <a:ext cx="6158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Trebuchet MS"/>
                <a:ea typeface="+mn-ea"/>
                <a:cs typeface="+mn-cs"/>
              </a:rPr>
              <a:t>Hours</a:t>
            </a:r>
          </a:p>
        </p:txBody>
      </p:sp>
      <p:sp>
        <p:nvSpPr>
          <p:cNvPr id="14"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ad-supported cable TV + broadcast TV, based on calendar year and reflects news category genre.</a:t>
            </a:r>
          </a:p>
        </p:txBody>
      </p:sp>
      <p:sp>
        <p:nvSpPr>
          <p:cNvPr id="16"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233008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National TV News Viewing Has Collectively </a:t>
            </a:r>
            <a:r>
              <a:rPr lang="en-US" b="1" i="1" dirty="0"/>
              <a:t>Increased</a:t>
            </a:r>
            <a:r>
              <a:rPr lang="en-US" dirty="0"/>
              <a:t> Across </a:t>
            </a:r>
            <a:br>
              <a:rPr lang="en-US" dirty="0"/>
            </a:br>
            <a:r>
              <a:rPr lang="en-US" dirty="0"/>
              <a:t>Each Major Stream YOY</a:t>
            </a:r>
          </a:p>
        </p:txBody>
      </p:sp>
      <p:sp>
        <p:nvSpPr>
          <p:cNvPr id="3" name="Text Placeholder 2"/>
          <p:cNvSpPr>
            <a:spLocks noGrp="1"/>
          </p:cNvSpPr>
          <p:nvPr>
            <p:ph type="body" sz="quarter" idx="13"/>
          </p:nvPr>
        </p:nvSpPr>
        <p:spPr>
          <a:xfrm>
            <a:off x="161636" y="1604041"/>
            <a:ext cx="8805334" cy="368686"/>
          </a:xfrm>
        </p:spPr>
        <p:txBody>
          <a:bodyPr/>
          <a:lstStyle/>
          <a:p>
            <a:r>
              <a:rPr lang="en-US" sz="1600" u="sng" dirty="0"/>
              <a:t>National TV News Programming: Total </a:t>
            </a:r>
            <a:r>
              <a:rPr lang="en-US" sz="1600" u="sng" dirty="0" err="1"/>
              <a:t>Cume</a:t>
            </a:r>
            <a:r>
              <a:rPr lang="en-US" sz="1600" u="sng" dirty="0"/>
              <a:t> P2+ Hours Viewed Comparison</a:t>
            </a:r>
          </a:p>
          <a:p>
            <a:r>
              <a:rPr lang="en-US" sz="1200" i="1" dirty="0"/>
              <a:t>CY 2015 vs. CY 2016 </a:t>
            </a:r>
          </a:p>
        </p:txBody>
      </p:sp>
      <p:graphicFrame>
        <p:nvGraphicFramePr>
          <p:cNvPr id="27" name="Chart 26"/>
          <p:cNvGraphicFramePr/>
          <p:nvPr>
            <p:extLst>
              <p:ext uri="{D42A27DB-BD31-4B8C-83A1-F6EECF244321}">
                <p14:modId xmlns:p14="http://schemas.microsoft.com/office/powerpoint/2010/main" val="4070696548"/>
              </p:ext>
            </p:extLst>
          </p:nvPr>
        </p:nvGraphicFramePr>
        <p:xfrm>
          <a:off x="1017037" y="2304661"/>
          <a:ext cx="7100596" cy="37667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57805" y="2416427"/>
            <a:ext cx="587828"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+25%</a:t>
            </a:r>
          </a:p>
        </p:txBody>
      </p:sp>
      <p:sp>
        <p:nvSpPr>
          <p:cNvPr id="16" name="TextBox 15"/>
          <p:cNvSpPr txBox="1"/>
          <p:nvPr/>
        </p:nvSpPr>
        <p:spPr>
          <a:xfrm>
            <a:off x="1689746" y="3417490"/>
            <a:ext cx="1194315" cy="400110"/>
          </a:xfrm>
          <a:prstGeom prst="rect">
            <a:avLst/>
          </a:prstGeom>
          <a:solidFill>
            <a:srgbClr val="FAB982"/>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Billion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Hours</a:t>
            </a:r>
          </a:p>
        </p:txBody>
      </p:sp>
      <p:sp>
        <p:nvSpPr>
          <p:cNvPr id="18" name="TextBox 17"/>
          <p:cNvSpPr txBox="1"/>
          <p:nvPr/>
        </p:nvSpPr>
        <p:spPr>
          <a:xfrm>
            <a:off x="3974842" y="3417490"/>
            <a:ext cx="1169436" cy="400110"/>
          </a:xfrm>
          <a:prstGeom prst="rect">
            <a:avLst/>
          </a:prstGeom>
          <a:solidFill>
            <a:srgbClr val="FAB982"/>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Billion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Hours</a:t>
            </a:r>
          </a:p>
        </p:txBody>
      </p:sp>
      <p:sp>
        <p:nvSpPr>
          <p:cNvPr id="19" name="TextBox 18"/>
          <p:cNvSpPr txBox="1"/>
          <p:nvPr/>
        </p:nvSpPr>
        <p:spPr>
          <a:xfrm>
            <a:off x="6235964" y="3417490"/>
            <a:ext cx="1191203" cy="400110"/>
          </a:xfrm>
          <a:prstGeom prst="rect">
            <a:avLst/>
          </a:prstGeom>
          <a:solidFill>
            <a:srgbClr val="FAB982"/>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Billion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Trebuchet MS"/>
                <a:ea typeface="+mn-ea"/>
                <a:cs typeface="+mn-cs"/>
              </a:rPr>
              <a:t>Hours</a:t>
            </a:r>
          </a:p>
        </p:txBody>
      </p:sp>
      <p:sp>
        <p:nvSpPr>
          <p:cNvPr id="20" name="TextBox 19"/>
          <p:cNvSpPr txBox="1"/>
          <p:nvPr/>
        </p:nvSpPr>
        <p:spPr>
          <a:xfrm>
            <a:off x="5200264" y="2267337"/>
            <a:ext cx="587828"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+26%</a:t>
            </a:r>
          </a:p>
        </p:txBody>
      </p:sp>
      <p:sp>
        <p:nvSpPr>
          <p:cNvPr id="21" name="TextBox 20"/>
          <p:cNvSpPr txBox="1"/>
          <p:nvPr/>
        </p:nvSpPr>
        <p:spPr>
          <a:xfrm>
            <a:off x="7528252" y="2271906"/>
            <a:ext cx="587828"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+26%</a:t>
            </a:r>
          </a:p>
        </p:txBody>
      </p:sp>
      <p:sp>
        <p:nvSpPr>
          <p:cNvPr id="22"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ad-supported cable TV + broadcast TV, based on calendar year and reflects news category genre.</a:t>
            </a:r>
          </a:p>
        </p:txBody>
      </p:sp>
      <p:sp>
        <p:nvSpPr>
          <p:cNvPr id="1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08458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With Everchanging Updates To Current Events, News Remains Almost Exclusively A “Live” Or “Near Live” Viewing Experience</a:t>
            </a:r>
          </a:p>
        </p:txBody>
      </p:sp>
      <p:sp>
        <p:nvSpPr>
          <p:cNvPr id="3" name="Text Placeholder 2"/>
          <p:cNvSpPr>
            <a:spLocks noGrp="1"/>
          </p:cNvSpPr>
          <p:nvPr>
            <p:ph type="body" sz="quarter" idx="13"/>
          </p:nvPr>
        </p:nvSpPr>
        <p:spPr>
          <a:xfrm>
            <a:off x="161636" y="1678688"/>
            <a:ext cx="8805334" cy="368686"/>
          </a:xfrm>
        </p:spPr>
        <p:txBody>
          <a:bodyPr/>
          <a:lstStyle/>
          <a:p>
            <a:r>
              <a:rPr lang="en-US" sz="1600" u="sng" dirty="0"/>
              <a:t>National TV News Programming: Viewership By Stream</a:t>
            </a:r>
          </a:p>
          <a:p>
            <a:r>
              <a:rPr lang="en-US" sz="1200" i="1" dirty="0"/>
              <a:t>% of Total Viewing Hours in CY 2016</a:t>
            </a:r>
          </a:p>
        </p:txBody>
      </p:sp>
      <p:graphicFrame>
        <p:nvGraphicFramePr>
          <p:cNvPr id="7" name="Chart 6"/>
          <p:cNvGraphicFramePr/>
          <p:nvPr>
            <p:extLst>
              <p:ext uri="{D42A27DB-BD31-4B8C-83A1-F6EECF244321}">
                <p14:modId xmlns:p14="http://schemas.microsoft.com/office/powerpoint/2010/main" val="1734760528"/>
              </p:ext>
            </p:extLst>
          </p:nvPr>
        </p:nvGraphicFramePr>
        <p:xfrm>
          <a:off x="550506" y="2320727"/>
          <a:ext cx="8145625" cy="336161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P25-54 &amp; P18-34; ad-supported cable TV + broadcast TV, based on calendar months YOY and reflects news category genre.</a:t>
            </a:r>
          </a:p>
        </p:txBody>
      </p:sp>
      <p:sp>
        <p:nvSpPr>
          <p:cNvPr id="9"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33630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689" y="0"/>
            <a:ext cx="9096622" cy="6858000"/>
          </a:xfrm>
          <a:prstGeom prst="rect">
            <a:avLst/>
          </a:prstGeom>
        </p:spPr>
      </p:pic>
      <p:sp>
        <p:nvSpPr>
          <p:cNvPr id="13" name="Title 1"/>
          <p:cNvSpPr>
            <a:spLocks noGrp="1"/>
          </p:cNvSpPr>
          <p:nvPr>
            <p:ph type="ctrTitle"/>
          </p:nvPr>
        </p:nvSpPr>
        <p:spPr>
          <a:xfrm>
            <a:off x="2781300" y="5002207"/>
            <a:ext cx="6174317" cy="1517126"/>
          </a:xfrm>
        </p:spPr>
        <p:txBody>
          <a:bodyPr/>
          <a:lstStyle/>
          <a:p>
            <a:pPr algn="l">
              <a:lnSpc>
                <a:spcPts val="3800"/>
              </a:lnSpc>
            </a:pPr>
            <a:r>
              <a:rPr lang="en-US" sz="3600" b="1" dirty="0">
                <a:solidFill>
                  <a:schemeClr val="tx1"/>
                </a:solidFill>
                <a:latin typeface="+mj-lt"/>
                <a:cs typeface="+mj-cs"/>
              </a:rPr>
              <a:t>“News” Continues To Make News In 2017</a:t>
            </a:r>
          </a:p>
        </p:txBody>
      </p:sp>
    </p:spTree>
    <p:extLst>
      <p:ext uri="{BB962C8B-B14F-4D97-AF65-F5344CB8AC3E}">
        <p14:creationId xmlns:p14="http://schemas.microsoft.com/office/powerpoint/2010/main" val="958645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3034315992"/>
              </p:ext>
            </p:extLst>
          </p:nvPr>
        </p:nvGraphicFramePr>
        <p:xfrm>
          <a:off x="1548882" y="2300176"/>
          <a:ext cx="5999582" cy="355213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p:cNvSpPr>
            <a:spLocks noGrp="1"/>
          </p:cNvSpPr>
          <p:nvPr>
            <p:ph type="body" sz="quarter" idx="13"/>
          </p:nvPr>
        </p:nvSpPr>
        <p:spPr>
          <a:xfrm>
            <a:off x="155337" y="1594135"/>
            <a:ext cx="8805334" cy="368686"/>
          </a:xfrm>
        </p:spPr>
        <p:txBody>
          <a:bodyPr/>
          <a:lstStyle/>
          <a:p>
            <a:r>
              <a:rPr lang="en-US" sz="1600" u="sng" dirty="0"/>
              <a:t>National TV News Programming: Average Quarterly Minutes Viewed Comparison</a:t>
            </a:r>
          </a:p>
          <a:p>
            <a:r>
              <a:rPr lang="en-US" sz="1200" i="1" dirty="0"/>
              <a:t>1Q 2016 vs. 1Q 2017 </a:t>
            </a:r>
          </a:p>
        </p:txBody>
      </p:sp>
      <p:sp>
        <p:nvSpPr>
          <p:cNvPr id="16" name="TextBox 15"/>
          <p:cNvSpPr txBox="1"/>
          <p:nvPr/>
        </p:nvSpPr>
        <p:spPr>
          <a:xfrm>
            <a:off x="3157550" y="2578019"/>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+14%</a:t>
            </a:r>
          </a:p>
        </p:txBody>
      </p:sp>
      <p:sp>
        <p:nvSpPr>
          <p:cNvPr id="17" name="TextBox 16"/>
          <p:cNvSpPr txBox="1"/>
          <p:nvPr/>
        </p:nvSpPr>
        <p:spPr>
          <a:xfrm>
            <a:off x="5110534" y="3295287"/>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+12%</a:t>
            </a:r>
          </a:p>
        </p:txBody>
      </p:sp>
      <p:sp>
        <p:nvSpPr>
          <p:cNvPr id="20" name="Title 1"/>
          <p:cNvSpPr>
            <a:spLocks noGrp="1"/>
          </p:cNvSpPr>
          <p:nvPr>
            <p:ph type="ctrTitle"/>
          </p:nvPr>
        </p:nvSpPr>
        <p:spPr>
          <a:xfrm>
            <a:off x="155338" y="460183"/>
            <a:ext cx="8805334" cy="619850"/>
          </a:xfrm>
        </p:spPr>
        <p:txBody>
          <a:bodyPr/>
          <a:lstStyle/>
          <a:p>
            <a:r>
              <a:rPr lang="en-US" dirty="0"/>
              <a:t>Average Time Spent With Televised News Programming Continues To See Increases In 2017 Relative To Prior Year</a:t>
            </a:r>
          </a:p>
        </p:txBody>
      </p:sp>
      <p:sp>
        <p:nvSpPr>
          <p:cNvPr id="9" name="TextBox 8"/>
          <p:cNvSpPr txBox="1"/>
          <p:nvPr/>
        </p:nvSpPr>
        <p:spPr>
          <a:xfrm>
            <a:off x="6994858" y="4228922"/>
            <a:ext cx="611153" cy="276999"/>
          </a:xfrm>
          <a:prstGeom prst="rect">
            <a:avLst/>
          </a:prstGeom>
          <a:noFill/>
          <a:ln>
            <a:solidFill>
              <a:srgbClr val="7030A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Trebuchet MS"/>
                <a:ea typeface="+mn-ea"/>
                <a:cs typeface="+mn-cs"/>
              </a:rPr>
              <a:t>+7%</a:t>
            </a:r>
          </a:p>
        </p:txBody>
      </p:sp>
      <p:sp>
        <p:nvSpPr>
          <p:cNvPr id="14"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P25-54 &amp; P18-34; ad-supported cable TV + broadcast TV, based on YOY calendar months within the quarter and reflects viewers within the news category genre.</a:t>
            </a:r>
          </a:p>
        </p:txBody>
      </p:sp>
      <p:sp>
        <p:nvSpPr>
          <p:cNvPr id="15"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52040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a:spLocks noGrp="1"/>
          </p:cNvSpPr>
          <p:nvPr>
            <p:ph type="body" sz="quarter" idx="13"/>
          </p:nvPr>
        </p:nvSpPr>
        <p:spPr>
          <a:xfrm>
            <a:off x="155337" y="1594135"/>
            <a:ext cx="8805334" cy="368686"/>
          </a:xfrm>
        </p:spPr>
        <p:txBody>
          <a:bodyPr/>
          <a:lstStyle/>
          <a:p>
            <a:r>
              <a:rPr lang="en-US" sz="1600" u="sng" dirty="0"/>
              <a:t>National TV News Programming: Average Minute Audience (000)</a:t>
            </a:r>
          </a:p>
          <a:p>
            <a:r>
              <a:rPr lang="en-US" sz="1200" i="1"/>
              <a:t>CY 2016 vs. 4Q </a:t>
            </a:r>
            <a:r>
              <a:rPr lang="en-US" sz="1200" i="1" dirty="0"/>
              <a:t>2016 vs. 1Q 2017 </a:t>
            </a:r>
          </a:p>
        </p:txBody>
      </p:sp>
      <p:sp>
        <p:nvSpPr>
          <p:cNvPr id="20" name="Title 1"/>
          <p:cNvSpPr>
            <a:spLocks noGrp="1"/>
          </p:cNvSpPr>
          <p:nvPr>
            <p:ph type="ctrTitle"/>
          </p:nvPr>
        </p:nvSpPr>
        <p:spPr>
          <a:xfrm>
            <a:off x="155337" y="460183"/>
            <a:ext cx="8805335" cy="619850"/>
          </a:xfrm>
        </p:spPr>
        <p:txBody>
          <a:bodyPr/>
          <a:lstStyle/>
          <a:p>
            <a:r>
              <a:rPr lang="en-US" dirty="0">
                <a:solidFill>
                  <a:schemeClr val="tx1"/>
                </a:solidFill>
              </a:rPr>
              <a:t>Post-Election, National TV News Has Essentially Maintained Their Average Audiences In 2017 From The Election Highs Of 4Q</a:t>
            </a:r>
          </a:p>
        </p:txBody>
      </p:sp>
      <p:sp>
        <p:nvSpPr>
          <p:cNvPr id="8" name="Text Placeholder 2"/>
          <p:cNvSpPr>
            <a:spLocks noGrp="1"/>
          </p:cNvSpPr>
          <p:nvPr>
            <p:ph type="body" sz="quarter" idx="13"/>
          </p:nvPr>
        </p:nvSpPr>
        <p:spPr>
          <a:xfrm>
            <a:off x="184745" y="5798411"/>
            <a:ext cx="8805334" cy="191846"/>
          </a:xfrm>
        </p:spPr>
        <p:txBody>
          <a:bodyPr/>
          <a:lstStyle/>
          <a:p>
            <a:pPr algn="l"/>
            <a:r>
              <a:rPr lang="en-US" sz="1000" dirty="0"/>
              <a:t>Note:  “Average Audience” based on the average audience per minute for news programming during the full calendar year (total day).</a:t>
            </a:r>
          </a:p>
        </p:txBody>
      </p:sp>
      <p:graphicFrame>
        <p:nvGraphicFramePr>
          <p:cNvPr id="15" name="Chart 14"/>
          <p:cNvGraphicFramePr/>
          <p:nvPr>
            <p:extLst>
              <p:ext uri="{D42A27DB-BD31-4B8C-83A1-F6EECF244321}">
                <p14:modId xmlns:p14="http://schemas.microsoft.com/office/powerpoint/2010/main" val="3639937477"/>
              </p:ext>
            </p:extLst>
          </p:nvPr>
        </p:nvGraphicFramePr>
        <p:xfrm>
          <a:off x="914399" y="2476922"/>
          <a:ext cx="7767961" cy="33753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3"/>
          <p:cNvSpPr>
            <a:spLocks noGrp="1"/>
          </p:cNvSpPr>
          <p:nvPr>
            <p:ph type="body" sz="quarter" idx="14"/>
          </p:nvPr>
        </p:nvSpPr>
        <p:spPr>
          <a:xfrm>
            <a:off x="155338" y="6469534"/>
            <a:ext cx="7226731" cy="323465"/>
          </a:xfrm>
        </p:spPr>
        <p:txBody>
          <a:bodyPr/>
          <a:lstStyle/>
          <a:p>
            <a:r>
              <a:rPr lang="en-US" dirty="0"/>
              <a:t>Source: Nielsen </a:t>
            </a:r>
            <a:r>
              <a:rPr lang="en-US" dirty="0" err="1"/>
              <a:t>NPower</a:t>
            </a:r>
            <a:r>
              <a:rPr lang="en-US" dirty="0"/>
              <a:t> R&amp;F Program Report, Total Day, Live+7; P2+, P25-54 &amp; P18-34; ad-supported cable TV + broadcast TV, based on YOY calendar months and reflects news category genre.</a:t>
            </a:r>
          </a:p>
        </p:txBody>
      </p:sp>
      <p:cxnSp>
        <p:nvCxnSpPr>
          <p:cNvPr id="4" name="Straight Connector 3"/>
          <p:cNvCxnSpPr/>
          <p:nvPr/>
        </p:nvCxnSpPr>
        <p:spPr>
          <a:xfrm flipH="1">
            <a:off x="1384917" y="2698811"/>
            <a:ext cx="189982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836639" y="4537971"/>
            <a:ext cx="189982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6277993" y="5052873"/>
            <a:ext cx="189982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769607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p:cNvSpPr>
            <a:spLocks noGrp="1"/>
          </p:cNvSpPr>
          <p:nvPr>
            <p:ph type="body" sz="quarter" idx="13"/>
          </p:nvPr>
        </p:nvSpPr>
        <p:spPr>
          <a:xfrm>
            <a:off x="155337" y="1594135"/>
            <a:ext cx="8805334" cy="368686"/>
          </a:xfrm>
        </p:spPr>
        <p:txBody>
          <a:bodyPr/>
          <a:lstStyle/>
          <a:p>
            <a:r>
              <a:rPr lang="en-US" sz="1600" u="sng" dirty="0"/>
              <a:t>National TV News Programming: Total Time Spent % By Medium</a:t>
            </a:r>
          </a:p>
          <a:p>
            <a:r>
              <a:rPr lang="en-US" sz="1200" i="1" dirty="0"/>
              <a:t>CY 2015 – 1Q ‘17</a:t>
            </a:r>
          </a:p>
        </p:txBody>
      </p:sp>
      <p:sp>
        <p:nvSpPr>
          <p:cNvPr id="20" name="Title 1"/>
          <p:cNvSpPr>
            <a:spLocks noGrp="1"/>
          </p:cNvSpPr>
          <p:nvPr>
            <p:ph type="ctrTitle"/>
          </p:nvPr>
        </p:nvSpPr>
        <p:spPr>
          <a:xfrm>
            <a:off x="155338" y="460183"/>
            <a:ext cx="8805333" cy="619850"/>
          </a:xfrm>
        </p:spPr>
        <p:txBody>
          <a:bodyPr/>
          <a:lstStyle/>
          <a:p>
            <a:r>
              <a:rPr lang="en-US" dirty="0">
                <a:solidFill>
                  <a:schemeClr val="tx1"/>
                </a:solidFill>
              </a:rPr>
              <a:t>Overall Time Spent With National TV News Programming Has Been Skewing More Towards Cable TV Recently</a:t>
            </a:r>
          </a:p>
        </p:txBody>
      </p:sp>
      <p:sp>
        <p:nvSpPr>
          <p:cNvPr id="16" name="Text Placeholder 3"/>
          <p:cNvSpPr>
            <a:spLocks noGrp="1"/>
          </p:cNvSpPr>
          <p:nvPr>
            <p:ph type="body" sz="quarter" idx="14"/>
          </p:nvPr>
        </p:nvSpPr>
        <p:spPr>
          <a:xfrm>
            <a:off x="155338" y="6355234"/>
            <a:ext cx="7226731" cy="323465"/>
          </a:xfrm>
        </p:spPr>
        <p:txBody>
          <a:bodyPr/>
          <a:lstStyle/>
          <a:p>
            <a:r>
              <a:rPr lang="en-US" dirty="0"/>
              <a:t>Source: Nielsen </a:t>
            </a:r>
            <a:r>
              <a:rPr lang="en-US" dirty="0" err="1"/>
              <a:t>NPower</a:t>
            </a:r>
            <a:r>
              <a:rPr lang="en-US" dirty="0"/>
              <a:t> R&amp;F Program Report, Total Day, Live+7; P2+, P25-54 &amp; P18-34; ad-supported cable TV + broadcast TV, based on calendar years for 2015 &amp; 2016 and months for 1Q ’17 and reflects news category genre. % breakout based on total minutes viewed / average audience.</a:t>
            </a:r>
          </a:p>
        </p:txBody>
      </p:sp>
      <p:graphicFrame>
        <p:nvGraphicFramePr>
          <p:cNvPr id="17" name="Chart 16">
            <a:extLst>
              <a:ext uri="{FF2B5EF4-FFF2-40B4-BE49-F238E27FC236}">
                <a16:creationId xmlns:a16="http://schemas.microsoft.com/office/drawing/2014/main" id="{8FDCE089-7D53-4E01-8940-FC5FA7826A3C}"/>
              </a:ext>
            </a:extLst>
          </p:cNvPr>
          <p:cNvGraphicFramePr>
            <a:graphicFrameLocks/>
          </p:cNvGraphicFramePr>
          <p:nvPr>
            <p:extLst/>
          </p:nvPr>
        </p:nvGraphicFramePr>
        <p:xfrm>
          <a:off x="561975" y="2190751"/>
          <a:ext cx="7905750" cy="3774656"/>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a:cxnSpLocks/>
          </p:cNvCxnSpPr>
          <p:nvPr/>
        </p:nvCxnSpPr>
        <p:spPr>
          <a:xfrm flipV="1">
            <a:off x="3238500" y="2638425"/>
            <a:ext cx="0" cy="277177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V="1">
            <a:off x="5781675" y="2632782"/>
            <a:ext cx="0" cy="2819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32235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2490" y="5002207"/>
            <a:ext cx="5853577" cy="1517126"/>
          </a:xfrm>
        </p:spPr>
        <p:txBody>
          <a:bodyPr/>
          <a:lstStyle/>
          <a:p>
            <a:r>
              <a:rPr lang="en-US" dirty="0"/>
              <a:t>Complementary Content Through Supplementary Screens</a:t>
            </a:r>
          </a:p>
        </p:txBody>
      </p:sp>
    </p:spTree>
    <p:extLst>
      <p:ext uri="{BB962C8B-B14F-4D97-AF65-F5344CB8AC3E}">
        <p14:creationId xmlns:p14="http://schemas.microsoft.com/office/powerpoint/2010/main" val="1678376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Although TV Is King, People Who Use Mobile Devices To Get News Have Grown Significantly Over The Last Few Years</a:t>
            </a:r>
          </a:p>
        </p:txBody>
      </p:sp>
      <p:graphicFrame>
        <p:nvGraphicFramePr>
          <p:cNvPr id="10" name="Chart 9"/>
          <p:cNvGraphicFramePr/>
          <p:nvPr>
            <p:extLst>
              <p:ext uri="{D42A27DB-BD31-4B8C-83A1-F6EECF244321}">
                <p14:modId xmlns:p14="http://schemas.microsoft.com/office/powerpoint/2010/main" val="3584833347"/>
              </p:ext>
            </p:extLst>
          </p:nvPr>
        </p:nvGraphicFramePr>
        <p:xfrm>
          <a:off x="1305017" y="1846554"/>
          <a:ext cx="6569476" cy="411036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532382"/>
            <a:ext cx="7161417" cy="214650"/>
          </a:xfrm>
        </p:spPr>
        <p:txBody>
          <a:bodyPr/>
          <a:lstStyle/>
          <a:p>
            <a:r>
              <a:rPr lang="en-US" sz="800" dirty="0"/>
              <a:t>Source: Pew Research Center “The Modern News Consumer,” released 7/7/16 with survey conducted Jan 12 – Feb 8, 2016 among 4,654 US adults 18+.  </a:t>
            </a:r>
          </a:p>
        </p:txBody>
      </p:sp>
      <p:sp>
        <p:nvSpPr>
          <p:cNvPr id="2" name="TextBox 1"/>
          <p:cNvSpPr txBox="1"/>
          <p:nvPr/>
        </p:nvSpPr>
        <p:spPr>
          <a:xfrm>
            <a:off x="2396971" y="3169328"/>
            <a:ext cx="1242874" cy="369332"/>
          </a:xfrm>
          <a:prstGeom prst="rect">
            <a:avLst/>
          </a:prstGeom>
          <a:noFill/>
        </p:spPr>
        <p:txBody>
          <a:bodyPr wrap="square" rtlCol="0">
            <a:spAutoFit/>
          </a:bodyPr>
          <a:lstStyle/>
          <a:p>
            <a:pPr algn="ctr"/>
            <a:r>
              <a:rPr lang="en-US" b="1" u="sng" dirty="0"/>
              <a:t>41%</a:t>
            </a:r>
          </a:p>
        </p:txBody>
      </p:sp>
      <p:sp>
        <p:nvSpPr>
          <p:cNvPr id="8" name="TextBox 7"/>
          <p:cNvSpPr txBox="1"/>
          <p:nvPr/>
        </p:nvSpPr>
        <p:spPr>
          <a:xfrm>
            <a:off x="5539666" y="2367376"/>
            <a:ext cx="1225118" cy="369332"/>
          </a:xfrm>
          <a:prstGeom prst="rect">
            <a:avLst/>
          </a:prstGeom>
          <a:noFill/>
        </p:spPr>
        <p:txBody>
          <a:bodyPr wrap="square" rtlCol="0">
            <a:spAutoFit/>
          </a:bodyPr>
          <a:lstStyle/>
          <a:p>
            <a:pPr algn="ctr"/>
            <a:r>
              <a:rPr lang="en-US" b="1" u="sng" dirty="0"/>
              <a:t>60%</a:t>
            </a:r>
          </a:p>
        </p:txBody>
      </p:sp>
      <p:sp>
        <p:nvSpPr>
          <p:cNvPr id="12"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6348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536" y="364933"/>
            <a:ext cx="7267864" cy="592364"/>
          </a:xfrm>
        </p:spPr>
        <p:txBody>
          <a:bodyPr/>
          <a:lstStyle/>
          <a:p>
            <a:r>
              <a:rPr lang="en-US" dirty="0"/>
              <a:t>The Newswire</a:t>
            </a:r>
          </a:p>
        </p:txBody>
      </p:sp>
      <p:sp>
        <p:nvSpPr>
          <p:cNvPr id="6" name="Text Placeholder 2"/>
          <p:cNvSpPr>
            <a:spLocks noGrp="1"/>
          </p:cNvSpPr>
          <p:nvPr>
            <p:ph type="body" sz="quarter" idx="13"/>
          </p:nvPr>
        </p:nvSpPr>
        <p:spPr>
          <a:xfrm>
            <a:off x="321733" y="995711"/>
            <a:ext cx="8573692" cy="5023349"/>
          </a:xfrm>
        </p:spPr>
        <p:txBody>
          <a:bodyPr/>
          <a:lstStyle/>
          <a:p>
            <a:pPr algn="l"/>
            <a:r>
              <a:rPr lang="en-US" sz="1400" b="1" dirty="0"/>
              <a:t>News consumption is on fire.  This fire is ignited by the continuous stream of current events, analyses and opinions which fuels the “around the clock” news cycle.   </a:t>
            </a:r>
          </a:p>
          <a:p>
            <a:pPr algn="l"/>
            <a:endParaRPr lang="en-US" sz="800" b="1" dirty="0"/>
          </a:p>
          <a:p>
            <a:pPr algn="l"/>
            <a:r>
              <a:rPr lang="en-US" sz="1400" b="1" dirty="0"/>
              <a:t>Based on last year’s elections, it should come as no surprise that news consumption was up by double-digits YOY in 2016; however, interest in news has not subsided even as we get deeper into 2017.  This year, news audiences have been steady or, in some cases, are exceeding the highs seen during the pre- and post-election coverage in 4Q 2016.</a:t>
            </a:r>
          </a:p>
          <a:p>
            <a:pPr algn="l"/>
            <a:endParaRPr lang="en-US" sz="800" b="1" dirty="0"/>
          </a:p>
          <a:p>
            <a:pPr algn="l"/>
            <a:r>
              <a:rPr lang="en-US" sz="1400" b="1" dirty="0"/>
              <a:t>The news category has been a clear winner for the large majority of the population who have an insatiable thirst for knowledge and desire to keep up with all the breaking news in this ultra fast-paced environment.</a:t>
            </a:r>
          </a:p>
          <a:p>
            <a:pPr algn="l"/>
            <a:endParaRPr lang="en-US" sz="800" b="1" dirty="0"/>
          </a:p>
          <a:p>
            <a:pPr algn="l"/>
            <a:r>
              <a:rPr lang="en-US" sz="1400" b="1" dirty="0"/>
              <a:t>Sitting firmly in the lead anchor chair within this news ecosystem are TV brands. More Americans spend more time getting their news from TV than any other medium and TV brands are also the dominant force when it comes to online consumption.  </a:t>
            </a:r>
          </a:p>
          <a:p>
            <a:pPr algn="l"/>
            <a:endParaRPr lang="en-US" sz="800" b="1" dirty="0"/>
          </a:p>
          <a:p>
            <a:pPr algn="l"/>
            <a:r>
              <a:rPr lang="en-US" sz="1400" b="1" dirty="0"/>
              <a:t>There’s an inherent trust factor with credible, well-established TV brands that just doesn’t exist for many other publishers which is why a majority of online “news seekers” prefer to get their information from reliable news websites over social media.  </a:t>
            </a:r>
          </a:p>
          <a:p>
            <a:pPr algn="l"/>
            <a:endParaRPr lang="en-US" sz="800" b="1" dirty="0"/>
          </a:p>
          <a:p>
            <a:pPr algn="l"/>
            <a:r>
              <a:rPr lang="en-US" sz="1400" b="1" dirty="0"/>
              <a:t>In this post-election world people are relying even more on TV to get up-to-the-minute news, insights and analyses from brands they trust and they’re augmenting this coverage with online TV extensions to keep pace with breaking news happening all day, everyday. </a:t>
            </a:r>
          </a:p>
        </p:txBody>
      </p:sp>
      <p:sp>
        <p:nvSpPr>
          <p:cNvPr id="8"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416080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57" y="469947"/>
            <a:ext cx="9041615" cy="742610"/>
          </a:xfrm>
        </p:spPr>
        <p:txBody>
          <a:bodyPr/>
          <a:lstStyle/>
          <a:p>
            <a:r>
              <a:rPr lang="en-US" dirty="0">
                <a:solidFill>
                  <a:schemeClr val="tx1"/>
                </a:solidFill>
              </a:rPr>
              <a:t>With Extensive Reporting &amp; Live Streaming, TV Brands Are Well-Positioned To Be The Primary Source Of News To Online Users</a:t>
            </a:r>
          </a:p>
        </p:txBody>
      </p:sp>
      <p:sp>
        <p:nvSpPr>
          <p:cNvPr id="3" name="Rounded Rectangle 2"/>
          <p:cNvSpPr/>
          <p:nvPr/>
        </p:nvSpPr>
        <p:spPr>
          <a:xfrm>
            <a:off x="178212" y="2502867"/>
            <a:ext cx="8788758" cy="3377019"/>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61637" y="1511241"/>
            <a:ext cx="8805334" cy="523220"/>
          </a:xfrm>
          <a:prstGeom prst="rect">
            <a:avLst/>
          </a:prstGeom>
          <a:noFill/>
        </p:spPr>
        <p:txBody>
          <a:bodyPr wrap="square" rtlCol="0">
            <a:spAutoFit/>
          </a:bodyPr>
          <a:lstStyle/>
          <a:p>
            <a:pPr algn="ctr"/>
            <a:r>
              <a:rPr lang="en-US" sz="1400" dirty="0"/>
              <a:t>Live streaming along with additional online analyses and reporting from news programmers &amp; providers gives flexibility to cable subscribers, allowing them to view content across devices</a:t>
            </a:r>
          </a:p>
        </p:txBody>
      </p:sp>
      <p:pic>
        <p:nvPicPr>
          <p:cNvPr id="12" name="Picture 11"/>
          <p:cNvPicPr>
            <a:picLocks noChangeAspect="1"/>
          </p:cNvPicPr>
          <p:nvPr/>
        </p:nvPicPr>
        <p:blipFill>
          <a:blip r:embed="rId3"/>
          <a:stretch>
            <a:fillRect/>
          </a:stretch>
        </p:blipFill>
        <p:spPr>
          <a:xfrm>
            <a:off x="5999055" y="4503259"/>
            <a:ext cx="1248643" cy="1167088"/>
          </a:xfrm>
          <a:prstGeom prst="roundRect">
            <a:avLst>
              <a:gd name="adj" fmla="val 8594"/>
            </a:avLst>
          </a:prstGeom>
          <a:solidFill>
            <a:srgbClr val="FFFFFF">
              <a:shade val="85000"/>
            </a:srgbClr>
          </a:solidFill>
          <a:ln>
            <a:noFill/>
          </a:ln>
          <a:effectLst/>
        </p:spPr>
      </p:pic>
      <p:sp>
        <p:nvSpPr>
          <p:cNvPr id="32" name="Text Placeholder 2"/>
          <p:cNvSpPr>
            <a:spLocks noGrp="1"/>
          </p:cNvSpPr>
          <p:nvPr>
            <p:ph type="body" sz="quarter" idx="13"/>
          </p:nvPr>
        </p:nvSpPr>
        <p:spPr>
          <a:xfrm>
            <a:off x="178211" y="2215498"/>
            <a:ext cx="8805334" cy="368686"/>
          </a:xfrm>
        </p:spPr>
        <p:txBody>
          <a:bodyPr/>
          <a:lstStyle/>
          <a:p>
            <a:r>
              <a:rPr lang="en-US" sz="1400" i="1" u="sng" dirty="0"/>
              <a:t>Sampling</a:t>
            </a:r>
            <a:r>
              <a:rPr lang="en-US" sz="1400" u="sng" dirty="0"/>
              <a:t> of Live Streaming Mobile Apps</a:t>
            </a:r>
          </a:p>
        </p:txBody>
      </p:sp>
      <p:pic>
        <p:nvPicPr>
          <p:cNvPr id="6" name="Picture 2" descr="http://cdn.iphonehacks.com/wp-content/uploads/2015/03/image-CNN-iOS-app-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03" y="2779274"/>
            <a:ext cx="1317825" cy="1325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94940094001_5283902812001_1241186546001-vs.jpg (640×360)"/>
          <p:cNvPicPr>
            <a:picLocks noChangeAspect="1" noChangeArrowheads="1"/>
          </p:cNvPicPr>
          <p:nvPr/>
        </p:nvPicPr>
        <p:blipFill rotWithShape="1">
          <a:blip r:embed="rId5">
            <a:extLst>
              <a:ext uri="{28A0092B-C50C-407E-A947-70E740481C1C}">
                <a14:useLocalDpi xmlns:a14="http://schemas.microsoft.com/office/drawing/2010/main" val="0"/>
              </a:ext>
            </a:extLst>
          </a:blip>
          <a:srcRect l="29580" t="13476" r="29665" b="13375"/>
          <a:stretch/>
        </p:blipFill>
        <p:spPr bwMode="auto">
          <a:xfrm>
            <a:off x="1751304" y="2813407"/>
            <a:ext cx="1307122" cy="12656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yt3.ggpht.com/-xiyVh-oNzJE/AAAAAAAAAAI/AAAAAAAAAAA/5FaR9rGW-F4/s900-c-k-no-mo-rj-c0xffffff/pho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6141" y="2801203"/>
            <a:ext cx="1318909" cy="12656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bcnews-app-logo.png (182×1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139" y="2783463"/>
            <a:ext cx="1362749" cy="13253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heavyeditorial.files.wordpress.com/2015/04/weather-channel-app.jpg?quality=65&amp;strip=all"/>
          <p:cNvPicPr>
            <a:picLocks noChangeAspect="1" noChangeArrowheads="1"/>
          </p:cNvPicPr>
          <p:nvPr/>
        </p:nvPicPr>
        <p:blipFill rotWithShape="1">
          <a:blip r:embed="rId8">
            <a:extLst>
              <a:ext uri="{28A0092B-C50C-407E-A947-70E740481C1C}">
                <a14:useLocalDpi xmlns:a14="http://schemas.microsoft.com/office/drawing/2010/main" val="0"/>
              </a:ext>
            </a:extLst>
          </a:blip>
          <a:srcRect l="43034"/>
          <a:stretch/>
        </p:blipFill>
        <p:spPr bwMode="auto">
          <a:xfrm>
            <a:off x="1820206" y="4517904"/>
            <a:ext cx="1153002" cy="114175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ip-8Yn3PLAzecCMb4ZaHTvFObl3ETUWZmd5zLflhbB6BXKyNc5aM4hrGAA9NXSs7i0=w300 (300×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6730" y="2728920"/>
            <a:ext cx="1430908" cy="143090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lh3.googleusercontent.com/LN5ILVkGU-OGnd-6oXtHzhJFkhhgwNE_rHc08Poh8T3MszWHvUO0Ru07M6O1wsILnw=w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476" y="4503259"/>
            <a:ext cx="1186591" cy="1186591"/>
          </a:xfrm>
          <a:prstGeom prst="roundRect">
            <a:avLst>
              <a:gd name="adj" fmla="val 16667"/>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1026" name="Picture 2" descr="http://www.meetingapps.com/images/msnbc.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4353" y="2753792"/>
            <a:ext cx="1431962" cy="1376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stretch>
            <a:fillRect/>
          </a:stretch>
        </p:blipFill>
        <p:spPr>
          <a:xfrm>
            <a:off x="3185347" y="4524347"/>
            <a:ext cx="1200496" cy="1165503"/>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13"/>
          <a:stretch>
            <a:fillRect/>
          </a:stretch>
        </p:blipFill>
        <p:spPr>
          <a:xfrm>
            <a:off x="7424000" y="4447197"/>
            <a:ext cx="1270760" cy="1270760"/>
          </a:xfrm>
          <a:prstGeom prst="rect">
            <a:avLst/>
          </a:prstGeom>
        </p:spPr>
      </p:pic>
      <p:pic>
        <p:nvPicPr>
          <p:cNvPr id="8" name="Picture 7"/>
          <p:cNvPicPr>
            <a:picLocks noChangeAspect="1"/>
          </p:cNvPicPr>
          <p:nvPr/>
        </p:nvPicPr>
        <p:blipFill>
          <a:blip r:embed="rId14"/>
          <a:stretch>
            <a:fillRect/>
          </a:stretch>
        </p:blipFill>
        <p:spPr>
          <a:xfrm>
            <a:off x="4630245" y="4518056"/>
            <a:ext cx="1156996" cy="1156996"/>
          </a:xfrm>
          <a:prstGeom prst="roundRect">
            <a:avLst>
              <a:gd name="adj" fmla="val 8594"/>
            </a:avLst>
          </a:prstGeom>
          <a:solidFill>
            <a:srgbClr val="FFFFFF">
              <a:shade val="85000"/>
            </a:srgbClr>
          </a:solidFill>
          <a:ln>
            <a:noFill/>
          </a:ln>
          <a:effectLst/>
        </p:spPr>
      </p:pic>
      <p:sp>
        <p:nvSpPr>
          <p:cNvPr id="2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124889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55337" y="6257427"/>
            <a:ext cx="7570409" cy="236537"/>
          </a:xfrm>
        </p:spPr>
        <p:txBody>
          <a:bodyPr/>
          <a:lstStyle/>
          <a:p>
            <a:r>
              <a:rPr lang="en-US" sz="800" dirty="0"/>
              <a:t>Source: comScore </a:t>
            </a:r>
            <a:r>
              <a:rPr lang="en-US" sz="800" dirty="0" err="1"/>
              <a:t>MediaMetrix</a:t>
            </a:r>
            <a:r>
              <a:rPr lang="en-US" sz="800" dirty="0"/>
              <a:t>, multiplatform (</a:t>
            </a:r>
            <a:r>
              <a:rPr lang="en-US" sz="800" dirty="0" err="1"/>
              <a:t>web+mobile</a:t>
            </a:r>
            <a:r>
              <a:rPr lang="en-US" sz="800" dirty="0"/>
              <a:t>), unique visitors for total digital population, March 2017, Total Audience (Desktop P2+; Mobile P18+). comScore Audience Duplication, multiplatform (</a:t>
            </a:r>
            <a:r>
              <a:rPr lang="en-US" sz="800" dirty="0" err="1"/>
              <a:t>web+mobile</a:t>
            </a:r>
            <a:r>
              <a:rPr lang="en-US" sz="800" dirty="0"/>
              <a:t>), March 2017, Total Audience (Desktop P2+; Mobile P18+), Unduplicated unique visitors based on a custom created News TV Branded Website subcategory which includes digital platforms such as ABC News, CNN, NBC News, CBS News, Fox News, BBC &amp; Weather Channel.  Local broadcast affiliate websites are excluded from this custom set.</a:t>
            </a:r>
          </a:p>
        </p:txBody>
      </p:sp>
      <p:graphicFrame>
        <p:nvGraphicFramePr>
          <p:cNvPr id="9" name="Chart 8"/>
          <p:cNvGraphicFramePr/>
          <p:nvPr>
            <p:extLst>
              <p:ext uri="{D42A27DB-BD31-4B8C-83A1-F6EECF244321}">
                <p14:modId xmlns:p14="http://schemas.microsoft.com/office/powerpoint/2010/main" val="2757547689"/>
              </p:ext>
            </p:extLst>
          </p:nvPr>
        </p:nvGraphicFramePr>
        <p:xfrm>
          <a:off x="1283306" y="2343705"/>
          <a:ext cx="6717662" cy="3613212"/>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p:cNvSpPr>
            <a:spLocks noGrp="1"/>
          </p:cNvSpPr>
          <p:nvPr>
            <p:ph type="ctrTitle"/>
          </p:nvPr>
        </p:nvSpPr>
        <p:spPr>
          <a:xfrm>
            <a:off x="155337" y="460183"/>
            <a:ext cx="8805334" cy="619850"/>
          </a:xfrm>
        </p:spPr>
        <p:txBody>
          <a:bodyPr/>
          <a:lstStyle/>
          <a:p>
            <a:r>
              <a:rPr lang="en-US" dirty="0">
                <a:solidFill>
                  <a:schemeClr val="tx1"/>
                </a:solidFill>
              </a:rPr>
              <a:t>National TV-Branded News Platform Reach Is Nearly Universal Among The Digital Population</a:t>
            </a:r>
          </a:p>
        </p:txBody>
      </p:sp>
      <p:sp>
        <p:nvSpPr>
          <p:cNvPr id="12" name="Text Placeholder 2"/>
          <p:cNvSpPr>
            <a:spLocks noGrp="1"/>
          </p:cNvSpPr>
          <p:nvPr>
            <p:ph type="body" sz="quarter" idx="13"/>
          </p:nvPr>
        </p:nvSpPr>
        <p:spPr>
          <a:xfrm>
            <a:off x="155337" y="1706101"/>
            <a:ext cx="8805334" cy="368686"/>
          </a:xfrm>
        </p:spPr>
        <p:txBody>
          <a:bodyPr/>
          <a:lstStyle/>
          <a:p>
            <a:r>
              <a:rPr lang="en-US" sz="1600" u="sng" dirty="0"/>
              <a:t>TV-Branded News Platform </a:t>
            </a:r>
            <a:r>
              <a:rPr lang="en-US" sz="1600" u="sng" dirty="0" err="1"/>
              <a:t>Cume</a:t>
            </a:r>
            <a:r>
              <a:rPr lang="en-US" sz="1600" u="sng" dirty="0"/>
              <a:t> Unique Visitors Coverage</a:t>
            </a:r>
          </a:p>
          <a:p>
            <a:r>
              <a:rPr lang="en-US" sz="1400" i="1" dirty="0"/>
              <a:t>March ‘17 </a:t>
            </a:r>
          </a:p>
        </p:txBody>
      </p:sp>
      <p:sp>
        <p:nvSpPr>
          <p:cNvPr id="10" name="Text Placeholder 4"/>
          <p:cNvSpPr>
            <a:spLocks noGrp="1"/>
          </p:cNvSpPr>
          <p:nvPr>
            <p:ph type="body" sz="quarter" idx="15"/>
          </p:nvPr>
        </p:nvSpPr>
        <p:spPr>
          <a:xfrm>
            <a:off x="329142" y="6074255"/>
            <a:ext cx="2485079" cy="431798"/>
          </a:xfrm>
        </p:spPr>
        <p:txBody>
          <a:bodyPr/>
          <a:lstStyle/>
          <a:p>
            <a:r>
              <a:rPr lang="en-US" dirty="0"/>
              <a:t>Igniting today’s headlines</a:t>
            </a:r>
          </a:p>
        </p:txBody>
      </p:sp>
    </p:spTree>
    <p:extLst>
      <p:ext uri="{BB962C8B-B14F-4D97-AF65-F5344CB8AC3E}">
        <p14:creationId xmlns:p14="http://schemas.microsoft.com/office/powerpoint/2010/main" val="283740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Monthly </a:t>
            </a:r>
            <a:r>
              <a:rPr lang="en-US" dirty="0" err="1">
                <a:solidFill>
                  <a:schemeClr val="tx1"/>
                </a:solidFill>
              </a:rPr>
              <a:t>Cume</a:t>
            </a:r>
            <a:r>
              <a:rPr lang="en-US" dirty="0">
                <a:solidFill>
                  <a:schemeClr val="tx1"/>
                </a:solidFill>
              </a:rPr>
              <a:t> Reach Across TV News Digital Platforms Is </a:t>
            </a:r>
            <a:br>
              <a:rPr lang="en-US" dirty="0">
                <a:solidFill>
                  <a:schemeClr val="tx1"/>
                </a:solidFill>
              </a:rPr>
            </a:br>
            <a:r>
              <a:rPr lang="en-US" dirty="0">
                <a:solidFill>
                  <a:schemeClr val="tx1"/>
                </a:solidFill>
              </a:rPr>
              <a:t>Stable Throughout The Year</a:t>
            </a:r>
            <a:endParaRPr lang="en-US" dirty="0">
              <a:solidFill>
                <a:srgbClr val="FF0000"/>
              </a:solidFill>
            </a:endParaRPr>
          </a:p>
        </p:txBody>
      </p:sp>
      <p:sp>
        <p:nvSpPr>
          <p:cNvPr id="4" name="Text Placeholder 3"/>
          <p:cNvSpPr>
            <a:spLocks noGrp="1"/>
          </p:cNvSpPr>
          <p:nvPr>
            <p:ph type="body" sz="quarter" idx="14"/>
          </p:nvPr>
        </p:nvSpPr>
        <p:spPr>
          <a:xfrm>
            <a:off x="161636" y="6377966"/>
            <a:ext cx="7491020" cy="480034"/>
          </a:xfrm>
        </p:spPr>
        <p:txBody>
          <a:bodyPr/>
          <a:lstStyle/>
          <a:p>
            <a:r>
              <a:rPr lang="en-US" sz="800" dirty="0"/>
              <a:t>Source: comScore Audience Duplication, multiplatform (</a:t>
            </a:r>
            <a:r>
              <a:rPr lang="en-US" sz="800" dirty="0" err="1"/>
              <a:t>web+mobile</a:t>
            </a:r>
            <a:r>
              <a:rPr lang="en-US" sz="800" dirty="0"/>
              <a:t>), April 2016-March 2017, Total Audience (Desktop P2+; Mobile P18+). Unduplicated unique visitors based on a custom created News TV Branded Website subcategory which includes digital platforms such as ABC News, CNN, NBC News, CBS News, Fox News, BBC &amp; Weather Channel.  Local broadcast affiliate websites are excluded from this custom set; local cable news websites are not measured.</a:t>
            </a:r>
          </a:p>
        </p:txBody>
      </p:sp>
      <p:graphicFrame>
        <p:nvGraphicFramePr>
          <p:cNvPr id="9" name="Chart 8"/>
          <p:cNvGraphicFramePr/>
          <p:nvPr>
            <p:extLst>
              <p:ext uri="{D42A27DB-BD31-4B8C-83A1-F6EECF244321}">
                <p14:modId xmlns:p14="http://schemas.microsoft.com/office/powerpoint/2010/main" val="1522421226"/>
              </p:ext>
            </p:extLst>
          </p:nvPr>
        </p:nvGraphicFramePr>
        <p:xfrm>
          <a:off x="115454" y="1946942"/>
          <a:ext cx="8805333" cy="377759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flipH="1">
            <a:off x="260774" y="2759197"/>
            <a:ext cx="8532706"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p:cNvSpPr>
            <a:spLocks noGrp="1"/>
          </p:cNvSpPr>
          <p:nvPr>
            <p:ph type="body" sz="quarter" idx="14"/>
          </p:nvPr>
        </p:nvSpPr>
        <p:spPr>
          <a:xfrm>
            <a:off x="3269992" y="6123673"/>
            <a:ext cx="6742006" cy="236537"/>
          </a:xfrm>
        </p:spPr>
        <p:txBody>
          <a:bodyPr/>
          <a:lstStyle/>
          <a:p>
            <a:r>
              <a:rPr lang="en-US" dirty="0">
                <a:solidFill>
                  <a:srgbClr val="FF0000"/>
                </a:solidFill>
              </a:rPr>
              <a:t>Red line </a:t>
            </a:r>
            <a:r>
              <a:rPr lang="en-US" dirty="0"/>
              <a:t>reflects the average monthly unique visitors across the time period</a:t>
            </a:r>
            <a:endParaRPr lang="en-US" dirty="0">
              <a:solidFill>
                <a:srgbClr val="FF0000"/>
              </a:solidFill>
            </a:endParaRPr>
          </a:p>
        </p:txBody>
      </p:sp>
      <p:sp>
        <p:nvSpPr>
          <p:cNvPr id="14" name="Text Placeholder 2"/>
          <p:cNvSpPr>
            <a:spLocks noGrp="1"/>
          </p:cNvSpPr>
          <p:nvPr>
            <p:ph type="body" sz="quarter" idx="13"/>
          </p:nvPr>
        </p:nvSpPr>
        <p:spPr>
          <a:xfrm>
            <a:off x="155337" y="1706101"/>
            <a:ext cx="8805334" cy="673710"/>
          </a:xfrm>
        </p:spPr>
        <p:txBody>
          <a:bodyPr/>
          <a:lstStyle/>
          <a:p>
            <a:r>
              <a:rPr lang="en-US" sz="1600" u="sng" dirty="0"/>
              <a:t>TV-Branded News Platform </a:t>
            </a:r>
            <a:r>
              <a:rPr lang="en-US" sz="1600" u="sng" dirty="0" err="1"/>
              <a:t>Cume</a:t>
            </a:r>
            <a:r>
              <a:rPr lang="en-US" sz="1600" u="sng" dirty="0"/>
              <a:t> Total Monthly Visitors</a:t>
            </a:r>
          </a:p>
          <a:p>
            <a:r>
              <a:rPr lang="en-US" sz="1400" i="1" dirty="0"/>
              <a:t>(000)</a:t>
            </a:r>
          </a:p>
        </p:txBody>
      </p: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216792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2999127863"/>
              </p:ext>
            </p:extLst>
          </p:nvPr>
        </p:nvGraphicFramePr>
        <p:xfrm>
          <a:off x="349727" y="2529618"/>
          <a:ext cx="2804021" cy="28512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p:txBody>
          <a:bodyPr/>
          <a:lstStyle/>
          <a:p>
            <a:r>
              <a:rPr lang="en-US" dirty="0"/>
              <a:t>National TV-Branded Digital Platforms Account For Half Of The Total Minutes Spent Within The News Category</a:t>
            </a:r>
          </a:p>
        </p:txBody>
      </p:sp>
      <p:pic>
        <p:nvPicPr>
          <p:cNvPr id="6" name="Picture 5"/>
          <p:cNvPicPr>
            <a:picLocks noChangeAspect="1"/>
          </p:cNvPicPr>
          <p:nvPr/>
        </p:nvPicPr>
        <p:blipFill rotWithShape="1">
          <a:blip r:embed="rId3"/>
          <a:srcRect l="32754" t="72190" r="17867" b="22664"/>
          <a:stretch/>
        </p:blipFill>
        <p:spPr>
          <a:xfrm>
            <a:off x="1393795" y="5521764"/>
            <a:ext cx="6488103" cy="382648"/>
          </a:xfrm>
          <a:prstGeom prst="rect">
            <a:avLst/>
          </a:prstGeom>
        </p:spPr>
      </p:pic>
      <p:graphicFrame>
        <p:nvGraphicFramePr>
          <p:cNvPr id="14" name="Chart 13"/>
          <p:cNvGraphicFramePr/>
          <p:nvPr>
            <p:extLst>
              <p:ext uri="{D42A27DB-BD31-4B8C-83A1-F6EECF244321}">
                <p14:modId xmlns:p14="http://schemas.microsoft.com/office/powerpoint/2010/main" val="2615853612"/>
              </p:ext>
            </p:extLst>
          </p:nvPr>
        </p:nvGraphicFramePr>
        <p:xfrm>
          <a:off x="3310644" y="2532727"/>
          <a:ext cx="2804021" cy="28512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extLst>
              <p:ext uri="{D42A27DB-BD31-4B8C-83A1-F6EECF244321}">
                <p14:modId xmlns:p14="http://schemas.microsoft.com/office/powerpoint/2010/main" val="1612853335"/>
              </p:ext>
            </p:extLst>
          </p:nvPr>
        </p:nvGraphicFramePr>
        <p:xfrm>
          <a:off x="6187585" y="2545166"/>
          <a:ext cx="2804021" cy="2851227"/>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2"/>
          <p:cNvSpPr>
            <a:spLocks noGrp="1"/>
          </p:cNvSpPr>
          <p:nvPr>
            <p:ph type="body" sz="quarter" idx="13"/>
          </p:nvPr>
        </p:nvSpPr>
        <p:spPr>
          <a:xfrm>
            <a:off x="173093" y="1876412"/>
            <a:ext cx="8805334" cy="368686"/>
          </a:xfrm>
        </p:spPr>
        <p:txBody>
          <a:bodyPr/>
          <a:lstStyle/>
          <a:p>
            <a:r>
              <a:rPr lang="en-US" sz="1400" u="sng" dirty="0"/>
              <a:t>Share of Total Minutes Spent Online Within the News/Info Category by Media Group </a:t>
            </a:r>
          </a:p>
          <a:p>
            <a:r>
              <a:rPr lang="en-US" sz="1200" i="1" dirty="0"/>
              <a:t>March ‘17 </a:t>
            </a:r>
          </a:p>
        </p:txBody>
      </p:sp>
      <p:sp>
        <p:nvSpPr>
          <p:cNvPr id="17" name="Text Placeholder 3"/>
          <p:cNvSpPr>
            <a:spLocks noGrp="1"/>
          </p:cNvSpPr>
          <p:nvPr>
            <p:ph type="body" sz="quarter" idx="14"/>
          </p:nvPr>
        </p:nvSpPr>
        <p:spPr>
          <a:xfrm>
            <a:off x="145812" y="6304989"/>
            <a:ext cx="7598013" cy="460614"/>
          </a:xfrm>
        </p:spPr>
        <p:txBody>
          <a:bodyPr/>
          <a:lstStyle/>
          <a:p>
            <a:r>
              <a:rPr lang="en-US" sz="800" dirty="0"/>
              <a:t>Source: VAB analysis of comScore </a:t>
            </a:r>
            <a:r>
              <a:rPr lang="en-US" sz="800" dirty="0" err="1"/>
              <a:t>MediaMetrix</a:t>
            </a:r>
            <a:r>
              <a:rPr lang="en-US" sz="800" dirty="0"/>
              <a:t>, multiplatform (</a:t>
            </a:r>
            <a:r>
              <a:rPr lang="en-US" sz="800" dirty="0" err="1"/>
              <a:t>web+mobile</a:t>
            </a:r>
            <a:r>
              <a:rPr lang="en-US" sz="800" dirty="0"/>
              <a:t>) data, total minutes viewed, March 2017, Total Audience (Desktop P2+; Mobile P18+). Groups were custom made within the news/information category – “national TV sites” includes digital platforms such as ABC News, CNN, NBC News, CBS News, Fox News, BBC &amp; Weather Channel; “print sites” include newspaper &amp; magazine-related sites; “ pure digital sites / other” also includes radio-related sites. Local cable news websites are not measured.</a:t>
            </a:r>
          </a:p>
        </p:txBody>
      </p:sp>
      <p:sp>
        <p:nvSpPr>
          <p:cNvPr id="10" name="Text Placeholder 2"/>
          <p:cNvSpPr>
            <a:spLocks noGrp="1"/>
          </p:cNvSpPr>
          <p:nvPr>
            <p:ph type="body" sz="quarter" idx="13"/>
          </p:nvPr>
        </p:nvSpPr>
        <p:spPr>
          <a:xfrm>
            <a:off x="178211" y="1388916"/>
            <a:ext cx="8805334" cy="368686"/>
          </a:xfrm>
        </p:spPr>
        <p:txBody>
          <a:bodyPr/>
          <a:lstStyle/>
          <a:p>
            <a:r>
              <a:rPr lang="en-US" sz="1400" dirty="0"/>
              <a:t>National TV news websites’ share of time spent among Millennials is equal to other major demos</a:t>
            </a:r>
            <a:endParaRPr lang="en-US" sz="1200" dirty="0"/>
          </a:p>
        </p:txBody>
      </p:sp>
      <p:sp>
        <p:nvSpPr>
          <p:cNvPr id="18" name="Text Placeholder 4"/>
          <p:cNvSpPr>
            <a:spLocks noGrp="1"/>
          </p:cNvSpPr>
          <p:nvPr>
            <p:ph type="body" sz="quarter" idx="15"/>
          </p:nvPr>
        </p:nvSpPr>
        <p:spPr>
          <a:xfrm>
            <a:off x="329142" y="6118642"/>
            <a:ext cx="2485079" cy="431798"/>
          </a:xfrm>
        </p:spPr>
        <p:txBody>
          <a:bodyPr/>
          <a:lstStyle/>
          <a:p>
            <a:r>
              <a:rPr lang="en-US" dirty="0"/>
              <a:t>Igniting today’s headlines</a:t>
            </a:r>
          </a:p>
        </p:txBody>
      </p:sp>
    </p:spTree>
    <p:extLst>
      <p:ext uri="{BB962C8B-B14F-4D97-AF65-F5344CB8AC3E}">
        <p14:creationId xmlns:p14="http://schemas.microsoft.com/office/powerpoint/2010/main" val="1735549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2215833860"/>
              </p:ext>
            </p:extLst>
          </p:nvPr>
        </p:nvGraphicFramePr>
        <p:xfrm>
          <a:off x="349727" y="2530136"/>
          <a:ext cx="2804021" cy="30259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p:txBody>
          <a:bodyPr/>
          <a:lstStyle/>
          <a:p>
            <a:r>
              <a:rPr lang="en-US" dirty="0"/>
              <a:t>National TV-Branded Websites’ Share Of Total Time Spent Within The News Category Has </a:t>
            </a:r>
            <a:r>
              <a:rPr lang="en-US" b="1" i="1" dirty="0"/>
              <a:t>Grown</a:t>
            </a:r>
            <a:r>
              <a:rPr lang="en-US" dirty="0"/>
              <a:t> Since The Election</a:t>
            </a:r>
          </a:p>
        </p:txBody>
      </p:sp>
      <p:pic>
        <p:nvPicPr>
          <p:cNvPr id="6" name="Picture 5"/>
          <p:cNvPicPr>
            <a:picLocks noChangeAspect="1"/>
          </p:cNvPicPr>
          <p:nvPr/>
        </p:nvPicPr>
        <p:blipFill rotWithShape="1">
          <a:blip r:embed="rId3"/>
          <a:srcRect l="32754" t="72190" r="17867" b="22664"/>
          <a:stretch/>
        </p:blipFill>
        <p:spPr>
          <a:xfrm>
            <a:off x="1331652" y="5591644"/>
            <a:ext cx="6559124" cy="386836"/>
          </a:xfrm>
          <a:prstGeom prst="rect">
            <a:avLst/>
          </a:prstGeom>
        </p:spPr>
      </p:pic>
      <p:sp>
        <p:nvSpPr>
          <p:cNvPr id="16" name="Text Placeholder 2"/>
          <p:cNvSpPr>
            <a:spLocks noGrp="1"/>
          </p:cNvSpPr>
          <p:nvPr>
            <p:ph type="body" sz="quarter" idx="13"/>
          </p:nvPr>
        </p:nvSpPr>
        <p:spPr>
          <a:xfrm>
            <a:off x="155337" y="1969991"/>
            <a:ext cx="8805334" cy="368686"/>
          </a:xfrm>
        </p:spPr>
        <p:txBody>
          <a:bodyPr/>
          <a:lstStyle/>
          <a:p>
            <a:r>
              <a:rPr lang="en-US" sz="1400" u="sng" dirty="0"/>
              <a:t>Share of Total Minutes Spent Online Within the News/Info Category by Media Group </a:t>
            </a:r>
          </a:p>
          <a:p>
            <a:r>
              <a:rPr lang="en-US" sz="1200" i="1" dirty="0"/>
              <a:t>November ‘16 vs. March ‘17 </a:t>
            </a:r>
          </a:p>
        </p:txBody>
      </p:sp>
      <p:sp>
        <p:nvSpPr>
          <p:cNvPr id="17" name="Text Placeholder 3"/>
          <p:cNvSpPr>
            <a:spLocks noGrp="1"/>
          </p:cNvSpPr>
          <p:nvPr>
            <p:ph type="body" sz="quarter" idx="14"/>
          </p:nvPr>
        </p:nvSpPr>
        <p:spPr>
          <a:xfrm>
            <a:off x="155337" y="6273179"/>
            <a:ext cx="7533087" cy="535996"/>
          </a:xfrm>
        </p:spPr>
        <p:txBody>
          <a:bodyPr/>
          <a:lstStyle/>
          <a:p>
            <a:r>
              <a:rPr lang="en-US" sz="800" dirty="0"/>
              <a:t>Source: VAB analysis of comScore </a:t>
            </a:r>
            <a:r>
              <a:rPr lang="en-US" sz="800" dirty="0" err="1"/>
              <a:t>MediaMetrix</a:t>
            </a:r>
            <a:r>
              <a:rPr lang="en-US" sz="800" dirty="0"/>
              <a:t>, multiplatform (</a:t>
            </a:r>
            <a:r>
              <a:rPr lang="en-US" sz="800" dirty="0" err="1"/>
              <a:t>web+mobile</a:t>
            </a:r>
            <a:r>
              <a:rPr lang="en-US" sz="800" dirty="0"/>
              <a:t>) data, total minutes viewed, November ‘16 vs. March ‘17, Total Audience (Desktop P2+; Mobile P18+). Groups were custom made within the news/information category – “national TV sites” includes digital platforms such as ABC News, CNN, NBC News, CBS News, Fox News, BBC &amp; Weather Channel; “print sites” include newspaper &amp; magazine-related sites; “ pure digital sites / other” also includes radio-related sites.  Local cable news websites are not measured.</a:t>
            </a:r>
          </a:p>
        </p:txBody>
      </p:sp>
      <p:graphicFrame>
        <p:nvGraphicFramePr>
          <p:cNvPr id="9" name="Chart 8"/>
          <p:cNvGraphicFramePr/>
          <p:nvPr>
            <p:extLst>
              <p:ext uri="{D42A27DB-BD31-4B8C-83A1-F6EECF244321}">
                <p14:modId xmlns:p14="http://schemas.microsoft.com/office/powerpoint/2010/main" val="2311192314"/>
              </p:ext>
            </p:extLst>
          </p:nvPr>
        </p:nvGraphicFramePr>
        <p:xfrm>
          <a:off x="3254661" y="2533246"/>
          <a:ext cx="2804021" cy="30259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243368390"/>
              </p:ext>
            </p:extLst>
          </p:nvPr>
        </p:nvGraphicFramePr>
        <p:xfrm>
          <a:off x="6075624" y="2536353"/>
          <a:ext cx="2804021" cy="302592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 Placeholder 2"/>
          <p:cNvSpPr>
            <a:spLocks noGrp="1"/>
          </p:cNvSpPr>
          <p:nvPr>
            <p:ph type="body" sz="quarter" idx="13"/>
          </p:nvPr>
        </p:nvSpPr>
        <p:spPr>
          <a:xfrm>
            <a:off x="311378" y="1388916"/>
            <a:ext cx="8530783" cy="368686"/>
          </a:xfrm>
        </p:spPr>
        <p:txBody>
          <a:bodyPr/>
          <a:lstStyle/>
          <a:p>
            <a:r>
              <a:rPr lang="en-US" sz="1400" dirty="0"/>
              <a:t>National TV news websites saw its largest share gain against Millennials as time spent with “pure” digital-based sites decreased</a:t>
            </a:r>
            <a:endParaRPr lang="en-US" sz="1200" dirty="0"/>
          </a:p>
        </p:txBody>
      </p:sp>
      <p:sp>
        <p:nvSpPr>
          <p:cNvPr id="14" name="Text Placeholder 4"/>
          <p:cNvSpPr>
            <a:spLocks noGrp="1"/>
          </p:cNvSpPr>
          <p:nvPr>
            <p:ph type="body" sz="quarter" idx="15"/>
          </p:nvPr>
        </p:nvSpPr>
        <p:spPr>
          <a:xfrm>
            <a:off x="329142" y="6100888"/>
            <a:ext cx="2485079" cy="431798"/>
          </a:xfrm>
        </p:spPr>
        <p:txBody>
          <a:bodyPr/>
          <a:lstStyle/>
          <a:p>
            <a:r>
              <a:rPr lang="en-US" dirty="0"/>
              <a:t>Igniting today’s headlines</a:t>
            </a:r>
          </a:p>
        </p:txBody>
      </p:sp>
    </p:spTree>
    <p:extLst>
      <p:ext uri="{BB962C8B-B14F-4D97-AF65-F5344CB8AC3E}">
        <p14:creationId xmlns:p14="http://schemas.microsoft.com/office/powerpoint/2010/main" val="204623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a:xfrm>
            <a:off x="155337" y="460183"/>
            <a:ext cx="8805334" cy="61985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b="0" i="0" u="none" strike="noStrike" kern="1200" cap="none" spc="-100" normalizeH="0" baseline="0" noProof="0" dirty="0">
                <a:ln>
                  <a:noFill/>
                </a:ln>
                <a:solidFill>
                  <a:schemeClr val="tx1"/>
                </a:solidFill>
                <a:effectLst/>
                <a:uLnTx/>
                <a:uFillTx/>
                <a:latin typeface="Trebuchet MS"/>
                <a:ea typeface="+mj-ea"/>
              </a:rPr>
              <a:t>TV-Related Brands Make Up The Top 4 Most Trafficked Digital Platforms In The </a:t>
            </a:r>
            <a:r>
              <a:rPr lang="en-US" dirty="0">
                <a:solidFill>
                  <a:schemeClr val="tx1"/>
                </a:solidFill>
              </a:rPr>
              <a:t>News</a:t>
            </a:r>
            <a:r>
              <a:rPr kumimoji="0" lang="en-US" b="0" i="0" u="none" strike="noStrike" kern="1200" cap="none" spc="-100" normalizeH="0" baseline="0" noProof="0" dirty="0">
                <a:ln>
                  <a:noFill/>
                </a:ln>
                <a:solidFill>
                  <a:schemeClr val="tx1"/>
                </a:solidFill>
                <a:effectLst/>
                <a:uLnTx/>
                <a:uFillTx/>
                <a:latin typeface="Trebuchet MS"/>
                <a:ea typeface="+mj-ea"/>
              </a:rPr>
              <a:t> Category Every Month</a:t>
            </a:r>
            <a:endParaRPr kumimoji="0" lang="en-US" b="0" i="0" u="sng" strike="noStrike" kern="1200" cap="none" spc="-100" normalizeH="0" baseline="0" noProof="0" dirty="0">
              <a:ln>
                <a:noFill/>
              </a:ln>
              <a:solidFill>
                <a:schemeClr val="tx1"/>
              </a:solidFill>
              <a:effectLst/>
              <a:uLnTx/>
              <a:uFillTx/>
              <a:latin typeface="Trebuchet MS"/>
              <a:ea typeface="+mj-ea"/>
            </a:endParaRPr>
          </a:p>
        </p:txBody>
      </p:sp>
      <p:sp>
        <p:nvSpPr>
          <p:cNvPr id="152" name="Text Placeholder 3"/>
          <p:cNvSpPr>
            <a:spLocks noGrp="1"/>
          </p:cNvSpPr>
          <p:nvPr>
            <p:ph type="body" sz="quarter" idx="14"/>
          </p:nvPr>
        </p:nvSpPr>
        <p:spPr>
          <a:xfrm>
            <a:off x="161932" y="6468807"/>
            <a:ext cx="7526130" cy="362559"/>
          </a:xfrm>
        </p:spPr>
        <p:txBody>
          <a:bodyPr/>
          <a:lstStyle/>
          <a:p>
            <a:r>
              <a:rPr lang="en-US" sz="800" dirty="0"/>
              <a:t>Source: comScore </a:t>
            </a:r>
            <a:r>
              <a:rPr lang="en-US" sz="800" dirty="0" err="1"/>
              <a:t>MediaMetrix</a:t>
            </a:r>
            <a:r>
              <a:rPr lang="en-US" sz="800" dirty="0"/>
              <a:t>, multiplatform (</a:t>
            </a:r>
            <a:r>
              <a:rPr lang="en-US" sz="800" dirty="0" err="1"/>
              <a:t>web+mobile</a:t>
            </a:r>
            <a:r>
              <a:rPr lang="en-US" sz="800" dirty="0"/>
              <a:t>) media trend data, April 2016-March 2017; News/Information category, Total Audience (Desktop P2+; Mobile P18+). “Inform” (formerly NDN) is a video aggregator that encompasses a wide-range of newspaper, local TV &amp; radio station websites.</a:t>
            </a:r>
          </a:p>
        </p:txBody>
      </p:sp>
      <p:sp>
        <p:nvSpPr>
          <p:cNvPr id="167" name="Text Placeholder 2"/>
          <p:cNvSpPr>
            <a:spLocks noGrp="1"/>
          </p:cNvSpPr>
          <p:nvPr>
            <p:ph type="body" sz="quarter" idx="13"/>
          </p:nvPr>
        </p:nvSpPr>
        <p:spPr>
          <a:xfrm>
            <a:off x="155337" y="1369215"/>
            <a:ext cx="8805334" cy="368686"/>
          </a:xfrm>
        </p:spPr>
        <p:txBody>
          <a:bodyPr/>
          <a:lstStyle/>
          <a:p>
            <a:r>
              <a:rPr lang="en-US" sz="1400" u="sng" dirty="0"/>
              <a:t>Top 5 News Digital Platform Rank By Total Minutes Viewed </a:t>
            </a:r>
            <a:r>
              <a:rPr lang="en-US" sz="1400" b="1" u="sng" dirty="0"/>
              <a:t>(Total Audience)</a:t>
            </a:r>
          </a:p>
        </p:txBody>
      </p:sp>
      <p:pic>
        <p:nvPicPr>
          <p:cNvPr id="3" name="Picture 2"/>
          <p:cNvPicPr>
            <a:picLocks noChangeAspect="1"/>
          </p:cNvPicPr>
          <p:nvPr/>
        </p:nvPicPr>
        <p:blipFill rotWithShape="1">
          <a:blip r:embed="rId3"/>
          <a:srcRect l="12913" t="24289" r="12815" b="10863"/>
          <a:stretch/>
        </p:blipFill>
        <p:spPr>
          <a:xfrm>
            <a:off x="155337" y="1737900"/>
            <a:ext cx="8778700" cy="4292465"/>
          </a:xfrm>
          <a:prstGeom prst="rect">
            <a:avLst/>
          </a:prstGeom>
        </p:spPr>
      </p:pic>
      <p:sp>
        <p:nvSpPr>
          <p:cNvPr id="9"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389262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a:xfrm>
            <a:off x="155337" y="460183"/>
            <a:ext cx="8805334" cy="61985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lvl="0">
              <a:defRPr/>
            </a:pPr>
            <a:r>
              <a:rPr lang="en-US" dirty="0"/>
              <a:t>TV-Related Brands Also Make Up Most Of The Top 5 Monthly Digital News Platforms Among Millennials</a:t>
            </a:r>
          </a:p>
        </p:txBody>
      </p:sp>
      <p:sp>
        <p:nvSpPr>
          <p:cNvPr id="152" name="Text Placeholder 3"/>
          <p:cNvSpPr>
            <a:spLocks noGrp="1"/>
          </p:cNvSpPr>
          <p:nvPr>
            <p:ph type="body" sz="quarter" idx="14"/>
          </p:nvPr>
        </p:nvSpPr>
        <p:spPr>
          <a:xfrm>
            <a:off x="321733" y="6563683"/>
            <a:ext cx="7404013" cy="236537"/>
          </a:xfrm>
        </p:spPr>
        <p:txBody>
          <a:bodyPr/>
          <a:lstStyle/>
          <a:p>
            <a:r>
              <a:rPr lang="en-US" sz="800" dirty="0"/>
              <a:t>Source: comScore </a:t>
            </a:r>
            <a:r>
              <a:rPr lang="en-US" sz="800" dirty="0" err="1"/>
              <a:t>MediaMetrix</a:t>
            </a:r>
            <a:r>
              <a:rPr lang="en-US" sz="800" dirty="0"/>
              <a:t>, multiplatform (</a:t>
            </a:r>
            <a:r>
              <a:rPr lang="en-US" sz="800" dirty="0" err="1"/>
              <a:t>web+mobile</a:t>
            </a:r>
            <a:r>
              <a:rPr lang="en-US" sz="800" dirty="0"/>
              <a:t>) media trend data, April 2016-March 2017; News/Information category, P18-34.</a:t>
            </a:r>
          </a:p>
        </p:txBody>
      </p:sp>
      <p:sp>
        <p:nvSpPr>
          <p:cNvPr id="167" name="Text Placeholder 2"/>
          <p:cNvSpPr>
            <a:spLocks noGrp="1"/>
          </p:cNvSpPr>
          <p:nvPr>
            <p:ph type="body" sz="quarter" idx="13"/>
          </p:nvPr>
        </p:nvSpPr>
        <p:spPr>
          <a:xfrm>
            <a:off x="155337" y="1369215"/>
            <a:ext cx="8805334" cy="368686"/>
          </a:xfrm>
        </p:spPr>
        <p:txBody>
          <a:bodyPr/>
          <a:lstStyle/>
          <a:p>
            <a:r>
              <a:rPr lang="en-US" sz="1400" u="sng" dirty="0"/>
              <a:t>Top 5 News Digital Platform Rank By Total Minutes Viewed </a:t>
            </a:r>
            <a:r>
              <a:rPr lang="en-US" sz="1400" b="1" u="sng" dirty="0"/>
              <a:t>(P18-34)</a:t>
            </a:r>
          </a:p>
        </p:txBody>
      </p:sp>
      <p:pic>
        <p:nvPicPr>
          <p:cNvPr id="2" name="Picture 1"/>
          <p:cNvPicPr>
            <a:picLocks noChangeAspect="1"/>
          </p:cNvPicPr>
          <p:nvPr/>
        </p:nvPicPr>
        <p:blipFill>
          <a:blip r:embed="rId3"/>
          <a:stretch>
            <a:fillRect/>
          </a:stretch>
        </p:blipFill>
        <p:spPr>
          <a:xfrm>
            <a:off x="92297" y="1737901"/>
            <a:ext cx="8931414" cy="4444369"/>
          </a:xfrm>
          <a:prstGeom prst="rect">
            <a:avLst/>
          </a:prstGeom>
        </p:spPr>
      </p:pic>
      <p:sp>
        <p:nvSpPr>
          <p:cNvPr id="9"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283452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6"/>
          <p:cNvSpPr/>
          <p:nvPr/>
        </p:nvSpPr>
        <p:spPr>
          <a:xfrm>
            <a:off x="7176741" y="2175058"/>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 </a:t>
            </a:r>
            <a:r>
              <a:rPr lang="en-US" sz="1200" dirty="0" err="1">
                <a:solidFill>
                  <a:schemeClr val="tx1"/>
                </a:solidFill>
              </a:rPr>
              <a:t>AccuWeather</a:t>
            </a:r>
            <a:endParaRPr lang="en-US" sz="1200" dirty="0">
              <a:solidFill>
                <a:schemeClr val="tx1"/>
              </a:solidFill>
            </a:endParaRPr>
          </a:p>
          <a:p>
            <a:endParaRPr lang="en-US" sz="1000" dirty="0">
              <a:solidFill>
                <a:schemeClr val="tx1"/>
              </a:solidFill>
            </a:endParaRPr>
          </a:p>
          <a:p>
            <a:r>
              <a:rPr lang="en-US" sz="1200" dirty="0">
                <a:solidFill>
                  <a:schemeClr val="tx1"/>
                </a:solidFill>
              </a:rPr>
              <a:t>3.) WeatherBug</a:t>
            </a:r>
          </a:p>
          <a:p>
            <a:endParaRPr lang="en-US" sz="1000" dirty="0">
              <a:solidFill>
                <a:schemeClr val="tx1"/>
              </a:solidFill>
            </a:endParaRPr>
          </a:p>
          <a:p>
            <a:r>
              <a:rPr lang="en-US" sz="1200" dirty="0">
                <a:solidFill>
                  <a:schemeClr val="tx1"/>
                </a:solidFill>
              </a:rPr>
              <a:t>4.) </a:t>
            </a:r>
            <a:r>
              <a:rPr lang="en-US" sz="1200" dirty="0" err="1">
                <a:solidFill>
                  <a:schemeClr val="tx1"/>
                </a:solidFill>
              </a:rPr>
              <a:t>Pelmorex</a:t>
            </a:r>
            <a:endParaRPr lang="en-US" sz="1200" dirty="0">
              <a:solidFill>
                <a:schemeClr val="tx1"/>
              </a:solidFill>
            </a:endParaRPr>
          </a:p>
          <a:p>
            <a:endParaRPr lang="en-US" sz="1000" dirty="0">
              <a:solidFill>
                <a:schemeClr val="tx1"/>
              </a:solidFill>
            </a:endParaRPr>
          </a:p>
          <a:p>
            <a:r>
              <a:rPr lang="en-US" sz="1200" dirty="0">
                <a:solidFill>
                  <a:schemeClr val="tx1"/>
                </a:solidFill>
              </a:rPr>
              <a:t>5.) Yahoo Weather</a:t>
            </a:r>
          </a:p>
        </p:txBody>
      </p:sp>
      <p:sp>
        <p:nvSpPr>
          <p:cNvPr id="25" name="Rounded Rectangle 6"/>
          <p:cNvSpPr/>
          <p:nvPr/>
        </p:nvSpPr>
        <p:spPr>
          <a:xfrm>
            <a:off x="5025354" y="2162067"/>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a:t>
            </a:r>
          </a:p>
          <a:p>
            <a:endParaRPr lang="en-US" sz="1000" dirty="0">
              <a:solidFill>
                <a:schemeClr val="tx1"/>
              </a:solidFill>
            </a:endParaRPr>
          </a:p>
          <a:p>
            <a:r>
              <a:rPr lang="en-US" sz="1200" dirty="0">
                <a:solidFill>
                  <a:schemeClr val="tx1"/>
                </a:solidFill>
              </a:rPr>
              <a:t>3.) Politico</a:t>
            </a:r>
          </a:p>
          <a:p>
            <a:endParaRPr lang="en-US" sz="1000" dirty="0">
              <a:solidFill>
                <a:schemeClr val="tx1"/>
              </a:solidFill>
            </a:endParaRPr>
          </a:p>
          <a:p>
            <a:r>
              <a:rPr lang="en-US" sz="1200" dirty="0">
                <a:solidFill>
                  <a:schemeClr val="tx1"/>
                </a:solidFill>
              </a:rPr>
              <a:t>4.) </a:t>
            </a:r>
          </a:p>
          <a:p>
            <a:endParaRPr lang="en-US" sz="1000" dirty="0">
              <a:solidFill>
                <a:schemeClr val="tx1"/>
              </a:solidFill>
            </a:endParaRPr>
          </a:p>
          <a:p>
            <a:r>
              <a:rPr lang="en-US" sz="1200" dirty="0">
                <a:solidFill>
                  <a:schemeClr val="tx1"/>
                </a:solidFill>
              </a:rPr>
              <a:t>5.) </a:t>
            </a:r>
            <a:r>
              <a:rPr lang="en-US" sz="1000" dirty="0">
                <a:solidFill>
                  <a:schemeClr val="tx1"/>
                </a:solidFill>
              </a:rPr>
              <a:t>Huff Post Politics</a:t>
            </a:r>
            <a:endParaRPr lang="en-US" sz="1200" dirty="0">
              <a:solidFill>
                <a:schemeClr val="tx1"/>
              </a:solidFill>
            </a:endParaRPr>
          </a:p>
        </p:txBody>
      </p:sp>
      <p:sp>
        <p:nvSpPr>
          <p:cNvPr id="24" name="Rounded Rectangle 6"/>
          <p:cNvSpPr/>
          <p:nvPr/>
        </p:nvSpPr>
        <p:spPr>
          <a:xfrm>
            <a:off x="2865379" y="2188699"/>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a:t>
            </a:r>
          </a:p>
          <a:p>
            <a:endParaRPr lang="en-US" sz="1000" dirty="0">
              <a:solidFill>
                <a:schemeClr val="tx1"/>
              </a:solidFill>
            </a:endParaRPr>
          </a:p>
          <a:p>
            <a:r>
              <a:rPr lang="en-US" sz="1200" dirty="0">
                <a:solidFill>
                  <a:schemeClr val="tx1"/>
                </a:solidFill>
              </a:rPr>
              <a:t>3.)</a:t>
            </a:r>
          </a:p>
          <a:p>
            <a:endParaRPr lang="en-US" sz="1000" dirty="0">
              <a:solidFill>
                <a:schemeClr val="tx1"/>
              </a:solidFill>
            </a:endParaRPr>
          </a:p>
          <a:p>
            <a:r>
              <a:rPr lang="en-US" sz="1200" dirty="0">
                <a:solidFill>
                  <a:schemeClr val="tx1"/>
                </a:solidFill>
              </a:rPr>
              <a:t>4.) </a:t>
            </a:r>
          </a:p>
          <a:p>
            <a:endParaRPr lang="en-US" sz="1000" dirty="0">
              <a:solidFill>
                <a:schemeClr val="tx1"/>
              </a:solidFill>
            </a:endParaRPr>
          </a:p>
          <a:p>
            <a:r>
              <a:rPr lang="en-US" sz="1200" dirty="0">
                <a:solidFill>
                  <a:schemeClr val="tx1"/>
                </a:solidFill>
              </a:rPr>
              <a:t>5.)</a:t>
            </a:r>
          </a:p>
        </p:txBody>
      </p:sp>
      <p:sp>
        <p:nvSpPr>
          <p:cNvPr id="2" name="Title 1"/>
          <p:cNvSpPr>
            <a:spLocks noGrp="1"/>
          </p:cNvSpPr>
          <p:nvPr>
            <p:ph type="ctrTitle"/>
          </p:nvPr>
        </p:nvSpPr>
        <p:spPr/>
        <p:txBody>
          <a:bodyPr/>
          <a:lstStyle/>
          <a:p>
            <a:r>
              <a:rPr lang="en-US" dirty="0"/>
              <a:t>A TV Brand Is #1 Across The News/Information Subcategories Whether It’s General News, Politics Or Weather</a:t>
            </a:r>
          </a:p>
        </p:txBody>
      </p:sp>
      <p:sp>
        <p:nvSpPr>
          <p:cNvPr id="3" name="Text Placeholder 2"/>
          <p:cNvSpPr>
            <a:spLocks noGrp="1"/>
          </p:cNvSpPr>
          <p:nvPr>
            <p:ph type="body" sz="quarter" idx="13"/>
          </p:nvPr>
        </p:nvSpPr>
        <p:spPr>
          <a:xfrm>
            <a:off x="339673" y="2803919"/>
            <a:ext cx="2228251" cy="368686"/>
          </a:xfrm>
        </p:spPr>
        <p:txBody>
          <a:bodyPr/>
          <a:lstStyle/>
          <a:p>
            <a:pPr algn="r"/>
            <a:r>
              <a:rPr lang="en-US" u="sng" dirty="0"/>
              <a:t>Total Audience: </a:t>
            </a:r>
          </a:p>
          <a:p>
            <a:pPr algn="r"/>
            <a:r>
              <a:rPr lang="en-US" sz="1200" dirty="0"/>
              <a:t>(Desktop P2+; Mobile P18+) </a:t>
            </a:r>
          </a:p>
        </p:txBody>
      </p:sp>
      <p:sp>
        <p:nvSpPr>
          <p:cNvPr id="10" name="Rounded Rectangle 9"/>
          <p:cNvSpPr/>
          <p:nvPr/>
        </p:nvSpPr>
        <p:spPr>
          <a:xfrm>
            <a:off x="2823774" y="1820810"/>
            <a:ext cx="1727200" cy="372825"/>
          </a:xfrm>
          <a:prstGeom prst="roundRect">
            <a:avLst/>
          </a:prstGeom>
          <a:solidFill>
            <a:srgbClr val="004A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General News</a:t>
            </a:r>
          </a:p>
        </p:txBody>
      </p:sp>
      <p:sp>
        <p:nvSpPr>
          <p:cNvPr id="11" name="Rounded Rectangle 10"/>
          <p:cNvSpPr/>
          <p:nvPr/>
        </p:nvSpPr>
        <p:spPr>
          <a:xfrm>
            <a:off x="4954330" y="1808580"/>
            <a:ext cx="1666398" cy="372824"/>
          </a:xfrm>
          <a:prstGeom prst="round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Politics</a:t>
            </a:r>
          </a:p>
        </p:txBody>
      </p:sp>
      <p:sp>
        <p:nvSpPr>
          <p:cNvPr id="12" name="Rounded Rectangle 11"/>
          <p:cNvSpPr/>
          <p:nvPr/>
        </p:nvSpPr>
        <p:spPr>
          <a:xfrm>
            <a:off x="7083657" y="1811933"/>
            <a:ext cx="1708441" cy="372825"/>
          </a:xfrm>
          <a:prstGeom prst="round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Weather</a:t>
            </a:r>
          </a:p>
        </p:txBody>
      </p:sp>
      <p:pic>
        <p:nvPicPr>
          <p:cNvPr id="13" name="Picture 2" descr="https://upload.wikimedia.org/wikipedia/en/f/fa/ABCNew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290" y="2245541"/>
            <a:ext cx="662239" cy="2235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atest (2000×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933" y="2547584"/>
            <a:ext cx="535242" cy="254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ox_News_Channel_logo.png (1237×1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923" y="2875951"/>
            <a:ext cx="329505" cy="3113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static1.squarespace.com/static/53410bafe4b065254d7107c5/549e78b8e4b055cfe6d080a0/549e83e7e4b0df768720391e/1419674602493/CBS_News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943" y="3620929"/>
            <a:ext cx="750149" cy="1229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vignette3.wikia.nocookie.net/logopedia/images/e/e9/NBC_News_horizontal.png/revision/latest?cb=201510151458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534" y="3325270"/>
            <a:ext cx="777823" cy="1158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nn-politics-logo.png (350×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645" y="2225665"/>
            <a:ext cx="794072" cy="2268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snbc.com/sites/msnbc/themes/leanforward/images/site-header/msnbc-logo-card-twitte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3417" y="2577802"/>
            <a:ext cx="880528" cy="1595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bs.twimg.com/profile_images/510083842795786242/l8hukNav_400x400.png"/>
          <p:cNvPicPr>
            <a:picLocks noChangeAspect="1" noChangeArrowheads="1"/>
          </p:cNvPicPr>
          <p:nvPr/>
        </p:nvPicPr>
        <p:blipFill rotWithShape="1">
          <a:blip r:embed="rId9">
            <a:extLst>
              <a:ext uri="{28A0092B-C50C-407E-A947-70E740481C1C}">
                <a14:useLocalDpi xmlns:a14="http://schemas.microsoft.com/office/drawing/2010/main" val="0"/>
              </a:ext>
            </a:extLst>
          </a:blip>
          <a:srcRect l="14964" t="16000" r="14559" b="16190"/>
          <a:stretch/>
        </p:blipFill>
        <p:spPr bwMode="auto">
          <a:xfrm>
            <a:off x="5640878" y="3149154"/>
            <a:ext cx="343000" cy="3300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lor_weatherchannel_0.png (430×400)"/>
          <p:cNvPicPr>
            <a:picLocks noChangeAspect="1" noChangeArrowheads="1"/>
          </p:cNvPicPr>
          <p:nvPr/>
        </p:nvPicPr>
        <p:blipFill rotWithShape="1">
          <a:blip r:embed="rId10">
            <a:extLst>
              <a:ext uri="{28A0092B-C50C-407E-A947-70E740481C1C}">
                <a14:useLocalDpi xmlns:a14="http://schemas.microsoft.com/office/drawing/2010/main" val="0"/>
              </a:ext>
            </a:extLst>
          </a:blip>
          <a:srcRect t="22088" r="7440" b="3985"/>
          <a:stretch/>
        </p:blipFill>
        <p:spPr bwMode="auto">
          <a:xfrm>
            <a:off x="7742069" y="2245943"/>
            <a:ext cx="458065" cy="340328"/>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3"/>
          <p:cNvSpPr>
            <a:spLocks noGrp="1"/>
          </p:cNvSpPr>
          <p:nvPr>
            <p:ph type="body" sz="quarter" idx="14"/>
          </p:nvPr>
        </p:nvSpPr>
        <p:spPr>
          <a:xfrm>
            <a:off x="150922" y="6513732"/>
            <a:ext cx="7404013" cy="281795"/>
          </a:xfrm>
        </p:spPr>
        <p:txBody>
          <a:bodyPr/>
          <a:lstStyle/>
          <a:p>
            <a:r>
              <a:rPr lang="en-US" sz="800" dirty="0"/>
              <a:t>Source: comScore </a:t>
            </a:r>
            <a:r>
              <a:rPr lang="en-US" sz="800" dirty="0" err="1"/>
              <a:t>MediaMetrix</a:t>
            </a:r>
            <a:r>
              <a:rPr lang="en-US" sz="800" dirty="0"/>
              <a:t>, multiplatform (</a:t>
            </a:r>
            <a:r>
              <a:rPr lang="en-US" sz="800" dirty="0" err="1"/>
              <a:t>web+mobile</a:t>
            </a:r>
            <a:r>
              <a:rPr lang="en-US" sz="800" dirty="0"/>
              <a:t>) data, March 2017; News/Information category – General News, Politics, Weather subcategories</a:t>
            </a:r>
          </a:p>
        </p:txBody>
      </p:sp>
      <p:sp>
        <p:nvSpPr>
          <p:cNvPr id="27" name="Text Placeholder 2"/>
          <p:cNvSpPr>
            <a:spLocks noGrp="1"/>
          </p:cNvSpPr>
          <p:nvPr>
            <p:ph type="body" sz="quarter" idx="13"/>
          </p:nvPr>
        </p:nvSpPr>
        <p:spPr>
          <a:xfrm>
            <a:off x="155337" y="1413605"/>
            <a:ext cx="8805334" cy="368686"/>
          </a:xfrm>
        </p:spPr>
        <p:txBody>
          <a:bodyPr/>
          <a:lstStyle/>
          <a:p>
            <a:r>
              <a:rPr lang="en-US" sz="1400" u="sng" dirty="0"/>
              <a:t>Top 5 News Subcategory Digital Platform Rank By Total Minutes Viewed (March 2017)</a:t>
            </a:r>
          </a:p>
        </p:txBody>
      </p:sp>
      <p:sp>
        <p:nvSpPr>
          <p:cNvPr id="28" name="Rounded Rectangle 6"/>
          <p:cNvSpPr/>
          <p:nvPr/>
        </p:nvSpPr>
        <p:spPr>
          <a:xfrm>
            <a:off x="7178220" y="4307175"/>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 </a:t>
            </a:r>
            <a:r>
              <a:rPr lang="en-US" sz="1200" dirty="0" err="1">
                <a:solidFill>
                  <a:schemeClr val="tx1"/>
                </a:solidFill>
              </a:rPr>
              <a:t>AccuWeather</a:t>
            </a:r>
            <a:endParaRPr lang="en-US" sz="1200" dirty="0">
              <a:solidFill>
                <a:schemeClr val="tx1"/>
              </a:solidFill>
            </a:endParaRPr>
          </a:p>
          <a:p>
            <a:endParaRPr lang="en-US" sz="1000" dirty="0">
              <a:solidFill>
                <a:schemeClr val="tx1"/>
              </a:solidFill>
            </a:endParaRPr>
          </a:p>
          <a:p>
            <a:r>
              <a:rPr lang="en-US" sz="1200" dirty="0">
                <a:solidFill>
                  <a:schemeClr val="tx1"/>
                </a:solidFill>
              </a:rPr>
              <a:t>3.) </a:t>
            </a:r>
            <a:r>
              <a:rPr lang="en-US" sz="1200" dirty="0" err="1">
                <a:solidFill>
                  <a:schemeClr val="tx1"/>
                </a:solidFill>
              </a:rPr>
              <a:t>Pelmorex</a:t>
            </a:r>
            <a:endParaRPr lang="en-US" sz="1200" dirty="0">
              <a:solidFill>
                <a:schemeClr val="tx1"/>
              </a:solidFill>
            </a:endParaRPr>
          </a:p>
          <a:p>
            <a:endParaRPr lang="en-US" sz="1000" dirty="0">
              <a:solidFill>
                <a:schemeClr val="tx1"/>
              </a:solidFill>
            </a:endParaRPr>
          </a:p>
          <a:p>
            <a:r>
              <a:rPr lang="en-US" sz="1200" dirty="0">
                <a:solidFill>
                  <a:schemeClr val="tx1"/>
                </a:solidFill>
              </a:rPr>
              <a:t>4.) WeatherBug</a:t>
            </a:r>
          </a:p>
          <a:p>
            <a:endParaRPr lang="en-US" sz="1000" dirty="0">
              <a:solidFill>
                <a:schemeClr val="tx1"/>
              </a:solidFill>
            </a:endParaRPr>
          </a:p>
          <a:p>
            <a:r>
              <a:rPr lang="en-US" sz="1200" dirty="0">
                <a:solidFill>
                  <a:schemeClr val="tx1"/>
                </a:solidFill>
              </a:rPr>
              <a:t>5.) Yahoo Weather</a:t>
            </a:r>
          </a:p>
        </p:txBody>
      </p:sp>
      <p:sp>
        <p:nvSpPr>
          <p:cNvPr id="29" name="Rounded Rectangle 6"/>
          <p:cNvSpPr/>
          <p:nvPr/>
        </p:nvSpPr>
        <p:spPr>
          <a:xfrm>
            <a:off x="5026833" y="4294184"/>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a:t>
            </a:r>
          </a:p>
          <a:p>
            <a:endParaRPr lang="en-US" sz="1000" dirty="0">
              <a:solidFill>
                <a:schemeClr val="tx1"/>
              </a:solidFill>
            </a:endParaRPr>
          </a:p>
          <a:p>
            <a:r>
              <a:rPr lang="en-US" sz="1200" dirty="0">
                <a:solidFill>
                  <a:schemeClr val="tx1"/>
                </a:solidFill>
              </a:rPr>
              <a:t>3.) Politico</a:t>
            </a:r>
          </a:p>
          <a:p>
            <a:endParaRPr lang="en-US" sz="1000" dirty="0">
              <a:solidFill>
                <a:schemeClr val="tx1"/>
              </a:solidFill>
            </a:endParaRPr>
          </a:p>
          <a:p>
            <a:r>
              <a:rPr lang="en-US" sz="1200" dirty="0">
                <a:solidFill>
                  <a:schemeClr val="tx1"/>
                </a:solidFill>
              </a:rPr>
              <a:t>4.) </a:t>
            </a:r>
          </a:p>
          <a:p>
            <a:endParaRPr lang="en-US" sz="1000" dirty="0">
              <a:solidFill>
                <a:schemeClr val="tx1"/>
              </a:solidFill>
            </a:endParaRPr>
          </a:p>
          <a:p>
            <a:r>
              <a:rPr lang="en-US" sz="1200" dirty="0">
                <a:solidFill>
                  <a:schemeClr val="tx1"/>
                </a:solidFill>
              </a:rPr>
              <a:t>5.) TheHill.com</a:t>
            </a:r>
          </a:p>
        </p:txBody>
      </p:sp>
      <p:sp>
        <p:nvSpPr>
          <p:cNvPr id="30" name="Rounded Rectangle 6"/>
          <p:cNvSpPr/>
          <p:nvPr/>
        </p:nvSpPr>
        <p:spPr>
          <a:xfrm>
            <a:off x="2866858" y="4320816"/>
            <a:ext cx="1588723" cy="1662572"/>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1.)</a:t>
            </a:r>
          </a:p>
          <a:p>
            <a:endParaRPr lang="en-US" sz="1000" dirty="0">
              <a:solidFill>
                <a:schemeClr val="tx1"/>
              </a:solidFill>
            </a:endParaRPr>
          </a:p>
          <a:p>
            <a:r>
              <a:rPr lang="en-US" sz="1200" dirty="0">
                <a:solidFill>
                  <a:schemeClr val="tx1"/>
                </a:solidFill>
              </a:rPr>
              <a:t>2.)  </a:t>
            </a:r>
            <a:r>
              <a:rPr lang="en-US" sz="1200" dirty="0" err="1">
                <a:solidFill>
                  <a:schemeClr val="tx1"/>
                </a:solidFill>
              </a:rPr>
              <a:t>Buzzfeed</a:t>
            </a:r>
            <a:endParaRPr lang="en-US" sz="1200" dirty="0">
              <a:solidFill>
                <a:schemeClr val="tx1"/>
              </a:solidFill>
            </a:endParaRPr>
          </a:p>
          <a:p>
            <a:endParaRPr lang="en-US" sz="1000" dirty="0">
              <a:solidFill>
                <a:schemeClr val="tx1"/>
              </a:solidFill>
            </a:endParaRPr>
          </a:p>
          <a:p>
            <a:r>
              <a:rPr lang="en-US" sz="1200" dirty="0">
                <a:solidFill>
                  <a:schemeClr val="tx1"/>
                </a:solidFill>
              </a:rPr>
              <a:t>3.)</a:t>
            </a:r>
          </a:p>
          <a:p>
            <a:endParaRPr lang="en-US" sz="1000" dirty="0">
              <a:solidFill>
                <a:schemeClr val="tx1"/>
              </a:solidFill>
            </a:endParaRPr>
          </a:p>
          <a:p>
            <a:r>
              <a:rPr lang="en-US" sz="1200" dirty="0">
                <a:solidFill>
                  <a:schemeClr val="tx1"/>
                </a:solidFill>
              </a:rPr>
              <a:t>4.) </a:t>
            </a:r>
          </a:p>
          <a:p>
            <a:endParaRPr lang="en-US" sz="1000" dirty="0">
              <a:solidFill>
                <a:schemeClr val="tx1"/>
              </a:solidFill>
            </a:endParaRPr>
          </a:p>
          <a:p>
            <a:r>
              <a:rPr lang="en-US" sz="1200" dirty="0">
                <a:solidFill>
                  <a:schemeClr val="tx1"/>
                </a:solidFill>
              </a:rPr>
              <a:t>5.)</a:t>
            </a:r>
          </a:p>
        </p:txBody>
      </p:sp>
      <p:sp>
        <p:nvSpPr>
          <p:cNvPr id="31" name="Rounded Rectangle 9"/>
          <p:cNvSpPr/>
          <p:nvPr/>
        </p:nvSpPr>
        <p:spPr>
          <a:xfrm>
            <a:off x="2825253" y="3944046"/>
            <a:ext cx="1727200" cy="372825"/>
          </a:xfrm>
          <a:prstGeom prst="roundRect">
            <a:avLst/>
          </a:prstGeom>
          <a:solidFill>
            <a:srgbClr val="004A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General News</a:t>
            </a:r>
          </a:p>
        </p:txBody>
      </p:sp>
      <p:sp>
        <p:nvSpPr>
          <p:cNvPr id="32" name="Rounded Rectangle 10"/>
          <p:cNvSpPr/>
          <p:nvPr/>
        </p:nvSpPr>
        <p:spPr>
          <a:xfrm>
            <a:off x="4955809" y="3931816"/>
            <a:ext cx="1666398" cy="372824"/>
          </a:xfrm>
          <a:prstGeom prst="round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Politics</a:t>
            </a:r>
          </a:p>
        </p:txBody>
      </p:sp>
      <p:sp>
        <p:nvSpPr>
          <p:cNvPr id="33" name="Rounded Rectangle 11"/>
          <p:cNvSpPr/>
          <p:nvPr/>
        </p:nvSpPr>
        <p:spPr>
          <a:xfrm>
            <a:off x="7085136" y="3935169"/>
            <a:ext cx="1708441" cy="372825"/>
          </a:xfrm>
          <a:prstGeom prst="round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Weather</a:t>
            </a:r>
          </a:p>
        </p:txBody>
      </p:sp>
      <p:pic>
        <p:nvPicPr>
          <p:cNvPr id="35" name="Picture 6" descr="latest (2000×9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778" y="4360104"/>
            <a:ext cx="535242" cy="2542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vignette3.wikia.nocookie.net/logopedia/images/e/e9/NBC_News_horizontal.png/revision/latest?cb=201510151458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135" y="5768106"/>
            <a:ext cx="777823" cy="1158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nn-politics-logo.png (350×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124" y="4357782"/>
            <a:ext cx="794072" cy="2268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www.msnbc.com/sites/msnbc/themes/leanforward/images/site-header/msnbc-logo-card-twitte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4896" y="4709919"/>
            <a:ext cx="880528" cy="1595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s://pbs.twimg.com/profile_images/510083842795786242/l8hukNav_400x400.png"/>
          <p:cNvPicPr>
            <a:picLocks noChangeAspect="1" noChangeArrowheads="1"/>
          </p:cNvPicPr>
          <p:nvPr/>
        </p:nvPicPr>
        <p:blipFill rotWithShape="1">
          <a:blip r:embed="rId9">
            <a:extLst>
              <a:ext uri="{28A0092B-C50C-407E-A947-70E740481C1C}">
                <a14:useLocalDpi xmlns:a14="http://schemas.microsoft.com/office/drawing/2010/main" val="0"/>
              </a:ext>
            </a:extLst>
          </a:blip>
          <a:srcRect l="14964" t="16000" r="14559" b="16190"/>
          <a:stretch/>
        </p:blipFill>
        <p:spPr bwMode="auto">
          <a:xfrm>
            <a:off x="5642357" y="5254637"/>
            <a:ext cx="343000" cy="3300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olor_weatherchannel_0.png (430×400)"/>
          <p:cNvPicPr>
            <a:picLocks noChangeAspect="1" noChangeArrowheads="1"/>
          </p:cNvPicPr>
          <p:nvPr/>
        </p:nvPicPr>
        <p:blipFill rotWithShape="1">
          <a:blip r:embed="rId10">
            <a:extLst>
              <a:ext uri="{28A0092B-C50C-407E-A947-70E740481C1C}">
                <a14:useLocalDpi xmlns:a14="http://schemas.microsoft.com/office/drawing/2010/main" val="0"/>
              </a:ext>
            </a:extLst>
          </a:blip>
          <a:srcRect t="22088" r="7440" b="3985"/>
          <a:stretch/>
        </p:blipFill>
        <p:spPr bwMode="auto">
          <a:xfrm>
            <a:off x="7743548" y="4378060"/>
            <a:ext cx="458065" cy="34032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2"/>
          <p:cNvSpPr>
            <a:spLocks noGrp="1"/>
          </p:cNvSpPr>
          <p:nvPr>
            <p:ph type="body" sz="quarter" idx="13"/>
          </p:nvPr>
        </p:nvSpPr>
        <p:spPr>
          <a:xfrm>
            <a:off x="341152" y="4749609"/>
            <a:ext cx="2228251" cy="368686"/>
          </a:xfrm>
        </p:spPr>
        <p:txBody>
          <a:bodyPr/>
          <a:lstStyle/>
          <a:p>
            <a:pPr algn="r"/>
            <a:r>
              <a:rPr lang="en-US" u="sng" dirty="0"/>
              <a:t>P18-34:</a:t>
            </a:r>
            <a:endParaRPr lang="en-US" sz="1200" dirty="0"/>
          </a:p>
        </p:txBody>
      </p:sp>
      <p:pic>
        <p:nvPicPr>
          <p:cNvPr id="44" name="Picture 2" descr="https://upload.wikimedia.org/wikipedia/en/f/fa/ABCNew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422" y="5035295"/>
            <a:ext cx="662239" cy="2235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a:off x="3292321" y="5363466"/>
            <a:ext cx="762176" cy="265875"/>
          </a:xfrm>
          <a:prstGeom prst="rect">
            <a:avLst/>
          </a:prstGeom>
        </p:spPr>
      </p:pic>
      <p:sp>
        <p:nvSpPr>
          <p:cNvPr id="45"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995749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9144000" cy="6858000"/>
          </a:xfrm>
          <a:prstGeom prst="rect">
            <a:avLst/>
          </a:prstGeom>
        </p:spPr>
      </p:pic>
      <p:sp>
        <p:nvSpPr>
          <p:cNvPr id="14" name="Title 1"/>
          <p:cNvSpPr>
            <a:spLocks noGrp="1"/>
          </p:cNvSpPr>
          <p:nvPr>
            <p:ph type="ctrTitle"/>
          </p:nvPr>
        </p:nvSpPr>
        <p:spPr>
          <a:xfrm>
            <a:off x="3018408" y="5002207"/>
            <a:ext cx="5727659" cy="1517126"/>
          </a:xfrm>
        </p:spPr>
        <p:txBody>
          <a:bodyPr/>
          <a:lstStyle/>
          <a:p>
            <a:pPr algn="l">
              <a:lnSpc>
                <a:spcPts val="3800"/>
              </a:lnSpc>
            </a:pPr>
            <a:r>
              <a:rPr lang="en-US" sz="3600" b="1" dirty="0">
                <a:solidFill>
                  <a:schemeClr val="tx1"/>
                </a:solidFill>
                <a:latin typeface="+mj-lt"/>
                <a:cs typeface="+mj-cs"/>
              </a:rPr>
              <a:t>Online “Seekers” &amp; “Social”-</a:t>
            </a:r>
            <a:r>
              <a:rPr lang="en-US" sz="3600" b="1" dirty="0" err="1">
                <a:solidFill>
                  <a:schemeClr val="tx1"/>
                </a:solidFill>
                <a:latin typeface="+mj-lt"/>
                <a:cs typeface="+mj-cs"/>
              </a:rPr>
              <a:t>izers</a:t>
            </a:r>
            <a:endParaRPr lang="en-US" sz="3600" b="1" dirty="0">
              <a:solidFill>
                <a:schemeClr val="tx1"/>
              </a:solidFill>
              <a:latin typeface="+mj-lt"/>
              <a:cs typeface="+mj-cs"/>
            </a:endParaRPr>
          </a:p>
        </p:txBody>
      </p:sp>
    </p:spTree>
    <p:extLst>
      <p:ext uri="{BB962C8B-B14F-4D97-AF65-F5344CB8AC3E}">
        <p14:creationId xmlns:p14="http://schemas.microsoft.com/office/powerpoint/2010/main" val="238065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People Who Go Online Looking For News Are Much More Likely To Get It From Websites Than Social Media  </a:t>
            </a:r>
          </a:p>
        </p:txBody>
      </p:sp>
      <p:graphicFrame>
        <p:nvGraphicFramePr>
          <p:cNvPr id="10" name="Chart 9"/>
          <p:cNvGraphicFramePr/>
          <p:nvPr>
            <p:extLst>
              <p:ext uri="{D42A27DB-BD31-4B8C-83A1-F6EECF244321}">
                <p14:modId xmlns:p14="http://schemas.microsoft.com/office/powerpoint/2010/main" val="3372653660"/>
              </p:ext>
            </p:extLst>
          </p:nvPr>
        </p:nvGraphicFramePr>
        <p:xfrm>
          <a:off x="1349406" y="2254929"/>
          <a:ext cx="6702641" cy="349294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541258"/>
            <a:ext cx="7161417" cy="212095"/>
          </a:xfrm>
        </p:spPr>
        <p:txBody>
          <a:bodyPr/>
          <a:lstStyle/>
          <a:p>
            <a:r>
              <a:rPr lang="en-US" sz="800" dirty="0"/>
              <a:t>Source: Pew Research Center “The Modern News Consumer,” released 7/7/16 with survey conducted Jan 12 – Feb 8, 2016 among 4,654 US adults 18+. </a:t>
            </a:r>
          </a:p>
        </p:txBody>
      </p:sp>
      <p:sp>
        <p:nvSpPr>
          <p:cNvPr id="7" name="Text Placeholder 2"/>
          <p:cNvSpPr>
            <a:spLocks noGrp="1"/>
          </p:cNvSpPr>
          <p:nvPr>
            <p:ph type="body" sz="quarter" idx="13"/>
          </p:nvPr>
        </p:nvSpPr>
        <p:spPr>
          <a:xfrm>
            <a:off x="178211" y="1530959"/>
            <a:ext cx="8805334" cy="368686"/>
          </a:xfrm>
        </p:spPr>
        <p:txBody>
          <a:bodyPr/>
          <a:lstStyle/>
          <a:p>
            <a:r>
              <a:rPr lang="en-US" sz="1400" b="1" i="1" u="sng" dirty="0"/>
              <a:t>63%</a:t>
            </a:r>
            <a:r>
              <a:rPr lang="en-US" sz="1400" dirty="0"/>
              <a:t> of “seekers,” or people that actively go online looking for news, follow the news all or most of the time; a much higher rate than others</a:t>
            </a:r>
            <a:endParaRPr lang="en-US" sz="1200" dirty="0"/>
          </a:p>
        </p:txBody>
      </p:sp>
      <p:sp>
        <p:nvSpPr>
          <p:cNvPr id="12"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80092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7495" y="1852776"/>
            <a:ext cx="7837711" cy="411860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9959" y="364933"/>
            <a:ext cx="8818999" cy="592364"/>
          </a:xfrm>
        </p:spPr>
        <p:txBody>
          <a:bodyPr/>
          <a:lstStyle/>
          <a:p>
            <a:r>
              <a:rPr lang="en-US" dirty="0"/>
              <a:t>There’s Such An Abundance Of News Stories, If The Last Few Years Were A Song It’d Probably Go Something Like This…</a:t>
            </a:r>
          </a:p>
        </p:txBody>
      </p:sp>
      <p:sp>
        <p:nvSpPr>
          <p:cNvPr id="3" name="TextBox 2"/>
          <p:cNvSpPr txBox="1"/>
          <p:nvPr/>
        </p:nvSpPr>
        <p:spPr>
          <a:xfrm>
            <a:off x="657495" y="1229633"/>
            <a:ext cx="783771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Trebuchet MS"/>
              </a:rPr>
              <a:t>The below is a contemporary version of Billy Joel’s iconic song, “</a:t>
            </a:r>
            <a:r>
              <a:rPr lang="en-US" sz="1400" i="1" dirty="0">
                <a:solidFill>
                  <a:prstClr val="black"/>
                </a:solidFill>
                <a:latin typeface="Trebuchet MS"/>
              </a:rPr>
              <a:t>We Didn’t Start The Fire,</a:t>
            </a:r>
            <a:r>
              <a:rPr lang="en-US" sz="1400" dirty="0">
                <a:solidFill>
                  <a:prstClr val="black"/>
                </a:solidFill>
                <a:latin typeface="Trebuchet MS"/>
              </a:rPr>
              <a:t>” whose original lyrics chronicled 40 years of headline events (1949-1989)</a:t>
            </a:r>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Rectangle 8"/>
          <p:cNvSpPr/>
          <p:nvPr/>
        </p:nvSpPr>
        <p:spPr>
          <a:xfrm>
            <a:off x="836945" y="1934148"/>
            <a:ext cx="4476526" cy="3924151"/>
          </a:xfrm>
          <a:prstGeom prst="rect">
            <a:avLst/>
          </a:prstGeom>
          <a:ln>
            <a:noFill/>
          </a:ln>
        </p:spPr>
        <p:txBody>
          <a:bodyPr wrap="square">
            <a:spAutoFit/>
          </a:bodyPr>
          <a:lstStyle/>
          <a:p>
            <a:r>
              <a:rPr lang="en-US" sz="1000" dirty="0">
                <a:latin typeface="Trebuchet MS" panose="020B0603020202020204" pitchFamily="34" charset="0"/>
              </a:rPr>
              <a:t>Donald Trump, Freddie Gray, Red China, equal pay</a:t>
            </a:r>
            <a:br>
              <a:rPr lang="en-US" sz="1000" dirty="0">
                <a:latin typeface="Trebuchet MS" panose="020B0603020202020204" pitchFamily="34" charset="0"/>
              </a:rPr>
            </a:br>
            <a:r>
              <a:rPr lang="en-US" sz="1000" dirty="0">
                <a:latin typeface="Trebuchet MS" panose="020B0603020202020204" pitchFamily="34" charset="0"/>
              </a:rPr>
              <a:t>Book of Mormon, Capitol Hill, </a:t>
            </a:r>
            <a:r>
              <a:rPr lang="en-US" sz="1000" dirty="0" err="1">
                <a:latin typeface="Trebuchet MS" panose="020B0603020202020204" pitchFamily="34" charset="0"/>
              </a:rPr>
              <a:t>Pokemon</a:t>
            </a:r>
            <a:r>
              <a:rPr lang="en-US" sz="1000" dirty="0">
                <a:latin typeface="Trebuchet MS" panose="020B0603020202020204" pitchFamily="34" charset="0"/>
              </a:rPr>
              <a:t> Go</a:t>
            </a:r>
          </a:p>
          <a:p>
            <a:r>
              <a:rPr lang="en-US" sz="1000" dirty="0">
                <a:latin typeface="Trebuchet MS" panose="020B0603020202020204" pitchFamily="34" charset="0"/>
              </a:rPr>
              <a:t>Megan Kelly, Peggy Whitson, automation, Television</a:t>
            </a:r>
            <a:br>
              <a:rPr lang="en-US" sz="1000" dirty="0">
                <a:latin typeface="Trebuchet MS" panose="020B0603020202020204" pitchFamily="34" charset="0"/>
              </a:rPr>
            </a:br>
            <a:r>
              <a:rPr lang="en-US" sz="1000" dirty="0">
                <a:latin typeface="Trebuchet MS" panose="020B0603020202020204" pitchFamily="34" charset="0"/>
              </a:rPr>
              <a:t>North Korea, South Korea, San Bernardino</a:t>
            </a:r>
          </a:p>
          <a:p>
            <a:r>
              <a:rPr lang="en-US" sz="1000" dirty="0">
                <a:latin typeface="Trebuchet MS" panose="020B0603020202020204" pitchFamily="34" charset="0"/>
              </a:rPr>
              <a:t>Zuckerberg, Saddam, Bastille Day, MOAB-bomb</a:t>
            </a:r>
            <a:br>
              <a:rPr lang="en-US" sz="1000" dirty="0">
                <a:latin typeface="Trebuchet MS" panose="020B0603020202020204" pitchFamily="34" charset="0"/>
              </a:rPr>
            </a:br>
            <a:r>
              <a:rPr lang="en-US" sz="1000" dirty="0">
                <a:latin typeface="Trebuchet MS" panose="020B0603020202020204" pitchFamily="34" charset="0"/>
              </a:rPr>
              <a:t>Maddow, </a:t>
            </a:r>
            <a:r>
              <a:rPr lang="en-US" sz="1000" dirty="0" err="1">
                <a:latin typeface="Trebuchet MS" panose="020B0603020202020204" pitchFamily="34" charset="0"/>
              </a:rPr>
              <a:t>PewDiePie</a:t>
            </a:r>
            <a:r>
              <a:rPr lang="en-US" sz="1000" dirty="0">
                <a:latin typeface="Trebuchet MS" panose="020B0603020202020204" pitchFamily="34" charset="0"/>
              </a:rPr>
              <a:t>, and the robots with A.I.</a:t>
            </a:r>
          </a:p>
          <a:p>
            <a:r>
              <a:rPr lang="en-US" sz="1000" dirty="0">
                <a:latin typeface="Trebuchet MS" panose="020B0603020202020204" pitchFamily="34" charset="0"/>
              </a:rPr>
              <a:t>Harry Potter, vaccine, England's got the same queen</a:t>
            </a:r>
            <a:br>
              <a:rPr lang="en-US" sz="1000" dirty="0">
                <a:latin typeface="Trebuchet MS" panose="020B0603020202020204" pitchFamily="34" charset="0"/>
              </a:rPr>
            </a:br>
            <a:r>
              <a:rPr lang="en-US" sz="1000" dirty="0">
                <a:latin typeface="Trebuchet MS" panose="020B0603020202020204" pitchFamily="34" charset="0"/>
              </a:rPr>
              <a:t>Guantanamo, Ryan Lochte, marijuana, wi-fi</a:t>
            </a:r>
          </a:p>
          <a:p>
            <a:endParaRPr lang="en-US" sz="600" dirty="0">
              <a:latin typeface="Trebuchet MS" panose="020B0603020202020204" pitchFamily="34" charset="0"/>
            </a:endParaRPr>
          </a:p>
          <a:p>
            <a:r>
              <a:rPr lang="en-US" sz="1000" dirty="0">
                <a:latin typeface="Trebuchet MS" panose="020B0603020202020204" pitchFamily="34" charset="0"/>
              </a:rPr>
              <a:t>We didn't start the fire</a:t>
            </a:r>
            <a:br>
              <a:rPr lang="en-US" sz="1000" dirty="0">
                <a:latin typeface="Trebuchet MS" panose="020B0603020202020204" pitchFamily="34" charset="0"/>
              </a:rPr>
            </a:br>
            <a:r>
              <a:rPr lang="en-US" sz="1000" dirty="0">
                <a:latin typeface="Trebuchet MS" panose="020B0603020202020204" pitchFamily="34" charset="0"/>
              </a:rPr>
              <a:t>It was always burning</a:t>
            </a:r>
            <a:br>
              <a:rPr lang="en-US" sz="1000" dirty="0">
                <a:latin typeface="Trebuchet MS" panose="020B0603020202020204" pitchFamily="34" charset="0"/>
              </a:rPr>
            </a:br>
            <a:r>
              <a:rPr lang="en-US" sz="1000" dirty="0">
                <a:latin typeface="Trebuchet MS" panose="020B0603020202020204" pitchFamily="34" charset="0"/>
              </a:rPr>
              <a:t>Since the world's been turning</a:t>
            </a:r>
            <a:br>
              <a:rPr lang="en-US" sz="1000" dirty="0">
                <a:latin typeface="Trebuchet MS" panose="020B0603020202020204" pitchFamily="34" charset="0"/>
              </a:rPr>
            </a:br>
            <a:r>
              <a:rPr lang="en-US" sz="1000" dirty="0">
                <a:latin typeface="Trebuchet MS" panose="020B0603020202020204" pitchFamily="34" charset="0"/>
              </a:rPr>
              <a:t>We didn't start the fire</a:t>
            </a:r>
            <a:br>
              <a:rPr lang="en-US" sz="1000" dirty="0">
                <a:latin typeface="Trebuchet MS" panose="020B0603020202020204" pitchFamily="34" charset="0"/>
              </a:rPr>
            </a:br>
            <a:r>
              <a:rPr lang="en-US" sz="1000" dirty="0">
                <a:latin typeface="Trebuchet MS" panose="020B0603020202020204" pitchFamily="34" charset="0"/>
              </a:rPr>
              <a:t>No we didn't light it</a:t>
            </a:r>
            <a:br>
              <a:rPr lang="en-US" sz="1000" dirty="0">
                <a:latin typeface="Trebuchet MS" panose="020B0603020202020204" pitchFamily="34" charset="0"/>
              </a:rPr>
            </a:br>
            <a:r>
              <a:rPr lang="en-US" sz="1000" dirty="0">
                <a:latin typeface="Trebuchet MS" panose="020B0603020202020204" pitchFamily="34" charset="0"/>
              </a:rPr>
              <a:t>But we tried to fight it</a:t>
            </a:r>
          </a:p>
          <a:p>
            <a:endParaRPr lang="en-US" sz="600" dirty="0">
              <a:latin typeface="Trebuchet MS" panose="020B0603020202020204" pitchFamily="34" charset="0"/>
            </a:endParaRPr>
          </a:p>
          <a:p>
            <a:r>
              <a:rPr lang="en-US" sz="1000" dirty="0">
                <a:latin typeface="Trebuchet MS" panose="020B0603020202020204" pitchFamily="34" charset="0"/>
              </a:rPr>
              <a:t>Sarah Palin, Andrey </a:t>
            </a:r>
            <a:r>
              <a:rPr lang="en-US" sz="1000" dirty="0" err="1">
                <a:latin typeface="Trebuchet MS" panose="020B0603020202020204" pitchFamily="34" charset="0"/>
              </a:rPr>
              <a:t>Karlov</a:t>
            </a:r>
            <a:r>
              <a:rPr lang="en-US" sz="1000" dirty="0">
                <a:latin typeface="Trebuchet MS" panose="020B0603020202020204" pitchFamily="34" charset="0"/>
              </a:rPr>
              <a:t>, Uber and </a:t>
            </a:r>
            <a:r>
              <a:rPr lang="en-US" sz="1000" dirty="0" err="1">
                <a:latin typeface="Trebuchet MS" panose="020B0603020202020204" pitchFamily="34" charset="0"/>
              </a:rPr>
              <a:t>Tsarnaev</a:t>
            </a:r>
            <a:br>
              <a:rPr lang="en-US" sz="1000" dirty="0">
                <a:latin typeface="Trebuchet MS" panose="020B0603020202020204" pitchFamily="34" charset="0"/>
              </a:rPr>
            </a:br>
            <a:r>
              <a:rPr lang="en-US" sz="1000" dirty="0">
                <a:latin typeface="Trebuchet MS" panose="020B0603020202020204" pitchFamily="34" charset="0"/>
              </a:rPr>
              <a:t>Manchester, Judge Scalia, Citizen Barack</a:t>
            </a:r>
          </a:p>
          <a:p>
            <a:r>
              <a:rPr lang="en-US" sz="1000" dirty="0">
                <a:latin typeface="Trebuchet MS" panose="020B0603020202020204" pitchFamily="34" charset="0"/>
              </a:rPr>
              <a:t>Jong-Un, Boko Haram, al-Baghdadi, Islam</a:t>
            </a:r>
            <a:br>
              <a:rPr lang="en-US" sz="1000" dirty="0">
                <a:latin typeface="Trebuchet MS" panose="020B0603020202020204" pitchFamily="34" charset="0"/>
              </a:rPr>
            </a:br>
            <a:r>
              <a:rPr lang="en-US" sz="1000" dirty="0">
                <a:latin typeface="Trebuchet MS" panose="020B0603020202020204" pitchFamily="34" charset="0"/>
              </a:rPr>
              <a:t>NC state bathroom stalls, Vin Diesel and the Rock</a:t>
            </a:r>
          </a:p>
          <a:p>
            <a:r>
              <a:rPr lang="en-US" sz="1000" dirty="0">
                <a:latin typeface="Trebuchet MS" panose="020B0603020202020204" pitchFamily="34" charset="0"/>
              </a:rPr>
              <a:t>Bernstein, Paula Dean, Cleveland's got a winning team</a:t>
            </a:r>
            <a:br>
              <a:rPr lang="en-US" sz="1000" dirty="0">
                <a:latin typeface="Trebuchet MS" panose="020B0603020202020204" pitchFamily="34" charset="0"/>
              </a:rPr>
            </a:br>
            <a:r>
              <a:rPr lang="en-US" sz="1000" dirty="0">
                <a:latin typeface="Trebuchet MS" panose="020B0603020202020204" pitchFamily="34" charset="0"/>
              </a:rPr>
              <a:t>Russians Did It! on demand, Bill O’Reilly, “small hands”</a:t>
            </a:r>
          </a:p>
          <a:p>
            <a:r>
              <a:rPr lang="en-US" sz="1000" dirty="0">
                <a:latin typeface="Trebuchet MS" panose="020B0603020202020204" pitchFamily="34" charset="0"/>
              </a:rPr>
              <a:t>Fargo, iOS, Lady Gaga, mischief</a:t>
            </a:r>
            <a:br>
              <a:rPr lang="en-US" sz="1000" dirty="0">
                <a:latin typeface="Trebuchet MS" panose="020B0603020202020204" pitchFamily="34" charset="0"/>
              </a:rPr>
            </a:br>
            <a:r>
              <a:rPr lang="en-US" sz="1000" dirty="0">
                <a:latin typeface="Trebuchet MS" panose="020B0603020202020204" pitchFamily="34" charset="0"/>
              </a:rPr>
              <a:t>Duchess Kate, ethnic hate, trouble with Islamic State</a:t>
            </a:r>
          </a:p>
          <a:p>
            <a:endParaRPr lang="en-US" sz="400" dirty="0">
              <a:latin typeface="Trebuchet MS" panose="020B0603020202020204" pitchFamily="34" charset="0"/>
            </a:endParaRPr>
          </a:p>
          <a:p>
            <a:r>
              <a:rPr lang="en-US" sz="1000" dirty="0">
                <a:latin typeface="Trebuchet MS" panose="020B0603020202020204" pitchFamily="34" charset="0"/>
              </a:rPr>
              <a:t>(Chorus)</a:t>
            </a:r>
          </a:p>
        </p:txBody>
      </p:sp>
      <p:sp>
        <p:nvSpPr>
          <p:cNvPr id="10" name="Rectangle 9"/>
          <p:cNvSpPr/>
          <p:nvPr/>
        </p:nvSpPr>
        <p:spPr>
          <a:xfrm>
            <a:off x="4792532" y="1924114"/>
            <a:ext cx="3672528" cy="4047262"/>
          </a:xfrm>
          <a:prstGeom prst="rect">
            <a:avLst/>
          </a:prstGeom>
        </p:spPr>
        <p:txBody>
          <a:bodyPr wrap="square">
            <a:spAutoFit/>
          </a:bodyPr>
          <a:lstStyle/>
          <a:p>
            <a:r>
              <a:rPr lang="en-US" sz="1000" dirty="0">
                <a:latin typeface="Trebuchet MS" panose="020B0603020202020204" pitchFamily="34" charset="0"/>
                <a:ea typeface="Calibri" panose="020F0502020204030204" pitchFamily="34" charset="0"/>
                <a:cs typeface="Times New Roman" panose="02020603050405020304" pitchFamily="18" charset="0"/>
              </a:rPr>
              <a:t>Email hack, drone attacks, Bernie, Merkel, alternate facts</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Brexit, FBI, travel ban with “no fly”</a:t>
            </a:r>
          </a:p>
          <a:p>
            <a:r>
              <a:rPr lang="en-US" sz="1000" dirty="0">
                <a:latin typeface="Trebuchet MS" panose="020B0603020202020204" pitchFamily="34" charset="0"/>
                <a:ea typeface="Calibri" panose="020F0502020204030204" pitchFamily="34" charset="0"/>
                <a:cs typeface="Times New Roman" panose="02020603050405020304" pitchFamily="18" charset="0"/>
              </a:rPr>
              <a:t>Marathon, build a wall? Kyoto Protocol</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Mayweather, Last Jedi, children of the genocides</a:t>
            </a:r>
          </a:p>
          <a:p>
            <a:r>
              <a:rPr lang="en-US" sz="1000" dirty="0">
                <a:latin typeface="Trebuchet MS" panose="020B0603020202020204" pitchFamily="34" charset="0"/>
                <a:ea typeface="Calibri" panose="020F0502020204030204" pitchFamily="34" charset="0"/>
                <a:cs typeface="Times New Roman" panose="02020603050405020304" pitchFamily="18" charset="0"/>
              </a:rPr>
              <a:t>Katy Perry, "Ben </a:t>
            </a:r>
            <a:r>
              <a:rPr lang="en-US" sz="1000" dirty="0" err="1">
                <a:latin typeface="Trebuchet MS" panose="020B0603020202020204" pitchFamily="34" charset="0"/>
                <a:ea typeface="Calibri" panose="020F0502020204030204" pitchFamily="34" charset="0"/>
                <a:cs typeface="Times New Roman" panose="02020603050405020304" pitchFamily="18" charset="0"/>
              </a:rPr>
              <a:t>Hur</a:t>
            </a:r>
            <a:r>
              <a:rPr lang="en-US" sz="1000" dirty="0">
                <a:latin typeface="Trebuchet MS" panose="020B0603020202020204" pitchFamily="34" charset="0"/>
                <a:ea typeface="Calibri" panose="020F0502020204030204" pitchFamily="34" charset="0"/>
                <a:cs typeface="Times New Roman" panose="02020603050405020304" pitchFamily="18" charset="0"/>
              </a:rPr>
              <a:t>," Bill Cosby, Crimea</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Paltrow’s Goop, Castro, what really is Pluto?</a:t>
            </a:r>
          </a:p>
          <a:p>
            <a:r>
              <a:rPr lang="en-US" sz="1000" dirty="0">
                <a:latin typeface="Trebuchet MS" panose="020B0603020202020204" pitchFamily="34" charset="0"/>
                <a:ea typeface="Calibri" panose="020F0502020204030204" pitchFamily="34" charset="0"/>
                <a:cs typeface="Times New Roman" panose="02020603050405020304" pitchFamily="18" charset="0"/>
              </a:rPr>
              <a:t>U2, James </a:t>
            </a:r>
            <a:r>
              <a:rPr lang="en-US" sz="1000" dirty="0" err="1">
                <a:latin typeface="Trebuchet MS" panose="020B0603020202020204" pitchFamily="34" charset="0"/>
                <a:ea typeface="Calibri" panose="020F0502020204030204" pitchFamily="34" charset="0"/>
                <a:cs typeface="Times New Roman" panose="02020603050405020304" pitchFamily="18" charset="0"/>
              </a:rPr>
              <a:t>Comey</a:t>
            </a:r>
            <a:r>
              <a:rPr lang="en-US" sz="1000" dirty="0">
                <a:latin typeface="Trebuchet MS" panose="020B0603020202020204" pitchFamily="34" charset="0"/>
                <a:ea typeface="Calibri" panose="020F0502020204030204" pitchFamily="34" charset="0"/>
                <a:cs typeface="Times New Roman" panose="02020603050405020304" pitchFamily="18" charset="0"/>
              </a:rPr>
              <a:t>, Ebola and Hannity</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Brooklyn Decker, Aleppo, shooting in Orlando</a:t>
            </a:r>
          </a:p>
          <a:p>
            <a:endParaRPr lang="en-US" sz="400" dirty="0">
              <a:latin typeface="Trebuchet MS" panose="020B0603020202020204" pitchFamily="34" charset="0"/>
              <a:ea typeface="Calibri" panose="020F0502020204030204" pitchFamily="34" charset="0"/>
              <a:cs typeface="Times New Roman" panose="02020603050405020304" pitchFamily="18" charset="0"/>
            </a:endParaRPr>
          </a:p>
          <a:p>
            <a:r>
              <a:rPr lang="en-US" sz="1000" dirty="0">
                <a:latin typeface="Trebuchet MS" panose="020B0603020202020204" pitchFamily="34" charset="0"/>
                <a:ea typeface="Calibri" panose="020F0502020204030204" pitchFamily="34" charset="0"/>
                <a:cs typeface="Times New Roman" panose="02020603050405020304" pitchFamily="18" charset="0"/>
              </a:rPr>
              <a:t>(Chorus)</a:t>
            </a:r>
          </a:p>
          <a:p>
            <a:endParaRPr lang="en-US" sz="400" dirty="0">
              <a:latin typeface="Trebuchet MS" panose="020B0603020202020204" pitchFamily="34" charset="0"/>
              <a:ea typeface="Calibri" panose="020F0502020204030204" pitchFamily="34" charset="0"/>
              <a:cs typeface="Times New Roman" panose="02020603050405020304" pitchFamily="18" charset="0"/>
            </a:endParaRPr>
          </a:p>
          <a:p>
            <a:r>
              <a:rPr lang="en-US" sz="1000" dirty="0">
                <a:latin typeface="Trebuchet MS" panose="020B0603020202020204" pitchFamily="34" charset="0"/>
                <a:ea typeface="Calibri" panose="020F0502020204030204" pitchFamily="34" charset="0"/>
                <a:cs typeface="Times New Roman" panose="02020603050405020304" pitchFamily="18" charset="0"/>
              </a:rPr>
              <a:t>Michael Bay, Allman, “Moonlight” and “La </a:t>
            </a:r>
            <a:r>
              <a:rPr lang="en-US" sz="1000" dirty="0" err="1">
                <a:latin typeface="Trebuchet MS" panose="020B0603020202020204" pitchFamily="34" charset="0"/>
                <a:ea typeface="Calibri" panose="020F0502020204030204" pitchFamily="34" charset="0"/>
                <a:cs typeface="Times New Roman" panose="02020603050405020304" pitchFamily="18" charset="0"/>
              </a:rPr>
              <a:t>La</a:t>
            </a:r>
            <a:r>
              <a:rPr lang="en-US" sz="1000" dirty="0">
                <a:latin typeface="Trebuchet MS" panose="020B0603020202020204" pitchFamily="34" charset="0"/>
                <a:ea typeface="Calibri" panose="020F0502020204030204" pitchFamily="34" charset="0"/>
                <a:cs typeface="Times New Roman" panose="02020603050405020304" pitchFamily="18" charset="0"/>
              </a:rPr>
              <a:t> Land”</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Snowden, Yemen, foreign immigration</a:t>
            </a:r>
          </a:p>
          <a:p>
            <a:r>
              <a:rPr lang="en-US" sz="1000" dirty="0">
                <a:latin typeface="Trebuchet MS" panose="020B0603020202020204" pitchFamily="34" charset="0"/>
                <a:ea typeface="Calibri" panose="020F0502020204030204" pitchFamily="34" charset="0"/>
                <a:cs typeface="Times New Roman" panose="02020603050405020304" pitchFamily="18" charset="0"/>
              </a:rPr>
              <a:t>Crown Prince of Arabia, U.S. </a:t>
            </a:r>
            <a:r>
              <a:rPr lang="en-US" sz="1000" dirty="0" err="1">
                <a:latin typeface="Trebuchet MS" panose="020B0603020202020204" pitchFamily="34" charset="0"/>
                <a:ea typeface="Calibri" panose="020F0502020204030204" pitchFamily="34" charset="0"/>
                <a:cs typeface="Times New Roman" panose="02020603050405020304" pitchFamily="18" charset="0"/>
              </a:rPr>
              <a:t>Biebermania</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Mizzou, John Glenn, Stewart dumps Pattinson</a:t>
            </a:r>
          </a:p>
          <a:p>
            <a:r>
              <a:rPr lang="en-US" sz="1000" dirty="0">
                <a:latin typeface="Trebuchet MS" panose="020B0603020202020204" pitchFamily="34" charset="0"/>
                <a:ea typeface="Calibri" panose="020F0502020204030204" pitchFamily="34" charset="0"/>
                <a:cs typeface="Times New Roman" panose="02020603050405020304" pitchFamily="18" charset="0"/>
              </a:rPr>
              <a:t>Pope Francis, Space-X, everyday protests</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CIA, Jon Benet, Trump’s inauguration day</a:t>
            </a:r>
          </a:p>
          <a:p>
            <a:endParaRPr lang="en-US" sz="400" dirty="0">
              <a:latin typeface="Trebuchet MS" panose="020B0603020202020204" pitchFamily="34" charset="0"/>
              <a:ea typeface="Calibri" panose="020F0502020204030204" pitchFamily="34" charset="0"/>
              <a:cs typeface="Times New Roman" panose="02020603050405020304" pitchFamily="18" charset="0"/>
            </a:endParaRPr>
          </a:p>
          <a:p>
            <a:r>
              <a:rPr lang="en-US" sz="1000" dirty="0">
                <a:latin typeface="Trebuchet MS" panose="020B0603020202020204" pitchFamily="34" charset="0"/>
                <a:ea typeface="Calibri" panose="020F0502020204030204" pitchFamily="34" charset="0"/>
                <a:cs typeface="Times New Roman" panose="02020603050405020304" pitchFamily="18" charset="0"/>
              </a:rPr>
              <a:t>(Chorus)</a:t>
            </a:r>
          </a:p>
          <a:p>
            <a:endParaRPr lang="en-US" sz="400" dirty="0">
              <a:latin typeface="Trebuchet MS" panose="020B0603020202020204" pitchFamily="34" charset="0"/>
              <a:ea typeface="Calibri" panose="020F0502020204030204" pitchFamily="34" charset="0"/>
              <a:cs typeface="Times New Roman" panose="02020603050405020304" pitchFamily="18" charset="0"/>
            </a:endParaRPr>
          </a:p>
          <a:p>
            <a:r>
              <a:rPr lang="en-US" sz="1000" dirty="0">
                <a:latin typeface="Trebuchet MS" panose="020B0603020202020204" pitchFamily="34" charset="0"/>
                <a:ea typeface="Calibri" panose="020F0502020204030204" pitchFamily="34" charset="0"/>
                <a:cs typeface="Times New Roman" panose="02020603050405020304" pitchFamily="18" charset="0"/>
              </a:rPr>
              <a:t>Border control, Kardashian, The Clintons almost back again</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Harambe shot, Trump mocked, </a:t>
            </a:r>
            <a:r>
              <a:rPr lang="en-US" sz="1000" dirty="0" err="1">
                <a:latin typeface="Trebuchet MS" panose="020B0603020202020204" pitchFamily="34" charset="0"/>
                <a:ea typeface="Calibri" panose="020F0502020204030204" pitchFamily="34" charset="0"/>
                <a:cs typeface="Times New Roman" panose="02020603050405020304" pitchFamily="18" charset="0"/>
              </a:rPr>
              <a:t>Deflategate</a:t>
            </a:r>
            <a:r>
              <a:rPr lang="en-US" sz="1000" dirty="0">
                <a:latin typeface="Trebuchet MS" panose="020B0603020202020204" pitchFamily="34" charset="0"/>
                <a:ea typeface="Calibri" panose="020F0502020204030204" pitchFamily="34" charset="0"/>
                <a:cs typeface="Times New Roman" panose="02020603050405020304" pitchFamily="18" charset="0"/>
              </a:rPr>
              <a:t>, Nice rocked</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Putin, collusion, Palestine, terror on the airlines</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Nuke program in Iran? U.S.’s in Afghanistan</a:t>
            </a:r>
          </a:p>
          <a:p>
            <a:r>
              <a:rPr lang="en-US" sz="1000" dirty="0">
                <a:latin typeface="Trebuchet MS" panose="020B0603020202020204" pitchFamily="34" charset="0"/>
                <a:ea typeface="Calibri" panose="020F0502020204030204" pitchFamily="34" charset="0"/>
                <a:cs typeface="Times New Roman" panose="02020603050405020304" pitchFamily="18" charset="0"/>
              </a:rPr>
              <a:t>Memes on 4chan, Prince dies, Chris Cornell, suicides</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Foreign debts, homeless vets, raids, meth, Somali pirates</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Disappearance of bookstores, politicians break the law</a:t>
            </a:r>
            <a:br>
              <a:rPr lang="en-US" sz="1000" dirty="0">
                <a:latin typeface="Trebuchet MS" panose="020B0603020202020204" pitchFamily="34" charset="0"/>
                <a:ea typeface="Calibri" panose="020F0502020204030204" pitchFamily="34" charset="0"/>
                <a:cs typeface="Times New Roman" panose="02020603050405020304" pitchFamily="18" charset="0"/>
              </a:rPr>
            </a:br>
            <a:r>
              <a:rPr lang="en-US" sz="1000" dirty="0">
                <a:latin typeface="Trebuchet MS" panose="020B0603020202020204" pitchFamily="34" charset="0"/>
                <a:ea typeface="Calibri" panose="020F0502020204030204" pitchFamily="34" charset="0"/>
                <a:cs typeface="Times New Roman" panose="02020603050405020304" pitchFamily="18" charset="0"/>
              </a:rPr>
              <a:t>The Syrians are at war, it continues more and more</a:t>
            </a:r>
          </a:p>
        </p:txBody>
      </p:sp>
      <p:cxnSp>
        <p:nvCxnSpPr>
          <p:cNvPr id="14" name="Straight Connector 13"/>
          <p:cNvCxnSpPr>
            <a:cxnSpLocks/>
          </p:cNvCxnSpPr>
          <p:nvPr/>
        </p:nvCxnSpPr>
        <p:spPr>
          <a:xfrm>
            <a:off x="4442733" y="1861652"/>
            <a:ext cx="0" cy="41186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886259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1690" y="3210070"/>
            <a:ext cx="3567552" cy="61437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144"/>
          <p:cNvSpPr/>
          <p:nvPr/>
        </p:nvSpPr>
        <p:spPr>
          <a:xfrm>
            <a:off x="199594" y="3213084"/>
            <a:ext cx="762097" cy="61135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Rectangle 149"/>
          <p:cNvSpPr/>
          <p:nvPr/>
        </p:nvSpPr>
        <p:spPr>
          <a:xfrm>
            <a:off x="967810" y="3212659"/>
            <a:ext cx="1166572" cy="61178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ectangle 151"/>
          <p:cNvSpPr/>
          <p:nvPr/>
        </p:nvSpPr>
        <p:spPr>
          <a:xfrm>
            <a:off x="964798" y="3893592"/>
            <a:ext cx="3567552" cy="55149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p:cNvSpPr/>
          <p:nvPr/>
        </p:nvSpPr>
        <p:spPr>
          <a:xfrm>
            <a:off x="212033" y="3899692"/>
            <a:ext cx="762097" cy="54762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Rectangle 153"/>
          <p:cNvSpPr/>
          <p:nvPr/>
        </p:nvSpPr>
        <p:spPr>
          <a:xfrm>
            <a:off x="970918" y="3893592"/>
            <a:ext cx="1166572" cy="553721"/>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Rectangle 157"/>
          <p:cNvSpPr/>
          <p:nvPr/>
        </p:nvSpPr>
        <p:spPr>
          <a:xfrm>
            <a:off x="958577" y="4515327"/>
            <a:ext cx="3567552" cy="577140"/>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158"/>
          <p:cNvSpPr/>
          <p:nvPr/>
        </p:nvSpPr>
        <p:spPr>
          <a:xfrm>
            <a:off x="205812" y="4509463"/>
            <a:ext cx="762097" cy="57589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Rectangle 159"/>
          <p:cNvSpPr/>
          <p:nvPr/>
        </p:nvSpPr>
        <p:spPr>
          <a:xfrm>
            <a:off x="964697" y="4521449"/>
            <a:ext cx="1166572" cy="56391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p:cNvSpPr/>
          <p:nvPr/>
        </p:nvSpPr>
        <p:spPr>
          <a:xfrm>
            <a:off x="961686" y="5169949"/>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Rectangle 165"/>
          <p:cNvSpPr/>
          <p:nvPr/>
        </p:nvSpPr>
        <p:spPr>
          <a:xfrm>
            <a:off x="208921" y="5164086"/>
            <a:ext cx="762097" cy="820708"/>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Rectangle 166"/>
          <p:cNvSpPr/>
          <p:nvPr/>
        </p:nvSpPr>
        <p:spPr>
          <a:xfrm>
            <a:off x="967806" y="5166740"/>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71024" y="229536"/>
            <a:ext cx="888654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600" spc="-100" dirty="0">
                <a:solidFill>
                  <a:srgbClr val="000000"/>
                </a:solidFill>
                <a:latin typeface="Trebuchet MS"/>
                <a:ea typeface="+mj-ea"/>
              </a:rPr>
              <a:t>But When Televised News Make Headlines, People Go On Social Media To Talk About It… A Lot</a:t>
            </a:r>
          </a:p>
        </p:txBody>
      </p:sp>
      <p:pic>
        <p:nvPicPr>
          <p:cNvPr id="13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38" y="3242369"/>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TextBox 134"/>
          <p:cNvSpPr txBox="1"/>
          <p:nvPr/>
        </p:nvSpPr>
        <p:spPr>
          <a:xfrm>
            <a:off x="323938" y="3400711"/>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10-Oct</a:t>
            </a:r>
          </a:p>
        </p:txBody>
      </p:sp>
      <p:pic>
        <p:nvPicPr>
          <p:cNvPr id="1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47" y="3913423"/>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7" name="TextBox 136"/>
          <p:cNvSpPr txBox="1"/>
          <p:nvPr/>
        </p:nvSpPr>
        <p:spPr>
          <a:xfrm>
            <a:off x="327047" y="4071765"/>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11-Oct</a:t>
            </a:r>
          </a:p>
        </p:txBody>
      </p:sp>
      <p:pic>
        <p:nvPicPr>
          <p:cNvPr id="1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84" y="4536941"/>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TextBox 138"/>
          <p:cNvSpPr txBox="1"/>
          <p:nvPr/>
        </p:nvSpPr>
        <p:spPr>
          <a:xfrm>
            <a:off x="308384" y="4695283"/>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12-Oct</a:t>
            </a:r>
          </a:p>
        </p:txBody>
      </p:sp>
      <p:pic>
        <p:nvPicPr>
          <p:cNvPr id="14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51" y="5300417"/>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Box 140"/>
          <p:cNvSpPr txBox="1"/>
          <p:nvPr/>
        </p:nvSpPr>
        <p:spPr>
          <a:xfrm>
            <a:off x="299051" y="5458759"/>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17-Oct</a:t>
            </a:r>
          </a:p>
        </p:txBody>
      </p:sp>
      <p:sp>
        <p:nvSpPr>
          <p:cNvPr id="146" name="Rectangle 145"/>
          <p:cNvSpPr/>
          <p:nvPr/>
        </p:nvSpPr>
        <p:spPr>
          <a:xfrm>
            <a:off x="172960" y="1543220"/>
            <a:ext cx="762097"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Date</a:t>
            </a:r>
          </a:p>
        </p:txBody>
      </p:sp>
      <p:sp>
        <p:nvSpPr>
          <p:cNvPr id="147" name="Rectangle 146"/>
          <p:cNvSpPr/>
          <p:nvPr/>
        </p:nvSpPr>
        <p:spPr>
          <a:xfrm>
            <a:off x="922460" y="1546331"/>
            <a:ext cx="1200688"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Topic / Rank</a:t>
            </a:r>
          </a:p>
        </p:txBody>
      </p:sp>
      <p:sp>
        <p:nvSpPr>
          <p:cNvPr id="148" name="Rectangle 147"/>
          <p:cNvSpPr/>
          <p:nvPr/>
        </p:nvSpPr>
        <p:spPr>
          <a:xfrm>
            <a:off x="958583" y="3231997"/>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KenBoneFacts</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1" name="Rectangle 150"/>
          <p:cNvSpPr/>
          <p:nvPr/>
        </p:nvSpPr>
        <p:spPr>
          <a:xfrm>
            <a:off x="2134383" y="3247362"/>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Hashtag related to an audience member, now internet celebrity, of the previous night’s Presidential debate </a:t>
            </a:r>
          </a:p>
        </p:txBody>
      </p:sp>
      <p:sp>
        <p:nvSpPr>
          <p:cNvPr id="155" name="Rectangle 154"/>
          <p:cNvSpPr/>
          <p:nvPr/>
        </p:nvSpPr>
        <p:spPr>
          <a:xfrm>
            <a:off x="989685" y="3891363"/>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ncgov</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7" name="Rectangle 156"/>
          <p:cNvSpPr/>
          <p:nvPr/>
        </p:nvSpPr>
        <p:spPr>
          <a:xfrm>
            <a:off x="2165485" y="3881000"/>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North Carolina governor televised debate and coverage by major TV news networks</a:t>
            </a:r>
          </a:p>
        </p:txBody>
      </p:sp>
      <p:sp>
        <p:nvSpPr>
          <p:cNvPr id="161" name="Rectangle 160"/>
          <p:cNvSpPr/>
          <p:nvPr/>
        </p:nvSpPr>
        <p:spPr>
          <a:xfrm>
            <a:off x="2159264" y="4514688"/>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CNN documentary: “We Will Rise: Michelle Obama’s Mission to Educate Girls Around the World”</a:t>
            </a:r>
          </a:p>
        </p:txBody>
      </p:sp>
      <p:sp>
        <p:nvSpPr>
          <p:cNvPr id="162" name="Rectangle 161"/>
          <p:cNvSpPr/>
          <p:nvPr/>
        </p:nvSpPr>
        <p:spPr>
          <a:xfrm>
            <a:off x="983463" y="4536645"/>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WeWillRise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8" name="Rectangle 167"/>
          <p:cNvSpPr/>
          <p:nvPr/>
        </p:nvSpPr>
        <p:spPr>
          <a:xfrm>
            <a:off x="949096" y="5197386"/>
            <a:ext cx="120068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800" b="1" i="0" u="sng" strike="noStrike" kern="0" cap="none" spc="0" normalizeH="0" baseline="0" noProof="0" dirty="0" err="1">
                <a:ln>
                  <a:noFill/>
                </a:ln>
                <a:solidFill>
                  <a:sysClr val="windowText" lastClr="000000"/>
                </a:solidFill>
                <a:effectLst/>
                <a:uLnTx/>
                <a:uFillTx/>
                <a:latin typeface="Calibri"/>
                <a:ea typeface="+mn-ea"/>
                <a:cs typeface="+mn-cs"/>
              </a:rPr>
              <a:t>BillyBushMadeMeDoIt</a:t>
            </a:r>
            <a:endParaRPr kumimoji="0" lang="en-US" sz="8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0" name="Rectangle 169"/>
          <p:cNvSpPr/>
          <p:nvPr/>
        </p:nvSpPr>
        <p:spPr>
          <a:xfrm>
            <a:off x="942877" y="5480414"/>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Trump</a:t>
            </a:r>
          </a:p>
        </p:txBody>
      </p:sp>
      <p:sp>
        <p:nvSpPr>
          <p:cNvPr id="172" name="Rectangle 171"/>
          <p:cNvSpPr/>
          <p:nvPr/>
        </p:nvSpPr>
        <p:spPr>
          <a:xfrm>
            <a:off x="2162372" y="5197307"/>
            <a:ext cx="2394860"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Hashtags related to </a:t>
            </a:r>
            <a:r>
              <a:rPr kumimoji="0" lang="en-US" sz="9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 Trump’s CNN interview with Anderson Cooper.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A user-generated hashtag begins trending after </a:t>
            </a:r>
            <a:r>
              <a:rPr kumimoji="0" lang="en-US" sz="9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 blames Billy Bush for Trump’s comments about women</a:t>
            </a:r>
          </a:p>
        </p:txBody>
      </p:sp>
      <p:sp>
        <p:nvSpPr>
          <p:cNvPr id="184" name="Rectangle 183"/>
          <p:cNvSpPr/>
          <p:nvPr/>
        </p:nvSpPr>
        <p:spPr>
          <a:xfrm>
            <a:off x="5399316" y="1837092"/>
            <a:ext cx="3567552" cy="693158"/>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4646551" y="1840106"/>
            <a:ext cx="762097" cy="69014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5405436" y="1840803"/>
            <a:ext cx="1166572" cy="689446"/>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123" y="1865504"/>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8" name="TextBox 187"/>
          <p:cNvSpPr txBox="1"/>
          <p:nvPr/>
        </p:nvSpPr>
        <p:spPr>
          <a:xfrm>
            <a:off x="4749123" y="2023846"/>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18-Oct</a:t>
            </a:r>
          </a:p>
        </p:txBody>
      </p:sp>
      <p:sp>
        <p:nvSpPr>
          <p:cNvPr id="189" name="Rectangle 188"/>
          <p:cNvSpPr/>
          <p:nvPr/>
        </p:nvSpPr>
        <p:spPr>
          <a:xfrm>
            <a:off x="6600003" y="1820056"/>
            <a:ext cx="23948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In a televised speech covered by the major news networks, Donald Trump unveils ethics and lobbying reform plan where he intends to “drain the swamp”</a:t>
            </a:r>
          </a:p>
        </p:txBody>
      </p:sp>
      <p:sp>
        <p:nvSpPr>
          <p:cNvPr id="190" name="Rectangle 189"/>
          <p:cNvSpPr/>
          <p:nvPr/>
        </p:nvSpPr>
        <p:spPr>
          <a:xfrm>
            <a:off x="5424202" y="1849532"/>
            <a:ext cx="120068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050" b="1" i="0" u="sng" strike="noStrike" kern="0" cap="none" spc="0" normalizeH="0" baseline="0" noProof="0" dirty="0" err="1">
                <a:ln>
                  <a:noFill/>
                </a:ln>
                <a:solidFill>
                  <a:sysClr val="windowText" lastClr="000000"/>
                </a:solidFill>
                <a:effectLst/>
                <a:uLnTx/>
                <a:uFillTx/>
                <a:latin typeface="Calibri"/>
                <a:ea typeface="+mn-ea"/>
                <a:cs typeface="+mn-cs"/>
              </a:rPr>
              <a:t>DrainTheSwamp</a:t>
            </a:r>
            <a:endParaRPr kumimoji="0" lang="en-US" sz="105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3" name="Rectangle 192"/>
          <p:cNvSpPr/>
          <p:nvPr/>
        </p:nvSpPr>
        <p:spPr>
          <a:xfrm>
            <a:off x="2127923" y="1549436"/>
            <a:ext cx="2401318"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Description</a:t>
            </a:r>
          </a:p>
        </p:txBody>
      </p:sp>
      <p:sp>
        <p:nvSpPr>
          <p:cNvPr id="194" name="Rectangle 193"/>
          <p:cNvSpPr/>
          <p:nvPr/>
        </p:nvSpPr>
        <p:spPr>
          <a:xfrm>
            <a:off x="5396104" y="2612775"/>
            <a:ext cx="3567552" cy="69927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4643339" y="2612775"/>
            <a:ext cx="762097" cy="69927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5402224" y="2609567"/>
            <a:ext cx="1166572" cy="693910"/>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5392991" y="4219855"/>
            <a:ext cx="356755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4640226" y="4216646"/>
            <a:ext cx="762097"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ectangle 201"/>
          <p:cNvSpPr/>
          <p:nvPr/>
        </p:nvSpPr>
        <p:spPr>
          <a:xfrm>
            <a:off x="5399111" y="4216646"/>
            <a:ext cx="1166572" cy="81176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Rectangle 202"/>
          <p:cNvSpPr/>
          <p:nvPr/>
        </p:nvSpPr>
        <p:spPr>
          <a:xfrm>
            <a:off x="5396100" y="5121058"/>
            <a:ext cx="3567552" cy="711976"/>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Rectangle 203"/>
          <p:cNvSpPr/>
          <p:nvPr/>
        </p:nvSpPr>
        <p:spPr>
          <a:xfrm>
            <a:off x="4643335" y="5129418"/>
            <a:ext cx="762097" cy="703615"/>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ectangle 204"/>
          <p:cNvSpPr/>
          <p:nvPr/>
        </p:nvSpPr>
        <p:spPr>
          <a:xfrm>
            <a:off x="5402220" y="5132526"/>
            <a:ext cx="1166572" cy="700508"/>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352" y="2677532"/>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 name="TextBox 206"/>
          <p:cNvSpPr txBox="1"/>
          <p:nvPr/>
        </p:nvSpPr>
        <p:spPr>
          <a:xfrm>
            <a:off x="4758352" y="2835874"/>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19-Oct</a:t>
            </a:r>
          </a:p>
        </p:txBody>
      </p:sp>
      <p:pic>
        <p:nvPicPr>
          <p:cNvPr id="2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798" y="4381432"/>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1" name="TextBox 210"/>
          <p:cNvSpPr txBox="1"/>
          <p:nvPr/>
        </p:nvSpPr>
        <p:spPr>
          <a:xfrm>
            <a:off x="4742798" y="4539774"/>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26-Oct</a:t>
            </a:r>
          </a:p>
        </p:txBody>
      </p:sp>
      <p:pic>
        <p:nvPicPr>
          <p:cNvPr id="2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465" y="5159669"/>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3" name="TextBox 212"/>
          <p:cNvSpPr txBox="1"/>
          <p:nvPr/>
        </p:nvSpPr>
        <p:spPr>
          <a:xfrm>
            <a:off x="4761458" y="5318011"/>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3-Nov</a:t>
            </a:r>
          </a:p>
        </p:txBody>
      </p:sp>
      <p:sp>
        <p:nvSpPr>
          <p:cNvPr id="214" name="Rectangle 213"/>
          <p:cNvSpPr/>
          <p:nvPr/>
        </p:nvSpPr>
        <p:spPr>
          <a:xfrm>
            <a:off x="4651764" y="1536996"/>
            <a:ext cx="762097"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Date</a:t>
            </a:r>
          </a:p>
        </p:txBody>
      </p:sp>
      <p:sp>
        <p:nvSpPr>
          <p:cNvPr id="215" name="Rectangle 214"/>
          <p:cNvSpPr/>
          <p:nvPr/>
        </p:nvSpPr>
        <p:spPr>
          <a:xfrm>
            <a:off x="5401264" y="1540107"/>
            <a:ext cx="1200688"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Topic / Rank</a:t>
            </a:r>
          </a:p>
        </p:txBody>
      </p:sp>
      <p:sp>
        <p:nvSpPr>
          <p:cNvPr id="216" name="Rectangle 215"/>
          <p:cNvSpPr/>
          <p:nvPr/>
        </p:nvSpPr>
        <p:spPr>
          <a:xfrm>
            <a:off x="5392997" y="2616947"/>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debatenight</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8" name="Rectangle 217"/>
          <p:cNvSpPr/>
          <p:nvPr/>
        </p:nvSpPr>
        <p:spPr>
          <a:xfrm>
            <a:off x="6568797" y="2605225"/>
            <a:ext cx="23948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3</a:t>
            </a:r>
            <a:r>
              <a:rPr kumimoji="0" lang="en-US" sz="1050" b="1" i="0" u="none" strike="noStrike" kern="0" cap="none" spc="0" normalizeH="0" baseline="30000" noProof="0" dirty="0">
                <a:ln>
                  <a:noFill/>
                </a:ln>
                <a:solidFill>
                  <a:sysClr val="windowText" lastClr="000000"/>
                </a:solidFill>
                <a:effectLst/>
                <a:uLnTx/>
                <a:uFillTx/>
                <a:latin typeface="Calibri"/>
                <a:ea typeface="+mn-ea"/>
                <a:cs typeface="+mn-cs"/>
              </a:rPr>
              <a:t>rd</a:t>
            </a: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 and final Presidential debate.  Several other topics related to what was being said during the debate began trending throughout the night as well</a:t>
            </a:r>
          </a:p>
        </p:txBody>
      </p:sp>
      <p:sp>
        <p:nvSpPr>
          <p:cNvPr id="227" name="Rectangle 226"/>
          <p:cNvSpPr/>
          <p:nvPr/>
        </p:nvSpPr>
        <p:spPr>
          <a:xfrm>
            <a:off x="5377291" y="5147621"/>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Trump</a:t>
            </a:r>
          </a:p>
        </p:txBody>
      </p:sp>
      <p:sp>
        <p:nvSpPr>
          <p:cNvPr id="229" name="Rectangle 228"/>
          <p:cNvSpPr/>
          <p:nvPr/>
        </p:nvSpPr>
        <p:spPr>
          <a:xfrm>
            <a:off x="6596786" y="5127580"/>
            <a:ext cx="239486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latin typeface="Calibri"/>
                <a:ea typeface="+mn-ea"/>
                <a:cs typeface="+mn-cs"/>
              </a:rPr>
              <a:t>Rare speech given by </a:t>
            </a:r>
            <a:r>
              <a:rPr kumimoji="0" lang="en-US" sz="1000" b="1" i="0" u="none" strike="noStrike" kern="0" cap="none" spc="0" normalizeH="0" baseline="0" noProof="0" dirty="0" err="1">
                <a:ln>
                  <a:noFill/>
                </a:ln>
                <a:solidFill>
                  <a:sysClr val="windowText" lastClr="000000"/>
                </a:solidFill>
                <a:effectLst/>
                <a:uLnTx/>
                <a:uFillTx/>
                <a:latin typeface="Calibri"/>
                <a:ea typeface="+mn-ea"/>
                <a:cs typeface="+mn-cs"/>
              </a:rPr>
              <a:t>Melania</a:t>
            </a:r>
            <a:r>
              <a:rPr kumimoji="0" lang="en-US" sz="1000" b="1" i="0" u="none" strike="noStrike" kern="0" cap="none" spc="0" normalizeH="0" baseline="0" noProof="0" dirty="0">
                <a:ln>
                  <a:noFill/>
                </a:ln>
                <a:solidFill>
                  <a:sysClr val="windowText" lastClr="000000"/>
                </a:solidFill>
                <a:effectLst/>
                <a:uLnTx/>
                <a:uFillTx/>
                <a:latin typeface="Calibri"/>
                <a:ea typeface="+mn-ea"/>
                <a:cs typeface="+mn-cs"/>
              </a:rPr>
              <a:t> Trump, which was covered by the major TV news networks, who spoke about stopping cyber-bullying among other issues</a:t>
            </a:r>
          </a:p>
        </p:txBody>
      </p:sp>
      <p:sp>
        <p:nvSpPr>
          <p:cNvPr id="238" name="Rectangle 237"/>
          <p:cNvSpPr/>
          <p:nvPr/>
        </p:nvSpPr>
        <p:spPr>
          <a:xfrm>
            <a:off x="6580093" y="1543212"/>
            <a:ext cx="2401318" cy="3724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Calibri"/>
                <a:ea typeface="+mn-ea"/>
                <a:cs typeface="+mn-cs"/>
              </a:rPr>
              <a:t>Description</a:t>
            </a:r>
          </a:p>
        </p:txBody>
      </p:sp>
      <p:sp>
        <p:nvSpPr>
          <p:cNvPr id="241" name="Rectangle 240"/>
          <p:cNvSpPr/>
          <p:nvPr/>
        </p:nvSpPr>
        <p:spPr>
          <a:xfrm>
            <a:off x="5389882" y="3393471"/>
            <a:ext cx="3567552" cy="74094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Rectangle 241"/>
          <p:cNvSpPr/>
          <p:nvPr/>
        </p:nvSpPr>
        <p:spPr>
          <a:xfrm>
            <a:off x="4637117" y="3387155"/>
            <a:ext cx="762097" cy="75027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5396002" y="3393471"/>
            <a:ext cx="1166572" cy="73753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0" y="345000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 name="TextBox 244"/>
          <p:cNvSpPr txBox="1"/>
          <p:nvPr/>
        </p:nvSpPr>
        <p:spPr>
          <a:xfrm>
            <a:off x="4752130" y="3608348"/>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20-Oct</a:t>
            </a:r>
          </a:p>
        </p:txBody>
      </p:sp>
      <p:sp>
        <p:nvSpPr>
          <p:cNvPr id="246" name="Rectangle 245"/>
          <p:cNvSpPr/>
          <p:nvPr/>
        </p:nvSpPr>
        <p:spPr>
          <a:xfrm>
            <a:off x="5386775" y="3389421"/>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AlSmithDinner</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7" name="Rectangle 246"/>
          <p:cNvSpPr/>
          <p:nvPr/>
        </p:nvSpPr>
        <p:spPr>
          <a:xfrm>
            <a:off x="6562575" y="3359943"/>
            <a:ext cx="2394860" cy="8233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1" i="0" u="none" strike="noStrike" kern="0" cap="none" spc="0" normalizeH="0" baseline="0" noProof="0" dirty="0">
                <a:ln>
                  <a:noFill/>
                </a:ln>
                <a:solidFill>
                  <a:sysClr val="windowText" lastClr="000000"/>
                </a:solidFill>
                <a:effectLst/>
                <a:uLnTx/>
                <a:uFillTx/>
                <a:latin typeface="Calibri"/>
                <a:ea typeface="+mn-ea"/>
                <a:cs typeface="+mn-cs"/>
              </a:rPr>
              <a:t>Annual fundraiser dinner for support of Catholic charities that invites the Presidential candidates each election year to speak and is covered by the major TV news networks</a:t>
            </a:r>
          </a:p>
        </p:txBody>
      </p:sp>
      <p:sp>
        <p:nvSpPr>
          <p:cNvPr id="254" name="Rectangle 253"/>
          <p:cNvSpPr/>
          <p:nvPr/>
        </p:nvSpPr>
        <p:spPr>
          <a:xfrm>
            <a:off x="5403579" y="4240891"/>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FLSenDebate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6" name="Rectangle 255"/>
          <p:cNvSpPr/>
          <p:nvPr/>
        </p:nvSpPr>
        <p:spPr>
          <a:xfrm>
            <a:off x="5397360" y="4607896"/>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ConvenceMe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8" name="Rectangle 257"/>
          <p:cNvSpPr/>
          <p:nvPr/>
        </p:nvSpPr>
        <p:spPr>
          <a:xfrm>
            <a:off x="6577979" y="4222217"/>
            <a:ext cx="23948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Hotly-contested Florida Senate debate featuring Marco Rubio and covered by the major TV news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ysClr val="windowText" lastClr="000000"/>
                </a:solidFill>
                <a:effectLst/>
                <a:uLnTx/>
                <a:uFillTx/>
                <a:latin typeface="Calibri"/>
                <a:ea typeface="+mn-ea"/>
                <a:cs typeface="+mn-cs"/>
              </a:rPr>
              <a:t>The final Puerto Rico gubernatorial debate which was covered by Univision </a:t>
            </a:r>
          </a:p>
        </p:txBody>
      </p:sp>
      <p:cxnSp>
        <p:nvCxnSpPr>
          <p:cNvPr id="262" name="Straight Connector 261"/>
          <p:cNvCxnSpPr>
            <a:cxnSpLocks/>
          </p:cNvCxnSpPr>
          <p:nvPr/>
        </p:nvCxnSpPr>
        <p:spPr>
          <a:xfrm>
            <a:off x="6581937" y="4709071"/>
            <a:ext cx="2368572"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65" name="TextBox 264"/>
          <p:cNvSpPr txBox="1"/>
          <p:nvPr/>
        </p:nvSpPr>
        <p:spPr>
          <a:xfrm>
            <a:off x="44390" y="6581918"/>
            <a:ext cx="7563775" cy="21544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between October 4</a:t>
            </a:r>
            <a:r>
              <a:rPr kumimoji="0" lang="en-US" sz="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th</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2016 – November 6</a:t>
            </a:r>
            <a:r>
              <a:rPr kumimoji="0" lang="en-US" sz="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th</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2016.</a:t>
            </a:r>
          </a:p>
        </p:txBody>
      </p:sp>
      <p:sp>
        <p:nvSpPr>
          <p:cNvPr id="88" name="Rectangle 87"/>
          <p:cNvSpPr/>
          <p:nvPr/>
        </p:nvSpPr>
        <p:spPr>
          <a:xfrm>
            <a:off x="208921" y="1131515"/>
            <a:ext cx="8741588"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sng" strike="noStrike" kern="0" cap="none" spc="0" normalizeH="0" baseline="0" noProof="0" dirty="0">
                <a:ln>
                  <a:noFill/>
                </a:ln>
                <a:solidFill>
                  <a:sysClr val="windowText" lastClr="000000"/>
                </a:solidFill>
                <a:effectLst/>
                <a:uLnTx/>
                <a:uFillTx/>
                <a:latin typeface="Calibri"/>
                <a:ea typeface="+mn-ea"/>
                <a:cs typeface="+mn-cs"/>
              </a:rPr>
              <a:t>Example</a:t>
            </a:r>
            <a:r>
              <a:rPr kumimoji="0" lang="en-US" sz="1300" b="1" i="0" u="sng" strike="noStrike" kern="0" cap="none" spc="0" normalizeH="0" baseline="0" noProof="0" dirty="0">
                <a:ln>
                  <a:noFill/>
                </a:ln>
                <a:solidFill>
                  <a:sysClr val="windowText" lastClr="000000"/>
                </a:solidFill>
                <a:effectLst/>
                <a:uLnTx/>
                <a:uFillTx/>
                <a:latin typeface="Calibri"/>
                <a:ea typeface="+mn-ea"/>
                <a:cs typeface="+mn-cs"/>
              </a:rPr>
              <a:t>: TV-Related Topics That Trended In The Twitter Top 10 During Primetime In The Month Leading Up To The Election</a:t>
            </a:r>
          </a:p>
        </p:txBody>
      </p:sp>
      <p:sp>
        <p:nvSpPr>
          <p:cNvPr id="78" name="Rectangle 77"/>
          <p:cNvSpPr/>
          <p:nvPr/>
        </p:nvSpPr>
        <p:spPr>
          <a:xfrm>
            <a:off x="945414" y="2519091"/>
            <a:ext cx="3567552" cy="61437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183318" y="2522105"/>
            <a:ext cx="762097" cy="61135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951534" y="2521680"/>
            <a:ext cx="1166572" cy="61178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62" y="2551390"/>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TextBox 81"/>
          <p:cNvSpPr txBox="1"/>
          <p:nvPr/>
        </p:nvSpPr>
        <p:spPr>
          <a:xfrm>
            <a:off x="360930" y="2709732"/>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9-Oct</a:t>
            </a:r>
          </a:p>
        </p:txBody>
      </p:sp>
      <p:sp>
        <p:nvSpPr>
          <p:cNvPr id="83" name="Rectangle 82"/>
          <p:cNvSpPr/>
          <p:nvPr/>
        </p:nvSpPr>
        <p:spPr>
          <a:xfrm>
            <a:off x="942307" y="2523262"/>
            <a:ext cx="1200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#debate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0" dirty="0">
                <a:solidFill>
                  <a:sysClr val="windowText" lastClr="000000"/>
                </a:solidFill>
                <a:latin typeface="Calibri"/>
              </a:rPr>
              <a:t>#Hillary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#sniffles</a:t>
            </a:r>
          </a:p>
        </p:txBody>
      </p:sp>
      <p:sp>
        <p:nvSpPr>
          <p:cNvPr id="84" name="Rectangle 83"/>
          <p:cNvSpPr/>
          <p:nvPr/>
        </p:nvSpPr>
        <p:spPr>
          <a:xfrm>
            <a:off x="2118107" y="2556383"/>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Hashtags related to the 2</a:t>
            </a:r>
            <a:r>
              <a:rPr kumimoji="0" lang="en-US" sz="1050" b="1" i="0" u="none" strike="noStrike" kern="0" cap="none" spc="0" normalizeH="0" baseline="30000" noProof="0" dirty="0">
                <a:ln>
                  <a:noFill/>
                </a:ln>
                <a:solidFill>
                  <a:sysClr val="windowText" lastClr="000000"/>
                </a:solidFill>
                <a:effectLst/>
                <a:uLnTx/>
                <a:uFillTx/>
                <a:latin typeface="Calibri"/>
                <a:ea typeface="+mn-ea"/>
                <a:cs typeface="+mn-cs"/>
              </a:rPr>
              <a:t>nd</a:t>
            </a: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 Presidential Debate; while several other debate-related topics trended as well</a:t>
            </a:r>
          </a:p>
        </p:txBody>
      </p:sp>
      <p:sp>
        <p:nvSpPr>
          <p:cNvPr id="85" name="Rectangle 84"/>
          <p:cNvSpPr/>
          <p:nvPr/>
        </p:nvSpPr>
        <p:spPr>
          <a:xfrm>
            <a:off x="946893" y="1836987"/>
            <a:ext cx="3567552" cy="61437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ectangle 85"/>
          <p:cNvSpPr/>
          <p:nvPr/>
        </p:nvSpPr>
        <p:spPr>
          <a:xfrm>
            <a:off x="184797" y="1840001"/>
            <a:ext cx="762097" cy="611359"/>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p:cNvSpPr/>
          <p:nvPr/>
        </p:nvSpPr>
        <p:spPr>
          <a:xfrm>
            <a:off x="953013" y="1839576"/>
            <a:ext cx="1166572" cy="61178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41" y="1869286"/>
            <a:ext cx="592822" cy="5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extBox 90"/>
          <p:cNvSpPr txBox="1"/>
          <p:nvPr/>
        </p:nvSpPr>
        <p:spPr>
          <a:xfrm>
            <a:off x="362409" y="2027628"/>
            <a:ext cx="60665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Trebuchet MS" panose="020B0603020202020204" pitchFamily="34" charset="0"/>
                <a:ea typeface="+mn-ea"/>
                <a:cs typeface="+mn-cs"/>
              </a:rPr>
              <a:t>4-Oct</a:t>
            </a:r>
          </a:p>
        </p:txBody>
      </p:sp>
      <p:sp>
        <p:nvSpPr>
          <p:cNvPr id="92" name="Rectangle 91"/>
          <p:cNvSpPr/>
          <p:nvPr/>
        </p:nvSpPr>
        <p:spPr>
          <a:xfrm>
            <a:off x="943786" y="1841158"/>
            <a:ext cx="12006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ysClr val="windowText" lastClr="000000"/>
                </a:solidFill>
                <a:effectLst/>
                <a:uLnTx/>
                <a:uFillTx/>
                <a:latin typeface="Calibri"/>
                <a:ea typeface="+mn-ea"/>
                <a:cs typeface="+mn-cs"/>
              </a:rPr>
              <a:t>#</a:t>
            </a:r>
            <a:r>
              <a:rPr kumimoji="0" lang="en-US" sz="1200" b="1" i="0" u="sng" strike="noStrike" kern="0" cap="none" spc="0" normalizeH="0" baseline="0" noProof="0" dirty="0" err="1">
                <a:ln>
                  <a:noFill/>
                </a:ln>
                <a:solidFill>
                  <a:sysClr val="windowText" lastClr="000000"/>
                </a:solidFill>
                <a:effectLst/>
                <a:uLnTx/>
                <a:uFillTx/>
                <a:latin typeface="Calibri"/>
                <a:ea typeface="+mn-ea"/>
                <a:cs typeface="+mn-cs"/>
              </a:rPr>
              <a:t>VPDebate</a:t>
            </a:r>
            <a:endParaRPr kumimoji="0" lang="en-US" sz="1200" b="1" i="0" u="sng"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3" name="Rectangle 92"/>
          <p:cNvSpPr/>
          <p:nvPr/>
        </p:nvSpPr>
        <p:spPr>
          <a:xfrm>
            <a:off x="2119586" y="1874279"/>
            <a:ext cx="2394860"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Calibri"/>
                <a:ea typeface="+mn-ea"/>
                <a:cs typeface="+mn-cs"/>
              </a:rPr>
              <a:t>#1 trending hashtag related to VP debate; several other debate-related topics trended as well throughout night</a:t>
            </a:r>
          </a:p>
        </p:txBody>
      </p:sp>
      <p:cxnSp>
        <p:nvCxnSpPr>
          <p:cNvPr id="101" name="Straight Connector 100"/>
          <p:cNvCxnSpPr>
            <a:cxnSpLocks/>
          </p:cNvCxnSpPr>
          <p:nvPr/>
        </p:nvCxnSpPr>
        <p:spPr>
          <a:xfrm>
            <a:off x="2144474" y="5536473"/>
            <a:ext cx="2368572"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95" name="Text Placeholder 4"/>
          <p:cNvSpPr txBox="1">
            <a:spLocks/>
          </p:cNvSpPr>
          <p:nvPr/>
        </p:nvSpPr>
        <p:spPr>
          <a:xfrm>
            <a:off x="329142" y="6189666"/>
            <a:ext cx="2076707"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IGNITING TODAY’S HEADLINES</a:t>
            </a:r>
          </a:p>
        </p:txBody>
      </p:sp>
    </p:spTree>
    <p:extLst>
      <p:ext uri="{BB962C8B-B14F-4D97-AF65-F5344CB8AC3E}">
        <p14:creationId xmlns:p14="http://schemas.microsoft.com/office/powerpoint/2010/main" val="3983100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351" y="1594183"/>
            <a:ext cx="1473659" cy="1915909"/>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1200" u="sng" dirty="0"/>
              <a:t>TV-Related Topics in Top 10</a:t>
            </a:r>
            <a:r>
              <a:rPr lang="en-US" sz="1200" dirty="0"/>
              <a:t>:</a:t>
            </a:r>
          </a:p>
          <a:p>
            <a:r>
              <a:rPr lang="en-US" sz="1050" dirty="0"/>
              <a:t>-#</a:t>
            </a:r>
            <a:r>
              <a:rPr lang="en-US" sz="1050" dirty="0" err="1"/>
              <a:t>ChrisWallace</a:t>
            </a:r>
            <a:endParaRPr lang="en-US" sz="1050" dirty="0"/>
          </a:p>
          <a:p>
            <a:r>
              <a:rPr lang="en-US" sz="1050" dirty="0"/>
              <a:t>-#Putin</a:t>
            </a:r>
          </a:p>
          <a:p>
            <a:r>
              <a:rPr lang="en-US" sz="1050" dirty="0"/>
              <a:t>-#SCOTUS</a:t>
            </a:r>
          </a:p>
          <a:p>
            <a:r>
              <a:rPr lang="en-US" sz="1050" dirty="0"/>
              <a:t>-Bad Hombres</a:t>
            </a:r>
          </a:p>
          <a:p>
            <a:r>
              <a:rPr lang="en-US" sz="1050" dirty="0"/>
              <a:t>-BIGLY</a:t>
            </a:r>
          </a:p>
          <a:p>
            <a:r>
              <a:rPr lang="en-US" sz="1050" dirty="0"/>
              <a:t>-Emmys</a:t>
            </a:r>
          </a:p>
          <a:p>
            <a:r>
              <a:rPr lang="en-US" sz="1050" dirty="0"/>
              <a:t>-Hillary</a:t>
            </a:r>
          </a:p>
          <a:p>
            <a:r>
              <a:rPr lang="en-US" sz="1050" dirty="0"/>
              <a:t>-#</a:t>
            </a:r>
            <a:r>
              <a:rPr lang="en-US" sz="1050" dirty="0" err="1"/>
              <a:t>MarkCuban</a:t>
            </a:r>
            <a:endParaRPr lang="en-US" sz="1050" dirty="0"/>
          </a:p>
          <a:p>
            <a:r>
              <a:rPr lang="en-US" sz="1050" dirty="0"/>
              <a:t>-Nasty Woman</a:t>
            </a:r>
          </a:p>
        </p:txBody>
      </p:sp>
      <p:sp>
        <p:nvSpPr>
          <p:cNvPr id="22" name="Slide Number Placeholder 1"/>
          <p:cNvSpPr txBox="1">
            <a:spLocks/>
          </p:cNvSpPr>
          <p:nvPr/>
        </p:nvSpPr>
        <p:spPr>
          <a:xfrm>
            <a:off x="6553200" y="6109527"/>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204186" y="152426"/>
            <a:ext cx="8748786" cy="892552"/>
          </a:xfrm>
          <a:prstGeom prst="rect">
            <a:avLst/>
          </a:prstGeom>
          <a:noFill/>
        </p:spPr>
        <p:txBody>
          <a:bodyPr wrap="square" rtlCol="0">
            <a:spAutoFit/>
          </a:bodyPr>
          <a:lstStyle/>
          <a:p>
            <a:pPr algn="ctr" defTabSz="914400">
              <a:spcBef>
                <a:spcPct val="0"/>
              </a:spcBef>
              <a:defRPr/>
            </a:pPr>
            <a:r>
              <a:rPr lang="en-US" sz="2600" spc="-100" dirty="0">
                <a:latin typeface="Trebuchet MS"/>
                <a:ea typeface="+mj-ea"/>
              </a:rPr>
              <a:t>Big News Events, Like The Presidential Debate Nights, Offer Particular Social Fodder For Twitter Users</a:t>
            </a:r>
          </a:p>
        </p:txBody>
      </p:sp>
      <p:pic>
        <p:nvPicPr>
          <p:cNvPr id="3" name="Picture 2"/>
          <p:cNvPicPr>
            <a:picLocks noChangeAspect="1"/>
          </p:cNvPicPr>
          <p:nvPr/>
        </p:nvPicPr>
        <p:blipFill>
          <a:blip r:embed="rId3"/>
          <a:stretch>
            <a:fillRect/>
          </a:stretch>
        </p:blipFill>
        <p:spPr>
          <a:xfrm>
            <a:off x="3093603" y="2673372"/>
            <a:ext cx="3888982" cy="249031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rotWithShape="1">
          <a:blip r:embed="rId4"/>
          <a:srcRect l="11235" r="17513"/>
          <a:stretch/>
        </p:blipFill>
        <p:spPr>
          <a:xfrm>
            <a:off x="7237877" y="4836369"/>
            <a:ext cx="1721316" cy="1357381"/>
          </a:xfrm>
          <a:prstGeom prst="rect">
            <a:avLst/>
          </a:prstGeom>
          <a:ln>
            <a:noFill/>
          </a:ln>
        </p:spPr>
        <p:style>
          <a:lnRef idx="2">
            <a:schemeClr val="dk1"/>
          </a:lnRef>
          <a:fillRef idx="1">
            <a:schemeClr val="lt1"/>
          </a:fillRef>
          <a:effectRef idx="0">
            <a:schemeClr val="dk1"/>
          </a:effectRef>
          <a:fontRef idx="minor">
            <a:schemeClr val="dk1"/>
          </a:fontRef>
        </p:style>
      </p:pic>
      <p:sp>
        <p:nvSpPr>
          <p:cNvPr id="25" name="TextBox 24"/>
          <p:cNvSpPr txBox="1"/>
          <p:nvPr/>
        </p:nvSpPr>
        <p:spPr>
          <a:xfrm>
            <a:off x="7240988" y="6197808"/>
            <a:ext cx="1711985" cy="261328"/>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a:t>
            </a:r>
            <a:r>
              <a:rPr kumimoji="0" lang="en-US" sz="1100" b="1" i="0" u="sng" strike="noStrike" kern="1200" cap="none" spc="0" normalizeH="0" baseline="0" noProof="0" dirty="0" err="1">
                <a:ln>
                  <a:noFill/>
                </a:ln>
                <a:solidFill>
                  <a:prstClr val="black"/>
                </a:solidFill>
                <a:effectLst/>
                <a:uLnTx/>
                <a:uFillTx/>
                <a:latin typeface="Calibri"/>
                <a:ea typeface="+mn-ea"/>
                <a:cs typeface="+mn-cs"/>
              </a:rPr>
              <a:t>ChrisWallace</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48493" y="6100321"/>
            <a:ext cx="2146102" cy="261610"/>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a:t>
            </a:r>
            <a:r>
              <a:rPr kumimoji="0" lang="en-US" sz="1100" b="1" i="0" u="sng" strike="noStrike" kern="1200" cap="none" spc="0" normalizeH="0" baseline="0" noProof="0" dirty="0" err="1">
                <a:ln>
                  <a:noFill/>
                </a:ln>
                <a:solidFill>
                  <a:prstClr val="black"/>
                </a:solidFill>
                <a:effectLst/>
                <a:uLnTx/>
                <a:uFillTx/>
                <a:latin typeface="Calibri"/>
                <a:ea typeface="+mn-ea"/>
                <a:cs typeface="+mn-cs"/>
              </a:rPr>
              <a:t>MarkCuban</a:t>
            </a:r>
            <a:endParaRPr kumimoji="0" lang="en-US" sz="1100" b="1" i="0" u="sng" strike="noStrike" kern="1200" cap="none" spc="0" normalizeH="0" baseline="0" noProof="0" dirty="0">
              <a:ln>
                <a:noFill/>
              </a:ln>
              <a:solidFill>
                <a:prstClr val="black"/>
              </a:solidFill>
              <a:effectLst/>
              <a:uLnTx/>
              <a:uFillTx/>
              <a:latin typeface="Calibri"/>
              <a:ea typeface="+mn-ea"/>
              <a:cs typeface="+mn-cs"/>
            </a:endParaRPr>
          </a:p>
        </p:txBody>
      </p:sp>
      <p:sp>
        <p:nvSpPr>
          <p:cNvPr id="39" name="TextBox 38"/>
          <p:cNvSpPr txBox="1"/>
          <p:nvPr/>
        </p:nvSpPr>
        <p:spPr>
          <a:xfrm>
            <a:off x="5671511" y="3888055"/>
            <a:ext cx="1170461" cy="260373"/>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a:ea typeface="+mn-ea"/>
                <a:cs typeface="+mn-cs"/>
              </a:rPr>
              <a:t>#Hillary</a:t>
            </a:r>
          </a:p>
        </p:txBody>
      </p:sp>
      <p:sp>
        <p:nvSpPr>
          <p:cNvPr id="38" name="Speech Bubble: Oval 37"/>
          <p:cNvSpPr/>
          <p:nvPr/>
        </p:nvSpPr>
        <p:spPr>
          <a:xfrm>
            <a:off x="1604865" y="2957427"/>
            <a:ext cx="1738907" cy="527122"/>
          </a:xfrm>
          <a:prstGeom prst="wedgeEllipseCallout">
            <a:avLst>
              <a:gd name="adj1" fmla="val 69918"/>
              <a:gd name="adj2" fmla="val 4273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“Such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mn-ea"/>
                <a:cs typeface="+mn-cs"/>
              </a:rPr>
              <a:t>nasty woman</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2" name="Speech Bubble: Oval 71"/>
          <p:cNvSpPr/>
          <p:nvPr/>
        </p:nvSpPr>
        <p:spPr>
          <a:xfrm>
            <a:off x="1772819" y="2132773"/>
            <a:ext cx="2172433" cy="574955"/>
          </a:xfrm>
          <a:prstGeom prst="wedgeEllipseCallout">
            <a:avLst>
              <a:gd name="adj1" fmla="val 39402"/>
              <a:gd name="adj2" fmla="val 163023"/>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“…And that’s what’s happened </a:t>
            </a:r>
            <a:r>
              <a:rPr kumimoji="0" lang="en-US" sz="1200" b="1" i="0" u="sng" strike="noStrike" kern="1200" cap="none" spc="0" normalizeH="0" baseline="0" noProof="0" dirty="0">
                <a:ln>
                  <a:noFill/>
                </a:ln>
                <a:solidFill>
                  <a:prstClr val="black"/>
                </a:solidFill>
                <a:effectLst/>
                <a:uLnTx/>
                <a:uFillTx/>
                <a:latin typeface="Calibri"/>
                <a:ea typeface="+mn-ea"/>
                <a:cs typeface="+mn-cs"/>
              </a:rPr>
              <a:t>bigly</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4" name="Speech Bubble: Oval 73"/>
          <p:cNvSpPr/>
          <p:nvPr/>
        </p:nvSpPr>
        <p:spPr>
          <a:xfrm>
            <a:off x="6529096" y="1999263"/>
            <a:ext cx="2149829" cy="689119"/>
          </a:xfrm>
          <a:prstGeom prst="wedgeEllipseCallout">
            <a:avLst>
              <a:gd name="adj1" fmla="val -64190"/>
              <a:gd name="adj2" fmla="val 118590"/>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“He started tweeting the </a:t>
            </a:r>
            <a:r>
              <a:rPr kumimoji="0" lang="en-US" sz="1200" b="1" i="0" u="sng" strike="noStrike" kern="1200" cap="none" spc="0" normalizeH="0" baseline="0" noProof="0" dirty="0">
                <a:ln>
                  <a:noFill/>
                </a:ln>
                <a:solidFill>
                  <a:prstClr val="black"/>
                </a:solidFill>
                <a:effectLst/>
                <a:uLnTx/>
                <a:uFillTx/>
                <a:latin typeface="Calibri"/>
                <a:ea typeface="+mn-ea"/>
                <a:cs typeface="+mn-cs"/>
              </a:rPr>
              <a:t>Emmy’s</a:t>
            </a:r>
            <a:r>
              <a:rPr kumimoji="0" lang="en-US" sz="1200" b="1" i="0" u="none" strike="noStrike" kern="1200" cap="none" spc="0" normalizeH="0" baseline="0" noProof="0" dirty="0">
                <a:ln>
                  <a:noFill/>
                </a:ln>
                <a:solidFill>
                  <a:prstClr val="black"/>
                </a:solidFill>
                <a:effectLst/>
                <a:uLnTx/>
                <a:uFillTx/>
                <a:latin typeface="Calibri"/>
                <a:ea typeface="+mn-ea"/>
                <a:cs typeface="+mn-cs"/>
              </a:rPr>
              <a:t> were rigged against him”</a:t>
            </a:r>
          </a:p>
        </p:txBody>
      </p:sp>
      <p:sp>
        <p:nvSpPr>
          <p:cNvPr id="75" name="Speech Bubble: Oval 74"/>
          <p:cNvSpPr/>
          <p:nvPr/>
        </p:nvSpPr>
        <p:spPr>
          <a:xfrm>
            <a:off x="1117775" y="3663455"/>
            <a:ext cx="1975829" cy="829321"/>
          </a:xfrm>
          <a:prstGeom prst="wedgeEllipseCallout">
            <a:avLst>
              <a:gd name="adj1" fmla="val 78706"/>
              <a:gd name="adj2" fmla="val -66256"/>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“We have some </a:t>
            </a:r>
            <a:r>
              <a:rPr kumimoji="0" lang="en-US" sz="1200" b="1" i="0" u="sng" strike="noStrike" kern="1200" cap="none" spc="0" normalizeH="0" baseline="0" noProof="0" dirty="0">
                <a:ln>
                  <a:noFill/>
                </a:ln>
                <a:solidFill>
                  <a:prstClr val="black"/>
                </a:solidFill>
                <a:effectLst/>
                <a:uLnTx/>
                <a:uFillTx/>
                <a:latin typeface="Calibri"/>
                <a:ea typeface="+mn-ea"/>
                <a:cs typeface="+mn-cs"/>
              </a:rPr>
              <a:t>bad hombres</a:t>
            </a:r>
            <a:r>
              <a:rPr kumimoji="0" lang="en-US" sz="1200" b="1" i="0" u="none" strike="noStrike" kern="1200" cap="none" spc="0" normalizeH="0" baseline="0" noProof="0" dirty="0">
                <a:ln>
                  <a:noFill/>
                </a:ln>
                <a:solidFill>
                  <a:prstClr val="black"/>
                </a:solidFill>
                <a:effectLst/>
                <a:uLnTx/>
                <a:uFillTx/>
                <a:latin typeface="Calibri"/>
                <a:ea typeface="+mn-ea"/>
                <a:cs typeface="+mn-cs"/>
              </a:rPr>
              <a:t> here and we’re going to get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em</a:t>
            </a:r>
            <a:r>
              <a:rPr kumimoji="0" lang="en-US" sz="1200" b="1" i="0" u="none" strike="noStrike" kern="1200" cap="none" spc="0" normalizeH="0" baseline="0" noProof="0" dirty="0">
                <a:ln>
                  <a:noFill/>
                </a:ln>
                <a:solidFill>
                  <a:prstClr val="black"/>
                </a:solidFill>
                <a:effectLst/>
                <a:uLnTx/>
                <a:uFillTx/>
                <a:latin typeface="Calibri"/>
                <a:ea typeface="+mn-ea"/>
                <a:cs typeface="+mn-cs"/>
              </a:rPr>
              <a:t> out”</a:t>
            </a:r>
          </a:p>
        </p:txBody>
      </p:sp>
      <p:pic>
        <p:nvPicPr>
          <p:cNvPr id="41" name="Picture 40"/>
          <p:cNvPicPr>
            <a:picLocks noChangeAspect="1"/>
          </p:cNvPicPr>
          <p:nvPr/>
        </p:nvPicPr>
        <p:blipFill>
          <a:blip r:embed="rId5"/>
          <a:stretch>
            <a:fillRect/>
          </a:stretch>
        </p:blipFill>
        <p:spPr>
          <a:xfrm>
            <a:off x="348496" y="4880220"/>
            <a:ext cx="2146102" cy="1201817"/>
          </a:xfrm>
          <a:prstGeom prst="rect">
            <a:avLst/>
          </a:prstGeom>
          <a:ln>
            <a:solidFill>
              <a:schemeClr val="tx1"/>
            </a:solidFill>
          </a:ln>
        </p:spPr>
      </p:pic>
      <p:sp>
        <p:nvSpPr>
          <p:cNvPr id="77" name="Speech Bubble: Oval 76"/>
          <p:cNvSpPr/>
          <p:nvPr/>
        </p:nvSpPr>
        <p:spPr>
          <a:xfrm>
            <a:off x="6882803" y="3692154"/>
            <a:ext cx="2149829" cy="689119"/>
          </a:xfrm>
          <a:prstGeom prst="wedgeEllipseCallout">
            <a:avLst>
              <a:gd name="adj1" fmla="val -81116"/>
              <a:gd name="adj2" fmla="val -106172"/>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t>
            </a:r>
            <a:r>
              <a:rPr kumimoji="0" lang="en-US" sz="1200" b="1" i="0" u="sng" strike="noStrike" kern="1200" cap="none" spc="0" normalizeH="0" baseline="0" noProof="0" dirty="0">
                <a:ln>
                  <a:noFill/>
                </a:ln>
                <a:solidFill>
                  <a:prstClr val="black"/>
                </a:solidFill>
                <a:effectLst/>
                <a:uLnTx/>
                <a:uFillTx/>
                <a:latin typeface="Calibri"/>
                <a:ea typeface="+mn-ea"/>
                <a:cs typeface="+mn-cs"/>
              </a:rPr>
              <a:t>Putin</a:t>
            </a:r>
            <a:r>
              <a:rPr kumimoji="0" lang="en-US" sz="1200" b="1" i="0" u="none" strike="noStrike" kern="1200" cap="none" spc="0" normalizeH="0" baseline="0" noProof="0" dirty="0">
                <a:ln>
                  <a:noFill/>
                </a:ln>
                <a:solidFill>
                  <a:prstClr val="black"/>
                </a:solidFill>
                <a:effectLst/>
                <a:uLnTx/>
                <a:uFillTx/>
                <a:latin typeface="Calibri"/>
                <a:ea typeface="+mn-ea"/>
                <a:cs typeface="+mn-cs"/>
              </a:rPr>
              <a:t> would rather have a puppet as President”</a:t>
            </a:r>
          </a:p>
        </p:txBody>
      </p:sp>
      <p:sp>
        <p:nvSpPr>
          <p:cNvPr id="78" name="TextBox 77"/>
          <p:cNvSpPr txBox="1"/>
          <p:nvPr/>
        </p:nvSpPr>
        <p:spPr>
          <a:xfrm>
            <a:off x="7247209" y="4570785"/>
            <a:ext cx="1705764" cy="265583"/>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 Moderator</a:t>
            </a:r>
          </a:p>
        </p:txBody>
      </p:sp>
      <p:sp>
        <p:nvSpPr>
          <p:cNvPr id="79" name="TextBox 78"/>
          <p:cNvSpPr txBox="1"/>
          <p:nvPr/>
        </p:nvSpPr>
        <p:spPr>
          <a:xfrm>
            <a:off x="357827" y="4608500"/>
            <a:ext cx="2136768" cy="261328"/>
          </a:xfrm>
          <a:prstGeom prst="rect">
            <a:avLst/>
          </a:prstGeom>
          <a:solidFill>
            <a:schemeClr val="bg1"/>
          </a:solid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 Debate “Undercard”</a:t>
            </a:r>
          </a:p>
        </p:txBody>
      </p:sp>
      <p:cxnSp>
        <p:nvCxnSpPr>
          <p:cNvPr id="44" name="Straight Arrow Connector 43"/>
          <p:cNvCxnSpPr/>
          <p:nvPr/>
        </p:nvCxnSpPr>
        <p:spPr>
          <a:xfrm flipH="1" flipV="1">
            <a:off x="6731208" y="4631558"/>
            <a:ext cx="822875" cy="711033"/>
          </a:xfrm>
          <a:prstGeom prst="straightConnector1">
            <a:avLst/>
          </a:pr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89045" y="1544769"/>
            <a:ext cx="7963927"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a:t>
            </a:r>
            <a:r>
              <a:rPr kumimoji="0" lang="en-US" sz="2000" b="1" i="0" u="sng" strike="noStrike" kern="1200" cap="none" spc="0" normalizeH="0" baseline="0" noProof="0" dirty="0" err="1">
                <a:ln>
                  <a:noFill/>
                </a:ln>
                <a:solidFill>
                  <a:prstClr val="black"/>
                </a:solidFill>
                <a:effectLst/>
                <a:uLnTx/>
                <a:uFillTx/>
                <a:latin typeface="Calibri"/>
                <a:ea typeface="+mn-ea"/>
                <a:cs typeface="+mn-cs"/>
              </a:rPr>
              <a:t>DebateNight</a:t>
            </a:r>
            <a:r>
              <a:rPr kumimoji="0" lang="en-US" sz="2000" b="1" i="0" u="sng" strike="noStrike" kern="1200" cap="none" spc="0" normalizeH="0" baseline="0" noProof="0" dirty="0">
                <a:ln>
                  <a:noFill/>
                </a:ln>
                <a:solidFill>
                  <a:prstClr val="black"/>
                </a:solidFill>
                <a:effectLst/>
                <a:uLnTx/>
                <a:uFillTx/>
                <a:latin typeface="Calibri"/>
                <a:ea typeface="+mn-ea"/>
                <a:cs typeface="+mn-cs"/>
              </a:rPr>
              <a:t>: Top Trending Topic</a:t>
            </a:r>
          </a:p>
        </p:txBody>
      </p:sp>
      <p:sp>
        <p:nvSpPr>
          <p:cNvPr id="20" name="TextBox 19"/>
          <p:cNvSpPr txBox="1"/>
          <p:nvPr/>
        </p:nvSpPr>
        <p:spPr>
          <a:xfrm>
            <a:off x="58993" y="1038812"/>
            <a:ext cx="8986683"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dirty="0">
                <a:latin typeface="Trebuchet MS"/>
              </a:rPr>
              <a:t>Beyond the top trending #</a:t>
            </a:r>
            <a:r>
              <a:rPr lang="en-US" sz="1400" dirty="0" err="1">
                <a:latin typeface="Trebuchet MS"/>
              </a:rPr>
              <a:t>DebateNight</a:t>
            </a:r>
            <a:r>
              <a:rPr lang="en-US" sz="1400" dirty="0">
                <a:latin typeface="Trebuchet MS"/>
              </a:rPr>
              <a:t> hashtag, nine different topics related to the televised Presidential debate on October 19th trended in the top 10 throughout the night</a:t>
            </a:r>
          </a:p>
        </p:txBody>
      </p:sp>
      <p:sp>
        <p:nvSpPr>
          <p:cNvPr id="24" name="Speech Bubble: Oval 23"/>
          <p:cNvSpPr/>
          <p:nvPr/>
        </p:nvSpPr>
        <p:spPr>
          <a:xfrm>
            <a:off x="6904701" y="2742767"/>
            <a:ext cx="2211306" cy="883744"/>
          </a:xfrm>
          <a:prstGeom prst="wedgeEllipseCallout">
            <a:avLst>
              <a:gd name="adj1" fmla="val -79381"/>
              <a:gd name="adj2" fmla="val 11625"/>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“The </a:t>
            </a:r>
            <a:r>
              <a:rPr kumimoji="0" lang="en-US" sz="1200" b="1" i="0" u="sng" strike="noStrike" kern="1200" cap="none" spc="0" normalizeH="0" baseline="0" noProof="0" dirty="0">
                <a:ln>
                  <a:noFill/>
                </a:ln>
                <a:solidFill>
                  <a:prstClr val="black"/>
                </a:solidFill>
                <a:effectLst/>
                <a:uLnTx/>
                <a:uFillTx/>
                <a:latin typeface="Calibri"/>
                <a:ea typeface="+mn-ea"/>
                <a:cs typeface="+mn-cs"/>
              </a:rPr>
              <a:t>Supreme Court </a:t>
            </a:r>
            <a:r>
              <a:rPr kumimoji="0" lang="en-US" sz="1200" b="1" i="0" u="none" strike="noStrike" kern="1200" cap="none" spc="0" normalizeH="0" baseline="0" noProof="0" dirty="0">
                <a:ln>
                  <a:noFill/>
                </a:ln>
                <a:solidFill>
                  <a:prstClr val="black"/>
                </a:solidFill>
                <a:effectLst/>
                <a:uLnTx/>
                <a:uFillTx/>
                <a:latin typeface="Calibri"/>
                <a:ea typeface="+mn-ea"/>
                <a:cs typeface="+mn-cs"/>
              </a:rPr>
              <a:t>needs to stand on the side of the American people”</a:t>
            </a:r>
          </a:p>
        </p:txBody>
      </p:sp>
      <p:sp>
        <p:nvSpPr>
          <p:cNvPr id="26" name="TextBox 25"/>
          <p:cNvSpPr txBox="1"/>
          <p:nvPr/>
        </p:nvSpPr>
        <p:spPr>
          <a:xfrm>
            <a:off x="76258" y="6622822"/>
            <a:ext cx="551491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on October 19</a:t>
            </a:r>
            <a:r>
              <a:rPr kumimoji="0" lang="en-US" sz="8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th</a:t>
            </a: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2016 (8:15p, 9:15p, 10:15p, 11:15p)</a:t>
            </a:r>
          </a:p>
        </p:txBody>
      </p:sp>
    </p:spTree>
    <p:extLst>
      <p:ext uri="{BB962C8B-B14F-4D97-AF65-F5344CB8AC3E}">
        <p14:creationId xmlns:p14="http://schemas.microsoft.com/office/powerpoint/2010/main" val="3205589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3689" y="0"/>
            <a:ext cx="9096622" cy="6858000"/>
          </a:xfrm>
          <a:prstGeom prst="rect">
            <a:avLst/>
          </a:prstGeom>
        </p:spPr>
      </p:pic>
      <p:sp>
        <p:nvSpPr>
          <p:cNvPr id="12" name="Title 1"/>
          <p:cNvSpPr>
            <a:spLocks noGrp="1"/>
          </p:cNvSpPr>
          <p:nvPr>
            <p:ph type="ctrTitle"/>
          </p:nvPr>
        </p:nvSpPr>
        <p:spPr>
          <a:xfrm>
            <a:off x="3310462" y="5002207"/>
            <a:ext cx="5435605" cy="1517126"/>
          </a:xfrm>
        </p:spPr>
        <p:txBody>
          <a:bodyPr/>
          <a:lstStyle/>
          <a:p>
            <a:pPr algn="l">
              <a:lnSpc>
                <a:spcPts val="3800"/>
              </a:lnSpc>
            </a:pPr>
            <a:r>
              <a:rPr lang="en-US" sz="3600" b="1" dirty="0">
                <a:solidFill>
                  <a:schemeClr val="tx1"/>
                </a:solidFill>
                <a:latin typeface="+mj-lt"/>
                <a:cs typeface="+mj-cs"/>
              </a:rPr>
              <a:t>News Wrap-Up</a:t>
            </a:r>
          </a:p>
        </p:txBody>
      </p:sp>
    </p:spTree>
    <p:extLst>
      <p:ext uri="{BB962C8B-B14F-4D97-AF65-F5344CB8AC3E}">
        <p14:creationId xmlns:p14="http://schemas.microsoft.com/office/powerpoint/2010/main" val="269286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24" y="460183"/>
            <a:ext cx="8966970" cy="619850"/>
          </a:xfrm>
        </p:spPr>
        <p:txBody>
          <a:bodyPr/>
          <a:lstStyle/>
          <a:p>
            <a:r>
              <a:rPr lang="en-US" dirty="0"/>
              <a:t>Not Surprisingly, There Was A Double-Digit Surge In National TV News Spending During The 2016 Election Year</a:t>
            </a:r>
          </a:p>
        </p:txBody>
      </p:sp>
      <p:graphicFrame>
        <p:nvGraphicFramePr>
          <p:cNvPr id="8" name="Chart 7"/>
          <p:cNvGraphicFramePr/>
          <p:nvPr>
            <p:extLst>
              <p:ext uri="{D42A27DB-BD31-4B8C-83A1-F6EECF244321}">
                <p14:modId xmlns:p14="http://schemas.microsoft.com/office/powerpoint/2010/main" val="1909892261"/>
              </p:ext>
            </p:extLst>
          </p:nvPr>
        </p:nvGraphicFramePr>
        <p:xfrm>
          <a:off x="891661" y="1970995"/>
          <a:ext cx="7175492" cy="397453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p:cNvSpPr>
            <a:spLocks noGrp="1"/>
          </p:cNvSpPr>
          <p:nvPr>
            <p:ph type="body" sz="quarter" idx="14"/>
          </p:nvPr>
        </p:nvSpPr>
        <p:spPr>
          <a:xfrm>
            <a:off x="321733" y="6507687"/>
            <a:ext cx="7226731" cy="331280"/>
          </a:xfrm>
        </p:spPr>
        <p:txBody>
          <a:bodyPr/>
          <a:lstStyle/>
          <a:p>
            <a:r>
              <a:rPr lang="en-US" sz="800" dirty="0"/>
              <a:t>Source: Nielsen Ad Intel, reflects national cable TV, Spanish language cable TV, broadcast TV, Spanish language broadcast TV; based on calendar years. Includes the following genres: News, News-general, documentary news &amp; children’s news &amp; info.</a:t>
            </a:r>
          </a:p>
        </p:txBody>
      </p:sp>
      <p:sp>
        <p:nvSpPr>
          <p:cNvPr id="27" name="Text Placeholder 2"/>
          <p:cNvSpPr>
            <a:spLocks noGrp="1"/>
          </p:cNvSpPr>
          <p:nvPr>
            <p:ph type="body" sz="quarter" idx="13"/>
          </p:nvPr>
        </p:nvSpPr>
        <p:spPr>
          <a:xfrm>
            <a:off x="178211" y="1473850"/>
            <a:ext cx="8805334" cy="368686"/>
          </a:xfrm>
        </p:spPr>
        <p:txBody>
          <a:bodyPr/>
          <a:lstStyle/>
          <a:p>
            <a:r>
              <a:rPr lang="en-US" sz="1400" dirty="0"/>
              <a:t>Advertisers spent </a:t>
            </a:r>
            <a:r>
              <a:rPr lang="en-US" sz="1400" b="1" i="1" u="sng" dirty="0"/>
              <a:t>18% more</a:t>
            </a:r>
            <a:r>
              <a:rPr lang="en-US" sz="1400" dirty="0"/>
              <a:t> on national news programming in 2016 vs. the prior year; and </a:t>
            </a:r>
            <a:r>
              <a:rPr lang="en-US" sz="1400" b="1" i="1" u="sng" dirty="0"/>
              <a:t>17% more</a:t>
            </a:r>
            <a:r>
              <a:rPr lang="en-US" sz="1400" dirty="0"/>
              <a:t> than the last Presidential election cycle in 2012.</a:t>
            </a:r>
          </a:p>
        </p:txBody>
      </p:sp>
      <p:sp>
        <p:nvSpPr>
          <p:cNvPr id="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179499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24" y="460183"/>
            <a:ext cx="8966970" cy="619850"/>
          </a:xfrm>
        </p:spPr>
        <p:txBody>
          <a:bodyPr/>
          <a:lstStyle/>
          <a:p>
            <a:r>
              <a:rPr lang="en-US" dirty="0"/>
              <a:t>This Double-Digit Surge Continues Into 2017, An Impressive Increase Since 1Q ‘16 Was The Kickoff To The Primary Elections</a:t>
            </a:r>
          </a:p>
        </p:txBody>
      </p:sp>
      <p:graphicFrame>
        <p:nvGraphicFramePr>
          <p:cNvPr id="8" name="Chart 7"/>
          <p:cNvGraphicFramePr/>
          <p:nvPr>
            <p:extLst>
              <p:ext uri="{D42A27DB-BD31-4B8C-83A1-F6EECF244321}">
                <p14:modId xmlns:p14="http://schemas.microsoft.com/office/powerpoint/2010/main" val="1584697991"/>
              </p:ext>
            </p:extLst>
          </p:nvPr>
        </p:nvGraphicFramePr>
        <p:xfrm>
          <a:off x="891661" y="1970995"/>
          <a:ext cx="7175492" cy="397453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p:cNvSpPr>
            <a:spLocks noGrp="1"/>
          </p:cNvSpPr>
          <p:nvPr>
            <p:ph type="body" sz="quarter" idx="14"/>
          </p:nvPr>
        </p:nvSpPr>
        <p:spPr>
          <a:xfrm>
            <a:off x="321733" y="6489932"/>
            <a:ext cx="7226731" cy="265976"/>
          </a:xfrm>
        </p:spPr>
        <p:txBody>
          <a:bodyPr/>
          <a:lstStyle/>
          <a:p>
            <a:r>
              <a:rPr lang="en-US" sz="800" dirty="0"/>
              <a:t>Source: Nielsen Ad Intel, reflects national cable TV, Spanish language cable TV, broadcast TV, Spanish language broadcast TV; based on calendar months within the quarters.  Includes the following genres: News, News-general, documentary news &amp; children’s news &amp; info.</a:t>
            </a:r>
          </a:p>
        </p:txBody>
      </p:sp>
      <p:sp>
        <p:nvSpPr>
          <p:cNvPr id="27" name="Text Placeholder 2"/>
          <p:cNvSpPr>
            <a:spLocks noGrp="1"/>
          </p:cNvSpPr>
          <p:nvPr>
            <p:ph type="body" sz="quarter" idx="13"/>
          </p:nvPr>
        </p:nvSpPr>
        <p:spPr>
          <a:xfrm>
            <a:off x="178211" y="1473850"/>
            <a:ext cx="8805334" cy="368686"/>
          </a:xfrm>
        </p:spPr>
        <p:txBody>
          <a:bodyPr/>
          <a:lstStyle/>
          <a:p>
            <a:r>
              <a:rPr lang="en-US" sz="1400" dirty="0"/>
              <a:t>Advertisers spent </a:t>
            </a:r>
            <a:r>
              <a:rPr lang="en-US" sz="1400" b="1" i="1" u="sng" dirty="0"/>
              <a:t>10% more</a:t>
            </a:r>
            <a:r>
              <a:rPr lang="en-US" sz="1400" dirty="0"/>
              <a:t> on national news programming in 1Q ‘17 vs. the prior year; and </a:t>
            </a:r>
            <a:r>
              <a:rPr lang="en-US" sz="1400" b="1" i="1" u="sng" dirty="0"/>
              <a:t>32% more</a:t>
            </a:r>
            <a:r>
              <a:rPr lang="en-US" sz="1400" dirty="0"/>
              <a:t> than the first quarter after the last Presidential election cycle in 2013.</a:t>
            </a:r>
          </a:p>
        </p:txBody>
      </p:sp>
      <p:sp>
        <p:nvSpPr>
          <p:cNvPr id="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172933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24" y="460183"/>
            <a:ext cx="8966970" cy="619850"/>
          </a:xfrm>
        </p:spPr>
        <p:txBody>
          <a:bodyPr/>
          <a:lstStyle/>
          <a:p>
            <a:r>
              <a:rPr lang="en-US" dirty="0"/>
              <a:t>The Number Of Advertisers Has Also Increased Within The </a:t>
            </a:r>
            <a:br>
              <a:rPr lang="en-US" dirty="0"/>
            </a:br>
            <a:r>
              <a:rPr lang="en-US" dirty="0"/>
              <a:t>News Genre Over the Last Several Years</a:t>
            </a:r>
          </a:p>
        </p:txBody>
      </p:sp>
      <p:graphicFrame>
        <p:nvGraphicFramePr>
          <p:cNvPr id="8" name="Chart 7"/>
          <p:cNvGraphicFramePr/>
          <p:nvPr>
            <p:extLst>
              <p:ext uri="{D42A27DB-BD31-4B8C-83A1-F6EECF244321}">
                <p14:modId xmlns:p14="http://schemas.microsoft.com/office/powerpoint/2010/main" val="3696706051"/>
              </p:ext>
            </p:extLst>
          </p:nvPr>
        </p:nvGraphicFramePr>
        <p:xfrm>
          <a:off x="891661" y="1970995"/>
          <a:ext cx="7175492" cy="397453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p:cNvSpPr>
            <a:spLocks noGrp="1"/>
          </p:cNvSpPr>
          <p:nvPr>
            <p:ph type="body" sz="quarter" idx="14"/>
          </p:nvPr>
        </p:nvSpPr>
        <p:spPr>
          <a:xfrm>
            <a:off x="321733" y="6418907"/>
            <a:ext cx="7226731" cy="359191"/>
          </a:xfrm>
        </p:spPr>
        <p:txBody>
          <a:bodyPr/>
          <a:lstStyle/>
          <a:p>
            <a:r>
              <a:rPr lang="en-US" sz="800" dirty="0"/>
              <a:t>Source: Nielsen Ad Intel, reflects national cable TV, Spanish language cable TV, broadcast TV, Spanish language broadcast TV; based on calendar months within the quarters.  Based on parent company advertisers and reflects the following genres: News, News-general, documentary news &amp; children’s news &amp; info.</a:t>
            </a:r>
          </a:p>
        </p:txBody>
      </p:sp>
      <p:sp>
        <p:nvSpPr>
          <p:cNvPr id="27" name="Text Placeholder 2"/>
          <p:cNvSpPr>
            <a:spLocks noGrp="1"/>
          </p:cNvSpPr>
          <p:nvPr>
            <p:ph type="body" sz="quarter" idx="13"/>
          </p:nvPr>
        </p:nvSpPr>
        <p:spPr>
          <a:xfrm>
            <a:off x="346887" y="1473849"/>
            <a:ext cx="8424251" cy="497145"/>
          </a:xfrm>
        </p:spPr>
        <p:txBody>
          <a:bodyPr/>
          <a:lstStyle/>
          <a:p>
            <a:r>
              <a:rPr lang="en-US" sz="1400" dirty="0"/>
              <a:t>There was a </a:t>
            </a:r>
            <a:r>
              <a:rPr lang="en-US" sz="1400" b="1" i="1" u="sng" dirty="0"/>
              <a:t>7% increase</a:t>
            </a:r>
            <a:r>
              <a:rPr lang="en-US" sz="1400" b="1" i="1" dirty="0"/>
              <a:t> </a:t>
            </a:r>
            <a:r>
              <a:rPr lang="en-US" sz="1400" dirty="0"/>
              <a:t>in the number of national TV news advertisers in 1Q ‘17 vs. the prior year; and </a:t>
            </a:r>
            <a:r>
              <a:rPr lang="en-US" sz="1400" b="1" i="1" u="sng" dirty="0"/>
              <a:t>6% more</a:t>
            </a:r>
            <a:r>
              <a:rPr lang="en-US" sz="1400" dirty="0"/>
              <a:t> than the first quarter after the last Presidential election cycle in 2013.</a:t>
            </a:r>
          </a:p>
        </p:txBody>
      </p:sp>
      <p:sp>
        <p:nvSpPr>
          <p:cNvPr id="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1647508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National Cable TV News Saw a </a:t>
            </a:r>
            <a:r>
              <a:rPr lang="en-US" b="1" u="sng" dirty="0"/>
              <a:t>37%</a:t>
            </a:r>
            <a:r>
              <a:rPr lang="en-US" b="1" i="1" dirty="0"/>
              <a:t> </a:t>
            </a:r>
            <a:r>
              <a:rPr lang="en-US" dirty="0"/>
              <a:t>Increase in Time Spent Between The Last Two Presidential Election Years</a:t>
            </a:r>
          </a:p>
        </p:txBody>
      </p:sp>
      <p:graphicFrame>
        <p:nvGraphicFramePr>
          <p:cNvPr id="9" name="Chart 8"/>
          <p:cNvGraphicFramePr/>
          <p:nvPr>
            <p:extLst>
              <p:ext uri="{D42A27DB-BD31-4B8C-83A1-F6EECF244321}">
                <p14:modId xmlns:p14="http://schemas.microsoft.com/office/powerpoint/2010/main" val="2563523704"/>
              </p:ext>
            </p:extLst>
          </p:nvPr>
        </p:nvGraphicFramePr>
        <p:xfrm>
          <a:off x="161636" y="1855705"/>
          <a:ext cx="8805334" cy="398489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1006743" y="4008858"/>
            <a:ext cx="609818"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1:57</a:t>
            </a:r>
          </a:p>
        </p:txBody>
      </p:sp>
      <p:sp>
        <p:nvSpPr>
          <p:cNvPr id="12" name="Rectangle 11"/>
          <p:cNvSpPr/>
          <p:nvPr/>
        </p:nvSpPr>
        <p:spPr>
          <a:xfrm>
            <a:off x="3861083" y="3364948"/>
            <a:ext cx="583240"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4:08</a:t>
            </a:r>
          </a:p>
        </p:txBody>
      </p:sp>
      <p:sp>
        <p:nvSpPr>
          <p:cNvPr id="13" name="Rectangle 12"/>
          <p:cNvSpPr/>
          <p:nvPr/>
        </p:nvSpPr>
        <p:spPr>
          <a:xfrm>
            <a:off x="4676281" y="3341429"/>
            <a:ext cx="583240"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4:27</a:t>
            </a:r>
          </a:p>
        </p:txBody>
      </p:sp>
      <p:sp>
        <p:nvSpPr>
          <p:cNvPr id="14" name="Rectangle 13"/>
          <p:cNvSpPr/>
          <p:nvPr/>
        </p:nvSpPr>
        <p:spPr>
          <a:xfrm>
            <a:off x="6698967" y="3146992"/>
            <a:ext cx="583240"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4:43</a:t>
            </a:r>
          </a:p>
        </p:txBody>
      </p:sp>
      <p:sp>
        <p:nvSpPr>
          <p:cNvPr id="15" name="Rectangle 14"/>
          <p:cNvSpPr/>
          <p:nvPr/>
        </p:nvSpPr>
        <p:spPr>
          <a:xfrm>
            <a:off x="7503521" y="2629018"/>
            <a:ext cx="583240"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6:28</a:t>
            </a:r>
          </a:p>
        </p:txBody>
      </p:sp>
      <p:sp>
        <p:nvSpPr>
          <p:cNvPr id="20" name="Text Placeholder 3"/>
          <p:cNvSpPr>
            <a:spLocks noGrp="1"/>
          </p:cNvSpPr>
          <p:nvPr>
            <p:ph type="body" sz="quarter" idx="14"/>
          </p:nvPr>
        </p:nvSpPr>
        <p:spPr>
          <a:xfrm>
            <a:off x="321734" y="6621463"/>
            <a:ext cx="6787726" cy="236537"/>
          </a:xfrm>
        </p:spPr>
        <p:txBody>
          <a:bodyPr/>
          <a:lstStyle/>
          <a:p>
            <a:r>
              <a:rPr lang="en-US" dirty="0"/>
              <a:t>Source: Nielsen Total Audience Report Q4 2016, Local Broadcast TV News represents LPM Markets</a:t>
            </a:r>
          </a:p>
          <a:p>
            <a:endParaRPr lang="en-US" dirty="0"/>
          </a:p>
        </p:txBody>
      </p:sp>
      <p:sp>
        <p:nvSpPr>
          <p:cNvPr id="7" name="Rounded Rectangle 6"/>
          <p:cNvSpPr/>
          <p:nvPr/>
        </p:nvSpPr>
        <p:spPr>
          <a:xfrm>
            <a:off x="2461668" y="4010491"/>
            <a:ext cx="547862" cy="285929"/>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Trebuchet MS"/>
                <a:ea typeface="+mn-ea"/>
                <a:cs typeface="+mn-cs"/>
              </a:rPr>
              <a:t>+9%</a:t>
            </a:r>
          </a:p>
        </p:txBody>
      </p:sp>
      <p:sp>
        <p:nvSpPr>
          <p:cNvPr id="23" name="Rounded Rectangle 22"/>
          <p:cNvSpPr/>
          <p:nvPr/>
        </p:nvSpPr>
        <p:spPr>
          <a:xfrm>
            <a:off x="5335477" y="3358610"/>
            <a:ext cx="611243" cy="285929"/>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Trebuchet MS"/>
                <a:ea typeface="+mn-ea"/>
                <a:cs typeface="+mn-cs"/>
              </a:rPr>
              <a:t>+2%</a:t>
            </a:r>
          </a:p>
        </p:txBody>
      </p:sp>
      <p:sp>
        <p:nvSpPr>
          <p:cNvPr id="24" name="Rounded Rectangle 23"/>
          <p:cNvSpPr/>
          <p:nvPr/>
        </p:nvSpPr>
        <p:spPr>
          <a:xfrm>
            <a:off x="8176334" y="2629851"/>
            <a:ext cx="702893" cy="285929"/>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Trebuchet MS"/>
                <a:ea typeface="+mn-ea"/>
                <a:cs typeface="+mn-cs"/>
              </a:rPr>
              <a:t>+37%</a:t>
            </a:r>
          </a:p>
        </p:txBody>
      </p:sp>
      <p:sp>
        <p:nvSpPr>
          <p:cNvPr id="21" name="Rectangle 20"/>
          <p:cNvSpPr/>
          <p:nvPr/>
        </p:nvSpPr>
        <p:spPr>
          <a:xfrm>
            <a:off x="1851850" y="3974147"/>
            <a:ext cx="609818" cy="2423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2:07</a:t>
            </a:r>
          </a:p>
        </p:txBody>
      </p:sp>
      <p:sp>
        <p:nvSpPr>
          <p:cNvPr id="17"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29451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4114605227"/>
              </p:ext>
            </p:extLst>
          </p:nvPr>
        </p:nvGraphicFramePr>
        <p:xfrm>
          <a:off x="115454" y="1935329"/>
          <a:ext cx="8805333" cy="36005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lstStyle/>
          <a:p>
            <a:r>
              <a:rPr lang="en-US" dirty="0"/>
              <a:t>News Is On Fire And One Of The Hottest Genres In The </a:t>
            </a:r>
            <a:br>
              <a:rPr lang="en-US" dirty="0"/>
            </a:br>
            <a:r>
              <a:rPr lang="en-US" dirty="0"/>
              <a:t>Video Ecosystem With A </a:t>
            </a:r>
            <a:r>
              <a:rPr lang="en-US" b="1" i="1" u="sng" dirty="0"/>
              <a:t>21% Increase</a:t>
            </a:r>
            <a:r>
              <a:rPr lang="en-US" dirty="0"/>
              <a:t> In Total Time Spent</a:t>
            </a:r>
          </a:p>
        </p:txBody>
      </p:sp>
      <p:sp>
        <p:nvSpPr>
          <p:cNvPr id="9" name="Explosion 2 8"/>
          <p:cNvSpPr/>
          <p:nvPr/>
        </p:nvSpPr>
        <p:spPr>
          <a:xfrm>
            <a:off x="6681922" y="2272267"/>
            <a:ext cx="1651000" cy="838200"/>
          </a:xfrm>
          <a:prstGeom prst="irregularSeal2">
            <a:avLst/>
          </a:prstGeom>
          <a:no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+21%</a:t>
            </a:r>
          </a:p>
        </p:txBody>
      </p:sp>
      <p:sp>
        <p:nvSpPr>
          <p:cNvPr id="8" name="Text Placeholder 3"/>
          <p:cNvSpPr>
            <a:spLocks noGrp="1"/>
          </p:cNvSpPr>
          <p:nvPr>
            <p:ph type="body" sz="quarter" idx="14"/>
          </p:nvPr>
        </p:nvSpPr>
        <p:spPr>
          <a:xfrm>
            <a:off x="205666" y="6303342"/>
            <a:ext cx="7537142" cy="236537"/>
          </a:xfrm>
        </p:spPr>
        <p:txBody>
          <a:bodyPr/>
          <a:lstStyle/>
          <a:p>
            <a:r>
              <a:rPr lang="en-US" sz="800" dirty="0"/>
              <a:t>Source: Nielsen Total Audience Report Q4 2016 – Adults 18+.  National TV News (Nielsen National Television Panel, News summary type code, Broadcast – ABC, CBS, FOX, NBC, TEL, UNI; Cable – CNBC, CNN, FOXNC, MSNBC); Local TV News (Nielsen 25 LPM Markets, Local news genre, Broadcast – ABC, CBS, FOX, NBC, TEL, UNI); PC News (</a:t>
            </a:r>
            <a:r>
              <a:rPr lang="en-US" sz="800" dirty="0" err="1"/>
              <a:t>Netview</a:t>
            </a:r>
            <a:r>
              <a:rPr lang="en-US" sz="800" dirty="0"/>
              <a:t>, Current Events &amp; Global News subcategory): Smartphone News (EMM, Current Events &amp; Global News subcategory).  Local Cable TV News data is not available within the report.</a:t>
            </a:r>
          </a:p>
        </p:txBody>
      </p:sp>
      <p:sp>
        <p:nvSpPr>
          <p:cNvPr id="11" name="Text Placeholder 2"/>
          <p:cNvSpPr>
            <a:spLocks noGrp="1"/>
          </p:cNvSpPr>
          <p:nvPr>
            <p:ph type="body" sz="quarter" idx="13"/>
          </p:nvPr>
        </p:nvSpPr>
        <p:spPr>
          <a:xfrm>
            <a:off x="197148" y="1492330"/>
            <a:ext cx="8759151" cy="442346"/>
          </a:xfrm>
        </p:spPr>
        <p:txBody>
          <a:bodyPr/>
          <a:lstStyle/>
          <a:p>
            <a:r>
              <a:rPr lang="en-US" sz="1400" dirty="0">
                <a:solidFill>
                  <a:prstClr val="black"/>
                </a:solidFill>
                <a:cs typeface="+mn-cs"/>
              </a:rPr>
              <a:t>Over </a:t>
            </a:r>
            <a:r>
              <a:rPr lang="en-US" sz="1400" b="1" i="1" u="sng">
                <a:solidFill>
                  <a:prstClr val="black"/>
                </a:solidFill>
                <a:cs typeface="+mn-cs"/>
              </a:rPr>
              <a:t>1 Billion </a:t>
            </a:r>
            <a:r>
              <a:rPr lang="en-US" sz="1400" b="1" i="1" u="sng" dirty="0">
                <a:solidFill>
                  <a:prstClr val="black"/>
                </a:solidFill>
                <a:cs typeface="+mn-cs"/>
              </a:rPr>
              <a:t>Hours</a:t>
            </a:r>
            <a:r>
              <a:rPr lang="en-US" sz="1400" dirty="0">
                <a:solidFill>
                  <a:prstClr val="black"/>
                </a:solidFill>
                <a:cs typeface="+mn-cs"/>
              </a:rPr>
              <a:t> are collectively spent consuming news content on video-enabled devices </a:t>
            </a:r>
            <a:r>
              <a:rPr lang="en-US" sz="1400" b="1" i="1" u="sng" dirty="0">
                <a:solidFill>
                  <a:prstClr val="black"/>
                </a:solidFill>
                <a:cs typeface="+mn-cs"/>
              </a:rPr>
              <a:t>each week</a:t>
            </a:r>
          </a:p>
        </p:txBody>
      </p:sp>
      <p:sp>
        <p:nvSpPr>
          <p:cNvPr id="12" name="Text Placeholder 3"/>
          <p:cNvSpPr>
            <a:spLocks noGrp="1"/>
          </p:cNvSpPr>
          <p:nvPr>
            <p:ph type="body" sz="quarter" idx="14"/>
          </p:nvPr>
        </p:nvSpPr>
        <p:spPr>
          <a:xfrm>
            <a:off x="205665" y="5620236"/>
            <a:ext cx="8621093" cy="407336"/>
          </a:xfrm>
        </p:spPr>
        <p:txBody>
          <a:bodyPr/>
          <a:lstStyle/>
          <a:p>
            <a:r>
              <a:rPr lang="en-US" sz="1000" dirty="0"/>
              <a:t>Includes news content viewed on TV (“National Broadcast TV News,” “Local Broadcast TV News,” “National Cable TV News”), PC (“PC News”) &amp; Smartphones (“Smartphone News”) and reflects all activity done, not just video viewing.</a:t>
            </a:r>
          </a:p>
        </p:txBody>
      </p:sp>
      <p:sp>
        <p:nvSpPr>
          <p:cNvPr id="14" name="Text Placeholder 4"/>
          <p:cNvSpPr>
            <a:spLocks noGrp="1"/>
          </p:cNvSpPr>
          <p:nvPr>
            <p:ph type="body" sz="quarter" idx="15"/>
          </p:nvPr>
        </p:nvSpPr>
        <p:spPr>
          <a:xfrm>
            <a:off x="329142" y="6127520"/>
            <a:ext cx="2485079" cy="431798"/>
          </a:xfrm>
        </p:spPr>
        <p:txBody>
          <a:bodyPr/>
          <a:lstStyle/>
          <a:p>
            <a:r>
              <a:rPr lang="en-US" dirty="0"/>
              <a:t>Igniting today’s headlines</a:t>
            </a:r>
          </a:p>
        </p:txBody>
      </p:sp>
    </p:spTree>
    <p:extLst>
      <p:ext uri="{BB962C8B-B14F-4D97-AF65-F5344CB8AC3E}">
        <p14:creationId xmlns:p14="http://schemas.microsoft.com/office/powerpoint/2010/main" val="423347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689" y="0"/>
            <a:ext cx="9096622" cy="6858000"/>
          </a:xfrm>
          <a:prstGeom prst="rect">
            <a:avLst/>
          </a:prstGeom>
        </p:spPr>
      </p:pic>
      <p:sp>
        <p:nvSpPr>
          <p:cNvPr id="11" name="Title 1"/>
          <p:cNvSpPr>
            <a:spLocks noGrp="1"/>
          </p:cNvSpPr>
          <p:nvPr>
            <p:ph type="ctrTitle"/>
          </p:nvPr>
        </p:nvSpPr>
        <p:spPr>
          <a:xfrm>
            <a:off x="2771192" y="5002207"/>
            <a:ext cx="5974875" cy="1517126"/>
          </a:xfrm>
        </p:spPr>
        <p:txBody>
          <a:bodyPr/>
          <a:lstStyle/>
          <a:p>
            <a:pPr algn="l">
              <a:lnSpc>
                <a:spcPts val="3800"/>
              </a:lnSpc>
            </a:pPr>
            <a:r>
              <a:rPr lang="en-US" sz="3600" b="1" dirty="0">
                <a:solidFill>
                  <a:schemeClr val="tx1"/>
                </a:solidFill>
                <a:latin typeface="+mj-lt"/>
                <a:cs typeface="+mj-cs"/>
              </a:rPr>
              <a:t>Television: </a:t>
            </a:r>
            <a:br>
              <a:rPr lang="en-US" sz="3600" b="1" dirty="0">
                <a:solidFill>
                  <a:schemeClr val="tx1"/>
                </a:solidFill>
                <a:latin typeface="+mj-lt"/>
                <a:cs typeface="+mj-cs"/>
              </a:rPr>
            </a:br>
            <a:r>
              <a:rPr lang="en-US" sz="2800" b="1" dirty="0">
                <a:solidFill>
                  <a:schemeClr val="tx1"/>
                </a:solidFill>
                <a:latin typeface="+mj-lt"/>
                <a:cs typeface="+mj-cs"/>
              </a:rPr>
              <a:t>The Anchor Of The News Ecosystem</a:t>
            </a:r>
            <a:endParaRPr lang="en-US" sz="3600" b="1" dirty="0">
              <a:solidFill>
                <a:schemeClr val="tx1"/>
              </a:solidFill>
              <a:latin typeface="+mj-lt"/>
              <a:cs typeface="+mj-cs"/>
            </a:endParaRPr>
          </a:p>
        </p:txBody>
      </p:sp>
    </p:spTree>
    <p:extLst>
      <p:ext uri="{BB962C8B-B14F-4D97-AF65-F5344CB8AC3E}">
        <p14:creationId xmlns:p14="http://schemas.microsoft.com/office/powerpoint/2010/main" val="385343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Keeping Up With News &amp; Current Events Is Important To </a:t>
            </a:r>
            <a:br>
              <a:rPr lang="en-US" dirty="0"/>
            </a:br>
            <a:r>
              <a:rPr lang="en-US" dirty="0"/>
              <a:t>A Large Majority Of The Population</a:t>
            </a:r>
          </a:p>
        </p:txBody>
      </p:sp>
      <p:graphicFrame>
        <p:nvGraphicFramePr>
          <p:cNvPr id="10" name="Chart 9"/>
          <p:cNvGraphicFramePr/>
          <p:nvPr>
            <p:extLst>
              <p:ext uri="{D42A27DB-BD31-4B8C-83A1-F6EECF244321}">
                <p14:modId xmlns:p14="http://schemas.microsoft.com/office/powerpoint/2010/main" val="3159754041"/>
              </p:ext>
            </p:extLst>
          </p:nvPr>
        </p:nvGraphicFramePr>
        <p:xfrm>
          <a:off x="1305017" y="1846554"/>
          <a:ext cx="6569476" cy="387468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532382"/>
            <a:ext cx="7161417" cy="214650"/>
          </a:xfrm>
        </p:spPr>
        <p:txBody>
          <a:bodyPr/>
          <a:lstStyle/>
          <a:p>
            <a:r>
              <a:rPr lang="en-US" sz="800" dirty="0"/>
              <a:t>Source: Pew Research Center “The Modern News Consumer,” released 7/7/16 with survey conducted Jan 12 – Feb 8, 2016 among 4,654 US adults 18+.  </a:t>
            </a:r>
          </a:p>
        </p:txBody>
      </p:sp>
      <p:sp>
        <p:nvSpPr>
          <p:cNvPr id="8"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2139911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TV Continues To Be The Most Widely Used Platform For Adults To Get Their News</a:t>
            </a:r>
          </a:p>
        </p:txBody>
      </p:sp>
      <p:graphicFrame>
        <p:nvGraphicFramePr>
          <p:cNvPr id="10" name="Chart 9"/>
          <p:cNvGraphicFramePr/>
          <p:nvPr>
            <p:extLst>
              <p:ext uri="{D42A27DB-BD31-4B8C-83A1-F6EECF244321}">
                <p14:modId xmlns:p14="http://schemas.microsoft.com/office/powerpoint/2010/main" val="587788902"/>
              </p:ext>
            </p:extLst>
          </p:nvPr>
        </p:nvGraphicFramePr>
        <p:xfrm>
          <a:off x="329143" y="1766656"/>
          <a:ext cx="8530772" cy="395458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479113"/>
            <a:ext cx="7161417" cy="212095"/>
          </a:xfrm>
        </p:spPr>
        <p:txBody>
          <a:bodyPr/>
          <a:lstStyle/>
          <a:p>
            <a:r>
              <a:rPr lang="en-US" sz="800" dirty="0"/>
              <a:t>Source: Pew Research Center “The Modern News Consumer,” released 7/7/16 with survey conducted Jan 12 – Feb 8, 2016 among 4,654 US adults 18+.  “TV” includes cable, local, nightly network while “Online” includes social media, websites/apps.</a:t>
            </a:r>
          </a:p>
        </p:txBody>
      </p: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3953075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People Who Like To “Watch” The News Overwhelmingly Prefer Television Over Online</a:t>
            </a:r>
          </a:p>
        </p:txBody>
      </p:sp>
      <p:graphicFrame>
        <p:nvGraphicFramePr>
          <p:cNvPr id="10" name="Chart 9"/>
          <p:cNvGraphicFramePr/>
          <p:nvPr>
            <p:extLst>
              <p:ext uri="{D42A27DB-BD31-4B8C-83A1-F6EECF244321}">
                <p14:modId xmlns:p14="http://schemas.microsoft.com/office/powerpoint/2010/main" val="2800892619"/>
              </p:ext>
            </p:extLst>
          </p:nvPr>
        </p:nvGraphicFramePr>
        <p:xfrm>
          <a:off x="329143" y="1846554"/>
          <a:ext cx="8530772" cy="387468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479113"/>
            <a:ext cx="7161417" cy="212095"/>
          </a:xfrm>
        </p:spPr>
        <p:txBody>
          <a:bodyPr/>
          <a:lstStyle/>
          <a:p>
            <a:r>
              <a:rPr lang="en-US" sz="800" dirty="0"/>
              <a:t>Source: Pew Research Center “The Modern News Consumer,” released 7/7/16 with survey conducted Jan 12 – Feb 8, 2016 among 4,654 US adults 18+.  “Other” media includes radio &amp; print.  “Watching” as opposed to “reading” or “listening.”</a:t>
            </a:r>
          </a:p>
        </p:txBody>
      </p:sp>
      <p:sp>
        <p:nvSpPr>
          <p:cNvPr id="11" name="Text Placeholder 4"/>
          <p:cNvSpPr>
            <a:spLocks noGrp="1"/>
          </p:cNvSpPr>
          <p:nvPr>
            <p:ph type="body" sz="quarter" idx="15"/>
          </p:nvPr>
        </p:nvSpPr>
        <p:spPr>
          <a:xfrm>
            <a:off x="329142" y="6189666"/>
            <a:ext cx="2485079" cy="431798"/>
          </a:xfrm>
        </p:spPr>
        <p:txBody>
          <a:bodyPr/>
          <a:lstStyle/>
          <a:p>
            <a:r>
              <a:rPr lang="en-US" dirty="0"/>
              <a:t>Igniting today’s headlines</a:t>
            </a:r>
          </a:p>
        </p:txBody>
      </p:sp>
    </p:spTree>
    <p:extLst>
      <p:ext uri="{BB962C8B-B14F-4D97-AF65-F5344CB8AC3E}">
        <p14:creationId xmlns:p14="http://schemas.microsoft.com/office/powerpoint/2010/main" val="4754565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19675</TotalTime>
  <Words>4887</Words>
  <Application>Microsoft Office PowerPoint</Application>
  <PresentationFormat>On-screen Show (4:3)</PresentationFormat>
  <Paragraphs>501</Paragraphs>
  <Slides>47</Slides>
  <Notes>12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47</vt:i4>
      </vt:variant>
    </vt:vector>
  </HeadingPairs>
  <TitlesOfParts>
    <vt:vector size="57" baseType="lpstr">
      <vt:lpstr>Arial</vt:lpstr>
      <vt:lpstr>Calibri</vt:lpstr>
      <vt:lpstr>Times New Roman</vt:lpstr>
      <vt:lpstr>Trebuchet MS</vt:lpstr>
      <vt:lpstr>Custom Design</vt:lpstr>
      <vt:lpstr>1_Custom Design</vt:lpstr>
      <vt:lpstr>Office Theme</vt:lpstr>
      <vt:lpstr>2_Custom Design</vt:lpstr>
      <vt:lpstr>3_Custom Design</vt:lpstr>
      <vt:lpstr>4_Custom Design</vt:lpstr>
      <vt:lpstr>PowerPoint Presentation</vt:lpstr>
      <vt:lpstr>News Ticker</vt:lpstr>
      <vt:lpstr>The Newswire</vt:lpstr>
      <vt:lpstr>There’s Such An Abundance Of News Stories, If The Last Few Years Were A Song It’d Probably Go Something Like This…</vt:lpstr>
      <vt:lpstr>News Is On Fire And One Of The Hottest Genres In The  Video Ecosystem With A 21% Increase In Total Time Spent</vt:lpstr>
      <vt:lpstr>Television:  The Anchor Of The News Ecosystem</vt:lpstr>
      <vt:lpstr>Keeping Up With News &amp; Current Events Is Important To  A Large Majority Of The Population</vt:lpstr>
      <vt:lpstr>TV Continues To Be The Most Widely Used Platform For Adults To Get Their News</vt:lpstr>
      <vt:lpstr>People Who Like To “Watch” The News Overwhelmingly Prefer Television Over Online</vt:lpstr>
      <vt:lpstr>TV Dominates As The Preferred News Platform Among Very Loyal News Consumers</vt:lpstr>
      <vt:lpstr>All Of This Helps Explain Why TV Accounts for 91% of the Total Time Spent Consuming News On Video-Enabled Devices</vt:lpstr>
      <vt:lpstr>Average Time Spent With National Cable TV News Among News Consumers Increased By 28% In The Past Year</vt:lpstr>
      <vt:lpstr>Average Time Spent With National Cable TV News Among “Millennial” News Consumers Increased By 53% In The Past Year</vt:lpstr>
      <vt:lpstr>All Major Ethnicities Greatly Increased Their Time Spent With National Cable TV News During The Election Year</vt:lpstr>
      <vt:lpstr>An Investigative Look At The Scale Of National TV News</vt:lpstr>
      <vt:lpstr>News Is Being Watched Around The Clock As Gross Rating Points Are Spread Fairly Evenly Across The Day</vt:lpstr>
      <vt:lpstr>Each Daypart Is Anchored By Several Daily, or Weekly, Signature News Series That Air On National TV</vt:lpstr>
      <vt:lpstr>News Is Nearly Ubiquitous Among The TV Viewer Given It’s Never-Ending Daily Cycle Of Current Event Reporting &amp; Analysis</vt:lpstr>
      <vt:lpstr>National TV News Monthly Reach Is Fairly Consistent But Naturally Saw A Spike Leading Up To The Election In November</vt:lpstr>
      <vt:lpstr>There Has Been A 26% Increase In The National TV News Audience During Any Given Minute Over The Past Year</vt:lpstr>
      <vt:lpstr>Almost 38 Billion Hours Of News Programming Were Collectively Viewed On Ad-Supported National TV In 2016</vt:lpstr>
      <vt:lpstr>National TV News Viewing Has Collectively Increased Across  Each Major Stream YOY</vt:lpstr>
      <vt:lpstr>With Everchanging Updates To Current Events, News Remains Almost Exclusively A “Live” Or “Near Live” Viewing Experience</vt:lpstr>
      <vt:lpstr>“News” Continues To Make News In 2017</vt:lpstr>
      <vt:lpstr>Average Time Spent With Televised News Programming Continues To See Increases In 2017 Relative To Prior Year</vt:lpstr>
      <vt:lpstr>Post-Election, National TV News Has Essentially Maintained Their Average Audiences In 2017 From The Election Highs Of 4Q</vt:lpstr>
      <vt:lpstr>Overall Time Spent With National TV News Programming Has Been Skewing More Towards Cable TV Recently</vt:lpstr>
      <vt:lpstr>Complementary Content Through Supplementary Screens</vt:lpstr>
      <vt:lpstr>Although TV Is King, People Who Use Mobile Devices To Get News Have Grown Significantly Over The Last Few Years</vt:lpstr>
      <vt:lpstr>With Extensive Reporting &amp; Live Streaming, TV Brands Are Well-Positioned To Be The Primary Source Of News To Online Users</vt:lpstr>
      <vt:lpstr>National TV-Branded News Platform Reach Is Nearly Universal Among The Digital Population</vt:lpstr>
      <vt:lpstr>Monthly Cume Reach Across TV News Digital Platforms Is  Stable Throughout The Year</vt:lpstr>
      <vt:lpstr>National TV-Branded Digital Platforms Account For Half Of The Total Minutes Spent Within The News Category</vt:lpstr>
      <vt:lpstr>National TV-Branded Websites’ Share Of Total Time Spent Within The News Category Has Grown Since The Election</vt:lpstr>
      <vt:lpstr>PowerPoint Presentation</vt:lpstr>
      <vt:lpstr>PowerPoint Presentation</vt:lpstr>
      <vt:lpstr>A TV Brand Is #1 Across The News/Information Subcategories Whether It’s General News, Politics Or Weather</vt:lpstr>
      <vt:lpstr>Online “Seekers” &amp; “Social”-izers</vt:lpstr>
      <vt:lpstr>People Who Go Online Looking For News Are Much More Likely To Get It From Websites Than Social Media  </vt:lpstr>
      <vt:lpstr>PowerPoint Presentation</vt:lpstr>
      <vt:lpstr>PowerPoint Presentation</vt:lpstr>
      <vt:lpstr>News Wrap-Up</vt:lpstr>
      <vt:lpstr>Not Surprisingly, There Was A Double-Digit Surge In National TV News Spending During The 2016 Election Year</vt:lpstr>
      <vt:lpstr>This Double-Digit Surge Continues Into 2017, An Impressive Increase Since 1Q ‘16 Was The Kickoff To The Primary Elections</vt:lpstr>
      <vt:lpstr>The Number Of Advertisers Has Also Increased Within The  News Genre Over the Last Several Years</vt:lpstr>
      <vt:lpstr>PowerPoint Presentation</vt:lpstr>
      <vt:lpstr>National Cable TV News Saw a 37% Increase in Time Spent Between The Last Two Presidential Election Years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2759</cp:revision>
  <cp:lastPrinted>2017-06-07T20:59:34Z</cp:lastPrinted>
  <dcterms:created xsi:type="dcterms:W3CDTF">2015-07-02T18:13:14Z</dcterms:created>
  <dcterms:modified xsi:type="dcterms:W3CDTF">2017-06-15T15:33:43Z</dcterms:modified>
</cp:coreProperties>
</file>