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7.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0" r:id="rId1"/>
    <p:sldMasterId id="2147483652" r:id="rId2"/>
    <p:sldMasterId id="2147483658" r:id="rId3"/>
    <p:sldMasterId id="2147483663" r:id="rId4"/>
    <p:sldMasterId id="2147483667" r:id="rId5"/>
    <p:sldMasterId id="2147483674" r:id="rId6"/>
    <p:sldMasterId id="2147483696" r:id="rId7"/>
    <p:sldMasterId id="2147483700" r:id="rId8"/>
  </p:sldMasterIdLst>
  <p:notesMasterIdLst>
    <p:notesMasterId r:id="rId33"/>
  </p:notesMasterIdLst>
  <p:handoutMasterIdLst>
    <p:handoutMasterId r:id="rId34"/>
  </p:handoutMasterIdLst>
  <p:sldIdLst>
    <p:sldId id="644" r:id="rId9"/>
    <p:sldId id="721" r:id="rId10"/>
    <p:sldId id="744" r:id="rId11"/>
    <p:sldId id="751" r:id="rId12"/>
    <p:sldId id="734" r:id="rId13"/>
    <p:sldId id="660" r:id="rId14"/>
    <p:sldId id="730" r:id="rId15"/>
    <p:sldId id="753" r:id="rId16"/>
    <p:sldId id="752" r:id="rId17"/>
    <p:sldId id="709" r:id="rId18"/>
    <p:sldId id="711" r:id="rId19"/>
    <p:sldId id="755" r:id="rId20"/>
    <p:sldId id="745" r:id="rId21"/>
    <p:sldId id="750" r:id="rId22"/>
    <p:sldId id="727" r:id="rId23"/>
    <p:sldId id="728" r:id="rId24"/>
    <p:sldId id="754" r:id="rId25"/>
    <p:sldId id="712" r:id="rId26"/>
    <p:sldId id="713" r:id="rId27"/>
    <p:sldId id="756" r:id="rId28"/>
    <p:sldId id="726" r:id="rId29"/>
    <p:sldId id="725" r:id="rId30"/>
    <p:sldId id="735" r:id="rId31"/>
    <p:sldId id="704" r:id="rId3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0294EE"/>
    <a:srgbClr val="3682B4"/>
    <a:srgbClr val="FFFF99"/>
    <a:srgbClr val="50C8A0"/>
    <a:srgbClr val="FAB982"/>
    <a:srgbClr val="F79646"/>
    <a:srgbClr val="FFFF00"/>
    <a:srgbClr val="567CB4"/>
    <a:srgbClr val="004A8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14" autoAdjust="0"/>
    <p:restoredTop sz="95268" autoAdjust="0"/>
  </p:normalViewPr>
  <p:slideViewPr>
    <p:cSldViewPr snapToGrid="0" snapToObjects="1">
      <p:cViewPr varScale="1">
        <p:scale>
          <a:sx n="111" d="100"/>
          <a:sy n="111" d="100"/>
        </p:scale>
        <p:origin x="1758" y="90"/>
      </p:cViewPr>
      <p:guideLst>
        <p:guide orient="horz" pos="2160"/>
        <p:guide pos="2880"/>
      </p:guideLst>
    </p:cSldViewPr>
  </p:slideViewPr>
  <p:outlineViewPr>
    <p:cViewPr>
      <p:scale>
        <a:sx n="33" d="100"/>
        <a:sy n="33" d="100"/>
      </p:scale>
      <p:origin x="0" y="-2652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86" d="100"/>
          <a:sy n="86"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0276442428939571"/>
          <c:w val="0.7957664805429675"/>
          <c:h val="0.89723557571060431"/>
        </c:manualLayout>
      </c:layout>
      <c:doughnutChart>
        <c:varyColors val="1"/>
        <c:ser>
          <c:idx val="0"/>
          <c:order val="0"/>
          <c:tx>
            <c:strRef>
              <c:f>Sheet1!$B$1</c:f>
              <c:strCache>
                <c:ptCount val="1"/>
                <c:pt idx="0">
                  <c:v>Share</c:v>
                </c:pt>
              </c:strCache>
            </c:strRef>
          </c:tx>
          <c:spPr>
            <a:solidFill>
              <a:schemeClr val="bg1">
                <a:lumMod val="85000"/>
              </a:schemeClr>
            </a:solidFill>
          </c:spPr>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3-6787-4910-A45D-8425E5434BA0}"/>
              </c:ext>
            </c:extLst>
          </c:dPt>
          <c:dPt>
            <c:idx val="1"/>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2-6787-4910-A45D-8425E5434BA0}"/>
              </c:ext>
            </c:extLst>
          </c:dPt>
          <c:dPt>
            <c:idx val="2"/>
            <c:bubble3D val="0"/>
            <c:spPr>
              <a:solidFill>
                <a:schemeClr val="bg1">
                  <a:lumMod val="8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6787-4910-A45D-8425E5434BA0}"/>
              </c:ext>
            </c:extLst>
          </c:dPt>
          <c:dLbls>
            <c:dLbl>
              <c:idx val="0"/>
              <c:tx>
                <c:rich>
                  <a:bodyPr/>
                  <a:lstStyle/>
                  <a:p>
                    <a:r>
                      <a:rPr lang="en-US" dirty="0"/>
                      <a:t>16%</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6787-4910-A45D-8425E5434BA0}"/>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numRef>
              <c:f>Sheet1!$A$2:$A$4</c:f>
              <c:numCache>
                <c:formatCode>General</c:formatCode>
                <c:ptCount val="3"/>
              </c:numCache>
            </c:numRef>
          </c:cat>
          <c:val>
            <c:numRef>
              <c:f>Sheet1!$B$2:$B$4</c:f>
              <c:numCache>
                <c:formatCode>0%</c:formatCode>
                <c:ptCount val="3"/>
                <c:pt idx="0">
                  <c:v>0.16</c:v>
                </c:pt>
                <c:pt idx="1">
                  <c:v>0.6</c:v>
                </c:pt>
                <c:pt idx="2">
                  <c:v>0.24</c:v>
                </c:pt>
              </c:numCache>
            </c:numRef>
          </c:val>
          <c:extLst xmlns:c16r2="http://schemas.microsoft.com/office/drawing/2015/06/chart">
            <c:ext xmlns:c16="http://schemas.microsoft.com/office/drawing/2014/chart" uri="{C3380CC4-5D6E-409C-BE32-E72D297353CC}">
              <c16:uniqueId val="{00000000-6787-4910-A45D-8425E5434BA0}"/>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Share</c:v>
                </c:pt>
              </c:strCache>
            </c:strRef>
          </c:tx>
          <c:spPr>
            <a:solidFill>
              <a:srgbClr val="C00000"/>
            </a:solidFill>
          </c:spPr>
          <c:dPt>
            <c:idx val="0"/>
            <c:bubble3D val="0"/>
            <c:spPr>
              <a:solidFill>
                <a:schemeClr val="bg1">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6787-4910-A45D-8425E5434BA0}"/>
              </c:ext>
            </c:extLst>
          </c:dPt>
          <c:dPt>
            <c:idx val="1"/>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2-6787-4910-A45D-8425E5434BA0}"/>
              </c:ext>
            </c:extLst>
          </c:dPt>
          <c:dPt>
            <c:idx val="2"/>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1-6787-4910-A45D-8425E5434BA0}"/>
              </c:ext>
            </c:extLst>
          </c:dPt>
          <c:dLbls>
            <c:dLbl>
              <c:idx val="0"/>
              <c:tx>
                <c:rich>
                  <a:bodyPr/>
                  <a:lstStyle/>
                  <a:p>
                    <a:r>
                      <a:rPr lang="en-US"/>
                      <a:t>27%</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6787-4910-A45D-8425E5434BA0}"/>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Desktop</c:v>
                </c:pt>
                <c:pt idx="1">
                  <c:v>Smartphone</c:v>
                </c:pt>
                <c:pt idx="2">
                  <c:v>Tablet</c:v>
                </c:pt>
              </c:strCache>
            </c:strRef>
          </c:cat>
          <c:val>
            <c:numRef>
              <c:f>Sheet1!$B$2:$B$4</c:f>
              <c:numCache>
                <c:formatCode>0%</c:formatCode>
                <c:ptCount val="3"/>
                <c:pt idx="0">
                  <c:v>0.26</c:v>
                </c:pt>
                <c:pt idx="1">
                  <c:v>0.65</c:v>
                </c:pt>
                <c:pt idx="2">
                  <c:v>0.08</c:v>
                </c:pt>
              </c:numCache>
            </c:numRef>
          </c:val>
          <c:extLst xmlns:c16r2="http://schemas.microsoft.com/office/drawing/2015/06/chart">
            <c:ext xmlns:c16="http://schemas.microsoft.com/office/drawing/2014/chart" uri="{C3380CC4-5D6E-409C-BE32-E72D297353CC}">
              <c16:uniqueId val="{00000000-6787-4910-A45D-8425E5434BA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56593705200606"/>
          <c:y val="9.1600144258638355E-2"/>
          <c:w val="0.85264955441340651"/>
          <c:h val="0.86443621747808175"/>
        </c:manualLayout>
      </c:layout>
      <c:barChart>
        <c:barDir val="bar"/>
        <c:grouping val="stacked"/>
        <c:varyColors val="0"/>
        <c:ser>
          <c:idx val="0"/>
          <c:order val="0"/>
          <c:tx>
            <c:strRef>
              <c:f>'Demos Time Spent'!$B$1</c:f>
              <c:strCache>
                <c:ptCount val="1"/>
                <c:pt idx="0">
                  <c:v>Desktop</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'Demos Time Spent'!$A$2:$A$8</c:f>
              <c:strCache>
                <c:ptCount val="7"/>
                <c:pt idx="0">
                  <c:v>Total (A18+)</c:v>
                </c:pt>
                <c:pt idx="1">
                  <c:v>Age 18-24 </c:v>
                </c:pt>
                <c:pt idx="2">
                  <c:v>Age 25-34 </c:v>
                </c:pt>
                <c:pt idx="3">
                  <c:v>Age 35-44 </c:v>
                </c:pt>
                <c:pt idx="4">
                  <c:v>Age 45-54 </c:v>
                </c:pt>
                <c:pt idx="5">
                  <c:v>Age 55-64 </c:v>
                </c:pt>
                <c:pt idx="6">
                  <c:v>Age 65+ </c:v>
                </c:pt>
              </c:strCache>
            </c:strRef>
          </c:cat>
          <c:val>
            <c:numRef>
              <c:f>'Demos Time Spent'!$B$2:$B$8</c:f>
              <c:numCache>
                <c:formatCode>0%</c:formatCode>
                <c:ptCount val="7"/>
                <c:pt idx="0">
                  <c:v>0.26225831803791561</c:v>
                </c:pt>
                <c:pt idx="1">
                  <c:v>0.21597208200110682</c:v>
                </c:pt>
                <c:pt idx="2">
                  <c:v>0.2662189374982033</c:v>
                </c:pt>
                <c:pt idx="3">
                  <c:v>0.24262161794482137</c:v>
                </c:pt>
                <c:pt idx="4">
                  <c:v>0.28957702202578711</c:v>
                </c:pt>
                <c:pt idx="5">
                  <c:v>0.22702999267269536</c:v>
                </c:pt>
                <c:pt idx="6">
                  <c:v>0.42641772411741985</c:v>
                </c:pt>
              </c:numCache>
            </c:numRef>
          </c:val>
          <c:extLst xmlns:c16r2="http://schemas.microsoft.com/office/drawing/2015/06/chart">
            <c:ext xmlns:c16="http://schemas.microsoft.com/office/drawing/2014/chart" uri="{C3380CC4-5D6E-409C-BE32-E72D297353CC}">
              <c16:uniqueId val="{00000000-E5DF-4988-91EA-09A5C514E3A2}"/>
            </c:ext>
          </c:extLst>
        </c:ser>
        <c:ser>
          <c:idx val="1"/>
          <c:order val="1"/>
          <c:tx>
            <c:strRef>
              <c:f>'Demos Time Spent'!$C$1</c:f>
              <c:strCache>
                <c:ptCount val="1"/>
                <c:pt idx="0">
                  <c:v>Smartphone App</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'Demos Time Spent'!$A$2:$A$8</c:f>
              <c:strCache>
                <c:ptCount val="7"/>
                <c:pt idx="0">
                  <c:v>Total (A18+)</c:v>
                </c:pt>
                <c:pt idx="1">
                  <c:v>Age 18-24 </c:v>
                </c:pt>
                <c:pt idx="2">
                  <c:v>Age 25-34 </c:v>
                </c:pt>
                <c:pt idx="3">
                  <c:v>Age 35-44 </c:v>
                </c:pt>
                <c:pt idx="4">
                  <c:v>Age 45-54 </c:v>
                </c:pt>
                <c:pt idx="5">
                  <c:v>Age 55-64 </c:v>
                </c:pt>
                <c:pt idx="6">
                  <c:v>Age 65+ </c:v>
                </c:pt>
              </c:strCache>
            </c:strRef>
          </c:cat>
          <c:val>
            <c:numRef>
              <c:f>'Demos Time Spent'!$C$2:$C$8</c:f>
              <c:numCache>
                <c:formatCode>0%</c:formatCode>
                <c:ptCount val="7"/>
                <c:pt idx="0">
                  <c:v>0.58431505648795656</c:v>
                </c:pt>
                <c:pt idx="1">
                  <c:v>0.65722887245914308</c:v>
                </c:pt>
                <c:pt idx="2">
                  <c:v>0.6037142582930014</c:v>
                </c:pt>
                <c:pt idx="3">
                  <c:v>0.60353546596806151</c:v>
                </c:pt>
                <c:pt idx="4">
                  <c:v>0.55667594392025688</c:v>
                </c:pt>
                <c:pt idx="5">
                  <c:v>0.59099576923122388</c:v>
                </c:pt>
                <c:pt idx="6">
                  <c:v>0.35840490040091832</c:v>
                </c:pt>
              </c:numCache>
            </c:numRef>
          </c:val>
          <c:extLst xmlns:c16r2="http://schemas.microsoft.com/office/drawing/2015/06/chart">
            <c:ext xmlns:c16="http://schemas.microsoft.com/office/drawing/2014/chart" uri="{C3380CC4-5D6E-409C-BE32-E72D297353CC}">
              <c16:uniqueId val="{00000001-E5DF-4988-91EA-09A5C514E3A2}"/>
            </c:ext>
          </c:extLst>
        </c:ser>
        <c:ser>
          <c:idx val="2"/>
          <c:order val="2"/>
          <c:tx>
            <c:strRef>
              <c:f>'Demos Time Spent'!$D$1</c:f>
              <c:strCache>
                <c:ptCount val="1"/>
                <c:pt idx="0">
                  <c:v>Smartphone Web</c:v>
                </c:pt>
              </c:strCache>
            </c:strRef>
          </c:tx>
          <c:spPr>
            <a:solidFill>
              <a:schemeClr val="accent1">
                <a:lumMod val="60000"/>
                <a:lumOff val="4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'Demos Time Spent'!$A$2:$A$8</c:f>
              <c:strCache>
                <c:ptCount val="7"/>
                <c:pt idx="0">
                  <c:v>Total (A18+)</c:v>
                </c:pt>
                <c:pt idx="1">
                  <c:v>Age 18-24 </c:v>
                </c:pt>
                <c:pt idx="2">
                  <c:v>Age 25-34 </c:v>
                </c:pt>
                <c:pt idx="3">
                  <c:v>Age 35-44 </c:v>
                </c:pt>
                <c:pt idx="4">
                  <c:v>Age 45-54 </c:v>
                </c:pt>
                <c:pt idx="5">
                  <c:v>Age 55-64 </c:v>
                </c:pt>
                <c:pt idx="6">
                  <c:v>Age 65+ </c:v>
                </c:pt>
              </c:strCache>
            </c:strRef>
          </c:cat>
          <c:val>
            <c:numRef>
              <c:f>'Demos Time Spent'!$D$2:$D$8</c:f>
              <c:numCache>
                <c:formatCode>0%</c:formatCode>
                <c:ptCount val="7"/>
                <c:pt idx="0">
                  <c:v>6.9036923420675328E-2</c:v>
                </c:pt>
                <c:pt idx="1">
                  <c:v>5.5419423614209512E-2</c:v>
                </c:pt>
                <c:pt idx="2">
                  <c:v>7.219287501738593E-2</c:v>
                </c:pt>
                <c:pt idx="3">
                  <c:v>7.6854777771547603E-2</c:v>
                </c:pt>
                <c:pt idx="4">
                  <c:v>6.9214930835035646E-2</c:v>
                </c:pt>
                <c:pt idx="5">
                  <c:v>7.6994803585014288E-2</c:v>
                </c:pt>
                <c:pt idx="6">
                  <c:v>5.2170566030958036E-2</c:v>
                </c:pt>
              </c:numCache>
            </c:numRef>
          </c:val>
          <c:extLst xmlns:c16r2="http://schemas.microsoft.com/office/drawing/2015/06/chart">
            <c:ext xmlns:c16="http://schemas.microsoft.com/office/drawing/2014/chart" uri="{C3380CC4-5D6E-409C-BE32-E72D297353CC}">
              <c16:uniqueId val="{00000002-E5DF-4988-91EA-09A5C514E3A2}"/>
            </c:ext>
          </c:extLst>
        </c:ser>
        <c:ser>
          <c:idx val="3"/>
          <c:order val="3"/>
          <c:tx>
            <c:strRef>
              <c:f>'Demos Time Spent'!$E$1</c:f>
              <c:strCache>
                <c:ptCount val="1"/>
                <c:pt idx="0">
                  <c:v>Tablet</c:v>
                </c:pt>
              </c:strCache>
            </c:strRef>
          </c:tx>
          <c:spPr>
            <a:solidFill>
              <a:schemeClr val="accent2"/>
            </a:solidFill>
            <a:ln>
              <a:noFill/>
            </a:ln>
            <a:effectLst/>
          </c:spPr>
          <c:invertIfNegative val="0"/>
          <c:dLbls>
            <c:dLbl>
              <c:idx val="1"/>
              <c:layout>
                <c:manualLayout>
                  <c:x val="-3.5662299922563263E-3"/>
                  <c:y val="-6.9388939039073147E-18"/>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7F2-425C-A4A0-31B80B113B4E}"/>
                </c:ext>
                <c:ext xmlns:c15="http://schemas.microsoft.com/office/drawing/2012/chart" uri="{CE6537A1-D6FC-4f65-9D91-7224C49458BB}">
                  <c15:layout>
                    <c:manualLayout>
                      <c:w val="5.0206527773396695E-2"/>
                      <c:h val="5.6127180576945844E-2"/>
                    </c:manualLayout>
                  </c15:layout>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'Demos Time Spent'!$A$2:$A$8</c:f>
              <c:strCache>
                <c:ptCount val="7"/>
                <c:pt idx="0">
                  <c:v>Total (A18+)</c:v>
                </c:pt>
                <c:pt idx="1">
                  <c:v>Age 18-24 </c:v>
                </c:pt>
                <c:pt idx="2">
                  <c:v>Age 25-34 </c:v>
                </c:pt>
                <c:pt idx="3">
                  <c:v>Age 35-44 </c:v>
                </c:pt>
                <c:pt idx="4">
                  <c:v>Age 45-54 </c:v>
                </c:pt>
                <c:pt idx="5">
                  <c:v>Age 55-64 </c:v>
                </c:pt>
                <c:pt idx="6">
                  <c:v>Age 65+ </c:v>
                </c:pt>
              </c:strCache>
            </c:strRef>
          </c:cat>
          <c:val>
            <c:numRef>
              <c:f>'Demos Time Spent'!$E$2:$E$8</c:f>
              <c:numCache>
                <c:formatCode>0%</c:formatCode>
                <c:ptCount val="7"/>
                <c:pt idx="0">
                  <c:v>8.4389701370578676E-2</c:v>
                </c:pt>
                <c:pt idx="1">
                  <c:v>7.1379617943873125E-2</c:v>
                </c:pt>
                <c:pt idx="2">
                  <c:v>5.7873929191410114E-2</c:v>
                </c:pt>
                <c:pt idx="3">
                  <c:v>7.6988138315569096E-2</c:v>
                </c:pt>
                <c:pt idx="4">
                  <c:v>8.4532107237123344E-2</c:v>
                </c:pt>
                <c:pt idx="5">
                  <c:v>0.10497943055307792</c:v>
                </c:pt>
                <c:pt idx="6">
                  <c:v>0.16300680945070439</c:v>
                </c:pt>
              </c:numCache>
            </c:numRef>
          </c:val>
          <c:extLst xmlns:c16r2="http://schemas.microsoft.com/office/drawing/2015/06/chart">
            <c:ext xmlns:c16="http://schemas.microsoft.com/office/drawing/2014/chart" uri="{C3380CC4-5D6E-409C-BE32-E72D297353CC}">
              <c16:uniqueId val="{00000003-E5DF-4988-91EA-09A5C514E3A2}"/>
            </c:ext>
          </c:extLst>
        </c:ser>
        <c:dLbls>
          <c:showLegendKey val="0"/>
          <c:showVal val="0"/>
          <c:showCatName val="0"/>
          <c:showSerName val="0"/>
          <c:showPercent val="0"/>
          <c:showBubbleSize val="0"/>
        </c:dLbls>
        <c:gapWidth val="50"/>
        <c:overlap val="100"/>
        <c:axId val="468443968"/>
        <c:axId val="468444360"/>
      </c:barChart>
      <c:catAx>
        <c:axId val="46844396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68444360"/>
        <c:crosses val="autoZero"/>
        <c:auto val="1"/>
        <c:lblAlgn val="ctr"/>
        <c:lblOffset val="100"/>
        <c:noMultiLvlLbl val="0"/>
      </c:catAx>
      <c:valAx>
        <c:axId val="468444360"/>
        <c:scaling>
          <c:orientation val="minMax"/>
          <c:max val="1"/>
        </c:scaling>
        <c:delete val="1"/>
        <c:axPos val="t"/>
        <c:numFmt formatCode="0%" sourceLinked="0"/>
        <c:majorTickMark val="none"/>
        <c:minorTickMark val="none"/>
        <c:tickLblPos val="none"/>
        <c:crossAx val="468443968"/>
        <c:crosses val="autoZero"/>
        <c:crossBetween val="between"/>
      </c:valAx>
      <c:spPr>
        <a:noFill/>
        <a:ln>
          <a:noFill/>
        </a:ln>
        <a:effectLst/>
      </c:spPr>
    </c:plotArea>
    <c:legend>
      <c:legendPos val="t"/>
      <c:layout>
        <c:manualLayout>
          <c:xMode val="edge"/>
          <c:yMode val="edge"/>
          <c:x val="0.126678150426389"/>
          <c:y val="2.9621799418811452E-2"/>
          <c:w val="0.85239710859791251"/>
          <c:h val="6.313168241322134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0" dirty="0"/>
              <a:t>% In-View</a:t>
            </a:r>
            <a:r>
              <a:rPr lang="en-US" sz="1800" b="0" baseline="0" dirty="0"/>
              <a:t> Per MRC Standard For Desktop v. Mobile</a:t>
            </a:r>
            <a:endParaRPr lang="en-US" sz="1800" b="0" dirty="0"/>
          </a:p>
        </c:rich>
      </c:tx>
      <c:overlay val="0"/>
    </c:title>
    <c:autoTitleDeleted val="0"/>
    <c:plotArea>
      <c:layout>
        <c:manualLayout>
          <c:layoutTarget val="inner"/>
          <c:xMode val="edge"/>
          <c:yMode val="edge"/>
          <c:x val="1.647940074906367E-2"/>
          <c:y val="0.30299312774795656"/>
          <c:w val="0.96704119850187265"/>
          <c:h val="0.58241779173011776"/>
        </c:manualLayout>
      </c:layout>
      <c:barChart>
        <c:barDir val="col"/>
        <c:grouping val="clustered"/>
        <c:varyColors val="0"/>
        <c:ser>
          <c:idx val="0"/>
          <c:order val="0"/>
          <c:tx>
            <c:strRef>
              <c:f>Sheet1!$B$1</c:f>
              <c:strCache>
                <c:ptCount val="1"/>
                <c:pt idx="0">
                  <c:v>1Q17</c:v>
                </c:pt>
              </c:strCache>
            </c:strRef>
          </c:tx>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Sheet1!$A$2:$A$3</c:f>
              <c:strCache>
                <c:ptCount val="2"/>
                <c:pt idx="0">
                  <c:v>Mobile Display</c:v>
                </c:pt>
                <c:pt idx="1">
                  <c:v>Mobile Video</c:v>
                </c:pt>
              </c:strCache>
            </c:strRef>
          </c:cat>
          <c:val>
            <c:numRef>
              <c:f>Sheet1!$B$2:$B$3</c:f>
              <c:numCache>
                <c:formatCode>0.0%</c:formatCode>
                <c:ptCount val="2"/>
                <c:pt idx="0">
                  <c:v>0.439</c:v>
                </c:pt>
                <c:pt idx="1">
                  <c:v>0.73399999999999999</c:v>
                </c:pt>
              </c:numCache>
            </c:numRef>
          </c:val>
          <c:extLst xmlns:c16r2="http://schemas.microsoft.com/office/drawing/2015/06/chart">
            <c:ext xmlns:c16="http://schemas.microsoft.com/office/drawing/2014/chart" uri="{C3380CC4-5D6E-409C-BE32-E72D297353CC}">
              <c16:uniqueId val="{00000000-6A9E-4A27-9D5C-7D24C64631FF}"/>
            </c:ext>
          </c:extLst>
        </c:ser>
        <c:ser>
          <c:idx val="1"/>
          <c:order val="1"/>
          <c:tx>
            <c:strRef>
              <c:f>Sheet1!$C$1</c:f>
              <c:strCache>
                <c:ptCount val="1"/>
                <c:pt idx="0">
                  <c:v>2Q17</c:v>
                </c:pt>
              </c:strCache>
            </c:strRef>
          </c:tx>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Sheet1!$A$2:$A$3</c:f>
              <c:strCache>
                <c:ptCount val="2"/>
                <c:pt idx="0">
                  <c:v>Mobile Display</c:v>
                </c:pt>
                <c:pt idx="1">
                  <c:v>Mobile Video</c:v>
                </c:pt>
              </c:strCache>
            </c:strRef>
          </c:cat>
          <c:val>
            <c:numRef>
              <c:f>Sheet1!$C$2:$C$3</c:f>
              <c:numCache>
                <c:formatCode>0.0%</c:formatCode>
                <c:ptCount val="2"/>
                <c:pt idx="0">
                  <c:v>0.49</c:v>
                </c:pt>
                <c:pt idx="1">
                  <c:v>0.70299999999999996</c:v>
                </c:pt>
              </c:numCache>
            </c:numRef>
          </c:val>
          <c:extLst xmlns:c16r2="http://schemas.microsoft.com/office/drawing/2015/06/chart">
            <c:ext xmlns:c16="http://schemas.microsoft.com/office/drawing/2014/chart" uri="{C3380CC4-5D6E-409C-BE32-E72D297353CC}">
              <c16:uniqueId val="{00000001-6A9E-4A27-9D5C-7D24C64631FF}"/>
            </c:ext>
          </c:extLst>
        </c:ser>
        <c:dLbls>
          <c:dLblPos val="outEnd"/>
          <c:showLegendKey val="0"/>
          <c:showVal val="1"/>
          <c:showCatName val="0"/>
          <c:showSerName val="0"/>
          <c:showPercent val="0"/>
          <c:showBubbleSize val="0"/>
        </c:dLbls>
        <c:gapWidth val="150"/>
        <c:axId val="468445144"/>
        <c:axId val="469638984"/>
      </c:barChart>
      <c:catAx>
        <c:axId val="468445144"/>
        <c:scaling>
          <c:orientation val="minMax"/>
        </c:scaling>
        <c:delete val="0"/>
        <c:axPos val="b"/>
        <c:numFmt formatCode="General" sourceLinked="0"/>
        <c:majorTickMark val="out"/>
        <c:minorTickMark val="none"/>
        <c:tickLblPos val="nextTo"/>
        <c:txPr>
          <a:bodyPr/>
          <a:lstStyle/>
          <a:p>
            <a:pPr>
              <a:defRPr sz="1200"/>
            </a:pPr>
            <a:endParaRPr lang="en-US"/>
          </a:p>
        </c:txPr>
        <c:crossAx val="469638984"/>
        <c:crosses val="autoZero"/>
        <c:auto val="1"/>
        <c:lblAlgn val="ctr"/>
        <c:lblOffset val="100"/>
        <c:noMultiLvlLbl val="0"/>
      </c:catAx>
      <c:valAx>
        <c:axId val="469638984"/>
        <c:scaling>
          <c:orientation val="minMax"/>
        </c:scaling>
        <c:delete val="1"/>
        <c:axPos val="l"/>
        <c:numFmt formatCode="0.0%" sourceLinked="1"/>
        <c:majorTickMark val="out"/>
        <c:minorTickMark val="none"/>
        <c:tickLblPos val="nextTo"/>
        <c:crossAx val="468445144"/>
        <c:crosses val="autoZero"/>
        <c:crossBetween val="between"/>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dirty="0"/>
              <a:t>Programmatic</a:t>
            </a:r>
          </a:p>
        </c:rich>
      </c:tx>
      <c:layout>
        <c:manualLayout>
          <c:xMode val="edge"/>
          <c:yMode val="edge"/>
          <c:x val="0.25075327914736478"/>
          <c:y val="4.6540567381344447E-2"/>
        </c:manualLayout>
      </c:layout>
      <c:overlay val="0"/>
      <c:spPr>
        <a:noFill/>
        <a:ln>
          <a:noFill/>
        </a:ln>
        <a:effectLst/>
      </c:spPr>
    </c:title>
    <c:autoTitleDeleted val="0"/>
    <c:plotArea>
      <c:layout>
        <c:manualLayout>
          <c:layoutTarget val="inner"/>
          <c:xMode val="edge"/>
          <c:yMode val="edge"/>
          <c:x val="0.35913376494541988"/>
          <c:y val="0.18850264755100579"/>
          <c:w val="0.91278223571778649"/>
          <c:h val="0.41553737733694385"/>
        </c:manualLayout>
      </c:layout>
      <c:pieChart>
        <c:varyColors val="1"/>
        <c:ser>
          <c:idx val="0"/>
          <c:order val="0"/>
          <c:tx>
            <c:strRef>
              <c:f>Sheet1!$B$1</c:f>
              <c:strCache>
                <c:ptCount val="1"/>
                <c:pt idx="0">
                  <c:v>2Q17</c:v>
                </c:pt>
              </c:strCache>
            </c:strRef>
          </c:tx>
          <c:spPr>
            <a:solidFill>
              <a:srgbClr val="FF0000"/>
            </a:solidFill>
            <a:ln>
              <a:noFill/>
            </a:ln>
            <a:effectLst/>
          </c:spPr>
          <c:dPt>
            <c:idx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0-7FDA-4B4A-A008-0A558F936A90}"/>
              </c:ext>
            </c:extLst>
          </c:dPt>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In-View</c:v>
                </c:pt>
                <c:pt idx="1">
                  <c:v>Out-of View</c:v>
                </c:pt>
              </c:strCache>
            </c:strRef>
          </c:cat>
          <c:val>
            <c:numRef>
              <c:f>Sheet1!$B$2:$B$3</c:f>
              <c:numCache>
                <c:formatCode>0.0%</c:formatCode>
                <c:ptCount val="2"/>
                <c:pt idx="0">
                  <c:v>0.48000000000000015</c:v>
                </c:pt>
                <c:pt idx="1">
                  <c:v>0.52</c:v>
                </c:pt>
              </c:numCache>
            </c:numRef>
          </c:val>
          <c:extLst xmlns:c16r2="http://schemas.microsoft.com/office/drawing/2015/06/chart">
            <c:ext xmlns:c16="http://schemas.microsoft.com/office/drawing/2014/chart" uri="{C3380CC4-5D6E-409C-BE32-E72D297353CC}">
              <c16:uniqueId val="{00000000-9434-4AEC-85AE-D1D8FBE08294}"/>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9.8231246634264524E-2"/>
          <c:y val="0.7033177561164331"/>
          <c:w val="0.89999977213638171"/>
          <c:h val="7.7276711942943152E-2"/>
        </c:manualLayout>
      </c:layout>
      <c:overlay val="0"/>
      <c:txPr>
        <a:bodyPr/>
        <a:lstStyle/>
        <a:p>
          <a:pPr>
            <a:defRPr sz="1500"/>
          </a:pPr>
          <a:endParaRPr lang="en-US"/>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Trebuchet MS" panose="020B060302020202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dirty="0"/>
              <a:t>Publisher Direct</a:t>
            </a:r>
          </a:p>
        </c:rich>
      </c:tx>
      <c:layout>
        <c:manualLayout>
          <c:xMode val="edge"/>
          <c:yMode val="edge"/>
          <c:x val="0.25075327914736478"/>
          <c:y val="4.6540567381344447E-2"/>
        </c:manualLayout>
      </c:layout>
      <c:overlay val="0"/>
      <c:spPr>
        <a:noFill/>
        <a:ln>
          <a:noFill/>
        </a:ln>
        <a:effectLst/>
      </c:spPr>
    </c:title>
    <c:autoTitleDeleted val="0"/>
    <c:plotArea>
      <c:layout>
        <c:manualLayout>
          <c:layoutTarget val="inner"/>
          <c:xMode val="edge"/>
          <c:yMode val="edge"/>
          <c:x val="0.35913376494541988"/>
          <c:y val="0.18850264755100579"/>
          <c:w val="0.91278223571778649"/>
          <c:h val="0.41553737733694385"/>
        </c:manualLayout>
      </c:layout>
      <c:pieChart>
        <c:varyColors val="1"/>
        <c:ser>
          <c:idx val="0"/>
          <c:order val="0"/>
          <c:tx>
            <c:strRef>
              <c:f>Sheet1!$B$1</c:f>
              <c:strCache>
                <c:ptCount val="1"/>
                <c:pt idx="0">
                  <c:v>2Q17</c:v>
                </c:pt>
              </c:strCache>
            </c:strRef>
          </c:tx>
          <c:spPr>
            <a:solidFill>
              <a:srgbClr val="FF0000"/>
            </a:solidFill>
            <a:ln>
              <a:noFill/>
            </a:ln>
            <a:effectLst/>
          </c:spPr>
          <c:dPt>
            <c:idx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0-746D-4212-8B02-CC68FF9DFA6A}"/>
              </c:ext>
            </c:extLst>
          </c:dPt>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In-View</c:v>
                </c:pt>
                <c:pt idx="1">
                  <c:v>Out-of View</c:v>
                </c:pt>
              </c:strCache>
            </c:strRef>
          </c:cat>
          <c:val>
            <c:numRef>
              <c:f>Sheet1!$B$2:$B$3</c:f>
              <c:numCache>
                <c:formatCode>0.0%</c:formatCode>
                <c:ptCount val="2"/>
                <c:pt idx="0">
                  <c:v>0.53700000000000003</c:v>
                </c:pt>
                <c:pt idx="1">
                  <c:v>0.46300000000000002</c:v>
                </c:pt>
              </c:numCache>
            </c:numRef>
          </c:val>
          <c:extLst xmlns:c16r2="http://schemas.microsoft.com/office/drawing/2015/06/chart">
            <c:ext xmlns:c16="http://schemas.microsoft.com/office/drawing/2014/chart" uri="{C3380CC4-5D6E-409C-BE32-E72D297353CC}">
              <c16:uniqueId val="{00000000-9434-4AEC-85AE-D1D8FBE08294}"/>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9.8231246634264524E-2"/>
          <c:y val="0.69999342987490853"/>
          <c:w val="0.89999977213638171"/>
          <c:h val="7.7276711942943152E-2"/>
        </c:manualLayout>
      </c:layout>
      <c:overlay val="0"/>
      <c:txPr>
        <a:bodyPr/>
        <a:lstStyle/>
        <a:p>
          <a:pPr>
            <a:defRPr sz="1500"/>
          </a:pPr>
          <a:endParaRPr lang="en-US"/>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Trebuchet MS" panose="020B060302020202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dirty="0"/>
              <a:t>Programmatic</a:t>
            </a:r>
          </a:p>
        </c:rich>
      </c:tx>
      <c:layout>
        <c:manualLayout>
          <c:xMode val="edge"/>
          <c:yMode val="edge"/>
          <c:x val="0.25075327914736478"/>
          <c:y val="4.6540567381344447E-2"/>
        </c:manualLayout>
      </c:layout>
      <c:overlay val="0"/>
      <c:spPr>
        <a:noFill/>
        <a:ln>
          <a:noFill/>
        </a:ln>
        <a:effectLst/>
      </c:spPr>
    </c:title>
    <c:autoTitleDeleted val="0"/>
    <c:plotArea>
      <c:layout>
        <c:manualLayout>
          <c:layoutTarget val="inner"/>
          <c:xMode val="edge"/>
          <c:yMode val="edge"/>
          <c:x val="0.35913376494541988"/>
          <c:y val="0.18850264755100588"/>
          <c:w val="0.91278223571778649"/>
          <c:h val="0.41553737733694396"/>
        </c:manualLayout>
      </c:layout>
      <c:pieChart>
        <c:varyColors val="1"/>
        <c:ser>
          <c:idx val="0"/>
          <c:order val="0"/>
          <c:tx>
            <c:strRef>
              <c:f>Sheet1!$B$1</c:f>
              <c:strCache>
                <c:ptCount val="1"/>
                <c:pt idx="0">
                  <c:v>2Q17</c:v>
                </c:pt>
              </c:strCache>
            </c:strRef>
          </c:tx>
          <c:spPr>
            <a:solidFill>
              <a:srgbClr val="FF0000"/>
            </a:solidFill>
            <a:ln>
              <a:noFill/>
            </a:ln>
            <a:effectLst/>
          </c:spPr>
          <c:dPt>
            <c:idx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0-7F75-4F7A-B7CC-758DFFC4B77F}"/>
              </c:ext>
            </c:extLst>
          </c:dPt>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In-View</c:v>
                </c:pt>
                <c:pt idx="1">
                  <c:v>Out-of View</c:v>
                </c:pt>
              </c:strCache>
            </c:strRef>
          </c:cat>
          <c:val>
            <c:numRef>
              <c:f>Sheet1!$B$2:$B$3</c:f>
              <c:numCache>
                <c:formatCode>0.0%</c:formatCode>
                <c:ptCount val="2"/>
                <c:pt idx="0">
                  <c:v>0.51</c:v>
                </c:pt>
                <c:pt idx="1">
                  <c:v>0.49000000000000016</c:v>
                </c:pt>
              </c:numCache>
            </c:numRef>
          </c:val>
          <c:extLst xmlns:c16r2="http://schemas.microsoft.com/office/drawing/2015/06/chart">
            <c:ext xmlns:c16="http://schemas.microsoft.com/office/drawing/2014/chart" uri="{C3380CC4-5D6E-409C-BE32-E72D297353CC}">
              <c16:uniqueId val="{00000000-9434-4AEC-85AE-D1D8FBE08294}"/>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9.8231246634264524E-2"/>
          <c:y val="0.7033177561164331"/>
          <c:w val="0.89999977213638194"/>
          <c:h val="7.7276711942943208E-2"/>
        </c:manualLayout>
      </c:layout>
      <c:overlay val="0"/>
      <c:txPr>
        <a:bodyPr/>
        <a:lstStyle/>
        <a:p>
          <a:pPr>
            <a:defRPr sz="1500"/>
          </a:pPr>
          <a:endParaRPr lang="en-US"/>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Trebuchet MS" panose="020B060302020202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dirty="0"/>
              <a:t>Publisher Direct</a:t>
            </a:r>
          </a:p>
        </c:rich>
      </c:tx>
      <c:layout>
        <c:manualLayout>
          <c:xMode val="edge"/>
          <c:yMode val="edge"/>
          <c:x val="0.25075327914736478"/>
          <c:y val="4.6540567381344447E-2"/>
        </c:manualLayout>
      </c:layout>
      <c:overlay val="0"/>
      <c:spPr>
        <a:noFill/>
        <a:ln>
          <a:noFill/>
        </a:ln>
        <a:effectLst/>
      </c:spPr>
    </c:title>
    <c:autoTitleDeleted val="0"/>
    <c:plotArea>
      <c:layout>
        <c:manualLayout>
          <c:layoutTarget val="inner"/>
          <c:xMode val="edge"/>
          <c:yMode val="edge"/>
          <c:x val="0.35913376494541988"/>
          <c:y val="0.18850264755100588"/>
          <c:w val="0.91278223571778649"/>
          <c:h val="0.41553737733694396"/>
        </c:manualLayout>
      </c:layout>
      <c:pieChart>
        <c:varyColors val="1"/>
        <c:ser>
          <c:idx val="0"/>
          <c:order val="0"/>
          <c:tx>
            <c:strRef>
              <c:f>Sheet1!$B$1</c:f>
              <c:strCache>
                <c:ptCount val="1"/>
                <c:pt idx="0">
                  <c:v>2Q17</c:v>
                </c:pt>
              </c:strCache>
            </c:strRef>
          </c:tx>
          <c:spPr>
            <a:solidFill>
              <a:srgbClr val="FF0000"/>
            </a:solidFill>
            <a:ln>
              <a:noFill/>
            </a:ln>
            <a:effectLst/>
          </c:spPr>
          <c:dPt>
            <c:idx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0-B1A3-46D5-A10C-34CC8F172FC9}"/>
              </c:ext>
            </c:extLst>
          </c:dPt>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In-View</c:v>
                </c:pt>
                <c:pt idx="1">
                  <c:v>Out-of View</c:v>
                </c:pt>
              </c:strCache>
            </c:strRef>
          </c:cat>
          <c:val>
            <c:numRef>
              <c:f>Sheet1!$B$2:$B$3</c:f>
              <c:numCache>
                <c:formatCode>0.0%</c:formatCode>
                <c:ptCount val="2"/>
                <c:pt idx="0">
                  <c:v>0.77900000000000036</c:v>
                </c:pt>
                <c:pt idx="1">
                  <c:v>0.221</c:v>
                </c:pt>
              </c:numCache>
            </c:numRef>
          </c:val>
          <c:extLst xmlns:c16r2="http://schemas.microsoft.com/office/drawing/2015/06/chart">
            <c:ext xmlns:c16="http://schemas.microsoft.com/office/drawing/2014/chart" uri="{C3380CC4-5D6E-409C-BE32-E72D297353CC}">
              <c16:uniqueId val="{00000000-9434-4AEC-85AE-D1D8FBE08294}"/>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9.8231246634264524E-2"/>
          <c:y val="0.69999342987490853"/>
          <c:w val="0.89999977213638194"/>
          <c:h val="7.7276711942943208E-2"/>
        </c:manualLayout>
      </c:layout>
      <c:overlay val="0"/>
      <c:txPr>
        <a:bodyPr/>
        <a:lstStyle/>
        <a:p>
          <a:pPr>
            <a:defRPr sz="1500"/>
          </a:pPr>
          <a:endParaRPr lang="en-US"/>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Trebuchet MS" panose="020B060302020202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81185034975581E-2"/>
          <c:y val="0.28158365943903585"/>
          <c:w val="0.91278223571778649"/>
          <c:h val="0.41553737733694363"/>
        </c:manualLayout>
      </c:layout>
      <c:lineChart>
        <c:grouping val="standard"/>
        <c:varyColors val="0"/>
        <c:ser>
          <c:idx val="0"/>
          <c:order val="0"/>
          <c:tx>
            <c:strRef>
              <c:f>Sheet1!$B$1</c:f>
              <c:strCache>
                <c:ptCount val="1"/>
                <c:pt idx="0">
                  <c:v>All buy types</c:v>
                </c:pt>
              </c:strCache>
            </c:strRef>
          </c:tx>
          <c:spPr>
            <a:effectLst/>
          </c:spPr>
          <c:dLbls>
            <c:dLbl>
              <c:idx val="1"/>
              <c:layout>
                <c:manualLayout>
                  <c:x val="-6.3064641133018474E-3"/>
                  <c:y val="3.656758865677064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2767-48D4-91F9-C6EE13900587}"/>
                </c:ext>
                <c:ext xmlns:c15="http://schemas.microsoft.com/office/drawing/2012/chart" uri="{CE6537A1-D6FC-4f65-9D91-7224C49458BB}"/>
              </c:extLst>
            </c:dLbl>
            <c:spPr>
              <a:noFill/>
              <a:ln>
                <a:noFill/>
              </a:ln>
              <a:effectLst/>
            </c:spPr>
            <c:txPr>
              <a:bodyPr rot="0" vert="horz"/>
              <a:lstStyle/>
              <a:p>
                <a:pPr>
                  <a:defRPr>
                    <a:solidFill>
                      <a:srgbClr val="0294EE"/>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&gt;&gt;1s</c:v>
                </c:pt>
                <c:pt idx="1">
                  <c:v>&gt;&gt;5s</c:v>
                </c:pt>
                <c:pt idx="2">
                  <c:v>&gt;&gt;15s</c:v>
                </c:pt>
              </c:strCache>
            </c:strRef>
          </c:cat>
          <c:val>
            <c:numRef>
              <c:f>Sheet1!$B$2:$B$4</c:f>
              <c:numCache>
                <c:formatCode>0.0%</c:formatCode>
                <c:ptCount val="3"/>
                <c:pt idx="0">
                  <c:v>0.49000000000000016</c:v>
                </c:pt>
                <c:pt idx="1">
                  <c:v>0.29900000000000021</c:v>
                </c:pt>
                <c:pt idx="2">
                  <c:v>0.14500000000000007</c:v>
                </c:pt>
              </c:numCache>
            </c:numRef>
          </c:val>
          <c:smooth val="0"/>
          <c:extLst xmlns:c16r2="http://schemas.microsoft.com/office/drawing/2015/06/chart">
            <c:ext xmlns:c16="http://schemas.microsoft.com/office/drawing/2014/chart" uri="{C3380CC4-5D6E-409C-BE32-E72D297353CC}">
              <c16:uniqueId val="{00000000-9434-4AEC-85AE-D1D8FBE08294}"/>
            </c:ext>
          </c:extLst>
        </c:ser>
        <c:ser>
          <c:idx val="1"/>
          <c:order val="1"/>
          <c:tx>
            <c:strRef>
              <c:f>Sheet1!$C$1</c:f>
              <c:strCache>
                <c:ptCount val="1"/>
                <c:pt idx="0">
                  <c:v>Programmatic</c:v>
                </c:pt>
              </c:strCache>
            </c:strRef>
          </c:tx>
          <c:dLbls>
            <c:dLbl>
              <c:idx val="0"/>
              <c:layout>
                <c:manualLayout>
                  <c:x val="-9.459696169952795E-3"/>
                  <c:y val="6.316219858896747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767-48D4-91F9-C6EE13900587}"/>
                </c:ext>
                <c:ext xmlns:c15="http://schemas.microsoft.com/office/drawing/2012/chart" uri="{CE6537A1-D6FC-4f65-9D91-7224C49458BB}"/>
              </c:extLst>
            </c:dLbl>
            <c:dLbl>
              <c:idx val="1"/>
              <c:layout>
                <c:manualLayout>
                  <c:x val="-4.7298480849763853E-3"/>
                  <c:y val="9.972952548776653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767-48D4-91F9-C6EE13900587}"/>
                </c:ext>
                <c:ext xmlns:c15="http://schemas.microsoft.com/office/drawing/2012/chart" uri="{CE6537A1-D6FC-4f65-9D91-7224C49458BB}"/>
              </c:extLst>
            </c:dLbl>
            <c:dLbl>
              <c:idx val="2"/>
              <c:layout>
                <c:manualLayout>
                  <c:x val="-1.1036312198278095E-2"/>
                  <c:y val="4.986489362286906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767-48D4-91F9-C6EE13900587}"/>
                </c:ext>
                <c:ext xmlns:c15="http://schemas.microsoft.com/office/drawing/2012/chart" uri="{CE6537A1-D6FC-4f65-9D91-7224C49458BB}"/>
              </c:extLst>
            </c:dLbl>
            <c:spPr>
              <a:noFill/>
              <a:ln>
                <a:noFill/>
              </a:ln>
              <a:effectLst/>
            </c:spPr>
            <c:txPr>
              <a:bodyPr/>
              <a:lstStyle/>
              <a:p>
                <a:pPr>
                  <a:defRPr>
                    <a:solidFill>
                      <a:srgbClr val="FF000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Sheet1!$A$2:$A$4</c:f>
              <c:strCache>
                <c:ptCount val="3"/>
                <c:pt idx="0">
                  <c:v>&gt;&gt;1s</c:v>
                </c:pt>
                <c:pt idx="1">
                  <c:v>&gt;&gt;5s</c:v>
                </c:pt>
                <c:pt idx="2">
                  <c:v>&gt;&gt;15s</c:v>
                </c:pt>
              </c:strCache>
            </c:strRef>
          </c:cat>
          <c:val>
            <c:numRef>
              <c:f>Sheet1!$C$2:$C$4</c:f>
              <c:numCache>
                <c:formatCode>0.0%</c:formatCode>
                <c:ptCount val="3"/>
                <c:pt idx="0">
                  <c:v>0.48000000000000015</c:v>
                </c:pt>
                <c:pt idx="1">
                  <c:v>0.29200000000000015</c:v>
                </c:pt>
                <c:pt idx="2">
                  <c:v>0.14000000000000001</c:v>
                </c:pt>
              </c:numCache>
            </c:numRef>
          </c:val>
          <c:smooth val="0"/>
          <c:extLst xmlns:c16r2="http://schemas.microsoft.com/office/drawing/2015/06/chart">
            <c:ext xmlns:c16="http://schemas.microsoft.com/office/drawing/2014/chart" uri="{C3380CC4-5D6E-409C-BE32-E72D297353CC}">
              <c16:uniqueId val="{00000000-17D1-40D7-9A67-F6786E855676}"/>
            </c:ext>
          </c:extLst>
        </c:ser>
        <c:ser>
          <c:idx val="2"/>
          <c:order val="2"/>
          <c:tx>
            <c:strRef>
              <c:f>Sheet1!$D$1</c:f>
              <c:strCache>
                <c:ptCount val="1"/>
                <c:pt idx="0">
                  <c:v>Publisher Direct</c:v>
                </c:pt>
              </c:strCache>
            </c:strRef>
          </c:tx>
          <c:dLbls>
            <c:dLbl>
              <c:idx val="0"/>
              <c:layout>
                <c:manualLayout>
                  <c:x val="-1.576616028325489E-3"/>
                  <c:y val="-3.989191489829525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2767-48D4-91F9-C6EE13900587}"/>
                </c:ext>
                <c:ext xmlns:c15="http://schemas.microsoft.com/office/drawing/2012/chart" uri="{CE6537A1-D6FC-4f65-9D91-7224C49458BB}"/>
              </c:extLst>
            </c:dLbl>
            <c:dLbl>
              <c:idx val="1"/>
              <c:layout>
                <c:manualLayout>
                  <c:x val="-3.1532320566509233E-3"/>
                  <c:y val="-3.324326241524607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2767-48D4-91F9-C6EE13900587}"/>
                </c:ext>
                <c:ext xmlns:c15="http://schemas.microsoft.com/office/drawing/2012/chart" uri="{CE6537A1-D6FC-4f65-9D91-7224C49458BB}"/>
              </c:extLst>
            </c:dLbl>
            <c:dLbl>
              <c:idx val="2"/>
              <c:layout>
                <c:manualLayout>
                  <c:x val="-1.1036312198278095E-2"/>
                  <c:y val="-4.321624113981989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2767-48D4-91F9-C6EE13900587}"/>
                </c:ext>
                <c:ext xmlns:c15="http://schemas.microsoft.com/office/drawing/2012/chart" uri="{CE6537A1-D6FC-4f65-9D91-7224C49458BB}"/>
              </c:extLst>
            </c:dLbl>
            <c:spPr>
              <a:noFill/>
              <a:ln>
                <a:noFill/>
              </a:ln>
              <a:effectLst/>
            </c:spPr>
            <c:txPr>
              <a:bodyPr/>
              <a:lstStyle/>
              <a:p>
                <a:pPr>
                  <a:defRPr>
                    <a:solidFill>
                      <a:srgbClr val="92D05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&gt;&gt;1s</c:v>
                </c:pt>
                <c:pt idx="1">
                  <c:v>&gt;&gt;5s</c:v>
                </c:pt>
                <c:pt idx="2">
                  <c:v>&gt;&gt;15s</c:v>
                </c:pt>
              </c:strCache>
            </c:strRef>
          </c:cat>
          <c:val>
            <c:numRef>
              <c:f>Sheet1!$D$2:$D$4</c:f>
              <c:numCache>
                <c:formatCode>0.0%</c:formatCode>
                <c:ptCount val="3"/>
                <c:pt idx="0">
                  <c:v>0.53700000000000003</c:v>
                </c:pt>
                <c:pt idx="1">
                  <c:v>0.33900000000000025</c:v>
                </c:pt>
                <c:pt idx="2">
                  <c:v>0.17200000000000001</c:v>
                </c:pt>
              </c:numCache>
            </c:numRef>
          </c:val>
          <c:smooth val="0"/>
          <c:extLst xmlns:c16r2="http://schemas.microsoft.com/office/drawing/2015/06/chart">
            <c:ext xmlns:c16="http://schemas.microsoft.com/office/drawing/2014/chart" uri="{C3380CC4-5D6E-409C-BE32-E72D297353CC}">
              <c16:uniqueId val="{00000007-2767-48D4-91F9-C6EE13900587}"/>
            </c:ext>
          </c:extLst>
        </c:ser>
        <c:dLbls>
          <c:showLegendKey val="0"/>
          <c:showVal val="1"/>
          <c:showCatName val="0"/>
          <c:showSerName val="0"/>
          <c:showPercent val="0"/>
          <c:showBubbleSize val="0"/>
        </c:dLbls>
        <c:marker val="1"/>
        <c:smooth val="0"/>
        <c:axId val="469641336"/>
        <c:axId val="469641728"/>
      </c:lineChart>
      <c:catAx>
        <c:axId val="469641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69641728"/>
        <c:crosses val="autoZero"/>
        <c:auto val="1"/>
        <c:lblAlgn val="ctr"/>
        <c:lblOffset val="100"/>
        <c:noMultiLvlLbl val="0"/>
      </c:catAx>
      <c:valAx>
        <c:axId val="469641728"/>
        <c:scaling>
          <c:orientation val="minMax"/>
        </c:scaling>
        <c:delete val="1"/>
        <c:axPos val="l"/>
        <c:numFmt formatCode="0.0%" sourceLinked="1"/>
        <c:majorTickMark val="none"/>
        <c:minorTickMark val="none"/>
        <c:tickLblPos val="none"/>
        <c:crossAx val="469641336"/>
        <c:crosses val="autoZero"/>
        <c:crossBetween val="between"/>
      </c:valAx>
      <c:spPr>
        <a:noFill/>
        <a:ln>
          <a:noFill/>
        </a:ln>
        <a:effectLst/>
      </c:spPr>
    </c:plotArea>
    <c:legend>
      <c:legendPos val="b"/>
      <c:overlay val="0"/>
      <c:txPr>
        <a:bodyPr/>
        <a:lstStyle/>
        <a:p>
          <a:pPr>
            <a:defRPr sz="1200"/>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Trebuchet MS" panose="020B060302020202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81185034975581E-2"/>
          <c:y val="0.28158365943903585"/>
          <c:w val="0.91278223571778649"/>
          <c:h val="0.41553737733694385"/>
        </c:manualLayout>
      </c:layout>
      <c:lineChart>
        <c:grouping val="standard"/>
        <c:varyColors val="0"/>
        <c:ser>
          <c:idx val="0"/>
          <c:order val="0"/>
          <c:tx>
            <c:strRef>
              <c:f>Sheet1!$B$1</c:f>
              <c:strCache>
                <c:ptCount val="1"/>
                <c:pt idx="0">
                  <c:v>All buy types</c:v>
                </c:pt>
              </c:strCache>
            </c:strRef>
          </c:tx>
          <c:spPr>
            <a:effectLst/>
          </c:spPr>
          <c:dLbls>
            <c:dLbl>
              <c:idx val="1"/>
              <c:layout>
                <c:manualLayout>
                  <c:x val="-6.3064641133018509E-3"/>
                  <c:y val="3.656758865677064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BE2F-4E04-8E50-954DA157A4F3}"/>
                </c:ext>
                <c:ext xmlns:c15="http://schemas.microsoft.com/office/drawing/2012/chart" uri="{CE6537A1-D6FC-4f65-9D91-7224C49458BB}">
                  <c15:layout/>
                </c:ext>
              </c:extLst>
            </c:dLbl>
            <c:spPr>
              <a:noFill/>
              <a:ln>
                <a:noFill/>
              </a:ln>
              <a:effectLst/>
            </c:spPr>
            <c:txPr>
              <a:bodyPr rot="0" vert="horz"/>
              <a:lstStyle/>
              <a:p>
                <a:pPr>
                  <a:defRPr>
                    <a:solidFill>
                      <a:srgbClr val="0294EE"/>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1st Quartile</c:v>
                </c:pt>
                <c:pt idx="1">
                  <c:v>2nd Quartile</c:v>
                </c:pt>
                <c:pt idx="2">
                  <c:v>3rd Quartile</c:v>
                </c:pt>
                <c:pt idx="3">
                  <c:v>4th Quartile</c:v>
                </c:pt>
              </c:strCache>
            </c:strRef>
          </c:cat>
          <c:val>
            <c:numRef>
              <c:f>Sheet1!$B$2:$B$5</c:f>
              <c:numCache>
                <c:formatCode>0.0%</c:formatCode>
                <c:ptCount val="4"/>
                <c:pt idx="0">
                  <c:v>0.58799999999999997</c:v>
                </c:pt>
                <c:pt idx="1">
                  <c:v>0.52400000000000002</c:v>
                </c:pt>
                <c:pt idx="2">
                  <c:v>0.47600000000000015</c:v>
                </c:pt>
                <c:pt idx="3">
                  <c:v>0.41400000000000015</c:v>
                </c:pt>
              </c:numCache>
            </c:numRef>
          </c:val>
          <c:smooth val="0"/>
          <c:extLst xmlns:c16r2="http://schemas.microsoft.com/office/drawing/2015/06/chart">
            <c:ext xmlns:c16="http://schemas.microsoft.com/office/drawing/2014/chart" uri="{C3380CC4-5D6E-409C-BE32-E72D297353CC}">
              <c16:uniqueId val="{00000000-9434-4AEC-85AE-D1D8FBE08294}"/>
            </c:ext>
          </c:extLst>
        </c:ser>
        <c:ser>
          <c:idx val="1"/>
          <c:order val="1"/>
          <c:tx>
            <c:strRef>
              <c:f>Sheet1!$C$1</c:f>
              <c:strCache>
                <c:ptCount val="1"/>
                <c:pt idx="0">
                  <c:v>Programmatic</c:v>
                </c:pt>
              </c:strCache>
            </c:strRef>
          </c:tx>
          <c:dLbls>
            <c:dLbl>
              <c:idx val="0"/>
              <c:layout>
                <c:manualLayout>
                  <c:x val="-9.4596961699528036E-3"/>
                  <c:y val="6.316219858896747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E2F-4E04-8E50-954DA157A4F3}"/>
                </c:ext>
                <c:ext xmlns:c15="http://schemas.microsoft.com/office/drawing/2012/chart" uri="{CE6537A1-D6FC-4f65-9D91-7224C49458BB}">
                  <c15:layout/>
                </c:ext>
              </c:extLst>
            </c:dLbl>
            <c:dLbl>
              <c:idx val="1"/>
              <c:layout>
                <c:manualLayout>
                  <c:x val="-4.7298480849763888E-3"/>
                  <c:y val="9.97295254877665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BE2F-4E04-8E50-954DA157A4F3}"/>
                </c:ext>
                <c:ext xmlns:c15="http://schemas.microsoft.com/office/drawing/2012/chart" uri="{CE6537A1-D6FC-4f65-9D91-7224C49458BB}">
                  <c15:layout/>
                </c:ext>
              </c:extLst>
            </c:dLbl>
            <c:dLbl>
              <c:idx val="2"/>
              <c:layout>
                <c:manualLayout>
                  <c:x val="-1.1036312198278095E-2"/>
                  <c:y val="4.986489362286906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BE2F-4E04-8E50-954DA157A4F3}"/>
                </c:ext>
                <c:ext xmlns:c15="http://schemas.microsoft.com/office/drawing/2012/chart" uri="{CE6537A1-D6FC-4f65-9D91-7224C49458BB}">
                  <c15:layout/>
                </c:ext>
              </c:extLst>
            </c:dLbl>
            <c:spPr>
              <a:noFill/>
              <a:ln>
                <a:noFill/>
              </a:ln>
              <a:effectLst/>
            </c:spPr>
            <c:txPr>
              <a:bodyPr/>
              <a:lstStyle/>
              <a:p>
                <a:pPr>
                  <a:defRPr>
                    <a:solidFill>
                      <a:srgbClr val="FF000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Sheet1!$A$2:$A$5</c:f>
              <c:strCache>
                <c:ptCount val="4"/>
                <c:pt idx="0">
                  <c:v>1st Quartile</c:v>
                </c:pt>
                <c:pt idx="1">
                  <c:v>2nd Quartile</c:v>
                </c:pt>
                <c:pt idx="2">
                  <c:v>3rd Quartile</c:v>
                </c:pt>
                <c:pt idx="3">
                  <c:v>4th Quartile</c:v>
                </c:pt>
              </c:strCache>
            </c:strRef>
          </c:cat>
          <c:val>
            <c:numRef>
              <c:f>Sheet1!$C$2:$C$5</c:f>
              <c:numCache>
                <c:formatCode>0.0%</c:formatCode>
                <c:ptCount val="4"/>
                <c:pt idx="0">
                  <c:v>0.41100000000000014</c:v>
                </c:pt>
                <c:pt idx="1">
                  <c:v>0.35900000000000021</c:v>
                </c:pt>
                <c:pt idx="2">
                  <c:v>0.32600000000000018</c:v>
                </c:pt>
                <c:pt idx="3">
                  <c:v>0.27700000000000002</c:v>
                </c:pt>
              </c:numCache>
            </c:numRef>
          </c:val>
          <c:smooth val="0"/>
          <c:extLst xmlns:c16r2="http://schemas.microsoft.com/office/drawing/2015/06/chart">
            <c:ext xmlns:c16="http://schemas.microsoft.com/office/drawing/2014/chart" uri="{C3380CC4-5D6E-409C-BE32-E72D297353CC}">
              <c16:uniqueId val="{00000000-17D1-40D7-9A67-F6786E855676}"/>
            </c:ext>
          </c:extLst>
        </c:ser>
        <c:ser>
          <c:idx val="2"/>
          <c:order val="2"/>
          <c:tx>
            <c:strRef>
              <c:f>Sheet1!$D$1</c:f>
              <c:strCache>
                <c:ptCount val="1"/>
                <c:pt idx="0">
                  <c:v>Publisher Direct</c:v>
                </c:pt>
              </c:strCache>
            </c:strRef>
          </c:tx>
          <c:dLbls>
            <c:dLbl>
              <c:idx val="0"/>
              <c:layout>
                <c:manualLayout>
                  <c:x val="-1.5766160283254898E-3"/>
                  <c:y val="-3.989191489829525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BE2F-4E04-8E50-954DA157A4F3}"/>
                </c:ext>
                <c:ext xmlns:c15="http://schemas.microsoft.com/office/drawing/2012/chart" uri="{CE6537A1-D6FC-4f65-9D91-7224C49458BB}">
                  <c15:layout/>
                </c:ext>
              </c:extLst>
            </c:dLbl>
            <c:dLbl>
              <c:idx val="1"/>
              <c:layout>
                <c:manualLayout>
                  <c:x val="-3.1532320566509254E-3"/>
                  <c:y val="-3.32432624152460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BE2F-4E04-8E50-954DA157A4F3}"/>
                </c:ext>
                <c:ext xmlns:c15="http://schemas.microsoft.com/office/drawing/2012/chart" uri="{CE6537A1-D6FC-4f65-9D91-7224C49458BB}">
                  <c15:layout/>
                </c:ext>
              </c:extLst>
            </c:dLbl>
            <c:dLbl>
              <c:idx val="2"/>
              <c:layout>
                <c:manualLayout>
                  <c:x val="-1.1036312198278095E-2"/>
                  <c:y val="-4.321624113981989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BE2F-4E04-8E50-954DA157A4F3}"/>
                </c:ext>
                <c:ext xmlns:c15="http://schemas.microsoft.com/office/drawing/2012/chart" uri="{CE6537A1-D6FC-4f65-9D91-7224C49458BB}">
                  <c15:layout/>
                </c:ext>
              </c:extLst>
            </c:dLbl>
            <c:spPr>
              <a:noFill/>
              <a:ln>
                <a:noFill/>
              </a:ln>
              <a:effectLst/>
            </c:spPr>
            <c:txPr>
              <a:bodyPr/>
              <a:lstStyle/>
              <a:p>
                <a:pPr>
                  <a:defRPr>
                    <a:solidFill>
                      <a:srgbClr val="92D05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Sheet1!$A$2:$A$5</c:f>
              <c:strCache>
                <c:ptCount val="4"/>
                <c:pt idx="0">
                  <c:v>1st Quartile</c:v>
                </c:pt>
                <c:pt idx="1">
                  <c:v>2nd Quartile</c:v>
                </c:pt>
                <c:pt idx="2">
                  <c:v>3rd Quartile</c:v>
                </c:pt>
                <c:pt idx="3">
                  <c:v>4th Quartile</c:v>
                </c:pt>
              </c:strCache>
            </c:strRef>
          </c:cat>
          <c:val>
            <c:numRef>
              <c:f>Sheet1!$D$2:$D$5</c:f>
              <c:numCache>
                <c:formatCode>0.0%</c:formatCode>
                <c:ptCount val="4"/>
                <c:pt idx="0">
                  <c:v>0.6760000000000006</c:v>
                </c:pt>
                <c:pt idx="1">
                  <c:v>0.62200000000000033</c:v>
                </c:pt>
                <c:pt idx="2">
                  <c:v>0.58399999999999996</c:v>
                </c:pt>
                <c:pt idx="3">
                  <c:v>0.52</c:v>
                </c:pt>
              </c:numCache>
            </c:numRef>
          </c:val>
          <c:smooth val="0"/>
          <c:extLst xmlns:c16r2="http://schemas.microsoft.com/office/drawing/2015/06/chart">
            <c:ext xmlns:c16="http://schemas.microsoft.com/office/drawing/2014/chart" uri="{C3380CC4-5D6E-409C-BE32-E72D297353CC}">
              <c16:uniqueId val="{00000007-BE2F-4E04-8E50-954DA157A4F3}"/>
            </c:ext>
          </c:extLst>
        </c:ser>
        <c:dLbls>
          <c:showLegendKey val="0"/>
          <c:showVal val="1"/>
          <c:showCatName val="0"/>
          <c:showSerName val="0"/>
          <c:showPercent val="0"/>
          <c:showBubbleSize val="0"/>
        </c:dLbls>
        <c:marker val="1"/>
        <c:smooth val="0"/>
        <c:axId val="469642512"/>
        <c:axId val="469642904"/>
      </c:lineChart>
      <c:catAx>
        <c:axId val="469642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69642904"/>
        <c:crosses val="autoZero"/>
        <c:auto val="1"/>
        <c:lblAlgn val="ctr"/>
        <c:lblOffset val="100"/>
        <c:noMultiLvlLbl val="0"/>
      </c:catAx>
      <c:valAx>
        <c:axId val="469642904"/>
        <c:scaling>
          <c:orientation val="minMax"/>
        </c:scaling>
        <c:delete val="1"/>
        <c:axPos val="l"/>
        <c:numFmt formatCode="0.0%" sourceLinked="1"/>
        <c:majorTickMark val="none"/>
        <c:minorTickMark val="none"/>
        <c:tickLblPos val="none"/>
        <c:crossAx val="469642512"/>
        <c:crosses val="autoZero"/>
        <c:crossBetween val="between"/>
      </c:valAx>
      <c:spPr>
        <a:noFill/>
        <a:ln>
          <a:noFill/>
        </a:ln>
        <a:effectLst/>
      </c:spPr>
    </c:plotArea>
    <c:legend>
      <c:legendPos val="b"/>
      <c:layout/>
      <c:overlay val="0"/>
      <c:txPr>
        <a:bodyPr/>
        <a:lstStyle/>
        <a:p>
          <a:pPr>
            <a:defRPr sz="1200"/>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Trebuchet MS" panose="020B0603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0" dirty="0"/>
              <a:t>% In-View</a:t>
            </a:r>
            <a:r>
              <a:rPr lang="en-US" sz="1800" b="0" baseline="0" dirty="0"/>
              <a:t> Per MRC Standard For Desktop</a:t>
            </a:r>
            <a:endParaRPr lang="en-US" sz="1800" b="0" dirty="0"/>
          </a:p>
        </c:rich>
      </c:tx>
      <c:overlay val="0"/>
    </c:title>
    <c:autoTitleDeleted val="0"/>
    <c:plotArea>
      <c:layout>
        <c:manualLayout>
          <c:layoutTarget val="inner"/>
          <c:xMode val="edge"/>
          <c:yMode val="edge"/>
          <c:x val="1.647940074906367E-2"/>
          <c:y val="0.30299312774795656"/>
          <c:w val="0.96704119850187265"/>
          <c:h val="0.58241779173011776"/>
        </c:manualLayout>
      </c:layout>
      <c:barChart>
        <c:barDir val="col"/>
        <c:grouping val="clustered"/>
        <c:varyColors val="0"/>
        <c:ser>
          <c:idx val="0"/>
          <c:order val="0"/>
          <c:tx>
            <c:strRef>
              <c:f>Sheet1!$B$1</c:f>
              <c:strCache>
                <c:ptCount val="1"/>
                <c:pt idx="0">
                  <c:v>1Q17</c:v>
                </c:pt>
              </c:strCache>
            </c:strRef>
          </c:tx>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Sheet1!$A$2:$A$3</c:f>
              <c:strCache>
                <c:ptCount val="2"/>
                <c:pt idx="0">
                  <c:v>Desktop Display</c:v>
                </c:pt>
                <c:pt idx="1">
                  <c:v>Desktop Video</c:v>
                </c:pt>
              </c:strCache>
            </c:strRef>
          </c:cat>
          <c:val>
            <c:numRef>
              <c:f>Sheet1!$B$2:$B$3</c:f>
              <c:numCache>
                <c:formatCode>0.0%</c:formatCode>
                <c:ptCount val="2"/>
                <c:pt idx="0">
                  <c:v>0.53600000000000003</c:v>
                </c:pt>
                <c:pt idx="1">
                  <c:v>0.57799999999999996</c:v>
                </c:pt>
              </c:numCache>
            </c:numRef>
          </c:val>
          <c:extLst xmlns:c16r2="http://schemas.microsoft.com/office/drawing/2015/06/chart">
            <c:ext xmlns:c16="http://schemas.microsoft.com/office/drawing/2014/chart" uri="{C3380CC4-5D6E-409C-BE32-E72D297353CC}">
              <c16:uniqueId val="{00000000-4C91-402E-9CC2-84FAB3D5D457}"/>
            </c:ext>
          </c:extLst>
        </c:ser>
        <c:ser>
          <c:idx val="1"/>
          <c:order val="1"/>
          <c:tx>
            <c:strRef>
              <c:f>Sheet1!$C$1</c:f>
              <c:strCache>
                <c:ptCount val="1"/>
                <c:pt idx="0">
                  <c:v>2Q17</c:v>
                </c:pt>
              </c:strCache>
            </c:strRef>
          </c:tx>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Sheet1!$A$2:$A$3</c:f>
              <c:strCache>
                <c:ptCount val="2"/>
                <c:pt idx="0">
                  <c:v>Desktop Display</c:v>
                </c:pt>
                <c:pt idx="1">
                  <c:v>Desktop Video</c:v>
                </c:pt>
              </c:strCache>
            </c:strRef>
          </c:cat>
          <c:val>
            <c:numRef>
              <c:f>Sheet1!$C$2:$C$3</c:f>
              <c:numCache>
                <c:formatCode>0.0%</c:formatCode>
                <c:ptCount val="2"/>
                <c:pt idx="0">
                  <c:v>0.54700000000000004</c:v>
                </c:pt>
                <c:pt idx="1">
                  <c:v>0.66300000000000003</c:v>
                </c:pt>
              </c:numCache>
            </c:numRef>
          </c:val>
          <c:extLst xmlns:c16r2="http://schemas.microsoft.com/office/drawing/2015/06/chart">
            <c:ext xmlns:c16="http://schemas.microsoft.com/office/drawing/2014/chart" uri="{C3380CC4-5D6E-409C-BE32-E72D297353CC}">
              <c16:uniqueId val="{00000001-4C91-402E-9CC2-84FAB3D5D457}"/>
            </c:ext>
          </c:extLst>
        </c:ser>
        <c:dLbls>
          <c:dLblPos val="outEnd"/>
          <c:showLegendKey val="0"/>
          <c:showVal val="1"/>
          <c:showCatName val="0"/>
          <c:showSerName val="0"/>
          <c:showPercent val="0"/>
          <c:showBubbleSize val="0"/>
        </c:dLbls>
        <c:gapWidth val="150"/>
        <c:axId val="463283448"/>
        <c:axId val="463288544"/>
      </c:barChart>
      <c:catAx>
        <c:axId val="463283448"/>
        <c:scaling>
          <c:orientation val="minMax"/>
        </c:scaling>
        <c:delete val="0"/>
        <c:axPos val="b"/>
        <c:numFmt formatCode="General" sourceLinked="0"/>
        <c:majorTickMark val="out"/>
        <c:minorTickMark val="none"/>
        <c:tickLblPos val="nextTo"/>
        <c:txPr>
          <a:bodyPr/>
          <a:lstStyle/>
          <a:p>
            <a:pPr>
              <a:defRPr sz="1200"/>
            </a:pPr>
            <a:endParaRPr lang="en-US"/>
          </a:p>
        </c:txPr>
        <c:crossAx val="463288544"/>
        <c:crosses val="autoZero"/>
        <c:auto val="1"/>
        <c:lblAlgn val="ctr"/>
        <c:lblOffset val="100"/>
        <c:noMultiLvlLbl val="0"/>
      </c:catAx>
      <c:valAx>
        <c:axId val="463288544"/>
        <c:scaling>
          <c:orientation val="minMax"/>
        </c:scaling>
        <c:delete val="1"/>
        <c:axPos val="l"/>
        <c:numFmt formatCode="0.0%" sourceLinked="1"/>
        <c:majorTickMark val="out"/>
        <c:minorTickMark val="none"/>
        <c:tickLblPos val="nextTo"/>
        <c:crossAx val="463283448"/>
        <c:crosses val="autoZero"/>
        <c:crossBetween val="between"/>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dirty="0"/>
              <a:t>Programmatic</a:t>
            </a:r>
          </a:p>
        </c:rich>
      </c:tx>
      <c:layout>
        <c:manualLayout>
          <c:xMode val="edge"/>
          <c:yMode val="edge"/>
          <c:x val="0.25075327914736478"/>
          <c:y val="4.6540567381344447E-2"/>
        </c:manualLayout>
      </c:layout>
      <c:overlay val="0"/>
      <c:spPr>
        <a:noFill/>
        <a:ln>
          <a:noFill/>
        </a:ln>
        <a:effectLst/>
      </c:spPr>
    </c:title>
    <c:autoTitleDeleted val="0"/>
    <c:plotArea>
      <c:layout>
        <c:manualLayout>
          <c:layoutTarget val="inner"/>
          <c:xMode val="edge"/>
          <c:yMode val="edge"/>
          <c:x val="0.35913376494541988"/>
          <c:y val="0.18850264755100574"/>
          <c:w val="0.91278223571778649"/>
          <c:h val="0.41553737733694363"/>
        </c:manualLayout>
      </c:layout>
      <c:pieChart>
        <c:varyColors val="1"/>
        <c:ser>
          <c:idx val="0"/>
          <c:order val="0"/>
          <c:tx>
            <c:strRef>
              <c:f>Sheet1!$B$1</c:f>
              <c:strCache>
                <c:ptCount val="1"/>
                <c:pt idx="0">
                  <c:v>2Q17</c:v>
                </c:pt>
              </c:strCache>
            </c:strRef>
          </c:tx>
          <c:spPr>
            <a:solidFill>
              <a:srgbClr val="FF0000"/>
            </a:solidFill>
            <a:ln>
              <a:noFill/>
            </a:ln>
            <a:effectLst/>
          </c:spPr>
          <c:dPt>
            <c:idx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0-5955-452A-B6C9-98F35FF171FD}"/>
              </c:ext>
            </c:extLst>
          </c:dPt>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In-View</c:v>
                </c:pt>
                <c:pt idx="1">
                  <c:v>Out-of View</c:v>
                </c:pt>
              </c:strCache>
            </c:strRef>
          </c:cat>
          <c:val>
            <c:numRef>
              <c:f>Sheet1!$B$2:$B$3</c:f>
              <c:numCache>
                <c:formatCode>0.0%</c:formatCode>
                <c:ptCount val="2"/>
                <c:pt idx="0">
                  <c:v>0.52900000000000003</c:v>
                </c:pt>
                <c:pt idx="1">
                  <c:v>0.47100000000000014</c:v>
                </c:pt>
              </c:numCache>
            </c:numRef>
          </c:val>
          <c:extLst xmlns:c16r2="http://schemas.microsoft.com/office/drawing/2015/06/chart">
            <c:ext xmlns:c16="http://schemas.microsoft.com/office/drawing/2014/chart" uri="{C3380CC4-5D6E-409C-BE32-E72D297353CC}">
              <c16:uniqueId val="{00000000-9434-4AEC-85AE-D1D8FBE08294}"/>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9.823124663426451E-2"/>
          <c:y val="0.7033177561164331"/>
          <c:w val="0.89999977213638138"/>
          <c:h val="7.7276711942943124E-2"/>
        </c:manualLayout>
      </c:layout>
      <c:overlay val="0"/>
      <c:txPr>
        <a:bodyPr/>
        <a:lstStyle/>
        <a:p>
          <a:pPr>
            <a:defRPr sz="1500"/>
          </a:pPr>
          <a:endParaRPr lang="en-US"/>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Trebuchet MS" panose="020B0603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dirty="0"/>
              <a:t>Publisher Direct</a:t>
            </a:r>
          </a:p>
        </c:rich>
      </c:tx>
      <c:layout>
        <c:manualLayout>
          <c:xMode val="edge"/>
          <c:yMode val="edge"/>
          <c:x val="0.25075327914736478"/>
          <c:y val="4.6540567381344447E-2"/>
        </c:manualLayout>
      </c:layout>
      <c:overlay val="0"/>
      <c:spPr>
        <a:noFill/>
        <a:ln>
          <a:noFill/>
        </a:ln>
        <a:effectLst/>
      </c:spPr>
    </c:title>
    <c:autoTitleDeleted val="0"/>
    <c:plotArea>
      <c:layout>
        <c:manualLayout>
          <c:layoutTarget val="inner"/>
          <c:xMode val="edge"/>
          <c:yMode val="edge"/>
          <c:x val="0.35913376494541988"/>
          <c:y val="0.18850264755100574"/>
          <c:w val="0.91278223571778649"/>
          <c:h val="0.41553737733694363"/>
        </c:manualLayout>
      </c:layout>
      <c:pieChart>
        <c:varyColors val="1"/>
        <c:ser>
          <c:idx val="0"/>
          <c:order val="0"/>
          <c:tx>
            <c:strRef>
              <c:f>Sheet1!$B$1</c:f>
              <c:strCache>
                <c:ptCount val="1"/>
                <c:pt idx="0">
                  <c:v>2Q17</c:v>
                </c:pt>
              </c:strCache>
            </c:strRef>
          </c:tx>
          <c:spPr>
            <a:solidFill>
              <a:srgbClr val="FF0000"/>
            </a:solidFill>
            <a:ln>
              <a:noFill/>
            </a:ln>
            <a:effectLst/>
          </c:spPr>
          <c:dPt>
            <c:idx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0-55F9-4794-A28C-E92644E0BD42}"/>
              </c:ext>
            </c:extLst>
          </c:dPt>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In-View</c:v>
                </c:pt>
                <c:pt idx="1">
                  <c:v>Out-of View</c:v>
                </c:pt>
              </c:strCache>
            </c:strRef>
          </c:cat>
          <c:val>
            <c:numRef>
              <c:f>Sheet1!$B$2:$B$3</c:f>
              <c:numCache>
                <c:formatCode>0.0%</c:formatCode>
                <c:ptCount val="2"/>
                <c:pt idx="0">
                  <c:v>0.62200000000000033</c:v>
                </c:pt>
                <c:pt idx="1">
                  <c:v>0.37800000000000017</c:v>
                </c:pt>
              </c:numCache>
            </c:numRef>
          </c:val>
          <c:extLst xmlns:c16r2="http://schemas.microsoft.com/office/drawing/2015/06/chart">
            <c:ext xmlns:c16="http://schemas.microsoft.com/office/drawing/2014/chart" uri="{C3380CC4-5D6E-409C-BE32-E72D297353CC}">
              <c16:uniqueId val="{00000000-9434-4AEC-85AE-D1D8FBE08294}"/>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9.823124663426451E-2"/>
          <c:y val="0.69999342987490853"/>
          <c:w val="0.89999977213638138"/>
          <c:h val="7.7276711942943124E-2"/>
        </c:manualLayout>
      </c:layout>
      <c:overlay val="0"/>
      <c:txPr>
        <a:bodyPr/>
        <a:lstStyle/>
        <a:p>
          <a:pPr>
            <a:defRPr sz="1500"/>
          </a:pPr>
          <a:endParaRPr lang="en-US"/>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Trebuchet MS" panose="020B0603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dirty="0"/>
              <a:t>Programmatic</a:t>
            </a:r>
          </a:p>
        </c:rich>
      </c:tx>
      <c:layout>
        <c:manualLayout>
          <c:xMode val="edge"/>
          <c:yMode val="edge"/>
          <c:x val="0.25075327914736478"/>
          <c:y val="4.6540567381344447E-2"/>
        </c:manualLayout>
      </c:layout>
      <c:overlay val="0"/>
      <c:spPr>
        <a:noFill/>
        <a:ln>
          <a:noFill/>
        </a:ln>
        <a:effectLst/>
      </c:spPr>
    </c:title>
    <c:autoTitleDeleted val="0"/>
    <c:plotArea>
      <c:layout>
        <c:manualLayout>
          <c:layoutTarget val="inner"/>
          <c:xMode val="edge"/>
          <c:yMode val="edge"/>
          <c:x val="0.35913376494541988"/>
          <c:y val="0.18850264755100579"/>
          <c:w val="0.91278223571778649"/>
          <c:h val="0.41553737733694385"/>
        </c:manualLayout>
      </c:layout>
      <c:pieChart>
        <c:varyColors val="1"/>
        <c:ser>
          <c:idx val="0"/>
          <c:order val="0"/>
          <c:tx>
            <c:strRef>
              <c:f>Sheet1!$B$1</c:f>
              <c:strCache>
                <c:ptCount val="1"/>
                <c:pt idx="0">
                  <c:v>2Q17</c:v>
                </c:pt>
              </c:strCache>
            </c:strRef>
          </c:tx>
          <c:spPr>
            <a:solidFill>
              <a:srgbClr val="FF0000"/>
            </a:solidFill>
            <a:ln>
              <a:noFill/>
            </a:ln>
            <a:effectLst/>
          </c:spPr>
          <c:dPt>
            <c:idx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0-7795-485A-9E13-4DFA2433D073}"/>
              </c:ext>
            </c:extLst>
          </c:dPt>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In-View</c:v>
                </c:pt>
                <c:pt idx="1">
                  <c:v>Out-of View</c:v>
                </c:pt>
              </c:strCache>
            </c:strRef>
          </c:cat>
          <c:val>
            <c:numRef>
              <c:f>Sheet1!$B$2:$B$3</c:f>
              <c:numCache>
                <c:formatCode>0.0%</c:formatCode>
                <c:ptCount val="2"/>
                <c:pt idx="0">
                  <c:v>0.59499999999999997</c:v>
                </c:pt>
                <c:pt idx="1">
                  <c:v>0.40500000000000008</c:v>
                </c:pt>
              </c:numCache>
            </c:numRef>
          </c:val>
          <c:extLst xmlns:c16r2="http://schemas.microsoft.com/office/drawing/2015/06/chart">
            <c:ext xmlns:c16="http://schemas.microsoft.com/office/drawing/2014/chart" uri="{C3380CC4-5D6E-409C-BE32-E72D297353CC}">
              <c16:uniqueId val="{00000000-9434-4AEC-85AE-D1D8FBE08294}"/>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9.8231246634264524E-2"/>
          <c:y val="0.7033177561164331"/>
          <c:w val="0.89999977213638171"/>
          <c:h val="7.7276711942943152E-2"/>
        </c:manualLayout>
      </c:layout>
      <c:overlay val="0"/>
      <c:txPr>
        <a:bodyPr/>
        <a:lstStyle/>
        <a:p>
          <a:pPr>
            <a:defRPr sz="1500"/>
          </a:pPr>
          <a:endParaRPr lang="en-US"/>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Trebuchet MS" panose="020B0603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dirty="0"/>
              <a:t>Publisher Direct</a:t>
            </a:r>
          </a:p>
        </c:rich>
      </c:tx>
      <c:layout>
        <c:manualLayout>
          <c:xMode val="edge"/>
          <c:yMode val="edge"/>
          <c:x val="0.25075327914736478"/>
          <c:y val="4.6540567381344447E-2"/>
        </c:manualLayout>
      </c:layout>
      <c:overlay val="0"/>
      <c:spPr>
        <a:noFill/>
        <a:ln>
          <a:noFill/>
        </a:ln>
        <a:effectLst/>
      </c:spPr>
    </c:title>
    <c:autoTitleDeleted val="0"/>
    <c:plotArea>
      <c:layout>
        <c:manualLayout>
          <c:layoutTarget val="inner"/>
          <c:xMode val="edge"/>
          <c:yMode val="edge"/>
          <c:x val="0.35913376494541988"/>
          <c:y val="0.18850264755100579"/>
          <c:w val="0.91278223571778649"/>
          <c:h val="0.41553737733694385"/>
        </c:manualLayout>
      </c:layout>
      <c:pieChart>
        <c:varyColors val="1"/>
        <c:ser>
          <c:idx val="0"/>
          <c:order val="0"/>
          <c:tx>
            <c:strRef>
              <c:f>Sheet1!$B$1</c:f>
              <c:strCache>
                <c:ptCount val="1"/>
                <c:pt idx="0">
                  <c:v>2Q17</c:v>
                </c:pt>
              </c:strCache>
            </c:strRef>
          </c:tx>
          <c:spPr>
            <a:solidFill>
              <a:srgbClr val="FF0000"/>
            </a:solidFill>
            <a:ln>
              <a:noFill/>
            </a:ln>
            <a:effectLst/>
          </c:spPr>
          <c:dPt>
            <c:idx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0-E36C-4CEE-82B9-9A2FB325012A}"/>
              </c:ext>
            </c:extLst>
          </c:dPt>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In-View</c:v>
                </c:pt>
                <c:pt idx="1">
                  <c:v>Out-of View</c:v>
                </c:pt>
              </c:strCache>
            </c:strRef>
          </c:cat>
          <c:val>
            <c:numRef>
              <c:f>Sheet1!$B$2:$B$3</c:f>
              <c:numCache>
                <c:formatCode>0.0%</c:formatCode>
                <c:ptCount val="2"/>
                <c:pt idx="0">
                  <c:v>0.76900000000000035</c:v>
                </c:pt>
                <c:pt idx="1">
                  <c:v>0.23100000000000001</c:v>
                </c:pt>
              </c:numCache>
            </c:numRef>
          </c:val>
          <c:extLst xmlns:c16r2="http://schemas.microsoft.com/office/drawing/2015/06/chart">
            <c:ext xmlns:c16="http://schemas.microsoft.com/office/drawing/2014/chart" uri="{C3380CC4-5D6E-409C-BE32-E72D297353CC}">
              <c16:uniqueId val="{00000000-9434-4AEC-85AE-D1D8FBE08294}"/>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9.8231246634264524E-2"/>
          <c:y val="0.69999342987490853"/>
          <c:w val="0.89999977213638171"/>
          <c:h val="7.7276711942943152E-2"/>
        </c:manualLayout>
      </c:layout>
      <c:overlay val="0"/>
      <c:txPr>
        <a:bodyPr/>
        <a:lstStyle/>
        <a:p>
          <a:pPr>
            <a:defRPr sz="1500"/>
          </a:pPr>
          <a:endParaRPr lang="en-US"/>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Trebuchet MS" panose="020B060302020202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81185034975581E-2"/>
          <c:y val="0.28158365943903585"/>
          <c:w val="0.91278223571778649"/>
          <c:h val="0.41553737733694351"/>
        </c:manualLayout>
      </c:layout>
      <c:lineChart>
        <c:grouping val="standard"/>
        <c:varyColors val="0"/>
        <c:ser>
          <c:idx val="0"/>
          <c:order val="0"/>
          <c:tx>
            <c:strRef>
              <c:f>Sheet1!$B$1</c:f>
              <c:strCache>
                <c:ptCount val="1"/>
                <c:pt idx="0">
                  <c:v>All buy types</c:v>
                </c:pt>
              </c:strCache>
            </c:strRef>
          </c:tx>
          <c:spPr>
            <a:effectLst/>
          </c:spPr>
          <c:dLbls>
            <c:dLbl>
              <c:idx val="1"/>
              <c:layout>
                <c:manualLayout>
                  <c:x val="-6.3064641133018431E-3"/>
                  <c:y val="3.656758865677064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6FF-40AE-8C60-54141C65CEF2}"/>
                </c:ext>
                <c:ext xmlns:c15="http://schemas.microsoft.com/office/drawing/2012/chart" uri="{CE6537A1-D6FC-4f65-9D91-7224C49458BB}"/>
              </c:extLst>
            </c:dLbl>
            <c:spPr>
              <a:noFill/>
              <a:ln>
                <a:noFill/>
              </a:ln>
              <a:effectLst/>
            </c:spPr>
            <c:txPr>
              <a:bodyPr rot="0" vert="horz"/>
              <a:lstStyle/>
              <a:p>
                <a:pPr>
                  <a:defRPr>
                    <a:solidFill>
                      <a:srgbClr val="0294EE"/>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&gt;&gt;1s</c:v>
                </c:pt>
                <c:pt idx="1">
                  <c:v>&gt;&gt;5s</c:v>
                </c:pt>
                <c:pt idx="2">
                  <c:v>&gt;&gt;15s</c:v>
                </c:pt>
              </c:strCache>
            </c:strRef>
          </c:cat>
          <c:val>
            <c:numRef>
              <c:f>Sheet1!$B$2:$B$4</c:f>
              <c:numCache>
                <c:formatCode>0.0%</c:formatCode>
                <c:ptCount val="3"/>
                <c:pt idx="0">
                  <c:v>0.54700000000000004</c:v>
                </c:pt>
                <c:pt idx="1">
                  <c:v>0.38200000000000017</c:v>
                </c:pt>
                <c:pt idx="2">
                  <c:v>0.22500000000000001</c:v>
                </c:pt>
              </c:numCache>
            </c:numRef>
          </c:val>
          <c:smooth val="0"/>
          <c:extLst xmlns:c16r2="http://schemas.microsoft.com/office/drawing/2015/06/chart">
            <c:ext xmlns:c16="http://schemas.microsoft.com/office/drawing/2014/chart" uri="{C3380CC4-5D6E-409C-BE32-E72D297353CC}">
              <c16:uniqueId val="{00000000-9434-4AEC-85AE-D1D8FBE08294}"/>
            </c:ext>
          </c:extLst>
        </c:ser>
        <c:ser>
          <c:idx val="1"/>
          <c:order val="1"/>
          <c:tx>
            <c:strRef>
              <c:f>Sheet1!$C$1</c:f>
              <c:strCache>
                <c:ptCount val="1"/>
                <c:pt idx="0">
                  <c:v>Programmatic</c:v>
                </c:pt>
              </c:strCache>
            </c:strRef>
          </c:tx>
          <c:dLbls>
            <c:dLbl>
              <c:idx val="0"/>
              <c:layout>
                <c:manualLayout>
                  <c:x val="-9.459696169952788E-3"/>
                  <c:y val="6.316219858896747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6FF-40AE-8C60-54141C65CEF2}"/>
                </c:ext>
                <c:ext xmlns:c15="http://schemas.microsoft.com/office/drawing/2012/chart" uri="{CE6537A1-D6FC-4f65-9D91-7224C49458BB}"/>
              </c:extLst>
            </c:dLbl>
            <c:dLbl>
              <c:idx val="1"/>
              <c:layout>
                <c:manualLayout>
                  <c:x val="-4.7298480849763819E-3"/>
                  <c:y val="9.972952548776646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E6FF-40AE-8C60-54141C65CEF2}"/>
                </c:ext>
                <c:ext xmlns:c15="http://schemas.microsoft.com/office/drawing/2012/chart" uri="{CE6537A1-D6FC-4f65-9D91-7224C49458BB}"/>
              </c:extLst>
            </c:dLbl>
            <c:dLbl>
              <c:idx val="2"/>
              <c:layout>
                <c:manualLayout>
                  <c:x val="-1.1036312198278095E-2"/>
                  <c:y val="4.986489362286906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6FF-40AE-8C60-54141C65CEF2}"/>
                </c:ext>
                <c:ext xmlns:c15="http://schemas.microsoft.com/office/drawing/2012/chart" uri="{CE6537A1-D6FC-4f65-9D91-7224C49458BB}"/>
              </c:extLst>
            </c:dLbl>
            <c:spPr>
              <a:noFill/>
              <a:ln>
                <a:noFill/>
              </a:ln>
              <a:effectLst/>
            </c:spPr>
            <c:txPr>
              <a:bodyPr/>
              <a:lstStyle/>
              <a:p>
                <a:pPr>
                  <a:defRPr>
                    <a:solidFill>
                      <a:srgbClr val="FF000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Sheet1!$A$2:$A$4</c:f>
              <c:strCache>
                <c:ptCount val="3"/>
                <c:pt idx="0">
                  <c:v>&gt;&gt;1s</c:v>
                </c:pt>
                <c:pt idx="1">
                  <c:v>&gt;&gt;5s</c:v>
                </c:pt>
                <c:pt idx="2">
                  <c:v>&gt;&gt;15s</c:v>
                </c:pt>
              </c:strCache>
            </c:strRef>
          </c:cat>
          <c:val>
            <c:numRef>
              <c:f>Sheet1!$C$2:$C$4</c:f>
              <c:numCache>
                <c:formatCode>0.0%</c:formatCode>
                <c:ptCount val="3"/>
                <c:pt idx="0">
                  <c:v>0.52900000000000003</c:v>
                </c:pt>
                <c:pt idx="1">
                  <c:v>0.37300000000000016</c:v>
                </c:pt>
                <c:pt idx="2">
                  <c:v>0.222</c:v>
                </c:pt>
              </c:numCache>
            </c:numRef>
          </c:val>
          <c:smooth val="0"/>
          <c:extLst xmlns:c16r2="http://schemas.microsoft.com/office/drawing/2015/06/chart">
            <c:ext xmlns:c16="http://schemas.microsoft.com/office/drawing/2014/chart" uri="{C3380CC4-5D6E-409C-BE32-E72D297353CC}">
              <c16:uniqueId val="{00000000-17D1-40D7-9A67-F6786E855676}"/>
            </c:ext>
          </c:extLst>
        </c:ser>
        <c:ser>
          <c:idx val="2"/>
          <c:order val="2"/>
          <c:tx>
            <c:strRef>
              <c:f>Sheet1!$D$1</c:f>
              <c:strCache>
                <c:ptCount val="1"/>
                <c:pt idx="0">
                  <c:v>Publisher Direct</c:v>
                </c:pt>
              </c:strCache>
            </c:strRef>
          </c:tx>
          <c:dLbls>
            <c:dLbl>
              <c:idx val="0"/>
              <c:layout>
                <c:manualLayout>
                  <c:x val="-1.5766160283254885E-3"/>
                  <c:y val="-3.989191489829525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6FF-40AE-8C60-54141C65CEF2}"/>
                </c:ext>
                <c:ext xmlns:c15="http://schemas.microsoft.com/office/drawing/2012/chart" uri="{CE6537A1-D6FC-4f65-9D91-7224C49458BB}"/>
              </c:extLst>
            </c:dLbl>
            <c:dLbl>
              <c:idx val="1"/>
              <c:layout>
                <c:manualLayout>
                  <c:x val="-3.1532320566509211E-3"/>
                  <c:y val="-3.324326241524606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6FF-40AE-8C60-54141C65CEF2}"/>
                </c:ext>
                <c:ext xmlns:c15="http://schemas.microsoft.com/office/drawing/2012/chart" uri="{CE6537A1-D6FC-4f65-9D91-7224C49458BB}"/>
              </c:extLst>
            </c:dLbl>
            <c:dLbl>
              <c:idx val="2"/>
              <c:layout>
                <c:manualLayout>
                  <c:x val="-1.1036312198278095E-2"/>
                  <c:y val="-4.32162411398198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E6FF-40AE-8C60-54141C65CEF2}"/>
                </c:ext>
                <c:ext xmlns:c15="http://schemas.microsoft.com/office/drawing/2012/chart" uri="{CE6537A1-D6FC-4f65-9D91-7224C49458BB}"/>
              </c:extLst>
            </c:dLbl>
            <c:spPr>
              <a:noFill/>
              <a:ln>
                <a:noFill/>
              </a:ln>
              <a:effectLst/>
            </c:spPr>
            <c:txPr>
              <a:bodyPr/>
              <a:lstStyle/>
              <a:p>
                <a:pPr>
                  <a:defRPr>
                    <a:solidFill>
                      <a:srgbClr val="92D05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&gt;&gt;1s</c:v>
                </c:pt>
                <c:pt idx="1">
                  <c:v>&gt;&gt;5s</c:v>
                </c:pt>
                <c:pt idx="2">
                  <c:v>&gt;&gt;15s</c:v>
                </c:pt>
              </c:strCache>
            </c:strRef>
          </c:cat>
          <c:val>
            <c:numRef>
              <c:f>Sheet1!$D$2:$D$4</c:f>
              <c:numCache>
                <c:formatCode>0.0%</c:formatCode>
                <c:ptCount val="3"/>
                <c:pt idx="0">
                  <c:v>0.62200000000000033</c:v>
                </c:pt>
                <c:pt idx="1">
                  <c:v>0.42900000000000021</c:v>
                </c:pt>
                <c:pt idx="2">
                  <c:v>0.24600000000000008</c:v>
                </c:pt>
              </c:numCache>
            </c:numRef>
          </c:val>
          <c:smooth val="0"/>
          <c:extLst xmlns:c16r2="http://schemas.microsoft.com/office/drawing/2015/06/chart">
            <c:ext xmlns:c16="http://schemas.microsoft.com/office/drawing/2014/chart" uri="{C3380CC4-5D6E-409C-BE32-E72D297353CC}">
              <c16:uniqueId val="{00000007-E6FF-40AE-8C60-54141C65CEF2}"/>
            </c:ext>
          </c:extLst>
        </c:ser>
        <c:dLbls>
          <c:showLegendKey val="0"/>
          <c:showVal val="1"/>
          <c:showCatName val="0"/>
          <c:showSerName val="0"/>
          <c:showPercent val="0"/>
          <c:showBubbleSize val="0"/>
        </c:dLbls>
        <c:marker val="1"/>
        <c:smooth val="0"/>
        <c:axId val="468440048"/>
        <c:axId val="468440440"/>
      </c:lineChart>
      <c:catAx>
        <c:axId val="468440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68440440"/>
        <c:crosses val="autoZero"/>
        <c:auto val="1"/>
        <c:lblAlgn val="ctr"/>
        <c:lblOffset val="100"/>
        <c:noMultiLvlLbl val="0"/>
      </c:catAx>
      <c:valAx>
        <c:axId val="468440440"/>
        <c:scaling>
          <c:orientation val="minMax"/>
        </c:scaling>
        <c:delete val="1"/>
        <c:axPos val="l"/>
        <c:numFmt formatCode="0.0%" sourceLinked="1"/>
        <c:majorTickMark val="none"/>
        <c:minorTickMark val="none"/>
        <c:tickLblPos val="none"/>
        <c:crossAx val="468440048"/>
        <c:crosses val="autoZero"/>
        <c:crossBetween val="between"/>
      </c:valAx>
      <c:spPr>
        <a:noFill/>
        <a:ln>
          <a:noFill/>
        </a:ln>
        <a:effectLst/>
      </c:spPr>
    </c:plotArea>
    <c:legend>
      <c:legendPos val="b"/>
      <c:overlay val="0"/>
      <c:txPr>
        <a:bodyPr/>
        <a:lstStyle/>
        <a:p>
          <a:pPr>
            <a:defRPr sz="1200"/>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Trebuchet MS" panose="020B0603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81185034975581E-2"/>
          <c:y val="0.28158365943903585"/>
          <c:w val="0.91278223571778649"/>
          <c:h val="0.41553737733694363"/>
        </c:manualLayout>
      </c:layout>
      <c:lineChart>
        <c:grouping val="standard"/>
        <c:varyColors val="0"/>
        <c:ser>
          <c:idx val="0"/>
          <c:order val="0"/>
          <c:tx>
            <c:strRef>
              <c:f>Sheet1!$B$1</c:f>
              <c:strCache>
                <c:ptCount val="1"/>
                <c:pt idx="0">
                  <c:v>All buy types</c:v>
                </c:pt>
              </c:strCache>
            </c:strRef>
          </c:tx>
          <c:spPr>
            <a:effectLst/>
          </c:spPr>
          <c:dLbls>
            <c:dLbl>
              <c:idx val="1"/>
              <c:layout>
                <c:manualLayout>
                  <c:x val="-6.3064641133018474E-3"/>
                  <c:y val="3.656758865677064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08B-45F2-8D39-5E524A72DD10}"/>
                </c:ext>
                <c:ext xmlns:c15="http://schemas.microsoft.com/office/drawing/2012/chart" uri="{CE6537A1-D6FC-4f65-9D91-7224C49458BB}"/>
              </c:extLst>
            </c:dLbl>
            <c:spPr>
              <a:noFill/>
              <a:ln>
                <a:noFill/>
              </a:ln>
              <a:effectLst/>
            </c:spPr>
            <c:txPr>
              <a:bodyPr rot="0" vert="horz"/>
              <a:lstStyle/>
              <a:p>
                <a:pPr>
                  <a:defRPr>
                    <a:solidFill>
                      <a:srgbClr val="0294EE"/>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1st Quartile</c:v>
                </c:pt>
                <c:pt idx="1">
                  <c:v>2nd Quartile</c:v>
                </c:pt>
                <c:pt idx="2">
                  <c:v>3rd Quartile</c:v>
                </c:pt>
                <c:pt idx="3">
                  <c:v>4th Quartile</c:v>
                </c:pt>
              </c:strCache>
            </c:strRef>
          </c:cat>
          <c:val>
            <c:numRef>
              <c:f>Sheet1!$B$2:$B$5</c:f>
              <c:numCache>
                <c:formatCode>0.0%</c:formatCode>
                <c:ptCount val="4"/>
                <c:pt idx="0">
                  <c:v>0.57199999999999995</c:v>
                </c:pt>
                <c:pt idx="1">
                  <c:v>0.53600000000000003</c:v>
                </c:pt>
                <c:pt idx="2">
                  <c:v>0.505</c:v>
                </c:pt>
                <c:pt idx="3">
                  <c:v>0.46500000000000002</c:v>
                </c:pt>
              </c:numCache>
            </c:numRef>
          </c:val>
          <c:smooth val="0"/>
          <c:extLst xmlns:c16r2="http://schemas.microsoft.com/office/drawing/2015/06/chart">
            <c:ext xmlns:c16="http://schemas.microsoft.com/office/drawing/2014/chart" uri="{C3380CC4-5D6E-409C-BE32-E72D297353CC}">
              <c16:uniqueId val="{00000000-9434-4AEC-85AE-D1D8FBE08294}"/>
            </c:ext>
          </c:extLst>
        </c:ser>
        <c:ser>
          <c:idx val="1"/>
          <c:order val="1"/>
          <c:tx>
            <c:strRef>
              <c:f>Sheet1!$C$1</c:f>
              <c:strCache>
                <c:ptCount val="1"/>
                <c:pt idx="0">
                  <c:v>Programmatic</c:v>
                </c:pt>
              </c:strCache>
            </c:strRef>
          </c:tx>
          <c:dLbls>
            <c:dLbl>
              <c:idx val="0"/>
              <c:layout>
                <c:manualLayout>
                  <c:x val="-9.459696169952795E-3"/>
                  <c:y val="6.316219858896747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08B-45F2-8D39-5E524A72DD10}"/>
                </c:ext>
                <c:ext xmlns:c15="http://schemas.microsoft.com/office/drawing/2012/chart" uri="{CE6537A1-D6FC-4f65-9D91-7224C49458BB}"/>
              </c:extLst>
            </c:dLbl>
            <c:dLbl>
              <c:idx val="1"/>
              <c:layout>
                <c:manualLayout>
                  <c:x val="-4.7298480849763853E-3"/>
                  <c:y val="9.972952548776653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08B-45F2-8D39-5E524A72DD10}"/>
                </c:ext>
                <c:ext xmlns:c15="http://schemas.microsoft.com/office/drawing/2012/chart" uri="{CE6537A1-D6FC-4f65-9D91-7224C49458BB}"/>
              </c:extLst>
            </c:dLbl>
            <c:dLbl>
              <c:idx val="2"/>
              <c:layout>
                <c:manualLayout>
                  <c:x val="-1.1036312198278095E-2"/>
                  <c:y val="4.986489362286906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08B-45F2-8D39-5E524A72DD10}"/>
                </c:ext>
                <c:ext xmlns:c15="http://schemas.microsoft.com/office/drawing/2012/chart" uri="{CE6537A1-D6FC-4f65-9D91-7224C49458BB}"/>
              </c:extLst>
            </c:dLbl>
            <c:spPr>
              <a:noFill/>
              <a:ln>
                <a:noFill/>
              </a:ln>
              <a:effectLst/>
            </c:spPr>
            <c:txPr>
              <a:bodyPr/>
              <a:lstStyle/>
              <a:p>
                <a:pPr>
                  <a:defRPr>
                    <a:solidFill>
                      <a:srgbClr val="FF000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Sheet1!$A$2:$A$5</c:f>
              <c:strCache>
                <c:ptCount val="4"/>
                <c:pt idx="0">
                  <c:v>1st Quartile</c:v>
                </c:pt>
                <c:pt idx="1">
                  <c:v>2nd Quartile</c:v>
                </c:pt>
                <c:pt idx="2">
                  <c:v>3rd Quartile</c:v>
                </c:pt>
                <c:pt idx="3">
                  <c:v>4th Quartile</c:v>
                </c:pt>
              </c:strCache>
            </c:strRef>
          </c:cat>
          <c:val>
            <c:numRef>
              <c:f>Sheet1!$C$2:$C$5</c:f>
              <c:numCache>
                <c:formatCode>0.0%</c:formatCode>
                <c:ptCount val="4"/>
                <c:pt idx="0">
                  <c:v>0.502</c:v>
                </c:pt>
                <c:pt idx="1">
                  <c:v>0.47300000000000014</c:v>
                </c:pt>
                <c:pt idx="2">
                  <c:v>0.442</c:v>
                </c:pt>
                <c:pt idx="3">
                  <c:v>0.40900000000000014</c:v>
                </c:pt>
              </c:numCache>
            </c:numRef>
          </c:val>
          <c:smooth val="0"/>
          <c:extLst xmlns:c16r2="http://schemas.microsoft.com/office/drawing/2015/06/chart">
            <c:ext xmlns:c16="http://schemas.microsoft.com/office/drawing/2014/chart" uri="{C3380CC4-5D6E-409C-BE32-E72D297353CC}">
              <c16:uniqueId val="{00000000-17D1-40D7-9A67-F6786E855676}"/>
            </c:ext>
          </c:extLst>
        </c:ser>
        <c:ser>
          <c:idx val="2"/>
          <c:order val="2"/>
          <c:tx>
            <c:strRef>
              <c:f>Sheet1!$D$1</c:f>
              <c:strCache>
                <c:ptCount val="1"/>
                <c:pt idx="0">
                  <c:v>Publisher Direct</c:v>
                </c:pt>
              </c:strCache>
            </c:strRef>
          </c:tx>
          <c:dLbls>
            <c:dLbl>
              <c:idx val="0"/>
              <c:layout>
                <c:manualLayout>
                  <c:x val="-1.576616028325489E-3"/>
                  <c:y val="-3.989191489829525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808B-45F2-8D39-5E524A72DD10}"/>
                </c:ext>
                <c:ext xmlns:c15="http://schemas.microsoft.com/office/drawing/2012/chart" uri="{CE6537A1-D6FC-4f65-9D91-7224C49458BB}"/>
              </c:extLst>
            </c:dLbl>
            <c:dLbl>
              <c:idx val="1"/>
              <c:layout>
                <c:manualLayout>
                  <c:x val="-3.1532320566509233E-3"/>
                  <c:y val="-3.324326241524607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808B-45F2-8D39-5E524A72DD10}"/>
                </c:ext>
                <c:ext xmlns:c15="http://schemas.microsoft.com/office/drawing/2012/chart" uri="{CE6537A1-D6FC-4f65-9D91-7224C49458BB}"/>
              </c:extLst>
            </c:dLbl>
            <c:dLbl>
              <c:idx val="2"/>
              <c:layout>
                <c:manualLayout>
                  <c:x val="-1.1036312198278095E-2"/>
                  <c:y val="-4.321624113981989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808B-45F2-8D39-5E524A72DD10}"/>
                </c:ext>
                <c:ext xmlns:c15="http://schemas.microsoft.com/office/drawing/2012/chart" uri="{CE6537A1-D6FC-4f65-9D91-7224C49458BB}"/>
              </c:extLst>
            </c:dLbl>
            <c:spPr>
              <a:noFill/>
              <a:ln>
                <a:noFill/>
              </a:ln>
              <a:effectLst/>
            </c:spPr>
            <c:txPr>
              <a:bodyPr/>
              <a:lstStyle/>
              <a:p>
                <a:pPr>
                  <a:defRPr>
                    <a:solidFill>
                      <a:srgbClr val="92D05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1st Quartile</c:v>
                </c:pt>
                <c:pt idx="1">
                  <c:v>2nd Quartile</c:v>
                </c:pt>
                <c:pt idx="2">
                  <c:v>3rd Quartile</c:v>
                </c:pt>
                <c:pt idx="3">
                  <c:v>4th Quartile</c:v>
                </c:pt>
              </c:strCache>
            </c:strRef>
          </c:cat>
          <c:val>
            <c:numRef>
              <c:f>Sheet1!$D$2:$D$5</c:f>
              <c:numCache>
                <c:formatCode>0.0%</c:formatCode>
                <c:ptCount val="4"/>
                <c:pt idx="0">
                  <c:v>0.69799999999999995</c:v>
                </c:pt>
                <c:pt idx="1">
                  <c:v>0.66100000000000037</c:v>
                </c:pt>
                <c:pt idx="2">
                  <c:v>0.62700000000000033</c:v>
                </c:pt>
                <c:pt idx="3">
                  <c:v>0.59</c:v>
                </c:pt>
              </c:numCache>
            </c:numRef>
          </c:val>
          <c:smooth val="0"/>
          <c:extLst xmlns:c16r2="http://schemas.microsoft.com/office/drawing/2015/06/chart">
            <c:ext xmlns:c16="http://schemas.microsoft.com/office/drawing/2014/chart" uri="{C3380CC4-5D6E-409C-BE32-E72D297353CC}">
              <c16:uniqueId val="{00000007-808B-45F2-8D39-5E524A72DD10}"/>
            </c:ext>
          </c:extLst>
        </c:ser>
        <c:dLbls>
          <c:showLegendKey val="0"/>
          <c:showVal val="1"/>
          <c:showCatName val="0"/>
          <c:showSerName val="0"/>
          <c:showPercent val="0"/>
          <c:showBubbleSize val="0"/>
        </c:dLbls>
        <c:marker val="1"/>
        <c:smooth val="0"/>
        <c:axId val="468441224"/>
        <c:axId val="468441616"/>
      </c:lineChart>
      <c:catAx>
        <c:axId val="468441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68441616"/>
        <c:crosses val="autoZero"/>
        <c:auto val="1"/>
        <c:lblAlgn val="ctr"/>
        <c:lblOffset val="100"/>
        <c:noMultiLvlLbl val="0"/>
      </c:catAx>
      <c:valAx>
        <c:axId val="468441616"/>
        <c:scaling>
          <c:orientation val="minMax"/>
        </c:scaling>
        <c:delete val="1"/>
        <c:axPos val="l"/>
        <c:numFmt formatCode="0.0%" sourceLinked="1"/>
        <c:majorTickMark val="none"/>
        <c:minorTickMark val="none"/>
        <c:tickLblPos val="none"/>
        <c:crossAx val="468441224"/>
        <c:crosses val="autoZero"/>
        <c:crossBetween val="between"/>
      </c:valAx>
      <c:spPr>
        <a:noFill/>
        <a:ln>
          <a:noFill/>
        </a:ln>
        <a:effectLst/>
      </c:spPr>
    </c:plotArea>
    <c:legend>
      <c:legendPos val="b"/>
      <c:overlay val="0"/>
      <c:txPr>
        <a:bodyPr/>
        <a:lstStyle/>
        <a:p>
          <a:pPr>
            <a:defRPr sz="1200"/>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Trebuchet MS" panose="020B060302020202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0" dirty="0" err="1"/>
              <a:t>Viewability</a:t>
            </a:r>
            <a:r>
              <a:rPr lang="en-US" sz="1800" b="0" baseline="0" dirty="0"/>
              <a:t> Rate By Demographic, Computer Only</a:t>
            </a:r>
            <a:endParaRPr lang="en-US" sz="1800" b="0" dirty="0"/>
          </a:p>
        </c:rich>
      </c:tx>
      <c:overlay val="0"/>
    </c:title>
    <c:autoTitleDeleted val="0"/>
    <c:plotArea>
      <c:layout/>
      <c:barChart>
        <c:barDir val="col"/>
        <c:grouping val="clustered"/>
        <c:varyColors val="0"/>
        <c:ser>
          <c:idx val="0"/>
          <c:order val="0"/>
          <c:tx>
            <c:strRef>
              <c:f>Sheet1!$B$1</c:f>
              <c:strCache>
                <c:ptCount val="1"/>
                <c:pt idx="0">
                  <c:v>Series 1</c:v>
                </c:pt>
              </c:strCache>
            </c:strRef>
          </c:tx>
          <c:invertIfNegative val="0"/>
          <c:cat>
            <c:strRef>
              <c:f>Sheet1!$A$2:$A$23</c:f>
              <c:strCache>
                <c:ptCount val="22"/>
                <c:pt idx="0">
                  <c:v>F13-17</c:v>
                </c:pt>
                <c:pt idx="1">
                  <c:v>F18-20</c:v>
                </c:pt>
                <c:pt idx="2">
                  <c:v>F21-24</c:v>
                </c:pt>
                <c:pt idx="3">
                  <c:v>F25-29</c:v>
                </c:pt>
                <c:pt idx="4">
                  <c:v>F30-34</c:v>
                </c:pt>
                <c:pt idx="5">
                  <c:v>F35-39</c:v>
                </c:pt>
                <c:pt idx="6">
                  <c:v>F40-44</c:v>
                </c:pt>
                <c:pt idx="7">
                  <c:v>F45-49</c:v>
                </c:pt>
                <c:pt idx="8">
                  <c:v>F50-54</c:v>
                </c:pt>
                <c:pt idx="9">
                  <c:v>F55-64</c:v>
                </c:pt>
                <c:pt idx="10">
                  <c:v>F65+</c:v>
                </c:pt>
                <c:pt idx="11">
                  <c:v>M13-17</c:v>
                </c:pt>
                <c:pt idx="12">
                  <c:v>M18-20</c:v>
                </c:pt>
                <c:pt idx="13">
                  <c:v>M21-24</c:v>
                </c:pt>
                <c:pt idx="14">
                  <c:v>M25-29</c:v>
                </c:pt>
                <c:pt idx="15">
                  <c:v>M30-34</c:v>
                </c:pt>
                <c:pt idx="16">
                  <c:v>M35-39</c:v>
                </c:pt>
                <c:pt idx="17">
                  <c:v>M40-44</c:v>
                </c:pt>
                <c:pt idx="18">
                  <c:v>M45-49</c:v>
                </c:pt>
                <c:pt idx="19">
                  <c:v>M50-54</c:v>
                </c:pt>
                <c:pt idx="20">
                  <c:v>M55-64</c:v>
                </c:pt>
                <c:pt idx="21">
                  <c:v>M65+</c:v>
                </c:pt>
              </c:strCache>
            </c:strRef>
          </c:cat>
          <c:val>
            <c:numRef>
              <c:f>Sheet1!$B$2:$B$23</c:f>
              <c:numCache>
                <c:formatCode>0%</c:formatCode>
                <c:ptCount val="22"/>
                <c:pt idx="0">
                  <c:v>0.51</c:v>
                </c:pt>
                <c:pt idx="1">
                  <c:v>0.5</c:v>
                </c:pt>
                <c:pt idx="2">
                  <c:v>0.5</c:v>
                </c:pt>
                <c:pt idx="3">
                  <c:v>0.5</c:v>
                </c:pt>
                <c:pt idx="4">
                  <c:v>0.5</c:v>
                </c:pt>
                <c:pt idx="5">
                  <c:v>0.51</c:v>
                </c:pt>
                <c:pt idx="6">
                  <c:v>0.53</c:v>
                </c:pt>
                <c:pt idx="7">
                  <c:v>0.54</c:v>
                </c:pt>
                <c:pt idx="8">
                  <c:v>0.55000000000000004</c:v>
                </c:pt>
                <c:pt idx="9">
                  <c:v>0.56999999999999995</c:v>
                </c:pt>
                <c:pt idx="10">
                  <c:v>0.59</c:v>
                </c:pt>
                <c:pt idx="11">
                  <c:v>0.52</c:v>
                </c:pt>
                <c:pt idx="12">
                  <c:v>0.52</c:v>
                </c:pt>
                <c:pt idx="13">
                  <c:v>0.52</c:v>
                </c:pt>
                <c:pt idx="14">
                  <c:v>0.51</c:v>
                </c:pt>
                <c:pt idx="15">
                  <c:v>0.5</c:v>
                </c:pt>
                <c:pt idx="16">
                  <c:v>0.51</c:v>
                </c:pt>
                <c:pt idx="17">
                  <c:v>0.53</c:v>
                </c:pt>
                <c:pt idx="18">
                  <c:v>0.54</c:v>
                </c:pt>
                <c:pt idx="19">
                  <c:v>0.55000000000000004</c:v>
                </c:pt>
                <c:pt idx="20">
                  <c:v>0.56000000000000005</c:v>
                </c:pt>
                <c:pt idx="21">
                  <c:v>0.58000000000000007</c:v>
                </c:pt>
              </c:numCache>
            </c:numRef>
          </c:val>
          <c:extLst xmlns:c16r2="http://schemas.microsoft.com/office/drawing/2015/06/chart">
            <c:ext xmlns:c16="http://schemas.microsoft.com/office/drawing/2014/chart" uri="{C3380CC4-5D6E-409C-BE32-E72D297353CC}">
              <c16:uniqueId val="{00000000-4EB2-47BE-8A56-09FC9A19ACD0}"/>
            </c:ext>
          </c:extLst>
        </c:ser>
        <c:dLbls>
          <c:showLegendKey val="0"/>
          <c:showVal val="0"/>
          <c:showCatName val="0"/>
          <c:showSerName val="0"/>
          <c:showPercent val="0"/>
          <c:showBubbleSize val="0"/>
        </c:dLbls>
        <c:gapWidth val="150"/>
        <c:axId val="468442400"/>
        <c:axId val="468442792"/>
      </c:barChart>
      <c:catAx>
        <c:axId val="468442400"/>
        <c:scaling>
          <c:orientation val="minMax"/>
        </c:scaling>
        <c:delete val="0"/>
        <c:axPos val="b"/>
        <c:numFmt formatCode="General" sourceLinked="0"/>
        <c:majorTickMark val="out"/>
        <c:minorTickMark val="none"/>
        <c:tickLblPos val="nextTo"/>
        <c:txPr>
          <a:bodyPr/>
          <a:lstStyle/>
          <a:p>
            <a:pPr>
              <a:defRPr sz="1200"/>
            </a:pPr>
            <a:endParaRPr lang="en-US"/>
          </a:p>
        </c:txPr>
        <c:crossAx val="468442792"/>
        <c:crosses val="autoZero"/>
        <c:auto val="1"/>
        <c:lblAlgn val="ctr"/>
        <c:lblOffset val="100"/>
        <c:noMultiLvlLbl val="0"/>
      </c:catAx>
      <c:valAx>
        <c:axId val="468442792"/>
        <c:scaling>
          <c:orientation val="minMax"/>
        </c:scaling>
        <c:delete val="0"/>
        <c:axPos val="l"/>
        <c:numFmt formatCode="0%" sourceLinked="1"/>
        <c:majorTickMark val="out"/>
        <c:minorTickMark val="none"/>
        <c:tickLblPos val="nextTo"/>
        <c:crossAx val="4684424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7" tIns="46589" rIns="93177" bIns="46589" rtlCol="0"/>
          <a:lstStyle>
            <a:lvl1pPr algn="r">
              <a:defRPr sz="1200"/>
            </a:lvl1pPr>
          </a:lstStyle>
          <a:p>
            <a:fld id="{3C3A0C93-7E5A-5F49-BEBF-176D9D86AE98}" type="datetimeFigureOut">
              <a:rPr lang="en-US" smtClean="0"/>
              <a:pPr/>
              <a:t>5/23/2019</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7" tIns="46589" rIns="93177" bIns="46589" rtlCol="0" anchor="b"/>
          <a:lstStyle>
            <a:lvl1pPr algn="r">
              <a:defRPr sz="1200"/>
            </a:lvl1pPr>
          </a:lstStyle>
          <a:p>
            <a:fld id="{E51A7F7A-CF2C-A64E-BF71-DE52D54C670E}" type="slidenum">
              <a:rPr lang="en-US" smtClean="0"/>
              <a:pPr/>
              <a:t>‹#›</a:t>
            </a:fld>
            <a:endParaRPr lang="en-US"/>
          </a:p>
        </p:txBody>
      </p:sp>
    </p:spTree>
    <p:extLst>
      <p:ext uri="{BB962C8B-B14F-4D97-AF65-F5344CB8AC3E}">
        <p14:creationId xmlns:p14="http://schemas.microsoft.com/office/powerpoint/2010/main" val="33278050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96160E6A-AE89-9D4B-878B-75A99885AD87}" type="datetimeFigureOut">
              <a:rPr lang="en-US" smtClean="0"/>
              <a:pPr/>
              <a:t>5/23/2019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vl1pPr>
          </a:lstStyle>
          <a:p>
            <a:fld id="{23882BC3-AE5F-3043-9FCD-C1F199F164CC}" type="slidenum">
              <a:rPr lang="en-US" smtClean="0"/>
              <a:pPr/>
              <a:t>‹#›</a:t>
            </a:fld>
            <a:endParaRPr lang="en-US"/>
          </a:p>
        </p:txBody>
      </p:sp>
    </p:spTree>
    <p:extLst>
      <p:ext uri="{BB962C8B-B14F-4D97-AF65-F5344CB8AC3E}">
        <p14:creationId xmlns:p14="http://schemas.microsoft.com/office/powerpoint/2010/main" val="35299572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Source: Online Survey conducted (Sept 12- Oct 6, 2014) among: current/prospective comScore clients in US (by emQ17ail invite); and visitors to comScore.com from US</a:t>
            </a:r>
            <a:r>
              <a:rPr lang="en-US" baseline="0" dirty="0"/>
              <a:t> </a:t>
            </a:r>
            <a:r>
              <a:rPr lang="en-US" dirty="0"/>
              <a:t>(via web intercept survey).</a:t>
            </a:r>
            <a:endParaRPr lang="en-GB" dirty="0"/>
          </a:p>
          <a:p>
            <a:endParaRPr lang="en-GB" dirty="0"/>
          </a:p>
          <a:p>
            <a:r>
              <a:rPr lang="en-GB" dirty="0"/>
              <a:t>Respondents indicated they are either:</a:t>
            </a:r>
          </a:p>
          <a:p>
            <a:r>
              <a:rPr lang="en-GB" baseline="0" dirty="0" err="1"/>
              <a:t>i</a:t>
            </a:r>
            <a:r>
              <a:rPr lang="en-GB" baseline="0" dirty="0"/>
              <a:t>) </a:t>
            </a:r>
            <a:r>
              <a:rPr lang="en-US" sz="1200" kern="1200" dirty="0">
                <a:solidFill>
                  <a:schemeClr val="tx1"/>
                </a:solidFill>
                <a:effectLst/>
                <a:latin typeface="+mn-lt"/>
                <a:ea typeface="+mn-ea"/>
                <a:cs typeface="+mn-cs"/>
              </a:rPr>
              <a:t>Digital marketing/advertising professional</a:t>
            </a:r>
          </a:p>
          <a:p>
            <a:r>
              <a:rPr lang="en-US" sz="1200" kern="1200" dirty="0">
                <a:solidFill>
                  <a:schemeClr val="tx1"/>
                </a:solidFill>
                <a:effectLst/>
                <a:latin typeface="+mn-lt"/>
                <a:ea typeface="+mn-ea"/>
                <a:cs typeface="+mn-cs"/>
              </a:rPr>
              <a:t>ii) Other professional in digital advertising space</a:t>
            </a:r>
          </a:p>
        </p:txBody>
      </p:sp>
      <p:sp>
        <p:nvSpPr>
          <p:cNvPr id="4" name="Slide Number Placeholder 3"/>
          <p:cNvSpPr>
            <a:spLocks noGrp="1"/>
          </p:cNvSpPr>
          <p:nvPr>
            <p:ph type="sldNum" sz="quarter" idx="10"/>
          </p:nvPr>
        </p:nvSpPr>
        <p:spPr/>
        <p:txBody>
          <a:bodyPr/>
          <a:lstStyle/>
          <a:p>
            <a:fld id="{4041E785-0A63-D44B-93CA-4CE5AE406E1D}" type="slidenum">
              <a:rPr lang="en-US" smtClean="0"/>
              <a:pPr/>
              <a:t>13</a:t>
            </a:fld>
            <a:endParaRPr lang="en-US"/>
          </a:p>
        </p:txBody>
      </p:sp>
    </p:spTree>
    <p:extLst>
      <p:ext uri="{BB962C8B-B14F-4D97-AF65-F5344CB8AC3E}">
        <p14:creationId xmlns:p14="http://schemas.microsoft.com/office/powerpoint/2010/main" val="8195540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4100797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565836" y="2788254"/>
            <a:ext cx="5155767" cy="1286933"/>
          </a:xfrm>
          <a:prstGeom prst="rect">
            <a:avLst/>
          </a:prstGeom>
        </p:spPr>
        <p:txBody>
          <a:bodyPr vert="horz" lIns="0" tIns="0" rIns="0" bIns="0"/>
          <a:lstStyle>
            <a:lvl1pPr marL="0" indent="0">
              <a:lnSpc>
                <a:spcPts val="4500"/>
              </a:lnSpc>
              <a:spcBef>
                <a:spcPts val="0"/>
              </a:spcBef>
              <a:buFontTx/>
              <a:buNone/>
              <a:defRPr sz="5500" b="1" cap="none"/>
            </a:lvl1pPr>
            <a:lvl2pPr marL="457200" indent="0">
              <a:lnSpc>
                <a:spcPts val="4500"/>
              </a:lnSpc>
              <a:spcBef>
                <a:spcPts val="0"/>
              </a:spcBef>
              <a:buFontTx/>
              <a:buNone/>
              <a:defRPr sz="5500" cap="all"/>
            </a:lvl2pPr>
            <a:lvl3pPr marL="914400" indent="0">
              <a:lnSpc>
                <a:spcPts val="4500"/>
              </a:lnSpc>
              <a:spcBef>
                <a:spcPts val="0"/>
              </a:spcBef>
              <a:buFontTx/>
              <a:buNone/>
              <a:defRPr sz="5500" cap="all"/>
            </a:lvl3pPr>
            <a:lvl4pPr marL="1371600" indent="0">
              <a:lnSpc>
                <a:spcPts val="4500"/>
              </a:lnSpc>
              <a:spcBef>
                <a:spcPts val="0"/>
              </a:spcBef>
              <a:buFontTx/>
              <a:buNone/>
              <a:defRPr sz="5500" cap="all"/>
            </a:lvl4pPr>
            <a:lvl5pPr marL="1828800" indent="0">
              <a:lnSpc>
                <a:spcPts val="4500"/>
              </a:lnSpc>
              <a:spcBef>
                <a:spcPts val="0"/>
              </a:spcBef>
              <a:buFontTx/>
              <a:buNone/>
              <a:defRPr sz="5500" cap="all"/>
            </a:lvl5pPr>
          </a:lstStyle>
          <a:p>
            <a:pPr lvl="0"/>
            <a:r>
              <a:rPr lang="en-US" dirty="0"/>
              <a:t>Insert Report Title Here</a:t>
            </a:r>
          </a:p>
        </p:txBody>
      </p:sp>
      <p:sp>
        <p:nvSpPr>
          <p:cNvPr id="7" name="Text Placeholder 6"/>
          <p:cNvSpPr>
            <a:spLocks noGrp="1"/>
          </p:cNvSpPr>
          <p:nvPr>
            <p:ph type="body" sz="quarter" idx="11" hasCustomPrompt="1"/>
          </p:nvPr>
        </p:nvSpPr>
        <p:spPr>
          <a:xfrm>
            <a:off x="2610577" y="3960348"/>
            <a:ext cx="6211690" cy="1585314"/>
          </a:xfrm>
          <a:prstGeom prst="rect">
            <a:avLst/>
          </a:prstGeom>
        </p:spPr>
        <p:txBody>
          <a:bodyPr vert="horz" lIns="0" tIns="0" rIns="0" bIns="0"/>
          <a:lstStyle>
            <a:lvl1pPr marL="0" indent="0">
              <a:spcBef>
                <a:spcPts val="0"/>
              </a:spcBef>
              <a:buFontTx/>
              <a:buNone/>
              <a:defRPr sz="3200" b="1" cap="none" baseline="0">
                <a:solidFill>
                  <a:srgbClr val="508ABA"/>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sz="2600" dirty="0">
                <a:latin typeface="+mn-lt"/>
                <a:cs typeface="Trebuchet MS"/>
              </a:rPr>
              <a:t>Insert Subhead Text Here</a:t>
            </a:r>
          </a:p>
        </p:txBody>
      </p:sp>
    </p:spTree>
    <p:extLst>
      <p:ext uri="{BB962C8B-B14F-4D97-AF65-F5344CB8AC3E}">
        <p14:creationId xmlns:p14="http://schemas.microsoft.com/office/powerpoint/2010/main" val="3490070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1133" y="567940"/>
            <a:ext cx="5510261" cy="994545"/>
          </a:xfrm>
          <a:prstGeom prst="rect">
            <a:avLst/>
          </a:prstGeom>
        </p:spPr>
        <p:txBody>
          <a:bodyPr/>
          <a:lstStyle>
            <a:lvl1pPr algn="l">
              <a:defRPr spc="-100">
                <a:solidFill>
                  <a:srgbClr val="3775A2"/>
                </a:solidFill>
                <a:latin typeface="Trebuchet MS"/>
                <a:cs typeface="Trebuchet MS"/>
              </a:defRPr>
            </a:lvl1pPr>
          </a:lstStyle>
          <a:p>
            <a:r>
              <a:rPr lang="en-US" dirty="0"/>
              <a:t>Sample Page Layout</a:t>
            </a:r>
          </a:p>
        </p:txBody>
      </p:sp>
      <p:sp>
        <p:nvSpPr>
          <p:cNvPr id="3" name="Subtitle 2"/>
          <p:cNvSpPr>
            <a:spLocks noGrp="1"/>
          </p:cNvSpPr>
          <p:nvPr>
            <p:ph type="subTitle" idx="1" hasCustomPrompt="1"/>
          </p:nvPr>
        </p:nvSpPr>
        <p:spPr>
          <a:xfrm>
            <a:off x="616527" y="368684"/>
            <a:ext cx="5910503" cy="339437"/>
          </a:xfrm>
          <a:prstGeom prst="rect">
            <a:avLst/>
          </a:prstGeom>
        </p:spPr>
        <p:txBody>
          <a:bodyPr/>
          <a:lstStyle>
            <a:lvl1pPr marL="0" indent="0" algn="l">
              <a:buNone/>
              <a:defRPr sz="1800">
                <a:solidFill>
                  <a:srgbClr val="00AF78"/>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Sample Pre-Head</a:t>
            </a:r>
          </a:p>
        </p:txBody>
      </p:sp>
      <p:sp>
        <p:nvSpPr>
          <p:cNvPr id="5" name="Footer Placeholder 4"/>
          <p:cNvSpPr>
            <a:spLocks noGrp="1"/>
          </p:cNvSpPr>
          <p:nvPr>
            <p:ph type="ftr" sz="quarter" idx="11"/>
          </p:nvPr>
        </p:nvSpPr>
        <p:spPr>
          <a:xfrm>
            <a:off x="479064" y="6410229"/>
            <a:ext cx="6963906" cy="365125"/>
          </a:xfrm>
          <a:prstGeom prst="rect">
            <a:avLst/>
          </a:prstGeom>
        </p:spPr>
        <p:txBody>
          <a:bodyPr/>
          <a:lstStyle>
            <a:lvl1pPr>
              <a:defRPr sz="900">
                <a:solidFill>
                  <a:schemeClr val="bg1"/>
                </a:solidFill>
                <a:latin typeface="Trebuchet MS"/>
                <a:cs typeface="Trebuchet MS"/>
              </a:defRPr>
            </a:lvl1pPr>
          </a:lstStyle>
          <a:p>
            <a:endParaRPr lang="en-US" dirty="0"/>
          </a:p>
        </p:txBody>
      </p:sp>
      <p:sp>
        <p:nvSpPr>
          <p:cNvPr id="9" name="Text Placeholder 8"/>
          <p:cNvSpPr>
            <a:spLocks noGrp="1"/>
          </p:cNvSpPr>
          <p:nvPr>
            <p:ph type="body" sz="quarter" idx="13" hasCustomPrompt="1"/>
          </p:nvPr>
        </p:nvSpPr>
        <p:spPr>
          <a:xfrm>
            <a:off x="601664" y="1809172"/>
            <a:ext cx="4716942" cy="2624283"/>
          </a:xfrm>
          <a:prstGeom prst="rect">
            <a:avLst/>
          </a:prstGeom>
        </p:spPr>
        <p:txBody>
          <a:bodyPr vert="horz"/>
          <a:lstStyle>
            <a:lvl1pPr marL="0" indent="0">
              <a:buFontTx/>
              <a:buNone/>
              <a:defRPr sz="2200">
                <a:latin typeface="Trebuchet MS"/>
                <a:cs typeface="Trebuchet MS"/>
              </a:defRPr>
            </a:lvl1pPr>
          </a:lstStyle>
          <a:p>
            <a:pPr lvl="0"/>
            <a:r>
              <a:rPr lang="en-US" dirty="0"/>
              <a:t>In 2014, the VAB released a study called “What’s Driving Digital?” which looked at the impact of monthly TV spend on the website traffic of 75 “pure-play” Internet brands such as Priceline, </a:t>
            </a:r>
            <a:r>
              <a:rPr lang="en-US" dirty="0" err="1"/>
              <a:t>E*Trade</a:t>
            </a:r>
            <a:r>
              <a:rPr lang="en-US" dirty="0"/>
              <a:t> and </a:t>
            </a:r>
            <a:r>
              <a:rPr lang="en-US" dirty="0" err="1"/>
              <a:t>Match.com</a:t>
            </a:r>
            <a:r>
              <a:rPr lang="en-US" dirty="0"/>
              <a:t> to name just a few.</a:t>
            </a:r>
          </a:p>
          <a:p>
            <a:pPr lvl="0"/>
            <a:r>
              <a:rPr lang="en-US" dirty="0"/>
              <a:t> </a:t>
            </a:r>
          </a:p>
        </p:txBody>
      </p:sp>
      <p:sp>
        <p:nvSpPr>
          <p:cNvPr id="10" name="Text Placeholder 8"/>
          <p:cNvSpPr>
            <a:spLocks noGrp="1"/>
          </p:cNvSpPr>
          <p:nvPr>
            <p:ph type="body" sz="quarter" idx="14" hasCustomPrompt="1"/>
          </p:nvPr>
        </p:nvSpPr>
        <p:spPr>
          <a:xfrm>
            <a:off x="616527" y="4640118"/>
            <a:ext cx="4716942" cy="1363519"/>
          </a:xfrm>
          <a:prstGeom prst="rect">
            <a:avLst/>
          </a:prstGeom>
        </p:spPr>
        <p:txBody>
          <a:bodyPr vert="horz"/>
          <a:lstStyle>
            <a:lvl1pPr marL="0" indent="0">
              <a:buFontTx/>
              <a:buNone/>
              <a:defRPr sz="1800">
                <a:latin typeface="Trebuchet MS"/>
                <a:cs typeface="Trebuchet MS"/>
              </a:defRPr>
            </a:lvl1pPr>
          </a:lstStyle>
          <a:p>
            <a:pPr lvl="0"/>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p>
          <a:p>
            <a:pPr lvl="0"/>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endParaRPr lang="en-US" dirty="0"/>
          </a:p>
          <a:p>
            <a:pPr lvl="0"/>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a:t>
            </a:r>
            <a:endParaRPr lang="en-US" dirty="0"/>
          </a:p>
        </p:txBody>
      </p:sp>
      <p:sp>
        <p:nvSpPr>
          <p:cNvPr id="11" name="Subtitle 2"/>
          <p:cNvSpPr txBox="1">
            <a:spLocks/>
          </p:cNvSpPr>
          <p:nvPr userDrawn="1"/>
        </p:nvSpPr>
        <p:spPr>
          <a:xfrm>
            <a:off x="8412018" y="6309349"/>
            <a:ext cx="554952" cy="417563"/>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fld id="{21AD1E46-6C0E-2740-8AE4-E7555976E32C}" type="slidenum">
              <a:rPr lang="en-US" smtClean="0">
                <a:latin typeface="Trebuchet MS"/>
                <a:cs typeface="Trebuchet MS"/>
              </a:rPr>
              <a:pPr algn="ctr"/>
              <a:t>‹#›</a:t>
            </a:fld>
            <a:endParaRPr lang="en-US" dirty="0">
              <a:latin typeface="Trebuchet MS"/>
              <a:cs typeface="Trebuchet MS"/>
            </a:endParaRPr>
          </a:p>
        </p:txBody>
      </p:sp>
    </p:spTree>
    <p:extLst>
      <p:ext uri="{BB962C8B-B14F-4D97-AF65-F5344CB8AC3E}">
        <p14:creationId xmlns:p14="http://schemas.microsoft.com/office/powerpoint/2010/main" val="354864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1164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1133" y="567940"/>
            <a:ext cx="5510261" cy="994545"/>
          </a:xfrm>
          <a:prstGeom prst="rect">
            <a:avLst/>
          </a:prstGeom>
        </p:spPr>
        <p:txBody>
          <a:bodyPr/>
          <a:lstStyle>
            <a:lvl1pPr algn="l">
              <a:defRPr spc="-100">
                <a:solidFill>
                  <a:srgbClr val="3775A2"/>
                </a:solidFill>
                <a:latin typeface="Trebuchet MS"/>
                <a:cs typeface="Trebuchet MS"/>
              </a:defRPr>
            </a:lvl1pPr>
          </a:lstStyle>
          <a:p>
            <a:r>
              <a:rPr lang="en-US" dirty="0"/>
              <a:t>Sample Page Layout</a:t>
            </a:r>
          </a:p>
        </p:txBody>
      </p:sp>
      <p:sp>
        <p:nvSpPr>
          <p:cNvPr id="3" name="Subtitle 2"/>
          <p:cNvSpPr>
            <a:spLocks noGrp="1"/>
          </p:cNvSpPr>
          <p:nvPr>
            <p:ph type="subTitle" idx="1" hasCustomPrompt="1"/>
          </p:nvPr>
        </p:nvSpPr>
        <p:spPr>
          <a:xfrm>
            <a:off x="616527" y="368684"/>
            <a:ext cx="5910503" cy="339437"/>
          </a:xfrm>
          <a:prstGeom prst="rect">
            <a:avLst/>
          </a:prstGeom>
        </p:spPr>
        <p:txBody>
          <a:bodyPr/>
          <a:lstStyle>
            <a:lvl1pPr marL="0" indent="0" algn="l">
              <a:buNone/>
              <a:defRPr sz="1800">
                <a:solidFill>
                  <a:srgbClr val="00AF78"/>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Sample Pre-Head</a:t>
            </a:r>
          </a:p>
        </p:txBody>
      </p:sp>
      <p:sp>
        <p:nvSpPr>
          <p:cNvPr id="5" name="Footer Placeholder 4"/>
          <p:cNvSpPr>
            <a:spLocks noGrp="1"/>
          </p:cNvSpPr>
          <p:nvPr>
            <p:ph type="ftr" sz="quarter" idx="11"/>
          </p:nvPr>
        </p:nvSpPr>
        <p:spPr>
          <a:xfrm>
            <a:off x="479064" y="6410229"/>
            <a:ext cx="6963906" cy="365125"/>
          </a:xfrm>
          <a:prstGeom prst="rect">
            <a:avLst/>
          </a:prstGeom>
        </p:spPr>
        <p:txBody>
          <a:bodyPr/>
          <a:lstStyle>
            <a:lvl1pPr>
              <a:defRPr sz="900">
                <a:solidFill>
                  <a:schemeClr val="bg1"/>
                </a:solidFill>
                <a:latin typeface="Trebuchet MS"/>
                <a:cs typeface="Trebuchet MS"/>
              </a:defRPr>
            </a:lvl1pPr>
          </a:lstStyle>
          <a:p>
            <a:endParaRPr lang="en-US" dirty="0"/>
          </a:p>
        </p:txBody>
      </p:sp>
      <p:sp>
        <p:nvSpPr>
          <p:cNvPr id="9" name="Text Placeholder 8"/>
          <p:cNvSpPr>
            <a:spLocks noGrp="1"/>
          </p:cNvSpPr>
          <p:nvPr>
            <p:ph type="body" sz="quarter" idx="13" hasCustomPrompt="1"/>
          </p:nvPr>
        </p:nvSpPr>
        <p:spPr>
          <a:xfrm>
            <a:off x="601664" y="1809172"/>
            <a:ext cx="4716942" cy="2624283"/>
          </a:xfrm>
          <a:prstGeom prst="rect">
            <a:avLst/>
          </a:prstGeom>
        </p:spPr>
        <p:txBody>
          <a:bodyPr vert="horz"/>
          <a:lstStyle>
            <a:lvl1pPr marL="0" indent="0">
              <a:buFontTx/>
              <a:buNone/>
              <a:defRPr sz="2200">
                <a:latin typeface="Trebuchet MS"/>
                <a:cs typeface="Trebuchet MS"/>
              </a:defRPr>
            </a:lvl1pPr>
          </a:lstStyle>
          <a:p>
            <a:pPr lvl="0"/>
            <a:r>
              <a:rPr lang="en-US" dirty="0"/>
              <a:t>In 2014, the VAB released a study called “What’s Driving Digital?” which looked at the impact of monthly TV spend on the website traffic of 75 “pure-play” Internet brands such as Priceline, </a:t>
            </a:r>
            <a:r>
              <a:rPr lang="en-US" dirty="0" err="1"/>
              <a:t>E*Trade</a:t>
            </a:r>
            <a:r>
              <a:rPr lang="en-US" dirty="0"/>
              <a:t> and </a:t>
            </a:r>
            <a:r>
              <a:rPr lang="en-US" dirty="0" err="1"/>
              <a:t>Match.com</a:t>
            </a:r>
            <a:r>
              <a:rPr lang="en-US" dirty="0"/>
              <a:t> to name just a few.</a:t>
            </a:r>
          </a:p>
          <a:p>
            <a:pPr lvl="0"/>
            <a:r>
              <a:rPr lang="en-US" dirty="0"/>
              <a:t> </a:t>
            </a:r>
          </a:p>
        </p:txBody>
      </p:sp>
      <p:sp>
        <p:nvSpPr>
          <p:cNvPr id="10" name="Text Placeholder 8"/>
          <p:cNvSpPr>
            <a:spLocks noGrp="1"/>
          </p:cNvSpPr>
          <p:nvPr>
            <p:ph type="body" sz="quarter" idx="14" hasCustomPrompt="1"/>
          </p:nvPr>
        </p:nvSpPr>
        <p:spPr>
          <a:xfrm>
            <a:off x="616527" y="4640118"/>
            <a:ext cx="4716942" cy="1363519"/>
          </a:xfrm>
          <a:prstGeom prst="rect">
            <a:avLst/>
          </a:prstGeom>
        </p:spPr>
        <p:txBody>
          <a:bodyPr vert="horz"/>
          <a:lstStyle>
            <a:lvl1pPr marL="0" indent="0">
              <a:buFontTx/>
              <a:buNone/>
              <a:defRPr sz="1800">
                <a:latin typeface="Trebuchet MS"/>
                <a:cs typeface="Trebuchet MS"/>
              </a:defRPr>
            </a:lvl1pPr>
          </a:lstStyle>
          <a:p>
            <a:pPr lvl="0"/>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p>
          <a:p>
            <a:pPr lvl="0"/>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endParaRPr lang="en-US" dirty="0"/>
          </a:p>
          <a:p>
            <a:pPr lvl="0"/>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a:t>
            </a:r>
            <a:endParaRPr lang="en-US" dirty="0"/>
          </a:p>
        </p:txBody>
      </p:sp>
      <p:sp>
        <p:nvSpPr>
          <p:cNvPr id="11" name="Subtitle 2"/>
          <p:cNvSpPr txBox="1">
            <a:spLocks/>
          </p:cNvSpPr>
          <p:nvPr userDrawn="1"/>
        </p:nvSpPr>
        <p:spPr>
          <a:xfrm>
            <a:off x="8412018" y="6309349"/>
            <a:ext cx="554952" cy="417563"/>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fld id="{21AD1E46-6C0E-2740-8AE4-E7555976E32C}" type="slidenum">
              <a:rPr lang="en-US" smtClean="0">
                <a:latin typeface="Trebuchet MS"/>
                <a:cs typeface="Trebuchet MS"/>
              </a:rPr>
              <a:pPr algn="ctr"/>
              <a:t>‹#›</a:t>
            </a:fld>
            <a:endParaRPr lang="en-US" dirty="0">
              <a:latin typeface="Trebuchet MS"/>
              <a:cs typeface="Trebuchet MS"/>
            </a:endParaRPr>
          </a:p>
        </p:txBody>
      </p:sp>
    </p:spTree>
    <p:extLst>
      <p:ext uri="{BB962C8B-B14F-4D97-AF65-F5344CB8AC3E}">
        <p14:creationId xmlns:p14="http://schemas.microsoft.com/office/powerpoint/2010/main" val="4290412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4F9D6DC-8C4E-4599-BF21-177D7E9FD0B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09483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5268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white plai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17352" y="152199"/>
            <a:ext cx="5322469" cy="2481677"/>
          </a:xfrm>
        </p:spPr>
        <p:txBody>
          <a:bodyPr lIns="0" tIns="0" rIns="0" bIns="0">
            <a:normAutofit/>
          </a:bodyPr>
          <a:lstStyle>
            <a:lvl1pPr>
              <a:lnSpc>
                <a:spcPct val="95000"/>
              </a:lnSpc>
              <a:defRPr sz="5700" b="0" i="0" baseline="0">
                <a:solidFill>
                  <a:schemeClr val="tx1"/>
                </a:solidFill>
                <a:latin typeface="Arial" charset="0"/>
                <a:ea typeface="Arial" charset="0"/>
                <a:cs typeface="Arial" charset="0"/>
              </a:defRPr>
            </a:lvl1pPr>
          </a:lstStyle>
          <a:p>
            <a:r>
              <a:rPr lang="en-US"/>
              <a:t>Presentation </a:t>
            </a:r>
            <a:r>
              <a:rPr lang="en-US" dirty="0"/>
              <a:t>Title</a:t>
            </a:r>
          </a:p>
        </p:txBody>
      </p:sp>
      <p:sp>
        <p:nvSpPr>
          <p:cNvPr id="10" name="Text Placeholder 9"/>
          <p:cNvSpPr>
            <a:spLocks noGrp="1"/>
          </p:cNvSpPr>
          <p:nvPr>
            <p:ph type="body" sz="quarter" idx="12" hasCustomPrompt="1"/>
          </p:nvPr>
        </p:nvSpPr>
        <p:spPr>
          <a:xfrm>
            <a:off x="320675" y="2719817"/>
            <a:ext cx="3968750" cy="440834"/>
          </a:xfrm>
        </p:spPr>
        <p:txBody>
          <a:bodyPr lIns="0" tIns="0" rIns="0" bIns="0"/>
          <a:lstStyle>
            <a:lvl1pPr>
              <a:defRPr sz="1900">
                <a:solidFill>
                  <a:schemeClr val="tx1"/>
                </a:solidFill>
              </a:defRPr>
            </a:lvl1pPr>
          </a:lstStyle>
          <a:p>
            <a:pPr lvl="0"/>
            <a:r>
              <a:rPr lang="en-US" dirty="0"/>
              <a:t>Subtitle</a:t>
            </a:r>
          </a:p>
        </p:txBody>
      </p:sp>
      <p:sp>
        <p:nvSpPr>
          <p:cNvPr id="11" name="Text Placeholder 9"/>
          <p:cNvSpPr>
            <a:spLocks noGrp="1"/>
          </p:cNvSpPr>
          <p:nvPr>
            <p:ph type="body" sz="quarter" idx="13" hasCustomPrompt="1"/>
          </p:nvPr>
        </p:nvSpPr>
        <p:spPr>
          <a:xfrm>
            <a:off x="6421438" y="284622"/>
            <a:ext cx="2381326" cy="440834"/>
          </a:xfrm>
        </p:spPr>
        <p:txBody>
          <a:bodyPr lIns="0" tIns="0" rIns="0" bIns="0"/>
          <a:lstStyle>
            <a:lvl1pPr>
              <a:spcBef>
                <a:spcPts val="0"/>
              </a:spcBef>
              <a:defRPr sz="1100">
                <a:solidFill>
                  <a:schemeClr val="tx1"/>
                </a:solidFill>
              </a:defRPr>
            </a:lvl1pPr>
          </a:lstStyle>
          <a:p>
            <a:pPr lvl="0"/>
            <a:r>
              <a:rPr lang="en-US" dirty="0"/>
              <a:t>Presenter Name</a:t>
            </a:r>
          </a:p>
        </p:txBody>
      </p:sp>
      <p:sp>
        <p:nvSpPr>
          <p:cNvPr id="13" name="Text Placeholder 9"/>
          <p:cNvSpPr>
            <a:spLocks noGrp="1"/>
          </p:cNvSpPr>
          <p:nvPr>
            <p:ph type="body" sz="quarter" idx="15" hasCustomPrompt="1"/>
          </p:nvPr>
        </p:nvSpPr>
        <p:spPr>
          <a:xfrm>
            <a:off x="6421438" y="1598177"/>
            <a:ext cx="2381326" cy="828861"/>
          </a:xfrm>
        </p:spPr>
        <p:txBody>
          <a:bodyPr lIns="0" tIns="0" rIns="0" bIns="0"/>
          <a:lstStyle>
            <a:lvl1pPr>
              <a:defRPr sz="950" baseline="0">
                <a:solidFill>
                  <a:schemeClr val="bg1">
                    <a:lumMod val="50000"/>
                  </a:schemeClr>
                </a:solidFill>
                <a:latin typeface="Arial Narrow" charset="0"/>
                <a:ea typeface="Arial Narrow" charset="0"/>
                <a:cs typeface="Arial Narrow" charset="0"/>
              </a:defRPr>
            </a:lvl1pPr>
          </a:lstStyle>
          <a:p>
            <a:pPr lvl="0"/>
            <a:r>
              <a:rPr lang="en-US" dirty="0"/>
              <a:t>Disclaimer paragraph</a:t>
            </a:r>
          </a:p>
        </p:txBody>
      </p:sp>
      <p:sp>
        <p:nvSpPr>
          <p:cNvPr id="4" name="Date Placeholder 3"/>
          <p:cNvSpPr>
            <a:spLocks noGrp="1"/>
          </p:cNvSpPr>
          <p:nvPr>
            <p:ph type="dt" sz="half" idx="18"/>
          </p:nvPr>
        </p:nvSpPr>
        <p:spPr>
          <a:xfrm>
            <a:off x="6421438" y="1098982"/>
            <a:ext cx="2381326" cy="223277"/>
          </a:xfrm>
        </p:spPr>
        <p:txBody>
          <a:bodyPr/>
          <a:lstStyle>
            <a:lvl1pPr algn="l">
              <a:defRPr b="0" i="0">
                <a:latin typeface="Arial" charset="0"/>
                <a:ea typeface="Arial" charset="0"/>
                <a:cs typeface="Arial" charset="0"/>
              </a:defRPr>
            </a:lvl1pPr>
          </a:lstStyle>
          <a:p>
            <a:endParaRPr lang="en-US" dirty="0"/>
          </a:p>
        </p:txBody>
      </p:sp>
    </p:spTree>
    <p:extLst>
      <p:ext uri="{BB962C8B-B14F-4D97-AF65-F5344CB8AC3E}">
        <p14:creationId xmlns:p14="http://schemas.microsoft.com/office/powerpoint/2010/main" val="1998164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black plain">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6018226"/>
            <a:ext cx="2381156" cy="8397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8" name="Title 7"/>
          <p:cNvSpPr>
            <a:spLocks noGrp="1"/>
          </p:cNvSpPr>
          <p:nvPr>
            <p:ph type="title" hasCustomPrompt="1"/>
          </p:nvPr>
        </p:nvSpPr>
        <p:spPr>
          <a:xfrm>
            <a:off x="317352" y="152199"/>
            <a:ext cx="5322469" cy="2481677"/>
          </a:xfrm>
        </p:spPr>
        <p:txBody>
          <a:bodyPr lIns="0" tIns="0" rIns="0" bIns="0">
            <a:normAutofit/>
          </a:bodyPr>
          <a:lstStyle>
            <a:lvl1pPr>
              <a:lnSpc>
                <a:spcPct val="95000"/>
              </a:lnSpc>
              <a:defRPr sz="5700" b="0" i="0">
                <a:solidFill>
                  <a:schemeClr val="tx1"/>
                </a:solidFill>
                <a:latin typeface="Arial Regular" charset="0"/>
                <a:cs typeface="Arial Regular" charset="0"/>
              </a:defRPr>
            </a:lvl1pPr>
          </a:lstStyle>
          <a:p>
            <a:r>
              <a:rPr lang="en-US" dirty="0"/>
              <a:t>Presentation</a:t>
            </a:r>
            <a:br>
              <a:rPr lang="en-US" dirty="0"/>
            </a:br>
            <a:r>
              <a:rPr lang="en-US" dirty="0"/>
              <a:t>Title</a:t>
            </a:r>
          </a:p>
        </p:txBody>
      </p:sp>
      <p:sp>
        <p:nvSpPr>
          <p:cNvPr id="10" name="Text Placeholder 9"/>
          <p:cNvSpPr>
            <a:spLocks noGrp="1"/>
          </p:cNvSpPr>
          <p:nvPr>
            <p:ph type="body" sz="quarter" idx="12" hasCustomPrompt="1"/>
          </p:nvPr>
        </p:nvSpPr>
        <p:spPr>
          <a:xfrm>
            <a:off x="320675" y="2719817"/>
            <a:ext cx="3968750" cy="440834"/>
          </a:xfrm>
        </p:spPr>
        <p:txBody>
          <a:bodyPr lIns="0" tIns="0" rIns="0" bIns="0"/>
          <a:lstStyle>
            <a:lvl1pPr>
              <a:defRPr sz="1900">
                <a:solidFill>
                  <a:schemeClr val="tx1"/>
                </a:solidFill>
              </a:defRPr>
            </a:lvl1pPr>
          </a:lstStyle>
          <a:p>
            <a:pPr lvl="0"/>
            <a:r>
              <a:rPr lang="en-US" dirty="0"/>
              <a:t>Subtitle</a:t>
            </a:r>
          </a:p>
        </p:txBody>
      </p:sp>
      <p:sp>
        <p:nvSpPr>
          <p:cNvPr id="11" name="Text Placeholder 9"/>
          <p:cNvSpPr>
            <a:spLocks noGrp="1"/>
          </p:cNvSpPr>
          <p:nvPr>
            <p:ph type="body" sz="quarter" idx="13" hasCustomPrompt="1"/>
          </p:nvPr>
        </p:nvSpPr>
        <p:spPr>
          <a:xfrm>
            <a:off x="6421439" y="284622"/>
            <a:ext cx="2378176" cy="440834"/>
          </a:xfrm>
        </p:spPr>
        <p:txBody>
          <a:bodyPr lIns="0" tIns="0" rIns="0" bIns="0"/>
          <a:lstStyle>
            <a:lvl1pPr>
              <a:spcBef>
                <a:spcPts val="0"/>
              </a:spcBef>
              <a:defRPr sz="1100">
                <a:solidFill>
                  <a:schemeClr val="tx1"/>
                </a:solidFill>
              </a:defRPr>
            </a:lvl1pPr>
          </a:lstStyle>
          <a:p>
            <a:pPr lvl="0"/>
            <a:r>
              <a:rPr lang="en-US" dirty="0"/>
              <a:t>Presenter Name</a:t>
            </a:r>
          </a:p>
        </p:txBody>
      </p:sp>
      <p:sp>
        <p:nvSpPr>
          <p:cNvPr id="13" name="Text Placeholder 9"/>
          <p:cNvSpPr>
            <a:spLocks noGrp="1"/>
          </p:cNvSpPr>
          <p:nvPr>
            <p:ph type="body" sz="quarter" idx="15" hasCustomPrompt="1"/>
          </p:nvPr>
        </p:nvSpPr>
        <p:spPr>
          <a:xfrm>
            <a:off x="6421439" y="1602218"/>
            <a:ext cx="2378176" cy="828861"/>
          </a:xfrm>
        </p:spPr>
        <p:txBody>
          <a:bodyPr lIns="0" tIns="0" rIns="0" bIns="0"/>
          <a:lstStyle>
            <a:lvl1pPr>
              <a:defRPr sz="950" baseline="0">
                <a:solidFill>
                  <a:schemeClr val="tx1">
                    <a:lumMod val="65000"/>
                  </a:schemeClr>
                </a:solidFill>
                <a:latin typeface="Arial Narrow" charset="0"/>
                <a:ea typeface="Arial Narrow" charset="0"/>
                <a:cs typeface="Arial Narrow" charset="0"/>
              </a:defRPr>
            </a:lvl1pPr>
          </a:lstStyle>
          <a:p>
            <a:pPr lvl="0"/>
            <a:r>
              <a:rPr lang="en-US" dirty="0"/>
              <a:t>Disclaimer paragraph</a:t>
            </a:r>
          </a:p>
        </p:txBody>
      </p:sp>
      <p:sp>
        <p:nvSpPr>
          <p:cNvPr id="2" name="Date Placeholder 1"/>
          <p:cNvSpPr>
            <a:spLocks noGrp="1"/>
          </p:cNvSpPr>
          <p:nvPr>
            <p:ph type="dt" sz="half" idx="16"/>
          </p:nvPr>
        </p:nvSpPr>
        <p:spPr>
          <a:xfrm>
            <a:off x="6420775" y="1100212"/>
            <a:ext cx="2386676" cy="223277"/>
          </a:xfrm>
        </p:spPr>
        <p:txBody>
          <a:bodyPr/>
          <a:lstStyle>
            <a:lvl1pPr algn="l">
              <a:defRPr>
                <a:solidFill>
                  <a:schemeClr val="tx1"/>
                </a:solidFill>
              </a:defRPr>
            </a:lvl1pPr>
          </a:lstStyle>
          <a:p>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3736" y="5980176"/>
            <a:ext cx="1975104" cy="712117"/>
          </a:xfrm>
          <a:prstGeom prst="rect">
            <a:avLst/>
          </a:prstGeom>
        </p:spPr>
      </p:pic>
    </p:spTree>
    <p:extLst>
      <p:ext uri="{BB962C8B-B14F-4D97-AF65-F5344CB8AC3E}">
        <p14:creationId xmlns:p14="http://schemas.microsoft.com/office/powerpoint/2010/main" val="262381040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white Big image">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320675" y="312738"/>
            <a:ext cx="8486775" cy="4645025"/>
          </a:xfrm>
          <a:ln>
            <a:noFill/>
          </a:ln>
        </p:spPr>
        <p:txBody>
          <a:bodyPr anchor="ctr"/>
          <a:lstStyle>
            <a:lvl1pPr algn="ctr">
              <a:defRPr>
                <a:solidFill>
                  <a:schemeClr val="tx1"/>
                </a:solidFill>
              </a:defRPr>
            </a:lvl1pPr>
          </a:lstStyle>
          <a:p>
            <a:r>
              <a:rPr lang="en-US" dirty="0"/>
              <a:t>Cover image</a:t>
            </a:r>
          </a:p>
        </p:txBody>
      </p:sp>
      <p:sp>
        <p:nvSpPr>
          <p:cNvPr id="8" name="Title 7"/>
          <p:cNvSpPr>
            <a:spLocks noGrp="1"/>
          </p:cNvSpPr>
          <p:nvPr>
            <p:ph type="title" hasCustomPrompt="1"/>
          </p:nvPr>
        </p:nvSpPr>
        <p:spPr>
          <a:xfrm>
            <a:off x="627626" y="556302"/>
            <a:ext cx="4863464" cy="1072240"/>
          </a:xfrm>
        </p:spPr>
        <p:txBody>
          <a:bodyPr lIns="0" tIns="0" rIns="0" bIns="0">
            <a:normAutofit/>
          </a:bodyPr>
          <a:lstStyle>
            <a:lvl1pPr>
              <a:lnSpc>
                <a:spcPct val="90000"/>
              </a:lnSpc>
              <a:defRPr sz="3750" b="0" i="0">
                <a:solidFill>
                  <a:schemeClr val="tx1"/>
                </a:solidFill>
                <a:latin typeface="Arial Regular" charset="0"/>
                <a:cs typeface="Arial Regular" charset="0"/>
              </a:defRPr>
            </a:lvl1pPr>
          </a:lstStyle>
          <a:p>
            <a:r>
              <a:rPr lang="en-US" dirty="0"/>
              <a:t>Presentation</a:t>
            </a:r>
            <a:br>
              <a:rPr lang="en-US" dirty="0"/>
            </a:br>
            <a:r>
              <a:rPr lang="en-US" dirty="0"/>
              <a:t>Title</a:t>
            </a:r>
          </a:p>
        </p:txBody>
      </p:sp>
      <p:sp>
        <p:nvSpPr>
          <p:cNvPr id="10" name="Text Placeholder 9"/>
          <p:cNvSpPr>
            <a:spLocks noGrp="1"/>
          </p:cNvSpPr>
          <p:nvPr>
            <p:ph type="body" sz="quarter" idx="12" hasCustomPrompt="1"/>
          </p:nvPr>
        </p:nvSpPr>
        <p:spPr>
          <a:xfrm>
            <a:off x="627625" y="1606241"/>
            <a:ext cx="4863464" cy="440834"/>
          </a:xfrm>
        </p:spPr>
        <p:txBody>
          <a:bodyPr lIns="0" tIns="0" rIns="0" bIns="0"/>
          <a:lstStyle>
            <a:lvl1pPr>
              <a:defRPr sz="1000">
                <a:solidFill>
                  <a:schemeClr val="tx1"/>
                </a:solidFill>
              </a:defRPr>
            </a:lvl1pPr>
          </a:lstStyle>
          <a:p>
            <a:pPr lvl="0"/>
            <a:r>
              <a:rPr lang="en-US" dirty="0"/>
              <a:t>Subtitle</a:t>
            </a:r>
          </a:p>
        </p:txBody>
      </p:sp>
      <p:sp>
        <p:nvSpPr>
          <p:cNvPr id="11" name="Text Placeholder 9"/>
          <p:cNvSpPr>
            <a:spLocks noGrp="1"/>
          </p:cNvSpPr>
          <p:nvPr>
            <p:ph type="body" sz="quarter" idx="13" hasCustomPrompt="1"/>
          </p:nvPr>
        </p:nvSpPr>
        <p:spPr>
          <a:xfrm>
            <a:off x="6421439" y="613908"/>
            <a:ext cx="2208150" cy="440834"/>
          </a:xfrm>
        </p:spPr>
        <p:txBody>
          <a:bodyPr lIns="0" tIns="0" rIns="0" bIns="0"/>
          <a:lstStyle>
            <a:lvl1pPr>
              <a:spcBef>
                <a:spcPts val="0"/>
              </a:spcBef>
              <a:defRPr sz="950">
                <a:solidFill>
                  <a:schemeClr val="tx1"/>
                </a:solidFill>
              </a:defRPr>
            </a:lvl1pPr>
          </a:lstStyle>
          <a:p>
            <a:pPr lvl="0"/>
            <a:r>
              <a:rPr lang="en-US" dirty="0"/>
              <a:t>Presenter Name</a:t>
            </a:r>
          </a:p>
        </p:txBody>
      </p:sp>
      <p:sp>
        <p:nvSpPr>
          <p:cNvPr id="13" name="Text Placeholder 9"/>
          <p:cNvSpPr>
            <a:spLocks noGrp="1"/>
          </p:cNvSpPr>
          <p:nvPr>
            <p:ph type="body" sz="quarter" idx="15" hasCustomPrompt="1"/>
          </p:nvPr>
        </p:nvSpPr>
        <p:spPr>
          <a:xfrm>
            <a:off x="6421439" y="1934679"/>
            <a:ext cx="2208150" cy="828861"/>
          </a:xfrm>
        </p:spPr>
        <p:txBody>
          <a:bodyPr lIns="0" tIns="0" rIns="0" bIns="0"/>
          <a:lstStyle>
            <a:lvl1pPr>
              <a:defRPr sz="950" baseline="0">
                <a:solidFill>
                  <a:schemeClr val="bg1">
                    <a:lumMod val="50000"/>
                  </a:schemeClr>
                </a:solidFill>
                <a:latin typeface="Arial Narrow" charset="0"/>
                <a:ea typeface="Arial Narrow" charset="0"/>
                <a:cs typeface="Arial Narrow" charset="0"/>
              </a:defRPr>
            </a:lvl1pPr>
          </a:lstStyle>
          <a:p>
            <a:pPr lvl="0"/>
            <a:r>
              <a:rPr lang="en-US" dirty="0"/>
              <a:t>Disclaimer paragraph</a:t>
            </a:r>
          </a:p>
        </p:txBody>
      </p:sp>
      <p:sp>
        <p:nvSpPr>
          <p:cNvPr id="2" name="Date Placeholder 1"/>
          <p:cNvSpPr>
            <a:spLocks noGrp="1"/>
          </p:cNvSpPr>
          <p:nvPr>
            <p:ph type="dt" sz="half" idx="17"/>
          </p:nvPr>
        </p:nvSpPr>
        <p:spPr>
          <a:xfrm>
            <a:off x="6420783" y="1291089"/>
            <a:ext cx="2216042" cy="223277"/>
          </a:xfrm>
        </p:spPr>
        <p:txBody>
          <a:bodyPr/>
          <a:lstStyle/>
          <a:p>
            <a:endParaRPr lang="en-US" dirty="0"/>
          </a:p>
        </p:txBody>
      </p:sp>
    </p:spTree>
    <p:extLst>
      <p:ext uri="{BB962C8B-B14F-4D97-AF65-F5344CB8AC3E}">
        <p14:creationId xmlns:p14="http://schemas.microsoft.com/office/powerpoint/2010/main" val="1823180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black Slim image">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6018226"/>
            <a:ext cx="2381156" cy="8397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solidFill>
                <a:schemeClr val="tx1"/>
              </a:solidFill>
            </a:endParaRPr>
          </a:p>
        </p:txBody>
      </p:sp>
      <p:sp>
        <p:nvSpPr>
          <p:cNvPr id="4" name="Picture Placeholder 3"/>
          <p:cNvSpPr>
            <a:spLocks noGrp="1"/>
          </p:cNvSpPr>
          <p:nvPr>
            <p:ph type="pic" sz="quarter" idx="16" hasCustomPrompt="1"/>
          </p:nvPr>
        </p:nvSpPr>
        <p:spPr>
          <a:xfrm>
            <a:off x="320675" y="2419839"/>
            <a:ext cx="8486775" cy="2537621"/>
          </a:xfrm>
          <a:ln>
            <a:noFill/>
          </a:ln>
        </p:spPr>
        <p:txBody>
          <a:bodyPr anchor="ctr"/>
          <a:lstStyle>
            <a:lvl1pPr algn="ctr">
              <a:defRPr>
                <a:solidFill>
                  <a:schemeClr val="tx1"/>
                </a:solidFill>
              </a:defRPr>
            </a:lvl1pPr>
          </a:lstStyle>
          <a:p>
            <a:r>
              <a:rPr lang="en-US" dirty="0"/>
              <a:t>Cover image</a:t>
            </a:r>
          </a:p>
        </p:txBody>
      </p:sp>
      <p:sp>
        <p:nvSpPr>
          <p:cNvPr id="8" name="Title 7"/>
          <p:cNvSpPr>
            <a:spLocks noGrp="1"/>
          </p:cNvSpPr>
          <p:nvPr>
            <p:ph type="title" hasCustomPrompt="1"/>
          </p:nvPr>
        </p:nvSpPr>
        <p:spPr>
          <a:xfrm>
            <a:off x="320676" y="241240"/>
            <a:ext cx="5163199" cy="1072240"/>
          </a:xfrm>
        </p:spPr>
        <p:txBody>
          <a:bodyPr lIns="0" tIns="0" rIns="0" bIns="0">
            <a:normAutofit/>
          </a:bodyPr>
          <a:lstStyle>
            <a:lvl1pPr>
              <a:lnSpc>
                <a:spcPct val="90000"/>
              </a:lnSpc>
              <a:defRPr sz="3750" b="0" i="0">
                <a:solidFill>
                  <a:schemeClr val="tx1"/>
                </a:solidFill>
                <a:latin typeface="Arial Regular" charset="0"/>
                <a:cs typeface="Arial Regular" charset="0"/>
              </a:defRPr>
            </a:lvl1pPr>
          </a:lstStyle>
          <a:p>
            <a:r>
              <a:rPr lang="en-US" dirty="0"/>
              <a:t>Presentation</a:t>
            </a:r>
            <a:br>
              <a:rPr lang="en-US" dirty="0"/>
            </a:br>
            <a:r>
              <a:rPr lang="en-US" dirty="0"/>
              <a:t>Title</a:t>
            </a:r>
          </a:p>
        </p:txBody>
      </p:sp>
      <p:sp>
        <p:nvSpPr>
          <p:cNvPr id="10" name="Text Placeholder 9"/>
          <p:cNvSpPr>
            <a:spLocks noGrp="1"/>
          </p:cNvSpPr>
          <p:nvPr>
            <p:ph type="body" sz="quarter" idx="12" hasCustomPrompt="1"/>
          </p:nvPr>
        </p:nvSpPr>
        <p:spPr>
          <a:xfrm>
            <a:off x="320675" y="1291179"/>
            <a:ext cx="5163199" cy="440834"/>
          </a:xfrm>
        </p:spPr>
        <p:txBody>
          <a:bodyPr lIns="0" tIns="0" rIns="0" bIns="0"/>
          <a:lstStyle>
            <a:lvl1pPr>
              <a:defRPr sz="1000">
                <a:solidFill>
                  <a:schemeClr val="tx1"/>
                </a:solidFill>
              </a:defRPr>
            </a:lvl1pPr>
          </a:lstStyle>
          <a:p>
            <a:pPr lvl="0"/>
            <a:r>
              <a:rPr lang="en-US" dirty="0"/>
              <a:t>Subtitle</a:t>
            </a:r>
          </a:p>
        </p:txBody>
      </p:sp>
      <p:sp>
        <p:nvSpPr>
          <p:cNvPr id="11" name="Text Placeholder 9"/>
          <p:cNvSpPr>
            <a:spLocks noGrp="1"/>
          </p:cNvSpPr>
          <p:nvPr>
            <p:ph type="body" sz="quarter" idx="13" hasCustomPrompt="1"/>
          </p:nvPr>
        </p:nvSpPr>
        <p:spPr>
          <a:xfrm>
            <a:off x="6421438" y="298846"/>
            <a:ext cx="2378173" cy="440834"/>
          </a:xfrm>
        </p:spPr>
        <p:txBody>
          <a:bodyPr lIns="0" tIns="0" rIns="0" bIns="0"/>
          <a:lstStyle>
            <a:lvl1pPr>
              <a:spcBef>
                <a:spcPts val="0"/>
              </a:spcBef>
              <a:defRPr sz="950">
                <a:solidFill>
                  <a:schemeClr val="tx1"/>
                </a:solidFill>
              </a:defRPr>
            </a:lvl1pPr>
          </a:lstStyle>
          <a:p>
            <a:pPr lvl="0"/>
            <a:r>
              <a:rPr lang="en-US" dirty="0"/>
              <a:t>Presenter Name</a:t>
            </a:r>
          </a:p>
        </p:txBody>
      </p:sp>
      <p:sp>
        <p:nvSpPr>
          <p:cNvPr id="13" name="Text Placeholder 9"/>
          <p:cNvSpPr>
            <a:spLocks noGrp="1"/>
          </p:cNvSpPr>
          <p:nvPr>
            <p:ph type="body" sz="quarter" idx="15" hasCustomPrompt="1"/>
          </p:nvPr>
        </p:nvSpPr>
        <p:spPr>
          <a:xfrm>
            <a:off x="6421438" y="1598362"/>
            <a:ext cx="2378173" cy="828861"/>
          </a:xfrm>
        </p:spPr>
        <p:txBody>
          <a:bodyPr lIns="0" tIns="0" rIns="0" bIns="0"/>
          <a:lstStyle>
            <a:lvl1pPr>
              <a:defRPr sz="950" baseline="0">
                <a:solidFill>
                  <a:schemeClr val="tx1">
                    <a:lumMod val="65000"/>
                  </a:schemeClr>
                </a:solidFill>
                <a:latin typeface="Arial Narrow" charset="0"/>
                <a:ea typeface="Arial Narrow" charset="0"/>
                <a:cs typeface="Arial Narrow" charset="0"/>
              </a:defRPr>
            </a:lvl1pPr>
          </a:lstStyle>
          <a:p>
            <a:pPr lvl="0"/>
            <a:r>
              <a:rPr lang="en-US" dirty="0"/>
              <a:t>Disclaimer paragraph</a:t>
            </a:r>
          </a:p>
        </p:txBody>
      </p:sp>
      <p:sp>
        <p:nvSpPr>
          <p:cNvPr id="2" name="Date Placeholder 1"/>
          <p:cNvSpPr>
            <a:spLocks noGrp="1"/>
          </p:cNvSpPr>
          <p:nvPr>
            <p:ph type="dt" sz="half" idx="17"/>
          </p:nvPr>
        </p:nvSpPr>
        <p:spPr>
          <a:xfrm>
            <a:off x="6420776" y="1100212"/>
            <a:ext cx="2386674" cy="223277"/>
          </a:xfrm>
        </p:spPr>
        <p:txBody>
          <a:bodyPr/>
          <a:lstStyle>
            <a:lvl1pPr>
              <a:defRPr>
                <a:solidFill>
                  <a:srgbClr val="FFFFFF"/>
                </a:solidFill>
              </a:defRPr>
            </a:lvl1pPr>
          </a:lstStyle>
          <a:p>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3736" y="5980176"/>
            <a:ext cx="1975104" cy="712117"/>
          </a:xfrm>
          <a:prstGeom prst="rect">
            <a:avLst/>
          </a:prstGeom>
        </p:spPr>
      </p:pic>
    </p:spTree>
    <p:extLst>
      <p:ext uri="{BB962C8B-B14F-4D97-AF65-F5344CB8AC3E}">
        <p14:creationId xmlns:p14="http://schemas.microsoft.com/office/powerpoint/2010/main" val="267925867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169863" y="5335064"/>
            <a:ext cx="8796337"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3886111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white Slim image">
    <p:bg>
      <p:bgRef idx="1001">
        <a:schemeClr val="bg1"/>
      </p:bgRef>
    </p:bg>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320675" y="2419839"/>
            <a:ext cx="8486775" cy="2537621"/>
          </a:xfrm>
          <a:ln>
            <a:noFill/>
          </a:ln>
        </p:spPr>
        <p:txBody>
          <a:bodyPr anchor="ctr"/>
          <a:lstStyle>
            <a:lvl1pPr algn="ctr">
              <a:defRPr>
                <a:solidFill>
                  <a:schemeClr val="tx1"/>
                </a:solidFill>
              </a:defRPr>
            </a:lvl1pPr>
          </a:lstStyle>
          <a:p>
            <a:r>
              <a:rPr lang="en-US" dirty="0"/>
              <a:t>Cover image</a:t>
            </a:r>
          </a:p>
        </p:txBody>
      </p:sp>
      <p:sp>
        <p:nvSpPr>
          <p:cNvPr id="8" name="Title 7"/>
          <p:cNvSpPr>
            <a:spLocks noGrp="1"/>
          </p:cNvSpPr>
          <p:nvPr>
            <p:ph type="title" hasCustomPrompt="1"/>
          </p:nvPr>
        </p:nvSpPr>
        <p:spPr>
          <a:xfrm>
            <a:off x="320676" y="241240"/>
            <a:ext cx="4257351" cy="1072240"/>
          </a:xfrm>
        </p:spPr>
        <p:txBody>
          <a:bodyPr lIns="0" tIns="0" rIns="0" bIns="0">
            <a:normAutofit/>
          </a:bodyPr>
          <a:lstStyle>
            <a:lvl1pPr>
              <a:lnSpc>
                <a:spcPct val="90000"/>
              </a:lnSpc>
              <a:defRPr sz="3750" b="0" i="0">
                <a:solidFill>
                  <a:schemeClr val="tx1"/>
                </a:solidFill>
                <a:latin typeface="Arial Regular" charset="0"/>
                <a:cs typeface="Arial Regular" charset="0"/>
              </a:defRPr>
            </a:lvl1pPr>
          </a:lstStyle>
          <a:p>
            <a:r>
              <a:rPr lang="en-US" dirty="0"/>
              <a:t>Presentation</a:t>
            </a:r>
            <a:br>
              <a:rPr lang="en-US" dirty="0"/>
            </a:br>
            <a:r>
              <a:rPr lang="en-US" dirty="0"/>
              <a:t>Title</a:t>
            </a:r>
          </a:p>
        </p:txBody>
      </p:sp>
      <p:sp>
        <p:nvSpPr>
          <p:cNvPr id="10" name="Text Placeholder 9"/>
          <p:cNvSpPr>
            <a:spLocks noGrp="1"/>
          </p:cNvSpPr>
          <p:nvPr>
            <p:ph type="body" sz="quarter" idx="12" hasCustomPrompt="1"/>
          </p:nvPr>
        </p:nvSpPr>
        <p:spPr>
          <a:xfrm>
            <a:off x="320675" y="1291179"/>
            <a:ext cx="4257351" cy="440834"/>
          </a:xfrm>
        </p:spPr>
        <p:txBody>
          <a:bodyPr lIns="0" tIns="0" rIns="0" bIns="0"/>
          <a:lstStyle>
            <a:lvl1pPr>
              <a:defRPr sz="1000">
                <a:solidFill>
                  <a:schemeClr val="tx1"/>
                </a:solidFill>
              </a:defRPr>
            </a:lvl1pPr>
          </a:lstStyle>
          <a:p>
            <a:pPr lvl="0"/>
            <a:r>
              <a:rPr lang="en-US" dirty="0"/>
              <a:t>Subtitle</a:t>
            </a:r>
          </a:p>
        </p:txBody>
      </p:sp>
      <p:sp>
        <p:nvSpPr>
          <p:cNvPr id="11" name="Text Placeholder 9"/>
          <p:cNvSpPr>
            <a:spLocks noGrp="1"/>
          </p:cNvSpPr>
          <p:nvPr>
            <p:ph type="body" sz="quarter" idx="13" hasCustomPrompt="1"/>
          </p:nvPr>
        </p:nvSpPr>
        <p:spPr>
          <a:xfrm>
            <a:off x="6422098" y="298846"/>
            <a:ext cx="2377514" cy="440834"/>
          </a:xfrm>
        </p:spPr>
        <p:txBody>
          <a:bodyPr lIns="0" tIns="0" rIns="0" bIns="0"/>
          <a:lstStyle>
            <a:lvl1pPr>
              <a:spcBef>
                <a:spcPts val="0"/>
              </a:spcBef>
              <a:defRPr sz="950">
                <a:solidFill>
                  <a:schemeClr val="tx1"/>
                </a:solidFill>
              </a:defRPr>
            </a:lvl1pPr>
          </a:lstStyle>
          <a:p>
            <a:pPr lvl="0"/>
            <a:r>
              <a:rPr lang="en-US" dirty="0"/>
              <a:t>Presenter Name</a:t>
            </a:r>
          </a:p>
        </p:txBody>
      </p:sp>
      <p:sp>
        <p:nvSpPr>
          <p:cNvPr id="13" name="Text Placeholder 9"/>
          <p:cNvSpPr>
            <a:spLocks noGrp="1"/>
          </p:cNvSpPr>
          <p:nvPr>
            <p:ph type="body" sz="quarter" idx="15" hasCustomPrompt="1"/>
          </p:nvPr>
        </p:nvSpPr>
        <p:spPr>
          <a:xfrm>
            <a:off x="6422098" y="1601707"/>
            <a:ext cx="2377514" cy="828861"/>
          </a:xfrm>
        </p:spPr>
        <p:txBody>
          <a:bodyPr lIns="0" tIns="0" rIns="0" bIns="0"/>
          <a:lstStyle>
            <a:lvl1pPr>
              <a:defRPr sz="950" baseline="0">
                <a:solidFill>
                  <a:schemeClr val="bg1">
                    <a:lumMod val="50000"/>
                  </a:schemeClr>
                </a:solidFill>
                <a:latin typeface="Arial Narrow" charset="0"/>
                <a:ea typeface="Arial Narrow" charset="0"/>
                <a:cs typeface="Arial Narrow" charset="0"/>
              </a:defRPr>
            </a:lvl1pPr>
          </a:lstStyle>
          <a:p>
            <a:pPr lvl="0"/>
            <a:r>
              <a:rPr lang="en-US" dirty="0"/>
              <a:t>Disclaimer paragraph</a:t>
            </a:r>
          </a:p>
        </p:txBody>
      </p:sp>
      <p:sp>
        <p:nvSpPr>
          <p:cNvPr id="2" name="Date Placeholder 1"/>
          <p:cNvSpPr>
            <a:spLocks noGrp="1"/>
          </p:cNvSpPr>
          <p:nvPr>
            <p:ph type="dt" sz="half" idx="17"/>
          </p:nvPr>
        </p:nvSpPr>
        <p:spPr>
          <a:xfrm>
            <a:off x="6421438" y="1100212"/>
            <a:ext cx="2386012" cy="223277"/>
          </a:xfrm>
        </p:spPr>
        <p:txBody>
          <a:bodyPr/>
          <a:lstStyle/>
          <a:p>
            <a:endParaRPr lang="en-US" dirty="0"/>
          </a:p>
        </p:txBody>
      </p:sp>
    </p:spTree>
    <p:extLst>
      <p:ext uri="{BB962C8B-B14F-4D97-AF65-F5344CB8AC3E}">
        <p14:creationId xmlns:p14="http://schemas.microsoft.com/office/powerpoint/2010/main" val="24513467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Private &amp; Confidential</a:t>
            </a:r>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1" y="1529220"/>
            <a:ext cx="8503543" cy="4279005"/>
          </a:xfrm>
        </p:spPr>
        <p:txBody>
          <a:bodyPr/>
          <a:lstStyle>
            <a:lvl1pPr>
              <a:defRPr b="0" i="0">
                <a:latin typeface="Arial Regular" charset="0"/>
                <a:cs typeface="Arial Regular"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b="0" i="0">
                <a:latin typeface="Arial Regular" charset="0"/>
                <a:cs typeface="Arial Regular" charset="0"/>
              </a:defRPr>
            </a:lvl2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3"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2340601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Private &amp; Confidential</a:t>
            </a:r>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1" y="1529220"/>
            <a:ext cx="8503920" cy="2990117"/>
          </a:xfrm>
        </p:spPr>
        <p:txBody>
          <a:bodyPr/>
          <a:lstStyle>
            <a:lvl1pPr>
              <a:defRPr b="0" i="0">
                <a:latin typeface="Arial Regular" charset="0"/>
                <a:cs typeface="Arial Regular"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b="0" i="0">
                <a:latin typeface="Arial Regular" charset="0"/>
                <a:cs typeface="Arial Regular" charset="0"/>
              </a:defRPr>
            </a:lvl2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
        <p:nvSpPr>
          <p:cNvPr id="7" name="Content Placeholder 5"/>
          <p:cNvSpPr>
            <a:spLocks noGrp="1"/>
          </p:cNvSpPr>
          <p:nvPr>
            <p:ph sz="quarter" idx="13"/>
          </p:nvPr>
        </p:nvSpPr>
        <p:spPr>
          <a:xfrm>
            <a:off x="314324" y="4921041"/>
            <a:ext cx="8503920" cy="1096047"/>
          </a:xfrm>
        </p:spPr>
        <p:txBody>
          <a:bodyPr anchor="b"/>
          <a:lstStyle>
            <a:lvl1pPr>
              <a:defRPr sz="950" b="0" i="0">
                <a:latin typeface="Arial Narrow" charset="0"/>
                <a:ea typeface="Arial Narrow" charset="0"/>
                <a:cs typeface="Arial Narrow"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sz="950" b="0" i="0">
                <a:latin typeface="Arial Narrow" charset="0"/>
                <a:ea typeface="Arial Narrow" charset="0"/>
                <a:cs typeface="Arial Narrow" charset="0"/>
              </a:defRPr>
            </a:lvl2pPr>
            <a:lvl3pPr>
              <a:defRPr sz="950">
                <a:latin typeface="Arial Narrow" charset="0"/>
                <a:ea typeface="Arial Narrow" charset="0"/>
                <a:cs typeface="Arial Narrow" charset="0"/>
              </a:defRPr>
            </a:lvl3pPr>
            <a:lvl4pPr>
              <a:defRPr sz="950">
                <a:latin typeface="Arial Narrow" charset="0"/>
                <a:ea typeface="Arial Narrow" charset="0"/>
                <a:cs typeface="Arial Narrow" charset="0"/>
              </a:defRPr>
            </a:lvl4pPr>
            <a:lvl5pPr>
              <a:defRPr sz="950">
                <a:latin typeface="Arial Narrow" charset="0"/>
                <a:ea typeface="Arial Narrow" charset="0"/>
                <a:cs typeface="Arial Narrow" charset="0"/>
              </a:defRPr>
            </a:lvl5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
        <p:nvSpPr>
          <p:cNvPr id="8" name="Text Placeholder 9"/>
          <p:cNvSpPr>
            <a:spLocks noGrp="1"/>
          </p:cNvSpPr>
          <p:nvPr>
            <p:ph type="body" sz="quarter" idx="14"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29210124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Big 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Private &amp; Confidential</a:t>
            </a:r>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hasCustomPrompt="1"/>
          </p:nvPr>
        </p:nvSpPr>
        <p:spPr>
          <a:xfrm>
            <a:off x="317350" y="1464423"/>
            <a:ext cx="4553195" cy="4339737"/>
          </a:xfrm>
        </p:spPr>
        <p:txBody>
          <a:bodyPr/>
          <a:lstStyle>
            <a:lvl1pPr>
              <a:defRPr sz="3750" b="0" i="0">
                <a:latin typeface="Arial Regular" charset="0"/>
                <a:cs typeface="Arial Regular" charset="0"/>
              </a:defRPr>
            </a:lvl1pPr>
          </a:lstStyle>
          <a:p>
            <a:pPr lvl="0"/>
            <a:r>
              <a:rPr lang="en-US" dirty="0"/>
              <a:t>This is a quote or a call-out message.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p:cNvSpPr>
            <a:spLocks noGrp="1"/>
          </p:cNvSpPr>
          <p:nvPr>
            <p:ph sz="quarter" idx="13" hasCustomPrompt="1"/>
          </p:nvPr>
        </p:nvSpPr>
        <p:spPr>
          <a:xfrm>
            <a:off x="5325131" y="1464423"/>
            <a:ext cx="3482320" cy="4339484"/>
          </a:xfrm>
        </p:spPr>
        <p:txBody>
          <a:bodyPr/>
          <a:lstStyle>
            <a:lvl1pPr>
              <a:defRPr sz="2000" b="0" i="0" baseline="0">
                <a:latin typeface="Arial Regular" charset="0"/>
                <a:cs typeface="Arial Regular" charset="0"/>
              </a:defRPr>
            </a:lvl1pPr>
            <a:lvl2pPr marL="171450" indent="-171450">
              <a:buFont typeface="Arial"/>
              <a:buChar char="•"/>
              <a:defRPr sz="1000"/>
            </a:lvl2pPr>
          </a:lstStyle>
          <a:p>
            <a:pPr lvl="0"/>
            <a:r>
              <a:rPr lang="en-US" dirty="0"/>
              <a:t>Play with your available ratios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9"/>
          <p:cNvSpPr>
            <a:spLocks noGrp="1"/>
          </p:cNvSpPr>
          <p:nvPr>
            <p:ph type="body" sz="quarter" idx="14"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41814906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white plain">
    <p:bg>
      <p:bgRef idx="1001">
        <a:schemeClr val="bg1"/>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20676" y="183512"/>
            <a:ext cx="7315200" cy="5170834"/>
          </a:xfrm>
        </p:spPr>
        <p:txBody>
          <a:bodyPr lIns="0" tIns="0" rIns="0" bIns="0"/>
          <a:lstStyle>
            <a:lvl1pPr>
              <a:lnSpc>
                <a:spcPct val="90000"/>
              </a:lnSpc>
              <a:defRPr sz="5700" b="0" i="0">
                <a:solidFill>
                  <a:schemeClr val="tx1"/>
                </a:solidFill>
                <a:latin typeface="Arial Regular" charset="0"/>
                <a:cs typeface="Arial Regular" charset="0"/>
              </a:defRPr>
            </a:lvl1pPr>
          </a:lstStyle>
          <a:p>
            <a:r>
              <a:rPr lang="en-US" dirty="0"/>
              <a:t>Divider</a:t>
            </a:r>
            <a:br>
              <a:rPr lang="en-US" dirty="0"/>
            </a:br>
            <a:r>
              <a:rPr lang="en-US" dirty="0"/>
              <a:t>Page</a:t>
            </a:r>
          </a:p>
        </p:txBody>
      </p:sp>
      <p:sp>
        <p:nvSpPr>
          <p:cNvPr id="3" name="Footer Placeholder 2"/>
          <p:cNvSpPr>
            <a:spLocks noGrp="1"/>
          </p:cNvSpPr>
          <p:nvPr>
            <p:ph type="ftr" sz="quarter" idx="17"/>
          </p:nvPr>
        </p:nvSpPr>
        <p:spPr/>
        <p:txBody>
          <a:bodyPr/>
          <a:lstStyle/>
          <a:p>
            <a:r>
              <a:rPr lang="en-US"/>
              <a:t>Private &amp; Confidential</a:t>
            </a:r>
            <a:endParaRPr lang="en-US" dirty="0"/>
          </a:p>
        </p:txBody>
      </p:sp>
      <p:sp>
        <p:nvSpPr>
          <p:cNvPr id="5" name="Slide Number Placeholder 4"/>
          <p:cNvSpPr>
            <a:spLocks noGrp="1"/>
          </p:cNvSpPr>
          <p:nvPr>
            <p:ph type="sldNum" sz="quarter" idx="18"/>
          </p:nvPr>
        </p:nvSpPr>
        <p:spPr/>
        <p:txBody>
          <a:bodyPr/>
          <a:lstStyle/>
          <a:p>
            <a:fld id="{BDDC3DCF-E0A7-DA4A-BC2C-1EC3743A297B}" type="slidenum">
              <a:rPr lang="en-US" smtClean="0"/>
              <a:pPr/>
              <a:t>‹#›</a:t>
            </a:fld>
            <a:endParaRPr lang="en-US" dirty="0"/>
          </a:p>
        </p:txBody>
      </p:sp>
    </p:spTree>
    <p:extLst>
      <p:ext uri="{BB962C8B-B14F-4D97-AF65-F5344CB8AC3E}">
        <p14:creationId xmlns:p14="http://schemas.microsoft.com/office/powerpoint/2010/main" val="2409698942"/>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black plain">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6018226"/>
            <a:ext cx="2381156" cy="8397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solidFill>
                <a:schemeClr val="tx1"/>
              </a:solidFill>
            </a:endParaRPr>
          </a:p>
        </p:txBody>
      </p:sp>
      <p:sp>
        <p:nvSpPr>
          <p:cNvPr id="8" name="Title 7"/>
          <p:cNvSpPr>
            <a:spLocks noGrp="1"/>
          </p:cNvSpPr>
          <p:nvPr>
            <p:ph type="title" hasCustomPrompt="1"/>
          </p:nvPr>
        </p:nvSpPr>
        <p:spPr>
          <a:xfrm>
            <a:off x="320676" y="183512"/>
            <a:ext cx="7315200" cy="5170834"/>
          </a:xfrm>
        </p:spPr>
        <p:txBody>
          <a:bodyPr lIns="0" tIns="0" rIns="0" bIns="0"/>
          <a:lstStyle>
            <a:lvl1pPr>
              <a:lnSpc>
                <a:spcPct val="90000"/>
              </a:lnSpc>
              <a:defRPr sz="5700" b="0" i="0">
                <a:solidFill>
                  <a:schemeClr val="tx1"/>
                </a:solidFill>
                <a:latin typeface="Arial Regular" charset="0"/>
                <a:cs typeface="Arial Regular" charset="0"/>
              </a:defRPr>
            </a:lvl1pPr>
          </a:lstStyle>
          <a:p>
            <a:r>
              <a:rPr lang="en-US" dirty="0"/>
              <a:t>Divider</a:t>
            </a:r>
            <a:br>
              <a:rPr lang="en-US" dirty="0"/>
            </a:br>
            <a:r>
              <a:rPr lang="en-US" dirty="0"/>
              <a:t>Page</a:t>
            </a:r>
          </a:p>
        </p:txBody>
      </p:sp>
      <p:sp>
        <p:nvSpPr>
          <p:cNvPr id="3" name="Footer Placeholder 2"/>
          <p:cNvSpPr>
            <a:spLocks noGrp="1"/>
          </p:cNvSpPr>
          <p:nvPr>
            <p:ph type="ftr" sz="quarter" idx="17"/>
          </p:nvPr>
        </p:nvSpPr>
        <p:spPr/>
        <p:txBody>
          <a:bodyPr/>
          <a:lstStyle>
            <a:lvl1pPr>
              <a:defRPr>
                <a:solidFill>
                  <a:srgbClr val="FFFFFF"/>
                </a:solidFill>
              </a:defRPr>
            </a:lvl1pPr>
          </a:lstStyle>
          <a:p>
            <a:r>
              <a:rPr lang="en-US" dirty="0"/>
              <a:t>Private &amp; Confidential</a:t>
            </a:r>
          </a:p>
        </p:txBody>
      </p:sp>
      <p:sp>
        <p:nvSpPr>
          <p:cNvPr id="5" name="Slide Number Placeholder 4"/>
          <p:cNvSpPr>
            <a:spLocks noGrp="1"/>
          </p:cNvSpPr>
          <p:nvPr>
            <p:ph type="sldNum" sz="quarter" idx="18"/>
          </p:nvPr>
        </p:nvSpPr>
        <p:spPr/>
        <p:txBody>
          <a:bodyPr/>
          <a:lstStyle>
            <a:lvl1pPr>
              <a:defRPr>
                <a:solidFill>
                  <a:schemeClr val="tx1"/>
                </a:solidFill>
              </a:defRPr>
            </a:lvl1pPr>
          </a:lstStyle>
          <a:p>
            <a:fld id="{BDDC3DCF-E0A7-DA4A-BC2C-1EC3743A297B}" type="slidenum">
              <a:rPr lang="en-US" smtClean="0"/>
              <a:pPr/>
              <a:t>‹#›</a:t>
            </a:fld>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3736" y="5980176"/>
            <a:ext cx="1975104" cy="712117"/>
          </a:xfrm>
          <a:prstGeom prst="rect">
            <a:avLst/>
          </a:prstGeom>
        </p:spPr>
      </p:pic>
    </p:spTree>
    <p:extLst>
      <p:ext uri="{BB962C8B-B14F-4D97-AF65-F5344CB8AC3E}">
        <p14:creationId xmlns:p14="http://schemas.microsoft.com/office/powerpoint/2010/main" val="306468564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Image Big title">
    <p:bg>
      <p:bgRef idx="1001">
        <a:schemeClr val="bg1"/>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20676" y="223699"/>
            <a:ext cx="7315200" cy="1201846"/>
          </a:xfrm>
        </p:spPr>
        <p:txBody>
          <a:bodyPr lIns="0" tIns="0" rIns="0" bIns="0"/>
          <a:lstStyle>
            <a:lvl1pPr>
              <a:lnSpc>
                <a:spcPct val="90000"/>
              </a:lnSpc>
              <a:defRPr sz="3750" b="0" i="0">
                <a:solidFill>
                  <a:schemeClr val="tx1"/>
                </a:solidFill>
                <a:latin typeface="Arial Regular" charset="0"/>
                <a:cs typeface="Arial Regular" charset="0"/>
              </a:defRPr>
            </a:lvl1pPr>
          </a:lstStyle>
          <a:p>
            <a:r>
              <a:rPr lang="en-US" dirty="0"/>
              <a:t>Divider</a:t>
            </a:r>
            <a:br>
              <a:rPr lang="en-US" dirty="0"/>
            </a:br>
            <a:r>
              <a:rPr lang="en-US" dirty="0"/>
              <a:t>Page</a:t>
            </a:r>
          </a:p>
        </p:txBody>
      </p:sp>
      <p:sp>
        <p:nvSpPr>
          <p:cNvPr id="3" name="Footer Placeholder 2"/>
          <p:cNvSpPr>
            <a:spLocks noGrp="1"/>
          </p:cNvSpPr>
          <p:nvPr>
            <p:ph type="ftr" sz="quarter" idx="17"/>
          </p:nvPr>
        </p:nvSpPr>
        <p:spPr/>
        <p:txBody>
          <a:bodyPr/>
          <a:lstStyle/>
          <a:p>
            <a:r>
              <a:rPr lang="en-US" dirty="0"/>
              <a:t>Private &amp; Confidential</a:t>
            </a:r>
          </a:p>
        </p:txBody>
      </p:sp>
      <p:sp>
        <p:nvSpPr>
          <p:cNvPr id="5" name="Slide Number Placeholder 4"/>
          <p:cNvSpPr>
            <a:spLocks noGrp="1"/>
          </p:cNvSpPr>
          <p:nvPr>
            <p:ph type="sldNum" sz="quarter" idx="18"/>
          </p:nvPr>
        </p:nvSpPr>
        <p:spPr/>
        <p:txBody>
          <a:bodyPr/>
          <a:lstStyle/>
          <a:p>
            <a:fld id="{BDDC3DCF-E0A7-DA4A-BC2C-1EC3743A297B}" type="slidenum">
              <a:rPr lang="en-US" smtClean="0"/>
              <a:pPr/>
              <a:t>‹#›</a:t>
            </a:fld>
            <a:endParaRPr lang="en-US" dirty="0"/>
          </a:p>
        </p:txBody>
      </p:sp>
      <p:sp>
        <p:nvSpPr>
          <p:cNvPr id="6" name="Picture Placeholder 5"/>
          <p:cNvSpPr>
            <a:spLocks noGrp="1"/>
          </p:cNvSpPr>
          <p:nvPr>
            <p:ph type="pic" sz="quarter" idx="19"/>
          </p:nvPr>
        </p:nvSpPr>
        <p:spPr>
          <a:xfrm>
            <a:off x="320676" y="2219101"/>
            <a:ext cx="8499474" cy="3572099"/>
          </a:xfrm>
        </p:spPr>
        <p:txBody>
          <a:bodyPr anchor="ctr"/>
          <a:lstStyle>
            <a:lvl1pPr algn="ctr">
              <a:defRPr/>
            </a:lvl1pPr>
          </a:lstStyle>
          <a:p>
            <a:endParaRPr lang="en-US" dirty="0"/>
          </a:p>
        </p:txBody>
      </p:sp>
    </p:spTree>
    <p:extLst>
      <p:ext uri="{BB962C8B-B14F-4D97-AF65-F5344CB8AC3E}">
        <p14:creationId xmlns:p14="http://schemas.microsoft.com/office/powerpoint/2010/main" val="2266337781"/>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white Image Small title">
    <p:bg>
      <p:bgRef idx="1001">
        <a:schemeClr val="bg1"/>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20676" y="262227"/>
            <a:ext cx="7315200" cy="1046682"/>
          </a:xfrm>
        </p:spPr>
        <p:txBody>
          <a:bodyPr lIns="0" tIns="0" rIns="0" bIns="0"/>
          <a:lstStyle>
            <a:lvl1pPr>
              <a:lnSpc>
                <a:spcPct val="95000"/>
              </a:lnSpc>
              <a:defRPr sz="2000" b="0" i="0">
                <a:solidFill>
                  <a:schemeClr val="tx1"/>
                </a:solidFill>
                <a:latin typeface="Arial Regular" charset="0"/>
                <a:cs typeface="Arial Regular" charset="0"/>
              </a:defRPr>
            </a:lvl1pPr>
          </a:lstStyle>
          <a:p>
            <a:r>
              <a:rPr lang="en-US" dirty="0"/>
              <a:t>Divider</a:t>
            </a:r>
            <a:br>
              <a:rPr lang="en-US" dirty="0"/>
            </a:br>
            <a:r>
              <a:rPr lang="en-US" dirty="0"/>
              <a:t>Page</a:t>
            </a:r>
          </a:p>
        </p:txBody>
      </p:sp>
      <p:sp>
        <p:nvSpPr>
          <p:cNvPr id="3" name="Footer Placeholder 2"/>
          <p:cNvSpPr>
            <a:spLocks noGrp="1"/>
          </p:cNvSpPr>
          <p:nvPr>
            <p:ph type="ftr" sz="quarter" idx="17"/>
          </p:nvPr>
        </p:nvSpPr>
        <p:spPr/>
        <p:txBody>
          <a:bodyPr/>
          <a:lstStyle/>
          <a:p>
            <a:r>
              <a:rPr lang="en-US"/>
              <a:t>Private &amp; Confidential</a:t>
            </a:r>
            <a:endParaRPr lang="en-US" dirty="0"/>
          </a:p>
        </p:txBody>
      </p:sp>
      <p:sp>
        <p:nvSpPr>
          <p:cNvPr id="5" name="Slide Number Placeholder 4"/>
          <p:cNvSpPr>
            <a:spLocks noGrp="1"/>
          </p:cNvSpPr>
          <p:nvPr>
            <p:ph type="sldNum" sz="quarter" idx="18"/>
          </p:nvPr>
        </p:nvSpPr>
        <p:spPr/>
        <p:txBody>
          <a:bodyPr/>
          <a:lstStyle/>
          <a:p>
            <a:fld id="{BDDC3DCF-E0A7-DA4A-BC2C-1EC3743A297B}" type="slidenum">
              <a:rPr lang="en-US" smtClean="0"/>
              <a:pPr/>
              <a:t>‹#›</a:t>
            </a:fld>
            <a:endParaRPr lang="en-US" dirty="0"/>
          </a:p>
        </p:txBody>
      </p:sp>
      <p:sp>
        <p:nvSpPr>
          <p:cNvPr id="6" name="Picture Placeholder 5"/>
          <p:cNvSpPr>
            <a:spLocks noGrp="1"/>
          </p:cNvSpPr>
          <p:nvPr>
            <p:ph type="pic" sz="quarter" idx="19"/>
          </p:nvPr>
        </p:nvSpPr>
        <p:spPr>
          <a:xfrm>
            <a:off x="320676" y="2219101"/>
            <a:ext cx="8499474" cy="3572099"/>
          </a:xfrm>
        </p:spPr>
        <p:txBody>
          <a:bodyPr anchor="ctr"/>
          <a:lstStyle>
            <a:lvl1pPr algn="ctr">
              <a:defRPr/>
            </a:lvl1pPr>
          </a:lstStyle>
          <a:p>
            <a:endParaRPr lang="en-US"/>
          </a:p>
        </p:txBody>
      </p:sp>
    </p:spTree>
    <p:extLst>
      <p:ext uri="{BB962C8B-B14F-4D97-AF65-F5344CB8AC3E}">
        <p14:creationId xmlns:p14="http://schemas.microsoft.com/office/powerpoint/2010/main" val="273249481"/>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black Image Small title">
    <p:bg>
      <p:bgRef idx="1001">
        <a:schemeClr val="bg1"/>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20676" y="262227"/>
            <a:ext cx="7315200" cy="1098520"/>
          </a:xfrm>
        </p:spPr>
        <p:txBody>
          <a:bodyPr lIns="0" tIns="0" rIns="0" bIns="0"/>
          <a:lstStyle>
            <a:lvl1pPr>
              <a:lnSpc>
                <a:spcPct val="90000"/>
              </a:lnSpc>
              <a:defRPr sz="2000" b="0" i="0">
                <a:solidFill>
                  <a:schemeClr val="tx1"/>
                </a:solidFill>
                <a:latin typeface="Arial Regular" charset="0"/>
                <a:cs typeface="Arial Regular" charset="0"/>
              </a:defRPr>
            </a:lvl1pPr>
          </a:lstStyle>
          <a:p>
            <a:r>
              <a:rPr lang="en-US" dirty="0"/>
              <a:t>Divider</a:t>
            </a:r>
            <a:br>
              <a:rPr lang="en-US" dirty="0"/>
            </a:br>
            <a:r>
              <a:rPr lang="en-US" dirty="0"/>
              <a:t>Page</a:t>
            </a:r>
          </a:p>
        </p:txBody>
      </p:sp>
      <p:sp>
        <p:nvSpPr>
          <p:cNvPr id="3" name="Footer Placeholder 2"/>
          <p:cNvSpPr>
            <a:spLocks noGrp="1"/>
          </p:cNvSpPr>
          <p:nvPr>
            <p:ph type="ftr" sz="quarter" idx="17"/>
          </p:nvPr>
        </p:nvSpPr>
        <p:spPr/>
        <p:txBody>
          <a:bodyPr/>
          <a:lstStyle>
            <a:lvl1pPr>
              <a:defRPr>
                <a:solidFill>
                  <a:srgbClr val="FFFFFF"/>
                </a:solidFill>
              </a:defRPr>
            </a:lvl1pPr>
          </a:lstStyle>
          <a:p>
            <a:r>
              <a:rPr lang="en-US"/>
              <a:t>Private &amp; Confidential</a:t>
            </a:r>
            <a:endParaRPr lang="en-US" dirty="0"/>
          </a:p>
        </p:txBody>
      </p:sp>
      <p:sp>
        <p:nvSpPr>
          <p:cNvPr id="5" name="Slide Number Placeholder 4"/>
          <p:cNvSpPr>
            <a:spLocks noGrp="1"/>
          </p:cNvSpPr>
          <p:nvPr>
            <p:ph type="sldNum" sz="quarter" idx="18"/>
          </p:nvPr>
        </p:nvSpPr>
        <p:spPr/>
        <p:txBody>
          <a:bodyPr/>
          <a:lstStyle>
            <a:lvl1pPr>
              <a:defRPr>
                <a:solidFill>
                  <a:srgbClr val="FFFFFF"/>
                </a:solidFill>
              </a:defRPr>
            </a:lvl1pPr>
          </a:lstStyle>
          <a:p>
            <a:fld id="{BDDC3DCF-E0A7-DA4A-BC2C-1EC3743A297B}" type="slidenum">
              <a:rPr lang="en-US" smtClean="0"/>
              <a:pPr/>
              <a:t>‹#›</a:t>
            </a:fld>
            <a:endParaRPr lang="en-US" dirty="0"/>
          </a:p>
        </p:txBody>
      </p:sp>
      <p:sp>
        <p:nvSpPr>
          <p:cNvPr id="6" name="Picture Placeholder 5"/>
          <p:cNvSpPr>
            <a:spLocks noGrp="1"/>
          </p:cNvSpPr>
          <p:nvPr>
            <p:ph type="pic" sz="quarter" idx="19"/>
          </p:nvPr>
        </p:nvSpPr>
        <p:spPr>
          <a:xfrm>
            <a:off x="320676" y="2219101"/>
            <a:ext cx="8499474" cy="3572099"/>
          </a:xfrm>
        </p:spPr>
        <p:txBody>
          <a:bodyPr anchor="ctr"/>
          <a:lstStyle>
            <a:lvl1pPr algn="ctr">
              <a:defRPr/>
            </a:lvl1pPr>
          </a:lstStyle>
          <a:p>
            <a:endParaRPr lang="en-US"/>
          </a:p>
        </p:txBody>
      </p:sp>
      <p:sp>
        <p:nvSpPr>
          <p:cNvPr id="9" name="Rectangle 8"/>
          <p:cNvSpPr/>
          <p:nvPr userDrawn="1"/>
        </p:nvSpPr>
        <p:spPr>
          <a:xfrm>
            <a:off x="0" y="6018226"/>
            <a:ext cx="2381156" cy="8397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solidFill>
                <a:schemeClr val="tx1"/>
              </a:solidFill>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3736" y="5980176"/>
            <a:ext cx="1975104" cy="712117"/>
          </a:xfrm>
          <a:prstGeom prst="rect">
            <a:avLst/>
          </a:prstGeom>
        </p:spPr>
      </p:pic>
    </p:spTree>
    <p:extLst>
      <p:ext uri="{BB962C8B-B14F-4D97-AF65-F5344CB8AC3E}">
        <p14:creationId xmlns:p14="http://schemas.microsoft.com/office/powerpoint/2010/main" val="4230682744"/>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Private &amp; Confidential</a:t>
            </a:r>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1" y="1533593"/>
            <a:ext cx="4011152" cy="4257607"/>
          </a:xfrm>
        </p:spPr>
        <p:txBody>
          <a:bodyPr/>
          <a:lstStyle>
            <a:lvl1pPr>
              <a:defRPr b="0" i="0">
                <a:latin typeface="Arial Regular" charset="0"/>
                <a:cs typeface="Arial Regular" charset="0"/>
              </a:defRPr>
            </a:lvl1pPr>
            <a:lvl2pPr>
              <a:defRPr b="0" i="0">
                <a:latin typeface="Arial Regular" charset="0"/>
                <a:cs typeface="Arial Regular" charse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p:cNvSpPr>
            <a:spLocks noGrp="1"/>
          </p:cNvSpPr>
          <p:nvPr>
            <p:ph sz="quarter" idx="13"/>
          </p:nvPr>
        </p:nvSpPr>
        <p:spPr>
          <a:xfrm>
            <a:off x="4796298" y="1533593"/>
            <a:ext cx="4011152" cy="4257607"/>
          </a:xfrm>
        </p:spPr>
        <p:txBody>
          <a:bodyPr/>
          <a:lstStyle>
            <a:lvl1pPr>
              <a:defRPr b="0" i="0">
                <a:latin typeface="Arial Regular" charset="0"/>
                <a:cs typeface="Arial Regular" charset="0"/>
              </a:defRPr>
            </a:lvl1pPr>
            <a:lvl2pPr>
              <a:defRPr b="0" i="0">
                <a:latin typeface="Arial Regular" charset="0"/>
                <a:cs typeface="Arial Regular" charse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9"/>
          <p:cNvSpPr>
            <a:spLocks noGrp="1"/>
          </p:cNvSpPr>
          <p:nvPr>
            <p:ph type="body" sz="quarter" idx="14"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2719386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4F9D6DC-8C4E-4599-BF21-177D7E9FD0B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907065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2 columns w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Private &amp; Confidential</a:t>
            </a:r>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0" y="1144741"/>
            <a:ext cx="8490099" cy="855797"/>
          </a:xfrm>
        </p:spPr>
        <p:txBody>
          <a:bodyPr/>
          <a:lstStyle>
            <a:lvl1pPr>
              <a:defRPr sz="1400" b="0" i="0">
                <a:solidFill>
                  <a:schemeClr val="tx1"/>
                </a:solidFill>
                <a:latin typeface="Arial Regular" charset="0"/>
                <a:cs typeface="Arial Regular" charset="0"/>
              </a:defRPr>
            </a:lvl1pPr>
            <a:lvl2pPr>
              <a:defRPr>
                <a:latin typeface="Akkurat Pro"/>
                <a:cs typeface="Akkurat Pro"/>
              </a:defRPr>
            </a:lvl2pPr>
          </a:lstStyle>
          <a:p>
            <a:pPr lvl="0"/>
            <a:r>
              <a:rPr lang="en-US" dirty="0"/>
              <a:t>Click to edit Master text styles</a:t>
            </a:r>
          </a:p>
        </p:txBody>
      </p:sp>
      <p:sp>
        <p:nvSpPr>
          <p:cNvPr id="8" name="Picture Placeholder 7"/>
          <p:cNvSpPr>
            <a:spLocks noGrp="1"/>
          </p:cNvSpPr>
          <p:nvPr>
            <p:ph type="pic" sz="quarter" idx="14"/>
          </p:nvPr>
        </p:nvSpPr>
        <p:spPr>
          <a:xfrm>
            <a:off x="317500" y="2281526"/>
            <a:ext cx="4011613" cy="2935710"/>
          </a:xfrm>
        </p:spPr>
        <p:txBody>
          <a:bodyPr anchor="ctr"/>
          <a:lstStyle>
            <a:lvl1pPr algn="ctr">
              <a:defRPr/>
            </a:lvl1pPr>
          </a:lstStyle>
          <a:p>
            <a:endParaRPr lang="en-US" dirty="0"/>
          </a:p>
        </p:txBody>
      </p:sp>
      <p:sp>
        <p:nvSpPr>
          <p:cNvPr id="10" name="Text Placeholder 9"/>
          <p:cNvSpPr>
            <a:spLocks noGrp="1"/>
          </p:cNvSpPr>
          <p:nvPr>
            <p:ph type="body" sz="quarter" idx="15"/>
          </p:nvPr>
        </p:nvSpPr>
        <p:spPr>
          <a:xfrm>
            <a:off x="320675" y="2000538"/>
            <a:ext cx="4008438" cy="280988"/>
          </a:xfrm>
        </p:spPr>
        <p:txBody>
          <a:bodyPr/>
          <a:lstStyle>
            <a:lvl1pPr algn="ctr">
              <a:defRPr sz="1000">
                <a:solidFill>
                  <a:srgbClr val="000000"/>
                </a:solidFill>
              </a:defRPr>
            </a:lvl1pPr>
          </a:lstStyle>
          <a:p>
            <a:pPr lvl="0"/>
            <a:r>
              <a:rPr lang="en-US" dirty="0"/>
              <a:t>Click to edit Master text styles</a:t>
            </a:r>
          </a:p>
        </p:txBody>
      </p:sp>
      <p:sp>
        <p:nvSpPr>
          <p:cNvPr id="11" name="Picture Placeholder 7"/>
          <p:cNvSpPr>
            <a:spLocks noGrp="1"/>
          </p:cNvSpPr>
          <p:nvPr>
            <p:ph type="pic" sz="quarter" idx="16"/>
          </p:nvPr>
        </p:nvSpPr>
        <p:spPr>
          <a:xfrm>
            <a:off x="4803725" y="2281526"/>
            <a:ext cx="4011613" cy="2935710"/>
          </a:xfrm>
        </p:spPr>
        <p:txBody>
          <a:bodyPr anchor="ctr"/>
          <a:lstStyle>
            <a:lvl1pPr algn="ctr">
              <a:defRPr/>
            </a:lvl1pPr>
          </a:lstStyle>
          <a:p>
            <a:endParaRPr lang="en-US"/>
          </a:p>
        </p:txBody>
      </p:sp>
      <p:sp>
        <p:nvSpPr>
          <p:cNvPr id="12" name="Text Placeholder 9"/>
          <p:cNvSpPr>
            <a:spLocks noGrp="1"/>
          </p:cNvSpPr>
          <p:nvPr>
            <p:ph type="body" sz="quarter" idx="17"/>
          </p:nvPr>
        </p:nvSpPr>
        <p:spPr>
          <a:xfrm>
            <a:off x="4806900" y="2000538"/>
            <a:ext cx="4008438" cy="280988"/>
          </a:xfrm>
        </p:spPr>
        <p:txBody>
          <a:bodyPr/>
          <a:lstStyle>
            <a:lvl1pPr algn="ctr">
              <a:defRPr sz="1000">
                <a:solidFill>
                  <a:srgbClr val="000000"/>
                </a:solidFill>
              </a:defRPr>
            </a:lvl1pPr>
          </a:lstStyle>
          <a:p>
            <a:pPr lvl="0"/>
            <a:r>
              <a:rPr lang="en-US" dirty="0"/>
              <a:t>Click to edit Master text styles</a:t>
            </a:r>
          </a:p>
        </p:txBody>
      </p:sp>
      <p:sp>
        <p:nvSpPr>
          <p:cNvPr id="14" name="Text Placeholder 13"/>
          <p:cNvSpPr>
            <a:spLocks noGrp="1"/>
          </p:cNvSpPr>
          <p:nvPr>
            <p:ph type="body" sz="quarter" idx="18"/>
          </p:nvPr>
        </p:nvSpPr>
        <p:spPr>
          <a:xfrm>
            <a:off x="320675" y="5403972"/>
            <a:ext cx="8500220" cy="583922"/>
          </a:xfrm>
        </p:spPr>
        <p:txBody>
          <a:bodyPr anchor="b"/>
          <a:lstStyle>
            <a:lvl1pPr>
              <a:defRPr sz="950" b="0" i="0">
                <a:solidFill>
                  <a:schemeClr val="tx1"/>
                </a:solidFill>
                <a:latin typeface="Arial Narrow"/>
                <a:cs typeface="Arial Narrow"/>
              </a:defRPr>
            </a:lvl1pPr>
            <a:lvl2pPr>
              <a:defRPr sz="950" b="0" i="0">
                <a:solidFill>
                  <a:schemeClr val="tx1"/>
                </a:solidFill>
                <a:latin typeface="Arial Narrow"/>
                <a:cs typeface="Arial Narrow"/>
              </a:defRPr>
            </a:lvl2pPr>
            <a:lvl3pPr>
              <a:defRPr sz="950" b="0" i="0">
                <a:solidFill>
                  <a:schemeClr val="tx1"/>
                </a:solidFill>
                <a:latin typeface="Arial Narrow"/>
                <a:cs typeface="Arial Narrow"/>
              </a:defRPr>
            </a:lvl3pPr>
            <a:lvl4pPr>
              <a:defRPr sz="800">
                <a:solidFill>
                  <a:srgbClr val="7F7F7F"/>
                </a:solidFill>
              </a:defRPr>
            </a:lvl4pPr>
            <a:lvl5pPr>
              <a:defRPr sz="800">
                <a:solidFill>
                  <a:srgbClr val="7F7F7F"/>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488123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Private &amp; Confidential</a:t>
            </a:r>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1" y="1063782"/>
            <a:ext cx="8503543" cy="4727418"/>
          </a:xfrm>
        </p:spPr>
        <p:txBody>
          <a:bodyPr/>
          <a:lstStyle>
            <a:lvl1pPr>
              <a:defRPr sz="950" b="0" i="0">
                <a:latin typeface="Arial Narrow"/>
                <a:cs typeface="Arial Narrow"/>
              </a:defRPr>
            </a:lvl1pPr>
            <a:lvl2pPr marL="0" marR="0" indent="0" algn="l" defTabSz="457200" rtl="0" eaLnBrk="1" fontAlgn="auto" latinLnBrk="0" hangingPunct="1">
              <a:lnSpc>
                <a:spcPct val="100000"/>
              </a:lnSpc>
              <a:spcBef>
                <a:spcPts val="500"/>
              </a:spcBef>
              <a:spcAft>
                <a:spcPts val="0"/>
              </a:spcAft>
              <a:buClrTx/>
              <a:buSzTx/>
              <a:buFont typeface="Arial"/>
              <a:buNone/>
              <a:tabLst/>
              <a:defRPr sz="950" b="0" i="0">
                <a:latin typeface="Arial Narrow"/>
                <a:cs typeface="Arial Narrow"/>
              </a:defRPr>
            </a:lvl2pPr>
            <a:lvl3pPr>
              <a:defRPr sz="950">
                <a:latin typeface="Arial Narrow"/>
                <a:cs typeface="Arial Narrow"/>
              </a:defRPr>
            </a:lvl3pPr>
            <a:lvl4pPr>
              <a:defRPr sz="950">
                <a:latin typeface="Arial Narrow"/>
                <a:cs typeface="Arial Narrow"/>
              </a:defRPr>
            </a:lvl4pPr>
            <a:lvl5pPr>
              <a:defRPr sz="950">
                <a:latin typeface="Arial Narrow"/>
                <a:cs typeface="Arial Narrow"/>
              </a:defRPr>
            </a:lvl5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66735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Private &amp; Confidential</a:t>
            </a:r>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Tree>
    <p:extLst>
      <p:ext uri="{BB962C8B-B14F-4D97-AF65-F5344CB8AC3E}">
        <p14:creationId xmlns:p14="http://schemas.microsoft.com/office/powerpoint/2010/main" val="27218243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uthor inf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5" name="Content Placeholder 5"/>
          <p:cNvSpPr>
            <a:spLocks noGrp="1"/>
          </p:cNvSpPr>
          <p:nvPr>
            <p:ph sz="quarter" idx="13" hasCustomPrompt="1"/>
          </p:nvPr>
        </p:nvSpPr>
        <p:spPr>
          <a:xfrm>
            <a:off x="320675" y="4076095"/>
            <a:ext cx="3482320" cy="1727812"/>
          </a:xfrm>
        </p:spPr>
        <p:txBody>
          <a:bodyPr/>
          <a:lstStyle>
            <a:lvl1pPr>
              <a:defRPr sz="2000" b="0" i="0" baseline="0">
                <a:latin typeface="Arial Regular" charset="0"/>
                <a:cs typeface="Arial Regular" charset="0"/>
              </a:defRPr>
            </a:lvl1pPr>
            <a:lvl2pPr marL="0" indent="0">
              <a:buFont typeface="Arial"/>
              <a:buNone/>
              <a:defRPr sz="2000"/>
            </a:lvl2pPr>
          </a:lstStyle>
          <a:p>
            <a:pPr lvl="0"/>
            <a:r>
              <a:rPr lang="en-US" dirty="0"/>
              <a:t>Author’s Name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387677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227012" y="1233487"/>
            <a:ext cx="8688387" cy="4686301"/>
          </a:xfrm>
          <a:ln cap="flat">
            <a:miter lim="800000"/>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4"/>
          </p:nvPr>
        </p:nvSpPr>
        <p:spPr/>
        <p:txBody>
          <a:bodyPr/>
          <a:lstStyle/>
          <a:p>
            <a:endParaRPr lang="en-US"/>
          </a:p>
        </p:txBody>
      </p:sp>
      <p:sp>
        <p:nvSpPr>
          <p:cNvPr id="7" name="Footer Placeholder 6"/>
          <p:cNvSpPr>
            <a:spLocks noGrp="1"/>
          </p:cNvSpPr>
          <p:nvPr>
            <p:ph type="ftr" sz="quarter" idx="15"/>
          </p:nvPr>
        </p:nvSpPr>
        <p:spPr/>
        <p:txBody>
          <a:bodyPr/>
          <a:lstStyle/>
          <a:p>
            <a:r>
              <a:rPr lang="en-US"/>
              <a:t>Private &amp; Confidential</a:t>
            </a:r>
          </a:p>
        </p:txBody>
      </p:sp>
      <p:sp>
        <p:nvSpPr>
          <p:cNvPr id="8" name="Slide Number Placeholder 7"/>
          <p:cNvSpPr>
            <a:spLocks noGrp="1"/>
          </p:cNvSpPr>
          <p:nvPr>
            <p:ph type="sldNum" sz="quarter" idx="16"/>
          </p:nvPr>
        </p:nvSpPr>
        <p:spPr/>
        <p:txBody>
          <a:bodyPr/>
          <a:lstStyle/>
          <a:p>
            <a:fld id="{146682E1-A610-4FB0-BCC6-241ABE41C99B}"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692080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rt wSour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Private &amp; Confidential</a:t>
            </a:r>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1" y="1529220"/>
            <a:ext cx="8503920" cy="4102570"/>
          </a:xfrm>
        </p:spPr>
        <p:txBody>
          <a:bodyPr/>
          <a:lstStyle>
            <a:lvl1pPr>
              <a:defRPr b="0" i="0">
                <a:latin typeface="Arial Regular" charset="0"/>
                <a:cs typeface="Arial Regular"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b="0" i="0">
                <a:latin typeface="Arial Regular" charset="0"/>
                <a:cs typeface="Arial Regular" charset="0"/>
              </a:defRPr>
            </a:lvl2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
        <p:nvSpPr>
          <p:cNvPr id="7" name="Content Placeholder 5"/>
          <p:cNvSpPr>
            <a:spLocks noGrp="1"/>
          </p:cNvSpPr>
          <p:nvPr>
            <p:ph sz="quarter" idx="13"/>
          </p:nvPr>
        </p:nvSpPr>
        <p:spPr>
          <a:xfrm>
            <a:off x="314324" y="5606722"/>
            <a:ext cx="8503920" cy="385298"/>
          </a:xfrm>
        </p:spPr>
        <p:txBody>
          <a:bodyPr vert="horz" lIns="0" tIns="0" rIns="0" bIns="0" rtlCol="0" anchor="b">
            <a:noAutofit/>
          </a:bodyPr>
          <a:lstStyle>
            <a:lvl1pPr>
              <a:defRPr lang="en-US" sz="950" b="0" i="0" dirty="0" smtClean="0">
                <a:solidFill>
                  <a:schemeClr val="tx1"/>
                </a:solidFill>
                <a:latin typeface="Arial Narrow"/>
                <a:cs typeface="Arial Narrow"/>
              </a:defRPr>
            </a:lvl1pPr>
            <a:lvl2pPr>
              <a:defRPr lang="en-US" sz="950" b="0" i="0" dirty="0" smtClean="0">
                <a:solidFill>
                  <a:schemeClr val="tx1"/>
                </a:solidFill>
                <a:latin typeface="Arial Narrow"/>
                <a:cs typeface="Arial Narrow"/>
              </a:defRPr>
            </a:lvl2pPr>
            <a:lvl3pPr>
              <a:defRPr lang="en-US" sz="950" b="0" i="0" dirty="0" smtClean="0">
                <a:solidFill>
                  <a:schemeClr val="tx1"/>
                </a:solidFill>
                <a:latin typeface="Arial Narrow"/>
                <a:cs typeface="Arial Narrow"/>
              </a:defRPr>
            </a:lvl3pPr>
            <a:lvl4pPr>
              <a:defRPr lang="en-US" sz="950" b="0" i="0" dirty="0" smtClean="0">
                <a:solidFill>
                  <a:schemeClr val="tx1"/>
                </a:solidFill>
                <a:latin typeface="Arial Narrow"/>
                <a:ea typeface="Arial Regular" charset="0"/>
                <a:cs typeface="Arial Narrow"/>
              </a:defRPr>
            </a:lvl4pPr>
            <a:lvl5pPr>
              <a:defRPr lang="en-US" sz="950" b="0" i="0" dirty="0">
                <a:solidFill>
                  <a:schemeClr val="tx1"/>
                </a:solidFill>
                <a:latin typeface="Arial Narrow"/>
                <a:ea typeface="Arial Regular" charset="0"/>
                <a:cs typeface="Arial Narrow"/>
              </a:defRPr>
            </a:lvl5pPr>
          </a:lstStyle>
          <a:p>
            <a:pPr lvl="0"/>
            <a:r>
              <a:rPr lang="en-US" dirty="0"/>
              <a:t>Click to edit Master text styles</a:t>
            </a:r>
          </a:p>
          <a:p>
            <a:pPr lvl="1"/>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
        <p:nvSpPr>
          <p:cNvPr id="8" name="Text Placeholder 9"/>
          <p:cNvSpPr>
            <a:spLocks noGrp="1"/>
          </p:cNvSpPr>
          <p:nvPr>
            <p:ph type="body" sz="quarter" idx="14"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24731778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wShort copy &amp; Sour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Private &amp; Confidential</a:t>
            </a:r>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317350" y="1144741"/>
            <a:ext cx="8490099" cy="565571"/>
          </a:xfrm>
        </p:spPr>
        <p:txBody>
          <a:bodyPr/>
          <a:lstStyle>
            <a:lvl1pPr>
              <a:defRPr sz="1400" b="0" i="0">
                <a:solidFill>
                  <a:srgbClr val="7F7F7F"/>
                </a:solidFill>
                <a:latin typeface="Arial Regular" charset="0"/>
                <a:cs typeface="Arial Regular" charset="0"/>
              </a:defRPr>
            </a:lvl1pPr>
            <a:lvl2pPr>
              <a:defRPr>
                <a:latin typeface="Akkurat Pro"/>
                <a:cs typeface="Akkurat Pro"/>
              </a:defRPr>
            </a:lvl2pPr>
          </a:lstStyle>
          <a:p>
            <a:pPr lvl="0"/>
            <a:r>
              <a:rPr lang="en-US" dirty="0"/>
              <a:t>Click to edit Master text styles</a:t>
            </a:r>
          </a:p>
        </p:txBody>
      </p:sp>
      <p:sp>
        <p:nvSpPr>
          <p:cNvPr id="8" name="Picture Placeholder 7"/>
          <p:cNvSpPr>
            <a:spLocks noGrp="1"/>
          </p:cNvSpPr>
          <p:nvPr>
            <p:ph type="pic" sz="quarter" idx="14"/>
          </p:nvPr>
        </p:nvSpPr>
        <p:spPr>
          <a:xfrm>
            <a:off x="317500" y="1914528"/>
            <a:ext cx="8504238" cy="3822676"/>
          </a:xfrm>
        </p:spPr>
        <p:txBody>
          <a:bodyPr anchor="ctr"/>
          <a:lstStyle>
            <a:lvl1pPr algn="ctr">
              <a:defRPr/>
            </a:lvl1pPr>
          </a:lstStyle>
          <a:p>
            <a:endParaRPr lang="en-US" dirty="0"/>
          </a:p>
        </p:txBody>
      </p:sp>
      <p:sp>
        <p:nvSpPr>
          <p:cNvPr id="14" name="Text Placeholder 13"/>
          <p:cNvSpPr>
            <a:spLocks noGrp="1"/>
          </p:cNvSpPr>
          <p:nvPr>
            <p:ph type="body" sz="quarter" idx="18"/>
          </p:nvPr>
        </p:nvSpPr>
        <p:spPr>
          <a:xfrm>
            <a:off x="320675" y="5839310"/>
            <a:ext cx="8500220" cy="148584"/>
          </a:xfrm>
        </p:spPr>
        <p:txBody>
          <a:bodyPr anchor="b"/>
          <a:lstStyle>
            <a:lvl1pPr>
              <a:defRPr sz="950" b="0" i="0">
                <a:solidFill>
                  <a:schemeClr val="tx1"/>
                </a:solidFill>
                <a:latin typeface="Arial Narrow"/>
                <a:cs typeface="Arial Narrow"/>
              </a:defRPr>
            </a:lvl1pPr>
            <a:lvl2pPr>
              <a:defRPr sz="950" b="0" i="0">
                <a:solidFill>
                  <a:schemeClr val="tx1"/>
                </a:solidFill>
                <a:latin typeface="Arial Narrow"/>
                <a:cs typeface="Arial Narrow"/>
              </a:defRPr>
            </a:lvl2pPr>
            <a:lvl3pPr>
              <a:defRPr sz="950" b="0" i="0">
                <a:solidFill>
                  <a:schemeClr val="tx1"/>
                </a:solidFill>
                <a:latin typeface="Arial Narrow"/>
                <a:cs typeface="Arial Narrow"/>
              </a:defRPr>
            </a:lvl3pPr>
            <a:lvl4pPr>
              <a:defRPr sz="800">
                <a:solidFill>
                  <a:srgbClr val="7F7F7F"/>
                </a:solidFill>
              </a:defRPr>
            </a:lvl4pPr>
            <a:lvl5pPr>
              <a:defRPr sz="800">
                <a:solidFill>
                  <a:srgbClr val="7F7F7F"/>
                </a:solidFill>
              </a:defRPr>
            </a:lvl5pPr>
          </a:lstStyle>
          <a:p>
            <a:pPr lvl="0"/>
            <a:r>
              <a:rPr lang="en-US" dirty="0"/>
              <a:t>Click to edit Master text styles</a:t>
            </a:r>
          </a:p>
          <a:p>
            <a:pPr lvl="1"/>
            <a:r>
              <a:rPr lang="en-US" dirty="0"/>
              <a:t>Second level</a:t>
            </a:r>
          </a:p>
          <a:p>
            <a:pPr lvl="2"/>
            <a:r>
              <a:rPr lang="en-US" dirty="0"/>
              <a:t>Third level</a:t>
            </a:r>
          </a:p>
        </p:txBody>
      </p:sp>
      <p:sp>
        <p:nvSpPr>
          <p:cNvPr id="13" name="Text Placeholder 9"/>
          <p:cNvSpPr>
            <a:spLocks noGrp="1"/>
          </p:cNvSpPr>
          <p:nvPr>
            <p:ph type="body" sz="quarter" idx="19" hasCustomPrompt="1"/>
          </p:nvPr>
        </p:nvSpPr>
        <p:spPr>
          <a:xfrm>
            <a:off x="314324" y="747521"/>
            <a:ext cx="812240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38096810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26059669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169863" y="5335064"/>
            <a:ext cx="8796337"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6752541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286527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column">
    <p:spTree>
      <p:nvGrpSpPr>
        <p:cNvPr id="1" name=""/>
        <p:cNvGrpSpPr/>
        <p:nvPr/>
      </p:nvGrpSpPr>
      <p:grpSpPr>
        <a:xfrm>
          <a:off x="0" y="0"/>
          <a:ext cx="0" cy="0"/>
          <a:chOff x="0" y="0"/>
          <a:chExt cx="0" cy="0"/>
        </a:xfrm>
      </p:grpSpPr>
      <p:sp>
        <p:nvSpPr>
          <p:cNvPr id="18" name="Title Placeholder 1"/>
          <p:cNvSpPr>
            <a:spLocks noGrp="1"/>
          </p:cNvSpPr>
          <p:nvPr>
            <p:ph type="title"/>
          </p:nvPr>
        </p:nvSpPr>
        <p:spPr>
          <a:xfrm>
            <a:off x="312149" y="57507"/>
            <a:ext cx="8476016" cy="1120689"/>
          </a:xfrm>
          <a:prstGeom prst="rect">
            <a:avLst/>
          </a:prstGeom>
        </p:spPr>
        <p:txBody>
          <a:bodyPr vert="horz" lIns="111026" tIns="0" rIns="111026" bIns="55513" rtlCol="0" anchor="ctr" anchorCtr="0">
            <a:noAutofit/>
          </a:bodyPr>
          <a:lstStyle>
            <a:lvl1pPr>
              <a:defRPr sz="2400" b="0" i="0">
                <a:solidFill>
                  <a:schemeClr val="tx1"/>
                </a:solidFill>
                <a:latin typeface="Calibri" charset="0"/>
                <a:ea typeface="Calibri" charset="0"/>
                <a:cs typeface="Calibri" charset="0"/>
              </a:defRPr>
            </a:lvl1pPr>
          </a:lstStyle>
          <a:p>
            <a:r>
              <a:rPr lang="en-US"/>
              <a:t>Click to edit Master title style</a:t>
            </a:r>
            <a:endParaRPr lang="en-US" dirty="0"/>
          </a:p>
        </p:txBody>
      </p:sp>
      <p:sp>
        <p:nvSpPr>
          <p:cNvPr id="2" name="TextBox 1"/>
          <p:cNvSpPr txBox="1"/>
          <p:nvPr/>
        </p:nvSpPr>
        <p:spPr>
          <a:xfrm>
            <a:off x="1360450" y="763239"/>
            <a:ext cx="184731" cy="424732"/>
          </a:xfrm>
          <a:prstGeom prst="rect">
            <a:avLst/>
          </a:prstGeom>
          <a:noFill/>
        </p:spPr>
        <p:txBody>
          <a:bodyPr wrap="none" rtlCol="0">
            <a:spAutoFit/>
          </a:bodyPr>
          <a:lstStyle/>
          <a:p>
            <a:pPr defTabSz="914400">
              <a:lnSpc>
                <a:spcPct val="120000"/>
              </a:lnSpc>
              <a:spcBef>
                <a:spcPts val="729"/>
              </a:spcBef>
            </a:pPr>
            <a:endParaRPr lang="en-US" b="1" kern="0" dirty="0" err="1">
              <a:solidFill>
                <a:srgbClr val="444444"/>
              </a:solidFill>
              <a:latin typeface="Calibri" charset="0"/>
              <a:ea typeface="Calibri" charset="0"/>
              <a:cs typeface="Calibri" charset="0"/>
            </a:endParaRPr>
          </a:p>
        </p:txBody>
      </p:sp>
      <p:sp>
        <p:nvSpPr>
          <p:cNvPr id="5" name="Content Placeholder 4"/>
          <p:cNvSpPr>
            <a:spLocks noGrp="1"/>
          </p:cNvSpPr>
          <p:nvPr>
            <p:ph sz="quarter" idx="19"/>
          </p:nvPr>
        </p:nvSpPr>
        <p:spPr>
          <a:xfrm>
            <a:off x="311648" y="1344828"/>
            <a:ext cx="8476349" cy="4801845"/>
          </a:xfrm>
          <a:prstGeom prst="rect">
            <a:avLst/>
          </a:prstGeom>
        </p:spPr>
        <p:txBody>
          <a:bodyPr/>
          <a:lstStyle>
            <a:lvl1pPr>
              <a:spcAft>
                <a:spcPts val="600"/>
              </a:spcAft>
              <a:defRPr/>
            </a:lvl1pPr>
            <a:lvl2pPr>
              <a:spcAft>
                <a:spcPts val="600"/>
              </a:spcAft>
              <a:buClr>
                <a:schemeClr val="bg2"/>
              </a:buClr>
              <a:defRPr/>
            </a:lvl2pPr>
            <a:lvl3pPr>
              <a:spcAft>
                <a:spcPts val="600"/>
              </a:spcAft>
              <a:defRPr/>
            </a:lvl3pPr>
            <a:lvl4pPr>
              <a:spcAft>
                <a:spcPts val="600"/>
              </a:spcAft>
              <a:defRPr/>
            </a:lvl4pPr>
            <a:lvl5pPr>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20" hasCustomPrompt="1"/>
          </p:nvPr>
        </p:nvSpPr>
        <p:spPr>
          <a:xfrm>
            <a:off x="1622627" y="6330723"/>
            <a:ext cx="6021147" cy="515104"/>
          </a:xfrm>
          <a:prstGeom prst="rect">
            <a:avLst/>
          </a:prstGeom>
        </p:spPr>
        <p:txBody>
          <a:bodyPr anchor="ctr">
            <a:noAutofit/>
          </a:bodyPr>
          <a:lstStyle>
            <a:lvl1pPr marL="0" indent="0" algn="r">
              <a:buFontTx/>
              <a:buNone/>
              <a:defRPr sz="600"/>
            </a:lvl1pPr>
            <a:lvl2pPr marL="171591" indent="0">
              <a:buFontTx/>
              <a:buNone/>
              <a:defRPr sz="600"/>
            </a:lvl2pPr>
            <a:lvl3pPr marL="294157" indent="0">
              <a:buFontTx/>
              <a:buNone/>
              <a:defRPr sz="600"/>
            </a:lvl3pPr>
            <a:lvl4pPr marL="424893" indent="0">
              <a:buFontTx/>
              <a:buNone/>
              <a:defRPr sz="600"/>
            </a:lvl4pPr>
            <a:lvl5pPr marL="548625" indent="0">
              <a:buFontTx/>
              <a:buNone/>
              <a:defRPr sz="600"/>
            </a:lvl5pPr>
          </a:lstStyle>
          <a:p>
            <a:pPr lvl="0"/>
            <a:r>
              <a:rPr lang="en-US" dirty="0"/>
              <a:t>Click to </a:t>
            </a:r>
            <a:r>
              <a:rPr lang="en-US"/>
              <a:t>edit footnote</a:t>
            </a:r>
            <a:endParaRPr lang="en-US" dirty="0"/>
          </a:p>
        </p:txBody>
      </p:sp>
      <p:sp>
        <p:nvSpPr>
          <p:cNvPr id="9" name="Text Placeholder 2"/>
          <p:cNvSpPr txBox="1">
            <a:spLocks/>
          </p:cNvSpPr>
          <p:nvPr/>
        </p:nvSpPr>
        <p:spPr>
          <a:xfrm>
            <a:off x="7604709" y="6413071"/>
            <a:ext cx="1358291" cy="294319"/>
          </a:xfrm>
          <a:prstGeom prst="rect">
            <a:avLst/>
          </a:prstGeom>
        </p:spPr>
        <p:txBody>
          <a:bodyPr vert="horz" lIns="67232" tIns="40816" rIns="163266" bIns="40816" rtlCol="0" anchor="b" anchorCtr="0"/>
          <a:lstStyle>
            <a:lvl1pPr marL="0" indent="0" eaLnBrk="1" hangingPunct="1">
              <a:lnSpc>
                <a:spcPct val="120000"/>
              </a:lnSpc>
              <a:spcBef>
                <a:spcPts val="0"/>
              </a:spcBef>
              <a:defRPr lang="en-US" sz="800" b="0" kern="1200" dirty="0">
                <a:solidFill>
                  <a:schemeClr val="tx1"/>
                </a:solidFill>
                <a:latin typeface="Arial" pitchFamily="34" charset="0"/>
                <a:ea typeface="Arial"/>
                <a:cs typeface="Arial"/>
              </a:defRPr>
            </a:lvl1pPr>
            <a:lvl2pPr marL="421901" indent="-213958" eaLnBrk="1" hangingPunct="1">
              <a:lnSpc>
                <a:spcPct val="120000"/>
              </a:lnSpc>
              <a:spcBef>
                <a:spcPts val="364"/>
              </a:spcBef>
              <a:buClr>
                <a:schemeClr val="accent1"/>
              </a:buClr>
              <a:buFont typeface="Wingdings" pitchFamily="2" charset="2"/>
              <a:buChar char="§"/>
              <a:defRPr lang="en-US" sz="2200" b="0" dirty="0" smtClean="0">
                <a:solidFill>
                  <a:schemeClr val="tx2"/>
                </a:solidFill>
                <a:latin typeface="+mn-lt"/>
                <a:ea typeface="+mn-ea"/>
                <a:cs typeface="+mn-cs"/>
              </a:defRPr>
            </a:lvl2pPr>
            <a:lvl3pPr marL="421901" indent="0" eaLnBrk="1" hangingPunct="1">
              <a:lnSpc>
                <a:spcPct val="120000"/>
              </a:lnSpc>
              <a:spcBef>
                <a:spcPts val="364"/>
              </a:spcBef>
              <a:buClrTx/>
              <a:buFontTx/>
              <a:buNone/>
              <a:defRPr lang="en-US" sz="1700" b="0" dirty="0" smtClean="0">
                <a:solidFill>
                  <a:srgbClr val="2674BA"/>
                </a:solidFill>
                <a:latin typeface="+mn-lt"/>
                <a:ea typeface="+mn-ea"/>
                <a:cs typeface="+mn-cs"/>
              </a:defRPr>
            </a:lvl3pPr>
            <a:lvl4pPr marL="0" indent="0" eaLnBrk="1" hangingPunct="1">
              <a:lnSpc>
                <a:spcPct val="120000"/>
              </a:lnSpc>
              <a:spcBef>
                <a:spcPts val="364"/>
              </a:spcBef>
              <a:buFontTx/>
              <a:buNone/>
              <a:tabLst/>
              <a:defRPr lang="en-US" sz="1500" b="1" i="0" dirty="0" smtClean="0">
                <a:solidFill>
                  <a:schemeClr val="accent3"/>
                </a:solidFill>
                <a:latin typeface="+mn-lt"/>
                <a:ea typeface="+mn-ea"/>
                <a:cs typeface="+mn-cs"/>
              </a:defRPr>
            </a:lvl4pPr>
            <a:lvl5pPr marL="0" indent="0" algn="l" rtl="0" eaLnBrk="1" fontAlgn="base" hangingPunct="1">
              <a:lnSpc>
                <a:spcPct val="120000"/>
              </a:lnSpc>
              <a:spcBef>
                <a:spcPct val="0"/>
              </a:spcBef>
              <a:spcAft>
                <a:spcPts val="364"/>
              </a:spcAft>
              <a:buClr>
                <a:srgbClr val="000000"/>
              </a:buClr>
              <a:buFontTx/>
              <a:buNone/>
              <a:tabLst>
                <a:tab pos="1532397" algn="l"/>
              </a:tabLst>
              <a:defRPr lang="en-US" sz="1500" b="0" dirty="0">
                <a:solidFill>
                  <a:schemeClr val="tx2"/>
                </a:solidFill>
                <a:latin typeface="+mn-lt"/>
                <a:ea typeface="+mn-ea"/>
                <a:cs typeface="+mn-cs"/>
              </a:defRPr>
            </a:lvl5pPr>
          </a:lstStyle>
          <a:p>
            <a:pPr marL="0" marR="0" indent="0" algn="r" defTabSz="408189" rtl="0" eaLnBrk="1" fontAlgn="auto" latinLnBrk="0" hangingPunct="1">
              <a:lnSpc>
                <a:spcPct val="120000"/>
              </a:lnSpc>
              <a:spcBef>
                <a:spcPts val="0"/>
              </a:spcBef>
              <a:spcAft>
                <a:spcPts val="0"/>
              </a:spcAft>
              <a:buClrTx/>
              <a:buSzTx/>
              <a:buFontTx/>
              <a:buNone/>
              <a:tabLst/>
              <a:defRPr/>
            </a:pPr>
            <a:r>
              <a:rPr lang="en-US" sz="500" b="0" dirty="0">
                <a:solidFill>
                  <a:schemeClr val="bg2"/>
                </a:solidFill>
                <a:latin typeface="Calibri" charset="0"/>
                <a:ea typeface="Calibri" charset="0"/>
                <a:cs typeface="Calibri" charset="0"/>
              </a:rPr>
              <a:t>© comScore, Inc. Proprietary.          </a:t>
            </a:r>
            <a:r>
              <a:rPr lang="en-US" sz="500" b="0" baseline="0" dirty="0">
                <a:solidFill>
                  <a:schemeClr val="bg2"/>
                </a:solidFill>
                <a:latin typeface="Calibri" charset="0"/>
                <a:ea typeface="Calibri" charset="0"/>
                <a:cs typeface="Calibri" charset="0"/>
              </a:rPr>
              <a:t> </a:t>
            </a:r>
            <a:fld id="{CA2E1E93-11B9-464E-AF21-E2369226A36F}" type="slidenum">
              <a:rPr lang="en-US" sz="772" smtClean="0">
                <a:solidFill>
                  <a:schemeClr val="bg2"/>
                </a:solidFill>
                <a:latin typeface="Calibri" charset="0"/>
                <a:ea typeface="Calibri" charset="0"/>
                <a:cs typeface="Calibri" charset="0"/>
              </a:rPr>
              <a:pPr marL="0" marR="0" indent="0" algn="r" defTabSz="408189" rtl="0" eaLnBrk="1" fontAlgn="auto" latinLnBrk="0" hangingPunct="1">
                <a:lnSpc>
                  <a:spcPct val="120000"/>
                </a:lnSpc>
                <a:spcBef>
                  <a:spcPts val="0"/>
                </a:spcBef>
                <a:spcAft>
                  <a:spcPts val="0"/>
                </a:spcAft>
                <a:buClrTx/>
                <a:buSzTx/>
                <a:buFontTx/>
                <a:buNone/>
                <a:tabLst/>
                <a:defRPr/>
              </a:pPr>
              <a:t>‹#›</a:t>
            </a:fld>
            <a:endParaRPr lang="en-US" sz="772" b="1" kern="500" dirty="0">
              <a:solidFill>
                <a:schemeClr val="bg2"/>
              </a:solidFill>
              <a:latin typeface="Calibri" charset="0"/>
              <a:ea typeface="Calibri" charset="0"/>
              <a:cs typeface="Calibri" charset="0"/>
            </a:endParaRPr>
          </a:p>
        </p:txBody>
      </p:sp>
    </p:spTree>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169863" y="5335064"/>
            <a:ext cx="8796337"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1521920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column Appendix">
    <p:spTree>
      <p:nvGrpSpPr>
        <p:cNvPr id="1" name=""/>
        <p:cNvGrpSpPr/>
        <p:nvPr/>
      </p:nvGrpSpPr>
      <p:grpSpPr>
        <a:xfrm>
          <a:off x="0" y="0"/>
          <a:ext cx="0" cy="0"/>
          <a:chOff x="0" y="0"/>
          <a:chExt cx="0" cy="0"/>
        </a:xfrm>
      </p:grpSpPr>
      <p:sp>
        <p:nvSpPr>
          <p:cNvPr id="18" name="Title Placeholder 1"/>
          <p:cNvSpPr>
            <a:spLocks noGrp="1"/>
          </p:cNvSpPr>
          <p:nvPr>
            <p:ph type="title" hasCustomPrompt="1"/>
          </p:nvPr>
        </p:nvSpPr>
        <p:spPr>
          <a:xfrm>
            <a:off x="312149" y="57507"/>
            <a:ext cx="8476016" cy="1120689"/>
          </a:xfrm>
          <a:prstGeom prst="rect">
            <a:avLst/>
          </a:prstGeom>
        </p:spPr>
        <p:txBody>
          <a:bodyPr vert="horz" lIns="111026" tIns="0" rIns="111026" bIns="55513" rtlCol="0" anchor="ctr" anchorCtr="0">
            <a:noAutofit/>
          </a:bodyPr>
          <a:lstStyle>
            <a:lvl1pPr>
              <a:defRPr sz="2400" b="0" i="0">
                <a:solidFill>
                  <a:schemeClr val="tx1"/>
                </a:solidFill>
                <a:latin typeface="Calibri" charset="0"/>
                <a:ea typeface="Calibri" charset="0"/>
                <a:cs typeface="Calibri" charset="0"/>
              </a:defRPr>
            </a:lvl1pPr>
          </a:lstStyle>
          <a:p>
            <a:r>
              <a:rPr lang="en-US" dirty="0"/>
              <a:t>Click to edit Appendix title style</a:t>
            </a:r>
          </a:p>
        </p:txBody>
      </p:sp>
      <p:sp>
        <p:nvSpPr>
          <p:cNvPr id="2" name="TextBox 1"/>
          <p:cNvSpPr txBox="1"/>
          <p:nvPr/>
        </p:nvSpPr>
        <p:spPr>
          <a:xfrm>
            <a:off x="1360450" y="763239"/>
            <a:ext cx="184731" cy="424732"/>
          </a:xfrm>
          <a:prstGeom prst="rect">
            <a:avLst/>
          </a:prstGeom>
          <a:noFill/>
        </p:spPr>
        <p:txBody>
          <a:bodyPr wrap="none" rtlCol="0">
            <a:spAutoFit/>
          </a:bodyPr>
          <a:lstStyle/>
          <a:p>
            <a:pPr defTabSz="914400">
              <a:lnSpc>
                <a:spcPct val="120000"/>
              </a:lnSpc>
              <a:spcBef>
                <a:spcPts val="729"/>
              </a:spcBef>
            </a:pPr>
            <a:endParaRPr lang="en-US" b="1" kern="0" dirty="0" err="1">
              <a:solidFill>
                <a:srgbClr val="444444"/>
              </a:solidFill>
              <a:latin typeface="Calibri" charset="0"/>
              <a:ea typeface="Calibri" charset="0"/>
              <a:cs typeface="Calibri" charset="0"/>
            </a:endParaRPr>
          </a:p>
        </p:txBody>
      </p:sp>
      <p:sp>
        <p:nvSpPr>
          <p:cNvPr id="5" name="Content Placeholder 4"/>
          <p:cNvSpPr>
            <a:spLocks noGrp="1"/>
          </p:cNvSpPr>
          <p:nvPr>
            <p:ph sz="quarter" idx="19" hasCustomPrompt="1"/>
          </p:nvPr>
        </p:nvSpPr>
        <p:spPr>
          <a:xfrm>
            <a:off x="311648" y="1344828"/>
            <a:ext cx="8476349" cy="4801845"/>
          </a:xfrm>
          <a:prstGeom prst="rect">
            <a:avLst/>
          </a:prstGeom>
        </p:spPr>
        <p:txBody>
          <a:bodyPr/>
          <a:lstStyle>
            <a:lvl1pPr>
              <a:spcAft>
                <a:spcPts val="600"/>
              </a:spcAft>
              <a:defRPr/>
            </a:lvl1pPr>
            <a:lvl2pPr>
              <a:spcAft>
                <a:spcPts val="600"/>
              </a:spcAft>
              <a:buClr>
                <a:schemeClr val="bg2"/>
              </a:buClr>
              <a:defRPr/>
            </a:lvl2pPr>
            <a:lvl3pPr>
              <a:spcAft>
                <a:spcPts val="600"/>
              </a:spcAft>
              <a:defRPr/>
            </a:lvl3pPr>
            <a:lvl4pPr>
              <a:spcAft>
                <a:spcPts val="600"/>
              </a:spcAft>
              <a:defRPr/>
            </a:lvl4pPr>
            <a:lvl5pPr>
              <a:spcAft>
                <a:spcPts val="600"/>
              </a:spcAft>
              <a:defRPr/>
            </a:lvl5pPr>
          </a:lstStyle>
          <a:p>
            <a:pPr lvl="0"/>
            <a:r>
              <a:rPr lang="en-US" dirty="0"/>
              <a:t>Click to edit Appendix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quarter" idx="20" hasCustomPrompt="1"/>
          </p:nvPr>
        </p:nvSpPr>
        <p:spPr>
          <a:xfrm>
            <a:off x="1622627" y="6330723"/>
            <a:ext cx="6021147" cy="515104"/>
          </a:xfrm>
          <a:prstGeom prst="rect">
            <a:avLst/>
          </a:prstGeom>
        </p:spPr>
        <p:txBody>
          <a:bodyPr anchor="ctr">
            <a:noAutofit/>
          </a:bodyPr>
          <a:lstStyle>
            <a:lvl1pPr marL="0" indent="0" algn="r">
              <a:buFontTx/>
              <a:buNone/>
              <a:defRPr sz="600"/>
            </a:lvl1pPr>
            <a:lvl2pPr marL="171591" indent="0">
              <a:buFontTx/>
              <a:buNone/>
              <a:defRPr sz="600"/>
            </a:lvl2pPr>
            <a:lvl3pPr marL="294157" indent="0">
              <a:buFontTx/>
              <a:buNone/>
              <a:defRPr sz="600"/>
            </a:lvl3pPr>
            <a:lvl4pPr marL="424893" indent="0">
              <a:buFontTx/>
              <a:buNone/>
              <a:defRPr sz="600"/>
            </a:lvl4pPr>
            <a:lvl5pPr marL="548625" indent="0">
              <a:buFontTx/>
              <a:buNone/>
              <a:defRPr sz="600"/>
            </a:lvl5pPr>
          </a:lstStyle>
          <a:p>
            <a:pPr lvl="0"/>
            <a:r>
              <a:rPr lang="en-US" dirty="0"/>
              <a:t>Click to </a:t>
            </a:r>
            <a:r>
              <a:rPr lang="en-US"/>
              <a:t>edit footnote</a:t>
            </a:r>
            <a:endParaRPr lang="en-US" dirty="0"/>
          </a:p>
        </p:txBody>
      </p:sp>
      <p:sp>
        <p:nvSpPr>
          <p:cNvPr id="9" name="Text Placeholder 2"/>
          <p:cNvSpPr txBox="1">
            <a:spLocks/>
          </p:cNvSpPr>
          <p:nvPr/>
        </p:nvSpPr>
        <p:spPr>
          <a:xfrm>
            <a:off x="7604709" y="6413071"/>
            <a:ext cx="1358291" cy="294319"/>
          </a:xfrm>
          <a:prstGeom prst="rect">
            <a:avLst/>
          </a:prstGeom>
        </p:spPr>
        <p:txBody>
          <a:bodyPr vert="horz" lIns="67232" tIns="40816" rIns="163266" bIns="40816" rtlCol="0" anchor="b" anchorCtr="0"/>
          <a:lstStyle>
            <a:lvl1pPr marL="0" indent="0" eaLnBrk="1" hangingPunct="1">
              <a:lnSpc>
                <a:spcPct val="120000"/>
              </a:lnSpc>
              <a:spcBef>
                <a:spcPts val="0"/>
              </a:spcBef>
              <a:defRPr lang="en-US" sz="800" b="0" kern="1200" dirty="0">
                <a:solidFill>
                  <a:schemeClr val="tx1"/>
                </a:solidFill>
                <a:latin typeface="Arial" pitchFamily="34" charset="0"/>
                <a:ea typeface="Arial"/>
                <a:cs typeface="Arial"/>
              </a:defRPr>
            </a:lvl1pPr>
            <a:lvl2pPr marL="421901" indent="-213958" eaLnBrk="1" hangingPunct="1">
              <a:lnSpc>
                <a:spcPct val="120000"/>
              </a:lnSpc>
              <a:spcBef>
                <a:spcPts val="364"/>
              </a:spcBef>
              <a:buClr>
                <a:schemeClr val="accent1"/>
              </a:buClr>
              <a:buFont typeface="Wingdings" pitchFamily="2" charset="2"/>
              <a:buChar char="§"/>
              <a:defRPr lang="en-US" sz="2200" b="0" dirty="0" smtClean="0">
                <a:solidFill>
                  <a:schemeClr val="tx2"/>
                </a:solidFill>
                <a:latin typeface="+mn-lt"/>
                <a:ea typeface="+mn-ea"/>
                <a:cs typeface="+mn-cs"/>
              </a:defRPr>
            </a:lvl2pPr>
            <a:lvl3pPr marL="421901" indent="0" eaLnBrk="1" hangingPunct="1">
              <a:lnSpc>
                <a:spcPct val="120000"/>
              </a:lnSpc>
              <a:spcBef>
                <a:spcPts val="364"/>
              </a:spcBef>
              <a:buClrTx/>
              <a:buFontTx/>
              <a:buNone/>
              <a:defRPr lang="en-US" sz="1700" b="0" dirty="0" smtClean="0">
                <a:solidFill>
                  <a:srgbClr val="2674BA"/>
                </a:solidFill>
                <a:latin typeface="+mn-lt"/>
                <a:ea typeface="+mn-ea"/>
                <a:cs typeface="+mn-cs"/>
              </a:defRPr>
            </a:lvl3pPr>
            <a:lvl4pPr marL="0" indent="0" eaLnBrk="1" hangingPunct="1">
              <a:lnSpc>
                <a:spcPct val="120000"/>
              </a:lnSpc>
              <a:spcBef>
                <a:spcPts val="364"/>
              </a:spcBef>
              <a:buFontTx/>
              <a:buNone/>
              <a:tabLst/>
              <a:defRPr lang="en-US" sz="1500" b="1" i="0" dirty="0" smtClean="0">
                <a:solidFill>
                  <a:schemeClr val="accent3"/>
                </a:solidFill>
                <a:latin typeface="+mn-lt"/>
                <a:ea typeface="+mn-ea"/>
                <a:cs typeface="+mn-cs"/>
              </a:defRPr>
            </a:lvl4pPr>
            <a:lvl5pPr marL="0" indent="0" algn="l" rtl="0" eaLnBrk="1" fontAlgn="base" hangingPunct="1">
              <a:lnSpc>
                <a:spcPct val="120000"/>
              </a:lnSpc>
              <a:spcBef>
                <a:spcPct val="0"/>
              </a:spcBef>
              <a:spcAft>
                <a:spcPts val="364"/>
              </a:spcAft>
              <a:buClr>
                <a:srgbClr val="000000"/>
              </a:buClr>
              <a:buFontTx/>
              <a:buNone/>
              <a:tabLst>
                <a:tab pos="1532397" algn="l"/>
              </a:tabLst>
              <a:defRPr lang="en-US" sz="1500" b="0" dirty="0">
                <a:solidFill>
                  <a:schemeClr val="tx2"/>
                </a:solidFill>
                <a:latin typeface="+mn-lt"/>
                <a:ea typeface="+mn-ea"/>
                <a:cs typeface="+mn-cs"/>
              </a:defRPr>
            </a:lvl5pPr>
          </a:lstStyle>
          <a:p>
            <a:pPr marL="0" marR="0" indent="0" algn="r" defTabSz="408189" rtl="0" eaLnBrk="1" fontAlgn="auto" latinLnBrk="0" hangingPunct="1">
              <a:lnSpc>
                <a:spcPct val="120000"/>
              </a:lnSpc>
              <a:spcBef>
                <a:spcPts val="0"/>
              </a:spcBef>
              <a:spcAft>
                <a:spcPts val="0"/>
              </a:spcAft>
              <a:buClrTx/>
              <a:buSzTx/>
              <a:buFontTx/>
              <a:buNone/>
              <a:tabLst/>
              <a:defRPr/>
            </a:pPr>
            <a:r>
              <a:rPr lang="en-US" sz="500" b="0" dirty="0">
                <a:solidFill>
                  <a:schemeClr val="bg2"/>
                </a:solidFill>
                <a:latin typeface="Calibri" charset="0"/>
                <a:ea typeface="Calibri" charset="0"/>
                <a:cs typeface="Calibri" charset="0"/>
              </a:rPr>
              <a:t>© comScore, Inc. Proprietary.          </a:t>
            </a:r>
            <a:r>
              <a:rPr lang="en-US" sz="500" b="0" baseline="0" dirty="0">
                <a:solidFill>
                  <a:schemeClr val="bg2"/>
                </a:solidFill>
                <a:latin typeface="Calibri" charset="0"/>
                <a:ea typeface="Calibri" charset="0"/>
                <a:cs typeface="Calibri" charset="0"/>
              </a:rPr>
              <a:t> </a:t>
            </a:r>
            <a:fld id="{CA2E1E93-11B9-464E-AF21-E2369226A36F}" type="slidenum">
              <a:rPr lang="en-US" sz="772" smtClean="0">
                <a:solidFill>
                  <a:schemeClr val="bg2"/>
                </a:solidFill>
                <a:latin typeface="Calibri" charset="0"/>
                <a:ea typeface="Calibri" charset="0"/>
                <a:cs typeface="Calibri" charset="0"/>
              </a:rPr>
              <a:pPr marL="0" marR="0" indent="0" algn="r" defTabSz="408189" rtl="0" eaLnBrk="1" fontAlgn="auto" latinLnBrk="0" hangingPunct="1">
                <a:lnSpc>
                  <a:spcPct val="120000"/>
                </a:lnSpc>
                <a:spcBef>
                  <a:spcPts val="0"/>
                </a:spcBef>
                <a:spcAft>
                  <a:spcPts val="0"/>
                </a:spcAft>
                <a:buClrTx/>
                <a:buSzTx/>
                <a:buFontTx/>
                <a:buNone/>
                <a:tabLst/>
                <a:defRPr/>
              </a:pPr>
              <a:t>‹#›</a:t>
            </a:fld>
            <a:endParaRPr lang="en-US" sz="772" b="1" kern="500" dirty="0">
              <a:solidFill>
                <a:schemeClr val="bg2"/>
              </a:solidFill>
              <a:latin typeface="Calibri" charset="0"/>
              <a:ea typeface="Calibri" charset="0"/>
              <a:cs typeface="Calibri" charset="0"/>
            </a:endParaRPr>
          </a:p>
        </p:txBody>
      </p:sp>
    </p:spTree>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565836" y="2788254"/>
            <a:ext cx="5155767" cy="1286933"/>
          </a:xfrm>
          <a:prstGeom prst="rect">
            <a:avLst/>
          </a:prstGeom>
        </p:spPr>
        <p:txBody>
          <a:bodyPr vert="horz" lIns="0" tIns="0" rIns="0" bIns="0"/>
          <a:lstStyle>
            <a:lvl1pPr marL="0" indent="0">
              <a:lnSpc>
                <a:spcPts val="4500"/>
              </a:lnSpc>
              <a:spcBef>
                <a:spcPts val="0"/>
              </a:spcBef>
              <a:buFontTx/>
              <a:buNone/>
              <a:defRPr sz="5500" b="1" cap="none"/>
            </a:lvl1pPr>
            <a:lvl2pPr marL="457200" indent="0">
              <a:lnSpc>
                <a:spcPts val="4500"/>
              </a:lnSpc>
              <a:spcBef>
                <a:spcPts val="0"/>
              </a:spcBef>
              <a:buFontTx/>
              <a:buNone/>
              <a:defRPr sz="5500" cap="all"/>
            </a:lvl2pPr>
            <a:lvl3pPr marL="914400" indent="0">
              <a:lnSpc>
                <a:spcPts val="4500"/>
              </a:lnSpc>
              <a:spcBef>
                <a:spcPts val="0"/>
              </a:spcBef>
              <a:buFontTx/>
              <a:buNone/>
              <a:defRPr sz="5500" cap="all"/>
            </a:lvl3pPr>
            <a:lvl4pPr marL="1371600" indent="0">
              <a:lnSpc>
                <a:spcPts val="4500"/>
              </a:lnSpc>
              <a:spcBef>
                <a:spcPts val="0"/>
              </a:spcBef>
              <a:buFontTx/>
              <a:buNone/>
              <a:defRPr sz="5500" cap="all"/>
            </a:lvl4pPr>
            <a:lvl5pPr marL="1828800" indent="0">
              <a:lnSpc>
                <a:spcPts val="4500"/>
              </a:lnSpc>
              <a:spcBef>
                <a:spcPts val="0"/>
              </a:spcBef>
              <a:buFontTx/>
              <a:buNone/>
              <a:defRPr sz="5500" cap="all"/>
            </a:lvl5pPr>
          </a:lstStyle>
          <a:p>
            <a:pPr lvl="0"/>
            <a:r>
              <a:rPr lang="en-US" dirty="0"/>
              <a:t>Insert Report Title Here</a:t>
            </a:r>
          </a:p>
        </p:txBody>
      </p:sp>
      <p:sp>
        <p:nvSpPr>
          <p:cNvPr id="7" name="Text Placeholder 6"/>
          <p:cNvSpPr>
            <a:spLocks noGrp="1"/>
          </p:cNvSpPr>
          <p:nvPr>
            <p:ph type="body" sz="quarter" idx="11" hasCustomPrompt="1"/>
          </p:nvPr>
        </p:nvSpPr>
        <p:spPr>
          <a:xfrm>
            <a:off x="2610577" y="3960348"/>
            <a:ext cx="6211690" cy="1585314"/>
          </a:xfrm>
          <a:prstGeom prst="rect">
            <a:avLst/>
          </a:prstGeom>
        </p:spPr>
        <p:txBody>
          <a:bodyPr vert="horz" lIns="0" tIns="0" rIns="0" bIns="0"/>
          <a:lstStyle>
            <a:lvl1pPr marL="0" indent="0">
              <a:spcBef>
                <a:spcPts val="0"/>
              </a:spcBef>
              <a:buFontTx/>
              <a:buNone/>
              <a:defRPr sz="3200" b="1" cap="none" baseline="0">
                <a:solidFill>
                  <a:srgbClr val="508ABA"/>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sz="2600" dirty="0">
                <a:latin typeface="+mn-lt"/>
                <a:cs typeface="Trebuchet MS"/>
              </a:rPr>
              <a:t>Insert Subhead Text Here</a:t>
            </a:r>
          </a:p>
        </p:txBody>
      </p:sp>
    </p:spTree>
    <p:extLst>
      <p:ext uri="{BB962C8B-B14F-4D97-AF65-F5344CB8AC3E}">
        <p14:creationId xmlns:p14="http://schemas.microsoft.com/office/powerpoint/2010/main" val="3910288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10462" y="5002207"/>
            <a:ext cx="5435605" cy="1517126"/>
          </a:xfrm>
          <a:prstGeom prst="rect">
            <a:avLst/>
          </a:prstGeom>
        </p:spPr>
        <p:txBody>
          <a:bodyPr anchor="t" anchorCtr="0">
            <a:noAutofit/>
          </a:bodyPr>
          <a:lstStyle>
            <a:lvl1pPr algn="l">
              <a:lnSpc>
                <a:spcPts val="3800"/>
              </a:lnSpc>
              <a:defRPr sz="3600" b="1" cap="none" spc="-100"/>
            </a:lvl1pPr>
          </a:lstStyle>
          <a:p>
            <a:r>
              <a:rPr lang="en-US" dirty="0"/>
              <a:t>Insert Copy Here </a:t>
            </a:r>
            <a:br>
              <a:rPr lang="en-US" dirty="0"/>
            </a:br>
            <a:r>
              <a:rPr lang="en-US" dirty="0"/>
              <a:t>For The Break Slide</a:t>
            </a:r>
          </a:p>
        </p:txBody>
      </p:sp>
    </p:spTree>
    <p:extLst>
      <p:ext uri="{BB962C8B-B14F-4D97-AF65-F5344CB8AC3E}">
        <p14:creationId xmlns:p14="http://schemas.microsoft.com/office/powerpoint/2010/main" val="2953465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1133" y="567940"/>
            <a:ext cx="5510261" cy="994545"/>
          </a:xfrm>
          <a:prstGeom prst="rect">
            <a:avLst/>
          </a:prstGeom>
        </p:spPr>
        <p:txBody>
          <a:bodyPr/>
          <a:lstStyle>
            <a:lvl1pPr algn="l">
              <a:defRPr spc="-100">
                <a:solidFill>
                  <a:srgbClr val="3775A2"/>
                </a:solidFill>
                <a:latin typeface="Trebuchet MS"/>
                <a:cs typeface="Trebuchet MS"/>
              </a:defRPr>
            </a:lvl1pPr>
          </a:lstStyle>
          <a:p>
            <a:r>
              <a:rPr lang="en-US" dirty="0"/>
              <a:t>Sample Page Layout</a:t>
            </a:r>
          </a:p>
        </p:txBody>
      </p:sp>
      <p:sp>
        <p:nvSpPr>
          <p:cNvPr id="3" name="Subtitle 2"/>
          <p:cNvSpPr>
            <a:spLocks noGrp="1"/>
          </p:cNvSpPr>
          <p:nvPr>
            <p:ph type="subTitle" idx="1" hasCustomPrompt="1"/>
          </p:nvPr>
        </p:nvSpPr>
        <p:spPr>
          <a:xfrm>
            <a:off x="616527" y="368684"/>
            <a:ext cx="5910503" cy="339437"/>
          </a:xfrm>
          <a:prstGeom prst="rect">
            <a:avLst/>
          </a:prstGeom>
        </p:spPr>
        <p:txBody>
          <a:bodyPr/>
          <a:lstStyle>
            <a:lvl1pPr marL="0" indent="0" algn="l">
              <a:buNone/>
              <a:defRPr sz="1800">
                <a:solidFill>
                  <a:srgbClr val="00AF78"/>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Sample Pre-Head</a:t>
            </a:r>
          </a:p>
        </p:txBody>
      </p:sp>
      <p:sp>
        <p:nvSpPr>
          <p:cNvPr id="5" name="Footer Placeholder 4"/>
          <p:cNvSpPr>
            <a:spLocks noGrp="1"/>
          </p:cNvSpPr>
          <p:nvPr>
            <p:ph type="ftr" sz="quarter" idx="11"/>
          </p:nvPr>
        </p:nvSpPr>
        <p:spPr>
          <a:xfrm>
            <a:off x="479064" y="6410229"/>
            <a:ext cx="6963906" cy="365125"/>
          </a:xfrm>
          <a:prstGeom prst="rect">
            <a:avLst/>
          </a:prstGeom>
        </p:spPr>
        <p:txBody>
          <a:bodyPr/>
          <a:lstStyle>
            <a:lvl1pPr>
              <a:defRPr sz="900">
                <a:solidFill>
                  <a:schemeClr val="bg1"/>
                </a:solidFill>
                <a:latin typeface="Trebuchet MS"/>
                <a:cs typeface="Trebuchet MS"/>
              </a:defRPr>
            </a:lvl1pPr>
          </a:lstStyle>
          <a:p>
            <a:endParaRPr lang="en-US" dirty="0"/>
          </a:p>
        </p:txBody>
      </p:sp>
      <p:sp>
        <p:nvSpPr>
          <p:cNvPr id="9" name="Text Placeholder 8"/>
          <p:cNvSpPr>
            <a:spLocks noGrp="1"/>
          </p:cNvSpPr>
          <p:nvPr>
            <p:ph type="body" sz="quarter" idx="13" hasCustomPrompt="1"/>
          </p:nvPr>
        </p:nvSpPr>
        <p:spPr>
          <a:xfrm>
            <a:off x="601664" y="1809172"/>
            <a:ext cx="4716942" cy="2624283"/>
          </a:xfrm>
          <a:prstGeom prst="rect">
            <a:avLst/>
          </a:prstGeom>
        </p:spPr>
        <p:txBody>
          <a:bodyPr vert="horz"/>
          <a:lstStyle>
            <a:lvl1pPr marL="0" indent="0">
              <a:buFontTx/>
              <a:buNone/>
              <a:defRPr sz="2200">
                <a:latin typeface="Trebuchet MS"/>
                <a:cs typeface="Trebuchet MS"/>
              </a:defRPr>
            </a:lvl1pPr>
          </a:lstStyle>
          <a:p>
            <a:pPr lvl="0"/>
            <a:r>
              <a:rPr lang="en-US" dirty="0"/>
              <a:t>In 2014, the VAB released a study called “What’s Driving Digital?” which looked at the impact of monthly TV spend on the website traffic of 75 “pure-play” Internet brands such as Priceline, </a:t>
            </a:r>
            <a:r>
              <a:rPr lang="en-US" dirty="0" err="1"/>
              <a:t>E*Trade</a:t>
            </a:r>
            <a:r>
              <a:rPr lang="en-US" dirty="0"/>
              <a:t> and </a:t>
            </a:r>
            <a:r>
              <a:rPr lang="en-US" dirty="0" err="1"/>
              <a:t>Match.com</a:t>
            </a:r>
            <a:r>
              <a:rPr lang="en-US" dirty="0"/>
              <a:t> to name just a few.</a:t>
            </a:r>
          </a:p>
          <a:p>
            <a:pPr lvl="0"/>
            <a:r>
              <a:rPr lang="en-US" dirty="0"/>
              <a:t> </a:t>
            </a:r>
          </a:p>
        </p:txBody>
      </p:sp>
      <p:sp>
        <p:nvSpPr>
          <p:cNvPr id="10" name="Text Placeholder 8"/>
          <p:cNvSpPr>
            <a:spLocks noGrp="1"/>
          </p:cNvSpPr>
          <p:nvPr>
            <p:ph type="body" sz="quarter" idx="14" hasCustomPrompt="1"/>
          </p:nvPr>
        </p:nvSpPr>
        <p:spPr>
          <a:xfrm>
            <a:off x="616527" y="4640118"/>
            <a:ext cx="4716942" cy="1363519"/>
          </a:xfrm>
          <a:prstGeom prst="rect">
            <a:avLst/>
          </a:prstGeom>
        </p:spPr>
        <p:txBody>
          <a:bodyPr vert="horz"/>
          <a:lstStyle>
            <a:lvl1pPr marL="0" indent="0">
              <a:buFontTx/>
              <a:buNone/>
              <a:defRPr sz="1800">
                <a:latin typeface="Trebuchet MS"/>
                <a:cs typeface="Trebuchet MS"/>
              </a:defRPr>
            </a:lvl1pPr>
          </a:lstStyle>
          <a:p>
            <a:pPr lvl="0"/>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p>
          <a:p>
            <a:pPr lvl="0"/>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endParaRPr lang="en-US" dirty="0"/>
          </a:p>
          <a:p>
            <a:pPr lvl="0"/>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a:t>
            </a:r>
            <a:endParaRPr lang="en-US" dirty="0"/>
          </a:p>
        </p:txBody>
      </p:sp>
      <p:sp>
        <p:nvSpPr>
          <p:cNvPr id="11" name="Subtitle 2"/>
          <p:cNvSpPr txBox="1">
            <a:spLocks/>
          </p:cNvSpPr>
          <p:nvPr userDrawn="1"/>
        </p:nvSpPr>
        <p:spPr>
          <a:xfrm>
            <a:off x="8412018" y="6309349"/>
            <a:ext cx="554952" cy="417563"/>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fld id="{21AD1E46-6C0E-2740-8AE4-E7555976E32C}" type="slidenum">
              <a:rPr lang="en-US" smtClean="0">
                <a:latin typeface="Trebuchet MS"/>
                <a:cs typeface="Trebuchet MS"/>
              </a:rPr>
              <a:pPr algn="ctr"/>
              <a:t>‹#›</a:t>
            </a:fld>
            <a:endParaRPr lang="en-US" dirty="0">
              <a:latin typeface="Trebuchet MS"/>
              <a:cs typeface="Trebuchet MS"/>
            </a:endParaRPr>
          </a:p>
        </p:txBody>
      </p:sp>
    </p:spTree>
    <p:extLst>
      <p:ext uri="{BB962C8B-B14F-4D97-AF65-F5344CB8AC3E}">
        <p14:creationId xmlns:p14="http://schemas.microsoft.com/office/powerpoint/2010/main" val="2782823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756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4.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image" Target="../media/image5.emf"/><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40.xml"/><Relationship Id="rId1" Type="http://schemas.openxmlformats.org/officeDocument/2006/relationships/slideLayout" Target="../slideLayouts/slideLayout39.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8412018" y="6620933"/>
            <a:ext cx="554952"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latin typeface="Trebuchet MS"/>
                <a:cs typeface="Trebuchet MS"/>
              </a:rPr>
              <a:pPr algn="r"/>
              <a:t>‹#›</a:t>
            </a:fld>
            <a:endParaRPr lang="en-US" sz="1000" dirty="0">
              <a:solidFill>
                <a:srgbClr val="508ABA"/>
              </a:solidFill>
              <a:latin typeface="Trebuchet MS"/>
              <a:cs typeface="Trebuchet MS"/>
            </a:endParaRPr>
          </a:p>
        </p:txBody>
      </p:sp>
    </p:spTree>
    <p:extLst>
      <p:ext uri="{BB962C8B-B14F-4D97-AF65-F5344CB8AC3E}">
        <p14:creationId xmlns:p14="http://schemas.microsoft.com/office/powerpoint/2010/main" val="2875255103"/>
      </p:ext>
    </p:extLst>
  </p:cSld>
  <p:clrMap bg1="lt1" tx1="dk1" bg2="lt2" tx2="dk2" accent1="accent1" accent2="accent2" accent3="accent3" accent4="accent4" accent5="accent5" accent6="accent6" hlink="hlink" folHlink="folHlink"/>
  <p:sldLayoutIdLst>
    <p:sldLayoutId id="2147483651" r:id="rId1"/>
    <p:sldLayoutId id="2147483654" r:id="rId2"/>
    <p:sldLayoutId id="2147483704" r:id="rId3"/>
    <p:sldLayoutId id="2147483706" r:id="rId4"/>
    <p:sldLayoutId id="2147483709" r:id="rId5"/>
    <p:sldLayoutId id="2147483710" r:id="rId6"/>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958960"/>
      </p:ext>
    </p:extLst>
  </p:cSld>
  <p:clrMap bg1="lt1" tx1="dk1" bg2="lt2" tx2="dk2" accent1="accent1" accent2="accent2" accent3="accent3" accent4="accent4" accent5="accent5" accent6="accent6" hlink="hlink" folHlink="folHlink"/>
  <p:sldLayoutIdLst>
    <p:sldLayoutId id="2147483653"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836731"/>
      </p:ext>
    </p:extLst>
  </p:cSld>
  <p:clrMap bg1="lt1" tx1="dk1" bg2="lt2" tx2="dk2" accent1="accent1" accent2="accent2" accent3="accent3" accent4="accent4" accent5="accent5" accent6="accent6" hlink="hlink" folHlink="folHlink"/>
  <p:sldLayoutIdLst>
    <p:sldLayoutId id="2147483659" r:id="rId1"/>
    <p:sldLayoutId id="2147483662" r:id="rId2"/>
    <p:sldLayoutId id="2147483703"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9109067"/>
      </p:ext>
    </p:extLst>
  </p:cSld>
  <p:clrMap bg1="lt1" tx1="dk1" bg2="lt2" tx2="dk2" accent1="accent1" accent2="accent2" accent3="accent3" accent4="accent4" accent5="accent5" accent6="accent6" hlink="hlink" folHlink="folHlink"/>
  <p:sldLayoutIdLst>
    <p:sldLayoutId id="2147483664" r:id="rId1"/>
    <p:sldLayoutId id="2147483666"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4065481"/>
      </p:ext>
    </p:extLst>
  </p:cSld>
  <p:clrMap bg1="lt1" tx1="dk1" bg2="lt2" tx2="dk2" accent1="accent1" accent2="accent2" accent3="accent3" accent4="accent4" accent5="accent5" accent6="accent6" hlink="hlink" folHlink="folHlink"/>
  <p:sldLayoutIdLst>
    <p:sldLayoutId id="2147483668" r:id="rId1"/>
    <p:sldLayoutId id="2147483670" r:id="rId2"/>
    <p:sldLayoutId id="2147483671"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7352" y="217143"/>
            <a:ext cx="8119382" cy="792575"/>
          </a:xfrm>
          <a:prstGeom prst="rect">
            <a:avLst/>
          </a:prstGeom>
        </p:spPr>
        <p:txBody>
          <a:bodyPr vert="horz" lIns="0" tIns="0" rIns="0" bIns="0" rtlCol="0" anchor="t">
            <a:noAutofit/>
          </a:bodyPr>
          <a:lstStyle/>
          <a:p>
            <a:r>
              <a:rPr lang="en-US" dirty="0"/>
              <a:t>Title (sentence case), 28 point Arial</a:t>
            </a:r>
          </a:p>
        </p:txBody>
      </p:sp>
      <p:sp>
        <p:nvSpPr>
          <p:cNvPr id="3" name="Text Placeholder 2"/>
          <p:cNvSpPr>
            <a:spLocks noGrp="1"/>
          </p:cNvSpPr>
          <p:nvPr>
            <p:ph type="body" idx="1"/>
          </p:nvPr>
        </p:nvSpPr>
        <p:spPr>
          <a:xfrm>
            <a:off x="317352" y="1818458"/>
            <a:ext cx="8503543" cy="3297454"/>
          </a:xfrm>
          <a:prstGeom prst="rect">
            <a:avLst/>
          </a:prstGeom>
        </p:spPr>
        <p:txBody>
          <a:bodyPr vert="horz" lIns="0" tIns="0" rIns="0" bIns="0" rtlCol="0">
            <a:noAutofit/>
          </a:bodyPr>
          <a:lstStyle/>
          <a:p>
            <a:pPr lvl="0"/>
            <a:r>
              <a:rPr lang="en-US" dirty="0"/>
              <a:t>Level 1, normal body text is set at 20pt Arial Bold</a:t>
            </a:r>
          </a:p>
          <a:p>
            <a:pPr marL="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Level 2 Body text can be Regular or Bold. </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670300" y="6314391"/>
            <a:ext cx="4685966" cy="248335"/>
          </a:xfrm>
          <a:prstGeom prst="rect">
            <a:avLst/>
          </a:prstGeom>
        </p:spPr>
        <p:txBody>
          <a:bodyPr vert="horz" lIns="0" tIns="0" rIns="0" bIns="0" rtlCol="0" anchor="t"/>
          <a:lstStyle>
            <a:lvl1pPr algn="r">
              <a:defRPr sz="950" b="0" i="0">
                <a:solidFill>
                  <a:schemeClr val="bg1">
                    <a:lumMod val="50000"/>
                  </a:schemeClr>
                </a:solidFill>
                <a:latin typeface="Arial Regular" charset="0"/>
                <a:cs typeface="Arial Regular" charset="0"/>
              </a:defRPr>
            </a:lvl1pPr>
          </a:lstStyle>
          <a:p>
            <a:r>
              <a:rPr lang="en-US" dirty="0"/>
              <a:t>Permission to reprint or distribute any content from this presentation requires the prior written approval of S&amp;P Global Market Intelligence. Not for distribution to the public.</a:t>
            </a:r>
          </a:p>
        </p:txBody>
      </p:sp>
      <p:sp>
        <p:nvSpPr>
          <p:cNvPr id="6" name="Slide Number Placeholder 5"/>
          <p:cNvSpPr>
            <a:spLocks noGrp="1"/>
          </p:cNvSpPr>
          <p:nvPr>
            <p:ph type="sldNum" sz="quarter" idx="4"/>
          </p:nvPr>
        </p:nvSpPr>
        <p:spPr>
          <a:xfrm>
            <a:off x="8615082" y="6435042"/>
            <a:ext cx="205813" cy="254684"/>
          </a:xfrm>
          <a:prstGeom prst="rect">
            <a:avLst/>
          </a:prstGeom>
        </p:spPr>
        <p:txBody>
          <a:bodyPr vert="horz" lIns="0" tIns="0" rIns="0" bIns="0" rtlCol="0" anchor="t"/>
          <a:lstStyle>
            <a:lvl1pPr algn="r">
              <a:defRPr sz="1000" b="0" i="0">
                <a:solidFill>
                  <a:srgbClr val="000000"/>
                </a:solidFill>
                <a:latin typeface="Arial Regular" charset="0"/>
                <a:cs typeface="Arial Regular" charset="0"/>
              </a:defRPr>
            </a:lvl1pPr>
          </a:lstStyle>
          <a:p>
            <a:fld id="{BDDC3DCF-E0A7-DA4A-BC2C-1EC3743A297B}" type="slidenum">
              <a:rPr lang="en-US" smtClean="0"/>
              <a:pPr/>
              <a:t>‹#›</a:t>
            </a:fld>
            <a:endParaRPr lang="en-US" dirty="0"/>
          </a:p>
        </p:txBody>
      </p:sp>
      <p:sp>
        <p:nvSpPr>
          <p:cNvPr id="15" name="Date Placeholder 14"/>
          <p:cNvSpPr>
            <a:spLocks noGrp="1"/>
          </p:cNvSpPr>
          <p:nvPr>
            <p:ph type="dt" sz="half" idx="2"/>
          </p:nvPr>
        </p:nvSpPr>
        <p:spPr>
          <a:xfrm>
            <a:off x="6421439" y="1100212"/>
            <a:ext cx="2386012" cy="223277"/>
          </a:xfrm>
          <a:prstGeom prst="rect">
            <a:avLst/>
          </a:prstGeom>
        </p:spPr>
        <p:txBody>
          <a:bodyPr vert="horz" lIns="0" tIns="0" rIns="0" bIns="0" rtlCol="0" anchor="t"/>
          <a:lstStyle>
            <a:lvl1pPr algn="l">
              <a:defRPr lang="en-US" sz="1000" b="0" i="0" smtClean="0">
                <a:solidFill>
                  <a:srgbClr val="000000"/>
                </a:solidFill>
                <a:latin typeface="Arial Regular" charset="0"/>
                <a:cs typeface="Arial Regular" charset="0"/>
              </a:defRPr>
            </a:lvl1pPr>
          </a:lstStyle>
          <a:p>
            <a:endParaRPr lang="en-US" dirty="0"/>
          </a:p>
        </p:txBody>
      </p:sp>
      <p:sp>
        <p:nvSpPr>
          <p:cNvPr id="13" name="Rectangle 12"/>
          <p:cNvSpPr/>
          <p:nvPr userDrawn="1"/>
        </p:nvSpPr>
        <p:spPr>
          <a:xfrm>
            <a:off x="171061" y="6013061"/>
            <a:ext cx="2068286" cy="7101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319151" y="6117698"/>
            <a:ext cx="1683385" cy="461010"/>
          </a:xfrm>
          <a:prstGeom prst="rect">
            <a:avLst/>
          </a:prstGeom>
        </p:spPr>
      </p:pic>
    </p:spTree>
    <p:extLst>
      <p:ext uri="{BB962C8B-B14F-4D97-AF65-F5344CB8AC3E}">
        <p14:creationId xmlns:p14="http://schemas.microsoft.com/office/powerpoint/2010/main" val="88260522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Lst>
  <p:hf hdr="0" dt="0"/>
  <p:txStyles>
    <p:titleStyle>
      <a:lvl1pPr algn="l" defTabSz="457200" rtl="0" eaLnBrk="1" latinLnBrk="0" hangingPunct="1">
        <a:lnSpc>
          <a:spcPct val="85000"/>
        </a:lnSpc>
        <a:spcBef>
          <a:spcPct val="0"/>
        </a:spcBef>
        <a:buNone/>
        <a:defRPr sz="2800" b="1" i="0" kern="1200" baseline="0">
          <a:solidFill>
            <a:schemeClr val="tx1"/>
          </a:solidFill>
          <a:latin typeface="Arial" charset="0"/>
          <a:ea typeface="Arial" charset="0"/>
          <a:cs typeface="Arial" charset="0"/>
        </a:defRPr>
      </a:lvl1pPr>
    </p:titleStyle>
    <p:bodyStyle>
      <a:lvl1pPr marL="0" indent="0" algn="l" defTabSz="457200" rtl="0" eaLnBrk="1" latinLnBrk="0" hangingPunct="1">
        <a:spcBef>
          <a:spcPts val="500"/>
        </a:spcBef>
        <a:buFont typeface="Arial"/>
        <a:buNone/>
        <a:defRPr sz="2000" b="1" i="0" kern="1200" baseline="0">
          <a:solidFill>
            <a:schemeClr val="tx1"/>
          </a:solidFill>
          <a:latin typeface="Arial" charset="0"/>
          <a:ea typeface="Arial" charset="0"/>
          <a:cs typeface="Arial" charset="0"/>
        </a:defRPr>
      </a:lvl1pPr>
      <a:lvl2pPr marL="182880" marR="0" indent="-182880" algn="l" defTabSz="457200" rtl="0" eaLnBrk="1" fontAlgn="auto" latinLnBrk="0" hangingPunct="1">
        <a:lnSpc>
          <a:spcPct val="100000"/>
        </a:lnSpc>
        <a:spcBef>
          <a:spcPts val="500"/>
        </a:spcBef>
        <a:spcAft>
          <a:spcPts val="0"/>
        </a:spcAft>
        <a:buClrTx/>
        <a:buSzTx/>
        <a:buFont typeface="Arial"/>
        <a:buChar char="•"/>
        <a:tabLst/>
        <a:defRPr sz="2000" b="1" i="0" kern="1200">
          <a:solidFill>
            <a:schemeClr val="tx1"/>
          </a:solidFill>
          <a:latin typeface="Arial" charset="0"/>
          <a:ea typeface="Arial" charset="0"/>
          <a:cs typeface="Arial" charset="0"/>
        </a:defRPr>
      </a:lvl2pPr>
      <a:lvl3pPr marL="393192" indent="-182880" algn="l" defTabSz="457200" rtl="0" eaLnBrk="1" latinLnBrk="0" hangingPunct="1">
        <a:spcBef>
          <a:spcPts val="600"/>
        </a:spcBef>
        <a:buFont typeface=".AppleSystemUIFont" charset="-120"/>
        <a:buChar char="-"/>
        <a:defRPr sz="1350" b="1" i="0" kern="1200">
          <a:solidFill>
            <a:schemeClr val="tx1"/>
          </a:solidFill>
          <a:latin typeface="Arial" charset="0"/>
          <a:ea typeface="Arial" charset="0"/>
          <a:cs typeface="Arial" charset="0"/>
        </a:defRPr>
      </a:lvl3pPr>
      <a:lvl4pPr marL="603504" indent="-182880" algn="l" defTabSz="457200" rtl="0" eaLnBrk="1" latinLnBrk="0" hangingPunct="1">
        <a:spcBef>
          <a:spcPts val="500"/>
        </a:spcBef>
        <a:buSzPct val="100000"/>
        <a:buFont typeface=".AppleSystemUIFont" charset="-120"/>
        <a:buChar char="-"/>
        <a:defRPr sz="1350" b="1" i="0" kern="1200">
          <a:solidFill>
            <a:schemeClr val="tx1"/>
          </a:solidFill>
          <a:latin typeface="Arial" charset="0"/>
          <a:ea typeface="Arial" charset="0"/>
          <a:cs typeface="Arial" charset="0"/>
        </a:defRPr>
      </a:lvl4pPr>
      <a:lvl5pPr marL="822960" indent="-182880" algn="l" defTabSz="457200" rtl="0" eaLnBrk="1" latinLnBrk="0" hangingPunct="1">
        <a:spcBef>
          <a:spcPts val="500"/>
        </a:spcBef>
        <a:buFont typeface=".AppleSystemUIFont" charset="-120"/>
        <a:buChar char="-"/>
        <a:defRPr sz="1350" b="1"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8412018" y="6620933"/>
            <a:ext cx="554952"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cs typeface="Trebuchet MS"/>
              </a:rPr>
              <a:pPr algn="r"/>
              <a:t>‹#›</a:t>
            </a:fld>
            <a:endParaRPr lang="en-US" sz="1000" dirty="0">
              <a:solidFill>
                <a:srgbClr val="508ABA"/>
              </a:solidFill>
              <a:cs typeface="Trebuchet MS"/>
            </a:endParaRPr>
          </a:p>
        </p:txBody>
      </p:sp>
    </p:spTree>
    <p:extLst>
      <p:ext uri="{BB962C8B-B14F-4D97-AF65-F5344CB8AC3E}">
        <p14:creationId xmlns:p14="http://schemas.microsoft.com/office/powerpoint/2010/main" val="382835100"/>
      </p:ext>
    </p:extLst>
  </p:cSld>
  <p:clrMap bg1="lt1" tx1="dk1" bg2="lt2" tx2="dk2" accent1="accent1" accent2="accent2" accent3="accent3" accent4="accent4" accent5="accent5" accent6="accent6" hlink="hlink" folHlink="folHlink"/>
  <p:sldLayoutIdLst>
    <p:sldLayoutId id="2147483697" r:id="rId1"/>
    <p:sldLayoutId id="2147483698"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8412018" y="6620933"/>
            <a:ext cx="554952"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latin typeface="Trebuchet MS"/>
                <a:cs typeface="Trebuchet MS"/>
              </a:rPr>
              <a:pPr algn="r"/>
              <a:t>‹#›</a:t>
            </a:fld>
            <a:endParaRPr lang="en-US" sz="1000" dirty="0">
              <a:solidFill>
                <a:srgbClr val="508ABA"/>
              </a:solidFill>
              <a:latin typeface="Trebuchet MS"/>
              <a:cs typeface="Trebuchet MS"/>
            </a:endParaRPr>
          </a:p>
        </p:txBody>
      </p:sp>
    </p:spTree>
    <p:extLst>
      <p:ext uri="{BB962C8B-B14F-4D97-AF65-F5344CB8AC3E}">
        <p14:creationId xmlns:p14="http://schemas.microsoft.com/office/powerpoint/2010/main" val="3408404827"/>
      </p:ext>
    </p:extLst>
  </p:cSld>
  <p:clrMap bg1="lt1" tx1="dk1" bg2="lt2" tx2="dk2" accent1="accent1" accent2="accent2" accent3="accent3" accent4="accent4" accent5="accent5" accent6="accent6" hlink="hlink" folHlink="folHlink"/>
  <p:sldLayoutIdLst>
    <p:sldLayoutId id="2147483701" r:id="rId1"/>
    <p:sldLayoutId id="2147483702"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 Id="rId5" Type="http://schemas.openxmlformats.org/officeDocument/2006/relationships/chart" Target="../charts/chart6.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3.xml"/><Relationship Id="rId5" Type="http://schemas.openxmlformats.org/officeDocument/2006/relationships/chart" Target="../charts/chart16.xml"/><Relationship Id="rId4" Type="http://schemas.openxmlformats.org/officeDocument/2006/relationships/chart" Target="../charts/chart15.xml"/></Relationships>
</file>

<file path=ppt/slides/_rels/slide1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874A3FDE-FF18-4266-826F-8B5187E9131F}"/>
              </a:ext>
            </a:extLst>
          </p:cNvPr>
          <p:cNvSpPr>
            <a:spLocks noGrp="1"/>
          </p:cNvSpPr>
          <p:nvPr>
            <p:ph type="ctrTitle"/>
          </p:nvPr>
        </p:nvSpPr>
        <p:spPr>
          <a:xfrm>
            <a:off x="685800" y="3108960"/>
            <a:ext cx="7772400" cy="1470025"/>
          </a:xfrm>
        </p:spPr>
        <p:txBody>
          <a:bodyPr/>
          <a:lstStyle/>
          <a:p>
            <a:r>
              <a:rPr lang="en-US" altLang="en-US" sz="2200" dirty="0">
                <a:latin typeface="Trebuchet MS" panose="020B0603020202020204" pitchFamily="34" charset="0"/>
              </a:rPr>
              <a:t>A Look at Online Ad </a:t>
            </a:r>
            <a:r>
              <a:rPr lang="en-US" altLang="en-US" sz="2200" dirty="0" err="1">
                <a:latin typeface="Trebuchet MS" panose="020B0603020202020204" pitchFamily="34" charset="0"/>
              </a:rPr>
              <a:t>Viewability</a:t>
            </a:r>
            <a:r>
              <a:rPr lang="en-US" altLang="en-US" sz="2200" dirty="0">
                <a:latin typeface="Trebuchet MS" panose="020B0603020202020204" pitchFamily="34" charset="0"/>
              </a:rPr>
              <a:t/>
            </a:r>
            <a:br>
              <a:rPr lang="en-US" altLang="en-US" sz="2200" dirty="0">
                <a:latin typeface="Trebuchet MS" panose="020B0603020202020204" pitchFamily="34" charset="0"/>
              </a:rPr>
            </a:br>
            <a:endParaRPr lang="en-US" sz="2200" dirty="0"/>
          </a:p>
        </p:txBody>
      </p:sp>
      <p:sp>
        <p:nvSpPr>
          <p:cNvPr id="3" name="Rectangle 2"/>
          <p:cNvSpPr/>
          <p:nvPr/>
        </p:nvSpPr>
        <p:spPr>
          <a:xfrm>
            <a:off x="927099" y="1922675"/>
            <a:ext cx="7531101" cy="600164"/>
          </a:xfrm>
          <a:prstGeom prst="rect">
            <a:avLst/>
          </a:prstGeom>
        </p:spPr>
        <p:txBody>
          <a:bodyPr wrap="none">
            <a:spAutoFit/>
          </a:bodyPr>
          <a:lstStyle/>
          <a:p>
            <a:r>
              <a:rPr lang="en-US" sz="3300" dirty="0">
                <a:latin typeface="Trebuchet MS" panose="020B0603020202020204" pitchFamily="34" charset="0"/>
              </a:rPr>
              <a:t>If You Can’t See It, It Can’t Impact You</a:t>
            </a:r>
          </a:p>
        </p:txBody>
      </p:sp>
    </p:spTree>
    <p:extLst>
      <p:ext uri="{BB962C8B-B14F-4D97-AF65-F5344CB8AC3E}">
        <p14:creationId xmlns:p14="http://schemas.microsoft.com/office/powerpoint/2010/main" val="2065184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xmlns="" id="{C8D0CF27-B361-43CB-82F0-634E2D8C5C09}"/>
              </a:ext>
            </a:extLst>
          </p:cNvPr>
          <p:cNvSpPr txBox="1">
            <a:spLocks/>
          </p:cNvSpPr>
          <p:nvPr/>
        </p:nvSpPr>
        <p:spPr>
          <a:xfrm>
            <a:off x="0" y="6552883"/>
            <a:ext cx="7063316" cy="236537"/>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Trebuchet MS" panose="020B0603020202020204" pitchFamily="34" charset="0"/>
              </a:rPr>
              <a:t>Source: IAS Media Quality Report, 2Q17, U.S. , in view per MRC standard v. 1Q17</a:t>
            </a:r>
          </a:p>
        </p:txBody>
      </p:sp>
      <p:graphicFrame>
        <p:nvGraphicFramePr>
          <p:cNvPr id="9" name="Chart 8">
            <a:extLst>
              <a:ext uri="{FF2B5EF4-FFF2-40B4-BE49-F238E27FC236}">
                <a16:creationId xmlns:a16="http://schemas.microsoft.com/office/drawing/2014/main" xmlns="" id="{E847F2E2-8615-4228-9CE9-820DF59441BE}"/>
              </a:ext>
            </a:extLst>
          </p:cNvPr>
          <p:cNvGraphicFramePr/>
          <p:nvPr>
            <p:extLst>
              <p:ext uri="{D42A27DB-BD31-4B8C-83A1-F6EECF244321}">
                <p14:modId xmlns:p14="http://schemas.microsoft.com/office/powerpoint/2010/main" val="3650772878"/>
              </p:ext>
            </p:extLst>
          </p:nvPr>
        </p:nvGraphicFramePr>
        <p:xfrm>
          <a:off x="762697" y="4033557"/>
          <a:ext cx="2633154" cy="23660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xmlns="" id="{E847F2E2-8615-4228-9CE9-820DF59441BE}"/>
              </a:ext>
            </a:extLst>
          </p:cNvPr>
          <p:cNvGraphicFramePr/>
          <p:nvPr>
            <p:extLst>
              <p:ext uri="{D42A27DB-BD31-4B8C-83A1-F6EECF244321}">
                <p14:modId xmlns:p14="http://schemas.microsoft.com/office/powerpoint/2010/main" val="1034905976"/>
              </p:ext>
            </p:extLst>
          </p:nvPr>
        </p:nvGraphicFramePr>
        <p:xfrm>
          <a:off x="646546" y="1778651"/>
          <a:ext cx="2633154" cy="236600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566900" y="238341"/>
            <a:ext cx="5968108" cy="923330"/>
          </a:xfrm>
          <a:prstGeom prst="rect">
            <a:avLst/>
          </a:prstGeom>
          <a:noFill/>
        </p:spPr>
        <p:txBody>
          <a:bodyPr wrap="none" rtlCol="0">
            <a:spAutoFit/>
          </a:bodyPr>
          <a:lstStyle/>
          <a:p>
            <a:pPr algn="ctr"/>
            <a:r>
              <a:rPr lang="en-US" sz="2700" dirty="0"/>
              <a:t>Publisher Direct Viewability</a:t>
            </a:r>
          </a:p>
          <a:p>
            <a:pPr algn="ctr"/>
            <a:r>
              <a:rPr lang="en-US" sz="2700" dirty="0"/>
              <a:t>Outpaces Programmatic Substantially</a:t>
            </a:r>
          </a:p>
        </p:txBody>
      </p:sp>
      <p:sp>
        <p:nvSpPr>
          <p:cNvPr id="12" name="TextBox 11"/>
          <p:cNvSpPr txBox="1"/>
          <p:nvPr/>
        </p:nvSpPr>
        <p:spPr>
          <a:xfrm>
            <a:off x="278704" y="1419263"/>
            <a:ext cx="4062651" cy="323165"/>
          </a:xfrm>
          <a:prstGeom prst="rect">
            <a:avLst/>
          </a:prstGeom>
          <a:noFill/>
        </p:spPr>
        <p:txBody>
          <a:bodyPr wrap="none" rtlCol="0">
            <a:spAutoFit/>
          </a:bodyPr>
          <a:lstStyle/>
          <a:p>
            <a:r>
              <a:rPr lang="en-US" sz="1500" dirty="0"/>
              <a:t>% in View Per MRC Standard: </a:t>
            </a:r>
            <a:r>
              <a:rPr lang="en-US" sz="1500" i="1" dirty="0">
                <a:solidFill>
                  <a:srgbClr val="0070C0"/>
                </a:solidFill>
              </a:rPr>
              <a:t>Desktop Display</a:t>
            </a:r>
          </a:p>
        </p:txBody>
      </p:sp>
      <p:sp>
        <p:nvSpPr>
          <p:cNvPr id="15" name="TextBox 14"/>
          <p:cNvSpPr txBox="1"/>
          <p:nvPr/>
        </p:nvSpPr>
        <p:spPr>
          <a:xfrm>
            <a:off x="4943966" y="1400679"/>
            <a:ext cx="3921330" cy="323165"/>
          </a:xfrm>
          <a:prstGeom prst="rect">
            <a:avLst/>
          </a:prstGeom>
          <a:noFill/>
        </p:spPr>
        <p:txBody>
          <a:bodyPr wrap="none" rtlCol="0">
            <a:spAutoFit/>
          </a:bodyPr>
          <a:lstStyle/>
          <a:p>
            <a:r>
              <a:rPr lang="en-US" sz="1500" dirty="0"/>
              <a:t>% in View Per MRC Standard: </a:t>
            </a:r>
            <a:r>
              <a:rPr lang="en-US" sz="1500" i="1" dirty="0">
                <a:solidFill>
                  <a:srgbClr val="0070C0"/>
                </a:solidFill>
              </a:rPr>
              <a:t>Desktop Video</a:t>
            </a:r>
          </a:p>
        </p:txBody>
      </p:sp>
      <p:graphicFrame>
        <p:nvGraphicFramePr>
          <p:cNvPr id="17" name="Chart 16">
            <a:extLst>
              <a:ext uri="{FF2B5EF4-FFF2-40B4-BE49-F238E27FC236}">
                <a16:creationId xmlns:a16="http://schemas.microsoft.com/office/drawing/2014/main" xmlns="" id="{E847F2E2-8615-4228-9CE9-820DF59441BE}"/>
              </a:ext>
            </a:extLst>
          </p:cNvPr>
          <p:cNvGraphicFramePr/>
          <p:nvPr>
            <p:extLst>
              <p:ext uri="{D42A27DB-BD31-4B8C-83A1-F6EECF244321}">
                <p14:modId xmlns:p14="http://schemas.microsoft.com/office/powerpoint/2010/main" val="961796384"/>
              </p:ext>
            </p:extLst>
          </p:nvPr>
        </p:nvGraphicFramePr>
        <p:xfrm>
          <a:off x="5306735" y="4030784"/>
          <a:ext cx="2633154" cy="23660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a:extLst>
              <a:ext uri="{FF2B5EF4-FFF2-40B4-BE49-F238E27FC236}">
                <a16:creationId xmlns:a16="http://schemas.microsoft.com/office/drawing/2014/main" xmlns="" id="{E847F2E2-8615-4228-9CE9-820DF59441BE}"/>
              </a:ext>
            </a:extLst>
          </p:cNvPr>
          <p:cNvGraphicFramePr/>
          <p:nvPr>
            <p:extLst>
              <p:ext uri="{D42A27DB-BD31-4B8C-83A1-F6EECF244321}">
                <p14:modId xmlns:p14="http://schemas.microsoft.com/office/powerpoint/2010/main" val="3688165713"/>
              </p:ext>
            </p:extLst>
          </p:nvPr>
        </p:nvGraphicFramePr>
        <p:xfrm>
          <a:off x="5302650" y="1741400"/>
          <a:ext cx="2633154" cy="2366009"/>
        </p:xfrm>
        <a:graphic>
          <a:graphicData uri="http://schemas.openxmlformats.org/drawingml/2006/chart">
            <c:chart xmlns:c="http://schemas.openxmlformats.org/drawingml/2006/chart" xmlns:r="http://schemas.openxmlformats.org/officeDocument/2006/relationships" r:id="rId5"/>
          </a:graphicData>
        </a:graphic>
      </p:graphicFrame>
      <p:cxnSp>
        <p:nvCxnSpPr>
          <p:cNvPr id="3" name="Straight Connector 2">
            <a:extLst>
              <a:ext uri="{FF2B5EF4-FFF2-40B4-BE49-F238E27FC236}">
                <a16:creationId xmlns:a16="http://schemas.microsoft.com/office/drawing/2014/main" xmlns="" id="{5AC87B7C-915C-4633-AED5-C47E41B948B9}"/>
              </a:ext>
            </a:extLst>
          </p:cNvPr>
          <p:cNvCxnSpPr/>
          <p:nvPr/>
        </p:nvCxnSpPr>
        <p:spPr>
          <a:xfrm>
            <a:off x="4529903" y="1580845"/>
            <a:ext cx="42097" cy="4441264"/>
          </a:xfrm>
          <a:prstGeom prst="line">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xmlns="" id="{38E7D1CA-6C43-46EA-BD10-CEABEAE80477}"/>
              </a:ext>
            </a:extLst>
          </p:cNvPr>
          <p:cNvSpPr txBox="1"/>
          <p:nvPr/>
        </p:nvSpPr>
        <p:spPr>
          <a:xfrm>
            <a:off x="2943353" y="2812517"/>
            <a:ext cx="1064715" cy="261610"/>
          </a:xfrm>
          <a:prstGeom prst="rect">
            <a:avLst/>
          </a:prstGeom>
          <a:noFill/>
        </p:spPr>
        <p:txBody>
          <a:bodyPr wrap="none" rtlCol="0">
            <a:spAutoFit/>
          </a:bodyPr>
          <a:lstStyle/>
          <a:p>
            <a:r>
              <a:rPr lang="en-US" sz="1100" dirty="0">
                <a:solidFill>
                  <a:srgbClr val="4F81BD"/>
                </a:solidFill>
              </a:rPr>
              <a:t>v. 60.7% 1Q17</a:t>
            </a:r>
          </a:p>
        </p:txBody>
      </p:sp>
      <p:sp>
        <p:nvSpPr>
          <p:cNvPr id="14" name="TextBox 13">
            <a:extLst>
              <a:ext uri="{FF2B5EF4-FFF2-40B4-BE49-F238E27FC236}">
                <a16:creationId xmlns:a16="http://schemas.microsoft.com/office/drawing/2014/main" xmlns="" id="{37BAECA2-D852-4F56-93ED-270F49299880}"/>
              </a:ext>
            </a:extLst>
          </p:cNvPr>
          <p:cNvSpPr txBox="1"/>
          <p:nvPr/>
        </p:nvSpPr>
        <p:spPr>
          <a:xfrm>
            <a:off x="3090433" y="4892340"/>
            <a:ext cx="1064715" cy="261610"/>
          </a:xfrm>
          <a:prstGeom prst="rect">
            <a:avLst/>
          </a:prstGeom>
          <a:noFill/>
        </p:spPr>
        <p:txBody>
          <a:bodyPr wrap="none" rtlCol="0">
            <a:spAutoFit/>
          </a:bodyPr>
          <a:lstStyle/>
          <a:p>
            <a:r>
              <a:rPr lang="en-US" sz="1100" dirty="0">
                <a:solidFill>
                  <a:srgbClr val="4F81BD"/>
                </a:solidFill>
              </a:rPr>
              <a:t>v. 51.7% 1Q17</a:t>
            </a:r>
          </a:p>
        </p:txBody>
      </p:sp>
      <p:sp>
        <p:nvSpPr>
          <p:cNvPr id="16" name="TextBox 15">
            <a:extLst>
              <a:ext uri="{FF2B5EF4-FFF2-40B4-BE49-F238E27FC236}">
                <a16:creationId xmlns:a16="http://schemas.microsoft.com/office/drawing/2014/main" xmlns="" id="{C0599FD1-430A-43E2-9318-45B52EF702CA}"/>
              </a:ext>
            </a:extLst>
          </p:cNvPr>
          <p:cNvSpPr txBox="1"/>
          <p:nvPr/>
        </p:nvSpPr>
        <p:spPr>
          <a:xfrm>
            <a:off x="7601739" y="3004036"/>
            <a:ext cx="1064715" cy="261610"/>
          </a:xfrm>
          <a:prstGeom prst="rect">
            <a:avLst/>
          </a:prstGeom>
          <a:noFill/>
        </p:spPr>
        <p:txBody>
          <a:bodyPr wrap="none" rtlCol="0">
            <a:spAutoFit/>
          </a:bodyPr>
          <a:lstStyle/>
          <a:p>
            <a:r>
              <a:rPr lang="en-US" sz="1100" dirty="0">
                <a:solidFill>
                  <a:srgbClr val="4F81BD"/>
                </a:solidFill>
              </a:rPr>
              <a:t>v. 74.0% 1Q17</a:t>
            </a:r>
          </a:p>
        </p:txBody>
      </p:sp>
      <p:sp>
        <p:nvSpPr>
          <p:cNvPr id="18" name="TextBox 17">
            <a:extLst>
              <a:ext uri="{FF2B5EF4-FFF2-40B4-BE49-F238E27FC236}">
                <a16:creationId xmlns:a16="http://schemas.microsoft.com/office/drawing/2014/main" xmlns="" id="{1B89E9ED-E325-477E-B770-D8BFF8977BCA}"/>
              </a:ext>
            </a:extLst>
          </p:cNvPr>
          <p:cNvSpPr txBox="1"/>
          <p:nvPr/>
        </p:nvSpPr>
        <p:spPr>
          <a:xfrm>
            <a:off x="7609909" y="5003352"/>
            <a:ext cx="1064715" cy="261610"/>
          </a:xfrm>
          <a:prstGeom prst="rect">
            <a:avLst/>
          </a:prstGeom>
          <a:noFill/>
        </p:spPr>
        <p:txBody>
          <a:bodyPr wrap="none" rtlCol="0">
            <a:spAutoFit/>
          </a:bodyPr>
          <a:lstStyle/>
          <a:p>
            <a:r>
              <a:rPr lang="en-US" sz="1100" dirty="0">
                <a:solidFill>
                  <a:srgbClr val="4F81BD"/>
                </a:solidFill>
              </a:rPr>
              <a:t>v. 48.5% 1Q17</a:t>
            </a:r>
          </a:p>
        </p:txBody>
      </p:sp>
    </p:spTree>
    <p:extLst>
      <p:ext uri="{BB962C8B-B14F-4D97-AF65-F5344CB8AC3E}">
        <p14:creationId xmlns:p14="http://schemas.microsoft.com/office/powerpoint/2010/main" val="2099302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874A3FDE-FF18-4266-826F-8B5187E9131F}"/>
              </a:ext>
            </a:extLst>
          </p:cNvPr>
          <p:cNvSpPr>
            <a:spLocks noGrp="1"/>
          </p:cNvSpPr>
          <p:nvPr>
            <p:ph type="ctrTitle"/>
          </p:nvPr>
        </p:nvSpPr>
        <p:spPr>
          <a:xfrm>
            <a:off x="671004" y="149216"/>
            <a:ext cx="7772400" cy="1470025"/>
          </a:xfrm>
        </p:spPr>
        <p:txBody>
          <a:bodyPr/>
          <a:lstStyle/>
          <a:p>
            <a:r>
              <a:rPr lang="en-US" sz="2600" dirty="0">
                <a:latin typeface="Trebuchet MS" panose="020B0603020202020204" pitchFamily="34" charset="0"/>
              </a:rPr>
              <a:t>As Time-In-View Increases, Viewability Decreases; Publisher Direct Has Higher Viewability Throughout</a:t>
            </a:r>
            <a:endParaRPr lang="en-US" sz="1800" dirty="0">
              <a:latin typeface="Trebuchet MS" panose="020B0603020202020204" pitchFamily="34" charset="0"/>
            </a:endParaRPr>
          </a:p>
        </p:txBody>
      </p:sp>
      <p:graphicFrame>
        <p:nvGraphicFramePr>
          <p:cNvPr id="7" name="Chart 6">
            <a:extLst>
              <a:ext uri="{FF2B5EF4-FFF2-40B4-BE49-F238E27FC236}">
                <a16:creationId xmlns:a16="http://schemas.microsoft.com/office/drawing/2014/main" xmlns="" id="{E847F2E2-8615-4228-9CE9-820DF59441BE}"/>
              </a:ext>
            </a:extLst>
          </p:cNvPr>
          <p:cNvGraphicFramePr/>
          <p:nvPr>
            <p:extLst>
              <p:ext uri="{D42A27DB-BD31-4B8C-83A1-F6EECF244321}">
                <p14:modId xmlns:p14="http://schemas.microsoft.com/office/powerpoint/2010/main" val="3808998675"/>
              </p:ext>
            </p:extLst>
          </p:nvPr>
        </p:nvGraphicFramePr>
        <p:xfrm>
          <a:off x="0" y="1787753"/>
          <a:ext cx="8280762" cy="382032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3">
            <a:extLst>
              <a:ext uri="{FF2B5EF4-FFF2-40B4-BE49-F238E27FC236}">
                <a16:creationId xmlns:a16="http://schemas.microsoft.com/office/drawing/2014/main" xmlns="" id="{C8D0CF27-B361-43CB-82F0-634E2D8C5C09}"/>
              </a:ext>
            </a:extLst>
          </p:cNvPr>
          <p:cNvSpPr txBox="1">
            <a:spLocks/>
          </p:cNvSpPr>
          <p:nvPr/>
        </p:nvSpPr>
        <p:spPr>
          <a:xfrm>
            <a:off x="0" y="6554354"/>
            <a:ext cx="7669530" cy="236537"/>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Trebuchet MS" panose="020B0603020202020204" pitchFamily="34" charset="0"/>
              </a:rPr>
              <a:t>Source: IAS Media Quality Report, 2Q17, U.S.</a:t>
            </a:r>
          </a:p>
        </p:txBody>
      </p:sp>
      <p:sp>
        <p:nvSpPr>
          <p:cNvPr id="5" name="TextBox 4"/>
          <p:cNvSpPr txBox="1"/>
          <p:nvPr/>
        </p:nvSpPr>
        <p:spPr>
          <a:xfrm>
            <a:off x="1487054" y="2242354"/>
            <a:ext cx="6336146" cy="353943"/>
          </a:xfrm>
          <a:prstGeom prst="rect">
            <a:avLst/>
          </a:prstGeom>
          <a:noFill/>
        </p:spPr>
        <p:txBody>
          <a:bodyPr wrap="square" rtlCol="0">
            <a:spAutoFit/>
          </a:bodyPr>
          <a:lstStyle/>
          <a:p>
            <a:pPr algn="ctr"/>
            <a:r>
              <a:rPr lang="en-US" sz="1700" dirty="0"/>
              <a:t>% in View Per MRC Standard by Time In View: Desktop Display</a:t>
            </a:r>
          </a:p>
        </p:txBody>
      </p:sp>
      <p:sp>
        <p:nvSpPr>
          <p:cNvPr id="12" name="TextBox 11"/>
          <p:cNvSpPr txBox="1"/>
          <p:nvPr/>
        </p:nvSpPr>
        <p:spPr>
          <a:xfrm>
            <a:off x="1080073" y="1191121"/>
            <a:ext cx="7458901" cy="646331"/>
          </a:xfrm>
          <a:prstGeom prst="rect">
            <a:avLst/>
          </a:prstGeom>
          <a:noFill/>
        </p:spPr>
        <p:txBody>
          <a:bodyPr wrap="none" rtlCol="0">
            <a:spAutoFit/>
          </a:bodyPr>
          <a:lstStyle/>
          <a:p>
            <a:r>
              <a:rPr lang="en-US" i="1" dirty="0"/>
              <a:t>And Don’t Forget to Factor in Audibility…Along With Not Viewing Your</a:t>
            </a:r>
          </a:p>
          <a:p>
            <a:pPr algn="ctr"/>
            <a:r>
              <a:rPr lang="en-US" i="1" dirty="0"/>
              <a:t>Ads, Are They Being Heard?</a:t>
            </a:r>
          </a:p>
        </p:txBody>
      </p:sp>
    </p:spTree>
    <p:extLst>
      <p:ext uri="{BB962C8B-B14F-4D97-AF65-F5344CB8AC3E}">
        <p14:creationId xmlns:p14="http://schemas.microsoft.com/office/powerpoint/2010/main" val="3918295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874A3FDE-FF18-4266-826F-8B5187E9131F}"/>
              </a:ext>
            </a:extLst>
          </p:cNvPr>
          <p:cNvSpPr>
            <a:spLocks noGrp="1"/>
          </p:cNvSpPr>
          <p:nvPr>
            <p:ph type="ctrTitle"/>
          </p:nvPr>
        </p:nvSpPr>
        <p:spPr>
          <a:xfrm>
            <a:off x="221673" y="287639"/>
            <a:ext cx="8719127" cy="1470025"/>
          </a:xfrm>
        </p:spPr>
        <p:txBody>
          <a:bodyPr/>
          <a:lstStyle/>
          <a:p>
            <a:r>
              <a:rPr lang="en-US" sz="2600" dirty="0">
                <a:latin typeface="Trebuchet MS" panose="020B0603020202020204" pitchFamily="34" charset="0"/>
              </a:rPr>
              <a:t>Consequently, Completion Rates Drop Gradually As The Video Plays But Publisher Direct Outpaces Programmatic </a:t>
            </a:r>
            <a:endParaRPr lang="en-US" sz="1800" dirty="0">
              <a:latin typeface="Trebuchet MS" panose="020B0603020202020204" pitchFamily="34" charset="0"/>
            </a:endParaRPr>
          </a:p>
        </p:txBody>
      </p:sp>
      <p:sp>
        <p:nvSpPr>
          <p:cNvPr id="10" name="Text Placeholder 3">
            <a:extLst>
              <a:ext uri="{FF2B5EF4-FFF2-40B4-BE49-F238E27FC236}">
                <a16:creationId xmlns:a16="http://schemas.microsoft.com/office/drawing/2014/main" xmlns="" id="{C8D0CF27-B361-43CB-82F0-634E2D8C5C09}"/>
              </a:ext>
            </a:extLst>
          </p:cNvPr>
          <p:cNvSpPr txBox="1">
            <a:spLocks/>
          </p:cNvSpPr>
          <p:nvPr/>
        </p:nvSpPr>
        <p:spPr>
          <a:xfrm>
            <a:off x="0" y="6554354"/>
            <a:ext cx="7669530" cy="236537"/>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Trebuchet MS" panose="020B0603020202020204" pitchFamily="34" charset="0"/>
              </a:rPr>
              <a:t>Source: IAS Media Quality Report, 2Q17, U.S.; Distribution rate by quartile</a:t>
            </a:r>
          </a:p>
        </p:txBody>
      </p:sp>
      <p:graphicFrame>
        <p:nvGraphicFramePr>
          <p:cNvPr id="11" name="Chart 10">
            <a:extLst>
              <a:ext uri="{FF2B5EF4-FFF2-40B4-BE49-F238E27FC236}">
                <a16:creationId xmlns:a16="http://schemas.microsoft.com/office/drawing/2014/main" xmlns="" id="{E847F2E2-8615-4228-9CE9-820DF59441BE}"/>
              </a:ext>
            </a:extLst>
          </p:cNvPr>
          <p:cNvGraphicFramePr/>
          <p:nvPr>
            <p:extLst>
              <p:ext uri="{D42A27DB-BD31-4B8C-83A1-F6EECF244321}">
                <p14:modId xmlns:p14="http://schemas.microsoft.com/office/powerpoint/2010/main" val="3453073605"/>
              </p:ext>
            </p:extLst>
          </p:nvPr>
        </p:nvGraphicFramePr>
        <p:xfrm>
          <a:off x="303432" y="1757664"/>
          <a:ext cx="8139972" cy="3820323"/>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xmlns="" id="{8628A8D1-E696-4F3E-B461-CB714A6C4A6C}"/>
              </a:ext>
            </a:extLst>
          </p:cNvPr>
          <p:cNvSpPr txBox="1"/>
          <p:nvPr/>
        </p:nvSpPr>
        <p:spPr>
          <a:xfrm>
            <a:off x="2419565" y="1972855"/>
            <a:ext cx="4507708" cy="369332"/>
          </a:xfrm>
          <a:prstGeom prst="rect">
            <a:avLst/>
          </a:prstGeom>
          <a:noFill/>
        </p:spPr>
        <p:txBody>
          <a:bodyPr wrap="square" rtlCol="0">
            <a:spAutoFit/>
          </a:bodyPr>
          <a:lstStyle/>
          <a:p>
            <a:pPr algn="ctr"/>
            <a:r>
              <a:rPr lang="en-US" dirty="0"/>
              <a:t>Completion Rate In View: Desktop Video</a:t>
            </a:r>
          </a:p>
        </p:txBody>
      </p:sp>
    </p:spTree>
    <p:extLst>
      <p:ext uri="{BB962C8B-B14F-4D97-AF65-F5344CB8AC3E}">
        <p14:creationId xmlns:p14="http://schemas.microsoft.com/office/powerpoint/2010/main" val="2778235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4770" y="57507"/>
            <a:ext cx="8878570" cy="1120689"/>
          </a:xfrm>
        </p:spPr>
        <p:txBody>
          <a:bodyPr/>
          <a:lstStyle/>
          <a:p>
            <a:r>
              <a:rPr lang="en-US" sz="2500" dirty="0">
                <a:latin typeface="+mj-lt"/>
              </a:rPr>
              <a:t>In General, Younger Consumers Tend To Have Lower Viewability Rates, Making It Harder To Reach Them</a:t>
            </a:r>
            <a:endParaRPr lang="en-GB" sz="2500" dirty="0">
              <a:latin typeface="+mj-lt"/>
            </a:endParaRPr>
          </a:p>
        </p:txBody>
      </p:sp>
      <p:sp>
        <p:nvSpPr>
          <p:cNvPr id="7" name="Text Placeholder 6"/>
          <p:cNvSpPr>
            <a:spLocks noGrp="1"/>
          </p:cNvSpPr>
          <p:nvPr>
            <p:ph type="body" sz="quarter" idx="20"/>
          </p:nvPr>
        </p:nvSpPr>
        <p:spPr>
          <a:xfrm>
            <a:off x="0" y="6342896"/>
            <a:ext cx="6021147" cy="515104"/>
          </a:xfrm>
        </p:spPr>
        <p:txBody>
          <a:bodyPr>
            <a:noAutofit/>
          </a:bodyPr>
          <a:lstStyle/>
          <a:p>
            <a:pPr algn="l">
              <a:spcBef>
                <a:spcPts val="0"/>
              </a:spcBef>
              <a:spcAft>
                <a:spcPts val="0"/>
              </a:spcAft>
            </a:pPr>
            <a:r>
              <a:rPr lang="en-GB" sz="900" dirty="0"/>
              <a:t>Source: </a:t>
            </a:r>
            <a:r>
              <a:rPr lang="en-US" sz="900" dirty="0"/>
              <a:t>Nielsen Digital Ad Ratings from 3Q15-2Q17, Computer only</a:t>
            </a:r>
          </a:p>
        </p:txBody>
      </p:sp>
      <p:graphicFrame>
        <p:nvGraphicFramePr>
          <p:cNvPr id="8" name="Content Placeholder 7"/>
          <p:cNvGraphicFramePr>
            <a:graphicFrameLocks noGrp="1"/>
          </p:cNvGraphicFramePr>
          <p:nvPr>
            <p:ph sz="quarter" idx="19"/>
          </p:nvPr>
        </p:nvGraphicFramePr>
        <p:xfrm>
          <a:off x="265430" y="1988820"/>
          <a:ext cx="8477250" cy="309752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565910" y="5086350"/>
            <a:ext cx="5723233" cy="1092607"/>
          </a:xfrm>
          <a:prstGeom prst="rect">
            <a:avLst/>
          </a:prstGeom>
          <a:noFill/>
        </p:spPr>
        <p:txBody>
          <a:bodyPr wrap="none" rtlCol="0">
            <a:spAutoFit/>
          </a:bodyPr>
          <a:lstStyle/>
          <a:p>
            <a:pPr algn="ctr"/>
            <a:r>
              <a:rPr lang="en-US" sz="1300" dirty="0" err="1"/>
              <a:t>Viewability</a:t>
            </a:r>
            <a:r>
              <a:rPr lang="en-US" sz="1300" dirty="0"/>
              <a:t> rate= How many total delivered impressions were viewable by</a:t>
            </a:r>
          </a:p>
          <a:p>
            <a:pPr algn="ctr"/>
            <a:r>
              <a:rPr lang="en-US" sz="1300" dirty="0"/>
              <a:t>a specific demographic?</a:t>
            </a:r>
          </a:p>
          <a:p>
            <a:pPr algn="ctr"/>
            <a:endParaRPr lang="en-US" sz="1300" dirty="0"/>
          </a:p>
          <a:p>
            <a:pPr algn="ctr"/>
            <a:r>
              <a:rPr lang="en-US" sz="1300" dirty="0"/>
              <a:t>(Viewable Impressions in demo group / Total measured impressions) X 100</a:t>
            </a:r>
          </a:p>
          <a:p>
            <a:pPr algn="ctr"/>
            <a:r>
              <a:rPr lang="en-US" sz="1300" dirty="0"/>
              <a:t> </a:t>
            </a:r>
          </a:p>
        </p:txBody>
      </p:sp>
      <p:sp>
        <p:nvSpPr>
          <p:cNvPr id="12" name="TextBox 11"/>
          <p:cNvSpPr txBox="1"/>
          <p:nvPr/>
        </p:nvSpPr>
        <p:spPr>
          <a:xfrm>
            <a:off x="481083" y="1342489"/>
            <a:ext cx="8390438" cy="646331"/>
          </a:xfrm>
          <a:prstGeom prst="rect">
            <a:avLst/>
          </a:prstGeom>
          <a:noFill/>
        </p:spPr>
        <p:txBody>
          <a:bodyPr wrap="none" rtlCol="0">
            <a:spAutoFit/>
          </a:bodyPr>
          <a:lstStyle/>
          <a:p>
            <a:r>
              <a:rPr lang="en-US" i="1" dirty="0"/>
              <a:t>The higher the </a:t>
            </a:r>
            <a:r>
              <a:rPr lang="en-US" i="1" dirty="0" err="1"/>
              <a:t>viewability</a:t>
            </a:r>
            <a:r>
              <a:rPr lang="en-US" i="1" dirty="0"/>
              <a:t> rate, the more likely the demo group is to view ads</a:t>
            </a:r>
          </a:p>
          <a:p>
            <a:endParaRPr lang="en-US" i="1" dirty="0"/>
          </a:p>
        </p:txBody>
      </p:sp>
    </p:spTree>
    <p:extLst>
      <p:ext uri="{BB962C8B-B14F-4D97-AF65-F5344CB8AC3E}">
        <p14:creationId xmlns:p14="http://schemas.microsoft.com/office/powerpoint/2010/main" val="2629739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74570"/>
            <a:ext cx="7772400" cy="1470025"/>
          </a:xfrm>
        </p:spPr>
        <p:txBody>
          <a:bodyPr/>
          <a:lstStyle/>
          <a:p>
            <a:r>
              <a:rPr lang="en-US" sz="3600" dirty="0"/>
              <a:t>A Glance At Mobile Viewability…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sz="quarter" idx="19"/>
            <p:extLst>
              <p:ext uri="{D42A27DB-BD31-4B8C-83A1-F6EECF244321}">
                <p14:modId xmlns:p14="http://schemas.microsoft.com/office/powerpoint/2010/main" val="1315844294"/>
              </p:ext>
            </p:extLst>
          </p:nvPr>
        </p:nvGraphicFramePr>
        <p:xfrm>
          <a:off x="2009618" y="2015620"/>
          <a:ext cx="4676818" cy="3469547"/>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a:xfrm>
            <a:off x="0" y="121513"/>
            <a:ext cx="9028253" cy="1120531"/>
          </a:xfrm>
        </p:spPr>
        <p:txBody>
          <a:bodyPr/>
          <a:lstStyle/>
          <a:p>
            <a:r>
              <a:rPr lang="en-US" sz="2300" dirty="0">
                <a:latin typeface="+mn-lt"/>
              </a:rPr>
              <a:t>Mobile Has Grown Substantially Over The Last Several Years, Comprising Practically Three-Quarters of Time Spent With Digital </a:t>
            </a:r>
          </a:p>
        </p:txBody>
      </p:sp>
      <p:sp>
        <p:nvSpPr>
          <p:cNvPr id="11" name="TextBox 1"/>
          <p:cNvSpPr txBox="1"/>
          <p:nvPr/>
        </p:nvSpPr>
        <p:spPr>
          <a:xfrm>
            <a:off x="3330250" y="4499437"/>
            <a:ext cx="1340472" cy="3508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72358">
              <a:lnSpc>
                <a:spcPct val="120000"/>
              </a:lnSpc>
              <a:spcBef>
                <a:spcPts val="536"/>
              </a:spcBef>
              <a:defRPr/>
            </a:pPr>
            <a:r>
              <a:rPr lang="en-US" sz="1400" b="1" dirty="0">
                <a:solidFill>
                  <a:srgbClr val="FFFFFF"/>
                </a:solidFill>
              </a:rPr>
              <a:t>Smartphone</a:t>
            </a:r>
            <a:endParaRPr lang="en-US" sz="1400" b="1" kern="0" dirty="0">
              <a:solidFill>
                <a:srgbClr val="FFFFFF"/>
              </a:solidFill>
            </a:endParaRPr>
          </a:p>
        </p:txBody>
      </p:sp>
      <p:sp>
        <p:nvSpPr>
          <p:cNvPr id="12" name="TextBox 1"/>
          <p:cNvSpPr txBox="1"/>
          <p:nvPr/>
        </p:nvSpPr>
        <p:spPr>
          <a:xfrm>
            <a:off x="4681440" y="3372512"/>
            <a:ext cx="962063" cy="3508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72358">
              <a:lnSpc>
                <a:spcPct val="120000"/>
              </a:lnSpc>
              <a:spcBef>
                <a:spcPts val="536"/>
              </a:spcBef>
              <a:defRPr/>
            </a:pPr>
            <a:r>
              <a:rPr lang="en-US" sz="1400" b="1" dirty="0">
                <a:solidFill>
                  <a:srgbClr val="FFFFFF"/>
                </a:solidFill>
              </a:rPr>
              <a:t>Desktop</a:t>
            </a:r>
            <a:endParaRPr lang="en-US" sz="1400" b="1" kern="0" dirty="0">
              <a:solidFill>
                <a:srgbClr val="FFFFFF"/>
              </a:solidFill>
            </a:endParaRPr>
          </a:p>
        </p:txBody>
      </p:sp>
      <p:sp>
        <p:nvSpPr>
          <p:cNvPr id="13" name="TextBox 1"/>
          <p:cNvSpPr txBox="1"/>
          <p:nvPr/>
        </p:nvSpPr>
        <p:spPr>
          <a:xfrm>
            <a:off x="3609937" y="2329596"/>
            <a:ext cx="962063" cy="3508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72358">
              <a:lnSpc>
                <a:spcPct val="120000"/>
              </a:lnSpc>
              <a:spcBef>
                <a:spcPts val="536"/>
              </a:spcBef>
              <a:defRPr/>
            </a:pPr>
            <a:r>
              <a:rPr lang="en-US" sz="1400" b="1" dirty="0">
                <a:solidFill>
                  <a:srgbClr val="FFFFFF"/>
                </a:solidFill>
              </a:rPr>
              <a:t>Tablet</a:t>
            </a:r>
            <a:endParaRPr lang="en-US" sz="1400" b="1" kern="0" dirty="0">
              <a:solidFill>
                <a:srgbClr val="FFFFFF"/>
              </a:solidFill>
            </a:endParaRPr>
          </a:p>
        </p:txBody>
      </p:sp>
      <p:sp>
        <p:nvSpPr>
          <p:cNvPr id="15" name="Text Placeholder 2"/>
          <p:cNvSpPr>
            <a:spLocks noGrp="1"/>
          </p:cNvSpPr>
          <p:nvPr>
            <p:ph type="body" sz="quarter" idx="4294967295"/>
          </p:nvPr>
        </p:nvSpPr>
        <p:spPr>
          <a:xfrm>
            <a:off x="0" y="6453661"/>
            <a:ext cx="5162472" cy="457136"/>
          </a:xfrm>
          <a:prstGeom prst="rect">
            <a:avLst/>
          </a:prstGeom>
        </p:spPr>
        <p:txBody>
          <a:bodyPr>
            <a:normAutofit/>
          </a:bodyPr>
          <a:lstStyle/>
          <a:p>
            <a:pPr marL="0" indent="0">
              <a:buNone/>
            </a:pPr>
            <a:r>
              <a:rPr lang="en-US" sz="1000" dirty="0">
                <a:latin typeface="+mn-lt"/>
                <a:ea typeface="ＭＳ Ｐゴシック" pitchFamily="-123" charset="-128"/>
                <a:cs typeface="ＭＳ Ｐゴシック" pitchFamily="-123" charset="-128"/>
              </a:rPr>
              <a:t>Source: comScore Media Metrix Multi-Platform and Mobile Metrix, U.S., February 2018, A18+</a:t>
            </a:r>
          </a:p>
        </p:txBody>
      </p:sp>
      <p:sp>
        <p:nvSpPr>
          <p:cNvPr id="18" name="Rectangle 17"/>
          <p:cNvSpPr/>
          <p:nvPr/>
        </p:nvSpPr>
        <p:spPr bwMode="auto">
          <a:xfrm>
            <a:off x="1050611" y="1736235"/>
            <a:ext cx="6686880" cy="313976"/>
          </a:xfrm>
          <a:prstGeom prst="rect">
            <a:avLst/>
          </a:prstGeom>
          <a:noFill/>
          <a:ln w="19050" cmpd="sng">
            <a:noFill/>
            <a:prstDash val="sysDash"/>
            <a:miter lim="8000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ctr" anchorCtr="0" compatLnSpc="1">
            <a:prstTxWarp prst="textNoShape">
              <a:avLst/>
            </a:prstTxWarp>
            <a:normAutofit/>
          </a:bodyPr>
          <a:lstStyle/>
          <a:p>
            <a:pPr algn="ctr" defTabSz="672358" fontAlgn="base">
              <a:spcBef>
                <a:spcPct val="0"/>
              </a:spcBef>
              <a:spcAft>
                <a:spcPct val="0"/>
              </a:spcAft>
              <a:defRPr/>
            </a:pPr>
            <a:r>
              <a:rPr lang="en-GB" sz="1600" dirty="0">
                <a:solidFill>
                  <a:srgbClr val="444444"/>
                </a:solidFill>
                <a:ea typeface="ＭＳ Ｐゴシック" pitchFamily="-123" charset="-128"/>
                <a:cs typeface="ＭＳ Ｐゴシック" pitchFamily="-123" charset="-128"/>
              </a:rPr>
              <a:t>Share of Digital Time: A18+ (Feb’18) </a:t>
            </a:r>
          </a:p>
        </p:txBody>
      </p:sp>
    </p:spTree>
    <p:extLst>
      <p:ext uri="{BB962C8B-B14F-4D97-AF65-F5344CB8AC3E}">
        <p14:creationId xmlns:p14="http://schemas.microsoft.com/office/powerpoint/2010/main" val="9276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87"/>
            <a:ext cx="8940801" cy="1268172"/>
          </a:xfrm>
        </p:spPr>
        <p:txBody>
          <a:bodyPr/>
          <a:lstStyle/>
          <a:p>
            <a:r>
              <a:rPr lang="en-US" sz="2500" dirty="0">
                <a:latin typeface="+mn-lt"/>
              </a:rPr>
              <a:t>Since Mobile Usage Is Most Prevalent Among Millennials, </a:t>
            </a:r>
            <a:br>
              <a:rPr lang="en-US" sz="2500" dirty="0">
                <a:latin typeface="+mn-lt"/>
              </a:rPr>
            </a:br>
            <a:r>
              <a:rPr lang="en-US" sz="2500" dirty="0">
                <a:latin typeface="+mn-lt"/>
              </a:rPr>
              <a:t>Viewability Rate Is Key When Targeting Them</a:t>
            </a:r>
          </a:p>
        </p:txBody>
      </p:sp>
      <p:sp>
        <p:nvSpPr>
          <p:cNvPr id="15" name="Rectangle 14"/>
          <p:cNvSpPr/>
          <p:nvPr/>
        </p:nvSpPr>
        <p:spPr bwMode="auto">
          <a:xfrm>
            <a:off x="1313366" y="1654053"/>
            <a:ext cx="6686880" cy="418635"/>
          </a:xfrm>
          <a:prstGeom prst="rect">
            <a:avLst/>
          </a:prstGeom>
          <a:noFill/>
          <a:ln w="19050" cmpd="sng">
            <a:noFill/>
            <a:prstDash val="sysDash"/>
            <a:miter lim="8000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ctr" anchorCtr="0" compatLnSpc="1">
            <a:prstTxWarp prst="textNoShape">
              <a:avLst/>
            </a:prstTxWarp>
            <a:normAutofit/>
          </a:bodyPr>
          <a:lstStyle/>
          <a:p>
            <a:pPr algn="ctr" defTabSz="672358" fontAlgn="base">
              <a:spcBef>
                <a:spcPct val="0"/>
              </a:spcBef>
              <a:spcAft>
                <a:spcPct val="0"/>
              </a:spcAft>
            </a:pPr>
            <a:r>
              <a:rPr lang="en-GB" sz="1600" b="1" dirty="0">
                <a:solidFill>
                  <a:schemeClr val="tx1"/>
                </a:solidFill>
                <a:ea typeface="ＭＳ Ｐゴシック" pitchFamily="-123" charset="-128"/>
                <a:cs typeface="ＭＳ Ｐゴシック" pitchFamily="-123" charset="-128"/>
              </a:rPr>
              <a:t>Share of Platform Time Spent by Age</a:t>
            </a:r>
          </a:p>
        </p:txBody>
      </p:sp>
      <p:graphicFrame>
        <p:nvGraphicFramePr>
          <p:cNvPr id="7" name="Chart 6">
            <a:extLst>
              <a:ext uri="{FF2B5EF4-FFF2-40B4-BE49-F238E27FC236}">
                <a16:creationId xmlns:a16="http://schemas.microsoft.com/office/drawing/2014/main" xmlns="" id="{0E3876F9-7D2A-45D3-9035-0F87E410E4D6}"/>
              </a:ext>
            </a:extLst>
          </p:cNvPr>
          <p:cNvGraphicFramePr>
            <a:graphicFrameLocks/>
          </p:cNvGraphicFramePr>
          <p:nvPr>
            <p:extLst>
              <p:ext uri="{D42A27DB-BD31-4B8C-83A1-F6EECF244321}">
                <p14:modId xmlns:p14="http://schemas.microsoft.com/office/powerpoint/2010/main" val="4131463022"/>
              </p:ext>
            </p:extLst>
          </p:nvPr>
        </p:nvGraphicFramePr>
        <p:xfrm>
          <a:off x="588014" y="2084361"/>
          <a:ext cx="7855151" cy="4236835"/>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flipH="1" flipV="1">
            <a:off x="609805" y="2988407"/>
            <a:ext cx="7925392" cy="784"/>
          </a:xfrm>
          <a:prstGeom prst="line">
            <a:avLst/>
          </a:prstGeom>
          <a:ln w="28575" cmpd="sng">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16A78C6E-1DD2-4927-834C-D6154305BE30}"/>
              </a:ext>
            </a:extLst>
          </p:cNvPr>
          <p:cNvSpPr/>
          <p:nvPr/>
        </p:nvSpPr>
        <p:spPr>
          <a:xfrm>
            <a:off x="-274320" y="6581000"/>
            <a:ext cx="6309360" cy="246221"/>
          </a:xfrm>
          <a:prstGeom prst="rect">
            <a:avLst/>
          </a:prstGeom>
        </p:spPr>
        <p:txBody>
          <a:bodyPr wrap="square">
            <a:spAutoFit/>
          </a:bodyPr>
          <a:lstStyle/>
          <a:p>
            <a:pPr algn="ctr" defTabSz="672358" fontAlgn="base">
              <a:spcBef>
                <a:spcPct val="0"/>
              </a:spcBef>
              <a:spcAft>
                <a:spcPct val="0"/>
              </a:spcAft>
            </a:pPr>
            <a:r>
              <a:rPr lang="en-GB" sz="1000" dirty="0">
                <a:ea typeface="ＭＳ Ｐゴシック" pitchFamily="-123" charset="-128"/>
                <a:cs typeface="ＭＳ Ｐゴシック" pitchFamily="-123" charset="-128"/>
              </a:rPr>
              <a:t>Source: comScore Media Metrix Multi-Platform &amp; Mobile Metrix, U.S., Age 18+, February 2018</a:t>
            </a:r>
          </a:p>
        </p:txBody>
      </p:sp>
    </p:spTree>
    <p:extLst>
      <p:ext uri="{BB962C8B-B14F-4D97-AF65-F5344CB8AC3E}">
        <p14:creationId xmlns:p14="http://schemas.microsoft.com/office/powerpoint/2010/main" val="351783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1513"/>
            <a:ext cx="9028253" cy="1120531"/>
          </a:xfrm>
        </p:spPr>
        <p:txBody>
          <a:bodyPr/>
          <a:lstStyle/>
          <a:p>
            <a:r>
              <a:rPr lang="en-US" dirty="0">
                <a:latin typeface="+mn-lt"/>
              </a:rPr>
              <a:t>Given The Complexities of Mobile, Viewability </a:t>
            </a:r>
            <a:br>
              <a:rPr lang="en-US" dirty="0">
                <a:latin typeface="+mn-lt"/>
              </a:rPr>
            </a:br>
            <a:r>
              <a:rPr lang="en-US" dirty="0">
                <a:latin typeface="+mn-lt"/>
              </a:rPr>
              <a:t>Rate For Video Has Slightly Declined</a:t>
            </a:r>
            <a:endParaRPr lang="en-US" b="1" dirty="0">
              <a:latin typeface="+mn-lt"/>
            </a:endParaRPr>
          </a:p>
        </p:txBody>
      </p:sp>
      <p:sp>
        <p:nvSpPr>
          <p:cNvPr id="16" name="Text Placeholder 3">
            <a:extLst>
              <a:ext uri="{FF2B5EF4-FFF2-40B4-BE49-F238E27FC236}">
                <a16:creationId xmlns:a16="http://schemas.microsoft.com/office/drawing/2014/main" xmlns="" id="{E2B62FF7-A432-45BA-8404-EDA4580228B5}"/>
              </a:ext>
            </a:extLst>
          </p:cNvPr>
          <p:cNvSpPr txBox="1">
            <a:spLocks/>
          </p:cNvSpPr>
          <p:nvPr/>
        </p:nvSpPr>
        <p:spPr>
          <a:xfrm>
            <a:off x="0" y="6552883"/>
            <a:ext cx="7063316" cy="236537"/>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Trebuchet MS" panose="020B0603020202020204" pitchFamily="34" charset="0"/>
              </a:rPr>
              <a:t>Source: IAS Media Quality Report, 2Q17, U.S. , in view per MRC standard; ‘Viewability Matters: What Advertisers need to know about advertising viewability,4/18*</a:t>
            </a:r>
          </a:p>
        </p:txBody>
      </p:sp>
      <p:graphicFrame>
        <p:nvGraphicFramePr>
          <p:cNvPr id="7" name="Content Placeholder 7">
            <a:extLst>
              <a:ext uri="{FF2B5EF4-FFF2-40B4-BE49-F238E27FC236}">
                <a16:creationId xmlns:a16="http://schemas.microsoft.com/office/drawing/2014/main" xmlns="" id="{B7A2FCBB-42E0-4446-99BB-CBF25A2C9802}"/>
              </a:ext>
            </a:extLst>
          </p:cNvPr>
          <p:cNvGraphicFramePr>
            <a:graphicFrameLocks noGrp="1"/>
          </p:cNvGraphicFramePr>
          <p:nvPr>
            <p:ph sz="quarter" idx="19"/>
            <p:extLst>
              <p:ext uri="{D42A27DB-BD31-4B8C-83A1-F6EECF244321}">
                <p14:modId xmlns:p14="http://schemas.microsoft.com/office/powerpoint/2010/main" val="4908112"/>
              </p:ext>
            </p:extLst>
          </p:nvPr>
        </p:nvGraphicFramePr>
        <p:xfrm>
          <a:off x="176357" y="2358986"/>
          <a:ext cx="8477250" cy="3097529"/>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5">
            <a:extLst>
              <a:ext uri="{FF2B5EF4-FFF2-40B4-BE49-F238E27FC236}">
                <a16:creationId xmlns:a16="http://schemas.microsoft.com/office/drawing/2014/main" xmlns="" id="{41DB34C5-E64A-4AA6-A1D2-F2C98CFF58A7}"/>
              </a:ext>
            </a:extLst>
          </p:cNvPr>
          <p:cNvSpPr txBox="1">
            <a:spLocks/>
          </p:cNvSpPr>
          <p:nvPr/>
        </p:nvSpPr>
        <p:spPr>
          <a:xfrm>
            <a:off x="105926" y="1025148"/>
            <a:ext cx="8922327" cy="1470025"/>
          </a:xfrm>
          <a:prstGeom prst="rect">
            <a:avLst/>
          </a:prstGeom>
        </p:spPr>
        <p:txBody>
          <a:bodyPr vert="horz" lIns="111026" tIns="0" rIns="111026" bIns="55513" rtlCol="0" anchor="ctr" anchorCtr="0">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a:ln>
                  <a:noFill/>
                </a:ln>
                <a:solidFill>
                  <a:srgbClr val="0070C0"/>
                </a:solidFill>
                <a:effectLst/>
                <a:uLnTx/>
                <a:uFillTx/>
                <a:latin typeface="Trebuchet MS" panose="020B0603020202020204" pitchFamily="34" charset="0"/>
                <a:ea typeface="Calibri" charset="0"/>
                <a:cs typeface="Calibri" charset="0"/>
              </a:rPr>
              <a:t/>
            </a:r>
            <a:br>
              <a:rPr kumimoji="0" lang="en-US" b="0" i="0" u="none" strike="noStrike" kern="1200" cap="none" spc="0" normalizeH="0" baseline="0" noProof="0" dirty="0">
                <a:ln>
                  <a:noFill/>
                </a:ln>
                <a:solidFill>
                  <a:srgbClr val="0070C0"/>
                </a:solidFill>
                <a:effectLst/>
                <a:uLnTx/>
                <a:uFillTx/>
                <a:latin typeface="Trebuchet MS" panose="020B0603020202020204" pitchFamily="34" charset="0"/>
                <a:ea typeface="Calibri" charset="0"/>
                <a:cs typeface="Calibri" charset="0"/>
              </a:rPr>
            </a:br>
            <a:r>
              <a:rPr kumimoji="0" lang="en-US" b="0" i="0" u="none" strike="noStrike" kern="1200" cap="none" spc="0" normalizeH="0" baseline="0" noProof="0" dirty="0">
                <a:ln>
                  <a:noFill/>
                </a:ln>
                <a:solidFill>
                  <a:srgbClr val="0070C0"/>
                </a:solidFill>
                <a:effectLst/>
                <a:uLnTx/>
                <a:uFillTx/>
                <a:latin typeface="Trebuchet MS" panose="020B0603020202020204" pitchFamily="34" charset="0"/>
                <a:ea typeface="Calibri" charset="0"/>
                <a:cs typeface="Calibri" charset="0"/>
              </a:rPr>
              <a:t> Ad viewability levels are falling due to a need for “more page scrolling”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a:ln>
                  <a:noFill/>
                </a:ln>
                <a:solidFill>
                  <a:srgbClr val="0070C0"/>
                </a:solidFill>
                <a:effectLst/>
                <a:uLnTx/>
                <a:uFillTx/>
                <a:latin typeface="Trebuchet MS" panose="020B0603020202020204" pitchFamily="34" charset="0"/>
                <a:ea typeface="Calibri" charset="0"/>
                <a:cs typeface="Calibri" charset="0"/>
              </a:rPr>
              <a:t>and “loading delays”.*</a:t>
            </a:r>
            <a:r>
              <a:rPr kumimoji="0" lang="en-US" b="0" i="0" u="none" strike="noStrike" kern="1200" cap="none" spc="0" normalizeH="0" baseline="0" noProof="0" dirty="0">
                <a:ln>
                  <a:noFill/>
                </a:ln>
                <a:solidFill>
                  <a:srgbClr val="FF0000"/>
                </a:solidFill>
                <a:effectLst/>
                <a:uLnTx/>
                <a:uFillTx/>
                <a:latin typeface="Trebuchet MS" panose="020B0603020202020204" pitchFamily="34" charset="0"/>
                <a:ea typeface="Calibri" charset="0"/>
                <a:cs typeface="Calibri" charset="0"/>
              </a:rPr>
              <a:t/>
            </a:r>
            <a:br>
              <a:rPr kumimoji="0" lang="en-US" b="0" i="0" u="none" strike="noStrike" kern="1200" cap="none" spc="0" normalizeH="0" baseline="0" noProof="0" dirty="0">
                <a:ln>
                  <a:noFill/>
                </a:ln>
                <a:solidFill>
                  <a:srgbClr val="FF0000"/>
                </a:solidFill>
                <a:effectLst/>
                <a:uLnTx/>
                <a:uFillTx/>
                <a:latin typeface="Trebuchet MS" panose="020B0603020202020204" pitchFamily="34" charset="0"/>
                <a:ea typeface="Calibri" charset="0"/>
                <a:cs typeface="Calibri" charset="0"/>
              </a:rPr>
            </a:br>
            <a:r>
              <a:rPr kumimoji="0" lang="en-US" b="0" i="0" u="none" strike="noStrike" kern="1200" cap="none" spc="0" normalizeH="0" baseline="0" noProof="0" dirty="0">
                <a:ln>
                  <a:noFill/>
                </a:ln>
                <a:solidFill>
                  <a:srgbClr val="0070C0"/>
                </a:solidFill>
                <a:effectLst/>
                <a:uLnTx/>
                <a:uFillTx/>
                <a:latin typeface="Trebuchet MS" panose="020B0603020202020204" pitchFamily="34" charset="0"/>
                <a:ea typeface="Calibri" charset="0"/>
                <a:cs typeface="Calibri" charset="0"/>
              </a:rPr>
              <a:t/>
            </a:r>
            <a:br>
              <a:rPr kumimoji="0" lang="en-US" b="0" i="0" u="none" strike="noStrike" kern="1200" cap="none" spc="0" normalizeH="0" baseline="0" noProof="0" dirty="0">
                <a:ln>
                  <a:noFill/>
                </a:ln>
                <a:solidFill>
                  <a:srgbClr val="0070C0"/>
                </a:solidFill>
                <a:effectLst/>
                <a:uLnTx/>
                <a:uFillTx/>
                <a:latin typeface="Trebuchet MS" panose="020B0603020202020204" pitchFamily="34" charset="0"/>
                <a:ea typeface="Calibri" charset="0"/>
                <a:cs typeface="Calibri" charset="0"/>
              </a:rPr>
            </a:br>
            <a:endParaRPr kumimoji="0" lang="en-US" b="0" i="0" u="none" strike="noStrike" kern="1200" cap="none" spc="0" normalizeH="0" baseline="0" noProof="0" dirty="0">
              <a:ln>
                <a:noFill/>
              </a:ln>
              <a:solidFill>
                <a:srgbClr val="0070C0"/>
              </a:solidFill>
              <a:effectLst/>
              <a:uLnTx/>
              <a:uFillTx/>
              <a:latin typeface="Trebuchet MS" panose="020B0603020202020204" pitchFamily="34" charset="0"/>
              <a:ea typeface="Calibri" charset="0"/>
              <a:cs typeface="Calibri" charset="0"/>
            </a:endParaRPr>
          </a:p>
        </p:txBody>
      </p:sp>
    </p:spTree>
    <p:extLst>
      <p:ext uri="{BB962C8B-B14F-4D97-AF65-F5344CB8AC3E}">
        <p14:creationId xmlns:p14="http://schemas.microsoft.com/office/powerpoint/2010/main" val="1504152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xmlns="" id="{C8D0CF27-B361-43CB-82F0-634E2D8C5C09}"/>
              </a:ext>
            </a:extLst>
          </p:cNvPr>
          <p:cNvSpPr txBox="1">
            <a:spLocks/>
          </p:cNvSpPr>
          <p:nvPr/>
        </p:nvSpPr>
        <p:spPr>
          <a:xfrm>
            <a:off x="-87417" y="6552883"/>
            <a:ext cx="7063316" cy="236537"/>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Trebuchet MS" panose="020B0603020202020204" pitchFamily="34" charset="0"/>
              </a:rPr>
              <a:t>Source: IAS Media Quality Report, 2Q17, U.S. , in view per MRC standard</a:t>
            </a:r>
          </a:p>
        </p:txBody>
      </p:sp>
      <p:sp>
        <p:nvSpPr>
          <p:cNvPr id="4" name="TextBox 3"/>
          <p:cNvSpPr txBox="1"/>
          <p:nvPr/>
        </p:nvSpPr>
        <p:spPr>
          <a:xfrm>
            <a:off x="396910" y="108115"/>
            <a:ext cx="8350179" cy="892552"/>
          </a:xfrm>
          <a:prstGeom prst="rect">
            <a:avLst/>
          </a:prstGeom>
          <a:noFill/>
        </p:spPr>
        <p:txBody>
          <a:bodyPr wrap="square" rtlCol="0">
            <a:spAutoFit/>
          </a:bodyPr>
          <a:lstStyle/>
          <a:p>
            <a:pPr algn="ctr"/>
            <a:r>
              <a:rPr lang="en-US" sz="2600" dirty="0">
                <a:latin typeface="Trebuchet MS" panose="020B0603020202020204" pitchFamily="34" charset="0"/>
              </a:rPr>
              <a:t>In Mobile, There Is A Much Higher Chance Of Your Ad Being Seen In </a:t>
            </a:r>
            <a:r>
              <a:rPr lang="en-US" sz="2600" dirty="0"/>
              <a:t>Publisher Direct</a:t>
            </a:r>
            <a:endParaRPr lang="en-US" sz="2600" dirty="0">
              <a:latin typeface="Trebuchet MS" panose="020B0603020202020204" pitchFamily="34" charset="0"/>
            </a:endParaRPr>
          </a:p>
        </p:txBody>
      </p:sp>
      <p:graphicFrame>
        <p:nvGraphicFramePr>
          <p:cNvPr id="9" name="Chart 8">
            <a:extLst>
              <a:ext uri="{FF2B5EF4-FFF2-40B4-BE49-F238E27FC236}">
                <a16:creationId xmlns:a16="http://schemas.microsoft.com/office/drawing/2014/main" xmlns="" id="{E847F2E2-8615-4228-9CE9-820DF59441BE}"/>
              </a:ext>
            </a:extLst>
          </p:cNvPr>
          <p:cNvGraphicFramePr/>
          <p:nvPr>
            <p:extLst>
              <p:ext uri="{D42A27DB-BD31-4B8C-83A1-F6EECF244321}">
                <p14:modId xmlns:p14="http://schemas.microsoft.com/office/powerpoint/2010/main" val="126880504"/>
              </p:ext>
            </p:extLst>
          </p:nvPr>
        </p:nvGraphicFramePr>
        <p:xfrm>
          <a:off x="522999" y="4025902"/>
          <a:ext cx="2633154" cy="23660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xmlns="" id="{E847F2E2-8615-4228-9CE9-820DF59441BE}"/>
              </a:ext>
            </a:extLst>
          </p:cNvPr>
          <p:cNvGraphicFramePr/>
          <p:nvPr>
            <p:extLst>
              <p:ext uri="{D42A27DB-BD31-4B8C-83A1-F6EECF244321}">
                <p14:modId xmlns:p14="http://schemas.microsoft.com/office/powerpoint/2010/main" val="2071974003"/>
              </p:ext>
            </p:extLst>
          </p:nvPr>
        </p:nvGraphicFramePr>
        <p:xfrm>
          <a:off x="594360" y="1995249"/>
          <a:ext cx="2633154" cy="236600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522999" y="1728961"/>
            <a:ext cx="3953646" cy="323165"/>
          </a:xfrm>
          <a:prstGeom prst="rect">
            <a:avLst/>
          </a:prstGeom>
          <a:noFill/>
        </p:spPr>
        <p:txBody>
          <a:bodyPr wrap="none" rtlCol="0">
            <a:spAutoFit/>
          </a:bodyPr>
          <a:lstStyle/>
          <a:p>
            <a:r>
              <a:rPr lang="en-US" sz="1500" dirty="0"/>
              <a:t>% in View Per MRC Standard: </a:t>
            </a:r>
            <a:r>
              <a:rPr lang="en-US" sz="1500" i="1" dirty="0">
                <a:solidFill>
                  <a:srgbClr val="0070C0"/>
                </a:solidFill>
              </a:rPr>
              <a:t>Mobile Display</a:t>
            </a:r>
          </a:p>
        </p:txBody>
      </p:sp>
      <p:sp>
        <p:nvSpPr>
          <p:cNvPr id="15" name="TextBox 14"/>
          <p:cNvSpPr txBox="1"/>
          <p:nvPr/>
        </p:nvSpPr>
        <p:spPr>
          <a:xfrm>
            <a:off x="5069736" y="1704410"/>
            <a:ext cx="3812326" cy="323165"/>
          </a:xfrm>
          <a:prstGeom prst="rect">
            <a:avLst/>
          </a:prstGeom>
          <a:noFill/>
        </p:spPr>
        <p:txBody>
          <a:bodyPr wrap="none" rtlCol="0">
            <a:spAutoFit/>
          </a:bodyPr>
          <a:lstStyle/>
          <a:p>
            <a:r>
              <a:rPr lang="en-US" sz="1500" dirty="0"/>
              <a:t>% in View Per MRC Standard: </a:t>
            </a:r>
            <a:r>
              <a:rPr lang="en-US" sz="1500" i="1" dirty="0">
                <a:solidFill>
                  <a:srgbClr val="0070C0"/>
                </a:solidFill>
              </a:rPr>
              <a:t>Mobile Video</a:t>
            </a:r>
          </a:p>
        </p:txBody>
      </p:sp>
      <p:graphicFrame>
        <p:nvGraphicFramePr>
          <p:cNvPr id="17" name="Chart 16">
            <a:extLst>
              <a:ext uri="{FF2B5EF4-FFF2-40B4-BE49-F238E27FC236}">
                <a16:creationId xmlns:a16="http://schemas.microsoft.com/office/drawing/2014/main" xmlns="" id="{E847F2E2-8615-4228-9CE9-820DF59441BE}"/>
              </a:ext>
            </a:extLst>
          </p:cNvPr>
          <p:cNvGraphicFramePr/>
          <p:nvPr>
            <p:extLst>
              <p:ext uri="{D42A27DB-BD31-4B8C-83A1-F6EECF244321}">
                <p14:modId xmlns:p14="http://schemas.microsoft.com/office/powerpoint/2010/main" val="2948339719"/>
              </p:ext>
            </p:extLst>
          </p:nvPr>
        </p:nvGraphicFramePr>
        <p:xfrm>
          <a:off x="5356458" y="4025901"/>
          <a:ext cx="2633154" cy="23660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a:extLst>
              <a:ext uri="{FF2B5EF4-FFF2-40B4-BE49-F238E27FC236}">
                <a16:creationId xmlns:a16="http://schemas.microsoft.com/office/drawing/2014/main" xmlns="" id="{E847F2E2-8615-4228-9CE9-820DF59441BE}"/>
              </a:ext>
            </a:extLst>
          </p:cNvPr>
          <p:cNvGraphicFramePr/>
          <p:nvPr>
            <p:extLst>
              <p:ext uri="{D42A27DB-BD31-4B8C-83A1-F6EECF244321}">
                <p14:modId xmlns:p14="http://schemas.microsoft.com/office/powerpoint/2010/main" val="2610249082"/>
              </p:ext>
            </p:extLst>
          </p:nvPr>
        </p:nvGraphicFramePr>
        <p:xfrm>
          <a:off x="5328548" y="2015427"/>
          <a:ext cx="2633154" cy="2366009"/>
        </p:xfrm>
        <a:graphic>
          <a:graphicData uri="http://schemas.openxmlformats.org/drawingml/2006/chart">
            <c:chart xmlns:c="http://schemas.openxmlformats.org/drawingml/2006/chart" xmlns:r="http://schemas.openxmlformats.org/officeDocument/2006/relationships" r:id="rId5"/>
          </a:graphicData>
        </a:graphic>
      </p:graphicFrame>
      <p:cxnSp>
        <p:nvCxnSpPr>
          <p:cNvPr id="18" name="Straight Connector 17">
            <a:extLst>
              <a:ext uri="{FF2B5EF4-FFF2-40B4-BE49-F238E27FC236}">
                <a16:creationId xmlns:a16="http://schemas.microsoft.com/office/drawing/2014/main" xmlns="" id="{3B9C468B-A96E-4E5C-B5EC-0571CE7CD5AE}"/>
              </a:ext>
            </a:extLst>
          </p:cNvPr>
          <p:cNvCxnSpPr>
            <a:cxnSpLocks/>
          </p:cNvCxnSpPr>
          <p:nvPr/>
        </p:nvCxnSpPr>
        <p:spPr>
          <a:xfrm>
            <a:off x="4572000" y="2189018"/>
            <a:ext cx="0" cy="3833091"/>
          </a:xfrm>
          <a:prstGeom prst="line">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9302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874A3FDE-FF18-4266-826F-8B5187E9131F}"/>
              </a:ext>
            </a:extLst>
          </p:cNvPr>
          <p:cNvSpPr>
            <a:spLocks noGrp="1"/>
          </p:cNvSpPr>
          <p:nvPr>
            <p:ph type="ctrTitle"/>
          </p:nvPr>
        </p:nvSpPr>
        <p:spPr>
          <a:xfrm>
            <a:off x="671004" y="149216"/>
            <a:ext cx="7772400" cy="1470025"/>
          </a:xfrm>
        </p:spPr>
        <p:txBody>
          <a:bodyPr/>
          <a:lstStyle/>
          <a:p>
            <a:r>
              <a:rPr lang="en-US" sz="2600" dirty="0">
                <a:latin typeface="Trebuchet MS" panose="020B0603020202020204" pitchFamily="34" charset="0"/>
              </a:rPr>
              <a:t>..and Similar To Desktop, Viewability Drops Considerably as Time-In-View Progresses</a:t>
            </a:r>
            <a:endParaRPr lang="en-US" sz="1800" dirty="0">
              <a:latin typeface="Trebuchet MS" panose="020B0603020202020204" pitchFamily="34" charset="0"/>
            </a:endParaRPr>
          </a:p>
        </p:txBody>
      </p:sp>
      <p:graphicFrame>
        <p:nvGraphicFramePr>
          <p:cNvPr id="7" name="Chart 6">
            <a:extLst>
              <a:ext uri="{FF2B5EF4-FFF2-40B4-BE49-F238E27FC236}">
                <a16:creationId xmlns:a16="http://schemas.microsoft.com/office/drawing/2014/main" xmlns="" id="{E847F2E2-8615-4228-9CE9-820DF59441BE}"/>
              </a:ext>
            </a:extLst>
          </p:cNvPr>
          <p:cNvGraphicFramePr/>
          <p:nvPr>
            <p:extLst>
              <p:ext uri="{D42A27DB-BD31-4B8C-83A1-F6EECF244321}">
                <p14:modId xmlns:p14="http://schemas.microsoft.com/office/powerpoint/2010/main" val="4243229624"/>
              </p:ext>
            </p:extLst>
          </p:nvPr>
        </p:nvGraphicFramePr>
        <p:xfrm>
          <a:off x="221672" y="2170154"/>
          <a:ext cx="8303491" cy="382032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3">
            <a:extLst>
              <a:ext uri="{FF2B5EF4-FFF2-40B4-BE49-F238E27FC236}">
                <a16:creationId xmlns:a16="http://schemas.microsoft.com/office/drawing/2014/main" xmlns="" id="{C8D0CF27-B361-43CB-82F0-634E2D8C5C09}"/>
              </a:ext>
            </a:extLst>
          </p:cNvPr>
          <p:cNvSpPr txBox="1">
            <a:spLocks/>
          </p:cNvSpPr>
          <p:nvPr/>
        </p:nvSpPr>
        <p:spPr>
          <a:xfrm>
            <a:off x="0" y="6554354"/>
            <a:ext cx="7669530" cy="236537"/>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Trebuchet MS" panose="020B0603020202020204" pitchFamily="34" charset="0"/>
              </a:rPr>
              <a:t>Source: IAS Media Quality Report, 2Q17, U.S.</a:t>
            </a:r>
          </a:p>
        </p:txBody>
      </p:sp>
      <p:sp>
        <p:nvSpPr>
          <p:cNvPr id="5" name="TextBox 4"/>
          <p:cNvSpPr txBox="1"/>
          <p:nvPr/>
        </p:nvSpPr>
        <p:spPr>
          <a:xfrm>
            <a:off x="1493387" y="2003631"/>
            <a:ext cx="6382645" cy="369332"/>
          </a:xfrm>
          <a:prstGeom prst="rect">
            <a:avLst/>
          </a:prstGeom>
          <a:noFill/>
        </p:spPr>
        <p:txBody>
          <a:bodyPr wrap="none" rtlCol="0">
            <a:spAutoFit/>
          </a:bodyPr>
          <a:lstStyle/>
          <a:p>
            <a:r>
              <a:rPr lang="en-US" dirty="0"/>
              <a:t>% in View Per MRC Standard by Time In View: Mobile Display</a:t>
            </a:r>
          </a:p>
        </p:txBody>
      </p:sp>
      <p:sp>
        <p:nvSpPr>
          <p:cNvPr id="2" name="TextBox 1">
            <a:extLst>
              <a:ext uri="{FF2B5EF4-FFF2-40B4-BE49-F238E27FC236}">
                <a16:creationId xmlns:a16="http://schemas.microsoft.com/office/drawing/2014/main" xmlns="" id="{C68E4EB3-02E9-4EE7-9E9A-5BC2B8871CAC}"/>
              </a:ext>
            </a:extLst>
          </p:cNvPr>
          <p:cNvSpPr txBox="1"/>
          <p:nvPr/>
        </p:nvSpPr>
        <p:spPr>
          <a:xfrm>
            <a:off x="2271674" y="1358843"/>
            <a:ext cx="4653710" cy="369332"/>
          </a:xfrm>
          <a:prstGeom prst="rect">
            <a:avLst/>
          </a:prstGeom>
          <a:noFill/>
        </p:spPr>
        <p:txBody>
          <a:bodyPr wrap="none" rtlCol="0">
            <a:spAutoFit/>
          </a:bodyPr>
          <a:lstStyle/>
          <a:p>
            <a:r>
              <a:rPr lang="en-US" i="1" dirty="0"/>
              <a:t>Publisher Direct Performs At A Higher Rate</a:t>
            </a:r>
          </a:p>
        </p:txBody>
      </p:sp>
    </p:spTree>
    <p:extLst>
      <p:ext uri="{BB962C8B-B14F-4D97-AF65-F5344CB8AC3E}">
        <p14:creationId xmlns:p14="http://schemas.microsoft.com/office/powerpoint/2010/main" val="3918295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874A3FDE-FF18-4266-826F-8B5187E9131F}"/>
              </a:ext>
            </a:extLst>
          </p:cNvPr>
          <p:cNvSpPr>
            <a:spLocks noGrp="1"/>
          </p:cNvSpPr>
          <p:nvPr>
            <p:ph type="ctrTitle"/>
          </p:nvPr>
        </p:nvSpPr>
        <p:spPr>
          <a:xfrm>
            <a:off x="194310" y="1298748"/>
            <a:ext cx="8618220" cy="1470025"/>
          </a:xfrm>
        </p:spPr>
        <p:txBody>
          <a:bodyPr/>
          <a:lstStyle/>
          <a:p>
            <a:pPr lvl="0"/>
            <a:r>
              <a:rPr lang="en-US" sz="1800" dirty="0">
                <a:latin typeface="Trebuchet MS" panose="020B0603020202020204" pitchFamily="34" charset="0"/>
              </a:rPr>
              <a:t/>
            </a:r>
            <a:br>
              <a:rPr lang="en-US" sz="1800" dirty="0">
                <a:latin typeface="Trebuchet MS" panose="020B0603020202020204" pitchFamily="34" charset="0"/>
              </a:rPr>
            </a:br>
            <a:r>
              <a:rPr lang="en-US" sz="1800" u="sng" dirty="0" err="1">
                <a:latin typeface="Trebuchet MS" panose="020B0603020202020204" pitchFamily="34" charset="0"/>
              </a:rPr>
              <a:t>Viewability</a:t>
            </a:r>
            <a:r>
              <a:rPr lang="en-US" sz="1800" dirty="0">
                <a:latin typeface="Trebuchet MS" panose="020B0603020202020204" pitchFamily="34" charset="0"/>
              </a:rPr>
              <a:t> is a key currency in digital advertising that tracks ad impressions which are actually seen by real humans.  These impressions are called ‘viewed impressions’. </a:t>
            </a:r>
            <a:br>
              <a:rPr lang="en-US" sz="1800" dirty="0">
                <a:latin typeface="Trebuchet MS" panose="020B0603020202020204" pitchFamily="34" charset="0"/>
              </a:rPr>
            </a:br>
            <a:r>
              <a:rPr lang="en-US" sz="1800" dirty="0">
                <a:latin typeface="Trebuchet MS" panose="020B0603020202020204" pitchFamily="34" charset="0"/>
              </a:rPr>
              <a:t/>
            </a:r>
            <a:br>
              <a:rPr lang="en-US" sz="1800" dirty="0">
                <a:latin typeface="Trebuchet MS" panose="020B0603020202020204" pitchFamily="34" charset="0"/>
              </a:rPr>
            </a:br>
            <a:r>
              <a:rPr lang="en-US" sz="1800" dirty="0">
                <a:latin typeface="Trebuchet MS" panose="020B0603020202020204" pitchFamily="34" charset="0"/>
              </a:rPr>
              <a:t>To simplify, if you have an advertisement that shows at bottom of website and visitor does not scroll far enough to see it, a viewed impression will not be recorded.</a:t>
            </a:r>
            <a:br>
              <a:rPr lang="en-US" sz="1800" dirty="0">
                <a:latin typeface="Trebuchet MS" panose="020B0603020202020204" pitchFamily="34" charset="0"/>
              </a:rPr>
            </a:br>
            <a:r>
              <a:rPr lang="en-US" sz="1800" dirty="0">
                <a:latin typeface="Trebuchet MS" panose="020B0603020202020204" pitchFamily="34" charset="0"/>
              </a:rPr>
              <a:t/>
            </a:r>
            <a:br>
              <a:rPr lang="en-US" sz="1800" dirty="0">
                <a:latin typeface="Trebuchet MS" panose="020B0603020202020204" pitchFamily="34" charset="0"/>
              </a:rPr>
            </a:br>
            <a:r>
              <a:rPr lang="en-US" sz="1800" dirty="0">
                <a:latin typeface="Trebuchet MS" panose="020B0603020202020204" pitchFamily="34" charset="0"/>
              </a:rPr>
              <a:t>Why Is It Important?  Viewability is key for both publishers and buyers as many impressions that are sold are never viewed and this causes advertisers to waste millions of dollars each year.</a:t>
            </a:r>
            <a:br>
              <a:rPr lang="en-US" sz="1800" dirty="0">
                <a:latin typeface="Trebuchet MS" panose="020B0603020202020204" pitchFamily="34" charset="0"/>
              </a:rPr>
            </a:br>
            <a:r>
              <a:rPr lang="en-US" sz="1800" dirty="0">
                <a:latin typeface="Trebuchet MS" panose="020B0603020202020204" pitchFamily="34" charset="0"/>
              </a:rPr>
              <a:t/>
            </a:r>
            <a:br>
              <a:rPr lang="en-US" sz="1800" dirty="0">
                <a:latin typeface="Trebuchet MS" panose="020B0603020202020204" pitchFamily="34" charset="0"/>
              </a:rPr>
            </a:br>
            <a:r>
              <a:rPr lang="en-US" sz="1800" dirty="0">
                <a:solidFill>
                  <a:srgbClr val="0070C0"/>
                </a:solidFill>
                <a:latin typeface="Trebuchet MS" panose="020B0603020202020204" pitchFamily="34" charset="0"/>
              </a:rPr>
              <a:t>Viewability is highly correlated to ad-effectiveness.  For digital ads to make an impact, they must be viewed.</a:t>
            </a:r>
            <a:br>
              <a:rPr lang="en-US" sz="1800" dirty="0">
                <a:solidFill>
                  <a:srgbClr val="0070C0"/>
                </a:solidFill>
                <a:latin typeface="Trebuchet MS" panose="020B0603020202020204" pitchFamily="34" charset="0"/>
              </a:rPr>
            </a:br>
            <a:r>
              <a:rPr lang="en-US" sz="1800" dirty="0">
                <a:solidFill>
                  <a:srgbClr val="0070C0"/>
                </a:solidFill>
                <a:latin typeface="Trebuchet MS" panose="020B0603020202020204" pitchFamily="34" charset="0"/>
              </a:rPr>
              <a:t/>
            </a:r>
            <a:br>
              <a:rPr lang="en-US" sz="1800" dirty="0">
                <a:solidFill>
                  <a:srgbClr val="0070C0"/>
                </a:solidFill>
                <a:latin typeface="Trebuchet MS" panose="020B0603020202020204" pitchFamily="34" charset="0"/>
              </a:rPr>
            </a:br>
            <a:r>
              <a:rPr lang="en-US" sz="1800" dirty="0">
                <a:solidFill>
                  <a:srgbClr val="0070C0"/>
                </a:solidFill>
                <a:latin typeface="Trebuchet MS" panose="020B0603020202020204" pitchFamily="34" charset="0"/>
              </a:rPr>
              <a:t> </a:t>
            </a:r>
            <a:r>
              <a:rPr lang="en-US" sz="1800" dirty="0">
                <a:latin typeface="Trebuchet MS" panose="020B0603020202020204" pitchFamily="34" charset="0"/>
              </a:rPr>
              <a:t/>
            </a:r>
            <a:br>
              <a:rPr lang="en-US" sz="1800" dirty="0">
                <a:latin typeface="Trebuchet MS" panose="020B0603020202020204" pitchFamily="34" charset="0"/>
              </a:rPr>
            </a:br>
            <a:r>
              <a:rPr lang="en-US" sz="1800" dirty="0">
                <a:latin typeface="Trebuchet MS" panose="020B0603020202020204" pitchFamily="34" charset="0"/>
              </a:rPr>
              <a:t/>
            </a:r>
            <a:br>
              <a:rPr lang="en-US" sz="1800" dirty="0">
                <a:latin typeface="Trebuchet MS" panose="020B0603020202020204" pitchFamily="34" charset="0"/>
              </a:rPr>
            </a:br>
            <a:r>
              <a:rPr lang="en-US" sz="1800" dirty="0">
                <a:latin typeface="Trebuchet MS" panose="020B0603020202020204" pitchFamily="34" charset="0"/>
              </a:rPr>
              <a:t/>
            </a:r>
            <a:br>
              <a:rPr lang="en-US" sz="1800" dirty="0">
                <a:latin typeface="Trebuchet MS" panose="020B0603020202020204" pitchFamily="34" charset="0"/>
              </a:rPr>
            </a:br>
            <a:r>
              <a:rPr lang="en-US" sz="1800" dirty="0">
                <a:latin typeface="Trebuchet MS" panose="020B0603020202020204" pitchFamily="34" charset="0"/>
              </a:rPr>
              <a:t/>
            </a:r>
            <a:br>
              <a:rPr lang="en-US" sz="1800" dirty="0">
                <a:latin typeface="Trebuchet MS" panose="020B0603020202020204" pitchFamily="34" charset="0"/>
              </a:rPr>
            </a:br>
            <a:endParaRPr lang="en-US" sz="1800" dirty="0">
              <a:latin typeface="Trebuchet MS" panose="020B0603020202020204" pitchFamily="34" charset="0"/>
            </a:endParaRPr>
          </a:p>
        </p:txBody>
      </p:sp>
      <p:sp>
        <p:nvSpPr>
          <p:cNvPr id="5" name="Text Placeholder 3">
            <a:extLst>
              <a:ext uri="{FF2B5EF4-FFF2-40B4-BE49-F238E27FC236}">
                <a16:creationId xmlns:a16="http://schemas.microsoft.com/office/drawing/2014/main" xmlns="" id="{C8D0CF27-B361-43CB-82F0-634E2D8C5C09}"/>
              </a:ext>
            </a:extLst>
          </p:cNvPr>
          <p:cNvSpPr txBox="1">
            <a:spLocks/>
          </p:cNvSpPr>
          <p:nvPr/>
        </p:nvSpPr>
        <p:spPr>
          <a:xfrm>
            <a:off x="0" y="6552884"/>
            <a:ext cx="7063316" cy="236537"/>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Trebuchet MS" panose="020B0603020202020204" pitchFamily="34" charset="0"/>
              </a:rPr>
              <a:t>Source:  Doubleclickbygoogle.com/articles/the-state-of-video-ad-</a:t>
            </a:r>
            <a:r>
              <a:rPr lang="en-US" dirty="0" err="1">
                <a:latin typeface="Trebuchet MS" panose="020B0603020202020204" pitchFamily="34" charset="0"/>
              </a:rPr>
              <a:t>viewability</a:t>
            </a:r>
            <a:r>
              <a:rPr lang="en-US" dirty="0">
                <a:latin typeface="Trebuchet MS" panose="020B0603020202020204" pitchFamily="34" charset="0"/>
              </a:rPr>
              <a:t>/; mobileleads.com/blog/</a:t>
            </a:r>
            <a:r>
              <a:rPr lang="en-US" dirty="0" err="1">
                <a:latin typeface="Trebuchet MS" panose="020B0603020202020204" pitchFamily="34" charset="0"/>
              </a:rPr>
              <a:t>viewability</a:t>
            </a:r>
            <a:r>
              <a:rPr lang="en-US" dirty="0">
                <a:latin typeface="Trebuchet MS" panose="020B0603020202020204" pitchFamily="34" charset="0"/>
              </a:rPr>
              <a:t>-important-advertising-campaigns/; go.integralads.com/</a:t>
            </a:r>
            <a:r>
              <a:rPr lang="en-US" dirty="0" err="1">
                <a:latin typeface="Trebuchet MS" panose="020B0603020202020204" pitchFamily="34" charset="0"/>
              </a:rPr>
              <a:t>os</a:t>
            </a:r>
            <a:r>
              <a:rPr lang="en-US" dirty="0">
                <a:latin typeface="Trebuchet MS" panose="020B0603020202020204" pitchFamily="34" charset="0"/>
              </a:rPr>
              <a:t>-ad-fraud*</a:t>
            </a:r>
          </a:p>
        </p:txBody>
      </p:sp>
      <p:sp>
        <p:nvSpPr>
          <p:cNvPr id="4" name="TextBox 3"/>
          <p:cNvSpPr txBox="1"/>
          <p:nvPr/>
        </p:nvSpPr>
        <p:spPr>
          <a:xfrm>
            <a:off x="2383119" y="285750"/>
            <a:ext cx="3812197" cy="523220"/>
          </a:xfrm>
          <a:prstGeom prst="rect">
            <a:avLst/>
          </a:prstGeom>
          <a:noFill/>
        </p:spPr>
        <p:txBody>
          <a:bodyPr wrap="none" rtlCol="0">
            <a:spAutoFit/>
          </a:bodyPr>
          <a:lstStyle/>
          <a:p>
            <a:r>
              <a:rPr lang="en-US" sz="2800" dirty="0">
                <a:latin typeface="Trebuchet MS" panose="020B0603020202020204" pitchFamily="34" charset="0"/>
              </a:rPr>
              <a:t>Ad </a:t>
            </a:r>
            <a:r>
              <a:rPr lang="en-US" sz="2800" dirty="0" err="1">
                <a:latin typeface="Trebuchet MS" panose="020B0603020202020204" pitchFamily="34" charset="0"/>
              </a:rPr>
              <a:t>Viewability</a:t>
            </a:r>
            <a:r>
              <a:rPr lang="en-US" sz="2800" dirty="0">
                <a:latin typeface="Trebuchet MS" panose="020B0603020202020204" pitchFamily="34" charset="0"/>
              </a:rPr>
              <a:t> Matters</a:t>
            </a:r>
          </a:p>
        </p:txBody>
      </p:sp>
    </p:spTree>
    <p:extLst>
      <p:ext uri="{BB962C8B-B14F-4D97-AF65-F5344CB8AC3E}">
        <p14:creationId xmlns:p14="http://schemas.microsoft.com/office/powerpoint/2010/main" val="1779537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874A3FDE-FF18-4266-826F-8B5187E9131F}"/>
              </a:ext>
            </a:extLst>
          </p:cNvPr>
          <p:cNvSpPr>
            <a:spLocks noGrp="1"/>
          </p:cNvSpPr>
          <p:nvPr>
            <p:ph type="ctrTitle"/>
          </p:nvPr>
        </p:nvSpPr>
        <p:spPr>
          <a:xfrm>
            <a:off x="-1" y="149216"/>
            <a:ext cx="9060873" cy="1470025"/>
          </a:xfrm>
        </p:spPr>
        <p:txBody>
          <a:bodyPr/>
          <a:lstStyle/>
          <a:p>
            <a:r>
              <a:rPr lang="en-US" sz="2600" dirty="0">
                <a:latin typeface="Trebuchet MS" panose="020B0603020202020204" pitchFamily="34" charset="0"/>
              </a:rPr>
              <a:t>Viewability Completion Rate Dwindles With Video Progression But Publisher Direct Is Consistently Higher</a:t>
            </a:r>
            <a:endParaRPr lang="en-US" sz="1800" dirty="0">
              <a:latin typeface="Trebuchet MS" panose="020B0603020202020204" pitchFamily="34" charset="0"/>
            </a:endParaRPr>
          </a:p>
        </p:txBody>
      </p:sp>
      <p:sp>
        <p:nvSpPr>
          <p:cNvPr id="10" name="Text Placeholder 3">
            <a:extLst>
              <a:ext uri="{FF2B5EF4-FFF2-40B4-BE49-F238E27FC236}">
                <a16:creationId xmlns:a16="http://schemas.microsoft.com/office/drawing/2014/main" xmlns="" id="{C8D0CF27-B361-43CB-82F0-634E2D8C5C09}"/>
              </a:ext>
            </a:extLst>
          </p:cNvPr>
          <p:cNvSpPr txBox="1">
            <a:spLocks/>
          </p:cNvSpPr>
          <p:nvPr/>
        </p:nvSpPr>
        <p:spPr>
          <a:xfrm>
            <a:off x="0" y="6554354"/>
            <a:ext cx="7669530" cy="236537"/>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Trebuchet MS" panose="020B0603020202020204" pitchFamily="34" charset="0"/>
              </a:rPr>
              <a:t>Source: IAS Media Quality Report, 2Q17, U.S.; % distribution by quartile</a:t>
            </a:r>
          </a:p>
        </p:txBody>
      </p:sp>
      <p:graphicFrame>
        <p:nvGraphicFramePr>
          <p:cNvPr id="11" name="Chart 10">
            <a:extLst>
              <a:ext uri="{FF2B5EF4-FFF2-40B4-BE49-F238E27FC236}">
                <a16:creationId xmlns:a16="http://schemas.microsoft.com/office/drawing/2014/main" xmlns="" id="{E847F2E2-8615-4228-9CE9-820DF59441BE}"/>
              </a:ext>
            </a:extLst>
          </p:cNvPr>
          <p:cNvGraphicFramePr/>
          <p:nvPr>
            <p:extLst>
              <p:ext uri="{D42A27DB-BD31-4B8C-83A1-F6EECF244321}">
                <p14:modId xmlns:p14="http://schemas.microsoft.com/office/powerpoint/2010/main" val="3295482120"/>
              </p:ext>
            </p:extLst>
          </p:nvPr>
        </p:nvGraphicFramePr>
        <p:xfrm>
          <a:off x="240145" y="1748427"/>
          <a:ext cx="8038372" cy="382032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xmlns="" id="{5B053B7D-7ECA-49CE-B333-A361BB1D0C34}"/>
              </a:ext>
            </a:extLst>
          </p:cNvPr>
          <p:cNvSpPr txBox="1"/>
          <p:nvPr/>
        </p:nvSpPr>
        <p:spPr>
          <a:xfrm>
            <a:off x="2419565" y="1972855"/>
            <a:ext cx="4507708" cy="369332"/>
          </a:xfrm>
          <a:prstGeom prst="rect">
            <a:avLst/>
          </a:prstGeom>
          <a:noFill/>
        </p:spPr>
        <p:txBody>
          <a:bodyPr wrap="square" rtlCol="0">
            <a:spAutoFit/>
          </a:bodyPr>
          <a:lstStyle/>
          <a:p>
            <a:pPr algn="ctr"/>
            <a:r>
              <a:rPr lang="en-US" dirty="0"/>
              <a:t>Completion Rate In View: Mobile Video</a:t>
            </a:r>
          </a:p>
        </p:txBody>
      </p:sp>
    </p:spTree>
    <p:extLst>
      <p:ext uri="{BB962C8B-B14F-4D97-AF65-F5344CB8AC3E}">
        <p14:creationId xmlns:p14="http://schemas.microsoft.com/office/powerpoint/2010/main" val="2659745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72728" y="2433881"/>
            <a:ext cx="4914072" cy="1470025"/>
          </a:xfrm>
        </p:spPr>
        <p:txBody>
          <a:bodyPr/>
          <a:lstStyle/>
          <a:p>
            <a:r>
              <a:rPr lang="en-US" sz="2200" dirty="0"/>
              <a:t>Facebook research suggests that 41% of videos on platform are ‘basically meaningless without sound’.</a:t>
            </a:r>
            <a:br>
              <a:rPr lang="en-US" sz="2200" dirty="0"/>
            </a:br>
            <a:r>
              <a:rPr lang="en-US" sz="2200" dirty="0"/>
              <a:t/>
            </a:r>
            <a:br>
              <a:rPr lang="en-US" sz="2200" dirty="0"/>
            </a:br>
            <a:r>
              <a:rPr lang="en-US" sz="2200" dirty="0"/>
              <a:t> </a:t>
            </a:r>
            <a:r>
              <a:rPr lang="en-US" sz="2200" i="1" dirty="0"/>
              <a:t/>
            </a:r>
            <a:br>
              <a:rPr lang="en-US" sz="2200" i="1" dirty="0"/>
            </a:br>
            <a:r>
              <a:rPr lang="en-US" sz="2200" dirty="0"/>
              <a:t>  </a:t>
            </a:r>
          </a:p>
        </p:txBody>
      </p:sp>
      <p:sp>
        <p:nvSpPr>
          <p:cNvPr id="5" name="Text Placeholder 3">
            <a:extLst>
              <a:ext uri="{FF2B5EF4-FFF2-40B4-BE49-F238E27FC236}">
                <a16:creationId xmlns:a16="http://schemas.microsoft.com/office/drawing/2014/main" xmlns="" id="{C8D0CF27-B361-43CB-82F0-634E2D8C5C09}"/>
              </a:ext>
            </a:extLst>
          </p:cNvPr>
          <p:cNvSpPr txBox="1">
            <a:spLocks/>
          </p:cNvSpPr>
          <p:nvPr/>
        </p:nvSpPr>
        <p:spPr>
          <a:xfrm>
            <a:off x="0" y="6554354"/>
            <a:ext cx="7669530" cy="236537"/>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Trebuchet MS" panose="020B0603020202020204" pitchFamily="34" charset="0"/>
              </a:rPr>
              <a:t>Source: </a:t>
            </a:r>
            <a:r>
              <a:rPr lang="en-US" dirty="0" err="1">
                <a:latin typeface="Trebuchet MS" panose="020B0603020202020204" pitchFamily="34" charset="0"/>
              </a:rPr>
              <a:t>Wochit</a:t>
            </a:r>
            <a:r>
              <a:rPr lang="en-US" dirty="0">
                <a:latin typeface="Trebuchet MS" panose="020B0603020202020204" pitchFamily="34" charset="0"/>
              </a:rPr>
              <a:t> ‘Complete Guide To Social Video’</a:t>
            </a:r>
          </a:p>
        </p:txBody>
      </p:sp>
      <p:sp>
        <p:nvSpPr>
          <p:cNvPr id="6" name="TextBox 5"/>
          <p:cNvSpPr txBox="1"/>
          <p:nvPr/>
        </p:nvSpPr>
        <p:spPr>
          <a:xfrm>
            <a:off x="1156647" y="263596"/>
            <a:ext cx="6922151" cy="892552"/>
          </a:xfrm>
          <a:prstGeom prst="rect">
            <a:avLst/>
          </a:prstGeom>
          <a:noFill/>
        </p:spPr>
        <p:txBody>
          <a:bodyPr wrap="none" rtlCol="0">
            <a:spAutoFit/>
          </a:bodyPr>
          <a:lstStyle/>
          <a:p>
            <a:pPr algn="ctr"/>
            <a:r>
              <a:rPr lang="en-US" sz="2600" dirty="0"/>
              <a:t>Sound Is Another Major Factor Which Affects </a:t>
            </a:r>
          </a:p>
          <a:p>
            <a:pPr algn="ctr"/>
            <a:r>
              <a:rPr lang="en-US" sz="2600" dirty="0"/>
              <a:t>An Ad’s Effectiveness</a:t>
            </a:r>
          </a:p>
        </p:txBody>
      </p:sp>
      <p:pic>
        <p:nvPicPr>
          <p:cNvPr id="16386" name="Picture 2" descr="Image result for watching online ad with no sound"/>
          <p:cNvPicPr>
            <a:picLocks noChangeAspect="1" noChangeArrowheads="1"/>
          </p:cNvPicPr>
          <p:nvPr/>
        </p:nvPicPr>
        <p:blipFill>
          <a:blip r:embed="rId2"/>
          <a:srcRect/>
          <a:stretch>
            <a:fillRect/>
          </a:stretch>
        </p:blipFill>
        <p:spPr bwMode="auto">
          <a:xfrm>
            <a:off x="-292373" y="1634490"/>
            <a:ext cx="4910093" cy="306880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 y="765810"/>
            <a:ext cx="8606790" cy="1470025"/>
          </a:xfrm>
        </p:spPr>
        <p:txBody>
          <a:bodyPr/>
          <a:lstStyle/>
          <a:p>
            <a:r>
              <a:rPr lang="en-US" sz="2700" dirty="0"/>
              <a:t>All </a:t>
            </a:r>
            <a:r>
              <a:rPr lang="en-US" sz="2700"/>
              <a:t>in All, Studies </a:t>
            </a:r>
            <a:r>
              <a:rPr lang="en-US" sz="2700" dirty="0"/>
              <a:t>Have Shown, People Remember…</a:t>
            </a:r>
            <a:br>
              <a:rPr lang="en-US" sz="2700" dirty="0"/>
            </a:br>
            <a:r>
              <a:rPr lang="en-US" sz="2700" dirty="0"/>
              <a:t/>
            </a:r>
            <a:br>
              <a:rPr lang="en-US" sz="2700" dirty="0"/>
            </a:br>
            <a:r>
              <a:rPr lang="en-US" sz="2700" u="sng" dirty="0"/>
              <a:t>Only</a:t>
            </a:r>
            <a:r>
              <a:rPr lang="en-US" sz="2700" dirty="0"/>
              <a:t> 10% of what they hear…</a:t>
            </a:r>
            <a:br>
              <a:rPr lang="en-US" sz="2700" dirty="0"/>
            </a:br>
            <a:r>
              <a:rPr lang="en-US" sz="2700" dirty="0"/>
              <a:t/>
            </a:r>
            <a:br>
              <a:rPr lang="en-US" sz="2700" dirty="0"/>
            </a:br>
            <a:r>
              <a:rPr lang="en-US" sz="2700" u="sng" dirty="0"/>
              <a:t>Only</a:t>
            </a:r>
            <a:r>
              <a:rPr lang="en-US" sz="2700" dirty="0"/>
              <a:t> 20% of what they read…</a:t>
            </a:r>
            <a:br>
              <a:rPr lang="en-US" sz="2700" dirty="0"/>
            </a:br>
            <a:r>
              <a:rPr lang="en-US" sz="2700" dirty="0"/>
              <a:t/>
            </a:r>
            <a:br>
              <a:rPr lang="en-US" sz="2700" dirty="0"/>
            </a:br>
            <a:r>
              <a:rPr lang="en-US" sz="2700" u="sng" dirty="0"/>
              <a:t>But</a:t>
            </a:r>
            <a:r>
              <a:rPr lang="en-US" sz="2700" dirty="0"/>
              <a:t> </a:t>
            </a:r>
            <a:r>
              <a:rPr lang="en-US" sz="2700" dirty="0">
                <a:solidFill>
                  <a:srgbClr val="0070C0"/>
                </a:solidFill>
              </a:rPr>
              <a:t>80% of what they see</a:t>
            </a:r>
            <a:r>
              <a:rPr lang="en-US" sz="2700" dirty="0"/>
              <a:t/>
            </a:r>
            <a:br>
              <a:rPr lang="en-US" sz="2700" dirty="0"/>
            </a:br>
            <a:r>
              <a:rPr lang="en-US" sz="2700" dirty="0"/>
              <a:t/>
            </a:r>
            <a:br>
              <a:rPr lang="en-US" sz="2700" dirty="0"/>
            </a:br>
            <a:r>
              <a:rPr lang="en-US" sz="2700" dirty="0"/>
              <a:t/>
            </a:r>
            <a:br>
              <a:rPr lang="en-US" sz="2700" dirty="0"/>
            </a:br>
            <a:r>
              <a:rPr lang="en-US" sz="3600" b="1" dirty="0"/>
              <a:t>Viewability is Key!</a:t>
            </a:r>
            <a:br>
              <a:rPr lang="en-US" sz="3600" b="1" dirty="0"/>
            </a:br>
            <a:r>
              <a:rPr lang="en-US" sz="2700" dirty="0"/>
              <a:t/>
            </a:r>
            <a:br>
              <a:rPr lang="en-US" sz="2700" dirty="0"/>
            </a:br>
            <a:endParaRPr lang="en-US" sz="1800" i="1" dirty="0">
              <a:solidFill>
                <a:srgbClr val="00B050"/>
              </a:solidFill>
            </a:endParaRPr>
          </a:p>
        </p:txBody>
      </p:sp>
      <p:sp>
        <p:nvSpPr>
          <p:cNvPr id="5" name="Text Placeholder 3">
            <a:extLst>
              <a:ext uri="{FF2B5EF4-FFF2-40B4-BE49-F238E27FC236}">
                <a16:creationId xmlns:a16="http://schemas.microsoft.com/office/drawing/2014/main" xmlns="" id="{C8D0CF27-B361-43CB-82F0-634E2D8C5C09}"/>
              </a:ext>
            </a:extLst>
          </p:cNvPr>
          <p:cNvSpPr txBox="1">
            <a:spLocks/>
          </p:cNvSpPr>
          <p:nvPr/>
        </p:nvSpPr>
        <p:spPr>
          <a:xfrm>
            <a:off x="0" y="6554354"/>
            <a:ext cx="7669530" cy="236537"/>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Trebuchet MS" panose="020B0603020202020204" pitchFamily="34" charset="0"/>
              </a:rPr>
              <a:t>Source: </a:t>
            </a:r>
            <a:r>
              <a:rPr lang="en-US" dirty="0" err="1">
                <a:latin typeface="Trebuchet MS" panose="020B0603020202020204" pitchFamily="34" charset="0"/>
              </a:rPr>
              <a:t>Wochit</a:t>
            </a:r>
            <a:r>
              <a:rPr lang="en-US" dirty="0">
                <a:latin typeface="Trebuchet MS" panose="020B0603020202020204" pitchFamily="34" charset="0"/>
              </a:rPr>
              <a:t> ‘Complete Guide To Social Video’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4380" y="1242044"/>
            <a:ext cx="7498080" cy="4801314"/>
          </a:xfrm>
          <a:prstGeom prst="rect">
            <a:avLst/>
          </a:prstGeom>
        </p:spPr>
        <p:txBody>
          <a:bodyPr wrap="square">
            <a:spAutoFit/>
          </a:bodyPr>
          <a:lstStyle/>
          <a:p>
            <a:r>
              <a:rPr lang="en-US" dirty="0">
                <a:latin typeface="Trebuchet MS" panose="020B0603020202020204" pitchFamily="34" charset="0"/>
              </a:rPr>
              <a:t/>
            </a:r>
            <a:br>
              <a:rPr lang="en-US" dirty="0">
                <a:latin typeface="Trebuchet MS" panose="020B0603020202020204" pitchFamily="34" charset="0"/>
              </a:rPr>
            </a:br>
            <a:r>
              <a:rPr lang="en-US" u="sng" dirty="0">
                <a:latin typeface="Trebuchet MS" panose="020B0603020202020204" pitchFamily="34" charset="0"/>
              </a:rPr>
              <a:t>Content</a:t>
            </a:r>
            <a:r>
              <a:rPr lang="en-US" dirty="0">
                <a:latin typeface="Trebuchet MS" panose="020B0603020202020204" pitchFamily="34" charset="0"/>
              </a:rPr>
              <a:t>: Content that holds a user’s attention has the highest </a:t>
            </a:r>
            <a:r>
              <a:rPr lang="en-US" dirty="0" err="1">
                <a:latin typeface="Trebuchet MS" panose="020B0603020202020204" pitchFamily="34" charset="0"/>
              </a:rPr>
              <a:t>viewability</a:t>
            </a:r>
            <a:r>
              <a:rPr lang="en-US" dirty="0">
                <a:latin typeface="Trebuchet MS" panose="020B0603020202020204" pitchFamily="34" charset="0"/>
              </a:rPr>
              <a:t>.</a:t>
            </a:r>
          </a:p>
          <a:p>
            <a:r>
              <a:rPr lang="en-US" dirty="0">
                <a:latin typeface="Trebuchet MS" panose="020B0603020202020204" pitchFamily="34" charset="0"/>
              </a:rPr>
              <a:t>	 - Publisher Direct tend to have highest </a:t>
            </a:r>
            <a:r>
              <a:rPr lang="en-US" dirty="0" err="1">
                <a:latin typeface="Trebuchet MS" panose="020B0603020202020204" pitchFamily="34" charset="0"/>
              </a:rPr>
              <a:t>viewability</a:t>
            </a:r>
            <a:r>
              <a:rPr lang="en-US" dirty="0">
                <a:latin typeface="Trebuchet MS" panose="020B0603020202020204" pitchFamily="34" charset="0"/>
              </a:rPr>
              <a:t> rates.</a:t>
            </a:r>
            <a:br>
              <a:rPr lang="en-US" dirty="0">
                <a:latin typeface="Trebuchet MS" panose="020B0603020202020204" pitchFamily="34" charset="0"/>
              </a:rPr>
            </a:br>
            <a:r>
              <a:rPr lang="en-US" dirty="0">
                <a:latin typeface="Trebuchet MS" panose="020B0603020202020204" pitchFamily="34" charset="0"/>
              </a:rPr>
              <a:t/>
            </a:r>
            <a:br>
              <a:rPr lang="en-US" dirty="0">
                <a:latin typeface="Trebuchet MS" panose="020B0603020202020204" pitchFamily="34" charset="0"/>
              </a:rPr>
            </a:br>
            <a:r>
              <a:rPr lang="en-US" u="sng" dirty="0">
                <a:latin typeface="Trebuchet MS" panose="020B0603020202020204" pitchFamily="34" charset="0"/>
              </a:rPr>
              <a:t>Position</a:t>
            </a:r>
            <a:r>
              <a:rPr lang="en-US" dirty="0">
                <a:latin typeface="Trebuchet MS" panose="020B0603020202020204" pitchFamily="34" charset="0"/>
              </a:rPr>
              <a:t>: Most viewable position is right above the fold for display.</a:t>
            </a:r>
            <a:br>
              <a:rPr lang="en-US" dirty="0">
                <a:latin typeface="Trebuchet MS" panose="020B0603020202020204" pitchFamily="34" charset="0"/>
              </a:rPr>
            </a:br>
            <a:r>
              <a:rPr lang="en-US" dirty="0">
                <a:latin typeface="Trebuchet MS" panose="020B0603020202020204" pitchFamily="34" charset="0"/>
              </a:rPr>
              <a:t/>
            </a:r>
            <a:br>
              <a:rPr lang="en-US" dirty="0">
                <a:latin typeface="Trebuchet MS" panose="020B0603020202020204" pitchFamily="34" charset="0"/>
              </a:rPr>
            </a:br>
            <a:r>
              <a:rPr lang="en-US" u="sng" dirty="0">
                <a:latin typeface="Trebuchet MS" panose="020B0603020202020204" pitchFamily="34" charset="0"/>
              </a:rPr>
              <a:t>Ad Size</a:t>
            </a:r>
            <a:r>
              <a:rPr lang="en-US" dirty="0">
                <a:latin typeface="Trebuchet MS" panose="020B0603020202020204" pitchFamily="34" charset="0"/>
              </a:rPr>
              <a:t>: Most viewable ad sizes are vertical units – since they stay on screen longer as users move around a page.</a:t>
            </a:r>
          </a:p>
          <a:p>
            <a:endParaRPr lang="en-US" dirty="0">
              <a:latin typeface="Trebuchet MS" panose="020B0603020202020204" pitchFamily="34" charset="0"/>
            </a:endParaRPr>
          </a:p>
          <a:p>
            <a:r>
              <a:rPr lang="en-US" u="sng" dirty="0">
                <a:latin typeface="Trebuchet MS" panose="020B0603020202020204" pitchFamily="34" charset="0"/>
              </a:rPr>
              <a:t>Avoid certain ad units</a:t>
            </a:r>
            <a:r>
              <a:rPr lang="en-US" dirty="0">
                <a:latin typeface="Trebuchet MS" panose="020B0603020202020204" pitchFamily="34" charset="0"/>
              </a:rPr>
              <a:t>: </a:t>
            </a:r>
            <a:r>
              <a:rPr lang="en-US" dirty="0" err="1"/>
              <a:t>OpenX</a:t>
            </a:r>
            <a:r>
              <a:rPr lang="en-US" dirty="0"/>
              <a:t> &amp; </a:t>
            </a:r>
            <a:r>
              <a:rPr lang="en-US" dirty="0" err="1"/>
              <a:t>Pixalate</a:t>
            </a:r>
            <a:r>
              <a:rPr lang="en-US" dirty="0"/>
              <a:t> joint study found that 300X250 is one of the most prolific video ad units – ranking among the worst offenders of providing bad ad environments.*</a:t>
            </a:r>
          </a:p>
          <a:p>
            <a:pPr marL="742950" lvl="1" indent="-285750">
              <a:buFont typeface="Arial" pitchFamily="34" charset="0"/>
              <a:buChar char="•"/>
            </a:pPr>
            <a:r>
              <a:rPr lang="en-US" dirty="0"/>
              <a:t>80% less viewable compared to all other video ad sizes</a:t>
            </a:r>
          </a:p>
          <a:p>
            <a:pPr lvl="1">
              <a:buFont typeface="Arial" pitchFamily="34" charset="0"/>
              <a:buChar char="•"/>
            </a:pPr>
            <a:r>
              <a:rPr lang="en-US" dirty="0"/>
              <a:t>   320X480 mobile ad units also prone to video ad fraud</a:t>
            </a:r>
          </a:p>
          <a:p>
            <a:pPr marL="742950" lvl="1" indent="-285750">
              <a:buFont typeface="Arial" panose="020B0604020202020204" pitchFamily="34" charset="0"/>
              <a:buChar char="•"/>
            </a:pPr>
            <a:endParaRPr lang="en-US" dirty="0"/>
          </a:p>
          <a:p>
            <a:endParaRPr lang="en-US" dirty="0"/>
          </a:p>
        </p:txBody>
      </p:sp>
      <p:sp>
        <p:nvSpPr>
          <p:cNvPr id="6" name="Title 3"/>
          <p:cNvSpPr txBox="1">
            <a:spLocks/>
          </p:cNvSpPr>
          <p:nvPr/>
        </p:nvSpPr>
        <p:spPr>
          <a:xfrm>
            <a:off x="0" y="342900"/>
            <a:ext cx="9028253" cy="1120531"/>
          </a:xfrm>
          <a:prstGeom prst="rect">
            <a:avLst/>
          </a:prstGeom>
        </p:spPr>
        <p:txBody>
          <a:bodyPr/>
          <a:lstStyle/>
          <a:p>
            <a:pPr lvl="0" algn="ctr">
              <a:spcBef>
                <a:spcPct val="0"/>
              </a:spcBef>
            </a:pPr>
            <a:r>
              <a:rPr lang="en-US" sz="2900" dirty="0">
                <a:latin typeface="Trebuchet MS" panose="020B0603020202020204" pitchFamily="34" charset="0"/>
              </a:rPr>
              <a:t>How Can You Increase Your Ad’s </a:t>
            </a:r>
            <a:r>
              <a:rPr lang="en-US" sz="2900" dirty="0" err="1">
                <a:latin typeface="Trebuchet MS" panose="020B0603020202020204" pitchFamily="34" charset="0"/>
              </a:rPr>
              <a:t>Viewability</a:t>
            </a:r>
            <a:endParaRPr kumimoji="0" lang="en-US" sz="2900" b="1" i="0" u="none" strike="noStrike" kern="1200" cap="none" spc="0" normalizeH="0" baseline="0" noProof="0" dirty="0">
              <a:ln>
                <a:noFill/>
              </a:ln>
              <a:solidFill>
                <a:schemeClr val="accent2"/>
              </a:solidFill>
              <a:effectLst/>
              <a:uLnTx/>
              <a:uFillTx/>
              <a:latin typeface="+mn-lt"/>
              <a:ea typeface="+mj-ea"/>
              <a:cs typeface="+mj-cs"/>
            </a:endParaRPr>
          </a:p>
        </p:txBody>
      </p:sp>
      <p:sp>
        <p:nvSpPr>
          <p:cNvPr id="8" name="Text Placeholder 6">
            <a:extLst>
              <a:ext uri="{FF2B5EF4-FFF2-40B4-BE49-F238E27FC236}">
                <a16:creationId xmlns:a16="http://schemas.microsoft.com/office/drawing/2014/main" xmlns="" id="{9C7F6EEE-91A1-471F-AC4B-4C4AFF53EEC6}"/>
              </a:ext>
            </a:extLst>
          </p:cNvPr>
          <p:cNvSpPr txBox="1">
            <a:spLocks/>
          </p:cNvSpPr>
          <p:nvPr/>
        </p:nvSpPr>
        <p:spPr>
          <a:xfrm>
            <a:off x="0" y="6503194"/>
            <a:ext cx="6553200" cy="354806"/>
          </a:xfrm>
          <a:prstGeom prst="rect">
            <a:avLst/>
          </a:prstGeom>
        </p:spPr>
        <p:txBody>
          <a:bodyPr/>
          <a:lstStyle/>
          <a:p>
            <a:pPr marL="342900" indent="-342900">
              <a:spcBef>
                <a:spcPct val="20000"/>
              </a:spcBef>
            </a:pPr>
            <a:r>
              <a:rPr kumimoji="0" lang="en-US" sz="900" b="0" i="0" u="none" strike="noStrike" kern="1200" cap="none" spc="0" normalizeH="0" baseline="0" noProof="0" dirty="0">
                <a:ln>
                  <a:noFill/>
                </a:ln>
                <a:solidFill>
                  <a:schemeClr val="tx1"/>
                </a:solidFill>
                <a:effectLst/>
                <a:uLnTx/>
                <a:uFillTx/>
                <a:latin typeface="+mn-lt"/>
                <a:ea typeface="+mn-ea"/>
                <a:cs typeface="+mn-cs"/>
              </a:rPr>
              <a:t>Source: </a:t>
            </a:r>
            <a:r>
              <a:rPr lang="en-US" sz="900" dirty="0" err="1">
                <a:latin typeface="Trebuchet MS" panose="020B0603020202020204" pitchFamily="34" charset="0"/>
              </a:rPr>
              <a:t>Wochit</a:t>
            </a:r>
            <a:r>
              <a:rPr lang="en-US" sz="900" dirty="0">
                <a:latin typeface="Trebuchet MS" panose="020B0603020202020204" pitchFamily="34" charset="0"/>
              </a:rPr>
              <a:t> ‘Complete Guide To Social Video’;</a:t>
            </a:r>
            <a:r>
              <a:rPr kumimoji="0" lang="en-US" sz="900" b="0" i="0" u="none" strike="noStrike" kern="1200" cap="none" spc="0" normalizeH="0" baseline="0" noProof="0" dirty="0">
                <a:ln>
                  <a:noFill/>
                </a:ln>
                <a:solidFill>
                  <a:schemeClr val="tx1"/>
                </a:solidFill>
                <a:effectLst/>
                <a:uLnTx/>
                <a:uFillTx/>
                <a:latin typeface="+mn-lt"/>
                <a:ea typeface="+mn-ea"/>
                <a:cs typeface="+mn-cs"/>
              </a:rPr>
              <a:t>*</a:t>
            </a:r>
            <a:r>
              <a:rPr kumimoji="0" lang="en-US" sz="900" b="0" i="0" u="none" strike="noStrike" kern="1200" cap="none" spc="0" normalizeH="0" baseline="0" noProof="0" dirty="0" err="1">
                <a:ln>
                  <a:noFill/>
                </a:ln>
                <a:solidFill>
                  <a:schemeClr val="tx1"/>
                </a:solidFill>
                <a:effectLst/>
                <a:uLnTx/>
                <a:uFillTx/>
                <a:latin typeface="+mn-lt"/>
                <a:ea typeface="+mn-ea"/>
                <a:cs typeface="+mn-cs"/>
              </a:rPr>
              <a:t>OpenX.com</a:t>
            </a:r>
            <a:r>
              <a:rPr kumimoji="0" lang="en-US" sz="900" b="0" i="0" u="none" strike="noStrike" kern="1200" cap="none" spc="0" normalizeH="0" baseline="0" noProof="0" dirty="0">
                <a:ln>
                  <a:noFill/>
                </a:ln>
                <a:solidFill>
                  <a:schemeClr val="tx1"/>
                </a:solidFill>
                <a:effectLst/>
                <a:uLnTx/>
                <a:uFillTx/>
                <a:latin typeface="+mn-lt"/>
                <a:ea typeface="+mn-ea"/>
                <a:cs typeface="+mn-cs"/>
              </a:rPr>
              <a:t>/openx-cracks-down-on-ad-unit-abuse-by-banning-300X250-video/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422478" y="2268299"/>
            <a:ext cx="6135490" cy="964043"/>
          </a:xfrm>
        </p:spPr>
        <p:txBody>
          <a:bodyPr/>
          <a:lstStyle/>
          <a:p>
            <a:pPr>
              <a:lnSpc>
                <a:spcPts val="2000"/>
              </a:lnSpc>
            </a:pPr>
            <a:r>
              <a:rPr lang="en-US" sz="1500" b="0" dirty="0">
                <a:solidFill>
                  <a:schemeClr val="tx1"/>
                </a:solidFill>
                <a:cs typeface="Trebuchet MS"/>
              </a:rPr>
              <a:t>For More Information Visit Us Online</a:t>
            </a:r>
          </a:p>
          <a:p>
            <a:pPr>
              <a:lnSpc>
                <a:spcPts val="2000"/>
              </a:lnSpc>
            </a:pPr>
            <a:r>
              <a:rPr lang="en-US" sz="1800" dirty="0" err="1">
                <a:solidFill>
                  <a:srgbClr val="3682B4"/>
                </a:solidFill>
                <a:cs typeface="Trebuchet MS"/>
              </a:rPr>
              <a:t>TheVAB.com</a:t>
            </a:r>
            <a:endParaRPr lang="en-US" sz="1800" dirty="0">
              <a:solidFill>
                <a:srgbClr val="3682B4"/>
              </a:solidFill>
              <a:cs typeface="Trebuchet MS"/>
            </a:endParaRPr>
          </a:p>
          <a:p>
            <a:pPr>
              <a:lnSpc>
                <a:spcPts val="2000"/>
              </a:lnSpc>
            </a:pPr>
            <a:endParaRPr lang="en-US" sz="2500" dirty="0">
              <a:solidFill>
                <a:srgbClr val="3682B4"/>
              </a:solidFill>
            </a:endParaRPr>
          </a:p>
          <a:p>
            <a:pPr>
              <a:lnSpc>
                <a:spcPts val="2000"/>
              </a:lnSpc>
            </a:pPr>
            <a:endParaRPr lang="en-US" sz="2500" dirty="0">
              <a:solidFill>
                <a:srgbClr val="3682B4"/>
              </a:solidFill>
            </a:endParaRPr>
          </a:p>
        </p:txBody>
      </p:sp>
      <p:sp>
        <p:nvSpPr>
          <p:cNvPr id="4" name="Text Placeholder 2"/>
          <p:cNvSpPr>
            <a:spLocks noGrp="1"/>
          </p:cNvSpPr>
          <p:nvPr>
            <p:ph type="body" sz="quarter" idx="11"/>
          </p:nvPr>
        </p:nvSpPr>
        <p:spPr>
          <a:xfrm>
            <a:off x="4422478" y="3530596"/>
            <a:ext cx="6135490" cy="964043"/>
          </a:xfrm>
        </p:spPr>
        <p:txBody>
          <a:bodyPr/>
          <a:lstStyle/>
          <a:p>
            <a:pPr>
              <a:lnSpc>
                <a:spcPts val="2000"/>
              </a:lnSpc>
            </a:pPr>
            <a:r>
              <a:rPr lang="en-US" sz="1500" b="0" dirty="0">
                <a:solidFill>
                  <a:srgbClr val="000000"/>
                </a:solidFill>
                <a:cs typeface="Trebuchet MS"/>
              </a:rPr>
              <a:t>Follow us: </a:t>
            </a:r>
            <a:r>
              <a:rPr lang="en-US" sz="1500" b="0" dirty="0">
                <a:solidFill>
                  <a:schemeClr val="tx1"/>
                </a:solidFill>
                <a:cs typeface="Trebuchet MS"/>
              </a:rPr>
              <a:t> </a:t>
            </a:r>
          </a:p>
          <a:p>
            <a:pPr>
              <a:lnSpc>
                <a:spcPts val="2000"/>
              </a:lnSpc>
            </a:pPr>
            <a:r>
              <a:rPr lang="en-US" sz="1800" dirty="0">
                <a:solidFill>
                  <a:srgbClr val="3682B4"/>
                </a:solidFill>
                <a:cs typeface="Trebuchet MS"/>
              </a:rPr>
              <a:t>@</a:t>
            </a:r>
            <a:r>
              <a:rPr lang="en-US" sz="1800" dirty="0" err="1">
                <a:solidFill>
                  <a:srgbClr val="3682B4"/>
                </a:solidFill>
                <a:cs typeface="Trebuchet MS"/>
              </a:rPr>
              <a:t>VideoAdBureau</a:t>
            </a:r>
            <a:endParaRPr lang="en-US" sz="1800" dirty="0">
              <a:solidFill>
                <a:srgbClr val="3682B4"/>
              </a:solidFill>
            </a:endParaRPr>
          </a:p>
          <a:p>
            <a:pPr>
              <a:lnSpc>
                <a:spcPts val="2000"/>
              </a:lnSpc>
            </a:pPr>
            <a:endParaRPr lang="en-US" sz="2500" dirty="0">
              <a:solidFill>
                <a:srgbClr val="3682B4"/>
              </a:solidFill>
            </a:endParaRPr>
          </a:p>
        </p:txBody>
      </p:sp>
      <p:sp>
        <p:nvSpPr>
          <p:cNvPr id="5" name="Text Placeholder 2"/>
          <p:cNvSpPr>
            <a:spLocks noGrp="1"/>
          </p:cNvSpPr>
          <p:nvPr>
            <p:ph type="body" sz="quarter" idx="4294967295"/>
          </p:nvPr>
        </p:nvSpPr>
        <p:spPr>
          <a:xfrm>
            <a:off x="4422479" y="4800600"/>
            <a:ext cx="4471356" cy="963613"/>
          </a:xfrm>
          <a:prstGeom prst="rect">
            <a:avLst/>
          </a:prstGeom>
        </p:spPr>
        <p:txBody>
          <a:bodyPr/>
          <a:lstStyle/>
          <a:p>
            <a:pPr marL="0" indent="0">
              <a:lnSpc>
                <a:spcPts val="2000"/>
              </a:lnSpc>
              <a:buNone/>
            </a:pPr>
            <a:r>
              <a:rPr lang="en-US" sz="1500" b="0" dirty="0">
                <a:solidFill>
                  <a:schemeClr val="tx1"/>
                </a:solidFill>
                <a:cs typeface="Trebuchet MS"/>
              </a:rPr>
              <a:t>Like us: </a:t>
            </a:r>
            <a:r>
              <a:rPr lang="en-US" sz="2200" dirty="0">
                <a:cs typeface="Trebuchet MS"/>
              </a:rPr>
              <a:t/>
            </a:r>
            <a:br>
              <a:rPr lang="en-US" sz="2200" dirty="0">
                <a:cs typeface="Trebuchet MS"/>
              </a:rPr>
            </a:br>
            <a:r>
              <a:rPr lang="en-US" sz="1800" dirty="0" err="1">
                <a:solidFill>
                  <a:srgbClr val="3682B4"/>
                </a:solidFill>
                <a:cs typeface="Trebuchet MS"/>
              </a:rPr>
              <a:t>facebook.com</a:t>
            </a:r>
            <a:r>
              <a:rPr lang="en-US" sz="1800" dirty="0">
                <a:solidFill>
                  <a:srgbClr val="3682B4"/>
                </a:solidFill>
                <a:cs typeface="Trebuchet MS"/>
              </a:rPr>
              <a:t>/</a:t>
            </a:r>
            <a:r>
              <a:rPr lang="en-US" sz="1800" dirty="0" err="1">
                <a:solidFill>
                  <a:srgbClr val="3682B4"/>
                </a:solidFill>
                <a:cs typeface="Trebuchet MS"/>
              </a:rPr>
              <a:t>VideoAdvertisingBureau</a:t>
            </a:r>
            <a:endParaRPr lang="en-US" sz="1800" dirty="0">
              <a:solidFill>
                <a:srgbClr val="3682B4"/>
              </a:solidFill>
            </a:endParaRPr>
          </a:p>
        </p:txBody>
      </p:sp>
      <p:pic>
        <p:nvPicPr>
          <p:cNvPr id="6" name="Picture 5" descr="face-icon.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30719" y="4470173"/>
            <a:ext cx="330432" cy="330432"/>
          </a:xfrm>
          <a:prstGeom prst="rect">
            <a:avLst/>
          </a:prstGeom>
        </p:spPr>
      </p:pic>
      <p:pic>
        <p:nvPicPr>
          <p:cNvPr id="7" name="Picture 6" descr="Twitter-icon.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32091" y="3163448"/>
            <a:ext cx="341752" cy="341752"/>
          </a:xfrm>
          <a:prstGeom prst="rect">
            <a:avLst/>
          </a:prstGeom>
        </p:spPr>
      </p:pic>
    </p:spTree>
    <p:extLst>
      <p:ext uri="{BB962C8B-B14F-4D97-AF65-F5344CB8AC3E}">
        <p14:creationId xmlns:p14="http://schemas.microsoft.com/office/powerpoint/2010/main" val="2361166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sz="quarter" idx="19"/>
            <p:extLst>
              <p:ext uri="{D42A27DB-BD31-4B8C-83A1-F6EECF244321}">
                <p14:modId xmlns:p14="http://schemas.microsoft.com/office/powerpoint/2010/main" val="3971348071"/>
              </p:ext>
            </p:extLst>
          </p:nvPr>
        </p:nvGraphicFramePr>
        <p:xfrm>
          <a:off x="2048628" y="2409224"/>
          <a:ext cx="5770488" cy="3275511"/>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a:xfrm>
            <a:off x="0" y="274320"/>
            <a:ext cx="9211133" cy="1120531"/>
          </a:xfrm>
        </p:spPr>
        <p:txBody>
          <a:bodyPr/>
          <a:lstStyle/>
          <a:p>
            <a:r>
              <a:rPr lang="en-US" sz="2300" dirty="0">
                <a:latin typeface="+mn-lt"/>
              </a:rPr>
              <a:t>Advertisers May Be Losing Up to 60% of Their Digital Ad </a:t>
            </a:r>
            <a:br>
              <a:rPr lang="en-US" sz="2300" dirty="0">
                <a:latin typeface="+mn-lt"/>
              </a:rPr>
            </a:br>
            <a:r>
              <a:rPr lang="en-US" sz="2300" dirty="0">
                <a:latin typeface="+mn-lt"/>
              </a:rPr>
              <a:t>Campaign Impressions Due to Lack of </a:t>
            </a:r>
            <a:r>
              <a:rPr lang="en-US" sz="2300" dirty="0" err="1">
                <a:latin typeface="+mn-lt"/>
              </a:rPr>
              <a:t>Viewability</a:t>
            </a:r>
            <a:r>
              <a:rPr lang="en-US" sz="2300" dirty="0">
                <a:latin typeface="+mn-lt"/>
              </a:rPr>
              <a:t>, </a:t>
            </a:r>
            <a:br>
              <a:rPr lang="en-US" sz="2300" dirty="0">
                <a:latin typeface="+mn-lt"/>
              </a:rPr>
            </a:br>
            <a:r>
              <a:rPr lang="en-US" sz="2300" dirty="0">
                <a:latin typeface="+mn-lt"/>
              </a:rPr>
              <a:t>Fraud and Ad Blocking</a:t>
            </a:r>
            <a:endParaRPr lang="en-US" sz="2300" b="1" dirty="0">
              <a:solidFill>
                <a:schemeClr val="accent2"/>
              </a:solidFill>
              <a:latin typeface="+mn-lt"/>
            </a:endParaRPr>
          </a:p>
        </p:txBody>
      </p:sp>
      <p:sp>
        <p:nvSpPr>
          <p:cNvPr id="11" name="TextBox 1"/>
          <p:cNvSpPr txBox="1"/>
          <p:nvPr/>
        </p:nvSpPr>
        <p:spPr>
          <a:xfrm>
            <a:off x="5494597" y="5112385"/>
            <a:ext cx="2712143" cy="6093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72358">
              <a:lnSpc>
                <a:spcPct val="120000"/>
              </a:lnSpc>
              <a:spcBef>
                <a:spcPts val="536"/>
              </a:spcBef>
              <a:defRPr/>
            </a:pPr>
            <a:r>
              <a:rPr lang="en-US" sz="1400" b="1" dirty="0">
                <a:solidFill>
                  <a:srgbClr val="C00000"/>
                </a:solidFill>
              </a:rPr>
              <a:t>$1.2M lost from ads out of view, fraud and ad blocking</a:t>
            </a:r>
            <a:endParaRPr lang="en-US" sz="1400" b="1" kern="0" dirty="0">
              <a:solidFill>
                <a:srgbClr val="C00000"/>
              </a:solidFill>
            </a:endParaRPr>
          </a:p>
        </p:txBody>
      </p:sp>
      <p:sp>
        <p:nvSpPr>
          <p:cNvPr id="12" name="TextBox 1"/>
          <p:cNvSpPr txBox="1"/>
          <p:nvPr/>
        </p:nvSpPr>
        <p:spPr>
          <a:xfrm>
            <a:off x="5494597" y="2446713"/>
            <a:ext cx="1839780" cy="6093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72358">
              <a:lnSpc>
                <a:spcPct val="120000"/>
              </a:lnSpc>
              <a:spcBef>
                <a:spcPts val="536"/>
              </a:spcBef>
              <a:defRPr/>
            </a:pPr>
            <a:r>
              <a:rPr lang="en-US" sz="1400" b="1" dirty="0">
                <a:solidFill>
                  <a:schemeClr val="accent1"/>
                </a:solidFill>
              </a:rPr>
              <a:t>$328K lost to off-target age &amp; gender</a:t>
            </a:r>
            <a:endParaRPr lang="en-US" sz="1400" b="1" kern="0" dirty="0">
              <a:solidFill>
                <a:schemeClr val="accent1"/>
              </a:solidFill>
            </a:endParaRPr>
          </a:p>
        </p:txBody>
      </p:sp>
      <p:sp>
        <p:nvSpPr>
          <p:cNvPr id="15" name="Text Placeholder 2"/>
          <p:cNvSpPr>
            <a:spLocks noGrp="1"/>
          </p:cNvSpPr>
          <p:nvPr>
            <p:ph type="body" sz="quarter" idx="4294967295"/>
          </p:nvPr>
        </p:nvSpPr>
        <p:spPr>
          <a:xfrm>
            <a:off x="0" y="6453661"/>
            <a:ext cx="5162472" cy="457136"/>
          </a:xfrm>
          <a:prstGeom prst="rect">
            <a:avLst/>
          </a:prstGeom>
        </p:spPr>
        <p:txBody>
          <a:bodyPr>
            <a:normAutofit fontScale="92500" lnSpcReduction="20000"/>
          </a:bodyPr>
          <a:lstStyle/>
          <a:p>
            <a:pPr marL="0" indent="0">
              <a:buNone/>
            </a:pPr>
            <a:r>
              <a:rPr lang="en-US" sz="1000" dirty="0">
                <a:latin typeface="+mn-lt"/>
                <a:ea typeface="ＭＳ Ｐゴシック" pitchFamily="-123" charset="-128"/>
                <a:cs typeface="ＭＳ Ｐゴシック" pitchFamily="-123" charset="-128"/>
              </a:rPr>
              <a:t>Source: Nielsen </a:t>
            </a:r>
            <a:r>
              <a:rPr lang="en-US" sz="1000" dirty="0" err="1">
                <a:latin typeface="+mn-lt"/>
                <a:ea typeface="ＭＳ Ｐゴシック" pitchFamily="-123" charset="-128"/>
                <a:cs typeface="ＭＳ Ｐゴシック" pitchFamily="-123" charset="-128"/>
              </a:rPr>
              <a:t>Viewability</a:t>
            </a:r>
            <a:r>
              <a:rPr lang="en-US" sz="1000" dirty="0">
                <a:latin typeface="+mn-lt"/>
                <a:ea typeface="ＭＳ Ｐゴシック" pitchFamily="-123" charset="-128"/>
                <a:cs typeface="ＭＳ Ｐゴシック" pitchFamily="-123" charset="-128"/>
              </a:rPr>
              <a:t> in Digital Advertising: What’s Next 2/18 (Ad </a:t>
            </a:r>
            <a:r>
              <a:rPr lang="en-US" sz="1000" dirty="0" err="1">
                <a:latin typeface="+mn-lt"/>
                <a:ea typeface="ＭＳ Ｐゴシック" pitchFamily="-123" charset="-128"/>
                <a:cs typeface="ＭＳ Ｐゴシック" pitchFamily="-123" charset="-128"/>
              </a:rPr>
              <a:t>Blocking:eMarketer</a:t>
            </a:r>
            <a:r>
              <a:rPr lang="en-US" sz="1000" dirty="0">
                <a:ea typeface="ＭＳ Ｐゴシック" pitchFamily="-123" charset="-128"/>
                <a:cs typeface="ＭＳ Ｐゴシック" pitchFamily="-123" charset="-128"/>
              </a:rPr>
              <a:t>, June 2016; </a:t>
            </a:r>
            <a:r>
              <a:rPr lang="en-US" sz="1000" dirty="0" err="1">
                <a:ea typeface="ＭＳ Ｐゴシック" pitchFamily="-123" charset="-128"/>
                <a:cs typeface="ＭＳ Ｐゴシック" pitchFamily="-123" charset="-128"/>
              </a:rPr>
              <a:t>Viewability</a:t>
            </a:r>
            <a:r>
              <a:rPr lang="en-US" sz="1000" dirty="0">
                <a:ea typeface="ＭＳ Ｐゴシック" pitchFamily="-123" charset="-128"/>
                <a:cs typeface="ＭＳ Ｐゴシック" pitchFamily="-123" charset="-128"/>
              </a:rPr>
              <a:t>/Fraud: Integral ad Science 1Q16 Media Quality report On-Target loss based on Nielsen DAR overall campaign On-Target % of 59%, 2Q17)</a:t>
            </a:r>
            <a:endParaRPr lang="en-US" sz="1000" dirty="0">
              <a:latin typeface="+mn-lt"/>
              <a:ea typeface="ＭＳ Ｐゴシック" pitchFamily="-123" charset="-128"/>
              <a:cs typeface="ＭＳ Ｐゴシック" pitchFamily="-123" charset="-128"/>
            </a:endParaRPr>
          </a:p>
        </p:txBody>
      </p:sp>
      <p:sp>
        <p:nvSpPr>
          <p:cNvPr id="18" name="Rectangle 17"/>
          <p:cNvSpPr/>
          <p:nvPr/>
        </p:nvSpPr>
        <p:spPr bwMode="auto">
          <a:xfrm>
            <a:off x="1327542" y="2095248"/>
            <a:ext cx="6686880" cy="313976"/>
          </a:xfrm>
          <a:prstGeom prst="rect">
            <a:avLst/>
          </a:prstGeom>
          <a:noFill/>
          <a:ln w="19050" cmpd="sng">
            <a:noFill/>
            <a:prstDash val="sysDash"/>
            <a:miter lim="8000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ctr" anchorCtr="0" compatLnSpc="1">
            <a:prstTxWarp prst="textNoShape">
              <a:avLst/>
            </a:prstTxWarp>
            <a:normAutofit/>
          </a:bodyPr>
          <a:lstStyle/>
          <a:p>
            <a:pPr algn="ctr" defTabSz="672358" fontAlgn="base">
              <a:spcBef>
                <a:spcPct val="0"/>
              </a:spcBef>
              <a:spcAft>
                <a:spcPct val="0"/>
              </a:spcAft>
              <a:defRPr/>
            </a:pPr>
            <a:r>
              <a:rPr lang="en-GB" sz="1600" dirty="0">
                <a:solidFill>
                  <a:srgbClr val="444444"/>
                </a:solidFill>
                <a:ea typeface="ＭＳ Ｐゴシック" pitchFamily="-123" charset="-128"/>
                <a:cs typeface="ＭＳ Ｐゴシック" pitchFamily="-123" charset="-128"/>
              </a:rPr>
              <a:t>Illustrative Example: Share of Digital Spend</a:t>
            </a:r>
          </a:p>
        </p:txBody>
      </p:sp>
      <p:sp>
        <p:nvSpPr>
          <p:cNvPr id="14" name="TextBox 13"/>
          <p:cNvSpPr txBox="1"/>
          <p:nvPr/>
        </p:nvSpPr>
        <p:spPr>
          <a:xfrm>
            <a:off x="3595552" y="3897630"/>
            <a:ext cx="1329210" cy="646331"/>
          </a:xfrm>
          <a:prstGeom prst="rect">
            <a:avLst/>
          </a:prstGeom>
          <a:noFill/>
        </p:spPr>
        <p:txBody>
          <a:bodyPr wrap="none" rtlCol="0">
            <a:spAutoFit/>
          </a:bodyPr>
          <a:lstStyle/>
          <a:p>
            <a:r>
              <a:rPr lang="en-US" dirty="0"/>
              <a:t>$2M Digital</a:t>
            </a:r>
          </a:p>
          <a:p>
            <a:pPr algn="ctr"/>
            <a:r>
              <a:rPr lang="en-US" dirty="0"/>
              <a:t> Spend</a:t>
            </a:r>
          </a:p>
        </p:txBody>
      </p:sp>
      <p:sp>
        <p:nvSpPr>
          <p:cNvPr id="16" name="TextBox 1"/>
          <p:cNvSpPr txBox="1"/>
          <p:nvPr/>
        </p:nvSpPr>
        <p:spPr>
          <a:xfrm>
            <a:off x="1538560" y="2751412"/>
            <a:ext cx="1669984" cy="6093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72358">
              <a:lnSpc>
                <a:spcPct val="120000"/>
              </a:lnSpc>
              <a:spcBef>
                <a:spcPts val="536"/>
              </a:spcBef>
              <a:defRPr/>
            </a:pPr>
            <a:r>
              <a:rPr lang="en-US" sz="1400" b="1" dirty="0">
                <a:solidFill>
                  <a:schemeClr val="bg1">
                    <a:lumMod val="65000"/>
                  </a:schemeClr>
                </a:solidFill>
              </a:rPr>
              <a:t>$472K Value Received</a:t>
            </a:r>
            <a:endParaRPr lang="en-US" sz="1400" b="1" kern="0" dirty="0">
              <a:solidFill>
                <a:schemeClr val="bg1">
                  <a:lumMod val="65000"/>
                </a:schemeClr>
              </a:solidFill>
            </a:endParaRPr>
          </a:p>
        </p:txBody>
      </p:sp>
    </p:spTree>
    <p:extLst>
      <p:ext uri="{BB962C8B-B14F-4D97-AF65-F5344CB8AC3E}">
        <p14:creationId xmlns:p14="http://schemas.microsoft.com/office/powerpoint/2010/main" val="9276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874A3FDE-FF18-4266-826F-8B5187E9131F}"/>
              </a:ext>
            </a:extLst>
          </p:cNvPr>
          <p:cNvSpPr>
            <a:spLocks noGrp="1"/>
          </p:cNvSpPr>
          <p:nvPr>
            <p:ph type="ctrTitle"/>
          </p:nvPr>
        </p:nvSpPr>
        <p:spPr>
          <a:xfrm>
            <a:off x="388620" y="885914"/>
            <a:ext cx="8229600" cy="1470025"/>
          </a:xfrm>
        </p:spPr>
        <p:txBody>
          <a:bodyPr/>
          <a:lstStyle/>
          <a:p>
            <a:pPr lvl="0" algn="l"/>
            <a:r>
              <a:rPr lang="en-US" sz="2000" dirty="0">
                <a:latin typeface="Trebuchet MS" panose="020B0603020202020204" pitchFamily="34" charset="0"/>
              </a:rPr>
              <a:t/>
            </a:r>
            <a:br>
              <a:rPr lang="en-US" sz="2000" dirty="0">
                <a:latin typeface="Trebuchet MS" panose="020B0603020202020204" pitchFamily="34" charset="0"/>
              </a:rPr>
            </a:br>
            <a:r>
              <a:rPr lang="en-US" sz="2000" dirty="0">
                <a:latin typeface="Trebuchet MS" panose="020B0603020202020204" pitchFamily="34" charset="0"/>
              </a:rPr>
              <a:t/>
            </a:r>
            <a:br>
              <a:rPr lang="en-US" sz="2000" dirty="0">
                <a:latin typeface="Trebuchet MS" panose="020B0603020202020204" pitchFamily="34" charset="0"/>
              </a:rPr>
            </a:br>
            <a:r>
              <a:rPr lang="en-US" sz="2000" dirty="0">
                <a:solidFill>
                  <a:srgbClr val="FF0000"/>
                </a:solidFill>
                <a:latin typeface="Trebuchet MS" panose="020B0603020202020204" pitchFamily="34" charset="0"/>
              </a:rPr>
              <a:t/>
            </a:r>
            <a:br>
              <a:rPr lang="en-US" sz="2000" dirty="0">
                <a:solidFill>
                  <a:srgbClr val="FF0000"/>
                </a:solidFill>
                <a:latin typeface="Trebuchet MS" panose="020B0603020202020204" pitchFamily="34" charset="0"/>
              </a:rPr>
            </a:br>
            <a:endParaRPr lang="en-US" sz="2000" dirty="0">
              <a:solidFill>
                <a:srgbClr val="FF0000"/>
              </a:solidFill>
              <a:latin typeface="Trebuchet MS" panose="020B0603020202020204" pitchFamily="34" charset="0"/>
            </a:endParaRPr>
          </a:p>
        </p:txBody>
      </p:sp>
      <p:sp>
        <p:nvSpPr>
          <p:cNvPr id="5" name="Text Placeholder 3">
            <a:extLst>
              <a:ext uri="{FF2B5EF4-FFF2-40B4-BE49-F238E27FC236}">
                <a16:creationId xmlns:a16="http://schemas.microsoft.com/office/drawing/2014/main" xmlns="" id="{C8D0CF27-B361-43CB-82F0-634E2D8C5C09}"/>
              </a:ext>
            </a:extLst>
          </p:cNvPr>
          <p:cNvSpPr txBox="1">
            <a:spLocks/>
          </p:cNvSpPr>
          <p:nvPr/>
        </p:nvSpPr>
        <p:spPr>
          <a:xfrm>
            <a:off x="0" y="6552883"/>
            <a:ext cx="7063316" cy="236537"/>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Trebuchet MS" panose="020B0603020202020204" pitchFamily="34" charset="0"/>
              </a:rPr>
              <a:t>Source: doubleclickbygoogle.com/articles/the-state-of-video-ad-</a:t>
            </a:r>
            <a:r>
              <a:rPr lang="en-US" dirty="0" err="1">
                <a:latin typeface="Trebuchet MS" panose="020B0603020202020204" pitchFamily="34" charset="0"/>
              </a:rPr>
              <a:t>viewability</a:t>
            </a:r>
            <a:r>
              <a:rPr lang="en-US" dirty="0">
                <a:latin typeface="Trebuchet MS" panose="020B0603020202020204" pitchFamily="34" charset="0"/>
              </a:rPr>
              <a:t>/</a:t>
            </a:r>
          </a:p>
        </p:txBody>
      </p:sp>
      <p:sp>
        <p:nvSpPr>
          <p:cNvPr id="4" name="TextBox 3"/>
          <p:cNvSpPr txBox="1"/>
          <p:nvPr/>
        </p:nvSpPr>
        <p:spPr>
          <a:xfrm>
            <a:off x="1347895" y="331916"/>
            <a:ext cx="6344686" cy="984885"/>
          </a:xfrm>
          <a:prstGeom prst="rect">
            <a:avLst/>
          </a:prstGeom>
          <a:noFill/>
        </p:spPr>
        <p:txBody>
          <a:bodyPr wrap="none" rtlCol="0">
            <a:spAutoFit/>
          </a:bodyPr>
          <a:lstStyle/>
          <a:p>
            <a:pPr algn="ctr"/>
            <a:r>
              <a:rPr lang="en-US" sz="2900" dirty="0">
                <a:latin typeface="Trebuchet MS" panose="020B0603020202020204" pitchFamily="34" charset="0"/>
              </a:rPr>
              <a:t>In </a:t>
            </a:r>
            <a:r>
              <a:rPr lang="en-US" sz="2900" dirty="0" err="1">
                <a:latin typeface="Trebuchet MS" panose="020B0603020202020204" pitchFamily="34" charset="0"/>
              </a:rPr>
              <a:t>Fact,Viewability</a:t>
            </a:r>
            <a:r>
              <a:rPr lang="en-US" sz="2900" dirty="0">
                <a:latin typeface="Trebuchet MS" panose="020B0603020202020204" pitchFamily="34" charset="0"/>
              </a:rPr>
              <a:t> Rates In the U.S. </a:t>
            </a:r>
          </a:p>
          <a:p>
            <a:pPr algn="ctr"/>
            <a:r>
              <a:rPr lang="en-US" sz="2900" dirty="0">
                <a:latin typeface="Trebuchet MS" panose="020B0603020202020204" pitchFamily="34" charset="0"/>
              </a:rPr>
              <a:t>Lag Other Countries</a:t>
            </a:r>
          </a:p>
        </p:txBody>
      </p:sp>
      <p:sp>
        <p:nvSpPr>
          <p:cNvPr id="8" name="TextBox 7"/>
          <p:cNvSpPr txBox="1"/>
          <p:nvPr/>
        </p:nvSpPr>
        <p:spPr>
          <a:xfrm>
            <a:off x="4271518" y="2355939"/>
            <a:ext cx="4150945" cy="369332"/>
          </a:xfrm>
          <a:prstGeom prst="rect">
            <a:avLst/>
          </a:prstGeom>
          <a:noFill/>
        </p:spPr>
        <p:txBody>
          <a:bodyPr wrap="none" rtlCol="0">
            <a:spAutoFit/>
          </a:bodyPr>
          <a:lstStyle/>
          <a:p>
            <a:r>
              <a:rPr lang="en-US" dirty="0"/>
              <a:t>% In-View of Video Ads (Web &amp; Apps) </a:t>
            </a:r>
          </a:p>
        </p:txBody>
      </p:sp>
      <p:pic>
        <p:nvPicPr>
          <p:cNvPr id="1032" name="Picture 8" descr="Image result for viewability image"/>
          <p:cNvPicPr>
            <a:picLocks noChangeAspect="1" noChangeArrowheads="1"/>
          </p:cNvPicPr>
          <p:nvPr/>
        </p:nvPicPr>
        <p:blipFill>
          <a:blip r:embed="rId2"/>
          <a:srcRect/>
          <a:stretch>
            <a:fillRect/>
          </a:stretch>
        </p:blipFill>
        <p:spPr bwMode="auto">
          <a:xfrm>
            <a:off x="171641" y="1921759"/>
            <a:ext cx="3691699" cy="3598931"/>
          </a:xfrm>
          <a:prstGeom prst="rect">
            <a:avLst/>
          </a:prstGeom>
          <a:noFill/>
        </p:spPr>
      </p:pic>
      <p:graphicFrame>
        <p:nvGraphicFramePr>
          <p:cNvPr id="2" name="Table 1">
            <a:extLst>
              <a:ext uri="{FF2B5EF4-FFF2-40B4-BE49-F238E27FC236}">
                <a16:creationId xmlns:a16="http://schemas.microsoft.com/office/drawing/2014/main" xmlns="" id="{814669EB-0162-4BD5-A953-05776F7187C0}"/>
              </a:ext>
            </a:extLst>
          </p:cNvPr>
          <p:cNvGraphicFramePr>
            <a:graphicFrameLocks noGrp="1"/>
          </p:cNvGraphicFramePr>
          <p:nvPr>
            <p:extLst>
              <p:ext uri="{D42A27DB-BD31-4B8C-83A1-F6EECF244321}">
                <p14:modId xmlns:p14="http://schemas.microsoft.com/office/powerpoint/2010/main" val="1712894194"/>
              </p:ext>
            </p:extLst>
          </p:nvPr>
        </p:nvGraphicFramePr>
        <p:xfrm>
          <a:off x="4344747" y="2805781"/>
          <a:ext cx="3531553" cy="2194560"/>
        </p:xfrm>
        <a:graphic>
          <a:graphicData uri="http://schemas.openxmlformats.org/drawingml/2006/table">
            <a:tbl>
              <a:tblPr>
                <a:tableStyleId>{5C22544A-7EE6-4342-B048-85BDC9FD1C3A}</a:tableStyleId>
              </a:tblPr>
              <a:tblGrid>
                <a:gridCol w="812800">
                  <a:extLst>
                    <a:ext uri="{9D8B030D-6E8A-4147-A177-3AD203B41FA5}">
                      <a16:colId xmlns:a16="http://schemas.microsoft.com/office/drawing/2014/main" xmlns="" val="1834045431"/>
                    </a:ext>
                  </a:extLst>
                </a:gridCol>
                <a:gridCol w="609600">
                  <a:extLst>
                    <a:ext uri="{9D8B030D-6E8A-4147-A177-3AD203B41FA5}">
                      <a16:colId xmlns:a16="http://schemas.microsoft.com/office/drawing/2014/main" xmlns="" val="1476874234"/>
                    </a:ext>
                  </a:extLst>
                </a:gridCol>
                <a:gridCol w="609600">
                  <a:extLst>
                    <a:ext uri="{9D8B030D-6E8A-4147-A177-3AD203B41FA5}">
                      <a16:colId xmlns:a16="http://schemas.microsoft.com/office/drawing/2014/main" xmlns="" val="4112489866"/>
                    </a:ext>
                  </a:extLst>
                </a:gridCol>
                <a:gridCol w="889953">
                  <a:extLst>
                    <a:ext uri="{9D8B030D-6E8A-4147-A177-3AD203B41FA5}">
                      <a16:colId xmlns:a16="http://schemas.microsoft.com/office/drawing/2014/main" xmlns="" val="895271749"/>
                    </a:ext>
                  </a:extLst>
                </a:gridCol>
                <a:gridCol w="609600">
                  <a:extLst>
                    <a:ext uri="{9D8B030D-6E8A-4147-A177-3AD203B41FA5}">
                      <a16:colId xmlns:a16="http://schemas.microsoft.com/office/drawing/2014/main" xmlns="" val="1575582000"/>
                    </a:ext>
                  </a:extLst>
                </a:gridCol>
              </a:tblGrid>
              <a:tr h="182880">
                <a:tc>
                  <a:txBody>
                    <a:bodyPr/>
                    <a:lstStyle/>
                    <a:p>
                      <a:pPr algn="l" fontAlgn="b"/>
                      <a:r>
                        <a:rPr lang="en-US" sz="1100" u="none" strike="noStrike">
                          <a:effectLst/>
                        </a:rPr>
                        <a:t>Turkey</a:t>
                      </a:r>
                      <a:endParaRPr lang="en-US" sz="1100" b="0"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1100" u="none" strike="noStrike">
                          <a:effectLst/>
                        </a:rPr>
                        <a:t>77%</a:t>
                      </a:r>
                      <a:endParaRPr lang="en-US" sz="1100" b="0"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l" fontAlgn="b"/>
                      <a:r>
                        <a:rPr lang="en-US" sz="1100" u="none" strike="noStrike">
                          <a:effectLst/>
                        </a:rPr>
                        <a:t>Brazil</a:t>
                      </a:r>
                      <a:endParaRPr lang="en-US" sz="1100" b="0"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1100" u="none" strike="noStrike" dirty="0">
                          <a:effectLst/>
                        </a:rPr>
                        <a:t>68%</a:t>
                      </a:r>
                      <a:endParaRPr lang="en-US" sz="1100" b="0" i="0" u="none" strike="noStrike" dirty="0">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xmlns="" val="1707218962"/>
                  </a:ext>
                </a:extLst>
              </a:tr>
              <a:tr h="182880">
                <a:tc>
                  <a:txBody>
                    <a:bodyPr/>
                    <a:lstStyle/>
                    <a:p>
                      <a:pPr algn="l" fontAlgn="b"/>
                      <a:r>
                        <a:rPr lang="en-US" sz="1100" u="none" strike="noStrike">
                          <a:effectLst/>
                        </a:rPr>
                        <a:t>Netherlands</a:t>
                      </a:r>
                      <a:endParaRPr lang="en-US" sz="1100" b="0"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1100" u="none" strike="noStrike" dirty="0">
                          <a:effectLst/>
                        </a:rPr>
                        <a:t>76%</a:t>
                      </a:r>
                      <a:endParaRPr lang="en-US" sz="1100" b="0" i="0" u="none" strike="noStrike" dirty="0">
                        <a:solidFill>
                          <a:srgbClr val="000000"/>
                        </a:solidFill>
                        <a:effectLst/>
                        <a:latin typeface="Calibri" panose="020F0502020204030204" pitchFamily="34" charset="0"/>
                      </a:endParaRPr>
                    </a:p>
                  </a:txBody>
                  <a:tcPr marL="7620" marR="7620" marT="7620" marB="0" anchor="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l" fontAlgn="b"/>
                      <a:r>
                        <a:rPr lang="en-US" sz="1100" u="none" strike="noStrike">
                          <a:effectLst/>
                        </a:rPr>
                        <a:t>India</a:t>
                      </a:r>
                      <a:endParaRPr lang="en-US" sz="1100" b="0"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1100" u="none" strike="noStrike">
                          <a:effectLst/>
                        </a:rPr>
                        <a:t>68%</a:t>
                      </a:r>
                      <a:endParaRPr lang="en-US" sz="1100" b="0" i="0" u="none" strike="noStrike">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xmlns="" val="1725612392"/>
                  </a:ext>
                </a:extLst>
              </a:tr>
              <a:tr h="182880">
                <a:tc>
                  <a:txBody>
                    <a:bodyPr/>
                    <a:lstStyle/>
                    <a:p>
                      <a:pPr algn="l" fontAlgn="b"/>
                      <a:r>
                        <a:rPr lang="en-US" sz="1100" u="none" strike="noStrike">
                          <a:effectLst/>
                        </a:rPr>
                        <a:t>Italy</a:t>
                      </a:r>
                      <a:endParaRPr lang="en-US" sz="1100" b="0"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1100" u="none" strike="noStrike">
                          <a:effectLst/>
                        </a:rPr>
                        <a:t>72%</a:t>
                      </a:r>
                      <a:endParaRPr lang="en-US" sz="1100" b="0"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noFill/>
                  </a:tcPr>
                </a:tc>
                <a:tc>
                  <a:txBody>
                    <a:bodyPr/>
                    <a:lstStyle/>
                    <a:p>
                      <a:pPr algn="l" fontAlgn="b"/>
                      <a:r>
                        <a:rPr lang="en-US" sz="1100" u="none" strike="noStrike">
                          <a:effectLst/>
                        </a:rPr>
                        <a:t>Canada</a:t>
                      </a:r>
                      <a:endParaRPr lang="en-US" sz="1100" b="0"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1100" u="none" strike="noStrike">
                          <a:effectLst/>
                        </a:rPr>
                        <a:t>67%</a:t>
                      </a:r>
                      <a:endParaRPr lang="en-US" sz="1100" b="0" i="0" u="none" strike="noStrike">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xmlns="" val="3015864336"/>
                  </a:ext>
                </a:extLst>
              </a:tr>
              <a:tr h="182880">
                <a:tc>
                  <a:txBody>
                    <a:bodyPr/>
                    <a:lstStyle/>
                    <a:p>
                      <a:pPr algn="l" fontAlgn="b"/>
                      <a:r>
                        <a:rPr lang="en-US" sz="1100" u="none" strike="noStrike">
                          <a:effectLst/>
                        </a:rPr>
                        <a:t>Denmark</a:t>
                      </a:r>
                      <a:endParaRPr lang="en-US" sz="1100" b="0"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1100" u="none" strike="noStrike">
                          <a:effectLst/>
                        </a:rPr>
                        <a:t>71%</a:t>
                      </a:r>
                      <a:endParaRPr lang="en-US" sz="1100" b="0"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l" fontAlgn="b"/>
                      <a:r>
                        <a:rPr lang="en-US" sz="1100" u="none" strike="noStrike">
                          <a:effectLst/>
                        </a:rPr>
                        <a:t>Korea</a:t>
                      </a:r>
                      <a:endParaRPr lang="en-US" sz="1100" b="0"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1100" u="none" strike="noStrike">
                          <a:effectLst/>
                        </a:rPr>
                        <a:t>66%</a:t>
                      </a:r>
                      <a:endParaRPr lang="en-US" sz="1100" b="0" i="0" u="none" strike="noStrike">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xmlns="" val="2788637281"/>
                  </a:ext>
                </a:extLst>
              </a:tr>
              <a:tr h="182880">
                <a:tc>
                  <a:txBody>
                    <a:bodyPr/>
                    <a:lstStyle/>
                    <a:p>
                      <a:pPr algn="l" fontAlgn="b"/>
                      <a:r>
                        <a:rPr lang="en-US" sz="1100" u="none" strike="noStrike">
                          <a:effectLst/>
                        </a:rPr>
                        <a:t>Israel</a:t>
                      </a:r>
                      <a:endParaRPr lang="en-US" sz="1100" b="0"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1100" u="none" strike="noStrike">
                          <a:effectLst/>
                        </a:rPr>
                        <a:t>71%</a:t>
                      </a:r>
                      <a:endParaRPr lang="en-US" sz="1100" b="0"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l" fontAlgn="b"/>
                      <a:r>
                        <a:rPr lang="en-US" sz="1100" u="none" strike="noStrike">
                          <a:solidFill>
                            <a:srgbClr val="FF0000"/>
                          </a:solidFill>
                          <a:effectLst/>
                        </a:rPr>
                        <a:t>United States</a:t>
                      </a:r>
                      <a:endParaRPr lang="en-US" sz="1100" b="0" i="0" u="none" strike="noStrike">
                        <a:solidFill>
                          <a:srgbClr val="FF0000"/>
                        </a:solidFill>
                        <a:effectLst/>
                        <a:latin typeface="Calibri" panose="020F0502020204030204" pitchFamily="34" charset="0"/>
                      </a:endParaRPr>
                    </a:p>
                  </a:txBody>
                  <a:tcPr marL="7620" marR="7620" marT="7620" marB="0" anchor="b">
                    <a:noFill/>
                  </a:tcPr>
                </a:tc>
                <a:tc>
                  <a:txBody>
                    <a:bodyPr/>
                    <a:lstStyle/>
                    <a:p>
                      <a:pPr algn="r" fontAlgn="b"/>
                      <a:r>
                        <a:rPr lang="en-US" sz="1100" u="none" strike="noStrike" dirty="0">
                          <a:solidFill>
                            <a:srgbClr val="FF0000"/>
                          </a:solidFill>
                          <a:effectLst/>
                        </a:rPr>
                        <a:t>65%</a:t>
                      </a:r>
                      <a:endParaRPr lang="en-US" sz="1100" b="0" i="0" u="none" strike="noStrike" dirty="0">
                        <a:solidFill>
                          <a:srgbClr val="FF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xmlns="" val="3632909675"/>
                  </a:ext>
                </a:extLst>
              </a:tr>
              <a:tr h="182880">
                <a:tc>
                  <a:txBody>
                    <a:bodyPr/>
                    <a:lstStyle/>
                    <a:p>
                      <a:pPr algn="l" fontAlgn="b"/>
                      <a:r>
                        <a:rPr lang="en-US" sz="1100" u="none" strike="noStrike">
                          <a:effectLst/>
                        </a:rPr>
                        <a:t>Italy</a:t>
                      </a:r>
                      <a:endParaRPr lang="en-US" sz="1100" b="0"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1100" u="none" strike="noStrike">
                          <a:effectLst/>
                        </a:rPr>
                        <a:t>71%</a:t>
                      </a:r>
                      <a:endParaRPr lang="en-US" sz="1100" b="0"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l" fontAlgn="b"/>
                      <a:r>
                        <a:rPr lang="en-US" sz="1100" u="none" strike="noStrike">
                          <a:effectLst/>
                        </a:rPr>
                        <a:t>Germany</a:t>
                      </a:r>
                      <a:endParaRPr lang="en-US" sz="1100" b="0"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1100" u="none" strike="noStrike">
                          <a:effectLst/>
                        </a:rPr>
                        <a:t>64%</a:t>
                      </a:r>
                      <a:endParaRPr lang="en-US" sz="1100" b="0" i="0" u="none" strike="noStrike">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xmlns="" val="4182027103"/>
                  </a:ext>
                </a:extLst>
              </a:tr>
              <a:tr h="182880">
                <a:tc>
                  <a:txBody>
                    <a:bodyPr/>
                    <a:lstStyle/>
                    <a:p>
                      <a:pPr algn="l" fontAlgn="b"/>
                      <a:r>
                        <a:rPr lang="en-US" sz="1100" u="none" strike="noStrike">
                          <a:effectLst/>
                        </a:rPr>
                        <a:t>Colombia</a:t>
                      </a:r>
                      <a:endParaRPr lang="en-US" sz="1100" b="0"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1100" u="none" strike="noStrike">
                          <a:effectLst/>
                        </a:rPr>
                        <a:t>70%</a:t>
                      </a:r>
                      <a:endParaRPr lang="en-US" sz="1100" b="0"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l" fontAlgn="b"/>
                      <a:r>
                        <a:rPr lang="en-US" sz="1100" u="none" strike="noStrike">
                          <a:effectLst/>
                        </a:rPr>
                        <a:t>Japan</a:t>
                      </a:r>
                      <a:endParaRPr lang="en-US" sz="1100" b="0"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1100" u="none" strike="noStrike">
                          <a:effectLst/>
                        </a:rPr>
                        <a:t>64%</a:t>
                      </a:r>
                      <a:endParaRPr lang="en-US" sz="1100" b="0" i="0" u="none" strike="noStrike">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xmlns="" val="1197266467"/>
                  </a:ext>
                </a:extLst>
              </a:tr>
              <a:tr h="182880">
                <a:tc>
                  <a:txBody>
                    <a:bodyPr/>
                    <a:lstStyle/>
                    <a:p>
                      <a:pPr algn="l" fontAlgn="b"/>
                      <a:r>
                        <a:rPr lang="en-US" sz="1100" u="none" strike="noStrike" dirty="0">
                          <a:effectLst/>
                        </a:rPr>
                        <a:t>Spain</a:t>
                      </a:r>
                      <a:endParaRPr lang="en-US" sz="1100" b="0" i="0" u="none" strike="noStrike" dirty="0">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1100" u="none" strike="noStrike">
                          <a:effectLst/>
                        </a:rPr>
                        <a:t>70%</a:t>
                      </a:r>
                      <a:endParaRPr lang="en-US" sz="1100" b="0"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l" fontAlgn="b"/>
                      <a:r>
                        <a:rPr lang="en-US" sz="1100" u="none" strike="noStrike">
                          <a:effectLst/>
                        </a:rPr>
                        <a:t>Great Britain</a:t>
                      </a:r>
                      <a:endParaRPr lang="en-US" sz="1100" b="0"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1100" u="none" strike="noStrike">
                          <a:effectLst/>
                        </a:rPr>
                        <a:t>61%</a:t>
                      </a:r>
                      <a:endParaRPr lang="en-US" sz="1100" b="0" i="0" u="none" strike="noStrike">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xmlns="" val="1387185567"/>
                  </a:ext>
                </a:extLst>
              </a:tr>
              <a:tr h="182880">
                <a:tc>
                  <a:txBody>
                    <a:bodyPr/>
                    <a:lstStyle/>
                    <a:p>
                      <a:pPr algn="l" fontAlgn="b"/>
                      <a:r>
                        <a:rPr lang="en-US" sz="1100" u="none" strike="noStrike">
                          <a:effectLst/>
                        </a:rPr>
                        <a:t>Spain</a:t>
                      </a:r>
                      <a:endParaRPr lang="en-US" sz="1100" b="0"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1100" u="none" strike="noStrike">
                          <a:effectLst/>
                        </a:rPr>
                        <a:t>70%</a:t>
                      </a:r>
                      <a:endParaRPr lang="en-US" sz="1100" b="0"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l" fontAlgn="b"/>
                      <a:r>
                        <a:rPr lang="en-US" sz="1100" u="none" strike="noStrike" dirty="0">
                          <a:effectLst/>
                        </a:rPr>
                        <a:t>Russia</a:t>
                      </a:r>
                      <a:endParaRPr lang="en-US" sz="1100" b="0" i="0" u="none" strike="noStrike" dirty="0">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1100" u="none" strike="noStrike">
                          <a:effectLst/>
                        </a:rPr>
                        <a:t>60%</a:t>
                      </a:r>
                      <a:endParaRPr lang="en-US" sz="1100" b="0" i="0" u="none" strike="noStrike">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xmlns="" val="947271754"/>
                  </a:ext>
                </a:extLst>
              </a:tr>
              <a:tr h="182880">
                <a:tc>
                  <a:txBody>
                    <a:bodyPr/>
                    <a:lstStyle/>
                    <a:p>
                      <a:pPr algn="l" fontAlgn="b"/>
                      <a:r>
                        <a:rPr lang="en-US" sz="1100" u="none" strike="noStrike">
                          <a:effectLst/>
                        </a:rPr>
                        <a:t>Australia</a:t>
                      </a:r>
                      <a:endParaRPr lang="en-US" sz="1100" b="0"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1100" u="none" strike="noStrike">
                          <a:effectLst/>
                        </a:rPr>
                        <a:t>69%</a:t>
                      </a:r>
                      <a:endParaRPr lang="en-US" sz="1100" b="0"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l" fontAlgn="b"/>
                      <a:r>
                        <a:rPr lang="en-US" sz="1100" u="none" strike="noStrike" dirty="0">
                          <a:effectLst/>
                        </a:rPr>
                        <a:t>France</a:t>
                      </a:r>
                      <a:endParaRPr lang="en-US" sz="1100" b="0" i="0" u="none" strike="noStrike" dirty="0">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1100" u="none" strike="noStrike" dirty="0">
                          <a:effectLst/>
                        </a:rPr>
                        <a:t>59%</a:t>
                      </a:r>
                      <a:endParaRPr lang="en-US" sz="1100" b="0" i="0" u="none" strike="noStrike" dirty="0">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xmlns="" val="3967616521"/>
                  </a:ext>
                </a:extLst>
              </a:tr>
              <a:tr h="182880">
                <a:tc>
                  <a:txBody>
                    <a:bodyPr/>
                    <a:lstStyle/>
                    <a:p>
                      <a:pPr algn="l" fontAlgn="b"/>
                      <a:r>
                        <a:rPr lang="en-US" sz="1100" u="none" strike="noStrike">
                          <a:effectLst/>
                        </a:rPr>
                        <a:t>Mexico</a:t>
                      </a:r>
                      <a:endParaRPr lang="en-US" sz="1100" b="0"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1100" u="none" strike="noStrike">
                          <a:effectLst/>
                        </a:rPr>
                        <a:t>69%</a:t>
                      </a:r>
                      <a:endParaRPr lang="en-US" sz="1100" b="0"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xmlns="" val="530594515"/>
                  </a:ext>
                </a:extLst>
              </a:tr>
              <a:tr h="18288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xmlns="" val="2975974848"/>
                  </a:ext>
                </a:extLst>
              </a:tr>
            </a:tbl>
          </a:graphicData>
        </a:graphic>
      </p:graphicFrame>
    </p:spTree>
    <p:extLst>
      <p:ext uri="{BB962C8B-B14F-4D97-AF65-F5344CB8AC3E}">
        <p14:creationId xmlns:p14="http://schemas.microsoft.com/office/powerpoint/2010/main" val="2099302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874A3FDE-FF18-4266-826F-8B5187E9131F}"/>
              </a:ext>
            </a:extLst>
          </p:cNvPr>
          <p:cNvSpPr>
            <a:spLocks noGrp="1"/>
          </p:cNvSpPr>
          <p:nvPr>
            <p:ph type="ctrTitle"/>
          </p:nvPr>
        </p:nvSpPr>
        <p:spPr>
          <a:xfrm>
            <a:off x="844544" y="3577590"/>
            <a:ext cx="7409194" cy="1470025"/>
          </a:xfrm>
        </p:spPr>
        <p:txBody>
          <a:bodyPr/>
          <a:lstStyle/>
          <a:p>
            <a:r>
              <a:rPr lang="en-US" sz="1800" i="1" dirty="0">
                <a:solidFill>
                  <a:srgbClr val="3682B4"/>
                </a:solidFill>
                <a:latin typeface="Trebuchet MS" panose="020B0603020202020204" pitchFamily="34" charset="0"/>
              </a:rPr>
              <a:t/>
            </a:r>
            <a:br>
              <a:rPr lang="en-US" sz="1800" i="1" dirty="0">
                <a:solidFill>
                  <a:srgbClr val="3682B4"/>
                </a:solidFill>
                <a:latin typeface="Trebuchet MS" panose="020B0603020202020204" pitchFamily="34" charset="0"/>
              </a:rPr>
            </a:br>
            <a:r>
              <a:rPr lang="en-US" sz="1800" i="1" dirty="0"/>
              <a:t>It’s a good start but its not enough…</a:t>
            </a:r>
            <a:r>
              <a:rPr lang="en-US" sz="1800" dirty="0"/>
              <a:t/>
            </a:r>
            <a:br>
              <a:rPr lang="en-US" sz="1800" dirty="0"/>
            </a:br>
            <a:r>
              <a:rPr lang="en-US" sz="1800" dirty="0"/>
              <a:t/>
            </a:r>
            <a:br>
              <a:rPr lang="en-US" sz="1800" dirty="0"/>
            </a:br>
            <a:r>
              <a:rPr lang="en-US" sz="1800" dirty="0"/>
              <a:t>	</a:t>
            </a:r>
            <a:r>
              <a:rPr lang="en-US" sz="1800" i="1" dirty="0">
                <a:latin typeface="Trebuchet MS" panose="020B0603020202020204" pitchFamily="34" charset="0"/>
              </a:rPr>
              <a:t>Advertisers are insisting on third party measurement and transparency.  And many are negotiating buys based on their own definitions of </a:t>
            </a:r>
            <a:r>
              <a:rPr lang="en-US" sz="1800" i="1" dirty="0" err="1">
                <a:latin typeface="Trebuchet MS" panose="020B0603020202020204" pitchFamily="34" charset="0"/>
              </a:rPr>
              <a:t>viewability</a:t>
            </a:r>
            <a:r>
              <a:rPr lang="en-US" sz="1800" i="1" dirty="0">
                <a:latin typeface="Trebuchet MS" panose="020B0603020202020204" pitchFamily="34" charset="0"/>
              </a:rPr>
              <a:t>.</a:t>
            </a:r>
            <a:br>
              <a:rPr lang="en-US" sz="1800" i="1" dirty="0">
                <a:latin typeface="Trebuchet MS" panose="020B0603020202020204" pitchFamily="34" charset="0"/>
              </a:rPr>
            </a:br>
            <a:r>
              <a:rPr lang="en-US" sz="1800" i="1" dirty="0">
                <a:latin typeface="Trebuchet MS" panose="020B0603020202020204" pitchFamily="34" charset="0"/>
              </a:rPr>
              <a:t/>
            </a:r>
            <a:br>
              <a:rPr lang="en-US" sz="1800" i="1" dirty="0">
                <a:latin typeface="Trebuchet MS" panose="020B0603020202020204" pitchFamily="34" charset="0"/>
              </a:rPr>
            </a:br>
            <a:r>
              <a:rPr lang="en-US" sz="1800" i="1" dirty="0">
                <a:latin typeface="Trebuchet MS" panose="020B0603020202020204" pitchFamily="34" charset="0"/>
              </a:rPr>
              <a:t>Even</a:t>
            </a:r>
            <a:r>
              <a:rPr lang="en-US" sz="1800" i="1" dirty="0"/>
              <a:t> MRC is reviewing their own standards to possibly increase to 100% of pixels in-view.</a:t>
            </a:r>
            <a:endParaRPr lang="en-US" sz="1800" i="1" dirty="0">
              <a:latin typeface="Trebuchet MS" panose="020B0603020202020204" pitchFamily="34" charset="0"/>
            </a:endParaRPr>
          </a:p>
        </p:txBody>
      </p:sp>
      <p:sp>
        <p:nvSpPr>
          <p:cNvPr id="5" name="Text Placeholder 3">
            <a:extLst>
              <a:ext uri="{FF2B5EF4-FFF2-40B4-BE49-F238E27FC236}">
                <a16:creationId xmlns:a16="http://schemas.microsoft.com/office/drawing/2014/main" xmlns="" id="{C8D0CF27-B361-43CB-82F0-634E2D8C5C09}"/>
              </a:ext>
            </a:extLst>
          </p:cNvPr>
          <p:cNvSpPr txBox="1">
            <a:spLocks/>
          </p:cNvSpPr>
          <p:nvPr/>
        </p:nvSpPr>
        <p:spPr>
          <a:xfrm>
            <a:off x="0" y="6621463"/>
            <a:ext cx="7063316" cy="236537"/>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Trebuchet MS" panose="020B0603020202020204" pitchFamily="34" charset="0"/>
              </a:rPr>
              <a:t>Source: </a:t>
            </a:r>
            <a:r>
              <a:rPr lang="en-US" dirty="0" err="1">
                <a:latin typeface="Trebuchet MS" panose="020B0603020202020204" pitchFamily="34" charset="0"/>
              </a:rPr>
              <a:t>Ipsos</a:t>
            </a:r>
            <a:r>
              <a:rPr lang="en-US" dirty="0">
                <a:latin typeface="Trebuchet MS" panose="020B0603020202020204" pitchFamily="34" charset="0"/>
              </a:rPr>
              <a:t> ‘</a:t>
            </a:r>
            <a:r>
              <a:rPr lang="en-US" dirty="0" err="1">
                <a:latin typeface="Trebuchet MS" panose="020B0603020202020204" pitchFamily="34" charset="0"/>
              </a:rPr>
              <a:t>Viewability</a:t>
            </a:r>
            <a:r>
              <a:rPr lang="en-US" dirty="0">
                <a:latin typeface="Trebuchet MS" panose="020B0603020202020204" pitchFamily="34" charset="0"/>
              </a:rPr>
              <a:t> Matters: What Advertisers need to know about advertising viewability,4/18 &amp; Current MRC Standards</a:t>
            </a:r>
          </a:p>
        </p:txBody>
      </p:sp>
      <p:sp>
        <p:nvSpPr>
          <p:cNvPr id="4" name="TextBox 3"/>
          <p:cNvSpPr txBox="1"/>
          <p:nvPr/>
        </p:nvSpPr>
        <p:spPr>
          <a:xfrm>
            <a:off x="586357" y="285750"/>
            <a:ext cx="7925568" cy="523220"/>
          </a:xfrm>
          <a:prstGeom prst="rect">
            <a:avLst/>
          </a:prstGeom>
          <a:noFill/>
        </p:spPr>
        <p:txBody>
          <a:bodyPr wrap="none" rtlCol="0">
            <a:spAutoFit/>
          </a:bodyPr>
          <a:lstStyle/>
          <a:p>
            <a:r>
              <a:rPr lang="en-US" sz="2800" dirty="0">
                <a:latin typeface="Trebuchet MS" panose="020B0603020202020204" pitchFamily="34" charset="0"/>
              </a:rPr>
              <a:t>Current Measurement &amp; Lack of Standardization</a:t>
            </a:r>
          </a:p>
        </p:txBody>
      </p:sp>
      <p:sp>
        <p:nvSpPr>
          <p:cNvPr id="7" name="TextBox 6"/>
          <p:cNvSpPr txBox="1"/>
          <p:nvPr/>
        </p:nvSpPr>
        <p:spPr>
          <a:xfrm>
            <a:off x="194311" y="1106120"/>
            <a:ext cx="4354830" cy="2400657"/>
          </a:xfrm>
          <a:prstGeom prst="rect">
            <a:avLst/>
          </a:prstGeom>
          <a:solidFill>
            <a:schemeClr val="tx2">
              <a:lumMod val="75000"/>
            </a:schemeClr>
          </a:solidFill>
          <a:ln>
            <a:solidFill>
              <a:schemeClr val="accent1"/>
            </a:solidFill>
          </a:ln>
        </p:spPr>
        <p:txBody>
          <a:bodyPr wrap="square" rtlCol="0">
            <a:spAutoFit/>
          </a:bodyPr>
          <a:lstStyle/>
          <a:p>
            <a:pPr algn="ctr"/>
            <a:r>
              <a:rPr lang="en-US" sz="1500" u="sng" dirty="0">
                <a:solidFill>
                  <a:schemeClr val="bg1"/>
                </a:solidFill>
              </a:rPr>
              <a:t>MRC’s </a:t>
            </a:r>
            <a:r>
              <a:rPr lang="en-US" sz="1500" u="sng" dirty="0" err="1">
                <a:solidFill>
                  <a:schemeClr val="bg1"/>
                </a:solidFill>
              </a:rPr>
              <a:t>Viewability</a:t>
            </a:r>
            <a:r>
              <a:rPr lang="en-US" sz="1500" u="sng" dirty="0">
                <a:solidFill>
                  <a:schemeClr val="bg1"/>
                </a:solidFill>
              </a:rPr>
              <a:t> Standards</a:t>
            </a:r>
          </a:p>
          <a:p>
            <a:endParaRPr lang="en-US" sz="1500" dirty="0">
              <a:solidFill>
                <a:schemeClr val="bg1"/>
              </a:solidFill>
            </a:endParaRPr>
          </a:p>
          <a:p>
            <a:r>
              <a:rPr lang="en-US" sz="1500" dirty="0">
                <a:solidFill>
                  <a:schemeClr val="bg1"/>
                </a:solidFill>
              </a:rPr>
              <a:t>Display – 50% of pixels in-view for 1 second</a:t>
            </a:r>
          </a:p>
          <a:p>
            <a:r>
              <a:rPr lang="en-US" sz="1500" dirty="0">
                <a:solidFill>
                  <a:schemeClr val="bg1"/>
                </a:solidFill>
              </a:rPr>
              <a:t>	 </a:t>
            </a:r>
          </a:p>
          <a:p>
            <a:r>
              <a:rPr lang="en-US" sz="1500" dirty="0">
                <a:solidFill>
                  <a:schemeClr val="bg1"/>
                </a:solidFill>
              </a:rPr>
              <a:t>	Larger units with 242,500 pixels must have 	30% of pixels in view for 1 sec</a:t>
            </a:r>
          </a:p>
          <a:p>
            <a:endParaRPr lang="en-US" sz="1500" dirty="0">
              <a:solidFill>
                <a:schemeClr val="bg1"/>
              </a:solidFill>
            </a:endParaRPr>
          </a:p>
          <a:p>
            <a:r>
              <a:rPr lang="en-US" sz="1500" dirty="0">
                <a:solidFill>
                  <a:schemeClr val="bg1"/>
                </a:solidFill>
              </a:rPr>
              <a:t>Video Ads – 50% of pixels in-view for 2 second</a:t>
            </a:r>
          </a:p>
          <a:p>
            <a:endParaRPr lang="en-US" sz="1500" dirty="0">
              <a:solidFill>
                <a:schemeClr val="bg1"/>
              </a:solidFill>
            </a:endParaRPr>
          </a:p>
          <a:p>
            <a:endParaRPr lang="en-US" sz="1500" dirty="0"/>
          </a:p>
        </p:txBody>
      </p:sp>
      <p:sp>
        <p:nvSpPr>
          <p:cNvPr id="9" name="TextBox 8"/>
          <p:cNvSpPr txBox="1"/>
          <p:nvPr/>
        </p:nvSpPr>
        <p:spPr>
          <a:xfrm>
            <a:off x="4869180" y="1106120"/>
            <a:ext cx="3923135" cy="2400657"/>
          </a:xfrm>
          <a:prstGeom prst="rect">
            <a:avLst/>
          </a:prstGeom>
          <a:solidFill>
            <a:schemeClr val="tx2">
              <a:lumMod val="75000"/>
            </a:schemeClr>
          </a:solidFill>
          <a:ln>
            <a:solidFill>
              <a:schemeClr val="accent1"/>
            </a:solidFill>
          </a:ln>
        </p:spPr>
        <p:txBody>
          <a:bodyPr wrap="square" rtlCol="0">
            <a:spAutoFit/>
          </a:bodyPr>
          <a:lstStyle/>
          <a:p>
            <a:pPr algn="ctr"/>
            <a:r>
              <a:rPr lang="en-US" sz="1500" u="sng" dirty="0">
                <a:solidFill>
                  <a:schemeClr val="bg1"/>
                </a:solidFill>
              </a:rPr>
              <a:t>Lack of Universal </a:t>
            </a:r>
            <a:r>
              <a:rPr lang="en-US" sz="1500" u="sng" dirty="0" err="1">
                <a:solidFill>
                  <a:schemeClr val="bg1"/>
                </a:solidFill>
              </a:rPr>
              <a:t>Viewability</a:t>
            </a:r>
            <a:r>
              <a:rPr lang="en-US" sz="1500" u="sng" dirty="0">
                <a:solidFill>
                  <a:schemeClr val="bg1"/>
                </a:solidFill>
              </a:rPr>
              <a:t> Standards</a:t>
            </a:r>
            <a:endParaRPr lang="en-US" sz="1500" dirty="0">
              <a:solidFill>
                <a:schemeClr val="bg1"/>
              </a:solidFill>
            </a:endParaRPr>
          </a:p>
          <a:p>
            <a:endParaRPr lang="en-US" sz="1500" dirty="0">
              <a:solidFill>
                <a:schemeClr val="bg1"/>
              </a:solidFill>
            </a:endParaRPr>
          </a:p>
          <a:p>
            <a:r>
              <a:rPr lang="en-US" sz="1500" dirty="0">
                <a:solidFill>
                  <a:schemeClr val="bg1"/>
                </a:solidFill>
              </a:rPr>
              <a:t>	</a:t>
            </a:r>
            <a:r>
              <a:rPr lang="en-US" sz="1500" dirty="0" err="1">
                <a:solidFill>
                  <a:schemeClr val="bg1"/>
                </a:solidFill>
              </a:rPr>
              <a:t>Facebook</a:t>
            </a:r>
            <a:r>
              <a:rPr lang="en-US" sz="1500" dirty="0">
                <a:solidFill>
                  <a:schemeClr val="bg1"/>
                </a:solidFill>
              </a:rPr>
              <a:t> &amp; </a:t>
            </a:r>
            <a:r>
              <a:rPr lang="en-US" sz="1500" dirty="0" err="1">
                <a:solidFill>
                  <a:schemeClr val="bg1"/>
                </a:solidFill>
              </a:rPr>
              <a:t>Instagram</a:t>
            </a:r>
            <a:r>
              <a:rPr lang="en-US" sz="1500" dirty="0">
                <a:solidFill>
                  <a:schemeClr val="bg1"/>
                </a:solidFill>
              </a:rPr>
              <a:t> count views at 	3 seconds</a:t>
            </a:r>
          </a:p>
          <a:p>
            <a:endParaRPr lang="en-US" sz="1500" dirty="0">
              <a:solidFill>
                <a:schemeClr val="bg1"/>
              </a:solidFill>
            </a:endParaRPr>
          </a:p>
          <a:p>
            <a:r>
              <a:rPr lang="en-US" sz="1500" dirty="0">
                <a:solidFill>
                  <a:schemeClr val="bg1"/>
                </a:solidFill>
              </a:rPr>
              <a:t>	</a:t>
            </a:r>
            <a:r>
              <a:rPr lang="en-US" sz="1500" dirty="0" err="1">
                <a:solidFill>
                  <a:schemeClr val="bg1"/>
                </a:solidFill>
              </a:rPr>
              <a:t>Snapchat</a:t>
            </a:r>
            <a:r>
              <a:rPr lang="en-US" sz="1500" dirty="0">
                <a:solidFill>
                  <a:schemeClr val="bg1"/>
                </a:solidFill>
              </a:rPr>
              <a:t> counts views upon opening</a:t>
            </a:r>
          </a:p>
          <a:p>
            <a:endParaRPr lang="en-US" sz="1500" dirty="0">
              <a:solidFill>
                <a:schemeClr val="bg1"/>
              </a:solidFill>
            </a:endParaRPr>
          </a:p>
          <a:p>
            <a:r>
              <a:rPr lang="en-US" sz="1500" dirty="0">
                <a:solidFill>
                  <a:schemeClr val="bg1"/>
                </a:solidFill>
              </a:rPr>
              <a:t>	YouTube – depends on format</a:t>
            </a:r>
          </a:p>
          <a:p>
            <a:endParaRPr lang="en-US" sz="1500" dirty="0">
              <a:solidFill>
                <a:schemeClr val="bg1"/>
              </a:solidFill>
            </a:endParaRPr>
          </a:p>
          <a:p>
            <a:endParaRPr lang="en-US" sz="1500" dirty="0">
              <a:solidFill>
                <a:schemeClr val="bg1"/>
              </a:solidFill>
            </a:endParaRPr>
          </a:p>
        </p:txBody>
      </p:sp>
    </p:spTree>
    <p:extLst>
      <p:ext uri="{BB962C8B-B14F-4D97-AF65-F5344CB8AC3E}">
        <p14:creationId xmlns:p14="http://schemas.microsoft.com/office/powerpoint/2010/main" val="2099302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874A3FDE-FF18-4266-826F-8B5187E9131F}"/>
              </a:ext>
            </a:extLst>
          </p:cNvPr>
          <p:cNvSpPr>
            <a:spLocks noGrp="1"/>
          </p:cNvSpPr>
          <p:nvPr>
            <p:ph type="ctrTitle"/>
          </p:nvPr>
        </p:nvSpPr>
        <p:spPr>
          <a:xfrm>
            <a:off x="388620" y="1395046"/>
            <a:ext cx="8481060" cy="1470025"/>
          </a:xfrm>
        </p:spPr>
        <p:txBody>
          <a:bodyPr/>
          <a:lstStyle/>
          <a:p>
            <a:pPr lvl="0" algn="l"/>
            <a:r>
              <a:rPr lang="en-US" sz="2000" dirty="0">
                <a:latin typeface="Trebuchet MS" panose="020B0603020202020204" pitchFamily="34" charset="0"/>
              </a:rPr>
              <a:t/>
            </a:r>
            <a:br>
              <a:rPr lang="en-US" sz="2000" dirty="0">
                <a:latin typeface="Trebuchet MS" panose="020B0603020202020204" pitchFamily="34" charset="0"/>
              </a:rPr>
            </a:br>
            <a:r>
              <a:rPr lang="en-US" sz="2000" dirty="0">
                <a:latin typeface="Trebuchet MS" panose="020B0603020202020204" pitchFamily="34" charset="0"/>
              </a:rPr>
              <a:t>The Current Reality of Online Advertising Viewability:</a:t>
            </a:r>
            <a:br>
              <a:rPr lang="en-US" sz="2000" dirty="0">
                <a:latin typeface="Trebuchet MS" panose="020B0603020202020204" pitchFamily="34" charset="0"/>
              </a:rPr>
            </a:br>
            <a:r>
              <a:rPr lang="en-US" sz="2000" dirty="0">
                <a:latin typeface="Trebuchet MS" panose="020B0603020202020204" pitchFamily="34" charset="0"/>
              </a:rPr>
              <a:t/>
            </a:r>
            <a:br>
              <a:rPr lang="en-US" sz="2000" dirty="0">
                <a:latin typeface="Trebuchet MS" panose="020B0603020202020204" pitchFamily="34" charset="0"/>
              </a:rPr>
            </a:br>
            <a:r>
              <a:rPr lang="en-US" sz="2000" dirty="0">
                <a:latin typeface="Trebuchet MS" panose="020B0603020202020204" pitchFamily="34" charset="0"/>
              </a:rPr>
              <a:t> </a:t>
            </a:r>
            <a:br>
              <a:rPr lang="en-US" sz="2000" dirty="0">
                <a:latin typeface="Trebuchet MS" panose="020B0603020202020204" pitchFamily="34" charset="0"/>
              </a:rPr>
            </a:br>
            <a:r>
              <a:rPr lang="en-US" sz="2000" dirty="0">
                <a:latin typeface="Trebuchet MS" panose="020B0603020202020204" pitchFamily="34" charset="0"/>
              </a:rPr>
              <a:t>	 - Only 20% of YouTube </a:t>
            </a:r>
            <a:r>
              <a:rPr lang="en-US" sz="2000" dirty="0" err="1">
                <a:latin typeface="Trebuchet MS" panose="020B0603020202020204" pitchFamily="34" charset="0"/>
              </a:rPr>
              <a:t>Trueview</a:t>
            </a:r>
            <a:r>
              <a:rPr lang="en-US" sz="2000" dirty="0">
                <a:latin typeface="Trebuchet MS" panose="020B0603020202020204" pitchFamily="34" charset="0"/>
              </a:rPr>
              <a:t> ads are viewed to completion</a:t>
            </a:r>
            <a:br>
              <a:rPr lang="en-US" sz="2000" dirty="0">
                <a:latin typeface="Trebuchet MS" panose="020B0603020202020204" pitchFamily="34" charset="0"/>
              </a:rPr>
            </a:br>
            <a:r>
              <a:rPr lang="en-US" sz="2000" dirty="0">
                <a:latin typeface="Trebuchet MS" panose="020B0603020202020204" pitchFamily="34" charset="0"/>
              </a:rPr>
              <a:t/>
            </a:r>
            <a:br>
              <a:rPr lang="en-US" sz="2000" dirty="0">
                <a:latin typeface="Trebuchet MS" panose="020B0603020202020204" pitchFamily="34" charset="0"/>
              </a:rPr>
            </a:br>
            <a:r>
              <a:rPr lang="en-US" sz="2000" dirty="0">
                <a:latin typeface="Trebuchet MS" panose="020B0603020202020204" pitchFamily="34" charset="0"/>
              </a:rPr>
              <a:t>	 - Only 22% of Facebook video ads are viewed for 3 seconds</a:t>
            </a:r>
            <a:br>
              <a:rPr lang="en-US" sz="2000" dirty="0">
                <a:latin typeface="Trebuchet MS" panose="020B0603020202020204" pitchFamily="34" charset="0"/>
              </a:rPr>
            </a:br>
            <a:r>
              <a:rPr lang="en-US" sz="2000" dirty="0">
                <a:latin typeface="Trebuchet MS" panose="020B0603020202020204" pitchFamily="34" charset="0"/>
              </a:rPr>
              <a:t>			</a:t>
            </a:r>
            <a:r>
              <a:rPr lang="en-US" sz="2000" dirty="0"/>
              <a:t>- </a:t>
            </a:r>
            <a:r>
              <a:rPr lang="en-US" sz="1500" dirty="0"/>
              <a:t>Only 65% of viewers who watch the first three seconds of a video will continue 			on to at least the ten second mark, and 45% will watch thirty seconds. </a:t>
            </a:r>
            <a:r>
              <a:rPr lang="en-US" sz="1500" i="1" dirty="0">
                <a:solidFill>
                  <a:srgbClr val="00B050"/>
                </a:solidFill>
              </a:rPr>
              <a:t/>
            </a:r>
            <a:br>
              <a:rPr lang="en-US" sz="1500" i="1" dirty="0">
                <a:solidFill>
                  <a:srgbClr val="00B050"/>
                </a:solidFill>
              </a:rPr>
            </a:br>
            <a:r>
              <a:rPr lang="en-US" sz="2000" i="1" dirty="0">
                <a:solidFill>
                  <a:srgbClr val="00B050"/>
                </a:solidFill>
              </a:rPr>
              <a:t/>
            </a:r>
            <a:br>
              <a:rPr lang="en-US" sz="2000" i="1" dirty="0">
                <a:solidFill>
                  <a:srgbClr val="00B050"/>
                </a:solidFill>
              </a:rPr>
            </a:br>
            <a:r>
              <a:rPr lang="en-US" sz="2000" dirty="0">
                <a:latin typeface="Trebuchet MS" panose="020B0603020202020204" pitchFamily="34" charset="0"/>
              </a:rPr>
              <a:t>	 - 10-30% of programmatic ads don’t reach human eyes at all</a:t>
            </a:r>
            <a:br>
              <a:rPr lang="en-US" sz="2000" dirty="0">
                <a:latin typeface="Trebuchet MS" panose="020B0603020202020204" pitchFamily="34" charset="0"/>
              </a:rPr>
            </a:br>
            <a:r>
              <a:rPr lang="en-US" sz="2000" dirty="0">
                <a:latin typeface="Trebuchet MS" panose="020B0603020202020204" pitchFamily="34" charset="0"/>
              </a:rPr>
              <a:t/>
            </a:r>
            <a:br>
              <a:rPr lang="en-US" sz="2000" dirty="0">
                <a:latin typeface="Trebuchet MS" panose="020B0603020202020204" pitchFamily="34" charset="0"/>
              </a:rPr>
            </a:br>
            <a:r>
              <a:rPr lang="en-US" sz="2000" dirty="0">
                <a:latin typeface="Trebuchet MS" panose="020B0603020202020204" pitchFamily="34" charset="0"/>
              </a:rPr>
              <a:t> 	 - 600 million devices carry ad blockers</a:t>
            </a:r>
          </a:p>
        </p:txBody>
      </p:sp>
      <p:sp>
        <p:nvSpPr>
          <p:cNvPr id="5" name="Text Placeholder 3">
            <a:extLst>
              <a:ext uri="{FF2B5EF4-FFF2-40B4-BE49-F238E27FC236}">
                <a16:creationId xmlns:a16="http://schemas.microsoft.com/office/drawing/2014/main" xmlns="" id="{C8D0CF27-B361-43CB-82F0-634E2D8C5C09}"/>
              </a:ext>
            </a:extLst>
          </p:cNvPr>
          <p:cNvSpPr txBox="1">
            <a:spLocks/>
          </p:cNvSpPr>
          <p:nvPr/>
        </p:nvSpPr>
        <p:spPr>
          <a:xfrm>
            <a:off x="0" y="6434615"/>
            <a:ext cx="7063316" cy="236537"/>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Trebuchet MS" panose="020B0603020202020204" pitchFamily="34" charset="0"/>
              </a:rPr>
              <a:t>Source: </a:t>
            </a:r>
            <a:r>
              <a:rPr lang="en-US" dirty="0" err="1">
                <a:latin typeface="Trebuchet MS" panose="020B0603020202020204" pitchFamily="34" charset="0"/>
              </a:rPr>
              <a:t>Ipsos</a:t>
            </a:r>
            <a:r>
              <a:rPr lang="en-US" dirty="0">
                <a:latin typeface="Trebuchet MS" panose="020B0603020202020204" pitchFamily="34" charset="0"/>
              </a:rPr>
              <a:t> ‘</a:t>
            </a:r>
            <a:r>
              <a:rPr lang="en-US" dirty="0" err="1">
                <a:latin typeface="Trebuchet MS" panose="020B0603020202020204" pitchFamily="34" charset="0"/>
              </a:rPr>
              <a:t>Viewability</a:t>
            </a:r>
            <a:r>
              <a:rPr lang="en-US" dirty="0">
                <a:latin typeface="Trebuchet MS" panose="020B0603020202020204" pitchFamily="34" charset="0"/>
              </a:rPr>
              <a:t> Matters: What Advertisers need to know about advertising viewability,4/18</a:t>
            </a:r>
          </a:p>
        </p:txBody>
      </p:sp>
      <p:sp>
        <p:nvSpPr>
          <p:cNvPr id="4" name="TextBox 3"/>
          <p:cNvSpPr txBox="1"/>
          <p:nvPr/>
        </p:nvSpPr>
        <p:spPr>
          <a:xfrm>
            <a:off x="946788" y="182880"/>
            <a:ext cx="6862135" cy="984885"/>
          </a:xfrm>
          <a:prstGeom prst="rect">
            <a:avLst/>
          </a:prstGeom>
          <a:noFill/>
        </p:spPr>
        <p:txBody>
          <a:bodyPr wrap="none" rtlCol="0">
            <a:spAutoFit/>
          </a:bodyPr>
          <a:lstStyle/>
          <a:p>
            <a:pPr algn="ctr"/>
            <a:r>
              <a:rPr lang="en-US" sz="2900" dirty="0">
                <a:latin typeface="Trebuchet MS" panose="020B0603020202020204" pitchFamily="34" charset="0"/>
              </a:rPr>
              <a:t>Given The Rise In Digital Spend - Ad </a:t>
            </a:r>
          </a:p>
          <a:p>
            <a:pPr algn="ctr"/>
            <a:r>
              <a:rPr lang="en-US" sz="2900" dirty="0">
                <a:latin typeface="Trebuchet MS" panose="020B0603020202020204" pitchFamily="34" charset="0"/>
              </a:rPr>
              <a:t>Viewability Is More Important Than Ever</a:t>
            </a:r>
          </a:p>
        </p:txBody>
      </p:sp>
    </p:spTree>
    <p:extLst>
      <p:ext uri="{BB962C8B-B14F-4D97-AF65-F5344CB8AC3E}">
        <p14:creationId xmlns:p14="http://schemas.microsoft.com/office/powerpoint/2010/main" val="2099302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874A3FDE-FF18-4266-826F-8B5187E9131F}"/>
              </a:ext>
            </a:extLst>
          </p:cNvPr>
          <p:cNvSpPr>
            <a:spLocks noGrp="1"/>
          </p:cNvSpPr>
          <p:nvPr>
            <p:ph type="ctrTitle"/>
          </p:nvPr>
        </p:nvSpPr>
        <p:spPr>
          <a:xfrm>
            <a:off x="3691890" y="1154430"/>
            <a:ext cx="5314950" cy="1470025"/>
          </a:xfrm>
        </p:spPr>
        <p:txBody>
          <a:bodyPr/>
          <a:lstStyle/>
          <a:p>
            <a:pPr marL="342900" lvl="0" indent="-342900" algn="l"/>
            <a:r>
              <a:rPr lang="en-US" sz="1500" dirty="0">
                <a:latin typeface="Trebuchet MS" panose="020B0603020202020204" pitchFamily="34" charset="0"/>
              </a:rPr>
              <a:t>	</a:t>
            </a:r>
            <a:br>
              <a:rPr lang="en-US" sz="1500" dirty="0">
                <a:latin typeface="Trebuchet MS" panose="020B0603020202020204" pitchFamily="34" charset="0"/>
              </a:rPr>
            </a:br>
            <a:r>
              <a:rPr lang="en-US" sz="1500" dirty="0">
                <a:latin typeface="Trebuchet MS" panose="020B0603020202020204" pitchFamily="34" charset="0"/>
              </a:rPr>
              <a:t> </a:t>
            </a:r>
            <a:br>
              <a:rPr lang="en-US" sz="1500" dirty="0">
                <a:latin typeface="Trebuchet MS" panose="020B0603020202020204" pitchFamily="34" charset="0"/>
              </a:rPr>
            </a:br>
            <a:r>
              <a:rPr lang="en-US" sz="1500" dirty="0">
                <a:latin typeface="Trebuchet MS" panose="020B0603020202020204" pitchFamily="34" charset="0"/>
              </a:rPr>
              <a:t>- Ads might be hidden behind another browser or tab</a:t>
            </a:r>
            <a:br>
              <a:rPr lang="en-US" sz="1500" dirty="0">
                <a:latin typeface="Trebuchet MS" panose="020B0603020202020204" pitchFamily="34" charset="0"/>
              </a:rPr>
            </a:br>
            <a:r>
              <a:rPr lang="en-US" sz="1500" dirty="0">
                <a:latin typeface="Trebuchet MS" panose="020B0603020202020204" pitchFamily="34" charset="0"/>
              </a:rPr>
              <a:t/>
            </a:r>
            <a:br>
              <a:rPr lang="en-US" sz="1500" dirty="0">
                <a:latin typeface="Trebuchet MS" panose="020B0603020202020204" pitchFamily="34" charset="0"/>
              </a:rPr>
            </a:br>
            <a:r>
              <a:rPr lang="en-US" sz="1500" dirty="0">
                <a:latin typeface="Trebuchet MS" panose="020B0603020202020204" pitchFamily="34" charset="0"/>
              </a:rPr>
              <a:t> - Ad is not ‘above the fold’ of a web page (refers to top portion of page which is visible without user having to scroll around) </a:t>
            </a:r>
            <a:br>
              <a:rPr lang="en-US" sz="1500" dirty="0">
                <a:latin typeface="Trebuchet MS" panose="020B0603020202020204" pitchFamily="34" charset="0"/>
              </a:rPr>
            </a:br>
            <a:r>
              <a:rPr lang="en-US" sz="1500" dirty="0">
                <a:latin typeface="Trebuchet MS" panose="020B0603020202020204" pitchFamily="34" charset="0"/>
              </a:rPr>
              <a:t>		- Due to certain screen sizes, certain ads might load below the fold </a:t>
            </a:r>
            <a:br>
              <a:rPr lang="en-US" sz="1500" dirty="0">
                <a:latin typeface="Trebuchet MS" panose="020B0603020202020204" pitchFamily="34" charset="0"/>
              </a:rPr>
            </a:br>
            <a:r>
              <a:rPr lang="en-US" sz="1500" dirty="0">
                <a:latin typeface="Trebuchet MS" panose="020B0603020202020204" pitchFamily="34" charset="0"/>
              </a:rPr>
              <a:t/>
            </a:r>
            <a:br>
              <a:rPr lang="en-US" sz="1500" dirty="0">
                <a:latin typeface="Trebuchet MS" panose="020B0603020202020204" pitchFamily="34" charset="0"/>
              </a:rPr>
            </a:br>
            <a:r>
              <a:rPr lang="en-US" sz="1500" dirty="0">
                <a:latin typeface="Trebuchet MS" panose="020B0603020202020204" pitchFamily="34" charset="0"/>
              </a:rPr>
              <a:t> - User has ad blocker which hides ads or completely disables them from loading  </a:t>
            </a:r>
            <a:br>
              <a:rPr lang="en-US" sz="1500" dirty="0">
                <a:latin typeface="Trebuchet MS" panose="020B0603020202020204" pitchFamily="34" charset="0"/>
              </a:rPr>
            </a:br>
            <a:r>
              <a:rPr lang="en-US" sz="1500" dirty="0">
                <a:latin typeface="Trebuchet MS" panose="020B0603020202020204" pitchFamily="34" charset="0"/>
              </a:rPr>
              <a:t>		- </a:t>
            </a:r>
            <a:r>
              <a:rPr lang="en-US" sz="1300" dirty="0">
                <a:latin typeface="Trebuchet MS" panose="020B0603020202020204" pitchFamily="34" charset="0"/>
              </a:rPr>
              <a:t>Problem is some ad blocking programs only scan a page after it’s loaded and looks for patterns or HTML that contains ‘ad’.  It neither hides or removes them.  To an ad network, the ad is served, and an impression is recorded but its not visible on screen.</a:t>
            </a:r>
            <a:br>
              <a:rPr lang="en-US" sz="1300" dirty="0">
                <a:latin typeface="Trebuchet MS" panose="020B0603020202020204" pitchFamily="34" charset="0"/>
              </a:rPr>
            </a:br>
            <a:r>
              <a:rPr lang="en-US" sz="1500" dirty="0">
                <a:latin typeface="Trebuchet MS" panose="020B0603020202020204" pitchFamily="34" charset="0"/>
              </a:rPr>
              <a:t/>
            </a:r>
            <a:br>
              <a:rPr lang="en-US" sz="1500" dirty="0">
                <a:latin typeface="Trebuchet MS" panose="020B0603020202020204" pitchFamily="34" charset="0"/>
              </a:rPr>
            </a:br>
            <a:r>
              <a:rPr lang="en-US" sz="1500" dirty="0">
                <a:latin typeface="Trebuchet MS" panose="020B0603020202020204" pitchFamily="34" charset="0"/>
              </a:rPr>
              <a:t> - </a:t>
            </a:r>
            <a:r>
              <a:rPr lang="en-US" sz="1500" dirty="0" err="1">
                <a:latin typeface="Trebuchet MS" panose="020B0603020202020204" pitchFamily="34" charset="0"/>
              </a:rPr>
              <a:t>Bot</a:t>
            </a:r>
            <a:r>
              <a:rPr lang="en-US" sz="1500" dirty="0">
                <a:latin typeface="Trebuchet MS" panose="020B0603020202020204" pitchFamily="34" charset="0"/>
              </a:rPr>
              <a:t> traffic to sites – created by an automation of bots, they can falsify traffic and click through rates</a:t>
            </a:r>
            <a:br>
              <a:rPr lang="en-US" sz="1500" dirty="0">
                <a:latin typeface="Trebuchet MS" panose="020B0603020202020204" pitchFamily="34" charset="0"/>
              </a:rPr>
            </a:br>
            <a:r>
              <a:rPr lang="en-US" sz="1500" dirty="0">
                <a:latin typeface="Trebuchet MS" panose="020B0603020202020204" pitchFamily="34" charset="0"/>
              </a:rPr>
              <a:t/>
            </a:r>
            <a:br>
              <a:rPr lang="en-US" sz="1500" dirty="0">
                <a:latin typeface="Trebuchet MS" panose="020B0603020202020204" pitchFamily="34" charset="0"/>
              </a:rPr>
            </a:br>
            <a:r>
              <a:rPr lang="en-US" sz="1500" dirty="0">
                <a:latin typeface="Trebuchet MS" panose="020B0603020202020204" pitchFamily="34" charset="0"/>
              </a:rPr>
              <a:t/>
            </a:r>
            <a:br>
              <a:rPr lang="en-US" sz="1500" dirty="0">
                <a:latin typeface="Trebuchet MS" panose="020B0603020202020204" pitchFamily="34" charset="0"/>
              </a:rPr>
            </a:br>
            <a:r>
              <a:rPr lang="en-US" sz="1500" dirty="0">
                <a:latin typeface="Trebuchet MS" panose="020B0603020202020204" pitchFamily="34" charset="0"/>
              </a:rPr>
              <a:t/>
            </a:r>
            <a:br>
              <a:rPr lang="en-US" sz="1500" dirty="0">
                <a:latin typeface="Trebuchet MS" panose="020B0603020202020204" pitchFamily="34" charset="0"/>
              </a:rPr>
            </a:br>
            <a:r>
              <a:rPr lang="en-US" sz="1500" dirty="0">
                <a:latin typeface="Trebuchet MS" panose="020B0603020202020204" pitchFamily="34" charset="0"/>
              </a:rPr>
              <a:t/>
            </a:r>
            <a:br>
              <a:rPr lang="en-US" sz="1500" dirty="0">
                <a:latin typeface="Trebuchet MS" panose="020B0603020202020204" pitchFamily="34" charset="0"/>
              </a:rPr>
            </a:br>
            <a:r>
              <a:rPr lang="en-US" sz="1500" dirty="0">
                <a:latin typeface="Trebuchet MS" panose="020B0603020202020204" pitchFamily="34" charset="0"/>
              </a:rPr>
              <a:t/>
            </a:r>
            <a:br>
              <a:rPr lang="en-US" sz="1500" dirty="0">
                <a:latin typeface="Trebuchet MS" panose="020B0603020202020204" pitchFamily="34" charset="0"/>
              </a:rPr>
            </a:br>
            <a:r>
              <a:rPr lang="en-US" sz="1500" dirty="0">
                <a:latin typeface="Trebuchet MS" panose="020B0603020202020204" pitchFamily="34" charset="0"/>
              </a:rPr>
              <a:t/>
            </a:r>
            <a:br>
              <a:rPr lang="en-US" sz="1500" dirty="0">
                <a:latin typeface="Trebuchet MS" panose="020B0603020202020204" pitchFamily="34" charset="0"/>
              </a:rPr>
            </a:br>
            <a:r>
              <a:rPr lang="en-US" sz="1500" dirty="0">
                <a:latin typeface="Trebuchet MS" panose="020B0603020202020204" pitchFamily="34" charset="0"/>
              </a:rPr>
              <a:t/>
            </a:r>
            <a:br>
              <a:rPr lang="en-US" sz="1500" dirty="0">
                <a:latin typeface="Trebuchet MS" panose="020B0603020202020204" pitchFamily="34" charset="0"/>
              </a:rPr>
            </a:br>
            <a:r>
              <a:rPr lang="en-US" sz="1500" dirty="0">
                <a:latin typeface="Trebuchet MS" panose="020B0603020202020204" pitchFamily="34" charset="0"/>
              </a:rPr>
              <a:t/>
            </a:r>
            <a:br>
              <a:rPr lang="en-US" sz="1500" dirty="0">
                <a:latin typeface="Trebuchet MS" panose="020B0603020202020204" pitchFamily="34" charset="0"/>
              </a:rPr>
            </a:br>
            <a:r>
              <a:rPr lang="en-US" sz="1500" dirty="0">
                <a:latin typeface="Trebuchet MS" panose="020B0603020202020204" pitchFamily="34" charset="0"/>
              </a:rPr>
              <a:t/>
            </a:r>
            <a:br>
              <a:rPr lang="en-US" sz="1500" dirty="0">
                <a:latin typeface="Trebuchet MS" panose="020B0603020202020204" pitchFamily="34" charset="0"/>
              </a:rPr>
            </a:br>
            <a:r>
              <a:rPr lang="en-US" sz="1500" dirty="0">
                <a:latin typeface="Trebuchet MS" panose="020B0603020202020204" pitchFamily="34" charset="0"/>
              </a:rPr>
              <a:t/>
            </a:r>
            <a:br>
              <a:rPr lang="en-US" sz="1500" dirty="0">
                <a:latin typeface="Trebuchet MS" panose="020B0603020202020204" pitchFamily="34" charset="0"/>
              </a:rPr>
            </a:br>
            <a:r>
              <a:rPr lang="en-US" sz="1500" dirty="0">
                <a:latin typeface="Trebuchet MS" panose="020B0603020202020204" pitchFamily="34" charset="0"/>
              </a:rPr>
              <a:t/>
            </a:r>
            <a:br>
              <a:rPr lang="en-US" sz="1500" dirty="0">
                <a:latin typeface="Trebuchet MS" panose="020B0603020202020204" pitchFamily="34" charset="0"/>
              </a:rPr>
            </a:br>
            <a:r>
              <a:rPr lang="en-US" sz="1500" dirty="0">
                <a:latin typeface="Trebuchet MS" panose="020B0603020202020204" pitchFamily="34" charset="0"/>
              </a:rPr>
              <a:t/>
            </a:r>
            <a:br>
              <a:rPr lang="en-US" sz="1500" dirty="0">
                <a:latin typeface="Trebuchet MS" panose="020B0603020202020204" pitchFamily="34" charset="0"/>
              </a:rPr>
            </a:br>
            <a:r>
              <a:rPr lang="en-US" sz="1500" dirty="0">
                <a:latin typeface="Trebuchet MS" panose="020B0603020202020204" pitchFamily="34" charset="0"/>
              </a:rPr>
              <a:t/>
            </a:r>
            <a:br>
              <a:rPr lang="en-US" sz="1500" dirty="0">
                <a:latin typeface="Trebuchet MS" panose="020B0603020202020204" pitchFamily="34" charset="0"/>
              </a:rPr>
            </a:br>
            <a:endParaRPr lang="en-US" sz="1500" dirty="0">
              <a:latin typeface="Trebuchet MS" panose="020B0603020202020204" pitchFamily="34" charset="0"/>
            </a:endParaRPr>
          </a:p>
        </p:txBody>
      </p:sp>
      <p:sp>
        <p:nvSpPr>
          <p:cNvPr id="5" name="Text Placeholder 3">
            <a:extLst>
              <a:ext uri="{FF2B5EF4-FFF2-40B4-BE49-F238E27FC236}">
                <a16:creationId xmlns:a16="http://schemas.microsoft.com/office/drawing/2014/main" xmlns="" id="{C8D0CF27-B361-43CB-82F0-634E2D8C5C09}"/>
              </a:ext>
            </a:extLst>
          </p:cNvPr>
          <p:cNvSpPr txBox="1">
            <a:spLocks/>
          </p:cNvSpPr>
          <p:nvPr/>
        </p:nvSpPr>
        <p:spPr>
          <a:xfrm>
            <a:off x="0" y="6621463"/>
            <a:ext cx="7063316" cy="236537"/>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Trebuchet MS" panose="020B0603020202020204" pitchFamily="34" charset="0"/>
              </a:rPr>
              <a:t>Source:  mobileleads.com/blog/</a:t>
            </a:r>
            <a:r>
              <a:rPr lang="en-US" dirty="0" err="1">
                <a:latin typeface="Trebuchet MS" panose="020B0603020202020204" pitchFamily="34" charset="0"/>
              </a:rPr>
              <a:t>viewability</a:t>
            </a:r>
            <a:r>
              <a:rPr lang="en-US" dirty="0">
                <a:latin typeface="Trebuchet MS" panose="020B0603020202020204" pitchFamily="34" charset="0"/>
              </a:rPr>
              <a:t>-important-advertising-campaigns/</a:t>
            </a:r>
          </a:p>
        </p:txBody>
      </p:sp>
      <p:sp>
        <p:nvSpPr>
          <p:cNvPr id="4" name="TextBox 3"/>
          <p:cNvSpPr txBox="1"/>
          <p:nvPr/>
        </p:nvSpPr>
        <p:spPr>
          <a:xfrm>
            <a:off x="487517" y="285750"/>
            <a:ext cx="7962693" cy="507831"/>
          </a:xfrm>
          <a:prstGeom prst="rect">
            <a:avLst/>
          </a:prstGeom>
          <a:noFill/>
        </p:spPr>
        <p:txBody>
          <a:bodyPr wrap="none" rtlCol="0">
            <a:spAutoFit/>
          </a:bodyPr>
          <a:lstStyle/>
          <a:p>
            <a:r>
              <a:rPr lang="en-US" sz="2700" dirty="0">
                <a:latin typeface="Trebuchet MS" panose="020B0603020202020204" pitchFamily="34" charset="0"/>
              </a:rPr>
              <a:t>Some Factors Which Can Affect Online Viewability</a:t>
            </a:r>
          </a:p>
        </p:txBody>
      </p:sp>
      <p:pic>
        <p:nvPicPr>
          <p:cNvPr id="25602" name="Picture 2" descr="Image result for viewability image"/>
          <p:cNvPicPr>
            <a:picLocks noChangeAspect="1" noChangeArrowheads="1"/>
          </p:cNvPicPr>
          <p:nvPr/>
        </p:nvPicPr>
        <p:blipFill>
          <a:blip r:embed="rId2"/>
          <a:srcRect/>
          <a:stretch>
            <a:fillRect/>
          </a:stretch>
        </p:blipFill>
        <p:spPr bwMode="auto">
          <a:xfrm>
            <a:off x="160021" y="1662260"/>
            <a:ext cx="3669030" cy="3744130"/>
          </a:xfrm>
          <a:prstGeom prst="rect">
            <a:avLst/>
          </a:prstGeom>
          <a:noFill/>
        </p:spPr>
      </p:pic>
    </p:spTree>
    <p:extLst>
      <p:ext uri="{BB962C8B-B14F-4D97-AF65-F5344CB8AC3E}">
        <p14:creationId xmlns:p14="http://schemas.microsoft.com/office/powerpoint/2010/main" val="2099302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74570"/>
            <a:ext cx="7772400" cy="1470025"/>
          </a:xfrm>
        </p:spPr>
        <p:txBody>
          <a:bodyPr/>
          <a:lstStyle/>
          <a:p>
            <a:r>
              <a:rPr lang="en-US" sz="3600" dirty="0"/>
              <a:t>A Glance At Desktop Viewability…</a:t>
            </a:r>
          </a:p>
        </p:txBody>
      </p:sp>
    </p:spTree>
    <p:extLst>
      <p:ext uri="{BB962C8B-B14F-4D97-AF65-F5344CB8AC3E}">
        <p14:creationId xmlns:p14="http://schemas.microsoft.com/office/powerpoint/2010/main" val="3080237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1513"/>
            <a:ext cx="9028253" cy="1120531"/>
          </a:xfrm>
        </p:spPr>
        <p:txBody>
          <a:bodyPr/>
          <a:lstStyle/>
          <a:p>
            <a:r>
              <a:rPr lang="en-US" sz="2700" dirty="0">
                <a:latin typeface="+mn-lt"/>
              </a:rPr>
              <a:t>Desktop Viewability Rates Have Continued To Improve, </a:t>
            </a:r>
            <a:br>
              <a:rPr lang="en-US" sz="2700" dirty="0">
                <a:latin typeface="+mn-lt"/>
              </a:rPr>
            </a:br>
            <a:r>
              <a:rPr lang="en-US" sz="2700" dirty="0">
                <a:latin typeface="+mn-lt"/>
              </a:rPr>
              <a:t>Especially On Desktop Video</a:t>
            </a:r>
            <a:endParaRPr lang="en-US" sz="2700" b="1" dirty="0">
              <a:latin typeface="+mn-lt"/>
            </a:endParaRPr>
          </a:p>
        </p:txBody>
      </p:sp>
      <p:graphicFrame>
        <p:nvGraphicFramePr>
          <p:cNvPr id="14" name="Content Placeholder 7">
            <a:extLst>
              <a:ext uri="{FF2B5EF4-FFF2-40B4-BE49-F238E27FC236}">
                <a16:creationId xmlns:a16="http://schemas.microsoft.com/office/drawing/2014/main" xmlns="" id="{1F33AB8C-323A-45D2-940F-BB0688582210}"/>
              </a:ext>
            </a:extLst>
          </p:cNvPr>
          <p:cNvGraphicFramePr>
            <a:graphicFrameLocks noGrp="1"/>
          </p:cNvGraphicFramePr>
          <p:nvPr>
            <p:ph sz="quarter" idx="19"/>
            <p:extLst>
              <p:ext uri="{D42A27DB-BD31-4B8C-83A1-F6EECF244321}">
                <p14:modId xmlns:p14="http://schemas.microsoft.com/office/powerpoint/2010/main" val="275924627"/>
              </p:ext>
            </p:extLst>
          </p:nvPr>
        </p:nvGraphicFramePr>
        <p:xfrm>
          <a:off x="333375" y="1653310"/>
          <a:ext cx="8477250" cy="3647728"/>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 Placeholder 3">
            <a:extLst>
              <a:ext uri="{FF2B5EF4-FFF2-40B4-BE49-F238E27FC236}">
                <a16:creationId xmlns:a16="http://schemas.microsoft.com/office/drawing/2014/main" xmlns="" id="{E2B62FF7-A432-45BA-8404-EDA4580228B5}"/>
              </a:ext>
            </a:extLst>
          </p:cNvPr>
          <p:cNvSpPr txBox="1">
            <a:spLocks/>
          </p:cNvSpPr>
          <p:nvPr/>
        </p:nvSpPr>
        <p:spPr>
          <a:xfrm>
            <a:off x="0" y="6552883"/>
            <a:ext cx="7063316" cy="236537"/>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Trebuchet MS" panose="020B0603020202020204" pitchFamily="34" charset="0"/>
              </a:rPr>
              <a:t>Source: IAS Media Quality Report, 2Q17 v. 1Q17, U.S. , in view per MRC standard</a:t>
            </a:r>
          </a:p>
        </p:txBody>
      </p:sp>
    </p:spTree>
    <p:extLst>
      <p:ext uri="{BB962C8B-B14F-4D97-AF65-F5344CB8AC3E}">
        <p14:creationId xmlns:p14="http://schemas.microsoft.com/office/powerpoint/2010/main" val="237680595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S&amp;P Global 2016">
  <a:themeElements>
    <a:clrScheme name="Custom 6">
      <a:dk1>
        <a:sysClr val="windowText" lastClr="000000"/>
      </a:dk1>
      <a:lt1>
        <a:sysClr val="window" lastClr="FFFFFF"/>
      </a:lt1>
      <a:dk2>
        <a:srgbClr val="D6002A"/>
      </a:dk2>
      <a:lt2>
        <a:srgbClr val="DBD9D6"/>
      </a:lt2>
      <a:accent1>
        <a:srgbClr val="3C3C3B"/>
      </a:accent1>
      <a:accent2>
        <a:srgbClr val="7B1E29"/>
      </a:accent2>
      <a:accent3>
        <a:srgbClr val="D53814"/>
      </a:accent3>
      <a:accent4>
        <a:srgbClr val="BEB7A9"/>
      </a:accent4>
      <a:accent5>
        <a:srgbClr val="A79886"/>
      </a:accent5>
      <a:accent6>
        <a:srgbClr val="95B3CC"/>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23617</TotalTime>
  <Words>1005</Words>
  <Application>Microsoft Office PowerPoint</Application>
  <PresentationFormat>On-screen Show (4:3)</PresentationFormat>
  <Paragraphs>182</Paragraphs>
  <Slides>24</Slides>
  <Notes>1</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24</vt:i4>
      </vt:variant>
    </vt:vector>
  </HeadingPairs>
  <TitlesOfParts>
    <vt:vector size="40" baseType="lpstr">
      <vt:lpstr>ＭＳ Ｐゴシック</vt:lpstr>
      <vt:lpstr>.AppleSystemUIFont</vt:lpstr>
      <vt:lpstr>Akkurat Pro</vt:lpstr>
      <vt:lpstr>Arial</vt:lpstr>
      <vt:lpstr>Arial Narrow</vt:lpstr>
      <vt:lpstr>Arial Regular</vt:lpstr>
      <vt:lpstr>Calibri</vt:lpstr>
      <vt:lpstr>Trebuchet MS</vt:lpstr>
      <vt:lpstr>Custom Design</vt:lpstr>
      <vt:lpstr>1_Custom Design</vt:lpstr>
      <vt:lpstr>2_Custom Design</vt:lpstr>
      <vt:lpstr>3_Custom Design</vt:lpstr>
      <vt:lpstr>4_Custom Design</vt:lpstr>
      <vt:lpstr>S&amp;P Global 2016</vt:lpstr>
      <vt:lpstr>5_Custom Design</vt:lpstr>
      <vt:lpstr>6_Custom Design</vt:lpstr>
      <vt:lpstr>A Look at Online Ad Viewability </vt:lpstr>
      <vt:lpstr> Viewability is a key currency in digital advertising that tracks ad impressions which are actually seen by real humans.  These impressions are called ‘viewed impressions’.   To simplify, if you have an advertisement that shows at bottom of website and visitor does not scroll far enough to see it, a viewed impression will not be recorded.  Why Is It Important?  Viewability is key for both publishers and buyers as many impressions that are sold are never viewed and this causes advertisers to waste millions of dollars each year.  Viewability is highly correlated to ad-effectiveness.  For digital ads to make an impact, they must be viewed.       </vt:lpstr>
      <vt:lpstr>Advertisers May Be Losing Up to 60% of Their Digital Ad  Campaign Impressions Due to Lack of Viewability,  Fraud and Ad Blocking</vt:lpstr>
      <vt:lpstr>   </vt:lpstr>
      <vt:lpstr> It’s a good start but its not enough…   Advertisers are insisting on third party measurement and transparency.  And many are negotiating buys based on their own definitions of viewability.  Even MRC is reviewing their own standards to possibly increase to 100% of pixels in-view.</vt:lpstr>
      <vt:lpstr> The Current Reality of Online Advertising Viewability:      - Only 20% of YouTube Trueview ads are viewed to completion    - Only 22% of Facebook video ads are viewed for 3 seconds    - Only 65% of viewers who watch the first three seconds of a video will continue    on to at least the ten second mark, and 45% will watch thirty seconds.     - 10-30% of programmatic ads don’t reach human eyes at all     - 600 million devices carry ad blockers</vt:lpstr>
      <vt:lpstr>    - Ads might be hidden behind another browser or tab   - Ad is not ‘above the fold’ of a web page (refers to top portion of page which is visible without user having to scroll around)    - Due to certain screen sizes, certain ads might load below the fold    - User has ad blocker which hides ads or completely disables them from loading     - Problem is some ad blocking programs only scan a page after it’s loaded and looks for patterns or HTML that contains ‘ad’.  It neither hides or removes them.  To an ad network, the ad is served, and an impression is recorded but its not visible on screen.   - Bot traffic to sites – created by an automation of bots, they can falsify traffic and click through rates              </vt:lpstr>
      <vt:lpstr>A Glance At Desktop Viewability…</vt:lpstr>
      <vt:lpstr>Desktop Viewability Rates Have Continued To Improve,  Especially On Desktop Video</vt:lpstr>
      <vt:lpstr>PowerPoint Presentation</vt:lpstr>
      <vt:lpstr>As Time-In-View Increases, Viewability Decreases; Publisher Direct Has Higher Viewability Throughout</vt:lpstr>
      <vt:lpstr>Consequently, Completion Rates Drop Gradually As The Video Plays But Publisher Direct Outpaces Programmatic </vt:lpstr>
      <vt:lpstr>In General, Younger Consumers Tend To Have Lower Viewability Rates, Making It Harder To Reach Them</vt:lpstr>
      <vt:lpstr>A Glance At Mobile Viewability…</vt:lpstr>
      <vt:lpstr>Mobile Has Grown Substantially Over The Last Several Years, Comprising Practically Three-Quarters of Time Spent With Digital </vt:lpstr>
      <vt:lpstr>Since Mobile Usage Is Most Prevalent Among Millennials,  Viewability Rate Is Key When Targeting Them</vt:lpstr>
      <vt:lpstr>Given The Complexities of Mobile, Viewability  Rate For Video Has Slightly Declined</vt:lpstr>
      <vt:lpstr>PowerPoint Presentation</vt:lpstr>
      <vt:lpstr>..and Similar To Desktop, Viewability Drops Considerably as Time-In-View Progresses</vt:lpstr>
      <vt:lpstr>Viewability Completion Rate Dwindles With Video Progression But Publisher Direct Is Consistently Higher</vt:lpstr>
      <vt:lpstr>Facebook research suggests that 41% of videos on platform are ‘basically meaningless without sound’.      </vt:lpstr>
      <vt:lpstr>All in All, Studies Have Shown, People Remember…  Only 10% of what they hear…  Only 20% of what they read…  But 80% of what they see   Viewability is Key!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dc:creator>
  <cp:lastModifiedBy>Reed Kiely</cp:lastModifiedBy>
  <cp:revision>3089</cp:revision>
  <cp:lastPrinted>2018-05-10T14:15:33Z</cp:lastPrinted>
  <dcterms:created xsi:type="dcterms:W3CDTF">2015-07-02T18:13:14Z</dcterms:created>
  <dcterms:modified xsi:type="dcterms:W3CDTF">2019-05-23T20:23:39Z</dcterms:modified>
</cp:coreProperties>
</file>