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  <p:sldMasterId id="2147483679" r:id="rId6"/>
    <p:sldMasterId id="2147483684" r:id="rId7"/>
    <p:sldMasterId id="2147483699" r:id="rId8"/>
    <p:sldMasterId id="2147483711" r:id="rId9"/>
  </p:sldMasterIdLst>
  <p:notesMasterIdLst>
    <p:notesMasterId r:id="rId29"/>
  </p:notesMasterIdLst>
  <p:sldIdLst>
    <p:sldId id="2146845996" r:id="rId10"/>
    <p:sldId id="2147474251" r:id="rId11"/>
    <p:sldId id="2147474263" r:id="rId12"/>
    <p:sldId id="2144328261" r:id="rId13"/>
    <p:sldId id="2144328278" r:id="rId14"/>
    <p:sldId id="2144328275" r:id="rId15"/>
    <p:sldId id="2144328273" r:id="rId16"/>
    <p:sldId id="2147474253" r:id="rId17"/>
    <p:sldId id="2144328276" r:id="rId18"/>
    <p:sldId id="2147474261" r:id="rId19"/>
    <p:sldId id="2147474245" r:id="rId20"/>
    <p:sldId id="2147474264" r:id="rId21"/>
    <p:sldId id="2147474259" r:id="rId22"/>
    <p:sldId id="2147474255" r:id="rId23"/>
    <p:sldId id="2144328272" r:id="rId24"/>
    <p:sldId id="2147474262" r:id="rId25"/>
    <p:sldId id="2147474252" r:id="rId26"/>
    <p:sldId id="2144328304" r:id="rId27"/>
    <p:sldId id="2146846416" r:id="rId28"/>
  </p:sldIdLst>
  <p:sldSz cx="12192000" cy="6858000"/>
  <p:notesSz cx="9385300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67D9CF8F-6412-CF76-F5A9-3E11BC9EE1AB}" name="Amanda Cashman" initials="AC" userId="S::amandac@thevab.com::fc6d6d2e-beac-4fb5-b960-43c972d01ff9" providerId="AD"/>
  <p188:author id="{ACD09CA3-38A1-5F5B-8715-499BA24A48C7}" name="Karolina Guillen" initials="KG" userId="Karolina Guillen" providerId="None"/>
  <p188:author id="{F0141AB7-7F25-3C16-C77D-5FEA2DA4B116}" name="Karolina Guillen" initials="KG" userId="S::karolinaG@thevab.com::c1c08796-a0be-47c6-af52-5d31fd96ec50" providerId="AD"/>
  <p188:author id="{21855EDF-F9CE-3B66-C6A5-06158391F461}" name="Leah Montner Dixon" initials="LMD" userId="S::leahm@thevab.com::d5b2ae9e-9213-4442-b7df-4db8cbe51e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olina Guillen" initials="KG" lastIdx="3" clrIdx="0">
    <p:extLst>
      <p:ext uri="{19B8F6BF-5375-455C-9EA6-DF929625EA0E}">
        <p15:presenceInfo xmlns:p15="http://schemas.microsoft.com/office/powerpoint/2012/main" userId="S::karolinaG@thevab.com::c1c08796-a0be-47c6-af52-5d31fd96ec50" providerId="AD"/>
      </p:ext>
    </p:extLst>
  </p:cmAuthor>
  <p:cmAuthor id="2" name="Danielle Delauro" initials="DD" lastIdx="4" clrIdx="1">
    <p:extLst>
      <p:ext uri="{19B8F6BF-5375-455C-9EA6-DF929625EA0E}">
        <p15:presenceInfo xmlns:p15="http://schemas.microsoft.com/office/powerpoint/2012/main" userId="S-1-5-21-196352387-3830531953-789369879-1177" providerId="AD"/>
      </p:ext>
    </p:extLst>
  </p:cmAuthor>
  <p:cmAuthor id="3" name="Jason Wiese" initials="JW" lastIdx="27" clrIdx="2">
    <p:extLst>
      <p:ext uri="{19B8F6BF-5375-455C-9EA6-DF929625EA0E}">
        <p15:presenceInfo xmlns:p15="http://schemas.microsoft.com/office/powerpoint/2012/main" userId="S::jasonw@thevab.com::4bff8d5b-7de6-4655-b397-69b0afc81113" providerId="AD"/>
      </p:ext>
    </p:extLst>
  </p:cmAuthor>
  <p:cmAuthor id="4" name="Leah Montner Dixon" initials="LMD" lastIdx="2" clrIdx="3">
    <p:extLst>
      <p:ext uri="{19B8F6BF-5375-455C-9EA6-DF929625EA0E}">
        <p15:presenceInfo xmlns:p15="http://schemas.microsoft.com/office/powerpoint/2012/main" userId="S::leahm@thevab.com::d5b2ae9e-9213-4442-b7df-4db8cbe51e5d" providerId="AD"/>
      </p:ext>
    </p:extLst>
  </p:cmAuthor>
  <p:cmAuthor id="5" name="Danielle Delauro" initials="DD [2]" lastIdx="14" clrIdx="4">
    <p:extLst>
      <p:ext uri="{19B8F6BF-5375-455C-9EA6-DF929625EA0E}">
        <p15:presenceInfo xmlns:p15="http://schemas.microsoft.com/office/powerpoint/2012/main" userId="S::danielled@thevab.com::79c3a64d-209a-45df-902b-7cba6cccfd68" providerId="AD"/>
      </p:ext>
    </p:extLst>
  </p:cmAuthor>
  <p:cmAuthor id="6" name="Marianne Vita" initials="MV" lastIdx="6" clrIdx="5">
    <p:extLst>
      <p:ext uri="{19B8F6BF-5375-455C-9EA6-DF929625EA0E}">
        <p15:presenceInfo xmlns:p15="http://schemas.microsoft.com/office/powerpoint/2012/main" userId="S::mariannev@thevab.com::35b1102d-d340-4a85-a709-12ee727aa4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464"/>
    <a:srgbClr val="00BFF2"/>
    <a:srgbClr val="4EBEA4"/>
    <a:srgbClr val="ED3C8D"/>
    <a:srgbClr val="FFE600"/>
    <a:srgbClr val="FF6E30"/>
    <a:srgbClr val="2C82FF"/>
    <a:srgbClr val="FFFF00"/>
    <a:srgbClr val="E2E8F1"/>
    <a:srgbClr val="7ED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34CDB-3AB4-4FAD-AD12-6B9A42DB3CDC}" v="14" dt="2026-05-26T14:02:42.0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3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ina Guillen" userId="c1c08796-a0be-47c6-af52-5d31fd96ec50" providerId="ADAL" clId="{EF1E4621-F451-4531-BA28-BA71B2D7FBFA}"/>
    <pc:docChg chg="modSld">
      <pc:chgData name="Karolina Guillen" userId="c1c08796-a0be-47c6-af52-5d31fd96ec50" providerId="ADAL" clId="{EF1E4621-F451-4531-BA28-BA71B2D7FBFA}" dt="2026-05-26T14:02:42.045" v="22"/>
      <pc:docMkLst>
        <pc:docMk/>
      </pc:docMkLst>
      <pc:sldChg chg="modSp mod">
        <pc:chgData name="Karolina Guillen" userId="c1c08796-a0be-47c6-af52-5d31fd96ec50" providerId="ADAL" clId="{EF1E4621-F451-4531-BA28-BA71B2D7FBFA}" dt="2026-05-26T14:02:42.045" v="22"/>
        <pc:sldMkLst>
          <pc:docMk/>
          <pc:sldMk cId="3110856516" sldId="2144328304"/>
        </pc:sldMkLst>
        <pc:spChg chg="mod">
          <ac:chgData name="Karolina Guillen" userId="c1c08796-a0be-47c6-af52-5d31fd96ec50" providerId="ADAL" clId="{EF1E4621-F451-4531-BA28-BA71B2D7FBFA}" dt="2026-05-26T14:02:42.045" v="22"/>
          <ac:spMkLst>
            <pc:docMk/>
            <pc:sldMk cId="3110856516" sldId="2144328304"/>
            <ac:spMk id="3" creationId="{85534B21-5770-ADB8-0344-426047EF1A48}"/>
          </ac:spMkLst>
        </pc:spChg>
        <pc:spChg chg="mod">
          <ac:chgData name="Karolina Guillen" userId="c1c08796-a0be-47c6-af52-5d31fd96ec50" providerId="ADAL" clId="{EF1E4621-F451-4531-BA28-BA71B2D7FBFA}" dt="2026-05-26T14:02:29.750" v="21"/>
          <ac:spMkLst>
            <pc:docMk/>
            <pc:sldMk cId="3110856516" sldId="2144328304"/>
            <ac:spMk id="12" creationId="{7D7EF008-65AD-8ECE-EE15-9C4A9F7E03F8}"/>
          </ac:spMkLst>
        </pc:spChg>
        <pc:spChg chg="mod">
          <ac:chgData name="Karolina Guillen" userId="c1c08796-a0be-47c6-af52-5d31fd96ec50" providerId="ADAL" clId="{EF1E4621-F451-4531-BA28-BA71B2D7FBFA}" dt="2026-05-26T14:01:19.200" v="11"/>
          <ac:spMkLst>
            <pc:docMk/>
            <pc:sldMk cId="3110856516" sldId="2144328304"/>
            <ac:spMk id="21" creationId="{2815605B-1D8C-543A-8D31-2508E5889FE5}"/>
          </ac:spMkLst>
        </pc:spChg>
        <pc:spChg chg="mod">
          <ac:chgData name="Karolina Guillen" userId="c1c08796-a0be-47c6-af52-5d31fd96ec50" providerId="ADAL" clId="{EF1E4621-F451-4531-BA28-BA71B2D7FBFA}" dt="2026-05-26T14:01:57.887" v="17"/>
          <ac:spMkLst>
            <pc:docMk/>
            <pc:sldMk cId="3110856516" sldId="2144328304"/>
            <ac:spMk id="29" creationId="{D4706291-E03E-7A66-2872-E5DAD79DAA5C}"/>
          </ac:spMkLst>
        </pc:spChg>
        <pc:spChg chg="mod">
          <ac:chgData name="Karolina Guillen" userId="c1c08796-a0be-47c6-af52-5d31fd96ec50" providerId="ADAL" clId="{EF1E4621-F451-4531-BA28-BA71B2D7FBFA}" dt="2026-05-26T14:02:13.060" v="19"/>
          <ac:spMkLst>
            <pc:docMk/>
            <pc:sldMk cId="3110856516" sldId="2144328304"/>
            <ac:spMk id="35" creationId="{74E42984-5419-B272-8A5E-04F47DB9F40B}"/>
          </ac:spMkLst>
        </pc:spChg>
        <pc:spChg chg="mod">
          <ac:chgData name="Karolina Guillen" userId="c1c08796-a0be-47c6-af52-5d31fd96ec50" providerId="ADAL" clId="{EF1E4621-F451-4531-BA28-BA71B2D7FBFA}" dt="2026-05-26T14:01:42.591" v="15"/>
          <ac:spMkLst>
            <pc:docMk/>
            <pc:sldMk cId="3110856516" sldId="2144328304"/>
            <ac:spMk id="37" creationId="{D5FF68A8-6645-1D44-DAFF-21DF68226A5B}"/>
          </ac:spMkLst>
        </pc:spChg>
        <pc:grpChg chg="mod">
          <ac:chgData name="Karolina Guillen" userId="c1c08796-a0be-47c6-af52-5d31fd96ec50" providerId="ADAL" clId="{EF1E4621-F451-4531-BA28-BA71B2D7FBFA}" dt="2026-05-18T14:12:43.463" v="1" actId="552"/>
          <ac:grpSpMkLst>
            <pc:docMk/>
            <pc:sldMk cId="3110856516" sldId="2144328304"/>
            <ac:grpSpMk id="5" creationId="{415C7B13-C3E0-ADA1-2CF9-CADF6AC6620F}"/>
          </ac:grpSpMkLst>
        </pc:grpChg>
        <pc:grpChg chg="mod">
          <ac:chgData name="Karolina Guillen" userId="c1c08796-a0be-47c6-af52-5d31fd96ec50" providerId="ADAL" clId="{EF1E4621-F451-4531-BA28-BA71B2D7FBFA}" dt="2026-05-18T14:12:43.463" v="1" actId="552"/>
          <ac:grpSpMkLst>
            <pc:docMk/>
            <pc:sldMk cId="3110856516" sldId="2144328304"/>
            <ac:grpSpMk id="26" creationId="{1E72FD63-A306-9254-61D1-CA49117BD7DD}"/>
          </ac:grpSpMkLst>
        </pc:grpChg>
        <pc:picChg chg="mod">
          <ac:chgData name="Karolina Guillen" userId="c1c08796-a0be-47c6-af52-5d31fd96ec50" providerId="ADAL" clId="{EF1E4621-F451-4531-BA28-BA71B2D7FBFA}" dt="2026-05-26T14:02:21.338" v="20"/>
          <ac:picMkLst>
            <pc:docMk/>
            <pc:sldMk cId="3110856516" sldId="2144328304"/>
            <ac:picMk id="14" creationId="{EF01AD07-B49B-F760-EA76-9AD90A602210}"/>
          </ac:picMkLst>
        </pc:picChg>
        <pc:picChg chg="mod">
          <ac:chgData name="Karolina Guillen" userId="c1c08796-a0be-47c6-af52-5d31fd96ec50" providerId="ADAL" clId="{EF1E4621-F451-4531-BA28-BA71B2D7FBFA}" dt="2026-05-26T14:01:32.482" v="14"/>
          <ac:picMkLst>
            <pc:docMk/>
            <pc:sldMk cId="3110856516" sldId="2144328304"/>
            <ac:picMk id="15" creationId="{726AFC82-6452-4AE8-CA82-8696644EE656}"/>
          </ac:picMkLst>
        </pc:picChg>
        <pc:picChg chg="mod">
          <ac:chgData name="Karolina Guillen" userId="c1c08796-a0be-47c6-af52-5d31fd96ec50" providerId="ADAL" clId="{EF1E4621-F451-4531-BA28-BA71B2D7FBFA}" dt="2026-05-26T14:01:10.150" v="10"/>
          <ac:picMkLst>
            <pc:docMk/>
            <pc:sldMk cId="3110856516" sldId="2144328304"/>
            <ac:picMk id="16" creationId="{C7EF1888-89F3-1CC3-0254-2277F44A2B6B}"/>
          </ac:picMkLst>
        </pc:picChg>
        <pc:picChg chg="mod">
          <ac:chgData name="Karolina Guillen" userId="c1c08796-a0be-47c6-af52-5d31fd96ec50" providerId="ADAL" clId="{EF1E4621-F451-4531-BA28-BA71B2D7FBFA}" dt="2026-05-26T14:00:57.666" v="9"/>
          <ac:picMkLst>
            <pc:docMk/>
            <pc:sldMk cId="3110856516" sldId="2144328304"/>
            <ac:picMk id="24" creationId="{EE3A631B-90B6-C59B-F09C-C10C1D5F5884}"/>
          </ac:picMkLst>
        </pc:picChg>
        <pc:picChg chg="mod">
          <ac:chgData name="Karolina Guillen" userId="c1c08796-a0be-47c6-af52-5d31fd96ec50" providerId="ADAL" clId="{EF1E4621-F451-4531-BA28-BA71B2D7FBFA}" dt="2026-05-26T14:01:50.870" v="16"/>
          <ac:picMkLst>
            <pc:docMk/>
            <pc:sldMk cId="3110856516" sldId="2144328304"/>
            <ac:picMk id="39" creationId="{20A0C6E5-4640-E9E5-BDD5-3CA744D3AEDE}"/>
          </ac:picMkLst>
        </pc:picChg>
        <pc:picChg chg="mod">
          <ac:chgData name="Karolina Guillen" userId="c1c08796-a0be-47c6-af52-5d31fd96ec50" providerId="ADAL" clId="{EF1E4621-F451-4531-BA28-BA71B2D7FBFA}" dt="2026-05-26T14:02:03.698" v="18"/>
          <ac:picMkLst>
            <pc:docMk/>
            <pc:sldMk cId="3110856516" sldId="2144328304"/>
            <ac:picMk id="41" creationId="{F7D10646-6324-FF82-AC38-4A1922122334}"/>
          </ac:picMkLst>
        </pc:picChg>
      </pc:sldChg>
      <pc:sldChg chg="modSp mod">
        <pc:chgData name="Karolina Guillen" userId="c1c08796-a0be-47c6-af52-5d31fd96ec50" providerId="ADAL" clId="{EF1E4621-F451-4531-BA28-BA71B2D7FBFA}" dt="2026-05-20T15:09:10.514" v="6" actId="554"/>
        <pc:sldMkLst>
          <pc:docMk/>
          <pc:sldMk cId="790422164" sldId="2146845996"/>
        </pc:sldMkLst>
        <pc:spChg chg="mod">
          <ac:chgData name="Karolina Guillen" userId="c1c08796-a0be-47c6-af52-5d31fd96ec50" providerId="ADAL" clId="{EF1E4621-F451-4531-BA28-BA71B2D7FBFA}" dt="2026-05-18T14:20:18.881" v="5" actId="14100"/>
          <ac:spMkLst>
            <pc:docMk/>
            <pc:sldMk cId="790422164" sldId="2146845996"/>
            <ac:spMk id="10" creationId="{0C38B446-4C07-42BF-B42F-5E8AEE13A36B}"/>
          </ac:spMkLst>
        </pc:spChg>
        <pc:grpChg chg="mod">
          <ac:chgData name="Karolina Guillen" userId="c1c08796-a0be-47c6-af52-5d31fd96ec50" providerId="ADAL" clId="{EF1E4621-F451-4531-BA28-BA71B2D7FBFA}" dt="2026-05-20T15:09:10.514" v="6" actId="554"/>
          <ac:grpSpMkLst>
            <pc:docMk/>
            <pc:sldMk cId="790422164" sldId="2146845996"/>
            <ac:grpSpMk id="7" creationId="{BD3F90D8-EC4F-44E3-8868-8951815070FB}"/>
          </ac:grpSpMkLst>
        </pc:grpChg>
      </pc:sldChg>
      <pc:sldChg chg="modSp mod">
        <pc:chgData name="Karolina Guillen" userId="c1c08796-a0be-47c6-af52-5d31fd96ec50" providerId="ADAL" clId="{EF1E4621-F451-4531-BA28-BA71B2D7FBFA}" dt="2026-05-18T14:11:26.949" v="0" actId="20577"/>
        <pc:sldMkLst>
          <pc:docMk/>
          <pc:sldMk cId="1124270288" sldId="2147474253"/>
        </pc:sldMkLst>
        <pc:spChg chg="mod">
          <ac:chgData name="Karolina Guillen" userId="c1c08796-a0be-47c6-af52-5d31fd96ec50" providerId="ADAL" clId="{EF1E4621-F451-4531-BA28-BA71B2D7FBFA}" dt="2026-05-18T14:11:26.949" v="0" actId="20577"/>
          <ac:spMkLst>
            <pc:docMk/>
            <pc:sldMk cId="1124270288" sldId="2147474253"/>
            <ac:spMk id="12" creationId="{97927A00-DA51-4BA1-C006-23E0605F9091}"/>
          </ac:spMkLst>
        </pc:spChg>
      </pc:sldChg>
    </pc:docChg>
  </pc:docChgLst>
  <pc:docChgLst>
    <pc:chgData name="Jason Wiese" userId="4bff8d5b-7de6-4655-b397-69b0afc81113" providerId="ADAL" clId="{FD3BD4DC-71D8-46F6-AA22-5552A9B6A2A7}"/>
    <pc:docChg chg="undo redo custSel addSld delSld modSld sldOrd">
      <pc:chgData name="Jason Wiese" userId="4bff8d5b-7de6-4655-b397-69b0afc81113" providerId="ADAL" clId="{FD3BD4DC-71D8-46F6-AA22-5552A9B6A2A7}" dt="2026-05-17T07:34:48.670" v="2551" actId="14100"/>
      <pc:docMkLst>
        <pc:docMk/>
      </pc:docMkLst>
      <pc:sldChg chg="addSp delSp modSp mod">
        <pc:chgData name="Jason Wiese" userId="4bff8d5b-7de6-4655-b397-69b0afc81113" providerId="ADAL" clId="{FD3BD4DC-71D8-46F6-AA22-5552A9B6A2A7}" dt="2026-05-17T04:24:16.609" v="975" actId="478"/>
        <pc:sldMkLst>
          <pc:docMk/>
          <pc:sldMk cId="2223038282" sldId="2144328261"/>
        </pc:sldMkLst>
        <pc:spChg chg="mod">
          <ac:chgData name="Jason Wiese" userId="4bff8d5b-7de6-4655-b397-69b0afc81113" providerId="ADAL" clId="{FD3BD4DC-71D8-46F6-AA22-5552A9B6A2A7}" dt="2026-05-17T04:24:13.417" v="974" actId="20577"/>
          <ac:spMkLst>
            <pc:docMk/>
            <pc:sldMk cId="2223038282" sldId="2144328261"/>
            <ac:spMk id="12" creationId="{90114B43-5ED0-40D3-8270-C66AD9B7205B}"/>
          </ac:spMkLst>
        </pc:spChg>
      </pc:sldChg>
      <pc:sldChg chg="modSp mod">
        <pc:chgData name="Jason Wiese" userId="4bff8d5b-7de6-4655-b397-69b0afc81113" providerId="ADAL" clId="{FD3BD4DC-71D8-46F6-AA22-5552A9B6A2A7}" dt="2026-05-17T04:44:46.096" v="1178" actId="1035"/>
        <pc:sldMkLst>
          <pc:docMk/>
          <pc:sldMk cId="1055643420" sldId="2144328272"/>
        </pc:sldMkLst>
        <pc:spChg chg="mod">
          <ac:chgData name="Jason Wiese" userId="4bff8d5b-7de6-4655-b397-69b0afc81113" providerId="ADAL" clId="{FD3BD4DC-71D8-46F6-AA22-5552A9B6A2A7}" dt="2026-05-17T04:44:46.096" v="1178" actId="1035"/>
          <ac:spMkLst>
            <pc:docMk/>
            <pc:sldMk cId="1055643420" sldId="2144328272"/>
            <ac:spMk id="26" creationId="{C03E23B5-35E3-288B-6921-3822D04D6F6A}"/>
          </ac:spMkLst>
        </pc:spChg>
      </pc:sldChg>
      <pc:sldChg chg="addSp delSp modSp mod">
        <pc:chgData name="Jason Wiese" userId="4bff8d5b-7de6-4655-b397-69b0afc81113" providerId="ADAL" clId="{FD3BD4DC-71D8-46F6-AA22-5552A9B6A2A7}" dt="2026-05-17T04:21:44.445" v="881" actId="1076"/>
        <pc:sldMkLst>
          <pc:docMk/>
          <pc:sldMk cId="2398200502" sldId="2144328273"/>
        </pc:sldMkLst>
        <pc:spChg chg="mod">
          <ac:chgData name="Jason Wiese" userId="4bff8d5b-7de6-4655-b397-69b0afc81113" providerId="ADAL" clId="{FD3BD4DC-71D8-46F6-AA22-5552A9B6A2A7}" dt="2026-05-17T03:47:18.057" v="483" actId="1076"/>
          <ac:spMkLst>
            <pc:docMk/>
            <pc:sldMk cId="2398200502" sldId="2144328273"/>
            <ac:spMk id="2" creationId="{620C5E50-C22B-2286-1D3C-A3EA1B60DEB4}"/>
          </ac:spMkLst>
        </pc:spChg>
        <pc:spChg chg="mod">
          <ac:chgData name="Jason Wiese" userId="4bff8d5b-7de6-4655-b397-69b0afc81113" providerId="ADAL" clId="{FD3BD4DC-71D8-46F6-AA22-5552A9B6A2A7}" dt="2026-05-17T03:46:59.300" v="446" actId="404"/>
          <ac:spMkLst>
            <pc:docMk/>
            <pc:sldMk cId="2398200502" sldId="2144328273"/>
            <ac:spMk id="3" creationId="{ED816CC8-461F-7DD0-4EDD-F2D11E58BF9C}"/>
          </ac:spMkLst>
        </pc:spChg>
        <pc:spChg chg="mod">
          <ac:chgData name="Jason Wiese" userId="4bff8d5b-7de6-4655-b397-69b0afc81113" providerId="ADAL" clId="{FD3BD4DC-71D8-46F6-AA22-5552A9B6A2A7}" dt="2026-05-17T03:46:56.295" v="445" actId="404"/>
          <ac:spMkLst>
            <pc:docMk/>
            <pc:sldMk cId="2398200502" sldId="2144328273"/>
            <ac:spMk id="6" creationId="{3BEBC7DA-938F-1605-4D1D-0FFD287C2D93}"/>
          </ac:spMkLst>
        </pc:spChg>
        <pc:spChg chg="mod">
          <ac:chgData name="Jason Wiese" userId="4bff8d5b-7de6-4655-b397-69b0afc81113" providerId="ADAL" clId="{FD3BD4DC-71D8-46F6-AA22-5552A9B6A2A7}" dt="2026-05-17T03:47:18.057" v="483" actId="1076"/>
          <ac:spMkLst>
            <pc:docMk/>
            <pc:sldMk cId="2398200502" sldId="2144328273"/>
            <ac:spMk id="7" creationId="{69C11CA7-6EE4-A80D-6DA4-6B695C1B6D39}"/>
          </ac:spMkLst>
        </pc:spChg>
        <pc:spChg chg="add mod">
          <ac:chgData name="Jason Wiese" userId="4bff8d5b-7de6-4655-b397-69b0afc81113" providerId="ADAL" clId="{FD3BD4DC-71D8-46F6-AA22-5552A9B6A2A7}" dt="2026-05-17T04:21:44.445" v="881" actId="1076"/>
          <ac:spMkLst>
            <pc:docMk/>
            <pc:sldMk cId="2398200502" sldId="2144328273"/>
            <ac:spMk id="8" creationId="{B50A09CB-88C2-F2E4-35CF-14DA71BBF2A3}"/>
          </ac:spMkLst>
        </pc:spChg>
        <pc:spChg chg="mod">
          <ac:chgData name="Jason Wiese" userId="4bff8d5b-7de6-4655-b397-69b0afc81113" providerId="ADAL" clId="{FD3BD4DC-71D8-46F6-AA22-5552A9B6A2A7}" dt="2026-05-17T03:40:49.110" v="395" actId="20577"/>
          <ac:spMkLst>
            <pc:docMk/>
            <pc:sldMk cId="2398200502" sldId="2144328273"/>
            <ac:spMk id="16" creationId="{12D042CC-A86E-FD2E-D6E3-60FAD1259D98}"/>
          </ac:spMkLst>
        </pc:spChg>
      </pc:sldChg>
      <pc:sldChg chg="addSp delSp modSp mod">
        <pc:chgData name="Jason Wiese" userId="4bff8d5b-7de6-4655-b397-69b0afc81113" providerId="ADAL" clId="{FD3BD4DC-71D8-46F6-AA22-5552A9B6A2A7}" dt="2026-05-17T03:39:40.178" v="330" actId="478"/>
        <pc:sldMkLst>
          <pc:docMk/>
          <pc:sldMk cId="347588222" sldId="2144328275"/>
        </pc:sldMkLst>
        <pc:spChg chg="mod">
          <ac:chgData name="Jason Wiese" userId="4bff8d5b-7de6-4655-b397-69b0afc81113" providerId="ADAL" clId="{FD3BD4DC-71D8-46F6-AA22-5552A9B6A2A7}" dt="2026-05-17T03:39:37.678" v="329" actId="33524"/>
          <ac:spMkLst>
            <pc:docMk/>
            <pc:sldMk cId="347588222" sldId="2144328275"/>
            <ac:spMk id="12" creationId="{90114B43-5ED0-40D3-8270-C66AD9B7205B}"/>
          </ac:spMkLst>
        </pc:spChg>
      </pc:sldChg>
      <pc:sldChg chg="addSp delSp modSp mod">
        <pc:chgData name="Jason Wiese" userId="4bff8d5b-7de6-4655-b397-69b0afc81113" providerId="ADAL" clId="{FD3BD4DC-71D8-46F6-AA22-5552A9B6A2A7}" dt="2026-05-17T04:29:41.229" v="1046" actId="478"/>
        <pc:sldMkLst>
          <pc:docMk/>
          <pc:sldMk cId="2437589747" sldId="2144328276"/>
        </pc:sldMkLst>
        <pc:spChg chg="mod">
          <ac:chgData name="Jason Wiese" userId="4bff8d5b-7de6-4655-b397-69b0afc81113" providerId="ADAL" clId="{FD3BD4DC-71D8-46F6-AA22-5552A9B6A2A7}" dt="2026-05-17T04:27:48.103" v="1045" actId="20577"/>
          <ac:spMkLst>
            <pc:docMk/>
            <pc:sldMk cId="2437589747" sldId="2144328276"/>
            <ac:spMk id="12" creationId="{90114B43-5ED0-40D3-8270-C66AD9B7205B}"/>
          </ac:spMkLst>
        </pc:spChg>
      </pc:sldChg>
      <pc:sldChg chg="modSp mod">
        <pc:chgData name="Jason Wiese" userId="4bff8d5b-7de6-4655-b397-69b0afc81113" providerId="ADAL" clId="{FD3BD4DC-71D8-46F6-AA22-5552A9B6A2A7}" dt="2026-05-17T04:01:03.870" v="542" actId="1076"/>
        <pc:sldMkLst>
          <pc:docMk/>
          <pc:sldMk cId="4022284073" sldId="2144328278"/>
        </pc:sldMkLst>
        <pc:spChg chg="mod">
          <ac:chgData name="Jason Wiese" userId="4bff8d5b-7de6-4655-b397-69b0afc81113" providerId="ADAL" clId="{FD3BD4DC-71D8-46F6-AA22-5552A9B6A2A7}" dt="2026-05-17T03:48:12.362" v="539" actId="207"/>
          <ac:spMkLst>
            <pc:docMk/>
            <pc:sldMk cId="4022284073" sldId="2144328278"/>
            <ac:spMk id="12" creationId="{90114B43-5ED0-40D3-8270-C66AD9B7205B}"/>
          </ac:spMkLst>
        </pc:spChg>
        <pc:graphicFrameChg chg="mod">
          <ac:chgData name="Jason Wiese" userId="4bff8d5b-7de6-4655-b397-69b0afc81113" providerId="ADAL" clId="{FD3BD4DC-71D8-46F6-AA22-5552A9B6A2A7}" dt="2026-05-17T04:01:03.870" v="542" actId="1076"/>
          <ac:graphicFrameMkLst>
            <pc:docMk/>
            <pc:sldMk cId="4022284073" sldId="2144328278"/>
            <ac:graphicFrameMk id="19" creationId="{DF76B750-CD09-A66D-0BD7-E69CDC17DF4E}"/>
          </ac:graphicFrameMkLst>
        </pc:graphicFrameChg>
        <pc:graphicFrameChg chg="mod">
          <ac:chgData name="Jason Wiese" userId="4bff8d5b-7de6-4655-b397-69b0afc81113" providerId="ADAL" clId="{FD3BD4DC-71D8-46F6-AA22-5552A9B6A2A7}" dt="2026-05-17T04:00:13.934" v="540" actId="403"/>
          <ac:graphicFrameMkLst>
            <pc:docMk/>
            <pc:sldMk cId="4022284073" sldId="2144328278"/>
            <ac:graphicFrameMk id="33" creationId="{B902972C-BE9E-75C3-E854-8720A69F7E6A}"/>
          </ac:graphicFrameMkLst>
        </pc:graphicFrameChg>
      </pc:sldChg>
      <pc:sldChg chg="modSp mod">
        <pc:chgData name="Jason Wiese" userId="4bff8d5b-7de6-4655-b397-69b0afc81113" providerId="ADAL" clId="{FD3BD4DC-71D8-46F6-AA22-5552A9B6A2A7}" dt="2026-05-17T05:02:45.849" v="1299" actId="1035"/>
        <pc:sldMkLst>
          <pc:docMk/>
          <pc:sldMk cId="3110856516" sldId="2144328304"/>
        </pc:sldMkLst>
        <pc:spChg chg="mod">
          <ac:chgData name="Jason Wiese" userId="4bff8d5b-7de6-4655-b397-69b0afc81113" providerId="ADAL" clId="{FD3BD4DC-71D8-46F6-AA22-5552A9B6A2A7}" dt="2026-05-17T05:02:45.849" v="1299" actId="1035"/>
          <ac:spMkLst>
            <pc:docMk/>
            <pc:sldMk cId="3110856516" sldId="2144328304"/>
            <ac:spMk id="3" creationId="{85534B21-5770-ADB8-0344-426047EF1A48}"/>
          </ac:spMkLst>
        </pc:spChg>
        <pc:spChg chg="mod">
          <ac:chgData name="Jason Wiese" userId="4bff8d5b-7de6-4655-b397-69b0afc81113" providerId="ADAL" clId="{FD3BD4DC-71D8-46F6-AA22-5552A9B6A2A7}" dt="2026-05-17T05:02:45.849" v="1299" actId="1035"/>
          <ac:spMkLst>
            <pc:docMk/>
            <pc:sldMk cId="3110856516" sldId="2144328304"/>
            <ac:spMk id="21" creationId="{2815605B-1D8C-543A-8D31-2508E5889FE5}"/>
          </ac:spMkLst>
        </pc:spChg>
        <pc:spChg chg="mod">
          <ac:chgData name="Jason Wiese" userId="4bff8d5b-7de6-4655-b397-69b0afc81113" providerId="ADAL" clId="{FD3BD4DC-71D8-46F6-AA22-5552A9B6A2A7}" dt="2026-05-17T05:02:45.849" v="1299" actId="1035"/>
          <ac:spMkLst>
            <pc:docMk/>
            <pc:sldMk cId="3110856516" sldId="2144328304"/>
            <ac:spMk id="29" creationId="{D4706291-E03E-7A66-2872-E5DAD79DAA5C}"/>
          </ac:spMkLst>
        </pc:spChg>
        <pc:spChg chg="mod">
          <ac:chgData name="Jason Wiese" userId="4bff8d5b-7de6-4655-b397-69b0afc81113" providerId="ADAL" clId="{FD3BD4DC-71D8-46F6-AA22-5552A9B6A2A7}" dt="2026-05-17T05:02:45.849" v="1299" actId="1035"/>
          <ac:spMkLst>
            <pc:docMk/>
            <pc:sldMk cId="3110856516" sldId="2144328304"/>
            <ac:spMk id="37" creationId="{D5FF68A8-6645-1D44-DAFF-21DF68226A5B}"/>
          </ac:spMkLst>
        </pc:spChg>
        <pc:picChg chg="mod">
          <ac:chgData name="Jason Wiese" userId="4bff8d5b-7de6-4655-b397-69b0afc81113" providerId="ADAL" clId="{FD3BD4DC-71D8-46F6-AA22-5552A9B6A2A7}" dt="2026-05-17T05:02:45.849" v="1299" actId="1035"/>
          <ac:picMkLst>
            <pc:docMk/>
            <pc:sldMk cId="3110856516" sldId="2144328304"/>
            <ac:picMk id="15" creationId="{726AFC82-6452-4AE8-CA82-8696644EE656}"/>
          </ac:picMkLst>
        </pc:picChg>
        <pc:picChg chg="mod">
          <ac:chgData name="Jason Wiese" userId="4bff8d5b-7de6-4655-b397-69b0afc81113" providerId="ADAL" clId="{FD3BD4DC-71D8-46F6-AA22-5552A9B6A2A7}" dt="2026-05-17T05:02:45.849" v="1299" actId="1035"/>
          <ac:picMkLst>
            <pc:docMk/>
            <pc:sldMk cId="3110856516" sldId="2144328304"/>
            <ac:picMk id="16" creationId="{C7EF1888-89F3-1CC3-0254-2277F44A2B6B}"/>
          </ac:picMkLst>
        </pc:picChg>
        <pc:picChg chg="mod">
          <ac:chgData name="Jason Wiese" userId="4bff8d5b-7de6-4655-b397-69b0afc81113" providerId="ADAL" clId="{FD3BD4DC-71D8-46F6-AA22-5552A9B6A2A7}" dt="2026-05-17T05:02:45.849" v="1299" actId="1035"/>
          <ac:picMkLst>
            <pc:docMk/>
            <pc:sldMk cId="3110856516" sldId="2144328304"/>
            <ac:picMk id="24" creationId="{EE3A631B-90B6-C59B-F09C-C10C1D5F5884}"/>
          </ac:picMkLst>
        </pc:picChg>
        <pc:picChg chg="mod">
          <ac:chgData name="Jason Wiese" userId="4bff8d5b-7de6-4655-b397-69b0afc81113" providerId="ADAL" clId="{FD3BD4DC-71D8-46F6-AA22-5552A9B6A2A7}" dt="2026-05-17T05:02:45.849" v="1299" actId="1035"/>
          <ac:picMkLst>
            <pc:docMk/>
            <pc:sldMk cId="3110856516" sldId="2144328304"/>
            <ac:picMk id="39" creationId="{20A0C6E5-4640-E9E5-BDD5-3CA744D3AEDE}"/>
          </ac:picMkLst>
        </pc:picChg>
      </pc:sldChg>
      <pc:sldChg chg="addSp delSp modSp mod">
        <pc:chgData name="Jason Wiese" userId="4bff8d5b-7de6-4655-b397-69b0afc81113" providerId="ADAL" clId="{FD3BD4DC-71D8-46F6-AA22-5552A9B6A2A7}" dt="2026-05-17T06:17:21.306" v="2273" actId="478"/>
        <pc:sldMkLst>
          <pc:docMk/>
          <pc:sldMk cId="790422164" sldId="2146845996"/>
        </pc:sldMkLst>
        <pc:spChg chg="mod">
          <ac:chgData name="Jason Wiese" userId="4bff8d5b-7de6-4655-b397-69b0afc81113" providerId="ADAL" clId="{FD3BD4DC-71D8-46F6-AA22-5552A9B6A2A7}" dt="2026-05-17T06:17:17.677" v="2272"/>
          <ac:spMkLst>
            <pc:docMk/>
            <pc:sldMk cId="790422164" sldId="2146845996"/>
            <ac:spMk id="10" creationId="{0C38B446-4C07-42BF-B42F-5E8AEE13A36B}"/>
          </ac:spMkLst>
        </pc:spChg>
        <pc:picChg chg="mod">
          <ac:chgData name="Jason Wiese" userId="4bff8d5b-7de6-4655-b397-69b0afc81113" providerId="ADAL" clId="{FD3BD4DC-71D8-46F6-AA22-5552A9B6A2A7}" dt="2026-05-17T06:12:00.160" v="2004" actId="14100"/>
          <ac:picMkLst>
            <pc:docMk/>
            <pc:sldMk cId="790422164" sldId="2146845996"/>
            <ac:picMk id="3" creationId="{7A5385FF-138D-B76C-EFBC-2AB1D351BC36}"/>
          </ac:picMkLst>
        </pc:picChg>
        <pc:picChg chg="mod">
          <ac:chgData name="Jason Wiese" userId="4bff8d5b-7de6-4655-b397-69b0afc81113" providerId="ADAL" clId="{FD3BD4DC-71D8-46F6-AA22-5552A9B6A2A7}" dt="2026-05-17T06:15:46.143" v="2204" actId="14100"/>
          <ac:picMkLst>
            <pc:docMk/>
            <pc:sldMk cId="790422164" sldId="2146845996"/>
            <ac:picMk id="12" creationId="{4C3BDC65-8D60-4B6A-A6E4-F284D2B2831F}"/>
          </ac:picMkLst>
        </pc:picChg>
      </pc:sldChg>
      <pc:sldChg chg="modSp mod">
        <pc:chgData name="Jason Wiese" userId="4bff8d5b-7de6-4655-b397-69b0afc81113" providerId="ADAL" clId="{FD3BD4DC-71D8-46F6-AA22-5552A9B6A2A7}" dt="2026-05-17T04:30:35.392" v="1048" actId="115"/>
        <pc:sldMkLst>
          <pc:docMk/>
          <pc:sldMk cId="4246109696" sldId="2147474245"/>
        </pc:sldMkLst>
        <pc:spChg chg="mod">
          <ac:chgData name="Jason Wiese" userId="4bff8d5b-7de6-4655-b397-69b0afc81113" providerId="ADAL" clId="{FD3BD4DC-71D8-46F6-AA22-5552A9B6A2A7}" dt="2026-05-17T04:30:35.392" v="1048" actId="115"/>
          <ac:spMkLst>
            <pc:docMk/>
            <pc:sldMk cId="4246109696" sldId="2147474245"/>
            <ac:spMk id="2" creationId="{DDA0B420-0AF4-8E51-3B11-FF1910ED00AF}"/>
          </ac:spMkLst>
        </pc:spChg>
      </pc:sldChg>
      <pc:sldChg chg="modSp mod">
        <pc:chgData name="Jason Wiese" userId="4bff8d5b-7de6-4655-b397-69b0afc81113" providerId="ADAL" clId="{FD3BD4DC-71D8-46F6-AA22-5552A9B6A2A7}" dt="2026-05-17T06:22:14.840" v="2280" actId="20577"/>
        <pc:sldMkLst>
          <pc:docMk/>
          <pc:sldMk cId="2675447412" sldId="2147474251"/>
        </pc:sldMkLst>
        <pc:spChg chg="mod">
          <ac:chgData name="Jason Wiese" userId="4bff8d5b-7de6-4655-b397-69b0afc81113" providerId="ADAL" clId="{FD3BD4DC-71D8-46F6-AA22-5552A9B6A2A7}" dt="2026-05-17T05:39:46.511" v="1320" actId="20577"/>
          <ac:spMkLst>
            <pc:docMk/>
            <pc:sldMk cId="2675447412" sldId="2147474251"/>
            <ac:spMk id="2" creationId="{C626DCA0-183C-3E30-1F48-79A3310CDCFB}"/>
          </ac:spMkLst>
        </pc:spChg>
        <pc:spChg chg="mod">
          <ac:chgData name="Jason Wiese" userId="4bff8d5b-7de6-4655-b397-69b0afc81113" providerId="ADAL" clId="{FD3BD4DC-71D8-46F6-AA22-5552A9B6A2A7}" dt="2026-05-17T06:22:14.840" v="2280" actId="20577"/>
          <ac:spMkLst>
            <pc:docMk/>
            <pc:sldMk cId="2675447412" sldId="2147474251"/>
            <ac:spMk id="4" creationId="{FE3999CB-C9B8-6457-4662-AFF75EBBA22B}"/>
          </ac:spMkLst>
        </pc:spChg>
      </pc:sldChg>
      <pc:sldChg chg="modSp mod">
        <pc:chgData name="Jason Wiese" userId="4bff8d5b-7de6-4655-b397-69b0afc81113" providerId="ADAL" clId="{FD3BD4DC-71D8-46F6-AA22-5552A9B6A2A7}" dt="2026-05-17T05:47:01.735" v="1585" actId="20577"/>
        <pc:sldMkLst>
          <pc:docMk/>
          <pc:sldMk cId="3887488013" sldId="2147474252"/>
        </pc:sldMkLst>
        <pc:spChg chg="mod">
          <ac:chgData name="Jason Wiese" userId="4bff8d5b-7de6-4655-b397-69b0afc81113" providerId="ADAL" clId="{FD3BD4DC-71D8-46F6-AA22-5552A9B6A2A7}" dt="2026-05-17T05:47:01.735" v="1585" actId="20577"/>
          <ac:spMkLst>
            <pc:docMk/>
            <pc:sldMk cId="3887488013" sldId="2147474252"/>
            <ac:spMk id="7" creationId="{F25B641F-1744-45AC-B343-CA9AA9737A1D}"/>
          </ac:spMkLst>
        </pc:spChg>
      </pc:sldChg>
      <pc:sldChg chg="modSp mod">
        <pc:chgData name="Jason Wiese" userId="4bff8d5b-7de6-4655-b397-69b0afc81113" providerId="ADAL" clId="{FD3BD4DC-71D8-46F6-AA22-5552A9B6A2A7}" dt="2026-05-17T04:36:08.265" v="1063" actId="20577"/>
        <pc:sldMkLst>
          <pc:docMk/>
          <pc:sldMk cId="1967112963" sldId="2147474255"/>
        </pc:sldMkLst>
        <pc:spChg chg="mod">
          <ac:chgData name="Jason Wiese" userId="4bff8d5b-7de6-4655-b397-69b0afc81113" providerId="ADAL" clId="{FD3BD4DC-71D8-46F6-AA22-5552A9B6A2A7}" dt="2026-05-17T04:36:08.265" v="1063" actId="20577"/>
          <ac:spMkLst>
            <pc:docMk/>
            <pc:sldMk cId="1967112963" sldId="2147474255"/>
            <ac:spMk id="12" creationId="{6EE0606E-7ED1-D6CE-99F8-E17463F539BE}"/>
          </ac:spMkLst>
        </pc:spChg>
      </pc:sldChg>
      <pc:sldChg chg="addSp delSp modSp mod ord">
        <pc:chgData name="Jason Wiese" userId="4bff8d5b-7de6-4655-b397-69b0afc81113" providerId="ADAL" clId="{FD3BD4DC-71D8-46F6-AA22-5552A9B6A2A7}" dt="2026-05-17T06:55:52.748" v="2283"/>
        <pc:sldMkLst>
          <pc:docMk/>
          <pc:sldMk cId="692514066" sldId="2147474259"/>
        </pc:sldMkLst>
        <pc:spChg chg="mod">
          <ac:chgData name="Jason Wiese" userId="4bff8d5b-7de6-4655-b397-69b0afc81113" providerId="ADAL" clId="{FD3BD4DC-71D8-46F6-AA22-5552A9B6A2A7}" dt="2026-05-17T04:37:42.348" v="1104" actId="313"/>
          <ac:spMkLst>
            <pc:docMk/>
            <pc:sldMk cId="692514066" sldId="2147474259"/>
            <ac:spMk id="12" creationId="{2E44ED91-EF7E-A497-D81E-79AE8047A9E4}"/>
          </ac:spMkLst>
        </pc:spChg>
      </pc:sldChg>
      <pc:sldChg chg="ord">
        <pc:chgData name="Jason Wiese" userId="4bff8d5b-7de6-4655-b397-69b0afc81113" providerId="ADAL" clId="{FD3BD4DC-71D8-46F6-AA22-5552A9B6A2A7}" dt="2026-05-17T04:32:25.047" v="1050"/>
        <pc:sldMkLst>
          <pc:docMk/>
          <pc:sldMk cId="3117684871" sldId="2147474261"/>
        </pc:sldMkLst>
      </pc:sldChg>
      <pc:sldChg chg="modSp mod">
        <pc:chgData name="Jason Wiese" userId="4bff8d5b-7de6-4655-b397-69b0afc81113" providerId="ADAL" clId="{FD3BD4DC-71D8-46F6-AA22-5552A9B6A2A7}" dt="2026-05-17T05:42:03.958" v="1326" actId="20577"/>
        <pc:sldMkLst>
          <pc:docMk/>
          <pc:sldMk cId="4024785172" sldId="2147474263"/>
        </pc:sldMkLst>
        <pc:spChg chg="mod">
          <ac:chgData name="Jason Wiese" userId="4bff8d5b-7de6-4655-b397-69b0afc81113" providerId="ADAL" clId="{FD3BD4DC-71D8-46F6-AA22-5552A9B6A2A7}" dt="2026-05-17T05:42:03.958" v="1326" actId="20577"/>
          <ac:spMkLst>
            <pc:docMk/>
            <pc:sldMk cId="4024785172" sldId="2147474263"/>
            <ac:spMk id="12" creationId="{F550D191-692D-50E7-7EA9-3190A6494D64}"/>
          </ac:spMkLst>
        </pc:spChg>
      </pc:sldChg>
      <pc:sldChg chg="addSp delSp modSp add mod">
        <pc:chgData name="Jason Wiese" userId="4bff8d5b-7de6-4655-b397-69b0afc81113" providerId="ADAL" clId="{FD3BD4DC-71D8-46F6-AA22-5552A9B6A2A7}" dt="2026-05-17T07:34:48.670" v="2551" actId="14100"/>
        <pc:sldMkLst>
          <pc:docMk/>
          <pc:sldMk cId="2743160159" sldId="2147474264"/>
        </pc:sldMkLst>
        <pc:spChg chg="mod">
          <ac:chgData name="Jason Wiese" userId="4bff8d5b-7de6-4655-b397-69b0afc81113" providerId="ADAL" clId="{FD3BD4DC-71D8-46F6-AA22-5552A9B6A2A7}" dt="2026-05-17T07:34:48.670" v="2551" actId="14100"/>
          <ac:spMkLst>
            <pc:docMk/>
            <pc:sldMk cId="2743160159" sldId="2147474264"/>
            <ac:spMk id="12" creationId="{F0F932C0-A2E9-791E-2E12-42605D68138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33865491228415"/>
          <c:y val="0.10969937435571669"/>
          <c:w val="0.67432070038637204"/>
          <c:h val="0.8244810010308534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D9-4A97-B2D5-07AC9AA8EA0B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FD9-4A97-B2D5-07AC9AA8EA0B}"/>
              </c:ext>
            </c:extLst>
          </c:dPt>
          <c:dPt>
            <c:idx val="2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FD9-4A97-B2D5-07AC9AA8EA0B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FD9-4A97-B2D5-07AC9AA8EA0B}"/>
              </c:ext>
            </c:extLst>
          </c:dPt>
          <c:dPt>
            <c:idx val="4"/>
            <c:bubble3D val="0"/>
            <c:spPr>
              <a:solidFill>
                <a:srgbClr val="2C82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FD9-4A97-B2D5-07AC9AA8EA0B}"/>
              </c:ext>
            </c:extLst>
          </c:dPt>
          <c:dPt>
            <c:idx val="5"/>
            <c:bubble3D val="0"/>
            <c:spPr>
              <a:solidFill>
                <a:srgbClr val="FF6E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FD9-4A97-B2D5-07AC9AA8EA0B}"/>
              </c:ext>
            </c:extLst>
          </c:dPt>
          <c:dLbls>
            <c:dLbl>
              <c:idx val="0"/>
              <c:layout>
                <c:manualLayout>
                  <c:x val="-0.14238417466686148"/>
                  <c:y val="-2.63399434050233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57027A6-AA20-43F2-ACED-2C46D8756BA2}" type="CATEGORYNAME">
                      <a:rPr lang="en-US" sz="1200" b="0" u="sng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sz="14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55%</a:t>
                    </a:r>
                    <a:endParaRPr lang="en-US" sz="1600" b="1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100" b="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(93 index)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02157804926395"/>
                      <c:h val="0.2471041956493894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FD9-4A97-B2D5-07AC9AA8EA0B}"/>
                </c:ext>
              </c:extLst>
            </c:dLbl>
            <c:dLbl>
              <c:idx val="1"/>
              <c:layout>
                <c:manualLayout>
                  <c:x val="0.21967186444728548"/>
                  <c:y val="-0.1917546297701644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B6B0A48-7C5F-4F48-B80C-48A5D76BBC64}" type="CATEGORYNAME">
                      <a:rPr lang="en-US" sz="1200" b="0" u="sng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sz="16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8BEC8557-2D55-46A6-B64F-321F31E6904F}" type="VALUE">
                      <a:rPr lang="en-US" sz="1400" b="1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600" b="1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100" b="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(109 index)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990598054939815"/>
                      <c:h val="0.24316094119842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FD9-4A97-B2D5-07AC9AA8EA0B}"/>
                </c:ext>
              </c:extLst>
            </c:dLbl>
            <c:dLbl>
              <c:idx val="2"/>
              <c:layout>
                <c:manualLayout>
                  <c:x val="0.21750233232020547"/>
                  <c:y val="2.35070087905107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49277EF-4457-4A3E-99D7-FC3FA4D1BC09}" type="CATEGORYNAME">
                      <a:rPr lang="en-US" sz="1200" b="0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sz="14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437886AC-6003-46AC-A341-FA97DE4C7BC7}" type="VALUE">
                      <a:rPr lang="en-US" sz="1400" b="1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400" b="1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1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(93 index)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82434066286735"/>
                      <c:h val="0.18058861550011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FD9-4A97-B2D5-07AC9AA8EA0B}"/>
                </c:ext>
              </c:extLst>
            </c:dLbl>
            <c:dLbl>
              <c:idx val="3"/>
              <c:layout>
                <c:manualLayout>
                  <c:x val="-0.1613471061668928"/>
                  <c:y val="0.2269408583402250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59ED059-BB24-4768-8413-9FBC3FD93DBF}" type="CATEGORYNAME">
                      <a:rPr lang="en-US" sz="1200" b="0" u="sng" smtClean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100" b="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83681212-691C-4E9A-8C94-08618103E387}" type="VALUE">
                      <a:rPr lang="en-US" sz="1400" b="1" baseline="0" smtClean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1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[VALUE]</a:t>
                    </a:fld>
                    <a:endParaRPr lang="en-US" sz="1400" b="1" baseline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1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100" b="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(111 index)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76647005607662"/>
                      <c:h val="0.20322691383453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FD9-4A97-B2D5-07AC9AA8EA0B}"/>
                </c:ext>
              </c:extLst>
            </c:dLbl>
            <c:dLbl>
              <c:idx val="4"/>
              <c:layout>
                <c:manualLayout>
                  <c:x val="-3.4772562952460992E-2"/>
                  <c:y val="2.50741427098780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8C36855-1411-445D-B172-C2C0C3A4EBA7}" type="CATEGORYNAME">
                      <a:rPr lang="en-US" sz="1200" u="sng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1C371AF1-4E09-4760-A6B2-EBF241CA587F}" type="PERCENTAGE">
                      <a:rPr lang="en-US" sz="1400" b="1" baseline="0" smtClean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400" b="1" baseline="0">
                      <a:solidFill>
                        <a:srgbClr val="1B1464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4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100" b="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(207 index)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474118411220653"/>
                      <c:h val="0.20993103870376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FD9-4A97-B2D5-07AC9AA8EA0B}"/>
                </c:ext>
              </c:extLst>
            </c:dLbl>
            <c:dLbl>
              <c:idx val="5"/>
              <c:layout>
                <c:manualLayout>
                  <c:x val="0.49994025384847973"/>
                  <c:y val="1.56713391936738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rgbClr val="1B1464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1462452-33A5-49A7-9227-5FDE73A6091D}" type="CATEGORYNAME">
                      <a:rPr lang="en-US" sz="1200" u="sng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7CC35DC9-FE1A-4A56-A76C-475CB8FB6D53}" type="PERCENTAGE">
                      <a:rPr lang="en-US" sz="1400" b="1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rgbClr val="1B146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400" b="1" baseline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 sz="1400">
                        <a:solidFill>
                          <a:srgbClr val="1B146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100" b="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(102 index)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135484894517765"/>
                      <c:h val="0.223316583509851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FD9-4A97-B2D5-07AC9AA8EA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White</c:v>
                </c:pt>
                <c:pt idx="1">
                  <c:v>Hispanic</c:v>
                </c:pt>
                <c:pt idx="2">
                  <c:v>Black</c:v>
                </c:pt>
                <c:pt idx="3">
                  <c:v>Asian</c:v>
                </c:pt>
                <c:pt idx="4">
                  <c:v>Native American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0.55000000000000004</c:v>
                </c:pt>
                <c:pt idx="1">
                  <c:v>0.2</c:v>
                </c:pt>
                <c:pt idx="2">
                  <c:v>0.1</c:v>
                </c:pt>
                <c:pt idx="3">
                  <c:v>0.06</c:v>
                </c:pt>
                <c:pt idx="4">
                  <c:v>0.03</c:v>
                </c:pt>
                <c:pt idx="5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1FD9-4A97-B2D5-07AC9AA8EA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346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81126602906347E-2"/>
          <c:y val="0"/>
          <c:w val="0.88529539555978243"/>
          <c:h val="1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CF-414B-81C1-63FD2CC7042C}"/>
              </c:ext>
            </c:extLst>
          </c:dPt>
          <c:dPt>
            <c:idx val="1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CF-414B-81C1-63FD2CC7042C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CF-414B-81C1-63FD2CC7042C}"/>
              </c:ext>
            </c:extLst>
          </c:dPt>
          <c:dPt>
            <c:idx val="3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CF-414B-81C1-63FD2CC7042C}"/>
              </c:ext>
            </c:extLst>
          </c:dPt>
          <c:dLbls>
            <c:dLbl>
              <c:idx val="0"/>
              <c:layout>
                <c:manualLayout>
                  <c:x val="-0.1405387283292617"/>
                  <c:y val="0.164996712004080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E57027A6-AA20-43F2-ACED-2C46D8756BA2}" type="CATEGORYNAME">
                      <a:rPr lang="en-US" sz="1400" b="0" u="sng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sz="14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6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450294724010479"/>
                      <c:h val="0.247104197079857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BCF-414B-81C1-63FD2CC7042C}"/>
                </c:ext>
              </c:extLst>
            </c:dLbl>
            <c:dLbl>
              <c:idx val="1"/>
              <c:layout>
                <c:manualLayout>
                  <c:x val="0.13502828273117709"/>
                  <c:y val="-0.1319875131254758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649277EF-4457-4A3E-99D7-FC3FA4D1BC09}" type="CATEGORYNAME">
                      <a:rPr lang="en-US" sz="1400" b="0" u="sng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sz="16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BB2C21A9-1CAD-4521-88EE-DE8A8F6F5734}" type="PERCENTAGE">
                      <a:rPr lang="en-US" sz="1600" b="1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6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105771417120306"/>
                      <c:h val="0.252887828162291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BCF-414B-81C1-63FD2CC7042C}"/>
                </c:ext>
              </c:extLst>
            </c:dLbl>
            <c:dLbl>
              <c:idx val="2"/>
              <c:layout>
                <c:manualLayout>
                  <c:x val="0.10052736408492145"/>
                  <c:y val="0.1557673034346975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B6B0A48-7C5F-4F48-B80C-48A5D76BBC64}" type="CATEGORYNAME">
                      <a:rPr lang="en-US" sz="1400" b="0" u="sng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r>
                      <a:rPr lang="en-US" sz="14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EBC18467-197A-4C1D-9FE0-586C166AEF9C}" type="PERCENTAGE">
                      <a:rPr lang="en-US" sz="1600" b="1" baseline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400" b="1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05830621335908"/>
                      <c:h val="0.205411827107734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BCF-414B-81C1-63FD2CC7042C}"/>
                </c:ext>
              </c:extLst>
            </c:dLbl>
            <c:dLbl>
              <c:idx val="3"/>
              <c:layout>
                <c:manualLayout>
                  <c:x val="0.14386007363170242"/>
                  <c:y val="3.743745877038839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59ED059-BB24-4768-8413-9FBC3FD93DBF}" type="CATEGORYNAME">
                      <a:rPr lang="en-US" sz="1400" b="0" u="sng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400" b="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
</a:t>
                    </a:r>
                    <a:fld id="{99661F60-9137-4829-9F6E-E50A8EBAC264}" type="PERCENTAGE">
                      <a:rPr lang="en-US" sz="1600" b="1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14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400" b="0" baseline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63545330943145"/>
                      <c:h val="0.232795399396975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BCF-414B-81C1-63FD2CC704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 Z</c:v>
                </c:pt>
                <c:pt idx="1">
                  <c:v>Millennials</c:v>
                </c:pt>
                <c:pt idx="2">
                  <c:v>Gen X</c:v>
                </c:pt>
                <c:pt idx="3">
                  <c:v>Boomers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0.4007</c:v>
                </c:pt>
                <c:pt idx="1">
                  <c:v>0.38929999999999998</c:v>
                </c:pt>
                <c:pt idx="2">
                  <c:v>9.8400000000000001E-2</c:v>
                </c:pt>
                <c:pt idx="3">
                  <c:v>0.10189999999999999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BCF-414B-81C1-63FD2CC704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46484692517811E-2"/>
          <c:y val="0.23061651471035066"/>
          <c:w val="0.94795556761846067"/>
          <c:h val="0.7607369663335097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High School or Less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0.36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26-4FCE-AA3F-3ACD63C36A2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Some College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0.18</c:v>
                </c:pt>
                <c:pt idx="1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26-4FCE-AA3F-3ACD63C36A2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Associate’s Degree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0.1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26-4FCE-AA3F-3ACD63C36A2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Bachelor’s+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0.37</c:v>
                </c:pt>
                <c:pt idx="1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26-4FCE-AA3F-3ACD63C36A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overlap val="100"/>
        <c:axId val="468328480"/>
        <c:axId val="468329792"/>
      </c:barChart>
      <c:catAx>
        <c:axId val="46832848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8329792"/>
        <c:crosses val="autoZero"/>
        <c:auto val="1"/>
        <c:lblAlgn val="ctr"/>
        <c:lblOffset val="100"/>
        <c:noMultiLvlLbl val="0"/>
      </c:catAx>
      <c:valAx>
        <c:axId val="468329792"/>
        <c:scaling>
          <c:orientation val="minMax"/>
          <c:max val="1.03"/>
        </c:scaling>
        <c:delete val="1"/>
        <c:axPos val="t"/>
        <c:numFmt formatCode="0%" sourceLinked="1"/>
        <c:majorTickMark val="none"/>
        <c:minorTickMark val="none"/>
        <c:tickLblPos val="nextTo"/>
        <c:crossAx val="46832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138216356379091E-3"/>
          <c:y val="3.0613949126997383E-2"/>
          <c:w val="0.98974747497317128"/>
          <c:h val="8.13561572994367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82572990893904E-2"/>
          <c:y val="0.22775970113437646"/>
          <c:w val="0.84093393680720663"/>
          <c:h val="0.640271082630642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LGBTQ</c:v>
                </c:pt>
              </c:strCache>
            </c:strRef>
          </c:tx>
          <c:spPr>
            <a:solidFill>
              <a:srgbClr val="ED3C8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Any Children</c:v>
                </c:pt>
                <c:pt idx="1">
                  <c:v>2+ Children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0.37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87-46FA-8958-197E03DF9D3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Non-LGBTQ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Any Children</c:v>
                </c:pt>
                <c:pt idx="1">
                  <c:v>2+ Children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0.39</c:v>
                </c:pt>
                <c:pt idx="1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87-46FA-8958-197E03DF9D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27"/>
        <c:axId val="1054786840"/>
        <c:axId val="1054791104"/>
      </c:barChart>
      <c:catAx>
        <c:axId val="105478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4791104"/>
        <c:crosses val="autoZero"/>
        <c:auto val="1"/>
        <c:lblAlgn val="ctr"/>
        <c:lblOffset val="100"/>
        <c:noMultiLvlLbl val="0"/>
      </c:catAx>
      <c:valAx>
        <c:axId val="1054791104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1054786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69406846746335"/>
          <c:y val="1.221085019461168E-2"/>
          <c:w val="0.46031278027607897"/>
          <c:h val="8.92521304546061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91745100949741E-2"/>
          <c:y val="0.23439207417987259"/>
          <c:w val="0.93121467537608937"/>
          <c:h val="0.63363863761741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6.6400000000000001E-2</c:v>
                </c:pt>
                <c:pt idx="1">
                  <c:v>0.54200000000000004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73-47CC-A277-6C551F8C7C7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FF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0.14099999999999999</c:v>
                </c:pt>
                <c:pt idx="1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73-47CC-A277-6C551F8C7C7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0.27500000000000002</c:v>
                </c:pt>
                <c:pt idx="1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5F-48F5-95D8-BD06FC251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7"/>
        <c:overlap val="-27"/>
        <c:axId val="1054786840"/>
        <c:axId val="1054791104"/>
      </c:barChart>
      <c:catAx>
        <c:axId val="105478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54791104"/>
        <c:crosses val="autoZero"/>
        <c:auto val="1"/>
        <c:lblAlgn val="ctr"/>
        <c:lblOffset val="100"/>
        <c:noMultiLvlLbl val="0"/>
      </c:catAx>
      <c:valAx>
        <c:axId val="1054791104"/>
        <c:scaling>
          <c:orientation val="minMax"/>
          <c:max val="0.60000000000000009"/>
        </c:scaling>
        <c:delete val="1"/>
        <c:axPos val="l"/>
        <c:numFmt formatCode="0%" sourceLinked="1"/>
        <c:majorTickMark val="out"/>
        <c:minorTickMark val="none"/>
        <c:tickLblPos val="nextTo"/>
        <c:crossAx val="1054786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69406846746335"/>
          <c:y val="1.221085019461168E-2"/>
          <c:w val="0.39997566109822608"/>
          <c:h val="7.85814797629358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solidFill>
            <a:srgbClr val="1B1464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73583567939794"/>
          <c:h val="0.89673592710733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B146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B9-45FC-8729-46366616CB94}"/>
              </c:ext>
            </c:extLst>
          </c:dPt>
          <c:dPt>
            <c:idx val="1"/>
            <c:invertIfNegative val="0"/>
            <c:bubble3D val="0"/>
            <c:spPr>
              <a:solidFill>
                <a:srgbClr val="00BFF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B9-45FC-8729-46366616CB9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LGBTQ</c:v>
                </c:pt>
                <c:pt idx="1">
                  <c:v>Non-LGBTQ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0.65</c:v>
                </c:pt>
                <c:pt idx="1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B9-45FC-8729-46366616CB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907740336"/>
        <c:axId val="906738640"/>
      </c:barChart>
      <c:catAx>
        <c:axId val="90774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6738640"/>
        <c:crosses val="autoZero"/>
        <c:auto val="1"/>
        <c:lblAlgn val="ctr"/>
        <c:lblOffset val="100"/>
        <c:noMultiLvlLbl val="0"/>
      </c:catAx>
      <c:valAx>
        <c:axId val="906738640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90774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1B1464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836897120640626"/>
          <c:y val="0"/>
          <c:w val="0.77163105178112967"/>
          <c:h val="0.9637785276087433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</c:v>
                </c:pt>
              </c:strCache>
            </c:strRef>
          </c:tx>
          <c:spPr>
            <a:solidFill>
              <a:srgbClr val="4EBEA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886-451F-8F70-FCF168211996}"/>
              </c:ext>
            </c:extLst>
          </c:dPt>
          <c:dPt>
            <c:idx val="1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886-451F-8F70-FCF168211996}"/>
              </c:ext>
            </c:extLst>
          </c:dPt>
          <c:dPt>
            <c:idx val="2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886-451F-8F70-FCF168211996}"/>
              </c:ext>
            </c:extLst>
          </c:dPt>
          <c:dPt>
            <c:idx val="3"/>
            <c:invertIfNegative val="0"/>
            <c:bubble3D val="0"/>
            <c:spPr>
              <a:solidFill>
                <a:srgbClr val="4EBEA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886-451F-8F70-FCF168211996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800" b="1" i="0" u="none" strike="noStrike" kern="1200" baseline="0">
                      <a:solidFill>
                        <a:srgbClr val="1B146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886-451F-8F70-FCF1682119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1B146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Total adults</c:v>
                </c:pt>
                <c:pt idx="1">
                  <c:v>Men</c:v>
                </c:pt>
                <c:pt idx="2">
                  <c:v>Women</c:v>
                </c:pt>
                <c:pt idx="3">
                  <c:v>Gen Z</c:v>
                </c:pt>
                <c:pt idx="4">
                  <c:v>Millenials</c:v>
                </c:pt>
                <c:pt idx="5">
                  <c:v>Gen X</c:v>
                </c:pt>
                <c:pt idx="6">
                  <c:v>Boomers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0.56000000000000005</c:v>
                </c:pt>
                <c:pt idx="1">
                  <c:v>0.48</c:v>
                </c:pt>
                <c:pt idx="2">
                  <c:v>0.64</c:v>
                </c:pt>
                <c:pt idx="3">
                  <c:v>0.63</c:v>
                </c:pt>
                <c:pt idx="4">
                  <c:v>0.59</c:v>
                </c:pt>
                <c:pt idx="5">
                  <c:v>0.53</c:v>
                </c:pt>
                <c:pt idx="6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886-451F-8F70-FCF168211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07740336"/>
        <c:axId val="906738640"/>
      </c:barChart>
      <c:catAx>
        <c:axId val="9077403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B146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1B146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06738640"/>
        <c:crosses val="autoZero"/>
        <c:auto val="1"/>
        <c:lblAlgn val="ctr"/>
        <c:lblOffset val="100"/>
        <c:noMultiLvlLbl val="0"/>
      </c:catAx>
      <c:valAx>
        <c:axId val="906738640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0774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Helvetica" panose="020B04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8C-4FC1-A958-70079CBC2E9A}"/>
              </c:ext>
            </c:extLst>
          </c:dPt>
          <c:dPt>
            <c:idx val="1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8C-4FC1-A958-70079CBC2E9A}"/>
              </c:ext>
            </c:extLst>
          </c:dPt>
          <c:dPt>
            <c:idx val="2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8C-4FC1-A958-70079CBC2E9A}"/>
              </c:ext>
            </c:extLst>
          </c:dPt>
          <c:cat>
            <c:strRef>
              <c:f>Sheet1!$A$2:$A$4</c:f>
              <c:strCache>
                <c:ptCount val="3"/>
                <c:pt idx="0">
                  <c:v>LGBTQ</c:v>
                </c:pt>
                <c:pt idx="1">
                  <c:v>Non-LGBTQ</c:v>
                </c:pt>
                <c:pt idx="2">
                  <c:v>A18+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10-378C-4FC1-A958-70079CBC2E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509783056232673E-4"/>
          <c:y val="0.16385619986307209"/>
          <c:w val="0.99904490216943764"/>
          <c:h val="0.704899693849870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B1464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rgbClr val="1B1464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066963" cy="356198"/>
          </a:xfrm>
          <a:prstGeom prst="rect">
            <a:avLst/>
          </a:prstGeom>
        </p:spPr>
        <p:txBody>
          <a:bodyPr vert="horz" lIns="94183" tIns="47092" rIns="94183" bIns="47092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6167" y="0"/>
            <a:ext cx="4066963" cy="356198"/>
          </a:xfrm>
          <a:prstGeom prst="rect">
            <a:avLst/>
          </a:prstGeom>
        </p:spPr>
        <p:txBody>
          <a:bodyPr vert="horz" lIns="94183" tIns="47092" rIns="94183" bIns="47092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C769033-CC82-0C4F-9180-62F036320BDF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57675" cy="23955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3" tIns="47092" rIns="94183" bIns="4709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530" y="3416538"/>
            <a:ext cx="7508240" cy="2795350"/>
          </a:xfrm>
          <a:prstGeom prst="rect">
            <a:avLst/>
          </a:prstGeom>
        </p:spPr>
        <p:txBody>
          <a:bodyPr vert="horz" lIns="94183" tIns="47092" rIns="94183" bIns="4709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3104"/>
            <a:ext cx="4066963" cy="356197"/>
          </a:xfrm>
          <a:prstGeom prst="rect">
            <a:avLst/>
          </a:prstGeom>
        </p:spPr>
        <p:txBody>
          <a:bodyPr vert="horz" lIns="94183" tIns="47092" rIns="94183" bIns="47092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6167" y="6743104"/>
            <a:ext cx="4066963" cy="356197"/>
          </a:xfrm>
          <a:prstGeom prst="rect">
            <a:avLst/>
          </a:prstGeom>
        </p:spPr>
        <p:txBody>
          <a:bodyPr vert="horz" lIns="94183" tIns="47092" rIns="94183" bIns="47092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615BE2-BB6E-D846-B0CB-BE207E4BB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2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04EFE2-3D8F-4FA9-AF11-29E630630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32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291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508AC-35CD-58D0-B979-937C5CDAC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8621A-860E-530A-0CB5-F0D6455195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AD6013-5DFD-B89C-8ACA-BC8E94DD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4FAF2-A16B-10D9-6F3C-3BBF2D44D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94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54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D8C6B-B1D9-9CDA-76EE-B1DB3D6C6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45019-FD82-1949-7947-5FDAC66C3B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2E9D0B-57D6-F56B-9502-5EF85A224A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347EB-273F-8EEC-CEBE-ACD476036A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34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64E57-CD72-0F84-79F7-F53BACC9E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AE4F1C-EF09-5D4E-1241-9B80F781B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C00FF1-FFA9-DBE5-95AA-1D788B11E5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0ED77-2181-EF9F-E8F5-439434164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B58AA-711A-48C1-BCBF-E61C33627E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31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91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78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62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69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F5894-02D8-352E-1A87-587B06DC9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55E1BA-5DD5-5A14-B6B0-BD621302EF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8D691E-C5B3-E5A5-06AD-E3CAFF081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C1D68-9F9C-605B-046C-D28922286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35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A7FE9-83A5-73E8-CA33-63E02B8F2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FC113E-979F-60D8-8FE4-3C3A95FD8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D6FC8-5DDD-6F55-E370-2644B5772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7D816-56F0-6CCF-D847-AD92A33B1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615BE2-BB6E-D846-B0CB-BE207E4BB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2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7" y="460185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41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6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9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8319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7" y="460185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41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6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9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6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228554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>
                <a:latin typeface="Arial" panose="020B0604020202020204" pitchFamily="34" charset="0"/>
              </a:defRPr>
            </a:lvl1pPr>
            <a:lvl5pPr marL="1828434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70533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3952" y="5002207"/>
            <a:ext cx="7247473" cy="1517126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ts val="3799"/>
              </a:lnSpc>
              <a:defRPr sz="3599" b="1" cap="none" spc="-100">
                <a:latin typeface="Arial" panose="020B0604020202020204" pitchFamily="34" charset="0"/>
              </a:defRPr>
            </a:lvl1pPr>
          </a:lstStyle>
          <a:p>
            <a:r>
              <a:rPr lang="en-US"/>
              <a:t>Insert Copy Here </a:t>
            </a:r>
            <a:br>
              <a:rPr lang="en-US"/>
            </a:br>
            <a:r>
              <a:rPr lang="en-US"/>
              <a:t>For The Break Slide</a:t>
            </a:r>
          </a:p>
        </p:txBody>
      </p:sp>
    </p:spTree>
    <p:extLst>
      <p:ext uri="{BB962C8B-B14F-4D97-AF65-F5344CB8AC3E}">
        <p14:creationId xmlns:p14="http://schemas.microsoft.com/office/powerpoint/2010/main" val="3872467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421115" y="2788257"/>
            <a:ext cx="6874356" cy="12869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ts val="4499"/>
              </a:lnSpc>
              <a:spcBef>
                <a:spcPts val="0"/>
              </a:spcBef>
              <a:buFontTx/>
              <a:buNone/>
              <a:defRPr sz="5499" b="1" cap="none">
                <a:latin typeface="Arial" panose="020B0604020202020204" pitchFamily="34" charset="0"/>
              </a:defRPr>
            </a:lvl1pPr>
            <a:lvl2pPr marL="457109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2pPr>
            <a:lvl3pPr marL="914217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3pPr>
            <a:lvl4pPr marL="1371326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4pPr>
            <a:lvl5pPr marL="1828434" indent="0">
              <a:lnSpc>
                <a:spcPts val="4499"/>
              </a:lnSpc>
              <a:spcBef>
                <a:spcPts val="0"/>
              </a:spcBef>
              <a:buFontTx/>
              <a:buNone/>
              <a:defRPr sz="5499" cap="all"/>
            </a:lvl5pPr>
          </a:lstStyle>
          <a:p>
            <a:pPr lvl="0"/>
            <a:r>
              <a:rPr lang="en-US"/>
              <a:t>Insert Report Title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480770" y="3960348"/>
            <a:ext cx="8282253" cy="158531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FontTx/>
              <a:buNone/>
              <a:defRPr sz="3199" b="1" cap="none" baseline="0">
                <a:solidFill>
                  <a:srgbClr val="508A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09" indent="0">
              <a:buFontTx/>
              <a:buNone/>
              <a:defRPr/>
            </a:lvl2pPr>
            <a:lvl3pPr marL="914217" indent="0">
              <a:buFontTx/>
              <a:buNone/>
              <a:defRPr/>
            </a:lvl3pPr>
            <a:lvl4pPr marL="1371326" indent="0">
              <a:buFontTx/>
              <a:buNone/>
              <a:defRPr/>
            </a:lvl4pPr>
            <a:lvl5pPr marL="1828434" indent="0">
              <a:buFontTx/>
              <a:buNone/>
              <a:defRPr/>
            </a:lvl5pPr>
          </a:lstStyle>
          <a:p>
            <a:r>
              <a:rPr lang="en-US" sz="2599">
                <a:latin typeface="+mn-lt"/>
                <a:cs typeface="Trebuchet MS"/>
              </a:rPr>
              <a:t>Insert Subhead Text Here</a:t>
            </a:r>
          </a:p>
        </p:txBody>
      </p:sp>
    </p:spTree>
    <p:extLst>
      <p:ext uri="{BB962C8B-B14F-4D97-AF65-F5344CB8AC3E}">
        <p14:creationId xmlns:p14="http://schemas.microsoft.com/office/powerpoint/2010/main" val="327080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389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3682BC4-D643-438E-88A2-BD4E5D904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894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>
                <a:latin typeface="Arial" panose="020B0604020202020204" pitchFamily="34" charset="0"/>
              </a:defRPr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8B83D-6865-49CC-B709-7F50201F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7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F45CF4-26E2-4644-BA6D-8BEECDC27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6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66780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Chart Title Here </a:t>
            </a:r>
            <a:br>
              <a:rPr lang="en-US"/>
            </a:br>
            <a:r>
              <a:rPr lang="en-US"/>
              <a:t>Insert Long Chart Title Here</a:t>
            </a:r>
            <a:br>
              <a:rPr lang="en-US"/>
            </a:br>
            <a:r>
              <a:rPr lang="en-US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>
                <a:latin typeface="Arial" panose="020B0604020202020204" pitchFamily="34" charset="0"/>
              </a:defRPr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</p:spTree>
    <p:extLst>
      <p:ext uri="{BB962C8B-B14F-4D97-AF65-F5344CB8AC3E}">
        <p14:creationId xmlns:p14="http://schemas.microsoft.com/office/powerpoint/2010/main" val="1585337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2892-3963-932E-CAC5-D22396161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C0B48-45C1-2F7F-6F06-78B21EC12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087DB-C506-AC1E-1B8B-8623860B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0C79-587A-2091-3E66-CC35A9C5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21A3E-601E-95E1-A6B3-A4E65F3C1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55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C2DB-2BE3-9F69-1E19-100FF148A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1D4E2-5E85-F772-9666-7F2BEF679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4C93-5421-2187-3B81-A2C74DE74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7F885-7A4F-1FFF-B5FB-671B859C6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7547F-2A46-5CE3-0198-2DE551B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788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2C576-170C-3C05-1145-E885F8869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BF4C-F003-64EF-1763-7C7A8424C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93E41-C0EA-BF1E-5B5A-A770CEFA1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3DB76-6F52-B6D0-70E7-F8461B4EA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2288-C7DF-9A14-8736-D6856448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86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5205-7CA0-A486-019F-A993E4A40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9FA39-479C-B22E-7D01-2882E9880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94006F-7C3C-FFEB-84D6-C468D5FC3C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2AAFD-CC2A-EBFF-16FF-DC26A622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F66F9-21DF-201F-EFB8-A0FB34E5C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18729-8AED-22E4-6A7E-0F28E5712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26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1B62-B429-4C23-02F8-A40DF9D9F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95705-72D5-C15E-6540-631F5C5F9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8612F-1F13-52BD-AE1E-978699633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3790A-FF7C-A528-8F0C-D70BC9B14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AEF71-D218-B6E8-DE2F-64EBB34FEE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03275-EF89-3BBC-F3E8-AB4D15FA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0CB9E5-2320-BDEF-6FB4-21F42A3A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C50A11-9842-CDE6-57C9-13A9E7FAF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4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1CDF4-5C07-DA4C-CEA6-9C10E98D4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09E8C-FBB4-204C-9144-7C5285A68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50222-CB1D-CA14-2514-4C5A7261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0661F-6F0F-3C4C-DEA7-3E3DEEF02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7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7CB3BB-D2B4-4FB4-B5E7-76E935F5B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9AD340-DF42-A777-BB3B-322EEC90A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1138D-1CD8-52BB-0E8E-4C9D7EA6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91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1062-984B-C475-FF18-E8A3C18A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C2C24-AA7B-CEC4-8B36-3AD03E7C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702A7D-6B45-674A-812A-E1D8CCEAB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6958C0-D16C-6294-22AA-0564D6B0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2A660-B670-AAE0-F2B2-F6C2D4CB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863807-DCC5-4F35-B639-46A9145E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2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7DF7D-8E43-7023-CE4C-0EDEF1984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7E8E7-FAB1-9E2E-9613-1422020B4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7669D-500C-7696-0AF5-412872085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6723-BCD5-7126-BE3F-571A136EB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1C56F-279F-332E-B66F-D00264D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1EE55-8AB2-7AF3-133A-2727AE29F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29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F6B3C-8628-E1FA-2F7C-217A5AE9A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8C4B5-DF76-6751-A571-B4E56E301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6B1C-F189-46FA-A9B2-6E3F5FF6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9B983-B159-9B86-88BA-4FDF5A32D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D92CF-1F35-2E42-BA3C-53D9DF802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57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B5B5C-8167-A66E-214D-952DFC4A2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1FE085-2CDE-74D2-D757-AB01B06C2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64C8A-537E-1CDF-C862-BCA4A15B8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853C-0ABA-4CA4-8950-F4B459562918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C4A0B8-C51A-E3AA-C238-97EE9C44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BF244-5945-FDD0-EDF5-ED651C6C1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51D08-DDE8-452F-A6DB-13AECC51B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52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6176723" y="0"/>
            <a:ext cx="6015277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73675C42-201E-4C63-A839-40455D545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90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BB585C-EC61-43F1-BD9D-EF637B312C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2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V2">
    <p:bg>
      <p:bgPr>
        <a:solidFill>
          <a:srgbClr val="1B1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199443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79B80E8-461F-4DCB-ACB0-9B2E25BDBF5F}"/>
              </a:ext>
            </a:extLst>
          </p:cNvPr>
          <p:cNvSpPr/>
          <p:nvPr/>
        </p:nvSpPr>
        <p:spPr>
          <a:xfrm>
            <a:off x="2783605" y="-13657"/>
            <a:ext cx="2085301" cy="1536683"/>
          </a:xfrm>
          <a:custGeom>
            <a:avLst/>
            <a:gdLst>
              <a:gd name="connsiteX0" fmla="*/ 1510748 w 2015520"/>
              <a:gd name="connsiteY0" fmla="*/ 0 h 1536683"/>
              <a:gd name="connsiteX1" fmla="*/ 2015520 w 2015520"/>
              <a:gd name="connsiteY1" fmla="*/ 0 h 1536683"/>
              <a:gd name="connsiteX2" fmla="*/ 2015520 w 2015520"/>
              <a:gd name="connsiteY2" fmla="*/ 1536683 h 1536683"/>
              <a:gd name="connsiteX3" fmla="*/ 0 w 2015520"/>
              <a:gd name="connsiteY3" fmla="*/ 634770 h 1536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20" h="1536683">
                <a:moveTo>
                  <a:pt x="1510748" y="0"/>
                </a:moveTo>
                <a:lnTo>
                  <a:pt x="2015520" y="0"/>
                </a:lnTo>
                <a:lnTo>
                  <a:pt x="2015520" y="1536683"/>
                </a:lnTo>
                <a:lnTo>
                  <a:pt x="0" y="634770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 w="530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80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1EB64D6-155D-4985-AC55-BA92A00A6493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>
          <a:xfrm>
            <a:off x="4864318" y="0"/>
            <a:ext cx="7327683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192F2-B546-4826-B294-F211C3519C59}"/>
              </a:ext>
            </a:extLst>
          </p:cNvPr>
          <p:cNvGrpSpPr/>
          <p:nvPr userDrawn="1"/>
        </p:nvGrpSpPr>
        <p:grpSpPr>
          <a:xfrm>
            <a:off x="530696" y="5689601"/>
            <a:ext cx="2180462" cy="904633"/>
            <a:chOff x="2777007" y="5689600"/>
            <a:chExt cx="2107496" cy="904633"/>
          </a:xfrm>
        </p:grpSpPr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83FD563D-15A4-4249-8A4F-D144B04BF9A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7185" y="5689600"/>
              <a:ext cx="907318" cy="904633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6E623F0-2880-418B-B1FC-A7527A707898}"/>
                </a:ext>
              </a:extLst>
            </p:cNvPr>
            <p:cNvGrpSpPr/>
            <p:nvPr userDrawn="1"/>
          </p:nvGrpSpPr>
          <p:grpSpPr>
            <a:xfrm>
              <a:off x="2777007" y="5866153"/>
              <a:ext cx="1179028" cy="522582"/>
              <a:chOff x="2378209" y="5233339"/>
              <a:chExt cx="1179028" cy="522582"/>
            </a:xfrm>
            <a:solidFill>
              <a:schemeClr val="bg2"/>
            </a:solidFill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D80F0B0-7D2E-427E-A8EE-F1A24FDE178F}"/>
                  </a:ext>
                </a:extLst>
              </p:cNvPr>
              <p:cNvSpPr/>
              <p:nvPr/>
            </p:nvSpPr>
            <p:spPr>
              <a:xfrm>
                <a:off x="3170424" y="5236541"/>
                <a:ext cx="386813" cy="516178"/>
              </a:xfrm>
              <a:custGeom>
                <a:avLst/>
                <a:gdLst>
                  <a:gd name="connsiteX0" fmla="*/ 0 w 386813"/>
                  <a:gd name="connsiteY0" fmla="*/ 0 h 516178"/>
                  <a:gd name="connsiteX1" fmla="*/ 206856 w 386813"/>
                  <a:gd name="connsiteY1" fmla="*/ 0 h 516178"/>
                  <a:gd name="connsiteX2" fmla="*/ 284346 w 386813"/>
                  <a:gd name="connsiteY2" fmla="*/ 11528 h 516178"/>
                  <a:gd name="connsiteX3" fmla="*/ 334299 w 386813"/>
                  <a:gd name="connsiteY3" fmla="*/ 41627 h 516178"/>
                  <a:gd name="connsiteX4" fmla="*/ 361197 w 386813"/>
                  <a:gd name="connsiteY4" fmla="*/ 84535 h 516178"/>
                  <a:gd name="connsiteX5" fmla="*/ 369522 w 386813"/>
                  <a:gd name="connsiteY5" fmla="*/ 133207 h 516178"/>
                  <a:gd name="connsiteX6" fmla="*/ 362478 w 386813"/>
                  <a:gd name="connsiteY6" fmla="*/ 172913 h 516178"/>
                  <a:gd name="connsiteX7" fmla="*/ 341984 w 386813"/>
                  <a:gd name="connsiteY7" fmla="*/ 206215 h 516178"/>
                  <a:gd name="connsiteX8" fmla="*/ 309963 w 386813"/>
                  <a:gd name="connsiteY8" fmla="*/ 230551 h 516178"/>
                  <a:gd name="connsiteX9" fmla="*/ 268976 w 386813"/>
                  <a:gd name="connsiteY9" fmla="*/ 243359 h 516178"/>
                  <a:gd name="connsiteX10" fmla="*/ 270257 w 386813"/>
                  <a:gd name="connsiteY10" fmla="*/ 244640 h 516178"/>
                  <a:gd name="connsiteX11" fmla="*/ 293953 w 386813"/>
                  <a:gd name="connsiteY11" fmla="*/ 249123 h 516178"/>
                  <a:gd name="connsiteX12" fmla="*/ 333659 w 386813"/>
                  <a:gd name="connsiteY12" fmla="*/ 268336 h 516178"/>
                  <a:gd name="connsiteX13" fmla="*/ 370803 w 386813"/>
                  <a:gd name="connsiteY13" fmla="*/ 307401 h 516178"/>
                  <a:gd name="connsiteX14" fmla="*/ 386814 w 386813"/>
                  <a:gd name="connsiteY14" fmla="*/ 371443 h 516178"/>
                  <a:gd name="connsiteX15" fmla="*/ 374005 w 386813"/>
                  <a:gd name="connsiteY15" fmla="*/ 433564 h 516178"/>
                  <a:gd name="connsiteX16" fmla="*/ 337501 w 386813"/>
                  <a:gd name="connsiteY16" fmla="*/ 479034 h 516178"/>
                  <a:gd name="connsiteX17" fmla="*/ 280504 w 386813"/>
                  <a:gd name="connsiteY17" fmla="*/ 506572 h 516178"/>
                  <a:gd name="connsiteX18" fmla="*/ 206856 w 386813"/>
                  <a:gd name="connsiteY18" fmla="*/ 516178 h 516178"/>
                  <a:gd name="connsiteX19" fmla="*/ 0 w 386813"/>
                  <a:gd name="connsiteY19" fmla="*/ 516178 h 516178"/>
                  <a:gd name="connsiteX20" fmla="*/ 0 w 386813"/>
                  <a:gd name="connsiteY20" fmla="*/ 0 h 516178"/>
                  <a:gd name="connsiteX21" fmla="*/ 206215 w 386813"/>
                  <a:gd name="connsiteY21" fmla="*/ 234394 h 516178"/>
                  <a:gd name="connsiteX22" fmla="*/ 304840 w 386813"/>
                  <a:gd name="connsiteY22" fmla="*/ 204934 h 516178"/>
                  <a:gd name="connsiteX23" fmla="*/ 337501 w 386813"/>
                  <a:gd name="connsiteY23" fmla="*/ 128084 h 516178"/>
                  <a:gd name="connsiteX24" fmla="*/ 326614 w 386813"/>
                  <a:gd name="connsiteY24" fmla="*/ 80693 h 516178"/>
                  <a:gd name="connsiteX25" fmla="*/ 297795 w 386813"/>
                  <a:gd name="connsiteY25" fmla="*/ 49312 h 516178"/>
                  <a:gd name="connsiteX26" fmla="*/ 256168 w 386813"/>
                  <a:gd name="connsiteY26" fmla="*/ 32021 h 516178"/>
                  <a:gd name="connsiteX27" fmla="*/ 206856 w 386813"/>
                  <a:gd name="connsiteY27" fmla="*/ 26898 h 516178"/>
                  <a:gd name="connsiteX28" fmla="*/ 32021 w 386813"/>
                  <a:gd name="connsiteY28" fmla="*/ 26898 h 516178"/>
                  <a:gd name="connsiteX29" fmla="*/ 32021 w 386813"/>
                  <a:gd name="connsiteY29" fmla="*/ 233753 h 516178"/>
                  <a:gd name="connsiteX30" fmla="*/ 206215 w 386813"/>
                  <a:gd name="connsiteY30" fmla="*/ 233753 h 516178"/>
                  <a:gd name="connsiteX31" fmla="*/ 206215 w 386813"/>
                  <a:gd name="connsiteY31" fmla="*/ 488640 h 516178"/>
                  <a:gd name="connsiteX32" fmla="*/ 315087 w 386813"/>
                  <a:gd name="connsiteY32" fmla="*/ 459181 h 516178"/>
                  <a:gd name="connsiteX33" fmla="*/ 354793 w 386813"/>
                  <a:gd name="connsiteY33" fmla="*/ 371443 h 516178"/>
                  <a:gd name="connsiteX34" fmla="*/ 341344 w 386813"/>
                  <a:gd name="connsiteY34" fmla="*/ 317008 h 516178"/>
                  <a:gd name="connsiteX35" fmla="*/ 306121 w 386813"/>
                  <a:gd name="connsiteY35" fmla="*/ 283065 h 516178"/>
                  <a:gd name="connsiteX36" fmla="*/ 258089 w 386813"/>
                  <a:gd name="connsiteY36" fmla="*/ 265774 h 516178"/>
                  <a:gd name="connsiteX37" fmla="*/ 206215 w 386813"/>
                  <a:gd name="connsiteY37" fmla="*/ 261291 h 516178"/>
                  <a:gd name="connsiteX38" fmla="*/ 31381 w 386813"/>
                  <a:gd name="connsiteY38" fmla="*/ 261291 h 516178"/>
                  <a:gd name="connsiteX39" fmla="*/ 31381 w 386813"/>
                  <a:gd name="connsiteY39" fmla="*/ 488640 h 516178"/>
                  <a:gd name="connsiteX40" fmla="*/ 206215 w 386813"/>
                  <a:gd name="connsiteY40" fmla="*/ 488640 h 516178"/>
                  <a:gd name="connsiteX41" fmla="*/ 206215 w 386813"/>
                  <a:gd name="connsiteY41" fmla="*/ 488640 h 51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386813" h="516178">
                    <a:moveTo>
                      <a:pt x="0" y="0"/>
                    </a:moveTo>
                    <a:lnTo>
                      <a:pt x="206856" y="0"/>
                    </a:lnTo>
                    <a:cubicBezTo>
                      <a:pt x="237596" y="0"/>
                      <a:pt x="263213" y="3843"/>
                      <a:pt x="284346" y="11528"/>
                    </a:cubicBezTo>
                    <a:cubicBezTo>
                      <a:pt x="304840" y="19213"/>
                      <a:pt x="321491" y="29459"/>
                      <a:pt x="334299" y="41627"/>
                    </a:cubicBezTo>
                    <a:cubicBezTo>
                      <a:pt x="347108" y="54436"/>
                      <a:pt x="356074" y="68525"/>
                      <a:pt x="361197" y="84535"/>
                    </a:cubicBezTo>
                    <a:cubicBezTo>
                      <a:pt x="366961" y="100546"/>
                      <a:pt x="369522" y="117197"/>
                      <a:pt x="369522" y="133207"/>
                    </a:cubicBezTo>
                    <a:cubicBezTo>
                      <a:pt x="369522" y="147296"/>
                      <a:pt x="366961" y="160745"/>
                      <a:pt x="362478" y="172913"/>
                    </a:cubicBezTo>
                    <a:cubicBezTo>
                      <a:pt x="357354" y="185722"/>
                      <a:pt x="350950" y="196609"/>
                      <a:pt x="341984" y="206215"/>
                    </a:cubicBezTo>
                    <a:cubicBezTo>
                      <a:pt x="333018" y="215821"/>
                      <a:pt x="322131" y="224147"/>
                      <a:pt x="309963" y="230551"/>
                    </a:cubicBezTo>
                    <a:cubicBezTo>
                      <a:pt x="297795" y="236955"/>
                      <a:pt x="284346" y="241438"/>
                      <a:pt x="268976" y="243359"/>
                    </a:cubicBezTo>
                    <a:lnTo>
                      <a:pt x="270257" y="244640"/>
                    </a:lnTo>
                    <a:cubicBezTo>
                      <a:pt x="273459" y="244000"/>
                      <a:pt x="281785" y="245921"/>
                      <a:pt x="293953" y="249123"/>
                    </a:cubicBezTo>
                    <a:cubicBezTo>
                      <a:pt x="306761" y="252325"/>
                      <a:pt x="319570" y="258729"/>
                      <a:pt x="333659" y="268336"/>
                    </a:cubicBezTo>
                    <a:cubicBezTo>
                      <a:pt x="347108" y="277942"/>
                      <a:pt x="359916" y="290750"/>
                      <a:pt x="370803" y="307401"/>
                    </a:cubicBezTo>
                    <a:cubicBezTo>
                      <a:pt x="381690" y="324052"/>
                      <a:pt x="386814" y="345186"/>
                      <a:pt x="386814" y="371443"/>
                    </a:cubicBezTo>
                    <a:cubicBezTo>
                      <a:pt x="386814" y="395139"/>
                      <a:pt x="382331" y="415632"/>
                      <a:pt x="374005" y="433564"/>
                    </a:cubicBezTo>
                    <a:cubicBezTo>
                      <a:pt x="365039" y="451496"/>
                      <a:pt x="352871" y="466225"/>
                      <a:pt x="337501" y="479034"/>
                    </a:cubicBezTo>
                    <a:cubicBezTo>
                      <a:pt x="322131" y="491842"/>
                      <a:pt x="302919" y="500808"/>
                      <a:pt x="280504" y="506572"/>
                    </a:cubicBezTo>
                    <a:cubicBezTo>
                      <a:pt x="258089" y="512976"/>
                      <a:pt x="233753" y="516178"/>
                      <a:pt x="206856" y="516178"/>
                    </a:cubicBezTo>
                    <a:lnTo>
                      <a:pt x="0" y="516178"/>
                    </a:lnTo>
                    <a:lnTo>
                      <a:pt x="0" y="0"/>
                    </a:lnTo>
                    <a:close/>
                    <a:moveTo>
                      <a:pt x="206215" y="234394"/>
                    </a:moveTo>
                    <a:cubicBezTo>
                      <a:pt x="250404" y="234394"/>
                      <a:pt x="283066" y="224787"/>
                      <a:pt x="304840" y="204934"/>
                    </a:cubicBezTo>
                    <a:cubicBezTo>
                      <a:pt x="326614" y="185081"/>
                      <a:pt x="337501" y="159464"/>
                      <a:pt x="337501" y="128084"/>
                    </a:cubicBezTo>
                    <a:cubicBezTo>
                      <a:pt x="337501" y="109512"/>
                      <a:pt x="333659" y="93501"/>
                      <a:pt x="326614" y="80693"/>
                    </a:cubicBezTo>
                    <a:cubicBezTo>
                      <a:pt x="319570" y="67884"/>
                      <a:pt x="309963" y="57638"/>
                      <a:pt x="297795" y="49312"/>
                    </a:cubicBezTo>
                    <a:cubicBezTo>
                      <a:pt x="285627" y="41627"/>
                      <a:pt x="272179" y="35863"/>
                      <a:pt x="256168" y="32021"/>
                    </a:cubicBezTo>
                    <a:cubicBezTo>
                      <a:pt x="240798" y="28819"/>
                      <a:pt x="224147" y="26898"/>
                      <a:pt x="206856" y="26898"/>
                    </a:cubicBezTo>
                    <a:lnTo>
                      <a:pt x="32021" y="26898"/>
                    </a:lnTo>
                    <a:lnTo>
                      <a:pt x="32021" y="233753"/>
                    </a:lnTo>
                    <a:lnTo>
                      <a:pt x="206215" y="233753"/>
                    </a:lnTo>
                    <a:close/>
                    <a:moveTo>
                      <a:pt x="206215" y="488640"/>
                    </a:moveTo>
                    <a:cubicBezTo>
                      <a:pt x="252325" y="488640"/>
                      <a:pt x="288829" y="479034"/>
                      <a:pt x="315087" y="459181"/>
                    </a:cubicBezTo>
                    <a:cubicBezTo>
                      <a:pt x="341344" y="439328"/>
                      <a:pt x="354793" y="410509"/>
                      <a:pt x="354793" y="371443"/>
                    </a:cubicBezTo>
                    <a:cubicBezTo>
                      <a:pt x="354793" y="349029"/>
                      <a:pt x="350310" y="331097"/>
                      <a:pt x="341344" y="317008"/>
                    </a:cubicBezTo>
                    <a:cubicBezTo>
                      <a:pt x="332378" y="302918"/>
                      <a:pt x="320210" y="291391"/>
                      <a:pt x="306121" y="283065"/>
                    </a:cubicBezTo>
                    <a:cubicBezTo>
                      <a:pt x="292032" y="274740"/>
                      <a:pt x="276021" y="268976"/>
                      <a:pt x="258089" y="265774"/>
                    </a:cubicBezTo>
                    <a:cubicBezTo>
                      <a:pt x="240158" y="262572"/>
                      <a:pt x="223507" y="261291"/>
                      <a:pt x="206215" y="261291"/>
                    </a:cubicBezTo>
                    <a:lnTo>
                      <a:pt x="31381" y="261291"/>
                    </a:lnTo>
                    <a:lnTo>
                      <a:pt x="31381" y="488640"/>
                    </a:lnTo>
                    <a:lnTo>
                      <a:pt x="206215" y="488640"/>
                    </a:lnTo>
                    <a:lnTo>
                      <a:pt x="206215" y="488640"/>
                    </a:lnTo>
                    <a:close/>
                  </a:path>
                </a:pathLst>
              </a:custGeom>
              <a:grpFill/>
              <a:ln w="7373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C8656D2-0BCD-4D9E-8F00-7780B7131796}"/>
                  </a:ext>
                </a:extLst>
              </p:cNvPr>
              <p:cNvSpPr/>
              <p:nvPr/>
            </p:nvSpPr>
            <p:spPr>
              <a:xfrm>
                <a:off x="2378209" y="5233339"/>
                <a:ext cx="455979" cy="522582"/>
              </a:xfrm>
              <a:custGeom>
                <a:avLst/>
                <a:gdLst>
                  <a:gd name="connsiteX0" fmla="*/ 258089 w 455979"/>
                  <a:gd name="connsiteY0" fmla="*/ 522582 h 522582"/>
                  <a:gd name="connsiteX1" fmla="*/ 210058 w 455979"/>
                  <a:gd name="connsiteY1" fmla="*/ 522582 h 522582"/>
                  <a:gd name="connsiteX2" fmla="*/ 0 w 455979"/>
                  <a:gd name="connsiteY2" fmla="*/ 0 h 522582"/>
                  <a:gd name="connsiteX3" fmla="*/ 44829 w 455979"/>
                  <a:gd name="connsiteY3" fmla="*/ 0 h 522582"/>
                  <a:gd name="connsiteX4" fmla="*/ 233753 w 455979"/>
                  <a:gd name="connsiteY4" fmla="*/ 478393 h 522582"/>
                  <a:gd name="connsiteX5" fmla="*/ 235675 w 455979"/>
                  <a:gd name="connsiteY5" fmla="*/ 478393 h 522582"/>
                  <a:gd name="connsiteX6" fmla="*/ 413071 w 455979"/>
                  <a:gd name="connsiteY6" fmla="*/ 0 h 522582"/>
                  <a:gd name="connsiteX7" fmla="*/ 455979 w 455979"/>
                  <a:gd name="connsiteY7" fmla="*/ 0 h 522582"/>
                  <a:gd name="connsiteX8" fmla="*/ 258089 w 455979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979" h="522582">
                    <a:moveTo>
                      <a:pt x="258089" y="522582"/>
                    </a:moveTo>
                    <a:lnTo>
                      <a:pt x="210058" y="522582"/>
                    </a:lnTo>
                    <a:lnTo>
                      <a:pt x="0" y="0"/>
                    </a:lnTo>
                    <a:lnTo>
                      <a:pt x="44829" y="0"/>
                    </a:lnTo>
                    <a:lnTo>
                      <a:pt x="233753" y="478393"/>
                    </a:lnTo>
                    <a:lnTo>
                      <a:pt x="235675" y="478393"/>
                    </a:lnTo>
                    <a:lnTo>
                      <a:pt x="413071" y="0"/>
                    </a:lnTo>
                    <a:lnTo>
                      <a:pt x="455979" y="0"/>
                    </a:lnTo>
                    <a:lnTo>
                      <a:pt x="25808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135115-035E-4731-A0DD-DB53C55C4BEB}"/>
                  </a:ext>
                </a:extLst>
              </p:cNvPr>
              <p:cNvSpPr/>
              <p:nvPr/>
            </p:nvSpPr>
            <p:spPr>
              <a:xfrm>
                <a:off x="2693936" y="5233339"/>
                <a:ext cx="455338" cy="522582"/>
              </a:xfrm>
              <a:custGeom>
                <a:avLst/>
                <a:gdLst>
                  <a:gd name="connsiteX0" fmla="*/ 455339 w 455338"/>
                  <a:gd name="connsiteY0" fmla="*/ 522582 h 522582"/>
                  <a:gd name="connsiteX1" fmla="*/ 412430 w 455338"/>
                  <a:gd name="connsiteY1" fmla="*/ 522582 h 522582"/>
                  <a:gd name="connsiteX2" fmla="*/ 235675 w 455338"/>
                  <a:gd name="connsiteY2" fmla="*/ 44829 h 522582"/>
                  <a:gd name="connsiteX3" fmla="*/ 233753 w 455338"/>
                  <a:gd name="connsiteY3" fmla="*/ 44829 h 522582"/>
                  <a:gd name="connsiteX4" fmla="*/ 44829 w 455338"/>
                  <a:gd name="connsiteY4" fmla="*/ 522582 h 522582"/>
                  <a:gd name="connsiteX5" fmla="*/ 0 w 455338"/>
                  <a:gd name="connsiteY5" fmla="*/ 522582 h 522582"/>
                  <a:gd name="connsiteX6" fmla="*/ 210698 w 455338"/>
                  <a:gd name="connsiteY6" fmla="*/ 0 h 522582"/>
                  <a:gd name="connsiteX7" fmla="*/ 258730 w 455338"/>
                  <a:gd name="connsiteY7" fmla="*/ 0 h 522582"/>
                  <a:gd name="connsiteX8" fmla="*/ 455339 w 455338"/>
                  <a:gd name="connsiteY8" fmla="*/ 522582 h 522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5338" h="522582">
                    <a:moveTo>
                      <a:pt x="455339" y="522582"/>
                    </a:moveTo>
                    <a:lnTo>
                      <a:pt x="412430" y="522582"/>
                    </a:lnTo>
                    <a:lnTo>
                      <a:pt x="235675" y="44829"/>
                    </a:lnTo>
                    <a:lnTo>
                      <a:pt x="233753" y="44829"/>
                    </a:lnTo>
                    <a:lnTo>
                      <a:pt x="44829" y="522582"/>
                    </a:lnTo>
                    <a:lnTo>
                      <a:pt x="0" y="522582"/>
                    </a:lnTo>
                    <a:lnTo>
                      <a:pt x="210698" y="0"/>
                    </a:lnTo>
                    <a:lnTo>
                      <a:pt x="258730" y="0"/>
                    </a:lnTo>
                    <a:lnTo>
                      <a:pt x="455339" y="522582"/>
                    </a:lnTo>
                    <a:close/>
                  </a:path>
                </a:pathLst>
              </a:custGeom>
              <a:grpFill/>
              <a:ln w="6384" cap="flat">
                <a:solidFill>
                  <a:schemeClr val="bg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31CED2B-ADE8-4C17-A013-0B7D47F71F36}"/>
                  </a:ext>
                </a:extLst>
              </p:cNvPr>
              <p:cNvSpPr/>
              <p:nvPr userDrawn="1"/>
            </p:nvSpPr>
            <p:spPr>
              <a:xfrm>
                <a:off x="2877096" y="5532415"/>
                <a:ext cx="109511" cy="96703"/>
              </a:xfrm>
              <a:custGeom>
                <a:avLst/>
                <a:gdLst>
                  <a:gd name="connsiteX0" fmla="*/ 0 w 109511"/>
                  <a:gd name="connsiteY0" fmla="*/ 0 h 96703"/>
                  <a:gd name="connsiteX1" fmla="*/ 109512 w 109511"/>
                  <a:gd name="connsiteY1" fmla="*/ 48031 h 96703"/>
                  <a:gd name="connsiteX2" fmla="*/ 0 w 109511"/>
                  <a:gd name="connsiteY2" fmla="*/ 96703 h 96703"/>
                  <a:gd name="connsiteX3" fmla="*/ 0 w 109511"/>
                  <a:gd name="connsiteY3" fmla="*/ 0 h 96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511" h="96703">
                    <a:moveTo>
                      <a:pt x="0" y="0"/>
                    </a:moveTo>
                    <a:lnTo>
                      <a:pt x="109512" y="48031"/>
                    </a:lnTo>
                    <a:lnTo>
                      <a:pt x="0" y="96703"/>
                    </a:lnTo>
                    <a:cubicBezTo>
                      <a:pt x="0" y="96703"/>
                      <a:pt x="0" y="640"/>
                      <a:pt x="0" y="0"/>
                    </a:cubicBezTo>
                  </a:path>
                </a:pathLst>
              </a:custGeom>
              <a:solidFill>
                <a:schemeClr val="accent2"/>
              </a:solidFill>
              <a:ln w="638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655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165B6C-ACCE-49BB-85E1-400AE38352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58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F608D-2C25-4B83-8657-A6618BA34C9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72CB73-B7D0-4B5C-B373-6B80D38E0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1" y="3199443"/>
            <a:ext cx="3815324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third line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40AF7A32-2B20-4C16-BCAE-4141FBBD7522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88050" y="2785750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14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F43C99B-7FF5-4062-A7C8-38F7CA47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802059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3362008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20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9B518C0-D923-49F9-BE87-803A528FC7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8C7477C8-3841-480E-8DF8-6EF41DB421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5357" y="2751004"/>
            <a:ext cx="5146391" cy="114765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 here</a:t>
            </a:r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17409F1D-6D06-425D-B339-9EDBA0249C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5357" y="2310953"/>
            <a:ext cx="1909268" cy="31591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3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8B4351C-CC4F-43F6-8D34-4F84EE862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578" y="0"/>
            <a:ext cx="5088349" cy="6858000"/>
          </a:xfrm>
          <a:custGeom>
            <a:avLst/>
            <a:gdLst>
              <a:gd name="connsiteX0" fmla="*/ 0 w 4918075"/>
              <a:gd name="connsiteY0" fmla="*/ 0 h 6858000"/>
              <a:gd name="connsiteX1" fmla="*/ 4918075 w 4918075"/>
              <a:gd name="connsiteY1" fmla="*/ 0 h 6858000"/>
              <a:gd name="connsiteX2" fmla="*/ 4918075 w 4918075"/>
              <a:gd name="connsiteY2" fmla="*/ 6858000 h 6858000"/>
              <a:gd name="connsiteX3" fmla="*/ 4847716 w 4918075"/>
              <a:gd name="connsiteY3" fmla="*/ 6858000 h 6858000"/>
              <a:gd name="connsiteX4" fmla="*/ 634 w 4918075"/>
              <a:gd name="connsiteY4" fmla="*/ 4607723 h 6858000"/>
              <a:gd name="connsiteX5" fmla="*/ 1416 w 4918075"/>
              <a:gd name="connsiteY5" fmla="*/ 6855166 h 6858000"/>
              <a:gd name="connsiteX6" fmla="*/ 956400 w 4918075"/>
              <a:gd name="connsiteY6" fmla="*/ 6858000 h 6858000"/>
              <a:gd name="connsiteX7" fmla="*/ 0 w 491807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858000">
                <a:moveTo>
                  <a:pt x="0" y="0"/>
                </a:moveTo>
                <a:lnTo>
                  <a:pt x="4918075" y="0"/>
                </a:lnTo>
                <a:lnTo>
                  <a:pt x="4918075" y="6858000"/>
                </a:lnTo>
                <a:lnTo>
                  <a:pt x="4847716" y="6858000"/>
                </a:lnTo>
                <a:lnTo>
                  <a:pt x="634" y="4607723"/>
                </a:lnTo>
                <a:cubicBezTo>
                  <a:pt x="683" y="5360892"/>
                  <a:pt x="1367" y="6101998"/>
                  <a:pt x="1416" y="6855166"/>
                </a:cubicBezTo>
                <a:lnTo>
                  <a:pt x="956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>
                <a:highlight>
                  <a:srgbClr val="FFFF00"/>
                </a:highlight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itle 6">
            <a:extLst>
              <a:ext uri="{FF2B5EF4-FFF2-40B4-BE49-F238E27FC236}">
                <a16:creationId xmlns:a16="http://schemas.microsoft.com/office/drawing/2014/main" id="{C14B39AA-3975-4DE3-B79A-CD9AA20DF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050" y="3390808"/>
            <a:ext cx="3975495" cy="1803400"/>
          </a:xfrm>
        </p:spPr>
        <p:txBody>
          <a:bodyPr/>
          <a:lstStyle>
            <a:lvl1pPr>
              <a:lnSpc>
                <a:spcPct val="100000"/>
              </a:lnSpc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  <a:br>
              <a:rPr lang="en-US"/>
            </a:br>
            <a:r>
              <a:rPr lang="en-US"/>
              <a:t>second title line</a:t>
            </a:r>
            <a:br>
              <a:rPr lang="en-US"/>
            </a:br>
            <a:r>
              <a:rPr lang="en-US"/>
              <a:t>third line</a:t>
            </a:r>
          </a:p>
        </p:txBody>
      </p:sp>
      <p:sp>
        <p:nvSpPr>
          <p:cNvPr id="22" name="Text Placeholder 41">
            <a:extLst>
              <a:ext uri="{FF2B5EF4-FFF2-40B4-BE49-F238E27FC236}">
                <a16:creationId xmlns:a16="http://schemas.microsoft.com/office/drawing/2014/main" id="{BE126341-BFB4-40A6-8CA7-96E1F96F8B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8050" y="2931395"/>
            <a:ext cx="1909268" cy="315912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DATE GOES HERE</a:t>
            </a:r>
            <a:endParaRPr lang="en-US"/>
          </a:p>
        </p:txBody>
      </p:sp>
      <p:pic>
        <p:nvPicPr>
          <p:cNvPr id="18" name="Picture 17" descr="Logo&#10;&#10;Description automatically generated with medium confidence">
            <a:extLst>
              <a:ext uri="{FF2B5EF4-FFF2-40B4-BE49-F238E27FC236}">
                <a16:creationId xmlns:a16="http://schemas.microsoft.com/office/drawing/2014/main" id="{5DA54748-06E3-4CA2-B780-EC166E8E1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09" y="5689601"/>
            <a:ext cx="2270009" cy="9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745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97D07EA-290D-41A0-977A-69A4329FF396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505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5162551"/>
            <a:ext cx="4250693" cy="9620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2"/>
            <a:ext cx="4422047" cy="2772990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502143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333222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bg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62A3E-E214-4BCF-AD36-9D0C58A7EBEA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62243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 Ice Blue v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CC3C017-36D2-42CF-BFCD-44F9E1673CD5}"/>
              </a:ext>
            </a:extLst>
          </p:cNvPr>
          <p:cNvSpPr/>
          <p:nvPr userDrawn="1"/>
        </p:nvSpPr>
        <p:spPr>
          <a:xfrm>
            <a:off x="491425" y="4846320"/>
            <a:ext cx="4250693" cy="128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6559" y="1837403"/>
            <a:ext cx="4422047" cy="2592575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057A8697-DFFC-4489-B86A-5B963F67777F}"/>
              </a:ext>
            </a:extLst>
          </p:cNvPr>
          <p:cNvSpPr/>
          <p:nvPr userDrawn="1"/>
        </p:nvSpPr>
        <p:spPr>
          <a:xfrm>
            <a:off x="2469607" y="4705200"/>
            <a:ext cx="264108" cy="141120"/>
          </a:xfrm>
          <a:prstGeom prst="triangle">
            <a:avLst>
              <a:gd name="adj" fmla="val 509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41">
            <a:extLst>
              <a:ext uri="{FF2B5EF4-FFF2-40B4-BE49-F238E27FC236}">
                <a16:creationId xmlns:a16="http://schemas.microsoft.com/office/drawing/2014/main" id="{E6CCBF70-FAFA-4B0D-8F0F-A11A3E9E1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3403" y="5000008"/>
            <a:ext cx="4060167" cy="655190"/>
          </a:xfrm>
          <a:noFill/>
        </p:spPr>
        <p:txBody>
          <a:bodyPr tIns="0" bIns="0" anchor="t">
            <a:noAutofit/>
          </a:bodyPr>
          <a:lstStyle>
            <a:lvl1pPr marL="0" indent="0" algn="ctr">
              <a:lnSpc>
                <a:spcPts val="1704"/>
              </a:lnSpc>
              <a:spcBef>
                <a:spcPts val="0"/>
              </a:spcBef>
              <a:spcAft>
                <a:spcPts val="0"/>
              </a:spcAft>
              <a:buNone/>
              <a:defRPr sz="1020" i="0">
                <a:solidFill>
                  <a:schemeClr val="tx1"/>
                </a:solidFill>
                <a:latin typeface="Helvetica-Lightoblique" pitchFamily="50" charset="0"/>
              </a:defRPr>
            </a:lvl1pPr>
          </a:lstStyle>
          <a:p>
            <a:pPr lvl="0"/>
            <a:r>
              <a:rPr lang="en-GB"/>
              <a:t>Lorem ipsum dolor sit amet, consectetuer adipiscing elit, sed </a:t>
            </a:r>
            <a:r>
              <a:rPr lang="en-GB" err="1"/>
              <a:t>diam</a:t>
            </a:r>
            <a:r>
              <a:rPr lang="en-GB"/>
              <a:t> nonummy nibh euismod tincidunt ut laoreet dolore magna aliquam erat volutpat. Ut wisi enim ad minim veniam,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82380257-FCF6-437B-B5B9-C333658153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43280" y="5787771"/>
            <a:ext cx="1979832" cy="186248"/>
          </a:xfrm>
        </p:spPr>
        <p:txBody>
          <a:bodyPr tIns="91440" bIns="182880" anchor="ctr"/>
          <a:lstStyle>
            <a:lvl1pPr marL="0" indent="0" algn="ctr">
              <a:buNone/>
              <a:defRPr sz="72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/>
              <a:t>NAME GOES HERE/COMPANY NAME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F0979B-92F6-4472-A93A-A4673C35CF75}"/>
              </a:ext>
            </a:extLst>
          </p:cNvPr>
          <p:cNvSpPr/>
          <p:nvPr userDrawn="1"/>
        </p:nvSpPr>
        <p:spPr>
          <a:xfrm>
            <a:off x="5119227" y="0"/>
            <a:ext cx="707277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4717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6" y="3330480"/>
            <a:ext cx="4096734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3934602"/>
            <a:ext cx="3716874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42CACE20-FD0B-4F9D-A4BC-AE2A7E72A8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4469478"/>
            <a:ext cx="4089075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26A58F6F-5C31-4CC5-9D83-5A25916CF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2506" y="4469478"/>
            <a:ext cx="4089076" cy="193132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10F787-7274-462B-8B90-A25D467874DB}"/>
              </a:ext>
            </a:extLst>
          </p:cNvPr>
          <p:cNvSpPr/>
          <p:nvPr userDrawn="1"/>
        </p:nvSpPr>
        <p:spPr>
          <a:xfrm>
            <a:off x="5191" y="0"/>
            <a:ext cx="12186809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15785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42">
          <p15:clr>
            <a:srgbClr val="FBAE40"/>
          </p15:clr>
        </p15:guide>
        <p15:guide id="2" pos="2944">
          <p15:clr>
            <a:srgbClr val="FBAE40"/>
          </p15:clr>
        </p15:guide>
        <p15:guide id="3" pos="3112">
          <p15:clr>
            <a:srgbClr val="FBAE40"/>
          </p15:clr>
        </p15:guide>
        <p15:guide id="4" pos="572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61715A-46B0-4F0A-A964-84B00D5ECCD9}"/>
              </a:ext>
            </a:extLst>
          </p:cNvPr>
          <p:cNvSpPr/>
          <p:nvPr userDrawn="1"/>
        </p:nvSpPr>
        <p:spPr>
          <a:xfrm>
            <a:off x="-1" y="2789239"/>
            <a:ext cx="12192000" cy="4068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58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up v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0471" y="1642127"/>
            <a:ext cx="4089075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2506" y="1642127"/>
            <a:ext cx="4089076" cy="902954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3CB6C2-878B-44E4-9375-E95DEDA9BE29}"/>
              </a:ext>
            </a:extLst>
          </p:cNvPr>
          <p:cNvSpPr/>
          <p:nvPr userDrawn="1"/>
        </p:nvSpPr>
        <p:spPr>
          <a:xfrm>
            <a:off x="-1" y="2706527"/>
            <a:ext cx="12192000" cy="4151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18413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2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6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04F8E2C0-F5FD-4F81-9C21-58227C898B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504" y="212790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5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88629875-6B48-47C0-95E2-FCC671B7CB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2503" y="2891539"/>
            <a:ext cx="4059315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3852BDF8-9FCD-4338-9AB5-50F325D2E4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032503" y="3333784"/>
            <a:ext cx="4051431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8364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0B2D3-B7BC-438A-B3B8-3C2058306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0" name="Text Placeholder 41">
            <a:extLst>
              <a:ext uri="{FF2B5EF4-FFF2-40B4-BE49-F238E27FC236}">
                <a16:creationId xmlns:a16="http://schemas.microsoft.com/office/drawing/2014/main" id="{F0993FC6-E7E8-466C-89E3-69B4A02215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599546B6-68A1-4207-B0A7-81D7F95CF2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8335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1">
            <a:extLst>
              <a:ext uri="{FF2B5EF4-FFF2-40B4-BE49-F238E27FC236}">
                <a16:creationId xmlns:a16="http://schemas.microsoft.com/office/drawing/2014/main" id="{D52BC5D2-5C4D-4082-92FC-DDFD40B575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336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67D136FC-C39E-4B56-A8A7-902EFCBE1E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336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02D27AC-5BF8-4C33-A7A8-C234E04F25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293909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ECD25102-B5CF-4D8F-A188-0B90FFE36B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93910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9CCFC390-048E-4EBB-9396-1FD4F438ED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293910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3" name="Text Placeholder 41">
            <a:extLst>
              <a:ext uri="{FF2B5EF4-FFF2-40B4-BE49-F238E27FC236}">
                <a16:creationId xmlns:a16="http://schemas.microsoft.com/office/drawing/2014/main" id="{C6038199-F004-41CF-A621-792EF2E233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91087" y="3333784"/>
            <a:ext cx="3213677" cy="2480276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F4C0732F-6C0A-4BC8-A772-0B31EA2F40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891088" y="2124098"/>
            <a:ext cx="399448" cy="349501"/>
          </a:xfrm>
          <a:noFill/>
        </p:spPr>
        <p:txBody>
          <a:bodyPr tIns="182880" bIns="18288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5" name="Text Placeholder 41">
            <a:extLst>
              <a:ext uri="{FF2B5EF4-FFF2-40B4-BE49-F238E27FC236}">
                <a16:creationId xmlns:a16="http://schemas.microsoft.com/office/drawing/2014/main" id="{0927B884-632A-48DD-93F1-D73F9AB1B6A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891088" y="2891539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06595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36" name="Text Placeholder 41">
            <a:extLst>
              <a:ext uri="{FF2B5EF4-FFF2-40B4-BE49-F238E27FC236}">
                <a16:creationId xmlns:a16="http://schemas.microsoft.com/office/drawing/2014/main" id="{209BC04F-D5E4-4393-95C5-0F6591B855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93904" y="1392786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37" name="Text Placeholder 41">
            <a:extLst>
              <a:ext uri="{FF2B5EF4-FFF2-40B4-BE49-F238E27FC236}">
                <a16:creationId xmlns:a16="http://schemas.microsoft.com/office/drawing/2014/main" id="{7EBAC2CF-6AD1-476C-87B2-C06C9115D2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293905" y="834162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  <p:sp>
        <p:nvSpPr>
          <p:cNvPr id="39" name="Text Placeholder 41">
            <a:extLst>
              <a:ext uri="{FF2B5EF4-FFF2-40B4-BE49-F238E27FC236}">
                <a16:creationId xmlns:a16="http://schemas.microsoft.com/office/drawing/2014/main" id="{D0AEA13F-698D-439D-9EAB-368901F325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22666" y="3737381"/>
            <a:ext cx="6219760" cy="941983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Lorem</a:t>
            </a:r>
          </a:p>
        </p:txBody>
      </p:sp>
      <p:sp>
        <p:nvSpPr>
          <p:cNvPr id="40" name="Text Placeholder 41">
            <a:extLst>
              <a:ext uri="{FF2B5EF4-FFF2-40B4-BE49-F238E27FC236}">
                <a16:creationId xmlns:a16="http://schemas.microsoft.com/office/drawing/2014/main" id="{68FF66F6-B1C9-4BCD-8487-95074D9814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22667" y="3188917"/>
            <a:ext cx="3213677" cy="332562"/>
          </a:xfrm>
          <a:noFill/>
        </p:spPr>
        <p:txBody>
          <a:bodyPr tIns="182880" bIns="91440" anchor="ctr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97695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184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Ic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A570DFD-BCDE-4B1E-983F-549B0B01A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56826" y="2470442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6" name="Text Placeholder 41">
            <a:extLst>
              <a:ext uri="{FF2B5EF4-FFF2-40B4-BE49-F238E27FC236}">
                <a16:creationId xmlns:a16="http://schemas.microsoft.com/office/drawing/2014/main" id="{9AA4763E-9535-48D9-A7A0-47BAE8826A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47822" y="3074563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  <p:sp>
        <p:nvSpPr>
          <p:cNvPr id="17" name="Text Placeholder 41">
            <a:extLst>
              <a:ext uri="{FF2B5EF4-FFF2-40B4-BE49-F238E27FC236}">
                <a16:creationId xmlns:a16="http://schemas.microsoft.com/office/drawing/2014/main" id="{A8C92DB9-E053-4A8E-AD46-ECD172D91B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0798" y="3750351"/>
            <a:ext cx="4422047" cy="2210612"/>
          </a:xfrm>
          <a:noFill/>
        </p:spPr>
        <p:txBody>
          <a:bodyPr tIns="0" bIns="0" anchor="t">
            <a:noAutofit/>
          </a:bodyPr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02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608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5C4ED8E-45B5-4516-BDAC-AEA14AC460B5}"/>
              </a:ext>
            </a:extLst>
          </p:cNvPr>
          <p:cNvSpPr/>
          <p:nvPr userDrawn="1"/>
        </p:nvSpPr>
        <p:spPr>
          <a:xfrm>
            <a:off x="496681" y="6542824"/>
            <a:ext cx="11695319" cy="31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67735-2428-4A46-B5ED-47276EA619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10478" y="6631163"/>
            <a:ext cx="679979" cy="162068"/>
          </a:xfrm>
        </p:spPr>
        <p:txBody>
          <a:bodyPr/>
          <a:lstStyle>
            <a:lvl1pPr algn="l"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PAGE </a:t>
            </a:r>
            <a:fld id="{222034A4-E40F-4E23-A773-AC1BBA02DF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72F5DAE1-7448-4D6E-99F2-0165E4C47E2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520161" y="6608446"/>
            <a:ext cx="429740" cy="18478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9C8366E-4551-45B5-8315-BAD7D7822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587" y="557494"/>
            <a:ext cx="3821813" cy="589915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FA376403-1F8F-4447-BF16-CD9AD84E53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582" y="1161615"/>
            <a:ext cx="3430818" cy="357892"/>
          </a:xfrm>
          <a:noFill/>
        </p:spPr>
        <p:txBody>
          <a:bodyPr tIns="91440" bIns="0" anchor="ctr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/>
              <a:t>Subtitle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8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pos="311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F675F10-90BA-9A4B-97C5-0F6D45F15F43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D33CAC0-E093-5148-AE6B-19334CEADB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9434052" y="63678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7F49A766-55E6-489B-9F87-9CA196D9A66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52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hdr="0" ftr="0" dt="0"/>
  <p:txStyles>
    <p:titleStyle>
      <a:lvl1pPr algn="ctr" defTabSz="457109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1" indent="-342831" algn="l" defTabSz="457109" rtl="0" eaLnBrk="1" latinLnBrk="0" hangingPunct="1">
        <a:spcBef>
          <a:spcPct val="20000"/>
        </a:spcBef>
        <a:buFont typeface="Arial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801" indent="-285693" algn="l" defTabSz="457109" rtl="0" eaLnBrk="1" latinLnBrk="0" hangingPunct="1">
        <a:spcBef>
          <a:spcPct val="20000"/>
        </a:spcBef>
        <a:buFont typeface="Arial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45710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45710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45710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45710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4571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7865DE-6A0A-4148-A6DF-D56C69C97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C623D9C-B141-0E44-9A0E-426DA6A043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54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2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519F5-F3A9-DCE7-3843-F63E67398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F9501A-F54C-A259-08C9-5C9D83A56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4900-0AE0-F02F-C0C3-A4A9973996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0C3853C-0ABA-4CA4-8950-F4B459562918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5A6C1-47FE-9051-D236-C0601343D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77296-C15E-8B81-1621-7BCE226A4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D51D08-DDE8-452F-A6DB-13AECC51B2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9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4DC67-6DB7-4F5D-A26D-2E4937C5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85" y="457201"/>
            <a:ext cx="10972802" cy="589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AD199-1DC0-4D3D-9CDE-E6FF5F89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85" y="1270621"/>
            <a:ext cx="10972802" cy="496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2A25F-7DCA-489E-AE91-407134B72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3" y="6356369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EF800-22AA-44EE-B007-4A56DC793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2" y="63563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034A4-E40F-4E23-A773-AC1BBA02D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31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</p:sldLayoutIdLst>
  <p:hf hdr="0" ftr="0" dt="0"/>
  <p:txStyles>
    <p:titleStyle>
      <a:lvl1pPr algn="l" defTabSz="944056" rtl="0" eaLnBrk="1" latinLnBrk="0" hangingPunct="1">
        <a:lnSpc>
          <a:spcPct val="100000"/>
        </a:lnSpc>
        <a:spcBef>
          <a:spcPct val="0"/>
        </a:spcBef>
        <a:buNone/>
        <a:defRPr sz="37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014" indent="-236014" algn="l" defTabSz="944056" rtl="0" eaLnBrk="1" latinLnBrk="0" hangingPunct="1">
        <a:lnSpc>
          <a:spcPts val="1500"/>
        </a:lnSpc>
        <a:spcBef>
          <a:spcPts val="1033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1pPr>
      <a:lvl2pPr marL="708042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2pPr>
      <a:lvl3pPr marL="118007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3pPr>
      <a:lvl4pPr marL="1652100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4pPr>
      <a:lvl5pPr marL="2124127" indent="-236014" algn="l" defTabSz="944056" rtl="0" eaLnBrk="1" latinLnBrk="0" hangingPunct="1">
        <a:lnSpc>
          <a:spcPts val="1500"/>
        </a:lnSpc>
        <a:spcBef>
          <a:spcPts val="516"/>
        </a:spcBef>
        <a:spcAft>
          <a:spcPts val="1549"/>
        </a:spcAft>
        <a:buFont typeface="Arial" panose="020B0604020202020204" pitchFamily="34" charset="0"/>
        <a:buChar char="•"/>
        <a:defRPr sz="1420" kern="1200">
          <a:solidFill>
            <a:schemeClr val="tx1"/>
          </a:solidFill>
          <a:latin typeface="Helvetica-Light" panose="020B0400000000000000" pitchFamily="34" charset="0"/>
          <a:ea typeface="+mn-ea"/>
          <a:cs typeface="+mn-cs"/>
        </a:defRPr>
      </a:lvl5pPr>
      <a:lvl6pPr marL="2596155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3068183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540211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4012240" indent="-236014" algn="l" defTabSz="944056" rtl="0" eaLnBrk="1" latinLnBrk="0" hangingPunct="1">
        <a:lnSpc>
          <a:spcPct val="90000"/>
        </a:lnSpc>
        <a:spcBef>
          <a:spcPts val="516"/>
        </a:spcBef>
        <a:buFont typeface="Arial" panose="020B0604020202020204" pitchFamily="34" charset="0"/>
        <a:buChar char="•"/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1pPr>
      <a:lvl2pPr marL="472028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2pPr>
      <a:lvl3pPr marL="94405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3pPr>
      <a:lvl4pPr marL="1416084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4pPr>
      <a:lvl5pPr marL="1888113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5pPr>
      <a:lvl6pPr marL="2360141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6pPr>
      <a:lvl7pPr marL="2832170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7pPr>
      <a:lvl8pPr marL="3304197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8pPr>
      <a:lvl9pPr marL="3776226" algn="l" defTabSz="944056" rtl="0" eaLnBrk="1" latinLnBrk="0" hangingPunct="1">
        <a:defRPr sz="18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256">
          <p15:clr>
            <a:srgbClr val="F26B43"/>
          </p15:clr>
        </p15:guide>
        <p15:guide id="3" pos="7192">
          <p15:clr>
            <a:srgbClr val="F26B43"/>
          </p15:clr>
        </p15:guide>
        <p15:guide id="4" orient="horz" pos="4032">
          <p15:clr>
            <a:srgbClr val="F26B43"/>
          </p15:clr>
        </p15:guide>
        <p15:guide id="5" pos="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hyperlink" Target="https://thevab.com/insight/what-does-authentic-representation-mean-diverse-audiences?utm_source=fastfacts-lgbtq&amp;utm_medium=vab-insights&amp;utm_campaign=" TargetMode="External"/><Relationship Id="rId18" Type="http://schemas.openxmlformats.org/officeDocument/2006/relationships/image" Target="../media/image13.png"/><Relationship Id="rId3" Type="http://schemas.openxmlformats.org/officeDocument/2006/relationships/hyperlink" Target="https://thevab.com/team-board" TargetMode="External"/><Relationship Id="rId7" Type="http://schemas.openxmlformats.org/officeDocument/2006/relationships/hyperlink" Target="https://thevab.com/insight/how-marketers-can-authentically-connect-hispanic-shoppers?utm_source=fastfacts-lgbtq&amp;utm_medium=vab-insights&amp;utm_campaign=" TargetMode="External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openxmlformats.org/officeDocument/2006/relationships/hyperlink" Target="https://thevab.com/" TargetMode="Externa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hevab.com/insight/10-ways-tv-news-creates-trust-and-impact-among-diverse-audiences?utm_source=fastfacts-lgbtq&amp;utm_medium=vab-insights&amp;utm_campaign=" TargetMode="External"/><Relationship Id="rId11" Type="http://schemas.openxmlformats.org/officeDocument/2006/relationships/hyperlink" Target="https://thevab.com/vab-happenings/multicultural-marketing-resource-center" TargetMode="External"/><Relationship Id="rId5" Type="http://schemas.openxmlformats.org/officeDocument/2006/relationships/image" Target="../media/image39.png"/><Relationship Id="rId15" Type="http://schemas.openxmlformats.org/officeDocument/2006/relationships/image" Target="../media/image43.png"/><Relationship Id="rId10" Type="http://schemas.openxmlformats.org/officeDocument/2006/relationships/hyperlink" Target="https://thevab.com/insight/unite-empower-reflect-shop?utm_source=fastfacts-lgbtq&amp;utm_medium=vab-insights&amp;utm_campaign=" TargetMode="External"/><Relationship Id="rId4" Type="http://schemas.openxmlformats.org/officeDocument/2006/relationships/hyperlink" Target="https://thevab.com/insight/3-key-reasons-why-banning-pharma-tv-ads-would-disproportionately-affect-minority-groups?utm_source=fastfacts-lgbtq&amp;utm_medium=vab-insights&amp;utm_campaign=" TargetMode="External"/><Relationship Id="rId9" Type="http://schemas.openxmlformats.org/officeDocument/2006/relationships/hyperlink" Target="https://thevab.com/insight/understanding-lgbtq-community?utm_source=fastfacts-lgbtq&amp;utm_medium=vab-insights&amp;utm_campaign=" TargetMode="External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thevab.com/" TargetMode="Externa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hevab.com/insight/understanding-lgbtq-community?utm_source=wmaa-lgbtq&amp;utm_medium=vab-insights&amp;utm_campaign=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oxnews.com/us/new-poll-finds-9-percent-us-adults-identify-lgbtq-nearly-triple-amount-recorded-2012" TargetMode="External"/><Relationship Id="rId5" Type="http://schemas.openxmlformats.org/officeDocument/2006/relationships/hyperlink" Target="https://www.them.us/story/gallup-poll-finds-lgbtq-population-doubles-since-2012" TargetMode="External"/><Relationship Id="rId4" Type="http://schemas.openxmlformats.org/officeDocument/2006/relationships/hyperlink" Target="https://www.wearepion.com/blog-posts/lgbtq-marketing-gen-z" TargetMode="Externa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are joyfully flying a colorful rainbow flag in a clear blue sky.&#10;&#10;AI-generated content may be incorrect.">
            <a:extLst>
              <a:ext uri="{FF2B5EF4-FFF2-40B4-BE49-F238E27FC236}">
                <a16:creationId xmlns:a16="http://schemas.microsoft.com/office/drawing/2014/main" id="{7A5385FF-138D-B76C-EFBC-2AB1D351BC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4"/>
          <a:stretch>
            <a:fillRect/>
          </a:stretch>
        </p:blipFill>
        <p:spPr>
          <a:xfrm>
            <a:off x="6959865" y="0"/>
            <a:ext cx="5232136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B4137A1-220B-CE2C-37E8-133ECAD08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00" y="1746558"/>
            <a:ext cx="3210535" cy="139438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0C38B446-4C07-42BF-B42F-5E8AEE13A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38" y="3423304"/>
            <a:ext cx="6881825" cy="1394388"/>
          </a:xfrm>
        </p:spPr>
        <p:txBody>
          <a:bodyPr/>
          <a:lstStyle/>
          <a:p>
            <a:pPr lvl="0" defTabSz="914400">
              <a:spcBef>
                <a:spcPts val="0"/>
              </a:spcBef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 With Pride</a:t>
            </a:r>
            <a:b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240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support the highly influential LGBTQ community &amp; drive brand consideration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00BFF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3695B08-4C51-48A9-9D95-575DF10616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39" y="36637"/>
            <a:ext cx="1712662" cy="597361"/>
          </a:xfrm>
          <a:prstGeom prst="rect">
            <a:avLst/>
          </a:prstGeom>
          <a:ln>
            <a:solidFill>
              <a:srgbClr val="00BFF2"/>
            </a:solidFill>
          </a:ln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649CC1AD-4096-4C1B-8491-A834E6E438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06" y="5705004"/>
            <a:ext cx="2523582" cy="87918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C3BDC65-8D60-4B6A-A6E4-F284D2B2831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9630" b="36230"/>
          <a:stretch>
            <a:fillRect/>
          </a:stretch>
        </p:blipFill>
        <p:spPr>
          <a:xfrm>
            <a:off x="6959864" y="2812026"/>
            <a:ext cx="5232136" cy="4056133"/>
          </a:xfrm>
          <a:custGeom>
            <a:avLst/>
            <a:gdLst>
              <a:gd name="connsiteX0" fmla="*/ 0 w 7084331"/>
              <a:gd name="connsiteY0" fmla="*/ 0 h 4191122"/>
              <a:gd name="connsiteX1" fmla="*/ 7084331 w 7084331"/>
              <a:gd name="connsiteY1" fmla="*/ 0 h 4191122"/>
              <a:gd name="connsiteX2" fmla="*/ 7084331 w 7084331"/>
              <a:gd name="connsiteY2" fmla="*/ 4191122 h 4191122"/>
              <a:gd name="connsiteX3" fmla="*/ 0 w 7084331"/>
              <a:gd name="connsiteY3" fmla="*/ 4191122 h 419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4331" h="4191122">
                <a:moveTo>
                  <a:pt x="0" y="0"/>
                </a:moveTo>
                <a:lnTo>
                  <a:pt x="7084331" y="0"/>
                </a:lnTo>
                <a:lnTo>
                  <a:pt x="7084331" y="4191122"/>
                </a:lnTo>
                <a:lnTo>
                  <a:pt x="0" y="4191122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D3F90D8-EC4F-44E3-8868-8951815070FB}"/>
              </a:ext>
            </a:extLst>
          </p:cNvPr>
          <p:cNvGrpSpPr/>
          <p:nvPr/>
        </p:nvGrpSpPr>
        <p:grpSpPr>
          <a:xfrm>
            <a:off x="2333540" y="0"/>
            <a:ext cx="4636156" cy="2807562"/>
            <a:chOff x="-15240" y="-13657"/>
            <a:chExt cx="4721216" cy="2686231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F951BE-118C-48F7-BE62-B39D2B4FC56A}"/>
                </a:ext>
              </a:extLst>
            </p:cNvPr>
            <p:cNvSpPr/>
            <p:nvPr userDrawn="1"/>
          </p:nvSpPr>
          <p:spPr>
            <a:xfrm>
              <a:off x="-15240" y="-13657"/>
              <a:ext cx="4721216" cy="2686231"/>
            </a:xfrm>
            <a:custGeom>
              <a:avLst/>
              <a:gdLst>
                <a:gd name="connsiteX0" fmla="*/ 0 w 4721216"/>
                <a:gd name="connsiteY0" fmla="*/ 0 h 2686231"/>
                <a:gd name="connsiteX1" fmla="*/ 4721216 w 4721216"/>
                <a:gd name="connsiteY1" fmla="*/ 0 h 2686231"/>
                <a:gd name="connsiteX2" fmla="*/ 4721216 w 4721216"/>
                <a:gd name="connsiteY2" fmla="*/ 2686231 h 2686231"/>
                <a:gd name="connsiteX3" fmla="*/ 1395884 w 4721216"/>
                <a:gd name="connsiteY3" fmla="*/ 1201749 h 2686231"/>
                <a:gd name="connsiteX4" fmla="*/ 78852 w 4721216"/>
                <a:gd name="connsiteY4" fmla="*/ 612473 h 2686231"/>
                <a:gd name="connsiteX5" fmla="*/ 0 w 4721216"/>
                <a:gd name="connsiteY5" fmla="*/ 576331 h 2686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21216" h="2686231">
                  <a:moveTo>
                    <a:pt x="0" y="0"/>
                  </a:moveTo>
                  <a:lnTo>
                    <a:pt x="4721216" y="0"/>
                  </a:lnTo>
                  <a:lnTo>
                    <a:pt x="4721216" y="2686231"/>
                  </a:lnTo>
                  <a:lnTo>
                    <a:pt x="1395884" y="1201749"/>
                  </a:lnTo>
                  <a:cubicBezTo>
                    <a:pt x="1088473" y="1072268"/>
                    <a:pt x="486065" y="798907"/>
                    <a:pt x="78852" y="612473"/>
                  </a:cubicBezTo>
                  <a:lnTo>
                    <a:pt x="0" y="576331"/>
                  </a:lnTo>
                  <a:close/>
                </a:path>
              </a:pathLst>
            </a:custGeom>
            <a:solidFill>
              <a:srgbClr val="130F4A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AE5D4B1-D529-4069-92AA-16E1B391A6BF}"/>
                </a:ext>
              </a:extLst>
            </p:cNvPr>
            <p:cNvSpPr/>
            <p:nvPr/>
          </p:nvSpPr>
          <p:spPr>
            <a:xfrm>
              <a:off x="34005" y="23167"/>
              <a:ext cx="1331681" cy="1155444"/>
            </a:xfrm>
            <a:custGeom>
              <a:avLst/>
              <a:gdLst>
                <a:gd name="connsiteX0" fmla="*/ 0 w 1421708"/>
                <a:gd name="connsiteY0" fmla="*/ 591848 h 1222125"/>
                <a:gd name="connsiteX1" fmla="*/ 1421708 w 1421708"/>
                <a:gd name="connsiteY1" fmla="*/ 1222125 h 1222125"/>
                <a:gd name="connsiteX2" fmla="*/ 1421708 w 1421708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08" h="1222125">
                  <a:moveTo>
                    <a:pt x="0" y="591848"/>
                  </a:moveTo>
                  <a:lnTo>
                    <a:pt x="1421708" y="1222125"/>
                  </a:lnTo>
                  <a:lnTo>
                    <a:pt x="1421708" y="0"/>
                  </a:lnTo>
                  <a:close/>
                </a:path>
              </a:pathLst>
            </a:custGeom>
            <a:solidFill>
              <a:schemeClr val="accent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0020BB-B5A9-48CC-9939-C1F42A09A502}"/>
                </a:ext>
              </a:extLst>
            </p:cNvPr>
            <p:cNvSpPr/>
            <p:nvPr/>
          </p:nvSpPr>
          <p:spPr>
            <a:xfrm>
              <a:off x="1365686" y="616973"/>
              <a:ext cx="1331731" cy="1155444"/>
            </a:xfrm>
            <a:custGeom>
              <a:avLst/>
              <a:gdLst>
                <a:gd name="connsiteX0" fmla="*/ 0 w 1421761"/>
                <a:gd name="connsiteY0" fmla="*/ 591794 h 1222125"/>
                <a:gd name="connsiteX1" fmla="*/ 1421761 w 1421761"/>
                <a:gd name="connsiteY1" fmla="*/ 1222125 h 1222125"/>
                <a:gd name="connsiteX2" fmla="*/ 1421761 w 1421761"/>
                <a:gd name="connsiteY2" fmla="*/ 0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0" y="591794"/>
                  </a:moveTo>
                  <a:lnTo>
                    <a:pt x="1421761" y="1222125"/>
                  </a:lnTo>
                  <a:lnTo>
                    <a:pt x="1421761" y="0"/>
                  </a:lnTo>
                  <a:close/>
                </a:path>
              </a:pathLst>
            </a:custGeom>
            <a:solidFill>
              <a:schemeClr val="accent2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BA9919E-8757-47EA-AF29-47E3FDC08853}"/>
                </a:ext>
              </a:extLst>
            </p:cNvPr>
            <p:cNvSpPr/>
            <p:nvPr/>
          </p:nvSpPr>
          <p:spPr>
            <a:xfrm>
              <a:off x="1365686" y="23167"/>
              <a:ext cx="1331731" cy="1155444"/>
            </a:xfrm>
            <a:custGeom>
              <a:avLst/>
              <a:gdLst>
                <a:gd name="connsiteX0" fmla="*/ 1421761 w 1421761"/>
                <a:gd name="connsiteY0" fmla="*/ 630278 h 1222125"/>
                <a:gd name="connsiteX1" fmla="*/ 0 w 1421761"/>
                <a:gd name="connsiteY1" fmla="*/ 0 h 1222125"/>
                <a:gd name="connsiteX2" fmla="*/ 0 w 1421761"/>
                <a:gd name="connsiteY2" fmla="*/ 1222125 h 122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761" h="1222125">
                  <a:moveTo>
                    <a:pt x="1421761" y="630278"/>
                  </a:moveTo>
                  <a:lnTo>
                    <a:pt x="0" y="0"/>
                  </a:lnTo>
                  <a:lnTo>
                    <a:pt x="0" y="1222125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9362404-B0D3-4845-81C6-4BB463DC0FB9}"/>
                </a:ext>
              </a:extLst>
            </p:cNvPr>
            <p:cNvSpPr/>
            <p:nvPr/>
          </p:nvSpPr>
          <p:spPr>
            <a:xfrm>
              <a:off x="2704627" y="-13656"/>
              <a:ext cx="1495109" cy="633867"/>
            </a:xfrm>
            <a:custGeom>
              <a:avLst/>
              <a:gdLst>
                <a:gd name="connsiteX0" fmla="*/ 0 w 1495109"/>
                <a:gd name="connsiteY0" fmla="*/ 0 h 633867"/>
                <a:gd name="connsiteX1" fmla="*/ 1482463 w 1495109"/>
                <a:gd name="connsiteY1" fmla="*/ 0 h 633867"/>
                <a:gd name="connsiteX2" fmla="*/ 1495109 w 1495109"/>
                <a:gd name="connsiteY2" fmla="*/ 5659 h 633867"/>
                <a:gd name="connsiteX3" fmla="*/ 0 w 1495109"/>
                <a:gd name="connsiteY3" fmla="*/ 633867 h 63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5109" h="633867">
                  <a:moveTo>
                    <a:pt x="0" y="0"/>
                  </a:moveTo>
                  <a:lnTo>
                    <a:pt x="1482463" y="0"/>
                  </a:lnTo>
                  <a:lnTo>
                    <a:pt x="1495109" y="5659"/>
                  </a:lnTo>
                  <a:lnTo>
                    <a:pt x="0" y="633867"/>
                  </a:lnTo>
                  <a:close/>
                </a:path>
              </a:pathLst>
            </a:custGeom>
            <a:solidFill>
              <a:schemeClr val="bg1"/>
            </a:solidFill>
            <a:ln w="530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0422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B76C-D6F4-7D6D-BF6A-C1BEA02E9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DD5A8177-68BA-4E46-1777-D19239522BB9}"/>
              </a:ext>
            </a:extLst>
          </p:cNvPr>
          <p:cNvSpPr/>
          <p:nvPr/>
        </p:nvSpPr>
        <p:spPr>
          <a:xfrm>
            <a:off x="2023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34ECD1EB-E322-27DB-C141-D61797486B22}"/>
              </a:ext>
            </a:extLst>
          </p:cNvPr>
          <p:cNvSpPr/>
          <p:nvPr/>
        </p:nvSpPr>
        <p:spPr>
          <a:xfrm>
            <a:off x="6234513" y="4292802"/>
            <a:ext cx="4214743" cy="1936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FDBCB727-C608-1718-0963-97B20C912CAE}"/>
              </a:ext>
            </a:extLst>
          </p:cNvPr>
          <p:cNvSpPr/>
          <p:nvPr/>
        </p:nvSpPr>
        <p:spPr>
          <a:xfrm>
            <a:off x="1841499" y="4292803"/>
            <a:ext cx="4214743" cy="1936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B3E9CC54-A7F8-4F3C-65B1-B1FD7124A7E4}"/>
              </a:ext>
            </a:extLst>
          </p:cNvPr>
          <p:cNvSpPr/>
          <p:nvPr/>
        </p:nvSpPr>
        <p:spPr>
          <a:xfrm>
            <a:off x="4150267" y="2250033"/>
            <a:ext cx="3891470" cy="1936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3384498C-80FC-DE5D-9A83-2B9809221804}"/>
              </a:ext>
            </a:extLst>
          </p:cNvPr>
          <p:cNvSpPr/>
          <p:nvPr/>
        </p:nvSpPr>
        <p:spPr>
          <a:xfrm>
            <a:off x="8173273" y="2250033"/>
            <a:ext cx="3891470" cy="1936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AE1564C6-142D-562C-84F9-AC40970FE50C}"/>
              </a:ext>
            </a:extLst>
          </p:cNvPr>
          <p:cNvSpPr/>
          <p:nvPr/>
        </p:nvSpPr>
        <p:spPr>
          <a:xfrm>
            <a:off x="127261" y="2250033"/>
            <a:ext cx="3891470" cy="19367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F4E95DE-5BDC-BE37-08B6-038892C6A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38EA36CA-5FD7-D38F-B01B-00AE1481EC7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6488011-3781-3A05-881B-6B717702372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71FB1-1BBD-8F76-E8F3-E519E3DEC89E}"/>
              </a:ext>
            </a:extLst>
          </p:cNvPr>
          <p:cNvSpPr txBox="1"/>
          <p:nvPr/>
        </p:nvSpPr>
        <p:spPr>
          <a:xfrm>
            <a:off x="579833" y="2495366"/>
            <a:ext cx="309409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89%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‘It is important that 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company acts ethically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88% of non-LGBTQ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1D8B32D-9FF3-5AD8-99B2-F0A5D67CA6B5}"/>
              </a:ext>
            </a:extLst>
          </p:cNvPr>
          <p:cNvSpPr/>
          <p:nvPr/>
        </p:nvSpPr>
        <p:spPr>
          <a:xfrm>
            <a:off x="127261" y="321010"/>
            <a:ext cx="120627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LGBTQ community is socially conscious and more likely to support ethical brands that align with the causes and principles they care about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6F765D-3DC0-7103-54FF-8633BE9BDD0D}"/>
              </a:ext>
            </a:extLst>
          </p:cNvPr>
          <p:cNvSpPr txBox="1"/>
          <p:nvPr/>
        </p:nvSpPr>
        <p:spPr>
          <a:xfrm>
            <a:off x="-5778" y="1626003"/>
            <a:ext cx="12197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‘Social Advocacy’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Attitudes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who agree among LGBTQ </a:t>
            </a: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Non-LGBTQ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0074E6-0462-FAE9-234C-7F41019146F1}"/>
              </a:ext>
            </a:extLst>
          </p:cNvPr>
          <p:cNvSpPr txBox="1"/>
          <p:nvPr/>
        </p:nvSpPr>
        <p:spPr>
          <a:xfrm>
            <a:off x="401942" y="6339788"/>
            <a:ext cx="11768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Study; LGBTQ represents A18+ that identify as LGBTQ &amp; Non-LGBTQ represents A18+ that do not identify as LGBTQ. Base = any agree.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57" descr="A hand extends towards a heart-shaped symbol, symbolizing support or affection.&#10;&#10;AI-generated content may be incorrect.">
            <a:extLst>
              <a:ext uri="{FF2B5EF4-FFF2-40B4-BE49-F238E27FC236}">
                <a16:creationId xmlns:a16="http://schemas.microsoft.com/office/drawing/2014/main" id="{ED0D4C7D-8312-CDFB-FFED-73A90448F8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124" y="2253260"/>
            <a:ext cx="720742" cy="720742"/>
          </a:xfrm>
          <a:prstGeom prst="rect">
            <a:avLst/>
          </a:prstGeom>
        </p:spPr>
      </p:pic>
      <p:pic>
        <p:nvPicPr>
          <p:cNvPr id="60" name="Picture 59" descr="The image depicts a stylized, blue planet Earth with a leaf symbol, suggesting environmental sustainability or eco-friendliness.&#10;&#10;AI-generated content may be incorrect.">
            <a:extLst>
              <a:ext uri="{FF2B5EF4-FFF2-40B4-BE49-F238E27FC236}">
                <a16:creationId xmlns:a16="http://schemas.microsoft.com/office/drawing/2014/main" id="{E01BD500-7ACD-2978-737F-A82109A6A8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066" y="2244365"/>
            <a:ext cx="721169" cy="729637"/>
          </a:xfrm>
          <a:prstGeom prst="rect">
            <a:avLst/>
          </a:prstGeom>
        </p:spPr>
      </p:pic>
      <p:pic>
        <p:nvPicPr>
          <p:cNvPr id="62" name="Picture 61" descr="The image depicts a hand holding a group of stylized, interconnected people in a circle, symbolizing community or support.&#10;&#10;AI-generated content may be incorrect.">
            <a:extLst>
              <a:ext uri="{FF2B5EF4-FFF2-40B4-BE49-F238E27FC236}">
                <a16:creationId xmlns:a16="http://schemas.microsoft.com/office/drawing/2014/main" id="{85B1510F-8976-4A5D-1C9A-B1E29FBE3E9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4443" y="4377829"/>
            <a:ext cx="659029" cy="659029"/>
          </a:xfrm>
          <a:prstGeom prst="rect">
            <a:avLst/>
          </a:prstGeom>
        </p:spPr>
      </p:pic>
      <p:pic>
        <p:nvPicPr>
          <p:cNvPr id="64" name="Picture 63" descr="The image depicts a stylized, circular flow diagram with a green leaf and a building, symbolizing sustainable energy or environmental processes.&#10;&#10;AI-generated content may be incorrect.">
            <a:extLst>
              <a:ext uri="{FF2B5EF4-FFF2-40B4-BE49-F238E27FC236}">
                <a16:creationId xmlns:a16="http://schemas.microsoft.com/office/drawing/2014/main" id="{945F9FD7-281B-6D21-0A0F-1A0BCDA4C27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025" y="4333016"/>
            <a:ext cx="668152" cy="668152"/>
          </a:xfrm>
          <a:prstGeom prst="rect">
            <a:avLst/>
          </a:prstGeom>
        </p:spPr>
      </p:pic>
      <p:pic>
        <p:nvPicPr>
          <p:cNvPr id="66" name="Picture 65" descr="The image depicts a simple, stylized balance scale with blue scales, suggesting themes of justice or equality.&#10;&#10;AI-generated content may be incorrect.">
            <a:extLst>
              <a:ext uri="{FF2B5EF4-FFF2-40B4-BE49-F238E27FC236}">
                <a16:creationId xmlns:a16="http://schemas.microsoft.com/office/drawing/2014/main" id="{E4B78A69-D6E1-846C-083B-F078A8CEA5A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652" y="2160767"/>
            <a:ext cx="878107" cy="87810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65087F00-14B7-EA3A-1C45-C9911236EA09}"/>
              </a:ext>
            </a:extLst>
          </p:cNvPr>
          <p:cNvSpPr txBox="1"/>
          <p:nvPr/>
        </p:nvSpPr>
        <p:spPr>
          <a:xfrm>
            <a:off x="4172892" y="2495366"/>
            <a:ext cx="386884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sz="36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‘I am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 to 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purchase brands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care about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50% of non-LGBTQ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F0517F-3DF0-3D12-42D0-0346B4358527}"/>
              </a:ext>
            </a:extLst>
          </p:cNvPr>
          <p:cNvSpPr txBox="1"/>
          <p:nvPr/>
        </p:nvSpPr>
        <p:spPr>
          <a:xfrm>
            <a:off x="8430602" y="2458790"/>
            <a:ext cx="337681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45%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‘A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company's environmental record is important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me in my purchasing decisions’</a:t>
            </a:r>
          </a:p>
          <a:p>
            <a:pPr lvl="0" algn="ctr"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38% of non-LGBTQ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B0ECEC-25EE-37FF-69C2-83F44E1668D8}"/>
              </a:ext>
            </a:extLst>
          </p:cNvPr>
          <p:cNvSpPr txBox="1"/>
          <p:nvPr/>
        </p:nvSpPr>
        <p:spPr>
          <a:xfrm>
            <a:off x="2245024" y="4591701"/>
            <a:ext cx="34874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36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‘I expect the brands I buy 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social causes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 </a:t>
            </a:r>
          </a:p>
          <a:p>
            <a:pPr lvl="0" algn="ctr"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32% of non-LGBTQ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AD07601-4F83-7AB2-0DCC-534B4F29113C}"/>
              </a:ext>
            </a:extLst>
          </p:cNvPr>
          <p:cNvSpPr txBox="1"/>
          <p:nvPr/>
        </p:nvSpPr>
        <p:spPr>
          <a:xfrm>
            <a:off x="6452768" y="4489047"/>
            <a:ext cx="3764789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sz="36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‘I am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likely to buy a brand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that is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committed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reducing its impact on the environment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’</a:t>
            </a:r>
          </a:p>
          <a:p>
            <a:pPr lvl="0" algn="ctr">
              <a:defRPr/>
            </a:pPr>
            <a:r>
              <a:rPr lang="en-US" sz="12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29% of non-LGBTQ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8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A7D26-EA91-53D7-5A29-AC33F6C0E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0B5575D-C68A-C9A9-A109-EF8CD4A3E4E6}"/>
              </a:ext>
            </a:extLst>
          </p:cNvPr>
          <p:cNvSpPr/>
          <p:nvPr/>
        </p:nvSpPr>
        <p:spPr>
          <a:xfrm>
            <a:off x="256422" y="330154"/>
            <a:ext cx="1188071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Marketers looking to drive relevance and strengthen brand perception among LGBTQ audiences should prioritize culturally inclusive messaging 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3A990C-5494-380F-1CDC-6B67D5BCA8C1}"/>
              </a:ext>
            </a:extLst>
          </p:cNvPr>
          <p:cNvSpPr>
            <a:spLocks/>
          </p:cNvSpPr>
          <p:nvPr/>
        </p:nvSpPr>
        <p:spPr>
          <a:xfrm>
            <a:off x="5532121" y="1519409"/>
            <a:ext cx="6659879" cy="4588784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679D43-E291-C7F1-BD7A-39C19D18E7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51EB-1176-9704-2422-E56AC7FCF018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155CB7-2138-4003-5D81-AA6CCE9CAE6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A0B420-0AF4-8E51-3B11-FF1910ED00AF}"/>
              </a:ext>
            </a:extLst>
          </p:cNvPr>
          <p:cNvSpPr txBox="1"/>
          <p:nvPr/>
        </p:nvSpPr>
        <p:spPr>
          <a:xfrm>
            <a:off x="5532121" y="1817467"/>
            <a:ext cx="6659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It is important for companies to create advertising that </a:t>
            </a:r>
            <a:b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 culturally diverse in order to stay relevant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  <a:p>
            <a:pPr algn="ctr">
              <a:defRPr/>
            </a:pPr>
            <a:r>
              <a:rPr lang="en-US" sz="14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who agree among LGBTQ A18+</a:t>
            </a: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449CE3-041C-C303-AE66-09B17D744977}"/>
              </a:ext>
            </a:extLst>
          </p:cNvPr>
          <p:cNvSpPr txBox="1"/>
          <p:nvPr/>
        </p:nvSpPr>
        <p:spPr>
          <a:xfrm>
            <a:off x="499759" y="6296452"/>
            <a:ext cx="1160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Study; LGBTQ represents A18+ that identify as LGBTQ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Base = any agree.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EA5D547-B019-F72B-AF7F-65C3223A5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209376"/>
              </p:ext>
            </p:extLst>
          </p:nvPr>
        </p:nvGraphicFramePr>
        <p:xfrm>
          <a:off x="6167628" y="2569464"/>
          <a:ext cx="5388865" cy="3226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The image shows two people standing outdoors, each wearing colorful and patterned jackets, with one person holding a piece of fabric.&#10;&#10;AI-generated content may be incorrect.">
            <a:extLst>
              <a:ext uri="{FF2B5EF4-FFF2-40B4-BE49-F238E27FC236}">
                <a16:creationId xmlns:a16="http://schemas.microsoft.com/office/drawing/2014/main" id="{2A46BB5D-87BB-D30A-D7DA-8F73C428265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521733"/>
            <a:ext cx="5532120" cy="45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09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85B9-9A5B-6B1E-7A02-7296EA9B6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F4ADF4-5EBF-8BDE-EB50-C6DF07A7D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56A89F-4C42-D999-912E-DB3A68FB63F5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0F932C0-A2E9-791E-2E12-42605D681380}"/>
              </a:ext>
            </a:extLst>
          </p:cNvPr>
          <p:cNvSpPr txBox="1"/>
          <p:nvPr/>
        </p:nvSpPr>
        <p:spPr>
          <a:xfrm>
            <a:off x="294530" y="3434080"/>
            <a:ext cx="75614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Support extends to allies of the LGBTQ community which broadens the audience that </a:t>
            </a:r>
            <a:r>
              <a:rPr lang="en-US" sz="2800">
                <a:solidFill>
                  <a:prstClr val="white"/>
                </a:solidFill>
                <a:latin typeface="Arial" panose="020B0604020202020204" pitchFamily="34" charset="0"/>
              </a:rPr>
              <a:t>considers </a:t>
            </a:r>
            <a:r>
              <a:rPr lang="en-US" sz="2800" b="1">
                <a:solidFill>
                  <a:prstClr val="white"/>
                </a:solidFill>
                <a:latin typeface="Arial" panose="020B0604020202020204" pitchFamily="34" charset="0"/>
              </a:rPr>
              <a:t>year-round inclusivity messaging</a:t>
            </a:r>
            <a:r>
              <a:rPr lang="en-US" sz="2800">
                <a:solidFill>
                  <a:prstClr val="white"/>
                </a:solidFill>
                <a:latin typeface="Arial" panose="020B0604020202020204" pitchFamily="34" charset="0"/>
              </a:rPr>
              <a:t> in their purchasing decisions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16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E994B-C3D5-7F67-385D-F4999DD75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A2AE9331-D058-B201-ABAE-2DB2E341DE26}"/>
              </a:ext>
            </a:extLst>
          </p:cNvPr>
          <p:cNvSpPr/>
          <p:nvPr/>
        </p:nvSpPr>
        <p:spPr>
          <a:xfrm>
            <a:off x="2024" y="1505062"/>
            <a:ext cx="7958070" cy="4649090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44ED91-EF7E-A497-D81E-79AE8047A9E4}"/>
              </a:ext>
            </a:extLst>
          </p:cNvPr>
          <p:cNvSpPr/>
          <p:nvPr/>
        </p:nvSpPr>
        <p:spPr>
          <a:xfrm>
            <a:off x="2024" y="321010"/>
            <a:ext cx="1218997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for the LGBTQ community is mainstream, especially among women and younger generations, creating more opportunities for inclusive brands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BBB9B2-5FD6-548D-2E63-CDBDE832D5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4163467-9F7B-DB2A-D3F2-25CCFC26524A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6F5531-6A0F-7460-5545-45835EAAA79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335DE2-82F6-6EBB-4042-725537541EC0}"/>
              </a:ext>
            </a:extLst>
          </p:cNvPr>
          <p:cNvSpPr txBox="1"/>
          <p:nvPr/>
        </p:nvSpPr>
        <p:spPr>
          <a:xfrm>
            <a:off x="-5778" y="1626003"/>
            <a:ext cx="79580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respondents who are supportive of the LGBTQ community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9781DB-BB82-FCB2-8C1B-B8E875843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6013549"/>
              </p:ext>
            </p:extLst>
          </p:nvPr>
        </p:nvGraphicFramePr>
        <p:xfrm>
          <a:off x="-5777" y="2088561"/>
          <a:ext cx="7965872" cy="39970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Two friends are sharing a card with a smile while sitting on a cozy, green couch in a well-lit, casually decorated living room.&#10;&#10;AI-generated content may be incorrect.">
            <a:extLst>
              <a:ext uri="{FF2B5EF4-FFF2-40B4-BE49-F238E27FC236}">
                <a16:creationId xmlns:a16="http://schemas.microsoft.com/office/drawing/2014/main" id="{5029865F-06F2-856B-AC47-D84165F7D7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2293" y="1505062"/>
            <a:ext cx="4239708" cy="4649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451F0-ED7F-1885-0E2E-A8B307EF3F71}"/>
              </a:ext>
            </a:extLst>
          </p:cNvPr>
          <p:cNvSpPr txBox="1"/>
          <p:nvPr/>
        </p:nvSpPr>
        <p:spPr>
          <a:xfrm>
            <a:off x="509284" y="6322202"/>
            <a:ext cx="1160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MRI-Simmons,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State of LGBTQ+ Acceptance in America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2025. Q. Which of the following best describes your support for the LGBTQ community? Based on respondents who answered, ‘very supportive’ or ‘somewhat supportive.’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CE7A40-2BBF-2F00-6087-705FBE7AC986}"/>
              </a:ext>
            </a:extLst>
          </p:cNvPr>
          <p:cNvCxnSpPr>
            <a:cxnSpLocks/>
          </p:cNvCxnSpPr>
          <p:nvPr/>
        </p:nvCxnSpPr>
        <p:spPr>
          <a:xfrm>
            <a:off x="308008" y="2608446"/>
            <a:ext cx="7392203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8BD817-B06E-94B4-21DD-4AB4DE260918}"/>
              </a:ext>
            </a:extLst>
          </p:cNvPr>
          <p:cNvCxnSpPr>
            <a:cxnSpLocks/>
          </p:cNvCxnSpPr>
          <p:nvPr/>
        </p:nvCxnSpPr>
        <p:spPr>
          <a:xfrm>
            <a:off x="308008" y="3742625"/>
            <a:ext cx="7392203" cy="0"/>
          </a:xfrm>
          <a:prstGeom prst="line">
            <a:avLst/>
          </a:prstGeom>
          <a:ln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51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8893-615D-F5F2-36FA-1722EAD3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image shows two people, likely in a supportive or celebratory pose, with a colorful, rainbow-themed flag waving in a lush, green, outdoor setting.&#10;&#10;AI-generated content may be incorrect.">
            <a:extLst>
              <a:ext uri="{FF2B5EF4-FFF2-40B4-BE49-F238E27FC236}">
                <a16:creationId xmlns:a16="http://schemas.microsoft.com/office/drawing/2014/main" id="{53408B7D-9425-9DF2-82F8-220A396F93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536193"/>
            <a:ext cx="12192000" cy="5332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DE89D4-06D0-643B-2062-3B4F10A0E758}"/>
              </a:ext>
            </a:extLst>
          </p:cNvPr>
          <p:cNvSpPr>
            <a:spLocks/>
          </p:cNvSpPr>
          <p:nvPr/>
        </p:nvSpPr>
        <p:spPr>
          <a:xfrm>
            <a:off x="0" y="1525043"/>
            <a:ext cx="12192000" cy="5332957"/>
          </a:xfrm>
          <a:prstGeom prst="rect">
            <a:avLst/>
          </a:prstGeom>
          <a:solidFill>
            <a:srgbClr val="1B1464">
              <a:alpha val="50196"/>
            </a:srgbClr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E0606E-7ED1-D6CE-99F8-E17463F539BE}"/>
              </a:ext>
            </a:extLst>
          </p:cNvPr>
          <p:cNvSpPr/>
          <p:nvPr/>
        </p:nvSpPr>
        <p:spPr>
          <a:xfrm>
            <a:off x="0" y="320945"/>
            <a:ext cx="121704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Over half of all adults believe companies should support the LGBTQ community year-round, highlighting the importance of sustained messaging 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AA0A109-6E8A-89CC-F870-AFF7999E52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AA3A839-068D-0636-DF5E-13385FD955A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643553A-A731-AF48-F5A5-795BA67D6495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F18E8-B5F1-A6AB-3086-E2EF82FDD0F3}"/>
              </a:ext>
            </a:extLst>
          </p:cNvPr>
          <p:cNvSpPr txBox="1"/>
          <p:nvPr/>
        </p:nvSpPr>
        <p:spPr>
          <a:xfrm>
            <a:off x="509284" y="6325948"/>
            <a:ext cx="1160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MRI-Simmons,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State of LGBTQ+ Acceptance in America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2025.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DF8905-8841-9EA9-92E7-7FFC860973EF}"/>
              </a:ext>
            </a:extLst>
          </p:cNvPr>
          <p:cNvSpPr txBox="1"/>
          <p:nvPr/>
        </p:nvSpPr>
        <p:spPr>
          <a:xfrm>
            <a:off x="19050" y="1869988"/>
            <a:ext cx="121729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who agree among all A18+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46FAE6-56B3-6B3D-2D9B-7699F9CFD0CA}"/>
              </a:ext>
            </a:extLst>
          </p:cNvPr>
          <p:cNvSpPr/>
          <p:nvPr/>
        </p:nvSpPr>
        <p:spPr>
          <a:xfrm>
            <a:off x="6484222" y="2877604"/>
            <a:ext cx="4556166" cy="2748496"/>
          </a:xfrm>
          <a:prstGeom prst="roundRect">
            <a:avLst>
              <a:gd name="adj" fmla="val 0"/>
            </a:avLst>
          </a:prstGeom>
          <a:solidFill>
            <a:srgbClr val="1B1464">
              <a:alpha val="80000"/>
            </a:srgbClr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095101-6ED9-DC3C-350A-051BF62F499C}"/>
              </a:ext>
            </a:extLst>
          </p:cNvPr>
          <p:cNvSpPr txBox="1"/>
          <p:nvPr/>
        </p:nvSpPr>
        <p:spPr>
          <a:xfrm>
            <a:off x="6629068" y="4088368"/>
            <a:ext cx="426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‘Companies / brands should </a:t>
            </a:r>
            <a:r>
              <a:rPr lang="en-US" sz="2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the LGBTQ community all year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not just during gay pride month’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24B10-EB88-8D58-CD43-B1953B254B7E}"/>
              </a:ext>
            </a:extLst>
          </p:cNvPr>
          <p:cNvSpPr txBox="1"/>
          <p:nvPr/>
        </p:nvSpPr>
        <p:spPr>
          <a:xfrm>
            <a:off x="6493189" y="2979073"/>
            <a:ext cx="454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19050">
                  <a:solidFill>
                    <a:schemeClr val="bg1"/>
                  </a:solidFill>
                </a:ln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51%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225FB-CFE1-01F6-7374-26225DEA0C86}"/>
              </a:ext>
            </a:extLst>
          </p:cNvPr>
          <p:cNvSpPr/>
          <p:nvPr/>
        </p:nvSpPr>
        <p:spPr>
          <a:xfrm>
            <a:off x="1304012" y="2877604"/>
            <a:ext cx="4556166" cy="2748496"/>
          </a:xfrm>
          <a:prstGeom prst="roundRect">
            <a:avLst>
              <a:gd name="adj" fmla="val 0"/>
            </a:avLst>
          </a:prstGeom>
          <a:solidFill>
            <a:srgbClr val="1B1464">
              <a:alpha val="80000"/>
            </a:srgbClr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5E8267-74CE-E264-6806-6EA9E3168137}"/>
              </a:ext>
            </a:extLst>
          </p:cNvPr>
          <p:cNvSpPr txBox="1"/>
          <p:nvPr/>
        </p:nvSpPr>
        <p:spPr>
          <a:xfrm>
            <a:off x="1307041" y="4088368"/>
            <a:ext cx="45561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 don’t mind when brands </a:t>
            </a:r>
            <a:r>
              <a:rPr lang="en-US" sz="2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items specific</a:t>
            </a:r>
            <a:r>
              <a:rPr lang="en-US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LGBTQ community’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069C2-2959-4742-E1EC-06E3AB5BAE6D}"/>
              </a:ext>
            </a:extLst>
          </p:cNvPr>
          <p:cNvSpPr txBox="1"/>
          <p:nvPr/>
        </p:nvSpPr>
        <p:spPr>
          <a:xfrm>
            <a:off x="1312979" y="2979073"/>
            <a:ext cx="454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 b="1">
                <a:ln w="19050">
                  <a:solidFill>
                    <a:schemeClr val="bg1"/>
                  </a:solidFill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7200">
                <a:solidFill>
                  <a:srgbClr val="ED3C8D"/>
                </a:solidFill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1967112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D54040A-0210-412A-8C97-63F0FC0240C8}"/>
              </a:ext>
            </a:extLst>
          </p:cNvPr>
          <p:cNvSpPr/>
          <p:nvPr/>
        </p:nvSpPr>
        <p:spPr>
          <a:xfrm>
            <a:off x="2023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0FD0C-59DD-4B64-B831-F2056EFE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2903093-ACE6-40D6-8CEA-443D9CCB34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DD13B5-3421-4C29-B488-545EEEB291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3664CD-42D8-94CC-E9DE-AC6CE322DBA8}"/>
              </a:ext>
            </a:extLst>
          </p:cNvPr>
          <p:cNvSpPr txBox="1"/>
          <p:nvPr/>
        </p:nvSpPr>
        <p:spPr>
          <a:xfrm>
            <a:off x="-5778" y="1728776"/>
            <a:ext cx="121977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 Community Supporters: % More Spend by Category vs. Non-Supporters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03E23B5-35E3-288B-6921-3822D04D6F6A}"/>
              </a:ext>
            </a:extLst>
          </p:cNvPr>
          <p:cNvSpPr/>
          <p:nvPr/>
        </p:nvSpPr>
        <p:spPr>
          <a:xfrm>
            <a:off x="235716" y="340447"/>
            <a:ext cx="1187889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Allies of the LGBTQ community spend much more across a variety of major categories compared to non-supporters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7F2806-386F-E64A-5386-9185D10CF154}"/>
              </a:ext>
            </a:extLst>
          </p:cNvPr>
          <p:cNvSpPr txBox="1"/>
          <p:nvPr/>
        </p:nvSpPr>
        <p:spPr>
          <a:xfrm>
            <a:off x="6499351" y="3837888"/>
            <a:ext cx="22369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43%</a:t>
            </a:r>
            <a:r>
              <a:rPr lang="en-US" sz="6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3DBF2D-B98D-2A60-DCE4-8F9DE6EB44B9}"/>
              </a:ext>
            </a:extLst>
          </p:cNvPr>
          <p:cNvSpPr txBox="1"/>
          <p:nvPr/>
        </p:nvSpPr>
        <p:spPr>
          <a:xfrm>
            <a:off x="3818992" y="3837888"/>
            <a:ext cx="19025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E6DB4-B09E-9036-237A-F1CCC926A6E7}"/>
              </a:ext>
            </a:extLst>
          </p:cNvPr>
          <p:cNvSpPr txBox="1"/>
          <p:nvPr/>
        </p:nvSpPr>
        <p:spPr>
          <a:xfrm>
            <a:off x="518454" y="3837888"/>
            <a:ext cx="26162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0" u="none" strike="noStrike">
                <a:solidFill>
                  <a:srgbClr val="ED3C8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  <a:r>
              <a:rPr lang="en-US" sz="6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527572-A92B-E1C3-8CA3-49DDBDA85AF1}"/>
              </a:ext>
            </a:extLst>
          </p:cNvPr>
          <p:cNvSpPr txBox="1"/>
          <p:nvPr/>
        </p:nvSpPr>
        <p:spPr>
          <a:xfrm>
            <a:off x="9514124" y="3837888"/>
            <a:ext cx="190253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469144-430E-488D-CF55-940EA6714D1A}"/>
              </a:ext>
            </a:extLst>
          </p:cNvPr>
          <p:cNvSpPr txBox="1"/>
          <p:nvPr/>
        </p:nvSpPr>
        <p:spPr>
          <a:xfrm>
            <a:off x="509284" y="6316772"/>
            <a:ext cx="116014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MRI-Simmons,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State of LGBTQ+ Acceptance in America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2025. Base = Respondents who are very supportive or not at all supportive of the LGBTQ community.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The image depicts a cartoonish, blue-hued face with a peaceful, relaxed expression, featuring a serene smile and closed eyes, possibly suggesting a calm or sleeping state.&#10;&#10;AI-generated content may be incorrect.">
            <a:extLst>
              <a:ext uri="{FF2B5EF4-FFF2-40B4-BE49-F238E27FC236}">
                <a16:creationId xmlns:a16="http://schemas.microsoft.com/office/drawing/2014/main" id="{F11707C3-D30F-15F6-A229-02F96E11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499" y="2299138"/>
            <a:ext cx="1584231" cy="158423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629ABDB-C278-6993-44F0-9BA6601B9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202" y="2330545"/>
            <a:ext cx="1525024" cy="1525024"/>
          </a:xfrm>
          <a:prstGeom prst="rect">
            <a:avLst/>
          </a:prstGeom>
        </p:spPr>
      </p:pic>
      <p:pic>
        <p:nvPicPr>
          <p:cNvPr id="52" name="Picture 51" descr="The image depicts a stylized, blue glass bottle with a blue liquid and a blue cord attached to it, suggesting a spray or perfume bottle.&#10;&#10;AI-generated content may be incorrect.">
            <a:extLst>
              <a:ext uri="{FF2B5EF4-FFF2-40B4-BE49-F238E27FC236}">
                <a16:creationId xmlns:a16="http://schemas.microsoft.com/office/drawing/2014/main" id="{4CE1AE3C-F595-7A48-EBD0-1B29BD740D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499" y="2507206"/>
            <a:ext cx="1191969" cy="1191969"/>
          </a:xfrm>
          <a:prstGeom prst="rect">
            <a:avLst/>
          </a:prstGeom>
        </p:spPr>
      </p:pic>
      <p:pic>
        <p:nvPicPr>
          <p:cNvPr id="56" name="Picture 55" descr="A blue, stylized airplane silhouette.&#10;&#10;AI-generated content may be incorrect.">
            <a:extLst>
              <a:ext uri="{FF2B5EF4-FFF2-40B4-BE49-F238E27FC236}">
                <a16:creationId xmlns:a16="http://schemas.microsoft.com/office/drawing/2014/main" id="{A3D6D5DF-61F1-43A9-C34F-6C24215D79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4116" y="2458190"/>
            <a:ext cx="1284377" cy="1284377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296DA791-B1E8-0B25-D151-BC7B1567D504}"/>
              </a:ext>
            </a:extLst>
          </p:cNvPr>
          <p:cNvSpPr/>
          <p:nvPr/>
        </p:nvSpPr>
        <p:spPr>
          <a:xfrm>
            <a:off x="9314957" y="5461661"/>
            <a:ext cx="2300864" cy="646331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$73B spent</a:t>
            </a:r>
            <a:br>
              <a:rPr lang="en-US" sz="11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$56B from non-supporters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96E0D-C60F-B2C4-5FE1-8019CE474EC1}"/>
              </a:ext>
            </a:extLst>
          </p:cNvPr>
          <p:cNvSpPr txBox="1"/>
          <p:nvPr/>
        </p:nvSpPr>
        <p:spPr>
          <a:xfrm>
            <a:off x="3365352" y="4755656"/>
            <a:ext cx="2809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fine dining restaurants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CFCBA5-0B14-B015-3D52-3D084303AFDD}"/>
              </a:ext>
            </a:extLst>
          </p:cNvPr>
          <p:cNvSpPr txBox="1"/>
          <p:nvPr/>
        </p:nvSpPr>
        <p:spPr>
          <a:xfrm>
            <a:off x="358268" y="4755656"/>
            <a:ext cx="2936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spent on fragrance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1E75B6-4E5D-6100-5882-2154D60960C4}"/>
              </a:ext>
            </a:extLst>
          </p:cNvPr>
          <p:cNvSpPr txBox="1"/>
          <p:nvPr/>
        </p:nvSpPr>
        <p:spPr>
          <a:xfrm>
            <a:off x="9060484" y="4755656"/>
            <a:ext cx="28098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international vacations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72A8A-FED3-B70F-C676-AC9394E2CC7F}"/>
              </a:ext>
            </a:extLst>
          </p:cNvPr>
          <p:cNvSpPr txBox="1"/>
          <p:nvPr/>
        </p:nvSpPr>
        <p:spPr>
          <a:xfrm>
            <a:off x="6177374" y="4755656"/>
            <a:ext cx="28605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health &amp; beauty aids for women</a:t>
            </a:r>
          </a:p>
        </p:txBody>
      </p:sp>
    </p:spTree>
    <p:extLst>
      <p:ext uri="{BB962C8B-B14F-4D97-AF65-F5344CB8AC3E}">
        <p14:creationId xmlns:p14="http://schemas.microsoft.com/office/powerpoint/2010/main" val="1055643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939A3-0320-6CAF-25AC-D6AB53AB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230E5B22-FC5E-4A6A-FC96-6AA94B6E0AA1}"/>
              </a:ext>
            </a:extLst>
          </p:cNvPr>
          <p:cNvSpPr/>
          <p:nvPr/>
        </p:nvSpPr>
        <p:spPr>
          <a:xfrm>
            <a:off x="2023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06B13-9F09-4A0D-3013-00618D70C1BD}"/>
              </a:ext>
            </a:extLst>
          </p:cNvPr>
          <p:cNvSpPr/>
          <p:nvPr/>
        </p:nvSpPr>
        <p:spPr>
          <a:xfrm>
            <a:off x="231843" y="321010"/>
            <a:ext cx="11860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Consumers see the unifying importance of DEI programs which enhances brand perception and influences where they shop</a:t>
            </a:r>
            <a:endParaRPr lang="en-US" sz="2600" b="1">
              <a:solidFill>
                <a:srgbClr val="1B1464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EE0890-E943-CC84-CD63-887776C9D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EC148FD-249B-D75C-C7D9-681761B22DAE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9EF39D-2314-1BA5-53DF-1EB9CC2C4C9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C37E2D-216B-7F25-B8DB-AE017B1818C8}"/>
              </a:ext>
            </a:extLst>
          </p:cNvPr>
          <p:cNvSpPr txBox="1"/>
          <p:nvPr/>
        </p:nvSpPr>
        <p:spPr>
          <a:xfrm>
            <a:off x="-5778" y="1626003"/>
            <a:ext cx="121977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respondents that agree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21648E-3947-0F11-363E-C5BACC30EEAD}"/>
              </a:ext>
            </a:extLst>
          </p:cNvPr>
          <p:cNvSpPr txBox="1"/>
          <p:nvPr/>
        </p:nvSpPr>
        <p:spPr>
          <a:xfrm>
            <a:off x="401942" y="6339788"/>
            <a:ext cx="11768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2026 Q2 Trending Topics Study; LGBTQ represents A18+ that identify as LGBTQ &amp; Non-LGBTQ represents A18+ that do not identify as LGBTQ. Base = any agree.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D0364B-F252-9E27-5AD7-76FF13F9CB7A}"/>
              </a:ext>
            </a:extLst>
          </p:cNvPr>
          <p:cNvSpPr txBox="1"/>
          <p:nvPr/>
        </p:nvSpPr>
        <p:spPr>
          <a:xfrm>
            <a:off x="132729" y="5161004"/>
            <a:ext cx="3864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‘It’s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organizations and educational institutions to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their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initiatives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AA2E3B-A088-108B-83BD-BCE4B11B1681}"/>
              </a:ext>
            </a:extLst>
          </p:cNvPr>
          <p:cNvSpPr/>
          <p:nvPr/>
        </p:nvSpPr>
        <p:spPr>
          <a:xfrm>
            <a:off x="132730" y="4262771"/>
            <a:ext cx="3864545" cy="876158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23E801-5425-0AF6-E2F6-9AC9D8AE2C19}"/>
              </a:ext>
            </a:extLst>
          </p:cNvPr>
          <p:cNvSpPr txBox="1"/>
          <p:nvPr/>
        </p:nvSpPr>
        <p:spPr>
          <a:xfrm>
            <a:off x="132729" y="4365092"/>
            <a:ext cx="386454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72% </a:t>
            </a:r>
            <a:r>
              <a:rPr lang="en-US" sz="375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75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59% </a:t>
            </a:r>
            <a:r>
              <a:rPr lang="en-US" sz="375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75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53BC3C8-6A1D-01DF-967B-EF851A0899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5571319"/>
              </p:ext>
            </p:extLst>
          </p:nvPr>
        </p:nvGraphicFramePr>
        <p:xfrm>
          <a:off x="2662428" y="1948797"/>
          <a:ext cx="6867144" cy="34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FCA0A80-BC39-6E62-0573-42B414E15220}"/>
              </a:ext>
            </a:extLst>
          </p:cNvPr>
          <p:cNvSpPr txBox="1"/>
          <p:nvPr/>
        </p:nvSpPr>
        <p:spPr>
          <a:xfrm>
            <a:off x="8163081" y="5162950"/>
            <a:ext cx="38645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longer shop at certain stores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because they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removed their formal DEI policies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5ABC17-4EC4-7CB2-1956-F96240DD8E47}"/>
              </a:ext>
            </a:extLst>
          </p:cNvPr>
          <p:cNvSpPr/>
          <p:nvPr/>
        </p:nvSpPr>
        <p:spPr>
          <a:xfrm>
            <a:off x="8163083" y="4262771"/>
            <a:ext cx="3864545" cy="876158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8DA178-1419-4A6B-BC39-081223F69188}"/>
              </a:ext>
            </a:extLst>
          </p:cNvPr>
          <p:cNvSpPr txBox="1"/>
          <p:nvPr/>
        </p:nvSpPr>
        <p:spPr>
          <a:xfrm>
            <a:off x="8163081" y="4367038"/>
            <a:ext cx="386454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56% </a:t>
            </a:r>
            <a:r>
              <a:rPr lang="en-US" sz="375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75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 </a:t>
            </a:r>
            <a:r>
              <a:rPr lang="en-US" sz="375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75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050D3-6798-462F-CA65-99C158632DDC}"/>
              </a:ext>
            </a:extLst>
          </p:cNvPr>
          <p:cNvSpPr txBox="1"/>
          <p:nvPr/>
        </p:nvSpPr>
        <p:spPr>
          <a:xfrm>
            <a:off x="4147906" y="5162948"/>
            <a:ext cx="38645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‘I believe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DEI programs bring people together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9BA944-4468-7763-FD2F-CB8CC76DF7A6}"/>
              </a:ext>
            </a:extLst>
          </p:cNvPr>
          <p:cNvSpPr/>
          <p:nvPr/>
        </p:nvSpPr>
        <p:spPr>
          <a:xfrm>
            <a:off x="4147906" y="4262771"/>
            <a:ext cx="3864545" cy="876158"/>
          </a:xfrm>
          <a:prstGeom prst="rect">
            <a:avLst/>
          </a:prstGeom>
          <a:solidFill>
            <a:schemeClr val="bg1"/>
          </a:solidFill>
          <a:ln w="28575">
            <a:solidFill>
              <a:srgbClr val="1B1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2756B5-FC49-090F-E513-A694DDBEB768}"/>
              </a:ext>
            </a:extLst>
          </p:cNvPr>
          <p:cNvSpPr txBox="1"/>
          <p:nvPr/>
        </p:nvSpPr>
        <p:spPr>
          <a:xfrm>
            <a:off x="4151668" y="4367036"/>
            <a:ext cx="3864546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50" b="1"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 </a:t>
            </a:r>
            <a:r>
              <a:rPr lang="en-US" sz="375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75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52% </a:t>
            </a:r>
            <a:r>
              <a:rPr lang="en-US" sz="375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75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5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53%</a:t>
            </a:r>
          </a:p>
        </p:txBody>
      </p:sp>
      <p:pic>
        <p:nvPicPr>
          <p:cNvPr id="18" name="Picture 17" descr="The image shows two people with curly hair, dressed warmly, standing together with a colorful scarf, against a backdrop of a clear day with buildings in the background.&#10;&#10;AI-generated content may be incorrect.">
            <a:extLst>
              <a:ext uri="{FF2B5EF4-FFF2-40B4-BE49-F238E27FC236}">
                <a16:creationId xmlns:a16="http://schemas.microsoft.com/office/drawing/2014/main" id="{E95B9967-4487-D760-1863-BBBAA92661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8691" y="2402511"/>
            <a:ext cx="3864544" cy="1741071"/>
          </a:xfrm>
          <a:prstGeom prst="rect">
            <a:avLst/>
          </a:prstGeom>
          <a:ln w="28575">
            <a:solidFill>
              <a:srgbClr val="1B1464"/>
            </a:solidFill>
          </a:ln>
        </p:spPr>
      </p:pic>
      <p:pic>
        <p:nvPicPr>
          <p:cNvPr id="20" name="Picture 19" descr="Four people are standing together, each holding a rainbow flag and expressing joy and solidarity.&#10;&#10;AI-generated content may be incorrect.">
            <a:extLst>
              <a:ext uri="{FF2B5EF4-FFF2-40B4-BE49-F238E27FC236}">
                <a16:creationId xmlns:a16="http://schemas.microsoft.com/office/drawing/2014/main" id="{AF390012-7B02-47F8-2D92-05B0C1DBBAC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0646" y="2402511"/>
            <a:ext cx="3867912" cy="1741071"/>
          </a:xfrm>
          <a:prstGeom prst="rect">
            <a:avLst/>
          </a:prstGeom>
          <a:ln w="28575">
            <a:solidFill>
              <a:srgbClr val="1B1464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A32575-97A7-CABD-DBE3-11DA9B177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51929" y="2402511"/>
            <a:ext cx="3864545" cy="1734911"/>
          </a:xfrm>
          <a:prstGeom prst="rect">
            <a:avLst/>
          </a:prstGeom>
          <a:ln w="28575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598344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A6D99E-7211-4A61-8E41-8586BC7724A2}"/>
              </a:ext>
            </a:extLst>
          </p:cNvPr>
          <p:cNvSpPr/>
          <p:nvPr/>
        </p:nvSpPr>
        <p:spPr>
          <a:xfrm>
            <a:off x="-19878" y="-1"/>
            <a:ext cx="5587439" cy="6869151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Adults over 50 account for 36% of the total population and nearly </a:t>
            </a: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half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all adults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5B641F-1744-45AC-B343-CA9AA9737A1D}"/>
              </a:ext>
            </a:extLst>
          </p:cNvPr>
          <p:cNvSpPr/>
          <p:nvPr/>
        </p:nvSpPr>
        <p:spPr>
          <a:xfrm>
            <a:off x="5753016" y="1071163"/>
            <a:ext cx="5978541" cy="43088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LGBTQ community continues to expand while skewing younger, with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even split between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 Z and Millennials, which creates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opportunities for brands to drive greater customer lifetime value from this audience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highly influential audience is more likely to purchase from ethical, inclusive and socially aligned brands, reinforcing the importance of consistent and authentic messaging year-round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for inclusivity extends beyond the LGBTQ community, underscoring the importance of DEI programs and authentic, diverse messaging to drive both relevance and engagement across all audiences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AA0248-9EE8-A35F-CD63-CAB1EC9BAD4D}"/>
              </a:ext>
            </a:extLst>
          </p:cNvPr>
          <p:cNvSpPr/>
          <p:nvPr/>
        </p:nvSpPr>
        <p:spPr>
          <a:xfrm>
            <a:off x="272957" y="2851550"/>
            <a:ext cx="53064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Key Marketer Takeaways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1A38DC-276A-9453-7236-FB31B1F2E0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966" y="0"/>
            <a:ext cx="1412033" cy="822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27D9FA-9D6D-28AE-ABE8-D515F92AF3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71EA-E2D2-423D-D64F-AB0F3362603F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9357B9-616F-FED5-CBF7-34403187E06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88748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4514" y="0"/>
            <a:ext cx="6096000" cy="6869150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0E214D-E292-45CE-8EFE-BEC233FDFD71}"/>
              </a:ext>
            </a:extLst>
          </p:cNvPr>
          <p:cNvSpPr/>
          <p:nvPr/>
        </p:nvSpPr>
        <p:spPr>
          <a:xfrm>
            <a:off x="151378" y="220694"/>
            <a:ext cx="5091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A38D30-4B10-C2D2-A361-4A0EB0FBF7C7}"/>
              </a:ext>
            </a:extLst>
          </p:cNvPr>
          <p:cNvSpPr/>
          <p:nvPr/>
        </p:nvSpPr>
        <p:spPr>
          <a:xfrm>
            <a:off x="151378" y="2742399"/>
            <a:ext cx="5637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6394A7-3D6B-1B95-4A69-F78A74EDC1A8}"/>
              </a:ext>
            </a:extLst>
          </p:cNvPr>
          <p:cNvSpPr/>
          <p:nvPr/>
        </p:nvSpPr>
        <p:spPr>
          <a:xfrm>
            <a:off x="6316982" y="6057144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2"/>
              </a:rPr>
              <a:t>theVAB.com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E72FD63-A306-9254-61D1-CA49117BD7DD}"/>
              </a:ext>
            </a:extLst>
          </p:cNvPr>
          <p:cNvGrpSpPr/>
          <p:nvPr/>
        </p:nvGrpSpPr>
        <p:grpSpPr>
          <a:xfrm>
            <a:off x="3361990" y="714121"/>
            <a:ext cx="2407488" cy="744993"/>
            <a:chOff x="2206295" y="542425"/>
            <a:chExt cx="1947205" cy="74499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657B159-5584-B7B5-8447-98BB6796FE2B}"/>
                </a:ext>
              </a:extLst>
            </p:cNvPr>
            <p:cNvSpPr txBox="1"/>
            <p:nvPr/>
          </p:nvSpPr>
          <p:spPr>
            <a:xfrm>
              <a:off x="2206295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Leah </a:t>
              </a: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Pujalte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C6CF5BA-C13A-A020-CC60-B7E187BE53B9}"/>
                </a:ext>
              </a:extLst>
            </p:cNvPr>
            <p:cNvSpPr txBox="1"/>
            <p:nvPr/>
          </p:nvSpPr>
          <p:spPr>
            <a:xfrm>
              <a:off x="2206295" y="856531"/>
              <a:ext cx="19472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VP, Audience &amp; Behavioral Insights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leahm@thevab.com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CDC154-052A-BDAA-DA1A-5A7947D03880}"/>
              </a:ext>
            </a:extLst>
          </p:cNvPr>
          <p:cNvGrpSpPr/>
          <p:nvPr/>
        </p:nvGrpSpPr>
        <p:grpSpPr>
          <a:xfrm>
            <a:off x="114524" y="1599648"/>
            <a:ext cx="3248919" cy="744993"/>
            <a:chOff x="4357874" y="542425"/>
            <a:chExt cx="1791974" cy="744993"/>
          </a:xfrm>
        </p:grpSpPr>
        <p:sp>
          <p:nvSpPr>
            <p:cNvPr id="34" name="TextBox 33">
              <a:hlinkClick r:id="rId3"/>
              <a:extLst>
                <a:ext uri="{FF2B5EF4-FFF2-40B4-BE49-F238E27FC236}">
                  <a16:creationId xmlns:a16="http://schemas.microsoft.com/office/drawing/2014/main" id="{138AAC38-45D1-ED66-3512-1E44D146C385}"/>
                </a:ext>
              </a:extLst>
            </p:cNvPr>
            <p:cNvSpPr txBox="1"/>
            <p:nvPr/>
          </p:nvSpPr>
          <p:spPr>
            <a:xfrm>
              <a:off x="4357874" y="542425"/>
              <a:ext cx="13534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Karolina</a:t>
              </a:r>
              <a:r>
                <a:rPr kumimoji="0" lang="en-US" sz="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Guillen</a:t>
              </a: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6E8C62-5E12-098A-17D0-D13FA91832AD}"/>
                </a:ext>
              </a:extLst>
            </p:cNvPr>
            <p:cNvSpPr txBox="1"/>
            <p:nvPr/>
          </p:nvSpPr>
          <p:spPr>
            <a:xfrm>
              <a:off x="4357874" y="856531"/>
              <a:ext cx="17919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Associate Director, Insights, Strategy &amp; Analytics karolinag@thevab.com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4C5CF76-536B-BC0D-3F7F-F17DF6752115}"/>
              </a:ext>
            </a:extLst>
          </p:cNvPr>
          <p:cNvGrpSpPr/>
          <p:nvPr/>
        </p:nvGrpSpPr>
        <p:grpSpPr>
          <a:xfrm>
            <a:off x="114524" y="714121"/>
            <a:ext cx="2717360" cy="744993"/>
            <a:chOff x="2529807" y="542425"/>
            <a:chExt cx="1962494" cy="744993"/>
          </a:xfrm>
        </p:grpSpPr>
        <p:sp>
          <p:nvSpPr>
            <p:cNvPr id="43" name="TextBox 42">
              <a:hlinkClick r:id="rId3"/>
              <a:extLst>
                <a:ext uri="{FF2B5EF4-FFF2-40B4-BE49-F238E27FC236}">
                  <a16:creationId xmlns:a16="http://schemas.microsoft.com/office/drawing/2014/main" id="{2897B92F-9554-FB37-25B0-9B2A2F86E126}"/>
                </a:ext>
              </a:extLst>
            </p:cNvPr>
            <p:cNvSpPr txBox="1"/>
            <p:nvPr/>
          </p:nvSpPr>
          <p:spPr>
            <a:xfrm>
              <a:off x="2529808" y="542425"/>
              <a:ext cx="15739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 Wiese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5BA6C1B-FB98-3F98-C489-C110C04AE10A}"/>
                </a:ext>
              </a:extLst>
            </p:cNvPr>
            <p:cNvSpPr txBox="1"/>
            <p:nvPr/>
          </p:nvSpPr>
          <p:spPr>
            <a:xfrm>
              <a:off x="2529807" y="856531"/>
              <a:ext cx="19624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EVP, Strategic Insights &amp; Measurement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jasonw@thevab.com</a:t>
              </a:r>
            </a:p>
          </p:txBody>
        </p:sp>
      </p:grp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726AFC82-6452-4AE8-CA82-8696644EE65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6582" y="2153234"/>
            <a:ext cx="2260712" cy="1271650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85534B21-5770-ADB8-0344-426047EF1A48}"/>
              </a:ext>
            </a:extLst>
          </p:cNvPr>
          <p:cNvSpPr txBox="1"/>
          <p:nvPr/>
        </p:nvSpPr>
        <p:spPr>
          <a:xfrm>
            <a:off x="6460046" y="1532838"/>
            <a:ext cx="2453785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Community Connection</a:t>
            </a:r>
          </a:p>
          <a:p>
            <a:pPr lvl="0" algn="ctr">
              <a:defRPr/>
            </a:pPr>
            <a:r>
              <a:rPr lang="en-US" sz="900" dirty="0">
                <a:solidFill>
                  <a:srgbClr val="201A62"/>
                </a:solidFill>
                <a:latin typeface="Arial" panose="020B0604020202020204" pitchFamily="34" charset="0"/>
              </a:rPr>
              <a:t>10 ways local TV news creates trust and impact among diverse audiences</a:t>
            </a:r>
          </a:p>
        </p:txBody>
      </p:sp>
      <p:sp>
        <p:nvSpPr>
          <p:cNvPr id="21" name="TextBox 20">
            <a:hlinkClick r:id="rId7"/>
            <a:extLst>
              <a:ext uri="{FF2B5EF4-FFF2-40B4-BE49-F238E27FC236}">
                <a16:creationId xmlns:a16="http://schemas.microsoft.com/office/drawing/2014/main" id="{2815605B-1D8C-543A-8D31-2508E5889FE5}"/>
              </a:ext>
            </a:extLst>
          </p:cNvPr>
          <p:cNvSpPr txBox="1"/>
          <p:nvPr/>
        </p:nvSpPr>
        <p:spPr>
          <a:xfrm>
            <a:off x="9310715" y="1532838"/>
            <a:ext cx="241724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Holidays with Heart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0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How Marketers Can Authentically Connect with Hispanic Shoppers</a:t>
            </a:r>
          </a:p>
        </p:txBody>
      </p:sp>
      <p:pic>
        <p:nvPicPr>
          <p:cNvPr id="16" name="Picture 15">
            <a:hlinkClick r:id="rId7"/>
            <a:extLst>
              <a:ext uri="{FF2B5EF4-FFF2-40B4-BE49-F238E27FC236}">
                <a16:creationId xmlns:a16="http://schemas.microsoft.com/office/drawing/2014/main" id="{C7EF1888-89F3-1CC3-0254-2277F44A2B6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459" y="260562"/>
            <a:ext cx="2243761" cy="1262115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35" name="TextBox 34">
            <a:hlinkClick r:id="rId9"/>
            <a:extLst>
              <a:ext uri="{FF2B5EF4-FFF2-40B4-BE49-F238E27FC236}">
                <a16:creationId xmlns:a16="http://schemas.microsoft.com/office/drawing/2014/main" id="{74E42984-5419-B272-8A5E-04F47DB9F40B}"/>
              </a:ext>
            </a:extLst>
          </p:cNvPr>
          <p:cNvSpPr txBox="1"/>
          <p:nvPr/>
        </p:nvSpPr>
        <p:spPr>
          <a:xfrm>
            <a:off x="6556583" y="5479710"/>
            <a:ext cx="226071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is the market opportunity 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for the LGBTQ+ community?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1B1464"/>
                </a:solidFill>
                <a:latin typeface="Arial" panose="020B0604020202020204" pitchFamily="34" charset="0"/>
              </a:rPr>
              <a:t>(June 2022)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hlinkClick r:id="rId10"/>
            <a:extLst>
              <a:ext uri="{FF2B5EF4-FFF2-40B4-BE49-F238E27FC236}">
                <a16:creationId xmlns:a16="http://schemas.microsoft.com/office/drawing/2014/main" id="{D4706291-E03E-7A66-2872-E5DAD79DAA5C}"/>
              </a:ext>
            </a:extLst>
          </p:cNvPr>
          <p:cNvSpPr txBox="1"/>
          <p:nvPr/>
        </p:nvSpPr>
        <p:spPr>
          <a:xfrm>
            <a:off x="9404568" y="3450222"/>
            <a:ext cx="22295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100" b="1" dirty="0">
                <a:solidFill>
                  <a:srgbClr val="ED3C8D"/>
                </a:solidFill>
                <a:latin typeface="Arial" panose="020B0604020202020204" pitchFamily="34" charset="0"/>
              </a:rPr>
              <a:t>Unite, Empower, Reflect, Shop</a:t>
            </a:r>
            <a:br>
              <a:rPr lang="en-US" sz="1400" b="1" dirty="0">
                <a:solidFill>
                  <a:srgbClr val="ED3C8D"/>
                </a:solidFill>
                <a:latin typeface="Arial" panose="020B0604020202020204" pitchFamily="34" charset="0"/>
              </a:rPr>
            </a:br>
            <a:r>
              <a:rPr lang="en-US" sz="900" dirty="0">
                <a:solidFill>
                  <a:srgbClr val="201A62"/>
                </a:solidFill>
                <a:latin typeface="Arial" panose="020B0604020202020204" pitchFamily="34" charset="0"/>
              </a:rPr>
              <a:t>How TV &amp; Streaming Cultivate Richer Interactions with Black Audiences Than Social Media</a:t>
            </a:r>
          </a:p>
        </p:txBody>
      </p:sp>
      <p:sp>
        <p:nvSpPr>
          <p:cNvPr id="37" name="TextBox 36">
            <a:hlinkClick r:id="rId4"/>
            <a:extLst>
              <a:ext uri="{FF2B5EF4-FFF2-40B4-BE49-F238E27FC236}">
                <a16:creationId xmlns:a16="http://schemas.microsoft.com/office/drawing/2014/main" id="{D5FF68A8-6645-1D44-DAFF-21DF68226A5B}"/>
              </a:ext>
            </a:extLst>
          </p:cNvPr>
          <p:cNvSpPr txBox="1"/>
          <p:nvPr/>
        </p:nvSpPr>
        <p:spPr>
          <a:xfrm>
            <a:off x="6497445" y="3450222"/>
            <a:ext cx="23789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100" b="1" dirty="0">
                <a:solidFill>
                  <a:srgbClr val="ED3C8D"/>
                </a:solidFill>
                <a:latin typeface="Arial" panose="020B0604020202020204" pitchFamily="34" charset="0"/>
              </a:rPr>
              <a:t>Why banning Pharma TV ads would disproportionately affect minority groups</a:t>
            </a:r>
            <a:endParaRPr lang="en-US" sz="900" dirty="0">
              <a:solidFill>
                <a:srgbClr val="201A62"/>
              </a:solidFill>
              <a:latin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5C7B13-C3E0-ADA1-2CF9-CADF6AC6620F}"/>
              </a:ext>
            </a:extLst>
          </p:cNvPr>
          <p:cNvGrpSpPr/>
          <p:nvPr/>
        </p:nvGrpSpPr>
        <p:grpSpPr>
          <a:xfrm>
            <a:off x="3361990" y="1599648"/>
            <a:ext cx="2304376" cy="743751"/>
            <a:chOff x="289383" y="1784888"/>
            <a:chExt cx="2304376" cy="743751"/>
          </a:xfrm>
        </p:grpSpPr>
        <p:sp>
          <p:nvSpPr>
            <p:cNvPr id="6" name="TextBox 5">
              <a:hlinkClick r:id="rId3"/>
              <a:extLst>
                <a:ext uri="{FF2B5EF4-FFF2-40B4-BE49-F238E27FC236}">
                  <a16:creationId xmlns:a16="http://schemas.microsoft.com/office/drawing/2014/main" id="{33CC778E-A53C-5A92-5402-C330DB795351}"/>
                </a:ext>
              </a:extLst>
            </p:cNvPr>
            <p:cNvSpPr txBox="1"/>
            <p:nvPr/>
          </p:nvSpPr>
          <p:spPr>
            <a:xfrm>
              <a:off x="289383" y="1784888"/>
              <a:ext cx="23043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sng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Amanda Cashman</a:t>
              </a:r>
            </a:p>
          </p:txBody>
        </p:sp>
        <p:sp>
          <p:nvSpPr>
            <p:cNvPr id="7" name="TextBox 6">
              <a:hlinkClick r:id="rId3"/>
              <a:extLst>
                <a:ext uri="{FF2B5EF4-FFF2-40B4-BE49-F238E27FC236}">
                  <a16:creationId xmlns:a16="http://schemas.microsoft.com/office/drawing/2014/main" id="{8D70FBE3-B293-5613-5D1F-4FA021F3F5BE}"/>
                </a:ext>
              </a:extLst>
            </p:cNvPr>
            <p:cNvSpPr txBox="1"/>
            <p:nvPr/>
          </p:nvSpPr>
          <p:spPr>
            <a:xfrm>
              <a:off x="289383" y="2097752"/>
              <a:ext cx="23043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Insights Analyst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amandac@thevab.com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162BB30-D0D8-8BFF-5275-8D4F2ED6B6F5}"/>
              </a:ext>
            </a:extLst>
          </p:cNvPr>
          <p:cNvSpPr txBox="1"/>
          <p:nvPr/>
        </p:nvSpPr>
        <p:spPr>
          <a:xfrm>
            <a:off x="1561381" y="3980370"/>
            <a:ext cx="45008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 are committed to providing marketers with the data and insights they need to develop thoughtful, inclusive campaigns &amp; strategies. To find out more on the unique media consumption behaviors and cultural trends of multicultural consumers, visit the VAB’s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DEIB Marketing Resource Center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20" name="Picture 19" descr="The image is a colorful abstract design featuring concentric circles with a central black dot, each surrounded by a different colored ring, forming a radial pattern.&#10;&#10;AI-generated content may be incorrect.">
            <a:extLst>
              <a:ext uri="{FF2B5EF4-FFF2-40B4-BE49-F238E27FC236}">
                <a16:creationId xmlns:a16="http://schemas.microsoft.com/office/drawing/2014/main" id="{4A9FD150-44BB-21B3-5F30-C391121FB8C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3" y="4019051"/>
            <a:ext cx="1549659" cy="1549659"/>
          </a:xfrm>
          <a:prstGeom prst="rect">
            <a:avLst/>
          </a:prstGeom>
        </p:spPr>
      </p:pic>
      <p:sp>
        <p:nvSpPr>
          <p:cNvPr id="12" name="TextBox 11">
            <a:hlinkClick r:id="rId13"/>
            <a:extLst>
              <a:ext uri="{FF2B5EF4-FFF2-40B4-BE49-F238E27FC236}">
                <a16:creationId xmlns:a16="http://schemas.microsoft.com/office/drawing/2014/main" id="{7D7EF008-65AD-8ECE-EE15-9C4A9F7E03F8}"/>
              </a:ext>
            </a:extLst>
          </p:cNvPr>
          <p:cNvSpPr txBox="1"/>
          <p:nvPr/>
        </p:nvSpPr>
        <p:spPr>
          <a:xfrm>
            <a:off x="9310715" y="5479710"/>
            <a:ext cx="24172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What does authentic representation mean to diverse audiences?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hlinkClick r:id="rId13"/>
            <a:extLst>
              <a:ext uri="{FF2B5EF4-FFF2-40B4-BE49-F238E27FC236}">
                <a16:creationId xmlns:a16="http://schemas.microsoft.com/office/drawing/2014/main" id="{EF01AD07-B49B-F760-EA76-9AD90A6022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459" y="4171278"/>
            <a:ext cx="2243760" cy="1262115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24" name="Picture 23" descr="The image depicts a cozy living room setting with two people sitting on a couch, with a television on a nearby table, showcasing a digital display with various news and information categories.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EE3A631B-90B6-C59B-F09C-C10C1D5F588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274" y="260562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39" name="Picture 38" descr="The image depicts a family engaging in a social setting, with a guide poster emphasizing the impact of TV and streaming on audience interaction compared to social media.&#10;&#10;AI-generated content may be incorrect.">
            <a:hlinkClick r:id="rId10"/>
            <a:extLst>
              <a:ext uri="{FF2B5EF4-FFF2-40B4-BE49-F238E27FC236}">
                <a16:creationId xmlns:a16="http://schemas.microsoft.com/office/drawing/2014/main" id="{20A0C6E5-4640-E9E5-BDD5-3CA744D3AEDE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75" y="2153234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41" name="Picture 40" descr="Marketer FAQs: What is the market opportunity for the LGBTQ+ community? VAB Insights. Inspiration. Impact.&#10;&#10;AI-generated content may be incorrect.">
            <a:hlinkClick r:id="rId9"/>
            <a:extLst>
              <a:ext uri="{FF2B5EF4-FFF2-40B4-BE49-F238E27FC236}">
                <a16:creationId xmlns:a16="http://schemas.microsoft.com/office/drawing/2014/main" id="{F7D10646-6324-FF82-AC38-4A1922122334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274" y="4171278"/>
            <a:ext cx="2243328" cy="1261872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51394-FD60-E9D0-2457-8F2C22FCE82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79E090-260A-11AA-6C05-3C20B936EBA0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31AE17-08B2-444F-2DAB-D3F3A5A8987C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3110856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871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VAB plays a dual role in the video advertising industry. We are leading the change to bring about a more innovative and transparent marketplace. We also provide the insights and thought leadership that enables marketers to develop business-driving marketing strategies.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discover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way marketers look at their media strategy.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Get immediate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ABB202-7144-43E6-9C7B-CBD54AE34E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3475" y="24820"/>
            <a:ext cx="5058525" cy="2945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54D1F9-8956-385C-DA71-D671141699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A917B33-335E-E84E-8051-5C2568FAD8E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0B895-6608-B1CC-E59E-9B45D6B7E1EF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</p:spTree>
    <p:extLst>
      <p:ext uri="{BB962C8B-B14F-4D97-AF65-F5344CB8AC3E}">
        <p14:creationId xmlns:p14="http://schemas.microsoft.com/office/powerpoint/2010/main" val="2931891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56360-07FE-93AC-F9B2-CC88FFD61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family of four is gathered together on a cozy bed, with two children playing and one adult holding them.&#10;&#10;AI-generated content may be incorrect.">
            <a:extLst>
              <a:ext uri="{FF2B5EF4-FFF2-40B4-BE49-F238E27FC236}">
                <a16:creationId xmlns:a16="http://schemas.microsoft.com/office/drawing/2014/main" id="{8B38FFFD-F2E6-0DD7-AA60-1906517E32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7"/>
          <a:stretch>
            <a:fillRect/>
          </a:stretch>
        </p:blipFill>
        <p:spPr>
          <a:xfrm>
            <a:off x="0" y="0"/>
            <a:ext cx="446262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DBF88-ECA0-D6ED-25E2-4B40F38D4A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437" y="1"/>
            <a:ext cx="747561" cy="435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982309-7871-AA76-8CAA-C167AC416A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09899"/>
            <a:ext cx="11708793" cy="3501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D164C-834E-77F7-6E89-8CBFBCB4ED8C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E4D8D-6D17-FB50-C5C8-269BB3F8D929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3999CB-C9B8-6457-4662-AFF75EBBA22B}"/>
              </a:ext>
            </a:extLst>
          </p:cNvPr>
          <p:cNvSpPr txBox="1"/>
          <p:nvPr/>
        </p:nvSpPr>
        <p:spPr>
          <a:xfrm>
            <a:off x="4600063" y="1305404"/>
            <a:ext cx="742478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LGBTQ community continues to expand, but beyond the size </a:t>
            </a:r>
            <a:b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this segment, these consumers demonstrate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strong cultural influence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higher receptivity to advertising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a </a:t>
            </a: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greater likelihood to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support brands that align with their values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Importantly, their impact extends beyond the community itself,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amplified by allies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consumers who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DEI initiatives </a:t>
            </a:r>
            <a:b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increasingly consider inclusivity in their purchasing decisions. Together, these audiences represent a broader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for brands seeking to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relevance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connection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an update to our 2022 report, </a:t>
            </a: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the Market Opportunity </a:t>
            </a:r>
            <a:b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b="1" i="1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the LGBTQ+ Community?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this analysis revisits the evolving size, influence and expectations of LGBTQ consumers to help marketers better understand how to engage with this audience and its growing network 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allies to develop </a:t>
            </a:r>
            <a:r>
              <a:rPr lang="en-US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meaningful connections year-round</a:t>
            </a:r>
            <a:r>
              <a:rPr lang="en-US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6DCA0-183C-3E30-1F48-79A3310CDCFB}"/>
              </a:ext>
            </a:extLst>
          </p:cNvPr>
          <p:cNvSpPr txBox="1"/>
          <p:nvPr/>
        </p:nvSpPr>
        <p:spPr>
          <a:xfrm>
            <a:off x="4484142" y="217653"/>
            <a:ext cx="77473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 community offers growing, year-round opportunities for meaningful brand connections</a:t>
            </a:r>
          </a:p>
        </p:txBody>
      </p:sp>
    </p:spTree>
    <p:extLst>
      <p:ext uri="{BB962C8B-B14F-4D97-AF65-F5344CB8AC3E}">
        <p14:creationId xmlns:p14="http://schemas.microsoft.com/office/powerpoint/2010/main" val="2675447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26F6C-EA95-25A0-BF71-17083CC62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2B9E5-206D-B871-1095-50924542C5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0DC8C0B-8C7E-15FB-8A4D-3D3727E80A77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550D191-692D-50E7-7EA9-3190A6494D64}"/>
              </a:ext>
            </a:extLst>
          </p:cNvPr>
          <p:cNvSpPr txBox="1"/>
          <p:nvPr/>
        </p:nvSpPr>
        <p:spPr>
          <a:xfrm>
            <a:off x="294529" y="3434080"/>
            <a:ext cx="7423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growing LGBTQ community is comprised of young, educated and family-oriented individuals, making it a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highly valued audience for marketers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looking to create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long-term brand loyalty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85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D54040A-0210-412A-8C97-63F0FC0240C8}"/>
              </a:ext>
            </a:extLst>
          </p:cNvPr>
          <p:cNvSpPr/>
          <p:nvPr/>
        </p:nvSpPr>
        <p:spPr>
          <a:xfrm>
            <a:off x="2023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4B43-5ED0-40D3-8270-C66AD9B7205B}"/>
              </a:ext>
            </a:extLst>
          </p:cNvPr>
          <p:cNvSpPr/>
          <p:nvPr/>
        </p:nvSpPr>
        <p:spPr>
          <a:xfrm>
            <a:off x="223925" y="338851"/>
            <a:ext cx="1192750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Although the LGBTQ community is growing, as a self-identifying group this segment can be a challenge to definitively quantify for marketers</a:t>
            </a:r>
            <a:endParaRPr lang="en-US" sz="2600" b="1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67F25D-9910-444A-9D96-C2A449843C50}"/>
              </a:ext>
            </a:extLst>
          </p:cNvPr>
          <p:cNvSpPr txBox="1"/>
          <p:nvPr/>
        </p:nvSpPr>
        <p:spPr>
          <a:xfrm>
            <a:off x="503714" y="6324857"/>
            <a:ext cx="11607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Study.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Gallup</a:t>
            </a:r>
            <a:r>
              <a:rPr lang="en-US" sz="800" i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LGBTQ+ Identification Holds at 9% in the U.S.,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2/16/2026. 341.8M total population according to US Census Bureau 2025 estimate.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0FD0C-59DD-4B64-B831-F2056EFE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2903093-ACE6-40D6-8CEA-443D9CCB34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DD13B5-3421-4C29-B488-545EEEB291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76BB7-2E20-FF4F-0838-85C78B7BC4C7}"/>
              </a:ext>
            </a:extLst>
          </p:cNvPr>
          <p:cNvSpPr txBox="1"/>
          <p:nvPr/>
        </p:nvSpPr>
        <p:spPr>
          <a:xfrm>
            <a:off x="0" y="1830877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sizes of people who identify as LGBTQ from different sources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F4CCD9B-C38C-C555-7FBB-B794902041EC}"/>
              </a:ext>
            </a:extLst>
          </p:cNvPr>
          <p:cNvSpPr/>
          <p:nvPr/>
        </p:nvSpPr>
        <p:spPr>
          <a:xfrm>
            <a:off x="6337603" y="2410372"/>
            <a:ext cx="5229257" cy="2460676"/>
          </a:xfrm>
          <a:prstGeom prst="round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C90A61D-6046-6A98-2B36-5EB51E23E543}"/>
              </a:ext>
            </a:extLst>
          </p:cNvPr>
          <p:cNvSpPr/>
          <p:nvPr/>
        </p:nvSpPr>
        <p:spPr>
          <a:xfrm>
            <a:off x="630936" y="2410372"/>
            <a:ext cx="5229257" cy="2460676"/>
          </a:xfrm>
          <a:prstGeom prst="round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30F11-F32D-EDF0-4E58-23E643D1D153}"/>
              </a:ext>
            </a:extLst>
          </p:cNvPr>
          <p:cNvSpPr txBox="1"/>
          <p:nvPr/>
        </p:nvSpPr>
        <p:spPr>
          <a:xfrm>
            <a:off x="7084237" y="2973650"/>
            <a:ext cx="37359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14.9 MM </a:t>
            </a:r>
            <a:br>
              <a:rPr lang="en-US" sz="3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identify as LGBTQ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5.6%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general population)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4968E2-20A9-8255-6B8D-413B3A5D457F}"/>
              </a:ext>
            </a:extLst>
          </p:cNvPr>
          <p:cNvSpPr txBox="1"/>
          <p:nvPr/>
        </p:nvSpPr>
        <p:spPr>
          <a:xfrm>
            <a:off x="7005750" y="2503781"/>
            <a:ext cx="38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MRI-Simmons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11B9FC-9D31-EE3A-B387-19949EE48D67}"/>
              </a:ext>
            </a:extLst>
          </p:cNvPr>
          <p:cNvSpPr txBox="1"/>
          <p:nvPr/>
        </p:nvSpPr>
        <p:spPr>
          <a:xfrm>
            <a:off x="1299083" y="2510150"/>
            <a:ext cx="3892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Gallup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99C6F36-F3E1-C1F4-FDF4-2CF4025C7132}"/>
              </a:ext>
            </a:extLst>
          </p:cNvPr>
          <p:cNvSpPr txBox="1"/>
          <p:nvPr/>
        </p:nvSpPr>
        <p:spPr>
          <a:xfrm>
            <a:off x="1377570" y="2973650"/>
            <a:ext cx="373598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24.3 MM </a:t>
            </a:r>
            <a:br>
              <a:rPr lang="en-US" sz="32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identify as LGBTQ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general population)</a:t>
            </a:r>
          </a:p>
        </p:txBody>
      </p:sp>
      <p:sp>
        <p:nvSpPr>
          <p:cNvPr id="46" name="Rectangle: Rounded Corners 45">
            <a:hlinkClick r:id="rId4"/>
            <a:extLst>
              <a:ext uri="{FF2B5EF4-FFF2-40B4-BE49-F238E27FC236}">
                <a16:creationId xmlns:a16="http://schemas.microsoft.com/office/drawing/2014/main" id="{7F1999D5-412A-F197-BB93-C878E56DCE22}"/>
              </a:ext>
            </a:extLst>
          </p:cNvPr>
          <p:cNvSpPr/>
          <p:nvPr/>
        </p:nvSpPr>
        <p:spPr>
          <a:xfrm>
            <a:off x="8231302" y="5113781"/>
            <a:ext cx="3853439" cy="10682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hlinkClick r:id="rId5"/>
            <a:extLst>
              <a:ext uri="{FF2B5EF4-FFF2-40B4-BE49-F238E27FC236}">
                <a16:creationId xmlns:a16="http://schemas.microsoft.com/office/drawing/2014/main" id="{A382DA18-0821-A97A-3A3F-6FAA53D408E6}"/>
              </a:ext>
            </a:extLst>
          </p:cNvPr>
          <p:cNvSpPr/>
          <p:nvPr/>
        </p:nvSpPr>
        <p:spPr>
          <a:xfrm>
            <a:off x="185870" y="5113781"/>
            <a:ext cx="3853439" cy="107151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: Rounded Corners 60">
            <a:hlinkClick r:id="rId6"/>
            <a:extLst>
              <a:ext uri="{FF2B5EF4-FFF2-40B4-BE49-F238E27FC236}">
                <a16:creationId xmlns:a16="http://schemas.microsoft.com/office/drawing/2014/main" id="{665F1EDD-6E1D-441B-E690-7B1DDAEF6047}"/>
              </a:ext>
            </a:extLst>
          </p:cNvPr>
          <p:cNvSpPr/>
          <p:nvPr/>
        </p:nvSpPr>
        <p:spPr>
          <a:xfrm>
            <a:off x="4208586" y="5113781"/>
            <a:ext cx="3853438" cy="107325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8FC651-0C0A-0C9C-F55D-D236D92FA6D4}"/>
              </a:ext>
            </a:extLst>
          </p:cNvPr>
          <p:cNvSpPr txBox="1"/>
          <p:nvPr/>
        </p:nvSpPr>
        <p:spPr>
          <a:xfrm>
            <a:off x="185871" y="5557236"/>
            <a:ext cx="38554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Bisexuals Leading the Charge, U.S. LGBTQ+ Population Has Doubled Since 2012</a:t>
            </a:r>
          </a:p>
        </p:txBody>
      </p:sp>
      <p:pic>
        <p:nvPicPr>
          <p:cNvPr id="18" name="Picture 17" descr="them. official - them. official">
            <a:extLst>
              <a:ext uri="{FF2B5EF4-FFF2-40B4-BE49-F238E27FC236}">
                <a16:creationId xmlns:a16="http://schemas.microsoft.com/office/drawing/2014/main" id="{207C559C-5B72-76A0-D720-A5FFCB415B4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10" y="5272629"/>
            <a:ext cx="894002" cy="2831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E2D5E6-F393-5F41-0FE8-F70216A06B76}"/>
              </a:ext>
            </a:extLst>
          </p:cNvPr>
          <p:cNvSpPr txBox="1"/>
          <p:nvPr/>
        </p:nvSpPr>
        <p:spPr>
          <a:xfrm>
            <a:off x="4211548" y="5671050"/>
            <a:ext cx="38534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1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poll finds 9% of US adults identify as LGBTQ+ — nearly triple the amount recorded in 2012</a:t>
            </a:r>
          </a:p>
        </p:txBody>
      </p:sp>
      <p:pic>
        <p:nvPicPr>
          <p:cNvPr id="20" name="Picture 19" descr="File:Fox News Channel logo.svg - Wikipedia">
            <a:extLst>
              <a:ext uri="{FF2B5EF4-FFF2-40B4-BE49-F238E27FC236}">
                <a16:creationId xmlns:a16="http://schemas.microsoft.com/office/drawing/2014/main" id="{871E239B-335E-9DFD-F93D-17419A9529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748" y="5212694"/>
            <a:ext cx="402969" cy="4029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7B23A1-ABED-EA5F-3CD1-405462442305}"/>
              </a:ext>
            </a:extLst>
          </p:cNvPr>
          <p:cNvSpPr txBox="1"/>
          <p:nvPr/>
        </p:nvSpPr>
        <p:spPr>
          <a:xfrm>
            <a:off x="8239433" y="5586335"/>
            <a:ext cx="38534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LGBTQ+ marketing and Gen Z: How inclusive marketing can drive your commercial goals</a:t>
            </a:r>
          </a:p>
        </p:txBody>
      </p:sp>
      <p:pic>
        <p:nvPicPr>
          <p:cNvPr id="29" name="Picture 28" descr="Customer Support">
            <a:extLst>
              <a:ext uri="{FF2B5EF4-FFF2-40B4-BE49-F238E27FC236}">
                <a16:creationId xmlns:a16="http://schemas.microsoft.com/office/drawing/2014/main" id="{8AF870FC-D81F-9AA2-C36A-87D39C0ACC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6243" y="5277194"/>
            <a:ext cx="1015396" cy="2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3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D54040A-0210-412A-8C97-63F0FC0240C8}"/>
              </a:ext>
            </a:extLst>
          </p:cNvPr>
          <p:cNvSpPr/>
          <p:nvPr/>
        </p:nvSpPr>
        <p:spPr>
          <a:xfrm>
            <a:off x="2022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4B43-5ED0-40D3-8270-C66AD9B7205B}"/>
              </a:ext>
            </a:extLst>
          </p:cNvPr>
          <p:cNvSpPr/>
          <p:nvPr/>
        </p:nvSpPr>
        <p:spPr>
          <a:xfrm>
            <a:off x="222318" y="336184"/>
            <a:ext cx="11860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LGBTQ community skews younger and diverse, with an even split between Gen Z and Millennials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0FD0C-59DD-4B64-B831-F2056EFE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2903093-ACE6-40D6-8CEA-443D9CCB34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DD13B5-3421-4C29-B488-545EEEB291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47936-6BD2-07BD-96B4-87497CF9F3EB}"/>
              </a:ext>
            </a:extLst>
          </p:cNvPr>
          <p:cNvCxnSpPr>
            <a:cxnSpLocks/>
          </p:cNvCxnSpPr>
          <p:nvPr/>
        </p:nvCxnSpPr>
        <p:spPr>
          <a:xfrm>
            <a:off x="6086252" y="1866368"/>
            <a:ext cx="0" cy="4138470"/>
          </a:xfrm>
          <a:prstGeom prst="line">
            <a:avLst/>
          </a:prstGeom>
          <a:ln w="19050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6BA31DD-D947-FC25-B0CD-60D93FD5A62C}"/>
              </a:ext>
            </a:extLst>
          </p:cNvPr>
          <p:cNvSpPr txBox="1"/>
          <p:nvPr/>
        </p:nvSpPr>
        <p:spPr>
          <a:xfrm>
            <a:off x="411062" y="6078465"/>
            <a:ext cx="11605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LGBTQ represents A18+ that identify as LGBTQ. Birth ranges for generations: Gen Z = 1997-2010, Millennials = 1977-1996, Gen X = 1965-1976, Boomers = 1946-1964. Native American refers to American Indian or Alaska Native. To derive at 100%, ethnicities were broken out </a:t>
            </a: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the following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White = Non-Hispanic White Only; Hispanic = Spanish or Hispanic Origin; Black = Non-Hispanic Black / African American Only; Asian = Non-Hispanic Asian; Native American = Non-Hispanic American Indian or Alaska Native.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0B774B-084B-66AD-85BB-C11FF78A53D6}"/>
              </a:ext>
            </a:extLst>
          </p:cNvPr>
          <p:cNvSpPr txBox="1"/>
          <p:nvPr/>
        </p:nvSpPr>
        <p:spPr>
          <a:xfrm>
            <a:off x="6211958" y="1653444"/>
            <a:ext cx="5406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sng" strike="noStrike" cap="none" spc="0" normalizeH="0" baseline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LGBTQ Community by Ethnicity</a:t>
            </a:r>
          </a:p>
          <a:p>
            <a:r>
              <a:rPr lang="en-US" sz="1200" b="0" u="none">
                <a:latin typeface="Arial" panose="020B0604020202020204" pitchFamily="34" charset="0"/>
                <a:cs typeface="Arial" panose="020B0604020202020204" pitchFamily="34" charset="0"/>
              </a:rPr>
              <a:t>Index vs. A18+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DF76B750-CD09-A66D-0BD7-E69CDC17DF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6906650"/>
              </p:ext>
            </p:extLst>
          </p:nvPr>
        </p:nvGraphicFramePr>
        <p:xfrm>
          <a:off x="6417220" y="2097503"/>
          <a:ext cx="4954294" cy="4051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C043CD-ADDC-A5FA-5BA7-29B36C53E5E4}"/>
              </a:ext>
            </a:extLst>
          </p:cNvPr>
          <p:cNvCxnSpPr>
            <a:cxnSpLocks/>
          </p:cNvCxnSpPr>
          <p:nvPr/>
        </p:nvCxnSpPr>
        <p:spPr>
          <a:xfrm flipH="1">
            <a:off x="8894367" y="2312894"/>
            <a:ext cx="1670953" cy="318395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B902972C-BE9E-75C3-E854-8720A69F7E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82668"/>
              </p:ext>
            </p:extLst>
          </p:nvPr>
        </p:nvGraphicFramePr>
        <p:xfrm>
          <a:off x="485035" y="2566335"/>
          <a:ext cx="4285654" cy="334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48EBB011-525D-D531-2595-1D4204E18FE6}"/>
              </a:ext>
            </a:extLst>
          </p:cNvPr>
          <p:cNvSpPr txBox="1"/>
          <p:nvPr/>
        </p:nvSpPr>
        <p:spPr>
          <a:xfrm>
            <a:off x="231843" y="1663383"/>
            <a:ext cx="4866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LGBTQ Community by Generation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BC93ACB-CE57-E8BD-3E94-3DB40D9974B5}"/>
              </a:ext>
            </a:extLst>
          </p:cNvPr>
          <p:cNvGrpSpPr/>
          <p:nvPr/>
        </p:nvGrpSpPr>
        <p:grpSpPr>
          <a:xfrm>
            <a:off x="4138984" y="2244143"/>
            <a:ext cx="1651747" cy="877163"/>
            <a:chOff x="10571222" y="2771401"/>
            <a:chExt cx="1651747" cy="87716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96CDDF4-041B-1752-1136-8C7AC8C933D7}"/>
                </a:ext>
              </a:extLst>
            </p:cNvPr>
            <p:cNvSpPr/>
            <p:nvPr/>
          </p:nvSpPr>
          <p:spPr>
            <a:xfrm>
              <a:off x="10571222" y="2771401"/>
              <a:ext cx="1651747" cy="8771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D3C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0E65442-273C-A19C-44DD-90E38C22C8B3}"/>
                </a:ext>
              </a:extLst>
            </p:cNvPr>
            <p:cNvSpPr txBox="1"/>
            <p:nvPr/>
          </p:nvSpPr>
          <p:spPr>
            <a:xfrm>
              <a:off x="10571222" y="2771401"/>
              <a:ext cx="1651747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79%</a:t>
              </a:r>
              <a:b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1B1464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 people who identify as LGBTQ are between the ages of 18-49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284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9431A9-40AB-0DDB-B54A-8907E98FC132}"/>
              </a:ext>
            </a:extLst>
          </p:cNvPr>
          <p:cNvSpPr/>
          <p:nvPr/>
        </p:nvSpPr>
        <p:spPr>
          <a:xfrm>
            <a:off x="6706203" y="1536646"/>
            <a:ext cx="5485797" cy="5332504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D54040A-0210-412A-8C97-63F0FC0240C8}"/>
              </a:ext>
            </a:extLst>
          </p:cNvPr>
          <p:cNvSpPr/>
          <p:nvPr/>
        </p:nvSpPr>
        <p:spPr>
          <a:xfrm>
            <a:off x="1" y="1536646"/>
            <a:ext cx="669340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4B43-5ED0-40D3-8270-C66AD9B7205B}"/>
              </a:ext>
            </a:extLst>
          </p:cNvPr>
          <p:cNvSpPr/>
          <p:nvPr/>
        </p:nvSpPr>
        <p:spPr>
          <a:xfrm>
            <a:off x="185919" y="336184"/>
            <a:ext cx="120060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LGBTQ consumers are very similar to non-LGBTQ consumers when it comes to their education and high-income levels, reinforcing their value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0FD0C-59DD-4B64-B831-F2056EFE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2903093-ACE6-40D6-8CEA-443D9CCB34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DD13B5-3421-4C29-B488-545EEEB291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94B1C56-944F-6D8E-8C9F-3E80C609A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609532"/>
              </p:ext>
            </p:extLst>
          </p:nvPr>
        </p:nvGraphicFramePr>
        <p:xfrm>
          <a:off x="74426" y="2162630"/>
          <a:ext cx="6568737" cy="3975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792DDE0B-B94D-19EE-D34A-883DF16D8979}"/>
              </a:ext>
            </a:extLst>
          </p:cNvPr>
          <p:cNvSpPr txBox="1"/>
          <p:nvPr/>
        </p:nvSpPr>
        <p:spPr>
          <a:xfrm>
            <a:off x="21521" y="1824076"/>
            <a:ext cx="66641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Education Level Completed</a:t>
            </a:r>
            <a:endParaRPr lang="en-US" sz="1600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3F981F-B121-1636-05FA-55276AA08B08}"/>
              </a:ext>
            </a:extLst>
          </p:cNvPr>
          <p:cNvSpPr txBox="1"/>
          <p:nvPr/>
        </p:nvSpPr>
        <p:spPr>
          <a:xfrm>
            <a:off x="509284" y="6209925"/>
            <a:ext cx="6196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Study; LGBTQ represents A18+ that identify as LGBTQ &amp; Non-LGBTQ represents A18+ that do not identify as LGBTQ.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4B897A-5146-69D8-8CE7-9C851F86FAE0}"/>
              </a:ext>
            </a:extLst>
          </p:cNvPr>
          <p:cNvSpPr txBox="1"/>
          <p:nvPr/>
        </p:nvSpPr>
        <p:spPr>
          <a:xfrm>
            <a:off x="7517411" y="1824076"/>
            <a:ext cx="3863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Respondents With $150K+ HHI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1C4A99D-3BB1-03B0-1A98-A4F8D4095F95}"/>
              </a:ext>
            </a:extLst>
          </p:cNvPr>
          <p:cNvSpPr/>
          <p:nvPr/>
        </p:nvSpPr>
        <p:spPr>
          <a:xfrm>
            <a:off x="7713842" y="2456811"/>
            <a:ext cx="3470519" cy="17073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357656F-D1D2-0A8B-DD72-7F39BFDDC8BE}"/>
              </a:ext>
            </a:extLst>
          </p:cNvPr>
          <p:cNvSpPr/>
          <p:nvPr/>
        </p:nvSpPr>
        <p:spPr>
          <a:xfrm>
            <a:off x="7713842" y="4388040"/>
            <a:ext cx="3470519" cy="17073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EF598F-3F96-AD16-75F0-FD4DF741B9E0}"/>
              </a:ext>
            </a:extLst>
          </p:cNvPr>
          <p:cNvSpPr txBox="1"/>
          <p:nvPr/>
        </p:nvSpPr>
        <p:spPr>
          <a:xfrm>
            <a:off x="8030890" y="2571823"/>
            <a:ext cx="28364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u="sng">
                <a:solidFill>
                  <a:srgbClr val="1B14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LGBTQ</a:t>
            </a:r>
            <a:endParaRPr lang="en-US" sz="2800" u="sng">
              <a:solidFill>
                <a:srgbClr val="1B14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4EBE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8360FA-BC79-6154-C65D-EF67A67BBCBD}"/>
              </a:ext>
            </a:extLst>
          </p:cNvPr>
          <p:cNvSpPr txBox="1"/>
          <p:nvPr/>
        </p:nvSpPr>
        <p:spPr>
          <a:xfrm>
            <a:off x="8022290" y="4503052"/>
            <a:ext cx="28536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u="sng">
                <a:solidFill>
                  <a:srgbClr val="1B146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Non-LGBTQ</a:t>
            </a:r>
            <a:endParaRPr lang="en-US" sz="2800" u="sng">
              <a:solidFill>
                <a:srgbClr val="1B146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>
                <a:ln w="13462">
                  <a:solidFill>
                    <a:prstClr val="black"/>
                  </a:solidFill>
                  <a:prstDash val="solid"/>
                </a:ln>
                <a:solidFill>
                  <a:srgbClr val="00BF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</a:t>
            </a:r>
          </a:p>
        </p:txBody>
      </p:sp>
    </p:spTree>
    <p:extLst>
      <p:ext uri="{BB962C8B-B14F-4D97-AF65-F5344CB8AC3E}">
        <p14:creationId xmlns:p14="http://schemas.microsoft.com/office/powerpoint/2010/main" val="34758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D54040A-0210-412A-8C97-63F0FC0240C8}"/>
              </a:ext>
            </a:extLst>
          </p:cNvPr>
          <p:cNvSpPr/>
          <p:nvPr/>
        </p:nvSpPr>
        <p:spPr>
          <a:xfrm>
            <a:off x="2022" y="1536195"/>
            <a:ext cx="12189977" cy="5332956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0FD0C-59DD-4B64-B831-F2056EFE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2903093-ACE6-40D6-8CEA-443D9CCB34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DD13B5-3421-4C29-B488-545EEEB291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D47936-6BD2-07BD-96B4-87497CF9F3EB}"/>
              </a:ext>
            </a:extLst>
          </p:cNvPr>
          <p:cNvCxnSpPr>
            <a:cxnSpLocks/>
          </p:cNvCxnSpPr>
          <p:nvPr/>
        </p:nvCxnSpPr>
        <p:spPr>
          <a:xfrm>
            <a:off x="6086252" y="1785102"/>
            <a:ext cx="0" cy="4322509"/>
          </a:xfrm>
          <a:prstGeom prst="line">
            <a:avLst/>
          </a:prstGeom>
          <a:ln w="28575">
            <a:solidFill>
              <a:srgbClr val="1B146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291B07F-D7EC-E392-F2B3-50E18BE773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5056503"/>
              </p:ext>
            </p:extLst>
          </p:nvPr>
        </p:nvGraphicFramePr>
        <p:xfrm>
          <a:off x="6202496" y="2326641"/>
          <a:ext cx="5908237" cy="382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BF98AFD-0FE4-6100-6D83-C604BEA1C2E2}"/>
              </a:ext>
            </a:extLst>
          </p:cNvPr>
          <p:cNvSpPr txBox="1"/>
          <p:nvPr/>
        </p:nvSpPr>
        <p:spPr>
          <a:xfrm>
            <a:off x="6380922" y="1769813"/>
            <a:ext cx="56135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Married with Children</a:t>
            </a:r>
            <a:br>
              <a:rPr lang="en-US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  <a:endParaRPr lang="en-US">
              <a:solidFill>
                <a:srgbClr val="1B14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D042CC-A86E-FD2E-D6E3-60FAD1259D98}"/>
              </a:ext>
            </a:extLst>
          </p:cNvPr>
          <p:cNvSpPr txBox="1"/>
          <p:nvPr/>
        </p:nvSpPr>
        <p:spPr>
          <a:xfrm>
            <a:off x="509284" y="6202363"/>
            <a:ext cx="11601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8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Fall 2015 Study, Winter 2022 Study &amp; Winter 2026 Study.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‘% Married with Children’ chart based on MRI-Simmons Winter 2026 Study. LGBTQ represents A18+ that identify as LGBTQ &amp; Non-LGBTQ represents A18+ that do not identify as LGBTQ. Note: same-sex marriage was legalized nationwide in 2015.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0766F9B-D504-CF9A-9ACB-11234278D8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1266859"/>
              </p:ext>
            </p:extLst>
          </p:nvPr>
        </p:nvGraphicFramePr>
        <p:xfrm>
          <a:off x="61772" y="2326641"/>
          <a:ext cx="5908237" cy="3829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36A6202-FAC1-A086-B30F-51A1565611F8}"/>
              </a:ext>
            </a:extLst>
          </p:cNvPr>
          <p:cNvSpPr txBox="1"/>
          <p:nvPr/>
        </p:nvSpPr>
        <p:spPr>
          <a:xfrm>
            <a:off x="197511" y="1846013"/>
            <a:ext cx="5497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Married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0C5E50-C22B-2286-1D3C-A3EA1B60DEB4}"/>
              </a:ext>
            </a:extLst>
          </p:cNvPr>
          <p:cNvSpPr/>
          <p:nvPr/>
        </p:nvSpPr>
        <p:spPr>
          <a:xfrm>
            <a:off x="5071930" y="2682145"/>
            <a:ext cx="858387" cy="477537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-2%</a:t>
            </a:r>
          </a:p>
          <a:p>
            <a:pPr algn="ctr"/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2015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816CC8-461F-7DD0-4EDD-F2D11E58BF9C}"/>
              </a:ext>
            </a:extLst>
          </p:cNvPr>
          <p:cNvSpPr/>
          <p:nvPr/>
        </p:nvSpPr>
        <p:spPr>
          <a:xfrm>
            <a:off x="2447115" y="3728925"/>
            <a:ext cx="858387" cy="432349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</a:p>
          <a:p>
            <a:pPr algn="ctr"/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2015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EBC7DA-938F-1605-4D1D-0FFD287C2D93}"/>
              </a:ext>
            </a:extLst>
          </p:cNvPr>
          <p:cNvSpPr/>
          <p:nvPr/>
        </p:nvSpPr>
        <p:spPr>
          <a:xfrm>
            <a:off x="2447115" y="3221277"/>
            <a:ext cx="858387" cy="432349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</a:p>
          <a:p>
            <a:pPr algn="ctr"/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2022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9C11CA7-6EE4-A80D-6DA4-6B695C1B6D39}"/>
              </a:ext>
            </a:extLst>
          </p:cNvPr>
          <p:cNvSpPr/>
          <p:nvPr/>
        </p:nvSpPr>
        <p:spPr>
          <a:xfrm>
            <a:off x="5061547" y="2161788"/>
            <a:ext cx="858387" cy="449324"/>
          </a:xfrm>
          <a:prstGeom prst="roundRect">
            <a:avLst/>
          </a:prstGeom>
          <a:solidFill>
            <a:schemeClr val="bg1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>
                <a:solidFill>
                  <a:srgbClr val="ED3C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-4%</a:t>
            </a:r>
          </a:p>
          <a:p>
            <a:pPr algn="ctr"/>
            <a:r>
              <a:rPr lang="en-US" sz="1000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vs. 2022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0A09CB-88C2-F2E4-35CF-14DA71BBF2A3}"/>
              </a:ext>
            </a:extLst>
          </p:cNvPr>
          <p:cNvSpPr/>
          <p:nvPr/>
        </p:nvSpPr>
        <p:spPr>
          <a:xfrm>
            <a:off x="197511" y="348559"/>
            <a:ext cx="1199448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Marriage among LGBTQ couples has doubled over the last four years while overall marriage rates in the U.S. are down slightly</a:t>
            </a:r>
          </a:p>
        </p:txBody>
      </p:sp>
    </p:spTree>
    <p:extLst>
      <p:ext uri="{BB962C8B-B14F-4D97-AF65-F5344CB8AC3E}">
        <p14:creationId xmlns:p14="http://schemas.microsoft.com/office/powerpoint/2010/main" val="239820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FE5C3-4C0D-FB43-AAC3-9A7434E1C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6FCE57-E889-6C42-01DE-92FAF6E527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1750D4D-234C-7A49-C941-6EBE958B9FC6}"/>
              </a:ext>
            </a:extLst>
          </p:cNvPr>
          <p:cNvCxnSpPr/>
          <p:nvPr/>
        </p:nvCxnSpPr>
        <p:spPr>
          <a:xfrm>
            <a:off x="493843" y="2940040"/>
            <a:ext cx="521208" cy="0"/>
          </a:xfrm>
          <a:prstGeom prst="line">
            <a:avLst/>
          </a:prstGeom>
          <a:ln>
            <a:solidFill>
              <a:srgbClr val="1F1A6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7927A00-DA51-4BA1-C006-23E0605F9091}"/>
              </a:ext>
            </a:extLst>
          </p:cNvPr>
          <p:cNvSpPr txBox="1"/>
          <p:nvPr/>
        </p:nvSpPr>
        <p:spPr>
          <a:xfrm>
            <a:off x="294530" y="3434080"/>
            <a:ext cx="7395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Marketers looking to engage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influential LGBTQ consumers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should consider prioritizing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ethical practices </a:t>
            </a: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and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advocacy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70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6D54040A-0210-412A-8C97-63F0FC0240C8}"/>
              </a:ext>
            </a:extLst>
          </p:cNvPr>
          <p:cNvSpPr/>
          <p:nvPr/>
        </p:nvSpPr>
        <p:spPr>
          <a:xfrm>
            <a:off x="2023" y="1536193"/>
            <a:ext cx="12189977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114B43-5ED0-40D3-8270-C66AD9B7205B}"/>
              </a:ext>
            </a:extLst>
          </p:cNvPr>
          <p:cNvSpPr/>
          <p:nvPr/>
        </p:nvSpPr>
        <p:spPr>
          <a:xfrm>
            <a:off x="231843" y="330154"/>
            <a:ext cx="1186041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LGBTQ adults are influential consumers who are more likely to be early adopters and shape </a:t>
            </a:r>
            <a:r>
              <a:rPr lang="en-US" sz="2600" b="1">
                <a:solidFill>
                  <a:srgbClr val="1B1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opinions among their peers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10FD0C-59DD-4B64-B831-F2056EFE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E2903093-ACE6-40D6-8CEA-443D9CCB34B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BDD13B5-3421-4C29-B488-545EEEB2913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This information is exclusively provided to VAB members and qualified marketers.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ABFF50-6D72-4E83-7D0C-0080174A52AA}"/>
              </a:ext>
            </a:extLst>
          </p:cNvPr>
          <p:cNvGrpSpPr/>
          <p:nvPr/>
        </p:nvGrpSpPr>
        <p:grpSpPr>
          <a:xfrm>
            <a:off x="6201374" y="4029707"/>
            <a:ext cx="2737118" cy="2090984"/>
            <a:chOff x="6584458" y="4022059"/>
            <a:chExt cx="2737118" cy="20909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CC653A-8AA3-5A08-E93E-1766006D9AF2}"/>
                </a:ext>
              </a:extLst>
            </p:cNvPr>
            <p:cNvSpPr txBox="1"/>
            <p:nvPr/>
          </p:nvSpPr>
          <p:spPr>
            <a:xfrm>
              <a:off x="6584458" y="4647323"/>
              <a:ext cx="2696889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‘I’m always </a:t>
              </a:r>
              <a: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of the first </a:t>
              </a:r>
              <a:b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my friends to </a:t>
              </a:r>
              <a: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try new products or services</a:t>
              </a:r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390A788-73EE-8000-61A6-5B528FDC9670}"/>
                </a:ext>
              </a:extLst>
            </p:cNvPr>
            <p:cNvSpPr txBox="1"/>
            <p:nvPr/>
          </p:nvSpPr>
          <p:spPr>
            <a:xfrm>
              <a:off x="7160774" y="4022059"/>
              <a:ext cx="16806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</a:t>
              </a:r>
              <a:r>
                <a:rPr lang="en-US" sz="4000" b="1" i="0" u="none" strike="noStrike">
                  <a:solidFill>
                    <a:srgbClr val="ED3C8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40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99DF83D-2B0E-0FB7-11A8-F37C28756B2A}"/>
                </a:ext>
              </a:extLst>
            </p:cNvPr>
            <p:cNvSpPr/>
            <p:nvPr/>
          </p:nvSpPr>
          <p:spPr>
            <a:xfrm>
              <a:off x="6680622" y="5627335"/>
              <a:ext cx="2640954" cy="485708"/>
            </a:xfrm>
            <a:prstGeom prst="roundRect">
              <a:avLst/>
            </a:prstGeom>
            <a:solidFill>
              <a:srgbClr val="ED3C8D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vs. 24% 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of non-LGBTQ respondents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67A16ACD-33BE-F6BE-59C7-3851841515AF}"/>
              </a:ext>
            </a:extLst>
          </p:cNvPr>
          <p:cNvSpPr txBox="1"/>
          <p:nvPr/>
        </p:nvSpPr>
        <p:spPr>
          <a:xfrm>
            <a:off x="-5778" y="1626003"/>
            <a:ext cx="1219777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‘Influencer’ Attitudes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% who agree among LGBTQ A18+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C610BF-688E-5315-2A1C-C90D1999C25F}"/>
              </a:ext>
            </a:extLst>
          </p:cNvPr>
          <p:cNvSpPr txBox="1"/>
          <p:nvPr/>
        </p:nvSpPr>
        <p:spPr>
          <a:xfrm>
            <a:off x="401942" y="6339788"/>
            <a:ext cx="117685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Source: VAB analysis of MRI-Simmons Winter 2026 Study; LGBTQ represents A18+ that identify as LGBTQ &amp; Non-LGBTQ represents A18+ that do not identify as LGBTQ. Base = any agree. </a:t>
            </a:r>
            <a:endParaRPr kumimoji="0" lang="fr-FR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B5E464-6EB9-86EE-FD4D-C9626FA614F9}"/>
              </a:ext>
            </a:extLst>
          </p:cNvPr>
          <p:cNvGrpSpPr/>
          <p:nvPr/>
        </p:nvGrpSpPr>
        <p:grpSpPr>
          <a:xfrm>
            <a:off x="3289703" y="4029707"/>
            <a:ext cx="2742418" cy="2094048"/>
            <a:chOff x="3440906" y="4022060"/>
            <a:chExt cx="2742418" cy="20940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9D999B-C0BE-D131-C884-A2D94FB26C13}"/>
                </a:ext>
              </a:extLst>
            </p:cNvPr>
            <p:cNvSpPr txBox="1"/>
            <p:nvPr/>
          </p:nvSpPr>
          <p:spPr>
            <a:xfrm>
              <a:off x="3440906" y="4647302"/>
              <a:ext cx="274241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</a:t>
              </a:r>
              <a: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come to me for advice </a:t>
              </a:r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before buying new things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0BC1BD-0A46-342A-C449-5F5446879891}"/>
                </a:ext>
              </a:extLst>
            </p:cNvPr>
            <p:cNvSpPr txBox="1"/>
            <p:nvPr/>
          </p:nvSpPr>
          <p:spPr>
            <a:xfrm>
              <a:off x="4097415" y="4022060"/>
              <a:ext cx="1429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32%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7E293E2-983F-770A-C209-BA6681983AE4}"/>
                </a:ext>
              </a:extLst>
            </p:cNvPr>
            <p:cNvSpPr/>
            <p:nvPr/>
          </p:nvSpPr>
          <p:spPr>
            <a:xfrm>
              <a:off x="3491638" y="5630400"/>
              <a:ext cx="2640954" cy="485708"/>
            </a:xfrm>
            <a:prstGeom prst="roundRect">
              <a:avLst/>
            </a:prstGeom>
            <a:solidFill>
              <a:srgbClr val="ED3C8D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vs. 26% 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of non-LGBTQ respondents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FA953C-4EF3-2FE0-1930-72270807F6FD}"/>
              </a:ext>
            </a:extLst>
          </p:cNvPr>
          <p:cNvGrpSpPr/>
          <p:nvPr/>
        </p:nvGrpSpPr>
        <p:grpSpPr>
          <a:xfrm>
            <a:off x="194395" y="4029707"/>
            <a:ext cx="2990088" cy="2092582"/>
            <a:chOff x="-16536" y="4023526"/>
            <a:chExt cx="2990088" cy="209258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DF5FEA-8746-286D-A299-A66474F372CE}"/>
                </a:ext>
              </a:extLst>
            </p:cNvPr>
            <p:cNvSpPr txBox="1"/>
            <p:nvPr/>
          </p:nvSpPr>
          <p:spPr>
            <a:xfrm>
              <a:off x="-16536" y="4648790"/>
              <a:ext cx="299008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‘I like to share my </a:t>
              </a:r>
              <a: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opinions about products and services </a:t>
              </a:r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posting </a:t>
              </a:r>
              <a: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reviews and ratings online</a:t>
              </a:r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667637-D7DE-B739-AFEF-55406E62DBAC}"/>
                </a:ext>
              </a:extLst>
            </p:cNvPr>
            <p:cNvSpPr txBox="1"/>
            <p:nvPr/>
          </p:nvSpPr>
          <p:spPr>
            <a:xfrm>
              <a:off x="740094" y="4023526"/>
              <a:ext cx="14768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r>
                <a:rPr lang="en-US" sz="4000" b="1" i="0" u="none" strike="noStrike">
                  <a:solidFill>
                    <a:srgbClr val="ED3C8D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40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0467D30-EBA1-F11D-1EFC-8A0E0AA20DA7}"/>
                </a:ext>
              </a:extLst>
            </p:cNvPr>
            <p:cNvSpPr/>
            <p:nvPr/>
          </p:nvSpPr>
          <p:spPr>
            <a:xfrm>
              <a:off x="158031" y="5630400"/>
              <a:ext cx="2640954" cy="485708"/>
            </a:xfrm>
            <a:prstGeom prst="roundRect">
              <a:avLst/>
            </a:prstGeom>
            <a:solidFill>
              <a:srgbClr val="ED3C8D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vs. 31% 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of non-LGBTQ respondents</a:t>
              </a:r>
            </a:p>
          </p:txBody>
        </p:sp>
      </p:grp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B5EE99D-006C-6F9E-FF8D-1E5B91A7C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519" y="2377501"/>
            <a:ext cx="1578898" cy="1578898"/>
          </a:xfrm>
          <a:prstGeom prst="rect">
            <a:avLst/>
          </a:prstGeom>
        </p:spPr>
      </p:pic>
      <p:pic>
        <p:nvPicPr>
          <p:cNvPr id="31" name="Picture 3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A867EB8-CC0F-E8C0-7D6D-CC77676F3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315" y="2481063"/>
            <a:ext cx="1525008" cy="152500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7A0165C-2CDA-F957-B15C-39A31F62BBCC}"/>
              </a:ext>
            </a:extLst>
          </p:cNvPr>
          <p:cNvGrpSpPr/>
          <p:nvPr/>
        </p:nvGrpSpPr>
        <p:grpSpPr>
          <a:xfrm>
            <a:off x="9254640" y="4029707"/>
            <a:ext cx="2640954" cy="2094048"/>
            <a:chOff x="9418595" y="4021078"/>
            <a:chExt cx="2640954" cy="20940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37C0F0-CC61-E109-CC5F-AD9FD3CDEFC3}"/>
                </a:ext>
              </a:extLst>
            </p:cNvPr>
            <p:cNvSpPr txBox="1"/>
            <p:nvPr/>
          </p:nvSpPr>
          <p:spPr>
            <a:xfrm>
              <a:off x="9683545" y="4646320"/>
              <a:ext cx="211105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‘People often </a:t>
              </a:r>
              <a:r>
                <a:rPr lang="en-US" sz="14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copy what I do </a:t>
              </a:r>
              <a:r>
                <a:rPr lang="en-US" sz="1400">
                  <a:solidFill>
                    <a:srgbClr val="1B146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 wear’</a:t>
              </a:r>
              <a:endParaRPr lang="en-US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CDB5A6-5044-53A8-1B99-848FBA723186}"/>
                </a:ext>
              </a:extLst>
            </p:cNvPr>
            <p:cNvSpPr txBox="1"/>
            <p:nvPr/>
          </p:nvSpPr>
          <p:spPr>
            <a:xfrm>
              <a:off x="10024372" y="4021078"/>
              <a:ext cx="14294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ED3C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28%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40E939-127D-7178-EA93-F81BAC70EE97}"/>
                </a:ext>
              </a:extLst>
            </p:cNvPr>
            <p:cNvSpPr/>
            <p:nvPr/>
          </p:nvSpPr>
          <p:spPr>
            <a:xfrm>
              <a:off x="9418595" y="5629418"/>
              <a:ext cx="2640954" cy="485708"/>
            </a:xfrm>
            <a:prstGeom prst="roundRect">
              <a:avLst/>
            </a:prstGeom>
            <a:solidFill>
              <a:srgbClr val="ED3C8D"/>
            </a:solidFill>
            <a:ln>
              <a:solidFill>
                <a:srgbClr val="1B14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latin typeface="Arial" panose="020B0604020202020204" pitchFamily="34" charset="0"/>
                  <a:cs typeface="Arial" panose="020B0604020202020204" pitchFamily="34" charset="0"/>
                </a:rPr>
                <a:t>vs. 24% </a:t>
              </a:r>
              <a:r>
                <a:rPr lang="en-US" sz="1400">
                  <a:latin typeface="Arial" panose="020B0604020202020204" pitchFamily="34" charset="0"/>
                  <a:cs typeface="Arial" panose="020B0604020202020204" pitchFamily="34" charset="0"/>
                </a:rPr>
                <a:t>of non-LGBTQ respondents</a:t>
              </a:r>
            </a:p>
          </p:txBody>
        </p:sp>
      </p:grpSp>
      <p:pic>
        <p:nvPicPr>
          <p:cNvPr id="39" name="Picture 38" descr="A vibrant smartphone screen displays a speech bubble icon with a thumbs up rating.&#10;&#10;AI-generated content may be incorrect.">
            <a:extLst>
              <a:ext uri="{FF2B5EF4-FFF2-40B4-BE49-F238E27FC236}">
                <a16:creationId xmlns:a16="http://schemas.microsoft.com/office/drawing/2014/main" id="{6CA393BF-8F98-AB1B-15E4-D446E893911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812" y="2517964"/>
            <a:ext cx="1324809" cy="1324809"/>
          </a:xfrm>
          <a:prstGeom prst="rect">
            <a:avLst/>
          </a:prstGeom>
        </p:spPr>
      </p:pic>
      <p:pic>
        <p:nvPicPr>
          <p:cNvPr id="41" name="Picture 40" descr="The image depicts two people holding hands, with one pointing to the other, showcasing a connection or partnership.&#10;&#10;AI-generated content may be incorrect.">
            <a:extLst>
              <a:ext uri="{FF2B5EF4-FFF2-40B4-BE49-F238E27FC236}">
                <a16:creationId xmlns:a16="http://schemas.microsoft.com/office/drawing/2014/main" id="{7A166D06-4AE8-3281-FA39-A2AFCBAA65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7326" y="2371876"/>
            <a:ext cx="1525009" cy="152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9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B1464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Custom 91">
      <a:dk1>
        <a:srgbClr val="1B1464"/>
      </a:dk1>
      <a:lt1>
        <a:srgbClr val="FFFFFF"/>
      </a:lt1>
      <a:dk2>
        <a:srgbClr val="4EBEA4"/>
      </a:dk2>
      <a:lt2>
        <a:srgbClr val="E2E8F0"/>
      </a:lt2>
      <a:accent1>
        <a:srgbClr val="ED3C8D"/>
      </a:accent1>
      <a:accent2>
        <a:srgbClr val="00BFF2"/>
      </a:accent2>
      <a:accent3>
        <a:srgbClr val="A343FF"/>
      </a:accent3>
      <a:accent4>
        <a:srgbClr val="2C82FF"/>
      </a:accent4>
      <a:accent5>
        <a:srgbClr val="55AD00"/>
      </a:accent5>
      <a:accent6>
        <a:srgbClr val="FF6E30"/>
      </a:accent6>
      <a:hlink>
        <a:srgbClr val="201A62"/>
      </a:hlink>
      <a:folHlink>
        <a:srgbClr val="6D6DE2"/>
      </a:folHlink>
    </a:clrScheme>
    <a:fontScheme name="Custom 76">
      <a:majorFont>
        <a:latin typeface="Helvetica Bold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B Template.potx" id="{3DD536BC-B625-41C1-AB76-B98A44A9663C}" vid="{56A22213-A2D8-43BF-9B02-486376CC65A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976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F919480-B5B0-4C42-BE5C-8B02F18050DB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00419b3-ff22-4e92-8e74-ef4894f6b0e1"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Reed Kiely</DisplayName>
        <AccountId>39</AccountId>
        <AccountType/>
      </UserInfo>
      <UserInfo>
        <DisplayName>Marianne Vita</DisplayName>
        <AccountId>43</AccountId>
        <AccountType/>
      </UserInfo>
      <UserInfo>
        <DisplayName>Danielle Delauro</DisplayName>
        <AccountId>38</AccountId>
        <AccountType/>
      </UserInfo>
      <UserInfo>
        <DisplayName>Karolina Guillen</DisplayName>
        <AccountId>14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</SharedWithUsers>
    <TaxCatchAll xmlns="c00419b3-ff22-4e92-8e74-ef4894f6b0e1" xsi:nil="true"/>
    <lcf76f155ced4ddcb4097134ff3c332f xmlns="c3801c2d-3f2f-44a1-8478-554d1c91a4f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BCF5620D45EF4AA969D5E9CFDA206E" ma:contentTypeVersion="17" ma:contentTypeDescription="Create a new document." ma:contentTypeScope="" ma:versionID="3dee9b162007303c59b09462c883cb4e">
  <xsd:schema xmlns:xsd="http://www.w3.org/2001/XMLSchema" xmlns:xs="http://www.w3.org/2001/XMLSchema" xmlns:p="http://schemas.microsoft.com/office/2006/metadata/properties" xmlns:ns2="c3801c2d-3f2f-44a1-8478-554d1c91a4f5" xmlns:ns3="c00419b3-ff22-4e92-8e74-ef4894f6b0e1" targetNamespace="http://schemas.microsoft.com/office/2006/metadata/properties" ma:root="true" ma:fieldsID="7995f6eb616c33638189f90e12f472bf" ns2:_="" ns3:_="">
    <xsd:import namespace="c3801c2d-3f2f-44a1-8478-554d1c91a4f5"/>
    <xsd:import namespace="c00419b3-ff22-4e92-8e74-ef4894f6b0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801c2d-3f2f-44a1-8478-554d1c91a4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419b3-ff22-4e92-8e74-ef4894f6b0e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2fc8375e-4cb2-4aea-979e-f36c13a134f3}" ma:internalName="TaxCatchAll" ma:showField="CatchAllData" ma:web="c00419b3-ff22-4e92-8e74-ef4894f6b0e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8EE576-996E-456A-A77E-28AE53B71462}">
  <ds:schemaRefs>
    <ds:schemaRef ds:uri="9f6166fe-9f5b-43aa-b8a9-b4d7ad530bda"/>
    <ds:schemaRef ds:uri="a86b28e8-29a6-4ab8-af18-2a7f61acfa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197550-6E29-4730-977C-A59FA4B1A29B}"/>
</file>

<file path=customXml/itemProps3.xml><?xml version="1.0" encoding="utf-8"?>
<ds:datastoreItem xmlns:ds="http://schemas.openxmlformats.org/officeDocument/2006/customXml" ds:itemID="{F0F1C2F5-9E6C-462B-B084-15A715C2E2C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2230</Words>
  <Application>Microsoft Office PowerPoint</Application>
  <PresentationFormat>Widescreen</PresentationFormat>
  <Paragraphs>213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Calibri</vt:lpstr>
      <vt:lpstr>Helvetica Bold</vt:lpstr>
      <vt:lpstr>Helvetica-Light</vt:lpstr>
      <vt:lpstr>Helvetica-Lightoblique</vt:lpstr>
      <vt:lpstr>Trebuchet MS</vt:lpstr>
      <vt:lpstr>Office Theme</vt:lpstr>
      <vt:lpstr>9_Custom Design</vt:lpstr>
      <vt:lpstr>6_Custom Design</vt:lpstr>
      <vt:lpstr>1_Custom Design</vt:lpstr>
      <vt:lpstr>2_Office Theme</vt:lpstr>
      <vt:lpstr>3_Office Theme</vt:lpstr>
      <vt:lpstr>Stand With Pride How to support the highly influential LGBTQ community &amp; drive brand consideration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Karolina Guillen</cp:lastModifiedBy>
  <cp:revision>1</cp:revision>
  <cp:lastPrinted>2022-05-18T20:54:42Z</cp:lastPrinted>
  <dcterms:created xsi:type="dcterms:W3CDTF">2019-11-08T17:29:39Z</dcterms:created>
  <dcterms:modified xsi:type="dcterms:W3CDTF">2026-05-26T14:02:51Z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0x0101002ABCF5620D45EF4AA969D5E9CFDA206E</vt:lpwstr>
  </property>
  <property fmtid="{D5CDD505-2E9C-101B-9397-08002B2CF9AE}" pid="3" name="MediaServiceImageTags">
    <vt:lpwstr/>
  </property>
</Properties>
</file>