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16"/>
  </p:notesMasterIdLst>
  <p:sldIdLst>
    <p:sldId id="2144328194" r:id="rId8"/>
    <p:sldId id="2144328202" r:id="rId9"/>
    <p:sldId id="2144328195" r:id="rId10"/>
    <p:sldId id="2144328170" r:id="rId11"/>
    <p:sldId id="2144328248" r:id="rId12"/>
    <p:sldId id="2144328230" r:id="rId13"/>
    <p:sldId id="2144328244" r:id="rId14"/>
    <p:sldId id="2144327406" r:id="rId1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ED3C8D"/>
    <a:srgbClr val="E2E8F1"/>
    <a:srgbClr val="1B1464"/>
    <a:srgbClr val="FFE600"/>
    <a:srgbClr val="4EBEA4"/>
    <a:srgbClr val="7ED2F6"/>
    <a:srgbClr val="201A62"/>
    <a:srgbClr val="FFB3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1150A-3048-4545-8034-6FFA835F3EF1}" v="2" dt="2022-01-20T20:31:53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Vita" userId="35b1102d-d340-4a85-a709-12ee727aa48b" providerId="ADAL" clId="{B82EE9E2-5EB7-4350-A05B-1775F407EB07}"/>
    <pc:docChg chg="delSld modSld">
      <pc:chgData name="Marianne Vita" userId="35b1102d-d340-4a85-a709-12ee727aa48b" providerId="ADAL" clId="{B82EE9E2-5EB7-4350-A05B-1775F407EB07}" dt="2021-12-23T16:24:07.705" v="7" actId="47"/>
      <pc:docMkLst>
        <pc:docMk/>
      </pc:docMkLst>
      <pc:sldChg chg="del">
        <pc:chgData name="Marianne Vita" userId="35b1102d-d340-4a85-a709-12ee727aa48b" providerId="ADAL" clId="{B82EE9E2-5EB7-4350-A05B-1775F407EB07}" dt="2021-12-23T16:24:07.705" v="7" actId="47"/>
        <pc:sldMkLst>
          <pc:docMk/>
          <pc:sldMk cId="316549579" sldId="2144328155"/>
        </pc:sldMkLst>
      </pc:sldChg>
      <pc:sldChg chg="del">
        <pc:chgData name="Marianne Vita" userId="35b1102d-d340-4a85-a709-12ee727aa48b" providerId="ADAL" clId="{B82EE9E2-5EB7-4350-A05B-1775F407EB07}" dt="2021-12-23T16:24:07.705" v="7" actId="47"/>
        <pc:sldMkLst>
          <pc:docMk/>
          <pc:sldMk cId="2927970487" sldId="2144328165"/>
        </pc:sldMkLst>
      </pc:sldChg>
      <pc:sldChg chg="modSp mod">
        <pc:chgData name="Marianne Vita" userId="35b1102d-d340-4a85-a709-12ee727aa48b" providerId="ADAL" clId="{B82EE9E2-5EB7-4350-A05B-1775F407EB07}" dt="2021-12-23T16:24:00.054" v="6" actId="1076"/>
        <pc:sldMkLst>
          <pc:docMk/>
          <pc:sldMk cId="1264291073" sldId="2144328194"/>
        </pc:sldMkLst>
        <pc:spChg chg="mod">
          <ac:chgData name="Marianne Vita" userId="35b1102d-d340-4a85-a709-12ee727aa48b" providerId="ADAL" clId="{B82EE9E2-5EB7-4350-A05B-1775F407EB07}" dt="2021-12-23T16:24:00.054" v="6" actId="1076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Marianne Vita" userId="35b1102d-d340-4a85-a709-12ee727aa48b" providerId="ADAL" clId="{B82EE9E2-5EB7-4350-A05B-1775F407EB07}" dt="2021-12-23T16:23:38.387" v="2" actId="1076"/>
        <pc:sldMkLst>
          <pc:docMk/>
          <pc:sldMk cId="2785629392" sldId="2144328195"/>
        </pc:sldMkLst>
        <pc:spChg chg="mod">
          <ac:chgData name="Marianne Vita" userId="35b1102d-d340-4a85-a709-12ee727aa48b" providerId="ADAL" clId="{B82EE9E2-5EB7-4350-A05B-1775F407EB07}" dt="2021-12-23T16:23:38.387" v="2" actId="1076"/>
          <ac:spMkLst>
            <pc:docMk/>
            <pc:sldMk cId="2785629392" sldId="2144328195"/>
            <ac:spMk id="3" creationId="{A8591E8A-2108-4222-8BC0-B4D559F5CD52}"/>
          </ac:spMkLst>
        </pc:spChg>
        <pc:spChg chg="mod">
          <ac:chgData name="Marianne Vita" userId="35b1102d-d340-4a85-a709-12ee727aa48b" providerId="ADAL" clId="{B82EE9E2-5EB7-4350-A05B-1775F407EB07}" dt="2021-12-23T16:23:33.363" v="1" actId="108"/>
          <ac:spMkLst>
            <pc:docMk/>
            <pc:sldMk cId="2785629392" sldId="2144328195"/>
            <ac:spMk id="64" creationId="{361018FD-8F90-4248-85A2-836A1A014DEA}"/>
          </ac:spMkLst>
        </pc:spChg>
        <pc:spChg chg="mod">
          <ac:chgData name="Marianne Vita" userId="35b1102d-d340-4a85-a709-12ee727aa48b" providerId="ADAL" clId="{B82EE9E2-5EB7-4350-A05B-1775F407EB07}" dt="2021-12-23T16:23:30.119" v="0" actId="108"/>
          <ac:spMkLst>
            <pc:docMk/>
            <pc:sldMk cId="2785629392" sldId="2144328195"/>
            <ac:spMk id="67" creationId="{74FB8ACF-AE7D-4D5E-8116-7BE82199A02C}"/>
          </ac:spMkLst>
        </pc:spChg>
      </pc:sldChg>
      <pc:sldChg chg="del">
        <pc:chgData name="Marianne Vita" userId="35b1102d-d340-4a85-a709-12ee727aa48b" providerId="ADAL" clId="{B82EE9E2-5EB7-4350-A05B-1775F407EB07}" dt="2021-12-23T16:24:07.705" v="7" actId="47"/>
        <pc:sldMkLst>
          <pc:docMk/>
          <pc:sldMk cId="3602663348" sldId="2144328231"/>
        </pc:sldMkLst>
      </pc:sldChg>
      <pc:sldChg chg="del">
        <pc:chgData name="Marianne Vita" userId="35b1102d-d340-4a85-a709-12ee727aa48b" providerId="ADAL" clId="{B82EE9E2-5EB7-4350-A05B-1775F407EB07}" dt="2021-12-23T16:24:07.705" v="7" actId="47"/>
        <pc:sldMkLst>
          <pc:docMk/>
          <pc:sldMk cId="3231462381" sldId="2144328235"/>
        </pc:sldMkLst>
      </pc:sldChg>
      <pc:sldChg chg="del">
        <pc:chgData name="Marianne Vita" userId="35b1102d-d340-4a85-a709-12ee727aa48b" providerId="ADAL" clId="{B82EE9E2-5EB7-4350-A05B-1775F407EB07}" dt="2021-12-23T16:24:07.705" v="7" actId="47"/>
        <pc:sldMkLst>
          <pc:docMk/>
          <pc:sldMk cId="931860391" sldId="2144328243"/>
        </pc:sldMkLst>
      </pc:sldChg>
    </pc:docChg>
  </pc:docChgLst>
  <pc:docChgLst>
    <pc:chgData name="Marianne Vita" userId="35b1102d-d340-4a85-a709-12ee727aa48b" providerId="ADAL" clId="{950A59AD-348E-4A84-8BF6-F5128C3FAD22}"/>
    <pc:docChg chg="custSel modSld">
      <pc:chgData name="Marianne Vita" userId="35b1102d-d340-4a85-a709-12ee727aa48b" providerId="ADAL" clId="{950A59AD-348E-4A84-8BF6-F5128C3FAD22}" dt="2022-01-14T17:13:09.902" v="2" actId="1076"/>
      <pc:docMkLst>
        <pc:docMk/>
      </pc:docMkLst>
      <pc:sldChg chg="addSp delSp modSp mod">
        <pc:chgData name="Marianne Vita" userId="35b1102d-d340-4a85-a709-12ee727aa48b" providerId="ADAL" clId="{950A59AD-348E-4A84-8BF6-F5128C3FAD22}" dt="2022-01-14T17:13:09.902" v="2" actId="1076"/>
        <pc:sldMkLst>
          <pc:docMk/>
          <pc:sldMk cId="2785629392" sldId="2144328195"/>
        </pc:sldMkLst>
        <pc:spChg chg="del">
          <ac:chgData name="Marianne Vita" userId="35b1102d-d340-4a85-a709-12ee727aa48b" providerId="ADAL" clId="{950A59AD-348E-4A84-8BF6-F5128C3FAD22}" dt="2022-01-14T17:13:05.224" v="0" actId="478"/>
          <ac:spMkLst>
            <pc:docMk/>
            <pc:sldMk cId="2785629392" sldId="2144328195"/>
            <ac:spMk id="3" creationId="{A8591E8A-2108-4222-8BC0-B4D559F5CD52}"/>
          </ac:spMkLst>
        </pc:spChg>
        <pc:spChg chg="del">
          <ac:chgData name="Marianne Vita" userId="35b1102d-d340-4a85-a709-12ee727aa48b" providerId="ADAL" clId="{950A59AD-348E-4A84-8BF6-F5128C3FAD22}" dt="2022-01-14T17:13:05.224" v="0" actId="478"/>
          <ac:spMkLst>
            <pc:docMk/>
            <pc:sldMk cId="2785629392" sldId="2144328195"/>
            <ac:spMk id="22" creationId="{313BAC65-8209-4803-988D-F365D4FD0210}"/>
          </ac:spMkLst>
        </pc:spChg>
        <pc:spChg chg="del">
          <ac:chgData name="Marianne Vita" userId="35b1102d-d340-4a85-a709-12ee727aa48b" providerId="ADAL" clId="{950A59AD-348E-4A84-8BF6-F5128C3FAD22}" dt="2022-01-14T17:13:05.224" v="0" actId="478"/>
          <ac:spMkLst>
            <pc:docMk/>
            <pc:sldMk cId="2785629392" sldId="2144328195"/>
            <ac:spMk id="23" creationId="{18D041A5-3C83-4F6E-BD6C-27DE597A4630}"/>
          </ac:spMkLst>
        </pc:spChg>
        <pc:spChg chg="add mod">
          <ac:chgData name="Marianne Vita" userId="35b1102d-d340-4a85-a709-12ee727aa48b" providerId="ADAL" clId="{950A59AD-348E-4A84-8BF6-F5128C3FAD22}" dt="2022-01-14T17:13:09.902" v="2" actId="1076"/>
          <ac:spMkLst>
            <pc:docMk/>
            <pc:sldMk cId="2785629392" sldId="2144328195"/>
            <ac:spMk id="24" creationId="{31A8AFE1-848D-448E-ADA7-8077A7710EDC}"/>
          </ac:spMkLst>
        </pc:spChg>
      </pc:sldChg>
    </pc:docChg>
  </pc:docChgLst>
  <pc:docChgLst>
    <pc:chgData name="Karolina Guillen" userId="c1c08796-a0be-47c6-af52-5d31fd96ec50" providerId="ADAL" clId="{6341150A-3048-4545-8034-6FFA835F3EF1}"/>
    <pc:docChg chg="custSel addSld delSld modSld">
      <pc:chgData name="Karolina Guillen" userId="c1c08796-a0be-47c6-af52-5d31fd96ec50" providerId="ADAL" clId="{6341150A-3048-4545-8034-6FFA835F3EF1}" dt="2022-01-20T20:31:53.384" v="3"/>
      <pc:docMkLst>
        <pc:docMk/>
      </pc:docMkLst>
      <pc:sldChg chg="addSp delSp modSp add del mod">
        <pc:chgData name="Karolina Guillen" userId="c1c08796-a0be-47c6-af52-5d31fd96ec50" providerId="ADAL" clId="{6341150A-3048-4545-8034-6FFA835F3EF1}" dt="2022-01-20T20:31:53.384" v="3"/>
        <pc:sldMkLst>
          <pc:docMk/>
          <pc:sldMk cId="1885916816" sldId="2144327406"/>
        </pc:sldMkLst>
        <pc:spChg chg="del">
          <ac:chgData name="Karolina Guillen" userId="c1c08796-a0be-47c6-af52-5d31fd96ec50" providerId="ADAL" clId="{6341150A-3048-4545-8034-6FFA835F3EF1}" dt="2022-01-20T20:31:52.979" v="2" actId="478"/>
          <ac:spMkLst>
            <pc:docMk/>
            <pc:sldMk cId="1885916816" sldId="2144327406"/>
            <ac:spMk id="16" creationId="{403F38AA-AAD1-410D-BCAB-2DE98701921E}"/>
          </ac:spMkLst>
        </pc:spChg>
        <pc:spChg chg="add mod">
          <ac:chgData name="Karolina Guillen" userId="c1c08796-a0be-47c6-af52-5d31fd96ec50" providerId="ADAL" clId="{6341150A-3048-4545-8034-6FFA835F3EF1}" dt="2022-01-20T20:31:53.384" v="3"/>
          <ac:spMkLst>
            <pc:docMk/>
            <pc:sldMk cId="1885916816" sldId="2144327406"/>
            <ac:spMk id="17" creationId="{825F226F-214B-46C3-9E6B-E174B4179EA8}"/>
          </ac:spMkLst>
        </pc:spChg>
      </pc:sldChg>
    </pc:docChg>
  </pc:docChgLst>
  <pc:docChgLst>
    <pc:chgData name="Leah Montner Dixon" userId="d5b2ae9e-9213-4442-b7df-4db8cbe51e5d" providerId="ADAL" clId="{F998404E-8196-44BD-9B8A-EBE0B3BCE2FB}"/>
    <pc:docChg chg="undo custSel modSld">
      <pc:chgData name="Leah Montner Dixon" userId="d5b2ae9e-9213-4442-b7df-4db8cbe51e5d" providerId="ADAL" clId="{F998404E-8196-44BD-9B8A-EBE0B3BCE2FB}" dt="2022-01-14T18:53:35.290" v="29" actId="3626"/>
      <pc:docMkLst>
        <pc:docMk/>
      </pc:docMkLst>
      <pc:sldChg chg="modSp mod">
        <pc:chgData name="Leah Montner Dixon" userId="d5b2ae9e-9213-4442-b7df-4db8cbe51e5d" providerId="ADAL" clId="{F998404E-8196-44BD-9B8A-EBE0B3BCE2FB}" dt="2022-01-14T18:22:18.312" v="10" actId="20577"/>
        <pc:sldMkLst>
          <pc:docMk/>
          <pc:sldMk cId="1264291073" sldId="2144328194"/>
        </pc:sldMkLst>
        <pc:spChg chg="mod">
          <ac:chgData name="Leah Montner Dixon" userId="d5b2ae9e-9213-4442-b7df-4db8cbe51e5d" providerId="ADAL" clId="{F998404E-8196-44BD-9B8A-EBE0B3BCE2FB}" dt="2022-01-14T18:22:18.312" v="10" actId="20577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Leah Montner Dixon" userId="d5b2ae9e-9213-4442-b7df-4db8cbe51e5d" providerId="ADAL" clId="{F998404E-8196-44BD-9B8A-EBE0B3BCE2FB}" dt="2022-01-14T18:53:35.290" v="29" actId="3626"/>
        <pc:sldMkLst>
          <pc:docMk/>
          <pc:sldMk cId="2785629392" sldId="2144328195"/>
        </pc:sldMkLst>
        <pc:spChg chg="mod">
          <ac:chgData name="Leah Montner Dixon" userId="d5b2ae9e-9213-4442-b7df-4db8cbe51e5d" providerId="ADAL" clId="{F998404E-8196-44BD-9B8A-EBE0B3BCE2FB}" dt="2022-01-14T18:22:27.881" v="11" actId="207"/>
          <ac:spMkLst>
            <pc:docMk/>
            <pc:sldMk cId="2785629392" sldId="2144328195"/>
            <ac:spMk id="24" creationId="{31A8AFE1-848D-448E-ADA7-8077A7710EDC}"/>
          </ac:spMkLst>
        </pc:spChg>
        <pc:spChg chg="mod">
          <ac:chgData name="Leah Montner Dixon" userId="d5b2ae9e-9213-4442-b7df-4db8cbe51e5d" providerId="ADAL" clId="{F998404E-8196-44BD-9B8A-EBE0B3BCE2FB}" dt="2022-01-14T18:53:35.290" v="29" actId="3626"/>
          <ac:spMkLst>
            <pc:docMk/>
            <pc:sldMk cId="2785629392" sldId="2144328195"/>
            <ac:spMk id="66" creationId="{D8D3A33D-1EE9-46E2-B440-52C2DF087D31}"/>
          </ac:spMkLst>
        </pc:spChg>
        <pc:spChg chg="mod">
          <ac:chgData name="Leah Montner Dixon" userId="d5b2ae9e-9213-4442-b7df-4db8cbe51e5d" providerId="ADAL" clId="{F998404E-8196-44BD-9B8A-EBE0B3BCE2FB}" dt="2022-01-14T18:26:28.693" v="28" actId="20577"/>
          <ac:spMkLst>
            <pc:docMk/>
            <pc:sldMk cId="2785629392" sldId="2144328195"/>
            <ac:spMk id="71" creationId="{7B0E4EB1-AC01-4C4E-8266-3294F69AF3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/>
              <a:t>Rate of Exposure-to-Incremental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74101016088015E-3"/>
          <c:y val="0.18506330789936656"/>
          <c:w val="0.99883258989839108"/>
          <c:h val="0.594895928264663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HHs Exposed</c:v>
                </c:pt>
              </c:strCache>
            </c:strRef>
          </c:tx>
          <c:spPr>
            <a:solidFill>
              <a:srgbClr val="E2E8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Standard Ad</c:v>
                </c:pt>
                <c:pt idx="1">
                  <c:v>Binge Ad</c:v>
                </c:pt>
                <c:pt idx="2">
                  <c:v>Overlap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0.93310000000000004</c:v>
                </c:pt>
                <c:pt idx="1">
                  <c:v>4.2999999999999997E-2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E-440C-8CAF-20F05DED67E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Incremental Sales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Standard Ad</c:v>
                </c:pt>
                <c:pt idx="1">
                  <c:v>Binge Ad</c:v>
                </c:pt>
                <c:pt idx="2">
                  <c:v>Overlap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E-440C-8CAF-20F05DED6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839016"/>
        <c:axId val="377840584"/>
      </c:barChart>
      <c:catAx>
        <c:axId val="377839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840584"/>
        <c:crosses val="autoZero"/>
        <c:auto val="1"/>
        <c:lblAlgn val="ctr"/>
        <c:lblOffset val="100"/>
        <c:noMultiLvlLbl val="0"/>
      </c:catAx>
      <c:valAx>
        <c:axId val="377840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83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63669596822482"/>
          <c:y val="0.10781203561412676"/>
          <c:w val="0.48772186484625923"/>
          <c:h val="0.11006335736766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8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streaming-video-brand-case-studie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hyperlink" Target="https://thevab.com/vab-happenings/8-best-practices-driving-business-success-your-streaming-video-campaigns" TargetMode="External"/><Relationship Id="rId4" Type="http://schemas.openxmlformats.org/officeDocument/2006/relationships/hyperlink" Target="https://thevab.com/insight/stream-on-case-stud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vab-happenings/vab-brand-video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C4954E43-9E3F-4A3D-8632-740E29715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3000803-F3DD-4104-990B-8BD65DDEF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0"/>
            <a:ext cx="121905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280234" y="4959714"/>
            <a:ext cx="2298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>
                <a:solidFill>
                  <a:srgbClr val="1F1A6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337761" y="4879435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33785" y="3622793"/>
            <a:ext cx="4700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video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sales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A77990-F94D-4680-B5D8-D89B5390D8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73" y="6190251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93249-8116-4980-9011-FFB71CC312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3042B3-34AE-4F86-AB1E-EB2E9B6F7BAD}"/>
              </a:ext>
            </a:extLst>
          </p:cNvPr>
          <p:cNvSpPr txBox="1"/>
          <p:nvPr/>
        </p:nvSpPr>
        <p:spPr>
          <a:xfrm>
            <a:off x="6753326" y="6190251"/>
            <a:ext cx="311815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Marketer FAQs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01A7D7-076F-4A6B-A264-06872EC4B546}"/>
              </a:ext>
            </a:extLst>
          </p:cNvPr>
          <p:cNvGrpSpPr/>
          <p:nvPr/>
        </p:nvGrpSpPr>
        <p:grpSpPr>
          <a:xfrm>
            <a:off x="5611014" y="6181778"/>
            <a:ext cx="969971" cy="650010"/>
            <a:chOff x="-1465061" y="4043691"/>
            <a:chExt cx="1061369" cy="7803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5D176D-81A5-40CB-BAA8-F437B05150A1}"/>
                </a:ext>
              </a:extLst>
            </p:cNvPr>
            <p:cNvSpPr/>
            <p:nvPr/>
          </p:nvSpPr>
          <p:spPr>
            <a:xfrm>
              <a:off x="-1465061" y="4043691"/>
              <a:ext cx="1061369" cy="728824"/>
            </a:xfrm>
            <a:prstGeom prst="rect">
              <a:avLst/>
            </a:prstGeom>
            <a:solidFill>
              <a:srgbClr val="E2E8F1"/>
            </a:solidFill>
            <a:ln>
              <a:solidFill>
                <a:srgbClr val="E2E8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7C137B71-C228-4CAB-BC8E-6AAB4609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95082" y="4095180"/>
              <a:ext cx="728824" cy="72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556801" y="1023708"/>
            <a:ext cx="741551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  <a:t>We scoured the industry for real-world examples of how today's most innovative marketers are using streaming within their video campaigns to deliver on their business objectives. </a:t>
            </a: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In these Marketer FAQs, you will find </a:t>
            </a: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</a:rPr>
              <a:t>real-world guidance </a:t>
            </a:r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on </a:t>
            </a: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</a:rPr>
              <a:t>common questions</a:t>
            </a:r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 marketers have when developing streaming video campaigns.</a:t>
            </a: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6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9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60617" y="258898"/>
            <a:ext cx="10853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this Marketer FAQ series, you’ll find answers to these often-asked questions on the impact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streamin</a:t>
            </a:r>
            <a:r>
              <a:rPr lang="en-US" sz="3000" b="1" dirty="0">
                <a:solidFill>
                  <a:srgbClr val="1F1A62"/>
                </a:solidFill>
                <a:latin typeface="Helvetica" pitchFamily="2" charset="0"/>
              </a:rPr>
              <a:t>g video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37B066-C35A-4592-B503-23AFB2B88096}"/>
              </a:ext>
            </a:extLst>
          </p:cNvPr>
          <p:cNvGrpSpPr/>
          <p:nvPr/>
        </p:nvGrpSpPr>
        <p:grpSpPr>
          <a:xfrm>
            <a:off x="9194954" y="2774955"/>
            <a:ext cx="2179471" cy="2020443"/>
            <a:chOff x="9078760" y="1919613"/>
            <a:chExt cx="2179471" cy="202044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FDC290-B14B-4CB7-AB58-568B1E8816A6}"/>
                </a:ext>
              </a:extLst>
            </p:cNvPr>
            <p:cNvSpPr/>
            <p:nvPr/>
          </p:nvSpPr>
          <p:spPr>
            <a:xfrm>
              <a:off x="9083340" y="1919613"/>
              <a:ext cx="2165155" cy="2020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73084F-DEB2-4E9F-972F-C44EEFFF0E5C}"/>
                </a:ext>
              </a:extLst>
            </p:cNvPr>
            <p:cNvSpPr txBox="1"/>
            <p:nvPr/>
          </p:nvSpPr>
          <p:spPr>
            <a:xfrm>
              <a:off x="9078760" y="1934008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TextBox 83">
              <a:hlinkClick r:id="" action="ppaction://noaction"/>
              <a:extLst>
                <a:ext uri="{FF2B5EF4-FFF2-40B4-BE49-F238E27FC236}">
                  <a16:creationId xmlns:a16="http://schemas.microsoft.com/office/drawing/2014/main" id="{200C54B2-00DB-4C7E-BB5B-F64E6747CCEB}"/>
                </a:ext>
              </a:extLst>
            </p:cNvPr>
            <p:cNvSpPr txBox="1"/>
            <p:nvPr/>
          </p:nvSpPr>
          <p:spPr>
            <a:xfrm>
              <a:off x="9093076" y="2548533"/>
              <a:ext cx="2165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How can I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drive in-store traffic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with streaming?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4FB8ACF-AE7D-4D5E-8116-7BE82199A02C}"/>
              </a:ext>
            </a:extLst>
          </p:cNvPr>
          <p:cNvSpPr/>
          <p:nvPr/>
        </p:nvSpPr>
        <p:spPr>
          <a:xfrm>
            <a:off x="3395423" y="2774955"/>
            <a:ext cx="2165155" cy="2020443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D39659-962E-4C90-AEF6-6A69B8C17A0A}"/>
              </a:ext>
            </a:extLst>
          </p:cNvPr>
          <p:cNvSpPr txBox="1"/>
          <p:nvPr/>
        </p:nvSpPr>
        <p:spPr>
          <a:xfrm>
            <a:off x="3368544" y="2781211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Rectangle 70">
            <a:hlinkClick r:id="" action="ppaction://noaction"/>
            <a:extLst>
              <a:ext uri="{FF2B5EF4-FFF2-40B4-BE49-F238E27FC236}">
                <a16:creationId xmlns:a16="http://schemas.microsoft.com/office/drawing/2014/main" id="{7B0E4EB1-AC01-4C4E-8266-3294F69AF3F9}"/>
              </a:ext>
            </a:extLst>
          </p:cNvPr>
          <p:cNvSpPr/>
          <p:nvPr/>
        </p:nvSpPr>
        <p:spPr>
          <a:xfrm>
            <a:off x="3375180" y="3400543"/>
            <a:ext cx="221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video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sales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1018FD-8F90-4248-85A2-836A1A014DEA}"/>
              </a:ext>
            </a:extLst>
          </p:cNvPr>
          <p:cNvSpPr/>
          <p:nvPr/>
        </p:nvSpPr>
        <p:spPr>
          <a:xfrm>
            <a:off x="591804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7A3580-D43B-4161-9601-4010AB83170D}"/>
              </a:ext>
            </a:extLst>
          </p:cNvPr>
          <p:cNvSpPr txBox="1"/>
          <p:nvPr/>
        </p:nvSpPr>
        <p:spPr>
          <a:xfrm>
            <a:off x="587224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D3A33D-1EE9-46E2-B440-52C2DF087D31}"/>
              </a:ext>
            </a:extLst>
          </p:cNvPr>
          <p:cNvSpPr/>
          <p:nvPr/>
        </p:nvSpPr>
        <p:spPr>
          <a:xfrm>
            <a:off x="590086" y="3400543"/>
            <a:ext cx="2191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extend the reach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my video campaign beyond linear TV?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5522B7-937C-4BEA-B473-39BB43F31AD0}"/>
              </a:ext>
            </a:extLst>
          </p:cNvPr>
          <p:cNvSpPr/>
          <p:nvPr/>
        </p:nvSpPr>
        <p:spPr>
          <a:xfrm>
            <a:off x="6263637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09C319-3AD5-4BF0-B1DF-0FA51AD58846}"/>
              </a:ext>
            </a:extLst>
          </p:cNvPr>
          <p:cNvSpPr txBox="1"/>
          <p:nvPr/>
        </p:nvSpPr>
        <p:spPr>
          <a:xfrm>
            <a:off x="6259057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Rectangle 87">
            <a:hlinkClick r:id="" action="ppaction://noaction"/>
            <a:extLst>
              <a:ext uri="{FF2B5EF4-FFF2-40B4-BE49-F238E27FC236}">
                <a16:creationId xmlns:a16="http://schemas.microsoft.com/office/drawing/2014/main" id="{068566A5-7446-4C01-B179-EDD71F85B1F5}"/>
              </a:ext>
            </a:extLst>
          </p:cNvPr>
          <p:cNvSpPr/>
          <p:nvPr/>
        </p:nvSpPr>
        <p:spPr>
          <a:xfrm>
            <a:off x="6263548" y="3403875"/>
            <a:ext cx="2114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make 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impact on a local level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streaming?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68C857-F844-429D-8024-61012DD41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18C4F8-3856-45C3-8547-6ECF3A2F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4899740-9A82-468A-B216-85EA7A9E262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35931F-C485-44B0-AC55-F7986F6F920B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A8AFE1-848D-448E-ADA7-8077A7710EDC}"/>
              </a:ext>
            </a:extLst>
          </p:cNvPr>
          <p:cNvSpPr txBox="1"/>
          <p:nvPr/>
        </p:nvSpPr>
        <p:spPr>
          <a:xfrm>
            <a:off x="3454772" y="577051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3C8D"/>
                </a:solidFill>
                <a:latin typeface="Helvetica" panose="020B0403020202020204" pitchFamily="34" charset="0"/>
              </a:rPr>
              <a:t>Click </a:t>
            </a:r>
            <a:r>
              <a:rPr lang="en-US" u="sng" dirty="0">
                <a:solidFill>
                  <a:srgbClr val="00BFF2"/>
                </a:solidFill>
                <a:latin typeface="Helvetica" panose="020B04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rgbClr val="ED3C8D"/>
                </a:solidFill>
                <a:latin typeface="Helvetica" panose="020B0403020202020204" pitchFamily="34" charset="0"/>
              </a:rPr>
              <a:t> to download the other pieces in this series</a:t>
            </a:r>
          </a:p>
        </p:txBody>
      </p:sp>
    </p:spTree>
    <p:extLst>
      <p:ext uri="{BB962C8B-B14F-4D97-AF65-F5344CB8AC3E}">
        <p14:creationId xmlns:p14="http://schemas.microsoft.com/office/powerpoint/2010/main" val="27856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Technology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25400" y="959949"/>
            <a:ext cx="4012770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TiVo wanted to drive awareness for their new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 4K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dongle and boost device sales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Launched campaign targeting households of sports enthusiasts during a premier golf tournament to promote their new Stream 4k product and inspire online conversion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Content Affinity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Reach active sports fans by leveraging first-party, deterministic STB viewership data on CTV ad spots during the broadcast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Sequential Targeting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Identify households exposed to the ad &amp; extend campaign reach by digitally targeting them with secondary messages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Conversion Attribution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By matching IP addresses to online sales during the campaign window, attributed sales lift from households exposed to the 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Sports Enthusiasts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CTV advertising generated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+25%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lift in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 4K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sales vs. households not exposed to the 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TiVo,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Xperi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Only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Connected TV (CTV)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41730" y="67789"/>
            <a:ext cx="70856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TiVo extended campaign reach through data-driven CTV advertising targeting sport enthusiasts, which drove a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double-digit lift in device sales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1B4C05-4D3F-403D-9C35-ECCE47C3F0DD}"/>
              </a:ext>
            </a:extLst>
          </p:cNvPr>
          <p:cNvSpPr txBox="1"/>
          <p:nvPr/>
        </p:nvSpPr>
        <p:spPr>
          <a:xfrm>
            <a:off x="4014132" y="6076334"/>
            <a:ext cx="708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TiVo &amp; Xperi,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TiVo Extends Campaign Reach and Lifts Device Sales with Data-Driven CTV Advertising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Campaign time period: flight date – 6/21/21-6/29/21; measurement period - 6/21/21 - 7/5/21, which was extended beyond the campaign window to capture Stream 4K purchases post-flight.</a:t>
            </a:r>
          </a:p>
        </p:txBody>
      </p:sp>
      <p:pic>
        <p:nvPicPr>
          <p:cNvPr id="2050" name="Picture 2" descr="TiVo renews IP Licence with Google">
            <a:extLst>
              <a:ext uri="{FF2B5EF4-FFF2-40B4-BE49-F238E27FC236}">
                <a16:creationId xmlns:a16="http://schemas.microsoft.com/office/drawing/2014/main" id="{E580A4D7-9D16-49A5-B44E-3BD570B3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1471" y="5716279"/>
            <a:ext cx="1274247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D89FFF5-CFB5-4040-BF13-B99402C58F9F}"/>
              </a:ext>
            </a:extLst>
          </p:cNvPr>
          <p:cNvSpPr/>
          <p:nvPr/>
        </p:nvSpPr>
        <p:spPr>
          <a:xfrm>
            <a:off x="8789332" y="1847251"/>
            <a:ext cx="2902994" cy="2919399"/>
          </a:xfrm>
          <a:prstGeom prst="ellipse">
            <a:avLst/>
          </a:prstGeom>
          <a:ln>
            <a:solidFill>
              <a:srgbClr val="00BF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1C3B75-8DF3-4D76-BE0D-EE03B4468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557" y="1378551"/>
            <a:ext cx="3239464" cy="19446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E2748D-22D2-492B-A374-0BE2F4A44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7" y="4331602"/>
            <a:ext cx="962660" cy="813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7ED5DB-44FD-458D-92E5-7E8F3CDAC9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231" y="3352827"/>
            <a:ext cx="2817195" cy="1691177"/>
          </a:xfrm>
          <a:prstGeom prst="rect">
            <a:avLst/>
          </a:prstGeom>
        </p:spPr>
      </p:pic>
      <p:cxnSp>
        <p:nvCxnSpPr>
          <p:cNvPr id="36" name="Google Shape;523;p46">
            <a:extLst>
              <a:ext uri="{FF2B5EF4-FFF2-40B4-BE49-F238E27FC236}">
                <a16:creationId xmlns:a16="http://schemas.microsoft.com/office/drawing/2014/main" id="{8D020CDE-6DAB-4D6A-BD36-A3E8B8D33297}"/>
              </a:ext>
            </a:extLst>
          </p:cNvPr>
          <p:cNvCxnSpPr>
            <a:cxnSpLocks/>
          </p:cNvCxnSpPr>
          <p:nvPr/>
        </p:nvCxnSpPr>
        <p:spPr>
          <a:xfrm flipV="1">
            <a:off x="10209305" y="2923825"/>
            <a:ext cx="0" cy="540416"/>
          </a:xfrm>
          <a:prstGeom prst="straightConnector1">
            <a:avLst/>
          </a:prstGeom>
          <a:ln w="28575">
            <a:solidFill>
              <a:srgbClr val="00BFF2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How To Watch the U.S. Open With TiVo Stream 4K -">
            <a:extLst>
              <a:ext uri="{FF2B5EF4-FFF2-40B4-BE49-F238E27FC236}">
                <a16:creationId xmlns:a16="http://schemas.microsoft.com/office/drawing/2014/main" id="{87F891C2-EA10-423D-9B6A-9C431DEF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3734" y="1556853"/>
            <a:ext cx="2391981" cy="13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0C49B7B8-42CA-4D61-BDD2-50037EC20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"/>
          <a:stretch/>
        </p:blipFill>
        <p:spPr bwMode="auto">
          <a:xfrm>
            <a:off x="9217940" y="3520570"/>
            <a:ext cx="2069736" cy="11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35519A-F03C-48AF-9F54-A8CD06E0B1EB}"/>
              </a:ext>
            </a:extLst>
          </p:cNvPr>
          <p:cNvSpPr txBox="1"/>
          <p:nvPr/>
        </p:nvSpPr>
        <p:spPr>
          <a:xfrm>
            <a:off x="4374668" y="3500493"/>
            <a:ext cx="41948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/>
              </a:rPr>
              <a:t>Lift in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/>
              </a:rPr>
              <a:t>Stream 4K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/>
              </a:rPr>
              <a:t>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/>
              </a:rPr>
              <a:t>Compared to households not exposed to ad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2EB881-2046-4769-BA92-253BD8A7966B}"/>
              </a:ext>
            </a:extLst>
          </p:cNvPr>
          <p:cNvSpPr/>
          <p:nvPr/>
        </p:nvSpPr>
        <p:spPr>
          <a:xfrm>
            <a:off x="5187112" y="2314811"/>
            <a:ext cx="2569934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+25%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C21F93-0BD7-40BB-A440-6D621ECDEF75}"/>
              </a:ext>
            </a:extLst>
          </p:cNvPr>
          <p:cNvSpPr/>
          <p:nvPr/>
        </p:nvSpPr>
        <p:spPr>
          <a:xfrm>
            <a:off x="4334781" y="2095748"/>
            <a:ext cx="4274597" cy="233169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01AF31-9BD3-4CE7-8644-D2F4BF32EBE1}"/>
              </a:ext>
            </a:extLst>
          </p:cNvPr>
          <p:cNvSpPr/>
          <p:nvPr/>
        </p:nvSpPr>
        <p:spPr>
          <a:xfrm>
            <a:off x="10819119" y="0"/>
            <a:ext cx="1372881" cy="35010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39B51-667C-4180-BD01-509BCF15B0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868" y="48864"/>
            <a:ext cx="724905" cy="7249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27538-EBC0-4FC5-B36F-81D641E6EF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556C23B-01D9-4BD4-8F5A-BBAC39BFF58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F4548-4782-4A29-A154-8BD2FB676C34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70673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74855" y="53996"/>
            <a:ext cx="6546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implemented contextually relevant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binge ads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leading to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incremental sales growth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AF00561-24C4-4581-86B8-D28A51FF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662" y="6145032"/>
            <a:ext cx="967032" cy="3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33B358-8CF9-496C-A8FD-8B8D83812C75}"/>
              </a:ext>
            </a:extLst>
          </p:cNvPr>
          <p:cNvSpPr txBox="1"/>
          <p:nvPr/>
        </p:nvSpPr>
        <p:spPr>
          <a:xfrm>
            <a:off x="4014788" y="6278808"/>
            <a:ext cx="6897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Hulu,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Binge Ad Case Study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Q1 2020. Campaign length: 3 months; Binge Ad ran 1 month.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48B656-5CD4-4CBA-AB67-F139A665C02D}"/>
              </a:ext>
            </a:extLst>
          </p:cNvPr>
          <p:cNvSpPr/>
          <p:nvPr/>
        </p:nvSpPr>
        <p:spPr>
          <a:xfrm>
            <a:off x="97657" y="981089"/>
            <a:ext cx="3808517" cy="5501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sought to increase sales by creating real connections with engaged viewers across connected TV, desktop and 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Hulu’s in-house creative team, Greenhouse, worked with the brand to create sequential Binge Ads. The contextually and situationally-relevant messages appeared during viewers’ binge-watching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delivered &amp; measured in collaboration with Hulu, a CPG sales partner and a data connectivity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W25-49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Those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exposed to the Binge Ad were highly responsive to the campaign but those exposed to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both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the Binge and Standard Ad drove the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highest response rate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likely due to increased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Hulu / Streaming + Multiscreen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Connected TV (CTV), Desktop, Mobile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BCB9222-AAF2-461E-B811-EBFA2BA621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08" y="52569"/>
            <a:ext cx="722625" cy="722625"/>
          </a:xfrm>
          <a:prstGeom prst="rect">
            <a:avLst/>
          </a:prstGeom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773281-58A3-4C32-A71E-785D416945F7}"/>
              </a:ext>
            </a:extLst>
          </p:cNvPr>
          <p:cNvSpPr txBox="1"/>
          <p:nvPr/>
        </p:nvSpPr>
        <p:spPr>
          <a:xfrm>
            <a:off x="4018506" y="5790820"/>
            <a:ext cx="4302534" cy="21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06994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/●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 Response Index (Campaign Response / Households)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67ADCCF-B3E8-4478-97C4-114B340B4681}"/>
              </a:ext>
            </a:extLst>
          </p:cNvPr>
          <p:cNvGraphicFramePr/>
          <p:nvPr/>
        </p:nvGraphicFramePr>
        <p:xfrm>
          <a:off x="4676172" y="1675020"/>
          <a:ext cx="7405522" cy="354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884AAB-1D9F-4013-AEFE-E64A752DADC4}"/>
              </a:ext>
            </a:extLst>
          </p:cNvPr>
          <p:cNvGraphicFramePr>
            <a:graphicFrameLocks noGrp="1"/>
          </p:cNvGraphicFramePr>
          <p:nvPr/>
        </p:nvGraphicFramePr>
        <p:xfrm>
          <a:off x="4908899" y="4910205"/>
          <a:ext cx="7190502" cy="36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34">
                  <a:extLst>
                    <a:ext uri="{9D8B030D-6E8A-4147-A177-3AD203B41FA5}">
                      <a16:colId xmlns:a16="http://schemas.microsoft.com/office/drawing/2014/main" val="1418911177"/>
                    </a:ext>
                  </a:extLst>
                </a:gridCol>
                <a:gridCol w="2396834">
                  <a:extLst>
                    <a:ext uri="{9D8B030D-6E8A-4147-A177-3AD203B41FA5}">
                      <a16:colId xmlns:a16="http://schemas.microsoft.com/office/drawing/2014/main" val="1538188771"/>
                    </a:ext>
                  </a:extLst>
                </a:gridCol>
                <a:gridCol w="2396834">
                  <a:extLst>
                    <a:ext uri="{9D8B030D-6E8A-4147-A177-3AD203B41FA5}">
                      <a16:colId xmlns:a16="http://schemas.microsoft.com/office/drawing/2014/main" val="2504533777"/>
                    </a:ext>
                  </a:extLst>
                </a:gridCol>
              </a:tblGrid>
              <a:tr h="3621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spc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4EBEA4"/>
                          </a:highlight>
                          <a:uFillTx/>
                          <a:latin typeface="Helvetica" panose="020B0403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180</a:t>
                      </a:r>
                      <a:endParaRPr lang="en-US" sz="1400" b="1" i="0" u="none" strike="noStrike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4EBEA4"/>
                        </a:highlight>
                        <a:uFillTx/>
                        <a:latin typeface="Helvetica" panose="020B0403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highlight>
                            <a:srgbClr val="4EBEA4"/>
                          </a:highlight>
                          <a:latin typeface="Helvetica" panose="020B04030202020202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41021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D27D708E-E871-4813-84DF-B6B936102CD4}"/>
              </a:ext>
            </a:extLst>
          </p:cNvPr>
          <p:cNvSpPr/>
          <p:nvPr/>
        </p:nvSpPr>
        <p:spPr>
          <a:xfrm>
            <a:off x="4078665" y="4888674"/>
            <a:ext cx="8010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Response Index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3A9D19-6CDD-4CB9-AFDE-53715EE504A4}"/>
              </a:ext>
            </a:extLst>
          </p:cNvPr>
          <p:cNvSpPr/>
          <p:nvPr/>
        </p:nvSpPr>
        <p:spPr>
          <a:xfrm>
            <a:off x="10746557" y="0"/>
            <a:ext cx="1445443" cy="414779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TV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20B466-D90C-4816-AE9D-4572AE9EFD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7E9456-1B06-42D0-85EF-595C594C685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94F99-2E51-4CE2-B89F-15EBB69A133F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90889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B2B (Entertainment / TV)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1082496"/>
            <a:ext cx="3904144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AMC Networks sought to simplify their ad buying process and unlock inventory for more advertisers following an increase in programming development and implementation of a more aggressive distribution strategy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Magnite’s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demand facilitation specialists worked with AMC Networks to grow revenue &amp; generate new business by leveraging platform tools and educating advertisers about AMC’s premium inventory and improving overall campaign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Magnite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CTV platform delivered triple digit YoY programmatic growth, as well as triple digit YoY revenue growth (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+415%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Magnite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Only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Magnite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Connected TV (CTV) Platform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3976755" y="106652"/>
            <a:ext cx="81472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TV network leveraged a sell-side platform to ensure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brands across their portfolio would reach the right audiences, leading to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programmatic growth and increased revenue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4018366" y="6174921"/>
            <a:ext cx="566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Magnite,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Magnite Helps AMC Networks Monetize Premium Video Inventory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Campaign time period: Programmatic growth - July 2020 – July 2021, Q2 2020 – Q2 2021; Revenue growth – 2020-2021.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26" name="Picture 2" descr="Magnite - The Largest Independent Sell-Side Ad Platform">
            <a:extLst>
              <a:ext uri="{FF2B5EF4-FFF2-40B4-BE49-F238E27FC236}">
                <a16:creationId xmlns:a16="http://schemas.microsoft.com/office/drawing/2014/main" id="{C5D0C147-5555-458A-8AE8-D0B16BC2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196" y="5833488"/>
            <a:ext cx="1237801" cy="4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C Networks InSites | MediaVillage">
            <a:extLst>
              <a:ext uri="{FF2B5EF4-FFF2-40B4-BE49-F238E27FC236}">
                <a16:creationId xmlns:a16="http://schemas.microsoft.com/office/drawing/2014/main" id="{5584ADC2-B6DB-451B-B6C5-14370C32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723" y="6268673"/>
            <a:ext cx="1125274" cy="2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141EA4-15EB-4B3A-A674-C44C7AAB4566}"/>
              </a:ext>
            </a:extLst>
          </p:cNvPr>
          <p:cNvSpPr/>
          <p:nvPr/>
        </p:nvSpPr>
        <p:spPr>
          <a:xfrm>
            <a:off x="4191632" y="2898295"/>
            <a:ext cx="2457676" cy="2032452"/>
          </a:xfrm>
          <a:prstGeom prst="rect">
            <a:avLst/>
          </a:prstGeom>
          <a:solidFill>
            <a:srgbClr val="E2E8F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42EAB6-1030-4FBF-9085-C8DE168520FF}"/>
              </a:ext>
            </a:extLst>
          </p:cNvPr>
          <p:cNvSpPr/>
          <p:nvPr/>
        </p:nvSpPr>
        <p:spPr>
          <a:xfrm>
            <a:off x="6873414" y="2898295"/>
            <a:ext cx="2457676" cy="2032452"/>
          </a:xfrm>
          <a:prstGeom prst="rect">
            <a:avLst/>
          </a:prstGeom>
          <a:solidFill>
            <a:srgbClr val="E2E8F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40243-FED2-446F-B1A4-4DA761D4A180}"/>
              </a:ext>
            </a:extLst>
          </p:cNvPr>
          <p:cNvSpPr/>
          <p:nvPr/>
        </p:nvSpPr>
        <p:spPr>
          <a:xfrm>
            <a:off x="9555196" y="2898295"/>
            <a:ext cx="2457676" cy="2032452"/>
          </a:xfrm>
          <a:prstGeom prst="rect">
            <a:avLst/>
          </a:prstGeom>
          <a:solidFill>
            <a:srgbClr val="E2E8F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2323A9-7C49-46B5-88DB-E067A04EDE5F}"/>
              </a:ext>
            </a:extLst>
          </p:cNvPr>
          <p:cNvSpPr/>
          <p:nvPr/>
        </p:nvSpPr>
        <p:spPr>
          <a:xfrm>
            <a:off x="4204886" y="2419828"/>
            <a:ext cx="2457676" cy="332323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July 2020 - 2021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2E5882-A3C4-45DB-8ADC-E21B5ACDCB6C}"/>
              </a:ext>
            </a:extLst>
          </p:cNvPr>
          <p:cNvSpPr/>
          <p:nvPr/>
        </p:nvSpPr>
        <p:spPr>
          <a:xfrm>
            <a:off x="6886668" y="2419828"/>
            <a:ext cx="2457676" cy="332323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Q2 2020 – Q2 2021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0DB310-DEF9-4107-BFB5-2BCC51E7F996}"/>
              </a:ext>
            </a:extLst>
          </p:cNvPr>
          <p:cNvSpPr/>
          <p:nvPr/>
        </p:nvSpPr>
        <p:spPr>
          <a:xfrm>
            <a:off x="9568450" y="2419828"/>
            <a:ext cx="2457676" cy="332323"/>
          </a:xfrm>
          <a:prstGeom prst="rect">
            <a:avLst/>
          </a:prstGeom>
          <a:solidFill>
            <a:srgbClr val="4EB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2020 - 2021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22B369-A0C5-4FA9-BC99-8F33DB01D04E}"/>
              </a:ext>
            </a:extLst>
          </p:cNvPr>
          <p:cNvSpPr/>
          <p:nvPr/>
        </p:nvSpPr>
        <p:spPr>
          <a:xfrm>
            <a:off x="4221890" y="1769910"/>
            <a:ext cx="5122454" cy="588730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Programmatic Growth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A8526A-3B97-4D76-8237-95DF44A302E4}"/>
              </a:ext>
            </a:extLst>
          </p:cNvPr>
          <p:cNvSpPr/>
          <p:nvPr/>
        </p:nvSpPr>
        <p:spPr>
          <a:xfrm>
            <a:off x="9550723" y="1769910"/>
            <a:ext cx="2457676" cy="588730"/>
          </a:xfrm>
          <a:prstGeom prst="rect">
            <a:avLst/>
          </a:prstGeom>
          <a:solidFill>
            <a:srgbClr val="4EB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Revenue growth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89DDB9-1A7B-48AB-A30D-03891AA32571}"/>
              </a:ext>
            </a:extLst>
          </p:cNvPr>
          <p:cNvSpPr txBox="1"/>
          <p:nvPr/>
        </p:nvSpPr>
        <p:spPr>
          <a:xfrm>
            <a:off x="4361644" y="3503767"/>
            <a:ext cx="2144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+120%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F1782F-81BE-45A3-9E5F-D5B0E9E78050}"/>
              </a:ext>
            </a:extLst>
          </p:cNvPr>
          <p:cNvSpPr txBox="1"/>
          <p:nvPr/>
        </p:nvSpPr>
        <p:spPr>
          <a:xfrm>
            <a:off x="7042073" y="3503767"/>
            <a:ext cx="2144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+311%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D06E4A-0DEA-466B-9D82-700DDBFE0026}"/>
              </a:ext>
            </a:extLst>
          </p:cNvPr>
          <p:cNvSpPr txBox="1"/>
          <p:nvPr/>
        </p:nvSpPr>
        <p:spPr>
          <a:xfrm>
            <a:off x="9725208" y="3503767"/>
            <a:ext cx="2144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+415%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48CC44-34B3-4C26-A188-95AA714129EF}"/>
              </a:ext>
            </a:extLst>
          </p:cNvPr>
          <p:cNvSpPr/>
          <p:nvPr/>
        </p:nvSpPr>
        <p:spPr>
          <a:xfrm>
            <a:off x="10819119" y="0"/>
            <a:ext cx="1372881" cy="35010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only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43CDF5D-1D6F-47C4-97B7-2ACE09BF4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007" y="48864"/>
            <a:ext cx="724905" cy="7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DE0065-5A3E-4FB7-898B-3DDBDE80C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C082341-1A9E-4D4F-805E-5BBDCD514B6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708C40-D41F-40C5-BD50-8D7D41AA691B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589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623154" y="345474"/>
            <a:ext cx="730433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anose="020B0403020202020204" pitchFamily="34" charset="0"/>
              </a:rPr>
              <a:t>Interested in more?</a:t>
            </a: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 Download </a:t>
            </a:r>
            <a:r>
              <a:rPr lang="en-US" sz="2000" b="1" u="sng" dirty="0">
                <a:solidFill>
                  <a:srgbClr val="ED3C8D"/>
                </a:solidFill>
                <a:latin typeface="Helvetica" panose="020B0403020202020204" pitchFamily="34" charset="0"/>
                <a:hlinkClick r:id="rId4"/>
              </a:rPr>
              <a:t>Stream On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for the full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23 case studies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across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15 product categories </a:t>
            </a:r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View this </a:t>
            </a:r>
            <a:r>
              <a:rPr lang="en-US" sz="2000" b="1" u="sng" dirty="0">
                <a:solidFill>
                  <a:srgbClr val="ED3C8D"/>
                </a:solidFill>
                <a:latin typeface="Helvetica" panose="020B0403020202020204" pitchFamily="34" charset="0"/>
                <a:hlinkClick r:id="rId5"/>
              </a:rPr>
              <a:t>webinar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 to learn the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8 best practices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marketers employ when creating successful streaming campaigns</a:t>
            </a: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0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B5276-A39B-4FFD-9386-84A6BEF98E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64" t="24427" r="8922" b="15885"/>
          <a:stretch/>
        </p:blipFill>
        <p:spPr>
          <a:xfrm>
            <a:off x="6541850" y="4848112"/>
            <a:ext cx="3165925" cy="16349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94790-6E40-4172-89F3-E425AF97B4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98" t="23647" r="12072" b="15285"/>
          <a:stretch/>
        </p:blipFill>
        <p:spPr>
          <a:xfrm>
            <a:off x="6451321" y="1889855"/>
            <a:ext cx="3165925" cy="17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Drawing on our marketing expertise, we </a:t>
            </a:r>
            <a:r>
              <a:rPr lang="en-US" b="1">
                <a:solidFill>
                  <a:srgbClr val="66C5AD"/>
                </a:solidFill>
                <a:latin typeface="Helvetica" panose="020B0604020202020204" pitchFamily="2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complexities in our industry and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2" charset="0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We are committed to your business growth and proud to offer VAB members, brand marketers and </a:t>
            </a: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agencies </a:t>
            </a:r>
            <a:r>
              <a:rPr lang="en-US" b="1" i="1">
                <a:solidFill>
                  <a:srgbClr val="1F1A62"/>
                </a:solidFill>
                <a:latin typeface="Helvetica" panose="020B0604020202020204" pitchFamily="2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25F226F-214B-46C3-9E6B-E174B4179EA8}"/>
              </a:ext>
            </a:extLst>
          </p:cNvPr>
          <p:cNvSpPr txBox="1"/>
          <p:nvPr/>
        </p:nvSpPr>
        <p:spPr>
          <a:xfrm>
            <a:off x="589946" y="5483258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E1A6E-F420-4F8C-9410-6EC22E7F9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EE576-996E-456A-A77E-28AE53B71462}">
  <ds:schemaRefs>
    <ds:schemaRef ds:uri="8ffbcc2d-a520-42b9-8ca7-e090664160a6"/>
    <ds:schemaRef ds:uri="97cdb7a3-d8d8-4d5a-8559-ae518cf29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1070</Words>
  <Application>Microsoft Office PowerPoint</Application>
  <PresentationFormat>Widescreen</PresentationFormat>
  <Paragraphs>135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Karolina Guillen</cp:lastModifiedBy>
  <cp:revision>3</cp:revision>
  <cp:lastPrinted>2020-09-28T20:48:35Z</cp:lastPrinted>
  <dcterms:created xsi:type="dcterms:W3CDTF">2019-11-08T17:29:39Z</dcterms:created>
  <dcterms:modified xsi:type="dcterms:W3CDTF">2022-01-20T20:31:55Z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