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 id="2147483679" r:id="rId6"/>
    <p:sldMasterId id="2147483684" r:id="rId7"/>
  </p:sldMasterIdLst>
  <p:notesMasterIdLst>
    <p:notesMasterId r:id="rId18"/>
  </p:notesMasterIdLst>
  <p:sldIdLst>
    <p:sldId id="2144328194" r:id="rId8"/>
    <p:sldId id="2144328202" r:id="rId9"/>
    <p:sldId id="2144328195" r:id="rId10"/>
    <p:sldId id="2144328165" r:id="rId11"/>
    <p:sldId id="2144328231" r:id="rId12"/>
    <p:sldId id="2144328155" r:id="rId13"/>
    <p:sldId id="2144328235" r:id="rId14"/>
    <p:sldId id="2144328243" r:id="rId15"/>
    <p:sldId id="2144328244" r:id="rId16"/>
    <p:sldId id="2144327406" r:id="rId17"/>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olina Guillen" initials="KG" lastIdx="3" clrIdx="0">
    <p:extLst>
      <p:ext uri="{19B8F6BF-5375-455C-9EA6-DF929625EA0E}">
        <p15:presenceInfo xmlns:p15="http://schemas.microsoft.com/office/powerpoint/2012/main" userId="S::karolinaG@thevab.com::c1c08796-a0be-47c6-af52-5d31fd96ec50" providerId="AD"/>
      </p:ext>
    </p:extLst>
  </p:cmAuthor>
  <p:cmAuthor id="2" name="Danielle Delauro" initials="DD" lastIdx="4" clrIdx="1">
    <p:extLst>
      <p:ext uri="{19B8F6BF-5375-455C-9EA6-DF929625EA0E}">
        <p15:presenceInfo xmlns:p15="http://schemas.microsoft.com/office/powerpoint/2012/main" userId="S-1-5-21-196352387-3830531953-789369879-1177" providerId="AD"/>
      </p:ext>
    </p:extLst>
  </p:cmAuthor>
  <p:cmAuthor id="3" name="Jason Wiese" initials="JW" lastIdx="27" clrIdx="2">
    <p:extLst>
      <p:ext uri="{19B8F6BF-5375-455C-9EA6-DF929625EA0E}">
        <p15:presenceInfo xmlns:p15="http://schemas.microsoft.com/office/powerpoint/2012/main" userId="S::jasonw@thevab.com::4bff8d5b-7de6-4655-b397-69b0afc81113" providerId="AD"/>
      </p:ext>
    </p:extLst>
  </p:cmAuthor>
  <p:cmAuthor id="4" name="Leah Montner Dixon" initials="LMD" lastIdx="2" clrIdx="3">
    <p:extLst>
      <p:ext uri="{19B8F6BF-5375-455C-9EA6-DF929625EA0E}">
        <p15:presenceInfo xmlns:p15="http://schemas.microsoft.com/office/powerpoint/2012/main" userId="S::leahm@thevab.com::d5b2ae9e-9213-4442-b7df-4db8cbe51e5d" providerId="AD"/>
      </p:ext>
    </p:extLst>
  </p:cmAuthor>
  <p:cmAuthor id="5" name="Danielle Delauro" initials="DD [2]" lastIdx="14" clrIdx="4">
    <p:extLst>
      <p:ext uri="{19B8F6BF-5375-455C-9EA6-DF929625EA0E}">
        <p15:presenceInfo xmlns:p15="http://schemas.microsoft.com/office/powerpoint/2012/main" userId="S::danielled@thevab.com::79c3a64d-209a-45df-902b-7cba6cccfd68" providerId="AD"/>
      </p:ext>
    </p:extLst>
  </p:cmAuthor>
  <p:cmAuthor id="6" name="Marianne Vita" initials="MV" lastIdx="6" clrIdx="5">
    <p:extLst>
      <p:ext uri="{19B8F6BF-5375-455C-9EA6-DF929625EA0E}">
        <p15:presenceInfo xmlns:p15="http://schemas.microsoft.com/office/powerpoint/2012/main" userId="S::mariannev@thevab.com::35b1102d-d340-4a85-a709-12ee727aa4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FF2"/>
    <a:srgbClr val="ED3C8D"/>
    <a:srgbClr val="E2E8F1"/>
    <a:srgbClr val="1B1464"/>
    <a:srgbClr val="FFE600"/>
    <a:srgbClr val="4EBEA4"/>
    <a:srgbClr val="7ED2F6"/>
    <a:srgbClr val="201A62"/>
    <a:srgbClr val="FFB3FF"/>
    <a:srgbClr val="CFAF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64E811-04B2-4ACA-AE1C-E6A91AE15A6E}" v="1" dt="2022-01-20T20:30:25.1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52" y="2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ina Guillen" userId="c1c08796-a0be-47c6-af52-5d31fd96ec50" providerId="ADAL" clId="{6864E811-04B2-4ACA-AE1C-E6A91AE15A6E}"/>
    <pc:docChg chg="custSel modSld">
      <pc:chgData name="Karolina Guillen" userId="c1c08796-a0be-47c6-af52-5d31fd96ec50" providerId="ADAL" clId="{6864E811-04B2-4ACA-AE1C-E6A91AE15A6E}" dt="2022-01-20T20:30:53.661" v="66" actId="207"/>
      <pc:docMkLst>
        <pc:docMk/>
      </pc:docMkLst>
      <pc:sldChg chg="addSp modSp mod">
        <pc:chgData name="Karolina Guillen" userId="c1c08796-a0be-47c6-af52-5d31fd96ec50" providerId="ADAL" clId="{6864E811-04B2-4ACA-AE1C-E6A91AE15A6E}" dt="2022-01-20T20:30:53.661" v="66" actId="207"/>
        <pc:sldMkLst>
          <pc:docMk/>
          <pc:sldMk cId="1885916816" sldId="2144327406"/>
        </pc:sldMkLst>
        <pc:spChg chg="mod">
          <ac:chgData name="Karolina Guillen" userId="c1c08796-a0be-47c6-af52-5d31fd96ec50" providerId="ADAL" clId="{6864E811-04B2-4ACA-AE1C-E6A91AE15A6E}" dt="2022-01-18T15:09:24.304" v="42" actId="1036"/>
          <ac:spMkLst>
            <pc:docMk/>
            <pc:sldMk cId="1885916816" sldId="2144327406"/>
            <ac:spMk id="15" creationId="{875C49CF-247D-4943-AF3F-A3CBCDB56DAC}"/>
          </ac:spMkLst>
        </pc:spChg>
        <pc:spChg chg="add mod">
          <ac:chgData name="Karolina Guillen" userId="c1c08796-a0be-47c6-af52-5d31fd96ec50" providerId="ADAL" clId="{6864E811-04B2-4ACA-AE1C-E6A91AE15A6E}" dt="2022-01-20T20:30:53.661" v="66" actId="207"/>
          <ac:spMkLst>
            <pc:docMk/>
            <pc:sldMk cId="1885916816" sldId="2144327406"/>
            <ac:spMk id="16" creationId="{403F38AA-AAD1-410D-BCAB-2DE98701921E}"/>
          </ac:spMkLst>
        </pc:spChg>
        <pc:picChg chg="mod">
          <ac:chgData name="Karolina Guillen" userId="c1c08796-a0be-47c6-af52-5d31fd96ec50" providerId="ADAL" clId="{6864E811-04B2-4ACA-AE1C-E6A91AE15A6E}" dt="2022-01-18T15:09:24.304" v="42" actId="1036"/>
          <ac:picMkLst>
            <pc:docMk/>
            <pc:sldMk cId="1885916816" sldId="2144327406"/>
            <ac:picMk id="3" creationId="{B00359E5-558D-4CFF-9331-8C374E19D578}"/>
          </ac:picMkLst>
        </pc:picChg>
      </pc:sldChg>
    </pc:docChg>
  </pc:docChgLst>
  <pc:docChgLst>
    <pc:chgData name="Marianne Vita" userId="35b1102d-d340-4a85-a709-12ee727aa48b" providerId="ADAL" clId="{82018669-B8D8-47D3-99A1-9EEDBF98638C}"/>
    <pc:docChg chg="undo custSel delSld modSld">
      <pc:chgData name="Marianne Vita" userId="35b1102d-d340-4a85-a709-12ee727aa48b" providerId="ADAL" clId="{82018669-B8D8-47D3-99A1-9EEDBF98638C}" dt="2021-12-23T16:23:08.987" v="929" actId="1076"/>
      <pc:docMkLst>
        <pc:docMk/>
      </pc:docMkLst>
      <pc:sldChg chg="modSp del mod">
        <pc:chgData name="Marianne Vita" userId="35b1102d-d340-4a85-a709-12ee727aa48b" providerId="ADAL" clId="{82018669-B8D8-47D3-99A1-9EEDBF98638C}" dt="2021-12-23T15:19:42.333" v="39" actId="47"/>
        <pc:sldMkLst>
          <pc:docMk/>
          <pc:sldMk cId="586544117" sldId="259"/>
        </pc:sldMkLst>
        <pc:spChg chg="mod">
          <ac:chgData name="Marianne Vita" userId="35b1102d-d340-4a85-a709-12ee727aa48b" providerId="ADAL" clId="{82018669-B8D8-47D3-99A1-9EEDBF98638C}" dt="2021-12-23T15:16:45.192" v="0" actId="20577"/>
          <ac:spMkLst>
            <pc:docMk/>
            <pc:sldMk cId="586544117" sldId="259"/>
            <ac:spMk id="12" creationId="{D3ED8F18-80E6-D449-A031-541661F2A42F}"/>
          </ac:spMkLst>
        </pc:spChg>
        <pc:picChg chg="mod">
          <ac:chgData name="Marianne Vita" userId="35b1102d-d340-4a85-a709-12ee727aa48b" providerId="ADAL" clId="{82018669-B8D8-47D3-99A1-9EEDBF98638C}" dt="2021-12-23T15:18:25.356" v="22" actId="1076"/>
          <ac:picMkLst>
            <pc:docMk/>
            <pc:sldMk cId="586544117" sldId="259"/>
            <ac:picMk id="21" creationId="{9D551582-99DB-4537-98BC-37319B4E484E}"/>
          </ac:picMkLst>
        </pc:picChg>
      </pc:sldChg>
      <pc:sldChg chg="modSp del mod">
        <pc:chgData name="Marianne Vita" userId="35b1102d-d340-4a85-a709-12ee727aa48b" providerId="ADAL" clId="{82018669-B8D8-47D3-99A1-9EEDBF98638C}" dt="2021-12-23T16:09:29.372" v="553" actId="47"/>
        <pc:sldMkLst>
          <pc:docMk/>
          <pc:sldMk cId="2713857251" sldId="16295"/>
        </pc:sldMkLst>
        <pc:spChg chg="mod">
          <ac:chgData name="Marianne Vita" userId="35b1102d-d340-4a85-a709-12ee727aa48b" providerId="ADAL" clId="{82018669-B8D8-47D3-99A1-9EEDBF98638C}" dt="2021-12-23T15:17:32.112" v="15" actId="207"/>
          <ac:spMkLst>
            <pc:docMk/>
            <pc:sldMk cId="2713857251" sldId="16295"/>
            <ac:spMk id="12" creationId="{FCBDB492-9443-3D4A-8E9D-B3CECB95DCD7}"/>
          </ac:spMkLst>
        </pc:spChg>
      </pc:sldChg>
      <pc:sldChg chg="del">
        <pc:chgData name="Marianne Vita" userId="35b1102d-d340-4a85-a709-12ee727aa48b" providerId="ADAL" clId="{82018669-B8D8-47D3-99A1-9EEDBF98638C}" dt="2021-12-23T15:16:55.168" v="1" actId="47"/>
        <pc:sldMkLst>
          <pc:docMk/>
          <pc:sldMk cId="3308293029" sldId="2144327301"/>
        </pc:sldMkLst>
      </pc:sldChg>
      <pc:sldChg chg="del">
        <pc:chgData name="Marianne Vita" userId="35b1102d-d340-4a85-a709-12ee727aa48b" providerId="ADAL" clId="{82018669-B8D8-47D3-99A1-9EEDBF98638C}" dt="2021-12-23T15:16:55.168" v="1" actId="47"/>
        <pc:sldMkLst>
          <pc:docMk/>
          <pc:sldMk cId="1668025379" sldId="2144327349"/>
        </pc:sldMkLst>
      </pc:sldChg>
      <pc:sldChg chg="del">
        <pc:chgData name="Marianne Vita" userId="35b1102d-d340-4a85-a709-12ee727aa48b" providerId="ADAL" clId="{82018669-B8D8-47D3-99A1-9EEDBF98638C}" dt="2021-12-23T15:16:55.168" v="1" actId="47"/>
        <pc:sldMkLst>
          <pc:docMk/>
          <pc:sldMk cId="3711770285" sldId="2144327350"/>
        </pc:sldMkLst>
      </pc:sldChg>
      <pc:sldChg chg="del">
        <pc:chgData name="Marianne Vita" userId="35b1102d-d340-4a85-a709-12ee727aa48b" providerId="ADAL" clId="{82018669-B8D8-47D3-99A1-9EEDBF98638C}" dt="2021-12-23T15:16:55.168" v="1" actId="47"/>
        <pc:sldMkLst>
          <pc:docMk/>
          <pc:sldMk cId="2506243694" sldId="2144327391"/>
        </pc:sldMkLst>
      </pc:sldChg>
      <pc:sldChg chg="del">
        <pc:chgData name="Marianne Vita" userId="35b1102d-d340-4a85-a709-12ee727aa48b" providerId="ADAL" clId="{82018669-B8D8-47D3-99A1-9EEDBF98638C}" dt="2021-12-23T16:08:51.328" v="552" actId="47"/>
        <pc:sldMkLst>
          <pc:docMk/>
          <pc:sldMk cId="3964745832" sldId="2144327392"/>
        </pc:sldMkLst>
      </pc:sldChg>
      <pc:sldChg chg="addSp delSp modSp mod">
        <pc:chgData name="Marianne Vita" userId="35b1102d-d340-4a85-a709-12ee727aa48b" providerId="ADAL" clId="{82018669-B8D8-47D3-99A1-9EEDBF98638C}" dt="2021-12-23T16:23:08.987" v="929" actId="1076"/>
        <pc:sldMkLst>
          <pc:docMk/>
          <pc:sldMk cId="1264291073" sldId="2144328194"/>
        </pc:sldMkLst>
        <pc:spChg chg="mod">
          <ac:chgData name="Marianne Vita" userId="35b1102d-d340-4a85-a709-12ee727aa48b" providerId="ADAL" clId="{82018669-B8D8-47D3-99A1-9EEDBF98638C}" dt="2021-12-23T16:03:17.797" v="259" actId="1076"/>
          <ac:spMkLst>
            <pc:docMk/>
            <pc:sldMk cId="1264291073" sldId="2144328194"/>
            <ac:spMk id="6" creationId="{65121FEB-E7DA-6544-BD8E-06D2CB674FBA}"/>
          </ac:spMkLst>
        </pc:spChg>
        <pc:spChg chg="mod">
          <ac:chgData name="Marianne Vita" userId="35b1102d-d340-4a85-a709-12ee727aa48b" providerId="ADAL" clId="{82018669-B8D8-47D3-99A1-9EEDBF98638C}" dt="2021-12-23T16:04:03.096" v="277" actId="20577"/>
          <ac:spMkLst>
            <pc:docMk/>
            <pc:sldMk cId="1264291073" sldId="2144328194"/>
            <ac:spMk id="12" creationId="{D3ED8F18-80E6-D449-A031-541661F2A42F}"/>
          </ac:spMkLst>
        </pc:spChg>
        <pc:spChg chg="add mod">
          <ac:chgData name="Marianne Vita" userId="35b1102d-d340-4a85-a709-12ee727aa48b" providerId="ADAL" clId="{82018669-B8D8-47D3-99A1-9EEDBF98638C}" dt="2021-12-23T16:04:39.396" v="285" actId="1582"/>
          <ac:spMkLst>
            <pc:docMk/>
            <pc:sldMk cId="1264291073" sldId="2144328194"/>
            <ac:spMk id="13" creationId="{843042B3-34AE-4F86-AB1E-EB2E9B6F7BAD}"/>
          </ac:spMkLst>
        </pc:spChg>
        <pc:spChg chg="add mod ord">
          <ac:chgData name="Marianne Vita" userId="35b1102d-d340-4a85-a709-12ee727aa48b" providerId="ADAL" clId="{82018669-B8D8-47D3-99A1-9EEDBF98638C}" dt="2021-12-23T15:19:09.263" v="36" actId="164"/>
          <ac:spMkLst>
            <pc:docMk/>
            <pc:sldMk cId="1264291073" sldId="2144328194"/>
            <ac:spMk id="18" creationId="{B75D176D-81A5-40CB-BAA8-F437B05150A1}"/>
          </ac:spMkLst>
        </pc:spChg>
        <pc:grpChg chg="add mod">
          <ac:chgData name="Marianne Vita" userId="35b1102d-d340-4a85-a709-12ee727aa48b" providerId="ADAL" clId="{82018669-B8D8-47D3-99A1-9EEDBF98638C}" dt="2021-12-23T16:23:08.987" v="929" actId="1076"/>
          <ac:grpSpMkLst>
            <pc:docMk/>
            <pc:sldMk cId="1264291073" sldId="2144328194"/>
            <ac:grpSpMk id="2" creationId="{2501A7D7-076F-4A6B-A264-06872EC4B546}"/>
          </ac:grpSpMkLst>
        </pc:grpChg>
        <pc:picChg chg="mod">
          <ac:chgData name="Marianne Vita" userId="35b1102d-d340-4a85-a709-12ee727aa48b" providerId="ADAL" clId="{82018669-B8D8-47D3-99A1-9EEDBF98638C}" dt="2021-12-23T16:03:26.048" v="262" actId="1076"/>
          <ac:picMkLst>
            <pc:docMk/>
            <pc:sldMk cId="1264291073" sldId="2144328194"/>
            <ac:picMk id="10" creationId="{83000803-F3DD-4104-990B-8BD65DDEF304}"/>
          </ac:picMkLst>
        </pc:picChg>
        <pc:picChg chg="del">
          <ac:chgData name="Marianne Vita" userId="35b1102d-d340-4a85-a709-12ee727aa48b" providerId="ADAL" clId="{82018669-B8D8-47D3-99A1-9EEDBF98638C}" dt="2021-12-23T15:18:13.408" v="18" actId="478"/>
          <ac:picMkLst>
            <pc:docMk/>
            <pc:sldMk cId="1264291073" sldId="2144328194"/>
            <ac:picMk id="14" creationId="{B828B4F1-61A9-4F49-A5D0-1A37807786BB}"/>
          </ac:picMkLst>
        </pc:picChg>
        <pc:picChg chg="mod">
          <ac:chgData name="Marianne Vita" userId="35b1102d-d340-4a85-a709-12ee727aa48b" providerId="ADAL" clId="{82018669-B8D8-47D3-99A1-9EEDBF98638C}" dt="2021-12-23T16:04:52.463" v="287" actId="1076"/>
          <ac:picMkLst>
            <pc:docMk/>
            <pc:sldMk cId="1264291073" sldId="2144328194"/>
            <ac:picMk id="16" creationId="{08A77990-F94D-4680-B5D8-D89B5390D8BC}"/>
          </ac:picMkLst>
        </pc:picChg>
        <pc:picChg chg="add mod">
          <ac:chgData name="Marianne Vita" userId="35b1102d-d340-4a85-a709-12ee727aa48b" providerId="ADAL" clId="{82018669-B8D8-47D3-99A1-9EEDBF98638C}" dt="2021-12-23T15:19:09.263" v="36" actId="164"/>
          <ac:picMkLst>
            <pc:docMk/>
            <pc:sldMk cId="1264291073" sldId="2144328194"/>
            <ac:picMk id="17" creationId="{7C137B71-C228-4CAB-BC8E-6AAB4609D598}"/>
          </ac:picMkLst>
        </pc:picChg>
        <pc:cxnChg chg="mod">
          <ac:chgData name="Marianne Vita" userId="35b1102d-d340-4a85-a709-12ee727aa48b" providerId="ADAL" clId="{82018669-B8D8-47D3-99A1-9EEDBF98638C}" dt="2021-12-23T16:03:17.797" v="259" actId="1076"/>
          <ac:cxnSpMkLst>
            <pc:docMk/>
            <pc:sldMk cId="1264291073" sldId="2144328194"/>
            <ac:cxnSpMk id="11" creationId="{098A06ED-9D12-3B4C-B59C-10A0964513FE}"/>
          </ac:cxnSpMkLst>
        </pc:cxnChg>
      </pc:sldChg>
      <pc:sldChg chg="addSp delSp modSp del mod">
        <pc:chgData name="Marianne Vita" userId="35b1102d-d340-4a85-a709-12ee727aa48b" providerId="ADAL" clId="{82018669-B8D8-47D3-99A1-9EEDBF98638C}" dt="2021-12-23T16:07:22.611" v="488" actId="403"/>
        <pc:sldMkLst>
          <pc:docMk/>
          <pc:sldMk cId="2785629392" sldId="2144328195"/>
        </pc:sldMkLst>
        <pc:spChg chg="add mod">
          <ac:chgData name="Marianne Vita" userId="35b1102d-d340-4a85-a709-12ee727aa48b" providerId="ADAL" clId="{82018669-B8D8-47D3-99A1-9EEDBF98638C}" dt="2021-12-23T16:06:15.116" v="468" actId="207"/>
          <ac:spMkLst>
            <pc:docMk/>
            <pc:sldMk cId="2785629392" sldId="2144328195"/>
            <ac:spMk id="3" creationId="{A8591E8A-2108-4222-8BC0-B4D559F5CD52}"/>
          </ac:spMkLst>
        </pc:spChg>
        <pc:spChg chg="mod">
          <ac:chgData name="Marianne Vita" userId="35b1102d-d340-4a85-a709-12ee727aa48b" providerId="ADAL" clId="{82018669-B8D8-47D3-99A1-9EEDBF98638C}" dt="2021-12-23T16:07:02.562" v="482" actId="20577"/>
          <ac:spMkLst>
            <pc:docMk/>
            <pc:sldMk cId="2785629392" sldId="2144328195"/>
            <ac:spMk id="12" creationId="{FCBDB492-9443-3D4A-8E9D-B3CECB95DCD7}"/>
          </ac:spMkLst>
        </pc:spChg>
        <pc:spChg chg="add mod">
          <ac:chgData name="Marianne Vita" userId="35b1102d-d340-4a85-a709-12ee727aa48b" providerId="ADAL" clId="{82018669-B8D8-47D3-99A1-9EEDBF98638C}" dt="2021-12-23T16:06:23.079" v="470" actId="1076"/>
          <ac:spMkLst>
            <pc:docMk/>
            <pc:sldMk cId="2785629392" sldId="2144328195"/>
            <ac:spMk id="22" creationId="{313BAC65-8209-4803-988D-F365D4FD0210}"/>
          </ac:spMkLst>
        </pc:spChg>
        <pc:spChg chg="add mod">
          <ac:chgData name="Marianne Vita" userId="35b1102d-d340-4a85-a709-12ee727aa48b" providerId="ADAL" clId="{82018669-B8D8-47D3-99A1-9EEDBF98638C}" dt="2021-12-23T16:06:27.859" v="472" actId="1076"/>
          <ac:spMkLst>
            <pc:docMk/>
            <pc:sldMk cId="2785629392" sldId="2144328195"/>
            <ac:spMk id="23" creationId="{18D041A5-3C83-4F6E-BD6C-27DE597A4630}"/>
          </ac:spMkLst>
        </pc:spChg>
        <pc:spChg chg="mod">
          <ac:chgData name="Marianne Vita" userId="35b1102d-d340-4a85-a709-12ee727aa48b" providerId="ADAL" clId="{82018669-B8D8-47D3-99A1-9EEDBF98638C}" dt="2021-12-23T16:07:09.393" v="484" actId="403"/>
          <ac:spMkLst>
            <pc:docMk/>
            <pc:sldMk cId="2785629392" sldId="2144328195"/>
            <ac:spMk id="64" creationId="{361018FD-8F90-4248-85A2-836A1A014DEA}"/>
          </ac:spMkLst>
        </pc:spChg>
        <pc:spChg chg="mod">
          <ac:chgData name="Marianne Vita" userId="35b1102d-d340-4a85-a709-12ee727aa48b" providerId="ADAL" clId="{82018669-B8D8-47D3-99A1-9EEDBF98638C}" dt="2021-12-23T16:07:12.168" v="485" actId="403"/>
          <ac:spMkLst>
            <pc:docMk/>
            <pc:sldMk cId="2785629392" sldId="2144328195"/>
            <ac:spMk id="66" creationId="{D8D3A33D-1EE9-46E2-B440-52C2DF087D31}"/>
          </ac:spMkLst>
        </pc:spChg>
        <pc:spChg chg="mod">
          <ac:chgData name="Marianne Vita" userId="35b1102d-d340-4a85-a709-12ee727aa48b" providerId="ADAL" clId="{82018669-B8D8-47D3-99A1-9EEDBF98638C}" dt="2021-12-23T16:07:15.621" v="486" actId="403"/>
          <ac:spMkLst>
            <pc:docMk/>
            <pc:sldMk cId="2785629392" sldId="2144328195"/>
            <ac:spMk id="71" creationId="{7B0E4EB1-AC01-4C4E-8266-3294F69AF3F9}"/>
          </ac:spMkLst>
        </pc:spChg>
        <pc:spChg chg="mod">
          <ac:chgData name="Marianne Vita" userId="35b1102d-d340-4a85-a709-12ee727aa48b" providerId="ADAL" clId="{82018669-B8D8-47D3-99A1-9EEDBF98638C}" dt="2021-12-23T16:07:22.611" v="488" actId="403"/>
          <ac:spMkLst>
            <pc:docMk/>
            <pc:sldMk cId="2785629392" sldId="2144328195"/>
            <ac:spMk id="84" creationId="{200C54B2-00DB-4C7E-BB5B-F64E6747CCEB}"/>
          </ac:spMkLst>
        </pc:spChg>
        <pc:spChg chg="del">
          <ac:chgData name="Marianne Vita" userId="35b1102d-d340-4a85-a709-12ee727aa48b" providerId="ADAL" clId="{82018669-B8D8-47D3-99A1-9EEDBF98638C}" dt="2021-12-23T15:27:36.825" v="43" actId="478"/>
          <ac:spMkLst>
            <pc:docMk/>
            <pc:sldMk cId="2785629392" sldId="2144328195"/>
            <ac:spMk id="87" creationId="{3AAC167C-6CBB-4A4A-AF0C-E50E11789AB1}"/>
          </ac:spMkLst>
        </pc:spChg>
        <pc:spChg chg="mod">
          <ac:chgData name="Marianne Vita" userId="35b1102d-d340-4a85-a709-12ee727aa48b" providerId="ADAL" clId="{82018669-B8D8-47D3-99A1-9EEDBF98638C}" dt="2021-12-23T16:07:19.296" v="487" actId="403"/>
          <ac:spMkLst>
            <pc:docMk/>
            <pc:sldMk cId="2785629392" sldId="2144328195"/>
            <ac:spMk id="88" creationId="{068566A5-7446-4C01-B179-EDD71F85B1F5}"/>
          </ac:spMkLst>
        </pc:spChg>
      </pc:sldChg>
      <pc:sldChg chg="modSp mod">
        <pc:chgData name="Marianne Vita" userId="35b1102d-d340-4a85-a709-12ee727aa48b" providerId="ADAL" clId="{82018669-B8D8-47D3-99A1-9EEDBF98638C}" dt="2021-12-23T16:19:41.780" v="917" actId="1076"/>
        <pc:sldMkLst>
          <pc:docMk/>
          <pc:sldMk cId="2440890192" sldId="2144328202"/>
        </pc:sldMkLst>
        <pc:spChg chg="mod">
          <ac:chgData name="Marianne Vita" userId="35b1102d-d340-4a85-a709-12ee727aa48b" providerId="ADAL" clId="{82018669-B8D8-47D3-99A1-9EEDBF98638C}" dt="2021-12-23T16:19:41.780" v="917" actId="1076"/>
          <ac:spMkLst>
            <pc:docMk/>
            <pc:sldMk cId="2440890192" sldId="2144328202"/>
            <ac:spMk id="19" creationId="{D66462A3-F666-443C-AC51-5B0415163139}"/>
          </ac:spMkLst>
        </pc:spChg>
      </pc:sldChg>
      <pc:sldChg chg="del">
        <pc:chgData name="Marianne Vita" userId="35b1102d-d340-4a85-a709-12ee727aa48b" providerId="ADAL" clId="{82018669-B8D8-47D3-99A1-9EEDBF98638C}" dt="2021-12-23T15:27:26.946" v="42" actId="47"/>
        <pc:sldMkLst>
          <pc:docMk/>
          <pc:sldMk cId="2762056156" sldId="2144328203"/>
        </pc:sldMkLst>
      </pc:sldChg>
      <pc:sldChg chg="addSp modSp mod">
        <pc:chgData name="Marianne Vita" userId="35b1102d-d340-4a85-a709-12ee727aa48b" providerId="ADAL" clId="{82018669-B8D8-47D3-99A1-9EEDBF98638C}" dt="2021-12-23T16:21:32.644" v="927" actId="20577"/>
        <pc:sldMkLst>
          <pc:docMk/>
          <pc:sldMk cId="2821523600" sldId="2144328244"/>
        </pc:sldMkLst>
        <pc:spChg chg="mod">
          <ac:chgData name="Marianne Vita" userId="35b1102d-d340-4a85-a709-12ee727aa48b" providerId="ADAL" clId="{82018669-B8D8-47D3-99A1-9EEDBF98638C}" dt="2021-12-23T16:21:32.644" v="927" actId="20577"/>
          <ac:spMkLst>
            <pc:docMk/>
            <pc:sldMk cId="2821523600" sldId="2144328244"/>
            <ac:spMk id="19" creationId="{D66462A3-F666-443C-AC51-5B0415163139}"/>
          </ac:spMkLst>
        </pc:spChg>
        <pc:picChg chg="add mod modCrop">
          <ac:chgData name="Marianne Vita" userId="35b1102d-d340-4a85-a709-12ee727aa48b" providerId="ADAL" clId="{82018669-B8D8-47D3-99A1-9EEDBF98638C}" dt="2021-12-23T16:21:20.912" v="925" actId="1076"/>
          <ac:picMkLst>
            <pc:docMk/>
            <pc:sldMk cId="2821523600" sldId="2144328244"/>
            <ac:picMk id="3" creationId="{4CCB5276-A39B-4FFD-9386-84A6BEF98EA1}"/>
          </ac:picMkLst>
        </pc:picChg>
        <pc:picChg chg="add mod modCrop">
          <ac:chgData name="Marianne Vita" userId="35b1102d-d340-4a85-a709-12ee727aa48b" providerId="ADAL" clId="{82018669-B8D8-47D3-99A1-9EEDBF98638C}" dt="2021-12-23T16:21:14.063" v="923" actId="1076"/>
          <ac:picMkLst>
            <pc:docMk/>
            <pc:sldMk cId="2821523600" sldId="2144328244"/>
            <ac:picMk id="5" creationId="{FD494790-6E40-4172-89F3-E425AF97B494}"/>
          </ac:picMkLst>
        </pc:picChg>
      </pc:sldChg>
    </pc:docChg>
  </pc:docChgLst>
  <pc:docChgLst>
    <pc:chgData name="Marianne Vita" userId="35b1102d-d340-4a85-a709-12ee727aa48b" providerId="ADAL" clId="{2B85D7CB-7573-49A1-8F57-D1438494D738}"/>
    <pc:docChg chg="custSel modSld">
      <pc:chgData name="Marianne Vita" userId="35b1102d-d340-4a85-a709-12ee727aa48b" providerId="ADAL" clId="{2B85D7CB-7573-49A1-8F57-D1438494D738}" dt="2022-01-14T17:10:08.187" v="61" actId="1076"/>
      <pc:docMkLst>
        <pc:docMk/>
      </pc:docMkLst>
      <pc:sldChg chg="delSp modSp mod">
        <pc:chgData name="Marianne Vita" userId="35b1102d-d340-4a85-a709-12ee727aa48b" providerId="ADAL" clId="{2B85D7CB-7573-49A1-8F57-D1438494D738}" dt="2022-01-14T17:10:08.187" v="61" actId="1076"/>
        <pc:sldMkLst>
          <pc:docMk/>
          <pc:sldMk cId="2785629392" sldId="2144328195"/>
        </pc:sldMkLst>
        <pc:spChg chg="mod">
          <ac:chgData name="Marianne Vita" userId="35b1102d-d340-4a85-a709-12ee727aa48b" providerId="ADAL" clId="{2B85D7CB-7573-49A1-8F57-D1438494D738}" dt="2022-01-14T17:10:08.187" v="61" actId="1076"/>
          <ac:spMkLst>
            <pc:docMk/>
            <pc:sldMk cId="2785629392" sldId="2144328195"/>
            <ac:spMk id="3" creationId="{A8591E8A-2108-4222-8BC0-B4D559F5CD52}"/>
          </ac:spMkLst>
        </pc:spChg>
        <pc:spChg chg="del">
          <ac:chgData name="Marianne Vita" userId="35b1102d-d340-4a85-a709-12ee727aa48b" providerId="ADAL" clId="{2B85D7CB-7573-49A1-8F57-D1438494D738}" dt="2022-01-14T17:09:25.905" v="2" actId="478"/>
          <ac:spMkLst>
            <pc:docMk/>
            <pc:sldMk cId="2785629392" sldId="2144328195"/>
            <ac:spMk id="22" creationId="{313BAC65-8209-4803-988D-F365D4FD0210}"/>
          </ac:spMkLst>
        </pc:spChg>
        <pc:spChg chg="del">
          <ac:chgData name="Marianne Vita" userId="35b1102d-d340-4a85-a709-12ee727aa48b" providerId="ADAL" clId="{2B85D7CB-7573-49A1-8F57-D1438494D738}" dt="2022-01-14T17:09:28.996" v="3" actId="478"/>
          <ac:spMkLst>
            <pc:docMk/>
            <pc:sldMk cId="2785629392" sldId="2144328195"/>
            <ac:spMk id="23" creationId="{18D041A5-3C83-4F6E-BD6C-27DE597A4630}"/>
          </ac:spMkLst>
        </pc:spChg>
        <pc:picChg chg="mod">
          <ac:chgData name="Marianne Vita" userId="35b1102d-d340-4a85-a709-12ee727aa48b" providerId="ADAL" clId="{2B85D7CB-7573-49A1-8F57-D1438494D738}" dt="2022-01-14T17:08:04.164" v="0" actId="1076"/>
          <ac:picMkLst>
            <pc:docMk/>
            <pc:sldMk cId="2785629392" sldId="2144328195"/>
            <ac:picMk id="33" creationId="{D518C4F8-3856-45C3-8547-6ECF3A2FA5E2}"/>
          </ac:picMkLst>
        </pc:picChg>
      </pc:sldChg>
    </pc:docChg>
  </pc:docChgLst>
  <pc:docChgLst>
    <pc:chgData name="Leah Montner Dixon" userId="d5b2ae9e-9213-4442-b7df-4db8cbe51e5d" providerId="ADAL" clId="{2EBE3A5C-69A1-4AF8-B181-C1C9A38ADD17}"/>
    <pc:docChg chg="custSel modSld">
      <pc:chgData name="Leah Montner Dixon" userId="d5b2ae9e-9213-4442-b7df-4db8cbe51e5d" providerId="ADAL" clId="{2EBE3A5C-69A1-4AF8-B181-C1C9A38ADD17}" dt="2022-01-14T18:52:52.598" v="15" actId="3626"/>
      <pc:docMkLst>
        <pc:docMk/>
      </pc:docMkLst>
      <pc:sldChg chg="modSp mod">
        <pc:chgData name="Leah Montner Dixon" userId="d5b2ae9e-9213-4442-b7df-4db8cbe51e5d" providerId="ADAL" clId="{2EBE3A5C-69A1-4AF8-B181-C1C9A38ADD17}" dt="2022-01-14T18:32:30.033" v="13" actId="20577"/>
        <pc:sldMkLst>
          <pc:docMk/>
          <pc:sldMk cId="1264291073" sldId="2144328194"/>
        </pc:sldMkLst>
        <pc:spChg chg="mod">
          <ac:chgData name="Leah Montner Dixon" userId="d5b2ae9e-9213-4442-b7df-4db8cbe51e5d" providerId="ADAL" clId="{2EBE3A5C-69A1-4AF8-B181-C1C9A38ADD17}" dt="2022-01-14T18:32:30.033" v="13" actId="20577"/>
          <ac:spMkLst>
            <pc:docMk/>
            <pc:sldMk cId="1264291073" sldId="2144328194"/>
            <ac:spMk id="12" creationId="{D3ED8F18-80E6-D449-A031-541661F2A42F}"/>
          </ac:spMkLst>
        </pc:spChg>
      </pc:sldChg>
      <pc:sldChg chg="modSp mod">
        <pc:chgData name="Leah Montner Dixon" userId="d5b2ae9e-9213-4442-b7df-4db8cbe51e5d" providerId="ADAL" clId="{2EBE3A5C-69A1-4AF8-B181-C1C9A38ADD17}" dt="2022-01-14T18:52:52.598" v="15" actId="3626"/>
        <pc:sldMkLst>
          <pc:docMk/>
          <pc:sldMk cId="2785629392" sldId="2144328195"/>
        </pc:sldMkLst>
        <pc:spChg chg="mod">
          <ac:chgData name="Leah Montner Dixon" userId="d5b2ae9e-9213-4442-b7df-4db8cbe51e5d" providerId="ADAL" clId="{2EBE3A5C-69A1-4AF8-B181-C1C9A38ADD17}" dt="2022-01-14T18:21:11.567" v="1" actId="207"/>
          <ac:spMkLst>
            <pc:docMk/>
            <pc:sldMk cId="2785629392" sldId="2144328195"/>
            <ac:spMk id="3" creationId="{A8591E8A-2108-4222-8BC0-B4D559F5CD52}"/>
          </ac:spMkLst>
        </pc:spChg>
        <pc:spChg chg="mod">
          <ac:chgData name="Leah Montner Dixon" userId="d5b2ae9e-9213-4442-b7df-4db8cbe51e5d" providerId="ADAL" clId="{2EBE3A5C-69A1-4AF8-B181-C1C9A38ADD17}" dt="2022-01-14T18:52:44.541" v="14" actId="3626"/>
          <ac:spMkLst>
            <pc:docMk/>
            <pc:sldMk cId="2785629392" sldId="2144328195"/>
            <ac:spMk id="66" creationId="{D8D3A33D-1EE9-46E2-B440-52C2DF087D31}"/>
          </ac:spMkLst>
        </pc:spChg>
        <pc:spChg chg="mod">
          <ac:chgData name="Leah Montner Dixon" userId="d5b2ae9e-9213-4442-b7df-4db8cbe51e5d" providerId="ADAL" clId="{2EBE3A5C-69A1-4AF8-B181-C1C9A38ADD17}" dt="2022-01-14T18:52:52.598" v="15" actId="3626"/>
          <ac:spMkLst>
            <pc:docMk/>
            <pc:sldMk cId="2785629392" sldId="2144328195"/>
            <ac:spMk id="71" creationId="{7B0E4EB1-AC01-4C4E-8266-3294F69AF3F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58361695087037"/>
          <c:y val="4.4007401559821399E-2"/>
          <c:w val="0.82210186572115052"/>
          <c:h val="0.81000237520263252"/>
        </c:manualLayout>
      </c:layout>
      <c:doughnutChart>
        <c:varyColors val="1"/>
        <c:ser>
          <c:idx val="0"/>
          <c:order val="0"/>
          <c:tx>
            <c:strRef>
              <c:f>Sheet1!$B$1</c:f>
              <c:strCache>
                <c:ptCount val="1"/>
                <c:pt idx="0">
                  <c:v>Reach</c:v>
                </c:pt>
              </c:strCache>
            </c:strRef>
          </c:tx>
          <c:explosion val="1"/>
          <c:dPt>
            <c:idx val="0"/>
            <c:bubble3D val="0"/>
            <c:explosion val="0"/>
            <c:spPr>
              <a:solidFill>
                <a:srgbClr val="ED3C8D"/>
              </a:solidFill>
              <a:ln w="19050">
                <a:solidFill>
                  <a:schemeClr val="lt1"/>
                </a:solidFill>
              </a:ln>
              <a:effectLst/>
            </c:spPr>
            <c:extLst>
              <c:ext xmlns:c16="http://schemas.microsoft.com/office/drawing/2014/chart" uri="{C3380CC4-5D6E-409C-BE32-E72D297353CC}">
                <c16:uniqueId val="{00000001-95A2-4C12-BADD-49F867121A7D}"/>
              </c:ext>
            </c:extLst>
          </c:dPt>
          <c:dPt>
            <c:idx val="1"/>
            <c:bubble3D val="0"/>
            <c:spPr>
              <a:solidFill>
                <a:srgbClr val="00BFF2"/>
              </a:solidFill>
              <a:ln w="19050">
                <a:solidFill>
                  <a:schemeClr val="lt1"/>
                </a:solidFill>
              </a:ln>
              <a:effectLst/>
            </c:spPr>
            <c:extLst>
              <c:ext xmlns:c16="http://schemas.microsoft.com/office/drawing/2014/chart" uri="{C3380CC4-5D6E-409C-BE32-E72D297353CC}">
                <c16:uniqueId val="{00000003-95A2-4C12-BADD-49F867121A7D}"/>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5A2-4C12-BADD-49F867121A7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CTV Incremental</c:v>
                </c:pt>
                <c:pt idx="1">
                  <c:v>CTV + Linear</c:v>
                </c:pt>
              </c:strCache>
            </c:strRef>
          </c:cat>
          <c:val>
            <c:numRef>
              <c:f>Sheet1!$B$2:$B$3</c:f>
              <c:numCache>
                <c:formatCode>0%</c:formatCode>
                <c:ptCount val="2"/>
                <c:pt idx="0">
                  <c:v>0.85899999999999999</c:v>
                </c:pt>
                <c:pt idx="1">
                  <c:v>0.14099999999999999</c:v>
                </c:pt>
              </c:numCache>
            </c:numRef>
          </c:val>
          <c:extLst>
            <c:ext xmlns:c16="http://schemas.microsoft.com/office/drawing/2014/chart" uri="{C3380CC4-5D6E-409C-BE32-E72D297353CC}">
              <c16:uniqueId val="{00000004-95A2-4C12-BADD-49F867121A7D}"/>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470895"/>
          </a:xfrm>
          <a:prstGeom prst="rect">
            <a:avLst/>
          </a:prstGeom>
        </p:spPr>
        <p:txBody>
          <a:bodyPr vert="horz" lIns="94183" tIns="47092" rIns="94183" bIns="47092" rtlCol="0"/>
          <a:lstStyle>
            <a:lvl1pPr algn="l">
              <a:defRPr sz="1200"/>
            </a:lvl1pPr>
          </a:lstStyle>
          <a:p>
            <a:endParaRPr lang="en-US"/>
          </a:p>
        </p:txBody>
      </p:sp>
      <p:sp>
        <p:nvSpPr>
          <p:cNvPr id="3" name="Date Placeholder 2"/>
          <p:cNvSpPr>
            <a:spLocks noGrp="1"/>
          </p:cNvSpPr>
          <p:nvPr>
            <p:ph type="dt" idx="1"/>
          </p:nvPr>
        </p:nvSpPr>
        <p:spPr>
          <a:xfrm>
            <a:off x="4021295" y="0"/>
            <a:ext cx="3076363" cy="470895"/>
          </a:xfrm>
          <a:prstGeom prst="rect">
            <a:avLst/>
          </a:prstGeom>
        </p:spPr>
        <p:txBody>
          <a:bodyPr vert="horz" lIns="94183" tIns="47092" rIns="94183" bIns="47092" rtlCol="0"/>
          <a:lstStyle>
            <a:lvl1pPr algn="r">
              <a:defRPr sz="1200"/>
            </a:lvl1pPr>
          </a:lstStyle>
          <a:p>
            <a:fld id="{BC769033-CC82-0C4F-9180-62F036320BDF}" type="datetimeFigureOut">
              <a:rPr lang="en-US" smtClean="0"/>
              <a:t>1/20/2022</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83" tIns="47092" rIns="94183" bIns="47092" rtlCol="0" anchor="ctr"/>
          <a:lstStyle/>
          <a:p>
            <a:endParaRPr lang="en-US"/>
          </a:p>
        </p:txBody>
      </p:sp>
      <p:sp>
        <p:nvSpPr>
          <p:cNvPr id="5" name="Notes Placeholder 4"/>
          <p:cNvSpPr>
            <a:spLocks noGrp="1"/>
          </p:cNvSpPr>
          <p:nvPr>
            <p:ph type="body" sz="quarter" idx="3"/>
          </p:nvPr>
        </p:nvSpPr>
        <p:spPr>
          <a:xfrm>
            <a:off x="709930" y="4516675"/>
            <a:ext cx="5679440" cy="3695463"/>
          </a:xfrm>
          <a:prstGeom prst="rect">
            <a:avLst/>
          </a:prstGeom>
        </p:spPr>
        <p:txBody>
          <a:bodyPr vert="horz" lIns="94183" tIns="47092" rIns="94183" bIns="470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4408"/>
            <a:ext cx="3076363" cy="470894"/>
          </a:xfrm>
          <a:prstGeom prst="rect">
            <a:avLst/>
          </a:prstGeom>
        </p:spPr>
        <p:txBody>
          <a:bodyPr vert="horz" lIns="94183" tIns="47092" rIns="94183" bIns="47092" rtlCol="0" anchor="b"/>
          <a:lstStyle>
            <a:lvl1pPr algn="l">
              <a:defRPr sz="1200"/>
            </a:lvl1pPr>
          </a:lstStyle>
          <a:p>
            <a:endParaRPr lang="en-US"/>
          </a:p>
        </p:txBody>
      </p:sp>
      <p:sp>
        <p:nvSpPr>
          <p:cNvPr id="7" name="Slide Number Placeholder 6"/>
          <p:cNvSpPr>
            <a:spLocks noGrp="1"/>
          </p:cNvSpPr>
          <p:nvPr>
            <p:ph type="sldNum" sz="quarter" idx="5"/>
          </p:nvPr>
        </p:nvSpPr>
        <p:spPr>
          <a:xfrm>
            <a:off x="4021295" y="8914408"/>
            <a:ext cx="3076363" cy="470894"/>
          </a:xfrm>
          <a:prstGeom prst="rect">
            <a:avLst/>
          </a:prstGeom>
        </p:spPr>
        <p:txBody>
          <a:bodyPr vert="horz" lIns="94183" tIns="47092" rIns="94183" bIns="47092" rtlCol="0" anchor="b"/>
          <a:lstStyle>
            <a:lvl1pPr algn="r">
              <a:defRPr sz="1200"/>
            </a:lvl1pPr>
          </a:lstStyle>
          <a:p>
            <a:fld id="{F3615BE2-BB6E-D846-B0CB-BE207E4BB8A8}" type="slidenum">
              <a:rPr lang="en-US" smtClean="0"/>
              <a:t>‹#›</a:t>
            </a:fld>
            <a:endParaRPr lang="en-US"/>
          </a:p>
        </p:txBody>
      </p:sp>
    </p:spTree>
    <p:extLst>
      <p:ext uri="{BB962C8B-B14F-4D97-AF65-F5344CB8AC3E}">
        <p14:creationId xmlns:p14="http://schemas.microsoft.com/office/powerpoint/2010/main" val="32733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180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730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19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334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140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850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307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1/20/2022</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797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1/20/2022</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1315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1/20/2022</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214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7" y="460185"/>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41"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6"/>
            <a:ext cx="7416800" cy="236537"/>
          </a:xfrm>
          <a:prstGeom prst="rect">
            <a:avLst/>
          </a:prstGeom>
        </p:spPr>
        <p:txBody>
          <a:bodyPr vert="horz"/>
          <a:lstStyle>
            <a:lvl1pPr marL="0" indent="0">
              <a:buNone/>
              <a:defRPr sz="900"/>
            </a:lvl1pPr>
            <a:lvl2pPr marL="457109" indent="0">
              <a:buNone/>
              <a:defRPr/>
            </a:lvl2pPr>
            <a:lvl3pPr marL="914217" indent="0">
              <a:buNone/>
              <a:defRPr/>
            </a:lvl3pPr>
            <a:lvl4pPr marL="1371326" indent="0">
              <a:buNone/>
              <a:defRPr/>
            </a:lvl4pPr>
            <a:lvl5pPr marL="1828434"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9" y="6189666"/>
            <a:ext cx="2293055" cy="431798"/>
          </a:xfrm>
          <a:prstGeom prst="rect">
            <a:avLst/>
          </a:prstGeom>
        </p:spPr>
        <p:txBody>
          <a:bodyPr vert="horz"/>
          <a:lstStyle>
            <a:lvl1pPr marL="0" indent="0">
              <a:buNone/>
              <a:defRPr sz="1100" cap="all" baseline="0"/>
            </a:lvl1pPr>
            <a:lvl2pPr marL="457109" indent="0">
              <a:buNone/>
              <a:defRPr/>
            </a:lvl2pPr>
            <a:lvl3pPr marL="914217" indent="0">
              <a:buNone/>
              <a:defRPr/>
            </a:lvl3pPr>
            <a:lvl4pPr marL="1371326" indent="0">
              <a:buNone/>
              <a:defRPr/>
            </a:lvl4pPr>
            <a:lvl5pPr marL="1828434" indent="0">
              <a:buNone/>
              <a:defRPr/>
            </a:lvl5pPr>
          </a:lstStyle>
          <a:p>
            <a:pPr lvl="0"/>
            <a:r>
              <a:rPr lang="en-US"/>
              <a:t>Small Report Title Goes Here</a:t>
            </a:r>
          </a:p>
        </p:txBody>
      </p:sp>
    </p:spTree>
    <p:extLst>
      <p:ext uri="{BB962C8B-B14F-4D97-AF65-F5344CB8AC3E}">
        <p14:creationId xmlns:p14="http://schemas.microsoft.com/office/powerpoint/2010/main" val="3983196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7" y="460185"/>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41"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6"/>
            <a:ext cx="7416800" cy="236537"/>
          </a:xfrm>
          <a:prstGeom prst="rect">
            <a:avLst/>
          </a:prstGeom>
        </p:spPr>
        <p:txBody>
          <a:bodyPr vert="horz"/>
          <a:lstStyle>
            <a:lvl1pPr marL="0" indent="0">
              <a:buNone/>
              <a:defRPr sz="900"/>
            </a:lvl1pPr>
            <a:lvl2pPr marL="457109" indent="0">
              <a:buNone/>
              <a:defRPr/>
            </a:lvl2pPr>
            <a:lvl3pPr marL="914217" indent="0">
              <a:buNone/>
              <a:defRPr/>
            </a:lvl3pPr>
            <a:lvl4pPr marL="1371326" indent="0">
              <a:buNone/>
              <a:defRPr/>
            </a:lvl4pPr>
            <a:lvl5pPr marL="1828434"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9" y="6189666"/>
            <a:ext cx="2293055" cy="431798"/>
          </a:xfrm>
          <a:prstGeom prst="rect">
            <a:avLst/>
          </a:prstGeom>
        </p:spPr>
        <p:txBody>
          <a:bodyPr vert="horz"/>
          <a:lstStyle>
            <a:lvl1pPr marL="0" indent="0">
              <a:buNone/>
              <a:defRPr sz="1100" cap="all" baseline="0"/>
            </a:lvl1pPr>
            <a:lvl2pPr marL="457109" indent="0">
              <a:buNone/>
              <a:defRPr/>
            </a:lvl2pPr>
            <a:lvl3pPr marL="914217" indent="0">
              <a:buNone/>
              <a:defRPr/>
            </a:lvl3pPr>
            <a:lvl4pPr marL="1371326" indent="0">
              <a:buNone/>
              <a:defRPr/>
            </a:lvl4pPr>
            <a:lvl5pPr marL="1828434"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6" y="5335064"/>
            <a:ext cx="11728449" cy="888470"/>
          </a:xfrm>
          <a:prstGeom prst="rect">
            <a:avLst/>
          </a:prstGeom>
        </p:spPr>
        <p:txBody>
          <a:bodyPr vert="horz"/>
          <a:lstStyle>
            <a:lvl1pPr marL="0" indent="0" algn="ctr" defTabSz="228554" fontAlgn="base">
              <a:lnSpc>
                <a:spcPts val="2300"/>
              </a:lnSpc>
              <a:spcBef>
                <a:spcPct val="0"/>
              </a:spcBef>
              <a:spcAft>
                <a:spcPct val="0"/>
              </a:spcAft>
              <a:buFontTx/>
              <a:buNone/>
              <a:defRPr sz="1100"/>
            </a:lvl1pPr>
            <a:lvl5pPr marL="1828434"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705332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3952" y="5002207"/>
            <a:ext cx="7247473" cy="1517126"/>
          </a:xfrm>
          <a:prstGeom prst="rect">
            <a:avLst/>
          </a:prstGeom>
        </p:spPr>
        <p:txBody>
          <a:bodyPr anchor="t" anchorCtr="0">
            <a:noAutofit/>
          </a:bodyPr>
          <a:lstStyle>
            <a:lvl1pPr algn="l">
              <a:lnSpc>
                <a:spcPts val="3799"/>
              </a:lnSpc>
              <a:defRPr sz="3599" b="1" cap="none" spc="-100"/>
            </a:lvl1pPr>
          </a:lstStyle>
          <a:p>
            <a:r>
              <a:rPr lang="en-US"/>
              <a:t>Insert Copy Here </a:t>
            </a:r>
            <a:br>
              <a:rPr lang="en-US"/>
            </a:br>
            <a:r>
              <a:rPr lang="en-US"/>
              <a:t>For The Break Slide</a:t>
            </a:r>
          </a:p>
        </p:txBody>
      </p:sp>
    </p:spTree>
    <p:extLst>
      <p:ext uri="{BB962C8B-B14F-4D97-AF65-F5344CB8AC3E}">
        <p14:creationId xmlns:p14="http://schemas.microsoft.com/office/powerpoint/2010/main" val="3872467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421115" y="2788257"/>
            <a:ext cx="6874356" cy="1286933"/>
          </a:xfrm>
          <a:prstGeom prst="rect">
            <a:avLst/>
          </a:prstGeom>
        </p:spPr>
        <p:txBody>
          <a:bodyPr vert="horz" lIns="0" tIns="0" rIns="0" bIns="0"/>
          <a:lstStyle>
            <a:lvl1pPr marL="0" indent="0">
              <a:lnSpc>
                <a:spcPts val="4499"/>
              </a:lnSpc>
              <a:spcBef>
                <a:spcPts val="0"/>
              </a:spcBef>
              <a:buFontTx/>
              <a:buNone/>
              <a:defRPr sz="5499" b="1" cap="none"/>
            </a:lvl1pPr>
            <a:lvl2pPr marL="457109" indent="0">
              <a:lnSpc>
                <a:spcPts val="4499"/>
              </a:lnSpc>
              <a:spcBef>
                <a:spcPts val="0"/>
              </a:spcBef>
              <a:buFontTx/>
              <a:buNone/>
              <a:defRPr sz="5499" cap="all"/>
            </a:lvl2pPr>
            <a:lvl3pPr marL="914217" indent="0">
              <a:lnSpc>
                <a:spcPts val="4499"/>
              </a:lnSpc>
              <a:spcBef>
                <a:spcPts val="0"/>
              </a:spcBef>
              <a:buFontTx/>
              <a:buNone/>
              <a:defRPr sz="5499" cap="all"/>
            </a:lvl3pPr>
            <a:lvl4pPr marL="1371326" indent="0">
              <a:lnSpc>
                <a:spcPts val="4499"/>
              </a:lnSpc>
              <a:spcBef>
                <a:spcPts val="0"/>
              </a:spcBef>
              <a:buFontTx/>
              <a:buNone/>
              <a:defRPr sz="5499" cap="all"/>
            </a:lvl4pPr>
            <a:lvl5pPr marL="1828434" indent="0">
              <a:lnSpc>
                <a:spcPts val="4499"/>
              </a:lnSpc>
              <a:spcBef>
                <a:spcPts val="0"/>
              </a:spcBef>
              <a:buFontTx/>
              <a:buNone/>
              <a:defRPr sz="5499" cap="all"/>
            </a:lvl5pPr>
          </a:lstStyle>
          <a:p>
            <a:pPr lvl="0"/>
            <a:r>
              <a:rPr lang="en-US"/>
              <a:t>Insert Report Title Here</a:t>
            </a:r>
          </a:p>
        </p:txBody>
      </p:sp>
      <p:sp>
        <p:nvSpPr>
          <p:cNvPr id="7" name="Text Placeholder 6"/>
          <p:cNvSpPr>
            <a:spLocks noGrp="1"/>
          </p:cNvSpPr>
          <p:nvPr>
            <p:ph type="body" sz="quarter" idx="11" hasCustomPrompt="1"/>
          </p:nvPr>
        </p:nvSpPr>
        <p:spPr>
          <a:xfrm>
            <a:off x="3480770" y="3960348"/>
            <a:ext cx="8282253" cy="1585314"/>
          </a:xfrm>
          <a:prstGeom prst="rect">
            <a:avLst/>
          </a:prstGeom>
        </p:spPr>
        <p:txBody>
          <a:bodyPr vert="horz" lIns="0" tIns="0" rIns="0" bIns="0"/>
          <a:lstStyle>
            <a:lvl1pPr marL="0" indent="0">
              <a:spcBef>
                <a:spcPts val="0"/>
              </a:spcBef>
              <a:buFontTx/>
              <a:buNone/>
              <a:defRPr sz="3199" b="1" cap="none" baseline="0">
                <a:solidFill>
                  <a:srgbClr val="508ABA"/>
                </a:solidFill>
              </a:defRPr>
            </a:lvl1pPr>
            <a:lvl2pPr marL="457109" indent="0">
              <a:buFontTx/>
              <a:buNone/>
              <a:defRPr/>
            </a:lvl2pPr>
            <a:lvl3pPr marL="914217" indent="0">
              <a:buFontTx/>
              <a:buNone/>
              <a:defRPr/>
            </a:lvl3pPr>
            <a:lvl4pPr marL="1371326" indent="0">
              <a:buFontTx/>
              <a:buNone/>
              <a:defRPr/>
            </a:lvl4pPr>
            <a:lvl5pPr marL="1828434" indent="0">
              <a:buFontTx/>
              <a:buNone/>
              <a:defRPr/>
            </a:lvl5pPr>
          </a:lstStyle>
          <a:p>
            <a:r>
              <a:rPr lang="en-US" sz="2599">
                <a:latin typeface="+mn-lt"/>
                <a:cs typeface="Trebuchet MS"/>
              </a:rPr>
              <a:t>Insert Subhead Text Here</a:t>
            </a:r>
          </a:p>
        </p:txBody>
      </p:sp>
    </p:spTree>
    <p:extLst>
      <p:ext uri="{BB962C8B-B14F-4D97-AF65-F5344CB8AC3E}">
        <p14:creationId xmlns:p14="http://schemas.microsoft.com/office/powerpoint/2010/main" val="3270803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38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8" name="Slide Number Placeholder 5">
            <a:extLst>
              <a:ext uri="{FF2B5EF4-FFF2-40B4-BE49-F238E27FC236}">
                <a16:creationId xmlns:a16="http://schemas.microsoft.com/office/drawing/2014/main" id="{93682BC4-D643-438E-88A2-BD4E5D904743}"/>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2542894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
        <p:nvSpPr>
          <p:cNvPr id="7" name="Slide Number Placeholder 5">
            <a:extLst>
              <a:ext uri="{FF2B5EF4-FFF2-40B4-BE49-F238E27FC236}">
                <a16:creationId xmlns:a16="http://schemas.microsoft.com/office/drawing/2014/main" id="{E668B83D-6865-49CC-B709-7F50201F2FFF}"/>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121279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CF45CF4-26E2-4644-BA6D-8BEECDC27621}"/>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679746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1/20/2022</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02697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3966780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58533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1/20/2022</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6468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1/20/2022</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3929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1/20/2022</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5117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1/20/2022</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324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1/20/2022</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0688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1/20/2022</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4963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1/20/2022</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4735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1/20/2022</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395158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9434052" y="6367830"/>
            <a:ext cx="2743200" cy="365125"/>
          </a:xfrm>
          <a:prstGeom prst="rect">
            <a:avLst/>
          </a:prstGeom>
        </p:spPr>
        <p:txBody>
          <a:bodyPr vert="horz" lIns="91440" tIns="45720" rIns="91440" bIns="45720" rtlCol="0" anchor="ctr"/>
          <a:lstStyle>
            <a:lvl1pPr algn="r">
              <a:defRPr sz="16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295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lvl1pPr algn="ctr" defTabSz="457109" rtl="0" eaLnBrk="1" latinLnBrk="0" hangingPunct="1">
        <a:spcBef>
          <a:spcPct val="0"/>
        </a:spcBef>
        <a:buNone/>
        <a:defRPr sz="4399" kern="1200">
          <a:solidFill>
            <a:schemeClr val="tx1"/>
          </a:solidFill>
          <a:latin typeface="+mj-lt"/>
          <a:ea typeface="+mj-ea"/>
          <a:cs typeface="+mj-cs"/>
        </a:defRPr>
      </a:lvl1pPr>
    </p:titleStyle>
    <p:bodyStyle>
      <a:lvl1pPr marL="342831" indent="-342831" algn="l" defTabSz="457109" rtl="0" eaLnBrk="1" latinLnBrk="0" hangingPunct="1">
        <a:spcBef>
          <a:spcPct val="20000"/>
        </a:spcBef>
        <a:buFont typeface="Arial"/>
        <a:buChar char="•"/>
        <a:defRPr sz="3199" kern="1200">
          <a:solidFill>
            <a:schemeClr val="tx1"/>
          </a:solidFill>
          <a:latin typeface="+mn-lt"/>
          <a:ea typeface="+mn-ea"/>
          <a:cs typeface="+mn-cs"/>
        </a:defRPr>
      </a:lvl1pPr>
      <a:lvl2pPr marL="742801" indent="-285693" algn="l" defTabSz="457109" rtl="0" eaLnBrk="1" latinLnBrk="0" hangingPunct="1">
        <a:spcBef>
          <a:spcPct val="20000"/>
        </a:spcBef>
        <a:buFont typeface="Arial"/>
        <a:buChar char="–"/>
        <a:defRPr sz="2799" kern="1200">
          <a:solidFill>
            <a:schemeClr val="tx1"/>
          </a:solidFill>
          <a:latin typeface="+mn-lt"/>
          <a:ea typeface="+mn-ea"/>
          <a:cs typeface="+mn-cs"/>
        </a:defRPr>
      </a:lvl2pPr>
      <a:lvl3pPr marL="1142771" indent="-228554" algn="l" defTabSz="457109"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9" rtl="0" eaLnBrk="1" latinLnBrk="0" hangingPunct="1">
        <a:spcBef>
          <a:spcPct val="20000"/>
        </a:spcBef>
        <a:buFont typeface="Arial"/>
        <a:buChar char="–"/>
        <a:defRPr sz="2000" kern="1200">
          <a:solidFill>
            <a:schemeClr val="tx1"/>
          </a:solidFill>
          <a:latin typeface="+mn-lt"/>
          <a:ea typeface="+mn-ea"/>
          <a:cs typeface="+mn-cs"/>
        </a:defRPr>
      </a:lvl4pPr>
      <a:lvl5pPr marL="2056989" indent="-228554" algn="l" defTabSz="457109" rtl="0" eaLnBrk="1" latinLnBrk="0" hangingPunct="1">
        <a:spcBef>
          <a:spcPct val="20000"/>
        </a:spcBef>
        <a:buFont typeface="Arial"/>
        <a:buChar char="»"/>
        <a:defRPr sz="2000" kern="1200">
          <a:solidFill>
            <a:schemeClr val="tx1"/>
          </a:solidFill>
          <a:latin typeface="+mn-lt"/>
          <a:ea typeface="+mn-ea"/>
          <a:cs typeface="+mn-cs"/>
        </a:defRPr>
      </a:lvl5pPr>
      <a:lvl6pPr marL="2514097" indent="-228554" algn="l" defTabSz="457109"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9"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9" rtl="0" eaLnBrk="1" latinLnBrk="0" hangingPunct="1">
        <a:spcBef>
          <a:spcPct val="20000"/>
        </a:spcBef>
        <a:buFont typeface="Arial"/>
        <a:buChar char="•"/>
        <a:defRPr sz="2000" kern="1200">
          <a:solidFill>
            <a:schemeClr val="tx1"/>
          </a:solidFill>
          <a:latin typeface="+mn-lt"/>
          <a:ea typeface="+mn-ea"/>
          <a:cs typeface="+mn-cs"/>
        </a:defRPr>
      </a:lvl8pPr>
      <a:lvl9pPr marL="3885423" indent="-228554" algn="l" defTabSz="45710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97865DE-6A0A-4148-A6DF-D56C69C978FE}"/>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241295465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529639"/>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hyperlink" Target="https://thevab.com/vab-happenings/vab-brand-video" TargetMode="Externa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thevab.com/insight/streaming-video-brand-case-studies"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0.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25.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1.png"/><Relationship Id="rId2" Type="http://schemas.openxmlformats.org/officeDocument/2006/relationships/image" Target="../media/image7.jpeg"/><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hyperlink" Target="https://thevab.com/vab-happenings/8-best-practices-driving-business-success-your-streaming-video-campaigns" TargetMode="External"/><Relationship Id="rId4" Type="http://schemas.openxmlformats.org/officeDocument/2006/relationships/hyperlink" Target="https://thevab.com/insight/stream-on-case-stud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indoor, person&#10;&#10;Description automatically generated">
            <a:extLst>
              <a:ext uri="{FF2B5EF4-FFF2-40B4-BE49-F238E27FC236}">
                <a16:creationId xmlns:a16="http://schemas.microsoft.com/office/drawing/2014/main" id="{C4954E43-9E3F-4A3D-8632-740E29715DB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descr="A picture containing computer&#10;&#10;Description automatically generated">
            <a:extLst>
              <a:ext uri="{FF2B5EF4-FFF2-40B4-BE49-F238E27FC236}">
                <a16:creationId xmlns:a16="http://schemas.microsoft.com/office/drawing/2014/main" id="{83000803-F3DD-4104-990B-8BD65DDEF3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1" y="0"/>
            <a:ext cx="12190539" cy="6858000"/>
          </a:xfrm>
          <a:prstGeom prst="rect">
            <a:avLst/>
          </a:prstGeom>
        </p:spPr>
      </p:pic>
      <p:sp>
        <p:nvSpPr>
          <p:cNvPr id="6" name="TextBox 5">
            <a:extLst>
              <a:ext uri="{FF2B5EF4-FFF2-40B4-BE49-F238E27FC236}">
                <a16:creationId xmlns:a16="http://schemas.microsoft.com/office/drawing/2014/main" id="{65121FEB-E7DA-6544-BD8E-06D2CB674FBA}"/>
              </a:ext>
            </a:extLst>
          </p:cNvPr>
          <p:cNvSpPr txBox="1"/>
          <p:nvPr/>
        </p:nvSpPr>
        <p:spPr>
          <a:xfrm>
            <a:off x="280234" y="4959714"/>
            <a:ext cx="2298357" cy="323165"/>
          </a:xfrm>
          <a:prstGeom prst="rect">
            <a:avLst/>
          </a:prstGeom>
          <a:noFill/>
        </p:spPr>
        <p:txBody>
          <a:bodyPr wrap="square" rtlCol="0">
            <a:spAutoFit/>
          </a:bodyPr>
          <a:lstStyle>
            <a:defPPr>
              <a:defRPr lang="en-US"/>
            </a:defPPr>
            <a:lvl1pPr>
              <a:defRPr sz="1500" b="1">
                <a:solidFill>
                  <a:srgbClr val="1F1A62"/>
                </a:solidFill>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2021</a:t>
            </a:r>
          </a:p>
        </p:txBody>
      </p:sp>
      <p:cxnSp>
        <p:nvCxnSpPr>
          <p:cNvPr id="11" name="Straight Connector 10">
            <a:extLst>
              <a:ext uri="{FF2B5EF4-FFF2-40B4-BE49-F238E27FC236}">
                <a16:creationId xmlns:a16="http://schemas.microsoft.com/office/drawing/2014/main" id="{098A06ED-9D12-3B4C-B59C-10A0964513FE}"/>
              </a:ext>
            </a:extLst>
          </p:cNvPr>
          <p:cNvCxnSpPr/>
          <p:nvPr/>
        </p:nvCxnSpPr>
        <p:spPr>
          <a:xfrm>
            <a:off x="337761" y="4879435"/>
            <a:ext cx="521208" cy="0"/>
          </a:xfrm>
          <a:prstGeom prst="line">
            <a:avLst/>
          </a:prstGeom>
          <a:ln>
            <a:solidFill>
              <a:srgbClr val="1F1A62"/>
            </a:solidFill>
          </a:ln>
          <a:effectLst/>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169148" y="3360093"/>
            <a:ext cx="4700916" cy="2246769"/>
          </a:xfrm>
          <a:prstGeom prst="rect">
            <a:avLst/>
          </a:prstGeom>
          <a:noFill/>
        </p:spPr>
        <p:txBody>
          <a:bodyPr wrap="square" rtlCol="0">
            <a:spAutoFit/>
          </a:bodyPr>
          <a:lstStyle/>
          <a:p>
            <a:pPr>
              <a:defRPr/>
            </a:pPr>
            <a:r>
              <a:rPr kumimoji="0" lang="en-US" sz="2800" b="0" i="1" u="none" strike="noStrike" kern="1200" cap="none" spc="0" normalizeH="0" baseline="0" noProof="0" dirty="0">
                <a:ln>
                  <a:noFill/>
                </a:ln>
                <a:solidFill>
                  <a:schemeClr val="bg1"/>
                </a:solidFill>
                <a:effectLst/>
                <a:uLnTx/>
                <a:uFillTx/>
                <a:latin typeface="Helvetica" pitchFamily="2" charset="0"/>
                <a:ea typeface="+mn-ea"/>
                <a:cs typeface="+mn-cs"/>
              </a:rPr>
              <a:t>How do I use streaming </a:t>
            </a:r>
            <a:br>
              <a:rPr kumimoji="0" lang="en-US" sz="2800" b="0" i="1" u="none" strike="noStrike" kern="1200" cap="none" spc="0" normalizeH="0" baseline="0" noProof="0" dirty="0">
                <a:ln>
                  <a:noFill/>
                </a:ln>
                <a:solidFill>
                  <a:schemeClr val="bg1"/>
                </a:solidFill>
                <a:effectLst/>
                <a:uLnTx/>
                <a:uFillTx/>
                <a:latin typeface="Helvetica" pitchFamily="2" charset="0"/>
                <a:ea typeface="+mn-ea"/>
                <a:cs typeface="+mn-cs"/>
              </a:rPr>
            </a:br>
            <a:r>
              <a:rPr kumimoji="0" lang="en-US" sz="2800" b="0" i="1" u="none" strike="noStrike" kern="1200" cap="none" spc="0" normalizeH="0" baseline="0" noProof="0" dirty="0">
                <a:ln>
                  <a:noFill/>
                </a:ln>
                <a:solidFill>
                  <a:schemeClr val="bg1"/>
                </a:solidFill>
                <a:effectLst/>
                <a:uLnTx/>
                <a:uFillTx/>
                <a:latin typeface="Helvetica" pitchFamily="2" charset="0"/>
                <a:ea typeface="+mn-ea"/>
                <a:cs typeface="+mn-cs"/>
              </a:rPr>
              <a:t>to </a:t>
            </a:r>
            <a:r>
              <a:rPr kumimoji="0" lang="en-US" sz="2800" b="1" i="1" u="none" strike="noStrike" kern="1200" cap="none" spc="0" normalizeH="0" baseline="0" noProof="0" dirty="0">
                <a:ln>
                  <a:noFill/>
                </a:ln>
                <a:solidFill>
                  <a:schemeClr val="bg1"/>
                </a:solidFill>
                <a:effectLst/>
                <a:uLnTx/>
                <a:uFillTx/>
                <a:latin typeface="Helvetica" pitchFamily="2" charset="0"/>
                <a:ea typeface="+mn-ea"/>
                <a:cs typeface="+mn-cs"/>
              </a:rPr>
              <a:t>extend the reach </a:t>
            </a:r>
            <a:r>
              <a:rPr kumimoji="0" lang="en-US" sz="2800" b="0" i="1" u="none" strike="noStrike" kern="1200" cap="none" spc="0" normalizeH="0" baseline="0" noProof="0" dirty="0">
                <a:ln>
                  <a:noFill/>
                </a:ln>
                <a:solidFill>
                  <a:schemeClr val="bg1"/>
                </a:solidFill>
                <a:effectLst/>
                <a:uLnTx/>
                <a:uFillTx/>
                <a:latin typeface="Helvetica" pitchFamily="2" charset="0"/>
                <a:ea typeface="+mn-ea"/>
                <a:cs typeface="+mn-cs"/>
              </a:rPr>
              <a:t>of my video campaign beyond linear TV?</a:t>
            </a:r>
            <a:endParaRPr kumimoji="0" lang="en-US" sz="2800" b="1" i="1" u="none" strike="noStrike" kern="1200" cap="none" spc="0" normalizeH="0" baseline="0" noProof="0" dirty="0">
              <a:ln>
                <a:noFill/>
              </a:ln>
              <a:solidFill>
                <a:schemeClr val="bg1"/>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srgbClr val="ED3C8D"/>
              </a:solidFill>
              <a:effectLst/>
              <a:uLnTx/>
              <a:uFillTx/>
              <a:latin typeface="Helvetica" pitchFamily="2" charset="0"/>
              <a:ea typeface="+mn-ea"/>
              <a:cs typeface="+mn-cs"/>
            </a:endParaRPr>
          </a:p>
        </p:txBody>
      </p:sp>
      <p:pic>
        <p:nvPicPr>
          <p:cNvPr id="16" name="Picture 15">
            <a:extLst>
              <a:ext uri="{FF2B5EF4-FFF2-40B4-BE49-F238E27FC236}">
                <a16:creationId xmlns:a16="http://schemas.microsoft.com/office/drawing/2014/main" id="{08A77990-F94D-4680-B5D8-D89B5390D8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38973" y="6190251"/>
            <a:ext cx="2034324" cy="650009"/>
          </a:xfrm>
          <a:prstGeom prst="rect">
            <a:avLst/>
          </a:prstGeom>
          <a:ln w="28575">
            <a:solidFill>
              <a:srgbClr val="ED3C8D"/>
            </a:solidFill>
          </a:ln>
        </p:spPr>
      </p:pic>
      <p:pic>
        <p:nvPicPr>
          <p:cNvPr id="15" name="Picture 14" descr="A picture containing drawing&#10;&#10;Description automatically generated">
            <a:extLst>
              <a:ext uri="{FF2B5EF4-FFF2-40B4-BE49-F238E27FC236}">
                <a16:creationId xmlns:a16="http://schemas.microsoft.com/office/drawing/2014/main" id="{CC993249-8116-4980-9011-FFB71CC3129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3469" y="6044310"/>
            <a:ext cx="2085727" cy="660480"/>
          </a:xfrm>
          <a:prstGeom prst="rect">
            <a:avLst/>
          </a:prstGeom>
        </p:spPr>
      </p:pic>
      <p:sp>
        <p:nvSpPr>
          <p:cNvPr id="13" name="TextBox 12">
            <a:extLst>
              <a:ext uri="{FF2B5EF4-FFF2-40B4-BE49-F238E27FC236}">
                <a16:creationId xmlns:a16="http://schemas.microsoft.com/office/drawing/2014/main" id="{843042B3-34AE-4F86-AB1E-EB2E9B6F7BAD}"/>
              </a:ext>
            </a:extLst>
          </p:cNvPr>
          <p:cNvSpPr txBox="1"/>
          <p:nvPr/>
        </p:nvSpPr>
        <p:spPr>
          <a:xfrm>
            <a:off x="6753326" y="6190251"/>
            <a:ext cx="3118153" cy="584775"/>
          </a:xfrm>
          <a:prstGeom prst="rect">
            <a:avLst/>
          </a:prstGeom>
          <a:solidFill>
            <a:schemeClr val="bg1"/>
          </a:solidFill>
          <a:ln w="28575">
            <a:solidFill>
              <a:srgbClr val="ED3C8D"/>
            </a:solidFill>
          </a:ln>
        </p:spPr>
        <p:txBody>
          <a:bodyPr wrap="square" rtlCol="0">
            <a:spAutoFit/>
          </a:bodyPr>
          <a:lstStyle/>
          <a:p>
            <a:r>
              <a:rPr lang="en-US" sz="3200">
                <a:solidFill>
                  <a:srgbClr val="ED3C8D"/>
                </a:solidFill>
                <a:latin typeface="Helvetica" panose="020B0604020202020204" pitchFamily="34" charset="0"/>
                <a:cs typeface="Helvetica" panose="020B0604020202020204" pitchFamily="34" charset="0"/>
              </a:rPr>
              <a:t>Marketer FAQs</a:t>
            </a:r>
          </a:p>
        </p:txBody>
      </p:sp>
      <p:grpSp>
        <p:nvGrpSpPr>
          <p:cNvPr id="2" name="Group 1">
            <a:extLst>
              <a:ext uri="{FF2B5EF4-FFF2-40B4-BE49-F238E27FC236}">
                <a16:creationId xmlns:a16="http://schemas.microsoft.com/office/drawing/2014/main" id="{2501A7D7-076F-4A6B-A264-06872EC4B546}"/>
              </a:ext>
            </a:extLst>
          </p:cNvPr>
          <p:cNvGrpSpPr/>
          <p:nvPr/>
        </p:nvGrpSpPr>
        <p:grpSpPr>
          <a:xfrm>
            <a:off x="5611014" y="6181778"/>
            <a:ext cx="969971" cy="650010"/>
            <a:chOff x="-1465061" y="4043691"/>
            <a:chExt cx="1061369" cy="780313"/>
          </a:xfrm>
        </p:grpSpPr>
        <p:sp>
          <p:nvSpPr>
            <p:cNvPr id="18" name="Rectangle 17">
              <a:extLst>
                <a:ext uri="{FF2B5EF4-FFF2-40B4-BE49-F238E27FC236}">
                  <a16:creationId xmlns:a16="http://schemas.microsoft.com/office/drawing/2014/main" id="{B75D176D-81A5-40CB-BAA8-F437B05150A1}"/>
                </a:ext>
              </a:extLst>
            </p:cNvPr>
            <p:cNvSpPr/>
            <p:nvPr/>
          </p:nvSpPr>
          <p:spPr>
            <a:xfrm>
              <a:off x="-1465061" y="4043691"/>
              <a:ext cx="1061369" cy="728824"/>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Icon&#10;&#10;Description automatically generated">
              <a:extLst>
                <a:ext uri="{FF2B5EF4-FFF2-40B4-BE49-F238E27FC236}">
                  <a16:creationId xmlns:a16="http://schemas.microsoft.com/office/drawing/2014/main" id="{7C137B71-C228-4CAB-BC8E-6AAB4609D59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295082" y="4095180"/>
              <a:ext cx="728824" cy="728824"/>
            </a:xfrm>
            <a:prstGeom prst="rect">
              <a:avLst/>
            </a:prstGeom>
          </p:spPr>
        </p:pic>
      </p:grpSp>
    </p:spTree>
    <p:extLst>
      <p:ext uri="{BB962C8B-B14F-4D97-AF65-F5344CB8AC3E}">
        <p14:creationId xmlns:p14="http://schemas.microsoft.com/office/powerpoint/2010/main" val="1264291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6FF6F6A-0012-413C-B3D5-DDAC566A96CF}"/>
              </a:ext>
            </a:extLst>
          </p:cNvPr>
          <p:cNvPicPr>
            <a:picLocks noChangeAspect="1"/>
          </p:cNvPicPr>
          <p:nvPr/>
        </p:nvPicPr>
        <p:blipFill>
          <a:blip r:embed="rId2" cstate="print">
            <a:clrChange>
              <a:clrFrom>
                <a:srgbClr val="201A62"/>
              </a:clrFrom>
              <a:clrTo>
                <a:srgbClr val="201A62">
                  <a:alpha val="0"/>
                </a:srgbClr>
              </a:clrTo>
            </a:clrChange>
            <a:extLst>
              <a:ext uri="{28A0092B-C50C-407E-A947-70E740481C1C}">
                <a14:useLocalDpi xmlns:a14="http://schemas.microsoft.com/office/drawing/2010/main"/>
              </a:ext>
            </a:extLst>
          </a:blip>
          <a:stretch>
            <a:fillRect/>
          </a:stretch>
        </p:blipFill>
        <p:spPr>
          <a:xfrm>
            <a:off x="6093078" y="0"/>
            <a:ext cx="6092572" cy="3547158"/>
          </a:xfrm>
          <a:prstGeom prst="rect">
            <a:avLst/>
          </a:prstGeom>
        </p:spPr>
      </p:pic>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rPr>
              <a:t>Drawing on our marketing expertise, we </a:t>
            </a:r>
            <a:r>
              <a:rPr lang="en-US" b="1">
                <a:solidFill>
                  <a:srgbClr val="66C5AD"/>
                </a:solidFill>
                <a:latin typeface="Helvetica" panose="020B0604020202020204" pitchFamily="2" charset="0"/>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rPr>
              <a:t> the complexities in our industry and </a:t>
            </a:r>
            <a:r>
              <a:rPr lang="en-US" sz="2000" b="1">
                <a:solidFill>
                  <a:srgbClr val="00BFF2"/>
                </a:solidFill>
                <a:latin typeface="Helvetica" panose="020B0604020202020204" pitchFamily="2" charset="0"/>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rPr>
              <a:t> the way marketers look at their media strategy.  </a:t>
            </a:r>
          </a:p>
        </p:txBody>
      </p:sp>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rPr>
              <a:t>We are committed to your business growth and proud to offer VAB members, brand marketers and </a:t>
            </a:r>
            <a:r>
              <a:rPr lang="en-US">
                <a:solidFill>
                  <a:srgbClr val="1F1A62"/>
                </a:solidFill>
                <a:latin typeface="Helvetica" panose="020B0604020202020204" pitchFamily="2" charset="0"/>
              </a:rPr>
              <a:t>agencies </a:t>
            </a:r>
            <a:r>
              <a:rPr lang="en-US" b="1" i="1">
                <a:solidFill>
                  <a:srgbClr val="1F1A62"/>
                </a:solidFill>
                <a:latin typeface="Helvetica" panose="020B0604020202020204" pitchFamily="2" charset="0"/>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sp>
        <p:nvSpPr>
          <p:cNvPr id="16" name="TextBox 15">
            <a:extLst>
              <a:ext uri="{FF2B5EF4-FFF2-40B4-BE49-F238E27FC236}">
                <a16:creationId xmlns:a16="http://schemas.microsoft.com/office/drawing/2014/main" id="{403F38AA-AAD1-410D-BCAB-2DE98701921E}"/>
              </a:ext>
            </a:extLst>
          </p:cNvPr>
          <p:cNvSpPr txBox="1"/>
          <p:nvPr/>
        </p:nvSpPr>
        <p:spPr>
          <a:xfrm>
            <a:off x="483207" y="5484229"/>
            <a:ext cx="11012107" cy="646331"/>
          </a:xfrm>
          <a:prstGeom prst="rect">
            <a:avLst/>
          </a:prstGeom>
          <a:noFill/>
        </p:spPr>
        <p:txBody>
          <a:bodyPr wrap="square">
            <a:spAutoFit/>
          </a:bodyPr>
          <a:lstStyle/>
          <a:p>
            <a:pPr marL="0" marR="0">
              <a:spcBef>
                <a:spcPts val="0"/>
              </a:spcBef>
              <a:spcAft>
                <a:spcPts val="0"/>
              </a:spcAft>
            </a:pPr>
            <a:r>
              <a:rPr lang="en-US" sz="1800" i="1" dirty="0">
                <a:solidFill>
                  <a:srgbClr val="1F1A62"/>
                </a:solidFill>
                <a:effectLst/>
                <a:latin typeface="Helvetica" panose="020B0604020202020204" pitchFamily="34" charset="0"/>
                <a:ea typeface="Calibri" panose="020F0502020204030204" pitchFamily="34" charset="0"/>
              </a:rPr>
              <a:t>Curious to learn more about VAB? </a:t>
            </a:r>
            <a:r>
              <a:rPr lang="en-US" sz="1800" dirty="0">
                <a:solidFill>
                  <a:srgbClr val="1F1A62"/>
                </a:solidFill>
                <a:effectLst/>
                <a:latin typeface="Helvetica" panose="020B0604020202020204" pitchFamily="34" charset="0"/>
                <a:ea typeface="Calibri" panose="020F0502020204030204" pitchFamily="34" charset="0"/>
              </a:rPr>
              <a:t>Check out this </a:t>
            </a:r>
            <a:r>
              <a:rPr lang="en-US" sz="1800" b="1" dirty="0">
                <a:solidFill>
                  <a:srgbClr val="00BFF2"/>
                </a:solidFill>
                <a:effectLst/>
                <a:latin typeface="Helvetica"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quick video</a:t>
            </a:r>
            <a:r>
              <a:rPr lang="en-US" sz="1800" b="1" dirty="0">
                <a:solidFill>
                  <a:srgbClr val="00BFF2"/>
                </a:solidFill>
                <a:effectLst/>
                <a:latin typeface="Helvetica" panose="020B0604020202020204" pitchFamily="34" charset="0"/>
                <a:ea typeface="Calibri" panose="020F0502020204030204" pitchFamily="34" charset="0"/>
              </a:rPr>
              <a:t> </a:t>
            </a:r>
            <a:r>
              <a:rPr lang="en-US" sz="1800" dirty="0">
                <a:solidFill>
                  <a:srgbClr val="1F1A62"/>
                </a:solidFill>
                <a:effectLst/>
                <a:latin typeface="Helvetica" panose="020B0604020202020204" pitchFamily="34" charset="0"/>
                <a:ea typeface="Calibri" panose="020F0502020204030204" pitchFamily="34" charset="0"/>
              </a:rPr>
              <a:t>to see what we do and how we can help you develop business-driving marketing strategies.</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8591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ext, indoor, person&#10;&#10;Description automatically generated">
            <a:extLst>
              <a:ext uri="{FF2B5EF4-FFF2-40B4-BE49-F238E27FC236}">
                <a16:creationId xmlns:a16="http://schemas.microsoft.com/office/drawing/2014/main" id="{1463B0DA-2E0E-47DD-9ECB-85501DAF35D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4358640" cy="6869150"/>
          </a:xfrm>
          <a:prstGeom prst="rect">
            <a:avLst/>
          </a:prstGeom>
        </p:spPr>
      </p:pic>
      <p:pic>
        <p:nvPicPr>
          <p:cNvPr id="12" name="Picture 11">
            <a:extLst>
              <a:ext uri="{FF2B5EF4-FFF2-40B4-BE49-F238E27FC236}">
                <a16:creationId xmlns:a16="http://schemas.microsoft.com/office/drawing/2014/main" id="{CE76AE42-6054-4893-B425-AA72E8D2B28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3" name="Slide Number Placeholder 5">
            <a:extLst>
              <a:ext uri="{FF2B5EF4-FFF2-40B4-BE49-F238E27FC236}">
                <a16:creationId xmlns:a16="http://schemas.microsoft.com/office/drawing/2014/main" id="{7A35D28E-1CAE-47B7-86CE-C3A71971377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37D4AE55-E23C-4A6C-8E06-B682A4B45618}"/>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9" name="TextBox 18">
            <a:extLst>
              <a:ext uri="{FF2B5EF4-FFF2-40B4-BE49-F238E27FC236}">
                <a16:creationId xmlns:a16="http://schemas.microsoft.com/office/drawing/2014/main" id="{D66462A3-F666-443C-AC51-5B0415163139}"/>
              </a:ext>
            </a:extLst>
          </p:cNvPr>
          <p:cNvSpPr txBox="1"/>
          <p:nvPr/>
        </p:nvSpPr>
        <p:spPr>
          <a:xfrm>
            <a:off x="4556801" y="1023708"/>
            <a:ext cx="7415518" cy="5293757"/>
          </a:xfrm>
          <a:prstGeom prst="rect">
            <a:avLst/>
          </a:prstGeom>
          <a:noFill/>
        </p:spPr>
        <p:txBody>
          <a:bodyPr wrap="square">
            <a:spAutoFit/>
          </a:bodyPr>
          <a:lstStyle/>
          <a:p>
            <a:r>
              <a:rPr lang="en-US" sz="2600">
                <a:solidFill>
                  <a:srgbClr val="1F1A62"/>
                </a:solidFill>
                <a:effectLst/>
                <a:latin typeface="Helvetica" panose="020B0403020202020204" pitchFamily="34" charset="0"/>
              </a:rPr>
              <a:t>We scoured the industry for real-world examples of how today's most innovative marketers are using streaming within their video campaigns to deliver on their business objectives. </a:t>
            </a:r>
          </a:p>
          <a:p>
            <a:endParaRPr lang="en-US" sz="2600">
              <a:solidFill>
                <a:srgbClr val="1F1A62"/>
              </a:solidFill>
              <a:latin typeface="Helvetica" panose="020B0403020202020204" pitchFamily="34" charset="0"/>
            </a:endParaRPr>
          </a:p>
          <a:p>
            <a:endParaRPr lang="en-US" sz="2600">
              <a:solidFill>
                <a:srgbClr val="1F1A62"/>
              </a:solidFill>
              <a:latin typeface="Helvetica" panose="020B0403020202020204" pitchFamily="34" charset="0"/>
            </a:endParaRPr>
          </a:p>
          <a:p>
            <a:r>
              <a:rPr lang="en-US" sz="2600">
                <a:solidFill>
                  <a:srgbClr val="1F1A62"/>
                </a:solidFill>
                <a:latin typeface="Helvetica" panose="020B0403020202020204" pitchFamily="34" charset="0"/>
              </a:rPr>
              <a:t>In these Marketer FAQs, you will find </a:t>
            </a:r>
            <a:r>
              <a:rPr lang="en-US" sz="2600" b="1">
                <a:solidFill>
                  <a:srgbClr val="1F1A62"/>
                </a:solidFill>
                <a:latin typeface="Helvetica" panose="020B0403020202020204" pitchFamily="34" charset="0"/>
              </a:rPr>
              <a:t>real-world guidance </a:t>
            </a:r>
            <a:r>
              <a:rPr lang="en-US" sz="2600">
                <a:solidFill>
                  <a:srgbClr val="1F1A62"/>
                </a:solidFill>
                <a:latin typeface="Helvetica" panose="020B0403020202020204" pitchFamily="34" charset="0"/>
              </a:rPr>
              <a:t>on </a:t>
            </a:r>
            <a:r>
              <a:rPr lang="en-US" sz="2600" b="1">
                <a:solidFill>
                  <a:srgbClr val="1F1A62"/>
                </a:solidFill>
                <a:latin typeface="Helvetica" panose="020B0403020202020204" pitchFamily="34" charset="0"/>
              </a:rPr>
              <a:t>common questions</a:t>
            </a:r>
            <a:r>
              <a:rPr lang="en-US" sz="2600">
                <a:solidFill>
                  <a:srgbClr val="1F1A62"/>
                </a:solidFill>
                <a:latin typeface="Helvetica" panose="020B0403020202020204" pitchFamily="34" charset="0"/>
              </a:rPr>
              <a:t> marketers have when developing streaming video campaigns.</a:t>
            </a:r>
          </a:p>
          <a:p>
            <a:endParaRPr lang="en-US" sz="2600">
              <a:solidFill>
                <a:srgbClr val="1F1A62"/>
              </a:solidFill>
              <a:latin typeface="Helvetica" panose="020B0403020202020204" pitchFamily="34" charset="0"/>
            </a:endParaRPr>
          </a:p>
          <a:p>
            <a:br>
              <a:rPr lang="en-US" sz="2600">
                <a:solidFill>
                  <a:srgbClr val="1F1A62"/>
                </a:solidFill>
                <a:effectLst/>
                <a:latin typeface="Helvetica" panose="020B0403020202020204" pitchFamily="34" charset="0"/>
              </a:rPr>
            </a:br>
            <a:endParaRPr lang="en-US" sz="2600">
              <a:solidFill>
                <a:srgbClr val="1F1A62"/>
              </a:solidFill>
              <a:latin typeface="Helvetica" panose="020B0403020202020204" pitchFamily="34" charset="0"/>
            </a:endParaRPr>
          </a:p>
        </p:txBody>
      </p:sp>
    </p:spTree>
    <p:extLst>
      <p:ext uri="{BB962C8B-B14F-4D97-AF65-F5344CB8AC3E}">
        <p14:creationId xmlns:p14="http://schemas.microsoft.com/office/powerpoint/2010/main" val="2440890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D8E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BDB492-9443-3D4A-8E9D-B3CECB95DCD7}"/>
              </a:ext>
            </a:extLst>
          </p:cNvPr>
          <p:cNvSpPr/>
          <p:nvPr/>
        </p:nvSpPr>
        <p:spPr>
          <a:xfrm>
            <a:off x="160617" y="258898"/>
            <a:ext cx="10853014"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1F1A62"/>
                </a:solidFill>
                <a:effectLst/>
                <a:uLnTx/>
                <a:uFillTx/>
                <a:latin typeface="Helvetica" pitchFamily="2" charset="0"/>
                <a:ea typeface="+mn-ea"/>
                <a:cs typeface="+mn-cs"/>
              </a:rPr>
              <a:t>In this Marketer FAQ series, you’ll find answers to these often-asked questions on the impact of </a:t>
            </a:r>
            <a:r>
              <a:rPr kumimoji="0" lang="en-US" sz="3000" b="1" i="0" u="none" strike="noStrike" kern="1200" cap="none" spc="0" normalizeH="0" baseline="0" noProof="0" err="1">
                <a:ln>
                  <a:noFill/>
                </a:ln>
                <a:solidFill>
                  <a:srgbClr val="1F1A62"/>
                </a:solidFill>
                <a:effectLst/>
                <a:uLnTx/>
                <a:uFillTx/>
                <a:latin typeface="Helvetica" pitchFamily="2" charset="0"/>
                <a:ea typeface="+mn-ea"/>
                <a:cs typeface="+mn-cs"/>
              </a:rPr>
              <a:t>streamin</a:t>
            </a:r>
            <a:r>
              <a:rPr lang="en-US" sz="3000" b="1">
                <a:solidFill>
                  <a:srgbClr val="1F1A62"/>
                </a:solidFill>
                <a:latin typeface="Helvetica" pitchFamily="2" charset="0"/>
              </a:rPr>
              <a:t>g video</a:t>
            </a:r>
            <a:endParaRPr kumimoji="0" lang="en-US" sz="3000" b="1" i="0" u="none" strike="noStrike" kern="1200" cap="none" spc="0" normalizeH="0" baseline="0" noProof="0">
              <a:ln>
                <a:noFill/>
              </a:ln>
              <a:solidFill>
                <a:srgbClr val="ED3C8D"/>
              </a:solidFill>
              <a:effectLst/>
              <a:uLnTx/>
              <a:uFillTx/>
              <a:latin typeface="Helvetica" pitchFamily="2" charset="0"/>
              <a:ea typeface="+mn-ea"/>
              <a:cs typeface="+mn-cs"/>
            </a:endParaRPr>
          </a:p>
        </p:txBody>
      </p:sp>
      <p:grpSp>
        <p:nvGrpSpPr>
          <p:cNvPr id="2" name="Group 1">
            <a:extLst>
              <a:ext uri="{FF2B5EF4-FFF2-40B4-BE49-F238E27FC236}">
                <a16:creationId xmlns:a16="http://schemas.microsoft.com/office/drawing/2014/main" id="{2037B066-C35A-4592-B503-23AFB2B88096}"/>
              </a:ext>
            </a:extLst>
          </p:cNvPr>
          <p:cNvGrpSpPr/>
          <p:nvPr/>
        </p:nvGrpSpPr>
        <p:grpSpPr>
          <a:xfrm>
            <a:off x="9194954" y="2774955"/>
            <a:ext cx="2179471" cy="2020443"/>
            <a:chOff x="9078760" y="1919613"/>
            <a:chExt cx="2179471" cy="2020443"/>
          </a:xfrm>
        </p:grpSpPr>
        <p:sp>
          <p:nvSpPr>
            <p:cNvPr id="79" name="Rectangle 78">
              <a:extLst>
                <a:ext uri="{FF2B5EF4-FFF2-40B4-BE49-F238E27FC236}">
                  <a16:creationId xmlns:a16="http://schemas.microsoft.com/office/drawing/2014/main" id="{1BFDC290-B14B-4CB7-AB58-568B1E8816A6}"/>
                </a:ext>
              </a:extLst>
            </p:cNvPr>
            <p:cNvSpPr/>
            <p:nvPr/>
          </p:nvSpPr>
          <p:spPr>
            <a:xfrm>
              <a:off x="9083340" y="1919613"/>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9B73084F-DEB2-4E9F-972F-C44EEFFF0E5C}"/>
                </a:ext>
              </a:extLst>
            </p:cNvPr>
            <p:cNvSpPr txBox="1"/>
            <p:nvPr/>
          </p:nvSpPr>
          <p:spPr>
            <a:xfrm>
              <a:off x="9078760" y="1934008"/>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4</a:t>
              </a:r>
            </a:p>
          </p:txBody>
        </p:sp>
        <p:sp>
          <p:nvSpPr>
            <p:cNvPr id="84" name="TextBox 83">
              <a:hlinkClick r:id="" action="ppaction://noaction"/>
              <a:extLst>
                <a:ext uri="{FF2B5EF4-FFF2-40B4-BE49-F238E27FC236}">
                  <a16:creationId xmlns:a16="http://schemas.microsoft.com/office/drawing/2014/main" id="{200C54B2-00DB-4C7E-BB5B-F64E6747CCEB}"/>
                </a:ext>
              </a:extLst>
            </p:cNvPr>
            <p:cNvSpPr txBox="1"/>
            <p:nvPr/>
          </p:nvSpPr>
          <p:spPr>
            <a:xfrm>
              <a:off x="9093076" y="2548533"/>
              <a:ext cx="2165155" cy="830997"/>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1F1A62"/>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How can I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drive in-store traffic</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 with streaming?</a:t>
              </a:r>
            </a:p>
          </p:txBody>
        </p:sp>
      </p:grpSp>
      <p:sp>
        <p:nvSpPr>
          <p:cNvPr id="67" name="Rectangle 66">
            <a:extLst>
              <a:ext uri="{FF2B5EF4-FFF2-40B4-BE49-F238E27FC236}">
                <a16:creationId xmlns:a16="http://schemas.microsoft.com/office/drawing/2014/main" id="{74FB8ACF-AE7D-4D5E-8116-7BE82199A02C}"/>
              </a:ext>
            </a:extLst>
          </p:cNvPr>
          <p:cNvSpPr/>
          <p:nvPr/>
        </p:nvSpPr>
        <p:spPr>
          <a:xfrm>
            <a:off x="3395423" y="2774955"/>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4BD39659-962E-4C90-AEF6-6A69B8C17A0A}"/>
              </a:ext>
            </a:extLst>
          </p:cNvPr>
          <p:cNvSpPr txBox="1"/>
          <p:nvPr/>
        </p:nvSpPr>
        <p:spPr>
          <a:xfrm>
            <a:off x="3368544" y="2781211"/>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2</a:t>
            </a:r>
          </a:p>
        </p:txBody>
      </p:sp>
      <p:sp>
        <p:nvSpPr>
          <p:cNvPr id="71" name="Rectangle 70">
            <a:extLst>
              <a:ext uri="{FF2B5EF4-FFF2-40B4-BE49-F238E27FC236}">
                <a16:creationId xmlns:a16="http://schemas.microsoft.com/office/drawing/2014/main" id="{7B0E4EB1-AC01-4C4E-8266-3294F69AF3F9}"/>
              </a:ext>
            </a:extLst>
          </p:cNvPr>
          <p:cNvSpPr/>
          <p:nvPr/>
        </p:nvSpPr>
        <p:spPr>
          <a:xfrm>
            <a:off x="3375180" y="3400543"/>
            <a:ext cx="221194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F1A62"/>
                </a:solidFill>
                <a:effectLst/>
                <a:uLnTx/>
                <a:uFillTx/>
                <a:latin typeface="Helvetica" pitchFamily="2" charset="0"/>
                <a:ea typeface="+mn-ea"/>
                <a:cs typeface="+mn-cs"/>
              </a:rPr>
              <a:t>How do I use streaming video </a:t>
            </a:r>
            <a:br>
              <a:rPr kumimoji="0" lang="en-US" sz="1600" b="0" i="0" u="none" strike="noStrike" kern="1200" cap="none" spc="0" normalizeH="0" baseline="0" noProof="0" dirty="0">
                <a:ln>
                  <a:noFill/>
                </a:ln>
                <a:solidFill>
                  <a:srgbClr val="1F1A62"/>
                </a:solidFill>
                <a:effectLst/>
                <a:uLnTx/>
                <a:uFillTx/>
                <a:latin typeface="Helvetica" pitchFamily="2" charset="0"/>
                <a:ea typeface="+mn-ea"/>
                <a:cs typeface="+mn-cs"/>
              </a:rPr>
            </a:br>
            <a:r>
              <a:rPr kumimoji="0" lang="en-US" sz="1600" b="0" i="0" u="none" strike="noStrike" kern="1200" cap="none" spc="0" normalizeH="0" baseline="0" noProof="0" dirty="0">
                <a:ln>
                  <a:noFill/>
                </a:ln>
                <a:solidFill>
                  <a:srgbClr val="1F1A62"/>
                </a:solidFill>
                <a:effectLst/>
                <a:uLnTx/>
                <a:uFillTx/>
                <a:latin typeface="Helvetica" pitchFamily="2" charset="0"/>
                <a:ea typeface="+mn-ea"/>
                <a:cs typeface="+mn-cs"/>
              </a:rPr>
              <a:t>to </a:t>
            </a:r>
            <a:r>
              <a:rPr kumimoji="0" lang="en-US" sz="1600" b="1" i="0" u="none" strike="noStrike" kern="1200" cap="none" spc="0" normalizeH="0" baseline="0" noProof="0" dirty="0">
                <a:ln>
                  <a:noFill/>
                </a:ln>
                <a:solidFill>
                  <a:srgbClr val="ED3C8D"/>
                </a:solidFill>
                <a:effectLst/>
                <a:uLnTx/>
                <a:uFillTx/>
                <a:latin typeface="Helvetica" pitchFamily="2" charset="0"/>
                <a:ea typeface="+mn-ea"/>
                <a:cs typeface="+mn-cs"/>
              </a:rPr>
              <a:t>boost sales</a:t>
            </a:r>
            <a:r>
              <a:rPr kumimoji="0" lang="en-US" sz="1600" b="0" i="0" u="none" strike="noStrike" kern="1200" cap="none" spc="0" normalizeH="0" baseline="0" noProof="0" dirty="0">
                <a:ln>
                  <a:noFill/>
                </a:ln>
                <a:solidFill>
                  <a:srgbClr val="1F1A62"/>
                </a:solidFill>
                <a:effectLst/>
                <a:uLnTx/>
                <a:uFillTx/>
                <a:latin typeface="Helvetica" pitchFamily="2" charset="0"/>
                <a:ea typeface="+mn-ea"/>
                <a:cs typeface="+mn-cs"/>
              </a:rPr>
              <a:t>?</a:t>
            </a:r>
          </a:p>
        </p:txBody>
      </p:sp>
      <p:sp>
        <p:nvSpPr>
          <p:cNvPr id="64" name="Rectangle 63">
            <a:extLst>
              <a:ext uri="{FF2B5EF4-FFF2-40B4-BE49-F238E27FC236}">
                <a16:creationId xmlns:a16="http://schemas.microsoft.com/office/drawing/2014/main" id="{361018FD-8F90-4248-85A2-836A1A014DEA}"/>
              </a:ext>
            </a:extLst>
          </p:cNvPr>
          <p:cNvSpPr/>
          <p:nvPr/>
        </p:nvSpPr>
        <p:spPr>
          <a:xfrm>
            <a:off x="591804" y="2774955"/>
            <a:ext cx="2165155" cy="2020443"/>
          </a:xfrm>
          <a:prstGeom prst="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477A3580-D43B-4161-9601-4010AB83170D}"/>
              </a:ext>
            </a:extLst>
          </p:cNvPr>
          <p:cNvSpPr txBox="1"/>
          <p:nvPr/>
        </p:nvSpPr>
        <p:spPr>
          <a:xfrm>
            <a:off x="587224" y="278935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1</a:t>
            </a:r>
          </a:p>
        </p:txBody>
      </p:sp>
      <p:sp>
        <p:nvSpPr>
          <p:cNvPr id="66" name="Rectangle 65">
            <a:extLst>
              <a:ext uri="{FF2B5EF4-FFF2-40B4-BE49-F238E27FC236}">
                <a16:creationId xmlns:a16="http://schemas.microsoft.com/office/drawing/2014/main" id="{D8D3A33D-1EE9-46E2-B440-52C2DF087D31}"/>
              </a:ext>
            </a:extLst>
          </p:cNvPr>
          <p:cNvSpPr/>
          <p:nvPr/>
        </p:nvSpPr>
        <p:spPr>
          <a:xfrm>
            <a:off x="590086" y="3400543"/>
            <a:ext cx="2191789"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F1A62"/>
                </a:solidFill>
                <a:effectLst/>
                <a:uLnTx/>
                <a:uFillTx/>
                <a:latin typeface="Helvetica" pitchFamily="2" charset="0"/>
                <a:ea typeface="+mn-ea"/>
                <a:cs typeface="+mn-cs"/>
              </a:rPr>
              <a:t>How do I use streaming to </a:t>
            </a:r>
            <a:r>
              <a:rPr kumimoji="0" lang="en-US" sz="1600" b="1" i="0" u="none" strike="noStrike" kern="1200" cap="none" spc="0" normalizeH="0" baseline="0" noProof="0" dirty="0">
                <a:ln>
                  <a:noFill/>
                </a:ln>
                <a:solidFill>
                  <a:srgbClr val="ED3C8D"/>
                </a:solidFill>
                <a:effectLst/>
                <a:uLnTx/>
                <a:uFillTx/>
                <a:latin typeface="Helvetica" pitchFamily="2" charset="0"/>
                <a:ea typeface="+mn-ea"/>
                <a:cs typeface="+mn-cs"/>
              </a:rPr>
              <a:t>extend the reach </a:t>
            </a:r>
            <a:r>
              <a:rPr kumimoji="0" lang="en-US" sz="1600" b="0" i="0" u="none" strike="noStrike" kern="1200" cap="none" spc="0" normalizeH="0" baseline="0" noProof="0" dirty="0">
                <a:ln>
                  <a:noFill/>
                </a:ln>
                <a:solidFill>
                  <a:srgbClr val="1F1A62"/>
                </a:solidFill>
                <a:effectLst/>
                <a:uLnTx/>
                <a:uFillTx/>
                <a:latin typeface="Helvetica" pitchFamily="2" charset="0"/>
                <a:ea typeface="+mn-ea"/>
                <a:cs typeface="+mn-cs"/>
              </a:rPr>
              <a:t>of my video campaign beyond linear TV? </a:t>
            </a:r>
          </a:p>
        </p:txBody>
      </p:sp>
      <p:sp>
        <p:nvSpPr>
          <p:cNvPr id="75" name="Rectangle 74">
            <a:extLst>
              <a:ext uri="{FF2B5EF4-FFF2-40B4-BE49-F238E27FC236}">
                <a16:creationId xmlns:a16="http://schemas.microsoft.com/office/drawing/2014/main" id="{0A5522B7-937C-4BEA-B473-39BB43F31AD0}"/>
              </a:ext>
            </a:extLst>
          </p:cNvPr>
          <p:cNvSpPr/>
          <p:nvPr/>
        </p:nvSpPr>
        <p:spPr>
          <a:xfrm>
            <a:off x="6263637" y="2774955"/>
            <a:ext cx="2165155" cy="2020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D509C319-3AD5-4BF0-B1DF-0FA51AD58846}"/>
              </a:ext>
            </a:extLst>
          </p:cNvPr>
          <p:cNvSpPr txBox="1"/>
          <p:nvPr/>
        </p:nvSpPr>
        <p:spPr>
          <a:xfrm>
            <a:off x="6259057" y="2789350"/>
            <a:ext cx="436418"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C0F3"/>
                </a:solidFill>
                <a:effectLst/>
                <a:uLnTx/>
                <a:uFillTx/>
                <a:latin typeface="Helvetica" pitchFamily="2" charset="0"/>
                <a:ea typeface="+mn-ea"/>
                <a:cs typeface="+mn-cs"/>
              </a:rPr>
              <a:t>3</a:t>
            </a:r>
          </a:p>
        </p:txBody>
      </p:sp>
      <p:sp>
        <p:nvSpPr>
          <p:cNvPr id="88" name="Rectangle 87">
            <a:hlinkClick r:id="" action="ppaction://noaction"/>
            <a:extLst>
              <a:ext uri="{FF2B5EF4-FFF2-40B4-BE49-F238E27FC236}">
                <a16:creationId xmlns:a16="http://schemas.microsoft.com/office/drawing/2014/main" id="{068566A5-7446-4C01-B179-EDD71F85B1F5}"/>
              </a:ext>
            </a:extLst>
          </p:cNvPr>
          <p:cNvSpPr/>
          <p:nvPr/>
        </p:nvSpPr>
        <p:spPr>
          <a:xfrm>
            <a:off x="6263548" y="3403875"/>
            <a:ext cx="2114988"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How can I make an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impact on a local level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with streaming?</a:t>
            </a:r>
          </a:p>
        </p:txBody>
      </p:sp>
      <p:pic>
        <p:nvPicPr>
          <p:cNvPr id="31" name="Picture 30">
            <a:extLst>
              <a:ext uri="{FF2B5EF4-FFF2-40B4-BE49-F238E27FC236}">
                <a16:creationId xmlns:a16="http://schemas.microsoft.com/office/drawing/2014/main" id="{5D68C857-F844-429D-8024-61012DD414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33" name="Picture 32">
            <a:extLst>
              <a:ext uri="{FF2B5EF4-FFF2-40B4-BE49-F238E27FC236}">
                <a16:creationId xmlns:a16="http://schemas.microsoft.com/office/drawing/2014/main" id="{D518C4F8-3856-45C3-8547-6ECF3A2FA5E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03714" y="6507893"/>
            <a:ext cx="11708793" cy="350107"/>
          </a:xfrm>
          <a:prstGeom prst="rect">
            <a:avLst/>
          </a:prstGeom>
        </p:spPr>
      </p:pic>
      <p:sp>
        <p:nvSpPr>
          <p:cNvPr id="34" name="Slide Number Placeholder 5">
            <a:extLst>
              <a:ext uri="{FF2B5EF4-FFF2-40B4-BE49-F238E27FC236}">
                <a16:creationId xmlns:a16="http://schemas.microsoft.com/office/drawing/2014/main" id="{44899740-9A82-468A-B216-85EA7A9E262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5" name="Rectangle 34">
            <a:extLst>
              <a:ext uri="{FF2B5EF4-FFF2-40B4-BE49-F238E27FC236}">
                <a16:creationId xmlns:a16="http://schemas.microsoft.com/office/drawing/2014/main" id="{1C35931F-C485-44B0-AC55-F7986F6F920B}"/>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 name="TextBox 2">
            <a:extLst>
              <a:ext uri="{FF2B5EF4-FFF2-40B4-BE49-F238E27FC236}">
                <a16:creationId xmlns:a16="http://schemas.microsoft.com/office/drawing/2014/main" id="{A8591E8A-2108-4222-8BC0-B4D559F5CD52}"/>
              </a:ext>
            </a:extLst>
          </p:cNvPr>
          <p:cNvSpPr txBox="1"/>
          <p:nvPr/>
        </p:nvSpPr>
        <p:spPr>
          <a:xfrm>
            <a:off x="3707369" y="5797138"/>
            <a:ext cx="5634876" cy="369332"/>
          </a:xfrm>
          <a:prstGeom prst="rect">
            <a:avLst/>
          </a:prstGeom>
          <a:noFill/>
        </p:spPr>
        <p:txBody>
          <a:bodyPr wrap="none" rtlCol="0">
            <a:spAutoFit/>
          </a:bodyPr>
          <a:lstStyle/>
          <a:p>
            <a:r>
              <a:rPr lang="en-US">
                <a:solidFill>
                  <a:srgbClr val="ED3C8D"/>
                </a:solidFill>
                <a:latin typeface="Helvetica" panose="020B0403020202020204" pitchFamily="34" charset="0"/>
              </a:rPr>
              <a:t>Click </a:t>
            </a:r>
            <a:r>
              <a:rPr lang="en-US" u="sng">
                <a:solidFill>
                  <a:srgbClr val="00BFF2"/>
                </a:solidFill>
                <a:latin typeface="Helvetica" panose="020B0403020202020204" pitchFamily="34" charset="0"/>
                <a:hlinkClick r:id="rId5">
                  <a:extLst>
                    <a:ext uri="{A12FA001-AC4F-418D-AE19-62706E023703}">
                      <ahyp:hlinkClr xmlns:ahyp="http://schemas.microsoft.com/office/drawing/2018/hyperlinkcolor" val="tx"/>
                    </a:ext>
                  </a:extLst>
                </a:hlinkClick>
              </a:rPr>
              <a:t>here</a:t>
            </a:r>
            <a:r>
              <a:rPr lang="en-US">
                <a:solidFill>
                  <a:srgbClr val="ED3C8D"/>
                </a:solidFill>
                <a:latin typeface="Helvetica" panose="020B0403020202020204" pitchFamily="34" charset="0"/>
              </a:rPr>
              <a:t> to download the other pieces in this series</a:t>
            </a:r>
          </a:p>
        </p:txBody>
      </p:sp>
    </p:spTree>
    <p:extLst>
      <p:ext uri="{BB962C8B-B14F-4D97-AF65-F5344CB8AC3E}">
        <p14:creationId xmlns:p14="http://schemas.microsoft.com/office/powerpoint/2010/main" val="2785629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Automotive </a:t>
            </a:r>
            <a:r>
              <a:rPr kumimoji="0" lang="en-US" sz="1600" b="0" i="0" u="none" strike="noStrike" kern="1200" cap="none" spc="0" normalizeH="0" baseline="0" noProof="0">
                <a:ln>
                  <a:noFill/>
                </a:ln>
                <a:solidFill>
                  <a:srgbClr val="FFE900"/>
                </a:solidFill>
                <a:effectLst/>
                <a:uLnTx/>
                <a:uFillTx/>
                <a:latin typeface="Helvetica" pitchFamily="2" charset="0"/>
                <a:ea typeface="+mn-ea"/>
                <a:cs typeface="+mn-cs"/>
              </a:rPr>
              <a:t>(Luxury)</a:t>
            </a:r>
          </a:p>
        </p:txBody>
      </p:sp>
      <p:sp>
        <p:nvSpPr>
          <p:cNvPr id="25" name="Rectangle 24">
            <a:extLst>
              <a:ext uri="{FF2B5EF4-FFF2-40B4-BE49-F238E27FC236}">
                <a16:creationId xmlns:a16="http://schemas.microsoft.com/office/drawing/2014/main" id="{D6F3E4AB-B239-4014-8CC3-C8706E0369B4}"/>
              </a:ext>
            </a:extLst>
          </p:cNvPr>
          <p:cNvSpPr/>
          <p:nvPr/>
        </p:nvSpPr>
        <p:spPr>
          <a:xfrm>
            <a:off x="76122" y="1056251"/>
            <a:ext cx="3904144" cy="393954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luxury auto advertiser wanted to extend the reach of their video campaign beyond linear TV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Tubi partnered with TVSquared who combined ACR and digital measurement to understand the incremental reach that Tubi offered beyond the advertiser's linear investments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Household Income $75K+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89%</a:t>
            </a:r>
            <a:r>
              <a:rPr kumimoji="0" lang="en-US" sz="1200" b="0" i="0" u="none" strike="noStrike" kern="1200" cap="none" spc="0" normalizeH="0" baseline="0" noProof="0">
                <a:ln>
                  <a:noFill/>
                </a:ln>
                <a:solidFill>
                  <a:srgbClr val="1F1A62"/>
                </a:solidFill>
                <a:effectLst/>
                <a:uLnTx/>
                <a:uFillTx/>
                <a:latin typeface="Helvetica"/>
                <a:ea typeface="+mn-ea"/>
                <a:cs typeface="Helvetica"/>
              </a:rPr>
              <a:t> of Tubi’s audience was incremental to the linear buy, and only </a:t>
            </a:r>
            <a:r>
              <a:rPr kumimoji="0" lang="en-US" sz="1200" b="1" i="0" u="none" strike="noStrike" kern="1200" cap="none" spc="0" normalizeH="0" baseline="0" noProof="0">
                <a:ln>
                  <a:noFill/>
                </a:ln>
                <a:solidFill>
                  <a:srgbClr val="1F1A62"/>
                </a:solidFill>
                <a:effectLst/>
                <a:uLnTx/>
                <a:uFillTx/>
                <a:latin typeface="Helvetica"/>
                <a:ea typeface="+mn-ea"/>
                <a:cs typeface="Helvetica"/>
              </a:rPr>
              <a:t>3%</a:t>
            </a:r>
            <a:r>
              <a:rPr kumimoji="0" lang="en-US" sz="1200" b="0" i="0" u="none" strike="noStrike" kern="1200" cap="none" spc="0" normalizeH="0" baseline="0" noProof="0">
                <a:ln>
                  <a:noFill/>
                </a:ln>
                <a:solidFill>
                  <a:srgbClr val="1F1A62"/>
                </a:solidFill>
                <a:effectLst/>
                <a:uLnTx/>
                <a:uFillTx/>
                <a:latin typeface="Helvetica"/>
                <a:ea typeface="+mn-ea"/>
                <a:cs typeface="Helvetica"/>
              </a:rPr>
              <a:t> of media volume overlapped between Tubi and linear campaigns</a:t>
            </a:r>
            <a:endParaRPr kumimoji="0" lang="en-US" sz="1200" b="1" i="0" u="none" strike="noStrike" kern="1200" cap="none" spc="0" normalizeH="0" baseline="0" noProof="0">
              <a:ln>
                <a:noFill/>
              </a:ln>
              <a:solidFill>
                <a:srgbClr val="ED3C8D"/>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Tubi </a:t>
            </a:r>
            <a:r>
              <a:rPr kumimoji="0" lang="en-US" sz="1200" b="1" i="0" u="none" strike="noStrike" kern="1200" cap="none" spc="0" normalizeH="0" baseline="0" noProof="0">
                <a:ln>
                  <a:noFill/>
                </a:ln>
                <a:solidFill>
                  <a:srgbClr val="1F1A62"/>
                </a:solidFill>
                <a:effectLst/>
                <a:uLnTx/>
                <a:uFillTx/>
                <a:latin typeface="Helvetica"/>
                <a:ea typeface="+mn-ea"/>
                <a:cs typeface="Helvetica"/>
              </a:rPr>
              <a:t>/</a:t>
            </a:r>
            <a:r>
              <a:rPr kumimoji="0" lang="en-US" sz="1200" b="0" i="0" u="none" strike="noStrike" kern="1200" cap="none" spc="0" normalizeH="0" baseline="0" noProof="0">
                <a:ln>
                  <a:noFill/>
                </a:ln>
                <a:solidFill>
                  <a:srgbClr val="1F1A62"/>
                </a:solidFill>
                <a:effectLst/>
                <a:uLnTx/>
                <a:uFillTx/>
                <a:latin typeface="Helvetica"/>
                <a:ea typeface="+mn-ea"/>
                <a:cs typeface="Helvetica"/>
              </a:rPr>
              <a:t> Streaming + Linear TV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OTT + Linear TV</a:t>
            </a:r>
          </a:p>
        </p:txBody>
      </p:sp>
      <p:sp>
        <p:nvSpPr>
          <p:cNvPr id="30" name="Rectangle 29">
            <a:extLst>
              <a:ext uri="{FF2B5EF4-FFF2-40B4-BE49-F238E27FC236}">
                <a16:creationId xmlns:a16="http://schemas.microsoft.com/office/drawing/2014/main" id="{75F81532-3D49-4828-8247-ECFA9B63B40D}"/>
              </a:ext>
            </a:extLst>
          </p:cNvPr>
          <p:cNvSpPr/>
          <p:nvPr/>
        </p:nvSpPr>
        <p:spPr>
          <a:xfrm>
            <a:off x="4064307" y="180008"/>
            <a:ext cx="6663395" cy="769441"/>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luxury auto advertiser’s streaming campaign on Tubi delivered on </a:t>
            </a:r>
            <a:r>
              <a:rPr kumimoji="0" lang="en-US" sz="2200" b="0" i="0" u="none" strike="noStrike" kern="1200" cap="none" spc="0" normalizeH="0" baseline="0" noProof="0">
                <a:ln>
                  <a:noFill/>
                </a:ln>
                <a:solidFill>
                  <a:srgbClr val="ED3C8D"/>
                </a:solidFill>
                <a:effectLst/>
                <a:uLnTx/>
                <a:uFillTx/>
                <a:latin typeface="Helvetica"/>
                <a:ea typeface="+mn-ea"/>
                <a:cs typeface="Helvetica"/>
              </a:rPr>
              <a:t>cross-channel incremental reach</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14133" y="6171544"/>
            <a:ext cx="58512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Tubi,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Tubi drives incremental reach</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Campaign time period: 6/16/21-6/30/21. ACR and digital measurement via TVSquared.</a:t>
            </a:r>
            <a:endPar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38" name="Picture 37" descr="A picture containing text&#10;&#10;Description automatically generated">
            <a:extLst>
              <a:ext uri="{FF2B5EF4-FFF2-40B4-BE49-F238E27FC236}">
                <a16:creationId xmlns:a16="http://schemas.microsoft.com/office/drawing/2014/main" id="{2407B1C4-D485-44CB-9003-DF28901DF6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53199" y="104502"/>
            <a:ext cx="1061334" cy="613630"/>
          </a:xfrm>
          <a:prstGeom prst="rect">
            <a:avLst/>
          </a:prstGeom>
        </p:spPr>
      </p:pic>
      <p:pic>
        <p:nvPicPr>
          <p:cNvPr id="1026" name="Picture 2" descr="upload.wikimedia.org/wikipedia/en/thumb/d/db/Tu...">
            <a:extLst>
              <a:ext uri="{FF2B5EF4-FFF2-40B4-BE49-F238E27FC236}">
                <a16:creationId xmlns:a16="http://schemas.microsoft.com/office/drawing/2014/main" id="{F1FE1D0D-41FE-4ACB-931D-6C923058937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771729" y="6099665"/>
            <a:ext cx="845435" cy="379786"/>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a:extLst>
              <a:ext uri="{FF2B5EF4-FFF2-40B4-BE49-F238E27FC236}">
                <a16:creationId xmlns:a16="http://schemas.microsoft.com/office/drawing/2014/main" id="{47624E44-7182-447E-89CC-18B512110C3B}"/>
              </a:ext>
            </a:extLst>
          </p:cNvPr>
          <p:cNvGrpSpPr/>
          <p:nvPr/>
        </p:nvGrpSpPr>
        <p:grpSpPr>
          <a:xfrm>
            <a:off x="6552737" y="1148683"/>
            <a:ext cx="3208027" cy="2215243"/>
            <a:chOff x="4148315" y="5371048"/>
            <a:chExt cx="3208027" cy="2215243"/>
          </a:xfrm>
        </p:grpSpPr>
        <p:sp>
          <p:nvSpPr>
            <p:cNvPr id="65" name="Freeform 82">
              <a:extLst>
                <a:ext uri="{FF2B5EF4-FFF2-40B4-BE49-F238E27FC236}">
                  <a16:creationId xmlns:a16="http://schemas.microsoft.com/office/drawing/2014/main" id="{0C329F9A-777F-429E-8F58-64C11C450542}"/>
                </a:ext>
              </a:extLst>
            </p:cNvPr>
            <p:cNvSpPr/>
            <p:nvPr/>
          </p:nvSpPr>
          <p:spPr>
            <a:xfrm>
              <a:off x="4224411" y="6024531"/>
              <a:ext cx="1120376" cy="1372774"/>
            </a:xfrm>
            <a:custGeom>
              <a:avLst/>
              <a:gdLst>
                <a:gd name="connsiteX0" fmla="*/ 686387 w 1120376"/>
                <a:gd name="connsiteY0" fmla="*/ 0 h 1372774"/>
                <a:gd name="connsiteX1" fmla="*/ 824718 w 1120376"/>
                <a:gd name="connsiteY1" fmla="*/ 13945 h 1372774"/>
                <a:gd name="connsiteX2" fmla="*/ 890950 w 1120376"/>
                <a:gd name="connsiteY2" fmla="*/ 34505 h 1372774"/>
                <a:gd name="connsiteX3" fmla="*/ 858085 w 1120376"/>
                <a:gd name="connsiteY3" fmla="*/ 123491 h 1372774"/>
                <a:gd name="connsiteX4" fmla="*/ 808102 w 1120376"/>
                <a:gd name="connsiteY4" fmla="*/ 451110 h 1372774"/>
                <a:gd name="connsiteX5" fmla="*/ 997972 w 1120376"/>
                <a:gd name="connsiteY5" fmla="*/ 1067095 h 1372774"/>
                <a:gd name="connsiteX6" fmla="*/ 1120376 w 1120376"/>
                <a:gd name="connsiteY6" fmla="*/ 1214112 h 1372774"/>
                <a:gd name="connsiteX7" fmla="*/ 1070153 w 1120376"/>
                <a:gd name="connsiteY7" fmla="*/ 1255550 h 1372774"/>
                <a:gd name="connsiteX8" fmla="*/ 686387 w 1120376"/>
                <a:gd name="connsiteY8" fmla="*/ 1372774 h 1372774"/>
                <a:gd name="connsiteX9" fmla="*/ 0 w 1120376"/>
                <a:gd name="connsiteY9" fmla="*/ 686387 h 1372774"/>
                <a:gd name="connsiteX10" fmla="*/ 686387 w 1120376"/>
                <a:gd name="connsiteY10" fmla="*/ 0 h 137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0376" h="1372774">
                  <a:moveTo>
                    <a:pt x="686387" y="0"/>
                  </a:moveTo>
                  <a:cubicBezTo>
                    <a:pt x="733772" y="0"/>
                    <a:pt x="780036" y="4802"/>
                    <a:pt x="824718" y="13945"/>
                  </a:cubicBezTo>
                  <a:lnTo>
                    <a:pt x="890950" y="34505"/>
                  </a:lnTo>
                  <a:lnTo>
                    <a:pt x="858085" y="123491"/>
                  </a:lnTo>
                  <a:cubicBezTo>
                    <a:pt x="825601" y="226986"/>
                    <a:pt x="808102" y="337023"/>
                    <a:pt x="808102" y="451110"/>
                  </a:cubicBezTo>
                  <a:cubicBezTo>
                    <a:pt x="808102" y="679285"/>
                    <a:pt x="878098" y="891259"/>
                    <a:pt x="997972" y="1067095"/>
                  </a:cubicBezTo>
                  <a:lnTo>
                    <a:pt x="1120376" y="1214112"/>
                  </a:lnTo>
                  <a:lnTo>
                    <a:pt x="1070153" y="1255550"/>
                  </a:lnTo>
                  <a:cubicBezTo>
                    <a:pt x="960605" y="1329559"/>
                    <a:pt x="828543" y="1372774"/>
                    <a:pt x="686387" y="1372774"/>
                  </a:cubicBezTo>
                  <a:cubicBezTo>
                    <a:pt x="307306" y="1372774"/>
                    <a:pt x="0" y="1065468"/>
                    <a:pt x="0" y="686387"/>
                  </a:cubicBezTo>
                  <a:cubicBezTo>
                    <a:pt x="0" y="307306"/>
                    <a:pt x="307306" y="0"/>
                    <a:pt x="686387" y="0"/>
                  </a:cubicBezTo>
                  <a:close/>
                </a:path>
              </a:pathLst>
            </a:custGeom>
            <a:gradFill>
              <a:gsLst>
                <a:gs pos="0">
                  <a:srgbClr val="DDDEE3"/>
                </a:gs>
                <a:gs pos="97000">
                  <a:srgbClr val="FBFBFC"/>
                </a:gs>
              </a:gsLst>
              <a:lin ang="18900000" scaled="0"/>
            </a:gradFill>
            <a:ln w="635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66" name="Freeform 84">
              <a:extLst>
                <a:ext uri="{FF2B5EF4-FFF2-40B4-BE49-F238E27FC236}">
                  <a16:creationId xmlns:a16="http://schemas.microsoft.com/office/drawing/2014/main" id="{832D4069-4362-495C-8926-1EA550ADE2C4}"/>
                </a:ext>
              </a:extLst>
            </p:cNvPr>
            <p:cNvSpPr/>
            <p:nvPr/>
          </p:nvSpPr>
          <p:spPr>
            <a:xfrm>
              <a:off x="5378525" y="5473304"/>
              <a:ext cx="1864046" cy="2005782"/>
            </a:xfrm>
            <a:custGeom>
              <a:avLst/>
              <a:gdLst>
                <a:gd name="connsiteX0" fmla="*/ 861155 w 1864046"/>
                <a:gd name="connsiteY0" fmla="*/ 0 h 2005782"/>
                <a:gd name="connsiteX1" fmla="*/ 1864046 w 1864046"/>
                <a:gd name="connsiteY1" fmla="*/ 1002891 h 2005782"/>
                <a:gd name="connsiteX2" fmla="*/ 861155 w 1864046"/>
                <a:gd name="connsiteY2" fmla="*/ 2005782 h 2005782"/>
                <a:gd name="connsiteX3" fmla="*/ 300430 w 1864046"/>
                <a:gd name="connsiteY3" fmla="*/ 1834504 h 2005782"/>
                <a:gd name="connsiteX4" fmla="*/ 230550 w 1864046"/>
                <a:gd name="connsiteY4" fmla="*/ 1776848 h 2005782"/>
                <a:gd name="connsiteX5" fmla="*/ 286170 w 1864046"/>
                <a:gd name="connsiteY5" fmla="*/ 1709435 h 2005782"/>
                <a:gd name="connsiteX6" fmla="*/ 431619 w 1864046"/>
                <a:gd name="connsiteY6" fmla="*/ 1233267 h 2005782"/>
                <a:gd name="connsiteX7" fmla="*/ 56133 w 1864046"/>
                <a:gd name="connsiteY7" fmla="*/ 527062 h 2005782"/>
                <a:gd name="connsiteX8" fmla="*/ 0 w 1864046"/>
                <a:gd name="connsiteY8" fmla="*/ 496594 h 2005782"/>
                <a:gd name="connsiteX9" fmla="*/ 29542 w 1864046"/>
                <a:gd name="connsiteY9" fmla="*/ 442166 h 2005782"/>
                <a:gd name="connsiteX10" fmla="*/ 861155 w 1864046"/>
                <a:gd name="connsiteY10" fmla="*/ 0 h 200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4046" h="2005782">
                  <a:moveTo>
                    <a:pt x="861155" y="0"/>
                  </a:moveTo>
                  <a:cubicBezTo>
                    <a:pt x="1415036" y="0"/>
                    <a:pt x="1864046" y="449010"/>
                    <a:pt x="1864046" y="1002891"/>
                  </a:cubicBezTo>
                  <a:cubicBezTo>
                    <a:pt x="1864046" y="1556772"/>
                    <a:pt x="1415036" y="2005782"/>
                    <a:pt x="861155" y="2005782"/>
                  </a:cubicBezTo>
                  <a:cubicBezTo>
                    <a:pt x="653450" y="2005782"/>
                    <a:pt x="460492" y="1942640"/>
                    <a:pt x="300430" y="1834504"/>
                  </a:cubicBezTo>
                  <a:lnTo>
                    <a:pt x="230550" y="1776848"/>
                  </a:lnTo>
                  <a:lnTo>
                    <a:pt x="286170" y="1709435"/>
                  </a:lnTo>
                  <a:cubicBezTo>
                    <a:pt x="377999" y="1573510"/>
                    <a:pt x="431619" y="1409651"/>
                    <a:pt x="431619" y="1233267"/>
                  </a:cubicBezTo>
                  <a:cubicBezTo>
                    <a:pt x="431619" y="939295"/>
                    <a:pt x="282675" y="680111"/>
                    <a:pt x="56133" y="527062"/>
                  </a:cubicBezTo>
                  <a:lnTo>
                    <a:pt x="0" y="496594"/>
                  </a:lnTo>
                  <a:lnTo>
                    <a:pt x="29542" y="442166"/>
                  </a:lnTo>
                  <a:cubicBezTo>
                    <a:pt x="209769" y="175395"/>
                    <a:pt x="514980" y="0"/>
                    <a:pt x="861155" y="0"/>
                  </a:cubicBezTo>
                  <a:close/>
                </a:path>
              </a:pathLst>
            </a:custGeom>
            <a:gradFill>
              <a:gsLst>
                <a:gs pos="0">
                  <a:srgbClr val="DDDEE3"/>
                </a:gs>
                <a:gs pos="97000">
                  <a:srgbClr val="FBFBFC"/>
                </a:gs>
              </a:gsLst>
              <a:lin ang="18900000" scaled="0"/>
            </a:gradFill>
            <a:ln w="635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67" name="Freeform 46">
              <a:extLst>
                <a:ext uri="{FF2B5EF4-FFF2-40B4-BE49-F238E27FC236}">
                  <a16:creationId xmlns:a16="http://schemas.microsoft.com/office/drawing/2014/main" id="{31BD244F-8D9D-4266-9DA2-4F1FC188FC1D}"/>
                </a:ext>
              </a:extLst>
            </p:cNvPr>
            <p:cNvSpPr/>
            <p:nvPr/>
          </p:nvSpPr>
          <p:spPr>
            <a:xfrm rot="14095829">
              <a:off x="5132059" y="5362008"/>
              <a:ext cx="2215243" cy="2233323"/>
            </a:xfrm>
            <a:custGeom>
              <a:avLst/>
              <a:gdLst>
                <a:gd name="connsiteX0" fmla="*/ 394108 w 1205038"/>
                <a:gd name="connsiteY0" fmla="*/ 37650 h 1214873"/>
                <a:gd name="connsiteX1" fmla="*/ 1 w 1205038"/>
                <a:gd name="connsiteY1" fmla="*/ 607141 h 1214873"/>
                <a:gd name="connsiteX2" fmla="*/ 602520 w 1205038"/>
                <a:gd name="connsiteY2" fmla="*/ 1214874 h 1214873"/>
                <a:gd name="connsiteX3" fmla="*/ 1205039 w 1205038"/>
                <a:gd name="connsiteY3" fmla="*/ 607141 h 1214873"/>
                <a:gd name="connsiteX4" fmla="*/ 602520 w 1205038"/>
                <a:gd name="connsiteY4" fmla="*/ 0 h 1214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38" h="1214873">
                  <a:moveTo>
                    <a:pt x="394108" y="37650"/>
                  </a:moveTo>
                  <a:cubicBezTo>
                    <a:pt x="156804" y="126572"/>
                    <a:pt x="-345" y="353622"/>
                    <a:pt x="1" y="607141"/>
                  </a:cubicBezTo>
                  <a:cubicBezTo>
                    <a:pt x="1" y="942827"/>
                    <a:pt x="269900" y="1214874"/>
                    <a:pt x="602520" y="1214874"/>
                  </a:cubicBezTo>
                  <a:cubicBezTo>
                    <a:pt x="935140" y="1214874"/>
                    <a:pt x="1205039" y="943123"/>
                    <a:pt x="1205039" y="607141"/>
                  </a:cubicBezTo>
                  <a:cubicBezTo>
                    <a:pt x="1205039" y="271158"/>
                    <a:pt x="935288" y="0"/>
                    <a:pt x="602520" y="0"/>
                  </a:cubicBezTo>
                </a:path>
              </a:pathLst>
            </a:custGeom>
            <a:noFill/>
            <a:ln w="85725" cap="rnd">
              <a:solidFill>
                <a:srgbClr val="00BFF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68" name="Freeform 47">
              <a:extLst>
                <a:ext uri="{FF2B5EF4-FFF2-40B4-BE49-F238E27FC236}">
                  <a16:creationId xmlns:a16="http://schemas.microsoft.com/office/drawing/2014/main" id="{10967A19-1E6B-4E04-8EE2-6E1D25187807}"/>
                </a:ext>
              </a:extLst>
            </p:cNvPr>
            <p:cNvSpPr/>
            <p:nvPr/>
          </p:nvSpPr>
          <p:spPr>
            <a:xfrm rot="2090213">
              <a:off x="4148315" y="5938364"/>
              <a:ext cx="1530800" cy="1543293"/>
            </a:xfrm>
            <a:custGeom>
              <a:avLst/>
              <a:gdLst>
                <a:gd name="connsiteX0" fmla="*/ 394108 w 1205038"/>
                <a:gd name="connsiteY0" fmla="*/ 37650 h 1214873"/>
                <a:gd name="connsiteX1" fmla="*/ 1 w 1205038"/>
                <a:gd name="connsiteY1" fmla="*/ 607141 h 1214873"/>
                <a:gd name="connsiteX2" fmla="*/ 602520 w 1205038"/>
                <a:gd name="connsiteY2" fmla="*/ 1214874 h 1214873"/>
                <a:gd name="connsiteX3" fmla="*/ 1205039 w 1205038"/>
                <a:gd name="connsiteY3" fmla="*/ 607141 h 1214873"/>
                <a:gd name="connsiteX4" fmla="*/ 602520 w 1205038"/>
                <a:gd name="connsiteY4" fmla="*/ 0 h 1214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038" h="1214873">
                  <a:moveTo>
                    <a:pt x="394108" y="37650"/>
                  </a:moveTo>
                  <a:cubicBezTo>
                    <a:pt x="156804" y="126572"/>
                    <a:pt x="-345" y="353622"/>
                    <a:pt x="1" y="607141"/>
                  </a:cubicBezTo>
                  <a:cubicBezTo>
                    <a:pt x="1" y="942827"/>
                    <a:pt x="269900" y="1214874"/>
                    <a:pt x="602520" y="1214874"/>
                  </a:cubicBezTo>
                  <a:cubicBezTo>
                    <a:pt x="935140" y="1214874"/>
                    <a:pt x="1205039" y="943123"/>
                    <a:pt x="1205039" y="607141"/>
                  </a:cubicBezTo>
                  <a:cubicBezTo>
                    <a:pt x="1205039" y="271158"/>
                    <a:pt x="935288" y="0"/>
                    <a:pt x="602520" y="0"/>
                  </a:cubicBezTo>
                </a:path>
              </a:pathLst>
            </a:custGeom>
            <a:noFill/>
            <a:ln w="85725" cap="rnd">
              <a:solidFill>
                <a:srgbClr val="ED3C8D"/>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grpSp>
          <p:nvGrpSpPr>
            <p:cNvPr id="69" name="Group 68">
              <a:extLst>
                <a:ext uri="{FF2B5EF4-FFF2-40B4-BE49-F238E27FC236}">
                  <a16:creationId xmlns:a16="http://schemas.microsoft.com/office/drawing/2014/main" id="{D0097693-81F9-4419-9DB2-DD103D3141C9}"/>
                </a:ext>
              </a:extLst>
            </p:cNvPr>
            <p:cNvGrpSpPr/>
            <p:nvPr/>
          </p:nvGrpSpPr>
          <p:grpSpPr>
            <a:xfrm>
              <a:off x="4327818" y="6240841"/>
              <a:ext cx="2511311" cy="637187"/>
              <a:chOff x="4280975" y="6240841"/>
              <a:chExt cx="2511311" cy="637187"/>
            </a:xfrm>
          </p:grpSpPr>
          <p:sp>
            <p:nvSpPr>
              <p:cNvPr id="70" name="Rectangle 69">
                <a:extLst>
                  <a:ext uri="{FF2B5EF4-FFF2-40B4-BE49-F238E27FC236}">
                    <a16:creationId xmlns:a16="http://schemas.microsoft.com/office/drawing/2014/main" id="{2345B37E-7F15-4275-B460-A9F0381D50F6}"/>
                  </a:ext>
                </a:extLst>
              </p:cNvPr>
              <p:cNvSpPr/>
              <p:nvPr/>
            </p:nvSpPr>
            <p:spPr>
              <a:xfrm>
                <a:off x="5774059" y="6240841"/>
                <a:ext cx="1018227" cy="369332"/>
              </a:xfrm>
              <a:prstGeom prst="rect">
                <a:avLst/>
              </a:prstGeom>
            </p:spPr>
            <p:txBody>
              <a:bodyPr wrap="none">
                <a:spAutoFit/>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LINEAR</a:t>
                </a:r>
              </a:p>
            </p:txBody>
          </p:sp>
          <p:sp>
            <p:nvSpPr>
              <p:cNvPr id="71" name="Rectangle 70">
                <a:extLst>
                  <a:ext uri="{FF2B5EF4-FFF2-40B4-BE49-F238E27FC236}">
                    <a16:creationId xmlns:a16="http://schemas.microsoft.com/office/drawing/2014/main" id="{60A95C02-7A85-47DF-8FBC-366691109852}"/>
                  </a:ext>
                </a:extLst>
              </p:cNvPr>
              <p:cNvSpPr/>
              <p:nvPr/>
            </p:nvSpPr>
            <p:spPr>
              <a:xfrm>
                <a:off x="4280975" y="6477918"/>
                <a:ext cx="697627" cy="400110"/>
              </a:xfrm>
              <a:prstGeom prst="rect">
                <a:avLst/>
              </a:prstGeom>
            </p:spPr>
            <p:txBody>
              <a:bodyPr wrap="none">
                <a:spAutoFit/>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OTT</a:t>
                </a:r>
              </a:p>
            </p:txBody>
          </p:sp>
        </p:grpSp>
      </p:grpSp>
      <p:sp>
        <p:nvSpPr>
          <p:cNvPr id="73" name="Rectangle 72">
            <a:extLst>
              <a:ext uri="{FF2B5EF4-FFF2-40B4-BE49-F238E27FC236}">
                <a16:creationId xmlns:a16="http://schemas.microsoft.com/office/drawing/2014/main" id="{ACED0F67-967A-4D97-9BD1-27231A798BD9}"/>
              </a:ext>
            </a:extLst>
          </p:cNvPr>
          <p:cNvSpPr/>
          <p:nvPr/>
        </p:nvSpPr>
        <p:spPr>
          <a:xfrm>
            <a:off x="6258945" y="4573876"/>
            <a:ext cx="3795611" cy="111609"/>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pSp>
        <p:nvGrpSpPr>
          <p:cNvPr id="4" name="Group 3">
            <a:extLst>
              <a:ext uri="{FF2B5EF4-FFF2-40B4-BE49-F238E27FC236}">
                <a16:creationId xmlns:a16="http://schemas.microsoft.com/office/drawing/2014/main" id="{39D7C08A-6502-4BB6-A042-0EF236D3390A}"/>
              </a:ext>
            </a:extLst>
          </p:cNvPr>
          <p:cNvGrpSpPr/>
          <p:nvPr/>
        </p:nvGrpSpPr>
        <p:grpSpPr>
          <a:xfrm>
            <a:off x="6192244" y="3489885"/>
            <a:ext cx="3929012" cy="958032"/>
            <a:chOff x="6415639" y="3787318"/>
            <a:chExt cx="3929012" cy="958032"/>
          </a:xfrm>
        </p:grpSpPr>
        <p:sp>
          <p:nvSpPr>
            <p:cNvPr id="74" name="Content Placeholder 3">
              <a:extLst>
                <a:ext uri="{FF2B5EF4-FFF2-40B4-BE49-F238E27FC236}">
                  <a16:creationId xmlns:a16="http://schemas.microsoft.com/office/drawing/2014/main" id="{72A0F558-F999-4CE2-BE7C-A34259A5B813}"/>
                </a:ext>
              </a:extLst>
            </p:cNvPr>
            <p:cNvSpPr txBox="1">
              <a:spLocks/>
            </p:cNvSpPr>
            <p:nvPr/>
          </p:nvSpPr>
          <p:spPr>
            <a:xfrm>
              <a:off x="8062984" y="4067009"/>
              <a:ext cx="2281667" cy="398650"/>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tabLst/>
                <a:defRPr sz="1600" kern="1200">
                  <a:solidFill>
                    <a:schemeClr val="tx1"/>
                  </a:solidFill>
                  <a:latin typeface="+mn-lt"/>
                  <a:ea typeface="+mn-ea"/>
                  <a:cs typeface="+mn-cs"/>
                </a:defRPr>
              </a:lvl1pPr>
              <a:lvl2pPr marL="173038" indent="0" algn="l" defTabSz="914400" rtl="0" eaLnBrk="1" latinLnBrk="0" hangingPunct="1">
                <a:lnSpc>
                  <a:spcPct val="110000"/>
                </a:lnSpc>
                <a:spcBef>
                  <a:spcPts val="0"/>
                </a:spcBef>
                <a:spcAft>
                  <a:spcPts val="1200"/>
                </a:spcAft>
                <a:buFont typeface="Arial" panose="020B0604020202020204" pitchFamily="34" charset="0"/>
                <a:buNone/>
                <a:tabLst/>
                <a:defRPr sz="1600" kern="1200">
                  <a:solidFill>
                    <a:schemeClr val="tx1"/>
                  </a:solidFill>
                  <a:latin typeface="+mn-lt"/>
                  <a:ea typeface="+mn-ea"/>
                  <a:cs typeface="+mn-cs"/>
                </a:defRPr>
              </a:lvl2pPr>
              <a:lvl3pPr marL="347662" indent="0" algn="l" defTabSz="914400" rtl="0" eaLnBrk="1" latinLnBrk="0" hangingPunct="1">
                <a:lnSpc>
                  <a:spcPct val="110000"/>
                </a:lnSpc>
                <a:spcBef>
                  <a:spcPts val="0"/>
                </a:spcBef>
                <a:spcAft>
                  <a:spcPts val="1200"/>
                </a:spcAft>
                <a:buFont typeface="Arial" panose="020B0604020202020204" pitchFamily="34" charset="0"/>
                <a:buNone/>
                <a:tabLst/>
                <a:defRPr sz="1600" kern="1200">
                  <a:solidFill>
                    <a:schemeClr val="tx1"/>
                  </a:solidFill>
                  <a:latin typeface="+mn-lt"/>
                  <a:ea typeface="+mn-ea"/>
                  <a:cs typeface="+mn-cs"/>
                </a:defRPr>
              </a:lvl3pPr>
              <a:lvl4pPr marL="514350" indent="0" algn="l" defTabSz="914400" rtl="0" eaLnBrk="1" latinLnBrk="0" hangingPunct="1">
                <a:lnSpc>
                  <a:spcPct val="110000"/>
                </a:lnSpc>
                <a:spcBef>
                  <a:spcPts val="0"/>
                </a:spcBef>
                <a:spcAft>
                  <a:spcPts val="1200"/>
                </a:spcAft>
                <a:buFont typeface="Arial" panose="020B0604020202020204" pitchFamily="34" charset="0"/>
                <a:buNone/>
                <a:tabLst/>
                <a:defRPr sz="1600" kern="1200">
                  <a:solidFill>
                    <a:schemeClr val="tx1"/>
                  </a:solidFill>
                  <a:latin typeface="+mn-lt"/>
                  <a:ea typeface="+mn-ea"/>
                  <a:cs typeface="+mn-cs"/>
                </a:defRPr>
              </a:lvl4pPr>
              <a:lvl5pPr marL="688975" indent="0" algn="l" defTabSz="914400" rtl="0" eaLnBrk="1" latinLnBrk="0" hangingPunct="1">
                <a:lnSpc>
                  <a:spcPct val="110000"/>
                </a:lnSpc>
                <a:spcBef>
                  <a:spcPts val="0"/>
                </a:spcBef>
                <a:spcAft>
                  <a:spcPts val="1200"/>
                </a:spcAft>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CA"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of Tubi’s Audience was incremental to linear investments</a:t>
              </a:r>
            </a:p>
          </p:txBody>
        </p:sp>
        <p:sp>
          <p:nvSpPr>
            <p:cNvPr id="76" name="TextBox 75">
              <a:extLst>
                <a:ext uri="{FF2B5EF4-FFF2-40B4-BE49-F238E27FC236}">
                  <a16:creationId xmlns:a16="http://schemas.microsoft.com/office/drawing/2014/main" id="{AC1E2A6A-316D-41C8-9652-35813424276F}"/>
                </a:ext>
              </a:extLst>
            </p:cNvPr>
            <p:cNvSpPr txBox="1"/>
            <p:nvPr/>
          </p:nvSpPr>
          <p:spPr>
            <a:xfrm>
              <a:off x="6415639" y="3787318"/>
              <a:ext cx="1741595" cy="95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89%</a:t>
              </a:r>
            </a:p>
          </p:txBody>
        </p:sp>
      </p:grpSp>
      <p:graphicFrame>
        <p:nvGraphicFramePr>
          <p:cNvPr id="78" name="Table 51">
            <a:extLst>
              <a:ext uri="{FF2B5EF4-FFF2-40B4-BE49-F238E27FC236}">
                <a16:creationId xmlns:a16="http://schemas.microsoft.com/office/drawing/2014/main" id="{7E4FBC4D-D4DC-433C-903E-1E61E655F175}"/>
              </a:ext>
            </a:extLst>
          </p:cNvPr>
          <p:cNvGraphicFramePr>
            <a:graphicFrameLocks noGrp="1"/>
          </p:cNvGraphicFramePr>
          <p:nvPr/>
        </p:nvGraphicFramePr>
        <p:xfrm>
          <a:off x="4411386" y="4811445"/>
          <a:ext cx="7467622" cy="1036320"/>
        </p:xfrm>
        <a:graphic>
          <a:graphicData uri="http://schemas.openxmlformats.org/drawingml/2006/table">
            <a:tbl>
              <a:tblPr firstRow="1" bandRow="1">
                <a:tableStyleId>{5C22544A-7EE6-4342-B048-85BDC9FD1C3A}</a:tableStyleId>
              </a:tblPr>
              <a:tblGrid>
                <a:gridCol w="1368917">
                  <a:extLst>
                    <a:ext uri="{9D8B030D-6E8A-4147-A177-3AD203B41FA5}">
                      <a16:colId xmlns:a16="http://schemas.microsoft.com/office/drawing/2014/main" val="3474567293"/>
                    </a:ext>
                  </a:extLst>
                </a:gridCol>
                <a:gridCol w="2246890">
                  <a:extLst>
                    <a:ext uri="{9D8B030D-6E8A-4147-A177-3AD203B41FA5}">
                      <a16:colId xmlns:a16="http://schemas.microsoft.com/office/drawing/2014/main" val="899919837"/>
                    </a:ext>
                  </a:extLst>
                </a:gridCol>
                <a:gridCol w="2211227">
                  <a:extLst>
                    <a:ext uri="{9D8B030D-6E8A-4147-A177-3AD203B41FA5}">
                      <a16:colId xmlns:a16="http://schemas.microsoft.com/office/drawing/2014/main" val="252646485"/>
                    </a:ext>
                  </a:extLst>
                </a:gridCol>
                <a:gridCol w="1640588">
                  <a:extLst>
                    <a:ext uri="{9D8B030D-6E8A-4147-A177-3AD203B41FA5}">
                      <a16:colId xmlns:a16="http://schemas.microsoft.com/office/drawing/2014/main" val="3796173049"/>
                    </a:ext>
                  </a:extLst>
                </a:gridCol>
              </a:tblGrid>
              <a:tr h="154471">
                <a:tc>
                  <a:txBody>
                    <a:bodyPr/>
                    <a:lstStyle/>
                    <a:p>
                      <a:pPr>
                        <a:lnSpc>
                          <a:spcPct val="100000"/>
                        </a:lnSpc>
                      </a:pPr>
                      <a:endParaRPr lang="en-US" sz="1400">
                        <a:solidFill>
                          <a:schemeClr val="accent2"/>
                        </a:solidFill>
                        <a:latin typeface="Helvetica" panose="020B0604020202020204" pitchFamily="34" charset="0"/>
                        <a:cs typeface="Helvetica" panose="020B0604020202020204" pitchFamily="34" charset="0"/>
                      </a:endParaRPr>
                    </a:p>
                  </a:txBody>
                  <a:tcPr marL="0" marR="0" marT="0" anchor="ctr">
                    <a:noFill/>
                  </a:tcPr>
                </a:tc>
                <a:tc>
                  <a:txBody>
                    <a:bodyPr/>
                    <a:lstStyle/>
                    <a:p>
                      <a:pPr>
                        <a:lnSpc>
                          <a:spcPct val="100000"/>
                        </a:lnSpc>
                      </a:pPr>
                      <a:r>
                        <a:rPr lang="en-US" sz="1400">
                          <a:solidFill>
                            <a:srgbClr val="1F1A62"/>
                          </a:solidFill>
                          <a:latin typeface="Helvetica" panose="020B0604020202020204" pitchFamily="34" charset="0"/>
                          <a:cs typeface="Helvetica" panose="020B0604020202020204" pitchFamily="34" charset="0"/>
                        </a:rPr>
                        <a:t>Share of Impressions</a:t>
                      </a:r>
                    </a:p>
                  </a:txBody>
                  <a:tcPr marL="0" marR="0" marT="0" anchor="ctr">
                    <a:noFill/>
                  </a:tcPr>
                </a:tc>
                <a:tc>
                  <a:txBody>
                    <a:bodyPr/>
                    <a:lstStyle/>
                    <a:p>
                      <a:pPr>
                        <a:lnSpc>
                          <a:spcPct val="100000"/>
                        </a:lnSpc>
                      </a:pPr>
                      <a:r>
                        <a:rPr lang="en-US" sz="1400">
                          <a:solidFill>
                            <a:srgbClr val="1F1A62"/>
                          </a:solidFill>
                          <a:latin typeface="Helvetica" panose="020B0604020202020204" pitchFamily="34" charset="0"/>
                          <a:cs typeface="Helvetica" panose="020B0604020202020204" pitchFamily="34" charset="0"/>
                        </a:rPr>
                        <a:t>Reach of Proportion</a:t>
                      </a:r>
                    </a:p>
                  </a:txBody>
                  <a:tcPr marL="0" marR="0" marT="0" anchor="ctr">
                    <a:noFill/>
                  </a:tcPr>
                </a:tc>
                <a:tc>
                  <a:txBody>
                    <a:bodyPr/>
                    <a:lstStyle/>
                    <a:p>
                      <a:pPr>
                        <a:lnSpc>
                          <a:spcPct val="100000"/>
                        </a:lnSpc>
                      </a:pPr>
                      <a:r>
                        <a:rPr lang="en-US" sz="1400">
                          <a:solidFill>
                            <a:srgbClr val="1F1A62"/>
                          </a:solidFill>
                          <a:latin typeface="Helvetica" panose="020B0604020202020204" pitchFamily="34" charset="0"/>
                          <a:cs typeface="Helvetica" panose="020B0604020202020204" pitchFamily="34" charset="0"/>
                        </a:rPr>
                        <a:t>Avg. Frequency</a:t>
                      </a:r>
                    </a:p>
                  </a:txBody>
                  <a:tcPr marL="0" marR="0" marT="0" anchor="ctr">
                    <a:noFill/>
                  </a:tcPr>
                </a:tc>
                <a:extLst>
                  <a:ext uri="{0D108BD9-81ED-4DB2-BD59-A6C34878D82A}">
                    <a16:rowId xmlns:a16="http://schemas.microsoft.com/office/drawing/2014/main" val="671026458"/>
                  </a:ext>
                </a:extLst>
              </a:tr>
              <a:tr h="154471">
                <a:tc>
                  <a:txBody>
                    <a:bodyPr/>
                    <a:lstStyle/>
                    <a:p>
                      <a:pPr>
                        <a:lnSpc>
                          <a:spcPct val="100000"/>
                        </a:lnSpc>
                      </a:pPr>
                      <a:r>
                        <a:rPr lang="en-US" sz="1400" b="1">
                          <a:solidFill>
                            <a:srgbClr val="ED3C8D"/>
                          </a:solidFill>
                          <a:latin typeface="Helvetica" panose="020B0604020202020204" pitchFamily="34" charset="0"/>
                          <a:cs typeface="Helvetica" panose="020B0604020202020204" pitchFamily="34" charset="0"/>
                        </a:rPr>
                        <a:t>OTT</a:t>
                      </a:r>
                    </a:p>
                  </a:txBody>
                  <a:tcPr marL="0" marR="0" marT="0" anchor="ctr">
                    <a:noFill/>
                  </a:tcPr>
                </a:tc>
                <a:tc>
                  <a:txBody>
                    <a:bodyPr/>
                    <a:lstStyle/>
                    <a:p>
                      <a:pPr>
                        <a:lnSpc>
                          <a:spcPct val="100000"/>
                        </a:lnSpc>
                      </a:pPr>
                      <a:r>
                        <a:rPr lang="en-US" sz="1400" b="1">
                          <a:solidFill>
                            <a:srgbClr val="ED3C8D"/>
                          </a:solidFill>
                          <a:latin typeface="Helvetica" panose="020B0604020202020204" pitchFamily="34" charset="0"/>
                          <a:cs typeface="Helvetica" panose="020B0604020202020204" pitchFamily="34" charset="0"/>
                        </a:rPr>
                        <a:t>14%</a:t>
                      </a:r>
                    </a:p>
                  </a:txBody>
                  <a:tcPr marL="0" marR="0" marT="0" anchor="ctr">
                    <a:noFill/>
                  </a:tcPr>
                </a:tc>
                <a:tc>
                  <a:txBody>
                    <a:bodyPr/>
                    <a:lstStyle/>
                    <a:p>
                      <a:pPr>
                        <a:lnSpc>
                          <a:spcPct val="100000"/>
                        </a:lnSpc>
                      </a:pPr>
                      <a:r>
                        <a:rPr lang="en-US" sz="1400" b="1">
                          <a:solidFill>
                            <a:srgbClr val="ED3C8D"/>
                          </a:solidFill>
                          <a:latin typeface="Helvetica" panose="020B0604020202020204" pitchFamily="34" charset="0"/>
                          <a:cs typeface="Helvetica" panose="020B0604020202020204" pitchFamily="34" charset="0"/>
                        </a:rPr>
                        <a:t>12%</a:t>
                      </a:r>
                    </a:p>
                  </a:txBody>
                  <a:tcPr marL="0" marR="0" marT="0" anchor="ctr">
                    <a:noFill/>
                  </a:tcPr>
                </a:tc>
                <a:tc>
                  <a:txBody>
                    <a:bodyPr/>
                    <a:lstStyle/>
                    <a:p>
                      <a:pPr>
                        <a:lnSpc>
                          <a:spcPct val="100000"/>
                        </a:lnSpc>
                      </a:pPr>
                      <a:r>
                        <a:rPr lang="en-US" sz="1400" b="1">
                          <a:solidFill>
                            <a:srgbClr val="ED3C8D"/>
                          </a:solidFill>
                          <a:latin typeface="Helvetica" panose="020B0604020202020204" pitchFamily="34" charset="0"/>
                          <a:cs typeface="Helvetica" panose="020B0604020202020204" pitchFamily="34" charset="0"/>
                        </a:rPr>
                        <a:t>3.4</a:t>
                      </a:r>
                    </a:p>
                  </a:txBody>
                  <a:tcPr marL="0" marR="0" marT="0" anchor="ctr">
                    <a:noFill/>
                  </a:tcPr>
                </a:tc>
                <a:extLst>
                  <a:ext uri="{0D108BD9-81ED-4DB2-BD59-A6C34878D82A}">
                    <a16:rowId xmlns:a16="http://schemas.microsoft.com/office/drawing/2014/main" val="2656112390"/>
                  </a:ext>
                </a:extLst>
              </a:tr>
              <a:tr h="154471">
                <a:tc>
                  <a:txBody>
                    <a:bodyPr/>
                    <a:lstStyle/>
                    <a:p>
                      <a:pPr>
                        <a:lnSpc>
                          <a:spcPct val="100000"/>
                        </a:lnSpc>
                      </a:pPr>
                      <a:r>
                        <a:rPr lang="en-US" sz="1400" b="1">
                          <a:solidFill>
                            <a:srgbClr val="00BFF2"/>
                          </a:solidFill>
                          <a:latin typeface="Helvetica" panose="020B0604020202020204" pitchFamily="34" charset="0"/>
                          <a:cs typeface="Helvetica" panose="020B0604020202020204" pitchFamily="34" charset="0"/>
                        </a:rPr>
                        <a:t>LINEAR</a:t>
                      </a:r>
                    </a:p>
                  </a:txBody>
                  <a:tcPr marL="0" marR="0" marT="0" anchor="ctr">
                    <a:noFill/>
                  </a:tcPr>
                </a:tc>
                <a:tc>
                  <a:txBody>
                    <a:bodyPr/>
                    <a:lstStyle/>
                    <a:p>
                      <a:pPr>
                        <a:lnSpc>
                          <a:spcPct val="100000"/>
                        </a:lnSpc>
                      </a:pPr>
                      <a:r>
                        <a:rPr lang="en-US" sz="1400" b="1">
                          <a:solidFill>
                            <a:srgbClr val="00BFF2"/>
                          </a:solidFill>
                          <a:latin typeface="Helvetica" panose="020B0604020202020204" pitchFamily="34" charset="0"/>
                          <a:cs typeface="Helvetica" panose="020B0604020202020204" pitchFamily="34" charset="0"/>
                        </a:rPr>
                        <a:t>83%</a:t>
                      </a:r>
                    </a:p>
                  </a:txBody>
                  <a:tcPr marL="0" marR="0" marT="0" anchor="ctr">
                    <a:noFill/>
                  </a:tcPr>
                </a:tc>
                <a:tc>
                  <a:txBody>
                    <a:bodyPr/>
                    <a:lstStyle/>
                    <a:p>
                      <a:pPr>
                        <a:lnSpc>
                          <a:spcPct val="100000"/>
                        </a:lnSpc>
                      </a:pPr>
                      <a:r>
                        <a:rPr lang="en-US" sz="1400" b="1">
                          <a:solidFill>
                            <a:srgbClr val="00BFF2"/>
                          </a:solidFill>
                          <a:latin typeface="Helvetica" panose="020B0604020202020204" pitchFamily="34" charset="0"/>
                          <a:cs typeface="Helvetica" panose="020B0604020202020204" pitchFamily="34" charset="0"/>
                        </a:rPr>
                        <a:t>86%</a:t>
                      </a:r>
                    </a:p>
                  </a:txBody>
                  <a:tcPr marL="0" marR="0" marT="0" anchor="ctr">
                    <a:noFill/>
                  </a:tcPr>
                </a:tc>
                <a:tc>
                  <a:txBody>
                    <a:bodyPr/>
                    <a:lstStyle/>
                    <a:p>
                      <a:pPr>
                        <a:lnSpc>
                          <a:spcPct val="100000"/>
                        </a:lnSpc>
                      </a:pPr>
                      <a:r>
                        <a:rPr lang="en-US" sz="1400" b="1">
                          <a:solidFill>
                            <a:srgbClr val="00BFF2"/>
                          </a:solidFill>
                          <a:latin typeface="Helvetica" panose="020B0604020202020204" pitchFamily="34" charset="0"/>
                          <a:cs typeface="Helvetica" panose="020B0604020202020204" pitchFamily="34" charset="0"/>
                        </a:rPr>
                        <a:t>2.8</a:t>
                      </a:r>
                    </a:p>
                  </a:txBody>
                  <a:tcPr marL="0" marR="0" marT="0" anchor="ctr">
                    <a:noFill/>
                  </a:tcPr>
                </a:tc>
                <a:extLst>
                  <a:ext uri="{0D108BD9-81ED-4DB2-BD59-A6C34878D82A}">
                    <a16:rowId xmlns:a16="http://schemas.microsoft.com/office/drawing/2014/main" val="2015216488"/>
                  </a:ext>
                </a:extLst>
              </a:tr>
              <a:tr h="154471">
                <a:tc>
                  <a:txBody>
                    <a:bodyPr/>
                    <a:lstStyle/>
                    <a:p>
                      <a:pPr>
                        <a:lnSpc>
                          <a:spcPct val="100000"/>
                        </a:lnSpc>
                      </a:pPr>
                      <a:r>
                        <a:rPr lang="en-US" sz="1400">
                          <a:solidFill>
                            <a:srgbClr val="6D6DE2"/>
                          </a:solidFill>
                          <a:latin typeface="Helvetica" panose="020B0604020202020204" pitchFamily="34" charset="0"/>
                          <a:cs typeface="Helvetica" panose="020B0604020202020204" pitchFamily="34" charset="0"/>
                        </a:rPr>
                        <a:t>OVERLAP</a:t>
                      </a:r>
                    </a:p>
                  </a:txBody>
                  <a:tcPr marL="0" marR="0" marT="0" anchor="ctr">
                    <a:noFill/>
                  </a:tcPr>
                </a:tc>
                <a:tc>
                  <a:txBody>
                    <a:bodyPr/>
                    <a:lstStyle/>
                    <a:p>
                      <a:pPr>
                        <a:lnSpc>
                          <a:spcPct val="100000"/>
                        </a:lnSpc>
                      </a:pPr>
                      <a:r>
                        <a:rPr lang="en-US" sz="1400">
                          <a:solidFill>
                            <a:srgbClr val="6D6DE2"/>
                          </a:solidFill>
                          <a:latin typeface="Helvetica" panose="020B0604020202020204" pitchFamily="34" charset="0"/>
                          <a:cs typeface="Helvetica" panose="020B0604020202020204" pitchFamily="34" charset="0"/>
                        </a:rPr>
                        <a:t>3%</a:t>
                      </a:r>
                    </a:p>
                  </a:txBody>
                  <a:tcPr marL="0" marR="0" marT="0" anchor="ctr">
                    <a:noFill/>
                  </a:tcPr>
                </a:tc>
                <a:tc>
                  <a:txBody>
                    <a:bodyPr/>
                    <a:lstStyle/>
                    <a:p>
                      <a:pPr>
                        <a:lnSpc>
                          <a:spcPct val="100000"/>
                        </a:lnSpc>
                      </a:pPr>
                      <a:r>
                        <a:rPr lang="en-US" sz="1400">
                          <a:solidFill>
                            <a:srgbClr val="6D6DE2"/>
                          </a:solidFill>
                          <a:latin typeface="Helvetica" panose="020B0604020202020204" pitchFamily="34" charset="0"/>
                          <a:cs typeface="Helvetica" panose="020B0604020202020204" pitchFamily="34" charset="0"/>
                        </a:rPr>
                        <a:t>1%</a:t>
                      </a:r>
                    </a:p>
                  </a:txBody>
                  <a:tcPr marL="0" marR="0" marT="0" anchor="ctr">
                    <a:noFill/>
                  </a:tcPr>
                </a:tc>
                <a:tc>
                  <a:txBody>
                    <a:bodyPr/>
                    <a:lstStyle/>
                    <a:p>
                      <a:pPr>
                        <a:lnSpc>
                          <a:spcPct val="100000"/>
                        </a:lnSpc>
                      </a:pPr>
                      <a:r>
                        <a:rPr lang="en-US" sz="1400">
                          <a:solidFill>
                            <a:srgbClr val="6D6DE2"/>
                          </a:solidFill>
                          <a:latin typeface="Helvetica" panose="020B0604020202020204" pitchFamily="34" charset="0"/>
                          <a:cs typeface="Helvetica" panose="020B0604020202020204" pitchFamily="34" charset="0"/>
                        </a:rPr>
                        <a:t>6.3</a:t>
                      </a:r>
                    </a:p>
                  </a:txBody>
                  <a:tcPr marL="0" marR="0" marT="0" anchor="ctr">
                    <a:noFill/>
                  </a:tcPr>
                </a:tc>
                <a:extLst>
                  <a:ext uri="{0D108BD9-81ED-4DB2-BD59-A6C34878D82A}">
                    <a16:rowId xmlns:a16="http://schemas.microsoft.com/office/drawing/2014/main" val="2277178696"/>
                  </a:ext>
                </a:extLst>
              </a:tr>
            </a:tbl>
          </a:graphicData>
        </a:graphic>
      </p:graphicFrame>
      <p:cxnSp>
        <p:nvCxnSpPr>
          <p:cNvPr id="79" name="Straight Connector 78">
            <a:extLst>
              <a:ext uri="{FF2B5EF4-FFF2-40B4-BE49-F238E27FC236}">
                <a16:creationId xmlns:a16="http://schemas.microsoft.com/office/drawing/2014/main" id="{C7F87B7C-A248-4416-97B9-9C2D816482D9}"/>
              </a:ext>
            </a:extLst>
          </p:cNvPr>
          <p:cNvCxnSpPr>
            <a:cxnSpLocks/>
          </p:cNvCxnSpPr>
          <p:nvPr/>
        </p:nvCxnSpPr>
        <p:spPr>
          <a:xfrm>
            <a:off x="4402850" y="5047646"/>
            <a:ext cx="7484694" cy="0"/>
          </a:xfrm>
          <a:prstGeom prst="line">
            <a:avLst/>
          </a:prstGeom>
          <a:ln w="12700">
            <a:solidFill>
              <a:srgbClr val="1F1A62"/>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61D900F-6AC6-45CF-BC34-51C447C34788}"/>
              </a:ext>
            </a:extLst>
          </p:cNvPr>
          <p:cNvCxnSpPr>
            <a:cxnSpLocks/>
          </p:cNvCxnSpPr>
          <p:nvPr/>
        </p:nvCxnSpPr>
        <p:spPr>
          <a:xfrm>
            <a:off x="4402850" y="5309041"/>
            <a:ext cx="7484694" cy="0"/>
          </a:xfrm>
          <a:prstGeom prst="line">
            <a:avLst/>
          </a:prstGeom>
          <a:ln w="12700">
            <a:solidFill>
              <a:srgbClr val="1F1A62"/>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474621E-454B-48B3-9F20-CE7D3D90DCB1}"/>
              </a:ext>
            </a:extLst>
          </p:cNvPr>
          <p:cNvCxnSpPr>
            <a:cxnSpLocks/>
          </p:cNvCxnSpPr>
          <p:nvPr/>
        </p:nvCxnSpPr>
        <p:spPr>
          <a:xfrm>
            <a:off x="4402850" y="5570436"/>
            <a:ext cx="7484694" cy="0"/>
          </a:xfrm>
          <a:prstGeom prst="line">
            <a:avLst/>
          </a:prstGeom>
          <a:ln w="12700">
            <a:solidFill>
              <a:srgbClr val="1F1A62"/>
            </a:solidFill>
            <a:prstDash val="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9DB68C9-1AE1-4045-AFF7-E9A8DA5A7F34}"/>
              </a:ext>
            </a:extLst>
          </p:cNvPr>
          <p:cNvSpPr/>
          <p:nvPr/>
        </p:nvSpPr>
        <p:spPr>
          <a:xfrm>
            <a:off x="10727703" y="0"/>
            <a:ext cx="1464296" cy="41418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 Linear TV</a:t>
            </a:r>
          </a:p>
        </p:txBody>
      </p:sp>
      <p:pic>
        <p:nvPicPr>
          <p:cNvPr id="32" name="Picture 31">
            <a:extLst>
              <a:ext uri="{FF2B5EF4-FFF2-40B4-BE49-F238E27FC236}">
                <a16:creationId xmlns:a16="http://schemas.microsoft.com/office/drawing/2014/main" id="{3564DD72-E110-4F71-B74A-F16A02A0F78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3" name="Slide Number Placeholder 5">
            <a:extLst>
              <a:ext uri="{FF2B5EF4-FFF2-40B4-BE49-F238E27FC236}">
                <a16:creationId xmlns:a16="http://schemas.microsoft.com/office/drawing/2014/main" id="{19543E62-B379-41BC-95EA-860B20D2EFD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5" name="Rectangle 34">
            <a:extLst>
              <a:ext uri="{FF2B5EF4-FFF2-40B4-BE49-F238E27FC236}">
                <a16:creationId xmlns:a16="http://schemas.microsoft.com/office/drawing/2014/main" id="{FFD49E13-7497-47E0-A92E-D04084159572}"/>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36" name="Picture 35" descr="Logo&#10;&#10;Description automatically generated">
            <a:extLst>
              <a:ext uri="{FF2B5EF4-FFF2-40B4-BE49-F238E27FC236}">
                <a16:creationId xmlns:a16="http://schemas.microsoft.com/office/drawing/2014/main" id="{1CC3AA1A-EE96-47C4-B652-4304ECB75D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73856" y="6254612"/>
            <a:ext cx="1361581" cy="272492"/>
          </a:xfrm>
          <a:prstGeom prst="rect">
            <a:avLst/>
          </a:prstGeom>
        </p:spPr>
      </p:pic>
    </p:spTree>
    <p:extLst>
      <p:ext uri="{BB962C8B-B14F-4D97-AF65-F5344CB8AC3E}">
        <p14:creationId xmlns:p14="http://schemas.microsoft.com/office/powerpoint/2010/main" val="292797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Financial</a:t>
            </a:r>
            <a:endParaRPr kumimoji="0" lang="en-US" sz="1600" b="0" i="0" u="none" strike="noStrike" kern="1200" cap="none" spc="0" normalizeH="0" baseline="0" noProof="0">
              <a:ln>
                <a:noFill/>
              </a:ln>
              <a:solidFill>
                <a:srgbClr val="FFE900"/>
              </a:solidFill>
              <a:effectLst/>
              <a:uLnTx/>
              <a:uFillTx/>
              <a:latin typeface="Helvetica" pitchFamily="2" charset="0"/>
              <a:ea typeface="+mn-ea"/>
              <a:cs typeface="+mn-cs"/>
            </a:endParaRPr>
          </a:p>
        </p:txBody>
      </p:sp>
      <p:sp>
        <p:nvSpPr>
          <p:cNvPr id="30" name="Rectangle 29">
            <a:extLst>
              <a:ext uri="{FF2B5EF4-FFF2-40B4-BE49-F238E27FC236}">
                <a16:creationId xmlns:a16="http://schemas.microsoft.com/office/drawing/2014/main" id="{75F81532-3D49-4828-8247-ECFA9B63B40D}"/>
              </a:ext>
            </a:extLst>
          </p:cNvPr>
          <p:cNvSpPr/>
          <p:nvPr/>
        </p:nvSpPr>
        <p:spPr>
          <a:xfrm>
            <a:off x="4064306" y="117582"/>
            <a:ext cx="7080993"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financial services brand reached </a:t>
            </a:r>
            <a:r>
              <a:rPr kumimoji="0" lang="en-US" sz="2200" b="0" i="0" u="none" strike="noStrike" kern="1200" cap="none" spc="0" normalizeH="0" baseline="0" noProof="0">
                <a:ln>
                  <a:noFill/>
                </a:ln>
                <a:solidFill>
                  <a:srgbClr val="ED3C8D"/>
                </a:solidFill>
                <a:effectLst/>
                <a:uLnTx/>
                <a:uFillTx/>
                <a:latin typeface="Helvetica"/>
                <a:ea typeface="+mn-ea"/>
                <a:cs typeface="Helvetica"/>
              </a:rPr>
              <a:t>incremental audiences </a:t>
            </a:r>
            <a:r>
              <a:rPr kumimoji="0" lang="en-US" sz="2200" b="0" i="0" u="none" strike="noStrike" kern="1200" cap="none" spc="0" normalizeH="0" baseline="0" noProof="0">
                <a:ln>
                  <a:noFill/>
                </a:ln>
                <a:solidFill>
                  <a:srgbClr val="1F1A62"/>
                </a:solidFill>
                <a:effectLst/>
                <a:uLnTx/>
                <a:uFillTx/>
                <a:latin typeface="Helvetica"/>
                <a:ea typeface="+mn-ea"/>
                <a:cs typeface="Helvetica"/>
              </a:rPr>
              <a:t>and </a:t>
            </a:r>
            <a:r>
              <a:rPr kumimoji="0" lang="en-US" sz="2200" b="0" i="0" u="none" strike="noStrike" kern="1200" cap="none" spc="0" normalizeH="0" baseline="0" noProof="0">
                <a:ln>
                  <a:noFill/>
                </a:ln>
                <a:solidFill>
                  <a:srgbClr val="ED3C8D"/>
                </a:solidFill>
                <a:effectLst/>
                <a:uLnTx/>
                <a:uFillTx/>
                <a:latin typeface="Helvetica"/>
                <a:ea typeface="+mn-ea"/>
                <a:cs typeface="Helvetica"/>
              </a:rPr>
              <a:t>drove efficiencies </a:t>
            </a:r>
            <a:r>
              <a:rPr kumimoji="0" lang="en-US" sz="2200" b="0" i="0" u="none" strike="noStrike" kern="1200" cap="none" spc="0" normalizeH="0" baseline="0" noProof="0">
                <a:ln>
                  <a:noFill/>
                </a:ln>
                <a:solidFill>
                  <a:srgbClr val="1F1A62"/>
                </a:solidFill>
                <a:effectLst/>
                <a:uLnTx/>
                <a:uFillTx/>
                <a:latin typeface="Helvetica"/>
                <a:ea typeface="+mn-ea"/>
                <a:cs typeface="Helvetica"/>
              </a:rPr>
              <a:t>via a cross-channel campaign</a:t>
            </a:r>
          </a:p>
        </p:txBody>
      </p:sp>
      <p:pic>
        <p:nvPicPr>
          <p:cNvPr id="39" name="Picture 38">
            <a:extLst>
              <a:ext uri="{FF2B5EF4-FFF2-40B4-BE49-F238E27FC236}">
                <a16:creationId xmlns:a16="http://schemas.microsoft.com/office/drawing/2014/main" id="{02DC91AA-CBBC-4808-82D3-DF9B9FFEBDC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22619" y="6321756"/>
            <a:ext cx="2214317" cy="173874"/>
          </a:xfrm>
          <a:prstGeom prst="rect">
            <a:avLst/>
          </a:prstGeom>
        </p:spPr>
      </p:pic>
      <p:sp>
        <p:nvSpPr>
          <p:cNvPr id="41" name="TextBox 40">
            <a:extLst>
              <a:ext uri="{FF2B5EF4-FFF2-40B4-BE49-F238E27FC236}">
                <a16:creationId xmlns:a16="http://schemas.microsoft.com/office/drawing/2014/main" id="{2B0F7C29-22FD-44EB-9173-E20DDAAAA5B4}"/>
              </a:ext>
            </a:extLst>
          </p:cNvPr>
          <p:cNvSpPr txBox="1"/>
          <p:nvPr/>
        </p:nvSpPr>
        <p:spPr>
          <a:xfrm>
            <a:off x="3953825" y="6311370"/>
            <a:ext cx="603683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Simulmedia, Case Study: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How Simulmedia Drove Incremental CTV Reach.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Campaign time period: 6/14/2021-7/2/2021.</a:t>
            </a:r>
            <a:endPar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27" name="Picture 26" descr="Icon&#10;&#10;Description automatically generated">
            <a:extLst>
              <a:ext uri="{FF2B5EF4-FFF2-40B4-BE49-F238E27FC236}">
                <a16:creationId xmlns:a16="http://schemas.microsoft.com/office/drawing/2014/main" id="{964E1D5D-D904-4C41-AD53-2D77312954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9754" y="67401"/>
            <a:ext cx="724906" cy="724906"/>
          </a:xfrm>
          <a:prstGeom prst="rect">
            <a:avLst/>
          </a:prstGeom>
        </p:spPr>
      </p:pic>
      <p:sp>
        <p:nvSpPr>
          <p:cNvPr id="31" name="Rectangle 30">
            <a:extLst>
              <a:ext uri="{FF2B5EF4-FFF2-40B4-BE49-F238E27FC236}">
                <a16:creationId xmlns:a16="http://schemas.microsoft.com/office/drawing/2014/main" id="{8DC2AFE1-389B-4A84-A60B-1F36B29A90C3}"/>
              </a:ext>
            </a:extLst>
          </p:cNvPr>
          <p:cNvSpPr/>
          <p:nvPr/>
        </p:nvSpPr>
        <p:spPr>
          <a:xfrm>
            <a:off x="10727703" y="0"/>
            <a:ext cx="1464296" cy="41418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 Linear TV</a:t>
            </a:r>
          </a:p>
        </p:txBody>
      </p:sp>
      <p:sp>
        <p:nvSpPr>
          <p:cNvPr id="26" name="Rectangle 25">
            <a:extLst>
              <a:ext uri="{FF2B5EF4-FFF2-40B4-BE49-F238E27FC236}">
                <a16:creationId xmlns:a16="http://schemas.microsoft.com/office/drawing/2014/main" id="{636EBE3A-8B5A-4837-BFF8-619983FD2702}"/>
              </a:ext>
            </a:extLst>
          </p:cNvPr>
          <p:cNvSpPr/>
          <p:nvPr/>
        </p:nvSpPr>
        <p:spPr>
          <a:xfrm>
            <a:off x="76122" y="812411"/>
            <a:ext cx="3904144" cy="59016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leading financial services brand wanted to grow awareness and adoption of its free digital product, particularly by untapped audiences that hadn’t previously been reached with its linear-only campaigns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150" b="0" i="0" u="none" strike="noStrike" kern="1200" cap="none" spc="0" normalizeH="0" baseline="0" noProof="0">
                <a:ln>
                  <a:noFill/>
                </a:ln>
                <a:solidFill>
                  <a:srgbClr val="1F1A62"/>
                </a:solidFill>
                <a:effectLst/>
                <a:uLnTx/>
                <a:uFillTx/>
                <a:latin typeface="Helvetica"/>
                <a:ea typeface="+mn-ea"/>
                <a:cs typeface="Helvetica"/>
              </a:rPr>
              <a:t>Simulmedia used its Cross-Channel Insights platform to identify the client’s target on both CTV and linear while gauging overlap of audiences between the two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150" b="0" i="0" u="none" strike="noStrike" kern="1200" cap="none" spc="0" normalizeH="0" baseline="0" noProof="0">
                <a:ln>
                  <a:noFill/>
                </a:ln>
                <a:solidFill>
                  <a:srgbClr val="1F1A62"/>
                </a:solidFill>
                <a:effectLst/>
                <a:uLnTx/>
                <a:uFillTx/>
                <a:latin typeface="Helvetica"/>
                <a:ea typeface="+mn-ea"/>
                <a:cs typeface="Helvetica"/>
              </a:rPr>
              <a:t>Simulmedia accessed premium CTV inventory across dozens of publishers to pinpoint most </a:t>
            </a:r>
            <a:br>
              <a:rPr kumimoji="0" lang="en-US" sz="1150" b="0" i="0" u="none" strike="noStrike" kern="1200" cap="none" spc="0" normalizeH="0" baseline="0" noProof="0">
                <a:ln>
                  <a:noFill/>
                </a:ln>
                <a:solidFill>
                  <a:srgbClr val="1F1A62"/>
                </a:solidFill>
                <a:effectLst/>
                <a:uLnTx/>
                <a:uFillTx/>
                <a:latin typeface="Helvetica"/>
                <a:ea typeface="+mn-ea"/>
                <a:cs typeface="Helvetica"/>
              </a:rPr>
            </a:br>
            <a:r>
              <a:rPr kumimoji="0" lang="en-US" sz="1150" b="0" i="0" u="none" strike="noStrike" kern="1200" cap="none" spc="0" normalizeH="0" baseline="0" noProof="0">
                <a:ln>
                  <a:noFill/>
                </a:ln>
                <a:solidFill>
                  <a:srgbClr val="1F1A62"/>
                </a:solidFill>
                <a:effectLst/>
                <a:uLnTx/>
                <a:uFillTx/>
                <a:latin typeface="Helvetica"/>
                <a:ea typeface="+mn-ea"/>
                <a:cs typeface="Helvetica"/>
              </a:rPr>
              <a:t>cost-effective impressions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Audiences unexposed to brand’s linear-only campaigns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86%</a:t>
            </a:r>
            <a:r>
              <a:rPr kumimoji="0" lang="en-US" sz="1200" b="0" i="0" u="none" strike="noStrike" kern="1200" cap="none" spc="0" normalizeH="0" baseline="0" noProof="0">
                <a:ln>
                  <a:noFill/>
                </a:ln>
                <a:solidFill>
                  <a:srgbClr val="1F1A62"/>
                </a:solidFill>
                <a:effectLst/>
                <a:uLnTx/>
                <a:uFillTx/>
                <a:latin typeface="Helvetica"/>
                <a:ea typeface="+mn-ea"/>
                <a:cs typeface="Helvetica"/>
              </a:rPr>
              <a:t> of audience reached by CTV campaign was only reached on CTV</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6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Less than </a:t>
            </a:r>
            <a:r>
              <a:rPr kumimoji="0" lang="en-US" sz="1200" b="1" i="0" u="none" strike="noStrike" kern="1200" cap="none" spc="0" normalizeH="0" baseline="0" noProof="0">
                <a:ln>
                  <a:noFill/>
                </a:ln>
                <a:solidFill>
                  <a:srgbClr val="1F1A62"/>
                </a:solidFill>
                <a:effectLst/>
                <a:uLnTx/>
                <a:uFillTx/>
                <a:latin typeface="Helvetica"/>
                <a:ea typeface="+mn-ea"/>
                <a:cs typeface="Helvetica"/>
              </a:rPr>
              <a:t>2%</a:t>
            </a:r>
            <a:r>
              <a:rPr kumimoji="0" lang="en-US" sz="1200" b="0" i="0" u="none" strike="noStrike" kern="1200" cap="none" spc="0" normalizeH="0" baseline="0" noProof="0">
                <a:ln>
                  <a:noFill/>
                </a:ln>
                <a:solidFill>
                  <a:srgbClr val="1F1A62"/>
                </a:solidFill>
                <a:effectLst/>
                <a:uLnTx/>
                <a:uFillTx/>
                <a:latin typeface="Helvetica"/>
                <a:ea typeface="+mn-ea"/>
                <a:cs typeface="Helvetica"/>
              </a:rPr>
              <a:t> of exposed HHs were reached by both linear and CTV campaigns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With 3% of overall spend, CTV campaign drove nearly </a:t>
            </a:r>
            <a:r>
              <a:rPr kumimoji="0" lang="en-US" sz="1200" b="1" i="0" u="none" strike="noStrike" kern="1200" cap="none" spc="0" normalizeH="0" baseline="0" noProof="0">
                <a:ln>
                  <a:noFill/>
                </a:ln>
                <a:solidFill>
                  <a:srgbClr val="1F1A62"/>
                </a:solidFill>
                <a:effectLst/>
                <a:uLnTx/>
                <a:uFillTx/>
                <a:latin typeface="Helvetica"/>
                <a:ea typeface="+mn-ea"/>
                <a:cs typeface="Helvetica"/>
              </a:rPr>
              <a:t>10%</a:t>
            </a:r>
            <a:r>
              <a:rPr kumimoji="0" lang="en-US" sz="1200" b="0" i="0" u="none" strike="noStrike" kern="1200" cap="none" spc="0" normalizeH="0" baseline="0" noProof="0">
                <a:ln>
                  <a:noFill/>
                </a:ln>
                <a:solidFill>
                  <a:srgbClr val="1F1A62"/>
                </a:solidFill>
                <a:effectLst/>
                <a:uLnTx/>
                <a:uFillTx/>
                <a:latin typeface="Helvetica"/>
                <a:ea typeface="+mn-ea"/>
                <a:cs typeface="Helvetica"/>
              </a:rPr>
              <a:t> in incremental reach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Simulmedia </a:t>
            </a:r>
            <a:r>
              <a:rPr kumimoji="0" lang="en-US" sz="1200" b="1" i="0" u="none" strike="noStrike" kern="1200" cap="none" spc="0" normalizeH="0" baseline="0" noProof="0">
                <a:ln>
                  <a:noFill/>
                </a:ln>
                <a:solidFill>
                  <a:srgbClr val="1F1A62"/>
                </a:solidFill>
                <a:effectLst/>
                <a:uLnTx/>
                <a:uFillTx/>
                <a:latin typeface="Helvetica"/>
                <a:ea typeface="+mn-ea"/>
                <a:cs typeface="Helvetica"/>
              </a:rPr>
              <a:t>/</a:t>
            </a:r>
            <a:r>
              <a:rPr kumimoji="0" lang="en-US" sz="1200" b="0" i="0" u="none" strike="noStrike" kern="1200" cap="none" spc="0" normalizeH="0" baseline="0" noProof="0">
                <a:ln>
                  <a:noFill/>
                </a:ln>
                <a:solidFill>
                  <a:srgbClr val="1F1A62"/>
                </a:solidFill>
                <a:effectLst/>
                <a:uLnTx/>
                <a:uFillTx/>
                <a:latin typeface="Helvetica"/>
                <a:ea typeface="+mn-ea"/>
                <a:cs typeface="Helvetica"/>
              </a:rPr>
              <a:t> Streaming + Linear TV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Connected TV (CTV), Optimized Linear TV</a:t>
            </a:r>
          </a:p>
        </p:txBody>
      </p:sp>
      <p:sp>
        <p:nvSpPr>
          <p:cNvPr id="40" name="TextBox 39">
            <a:extLst>
              <a:ext uri="{FF2B5EF4-FFF2-40B4-BE49-F238E27FC236}">
                <a16:creationId xmlns:a16="http://schemas.microsoft.com/office/drawing/2014/main" id="{9DAF7626-3418-4B51-83AC-D036E82B80D4}"/>
              </a:ext>
            </a:extLst>
          </p:cNvPr>
          <p:cNvSpPr txBox="1"/>
          <p:nvPr/>
        </p:nvSpPr>
        <p:spPr>
          <a:xfrm>
            <a:off x="3953825" y="6311370"/>
            <a:ext cx="603683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Simulmedia, Case Study: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How Simulmedia Drove Incremental CTV Reach.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Campaign time period: 6/14/2021-7/2/2021.</a:t>
            </a:r>
            <a:endPar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pSp>
        <p:nvGrpSpPr>
          <p:cNvPr id="42" name="Group 41">
            <a:extLst>
              <a:ext uri="{FF2B5EF4-FFF2-40B4-BE49-F238E27FC236}">
                <a16:creationId xmlns:a16="http://schemas.microsoft.com/office/drawing/2014/main" id="{31D57062-ECF3-4151-82CA-B6BD6696A096}"/>
              </a:ext>
            </a:extLst>
          </p:cNvPr>
          <p:cNvGrpSpPr/>
          <p:nvPr/>
        </p:nvGrpSpPr>
        <p:grpSpPr>
          <a:xfrm>
            <a:off x="8507000" y="1374715"/>
            <a:ext cx="3160211" cy="2745337"/>
            <a:chOff x="8561889" y="1222315"/>
            <a:chExt cx="3160211" cy="2745337"/>
          </a:xfrm>
        </p:grpSpPr>
        <p:sp>
          <p:nvSpPr>
            <p:cNvPr id="43" name="TextBox 42">
              <a:extLst>
                <a:ext uri="{FF2B5EF4-FFF2-40B4-BE49-F238E27FC236}">
                  <a16:creationId xmlns:a16="http://schemas.microsoft.com/office/drawing/2014/main" id="{E5D5307A-7904-4E7E-A84D-08DD38C4FF6A}"/>
                </a:ext>
              </a:extLst>
            </p:cNvPr>
            <p:cNvSpPr txBox="1"/>
            <p:nvPr/>
          </p:nvSpPr>
          <p:spPr>
            <a:xfrm>
              <a:off x="8561889" y="1222315"/>
              <a:ext cx="31602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Finding Unique Audiences on CTV</a:t>
              </a:r>
              <a:endPar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graphicFrame>
          <p:nvGraphicFramePr>
            <p:cNvPr id="45" name="Chart 44">
              <a:extLst>
                <a:ext uri="{FF2B5EF4-FFF2-40B4-BE49-F238E27FC236}">
                  <a16:creationId xmlns:a16="http://schemas.microsoft.com/office/drawing/2014/main" id="{31FE7D9C-1D49-4DB9-9037-9F268F42F7A4}"/>
                </a:ext>
              </a:extLst>
            </p:cNvPr>
            <p:cNvGraphicFramePr/>
            <p:nvPr/>
          </p:nvGraphicFramePr>
          <p:xfrm>
            <a:off x="8578122" y="1582629"/>
            <a:ext cx="3127745" cy="2385023"/>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46" name="Group 45">
            <a:extLst>
              <a:ext uri="{FF2B5EF4-FFF2-40B4-BE49-F238E27FC236}">
                <a16:creationId xmlns:a16="http://schemas.microsoft.com/office/drawing/2014/main" id="{FC2A7368-C6B0-4D6A-93FC-182900788964}"/>
              </a:ext>
            </a:extLst>
          </p:cNvPr>
          <p:cNvGrpSpPr/>
          <p:nvPr/>
        </p:nvGrpSpPr>
        <p:grpSpPr>
          <a:xfrm>
            <a:off x="4533590" y="1374715"/>
            <a:ext cx="3160211" cy="2296749"/>
            <a:chOff x="4588479" y="1222315"/>
            <a:chExt cx="3160211" cy="2296749"/>
          </a:xfrm>
        </p:grpSpPr>
        <p:grpSp>
          <p:nvGrpSpPr>
            <p:cNvPr id="47" name="Group 46">
              <a:extLst>
                <a:ext uri="{FF2B5EF4-FFF2-40B4-BE49-F238E27FC236}">
                  <a16:creationId xmlns:a16="http://schemas.microsoft.com/office/drawing/2014/main" id="{EC76B30E-75E5-4470-9E7F-030350E0AC05}"/>
                </a:ext>
              </a:extLst>
            </p:cNvPr>
            <p:cNvGrpSpPr/>
            <p:nvPr/>
          </p:nvGrpSpPr>
          <p:grpSpPr>
            <a:xfrm>
              <a:off x="4928699" y="1797741"/>
              <a:ext cx="2479769" cy="1721323"/>
              <a:chOff x="4285666" y="2307219"/>
              <a:chExt cx="3000521" cy="2082800"/>
            </a:xfrm>
          </p:grpSpPr>
          <p:sp>
            <p:nvSpPr>
              <p:cNvPr id="49" name="object 7">
                <a:extLst>
                  <a:ext uri="{FF2B5EF4-FFF2-40B4-BE49-F238E27FC236}">
                    <a16:creationId xmlns:a16="http://schemas.microsoft.com/office/drawing/2014/main" id="{655B66B9-74E4-4255-AA1B-DE61BC35E61B}"/>
                  </a:ext>
                </a:extLst>
              </p:cNvPr>
              <p:cNvSpPr/>
              <p:nvPr/>
            </p:nvSpPr>
            <p:spPr>
              <a:xfrm>
                <a:off x="6080030" y="2782757"/>
                <a:ext cx="1206157" cy="1159316"/>
              </a:xfrm>
              <a:custGeom>
                <a:avLst/>
                <a:gdLst/>
                <a:ahLst/>
                <a:cxnLst/>
                <a:rect l="l" t="t" r="r" b="b"/>
                <a:pathLst>
                  <a:path w="1765934" h="1697354">
                    <a:moveTo>
                      <a:pt x="882868" y="0"/>
                    </a:moveTo>
                    <a:lnTo>
                      <a:pt x="834427" y="1255"/>
                    </a:lnTo>
                    <a:lnTo>
                      <a:pt x="786670" y="4978"/>
                    </a:lnTo>
                    <a:lnTo>
                      <a:pt x="739662" y="11103"/>
                    </a:lnTo>
                    <a:lnTo>
                      <a:pt x="693472" y="19567"/>
                    </a:lnTo>
                    <a:lnTo>
                      <a:pt x="648166" y="30304"/>
                    </a:lnTo>
                    <a:lnTo>
                      <a:pt x="603813" y="43250"/>
                    </a:lnTo>
                    <a:lnTo>
                      <a:pt x="560479" y="58340"/>
                    </a:lnTo>
                    <a:lnTo>
                      <a:pt x="518232" y="75509"/>
                    </a:lnTo>
                    <a:lnTo>
                      <a:pt x="477139" y="94693"/>
                    </a:lnTo>
                    <a:lnTo>
                      <a:pt x="437267" y="115826"/>
                    </a:lnTo>
                    <a:lnTo>
                      <a:pt x="398684" y="138845"/>
                    </a:lnTo>
                    <a:lnTo>
                      <a:pt x="361457" y="163685"/>
                    </a:lnTo>
                    <a:lnTo>
                      <a:pt x="325654" y="190281"/>
                    </a:lnTo>
                    <a:lnTo>
                      <a:pt x="291341" y="218567"/>
                    </a:lnTo>
                    <a:lnTo>
                      <a:pt x="258586" y="248480"/>
                    </a:lnTo>
                    <a:lnTo>
                      <a:pt x="227456" y="279955"/>
                    </a:lnTo>
                    <a:lnTo>
                      <a:pt x="198019" y="312927"/>
                    </a:lnTo>
                    <a:lnTo>
                      <a:pt x="170342" y="347332"/>
                    </a:lnTo>
                    <a:lnTo>
                      <a:pt x="144492" y="383104"/>
                    </a:lnTo>
                    <a:lnTo>
                      <a:pt x="120537" y="420179"/>
                    </a:lnTo>
                    <a:lnTo>
                      <a:pt x="98544" y="458493"/>
                    </a:lnTo>
                    <a:lnTo>
                      <a:pt x="78580" y="497980"/>
                    </a:lnTo>
                    <a:lnTo>
                      <a:pt x="60712" y="538577"/>
                    </a:lnTo>
                    <a:lnTo>
                      <a:pt x="45009" y="580217"/>
                    </a:lnTo>
                    <a:lnTo>
                      <a:pt x="31536" y="622837"/>
                    </a:lnTo>
                    <a:lnTo>
                      <a:pt x="20363" y="666372"/>
                    </a:lnTo>
                    <a:lnTo>
                      <a:pt x="11555" y="710757"/>
                    </a:lnTo>
                    <a:lnTo>
                      <a:pt x="5180" y="755928"/>
                    </a:lnTo>
                    <a:lnTo>
                      <a:pt x="1306" y="801820"/>
                    </a:lnTo>
                    <a:lnTo>
                      <a:pt x="0" y="848367"/>
                    </a:lnTo>
                    <a:lnTo>
                      <a:pt x="1306" y="894915"/>
                    </a:lnTo>
                    <a:lnTo>
                      <a:pt x="5180" y="940806"/>
                    </a:lnTo>
                    <a:lnTo>
                      <a:pt x="11555" y="985977"/>
                    </a:lnTo>
                    <a:lnTo>
                      <a:pt x="20363" y="1030362"/>
                    </a:lnTo>
                    <a:lnTo>
                      <a:pt x="31536" y="1073897"/>
                    </a:lnTo>
                    <a:lnTo>
                      <a:pt x="45009" y="1116517"/>
                    </a:lnTo>
                    <a:lnTo>
                      <a:pt x="60712" y="1158158"/>
                    </a:lnTo>
                    <a:lnTo>
                      <a:pt x="78580" y="1198754"/>
                    </a:lnTo>
                    <a:lnTo>
                      <a:pt x="98544" y="1238241"/>
                    </a:lnTo>
                    <a:lnTo>
                      <a:pt x="120537" y="1276555"/>
                    </a:lnTo>
                    <a:lnTo>
                      <a:pt x="144492" y="1313630"/>
                    </a:lnTo>
                    <a:lnTo>
                      <a:pt x="170342" y="1349402"/>
                    </a:lnTo>
                    <a:lnTo>
                      <a:pt x="198019" y="1383807"/>
                    </a:lnTo>
                    <a:lnTo>
                      <a:pt x="227456" y="1416779"/>
                    </a:lnTo>
                    <a:lnTo>
                      <a:pt x="258586" y="1448254"/>
                    </a:lnTo>
                    <a:lnTo>
                      <a:pt x="291341" y="1478167"/>
                    </a:lnTo>
                    <a:lnTo>
                      <a:pt x="325654" y="1506454"/>
                    </a:lnTo>
                    <a:lnTo>
                      <a:pt x="361457" y="1533049"/>
                    </a:lnTo>
                    <a:lnTo>
                      <a:pt x="398684" y="1557889"/>
                    </a:lnTo>
                    <a:lnTo>
                      <a:pt x="437267" y="1580908"/>
                    </a:lnTo>
                    <a:lnTo>
                      <a:pt x="477139" y="1602042"/>
                    </a:lnTo>
                    <a:lnTo>
                      <a:pt x="518232" y="1621225"/>
                    </a:lnTo>
                    <a:lnTo>
                      <a:pt x="560479" y="1638395"/>
                    </a:lnTo>
                    <a:lnTo>
                      <a:pt x="603813" y="1653484"/>
                    </a:lnTo>
                    <a:lnTo>
                      <a:pt x="648166" y="1666430"/>
                    </a:lnTo>
                    <a:lnTo>
                      <a:pt x="693472" y="1677167"/>
                    </a:lnTo>
                    <a:lnTo>
                      <a:pt x="739662" y="1685631"/>
                    </a:lnTo>
                    <a:lnTo>
                      <a:pt x="786670" y="1691757"/>
                    </a:lnTo>
                    <a:lnTo>
                      <a:pt x="834427" y="1695479"/>
                    </a:lnTo>
                    <a:lnTo>
                      <a:pt x="882868" y="1696735"/>
                    </a:lnTo>
                    <a:lnTo>
                      <a:pt x="931308" y="1695479"/>
                    </a:lnTo>
                    <a:lnTo>
                      <a:pt x="979066" y="1691757"/>
                    </a:lnTo>
                    <a:lnTo>
                      <a:pt x="1026074" y="1685631"/>
                    </a:lnTo>
                    <a:lnTo>
                      <a:pt x="1072264" y="1677167"/>
                    </a:lnTo>
                    <a:lnTo>
                      <a:pt x="1117569" y="1666430"/>
                    </a:lnTo>
                    <a:lnTo>
                      <a:pt x="1161923" y="1653484"/>
                    </a:lnTo>
                    <a:lnTo>
                      <a:pt x="1205257" y="1638395"/>
                    </a:lnTo>
                    <a:lnTo>
                      <a:pt x="1247504" y="1621225"/>
                    </a:lnTo>
                    <a:lnTo>
                      <a:pt x="1288597" y="1602042"/>
                    </a:lnTo>
                    <a:lnTo>
                      <a:pt x="1328469" y="1580908"/>
                    </a:lnTo>
                    <a:lnTo>
                      <a:pt x="1367052" y="1557889"/>
                    </a:lnTo>
                    <a:lnTo>
                      <a:pt x="1404279" y="1533049"/>
                    </a:lnTo>
                    <a:lnTo>
                      <a:pt x="1440082" y="1506454"/>
                    </a:lnTo>
                    <a:lnTo>
                      <a:pt x="1474395" y="1478167"/>
                    </a:lnTo>
                    <a:lnTo>
                      <a:pt x="1507150" y="1448254"/>
                    </a:lnTo>
                    <a:lnTo>
                      <a:pt x="1538280" y="1416779"/>
                    </a:lnTo>
                    <a:lnTo>
                      <a:pt x="1567717" y="1383807"/>
                    </a:lnTo>
                    <a:lnTo>
                      <a:pt x="1595394" y="1349402"/>
                    </a:lnTo>
                    <a:lnTo>
                      <a:pt x="1621244" y="1313630"/>
                    </a:lnTo>
                    <a:lnTo>
                      <a:pt x="1645199" y="1276555"/>
                    </a:lnTo>
                    <a:lnTo>
                      <a:pt x="1667192" y="1238241"/>
                    </a:lnTo>
                    <a:lnTo>
                      <a:pt x="1687156" y="1198754"/>
                    </a:lnTo>
                    <a:lnTo>
                      <a:pt x="1705024" y="1158158"/>
                    </a:lnTo>
                    <a:lnTo>
                      <a:pt x="1720727" y="1116517"/>
                    </a:lnTo>
                    <a:lnTo>
                      <a:pt x="1734199" y="1073897"/>
                    </a:lnTo>
                    <a:lnTo>
                      <a:pt x="1745373" y="1030362"/>
                    </a:lnTo>
                    <a:lnTo>
                      <a:pt x="1754181" y="985977"/>
                    </a:lnTo>
                    <a:lnTo>
                      <a:pt x="1760556" y="940806"/>
                    </a:lnTo>
                    <a:lnTo>
                      <a:pt x="1764430" y="894915"/>
                    </a:lnTo>
                    <a:lnTo>
                      <a:pt x="1765736" y="848367"/>
                    </a:lnTo>
                    <a:lnTo>
                      <a:pt x="1764430" y="801820"/>
                    </a:lnTo>
                    <a:lnTo>
                      <a:pt x="1760556" y="755928"/>
                    </a:lnTo>
                    <a:lnTo>
                      <a:pt x="1754181" y="710757"/>
                    </a:lnTo>
                    <a:lnTo>
                      <a:pt x="1745373" y="666372"/>
                    </a:lnTo>
                    <a:lnTo>
                      <a:pt x="1734199" y="622837"/>
                    </a:lnTo>
                    <a:lnTo>
                      <a:pt x="1720727" y="580217"/>
                    </a:lnTo>
                    <a:lnTo>
                      <a:pt x="1705024" y="538577"/>
                    </a:lnTo>
                    <a:lnTo>
                      <a:pt x="1687156" y="497980"/>
                    </a:lnTo>
                    <a:lnTo>
                      <a:pt x="1667192" y="458493"/>
                    </a:lnTo>
                    <a:lnTo>
                      <a:pt x="1645199" y="420179"/>
                    </a:lnTo>
                    <a:lnTo>
                      <a:pt x="1621244" y="383104"/>
                    </a:lnTo>
                    <a:lnTo>
                      <a:pt x="1595394" y="347332"/>
                    </a:lnTo>
                    <a:lnTo>
                      <a:pt x="1567717" y="312927"/>
                    </a:lnTo>
                    <a:lnTo>
                      <a:pt x="1538280" y="279955"/>
                    </a:lnTo>
                    <a:lnTo>
                      <a:pt x="1507150" y="248480"/>
                    </a:lnTo>
                    <a:lnTo>
                      <a:pt x="1474395" y="218567"/>
                    </a:lnTo>
                    <a:lnTo>
                      <a:pt x="1440082" y="190281"/>
                    </a:lnTo>
                    <a:lnTo>
                      <a:pt x="1404279" y="163685"/>
                    </a:lnTo>
                    <a:lnTo>
                      <a:pt x="1367052" y="138845"/>
                    </a:lnTo>
                    <a:lnTo>
                      <a:pt x="1328469" y="115826"/>
                    </a:lnTo>
                    <a:lnTo>
                      <a:pt x="1288597" y="94693"/>
                    </a:lnTo>
                    <a:lnTo>
                      <a:pt x="1247504" y="75509"/>
                    </a:lnTo>
                    <a:lnTo>
                      <a:pt x="1205257" y="58340"/>
                    </a:lnTo>
                    <a:lnTo>
                      <a:pt x="1161923" y="43250"/>
                    </a:lnTo>
                    <a:lnTo>
                      <a:pt x="1117569" y="30304"/>
                    </a:lnTo>
                    <a:lnTo>
                      <a:pt x="1072264" y="19567"/>
                    </a:lnTo>
                    <a:lnTo>
                      <a:pt x="1026074" y="11103"/>
                    </a:lnTo>
                    <a:lnTo>
                      <a:pt x="979066" y="4978"/>
                    </a:lnTo>
                    <a:lnTo>
                      <a:pt x="931308" y="1255"/>
                    </a:lnTo>
                    <a:lnTo>
                      <a:pt x="882868" y="0"/>
                    </a:lnTo>
                    <a:close/>
                  </a:path>
                </a:pathLst>
              </a:custGeom>
              <a:solidFill>
                <a:srgbClr val="ED3C8D">
                  <a:alpha val="4274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50" name="object 8">
                <a:extLst>
                  <a:ext uri="{FF2B5EF4-FFF2-40B4-BE49-F238E27FC236}">
                    <a16:creationId xmlns:a16="http://schemas.microsoft.com/office/drawing/2014/main" id="{062A049C-26AA-4EEE-9D91-49C7C3A79D7C}"/>
                  </a:ext>
                </a:extLst>
              </p:cNvPr>
              <p:cNvSpPr/>
              <p:nvPr/>
            </p:nvSpPr>
            <p:spPr>
              <a:xfrm>
                <a:off x="4285666" y="2307219"/>
                <a:ext cx="2092325" cy="2082800"/>
              </a:xfrm>
              <a:custGeom>
                <a:avLst/>
                <a:gdLst/>
                <a:ahLst/>
                <a:cxnLst/>
                <a:rect l="l" t="t" r="r" b="b"/>
                <a:pathLst>
                  <a:path w="2092325" h="2082800">
                    <a:moveTo>
                      <a:pt x="1045913" y="0"/>
                    </a:moveTo>
                    <a:lnTo>
                      <a:pt x="998037" y="1071"/>
                    </a:lnTo>
                    <a:lnTo>
                      <a:pt x="950714" y="4255"/>
                    </a:lnTo>
                    <a:lnTo>
                      <a:pt x="903989" y="9505"/>
                    </a:lnTo>
                    <a:lnTo>
                      <a:pt x="857909" y="16776"/>
                    </a:lnTo>
                    <a:lnTo>
                      <a:pt x="812520" y="26021"/>
                    </a:lnTo>
                    <a:lnTo>
                      <a:pt x="767868" y="37195"/>
                    </a:lnTo>
                    <a:lnTo>
                      <a:pt x="723999" y="50251"/>
                    </a:lnTo>
                    <a:lnTo>
                      <a:pt x="680960" y="65144"/>
                    </a:lnTo>
                    <a:lnTo>
                      <a:pt x="638796" y="81827"/>
                    </a:lnTo>
                    <a:lnTo>
                      <a:pt x="597555" y="100256"/>
                    </a:lnTo>
                    <a:lnTo>
                      <a:pt x="557281" y="120383"/>
                    </a:lnTo>
                    <a:lnTo>
                      <a:pt x="518021" y="142163"/>
                    </a:lnTo>
                    <a:lnTo>
                      <a:pt x="479821" y="165550"/>
                    </a:lnTo>
                    <a:lnTo>
                      <a:pt x="442728" y="190497"/>
                    </a:lnTo>
                    <a:lnTo>
                      <a:pt x="406787" y="216960"/>
                    </a:lnTo>
                    <a:lnTo>
                      <a:pt x="372044" y="244892"/>
                    </a:lnTo>
                    <a:lnTo>
                      <a:pt x="338547" y="274247"/>
                    </a:lnTo>
                    <a:lnTo>
                      <a:pt x="306341" y="304979"/>
                    </a:lnTo>
                    <a:lnTo>
                      <a:pt x="275471" y="337042"/>
                    </a:lnTo>
                    <a:lnTo>
                      <a:pt x="245985" y="370391"/>
                    </a:lnTo>
                    <a:lnTo>
                      <a:pt x="217929" y="404979"/>
                    </a:lnTo>
                    <a:lnTo>
                      <a:pt x="191348" y="440760"/>
                    </a:lnTo>
                    <a:lnTo>
                      <a:pt x="166289" y="477689"/>
                    </a:lnTo>
                    <a:lnTo>
                      <a:pt x="142797" y="515719"/>
                    </a:lnTo>
                    <a:lnTo>
                      <a:pt x="120920" y="554804"/>
                    </a:lnTo>
                    <a:lnTo>
                      <a:pt x="100703" y="594899"/>
                    </a:lnTo>
                    <a:lnTo>
                      <a:pt x="82193" y="635958"/>
                    </a:lnTo>
                    <a:lnTo>
                      <a:pt x="65435" y="677934"/>
                    </a:lnTo>
                    <a:lnTo>
                      <a:pt x="50475" y="720782"/>
                    </a:lnTo>
                    <a:lnTo>
                      <a:pt x="37361" y="764456"/>
                    </a:lnTo>
                    <a:lnTo>
                      <a:pt x="26137" y="808910"/>
                    </a:lnTo>
                    <a:lnTo>
                      <a:pt x="16851" y="854097"/>
                    </a:lnTo>
                    <a:lnTo>
                      <a:pt x="9547" y="899972"/>
                    </a:lnTo>
                    <a:lnTo>
                      <a:pt x="4274" y="946490"/>
                    </a:lnTo>
                    <a:lnTo>
                      <a:pt x="1076" y="993603"/>
                    </a:lnTo>
                    <a:lnTo>
                      <a:pt x="0" y="1041266"/>
                    </a:lnTo>
                    <a:lnTo>
                      <a:pt x="1076" y="1088929"/>
                    </a:lnTo>
                    <a:lnTo>
                      <a:pt x="4274" y="1136043"/>
                    </a:lnTo>
                    <a:lnTo>
                      <a:pt x="9547" y="1182560"/>
                    </a:lnTo>
                    <a:lnTo>
                      <a:pt x="16851" y="1228435"/>
                    </a:lnTo>
                    <a:lnTo>
                      <a:pt x="26137" y="1273622"/>
                    </a:lnTo>
                    <a:lnTo>
                      <a:pt x="37361" y="1318076"/>
                    </a:lnTo>
                    <a:lnTo>
                      <a:pt x="50475" y="1361749"/>
                    </a:lnTo>
                    <a:lnTo>
                      <a:pt x="65435" y="1404597"/>
                    </a:lnTo>
                    <a:lnTo>
                      <a:pt x="82193" y="1446574"/>
                    </a:lnTo>
                    <a:lnTo>
                      <a:pt x="100703" y="1487632"/>
                    </a:lnTo>
                    <a:lnTo>
                      <a:pt x="120920" y="1527727"/>
                    </a:lnTo>
                    <a:lnTo>
                      <a:pt x="142797" y="1566813"/>
                    </a:lnTo>
                    <a:lnTo>
                      <a:pt x="166289" y="1604843"/>
                    </a:lnTo>
                    <a:lnTo>
                      <a:pt x="191348" y="1641771"/>
                    </a:lnTo>
                    <a:lnTo>
                      <a:pt x="217929" y="1677552"/>
                    </a:lnTo>
                    <a:lnTo>
                      <a:pt x="245985" y="1712140"/>
                    </a:lnTo>
                    <a:lnTo>
                      <a:pt x="275471" y="1745489"/>
                    </a:lnTo>
                    <a:lnTo>
                      <a:pt x="306341" y="1777552"/>
                    </a:lnTo>
                    <a:lnTo>
                      <a:pt x="338547" y="1808284"/>
                    </a:lnTo>
                    <a:lnTo>
                      <a:pt x="372044" y="1837639"/>
                    </a:lnTo>
                    <a:lnTo>
                      <a:pt x="406787" y="1865571"/>
                    </a:lnTo>
                    <a:lnTo>
                      <a:pt x="442728" y="1892034"/>
                    </a:lnTo>
                    <a:lnTo>
                      <a:pt x="479821" y="1916981"/>
                    </a:lnTo>
                    <a:lnTo>
                      <a:pt x="518021" y="1940368"/>
                    </a:lnTo>
                    <a:lnTo>
                      <a:pt x="557281" y="1962148"/>
                    </a:lnTo>
                    <a:lnTo>
                      <a:pt x="597555" y="1982275"/>
                    </a:lnTo>
                    <a:lnTo>
                      <a:pt x="638796" y="2000704"/>
                    </a:lnTo>
                    <a:lnTo>
                      <a:pt x="680960" y="2017387"/>
                    </a:lnTo>
                    <a:lnTo>
                      <a:pt x="723999" y="2032280"/>
                    </a:lnTo>
                    <a:lnTo>
                      <a:pt x="767868" y="2045337"/>
                    </a:lnTo>
                    <a:lnTo>
                      <a:pt x="812520" y="2056510"/>
                    </a:lnTo>
                    <a:lnTo>
                      <a:pt x="857909" y="2065755"/>
                    </a:lnTo>
                    <a:lnTo>
                      <a:pt x="903989" y="2073026"/>
                    </a:lnTo>
                    <a:lnTo>
                      <a:pt x="950714" y="2078276"/>
                    </a:lnTo>
                    <a:lnTo>
                      <a:pt x="998037" y="2081460"/>
                    </a:lnTo>
                    <a:lnTo>
                      <a:pt x="1045913" y="2082532"/>
                    </a:lnTo>
                    <a:lnTo>
                      <a:pt x="1093789" y="2081460"/>
                    </a:lnTo>
                    <a:lnTo>
                      <a:pt x="1141112" y="2078276"/>
                    </a:lnTo>
                    <a:lnTo>
                      <a:pt x="1187837" y="2073026"/>
                    </a:lnTo>
                    <a:lnTo>
                      <a:pt x="1233917" y="2065755"/>
                    </a:lnTo>
                    <a:lnTo>
                      <a:pt x="1279306" y="2056510"/>
                    </a:lnTo>
                    <a:lnTo>
                      <a:pt x="1323958" y="2045337"/>
                    </a:lnTo>
                    <a:lnTo>
                      <a:pt x="1367826" y="2032280"/>
                    </a:lnTo>
                    <a:lnTo>
                      <a:pt x="1410865" y="2017387"/>
                    </a:lnTo>
                    <a:lnTo>
                      <a:pt x="1453029" y="2000704"/>
                    </a:lnTo>
                    <a:lnTo>
                      <a:pt x="1494271" y="1982275"/>
                    </a:lnTo>
                    <a:lnTo>
                      <a:pt x="1534545" y="1962148"/>
                    </a:lnTo>
                    <a:lnTo>
                      <a:pt x="1573805" y="1940368"/>
                    </a:lnTo>
                    <a:lnTo>
                      <a:pt x="1612004" y="1916981"/>
                    </a:lnTo>
                    <a:lnTo>
                      <a:pt x="1649098" y="1892034"/>
                    </a:lnTo>
                    <a:lnTo>
                      <a:pt x="1685039" y="1865571"/>
                    </a:lnTo>
                    <a:lnTo>
                      <a:pt x="1719781" y="1837639"/>
                    </a:lnTo>
                    <a:lnTo>
                      <a:pt x="1753278" y="1808284"/>
                    </a:lnTo>
                    <a:lnTo>
                      <a:pt x="1785484" y="1777552"/>
                    </a:lnTo>
                    <a:lnTo>
                      <a:pt x="1816354" y="1745489"/>
                    </a:lnTo>
                    <a:lnTo>
                      <a:pt x="1845840" y="1712140"/>
                    </a:lnTo>
                    <a:lnTo>
                      <a:pt x="1873896" y="1677552"/>
                    </a:lnTo>
                    <a:lnTo>
                      <a:pt x="1900477" y="1641771"/>
                    </a:lnTo>
                    <a:lnTo>
                      <a:pt x="1925536" y="1604843"/>
                    </a:lnTo>
                    <a:lnTo>
                      <a:pt x="1949027" y="1566813"/>
                    </a:lnTo>
                    <a:lnTo>
                      <a:pt x="1970905" y="1527727"/>
                    </a:lnTo>
                    <a:lnTo>
                      <a:pt x="1991122" y="1487632"/>
                    </a:lnTo>
                    <a:lnTo>
                      <a:pt x="2009632" y="1446574"/>
                    </a:lnTo>
                    <a:lnTo>
                      <a:pt x="2026390" y="1404597"/>
                    </a:lnTo>
                    <a:lnTo>
                      <a:pt x="2041350" y="1361749"/>
                    </a:lnTo>
                    <a:lnTo>
                      <a:pt x="2054464" y="1318076"/>
                    </a:lnTo>
                    <a:lnTo>
                      <a:pt x="2065688" y="1273622"/>
                    </a:lnTo>
                    <a:lnTo>
                      <a:pt x="2074974" y="1228435"/>
                    </a:lnTo>
                    <a:lnTo>
                      <a:pt x="2082277" y="1182560"/>
                    </a:lnTo>
                    <a:lnTo>
                      <a:pt x="2087551" y="1136043"/>
                    </a:lnTo>
                    <a:lnTo>
                      <a:pt x="2090749" y="1088929"/>
                    </a:lnTo>
                    <a:lnTo>
                      <a:pt x="2091825" y="1041266"/>
                    </a:lnTo>
                    <a:lnTo>
                      <a:pt x="2090749" y="993603"/>
                    </a:lnTo>
                    <a:lnTo>
                      <a:pt x="2087551" y="946490"/>
                    </a:lnTo>
                    <a:lnTo>
                      <a:pt x="2082277" y="899972"/>
                    </a:lnTo>
                    <a:lnTo>
                      <a:pt x="2074974" y="854097"/>
                    </a:lnTo>
                    <a:lnTo>
                      <a:pt x="2065688" y="808910"/>
                    </a:lnTo>
                    <a:lnTo>
                      <a:pt x="2054464" y="764456"/>
                    </a:lnTo>
                    <a:lnTo>
                      <a:pt x="2041350" y="720782"/>
                    </a:lnTo>
                    <a:lnTo>
                      <a:pt x="2026390" y="677934"/>
                    </a:lnTo>
                    <a:lnTo>
                      <a:pt x="2009632" y="635958"/>
                    </a:lnTo>
                    <a:lnTo>
                      <a:pt x="1991122" y="594899"/>
                    </a:lnTo>
                    <a:lnTo>
                      <a:pt x="1970905" y="554804"/>
                    </a:lnTo>
                    <a:lnTo>
                      <a:pt x="1949027" y="515719"/>
                    </a:lnTo>
                    <a:lnTo>
                      <a:pt x="1925536" y="477689"/>
                    </a:lnTo>
                    <a:lnTo>
                      <a:pt x="1900477" y="440760"/>
                    </a:lnTo>
                    <a:lnTo>
                      <a:pt x="1873896" y="404979"/>
                    </a:lnTo>
                    <a:lnTo>
                      <a:pt x="1845840" y="370391"/>
                    </a:lnTo>
                    <a:lnTo>
                      <a:pt x="1816354" y="337042"/>
                    </a:lnTo>
                    <a:lnTo>
                      <a:pt x="1785484" y="304979"/>
                    </a:lnTo>
                    <a:lnTo>
                      <a:pt x="1753278" y="274247"/>
                    </a:lnTo>
                    <a:lnTo>
                      <a:pt x="1719781" y="244892"/>
                    </a:lnTo>
                    <a:lnTo>
                      <a:pt x="1685039" y="216960"/>
                    </a:lnTo>
                    <a:lnTo>
                      <a:pt x="1649098" y="190497"/>
                    </a:lnTo>
                    <a:lnTo>
                      <a:pt x="1612004" y="165550"/>
                    </a:lnTo>
                    <a:lnTo>
                      <a:pt x="1573805" y="142163"/>
                    </a:lnTo>
                    <a:lnTo>
                      <a:pt x="1534545" y="120383"/>
                    </a:lnTo>
                    <a:lnTo>
                      <a:pt x="1494271" y="100256"/>
                    </a:lnTo>
                    <a:lnTo>
                      <a:pt x="1453029" y="81827"/>
                    </a:lnTo>
                    <a:lnTo>
                      <a:pt x="1410865" y="65144"/>
                    </a:lnTo>
                    <a:lnTo>
                      <a:pt x="1367826" y="50251"/>
                    </a:lnTo>
                    <a:lnTo>
                      <a:pt x="1323958" y="37195"/>
                    </a:lnTo>
                    <a:lnTo>
                      <a:pt x="1279306" y="26021"/>
                    </a:lnTo>
                    <a:lnTo>
                      <a:pt x="1233917" y="16776"/>
                    </a:lnTo>
                    <a:lnTo>
                      <a:pt x="1187837" y="9505"/>
                    </a:lnTo>
                    <a:lnTo>
                      <a:pt x="1141112" y="4255"/>
                    </a:lnTo>
                    <a:lnTo>
                      <a:pt x="1093789" y="1071"/>
                    </a:lnTo>
                    <a:lnTo>
                      <a:pt x="1045913" y="0"/>
                    </a:lnTo>
                    <a:close/>
                  </a:path>
                </a:pathLst>
              </a:custGeom>
              <a:solidFill>
                <a:srgbClr val="00BFF2">
                  <a:alpha val="501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51" name="Rectangle 50">
                <a:extLst>
                  <a:ext uri="{FF2B5EF4-FFF2-40B4-BE49-F238E27FC236}">
                    <a16:creationId xmlns:a16="http://schemas.microsoft.com/office/drawing/2014/main" id="{ACB6016E-C47B-4E84-BFCD-4C8EB72D0727}"/>
                  </a:ext>
                </a:extLst>
              </p:cNvPr>
              <p:cNvSpPr/>
              <p:nvPr/>
            </p:nvSpPr>
            <p:spPr>
              <a:xfrm>
                <a:off x="6376452" y="3210119"/>
                <a:ext cx="613313" cy="276999"/>
              </a:xfrm>
              <a:prstGeom prst="rect">
                <a:avLst/>
              </a:prstGeom>
            </p:spPr>
            <p:txBody>
              <a:bodyPr wrap="square">
                <a:spAutoFit/>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CTV</a:t>
                </a:r>
              </a:p>
            </p:txBody>
          </p:sp>
          <p:sp>
            <p:nvSpPr>
              <p:cNvPr id="52" name="Rectangle 51">
                <a:extLst>
                  <a:ext uri="{FF2B5EF4-FFF2-40B4-BE49-F238E27FC236}">
                    <a16:creationId xmlns:a16="http://schemas.microsoft.com/office/drawing/2014/main" id="{D7C0F7C5-7EAF-4A61-86E7-8571EBF62A90}"/>
                  </a:ext>
                </a:extLst>
              </p:cNvPr>
              <p:cNvSpPr/>
              <p:nvPr/>
            </p:nvSpPr>
            <p:spPr>
              <a:xfrm>
                <a:off x="4602082" y="3210119"/>
                <a:ext cx="1459491" cy="276999"/>
              </a:xfrm>
              <a:prstGeom prst="rect">
                <a:avLst/>
              </a:prstGeom>
            </p:spPr>
            <p:txBody>
              <a:bodyPr wrap="square">
                <a:spAutoFit/>
              </a:bodyPr>
              <a:lstStyle/>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LINEAR</a:t>
                </a:r>
              </a:p>
            </p:txBody>
          </p:sp>
        </p:grpSp>
        <p:sp>
          <p:nvSpPr>
            <p:cNvPr id="48" name="TextBox 47">
              <a:extLst>
                <a:ext uri="{FF2B5EF4-FFF2-40B4-BE49-F238E27FC236}">
                  <a16:creationId xmlns:a16="http://schemas.microsoft.com/office/drawing/2014/main" id="{9A4F082C-11DD-463C-B73A-EA3AAD1B78ED}"/>
                </a:ext>
              </a:extLst>
            </p:cNvPr>
            <p:cNvSpPr txBox="1"/>
            <p:nvPr/>
          </p:nvSpPr>
          <p:spPr>
            <a:xfrm>
              <a:off x="4588479" y="1222315"/>
              <a:ext cx="31602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Cross-Channel Measurement</a:t>
              </a:r>
              <a:endPar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grpSp>
      <p:cxnSp>
        <p:nvCxnSpPr>
          <p:cNvPr id="53" name="Straight Connector 52">
            <a:extLst>
              <a:ext uri="{FF2B5EF4-FFF2-40B4-BE49-F238E27FC236}">
                <a16:creationId xmlns:a16="http://schemas.microsoft.com/office/drawing/2014/main" id="{4FD08D55-72D7-4CCF-9595-8B601A54E96C}"/>
              </a:ext>
            </a:extLst>
          </p:cNvPr>
          <p:cNvCxnSpPr>
            <a:cxnSpLocks/>
          </p:cNvCxnSpPr>
          <p:nvPr/>
        </p:nvCxnSpPr>
        <p:spPr>
          <a:xfrm>
            <a:off x="4717296" y="4152494"/>
            <a:ext cx="6766208" cy="0"/>
          </a:xfrm>
          <a:prstGeom prst="line">
            <a:avLst/>
          </a:prstGeom>
          <a:ln w="6350" cap="flat" algn="ctr">
            <a:solidFill>
              <a:srgbClr val="1F1A62"/>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C776C39F-5750-4790-8534-E52025F3B5F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707984" y="4328749"/>
            <a:ext cx="797396" cy="797396"/>
          </a:xfrm>
          <a:prstGeom prst="rect">
            <a:avLst/>
          </a:prstGeom>
        </p:spPr>
      </p:pic>
      <p:sp>
        <p:nvSpPr>
          <p:cNvPr id="55" name="Rectangle 54">
            <a:extLst>
              <a:ext uri="{FF2B5EF4-FFF2-40B4-BE49-F238E27FC236}">
                <a16:creationId xmlns:a16="http://schemas.microsoft.com/office/drawing/2014/main" id="{F9A8731F-CAE5-4623-AAE3-46231F710924}"/>
              </a:ext>
            </a:extLst>
          </p:cNvPr>
          <p:cNvSpPr/>
          <p:nvPr/>
        </p:nvSpPr>
        <p:spPr>
          <a:xfrm>
            <a:off x="4271976" y="5626760"/>
            <a:ext cx="1669413" cy="523220"/>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Unique devices reached</a:t>
            </a:r>
          </a:p>
        </p:txBody>
      </p:sp>
      <p:sp>
        <p:nvSpPr>
          <p:cNvPr id="56" name="Rectangle 55">
            <a:extLst>
              <a:ext uri="{FF2B5EF4-FFF2-40B4-BE49-F238E27FC236}">
                <a16:creationId xmlns:a16="http://schemas.microsoft.com/office/drawing/2014/main" id="{B3812E7E-B0D5-4D5B-A272-4CBA559DE72E}"/>
              </a:ext>
            </a:extLst>
          </p:cNvPr>
          <p:cNvSpPr/>
          <p:nvPr/>
        </p:nvSpPr>
        <p:spPr>
          <a:xfrm>
            <a:off x="4460035" y="5187673"/>
            <a:ext cx="1293293" cy="461665"/>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a:ea typeface="+mn-ea"/>
                <a:cs typeface="Helvetica"/>
              </a:rPr>
              <a:t>903K</a:t>
            </a:r>
          </a:p>
        </p:txBody>
      </p:sp>
      <p:sp>
        <p:nvSpPr>
          <p:cNvPr id="57" name="Rectangle 56">
            <a:extLst>
              <a:ext uri="{FF2B5EF4-FFF2-40B4-BE49-F238E27FC236}">
                <a16:creationId xmlns:a16="http://schemas.microsoft.com/office/drawing/2014/main" id="{2EAB0728-5250-4971-9AB3-ABE878DC14F7}"/>
              </a:ext>
            </a:extLst>
          </p:cNvPr>
          <p:cNvSpPr/>
          <p:nvPr/>
        </p:nvSpPr>
        <p:spPr>
          <a:xfrm>
            <a:off x="6086406" y="5626760"/>
            <a:ext cx="3253214" cy="523220"/>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Were reached </a:t>
            </a:r>
            <a:r>
              <a:rPr kumimoji="0" lang="en-US" sz="1400" b="0" i="0" u="sng" strike="noStrike" kern="1200" cap="none" spc="0" normalizeH="0" baseline="0" noProof="0">
                <a:ln>
                  <a:noFill/>
                </a:ln>
                <a:solidFill>
                  <a:srgbClr val="1F1A62"/>
                </a:solidFill>
                <a:effectLst/>
                <a:uLnTx/>
                <a:uFillTx/>
                <a:latin typeface="Helvetica"/>
                <a:ea typeface="+mn-ea"/>
                <a:cs typeface="Helvetica"/>
              </a:rPr>
              <a:t>only</a:t>
            </a:r>
            <a:r>
              <a:rPr kumimoji="0" lang="en-US" sz="1400" b="0" i="0" u="none" strike="noStrike" kern="1200" cap="none" spc="0" normalizeH="0" baseline="0" noProof="0">
                <a:ln>
                  <a:noFill/>
                </a:ln>
                <a:solidFill>
                  <a:srgbClr val="1F1A62"/>
                </a:solidFill>
                <a:effectLst/>
                <a:uLnTx/>
                <a:uFillTx/>
                <a:latin typeface="Helvetica"/>
                <a:ea typeface="+mn-ea"/>
                <a:cs typeface="Helvetica"/>
              </a:rPr>
              <a:t> on CTV, through the financial service’s CTV campaign</a:t>
            </a:r>
          </a:p>
        </p:txBody>
      </p:sp>
      <p:sp>
        <p:nvSpPr>
          <p:cNvPr id="58" name="Rectangle 57">
            <a:extLst>
              <a:ext uri="{FF2B5EF4-FFF2-40B4-BE49-F238E27FC236}">
                <a16:creationId xmlns:a16="http://schemas.microsoft.com/office/drawing/2014/main" id="{A4C92B05-CEED-42F1-BCCB-68184BDB24CF}"/>
              </a:ext>
            </a:extLst>
          </p:cNvPr>
          <p:cNvSpPr/>
          <p:nvPr/>
        </p:nvSpPr>
        <p:spPr>
          <a:xfrm>
            <a:off x="7066367" y="5187673"/>
            <a:ext cx="1293293" cy="461665"/>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a:ea typeface="+mn-ea"/>
                <a:cs typeface="Helvetica"/>
              </a:rPr>
              <a:t>86%</a:t>
            </a:r>
          </a:p>
        </p:txBody>
      </p:sp>
      <p:pic>
        <p:nvPicPr>
          <p:cNvPr id="59" name="Picture 58">
            <a:extLst>
              <a:ext uri="{FF2B5EF4-FFF2-40B4-BE49-F238E27FC236}">
                <a16:creationId xmlns:a16="http://schemas.microsoft.com/office/drawing/2014/main" id="{45EC27A6-7628-4DAF-B606-91368D9997D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30589" y="4245023"/>
            <a:ext cx="964849" cy="964849"/>
          </a:xfrm>
          <a:prstGeom prst="rect">
            <a:avLst/>
          </a:prstGeom>
        </p:spPr>
      </p:pic>
      <p:sp>
        <p:nvSpPr>
          <p:cNvPr id="60" name="Rectangle 59">
            <a:extLst>
              <a:ext uri="{FF2B5EF4-FFF2-40B4-BE49-F238E27FC236}">
                <a16:creationId xmlns:a16="http://schemas.microsoft.com/office/drawing/2014/main" id="{9C69A896-AC8E-4275-B0F3-08C3CACEE197}"/>
              </a:ext>
            </a:extLst>
          </p:cNvPr>
          <p:cNvSpPr/>
          <p:nvPr/>
        </p:nvSpPr>
        <p:spPr>
          <a:xfrm>
            <a:off x="9484638" y="5626760"/>
            <a:ext cx="2444187" cy="489607"/>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CTV campaign drove almost 10% in incremental reach</a:t>
            </a:r>
          </a:p>
        </p:txBody>
      </p:sp>
      <p:sp>
        <p:nvSpPr>
          <p:cNvPr id="61" name="Rectangle 60">
            <a:extLst>
              <a:ext uri="{FF2B5EF4-FFF2-40B4-BE49-F238E27FC236}">
                <a16:creationId xmlns:a16="http://schemas.microsoft.com/office/drawing/2014/main" id="{A07E2A79-1C39-465A-8B95-0E3954C04C53}"/>
              </a:ext>
            </a:extLst>
          </p:cNvPr>
          <p:cNvSpPr/>
          <p:nvPr/>
        </p:nvSpPr>
        <p:spPr>
          <a:xfrm>
            <a:off x="10060085" y="5187673"/>
            <a:ext cx="1293293" cy="461665"/>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2400" b="1" i="0" u="none" strike="noStrike" kern="1200" cap="none" spc="0" normalizeH="0" baseline="0" noProof="0">
                <a:ln>
                  <a:noFill/>
                </a:ln>
                <a:solidFill>
                  <a:srgbClr val="ED3C8D"/>
                </a:solidFill>
                <a:effectLst/>
                <a:uLnTx/>
                <a:uFillTx/>
                <a:latin typeface="Helvetica"/>
                <a:ea typeface="+mn-ea"/>
                <a:cs typeface="Helvetica"/>
              </a:rPr>
              <a:t>10%</a:t>
            </a:r>
          </a:p>
        </p:txBody>
      </p:sp>
      <p:pic>
        <p:nvPicPr>
          <p:cNvPr id="62" name="Picture 61">
            <a:extLst>
              <a:ext uri="{FF2B5EF4-FFF2-40B4-BE49-F238E27FC236}">
                <a16:creationId xmlns:a16="http://schemas.microsoft.com/office/drawing/2014/main" id="{25E0A2D0-EE2F-4C43-86B9-2C42CF28F02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268164" y="4288880"/>
            <a:ext cx="877135" cy="877135"/>
          </a:xfrm>
          <a:prstGeom prst="rect">
            <a:avLst/>
          </a:prstGeom>
        </p:spPr>
      </p:pic>
      <p:pic>
        <p:nvPicPr>
          <p:cNvPr id="35" name="Picture 34">
            <a:extLst>
              <a:ext uri="{FF2B5EF4-FFF2-40B4-BE49-F238E27FC236}">
                <a16:creationId xmlns:a16="http://schemas.microsoft.com/office/drawing/2014/main" id="{832CBB18-55BC-46A8-861E-CD451A632014}"/>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6" name="Slide Number Placeholder 5">
            <a:extLst>
              <a:ext uri="{FF2B5EF4-FFF2-40B4-BE49-F238E27FC236}">
                <a16:creationId xmlns:a16="http://schemas.microsoft.com/office/drawing/2014/main" id="{83CA7A14-DFF7-4396-A466-402341D3AE8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7" name="Rectangle 36">
            <a:extLst>
              <a:ext uri="{FF2B5EF4-FFF2-40B4-BE49-F238E27FC236}">
                <a16:creationId xmlns:a16="http://schemas.microsoft.com/office/drawing/2014/main" id="{05E03D06-3BE6-4DCE-B264-494247C0C490}"/>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602663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Insurance</a:t>
            </a:r>
          </a:p>
        </p:txBody>
      </p:sp>
      <p:sp>
        <p:nvSpPr>
          <p:cNvPr id="25" name="Rectangle 24">
            <a:extLst>
              <a:ext uri="{FF2B5EF4-FFF2-40B4-BE49-F238E27FC236}">
                <a16:creationId xmlns:a16="http://schemas.microsoft.com/office/drawing/2014/main" id="{D6F3E4AB-B239-4014-8CC3-C8706E0369B4}"/>
              </a:ext>
            </a:extLst>
          </p:cNvPr>
          <p:cNvSpPr/>
          <p:nvPr/>
        </p:nvSpPr>
        <p:spPr>
          <a:xfrm>
            <a:off x="76121" y="922241"/>
            <a:ext cx="3950517" cy="564770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Mutual insurance company </a:t>
            </a:r>
            <a:r>
              <a:rPr kumimoji="0" lang="en-US" sz="1200" b="0" i="0" u="none" strike="noStrike" kern="1200" cap="none" spc="0" normalizeH="0" baseline="0" noProof="0" err="1">
                <a:ln>
                  <a:noFill/>
                </a:ln>
                <a:solidFill>
                  <a:srgbClr val="1F1A62"/>
                </a:solidFill>
                <a:effectLst/>
                <a:uLnTx/>
                <a:uFillTx/>
                <a:latin typeface="Helvetica"/>
                <a:ea typeface="+mn-ea"/>
                <a:cs typeface="Helvetica"/>
              </a:rPr>
              <a:t>Amica</a:t>
            </a:r>
            <a:r>
              <a:rPr kumimoji="0" lang="en-US" sz="1200" b="0" i="0" u="none" strike="noStrike" kern="1200" cap="none" spc="0" normalizeH="0" baseline="0" noProof="0">
                <a:ln>
                  <a:noFill/>
                </a:ln>
                <a:solidFill>
                  <a:srgbClr val="1F1A62"/>
                </a:solidFill>
                <a:effectLst/>
                <a:uLnTx/>
                <a:uFillTx/>
                <a:latin typeface="Helvetica"/>
                <a:ea typeface="+mn-ea"/>
                <a:cs typeface="Helvetica"/>
              </a:rPr>
              <a:t> wanted to justify and optimize their investment in streaming and measure incremental conversions* across OTT publishers compared to their linear TV campaigns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Utilized </a:t>
            </a:r>
            <a:r>
              <a:rPr kumimoji="0" lang="en-US" sz="1200" b="0" i="0" u="none" strike="noStrike" kern="1200" cap="none" spc="0" normalizeH="0" baseline="0" noProof="0" err="1">
                <a:ln>
                  <a:noFill/>
                </a:ln>
                <a:solidFill>
                  <a:srgbClr val="1F1A62"/>
                </a:solidFill>
                <a:effectLst/>
                <a:uLnTx/>
                <a:uFillTx/>
                <a:latin typeface="Helvetica"/>
                <a:ea typeface="+mn-ea"/>
                <a:cs typeface="Helvetica"/>
              </a:rPr>
              <a:t>iSpot</a:t>
            </a:r>
            <a:r>
              <a:rPr kumimoji="0" lang="en-US" sz="1200" b="0" i="0" u="none" strike="noStrike" kern="1200" cap="none" spc="0" normalizeH="0" baseline="0" noProof="0">
                <a:ln>
                  <a:noFill/>
                </a:ln>
                <a:solidFill>
                  <a:srgbClr val="1F1A62"/>
                </a:solidFill>
                <a:effectLst/>
                <a:uLnTx/>
                <a:uFillTx/>
                <a:latin typeface="Helvetica"/>
                <a:ea typeface="+mn-ea"/>
                <a:cs typeface="Helvetica"/>
              </a:rPr>
              <a:t> Unified Measurement to analyze the incremental reach and compare the performance of ads running across linear TV and major streaming providers, with the ability to compare at an individual OTT publisher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Custom audience target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Streaming served as a valuable complement to traditional TV buys, driving </a:t>
            </a:r>
            <a:r>
              <a:rPr kumimoji="0" lang="en-US" sz="1200" b="1" i="0" u="none" strike="noStrike" kern="1200" cap="none" spc="0" normalizeH="0" baseline="0" noProof="0">
                <a:ln>
                  <a:noFill/>
                </a:ln>
                <a:solidFill>
                  <a:srgbClr val="1F1A62"/>
                </a:solidFill>
                <a:effectLst/>
                <a:uLnTx/>
                <a:uFillTx/>
                <a:latin typeface="Helvetica"/>
                <a:ea typeface="+mn-ea"/>
                <a:cs typeface="Helvetica"/>
              </a:rPr>
              <a:t>6x higher</a:t>
            </a:r>
            <a:r>
              <a:rPr kumimoji="0" lang="en-US" sz="1200" b="0" i="0" u="none" strike="noStrike" kern="1200" cap="none" spc="0" normalizeH="0" baseline="0" noProof="0">
                <a:ln>
                  <a:noFill/>
                </a:ln>
                <a:solidFill>
                  <a:srgbClr val="1F1A62"/>
                </a:solidFill>
                <a:effectLst/>
                <a:uLnTx/>
                <a:uFillTx/>
                <a:latin typeface="Helvetica"/>
                <a:ea typeface="+mn-ea"/>
                <a:cs typeface="Helvetica"/>
              </a:rPr>
              <a:t> conversion rates than linear TV ads alone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6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With visibility into deduplicated reach &amp; conversion rates of linear vs. streaming ads, </a:t>
            </a:r>
            <a:r>
              <a:rPr kumimoji="0" lang="en-US" sz="1200" b="0" i="0" u="none" strike="noStrike" kern="1200" cap="none" spc="0" normalizeH="0" baseline="0" noProof="0" err="1">
                <a:ln>
                  <a:noFill/>
                </a:ln>
                <a:solidFill>
                  <a:srgbClr val="1F1A62"/>
                </a:solidFill>
                <a:effectLst/>
                <a:uLnTx/>
                <a:uFillTx/>
                <a:latin typeface="Helvetica"/>
                <a:ea typeface="+mn-ea"/>
                <a:cs typeface="Helvetica"/>
              </a:rPr>
              <a:t>Amica</a:t>
            </a:r>
            <a:r>
              <a:rPr kumimoji="0" lang="en-US" sz="1200" b="0" i="0" u="none" strike="noStrike" kern="1200" cap="none" spc="0" normalizeH="0" baseline="0" noProof="0">
                <a:ln>
                  <a:noFill/>
                </a:ln>
                <a:solidFill>
                  <a:srgbClr val="1F1A62"/>
                </a:solidFill>
                <a:effectLst/>
                <a:uLnTx/>
                <a:uFillTx/>
                <a:latin typeface="Helvetica"/>
                <a:ea typeface="+mn-ea"/>
                <a:cs typeface="Helvetica"/>
              </a:rPr>
              <a:t> determined </a:t>
            </a:r>
            <a:r>
              <a:rPr kumimoji="0" lang="en-US" sz="1200" b="1" i="0" u="none" strike="noStrike" kern="1200" cap="none" spc="0" normalizeH="0" baseline="0" noProof="0">
                <a:ln>
                  <a:noFill/>
                </a:ln>
                <a:solidFill>
                  <a:srgbClr val="1F1A62"/>
                </a:solidFill>
                <a:effectLst/>
                <a:uLnTx/>
                <a:uFillTx/>
                <a:latin typeface="Helvetica"/>
                <a:ea typeface="+mn-ea"/>
                <a:cs typeface="Helvetica"/>
              </a:rPr>
              <a:t>:15s</a:t>
            </a:r>
            <a:r>
              <a:rPr kumimoji="0" lang="en-US" sz="1200" b="0" i="0" u="none" strike="noStrike" kern="1200" cap="none" spc="0" normalizeH="0" baseline="0" noProof="0">
                <a:ln>
                  <a:noFill/>
                </a:ln>
                <a:solidFill>
                  <a:srgbClr val="1F1A62"/>
                </a:solidFill>
                <a:effectLst/>
                <a:uLnTx/>
                <a:uFillTx/>
                <a:latin typeface="Helvetica"/>
                <a:ea typeface="+mn-ea"/>
                <a:cs typeface="Helvetica"/>
              </a:rPr>
              <a:t> streaming ads were most effective in driving conversions, allowing them to adjust their media plan</a:t>
            </a:r>
            <a:endParaRPr kumimoji="0" lang="en-US" sz="1200" b="0" i="0" u="none" strike="noStrike" kern="1200" cap="none" spc="0" normalizeH="0" baseline="0" noProof="0">
              <a:ln>
                <a:noFill/>
              </a:ln>
              <a:solidFill>
                <a:srgbClr val="ED3C8D"/>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iSpot.tv</a:t>
            </a:r>
            <a:r>
              <a:rPr kumimoji="0" lang="en-US" sz="1200" b="1" i="0" u="none" strike="noStrike" kern="1200" cap="none" spc="0" normalizeH="0" baseline="0" noProof="0">
                <a:ln>
                  <a:noFill/>
                </a:ln>
                <a:solidFill>
                  <a:srgbClr val="1F1A62"/>
                </a:solidFill>
                <a:effectLst/>
                <a:uLnTx/>
                <a:uFillTx/>
                <a:latin typeface="Helvetica"/>
                <a:ea typeface="+mn-ea"/>
                <a:cs typeface="Helvetica"/>
              </a:rPr>
              <a:t> / </a:t>
            </a:r>
            <a:r>
              <a:rPr kumimoji="0" lang="en-US" sz="1200" b="0" i="0" u="none" strike="noStrike" kern="1200" cap="none" spc="0" normalizeH="0" baseline="0" noProof="0">
                <a:ln>
                  <a:noFill/>
                </a:ln>
                <a:solidFill>
                  <a:srgbClr val="1F1A62"/>
                </a:solidFill>
                <a:effectLst/>
                <a:uLnTx/>
                <a:uFillTx/>
                <a:latin typeface="Helvetica"/>
                <a:ea typeface="+mn-ea"/>
                <a:cs typeface="Helvetica"/>
              </a:rPr>
              <a:t>Streaming + Linear TV</a:t>
            </a:r>
            <a:r>
              <a:rPr kumimoji="0" lang="en-US" sz="1200" b="1" i="0" u="none" strike="noStrike" kern="1200" cap="none" spc="0" normalizeH="0" baseline="0" noProof="0">
                <a:ln>
                  <a:noFill/>
                </a:ln>
                <a:solidFill>
                  <a:srgbClr val="1F1A62"/>
                </a:solidFill>
                <a:effectLst/>
                <a:uLnTx/>
                <a:uFillTx/>
                <a:latin typeface="Helvetica"/>
                <a:ea typeface="+mn-ea"/>
                <a:cs typeface="Helvetica"/>
              </a:rPr>
              <a:t> / </a:t>
            </a:r>
            <a:r>
              <a:rPr kumimoji="0" lang="en-US" sz="1200" b="0" i="0" u="none" strike="noStrike" kern="1200" cap="none" spc="0" normalizeH="0" baseline="0" noProof="0">
                <a:ln>
                  <a:noFill/>
                </a:ln>
                <a:solidFill>
                  <a:srgbClr val="1F1A62"/>
                </a:solidFill>
                <a:effectLst/>
                <a:uLnTx/>
                <a:uFillTx/>
                <a:latin typeface="Helvetica"/>
                <a:ea typeface="+mn-ea"/>
                <a:cs typeface="Helvetica"/>
              </a:rPr>
              <a:t>Linear TV, OTT (Connected TV)</a:t>
            </a:r>
          </a:p>
        </p:txBody>
      </p:sp>
      <p:sp>
        <p:nvSpPr>
          <p:cNvPr id="30" name="Rectangle 29">
            <a:extLst>
              <a:ext uri="{FF2B5EF4-FFF2-40B4-BE49-F238E27FC236}">
                <a16:creationId xmlns:a16="http://schemas.microsoft.com/office/drawing/2014/main" id="{75F81532-3D49-4828-8247-ECFA9B63B40D}"/>
              </a:ext>
            </a:extLst>
          </p:cNvPr>
          <p:cNvSpPr/>
          <p:nvPr/>
        </p:nvSpPr>
        <p:spPr>
          <a:xfrm>
            <a:off x="4104947" y="145130"/>
            <a:ext cx="7007894"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leading mutual insurance company optimized </a:t>
            </a:r>
            <a:br>
              <a:rPr kumimoji="0" lang="en-US" sz="2200" b="0" i="0" u="none" strike="noStrike" kern="1200" cap="none" spc="0" normalizeH="0" baseline="0" noProof="0">
                <a:ln>
                  <a:noFill/>
                </a:ln>
                <a:solidFill>
                  <a:srgbClr val="1F1A62"/>
                </a:solidFill>
                <a:effectLst/>
                <a:uLnTx/>
                <a:uFillTx/>
                <a:latin typeface="Helvetica"/>
                <a:ea typeface="+mn-ea"/>
                <a:cs typeface="Helvetica"/>
              </a:rPr>
            </a:br>
            <a:r>
              <a:rPr kumimoji="0" lang="en-US" sz="2200" b="0" i="0" u="none" strike="noStrike" kern="1200" cap="none" spc="0" normalizeH="0" baseline="0" noProof="0">
                <a:ln>
                  <a:noFill/>
                </a:ln>
                <a:solidFill>
                  <a:srgbClr val="1F1A62"/>
                </a:solidFill>
                <a:effectLst/>
                <a:uLnTx/>
                <a:uFillTx/>
                <a:latin typeface="Helvetica"/>
                <a:ea typeface="+mn-ea"/>
                <a:cs typeface="Helvetica"/>
              </a:rPr>
              <a:t>their OTT campaign, enabling </a:t>
            </a:r>
            <a:r>
              <a:rPr kumimoji="0" lang="en-US" sz="2200" b="0" i="0" u="none" strike="noStrike" kern="1200" cap="none" spc="0" normalizeH="0" baseline="0" noProof="0">
                <a:ln>
                  <a:noFill/>
                </a:ln>
                <a:solidFill>
                  <a:srgbClr val="ED3C8D"/>
                </a:solidFill>
                <a:effectLst/>
                <a:uLnTx/>
                <a:uFillTx/>
                <a:latin typeface="Helvetica"/>
                <a:ea typeface="+mn-ea"/>
                <a:cs typeface="Helvetica"/>
              </a:rPr>
              <a:t>expanded reach,</a:t>
            </a:r>
            <a:r>
              <a:rPr kumimoji="0" lang="en-US" sz="2200" b="0" i="0" u="none" strike="noStrike" kern="1200" cap="none" spc="0" normalizeH="0" baseline="0" noProof="0">
                <a:ln>
                  <a:noFill/>
                </a:ln>
                <a:solidFill>
                  <a:srgbClr val="1F1A62"/>
                </a:solidFill>
                <a:effectLst/>
                <a:uLnTx/>
                <a:uFillTx/>
                <a:latin typeface="Helvetica"/>
                <a:ea typeface="+mn-ea"/>
                <a:cs typeface="Helvetica"/>
              </a:rPr>
              <a:t> </a:t>
            </a:r>
            <a:r>
              <a:rPr kumimoji="0" lang="en-US" sz="2200" b="0" i="0" u="none" strike="noStrike" kern="1200" cap="none" spc="0" normalizeH="0" baseline="0" noProof="0">
                <a:ln>
                  <a:noFill/>
                </a:ln>
                <a:solidFill>
                  <a:srgbClr val="ED3C8D"/>
                </a:solidFill>
                <a:effectLst/>
                <a:uLnTx/>
                <a:uFillTx/>
                <a:latin typeface="Helvetica"/>
                <a:ea typeface="+mn-ea"/>
                <a:cs typeface="Helvetica"/>
              </a:rPr>
              <a:t>greater brand awareness </a:t>
            </a:r>
            <a:r>
              <a:rPr kumimoji="0" lang="en-US" sz="2200" b="0" i="0" u="none" strike="noStrike" kern="1200" cap="none" spc="0" normalizeH="0" baseline="0" noProof="0">
                <a:ln>
                  <a:noFill/>
                </a:ln>
                <a:solidFill>
                  <a:srgbClr val="1F1A62"/>
                </a:solidFill>
                <a:effectLst/>
                <a:uLnTx/>
                <a:uFillTx/>
                <a:latin typeface="Helvetica"/>
                <a:ea typeface="+mn-ea"/>
                <a:cs typeface="Helvetica"/>
              </a:rPr>
              <a:t>and</a:t>
            </a:r>
            <a:r>
              <a:rPr kumimoji="0" lang="en-US" sz="2200" b="0" i="0" u="none" strike="noStrike" kern="1200" cap="none" spc="0" normalizeH="0" baseline="0" noProof="0">
                <a:ln>
                  <a:noFill/>
                </a:ln>
                <a:solidFill>
                  <a:prstClr val="black"/>
                </a:solidFill>
                <a:effectLst/>
                <a:uLnTx/>
                <a:uFillTx/>
                <a:latin typeface="Helvetica"/>
                <a:ea typeface="+mn-ea"/>
                <a:cs typeface="Helvetica"/>
              </a:rPr>
              <a:t> </a:t>
            </a:r>
            <a:r>
              <a:rPr kumimoji="0" lang="en-US" sz="2200" b="0" i="0" u="none" strike="noStrike" kern="1200" cap="none" spc="0" normalizeH="0" baseline="0" noProof="0">
                <a:ln>
                  <a:noFill/>
                </a:ln>
                <a:solidFill>
                  <a:srgbClr val="ED3C8D"/>
                </a:solidFill>
                <a:effectLst/>
                <a:uLnTx/>
                <a:uFillTx/>
                <a:latin typeface="Helvetica"/>
                <a:ea typeface="+mn-ea"/>
                <a:cs typeface="Helvetica"/>
              </a:rPr>
              <a:t>increased website visits </a:t>
            </a:r>
          </a:p>
        </p:txBody>
      </p:sp>
      <p:sp>
        <p:nvSpPr>
          <p:cNvPr id="37" name="TextBox 36">
            <a:extLst>
              <a:ext uri="{FF2B5EF4-FFF2-40B4-BE49-F238E27FC236}">
                <a16:creationId xmlns:a16="http://schemas.microsoft.com/office/drawing/2014/main" id="{14F36C49-443D-4E60-B1B7-6C4AA013C3F0}"/>
              </a:ext>
            </a:extLst>
          </p:cNvPr>
          <p:cNvSpPr txBox="1"/>
          <p:nvPr/>
        </p:nvSpPr>
        <p:spPr>
          <a:xfrm>
            <a:off x="3973855" y="6186212"/>
            <a:ext cx="633311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iSpot.tv,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Justifying and Optimizing Linear and Streaming TV Advertising.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Campaign time period: Q2 2020. *Primary conversion KPI: web visits. </a:t>
            </a:r>
          </a:p>
        </p:txBody>
      </p:sp>
      <p:pic>
        <p:nvPicPr>
          <p:cNvPr id="2050" name="Picture 2" descr="logo-ispot – iSpot.tv">
            <a:extLst>
              <a:ext uri="{FF2B5EF4-FFF2-40B4-BE49-F238E27FC236}">
                <a16:creationId xmlns:a16="http://schemas.microsoft.com/office/drawing/2014/main" id="{1DA2835A-453A-4C7D-BF22-41A097B79C6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18195" y="6106963"/>
            <a:ext cx="1237801" cy="336849"/>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6257D9C8-84BB-40A7-B489-BEFDADC854F5}"/>
              </a:ext>
            </a:extLst>
          </p:cNvPr>
          <p:cNvSpPr txBox="1"/>
          <p:nvPr/>
        </p:nvSpPr>
        <p:spPr>
          <a:xfrm>
            <a:off x="4026639" y="1688692"/>
            <a:ext cx="814134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1F1A62"/>
                </a:solidFill>
                <a:effectLst/>
                <a:uLnTx/>
                <a:uFillTx/>
                <a:latin typeface="Helvetica" panose="020B0403020202020204" pitchFamily="34" charset="0"/>
                <a:ea typeface="+mn-ea"/>
                <a:cs typeface="+mn-cs"/>
              </a:rPr>
              <a:t>With the help of Unified Measurement, </a:t>
            </a:r>
            <a:r>
              <a:rPr kumimoji="0" lang="en-US" sz="1400" b="1" i="1" u="none" strike="noStrike" kern="1200" cap="none" spc="0" normalizeH="0" baseline="0" noProof="0" err="1">
                <a:ln>
                  <a:noFill/>
                </a:ln>
                <a:solidFill>
                  <a:srgbClr val="1F1A62"/>
                </a:solidFill>
                <a:effectLst/>
                <a:uLnTx/>
                <a:uFillTx/>
                <a:latin typeface="Helvetica" panose="020B0403020202020204" pitchFamily="34" charset="0"/>
                <a:ea typeface="+mn-ea"/>
                <a:cs typeface="+mn-cs"/>
              </a:rPr>
              <a:t>Amica</a:t>
            </a:r>
            <a:r>
              <a:rPr kumimoji="0" lang="en-US" sz="1400" b="1" i="1" u="none" strike="noStrike" kern="1200" cap="none" spc="0" normalizeH="0" baseline="0" noProof="0">
                <a:ln>
                  <a:noFill/>
                </a:ln>
                <a:solidFill>
                  <a:srgbClr val="1F1A62"/>
                </a:solidFill>
                <a:effectLst/>
                <a:uLnTx/>
                <a:uFillTx/>
                <a:latin typeface="Helvetica" panose="020B0403020202020204" pitchFamily="34" charset="0"/>
                <a:ea typeface="+mn-ea"/>
                <a:cs typeface="+mn-cs"/>
              </a:rPr>
              <a:t> was able to:</a:t>
            </a:r>
          </a:p>
        </p:txBody>
      </p:sp>
      <p:pic>
        <p:nvPicPr>
          <p:cNvPr id="51" name="Picture 50" descr="Shape, circle&#10;&#10;Description automatically generated">
            <a:extLst>
              <a:ext uri="{FF2B5EF4-FFF2-40B4-BE49-F238E27FC236}">
                <a16:creationId xmlns:a16="http://schemas.microsoft.com/office/drawing/2014/main" id="{C7C2EB8A-1A22-47A8-8EE6-AFD3F705C55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62779" y="2428315"/>
            <a:ext cx="1566936" cy="1468697"/>
          </a:xfrm>
          <a:prstGeom prst="rect">
            <a:avLst/>
          </a:prstGeom>
        </p:spPr>
      </p:pic>
      <p:sp>
        <p:nvSpPr>
          <p:cNvPr id="53" name="Rectangle 52">
            <a:extLst>
              <a:ext uri="{FF2B5EF4-FFF2-40B4-BE49-F238E27FC236}">
                <a16:creationId xmlns:a16="http://schemas.microsoft.com/office/drawing/2014/main" id="{96E1A975-415C-4847-B38D-C126B9A01943}"/>
              </a:ext>
            </a:extLst>
          </p:cNvPr>
          <p:cNvSpPr/>
          <p:nvPr/>
        </p:nvSpPr>
        <p:spPr>
          <a:xfrm>
            <a:off x="4235253" y="4354885"/>
            <a:ext cx="2221988" cy="738664"/>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Prove that streaming ads converted at a </a:t>
            </a:r>
            <a:r>
              <a:rPr kumimoji="0" lang="en-US" sz="1400" b="1" i="0" u="none" strike="noStrike" kern="1200" cap="none" spc="0" normalizeH="0" baseline="0" noProof="0">
                <a:ln>
                  <a:noFill/>
                </a:ln>
                <a:solidFill>
                  <a:srgbClr val="1F1A62"/>
                </a:solidFill>
                <a:effectLst/>
                <a:uLnTx/>
                <a:uFillTx/>
                <a:latin typeface="Helvetica"/>
                <a:ea typeface="+mn-ea"/>
                <a:cs typeface="Helvetica"/>
              </a:rPr>
              <a:t>6x higher</a:t>
            </a:r>
            <a:r>
              <a:rPr kumimoji="0" lang="en-US" sz="1400" b="0" i="0" u="none" strike="noStrike" kern="1200" cap="none" spc="0" normalizeH="0" baseline="0" noProof="0">
                <a:ln>
                  <a:noFill/>
                </a:ln>
                <a:solidFill>
                  <a:srgbClr val="1F1A62"/>
                </a:solidFill>
                <a:effectLst/>
                <a:uLnTx/>
                <a:uFillTx/>
                <a:latin typeface="Helvetica"/>
                <a:ea typeface="+mn-ea"/>
                <a:cs typeface="Helvetica"/>
              </a:rPr>
              <a:t> rate than linear ads alone</a:t>
            </a:r>
          </a:p>
        </p:txBody>
      </p:sp>
      <p:grpSp>
        <p:nvGrpSpPr>
          <p:cNvPr id="15" name="Group 14">
            <a:extLst>
              <a:ext uri="{FF2B5EF4-FFF2-40B4-BE49-F238E27FC236}">
                <a16:creationId xmlns:a16="http://schemas.microsoft.com/office/drawing/2014/main" id="{04F63892-2244-4795-9985-3E1B5C66B5D3}"/>
              </a:ext>
            </a:extLst>
          </p:cNvPr>
          <p:cNvGrpSpPr/>
          <p:nvPr/>
        </p:nvGrpSpPr>
        <p:grpSpPr>
          <a:xfrm>
            <a:off x="4932970" y="2509949"/>
            <a:ext cx="826555" cy="1305428"/>
            <a:chOff x="5252750" y="2574086"/>
            <a:chExt cx="826555" cy="1305428"/>
          </a:xfrm>
        </p:grpSpPr>
        <p:sp>
          <p:nvSpPr>
            <p:cNvPr id="54" name="TextBox 53">
              <a:extLst>
                <a:ext uri="{FF2B5EF4-FFF2-40B4-BE49-F238E27FC236}">
                  <a16:creationId xmlns:a16="http://schemas.microsoft.com/office/drawing/2014/main" id="{150AAFBD-62CD-40C6-A197-7191AD4E2523}"/>
                </a:ext>
              </a:extLst>
            </p:cNvPr>
            <p:cNvSpPr txBox="1"/>
            <p:nvPr/>
          </p:nvSpPr>
          <p:spPr>
            <a:xfrm>
              <a:off x="5252750" y="3294739"/>
              <a:ext cx="8265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6X</a:t>
              </a:r>
            </a:p>
          </p:txBody>
        </p:sp>
        <p:pic>
          <p:nvPicPr>
            <p:cNvPr id="8" name="Picture 7" descr="A picture containing text, sign&#10;&#10;Description automatically generated">
              <a:extLst>
                <a:ext uri="{FF2B5EF4-FFF2-40B4-BE49-F238E27FC236}">
                  <a16:creationId xmlns:a16="http://schemas.microsoft.com/office/drawing/2014/main" id="{4F46D492-D364-4A26-AEB5-8B9D189F6C1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67330" y="2574086"/>
              <a:ext cx="797395" cy="797395"/>
            </a:xfrm>
            <a:prstGeom prst="rect">
              <a:avLst/>
            </a:prstGeom>
          </p:spPr>
        </p:pic>
      </p:grpSp>
      <p:sp>
        <p:nvSpPr>
          <p:cNvPr id="44" name="Rectangle 43">
            <a:extLst>
              <a:ext uri="{FF2B5EF4-FFF2-40B4-BE49-F238E27FC236}">
                <a16:creationId xmlns:a16="http://schemas.microsoft.com/office/drawing/2014/main" id="{CAD09A70-9E0F-4633-A7BC-038F3B9CE5D1}"/>
              </a:ext>
            </a:extLst>
          </p:cNvPr>
          <p:cNvSpPr/>
          <p:nvPr/>
        </p:nvSpPr>
        <p:spPr>
          <a:xfrm>
            <a:off x="6631317" y="4354885"/>
            <a:ext cx="2444187" cy="738664"/>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Identify OTT publishers with </a:t>
            </a:r>
            <a:r>
              <a:rPr kumimoji="0" lang="en-US" sz="1400" b="1" i="0" u="none" strike="noStrike" kern="1200" cap="none" spc="0" normalizeH="0" baseline="0" noProof="0">
                <a:ln>
                  <a:noFill/>
                </a:ln>
                <a:solidFill>
                  <a:srgbClr val="1F1A62"/>
                </a:solidFill>
                <a:effectLst/>
                <a:uLnTx/>
                <a:uFillTx/>
                <a:latin typeface="Helvetica"/>
                <a:ea typeface="+mn-ea"/>
                <a:cs typeface="Helvetica"/>
              </a:rPr>
              <a:t>higher conversion rates</a:t>
            </a:r>
            <a:r>
              <a:rPr kumimoji="0" lang="en-US" sz="1400" b="0" i="0" u="none" strike="noStrike" kern="1200" cap="none" spc="0" normalizeH="0" baseline="0" noProof="0">
                <a:ln>
                  <a:noFill/>
                </a:ln>
                <a:solidFill>
                  <a:srgbClr val="1F1A62"/>
                </a:solidFill>
                <a:effectLst/>
                <a:uLnTx/>
                <a:uFillTx/>
                <a:latin typeface="Helvetica"/>
                <a:ea typeface="+mn-ea"/>
                <a:cs typeface="Helvetica"/>
              </a:rPr>
              <a:t> </a:t>
            </a:r>
            <a:br>
              <a:rPr kumimoji="0" lang="en-US" sz="1400" b="0" i="0" u="none" strike="noStrike" kern="1200" cap="none" spc="0" normalizeH="0" baseline="0" noProof="0">
                <a:ln>
                  <a:noFill/>
                </a:ln>
                <a:solidFill>
                  <a:srgbClr val="1F1A62"/>
                </a:solidFill>
                <a:effectLst/>
                <a:uLnTx/>
                <a:uFillTx/>
                <a:latin typeface="Helvetica"/>
                <a:ea typeface="+mn-ea"/>
                <a:cs typeface="Helvetica"/>
              </a:rPr>
            </a:br>
            <a:r>
              <a:rPr kumimoji="0" lang="en-US" sz="1400" b="0" i="0" u="none" strike="noStrike" kern="1200" cap="none" spc="0" normalizeH="0" baseline="0" noProof="0">
                <a:ln>
                  <a:noFill/>
                </a:ln>
                <a:solidFill>
                  <a:srgbClr val="1F1A62"/>
                </a:solidFill>
                <a:effectLst/>
                <a:uLnTx/>
                <a:uFillTx/>
                <a:latin typeface="Helvetica"/>
                <a:ea typeface="+mn-ea"/>
                <a:cs typeface="Helvetica"/>
              </a:rPr>
              <a:t>to continue to invest in</a:t>
            </a:r>
          </a:p>
        </p:txBody>
      </p:sp>
      <p:pic>
        <p:nvPicPr>
          <p:cNvPr id="46" name="Picture 45" descr="Shape, circle&#10;&#10;Description automatically generated">
            <a:extLst>
              <a:ext uri="{FF2B5EF4-FFF2-40B4-BE49-F238E27FC236}">
                <a16:creationId xmlns:a16="http://schemas.microsoft.com/office/drawing/2014/main" id="{43E981CF-35FA-4F19-8470-09D1827D240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69942" y="2428315"/>
            <a:ext cx="1566936" cy="1468697"/>
          </a:xfrm>
          <a:prstGeom prst="rect">
            <a:avLst/>
          </a:prstGeom>
        </p:spPr>
      </p:pic>
      <p:pic>
        <p:nvPicPr>
          <p:cNvPr id="10" name="Picture 9" descr="Icon&#10;&#10;Description automatically generated">
            <a:extLst>
              <a:ext uri="{FF2B5EF4-FFF2-40B4-BE49-F238E27FC236}">
                <a16:creationId xmlns:a16="http://schemas.microsoft.com/office/drawing/2014/main" id="{8EA14E5B-EE93-4651-A19E-FED6CC2D099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69677" y="2578930"/>
            <a:ext cx="1167467" cy="1167467"/>
          </a:xfrm>
          <a:prstGeom prst="rect">
            <a:avLst/>
          </a:prstGeom>
        </p:spPr>
      </p:pic>
      <p:sp>
        <p:nvSpPr>
          <p:cNvPr id="49" name="Rectangle 48">
            <a:extLst>
              <a:ext uri="{FF2B5EF4-FFF2-40B4-BE49-F238E27FC236}">
                <a16:creationId xmlns:a16="http://schemas.microsoft.com/office/drawing/2014/main" id="{EB5F158C-7BD8-4FF5-BC95-76146B80C117}"/>
              </a:ext>
            </a:extLst>
          </p:cNvPr>
          <p:cNvSpPr/>
          <p:nvPr/>
        </p:nvSpPr>
        <p:spPr>
          <a:xfrm>
            <a:off x="9249581" y="4354885"/>
            <a:ext cx="2709791" cy="966571"/>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Determine that </a:t>
            </a:r>
            <a:r>
              <a:rPr kumimoji="0" lang="en-US" sz="1400" b="1" i="0" u="none" strike="noStrike" kern="1200" cap="none" spc="0" normalizeH="0" baseline="0" noProof="0">
                <a:ln>
                  <a:noFill/>
                </a:ln>
                <a:solidFill>
                  <a:srgbClr val="1F1A62"/>
                </a:solidFill>
                <a:effectLst/>
                <a:uLnTx/>
                <a:uFillTx/>
                <a:latin typeface="Helvetica"/>
                <a:ea typeface="+mn-ea"/>
                <a:cs typeface="Helvetica"/>
              </a:rPr>
              <a:t>:15s streaming ads were more effective</a:t>
            </a:r>
            <a:r>
              <a:rPr kumimoji="0" lang="en-US" sz="1400" b="0" i="0" u="none" strike="noStrike" kern="1200" cap="none" spc="0" normalizeH="0" baseline="0" noProof="0">
                <a:ln>
                  <a:noFill/>
                </a:ln>
                <a:solidFill>
                  <a:srgbClr val="1F1A62"/>
                </a:solidFill>
                <a:effectLst/>
                <a:uLnTx/>
                <a:uFillTx/>
                <a:latin typeface="Helvetica"/>
                <a:ea typeface="+mn-ea"/>
                <a:cs typeface="Helvetica"/>
              </a:rPr>
              <a:t> in driving conversions and adjust media plan accordingly</a:t>
            </a:r>
          </a:p>
        </p:txBody>
      </p:sp>
      <p:pic>
        <p:nvPicPr>
          <p:cNvPr id="55" name="Picture 54" descr="Shape, circle&#10;&#10;Description automatically generated">
            <a:extLst>
              <a:ext uri="{FF2B5EF4-FFF2-40B4-BE49-F238E27FC236}">
                <a16:creationId xmlns:a16="http://schemas.microsoft.com/office/drawing/2014/main" id="{3C35E721-F1BD-4026-BAC7-85F74E8B6BB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821008" y="2428315"/>
            <a:ext cx="1566936" cy="1468697"/>
          </a:xfrm>
          <a:prstGeom prst="rect">
            <a:avLst/>
          </a:prstGeom>
        </p:spPr>
      </p:pic>
      <p:pic>
        <p:nvPicPr>
          <p:cNvPr id="14" name="Picture 13" descr="Icon&#10;&#10;Description automatically generated">
            <a:extLst>
              <a:ext uri="{FF2B5EF4-FFF2-40B4-BE49-F238E27FC236}">
                <a16:creationId xmlns:a16="http://schemas.microsoft.com/office/drawing/2014/main" id="{E42AB0AB-186A-444C-B58D-D8631816D25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122052" y="2680239"/>
            <a:ext cx="964849" cy="964849"/>
          </a:xfrm>
          <a:prstGeom prst="rect">
            <a:avLst/>
          </a:prstGeom>
        </p:spPr>
      </p:pic>
      <p:pic>
        <p:nvPicPr>
          <p:cNvPr id="3" name="Picture 2">
            <a:extLst>
              <a:ext uri="{FF2B5EF4-FFF2-40B4-BE49-F238E27FC236}">
                <a16:creationId xmlns:a16="http://schemas.microsoft.com/office/drawing/2014/main" id="{48D5F604-CFF7-4230-BA5D-6FB5C684A3B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22577" y="94776"/>
            <a:ext cx="659005" cy="659005"/>
          </a:xfrm>
          <a:prstGeom prst="rect">
            <a:avLst/>
          </a:prstGeom>
        </p:spPr>
      </p:pic>
      <p:sp>
        <p:nvSpPr>
          <p:cNvPr id="27" name="Rectangle 26">
            <a:extLst>
              <a:ext uri="{FF2B5EF4-FFF2-40B4-BE49-F238E27FC236}">
                <a16:creationId xmlns:a16="http://schemas.microsoft.com/office/drawing/2014/main" id="{C9B3E39E-2E64-4C52-85CC-C76C88AB80EA}"/>
              </a:ext>
            </a:extLst>
          </p:cNvPr>
          <p:cNvSpPr/>
          <p:nvPr/>
        </p:nvSpPr>
        <p:spPr>
          <a:xfrm>
            <a:off x="10727703" y="0"/>
            <a:ext cx="1464296" cy="41418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 Linear TV</a:t>
            </a:r>
          </a:p>
        </p:txBody>
      </p:sp>
      <p:pic>
        <p:nvPicPr>
          <p:cNvPr id="26" name="Picture 25">
            <a:extLst>
              <a:ext uri="{FF2B5EF4-FFF2-40B4-BE49-F238E27FC236}">
                <a16:creationId xmlns:a16="http://schemas.microsoft.com/office/drawing/2014/main" id="{FD884E6A-9A0F-4621-B96C-F2C8FE3417F1}"/>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9" name="Slide Number Placeholder 5">
            <a:extLst>
              <a:ext uri="{FF2B5EF4-FFF2-40B4-BE49-F238E27FC236}">
                <a16:creationId xmlns:a16="http://schemas.microsoft.com/office/drawing/2014/main" id="{C27A42B5-F96D-4B73-926C-88E72287028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1" name="Rectangle 30">
            <a:extLst>
              <a:ext uri="{FF2B5EF4-FFF2-40B4-BE49-F238E27FC236}">
                <a16:creationId xmlns:a16="http://schemas.microsoft.com/office/drawing/2014/main" id="{1546A78A-F6B2-4378-812A-9869102BBD54}"/>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16549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Automotive </a:t>
            </a:r>
            <a:r>
              <a:rPr kumimoji="0" lang="en-US" sz="1600" b="0" i="0" u="none" strike="noStrike" kern="1200" cap="none" spc="0" normalizeH="0" baseline="0" noProof="0">
                <a:ln>
                  <a:noFill/>
                </a:ln>
                <a:solidFill>
                  <a:srgbClr val="FFE900"/>
                </a:solidFill>
                <a:effectLst/>
                <a:uLnTx/>
                <a:uFillTx/>
                <a:latin typeface="Helvetica" pitchFamily="2" charset="0"/>
                <a:ea typeface="+mn-ea"/>
                <a:cs typeface="+mn-cs"/>
              </a:rPr>
              <a:t>(Luxury)</a:t>
            </a:r>
          </a:p>
        </p:txBody>
      </p:sp>
      <p:sp>
        <p:nvSpPr>
          <p:cNvPr id="25" name="Rectangle 24">
            <a:extLst>
              <a:ext uri="{FF2B5EF4-FFF2-40B4-BE49-F238E27FC236}">
                <a16:creationId xmlns:a16="http://schemas.microsoft.com/office/drawing/2014/main" id="{D6F3E4AB-B239-4014-8CC3-C8706E0369B4}"/>
              </a:ext>
            </a:extLst>
          </p:cNvPr>
          <p:cNvSpPr/>
          <p:nvPr/>
        </p:nvSpPr>
        <p:spPr>
          <a:xfrm>
            <a:off x="19559" y="812411"/>
            <a:ext cx="4014787" cy="595547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luxury automotive brand wanted to drive incremental reach of those who hadn’t seen their linear ad, while controlling and optimizing frequency of ad-exposed viewers by tercile</a:t>
            </a:r>
            <a:endParaRPr kumimoji="0" lang="en-US" sz="7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Created a custom suppression segment comprised of viewers already exposed to brand’s ad on linear, layered with granular digital qualifiers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Targeted new, qualified audiences across OTT, as well as retargeted light &amp; medium ad-exposed viewers across digital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100" b="0" i="0" u="none" strike="noStrike" kern="1200" cap="none" spc="0" normalizeH="0" baseline="0" noProof="0">
                <a:ln>
                  <a:noFill/>
                </a:ln>
                <a:solidFill>
                  <a:srgbClr val="1F1A62"/>
                </a:solidFill>
                <a:effectLst/>
                <a:uLnTx/>
                <a:uFillTx/>
                <a:latin typeface="Helvetica"/>
                <a:ea typeface="+mn-ea"/>
                <a:cs typeface="Helvetica"/>
              </a:rPr>
              <a:t>Delivered cross-screen reach &amp; frequency reporting to identify overlap of ad exposed audiences across linear &amp; digital to ensure the brand’s ad reached the right viewers, at the right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Auto intenders who had not previously engaged with the brand</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Third-party audience who have been exposed via linear TV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err="1">
                <a:ln>
                  <a:noFill/>
                </a:ln>
                <a:solidFill>
                  <a:srgbClr val="1F1A62"/>
                </a:solidFill>
                <a:effectLst/>
                <a:uLnTx/>
                <a:uFillTx/>
                <a:latin typeface="Helvetica"/>
                <a:ea typeface="+mn-ea"/>
                <a:cs typeface="Helvetica"/>
              </a:rPr>
              <a:t>VideoAmp</a:t>
            </a:r>
            <a:r>
              <a:rPr kumimoji="0" lang="en-US" sz="1200" b="0" i="0" u="none" strike="noStrike" kern="1200" cap="none" spc="0" normalizeH="0" baseline="0" noProof="0">
                <a:ln>
                  <a:noFill/>
                </a:ln>
                <a:solidFill>
                  <a:srgbClr val="1F1A62"/>
                </a:solidFill>
                <a:effectLst/>
                <a:uLnTx/>
                <a:uFillTx/>
                <a:latin typeface="Helvetica"/>
                <a:ea typeface="+mn-ea"/>
                <a:cs typeface="Helvetica"/>
              </a:rPr>
              <a:t> measured </a:t>
            </a:r>
            <a:r>
              <a:rPr kumimoji="0" lang="en-US" sz="1200" b="1" i="0" u="none" strike="noStrike" kern="1200" cap="none" spc="0" normalizeH="0" baseline="0" noProof="0">
                <a:ln>
                  <a:noFill/>
                </a:ln>
                <a:solidFill>
                  <a:srgbClr val="1F1A62"/>
                </a:solidFill>
                <a:effectLst/>
                <a:uLnTx/>
                <a:uFillTx/>
                <a:latin typeface="Helvetica"/>
                <a:ea typeface="+mn-ea"/>
                <a:cs typeface="Helvetica"/>
              </a:rPr>
              <a:t>3.2MM</a:t>
            </a:r>
            <a:r>
              <a:rPr kumimoji="0" lang="en-US" sz="1200" b="0" i="0" u="none" strike="noStrike" kern="1200" cap="none" spc="0" normalizeH="0" baseline="0" noProof="0">
                <a:ln>
                  <a:noFill/>
                </a:ln>
                <a:solidFill>
                  <a:srgbClr val="1F1A62"/>
                </a:solidFill>
                <a:effectLst/>
                <a:uLnTx/>
                <a:uFillTx/>
                <a:latin typeface="Helvetica"/>
                <a:ea typeface="+mn-ea"/>
                <a:cs typeface="Helvetica"/>
              </a:rPr>
              <a:t> in incremental reach across OTT, an increase of </a:t>
            </a:r>
            <a:r>
              <a:rPr kumimoji="0" lang="en-US" sz="1200" b="1" i="0" u="none" strike="noStrike" kern="1200" cap="none" spc="0" normalizeH="0" baseline="0" noProof="0">
                <a:ln>
                  <a:noFill/>
                </a:ln>
                <a:solidFill>
                  <a:srgbClr val="1F1A62"/>
                </a:solidFill>
                <a:effectLst/>
                <a:uLnTx/>
                <a:uFillTx/>
                <a:latin typeface="Helvetica"/>
                <a:ea typeface="+mn-ea"/>
                <a:cs typeface="Helvetica"/>
              </a:rPr>
              <a:t>74%</a:t>
            </a:r>
            <a:r>
              <a:rPr kumimoji="0" lang="en-US" sz="1200" b="0" i="0" u="none" strike="noStrike" kern="1200" cap="none" spc="0" normalizeH="0" baseline="0" noProof="0">
                <a:ln>
                  <a:noFill/>
                </a:ln>
                <a:solidFill>
                  <a:srgbClr val="1F1A62"/>
                </a:solidFill>
                <a:effectLst/>
                <a:uLnTx/>
                <a:uFillTx/>
                <a:latin typeface="Helvetica"/>
                <a:ea typeface="+mn-ea"/>
                <a:cs typeface="Helvetica"/>
              </a:rPr>
              <a:t> vs. linear TV, for an overall cost savings of </a:t>
            </a:r>
            <a:r>
              <a:rPr kumimoji="0" lang="en-US" sz="1200" b="1" i="0" u="none" strike="noStrike" kern="1200" cap="none" spc="0" normalizeH="0" baseline="0" noProof="0">
                <a:ln>
                  <a:noFill/>
                </a:ln>
                <a:solidFill>
                  <a:srgbClr val="1F1A62"/>
                </a:solidFill>
                <a:effectLst/>
                <a:uLnTx/>
                <a:uFillTx/>
                <a:latin typeface="Helvetica"/>
                <a:ea typeface="+mn-ea"/>
                <a:cs typeface="Helvetica"/>
              </a:rPr>
              <a:t>$701K</a:t>
            </a:r>
            <a:endParaRPr kumimoji="0" lang="en-US" sz="1200" b="1" i="0" u="none" strike="noStrike" kern="1200" cap="none" spc="0" normalizeH="0" baseline="0" noProof="0">
              <a:ln>
                <a:noFill/>
              </a:ln>
              <a:solidFill>
                <a:srgbClr val="ED3C8D"/>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err="1">
                <a:ln>
                  <a:noFill/>
                </a:ln>
                <a:solidFill>
                  <a:srgbClr val="1F1A62"/>
                </a:solidFill>
                <a:effectLst/>
                <a:uLnTx/>
                <a:uFillTx/>
                <a:latin typeface="Helvetica"/>
                <a:ea typeface="+mn-ea"/>
                <a:cs typeface="Helvetica"/>
              </a:rPr>
              <a:t>VideoAmp</a:t>
            </a:r>
            <a:r>
              <a:rPr kumimoji="0" lang="en-US" sz="1200" b="0" i="0" u="none" strike="noStrike" kern="1200" cap="none" spc="0" normalizeH="0" baseline="0" noProof="0">
                <a:ln>
                  <a:noFill/>
                </a:ln>
                <a:solidFill>
                  <a:srgbClr val="1F1A62"/>
                </a:solidFill>
                <a:effectLst/>
                <a:uLnTx/>
                <a:uFillTx/>
                <a:latin typeface="Helvetica"/>
                <a:ea typeface="+mn-ea"/>
                <a:cs typeface="Helvetica"/>
              </a:rPr>
              <a:t> </a:t>
            </a:r>
            <a:r>
              <a:rPr kumimoji="0" lang="en-US" sz="1200" b="1" i="0" u="none" strike="noStrike" kern="1200" cap="none" spc="0" normalizeH="0" baseline="0" noProof="0">
                <a:ln>
                  <a:noFill/>
                </a:ln>
                <a:solidFill>
                  <a:srgbClr val="1F1A62"/>
                </a:solidFill>
                <a:effectLst/>
                <a:uLnTx/>
                <a:uFillTx/>
                <a:latin typeface="Helvetica"/>
                <a:ea typeface="+mn-ea"/>
                <a:cs typeface="Helvetica"/>
              </a:rPr>
              <a:t>/</a:t>
            </a:r>
            <a:r>
              <a:rPr kumimoji="0" lang="en-US" sz="1200" b="0" i="0" u="none" strike="noStrike" kern="1200" cap="none" spc="0" normalizeH="0" baseline="0" noProof="0">
                <a:ln>
                  <a:noFill/>
                </a:ln>
                <a:solidFill>
                  <a:srgbClr val="1F1A62"/>
                </a:solidFill>
                <a:effectLst/>
                <a:uLnTx/>
                <a:uFillTx/>
                <a:latin typeface="Helvetica"/>
                <a:ea typeface="+mn-ea"/>
                <a:cs typeface="Helvetica"/>
              </a:rPr>
              <a:t> Streaming + Multiscreen (non-linear)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OTT</a:t>
            </a:r>
          </a:p>
        </p:txBody>
      </p:sp>
      <p:sp>
        <p:nvSpPr>
          <p:cNvPr id="30" name="Rectangle 29">
            <a:extLst>
              <a:ext uri="{FF2B5EF4-FFF2-40B4-BE49-F238E27FC236}">
                <a16:creationId xmlns:a16="http://schemas.microsoft.com/office/drawing/2014/main" id="{75F81532-3D49-4828-8247-ECFA9B63B40D}"/>
              </a:ext>
            </a:extLst>
          </p:cNvPr>
          <p:cNvSpPr/>
          <p:nvPr/>
        </p:nvSpPr>
        <p:spPr>
          <a:xfrm>
            <a:off x="4064306" y="79090"/>
            <a:ext cx="6777143"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luxury auto brand achieved incremental reach among previously-unexposed audiences </a:t>
            </a:r>
            <a:r>
              <a:rPr kumimoji="0" lang="en-US" sz="2200" b="0" i="0" u="none" strike="noStrike" kern="1200" cap="none" spc="0" normalizeH="0" baseline="0" noProof="0">
                <a:ln>
                  <a:noFill/>
                </a:ln>
                <a:solidFill>
                  <a:srgbClr val="1F1A62"/>
                </a:solidFill>
                <a:effectLst/>
                <a:uLnTx/>
                <a:uFillTx/>
                <a:latin typeface="Helvetica"/>
                <a:ea typeface="+mn-ea"/>
                <a:cs typeface="+mn-cs"/>
              </a:rPr>
              <a:t>by </a:t>
            </a:r>
            <a:r>
              <a:rPr kumimoji="0" lang="en-US" sz="2200" b="0" i="0" u="none" strike="noStrike" kern="1200" cap="none" spc="0" normalizeH="0" baseline="0" noProof="0">
                <a:ln>
                  <a:noFill/>
                </a:ln>
                <a:solidFill>
                  <a:srgbClr val="ED3C8D"/>
                </a:solidFill>
                <a:effectLst/>
                <a:uLnTx/>
                <a:uFillTx/>
                <a:latin typeface="Helvetica"/>
                <a:ea typeface="+mn-ea"/>
                <a:cs typeface="Helvetica"/>
              </a:rPr>
              <a:t>targeting qualified segments across OTT</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14133" y="6171544"/>
            <a:ext cx="654197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VideoAmp,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Luxury Automotive Brand Leaves No Household Behind with 3.2M Incremental Reach Across OTT</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Campaign time period: February 2019.</a:t>
            </a:r>
            <a:endPar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2050" name="Picture 2" descr="VideoAmp Celebrates More Than 30 Fortune 500 Brands Adopting Its Marketing  Investment Platform With Over $10B Of Investment Optimized">
            <a:extLst>
              <a:ext uri="{FF2B5EF4-FFF2-40B4-BE49-F238E27FC236}">
                <a16:creationId xmlns:a16="http://schemas.microsoft.com/office/drawing/2014/main" id="{44E8518B-572A-4235-A503-287409C9727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39565" y="5996253"/>
            <a:ext cx="1361581" cy="4391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A picture containing text&#10;&#10;Description automatically generated">
            <a:extLst>
              <a:ext uri="{FF2B5EF4-FFF2-40B4-BE49-F238E27FC236}">
                <a16:creationId xmlns:a16="http://schemas.microsoft.com/office/drawing/2014/main" id="{AAE45A07-5C4F-47BD-AA38-B0C32B4030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53199" y="104502"/>
            <a:ext cx="1061334" cy="613630"/>
          </a:xfrm>
          <a:prstGeom prst="rect">
            <a:avLst/>
          </a:prstGeom>
        </p:spPr>
      </p:pic>
      <p:sp>
        <p:nvSpPr>
          <p:cNvPr id="40" name="Rectangle 39">
            <a:extLst>
              <a:ext uri="{FF2B5EF4-FFF2-40B4-BE49-F238E27FC236}">
                <a16:creationId xmlns:a16="http://schemas.microsoft.com/office/drawing/2014/main" id="{5A27383F-BC94-4CEA-8AE3-25412485F78B}"/>
              </a:ext>
            </a:extLst>
          </p:cNvPr>
          <p:cNvSpPr/>
          <p:nvPr/>
        </p:nvSpPr>
        <p:spPr>
          <a:xfrm>
            <a:off x="4415879" y="4092992"/>
            <a:ext cx="2221988" cy="584775"/>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a:ea typeface="+mn-ea"/>
                <a:cs typeface="Helvetica"/>
              </a:rPr>
              <a:t>Incremental Reach Across OTT</a:t>
            </a:r>
          </a:p>
        </p:txBody>
      </p:sp>
      <p:pic>
        <p:nvPicPr>
          <p:cNvPr id="42" name="Picture 41" descr="Shape, circle&#10;&#10;Description automatically generated">
            <a:extLst>
              <a:ext uri="{FF2B5EF4-FFF2-40B4-BE49-F238E27FC236}">
                <a16:creationId xmlns:a16="http://schemas.microsoft.com/office/drawing/2014/main" id="{76984808-8058-430D-BD9D-A7EE56D76D6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68667" y="2130955"/>
            <a:ext cx="1916413" cy="1871357"/>
          </a:xfrm>
          <a:prstGeom prst="rect">
            <a:avLst/>
          </a:prstGeom>
        </p:spPr>
      </p:pic>
      <p:sp>
        <p:nvSpPr>
          <p:cNvPr id="43" name="Rectangle 42">
            <a:extLst>
              <a:ext uri="{FF2B5EF4-FFF2-40B4-BE49-F238E27FC236}">
                <a16:creationId xmlns:a16="http://schemas.microsoft.com/office/drawing/2014/main" id="{23FC3182-69D5-45E4-8C50-1AB60CE609FE}"/>
              </a:ext>
            </a:extLst>
          </p:cNvPr>
          <p:cNvSpPr/>
          <p:nvPr/>
        </p:nvSpPr>
        <p:spPr>
          <a:xfrm>
            <a:off x="4669473" y="2712690"/>
            <a:ext cx="1714801" cy="707886"/>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40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3.2MM</a:t>
            </a:r>
          </a:p>
        </p:txBody>
      </p:sp>
      <p:pic>
        <p:nvPicPr>
          <p:cNvPr id="33" name="Picture 32" descr="Shape, circle&#10;&#10;Description automatically generated">
            <a:extLst>
              <a:ext uri="{FF2B5EF4-FFF2-40B4-BE49-F238E27FC236}">
                <a16:creationId xmlns:a16="http://schemas.microsoft.com/office/drawing/2014/main" id="{61F05B0C-809B-4A5A-A951-694407E6E6B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148668" y="2130955"/>
            <a:ext cx="1871357" cy="1871357"/>
          </a:xfrm>
          <a:prstGeom prst="rect">
            <a:avLst/>
          </a:prstGeom>
        </p:spPr>
      </p:pic>
      <p:sp>
        <p:nvSpPr>
          <p:cNvPr id="45" name="Rectangle 44">
            <a:extLst>
              <a:ext uri="{FF2B5EF4-FFF2-40B4-BE49-F238E27FC236}">
                <a16:creationId xmlns:a16="http://schemas.microsoft.com/office/drawing/2014/main" id="{E7FC61F1-C844-4A05-AA27-6613179AADF1}"/>
              </a:ext>
            </a:extLst>
          </p:cNvPr>
          <p:cNvSpPr/>
          <p:nvPr/>
        </p:nvSpPr>
        <p:spPr>
          <a:xfrm>
            <a:off x="7226946" y="2712690"/>
            <a:ext cx="1714801" cy="707886"/>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40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74%</a:t>
            </a:r>
          </a:p>
        </p:txBody>
      </p:sp>
      <p:sp>
        <p:nvSpPr>
          <p:cNvPr id="47" name="Rectangle 46">
            <a:extLst>
              <a:ext uri="{FF2B5EF4-FFF2-40B4-BE49-F238E27FC236}">
                <a16:creationId xmlns:a16="http://schemas.microsoft.com/office/drawing/2014/main" id="{F0065A59-F48C-435F-B606-4B34ED3D3930}"/>
              </a:ext>
            </a:extLst>
          </p:cNvPr>
          <p:cNvSpPr/>
          <p:nvPr/>
        </p:nvSpPr>
        <p:spPr>
          <a:xfrm>
            <a:off x="6973352" y="4092992"/>
            <a:ext cx="2221988" cy="584775"/>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a:ea typeface="+mn-ea"/>
                <a:cs typeface="Helvetica"/>
              </a:rPr>
              <a:t>Increase Reach Compared to Linear</a:t>
            </a:r>
          </a:p>
        </p:txBody>
      </p:sp>
      <p:pic>
        <p:nvPicPr>
          <p:cNvPr id="44" name="Picture 43">
            <a:extLst>
              <a:ext uri="{FF2B5EF4-FFF2-40B4-BE49-F238E27FC236}">
                <a16:creationId xmlns:a16="http://schemas.microsoft.com/office/drawing/2014/main" id="{7A8F6645-8439-4556-AE68-331479FB3A2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706142" y="2130955"/>
            <a:ext cx="1871357" cy="1871357"/>
          </a:xfrm>
          <a:prstGeom prst="rect">
            <a:avLst/>
          </a:prstGeom>
        </p:spPr>
      </p:pic>
      <p:sp>
        <p:nvSpPr>
          <p:cNvPr id="46" name="Rectangle 45">
            <a:extLst>
              <a:ext uri="{FF2B5EF4-FFF2-40B4-BE49-F238E27FC236}">
                <a16:creationId xmlns:a16="http://schemas.microsoft.com/office/drawing/2014/main" id="{84E66982-6201-4C99-AAEE-151A79E8EAF2}"/>
              </a:ext>
            </a:extLst>
          </p:cNvPr>
          <p:cNvSpPr/>
          <p:nvPr/>
        </p:nvSpPr>
        <p:spPr>
          <a:xfrm>
            <a:off x="9784420" y="2712690"/>
            <a:ext cx="1714801" cy="707886"/>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40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$701K</a:t>
            </a:r>
          </a:p>
        </p:txBody>
      </p:sp>
      <p:sp>
        <p:nvSpPr>
          <p:cNvPr id="48" name="Rectangle 47">
            <a:extLst>
              <a:ext uri="{FF2B5EF4-FFF2-40B4-BE49-F238E27FC236}">
                <a16:creationId xmlns:a16="http://schemas.microsoft.com/office/drawing/2014/main" id="{937DE703-F2B6-4E8B-A5EE-21430139338F}"/>
              </a:ext>
            </a:extLst>
          </p:cNvPr>
          <p:cNvSpPr/>
          <p:nvPr/>
        </p:nvSpPr>
        <p:spPr>
          <a:xfrm>
            <a:off x="9530826" y="4092992"/>
            <a:ext cx="2221988" cy="584775"/>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a:ea typeface="+mn-ea"/>
                <a:cs typeface="Helvetica"/>
              </a:rPr>
              <a:t>In Overall Cost Savings</a:t>
            </a:r>
          </a:p>
        </p:txBody>
      </p:sp>
      <p:sp>
        <p:nvSpPr>
          <p:cNvPr id="26" name="Rectangle 25">
            <a:extLst>
              <a:ext uri="{FF2B5EF4-FFF2-40B4-BE49-F238E27FC236}">
                <a16:creationId xmlns:a16="http://schemas.microsoft.com/office/drawing/2014/main" id="{874947B5-A683-4A7D-AF5E-D52D3A523C23}"/>
              </a:ext>
            </a:extLst>
          </p:cNvPr>
          <p:cNvSpPr/>
          <p:nvPr/>
        </p:nvSpPr>
        <p:spPr>
          <a:xfrm>
            <a:off x="10454326" y="1"/>
            <a:ext cx="1737674" cy="422602"/>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 Multiscreen (non-TV)</a:t>
            </a:r>
          </a:p>
        </p:txBody>
      </p:sp>
      <p:pic>
        <p:nvPicPr>
          <p:cNvPr id="27" name="Picture 26">
            <a:extLst>
              <a:ext uri="{FF2B5EF4-FFF2-40B4-BE49-F238E27FC236}">
                <a16:creationId xmlns:a16="http://schemas.microsoft.com/office/drawing/2014/main" id="{15A621D4-7B08-4E58-9055-5C77C5666EAB}"/>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9" name="Slide Number Placeholder 5">
            <a:extLst>
              <a:ext uri="{FF2B5EF4-FFF2-40B4-BE49-F238E27FC236}">
                <a16:creationId xmlns:a16="http://schemas.microsoft.com/office/drawing/2014/main" id="{3A339DA4-8E35-45C9-8C3F-D71A659B742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1" name="Rectangle 30">
            <a:extLst>
              <a:ext uri="{FF2B5EF4-FFF2-40B4-BE49-F238E27FC236}">
                <a16:creationId xmlns:a16="http://schemas.microsoft.com/office/drawing/2014/main" id="{79378687-5888-4B38-AD17-663D50770D3A}"/>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231462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A8FA993-F57B-4812-8EEA-A5C7BF84B713}"/>
              </a:ext>
            </a:extLst>
          </p:cNvPr>
          <p:cNvSpPr/>
          <p:nvPr/>
        </p:nvSpPr>
        <p:spPr>
          <a:xfrm>
            <a:off x="7040273" y="3287924"/>
            <a:ext cx="2224994" cy="1277273"/>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4x</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1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Response Rate </a:t>
            </a: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for CTV </a:t>
            </a:r>
            <a:b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vs. Linear in Campaign 1</a:t>
            </a:r>
            <a:b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1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Influenced greater impression share for CTV in Campaign 2</a:t>
            </a:r>
            <a:endParaRPr kumimoji="0" lang="en-US" sz="1100" b="1"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49" name="Rectangle 48">
            <a:extLst>
              <a:ext uri="{FF2B5EF4-FFF2-40B4-BE49-F238E27FC236}">
                <a16:creationId xmlns:a16="http://schemas.microsoft.com/office/drawing/2014/main" id="{2FAF0EED-2231-413F-BE25-55E81AB7A65E}"/>
              </a:ext>
            </a:extLst>
          </p:cNvPr>
          <p:cNvSpPr/>
          <p:nvPr/>
        </p:nvSpPr>
        <p:spPr>
          <a:xfrm>
            <a:off x="4303193" y="3287924"/>
            <a:ext cx="2339898" cy="1107996"/>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78%</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of CTV Households Were</a:t>
            </a:r>
            <a:r>
              <a:rPr kumimoji="0" lang="en-US" sz="11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Incremental to Linear</a:t>
            </a:r>
            <a:b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1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By increasing CTV impression share</a:t>
            </a:r>
          </a:p>
        </p:txBody>
      </p:sp>
      <p:sp>
        <p:nvSpPr>
          <p:cNvPr id="33" name="Rectangle 32">
            <a:extLst>
              <a:ext uri="{FF2B5EF4-FFF2-40B4-BE49-F238E27FC236}">
                <a16:creationId xmlns:a16="http://schemas.microsoft.com/office/drawing/2014/main" id="{AD54A66F-F114-4C8C-BCFE-65075780269A}"/>
              </a:ext>
            </a:extLst>
          </p:cNvPr>
          <p:cNvSpPr/>
          <p:nvPr/>
        </p:nvSpPr>
        <p:spPr>
          <a:xfrm>
            <a:off x="9662449" y="3287924"/>
            <a:ext cx="2224994" cy="1107996"/>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-37%</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1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Cost per Registration </a:t>
            </a: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for CTV </a:t>
            </a:r>
            <a:b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1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Following adjustments across inventory sources</a:t>
            </a:r>
          </a:p>
        </p:txBody>
      </p:sp>
      <p:sp>
        <p:nvSpPr>
          <p:cNvPr id="32" name="Rectangle 31">
            <a:extLst>
              <a:ext uri="{FF2B5EF4-FFF2-40B4-BE49-F238E27FC236}">
                <a16:creationId xmlns:a16="http://schemas.microsoft.com/office/drawing/2014/main" id="{F7860738-D554-47A1-984B-C68E6F97AE4C}"/>
              </a:ext>
            </a:extLst>
          </p:cNvPr>
          <p:cNvSpPr/>
          <p:nvPr/>
        </p:nvSpPr>
        <p:spPr>
          <a:xfrm>
            <a:off x="7202030" y="4831118"/>
            <a:ext cx="1671671" cy="1107996"/>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66C5A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+93%</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Uplift in </a:t>
            </a:r>
            <a:r>
              <a:rPr kumimoji="0" lang="en-US" sz="11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HHs engaged </a:t>
            </a:r>
            <a:b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due to Linear TV</a:t>
            </a:r>
            <a:b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1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Optimizations drove lift</a:t>
            </a:r>
            <a:endPar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1" name="Rectangle 30">
            <a:extLst>
              <a:ext uri="{FF2B5EF4-FFF2-40B4-BE49-F238E27FC236}">
                <a16:creationId xmlns:a16="http://schemas.microsoft.com/office/drawing/2014/main" id="{6E4A5D19-E767-43A4-ADC2-9857A1E7DCB1}"/>
              </a:ext>
            </a:extLst>
          </p:cNvPr>
          <p:cNvSpPr/>
          <p:nvPr/>
        </p:nvSpPr>
        <p:spPr>
          <a:xfrm>
            <a:off x="4303193" y="4831118"/>
            <a:ext cx="2224994" cy="1107996"/>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+116%</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Increase in </a:t>
            </a:r>
            <a:r>
              <a:rPr kumimoji="0" lang="en-US" sz="11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TV driven registrations </a:t>
            </a: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for CTV</a:t>
            </a:r>
            <a:b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1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Optimizations drove increase</a:t>
            </a:r>
            <a:endPar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5" name="Rectangle 34">
            <a:extLst>
              <a:ext uri="{FF2B5EF4-FFF2-40B4-BE49-F238E27FC236}">
                <a16:creationId xmlns:a16="http://schemas.microsoft.com/office/drawing/2014/main" id="{F62644DF-F76B-4F39-8593-5BD7F438419B}"/>
              </a:ext>
            </a:extLst>
          </p:cNvPr>
          <p:cNvSpPr/>
          <p:nvPr/>
        </p:nvSpPr>
        <p:spPr>
          <a:xfrm>
            <a:off x="9547545" y="4831118"/>
            <a:ext cx="2339898" cy="1107996"/>
          </a:xfrm>
          <a:prstGeom prst="rect">
            <a:avLst/>
          </a:prstGeom>
        </p:spPr>
        <p:txBody>
          <a:bodyPr wrap="square" lIns="0" rIns="0">
            <a:spAutoFit/>
          </a:bodyPr>
          <a:lstStyle/>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2800" b="1" i="0" u="none" strike="noStrike" kern="1200" cap="none" spc="0" normalizeH="0" baseline="0" noProof="0">
                <a:ln w="13462">
                  <a:solidFill>
                    <a:prstClr val="black"/>
                  </a:solidFill>
                  <a:prstDash val="solid"/>
                </a:ln>
                <a:solidFill>
                  <a:srgbClr val="66C5A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-39%</a:t>
            </a:r>
          </a:p>
          <a:p>
            <a:pPr marL="0" marR="0" lvl="0" indent="0" algn="ctr" defTabSz="914400" rtl="0" eaLnBrk="1" fontAlgn="auto" latinLnBrk="0" hangingPunct="1">
              <a:lnSpc>
                <a:spcPct val="100000"/>
              </a:lnSpc>
              <a:spcBef>
                <a:spcPts val="600"/>
              </a:spcBef>
              <a:spcAft>
                <a:spcPts val="0"/>
              </a:spcAft>
              <a:buClr>
                <a:srgbClr val="6F53D7"/>
              </a:buClr>
              <a:buSzPct val="75000"/>
              <a:buFontTx/>
              <a:buNone/>
              <a:tabLst/>
              <a:defRPr/>
            </a:pPr>
            <a:r>
              <a:rPr kumimoji="0" lang="en-US" sz="11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Cost per Registration</a:t>
            </a:r>
            <a: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for Linear TV </a:t>
            </a:r>
            <a:br>
              <a:rPr kumimoji="0" lang="en-US" sz="11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br>
            <a:r>
              <a:rPr kumimoji="0" lang="en-US" sz="11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Following adjustments across inventory sources</a:t>
            </a:r>
          </a:p>
        </p:txBody>
      </p:sp>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3798"/>
            <a:ext cx="3764757" cy="741870"/>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Fitness</a:t>
            </a:r>
          </a:p>
        </p:txBody>
      </p:sp>
      <p:sp>
        <p:nvSpPr>
          <p:cNvPr id="25" name="Rectangle 24">
            <a:extLst>
              <a:ext uri="{FF2B5EF4-FFF2-40B4-BE49-F238E27FC236}">
                <a16:creationId xmlns:a16="http://schemas.microsoft.com/office/drawing/2014/main" id="{D6F3E4AB-B239-4014-8CC3-C8706E0369B4}"/>
              </a:ext>
            </a:extLst>
          </p:cNvPr>
          <p:cNvSpPr/>
          <p:nvPr/>
        </p:nvSpPr>
        <p:spPr>
          <a:xfrm>
            <a:off x="76122" y="865679"/>
            <a:ext cx="3904144" cy="550920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fitness advertiser launched a 2-part cross-platform TV campaign &amp; needed a single source for converged TV measurement and attribution to track reach, frequency and incremental reach of linear and Connected TV (CTV</a:t>
            </a:r>
            <a:r>
              <a:rPr kumimoji="0" lang="en-US" sz="1100" b="0" i="0" u="none" strike="noStrike" kern="1200" cap="none" spc="0" normalizeH="0" baseline="0" noProof="0">
                <a:ln>
                  <a:noFill/>
                </a:ln>
                <a:solidFill>
                  <a:srgbClr val="1F1A62"/>
                </a:solidFill>
                <a:effectLst/>
                <a:uLnTx/>
                <a:uFillTx/>
                <a:latin typeface="Helvetica"/>
                <a:ea typeface="+mn-ea"/>
                <a:cs typeface="Helvetica"/>
              </a:rPr>
              <a:t>)</a:t>
            </a:r>
            <a:endParaRPr kumimoji="0" lang="en-US" sz="11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Brand leveraged TVSquared’s </a:t>
            </a:r>
            <a:r>
              <a:rPr kumimoji="0" lang="en-US" sz="1200" b="0" i="0" u="none" strike="noStrike" kern="1200" cap="none" spc="0" normalizeH="0" baseline="0" noProof="0" err="1">
                <a:ln>
                  <a:noFill/>
                </a:ln>
                <a:solidFill>
                  <a:srgbClr val="1F1A62"/>
                </a:solidFill>
                <a:effectLst/>
                <a:uLnTx/>
                <a:uFillTx/>
                <a:latin typeface="Helvetica"/>
                <a:ea typeface="+mn-ea"/>
                <a:cs typeface="Helvetica"/>
              </a:rPr>
              <a:t>ADvantage</a:t>
            </a:r>
            <a:r>
              <a:rPr kumimoji="0" lang="en-US" sz="1200" b="0" i="0" u="none" strike="noStrike" kern="1200" cap="none" spc="0" normalizeH="0" baseline="0" noProof="0">
                <a:ln>
                  <a:noFill/>
                </a:ln>
                <a:solidFill>
                  <a:srgbClr val="1F1A62"/>
                </a:solidFill>
                <a:effectLst/>
                <a:uLnTx/>
                <a:uFillTx/>
                <a:latin typeface="Helvetica"/>
                <a:ea typeface="+mn-ea"/>
                <a:cs typeface="Helvetica"/>
              </a:rPr>
              <a:t> XP platform for 1:1 deterministic measurement &amp; attribution for a unified view of performance &amp; delivery metrics for all inventory sources including national broadcast &amp; local cable for linear and streaming platforms like Roku, Hulu, Tubi,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Custom Audience Target*</a:t>
            </a: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Adjustments to inventory led to a greater share of impressions on streaming in 2</a:t>
            </a:r>
            <a:r>
              <a:rPr kumimoji="0" lang="en-US" sz="1200" b="0" i="0" u="none" strike="noStrike" kern="1200" cap="none" spc="0" normalizeH="0" baseline="30000" noProof="0">
                <a:ln>
                  <a:noFill/>
                </a:ln>
                <a:solidFill>
                  <a:srgbClr val="1F1A62"/>
                </a:solidFill>
                <a:effectLst/>
                <a:uLnTx/>
                <a:uFillTx/>
                <a:latin typeface="Helvetica"/>
                <a:ea typeface="+mn-ea"/>
                <a:cs typeface="Helvetica"/>
              </a:rPr>
              <a:t>nd</a:t>
            </a:r>
            <a:r>
              <a:rPr kumimoji="0" lang="en-US" sz="1200" b="0" i="0" u="none" strike="noStrike" kern="1200" cap="none" spc="0" normalizeH="0" baseline="0" noProof="0">
                <a:ln>
                  <a:noFill/>
                </a:ln>
                <a:solidFill>
                  <a:srgbClr val="1F1A62"/>
                </a:solidFill>
                <a:effectLst/>
                <a:uLnTx/>
                <a:uFillTx/>
                <a:latin typeface="Helvetica"/>
                <a:ea typeface="+mn-ea"/>
                <a:cs typeface="Helvetica"/>
              </a:rPr>
              <a:t> campaign (</a:t>
            </a:r>
            <a:r>
              <a:rPr kumimoji="0" lang="en-US" sz="1200" b="1" i="0" u="none" strike="noStrike" kern="1200" cap="none" spc="0" normalizeH="0" baseline="0" noProof="0">
                <a:ln>
                  <a:noFill/>
                </a:ln>
                <a:solidFill>
                  <a:srgbClr val="1F1A62"/>
                </a:solidFill>
                <a:effectLst/>
                <a:uLnTx/>
                <a:uFillTx/>
                <a:latin typeface="Helvetica"/>
                <a:ea typeface="+mn-ea"/>
                <a:cs typeface="Helvetica"/>
              </a:rPr>
              <a:t>+87%</a:t>
            </a:r>
            <a:r>
              <a:rPr kumimoji="0" lang="en-US" sz="1200" b="0" i="0" u="none" strike="noStrike" kern="1200" cap="none" spc="0" normalizeH="0" baseline="0" noProof="0">
                <a:ln>
                  <a:noFill/>
                </a:ln>
                <a:solidFill>
                  <a:srgbClr val="1F1A62"/>
                </a:solidFill>
                <a:effectLst/>
                <a:uLnTx/>
                <a:uFillTx/>
                <a:latin typeface="Helvetica"/>
                <a:ea typeface="+mn-ea"/>
                <a:cs typeface="Helvetica"/>
              </a:rPr>
              <a: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Increasing CTV impressions and diversifying across additional publishers increased unique CTV household reach by a further </a:t>
            </a:r>
            <a:r>
              <a:rPr kumimoji="0" lang="en-US" sz="1200" b="1" i="0" u="none" strike="noStrike" kern="1200" cap="none" spc="0" normalizeH="0" baseline="0" noProof="0">
                <a:ln>
                  <a:noFill/>
                </a:ln>
                <a:solidFill>
                  <a:srgbClr val="1F1A62"/>
                </a:solidFill>
                <a:effectLst/>
                <a:uLnTx/>
                <a:uFillTx/>
                <a:latin typeface="Helvetica"/>
                <a:ea typeface="+mn-ea"/>
                <a:cs typeface="Helvetica"/>
              </a:rPr>
              <a:t>22%</a:t>
            </a:r>
            <a:r>
              <a:rPr kumimoji="0" lang="en-US" sz="1200" b="0" i="0" u="none" strike="noStrike" kern="1200" cap="none" spc="0" normalizeH="0" baseline="0" noProof="0">
                <a:ln>
                  <a:noFill/>
                </a:ln>
                <a:solidFill>
                  <a:srgbClr val="1F1A62"/>
                </a:solidFill>
                <a:effectLst/>
                <a:uLnTx/>
                <a:uFillTx/>
                <a:latin typeface="Helvetica"/>
                <a:ea typeface="+mn-ea"/>
                <a:cs typeface="Helvetica"/>
              </a:rPr>
              <a:t> (vs. earlier campaign)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0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 / Media Type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TVSquared’s </a:t>
            </a:r>
            <a:r>
              <a:rPr kumimoji="0" lang="en-US" sz="1200" b="0" i="0" u="none" strike="noStrike" kern="1200" cap="none" spc="0" normalizeH="0" baseline="0" noProof="0" err="1">
                <a:ln>
                  <a:noFill/>
                </a:ln>
                <a:solidFill>
                  <a:srgbClr val="1F1A62"/>
                </a:solidFill>
                <a:effectLst/>
                <a:uLnTx/>
                <a:uFillTx/>
                <a:latin typeface="Helvetica"/>
                <a:ea typeface="+mn-ea"/>
                <a:cs typeface="Helvetica"/>
              </a:rPr>
              <a:t>ADvantage</a:t>
            </a:r>
            <a:r>
              <a:rPr kumimoji="0" lang="en-US" sz="1200" b="0" i="0" u="none" strike="noStrike" kern="1200" cap="none" spc="0" normalizeH="0" baseline="0" noProof="0">
                <a:ln>
                  <a:noFill/>
                </a:ln>
                <a:solidFill>
                  <a:srgbClr val="1F1A62"/>
                </a:solidFill>
                <a:effectLst/>
                <a:uLnTx/>
                <a:uFillTx/>
                <a:latin typeface="Helvetica"/>
                <a:ea typeface="+mn-ea"/>
                <a:cs typeface="Helvetica"/>
              </a:rPr>
              <a:t> XP platform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Streaming + Linear TV </a:t>
            </a:r>
            <a:r>
              <a:rPr kumimoji="0" lang="en-US" sz="1200" b="1" i="0" u="none" strike="noStrike" kern="1200" cap="none" spc="0" normalizeH="0" baseline="0" noProof="0">
                <a:ln>
                  <a:noFill/>
                </a:ln>
                <a:solidFill>
                  <a:srgbClr val="1F1A62"/>
                </a:solidFill>
                <a:effectLst/>
                <a:uLnTx/>
                <a:uFillTx/>
                <a:latin typeface="Helvetica"/>
                <a:ea typeface="+mn-ea"/>
                <a:cs typeface="Helvetica"/>
              </a:rPr>
              <a:t>/ </a:t>
            </a:r>
            <a:r>
              <a:rPr kumimoji="0" lang="en-US" sz="1200" b="0" i="0" u="none" strike="noStrike" kern="1200" cap="none" spc="0" normalizeH="0" baseline="0" noProof="0">
                <a:ln>
                  <a:noFill/>
                </a:ln>
                <a:solidFill>
                  <a:srgbClr val="1F1A62"/>
                </a:solidFill>
                <a:effectLst/>
                <a:uLnTx/>
                <a:uFillTx/>
                <a:latin typeface="Helvetica"/>
                <a:ea typeface="+mn-ea"/>
                <a:cs typeface="Helvetica"/>
              </a:rPr>
              <a:t>Connected TV (CTV), Linear TV</a:t>
            </a:r>
          </a:p>
        </p:txBody>
      </p:sp>
      <p:sp>
        <p:nvSpPr>
          <p:cNvPr id="30" name="Rectangle 29">
            <a:extLst>
              <a:ext uri="{FF2B5EF4-FFF2-40B4-BE49-F238E27FC236}">
                <a16:creationId xmlns:a16="http://schemas.microsoft.com/office/drawing/2014/main" id="{75F81532-3D49-4828-8247-ECFA9B63B40D}"/>
              </a:ext>
            </a:extLst>
          </p:cNvPr>
          <p:cNvSpPr/>
          <p:nvPr/>
        </p:nvSpPr>
        <p:spPr>
          <a:xfrm>
            <a:off x="3996212" y="89355"/>
            <a:ext cx="6890133" cy="1107996"/>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a:ea typeface="+mn-ea"/>
                <a:cs typeface="Helvetica"/>
              </a:rPr>
              <a:t>A fitness advertiser was able to monitor &amp; optimize </a:t>
            </a:r>
            <a:br>
              <a:rPr kumimoji="0" lang="en-US" sz="2200" b="0" i="0" u="none" strike="noStrike" kern="1200" cap="none" spc="0" normalizeH="0" baseline="0" noProof="0">
                <a:ln>
                  <a:noFill/>
                </a:ln>
                <a:solidFill>
                  <a:srgbClr val="1F1A62"/>
                </a:solidFill>
                <a:effectLst/>
                <a:uLnTx/>
                <a:uFillTx/>
                <a:latin typeface="Helvetica"/>
                <a:ea typeface="+mn-ea"/>
                <a:cs typeface="Helvetica"/>
              </a:rPr>
            </a:br>
            <a:r>
              <a:rPr kumimoji="0" lang="en-US" sz="2200" b="0" i="0" u="none" strike="noStrike" kern="1200" cap="none" spc="0" normalizeH="0" baseline="0" noProof="0">
                <a:ln>
                  <a:noFill/>
                </a:ln>
                <a:solidFill>
                  <a:srgbClr val="1F1A62"/>
                </a:solidFill>
                <a:effectLst/>
                <a:uLnTx/>
                <a:uFillTx/>
                <a:latin typeface="Helvetica"/>
                <a:ea typeface="+mn-ea"/>
                <a:cs typeface="Helvetica"/>
              </a:rPr>
              <a:t>a cross-platform campaign aimed at </a:t>
            </a:r>
            <a:r>
              <a:rPr kumimoji="0" lang="en-US" sz="2200" b="0" i="0" u="none" strike="noStrike" kern="1200" cap="none" spc="0" normalizeH="0" baseline="0" noProof="0">
                <a:ln>
                  <a:noFill/>
                </a:ln>
                <a:solidFill>
                  <a:srgbClr val="ED3C8D"/>
                </a:solidFill>
                <a:effectLst/>
                <a:uLnTx/>
                <a:uFillTx/>
                <a:latin typeface="Helvetica"/>
                <a:ea typeface="+mn-ea"/>
                <a:cs typeface="Helvetica"/>
              </a:rPr>
              <a:t>driving incremental reach </a:t>
            </a:r>
            <a:r>
              <a:rPr kumimoji="0" lang="en-US" sz="2200" b="0" i="0" u="none" strike="noStrike" kern="1200" cap="none" spc="0" normalizeH="0" baseline="0" noProof="0">
                <a:ln>
                  <a:noFill/>
                </a:ln>
                <a:solidFill>
                  <a:srgbClr val="1F1A62"/>
                </a:solidFill>
                <a:effectLst/>
                <a:uLnTx/>
                <a:uFillTx/>
                <a:latin typeface="Helvetica"/>
                <a:ea typeface="+mn-ea"/>
                <a:cs typeface="Helvetica"/>
              </a:rPr>
              <a:t>and</a:t>
            </a:r>
            <a:r>
              <a:rPr kumimoji="0" lang="en-US" sz="2200" b="0" i="0" u="none" strike="noStrike" kern="1200" cap="none" spc="0" normalizeH="0" baseline="0" noProof="0">
                <a:ln>
                  <a:noFill/>
                </a:ln>
                <a:solidFill>
                  <a:srgbClr val="ED3C8D"/>
                </a:solidFill>
                <a:effectLst/>
                <a:uLnTx/>
                <a:uFillTx/>
                <a:latin typeface="Helvetica"/>
                <a:ea typeface="+mn-ea"/>
                <a:cs typeface="Helvetica"/>
              </a:rPr>
              <a:t> online registrations</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18365" y="6086712"/>
            <a:ext cx="62301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TVSquared, Case study: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ADvantage XP: Delivering a Single Source of Truth for Converged TV .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Campaign time period: Campaign 1 - January–March 2021 vs. Campaign 2 - May–July 2021. *Custom target built based on the number and variety of channels and genres they used.</a:t>
            </a:r>
            <a:endPar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29" name="Rectangle 28">
            <a:extLst>
              <a:ext uri="{FF2B5EF4-FFF2-40B4-BE49-F238E27FC236}">
                <a16:creationId xmlns:a16="http://schemas.microsoft.com/office/drawing/2014/main" id="{11E9DE5C-053F-42F7-96DA-03E7FC9D701F}"/>
              </a:ext>
            </a:extLst>
          </p:cNvPr>
          <p:cNvSpPr/>
          <p:nvPr/>
        </p:nvSpPr>
        <p:spPr>
          <a:xfrm>
            <a:off x="5951943" y="2982613"/>
            <a:ext cx="4286751" cy="307777"/>
          </a:xfrm>
          <a:prstGeom prst="rect">
            <a:avLst/>
          </a:prstGeom>
        </p:spPr>
        <p:txBody>
          <a:bodyPr wrap="square">
            <a:spAutoFit/>
          </a:bodyPr>
          <a:lstStyle/>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1F1A62"/>
                </a:solidFill>
                <a:effectLst/>
                <a:uLnTx/>
                <a:uFillTx/>
                <a:latin typeface="Helvetica" panose="020B0403020202020204" pitchFamily="34" charset="0"/>
                <a:ea typeface="+mn-ea"/>
                <a:cs typeface="+mn-cs"/>
              </a:rPr>
              <a:t>Transforming Insights into Actionable Results</a:t>
            </a:r>
          </a:p>
        </p:txBody>
      </p:sp>
      <p:graphicFrame>
        <p:nvGraphicFramePr>
          <p:cNvPr id="4" name="Table 4">
            <a:extLst>
              <a:ext uri="{FF2B5EF4-FFF2-40B4-BE49-F238E27FC236}">
                <a16:creationId xmlns:a16="http://schemas.microsoft.com/office/drawing/2014/main" id="{AC135B18-AA91-4F18-A448-86B0AD952B5E}"/>
              </a:ext>
            </a:extLst>
          </p:cNvPr>
          <p:cNvGraphicFramePr>
            <a:graphicFrameLocks noGrp="1"/>
          </p:cNvGraphicFramePr>
          <p:nvPr/>
        </p:nvGraphicFramePr>
        <p:xfrm>
          <a:off x="4625999" y="1637987"/>
          <a:ext cx="4170948" cy="751910"/>
        </p:xfrm>
        <a:graphic>
          <a:graphicData uri="http://schemas.openxmlformats.org/drawingml/2006/table">
            <a:tbl>
              <a:tblPr firstRow="1" bandRow="1">
                <a:tableStyleId>{5C22544A-7EE6-4342-B048-85BDC9FD1C3A}</a:tableStyleId>
              </a:tblPr>
              <a:tblGrid>
                <a:gridCol w="1390316">
                  <a:extLst>
                    <a:ext uri="{9D8B030D-6E8A-4147-A177-3AD203B41FA5}">
                      <a16:colId xmlns:a16="http://schemas.microsoft.com/office/drawing/2014/main" val="2861336135"/>
                    </a:ext>
                  </a:extLst>
                </a:gridCol>
                <a:gridCol w="1390316">
                  <a:extLst>
                    <a:ext uri="{9D8B030D-6E8A-4147-A177-3AD203B41FA5}">
                      <a16:colId xmlns:a16="http://schemas.microsoft.com/office/drawing/2014/main" val="1275905719"/>
                    </a:ext>
                  </a:extLst>
                </a:gridCol>
                <a:gridCol w="1390316">
                  <a:extLst>
                    <a:ext uri="{9D8B030D-6E8A-4147-A177-3AD203B41FA5}">
                      <a16:colId xmlns:a16="http://schemas.microsoft.com/office/drawing/2014/main" val="970113353"/>
                    </a:ext>
                  </a:extLst>
                </a:gridCol>
              </a:tblGrid>
              <a:tr h="242564">
                <a:tc>
                  <a:txBody>
                    <a:bodyPr/>
                    <a:lstStyle/>
                    <a:p>
                      <a:r>
                        <a:rPr lang="en-US" sz="1200">
                          <a:solidFill>
                            <a:schemeClr val="bg1"/>
                          </a:solidFill>
                          <a:latin typeface="Helvetica" panose="020B0403020202020204" pitchFamily="34" charset="0"/>
                        </a:rPr>
                        <a:t>Impression split</a:t>
                      </a:r>
                    </a:p>
                  </a:txBody>
                  <a:tcPr marL="46923" marR="46923" marT="31227" marB="31227">
                    <a:solidFill>
                      <a:srgbClr val="1F1A62"/>
                    </a:solidFill>
                  </a:tcPr>
                </a:tc>
                <a:tc>
                  <a:txBody>
                    <a:bodyPr/>
                    <a:lstStyle/>
                    <a:p>
                      <a:pPr algn="ctr"/>
                      <a:r>
                        <a:rPr lang="en-US" sz="1200">
                          <a:solidFill>
                            <a:srgbClr val="1F1A62"/>
                          </a:solidFill>
                          <a:latin typeface="Helvetica" panose="020B0403020202020204" pitchFamily="34" charset="0"/>
                        </a:rPr>
                        <a:t>CTV</a:t>
                      </a:r>
                    </a:p>
                  </a:txBody>
                  <a:tcPr marL="46923" marR="46923" marT="31227" marB="31227">
                    <a:solidFill>
                      <a:srgbClr val="00BFF2"/>
                    </a:solidFill>
                  </a:tcPr>
                </a:tc>
                <a:tc>
                  <a:txBody>
                    <a:bodyPr/>
                    <a:lstStyle/>
                    <a:p>
                      <a:pPr algn="ctr"/>
                      <a:r>
                        <a:rPr lang="en-US" sz="1200">
                          <a:solidFill>
                            <a:srgbClr val="1F1A62"/>
                          </a:solidFill>
                          <a:latin typeface="Helvetica" panose="020B0403020202020204" pitchFamily="34" charset="0"/>
                        </a:rPr>
                        <a:t>Linear</a:t>
                      </a:r>
                    </a:p>
                  </a:txBody>
                  <a:tcPr marL="46923" marR="46923" marT="31227" marB="31227">
                    <a:solidFill>
                      <a:srgbClr val="4EBEA4"/>
                    </a:solidFill>
                  </a:tcPr>
                </a:tc>
                <a:extLst>
                  <a:ext uri="{0D108BD9-81ED-4DB2-BD59-A6C34878D82A}">
                    <a16:rowId xmlns:a16="http://schemas.microsoft.com/office/drawing/2014/main" val="3138789262"/>
                  </a:ext>
                </a:extLst>
              </a:tr>
              <a:tr h="253288">
                <a:tc>
                  <a:txBody>
                    <a:bodyPr/>
                    <a:lstStyle/>
                    <a:p>
                      <a:r>
                        <a:rPr lang="en-US" sz="1200" b="1">
                          <a:solidFill>
                            <a:srgbClr val="1F1A62"/>
                          </a:solidFill>
                          <a:latin typeface="Helvetica" panose="020B0403020202020204" pitchFamily="34" charset="0"/>
                        </a:rPr>
                        <a:t>Campaign 1</a:t>
                      </a:r>
                    </a:p>
                  </a:txBody>
                  <a:tcPr marL="46923" marR="46923" marT="31227" marB="31227"/>
                </a:tc>
                <a:tc>
                  <a:txBody>
                    <a:bodyPr/>
                    <a:lstStyle/>
                    <a:p>
                      <a:pPr algn="ctr"/>
                      <a:r>
                        <a:rPr lang="en-US" sz="1200">
                          <a:solidFill>
                            <a:srgbClr val="1F1A62"/>
                          </a:solidFill>
                          <a:latin typeface="Helvetica" panose="020B0403020202020204" pitchFamily="34" charset="0"/>
                        </a:rPr>
                        <a:t>14%</a:t>
                      </a:r>
                    </a:p>
                  </a:txBody>
                  <a:tcPr marL="46923" marR="46923" marT="31227" marB="31227"/>
                </a:tc>
                <a:tc>
                  <a:txBody>
                    <a:bodyPr/>
                    <a:lstStyle/>
                    <a:p>
                      <a:pPr algn="ctr"/>
                      <a:r>
                        <a:rPr lang="en-US" sz="1200">
                          <a:solidFill>
                            <a:srgbClr val="1F1A62"/>
                          </a:solidFill>
                          <a:latin typeface="Helvetica" panose="020B0403020202020204" pitchFamily="34" charset="0"/>
                        </a:rPr>
                        <a:t>86%</a:t>
                      </a:r>
                    </a:p>
                  </a:txBody>
                  <a:tcPr marL="46923" marR="46923" marT="31227" marB="31227"/>
                </a:tc>
                <a:extLst>
                  <a:ext uri="{0D108BD9-81ED-4DB2-BD59-A6C34878D82A}">
                    <a16:rowId xmlns:a16="http://schemas.microsoft.com/office/drawing/2014/main" val="3825054433"/>
                  </a:ext>
                </a:extLst>
              </a:tr>
              <a:tr h="253288">
                <a:tc>
                  <a:txBody>
                    <a:bodyPr/>
                    <a:lstStyle/>
                    <a:p>
                      <a:r>
                        <a:rPr lang="en-US" sz="1200" b="1">
                          <a:solidFill>
                            <a:srgbClr val="1F1A62"/>
                          </a:solidFill>
                          <a:latin typeface="Helvetica" panose="020B0403020202020204" pitchFamily="34" charset="0"/>
                        </a:rPr>
                        <a:t>Campaign 2</a:t>
                      </a:r>
                    </a:p>
                  </a:txBody>
                  <a:tcPr marL="46923" marR="46923" marT="31227" marB="31227"/>
                </a:tc>
                <a:tc>
                  <a:txBody>
                    <a:bodyPr/>
                    <a:lstStyle/>
                    <a:p>
                      <a:pPr algn="ctr"/>
                      <a:r>
                        <a:rPr lang="en-US" sz="1200">
                          <a:solidFill>
                            <a:srgbClr val="1F1A62"/>
                          </a:solidFill>
                          <a:latin typeface="Helvetica" panose="020B0403020202020204" pitchFamily="34" charset="0"/>
                        </a:rPr>
                        <a:t>58%</a:t>
                      </a:r>
                    </a:p>
                  </a:txBody>
                  <a:tcPr marL="46923" marR="46923" marT="31227" marB="31227"/>
                </a:tc>
                <a:tc>
                  <a:txBody>
                    <a:bodyPr/>
                    <a:lstStyle/>
                    <a:p>
                      <a:pPr algn="ctr"/>
                      <a:r>
                        <a:rPr lang="en-US" sz="1200">
                          <a:solidFill>
                            <a:srgbClr val="1F1A62"/>
                          </a:solidFill>
                          <a:latin typeface="Helvetica" panose="020B0403020202020204" pitchFamily="34" charset="0"/>
                        </a:rPr>
                        <a:t>42%</a:t>
                      </a:r>
                    </a:p>
                  </a:txBody>
                  <a:tcPr marL="46923" marR="46923" marT="31227" marB="31227"/>
                </a:tc>
                <a:extLst>
                  <a:ext uri="{0D108BD9-81ED-4DB2-BD59-A6C34878D82A}">
                    <a16:rowId xmlns:a16="http://schemas.microsoft.com/office/drawing/2014/main" val="1484209072"/>
                  </a:ext>
                </a:extLst>
              </a:tr>
            </a:tbl>
          </a:graphicData>
        </a:graphic>
      </p:graphicFrame>
      <p:pic>
        <p:nvPicPr>
          <p:cNvPr id="50" name="Picture 49">
            <a:extLst>
              <a:ext uri="{FF2B5EF4-FFF2-40B4-BE49-F238E27FC236}">
                <a16:creationId xmlns:a16="http://schemas.microsoft.com/office/drawing/2014/main" id="{E578A668-809D-40BF-B704-03ACEF0332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22193" y="79266"/>
            <a:ext cx="724905" cy="724905"/>
          </a:xfrm>
          <a:prstGeom prst="rect">
            <a:avLst/>
          </a:prstGeom>
        </p:spPr>
      </p:pic>
      <p:sp>
        <p:nvSpPr>
          <p:cNvPr id="39" name="Rectangle 38">
            <a:extLst>
              <a:ext uri="{FF2B5EF4-FFF2-40B4-BE49-F238E27FC236}">
                <a16:creationId xmlns:a16="http://schemas.microsoft.com/office/drawing/2014/main" id="{9383C974-D6B3-4997-A45F-0447192944F9}"/>
              </a:ext>
            </a:extLst>
          </p:cNvPr>
          <p:cNvSpPr/>
          <p:nvPr/>
        </p:nvSpPr>
        <p:spPr>
          <a:xfrm>
            <a:off x="10727703" y="0"/>
            <a:ext cx="1464296" cy="414187"/>
          </a:xfrm>
          <a:prstGeom prst="rect">
            <a:avLst/>
          </a:prstGeom>
          <a:solidFill>
            <a:srgbClr val="E2E8F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Streaming + Linear TV</a:t>
            </a:r>
          </a:p>
        </p:txBody>
      </p:sp>
      <p:grpSp>
        <p:nvGrpSpPr>
          <p:cNvPr id="65" name="Group 64">
            <a:extLst>
              <a:ext uri="{FF2B5EF4-FFF2-40B4-BE49-F238E27FC236}">
                <a16:creationId xmlns:a16="http://schemas.microsoft.com/office/drawing/2014/main" id="{F277B87C-BA4A-42A3-8786-A91F75AC5882}"/>
              </a:ext>
            </a:extLst>
          </p:cNvPr>
          <p:cNvGrpSpPr/>
          <p:nvPr/>
        </p:nvGrpSpPr>
        <p:grpSpPr>
          <a:xfrm>
            <a:off x="9370746" y="1206639"/>
            <a:ext cx="2126706" cy="1614607"/>
            <a:chOff x="9527713" y="2978235"/>
            <a:chExt cx="2126706" cy="1614607"/>
          </a:xfrm>
        </p:grpSpPr>
        <p:sp>
          <p:nvSpPr>
            <p:cNvPr id="66" name="Oval 65">
              <a:extLst>
                <a:ext uri="{FF2B5EF4-FFF2-40B4-BE49-F238E27FC236}">
                  <a16:creationId xmlns:a16="http://schemas.microsoft.com/office/drawing/2014/main" id="{96233C46-7801-4A8F-8A1B-5D05C864EB56}"/>
                </a:ext>
              </a:extLst>
            </p:cNvPr>
            <p:cNvSpPr/>
            <p:nvPr/>
          </p:nvSpPr>
          <p:spPr>
            <a:xfrm>
              <a:off x="9596466" y="3368145"/>
              <a:ext cx="872944" cy="872944"/>
            </a:xfrm>
            <a:prstGeom prst="ellipse">
              <a:avLst/>
            </a:prstGeom>
            <a:solidFill>
              <a:srgbClr val="00BFF2">
                <a:alpha val="610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67" name="Oval 66">
              <a:extLst>
                <a:ext uri="{FF2B5EF4-FFF2-40B4-BE49-F238E27FC236}">
                  <a16:creationId xmlns:a16="http://schemas.microsoft.com/office/drawing/2014/main" id="{57E0F38D-919F-4E40-966E-00D2C3A433E3}"/>
                </a:ext>
              </a:extLst>
            </p:cNvPr>
            <p:cNvSpPr/>
            <p:nvPr/>
          </p:nvSpPr>
          <p:spPr>
            <a:xfrm>
              <a:off x="10286651" y="3215725"/>
              <a:ext cx="1131986" cy="1131986"/>
            </a:xfrm>
            <a:prstGeom prst="ellipse">
              <a:avLst/>
            </a:prstGeom>
            <a:solidFill>
              <a:srgbClr val="4EBEA4">
                <a:alpha val="6610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68" name="Rectangle 67">
              <a:extLst>
                <a:ext uri="{FF2B5EF4-FFF2-40B4-BE49-F238E27FC236}">
                  <a16:creationId xmlns:a16="http://schemas.microsoft.com/office/drawing/2014/main" id="{7E5CD9A5-0C2B-42D1-B62E-2C020AD17CDA}"/>
                </a:ext>
              </a:extLst>
            </p:cNvPr>
            <p:cNvSpPr/>
            <p:nvPr/>
          </p:nvSpPr>
          <p:spPr>
            <a:xfrm>
              <a:off x="9779503" y="3671872"/>
              <a:ext cx="506870" cy="276999"/>
            </a:xfrm>
            <a:prstGeom prst="rect">
              <a:avLst/>
            </a:prstGeom>
          </p:spPr>
          <p:txBody>
            <a:bodyPr wrap="square">
              <a:spAutoFit/>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CTV</a:t>
              </a:r>
            </a:p>
          </p:txBody>
        </p:sp>
        <p:sp>
          <p:nvSpPr>
            <p:cNvPr id="69" name="Rectangle 68">
              <a:extLst>
                <a:ext uri="{FF2B5EF4-FFF2-40B4-BE49-F238E27FC236}">
                  <a16:creationId xmlns:a16="http://schemas.microsoft.com/office/drawing/2014/main" id="{BD23D144-C188-45D6-9D77-EB88A9512074}"/>
                </a:ext>
              </a:extLst>
            </p:cNvPr>
            <p:cNvSpPr/>
            <p:nvPr/>
          </p:nvSpPr>
          <p:spPr>
            <a:xfrm>
              <a:off x="10458947" y="3666121"/>
              <a:ext cx="787395" cy="276999"/>
            </a:xfrm>
            <a:prstGeom prst="rect">
              <a:avLst/>
            </a:prstGeom>
          </p:spPr>
          <p:txBody>
            <a:bodyPr wrap="square">
              <a:spAutoFit/>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LINEAR</a:t>
              </a:r>
            </a:p>
          </p:txBody>
        </p:sp>
        <p:cxnSp>
          <p:nvCxnSpPr>
            <p:cNvPr id="70" name="Straight Connector 69">
              <a:extLst>
                <a:ext uri="{FF2B5EF4-FFF2-40B4-BE49-F238E27FC236}">
                  <a16:creationId xmlns:a16="http://schemas.microsoft.com/office/drawing/2014/main" id="{B30933EC-3997-44B1-A1BE-CD6413D7AA31}"/>
                </a:ext>
              </a:extLst>
            </p:cNvPr>
            <p:cNvCxnSpPr>
              <a:cxnSpLocks/>
            </p:cNvCxnSpPr>
            <p:nvPr/>
          </p:nvCxnSpPr>
          <p:spPr>
            <a:xfrm flipV="1">
              <a:off x="10348266" y="3249032"/>
              <a:ext cx="0" cy="439410"/>
            </a:xfrm>
            <a:prstGeom prst="line">
              <a:avLst/>
            </a:prstGeom>
            <a:ln>
              <a:solidFill>
                <a:srgbClr val="00192B"/>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B48F843A-EA8D-4F15-9A71-F3B89EA9D093}"/>
                </a:ext>
              </a:extLst>
            </p:cNvPr>
            <p:cNvSpPr/>
            <p:nvPr/>
          </p:nvSpPr>
          <p:spPr>
            <a:xfrm>
              <a:off x="9715720" y="2978235"/>
              <a:ext cx="1265091" cy="253916"/>
            </a:xfrm>
            <a:prstGeom prst="rect">
              <a:avLst/>
            </a:prstGeom>
          </p:spPr>
          <p:txBody>
            <a:bodyPr wrap="square">
              <a:spAutoFit/>
            </a:bodyPr>
            <a:lstStyle/>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OVERLAP – 4%</a:t>
              </a:r>
            </a:p>
          </p:txBody>
        </p:sp>
        <p:sp>
          <p:nvSpPr>
            <p:cNvPr id="72" name="TextBox 71">
              <a:extLst>
                <a:ext uri="{FF2B5EF4-FFF2-40B4-BE49-F238E27FC236}">
                  <a16:creationId xmlns:a16="http://schemas.microsoft.com/office/drawing/2014/main" id="{474A1591-536E-42DF-9487-BE1921473742}"/>
                </a:ext>
              </a:extLst>
            </p:cNvPr>
            <p:cNvSpPr txBox="1"/>
            <p:nvPr/>
          </p:nvSpPr>
          <p:spPr>
            <a:xfrm>
              <a:off x="9527713" y="4377398"/>
              <a:ext cx="212670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*represents overlap of second campaign</a:t>
              </a:r>
            </a:p>
          </p:txBody>
        </p:sp>
      </p:grpSp>
      <p:cxnSp>
        <p:nvCxnSpPr>
          <p:cNvPr id="75" name="Straight Connector 74">
            <a:extLst>
              <a:ext uri="{FF2B5EF4-FFF2-40B4-BE49-F238E27FC236}">
                <a16:creationId xmlns:a16="http://schemas.microsoft.com/office/drawing/2014/main" id="{C2F5E5D9-2C75-4765-A33C-9D4AE54FF1AB}"/>
              </a:ext>
            </a:extLst>
          </p:cNvPr>
          <p:cNvCxnSpPr>
            <a:cxnSpLocks/>
          </p:cNvCxnSpPr>
          <p:nvPr/>
        </p:nvCxnSpPr>
        <p:spPr>
          <a:xfrm>
            <a:off x="4712214" y="2912473"/>
            <a:ext cx="6766208" cy="0"/>
          </a:xfrm>
          <a:prstGeom prst="line">
            <a:avLst/>
          </a:prstGeom>
          <a:ln w="6350" cap="flat" algn="ctr">
            <a:solidFill>
              <a:srgbClr val="1F1A62"/>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73B78CA0-4008-442F-9E8E-0C9D913090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0403" y="6100855"/>
            <a:ext cx="1812264" cy="362687"/>
          </a:xfrm>
          <a:prstGeom prst="rect">
            <a:avLst/>
          </a:prstGeom>
        </p:spPr>
      </p:pic>
      <p:pic>
        <p:nvPicPr>
          <p:cNvPr id="36" name="Picture 35">
            <a:extLst>
              <a:ext uri="{FF2B5EF4-FFF2-40B4-BE49-F238E27FC236}">
                <a16:creationId xmlns:a16="http://schemas.microsoft.com/office/drawing/2014/main" id="{97BE7D66-16D4-4075-951E-BB378B4E1C7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8" name="Slide Number Placeholder 5">
            <a:extLst>
              <a:ext uri="{FF2B5EF4-FFF2-40B4-BE49-F238E27FC236}">
                <a16:creationId xmlns:a16="http://schemas.microsoft.com/office/drawing/2014/main" id="{2EED0D9E-D512-4239-A864-D47AC97194D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0" name="Rectangle 39">
            <a:extLst>
              <a:ext uri="{FF2B5EF4-FFF2-40B4-BE49-F238E27FC236}">
                <a16:creationId xmlns:a16="http://schemas.microsoft.com/office/drawing/2014/main" id="{7EDC06DD-C164-451B-BB8A-0A40BDC8E518}"/>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931860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ext, indoor, person&#10;&#10;Description automatically generated">
            <a:extLst>
              <a:ext uri="{FF2B5EF4-FFF2-40B4-BE49-F238E27FC236}">
                <a16:creationId xmlns:a16="http://schemas.microsoft.com/office/drawing/2014/main" id="{1463B0DA-2E0E-47DD-9ECB-85501DAF35D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4358640" cy="6869150"/>
          </a:xfrm>
          <a:prstGeom prst="rect">
            <a:avLst/>
          </a:prstGeom>
        </p:spPr>
      </p:pic>
      <p:pic>
        <p:nvPicPr>
          <p:cNvPr id="12" name="Picture 11">
            <a:extLst>
              <a:ext uri="{FF2B5EF4-FFF2-40B4-BE49-F238E27FC236}">
                <a16:creationId xmlns:a16="http://schemas.microsoft.com/office/drawing/2014/main" id="{CE76AE42-6054-4893-B425-AA72E8D2B28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3" name="Slide Number Placeholder 5">
            <a:extLst>
              <a:ext uri="{FF2B5EF4-FFF2-40B4-BE49-F238E27FC236}">
                <a16:creationId xmlns:a16="http://schemas.microsoft.com/office/drawing/2014/main" id="{7A35D28E-1CAE-47B7-86CE-C3A71971377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37D4AE55-E23C-4A6C-8E06-B682A4B45618}"/>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9" name="TextBox 18">
            <a:extLst>
              <a:ext uri="{FF2B5EF4-FFF2-40B4-BE49-F238E27FC236}">
                <a16:creationId xmlns:a16="http://schemas.microsoft.com/office/drawing/2014/main" id="{D66462A3-F666-443C-AC51-5B0415163139}"/>
              </a:ext>
            </a:extLst>
          </p:cNvPr>
          <p:cNvSpPr txBox="1"/>
          <p:nvPr/>
        </p:nvSpPr>
        <p:spPr>
          <a:xfrm>
            <a:off x="4623154" y="345474"/>
            <a:ext cx="7304332" cy="5386090"/>
          </a:xfrm>
          <a:prstGeom prst="rect">
            <a:avLst/>
          </a:prstGeom>
          <a:noFill/>
        </p:spPr>
        <p:txBody>
          <a:bodyPr wrap="square">
            <a:spAutoFit/>
          </a:bodyPr>
          <a:lstStyle/>
          <a:p>
            <a:r>
              <a:rPr lang="en-US" sz="2400" b="1" dirty="0">
                <a:solidFill>
                  <a:srgbClr val="1F1A62"/>
                </a:solidFill>
                <a:latin typeface="Helvetica" panose="020B0403020202020204" pitchFamily="34" charset="0"/>
              </a:rPr>
              <a:t>Interested in more?</a:t>
            </a:r>
          </a:p>
          <a:p>
            <a:endParaRPr lang="en-US" sz="2000" dirty="0">
              <a:solidFill>
                <a:srgbClr val="1F1A62"/>
              </a:solidFill>
              <a:latin typeface="Helvetica" panose="020B0403020202020204" pitchFamily="34" charset="0"/>
            </a:endParaRPr>
          </a:p>
          <a:p>
            <a:r>
              <a:rPr lang="en-US" sz="2000" dirty="0">
                <a:solidFill>
                  <a:srgbClr val="1F1A62"/>
                </a:solidFill>
                <a:latin typeface="Helvetica" panose="020B0403020202020204" pitchFamily="34" charset="0"/>
              </a:rPr>
              <a:t> Download </a:t>
            </a:r>
            <a:r>
              <a:rPr lang="en-US" sz="2000" b="1" u="sng" dirty="0">
                <a:solidFill>
                  <a:srgbClr val="ED3C8D"/>
                </a:solidFill>
                <a:latin typeface="Helvetica" panose="020B0403020202020204" pitchFamily="34" charset="0"/>
                <a:hlinkClick r:id="rId4"/>
              </a:rPr>
              <a:t>Stream On </a:t>
            </a:r>
            <a:r>
              <a:rPr lang="en-US" sz="2000" dirty="0">
                <a:solidFill>
                  <a:srgbClr val="1F1A62"/>
                </a:solidFill>
                <a:latin typeface="Helvetica" panose="020B0403020202020204" pitchFamily="34" charset="0"/>
              </a:rPr>
              <a:t>for the full </a:t>
            </a:r>
            <a:r>
              <a:rPr lang="en-US" sz="2000" b="1" dirty="0">
                <a:solidFill>
                  <a:srgbClr val="1F1A62"/>
                </a:solidFill>
                <a:latin typeface="Helvetica" panose="020B0403020202020204" pitchFamily="34" charset="0"/>
              </a:rPr>
              <a:t>23 case studies </a:t>
            </a:r>
            <a:r>
              <a:rPr lang="en-US" sz="2000" dirty="0">
                <a:solidFill>
                  <a:srgbClr val="1F1A62"/>
                </a:solidFill>
                <a:latin typeface="Helvetica" panose="020B0403020202020204" pitchFamily="34" charset="0"/>
              </a:rPr>
              <a:t>across </a:t>
            </a:r>
            <a:r>
              <a:rPr lang="en-US" sz="2000" b="1" dirty="0">
                <a:solidFill>
                  <a:srgbClr val="1F1A62"/>
                </a:solidFill>
                <a:latin typeface="Helvetica" panose="020B0403020202020204" pitchFamily="34" charset="0"/>
              </a:rPr>
              <a:t>15 product categories </a:t>
            </a:r>
            <a:endParaRPr lang="en-US" sz="2000" dirty="0">
              <a:solidFill>
                <a:srgbClr val="1F1A62"/>
              </a:solidFill>
              <a:latin typeface="Helvetica" panose="020B0403020202020204" pitchFamily="34" charset="0"/>
            </a:endParaRPr>
          </a:p>
          <a:p>
            <a:endParaRPr lang="en-US" sz="2000" dirty="0">
              <a:solidFill>
                <a:srgbClr val="1F1A62"/>
              </a:solidFill>
              <a:latin typeface="Helvetica" panose="020B0403020202020204" pitchFamily="34" charset="0"/>
            </a:endParaRPr>
          </a:p>
          <a:p>
            <a:endParaRPr lang="en-US" sz="2000" dirty="0">
              <a:solidFill>
                <a:srgbClr val="1F1A62"/>
              </a:solidFill>
              <a:latin typeface="Helvetica" panose="020B0403020202020204" pitchFamily="34" charset="0"/>
            </a:endParaRPr>
          </a:p>
          <a:p>
            <a:endParaRPr lang="en-US" sz="2000" dirty="0">
              <a:solidFill>
                <a:srgbClr val="1F1A62"/>
              </a:solidFill>
              <a:latin typeface="Helvetica" panose="020B0403020202020204" pitchFamily="34" charset="0"/>
            </a:endParaRPr>
          </a:p>
          <a:p>
            <a:endParaRPr lang="en-US" sz="2000" dirty="0">
              <a:solidFill>
                <a:srgbClr val="1F1A62"/>
              </a:solidFill>
              <a:latin typeface="Helvetica" panose="020B0403020202020204" pitchFamily="34" charset="0"/>
            </a:endParaRPr>
          </a:p>
          <a:p>
            <a:endParaRPr lang="en-US" sz="2000" dirty="0">
              <a:solidFill>
                <a:srgbClr val="1F1A62"/>
              </a:solidFill>
              <a:latin typeface="Helvetica" panose="020B0403020202020204" pitchFamily="34" charset="0"/>
            </a:endParaRPr>
          </a:p>
          <a:p>
            <a:endParaRPr lang="en-US" sz="2000" dirty="0">
              <a:solidFill>
                <a:srgbClr val="1F1A62"/>
              </a:solidFill>
              <a:latin typeface="Helvetica" panose="020B0403020202020204" pitchFamily="34" charset="0"/>
            </a:endParaRPr>
          </a:p>
          <a:p>
            <a:endParaRPr lang="en-US" sz="2000" dirty="0">
              <a:solidFill>
                <a:srgbClr val="1F1A62"/>
              </a:solidFill>
              <a:latin typeface="Helvetica" panose="020B0403020202020204" pitchFamily="34" charset="0"/>
            </a:endParaRPr>
          </a:p>
          <a:p>
            <a:endParaRPr lang="en-US" sz="2000" dirty="0">
              <a:solidFill>
                <a:srgbClr val="1F1A62"/>
              </a:solidFill>
              <a:latin typeface="Helvetica" panose="020B0403020202020204" pitchFamily="34" charset="0"/>
            </a:endParaRPr>
          </a:p>
          <a:p>
            <a:r>
              <a:rPr lang="en-US" sz="2000" dirty="0">
                <a:solidFill>
                  <a:srgbClr val="1F1A62"/>
                </a:solidFill>
                <a:latin typeface="Helvetica" panose="020B0403020202020204" pitchFamily="34" charset="0"/>
              </a:rPr>
              <a:t>View this </a:t>
            </a:r>
            <a:r>
              <a:rPr lang="en-US" sz="2000" b="1" u="sng" dirty="0">
                <a:solidFill>
                  <a:srgbClr val="ED3C8D"/>
                </a:solidFill>
                <a:latin typeface="Helvetica" panose="020B0403020202020204" pitchFamily="34" charset="0"/>
                <a:hlinkClick r:id="rId5"/>
              </a:rPr>
              <a:t>webinar</a:t>
            </a:r>
            <a:r>
              <a:rPr lang="en-US" sz="2000" dirty="0">
                <a:solidFill>
                  <a:srgbClr val="1F1A62"/>
                </a:solidFill>
                <a:latin typeface="Helvetica" panose="020B0403020202020204" pitchFamily="34" charset="0"/>
              </a:rPr>
              <a:t> to learn the </a:t>
            </a:r>
            <a:r>
              <a:rPr lang="en-US" sz="2000" b="1" dirty="0">
                <a:solidFill>
                  <a:srgbClr val="1F1A62"/>
                </a:solidFill>
                <a:latin typeface="Helvetica" panose="020B0403020202020204" pitchFamily="34" charset="0"/>
              </a:rPr>
              <a:t>8 best practices </a:t>
            </a:r>
            <a:r>
              <a:rPr lang="en-US" sz="2000" dirty="0">
                <a:solidFill>
                  <a:srgbClr val="1F1A62"/>
                </a:solidFill>
                <a:latin typeface="Helvetica" panose="020B0403020202020204" pitchFamily="34" charset="0"/>
              </a:rPr>
              <a:t>marketers employ when creating successful streaming campaigns</a:t>
            </a:r>
          </a:p>
          <a:p>
            <a:endParaRPr lang="en-US" sz="2000" dirty="0">
              <a:solidFill>
                <a:srgbClr val="1F1A62"/>
              </a:solidFill>
              <a:latin typeface="Helvetica" panose="020B0403020202020204" pitchFamily="34" charset="0"/>
            </a:endParaRPr>
          </a:p>
          <a:p>
            <a:br>
              <a:rPr lang="en-US" sz="2000" dirty="0">
                <a:solidFill>
                  <a:srgbClr val="1F1A62"/>
                </a:solidFill>
                <a:effectLst/>
                <a:latin typeface="Helvetica" panose="020B0403020202020204" pitchFamily="34" charset="0"/>
              </a:rPr>
            </a:br>
            <a:endParaRPr lang="en-US" sz="2000" dirty="0">
              <a:solidFill>
                <a:srgbClr val="1F1A62"/>
              </a:solidFill>
              <a:latin typeface="Helvetica" panose="020B0403020202020204" pitchFamily="34" charset="0"/>
            </a:endParaRPr>
          </a:p>
        </p:txBody>
      </p:sp>
      <p:pic>
        <p:nvPicPr>
          <p:cNvPr id="3" name="Picture 2">
            <a:extLst>
              <a:ext uri="{FF2B5EF4-FFF2-40B4-BE49-F238E27FC236}">
                <a16:creationId xmlns:a16="http://schemas.microsoft.com/office/drawing/2014/main" id="{4CCB5276-A39B-4FFD-9386-84A6BEF98EA1}"/>
              </a:ext>
            </a:extLst>
          </p:cNvPr>
          <p:cNvPicPr>
            <a:picLocks noChangeAspect="1"/>
          </p:cNvPicPr>
          <p:nvPr/>
        </p:nvPicPr>
        <p:blipFill rotWithShape="1">
          <a:blip r:embed="rId6"/>
          <a:srcRect l="26064" t="24427" r="8922" b="15885"/>
          <a:stretch/>
        </p:blipFill>
        <p:spPr>
          <a:xfrm>
            <a:off x="6541850" y="4848112"/>
            <a:ext cx="3165925" cy="1634960"/>
          </a:xfrm>
          <a:prstGeom prst="rect">
            <a:avLst/>
          </a:prstGeom>
          <a:ln>
            <a:solidFill>
              <a:srgbClr val="002060"/>
            </a:solidFill>
          </a:ln>
        </p:spPr>
      </p:pic>
      <p:pic>
        <p:nvPicPr>
          <p:cNvPr id="5" name="Picture 4">
            <a:extLst>
              <a:ext uri="{FF2B5EF4-FFF2-40B4-BE49-F238E27FC236}">
                <a16:creationId xmlns:a16="http://schemas.microsoft.com/office/drawing/2014/main" id="{FD494790-6E40-4172-89F3-E425AF97B494}"/>
              </a:ext>
            </a:extLst>
          </p:cNvPr>
          <p:cNvPicPr>
            <a:picLocks noChangeAspect="1"/>
          </p:cNvPicPr>
          <p:nvPr/>
        </p:nvPicPr>
        <p:blipFill rotWithShape="1">
          <a:blip r:embed="rId7"/>
          <a:srcRect l="25898" t="23647" r="12072" b="15285"/>
          <a:stretch/>
        </p:blipFill>
        <p:spPr>
          <a:xfrm>
            <a:off x="6451321" y="1889855"/>
            <a:ext cx="3165925" cy="1753208"/>
          </a:xfrm>
          <a:prstGeom prst="rect">
            <a:avLst/>
          </a:prstGeom>
        </p:spPr>
      </p:pic>
    </p:spTree>
    <p:extLst>
      <p:ext uri="{BB962C8B-B14F-4D97-AF65-F5344CB8AC3E}">
        <p14:creationId xmlns:p14="http://schemas.microsoft.com/office/powerpoint/2010/main" val="2821523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976"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F919480-B5B0-4C42-BE5C-8B02F18050DB}">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2" ma:contentTypeDescription="Create a new document." ma:contentTypeScope="" ma:versionID="cacc7f4b9ec85f2467a5f7a2fdc209a8">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eb55a7ab2ddd844569615820c438986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8EE576-996E-456A-A77E-28AE53B71462}">
  <ds:schemaRefs>
    <ds:schemaRef ds:uri="8ffbcc2d-a520-42b9-8ca7-e090664160a6"/>
    <ds:schemaRef ds:uri="97cdb7a3-d8d8-4d5a-8559-ae518cf29f4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0F1C2F5-9E6C-462B-B084-15A715C2E2C4}">
  <ds:schemaRefs>
    <ds:schemaRef ds:uri="http://schemas.microsoft.com/sharepoint/v3/contenttype/forms"/>
  </ds:schemaRefs>
</ds:datastoreItem>
</file>

<file path=customXml/itemProps3.xml><?xml version="1.0" encoding="utf-8"?>
<ds:datastoreItem xmlns:ds="http://schemas.openxmlformats.org/officeDocument/2006/customXml" ds:itemID="{FB1F1520-2B02-4E7E-B5BF-398E8E596B80}">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238</TotalTime>
  <Words>1777</Words>
  <Application>Microsoft Office PowerPoint</Application>
  <PresentationFormat>Widescreen</PresentationFormat>
  <Paragraphs>241</Paragraphs>
  <Slides>10</Slides>
  <Notes>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10</vt:i4>
      </vt:variant>
    </vt:vector>
  </HeadingPairs>
  <TitlesOfParts>
    <vt:vector size="21" baseType="lpstr">
      <vt:lpstr>Arial</vt:lpstr>
      <vt:lpstr>Calibri</vt:lpstr>
      <vt:lpstr>Calibri Light</vt:lpstr>
      <vt:lpstr>Helvetica</vt:lpstr>
      <vt:lpstr>Helvetica Light</vt:lpstr>
      <vt:lpstr>Open Sans</vt:lpstr>
      <vt:lpstr>Trebuchet MS</vt:lpstr>
      <vt:lpstr>Office Theme</vt:lpstr>
      <vt:lpstr>9_Custom Design</vt:lpstr>
      <vt:lpstr>6_Custom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Karolina Guillen</cp:lastModifiedBy>
  <cp:revision>1</cp:revision>
  <cp:lastPrinted>2020-09-28T20:48:35Z</cp:lastPrinted>
  <dcterms:created xsi:type="dcterms:W3CDTF">2019-11-08T17:29:39Z</dcterms:created>
  <dcterms:modified xsi:type="dcterms:W3CDTF">2022-01-20T20:31:03Z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