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2144327818" r:id="rId5"/>
    <p:sldId id="2146846279" r:id="rId6"/>
    <p:sldId id="2144328358" r:id="rId7"/>
    <p:sldId id="2144328158" r:id="rId8"/>
    <p:sldId id="2144328376" r:id="rId9"/>
    <p:sldId id="2144328311" r:id="rId10"/>
    <p:sldId id="2146846277" r:id="rId11"/>
    <p:sldId id="2144328239" r:id="rId12"/>
    <p:sldId id="2144327838" r:id="rId13"/>
    <p:sldId id="2144328375" r:id="rId14"/>
    <p:sldId id="2146846284" r:id="rId15"/>
    <p:sldId id="2146846282" r:id="rId16"/>
    <p:sldId id="21468462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44001F-98D2-AF68-925B-F4D39E797894}" name="Jason Wiese" initials="J" userId="S::jasonw@thevab.com::4bff8d5b-7de6-4655-b397-69b0afc81113" providerId="AD"/>
  <p188:author id="{F0141AB7-7F25-3C16-C77D-5FEA2DA4B116}" name="Karolina Guillen" initials="" userId="S::karolinaG@thevab.com::c1c08796-a0be-47c6-af52-5d31fd96ec5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F4F98"/>
    <a:srgbClr val="66C5AD"/>
    <a:srgbClr val="00BFF2"/>
    <a:srgbClr val="1B1464"/>
    <a:srgbClr val="FFE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822E5F-1740-4C4E-85A4-0C0063CD4701}" v="1" dt="2024-09-13T17:40:00.5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4" autoAdjust="0"/>
    <p:restoredTop sz="92326" autoAdjust="0"/>
  </p:normalViewPr>
  <p:slideViewPr>
    <p:cSldViewPr snapToGrid="0">
      <p:cViewPr varScale="1">
        <p:scale>
          <a:sx n="64" d="100"/>
          <a:sy n="64" d="100"/>
        </p:scale>
        <p:origin x="408"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rgbClr val="1F1A62"/>
              </a:solidFill>
              <a:latin typeface="Helvetica" panose="020B0403020202020204" pitchFamily="34" charset="0"/>
              <a:ea typeface="+mn-ea"/>
              <a:cs typeface="+mn-cs"/>
            </a:defRPr>
          </a:pPr>
          <a:endParaRPr lang="en-US"/>
        </a:p>
      </c:txPr>
    </c:title>
    <c:autoTitleDeleted val="0"/>
    <c:plotArea>
      <c:layout/>
      <c:pieChart>
        <c:varyColors val="1"/>
        <c:ser>
          <c:idx val="0"/>
          <c:order val="0"/>
          <c:tx>
            <c:strRef>
              <c:f>Sheet1!$B$1</c:f>
              <c:strCache>
                <c:ptCount val="1"/>
                <c:pt idx="0">
                  <c:v>Reach by Platform</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2-CB75-4F28-A5B2-E7E20D1ADD77}"/>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CB75-4F28-A5B2-E7E20D1ADD77}"/>
              </c:ext>
            </c:extLst>
          </c:dPt>
          <c:dPt>
            <c:idx val="2"/>
            <c:bubble3D val="0"/>
            <c:spPr>
              <a:solidFill>
                <a:srgbClr val="66C5AD"/>
              </a:solidFill>
              <a:ln w="19050">
                <a:solidFill>
                  <a:schemeClr val="lt1"/>
                </a:solidFill>
              </a:ln>
              <a:effectLst/>
            </c:spPr>
            <c:extLst>
              <c:ext xmlns:c16="http://schemas.microsoft.com/office/drawing/2014/chart" uri="{C3380CC4-5D6E-409C-BE32-E72D297353CC}">
                <c16:uniqueId val="{00000004-CB75-4F28-A5B2-E7E20D1ADD77}"/>
              </c:ext>
            </c:extLst>
          </c:dPt>
          <c:dPt>
            <c:idx val="3"/>
            <c:bubble3D val="0"/>
            <c:spPr>
              <a:solidFill>
                <a:srgbClr val="E2E8F1"/>
              </a:solidFill>
              <a:ln w="19050">
                <a:solidFill>
                  <a:schemeClr val="lt1"/>
                </a:solidFill>
              </a:ln>
              <a:effectLst/>
            </c:spPr>
            <c:extLst>
              <c:ext xmlns:c16="http://schemas.microsoft.com/office/drawing/2014/chart" uri="{C3380CC4-5D6E-409C-BE32-E72D297353CC}">
                <c16:uniqueId val="{00000005-CB75-4F28-A5B2-E7E20D1ADD77}"/>
              </c:ext>
            </c:extLst>
          </c:dPt>
          <c:dLbls>
            <c:dLbl>
              <c:idx val="0"/>
              <c:layout>
                <c:manualLayout>
                  <c:x val="1.0048072510688934E-2"/>
                  <c:y val="5.8961214946380916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4366575838420668"/>
                      <c:h val="0.18840134602444836"/>
                    </c:manualLayout>
                  </c15:layout>
                </c:ext>
                <c:ext xmlns:c16="http://schemas.microsoft.com/office/drawing/2014/chart" uri="{C3380CC4-5D6E-409C-BE32-E72D297353CC}">
                  <c16:uniqueId val="{00000002-CB75-4F28-A5B2-E7E20D1ADD77}"/>
                </c:ext>
              </c:extLst>
            </c:dLbl>
            <c:dLbl>
              <c:idx val="1"/>
              <c:layout>
                <c:manualLayout>
                  <c:x val="8.5636741871610422E-3"/>
                  <c:y val="2.1313132657204314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041254590202151"/>
                      <c:h val="0.22151430987116963"/>
                    </c:manualLayout>
                  </c15:layout>
                </c:ext>
                <c:ext xmlns:c16="http://schemas.microsoft.com/office/drawing/2014/chart" uri="{C3380CC4-5D6E-409C-BE32-E72D297353CC}">
                  <c16:uniqueId val="{00000003-CB75-4F28-A5B2-E7E20D1ADD77}"/>
                </c:ext>
              </c:extLst>
            </c:dLbl>
            <c:dLbl>
              <c:idx val="3"/>
              <c:showLegendKey val="0"/>
              <c:showVal val="1"/>
              <c:showCatName val="1"/>
              <c:showSerName val="0"/>
              <c:showPercent val="0"/>
              <c:showBubbleSize val="0"/>
              <c:separator>
</c:separator>
              <c:extLst>
                <c:ext xmlns:c15="http://schemas.microsoft.com/office/drawing/2012/chart" uri="{CE6537A1-D6FC-4f65-9D91-7224C49458BB}">
                  <c15:layout>
                    <c:manualLayout>
                      <c:w val="0.23947906150475293"/>
                      <c:h val="0.18497586700582205"/>
                    </c:manualLayout>
                  </c15:layout>
                </c:ext>
                <c:ext xmlns:c16="http://schemas.microsoft.com/office/drawing/2014/chart" uri="{C3380CC4-5D6E-409C-BE32-E72D297353CC}">
                  <c16:uniqueId val="{00000005-CB75-4F28-A5B2-E7E20D1ADD77}"/>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Digital Only</c:v>
                </c:pt>
                <c:pt idx="1">
                  <c:v>TV and Digital</c:v>
                </c:pt>
                <c:pt idx="2">
                  <c:v>TV Only</c:v>
                </c:pt>
                <c:pt idx="3">
                  <c:v>Unexposed</c:v>
                </c:pt>
              </c:strCache>
            </c:strRef>
          </c:cat>
          <c:val>
            <c:numRef>
              <c:f>Sheet1!$B$2:$B$5</c:f>
              <c:numCache>
                <c:formatCode>0.0%</c:formatCode>
                <c:ptCount val="4"/>
                <c:pt idx="0">
                  <c:v>0.14499999999999999</c:v>
                </c:pt>
                <c:pt idx="1">
                  <c:v>5.1999999999999998E-2</c:v>
                </c:pt>
                <c:pt idx="2">
                  <c:v>0.19800000000000001</c:v>
                </c:pt>
                <c:pt idx="3">
                  <c:v>0.60499999999999998</c:v>
                </c:pt>
              </c:numCache>
            </c:numRef>
          </c:val>
          <c:extLst>
            <c:ext xmlns:c16="http://schemas.microsoft.com/office/drawing/2014/chart" uri="{C3380CC4-5D6E-409C-BE32-E72D297353CC}">
              <c16:uniqueId val="{00000000-CB75-4F28-A5B2-E7E20D1ADD7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9680EC-5538-4E70-BDBD-66F331D940BC}"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D14D3F-1173-408E-A891-05882914BEC6}" type="slidenum">
              <a:rPr lang="en-US" smtClean="0"/>
              <a:t>‹#›</a:t>
            </a:fld>
            <a:endParaRPr lang="en-US"/>
          </a:p>
        </p:txBody>
      </p:sp>
    </p:spTree>
    <p:extLst>
      <p:ext uri="{BB962C8B-B14F-4D97-AF65-F5344CB8AC3E}">
        <p14:creationId xmlns:p14="http://schemas.microsoft.com/office/powerpoint/2010/main" val="160165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517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148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182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E6440-D180-251C-CB7D-701B2078D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829A78-C1B1-031D-5644-321D98C33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48A946-24A3-147D-69AE-11BC1A1FD8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C718E8-D691-7410-FA6A-E8F453CCAA53}"/>
              </a:ext>
            </a:extLst>
          </p:cNvPr>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853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05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965BD-9B47-266B-4AB8-E3DDCD926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633A86-F626-D55A-F1E6-B96DA259E1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B8DED-0F2E-1F62-05A2-6DC959010C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A0BA12-72A5-02D7-C926-F5A0C92F71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9343C-4327-4837-AB1B-EB4A71A411A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1618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E6440-D180-251C-CB7D-701B2078D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829A78-C1B1-031D-5644-321D98C33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48A946-24A3-147D-69AE-11BC1A1FD8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C718E8-D691-7410-FA6A-E8F453CCAA53}"/>
              </a:ext>
            </a:extLst>
          </p:cNvPr>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700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9343C-4327-4837-AB1B-EB4A71A411A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4193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9343C-4327-4837-AB1B-EB4A71A411A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393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3B6A-9170-41F2-83E0-84E5C33E8D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71A63F-0FE0-4BDC-AE12-9D8D6FC952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0FF80F-E793-4969-9D4A-0E188D754446}"/>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5" name="Footer Placeholder 4">
            <a:extLst>
              <a:ext uri="{FF2B5EF4-FFF2-40B4-BE49-F238E27FC236}">
                <a16:creationId xmlns:a16="http://schemas.microsoft.com/office/drawing/2014/main" id="{71F91891-2CE0-4242-B58E-0E2543603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FA62F-17CF-4F8A-B092-1E2954F48008}"/>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3350763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745D-BE03-42D2-BEF6-655E3DF491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7BA562-F568-480C-9921-86878C1280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7183C2-82BB-402C-8616-50843DE553B2}"/>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5" name="Footer Placeholder 4">
            <a:extLst>
              <a:ext uri="{FF2B5EF4-FFF2-40B4-BE49-F238E27FC236}">
                <a16:creationId xmlns:a16="http://schemas.microsoft.com/office/drawing/2014/main" id="{1C6E890C-BC71-4B9D-A3B0-1B03BCFC9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A8838-746F-4AF9-8D3C-B56BD1653F5F}"/>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3141285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40E0DE-084B-4959-983B-FD19F9D619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B6670E-6205-494F-941C-D347D2D2ED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012C8-C612-4E8D-80CC-E7A286B3F4F7}"/>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5" name="Footer Placeholder 4">
            <a:extLst>
              <a:ext uri="{FF2B5EF4-FFF2-40B4-BE49-F238E27FC236}">
                <a16:creationId xmlns:a16="http://schemas.microsoft.com/office/drawing/2014/main" id="{CD656942-6837-4C28-8867-5940CC283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C969C-AED5-4695-A0A2-522133C7B4B1}"/>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522441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BDD8-689A-4CA8-842B-69E715631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66C014-AE83-4CCB-9379-98013EACBA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F5DBB-D260-44E3-8655-A95F65387017}"/>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5" name="Footer Placeholder 4">
            <a:extLst>
              <a:ext uri="{FF2B5EF4-FFF2-40B4-BE49-F238E27FC236}">
                <a16:creationId xmlns:a16="http://schemas.microsoft.com/office/drawing/2014/main" id="{B94F984E-8901-44DC-8CC8-3E7E22DAE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8A88A-2ADF-44E9-A4F9-23897E4D61B7}"/>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325180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CDDC-1ADF-405D-9536-13A22AE9C5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70BE4-A12C-4120-968C-F8D4D77F0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4A229B-A5A0-4FE8-B61F-2F9D59480DA2}"/>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5" name="Footer Placeholder 4">
            <a:extLst>
              <a:ext uri="{FF2B5EF4-FFF2-40B4-BE49-F238E27FC236}">
                <a16:creationId xmlns:a16="http://schemas.microsoft.com/office/drawing/2014/main" id="{E5541E55-CEC4-47F7-80EE-11B05603A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86CEB-505D-4CFE-8E50-624EE0A53254}"/>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3620296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E058-33E4-4323-835C-3340FAE8A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2ECF7F-343C-4EE5-9FD1-19071ACB69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33278D-2211-436D-900A-DBE2582D37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EEDCD8-3F24-4427-9019-9D4FA6B04A42}"/>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6" name="Footer Placeholder 5">
            <a:extLst>
              <a:ext uri="{FF2B5EF4-FFF2-40B4-BE49-F238E27FC236}">
                <a16:creationId xmlns:a16="http://schemas.microsoft.com/office/drawing/2014/main" id="{47BAB73F-6E45-40AB-BF08-E167CD433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DD6E67-A250-4EDC-9105-B86B9B35E8BE}"/>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2655370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5681E-0902-4320-86DE-A80510006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BC469C-2D72-4038-9CF6-D051EC0AB9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C44D26-866C-4C85-A022-095DE44D01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131586-6EE4-4A5E-A4F3-D501D22A14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DA6C2F-797B-4994-B71D-E49C42FB86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B1CD3A-96D1-4D07-BE8D-27F100E6134B}"/>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8" name="Footer Placeholder 7">
            <a:extLst>
              <a:ext uri="{FF2B5EF4-FFF2-40B4-BE49-F238E27FC236}">
                <a16:creationId xmlns:a16="http://schemas.microsoft.com/office/drawing/2014/main" id="{C2BDAAE6-4E43-49E3-BCDD-66B234F4F9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06B994-AABD-4D75-A41C-07FFBEE7F304}"/>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537228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4398-2AA9-4E18-A430-B3D364DE21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1BDD90-3B51-4289-8F90-93158DBBC1BF}"/>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4" name="Footer Placeholder 3">
            <a:extLst>
              <a:ext uri="{FF2B5EF4-FFF2-40B4-BE49-F238E27FC236}">
                <a16:creationId xmlns:a16="http://schemas.microsoft.com/office/drawing/2014/main" id="{639F925A-6C4A-4F58-96DE-5354131D4A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408322-AB34-469D-B14B-BA109BBE7FF5}"/>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3598780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D6C340-7859-4BA4-8B7F-CB0BDDA62B4E}"/>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3" name="Footer Placeholder 2">
            <a:extLst>
              <a:ext uri="{FF2B5EF4-FFF2-40B4-BE49-F238E27FC236}">
                <a16:creationId xmlns:a16="http://schemas.microsoft.com/office/drawing/2014/main" id="{E7E74693-A5AA-4A8D-BF85-D18F1E7C32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B746CC-E185-49A4-B3D2-9EB7F6930A7B}"/>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3472057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327D-1DEA-469B-B3CF-9B241749D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9BCD96-08B7-457A-9764-22D3B798C8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41B655-5398-489B-B636-EF9CB2D262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A1CBEB-F193-493C-8E10-CD483662FFE2}"/>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6" name="Footer Placeholder 5">
            <a:extLst>
              <a:ext uri="{FF2B5EF4-FFF2-40B4-BE49-F238E27FC236}">
                <a16:creationId xmlns:a16="http://schemas.microsoft.com/office/drawing/2014/main" id="{A6B3CD2C-B3FA-4FFD-899D-238296DA47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1172BD-5F4B-4953-8581-B9AAF43B47C7}"/>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2774350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FA93-2399-4285-A3B9-3389420AB9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BF632B-5ACC-47F8-9086-16155C573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A16EAB-5F3D-45C4-9617-0B9BB2333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2E5C5B-6948-4826-ACE7-D91348070601}"/>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6" name="Footer Placeholder 5">
            <a:extLst>
              <a:ext uri="{FF2B5EF4-FFF2-40B4-BE49-F238E27FC236}">
                <a16:creationId xmlns:a16="http://schemas.microsoft.com/office/drawing/2014/main" id="{DF97C145-2997-400F-952D-8DDAB98787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E49959-60D0-410A-89D5-9491F0440AB1}"/>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3366996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3B6742-7D34-40C1-8DF1-0A0141E97E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9D2C5A-78BF-40B2-A45B-B331E494A9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EBE31A-B43A-4F43-A30B-7B991F848A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FC190C-D469-4D14-9C75-80B8C5F77837}" type="datetimeFigureOut">
              <a:rPr lang="en-US" smtClean="0"/>
              <a:t>9/17/2024</a:t>
            </a:fld>
            <a:endParaRPr lang="en-US"/>
          </a:p>
        </p:txBody>
      </p:sp>
      <p:sp>
        <p:nvSpPr>
          <p:cNvPr id="5" name="Footer Placeholder 4">
            <a:extLst>
              <a:ext uri="{FF2B5EF4-FFF2-40B4-BE49-F238E27FC236}">
                <a16:creationId xmlns:a16="http://schemas.microsoft.com/office/drawing/2014/main" id="{33A7E171-6F4C-4065-A77B-355779BC9E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D89A4C-5289-4D78-A689-23BFD17932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6F853-4826-4755-860B-DB42C2469991}" type="slidenum">
              <a:rPr lang="en-US" smtClean="0"/>
              <a:t>‹#›</a:t>
            </a:fld>
            <a:endParaRPr lang="en-US"/>
          </a:p>
        </p:txBody>
      </p:sp>
    </p:spTree>
    <p:extLst>
      <p:ext uri="{BB962C8B-B14F-4D97-AF65-F5344CB8AC3E}">
        <p14:creationId xmlns:p14="http://schemas.microsoft.com/office/powerpoint/2010/main" val="8201128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2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emf"/><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36.pn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hyperlink" Target="https://thevab.com/insight/home-category-video-advertising-case-studies?utm_source=category_case_study" TargetMode="External"/><Relationship Id="rId18" Type="http://schemas.openxmlformats.org/officeDocument/2006/relationships/image" Target="../media/image46.png"/><Relationship Id="rId26" Type="http://schemas.openxmlformats.org/officeDocument/2006/relationships/image" Target="../media/image50.png"/><Relationship Id="rId3" Type="http://schemas.openxmlformats.org/officeDocument/2006/relationships/image" Target="../media/image5.png"/><Relationship Id="rId21" Type="http://schemas.openxmlformats.org/officeDocument/2006/relationships/hyperlink" Target="https://thevab.com/insight/consumer-packaged-goods-cpg-category-video-advertising-case-studies?utm_source=category_case_study" TargetMode="External"/><Relationship Id="rId7" Type="http://schemas.openxmlformats.org/officeDocument/2006/relationships/hyperlink" Target="https://thevab.com/insight/tech-telco-category-video-advertising-case-studies?utm_source=category_case_study" TargetMode="External"/><Relationship Id="rId12" Type="http://schemas.openxmlformats.org/officeDocument/2006/relationships/image" Target="../media/image43.png"/><Relationship Id="rId17" Type="http://schemas.openxmlformats.org/officeDocument/2006/relationships/hyperlink" Target="https://thevab.com/insight/restaurant-category-video-advertising-case-studies?utm_source=category_case_study" TargetMode="External"/><Relationship Id="rId25" Type="http://schemas.openxmlformats.org/officeDocument/2006/relationships/hyperlink" Target="https://thevab.com/insight/financial-services-insurance-categories-video-advertising-case-studies?utm_source=category_case_study" TargetMode="External"/><Relationship Id="rId2" Type="http://schemas.openxmlformats.org/officeDocument/2006/relationships/notesSlide" Target="../notesSlides/notesSlide8.xml"/><Relationship Id="rId16" Type="http://schemas.openxmlformats.org/officeDocument/2006/relationships/image" Target="../media/image45.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hyperlink" Target="https://thevab.com/insight/travel-category-video-advertising-case-studies?utm_source=category_case_study" TargetMode="External"/><Relationship Id="rId24" Type="http://schemas.openxmlformats.org/officeDocument/2006/relationships/image" Target="../media/image49.png"/><Relationship Id="rId5" Type="http://schemas.openxmlformats.org/officeDocument/2006/relationships/hyperlink" Target="https://thevab.com/" TargetMode="External"/><Relationship Id="rId15" Type="http://schemas.openxmlformats.org/officeDocument/2006/relationships/hyperlink" Target="https://thevab.com/insight/pharmaceuticals-category-video-advertising-case-studies?utm_source=category_case_study" TargetMode="External"/><Relationship Id="rId23" Type="http://schemas.openxmlformats.org/officeDocument/2006/relationships/hyperlink" Target="https://thevab.com/insight/entertainment-tune-category-video-advertising-case-studies?utm_source=category_case_study" TargetMode="External"/><Relationship Id="rId28" Type="http://schemas.openxmlformats.org/officeDocument/2006/relationships/image" Target="../media/image51.png"/><Relationship Id="rId10" Type="http://schemas.openxmlformats.org/officeDocument/2006/relationships/image" Target="../media/image42.png"/><Relationship Id="rId19" Type="http://schemas.openxmlformats.org/officeDocument/2006/relationships/hyperlink" Target="https://thevab.com/insight/health-wellness-and-beauty-categories-video-advertising-case-studies?utm_source=category_case_study" TargetMode="External"/><Relationship Id="rId4" Type="http://schemas.openxmlformats.org/officeDocument/2006/relationships/hyperlink" Target="https://thevab.com/case-study-corner?utm_source=category_case_study" TargetMode="External"/><Relationship Id="rId9" Type="http://schemas.openxmlformats.org/officeDocument/2006/relationships/hyperlink" Target="https://thevab.com/insight/retail-category-video-advertising-case-studies?utm_source=category_case_study" TargetMode="External"/><Relationship Id="rId14" Type="http://schemas.openxmlformats.org/officeDocument/2006/relationships/image" Target="../media/image44.png"/><Relationship Id="rId22" Type="http://schemas.openxmlformats.org/officeDocument/2006/relationships/image" Target="../media/image48.png"/><Relationship Id="rId27" Type="http://schemas.openxmlformats.org/officeDocument/2006/relationships/hyperlink" Target="https://thevab.com/insight/b2b-categories-video-advertising-case-studies?utm_source=category_case_study"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thevab.com/insight/todays-innovations-measurement-q2-2022?utm_source=category_case_study" TargetMode="External"/><Relationship Id="rId13" Type="http://schemas.openxmlformats.org/officeDocument/2006/relationships/image" Target="../media/image56.png"/><Relationship Id="rId18" Type="http://schemas.openxmlformats.org/officeDocument/2006/relationships/hyperlink" Target="https://thevab.com/insight/stream-on-case-studies?utm_source=category_case_study" TargetMode="External"/><Relationship Id="rId3" Type="http://schemas.openxmlformats.org/officeDocument/2006/relationships/hyperlink" Target="https://thevab.com/insight/stream-on-case-studies" TargetMode="External"/><Relationship Id="rId21" Type="http://schemas.openxmlformats.org/officeDocument/2006/relationships/hyperlink" Target="https://thevab.com/case-study-corner" TargetMode="External"/><Relationship Id="rId7" Type="http://schemas.openxmlformats.org/officeDocument/2006/relationships/image" Target="../media/image53.png"/><Relationship Id="rId12" Type="http://schemas.openxmlformats.org/officeDocument/2006/relationships/hyperlink" Target="https://thevab.com/insight/todays-innovations-measurement-q4-2022?utm_source=category_case_study" TargetMode="External"/><Relationship Id="rId17" Type="http://schemas.openxmlformats.org/officeDocument/2006/relationships/image" Target="../media/image58.png"/><Relationship Id="rId2" Type="http://schemas.openxmlformats.org/officeDocument/2006/relationships/notesSlide" Target="../notesSlides/notesSlide9.xml"/><Relationship Id="rId16" Type="http://schemas.openxmlformats.org/officeDocument/2006/relationships/hyperlink" Target="https://thevab.com/insight/proven-strategies-tactics-audience-based-tv-buying?utm_source=category_case_study" TargetMode="External"/><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hyperlink" Target="https://thevab.com/insight/todays-innovations-measurement-q1-2022?utm_source=category_case_study" TargetMode="External"/><Relationship Id="rId11" Type="http://schemas.openxmlformats.org/officeDocument/2006/relationships/image" Target="../media/image55.png"/><Relationship Id="rId5" Type="http://schemas.openxmlformats.org/officeDocument/2006/relationships/image" Target="../media/image5.png"/><Relationship Id="rId15" Type="http://schemas.openxmlformats.org/officeDocument/2006/relationships/image" Target="../media/image57.png"/><Relationship Id="rId23" Type="http://schemas.openxmlformats.org/officeDocument/2006/relationships/image" Target="../media/image10.png"/><Relationship Id="rId10" Type="http://schemas.openxmlformats.org/officeDocument/2006/relationships/hyperlink" Target="https://thevab.com/insight/todays-innovations-measurement-q3-2022?utm_source=category_case_study" TargetMode="External"/><Relationship Id="rId19" Type="http://schemas.openxmlformats.org/officeDocument/2006/relationships/hyperlink" Target="https://thevab.com/insight/opportunities-vod-addressable?utm_source=category_case_study" TargetMode="External"/><Relationship Id="rId4" Type="http://schemas.openxmlformats.org/officeDocument/2006/relationships/image" Target="../media/image52.png"/><Relationship Id="rId9" Type="http://schemas.openxmlformats.org/officeDocument/2006/relationships/image" Target="../media/image54.png"/><Relationship Id="rId14" Type="http://schemas.openxmlformats.org/officeDocument/2006/relationships/hyperlink" Target="https://thevab.com/insight/convergent-tv-case-studies?utm_source=category_case_study" TargetMode="External"/><Relationship Id="rId22" Type="http://schemas.openxmlformats.org/officeDocument/2006/relationships/hyperlink" Target="https://thevab.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thevab.com/" TargetMode="Externa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15.png"/><Relationship Id="rId10"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kitchen with blue cabinets and white counter tops&#10;&#10;Description automatically generated">
            <a:extLst>
              <a:ext uri="{FF2B5EF4-FFF2-40B4-BE49-F238E27FC236}">
                <a16:creationId xmlns:a16="http://schemas.microsoft.com/office/drawing/2014/main" id="{9F2A69AE-EC84-1CEE-155A-426073C0BBA8}"/>
              </a:ext>
            </a:extLst>
          </p:cNvPr>
          <p:cNvPicPr>
            <a:picLocks noChangeAspect="1"/>
          </p:cNvPicPr>
          <p:nvPr/>
        </p:nvPicPr>
        <p:blipFill rotWithShape="1">
          <a:blip r:embed="rId2">
            <a:extLst>
              <a:ext uri="{28A0092B-C50C-407E-A947-70E740481C1C}">
                <a14:useLocalDpi xmlns:a14="http://schemas.microsoft.com/office/drawing/2010/main" val="0"/>
              </a:ext>
            </a:extLst>
          </a:blip>
          <a:srcRect t="7728" b="7728"/>
          <a:stretch/>
        </p:blipFill>
        <p:spPr>
          <a:xfrm>
            <a:off x="0" y="0"/>
            <a:ext cx="12192000" cy="6858000"/>
          </a:xfrm>
          <a:prstGeom prst="rect">
            <a:avLst/>
          </a:prstGeom>
        </p:spPr>
      </p:pic>
      <p:pic>
        <p:nvPicPr>
          <p:cNvPr id="13" name="Picture 12" descr="A picture containing computer&#10;&#10;Description automatically generated">
            <a:extLst>
              <a:ext uri="{FF2B5EF4-FFF2-40B4-BE49-F238E27FC236}">
                <a16:creationId xmlns:a16="http://schemas.microsoft.com/office/drawing/2014/main" id="{6D370E96-78E7-4A5E-A26B-CEBB8CA1CE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0539" cy="6858000"/>
          </a:xfrm>
          <a:prstGeom prst="rect">
            <a:avLst/>
          </a:prstGeom>
          <a:ln>
            <a:noFill/>
          </a:ln>
        </p:spPr>
      </p:pic>
      <p:pic>
        <p:nvPicPr>
          <p:cNvPr id="15" name="Picture 14" descr="A picture containing drawing&#10;&#10;Description automatically generated">
            <a:extLst>
              <a:ext uri="{FF2B5EF4-FFF2-40B4-BE49-F238E27FC236}">
                <a16:creationId xmlns:a16="http://schemas.microsoft.com/office/drawing/2014/main" id="{DDFE58AA-0ADD-4FDA-BD58-C4DC85F54F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3469" y="6044310"/>
            <a:ext cx="2085727" cy="660480"/>
          </a:xfrm>
          <a:prstGeom prst="rect">
            <a:avLst/>
          </a:prstGeom>
        </p:spPr>
      </p:pic>
      <p:sp>
        <p:nvSpPr>
          <p:cNvPr id="18" name="TextBox 17">
            <a:extLst>
              <a:ext uri="{FF2B5EF4-FFF2-40B4-BE49-F238E27FC236}">
                <a16:creationId xmlns:a16="http://schemas.microsoft.com/office/drawing/2014/main" id="{C20817F9-FE21-4945-A479-C22CFA77A380}"/>
              </a:ext>
            </a:extLst>
          </p:cNvPr>
          <p:cNvSpPr txBox="1"/>
          <p:nvPr/>
        </p:nvSpPr>
        <p:spPr>
          <a:xfrm>
            <a:off x="131962" y="3719504"/>
            <a:ext cx="631908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rPr>
              <a:t>Home Category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itchFamily="2" charset="0"/>
                <a:ea typeface="+mn-ea"/>
                <a:cs typeface="+mn-cs"/>
              </a:rPr>
              <a:t>Brand success stories highlighted through real-world multiscreen TV case studies</a:t>
            </a:r>
            <a:endParaRPr kumimoji="0" lang="en-US" sz="2400" b="0" i="0" u="none" strike="noStrike" kern="1200" cap="none" spc="0" normalizeH="0" baseline="0" noProof="0" dirty="0">
              <a:ln>
                <a:noFill/>
              </a:ln>
              <a:solidFill>
                <a:srgbClr val="ED3C8D"/>
              </a:solidFill>
              <a:effectLst/>
              <a:uLnTx/>
              <a:uFillTx/>
              <a:latin typeface="Helvetica" pitchFamily="2" charset="0"/>
              <a:ea typeface="+mn-ea"/>
              <a:cs typeface="+mn-cs"/>
            </a:endParaRPr>
          </a:p>
        </p:txBody>
      </p:sp>
      <p:grpSp>
        <p:nvGrpSpPr>
          <p:cNvPr id="5" name="Group 4">
            <a:extLst>
              <a:ext uri="{FF2B5EF4-FFF2-40B4-BE49-F238E27FC236}">
                <a16:creationId xmlns:a16="http://schemas.microsoft.com/office/drawing/2014/main" id="{40F29006-8399-002D-5EFF-DCD41CE5C8EF}"/>
              </a:ext>
            </a:extLst>
          </p:cNvPr>
          <p:cNvGrpSpPr/>
          <p:nvPr/>
        </p:nvGrpSpPr>
        <p:grpSpPr>
          <a:xfrm>
            <a:off x="8357419" y="324465"/>
            <a:ext cx="3563337" cy="934064"/>
            <a:chOff x="8357419" y="324465"/>
            <a:chExt cx="3563337" cy="934064"/>
          </a:xfrm>
        </p:grpSpPr>
        <p:sp>
          <p:nvSpPr>
            <p:cNvPr id="2" name="Rectangle 1">
              <a:extLst>
                <a:ext uri="{FF2B5EF4-FFF2-40B4-BE49-F238E27FC236}">
                  <a16:creationId xmlns:a16="http://schemas.microsoft.com/office/drawing/2014/main" id="{1D05EA31-2D89-44A7-3DD5-385F73453D4F}"/>
                </a:ext>
              </a:extLst>
            </p:cNvPr>
            <p:cNvSpPr/>
            <p:nvPr/>
          </p:nvSpPr>
          <p:spPr>
            <a:xfrm>
              <a:off x="8357419" y="324465"/>
              <a:ext cx="3563337" cy="934064"/>
            </a:xfrm>
            <a:prstGeom prst="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Case Study Corner</a:t>
              </a:r>
            </a:p>
            <a:p>
              <a:pPr marL="171450" marR="0" lvl="0" indent="-171450" algn="l" defTabSz="914400" rtl="0" eaLnBrk="1" fontAlgn="auto" latinLnBrk="0" hangingPunct="1">
                <a:lnSpc>
                  <a:spcPct val="100000"/>
                </a:lnSpc>
                <a:spcBef>
                  <a:spcPts val="0"/>
                </a:spcBef>
                <a:spcAft>
                  <a:spcPts val="0"/>
                </a:spcAft>
                <a:buClrTx/>
                <a:buSzTx/>
                <a:buFontTx/>
                <a:buBlip>
                  <a:blip r:embed="rId5"/>
                </a:buBlip>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xx</a:t>
              </a:r>
            </a:p>
          </p:txBody>
        </p:sp>
        <p:cxnSp>
          <p:nvCxnSpPr>
            <p:cNvPr id="4" name="Straight Connector 3">
              <a:extLst>
                <a:ext uri="{FF2B5EF4-FFF2-40B4-BE49-F238E27FC236}">
                  <a16:creationId xmlns:a16="http://schemas.microsoft.com/office/drawing/2014/main" id="{76CF4FE5-AA05-E195-5A47-3101A92A7C95}"/>
                </a:ext>
              </a:extLst>
            </p:cNvPr>
            <p:cNvCxnSpPr/>
            <p:nvPr/>
          </p:nvCxnSpPr>
          <p:spPr>
            <a:xfrm>
              <a:off x="8642554" y="1002891"/>
              <a:ext cx="3146323" cy="0"/>
            </a:xfrm>
            <a:prstGeom prst="line">
              <a:avLst/>
            </a:prstGeom>
            <a:ln w="28575">
              <a:solidFill>
                <a:srgbClr val="ED3C8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641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E2E01-49FC-20C2-B2D8-D11E7E8E7DC8}"/>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D928A478-CEB3-CD39-A1FB-4B14A54C998E}"/>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52BAF204-8DEA-31EC-6140-5AE4657AEB41}"/>
              </a:ext>
            </a:extLst>
          </p:cNvPr>
          <p:cNvSpPr/>
          <p:nvPr/>
        </p:nvSpPr>
        <p:spPr>
          <a:xfrm>
            <a:off x="0" y="-2792"/>
            <a:ext cx="4014788" cy="828219"/>
          </a:xfrm>
          <a:prstGeom prst="rect">
            <a:avLst/>
          </a:prstGeom>
          <a:solidFill>
            <a:srgbClr val="EF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7B176E60-88DE-A949-07F6-853C66F825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3" name="Slide Number Placeholder 5">
            <a:extLst>
              <a:ext uri="{FF2B5EF4-FFF2-40B4-BE49-F238E27FC236}">
                <a16:creationId xmlns:a16="http://schemas.microsoft.com/office/drawing/2014/main" id="{4344FB21-1740-8941-32CD-E6FDB8A4AA4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0" name="Rectangle 29">
            <a:extLst>
              <a:ext uri="{FF2B5EF4-FFF2-40B4-BE49-F238E27FC236}">
                <a16:creationId xmlns:a16="http://schemas.microsoft.com/office/drawing/2014/main" id="{2793E32A-F80D-682D-5F83-F438DB1AB6C4}"/>
              </a:ext>
            </a:extLst>
          </p:cNvPr>
          <p:cNvSpPr/>
          <p:nvPr/>
        </p:nvSpPr>
        <p:spPr>
          <a:xfrm>
            <a:off x="4244008" y="164328"/>
            <a:ext cx="7947991" cy="769441"/>
          </a:xfrm>
          <a:prstGeom prst="rect">
            <a:avLst/>
          </a:prstGeom>
          <a:noFill/>
        </p:spPr>
        <p:txBody>
          <a:bodyPr wrap="square" lIns="91440" tIns="45720" rIns="91440" bIns="45720" anchor="t">
            <a:spAutoFit/>
          </a:bodyPr>
          <a:lstStyle/>
          <a:p>
            <a:pPr marL="0" marR="0" lvl="0" indent="0" algn="l" defTabSz="914194"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Premion delivers </a:t>
            </a:r>
            <a:r>
              <a:rPr kumimoji="0" lang="en-US" sz="2200" b="1"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full-funnel results </a:t>
            </a:r>
            <a:r>
              <a:rPr kumimoji="0" lang="en-US" sz="2200" b="0"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for a regional furniture retailer</a:t>
            </a:r>
          </a:p>
        </p:txBody>
      </p:sp>
      <p:sp>
        <p:nvSpPr>
          <p:cNvPr id="31" name="Rectangle 30">
            <a:extLst>
              <a:ext uri="{FF2B5EF4-FFF2-40B4-BE49-F238E27FC236}">
                <a16:creationId xmlns:a16="http://schemas.microsoft.com/office/drawing/2014/main" id="{04AB8CDB-D4FE-D2DB-24AB-7B40CF38E9AA}"/>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Furniture Retail </a:t>
            </a:r>
          </a:p>
        </p:txBody>
      </p:sp>
      <p:sp>
        <p:nvSpPr>
          <p:cNvPr id="5" name="Rectangle 4">
            <a:extLst>
              <a:ext uri="{FF2B5EF4-FFF2-40B4-BE49-F238E27FC236}">
                <a16:creationId xmlns:a16="http://schemas.microsoft.com/office/drawing/2014/main" id="{AACBF40E-DD6F-9BD7-103C-B1F091CCF850}"/>
              </a:ext>
            </a:extLst>
          </p:cNvPr>
          <p:cNvSpPr/>
          <p:nvPr/>
        </p:nvSpPr>
        <p:spPr>
          <a:xfrm>
            <a:off x="125016" y="893342"/>
            <a:ext cx="3762260" cy="5018158"/>
          </a:xfrm>
          <a:prstGeom prst="rect">
            <a:avLst/>
          </a:prstGeom>
          <a:noFill/>
        </p:spPr>
        <p:txBody>
          <a:bodyPr wrap="square" lIns="62345" tIns="31173" rIns="62345" bIns="31173" rtlCol="0" anchor="t">
            <a:spAutoFit/>
          </a:bodyPr>
          <a:lstStyle/>
          <a:p>
            <a:pPr marL="0" marR="0" lvl="0" indent="0" algn="l" defTabSz="6234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Challenge</a:t>
            </a:r>
          </a:p>
          <a:p>
            <a:pPr marL="194824" marR="0" lvl="0" indent="-194824" algn="l" defTabSz="623438"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A growing regional furniture retailer wanted to drive awareness of their brand and </a:t>
            </a:r>
            <a:r>
              <a:rPr lang="en-US" sz="1200" dirty="0">
                <a:solidFill>
                  <a:srgbClr val="1F1A62"/>
                </a:solidFill>
                <a:latin typeface="Helvetica"/>
                <a:cs typeface="Helvetica"/>
              </a:rPr>
              <a:t>grow sales within multiple markets. </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They sought to reach key ’furniture buyer’ audiences while proving the campaign generated measurable brand lift, drove both website and in-store sales and generated a positive return on ad spending.</a:t>
            </a:r>
          </a:p>
          <a:p>
            <a:pPr marL="0" marR="0" lvl="0" indent="0" algn="l" defTabSz="62343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F1A62"/>
              </a:solidFill>
              <a:effectLst/>
              <a:highlight>
                <a:srgbClr val="FFFF00"/>
              </a:highlight>
              <a:uLnTx/>
              <a:uFillTx/>
              <a:latin typeface="Helvetica"/>
              <a:ea typeface="+mn-ea"/>
              <a:cs typeface="Helvetica"/>
            </a:endParaRPr>
          </a:p>
          <a:p>
            <a:pPr marL="0" marR="0" lvl="0" indent="0" algn="l" defTabSz="6234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Measurement Solution</a:t>
            </a:r>
          </a:p>
          <a:p>
            <a:pPr marL="194824" marR="0" lvl="0" indent="-194824" algn="l" defTabSz="311719"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dirty="0">
                <a:ln>
                  <a:noFill/>
                </a:ln>
                <a:solidFill>
                  <a:srgbClr val="1B1464"/>
                </a:solidFill>
                <a:effectLst/>
                <a:uLnTx/>
                <a:uFillTx/>
                <a:latin typeface="Helvetica"/>
                <a:ea typeface="+mn-ea"/>
                <a:cs typeface="Helvetica"/>
              </a:rPr>
              <a:t>Brand Lift </a:t>
            </a:r>
          </a:p>
          <a:p>
            <a:pPr marL="194824" marR="0" lvl="0" indent="-194824" algn="l" defTabSz="311719"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dirty="0">
                <a:ln>
                  <a:noFill/>
                </a:ln>
                <a:solidFill>
                  <a:srgbClr val="1B1464"/>
                </a:solidFill>
                <a:effectLst/>
                <a:uLnTx/>
                <a:uFillTx/>
                <a:latin typeface="Helvetica"/>
                <a:ea typeface="+mn-ea"/>
                <a:cs typeface="Helvetica"/>
              </a:rPr>
              <a:t>Sales Conversion and Website Attribution</a:t>
            </a:r>
          </a:p>
          <a:p>
            <a:pPr marL="0" marR="0" lvl="0" indent="0" algn="l" defTabSz="31171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6234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Target Segment</a:t>
            </a:r>
          </a:p>
          <a:p>
            <a:pPr marL="194824" marR="0" lvl="0" indent="-194824" algn="l" defTabSz="311719"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Home Furnishing Intenders + Women 25-54</a:t>
            </a:r>
          </a:p>
          <a:p>
            <a:pPr marL="194824" marR="0" lvl="0" indent="-194824" algn="l" defTabSz="311719"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New Movers or Homeowners + Women 25-54</a:t>
            </a:r>
          </a:p>
          <a:p>
            <a:pPr marL="194824" marR="0" lvl="0" indent="-194824" algn="l" defTabSz="311719"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Spanish Speakers</a:t>
            </a:r>
          </a:p>
          <a:p>
            <a:pPr marL="0" marR="0" lvl="0" indent="0" algn="l" defTabSz="311719"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6234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Results</a:t>
            </a:r>
            <a:endParaRPr kumimoji="0" lang="en-US" sz="1400" b="0" i="0" u="none" strike="noStrike" kern="1200" cap="none" spc="0" normalizeH="0" baseline="0" noProof="0" dirty="0">
              <a:ln>
                <a:noFill/>
              </a:ln>
              <a:solidFill>
                <a:srgbClr val="1F1A62"/>
              </a:solidFill>
              <a:effectLst/>
              <a:uLnTx/>
              <a:uFillTx/>
              <a:latin typeface="Helvetica"/>
              <a:ea typeface="+mn-ea"/>
              <a:cs typeface="Helvetica"/>
            </a:endParaRPr>
          </a:p>
          <a:p>
            <a:pPr marL="194824" marR="0" lvl="0" indent="-194824" algn="l" defTabSz="311719"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Results proved that PREMION drove roughly </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20% brand lift </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across 3 KPIs, generated </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37K website visits </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and 6.2K furniture transactions that resulted in </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$5M in sales revenue</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 </a:t>
            </a:r>
          </a:p>
          <a:p>
            <a:pPr marL="0" marR="0" lvl="0" indent="0" algn="l" defTabSz="31171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6234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Viewing Source / Media Type</a:t>
            </a:r>
          </a:p>
          <a:p>
            <a:pPr marL="194824" marR="0" lvl="0" indent="-194824" algn="l" defTabSz="623438"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CTV/OTT</a:t>
            </a:r>
          </a:p>
        </p:txBody>
      </p:sp>
      <p:pic>
        <p:nvPicPr>
          <p:cNvPr id="6" name="Picture 5">
            <a:extLst>
              <a:ext uri="{FF2B5EF4-FFF2-40B4-BE49-F238E27FC236}">
                <a16:creationId xmlns:a16="http://schemas.microsoft.com/office/drawing/2014/main" id="{0E002A0A-9675-6967-993D-233E2A4DA3AC}"/>
              </a:ext>
            </a:extLst>
          </p:cNvPr>
          <p:cNvPicPr>
            <a:picLocks noChangeAspect="1"/>
          </p:cNvPicPr>
          <p:nvPr/>
        </p:nvPicPr>
        <p:blipFill>
          <a:blip r:embed="rId5"/>
          <a:stretch>
            <a:fillRect/>
          </a:stretch>
        </p:blipFill>
        <p:spPr>
          <a:xfrm>
            <a:off x="11017780" y="6278961"/>
            <a:ext cx="1049204" cy="174038"/>
          </a:xfrm>
          <a:prstGeom prst="rect">
            <a:avLst/>
          </a:prstGeom>
        </p:spPr>
      </p:pic>
      <p:sp>
        <p:nvSpPr>
          <p:cNvPr id="7" name="TextBox 6">
            <a:extLst>
              <a:ext uri="{FF2B5EF4-FFF2-40B4-BE49-F238E27FC236}">
                <a16:creationId xmlns:a16="http://schemas.microsoft.com/office/drawing/2014/main" id="{00A0DC53-6558-3570-59C3-69C26621BC2D}"/>
              </a:ext>
            </a:extLst>
          </p:cNvPr>
          <p:cNvSpPr txBox="1"/>
          <p:nvPr/>
        </p:nvSpPr>
        <p:spPr>
          <a:xfrm>
            <a:off x="6404344" y="1677270"/>
            <a:ext cx="1565633" cy="707886"/>
          </a:xfrm>
          <a:prstGeom prst="rect">
            <a:avLst/>
          </a:prstGeom>
          <a:noFill/>
        </p:spPr>
        <p:txBody>
          <a:bodyPr wrap="square" rtlCol="0">
            <a:sp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+22%</a:t>
            </a:r>
          </a:p>
        </p:txBody>
      </p:sp>
      <p:sp>
        <p:nvSpPr>
          <p:cNvPr id="10" name="TextBox 9">
            <a:extLst>
              <a:ext uri="{FF2B5EF4-FFF2-40B4-BE49-F238E27FC236}">
                <a16:creationId xmlns:a16="http://schemas.microsoft.com/office/drawing/2014/main" id="{AEEAFF04-2C44-D449-C20D-E78FEABC87F7}"/>
              </a:ext>
            </a:extLst>
          </p:cNvPr>
          <p:cNvSpPr txBox="1"/>
          <p:nvPr/>
        </p:nvSpPr>
        <p:spPr>
          <a:xfrm>
            <a:off x="8240438" y="1677270"/>
            <a:ext cx="1565633" cy="707886"/>
          </a:xfrm>
          <a:prstGeom prst="rect">
            <a:avLst/>
          </a:prstGeom>
          <a:noFill/>
        </p:spPr>
        <p:txBody>
          <a:bodyPr wrap="square" rtlCol="0">
            <a:sp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+23%</a:t>
            </a:r>
          </a:p>
        </p:txBody>
      </p:sp>
      <p:sp>
        <p:nvSpPr>
          <p:cNvPr id="11" name="TextBox 10">
            <a:extLst>
              <a:ext uri="{FF2B5EF4-FFF2-40B4-BE49-F238E27FC236}">
                <a16:creationId xmlns:a16="http://schemas.microsoft.com/office/drawing/2014/main" id="{BCCC576C-AB9A-03A7-97FA-E76C1DFDFEBD}"/>
              </a:ext>
            </a:extLst>
          </p:cNvPr>
          <p:cNvSpPr txBox="1"/>
          <p:nvPr/>
        </p:nvSpPr>
        <p:spPr>
          <a:xfrm>
            <a:off x="9939804" y="1677270"/>
            <a:ext cx="1565633" cy="707886"/>
          </a:xfrm>
          <a:prstGeom prst="rect">
            <a:avLst/>
          </a:prstGeom>
          <a:noFill/>
        </p:spPr>
        <p:txBody>
          <a:bodyPr wrap="square" rtlCol="0">
            <a:sp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+17%</a:t>
            </a:r>
          </a:p>
        </p:txBody>
      </p:sp>
      <p:sp>
        <p:nvSpPr>
          <p:cNvPr id="12" name="TextBox 11">
            <a:extLst>
              <a:ext uri="{FF2B5EF4-FFF2-40B4-BE49-F238E27FC236}">
                <a16:creationId xmlns:a16="http://schemas.microsoft.com/office/drawing/2014/main" id="{060BFE4E-59BD-B19D-6CA7-9A937254A98F}"/>
              </a:ext>
            </a:extLst>
          </p:cNvPr>
          <p:cNvSpPr txBox="1"/>
          <p:nvPr/>
        </p:nvSpPr>
        <p:spPr>
          <a:xfrm>
            <a:off x="6326770" y="2306341"/>
            <a:ext cx="1732116" cy="261610"/>
          </a:xfrm>
          <a:prstGeom prst="rect">
            <a:avLst/>
          </a:prstGeom>
          <a:noFill/>
        </p:spPr>
        <p:txBody>
          <a:bodyPr wrap="square" rtlCol="0">
            <a:sp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Aided Awareness</a:t>
            </a:r>
          </a:p>
        </p:txBody>
      </p:sp>
      <p:sp>
        <p:nvSpPr>
          <p:cNvPr id="13" name="TextBox 12">
            <a:extLst>
              <a:ext uri="{FF2B5EF4-FFF2-40B4-BE49-F238E27FC236}">
                <a16:creationId xmlns:a16="http://schemas.microsoft.com/office/drawing/2014/main" id="{36C6F48F-3347-63AE-A6B9-A0FE08923EB8}"/>
              </a:ext>
            </a:extLst>
          </p:cNvPr>
          <p:cNvSpPr txBox="1"/>
          <p:nvPr/>
        </p:nvSpPr>
        <p:spPr>
          <a:xfrm>
            <a:off x="8124695" y="2306341"/>
            <a:ext cx="1732116" cy="261610"/>
          </a:xfrm>
          <a:prstGeom prst="rect">
            <a:avLst/>
          </a:prstGeom>
          <a:noFill/>
        </p:spPr>
        <p:txBody>
          <a:bodyPr wrap="square" rtlCol="0">
            <a:sp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Ad Recall</a:t>
            </a:r>
          </a:p>
        </p:txBody>
      </p:sp>
      <p:sp>
        <p:nvSpPr>
          <p:cNvPr id="14" name="TextBox 13">
            <a:extLst>
              <a:ext uri="{FF2B5EF4-FFF2-40B4-BE49-F238E27FC236}">
                <a16:creationId xmlns:a16="http://schemas.microsoft.com/office/drawing/2014/main" id="{3BD04E95-7E97-7862-68BD-2561E1E16B0B}"/>
              </a:ext>
            </a:extLst>
          </p:cNvPr>
          <p:cNvSpPr txBox="1"/>
          <p:nvPr/>
        </p:nvSpPr>
        <p:spPr>
          <a:xfrm>
            <a:off x="9879932" y="2306341"/>
            <a:ext cx="1732116" cy="261610"/>
          </a:xfrm>
          <a:prstGeom prst="rect">
            <a:avLst/>
          </a:prstGeom>
          <a:noFill/>
        </p:spPr>
        <p:txBody>
          <a:bodyPr wrap="square" rtlCol="0">
            <a:sp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Purchase Intent</a:t>
            </a:r>
          </a:p>
        </p:txBody>
      </p:sp>
      <p:sp>
        <p:nvSpPr>
          <p:cNvPr id="15" name="TextBox 14">
            <a:extLst>
              <a:ext uri="{FF2B5EF4-FFF2-40B4-BE49-F238E27FC236}">
                <a16:creationId xmlns:a16="http://schemas.microsoft.com/office/drawing/2014/main" id="{B2045080-686A-D49B-2A2F-18247A7DDA8C}"/>
              </a:ext>
            </a:extLst>
          </p:cNvPr>
          <p:cNvSpPr txBox="1"/>
          <p:nvPr/>
        </p:nvSpPr>
        <p:spPr>
          <a:xfrm>
            <a:off x="6517333" y="5104004"/>
            <a:ext cx="1339656" cy="707886"/>
          </a:xfrm>
          <a:prstGeom prst="rect">
            <a:avLst/>
          </a:prstGeom>
          <a:noFill/>
        </p:spPr>
        <p:txBody>
          <a:bodyPr wrap="square" rtlCol="0">
            <a:sp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6.2K</a:t>
            </a:r>
          </a:p>
        </p:txBody>
      </p:sp>
      <p:sp>
        <p:nvSpPr>
          <p:cNvPr id="16" name="TextBox 15">
            <a:extLst>
              <a:ext uri="{FF2B5EF4-FFF2-40B4-BE49-F238E27FC236}">
                <a16:creationId xmlns:a16="http://schemas.microsoft.com/office/drawing/2014/main" id="{80057654-8273-9B8F-D460-42E23E5619A4}"/>
              </a:ext>
            </a:extLst>
          </p:cNvPr>
          <p:cNvSpPr txBox="1"/>
          <p:nvPr/>
        </p:nvSpPr>
        <p:spPr>
          <a:xfrm>
            <a:off x="8248611" y="5104004"/>
            <a:ext cx="1339656" cy="707886"/>
          </a:xfrm>
          <a:prstGeom prst="rect">
            <a:avLst/>
          </a:prstGeom>
          <a:noFill/>
        </p:spPr>
        <p:txBody>
          <a:bodyPr wrap="square" rtlCol="0">
            <a:sp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$5M</a:t>
            </a:r>
          </a:p>
        </p:txBody>
      </p:sp>
      <p:sp>
        <p:nvSpPr>
          <p:cNvPr id="17" name="TextBox 16">
            <a:extLst>
              <a:ext uri="{FF2B5EF4-FFF2-40B4-BE49-F238E27FC236}">
                <a16:creationId xmlns:a16="http://schemas.microsoft.com/office/drawing/2014/main" id="{DB8601E9-6392-1E4D-950C-C75C71FBBDEB}"/>
              </a:ext>
            </a:extLst>
          </p:cNvPr>
          <p:cNvSpPr txBox="1"/>
          <p:nvPr/>
        </p:nvSpPr>
        <p:spPr>
          <a:xfrm>
            <a:off x="9988991" y="5104004"/>
            <a:ext cx="1445667" cy="707886"/>
          </a:xfrm>
          <a:prstGeom prst="rect">
            <a:avLst/>
          </a:prstGeom>
          <a:noFill/>
        </p:spPr>
        <p:txBody>
          <a:bodyPr wrap="square" rtlCol="0">
            <a:sp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$809</a:t>
            </a:r>
          </a:p>
        </p:txBody>
      </p:sp>
      <p:sp>
        <p:nvSpPr>
          <p:cNvPr id="18" name="TextBox 17">
            <a:extLst>
              <a:ext uri="{FF2B5EF4-FFF2-40B4-BE49-F238E27FC236}">
                <a16:creationId xmlns:a16="http://schemas.microsoft.com/office/drawing/2014/main" id="{E4CBE086-24EB-E58F-6062-D4F2E717A834}"/>
              </a:ext>
            </a:extLst>
          </p:cNvPr>
          <p:cNvSpPr txBox="1"/>
          <p:nvPr/>
        </p:nvSpPr>
        <p:spPr>
          <a:xfrm>
            <a:off x="6560343" y="5713229"/>
            <a:ext cx="1287544" cy="430887"/>
          </a:xfrm>
          <a:prstGeom prst="rect">
            <a:avLst/>
          </a:prstGeom>
          <a:noFill/>
        </p:spPr>
        <p:txBody>
          <a:bodyPr wrap="square" rtlCol="0">
            <a:sp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of Transactions </a:t>
            </a:r>
          </a:p>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(online +in-store)</a:t>
            </a:r>
          </a:p>
        </p:txBody>
      </p:sp>
      <p:sp>
        <p:nvSpPr>
          <p:cNvPr id="19" name="TextBox 18">
            <a:extLst>
              <a:ext uri="{FF2B5EF4-FFF2-40B4-BE49-F238E27FC236}">
                <a16:creationId xmlns:a16="http://schemas.microsoft.com/office/drawing/2014/main" id="{55006BA1-DF1C-F768-EBE6-A92ED03F1D3C}"/>
              </a:ext>
            </a:extLst>
          </p:cNvPr>
          <p:cNvSpPr txBox="1"/>
          <p:nvPr/>
        </p:nvSpPr>
        <p:spPr>
          <a:xfrm>
            <a:off x="8294258" y="5713229"/>
            <a:ext cx="1249332" cy="430887"/>
          </a:xfrm>
          <a:prstGeom prst="rect">
            <a:avLst/>
          </a:prstGeom>
          <a:noFill/>
        </p:spPr>
        <p:txBody>
          <a:bodyPr wrap="square" rtlCol="0">
            <a:sp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Generated Sales </a:t>
            </a:r>
          </a:p>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Revenue</a:t>
            </a:r>
          </a:p>
        </p:txBody>
      </p:sp>
      <p:sp>
        <p:nvSpPr>
          <p:cNvPr id="28" name="TextBox 27">
            <a:extLst>
              <a:ext uri="{FF2B5EF4-FFF2-40B4-BE49-F238E27FC236}">
                <a16:creationId xmlns:a16="http://schemas.microsoft.com/office/drawing/2014/main" id="{2A9D8CD4-3CC5-F961-5440-FB04C5E0F96C}"/>
              </a:ext>
            </a:extLst>
          </p:cNvPr>
          <p:cNvSpPr txBox="1"/>
          <p:nvPr/>
        </p:nvSpPr>
        <p:spPr>
          <a:xfrm>
            <a:off x="9989960" y="5713229"/>
            <a:ext cx="1512060" cy="430887"/>
          </a:xfrm>
          <a:prstGeom prst="rect">
            <a:avLst/>
          </a:prstGeom>
          <a:noFill/>
        </p:spPr>
        <p:txBody>
          <a:bodyPr wrap="square" rtlCol="0">
            <a:sp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Average Revenue </a:t>
            </a:r>
          </a:p>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Per Sale</a:t>
            </a:r>
          </a:p>
        </p:txBody>
      </p:sp>
      <p:sp>
        <p:nvSpPr>
          <p:cNvPr id="29" name="TextBox 28">
            <a:extLst>
              <a:ext uri="{FF2B5EF4-FFF2-40B4-BE49-F238E27FC236}">
                <a16:creationId xmlns:a16="http://schemas.microsoft.com/office/drawing/2014/main" id="{632DA307-9FD4-9D52-15DE-75F00B0A4EE7}"/>
              </a:ext>
            </a:extLst>
          </p:cNvPr>
          <p:cNvSpPr txBox="1"/>
          <p:nvPr/>
        </p:nvSpPr>
        <p:spPr>
          <a:xfrm>
            <a:off x="7187161" y="3336641"/>
            <a:ext cx="1163499" cy="707886"/>
          </a:xfrm>
          <a:prstGeom prst="rect">
            <a:avLst/>
          </a:prstGeom>
          <a:noFill/>
        </p:spPr>
        <p:txBody>
          <a:bodyPr wrap="square" rtlCol="0">
            <a:sp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37K</a:t>
            </a:r>
          </a:p>
        </p:txBody>
      </p:sp>
      <p:sp>
        <p:nvSpPr>
          <p:cNvPr id="32" name="TextBox 31">
            <a:extLst>
              <a:ext uri="{FF2B5EF4-FFF2-40B4-BE49-F238E27FC236}">
                <a16:creationId xmlns:a16="http://schemas.microsoft.com/office/drawing/2014/main" id="{70D2EC6B-073A-83A4-F9FC-7893F0203E38}"/>
              </a:ext>
            </a:extLst>
          </p:cNvPr>
          <p:cNvSpPr txBox="1"/>
          <p:nvPr/>
        </p:nvSpPr>
        <p:spPr>
          <a:xfrm>
            <a:off x="9465353" y="3336641"/>
            <a:ext cx="1323573" cy="707886"/>
          </a:xfrm>
          <a:prstGeom prst="rect">
            <a:avLst/>
          </a:prstGeom>
          <a:noFill/>
        </p:spPr>
        <p:txBody>
          <a:bodyPr wrap="square" rtlCol="0">
            <a:sp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2.2K</a:t>
            </a:r>
          </a:p>
        </p:txBody>
      </p:sp>
      <p:sp>
        <p:nvSpPr>
          <p:cNvPr id="33" name="TextBox 32">
            <a:extLst>
              <a:ext uri="{FF2B5EF4-FFF2-40B4-BE49-F238E27FC236}">
                <a16:creationId xmlns:a16="http://schemas.microsoft.com/office/drawing/2014/main" id="{C36D7061-7616-150C-C74A-3B7845D98CEF}"/>
              </a:ext>
            </a:extLst>
          </p:cNvPr>
          <p:cNvSpPr txBox="1"/>
          <p:nvPr/>
        </p:nvSpPr>
        <p:spPr>
          <a:xfrm>
            <a:off x="6753231" y="3931778"/>
            <a:ext cx="2117575" cy="261610"/>
          </a:xfrm>
          <a:prstGeom prst="rect">
            <a:avLst/>
          </a:prstGeom>
          <a:noFill/>
        </p:spPr>
        <p:txBody>
          <a:bodyPr wrap="square" rtlCol="0">
            <a:sp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Exposed Website Visits</a:t>
            </a:r>
          </a:p>
        </p:txBody>
      </p:sp>
      <p:sp>
        <p:nvSpPr>
          <p:cNvPr id="35" name="TextBox 34">
            <a:extLst>
              <a:ext uri="{FF2B5EF4-FFF2-40B4-BE49-F238E27FC236}">
                <a16:creationId xmlns:a16="http://schemas.microsoft.com/office/drawing/2014/main" id="{D882C273-024A-70BA-2625-EC4B87C6F22A}"/>
              </a:ext>
            </a:extLst>
          </p:cNvPr>
          <p:cNvSpPr txBox="1"/>
          <p:nvPr/>
        </p:nvSpPr>
        <p:spPr>
          <a:xfrm>
            <a:off x="8835505" y="3931778"/>
            <a:ext cx="2583271" cy="261610"/>
          </a:xfrm>
          <a:prstGeom prst="rect">
            <a:avLst/>
          </a:prstGeom>
          <a:noFill/>
        </p:spPr>
        <p:txBody>
          <a:bodyPr wrap="square" rtlCol="0">
            <a:sp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Exposed Cart Page Visits</a:t>
            </a:r>
          </a:p>
        </p:txBody>
      </p:sp>
      <p:pic>
        <p:nvPicPr>
          <p:cNvPr id="38" name="Picture 37">
            <a:extLst>
              <a:ext uri="{FF2B5EF4-FFF2-40B4-BE49-F238E27FC236}">
                <a16:creationId xmlns:a16="http://schemas.microsoft.com/office/drawing/2014/main" id="{5FB018C6-A881-9FF2-C63A-D547A56849D4}"/>
              </a:ext>
            </a:extLst>
          </p:cNvPr>
          <p:cNvPicPr>
            <a:picLocks noChangeAspect="1"/>
          </p:cNvPicPr>
          <p:nvPr/>
        </p:nvPicPr>
        <p:blipFill rotWithShape="1">
          <a:blip r:embed="rId6"/>
          <a:srcRect l="18147" t="13729" r="17930" b="15023"/>
          <a:stretch/>
        </p:blipFill>
        <p:spPr>
          <a:xfrm>
            <a:off x="6901603" y="1051321"/>
            <a:ext cx="664093" cy="707886"/>
          </a:xfrm>
          <a:prstGeom prst="rect">
            <a:avLst/>
          </a:prstGeom>
        </p:spPr>
      </p:pic>
      <p:pic>
        <p:nvPicPr>
          <p:cNvPr id="39" name="Picture 38">
            <a:extLst>
              <a:ext uri="{FF2B5EF4-FFF2-40B4-BE49-F238E27FC236}">
                <a16:creationId xmlns:a16="http://schemas.microsoft.com/office/drawing/2014/main" id="{B43FC6EC-F8F9-98CF-6FE4-56FE29247200}"/>
              </a:ext>
            </a:extLst>
          </p:cNvPr>
          <p:cNvPicPr>
            <a:picLocks noChangeAspect="1"/>
          </p:cNvPicPr>
          <p:nvPr/>
        </p:nvPicPr>
        <p:blipFill rotWithShape="1">
          <a:blip r:embed="rId7"/>
          <a:srcRect l="18147" t="13338" r="17930" b="12632"/>
          <a:stretch/>
        </p:blipFill>
        <p:spPr>
          <a:xfrm>
            <a:off x="8705609" y="1048248"/>
            <a:ext cx="644670" cy="714032"/>
          </a:xfrm>
          <a:prstGeom prst="rect">
            <a:avLst/>
          </a:prstGeom>
        </p:spPr>
      </p:pic>
      <p:pic>
        <p:nvPicPr>
          <p:cNvPr id="40" name="Picture 39">
            <a:extLst>
              <a:ext uri="{FF2B5EF4-FFF2-40B4-BE49-F238E27FC236}">
                <a16:creationId xmlns:a16="http://schemas.microsoft.com/office/drawing/2014/main" id="{2740D422-C2B4-0584-49B3-80AAF45ED7AB}"/>
              </a:ext>
            </a:extLst>
          </p:cNvPr>
          <p:cNvPicPr>
            <a:picLocks noChangeAspect="1"/>
          </p:cNvPicPr>
          <p:nvPr/>
        </p:nvPicPr>
        <p:blipFill rotWithShape="1">
          <a:blip r:embed="rId8"/>
          <a:srcRect l="25830" t="15802" r="24121" b="16385"/>
          <a:stretch/>
        </p:blipFill>
        <p:spPr>
          <a:xfrm>
            <a:off x="10431778" y="1048248"/>
            <a:ext cx="551046" cy="714032"/>
          </a:xfrm>
          <a:prstGeom prst="rect">
            <a:avLst/>
          </a:prstGeom>
        </p:spPr>
      </p:pic>
      <p:pic>
        <p:nvPicPr>
          <p:cNvPr id="41" name="Picture 40">
            <a:extLst>
              <a:ext uri="{FF2B5EF4-FFF2-40B4-BE49-F238E27FC236}">
                <a16:creationId xmlns:a16="http://schemas.microsoft.com/office/drawing/2014/main" id="{D8FEA28E-508D-A492-3053-0C6127707FD9}"/>
              </a:ext>
            </a:extLst>
          </p:cNvPr>
          <p:cNvPicPr>
            <a:picLocks noChangeAspect="1"/>
          </p:cNvPicPr>
          <p:nvPr/>
        </p:nvPicPr>
        <p:blipFill rotWithShape="1">
          <a:blip r:embed="rId9"/>
          <a:srcRect l="18563" t="18671" r="18487" b="18533"/>
          <a:stretch/>
        </p:blipFill>
        <p:spPr>
          <a:xfrm>
            <a:off x="7403390" y="2800259"/>
            <a:ext cx="633411" cy="604271"/>
          </a:xfrm>
          <a:prstGeom prst="rect">
            <a:avLst/>
          </a:prstGeom>
        </p:spPr>
      </p:pic>
      <p:pic>
        <p:nvPicPr>
          <p:cNvPr id="42" name="Picture 41">
            <a:extLst>
              <a:ext uri="{FF2B5EF4-FFF2-40B4-BE49-F238E27FC236}">
                <a16:creationId xmlns:a16="http://schemas.microsoft.com/office/drawing/2014/main" id="{397F0F40-5D34-A6D1-D131-3157A21970FE}"/>
              </a:ext>
            </a:extLst>
          </p:cNvPr>
          <p:cNvPicPr>
            <a:picLocks noChangeAspect="1"/>
          </p:cNvPicPr>
          <p:nvPr/>
        </p:nvPicPr>
        <p:blipFill rotWithShape="1">
          <a:blip r:embed="rId10"/>
          <a:srcRect l="14651" t="18220" r="14336" b="18983"/>
          <a:stretch/>
        </p:blipFill>
        <p:spPr>
          <a:xfrm>
            <a:off x="9769875" y="2788465"/>
            <a:ext cx="714528" cy="604271"/>
          </a:xfrm>
          <a:prstGeom prst="rect">
            <a:avLst/>
          </a:prstGeom>
        </p:spPr>
      </p:pic>
      <p:pic>
        <p:nvPicPr>
          <p:cNvPr id="43" name="Picture 42">
            <a:extLst>
              <a:ext uri="{FF2B5EF4-FFF2-40B4-BE49-F238E27FC236}">
                <a16:creationId xmlns:a16="http://schemas.microsoft.com/office/drawing/2014/main" id="{7A6B4A25-2851-0FA7-E7CA-F82065CD03ED}"/>
              </a:ext>
            </a:extLst>
          </p:cNvPr>
          <p:cNvPicPr>
            <a:picLocks noChangeAspect="1"/>
          </p:cNvPicPr>
          <p:nvPr/>
        </p:nvPicPr>
        <p:blipFill rotWithShape="1">
          <a:blip r:embed="rId11"/>
          <a:srcRect l="14180" t="22956" r="14256" b="22617"/>
          <a:stretch/>
        </p:blipFill>
        <p:spPr>
          <a:xfrm>
            <a:off x="6745293" y="4451482"/>
            <a:ext cx="974803" cy="709008"/>
          </a:xfrm>
          <a:prstGeom prst="rect">
            <a:avLst/>
          </a:prstGeom>
        </p:spPr>
      </p:pic>
      <p:pic>
        <p:nvPicPr>
          <p:cNvPr id="44" name="Picture 43">
            <a:extLst>
              <a:ext uri="{FF2B5EF4-FFF2-40B4-BE49-F238E27FC236}">
                <a16:creationId xmlns:a16="http://schemas.microsoft.com/office/drawing/2014/main" id="{94697043-FBBA-9817-7D0A-7E36D26FA93B}"/>
              </a:ext>
            </a:extLst>
          </p:cNvPr>
          <p:cNvPicPr>
            <a:picLocks noChangeAspect="1"/>
          </p:cNvPicPr>
          <p:nvPr/>
        </p:nvPicPr>
        <p:blipFill rotWithShape="1">
          <a:blip r:embed="rId12"/>
          <a:srcRect l="13279" t="13582" r="14256" b="14542"/>
          <a:stretch/>
        </p:blipFill>
        <p:spPr>
          <a:xfrm>
            <a:off x="8617720" y="4451482"/>
            <a:ext cx="747433" cy="709008"/>
          </a:xfrm>
          <a:prstGeom prst="rect">
            <a:avLst/>
          </a:prstGeom>
        </p:spPr>
      </p:pic>
      <p:pic>
        <p:nvPicPr>
          <p:cNvPr id="45" name="Picture 44">
            <a:extLst>
              <a:ext uri="{FF2B5EF4-FFF2-40B4-BE49-F238E27FC236}">
                <a16:creationId xmlns:a16="http://schemas.microsoft.com/office/drawing/2014/main" id="{CC31E42E-4B7B-F61E-21DA-CC3428D2F098}"/>
              </a:ext>
            </a:extLst>
          </p:cNvPr>
          <p:cNvPicPr>
            <a:picLocks noChangeAspect="1"/>
          </p:cNvPicPr>
          <p:nvPr/>
        </p:nvPicPr>
        <p:blipFill rotWithShape="1">
          <a:blip r:embed="rId13"/>
          <a:srcRect l="14180" t="14417" r="14256" b="14542"/>
          <a:stretch/>
        </p:blipFill>
        <p:spPr>
          <a:xfrm>
            <a:off x="10359534" y="4451482"/>
            <a:ext cx="746829" cy="709008"/>
          </a:xfrm>
          <a:prstGeom prst="rect">
            <a:avLst/>
          </a:prstGeom>
        </p:spPr>
      </p:pic>
      <p:cxnSp>
        <p:nvCxnSpPr>
          <p:cNvPr id="46" name="Straight Connector 45">
            <a:extLst>
              <a:ext uri="{FF2B5EF4-FFF2-40B4-BE49-F238E27FC236}">
                <a16:creationId xmlns:a16="http://schemas.microsoft.com/office/drawing/2014/main" id="{6C71E497-CC54-A5D0-7A81-D6B9CCF960D9}"/>
              </a:ext>
            </a:extLst>
          </p:cNvPr>
          <p:cNvCxnSpPr>
            <a:cxnSpLocks/>
          </p:cNvCxnSpPr>
          <p:nvPr/>
        </p:nvCxnSpPr>
        <p:spPr>
          <a:xfrm>
            <a:off x="4843558" y="2646889"/>
            <a:ext cx="6495790"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EAA86C2-CB4A-B108-F94E-66FA2F7D2D10}"/>
              </a:ext>
            </a:extLst>
          </p:cNvPr>
          <p:cNvCxnSpPr>
            <a:cxnSpLocks/>
          </p:cNvCxnSpPr>
          <p:nvPr/>
        </p:nvCxnSpPr>
        <p:spPr>
          <a:xfrm>
            <a:off x="4918430" y="4367195"/>
            <a:ext cx="6495790" cy="0"/>
          </a:xfrm>
          <a:prstGeom prst="line">
            <a:avLst/>
          </a:prstGeom>
          <a:ln>
            <a:solidFill>
              <a:srgbClr val="00BFF2"/>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A6E01F5-9AC4-21BF-4B14-F6883DE8828D}"/>
              </a:ext>
            </a:extLst>
          </p:cNvPr>
          <p:cNvSpPr txBox="1"/>
          <p:nvPr/>
        </p:nvSpPr>
        <p:spPr>
          <a:xfrm>
            <a:off x="4044942" y="1922951"/>
            <a:ext cx="2499637" cy="523220"/>
          </a:xfrm>
          <a:prstGeom prst="rect">
            <a:avLst/>
          </a:prstGeom>
          <a:noFill/>
        </p:spPr>
        <p:txBody>
          <a:bodyPr wrap="square">
            <a:sp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BRAND LIFT PERFORMANCE:</a:t>
            </a:r>
          </a:p>
        </p:txBody>
      </p:sp>
      <p:sp>
        <p:nvSpPr>
          <p:cNvPr id="49" name="TextBox 48">
            <a:extLst>
              <a:ext uri="{FF2B5EF4-FFF2-40B4-BE49-F238E27FC236}">
                <a16:creationId xmlns:a16="http://schemas.microsoft.com/office/drawing/2014/main" id="{64A7889E-796D-E223-2747-D0BEAC445710}"/>
              </a:ext>
            </a:extLst>
          </p:cNvPr>
          <p:cNvSpPr txBox="1"/>
          <p:nvPr/>
        </p:nvSpPr>
        <p:spPr>
          <a:xfrm>
            <a:off x="4000578" y="3355674"/>
            <a:ext cx="2639351" cy="707886"/>
          </a:xfrm>
          <a:prstGeom prst="rect">
            <a:avLst/>
          </a:prstGeom>
          <a:noFill/>
        </p:spPr>
        <p:txBody>
          <a:bodyPr wrap="square">
            <a:sp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WEBSITE ATTRIBUTION RESULTS</a:t>
            </a:r>
          </a:p>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(within 7 days of exposure) : </a:t>
            </a:r>
          </a:p>
        </p:txBody>
      </p:sp>
      <p:sp>
        <p:nvSpPr>
          <p:cNvPr id="50" name="TextBox 49">
            <a:extLst>
              <a:ext uri="{FF2B5EF4-FFF2-40B4-BE49-F238E27FC236}">
                <a16:creationId xmlns:a16="http://schemas.microsoft.com/office/drawing/2014/main" id="{C295FA6F-1F6C-06F9-D465-52573AD1ECD9}"/>
              </a:ext>
            </a:extLst>
          </p:cNvPr>
          <p:cNvSpPr txBox="1"/>
          <p:nvPr/>
        </p:nvSpPr>
        <p:spPr>
          <a:xfrm>
            <a:off x="3936913" y="5341655"/>
            <a:ext cx="2766680" cy="707886"/>
          </a:xfrm>
          <a:prstGeom prst="rect">
            <a:avLst/>
          </a:prstGeom>
          <a:noFill/>
        </p:spPr>
        <p:txBody>
          <a:bodyPr wrap="square">
            <a:sp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SALES CONVERSION RESULTS</a:t>
            </a:r>
          </a:p>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(within 30 days of exposure): </a:t>
            </a:r>
          </a:p>
        </p:txBody>
      </p:sp>
      <p:pic>
        <p:nvPicPr>
          <p:cNvPr id="2" name="Picture 1" descr="Icon&#10;&#10;Description automatically generated">
            <a:extLst>
              <a:ext uri="{FF2B5EF4-FFF2-40B4-BE49-F238E27FC236}">
                <a16:creationId xmlns:a16="http://schemas.microsoft.com/office/drawing/2014/main" id="{658ED114-8A9F-D3BE-F7F8-2E19215C4A8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197818" y="85390"/>
            <a:ext cx="659005" cy="659005"/>
          </a:xfrm>
          <a:prstGeom prst="rect">
            <a:avLst/>
          </a:prstGeom>
        </p:spPr>
      </p:pic>
      <p:sp>
        <p:nvSpPr>
          <p:cNvPr id="3" name="TextBox 2">
            <a:extLst>
              <a:ext uri="{FF2B5EF4-FFF2-40B4-BE49-F238E27FC236}">
                <a16:creationId xmlns:a16="http://schemas.microsoft.com/office/drawing/2014/main" id="{98CC1F60-765D-C547-F1AC-DBCDBA59BDC6}"/>
              </a:ext>
            </a:extLst>
          </p:cNvPr>
          <p:cNvSpPr txBox="1"/>
          <p:nvPr/>
        </p:nvSpPr>
        <p:spPr>
          <a:xfrm>
            <a:off x="3984308" y="6321049"/>
            <a:ext cx="636716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Premion, Case Study</a:t>
            </a:r>
            <a:r>
              <a:rPr lang="en-US" sz="800" dirty="0">
                <a:solidFill>
                  <a:srgbClr val="1F1A62"/>
                </a:solidFill>
                <a:latin typeface="Helvetica" panose="020B0604020202020204" pitchFamily="34" charset="0"/>
                <a:cs typeface="Helvetica" panose="020B0604020202020204" pitchFamily="34" charset="0"/>
              </a:rPr>
              <a:t>: </a:t>
            </a:r>
            <a:r>
              <a:rPr lang="en-US" sz="800" i="1" dirty="0">
                <a:solidFill>
                  <a:srgbClr val="1F1A62"/>
                </a:solidFill>
                <a:latin typeface="Helvetica" panose="020B0604020202020204" pitchFamily="34" charset="0"/>
                <a:cs typeface="Helvetica" panose="020B0604020202020204" pitchFamily="34" charset="0"/>
              </a:rPr>
              <a:t>How Premion Delivered Full-Funnel Results for </a:t>
            </a:r>
            <a:r>
              <a:rPr lang="en-US" sz="800" i="1">
                <a:solidFill>
                  <a:srgbClr val="1F1A62"/>
                </a:solidFill>
                <a:latin typeface="Helvetica" panose="020B0604020202020204" pitchFamily="34" charset="0"/>
                <a:cs typeface="Helvetica" panose="020B0604020202020204" pitchFamily="34" charset="0"/>
              </a:rPr>
              <a:t>a Furniture Brand.</a:t>
            </a:r>
            <a:endParaRPr kumimoji="0" lang="en-US" sz="8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4" name="Rectangle 3">
            <a:extLst>
              <a:ext uri="{FF2B5EF4-FFF2-40B4-BE49-F238E27FC236}">
                <a16:creationId xmlns:a16="http://schemas.microsoft.com/office/drawing/2014/main" id="{0C2FFCA7-3C42-DCE4-0E2F-2D134AF2C93A}"/>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613105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5050F5-976D-49A4-3A9D-8539F2080D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78701" y="1"/>
            <a:ext cx="1598217" cy="930639"/>
          </a:xfrm>
          <a:prstGeom prst="rect">
            <a:avLst/>
          </a:prstGeom>
        </p:spPr>
      </p:pic>
      <p:sp>
        <p:nvSpPr>
          <p:cNvPr id="11" name="Rectangle 10">
            <a:extLst>
              <a:ext uri="{FF2B5EF4-FFF2-40B4-BE49-F238E27FC236}">
                <a16:creationId xmlns:a16="http://schemas.microsoft.com/office/drawing/2014/main" id="{ED2472AF-DF1C-49E2-7E0C-D1ADF28703F8}"/>
              </a:ext>
            </a:extLst>
          </p:cNvPr>
          <p:cNvSpPr/>
          <p:nvPr/>
        </p:nvSpPr>
        <p:spPr>
          <a:xfrm>
            <a:off x="160226" y="93700"/>
            <a:ext cx="11001827" cy="954107"/>
          </a:xfrm>
          <a:prstGeom prst="rect">
            <a:avLst/>
          </a:prstGeom>
        </p:spPr>
        <p:txBody>
          <a:bodyPr wrap="square">
            <a:spAutoFit/>
          </a:bodyPr>
          <a:lstStyle/>
          <a:p>
            <a:pPr marL="0" marR="0" lvl="0" indent="0" algn="l" defTabSz="91220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itchFamily="2" charset="0"/>
                <a:ea typeface="+mn-ea"/>
                <a:cs typeface="+mn-cs"/>
              </a:rPr>
              <a:t>Want more? </a:t>
            </a:r>
            <a:r>
              <a:rPr kumimoji="0" lang="en-US" sz="2800" b="1" i="0" u="none" strike="noStrike" kern="1200" cap="none" spc="0" normalizeH="0" baseline="0" noProof="0">
                <a:ln>
                  <a:noFill/>
                </a:ln>
                <a:solidFill>
                  <a:srgbClr val="1B1464"/>
                </a:solidFill>
                <a:effectLst/>
                <a:uLnTx/>
                <a:uFillTx/>
                <a:latin typeface="Helvetica" pitchFamily="2" charset="0"/>
                <a:ea typeface="+mn-ea"/>
                <a:cs typeface="+mn-cs"/>
              </a:rPr>
              <a:t>VAB has a </a:t>
            </a:r>
            <a:r>
              <a:rPr kumimoji="0" lang="en-US" sz="2800" b="1" i="0" u="none" strike="noStrike" kern="1200" cap="none" spc="0" normalizeH="0" baseline="0" noProof="0">
                <a:ln>
                  <a:noFill/>
                </a:ln>
                <a:solidFill>
                  <a:srgbClr val="00BFF2"/>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rPr>
              <a:t>wealth of case studies</a:t>
            </a:r>
            <a:r>
              <a:rPr kumimoji="0" lang="en-US" sz="2800" b="1" i="0" u="none" strike="noStrike" kern="1200" cap="none" spc="0" normalizeH="0" baseline="0" noProof="0">
                <a:ln>
                  <a:noFill/>
                </a:ln>
                <a:solidFill>
                  <a:srgbClr val="00BFF2"/>
                </a:solidFill>
                <a:effectLst/>
                <a:uLnTx/>
                <a:uFillTx/>
                <a:latin typeface="Helvetica" pitchFamily="2" charset="0"/>
                <a:ea typeface="+mn-ea"/>
                <a:cs typeface="+mn-cs"/>
              </a:rPr>
              <a:t> </a:t>
            </a: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across additional categories</a:t>
            </a:r>
            <a:endParaRPr kumimoji="0" lang="en-US" sz="2800" b="1" i="0" u="none" strike="noStrike" kern="1200" cap="none" spc="0" normalizeH="0" baseline="0" noProof="0">
              <a:ln>
                <a:noFill/>
              </a:ln>
              <a:solidFill>
                <a:srgbClr val="002060"/>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AE802217-F0EE-5978-5655-61C241CD11D4}"/>
              </a:ext>
            </a:extLst>
          </p:cNvPr>
          <p:cNvSpPr/>
          <p:nvPr/>
        </p:nvSpPr>
        <p:spPr>
          <a:xfrm>
            <a:off x="1605273" y="6075286"/>
            <a:ext cx="8981457" cy="369332"/>
          </a:xfrm>
          <a:prstGeom prst="rect">
            <a:avLst/>
          </a:prstGeom>
          <a:solidFill>
            <a:srgbClr val="E2E8F0"/>
          </a:solidFill>
          <a:ln>
            <a:solidFill>
              <a:srgbClr val="002060"/>
            </a:solidFill>
          </a:ln>
        </p:spPr>
        <p:txBody>
          <a:bodyPr wrap="square" anchor="ctr">
            <a:sp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Access more case studies at </a:t>
            </a:r>
            <a:r>
              <a:rPr kumimoji="0" lang="en-US" sz="1800" b="1" i="0" u="none" strike="noStrike" kern="1200" cap="none" spc="0" normalizeH="0" baseline="0" noProof="0">
                <a:ln>
                  <a:noFill/>
                </a:ln>
                <a:solidFill>
                  <a:srgbClr val="00BFF2"/>
                </a:solidFill>
                <a:effectLst/>
                <a:uLnTx/>
                <a:uFillTx/>
                <a:latin typeface="Helvetica" pitchFamily="2" charset="0"/>
                <a:ea typeface="+mn-ea"/>
                <a:cs typeface="+mn-cs"/>
                <a:hlinkClick r:id="rId5">
                  <a:extLst>
                    <a:ext uri="{A12FA001-AC4F-418D-AE19-62706E023703}">
                      <ahyp:hlinkClr xmlns:ahyp="http://schemas.microsoft.com/office/drawing/2018/hyperlinkcolor" val="tx"/>
                    </a:ext>
                  </a:extLst>
                </a:hlinkClick>
              </a:rPr>
              <a:t>www.thevab.com</a:t>
            </a:r>
            <a:endParaRPr kumimoji="0" lang="en-US" sz="1800" b="1" i="0" u="none" strike="noStrike" kern="1200" cap="none" spc="0" normalizeH="0" baseline="0" noProof="0">
              <a:ln>
                <a:noFill/>
              </a:ln>
              <a:solidFill>
                <a:srgbClr val="00BFF2"/>
              </a:solidFill>
              <a:effectLst/>
              <a:uLnTx/>
              <a:uFillTx/>
              <a:latin typeface="Helvetica" pitchFamily="2" charset="0"/>
              <a:ea typeface="+mn-ea"/>
              <a:cs typeface="+mn-cs"/>
            </a:endParaRPr>
          </a:p>
        </p:txBody>
      </p:sp>
      <p:pic>
        <p:nvPicPr>
          <p:cNvPr id="39" name="Picture 38">
            <a:extLst>
              <a:ext uri="{FF2B5EF4-FFF2-40B4-BE49-F238E27FC236}">
                <a16:creationId xmlns:a16="http://schemas.microsoft.com/office/drawing/2014/main" id="{DB3FF0D7-7E4A-6A39-514D-39B5C89CA7B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0" name="Slide Number Placeholder 5">
            <a:extLst>
              <a:ext uri="{FF2B5EF4-FFF2-40B4-BE49-F238E27FC236}">
                <a16:creationId xmlns:a16="http://schemas.microsoft.com/office/drawing/2014/main" id="{C156CD17-00A5-06FA-BD58-C7138B7FC3E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1" name="Rectangle 40">
            <a:extLst>
              <a:ext uri="{FF2B5EF4-FFF2-40B4-BE49-F238E27FC236}">
                <a16:creationId xmlns:a16="http://schemas.microsoft.com/office/drawing/2014/main" id="{1C714FEC-F66D-0119-9076-8C567EC63C5B}"/>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pic>
        <p:nvPicPr>
          <p:cNvPr id="16" name="Picture 15">
            <a:hlinkClick r:id="rId7"/>
            <a:extLst>
              <a:ext uri="{FF2B5EF4-FFF2-40B4-BE49-F238E27FC236}">
                <a16:creationId xmlns:a16="http://schemas.microsoft.com/office/drawing/2014/main" id="{40EAE6D7-C314-9B12-F9C3-DC5CAE2AC22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994431" y="4464715"/>
            <a:ext cx="2203139" cy="1239265"/>
          </a:xfrm>
          <a:prstGeom prst="rect">
            <a:avLst/>
          </a:prstGeom>
          <a:ln>
            <a:solidFill>
              <a:srgbClr val="002060"/>
            </a:solidFill>
          </a:ln>
        </p:spPr>
      </p:pic>
      <p:sp>
        <p:nvSpPr>
          <p:cNvPr id="23" name="TextBox 22">
            <a:extLst>
              <a:ext uri="{FF2B5EF4-FFF2-40B4-BE49-F238E27FC236}">
                <a16:creationId xmlns:a16="http://schemas.microsoft.com/office/drawing/2014/main" id="{2DD79F29-3F10-4106-FF99-8EDBF64B393B}"/>
              </a:ext>
            </a:extLst>
          </p:cNvPr>
          <p:cNvSpPr txBox="1"/>
          <p:nvPr/>
        </p:nvSpPr>
        <p:spPr>
          <a:xfrm>
            <a:off x="4881128" y="5734308"/>
            <a:ext cx="24297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Technology</a:t>
            </a:r>
          </a:p>
        </p:txBody>
      </p:sp>
      <p:pic>
        <p:nvPicPr>
          <p:cNvPr id="2" name="Picture 1">
            <a:hlinkClick r:id="rId9"/>
            <a:extLst>
              <a:ext uri="{FF2B5EF4-FFF2-40B4-BE49-F238E27FC236}">
                <a16:creationId xmlns:a16="http://schemas.microsoft.com/office/drawing/2014/main" id="{95DE51F3-DE56-FBCE-8657-60F96A2DD3D8}"/>
              </a:ext>
            </a:extLst>
          </p:cNvPr>
          <p:cNvPicPr>
            <a:picLocks noChangeAspect="1"/>
          </p:cNvPicPr>
          <p:nvPr/>
        </p:nvPicPr>
        <p:blipFill>
          <a:blip r:embed="rId10"/>
          <a:stretch>
            <a:fillRect/>
          </a:stretch>
        </p:blipFill>
        <p:spPr>
          <a:xfrm>
            <a:off x="2097751" y="4464715"/>
            <a:ext cx="2191178" cy="1232538"/>
          </a:xfrm>
          <a:prstGeom prst="rect">
            <a:avLst/>
          </a:prstGeom>
          <a:ln>
            <a:solidFill>
              <a:srgbClr val="002060"/>
            </a:solidFill>
          </a:ln>
        </p:spPr>
      </p:pic>
      <p:sp>
        <p:nvSpPr>
          <p:cNvPr id="15" name="TextBox 14">
            <a:extLst>
              <a:ext uri="{FF2B5EF4-FFF2-40B4-BE49-F238E27FC236}">
                <a16:creationId xmlns:a16="http://schemas.microsoft.com/office/drawing/2014/main" id="{AA5ED218-9EA8-DBF0-6970-3842A44E2876}"/>
              </a:ext>
            </a:extLst>
          </p:cNvPr>
          <p:cNvSpPr txBox="1"/>
          <p:nvPr/>
        </p:nvSpPr>
        <p:spPr>
          <a:xfrm>
            <a:off x="2093511" y="5734308"/>
            <a:ext cx="21996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Retail</a:t>
            </a:r>
          </a:p>
        </p:txBody>
      </p:sp>
      <p:pic>
        <p:nvPicPr>
          <p:cNvPr id="9" name="Picture 8">
            <a:hlinkClick r:id="rId11"/>
            <a:extLst>
              <a:ext uri="{FF2B5EF4-FFF2-40B4-BE49-F238E27FC236}">
                <a16:creationId xmlns:a16="http://schemas.microsoft.com/office/drawing/2014/main" id="{E5623232-92AC-855A-C000-AB0A49258D27}"/>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776267" y="4464715"/>
            <a:ext cx="2191178" cy="1232537"/>
          </a:xfrm>
          <a:prstGeom prst="rect">
            <a:avLst/>
          </a:prstGeom>
          <a:ln>
            <a:solidFill>
              <a:srgbClr val="002060"/>
            </a:solidFill>
          </a:ln>
        </p:spPr>
      </p:pic>
      <p:sp>
        <p:nvSpPr>
          <p:cNvPr id="24" name="TextBox 23">
            <a:extLst>
              <a:ext uri="{FF2B5EF4-FFF2-40B4-BE49-F238E27FC236}">
                <a16:creationId xmlns:a16="http://schemas.microsoft.com/office/drawing/2014/main" id="{55A1D285-15F9-2737-181C-82081AEF413A}"/>
              </a:ext>
            </a:extLst>
          </p:cNvPr>
          <p:cNvSpPr txBox="1"/>
          <p:nvPr/>
        </p:nvSpPr>
        <p:spPr>
          <a:xfrm>
            <a:off x="7645223" y="5734308"/>
            <a:ext cx="24532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Travel</a:t>
            </a:r>
          </a:p>
        </p:txBody>
      </p:sp>
      <p:pic>
        <p:nvPicPr>
          <p:cNvPr id="20" name="Picture 19">
            <a:hlinkClick r:id="rId13"/>
            <a:extLst>
              <a:ext uri="{FF2B5EF4-FFF2-40B4-BE49-F238E27FC236}">
                <a16:creationId xmlns:a16="http://schemas.microsoft.com/office/drawing/2014/main" id="{238B4F69-44FB-81D8-91C5-6FF5EB378EFD}"/>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633160" y="2819403"/>
            <a:ext cx="2167937" cy="1219464"/>
          </a:xfrm>
          <a:prstGeom prst="rect">
            <a:avLst/>
          </a:prstGeom>
          <a:ln>
            <a:solidFill>
              <a:srgbClr val="002060"/>
            </a:solidFill>
          </a:ln>
        </p:spPr>
      </p:pic>
      <p:sp>
        <p:nvSpPr>
          <p:cNvPr id="22" name="TextBox 21">
            <a:extLst>
              <a:ext uri="{FF2B5EF4-FFF2-40B4-BE49-F238E27FC236}">
                <a16:creationId xmlns:a16="http://schemas.microsoft.com/office/drawing/2014/main" id="{75CB1389-2B84-5FA8-CAD9-DB04610CDBC4}"/>
              </a:ext>
            </a:extLst>
          </p:cNvPr>
          <p:cNvSpPr txBox="1"/>
          <p:nvPr/>
        </p:nvSpPr>
        <p:spPr>
          <a:xfrm>
            <a:off x="3502255" y="4063297"/>
            <a:ext cx="242974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Home</a:t>
            </a:r>
          </a:p>
        </p:txBody>
      </p:sp>
      <p:pic>
        <p:nvPicPr>
          <p:cNvPr id="4" name="Picture 3">
            <a:hlinkClick r:id="rId15"/>
            <a:extLst>
              <a:ext uri="{FF2B5EF4-FFF2-40B4-BE49-F238E27FC236}">
                <a16:creationId xmlns:a16="http://schemas.microsoft.com/office/drawing/2014/main" id="{42CC00A0-AFF0-0474-619D-2AF3B5EBDCF1}"/>
              </a:ext>
            </a:extLst>
          </p:cNvPr>
          <p:cNvPicPr>
            <a:picLocks noChangeAspect="1"/>
          </p:cNvPicPr>
          <p:nvPr/>
        </p:nvPicPr>
        <p:blipFill>
          <a:blip r:embed="rId16"/>
          <a:stretch>
            <a:fillRect/>
          </a:stretch>
        </p:blipFill>
        <p:spPr>
          <a:xfrm>
            <a:off x="6431096" y="2819403"/>
            <a:ext cx="2167937" cy="1230226"/>
          </a:xfrm>
          <a:prstGeom prst="rect">
            <a:avLst/>
          </a:prstGeom>
          <a:ln>
            <a:solidFill>
              <a:srgbClr val="002060"/>
            </a:solidFill>
          </a:ln>
        </p:spPr>
      </p:pic>
      <p:sp>
        <p:nvSpPr>
          <p:cNvPr id="13" name="TextBox 12">
            <a:extLst>
              <a:ext uri="{FF2B5EF4-FFF2-40B4-BE49-F238E27FC236}">
                <a16:creationId xmlns:a16="http://schemas.microsoft.com/office/drawing/2014/main" id="{D62EB906-1224-D7DF-58A8-7C150006B0E4}"/>
              </a:ext>
            </a:extLst>
          </p:cNvPr>
          <p:cNvSpPr txBox="1"/>
          <p:nvPr/>
        </p:nvSpPr>
        <p:spPr>
          <a:xfrm>
            <a:off x="6425779" y="4063297"/>
            <a:ext cx="21785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Pharmaceuticals</a:t>
            </a:r>
          </a:p>
        </p:txBody>
      </p:sp>
      <p:pic>
        <p:nvPicPr>
          <p:cNvPr id="3" name="Picture 2">
            <a:hlinkClick r:id="rId17"/>
            <a:extLst>
              <a:ext uri="{FF2B5EF4-FFF2-40B4-BE49-F238E27FC236}">
                <a16:creationId xmlns:a16="http://schemas.microsoft.com/office/drawing/2014/main" id="{65514F0E-AC67-B450-D632-C3F8E236F3AE}"/>
              </a:ext>
            </a:extLst>
          </p:cNvPr>
          <p:cNvPicPr>
            <a:picLocks noChangeAspect="1"/>
          </p:cNvPicPr>
          <p:nvPr/>
        </p:nvPicPr>
        <p:blipFill>
          <a:blip r:embed="rId18"/>
          <a:stretch>
            <a:fillRect/>
          </a:stretch>
        </p:blipFill>
        <p:spPr>
          <a:xfrm>
            <a:off x="9113224" y="2819403"/>
            <a:ext cx="2203139" cy="1239266"/>
          </a:xfrm>
          <a:prstGeom prst="rect">
            <a:avLst/>
          </a:prstGeom>
          <a:ln>
            <a:solidFill>
              <a:srgbClr val="002060"/>
            </a:solidFill>
          </a:ln>
        </p:spPr>
      </p:pic>
      <p:sp>
        <p:nvSpPr>
          <p:cNvPr id="14" name="TextBox 13">
            <a:extLst>
              <a:ext uri="{FF2B5EF4-FFF2-40B4-BE49-F238E27FC236}">
                <a16:creationId xmlns:a16="http://schemas.microsoft.com/office/drawing/2014/main" id="{15F751B0-16E8-DA12-EC7C-EBB89312E44C}"/>
              </a:ext>
            </a:extLst>
          </p:cNvPr>
          <p:cNvSpPr txBox="1"/>
          <p:nvPr/>
        </p:nvSpPr>
        <p:spPr>
          <a:xfrm>
            <a:off x="9125509" y="4063297"/>
            <a:ext cx="217856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Restaurants</a:t>
            </a:r>
          </a:p>
        </p:txBody>
      </p:sp>
      <p:pic>
        <p:nvPicPr>
          <p:cNvPr id="5" name="Picture 4">
            <a:hlinkClick r:id="rId19"/>
            <a:extLst>
              <a:ext uri="{FF2B5EF4-FFF2-40B4-BE49-F238E27FC236}">
                <a16:creationId xmlns:a16="http://schemas.microsoft.com/office/drawing/2014/main" id="{DABA7BBF-10C4-BBAA-3764-E042E4F4046E}"/>
              </a:ext>
            </a:extLst>
          </p:cNvPr>
          <p:cNvPicPr>
            <a:picLocks noChangeAspect="1"/>
          </p:cNvPicPr>
          <p:nvPr/>
        </p:nvPicPr>
        <p:blipFill>
          <a:blip r:embed="rId20"/>
          <a:stretch>
            <a:fillRect/>
          </a:stretch>
        </p:blipFill>
        <p:spPr>
          <a:xfrm>
            <a:off x="755705" y="2819403"/>
            <a:ext cx="2207659" cy="1237700"/>
          </a:xfrm>
          <a:prstGeom prst="rect">
            <a:avLst/>
          </a:prstGeom>
          <a:ln>
            <a:solidFill>
              <a:srgbClr val="002060"/>
            </a:solidFill>
          </a:ln>
        </p:spPr>
      </p:pic>
      <p:sp>
        <p:nvSpPr>
          <p:cNvPr id="21" name="TextBox 20">
            <a:extLst>
              <a:ext uri="{FF2B5EF4-FFF2-40B4-BE49-F238E27FC236}">
                <a16:creationId xmlns:a16="http://schemas.microsoft.com/office/drawing/2014/main" id="{D3B238BE-2CDB-A566-DD29-FC0CDCA521C2}"/>
              </a:ext>
            </a:extLst>
          </p:cNvPr>
          <p:cNvSpPr txBox="1"/>
          <p:nvPr/>
        </p:nvSpPr>
        <p:spPr>
          <a:xfrm>
            <a:off x="759706" y="4063297"/>
            <a:ext cx="219965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Health, Wellness &amp; Beauty</a:t>
            </a:r>
            <a:endParaRPr kumimoji="0" lang="en-US" sz="10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pic>
        <p:nvPicPr>
          <p:cNvPr id="8" name="Picture 7">
            <a:hlinkClick r:id="rId21"/>
            <a:extLst>
              <a:ext uri="{FF2B5EF4-FFF2-40B4-BE49-F238E27FC236}">
                <a16:creationId xmlns:a16="http://schemas.microsoft.com/office/drawing/2014/main" id="{84BC066B-9529-7CDC-0E24-4BB7129D4914}"/>
              </a:ext>
            </a:extLst>
          </p:cNvPr>
          <p:cNvPicPr>
            <a:picLocks noChangeAspect="1"/>
          </p:cNvPicPr>
          <p:nvPr/>
        </p:nvPicPr>
        <p:blipFill>
          <a:blip r:embed="rId22"/>
          <a:stretch>
            <a:fillRect/>
          </a:stretch>
        </p:blipFill>
        <p:spPr>
          <a:xfrm>
            <a:off x="3616950" y="1169184"/>
            <a:ext cx="2200357" cy="1237701"/>
          </a:xfrm>
          <a:prstGeom prst="rect">
            <a:avLst/>
          </a:prstGeom>
          <a:ln>
            <a:solidFill>
              <a:srgbClr val="002060"/>
            </a:solidFill>
          </a:ln>
        </p:spPr>
      </p:pic>
      <p:sp>
        <p:nvSpPr>
          <p:cNvPr id="19" name="TextBox 18">
            <a:extLst>
              <a:ext uri="{FF2B5EF4-FFF2-40B4-BE49-F238E27FC236}">
                <a16:creationId xmlns:a16="http://schemas.microsoft.com/office/drawing/2014/main" id="{F540AA8F-88D7-A70D-003E-CD7BE7211650}"/>
              </a:ext>
            </a:extLst>
          </p:cNvPr>
          <p:cNvSpPr txBox="1"/>
          <p:nvPr/>
        </p:nvSpPr>
        <p:spPr>
          <a:xfrm>
            <a:off x="3341413" y="2417985"/>
            <a:ext cx="27514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Consumer Packaged Goods (CPG)</a:t>
            </a: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7" name="Picture 6">
            <a:hlinkClick r:id="rId23"/>
            <a:extLst>
              <a:ext uri="{FF2B5EF4-FFF2-40B4-BE49-F238E27FC236}">
                <a16:creationId xmlns:a16="http://schemas.microsoft.com/office/drawing/2014/main" id="{E7A357AE-3B27-292A-E0F5-0BC438C11AD1}"/>
              </a:ext>
            </a:extLst>
          </p:cNvPr>
          <p:cNvPicPr>
            <a:picLocks noChangeAspect="1"/>
          </p:cNvPicPr>
          <p:nvPr/>
        </p:nvPicPr>
        <p:blipFill>
          <a:blip r:embed="rId24"/>
          <a:stretch>
            <a:fillRect/>
          </a:stretch>
        </p:blipFill>
        <p:spPr>
          <a:xfrm>
            <a:off x="6414886" y="1169184"/>
            <a:ext cx="2200357" cy="1225445"/>
          </a:xfrm>
          <a:prstGeom prst="rect">
            <a:avLst/>
          </a:prstGeom>
          <a:ln>
            <a:solidFill>
              <a:srgbClr val="002060"/>
            </a:solidFill>
          </a:ln>
        </p:spPr>
      </p:pic>
      <p:sp>
        <p:nvSpPr>
          <p:cNvPr id="17" name="TextBox 16">
            <a:extLst>
              <a:ext uri="{FF2B5EF4-FFF2-40B4-BE49-F238E27FC236}">
                <a16:creationId xmlns:a16="http://schemas.microsoft.com/office/drawing/2014/main" id="{26CF9F39-F01D-D60B-38F9-EAA63486F5F1}"/>
              </a:ext>
            </a:extLst>
          </p:cNvPr>
          <p:cNvSpPr txBox="1"/>
          <p:nvPr/>
        </p:nvSpPr>
        <p:spPr>
          <a:xfrm>
            <a:off x="6424159" y="2417985"/>
            <a:ext cx="218181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Entertainment &amp; Tune-In</a:t>
            </a:r>
          </a:p>
        </p:txBody>
      </p:sp>
      <p:pic>
        <p:nvPicPr>
          <p:cNvPr id="6" name="Picture 5">
            <a:hlinkClick r:id="rId25"/>
            <a:extLst>
              <a:ext uri="{FF2B5EF4-FFF2-40B4-BE49-F238E27FC236}">
                <a16:creationId xmlns:a16="http://schemas.microsoft.com/office/drawing/2014/main" id="{52B098BC-EA43-3C9B-C4D2-CD475647E8B2}"/>
              </a:ext>
            </a:extLst>
          </p:cNvPr>
          <p:cNvPicPr>
            <a:picLocks noChangeAspect="1"/>
          </p:cNvPicPr>
          <p:nvPr/>
        </p:nvPicPr>
        <p:blipFill>
          <a:blip r:embed="rId26"/>
          <a:stretch>
            <a:fillRect/>
          </a:stretch>
        </p:blipFill>
        <p:spPr>
          <a:xfrm>
            <a:off x="9129866" y="1169184"/>
            <a:ext cx="2169855" cy="1237700"/>
          </a:xfrm>
          <a:prstGeom prst="rect">
            <a:avLst/>
          </a:prstGeom>
          <a:ln>
            <a:solidFill>
              <a:srgbClr val="002060"/>
            </a:solidFill>
          </a:ln>
        </p:spPr>
      </p:pic>
      <p:sp>
        <p:nvSpPr>
          <p:cNvPr id="18" name="TextBox 17">
            <a:extLst>
              <a:ext uri="{FF2B5EF4-FFF2-40B4-BE49-F238E27FC236}">
                <a16:creationId xmlns:a16="http://schemas.microsoft.com/office/drawing/2014/main" id="{E8D41D15-8DA0-06CC-ABD5-4BE8A90FAD8F}"/>
              </a:ext>
            </a:extLst>
          </p:cNvPr>
          <p:cNvSpPr txBox="1"/>
          <p:nvPr/>
        </p:nvSpPr>
        <p:spPr>
          <a:xfrm>
            <a:off x="8937284" y="2417985"/>
            <a:ext cx="25550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Financial Services &amp; Insurance</a:t>
            </a:r>
          </a:p>
        </p:txBody>
      </p:sp>
      <p:pic>
        <p:nvPicPr>
          <p:cNvPr id="25" name="Picture 24">
            <a:hlinkClick r:id="rId27"/>
            <a:extLst>
              <a:ext uri="{FF2B5EF4-FFF2-40B4-BE49-F238E27FC236}">
                <a16:creationId xmlns:a16="http://schemas.microsoft.com/office/drawing/2014/main" id="{EBAAE294-5452-4B92-F234-0BEF7DF3F9CB}"/>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759357" y="1169184"/>
            <a:ext cx="2200355" cy="1237700"/>
          </a:xfrm>
          <a:prstGeom prst="rect">
            <a:avLst/>
          </a:prstGeom>
          <a:ln>
            <a:solidFill>
              <a:srgbClr val="002060"/>
            </a:solidFill>
          </a:ln>
        </p:spPr>
      </p:pic>
      <p:sp>
        <p:nvSpPr>
          <p:cNvPr id="26" name="TextBox 25">
            <a:extLst>
              <a:ext uri="{FF2B5EF4-FFF2-40B4-BE49-F238E27FC236}">
                <a16:creationId xmlns:a16="http://schemas.microsoft.com/office/drawing/2014/main" id="{BD4DC157-41DD-C358-3654-E901E299EF01}"/>
              </a:ext>
            </a:extLst>
          </p:cNvPr>
          <p:cNvSpPr txBox="1"/>
          <p:nvPr/>
        </p:nvSpPr>
        <p:spPr>
          <a:xfrm>
            <a:off x="699698" y="2417985"/>
            <a:ext cx="231967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Business-to-Business (B2B)</a:t>
            </a:r>
            <a:endParaRPr kumimoji="0" lang="en-US" sz="10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1520867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70949374-B070-FCE6-95AA-0BD1EAEB32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7450" y="1789839"/>
            <a:ext cx="2443455" cy="1371600"/>
          </a:xfrm>
          <a:prstGeom prst="rect">
            <a:avLst/>
          </a:prstGeom>
          <a:ln>
            <a:solidFill>
              <a:srgbClr val="002060"/>
            </a:solidFill>
          </a:ln>
        </p:spPr>
      </p:pic>
      <p:pic>
        <p:nvPicPr>
          <p:cNvPr id="9" name="Picture 8">
            <a:extLst>
              <a:ext uri="{FF2B5EF4-FFF2-40B4-BE49-F238E27FC236}">
                <a16:creationId xmlns:a16="http://schemas.microsoft.com/office/drawing/2014/main" id="{D52A6EE9-0FDB-C5C3-73B3-B2C89C44D45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78701" y="1"/>
            <a:ext cx="1598217" cy="930639"/>
          </a:xfrm>
          <a:prstGeom prst="rect">
            <a:avLst/>
          </a:prstGeom>
        </p:spPr>
      </p:pic>
      <p:sp>
        <p:nvSpPr>
          <p:cNvPr id="16" name="TextBox 15">
            <a:extLst>
              <a:ext uri="{FF2B5EF4-FFF2-40B4-BE49-F238E27FC236}">
                <a16:creationId xmlns:a16="http://schemas.microsoft.com/office/drawing/2014/main" id="{16435546-8AF2-9206-C231-5F1BCD69D454}"/>
              </a:ext>
            </a:extLst>
          </p:cNvPr>
          <p:cNvSpPr txBox="1"/>
          <p:nvPr/>
        </p:nvSpPr>
        <p:spPr>
          <a:xfrm>
            <a:off x="9096795" y="5332726"/>
            <a:ext cx="2453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Q4 ‘22 Today’s Innovations in Measurement</a:t>
            </a:r>
          </a:p>
        </p:txBody>
      </p:sp>
      <p:sp>
        <p:nvSpPr>
          <p:cNvPr id="20" name="TextBox 19">
            <a:extLst>
              <a:ext uri="{FF2B5EF4-FFF2-40B4-BE49-F238E27FC236}">
                <a16:creationId xmlns:a16="http://schemas.microsoft.com/office/drawing/2014/main" id="{A152AA3F-8ECE-9450-7E26-2E42209D0B32}"/>
              </a:ext>
            </a:extLst>
          </p:cNvPr>
          <p:cNvSpPr txBox="1"/>
          <p:nvPr/>
        </p:nvSpPr>
        <p:spPr>
          <a:xfrm>
            <a:off x="641159" y="5332726"/>
            <a:ext cx="24297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Q1 ‘22 Today’s Innovations in Measurement</a:t>
            </a:r>
          </a:p>
        </p:txBody>
      </p:sp>
      <p:sp>
        <p:nvSpPr>
          <p:cNvPr id="22" name="TextBox 21">
            <a:extLst>
              <a:ext uri="{FF2B5EF4-FFF2-40B4-BE49-F238E27FC236}">
                <a16:creationId xmlns:a16="http://schemas.microsoft.com/office/drawing/2014/main" id="{6FF00DFA-B994-74FC-A6F2-714FBA7366F1}"/>
              </a:ext>
            </a:extLst>
          </p:cNvPr>
          <p:cNvSpPr txBox="1"/>
          <p:nvPr/>
        </p:nvSpPr>
        <p:spPr>
          <a:xfrm>
            <a:off x="3461344" y="5332726"/>
            <a:ext cx="24297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Q2 ‘22 Today’s Innovations in Measurement</a:t>
            </a:r>
          </a:p>
        </p:txBody>
      </p:sp>
      <p:sp>
        <p:nvSpPr>
          <p:cNvPr id="23" name="TextBox 22">
            <a:extLst>
              <a:ext uri="{FF2B5EF4-FFF2-40B4-BE49-F238E27FC236}">
                <a16:creationId xmlns:a16="http://schemas.microsoft.com/office/drawing/2014/main" id="{93175EA8-E030-F88E-C58C-AE023B27A4A0}"/>
              </a:ext>
            </a:extLst>
          </p:cNvPr>
          <p:cNvSpPr txBox="1"/>
          <p:nvPr/>
        </p:nvSpPr>
        <p:spPr>
          <a:xfrm>
            <a:off x="6259692" y="5332726"/>
            <a:ext cx="24532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Q3 ‘22 Today’s Innovations in Measurement</a:t>
            </a:r>
          </a:p>
        </p:txBody>
      </p:sp>
      <p:pic>
        <p:nvPicPr>
          <p:cNvPr id="24" name="Picture 23">
            <a:hlinkClick r:id="rId6"/>
            <a:extLst>
              <a:ext uri="{FF2B5EF4-FFF2-40B4-BE49-F238E27FC236}">
                <a16:creationId xmlns:a16="http://schemas.microsoft.com/office/drawing/2014/main" id="{B2CE9B4A-F3A4-4BC5-B16D-FB7D14F9A37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7544" y="3908521"/>
            <a:ext cx="2433361" cy="1371600"/>
          </a:xfrm>
          <a:prstGeom prst="rect">
            <a:avLst/>
          </a:prstGeom>
          <a:ln>
            <a:solidFill>
              <a:srgbClr val="002060"/>
            </a:solidFill>
          </a:ln>
        </p:spPr>
      </p:pic>
      <p:pic>
        <p:nvPicPr>
          <p:cNvPr id="25" name="Picture 24">
            <a:hlinkClick r:id="rId8"/>
            <a:extLst>
              <a:ext uri="{FF2B5EF4-FFF2-40B4-BE49-F238E27FC236}">
                <a16:creationId xmlns:a16="http://schemas.microsoft.com/office/drawing/2014/main" id="{11E4C506-8C68-09AA-BE31-166EBA853EE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465241" y="3908521"/>
            <a:ext cx="2439664" cy="1371600"/>
          </a:xfrm>
          <a:prstGeom prst="rect">
            <a:avLst/>
          </a:prstGeom>
          <a:ln>
            <a:solidFill>
              <a:srgbClr val="002060"/>
            </a:solidFill>
          </a:ln>
        </p:spPr>
      </p:pic>
      <p:pic>
        <p:nvPicPr>
          <p:cNvPr id="26" name="Picture 25">
            <a:hlinkClick r:id="rId10"/>
            <a:extLst>
              <a:ext uri="{FF2B5EF4-FFF2-40B4-BE49-F238E27FC236}">
                <a16:creationId xmlns:a16="http://schemas.microsoft.com/office/drawing/2014/main" id="{58FDC6AE-6B9E-A059-2301-95F1E8A78C6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273508" y="3908521"/>
            <a:ext cx="2443808" cy="1371600"/>
          </a:xfrm>
          <a:prstGeom prst="rect">
            <a:avLst/>
          </a:prstGeom>
          <a:ln>
            <a:solidFill>
              <a:srgbClr val="002060"/>
            </a:solidFill>
          </a:ln>
        </p:spPr>
      </p:pic>
      <p:pic>
        <p:nvPicPr>
          <p:cNvPr id="27" name="Picture 26">
            <a:hlinkClick r:id="rId12"/>
            <a:extLst>
              <a:ext uri="{FF2B5EF4-FFF2-40B4-BE49-F238E27FC236}">
                <a16:creationId xmlns:a16="http://schemas.microsoft.com/office/drawing/2014/main" id="{C4B12E30-9D20-39CF-98C3-E1542FA2A53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107873" y="3908521"/>
            <a:ext cx="2431110" cy="1371600"/>
          </a:xfrm>
          <a:prstGeom prst="rect">
            <a:avLst/>
          </a:prstGeom>
          <a:ln>
            <a:solidFill>
              <a:srgbClr val="002060"/>
            </a:solidFill>
          </a:ln>
        </p:spPr>
      </p:pic>
      <p:sp>
        <p:nvSpPr>
          <p:cNvPr id="28" name="TextBox 27">
            <a:extLst>
              <a:ext uri="{FF2B5EF4-FFF2-40B4-BE49-F238E27FC236}">
                <a16:creationId xmlns:a16="http://schemas.microsoft.com/office/drawing/2014/main" id="{793D1C44-7120-8C8D-4F10-5C329DA2FFFC}"/>
              </a:ext>
            </a:extLst>
          </p:cNvPr>
          <p:cNvSpPr txBox="1"/>
          <p:nvPr/>
        </p:nvSpPr>
        <p:spPr>
          <a:xfrm>
            <a:off x="3462515" y="3223441"/>
            <a:ext cx="24333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How can a convergent TV strategy drive business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results for my brand?</a:t>
            </a:r>
          </a:p>
        </p:txBody>
      </p:sp>
      <p:sp>
        <p:nvSpPr>
          <p:cNvPr id="29" name="TextBox 28">
            <a:extLst>
              <a:ext uri="{FF2B5EF4-FFF2-40B4-BE49-F238E27FC236}">
                <a16:creationId xmlns:a16="http://schemas.microsoft.com/office/drawing/2014/main" id="{94E0247E-FEDF-0AB0-4BCD-2218476B31AE}"/>
              </a:ext>
            </a:extLst>
          </p:cNvPr>
          <p:cNvSpPr txBox="1"/>
          <p:nvPr/>
        </p:nvSpPr>
        <p:spPr>
          <a:xfrm>
            <a:off x="6277391" y="3223441"/>
            <a:ext cx="24532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Proven Strategies &amp; Tactics In Audience-Based TV Buying</a:t>
            </a:r>
          </a:p>
        </p:txBody>
      </p:sp>
      <p:sp>
        <p:nvSpPr>
          <p:cNvPr id="30" name="TextBox 29">
            <a:extLst>
              <a:ext uri="{FF2B5EF4-FFF2-40B4-BE49-F238E27FC236}">
                <a16:creationId xmlns:a16="http://schemas.microsoft.com/office/drawing/2014/main" id="{E9FFACA1-4346-7211-598D-D3BD0CA261FC}"/>
              </a:ext>
            </a:extLst>
          </p:cNvPr>
          <p:cNvSpPr txBox="1"/>
          <p:nvPr/>
        </p:nvSpPr>
        <p:spPr>
          <a:xfrm>
            <a:off x="637544" y="3223441"/>
            <a:ext cx="24434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Stream On</a:t>
            </a: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31" name="Picture 30">
            <a:hlinkClick r:id="rId14"/>
            <a:extLst>
              <a:ext uri="{FF2B5EF4-FFF2-40B4-BE49-F238E27FC236}">
                <a16:creationId xmlns:a16="http://schemas.microsoft.com/office/drawing/2014/main" id="{1503EDA1-007B-AB34-B6B3-0374773483A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462515" y="1791265"/>
            <a:ext cx="2442390" cy="1371600"/>
          </a:xfrm>
          <a:prstGeom prst="rect">
            <a:avLst/>
          </a:prstGeom>
          <a:ln>
            <a:solidFill>
              <a:srgbClr val="002060"/>
            </a:solidFill>
          </a:ln>
        </p:spPr>
      </p:pic>
      <p:pic>
        <p:nvPicPr>
          <p:cNvPr id="32" name="Picture 31">
            <a:hlinkClick r:id="rId16"/>
            <a:extLst>
              <a:ext uri="{FF2B5EF4-FFF2-40B4-BE49-F238E27FC236}">
                <a16:creationId xmlns:a16="http://schemas.microsoft.com/office/drawing/2014/main" id="{5B40F352-ED9B-3BE2-7A67-FDF6ABFE6A77}"/>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282806" y="1791265"/>
            <a:ext cx="2436090" cy="1371600"/>
          </a:xfrm>
          <a:prstGeom prst="rect">
            <a:avLst/>
          </a:prstGeom>
          <a:ln>
            <a:solidFill>
              <a:srgbClr val="002060"/>
            </a:solidFill>
          </a:ln>
        </p:spPr>
      </p:pic>
      <p:pic>
        <p:nvPicPr>
          <p:cNvPr id="33" name="Picture 32">
            <a:hlinkClick r:id="rId18"/>
            <a:extLst>
              <a:ext uri="{FF2B5EF4-FFF2-40B4-BE49-F238E27FC236}">
                <a16:creationId xmlns:a16="http://schemas.microsoft.com/office/drawing/2014/main" id="{9A4563A6-5158-C2E4-3A67-27DE25AB17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1159" y="1791265"/>
            <a:ext cx="2443455" cy="1371600"/>
          </a:xfrm>
          <a:prstGeom prst="rect">
            <a:avLst/>
          </a:prstGeom>
          <a:ln>
            <a:solidFill>
              <a:srgbClr val="002060"/>
            </a:solidFill>
          </a:ln>
        </p:spPr>
      </p:pic>
      <p:pic>
        <p:nvPicPr>
          <p:cNvPr id="34" name="Picture 33">
            <a:hlinkClick r:id="rId19"/>
            <a:extLst>
              <a:ext uri="{FF2B5EF4-FFF2-40B4-BE49-F238E27FC236}">
                <a16:creationId xmlns:a16="http://schemas.microsoft.com/office/drawing/2014/main" id="{49E0BD65-4524-6185-42FA-42F624695B00}"/>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9096797" y="1791265"/>
            <a:ext cx="2454045" cy="1371600"/>
          </a:xfrm>
          <a:prstGeom prst="rect">
            <a:avLst/>
          </a:prstGeom>
          <a:ln>
            <a:solidFill>
              <a:srgbClr val="002060"/>
            </a:solidFill>
          </a:ln>
        </p:spPr>
      </p:pic>
      <p:sp>
        <p:nvSpPr>
          <p:cNvPr id="35" name="TextBox 34">
            <a:extLst>
              <a:ext uri="{FF2B5EF4-FFF2-40B4-BE49-F238E27FC236}">
                <a16:creationId xmlns:a16="http://schemas.microsoft.com/office/drawing/2014/main" id="{E9C41675-BE7C-B74D-3B9E-BCAA84DF3F2E}"/>
              </a:ext>
            </a:extLst>
          </p:cNvPr>
          <p:cNvSpPr txBox="1"/>
          <p:nvPr/>
        </p:nvSpPr>
        <p:spPr>
          <a:xfrm>
            <a:off x="9096796" y="3223441"/>
            <a:ext cx="2453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Opportunities in VOD Addressable</a:t>
            </a:r>
            <a:endParaRPr kumimoji="0" lang="en-US" sz="10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6" name="Rectangle 35">
            <a:extLst>
              <a:ext uri="{FF2B5EF4-FFF2-40B4-BE49-F238E27FC236}">
                <a16:creationId xmlns:a16="http://schemas.microsoft.com/office/drawing/2014/main" id="{A5695016-680B-EF56-15F2-A1A3071E83FF}"/>
              </a:ext>
            </a:extLst>
          </p:cNvPr>
          <p:cNvSpPr/>
          <p:nvPr/>
        </p:nvSpPr>
        <p:spPr>
          <a:xfrm>
            <a:off x="160226" y="427651"/>
            <a:ext cx="11389834" cy="954107"/>
          </a:xfrm>
          <a:prstGeom prst="rect">
            <a:avLst/>
          </a:prstGeom>
        </p:spPr>
        <p:txBody>
          <a:bodyPr wrap="square">
            <a:spAutoFit/>
          </a:bodyPr>
          <a:lstStyle/>
          <a:p>
            <a:pPr marL="0" marR="0" lvl="0" indent="0" algn="l" defTabSz="91220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itchFamily="2" charset="0"/>
                <a:ea typeface="+mn-ea"/>
                <a:cs typeface="+mn-cs"/>
              </a:rPr>
              <a:t>Want more? </a:t>
            </a:r>
            <a:r>
              <a:rPr kumimoji="0" lang="en-US" sz="2800" b="1" i="0" u="none" strike="noStrike" kern="1200" cap="none" spc="0" normalizeH="0" baseline="0" noProof="0">
                <a:ln>
                  <a:noFill/>
                </a:ln>
                <a:solidFill>
                  <a:srgbClr val="1B1464"/>
                </a:solidFill>
                <a:effectLst/>
                <a:uLnTx/>
                <a:uFillTx/>
                <a:latin typeface="Helvetica" pitchFamily="2" charset="0"/>
                <a:ea typeface="+mn-ea"/>
                <a:cs typeface="+mn-cs"/>
              </a:rPr>
              <a:t>VAB also has </a:t>
            </a:r>
            <a:r>
              <a:rPr kumimoji="0" lang="en-US" sz="2800" b="1" i="0" u="none" strike="noStrike" kern="1200" cap="none" spc="0" normalizeH="0" baseline="0" noProof="0">
                <a:ln>
                  <a:noFill/>
                </a:ln>
                <a:solidFill>
                  <a:srgbClr val="00BFF2"/>
                </a:solidFill>
                <a:effectLst/>
                <a:uLnTx/>
                <a:uFillTx/>
                <a:latin typeface="Helvetica" pitchFamily="2" charset="0"/>
                <a:ea typeface="+mn-ea"/>
                <a:cs typeface="+mn-cs"/>
                <a:hlinkClick r:id="rId21">
                  <a:extLst>
                    <a:ext uri="{A12FA001-AC4F-418D-AE19-62706E023703}">
                      <ahyp:hlinkClr xmlns:ahyp="http://schemas.microsoft.com/office/drawing/2018/hyperlinkcolor" val="tx"/>
                    </a:ext>
                  </a:extLst>
                </a:hlinkClick>
              </a:rPr>
              <a:t>case studies</a:t>
            </a:r>
            <a:r>
              <a:rPr kumimoji="0" lang="en-US" sz="2800" b="1" i="0" u="none" strike="noStrike" kern="1200" cap="none" spc="0" normalizeH="0" baseline="0" noProof="0">
                <a:ln>
                  <a:noFill/>
                </a:ln>
                <a:solidFill>
                  <a:srgbClr val="00BFF2"/>
                </a:solidFill>
                <a:effectLst/>
                <a:uLnTx/>
                <a:uFillTx/>
                <a:latin typeface="Helvetica" pitchFamily="2" charset="0"/>
                <a:ea typeface="+mn-ea"/>
                <a:cs typeface="+mn-cs"/>
              </a:rPr>
              <a:t> </a:t>
            </a: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organized across multiscreen TV platforms including linear TV and streaming / CTV</a:t>
            </a:r>
          </a:p>
        </p:txBody>
      </p:sp>
      <p:sp>
        <p:nvSpPr>
          <p:cNvPr id="37" name="Rectangle 36">
            <a:extLst>
              <a:ext uri="{FF2B5EF4-FFF2-40B4-BE49-F238E27FC236}">
                <a16:creationId xmlns:a16="http://schemas.microsoft.com/office/drawing/2014/main" id="{D5EF4FD6-D9C4-4FAB-5651-CDF02C56B871}"/>
              </a:ext>
            </a:extLst>
          </p:cNvPr>
          <p:cNvSpPr/>
          <p:nvPr/>
        </p:nvSpPr>
        <p:spPr>
          <a:xfrm>
            <a:off x="1605273" y="5956018"/>
            <a:ext cx="8981457" cy="369332"/>
          </a:xfrm>
          <a:prstGeom prst="rect">
            <a:avLst/>
          </a:prstGeom>
          <a:solidFill>
            <a:srgbClr val="E2E8F0"/>
          </a:solidFill>
          <a:ln>
            <a:solidFill>
              <a:srgbClr val="002060"/>
            </a:solidFill>
          </a:ln>
        </p:spPr>
        <p:txBody>
          <a:bodyPr wrap="square" anchor="ctr">
            <a:sp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Access more case studies at </a:t>
            </a:r>
            <a:r>
              <a:rPr kumimoji="0" lang="en-US" sz="1800" b="1" i="0" u="none" strike="noStrike" kern="1200" cap="none" spc="0" normalizeH="0" baseline="0" noProof="0">
                <a:ln>
                  <a:noFill/>
                </a:ln>
                <a:solidFill>
                  <a:srgbClr val="00BFF2"/>
                </a:solidFill>
                <a:effectLst/>
                <a:uLnTx/>
                <a:uFillTx/>
                <a:latin typeface="Helvetica" pitchFamily="2" charset="0"/>
                <a:ea typeface="+mn-ea"/>
                <a:cs typeface="+mn-cs"/>
                <a:hlinkClick r:id="rId22">
                  <a:extLst>
                    <a:ext uri="{A12FA001-AC4F-418D-AE19-62706E023703}">
                      <ahyp:hlinkClr xmlns:ahyp="http://schemas.microsoft.com/office/drawing/2018/hyperlinkcolor" val="tx"/>
                    </a:ext>
                  </a:extLst>
                </a:hlinkClick>
              </a:rPr>
              <a:t>www.thevab.com</a:t>
            </a:r>
            <a:endParaRPr kumimoji="0" lang="en-US" sz="1800" b="1" i="0" u="none" strike="noStrike" kern="1200" cap="none" spc="0" normalizeH="0" baseline="0" noProof="0">
              <a:ln>
                <a:noFill/>
              </a:ln>
              <a:solidFill>
                <a:srgbClr val="00BFF2"/>
              </a:solidFill>
              <a:effectLst/>
              <a:uLnTx/>
              <a:uFillTx/>
              <a:latin typeface="Helvetica" pitchFamily="2" charset="0"/>
              <a:ea typeface="+mn-ea"/>
              <a:cs typeface="+mn-cs"/>
            </a:endParaRPr>
          </a:p>
        </p:txBody>
      </p:sp>
      <p:pic>
        <p:nvPicPr>
          <p:cNvPr id="42" name="Picture 41">
            <a:extLst>
              <a:ext uri="{FF2B5EF4-FFF2-40B4-BE49-F238E27FC236}">
                <a16:creationId xmlns:a16="http://schemas.microsoft.com/office/drawing/2014/main" id="{4FB11C41-213F-A4CB-BD10-BB595E6AA35A}"/>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3" name="Slide Number Placeholder 5">
            <a:extLst>
              <a:ext uri="{FF2B5EF4-FFF2-40B4-BE49-F238E27FC236}">
                <a16:creationId xmlns:a16="http://schemas.microsoft.com/office/drawing/2014/main" id="{9903F7F5-31F2-72FA-9DAB-3ECFDE3DE77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4" name="Rectangle 43">
            <a:extLst>
              <a:ext uri="{FF2B5EF4-FFF2-40B4-BE49-F238E27FC236}">
                <a16:creationId xmlns:a16="http://schemas.microsoft.com/office/drawing/2014/main" id="{A1B487EC-BC4C-9F3C-C4D1-06E439E0C20C}"/>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228317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87144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Drawing on our marketing expertise, we </a:t>
            </a: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Times New Roman" panose="02020603050405020304" pitchFamily="18" charset="0"/>
                <a:cs typeface="Times New Roman" panose="02020603050405020304" pitchFamily="18" charset="0"/>
              </a:rPr>
              <a:t>simplify</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Times New Roman" panose="02020603050405020304" pitchFamily="18" charset="0"/>
                <a:cs typeface="+mn-cs"/>
              </a:rPr>
              <a:t>discover</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new insights that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transform</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way marketers look at their media strategy.</a:t>
            </a: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are committed to your business growth and proud to offer VAB members, brand marketers and agencies </a:t>
            </a:r>
            <a:r>
              <a:rPr kumimoji="0" lang="en-US" sz="1800" b="1" i="1"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complimentary access </a:t>
            </a: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to our continuously-growing Insights library. </a:t>
            </a:r>
            <a:r>
              <a:rPr kumimoji="0" lang="en-US" sz="1800" b="1"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Get immediate access </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theVAB.com</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20" name="Picture 19">
            <a:extLst>
              <a:ext uri="{FF2B5EF4-FFF2-40B4-BE49-F238E27FC236}">
                <a16:creationId xmlns:a16="http://schemas.microsoft.com/office/drawing/2014/main" id="{1EABB202-7144-43E6-9C7B-CBD54AE34E59}"/>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11" name="Picture 10">
            <a:extLst>
              <a:ext uri="{FF2B5EF4-FFF2-40B4-BE49-F238E27FC236}">
                <a16:creationId xmlns:a16="http://schemas.microsoft.com/office/drawing/2014/main" id="{D5982520-AFAA-6AB5-CA65-A73EF49BAC4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2" name="Slide Number Placeholder 5">
            <a:extLst>
              <a:ext uri="{FF2B5EF4-FFF2-40B4-BE49-F238E27FC236}">
                <a16:creationId xmlns:a16="http://schemas.microsoft.com/office/drawing/2014/main" id="{D27EE61B-B88A-8CC2-D7E8-943A5486D23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18F17FE8-B8B7-D9F5-1F1F-C7B43FB4D720}"/>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655053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E850BD-F43E-4AC5-90A1-34532CB24D49}"/>
              </a:ext>
            </a:extLst>
          </p:cNvPr>
          <p:cNvSpPr/>
          <p:nvPr/>
        </p:nvSpPr>
        <p:spPr>
          <a:xfrm>
            <a:off x="264319" y="208067"/>
            <a:ext cx="1067375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a:ln>
                  <a:noFill/>
                </a:ln>
                <a:solidFill>
                  <a:srgbClr val="002060"/>
                </a:solidFill>
                <a:effectLst/>
                <a:uLnTx/>
                <a:uFillTx/>
                <a:latin typeface="Helvetica" panose="020B0604020202020204" pitchFamily="2" charset="0"/>
                <a:ea typeface="+mn-ea"/>
                <a:cs typeface="Calibri" panose="020F0502020204030204" pitchFamily="34" charset="0"/>
              </a:rPr>
              <a:t>6</a:t>
            </a: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mn-ea"/>
                <a:cs typeface="Calibri" panose="020F0502020204030204" pitchFamily="34" charset="0"/>
              </a:rPr>
              <a:t> Home category ‘real world’ case studies showcasing how multiscreen TV drives business outcomes across the funnel</a:t>
            </a:r>
          </a:p>
        </p:txBody>
      </p:sp>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2" name="Rectangle: Rounded Corners 21">
            <a:extLst>
              <a:ext uri="{FF2B5EF4-FFF2-40B4-BE49-F238E27FC236}">
                <a16:creationId xmlns:a16="http://schemas.microsoft.com/office/drawing/2014/main" id="{5611772A-3EEF-4332-95A3-C4E154C3F6C2}"/>
              </a:ext>
            </a:extLst>
          </p:cNvPr>
          <p:cNvSpPr/>
          <p:nvPr/>
        </p:nvSpPr>
        <p:spPr>
          <a:xfrm>
            <a:off x="1668247" y="1293534"/>
            <a:ext cx="3700560" cy="4812882"/>
          </a:xfrm>
          <a:prstGeom prst="roundRect">
            <a:avLst>
              <a:gd name="adj" fmla="val 0"/>
            </a:avLst>
          </a:prstGeom>
          <a:solidFill>
            <a:srgbClr val="E2E8F0"/>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FF2"/>
                </a:solidFill>
                <a:effectLst/>
                <a:uLnTx/>
                <a:uFillTx/>
                <a:latin typeface="Helvetica" panose="020B0403020202020204" pitchFamily="34" charset="0"/>
                <a:ea typeface="+mn-ea"/>
                <a:cs typeface="+mn-cs"/>
              </a:rPr>
              <a:t>Upper Funnel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FF2"/>
                </a:solidFill>
                <a:effectLst/>
                <a:uLnTx/>
                <a:uFillTx/>
                <a:latin typeface="Helvetica" panose="020B0403020202020204" pitchFamily="34" charset="0"/>
                <a:ea typeface="+mn-ea"/>
                <a:cs typeface="+mn-cs"/>
              </a:rPr>
              <a:t>Awareness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Multiscreen TV campaigns that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expand reach</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and drive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brand recall </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against a brand’s best customer prospects*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0000"/>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1F1A62"/>
                </a:solidFill>
                <a:effectLst/>
                <a:uLnTx/>
                <a:uFillTx/>
                <a:latin typeface="Helvetica"/>
                <a:ea typeface="+mn-ea"/>
                <a:cs typeface="Helvetica"/>
              </a:rPr>
              <a:t>Sampling</a:t>
            </a:r>
            <a:r>
              <a:rPr kumimoji="0" lang="en-US" sz="1600" b="0" i="0" u="none" strike="noStrike" kern="1200" cap="none" spc="0" normalizeH="0" baseline="0" noProof="0" dirty="0">
                <a:ln>
                  <a:noFill/>
                </a:ln>
                <a:solidFill>
                  <a:srgbClr val="1F1A62"/>
                </a:solidFill>
                <a:effectLst/>
                <a:uLnTx/>
                <a:uFillTx/>
                <a:latin typeface="Helvetica"/>
                <a:ea typeface="+mn-ea"/>
                <a:cs typeface="Helvetica"/>
              </a:rPr>
              <a:t> of ‘awareness-based’ outcomes that can be measured: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400" b="0" i="0" u="none" strike="noStrike" kern="1200" cap="none" spc="0" normalizeH="0" baseline="0" noProof="0" dirty="0">
                <a:ln>
                  <a:noFill/>
                </a:ln>
                <a:solidFill>
                  <a:srgbClr val="1F1A62"/>
                </a:solidFill>
                <a:effectLst/>
                <a:uLnTx/>
                <a:uFillTx/>
                <a:latin typeface="Helvetica"/>
                <a:ea typeface="+mn-ea"/>
                <a:cs typeface="Helvetica"/>
              </a:rPr>
              <a:t>Reach / Reach Extension / Incremental Reach</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400" b="0" i="0" u="none" strike="noStrike" kern="1200" cap="none" spc="0" normalizeH="0" baseline="0" noProof="0" dirty="0">
                <a:ln>
                  <a:noFill/>
                </a:ln>
                <a:solidFill>
                  <a:srgbClr val="1F1A62"/>
                </a:solidFill>
                <a:effectLst/>
                <a:uLnTx/>
                <a:uFillTx/>
                <a:latin typeface="Helvetica"/>
                <a:ea typeface="+mn-ea"/>
                <a:cs typeface="Helvetica"/>
              </a:rPr>
              <a:t>Ad / Brand Recall</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400" b="0" i="0" u="none" strike="noStrike" kern="1200" cap="none" spc="0" normalizeH="0" baseline="0" noProof="0" dirty="0">
                <a:ln>
                  <a:noFill/>
                </a:ln>
                <a:solidFill>
                  <a:srgbClr val="1F1A62"/>
                </a:solidFill>
                <a:effectLst/>
                <a:uLnTx/>
                <a:uFillTx/>
                <a:latin typeface="Helvetica"/>
                <a:ea typeface="+mn-ea"/>
                <a:cs typeface="Helvetica"/>
              </a:rPr>
              <a:t>Cost Efficiencies (Reach / Targeted IMPs)</a:t>
            </a:r>
            <a:endPar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3" name="Rectangle: Rounded Corners 2">
            <a:extLst>
              <a:ext uri="{FF2B5EF4-FFF2-40B4-BE49-F238E27FC236}">
                <a16:creationId xmlns:a16="http://schemas.microsoft.com/office/drawing/2014/main" id="{B68A7C96-7D8D-A59C-98FA-27AD3E8214CD}"/>
              </a:ext>
            </a:extLst>
          </p:cNvPr>
          <p:cNvSpPr/>
          <p:nvPr/>
        </p:nvSpPr>
        <p:spPr>
          <a:xfrm>
            <a:off x="6592286" y="1293534"/>
            <a:ext cx="3700560" cy="4812882"/>
          </a:xfrm>
          <a:prstGeom prst="roundRect">
            <a:avLst>
              <a:gd name="adj" fmla="val 0"/>
            </a:avLst>
          </a:prstGeom>
          <a:solidFill>
            <a:srgbClr val="E2E8F0"/>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Full-Funnel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Awareness +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Multiscreen TV campaigns that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expand reach </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and drive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brand recall </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while also increasing the likelihood that the intended audience will be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motivated to 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Sampling</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of full-funnel outcomes: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Reach </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sym typeface="Wingdings" panose="05000000000000000000" pitchFamily="2" charset="2"/>
              </a:rPr>
              <a:t> Brand Recall  Conversion Rates  Sales  Optimizations  </a:t>
            </a:r>
            <a:b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sym typeface="Wingdings" panose="05000000000000000000" pitchFamily="2" charset="2"/>
              </a:rPr>
            </a:b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sym typeface="Wingdings" panose="05000000000000000000" pitchFamily="2" charset="2"/>
              </a:rPr>
              <a:t>Cost Efficiencies</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grpSp>
        <p:nvGrpSpPr>
          <p:cNvPr id="26" name="Group 25">
            <a:extLst>
              <a:ext uri="{FF2B5EF4-FFF2-40B4-BE49-F238E27FC236}">
                <a16:creationId xmlns:a16="http://schemas.microsoft.com/office/drawing/2014/main" id="{53FD7662-7271-4575-978A-289D4A581EF7}"/>
              </a:ext>
            </a:extLst>
          </p:cNvPr>
          <p:cNvGrpSpPr/>
          <p:nvPr/>
        </p:nvGrpSpPr>
        <p:grpSpPr>
          <a:xfrm>
            <a:off x="3044574" y="1390826"/>
            <a:ext cx="947907" cy="811783"/>
            <a:chOff x="6096001" y="2282518"/>
            <a:chExt cx="2310121" cy="2134924"/>
          </a:xfrm>
        </p:grpSpPr>
        <p:pic>
          <p:nvPicPr>
            <p:cNvPr id="23" name="Picture 22" descr="Icon&#10;&#10;Description automatically generated">
              <a:extLst>
                <a:ext uri="{FF2B5EF4-FFF2-40B4-BE49-F238E27FC236}">
                  <a16:creationId xmlns:a16="http://schemas.microsoft.com/office/drawing/2014/main" id="{EFB7FBB8-9770-4061-8603-440DCBFB558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96001" y="2293203"/>
              <a:ext cx="2124241" cy="2124239"/>
            </a:xfrm>
            <a:prstGeom prst="rect">
              <a:avLst/>
            </a:prstGeom>
          </p:spPr>
        </p:pic>
        <p:pic>
          <p:nvPicPr>
            <p:cNvPr id="25" name="Picture 24" descr="Logo&#10;&#10;Description automatically generated">
              <a:extLst>
                <a:ext uri="{FF2B5EF4-FFF2-40B4-BE49-F238E27FC236}">
                  <a16:creationId xmlns:a16="http://schemas.microsoft.com/office/drawing/2014/main" id="{CF1B852E-94FA-4662-95D3-5F154E35FA7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81528" y="2282518"/>
              <a:ext cx="1324594" cy="1069947"/>
            </a:xfrm>
            <a:prstGeom prst="rect">
              <a:avLst/>
            </a:prstGeom>
          </p:spPr>
        </p:pic>
      </p:grpSp>
      <p:pic>
        <p:nvPicPr>
          <p:cNvPr id="6" name="Picture 5" descr="A colorful logo with arrows and a gear&#10;&#10;Description automatically generated with medium confidence">
            <a:extLst>
              <a:ext uri="{FF2B5EF4-FFF2-40B4-BE49-F238E27FC236}">
                <a16:creationId xmlns:a16="http://schemas.microsoft.com/office/drawing/2014/main" id="{B56A92E3-DF6B-486B-E7A5-6AE4BC26F1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8706" y="1390826"/>
            <a:ext cx="807720" cy="807720"/>
          </a:xfrm>
          <a:prstGeom prst="rect">
            <a:avLst/>
          </a:prstGeom>
        </p:spPr>
      </p:pic>
      <p:sp>
        <p:nvSpPr>
          <p:cNvPr id="5" name="TextBox 4">
            <a:extLst>
              <a:ext uri="{FF2B5EF4-FFF2-40B4-BE49-F238E27FC236}">
                <a16:creationId xmlns:a16="http://schemas.microsoft.com/office/drawing/2014/main" id="{F0334CFD-93B3-8372-0DD9-1FBBF12611D9}"/>
              </a:ext>
            </a:extLst>
          </p:cNvPr>
          <p:cNvSpPr txBox="1"/>
          <p:nvPr/>
        </p:nvSpPr>
        <p:spPr>
          <a:xfrm>
            <a:off x="526244" y="6260127"/>
            <a:ext cx="204730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*based on campaign KPIs</a:t>
            </a:r>
          </a:p>
        </p:txBody>
      </p:sp>
      <p:pic>
        <p:nvPicPr>
          <p:cNvPr id="7" name="Picture 6">
            <a:extLst>
              <a:ext uri="{FF2B5EF4-FFF2-40B4-BE49-F238E27FC236}">
                <a16:creationId xmlns:a16="http://schemas.microsoft.com/office/drawing/2014/main" id="{5CA353D7-8ADB-B673-A079-3712C91C60C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8" name="Slide Number Placeholder 5">
            <a:extLst>
              <a:ext uri="{FF2B5EF4-FFF2-40B4-BE49-F238E27FC236}">
                <a16:creationId xmlns:a16="http://schemas.microsoft.com/office/drawing/2014/main" id="{54DB3E78-AB52-EBA6-6621-132B59B6AEA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8878B68A-36E5-9BEC-63BA-1FD7E3FABC47}"/>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758558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82BE6F-91C3-40FE-817C-58ECD6AD8755}"/>
              </a:ext>
            </a:extLst>
          </p:cNvPr>
          <p:cNvSpPr/>
          <p:nvPr/>
        </p:nvSpPr>
        <p:spPr>
          <a:xfrm>
            <a:off x="0" y="-1"/>
            <a:ext cx="4729162"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2A410E2-5657-4FD5-945F-A4A1A13B3937}"/>
              </a:ext>
            </a:extLst>
          </p:cNvPr>
          <p:cNvGrpSpPr/>
          <p:nvPr/>
        </p:nvGrpSpPr>
        <p:grpSpPr>
          <a:xfrm>
            <a:off x="1694473" y="2663426"/>
            <a:ext cx="1340216" cy="1162735"/>
            <a:chOff x="6096001" y="2282518"/>
            <a:chExt cx="2310121" cy="2134924"/>
          </a:xfrm>
        </p:grpSpPr>
        <p:pic>
          <p:nvPicPr>
            <p:cNvPr id="26" name="Picture 25" descr="Icon&#10;&#10;Description automatically generated">
              <a:extLst>
                <a:ext uri="{FF2B5EF4-FFF2-40B4-BE49-F238E27FC236}">
                  <a16:creationId xmlns:a16="http://schemas.microsoft.com/office/drawing/2014/main" id="{5D42DF2A-5CAE-4A3E-9B33-7F0B97DB3E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6001" y="2293202"/>
              <a:ext cx="2124241" cy="2124240"/>
            </a:xfrm>
            <a:prstGeom prst="rect">
              <a:avLst/>
            </a:prstGeom>
          </p:spPr>
        </p:pic>
        <p:pic>
          <p:nvPicPr>
            <p:cNvPr id="27" name="Picture 26" descr="Logo&#10;&#10;Description automatically generated">
              <a:extLst>
                <a:ext uri="{FF2B5EF4-FFF2-40B4-BE49-F238E27FC236}">
                  <a16:creationId xmlns:a16="http://schemas.microsoft.com/office/drawing/2014/main" id="{BE3D3FEC-2CF1-4063-82BB-0FE9A636D7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81528" y="2282518"/>
              <a:ext cx="1324594" cy="1069947"/>
            </a:xfrm>
            <a:prstGeom prst="rect">
              <a:avLst/>
            </a:prstGeom>
          </p:spPr>
        </p:pic>
      </p:grpSp>
      <p:sp>
        <p:nvSpPr>
          <p:cNvPr id="28" name="Rectangle: Rounded Corners 27">
            <a:extLst>
              <a:ext uri="{FF2B5EF4-FFF2-40B4-BE49-F238E27FC236}">
                <a16:creationId xmlns:a16="http://schemas.microsoft.com/office/drawing/2014/main" id="{51525EF1-F80A-4833-9EAE-017E4D4D33BC}"/>
              </a:ext>
            </a:extLst>
          </p:cNvPr>
          <p:cNvSpPr/>
          <p:nvPr/>
        </p:nvSpPr>
        <p:spPr>
          <a:xfrm>
            <a:off x="5751843" y="1343573"/>
            <a:ext cx="5438994" cy="1506256"/>
          </a:xfrm>
          <a:prstGeom prst="roundRect">
            <a:avLst/>
          </a:prstGeom>
          <a:solidFill>
            <a:schemeClr val="bg1"/>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E4827D29-12BC-4F51-B992-D17E57EA4A90}"/>
              </a:ext>
            </a:extLst>
          </p:cNvPr>
          <p:cNvSpPr txBox="1"/>
          <p:nvPr/>
        </p:nvSpPr>
        <p:spPr>
          <a:xfrm>
            <a:off x="5751843" y="1372229"/>
            <a:ext cx="54389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Awareness</a:t>
            </a:r>
          </a:p>
        </p:txBody>
      </p:sp>
      <p:sp>
        <p:nvSpPr>
          <p:cNvPr id="30" name="TextBox 29">
            <a:extLst>
              <a:ext uri="{FF2B5EF4-FFF2-40B4-BE49-F238E27FC236}">
                <a16:creationId xmlns:a16="http://schemas.microsoft.com/office/drawing/2014/main" id="{304D9B91-89C6-4263-A7A7-446C27C2EB14}"/>
              </a:ext>
            </a:extLst>
          </p:cNvPr>
          <p:cNvSpPr txBox="1"/>
          <p:nvPr/>
        </p:nvSpPr>
        <p:spPr>
          <a:xfrm>
            <a:off x="5843627" y="1810553"/>
            <a:ext cx="525542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Multiscreen TV campaigns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expand reach </a:t>
            </a:r>
            <a:b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and drive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brand recall</a:t>
            </a: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against a brand’s </a:t>
            </a:r>
            <a:b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best customer prospects</a:t>
            </a:r>
          </a:p>
        </p:txBody>
      </p:sp>
      <p:sp>
        <p:nvSpPr>
          <p:cNvPr id="31" name="TextBox 30">
            <a:extLst>
              <a:ext uri="{FF2B5EF4-FFF2-40B4-BE49-F238E27FC236}">
                <a16:creationId xmlns:a16="http://schemas.microsoft.com/office/drawing/2014/main" id="{01236502-0085-488A-8A87-F5FD8373F3BB}"/>
              </a:ext>
            </a:extLst>
          </p:cNvPr>
          <p:cNvSpPr txBox="1"/>
          <p:nvPr/>
        </p:nvSpPr>
        <p:spPr>
          <a:xfrm>
            <a:off x="465425" y="986344"/>
            <a:ext cx="379831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Upper Funnel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Helvetica" pitchFamily="2" charset="0"/>
                <a:ea typeface="+mn-ea"/>
                <a:cs typeface="+mn-cs"/>
              </a:rPr>
              <a:t>Case Studies</a:t>
            </a:r>
          </a:p>
        </p:txBody>
      </p:sp>
      <p:sp>
        <p:nvSpPr>
          <p:cNvPr id="18" name="Rectangle 17">
            <a:extLst>
              <a:ext uri="{FF2B5EF4-FFF2-40B4-BE49-F238E27FC236}">
                <a16:creationId xmlns:a16="http://schemas.microsoft.com/office/drawing/2014/main" id="{688465DD-D1C4-42E9-9DB8-EC05EFB7775A}"/>
              </a:ext>
            </a:extLst>
          </p:cNvPr>
          <p:cNvSpPr/>
          <p:nvPr/>
        </p:nvSpPr>
        <p:spPr>
          <a:xfrm>
            <a:off x="5164853" y="3737851"/>
            <a:ext cx="6521379" cy="140038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1F1A62"/>
                </a:solidFill>
                <a:effectLst/>
                <a:uLnTx/>
                <a:uFillTx/>
                <a:latin typeface="Helvetica"/>
                <a:ea typeface="+mn-ea"/>
                <a:cs typeface="Helvetica"/>
              </a:rPr>
              <a:t>Sampling</a:t>
            </a:r>
            <a:r>
              <a:rPr kumimoji="0" lang="en-US" sz="1600" b="1" i="0" u="none" strike="noStrike" kern="1200" cap="none" spc="0" normalizeH="0" baseline="0" noProof="0">
                <a:ln>
                  <a:noFill/>
                </a:ln>
                <a:solidFill>
                  <a:srgbClr val="1F1A62"/>
                </a:solidFill>
                <a:effectLst/>
                <a:uLnTx/>
                <a:uFillTx/>
                <a:latin typeface="Helvetica"/>
                <a:ea typeface="+mn-ea"/>
                <a:cs typeface="Helvetica"/>
              </a:rPr>
              <a:t> of ‘awareness-based’ outcomes that can be measured: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Reach / Reach Extension / Incremental Reach</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700" b="0" i="0" u="none" strike="noStrike" kern="1200" cap="none" spc="0" normalizeH="0" baseline="0" noProof="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Ad / Brand Recall</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700" b="0" i="0" u="none" strike="noStrike" kern="1200" cap="none" spc="0" normalizeH="0" baseline="0" noProof="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Cost Efficiencies (Reach / Targeted IMPs)</a:t>
            </a:r>
          </a:p>
        </p:txBody>
      </p:sp>
      <p:sp>
        <p:nvSpPr>
          <p:cNvPr id="2" name="Rectangle 1">
            <a:extLst>
              <a:ext uri="{FF2B5EF4-FFF2-40B4-BE49-F238E27FC236}">
                <a16:creationId xmlns:a16="http://schemas.microsoft.com/office/drawing/2014/main" id="{8875F9EC-523B-89E5-5C62-053B51F8A7B5}"/>
              </a:ext>
            </a:extLst>
          </p:cNvPr>
          <p:cNvSpPr/>
          <p:nvPr/>
        </p:nvSpPr>
        <p:spPr>
          <a:xfrm>
            <a:off x="220834" y="4464788"/>
            <a:ext cx="4287494"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itchFamily="2" charset="0"/>
                <a:ea typeface="+mn-ea"/>
                <a:cs typeface="+mn-cs"/>
              </a:rPr>
              <a:t>How Multiscreen TV drives</a:t>
            </a:r>
            <a:endParaRPr kumimoji="0" lang="en-US" sz="2800" b="1" i="0" u="none" strike="noStrike" kern="1200" cap="none" spc="0" normalizeH="0" baseline="0" noProof="0">
              <a:ln>
                <a:noFill/>
              </a:ln>
              <a:solidFill>
                <a:prstClr val="white"/>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Awareness</a:t>
            </a:r>
          </a:p>
        </p:txBody>
      </p:sp>
      <p:pic>
        <p:nvPicPr>
          <p:cNvPr id="3" name="Picture 2">
            <a:extLst>
              <a:ext uri="{FF2B5EF4-FFF2-40B4-BE49-F238E27FC236}">
                <a16:creationId xmlns:a16="http://schemas.microsoft.com/office/drawing/2014/main" id="{5D3DF06C-5827-5DFA-8C9C-A964CCC330B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 name="Slide Number Placeholder 5">
            <a:extLst>
              <a:ext uri="{FF2B5EF4-FFF2-40B4-BE49-F238E27FC236}">
                <a16:creationId xmlns:a16="http://schemas.microsoft.com/office/drawing/2014/main" id="{7BA5122D-426F-2A1C-D0AC-933152028E9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010E407F-6937-B87B-9A03-062BE020CBE2}"/>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468852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Home Improvement</a:t>
            </a:r>
            <a:endParaRPr kumimoji="0" lang="en-US" sz="1600" b="0" i="0" u="none" strike="noStrike" kern="1200" cap="none" spc="0" normalizeH="0" baseline="0" noProof="0" dirty="0">
              <a:ln>
                <a:noFill/>
              </a:ln>
              <a:solidFill>
                <a:srgbClr val="FFE900"/>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D6F3E4AB-B239-4014-8CC3-C8706E0369B4}"/>
              </a:ext>
            </a:extLst>
          </p:cNvPr>
          <p:cNvSpPr/>
          <p:nvPr/>
        </p:nvSpPr>
        <p:spPr>
          <a:xfrm>
            <a:off x="76122" y="916108"/>
            <a:ext cx="3904144" cy="42165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B1464"/>
                </a:solidFill>
                <a:effectLst/>
                <a:uLnTx/>
                <a:uFillTx/>
                <a:latin typeface="Helvetica"/>
                <a:ea typeface="+mn-ea"/>
                <a:cs typeface="Helvetica"/>
              </a:rPr>
              <a:t>STIHL, a manufacturer of power tools and equipment, sought to drive awareness of their battery-powered outdoor power equipment to tap into their target audience and drive reach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B1464"/>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err="1">
                <a:ln>
                  <a:noFill/>
                </a:ln>
                <a:solidFill>
                  <a:srgbClr val="1B1464"/>
                </a:solidFill>
                <a:effectLst/>
                <a:uLnTx/>
                <a:uFillTx/>
                <a:latin typeface="Helvetica"/>
                <a:ea typeface="+mn-ea"/>
                <a:cs typeface="Helvetica"/>
              </a:rPr>
              <a:t>MiQ’s</a:t>
            </a:r>
            <a:r>
              <a:rPr kumimoji="0" lang="en-US" sz="1200" b="0" i="0" u="none" strike="noStrike" kern="1200" cap="none" spc="0" normalizeH="0" baseline="0" noProof="0" dirty="0">
                <a:ln>
                  <a:noFill/>
                </a:ln>
                <a:solidFill>
                  <a:srgbClr val="1B1464"/>
                </a:solidFill>
                <a:effectLst/>
                <a:uLnTx/>
                <a:uFillTx/>
                <a:latin typeface="Helvetica"/>
                <a:ea typeface="+mn-ea"/>
                <a:cs typeface="Helvetica"/>
              </a:rPr>
              <a:t> Advanced TV solution provided an </a:t>
            </a:r>
            <a:r>
              <a:rPr lang="en-US" sz="1200" dirty="0">
                <a:solidFill>
                  <a:srgbClr val="1B1464"/>
                </a:solidFill>
                <a:latin typeface="Helvetica"/>
                <a:cs typeface="Helvetica"/>
              </a:rPr>
              <a:t>omnichannel approach to achieve this goal</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lang="en-US" sz="400" dirty="0">
              <a:solidFill>
                <a:srgbClr val="1B1464"/>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B1464"/>
                </a:solidFill>
                <a:effectLst/>
                <a:uLnTx/>
                <a:uFillTx/>
                <a:latin typeface="Helvetica"/>
                <a:ea typeface="+mn-ea"/>
                <a:cs typeface="Helvetica"/>
              </a:rPr>
              <a:t>With a 95% VCR KPI, CTV pro</a:t>
            </a:r>
            <a:r>
              <a:rPr lang="en-US" sz="1200" dirty="0">
                <a:solidFill>
                  <a:srgbClr val="1B1464"/>
                </a:solidFill>
                <a:latin typeface="Helvetica"/>
                <a:cs typeface="Helvetica"/>
              </a:rPr>
              <a:t>vided an opportunity to meet this goal and reach STIHL’s target audience in new ways</a:t>
            </a:r>
            <a:endParaRPr kumimoji="0" lang="en-US" sz="1200" b="0" i="0" u="none" strike="noStrike" kern="1200" cap="none" spc="0" normalizeH="0" baseline="0" noProof="0" dirty="0">
              <a:ln>
                <a:noFill/>
              </a:ln>
              <a:solidFill>
                <a:srgbClr val="1B1464"/>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B1464"/>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err="1">
                <a:ln>
                  <a:noFill/>
                </a:ln>
                <a:solidFill>
                  <a:srgbClr val="1B1464"/>
                </a:solidFill>
                <a:effectLst/>
                <a:uLnTx/>
                <a:uFillTx/>
                <a:latin typeface="Helvetica"/>
                <a:ea typeface="+mn-ea"/>
                <a:cs typeface="Helvetica"/>
              </a:rPr>
              <a:t>MiQ</a:t>
            </a:r>
            <a:r>
              <a:rPr kumimoji="0" lang="en-US" sz="1200" b="0" i="0" u="none" strike="noStrike" kern="1200" cap="none" spc="0" normalizeH="0" baseline="0" noProof="0" dirty="0">
                <a:ln>
                  <a:noFill/>
                </a:ln>
                <a:solidFill>
                  <a:srgbClr val="1B1464"/>
                </a:solidFill>
                <a:effectLst/>
                <a:uLnTx/>
                <a:uFillTx/>
                <a:latin typeface="Helvetica"/>
                <a:ea typeface="+mn-ea"/>
                <a:cs typeface="Helvetica"/>
              </a:rPr>
              <a:t> ran and tested different creatives across channels including display, OLV and CTV </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lang="en-US" sz="400" dirty="0">
              <a:solidFill>
                <a:srgbClr val="1B1464"/>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B1464"/>
                </a:solidFill>
                <a:effectLst/>
                <a:uLnTx/>
                <a:uFillTx/>
                <a:latin typeface="Helvetica"/>
                <a:ea typeface="+mn-ea"/>
                <a:cs typeface="Helvetica"/>
              </a:rPr>
              <a:t>With competitive intelligence, STIHL was able to win SOV over their competitors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B1464"/>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a:ea typeface="+mn-ea"/>
                <a:cs typeface="Helvetica"/>
              </a:rPr>
              <a:t>Company / Platform / Media Type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err="1">
                <a:ln>
                  <a:noFill/>
                </a:ln>
                <a:solidFill>
                  <a:srgbClr val="1B1464"/>
                </a:solidFill>
                <a:effectLst/>
                <a:uLnTx/>
                <a:uFillTx/>
                <a:latin typeface="Helvetica"/>
                <a:ea typeface="+mn-ea"/>
                <a:cs typeface="Helvetica"/>
              </a:rPr>
              <a:t>MiQ</a:t>
            </a:r>
            <a:r>
              <a:rPr kumimoji="0" lang="en-US" sz="1200" b="0" i="0" u="none" strike="noStrike" kern="1200" cap="none" spc="0" normalizeH="0" baseline="0" noProof="0" dirty="0">
                <a:ln>
                  <a:noFill/>
                </a:ln>
                <a:solidFill>
                  <a:srgbClr val="1B1464"/>
                </a:solidFill>
                <a:effectLst/>
                <a:uLnTx/>
                <a:uFillTx/>
                <a:latin typeface="Helvetica"/>
                <a:ea typeface="+mn-ea"/>
                <a:cs typeface="Helvetica"/>
              </a:rPr>
              <a:t> / Display, Online Video, Connected TV (CTV)</a:t>
            </a:r>
          </a:p>
        </p:txBody>
      </p:sp>
      <p:sp>
        <p:nvSpPr>
          <p:cNvPr id="30" name="Rectangle 29">
            <a:extLst>
              <a:ext uri="{FF2B5EF4-FFF2-40B4-BE49-F238E27FC236}">
                <a16:creationId xmlns:a16="http://schemas.microsoft.com/office/drawing/2014/main" id="{75F81532-3D49-4828-8247-ECFA9B63B40D}"/>
              </a:ext>
            </a:extLst>
          </p:cNvPr>
          <p:cNvSpPr/>
          <p:nvPr/>
        </p:nvSpPr>
        <p:spPr>
          <a:xfrm>
            <a:off x="4014788" y="95501"/>
            <a:ext cx="8052196" cy="769441"/>
          </a:xfrm>
          <a:prstGeom prst="rect">
            <a:avLst/>
          </a:prstGeom>
          <a:noFill/>
        </p:spPr>
        <p:txBody>
          <a:bodyPr wrap="square" lIns="91440" tIns="45720" rIns="91440" bIns="45720" anchor="t">
            <a:spAutoFit/>
          </a:bodyPr>
          <a:lstStyle/>
          <a:p>
            <a:pPr marL="0" marR="0" lvl="0" indent="0" algn="l" defTabSz="914194"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dirty="0" err="1">
                <a:ln>
                  <a:noFill/>
                </a:ln>
                <a:solidFill>
                  <a:srgbClr val="1B1464"/>
                </a:solidFill>
                <a:effectLst/>
                <a:uLnTx/>
                <a:uFillTx/>
                <a:latin typeface="Helvetica" panose="020B0403020202020204" pitchFamily="34" charset="0"/>
                <a:ea typeface="+mn-ea"/>
                <a:cs typeface="+mn-cs"/>
              </a:rPr>
              <a:t>MiQ</a:t>
            </a:r>
            <a:r>
              <a:rPr kumimoji="0" lang="en-US" sz="2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leveraged CTV to reach STIHL’s desired target audience and </a:t>
            </a:r>
            <a:r>
              <a:rPr kumimoji="0" lang="en-US" sz="2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build awareness</a:t>
            </a:r>
            <a:r>
              <a:rPr kumimoji="0" lang="en-US" sz="2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during their Spring campaign</a:t>
            </a:r>
            <a:endParaRPr kumimoji="0" lang="en-US" sz="2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37" name="TextBox 36">
            <a:extLst>
              <a:ext uri="{FF2B5EF4-FFF2-40B4-BE49-F238E27FC236}">
                <a16:creationId xmlns:a16="http://schemas.microsoft.com/office/drawing/2014/main" id="{14F36C49-443D-4E60-B1B7-6C4AA013C3F0}"/>
              </a:ext>
            </a:extLst>
          </p:cNvPr>
          <p:cNvSpPr txBox="1"/>
          <p:nvPr/>
        </p:nvSpPr>
        <p:spPr>
          <a:xfrm>
            <a:off x="3980266" y="6335621"/>
            <a:ext cx="646094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Source: </a:t>
            </a:r>
            <a:r>
              <a:rPr lang="en-US" sz="800" dirty="0" err="1">
                <a:solidFill>
                  <a:srgbClr val="002060"/>
                </a:solidFill>
                <a:latin typeface="Helvetica" panose="020B0604020202020204" pitchFamily="34" charset="0"/>
                <a:cs typeface="Helvetica" panose="020B0604020202020204" pitchFamily="34" charset="0"/>
              </a:rPr>
              <a:t>MiQ</a:t>
            </a:r>
            <a:r>
              <a:rPr kumimoji="0" lang="en-US" sz="8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 Case study: </a:t>
            </a:r>
            <a:r>
              <a:rPr lang="en-US" sz="800" i="1" dirty="0">
                <a:solidFill>
                  <a:srgbClr val="002060"/>
                </a:solidFill>
                <a:latin typeface="Helvetica" panose="020B0604020202020204" pitchFamily="34" charset="0"/>
                <a:cs typeface="Helvetica" panose="020B0604020202020204" pitchFamily="34" charset="0"/>
              </a:rPr>
              <a:t>STIHL leverages CTV for Spring Awareness Campaign</a:t>
            </a:r>
            <a:r>
              <a:rPr kumimoji="0" lang="en-US" sz="8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 2023.</a:t>
            </a:r>
            <a:endParaRPr kumimoji="0" lang="en-US" sz="800" b="0" i="1"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endParaRPr>
          </a:p>
        </p:txBody>
      </p:sp>
      <p:pic>
        <p:nvPicPr>
          <p:cNvPr id="38" name="Picture 37">
            <a:extLst>
              <a:ext uri="{FF2B5EF4-FFF2-40B4-BE49-F238E27FC236}">
                <a16:creationId xmlns:a16="http://schemas.microsoft.com/office/drawing/2014/main" id="{FD58FBF1-12A2-414B-B383-E6AA8D3654F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1" name="Slide Number Placeholder 5">
            <a:extLst>
              <a:ext uri="{FF2B5EF4-FFF2-40B4-BE49-F238E27FC236}">
                <a16:creationId xmlns:a16="http://schemas.microsoft.com/office/drawing/2014/main" id="{24EE035E-AFCB-48B5-8FCB-95DD477E539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2" name="Picture 1" descr="Icon&#10;&#10;Description automatically generated">
            <a:extLst>
              <a:ext uri="{FF2B5EF4-FFF2-40B4-BE49-F238E27FC236}">
                <a16:creationId xmlns:a16="http://schemas.microsoft.com/office/drawing/2014/main" id="{1AF41A0E-BCDF-DCC0-00D0-D28D5D224C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45005" y="61456"/>
            <a:ext cx="688194" cy="688194"/>
          </a:xfrm>
          <a:prstGeom prst="rect">
            <a:avLst/>
          </a:prstGeom>
          <a:noFill/>
          <a:ln>
            <a:noFill/>
          </a:ln>
        </p:spPr>
      </p:pic>
      <p:pic>
        <p:nvPicPr>
          <p:cNvPr id="1026" name="Picture 2" descr="MiQ Tech and Analytics – Medium">
            <a:extLst>
              <a:ext uri="{FF2B5EF4-FFF2-40B4-BE49-F238E27FC236}">
                <a16:creationId xmlns:a16="http://schemas.microsoft.com/office/drawing/2014/main" id="{042691E1-6681-8855-0BAC-BF35EE3E53D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520" t="34455" r="13345" b="34522"/>
          <a:stretch/>
        </p:blipFill>
        <p:spPr bwMode="auto">
          <a:xfrm>
            <a:off x="10816170" y="5912723"/>
            <a:ext cx="1213165" cy="5146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C4FD7E0D-DE2E-A48E-92A7-B2398A645A75}"/>
              </a:ext>
            </a:extLst>
          </p:cNvPr>
          <p:cNvSpPr/>
          <p:nvPr/>
        </p:nvSpPr>
        <p:spPr>
          <a:xfrm>
            <a:off x="4557068" y="1924490"/>
            <a:ext cx="3253563" cy="3516083"/>
          </a:xfrm>
          <a:prstGeom prst="roundRect">
            <a:avLst>
              <a:gd name="adj" fmla="val 9151"/>
            </a:avLst>
          </a:prstGeom>
          <a:solidFill>
            <a:srgbClr val="00BFF2"/>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CBCD83A0-E5B0-3050-E237-36B5B691D112}"/>
              </a:ext>
            </a:extLst>
          </p:cNvPr>
          <p:cNvSpPr/>
          <p:nvPr/>
        </p:nvSpPr>
        <p:spPr>
          <a:xfrm>
            <a:off x="8271141" y="1924490"/>
            <a:ext cx="3253563" cy="3516083"/>
          </a:xfrm>
          <a:prstGeom prst="roundRect">
            <a:avLst>
              <a:gd name="adj" fmla="val 9151"/>
            </a:avLst>
          </a:prstGeom>
          <a:solidFill>
            <a:srgbClr val="00BFF2"/>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B9BB015-E100-5FB8-028C-76C1970AB543}"/>
              </a:ext>
            </a:extLst>
          </p:cNvPr>
          <p:cNvSpPr txBox="1"/>
          <p:nvPr/>
        </p:nvSpPr>
        <p:spPr>
          <a:xfrm>
            <a:off x="4557068" y="2620702"/>
            <a:ext cx="3253563" cy="2123658"/>
          </a:xfrm>
          <a:prstGeom prst="rect">
            <a:avLst/>
          </a:prstGeom>
          <a:noFill/>
        </p:spPr>
        <p:txBody>
          <a:bodyPr wrap="square" rtlCol="0">
            <a:spAutoFit/>
          </a:bodyPr>
          <a:lstStyle/>
          <a:p>
            <a:pPr algn="ctr"/>
            <a:r>
              <a:rPr lang="en-US" sz="8800" b="1" dirty="0">
                <a:ln>
                  <a:solidFill>
                    <a:srgbClr val="002060"/>
                  </a:solidFill>
                </a:ln>
                <a:solidFill>
                  <a:srgbClr val="FFE900"/>
                </a:solidFill>
                <a:latin typeface="Helvetica" panose="020B0403020202020204" pitchFamily="34" charset="0"/>
              </a:rPr>
              <a:t>98%</a:t>
            </a:r>
            <a:r>
              <a:rPr lang="en-US" sz="8000" b="1" dirty="0">
                <a:latin typeface="Helvetica" panose="020B0403020202020204" pitchFamily="34" charset="0"/>
              </a:rPr>
              <a:t> </a:t>
            </a:r>
          </a:p>
          <a:p>
            <a:pPr algn="ctr"/>
            <a:r>
              <a:rPr lang="en-US" sz="2800" dirty="0">
                <a:solidFill>
                  <a:schemeClr val="bg1"/>
                </a:solidFill>
                <a:latin typeface="Helvetica" panose="020B0403020202020204" pitchFamily="34" charset="0"/>
              </a:rPr>
              <a:t>VCR on CTV</a:t>
            </a:r>
          </a:p>
          <a:p>
            <a:pPr algn="ctr"/>
            <a:r>
              <a:rPr lang="en-US" sz="1600" dirty="0">
                <a:solidFill>
                  <a:schemeClr val="bg1"/>
                </a:solidFill>
                <a:latin typeface="Helvetica" panose="020B0403020202020204" pitchFamily="34" charset="0"/>
              </a:rPr>
              <a:t>(&gt;3.2% over KPI)</a:t>
            </a:r>
          </a:p>
        </p:txBody>
      </p:sp>
      <p:sp>
        <p:nvSpPr>
          <p:cNvPr id="6" name="TextBox 5">
            <a:extLst>
              <a:ext uri="{FF2B5EF4-FFF2-40B4-BE49-F238E27FC236}">
                <a16:creationId xmlns:a16="http://schemas.microsoft.com/office/drawing/2014/main" id="{1D075547-3081-EAD9-D20C-C9B7823910B3}"/>
              </a:ext>
            </a:extLst>
          </p:cNvPr>
          <p:cNvSpPr txBox="1"/>
          <p:nvPr/>
        </p:nvSpPr>
        <p:spPr>
          <a:xfrm>
            <a:off x="8271141" y="2620702"/>
            <a:ext cx="3253563" cy="1877437"/>
          </a:xfrm>
          <a:prstGeom prst="rect">
            <a:avLst/>
          </a:prstGeom>
          <a:noFill/>
        </p:spPr>
        <p:txBody>
          <a:bodyPr wrap="square" rtlCol="0">
            <a:spAutoFit/>
          </a:bodyPr>
          <a:lstStyle/>
          <a:p>
            <a:pPr algn="ctr"/>
            <a:r>
              <a:rPr lang="en-US" sz="8800" b="1" dirty="0">
                <a:ln>
                  <a:solidFill>
                    <a:srgbClr val="002060"/>
                  </a:solidFill>
                </a:ln>
                <a:solidFill>
                  <a:srgbClr val="FFE900"/>
                </a:solidFill>
                <a:latin typeface="Helvetica" panose="020B0403020202020204" pitchFamily="34" charset="0"/>
              </a:rPr>
              <a:t>1.4M</a:t>
            </a:r>
            <a:r>
              <a:rPr lang="en-US" sz="8000" b="1" dirty="0">
                <a:latin typeface="Helvetica" panose="020B0403020202020204" pitchFamily="34" charset="0"/>
              </a:rPr>
              <a:t> </a:t>
            </a:r>
          </a:p>
          <a:p>
            <a:pPr algn="ctr"/>
            <a:r>
              <a:rPr lang="en-US" sz="2800" dirty="0">
                <a:solidFill>
                  <a:schemeClr val="bg1"/>
                </a:solidFill>
                <a:latin typeface="Helvetica" panose="020B0403020202020204" pitchFamily="34" charset="0"/>
              </a:rPr>
              <a:t>CTV Impressions</a:t>
            </a:r>
            <a:endParaRPr lang="en-US" sz="1600" dirty="0">
              <a:solidFill>
                <a:schemeClr val="bg1"/>
              </a:solidFill>
              <a:latin typeface="Helvetica" panose="020B0403020202020204" pitchFamily="34" charset="0"/>
            </a:endParaRPr>
          </a:p>
        </p:txBody>
      </p:sp>
      <p:sp>
        <p:nvSpPr>
          <p:cNvPr id="7" name="TextBox 6">
            <a:extLst>
              <a:ext uri="{FF2B5EF4-FFF2-40B4-BE49-F238E27FC236}">
                <a16:creationId xmlns:a16="http://schemas.microsoft.com/office/drawing/2014/main" id="{070172EB-5DE2-EF95-2550-EF80F2815B51}"/>
              </a:ext>
            </a:extLst>
          </p:cNvPr>
          <p:cNvSpPr txBox="1"/>
          <p:nvPr/>
        </p:nvSpPr>
        <p:spPr>
          <a:xfrm>
            <a:off x="6016231" y="1351523"/>
            <a:ext cx="4014788" cy="400110"/>
          </a:xfrm>
          <a:prstGeom prst="rect">
            <a:avLst/>
          </a:prstGeom>
          <a:noFill/>
        </p:spPr>
        <p:txBody>
          <a:bodyPr wrap="square" rtlCol="0">
            <a:spAutoFit/>
          </a:bodyPr>
          <a:lstStyle/>
          <a:p>
            <a:pPr algn="ctr"/>
            <a:r>
              <a:rPr lang="en-US" sz="2000" b="1" u="sng" dirty="0">
                <a:solidFill>
                  <a:srgbClr val="1B1464"/>
                </a:solidFill>
                <a:latin typeface="Helvetica" panose="020B0403020202020204" pitchFamily="34" charset="0"/>
              </a:rPr>
              <a:t>Results</a:t>
            </a:r>
          </a:p>
        </p:txBody>
      </p:sp>
      <p:sp>
        <p:nvSpPr>
          <p:cNvPr id="9" name="Rectangle 8">
            <a:extLst>
              <a:ext uri="{FF2B5EF4-FFF2-40B4-BE49-F238E27FC236}">
                <a16:creationId xmlns:a16="http://schemas.microsoft.com/office/drawing/2014/main" id="{A34BC369-8AD1-B213-6D2B-7745EA41EF1C}"/>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713453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Home Appliances</a:t>
            </a:r>
            <a:endParaRPr kumimoji="0" lang="en-US" sz="1600" b="0" i="0" u="none" strike="noStrike" kern="1200" cap="none" spc="0" normalizeH="0" baseline="0" noProof="0" dirty="0">
              <a:ln>
                <a:noFill/>
              </a:ln>
              <a:solidFill>
                <a:srgbClr val="FFE900"/>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D6F3E4AB-B239-4014-8CC3-C8706E0369B4}"/>
              </a:ext>
            </a:extLst>
          </p:cNvPr>
          <p:cNvSpPr/>
          <p:nvPr/>
        </p:nvSpPr>
        <p:spPr>
          <a:xfrm>
            <a:off x="76122" y="916108"/>
            <a:ext cx="3904144" cy="513986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Looking to drive awareness, Whirlpool, utilized programmatic CTV to optimize reach, frequency and efficiencies across publishers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Whirlpool launched an awareness campaign across over 50 curated CTV publishers via custom PMPs*, utilizing Innovid as their video ad server and measurement provider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Third-party Homeowner Audience Segment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Analysis found programmatic buys across multiple publishers (50+) can drive unique reach (</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87%</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 while maintaining low target average frequency (</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3.3X</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Demonstrated how programmatic CTV could drive cost savings while improving ROI; campaign had lower overall cost-per-unique-reach, outperforming ANA study benchmark** by </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10%</a:t>
            </a:r>
            <a:endParaRPr kumimoji="0" lang="en-US" sz="1200" b="0" i="0" u="none" strike="noStrike" kern="1200" cap="none" spc="0" normalizeH="0" baseline="0" noProof="0" dirty="0">
              <a:ln>
                <a:noFill/>
              </a:ln>
              <a:solidFill>
                <a:srgbClr val="ED3C8D"/>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Company / Platform / Media Type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Innovid </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 Streaming Only </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 </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Connected TV (CTV)</a:t>
            </a:r>
          </a:p>
        </p:txBody>
      </p:sp>
      <p:sp>
        <p:nvSpPr>
          <p:cNvPr id="30" name="Rectangle 29">
            <a:extLst>
              <a:ext uri="{FF2B5EF4-FFF2-40B4-BE49-F238E27FC236}">
                <a16:creationId xmlns:a16="http://schemas.microsoft.com/office/drawing/2014/main" id="{75F81532-3D49-4828-8247-ECFA9B63B40D}"/>
              </a:ext>
            </a:extLst>
          </p:cNvPr>
          <p:cNvSpPr/>
          <p:nvPr/>
        </p:nvSpPr>
        <p:spPr>
          <a:xfrm>
            <a:off x="3980266" y="89124"/>
            <a:ext cx="8086718" cy="1107996"/>
          </a:xfrm>
          <a:prstGeom prst="rect">
            <a:avLst/>
          </a:prstGeom>
          <a:noFill/>
        </p:spPr>
        <p:txBody>
          <a:bodyPr wrap="square" lIns="91440" tIns="45720" rIns="91440" bIns="45720" anchor="t">
            <a:spAutoFit/>
          </a:bodyPr>
          <a:lstStyle/>
          <a:p>
            <a:pPr marL="0" marR="0" lvl="0" indent="0" algn="l" defTabSz="914194"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Whirlpool utilized CTV insights to identify optimal publishers to increase </a:t>
            </a:r>
            <a:r>
              <a:rPr kumimoji="0" lang="en-US" sz="2200" b="1"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unique reach </a:t>
            </a:r>
            <a:r>
              <a:rPr kumimoji="0" lang="en-US" sz="2200" b="0"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and </a:t>
            </a:r>
            <a:r>
              <a:rPr kumimoji="0" lang="en-US" sz="2200" b="1"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cost efficiencies </a:t>
            </a:r>
            <a:r>
              <a:rPr kumimoji="0" lang="en-US" sz="2200"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while </a:t>
            </a:r>
            <a:r>
              <a:rPr kumimoji="0" lang="en-US" sz="2200" b="1"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managing frequency</a:t>
            </a:r>
          </a:p>
        </p:txBody>
      </p:sp>
      <p:sp>
        <p:nvSpPr>
          <p:cNvPr id="37" name="TextBox 36">
            <a:extLst>
              <a:ext uri="{FF2B5EF4-FFF2-40B4-BE49-F238E27FC236}">
                <a16:creationId xmlns:a16="http://schemas.microsoft.com/office/drawing/2014/main" id="{14F36C49-443D-4E60-B1B7-6C4AA013C3F0}"/>
              </a:ext>
            </a:extLst>
          </p:cNvPr>
          <p:cNvSpPr txBox="1"/>
          <p:nvPr/>
        </p:nvSpPr>
        <p:spPr>
          <a:xfrm>
            <a:off x="3980266" y="5719990"/>
            <a:ext cx="64609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Innovid, Case study: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Innovid Insights Measures 87% Unique Reach Percentage for Whirlpool</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Campaign time period: 4/1/2021 – 5/30/3021. 1. Unique Reach Percentage: The total number of unique or distinct households (only) reached during the campaign, displayed as a percentage. This included 3rd-party audience segments targeting homeowners. 2. Unique Reach Efficiency: A publisher overall efficiency in reaching unique households against delivered impressions. **3. Benchmark Reach of U.S. CTV Households: Benchmarks are Innovid-ANA’s State of Connected TV 2021 Report. 4. Average Campaign Frequency: The average number of times a single household was exposed during the campaign. *Private marketplace.</a:t>
            </a:r>
            <a:endPar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pic>
        <p:nvPicPr>
          <p:cNvPr id="2" name="Picture 2" descr="Innovid Inc. – IAB Europe">
            <a:extLst>
              <a:ext uri="{FF2B5EF4-FFF2-40B4-BE49-F238E27FC236}">
                <a16:creationId xmlns:a16="http://schemas.microsoft.com/office/drawing/2014/main" id="{1BCFE7E0-ACC1-4E0D-8A0D-50587E96765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41208" y="6183270"/>
            <a:ext cx="1613792" cy="29980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FADCAFDC-F8F9-4734-9948-0A57D35597BC}"/>
              </a:ext>
            </a:extLst>
          </p:cNvPr>
          <p:cNvGrpSpPr/>
          <p:nvPr/>
        </p:nvGrpSpPr>
        <p:grpSpPr>
          <a:xfrm>
            <a:off x="4236232" y="2214083"/>
            <a:ext cx="1669413" cy="2599353"/>
            <a:chOff x="4354224" y="2410729"/>
            <a:chExt cx="1669413" cy="2599353"/>
          </a:xfrm>
        </p:grpSpPr>
        <p:pic>
          <p:nvPicPr>
            <p:cNvPr id="26" name="Picture 25" descr="Shape, circle&#10;&#10;Description automatically generated">
              <a:extLst>
                <a:ext uri="{FF2B5EF4-FFF2-40B4-BE49-F238E27FC236}">
                  <a16:creationId xmlns:a16="http://schemas.microsoft.com/office/drawing/2014/main" id="{D1B16CAA-1BD8-498B-B375-39F69017B91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05462" y="2410729"/>
              <a:ext cx="1566936" cy="1468697"/>
            </a:xfrm>
            <a:prstGeom prst="rect">
              <a:avLst/>
            </a:prstGeom>
          </p:spPr>
        </p:pic>
        <p:sp>
          <p:nvSpPr>
            <p:cNvPr id="31" name="Rectangle 30">
              <a:extLst>
                <a:ext uri="{FF2B5EF4-FFF2-40B4-BE49-F238E27FC236}">
                  <a16:creationId xmlns:a16="http://schemas.microsoft.com/office/drawing/2014/main" id="{15BDCE75-64F2-452D-A196-D19057C3B8B3}"/>
                </a:ext>
              </a:extLst>
            </p:cNvPr>
            <p:cNvSpPr/>
            <p:nvPr/>
          </p:nvSpPr>
          <p:spPr>
            <a:xfrm>
              <a:off x="4354224" y="4486862"/>
              <a:ext cx="1669413" cy="523220"/>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Unique Reach Percentage</a:t>
              </a:r>
              <a:r>
                <a:rPr kumimoji="0" lang="en-US" sz="1400" b="0" i="0" u="none" strike="noStrike" kern="1200" cap="none" spc="0" normalizeH="0" baseline="30000" noProof="0">
                  <a:ln>
                    <a:noFill/>
                  </a:ln>
                  <a:solidFill>
                    <a:srgbClr val="1F1A62"/>
                  </a:solidFill>
                  <a:effectLst/>
                  <a:uLnTx/>
                  <a:uFillTx/>
                  <a:latin typeface="Helvetica"/>
                  <a:ea typeface="+mn-ea"/>
                  <a:cs typeface="Helvetica"/>
                </a:rPr>
                <a:t>1</a:t>
              </a: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p:txBody>
        </p:sp>
        <p:sp>
          <p:nvSpPr>
            <p:cNvPr id="35" name="Rectangle 34">
              <a:extLst>
                <a:ext uri="{FF2B5EF4-FFF2-40B4-BE49-F238E27FC236}">
                  <a16:creationId xmlns:a16="http://schemas.microsoft.com/office/drawing/2014/main" id="{CD1A2268-F3EB-4A45-97A0-B313B4585C2F}"/>
                </a:ext>
              </a:extLst>
            </p:cNvPr>
            <p:cNvSpPr/>
            <p:nvPr/>
          </p:nvSpPr>
          <p:spPr>
            <a:xfrm>
              <a:off x="4542284" y="3979827"/>
              <a:ext cx="1293293" cy="523220"/>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a:ea typeface="+mn-ea"/>
                  <a:cs typeface="Helvetica"/>
                </a:rPr>
                <a:t>87%</a:t>
              </a:r>
            </a:p>
          </p:txBody>
        </p:sp>
      </p:grpSp>
      <p:grpSp>
        <p:nvGrpSpPr>
          <p:cNvPr id="5" name="Group 4">
            <a:extLst>
              <a:ext uri="{FF2B5EF4-FFF2-40B4-BE49-F238E27FC236}">
                <a16:creationId xmlns:a16="http://schemas.microsoft.com/office/drawing/2014/main" id="{AAE67841-FA1F-4C7B-8442-15CB845C957F}"/>
              </a:ext>
            </a:extLst>
          </p:cNvPr>
          <p:cNvGrpSpPr/>
          <p:nvPr/>
        </p:nvGrpSpPr>
        <p:grpSpPr>
          <a:xfrm>
            <a:off x="6027167" y="2214083"/>
            <a:ext cx="1836354" cy="2621380"/>
            <a:chOff x="6288817" y="2410729"/>
            <a:chExt cx="1836354" cy="2621380"/>
          </a:xfrm>
        </p:grpSpPr>
        <p:pic>
          <p:nvPicPr>
            <p:cNvPr id="36" name="Picture 35" descr="Shape, circle&#10;&#10;Description automatically generated">
              <a:extLst>
                <a:ext uri="{FF2B5EF4-FFF2-40B4-BE49-F238E27FC236}">
                  <a16:creationId xmlns:a16="http://schemas.microsoft.com/office/drawing/2014/main" id="{E70F3EF3-9756-4170-9ECB-8896C840AB3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23526" y="2410729"/>
              <a:ext cx="1566936" cy="1468697"/>
            </a:xfrm>
            <a:prstGeom prst="rect">
              <a:avLst/>
            </a:prstGeom>
          </p:spPr>
        </p:pic>
        <p:sp>
          <p:nvSpPr>
            <p:cNvPr id="40" name="Rectangle 39">
              <a:extLst>
                <a:ext uri="{FF2B5EF4-FFF2-40B4-BE49-F238E27FC236}">
                  <a16:creationId xmlns:a16="http://schemas.microsoft.com/office/drawing/2014/main" id="{EC9C5B88-5084-4939-89C9-DB1C17702A76}"/>
                </a:ext>
              </a:extLst>
            </p:cNvPr>
            <p:cNvSpPr/>
            <p:nvPr/>
          </p:nvSpPr>
          <p:spPr>
            <a:xfrm>
              <a:off x="6288817" y="4486862"/>
              <a:ext cx="1836354" cy="545247"/>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Unique Reach Efficiency</a:t>
              </a:r>
              <a:r>
                <a:rPr kumimoji="0" lang="en-US" sz="1400" b="0" i="0" u="none" strike="noStrike" kern="1200" cap="none" spc="0" normalizeH="0" baseline="30000" noProof="0">
                  <a:ln>
                    <a:noFill/>
                  </a:ln>
                  <a:solidFill>
                    <a:srgbClr val="1F1A62"/>
                  </a:solidFill>
                  <a:effectLst/>
                  <a:uLnTx/>
                  <a:uFillTx/>
                  <a:latin typeface="Helvetica"/>
                  <a:ea typeface="+mn-ea"/>
                  <a:cs typeface="Helvetica"/>
                </a:rPr>
                <a:t>2</a:t>
              </a: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p:txBody>
        </p:sp>
        <p:sp>
          <p:nvSpPr>
            <p:cNvPr id="42" name="Rectangle 41">
              <a:extLst>
                <a:ext uri="{FF2B5EF4-FFF2-40B4-BE49-F238E27FC236}">
                  <a16:creationId xmlns:a16="http://schemas.microsoft.com/office/drawing/2014/main" id="{0358AED5-90F4-422A-998C-0C708B263907}"/>
                </a:ext>
              </a:extLst>
            </p:cNvPr>
            <p:cNvSpPr/>
            <p:nvPr/>
          </p:nvSpPr>
          <p:spPr>
            <a:xfrm>
              <a:off x="6560348" y="3979827"/>
              <a:ext cx="1293293" cy="523220"/>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a:ea typeface="+mn-ea"/>
                  <a:cs typeface="Helvetica"/>
                </a:rPr>
                <a:t>~26%</a:t>
              </a:r>
            </a:p>
          </p:txBody>
        </p:sp>
      </p:grpSp>
      <p:grpSp>
        <p:nvGrpSpPr>
          <p:cNvPr id="6" name="Group 5">
            <a:extLst>
              <a:ext uri="{FF2B5EF4-FFF2-40B4-BE49-F238E27FC236}">
                <a16:creationId xmlns:a16="http://schemas.microsoft.com/office/drawing/2014/main" id="{B239E90F-5B51-430C-8F5D-DC4319C84A9D}"/>
              </a:ext>
            </a:extLst>
          </p:cNvPr>
          <p:cNvGrpSpPr/>
          <p:nvPr/>
        </p:nvGrpSpPr>
        <p:grpSpPr>
          <a:xfrm>
            <a:off x="7985043" y="2214083"/>
            <a:ext cx="2019989" cy="2599353"/>
            <a:chOff x="8244452" y="2410729"/>
            <a:chExt cx="2019989" cy="2599353"/>
          </a:xfrm>
        </p:grpSpPr>
        <p:pic>
          <p:nvPicPr>
            <p:cNvPr id="43" name="Picture 42" descr="Shape, circle&#10;&#10;Description automatically generated">
              <a:extLst>
                <a:ext uri="{FF2B5EF4-FFF2-40B4-BE49-F238E27FC236}">
                  <a16:creationId xmlns:a16="http://schemas.microsoft.com/office/drawing/2014/main" id="{FA25F03C-2A3F-4F79-A59C-F6D4F4F95D5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70978" y="2410729"/>
              <a:ext cx="1566936" cy="1468697"/>
            </a:xfrm>
            <a:prstGeom prst="rect">
              <a:avLst/>
            </a:prstGeom>
          </p:spPr>
        </p:pic>
        <p:sp>
          <p:nvSpPr>
            <p:cNvPr id="45" name="Rectangle 44">
              <a:extLst>
                <a:ext uri="{FF2B5EF4-FFF2-40B4-BE49-F238E27FC236}">
                  <a16:creationId xmlns:a16="http://schemas.microsoft.com/office/drawing/2014/main" id="{5309F42F-BA9C-4D6D-9CC4-59C864C1D082}"/>
                </a:ext>
              </a:extLst>
            </p:cNvPr>
            <p:cNvSpPr/>
            <p:nvPr/>
          </p:nvSpPr>
          <p:spPr>
            <a:xfrm>
              <a:off x="8244452" y="4486862"/>
              <a:ext cx="2019989" cy="523220"/>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Benchmark Reach </a:t>
              </a:r>
              <a:br>
                <a:rPr kumimoji="0" lang="en-US" sz="1400" b="0" i="0" u="none" strike="noStrike" kern="1200" cap="none" spc="0" normalizeH="0" baseline="0" noProof="0">
                  <a:ln>
                    <a:noFill/>
                  </a:ln>
                  <a:solidFill>
                    <a:srgbClr val="1F1A62"/>
                  </a:solidFill>
                  <a:effectLst/>
                  <a:uLnTx/>
                  <a:uFillTx/>
                  <a:latin typeface="Helvetica"/>
                  <a:ea typeface="+mn-ea"/>
                  <a:cs typeface="Helvetica"/>
                </a:rPr>
              </a:br>
              <a:r>
                <a:rPr kumimoji="0" lang="en-US" sz="1400" b="0" i="0" u="none" strike="noStrike" kern="1200" cap="none" spc="0" normalizeH="0" baseline="0" noProof="0">
                  <a:ln>
                    <a:noFill/>
                  </a:ln>
                  <a:solidFill>
                    <a:srgbClr val="1F1A62"/>
                  </a:solidFill>
                  <a:effectLst/>
                  <a:uLnTx/>
                  <a:uFillTx/>
                  <a:latin typeface="Helvetica"/>
                  <a:ea typeface="+mn-ea"/>
                  <a:cs typeface="Helvetica"/>
                </a:rPr>
                <a:t>of U.S. CTV Universe</a:t>
              </a:r>
              <a:r>
                <a:rPr kumimoji="0" lang="en-US" sz="1400" b="0" i="0" u="none" strike="noStrike" kern="1200" cap="none" spc="0" normalizeH="0" baseline="30000" noProof="0">
                  <a:ln>
                    <a:noFill/>
                  </a:ln>
                  <a:solidFill>
                    <a:srgbClr val="1F1A62"/>
                  </a:solidFill>
                  <a:effectLst/>
                  <a:uLnTx/>
                  <a:uFillTx/>
                  <a:latin typeface="Helvetica"/>
                  <a:ea typeface="+mn-ea"/>
                  <a:cs typeface="Helvetica"/>
                </a:rPr>
                <a:t>3</a:t>
              </a: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p:txBody>
        </p:sp>
        <p:sp>
          <p:nvSpPr>
            <p:cNvPr id="46" name="Rectangle 45">
              <a:extLst>
                <a:ext uri="{FF2B5EF4-FFF2-40B4-BE49-F238E27FC236}">
                  <a16:creationId xmlns:a16="http://schemas.microsoft.com/office/drawing/2014/main" id="{5D4573AB-C1D3-4D7F-9841-96BBCF4D17EC}"/>
                </a:ext>
              </a:extLst>
            </p:cNvPr>
            <p:cNvSpPr/>
            <p:nvPr/>
          </p:nvSpPr>
          <p:spPr>
            <a:xfrm>
              <a:off x="8607800" y="3979827"/>
              <a:ext cx="1293293" cy="523220"/>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a:ea typeface="+mn-ea"/>
                  <a:cs typeface="Helvetica"/>
                </a:rPr>
                <a:t>+2.5%</a:t>
              </a:r>
            </a:p>
          </p:txBody>
        </p:sp>
      </p:grpSp>
      <p:grpSp>
        <p:nvGrpSpPr>
          <p:cNvPr id="7" name="Group 6">
            <a:extLst>
              <a:ext uri="{FF2B5EF4-FFF2-40B4-BE49-F238E27FC236}">
                <a16:creationId xmlns:a16="http://schemas.microsoft.com/office/drawing/2014/main" id="{00E491E7-8BFE-4E8A-915A-C043ECDBABDA}"/>
              </a:ext>
            </a:extLst>
          </p:cNvPr>
          <p:cNvGrpSpPr/>
          <p:nvPr/>
        </p:nvGrpSpPr>
        <p:grpSpPr>
          <a:xfrm>
            <a:off x="10126555" y="2214083"/>
            <a:ext cx="1836354" cy="2599353"/>
            <a:chOff x="10490355" y="2410729"/>
            <a:chExt cx="1836354" cy="2599353"/>
          </a:xfrm>
        </p:grpSpPr>
        <p:pic>
          <p:nvPicPr>
            <p:cNvPr id="49" name="Picture 48" descr="Shape, circle&#10;&#10;Description automatically generated">
              <a:extLst>
                <a:ext uri="{FF2B5EF4-FFF2-40B4-BE49-F238E27FC236}">
                  <a16:creationId xmlns:a16="http://schemas.microsoft.com/office/drawing/2014/main" id="{286BF5E6-ACA3-4A91-AFB0-908E8739E1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25064" y="2410729"/>
              <a:ext cx="1566936" cy="1468697"/>
            </a:xfrm>
            <a:prstGeom prst="rect">
              <a:avLst/>
            </a:prstGeom>
          </p:spPr>
        </p:pic>
        <p:sp>
          <p:nvSpPr>
            <p:cNvPr id="50" name="Rectangle 49">
              <a:extLst>
                <a:ext uri="{FF2B5EF4-FFF2-40B4-BE49-F238E27FC236}">
                  <a16:creationId xmlns:a16="http://schemas.microsoft.com/office/drawing/2014/main" id="{53074E9D-B98C-4A47-85A4-912484179B9E}"/>
                </a:ext>
              </a:extLst>
            </p:cNvPr>
            <p:cNvSpPr/>
            <p:nvPr/>
          </p:nvSpPr>
          <p:spPr>
            <a:xfrm>
              <a:off x="10490355" y="4486862"/>
              <a:ext cx="1836354" cy="523220"/>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Average Campaign Frequency</a:t>
              </a:r>
              <a:r>
                <a:rPr kumimoji="0" lang="en-US" sz="1400" b="0" i="0" u="none" strike="noStrike" kern="1200" cap="none" spc="0" normalizeH="0" baseline="30000" noProof="0">
                  <a:ln>
                    <a:noFill/>
                  </a:ln>
                  <a:solidFill>
                    <a:srgbClr val="1F1A62"/>
                  </a:solidFill>
                  <a:effectLst/>
                  <a:uLnTx/>
                  <a:uFillTx/>
                  <a:latin typeface="Helvetica"/>
                  <a:ea typeface="+mn-ea"/>
                  <a:cs typeface="Helvetica"/>
                </a:rPr>
                <a:t>4</a:t>
              </a: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p:txBody>
        </p:sp>
        <p:sp>
          <p:nvSpPr>
            <p:cNvPr id="51" name="Rectangle 50">
              <a:extLst>
                <a:ext uri="{FF2B5EF4-FFF2-40B4-BE49-F238E27FC236}">
                  <a16:creationId xmlns:a16="http://schemas.microsoft.com/office/drawing/2014/main" id="{233BFC4C-5E19-49AE-974B-019232F39F68}"/>
                </a:ext>
              </a:extLst>
            </p:cNvPr>
            <p:cNvSpPr/>
            <p:nvPr/>
          </p:nvSpPr>
          <p:spPr>
            <a:xfrm>
              <a:off x="10761886" y="3979827"/>
              <a:ext cx="1293293" cy="523220"/>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a:ea typeface="+mn-ea"/>
                  <a:cs typeface="Helvetica"/>
                </a:rPr>
                <a:t>3.3X</a:t>
              </a:r>
            </a:p>
          </p:txBody>
        </p:sp>
      </p:grpSp>
      <p:pic>
        <p:nvPicPr>
          <p:cNvPr id="9" name="Picture 8" descr="Icon&#10;&#10;Description automatically generated">
            <a:extLst>
              <a:ext uri="{FF2B5EF4-FFF2-40B4-BE49-F238E27FC236}">
                <a16:creationId xmlns:a16="http://schemas.microsoft.com/office/drawing/2014/main" id="{AC3C85A2-8B2F-4725-B451-01788E5C35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30768" y="106462"/>
            <a:ext cx="659005" cy="659005"/>
          </a:xfrm>
          <a:prstGeom prst="rect">
            <a:avLst/>
          </a:prstGeom>
        </p:spPr>
      </p:pic>
      <p:pic>
        <p:nvPicPr>
          <p:cNvPr id="13" name="Picture 12" descr="Icon&#10;&#10;Description automatically generated">
            <a:extLst>
              <a:ext uri="{FF2B5EF4-FFF2-40B4-BE49-F238E27FC236}">
                <a16:creationId xmlns:a16="http://schemas.microsoft.com/office/drawing/2014/main" id="{BA16D02F-F52C-43E1-B3AB-36689019CC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72240" y="2586267"/>
            <a:ext cx="797395" cy="797395"/>
          </a:xfrm>
          <a:prstGeom prst="rect">
            <a:avLst/>
          </a:prstGeom>
        </p:spPr>
      </p:pic>
      <p:pic>
        <p:nvPicPr>
          <p:cNvPr id="15" name="Picture 14" descr="Icon&#10;&#10;Description automatically generated">
            <a:extLst>
              <a:ext uri="{FF2B5EF4-FFF2-40B4-BE49-F238E27FC236}">
                <a16:creationId xmlns:a16="http://schemas.microsoft.com/office/drawing/2014/main" id="{B0EC0475-7CCB-4F7C-BE59-55AA0B778EA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15822" y="2379986"/>
            <a:ext cx="659005" cy="659005"/>
          </a:xfrm>
          <a:prstGeom prst="rect">
            <a:avLst/>
          </a:prstGeom>
        </p:spPr>
      </p:pic>
      <p:pic>
        <p:nvPicPr>
          <p:cNvPr id="52" name="Picture 51" descr="Icon&#10;&#10;Description automatically generated">
            <a:extLst>
              <a:ext uri="{FF2B5EF4-FFF2-40B4-BE49-F238E27FC236}">
                <a16:creationId xmlns:a16="http://schemas.microsoft.com/office/drawing/2014/main" id="{E661E333-371B-4942-9E0F-FB7F1AB023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82143" y="2770177"/>
            <a:ext cx="659005" cy="659005"/>
          </a:xfrm>
          <a:prstGeom prst="rect">
            <a:avLst/>
          </a:prstGeom>
        </p:spPr>
      </p:pic>
      <p:pic>
        <p:nvPicPr>
          <p:cNvPr id="17" name="Picture 16" descr="A picture containing silhouette&#10;&#10;Description automatically generated">
            <a:extLst>
              <a:ext uri="{FF2B5EF4-FFF2-40B4-BE49-F238E27FC236}">
                <a16:creationId xmlns:a16="http://schemas.microsoft.com/office/drawing/2014/main" id="{58C620FA-98D3-4C18-8996-5299C86390D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464370" y="2611255"/>
            <a:ext cx="1061334" cy="1061334"/>
          </a:xfrm>
          <a:prstGeom prst="rect">
            <a:avLst/>
          </a:prstGeom>
        </p:spPr>
      </p:pic>
      <p:pic>
        <p:nvPicPr>
          <p:cNvPr id="19" name="Picture 18" descr="Logo&#10;&#10;Description automatically generated">
            <a:extLst>
              <a:ext uri="{FF2B5EF4-FFF2-40B4-BE49-F238E27FC236}">
                <a16:creationId xmlns:a16="http://schemas.microsoft.com/office/drawing/2014/main" id="{94A93829-DBE3-4599-8A71-B780317816E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514065" y="2454771"/>
            <a:ext cx="1061334" cy="1061334"/>
          </a:xfrm>
          <a:prstGeom prst="rect">
            <a:avLst/>
          </a:prstGeom>
        </p:spPr>
      </p:pic>
      <p:pic>
        <p:nvPicPr>
          <p:cNvPr id="38" name="Picture 37">
            <a:extLst>
              <a:ext uri="{FF2B5EF4-FFF2-40B4-BE49-F238E27FC236}">
                <a16:creationId xmlns:a16="http://schemas.microsoft.com/office/drawing/2014/main" id="{FD58FBF1-12A2-414B-B383-E6AA8D3654F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1" name="Slide Number Placeholder 5">
            <a:extLst>
              <a:ext uri="{FF2B5EF4-FFF2-40B4-BE49-F238E27FC236}">
                <a16:creationId xmlns:a16="http://schemas.microsoft.com/office/drawing/2014/main" id="{24EE035E-AFCB-48B5-8FCB-95DD477E539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964FBFF9-1566-E44B-17C3-FE9935F72A5D}"/>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255482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E2E01-49FC-20C2-B2D8-D11E7E8E7DC8}"/>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D928A478-CEB3-CD39-A1FB-4B14A54C998E}"/>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52BAF204-8DEA-31EC-6140-5AE4657AEB41}"/>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7B176E60-88DE-A949-07F6-853C66F825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3" name="Slide Number Placeholder 5">
            <a:extLst>
              <a:ext uri="{FF2B5EF4-FFF2-40B4-BE49-F238E27FC236}">
                <a16:creationId xmlns:a16="http://schemas.microsoft.com/office/drawing/2014/main" id="{4344FB21-1740-8941-32CD-E6FDB8A4AA4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0BFC2CD8-9A2E-D19E-7A13-C46E65239821}"/>
              </a:ext>
            </a:extLst>
          </p:cNvPr>
          <p:cNvSpPr/>
          <p:nvPr/>
        </p:nvSpPr>
        <p:spPr>
          <a:xfrm>
            <a:off x="57744" y="913138"/>
            <a:ext cx="4020984" cy="544764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A major home appliance manufacturer wanted to know whether their Digital Media spend was contributing its “fair share” of impact, and what publishers and tactics were over/under-performing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Audience Measurement Innovation</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Samba TV’s </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True Reach and Frequency (TRF) Measurement</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 provided insights into how the campaign performed across TV and Digital tactics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U.S. households that include female adults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Digital-only delivered significant unique reach </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(14.5%)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Television </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(5.2)</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 frequency was appropriately balanced vs. Digital </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(4.4)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Shopper-targeted Programmatic and Native tactics delivered the most significant unique reach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ESPN and HGTV delivered the highest levels of</a:t>
            </a:r>
            <a:br>
              <a:rPr kumimoji="0" lang="en-US" sz="1200" b="0" i="0" u="none" strike="noStrike" kern="1200" cap="none" spc="0" normalizeH="0" baseline="0" noProof="0" dirty="0">
                <a:ln>
                  <a:noFill/>
                </a:ln>
                <a:solidFill>
                  <a:srgbClr val="1F1A62"/>
                </a:solidFill>
                <a:effectLst/>
                <a:uLnTx/>
                <a:uFillTx/>
                <a:latin typeface="Helvetica"/>
                <a:ea typeface="+mn-ea"/>
                <a:cs typeface="Helvetica"/>
              </a:rPr>
            </a:br>
            <a:r>
              <a:rPr kumimoji="0" lang="en-US" sz="1200" b="0" i="0" u="none" strike="noStrike" kern="1200" cap="none" spc="0" normalizeH="0" baseline="0" noProof="0" dirty="0">
                <a:ln>
                  <a:noFill/>
                </a:ln>
                <a:solidFill>
                  <a:srgbClr val="1F1A62"/>
                </a:solidFill>
                <a:effectLst/>
                <a:uLnTx/>
                <a:uFillTx/>
                <a:latin typeface="Helvetica"/>
                <a:ea typeface="+mn-ea"/>
                <a:cs typeface="Helvetica"/>
              </a:rPr>
              <a:t>unique reach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Company / 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Samba TV </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 </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Automated Content Recognition (ACR)</a:t>
            </a:r>
            <a:r>
              <a:rPr kumimoji="0" lang="en-US" sz="1200" b="1" i="0" u="none" strike="noStrike" kern="1200" cap="none" spc="0" normalizeH="0" baseline="0" noProof="0" dirty="0">
                <a:ln>
                  <a:noFill/>
                </a:ln>
                <a:solidFill>
                  <a:srgbClr val="FF0000"/>
                </a:solidFill>
                <a:effectLst/>
                <a:uLnTx/>
                <a:uFillTx/>
                <a:latin typeface="Helvetica"/>
                <a:ea typeface="+mn-ea"/>
                <a:cs typeface="Helvetica"/>
              </a:rPr>
              <a:t> </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 </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Linear, CTV, Digital (CTV, OLV, Native Display)</a:t>
            </a:r>
          </a:p>
        </p:txBody>
      </p:sp>
      <p:sp>
        <p:nvSpPr>
          <p:cNvPr id="30" name="Rectangle 29">
            <a:extLst>
              <a:ext uri="{FF2B5EF4-FFF2-40B4-BE49-F238E27FC236}">
                <a16:creationId xmlns:a16="http://schemas.microsoft.com/office/drawing/2014/main" id="{2793E32A-F80D-682D-5F83-F438DB1AB6C4}"/>
              </a:ext>
            </a:extLst>
          </p:cNvPr>
          <p:cNvSpPr/>
          <p:nvPr/>
        </p:nvSpPr>
        <p:spPr>
          <a:xfrm>
            <a:off x="4014789" y="51973"/>
            <a:ext cx="8177212" cy="1107996"/>
          </a:xfrm>
          <a:prstGeom prst="rect">
            <a:avLst/>
          </a:prstGeom>
          <a:noFill/>
        </p:spPr>
        <p:txBody>
          <a:bodyPr wrap="square" lIns="91440" tIns="45720" rIns="91440" bIns="45720" anchor="t">
            <a:spAutoFit/>
          </a:bodyPr>
          <a:lstStyle/>
          <a:p>
            <a:pPr marL="0" marR="0" lvl="0" indent="0" algn="l" defTabSz="914194"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An appliance manufacturer employed Samba TV’s deduplicated omni screen insights to optimize their publisher selection based on </a:t>
            </a:r>
            <a:r>
              <a:rPr kumimoji="0" lang="en-US" sz="2200" b="1"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reach</a:t>
            </a:r>
            <a:r>
              <a:rPr kumimoji="0" lang="en-US" sz="2200" b="0"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 and </a:t>
            </a:r>
            <a:r>
              <a:rPr kumimoji="0" lang="en-US" sz="2200" b="1"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frequency</a:t>
            </a:r>
          </a:p>
        </p:txBody>
      </p:sp>
      <p:sp>
        <p:nvSpPr>
          <p:cNvPr id="37" name="TextBox 36">
            <a:extLst>
              <a:ext uri="{FF2B5EF4-FFF2-40B4-BE49-F238E27FC236}">
                <a16:creationId xmlns:a16="http://schemas.microsoft.com/office/drawing/2014/main" id="{BE725D8F-0165-2394-5266-1C2E6718D6F5}"/>
              </a:ext>
            </a:extLst>
          </p:cNvPr>
          <p:cNvSpPr txBox="1"/>
          <p:nvPr/>
        </p:nvSpPr>
        <p:spPr>
          <a:xfrm>
            <a:off x="4020360" y="6336176"/>
            <a:ext cx="608829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Samba TV, Home Appliances / Electronics Case Study. Campaign time period: April – July 2021.</a:t>
            </a:r>
          </a:p>
        </p:txBody>
      </p:sp>
      <p:sp>
        <p:nvSpPr>
          <p:cNvPr id="31" name="Rectangle 30">
            <a:extLst>
              <a:ext uri="{FF2B5EF4-FFF2-40B4-BE49-F238E27FC236}">
                <a16:creationId xmlns:a16="http://schemas.microsoft.com/office/drawing/2014/main" id="{04AB8CDB-D4FE-D2DB-24AB-7B40CF38E9AA}"/>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Home Appliances</a:t>
            </a:r>
          </a:p>
        </p:txBody>
      </p:sp>
      <p:pic>
        <p:nvPicPr>
          <p:cNvPr id="21" name="Picture 20" descr="Icon&#10;&#10;Description automatically generated">
            <a:extLst>
              <a:ext uri="{FF2B5EF4-FFF2-40B4-BE49-F238E27FC236}">
                <a16:creationId xmlns:a16="http://schemas.microsoft.com/office/drawing/2014/main" id="{18BC2C01-4A6B-2B5A-4B26-0C04C2C288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0768" y="106462"/>
            <a:ext cx="659005" cy="659005"/>
          </a:xfrm>
          <a:prstGeom prst="rect">
            <a:avLst/>
          </a:prstGeom>
        </p:spPr>
      </p:pic>
      <p:sp>
        <p:nvSpPr>
          <p:cNvPr id="36" name="Google Shape;226;p2">
            <a:extLst>
              <a:ext uri="{FF2B5EF4-FFF2-40B4-BE49-F238E27FC236}">
                <a16:creationId xmlns:a16="http://schemas.microsoft.com/office/drawing/2014/main" id="{FFB1A6AF-B6EC-46DD-4675-60B7CB4C38A2}"/>
              </a:ext>
            </a:extLst>
          </p:cNvPr>
          <p:cNvSpPr txBox="1"/>
          <p:nvPr/>
        </p:nvSpPr>
        <p:spPr>
          <a:xfrm>
            <a:off x="4169752" y="1359276"/>
            <a:ext cx="7866035" cy="400079"/>
          </a:xfrm>
          <a:prstGeom prst="rect">
            <a:avLst/>
          </a:prstGeom>
          <a:noFill/>
          <a:ln>
            <a:noFill/>
          </a:ln>
        </p:spPr>
        <p:txBody>
          <a:bodyPr spcFirstLastPara="1" wrap="square" lIns="91425" tIns="91425" rIns="91425" bIns="91425" anchor="t" anchorCtr="0">
            <a:spAutoFit/>
          </a:bodyPr>
          <a:lstStyle/>
          <a:p>
            <a:pPr marL="45720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400" b="0" i="1" u="none" strike="noStrike" kern="1200" cap="none" spc="0" normalizeH="0" baseline="0" noProof="0">
                <a:ln>
                  <a:noFill/>
                </a:ln>
                <a:solidFill>
                  <a:srgbClr val="1F1A62"/>
                </a:solidFill>
                <a:effectLst/>
                <a:uLnTx/>
                <a:uFillTx/>
                <a:latin typeface="Helvetica" panose="020B0403020202020204" pitchFamily="34" charset="0"/>
                <a:ea typeface="Arial"/>
                <a:cs typeface="Arial"/>
                <a:sym typeface="Arial"/>
              </a:rPr>
              <a:t>Enabled by Samba TV’s True Reach &amp; Frequency Measurement &amp; Dashboards</a:t>
            </a:r>
            <a:endParaRPr kumimoji="0" sz="1400" b="0" i="1" u="none" strike="noStrike" kern="1200" cap="none" spc="0" normalizeH="0" baseline="0" noProof="0">
              <a:ln>
                <a:noFill/>
              </a:ln>
              <a:solidFill>
                <a:srgbClr val="1F1A62"/>
              </a:solidFill>
              <a:effectLst/>
              <a:uLnTx/>
              <a:uFillTx/>
              <a:latin typeface="Helvetica" panose="020B0403020202020204" pitchFamily="34" charset="0"/>
              <a:ea typeface="Arial"/>
              <a:cs typeface="Arial"/>
              <a:sym typeface="Arial"/>
            </a:endParaRPr>
          </a:p>
        </p:txBody>
      </p:sp>
      <p:graphicFrame>
        <p:nvGraphicFramePr>
          <p:cNvPr id="8" name="Chart 7">
            <a:extLst>
              <a:ext uri="{FF2B5EF4-FFF2-40B4-BE49-F238E27FC236}">
                <a16:creationId xmlns:a16="http://schemas.microsoft.com/office/drawing/2014/main" id="{21A580B2-F0D6-5362-5097-62015C9DB483}"/>
              </a:ext>
            </a:extLst>
          </p:cNvPr>
          <p:cNvGraphicFramePr/>
          <p:nvPr/>
        </p:nvGraphicFramePr>
        <p:xfrm>
          <a:off x="8587409" y="1903055"/>
          <a:ext cx="3561592" cy="3129900"/>
        </p:xfrm>
        <a:graphic>
          <a:graphicData uri="http://schemas.openxmlformats.org/drawingml/2006/chart">
            <c:chart xmlns:c="http://schemas.openxmlformats.org/drawingml/2006/chart" xmlns:r="http://schemas.openxmlformats.org/officeDocument/2006/relationships" r:id="rId6"/>
          </a:graphicData>
        </a:graphic>
      </p:graphicFrame>
      <p:pic>
        <p:nvPicPr>
          <p:cNvPr id="81" name="Picture 20" descr="Samba TV Home Page">
            <a:extLst>
              <a:ext uri="{FF2B5EF4-FFF2-40B4-BE49-F238E27FC236}">
                <a16:creationId xmlns:a16="http://schemas.microsoft.com/office/drawing/2014/main" id="{0C82742B-5784-583E-185D-BF2AA0AC7CC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190037" y="6018954"/>
            <a:ext cx="1993490" cy="5876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FA13714-18B1-05C7-F39A-5CFBCAA4C58A}"/>
              </a:ext>
            </a:extLst>
          </p:cNvPr>
          <p:cNvPicPr>
            <a:picLocks noChangeAspect="1"/>
          </p:cNvPicPr>
          <p:nvPr/>
        </p:nvPicPr>
        <p:blipFill>
          <a:blip r:embed="rId8"/>
          <a:stretch>
            <a:fillRect/>
          </a:stretch>
        </p:blipFill>
        <p:spPr>
          <a:xfrm>
            <a:off x="4044429" y="2553100"/>
            <a:ext cx="5019882" cy="2064219"/>
          </a:xfrm>
          <a:prstGeom prst="rect">
            <a:avLst/>
          </a:prstGeom>
        </p:spPr>
      </p:pic>
      <p:grpSp>
        <p:nvGrpSpPr>
          <p:cNvPr id="4" name="Group 3">
            <a:extLst>
              <a:ext uri="{FF2B5EF4-FFF2-40B4-BE49-F238E27FC236}">
                <a16:creationId xmlns:a16="http://schemas.microsoft.com/office/drawing/2014/main" id="{F7DCF564-6A27-13A8-6E4C-67A4C3B36F18}"/>
              </a:ext>
            </a:extLst>
          </p:cNvPr>
          <p:cNvGrpSpPr/>
          <p:nvPr/>
        </p:nvGrpSpPr>
        <p:grpSpPr>
          <a:xfrm>
            <a:off x="4172540" y="4807665"/>
            <a:ext cx="2401064" cy="1344657"/>
            <a:chOff x="4172540" y="4807665"/>
            <a:chExt cx="2401064" cy="1344657"/>
          </a:xfrm>
        </p:grpSpPr>
        <p:pic>
          <p:nvPicPr>
            <p:cNvPr id="26" name="Google Shape;223;p2" descr="Graphical user interface, chart&#10;&#10;Description automatically generated">
              <a:extLst>
                <a:ext uri="{FF2B5EF4-FFF2-40B4-BE49-F238E27FC236}">
                  <a16:creationId xmlns:a16="http://schemas.microsoft.com/office/drawing/2014/main" id="{E02C26E3-0B6F-AB89-B582-17609FFE939B}"/>
                </a:ext>
              </a:extLst>
            </p:cNvPr>
            <p:cNvPicPr preferRelativeResize="0"/>
            <p:nvPr/>
          </p:nvPicPr>
          <p:blipFill rotWithShape="1">
            <a:blip r:embed="rId9">
              <a:alphaModFix/>
            </a:blip>
            <a:srcRect l="876" t="2530" b="72947"/>
            <a:stretch/>
          </p:blipFill>
          <p:spPr>
            <a:xfrm>
              <a:off x="4172540" y="4807665"/>
              <a:ext cx="2401064" cy="660457"/>
            </a:xfrm>
            <a:prstGeom prst="rect">
              <a:avLst/>
            </a:prstGeom>
            <a:solidFill>
              <a:srgbClr val="1F1A62"/>
            </a:solidFill>
            <a:ln>
              <a:noFill/>
            </a:ln>
          </p:spPr>
        </p:pic>
        <p:pic>
          <p:nvPicPr>
            <p:cNvPr id="27" name="Google Shape;224;p2" descr="Graphical user interface, chart&#10;&#10;Description automatically generated">
              <a:extLst>
                <a:ext uri="{FF2B5EF4-FFF2-40B4-BE49-F238E27FC236}">
                  <a16:creationId xmlns:a16="http://schemas.microsoft.com/office/drawing/2014/main" id="{64A7A7A3-75C9-5D7D-17AF-A02CAC2A7057}"/>
                </a:ext>
              </a:extLst>
            </p:cNvPr>
            <p:cNvPicPr preferRelativeResize="0"/>
            <p:nvPr/>
          </p:nvPicPr>
          <p:blipFill rotWithShape="1">
            <a:blip r:embed="rId9">
              <a:alphaModFix/>
            </a:blip>
            <a:srcRect l="876" t="74491"/>
            <a:stretch/>
          </p:blipFill>
          <p:spPr>
            <a:xfrm>
              <a:off x="4172540" y="5465329"/>
              <a:ext cx="2401064" cy="686993"/>
            </a:xfrm>
            <a:prstGeom prst="rect">
              <a:avLst/>
            </a:prstGeom>
            <a:solidFill>
              <a:srgbClr val="1F1A62"/>
            </a:solidFill>
            <a:ln>
              <a:noFill/>
            </a:ln>
          </p:spPr>
        </p:pic>
      </p:grpSp>
      <p:pic>
        <p:nvPicPr>
          <p:cNvPr id="2" name="Picture 1">
            <a:extLst>
              <a:ext uri="{FF2B5EF4-FFF2-40B4-BE49-F238E27FC236}">
                <a16:creationId xmlns:a16="http://schemas.microsoft.com/office/drawing/2014/main" id="{41C7B7FC-C7F2-144D-0746-EDDE28AA580A}"/>
              </a:ext>
            </a:extLst>
          </p:cNvPr>
          <p:cNvPicPr>
            <a:picLocks noChangeAspect="1"/>
          </p:cNvPicPr>
          <p:nvPr/>
        </p:nvPicPr>
        <p:blipFill>
          <a:blip r:embed="rId10"/>
          <a:stretch>
            <a:fillRect/>
          </a:stretch>
        </p:blipFill>
        <p:spPr>
          <a:xfrm>
            <a:off x="6788426" y="4880287"/>
            <a:ext cx="5247361" cy="938000"/>
          </a:xfrm>
          <a:prstGeom prst="rect">
            <a:avLst/>
          </a:prstGeom>
        </p:spPr>
      </p:pic>
      <p:sp>
        <p:nvSpPr>
          <p:cNvPr id="3" name="Rectangle 2">
            <a:extLst>
              <a:ext uri="{FF2B5EF4-FFF2-40B4-BE49-F238E27FC236}">
                <a16:creationId xmlns:a16="http://schemas.microsoft.com/office/drawing/2014/main" id="{EBB73FA0-1818-D6F4-6EB5-6C0018C863BE}"/>
              </a:ext>
            </a:extLst>
          </p:cNvPr>
          <p:cNvSpPr/>
          <p:nvPr/>
        </p:nvSpPr>
        <p:spPr>
          <a:xfrm>
            <a:off x="4169752" y="4800186"/>
            <a:ext cx="2409952" cy="1342197"/>
          </a:xfrm>
          <a:prstGeom prst="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BAC69EA-347C-D846-74F9-A7A220F64D22}"/>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203011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82BE6F-91C3-40FE-817C-58ECD6AD8755}"/>
              </a:ext>
            </a:extLst>
          </p:cNvPr>
          <p:cNvSpPr/>
          <p:nvPr/>
        </p:nvSpPr>
        <p:spPr>
          <a:xfrm>
            <a:off x="0" y="-1"/>
            <a:ext cx="4729162"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01236502-0085-488A-8A87-F5FD8373F3BB}"/>
              </a:ext>
            </a:extLst>
          </p:cNvPr>
          <p:cNvSpPr txBox="1"/>
          <p:nvPr/>
        </p:nvSpPr>
        <p:spPr>
          <a:xfrm>
            <a:off x="435279" y="4912163"/>
            <a:ext cx="379831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Helvetica" pitchFamily="2" charset="0"/>
                <a:ea typeface="+mn-ea"/>
                <a:cs typeface="+mn-cs"/>
              </a:rPr>
              <a:t>Case Studies</a:t>
            </a:r>
          </a:p>
        </p:txBody>
      </p:sp>
      <p:pic>
        <p:nvPicPr>
          <p:cNvPr id="3" name="Picture 2" descr="A colorful logo with arrows and a gear&#10;&#10;Description automatically generated with medium confidence">
            <a:extLst>
              <a:ext uri="{FF2B5EF4-FFF2-40B4-BE49-F238E27FC236}">
                <a16:creationId xmlns:a16="http://schemas.microsoft.com/office/drawing/2014/main" id="{7938F263-2793-3CDB-3B41-5D229603D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7238" y="3288325"/>
            <a:ext cx="1156916" cy="1156916"/>
          </a:xfrm>
          <a:prstGeom prst="rect">
            <a:avLst/>
          </a:prstGeom>
        </p:spPr>
      </p:pic>
      <p:sp>
        <p:nvSpPr>
          <p:cNvPr id="2" name="Rectangle 1">
            <a:extLst>
              <a:ext uri="{FF2B5EF4-FFF2-40B4-BE49-F238E27FC236}">
                <a16:creationId xmlns:a16="http://schemas.microsoft.com/office/drawing/2014/main" id="{E6C8D499-FE2C-E140-E2F7-A08A2C0FC35C}"/>
              </a:ext>
            </a:extLst>
          </p:cNvPr>
          <p:cNvSpPr/>
          <p:nvPr/>
        </p:nvSpPr>
        <p:spPr>
          <a:xfrm>
            <a:off x="190689" y="1249309"/>
            <a:ext cx="4287494"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itchFamily="2" charset="0"/>
                <a:ea typeface="+mn-ea"/>
                <a:cs typeface="+mn-cs"/>
              </a:rPr>
              <a:t>How Multiscreen TV drives</a:t>
            </a:r>
            <a:endParaRPr kumimoji="0" lang="en-US" sz="2800" b="1" i="0" u="none" strike="noStrike" kern="1200" cap="none" spc="0" normalizeH="0" baseline="0" noProof="0">
              <a:ln>
                <a:noFill/>
              </a:ln>
              <a:solidFill>
                <a:prstClr val="white"/>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itchFamily="2" charset="0"/>
                <a:ea typeface="+mn-ea"/>
                <a:cs typeface="+mn-cs"/>
              </a:rPr>
              <a:t>Full-Funnel Outcomes</a:t>
            </a:r>
          </a:p>
        </p:txBody>
      </p:sp>
      <p:sp>
        <p:nvSpPr>
          <p:cNvPr id="4" name="Cross 3">
            <a:extLst>
              <a:ext uri="{FF2B5EF4-FFF2-40B4-BE49-F238E27FC236}">
                <a16:creationId xmlns:a16="http://schemas.microsoft.com/office/drawing/2014/main" id="{62A697C2-A114-0DC0-6FFD-BC61E7D05D69}"/>
              </a:ext>
            </a:extLst>
          </p:cNvPr>
          <p:cNvSpPr/>
          <p:nvPr/>
        </p:nvSpPr>
        <p:spPr>
          <a:xfrm>
            <a:off x="7280239" y="2835458"/>
            <a:ext cx="921081" cy="934164"/>
          </a:xfrm>
          <a:prstGeom prst="plus">
            <a:avLst/>
          </a:prstGeom>
          <a:solidFill>
            <a:srgbClr val="ED3C8D"/>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5997E47E-4E71-196A-95B0-BE5C209200DD}"/>
              </a:ext>
            </a:extLst>
          </p:cNvPr>
          <p:cNvSpPr/>
          <p:nvPr/>
        </p:nvSpPr>
        <p:spPr>
          <a:xfrm>
            <a:off x="5008268" y="811800"/>
            <a:ext cx="5438994" cy="1506256"/>
          </a:xfrm>
          <a:prstGeom prst="roundRect">
            <a:avLst/>
          </a:prstGeom>
          <a:solidFill>
            <a:schemeClr val="bg1"/>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516D319-6F28-8AD9-2F1B-06E8E231ACC8}"/>
              </a:ext>
            </a:extLst>
          </p:cNvPr>
          <p:cNvSpPr txBox="1"/>
          <p:nvPr/>
        </p:nvSpPr>
        <p:spPr>
          <a:xfrm>
            <a:off x="5008268" y="840456"/>
            <a:ext cx="54389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Awareness</a:t>
            </a:r>
          </a:p>
        </p:txBody>
      </p:sp>
      <p:sp>
        <p:nvSpPr>
          <p:cNvPr id="8" name="TextBox 7">
            <a:extLst>
              <a:ext uri="{FF2B5EF4-FFF2-40B4-BE49-F238E27FC236}">
                <a16:creationId xmlns:a16="http://schemas.microsoft.com/office/drawing/2014/main" id="{F41B3CF7-A01E-2126-5C48-B9FCFDCD482F}"/>
              </a:ext>
            </a:extLst>
          </p:cNvPr>
          <p:cNvSpPr txBox="1"/>
          <p:nvPr/>
        </p:nvSpPr>
        <p:spPr>
          <a:xfrm>
            <a:off x="5100052" y="1278780"/>
            <a:ext cx="525542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Multiscreen TV campaigns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expand reach </a:t>
            </a:r>
            <a:b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and drive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brand recall</a:t>
            </a: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against a brand’s </a:t>
            </a:r>
            <a:b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best customer prospects</a:t>
            </a:r>
          </a:p>
        </p:txBody>
      </p:sp>
      <p:sp>
        <p:nvSpPr>
          <p:cNvPr id="9" name="Rectangle: Rounded Corners 8">
            <a:extLst>
              <a:ext uri="{FF2B5EF4-FFF2-40B4-BE49-F238E27FC236}">
                <a16:creationId xmlns:a16="http://schemas.microsoft.com/office/drawing/2014/main" id="{E2F0FB63-126F-F287-8BB4-8621AECD390E}"/>
              </a:ext>
            </a:extLst>
          </p:cNvPr>
          <p:cNvSpPr/>
          <p:nvPr/>
        </p:nvSpPr>
        <p:spPr>
          <a:xfrm>
            <a:off x="5008268" y="4273239"/>
            <a:ext cx="5438994" cy="1506256"/>
          </a:xfrm>
          <a:prstGeom prst="roundRect">
            <a:avLst/>
          </a:prstGeom>
          <a:solidFill>
            <a:schemeClr val="bg1"/>
          </a:solidFill>
          <a:ln w="1905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275D0C5-0369-3B0C-D6FA-6225EAB43887}"/>
              </a:ext>
            </a:extLst>
          </p:cNvPr>
          <p:cNvSpPr txBox="1"/>
          <p:nvPr/>
        </p:nvSpPr>
        <p:spPr>
          <a:xfrm>
            <a:off x="5008268" y="4301895"/>
            <a:ext cx="54389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Action</a:t>
            </a:r>
          </a:p>
        </p:txBody>
      </p:sp>
      <p:sp>
        <p:nvSpPr>
          <p:cNvPr id="11" name="TextBox 10">
            <a:extLst>
              <a:ext uri="{FF2B5EF4-FFF2-40B4-BE49-F238E27FC236}">
                <a16:creationId xmlns:a16="http://schemas.microsoft.com/office/drawing/2014/main" id="{42ED1FEB-4706-7E74-BA0A-8D4190590753}"/>
              </a:ext>
            </a:extLst>
          </p:cNvPr>
          <p:cNvSpPr txBox="1"/>
          <p:nvPr/>
        </p:nvSpPr>
        <p:spPr>
          <a:xfrm>
            <a:off x="5100052" y="4659835"/>
            <a:ext cx="52554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Multiscreen TV campaigns </a:t>
            </a:r>
            <a:r>
              <a:rPr kumimoji="0" lang="en-US" sz="16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increase the likelihood</a:t>
            </a: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a:t>
            </a:r>
            <a:b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that the intended audience will be </a:t>
            </a:r>
            <a:r>
              <a:rPr kumimoji="0" lang="en-US" sz="16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motivated to act </a:t>
            </a:r>
            <a:br>
              <a:rPr kumimoji="0" lang="en-US" sz="16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(e.g., visit a website, download an app, sign-up </a:t>
            </a:r>
            <a:b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for a subscription, make a purchase, etc.)</a:t>
            </a:r>
            <a:endPar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2" name="Picture 11" descr="Icon&#10;&#10;Description automatically generated">
            <a:extLst>
              <a:ext uri="{FF2B5EF4-FFF2-40B4-BE49-F238E27FC236}">
                <a16:creationId xmlns:a16="http://schemas.microsoft.com/office/drawing/2014/main" id="{4F0FA27B-EDF6-061E-FBEF-6A34853FE2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26368" y="4469608"/>
            <a:ext cx="1156916" cy="1156916"/>
          </a:xfrm>
          <a:prstGeom prst="rect">
            <a:avLst/>
          </a:prstGeom>
        </p:spPr>
      </p:pic>
      <p:grpSp>
        <p:nvGrpSpPr>
          <p:cNvPr id="13" name="Group 12">
            <a:extLst>
              <a:ext uri="{FF2B5EF4-FFF2-40B4-BE49-F238E27FC236}">
                <a16:creationId xmlns:a16="http://schemas.microsoft.com/office/drawing/2014/main" id="{FA640583-2A16-63FB-09F7-6CEFDECFC5D7}"/>
              </a:ext>
            </a:extLst>
          </p:cNvPr>
          <p:cNvGrpSpPr/>
          <p:nvPr/>
        </p:nvGrpSpPr>
        <p:grpSpPr>
          <a:xfrm>
            <a:off x="10726368" y="959604"/>
            <a:ext cx="1340216" cy="1162735"/>
            <a:chOff x="6096001" y="2282518"/>
            <a:chExt cx="2310121" cy="2134924"/>
          </a:xfrm>
        </p:grpSpPr>
        <p:pic>
          <p:nvPicPr>
            <p:cNvPr id="14" name="Picture 13" descr="Icon&#10;&#10;Description automatically generated">
              <a:extLst>
                <a:ext uri="{FF2B5EF4-FFF2-40B4-BE49-F238E27FC236}">
                  <a16:creationId xmlns:a16="http://schemas.microsoft.com/office/drawing/2014/main" id="{FA4A2FFB-1E7C-A9C9-6420-2A682AFDDA6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96001" y="2293202"/>
              <a:ext cx="2124241" cy="2124240"/>
            </a:xfrm>
            <a:prstGeom prst="rect">
              <a:avLst/>
            </a:prstGeom>
          </p:spPr>
        </p:pic>
        <p:pic>
          <p:nvPicPr>
            <p:cNvPr id="17" name="Picture 16" descr="Logo&#10;&#10;Description automatically generated">
              <a:extLst>
                <a:ext uri="{FF2B5EF4-FFF2-40B4-BE49-F238E27FC236}">
                  <a16:creationId xmlns:a16="http://schemas.microsoft.com/office/drawing/2014/main" id="{0AF6F24C-0D11-932A-24C2-5497C2F71CE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81528" y="2282518"/>
              <a:ext cx="1324594" cy="1069947"/>
            </a:xfrm>
            <a:prstGeom prst="rect">
              <a:avLst/>
            </a:prstGeom>
          </p:spPr>
        </p:pic>
      </p:grpSp>
      <p:pic>
        <p:nvPicPr>
          <p:cNvPr id="18" name="Picture 17">
            <a:extLst>
              <a:ext uri="{FF2B5EF4-FFF2-40B4-BE49-F238E27FC236}">
                <a16:creationId xmlns:a16="http://schemas.microsoft.com/office/drawing/2014/main" id="{B5C282E3-717A-4870-AF97-68A836DEE6F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9" name="Slide Number Placeholder 5">
            <a:extLst>
              <a:ext uri="{FF2B5EF4-FFF2-40B4-BE49-F238E27FC236}">
                <a16:creationId xmlns:a16="http://schemas.microsoft.com/office/drawing/2014/main" id="{8C1122B0-9446-F87E-B808-E3AE09ED53C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0" name="Rectangle 19">
            <a:extLst>
              <a:ext uri="{FF2B5EF4-FFF2-40B4-BE49-F238E27FC236}">
                <a16:creationId xmlns:a16="http://schemas.microsoft.com/office/drawing/2014/main" id="{B6C00D4E-4F6B-820C-DB6F-1247B84B4CC7}"/>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510835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EF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3798"/>
            <a:ext cx="3764757" cy="741870"/>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Home Furnishings</a:t>
            </a:r>
          </a:p>
        </p:txBody>
      </p:sp>
      <p:sp>
        <p:nvSpPr>
          <p:cNvPr id="25" name="Rectangle 24">
            <a:extLst>
              <a:ext uri="{FF2B5EF4-FFF2-40B4-BE49-F238E27FC236}">
                <a16:creationId xmlns:a16="http://schemas.microsoft.com/office/drawing/2014/main" id="{D6F3E4AB-B239-4014-8CC3-C8706E0369B4}"/>
              </a:ext>
            </a:extLst>
          </p:cNvPr>
          <p:cNvSpPr/>
          <p:nvPr/>
        </p:nvSpPr>
        <p:spPr>
          <a:xfrm>
            <a:off x="76122" y="953229"/>
            <a:ext cx="3904144" cy="543225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furniture brand wanted to increase unique reach in local markets within a 10-mile radius &amp; extend their media investments by targeting advanced audiences on digital mediums</a:t>
            </a: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endParaRPr kumimoji="0" lang="en-US" sz="8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Measured to establish a baseline in the first 4 weeks of the campaign to understand audience composition per unique local market &amp; tactic across channels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7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Activated custom suppression segments to remove households that were exposed to the brand’s linear campaign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Optimized campaign tactics and strategy in-flight, leveraging a combination of CTV and 3-screen activation to validate the use of suppression segments for driving incremental reach across the brand’s digital buy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Custom in-market target audience at local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err="1">
                <a:ln>
                  <a:noFill/>
                </a:ln>
                <a:solidFill>
                  <a:srgbClr val="1F1A62"/>
                </a:solidFill>
                <a:effectLst/>
                <a:uLnTx/>
                <a:uFillTx/>
                <a:latin typeface="Helvetica"/>
                <a:ea typeface="+mn-ea"/>
                <a:cs typeface="Helvetica"/>
              </a:rPr>
              <a:t>VideoAmp</a:t>
            </a:r>
            <a:r>
              <a:rPr kumimoji="0" lang="en-US" sz="1100" b="0" i="0" u="none" strike="noStrike" kern="1200" cap="none" spc="0" normalizeH="0" baseline="0" noProof="0">
                <a:ln>
                  <a:noFill/>
                </a:ln>
                <a:solidFill>
                  <a:srgbClr val="1F1A62"/>
                </a:solidFill>
                <a:effectLst/>
                <a:uLnTx/>
                <a:uFillTx/>
                <a:latin typeface="Helvetica"/>
                <a:ea typeface="+mn-ea"/>
                <a:cs typeface="Helvetica"/>
              </a:rPr>
              <a:t> measured </a:t>
            </a:r>
            <a:r>
              <a:rPr kumimoji="0" lang="en-US" sz="1100" b="1" i="0" u="none" strike="noStrike" kern="1200" cap="none" spc="0" normalizeH="0" baseline="0" noProof="0">
                <a:ln>
                  <a:noFill/>
                </a:ln>
                <a:solidFill>
                  <a:srgbClr val="1F1A62"/>
                </a:solidFill>
                <a:effectLst/>
                <a:uLnTx/>
                <a:uFillTx/>
                <a:latin typeface="Helvetica"/>
                <a:ea typeface="+mn-ea"/>
                <a:cs typeface="Helvetica"/>
              </a:rPr>
              <a:t>1.9MM</a:t>
            </a:r>
            <a:r>
              <a:rPr kumimoji="0" lang="en-US" sz="1100" b="0" i="0" u="none" strike="noStrike" kern="1200" cap="none" spc="0" normalizeH="0" baseline="0" noProof="0">
                <a:ln>
                  <a:noFill/>
                </a:ln>
                <a:solidFill>
                  <a:srgbClr val="1F1A62"/>
                </a:solidFill>
                <a:effectLst/>
                <a:uLnTx/>
                <a:uFillTx/>
                <a:latin typeface="Helvetica"/>
                <a:ea typeface="+mn-ea"/>
                <a:cs typeface="Helvetica"/>
              </a:rPr>
              <a:t> incremental users and garnered a </a:t>
            </a:r>
            <a:r>
              <a:rPr kumimoji="0" lang="en-US" sz="1100" b="1" i="0" u="none" strike="noStrike" kern="1200" cap="none" spc="0" normalizeH="0" baseline="0" noProof="0">
                <a:ln>
                  <a:noFill/>
                </a:ln>
                <a:solidFill>
                  <a:srgbClr val="1F1A62"/>
                </a:solidFill>
                <a:effectLst/>
                <a:uLnTx/>
                <a:uFillTx/>
                <a:latin typeface="Helvetica"/>
                <a:ea typeface="+mn-ea"/>
                <a:cs typeface="Helvetica"/>
              </a:rPr>
              <a:t>1.94%</a:t>
            </a:r>
            <a:r>
              <a:rPr kumimoji="0" lang="en-US" sz="1100" b="0" i="0" u="none" strike="noStrike" kern="1200" cap="none" spc="0" normalizeH="0" baseline="0" noProof="0">
                <a:ln>
                  <a:noFill/>
                </a:ln>
                <a:solidFill>
                  <a:srgbClr val="1F1A62"/>
                </a:solidFill>
                <a:effectLst/>
                <a:uLnTx/>
                <a:uFillTx/>
                <a:latin typeface="Helvetica"/>
                <a:ea typeface="+mn-ea"/>
                <a:cs typeface="Helvetica"/>
              </a:rPr>
              <a:t> click-through-rate (CTR) average per local market and a </a:t>
            </a:r>
            <a:r>
              <a:rPr kumimoji="0" lang="en-US" sz="1100" b="1" i="0" u="none" strike="noStrike" kern="1200" cap="none" spc="0" normalizeH="0" baseline="0" noProof="0">
                <a:ln>
                  <a:noFill/>
                </a:ln>
                <a:solidFill>
                  <a:srgbClr val="1F1A62"/>
                </a:solidFill>
                <a:effectLst/>
                <a:uLnTx/>
                <a:uFillTx/>
                <a:latin typeface="Helvetica"/>
                <a:ea typeface="+mn-ea"/>
                <a:cs typeface="Helvetica"/>
              </a:rPr>
              <a:t>93.96%</a:t>
            </a:r>
            <a:r>
              <a:rPr kumimoji="0" lang="en-US" sz="1100" b="0" i="0" u="none" strike="noStrike" kern="1200" cap="none" spc="0" normalizeH="0" baseline="0" noProof="0">
                <a:ln>
                  <a:noFill/>
                </a:ln>
                <a:solidFill>
                  <a:srgbClr val="1F1A62"/>
                </a:solidFill>
                <a:effectLst/>
                <a:uLnTx/>
                <a:uFillTx/>
                <a:latin typeface="Helvetica"/>
                <a:ea typeface="+mn-ea"/>
                <a:cs typeface="Helvetica"/>
              </a:rPr>
              <a:t> video completion 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 / Media Type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err="1">
                <a:ln>
                  <a:noFill/>
                </a:ln>
                <a:solidFill>
                  <a:srgbClr val="1F1A62"/>
                </a:solidFill>
                <a:effectLst/>
                <a:uLnTx/>
                <a:uFillTx/>
                <a:latin typeface="Helvetica"/>
                <a:ea typeface="+mn-ea"/>
                <a:cs typeface="Helvetica"/>
              </a:rPr>
              <a:t>VideoAmp</a:t>
            </a:r>
            <a:r>
              <a:rPr kumimoji="0" lang="en-US" sz="1100" b="0" i="0" u="none" strike="noStrike" kern="1200" cap="none" spc="0" normalizeH="0" baseline="0" noProof="0">
                <a:ln>
                  <a:noFill/>
                </a:ln>
                <a:solidFill>
                  <a:srgbClr val="1F1A62"/>
                </a:solidFill>
                <a:effectLst/>
                <a:uLnTx/>
                <a:uFillTx/>
                <a:latin typeface="Helvetica"/>
                <a:ea typeface="+mn-ea"/>
                <a:cs typeface="Helvetica"/>
              </a:rPr>
              <a:t> </a:t>
            </a:r>
            <a:r>
              <a:rPr kumimoji="0" lang="en-US" sz="1100" b="1" i="0" u="none" strike="noStrike" kern="1200" cap="none" spc="0" normalizeH="0" baseline="0" noProof="0">
                <a:ln>
                  <a:noFill/>
                </a:ln>
                <a:solidFill>
                  <a:srgbClr val="1F1A62"/>
                </a:solidFill>
                <a:effectLst/>
                <a:uLnTx/>
                <a:uFillTx/>
                <a:latin typeface="Helvetica"/>
                <a:ea typeface="+mn-ea"/>
                <a:cs typeface="Helvetica"/>
              </a:rPr>
              <a:t>/ </a:t>
            </a:r>
            <a:r>
              <a:rPr kumimoji="0" lang="en-US" sz="1100" b="0" i="0" u="none" strike="noStrike" kern="1200" cap="none" spc="0" normalizeH="0" baseline="0" noProof="0">
                <a:ln>
                  <a:noFill/>
                </a:ln>
                <a:solidFill>
                  <a:srgbClr val="1F1A62"/>
                </a:solidFill>
                <a:effectLst/>
                <a:uLnTx/>
                <a:uFillTx/>
                <a:latin typeface="Helvetica"/>
                <a:ea typeface="+mn-ea"/>
                <a:cs typeface="Helvetica"/>
              </a:rPr>
              <a:t>Streaming + Multiscreen (non-linear) </a:t>
            </a:r>
            <a:r>
              <a:rPr kumimoji="0" lang="en-US" sz="1100" b="1" i="0" u="none" strike="noStrike" kern="1200" cap="none" spc="0" normalizeH="0" baseline="0" noProof="0">
                <a:ln>
                  <a:noFill/>
                </a:ln>
                <a:solidFill>
                  <a:srgbClr val="1F1A62"/>
                </a:solidFill>
                <a:effectLst/>
                <a:uLnTx/>
                <a:uFillTx/>
                <a:latin typeface="Helvetica"/>
                <a:ea typeface="+mn-ea"/>
                <a:cs typeface="Helvetica"/>
              </a:rPr>
              <a:t>/ </a:t>
            </a:r>
            <a:r>
              <a:rPr kumimoji="0" lang="en-US" sz="1100" b="0" i="0" u="none" strike="noStrike" kern="1200" cap="none" spc="0" normalizeH="0" baseline="0" noProof="0">
                <a:ln>
                  <a:noFill/>
                </a:ln>
                <a:solidFill>
                  <a:srgbClr val="1F1A62"/>
                </a:solidFill>
                <a:effectLst/>
                <a:uLnTx/>
                <a:uFillTx/>
                <a:latin typeface="Helvetica"/>
                <a:ea typeface="+mn-ea"/>
                <a:cs typeface="Helvetica"/>
              </a:rPr>
              <a:t>OTT</a:t>
            </a:r>
          </a:p>
        </p:txBody>
      </p:sp>
      <p:sp>
        <p:nvSpPr>
          <p:cNvPr id="30" name="Rectangle 29">
            <a:extLst>
              <a:ext uri="{FF2B5EF4-FFF2-40B4-BE49-F238E27FC236}">
                <a16:creationId xmlns:a16="http://schemas.microsoft.com/office/drawing/2014/main" id="{75F81532-3D49-4828-8247-ECFA9B63B40D}"/>
              </a:ext>
            </a:extLst>
          </p:cNvPr>
          <p:cNvSpPr/>
          <p:nvPr/>
        </p:nvSpPr>
        <p:spPr>
          <a:xfrm>
            <a:off x="4139804" y="60600"/>
            <a:ext cx="7925620" cy="1107996"/>
          </a:xfrm>
          <a:prstGeom prst="rect">
            <a:avLst/>
          </a:prstGeom>
          <a:noFill/>
        </p:spPr>
        <p:txBody>
          <a:bodyPr wrap="square" lIns="91440" tIns="45720" rIns="91440" bIns="45720" anchor="t">
            <a:spAutoFit/>
          </a:bodyPr>
          <a:lstStyle/>
          <a:p>
            <a:pPr marL="0" marR="0" lvl="0" indent="0" algn="l" defTabSz="914194"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A furniture brand used insights from a local streaming campaign to ensure </a:t>
            </a:r>
            <a:r>
              <a:rPr kumimoji="0" lang="en-US" sz="2200" b="1"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incremental reach</a:t>
            </a:r>
            <a:r>
              <a:rPr kumimoji="0" lang="en-US" sz="2200" b="0"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 at an </a:t>
            </a:r>
            <a:r>
              <a:rPr kumimoji="0" lang="en-US" sz="2200" b="1"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optimal frequency </a:t>
            </a:r>
            <a:r>
              <a:rPr kumimoji="0" lang="en-US" sz="2200"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while</a:t>
            </a:r>
            <a:r>
              <a:rPr kumimoji="0" lang="en-US" sz="2200" b="1"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 improving click-through rate</a:t>
            </a:r>
          </a:p>
        </p:txBody>
      </p:sp>
      <p:sp>
        <p:nvSpPr>
          <p:cNvPr id="29" name="TextBox 28">
            <a:extLst>
              <a:ext uri="{FF2B5EF4-FFF2-40B4-BE49-F238E27FC236}">
                <a16:creationId xmlns:a16="http://schemas.microsoft.com/office/drawing/2014/main" id="{571B4C05-4D3F-403D-9C35-ECCE47C3F0DD}"/>
              </a:ext>
            </a:extLst>
          </p:cNvPr>
          <p:cNvSpPr txBox="1"/>
          <p:nvPr/>
        </p:nvSpPr>
        <p:spPr>
          <a:xfrm>
            <a:off x="4014132" y="6194122"/>
            <a:ext cx="65522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err="1">
                <a:ln>
                  <a:noFill/>
                </a:ln>
                <a:solidFill>
                  <a:srgbClr val="002060"/>
                </a:solidFill>
                <a:effectLst/>
                <a:uLnTx/>
                <a:uFillTx/>
                <a:latin typeface="Helvetica" panose="020B0604020202020204" pitchFamily="34" charset="0"/>
                <a:ea typeface="+mn-ea"/>
                <a:cs typeface="Helvetica" panose="020B0604020202020204" pitchFamily="34" charset="0"/>
              </a:rPr>
              <a:t>VideoAmp</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Case study: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Furniture Brand Finds Comfort in Reaching Cross-Channel Local Audiences</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Campaign time period: August 2020.</a:t>
            </a:r>
            <a:endPar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pic>
        <p:nvPicPr>
          <p:cNvPr id="31" name="Picture 2" descr="VideoAmp Celebrates More Than 30 Fortune 500 Brands Adopting Its Marketing  Investment Platform With Over $10B Of Investment Optimized">
            <a:extLst>
              <a:ext uri="{FF2B5EF4-FFF2-40B4-BE49-F238E27FC236}">
                <a16:creationId xmlns:a16="http://schemas.microsoft.com/office/drawing/2014/main" id="{6FA204B1-552C-434D-9D67-0DD09DAA7A2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739565" y="5996253"/>
            <a:ext cx="1361581" cy="439145"/>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2CE3A658-43A9-4D25-8CFB-50C4CD1F01B1}"/>
              </a:ext>
            </a:extLst>
          </p:cNvPr>
          <p:cNvSpPr/>
          <p:nvPr/>
        </p:nvSpPr>
        <p:spPr>
          <a:xfrm>
            <a:off x="9691224" y="3911229"/>
            <a:ext cx="2463446" cy="1020792"/>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3600" b="1" i="0" u="none" strike="noStrike" kern="1200" cap="none" spc="0" normalizeH="0" baseline="0" noProof="0">
                <a:ln>
                  <a:noFill/>
                </a:ln>
                <a:solidFill>
                  <a:srgbClr val="1F1A62"/>
                </a:solidFill>
                <a:effectLst/>
                <a:uLnTx/>
                <a:uFillTx/>
                <a:latin typeface="Helvetica"/>
                <a:ea typeface="+mn-ea"/>
                <a:cs typeface="Helvetica"/>
              </a:rPr>
              <a:t>93.96%</a:t>
            </a:r>
          </a:p>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Video Completion Rate</a:t>
            </a:r>
          </a:p>
        </p:txBody>
      </p:sp>
      <p:sp>
        <p:nvSpPr>
          <p:cNvPr id="47" name="Rectangle 46">
            <a:extLst>
              <a:ext uri="{FF2B5EF4-FFF2-40B4-BE49-F238E27FC236}">
                <a16:creationId xmlns:a16="http://schemas.microsoft.com/office/drawing/2014/main" id="{61D1E4B6-004C-4D34-AD54-9B45B1A2FDDE}"/>
              </a:ext>
            </a:extLst>
          </p:cNvPr>
          <p:cNvSpPr/>
          <p:nvPr/>
        </p:nvSpPr>
        <p:spPr>
          <a:xfrm>
            <a:off x="4121052" y="1544897"/>
            <a:ext cx="2223328" cy="4130739"/>
          </a:xfrm>
          <a:prstGeom prst="rect">
            <a:avLst/>
          </a:prstGeom>
          <a:no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041F006-72CC-483E-BF36-EEE2AE47459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55768" y="1926856"/>
            <a:ext cx="1553899" cy="1553899"/>
          </a:xfrm>
          <a:prstGeom prst="rect">
            <a:avLst/>
          </a:prstGeom>
        </p:spPr>
      </p:pic>
      <p:sp>
        <p:nvSpPr>
          <p:cNvPr id="48" name="Rectangle 47">
            <a:extLst>
              <a:ext uri="{FF2B5EF4-FFF2-40B4-BE49-F238E27FC236}">
                <a16:creationId xmlns:a16="http://schemas.microsoft.com/office/drawing/2014/main" id="{1C7B4BBB-1E24-4081-AFC0-1B5F28C15166}"/>
              </a:ext>
            </a:extLst>
          </p:cNvPr>
          <p:cNvSpPr/>
          <p:nvPr/>
        </p:nvSpPr>
        <p:spPr>
          <a:xfrm>
            <a:off x="4010623" y="3911229"/>
            <a:ext cx="2444187" cy="1267014"/>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3600" b="1" i="0" u="none" strike="noStrike" kern="1200" cap="none" spc="0" normalizeH="0" baseline="0" noProof="0">
                <a:ln>
                  <a:noFill/>
                </a:ln>
                <a:solidFill>
                  <a:srgbClr val="1F1A62"/>
                </a:solidFill>
                <a:effectLst/>
                <a:uLnTx/>
                <a:uFillTx/>
                <a:latin typeface="Helvetica"/>
                <a:ea typeface="+mn-ea"/>
                <a:cs typeface="Helvetica"/>
              </a:rPr>
              <a:t>1.9MM</a:t>
            </a:r>
          </a:p>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Incremental Users Reached</a:t>
            </a:r>
          </a:p>
        </p:txBody>
      </p:sp>
      <p:sp>
        <p:nvSpPr>
          <p:cNvPr id="27" name="Rectangle 26">
            <a:extLst>
              <a:ext uri="{FF2B5EF4-FFF2-40B4-BE49-F238E27FC236}">
                <a16:creationId xmlns:a16="http://schemas.microsoft.com/office/drawing/2014/main" id="{B5885CA1-D2E8-4B54-9B65-1F0EE8ABDE7B}"/>
              </a:ext>
            </a:extLst>
          </p:cNvPr>
          <p:cNvSpPr/>
          <p:nvPr/>
        </p:nvSpPr>
        <p:spPr>
          <a:xfrm>
            <a:off x="6664448" y="3911229"/>
            <a:ext cx="2804783" cy="1267014"/>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3600" b="1" i="0" u="none" strike="noStrike" kern="1200" cap="none" spc="0" normalizeH="0" baseline="0" noProof="0">
                <a:ln>
                  <a:noFill/>
                </a:ln>
                <a:solidFill>
                  <a:srgbClr val="1F1A62"/>
                </a:solidFill>
                <a:effectLst/>
                <a:uLnTx/>
                <a:uFillTx/>
                <a:latin typeface="Helvetica"/>
                <a:ea typeface="+mn-ea"/>
                <a:cs typeface="Helvetica"/>
              </a:rPr>
              <a:t>1.94%</a:t>
            </a:r>
          </a:p>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Click-Through-Rate (CTR) Average Per Local Market</a:t>
            </a:r>
          </a:p>
        </p:txBody>
      </p:sp>
      <p:sp>
        <p:nvSpPr>
          <p:cNvPr id="49" name="Rectangle 48">
            <a:extLst>
              <a:ext uri="{FF2B5EF4-FFF2-40B4-BE49-F238E27FC236}">
                <a16:creationId xmlns:a16="http://schemas.microsoft.com/office/drawing/2014/main" id="{C5D2F202-067C-4A7A-AA0E-99AE77857860}"/>
              </a:ext>
            </a:extLst>
          </p:cNvPr>
          <p:cNvSpPr/>
          <p:nvPr/>
        </p:nvSpPr>
        <p:spPr>
          <a:xfrm>
            <a:off x="6664448" y="1544897"/>
            <a:ext cx="2804782" cy="4130739"/>
          </a:xfrm>
          <a:prstGeom prst="rect">
            <a:avLst/>
          </a:prstGeom>
          <a:no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A24ADED-6E42-4A37-A5A5-0E20E91E234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60521" y="1997488"/>
            <a:ext cx="1412635" cy="1412635"/>
          </a:xfrm>
          <a:prstGeom prst="rect">
            <a:avLst/>
          </a:prstGeom>
        </p:spPr>
      </p:pic>
      <p:sp>
        <p:nvSpPr>
          <p:cNvPr id="50" name="Rectangle 49">
            <a:extLst>
              <a:ext uri="{FF2B5EF4-FFF2-40B4-BE49-F238E27FC236}">
                <a16:creationId xmlns:a16="http://schemas.microsoft.com/office/drawing/2014/main" id="{25E29DC5-A964-4D4E-BB46-ECF2454D652B}"/>
              </a:ext>
            </a:extLst>
          </p:cNvPr>
          <p:cNvSpPr/>
          <p:nvPr/>
        </p:nvSpPr>
        <p:spPr>
          <a:xfrm>
            <a:off x="9678870" y="1544897"/>
            <a:ext cx="2386554" cy="4130739"/>
          </a:xfrm>
          <a:prstGeom prst="rect">
            <a:avLst/>
          </a:prstGeom>
          <a:no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D74968F-C2AA-4A07-ACA0-0AB5DF8D3C5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203505" y="1997488"/>
            <a:ext cx="1412635" cy="1412635"/>
          </a:xfrm>
          <a:prstGeom prst="rect">
            <a:avLst/>
          </a:prstGeom>
        </p:spPr>
      </p:pic>
      <p:pic>
        <p:nvPicPr>
          <p:cNvPr id="4" name="Picture 3" descr="Icon&#10;&#10;Description automatically generated">
            <a:extLst>
              <a:ext uri="{FF2B5EF4-FFF2-40B4-BE49-F238E27FC236}">
                <a16:creationId xmlns:a16="http://schemas.microsoft.com/office/drawing/2014/main" id="{0198EECB-3630-4BC8-BB26-8F4A849ADD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97818" y="85390"/>
            <a:ext cx="659005" cy="659005"/>
          </a:xfrm>
          <a:prstGeom prst="rect">
            <a:avLst/>
          </a:prstGeom>
        </p:spPr>
      </p:pic>
      <p:sp>
        <p:nvSpPr>
          <p:cNvPr id="2" name="Rectangle 1">
            <a:extLst>
              <a:ext uri="{FF2B5EF4-FFF2-40B4-BE49-F238E27FC236}">
                <a16:creationId xmlns:a16="http://schemas.microsoft.com/office/drawing/2014/main" id="{FEEC2716-6F2F-5D4C-940D-64383B89D6C0}"/>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155866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BB9BA-1036-30AD-CC18-1665FDF90DD5}"/>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949A931C-2056-7A54-55CD-2347506DE93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6" name="Rectangle 25">
            <a:extLst>
              <a:ext uri="{FF2B5EF4-FFF2-40B4-BE49-F238E27FC236}">
                <a16:creationId xmlns:a16="http://schemas.microsoft.com/office/drawing/2014/main" id="{2F245820-C73E-BC0C-1429-378A034EB6F7}"/>
              </a:ext>
            </a:extLst>
          </p:cNvPr>
          <p:cNvSpPr/>
          <p:nvPr/>
        </p:nvSpPr>
        <p:spPr>
          <a:xfrm>
            <a:off x="0" y="-2792"/>
            <a:ext cx="4014788" cy="828219"/>
          </a:xfrm>
          <a:prstGeom prst="rect">
            <a:avLst/>
          </a:prstGeom>
          <a:solidFill>
            <a:srgbClr val="EF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34C95AE6-C4AE-B44D-AFE8-85C5A7430F4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3" name="Slide Number Placeholder 5">
            <a:extLst>
              <a:ext uri="{FF2B5EF4-FFF2-40B4-BE49-F238E27FC236}">
                <a16:creationId xmlns:a16="http://schemas.microsoft.com/office/drawing/2014/main" id="{FF40FE42-6458-24A2-E4B4-35374BAFED6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6" name="Rectangle 15">
            <a:extLst>
              <a:ext uri="{FF2B5EF4-FFF2-40B4-BE49-F238E27FC236}">
                <a16:creationId xmlns:a16="http://schemas.microsoft.com/office/drawing/2014/main" id="{0B1B2980-22A1-6D85-D177-4B646AA69345}"/>
              </a:ext>
            </a:extLst>
          </p:cNvPr>
          <p:cNvSpPr/>
          <p:nvPr/>
        </p:nvSpPr>
        <p:spPr>
          <a:xfrm>
            <a:off x="3999549" y="54245"/>
            <a:ext cx="8250728" cy="769441"/>
          </a:xfrm>
          <a:prstGeom prst="rect">
            <a:avLst/>
          </a:prstGeom>
          <a:noFill/>
        </p:spPr>
        <p:txBody>
          <a:bodyPr wrap="square" lIns="91440" tIns="45720" rIns="91440" bIns="45720" anchor="t">
            <a:spAutoFit/>
          </a:bodyPr>
          <a:lstStyle/>
          <a:p>
            <a:pPr marL="0" marR="0" lvl="0" indent="0" algn="l" defTabSz="914194"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A home improvement brand drove double-digit </a:t>
            </a:r>
            <a:r>
              <a:rPr kumimoji="0" lang="en-US" sz="2200" b="1"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incremental reach</a:t>
            </a:r>
            <a:r>
              <a:rPr kumimoji="0" lang="en-US" sz="2200" b="0"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 and </a:t>
            </a:r>
            <a:r>
              <a:rPr kumimoji="0" lang="en-US" sz="2200" b="1"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decreased their cost-per-visit </a:t>
            </a:r>
            <a:r>
              <a:rPr kumimoji="0" lang="en-US" sz="2200" b="0"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through optimization</a:t>
            </a:r>
          </a:p>
        </p:txBody>
      </p:sp>
      <p:sp>
        <p:nvSpPr>
          <p:cNvPr id="30" name="Rectangle 29">
            <a:extLst>
              <a:ext uri="{FF2B5EF4-FFF2-40B4-BE49-F238E27FC236}">
                <a16:creationId xmlns:a16="http://schemas.microsoft.com/office/drawing/2014/main" id="{5797B03E-E145-42C3-F6F7-D01D35965C90}"/>
              </a:ext>
            </a:extLst>
          </p:cNvPr>
          <p:cNvSpPr/>
          <p:nvPr/>
        </p:nvSpPr>
        <p:spPr>
          <a:xfrm>
            <a:off x="125016" y="25717"/>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Home Improvement</a:t>
            </a:r>
          </a:p>
        </p:txBody>
      </p:sp>
      <p:sp>
        <p:nvSpPr>
          <p:cNvPr id="32" name="TextBox 31">
            <a:extLst>
              <a:ext uri="{FF2B5EF4-FFF2-40B4-BE49-F238E27FC236}">
                <a16:creationId xmlns:a16="http://schemas.microsoft.com/office/drawing/2014/main" id="{C9FA0AA4-2081-9FF0-FB85-2E1C7B4818DC}"/>
              </a:ext>
            </a:extLst>
          </p:cNvPr>
          <p:cNvSpPr txBox="1"/>
          <p:nvPr/>
        </p:nvSpPr>
        <p:spPr>
          <a:xfrm>
            <a:off x="3984308" y="6321049"/>
            <a:ext cx="636716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Simulmedia, Case Study: </a:t>
            </a:r>
            <a:r>
              <a:rPr kumimoji="0" lang="en-US" sz="8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How Simulmedia Drove Growth for a Leading Home Improvement Brand.</a:t>
            </a:r>
          </a:p>
        </p:txBody>
      </p:sp>
      <p:pic>
        <p:nvPicPr>
          <p:cNvPr id="5" name="Picture 4" descr="Icon&#10;&#10;Description automatically generated">
            <a:extLst>
              <a:ext uri="{FF2B5EF4-FFF2-40B4-BE49-F238E27FC236}">
                <a16:creationId xmlns:a16="http://schemas.microsoft.com/office/drawing/2014/main" id="{E02D90F4-61A9-7BC7-7289-AF53017FB6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45005" y="61456"/>
            <a:ext cx="688194" cy="688194"/>
          </a:xfrm>
          <a:prstGeom prst="rect">
            <a:avLst/>
          </a:prstGeom>
          <a:noFill/>
          <a:ln>
            <a:noFill/>
          </a:ln>
        </p:spPr>
      </p:pic>
      <p:grpSp>
        <p:nvGrpSpPr>
          <p:cNvPr id="7" name="Group 6">
            <a:extLst>
              <a:ext uri="{FF2B5EF4-FFF2-40B4-BE49-F238E27FC236}">
                <a16:creationId xmlns:a16="http://schemas.microsoft.com/office/drawing/2014/main" id="{341A36B3-083C-5A29-8AD9-5CD45FF46A04}"/>
              </a:ext>
            </a:extLst>
          </p:cNvPr>
          <p:cNvGrpSpPr/>
          <p:nvPr/>
        </p:nvGrpSpPr>
        <p:grpSpPr>
          <a:xfrm>
            <a:off x="5250180" y="5266025"/>
            <a:ext cx="5737860" cy="733191"/>
            <a:chOff x="5250180" y="5095252"/>
            <a:chExt cx="5737860" cy="905859"/>
          </a:xfrm>
        </p:grpSpPr>
        <p:sp>
          <p:nvSpPr>
            <p:cNvPr id="45" name="Rectangle: Rounded Corners 44">
              <a:extLst>
                <a:ext uri="{FF2B5EF4-FFF2-40B4-BE49-F238E27FC236}">
                  <a16:creationId xmlns:a16="http://schemas.microsoft.com/office/drawing/2014/main" id="{58D23688-DEEA-2B0E-5F6D-47F1D8521BA7}"/>
                </a:ext>
              </a:extLst>
            </p:cNvPr>
            <p:cNvSpPr/>
            <p:nvPr/>
          </p:nvSpPr>
          <p:spPr>
            <a:xfrm>
              <a:off x="5250180" y="5095252"/>
              <a:ext cx="5737860" cy="895919"/>
            </a:xfrm>
            <a:prstGeom prst="roundRect">
              <a:avLst/>
            </a:prstGeom>
            <a:solidFill>
              <a:srgbClr val="E2E8F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Google Shape;195;p34">
              <a:extLst>
                <a:ext uri="{FF2B5EF4-FFF2-40B4-BE49-F238E27FC236}">
                  <a16:creationId xmlns:a16="http://schemas.microsoft.com/office/drawing/2014/main" id="{DCBC5DBA-284E-42D1-7762-5103BF82638D}"/>
                </a:ext>
              </a:extLst>
            </p:cNvPr>
            <p:cNvSpPr txBox="1"/>
            <p:nvPr/>
          </p:nvSpPr>
          <p:spPr>
            <a:xfrm>
              <a:off x="5372100" y="5105191"/>
              <a:ext cx="5559623" cy="89592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15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1F1A62"/>
                  </a:solidFill>
                  <a:effectLst/>
                  <a:uLnTx/>
                  <a:uFillTx/>
                  <a:latin typeface="Helvetica" panose="020B0604020202020204" pitchFamily="34" charset="0"/>
                  <a:ea typeface="Open Sans"/>
                  <a:cs typeface="Helvetica" panose="020B0604020202020204" pitchFamily="34" charset="0"/>
                  <a:sym typeface="Open Sans"/>
                </a:rPr>
                <a:t>Since activating and optimizing with Simulmedia, </a:t>
              </a:r>
            </a:p>
            <a:p>
              <a:pPr marL="0" marR="0" lvl="0" indent="0" algn="ctr" defTabSz="1219170" rtl="0" eaLnBrk="1" fontAlgn="auto" latinLnBrk="0" hangingPunct="1">
                <a:lnSpc>
                  <a:spcPct val="115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1F1A62"/>
                  </a:solidFill>
                  <a:effectLst/>
                  <a:uLnTx/>
                  <a:uFillTx/>
                  <a:latin typeface="Helvetica" panose="020B0604020202020204" pitchFamily="34" charset="0"/>
                  <a:ea typeface="Open Sans"/>
                  <a:cs typeface="Helvetica" panose="020B0604020202020204" pitchFamily="34" charset="0"/>
                  <a:sym typeface="Open Sans"/>
                </a:rPr>
                <a:t>the brand has seen their </a:t>
              </a:r>
              <a:r>
                <a:rPr kumimoji="0" lang="en" sz="1400" b="1" i="0" u="none" strike="noStrike" kern="0" cap="none" spc="0" normalizeH="0" baseline="0" noProof="0">
                  <a:ln>
                    <a:noFill/>
                  </a:ln>
                  <a:solidFill>
                    <a:srgbClr val="ED3C8D"/>
                  </a:solidFill>
                  <a:effectLst/>
                  <a:uLnTx/>
                  <a:uFillTx/>
                  <a:latin typeface="Helvetica" panose="020B0604020202020204" pitchFamily="34" charset="0"/>
                  <a:ea typeface="Open Sans"/>
                  <a:cs typeface="Helvetica" panose="020B0604020202020204" pitchFamily="34" charset="0"/>
                  <a:sym typeface="Open Sans"/>
                </a:rPr>
                <a:t>cost-per-visit </a:t>
              </a:r>
              <a:r>
                <a:rPr kumimoji="0" lang="en-US" sz="1400" b="1" i="0" u="none" strike="noStrike" kern="0" cap="none" spc="0" normalizeH="0" baseline="0" noProof="0">
                  <a:ln>
                    <a:noFill/>
                  </a:ln>
                  <a:solidFill>
                    <a:srgbClr val="ED3C8D"/>
                  </a:solidFill>
                  <a:effectLst/>
                  <a:uLnTx/>
                  <a:uFillTx/>
                  <a:latin typeface="Helvetica" panose="020B0604020202020204" pitchFamily="34" charset="0"/>
                  <a:ea typeface="Open Sans"/>
                  <a:cs typeface="Helvetica" panose="020B0604020202020204" pitchFamily="34" charset="0"/>
                  <a:sym typeface="Open Sans"/>
                </a:rPr>
                <a:t>decrease by 49%</a:t>
              </a:r>
              <a:endParaRPr kumimoji="0" lang="en-US" sz="1400" b="0" i="0" u="none" strike="noStrike" kern="0" cap="none" spc="0" normalizeH="0" baseline="0" noProof="0">
                <a:ln>
                  <a:noFill/>
                </a:ln>
                <a:solidFill>
                  <a:srgbClr val="ED3C8D"/>
                </a:solidFill>
                <a:effectLst/>
                <a:uLnTx/>
                <a:uFillTx/>
                <a:latin typeface="Helvetica" panose="020B0604020202020204" pitchFamily="34" charset="0"/>
                <a:ea typeface="Open Sans"/>
                <a:cs typeface="Helvetica" panose="020B0604020202020204" pitchFamily="34" charset="0"/>
                <a:sym typeface="Open Sans"/>
              </a:endParaRPr>
            </a:p>
          </p:txBody>
        </p:sp>
      </p:grpSp>
      <p:sp>
        <p:nvSpPr>
          <p:cNvPr id="36" name="Google Shape;224;p35">
            <a:extLst>
              <a:ext uri="{FF2B5EF4-FFF2-40B4-BE49-F238E27FC236}">
                <a16:creationId xmlns:a16="http://schemas.microsoft.com/office/drawing/2014/main" id="{AAC30872-61BE-0912-987E-46E55DA81EF6}"/>
              </a:ext>
            </a:extLst>
          </p:cNvPr>
          <p:cNvSpPr/>
          <p:nvPr/>
        </p:nvSpPr>
        <p:spPr>
          <a:xfrm>
            <a:off x="7553057" y="1944828"/>
            <a:ext cx="3277132" cy="3190299"/>
          </a:xfrm>
          <a:prstGeom prst="ellipse">
            <a:avLst/>
          </a:prstGeom>
          <a:solidFill>
            <a:srgbClr val="1F1A62">
              <a:alpha val="9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sym typeface="Arial"/>
            </a:endParaRPr>
          </a:p>
        </p:txBody>
      </p:sp>
      <p:sp>
        <p:nvSpPr>
          <p:cNvPr id="38" name="Google Shape;225;p35">
            <a:extLst>
              <a:ext uri="{FF2B5EF4-FFF2-40B4-BE49-F238E27FC236}">
                <a16:creationId xmlns:a16="http://schemas.microsoft.com/office/drawing/2014/main" id="{1B9B8217-17EE-CDFB-BA7A-5FDD4F4F6A80}"/>
              </a:ext>
            </a:extLst>
          </p:cNvPr>
          <p:cNvSpPr/>
          <p:nvPr/>
        </p:nvSpPr>
        <p:spPr>
          <a:xfrm>
            <a:off x="5691657" y="2187200"/>
            <a:ext cx="2781884" cy="2705554"/>
          </a:xfrm>
          <a:prstGeom prst="ellipse">
            <a:avLst/>
          </a:prstGeom>
          <a:solidFill>
            <a:srgbClr val="ED3C8D">
              <a:alpha val="9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sym typeface="Arial"/>
            </a:endParaRPr>
          </a:p>
        </p:txBody>
      </p:sp>
      <p:sp>
        <p:nvSpPr>
          <p:cNvPr id="40" name="Google Shape;226;p35">
            <a:extLst>
              <a:ext uri="{FF2B5EF4-FFF2-40B4-BE49-F238E27FC236}">
                <a16:creationId xmlns:a16="http://schemas.microsoft.com/office/drawing/2014/main" id="{CF14E6FF-59D6-F256-49E3-0AF0A059D2B8}"/>
              </a:ext>
            </a:extLst>
          </p:cNvPr>
          <p:cNvSpPr txBox="1"/>
          <p:nvPr/>
        </p:nvSpPr>
        <p:spPr>
          <a:xfrm>
            <a:off x="9243584" y="3129777"/>
            <a:ext cx="1482400" cy="668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US" sz="2000" b="1" i="0" u="none" strike="noStrike" kern="0" cap="none" spc="0" normalizeH="0" baseline="0" noProof="0">
                <a:ln>
                  <a:noFill/>
                </a:ln>
                <a:solidFill>
                  <a:prstClr val="white"/>
                </a:solidFill>
                <a:effectLst/>
                <a:uLnTx/>
                <a:uFillTx/>
                <a:latin typeface="Helvetica" panose="020B0604020202020204" pitchFamily="34" charset="0"/>
                <a:ea typeface="Open Sans"/>
                <a:cs typeface="Helvetica" panose="020B0604020202020204" pitchFamily="34" charset="0"/>
                <a:sym typeface="Open Sans"/>
              </a:rPr>
              <a:t>70%</a:t>
            </a:r>
          </a:p>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US" sz="1200" b="0" i="0" u="none" strike="noStrike" kern="0" cap="none" spc="0" normalizeH="0" baseline="0" noProof="0">
                <a:ln>
                  <a:noFill/>
                </a:ln>
                <a:solidFill>
                  <a:prstClr val="white"/>
                </a:solidFill>
                <a:effectLst/>
                <a:uLnTx/>
                <a:uFillTx/>
                <a:latin typeface="Helvetica" panose="020B0604020202020204" pitchFamily="34" charset="0"/>
                <a:ea typeface="Open Sans"/>
                <a:cs typeface="Helvetica" panose="020B0604020202020204" pitchFamily="34" charset="0"/>
                <a:sym typeface="Open Sans"/>
              </a:rPr>
              <a:t>Unique to Base</a:t>
            </a:r>
          </a:p>
        </p:txBody>
      </p:sp>
      <p:sp>
        <p:nvSpPr>
          <p:cNvPr id="41" name="Google Shape;227;p35">
            <a:extLst>
              <a:ext uri="{FF2B5EF4-FFF2-40B4-BE49-F238E27FC236}">
                <a16:creationId xmlns:a16="http://schemas.microsoft.com/office/drawing/2014/main" id="{AE150A54-A587-C500-52A3-601E978DD9FA}"/>
              </a:ext>
            </a:extLst>
          </p:cNvPr>
          <p:cNvSpPr txBox="1"/>
          <p:nvPr/>
        </p:nvSpPr>
        <p:spPr>
          <a:xfrm>
            <a:off x="7664393" y="3129777"/>
            <a:ext cx="987615" cy="668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US" sz="2000" b="1" i="0" u="none" strike="noStrike" kern="0" cap="none" spc="0" normalizeH="0" baseline="0" noProof="0">
                <a:ln>
                  <a:noFill/>
                </a:ln>
                <a:solidFill>
                  <a:prstClr val="white"/>
                </a:solidFill>
                <a:effectLst/>
                <a:uLnTx/>
                <a:uFillTx/>
                <a:latin typeface="Helvetica" panose="020B0604020202020204" pitchFamily="34" charset="0"/>
                <a:ea typeface="Open Sans"/>
                <a:cs typeface="Helvetica" panose="020B0604020202020204" pitchFamily="34" charset="0"/>
                <a:sym typeface="Open Sans"/>
              </a:rPr>
              <a:t>9%</a:t>
            </a:r>
          </a:p>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US" sz="1200" b="0" i="0" u="none" strike="noStrike" kern="0" cap="none" spc="0" normalizeH="0" baseline="0" noProof="0">
                <a:ln>
                  <a:noFill/>
                </a:ln>
                <a:solidFill>
                  <a:prstClr val="white"/>
                </a:solidFill>
                <a:effectLst/>
                <a:uLnTx/>
                <a:uFillTx/>
                <a:latin typeface="Helvetica" panose="020B0604020202020204" pitchFamily="34" charset="0"/>
                <a:ea typeface="Open Sans"/>
                <a:cs typeface="Helvetica" panose="020B0604020202020204" pitchFamily="34" charset="0"/>
                <a:sym typeface="Open Sans"/>
              </a:rPr>
              <a:t>Reached by Both</a:t>
            </a:r>
          </a:p>
        </p:txBody>
      </p:sp>
      <p:sp>
        <p:nvSpPr>
          <p:cNvPr id="42" name="Google Shape;228;p35">
            <a:extLst>
              <a:ext uri="{FF2B5EF4-FFF2-40B4-BE49-F238E27FC236}">
                <a16:creationId xmlns:a16="http://schemas.microsoft.com/office/drawing/2014/main" id="{BF411C42-A38B-7F58-C39F-C81E98323D64}"/>
              </a:ext>
            </a:extLst>
          </p:cNvPr>
          <p:cNvSpPr txBox="1"/>
          <p:nvPr/>
        </p:nvSpPr>
        <p:spPr>
          <a:xfrm>
            <a:off x="5870124" y="3129777"/>
            <a:ext cx="1758400" cy="668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 sz="2000" b="1" i="0" u="none" strike="noStrike" kern="0" cap="none" spc="0" normalizeH="0" baseline="0" noProof="0">
                <a:ln>
                  <a:noFill/>
                </a:ln>
                <a:solidFill>
                  <a:prstClr val="white"/>
                </a:solidFill>
                <a:effectLst/>
                <a:uLnTx/>
                <a:uFillTx/>
                <a:latin typeface="Helvetica" panose="020B0604020202020204" pitchFamily="34" charset="0"/>
                <a:ea typeface="Open Sans"/>
                <a:cs typeface="Helvetica" panose="020B0604020202020204" pitchFamily="34" charset="0"/>
                <a:sym typeface="Open Sans"/>
              </a:rPr>
              <a:t>21%</a:t>
            </a:r>
            <a:endParaRPr kumimoji="0" sz="2000" b="1" i="0" u="none" strike="noStrike" kern="0" cap="none" spc="0" normalizeH="0" baseline="0" noProof="0">
              <a:ln>
                <a:noFill/>
              </a:ln>
              <a:solidFill>
                <a:prstClr val="white"/>
              </a:solidFill>
              <a:effectLst/>
              <a:uLnTx/>
              <a:uFillTx/>
              <a:latin typeface="Helvetica" panose="020B0604020202020204" pitchFamily="34" charset="0"/>
              <a:ea typeface="Open Sans"/>
              <a:cs typeface="Helvetica" panose="020B0604020202020204" pitchFamily="34" charset="0"/>
              <a:sym typeface="Open Sans"/>
            </a:endParaRPr>
          </a:p>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 sz="1200" b="0" i="0" u="none" strike="noStrike" kern="0" cap="none" spc="0" normalizeH="0" baseline="0" noProof="0">
                <a:ln>
                  <a:noFill/>
                </a:ln>
                <a:solidFill>
                  <a:prstClr val="white"/>
                </a:solidFill>
                <a:effectLst/>
                <a:uLnTx/>
                <a:uFillTx/>
                <a:latin typeface="Helvetica" panose="020B0604020202020204" pitchFamily="34" charset="0"/>
                <a:ea typeface="Open Sans"/>
                <a:cs typeface="Helvetica" panose="020B0604020202020204" pitchFamily="34" charset="0"/>
                <a:sym typeface="Open Sans"/>
              </a:rPr>
              <a:t>Unique to Simulmedia</a:t>
            </a:r>
            <a:endParaRPr kumimoji="0" sz="1200" b="0" i="0" u="none" strike="noStrike" kern="0" cap="none" spc="0" normalizeH="0" baseline="0" noProof="0">
              <a:ln>
                <a:noFill/>
              </a:ln>
              <a:solidFill>
                <a:prstClr val="white"/>
              </a:solidFill>
              <a:effectLst/>
              <a:uLnTx/>
              <a:uFillTx/>
              <a:latin typeface="Helvetica" panose="020B0604020202020204" pitchFamily="34" charset="0"/>
              <a:ea typeface="Open Sans"/>
              <a:cs typeface="Helvetica" panose="020B0604020202020204" pitchFamily="34" charset="0"/>
              <a:sym typeface="Open Sans"/>
            </a:endParaRPr>
          </a:p>
        </p:txBody>
      </p:sp>
      <p:sp>
        <p:nvSpPr>
          <p:cNvPr id="44" name="Google Shape;229;p35">
            <a:extLst>
              <a:ext uri="{FF2B5EF4-FFF2-40B4-BE49-F238E27FC236}">
                <a16:creationId xmlns:a16="http://schemas.microsoft.com/office/drawing/2014/main" id="{6E19538A-1555-9AAF-BFC3-9CC8976BE33E}"/>
              </a:ext>
            </a:extLst>
          </p:cNvPr>
          <p:cNvSpPr txBox="1"/>
          <p:nvPr/>
        </p:nvSpPr>
        <p:spPr>
          <a:xfrm>
            <a:off x="4014788" y="1335485"/>
            <a:ext cx="8177212" cy="667999"/>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400" b="1" i="0" u="sng" strike="noStrike" kern="0" cap="none" spc="0" normalizeH="0" baseline="0" noProof="0">
                <a:ln>
                  <a:noFill/>
                </a:ln>
                <a:solidFill>
                  <a:srgbClr val="1F1A62"/>
                </a:solidFill>
                <a:effectLst/>
                <a:uLnTx/>
                <a:uFillTx/>
                <a:latin typeface="Helvetica" panose="020B0604020202020204" pitchFamily="34" charset="0"/>
                <a:ea typeface="Open Sans"/>
                <a:cs typeface="Helvetica" panose="020B0604020202020204" pitchFamily="34" charset="0"/>
                <a:sym typeface="Open Sans"/>
              </a:rPr>
              <a:t>Custom Target Audience Reach: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1F1A62"/>
                </a:solidFill>
                <a:effectLst/>
                <a:uLnTx/>
                <a:uFillTx/>
                <a:latin typeface="Helvetica" panose="020B0604020202020204" pitchFamily="34" charset="0"/>
                <a:ea typeface="Open Sans"/>
                <a:cs typeface="Helvetica" panose="020B0604020202020204" pitchFamily="34" charset="0"/>
                <a:sym typeface="Open Sans"/>
              </a:rPr>
              <a:t>Optimized Audience-Based vs. Direct Response TV Plan </a:t>
            </a:r>
            <a:endParaRPr kumimoji="0" sz="1400" b="0" i="0" u="none" strike="noStrike" kern="0" cap="none" spc="0" normalizeH="0" baseline="0" noProof="0">
              <a:ln>
                <a:noFill/>
              </a:ln>
              <a:solidFill>
                <a:srgbClr val="1F1A62"/>
              </a:solidFill>
              <a:effectLst/>
              <a:uLnTx/>
              <a:uFillTx/>
              <a:latin typeface="Helvetica" panose="020B0604020202020204" pitchFamily="34" charset="0"/>
              <a:ea typeface="Open Sans"/>
              <a:cs typeface="Helvetica" panose="020B0604020202020204" pitchFamily="34" charset="0"/>
              <a:sym typeface="Open Sans"/>
            </a:endParaRPr>
          </a:p>
        </p:txBody>
      </p:sp>
      <p:sp>
        <p:nvSpPr>
          <p:cNvPr id="22" name="Rectangle 21">
            <a:extLst>
              <a:ext uri="{FF2B5EF4-FFF2-40B4-BE49-F238E27FC236}">
                <a16:creationId xmlns:a16="http://schemas.microsoft.com/office/drawing/2014/main" id="{F38718D9-7BE6-F160-1C47-8D2CA825C08A}"/>
              </a:ext>
            </a:extLst>
          </p:cNvPr>
          <p:cNvSpPr/>
          <p:nvPr/>
        </p:nvSpPr>
        <p:spPr>
          <a:xfrm>
            <a:off x="54853" y="960622"/>
            <a:ext cx="3844122" cy="535531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A home improvement company was looking for a complement to their Direct Response (DR) TV buying strategy to find a solution that could reach more of their potential customers for a lower cost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Simulmedia utilized their patented predictive technology and direct integrations with national TV networks to maximize reach against the brand’s custom target audience. Within the approach, Simulmedia consistently optimized for incremental reach while also driving the cost-per-visit (CPV) down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Custom Home Target</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4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dirty="0">
                <a:ln>
                  <a:noFill/>
                </a:ln>
                <a:solidFill>
                  <a:srgbClr val="1B1464"/>
                </a:solidFill>
                <a:effectLst/>
                <a:uLnTx/>
                <a:uFillTx/>
                <a:latin typeface="Helvetica"/>
                <a:ea typeface="+mn-ea"/>
                <a:cs typeface="Helvetica"/>
              </a:rPr>
              <a:t>The data-driven linear TV campaign achieved an </a:t>
            </a:r>
            <a:r>
              <a:rPr kumimoji="0" lang="en-US" sz="1200" b="1" i="0" u="none" strike="noStrike" kern="1200" cap="none" spc="0" normalizeH="0" baseline="0" noProof="0" dirty="0">
                <a:ln>
                  <a:noFill/>
                </a:ln>
                <a:solidFill>
                  <a:srgbClr val="1B1464"/>
                </a:solidFill>
                <a:effectLst/>
                <a:uLnTx/>
                <a:uFillTx/>
                <a:latin typeface="Helvetica"/>
                <a:ea typeface="+mn-ea"/>
                <a:cs typeface="Helvetica"/>
              </a:rPr>
              <a:t>incremental reach of 21%</a:t>
            </a:r>
            <a:r>
              <a:rPr kumimoji="0" lang="en-US" sz="1200" b="0" i="0" u="none" strike="noStrike" kern="1200" cap="none" spc="0" normalizeH="0" baseline="0" noProof="0" dirty="0">
                <a:ln>
                  <a:noFill/>
                </a:ln>
                <a:solidFill>
                  <a:srgbClr val="1B1464"/>
                </a:solidFill>
                <a:effectLst/>
                <a:uLnTx/>
                <a:uFillTx/>
                <a:latin typeface="Helvetica"/>
                <a:ea typeface="+mn-ea"/>
                <a:cs typeface="Helvetica"/>
              </a:rPr>
              <a:t> with just 5% of the budget the DRTV plan had, and the brand has also seen their </a:t>
            </a:r>
            <a:r>
              <a:rPr kumimoji="0" lang="en-US" sz="1200" b="1" i="0" u="none" strike="noStrike" kern="1200" cap="none" spc="0" normalizeH="0" baseline="0" noProof="0" dirty="0">
                <a:ln>
                  <a:noFill/>
                </a:ln>
                <a:solidFill>
                  <a:srgbClr val="1B1464"/>
                </a:solidFill>
                <a:effectLst/>
                <a:uLnTx/>
                <a:uFillTx/>
                <a:latin typeface="Helvetica"/>
                <a:ea typeface="+mn-ea"/>
                <a:cs typeface="Helvetica"/>
              </a:rPr>
              <a:t>CPV decreased by 49%</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400" b="1" i="0" u="none" strike="noStrike" kern="1200" cap="none" spc="0" normalizeH="0" baseline="0" noProof="0" dirty="0">
              <a:ln>
                <a:noFill/>
              </a:ln>
              <a:solidFill>
                <a:srgbClr val="1B1464"/>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a:ea typeface="+mn-ea"/>
                <a:cs typeface="Helvetica"/>
              </a:rPr>
              <a:t>Company / Platform</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Simulmedia / Data-driven linear</a:t>
            </a:r>
            <a:endParaRPr kumimoji="0" lang="en-US" sz="500" b="1" i="0" u="none" strike="noStrike" kern="1200" cap="none" spc="0" normalizeH="0" baseline="0" noProof="0" dirty="0">
              <a:ln>
                <a:noFill/>
              </a:ln>
              <a:solidFill>
                <a:srgbClr val="1F1A62"/>
              </a:solidFill>
              <a:effectLst/>
              <a:uLnTx/>
              <a:uFillTx/>
              <a:latin typeface="Helvetica"/>
              <a:ea typeface="+mn-ea"/>
              <a:cs typeface="Helvetica"/>
            </a:endParaRPr>
          </a:p>
        </p:txBody>
      </p:sp>
      <p:pic>
        <p:nvPicPr>
          <p:cNvPr id="27" name="Picture 26">
            <a:extLst>
              <a:ext uri="{FF2B5EF4-FFF2-40B4-BE49-F238E27FC236}">
                <a16:creationId xmlns:a16="http://schemas.microsoft.com/office/drawing/2014/main" id="{FD23D22E-1DB3-8F73-ED93-DEE3831B9A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6435" y="6245329"/>
            <a:ext cx="2435749" cy="191261"/>
          </a:xfrm>
          <a:prstGeom prst="rect">
            <a:avLst/>
          </a:prstGeom>
        </p:spPr>
      </p:pic>
      <p:sp>
        <p:nvSpPr>
          <p:cNvPr id="2" name="Rectangle 1">
            <a:extLst>
              <a:ext uri="{FF2B5EF4-FFF2-40B4-BE49-F238E27FC236}">
                <a16:creationId xmlns:a16="http://schemas.microsoft.com/office/drawing/2014/main" id="{52465D1E-4982-01BF-FA4F-1BFCFEDC820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478123875"/>
      </p:ext>
    </p:extLst>
  </p:cSld>
  <p:clrMapOvr>
    <a:masterClrMapping/>
  </p:clrMapOvr>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7" ma:contentTypeDescription="Create a new document." ma:contentTypeScope="" ma:versionID="00f8e3544ea876084e635555b8d6e1e4">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638292919b190b699f260c92cef6b5c0"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f6166fe-9f5b-43aa-b8a9-b4d7ad530bda" xsi:nil="true"/>
    <lcf76f155ced4ddcb4097134ff3c332f xmlns="a86b28e8-29a6-4ab8-af18-2a7f61acfad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D06D84-F4E4-413D-B90A-B77E5B335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6b28e8-29a6-4ab8-af18-2a7f61acfad2"/>
    <ds:schemaRef ds:uri="9f6166fe-9f5b-43aa-b8a9-b4d7ad530b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119A3E-162A-4538-82A9-4A13F191FAC9}">
  <ds:schemaRefs>
    <ds:schemaRef ds:uri="http://schemas.microsoft.com/office/2006/metadata/properties"/>
    <ds:schemaRef ds:uri="http://schemas.microsoft.com/office/infopath/2007/PartnerControls"/>
    <ds:schemaRef ds:uri="9f6166fe-9f5b-43aa-b8a9-b4d7ad530bda"/>
    <ds:schemaRef ds:uri="a86b28e8-29a6-4ab8-af18-2a7f61acfad2"/>
  </ds:schemaRefs>
</ds:datastoreItem>
</file>

<file path=customXml/itemProps3.xml><?xml version="1.0" encoding="utf-8"?>
<ds:datastoreItem xmlns:ds="http://schemas.openxmlformats.org/officeDocument/2006/customXml" ds:itemID="{4FB77F17-5D6E-4B94-9ECE-A47E37D94F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349</TotalTime>
  <Words>2008</Words>
  <Application>Microsoft Office PowerPoint</Application>
  <PresentationFormat>Widescreen</PresentationFormat>
  <Paragraphs>294</Paragraphs>
  <Slides>13</Slides>
  <Notes>9</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Guillen</dc:creator>
  <cp:lastModifiedBy>Karolina Guillen</cp:lastModifiedBy>
  <cp:revision>2</cp:revision>
  <dcterms:created xsi:type="dcterms:W3CDTF">2024-04-24T15:12:13Z</dcterms:created>
  <dcterms:modified xsi:type="dcterms:W3CDTF">2024-09-17T14:50:58Z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MediaServiceImageTags">
    <vt:lpwstr/>
  </property>
</Properties>
</file>