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4" r:id="rId6"/>
    <p:sldMasterId id="2147483670" r:id="rId7"/>
  </p:sldMasterIdLst>
  <p:notesMasterIdLst>
    <p:notesMasterId r:id="rId35"/>
  </p:notesMasterIdLst>
  <p:sldIdLst>
    <p:sldId id="2144328359" r:id="rId8"/>
    <p:sldId id="2144328372" r:id="rId9"/>
    <p:sldId id="2144328209" r:id="rId10"/>
    <p:sldId id="2144328352" r:id="rId11"/>
    <p:sldId id="2144327938" r:id="rId12"/>
    <p:sldId id="2144328378" r:id="rId13"/>
    <p:sldId id="2144328510" r:id="rId14"/>
    <p:sldId id="2144328515" r:id="rId15"/>
    <p:sldId id="2144328513" r:id="rId16"/>
    <p:sldId id="2144328501" r:id="rId17"/>
    <p:sldId id="2144328518" r:id="rId18"/>
    <p:sldId id="2144328517" r:id="rId19"/>
    <p:sldId id="2144328502" r:id="rId20"/>
    <p:sldId id="2144328379" r:id="rId21"/>
    <p:sldId id="2144328483" r:id="rId22"/>
    <p:sldId id="2144328382" r:id="rId23"/>
    <p:sldId id="2144328384" r:id="rId24"/>
    <p:sldId id="2144328383" r:id="rId25"/>
    <p:sldId id="2144328507" r:id="rId26"/>
    <p:sldId id="2144328385" r:id="rId27"/>
    <p:sldId id="2929" r:id="rId28"/>
    <p:sldId id="2144328391" r:id="rId29"/>
    <p:sldId id="2144328386" r:id="rId30"/>
    <p:sldId id="2144328387" r:id="rId31"/>
    <p:sldId id="2144328357" r:id="rId32"/>
    <p:sldId id="2144328304" r:id="rId33"/>
    <p:sldId id="2144327406" r:id="rId34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5A107-2D3E-7AFE-0528-70F5B03A336C}" name="Marianne Vita" initials="MV" userId="S::mariannev@thevab.com::35b1102d-d340-4a85-a709-12ee727aa48b" providerId="AD"/>
  <p188:author id="{6644001F-98D2-AF68-925B-F4D39E797894}" name="Jason Wiese" initials="JW" userId="S::jasonw@thevab.com::4bff8d5b-7de6-4655-b397-69b0afc81113" providerId="AD"/>
  <p188:author id="{41E8424B-45FD-3ECB-0948-723F916FFB79}" name="Danielle Delauro" initials="DD" userId="S::danielled@thevab.com::79c3a64d-209a-45df-902b-7cba6cccfd68" providerId="AD"/>
  <p188:author id="{A5C48789-DAFD-4389-7A87-B92CBB8A351A}" name="Reed Kiely" initials="RK" userId="S::reedk@thevab.com::768be38e-2fb5-40ce-925d-bd8e9d9e3c31" providerId="AD"/>
  <p188:author id="{ACD09CA3-38A1-5F5B-8715-499BA24A48C7}" name="Karolina Guillen" initials="KG" userId="Karolina Guillen" providerId="None"/>
  <p188:author id="{F0141AB7-7F25-3C16-C77D-5FEA2DA4B116}" name="Karolina Guillen" initials="KG" userId="S::karolinaG@thevab.com::c1c08796-a0be-47c6-af52-5d31fd96ec50" providerId="AD"/>
  <p188:author id="{21855EDF-F9CE-3B66-C6A5-06158391F461}" name="Leah Montner Dixon" initials="LMD" userId="S::leahm@thevab.com::d5b2ae9e-9213-4442-b7df-4db8cbe51e5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e Delauro" initials="DD" lastIdx="5" clrIdx="0">
    <p:extLst>
      <p:ext uri="{19B8F6BF-5375-455C-9EA6-DF929625EA0E}">
        <p15:presenceInfo xmlns:p15="http://schemas.microsoft.com/office/powerpoint/2012/main" userId="S::danielled@thevab.com::79c3a64d-209a-45df-902b-7cba6cccfd68" providerId="AD"/>
      </p:ext>
    </p:extLst>
  </p:cmAuthor>
  <p:cmAuthor id="2" name="Reed Kiely" initials="RK" lastIdx="3" clrIdx="1">
    <p:extLst>
      <p:ext uri="{19B8F6BF-5375-455C-9EA6-DF929625EA0E}">
        <p15:presenceInfo xmlns:p15="http://schemas.microsoft.com/office/powerpoint/2012/main" userId="S::reedk@thevab.com::768be38e-2fb5-40ce-925d-bd8e9d9e3c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464"/>
    <a:srgbClr val="66C5AD"/>
    <a:srgbClr val="ED3C8D"/>
    <a:srgbClr val="00BFF2"/>
    <a:srgbClr val="ACBDCE"/>
    <a:srgbClr val="FFE600"/>
    <a:srgbClr val="E2E8F0"/>
    <a:srgbClr val="000000"/>
    <a:srgbClr val="130F4A"/>
    <a:srgbClr val="FF6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F4EB32-7C88-4208-8A83-6572E1927B98}" v="1" dt="2022-10-04T16:15:11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4296" autoAdjust="0"/>
  </p:normalViewPr>
  <p:slideViewPr>
    <p:cSldViewPr snapToGrid="0">
      <p:cViewPr varScale="1">
        <p:scale>
          <a:sx n="61" d="100"/>
          <a:sy n="61" d="100"/>
        </p:scale>
        <p:origin x="42" y="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ina Guillen" userId="c1c08796-a0be-47c6-af52-5d31fd96ec50" providerId="ADAL" clId="{5BF4EB32-7C88-4208-8A83-6572E1927B98}"/>
    <pc:docChg chg="undo redo custSel modSld">
      <pc:chgData name="Karolina Guillen" userId="c1c08796-a0be-47c6-af52-5d31fd96ec50" providerId="ADAL" clId="{5BF4EB32-7C88-4208-8A83-6572E1927B98}" dt="2022-10-06T18:16:34.657" v="2233" actId="20577"/>
      <pc:docMkLst>
        <pc:docMk/>
      </pc:docMkLst>
      <pc:sldChg chg="modSp mod delCm">
        <pc:chgData name="Karolina Guillen" userId="c1c08796-a0be-47c6-af52-5d31fd96ec50" providerId="ADAL" clId="{5BF4EB32-7C88-4208-8A83-6572E1927B98}" dt="2022-10-06T18:16:29.317" v="2232"/>
        <pc:sldMkLst>
          <pc:docMk/>
          <pc:sldMk cId="3708019452" sldId="2144327938"/>
        </pc:sldMkLst>
        <pc:spChg chg="mod">
          <ac:chgData name="Karolina Guillen" userId="c1c08796-a0be-47c6-af52-5d31fd96ec50" providerId="ADAL" clId="{5BF4EB32-7C88-4208-8A83-6572E1927B98}" dt="2022-09-27T15:27:06.767" v="920" actId="20577"/>
          <ac:spMkLst>
            <pc:docMk/>
            <pc:sldMk cId="3708019452" sldId="2144327938"/>
            <ac:spMk id="3" creationId="{9A73D8D4-F64C-A197-6EB4-662E65CA2AF4}"/>
          </ac:spMkLst>
        </pc:spChg>
      </pc:sldChg>
      <pc:sldChg chg="modSp mod delCm">
        <pc:chgData name="Karolina Guillen" userId="c1c08796-a0be-47c6-af52-5d31fd96ec50" providerId="ADAL" clId="{5BF4EB32-7C88-4208-8A83-6572E1927B98}" dt="2022-10-06T18:16:29.317" v="2232"/>
        <pc:sldMkLst>
          <pc:docMk/>
          <pc:sldMk cId="3374156216" sldId="2144328352"/>
        </pc:sldMkLst>
        <pc:spChg chg="mod">
          <ac:chgData name="Karolina Guillen" userId="c1c08796-a0be-47c6-af52-5d31fd96ec50" providerId="ADAL" clId="{5BF4EB32-7C88-4208-8A83-6572E1927B98}" dt="2022-09-27T14:37:31.051" v="77" actId="20577"/>
          <ac:spMkLst>
            <pc:docMk/>
            <pc:sldMk cId="3374156216" sldId="2144328352"/>
            <ac:spMk id="9" creationId="{A389EC41-F58A-CEEC-AC7C-548AAE3177D0}"/>
          </ac:spMkLst>
        </pc:spChg>
      </pc:sldChg>
      <pc:sldChg chg="modSp mod delCm">
        <pc:chgData name="Karolina Guillen" userId="c1c08796-a0be-47c6-af52-5d31fd96ec50" providerId="ADAL" clId="{5BF4EB32-7C88-4208-8A83-6572E1927B98}" dt="2022-10-06T18:16:29.317" v="2232"/>
        <pc:sldMkLst>
          <pc:docMk/>
          <pc:sldMk cId="1268282390" sldId="2144328357"/>
        </pc:sldMkLst>
        <pc:spChg chg="mod">
          <ac:chgData name="Karolina Guillen" userId="c1c08796-a0be-47c6-af52-5d31fd96ec50" providerId="ADAL" clId="{5BF4EB32-7C88-4208-8A83-6572E1927B98}" dt="2022-09-27T17:35:34.271" v="2230" actId="20577"/>
          <ac:spMkLst>
            <pc:docMk/>
            <pc:sldMk cId="1268282390" sldId="2144328357"/>
            <ac:spMk id="15" creationId="{FB95FAB7-B9CF-408A-A338-EDBA41131D7D}"/>
          </ac:spMkLst>
        </pc:spChg>
      </pc:sldChg>
      <pc:sldChg chg="delCm modNotesTx">
        <pc:chgData name="Karolina Guillen" userId="c1c08796-a0be-47c6-af52-5d31fd96ec50" providerId="ADAL" clId="{5BF4EB32-7C88-4208-8A83-6572E1927B98}" dt="2022-10-06T18:16:34.657" v="2233" actId="20577"/>
        <pc:sldMkLst>
          <pc:docMk/>
          <pc:sldMk cId="1305147618" sldId="2144328359"/>
        </pc:sldMkLst>
      </pc:sldChg>
      <pc:sldChg chg="addCm">
        <pc:chgData name="Karolina Guillen" userId="c1c08796-a0be-47c6-af52-5d31fd96ec50" providerId="ADAL" clId="{5BF4EB32-7C88-4208-8A83-6572E1927B98}" dt="2022-09-27T17:42:02.520" v="2231"/>
        <pc:sldMkLst>
          <pc:docMk/>
          <pc:sldMk cId="2228353671" sldId="2144328378"/>
        </pc:sldMkLst>
      </pc:sldChg>
      <pc:sldChg chg="modSp mod">
        <pc:chgData name="Karolina Guillen" userId="c1c08796-a0be-47c6-af52-5d31fd96ec50" providerId="ADAL" clId="{5BF4EB32-7C88-4208-8A83-6572E1927B98}" dt="2022-09-27T17:25:40.121" v="2228" actId="207"/>
        <pc:sldMkLst>
          <pc:docMk/>
          <pc:sldMk cId="3947492157" sldId="2144328382"/>
        </pc:sldMkLst>
        <pc:spChg chg="mod">
          <ac:chgData name="Karolina Guillen" userId="c1c08796-a0be-47c6-af52-5d31fd96ec50" providerId="ADAL" clId="{5BF4EB32-7C88-4208-8A83-6572E1927B98}" dt="2022-09-27T13:59:50.155" v="18" actId="1076"/>
          <ac:spMkLst>
            <pc:docMk/>
            <pc:sldMk cId="3947492157" sldId="2144328382"/>
            <ac:spMk id="13" creationId="{283C77CE-794A-9B7E-0E2F-86F8B918577B}"/>
          </ac:spMkLst>
        </pc:spChg>
        <pc:spChg chg="mod">
          <ac:chgData name="Karolina Guillen" userId="c1c08796-a0be-47c6-af52-5d31fd96ec50" providerId="ADAL" clId="{5BF4EB32-7C88-4208-8A83-6572E1927B98}" dt="2022-09-27T17:25:40.121" v="2228" actId="207"/>
          <ac:spMkLst>
            <pc:docMk/>
            <pc:sldMk cId="3947492157" sldId="2144328382"/>
            <ac:spMk id="24" creationId="{A671F24C-A73C-4EEF-86FA-989884607FA5}"/>
          </ac:spMkLst>
        </pc:spChg>
        <pc:spChg chg="mod">
          <ac:chgData name="Karolina Guillen" userId="c1c08796-a0be-47c6-af52-5d31fd96ec50" providerId="ADAL" clId="{5BF4EB32-7C88-4208-8A83-6572E1927B98}" dt="2022-09-27T13:59:36.467" v="15" actId="20577"/>
          <ac:spMkLst>
            <pc:docMk/>
            <pc:sldMk cId="3947492157" sldId="2144328382"/>
            <ac:spMk id="37" creationId="{E5DBD20A-DB8E-1584-F8BC-88C1B9674017}"/>
          </ac:spMkLst>
        </pc:spChg>
      </pc:sldChg>
      <pc:sldChg chg="modSp mod delCm">
        <pc:chgData name="Karolina Guillen" userId="c1c08796-a0be-47c6-af52-5d31fd96ec50" providerId="ADAL" clId="{5BF4EB32-7C88-4208-8A83-6572E1927B98}" dt="2022-10-06T18:16:29.317" v="2232"/>
        <pc:sldMkLst>
          <pc:docMk/>
          <pc:sldMk cId="857617063" sldId="2144328383"/>
        </pc:sldMkLst>
        <pc:spChg chg="mod">
          <ac:chgData name="Karolina Guillen" userId="c1c08796-a0be-47c6-af52-5d31fd96ec50" providerId="ADAL" clId="{5BF4EB32-7C88-4208-8A83-6572E1927B98}" dt="2022-09-27T16:42:16.771" v="1667" actId="20577"/>
          <ac:spMkLst>
            <pc:docMk/>
            <pc:sldMk cId="857617063" sldId="2144328383"/>
            <ac:spMk id="7" creationId="{AE79E894-560C-8C3B-93F4-626CB05BF469}"/>
          </ac:spMkLst>
        </pc:spChg>
        <pc:spChg chg="mod">
          <ac:chgData name="Karolina Guillen" userId="c1c08796-a0be-47c6-af52-5d31fd96ec50" providerId="ADAL" clId="{5BF4EB32-7C88-4208-8A83-6572E1927B98}" dt="2022-09-27T16:42:00.399" v="1658" actId="20577"/>
          <ac:spMkLst>
            <pc:docMk/>
            <pc:sldMk cId="857617063" sldId="2144328383"/>
            <ac:spMk id="24" creationId="{A671F24C-A73C-4EEF-86FA-989884607FA5}"/>
          </ac:spMkLst>
        </pc:spChg>
      </pc:sldChg>
      <pc:sldChg chg="modCm">
        <pc:chgData name="Karolina Guillen" userId="c1c08796-a0be-47c6-af52-5d31fd96ec50" providerId="ADAL" clId="{5BF4EB32-7C88-4208-8A83-6572E1927B98}" dt="2022-09-27T16:46:04.775" v="1668"/>
        <pc:sldMkLst>
          <pc:docMk/>
          <pc:sldMk cId="207655204" sldId="2144328507"/>
        </pc:sldMkLst>
      </pc:sldChg>
      <pc:sldChg chg="modSp mod delCm">
        <pc:chgData name="Karolina Guillen" userId="c1c08796-a0be-47c6-af52-5d31fd96ec50" providerId="ADAL" clId="{5BF4EB32-7C88-4208-8A83-6572E1927B98}" dt="2022-10-06T18:16:29.317" v="2232"/>
        <pc:sldMkLst>
          <pc:docMk/>
          <pc:sldMk cId="3084197648" sldId="2144328515"/>
        </pc:sldMkLst>
        <pc:spChg chg="mod">
          <ac:chgData name="Karolina Guillen" userId="c1c08796-a0be-47c6-af52-5d31fd96ec50" providerId="ADAL" clId="{5BF4EB32-7C88-4208-8A83-6572E1927B98}" dt="2022-09-27T15:27:41.162" v="922" actId="20577"/>
          <ac:spMkLst>
            <pc:docMk/>
            <pc:sldMk cId="3084197648" sldId="2144328515"/>
            <ac:spMk id="56" creationId="{49DF06DB-0E04-43EB-906B-75F674482CF9}"/>
          </ac:spMkLst>
        </pc:spChg>
        <pc:graphicFrameChg chg="mod">
          <ac:chgData name="Karolina Guillen" userId="c1c08796-a0be-47c6-af52-5d31fd96ec50" providerId="ADAL" clId="{5BF4EB32-7C88-4208-8A83-6572E1927B98}" dt="2022-09-27T13:41:10.264" v="2" actId="207"/>
          <ac:graphicFrameMkLst>
            <pc:docMk/>
            <pc:sldMk cId="3084197648" sldId="2144328515"/>
            <ac:graphicFrameMk id="7" creationId="{9A20E832-AA8D-1DCC-041C-8FE199FEA132}"/>
          </ac:graphicFrameMkLst>
        </pc:graphicFrameChg>
      </pc:sldChg>
      <pc:sldChg chg="modSp mod delCm">
        <pc:chgData name="Karolina Guillen" userId="c1c08796-a0be-47c6-af52-5d31fd96ec50" providerId="ADAL" clId="{5BF4EB32-7C88-4208-8A83-6572E1927B98}" dt="2022-10-06T18:16:29.317" v="2232"/>
        <pc:sldMkLst>
          <pc:docMk/>
          <pc:sldMk cId="706600348" sldId="2144328517"/>
        </pc:sldMkLst>
        <pc:spChg chg="mod">
          <ac:chgData name="Karolina Guillen" userId="c1c08796-a0be-47c6-af52-5d31fd96ec50" providerId="ADAL" clId="{5BF4EB32-7C88-4208-8A83-6572E1927B98}" dt="2022-09-27T16:22:08.827" v="1436" actId="20577"/>
          <ac:spMkLst>
            <pc:docMk/>
            <pc:sldMk cId="706600348" sldId="2144328517"/>
            <ac:spMk id="24" creationId="{A671F24C-A73C-4EEF-86FA-989884607FA5}"/>
          </ac:spMkLst>
        </pc:spChg>
      </pc:sldChg>
    </pc:docChg>
  </pc:docChgLst>
  <pc:docChgLst>
    <pc:chgData name="Reed Kiely" userId="768be38e-2fb5-40ce-925d-bd8e9d9e3c31" providerId="ADAL" clId="{B96A4117-22EB-4A23-BDEA-91F6A6E2E830}"/>
    <pc:docChg chg="undo custSel modSld">
      <pc:chgData name="Reed Kiely" userId="768be38e-2fb5-40ce-925d-bd8e9d9e3c31" providerId="ADAL" clId="{B96A4117-22EB-4A23-BDEA-91F6A6E2E830}" dt="2022-09-27T17:49:00.942" v="93" actId="1582"/>
      <pc:docMkLst>
        <pc:docMk/>
      </pc:docMkLst>
      <pc:sldChg chg="modSp mod">
        <pc:chgData name="Reed Kiely" userId="768be38e-2fb5-40ce-925d-bd8e9d9e3c31" providerId="ADAL" clId="{B96A4117-22EB-4A23-BDEA-91F6A6E2E830}" dt="2022-09-27T17:16:09.343" v="12" actId="1036"/>
        <pc:sldMkLst>
          <pc:docMk/>
          <pc:sldMk cId="3708019452" sldId="2144327938"/>
        </pc:sldMkLst>
        <pc:spChg chg="mod">
          <ac:chgData name="Reed Kiely" userId="768be38e-2fb5-40ce-925d-bd8e9d9e3c31" providerId="ADAL" clId="{B96A4117-22EB-4A23-BDEA-91F6A6E2E830}" dt="2022-09-27T17:16:02.232" v="5" actId="1076"/>
          <ac:spMkLst>
            <pc:docMk/>
            <pc:sldMk cId="3708019452" sldId="2144327938"/>
            <ac:spMk id="3" creationId="{9A73D8D4-F64C-A197-6EB4-662E65CA2AF4}"/>
          </ac:spMkLst>
        </pc:spChg>
        <pc:spChg chg="mod">
          <ac:chgData name="Reed Kiely" userId="768be38e-2fb5-40ce-925d-bd8e9d9e3c31" providerId="ADAL" clId="{B96A4117-22EB-4A23-BDEA-91F6A6E2E830}" dt="2022-09-27T17:16:09.343" v="12" actId="1036"/>
          <ac:spMkLst>
            <pc:docMk/>
            <pc:sldMk cId="3708019452" sldId="2144327938"/>
            <ac:spMk id="44" creationId="{CBF5CF3F-5006-499F-A465-F6611C56541B}"/>
          </ac:spMkLst>
        </pc:spChg>
        <pc:grpChg chg="mod">
          <ac:chgData name="Reed Kiely" userId="768be38e-2fb5-40ce-925d-bd8e9d9e3c31" providerId="ADAL" clId="{B96A4117-22EB-4A23-BDEA-91F6A6E2E830}" dt="2022-09-27T17:16:09.343" v="12" actId="1036"/>
          <ac:grpSpMkLst>
            <pc:docMk/>
            <pc:sldMk cId="3708019452" sldId="2144327938"/>
            <ac:grpSpMk id="40" creationId="{7B146417-3A42-4BC1-8172-E26106665BDB}"/>
          </ac:grpSpMkLst>
        </pc:grpChg>
      </pc:sldChg>
      <pc:sldChg chg="modSp mod">
        <pc:chgData name="Reed Kiely" userId="768be38e-2fb5-40ce-925d-bd8e9d9e3c31" providerId="ADAL" clId="{B96A4117-22EB-4A23-BDEA-91F6A6E2E830}" dt="2022-09-27T17:15:32.979" v="3" actId="1036"/>
        <pc:sldMkLst>
          <pc:docMk/>
          <pc:sldMk cId="3374156216" sldId="2144328352"/>
        </pc:sldMkLst>
        <pc:spChg chg="mod">
          <ac:chgData name="Reed Kiely" userId="768be38e-2fb5-40ce-925d-bd8e9d9e3c31" providerId="ADAL" clId="{B96A4117-22EB-4A23-BDEA-91F6A6E2E830}" dt="2022-09-27T17:15:27.751" v="2" actId="1036"/>
          <ac:spMkLst>
            <pc:docMk/>
            <pc:sldMk cId="3374156216" sldId="2144328352"/>
            <ac:spMk id="6" creationId="{977CFEBB-9B43-979A-DC57-30A3D3A02016}"/>
          </ac:spMkLst>
        </pc:spChg>
        <pc:graphicFrameChg chg="mod">
          <ac:chgData name="Reed Kiely" userId="768be38e-2fb5-40ce-925d-bd8e9d9e3c31" providerId="ADAL" clId="{B96A4117-22EB-4A23-BDEA-91F6A6E2E830}" dt="2022-09-27T17:15:32.979" v="3" actId="1036"/>
          <ac:graphicFrameMkLst>
            <pc:docMk/>
            <pc:sldMk cId="3374156216" sldId="2144328352"/>
            <ac:graphicFrameMk id="12" creationId="{D852F47B-C1B0-4523-3CCA-99BEE84C4E2B}"/>
          </ac:graphicFrameMkLst>
        </pc:graphicFrameChg>
      </pc:sldChg>
      <pc:sldChg chg="modSp mod">
        <pc:chgData name="Reed Kiely" userId="768be38e-2fb5-40ce-925d-bd8e9d9e3c31" providerId="ADAL" clId="{B96A4117-22EB-4A23-BDEA-91F6A6E2E830}" dt="2022-09-27T17:24:17.567" v="92" actId="1076"/>
        <pc:sldMkLst>
          <pc:docMk/>
          <pc:sldMk cId="1268282390" sldId="2144328357"/>
        </pc:sldMkLst>
        <pc:spChg chg="mod">
          <ac:chgData name="Reed Kiely" userId="768be38e-2fb5-40ce-925d-bd8e9d9e3c31" providerId="ADAL" clId="{B96A4117-22EB-4A23-BDEA-91F6A6E2E830}" dt="2022-09-27T17:24:17.567" v="92" actId="1076"/>
          <ac:spMkLst>
            <pc:docMk/>
            <pc:sldMk cId="1268282390" sldId="2144328357"/>
            <ac:spMk id="15" creationId="{FB95FAB7-B9CF-408A-A338-EDBA41131D7D}"/>
          </ac:spMkLst>
        </pc:spChg>
      </pc:sldChg>
      <pc:sldChg chg="addSp modSp mod">
        <pc:chgData name="Reed Kiely" userId="768be38e-2fb5-40ce-925d-bd8e9d9e3c31" providerId="ADAL" clId="{B96A4117-22EB-4A23-BDEA-91F6A6E2E830}" dt="2022-09-27T17:49:00.942" v="93" actId="1582"/>
        <pc:sldMkLst>
          <pc:docMk/>
          <pc:sldMk cId="3084197648" sldId="2144328515"/>
        </pc:sldMkLst>
        <pc:spChg chg="mod ord">
          <ac:chgData name="Reed Kiely" userId="768be38e-2fb5-40ce-925d-bd8e9d9e3c31" providerId="ADAL" clId="{B96A4117-22EB-4A23-BDEA-91F6A6E2E830}" dt="2022-09-27T17:18:01.777" v="25" actId="167"/>
          <ac:spMkLst>
            <pc:docMk/>
            <pc:sldMk cId="3084197648" sldId="2144328515"/>
            <ac:spMk id="2" creationId="{556C7D65-1976-5DD3-1F5B-66B212BDCAAF}"/>
          </ac:spMkLst>
        </pc:spChg>
        <pc:spChg chg="mod ord">
          <ac:chgData name="Reed Kiely" userId="768be38e-2fb5-40ce-925d-bd8e9d9e3c31" providerId="ADAL" clId="{B96A4117-22EB-4A23-BDEA-91F6A6E2E830}" dt="2022-09-27T17:18:01.777" v="25" actId="167"/>
          <ac:spMkLst>
            <pc:docMk/>
            <pc:sldMk cId="3084197648" sldId="2144328515"/>
            <ac:spMk id="3" creationId="{65FDEA8E-4830-0B9A-C64A-771F144BA3B1}"/>
          </ac:spMkLst>
        </pc:spChg>
        <pc:spChg chg="mod">
          <ac:chgData name="Reed Kiely" userId="768be38e-2fb5-40ce-925d-bd8e9d9e3c31" providerId="ADAL" clId="{B96A4117-22EB-4A23-BDEA-91F6A6E2E830}" dt="2022-09-27T17:20:01.984" v="90" actId="1036"/>
          <ac:spMkLst>
            <pc:docMk/>
            <pc:sldMk cId="3084197648" sldId="2144328515"/>
            <ac:spMk id="4" creationId="{B9682389-109F-0C58-0539-59D4E20BC28B}"/>
          </ac:spMkLst>
        </pc:spChg>
        <pc:spChg chg="mod">
          <ac:chgData name="Reed Kiely" userId="768be38e-2fb5-40ce-925d-bd8e9d9e3c31" providerId="ADAL" clId="{B96A4117-22EB-4A23-BDEA-91F6A6E2E830}" dt="2022-09-27T17:20:06.210" v="91" actId="1076"/>
          <ac:spMkLst>
            <pc:docMk/>
            <pc:sldMk cId="3084197648" sldId="2144328515"/>
            <ac:spMk id="5" creationId="{E335308D-5A09-4D56-3E87-3B2D29A9E090}"/>
          </ac:spMkLst>
        </pc:spChg>
        <pc:spChg chg="add mod">
          <ac:chgData name="Reed Kiely" userId="768be38e-2fb5-40ce-925d-bd8e9d9e3c31" providerId="ADAL" clId="{B96A4117-22EB-4A23-BDEA-91F6A6E2E830}" dt="2022-09-27T17:49:00.942" v="93" actId="1582"/>
          <ac:spMkLst>
            <pc:docMk/>
            <pc:sldMk cId="3084197648" sldId="2144328515"/>
            <ac:spMk id="6" creationId="{DCB19E26-302C-0BFA-AE8B-A907FD4DA639}"/>
          </ac:spMkLst>
        </pc:spChg>
        <pc:spChg chg="add mod">
          <ac:chgData name="Reed Kiely" userId="768be38e-2fb5-40ce-925d-bd8e9d9e3c31" providerId="ADAL" clId="{B96A4117-22EB-4A23-BDEA-91F6A6E2E830}" dt="2022-09-27T17:20:01.984" v="90" actId="1036"/>
          <ac:spMkLst>
            <pc:docMk/>
            <pc:sldMk cId="3084197648" sldId="2144328515"/>
            <ac:spMk id="8" creationId="{3C892554-B35E-B713-9C06-D778DD73C15A}"/>
          </ac:spMkLst>
        </pc:spChg>
        <pc:spChg chg="add mod">
          <ac:chgData name="Reed Kiely" userId="768be38e-2fb5-40ce-925d-bd8e9d9e3c31" providerId="ADAL" clId="{B96A4117-22EB-4A23-BDEA-91F6A6E2E830}" dt="2022-09-27T17:49:00.942" v="93" actId="1582"/>
          <ac:spMkLst>
            <pc:docMk/>
            <pc:sldMk cId="3084197648" sldId="2144328515"/>
            <ac:spMk id="10" creationId="{525D02F8-4DF6-353A-CDA6-55538CA9B66C}"/>
          </ac:spMkLst>
        </pc:spChg>
        <pc:spChg chg="add mod">
          <ac:chgData name="Reed Kiely" userId="768be38e-2fb5-40ce-925d-bd8e9d9e3c31" providerId="ADAL" clId="{B96A4117-22EB-4A23-BDEA-91F6A6E2E830}" dt="2022-09-27T17:20:01.984" v="90" actId="1036"/>
          <ac:spMkLst>
            <pc:docMk/>
            <pc:sldMk cId="3084197648" sldId="2144328515"/>
            <ac:spMk id="11" creationId="{1AEBECD7-8D3C-14BE-4071-35464C899B1F}"/>
          </ac:spMkLst>
        </pc:spChg>
        <pc:spChg chg="mod">
          <ac:chgData name="Reed Kiely" userId="768be38e-2fb5-40ce-925d-bd8e9d9e3c31" providerId="ADAL" clId="{B96A4117-22EB-4A23-BDEA-91F6A6E2E830}" dt="2022-09-27T17:20:01.984" v="90" actId="1036"/>
          <ac:spMkLst>
            <pc:docMk/>
            <pc:sldMk cId="3084197648" sldId="2144328515"/>
            <ac:spMk id="15" creationId="{6142E2CF-5FA8-441B-B67A-6551B1008876}"/>
          </ac:spMkLst>
        </pc:spChg>
        <pc:spChg chg="mod">
          <ac:chgData name="Reed Kiely" userId="768be38e-2fb5-40ce-925d-bd8e9d9e3c31" providerId="ADAL" clId="{B96A4117-22EB-4A23-BDEA-91F6A6E2E830}" dt="2022-09-27T17:20:01.984" v="90" actId="1036"/>
          <ac:spMkLst>
            <pc:docMk/>
            <pc:sldMk cId="3084197648" sldId="2144328515"/>
            <ac:spMk id="35" creationId="{2068E99D-ACDA-40A0-3436-A32ECF1AD38C}"/>
          </ac:spMkLst>
        </pc:spChg>
        <pc:spChg chg="mod">
          <ac:chgData name="Reed Kiely" userId="768be38e-2fb5-40ce-925d-bd8e9d9e3c31" providerId="ADAL" clId="{B96A4117-22EB-4A23-BDEA-91F6A6E2E830}" dt="2022-09-27T17:20:01.984" v="90" actId="1036"/>
          <ac:spMkLst>
            <pc:docMk/>
            <pc:sldMk cId="3084197648" sldId="2144328515"/>
            <ac:spMk id="37" creationId="{FEDAD97C-2CB3-04C4-8D33-C1277771D5A5}"/>
          </ac:spMkLst>
        </pc:spChg>
        <pc:spChg chg="mod">
          <ac:chgData name="Reed Kiely" userId="768be38e-2fb5-40ce-925d-bd8e9d9e3c31" providerId="ADAL" clId="{B96A4117-22EB-4A23-BDEA-91F6A6E2E830}" dt="2022-09-27T17:20:01.984" v="90" actId="1036"/>
          <ac:spMkLst>
            <pc:docMk/>
            <pc:sldMk cId="3084197648" sldId="2144328515"/>
            <ac:spMk id="38" creationId="{61F000B4-750C-791C-09D8-A5E0BC9FCAD0}"/>
          </ac:spMkLst>
        </pc:spChg>
        <pc:spChg chg="mod">
          <ac:chgData name="Reed Kiely" userId="768be38e-2fb5-40ce-925d-bd8e9d9e3c31" providerId="ADAL" clId="{B96A4117-22EB-4A23-BDEA-91F6A6E2E830}" dt="2022-09-27T17:20:01.984" v="90" actId="1036"/>
          <ac:spMkLst>
            <pc:docMk/>
            <pc:sldMk cId="3084197648" sldId="2144328515"/>
            <ac:spMk id="40" creationId="{AA5AF372-0B0D-9724-6A60-4DEA7F37341E}"/>
          </ac:spMkLst>
        </pc:spChg>
        <pc:spChg chg="mod">
          <ac:chgData name="Reed Kiely" userId="768be38e-2fb5-40ce-925d-bd8e9d9e3c31" providerId="ADAL" clId="{B96A4117-22EB-4A23-BDEA-91F6A6E2E830}" dt="2022-09-27T17:20:01.984" v="90" actId="1036"/>
          <ac:spMkLst>
            <pc:docMk/>
            <pc:sldMk cId="3084197648" sldId="2144328515"/>
            <ac:spMk id="41" creationId="{E900B9B7-1A7A-CF6E-062C-CC4F3D904139}"/>
          </ac:spMkLst>
        </pc:spChg>
        <pc:spChg chg="mod">
          <ac:chgData name="Reed Kiely" userId="768be38e-2fb5-40ce-925d-bd8e9d9e3c31" providerId="ADAL" clId="{B96A4117-22EB-4A23-BDEA-91F6A6E2E830}" dt="2022-09-27T17:20:01.984" v="90" actId="1036"/>
          <ac:spMkLst>
            <pc:docMk/>
            <pc:sldMk cId="3084197648" sldId="2144328515"/>
            <ac:spMk id="43" creationId="{AA5136C4-796F-ABB6-3BBB-5845C77296FD}"/>
          </ac:spMkLst>
        </pc:spChg>
        <pc:spChg chg="mod">
          <ac:chgData name="Reed Kiely" userId="768be38e-2fb5-40ce-925d-bd8e9d9e3c31" providerId="ADAL" clId="{B96A4117-22EB-4A23-BDEA-91F6A6E2E830}" dt="2022-09-27T17:20:01.984" v="90" actId="1036"/>
          <ac:spMkLst>
            <pc:docMk/>
            <pc:sldMk cId="3084197648" sldId="2144328515"/>
            <ac:spMk id="44" creationId="{BE9FF534-2BC7-501E-BF8F-80F739CA8DCD}"/>
          </ac:spMkLst>
        </pc:spChg>
        <pc:spChg chg="mod">
          <ac:chgData name="Reed Kiely" userId="768be38e-2fb5-40ce-925d-bd8e9d9e3c31" providerId="ADAL" clId="{B96A4117-22EB-4A23-BDEA-91F6A6E2E830}" dt="2022-09-27T17:20:01.984" v="90" actId="1036"/>
          <ac:spMkLst>
            <pc:docMk/>
            <pc:sldMk cId="3084197648" sldId="2144328515"/>
            <ac:spMk id="46" creationId="{DEAF35A8-9965-77EB-727F-2E5AEA868C72}"/>
          </ac:spMkLst>
        </pc:spChg>
        <pc:spChg chg="mod">
          <ac:chgData name="Reed Kiely" userId="768be38e-2fb5-40ce-925d-bd8e9d9e3c31" providerId="ADAL" clId="{B96A4117-22EB-4A23-BDEA-91F6A6E2E830}" dt="2022-09-27T17:20:01.984" v="90" actId="1036"/>
          <ac:spMkLst>
            <pc:docMk/>
            <pc:sldMk cId="3084197648" sldId="2144328515"/>
            <ac:spMk id="47" creationId="{DC908A2C-A971-8FDE-CAE8-21C7FA140902}"/>
          </ac:spMkLst>
        </pc:spChg>
        <pc:spChg chg="mod">
          <ac:chgData name="Reed Kiely" userId="768be38e-2fb5-40ce-925d-bd8e9d9e3c31" providerId="ADAL" clId="{B96A4117-22EB-4A23-BDEA-91F6A6E2E830}" dt="2022-09-27T17:20:06.210" v="91" actId="1076"/>
          <ac:spMkLst>
            <pc:docMk/>
            <pc:sldMk cId="3084197648" sldId="2144328515"/>
            <ac:spMk id="50" creationId="{CEDFBDCB-7524-3B56-A4FE-EE13C1C283EE}"/>
          </ac:spMkLst>
        </pc:spChg>
        <pc:spChg chg="mod">
          <ac:chgData name="Reed Kiely" userId="768be38e-2fb5-40ce-925d-bd8e9d9e3c31" providerId="ADAL" clId="{B96A4117-22EB-4A23-BDEA-91F6A6E2E830}" dt="2022-09-27T17:18:07.402" v="27" actId="1076"/>
          <ac:spMkLst>
            <pc:docMk/>
            <pc:sldMk cId="3084197648" sldId="2144328515"/>
            <ac:spMk id="56" creationId="{49DF06DB-0E04-43EB-906B-75F674482CF9}"/>
          </ac:spMkLst>
        </pc:spChg>
        <pc:graphicFrameChg chg="mod">
          <ac:chgData name="Reed Kiely" userId="768be38e-2fb5-40ce-925d-bd8e9d9e3c31" providerId="ADAL" clId="{B96A4117-22EB-4A23-BDEA-91F6A6E2E830}" dt="2022-09-27T17:20:01.984" v="90" actId="1036"/>
          <ac:graphicFrameMkLst>
            <pc:docMk/>
            <pc:sldMk cId="3084197648" sldId="2144328515"/>
            <ac:graphicFrameMk id="7" creationId="{9A20E832-AA8D-1DCC-041C-8FE199FEA132}"/>
          </ac:graphicFrameMkLst>
        </pc:graphicFrameChg>
        <pc:picChg chg="mod">
          <ac:chgData name="Reed Kiely" userId="768be38e-2fb5-40ce-925d-bd8e9d9e3c31" providerId="ADAL" clId="{B96A4117-22EB-4A23-BDEA-91F6A6E2E830}" dt="2022-09-27T17:20:06.210" v="91" actId="1076"/>
          <ac:picMkLst>
            <pc:docMk/>
            <pc:sldMk cId="3084197648" sldId="2144328515"/>
            <ac:picMk id="14" creationId="{4700BF2F-4882-55F2-D4A3-01591761EA53}"/>
          </ac:picMkLst>
        </pc:picChg>
      </pc:sldChg>
    </pc:docChg>
  </pc:docChgLst>
  <pc:docChgLst>
    <pc:chgData name="Jason Wiese" userId="4bff8d5b-7de6-4655-b397-69b0afc81113" providerId="ADAL" clId="{175A5A2C-B516-4207-B752-8F98572254C0}"/>
    <pc:docChg chg="modSld">
      <pc:chgData name="Jason Wiese" userId="4bff8d5b-7de6-4655-b397-69b0afc81113" providerId="ADAL" clId="{175A5A2C-B516-4207-B752-8F98572254C0}" dt="2022-09-27T19:58:07.635" v="10" actId="113"/>
      <pc:docMkLst>
        <pc:docMk/>
      </pc:docMkLst>
      <pc:sldChg chg="modSp mod">
        <pc:chgData name="Jason Wiese" userId="4bff8d5b-7de6-4655-b397-69b0afc81113" providerId="ADAL" clId="{175A5A2C-B516-4207-B752-8F98572254C0}" dt="2022-09-27T19:47:41.219" v="9" actId="20577"/>
        <pc:sldMkLst>
          <pc:docMk/>
          <pc:sldMk cId="3374156216" sldId="2144328352"/>
        </pc:sldMkLst>
        <pc:spChg chg="mod">
          <ac:chgData name="Jason Wiese" userId="4bff8d5b-7de6-4655-b397-69b0afc81113" providerId="ADAL" clId="{175A5A2C-B516-4207-B752-8F98572254C0}" dt="2022-09-27T19:47:41.219" v="9" actId="20577"/>
          <ac:spMkLst>
            <pc:docMk/>
            <pc:sldMk cId="3374156216" sldId="2144328352"/>
            <ac:spMk id="9" creationId="{A389EC41-F58A-CEEC-AC7C-548AAE3177D0}"/>
          </ac:spMkLst>
        </pc:spChg>
      </pc:sldChg>
      <pc:sldChg chg="modSp mod">
        <pc:chgData name="Jason Wiese" userId="4bff8d5b-7de6-4655-b397-69b0afc81113" providerId="ADAL" clId="{175A5A2C-B516-4207-B752-8F98572254C0}" dt="2022-09-27T19:58:07.635" v="10" actId="113"/>
        <pc:sldMkLst>
          <pc:docMk/>
          <pc:sldMk cId="2285590010" sldId="2144328518"/>
        </pc:sldMkLst>
        <pc:spChg chg="mod">
          <ac:chgData name="Jason Wiese" userId="4bff8d5b-7de6-4655-b397-69b0afc81113" providerId="ADAL" clId="{175A5A2C-B516-4207-B752-8F98572254C0}" dt="2022-09-27T19:58:07.635" v="10" actId="113"/>
          <ac:spMkLst>
            <pc:docMk/>
            <pc:sldMk cId="2285590010" sldId="2144328518"/>
            <ac:spMk id="73" creationId="{5791DCA1-551E-90E4-F82A-C981FBED9626}"/>
          </ac:spMkLst>
        </pc:spChg>
      </pc:sldChg>
    </pc:docChg>
  </pc:docChgLst>
  <pc:docChgLst>
    <pc:chgData name="Jason Wiese" userId="4bff8d5b-7de6-4655-b397-69b0afc81113" providerId="ADAL" clId="{6BFABBC2-806E-40EA-B5A3-AA47013361CD}"/>
    <pc:docChg chg="undo custSel modSld sldOrd">
      <pc:chgData name="Jason Wiese" userId="4bff8d5b-7de6-4655-b397-69b0afc81113" providerId="ADAL" clId="{6BFABBC2-806E-40EA-B5A3-AA47013361CD}" dt="2022-09-27T19:46:41.274" v="1369" actId="20577"/>
      <pc:docMkLst>
        <pc:docMk/>
      </pc:docMkLst>
      <pc:sldChg chg="modSp mod">
        <pc:chgData name="Jason Wiese" userId="4bff8d5b-7de6-4655-b397-69b0afc81113" providerId="ADAL" clId="{6BFABBC2-806E-40EA-B5A3-AA47013361CD}" dt="2022-09-27T19:25:40.828" v="859" actId="20577"/>
        <pc:sldMkLst>
          <pc:docMk/>
          <pc:sldMk cId="3708019452" sldId="2144327938"/>
        </pc:sldMkLst>
        <pc:spChg chg="mod">
          <ac:chgData name="Jason Wiese" userId="4bff8d5b-7de6-4655-b397-69b0afc81113" providerId="ADAL" clId="{6BFABBC2-806E-40EA-B5A3-AA47013361CD}" dt="2022-09-27T19:25:40.828" v="859" actId="20577"/>
          <ac:spMkLst>
            <pc:docMk/>
            <pc:sldMk cId="3708019452" sldId="2144327938"/>
            <ac:spMk id="3" creationId="{9A73D8D4-F64C-A197-6EB4-662E65CA2AF4}"/>
          </ac:spMkLst>
        </pc:spChg>
      </pc:sldChg>
      <pc:sldChg chg="modSp mod">
        <pc:chgData name="Jason Wiese" userId="4bff8d5b-7de6-4655-b397-69b0afc81113" providerId="ADAL" clId="{6BFABBC2-806E-40EA-B5A3-AA47013361CD}" dt="2022-09-27T19:20:05.472" v="604" actId="6549"/>
        <pc:sldMkLst>
          <pc:docMk/>
          <pc:sldMk cId="3374156216" sldId="2144328352"/>
        </pc:sldMkLst>
        <pc:spChg chg="mod">
          <ac:chgData name="Jason Wiese" userId="4bff8d5b-7de6-4655-b397-69b0afc81113" providerId="ADAL" clId="{6BFABBC2-806E-40EA-B5A3-AA47013361CD}" dt="2022-09-27T19:08:32.870" v="31" actId="1038"/>
          <ac:spMkLst>
            <pc:docMk/>
            <pc:sldMk cId="3374156216" sldId="2144328352"/>
            <ac:spMk id="6" creationId="{977CFEBB-9B43-979A-DC57-30A3D3A02016}"/>
          </ac:spMkLst>
        </pc:spChg>
        <pc:spChg chg="mod">
          <ac:chgData name="Jason Wiese" userId="4bff8d5b-7de6-4655-b397-69b0afc81113" providerId="ADAL" clId="{6BFABBC2-806E-40EA-B5A3-AA47013361CD}" dt="2022-09-27T19:20:05.472" v="604" actId="6549"/>
          <ac:spMkLst>
            <pc:docMk/>
            <pc:sldMk cId="3374156216" sldId="2144328352"/>
            <ac:spMk id="9" creationId="{A389EC41-F58A-CEEC-AC7C-548AAE3177D0}"/>
          </ac:spMkLst>
        </pc:spChg>
      </pc:sldChg>
      <pc:sldChg chg="modSp mod">
        <pc:chgData name="Jason Wiese" userId="4bff8d5b-7de6-4655-b397-69b0afc81113" providerId="ADAL" clId="{6BFABBC2-806E-40EA-B5A3-AA47013361CD}" dt="2022-09-27T19:44:33.212" v="1345" actId="14100"/>
        <pc:sldMkLst>
          <pc:docMk/>
          <pc:sldMk cId="1268282390" sldId="2144328357"/>
        </pc:sldMkLst>
        <pc:spChg chg="mod">
          <ac:chgData name="Jason Wiese" userId="4bff8d5b-7de6-4655-b397-69b0afc81113" providerId="ADAL" clId="{6BFABBC2-806E-40EA-B5A3-AA47013361CD}" dt="2022-09-27T19:44:33.212" v="1345" actId="14100"/>
          <ac:spMkLst>
            <pc:docMk/>
            <pc:sldMk cId="1268282390" sldId="2144328357"/>
            <ac:spMk id="15" creationId="{FB95FAB7-B9CF-408A-A338-EDBA41131D7D}"/>
          </ac:spMkLst>
        </pc:spChg>
      </pc:sldChg>
      <pc:sldChg chg="modSp mod">
        <pc:chgData name="Jason Wiese" userId="4bff8d5b-7de6-4655-b397-69b0afc81113" providerId="ADAL" clId="{6BFABBC2-806E-40EA-B5A3-AA47013361CD}" dt="2022-09-27T19:45:12.842" v="1364" actId="20577"/>
        <pc:sldMkLst>
          <pc:docMk/>
          <pc:sldMk cId="2844488092" sldId="2144328372"/>
        </pc:sldMkLst>
        <pc:spChg chg="mod">
          <ac:chgData name="Jason Wiese" userId="4bff8d5b-7de6-4655-b397-69b0afc81113" providerId="ADAL" clId="{6BFABBC2-806E-40EA-B5A3-AA47013361CD}" dt="2022-09-27T19:45:12.842" v="1364" actId="20577"/>
          <ac:spMkLst>
            <pc:docMk/>
            <pc:sldMk cId="2844488092" sldId="2144328372"/>
            <ac:spMk id="12" creationId="{AF6B8EC0-46EF-4454-8F5C-DA73E47253BB}"/>
          </ac:spMkLst>
        </pc:spChg>
      </pc:sldChg>
      <pc:sldChg chg="modSp mod delCm">
        <pc:chgData name="Jason Wiese" userId="4bff8d5b-7de6-4655-b397-69b0afc81113" providerId="ADAL" clId="{6BFABBC2-806E-40EA-B5A3-AA47013361CD}" dt="2022-09-27T19:22:41.908" v="744" actId="6549"/>
        <pc:sldMkLst>
          <pc:docMk/>
          <pc:sldMk cId="2228353671" sldId="2144328378"/>
        </pc:sldMkLst>
        <pc:spChg chg="mod">
          <ac:chgData name="Jason Wiese" userId="4bff8d5b-7de6-4655-b397-69b0afc81113" providerId="ADAL" clId="{6BFABBC2-806E-40EA-B5A3-AA47013361CD}" dt="2022-09-27T19:13:27.103" v="33" actId="115"/>
          <ac:spMkLst>
            <pc:docMk/>
            <pc:sldMk cId="2228353671" sldId="2144328378"/>
            <ac:spMk id="7" creationId="{1D18E646-D112-709A-C657-885F91203ED4}"/>
          </ac:spMkLst>
        </pc:spChg>
        <pc:spChg chg="mod">
          <ac:chgData name="Jason Wiese" userId="4bff8d5b-7de6-4655-b397-69b0afc81113" providerId="ADAL" clId="{6BFABBC2-806E-40EA-B5A3-AA47013361CD}" dt="2022-09-27T19:22:41.908" v="744" actId="6549"/>
          <ac:spMkLst>
            <pc:docMk/>
            <pc:sldMk cId="2228353671" sldId="2144328378"/>
            <ac:spMk id="24" creationId="{A671F24C-A73C-4EEF-86FA-989884607FA5}"/>
          </ac:spMkLst>
        </pc:spChg>
      </pc:sldChg>
      <pc:sldChg chg="modSp mod delCm">
        <pc:chgData name="Jason Wiese" userId="4bff8d5b-7de6-4655-b397-69b0afc81113" providerId="ADAL" clId="{6BFABBC2-806E-40EA-B5A3-AA47013361CD}" dt="2022-09-27T19:32:52.503" v="921" actId="1037"/>
        <pc:sldMkLst>
          <pc:docMk/>
          <pc:sldMk cId="3947492157" sldId="2144328382"/>
        </pc:sldMkLst>
        <pc:spChg chg="mod">
          <ac:chgData name="Jason Wiese" userId="4bff8d5b-7de6-4655-b397-69b0afc81113" providerId="ADAL" clId="{6BFABBC2-806E-40EA-B5A3-AA47013361CD}" dt="2022-09-27T19:32:52.503" v="921" actId="1037"/>
          <ac:spMkLst>
            <pc:docMk/>
            <pc:sldMk cId="3947492157" sldId="2144328382"/>
            <ac:spMk id="24" creationId="{A671F24C-A73C-4EEF-86FA-989884607FA5}"/>
          </ac:spMkLst>
        </pc:spChg>
      </pc:sldChg>
      <pc:sldChg chg="modSp mod">
        <pc:chgData name="Jason Wiese" userId="4bff8d5b-7de6-4655-b397-69b0afc81113" providerId="ADAL" clId="{6BFABBC2-806E-40EA-B5A3-AA47013361CD}" dt="2022-09-27T19:46:41.274" v="1369" actId="20577"/>
        <pc:sldMkLst>
          <pc:docMk/>
          <pc:sldMk cId="857617063" sldId="2144328383"/>
        </pc:sldMkLst>
        <pc:spChg chg="mod">
          <ac:chgData name="Jason Wiese" userId="4bff8d5b-7de6-4655-b397-69b0afc81113" providerId="ADAL" clId="{6BFABBC2-806E-40EA-B5A3-AA47013361CD}" dt="2022-09-27T19:46:41.274" v="1369" actId="20577"/>
          <ac:spMkLst>
            <pc:docMk/>
            <pc:sldMk cId="857617063" sldId="2144328383"/>
            <ac:spMk id="24" creationId="{A671F24C-A73C-4EEF-86FA-989884607FA5}"/>
          </ac:spMkLst>
        </pc:spChg>
      </pc:sldChg>
      <pc:sldChg chg="modSp mod ord">
        <pc:chgData name="Jason Wiese" userId="4bff8d5b-7de6-4655-b397-69b0afc81113" providerId="ADAL" clId="{6BFABBC2-806E-40EA-B5A3-AA47013361CD}" dt="2022-09-27T19:36:57.404" v="932" actId="20577"/>
        <pc:sldMkLst>
          <pc:docMk/>
          <pc:sldMk cId="420913478" sldId="2144328384"/>
        </pc:sldMkLst>
        <pc:spChg chg="mod">
          <ac:chgData name="Jason Wiese" userId="4bff8d5b-7de6-4655-b397-69b0afc81113" providerId="ADAL" clId="{6BFABBC2-806E-40EA-B5A3-AA47013361CD}" dt="2022-09-27T19:36:57.404" v="932" actId="20577"/>
          <ac:spMkLst>
            <pc:docMk/>
            <pc:sldMk cId="420913478" sldId="2144328384"/>
            <ac:spMk id="24" creationId="{A671F24C-A73C-4EEF-86FA-989884607FA5}"/>
          </ac:spMkLst>
        </pc:spChg>
      </pc:sldChg>
      <pc:sldChg chg="modSp mod">
        <pc:chgData name="Jason Wiese" userId="4bff8d5b-7de6-4655-b397-69b0afc81113" providerId="ADAL" clId="{6BFABBC2-806E-40EA-B5A3-AA47013361CD}" dt="2022-09-27T19:41:35.372" v="1094" actId="1036"/>
        <pc:sldMkLst>
          <pc:docMk/>
          <pc:sldMk cId="428233013" sldId="2144328385"/>
        </pc:sldMkLst>
        <pc:grpChg chg="mod">
          <ac:chgData name="Jason Wiese" userId="4bff8d5b-7de6-4655-b397-69b0afc81113" providerId="ADAL" clId="{6BFABBC2-806E-40EA-B5A3-AA47013361CD}" dt="2022-09-27T19:41:35.372" v="1094" actId="1036"/>
          <ac:grpSpMkLst>
            <pc:docMk/>
            <pc:sldMk cId="428233013" sldId="2144328385"/>
            <ac:grpSpMk id="47" creationId="{8BCBAE4E-FE71-EFA6-3393-888127A712A1}"/>
          </ac:grpSpMkLst>
        </pc:grpChg>
      </pc:sldChg>
      <pc:sldChg chg="modSp mod delCm">
        <pc:chgData name="Jason Wiese" userId="4bff8d5b-7de6-4655-b397-69b0afc81113" providerId="ADAL" clId="{6BFABBC2-806E-40EA-B5A3-AA47013361CD}" dt="2022-09-27T19:40:34.561" v="1091"/>
        <pc:sldMkLst>
          <pc:docMk/>
          <pc:sldMk cId="207655204" sldId="2144328507"/>
        </pc:sldMkLst>
        <pc:spChg chg="mod">
          <ac:chgData name="Jason Wiese" userId="4bff8d5b-7de6-4655-b397-69b0afc81113" providerId="ADAL" clId="{6BFABBC2-806E-40EA-B5A3-AA47013361CD}" dt="2022-09-27T19:40:19.079" v="1090" actId="20577"/>
          <ac:spMkLst>
            <pc:docMk/>
            <pc:sldMk cId="207655204" sldId="2144328507"/>
            <ac:spMk id="83" creationId="{199B4077-01FD-5341-414B-A56FFACBBD0C}"/>
          </ac:spMkLst>
        </pc:spChg>
      </pc:sldChg>
      <pc:sldChg chg="modSp mod">
        <pc:chgData name="Jason Wiese" userId="4bff8d5b-7de6-4655-b397-69b0afc81113" providerId="ADAL" clId="{6BFABBC2-806E-40EA-B5A3-AA47013361CD}" dt="2022-09-27T19:23:30.306" v="768" actId="20577"/>
        <pc:sldMkLst>
          <pc:docMk/>
          <pc:sldMk cId="1741604114" sldId="2144328510"/>
        </pc:sldMkLst>
        <pc:spChg chg="mod">
          <ac:chgData name="Jason Wiese" userId="4bff8d5b-7de6-4655-b397-69b0afc81113" providerId="ADAL" clId="{6BFABBC2-806E-40EA-B5A3-AA47013361CD}" dt="2022-09-27T19:23:30.306" v="768" actId="20577"/>
          <ac:spMkLst>
            <pc:docMk/>
            <pc:sldMk cId="1741604114" sldId="2144328510"/>
            <ac:spMk id="8" creationId="{49906051-8463-A4AD-9691-E2A161BA1CF7}"/>
          </ac:spMkLst>
        </pc:spChg>
      </pc:sldChg>
      <pc:sldChg chg="modSp mod">
        <pc:chgData name="Jason Wiese" userId="4bff8d5b-7de6-4655-b397-69b0afc81113" providerId="ADAL" clId="{6BFABBC2-806E-40EA-B5A3-AA47013361CD}" dt="2022-09-27T19:24:40.588" v="813" actId="20577"/>
        <pc:sldMkLst>
          <pc:docMk/>
          <pc:sldMk cId="3084197648" sldId="2144328515"/>
        </pc:sldMkLst>
        <pc:spChg chg="mod">
          <ac:chgData name="Jason Wiese" userId="4bff8d5b-7de6-4655-b397-69b0afc81113" providerId="ADAL" clId="{6BFABBC2-806E-40EA-B5A3-AA47013361CD}" dt="2022-09-27T19:24:40.588" v="813" actId="20577"/>
          <ac:spMkLst>
            <pc:docMk/>
            <pc:sldMk cId="3084197648" sldId="2144328515"/>
            <ac:spMk id="24" creationId="{A671F24C-A73C-4EEF-86FA-989884607FA5}"/>
          </ac:spMkLst>
        </pc:spChg>
      </pc:sldChg>
      <pc:sldChg chg="modSp mod">
        <pc:chgData name="Jason Wiese" userId="4bff8d5b-7de6-4655-b397-69b0afc81113" providerId="ADAL" clId="{6BFABBC2-806E-40EA-B5A3-AA47013361CD}" dt="2022-09-27T19:28:47.641" v="912" actId="1038"/>
        <pc:sldMkLst>
          <pc:docMk/>
          <pc:sldMk cId="2285590010" sldId="2144328518"/>
        </pc:sldMkLst>
        <pc:spChg chg="mod">
          <ac:chgData name="Jason Wiese" userId="4bff8d5b-7de6-4655-b397-69b0afc81113" providerId="ADAL" clId="{6BFABBC2-806E-40EA-B5A3-AA47013361CD}" dt="2022-09-27T19:26:39.951" v="867" actId="113"/>
          <ac:spMkLst>
            <pc:docMk/>
            <pc:sldMk cId="2285590010" sldId="2144328518"/>
            <ac:spMk id="15" creationId="{86A43FE9-C5B7-5318-693A-C5E743A26036}"/>
          </ac:spMkLst>
        </pc:spChg>
        <pc:spChg chg="mod">
          <ac:chgData name="Jason Wiese" userId="4bff8d5b-7de6-4655-b397-69b0afc81113" providerId="ADAL" clId="{6BFABBC2-806E-40EA-B5A3-AA47013361CD}" dt="2022-09-27T19:26:45.474" v="869" actId="14100"/>
          <ac:spMkLst>
            <pc:docMk/>
            <pc:sldMk cId="2285590010" sldId="2144328518"/>
            <ac:spMk id="21" creationId="{3006A594-CB4C-C5EE-937F-267AC950D11B}"/>
          </ac:spMkLst>
        </pc:spChg>
        <pc:spChg chg="mod">
          <ac:chgData name="Jason Wiese" userId="4bff8d5b-7de6-4655-b397-69b0afc81113" providerId="ADAL" clId="{6BFABBC2-806E-40EA-B5A3-AA47013361CD}" dt="2022-09-27T19:27:05.880" v="874" actId="207"/>
          <ac:spMkLst>
            <pc:docMk/>
            <pc:sldMk cId="2285590010" sldId="2144328518"/>
            <ac:spMk id="26" creationId="{AD920586-4FFE-98E0-4FE0-C2E020EB48D1}"/>
          </ac:spMkLst>
        </pc:spChg>
        <pc:spChg chg="mod">
          <ac:chgData name="Jason Wiese" userId="4bff8d5b-7de6-4655-b397-69b0afc81113" providerId="ADAL" clId="{6BFABBC2-806E-40EA-B5A3-AA47013361CD}" dt="2022-09-27T19:27:09.508" v="876" actId="113"/>
          <ac:spMkLst>
            <pc:docMk/>
            <pc:sldMk cId="2285590010" sldId="2144328518"/>
            <ac:spMk id="48" creationId="{7C2C1781-59DB-9CAA-5FED-701D495E8012}"/>
          </ac:spMkLst>
        </pc:spChg>
        <pc:spChg chg="mod">
          <ac:chgData name="Jason Wiese" userId="4bff8d5b-7de6-4655-b397-69b0afc81113" providerId="ADAL" clId="{6BFABBC2-806E-40EA-B5A3-AA47013361CD}" dt="2022-09-27T19:28:41.488" v="908" actId="1035"/>
          <ac:spMkLst>
            <pc:docMk/>
            <pc:sldMk cId="2285590010" sldId="2144328518"/>
            <ac:spMk id="54" creationId="{5AD8D3C7-E0E5-B482-2156-D842778F4BD5}"/>
          </ac:spMkLst>
        </pc:spChg>
        <pc:spChg chg="mod">
          <ac:chgData name="Jason Wiese" userId="4bff8d5b-7de6-4655-b397-69b0afc81113" providerId="ADAL" clId="{6BFABBC2-806E-40EA-B5A3-AA47013361CD}" dt="2022-09-27T19:28:41.488" v="908" actId="1035"/>
          <ac:spMkLst>
            <pc:docMk/>
            <pc:sldMk cId="2285590010" sldId="2144328518"/>
            <ac:spMk id="61" creationId="{02E637AA-94E2-0169-EEB9-F63B8F98EBE7}"/>
          </ac:spMkLst>
        </pc:spChg>
        <pc:spChg chg="mod">
          <ac:chgData name="Jason Wiese" userId="4bff8d5b-7de6-4655-b397-69b0afc81113" providerId="ADAL" clId="{6BFABBC2-806E-40EA-B5A3-AA47013361CD}" dt="2022-09-27T19:28:41.488" v="908" actId="1035"/>
          <ac:spMkLst>
            <pc:docMk/>
            <pc:sldMk cId="2285590010" sldId="2144328518"/>
            <ac:spMk id="67" creationId="{FC3D01C0-6452-89A5-47A6-E0D22D85F811}"/>
          </ac:spMkLst>
        </pc:spChg>
        <pc:spChg chg="mod">
          <ac:chgData name="Jason Wiese" userId="4bff8d5b-7de6-4655-b397-69b0afc81113" providerId="ADAL" clId="{6BFABBC2-806E-40EA-B5A3-AA47013361CD}" dt="2022-09-27T19:28:41.488" v="908" actId="1035"/>
          <ac:spMkLst>
            <pc:docMk/>
            <pc:sldMk cId="2285590010" sldId="2144328518"/>
            <ac:spMk id="73" creationId="{5791DCA1-551E-90E4-F82A-C981FBED9626}"/>
          </ac:spMkLst>
        </pc:spChg>
        <pc:spChg chg="mod">
          <ac:chgData name="Jason Wiese" userId="4bff8d5b-7de6-4655-b397-69b0afc81113" providerId="ADAL" clId="{6BFABBC2-806E-40EA-B5A3-AA47013361CD}" dt="2022-09-27T19:28:41.488" v="908" actId="1035"/>
          <ac:spMkLst>
            <pc:docMk/>
            <pc:sldMk cId="2285590010" sldId="2144328518"/>
            <ac:spMk id="79" creationId="{511A3FFC-643B-B687-E61C-7FEB727443FC}"/>
          </ac:spMkLst>
        </pc:spChg>
        <pc:spChg chg="mod">
          <ac:chgData name="Jason Wiese" userId="4bff8d5b-7de6-4655-b397-69b0afc81113" providerId="ADAL" clId="{6BFABBC2-806E-40EA-B5A3-AA47013361CD}" dt="2022-09-27T19:28:41.488" v="908" actId="1035"/>
          <ac:spMkLst>
            <pc:docMk/>
            <pc:sldMk cId="2285590010" sldId="2144328518"/>
            <ac:spMk id="84" creationId="{B0EB3A3E-C297-4586-C757-A61CAE27F071}"/>
          </ac:spMkLst>
        </pc:spChg>
        <pc:spChg chg="mod">
          <ac:chgData name="Jason Wiese" userId="4bff8d5b-7de6-4655-b397-69b0afc81113" providerId="ADAL" clId="{6BFABBC2-806E-40EA-B5A3-AA47013361CD}" dt="2022-09-27T19:28:41.488" v="908" actId="1035"/>
          <ac:spMkLst>
            <pc:docMk/>
            <pc:sldMk cId="2285590010" sldId="2144328518"/>
            <ac:spMk id="87" creationId="{DF370CD8-967D-E509-1DA8-D644FAD2F613}"/>
          </ac:spMkLst>
        </pc:spChg>
        <pc:spChg chg="mod">
          <ac:chgData name="Jason Wiese" userId="4bff8d5b-7de6-4655-b397-69b0afc81113" providerId="ADAL" clId="{6BFABBC2-806E-40EA-B5A3-AA47013361CD}" dt="2022-09-27T19:28:47.641" v="912" actId="1038"/>
          <ac:spMkLst>
            <pc:docMk/>
            <pc:sldMk cId="2285590010" sldId="2144328518"/>
            <ac:spMk id="89" creationId="{656E549E-A07A-5C18-D897-0D92C377EAF5}"/>
          </ac:spMkLst>
        </pc:spChg>
        <pc:spChg chg="mod">
          <ac:chgData name="Jason Wiese" userId="4bff8d5b-7de6-4655-b397-69b0afc81113" providerId="ADAL" clId="{6BFABBC2-806E-40EA-B5A3-AA47013361CD}" dt="2022-09-27T19:28:15.438" v="894" actId="113"/>
          <ac:spMkLst>
            <pc:docMk/>
            <pc:sldMk cId="2285590010" sldId="2144328518"/>
            <ac:spMk id="91" creationId="{6BD8178D-3FFF-8880-0187-C34AF3714BDE}"/>
          </ac:spMkLst>
        </pc:spChg>
        <pc:spChg chg="mod">
          <ac:chgData name="Jason Wiese" userId="4bff8d5b-7de6-4655-b397-69b0afc81113" providerId="ADAL" clId="{6BFABBC2-806E-40EA-B5A3-AA47013361CD}" dt="2022-09-27T19:28:05.546" v="891" actId="113"/>
          <ac:spMkLst>
            <pc:docMk/>
            <pc:sldMk cId="2285590010" sldId="2144328518"/>
            <ac:spMk id="93" creationId="{2CE6A2B1-2B5F-E8E5-E5D2-0639194949B4}"/>
          </ac:spMkLst>
        </pc:spChg>
        <pc:spChg chg="mod">
          <ac:chgData name="Jason Wiese" userId="4bff8d5b-7de6-4655-b397-69b0afc81113" providerId="ADAL" clId="{6BFABBC2-806E-40EA-B5A3-AA47013361CD}" dt="2022-09-27T19:27:55.745" v="887" actId="113"/>
          <ac:spMkLst>
            <pc:docMk/>
            <pc:sldMk cId="2285590010" sldId="2144328518"/>
            <ac:spMk id="95" creationId="{C0C50A7B-7871-6E50-EA38-A3C55F26BDC9}"/>
          </ac:spMkLst>
        </pc:spChg>
        <pc:spChg chg="mod">
          <ac:chgData name="Jason Wiese" userId="4bff8d5b-7de6-4655-b397-69b0afc81113" providerId="ADAL" clId="{6BFABBC2-806E-40EA-B5A3-AA47013361CD}" dt="2022-09-27T19:28:12.958" v="893" actId="14100"/>
          <ac:spMkLst>
            <pc:docMk/>
            <pc:sldMk cId="2285590010" sldId="2144328518"/>
            <ac:spMk id="97" creationId="{2461F5E1-B41C-EFDE-8CF9-7C1E8A82CF0D}"/>
          </ac:spMkLst>
        </pc:spChg>
        <pc:spChg chg="mod">
          <ac:chgData name="Jason Wiese" userId="4bff8d5b-7de6-4655-b397-69b0afc81113" providerId="ADAL" clId="{6BFABBC2-806E-40EA-B5A3-AA47013361CD}" dt="2022-09-27T19:28:28.088" v="897" actId="113"/>
          <ac:spMkLst>
            <pc:docMk/>
            <pc:sldMk cId="2285590010" sldId="2144328518"/>
            <ac:spMk id="99" creationId="{672F921B-637D-44F5-4A81-58C7D6A59808}"/>
          </ac:spMkLst>
        </pc:spChg>
        <pc:picChg chg="mod">
          <ac:chgData name="Jason Wiese" userId="4bff8d5b-7de6-4655-b397-69b0afc81113" providerId="ADAL" clId="{6BFABBC2-806E-40EA-B5A3-AA47013361CD}" dt="2022-09-27T19:28:41.488" v="908" actId="1035"/>
          <ac:picMkLst>
            <pc:docMk/>
            <pc:sldMk cId="2285590010" sldId="2144328518"/>
            <ac:picMk id="105" creationId="{19933631-EB66-E1F9-FEED-DDAA4C8A0CAB}"/>
          </ac:picMkLst>
        </pc:picChg>
        <pc:picChg chg="mod">
          <ac:chgData name="Jason Wiese" userId="4bff8d5b-7de6-4655-b397-69b0afc81113" providerId="ADAL" clId="{6BFABBC2-806E-40EA-B5A3-AA47013361CD}" dt="2022-09-27T19:28:41.488" v="908" actId="1035"/>
          <ac:picMkLst>
            <pc:docMk/>
            <pc:sldMk cId="2285590010" sldId="2144328518"/>
            <ac:picMk id="106" creationId="{CD6E145F-91C1-957B-6986-4BA763F3E546}"/>
          </ac:picMkLst>
        </pc:picChg>
        <pc:picChg chg="mod">
          <ac:chgData name="Jason Wiese" userId="4bff8d5b-7de6-4655-b397-69b0afc81113" providerId="ADAL" clId="{6BFABBC2-806E-40EA-B5A3-AA47013361CD}" dt="2022-09-27T19:28:41.488" v="908" actId="1035"/>
          <ac:picMkLst>
            <pc:docMk/>
            <pc:sldMk cId="2285590010" sldId="2144328518"/>
            <ac:picMk id="107" creationId="{AE1ADF46-1F41-548B-82B8-499473BB9A59}"/>
          </ac:picMkLst>
        </pc:picChg>
        <pc:picChg chg="mod">
          <ac:chgData name="Jason Wiese" userId="4bff8d5b-7de6-4655-b397-69b0afc81113" providerId="ADAL" clId="{6BFABBC2-806E-40EA-B5A3-AA47013361CD}" dt="2022-09-27T19:28:41.488" v="908" actId="1035"/>
          <ac:picMkLst>
            <pc:docMk/>
            <pc:sldMk cId="2285590010" sldId="2144328518"/>
            <ac:picMk id="108" creationId="{556FA4E1-8879-5A0E-B135-7392BE8B80B9}"/>
          </ac:picMkLst>
        </pc:picChg>
        <pc:picChg chg="mod">
          <ac:chgData name="Jason Wiese" userId="4bff8d5b-7de6-4655-b397-69b0afc81113" providerId="ADAL" clId="{6BFABBC2-806E-40EA-B5A3-AA47013361CD}" dt="2022-09-27T19:28:41.488" v="908" actId="1035"/>
          <ac:picMkLst>
            <pc:docMk/>
            <pc:sldMk cId="2285590010" sldId="2144328518"/>
            <ac:picMk id="109" creationId="{4183739A-D8D2-C2DE-0BA6-A51E59C4F38D}"/>
          </ac:picMkLst>
        </pc:picChg>
        <pc:picChg chg="mod">
          <ac:chgData name="Jason Wiese" userId="4bff8d5b-7de6-4655-b397-69b0afc81113" providerId="ADAL" clId="{6BFABBC2-806E-40EA-B5A3-AA47013361CD}" dt="2022-09-27T19:28:41.488" v="908" actId="1035"/>
          <ac:picMkLst>
            <pc:docMk/>
            <pc:sldMk cId="2285590010" sldId="2144328518"/>
            <ac:picMk id="110" creationId="{B140F95D-BCB4-3F07-6091-FECAE8D9D250}"/>
          </ac:picMkLst>
        </pc:picChg>
        <pc:picChg chg="mod">
          <ac:chgData name="Jason Wiese" userId="4bff8d5b-7de6-4655-b397-69b0afc81113" providerId="ADAL" clId="{6BFABBC2-806E-40EA-B5A3-AA47013361CD}" dt="2022-09-27T19:28:41.488" v="908" actId="1035"/>
          <ac:picMkLst>
            <pc:docMk/>
            <pc:sldMk cId="2285590010" sldId="2144328518"/>
            <ac:picMk id="111" creationId="{B37FFCAB-FB4A-D857-07AE-79CBEBEB8AE6}"/>
          </ac:picMkLst>
        </pc:picChg>
      </pc:sldChg>
    </pc:docChg>
  </pc:docChgLst>
  <pc:docChgLst>
    <pc:chgData name="Leah Montner Dixon" userId="d5b2ae9e-9213-4442-b7df-4db8cbe51e5d" providerId="ADAL" clId="{A0BC5095-F813-4BA9-BE9C-B82E924B17A2}"/>
    <pc:docChg chg="custSel modSld">
      <pc:chgData name="Leah Montner Dixon" userId="d5b2ae9e-9213-4442-b7df-4db8cbe51e5d" providerId="ADAL" clId="{A0BC5095-F813-4BA9-BE9C-B82E924B17A2}" dt="2022-09-27T20:34:07.463" v="51" actId="207"/>
      <pc:docMkLst>
        <pc:docMk/>
      </pc:docMkLst>
      <pc:sldChg chg="addSp delSp modSp mod">
        <pc:chgData name="Leah Montner Dixon" userId="d5b2ae9e-9213-4442-b7df-4db8cbe51e5d" providerId="ADAL" clId="{A0BC5095-F813-4BA9-BE9C-B82E924B17A2}" dt="2022-09-27T20:32:18.901" v="40"/>
        <pc:sldMkLst>
          <pc:docMk/>
          <pc:sldMk cId="3374156216" sldId="2144328352"/>
        </pc:sldMkLst>
        <pc:spChg chg="del">
          <ac:chgData name="Leah Montner Dixon" userId="d5b2ae9e-9213-4442-b7df-4db8cbe51e5d" providerId="ADAL" clId="{A0BC5095-F813-4BA9-BE9C-B82E924B17A2}" dt="2022-09-27T20:32:18.259" v="39" actId="478"/>
          <ac:spMkLst>
            <pc:docMk/>
            <pc:sldMk cId="3374156216" sldId="2144328352"/>
            <ac:spMk id="4" creationId="{EB849D33-5867-85C8-6CB5-19BC125A8D62}"/>
          </ac:spMkLst>
        </pc:spChg>
        <pc:spChg chg="del">
          <ac:chgData name="Leah Montner Dixon" userId="d5b2ae9e-9213-4442-b7df-4db8cbe51e5d" providerId="ADAL" clId="{A0BC5095-F813-4BA9-BE9C-B82E924B17A2}" dt="2022-09-27T20:32:18.259" v="39" actId="478"/>
          <ac:spMkLst>
            <pc:docMk/>
            <pc:sldMk cId="3374156216" sldId="2144328352"/>
            <ac:spMk id="5" creationId="{A7F0BB11-9491-95C2-B379-20F69D29D771}"/>
          </ac:spMkLst>
        </pc:spChg>
        <pc:spChg chg="add mod">
          <ac:chgData name="Leah Montner Dixon" userId="d5b2ae9e-9213-4442-b7df-4db8cbe51e5d" providerId="ADAL" clId="{A0BC5095-F813-4BA9-BE9C-B82E924B17A2}" dt="2022-09-27T20:32:18.901" v="40"/>
          <ac:spMkLst>
            <pc:docMk/>
            <pc:sldMk cId="3374156216" sldId="2144328352"/>
            <ac:spMk id="11" creationId="{0016089D-CE17-67E7-BC32-E5F8ECBC94E8}"/>
          </ac:spMkLst>
        </pc:spChg>
        <pc:spChg chg="add mod">
          <ac:chgData name="Leah Montner Dixon" userId="d5b2ae9e-9213-4442-b7df-4db8cbe51e5d" providerId="ADAL" clId="{A0BC5095-F813-4BA9-BE9C-B82E924B17A2}" dt="2022-09-27T20:32:18.901" v="40"/>
          <ac:spMkLst>
            <pc:docMk/>
            <pc:sldMk cId="3374156216" sldId="2144328352"/>
            <ac:spMk id="13" creationId="{56FD7925-8FEB-2554-B6CE-B2A26FC2F9DD}"/>
          </ac:spMkLst>
        </pc:spChg>
        <pc:picChg chg="del">
          <ac:chgData name="Leah Montner Dixon" userId="d5b2ae9e-9213-4442-b7df-4db8cbe51e5d" providerId="ADAL" clId="{A0BC5095-F813-4BA9-BE9C-B82E924B17A2}" dt="2022-09-27T20:32:18.259" v="39" actId="478"/>
          <ac:picMkLst>
            <pc:docMk/>
            <pc:sldMk cId="3374156216" sldId="2144328352"/>
            <ac:picMk id="3" creationId="{4E850A5C-30FD-7FB2-FEC7-C1895A2AE688}"/>
          </ac:picMkLst>
        </pc:picChg>
        <pc:picChg chg="add mod">
          <ac:chgData name="Leah Montner Dixon" userId="d5b2ae9e-9213-4442-b7df-4db8cbe51e5d" providerId="ADAL" clId="{A0BC5095-F813-4BA9-BE9C-B82E924B17A2}" dt="2022-09-27T20:32:18.901" v="40"/>
          <ac:picMkLst>
            <pc:docMk/>
            <pc:sldMk cId="3374156216" sldId="2144328352"/>
            <ac:picMk id="7" creationId="{DB8D3372-29A4-37D7-EB9C-91C1D3B30666}"/>
          </ac:picMkLst>
        </pc:picChg>
      </pc:sldChg>
      <pc:sldChg chg="modSp mod">
        <pc:chgData name="Leah Montner Dixon" userId="d5b2ae9e-9213-4442-b7df-4db8cbe51e5d" providerId="ADAL" clId="{A0BC5095-F813-4BA9-BE9C-B82E924B17A2}" dt="2022-09-27T17:34:01.172" v="38" actId="1037"/>
        <pc:sldMkLst>
          <pc:docMk/>
          <pc:sldMk cId="1268282390" sldId="2144328357"/>
        </pc:sldMkLst>
        <pc:spChg chg="mod">
          <ac:chgData name="Leah Montner Dixon" userId="d5b2ae9e-9213-4442-b7df-4db8cbe51e5d" providerId="ADAL" clId="{A0BC5095-F813-4BA9-BE9C-B82E924B17A2}" dt="2022-09-27T17:34:01.172" v="38" actId="1037"/>
          <ac:spMkLst>
            <pc:docMk/>
            <pc:sldMk cId="1268282390" sldId="2144328357"/>
            <ac:spMk id="15" creationId="{FB95FAB7-B9CF-408A-A338-EDBA41131D7D}"/>
          </ac:spMkLst>
        </pc:spChg>
      </pc:sldChg>
      <pc:sldChg chg="modSp mod">
        <pc:chgData name="Leah Montner Dixon" userId="d5b2ae9e-9213-4442-b7df-4db8cbe51e5d" providerId="ADAL" clId="{A0BC5095-F813-4BA9-BE9C-B82E924B17A2}" dt="2022-09-27T20:32:38.703" v="47" actId="1035"/>
        <pc:sldMkLst>
          <pc:docMk/>
          <pc:sldMk cId="2228353671" sldId="2144328378"/>
        </pc:sldMkLst>
        <pc:spChg chg="mod">
          <ac:chgData name="Leah Montner Dixon" userId="d5b2ae9e-9213-4442-b7df-4db8cbe51e5d" providerId="ADAL" clId="{A0BC5095-F813-4BA9-BE9C-B82E924B17A2}" dt="2022-09-27T17:30:41.011" v="27" actId="20577"/>
          <ac:spMkLst>
            <pc:docMk/>
            <pc:sldMk cId="2228353671" sldId="2144328378"/>
            <ac:spMk id="7" creationId="{1D18E646-D112-709A-C657-885F91203ED4}"/>
          </ac:spMkLst>
        </pc:spChg>
        <pc:spChg chg="mod">
          <ac:chgData name="Leah Montner Dixon" userId="d5b2ae9e-9213-4442-b7df-4db8cbe51e5d" providerId="ADAL" clId="{A0BC5095-F813-4BA9-BE9C-B82E924B17A2}" dt="2022-09-27T20:32:38.703" v="47" actId="1035"/>
          <ac:spMkLst>
            <pc:docMk/>
            <pc:sldMk cId="2228353671" sldId="2144328378"/>
            <ac:spMk id="24" creationId="{A671F24C-A73C-4EEF-86FA-989884607FA5}"/>
          </ac:spMkLst>
        </pc:spChg>
      </pc:sldChg>
      <pc:sldChg chg="modSp mod">
        <pc:chgData name="Leah Montner Dixon" userId="d5b2ae9e-9213-4442-b7df-4db8cbe51e5d" providerId="ADAL" clId="{A0BC5095-F813-4BA9-BE9C-B82E924B17A2}" dt="2022-09-27T20:34:07.463" v="51" actId="207"/>
        <pc:sldMkLst>
          <pc:docMk/>
          <pc:sldMk cId="2152232555" sldId="2144328386"/>
        </pc:sldMkLst>
        <pc:spChg chg="mod">
          <ac:chgData name="Leah Montner Dixon" userId="d5b2ae9e-9213-4442-b7df-4db8cbe51e5d" providerId="ADAL" clId="{A0BC5095-F813-4BA9-BE9C-B82E924B17A2}" dt="2022-09-27T20:34:01.855" v="48" actId="207"/>
          <ac:spMkLst>
            <pc:docMk/>
            <pc:sldMk cId="2152232555" sldId="2144328386"/>
            <ac:spMk id="2" creationId="{A4492745-801E-5ED8-2603-76E3FC20B0CC}"/>
          </ac:spMkLst>
        </pc:spChg>
        <pc:spChg chg="mod">
          <ac:chgData name="Leah Montner Dixon" userId="d5b2ae9e-9213-4442-b7df-4db8cbe51e5d" providerId="ADAL" clId="{A0BC5095-F813-4BA9-BE9C-B82E924B17A2}" dt="2022-09-27T20:34:07.463" v="51" actId="207"/>
          <ac:spMkLst>
            <pc:docMk/>
            <pc:sldMk cId="2152232555" sldId="2144328386"/>
            <ac:spMk id="4" creationId="{3144F697-1B28-240A-5DA3-203D4CA4CB0C}"/>
          </ac:spMkLst>
        </pc:spChg>
        <pc:spChg chg="mod">
          <ac:chgData name="Leah Montner Dixon" userId="d5b2ae9e-9213-4442-b7df-4db8cbe51e5d" providerId="ADAL" clId="{A0BC5095-F813-4BA9-BE9C-B82E924B17A2}" dt="2022-09-27T20:34:04.608" v="50" actId="207"/>
          <ac:spMkLst>
            <pc:docMk/>
            <pc:sldMk cId="2152232555" sldId="2144328386"/>
            <ac:spMk id="5" creationId="{71278BBC-87B6-7BBA-AAE3-99CDFB2A7707}"/>
          </ac:spMkLst>
        </pc:spChg>
      </pc:sldChg>
    </pc:docChg>
  </pc:docChgLst>
  <pc:docChgLst>
    <pc:chgData name="Jason Wiese" userId="4bff8d5b-7de6-4655-b397-69b0afc81113" providerId="ADAL" clId="{C5425EAB-4ED2-422C-9301-8935C052D7FD}"/>
    <pc:docChg chg="modSld">
      <pc:chgData name="Jason Wiese" userId="4bff8d5b-7de6-4655-b397-69b0afc81113" providerId="ADAL" clId="{C5425EAB-4ED2-422C-9301-8935C052D7FD}" dt="2022-10-04T15:17:19.041" v="13" actId="20577"/>
      <pc:docMkLst>
        <pc:docMk/>
      </pc:docMkLst>
      <pc:sldChg chg="modSp mod">
        <pc:chgData name="Jason Wiese" userId="4bff8d5b-7de6-4655-b397-69b0afc81113" providerId="ADAL" clId="{C5425EAB-4ED2-422C-9301-8935C052D7FD}" dt="2022-10-04T15:17:19.041" v="13" actId="20577"/>
        <pc:sldMkLst>
          <pc:docMk/>
          <pc:sldMk cId="1268282390" sldId="2144328357"/>
        </pc:sldMkLst>
        <pc:spChg chg="mod">
          <ac:chgData name="Jason Wiese" userId="4bff8d5b-7de6-4655-b397-69b0afc81113" providerId="ADAL" clId="{C5425EAB-4ED2-422C-9301-8935C052D7FD}" dt="2022-10-04T15:17:19.041" v="13" actId="20577"/>
          <ac:spMkLst>
            <pc:docMk/>
            <pc:sldMk cId="1268282390" sldId="2144328357"/>
            <ac:spMk id="15" creationId="{FB95FAB7-B9CF-408A-A338-EDBA41131D7D}"/>
          </ac:spMkLst>
        </pc:spChg>
      </pc:sldChg>
    </pc:docChg>
  </pc:docChgLst>
  <pc:docChgLst>
    <pc:chgData name="Karolina Guillen" userId="c1c08796-a0be-47c6-af52-5d31fd96ec50" providerId="ADAL" clId="{C4A3E158-5BA0-4142-B887-79A6028617D8}"/>
    <pc:docChg chg="undo custSel modSld">
      <pc:chgData name="Karolina Guillen" userId="c1c08796-a0be-47c6-af52-5d31fd96ec50" providerId="ADAL" clId="{C4A3E158-5BA0-4142-B887-79A6028617D8}" dt="2022-09-26T21:48:32.796" v="9"/>
      <pc:docMkLst>
        <pc:docMk/>
      </pc:docMkLst>
      <pc:sldChg chg="addCm">
        <pc:chgData name="Karolina Guillen" userId="c1c08796-a0be-47c6-af52-5d31fd96ec50" providerId="ADAL" clId="{C4A3E158-5BA0-4142-B887-79A6028617D8}" dt="2022-09-26T21:46:32.993" v="1"/>
        <pc:sldMkLst>
          <pc:docMk/>
          <pc:sldMk cId="3708019452" sldId="2144327938"/>
        </pc:sldMkLst>
      </pc:sldChg>
      <pc:sldChg chg="addCm">
        <pc:chgData name="Karolina Guillen" userId="c1c08796-a0be-47c6-af52-5d31fd96ec50" providerId="ADAL" clId="{C4A3E158-5BA0-4142-B887-79A6028617D8}" dt="2022-09-26T21:25:18.817" v="0"/>
        <pc:sldMkLst>
          <pc:docMk/>
          <pc:sldMk cId="3374156216" sldId="2144328352"/>
        </pc:sldMkLst>
      </pc:sldChg>
      <pc:sldChg chg="addCm">
        <pc:chgData name="Karolina Guillen" userId="c1c08796-a0be-47c6-af52-5d31fd96ec50" providerId="ADAL" clId="{C4A3E158-5BA0-4142-B887-79A6028617D8}" dt="2022-09-26T21:48:32.796" v="9"/>
        <pc:sldMkLst>
          <pc:docMk/>
          <pc:sldMk cId="1268282390" sldId="2144328357"/>
        </pc:sldMkLst>
      </pc:sldChg>
      <pc:sldChg chg="modSp mod addCm">
        <pc:chgData name="Karolina Guillen" userId="c1c08796-a0be-47c6-af52-5d31fd96ec50" providerId="ADAL" clId="{C4A3E158-5BA0-4142-B887-79A6028617D8}" dt="2022-09-26T21:47:13.030" v="4"/>
        <pc:sldMkLst>
          <pc:docMk/>
          <pc:sldMk cId="3947492157" sldId="2144328382"/>
        </pc:sldMkLst>
        <pc:spChg chg="mod">
          <ac:chgData name="Karolina Guillen" userId="c1c08796-a0be-47c6-af52-5d31fd96ec50" providerId="ADAL" clId="{C4A3E158-5BA0-4142-B887-79A6028617D8}" dt="2022-09-26T21:47:09.899" v="3"/>
          <ac:spMkLst>
            <pc:docMk/>
            <pc:sldMk cId="3947492157" sldId="2144328382"/>
            <ac:spMk id="37" creationId="{E5DBD20A-DB8E-1584-F8BC-88C1B9674017}"/>
          </ac:spMkLst>
        </pc:spChg>
      </pc:sldChg>
      <pc:sldChg chg="addCm">
        <pc:chgData name="Karolina Guillen" userId="c1c08796-a0be-47c6-af52-5d31fd96ec50" providerId="ADAL" clId="{C4A3E158-5BA0-4142-B887-79A6028617D8}" dt="2022-09-26T21:48:10.464" v="7"/>
        <pc:sldMkLst>
          <pc:docMk/>
          <pc:sldMk cId="857617063" sldId="2144328383"/>
        </pc:sldMkLst>
      </pc:sldChg>
      <pc:sldChg chg="addCm">
        <pc:chgData name="Karolina Guillen" userId="c1c08796-a0be-47c6-af52-5d31fd96ec50" providerId="ADAL" clId="{C4A3E158-5BA0-4142-B887-79A6028617D8}" dt="2022-09-26T21:48:22.598" v="8"/>
        <pc:sldMkLst>
          <pc:docMk/>
          <pc:sldMk cId="207655204" sldId="2144328507"/>
        </pc:sldMkLst>
      </pc:sldChg>
      <pc:sldChg chg="addCm">
        <pc:chgData name="Karolina Guillen" userId="c1c08796-a0be-47c6-af52-5d31fd96ec50" providerId="ADAL" clId="{C4A3E158-5BA0-4142-B887-79A6028617D8}" dt="2022-09-26T21:47:29.571" v="5"/>
        <pc:sldMkLst>
          <pc:docMk/>
          <pc:sldMk cId="3084197648" sldId="2144328515"/>
        </pc:sldMkLst>
      </pc:sldChg>
      <pc:sldChg chg="addCm">
        <pc:chgData name="Karolina Guillen" userId="c1c08796-a0be-47c6-af52-5d31fd96ec50" providerId="ADAL" clId="{C4A3E158-5BA0-4142-B887-79A6028617D8}" dt="2022-09-26T21:47:56.699" v="6"/>
        <pc:sldMkLst>
          <pc:docMk/>
          <pc:sldMk cId="706600348" sldId="214432851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90174850910959"/>
          <c:y val="9.084857062841057E-3"/>
          <c:w val="0.53968908322361553"/>
          <c:h val="0.921312565275842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very big problem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637-457F-8C8C-56D52BA873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Inflation</c:v>
                </c:pt>
                <c:pt idx="1">
                  <c:v>The affordability of health care</c:v>
                </c:pt>
                <c:pt idx="2">
                  <c:v>Violent crime</c:v>
                </c:pt>
                <c:pt idx="3">
                  <c:v>Gun violence</c:v>
                </c:pt>
                <c:pt idx="4">
                  <c:v>The federal budget deficit</c:v>
                </c:pt>
                <c:pt idx="5">
                  <c:v>Climate change</c:v>
                </c:pt>
                <c:pt idx="6">
                  <c:v>The quality of public K-12 schools</c:v>
                </c:pt>
                <c:pt idx="7">
                  <c:v>Illegal Immigration</c:v>
                </c:pt>
                <c:pt idx="8">
                  <c:v>Racism</c:v>
                </c:pt>
                <c:pt idx="9">
                  <c:v>Conditions of roads, bridges and other infrastructure</c:v>
                </c:pt>
                <c:pt idx="10">
                  <c:v>Unemployment</c:v>
                </c:pt>
                <c:pt idx="11">
                  <c:v>The coronavirus outbreak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0.7</c:v>
                </c:pt>
                <c:pt idx="1">
                  <c:v>0.55000000000000004</c:v>
                </c:pt>
                <c:pt idx="2">
                  <c:v>0.54</c:v>
                </c:pt>
                <c:pt idx="3">
                  <c:v>0.51</c:v>
                </c:pt>
                <c:pt idx="4">
                  <c:v>0.51</c:v>
                </c:pt>
                <c:pt idx="5">
                  <c:v>0.42</c:v>
                </c:pt>
                <c:pt idx="6">
                  <c:v>0.39</c:v>
                </c:pt>
                <c:pt idx="7">
                  <c:v>0.38</c:v>
                </c:pt>
                <c:pt idx="8">
                  <c:v>0.35</c:v>
                </c:pt>
                <c:pt idx="9">
                  <c:v>0.3</c:v>
                </c:pt>
                <c:pt idx="10">
                  <c:v>0.23</c:v>
                </c:pt>
                <c:pt idx="1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D-488C-AC72-EF5106BA1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430687360"/>
        <c:axId val="430679456"/>
      </c:barChart>
      <c:catAx>
        <c:axId val="430687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430679456"/>
        <c:crosses val="autoZero"/>
        <c:auto val="1"/>
        <c:lblAlgn val="ctr"/>
        <c:lblOffset val="100"/>
        <c:noMultiLvlLbl val="0"/>
      </c:catAx>
      <c:valAx>
        <c:axId val="43067945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3068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New Year's Eve</c:v>
                </c:pt>
                <c:pt idx="1">
                  <c:v>Halloween</c:v>
                </c:pt>
                <c:pt idx="2">
                  <c:v>Hanukkah</c:v>
                </c:pt>
                <c:pt idx="3">
                  <c:v>Thanksgiving</c:v>
                </c:pt>
                <c:pt idx="4">
                  <c:v>Christmas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0.27</c:v>
                </c:pt>
                <c:pt idx="1">
                  <c:v>0.28999999999999998</c:v>
                </c:pt>
                <c:pt idx="2">
                  <c:v>0.3</c:v>
                </c:pt>
                <c:pt idx="3">
                  <c:v>0.36</c:v>
                </c:pt>
                <c:pt idx="4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34-4D55-AADF-46C434444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4624943"/>
        <c:axId val="724626191"/>
      </c:barChart>
      <c:catAx>
        <c:axId val="724624943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724626191"/>
        <c:crosses val="autoZero"/>
        <c:auto val="1"/>
        <c:lblAlgn val="ctr"/>
        <c:lblOffset val="100"/>
        <c:noMultiLvlLbl val="0"/>
      </c:catAx>
      <c:valAx>
        <c:axId val="724626191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724624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 Holiday Sales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E92-40A7-BE98-54F93CFC7DEA}"/>
              </c:ext>
            </c:extLst>
          </c:dPt>
          <c:dPt>
            <c:idx val="5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92-40A7-BE98-54F93CFC7D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Sheet1!$B$2:$B$7</c:f>
              <c:numCache>
                <c:formatCode>"$"#,##0.0</c:formatCode>
                <c:ptCount val="6"/>
                <c:pt idx="0">
                  <c:v>646.70000000000005</c:v>
                </c:pt>
                <c:pt idx="1">
                  <c:v>679.2</c:v>
                </c:pt>
                <c:pt idx="2">
                  <c:v>691.5</c:v>
                </c:pt>
                <c:pt idx="3">
                  <c:v>718.6</c:v>
                </c:pt>
                <c:pt idx="4">
                  <c:v>777.3</c:v>
                </c:pt>
                <c:pt idx="5">
                  <c:v>886.7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A3-40A0-BE5C-3D84B2365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4624943"/>
        <c:axId val="724626191"/>
      </c:barChart>
      <c:catAx>
        <c:axId val="72462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724626191"/>
        <c:crosses val="autoZero"/>
        <c:auto val="1"/>
        <c:lblAlgn val="ctr"/>
        <c:lblOffset val="100"/>
        <c:noMultiLvlLbl val="0"/>
      </c:catAx>
      <c:valAx>
        <c:axId val="724626191"/>
        <c:scaling>
          <c:orientation val="minMax"/>
        </c:scaling>
        <c:delete val="1"/>
        <c:axPos val="l"/>
        <c:numFmt formatCode="&quot;$&quot;#,##0.0" sourceLinked="1"/>
        <c:majorTickMark val="none"/>
        <c:minorTickMark val="none"/>
        <c:tickLblPos val="nextTo"/>
        <c:crossAx val="724624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Average Consumer Holiday % Share of Spend</c:v>
                </c:pt>
              </c:strCache>
            </c:strRef>
          </c:tx>
          <c:dPt>
            <c:idx val="0"/>
            <c:bubble3D val="0"/>
            <c:spPr>
              <a:solidFill>
                <a:srgbClr val="1B1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E2-4C98-BA84-1BF996D39D89}"/>
              </c:ext>
            </c:extLst>
          </c:dPt>
          <c:dPt>
            <c:idx val="1"/>
            <c:bubble3D val="0"/>
            <c:spPr>
              <a:solidFill>
                <a:srgbClr val="00BF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3E2-4C98-BA84-1BF996D39D89}"/>
              </c:ext>
            </c:extLst>
          </c:dPt>
          <c:dPt>
            <c:idx val="2"/>
            <c:bubble3D val="0"/>
            <c:spPr>
              <a:solidFill>
                <a:srgbClr val="66C5A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E2-4C98-BA84-1BF996D39D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Gifts</c:v>
                </c:pt>
                <c:pt idx="1">
                  <c:v>Non-Gifts</c:v>
                </c:pt>
                <c:pt idx="2">
                  <c:v>Other Holiday Purchases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0.65</c:v>
                </c:pt>
                <c:pt idx="1">
                  <c:v>0.23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E2-4C98-BA84-1BF996D39D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Friends</c:v>
                </c:pt>
                <c:pt idx="1">
                  <c:v>Family</c:v>
                </c:pt>
                <c:pt idx="2">
                  <c:v>Children</c:v>
                </c:pt>
                <c:pt idx="3">
                  <c:v>Myself</c:v>
                </c:pt>
                <c:pt idx="4">
                  <c:v>My Partner's Family</c:v>
                </c:pt>
                <c:pt idx="5">
                  <c:v>Work Colleagues</c:v>
                </c:pt>
                <c:pt idx="6">
                  <c:v>Service Providers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0.78</c:v>
                </c:pt>
                <c:pt idx="1">
                  <c:v>0.44</c:v>
                </c:pt>
                <c:pt idx="2">
                  <c:v>0.43</c:v>
                </c:pt>
                <c:pt idx="3">
                  <c:v>0.42</c:v>
                </c:pt>
                <c:pt idx="4">
                  <c:v>0.28999999999999998</c:v>
                </c:pt>
                <c:pt idx="5">
                  <c:v>0.15</c:v>
                </c:pt>
                <c:pt idx="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34-4D55-AADF-46C434444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4624943"/>
        <c:axId val="724626191"/>
      </c:barChart>
      <c:catAx>
        <c:axId val="72462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724626191"/>
        <c:crosses val="autoZero"/>
        <c:auto val="1"/>
        <c:lblAlgn val="ctr"/>
        <c:lblOffset val="100"/>
        <c:noMultiLvlLbl val="0"/>
      </c:catAx>
      <c:valAx>
        <c:axId val="72462619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4624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118425438164277E-2"/>
          <c:y val="0.10497083349933008"/>
          <c:w val="0.92085721714885538"/>
          <c:h val="0.8905488271544105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Mostly online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0.47</c:v>
                </c:pt>
                <c:pt idx="1">
                  <c:v>0.41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6-4EEF-99EA-4E767BF29A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Even split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0.31</c:v>
                </c:pt>
                <c:pt idx="1">
                  <c:v>0.37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36-4EEF-99EA-4E767BF29A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Mostly in stores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0.22</c:v>
                </c:pt>
                <c:pt idx="1">
                  <c:v>0.22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36-4EEF-99EA-4E767BF29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579724992"/>
        <c:axId val="579725648"/>
      </c:barChart>
      <c:catAx>
        <c:axId val="579724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579725648"/>
        <c:crosses val="autoZero"/>
        <c:auto val="1"/>
        <c:lblAlgn val="ctr"/>
        <c:lblOffset val="100"/>
        <c:noMultiLvlLbl val="0"/>
      </c:catAx>
      <c:valAx>
        <c:axId val="579725648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57972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553885178868621"/>
          <c:y val="1.4233312307042589E-2"/>
          <c:w val="0.42768521554565669"/>
          <c:h val="7.04915306926541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238682081794219"/>
          <c:y val="0.22555125670538193"/>
          <c:w val="0.5976131791820577"/>
          <c:h val="0.77444874329461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Christmas</c:v>
                </c:pt>
                <c:pt idx="1">
                  <c:v>The World Cup</c:v>
                </c:pt>
                <c:pt idx="2">
                  <c:v>Thanksgiving</c:v>
                </c:pt>
                <c:pt idx="3">
                  <c:v>New Year's</c:v>
                </c:pt>
                <c:pt idx="4">
                  <c:v>Halloween</c:v>
                </c:pt>
                <c:pt idx="5">
                  <c:v>Easter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0.84</c:v>
                </c:pt>
                <c:pt idx="1">
                  <c:v>0.64</c:v>
                </c:pt>
                <c:pt idx="2">
                  <c:v>0.54</c:v>
                </c:pt>
                <c:pt idx="3">
                  <c:v>0.54</c:v>
                </c:pt>
                <c:pt idx="4">
                  <c:v>0.23</c:v>
                </c:pt>
                <c:pt idx="5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34-4A3E-8A29-CB929A053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axId val="1807004943"/>
        <c:axId val="102935919"/>
      </c:barChart>
      <c:catAx>
        <c:axId val="180700494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02935919"/>
        <c:crosses val="autoZero"/>
        <c:auto val="1"/>
        <c:lblAlgn val="ctr"/>
        <c:lblOffset val="100"/>
        <c:noMultiLvlLbl val="0"/>
      </c:catAx>
      <c:valAx>
        <c:axId val="10293591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07004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72337600151884"/>
          <c:y val="0.12458333387949419"/>
          <c:w val="0.80727662399848121"/>
          <c:h val="0.87541666612050584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Less</c:v>
                </c:pt>
              </c:strCache>
            </c:strRef>
          </c:tx>
          <c:spPr>
            <a:solidFill>
              <a:srgbClr val="1B146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Hispanic A18+</c:v>
                </c:pt>
                <c:pt idx="1">
                  <c:v>A18+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0.17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D4-4367-BC7F-3E02E9F2D5B4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Same or more</c:v>
                </c:pt>
              </c:strCache>
            </c:strRef>
          </c:tx>
          <c:spPr>
            <a:solidFill>
              <a:srgbClr val="ED3C8D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Hispanic A18+</c:v>
                </c:pt>
                <c:pt idx="1">
                  <c:v>A18+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0.83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D-467B-862E-CA0F699C5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100"/>
        <c:axId val="871243888"/>
        <c:axId val="871249136"/>
      </c:barChart>
      <c:catAx>
        <c:axId val="8712438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871249136"/>
        <c:crosses val="autoZero"/>
        <c:auto val="1"/>
        <c:lblAlgn val="ctr"/>
        <c:lblOffset val="100"/>
        <c:noMultiLvlLbl val="0"/>
      </c:catAx>
      <c:valAx>
        <c:axId val="871249136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87124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005190428786216"/>
          <c:y val="0"/>
          <c:w val="0.4079104343394982"/>
          <c:h val="0.105992782811924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62A27E-0BE5-4A46-A6C5-B0B0D1464A8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04EFE2-3D8F-4FA9-AF11-29E630630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4EFE2-3D8F-4FA9-AF11-29E6306303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26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BC225-E3B7-49EE-A561-0054F1C80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325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BC225-E3B7-49EE-A561-0054F1C80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836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BC225-E3B7-49EE-A561-0054F1C80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651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BC225-E3B7-49EE-A561-0054F1C80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739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C3254-C2BA-461B-86C8-C14FFCA9E87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005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BC225-E3B7-49EE-A561-0054F1C80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309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BC225-E3B7-49EE-A561-0054F1C80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269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BC225-E3B7-49EE-A561-0054F1C80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96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86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BC225-E3B7-49EE-A561-0054F1C80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913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BC225-E3B7-49EE-A561-0054F1C80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94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BC225-E3B7-49EE-A561-0054F1C80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714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BC225-E3B7-49EE-A561-0054F1C80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129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BC225-E3B7-49EE-A561-0054F1C80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914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BC225-E3B7-49EE-A561-0054F1C80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341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C3254-C2BA-461B-86C8-C14FFCA9E87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63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E759C-AE60-461D-8811-5E4C3153E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FC7BF6-3B29-4719-9BA1-930DB933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859D3-171D-421F-83CE-4BBCF99ED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946F0-2D25-4064-8A42-9A817595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0C5EF-A2BA-4DB0-A6ED-A972EB6B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2532-8303-456B-82CC-84D53CFE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0B2C7-AD07-458B-8B9A-72E255DB2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EF5FF-0B1F-4297-85CE-248EBB69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F09FC-029E-4361-9748-C5715BB6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29A3D-E500-4210-ABE5-AFDB8886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2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046B52-D2A6-4240-AD1F-7480237E7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7A2DF-6F5D-4013-A50F-432D477F5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0D0F7-BFFE-418F-B666-4B2B0CCA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ACDD9-AAC7-4ACB-8850-03FEDE95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F62B3-CA98-42E8-B6E0-4EB3D23B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8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359752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3201668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512" y="567941"/>
            <a:ext cx="7347015" cy="994545"/>
          </a:xfrm>
          <a:prstGeom prst="rect">
            <a:avLst/>
          </a:prstGeom>
        </p:spPr>
        <p:txBody>
          <a:bodyPr/>
          <a:lstStyle>
            <a:lvl1pPr algn="l">
              <a:defRPr spc="-100">
                <a:solidFill>
                  <a:srgbClr val="3775A2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Sample Page Layout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2037" y="368685"/>
            <a:ext cx="7880671" cy="3394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AF78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Sample Pre-Head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752" y="6410230"/>
            <a:ext cx="9285208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02218" y="1809173"/>
            <a:ext cx="6289256" cy="262428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In 2014, the VAB released a study called “What’s Driving Digital?” which looked at the impact of monthly TV spend on the website traffic of 75 “pure-play” Internet brands such as Priceline, </a:t>
            </a:r>
            <a:r>
              <a:rPr lang="en-US" err="1"/>
              <a:t>E*Trade</a:t>
            </a:r>
            <a:r>
              <a:rPr lang="en-US"/>
              <a:t> and </a:t>
            </a:r>
            <a:r>
              <a:rPr lang="en-US" err="1"/>
              <a:t>Match.com</a:t>
            </a:r>
            <a:r>
              <a:rPr lang="en-US"/>
              <a:t> to name just a few.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22036" y="4640119"/>
            <a:ext cx="6289256" cy="136351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•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pPr lvl="0"/>
            <a:r>
              <a:rPr lang="en-US"/>
              <a:t>•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endParaRPr lang="en-US"/>
          </a:p>
          <a:p>
            <a:pPr lvl="0"/>
            <a:r>
              <a:rPr lang="en-US"/>
              <a:t>•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B1CEF-CD72-4131-87CE-CB361728A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67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1714BA-599F-43A0-A8D2-5422D6427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97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5CB122-3EFA-4C50-9CBB-573C569EC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08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2465932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3" y="0"/>
            <a:ext cx="6015277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59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4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78EF-6415-42CA-9416-88761FDE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FD409-CAE2-4E6B-B3CE-654B62B43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15737-BE0D-42CD-BEF4-650A80D2D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6BE45-3D39-41B9-8D60-DCDFE915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2EFF5-6AF8-4F7B-B690-575CBDDB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9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5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1669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47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65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49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57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7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29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8" y="0"/>
            <a:ext cx="5088349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33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78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5162551"/>
            <a:ext cx="4250693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57565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69576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4469478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78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1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35650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4">
          <p15:clr>
            <a:srgbClr val="FBAE40"/>
          </p15:clr>
        </p15:guide>
        <p15:guide id="3" pos="3112">
          <p15:clr>
            <a:srgbClr val="FBAE40"/>
          </p15:clr>
        </p15:guide>
        <p15:guide id="4" pos="57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5983-F4E0-4313-AEC9-53002BBE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B2FBE-F83E-4D35-AF63-92DDB301B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58D2-59C5-45F4-8615-8781D86F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133E2-F431-41E7-A2DC-25026DDC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B64C6-B3D7-4B60-9DA7-FBEEDB91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14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39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0335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27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7889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6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4" y="212790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5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3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3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949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5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09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0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7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8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49813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4" y="1392786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5" y="834162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1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7" y="3188917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48642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368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450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10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11F2-9A0E-4372-BD7C-C57B80D28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B8825-B325-4AE6-92CC-4356E2088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19600-7103-4B7A-A434-A1B341B65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F0B99-F0DD-4E79-9424-55F777EA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ECC44-19BA-4FEA-A38F-DAFC566B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CD2E6-A57A-4819-BFCE-21E027FD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3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52D6-7B10-4CCF-96E4-3F2F5A76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C73CE-7906-4959-AB4C-6FBDC4F6A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71B28-C285-4485-87F0-AEF40FCF1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F33933-8AF4-4258-A90D-0A0D72E73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482A2D-BD5A-4AFA-A982-5C0B00A62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B53CC9-5F5E-474C-91F2-BE690C1B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E8E4B5-80E9-4583-93D7-722803F5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F2F92B-119C-49D1-A192-DC1C88BA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8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E62E1-2F63-4688-B74E-C00A4A54D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1B16C4-BF71-499F-A9E0-F45665040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950A5-BA76-4796-A9F8-27CB1D27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6271F-BCCD-4FDA-89C3-2AC1014A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1CE4EB-60FB-47BB-A13D-B1155705F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CB9FE-594A-4CC5-A04D-D5939EC55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855B4-5524-4540-9CC7-F21109E3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2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8403-F5FB-4FA9-8D49-C407FF23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2AB56-164B-41EB-AB4D-5814E3148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7BB-69C0-4437-BC56-A14C577DB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4F966-1838-4E0C-9750-5DFC8BD41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734D7-D843-4C76-9A15-0FE4152C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F429F-0ABC-42B1-8FC1-E0D59575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0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7AFF-A6A6-482D-90CE-E8B20FE1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63C451-C617-4FEC-A1EB-BD2262517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B2B36-BFBA-47A2-920F-DAD250CAC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898E9-0101-4108-BA45-ECAFDD7A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F0477-29FE-4E42-9B7A-069E62AF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72B04-6F8C-44A6-91CF-E9E461E1F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3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FC53CF-8FD6-4E07-8532-53BCE1E0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A89F3-AC18-4106-A985-6BDE10A9F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B351A-3434-4149-BA37-9CE96A4E5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511BC-F834-417A-AFA8-8C825A696C4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A1CAC-750E-4E20-BFE3-511DE4899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0810B-18EB-42B8-B645-D792FACA6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7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FF9373-5B95-4E54-BA9A-04A79311AD27}"/>
              </a:ext>
            </a:extLst>
          </p:cNvPr>
          <p:cNvSpPr/>
          <p:nvPr userDrawn="1"/>
        </p:nvSpPr>
        <p:spPr>
          <a:xfrm>
            <a:off x="9942786" y="6064469"/>
            <a:ext cx="2013174" cy="590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6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A0EAB4-316D-420A-9350-9DAF36DD0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4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1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1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3" y="6356369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3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hf hdr="0" ftr="0" dt="0"/>
  <p:txStyles>
    <p:titleStyle>
      <a:lvl1pPr algn="l" defTabSz="944056" rtl="0" eaLnBrk="1" latinLnBrk="0" hangingPunct="1">
        <a:lnSpc>
          <a:spcPct val="100000"/>
        </a:lnSpc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14" indent="-236014" algn="l" defTabSz="944056" rtl="0" eaLnBrk="1" latinLnBrk="0" hangingPunct="1">
        <a:lnSpc>
          <a:spcPts val="1500"/>
        </a:lnSpc>
        <a:spcBef>
          <a:spcPts val="1033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042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07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10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127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155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3068183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540211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4012240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1pPr>
      <a:lvl2pPr marL="472028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2pPr>
      <a:lvl3pPr marL="94405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3pPr>
      <a:lvl4pPr marL="1416084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4pPr>
      <a:lvl5pPr marL="1888113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5pPr>
      <a:lvl6pPr marL="2360141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283217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304197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377622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6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thevab.com/insight/under-pressure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chart" Target="../charts/chart7.xml"/><Relationship Id="rId7" Type="http://schemas.openxmlformats.org/officeDocument/2006/relationships/image" Target="../media/image6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jpeg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14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79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9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hyperlink" Target="https://www.ispot.tv/ad/qKOn/etsy-give-more-than-a-gift-the-recipe" TargetMode="External"/><Relationship Id="rId7" Type="http://schemas.openxmlformats.org/officeDocument/2006/relationships/image" Target="../media/image93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spot.tv/ad/qy7Z/walmart-navidea-y-come-de-todo-spanish" TargetMode="External"/><Relationship Id="rId11" Type="http://schemas.openxmlformats.org/officeDocument/2006/relationships/image" Target="../media/image96.png"/><Relationship Id="rId5" Type="http://schemas.openxmlformats.org/officeDocument/2006/relationships/image" Target="../media/image92.png"/><Relationship Id="rId10" Type="http://schemas.openxmlformats.org/officeDocument/2006/relationships/image" Target="../media/image95.jpeg"/><Relationship Id="rId4" Type="http://schemas.openxmlformats.org/officeDocument/2006/relationships/image" Target="../media/image91.png"/><Relationship Id="rId9" Type="http://schemas.openxmlformats.org/officeDocument/2006/relationships/hyperlink" Target="https://www.ispot.tv/ad/qDCX/target-ven-por-ingredientes-spanish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Do-The-Right-Thing" TargetMode="External"/><Relationship Id="rId13" Type="http://schemas.openxmlformats.org/officeDocument/2006/relationships/image" Target="../media/image102.png"/><Relationship Id="rId3" Type="http://schemas.openxmlformats.org/officeDocument/2006/relationships/image" Target="../media/image13.png"/><Relationship Id="rId7" Type="http://schemas.openxmlformats.org/officeDocument/2006/relationships/image" Target="../media/image99.png"/><Relationship Id="rId12" Type="http://schemas.openxmlformats.org/officeDocument/2006/relationships/hyperlink" Target="https://thevab.com/insight/under-pressure" TargetMode="External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trillion-dollar-hispanic-opportunity" TargetMode="External"/><Relationship Id="rId11" Type="http://schemas.openxmlformats.org/officeDocument/2006/relationships/image" Target="../media/image101.jpeg"/><Relationship Id="rId5" Type="http://schemas.openxmlformats.org/officeDocument/2006/relationships/image" Target="../media/image14.png"/><Relationship Id="rId10" Type="http://schemas.openxmlformats.org/officeDocument/2006/relationships/hyperlink" Target="https://thevab.com/insight/marketer-FAQ-rising-latina-consumer" TargetMode="External"/><Relationship Id="rId4" Type="http://schemas.openxmlformats.org/officeDocument/2006/relationships/hyperlink" Target="https://thevab.com/team-board" TargetMode="External"/><Relationship Id="rId9" Type="http://schemas.openxmlformats.org/officeDocument/2006/relationships/image" Target="../media/image10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vab-happenings/vab-brand-video" TargetMode="Externa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under-pressure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chart" Target="../charts/char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C38B446-4C07-42BF-B42F-5E8AEE13A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80" y="3423304"/>
            <a:ext cx="5199721" cy="1745834"/>
          </a:xfrm>
        </p:spPr>
        <p:txBody>
          <a:bodyPr/>
          <a:lstStyle/>
          <a:p>
            <a:r>
              <a:rPr lang="en-US" sz="3400" b="1" dirty="0">
                <a:solidFill>
                  <a:srgbClr val="ED3C8D"/>
                </a:solidFill>
                <a:latin typeface="Helvetica" panose="020B0403020202020204" pitchFamily="34" charset="0"/>
              </a:rPr>
              <a:t>It’s the Most Opportune </a:t>
            </a:r>
            <a:br>
              <a:rPr lang="en-US" sz="3400" b="1" dirty="0">
                <a:solidFill>
                  <a:srgbClr val="ED3C8D"/>
                </a:solidFill>
                <a:latin typeface="Helvetica" panose="020B0403020202020204" pitchFamily="34" charset="0"/>
              </a:rPr>
            </a:br>
            <a:r>
              <a:rPr lang="en-US" sz="3400" b="1" dirty="0">
                <a:solidFill>
                  <a:srgbClr val="ED3C8D"/>
                </a:solidFill>
                <a:latin typeface="Helvetica" panose="020B0403020202020204" pitchFamily="34" charset="0"/>
              </a:rPr>
              <a:t>Time of the Year</a:t>
            </a:r>
            <a:br>
              <a:rPr lang="en-US" sz="3400" b="1" dirty="0">
                <a:latin typeface="Helvetica" panose="020B0403020202020204" pitchFamily="34" charset="0"/>
              </a:rPr>
            </a:br>
            <a:r>
              <a:rPr lang="en-US" sz="2200" dirty="0">
                <a:solidFill>
                  <a:srgbClr val="1B1464"/>
                </a:solidFill>
                <a:latin typeface="Helvetica" panose="020B0403020202020204" pitchFamily="34" charset="0"/>
              </a:rPr>
              <a:t>Why consumers’ holiday spirit triumphs over economic uncertainty</a:t>
            </a:r>
            <a:endParaRPr lang="en-US" sz="2200" b="1" dirty="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3F90D8-EC4F-44E3-8868-8951815070FB}"/>
              </a:ext>
            </a:extLst>
          </p:cNvPr>
          <p:cNvGrpSpPr/>
          <p:nvPr/>
        </p:nvGrpSpPr>
        <p:grpSpPr>
          <a:xfrm>
            <a:off x="1863753" y="-5696"/>
            <a:ext cx="3500699" cy="2672574"/>
            <a:chOff x="-15240" y="-13657"/>
            <a:chExt cx="4721216" cy="268623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F951BE-118C-48F7-BE62-B39D2B4FC56A}"/>
                </a:ext>
              </a:extLst>
            </p:cNvPr>
            <p:cNvSpPr/>
            <p:nvPr userDrawn="1"/>
          </p:nvSpPr>
          <p:spPr>
            <a:xfrm>
              <a:off x="-15240" y="-13657"/>
              <a:ext cx="4721216" cy="2686231"/>
            </a:xfrm>
            <a:custGeom>
              <a:avLst/>
              <a:gdLst>
                <a:gd name="connsiteX0" fmla="*/ 0 w 4721216"/>
                <a:gd name="connsiteY0" fmla="*/ 0 h 2686231"/>
                <a:gd name="connsiteX1" fmla="*/ 4721216 w 4721216"/>
                <a:gd name="connsiteY1" fmla="*/ 0 h 2686231"/>
                <a:gd name="connsiteX2" fmla="*/ 4721216 w 4721216"/>
                <a:gd name="connsiteY2" fmla="*/ 2686231 h 2686231"/>
                <a:gd name="connsiteX3" fmla="*/ 1395884 w 4721216"/>
                <a:gd name="connsiteY3" fmla="*/ 1201749 h 2686231"/>
                <a:gd name="connsiteX4" fmla="*/ 78852 w 4721216"/>
                <a:gd name="connsiteY4" fmla="*/ 612473 h 2686231"/>
                <a:gd name="connsiteX5" fmla="*/ 0 w 4721216"/>
                <a:gd name="connsiteY5" fmla="*/ 576331 h 268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1216" h="2686231">
                  <a:moveTo>
                    <a:pt x="0" y="0"/>
                  </a:moveTo>
                  <a:lnTo>
                    <a:pt x="4721216" y="0"/>
                  </a:lnTo>
                  <a:lnTo>
                    <a:pt x="4721216" y="2686231"/>
                  </a:lnTo>
                  <a:lnTo>
                    <a:pt x="1395884" y="1201749"/>
                  </a:lnTo>
                  <a:cubicBezTo>
                    <a:pt x="1088473" y="1072268"/>
                    <a:pt x="486065" y="798907"/>
                    <a:pt x="78852" y="612473"/>
                  </a:cubicBezTo>
                  <a:lnTo>
                    <a:pt x="0" y="576331"/>
                  </a:lnTo>
                  <a:close/>
                </a:path>
              </a:pathLst>
            </a:custGeom>
            <a:solidFill>
              <a:srgbClr val="130F4A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E5D4B1-D529-4069-92AA-16E1B391A6BF}"/>
                </a:ext>
              </a:extLst>
            </p:cNvPr>
            <p:cNvSpPr/>
            <p:nvPr/>
          </p:nvSpPr>
          <p:spPr>
            <a:xfrm>
              <a:off x="34005" y="23167"/>
              <a:ext cx="1331681" cy="1155444"/>
            </a:xfrm>
            <a:custGeom>
              <a:avLst/>
              <a:gdLst>
                <a:gd name="connsiteX0" fmla="*/ 0 w 1421708"/>
                <a:gd name="connsiteY0" fmla="*/ 591848 h 1222125"/>
                <a:gd name="connsiteX1" fmla="*/ 1421708 w 1421708"/>
                <a:gd name="connsiteY1" fmla="*/ 1222125 h 1222125"/>
                <a:gd name="connsiteX2" fmla="*/ 1421708 w 1421708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08" h="1222125">
                  <a:moveTo>
                    <a:pt x="0" y="591848"/>
                  </a:moveTo>
                  <a:lnTo>
                    <a:pt x="1421708" y="1222125"/>
                  </a:lnTo>
                  <a:lnTo>
                    <a:pt x="1421708" y="0"/>
                  </a:lnTo>
                  <a:close/>
                </a:path>
              </a:pathLst>
            </a:custGeom>
            <a:solidFill>
              <a:schemeClr val="accent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0020BB-B5A9-48CC-9939-C1F42A09A502}"/>
                </a:ext>
              </a:extLst>
            </p:cNvPr>
            <p:cNvSpPr/>
            <p:nvPr/>
          </p:nvSpPr>
          <p:spPr>
            <a:xfrm>
              <a:off x="1365686" y="616973"/>
              <a:ext cx="1331731" cy="1155444"/>
            </a:xfrm>
            <a:custGeom>
              <a:avLst/>
              <a:gdLst>
                <a:gd name="connsiteX0" fmla="*/ 0 w 1421761"/>
                <a:gd name="connsiteY0" fmla="*/ 591794 h 1222125"/>
                <a:gd name="connsiteX1" fmla="*/ 1421761 w 1421761"/>
                <a:gd name="connsiteY1" fmla="*/ 1222125 h 1222125"/>
                <a:gd name="connsiteX2" fmla="*/ 1421761 w 1421761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0" y="591794"/>
                  </a:moveTo>
                  <a:lnTo>
                    <a:pt x="1421761" y="1222125"/>
                  </a:lnTo>
                  <a:lnTo>
                    <a:pt x="1421761" y="0"/>
                  </a:lnTo>
                  <a:close/>
                </a:path>
              </a:pathLst>
            </a:custGeom>
            <a:solidFill>
              <a:schemeClr val="accent2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A9919E-8757-47EA-AF29-47E3FDC08853}"/>
                </a:ext>
              </a:extLst>
            </p:cNvPr>
            <p:cNvSpPr/>
            <p:nvPr/>
          </p:nvSpPr>
          <p:spPr>
            <a:xfrm>
              <a:off x="1365686" y="23167"/>
              <a:ext cx="1331731" cy="1155444"/>
            </a:xfrm>
            <a:custGeom>
              <a:avLst/>
              <a:gdLst>
                <a:gd name="connsiteX0" fmla="*/ 1421761 w 1421761"/>
                <a:gd name="connsiteY0" fmla="*/ 630278 h 1222125"/>
                <a:gd name="connsiteX1" fmla="*/ 0 w 1421761"/>
                <a:gd name="connsiteY1" fmla="*/ 0 h 1222125"/>
                <a:gd name="connsiteX2" fmla="*/ 0 w 1421761"/>
                <a:gd name="connsiteY2" fmla="*/ 1222125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1421761" y="630278"/>
                  </a:moveTo>
                  <a:lnTo>
                    <a:pt x="0" y="0"/>
                  </a:lnTo>
                  <a:lnTo>
                    <a:pt x="0" y="1222125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362404-B0D3-4845-81C6-4BB463DC0FB9}"/>
                </a:ext>
              </a:extLst>
            </p:cNvPr>
            <p:cNvSpPr/>
            <p:nvPr/>
          </p:nvSpPr>
          <p:spPr>
            <a:xfrm>
              <a:off x="2704627" y="-13656"/>
              <a:ext cx="1495109" cy="633867"/>
            </a:xfrm>
            <a:custGeom>
              <a:avLst/>
              <a:gdLst>
                <a:gd name="connsiteX0" fmla="*/ 0 w 1495109"/>
                <a:gd name="connsiteY0" fmla="*/ 0 h 633867"/>
                <a:gd name="connsiteX1" fmla="*/ 1482463 w 1495109"/>
                <a:gd name="connsiteY1" fmla="*/ 0 h 633867"/>
                <a:gd name="connsiteX2" fmla="*/ 1495109 w 1495109"/>
                <a:gd name="connsiteY2" fmla="*/ 5659 h 633867"/>
                <a:gd name="connsiteX3" fmla="*/ 0 w 1495109"/>
                <a:gd name="connsiteY3" fmla="*/ 633867 h 63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109" h="633867">
                  <a:moveTo>
                    <a:pt x="0" y="0"/>
                  </a:moveTo>
                  <a:lnTo>
                    <a:pt x="1482463" y="0"/>
                  </a:lnTo>
                  <a:lnTo>
                    <a:pt x="1495109" y="5659"/>
                  </a:lnTo>
                  <a:lnTo>
                    <a:pt x="0" y="633867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3695B08-4C51-48A9-9D95-575DF10616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9" y="36637"/>
            <a:ext cx="1712662" cy="597361"/>
          </a:xfrm>
          <a:prstGeom prst="rect">
            <a:avLst/>
          </a:prstGeom>
          <a:ln>
            <a:solidFill>
              <a:srgbClr val="00BFF2"/>
            </a:solidFill>
          </a:ln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649CC1AD-4096-4C1B-8491-A834E6E438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206" y="5705004"/>
            <a:ext cx="2523582" cy="879183"/>
          </a:xfrm>
          <a:prstGeom prst="rect">
            <a:avLst/>
          </a:prstGeom>
        </p:spPr>
      </p:pic>
      <p:pic>
        <p:nvPicPr>
          <p:cNvPr id="20" name="Picture 19" descr="Text&#10;&#10;Description automatically generated with low confidence">
            <a:extLst>
              <a:ext uri="{FF2B5EF4-FFF2-40B4-BE49-F238E27FC236}">
                <a16:creationId xmlns:a16="http://schemas.microsoft.com/office/drawing/2014/main" id="{C64C9844-1096-4EED-B65B-647F0EADE5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81" y="1769875"/>
            <a:ext cx="3103163" cy="1347755"/>
          </a:xfrm>
          <a:prstGeom prst="rect">
            <a:avLst/>
          </a:prstGeom>
        </p:spPr>
      </p:pic>
      <p:pic>
        <p:nvPicPr>
          <p:cNvPr id="9" name="Picture 8" descr="A person and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7FBDCF81-F9D2-A86E-C753-AB9232686F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"/>
          <a:stretch/>
        </p:blipFill>
        <p:spPr>
          <a:xfrm>
            <a:off x="5359399" y="-5696"/>
            <a:ext cx="6832600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C3BDC65-8D60-4B6A-A6E4-F284D2B283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9630" b="36230"/>
          <a:stretch>
            <a:fillRect/>
          </a:stretch>
        </p:blipFill>
        <p:spPr>
          <a:xfrm>
            <a:off x="5359401" y="2666878"/>
            <a:ext cx="6832600" cy="4191122"/>
          </a:xfrm>
          <a:custGeom>
            <a:avLst/>
            <a:gdLst>
              <a:gd name="connsiteX0" fmla="*/ 0 w 7084331"/>
              <a:gd name="connsiteY0" fmla="*/ 0 h 4191122"/>
              <a:gd name="connsiteX1" fmla="*/ 7084331 w 7084331"/>
              <a:gd name="connsiteY1" fmla="*/ 0 h 4191122"/>
              <a:gd name="connsiteX2" fmla="*/ 7084331 w 7084331"/>
              <a:gd name="connsiteY2" fmla="*/ 4191122 h 4191122"/>
              <a:gd name="connsiteX3" fmla="*/ 0 w 7084331"/>
              <a:gd name="connsiteY3" fmla="*/ 4191122 h 41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331" h="4191122">
                <a:moveTo>
                  <a:pt x="0" y="0"/>
                </a:moveTo>
                <a:lnTo>
                  <a:pt x="7084331" y="0"/>
                </a:lnTo>
                <a:lnTo>
                  <a:pt x="7084331" y="4191122"/>
                </a:lnTo>
                <a:lnTo>
                  <a:pt x="0" y="419112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5147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0087" y="6294755"/>
            <a:ext cx="117939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INAMR intelligence,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Holiday Trends Guide: Volume II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September 2022.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71F24C-A73C-4EEF-86FA-989884607FA5}"/>
              </a:ext>
            </a:extLst>
          </p:cNvPr>
          <p:cNvSpPr txBox="1"/>
          <p:nvPr/>
        </p:nvSpPr>
        <p:spPr>
          <a:xfrm>
            <a:off x="116732" y="175051"/>
            <a:ext cx="120312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403020202020204" pitchFamily="34" charset="0"/>
              </a:rPr>
              <a:t>In terms of gifts, consumers enjoy spreading the love during the holiday season and many are planning to buy for people across their </a:t>
            </a:r>
            <a:r>
              <a:rPr lang="en-US" sz="2600" b="1">
                <a:solidFill>
                  <a:srgbClr val="ED3C8D"/>
                </a:solidFill>
                <a:latin typeface="Helvetica" panose="020B0403020202020204" pitchFamily="34" charset="0"/>
              </a:rPr>
              <a:t>circle </a:t>
            </a:r>
            <a:br>
              <a:rPr lang="en-US" sz="2600" b="1">
                <a:solidFill>
                  <a:srgbClr val="ED3C8D"/>
                </a:solidFill>
                <a:latin typeface="Helvetica" panose="020B0403020202020204" pitchFamily="34" charset="0"/>
              </a:rPr>
            </a:br>
            <a:r>
              <a:rPr lang="en-US" sz="2600" b="1">
                <a:solidFill>
                  <a:srgbClr val="ED3C8D"/>
                </a:solidFill>
                <a:latin typeface="Helvetica" panose="020B0403020202020204" pitchFamily="34" charset="0"/>
              </a:rPr>
              <a:t>of friends, family and colleagues</a:t>
            </a:r>
            <a:r>
              <a:rPr lang="en-US" sz="2600" b="1">
                <a:solidFill>
                  <a:srgbClr val="1B1464"/>
                </a:solidFill>
                <a:latin typeface="Helvetica" panose="020B0403020202020204" pitchFamily="34" charset="0"/>
              </a:rPr>
              <a:t> – as well as for themselves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EAA7D5-EC75-2BE8-CD59-04CF7CF601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C1855D-BC07-8C23-DA65-8D3845A53EC1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E71487-2322-2184-5538-AB84D841A2F7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C8B55A-77CE-CBCF-A2CD-06D3CEC463A5}"/>
              </a:ext>
            </a:extLst>
          </p:cNvPr>
          <p:cNvSpPr/>
          <p:nvPr/>
        </p:nvSpPr>
        <p:spPr>
          <a:xfrm>
            <a:off x="4459109" y="1700212"/>
            <a:ext cx="7758875" cy="398170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3ECE892-91BB-7820-2715-B3AD7D50D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149140"/>
              </p:ext>
            </p:extLst>
          </p:nvPr>
        </p:nvGraphicFramePr>
        <p:xfrm>
          <a:off x="4503409" y="2248994"/>
          <a:ext cx="7644612" cy="314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D18E646-D112-709A-C657-885F91203ED4}"/>
              </a:ext>
            </a:extLst>
          </p:cNvPr>
          <p:cNvSpPr txBox="1"/>
          <p:nvPr/>
        </p:nvSpPr>
        <p:spPr>
          <a:xfrm>
            <a:off x="4460120" y="1817776"/>
            <a:ext cx="7758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u="sng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Year, Consumers Will Be Shopping For…</a:t>
            </a:r>
          </a:p>
          <a:p>
            <a:pPr algn="ctr"/>
            <a:r>
              <a:rPr lang="en-US" sz="120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who agree</a:t>
            </a:r>
            <a:endParaRPr lang="en-US" sz="1200"/>
          </a:p>
        </p:txBody>
      </p:sp>
      <p:pic>
        <p:nvPicPr>
          <p:cNvPr id="15" name="Picture 14" descr="A picture containing ground, person, outdoor&#10;&#10;Description automatically generated">
            <a:extLst>
              <a:ext uri="{FF2B5EF4-FFF2-40B4-BE49-F238E27FC236}">
                <a16:creationId xmlns:a16="http://schemas.microsoft.com/office/drawing/2014/main" id="{8212C87D-5150-49E5-6F14-20FB76F624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994" y="1700212"/>
            <a:ext cx="4500699" cy="3981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894423-61AB-9759-32E4-4234DEF2B15D}"/>
              </a:ext>
            </a:extLst>
          </p:cNvPr>
          <p:cNvSpPr txBox="1"/>
          <p:nvPr/>
        </p:nvSpPr>
        <p:spPr>
          <a:xfrm>
            <a:off x="11019295" y="5286320"/>
            <a:ext cx="919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>
                <a:solidFill>
                  <a:srgbClr val="1B1464"/>
                </a:solidFill>
                <a:latin typeface="Helvetica" panose="020B0403020202020204" pitchFamily="34" charset="0"/>
              </a:rPr>
              <a:t>(realtor, mail carrier, etc.)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9A490A-D3F8-4107-E6A6-1255E3A196A1}"/>
              </a:ext>
            </a:extLst>
          </p:cNvPr>
          <p:cNvSpPr txBox="1"/>
          <p:nvPr/>
        </p:nvSpPr>
        <p:spPr>
          <a:xfrm>
            <a:off x="6527800" y="5052670"/>
            <a:ext cx="1460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>
                <a:solidFill>
                  <a:srgbClr val="1B1464"/>
                </a:solidFill>
                <a:latin typeface="Helvetica" panose="020B0403020202020204" pitchFamily="34" charset="0"/>
              </a:rPr>
              <a:t>(mine or others)</a:t>
            </a:r>
          </a:p>
        </p:txBody>
      </p:sp>
    </p:spTree>
    <p:extLst>
      <p:ext uri="{BB962C8B-B14F-4D97-AF65-F5344CB8AC3E}">
        <p14:creationId xmlns:p14="http://schemas.microsoft.com/office/powerpoint/2010/main" val="1798150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6F287B5-2D51-AE51-7C35-D3049D7F98FF}"/>
              </a:ext>
            </a:extLst>
          </p:cNvPr>
          <p:cNvSpPr/>
          <p:nvPr/>
        </p:nvSpPr>
        <p:spPr>
          <a:xfrm>
            <a:off x="0" y="1687973"/>
            <a:ext cx="12181241" cy="517002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ABA15BA-1668-5AEF-A7E4-D2BC30B78752}"/>
              </a:ext>
            </a:extLst>
          </p:cNvPr>
          <p:cNvSpPr/>
          <p:nvPr/>
        </p:nvSpPr>
        <p:spPr>
          <a:xfrm>
            <a:off x="230959" y="2478918"/>
            <a:ext cx="11717115" cy="908997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B09390C-8FF1-5F90-79BB-D9001DC3B483}"/>
              </a:ext>
            </a:extLst>
          </p:cNvPr>
          <p:cNvSpPr/>
          <p:nvPr/>
        </p:nvSpPr>
        <p:spPr>
          <a:xfrm>
            <a:off x="224473" y="3805120"/>
            <a:ext cx="11717115" cy="908997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0087" y="6202771"/>
            <a:ext cx="11793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Adobe,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Unboxing the 2021 Holiday Shopping Results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based on online/ecommerce sales only, increases reflect average daily holiday sales between November-December 2021 compared to average daily sales in September 2021, based on data collected through December 2021.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reflects categories that skew towards gift purchases, while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magenta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reflect categories that skew towards ancillary holiday-related purchases.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E22543-E599-476E-9EEF-B74D5816E2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2BEBD979-FF93-4C8D-8980-9DD23C77CF4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1E9E69-9C1C-41C3-8851-D5747B2645E7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03ADDB-4B86-2B1B-5294-A06C02F19BD8}"/>
              </a:ext>
            </a:extLst>
          </p:cNvPr>
          <p:cNvSpPr txBox="1"/>
          <p:nvPr/>
        </p:nvSpPr>
        <p:spPr>
          <a:xfrm>
            <a:off x="2216561" y="1708566"/>
            <a:ext cx="7758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2021 Seasonal Category Drivers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14B085-0C31-CC08-CE07-E7585BC8D0F2}"/>
              </a:ext>
            </a:extLst>
          </p:cNvPr>
          <p:cNvSpPr/>
          <p:nvPr/>
        </p:nvSpPr>
        <p:spPr>
          <a:xfrm>
            <a:off x="237443" y="5248059"/>
            <a:ext cx="11717115" cy="908997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310CC-B560-8213-1975-570084FC90CE}"/>
              </a:ext>
            </a:extLst>
          </p:cNvPr>
          <p:cNvSpPr txBox="1"/>
          <p:nvPr/>
        </p:nvSpPr>
        <p:spPr>
          <a:xfrm>
            <a:off x="3152396" y="2126610"/>
            <a:ext cx="58872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Categories with daily holiday sales 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over 3x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their daily pre-holiday sales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1230F6-19A7-C27A-8F4F-EF35DE3EDD6E}"/>
              </a:ext>
            </a:extLst>
          </p:cNvPr>
          <p:cNvSpPr txBox="1"/>
          <p:nvPr/>
        </p:nvSpPr>
        <p:spPr>
          <a:xfrm>
            <a:off x="3079719" y="3445238"/>
            <a:ext cx="60325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Categories with daily holiday sales with 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2-3x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their daily pre-holiday sales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212BE2-C6A4-FB9F-82EE-49B669219163}"/>
              </a:ext>
            </a:extLst>
          </p:cNvPr>
          <p:cNvSpPr txBox="1"/>
          <p:nvPr/>
        </p:nvSpPr>
        <p:spPr>
          <a:xfrm>
            <a:off x="2542640" y="4894650"/>
            <a:ext cx="71067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Categories with daily holiday sales with 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1.5-2x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 their daily pre-holiday sales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A43FE9-C5B7-5318-693A-C5E743A26036}"/>
              </a:ext>
            </a:extLst>
          </p:cNvPr>
          <p:cNvSpPr txBox="1"/>
          <p:nvPr/>
        </p:nvSpPr>
        <p:spPr>
          <a:xfrm>
            <a:off x="1452672" y="2636284"/>
            <a:ext cx="767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5.4x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Toys</a:t>
            </a:r>
            <a:endParaRPr kumimoji="0" lang="en-US" sz="12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srgbClr val="66C5A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06A594-CB4C-C5EE-937F-267AC950D11B}"/>
              </a:ext>
            </a:extLst>
          </p:cNvPr>
          <p:cNvSpPr txBox="1"/>
          <p:nvPr/>
        </p:nvSpPr>
        <p:spPr>
          <a:xfrm>
            <a:off x="4367517" y="2636284"/>
            <a:ext cx="11772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4.5x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Video games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920586-4FFE-98E0-4FE0-C2E020EB48D1}"/>
              </a:ext>
            </a:extLst>
          </p:cNvPr>
          <p:cNvSpPr txBox="1"/>
          <p:nvPr/>
        </p:nvSpPr>
        <p:spPr>
          <a:xfrm>
            <a:off x="7592156" y="2636284"/>
            <a:ext cx="900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3.6x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Gift cards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C2C1781-59DB-9CAA-5FED-701D495E8012}"/>
              </a:ext>
            </a:extLst>
          </p:cNvPr>
          <p:cNvSpPr txBox="1"/>
          <p:nvPr/>
        </p:nvSpPr>
        <p:spPr>
          <a:xfrm>
            <a:off x="10384273" y="2636284"/>
            <a:ext cx="7101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3.0x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Books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AD8D3C7-E0E5-B482-2156-D842778F4BD5}"/>
              </a:ext>
            </a:extLst>
          </p:cNvPr>
          <p:cNvSpPr txBox="1"/>
          <p:nvPr/>
        </p:nvSpPr>
        <p:spPr>
          <a:xfrm>
            <a:off x="813637" y="3908863"/>
            <a:ext cx="778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2.7x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Grocery</a:t>
            </a:r>
            <a:endParaRPr kumimoji="0" lang="en-US" sz="12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2E637AA-94E2-0169-EEB9-F63B8F98EBE7}"/>
              </a:ext>
            </a:extLst>
          </p:cNvPr>
          <p:cNvSpPr txBox="1"/>
          <p:nvPr/>
        </p:nvSpPr>
        <p:spPr>
          <a:xfrm>
            <a:off x="2203523" y="3908863"/>
            <a:ext cx="12695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2.3x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Home &amp; garden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C3D01C0-6452-89A5-47A6-E0D22D85F811}"/>
              </a:ext>
            </a:extLst>
          </p:cNvPr>
          <p:cNvSpPr txBox="1"/>
          <p:nvPr/>
        </p:nvSpPr>
        <p:spPr>
          <a:xfrm>
            <a:off x="4196208" y="3908863"/>
            <a:ext cx="8044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2.2x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Jewelry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791DCA1-551E-90E4-F82A-C981FBED9626}"/>
              </a:ext>
            </a:extLst>
          </p:cNvPr>
          <p:cNvSpPr txBox="1"/>
          <p:nvPr/>
        </p:nvSpPr>
        <p:spPr>
          <a:xfrm>
            <a:off x="5641955" y="3908863"/>
            <a:ext cx="11455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2.2x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Personal care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11A3FFC-643B-B687-E61C-7FEB727443FC}"/>
              </a:ext>
            </a:extLst>
          </p:cNvPr>
          <p:cNvSpPr txBox="1"/>
          <p:nvPr/>
        </p:nvSpPr>
        <p:spPr>
          <a:xfrm>
            <a:off x="7435808" y="3908863"/>
            <a:ext cx="10175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2.2x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Electronics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0EB3A3E-C297-4586-C757-A61CAE27F071}"/>
              </a:ext>
            </a:extLst>
          </p:cNvPr>
          <p:cNvSpPr txBox="1"/>
          <p:nvPr/>
        </p:nvSpPr>
        <p:spPr>
          <a:xfrm>
            <a:off x="9071921" y="3908863"/>
            <a:ext cx="12097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2.1x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Baby &amp; toddler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F370CD8-967D-E509-1DA8-D644FAD2F613}"/>
              </a:ext>
            </a:extLst>
          </p:cNvPr>
          <p:cNvSpPr txBox="1"/>
          <p:nvPr/>
        </p:nvSpPr>
        <p:spPr>
          <a:xfrm>
            <a:off x="10904287" y="3908863"/>
            <a:ext cx="10502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2.0x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Appliances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56E549E-A07A-5C18-D897-0D92C377EAF5}"/>
              </a:ext>
            </a:extLst>
          </p:cNvPr>
          <p:cNvSpPr txBox="1"/>
          <p:nvPr/>
        </p:nvSpPr>
        <p:spPr>
          <a:xfrm>
            <a:off x="874207" y="5332346"/>
            <a:ext cx="1331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1.9x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Sporting goods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BD8178D-3FFF-8880-0187-C34AF3714BDE}"/>
              </a:ext>
            </a:extLst>
          </p:cNvPr>
          <p:cNvSpPr txBox="1"/>
          <p:nvPr/>
        </p:nvSpPr>
        <p:spPr>
          <a:xfrm>
            <a:off x="2705053" y="5332346"/>
            <a:ext cx="16113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1.9x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Housekeeping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supplies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CE6A2B1-2B5F-E8E5-E5D2-0639194949B4}"/>
              </a:ext>
            </a:extLst>
          </p:cNvPr>
          <p:cNvSpPr txBox="1"/>
          <p:nvPr/>
        </p:nvSpPr>
        <p:spPr>
          <a:xfrm>
            <a:off x="4985083" y="5332346"/>
            <a:ext cx="7845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1.8x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Apparel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0C50A7B-7871-6E50-EA38-A3C55F26BDC9}"/>
              </a:ext>
            </a:extLst>
          </p:cNvPr>
          <p:cNvSpPr txBox="1"/>
          <p:nvPr/>
        </p:nvSpPr>
        <p:spPr>
          <a:xfrm>
            <a:off x="6743089" y="5332346"/>
            <a:ext cx="16113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1.7x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Tools / home improvements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461F5E1-B41C-EFDE-8CF9-7C1E8A82CF0D}"/>
              </a:ext>
            </a:extLst>
          </p:cNvPr>
          <p:cNvSpPr txBox="1"/>
          <p:nvPr/>
        </p:nvSpPr>
        <p:spPr>
          <a:xfrm>
            <a:off x="9026190" y="5332346"/>
            <a:ext cx="10516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1.6x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Pet products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72F921B-637D-44F5-4A81-58C7D6A59808}"/>
              </a:ext>
            </a:extLst>
          </p:cNvPr>
          <p:cNvSpPr txBox="1"/>
          <p:nvPr/>
        </p:nvSpPr>
        <p:spPr>
          <a:xfrm>
            <a:off x="10976672" y="5332346"/>
            <a:ext cx="794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1.5x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Alcohol</a:t>
            </a:r>
          </a:p>
        </p:txBody>
      </p:sp>
      <p:pic>
        <p:nvPicPr>
          <p:cNvPr id="101" name="Picture 100" descr="A picture containing logo&#10;&#10;Description automatically generated">
            <a:extLst>
              <a:ext uri="{FF2B5EF4-FFF2-40B4-BE49-F238E27FC236}">
                <a16:creationId xmlns:a16="http://schemas.microsoft.com/office/drawing/2014/main" id="{05A73864-A206-CE27-C21B-0C45092846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167" y="2699887"/>
            <a:ext cx="457568" cy="457568"/>
          </a:xfrm>
          <a:prstGeom prst="rect">
            <a:avLst/>
          </a:prstGeom>
        </p:spPr>
      </p:pic>
      <p:pic>
        <p:nvPicPr>
          <p:cNvPr id="102" name="Picture 101" descr="Icon&#10;&#10;Description automatically generated">
            <a:extLst>
              <a:ext uri="{FF2B5EF4-FFF2-40B4-BE49-F238E27FC236}">
                <a16:creationId xmlns:a16="http://schemas.microsoft.com/office/drawing/2014/main" id="{0B3E6C42-F1C7-48AE-0325-D861BE1EDB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5845" y="2638221"/>
            <a:ext cx="580900" cy="580900"/>
          </a:xfrm>
          <a:prstGeom prst="rect">
            <a:avLst/>
          </a:prstGeom>
        </p:spPr>
      </p:pic>
      <p:pic>
        <p:nvPicPr>
          <p:cNvPr id="103" name="Picture 102" descr="Icon&#10;&#10;Description automatically generated">
            <a:extLst>
              <a:ext uri="{FF2B5EF4-FFF2-40B4-BE49-F238E27FC236}">
                <a16:creationId xmlns:a16="http://schemas.microsoft.com/office/drawing/2014/main" id="{3A100274-6847-16F5-6EC3-961F5FCDDD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173" y="2661351"/>
            <a:ext cx="534641" cy="534641"/>
          </a:xfrm>
          <a:prstGeom prst="rect">
            <a:avLst/>
          </a:prstGeom>
        </p:spPr>
      </p:pic>
      <p:pic>
        <p:nvPicPr>
          <p:cNvPr id="104" name="Picture 103" descr="Icon&#10;&#10;Description automatically generated">
            <a:extLst>
              <a:ext uri="{FF2B5EF4-FFF2-40B4-BE49-F238E27FC236}">
                <a16:creationId xmlns:a16="http://schemas.microsoft.com/office/drawing/2014/main" id="{57BDF652-564F-4E28-617E-DD215FA5BE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510" y="2661351"/>
            <a:ext cx="534641" cy="534641"/>
          </a:xfrm>
          <a:prstGeom prst="rect">
            <a:avLst/>
          </a:prstGeom>
        </p:spPr>
      </p:pic>
      <p:pic>
        <p:nvPicPr>
          <p:cNvPr id="105" name="Picture 104" descr="Icon&#10;&#10;Description automatically generated">
            <a:extLst>
              <a:ext uri="{FF2B5EF4-FFF2-40B4-BE49-F238E27FC236}">
                <a16:creationId xmlns:a16="http://schemas.microsoft.com/office/drawing/2014/main" id="{19933631-EB66-E1F9-FEED-DDAA4C8A0CA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64" y="3972466"/>
            <a:ext cx="457568" cy="457568"/>
          </a:xfrm>
          <a:prstGeom prst="rect">
            <a:avLst/>
          </a:prstGeom>
        </p:spPr>
      </p:pic>
      <p:pic>
        <p:nvPicPr>
          <p:cNvPr id="106" name="Picture 105" descr="Icon&#10;&#10;Description automatically generated">
            <a:extLst>
              <a:ext uri="{FF2B5EF4-FFF2-40B4-BE49-F238E27FC236}">
                <a16:creationId xmlns:a16="http://schemas.microsoft.com/office/drawing/2014/main" id="{CD6E145F-91C1-957B-6986-4BA763F3E54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827" y="3972466"/>
            <a:ext cx="457568" cy="457568"/>
          </a:xfrm>
          <a:prstGeom prst="rect">
            <a:avLst/>
          </a:prstGeom>
        </p:spPr>
      </p:pic>
      <p:pic>
        <p:nvPicPr>
          <p:cNvPr id="107" name="Picture 106" descr="Icon&#10;&#10;Description automatically generated">
            <a:extLst>
              <a:ext uri="{FF2B5EF4-FFF2-40B4-BE49-F238E27FC236}">
                <a16:creationId xmlns:a16="http://schemas.microsoft.com/office/drawing/2014/main" id="{AE1ADF46-1F41-548B-82B8-499473BB9A5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554" y="3972466"/>
            <a:ext cx="457568" cy="457568"/>
          </a:xfrm>
          <a:prstGeom prst="rect">
            <a:avLst/>
          </a:prstGeom>
        </p:spPr>
      </p:pic>
      <p:pic>
        <p:nvPicPr>
          <p:cNvPr id="108" name="Picture 107" descr="Icon&#10;&#10;Description automatically generated">
            <a:extLst>
              <a:ext uri="{FF2B5EF4-FFF2-40B4-BE49-F238E27FC236}">
                <a16:creationId xmlns:a16="http://schemas.microsoft.com/office/drawing/2014/main" id="{556FA4E1-8879-5A0E-B135-7392BE8B80B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790" y="3972466"/>
            <a:ext cx="457568" cy="457568"/>
          </a:xfrm>
          <a:prstGeom prst="rect">
            <a:avLst/>
          </a:prstGeom>
        </p:spPr>
      </p:pic>
      <p:pic>
        <p:nvPicPr>
          <p:cNvPr id="109" name="Picture 108" descr="Icon&#10;&#10;Description automatically generated">
            <a:extLst>
              <a:ext uri="{FF2B5EF4-FFF2-40B4-BE49-F238E27FC236}">
                <a16:creationId xmlns:a16="http://schemas.microsoft.com/office/drawing/2014/main" id="{4183739A-D8D2-C2DE-0BA6-A51E59C4F38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687" y="3972466"/>
            <a:ext cx="457568" cy="457568"/>
          </a:xfrm>
          <a:prstGeom prst="rect">
            <a:avLst/>
          </a:prstGeom>
        </p:spPr>
      </p:pic>
      <p:pic>
        <p:nvPicPr>
          <p:cNvPr id="110" name="Picture 109" descr="A picture containing logo&#10;&#10;Description automatically generated">
            <a:extLst>
              <a:ext uri="{FF2B5EF4-FFF2-40B4-BE49-F238E27FC236}">
                <a16:creationId xmlns:a16="http://schemas.microsoft.com/office/drawing/2014/main" id="{B140F95D-BCB4-3F07-6091-FECAE8D9D25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539" y="3972466"/>
            <a:ext cx="457568" cy="457568"/>
          </a:xfrm>
          <a:prstGeom prst="rect">
            <a:avLst/>
          </a:prstGeom>
        </p:spPr>
      </p:pic>
      <p:pic>
        <p:nvPicPr>
          <p:cNvPr id="111" name="Picture 110" descr="A picture containing icon&#10;&#10;Description automatically generated">
            <a:extLst>
              <a:ext uri="{FF2B5EF4-FFF2-40B4-BE49-F238E27FC236}">
                <a16:creationId xmlns:a16="http://schemas.microsoft.com/office/drawing/2014/main" id="{B37FFCAB-FB4A-D857-07AE-79CBEBEB8AE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976" y="3972466"/>
            <a:ext cx="457568" cy="457568"/>
          </a:xfrm>
          <a:prstGeom prst="rect">
            <a:avLst/>
          </a:prstGeom>
        </p:spPr>
      </p:pic>
      <p:pic>
        <p:nvPicPr>
          <p:cNvPr id="112" name="Picture 111" descr="Icon&#10;&#10;Description automatically generated">
            <a:extLst>
              <a:ext uri="{FF2B5EF4-FFF2-40B4-BE49-F238E27FC236}">
                <a16:creationId xmlns:a16="http://schemas.microsoft.com/office/drawing/2014/main" id="{53F6AF06-7E64-DD5E-11F9-C0FFB8979F9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52" y="5449453"/>
            <a:ext cx="457568" cy="457568"/>
          </a:xfrm>
          <a:prstGeom prst="rect">
            <a:avLst/>
          </a:prstGeom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6D1817F2-CE91-065B-C443-4339B0D4F5F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176" y="5449453"/>
            <a:ext cx="457568" cy="457568"/>
          </a:xfrm>
          <a:prstGeom prst="rect">
            <a:avLst/>
          </a:prstGeom>
        </p:spPr>
      </p:pic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5E9BED91-8782-2F64-80A7-D1AC0F60F0D6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737" y="5449453"/>
            <a:ext cx="457568" cy="457568"/>
          </a:xfrm>
          <a:prstGeom prst="rect">
            <a:avLst/>
          </a:prstGeom>
        </p:spPr>
      </p:pic>
      <p:pic>
        <p:nvPicPr>
          <p:cNvPr id="116" name="Picture 115" descr="A picture containing icon&#10;&#10;Description automatically generated">
            <a:extLst>
              <a:ext uri="{FF2B5EF4-FFF2-40B4-BE49-F238E27FC236}">
                <a16:creationId xmlns:a16="http://schemas.microsoft.com/office/drawing/2014/main" id="{C31DEF1F-5D0C-23F0-D723-ED55C554D323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370" y="5449453"/>
            <a:ext cx="457568" cy="457568"/>
          </a:xfrm>
          <a:prstGeom prst="rect">
            <a:avLst/>
          </a:prstGeom>
        </p:spPr>
      </p:pic>
      <p:pic>
        <p:nvPicPr>
          <p:cNvPr id="117" name="Picture 116" descr="Icon&#10;&#10;Description automatically generated">
            <a:extLst>
              <a:ext uri="{FF2B5EF4-FFF2-40B4-BE49-F238E27FC236}">
                <a16:creationId xmlns:a16="http://schemas.microsoft.com/office/drawing/2014/main" id="{E21AFB63-91A1-12DA-04A2-F1F839B2A374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684" y="5449453"/>
            <a:ext cx="457568" cy="457568"/>
          </a:xfrm>
          <a:prstGeom prst="rect">
            <a:avLst/>
          </a:prstGeom>
        </p:spPr>
      </p:pic>
      <p:pic>
        <p:nvPicPr>
          <p:cNvPr id="120" name="Picture 119" descr="Icon&#10;&#10;Description automatically generated">
            <a:extLst>
              <a:ext uri="{FF2B5EF4-FFF2-40B4-BE49-F238E27FC236}">
                <a16:creationId xmlns:a16="http://schemas.microsoft.com/office/drawing/2014/main" id="{3AD7024B-4B38-7BFF-4AD7-2377F4CAF4D8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8358" y="5449453"/>
            <a:ext cx="457568" cy="4575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CB67E2-5E9F-D859-1EC5-CE046E844E9C}"/>
              </a:ext>
            </a:extLst>
          </p:cNvPr>
          <p:cNvSpPr txBox="1"/>
          <p:nvPr/>
        </p:nvSpPr>
        <p:spPr>
          <a:xfrm>
            <a:off x="119704" y="187046"/>
            <a:ext cx="119418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It’s not only ‘gifting’ categories like toys, games and electronics that are seasonal drivers but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also ancillary categories like personal care, groceries and household supplies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all in support of </a:t>
            </a:r>
            <a:r>
              <a:rPr lang="en-US" sz="2600" b="1">
                <a:solidFill>
                  <a:srgbClr val="1B1464"/>
                </a:solidFill>
                <a:latin typeface="Helvetica" panose="020B0403020202020204" pitchFamily="34" charset="0"/>
              </a:rPr>
              <a:t>holiday-related festivities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590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EFDD891-0753-2416-F661-995BCEA5E4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518" y="1691379"/>
            <a:ext cx="4356446" cy="51666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E80198-8D78-499B-966B-06BAF921A915}"/>
              </a:ext>
            </a:extLst>
          </p:cNvPr>
          <p:cNvSpPr/>
          <p:nvPr/>
        </p:nvSpPr>
        <p:spPr>
          <a:xfrm>
            <a:off x="4347138" y="1687973"/>
            <a:ext cx="7834102" cy="517002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A7CBFFA-5BB2-6361-48B6-D9D1865623B8}"/>
              </a:ext>
            </a:extLst>
          </p:cNvPr>
          <p:cNvSpPr/>
          <p:nvPr/>
        </p:nvSpPr>
        <p:spPr>
          <a:xfrm>
            <a:off x="4814853" y="2490293"/>
            <a:ext cx="7049850" cy="3706623"/>
          </a:xfrm>
          <a:prstGeom prst="roundRect">
            <a:avLst>
              <a:gd name="adj" fmla="val 9163"/>
            </a:avLst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71F24C-A73C-4EEF-86FA-989884607FA5}"/>
              </a:ext>
            </a:extLst>
          </p:cNvPr>
          <p:cNvSpPr txBox="1"/>
          <p:nvPr/>
        </p:nvSpPr>
        <p:spPr>
          <a:xfrm>
            <a:off x="134844" y="254716"/>
            <a:ext cx="117298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403020202020204" pitchFamily="34" charset="0"/>
              </a:rPr>
              <a:t>Categories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with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higher-priced brands and products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are projected to be up versus both last year and pre-pandemic as consumers eagerly return to a sense of normalcy and indulgence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4EE801-F3F2-08CC-EDD6-976E8783D0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7E148-BF7A-9D5B-9D3A-5C18A5700C62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E31C0A-4FA9-A285-1903-E0D5EA6696BB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63EBC0-01AC-BDC2-1E9C-DB465ED3A615}"/>
              </a:ext>
            </a:extLst>
          </p:cNvPr>
          <p:cNvSpPr txBox="1"/>
          <p:nvPr/>
        </p:nvSpPr>
        <p:spPr>
          <a:xfrm>
            <a:off x="4814854" y="1871619"/>
            <a:ext cx="704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Anticipated U.S. Holiday Retail Sales by Sector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Extended Holiday Season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C8428D-C7B2-29A5-1577-DB90F0D21F31}"/>
              </a:ext>
            </a:extLst>
          </p:cNvPr>
          <p:cNvSpPr txBox="1"/>
          <p:nvPr/>
        </p:nvSpPr>
        <p:spPr>
          <a:xfrm>
            <a:off x="5951769" y="3885289"/>
            <a:ext cx="2964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Apparel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4D157E-E2B7-56FE-25A5-AFED34E8AFBB}"/>
              </a:ext>
            </a:extLst>
          </p:cNvPr>
          <p:cNvSpPr txBox="1"/>
          <p:nvPr/>
        </p:nvSpPr>
        <p:spPr>
          <a:xfrm>
            <a:off x="10086811" y="3854511"/>
            <a:ext cx="176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+24.9%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C51286-3BE8-1837-CE4B-20E2CB53406E}"/>
              </a:ext>
            </a:extLst>
          </p:cNvPr>
          <p:cNvSpPr txBox="1"/>
          <p:nvPr/>
        </p:nvSpPr>
        <p:spPr>
          <a:xfrm>
            <a:off x="10008266" y="2527099"/>
            <a:ext cx="174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2022 vs 2019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BBCF8C5-9120-08F5-057A-D44A83AA8656}"/>
              </a:ext>
            </a:extLst>
          </p:cNvPr>
          <p:cNvSpPr txBox="1"/>
          <p:nvPr/>
        </p:nvSpPr>
        <p:spPr>
          <a:xfrm>
            <a:off x="5951769" y="4684839"/>
            <a:ext cx="2964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Electronics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6E5955-29C7-8560-D601-070B3119F7F2}"/>
              </a:ext>
            </a:extLst>
          </p:cNvPr>
          <p:cNvSpPr txBox="1"/>
          <p:nvPr/>
        </p:nvSpPr>
        <p:spPr>
          <a:xfrm>
            <a:off x="10086811" y="4654061"/>
            <a:ext cx="176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+28.1%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3502A7-7F12-E504-C5FC-5FEDB6A9B5B1}"/>
              </a:ext>
            </a:extLst>
          </p:cNvPr>
          <p:cNvSpPr txBox="1"/>
          <p:nvPr/>
        </p:nvSpPr>
        <p:spPr>
          <a:xfrm>
            <a:off x="5951769" y="5459305"/>
            <a:ext cx="320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Jewelry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1DE81A-03EC-F02A-6434-6B99C25D57EE}"/>
              </a:ext>
            </a:extLst>
          </p:cNvPr>
          <p:cNvSpPr txBox="1"/>
          <p:nvPr/>
        </p:nvSpPr>
        <p:spPr>
          <a:xfrm>
            <a:off x="10086811" y="5428527"/>
            <a:ext cx="157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+36.6%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A443A6-AA45-6086-458D-976AD594C4FA}"/>
              </a:ext>
            </a:extLst>
          </p:cNvPr>
          <p:cNvSpPr txBox="1"/>
          <p:nvPr/>
        </p:nvSpPr>
        <p:spPr>
          <a:xfrm>
            <a:off x="5951769" y="2998667"/>
            <a:ext cx="29648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Luxury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(excl. Jewelry)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5E0D38-89C4-DBEA-B21C-343B0CD075B5}"/>
              </a:ext>
            </a:extLst>
          </p:cNvPr>
          <p:cNvSpPr txBox="1"/>
          <p:nvPr/>
        </p:nvSpPr>
        <p:spPr>
          <a:xfrm>
            <a:off x="10086811" y="2967889"/>
            <a:ext cx="1701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+27.1%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8DA5E0BE-09F2-8AD4-D2C8-7FB030BE52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502" y="3821150"/>
            <a:ext cx="635482" cy="635482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D9BB0F33-8257-A044-B22B-4524682FC2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502" y="4640162"/>
            <a:ext cx="635482" cy="635482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83ACF3A-1D3C-2E4D-9389-BE5EEEFF1E5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502" y="5439164"/>
            <a:ext cx="686119" cy="6354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479BC6-BB2F-83DF-90D8-C4FE3246B476}"/>
              </a:ext>
            </a:extLst>
          </p:cNvPr>
          <p:cNvSpPr/>
          <p:nvPr/>
        </p:nvSpPr>
        <p:spPr>
          <a:xfrm>
            <a:off x="4365633" y="6296915"/>
            <a:ext cx="78156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Mastercard, </a:t>
            </a:r>
            <a:r>
              <a:rPr kumimoji="0" lang="en-US" sz="800" b="0" i="1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SpendingPulse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Holiday Season Retail Insights 2022,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‘Extended holiday season’ represents October 11 – December 24.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75A0C2-A066-59BD-8F36-87A4BDA8DE03}"/>
              </a:ext>
            </a:extLst>
          </p:cNvPr>
          <p:cNvSpPr txBox="1"/>
          <p:nvPr/>
        </p:nvSpPr>
        <p:spPr>
          <a:xfrm>
            <a:off x="8234294" y="3873334"/>
            <a:ext cx="1462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+5.3%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CD4EB6-839F-BD87-10F4-9D1803A9E1C2}"/>
              </a:ext>
            </a:extLst>
          </p:cNvPr>
          <p:cNvSpPr txBox="1"/>
          <p:nvPr/>
        </p:nvSpPr>
        <p:spPr>
          <a:xfrm>
            <a:off x="8019198" y="2545922"/>
            <a:ext cx="174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2022 vs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714C76-13B1-FFE1-22CA-942D04B8186F}"/>
              </a:ext>
            </a:extLst>
          </p:cNvPr>
          <p:cNvSpPr txBox="1"/>
          <p:nvPr/>
        </p:nvSpPr>
        <p:spPr>
          <a:xfrm>
            <a:off x="8234294" y="4672884"/>
            <a:ext cx="1462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+4.4%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61A9D-2445-08EF-10B0-C4EA96C290B9}"/>
              </a:ext>
            </a:extLst>
          </p:cNvPr>
          <p:cNvSpPr txBox="1"/>
          <p:nvPr/>
        </p:nvSpPr>
        <p:spPr>
          <a:xfrm>
            <a:off x="8234294" y="5447350"/>
            <a:ext cx="1356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+3.5%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DBDCFE-0B15-BD89-8003-5057FE24690C}"/>
              </a:ext>
            </a:extLst>
          </p:cNvPr>
          <p:cNvSpPr txBox="1"/>
          <p:nvPr/>
        </p:nvSpPr>
        <p:spPr>
          <a:xfrm>
            <a:off x="8234294" y="2986712"/>
            <a:ext cx="1462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+6.8%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A4C733-16D6-BA45-8C16-04D803EB7DF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197" y="2953362"/>
            <a:ext cx="635483" cy="63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00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4F3C3BFB-C97F-D6C7-227F-EF455086447E}"/>
              </a:ext>
            </a:extLst>
          </p:cNvPr>
          <p:cNvSpPr/>
          <p:nvPr/>
        </p:nvSpPr>
        <p:spPr>
          <a:xfrm>
            <a:off x="-1877" y="1691423"/>
            <a:ext cx="12189977" cy="5171496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99B4077-01FD-5341-414B-A56FFACBBD0C}"/>
              </a:ext>
            </a:extLst>
          </p:cNvPr>
          <p:cNvSpPr/>
          <p:nvPr/>
        </p:nvSpPr>
        <p:spPr>
          <a:xfrm>
            <a:off x="92821" y="102448"/>
            <a:ext cx="1209527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2" charset="0"/>
                <a:cs typeface="Calibri" panose="020F0502020204030204" pitchFamily="34" charset="0"/>
              </a:rPr>
              <a:t>In a post-pandemic world, additional opportunities are arising for brands </a:t>
            </a:r>
            <a:br>
              <a:rPr lang="en-US" sz="2600" b="1">
                <a:solidFill>
                  <a:srgbClr val="1B1464"/>
                </a:solidFill>
                <a:latin typeface="Helvetica" panose="020B0604020202020204" pitchFamily="2" charset="0"/>
                <a:cs typeface="Calibri" panose="020F0502020204030204" pitchFamily="34" charset="0"/>
              </a:rPr>
            </a:br>
            <a:r>
              <a:rPr lang="en-US" sz="2600" b="1">
                <a:solidFill>
                  <a:srgbClr val="1B1464"/>
                </a:solidFill>
                <a:latin typeface="Helvetica" panose="020B0604020202020204" pitchFamily="2" charset="0"/>
                <a:cs typeface="Calibri" panose="020F0502020204030204" pitchFamily="34" charset="0"/>
              </a:rPr>
              <a:t>as consumers head back to ‘brick and mortar’ since </a:t>
            </a:r>
            <a:r>
              <a:rPr lang="en-US" sz="2600" b="1">
                <a:solidFill>
                  <a:srgbClr val="ED3C8D"/>
                </a:solidFill>
                <a:latin typeface="Helvetica" panose="020B0604020202020204" pitchFamily="2" charset="0"/>
                <a:cs typeface="Calibri" panose="020F0502020204030204" pitchFamily="34" charset="0"/>
              </a:rPr>
              <a:t>in-store shoppers </a:t>
            </a:r>
            <a:br>
              <a:rPr lang="en-US" sz="2600" b="1">
                <a:solidFill>
                  <a:srgbClr val="ED3C8D"/>
                </a:solidFill>
                <a:latin typeface="Helvetica" panose="020B0604020202020204" pitchFamily="2" charset="0"/>
                <a:cs typeface="Calibri" panose="020F0502020204030204" pitchFamily="34" charset="0"/>
              </a:rPr>
            </a:br>
            <a:r>
              <a:rPr lang="en-US" sz="2600" b="1">
                <a:solidFill>
                  <a:srgbClr val="ED3C8D"/>
                </a:solidFill>
                <a:latin typeface="Helvetica" panose="020B0604020202020204" pitchFamily="2" charset="0"/>
                <a:cs typeface="Calibri" panose="020F0502020204030204" pitchFamily="34" charset="0"/>
              </a:rPr>
              <a:t>are more likely to make impulse purchases and spend more overall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AB651AA-4BA9-A345-ED5F-F4733A22E91A}"/>
              </a:ext>
            </a:extLst>
          </p:cNvPr>
          <p:cNvSpPr txBox="1"/>
          <p:nvPr/>
        </p:nvSpPr>
        <p:spPr>
          <a:xfrm>
            <a:off x="239603" y="1373536"/>
            <a:ext cx="118211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Consumers who primarily do their holiday shopping in-store plan to spend </a:t>
            </a:r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51% more </a:t>
            </a:r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than more than shoppers who plan to mostly shop online*</a:t>
            </a:r>
            <a:endParaRPr lang="en-US" sz="1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0E9C5-D973-D289-4E90-C69C8F531D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4D71AB-FDA5-6E9D-47C1-9E8742130B69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EAE447-2CD7-4EC7-F786-CE078B871039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74DE5C6-B0B5-21D5-B565-A1A13D8D13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3872515"/>
              </p:ext>
            </p:extLst>
          </p:nvPr>
        </p:nvGraphicFramePr>
        <p:xfrm>
          <a:off x="732971" y="2416009"/>
          <a:ext cx="10726057" cy="3722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4E3E8F66-31C5-69F2-1A21-486B71B783C7}"/>
              </a:ext>
            </a:extLst>
          </p:cNvPr>
          <p:cNvSpPr/>
          <p:nvPr/>
        </p:nvSpPr>
        <p:spPr>
          <a:xfrm>
            <a:off x="440087" y="6190067"/>
            <a:ext cx="117480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Morning Consult,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Bright Spot for Retailers: Consumers Prioritize Holiday Gifts Amid Inflationary Pressures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9/15/22. 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figures may not add up to 100% due to rounding. *Samba TV,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Holiday Report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based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HarrisX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online survey of 2,505 U.S. adults, fielded 8/29/22 – 9/1/22, On 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average, people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who plan to do the majority of their holiday shopping in-store plan to spend $1,286 this year, while shoppers who plan to mostly shop online plan to spend $853 this year.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3B697B-0CA0-0546-F4A8-750F70EE7852}"/>
              </a:ext>
            </a:extLst>
          </p:cNvPr>
          <p:cNvSpPr txBox="1"/>
          <p:nvPr/>
        </p:nvSpPr>
        <p:spPr>
          <a:xfrm>
            <a:off x="-5777" y="1921033"/>
            <a:ext cx="12197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  <a:t>Where do you plan to do your holiday shopping?</a:t>
            </a:r>
          </a:p>
        </p:txBody>
      </p:sp>
    </p:spTree>
    <p:extLst>
      <p:ext uri="{BB962C8B-B14F-4D97-AF65-F5344CB8AC3E}">
        <p14:creationId xmlns:p14="http://schemas.microsoft.com/office/powerpoint/2010/main" val="953459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3E80198-8D78-499B-966B-06BAF921A915}"/>
              </a:ext>
            </a:extLst>
          </p:cNvPr>
          <p:cNvSpPr/>
          <p:nvPr/>
        </p:nvSpPr>
        <p:spPr>
          <a:xfrm>
            <a:off x="0" y="1687973"/>
            <a:ext cx="12181241" cy="517002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35771" y="6208872"/>
            <a:ext cx="11793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Ipsos,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Here’s how inflation is affecting our shopping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June 2022. Ipsos Coronavirus Consumer Tracker, fielded May 24 25, 2022 among 1,120 U.S. adults. Q: How much do you agree or disagree with the following statements agree summary. Download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VAB’s</a:t>
            </a:r>
            <a:r>
              <a:rPr lang="en-US" sz="800" b="1" i="1">
                <a:solidFill>
                  <a:srgbClr val="ED3C8D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b="1" i="1" u="sng">
                <a:solidFill>
                  <a:srgbClr val="ED3C8D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 Pressure</a:t>
            </a:r>
            <a:r>
              <a:rPr lang="en-US" sz="800" b="1" i="1" u="sng">
                <a:solidFill>
                  <a:srgbClr val="ED3C8D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learn how marketers can adapt their messaging, media and investment strategies to best resonate with price sensitive consumers.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71F24C-A73C-4EEF-86FA-989884607FA5}"/>
              </a:ext>
            </a:extLst>
          </p:cNvPr>
          <p:cNvSpPr txBox="1"/>
          <p:nvPr/>
        </p:nvSpPr>
        <p:spPr>
          <a:xfrm>
            <a:off x="118943" y="104489"/>
            <a:ext cx="119418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403020202020204" pitchFamily="34" charset="0"/>
              </a:rPr>
              <a:t>Consumers will continue spending on what they want to buy - even if its for someone else - but the key for brands is to </a:t>
            </a:r>
            <a:r>
              <a:rPr lang="en-US" sz="2600" b="1">
                <a:solidFill>
                  <a:srgbClr val="ED3C8D"/>
                </a:solidFill>
                <a:latin typeface="Helvetica" panose="020B0403020202020204" pitchFamily="34" charset="0"/>
              </a:rPr>
              <a:t>cultivate relationships, build loyalty and make them feel valued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1D3F9A-A914-1944-083F-E1FC0C9E72F9}"/>
              </a:ext>
            </a:extLst>
          </p:cNvPr>
          <p:cNvSpPr txBox="1"/>
          <p:nvPr/>
        </p:nvSpPr>
        <p:spPr>
          <a:xfrm>
            <a:off x="3034220" y="1889087"/>
            <a:ext cx="6123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320" b="0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sz="1400" b="1" u="sng">
                <a:solidFill>
                  <a:srgbClr val="1B1464"/>
                </a:solidFill>
              </a:rPr>
              <a:t>% of people who agree with the following statements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A67B6B-8111-02DA-2D4C-34C286599731}"/>
              </a:ext>
            </a:extLst>
          </p:cNvPr>
          <p:cNvSpPr/>
          <p:nvPr/>
        </p:nvSpPr>
        <p:spPr>
          <a:xfrm>
            <a:off x="131226" y="2437640"/>
            <a:ext cx="3870464" cy="3489136"/>
          </a:xfrm>
          <a:prstGeom prst="rect">
            <a:avLst/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2EEE5-D360-3B5C-49A6-BCC99C7AA405}"/>
              </a:ext>
            </a:extLst>
          </p:cNvPr>
          <p:cNvSpPr txBox="1"/>
          <p:nvPr/>
        </p:nvSpPr>
        <p:spPr>
          <a:xfrm>
            <a:off x="138141" y="4612686"/>
            <a:ext cx="385663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‘I am willing to continue to buy from companies that increase their prices </a:t>
            </a:r>
          </a:p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if I feel valued as a customer</a:t>
            </a:r>
            <a:r>
              <a:rPr lang="en-US" sz="1600" b="1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’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1E16F-6D96-39DE-8A38-3BD120B5C2BC}"/>
              </a:ext>
            </a:extLst>
          </p:cNvPr>
          <p:cNvSpPr txBox="1"/>
          <p:nvPr/>
        </p:nvSpPr>
        <p:spPr>
          <a:xfrm>
            <a:off x="817694" y="3850305"/>
            <a:ext cx="24975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73%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5B3B8BD-98A1-5C26-BBDC-9EC2660F84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011" y="2592993"/>
            <a:ext cx="1170895" cy="11708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555121-3C7E-6A0A-FF15-4D9F444A388D}"/>
              </a:ext>
            </a:extLst>
          </p:cNvPr>
          <p:cNvSpPr/>
          <p:nvPr/>
        </p:nvSpPr>
        <p:spPr>
          <a:xfrm>
            <a:off x="4160767" y="2437640"/>
            <a:ext cx="3870464" cy="3489136"/>
          </a:xfrm>
          <a:prstGeom prst="rect">
            <a:avLst/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1997BD-A9F3-6D3C-5DBC-32E88479B4EA}"/>
              </a:ext>
            </a:extLst>
          </p:cNvPr>
          <p:cNvSpPr txBox="1"/>
          <p:nvPr/>
        </p:nvSpPr>
        <p:spPr>
          <a:xfrm>
            <a:off x="4148705" y="4612686"/>
            <a:ext cx="389458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‘I have empathy for companies where I’ve been a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long-time customer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when they need to increase their prices due </a:t>
            </a:r>
          </a:p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to inflation or shortages’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651AE-07C3-88F1-B4E8-FE070B54ADBB}"/>
              </a:ext>
            </a:extLst>
          </p:cNvPr>
          <p:cNvSpPr txBox="1"/>
          <p:nvPr/>
        </p:nvSpPr>
        <p:spPr>
          <a:xfrm>
            <a:off x="4847235" y="3850305"/>
            <a:ext cx="24975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71%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E9FFAB9B-0F60-C92D-C4C7-75652F325D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335" y="2549869"/>
            <a:ext cx="1269329" cy="12693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3C9212-B7BD-B6DE-04F2-98CF8904BF9E}"/>
              </a:ext>
            </a:extLst>
          </p:cNvPr>
          <p:cNvSpPr/>
          <p:nvPr/>
        </p:nvSpPr>
        <p:spPr>
          <a:xfrm>
            <a:off x="8190310" y="2437640"/>
            <a:ext cx="3870464" cy="3489136"/>
          </a:xfrm>
          <a:prstGeom prst="rect">
            <a:avLst/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EF0779-9641-0156-FCD5-85321A6CAA2F}"/>
              </a:ext>
            </a:extLst>
          </p:cNvPr>
          <p:cNvSpPr txBox="1"/>
          <p:nvPr/>
        </p:nvSpPr>
        <p:spPr>
          <a:xfrm>
            <a:off x="8190311" y="4612686"/>
            <a:ext cx="387046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‘Even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though prices are rising due </a:t>
            </a:r>
          </a:p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to inflation,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I am not going to stop buying what I want’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2B7744-4E1B-B33A-4733-2B1D3D70D780}"/>
              </a:ext>
            </a:extLst>
          </p:cNvPr>
          <p:cNvSpPr txBox="1"/>
          <p:nvPr/>
        </p:nvSpPr>
        <p:spPr>
          <a:xfrm>
            <a:off x="8876778" y="3850305"/>
            <a:ext cx="24975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54%</a:t>
            </a:r>
            <a:r>
              <a:rPr kumimoji="0" lang="en-US" sz="4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E8E8511E-546F-4376-DE58-9D213ED49B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429" y="2634410"/>
            <a:ext cx="1174226" cy="11742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6C041C-A73D-F152-A41C-AAEFDA0DCCEA}"/>
              </a:ext>
            </a:extLst>
          </p:cNvPr>
          <p:cNvSpPr txBox="1"/>
          <p:nvPr/>
        </p:nvSpPr>
        <p:spPr>
          <a:xfrm>
            <a:off x="228844" y="1345465"/>
            <a:ext cx="119631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Blip>
                <a:blip r:embed="rId7"/>
              </a:buBlip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Consumers are willing to spend more on the items they want, even if it is for ‘gift giving,’ since that is an extension of themselves and their image</a:t>
            </a:r>
            <a:endParaRPr lang="en-US" sz="140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F603CC2-5022-2A0F-B13F-17481B9DD0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A2AB19E7-3ABF-A7B9-246B-D0F2325B78BE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1A5B98-7C56-947B-77FB-D1B1182FCC7F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937231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1865"/>
            <a:ext cx="12192000" cy="70983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C977F6-1359-B259-72AC-BFFFEC7A013A}"/>
              </a:ext>
            </a:extLst>
          </p:cNvPr>
          <p:cNvSpPr txBox="1"/>
          <p:nvPr/>
        </p:nvSpPr>
        <p:spPr>
          <a:xfrm>
            <a:off x="382083" y="4511298"/>
            <a:ext cx="7573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This passionate community, rooted in their culture and traditions, embraces all aspects of the holiday season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017EC8-D78C-A98F-757F-E28FEE62DB9F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E328F14-77E8-7D05-746C-780EB0CF73BD}"/>
              </a:ext>
            </a:extLst>
          </p:cNvPr>
          <p:cNvSpPr txBox="1"/>
          <p:nvPr/>
        </p:nvSpPr>
        <p:spPr>
          <a:xfrm>
            <a:off x="382083" y="3271520"/>
            <a:ext cx="7312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E600"/>
                </a:solidFill>
                <a:latin typeface="Helvetica" pitchFamily="2" charset="0"/>
              </a:rPr>
              <a:t>6 reasons Hispanics will be driving brand growth during the holidays</a:t>
            </a:r>
          </a:p>
        </p:txBody>
      </p:sp>
    </p:spTree>
    <p:extLst>
      <p:ext uri="{BB962C8B-B14F-4D97-AF65-F5344CB8AC3E}">
        <p14:creationId xmlns:p14="http://schemas.microsoft.com/office/powerpoint/2010/main" val="3382486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83C77CE-794A-9B7E-0E2F-86F8B918577B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70568" y="6203315"/>
            <a:ext cx="11545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Claritas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2022 Hispanic Market Report 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VAB analysis of U.S. Census Bureau data, 2017.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*VAB analysis of MRI-Simmons Spring 2022 Doublebase, 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Non-Hispanic A18+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vs. A18+ of Spanish or Hispanic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origin (17% of A18+ population)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**VAB analysis of Bureau of Labor Statistics data, Table 2200. Hispanic or Latino origin of reference person: Annual expenditure means, shares, standard errors, and coefficients of variation, Consumer Expenditure Surveys, 2001, 2011 &amp; 2021.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71F24C-A73C-4EEF-86FA-989884607FA5}"/>
              </a:ext>
            </a:extLst>
          </p:cNvPr>
          <p:cNvSpPr txBox="1"/>
          <p:nvPr/>
        </p:nvSpPr>
        <p:spPr>
          <a:xfrm>
            <a:off x="121109" y="198163"/>
            <a:ext cx="120034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ED3C8D"/>
                </a:solidFill>
                <a:latin typeface="Helvetica" panose="020B0403020202020204" pitchFamily="34" charset="0"/>
              </a:rPr>
              <a:t>Reason 1: </a:t>
            </a:r>
            <a:r>
              <a:rPr lang="en-US" sz="2600" b="1">
                <a:solidFill>
                  <a:srgbClr val="1B1464"/>
                </a:solidFill>
                <a:latin typeface="Helvetica" panose="020B0403020202020204" pitchFamily="34" charset="0"/>
              </a:rPr>
              <a:t>In addition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to their population growth and larger household size, Hispanic consumers are a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valuable audience for marketers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due to their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increased spending power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DB556AC-6D81-7EF8-3704-80D775EE86C0}"/>
              </a:ext>
            </a:extLst>
          </p:cNvPr>
          <p:cNvCxnSpPr>
            <a:cxnSpLocks/>
          </p:cNvCxnSpPr>
          <p:nvPr/>
        </p:nvCxnSpPr>
        <p:spPr>
          <a:xfrm>
            <a:off x="4398600" y="3779914"/>
            <a:ext cx="3336783" cy="0"/>
          </a:xfrm>
          <a:prstGeom prst="line">
            <a:avLst/>
          </a:prstGeom>
          <a:ln w="12700">
            <a:solidFill>
              <a:srgbClr val="ED3C8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8D3161D-1220-C092-24CA-86E476800BBB}"/>
              </a:ext>
            </a:extLst>
          </p:cNvPr>
          <p:cNvSpPr/>
          <p:nvPr/>
        </p:nvSpPr>
        <p:spPr>
          <a:xfrm>
            <a:off x="258706" y="1875668"/>
            <a:ext cx="3709334" cy="4201174"/>
          </a:xfrm>
          <a:prstGeom prst="roundRect">
            <a:avLst>
              <a:gd name="adj" fmla="val 1287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BAF9D-68FE-F222-6F60-16BFDC4D4E5B}"/>
              </a:ext>
            </a:extLst>
          </p:cNvPr>
          <p:cNvSpPr txBox="1"/>
          <p:nvPr/>
        </p:nvSpPr>
        <p:spPr>
          <a:xfrm>
            <a:off x="258706" y="2975506"/>
            <a:ext cx="37093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Hispanic population has grown by </a:t>
            </a:r>
            <a:r>
              <a:rPr lang="en-US" sz="1600" b="1">
                <a:solidFill>
                  <a:srgbClr val="ED3C8D"/>
                </a:solidFill>
                <a:latin typeface="Helvetica"/>
                <a:cs typeface="Calibri" panose="020F0502020204030204" pitchFamily="34" charset="0"/>
              </a:rPr>
              <a:t>over 10 million people </a:t>
            </a:r>
            <a:r>
              <a:rPr lang="en-US" sz="1600" b="1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during </a:t>
            </a:r>
            <a:br>
              <a:rPr lang="en-US" sz="1600" b="1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</a:br>
            <a:r>
              <a:rPr lang="en-US" sz="1600" b="1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the last 10 years</a:t>
            </a:r>
            <a:endParaRPr lang="en-US" sz="1600">
              <a:solidFill>
                <a:srgbClr val="1B1464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EED846-8C83-A8BE-CE22-29CBE018ACEA}"/>
              </a:ext>
            </a:extLst>
          </p:cNvPr>
          <p:cNvCxnSpPr>
            <a:cxnSpLocks/>
          </p:cNvCxnSpPr>
          <p:nvPr/>
        </p:nvCxnSpPr>
        <p:spPr>
          <a:xfrm>
            <a:off x="444982" y="3779914"/>
            <a:ext cx="3336783" cy="0"/>
          </a:xfrm>
          <a:prstGeom prst="line">
            <a:avLst/>
          </a:prstGeom>
          <a:ln w="12700">
            <a:solidFill>
              <a:srgbClr val="ED3C8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5DBD20A-DB8E-1584-F8BC-88C1B9674017}"/>
              </a:ext>
            </a:extLst>
          </p:cNvPr>
          <p:cNvSpPr txBox="1"/>
          <p:nvPr/>
        </p:nvSpPr>
        <p:spPr>
          <a:xfrm>
            <a:off x="444982" y="4012586"/>
            <a:ext cx="33367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There will be an estimated </a:t>
            </a:r>
            <a:br>
              <a:rPr lang="en-US" sz="160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</a:br>
            <a:r>
              <a:rPr lang="en-US" sz="1600" b="1">
                <a:solidFill>
                  <a:srgbClr val="ED3C8D"/>
                </a:solidFill>
                <a:latin typeface="Helvetica"/>
                <a:cs typeface="Calibri" panose="020F0502020204030204" pitchFamily="34" charset="0"/>
              </a:rPr>
              <a:t>66.5 million </a:t>
            </a:r>
            <a:r>
              <a:rPr lang="en-US" sz="160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Hispanics in the U.S. by January 2023, accounting for </a:t>
            </a:r>
            <a:r>
              <a:rPr lang="en-US" sz="1600" b="1">
                <a:solidFill>
                  <a:srgbClr val="ED3C8D"/>
                </a:solidFill>
                <a:latin typeface="Helvetica"/>
                <a:cs typeface="Calibri" panose="020F0502020204030204" pitchFamily="34" charset="0"/>
              </a:rPr>
              <a:t>20% </a:t>
            </a:r>
            <a:r>
              <a:rPr lang="en-US" sz="160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of the total population</a:t>
            </a:r>
          </a:p>
          <a:p>
            <a:pPr algn="ctr"/>
            <a:endParaRPr lang="en-US" sz="400">
              <a:solidFill>
                <a:srgbClr val="1B1464"/>
              </a:solidFill>
              <a:latin typeface="Helvetica"/>
              <a:cs typeface="Calibri" panose="020F0502020204030204" pitchFamily="34" charset="0"/>
            </a:endParaRPr>
          </a:p>
          <a:p>
            <a:pPr algn="ctr"/>
            <a:r>
              <a:rPr lang="en-US" sz="120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(vs. 54.5 MM, or 17%, in 2013)</a:t>
            </a:r>
          </a:p>
        </p:txBody>
      </p:sp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8032B316-5B01-3ACC-C9C8-B70BBAA503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117" y="2017272"/>
            <a:ext cx="808512" cy="808512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AFE0534-B0CF-8C08-DD1B-0A4BDFF5E770}"/>
              </a:ext>
            </a:extLst>
          </p:cNvPr>
          <p:cNvSpPr/>
          <p:nvPr/>
        </p:nvSpPr>
        <p:spPr>
          <a:xfrm>
            <a:off x="8223960" y="1875668"/>
            <a:ext cx="3709334" cy="4201174"/>
          </a:xfrm>
          <a:prstGeom prst="roundRect">
            <a:avLst>
              <a:gd name="adj" fmla="val 1316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D2656F-5F73-AF72-C779-58B5639001A7}"/>
              </a:ext>
            </a:extLst>
          </p:cNvPr>
          <p:cNvSpPr txBox="1"/>
          <p:nvPr/>
        </p:nvSpPr>
        <p:spPr>
          <a:xfrm>
            <a:off x="8223960" y="2975506"/>
            <a:ext cx="37093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Hispanic consumer buying power has increased </a:t>
            </a:r>
            <a:r>
              <a:rPr lang="en-US" sz="1600" b="1">
                <a:solidFill>
                  <a:srgbClr val="ED3C8D"/>
                </a:solidFill>
                <a:latin typeface="Helvetica"/>
                <a:cs typeface="Calibri" panose="020F0502020204030204" pitchFamily="34" charset="0"/>
              </a:rPr>
              <a:t>69%</a:t>
            </a:r>
            <a:r>
              <a:rPr lang="en-US" sz="1600" b="1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 since 2001</a:t>
            </a:r>
            <a:r>
              <a:rPr lang="en-US" sz="160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**</a:t>
            </a:r>
            <a:r>
              <a:rPr lang="en-US" sz="1600" b="1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 </a:t>
            </a:r>
            <a:endParaRPr lang="en-US" sz="1600">
              <a:solidFill>
                <a:srgbClr val="1B1464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B65EEAF-B90C-3A0C-C4C5-F79F725D970F}"/>
              </a:ext>
            </a:extLst>
          </p:cNvPr>
          <p:cNvCxnSpPr>
            <a:cxnSpLocks/>
          </p:cNvCxnSpPr>
          <p:nvPr/>
        </p:nvCxnSpPr>
        <p:spPr>
          <a:xfrm>
            <a:off x="8410236" y="3779914"/>
            <a:ext cx="3336783" cy="0"/>
          </a:xfrm>
          <a:prstGeom prst="line">
            <a:avLst/>
          </a:prstGeom>
          <a:ln w="12700">
            <a:solidFill>
              <a:srgbClr val="ED3C8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4D06D56-D8F8-AD53-E20B-60B0BE08D589}"/>
              </a:ext>
            </a:extLst>
          </p:cNvPr>
          <p:cNvSpPr txBox="1"/>
          <p:nvPr/>
        </p:nvSpPr>
        <p:spPr>
          <a:xfrm>
            <a:off x="8140863" y="3881137"/>
            <a:ext cx="3875528" cy="32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u="sng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Average annual household expenditures</a:t>
            </a:r>
            <a:endParaRPr lang="en-US" sz="1050" b="1" u="sng">
              <a:solidFill>
                <a:srgbClr val="1B1464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A5807F-CA14-ADB7-9251-ECAAA5033B91}"/>
              </a:ext>
            </a:extLst>
          </p:cNvPr>
          <p:cNvGrpSpPr/>
          <p:nvPr/>
        </p:nvGrpSpPr>
        <p:grpSpPr>
          <a:xfrm>
            <a:off x="8245680" y="4290224"/>
            <a:ext cx="3665894" cy="1495426"/>
            <a:chOff x="8218195" y="4290224"/>
            <a:chExt cx="3665894" cy="149542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7B296DB-3BB3-6441-BAE9-7AEE1336AEAB}"/>
                </a:ext>
              </a:extLst>
            </p:cNvPr>
            <p:cNvGrpSpPr/>
            <p:nvPr/>
          </p:nvGrpSpPr>
          <p:grpSpPr>
            <a:xfrm>
              <a:off x="10683574" y="4290225"/>
              <a:ext cx="1200515" cy="1495425"/>
              <a:chOff x="10683574" y="4290225"/>
              <a:chExt cx="1200515" cy="149542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F7261A5F-85D5-E36A-474B-47241644E18C}"/>
                  </a:ext>
                </a:extLst>
              </p:cNvPr>
              <p:cNvSpPr/>
              <p:nvPr/>
            </p:nvSpPr>
            <p:spPr>
              <a:xfrm>
                <a:off x="10694921" y="4290225"/>
                <a:ext cx="1177821" cy="1495425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ED3C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C974D70-2BE7-E2B0-C501-1B4460105447}"/>
                  </a:ext>
                </a:extLst>
              </p:cNvPr>
              <p:cNvSpPr txBox="1"/>
              <p:nvPr/>
            </p:nvSpPr>
            <p:spPr>
              <a:xfrm>
                <a:off x="10853684" y="5181783"/>
                <a:ext cx="860294" cy="46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ED3C8D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+69%</a:t>
                </a:r>
              </a:p>
              <a:p>
                <a:pPr algn="ctr"/>
                <a:r>
                  <a:rPr lang="en-US" sz="1000">
                    <a:solidFill>
                      <a:srgbClr val="1B1464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vs. 2001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7CDE7CD-1592-E799-5D06-2502B8BA4E4A}"/>
                  </a:ext>
                </a:extLst>
              </p:cNvPr>
              <p:cNvSpPr txBox="1"/>
              <p:nvPr/>
            </p:nvSpPr>
            <p:spPr>
              <a:xfrm>
                <a:off x="10683574" y="4797572"/>
                <a:ext cx="12005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1B1464"/>
                    </a:solidFill>
                    <a:latin typeface="Helvetica"/>
                    <a:cs typeface="Calibri" panose="020F0502020204030204" pitchFamily="34" charset="0"/>
                  </a:rPr>
                  <a:t>$57,955</a:t>
                </a:r>
                <a:endParaRPr lang="en-US" sz="1200" b="1">
                  <a:solidFill>
                    <a:srgbClr val="1B1464"/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52B58AC-8C30-7A64-383B-165EDB9FF1D0}"/>
                  </a:ext>
                </a:extLst>
              </p:cNvPr>
              <p:cNvSpPr txBox="1"/>
              <p:nvPr/>
            </p:nvSpPr>
            <p:spPr>
              <a:xfrm>
                <a:off x="10747171" y="4401765"/>
                <a:ext cx="107332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u="sng">
                    <a:solidFill>
                      <a:srgbClr val="1B1464"/>
                    </a:solidFill>
                    <a:latin typeface="Helvetica"/>
                    <a:cs typeface="Calibri" panose="020F0502020204030204" pitchFamily="34" charset="0"/>
                  </a:rPr>
                  <a:t>2021</a:t>
                </a:r>
                <a:endParaRPr lang="en-US" sz="1050" u="sng">
                  <a:solidFill>
                    <a:srgbClr val="1B1464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6EBBC3A-7C2A-FB2E-3535-F2869AFF99DF}"/>
                </a:ext>
              </a:extLst>
            </p:cNvPr>
            <p:cNvGrpSpPr/>
            <p:nvPr/>
          </p:nvGrpSpPr>
          <p:grpSpPr>
            <a:xfrm>
              <a:off x="8218195" y="4290224"/>
              <a:ext cx="1200515" cy="1495425"/>
              <a:chOff x="8218195" y="4290224"/>
              <a:chExt cx="1200515" cy="149542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A49725A8-BFE1-CF8A-0C01-B2E2FF0183F6}"/>
                  </a:ext>
                </a:extLst>
              </p:cNvPr>
              <p:cNvSpPr/>
              <p:nvPr/>
            </p:nvSpPr>
            <p:spPr>
              <a:xfrm>
                <a:off x="8229542" y="4290224"/>
                <a:ext cx="1177821" cy="1495425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ED3C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E572879-5A26-9801-82D8-AE174D40F77A}"/>
                  </a:ext>
                </a:extLst>
              </p:cNvPr>
              <p:cNvSpPr txBox="1"/>
              <p:nvPr/>
            </p:nvSpPr>
            <p:spPr>
              <a:xfrm>
                <a:off x="8218195" y="4797572"/>
                <a:ext cx="12005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1B1464"/>
                    </a:solidFill>
                    <a:latin typeface="Helvetica"/>
                    <a:cs typeface="Calibri" panose="020F0502020204030204" pitchFamily="34" charset="0"/>
                  </a:rPr>
                  <a:t>$34,361</a:t>
                </a:r>
                <a:endParaRPr lang="en-US" sz="1200" b="1">
                  <a:solidFill>
                    <a:srgbClr val="1B1464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B99A927-DF8E-0340-01F8-C49CD76F9B3A}"/>
                  </a:ext>
                </a:extLst>
              </p:cNvPr>
              <p:cNvSpPr txBox="1"/>
              <p:nvPr/>
            </p:nvSpPr>
            <p:spPr>
              <a:xfrm>
                <a:off x="8231251" y="4399933"/>
                <a:ext cx="1174403" cy="309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u="sng">
                    <a:solidFill>
                      <a:srgbClr val="1B1464"/>
                    </a:solidFill>
                    <a:latin typeface="Helvetica"/>
                    <a:cs typeface="Calibri" panose="020F0502020204030204" pitchFamily="34" charset="0"/>
                  </a:rPr>
                  <a:t>2001</a:t>
                </a:r>
                <a:endParaRPr lang="en-US" sz="1050" u="sng">
                  <a:solidFill>
                    <a:srgbClr val="1B1464"/>
                  </a:solidFill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B932B2-2131-0EF8-E613-FEF92A746920}"/>
                </a:ext>
              </a:extLst>
            </p:cNvPr>
            <p:cNvGrpSpPr/>
            <p:nvPr/>
          </p:nvGrpSpPr>
          <p:grpSpPr>
            <a:xfrm>
              <a:off x="9450885" y="4290225"/>
              <a:ext cx="1200515" cy="1495425"/>
              <a:chOff x="9449360" y="4290225"/>
              <a:chExt cx="1200515" cy="1495425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10351A65-915E-E263-834C-939766534397}"/>
                  </a:ext>
                </a:extLst>
              </p:cNvPr>
              <p:cNvSpPr/>
              <p:nvPr/>
            </p:nvSpPr>
            <p:spPr>
              <a:xfrm>
                <a:off x="9460707" y="4290225"/>
                <a:ext cx="1177821" cy="1495425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ED3C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BB7402F-D647-29F1-B292-88B187E6B896}"/>
                  </a:ext>
                </a:extLst>
              </p:cNvPr>
              <p:cNvSpPr txBox="1"/>
              <p:nvPr/>
            </p:nvSpPr>
            <p:spPr>
              <a:xfrm>
                <a:off x="9449360" y="4797572"/>
                <a:ext cx="12005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1B1464"/>
                    </a:solidFill>
                    <a:latin typeface="Helvetica"/>
                    <a:cs typeface="Calibri" panose="020F0502020204030204" pitchFamily="34" charset="0"/>
                  </a:rPr>
                  <a:t>$42,086</a:t>
                </a:r>
                <a:endParaRPr lang="en-US" sz="1200" b="1">
                  <a:solidFill>
                    <a:srgbClr val="1B1464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CFA3CED-B856-06B1-BD4A-B13411EBDCFD}"/>
                  </a:ext>
                </a:extLst>
              </p:cNvPr>
              <p:cNvSpPr txBox="1"/>
              <p:nvPr/>
            </p:nvSpPr>
            <p:spPr>
              <a:xfrm>
                <a:off x="9473148" y="4401765"/>
                <a:ext cx="115293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u="sng">
                    <a:solidFill>
                      <a:srgbClr val="1B1464"/>
                    </a:solidFill>
                    <a:latin typeface="Helvetica"/>
                    <a:cs typeface="Calibri" panose="020F0502020204030204" pitchFamily="34" charset="0"/>
                  </a:rPr>
                  <a:t>2011</a:t>
                </a:r>
                <a:endParaRPr lang="en-US" sz="1050" u="sng">
                  <a:solidFill>
                    <a:srgbClr val="1B1464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788E4EB-03E8-28F3-58A5-13CF6FB0A61A}"/>
                  </a:ext>
                </a:extLst>
              </p:cNvPr>
              <p:cNvSpPr txBox="1"/>
              <p:nvPr/>
            </p:nvSpPr>
            <p:spPr>
              <a:xfrm>
                <a:off x="9619470" y="5181783"/>
                <a:ext cx="860294" cy="46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ED3C8D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+22%</a:t>
                </a:r>
              </a:p>
              <a:p>
                <a:pPr algn="ctr"/>
                <a:r>
                  <a:rPr lang="en-US" sz="1000">
                    <a:solidFill>
                      <a:srgbClr val="1B1464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vs. 2001</a:t>
                </a:r>
              </a:p>
            </p:txBody>
          </p:sp>
        </p:grpSp>
      </p:grpSp>
      <p:pic>
        <p:nvPicPr>
          <p:cNvPr id="68" name="Picture 67" descr="A picture containing text&#10;&#10;Description automatically generated">
            <a:extLst>
              <a:ext uri="{FF2B5EF4-FFF2-40B4-BE49-F238E27FC236}">
                <a16:creationId xmlns:a16="http://schemas.microsoft.com/office/drawing/2014/main" id="{25728950-7EE9-0930-56ED-CA4D1A1417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420" y="1958012"/>
            <a:ext cx="930415" cy="930415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C29D866-2F22-41B9-C806-646761177767}"/>
              </a:ext>
            </a:extLst>
          </p:cNvPr>
          <p:cNvSpPr/>
          <p:nvPr/>
        </p:nvSpPr>
        <p:spPr>
          <a:xfrm>
            <a:off x="4241333" y="1875668"/>
            <a:ext cx="3709334" cy="4201174"/>
          </a:xfrm>
          <a:prstGeom prst="roundRect">
            <a:avLst>
              <a:gd name="adj" fmla="val 1229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CA6B2F-EBE8-2DE1-7E09-205F8149E801}"/>
              </a:ext>
            </a:extLst>
          </p:cNvPr>
          <p:cNvSpPr txBox="1"/>
          <p:nvPr/>
        </p:nvSpPr>
        <p:spPr>
          <a:xfrm>
            <a:off x="4241333" y="2975506"/>
            <a:ext cx="37093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Hispanics live in larger HHs than non-Hispanics</a:t>
            </a:r>
            <a:r>
              <a:rPr lang="en-US" sz="160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*</a:t>
            </a:r>
            <a:endParaRPr lang="en-US" sz="1600">
              <a:solidFill>
                <a:srgbClr val="1B1464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44F652-4D4A-A363-EF41-4B004630F764}"/>
              </a:ext>
            </a:extLst>
          </p:cNvPr>
          <p:cNvSpPr txBox="1"/>
          <p:nvPr/>
        </p:nvSpPr>
        <p:spPr>
          <a:xfrm>
            <a:off x="4427609" y="4012586"/>
            <a:ext cx="33367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ED3C8D"/>
                </a:solidFill>
                <a:latin typeface="Helvetica"/>
                <a:cs typeface="Calibri" panose="020F0502020204030204" pitchFamily="34" charset="0"/>
              </a:rPr>
              <a:t>3.8 </a:t>
            </a:r>
            <a:r>
              <a:rPr lang="en-US" sz="160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average HH size vs. 2.8 </a:t>
            </a:r>
          </a:p>
          <a:p>
            <a:pPr algn="ctr"/>
            <a:r>
              <a:rPr lang="en-US" sz="160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for non-Hispanics</a:t>
            </a:r>
            <a:endParaRPr lang="en-US" sz="1100">
              <a:solidFill>
                <a:srgbClr val="1B1464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8D5963F-F1A8-ECFC-1BD0-B106BB1C6599}"/>
              </a:ext>
            </a:extLst>
          </p:cNvPr>
          <p:cNvGrpSpPr/>
          <p:nvPr/>
        </p:nvGrpSpPr>
        <p:grpSpPr>
          <a:xfrm>
            <a:off x="5004470" y="4874938"/>
            <a:ext cx="2183060" cy="746344"/>
            <a:chOff x="4938811" y="4916738"/>
            <a:chExt cx="2183060" cy="746344"/>
          </a:xfrm>
        </p:grpSpPr>
        <p:pic>
          <p:nvPicPr>
            <p:cNvPr id="55" name="Picture 54" descr="Icon&#10;&#10;Description automatically generated">
              <a:extLst>
                <a:ext uri="{FF2B5EF4-FFF2-40B4-BE49-F238E27FC236}">
                  <a16:creationId xmlns:a16="http://schemas.microsoft.com/office/drawing/2014/main" id="{40709930-CFCD-A92F-A06B-9FA3CF81F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8811" y="4916738"/>
              <a:ext cx="746344" cy="746344"/>
            </a:xfrm>
            <a:prstGeom prst="rect">
              <a:avLst/>
            </a:prstGeom>
          </p:spPr>
        </p:pic>
        <p:pic>
          <p:nvPicPr>
            <p:cNvPr id="57" name="Picture 56" descr="Icon&#10;&#10;Description automatically generated">
              <a:extLst>
                <a:ext uri="{FF2B5EF4-FFF2-40B4-BE49-F238E27FC236}">
                  <a16:creationId xmlns:a16="http://schemas.microsoft.com/office/drawing/2014/main" id="{B12055E0-DFD2-BB60-3AAD-AE612871E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6367" y="4916738"/>
              <a:ext cx="746344" cy="746344"/>
            </a:xfrm>
            <a:prstGeom prst="rect">
              <a:avLst/>
            </a:prstGeom>
          </p:spPr>
        </p:pic>
        <p:pic>
          <p:nvPicPr>
            <p:cNvPr id="58" name="Picture 57" descr="Icon&#10;&#10;Description automatically generated">
              <a:extLst>
                <a:ext uri="{FF2B5EF4-FFF2-40B4-BE49-F238E27FC236}">
                  <a16:creationId xmlns:a16="http://schemas.microsoft.com/office/drawing/2014/main" id="{8C4069F7-E591-6AF2-3D43-C26CCADB7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3923" y="4916738"/>
              <a:ext cx="746344" cy="746344"/>
            </a:xfrm>
            <a:prstGeom prst="rect">
              <a:avLst/>
            </a:prstGeom>
          </p:spPr>
        </p:pic>
        <p:pic>
          <p:nvPicPr>
            <p:cNvPr id="59" name="Picture 58" descr="Icon&#10;&#10;Description automatically generated">
              <a:extLst>
                <a:ext uri="{FF2B5EF4-FFF2-40B4-BE49-F238E27FC236}">
                  <a16:creationId xmlns:a16="http://schemas.microsoft.com/office/drawing/2014/main" id="{B5B74363-B04C-6DA3-7236-0C3677365C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1480" y="4916738"/>
              <a:ext cx="420391" cy="746344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EAC39DC-8279-958D-5A51-731F2E3E420A}"/>
              </a:ext>
            </a:extLst>
          </p:cNvPr>
          <p:cNvGrpSpPr/>
          <p:nvPr/>
        </p:nvGrpSpPr>
        <p:grpSpPr>
          <a:xfrm>
            <a:off x="5691745" y="2025281"/>
            <a:ext cx="808511" cy="808511"/>
            <a:chOff x="5662734" y="2025281"/>
            <a:chExt cx="808511" cy="808511"/>
          </a:xfrm>
        </p:grpSpPr>
        <p:pic>
          <p:nvPicPr>
            <p:cNvPr id="66" name="Picture 65" descr="Icon&#10;&#10;Description automatically generated">
              <a:extLst>
                <a:ext uri="{FF2B5EF4-FFF2-40B4-BE49-F238E27FC236}">
                  <a16:creationId xmlns:a16="http://schemas.microsoft.com/office/drawing/2014/main" id="{372218BE-0A78-7F20-CDD0-5D0E449F7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2734" y="2025281"/>
              <a:ext cx="808511" cy="808511"/>
            </a:xfrm>
            <a:prstGeom prst="rect">
              <a:avLst/>
            </a:prstGeom>
          </p:spPr>
        </p:pic>
        <p:pic>
          <p:nvPicPr>
            <p:cNvPr id="64" name="Picture 6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DD18720-E2CD-F3DC-1605-9A20E7AF5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6177" y="2434641"/>
              <a:ext cx="377090" cy="377090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F3619F-ECE0-6D37-B924-E48ADEEAB1F4}"/>
              </a:ext>
            </a:extLst>
          </p:cNvPr>
          <p:cNvCxnSpPr>
            <a:cxnSpLocks/>
          </p:cNvCxnSpPr>
          <p:nvPr/>
        </p:nvCxnSpPr>
        <p:spPr>
          <a:xfrm>
            <a:off x="4427609" y="3779914"/>
            <a:ext cx="3336783" cy="0"/>
          </a:xfrm>
          <a:prstGeom prst="line">
            <a:avLst/>
          </a:prstGeom>
          <a:ln w="12700">
            <a:solidFill>
              <a:srgbClr val="ED3C8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BC43BBD-DB80-CE1A-015A-95562EAA213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69A78FA-9860-08B8-1BB3-24701278FC46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BF163B-9966-CB99-79AA-053D251F7268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3947492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0635" y="6312415"/>
            <a:ext cx="117939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Telemundo,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Future is Fútbol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2022 report. Based on 1,351 completed interviews among 967 Latinos and 384 non-Latinos, representative of soccer followers in the U.S., fielded February 2022.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71F24C-A73C-4EEF-86FA-989884607FA5}"/>
              </a:ext>
            </a:extLst>
          </p:cNvPr>
          <p:cNvSpPr txBox="1"/>
          <p:nvPr/>
        </p:nvSpPr>
        <p:spPr>
          <a:xfrm>
            <a:off x="154268" y="177141"/>
            <a:ext cx="119418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ED3C8D"/>
                </a:solidFill>
                <a:latin typeface="Helvetica" panose="020B0403020202020204" pitchFamily="34" charset="0"/>
              </a:rPr>
              <a:t>Reason 2: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Hispanics have such an immense love for the holidays that even the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most passionate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fútbol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fanatics rank Christmas above the 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World Cup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as their favorite celebration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C6FC93-42EB-C4FA-3A79-D51B520864BD}"/>
              </a:ext>
            </a:extLst>
          </p:cNvPr>
          <p:cNvSpPr/>
          <p:nvPr/>
        </p:nvSpPr>
        <p:spPr>
          <a:xfrm>
            <a:off x="4592900" y="1701562"/>
            <a:ext cx="7595199" cy="446749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8E74955-3AED-7F74-5927-503273D9D2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9057367"/>
              </p:ext>
            </p:extLst>
          </p:nvPr>
        </p:nvGraphicFramePr>
        <p:xfrm>
          <a:off x="4433258" y="1799736"/>
          <a:ext cx="7433041" cy="416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2455C87-F52C-7310-B2EA-975A5BB82439}"/>
              </a:ext>
            </a:extLst>
          </p:cNvPr>
          <p:cNvSpPr txBox="1"/>
          <p:nvPr/>
        </p:nvSpPr>
        <p:spPr>
          <a:xfrm>
            <a:off x="4592900" y="1934331"/>
            <a:ext cx="75951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sng" strike="noStrike" kern="1200" spc="0" baseline="0">
                <a:solidFill>
                  <a:prstClr val="white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1400" b="1" u="sng">
                <a:solidFill>
                  <a:srgbClr val="1B1464"/>
                </a:solidFill>
              </a:rPr>
              <a:t>Favorite celebrations among Hispanic enthusiasts</a:t>
            </a:r>
          </a:p>
          <a:p>
            <a:pPr algn="ctr" rtl="0">
              <a:defRPr sz="12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Percentage of enthusiasts who rank these celebrations as their top 3 favorites</a:t>
            </a:r>
          </a:p>
        </p:txBody>
      </p:sp>
      <p:pic>
        <p:nvPicPr>
          <p:cNvPr id="8" name="Picture 7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D279090F-01BA-9B03-0DE7-D0E1234819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1562"/>
            <a:ext cx="4614418" cy="4467496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330D8A0-C177-FA1B-5F00-43F2154367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604" y="2607293"/>
            <a:ext cx="438201" cy="438201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BF76DEB6-832E-0118-BA01-DE9555591D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604" y="3185430"/>
            <a:ext cx="438201" cy="438201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69EF65F-2D87-529D-2732-EEE6256EBAC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604" y="3798605"/>
            <a:ext cx="438201" cy="438201"/>
          </a:xfrm>
          <a:prstGeom prst="rect">
            <a:avLst/>
          </a:prstGeom>
        </p:spPr>
      </p:pic>
      <p:pic>
        <p:nvPicPr>
          <p:cNvPr id="20" name="Picture 19" descr="A picture containing fireworks, outdoor object&#10;&#10;Description automatically generated">
            <a:extLst>
              <a:ext uri="{FF2B5EF4-FFF2-40B4-BE49-F238E27FC236}">
                <a16:creationId xmlns:a16="http://schemas.microsoft.com/office/drawing/2014/main" id="{C75B6766-5C3D-BF33-6303-FFA9968D7B1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090" y="4244463"/>
            <a:ext cx="248118" cy="248118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97B8F8A-E053-1C34-63FB-FBDD8984AA0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604" y="4840870"/>
            <a:ext cx="438201" cy="438201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4C961C76-E269-43F3-E833-96ACB5985C4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772" y="5437124"/>
            <a:ext cx="437929" cy="437929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94F398C-0476-CB6F-AC3D-A04B7869510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604" y="4298815"/>
            <a:ext cx="438201" cy="438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25CABB-2EFF-323F-832C-5FD84138170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8B8DCC-0AA2-9EF4-4546-A6FA13CC0FFD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56F2AC-AC59-6A68-E9B7-FA48554CBE96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420913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A8C55F-C02A-902B-9CC9-A8B9DF81270A}"/>
              </a:ext>
            </a:extLst>
          </p:cNvPr>
          <p:cNvSpPr/>
          <p:nvPr/>
        </p:nvSpPr>
        <p:spPr>
          <a:xfrm>
            <a:off x="0" y="1687973"/>
            <a:ext cx="12181241" cy="517002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0087" y="6294755"/>
            <a:ext cx="117939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MRI-Simmons Spring 2022 Doublebase Study, based on non-Hispanic A18+ vs. A18+ of Spanish or Hispanic origin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(17% of A18+ population)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71F24C-A73C-4EEF-86FA-989884607FA5}"/>
              </a:ext>
            </a:extLst>
          </p:cNvPr>
          <p:cNvSpPr txBox="1"/>
          <p:nvPr/>
        </p:nvSpPr>
        <p:spPr>
          <a:xfrm>
            <a:off x="156045" y="202019"/>
            <a:ext cx="119188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ED3C8D"/>
                </a:solidFill>
                <a:latin typeface="Helvetica" panose="020B0403020202020204" pitchFamily="34" charset="0"/>
              </a:rPr>
              <a:t>Reason 3: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Their cultural heritage and traditions are a source of great pride and, as they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gather to celebrate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both American and Hispanic holidays, 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they are willing to spend their time and money to make them extra special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9CE0776-2871-C9E7-48CA-9315B022E9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55735303-B1EE-BE08-AEA5-A56C4D8339FD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B1A34A-979E-D6D7-C12B-9DF0D9F20E56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990C4F-F743-B60A-6FD2-DC2E48F11176}"/>
              </a:ext>
            </a:extLst>
          </p:cNvPr>
          <p:cNvSpPr txBox="1"/>
          <p:nvPr/>
        </p:nvSpPr>
        <p:spPr>
          <a:xfrm>
            <a:off x="248852" y="3287608"/>
            <a:ext cx="5522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Hispanics value their culture and heritage </a:t>
            </a:r>
            <a:b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</a:br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and enjoy sharing it with others</a:t>
            </a:r>
            <a:endParaRPr kumimoji="0" lang="en-US" sz="1600" b="0" i="0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A picture containing text, vector graphics, light&#10;&#10;Description automatically generated">
            <a:extLst>
              <a:ext uri="{FF2B5EF4-FFF2-40B4-BE49-F238E27FC236}">
                <a16:creationId xmlns:a16="http://schemas.microsoft.com/office/drawing/2014/main" id="{A8DD323E-7C2A-C7AA-B651-8E86F57BDD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15" y="2096624"/>
            <a:ext cx="1102781" cy="110278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CC6371-5D5F-5519-059E-C41D8F677E2C}"/>
              </a:ext>
            </a:extLst>
          </p:cNvPr>
          <p:cNvSpPr/>
          <p:nvPr/>
        </p:nvSpPr>
        <p:spPr>
          <a:xfrm>
            <a:off x="117064" y="3981165"/>
            <a:ext cx="5786282" cy="2140437"/>
          </a:xfrm>
          <a:prstGeom prst="roundRect">
            <a:avLst>
              <a:gd name="adj" fmla="val 9628"/>
            </a:avLst>
          </a:prstGeom>
          <a:solidFill>
            <a:schemeClr val="bg1"/>
          </a:solidFill>
          <a:ln w="28575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5308D-5A09-4D56-3E87-3B2D29A9E090}"/>
              </a:ext>
            </a:extLst>
          </p:cNvPr>
          <p:cNvSpPr txBox="1"/>
          <p:nvPr/>
        </p:nvSpPr>
        <p:spPr>
          <a:xfrm>
            <a:off x="2990078" y="4133488"/>
            <a:ext cx="291326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78% </a:t>
            </a:r>
          </a:p>
          <a:p>
            <a:pPr algn="ctr">
              <a:defRPr/>
            </a:pPr>
            <a:endParaRPr lang="en-US" sz="800" b="1">
              <a:ln w="13462">
                <a:solidFill>
                  <a:prstClr val="black"/>
                </a:solidFill>
                <a:prstDash val="solid"/>
              </a:ln>
              <a:solidFill>
                <a:srgbClr val="ED3C8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agree that ‘</a:t>
            </a:r>
            <a:r>
              <a:rPr kumimoji="0" lang="en-US" sz="14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my cultural / ethnic heritage is an important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part of who I am</a:t>
            </a:r>
            <a:r>
              <a:rPr kumimoji="0" lang="en-US" sz="14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(vs. 56% NH)</a:t>
            </a:r>
            <a:endParaRPr kumimoji="0" lang="en-US" sz="120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B913F3-79F0-99EE-3B72-0ED9B3A9BEF5}"/>
              </a:ext>
            </a:extLst>
          </p:cNvPr>
          <p:cNvSpPr txBox="1"/>
          <p:nvPr/>
        </p:nvSpPr>
        <p:spPr>
          <a:xfrm>
            <a:off x="117063" y="4133488"/>
            <a:ext cx="287301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84%</a:t>
            </a:r>
          </a:p>
          <a:p>
            <a:pPr algn="ctr">
              <a:defRPr/>
            </a:pPr>
            <a:endParaRPr lang="en-US" sz="800" b="1">
              <a:ln w="13462">
                <a:solidFill>
                  <a:prstClr val="black"/>
                </a:solidFill>
                <a:prstDash val="solid"/>
              </a:ln>
              <a:solidFill>
                <a:srgbClr val="ED3C8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‘</a:t>
            </a:r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enjoy sharing my </a:t>
            </a:r>
            <a:b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</a:br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Hispanic / Latino heritage </a:t>
            </a:r>
            <a:b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</a:br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with other Hispanic / Latinos </a:t>
            </a:r>
            <a:r>
              <a:rPr lang="en-US" sz="1400" u="sng">
                <a:solidFill>
                  <a:srgbClr val="1B1464"/>
                </a:solidFill>
                <a:latin typeface="Helvetica" panose="020B0403020202020204" pitchFamily="34" charset="0"/>
              </a:rPr>
              <a:t>or</a:t>
            </a:r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 </a:t>
            </a:r>
            <a:b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</a:br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my non-Latino friends’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7E4480-C90B-B00A-503E-2A4B312B3323}"/>
              </a:ext>
            </a:extLst>
          </p:cNvPr>
          <p:cNvCxnSpPr>
            <a:cxnSpLocks/>
          </p:cNvCxnSpPr>
          <p:nvPr/>
        </p:nvCxnSpPr>
        <p:spPr>
          <a:xfrm>
            <a:off x="2990078" y="4077775"/>
            <a:ext cx="0" cy="1947217"/>
          </a:xfrm>
          <a:prstGeom prst="line">
            <a:avLst/>
          </a:prstGeom>
          <a:ln w="12700">
            <a:solidFill>
              <a:srgbClr val="ED3C8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142E2CF-5FA8-441B-B67A-6551B1008876}"/>
              </a:ext>
            </a:extLst>
          </p:cNvPr>
          <p:cNvSpPr txBox="1"/>
          <p:nvPr/>
        </p:nvSpPr>
        <p:spPr>
          <a:xfrm>
            <a:off x="6420443" y="3287608"/>
            <a:ext cx="5522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rgbClr val="00BFF2"/>
                </a:solidFill>
                <a:latin typeface="Helvetica" panose="020B0403020202020204" pitchFamily="34" charset="0"/>
              </a:rPr>
              <a:t>Celebrating their heritage is a major part </a:t>
            </a:r>
            <a:br>
              <a:rPr lang="en-US" sz="1600" b="1">
                <a:solidFill>
                  <a:srgbClr val="00BFF2"/>
                </a:solidFill>
                <a:latin typeface="Helvetica" panose="020B0403020202020204" pitchFamily="34" charset="0"/>
              </a:rPr>
            </a:br>
            <a:r>
              <a:rPr lang="en-US" sz="1600" b="1">
                <a:solidFill>
                  <a:srgbClr val="00BFF2"/>
                </a:solidFill>
                <a:latin typeface="Helvetica" panose="020B0403020202020204" pitchFamily="34" charset="0"/>
              </a:rPr>
              <a:t>of their holiday activities</a:t>
            </a:r>
            <a:endParaRPr kumimoji="0" lang="en-US" sz="1600" b="0" i="0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6B8CBF83-7CC2-CC68-05D9-B0B21F5727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6016" y="2096624"/>
            <a:ext cx="1077960" cy="107796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46B3661-9472-FD66-0193-A1D2A717A8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617" y="2096624"/>
            <a:ext cx="1077960" cy="107796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538245-BE09-88C7-ED4D-DB433DED243E}"/>
              </a:ext>
            </a:extLst>
          </p:cNvPr>
          <p:cNvSpPr/>
          <p:nvPr/>
        </p:nvSpPr>
        <p:spPr>
          <a:xfrm>
            <a:off x="6288655" y="3981165"/>
            <a:ext cx="5786282" cy="2140437"/>
          </a:xfrm>
          <a:prstGeom prst="roundRect">
            <a:avLst>
              <a:gd name="adj" fmla="val 9628"/>
            </a:avLst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64F20F-D198-2F0A-3011-E56D262274E3}"/>
              </a:ext>
            </a:extLst>
          </p:cNvPr>
          <p:cNvSpPr txBox="1"/>
          <p:nvPr/>
        </p:nvSpPr>
        <p:spPr>
          <a:xfrm>
            <a:off x="6288657" y="4133488"/>
            <a:ext cx="275360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88%</a:t>
            </a:r>
          </a:p>
          <a:p>
            <a:pPr algn="ctr">
              <a:defRPr/>
            </a:pPr>
            <a:endParaRPr lang="en-US" sz="800" b="1">
              <a:ln w="13462">
                <a:solidFill>
                  <a:prstClr val="black"/>
                </a:solidFill>
                <a:prstDash val="solid"/>
              </a:ln>
              <a:solidFill>
                <a:srgbClr val="00BF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</a:t>
            </a:r>
            <a:r>
              <a:rPr kumimoji="0" lang="en-US" sz="14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often celebrate U.S. National holidays </a:t>
            </a:r>
            <a:r>
              <a:rPr kumimoji="0" lang="en-US" sz="14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such as the Fourth of July and President’s Day </a:t>
            </a:r>
            <a:r>
              <a:rPr lang="en-US" sz="1400" u="sng">
                <a:solidFill>
                  <a:srgbClr val="1B1464"/>
                </a:solidFill>
                <a:latin typeface="Helvetica" panose="020B0403020202020204" pitchFamily="34" charset="0"/>
              </a:rPr>
              <a:t>or</a:t>
            </a:r>
            <a:r>
              <a:rPr kumimoji="0" lang="en-US" sz="14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holidays from Hispanic countries’</a:t>
            </a:r>
            <a:endParaRPr kumimoji="0" lang="en-US" sz="110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79E894-560C-8C3B-93F4-626CB05BF469}"/>
              </a:ext>
            </a:extLst>
          </p:cNvPr>
          <p:cNvSpPr txBox="1"/>
          <p:nvPr/>
        </p:nvSpPr>
        <p:spPr>
          <a:xfrm>
            <a:off x="9042261" y="4133488"/>
            <a:ext cx="303267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30%</a:t>
            </a:r>
          </a:p>
          <a:p>
            <a:pPr algn="ctr">
              <a:defRPr/>
            </a:pPr>
            <a:endParaRPr lang="en-US" sz="800" b="1">
              <a:ln w="13462">
                <a:solidFill>
                  <a:prstClr val="black"/>
                </a:solidFill>
                <a:prstDash val="solid"/>
              </a:ln>
              <a:solidFill>
                <a:srgbClr val="00BF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are more likely </a:t>
            </a:r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to ‘include </a:t>
            </a:r>
            <a:b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</a:br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cultural traditions in their holiday celebrations</a:t>
            </a:r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,’ - </a:t>
            </a:r>
            <a:r>
              <a:rPr lang="en-US" sz="1400" i="1">
                <a:solidFill>
                  <a:srgbClr val="1B1464"/>
                </a:solidFill>
                <a:latin typeface="Helvetica" panose="020B0403020202020204" pitchFamily="34" charset="0"/>
              </a:rPr>
              <a:t>driving them to buy food items and decorations to make the festivities even more special </a:t>
            </a:r>
            <a:endParaRPr kumimoji="0" lang="en-US" sz="1100" i="1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9C8185-9623-625F-BC42-BA87DC5E2471}"/>
              </a:ext>
            </a:extLst>
          </p:cNvPr>
          <p:cNvCxnSpPr>
            <a:cxnSpLocks/>
          </p:cNvCxnSpPr>
          <p:nvPr/>
        </p:nvCxnSpPr>
        <p:spPr>
          <a:xfrm>
            <a:off x="9042261" y="4077775"/>
            <a:ext cx="0" cy="1947217"/>
          </a:xfrm>
          <a:prstGeom prst="line">
            <a:avLst/>
          </a:prstGeom>
          <a:ln w="12700">
            <a:solidFill>
              <a:srgbClr val="00BFF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617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E48738-1C12-8CCA-F4FA-0510BA0C5B04}"/>
              </a:ext>
            </a:extLst>
          </p:cNvPr>
          <p:cNvSpPr/>
          <p:nvPr/>
        </p:nvSpPr>
        <p:spPr>
          <a:xfrm>
            <a:off x="-23294" y="1697655"/>
            <a:ext cx="5253816" cy="5171496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F3C3BFB-C97F-D6C7-227F-EF455086447E}"/>
              </a:ext>
            </a:extLst>
          </p:cNvPr>
          <p:cNvSpPr/>
          <p:nvPr/>
        </p:nvSpPr>
        <p:spPr>
          <a:xfrm>
            <a:off x="5230522" y="1697655"/>
            <a:ext cx="6961478" cy="5171496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99B4077-01FD-5341-414B-A56FFACBBD0C}"/>
              </a:ext>
            </a:extLst>
          </p:cNvPr>
          <p:cNvSpPr/>
          <p:nvPr/>
        </p:nvSpPr>
        <p:spPr>
          <a:xfrm>
            <a:off x="136187" y="171859"/>
            <a:ext cx="120074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ED3C8D"/>
                </a:solidFill>
                <a:latin typeface="Helvetica" panose="020B0403020202020204" pitchFamily="34" charset="0"/>
              </a:rPr>
              <a:t>Reason 4: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Calibri" panose="020F0502020204030204" pitchFamily="34" charset="0"/>
              </a:rPr>
              <a:t>Their fervent holiday spirit means that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Calibri" panose="020F0502020204030204" pitchFamily="34" charset="0"/>
              </a:rPr>
              <a:t>Hispanic consumers 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Calibri" panose="020F0502020204030204" pitchFamily="34" charset="0"/>
              </a:rPr>
            </a:b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Calibri" panose="020F0502020204030204" pitchFamily="34" charset="0"/>
              </a:rPr>
              <a:t>are planning to spend </a:t>
            </a:r>
            <a:r>
              <a:rPr lang="en-US" sz="2600" b="1">
                <a:solidFill>
                  <a:srgbClr val="ED3C8D"/>
                </a:solidFill>
                <a:latin typeface="Helvetica" panose="020B0604020202020204" pitchFamily="2" charset="0"/>
                <a:cs typeface="Calibri" panose="020F0502020204030204" pitchFamily="34" charset="0"/>
              </a:rPr>
              <a:t>one-third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Calibri" panose="020F0502020204030204" pitchFamily="34" charset="0"/>
              </a:rPr>
              <a:t> more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Calibri" panose="020F0502020204030204" pitchFamily="34" charset="0"/>
              </a:rPr>
              <a:t>than the average adult on holiday shopping this year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0E9C5-D973-D289-4E90-C69C8F531D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4D71AB-FDA5-6E9D-47C1-9E8742130B69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EAE447-2CD7-4EC7-F786-CE078B871039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9D3D305-525F-7238-52E3-ED847F99C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4880073"/>
              </p:ext>
            </p:extLst>
          </p:nvPr>
        </p:nvGraphicFramePr>
        <p:xfrm>
          <a:off x="5552724" y="2840220"/>
          <a:ext cx="6338590" cy="2817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E2880EF-B8A5-215B-942A-3ACC9FB22389}"/>
              </a:ext>
            </a:extLst>
          </p:cNvPr>
          <p:cNvSpPr txBox="1"/>
          <p:nvPr/>
        </p:nvSpPr>
        <p:spPr>
          <a:xfrm>
            <a:off x="5230522" y="1893130"/>
            <a:ext cx="69829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Holiday Shopping Spend in 2022 vs. 2021</a:t>
            </a:r>
          </a:p>
          <a:p>
            <a:pPr algn="ctr"/>
            <a:r>
              <a:rPr lang="en-US" sz="1200">
                <a:solidFill>
                  <a:srgbClr val="1B1464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of U.S. Adults </a:t>
            </a:r>
            <a:endParaRPr lang="en-US" sz="1200">
              <a:solidFill>
                <a:srgbClr val="1B1464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8C104C-AEF3-3E85-207A-6B4C5AD656AC}"/>
              </a:ext>
            </a:extLst>
          </p:cNvPr>
          <p:cNvSpPr/>
          <p:nvPr/>
        </p:nvSpPr>
        <p:spPr>
          <a:xfrm>
            <a:off x="5272544" y="6294755"/>
            <a:ext cx="696147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Samba TV,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Holiday Report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Based on </a:t>
            </a:r>
            <a:r>
              <a:rPr lang="en-US" sz="800" err="1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HarrisX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survey of 2,505 U.S. adults, fielded 8/29/22 – 9/1/22.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65E4F-F717-684C-8AF9-C9594943671F}"/>
              </a:ext>
            </a:extLst>
          </p:cNvPr>
          <p:cNvSpPr txBox="1"/>
          <p:nvPr/>
        </p:nvSpPr>
        <p:spPr>
          <a:xfrm>
            <a:off x="1108643" y="3363950"/>
            <a:ext cx="2989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ED3C8D"/>
                </a:solidFill>
                <a:latin typeface="Helvetica" panose="020B0403020202020204" pitchFamily="34" charset="0"/>
              </a:rPr>
              <a:t>+34%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03AE70-74D5-F077-ADD2-3ACD5409A564}"/>
              </a:ext>
            </a:extLst>
          </p:cNvPr>
          <p:cNvSpPr txBox="1"/>
          <p:nvPr/>
        </p:nvSpPr>
        <p:spPr>
          <a:xfrm>
            <a:off x="390995" y="4515531"/>
            <a:ext cx="4425239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Helvetica" panose="020B0403020202020204" pitchFamily="34" charset="0"/>
              </a:rPr>
              <a:t>Spend on the holiday season </a:t>
            </a:r>
            <a:br>
              <a:rPr lang="en-US" sz="2000" b="1">
                <a:solidFill>
                  <a:schemeClr val="bg1"/>
                </a:solidFill>
                <a:latin typeface="Helvetica" panose="020B0403020202020204" pitchFamily="34" charset="0"/>
              </a:rPr>
            </a:br>
            <a:r>
              <a:rPr lang="en-US" sz="2000">
                <a:solidFill>
                  <a:schemeClr val="bg1"/>
                </a:solidFill>
                <a:latin typeface="Helvetica" panose="020B0403020202020204" pitchFamily="34" charset="0"/>
              </a:rPr>
              <a:t>by Hispanic adults vs. </a:t>
            </a:r>
            <a:br>
              <a:rPr lang="en-US" sz="2000">
                <a:solidFill>
                  <a:schemeClr val="bg1"/>
                </a:solidFill>
                <a:latin typeface="Helvetica" panose="020B0403020202020204" pitchFamily="34" charset="0"/>
              </a:rPr>
            </a:br>
            <a:r>
              <a:rPr lang="en-US" sz="2000">
                <a:solidFill>
                  <a:schemeClr val="bg1"/>
                </a:solidFill>
                <a:latin typeface="Helvetica" panose="020B0403020202020204" pitchFamily="34" charset="0"/>
              </a:rPr>
              <a:t>the average adult</a:t>
            </a:r>
            <a:br>
              <a:rPr lang="en-US" sz="2000">
                <a:solidFill>
                  <a:schemeClr val="bg1"/>
                </a:solidFill>
                <a:latin typeface="Helvetica" panose="020B0403020202020204" pitchFamily="34" charset="0"/>
              </a:rPr>
            </a:br>
            <a:br>
              <a:rPr lang="en-US" sz="1100">
                <a:solidFill>
                  <a:schemeClr val="bg1"/>
                </a:solidFill>
                <a:latin typeface="Helvetica" panose="020B0403020202020204" pitchFamily="34" charset="0"/>
              </a:rPr>
            </a:br>
            <a:r>
              <a:rPr lang="en-US" sz="2000" b="1" i="1">
                <a:solidFill>
                  <a:srgbClr val="ED3C8D"/>
                </a:solidFill>
                <a:latin typeface="Helvetica" panose="020B0403020202020204" pitchFamily="34" charset="0"/>
              </a:rPr>
              <a:t>$1,392 </a:t>
            </a:r>
            <a:r>
              <a:rPr lang="en-US" i="1">
                <a:solidFill>
                  <a:schemeClr val="bg1"/>
                </a:solidFill>
                <a:latin typeface="Helvetica" panose="020B0403020202020204" pitchFamily="34" charset="0"/>
              </a:rPr>
              <a:t>vs. $1,041 </a:t>
            </a:r>
            <a:br>
              <a:rPr lang="en-US" i="1">
                <a:solidFill>
                  <a:schemeClr val="bg1"/>
                </a:solidFill>
                <a:latin typeface="Helvetica" panose="020B0403020202020204" pitchFamily="34" charset="0"/>
              </a:rPr>
            </a:br>
            <a:r>
              <a:rPr lang="en-US" sz="1600" i="1">
                <a:solidFill>
                  <a:srgbClr val="ED3C8D"/>
                </a:solidFill>
                <a:latin typeface="Helvetica" panose="020B0403020202020204" pitchFamily="34" charset="0"/>
              </a:rPr>
              <a:t>(+$351)</a:t>
            </a:r>
            <a:endParaRPr lang="en-US" sz="2000" i="1">
              <a:solidFill>
                <a:srgbClr val="ED3C8D"/>
              </a:solidFill>
              <a:latin typeface="Helvetica" panose="020B0403020202020204" pitchFamily="34" charset="0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4780A2A1-BB11-8FEF-FAED-F3C4380FD7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628" y="1832970"/>
            <a:ext cx="1367972" cy="136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lorful, decorated&#10;&#10;Description automatically generated">
            <a:extLst>
              <a:ext uri="{FF2B5EF4-FFF2-40B4-BE49-F238E27FC236}">
                <a16:creationId xmlns:a16="http://schemas.microsoft.com/office/drawing/2014/main" id="{21324AB1-2862-9A95-756C-B8CBC58A80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45604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6B8EC0-46EF-4454-8F5C-DA73E47253BB}"/>
              </a:ext>
            </a:extLst>
          </p:cNvPr>
          <p:cNvSpPr txBox="1"/>
          <p:nvPr/>
        </p:nvSpPr>
        <p:spPr>
          <a:xfrm>
            <a:off x="5156463" y="1849212"/>
            <a:ext cx="66140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While inflation is a top concern for many, consumers continue to look forward to the holiday season as a special occasion to celebrate with family and friends. This includes opening their wallets to buy gifts and spend across holiday-related categories for social gatherings</a:t>
            </a:r>
            <a:r>
              <a:rPr lang="en-US" sz="20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despite economic uncertainties.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>
              <a:solidFill>
                <a:srgbClr val="1B1464"/>
              </a:solidFill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The holidays are especially important to Hispanic consumers, and marketers can best connect with this segment by creating authentic campaigns that highlight their unique cultural traditions and holiday </a:t>
            </a:r>
            <a:r>
              <a:rPr lang="en-US" sz="20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celebrations to drive higher attention and deeper engagement.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E3ED66-7D56-46D2-B2A0-139022AADE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5D9EF5-558D-CCDC-0FA8-EFC20A365F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104911-EACD-23EE-46BD-BA8C456373BD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F9F346-697C-3555-7F44-CEE186E0B6D1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A2013-09D5-22BE-0227-864F3B519CC3}"/>
              </a:ext>
            </a:extLst>
          </p:cNvPr>
          <p:cNvSpPr txBox="1"/>
          <p:nvPr/>
        </p:nvSpPr>
        <p:spPr>
          <a:xfrm>
            <a:off x="5156463" y="569767"/>
            <a:ext cx="5722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ED3C8D"/>
                </a:solidFill>
                <a:latin typeface="Helvetica" panose="020B0604020202020204" pitchFamily="2" charset="0"/>
              </a:rPr>
              <a:t>No matter the circumstances, people love the holidays.</a:t>
            </a:r>
          </a:p>
        </p:txBody>
      </p:sp>
    </p:spTree>
    <p:extLst>
      <p:ext uri="{BB962C8B-B14F-4D97-AF65-F5344CB8AC3E}">
        <p14:creationId xmlns:p14="http://schemas.microsoft.com/office/powerpoint/2010/main" val="2844488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F06BA5-2D1B-C574-B905-EF3D85DF62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687973"/>
            <a:ext cx="12181241" cy="517002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0087" y="6325235"/>
            <a:ext cx="1179393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Bureau of Labor Statistics data, Table 2200. Hispanic or Latino origin of reference person: Shares of annual aggregate expenditures and sources of income, Consumer Expenditure Surveys, 2019 &amp; 2021.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71F24C-A73C-4EEF-86FA-989884607FA5}"/>
              </a:ext>
            </a:extLst>
          </p:cNvPr>
          <p:cNvSpPr txBox="1"/>
          <p:nvPr/>
        </p:nvSpPr>
        <p:spPr>
          <a:xfrm>
            <a:off x="154267" y="177004"/>
            <a:ext cx="119418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ED3C8D"/>
                </a:solidFill>
                <a:latin typeface="Helvetica" panose="020B0403020202020204" pitchFamily="34" charset="0"/>
              </a:rPr>
              <a:t>Reason 5: </a:t>
            </a:r>
            <a:r>
              <a:rPr lang="en-US" sz="2600" b="1">
                <a:solidFill>
                  <a:srgbClr val="1B1464"/>
                </a:solidFill>
                <a:latin typeface="Helvetica" panose="020B0403020202020204" pitchFamily="34" charset="0"/>
              </a:rPr>
              <a:t>Hispanics are </a:t>
            </a:r>
            <a:r>
              <a:rPr lang="en-US" sz="2600" b="1">
                <a:solidFill>
                  <a:srgbClr val="ED3C8D"/>
                </a:solidFill>
                <a:latin typeface="Helvetica" panose="020B0403020202020204" pitchFamily="34" charset="0"/>
              </a:rPr>
              <a:t>spending much more annually across many categories </a:t>
            </a:r>
            <a:r>
              <a:rPr lang="en-US" sz="2600" b="1">
                <a:solidFill>
                  <a:srgbClr val="1B1464"/>
                </a:solidFill>
                <a:latin typeface="Helvetica" panose="020B0403020202020204" pitchFamily="34" charset="0"/>
              </a:rPr>
              <a:t>that are also popular during the holiday season – like toys, apparel and alcoholic beverages or food for communal gatherings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E2A36-D9DC-E4BC-2EFE-A2F5A06776B4}"/>
              </a:ext>
            </a:extLst>
          </p:cNvPr>
          <p:cNvSpPr txBox="1"/>
          <p:nvPr/>
        </p:nvSpPr>
        <p:spPr>
          <a:xfrm>
            <a:off x="21519" y="1665312"/>
            <a:ext cx="121919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Growth of Hispanic Annual Aggregate Expenditures by Category: 2021 vs. 2019 (pre-pandemic)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compared to growth among non-Hispanics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00BFF2"/>
                </a:solidFill>
                <a:latin typeface="Helvetica" panose="020B0403020202020204" pitchFamily="34" charset="0"/>
              </a:rPr>
              <a:t>(2021 Hispanic aggregate expenditures in billions)</a:t>
            </a:r>
            <a:endParaRPr kumimoji="0" lang="en-US" sz="1000" i="0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2B77B9-F656-0285-4DF1-272F439DC5B9}"/>
              </a:ext>
            </a:extLst>
          </p:cNvPr>
          <p:cNvCxnSpPr>
            <a:cxnSpLocks/>
          </p:cNvCxnSpPr>
          <p:nvPr/>
        </p:nvCxnSpPr>
        <p:spPr>
          <a:xfrm>
            <a:off x="669301" y="3608756"/>
            <a:ext cx="10853399" cy="0"/>
          </a:xfrm>
          <a:prstGeom prst="line">
            <a:avLst/>
          </a:prstGeom>
          <a:ln>
            <a:solidFill>
              <a:srgbClr val="1B14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1472A3-FC02-1C03-6445-45315A908795}"/>
              </a:ext>
            </a:extLst>
          </p:cNvPr>
          <p:cNvCxnSpPr>
            <a:cxnSpLocks/>
          </p:cNvCxnSpPr>
          <p:nvPr/>
        </p:nvCxnSpPr>
        <p:spPr>
          <a:xfrm>
            <a:off x="669301" y="5015245"/>
            <a:ext cx="10853399" cy="0"/>
          </a:xfrm>
          <a:prstGeom prst="line">
            <a:avLst/>
          </a:prstGeom>
          <a:ln>
            <a:solidFill>
              <a:srgbClr val="1B14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91A417D-CFA6-8306-36CD-6FCE8FFABA8B}"/>
              </a:ext>
            </a:extLst>
          </p:cNvPr>
          <p:cNvGrpSpPr/>
          <p:nvPr/>
        </p:nvGrpSpPr>
        <p:grpSpPr>
          <a:xfrm>
            <a:off x="9277255" y="3711634"/>
            <a:ext cx="2098703" cy="1251237"/>
            <a:chOff x="2966551" y="5102048"/>
            <a:chExt cx="2098703" cy="125123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14E761-7883-DF11-0FCE-7A6CF7985CFB}"/>
                </a:ext>
              </a:extLst>
            </p:cNvPr>
            <p:cNvSpPr txBox="1"/>
            <p:nvPr/>
          </p:nvSpPr>
          <p:spPr>
            <a:xfrm>
              <a:off x="2966551" y="5531514"/>
              <a:ext cx="209870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+19% YOY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vs. +9% 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00BFF2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($4ll.0B)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57F7CD-7A2C-180A-D6C6-FB8D2ABD32DC}"/>
                </a:ext>
              </a:extLst>
            </p:cNvPr>
            <p:cNvSpPr txBox="1"/>
            <p:nvPr/>
          </p:nvSpPr>
          <p:spPr>
            <a:xfrm>
              <a:off x="3112394" y="6091675"/>
              <a:ext cx="1807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Housing</a:t>
              </a:r>
            </a:p>
          </p:txBody>
        </p:sp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A20EC81E-FB61-77C9-F198-D9E2974F4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0762" y="5102048"/>
              <a:ext cx="470280" cy="4702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BCBAE4E-FE71-EFA6-3393-888127A712A1}"/>
              </a:ext>
            </a:extLst>
          </p:cNvPr>
          <p:cNvGrpSpPr/>
          <p:nvPr/>
        </p:nvGrpSpPr>
        <p:grpSpPr>
          <a:xfrm>
            <a:off x="6671009" y="3728536"/>
            <a:ext cx="2061493" cy="1234504"/>
            <a:chOff x="8516496" y="3756482"/>
            <a:chExt cx="2061493" cy="123450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5697497-2E35-5A7F-2850-7DD86E89B158}"/>
                </a:ext>
              </a:extLst>
            </p:cNvPr>
            <p:cNvSpPr txBox="1"/>
            <p:nvPr/>
          </p:nvSpPr>
          <p:spPr>
            <a:xfrm>
              <a:off x="8516496" y="4171888"/>
              <a:ext cx="206149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+</a:t>
              </a:r>
              <a:r>
                <a:rPr lang="en-US" sz="1400" b="1">
                  <a:solidFill>
                    <a:srgbClr val="ED3C8D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19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% YOY</a:t>
              </a:r>
              <a:b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vs. </a:t>
              </a:r>
              <a:r>
                <a:rPr lang="en-US" sz="1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-6</a:t>
              </a: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% 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00BFF2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($8.1B)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6538971-0C13-16F3-C322-FBB363DE289F}"/>
                </a:ext>
              </a:extLst>
            </p:cNvPr>
            <p:cNvSpPr txBox="1"/>
            <p:nvPr/>
          </p:nvSpPr>
          <p:spPr>
            <a:xfrm>
              <a:off x="8643734" y="4729376"/>
              <a:ext cx="1807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Alcohol beverages</a:t>
              </a:r>
            </a:p>
          </p:txBody>
        </p:sp>
        <p:pic>
          <p:nvPicPr>
            <p:cNvPr id="55" name="Picture 54" descr="Icon&#10;&#10;Description automatically generated">
              <a:extLst>
                <a:ext uri="{FF2B5EF4-FFF2-40B4-BE49-F238E27FC236}">
                  <a16:creationId xmlns:a16="http://schemas.microsoft.com/office/drawing/2014/main" id="{53B840E7-63F2-8F51-D955-AB7C1C6B4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14465" y="3756482"/>
              <a:ext cx="465555" cy="465555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153DEBA-3C50-4C45-65F1-492DA31AC439}"/>
              </a:ext>
            </a:extLst>
          </p:cNvPr>
          <p:cNvGrpSpPr/>
          <p:nvPr/>
        </p:nvGrpSpPr>
        <p:grpSpPr>
          <a:xfrm>
            <a:off x="6777136" y="5124067"/>
            <a:ext cx="1849238" cy="1228766"/>
            <a:chOff x="7398052" y="5124067"/>
            <a:chExt cx="1849238" cy="122876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2CDEC5A-7953-33AA-25D5-64948E494CA1}"/>
                </a:ext>
              </a:extLst>
            </p:cNvPr>
            <p:cNvSpPr txBox="1"/>
            <p:nvPr/>
          </p:nvSpPr>
          <p:spPr>
            <a:xfrm>
              <a:off x="7398052" y="5531514"/>
              <a:ext cx="184923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+8% YOY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vs. +6</a:t>
              </a:r>
              <a:r>
                <a:rPr lang="en-US" sz="1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% NH</a:t>
              </a:r>
              <a:endParaRPr kumimoji="0" lang="en-US" sz="11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00BFF2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($13.0B)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90EAB95-DC74-53E3-D8AF-E706770E17A2}"/>
                </a:ext>
              </a:extLst>
            </p:cNvPr>
            <p:cNvSpPr txBox="1"/>
            <p:nvPr/>
          </p:nvSpPr>
          <p:spPr>
            <a:xfrm>
              <a:off x="7423157" y="6092127"/>
              <a:ext cx="1799028" cy="260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Housekeeping supplies</a:t>
              </a:r>
            </a:p>
          </p:txBody>
        </p:sp>
        <p:pic>
          <p:nvPicPr>
            <p:cNvPr id="64" name="Picture 63" descr="Icon&#10;&#10;Description automatically generated">
              <a:extLst>
                <a:ext uri="{FF2B5EF4-FFF2-40B4-BE49-F238E27FC236}">
                  <a16:creationId xmlns:a16="http://schemas.microsoft.com/office/drawing/2014/main" id="{24618C84-D30B-9FF7-56C2-752C7C043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0958" y="5124067"/>
              <a:ext cx="443426" cy="443426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D553647-C933-450F-C492-5D73A1A6099A}"/>
              </a:ext>
            </a:extLst>
          </p:cNvPr>
          <p:cNvGrpSpPr/>
          <p:nvPr/>
        </p:nvGrpSpPr>
        <p:grpSpPr>
          <a:xfrm>
            <a:off x="3886051" y="3741852"/>
            <a:ext cx="1943078" cy="1215702"/>
            <a:chOff x="6734662" y="3749451"/>
            <a:chExt cx="1943078" cy="1215702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7BFB375-621A-94B5-4C37-5251AB468537}"/>
                </a:ext>
              </a:extLst>
            </p:cNvPr>
            <p:cNvSpPr txBox="1"/>
            <p:nvPr/>
          </p:nvSpPr>
          <p:spPr>
            <a:xfrm>
              <a:off x="6734662" y="4146055"/>
              <a:ext cx="194307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+</a:t>
              </a:r>
              <a:r>
                <a:rPr lang="en-US" sz="1400" b="1">
                  <a:solidFill>
                    <a:srgbClr val="ED3C8D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20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% YOY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vs. </a:t>
              </a:r>
              <a:r>
                <a:rPr lang="en-US" sz="1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-</a:t>
              </a: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9% NH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00BFF2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($11.9B)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8E02305-8632-E641-47F0-70E7FDDAD991}"/>
                </a:ext>
              </a:extLst>
            </p:cNvPr>
            <p:cNvSpPr txBox="1"/>
            <p:nvPr/>
          </p:nvSpPr>
          <p:spPr>
            <a:xfrm>
              <a:off x="6802693" y="4703543"/>
              <a:ext cx="1807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Men and boys apparel</a:t>
              </a:r>
            </a:p>
          </p:txBody>
        </p:sp>
        <p:pic>
          <p:nvPicPr>
            <p:cNvPr id="58" name="Picture 57" descr="Icon&#10;&#10;Description automatically generated">
              <a:extLst>
                <a:ext uri="{FF2B5EF4-FFF2-40B4-BE49-F238E27FC236}">
                  <a16:creationId xmlns:a16="http://schemas.microsoft.com/office/drawing/2014/main" id="{2B83FEF2-6F76-6507-70CB-F98809DD4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7135" y="3749451"/>
              <a:ext cx="398132" cy="398132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45F57E8-FC31-3664-A4A3-804F7695D56F}"/>
              </a:ext>
            </a:extLst>
          </p:cNvPr>
          <p:cNvGrpSpPr/>
          <p:nvPr/>
        </p:nvGrpSpPr>
        <p:grpSpPr>
          <a:xfrm>
            <a:off x="899171" y="3658866"/>
            <a:ext cx="1880919" cy="1299636"/>
            <a:chOff x="4763457" y="3621506"/>
            <a:chExt cx="1880919" cy="1293672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8FCBD9A-D595-4615-B9DD-48AE578BB595}"/>
                </a:ext>
              </a:extLst>
            </p:cNvPr>
            <p:cNvSpPr txBox="1"/>
            <p:nvPr/>
          </p:nvSpPr>
          <p:spPr>
            <a:xfrm>
              <a:off x="4763457" y="4085663"/>
              <a:ext cx="1880919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+</a:t>
              </a:r>
              <a:r>
                <a:rPr lang="en-US" sz="1400" b="1">
                  <a:solidFill>
                    <a:srgbClr val="ED3C8D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30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% YOY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vs. +8% NH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00BFF2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($99.3B)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4D7C444-8D28-9561-CC14-6E9803A4E246}"/>
                </a:ext>
              </a:extLst>
            </p:cNvPr>
            <p:cNvSpPr txBox="1"/>
            <p:nvPr/>
          </p:nvSpPr>
          <p:spPr>
            <a:xfrm>
              <a:off x="4800408" y="4653568"/>
              <a:ext cx="1807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Vehicle purchases</a:t>
              </a:r>
            </a:p>
          </p:txBody>
        </p:sp>
        <p:pic>
          <p:nvPicPr>
            <p:cNvPr id="65" name="Picture 64" descr="Icon&#10;&#10;Description automatically generated">
              <a:extLst>
                <a:ext uri="{FF2B5EF4-FFF2-40B4-BE49-F238E27FC236}">
                  <a16:creationId xmlns:a16="http://schemas.microsoft.com/office/drawing/2014/main" id="{8F9C71E7-0FB6-D8F4-D692-7895EF673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3534" y="3621506"/>
              <a:ext cx="560765" cy="560765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48EF8EC-A13E-8466-CDD0-02BFB22DBAD3}"/>
              </a:ext>
            </a:extLst>
          </p:cNvPr>
          <p:cNvGrpSpPr/>
          <p:nvPr/>
        </p:nvGrpSpPr>
        <p:grpSpPr>
          <a:xfrm>
            <a:off x="9295859" y="5124067"/>
            <a:ext cx="2061494" cy="1230801"/>
            <a:chOff x="9482154" y="5122484"/>
            <a:chExt cx="2061494" cy="123080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2B53031-0AE0-2B6F-F37E-FD1BB6F58675}"/>
                </a:ext>
              </a:extLst>
            </p:cNvPr>
            <p:cNvSpPr txBox="1"/>
            <p:nvPr/>
          </p:nvSpPr>
          <p:spPr>
            <a:xfrm>
              <a:off x="9482154" y="5531514"/>
              <a:ext cx="206149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+5% YOY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vs. +3% 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00BFF2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($27.6B)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E37F2B-ADBF-EEA7-EC1F-CE017FAD2D20}"/>
                </a:ext>
              </a:extLst>
            </p:cNvPr>
            <p:cNvSpPr txBox="1"/>
            <p:nvPr/>
          </p:nvSpPr>
          <p:spPr>
            <a:xfrm>
              <a:off x="9609393" y="6091675"/>
              <a:ext cx="1807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Cellphone services</a:t>
              </a:r>
            </a:p>
          </p:txBody>
        </p:sp>
        <p:pic>
          <p:nvPicPr>
            <p:cNvPr id="60" name="Picture 59" descr="Icon&#10;&#10;Description automatically generated">
              <a:extLst>
                <a:ext uri="{FF2B5EF4-FFF2-40B4-BE49-F238E27FC236}">
                  <a16:creationId xmlns:a16="http://schemas.microsoft.com/office/drawing/2014/main" id="{C0BC1AA1-5000-E699-7A69-C4C829A3C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80124" y="5122484"/>
              <a:ext cx="465555" cy="465555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4E21D8E-EF92-71C0-1FB2-4EA7D03966EA}"/>
              </a:ext>
            </a:extLst>
          </p:cNvPr>
          <p:cNvGrpSpPr/>
          <p:nvPr/>
        </p:nvGrpSpPr>
        <p:grpSpPr>
          <a:xfrm>
            <a:off x="3411278" y="2367505"/>
            <a:ext cx="2892625" cy="1228944"/>
            <a:chOff x="178413" y="2346597"/>
            <a:chExt cx="2892625" cy="122894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FF87FF-E7CA-AF8D-83BC-246E39D898F0}"/>
                </a:ext>
              </a:extLst>
            </p:cNvPr>
            <p:cNvSpPr txBox="1"/>
            <p:nvPr/>
          </p:nvSpPr>
          <p:spPr>
            <a:xfrm>
              <a:off x="645555" y="2756443"/>
              <a:ext cx="195834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+73% YOY</a:t>
              </a:r>
              <a:b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vs. +39% NH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00BFF2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($4.0B)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DC6C55-D744-AD90-AF15-65E9218750F4}"/>
                </a:ext>
              </a:extLst>
            </p:cNvPr>
            <p:cNvSpPr txBox="1"/>
            <p:nvPr/>
          </p:nvSpPr>
          <p:spPr>
            <a:xfrm>
              <a:off x="178413" y="3313931"/>
              <a:ext cx="28926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Toys, hobbies &amp; playground equipment</a:t>
              </a:r>
            </a:p>
          </p:txBody>
        </p:sp>
        <p:pic>
          <p:nvPicPr>
            <p:cNvPr id="50" name="Picture 49" descr="Icon&#10;&#10;Description automatically generated">
              <a:extLst>
                <a:ext uri="{FF2B5EF4-FFF2-40B4-BE49-F238E27FC236}">
                  <a16:creationId xmlns:a16="http://schemas.microsoft.com/office/drawing/2014/main" id="{3ABE6CCB-7016-0B1B-871F-EF216A725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1948" y="2346597"/>
              <a:ext cx="465555" cy="465555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B25D0BC-E3CA-C70F-ED50-AF7CBB082262}"/>
              </a:ext>
            </a:extLst>
          </p:cNvPr>
          <p:cNvGrpSpPr/>
          <p:nvPr/>
        </p:nvGrpSpPr>
        <p:grpSpPr>
          <a:xfrm>
            <a:off x="468956" y="5111745"/>
            <a:ext cx="2741349" cy="1200878"/>
            <a:chOff x="10581820" y="3749390"/>
            <a:chExt cx="2741349" cy="120087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849B16-60B1-594B-937C-0387F5502253}"/>
                </a:ext>
              </a:extLst>
            </p:cNvPr>
            <p:cNvSpPr txBox="1"/>
            <p:nvPr/>
          </p:nvSpPr>
          <p:spPr>
            <a:xfrm>
              <a:off x="11012035" y="4128497"/>
              <a:ext cx="1880919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+19% YOY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vs. -1% NH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00BFF2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($17.3B)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7D94E5B-5CB4-6B18-C98F-400575B888EE}"/>
                </a:ext>
              </a:extLst>
            </p:cNvPr>
            <p:cNvSpPr txBox="1"/>
            <p:nvPr/>
          </p:nvSpPr>
          <p:spPr>
            <a:xfrm>
              <a:off x="10581820" y="4688658"/>
              <a:ext cx="27413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Audio &amp; visual equipment &amp; services</a:t>
              </a:r>
            </a:p>
          </p:txBody>
        </p:sp>
        <p:pic>
          <p:nvPicPr>
            <p:cNvPr id="73" name="Picture 72" descr="Icon&#10;&#10;Description automatically generated">
              <a:extLst>
                <a:ext uri="{FF2B5EF4-FFF2-40B4-BE49-F238E27FC236}">
                  <a16:creationId xmlns:a16="http://schemas.microsoft.com/office/drawing/2014/main" id="{24824D61-85B5-B5D1-3702-02F938F99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60691" y="3749390"/>
              <a:ext cx="383607" cy="383607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6D0C65D-278F-4645-D7D0-F1FDE44E4580}"/>
              </a:ext>
            </a:extLst>
          </p:cNvPr>
          <p:cNvGrpSpPr/>
          <p:nvPr/>
        </p:nvGrpSpPr>
        <p:grpSpPr>
          <a:xfrm>
            <a:off x="9295860" y="2311003"/>
            <a:ext cx="2061493" cy="1285446"/>
            <a:chOff x="7252972" y="2265490"/>
            <a:chExt cx="2061493" cy="128544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2863889-C32D-8696-C5FD-09A59AD9878D}"/>
                </a:ext>
              </a:extLst>
            </p:cNvPr>
            <p:cNvSpPr txBox="1"/>
            <p:nvPr/>
          </p:nvSpPr>
          <p:spPr>
            <a:xfrm>
              <a:off x="7252972" y="2721421"/>
              <a:ext cx="206149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+</a:t>
              </a:r>
              <a:r>
                <a:rPr lang="en-US" sz="1400" b="1">
                  <a:solidFill>
                    <a:srgbClr val="ED3C8D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32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% YOY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vs. +</a:t>
              </a:r>
              <a:r>
                <a:rPr lang="en-US" sz="1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30</a:t>
              </a: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% 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00BFF2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($40.7B)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39FC3A7-5B52-C60E-D4FB-169707B165E5}"/>
                </a:ext>
              </a:extLst>
            </p:cNvPr>
            <p:cNvSpPr txBox="1"/>
            <p:nvPr/>
          </p:nvSpPr>
          <p:spPr>
            <a:xfrm>
              <a:off x="7380210" y="3289326"/>
              <a:ext cx="1807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Household furnishings</a:t>
              </a:r>
            </a:p>
          </p:txBody>
        </p:sp>
        <p:pic>
          <p:nvPicPr>
            <p:cNvPr id="62" name="Picture 61" descr="Icon&#10;&#10;Description automatically generated">
              <a:extLst>
                <a:ext uri="{FF2B5EF4-FFF2-40B4-BE49-F238E27FC236}">
                  <a16:creationId xmlns:a16="http://schemas.microsoft.com/office/drawing/2014/main" id="{154ED999-0C3B-3134-8D92-51AE3F403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50941" y="2265490"/>
              <a:ext cx="465555" cy="465555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378E92-1794-BD58-F54D-032437D5B4B9}"/>
              </a:ext>
            </a:extLst>
          </p:cNvPr>
          <p:cNvGrpSpPr/>
          <p:nvPr/>
        </p:nvGrpSpPr>
        <p:grpSpPr>
          <a:xfrm>
            <a:off x="6730216" y="2392512"/>
            <a:ext cx="1943078" cy="1203937"/>
            <a:chOff x="5124461" y="2371604"/>
            <a:chExt cx="1943078" cy="1203937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6598A6F-5376-1CB8-A6FB-E3CE708AE164}"/>
                </a:ext>
              </a:extLst>
            </p:cNvPr>
            <p:cNvSpPr txBox="1"/>
            <p:nvPr/>
          </p:nvSpPr>
          <p:spPr>
            <a:xfrm>
              <a:off x="5124461" y="2756443"/>
              <a:ext cx="194307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+</a:t>
              </a:r>
              <a:r>
                <a:rPr lang="en-US" sz="1400" b="1">
                  <a:solidFill>
                    <a:srgbClr val="ED3C8D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33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% YOY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vs. </a:t>
              </a:r>
              <a:r>
                <a:rPr lang="en-US" sz="9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-11</a:t>
              </a:r>
              <a:r>
                <a:rPr kumimoji="0" lang="en-US" sz="9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% 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00BFF2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($14.9B)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6066823-D0D3-A92D-B118-D68187B0B19F}"/>
                </a:ext>
              </a:extLst>
            </p:cNvPr>
            <p:cNvSpPr txBox="1"/>
            <p:nvPr/>
          </p:nvSpPr>
          <p:spPr>
            <a:xfrm>
              <a:off x="5192492" y="3313931"/>
              <a:ext cx="1807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Women &amp; girls apparel</a:t>
              </a:r>
            </a:p>
          </p:txBody>
        </p:sp>
        <p:pic>
          <p:nvPicPr>
            <p:cNvPr id="54" name="Picture 53" descr="Shape, icon&#10;&#10;Description automatically generated with medium confidence">
              <a:extLst>
                <a:ext uri="{FF2B5EF4-FFF2-40B4-BE49-F238E27FC236}">
                  <a16:creationId xmlns:a16="http://schemas.microsoft.com/office/drawing/2014/main" id="{8C45DC8B-0D56-A37F-E550-CB6B430E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5736" y="2371604"/>
              <a:ext cx="360528" cy="36052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D57FDD0-03C6-E27A-B021-17103FBBB59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70D635C8-0CF0-1334-AD6F-101099B33FEF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48DFA07-ACE5-B143-D8D8-6063C1C43126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905EA31-CDCF-9668-AB89-86F10D70507F}"/>
              </a:ext>
            </a:extLst>
          </p:cNvPr>
          <p:cNvGrpSpPr/>
          <p:nvPr/>
        </p:nvGrpSpPr>
        <p:grpSpPr>
          <a:xfrm>
            <a:off x="808883" y="2297286"/>
            <a:ext cx="2061494" cy="1299163"/>
            <a:chOff x="-1883081" y="2279051"/>
            <a:chExt cx="2061494" cy="129916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642807-3F1C-ED68-99E3-3E81EB0B3E04}"/>
                </a:ext>
              </a:extLst>
            </p:cNvPr>
            <p:cNvSpPr txBox="1"/>
            <p:nvPr/>
          </p:nvSpPr>
          <p:spPr>
            <a:xfrm>
              <a:off x="-1883081" y="2756443"/>
              <a:ext cx="206149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+84% YOY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vs. +10% 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00BFF2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($</a:t>
              </a:r>
              <a:r>
                <a:rPr lang="en-US" sz="1000">
                  <a:solidFill>
                    <a:srgbClr val="00BFF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10.6</a:t>
              </a: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00BFF2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B)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A0616E-2D0C-B25C-33AB-7A11E39C5271}"/>
                </a:ext>
              </a:extLst>
            </p:cNvPr>
            <p:cNvSpPr txBox="1"/>
            <p:nvPr/>
          </p:nvSpPr>
          <p:spPr>
            <a:xfrm>
              <a:off x="-1674678" y="3316604"/>
              <a:ext cx="16425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Pets</a:t>
              </a:r>
            </a:p>
          </p:txBody>
        </p:sp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id="{B2545E0C-039A-62FF-31B0-61489C905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136192" y="2279051"/>
              <a:ext cx="470280" cy="47028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096E345-1A70-9614-7D69-A429007611D6}"/>
              </a:ext>
            </a:extLst>
          </p:cNvPr>
          <p:cNvGrpSpPr/>
          <p:nvPr/>
        </p:nvGrpSpPr>
        <p:grpSpPr>
          <a:xfrm>
            <a:off x="3709339" y="5112115"/>
            <a:ext cx="2296503" cy="1230964"/>
            <a:chOff x="4728714" y="5032603"/>
            <a:chExt cx="2296503" cy="12309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0F8BD4-84B6-BAB1-A524-00FA80F63CD0}"/>
                </a:ext>
              </a:extLst>
            </p:cNvPr>
            <p:cNvSpPr txBox="1"/>
            <p:nvPr/>
          </p:nvSpPr>
          <p:spPr>
            <a:xfrm>
              <a:off x="4874558" y="5441796"/>
              <a:ext cx="206149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+17% YOY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vs. +14% 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00BFF2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($24.8B)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CEAD2D-099B-7F4D-B413-D0405D4FA0E3}"/>
                </a:ext>
              </a:extLst>
            </p:cNvPr>
            <p:cNvSpPr txBox="1"/>
            <p:nvPr/>
          </p:nvSpPr>
          <p:spPr>
            <a:xfrm>
              <a:off x="4728714" y="6001957"/>
              <a:ext cx="22965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Meats, poultry, fish, and eggs</a:t>
              </a:r>
            </a:p>
          </p:txBody>
        </p:sp>
        <p:pic>
          <p:nvPicPr>
            <p:cNvPr id="40" name="Picture 39" descr="Icon&#10;&#10;Description automatically generated">
              <a:extLst>
                <a:ext uri="{FF2B5EF4-FFF2-40B4-BE49-F238E27FC236}">
                  <a16:creationId xmlns:a16="http://schemas.microsoft.com/office/drawing/2014/main" id="{D30E9A78-9AA9-C795-54B4-979705619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9110" y="5032603"/>
              <a:ext cx="470280" cy="470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233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DC8059-CEFA-56D9-FEEF-71BFF0B7DA1B}"/>
              </a:ext>
            </a:extLst>
          </p:cNvPr>
          <p:cNvSpPr/>
          <p:nvPr/>
        </p:nvSpPr>
        <p:spPr>
          <a:xfrm>
            <a:off x="-21517" y="1696162"/>
            <a:ext cx="1221351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28AE04-0163-DF3B-B9B9-49A3E41139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6B86FDB-6D3A-5AD0-454F-A22661B24CE2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D637FE-A35E-E95E-DE69-3118C3A13AA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2D948A-12C5-CBCA-39EF-54556C579065}"/>
              </a:ext>
            </a:extLst>
          </p:cNvPr>
          <p:cNvSpPr txBox="1"/>
          <p:nvPr/>
        </p:nvSpPr>
        <p:spPr>
          <a:xfrm>
            <a:off x="0" y="1745032"/>
            <a:ext cx="12152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Hispanic Consumer Profile</a:t>
            </a:r>
            <a:endParaRPr kumimoji="0" lang="en-US" b="1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Hispanic index vs. non-Hispanics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76DEB0-D511-6325-08AE-1DB1FC36E75C}"/>
              </a:ext>
            </a:extLst>
          </p:cNvPr>
          <p:cNvSpPr txBox="1"/>
          <p:nvPr/>
        </p:nvSpPr>
        <p:spPr>
          <a:xfrm>
            <a:off x="503714" y="6223961"/>
            <a:ext cx="11649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Summer 2022 USA Study.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Based on psychographics and buying style data for Hispanic Americans (A18+ of Hispanic or Spanish origin (17% of A18+ population)) and non-Hispanic adults 18+. Indices based on ‘any agree’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responses for each question.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D256106-D578-C0CD-D11A-B719166AA3FD}"/>
              </a:ext>
            </a:extLst>
          </p:cNvPr>
          <p:cNvSpPr/>
          <p:nvPr/>
        </p:nvSpPr>
        <p:spPr>
          <a:xfrm>
            <a:off x="863737" y="2582404"/>
            <a:ext cx="4795267" cy="1294349"/>
          </a:xfrm>
          <a:prstGeom prst="rect">
            <a:avLst/>
          </a:prstGeom>
          <a:solidFill>
            <a:schemeClr val="bg1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7878DE3-28A0-05A1-D475-70AA680890BC}"/>
              </a:ext>
            </a:extLst>
          </p:cNvPr>
          <p:cNvSpPr/>
          <p:nvPr/>
        </p:nvSpPr>
        <p:spPr>
          <a:xfrm>
            <a:off x="6610288" y="4427226"/>
            <a:ext cx="4795267" cy="1294349"/>
          </a:xfrm>
          <a:prstGeom prst="rect">
            <a:avLst/>
          </a:prstGeom>
          <a:solidFill>
            <a:schemeClr val="bg1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6E5551-9A77-8DC3-ACC1-BBE438E928FD}"/>
              </a:ext>
            </a:extLst>
          </p:cNvPr>
          <p:cNvSpPr txBox="1"/>
          <p:nvPr/>
        </p:nvSpPr>
        <p:spPr>
          <a:xfrm>
            <a:off x="7829453" y="4489625"/>
            <a:ext cx="345565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134 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index</a:t>
            </a:r>
            <a:endParaRPr kumimoji="0" lang="en-US" sz="28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‘I like to share my opinions about products and services by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posting reviews and ratings online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’</a:t>
            </a:r>
            <a:endParaRPr lang="en-US" sz="14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ED1F3D-CCBC-52CF-9642-C3AE9106E6C7}"/>
              </a:ext>
            </a:extLst>
          </p:cNvPr>
          <p:cNvSpPr txBox="1"/>
          <p:nvPr/>
        </p:nvSpPr>
        <p:spPr>
          <a:xfrm>
            <a:off x="2060324" y="2752525"/>
            <a:ext cx="34691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146 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index</a:t>
            </a:r>
            <a:endParaRPr kumimoji="0" lang="en-US" sz="28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‘I'm always one of the </a:t>
            </a:r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first of my friends to try new products or services</a:t>
            </a:r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’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C0D5F50-A8C8-D576-3ED9-9768FBFA5982}"/>
              </a:ext>
            </a:extLst>
          </p:cNvPr>
          <p:cNvSpPr txBox="1"/>
          <p:nvPr/>
        </p:nvSpPr>
        <p:spPr>
          <a:xfrm>
            <a:off x="438752" y="5893606"/>
            <a:ext cx="11428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to read: </a:t>
            </a:r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Hispanics are 46% more likely to agree that ‘I’m always one of the first of my friends to try new products or services’ than non-Hispanics (146 index)</a:t>
            </a:r>
            <a:endParaRPr kumimoji="0" lang="en-US" sz="1200" b="0" i="0" u="non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9D75A6-158D-9199-5D9C-E703997B9B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61" y="2780364"/>
            <a:ext cx="898429" cy="898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42AC5D-3E77-9FC8-7833-6C6EDCCD1A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2" y="4625186"/>
            <a:ext cx="898429" cy="8984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0F23C3-C96B-92C3-EE35-5585F38730EB}"/>
              </a:ext>
            </a:extLst>
          </p:cNvPr>
          <p:cNvSpPr txBox="1"/>
          <p:nvPr/>
        </p:nvSpPr>
        <p:spPr>
          <a:xfrm>
            <a:off x="6610289" y="4044815"/>
            <a:ext cx="4795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ED3C8D"/>
                </a:solidFill>
                <a:latin typeface="Helvetica" panose="020B0403020202020204" pitchFamily="34" charset="0"/>
              </a:rPr>
              <a:t>Online Advocates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1D90CD-8828-3FD6-B194-EA0E5BEEC789}"/>
              </a:ext>
            </a:extLst>
          </p:cNvPr>
          <p:cNvSpPr txBox="1"/>
          <p:nvPr/>
        </p:nvSpPr>
        <p:spPr>
          <a:xfrm>
            <a:off x="863737" y="2216698"/>
            <a:ext cx="4795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ED3C8D"/>
                </a:solidFill>
                <a:latin typeface="Helvetica" panose="020B0403020202020204" pitchFamily="34" charset="0"/>
              </a:rPr>
              <a:t>Early Adopters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2E9B2F-9095-B69B-59DA-41F10672EAE0}"/>
              </a:ext>
            </a:extLst>
          </p:cNvPr>
          <p:cNvSpPr/>
          <p:nvPr/>
        </p:nvSpPr>
        <p:spPr>
          <a:xfrm>
            <a:off x="6577231" y="2582404"/>
            <a:ext cx="4795267" cy="1294349"/>
          </a:xfrm>
          <a:prstGeom prst="rect">
            <a:avLst/>
          </a:prstGeom>
          <a:solidFill>
            <a:schemeClr val="bg1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9D23C1-40D0-F83E-A9A1-2F8EAEC013A0}"/>
              </a:ext>
            </a:extLst>
          </p:cNvPr>
          <p:cNvSpPr/>
          <p:nvPr/>
        </p:nvSpPr>
        <p:spPr>
          <a:xfrm>
            <a:off x="852302" y="4427226"/>
            <a:ext cx="4795267" cy="1294349"/>
          </a:xfrm>
          <a:prstGeom prst="rect">
            <a:avLst/>
          </a:prstGeom>
          <a:solidFill>
            <a:schemeClr val="bg1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AF4F28-F809-8285-593B-0E20AB8718BD}"/>
              </a:ext>
            </a:extLst>
          </p:cNvPr>
          <p:cNvSpPr txBox="1"/>
          <p:nvPr/>
        </p:nvSpPr>
        <p:spPr>
          <a:xfrm>
            <a:off x="2106517" y="4566569"/>
            <a:ext cx="34556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140 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index</a:t>
            </a:r>
            <a:endParaRPr kumimoji="0" lang="en-US" sz="28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‘People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come to me for advice before buying new things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’</a:t>
            </a:r>
            <a:endParaRPr lang="en-US" sz="14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0949A0-7CD9-6C84-A4B0-4F6F27AD3597}"/>
              </a:ext>
            </a:extLst>
          </p:cNvPr>
          <p:cNvSpPr txBox="1"/>
          <p:nvPr/>
        </p:nvSpPr>
        <p:spPr>
          <a:xfrm>
            <a:off x="7854024" y="2752525"/>
            <a:ext cx="34691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147 </a:t>
            </a:r>
            <a:r>
              <a:rPr kumimoji="0" lang="en-US" sz="2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index</a:t>
            </a:r>
            <a:endParaRPr kumimoji="0" lang="en-US" sz="28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‘People </a:t>
            </a:r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often ask my opinion when they are buying new technology</a:t>
            </a:r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B47848-7A27-ABA6-5238-254B7853FB0A}"/>
              </a:ext>
            </a:extLst>
          </p:cNvPr>
          <p:cNvSpPr txBox="1"/>
          <p:nvPr/>
        </p:nvSpPr>
        <p:spPr>
          <a:xfrm>
            <a:off x="852303" y="4047446"/>
            <a:ext cx="4795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ED3C8D"/>
                </a:solidFill>
                <a:latin typeface="Helvetica" panose="020B0403020202020204" pitchFamily="34" charset="0"/>
              </a:rPr>
              <a:t>Influential Advisors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6AB15D-8884-159F-2203-051C29A6D771}"/>
              </a:ext>
            </a:extLst>
          </p:cNvPr>
          <p:cNvSpPr txBox="1"/>
          <p:nvPr/>
        </p:nvSpPr>
        <p:spPr>
          <a:xfrm>
            <a:off x="6577231" y="2219329"/>
            <a:ext cx="4795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ED3C8D"/>
                </a:solidFill>
                <a:latin typeface="Helvetica" panose="020B0403020202020204" pitchFamily="34" charset="0"/>
              </a:rPr>
              <a:t>Technology Ambassadors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5A4BA8-A07E-A9CE-A2E9-42B1038C2C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683" y="2780364"/>
            <a:ext cx="898429" cy="898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952D54-5E6B-4AD1-3D7D-90CA7A5A0AE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754" y="4625186"/>
            <a:ext cx="898429" cy="89842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9F25F3B-ADFB-BB11-DA10-67CD0489CE2C}"/>
              </a:ext>
            </a:extLst>
          </p:cNvPr>
          <p:cNvSpPr txBox="1"/>
          <p:nvPr/>
        </p:nvSpPr>
        <p:spPr>
          <a:xfrm>
            <a:off x="154267" y="186943"/>
            <a:ext cx="119418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ED3C8D"/>
                </a:solidFill>
                <a:latin typeface="Helvetica" panose="020B0403020202020204" pitchFamily="34" charset="0"/>
              </a:rPr>
              <a:t>Reason 6: </a:t>
            </a:r>
            <a:r>
              <a:rPr lang="en-US" sz="2600" b="1">
                <a:solidFill>
                  <a:srgbClr val="1B1464"/>
                </a:solidFill>
                <a:latin typeface="Helvetica" panose="020B0403020202020204" pitchFamily="34" charset="0"/>
              </a:rPr>
              <a:t>Hispanic consumers provide a halo effect for brands as their </a:t>
            </a:r>
            <a:r>
              <a:rPr lang="en-US" sz="2600" b="1">
                <a:solidFill>
                  <a:srgbClr val="ED3C8D"/>
                </a:solidFill>
                <a:latin typeface="Helvetica" panose="020B0403020202020204" pitchFamily="34" charset="0"/>
              </a:rPr>
              <a:t>influence extends to a larger circle of non-Hispanic friends and online communities </a:t>
            </a:r>
            <a:r>
              <a:rPr lang="en-US" sz="2600" b="1">
                <a:solidFill>
                  <a:srgbClr val="1B1464"/>
                </a:solidFill>
                <a:latin typeface="Helvetica" panose="020B0403020202020204" pitchFamily="34" charset="0"/>
              </a:rPr>
              <a:t>who look to them for advice, opinions and reviews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517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7AFA32-CE4E-09D1-DE63-5FF769061B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448" y="0"/>
            <a:ext cx="8315551" cy="4841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35919E-0182-9649-8C98-D1E553488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332" y="0"/>
            <a:ext cx="8417668" cy="49008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F550BE-C877-6A88-8FB7-0BFC7C4DE20F}"/>
              </a:ext>
            </a:extLst>
          </p:cNvPr>
          <p:cNvSpPr txBox="1"/>
          <p:nvPr/>
        </p:nvSpPr>
        <p:spPr>
          <a:xfrm>
            <a:off x="236168" y="3429000"/>
            <a:ext cx="72735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Marketers looking to engage the growing, passionate, influential Hispanic segment can connect with them through impactful, authentic messaging</a:t>
            </a:r>
          </a:p>
        </p:txBody>
      </p:sp>
    </p:spTree>
    <p:extLst>
      <p:ext uri="{BB962C8B-B14F-4D97-AF65-F5344CB8AC3E}">
        <p14:creationId xmlns:p14="http://schemas.microsoft.com/office/powerpoint/2010/main" val="194434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3E80198-8D78-499B-966B-06BAF921A915}"/>
              </a:ext>
            </a:extLst>
          </p:cNvPr>
          <p:cNvSpPr/>
          <p:nvPr/>
        </p:nvSpPr>
        <p:spPr>
          <a:xfrm>
            <a:off x="0" y="1687973"/>
            <a:ext cx="12181241" cy="517002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71F24C-A73C-4EEF-86FA-989884607FA5}"/>
              </a:ext>
            </a:extLst>
          </p:cNvPr>
          <p:cNvSpPr txBox="1"/>
          <p:nvPr/>
        </p:nvSpPr>
        <p:spPr>
          <a:xfrm>
            <a:off x="180035" y="1253609"/>
            <a:ext cx="119418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Blip>
                <a:blip r:embed="rId3"/>
              </a:buBlip>
              <a:defRPr kumimoji="0" sz="1400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r>
              <a:rPr lang="en-US"/>
              <a:t>Hispanics are more likely to value authentic messaging in their native language, which drives greater memorability and higher purchase intent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492745-801E-5ED8-2603-76E3FC20B0CC}"/>
              </a:ext>
            </a:extLst>
          </p:cNvPr>
          <p:cNvSpPr txBox="1"/>
          <p:nvPr/>
        </p:nvSpPr>
        <p:spPr>
          <a:xfrm>
            <a:off x="3226873" y="4244621"/>
            <a:ext cx="2694936" cy="1785104"/>
          </a:xfrm>
          <a:prstGeom prst="rect">
            <a:avLst/>
          </a:prstGeom>
          <a:solidFill>
            <a:schemeClr val="bg1"/>
          </a:solidFill>
          <a:ln w="19050">
            <a:solidFill>
              <a:srgbClr val="00BFF2"/>
            </a:solidFill>
          </a:ln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55%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‘I am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likely to be loyal 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a company that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makes an effort to advertise in Spanish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</a:t>
            </a:r>
            <a:b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b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278BBC-87B6-7BBA-AAE3-99CDFB2A7707}"/>
              </a:ext>
            </a:extLst>
          </p:cNvPr>
          <p:cNvSpPr txBox="1"/>
          <p:nvPr/>
        </p:nvSpPr>
        <p:spPr>
          <a:xfrm>
            <a:off x="6270192" y="4244621"/>
            <a:ext cx="2788758" cy="1785104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‘When a product or service is advertised in Spanish, I am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likely to pay attention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the advertisement and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remember it later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608910-BFC8-B525-C686-95C08001E45B}"/>
              </a:ext>
            </a:extLst>
          </p:cNvPr>
          <p:cNvSpPr txBox="1"/>
          <p:nvPr/>
        </p:nvSpPr>
        <p:spPr>
          <a:xfrm>
            <a:off x="1268278" y="1823469"/>
            <a:ext cx="9655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Hispanics who agree with the following statements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4F697-1B28-240A-5DA3-203D4CA4CB0C}"/>
              </a:ext>
            </a:extLst>
          </p:cNvPr>
          <p:cNvSpPr txBox="1"/>
          <p:nvPr/>
        </p:nvSpPr>
        <p:spPr>
          <a:xfrm>
            <a:off x="9298931" y="4244621"/>
            <a:ext cx="2658608" cy="1785104"/>
          </a:xfrm>
          <a:prstGeom prst="rect">
            <a:avLst/>
          </a:prstGeom>
          <a:solidFill>
            <a:schemeClr val="bg1"/>
          </a:solidFill>
          <a:ln w="19050">
            <a:solidFill>
              <a:srgbClr val="66C5AD"/>
            </a:solidFill>
          </a:ln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66C5A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37%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‘Advertisements in Spanish are the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best source of information when I’m purchasing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products or services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5D8E8D-799F-A6AF-4983-77EFBC94E2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873" y="2277107"/>
            <a:ext cx="2658608" cy="1772405"/>
          </a:xfrm>
          <a:prstGeom prst="rect">
            <a:avLst/>
          </a:prstGeom>
          <a:ln w="28575">
            <a:solidFill>
              <a:srgbClr val="00BFF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44A761-59C7-6F46-B6B7-1D71A3846B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1833" y="2277107"/>
            <a:ext cx="2658607" cy="1772405"/>
          </a:xfrm>
          <a:prstGeom prst="rect">
            <a:avLst/>
          </a:prstGeom>
          <a:ln w="28575">
            <a:solidFill>
              <a:srgbClr val="ED3C8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F00846-443E-56D5-A6E1-1A1A73E844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8931" y="2277107"/>
            <a:ext cx="2658608" cy="1772405"/>
          </a:xfrm>
          <a:prstGeom prst="rect">
            <a:avLst/>
          </a:prstGeom>
          <a:ln w="28575">
            <a:solidFill>
              <a:srgbClr val="4EBEA4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BE9CB8-C2C0-DEEC-ECBA-D324B3F4EF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461" y="2277108"/>
            <a:ext cx="2658607" cy="1772406"/>
          </a:xfrm>
          <a:prstGeom prst="rect">
            <a:avLst/>
          </a:prstGeom>
          <a:ln w="28575">
            <a:solidFill>
              <a:srgbClr val="1B1464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6AE4CF-F5B5-D5E9-207E-52A4627318F0}"/>
              </a:ext>
            </a:extLst>
          </p:cNvPr>
          <p:cNvSpPr txBox="1"/>
          <p:nvPr/>
        </p:nvSpPr>
        <p:spPr>
          <a:xfrm>
            <a:off x="216296" y="4244621"/>
            <a:ext cx="2694936" cy="1785104"/>
          </a:xfrm>
          <a:prstGeom prst="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65%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‘I believe that companies who advertise in Spanish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respect my culture and want my business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</a:t>
            </a:r>
            <a:b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86353C-412E-294B-BC6A-791DA915D487}"/>
              </a:ext>
            </a:extLst>
          </p:cNvPr>
          <p:cNvSpPr/>
          <p:nvPr/>
        </p:nvSpPr>
        <p:spPr>
          <a:xfrm>
            <a:off x="440087" y="6294755"/>
            <a:ext cx="117939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MRI-Simmons, Spring 2022 Doublebase Study, A18+ of Spanish or Hispanic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origin (17% of A18+ population).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9A17E7-FB38-F51D-A9A8-C86B514790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1259603-DD0C-6236-C9C5-82337691A6D7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B3AA65-300F-4E21-435A-EADE12FFA886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26DCB-200D-9F3B-5289-3D402B774F54}"/>
              </a:ext>
            </a:extLst>
          </p:cNvPr>
          <p:cNvSpPr txBox="1"/>
          <p:nvPr/>
        </p:nvSpPr>
        <p:spPr>
          <a:xfrm>
            <a:off x="19636" y="205152"/>
            <a:ext cx="121812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1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r>
              <a:rPr lang="en-US"/>
              <a:t>Marketers can drive engagement and sales by </a:t>
            </a:r>
            <a:r>
              <a:rPr lang="en-US">
                <a:solidFill>
                  <a:srgbClr val="ED3C8D"/>
                </a:solidFill>
              </a:rPr>
              <a:t>creating authentic campaigns </a:t>
            </a:r>
            <a:r>
              <a:rPr lang="en-US"/>
              <a:t>that are inclusive of the Hispanic community’s cultural traditions</a:t>
            </a:r>
          </a:p>
        </p:txBody>
      </p:sp>
    </p:spTree>
    <p:extLst>
      <p:ext uri="{BB962C8B-B14F-4D97-AF65-F5344CB8AC3E}">
        <p14:creationId xmlns:p14="http://schemas.microsoft.com/office/powerpoint/2010/main" val="2152232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3E80198-8D78-499B-966B-06BAF921A915}"/>
              </a:ext>
            </a:extLst>
          </p:cNvPr>
          <p:cNvSpPr/>
          <p:nvPr/>
        </p:nvSpPr>
        <p:spPr>
          <a:xfrm>
            <a:off x="0" y="1687973"/>
            <a:ext cx="12192001" cy="517002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B21802C-A687-A1D6-DC0D-BD61E44C1703}"/>
              </a:ext>
            </a:extLst>
          </p:cNvPr>
          <p:cNvSpPr/>
          <p:nvPr/>
        </p:nvSpPr>
        <p:spPr>
          <a:xfrm>
            <a:off x="8157052" y="2503052"/>
            <a:ext cx="3912081" cy="3232401"/>
          </a:xfrm>
          <a:prstGeom prst="roundRect">
            <a:avLst>
              <a:gd name="adj" fmla="val 4564"/>
            </a:avLst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2A05CA8-9881-D206-3D9E-73C711725588}"/>
              </a:ext>
            </a:extLst>
          </p:cNvPr>
          <p:cNvSpPr/>
          <p:nvPr/>
        </p:nvSpPr>
        <p:spPr>
          <a:xfrm>
            <a:off x="4120082" y="2503052"/>
            <a:ext cx="3912081" cy="3232401"/>
          </a:xfrm>
          <a:prstGeom prst="roundRect">
            <a:avLst>
              <a:gd name="adj" fmla="val 4564"/>
            </a:avLst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1966F68-F8A7-97D8-5564-EDC802BD69DA}"/>
              </a:ext>
            </a:extLst>
          </p:cNvPr>
          <p:cNvSpPr/>
          <p:nvPr/>
        </p:nvSpPr>
        <p:spPr>
          <a:xfrm>
            <a:off x="71827" y="2503052"/>
            <a:ext cx="3912081" cy="3232401"/>
          </a:xfrm>
          <a:prstGeom prst="roundRect">
            <a:avLst>
              <a:gd name="adj" fmla="val 4564"/>
            </a:avLst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0087" y="6208872"/>
            <a:ext cx="11793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Creative from iSpot.tv, time period of airing 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  <a:cs typeface="Helvetica" panose="020B0604020202020204" pitchFamily="34" charset="0"/>
              </a:rPr>
              <a:t>11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/1/21 – 12/31/21, Ad Attention Index within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iSpot.tv’s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 Attention Analytics. Index scale is 0-200 with an 100 index seeing ad performance as expected. Note: Ad Attention Index is based on total viewers, not specifically Hispanic or Spanish-language consumers.  </a:t>
            </a:r>
            <a:r>
              <a:rPr kumimoji="0" lang="en-US" sz="8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Click above images to watch TV spots. </a:t>
            </a:r>
            <a:endParaRPr kumimoji="0" lang="en-US" sz="800" b="0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71F24C-A73C-4EEF-86FA-989884607FA5}"/>
              </a:ext>
            </a:extLst>
          </p:cNvPr>
          <p:cNvSpPr txBox="1"/>
          <p:nvPr/>
        </p:nvSpPr>
        <p:spPr>
          <a:xfrm>
            <a:off x="125083" y="164069"/>
            <a:ext cx="119418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These real-world campaigns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highlighting cultural traditions and authentic Hispanic celebrations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show how brands who tailor their messaging with personalized, authentic stories can better engage with Hispanics 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DCA6D682-65BE-FB31-F411-437F68001D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499" y="3601713"/>
            <a:ext cx="3703187" cy="1874174"/>
          </a:xfrm>
          <a:prstGeom prst="rect">
            <a:avLst/>
          </a:prstGeom>
          <a:ln w="12700">
            <a:solidFill>
              <a:srgbClr val="1B1464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8D06875-92CB-83EE-B25C-4D9333DD5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2427" y="2596788"/>
            <a:ext cx="921331" cy="46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6C7A6C-2E50-4772-C323-07B16002B7BE}"/>
              </a:ext>
            </a:extLst>
          </p:cNvPr>
          <p:cNvSpPr/>
          <p:nvPr/>
        </p:nvSpPr>
        <p:spPr>
          <a:xfrm>
            <a:off x="8209775" y="2999922"/>
            <a:ext cx="3806635" cy="540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‘The Recipe’ TV Spot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(Flight duration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11/1/2021-12/31/2021)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56210AEB-6185-AE0C-1F21-9740B149466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4529" y="3603422"/>
            <a:ext cx="3703187" cy="1871561"/>
          </a:xfrm>
          <a:prstGeom prst="rect">
            <a:avLst/>
          </a:prstGeom>
          <a:ln w="12700">
            <a:solidFill>
              <a:srgbClr val="1B1464"/>
            </a:solidFill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1E071BA-17EA-A0BB-A01F-5D87364AD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7511" y="2605078"/>
            <a:ext cx="1797222" cy="43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66D163C-E921-F1F6-318F-0460E3CA9187}"/>
              </a:ext>
            </a:extLst>
          </p:cNvPr>
          <p:cNvSpPr/>
          <p:nvPr/>
        </p:nvSpPr>
        <p:spPr>
          <a:xfrm>
            <a:off x="4172805" y="2999922"/>
            <a:ext cx="3806635" cy="540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</a:t>
            </a:r>
            <a:r>
              <a:rPr kumimoji="0" lang="en-US" sz="1600" b="1" i="0" u="sng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Navidea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y come de </a:t>
            </a:r>
            <a:r>
              <a:rPr kumimoji="0" lang="en-US" sz="1600" b="1" i="0" u="sng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todo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 TV Spot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(Flight duration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11/8/2021-12/24/2021)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3" name="Picture 12">
            <a:hlinkClick r:id="rId9"/>
            <a:extLst>
              <a:ext uri="{FF2B5EF4-FFF2-40B4-BE49-F238E27FC236}">
                <a16:creationId xmlns:a16="http://schemas.microsoft.com/office/drawing/2014/main" id="{A8EC2710-69CA-FC87-8BA3-A5B572745FB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75" y="3601713"/>
            <a:ext cx="3703186" cy="1871561"/>
          </a:xfrm>
          <a:prstGeom prst="rect">
            <a:avLst/>
          </a:prstGeom>
          <a:ln w="12700">
            <a:solidFill>
              <a:srgbClr val="1B1464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CDB16F7-FACE-D64C-8CBD-B2BB8EF66B64}"/>
              </a:ext>
            </a:extLst>
          </p:cNvPr>
          <p:cNvSpPr/>
          <p:nvPr/>
        </p:nvSpPr>
        <p:spPr>
          <a:xfrm>
            <a:off x="124550" y="2999922"/>
            <a:ext cx="3806635" cy="540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‘Ven </a:t>
            </a:r>
            <a:r>
              <a:rPr kumimoji="0" lang="en-US" sz="1600" b="1" i="0" u="sng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por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600" b="1" i="0" u="sng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ingredientes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 TV Spot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(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</a:rPr>
              <a:t>Flight duration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11/7/2021-12/21/2021)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030" name="Picture 6" descr="Target Logo png hd Transparent Background Image - LifePng">
            <a:extLst>
              <a:ext uri="{FF2B5EF4-FFF2-40B4-BE49-F238E27FC236}">
                <a16:creationId xmlns:a16="http://schemas.microsoft.com/office/drawing/2014/main" id="{C03490B9-BB4C-CDF7-9CE1-272539B93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538" b="37325"/>
          <a:stretch/>
        </p:blipFill>
        <p:spPr bwMode="auto">
          <a:xfrm>
            <a:off x="1262993" y="2672934"/>
            <a:ext cx="1529749" cy="38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691FE6-DC19-6544-CA0E-CCB4B9A13DCA}"/>
              </a:ext>
            </a:extLst>
          </p:cNvPr>
          <p:cNvSpPr txBox="1"/>
          <p:nvPr/>
        </p:nvSpPr>
        <p:spPr>
          <a:xfrm>
            <a:off x="1268278" y="1811240"/>
            <a:ext cx="96554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Holiday-related campaigns with Spanish-language messaging and authentic Hispanic stories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 Attention Index against total P18+</a:t>
            </a:r>
            <a:endParaRPr kumimoji="0" lang="en-US" sz="140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ED0BB8-FCCE-F23F-4041-7607EA94FB4F}"/>
              </a:ext>
            </a:extLst>
          </p:cNvPr>
          <p:cNvGrpSpPr/>
          <p:nvPr/>
        </p:nvGrpSpPr>
        <p:grpSpPr>
          <a:xfrm>
            <a:off x="10599805" y="3579254"/>
            <a:ext cx="1428137" cy="971105"/>
            <a:chOff x="1918839" y="2788150"/>
            <a:chExt cx="932873" cy="63433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CE79EE4-34A2-FD27-A205-45017FCFA4A2}"/>
                </a:ext>
              </a:extLst>
            </p:cNvPr>
            <p:cNvSpPr/>
            <p:nvPr/>
          </p:nvSpPr>
          <p:spPr>
            <a:xfrm>
              <a:off x="1976690" y="2806311"/>
              <a:ext cx="817171" cy="3726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D3C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539D3DE-0680-9760-BB59-2854496CF68A}"/>
                </a:ext>
              </a:extLst>
            </p:cNvPr>
            <p:cNvSpPr txBox="1"/>
            <p:nvPr/>
          </p:nvSpPr>
          <p:spPr>
            <a:xfrm>
              <a:off x="1918839" y="2788150"/>
              <a:ext cx="932873" cy="634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108</a:t>
              </a:r>
              <a:b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Ad Attention Index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C2E440D-A113-39E4-B5D2-315DC4540299}"/>
              </a:ext>
            </a:extLst>
          </p:cNvPr>
          <p:cNvSpPr txBox="1"/>
          <p:nvPr/>
        </p:nvSpPr>
        <p:spPr>
          <a:xfrm>
            <a:off x="131778" y="5818573"/>
            <a:ext cx="11899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to read: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</a:t>
            </a:r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Ven </a:t>
            </a:r>
            <a:r>
              <a:rPr lang="en-US" sz="1200" err="1">
                <a:solidFill>
                  <a:srgbClr val="1B1464"/>
                </a:solidFill>
                <a:latin typeface="Helvetica" panose="020B0403020202020204" pitchFamily="34" charset="0"/>
              </a:rPr>
              <a:t>por</a:t>
            </a:r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 </a:t>
            </a:r>
            <a:r>
              <a:rPr lang="en-US" sz="1200" err="1">
                <a:solidFill>
                  <a:srgbClr val="1B1464"/>
                </a:solidFill>
                <a:latin typeface="Helvetica" panose="020B0403020202020204" pitchFamily="34" charset="0"/>
              </a:rPr>
              <a:t>ingredientes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’ (119 index) had 19% less interruptions than other ads in the context of the media placement with a 100 score being average.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636E4C8-5BE8-4D48-58B9-3A504079A9C5}"/>
              </a:ext>
            </a:extLst>
          </p:cNvPr>
          <p:cNvGrpSpPr/>
          <p:nvPr/>
        </p:nvGrpSpPr>
        <p:grpSpPr>
          <a:xfrm>
            <a:off x="6577349" y="3574697"/>
            <a:ext cx="1428137" cy="971105"/>
            <a:chOff x="1918839" y="2788150"/>
            <a:chExt cx="932873" cy="63433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EAF5BF3-364A-45A0-540E-BC907BDB00F4}"/>
                </a:ext>
              </a:extLst>
            </p:cNvPr>
            <p:cNvSpPr/>
            <p:nvPr/>
          </p:nvSpPr>
          <p:spPr>
            <a:xfrm>
              <a:off x="1976690" y="2806311"/>
              <a:ext cx="817171" cy="3726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D3C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CA92BC-0C3D-9D56-FBAC-42F5D907305D}"/>
                </a:ext>
              </a:extLst>
            </p:cNvPr>
            <p:cNvSpPr txBox="1"/>
            <p:nvPr/>
          </p:nvSpPr>
          <p:spPr>
            <a:xfrm>
              <a:off x="1918839" y="2788150"/>
              <a:ext cx="932873" cy="634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110</a:t>
              </a:r>
              <a:b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Ad Attention Index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0323BD6-AC18-5FAF-1DB0-6F0B95571EA1}"/>
              </a:ext>
            </a:extLst>
          </p:cNvPr>
          <p:cNvGrpSpPr/>
          <p:nvPr/>
        </p:nvGrpSpPr>
        <p:grpSpPr>
          <a:xfrm>
            <a:off x="2520115" y="3581605"/>
            <a:ext cx="1428137" cy="971105"/>
            <a:chOff x="1918839" y="2788150"/>
            <a:chExt cx="932873" cy="63433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B225EFC-D5EE-9699-E115-F59C2A8748C9}"/>
                </a:ext>
              </a:extLst>
            </p:cNvPr>
            <p:cNvSpPr/>
            <p:nvPr/>
          </p:nvSpPr>
          <p:spPr>
            <a:xfrm>
              <a:off x="1976690" y="2806311"/>
              <a:ext cx="817171" cy="3726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D3C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56CD094-50A0-1220-C8D9-CF2261FD93BE}"/>
                </a:ext>
              </a:extLst>
            </p:cNvPr>
            <p:cNvSpPr txBox="1"/>
            <p:nvPr/>
          </p:nvSpPr>
          <p:spPr>
            <a:xfrm>
              <a:off x="1918839" y="2788150"/>
              <a:ext cx="932873" cy="634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119</a:t>
              </a:r>
              <a:b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Ad Attention Index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DA2CAB03-FBA3-47B9-EDA5-B796CAFB6C9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28C91B68-7888-A5B6-90FD-3F5778918A32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390558-D7F8-6260-3EBC-889CF31122AC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717306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2898" y="-4807"/>
            <a:ext cx="6096000" cy="686915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379965" y="2851550"/>
            <a:ext cx="5306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Key Marketer Takeaways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7FE2D7-ACC6-4F08-AF24-BE2283312B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014" y="0"/>
            <a:ext cx="2011985" cy="11715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95FAB7-B9CF-408A-A338-EDBA41131D7D}"/>
              </a:ext>
            </a:extLst>
          </p:cNvPr>
          <p:cNvSpPr/>
          <p:nvPr/>
        </p:nvSpPr>
        <p:spPr>
          <a:xfrm>
            <a:off x="6153336" y="1028343"/>
            <a:ext cx="5465507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People love the holidays and value their time with family and friends to enjoy these moments of celebration which is why holiday-related spending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is projected to be even higher than last year’s record-setting sales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Although inflation continues to be a concern among consumers, people are eager to return to a sense of normalcy, even when it comes to buying high-priced luxury items (despite economic uncertainty) or going out and shopping </a:t>
            </a:r>
            <a:r>
              <a:rPr lang="en-US" sz="1600" dirty="0">
                <a:solidFill>
                  <a:srgbClr val="1F1A62"/>
                </a:solidFill>
                <a:latin typeface="Helvetica"/>
                <a:cs typeface="Helvetica"/>
              </a:rPr>
              <a:t>at ‘brick and mortar’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stores again (despite higher gas prices)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During the holiday season, marketers can </a:t>
            </a:r>
            <a:r>
              <a:rPr lang="en-US" sz="1600" dirty="0">
                <a:solidFill>
                  <a:srgbClr val="1B1464"/>
                </a:solidFill>
                <a:latin typeface="Helvetica"/>
                <a:cs typeface="Helvetica"/>
              </a:rPr>
              <a:t>further engage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with the growing, and influential, Hispanic community through authentic messaging and storytelling that embraces their cultural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heritage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interests in family, traditions and celebrations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84C658-A8DD-242D-1B26-CD5D67079F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359E7A6-7BB6-68E5-1201-A9B78F41DCB9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6893C1-0852-B15A-2351-23889A349B88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1268282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-14514" y="0"/>
            <a:ext cx="6096000" cy="686915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289383" y="2774867"/>
            <a:ext cx="563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3B3C66-BB54-4899-9837-0457B0BFA117}"/>
              </a:ext>
            </a:extLst>
          </p:cNvPr>
          <p:cNvSpPr/>
          <p:nvPr/>
        </p:nvSpPr>
        <p:spPr>
          <a:xfrm>
            <a:off x="6426239" y="6000048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2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E4FB1F-CFCC-42D2-9A77-4D418120F0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483" y="522"/>
            <a:ext cx="2386554" cy="138968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70E214D-E292-45CE-8EFE-BEC233FDFD71}"/>
              </a:ext>
            </a:extLst>
          </p:cNvPr>
          <p:cNvSpPr/>
          <p:nvPr/>
        </p:nvSpPr>
        <p:spPr>
          <a:xfrm>
            <a:off x="289383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0014FFF-1817-4389-ADD8-A7BDC32FC9A3}"/>
              </a:ext>
            </a:extLst>
          </p:cNvPr>
          <p:cNvGrpSpPr/>
          <p:nvPr/>
        </p:nvGrpSpPr>
        <p:grpSpPr>
          <a:xfrm>
            <a:off x="2904789" y="682222"/>
            <a:ext cx="1880099" cy="744993"/>
            <a:chOff x="198561" y="542425"/>
            <a:chExt cx="1453627" cy="744993"/>
          </a:xfrm>
        </p:grpSpPr>
        <p:sp>
          <p:nvSpPr>
            <p:cNvPr id="40" name="TextBox 39">
              <a:hlinkClick r:id="rId4"/>
              <a:extLst>
                <a:ext uri="{FF2B5EF4-FFF2-40B4-BE49-F238E27FC236}">
                  <a16:creationId xmlns:a16="http://schemas.microsoft.com/office/drawing/2014/main" id="{97838EBB-2A69-4126-A577-E2A3DD1CE846}"/>
                </a:ext>
              </a:extLst>
            </p:cNvPr>
            <p:cNvSpPr txBox="1"/>
            <p:nvPr/>
          </p:nvSpPr>
          <p:spPr>
            <a:xfrm>
              <a:off x="198561" y="542425"/>
              <a:ext cx="13536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Leah Montner-Dixon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2AC74D-3D28-470D-B828-01A31D5FD9BD}"/>
                </a:ext>
              </a:extLst>
            </p:cNvPr>
            <p:cNvSpPr txBox="1"/>
            <p:nvPr/>
          </p:nvSpPr>
          <p:spPr>
            <a:xfrm>
              <a:off x="198562" y="856531"/>
              <a:ext cx="14536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Associate Insights Director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leahm@thevab.com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2419ED-7024-4C45-8E6C-B9388F848151}"/>
              </a:ext>
            </a:extLst>
          </p:cNvPr>
          <p:cNvGrpSpPr/>
          <p:nvPr/>
        </p:nvGrpSpPr>
        <p:grpSpPr>
          <a:xfrm>
            <a:off x="332794" y="688719"/>
            <a:ext cx="2433585" cy="744993"/>
            <a:chOff x="2529807" y="542425"/>
            <a:chExt cx="1962494" cy="744993"/>
          </a:xfrm>
        </p:grpSpPr>
        <p:sp>
          <p:nvSpPr>
            <p:cNvPr id="43" name="TextBox 42">
              <a:hlinkClick r:id="rId4"/>
              <a:extLst>
                <a:ext uri="{FF2B5EF4-FFF2-40B4-BE49-F238E27FC236}">
                  <a16:creationId xmlns:a16="http://schemas.microsoft.com/office/drawing/2014/main" id="{628E97AD-7859-4E8E-AE5F-E094C92E4317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Jason Wiese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26664E-461F-4A0F-BA7C-C1F1BFC5D4F5}"/>
                </a:ext>
              </a:extLst>
            </p:cNvPr>
            <p:cNvSpPr txBox="1"/>
            <p:nvPr/>
          </p:nvSpPr>
          <p:spPr>
            <a:xfrm>
              <a:off x="2529807" y="856531"/>
              <a:ext cx="19624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SVP, Director of Strategic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jasonw@thevab.com</a:t>
              </a:r>
            </a:p>
          </p:txBody>
        </p:sp>
      </p:grpSp>
      <p:sp>
        <p:nvSpPr>
          <p:cNvPr id="27" name="TextBox 26">
            <a:hlinkClick r:id="rId4"/>
            <a:extLst>
              <a:ext uri="{FF2B5EF4-FFF2-40B4-BE49-F238E27FC236}">
                <a16:creationId xmlns:a16="http://schemas.microsoft.com/office/drawing/2014/main" id="{FCDD4C80-ADF5-BCFC-F13E-61717E1F37A5}"/>
              </a:ext>
            </a:extLst>
          </p:cNvPr>
          <p:cNvSpPr txBox="1"/>
          <p:nvPr/>
        </p:nvSpPr>
        <p:spPr>
          <a:xfrm>
            <a:off x="2904789" y="1716949"/>
            <a:ext cx="2534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Karolina Guillen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035CB5-F5E5-C0FB-A642-290F6BEF48C5}"/>
              </a:ext>
            </a:extLst>
          </p:cNvPr>
          <p:cNvSpPr txBox="1"/>
          <p:nvPr/>
        </p:nvSpPr>
        <p:spPr>
          <a:xfrm>
            <a:off x="2904789" y="2020952"/>
            <a:ext cx="25348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Insights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karolinag@thevab.com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94F84-F63E-2651-5C30-3B793F9148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BAFFEA5-D6F3-5972-B054-BDBB7B70BCD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36B9D2-9A34-A494-37E5-2FFF3F25ED37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3F59B6-3471-7AC5-8131-049F4EEB4B33}"/>
              </a:ext>
            </a:extLst>
          </p:cNvPr>
          <p:cNvGrpSpPr/>
          <p:nvPr/>
        </p:nvGrpSpPr>
        <p:grpSpPr>
          <a:xfrm>
            <a:off x="289383" y="1716949"/>
            <a:ext cx="1880099" cy="744993"/>
            <a:chOff x="198561" y="542425"/>
            <a:chExt cx="1453627" cy="744993"/>
          </a:xfrm>
        </p:grpSpPr>
        <p:sp>
          <p:nvSpPr>
            <p:cNvPr id="19" name="TextBox 18">
              <a:hlinkClick r:id="rId4"/>
              <a:extLst>
                <a:ext uri="{FF2B5EF4-FFF2-40B4-BE49-F238E27FC236}">
                  <a16:creationId xmlns:a16="http://schemas.microsoft.com/office/drawing/2014/main" id="{042CC643-0CAC-C42B-5BCF-512F1146F18F}"/>
                </a:ext>
              </a:extLst>
            </p:cNvPr>
            <p:cNvSpPr txBox="1"/>
            <p:nvPr/>
          </p:nvSpPr>
          <p:spPr>
            <a:xfrm>
              <a:off x="198561" y="542425"/>
              <a:ext cx="13536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Reed Kiely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2D9A118-D8A0-4BEA-B547-6825BDDC8384}"/>
                </a:ext>
              </a:extLst>
            </p:cNvPr>
            <p:cNvSpPr txBox="1"/>
            <p:nvPr/>
          </p:nvSpPr>
          <p:spPr>
            <a:xfrm>
              <a:off x="198562" y="856531"/>
              <a:ext cx="14536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Associate Insights Director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>
                  <a:solidFill>
                    <a:srgbClr val="1F1A62"/>
                  </a:solidFill>
                  <a:latin typeface="Helvetica Light" panose="020B0403020202020204" pitchFamily="34" charset="0"/>
                </a:rPr>
                <a:t>reedk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@thevab.com</a:t>
              </a:r>
            </a:p>
          </p:txBody>
        </p:sp>
      </p:grpSp>
      <p:sp>
        <p:nvSpPr>
          <p:cNvPr id="3" name="TextBox 2">
            <a:hlinkClick r:id="rId6"/>
            <a:extLst>
              <a:ext uri="{FF2B5EF4-FFF2-40B4-BE49-F238E27FC236}">
                <a16:creationId xmlns:a16="http://schemas.microsoft.com/office/drawing/2014/main" id="{87D1E8C4-453D-7CDA-8D1A-4ED3002848B8}"/>
              </a:ext>
            </a:extLst>
          </p:cNvPr>
          <p:cNvSpPr txBox="1"/>
          <p:nvPr/>
        </p:nvSpPr>
        <p:spPr>
          <a:xfrm>
            <a:off x="6445536" y="5245536"/>
            <a:ext cx="2437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rgbClr val="4EBEA4"/>
                </a:solidFill>
                <a:latin typeface="Helvetica" panose="020B0403020202020204" pitchFamily="34" charset="0"/>
              </a:rPr>
              <a:t>A Trillion Dollar Opportunity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to Connect with Hispanic Consumers Through Streaming</a:t>
            </a:r>
          </a:p>
        </p:txBody>
      </p:sp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04DB41ED-56A5-BE21-34A9-58071236FD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5537" y="3865365"/>
            <a:ext cx="2437607" cy="1371154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712BADE3-2CD3-297D-6607-E187E761A6C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895" y="3865365"/>
            <a:ext cx="2437607" cy="1371154"/>
          </a:xfrm>
          <a:prstGeom prst="rect">
            <a:avLst/>
          </a:prstGeom>
          <a:ln>
            <a:solidFill>
              <a:srgbClr val="1F1A62"/>
            </a:solidFill>
          </a:ln>
        </p:spPr>
      </p:pic>
      <p:sp>
        <p:nvSpPr>
          <p:cNvPr id="11" name="TextBox 10">
            <a:hlinkClick r:id="rId8"/>
            <a:extLst>
              <a:ext uri="{FF2B5EF4-FFF2-40B4-BE49-F238E27FC236}">
                <a16:creationId xmlns:a16="http://schemas.microsoft.com/office/drawing/2014/main" id="{5A726CBB-FF4C-0651-9537-104F3307FEE7}"/>
              </a:ext>
            </a:extLst>
          </p:cNvPr>
          <p:cNvSpPr txBox="1"/>
          <p:nvPr/>
        </p:nvSpPr>
        <p:spPr>
          <a:xfrm>
            <a:off x="9493142" y="5245536"/>
            <a:ext cx="2197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Do The Right Thing</a:t>
            </a:r>
            <a:endParaRPr kumimoji="0" lang="en-US" sz="1000" b="1" i="1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Diversity &amp; Inclusion Drives Brand Outcomes</a:t>
            </a:r>
          </a:p>
        </p:txBody>
      </p:sp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88ECFB83-C938-C600-5D07-B155DC47761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895" y="1534344"/>
            <a:ext cx="2437607" cy="1371154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14" name="Picture 13">
            <a:hlinkClick r:id="rId12"/>
            <a:extLst>
              <a:ext uri="{FF2B5EF4-FFF2-40B4-BE49-F238E27FC236}">
                <a16:creationId xmlns:a16="http://schemas.microsoft.com/office/drawing/2014/main" id="{B05A461A-73A7-C4A0-48FA-1A8F41BBD28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537" y="1534344"/>
            <a:ext cx="2437607" cy="1371154"/>
          </a:xfrm>
          <a:prstGeom prst="rect">
            <a:avLst/>
          </a:prstGeom>
          <a:ln>
            <a:solidFill>
              <a:srgbClr val="1F1A62"/>
            </a:solidFill>
          </a:ln>
        </p:spPr>
      </p:pic>
      <p:sp>
        <p:nvSpPr>
          <p:cNvPr id="15" name="TextBox 14">
            <a:hlinkClick r:id="rId12"/>
            <a:extLst>
              <a:ext uri="{FF2B5EF4-FFF2-40B4-BE49-F238E27FC236}">
                <a16:creationId xmlns:a16="http://schemas.microsoft.com/office/drawing/2014/main" id="{73D92962-317B-96A3-5B89-CEE16DB9C6C2}"/>
              </a:ext>
            </a:extLst>
          </p:cNvPr>
          <p:cNvSpPr txBox="1"/>
          <p:nvPr/>
        </p:nvSpPr>
        <p:spPr>
          <a:xfrm>
            <a:off x="6445536" y="2929813"/>
            <a:ext cx="2437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rgbClr val="4EBEA4"/>
                </a:solidFill>
                <a:latin typeface="Helvetica" panose="020B0403020202020204" pitchFamily="34" charset="0"/>
              </a:rPr>
              <a:t>Under Pressure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6 Marketing Strategies to Successfully Navigate Your Brand Through Inflation</a:t>
            </a:r>
          </a:p>
        </p:txBody>
      </p:sp>
      <p:sp>
        <p:nvSpPr>
          <p:cNvPr id="22" name="TextBox 21">
            <a:hlinkClick r:id="rId10"/>
            <a:extLst>
              <a:ext uri="{FF2B5EF4-FFF2-40B4-BE49-F238E27FC236}">
                <a16:creationId xmlns:a16="http://schemas.microsoft.com/office/drawing/2014/main" id="{0295D333-3795-62CD-3900-02034B805F78}"/>
              </a:ext>
            </a:extLst>
          </p:cNvPr>
          <p:cNvSpPr txBox="1"/>
          <p:nvPr/>
        </p:nvSpPr>
        <p:spPr>
          <a:xfrm>
            <a:off x="9383287" y="2929813"/>
            <a:ext cx="2416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Can My Brand Leverage the Strength of the Rising Latina Consumer Through Video?</a:t>
            </a:r>
            <a:endParaRPr kumimoji="0" lang="en-US" sz="1000" b="1" i="1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856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699760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discover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to our continuously-growing Insights library.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Get immediate access at theVAB.com.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403F38AA-AAD1-410D-BCAB-2DE98701921E}"/>
              </a:ext>
            </a:extLst>
          </p:cNvPr>
          <p:cNvSpPr txBox="1"/>
          <p:nvPr/>
        </p:nvSpPr>
        <p:spPr>
          <a:xfrm>
            <a:off x="589946" y="5519837"/>
            <a:ext cx="1101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Curious to learn more about VAB?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Check out this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video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to see what we do and how we can help you develop business-driving marketing strategies.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68515B-F531-BAC2-0582-226B651E5B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59D130-D8BF-B39A-B263-F75DA67EF4FA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7EF43B-C02B-E79E-8793-CE352FF4ED62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45018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6C3EDDE-9FD7-2174-0270-AF78680501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1865"/>
            <a:ext cx="12192000" cy="70983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ADF965-CB12-4350-A2BB-A876A631F656}"/>
              </a:ext>
            </a:extLst>
          </p:cNvPr>
          <p:cNvSpPr txBox="1"/>
          <p:nvPr/>
        </p:nvSpPr>
        <p:spPr>
          <a:xfrm>
            <a:off x="382083" y="4511298"/>
            <a:ext cx="6796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While inflation and uncertainty continues to hover over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economy, consumers are still willing to spend on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matters to them the most – family, friends and revelry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2575E9-F078-B466-C59B-48AA193E7DDE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D7B21C5-066B-055C-8A0F-47A6D9FF5E74}"/>
              </a:ext>
            </a:extLst>
          </p:cNvPr>
          <p:cNvSpPr txBox="1"/>
          <p:nvPr/>
        </p:nvSpPr>
        <p:spPr>
          <a:xfrm>
            <a:off x="382083" y="3271520"/>
            <a:ext cx="7312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can marketers capitalize on consumers’ love of the holidays?</a:t>
            </a:r>
          </a:p>
        </p:txBody>
      </p:sp>
    </p:spTree>
    <p:extLst>
      <p:ext uri="{BB962C8B-B14F-4D97-AF65-F5344CB8AC3E}">
        <p14:creationId xmlns:p14="http://schemas.microsoft.com/office/powerpoint/2010/main" val="374745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646C43-7773-4F35-0E77-C25622881181}"/>
              </a:ext>
            </a:extLst>
          </p:cNvPr>
          <p:cNvSpPr/>
          <p:nvPr/>
        </p:nvSpPr>
        <p:spPr>
          <a:xfrm>
            <a:off x="-1877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3AB87-1E4A-A5E7-08D2-0EA1ABFB2192}"/>
              </a:ext>
            </a:extLst>
          </p:cNvPr>
          <p:cNvSpPr txBox="1"/>
          <p:nvPr/>
        </p:nvSpPr>
        <p:spPr>
          <a:xfrm>
            <a:off x="503714" y="6321662"/>
            <a:ext cx="116492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Pew Research Center,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By a wide margin, Americans view inflation as the top problem facing the country today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5/12/22. Based on survey of U.S. adults conducted April 25 – May 1, 2022.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9EC41-F58A-CEEC-AC7C-548AAE3177D0}"/>
              </a:ext>
            </a:extLst>
          </p:cNvPr>
          <p:cNvSpPr/>
          <p:nvPr/>
        </p:nvSpPr>
        <p:spPr>
          <a:xfrm>
            <a:off x="150018" y="309436"/>
            <a:ext cx="1170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Inflation continues to be the top concern for Americans today, even above gun violence, climate change and racism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852F47B-C1B0-4523-3CCA-99BEE84C4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4194486"/>
              </p:ext>
            </p:extLst>
          </p:nvPr>
        </p:nvGraphicFramePr>
        <p:xfrm>
          <a:off x="832116" y="1948630"/>
          <a:ext cx="10527769" cy="4242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5CF6F72-4FF6-7F29-2D18-01547A664CA9}"/>
              </a:ext>
            </a:extLst>
          </p:cNvPr>
          <p:cNvSpPr txBox="1"/>
          <p:nvPr/>
        </p:nvSpPr>
        <p:spPr>
          <a:xfrm>
            <a:off x="2291994" y="1584167"/>
            <a:ext cx="76080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who say each of the following is ‘a very big problem’ in the country today</a:t>
            </a:r>
          </a:p>
        </p:txBody>
      </p:sp>
      <p:sp>
        <p:nvSpPr>
          <p:cNvPr id="6" name="Text Placeholder 3">
            <a:hlinkClick r:id="rId3"/>
            <a:extLst>
              <a:ext uri="{FF2B5EF4-FFF2-40B4-BE49-F238E27FC236}">
                <a16:creationId xmlns:a16="http://schemas.microsoft.com/office/drawing/2014/main" id="{977CFEBB-9B43-979A-DC57-30A3D3A02016}"/>
              </a:ext>
            </a:extLst>
          </p:cNvPr>
          <p:cNvSpPr txBox="1">
            <a:spLocks/>
          </p:cNvSpPr>
          <p:nvPr/>
        </p:nvSpPr>
        <p:spPr>
          <a:xfrm>
            <a:off x="1013789" y="6021747"/>
            <a:ext cx="9880923" cy="299914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txBody>
          <a:bodyPr/>
          <a:lstStyle>
            <a:lvl1pPr marL="874594" indent="-874594" algn="l" defTabSz="1166122" rtl="0" eaLnBrk="1" latinLnBrk="0" hangingPunct="1">
              <a:spcBef>
                <a:spcPct val="20000"/>
              </a:spcBef>
              <a:buFont typeface="Arial"/>
              <a:buChar char="•"/>
              <a:defRPr sz="81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94980" indent="-728826" algn="l" defTabSz="1166122" rtl="0" eaLnBrk="1" latinLnBrk="0" hangingPunct="1">
              <a:spcBef>
                <a:spcPct val="20000"/>
              </a:spcBef>
              <a:buFont typeface="Arial"/>
              <a:buChar char="–"/>
              <a:defRPr sz="71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15344" indent="-583062" algn="l" defTabSz="1166122" rtl="0" eaLnBrk="1" latinLnBrk="0" hangingPunct="1">
              <a:spcBef>
                <a:spcPct val="20000"/>
              </a:spcBef>
              <a:buFont typeface="Arial"/>
              <a:buChar char="•"/>
              <a:defRPr sz="61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81492" indent="-583062" algn="l" defTabSz="11661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47642" indent="-583062" algn="l" defTabSz="1166122" rtl="0" eaLnBrk="1" latinLnBrk="0" hangingPunct="1">
              <a:spcBef>
                <a:spcPct val="20000"/>
              </a:spcBef>
              <a:buFont typeface="Arial"/>
              <a:buChar char="»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13780" indent="-583062" algn="l" defTabSz="1166122" rtl="0" eaLnBrk="1" latinLnBrk="0" hangingPunct="1">
              <a:spcBef>
                <a:spcPct val="20000"/>
              </a:spcBef>
              <a:buFont typeface="Arial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79922" indent="-583062" algn="l" defTabSz="1166122" rtl="0" eaLnBrk="1" latinLnBrk="0" hangingPunct="1">
              <a:spcBef>
                <a:spcPct val="20000"/>
              </a:spcBef>
              <a:buFont typeface="Arial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746062" indent="-583062" algn="l" defTabSz="1166122" rtl="0" eaLnBrk="1" latinLnBrk="0" hangingPunct="1">
              <a:spcBef>
                <a:spcPct val="20000"/>
              </a:spcBef>
              <a:buFont typeface="Arial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912202" indent="-583062" algn="l" defTabSz="1166122" rtl="0" eaLnBrk="1" latinLnBrk="0" hangingPunct="1">
              <a:spcBef>
                <a:spcPct val="20000"/>
              </a:spcBef>
              <a:buFont typeface="Arial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1661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</a:t>
            </a:r>
            <a:r>
              <a:rPr lang="en-US" sz="1200" b="1">
                <a:solidFill>
                  <a:schemeClr val="bg1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VAB’s</a:t>
            </a:r>
            <a:r>
              <a:rPr lang="en-US" sz="1200" b="1" i="1" u="sng">
                <a:solidFill>
                  <a:schemeClr val="bg1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1" i="1" u="sng">
                <a:solidFill>
                  <a:schemeClr val="bg1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 Pressure</a:t>
            </a:r>
            <a:r>
              <a:rPr lang="en-US" sz="1200" b="1" i="1" u="sng">
                <a:solidFill>
                  <a:schemeClr val="bg1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1">
                <a:solidFill>
                  <a:schemeClr val="bg1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learn how marketers can adapt their strategies to best resonate with price sensitive consumers.</a:t>
            </a:r>
            <a:endParaRPr kumimoji="0" lang="en-US" sz="1200" b="1" u="sng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D3372-29A4-37D7-EB9C-91C1D3B306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016089D-CE17-67E7-BC32-E5F8ECBC94E8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FD7925-8FEB-2554-B6CE-B2A26FC2F9DD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337415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3B3379D-83C8-2885-4E79-EF4BF92C28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10" y="1"/>
            <a:ext cx="3768790" cy="219456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B146417-3A42-4BC1-8172-E26106665BDB}"/>
              </a:ext>
            </a:extLst>
          </p:cNvPr>
          <p:cNvGrpSpPr/>
          <p:nvPr/>
        </p:nvGrpSpPr>
        <p:grpSpPr>
          <a:xfrm>
            <a:off x="1197422" y="2116484"/>
            <a:ext cx="9444738" cy="2725242"/>
            <a:chOff x="2726100" y="1659890"/>
            <a:chExt cx="8307794" cy="3297545"/>
          </a:xfrm>
        </p:grpSpPr>
        <p:sp>
          <p:nvSpPr>
            <p:cNvPr id="41" name="Speech Bubble: Rectangle 40">
              <a:extLst>
                <a:ext uri="{FF2B5EF4-FFF2-40B4-BE49-F238E27FC236}">
                  <a16:creationId xmlns:a16="http://schemas.microsoft.com/office/drawing/2014/main" id="{811FC3E0-9FD1-4B00-BC70-E13698D7C6F1}"/>
                </a:ext>
              </a:extLst>
            </p:cNvPr>
            <p:cNvSpPr/>
            <p:nvPr/>
          </p:nvSpPr>
          <p:spPr>
            <a:xfrm>
              <a:off x="2726100" y="1659890"/>
              <a:ext cx="8307794" cy="3297545"/>
            </a:xfrm>
            <a:prstGeom prst="wedgeRectCallout">
              <a:avLst>
                <a:gd name="adj1" fmla="val -10809"/>
                <a:gd name="adj2" fmla="val 60978"/>
              </a:avLst>
            </a:prstGeom>
            <a:solidFill>
              <a:schemeClr val="bg1"/>
            </a:solidFill>
            <a:ln w="38100">
              <a:solidFill>
                <a:srgbClr val="ED3C8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8F0AEF1-89D6-4008-A26D-954198072C0E}"/>
                </a:ext>
              </a:extLst>
            </p:cNvPr>
            <p:cNvSpPr/>
            <p:nvPr/>
          </p:nvSpPr>
          <p:spPr>
            <a:xfrm>
              <a:off x="2803140" y="2074784"/>
              <a:ext cx="8153715" cy="24677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“Despite supply chain problems, rising inflation, labor shortages and the omicron variant, 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retailers delivered a positive holiday experience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to pandemic-fatigued consumers and their families. Consumers were backed by 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strong wages 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and 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record savings 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and 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began their shopping earlier 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[in 2021] than ever before.”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BF5CF3F-5006-499F-A465-F6611C56541B}"/>
              </a:ext>
            </a:extLst>
          </p:cNvPr>
          <p:cNvSpPr/>
          <p:nvPr/>
        </p:nvSpPr>
        <p:spPr>
          <a:xfrm>
            <a:off x="2525247" y="5299404"/>
            <a:ext cx="80293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Matthew Shay, President and CEO, </a:t>
            </a: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National Retail Federation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NRF Press Release, 1/14/2022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73D8D4-F64C-A197-6EB4-662E65CA2AF4}"/>
              </a:ext>
            </a:extLst>
          </p:cNvPr>
          <p:cNvSpPr txBox="1"/>
          <p:nvPr/>
        </p:nvSpPr>
        <p:spPr>
          <a:xfrm>
            <a:off x="126267" y="255260"/>
            <a:ext cx="96133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ED3C8D"/>
                </a:solidFill>
                <a:latin typeface="Helvetica" panose="020B0604020202020204" pitchFamily="34" charset="0"/>
              </a:rPr>
              <a:t>Looking back at last year’s holiday season, consumers were eager to celebrate with their loved ones despite economic challenges, supply chain issues and Covid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E078D0-8F25-6CEB-323F-89E377D0F4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1023B-9F28-87D8-96ED-30CB0416F297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E3F16-72EB-3204-1AA4-3A6289BFE43A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370801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0087" y="6294755"/>
            <a:ext cx="117939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Numerator,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Holiday Preview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Based on survey fielded late January 2022 (1/26/22), n=11,578. *National Retail Federation,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Holiday 2021 by the Numbers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December 2021.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71F24C-A73C-4EEF-86FA-989884607FA5}"/>
              </a:ext>
            </a:extLst>
          </p:cNvPr>
          <p:cNvSpPr txBox="1"/>
          <p:nvPr/>
        </p:nvSpPr>
        <p:spPr>
          <a:xfrm>
            <a:off x="111772" y="86054"/>
            <a:ext cx="120705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holiday season has year-round mindshare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among consumers, which signifies the importance people place on celebrating cherished moments with loved ones, regardless of current economic conditions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C8B55A-77CE-CBCF-A2CD-06D3CEC463A5}"/>
              </a:ext>
            </a:extLst>
          </p:cNvPr>
          <p:cNvSpPr/>
          <p:nvPr/>
        </p:nvSpPr>
        <p:spPr>
          <a:xfrm>
            <a:off x="-21518" y="1709939"/>
            <a:ext cx="7754842" cy="398170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3ECE892-91BB-7820-2715-B3AD7D50D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77795"/>
              </p:ext>
            </p:extLst>
          </p:nvPr>
        </p:nvGraphicFramePr>
        <p:xfrm>
          <a:off x="18749" y="2740037"/>
          <a:ext cx="7644612" cy="2873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D18E646-D112-709A-C657-885F91203ED4}"/>
              </a:ext>
            </a:extLst>
          </p:cNvPr>
          <p:cNvSpPr txBox="1"/>
          <p:nvPr/>
        </p:nvSpPr>
        <p:spPr>
          <a:xfrm>
            <a:off x="328136" y="1827503"/>
            <a:ext cx="70535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‘Have you started planning for / thinking about how you will celebrate the following holidays?’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who have started planning by January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only applies to those who celebrate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BBD40F8-D0FD-BE2B-CAD2-93F6340ABD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3324" y="1709938"/>
            <a:ext cx="4462324" cy="3981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EAA7D5-EC75-2BE8-CD59-04CF7CF601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C1855D-BC07-8C23-DA65-8D3845A53EC1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E71487-2322-2184-5538-AB84D841A2F7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8D06A2-1102-BBA0-5AF2-2B8CD9860400}"/>
              </a:ext>
            </a:extLst>
          </p:cNvPr>
          <p:cNvSpPr txBox="1"/>
          <p:nvPr/>
        </p:nvSpPr>
        <p:spPr>
          <a:xfrm>
            <a:off x="259058" y="1386337"/>
            <a:ext cx="118211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 2021,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61%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of consumers started holiday shopping by early November*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353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5B9B8F-EF11-1780-C3BC-E4636D63BFCA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77BEC8-2122-DD48-EB49-00AD708EE494}"/>
              </a:ext>
            </a:extLst>
          </p:cNvPr>
          <p:cNvSpPr/>
          <p:nvPr/>
        </p:nvSpPr>
        <p:spPr>
          <a:xfrm>
            <a:off x="8178247" y="2437640"/>
            <a:ext cx="3870464" cy="3489136"/>
          </a:xfrm>
          <a:prstGeom prst="rect">
            <a:avLst/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733D28-4A0E-1DE7-B29E-1B2185404774}"/>
              </a:ext>
            </a:extLst>
          </p:cNvPr>
          <p:cNvSpPr/>
          <p:nvPr/>
        </p:nvSpPr>
        <p:spPr>
          <a:xfrm>
            <a:off x="143289" y="2437640"/>
            <a:ext cx="3870464" cy="3489136"/>
          </a:xfrm>
          <a:prstGeom prst="rect">
            <a:avLst/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99EDD3-D4EB-3C20-0887-2D707E53997D}"/>
              </a:ext>
            </a:extLst>
          </p:cNvPr>
          <p:cNvSpPr/>
          <p:nvPr/>
        </p:nvSpPr>
        <p:spPr>
          <a:xfrm>
            <a:off x="4176557" y="2437640"/>
            <a:ext cx="3870464" cy="3489136"/>
          </a:xfrm>
          <a:prstGeom prst="rect">
            <a:avLst/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814598-B993-2DBF-A49D-7B2C07021904}"/>
              </a:ext>
            </a:extLst>
          </p:cNvPr>
          <p:cNvSpPr txBox="1"/>
          <p:nvPr/>
        </p:nvSpPr>
        <p:spPr>
          <a:xfrm>
            <a:off x="8450207" y="4904786"/>
            <a:ext cx="33127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Plan to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spend the same or more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year on holiday shopping*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073C68-E360-70D0-6D07-42382ABD2B09}"/>
              </a:ext>
            </a:extLst>
          </p:cNvPr>
          <p:cNvSpPr txBox="1"/>
          <p:nvPr/>
        </p:nvSpPr>
        <p:spPr>
          <a:xfrm>
            <a:off x="328404" y="4904786"/>
            <a:ext cx="350023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Still plan to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give gifts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859F05-78FB-BB17-7E49-2D78B96160FC}"/>
              </a:ext>
            </a:extLst>
          </p:cNvPr>
          <p:cNvSpPr txBox="1"/>
          <p:nvPr/>
        </p:nvSpPr>
        <p:spPr>
          <a:xfrm>
            <a:off x="838862" y="4091605"/>
            <a:ext cx="24975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88%</a:t>
            </a:r>
            <a:r>
              <a:rPr kumimoji="0" lang="en-US" sz="4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938C67-660E-73C5-0B90-991BC94F6176}"/>
              </a:ext>
            </a:extLst>
          </p:cNvPr>
          <p:cNvSpPr txBox="1"/>
          <p:nvPr/>
        </p:nvSpPr>
        <p:spPr>
          <a:xfrm>
            <a:off x="4176557" y="4904786"/>
            <a:ext cx="38704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Are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not planning on canceling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or reducing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holiday travel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DA0074-B822-3F20-BD08-A9C661AE1FB3}"/>
              </a:ext>
            </a:extLst>
          </p:cNvPr>
          <p:cNvSpPr txBox="1"/>
          <p:nvPr/>
        </p:nvSpPr>
        <p:spPr>
          <a:xfrm>
            <a:off x="8857800" y="4091605"/>
            <a:ext cx="24975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74%</a:t>
            </a:r>
            <a:r>
              <a:rPr kumimoji="0" lang="en-US" sz="4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B7FF43-14FB-CDEE-F4BA-A85EE7441356}"/>
              </a:ext>
            </a:extLst>
          </p:cNvPr>
          <p:cNvSpPr txBox="1"/>
          <p:nvPr/>
        </p:nvSpPr>
        <p:spPr>
          <a:xfrm>
            <a:off x="4863024" y="4091605"/>
            <a:ext cx="24975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76%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6F6AEB-C2B7-626B-3364-E55AF3101078}"/>
              </a:ext>
            </a:extLst>
          </p:cNvPr>
          <p:cNvSpPr/>
          <p:nvPr/>
        </p:nvSpPr>
        <p:spPr>
          <a:xfrm>
            <a:off x="440087" y="6294755"/>
            <a:ext cx="117939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MRI-Simmons Q3 Trending Topics Study, A18+. *Samba TV,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Holiday Report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Based on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HarrisX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online survey of 2,505 U.S. adults, fielded 8/29/22 – 9/1/22.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107362-C518-95B7-73C6-3F20F36C3C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955F5EB-C5D8-96C3-7053-A9F61DDD3A70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185945-7F91-CA2D-F943-541E72CA7157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906051-8463-A4AD-9691-E2A161BA1CF7}"/>
              </a:ext>
            </a:extLst>
          </p:cNvPr>
          <p:cNvSpPr txBox="1"/>
          <p:nvPr/>
        </p:nvSpPr>
        <p:spPr>
          <a:xfrm>
            <a:off x="119704" y="235686"/>
            <a:ext cx="119418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Consumers’ love of the holidays means that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most are refusing to cut back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on their traditions like gift giving and holiday travel, even in the face of ongoing inflationary pressures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48CA3412-B595-2C0F-D970-F4ED19C19F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414" y="2649571"/>
            <a:ext cx="1284214" cy="12842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2189E37-2AA7-D76F-8A84-9572E4250EB1}"/>
              </a:ext>
            </a:extLst>
          </p:cNvPr>
          <p:cNvSpPr txBox="1"/>
          <p:nvPr/>
        </p:nvSpPr>
        <p:spPr>
          <a:xfrm>
            <a:off x="3034220" y="1889087"/>
            <a:ext cx="6123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0" b="0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</a:rPr>
              <a:t>% of U.S. adults who agree with the following statements</a:t>
            </a: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620C7AF8-FD8F-3202-F001-977F248FF7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3891" y="2649571"/>
            <a:ext cx="1284214" cy="12842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F6CCB0-F366-6C2D-9B4A-D03E737E79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0245" y="2585361"/>
            <a:ext cx="1412635" cy="14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04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6C7D65-1976-5DD3-1F5B-66B212BDCAAF}"/>
              </a:ext>
            </a:extLst>
          </p:cNvPr>
          <p:cNvSpPr/>
          <p:nvPr/>
        </p:nvSpPr>
        <p:spPr>
          <a:xfrm>
            <a:off x="0" y="1700421"/>
            <a:ext cx="7754842" cy="51327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FDEA8E-4830-0B9A-C64A-771F144BA3B1}"/>
              </a:ext>
            </a:extLst>
          </p:cNvPr>
          <p:cNvSpPr/>
          <p:nvPr/>
        </p:nvSpPr>
        <p:spPr>
          <a:xfrm>
            <a:off x="7743892" y="1700421"/>
            <a:ext cx="4436146" cy="5132758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42E2CF-5FA8-441B-B67A-6551B1008876}"/>
              </a:ext>
            </a:extLst>
          </p:cNvPr>
          <p:cNvSpPr txBox="1"/>
          <p:nvPr/>
        </p:nvSpPr>
        <p:spPr>
          <a:xfrm>
            <a:off x="9367" y="1828980"/>
            <a:ext cx="77588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Historical holiday season sales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$$$ in billions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71F24C-A73C-4EEF-86FA-989884607FA5}"/>
              </a:ext>
            </a:extLst>
          </p:cNvPr>
          <p:cNvSpPr txBox="1"/>
          <p:nvPr/>
        </p:nvSpPr>
        <p:spPr>
          <a:xfrm>
            <a:off x="76444" y="311741"/>
            <a:ext cx="120549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Because of this, holiday seasonal spending is projected to be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higher than last year’s record-setting sales,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despite economic uncertainty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E22543-E599-476E-9EEF-B74D5816E2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2BEBD979-FF93-4C8D-8980-9DD23C77CF4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1E9E69-9C1C-41C3-8851-D5747B2645E7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14C36A-ABD6-22C0-6CA1-9A67F37F61CF}"/>
              </a:ext>
            </a:extLst>
          </p:cNvPr>
          <p:cNvSpPr txBox="1"/>
          <p:nvPr/>
        </p:nvSpPr>
        <p:spPr>
          <a:xfrm>
            <a:off x="250170" y="1373554"/>
            <a:ext cx="1136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An important bellwether for the holidays, this year’s ‘Back-to-School’ season was projected to be up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+3%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vs. last year’s all-time high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A20E832-AA8D-1DCC-041C-8FE199FEA1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0333302"/>
              </p:ext>
            </p:extLst>
          </p:nvPr>
        </p:nvGraphicFramePr>
        <p:xfrm>
          <a:off x="52656" y="2794343"/>
          <a:ext cx="7644612" cy="2873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EDAD97C-2CB3-04C4-8D33-C1277771D5A5}"/>
              </a:ext>
            </a:extLst>
          </p:cNvPr>
          <p:cNvSpPr/>
          <p:nvPr/>
        </p:nvSpPr>
        <p:spPr>
          <a:xfrm>
            <a:off x="5634163" y="2626057"/>
            <a:ext cx="672723" cy="47966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F000B4-750C-791C-09D8-A5E0BC9FCAD0}"/>
              </a:ext>
            </a:extLst>
          </p:cNvPr>
          <p:cNvSpPr txBox="1"/>
          <p:nvPr/>
        </p:nvSpPr>
        <p:spPr>
          <a:xfrm>
            <a:off x="5540377" y="2626057"/>
            <a:ext cx="860294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+8%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YOY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A5AF372-0B0D-9724-6A60-4DEA7F37341E}"/>
              </a:ext>
            </a:extLst>
          </p:cNvPr>
          <p:cNvSpPr/>
          <p:nvPr/>
        </p:nvSpPr>
        <p:spPr>
          <a:xfrm>
            <a:off x="4468184" y="2743619"/>
            <a:ext cx="672723" cy="47966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00B9B7-1A7A-CF6E-062C-CC4F3D904139}"/>
              </a:ext>
            </a:extLst>
          </p:cNvPr>
          <p:cNvSpPr txBox="1"/>
          <p:nvPr/>
        </p:nvSpPr>
        <p:spPr>
          <a:xfrm>
            <a:off x="4374398" y="2743619"/>
            <a:ext cx="860294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+4%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YOY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A5136C4-796F-ABB6-3BBB-5845C77296FD}"/>
              </a:ext>
            </a:extLst>
          </p:cNvPr>
          <p:cNvSpPr/>
          <p:nvPr/>
        </p:nvSpPr>
        <p:spPr>
          <a:xfrm>
            <a:off x="3270018" y="2807784"/>
            <a:ext cx="672723" cy="47966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E9FF534-2BC7-501E-BF8F-80F739CA8DCD}"/>
              </a:ext>
            </a:extLst>
          </p:cNvPr>
          <p:cNvSpPr txBox="1"/>
          <p:nvPr/>
        </p:nvSpPr>
        <p:spPr>
          <a:xfrm>
            <a:off x="3176232" y="2807784"/>
            <a:ext cx="860294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+2%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YOY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EAF35A8-9965-77EB-727F-2E5AEA868C72}"/>
              </a:ext>
            </a:extLst>
          </p:cNvPr>
          <p:cNvSpPr/>
          <p:nvPr/>
        </p:nvSpPr>
        <p:spPr>
          <a:xfrm>
            <a:off x="2013696" y="2840709"/>
            <a:ext cx="672723" cy="47966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908A2C-A971-8FDE-CAE8-21C7FA140902}"/>
              </a:ext>
            </a:extLst>
          </p:cNvPr>
          <p:cNvSpPr txBox="1"/>
          <p:nvPr/>
        </p:nvSpPr>
        <p:spPr>
          <a:xfrm>
            <a:off x="1919910" y="2840709"/>
            <a:ext cx="860294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+5%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YOY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5308D-5A09-4D56-3E87-3B2D29A9E090}"/>
              </a:ext>
            </a:extLst>
          </p:cNvPr>
          <p:cNvSpPr txBox="1"/>
          <p:nvPr/>
        </p:nvSpPr>
        <p:spPr>
          <a:xfrm>
            <a:off x="8040733" y="4334455"/>
            <a:ext cx="3842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+8.5%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YOY projected growth in total holiday retail sales*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83207" y="6208872"/>
            <a:ext cx="72716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National Retail Federation,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NRF Says 2021 Holiday Sales Grew 14.1 Percent to Record $886.7 Billion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1/14/22. *Cheetah Digital,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Relationship Marketer’s Playbook for Holiday Planning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2022. 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DFBDCB-7524-3B56-A4FE-EE13C1C283EE}"/>
              </a:ext>
            </a:extLst>
          </p:cNvPr>
          <p:cNvSpPr txBox="1"/>
          <p:nvPr/>
        </p:nvSpPr>
        <p:spPr>
          <a:xfrm>
            <a:off x="7743892" y="2508141"/>
            <a:ext cx="44361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2022 U.S. Holiday season projection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682389-109F-0C58-0539-59D4E20BC28B}"/>
              </a:ext>
            </a:extLst>
          </p:cNvPr>
          <p:cNvSpPr/>
          <p:nvPr/>
        </p:nvSpPr>
        <p:spPr>
          <a:xfrm>
            <a:off x="6954828" y="2343370"/>
            <a:ext cx="672723" cy="47966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68E99D-ACDA-40A0-3436-A32ECF1AD38C}"/>
              </a:ext>
            </a:extLst>
          </p:cNvPr>
          <p:cNvSpPr txBox="1"/>
          <p:nvPr/>
        </p:nvSpPr>
        <p:spPr>
          <a:xfrm>
            <a:off x="6861042" y="2343471"/>
            <a:ext cx="860294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+14%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YOY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4700BF2F-4882-55F2-D4A3-01591761EA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232" y="2991453"/>
            <a:ext cx="1167467" cy="1167467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DCB19E26-302C-0BFA-AE8B-A907FD4DA639}"/>
              </a:ext>
            </a:extLst>
          </p:cNvPr>
          <p:cNvSpPr/>
          <p:nvPr/>
        </p:nvSpPr>
        <p:spPr>
          <a:xfrm rot="5400000">
            <a:off x="2522528" y="3665934"/>
            <a:ext cx="258324" cy="4063501"/>
          </a:xfrm>
          <a:prstGeom prst="rightBrace">
            <a:avLst>
              <a:gd name="adj1" fmla="val 21681"/>
              <a:gd name="adj2" fmla="val 50000"/>
            </a:avLst>
          </a:prstGeom>
          <a:ln w="12700">
            <a:solidFill>
              <a:srgbClr val="00BF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892554-B35E-B713-9C06-D778DD73C15A}"/>
              </a:ext>
            </a:extLst>
          </p:cNvPr>
          <p:cNvSpPr txBox="1"/>
          <p:nvPr/>
        </p:nvSpPr>
        <p:spPr>
          <a:xfrm>
            <a:off x="1875402" y="5826846"/>
            <a:ext cx="1552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0BFF2"/>
                </a:solidFill>
                <a:latin typeface="Helvetica" panose="020B0403020202020204" pitchFamily="34" charset="0"/>
              </a:rPr>
              <a:t>Pre-Pandemic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25D02F8-4DF6-353A-CDA6-55538CA9B66C}"/>
              </a:ext>
            </a:extLst>
          </p:cNvPr>
          <p:cNvSpPr/>
          <p:nvPr/>
        </p:nvSpPr>
        <p:spPr>
          <a:xfrm rot="5400000">
            <a:off x="6177722" y="4921400"/>
            <a:ext cx="258324" cy="1552575"/>
          </a:xfrm>
          <a:prstGeom prst="rightBrace">
            <a:avLst>
              <a:gd name="adj1" fmla="val 21681"/>
              <a:gd name="adj2" fmla="val 50000"/>
            </a:avLst>
          </a:prstGeom>
          <a:ln w="12700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EBECD7-8D3C-14BE-4071-35464C899B1F}"/>
              </a:ext>
            </a:extLst>
          </p:cNvPr>
          <p:cNvSpPr txBox="1"/>
          <p:nvPr/>
        </p:nvSpPr>
        <p:spPr>
          <a:xfrm>
            <a:off x="5530597" y="5826846"/>
            <a:ext cx="1552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3C8D"/>
                </a:solidFill>
                <a:latin typeface="Helvetica" panose="020B0403020202020204" pitchFamily="34" charset="0"/>
              </a:rPr>
              <a:t>Pandemic</a:t>
            </a:r>
          </a:p>
        </p:txBody>
      </p:sp>
    </p:spTree>
    <p:extLst>
      <p:ext uri="{BB962C8B-B14F-4D97-AF65-F5344CB8AC3E}">
        <p14:creationId xmlns:p14="http://schemas.microsoft.com/office/powerpoint/2010/main" val="308419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88E976-FBCC-10DC-3B36-7353352C676B}"/>
              </a:ext>
            </a:extLst>
          </p:cNvPr>
          <p:cNvSpPr/>
          <p:nvPr/>
        </p:nvSpPr>
        <p:spPr>
          <a:xfrm>
            <a:off x="-3023" y="1687973"/>
            <a:ext cx="4344525" cy="5170027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E753CF-387B-0BFA-9F41-C1A4C6D6A989}"/>
              </a:ext>
            </a:extLst>
          </p:cNvPr>
          <p:cNvSpPr/>
          <p:nvPr/>
        </p:nvSpPr>
        <p:spPr>
          <a:xfrm>
            <a:off x="4347138" y="1686571"/>
            <a:ext cx="7834102" cy="5171429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357898" y="6188389"/>
            <a:ext cx="78341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Samba TV,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Holiday Report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Based on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HarrisX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online survey of 2,505 U.S. adults, fielded 8/29/22 – 9/1/22. *VAB analysis of National Retail Federation,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Holiday 2021 by the Numbers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December 2021.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71F24C-A73C-4EEF-86FA-989884607FA5}"/>
              </a:ext>
            </a:extLst>
          </p:cNvPr>
          <p:cNvSpPr txBox="1"/>
          <p:nvPr/>
        </p:nvSpPr>
        <p:spPr>
          <a:xfrm>
            <a:off x="134844" y="174567"/>
            <a:ext cx="119418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Consumers will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spend over $1K on average this holiday season</a:t>
            </a:r>
            <a:r>
              <a:rPr lang="en-US" sz="2600" b="1">
                <a:solidFill>
                  <a:srgbClr val="ED3C8D"/>
                </a:solidFill>
                <a:latin typeface="Helvetica" panose="020B0403020202020204" pitchFamily="34" charset="0"/>
              </a:rPr>
              <a:t> </a:t>
            </a:r>
            <a:r>
              <a:rPr lang="en-US" sz="2600" b="1">
                <a:solidFill>
                  <a:srgbClr val="1B1464"/>
                </a:solidFill>
                <a:latin typeface="Helvetica" panose="020B0403020202020204" pitchFamily="34" charset="0"/>
              </a:rPr>
              <a:t>and while gifts are the main priority, one-third of spending will be on holiday-related purchases which presents opportunities across a range of categories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4EE801-F3F2-08CC-EDD6-976E8783D0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7E148-BF7A-9D5B-9D3A-5C18A5700C62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E31C0A-4FA9-A285-1903-E0D5EA6696BB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63EBC0-01AC-BDC2-1E9C-DB465ED3A615}"/>
              </a:ext>
            </a:extLst>
          </p:cNvPr>
          <p:cNvSpPr txBox="1"/>
          <p:nvPr/>
        </p:nvSpPr>
        <p:spPr>
          <a:xfrm>
            <a:off x="4357898" y="1862981"/>
            <a:ext cx="785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Average Consumer Holiday % Share of Spend</a:t>
            </a:r>
            <a:r>
              <a:rPr kumimoji="0" lang="en-US" sz="16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By Product Segment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2158A0-C6DC-B6A8-696D-F2EBEFF41ADE}"/>
              </a:ext>
            </a:extLst>
          </p:cNvPr>
          <p:cNvSpPr txBox="1"/>
          <p:nvPr/>
        </p:nvSpPr>
        <p:spPr>
          <a:xfrm>
            <a:off x="3868" y="5088663"/>
            <a:ext cx="4330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Spend on the holiday season </a:t>
            </a: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by the average adult</a:t>
            </a:r>
            <a:endParaRPr kumimoji="0" lang="en-US" sz="23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233E1C-4751-E9A2-3EE6-343C7C8AB56D}"/>
              </a:ext>
            </a:extLst>
          </p:cNvPr>
          <p:cNvSpPr txBox="1"/>
          <p:nvPr/>
        </p:nvSpPr>
        <p:spPr>
          <a:xfrm>
            <a:off x="674268" y="3804374"/>
            <a:ext cx="2989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$1,041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C8D1702-76E0-A3D4-23BA-9A1401A5EA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253" y="2254337"/>
            <a:ext cx="1367972" cy="1367972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7F3D37E-CBAE-A93A-5BAB-B987B56D46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1638366"/>
              </p:ext>
            </p:extLst>
          </p:nvPr>
        </p:nvGraphicFramePr>
        <p:xfrm>
          <a:off x="5096691" y="2476261"/>
          <a:ext cx="6388656" cy="375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20E8308-F1FC-84B4-F0DC-DF414805AC8B}"/>
              </a:ext>
            </a:extLst>
          </p:cNvPr>
          <p:cNvSpPr txBox="1"/>
          <p:nvPr/>
        </p:nvSpPr>
        <p:spPr>
          <a:xfrm>
            <a:off x="10049830" y="4697732"/>
            <a:ext cx="1605736" cy="461665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>
                <a:solidFill>
                  <a:srgbClr val="1B1464"/>
                </a:solidFill>
                <a:latin typeface="Helvetica" panose="020B0403020202020204" pitchFamily="34" charset="0"/>
              </a:rPr>
              <a:t>Gifts</a:t>
            </a:r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 for family, friends &amp; co-workers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A6BF26-BF2E-BFEB-68A1-DCCE88F1D2F2}"/>
              </a:ext>
            </a:extLst>
          </p:cNvPr>
          <p:cNvSpPr txBox="1"/>
          <p:nvPr/>
        </p:nvSpPr>
        <p:spPr>
          <a:xfrm>
            <a:off x="4926472" y="4011121"/>
            <a:ext cx="159125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FF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b="1" u="sng">
                <a:solidFill>
                  <a:srgbClr val="00BFF2"/>
                </a:solidFill>
                <a:latin typeface="Helvetica" panose="020B0403020202020204" pitchFamily="34" charset="0"/>
              </a:rPr>
              <a:t>Non-gift</a:t>
            </a:r>
            <a:r>
              <a:rPr lang="en-US" sz="1200">
                <a:solidFill>
                  <a:srgbClr val="00BFF2"/>
                </a:solidFill>
                <a:latin typeface="Helvetica" panose="020B0403020202020204" pitchFamily="34" charset="0"/>
              </a:rPr>
              <a:t> holiday purchases (i.e., food and decorations)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953882-DF9A-844C-9DA0-946A91E778DA}"/>
              </a:ext>
            </a:extLst>
          </p:cNvPr>
          <p:cNvSpPr txBox="1"/>
          <p:nvPr/>
        </p:nvSpPr>
        <p:spPr>
          <a:xfrm>
            <a:off x="5030142" y="2517471"/>
            <a:ext cx="2116669" cy="461665"/>
          </a:xfrm>
          <a:prstGeom prst="rect">
            <a:avLst/>
          </a:prstGeom>
          <a:solidFill>
            <a:schemeClr val="bg1"/>
          </a:solidFill>
          <a:ln>
            <a:solidFill>
              <a:srgbClr val="66C5AD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b="1" u="sng">
                <a:solidFill>
                  <a:srgbClr val="66C5AD"/>
                </a:solidFill>
                <a:latin typeface="Helvetica" panose="020B0403020202020204" pitchFamily="34" charset="0"/>
              </a:rPr>
              <a:t>Other</a:t>
            </a:r>
            <a:r>
              <a:rPr lang="en-US" sz="1200">
                <a:solidFill>
                  <a:srgbClr val="66C5AD"/>
                </a:solidFill>
                <a:latin typeface="Helvetica" panose="020B0403020202020204" pitchFamily="34" charset="0"/>
              </a:rPr>
              <a:t> holiday purchases for themselves or their families</a:t>
            </a:r>
          </a:p>
        </p:txBody>
      </p:sp>
    </p:spTree>
    <p:extLst>
      <p:ext uri="{BB962C8B-B14F-4D97-AF65-F5344CB8AC3E}">
        <p14:creationId xmlns:p14="http://schemas.microsoft.com/office/powerpoint/2010/main" val="1987802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5" ma:contentTypeDescription="Create a new document." ma:contentTypeScope="" ma:versionID="a466b9157af1ce0310746701f63ffce1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baee444f3b59eaeedc5a740e00a18818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f6166fe-9f5b-43aa-b8a9-b4d7ad530bda">
      <UserInfo>
        <DisplayName>Jason Wiese</DisplayName>
        <AccountId>13</AccountId>
        <AccountType/>
      </UserInfo>
      <UserInfo>
        <DisplayName>Karolina Guillen</DisplayName>
        <AccountId>14</AccountId>
        <AccountType/>
      </UserInfo>
      <UserInfo>
        <DisplayName>Danielle Delauro</DisplayName>
        <AccountId>38</AccountId>
        <AccountType/>
      </UserInfo>
      <UserInfo>
        <DisplayName>Marianne Vita</DisplayName>
        <AccountId>43</AccountId>
        <AccountType/>
      </UserInfo>
      <UserInfo>
        <DisplayName>Reed Kiely</DisplayName>
        <AccountId>39</AccountId>
        <AccountType/>
      </UserInfo>
      <UserInfo>
        <DisplayName>Dylan Breger</DisplayName>
        <AccountId>93</AccountId>
        <AccountType/>
      </UserInfo>
      <UserInfo>
        <DisplayName>Nellie Chung</DisplayName>
        <AccountId>63</AccountId>
        <AccountType/>
      </UserInfo>
      <UserInfo>
        <DisplayName>Leah Montner Dixon</DisplayName>
        <AccountId>10</AccountId>
        <AccountType/>
      </UserInfo>
    </SharedWithUsers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4B8162-7963-4D80-A0C4-AB755D5DAF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C4148A-7B02-42E4-8C0C-5E084B9A6B24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653F105-5EA6-4DEE-8A79-99500119FB72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3987</Words>
  <Application>Microsoft Office PowerPoint</Application>
  <PresentationFormat>Widescreen</PresentationFormat>
  <Paragraphs>381</Paragraphs>
  <Slides>27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Calibri</vt:lpstr>
      <vt:lpstr>Calibri Light</vt:lpstr>
      <vt:lpstr>Helvetica</vt:lpstr>
      <vt:lpstr>Helvetica Bold</vt:lpstr>
      <vt:lpstr>Helvetica Light</vt:lpstr>
      <vt:lpstr>Helvetica-Light</vt:lpstr>
      <vt:lpstr>Helvetica-Lightoblique</vt:lpstr>
      <vt:lpstr>Trebuchet MS</vt:lpstr>
      <vt:lpstr>Office Theme</vt:lpstr>
      <vt:lpstr>1_Custom Design</vt:lpstr>
      <vt:lpstr>3_Custom Design</vt:lpstr>
      <vt:lpstr>1_Office Theme</vt:lpstr>
      <vt:lpstr>It’s the Most Opportune  Time of the Year Why consumers’ holiday spirit triumphs over economic uncertainty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Karolina Guillen</dc:creator>
  <cp:lastModifiedBy>Karolina Guillen</cp:lastModifiedBy>
  <cp:revision>1</cp:revision>
  <cp:lastPrinted>2022-09-21T19:52:40Z</cp:lastPrinted>
  <dcterms:created xsi:type="dcterms:W3CDTF">2021-06-10T19:55:25Z</dcterms:created>
  <dcterms:modified xsi:type="dcterms:W3CDTF">2022-10-06T18:16:39Z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MediaServiceImageTags">
    <vt:lpwstr/>
  </property>
</Properties>
</file>