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64" r:id="rId6"/>
    <p:sldMasterId id="2147483670" r:id="rId7"/>
  </p:sldMasterIdLst>
  <p:notesMasterIdLst>
    <p:notesMasterId r:id="rId23"/>
  </p:notesMasterIdLst>
  <p:sldIdLst>
    <p:sldId id="2144328363" r:id="rId8"/>
    <p:sldId id="2144328372" r:id="rId9"/>
    <p:sldId id="2144328483" r:id="rId10"/>
    <p:sldId id="2144328382" r:id="rId11"/>
    <p:sldId id="2144328384" r:id="rId12"/>
    <p:sldId id="2144328383" r:id="rId13"/>
    <p:sldId id="2144328507" r:id="rId14"/>
    <p:sldId id="2144328385" r:id="rId15"/>
    <p:sldId id="2929" r:id="rId16"/>
    <p:sldId id="2144328391" r:id="rId17"/>
    <p:sldId id="2144328386" r:id="rId18"/>
    <p:sldId id="2144328387" r:id="rId19"/>
    <p:sldId id="2144328357" r:id="rId20"/>
    <p:sldId id="2144328304" r:id="rId21"/>
    <p:sldId id="2144327406" r:id="rId22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85A107-2D3E-7AFE-0528-70F5B03A336C}" name="Marianne Vita" initials="MV" userId="S::mariannev@thevab.com::35b1102d-d340-4a85-a709-12ee727aa48b" providerId="AD"/>
  <p188:author id="{6644001F-98D2-AF68-925B-F4D39E797894}" name="Jason Wiese" initials="JW" userId="S::jasonw@thevab.com::4bff8d5b-7de6-4655-b397-69b0afc81113" providerId="AD"/>
  <p188:author id="{41E8424B-45FD-3ECB-0948-723F916FFB79}" name="Danielle Delauro" initials="DD" userId="S::danielled@thevab.com::79c3a64d-209a-45df-902b-7cba6cccfd68" providerId="AD"/>
  <p188:author id="{A5C48789-DAFD-4389-7A87-B92CBB8A351A}" name="Reed Kiely" initials="RK" userId="S::reedk@thevab.com::768be38e-2fb5-40ce-925d-bd8e9d9e3c31" providerId="AD"/>
  <p188:author id="{ACD09CA3-38A1-5F5B-8715-499BA24A48C7}" name="Karolina Guillen" initials="KG" userId="Karolina Guillen" providerId="None"/>
  <p188:author id="{F0141AB7-7F25-3C16-C77D-5FEA2DA4B116}" name="Karolina Guillen" initials="KG" userId="S::karolinaG@thevab.com::c1c08796-a0be-47c6-af52-5d31fd96ec50" providerId="AD"/>
  <p188:author id="{21855EDF-F9CE-3B66-C6A5-06158391F461}" name="Leah Montner Dixon" initials="LMD" userId="S::leahm@thevab.com::d5b2ae9e-9213-4442-b7df-4db8cbe51e5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le Delauro" initials="DD" lastIdx="5" clrIdx="0">
    <p:extLst>
      <p:ext uri="{19B8F6BF-5375-455C-9EA6-DF929625EA0E}">
        <p15:presenceInfo xmlns:p15="http://schemas.microsoft.com/office/powerpoint/2012/main" userId="S::danielled@thevab.com::79c3a64d-209a-45df-902b-7cba6cccfd68" providerId="AD"/>
      </p:ext>
    </p:extLst>
  </p:cmAuthor>
  <p:cmAuthor id="2" name="Reed Kiely" initials="RK" lastIdx="3" clrIdx="1">
    <p:extLst>
      <p:ext uri="{19B8F6BF-5375-455C-9EA6-DF929625EA0E}">
        <p15:presenceInfo xmlns:p15="http://schemas.microsoft.com/office/powerpoint/2012/main" userId="S::reedk@thevab.com::768be38e-2fb5-40ce-925d-bd8e9d9e3c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1464"/>
    <a:srgbClr val="66C5AD"/>
    <a:srgbClr val="ED3C8D"/>
    <a:srgbClr val="00BFF2"/>
    <a:srgbClr val="ACBDCE"/>
    <a:srgbClr val="FFE600"/>
    <a:srgbClr val="E2E8F0"/>
    <a:srgbClr val="000000"/>
    <a:srgbClr val="130F4A"/>
    <a:srgbClr val="FF6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82CF89-52C3-4ED0-9455-8B8D9ABBF870}" v="2" dt="2022-10-04T15:10:08.536"/>
    <p1510:client id="{1034E486-CC7D-470C-A8D7-8EC2FAA87834}" v="384" dt="2022-10-04T15:31:35.083"/>
    <p1510:client id="{2C0DB4DA-0C9C-4709-9A58-91470AE8902F}" v="767" dt="2022-10-04T19:37:39.255"/>
    <p1510:client id="{AABC980E-C766-408F-8917-75447F5E62A2}" v="7" dt="2022-10-04T02:20:16.7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5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on Wiese" userId="4bff8d5b-7de6-4655-b397-69b0afc81113" providerId="ADAL" clId="{1034E486-CC7D-470C-A8D7-8EC2FAA87834}"/>
    <pc:docChg chg="undo custSel modSld">
      <pc:chgData name="Jason Wiese" userId="4bff8d5b-7de6-4655-b397-69b0afc81113" providerId="ADAL" clId="{1034E486-CC7D-470C-A8D7-8EC2FAA87834}" dt="2022-10-04T15:31:35.083" v="383" actId="20577"/>
      <pc:docMkLst>
        <pc:docMk/>
      </pc:docMkLst>
      <pc:sldChg chg="modSp mod">
        <pc:chgData name="Jason Wiese" userId="4bff8d5b-7de6-4655-b397-69b0afc81113" providerId="ADAL" clId="{1034E486-CC7D-470C-A8D7-8EC2FAA87834}" dt="2022-10-04T15:31:35.083" v="383" actId="20577"/>
        <pc:sldMkLst>
          <pc:docMk/>
          <pc:sldMk cId="1268282390" sldId="2144328357"/>
        </pc:sldMkLst>
        <pc:spChg chg="mod">
          <ac:chgData name="Jason Wiese" userId="4bff8d5b-7de6-4655-b397-69b0afc81113" providerId="ADAL" clId="{1034E486-CC7D-470C-A8D7-8EC2FAA87834}" dt="2022-10-04T15:31:35.083" v="383" actId="20577"/>
          <ac:spMkLst>
            <pc:docMk/>
            <pc:sldMk cId="1268282390" sldId="2144328357"/>
            <ac:spMk id="15" creationId="{FB95FAB7-B9CF-408A-A338-EDBA41131D7D}"/>
          </ac:spMkLst>
        </pc:spChg>
      </pc:sldChg>
      <pc:sldChg chg="modNotesTx">
        <pc:chgData name="Jason Wiese" userId="4bff8d5b-7de6-4655-b397-69b0afc81113" providerId="ADAL" clId="{1034E486-CC7D-470C-A8D7-8EC2FAA87834}" dt="2022-10-04T15:18:29.368" v="6" actId="20577"/>
        <pc:sldMkLst>
          <pc:docMk/>
          <pc:sldMk cId="1305147618" sldId="2144328359"/>
        </pc:sldMkLst>
      </pc:sldChg>
      <pc:sldChg chg="modSp mod modNotesTx">
        <pc:chgData name="Jason Wiese" userId="4bff8d5b-7de6-4655-b397-69b0afc81113" providerId="ADAL" clId="{1034E486-CC7D-470C-A8D7-8EC2FAA87834}" dt="2022-10-04T15:18:48.754" v="10" actId="403"/>
        <pc:sldMkLst>
          <pc:docMk/>
          <pc:sldMk cId="3406534134" sldId="2144328363"/>
        </pc:sldMkLst>
        <pc:spChg chg="mod">
          <ac:chgData name="Jason Wiese" userId="4bff8d5b-7de6-4655-b397-69b0afc81113" providerId="ADAL" clId="{1034E486-CC7D-470C-A8D7-8EC2FAA87834}" dt="2022-10-04T15:18:48.754" v="10" actId="403"/>
          <ac:spMkLst>
            <pc:docMk/>
            <pc:sldMk cId="3406534134" sldId="2144328363"/>
            <ac:spMk id="10" creationId="{0C38B446-4C07-42BF-B42F-5E8AEE13A36B}"/>
          </ac:spMkLst>
        </pc:spChg>
      </pc:sldChg>
      <pc:sldChg chg="modSp mod">
        <pc:chgData name="Jason Wiese" userId="4bff8d5b-7de6-4655-b397-69b0afc81113" providerId="ADAL" clId="{1034E486-CC7D-470C-A8D7-8EC2FAA87834}" dt="2022-10-04T15:23:50.891" v="12" actId="14100"/>
        <pc:sldMkLst>
          <pc:docMk/>
          <pc:sldMk cId="207655204" sldId="2144328507"/>
        </pc:sldMkLst>
        <pc:spChg chg="mod">
          <ac:chgData name="Jason Wiese" userId="4bff8d5b-7de6-4655-b397-69b0afc81113" providerId="ADAL" clId="{1034E486-CC7D-470C-A8D7-8EC2FAA87834}" dt="2022-10-04T15:23:50.891" v="12" actId="14100"/>
          <ac:spMkLst>
            <pc:docMk/>
            <pc:sldMk cId="207655204" sldId="2144328507"/>
            <ac:spMk id="3" creationId="{B4E48738-1C12-8CCA-F4FA-0510BA0C5B04}"/>
          </ac:spMkLst>
        </pc:spChg>
      </pc:sldChg>
    </pc:docChg>
  </pc:docChgLst>
  <pc:docChgLst>
    <pc:chgData name="Karolina Guillen" userId="c1c08796-a0be-47c6-af52-5d31fd96ec50" providerId="ADAL" clId="{2C0DB4DA-0C9C-4709-9A58-91470AE8902F}"/>
    <pc:docChg chg="undo custSel delSld modSld">
      <pc:chgData name="Karolina Guillen" userId="c1c08796-a0be-47c6-af52-5d31fd96ec50" providerId="ADAL" clId="{2C0DB4DA-0C9C-4709-9A58-91470AE8902F}" dt="2022-10-04T19:38:37.732" v="777" actId="1038"/>
      <pc:docMkLst>
        <pc:docMk/>
      </pc:docMkLst>
      <pc:sldChg chg="modSp mod">
        <pc:chgData name="Karolina Guillen" userId="c1c08796-a0be-47c6-af52-5d31fd96ec50" providerId="ADAL" clId="{2C0DB4DA-0C9C-4709-9A58-91470AE8902F}" dt="2022-10-04T15:08:43.584" v="743" actId="20577"/>
        <pc:sldMkLst>
          <pc:docMk/>
          <pc:sldMk cId="1268282390" sldId="2144328357"/>
        </pc:sldMkLst>
        <pc:spChg chg="mod">
          <ac:chgData name="Karolina Guillen" userId="c1c08796-a0be-47c6-af52-5d31fd96ec50" providerId="ADAL" clId="{2C0DB4DA-0C9C-4709-9A58-91470AE8902F}" dt="2022-10-04T15:08:43.584" v="743" actId="20577"/>
          <ac:spMkLst>
            <pc:docMk/>
            <pc:sldMk cId="1268282390" sldId="2144328357"/>
            <ac:spMk id="15" creationId="{FB95FAB7-B9CF-408A-A338-EDBA41131D7D}"/>
          </ac:spMkLst>
        </pc:spChg>
      </pc:sldChg>
      <pc:sldChg chg="addSp delSp modSp del mod">
        <pc:chgData name="Karolina Guillen" userId="c1c08796-a0be-47c6-af52-5d31fd96ec50" providerId="ADAL" clId="{2C0DB4DA-0C9C-4709-9A58-91470AE8902F}" dt="2022-10-04T19:38:24.717" v="767" actId="47"/>
        <pc:sldMkLst>
          <pc:docMk/>
          <pc:sldMk cId="1305147618" sldId="2144328359"/>
        </pc:sldMkLst>
        <pc:picChg chg="add mod ord">
          <ac:chgData name="Karolina Guillen" userId="c1c08796-a0be-47c6-af52-5d31fd96ec50" providerId="ADAL" clId="{2C0DB4DA-0C9C-4709-9A58-91470AE8902F}" dt="2022-10-04T15:19:37.053" v="760" actId="167"/>
          <ac:picMkLst>
            <pc:docMk/>
            <pc:sldMk cId="1305147618" sldId="2144328359"/>
            <ac:picMk id="2" creationId="{692DBB07-C404-AE81-FA3F-C48863037979}"/>
          </ac:picMkLst>
        </pc:picChg>
        <pc:picChg chg="del">
          <ac:chgData name="Karolina Guillen" userId="c1c08796-a0be-47c6-af52-5d31fd96ec50" providerId="ADAL" clId="{2C0DB4DA-0C9C-4709-9A58-91470AE8902F}" dt="2022-10-04T15:19:34.305" v="758" actId="478"/>
          <ac:picMkLst>
            <pc:docMk/>
            <pc:sldMk cId="1305147618" sldId="2144328359"/>
            <ac:picMk id="9" creationId="{7FBDCF81-F9D2-A86E-C753-AB9232686FEE}"/>
          </ac:picMkLst>
        </pc:picChg>
      </pc:sldChg>
      <pc:sldChg chg="addSp delSp modSp mod">
        <pc:chgData name="Karolina Guillen" userId="c1c08796-a0be-47c6-af52-5d31fd96ec50" providerId="ADAL" clId="{2C0DB4DA-0C9C-4709-9A58-91470AE8902F}" dt="2022-10-04T19:38:27.406" v="769" actId="478"/>
        <pc:sldMkLst>
          <pc:docMk/>
          <pc:sldMk cId="3406534134" sldId="2144328363"/>
        </pc:sldMkLst>
        <pc:spChg chg="add del mod">
          <ac:chgData name="Karolina Guillen" userId="c1c08796-a0be-47c6-af52-5d31fd96ec50" providerId="ADAL" clId="{2C0DB4DA-0C9C-4709-9A58-91470AE8902F}" dt="2022-10-04T14:52:28.658" v="55" actId="478"/>
          <ac:spMkLst>
            <pc:docMk/>
            <pc:sldMk cId="3406534134" sldId="2144328363"/>
            <ac:spMk id="3" creationId="{5F123CB9-82B5-88DC-878D-A2F2FA4A631F}"/>
          </ac:spMkLst>
        </pc:spChg>
        <pc:spChg chg="add del mod">
          <ac:chgData name="Karolina Guillen" userId="c1c08796-a0be-47c6-af52-5d31fd96ec50" providerId="ADAL" clId="{2C0DB4DA-0C9C-4709-9A58-91470AE8902F}" dt="2022-10-04T15:00:35.650" v="80" actId="1037"/>
          <ac:spMkLst>
            <pc:docMk/>
            <pc:sldMk cId="3406534134" sldId="2144328363"/>
            <ac:spMk id="10" creationId="{0C38B446-4C07-42BF-B42F-5E8AEE13A36B}"/>
          </ac:spMkLst>
        </pc:spChg>
        <pc:spChg chg="add del mod">
          <ac:chgData name="Karolina Guillen" userId="c1c08796-a0be-47c6-af52-5d31fd96ec50" providerId="ADAL" clId="{2C0DB4DA-0C9C-4709-9A58-91470AE8902F}" dt="2022-10-04T19:38:27.406" v="769" actId="478"/>
          <ac:spMkLst>
            <pc:docMk/>
            <pc:sldMk cId="3406534134" sldId="2144328363"/>
            <ac:spMk id="20" creationId="{7D78EEAB-313C-1BD3-4008-83995CA853C4}"/>
          </ac:spMkLst>
        </pc:spChg>
        <pc:picChg chg="del mod">
          <ac:chgData name="Karolina Guillen" userId="c1c08796-a0be-47c6-af52-5d31fd96ec50" providerId="ADAL" clId="{2C0DB4DA-0C9C-4709-9A58-91470AE8902F}" dt="2022-10-04T15:14:14.506" v="744" actId="478"/>
          <ac:picMkLst>
            <pc:docMk/>
            <pc:sldMk cId="3406534134" sldId="2144328363"/>
            <ac:picMk id="9" creationId="{0240F86A-B5E2-EF30-DA00-127D185EEACF}"/>
          </ac:picMkLst>
        </pc:picChg>
        <pc:picChg chg="add mod ord">
          <ac:chgData name="Karolina Guillen" userId="c1c08796-a0be-47c6-af52-5d31fd96ec50" providerId="ADAL" clId="{2C0DB4DA-0C9C-4709-9A58-91470AE8902F}" dt="2022-10-04T15:14:17.126" v="746" actId="167"/>
          <ac:picMkLst>
            <pc:docMk/>
            <pc:sldMk cId="3406534134" sldId="2144328363"/>
            <ac:picMk id="18" creationId="{33777772-51DD-2367-A536-11D9A7E81F5C}"/>
          </ac:picMkLst>
        </pc:picChg>
      </pc:sldChg>
      <pc:sldChg chg="addSp delSp modSp mod">
        <pc:chgData name="Karolina Guillen" userId="c1c08796-a0be-47c6-af52-5d31fd96ec50" providerId="ADAL" clId="{2C0DB4DA-0C9C-4709-9A58-91470AE8902F}" dt="2022-10-04T19:38:37.732" v="777" actId="1038"/>
        <pc:sldMkLst>
          <pc:docMk/>
          <pc:sldMk cId="2844488092" sldId="2144328372"/>
        </pc:sldMkLst>
        <pc:spChg chg="mod">
          <ac:chgData name="Karolina Guillen" userId="c1c08796-a0be-47c6-af52-5d31fd96ec50" providerId="ADAL" clId="{2C0DB4DA-0C9C-4709-9A58-91470AE8902F}" dt="2022-10-04T19:38:37.732" v="777" actId="1038"/>
          <ac:spMkLst>
            <pc:docMk/>
            <pc:sldMk cId="2844488092" sldId="2144328372"/>
            <ac:spMk id="3" creationId="{622A2013-09D5-22BE-0227-864F3B519CC3}"/>
          </ac:spMkLst>
        </pc:spChg>
        <pc:spChg chg="mod">
          <ac:chgData name="Karolina Guillen" userId="c1c08796-a0be-47c6-af52-5d31fd96ec50" providerId="ADAL" clId="{2C0DB4DA-0C9C-4709-9A58-91470AE8902F}" dt="2022-10-04T19:38:37.732" v="777" actId="1038"/>
          <ac:spMkLst>
            <pc:docMk/>
            <pc:sldMk cId="2844488092" sldId="2144328372"/>
            <ac:spMk id="12" creationId="{AF6B8EC0-46EF-4454-8F5C-DA73E47253BB}"/>
          </ac:spMkLst>
        </pc:spChg>
        <pc:picChg chg="add mod ord modCrop">
          <ac:chgData name="Karolina Guillen" userId="c1c08796-a0be-47c6-af52-5d31fd96ec50" providerId="ADAL" clId="{2C0DB4DA-0C9C-4709-9A58-91470AE8902F}" dt="2022-10-04T19:38:18.275" v="766" actId="167"/>
          <ac:picMkLst>
            <pc:docMk/>
            <pc:sldMk cId="2844488092" sldId="2144328372"/>
            <ac:picMk id="2" creationId="{DA98541F-5947-7B77-6CED-62D833147FD5}"/>
          </ac:picMkLst>
        </pc:picChg>
        <pc:picChg chg="del">
          <ac:chgData name="Karolina Guillen" userId="c1c08796-a0be-47c6-af52-5d31fd96ec50" providerId="ADAL" clId="{2C0DB4DA-0C9C-4709-9A58-91470AE8902F}" dt="2022-10-04T19:37:38.807" v="761" actId="478"/>
          <ac:picMkLst>
            <pc:docMk/>
            <pc:sldMk cId="2844488092" sldId="2144328372"/>
            <ac:picMk id="5" creationId="{21324AB1-2862-9A95-756C-B8CBC58A8037}"/>
          </ac:picMkLst>
        </pc:picChg>
      </pc:sldChg>
    </pc:docChg>
  </pc:docChgLst>
  <pc:docChgLst>
    <pc:chgData name="Leah Montner Dixon" userId="d5b2ae9e-9213-4442-b7df-4db8cbe51e5d" providerId="ADAL" clId="{0582CF89-52C3-4ED0-9455-8B8D9ABBF870}"/>
    <pc:docChg chg="undo custSel modSld">
      <pc:chgData name="Leah Montner Dixon" userId="d5b2ae9e-9213-4442-b7df-4db8cbe51e5d" providerId="ADAL" clId="{0582CF89-52C3-4ED0-9455-8B8D9ABBF870}" dt="2022-10-04T15:10:08.536" v="1" actId="1076"/>
      <pc:docMkLst>
        <pc:docMk/>
      </pc:docMkLst>
      <pc:sldChg chg="modSp mod">
        <pc:chgData name="Leah Montner Dixon" userId="d5b2ae9e-9213-4442-b7df-4db8cbe51e5d" providerId="ADAL" clId="{0582CF89-52C3-4ED0-9455-8B8D9ABBF870}" dt="2022-10-04T15:10:08.536" v="1" actId="1076"/>
        <pc:sldMkLst>
          <pc:docMk/>
          <pc:sldMk cId="3406534134" sldId="2144328363"/>
        </pc:sldMkLst>
        <pc:picChg chg="mod">
          <ac:chgData name="Leah Montner Dixon" userId="d5b2ae9e-9213-4442-b7df-4db8cbe51e5d" providerId="ADAL" clId="{0582CF89-52C3-4ED0-9455-8B8D9ABBF870}" dt="2022-10-04T15:10:08.536" v="1" actId="1076"/>
          <ac:picMkLst>
            <pc:docMk/>
            <pc:sldMk cId="3406534134" sldId="2144328363"/>
            <ac:picMk id="11" creationId="{62B466FF-27A2-A4E2-1032-F0A2E7950BC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0238682081794219"/>
          <c:y val="0.22555125670538193"/>
          <c:w val="0.5976131791820577"/>
          <c:h val="0.774448743294618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1B1464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Christmas</c:v>
                </c:pt>
                <c:pt idx="1">
                  <c:v>The World Cup</c:v>
                </c:pt>
                <c:pt idx="2">
                  <c:v>Thanksgiving</c:v>
                </c:pt>
                <c:pt idx="3">
                  <c:v>New Year's</c:v>
                </c:pt>
                <c:pt idx="4">
                  <c:v>Halloween</c:v>
                </c:pt>
                <c:pt idx="5">
                  <c:v>Easter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0.84</c:v>
                </c:pt>
                <c:pt idx="1">
                  <c:v>0.64</c:v>
                </c:pt>
                <c:pt idx="2">
                  <c:v>0.54</c:v>
                </c:pt>
                <c:pt idx="3">
                  <c:v>0.54</c:v>
                </c:pt>
                <c:pt idx="4">
                  <c:v>0.23</c:v>
                </c:pt>
                <c:pt idx="5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34-4A3E-8A29-CB929A053E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axId val="1807004943"/>
        <c:axId val="102935919"/>
      </c:barChart>
      <c:catAx>
        <c:axId val="1807004943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102935919"/>
        <c:crosses val="autoZero"/>
        <c:auto val="1"/>
        <c:lblAlgn val="ctr"/>
        <c:lblOffset val="100"/>
        <c:noMultiLvlLbl val="0"/>
      </c:catAx>
      <c:valAx>
        <c:axId val="102935919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18070049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1B1464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272337600151884"/>
          <c:y val="0.12458333387949419"/>
          <c:w val="0.80727662399848121"/>
          <c:h val="0.87541666612050584"/>
        </c:manualLayout>
      </c:layout>
      <c:barChart>
        <c:barDir val="bar"/>
        <c:grouping val="stack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Less</c:v>
                </c:pt>
              </c:strCache>
            </c:strRef>
          </c:tx>
          <c:spPr>
            <a:solidFill>
              <a:srgbClr val="1B1464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Hispanic A18+</c:v>
                </c:pt>
                <c:pt idx="1">
                  <c:v>A18+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0.17</c:v>
                </c:pt>
                <c:pt idx="1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D4-4367-BC7F-3E02E9F2D5B4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Same or more</c:v>
                </c:pt>
              </c:strCache>
            </c:strRef>
          </c:tx>
          <c:spPr>
            <a:solidFill>
              <a:srgbClr val="ED3C8D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Helvetica" panose="020B04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Hispanic A18+</c:v>
                </c:pt>
                <c:pt idx="1">
                  <c:v>A18+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0.83</c:v>
                </c:pt>
                <c:pt idx="1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AD-467B-862E-CA0F699C5C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7"/>
        <c:overlap val="100"/>
        <c:axId val="871243888"/>
        <c:axId val="871249136"/>
      </c:barChart>
      <c:catAx>
        <c:axId val="871243888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endParaRPr lang="en-US"/>
          </a:p>
        </c:txPr>
        <c:crossAx val="871249136"/>
        <c:crosses val="autoZero"/>
        <c:auto val="1"/>
        <c:lblAlgn val="ctr"/>
        <c:lblOffset val="100"/>
        <c:noMultiLvlLbl val="0"/>
      </c:catAx>
      <c:valAx>
        <c:axId val="871249136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871243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0005190428786216"/>
          <c:y val="0"/>
          <c:w val="0.4079104343394982"/>
          <c:h val="0.105992782811924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1B1464"/>
              </a:solidFill>
              <a:latin typeface="Helvetica" panose="020B04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462A27E-0BE5-4A46-A6C5-B0B0D1464A88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F04EFE2-3D8F-4FA9-AF11-29E630630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55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04EFE2-3D8F-4FA9-AF11-29E6306303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126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836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651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739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C3254-C2BA-461B-86C8-C14FFCA9E8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005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309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269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BC225-E3B7-49EE-A561-0054F1C80D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963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E759C-AE60-461D-8811-5E4C3153E8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FC7BF6-3B29-4719-9BA1-930DB933D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859D3-171D-421F-83CE-4BBCF99ED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BC-F834-417A-AFA8-8C825A696C4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946F0-2D25-4064-8A42-9A817595C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0C5EF-A2BA-4DB0-A6ED-A972EB6B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2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D2532-8303-456B-82CC-84D53CFE6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60B2C7-AD07-458B-8B9A-72E255DB2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EF5FF-0B1F-4297-85CE-248EBB698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BC-F834-417A-AFA8-8C825A696C4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F09FC-029E-4361-9748-C5715BB67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29A3D-E500-4210-ABE5-AFDB8886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29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046B52-D2A6-4240-AD1F-7480237E77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07A2DF-6F5D-4013-A50F-432D477F5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0D0F7-BFFE-418F-B666-4B2B0CCA2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BC-F834-417A-AFA8-8C825A696C4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ACDD9-AAC7-4ACB-8850-03FEDE955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F62B3-CA98-42E8-B6E0-4EB3D23BC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8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359752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6485" y="5335064"/>
            <a:ext cx="11728449" cy="888470"/>
          </a:xfrm>
          <a:prstGeom prst="rect">
            <a:avLst/>
          </a:prstGeom>
        </p:spPr>
        <p:txBody>
          <a:bodyPr vert="horz"/>
          <a:lstStyle>
            <a:lvl1pPr marL="0" indent="0" algn="ctr" defTabSz="4572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/>
            </a:lvl1pPr>
            <a:lvl5pPr marL="1828800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</p:spTree>
    <p:extLst>
      <p:ext uri="{BB962C8B-B14F-4D97-AF65-F5344CB8AC3E}">
        <p14:creationId xmlns:p14="http://schemas.microsoft.com/office/powerpoint/2010/main" val="3201668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1512" y="567941"/>
            <a:ext cx="7347015" cy="994545"/>
          </a:xfrm>
          <a:prstGeom prst="rect">
            <a:avLst/>
          </a:prstGeom>
        </p:spPr>
        <p:txBody>
          <a:bodyPr/>
          <a:lstStyle>
            <a:lvl1pPr algn="l">
              <a:defRPr spc="-100">
                <a:solidFill>
                  <a:srgbClr val="3775A2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Sample Page Layout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2037" y="368685"/>
            <a:ext cx="7880671" cy="339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00AF78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Sample Pre-Head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8752" y="6410230"/>
            <a:ext cx="9285208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02218" y="1809173"/>
            <a:ext cx="6289256" cy="262428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200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In 2014, the VAB released a study called “What’s Driving Digital?” which looked at the impact of monthly TV spend on the website traffic of 75 “pure-play” Internet brands such as Priceline, </a:t>
            </a:r>
            <a:r>
              <a:rPr lang="en-US" err="1"/>
              <a:t>E*Trade</a:t>
            </a:r>
            <a:r>
              <a:rPr lang="en-US"/>
              <a:t> and </a:t>
            </a:r>
            <a:r>
              <a:rPr lang="en-US" err="1"/>
              <a:t>Match.com</a:t>
            </a:r>
            <a:r>
              <a:rPr lang="en-US"/>
              <a:t> to name just a few.</a:t>
            </a:r>
          </a:p>
          <a:p>
            <a:pPr lvl="0"/>
            <a:r>
              <a:rPr lang="en-US"/>
              <a:t> 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22036" y="4640119"/>
            <a:ext cx="6289256" cy="136351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• </a:t>
            </a: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</a:p>
          <a:p>
            <a:pPr lvl="0"/>
            <a:r>
              <a:rPr lang="en-US"/>
              <a:t>• </a:t>
            </a:r>
            <a:r>
              <a:rPr lang="en-US" err="1"/>
              <a:t>Duis</a:t>
            </a:r>
            <a:r>
              <a:rPr lang="en-US"/>
              <a:t>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endParaRPr lang="en-US"/>
          </a:p>
          <a:p>
            <a:pPr lvl="0"/>
            <a:r>
              <a:rPr lang="en-US"/>
              <a:t>•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4B1CEF-CD72-4131-87CE-CB361728A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67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-Col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C1714BA-599F-43A0-A8D2-5422D6427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397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5CB122-3EFA-4C50-9CBB-573C569EC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08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6485" y="5335064"/>
            <a:ext cx="11728449" cy="888470"/>
          </a:xfrm>
          <a:prstGeom prst="rect">
            <a:avLst/>
          </a:prstGeom>
        </p:spPr>
        <p:txBody>
          <a:bodyPr vert="horz"/>
          <a:lstStyle>
            <a:lvl1pPr marL="0" indent="0" algn="ctr" defTabSz="4572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/>
            </a:lvl1pPr>
            <a:lvl5pPr marL="1828800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</p:spTree>
    <p:extLst>
      <p:ext uri="{BB962C8B-B14F-4D97-AF65-F5344CB8AC3E}">
        <p14:creationId xmlns:p14="http://schemas.microsoft.com/office/powerpoint/2010/main" val="24659329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6176723" y="0"/>
            <a:ext cx="6015277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9" name="Picture 18" descr="Logo&#10;&#10;Description automatically generated with medium confidence">
            <a:extLst>
              <a:ext uri="{FF2B5EF4-FFF2-40B4-BE49-F238E27FC236}">
                <a16:creationId xmlns:a16="http://schemas.microsoft.com/office/drawing/2014/main" id="{73675C42-201E-4C63-A839-40455D5457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594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75BB585C-EC61-43F1-BD9D-EF637B312C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40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378EF-6415-42CA-9416-88761FDEF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FD409-CAE2-4E6B-B3CE-654B62B43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5737-BE0D-42CD-BEF4-650A80D2D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BC-F834-417A-AFA8-8C825A696C4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6BE45-3D39-41B9-8D60-DCDFE915C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2EFF5-6AF8-4F7B-B690-575CBDDB8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9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V2">
    <p:bg>
      <p:bgPr>
        <a:solidFill>
          <a:srgbClr val="1B1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79B80E8-461F-4DCB-ACB0-9B2E25BDBF5F}"/>
              </a:ext>
            </a:extLst>
          </p:cNvPr>
          <p:cNvSpPr/>
          <p:nvPr/>
        </p:nvSpPr>
        <p:spPr>
          <a:xfrm>
            <a:off x="2783605" y="-13657"/>
            <a:ext cx="2085301" cy="1536683"/>
          </a:xfrm>
          <a:custGeom>
            <a:avLst/>
            <a:gdLst>
              <a:gd name="connsiteX0" fmla="*/ 1510748 w 2015520"/>
              <a:gd name="connsiteY0" fmla="*/ 0 h 1536683"/>
              <a:gd name="connsiteX1" fmla="*/ 2015520 w 2015520"/>
              <a:gd name="connsiteY1" fmla="*/ 0 h 1536683"/>
              <a:gd name="connsiteX2" fmla="*/ 2015520 w 2015520"/>
              <a:gd name="connsiteY2" fmla="*/ 1536683 h 1536683"/>
              <a:gd name="connsiteX3" fmla="*/ 0 w 2015520"/>
              <a:gd name="connsiteY3" fmla="*/ 634770 h 153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5520" h="1536683">
                <a:moveTo>
                  <a:pt x="1510748" y="0"/>
                </a:moveTo>
                <a:lnTo>
                  <a:pt x="2015520" y="0"/>
                </a:lnTo>
                <a:lnTo>
                  <a:pt x="2015520" y="1536683"/>
                </a:lnTo>
                <a:lnTo>
                  <a:pt x="0" y="63477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530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F192F2-B546-4826-B294-F211C3519C59}"/>
              </a:ext>
            </a:extLst>
          </p:cNvPr>
          <p:cNvGrpSpPr/>
          <p:nvPr userDrawn="1"/>
        </p:nvGrpSpPr>
        <p:grpSpPr>
          <a:xfrm>
            <a:off x="530696" y="5689601"/>
            <a:ext cx="2180462" cy="904633"/>
            <a:chOff x="2777007" y="5689600"/>
            <a:chExt cx="2107496" cy="904633"/>
          </a:xfrm>
        </p:grpSpPr>
        <p:pic>
          <p:nvPicPr>
            <p:cNvPr id="15" name="Picture 1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83FD563D-15A4-4249-8A4F-D144B04BF9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77185" y="5689600"/>
              <a:ext cx="907318" cy="904633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6E623F0-2880-418B-B1FC-A7527A707898}"/>
                </a:ext>
              </a:extLst>
            </p:cNvPr>
            <p:cNvGrpSpPr/>
            <p:nvPr userDrawn="1"/>
          </p:nvGrpSpPr>
          <p:grpSpPr>
            <a:xfrm>
              <a:off x="2777007" y="5866153"/>
              <a:ext cx="1179028" cy="522582"/>
              <a:chOff x="2378209" y="5233339"/>
              <a:chExt cx="1179028" cy="522582"/>
            </a:xfrm>
            <a:solidFill>
              <a:schemeClr val="bg2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D80F0B0-7D2E-427E-A8EE-F1A24FDE178F}"/>
                  </a:ext>
                </a:extLst>
              </p:cNvPr>
              <p:cNvSpPr/>
              <p:nvPr/>
            </p:nvSpPr>
            <p:spPr>
              <a:xfrm>
                <a:off x="3170424" y="5236541"/>
                <a:ext cx="386813" cy="516178"/>
              </a:xfrm>
              <a:custGeom>
                <a:avLst/>
                <a:gdLst>
                  <a:gd name="connsiteX0" fmla="*/ 0 w 386813"/>
                  <a:gd name="connsiteY0" fmla="*/ 0 h 516178"/>
                  <a:gd name="connsiteX1" fmla="*/ 206856 w 386813"/>
                  <a:gd name="connsiteY1" fmla="*/ 0 h 516178"/>
                  <a:gd name="connsiteX2" fmla="*/ 284346 w 386813"/>
                  <a:gd name="connsiteY2" fmla="*/ 11528 h 516178"/>
                  <a:gd name="connsiteX3" fmla="*/ 334299 w 386813"/>
                  <a:gd name="connsiteY3" fmla="*/ 41627 h 516178"/>
                  <a:gd name="connsiteX4" fmla="*/ 361197 w 386813"/>
                  <a:gd name="connsiteY4" fmla="*/ 84535 h 516178"/>
                  <a:gd name="connsiteX5" fmla="*/ 369522 w 386813"/>
                  <a:gd name="connsiteY5" fmla="*/ 133207 h 516178"/>
                  <a:gd name="connsiteX6" fmla="*/ 362478 w 386813"/>
                  <a:gd name="connsiteY6" fmla="*/ 172913 h 516178"/>
                  <a:gd name="connsiteX7" fmla="*/ 341984 w 386813"/>
                  <a:gd name="connsiteY7" fmla="*/ 206215 h 516178"/>
                  <a:gd name="connsiteX8" fmla="*/ 309963 w 386813"/>
                  <a:gd name="connsiteY8" fmla="*/ 230551 h 516178"/>
                  <a:gd name="connsiteX9" fmla="*/ 268976 w 386813"/>
                  <a:gd name="connsiteY9" fmla="*/ 243359 h 516178"/>
                  <a:gd name="connsiteX10" fmla="*/ 270257 w 386813"/>
                  <a:gd name="connsiteY10" fmla="*/ 244640 h 516178"/>
                  <a:gd name="connsiteX11" fmla="*/ 293953 w 386813"/>
                  <a:gd name="connsiteY11" fmla="*/ 249123 h 516178"/>
                  <a:gd name="connsiteX12" fmla="*/ 333659 w 386813"/>
                  <a:gd name="connsiteY12" fmla="*/ 268336 h 516178"/>
                  <a:gd name="connsiteX13" fmla="*/ 370803 w 386813"/>
                  <a:gd name="connsiteY13" fmla="*/ 307401 h 516178"/>
                  <a:gd name="connsiteX14" fmla="*/ 386814 w 386813"/>
                  <a:gd name="connsiteY14" fmla="*/ 371443 h 516178"/>
                  <a:gd name="connsiteX15" fmla="*/ 374005 w 386813"/>
                  <a:gd name="connsiteY15" fmla="*/ 433564 h 516178"/>
                  <a:gd name="connsiteX16" fmla="*/ 337501 w 386813"/>
                  <a:gd name="connsiteY16" fmla="*/ 479034 h 516178"/>
                  <a:gd name="connsiteX17" fmla="*/ 280504 w 386813"/>
                  <a:gd name="connsiteY17" fmla="*/ 506572 h 516178"/>
                  <a:gd name="connsiteX18" fmla="*/ 206856 w 386813"/>
                  <a:gd name="connsiteY18" fmla="*/ 516178 h 516178"/>
                  <a:gd name="connsiteX19" fmla="*/ 0 w 386813"/>
                  <a:gd name="connsiteY19" fmla="*/ 516178 h 516178"/>
                  <a:gd name="connsiteX20" fmla="*/ 0 w 386813"/>
                  <a:gd name="connsiteY20" fmla="*/ 0 h 516178"/>
                  <a:gd name="connsiteX21" fmla="*/ 206215 w 386813"/>
                  <a:gd name="connsiteY21" fmla="*/ 234394 h 516178"/>
                  <a:gd name="connsiteX22" fmla="*/ 304840 w 386813"/>
                  <a:gd name="connsiteY22" fmla="*/ 204934 h 516178"/>
                  <a:gd name="connsiteX23" fmla="*/ 337501 w 386813"/>
                  <a:gd name="connsiteY23" fmla="*/ 128084 h 516178"/>
                  <a:gd name="connsiteX24" fmla="*/ 326614 w 386813"/>
                  <a:gd name="connsiteY24" fmla="*/ 80693 h 516178"/>
                  <a:gd name="connsiteX25" fmla="*/ 297795 w 386813"/>
                  <a:gd name="connsiteY25" fmla="*/ 49312 h 516178"/>
                  <a:gd name="connsiteX26" fmla="*/ 256168 w 386813"/>
                  <a:gd name="connsiteY26" fmla="*/ 32021 h 516178"/>
                  <a:gd name="connsiteX27" fmla="*/ 206856 w 386813"/>
                  <a:gd name="connsiteY27" fmla="*/ 26898 h 516178"/>
                  <a:gd name="connsiteX28" fmla="*/ 32021 w 386813"/>
                  <a:gd name="connsiteY28" fmla="*/ 26898 h 516178"/>
                  <a:gd name="connsiteX29" fmla="*/ 32021 w 386813"/>
                  <a:gd name="connsiteY29" fmla="*/ 233753 h 516178"/>
                  <a:gd name="connsiteX30" fmla="*/ 206215 w 386813"/>
                  <a:gd name="connsiteY30" fmla="*/ 233753 h 516178"/>
                  <a:gd name="connsiteX31" fmla="*/ 206215 w 386813"/>
                  <a:gd name="connsiteY31" fmla="*/ 488640 h 516178"/>
                  <a:gd name="connsiteX32" fmla="*/ 315087 w 386813"/>
                  <a:gd name="connsiteY32" fmla="*/ 459181 h 516178"/>
                  <a:gd name="connsiteX33" fmla="*/ 354793 w 386813"/>
                  <a:gd name="connsiteY33" fmla="*/ 371443 h 516178"/>
                  <a:gd name="connsiteX34" fmla="*/ 341344 w 386813"/>
                  <a:gd name="connsiteY34" fmla="*/ 317008 h 516178"/>
                  <a:gd name="connsiteX35" fmla="*/ 306121 w 386813"/>
                  <a:gd name="connsiteY35" fmla="*/ 283065 h 516178"/>
                  <a:gd name="connsiteX36" fmla="*/ 258089 w 386813"/>
                  <a:gd name="connsiteY36" fmla="*/ 265774 h 516178"/>
                  <a:gd name="connsiteX37" fmla="*/ 206215 w 386813"/>
                  <a:gd name="connsiteY37" fmla="*/ 261291 h 516178"/>
                  <a:gd name="connsiteX38" fmla="*/ 31381 w 386813"/>
                  <a:gd name="connsiteY38" fmla="*/ 261291 h 516178"/>
                  <a:gd name="connsiteX39" fmla="*/ 31381 w 386813"/>
                  <a:gd name="connsiteY39" fmla="*/ 488640 h 516178"/>
                  <a:gd name="connsiteX40" fmla="*/ 206215 w 386813"/>
                  <a:gd name="connsiteY40" fmla="*/ 488640 h 516178"/>
                  <a:gd name="connsiteX41" fmla="*/ 206215 w 386813"/>
                  <a:gd name="connsiteY41" fmla="*/ 488640 h 51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86813" h="516178">
                    <a:moveTo>
                      <a:pt x="0" y="0"/>
                    </a:moveTo>
                    <a:lnTo>
                      <a:pt x="206856" y="0"/>
                    </a:lnTo>
                    <a:cubicBezTo>
                      <a:pt x="237596" y="0"/>
                      <a:pt x="263213" y="3843"/>
                      <a:pt x="284346" y="11528"/>
                    </a:cubicBezTo>
                    <a:cubicBezTo>
                      <a:pt x="304840" y="19213"/>
                      <a:pt x="321491" y="29459"/>
                      <a:pt x="334299" y="41627"/>
                    </a:cubicBezTo>
                    <a:cubicBezTo>
                      <a:pt x="347108" y="54436"/>
                      <a:pt x="356074" y="68525"/>
                      <a:pt x="361197" y="84535"/>
                    </a:cubicBezTo>
                    <a:cubicBezTo>
                      <a:pt x="366961" y="100546"/>
                      <a:pt x="369522" y="117197"/>
                      <a:pt x="369522" y="133207"/>
                    </a:cubicBezTo>
                    <a:cubicBezTo>
                      <a:pt x="369522" y="147296"/>
                      <a:pt x="366961" y="160745"/>
                      <a:pt x="362478" y="172913"/>
                    </a:cubicBezTo>
                    <a:cubicBezTo>
                      <a:pt x="357354" y="185722"/>
                      <a:pt x="350950" y="196609"/>
                      <a:pt x="341984" y="206215"/>
                    </a:cubicBezTo>
                    <a:cubicBezTo>
                      <a:pt x="333018" y="215821"/>
                      <a:pt x="322131" y="224147"/>
                      <a:pt x="309963" y="230551"/>
                    </a:cubicBezTo>
                    <a:cubicBezTo>
                      <a:pt x="297795" y="236955"/>
                      <a:pt x="284346" y="241438"/>
                      <a:pt x="268976" y="243359"/>
                    </a:cubicBezTo>
                    <a:lnTo>
                      <a:pt x="270257" y="244640"/>
                    </a:lnTo>
                    <a:cubicBezTo>
                      <a:pt x="273459" y="244000"/>
                      <a:pt x="281785" y="245921"/>
                      <a:pt x="293953" y="249123"/>
                    </a:cubicBezTo>
                    <a:cubicBezTo>
                      <a:pt x="306761" y="252325"/>
                      <a:pt x="319570" y="258729"/>
                      <a:pt x="333659" y="268336"/>
                    </a:cubicBezTo>
                    <a:cubicBezTo>
                      <a:pt x="347108" y="277942"/>
                      <a:pt x="359916" y="290750"/>
                      <a:pt x="370803" y="307401"/>
                    </a:cubicBezTo>
                    <a:cubicBezTo>
                      <a:pt x="381690" y="324052"/>
                      <a:pt x="386814" y="345186"/>
                      <a:pt x="386814" y="371443"/>
                    </a:cubicBezTo>
                    <a:cubicBezTo>
                      <a:pt x="386814" y="395139"/>
                      <a:pt x="382331" y="415632"/>
                      <a:pt x="374005" y="433564"/>
                    </a:cubicBezTo>
                    <a:cubicBezTo>
                      <a:pt x="365039" y="451496"/>
                      <a:pt x="352871" y="466225"/>
                      <a:pt x="337501" y="479034"/>
                    </a:cubicBezTo>
                    <a:cubicBezTo>
                      <a:pt x="322131" y="491842"/>
                      <a:pt x="302919" y="500808"/>
                      <a:pt x="280504" y="506572"/>
                    </a:cubicBezTo>
                    <a:cubicBezTo>
                      <a:pt x="258089" y="512976"/>
                      <a:pt x="233753" y="516178"/>
                      <a:pt x="206856" y="516178"/>
                    </a:cubicBezTo>
                    <a:lnTo>
                      <a:pt x="0" y="516178"/>
                    </a:lnTo>
                    <a:lnTo>
                      <a:pt x="0" y="0"/>
                    </a:lnTo>
                    <a:close/>
                    <a:moveTo>
                      <a:pt x="206215" y="234394"/>
                    </a:moveTo>
                    <a:cubicBezTo>
                      <a:pt x="250404" y="234394"/>
                      <a:pt x="283066" y="224787"/>
                      <a:pt x="304840" y="204934"/>
                    </a:cubicBezTo>
                    <a:cubicBezTo>
                      <a:pt x="326614" y="185081"/>
                      <a:pt x="337501" y="159464"/>
                      <a:pt x="337501" y="128084"/>
                    </a:cubicBezTo>
                    <a:cubicBezTo>
                      <a:pt x="337501" y="109512"/>
                      <a:pt x="333659" y="93501"/>
                      <a:pt x="326614" y="80693"/>
                    </a:cubicBezTo>
                    <a:cubicBezTo>
                      <a:pt x="319570" y="67884"/>
                      <a:pt x="309963" y="57638"/>
                      <a:pt x="297795" y="49312"/>
                    </a:cubicBezTo>
                    <a:cubicBezTo>
                      <a:pt x="285627" y="41627"/>
                      <a:pt x="272179" y="35863"/>
                      <a:pt x="256168" y="32021"/>
                    </a:cubicBezTo>
                    <a:cubicBezTo>
                      <a:pt x="240798" y="28819"/>
                      <a:pt x="224147" y="26898"/>
                      <a:pt x="206856" y="26898"/>
                    </a:cubicBezTo>
                    <a:lnTo>
                      <a:pt x="32021" y="26898"/>
                    </a:lnTo>
                    <a:lnTo>
                      <a:pt x="32021" y="233753"/>
                    </a:lnTo>
                    <a:lnTo>
                      <a:pt x="206215" y="233753"/>
                    </a:lnTo>
                    <a:close/>
                    <a:moveTo>
                      <a:pt x="206215" y="488640"/>
                    </a:moveTo>
                    <a:cubicBezTo>
                      <a:pt x="252325" y="488640"/>
                      <a:pt x="288829" y="479034"/>
                      <a:pt x="315087" y="459181"/>
                    </a:cubicBezTo>
                    <a:cubicBezTo>
                      <a:pt x="341344" y="439328"/>
                      <a:pt x="354793" y="410509"/>
                      <a:pt x="354793" y="371443"/>
                    </a:cubicBezTo>
                    <a:cubicBezTo>
                      <a:pt x="354793" y="349029"/>
                      <a:pt x="350310" y="331097"/>
                      <a:pt x="341344" y="317008"/>
                    </a:cubicBezTo>
                    <a:cubicBezTo>
                      <a:pt x="332378" y="302918"/>
                      <a:pt x="320210" y="291391"/>
                      <a:pt x="306121" y="283065"/>
                    </a:cubicBezTo>
                    <a:cubicBezTo>
                      <a:pt x="292032" y="274740"/>
                      <a:pt x="276021" y="268976"/>
                      <a:pt x="258089" y="265774"/>
                    </a:cubicBezTo>
                    <a:cubicBezTo>
                      <a:pt x="240158" y="262572"/>
                      <a:pt x="223507" y="261291"/>
                      <a:pt x="206215" y="261291"/>
                    </a:cubicBezTo>
                    <a:lnTo>
                      <a:pt x="31381" y="261291"/>
                    </a:lnTo>
                    <a:lnTo>
                      <a:pt x="31381" y="488640"/>
                    </a:lnTo>
                    <a:lnTo>
                      <a:pt x="206215" y="488640"/>
                    </a:lnTo>
                    <a:lnTo>
                      <a:pt x="206215" y="488640"/>
                    </a:lnTo>
                    <a:close/>
                  </a:path>
                </a:pathLst>
              </a:custGeom>
              <a:grpFill/>
              <a:ln w="7373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C8656D2-0BCD-4D9E-8F00-7780B7131796}"/>
                  </a:ext>
                </a:extLst>
              </p:cNvPr>
              <p:cNvSpPr/>
              <p:nvPr/>
            </p:nvSpPr>
            <p:spPr>
              <a:xfrm>
                <a:off x="2378209" y="5233339"/>
                <a:ext cx="455979" cy="522582"/>
              </a:xfrm>
              <a:custGeom>
                <a:avLst/>
                <a:gdLst>
                  <a:gd name="connsiteX0" fmla="*/ 258089 w 455979"/>
                  <a:gd name="connsiteY0" fmla="*/ 522582 h 522582"/>
                  <a:gd name="connsiteX1" fmla="*/ 210058 w 455979"/>
                  <a:gd name="connsiteY1" fmla="*/ 522582 h 522582"/>
                  <a:gd name="connsiteX2" fmla="*/ 0 w 455979"/>
                  <a:gd name="connsiteY2" fmla="*/ 0 h 522582"/>
                  <a:gd name="connsiteX3" fmla="*/ 44829 w 455979"/>
                  <a:gd name="connsiteY3" fmla="*/ 0 h 522582"/>
                  <a:gd name="connsiteX4" fmla="*/ 233753 w 455979"/>
                  <a:gd name="connsiteY4" fmla="*/ 478393 h 522582"/>
                  <a:gd name="connsiteX5" fmla="*/ 235675 w 455979"/>
                  <a:gd name="connsiteY5" fmla="*/ 478393 h 522582"/>
                  <a:gd name="connsiteX6" fmla="*/ 413071 w 455979"/>
                  <a:gd name="connsiteY6" fmla="*/ 0 h 522582"/>
                  <a:gd name="connsiteX7" fmla="*/ 455979 w 455979"/>
                  <a:gd name="connsiteY7" fmla="*/ 0 h 522582"/>
                  <a:gd name="connsiteX8" fmla="*/ 258089 w 455979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979" h="522582">
                    <a:moveTo>
                      <a:pt x="258089" y="522582"/>
                    </a:moveTo>
                    <a:lnTo>
                      <a:pt x="210058" y="522582"/>
                    </a:lnTo>
                    <a:lnTo>
                      <a:pt x="0" y="0"/>
                    </a:lnTo>
                    <a:lnTo>
                      <a:pt x="44829" y="0"/>
                    </a:lnTo>
                    <a:lnTo>
                      <a:pt x="233753" y="478393"/>
                    </a:lnTo>
                    <a:lnTo>
                      <a:pt x="235675" y="478393"/>
                    </a:lnTo>
                    <a:lnTo>
                      <a:pt x="413071" y="0"/>
                    </a:lnTo>
                    <a:lnTo>
                      <a:pt x="455979" y="0"/>
                    </a:lnTo>
                    <a:lnTo>
                      <a:pt x="25808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5135115-035E-4731-A0DD-DB53C55C4BEB}"/>
                  </a:ext>
                </a:extLst>
              </p:cNvPr>
              <p:cNvSpPr/>
              <p:nvPr/>
            </p:nvSpPr>
            <p:spPr>
              <a:xfrm>
                <a:off x="2693936" y="5233339"/>
                <a:ext cx="455338" cy="522582"/>
              </a:xfrm>
              <a:custGeom>
                <a:avLst/>
                <a:gdLst>
                  <a:gd name="connsiteX0" fmla="*/ 455339 w 455338"/>
                  <a:gd name="connsiteY0" fmla="*/ 522582 h 522582"/>
                  <a:gd name="connsiteX1" fmla="*/ 412430 w 455338"/>
                  <a:gd name="connsiteY1" fmla="*/ 522582 h 522582"/>
                  <a:gd name="connsiteX2" fmla="*/ 235675 w 455338"/>
                  <a:gd name="connsiteY2" fmla="*/ 44829 h 522582"/>
                  <a:gd name="connsiteX3" fmla="*/ 233753 w 455338"/>
                  <a:gd name="connsiteY3" fmla="*/ 44829 h 522582"/>
                  <a:gd name="connsiteX4" fmla="*/ 44829 w 455338"/>
                  <a:gd name="connsiteY4" fmla="*/ 522582 h 522582"/>
                  <a:gd name="connsiteX5" fmla="*/ 0 w 455338"/>
                  <a:gd name="connsiteY5" fmla="*/ 522582 h 522582"/>
                  <a:gd name="connsiteX6" fmla="*/ 210698 w 455338"/>
                  <a:gd name="connsiteY6" fmla="*/ 0 h 522582"/>
                  <a:gd name="connsiteX7" fmla="*/ 258730 w 455338"/>
                  <a:gd name="connsiteY7" fmla="*/ 0 h 522582"/>
                  <a:gd name="connsiteX8" fmla="*/ 455339 w 455338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338" h="522582">
                    <a:moveTo>
                      <a:pt x="455339" y="522582"/>
                    </a:moveTo>
                    <a:lnTo>
                      <a:pt x="412430" y="522582"/>
                    </a:lnTo>
                    <a:lnTo>
                      <a:pt x="235675" y="44829"/>
                    </a:lnTo>
                    <a:lnTo>
                      <a:pt x="233753" y="44829"/>
                    </a:lnTo>
                    <a:lnTo>
                      <a:pt x="44829" y="522582"/>
                    </a:lnTo>
                    <a:lnTo>
                      <a:pt x="0" y="522582"/>
                    </a:lnTo>
                    <a:lnTo>
                      <a:pt x="210698" y="0"/>
                    </a:lnTo>
                    <a:lnTo>
                      <a:pt x="258730" y="0"/>
                    </a:lnTo>
                    <a:lnTo>
                      <a:pt x="45533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31CED2B-ADE8-4C17-A013-0B7D47F71F36}"/>
                  </a:ext>
                </a:extLst>
              </p:cNvPr>
              <p:cNvSpPr/>
              <p:nvPr userDrawn="1"/>
            </p:nvSpPr>
            <p:spPr>
              <a:xfrm>
                <a:off x="2877096" y="5532415"/>
                <a:ext cx="109511" cy="96703"/>
              </a:xfrm>
              <a:custGeom>
                <a:avLst/>
                <a:gdLst>
                  <a:gd name="connsiteX0" fmla="*/ 0 w 109511"/>
                  <a:gd name="connsiteY0" fmla="*/ 0 h 96703"/>
                  <a:gd name="connsiteX1" fmla="*/ 109512 w 109511"/>
                  <a:gd name="connsiteY1" fmla="*/ 48031 h 96703"/>
                  <a:gd name="connsiteX2" fmla="*/ 0 w 109511"/>
                  <a:gd name="connsiteY2" fmla="*/ 96703 h 96703"/>
                  <a:gd name="connsiteX3" fmla="*/ 0 w 109511"/>
                  <a:gd name="connsiteY3" fmla="*/ 0 h 96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511" h="96703">
                    <a:moveTo>
                      <a:pt x="0" y="0"/>
                    </a:moveTo>
                    <a:lnTo>
                      <a:pt x="109512" y="48031"/>
                    </a:lnTo>
                    <a:lnTo>
                      <a:pt x="0" y="96703"/>
                    </a:lnTo>
                    <a:cubicBezTo>
                      <a:pt x="0" y="96703"/>
                      <a:pt x="0" y="640"/>
                      <a:pt x="0" y="0"/>
                    </a:cubicBezTo>
                  </a:path>
                </a:pathLst>
              </a:custGeom>
              <a:solidFill>
                <a:schemeClr val="accent2"/>
              </a:solidFill>
              <a:ln w="63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16696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C165B6C-ACCE-49BB-85E1-400AE38352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1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7472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DF608D-2C25-4B83-8657-A6618BA34C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1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659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F43C99B-7FF5-4062-A7C8-38F7CA47F3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802059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0" y="3362008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491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9B518C0-D923-49F9-BE87-803A528FC7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5357" y="2751004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5357" y="2310953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292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8B4351C-CC4F-43F6-8D34-4F84EE862D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578" y="0"/>
            <a:ext cx="5088349" cy="6858000"/>
          </a:xfrm>
          <a:custGeom>
            <a:avLst/>
            <a:gdLst>
              <a:gd name="connsiteX0" fmla="*/ 0 w 4918075"/>
              <a:gd name="connsiteY0" fmla="*/ 0 h 6858000"/>
              <a:gd name="connsiteX1" fmla="*/ 4918075 w 4918075"/>
              <a:gd name="connsiteY1" fmla="*/ 0 h 6858000"/>
              <a:gd name="connsiteX2" fmla="*/ 4918075 w 4918075"/>
              <a:gd name="connsiteY2" fmla="*/ 6858000 h 6858000"/>
              <a:gd name="connsiteX3" fmla="*/ 4847716 w 4918075"/>
              <a:gd name="connsiteY3" fmla="*/ 6858000 h 6858000"/>
              <a:gd name="connsiteX4" fmla="*/ 634 w 4918075"/>
              <a:gd name="connsiteY4" fmla="*/ 4607723 h 6858000"/>
              <a:gd name="connsiteX5" fmla="*/ 1416 w 4918075"/>
              <a:gd name="connsiteY5" fmla="*/ 6855166 h 6858000"/>
              <a:gd name="connsiteX6" fmla="*/ 956400 w 4918075"/>
              <a:gd name="connsiteY6" fmla="*/ 6858000 h 6858000"/>
              <a:gd name="connsiteX7" fmla="*/ 0 w 491807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8075" h="6858000">
                <a:moveTo>
                  <a:pt x="0" y="0"/>
                </a:moveTo>
                <a:lnTo>
                  <a:pt x="4918075" y="0"/>
                </a:lnTo>
                <a:lnTo>
                  <a:pt x="4918075" y="6858000"/>
                </a:lnTo>
                <a:lnTo>
                  <a:pt x="4847716" y="6858000"/>
                </a:lnTo>
                <a:lnTo>
                  <a:pt x="634" y="4607723"/>
                </a:lnTo>
                <a:cubicBezTo>
                  <a:pt x="683" y="5360892"/>
                  <a:pt x="1367" y="6101998"/>
                  <a:pt x="1416" y="6855166"/>
                </a:cubicBezTo>
                <a:lnTo>
                  <a:pt x="956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C14B39AA-3975-4DE3-B79A-CD9AA20DF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390808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22" name="Text Placeholder 41">
            <a:extLst>
              <a:ext uri="{FF2B5EF4-FFF2-40B4-BE49-F238E27FC236}">
                <a16:creationId xmlns:a16="http://schemas.microsoft.com/office/drawing/2014/main" id="{BE126341-BFB4-40A6-8CA7-96E1F96F8B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0" y="2931395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8" name="Picture 17" descr="Logo&#10;&#10;Description automatically generated with medium confidence">
            <a:extLst>
              <a:ext uri="{FF2B5EF4-FFF2-40B4-BE49-F238E27FC236}">
                <a16:creationId xmlns:a16="http://schemas.microsoft.com/office/drawing/2014/main" id="{5DA54748-06E3-4CA2-B780-EC166E8E14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338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97D07EA-290D-41A0-977A-69A4329FF396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784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5162551"/>
            <a:ext cx="4250693" cy="962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2"/>
            <a:ext cx="4422047" cy="2772990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502143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333222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bg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B62A3E-E214-4BCF-AD36-9D0C58A7EBEA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575659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 v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8F0979B-92F6-4472-A93A-A4673C35CF75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695768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6" y="3330480"/>
            <a:ext cx="4096734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3934602"/>
            <a:ext cx="3716874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4469478"/>
            <a:ext cx="4089075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26A58F6F-5C31-4CC5-9D83-5A25916CFC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32506" y="4469478"/>
            <a:ext cx="4089076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10F787-7274-462B-8B90-A25D467874DB}"/>
              </a:ext>
            </a:extLst>
          </p:cNvPr>
          <p:cNvSpPr/>
          <p:nvPr userDrawn="1"/>
        </p:nvSpPr>
        <p:spPr>
          <a:xfrm>
            <a:off x="5191" y="0"/>
            <a:ext cx="12186809" cy="312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35650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2">
          <p15:clr>
            <a:srgbClr val="FBAE40"/>
          </p15:clr>
        </p15:guide>
        <p15:guide id="2" pos="2944">
          <p15:clr>
            <a:srgbClr val="FBAE40"/>
          </p15:clr>
        </p15:guide>
        <p15:guide id="3" pos="3112">
          <p15:clr>
            <a:srgbClr val="FBAE40"/>
          </p15:clr>
        </p15:guide>
        <p15:guide id="4" pos="572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65983-F4E0-4313-AEC9-53002BBE6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B2FBE-F83E-4D35-AF63-92DDB301B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558D2-59C5-45F4-8615-8781D86F7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BC-F834-417A-AFA8-8C825A696C4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133E2-F431-41E7-A2DC-25026DDC7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B64C6-B3D7-4B60-9DA7-FBEEDB916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144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D61715A-46B0-4F0A-A964-84B00D5ECCD9}"/>
              </a:ext>
            </a:extLst>
          </p:cNvPr>
          <p:cNvSpPr/>
          <p:nvPr userDrawn="1"/>
        </p:nvSpPr>
        <p:spPr>
          <a:xfrm>
            <a:off x="-1" y="2789239"/>
            <a:ext cx="12192000" cy="4068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0335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 v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CB6C2-878B-44E4-9375-E95DEDA9BE29}"/>
              </a:ext>
            </a:extLst>
          </p:cNvPr>
          <p:cNvSpPr/>
          <p:nvPr userDrawn="1"/>
        </p:nvSpPr>
        <p:spPr>
          <a:xfrm>
            <a:off x="-1" y="2706527"/>
            <a:ext cx="12192000" cy="4151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597889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6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504" y="212790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5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19" name="Text Placeholder 41">
            <a:extLst>
              <a:ext uri="{FF2B5EF4-FFF2-40B4-BE49-F238E27FC236}">
                <a16:creationId xmlns:a16="http://schemas.microsoft.com/office/drawing/2014/main" id="{88629875-6B48-47C0-95E2-FCC671B7CB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2503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3852BDF8-9FCD-4338-9AB5-50F325D2E41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032503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9949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5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6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28" name="Text Placeholder 41">
            <a:extLst>
              <a:ext uri="{FF2B5EF4-FFF2-40B4-BE49-F238E27FC236}">
                <a16:creationId xmlns:a16="http://schemas.microsoft.com/office/drawing/2014/main" id="{802D27AC-5BF8-4C33-A7A8-C234E04F258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93909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1">
            <a:extLst>
              <a:ext uri="{FF2B5EF4-FFF2-40B4-BE49-F238E27FC236}">
                <a16:creationId xmlns:a16="http://schemas.microsoft.com/office/drawing/2014/main" id="{ECD25102-B5CF-4D8F-A188-0B90FFE36B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93910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1" name="Text Placeholder 41">
            <a:extLst>
              <a:ext uri="{FF2B5EF4-FFF2-40B4-BE49-F238E27FC236}">
                <a16:creationId xmlns:a16="http://schemas.microsoft.com/office/drawing/2014/main" id="{9CCFC390-048E-4EBB-9396-1FD4F438ED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93910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33" name="Text Placeholder 41">
            <a:extLst>
              <a:ext uri="{FF2B5EF4-FFF2-40B4-BE49-F238E27FC236}">
                <a16:creationId xmlns:a16="http://schemas.microsoft.com/office/drawing/2014/main" id="{C6038199-F004-41CF-A621-792EF2E2334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891087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1">
            <a:extLst>
              <a:ext uri="{FF2B5EF4-FFF2-40B4-BE49-F238E27FC236}">
                <a16:creationId xmlns:a16="http://schemas.microsoft.com/office/drawing/2014/main" id="{F4C0732F-6C0A-4BC8-A772-0B31EA2F40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91088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5" name="Text Placeholder 41">
            <a:extLst>
              <a:ext uri="{FF2B5EF4-FFF2-40B4-BE49-F238E27FC236}">
                <a16:creationId xmlns:a16="http://schemas.microsoft.com/office/drawing/2014/main" id="{0927B884-632A-48DD-93F1-D73F9AB1B6A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91088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149813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36" name="Text Placeholder 41">
            <a:extLst>
              <a:ext uri="{FF2B5EF4-FFF2-40B4-BE49-F238E27FC236}">
                <a16:creationId xmlns:a16="http://schemas.microsoft.com/office/drawing/2014/main" id="{209BC04F-D5E4-4393-95C5-0F6591B855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93904" y="1392786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Lorem</a:t>
            </a:r>
          </a:p>
        </p:txBody>
      </p:sp>
      <p:sp>
        <p:nvSpPr>
          <p:cNvPr id="37" name="Text Placeholder 41">
            <a:extLst>
              <a:ext uri="{FF2B5EF4-FFF2-40B4-BE49-F238E27FC236}">
                <a16:creationId xmlns:a16="http://schemas.microsoft.com/office/drawing/2014/main" id="{7EBAC2CF-6AD1-476C-87B2-C06C9115D2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93905" y="834162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39" name="Text Placeholder 41">
            <a:extLst>
              <a:ext uri="{FF2B5EF4-FFF2-40B4-BE49-F238E27FC236}">
                <a16:creationId xmlns:a16="http://schemas.microsoft.com/office/drawing/2014/main" id="{D0AEA13F-698D-439D-9EAB-368901F325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22666" y="3737381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Lorem</a:t>
            </a:r>
          </a:p>
        </p:txBody>
      </p:sp>
      <p:sp>
        <p:nvSpPr>
          <p:cNvPr id="40" name="Text Placeholder 41">
            <a:extLst>
              <a:ext uri="{FF2B5EF4-FFF2-40B4-BE49-F238E27FC236}">
                <a16:creationId xmlns:a16="http://schemas.microsoft.com/office/drawing/2014/main" id="{68FF66F6-B1C9-4BCD-8487-95074D981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22667" y="3188917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648642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7368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Ic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5450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9C8366E-4551-45B5-8315-BAD7D7822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FA376403-1F8F-4447-BF16-CD9AD84E53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10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11F2-9A0E-4372-BD7C-C57B80D28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B8825-B325-4AE6-92CC-4356E20886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419600-7103-4B7A-A434-A1B341B658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F0B99-F0DD-4E79-9424-55F777EAD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BC-F834-417A-AFA8-8C825A696C4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ECC44-19BA-4FEA-A38F-DAFC566B1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ACD2E6-A57A-4819-BFCE-21E027FDE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036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252D6-7B10-4CCF-96E4-3F2F5A76B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C73CE-7906-4959-AB4C-6FBDC4F6A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571B28-C285-4485-87F0-AEF40FCF17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33933-8AF4-4258-A90D-0A0D72E730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482A2D-BD5A-4AFA-A982-5C0B00A62C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B53CC9-5F5E-474C-91F2-BE690C1B2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BC-F834-417A-AFA8-8C825A696C4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E8E4B5-80E9-4583-93D7-722803F51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F2F92B-119C-49D1-A192-DC1C88BAE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8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E62E1-2F63-4688-B74E-C00A4A54D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1B16C4-BF71-499F-A9E0-F45665040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BC-F834-417A-AFA8-8C825A696C4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5950A5-BA76-4796-A9F8-27CB1D271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76271F-BCCD-4FDA-89C3-2AC1014A8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43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1CE4EB-60FB-47BB-A13D-B1155705F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BC-F834-417A-AFA8-8C825A696C4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ECB9FE-594A-4CC5-A04D-D5939EC5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6855B4-5524-4540-9CC7-F21109E37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725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48403-F5FB-4FA9-8D49-C407FF23D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2AB56-164B-41EB-AB4D-5814E3148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367BB-69C0-4437-BC56-A14C577DB5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14F966-1838-4E0C-9750-5DFC8BD41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BC-F834-417A-AFA8-8C825A696C4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734D7-D843-4C76-9A15-0FE4152CE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0F429F-0ABC-42B1-8FC1-E0D59575B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03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A7AFF-A6A6-482D-90CE-E8B20FE17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63C451-C617-4FEC-A1EB-BD2262517F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AB2B36-BFBA-47A2-920F-DAD250CAC7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6898E9-0101-4108-BA45-ECAFDD7A7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511BC-F834-417A-AFA8-8C825A696C4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7F0477-29FE-4E42-9B7A-069E62AF6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872B04-6F8C-44A6-91CF-E9E461E1F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36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FC53CF-8FD6-4E07-8532-53BCE1E00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5A89F3-AC18-4106-A985-6BDE10A9F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B351A-3434-4149-BA37-9CE96A4E59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511BC-F834-417A-AFA8-8C825A696C4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A1CAC-750E-4E20-BFE3-511DE4899A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0810B-18EB-42B8-B645-D792FACA66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D027C-25C8-4773-BB18-3036C59EB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79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FF9373-5B95-4E54-BA9A-04A79311AD27}"/>
              </a:ext>
            </a:extLst>
          </p:cNvPr>
          <p:cNvSpPr/>
          <p:nvPr userDrawn="1"/>
        </p:nvSpPr>
        <p:spPr>
          <a:xfrm>
            <a:off x="9942786" y="6064469"/>
            <a:ext cx="2013174" cy="5904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6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EA0EAB4-316D-420A-9350-9DAF36DD08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148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68" r:id="rId3"/>
    <p:sldLayoutId id="2147483669" r:id="rId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4DC67-6DB7-4F5D-A26D-2E4937C5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85" y="457201"/>
            <a:ext cx="10972802" cy="589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AD199-1DC0-4D3D-9CDE-E6FF5F89D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585" y="1270621"/>
            <a:ext cx="10972802" cy="49679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2A25F-7DCA-489E-AE91-407134B72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3" y="6356369"/>
            <a:ext cx="411479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EF800-22AA-44EE-B007-4A56DC793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2" y="6356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034A4-E40F-4E23-A773-AC1BBA02D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31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</p:sldLayoutIdLst>
  <p:hf hdr="0" ftr="0" dt="0"/>
  <p:txStyles>
    <p:titleStyle>
      <a:lvl1pPr algn="l" defTabSz="944056" rtl="0" eaLnBrk="1" latinLnBrk="0" hangingPunct="1">
        <a:lnSpc>
          <a:spcPct val="100000"/>
        </a:lnSpc>
        <a:spcBef>
          <a:spcPct val="0"/>
        </a:spcBef>
        <a:buNone/>
        <a:defRPr sz="37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014" indent="-236014" algn="l" defTabSz="944056" rtl="0" eaLnBrk="1" latinLnBrk="0" hangingPunct="1">
        <a:lnSpc>
          <a:spcPts val="1500"/>
        </a:lnSpc>
        <a:spcBef>
          <a:spcPts val="1033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1pPr>
      <a:lvl2pPr marL="708042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2pPr>
      <a:lvl3pPr marL="118007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3pPr>
      <a:lvl4pPr marL="165210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4pPr>
      <a:lvl5pPr marL="2124127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5pPr>
      <a:lvl6pPr marL="2596155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3068183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540211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4012240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1pPr>
      <a:lvl2pPr marL="472028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2pPr>
      <a:lvl3pPr marL="94405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3pPr>
      <a:lvl4pPr marL="1416084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4pPr>
      <a:lvl5pPr marL="1888113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5pPr>
      <a:lvl6pPr marL="2360141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283217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304197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377622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pos="256">
          <p15:clr>
            <a:srgbClr val="F26B43"/>
          </p15:clr>
        </p15:guide>
        <p15:guide id="3" pos="7192">
          <p15:clr>
            <a:srgbClr val="F26B43"/>
          </p15:clr>
        </p15:guide>
        <p15:guide id="4" orient="horz" pos="4032">
          <p15:clr>
            <a:srgbClr val="F26B43"/>
          </p15:clr>
        </p15:guide>
        <p15:guide id="5" pos="3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hyperlink" Target="https://www.ispot.tv/ad/qKOn/etsy-give-more-than-a-gift-the-recipe" TargetMode="External"/><Relationship Id="rId7" Type="http://schemas.openxmlformats.org/officeDocument/2006/relationships/image" Target="../media/image5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spot.tv/ad/qy7Z/walmart-navidea-y-come-de-todo-spanish" TargetMode="External"/><Relationship Id="rId11" Type="http://schemas.openxmlformats.org/officeDocument/2006/relationships/image" Target="../media/image62.png"/><Relationship Id="rId5" Type="http://schemas.openxmlformats.org/officeDocument/2006/relationships/image" Target="../media/image58.pn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hyperlink" Target="https://www.ispot.tv/ad/qDCX/target-ven-por-ingredientes-spanish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thevab.com/insight/Do-The-Right-Thing" TargetMode="External"/><Relationship Id="rId13" Type="http://schemas.openxmlformats.org/officeDocument/2006/relationships/image" Target="../media/image67.png"/><Relationship Id="rId3" Type="http://schemas.openxmlformats.org/officeDocument/2006/relationships/image" Target="../media/image14.png"/><Relationship Id="rId7" Type="http://schemas.openxmlformats.org/officeDocument/2006/relationships/image" Target="../media/image64.png"/><Relationship Id="rId12" Type="http://schemas.openxmlformats.org/officeDocument/2006/relationships/image" Target="../media/image66.png"/><Relationship Id="rId2" Type="http://schemas.openxmlformats.org/officeDocument/2006/relationships/hyperlink" Target="https://thevab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evab.com/insight/trillion-dollar-hispanic-opportunity" TargetMode="External"/><Relationship Id="rId11" Type="http://schemas.openxmlformats.org/officeDocument/2006/relationships/hyperlink" Target="https://thevab.com/insight/under-pressure" TargetMode="External"/><Relationship Id="rId5" Type="http://schemas.openxmlformats.org/officeDocument/2006/relationships/image" Target="../media/image15.png"/><Relationship Id="rId10" Type="http://schemas.openxmlformats.org/officeDocument/2006/relationships/image" Target="../media/image65.png"/><Relationship Id="rId4" Type="http://schemas.openxmlformats.org/officeDocument/2006/relationships/hyperlink" Target="https://thevab.com/team-board" TargetMode="External"/><Relationship Id="rId9" Type="http://schemas.openxmlformats.org/officeDocument/2006/relationships/hyperlink" Target="https://thevab.com/insight/marketer-FAQ-rising-latina-consumer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thevab.com/vab-happenings/vab-brand-video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chart" Target="../charts/chart1.xml"/><Relationship Id="rId7" Type="http://schemas.openxmlformats.org/officeDocument/2006/relationships/image" Target="../media/image25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5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5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roup of people sitting next to a christmas tree&#10;&#10;Description automatically generated with medium confidence">
            <a:extLst>
              <a:ext uri="{FF2B5EF4-FFF2-40B4-BE49-F238E27FC236}">
                <a16:creationId xmlns:a16="http://schemas.microsoft.com/office/drawing/2014/main" id="{33777772-51DD-2367-A536-11D9A7E81F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7" t="83" r="13010" b="-83"/>
          <a:stretch/>
        </p:blipFill>
        <p:spPr>
          <a:xfrm>
            <a:off x="5359398" y="0"/>
            <a:ext cx="68326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B466FF-27A2-A4E2-1032-F0A2E7950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46" y="1540950"/>
            <a:ext cx="1035257" cy="855921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C38B446-4C07-42BF-B42F-5E8AEE13A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64" y="3423304"/>
            <a:ext cx="5281361" cy="1386119"/>
          </a:xfrm>
        </p:spPr>
        <p:txBody>
          <a:bodyPr/>
          <a:lstStyle/>
          <a:p>
            <a:r>
              <a:rPr lang="en-US" sz="3000" b="1">
                <a:solidFill>
                  <a:srgbClr val="ED3C8D"/>
                </a:solidFill>
                <a:latin typeface="Helvetica" panose="020B0403020202020204" pitchFamily="34" charset="0"/>
              </a:rPr>
              <a:t>How will engaging Hispanic shoppers help me win the holiday season?</a:t>
            </a:r>
            <a:endParaRPr lang="en-US" sz="3000" b="1">
              <a:solidFill>
                <a:srgbClr val="1B1464"/>
              </a:solidFill>
              <a:latin typeface="Helvetica" panose="020B0403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3F90D8-EC4F-44E3-8868-8951815070FB}"/>
              </a:ext>
            </a:extLst>
          </p:cNvPr>
          <p:cNvGrpSpPr/>
          <p:nvPr/>
        </p:nvGrpSpPr>
        <p:grpSpPr>
          <a:xfrm>
            <a:off x="1863753" y="-5696"/>
            <a:ext cx="3500699" cy="2672574"/>
            <a:chOff x="-15240" y="-13657"/>
            <a:chExt cx="4721216" cy="268623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BF951BE-118C-48F7-BE62-B39D2B4FC56A}"/>
                </a:ext>
              </a:extLst>
            </p:cNvPr>
            <p:cNvSpPr/>
            <p:nvPr userDrawn="1"/>
          </p:nvSpPr>
          <p:spPr>
            <a:xfrm>
              <a:off x="-15240" y="-13657"/>
              <a:ext cx="4721216" cy="2686231"/>
            </a:xfrm>
            <a:custGeom>
              <a:avLst/>
              <a:gdLst>
                <a:gd name="connsiteX0" fmla="*/ 0 w 4721216"/>
                <a:gd name="connsiteY0" fmla="*/ 0 h 2686231"/>
                <a:gd name="connsiteX1" fmla="*/ 4721216 w 4721216"/>
                <a:gd name="connsiteY1" fmla="*/ 0 h 2686231"/>
                <a:gd name="connsiteX2" fmla="*/ 4721216 w 4721216"/>
                <a:gd name="connsiteY2" fmla="*/ 2686231 h 2686231"/>
                <a:gd name="connsiteX3" fmla="*/ 1395884 w 4721216"/>
                <a:gd name="connsiteY3" fmla="*/ 1201749 h 2686231"/>
                <a:gd name="connsiteX4" fmla="*/ 78852 w 4721216"/>
                <a:gd name="connsiteY4" fmla="*/ 612473 h 2686231"/>
                <a:gd name="connsiteX5" fmla="*/ 0 w 4721216"/>
                <a:gd name="connsiteY5" fmla="*/ 576331 h 268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21216" h="2686231">
                  <a:moveTo>
                    <a:pt x="0" y="0"/>
                  </a:moveTo>
                  <a:lnTo>
                    <a:pt x="4721216" y="0"/>
                  </a:lnTo>
                  <a:lnTo>
                    <a:pt x="4721216" y="2686231"/>
                  </a:lnTo>
                  <a:lnTo>
                    <a:pt x="1395884" y="1201749"/>
                  </a:lnTo>
                  <a:cubicBezTo>
                    <a:pt x="1088473" y="1072268"/>
                    <a:pt x="486065" y="798907"/>
                    <a:pt x="78852" y="612473"/>
                  </a:cubicBezTo>
                  <a:lnTo>
                    <a:pt x="0" y="576331"/>
                  </a:lnTo>
                  <a:close/>
                </a:path>
              </a:pathLst>
            </a:custGeom>
            <a:solidFill>
              <a:srgbClr val="130F4A"/>
            </a:solidFill>
            <a:ln w="530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AE5D4B1-D529-4069-92AA-16E1B391A6BF}"/>
                </a:ext>
              </a:extLst>
            </p:cNvPr>
            <p:cNvSpPr/>
            <p:nvPr/>
          </p:nvSpPr>
          <p:spPr>
            <a:xfrm>
              <a:off x="34005" y="23167"/>
              <a:ext cx="1331681" cy="1155444"/>
            </a:xfrm>
            <a:custGeom>
              <a:avLst/>
              <a:gdLst>
                <a:gd name="connsiteX0" fmla="*/ 0 w 1421708"/>
                <a:gd name="connsiteY0" fmla="*/ 591848 h 1222125"/>
                <a:gd name="connsiteX1" fmla="*/ 1421708 w 1421708"/>
                <a:gd name="connsiteY1" fmla="*/ 1222125 h 1222125"/>
                <a:gd name="connsiteX2" fmla="*/ 1421708 w 1421708"/>
                <a:gd name="connsiteY2" fmla="*/ 0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08" h="1222125">
                  <a:moveTo>
                    <a:pt x="0" y="591848"/>
                  </a:moveTo>
                  <a:lnTo>
                    <a:pt x="1421708" y="1222125"/>
                  </a:lnTo>
                  <a:lnTo>
                    <a:pt x="1421708" y="0"/>
                  </a:lnTo>
                  <a:close/>
                </a:path>
              </a:pathLst>
            </a:custGeom>
            <a:solidFill>
              <a:schemeClr val="accent1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0020BB-B5A9-48CC-9939-C1F42A09A502}"/>
                </a:ext>
              </a:extLst>
            </p:cNvPr>
            <p:cNvSpPr/>
            <p:nvPr/>
          </p:nvSpPr>
          <p:spPr>
            <a:xfrm>
              <a:off x="1365686" y="616973"/>
              <a:ext cx="1331731" cy="1155444"/>
            </a:xfrm>
            <a:custGeom>
              <a:avLst/>
              <a:gdLst>
                <a:gd name="connsiteX0" fmla="*/ 0 w 1421761"/>
                <a:gd name="connsiteY0" fmla="*/ 591794 h 1222125"/>
                <a:gd name="connsiteX1" fmla="*/ 1421761 w 1421761"/>
                <a:gd name="connsiteY1" fmla="*/ 1222125 h 1222125"/>
                <a:gd name="connsiteX2" fmla="*/ 1421761 w 1421761"/>
                <a:gd name="connsiteY2" fmla="*/ 0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61" h="1222125">
                  <a:moveTo>
                    <a:pt x="0" y="591794"/>
                  </a:moveTo>
                  <a:lnTo>
                    <a:pt x="1421761" y="1222125"/>
                  </a:lnTo>
                  <a:lnTo>
                    <a:pt x="1421761" y="0"/>
                  </a:lnTo>
                  <a:close/>
                </a:path>
              </a:pathLst>
            </a:custGeom>
            <a:solidFill>
              <a:schemeClr val="accent2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BA9919E-8757-47EA-AF29-47E3FDC08853}"/>
                </a:ext>
              </a:extLst>
            </p:cNvPr>
            <p:cNvSpPr/>
            <p:nvPr/>
          </p:nvSpPr>
          <p:spPr>
            <a:xfrm>
              <a:off x="1365686" y="23167"/>
              <a:ext cx="1331731" cy="1155444"/>
            </a:xfrm>
            <a:custGeom>
              <a:avLst/>
              <a:gdLst>
                <a:gd name="connsiteX0" fmla="*/ 1421761 w 1421761"/>
                <a:gd name="connsiteY0" fmla="*/ 630278 h 1222125"/>
                <a:gd name="connsiteX1" fmla="*/ 0 w 1421761"/>
                <a:gd name="connsiteY1" fmla="*/ 0 h 1222125"/>
                <a:gd name="connsiteX2" fmla="*/ 0 w 1421761"/>
                <a:gd name="connsiteY2" fmla="*/ 1222125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61" h="1222125">
                  <a:moveTo>
                    <a:pt x="1421761" y="630278"/>
                  </a:moveTo>
                  <a:lnTo>
                    <a:pt x="0" y="0"/>
                  </a:lnTo>
                  <a:lnTo>
                    <a:pt x="0" y="1222125"/>
                  </a:lnTo>
                  <a:close/>
                </a:path>
              </a:pathLst>
            </a:custGeom>
            <a:solidFill>
              <a:schemeClr val="bg1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9362404-B0D3-4845-81C6-4BB463DC0FB9}"/>
                </a:ext>
              </a:extLst>
            </p:cNvPr>
            <p:cNvSpPr/>
            <p:nvPr/>
          </p:nvSpPr>
          <p:spPr>
            <a:xfrm>
              <a:off x="2704627" y="-13656"/>
              <a:ext cx="1495109" cy="633867"/>
            </a:xfrm>
            <a:custGeom>
              <a:avLst/>
              <a:gdLst>
                <a:gd name="connsiteX0" fmla="*/ 0 w 1495109"/>
                <a:gd name="connsiteY0" fmla="*/ 0 h 633867"/>
                <a:gd name="connsiteX1" fmla="*/ 1482463 w 1495109"/>
                <a:gd name="connsiteY1" fmla="*/ 0 h 633867"/>
                <a:gd name="connsiteX2" fmla="*/ 1495109 w 1495109"/>
                <a:gd name="connsiteY2" fmla="*/ 5659 h 633867"/>
                <a:gd name="connsiteX3" fmla="*/ 0 w 1495109"/>
                <a:gd name="connsiteY3" fmla="*/ 633867 h 6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5109" h="633867">
                  <a:moveTo>
                    <a:pt x="0" y="0"/>
                  </a:moveTo>
                  <a:lnTo>
                    <a:pt x="1482463" y="0"/>
                  </a:lnTo>
                  <a:lnTo>
                    <a:pt x="1495109" y="5659"/>
                  </a:lnTo>
                  <a:lnTo>
                    <a:pt x="0" y="633867"/>
                  </a:lnTo>
                  <a:close/>
                </a:path>
              </a:pathLst>
            </a:custGeom>
            <a:solidFill>
              <a:schemeClr val="bg1"/>
            </a:solidFill>
            <a:ln w="530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-Light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3695B08-4C51-48A9-9D95-575DF10616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9" y="36637"/>
            <a:ext cx="1712662" cy="597361"/>
          </a:xfrm>
          <a:prstGeom prst="rect">
            <a:avLst/>
          </a:prstGeom>
          <a:ln>
            <a:solidFill>
              <a:srgbClr val="00BFF2"/>
            </a:solidFill>
          </a:ln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649CC1AD-4096-4C1B-8491-A834E6E438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206" y="5705004"/>
            <a:ext cx="2523582" cy="87918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C3BDC65-8D60-4B6A-A6E4-F284D2B2831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39630" b="36230"/>
          <a:stretch>
            <a:fillRect/>
          </a:stretch>
        </p:blipFill>
        <p:spPr>
          <a:xfrm>
            <a:off x="5359401" y="2666878"/>
            <a:ext cx="6832600" cy="4191122"/>
          </a:xfrm>
          <a:custGeom>
            <a:avLst/>
            <a:gdLst>
              <a:gd name="connsiteX0" fmla="*/ 0 w 7084331"/>
              <a:gd name="connsiteY0" fmla="*/ 0 h 4191122"/>
              <a:gd name="connsiteX1" fmla="*/ 7084331 w 7084331"/>
              <a:gd name="connsiteY1" fmla="*/ 0 h 4191122"/>
              <a:gd name="connsiteX2" fmla="*/ 7084331 w 7084331"/>
              <a:gd name="connsiteY2" fmla="*/ 4191122 h 4191122"/>
              <a:gd name="connsiteX3" fmla="*/ 0 w 7084331"/>
              <a:gd name="connsiteY3" fmla="*/ 4191122 h 419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4331" h="4191122">
                <a:moveTo>
                  <a:pt x="0" y="0"/>
                </a:moveTo>
                <a:lnTo>
                  <a:pt x="7084331" y="0"/>
                </a:lnTo>
                <a:lnTo>
                  <a:pt x="7084331" y="4191122"/>
                </a:lnTo>
                <a:lnTo>
                  <a:pt x="0" y="4191122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215C31-D8A9-0B18-F957-C3AC91F9DEBE}"/>
              </a:ext>
            </a:extLst>
          </p:cNvPr>
          <p:cNvSpPr txBox="1"/>
          <p:nvPr/>
        </p:nvSpPr>
        <p:spPr>
          <a:xfrm>
            <a:off x="1206020" y="1680390"/>
            <a:ext cx="519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Marketer FAQs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709DB2-FF0F-E267-A8D0-7666A13BAEB4}"/>
              </a:ext>
            </a:extLst>
          </p:cNvPr>
          <p:cNvCxnSpPr/>
          <p:nvPr/>
        </p:nvCxnSpPr>
        <p:spPr>
          <a:xfrm>
            <a:off x="1416605" y="2375599"/>
            <a:ext cx="1169043" cy="0"/>
          </a:xfrm>
          <a:prstGeom prst="line">
            <a:avLst/>
          </a:prstGeom>
          <a:ln w="19050">
            <a:solidFill>
              <a:srgbClr val="ED3C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CC584847-3E2A-21E5-5091-6097ADC676F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515" y="1570263"/>
            <a:ext cx="797297" cy="79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34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7AFA32-CE4E-09D1-DE63-5FF769061B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448" y="0"/>
            <a:ext cx="8315551" cy="48413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35919E-0182-9649-8C98-D1E5534881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4332" y="0"/>
            <a:ext cx="8417668" cy="49008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F550BE-C877-6A88-8FB7-0BFC7C4DE20F}"/>
              </a:ext>
            </a:extLst>
          </p:cNvPr>
          <p:cNvSpPr txBox="1"/>
          <p:nvPr/>
        </p:nvSpPr>
        <p:spPr>
          <a:xfrm>
            <a:off x="236168" y="3429000"/>
            <a:ext cx="72735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Marketers looking to engage the growing, passionate, influential Hispanic segment can connect with them through impactful, authentic messaging</a:t>
            </a:r>
          </a:p>
        </p:txBody>
      </p:sp>
    </p:spTree>
    <p:extLst>
      <p:ext uri="{BB962C8B-B14F-4D97-AF65-F5344CB8AC3E}">
        <p14:creationId xmlns:p14="http://schemas.microsoft.com/office/powerpoint/2010/main" val="1944344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3E80198-8D78-499B-966B-06BAF921A915}"/>
              </a:ext>
            </a:extLst>
          </p:cNvPr>
          <p:cNvSpPr/>
          <p:nvPr/>
        </p:nvSpPr>
        <p:spPr>
          <a:xfrm>
            <a:off x="0" y="1687973"/>
            <a:ext cx="12181241" cy="517002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71F24C-A73C-4EEF-86FA-989884607FA5}"/>
              </a:ext>
            </a:extLst>
          </p:cNvPr>
          <p:cNvSpPr txBox="1"/>
          <p:nvPr/>
        </p:nvSpPr>
        <p:spPr>
          <a:xfrm>
            <a:off x="180035" y="1253609"/>
            <a:ext cx="119418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Blip>
                <a:blip r:embed="rId3"/>
              </a:buBlip>
              <a:defRPr kumimoji="0" sz="1400" i="0" u="none" strike="noStrike" cap="none" spc="0" normalizeH="0" baseline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defRPr>
            </a:lvl1pPr>
          </a:lstStyle>
          <a:p>
            <a:r>
              <a:rPr lang="en-US"/>
              <a:t>Hispanics are more likely to value authentic messaging in their native language, which drives greater memorability and higher purchase intent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492745-801E-5ED8-2603-76E3FC20B0CC}"/>
              </a:ext>
            </a:extLst>
          </p:cNvPr>
          <p:cNvSpPr txBox="1"/>
          <p:nvPr/>
        </p:nvSpPr>
        <p:spPr>
          <a:xfrm>
            <a:off x="3226873" y="4244621"/>
            <a:ext cx="2694936" cy="1785104"/>
          </a:xfrm>
          <a:prstGeom prst="rect">
            <a:avLst/>
          </a:prstGeom>
          <a:solidFill>
            <a:schemeClr val="bg1"/>
          </a:solidFill>
          <a:ln w="19050">
            <a:solidFill>
              <a:srgbClr val="00BFF2"/>
            </a:solidFill>
          </a:ln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55%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‘I am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more likely to be loyal </a:t>
            </a: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to a company that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makes an effort to advertise in Spanish</a:t>
            </a: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’</a:t>
            </a:r>
            <a:b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b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endParaRPr kumimoji="0" lang="en-US" sz="1400" i="0" u="none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278BBC-87B6-7BBA-AAE3-99CDFB2A7707}"/>
              </a:ext>
            </a:extLst>
          </p:cNvPr>
          <p:cNvSpPr txBox="1"/>
          <p:nvPr/>
        </p:nvSpPr>
        <p:spPr>
          <a:xfrm>
            <a:off x="6270192" y="4244621"/>
            <a:ext cx="2788758" cy="1785104"/>
          </a:xfrm>
          <a:prstGeom prst="rect">
            <a:avLst/>
          </a:prstGeom>
          <a:solidFill>
            <a:schemeClr val="bg1"/>
          </a:solidFill>
          <a:ln w="19050">
            <a:solidFill>
              <a:srgbClr val="ED3C8D"/>
            </a:solidFill>
          </a:ln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50%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‘When a product or service is advertised in Spanish, I am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more likely to pay attention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to the advertisement and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remember it later</a:t>
            </a: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’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608910-BFC8-B525-C686-95C08001E45B}"/>
              </a:ext>
            </a:extLst>
          </p:cNvPr>
          <p:cNvSpPr txBox="1"/>
          <p:nvPr/>
        </p:nvSpPr>
        <p:spPr>
          <a:xfrm>
            <a:off x="1268278" y="1823469"/>
            <a:ext cx="9655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of Hispanics who agree with the following statements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44F697-1B28-240A-5DA3-203D4CA4CB0C}"/>
              </a:ext>
            </a:extLst>
          </p:cNvPr>
          <p:cNvSpPr txBox="1"/>
          <p:nvPr/>
        </p:nvSpPr>
        <p:spPr>
          <a:xfrm>
            <a:off x="9298931" y="4244621"/>
            <a:ext cx="2658608" cy="1785104"/>
          </a:xfrm>
          <a:prstGeom prst="rect">
            <a:avLst/>
          </a:prstGeom>
          <a:solidFill>
            <a:schemeClr val="bg1"/>
          </a:solidFill>
          <a:ln w="19050">
            <a:solidFill>
              <a:srgbClr val="66C5AD"/>
            </a:solidFill>
          </a:ln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66C5A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37%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‘Advertisements in Spanish are the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66C5A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best source of information when I’m purchasing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products or services</a:t>
            </a: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’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5D8E8D-799F-A6AF-4983-77EFBC94E2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6873" y="2277107"/>
            <a:ext cx="2658608" cy="1772405"/>
          </a:xfrm>
          <a:prstGeom prst="rect">
            <a:avLst/>
          </a:prstGeom>
          <a:ln w="28575">
            <a:solidFill>
              <a:srgbClr val="00BFF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44A761-59C7-6F46-B6B7-1D71A3846B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1833" y="2277107"/>
            <a:ext cx="2658607" cy="1772405"/>
          </a:xfrm>
          <a:prstGeom prst="rect">
            <a:avLst/>
          </a:prstGeom>
          <a:ln w="28575">
            <a:solidFill>
              <a:srgbClr val="ED3C8D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F00846-443E-56D5-A6E1-1A1A73E844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8931" y="2277107"/>
            <a:ext cx="2658608" cy="1772405"/>
          </a:xfrm>
          <a:prstGeom prst="rect">
            <a:avLst/>
          </a:prstGeom>
          <a:ln w="28575">
            <a:solidFill>
              <a:srgbClr val="4EBEA4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BE9CB8-C2C0-DEEC-ECBA-D324B3F4EFA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461" y="2277108"/>
            <a:ext cx="2658607" cy="1772406"/>
          </a:xfrm>
          <a:prstGeom prst="rect">
            <a:avLst/>
          </a:prstGeom>
          <a:ln w="28575">
            <a:solidFill>
              <a:srgbClr val="1B1464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6AE4CF-F5B5-D5E9-207E-52A4627318F0}"/>
              </a:ext>
            </a:extLst>
          </p:cNvPr>
          <p:cNvSpPr txBox="1"/>
          <p:nvPr/>
        </p:nvSpPr>
        <p:spPr>
          <a:xfrm>
            <a:off x="216296" y="4244621"/>
            <a:ext cx="2694936" cy="1785104"/>
          </a:xfrm>
          <a:prstGeom prst="rect">
            <a:avLst/>
          </a:prstGeom>
          <a:solidFill>
            <a:schemeClr val="bg1"/>
          </a:solidFill>
          <a:ln w="19050">
            <a:solidFill>
              <a:srgbClr val="1B1464"/>
            </a:solidFill>
          </a:ln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65%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‘I believe that companies who advertise in Spanish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respect my culture and want my business</a:t>
            </a: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’</a:t>
            </a:r>
            <a:b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endParaRPr kumimoji="0" lang="en-US" sz="140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C86353C-412E-294B-BC6A-791DA915D487}"/>
              </a:ext>
            </a:extLst>
          </p:cNvPr>
          <p:cNvSpPr/>
          <p:nvPr/>
        </p:nvSpPr>
        <p:spPr>
          <a:xfrm>
            <a:off x="440087" y="6294755"/>
            <a:ext cx="117939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MRI-Simmons, Spring 2022 Doublebase Study, A18+ of Spanish or Hispanic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origin (17% of A18+ population).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9A17E7-FB38-F51D-A9A8-C86B5147906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1259603-DD0C-6236-C9C5-82337691A6D7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B3AA65-300F-4E21-435A-EADE12FFA886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E26DCB-200D-9F3B-5289-3D402B774F54}"/>
              </a:ext>
            </a:extLst>
          </p:cNvPr>
          <p:cNvSpPr txBox="1"/>
          <p:nvPr/>
        </p:nvSpPr>
        <p:spPr>
          <a:xfrm>
            <a:off x="19636" y="205152"/>
            <a:ext cx="121812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1" i="0" u="none" strike="noStrike" cap="none" spc="0" normalizeH="0" baseline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defRPr>
            </a:lvl1pPr>
          </a:lstStyle>
          <a:p>
            <a:r>
              <a:rPr lang="en-US"/>
              <a:t>Marketers can drive engagement and sales by </a:t>
            </a:r>
            <a:r>
              <a:rPr lang="en-US">
                <a:solidFill>
                  <a:srgbClr val="ED3C8D"/>
                </a:solidFill>
              </a:rPr>
              <a:t>creating authentic campaigns </a:t>
            </a:r>
            <a:r>
              <a:rPr lang="en-US"/>
              <a:t>that are inclusive of the Hispanic community’s cultural traditions</a:t>
            </a:r>
          </a:p>
        </p:txBody>
      </p:sp>
    </p:spTree>
    <p:extLst>
      <p:ext uri="{BB962C8B-B14F-4D97-AF65-F5344CB8AC3E}">
        <p14:creationId xmlns:p14="http://schemas.microsoft.com/office/powerpoint/2010/main" val="2152232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3E80198-8D78-499B-966B-06BAF921A915}"/>
              </a:ext>
            </a:extLst>
          </p:cNvPr>
          <p:cNvSpPr/>
          <p:nvPr/>
        </p:nvSpPr>
        <p:spPr>
          <a:xfrm>
            <a:off x="0" y="1687973"/>
            <a:ext cx="12192001" cy="517002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B21802C-A687-A1D6-DC0D-BD61E44C1703}"/>
              </a:ext>
            </a:extLst>
          </p:cNvPr>
          <p:cNvSpPr/>
          <p:nvPr/>
        </p:nvSpPr>
        <p:spPr>
          <a:xfrm>
            <a:off x="8157052" y="2503052"/>
            <a:ext cx="3912081" cy="3232401"/>
          </a:xfrm>
          <a:prstGeom prst="roundRect">
            <a:avLst>
              <a:gd name="adj" fmla="val 4564"/>
            </a:avLst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2A05CA8-9881-D206-3D9E-73C711725588}"/>
              </a:ext>
            </a:extLst>
          </p:cNvPr>
          <p:cNvSpPr/>
          <p:nvPr/>
        </p:nvSpPr>
        <p:spPr>
          <a:xfrm>
            <a:off x="4120082" y="2503052"/>
            <a:ext cx="3912081" cy="3232401"/>
          </a:xfrm>
          <a:prstGeom prst="roundRect">
            <a:avLst>
              <a:gd name="adj" fmla="val 4564"/>
            </a:avLst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1966F68-F8A7-97D8-5564-EDC802BD69DA}"/>
              </a:ext>
            </a:extLst>
          </p:cNvPr>
          <p:cNvSpPr/>
          <p:nvPr/>
        </p:nvSpPr>
        <p:spPr>
          <a:xfrm>
            <a:off x="71827" y="2503052"/>
            <a:ext cx="3912081" cy="3232401"/>
          </a:xfrm>
          <a:prstGeom prst="roundRect">
            <a:avLst>
              <a:gd name="adj" fmla="val 4564"/>
            </a:avLst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DF06DB-0E04-43EB-906B-75F674482CF9}"/>
              </a:ext>
            </a:extLst>
          </p:cNvPr>
          <p:cNvSpPr/>
          <p:nvPr/>
        </p:nvSpPr>
        <p:spPr>
          <a:xfrm>
            <a:off x="440087" y="6208872"/>
            <a:ext cx="11793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Creative from iSpot.tv, time period of airing </a:t>
            </a:r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  <a:cs typeface="Helvetica" panose="020B0604020202020204" pitchFamily="34" charset="0"/>
              </a:rPr>
              <a:t>11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Helvetica" panose="020B0604020202020204" pitchFamily="34" charset="0"/>
              </a:rPr>
              <a:t>/1/21 – 12/31/21, Ad Attention Index within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Helvetica" panose="020B0604020202020204" pitchFamily="34" charset="0"/>
              </a:rPr>
              <a:t>iSpot.tv’s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Helvetica" panose="020B0604020202020204" pitchFamily="34" charset="0"/>
              </a:rPr>
              <a:t> Attention Analytics. Index scale is 0-200 with an 100 index seeing ad performance as expected. Note: Ad Attention Index is based on total viewers, not specifically Hispanic or Spanish-language consumers.  </a:t>
            </a:r>
            <a:r>
              <a:rPr kumimoji="0" lang="en-US" sz="800" b="0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Helvetica" panose="020B0604020202020204" pitchFamily="34" charset="0"/>
              </a:rPr>
              <a:t>Click above images to watch TV spots. </a:t>
            </a:r>
            <a:endParaRPr kumimoji="0" lang="en-US" sz="800" b="0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71F24C-A73C-4EEF-86FA-989884607FA5}"/>
              </a:ext>
            </a:extLst>
          </p:cNvPr>
          <p:cNvSpPr txBox="1"/>
          <p:nvPr/>
        </p:nvSpPr>
        <p:spPr>
          <a:xfrm>
            <a:off x="125083" y="164069"/>
            <a:ext cx="1194183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These real-world campaigns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highlighting cultural traditions and authentic Hispanic celebrations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show how brands who tailor their messaging with personalized, authentic stories can better engage with Hispanics </a:t>
            </a:r>
          </a:p>
        </p:txBody>
      </p:sp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DCA6D682-65BE-FB31-F411-437F68001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1499" y="3601713"/>
            <a:ext cx="3703187" cy="1874174"/>
          </a:xfrm>
          <a:prstGeom prst="rect">
            <a:avLst/>
          </a:prstGeom>
          <a:ln w="12700">
            <a:solidFill>
              <a:srgbClr val="1B1464"/>
            </a:solidFill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8D06875-92CB-83EE-B25C-4D9333DD5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427" y="2596788"/>
            <a:ext cx="921331" cy="46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6C7A6C-2E50-4772-C323-07B16002B7BE}"/>
              </a:ext>
            </a:extLst>
          </p:cNvPr>
          <p:cNvSpPr/>
          <p:nvPr/>
        </p:nvSpPr>
        <p:spPr>
          <a:xfrm>
            <a:off x="8209775" y="2999922"/>
            <a:ext cx="3806635" cy="540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‘The Recipe’ TV Spot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(Flight duration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: 11/1/2021-12/31/2021)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8" name="Picture 7">
            <a:hlinkClick r:id="rId6"/>
            <a:extLst>
              <a:ext uri="{FF2B5EF4-FFF2-40B4-BE49-F238E27FC236}">
                <a16:creationId xmlns:a16="http://schemas.microsoft.com/office/drawing/2014/main" id="{56210AEB-6185-AE0C-1F21-9740B14946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4529" y="3603422"/>
            <a:ext cx="3703187" cy="1871561"/>
          </a:xfrm>
          <a:prstGeom prst="rect">
            <a:avLst/>
          </a:prstGeom>
          <a:ln w="12700">
            <a:solidFill>
              <a:srgbClr val="1B1464"/>
            </a:solidFill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1E071BA-17EA-A0BB-A01F-5D87364AD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511" y="2605078"/>
            <a:ext cx="1797222" cy="43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66D163C-E921-F1F6-318F-0460E3CA9187}"/>
              </a:ext>
            </a:extLst>
          </p:cNvPr>
          <p:cNvSpPr/>
          <p:nvPr/>
        </p:nvSpPr>
        <p:spPr>
          <a:xfrm>
            <a:off x="4172805" y="2999922"/>
            <a:ext cx="3806635" cy="540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</a:t>
            </a:r>
            <a:r>
              <a:rPr kumimoji="0" lang="en-US" sz="1600" b="1" i="0" u="sng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Navidea</a:t>
            </a: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y come de </a:t>
            </a:r>
            <a:r>
              <a:rPr kumimoji="0" lang="en-US" sz="1600" b="1" i="0" u="sng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todo</a:t>
            </a: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’ TV Spot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(Flight duration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: 11/8/2021-12/24/2021)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13" name="Picture 12">
            <a:hlinkClick r:id="rId9"/>
            <a:extLst>
              <a:ext uri="{FF2B5EF4-FFF2-40B4-BE49-F238E27FC236}">
                <a16:creationId xmlns:a16="http://schemas.microsoft.com/office/drawing/2014/main" id="{A8EC2710-69CA-FC87-8BA3-A5B572745F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275" y="3601713"/>
            <a:ext cx="3703186" cy="1871561"/>
          </a:xfrm>
          <a:prstGeom prst="rect">
            <a:avLst/>
          </a:prstGeom>
          <a:ln w="12700">
            <a:solidFill>
              <a:srgbClr val="1B1464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CDB16F7-FACE-D64C-8CBD-B2BB8EF66B64}"/>
              </a:ext>
            </a:extLst>
          </p:cNvPr>
          <p:cNvSpPr/>
          <p:nvPr/>
        </p:nvSpPr>
        <p:spPr>
          <a:xfrm>
            <a:off x="124550" y="2999922"/>
            <a:ext cx="3806635" cy="540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‘Ven </a:t>
            </a:r>
            <a:r>
              <a:rPr kumimoji="0" lang="en-US" sz="1600" b="1" i="0" u="sng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por</a:t>
            </a: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1600" b="1" i="0" u="sng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ingredientes</a:t>
            </a: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’ TV Spot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</a:b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(</a:t>
            </a:r>
            <a:r>
              <a:rPr lang="en-US" sz="1100">
                <a:solidFill>
                  <a:srgbClr val="1F1A62"/>
                </a:solidFill>
                <a:latin typeface="Helvetica" panose="020B0604020202020204" pitchFamily="34" charset="0"/>
              </a:rPr>
              <a:t>Flight duration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: 11/7/2021-12/21/2021)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pic>
        <p:nvPicPr>
          <p:cNvPr id="1030" name="Picture 6" descr="Target Logo png hd Transparent Background Image - LifePng">
            <a:extLst>
              <a:ext uri="{FF2B5EF4-FFF2-40B4-BE49-F238E27FC236}">
                <a16:creationId xmlns:a16="http://schemas.microsoft.com/office/drawing/2014/main" id="{C03490B9-BB4C-CDF7-9CE1-272539B93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8" b="37325"/>
          <a:stretch/>
        </p:blipFill>
        <p:spPr bwMode="auto">
          <a:xfrm>
            <a:off x="1262993" y="2672934"/>
            <a:ext cx="1529749" cy="38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C691FE6-DC19-6544-CA0E-CCB4B9A13DCA}"/>
              </a:ext>
            </a:extLst>
          </p:cNvPr>
          <p:cNvSpPr txBox="1"/>
          <p:nvPr/>
        </p:nvSpPr>
        <p:spPr>
          <a:xfrm>
            <a:off x="1268278" y="1811240"/>
            <a:ext cx="96554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Holiday-related campaigns with Spanish-language messaging and authentic Hispanic stories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 Attention Index against total P18+</a:t>
            </a:r>
            <a:endParaRPr kumimoji="0" lang="en-US" sz="140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DED0BB8-FCCE-F23F-4041-7607EA94FB4F}"/>
              </a:ext>
            </a:extLst>
          </p:cNvPr>
          <p:cNvGrpSpPr/>
          <p:nvPr/>
        </p:nvGrpSpPr>
        <p:grpSpPr>
          <a:xfrm>
            <a:off x="10599805" y="3579254"/>
            <a:ext cx="1428137" cy="971105"/>
            <a:chOff x="1918839" y="2788150"/>
            <a:chExt cx="932873" cy="63433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CE79EE4-34A2-FD27-A205-45017FCFA4A2}"/>
                </a:ext>
              </a:extLst>
            </p:cNvPr>
            <p:cNvSpPr/>
            <p:nvPr/>
          </p:nvSpPr>
          <p:spPr>
            <a:xfrm>
              <a:off x="1976690" y="2806311"/>
              <a:ext cx="817171" cy="37264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D3C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539D3DE-0680-9760-BB59-2854496CF68A}"/>
                </a:ext>
              </a:extLst>
            </p:cNvPr>
            <p:cNvSpPr txBox="1"/>
            <p:nvPr/>
          </p:nvSpPr>
          <p:spPr>
            <a:xfrm>
              <a:off x="1918839" y="2788150"/>
              <a:ext cx="932873" cy="6343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108</a:t>
              </a:r>
              <a:b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</a:b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Ad Attention Index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C2E440D-A113-39E4-B5D2-315DC4540299}"/>
              </a:ext>
            </a:extLst>
          </p:cNvPr>
          <p:cNvSpPr txBox="1"/>
          <p:nvPr/>
        </p:nvSpPr>
        <p:spPr>
          <a:xfrm>
            <a:off x="131778" y="5818573"/>
            <a:ext cx="11899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to read: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‘</a:t>
            </a:r>
            <a:r>
              <a:rPr lang="en-US" sz="1200">
                <a:solidFill>
                  <a:srgbClr val="1B1464"/>
                </a:solidFill>
                <a:latin typeface="Helvetica" panose="020B0403020202020204" pitchFamily="34" charset="0"/>
              </a:rPr>
              <a:t>Ven </a:t>
            </a:r>
            <a:r>
              <a:rPr lang="en-US" sz="1200" err="1">
                <a:solidFill>
                  <a:srgbClr val="1B1464"/>
                </a:solidFill>
                <a:latin typeface="Helvetica" panose="020B0403020202020204" pitchFamily="34" charset="0"/>
              </a:rPr>
              <a:t>por</a:t>
            </a:r>
            <a:r>
              <a:rPr lang="en-US" sz="1200">
                <a:solidFill>
                  <a:srgbClr val="1B1464"/>
                </a:solidFill>
                <a:latin typeface="Helvetica" panose="020B0403020202020204" pitchFamily="34" charset="0"/>
              </a:rPr>
              <a:t> </a:t>
            </a:r>
            <a:r>
              <a:rPr lang="en-US" sz="1200" err="1">
                <a:solidFill>
                  <a:srgbClr val="1B1464"/>
                </a:solidFill>
                <a:latin typeface="Helvetica" panose="020B0403020202020204" pitchFamily="34" charset="0"/>
              </a:rPr>
              <a:t>ingredientes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’ (119 index) had 19% less interruptions than other ads in the context of the media placement with a 100 score being average.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636E4C8-5BE8-4D48-58B9-3A504079A9C5}"/>
              </a:ext>
            </a:extLst>
          </p:cNvPr>
          <p:cNvGrpSpPr/>
          <p:nvPr/>
        </p:nvGrpSpPr>
        <p:grpSpPr>
          <a:xfrm>
            <a:off x="6577349" y="3574697"/>
            <a:ext cx="1428137" cy="971105"/>
            <a:chOff x="1918839" y="2788150"/>
            <a:chExt cx="932873" cy="634336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0EAF5BF3-364A-45A0-540E-BC907BDB00F4}"/>
                </a:ext>
              </a:extLst>
            </p:cNvPr>
            <p:cNvSpPr/>
            <p:nvPr/>
          </p:nvSpPr>
          <p:spPr>
            <a:xfrm>
              <a:off x="1976690" y="2806311"/>
              <a:ext cx="817171" cy="37264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D3C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FCA92BC-0C3D-9D56-FBAC-42F5D907305D}"/>
                </a:ext>
              </a:extLst>
            </p:cNvPr>
            <p:cNvSpPr txBox="1"/>
            <p:nvPr/>
          </p:nvSpPr>
          <p:spPr>
            <a:xfrm>
              <a:off x="1918839" y="2788150"/>
              <a:ext cx="932873" cy="6343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110</a:t>
              </a:r>
              <a:b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</a:b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Ad Attention Index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0323BD6-AC18-5FAF-1DB0-6F0B95571EA1}"/>
              </a:ext>
            </a:extLst>
          </p:cNvPr>
          <p:cNvGrpSpPr/>
          <p:nvPr/>
        </p:nvGrpSpPr>
        <p:grpSpPr>
          <a:xfrm>
            <a:off x="2520115" y="3581605"/>
            <a:ext cx="1428137" cy="971105"/>
            <a:chOff x="1918839" y="2788150"/>
            <a:chExt cx="932873" cy="63433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B225EFC-D5EE-9699-E115-F59C2A8748C9}"/>
                </a:ext>
              </a:extLst>
            </p:cNvPr>
            <p:cNvSpPr/>
            <p:nvPr/>
          </p:nvSpPr>
          <p:spPr>
            <a:xfrm>
              <a:off x="1976690" y="2806311"/>
              <a:ext cx="817171" cy="37264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D3C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56CD094-50A0-1220-C8D9-CF2261FD93BE}"/>
                </a:ext>
              </a:extLst>
            </p:cNvPr>
            <p:cNvSpPr txBox="1"/>
            <p:nvPr/>
          </p:nvSpPr>
          <p:spPr>
            <a:xfrm>
              <a:off x="1918839" y="2788150"/>
              <a:ext cx="932873" cy="6343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119</a:t>
              </a:r>
              <a:b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</a:b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403020202020204" pitchFamily="34" charset="0"/>
                  <a:ea typeface="+mn-ea"/>
                  <a:cs typeface="+mn-cs"/>
                </a:rPr>
                <a:t>Ad Attention Index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DA2CAB03-FBA3-47B9-EDA5-B796CAFB6C9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28C91B68-7888-A5B6-90FD-3F5778918A32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8390558-D7F8-6260-3EBC-889CF31122AC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717306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2898" y="-4807"/>
            <a:ext cx="6096000" cy="6869150"/>
          </a:xfrm>
          <a:prstGeom prst="rect">
            <a:avLst/>
          </a:prstGeom>
          <a:solidFill>
            <a:srgbClr val="00C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379965" y="2851550"/>
            <a:ext cx="53064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Key Marketer Takeaways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7FE2D7-ACC6-4F08-AF24-BE2283312B5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014" y="0"/>
            <a:ext cx="2011985" cy="117157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B95FAB7-B9CF-408A-A338-EDBA41131D7D}"/>
              </a:ext>
            </a:extLst>
          </p:cNvPr>
          <p:cNvSpPr/>
          <p:nvPr/>
        </p:nvSpPr>
        <p:spPr>
          <a:xfrm>
            <a:off x="6153336" y="1707609"/>
            <a:ext cx="5763682" cy="36317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Hispanics are a valuable audience for</a:t>
            </a:r>
            <a:r>
              <a:rPr lang="en-US">
                <a:solidFill>
                  <a:srgbClr val="1B1464"/>
                </a:solidFill>
                <a:latin typeface="Helvetica"/>
                <a:cs typeface="Helvetica"/>
              </a:rPr>
              <a:t> marketers looking to drive growth this season because, </a:t>
            </a:r>
            <a:br>
              <a:rPr lang="en-US">
                <a:solidFill>
                  <a:srgbClr val="1B1464"/>
                </a:solidFill>
                <a:latin typeface="Helvetica"/>
                <a:cs typeface="Helvetica"/>
              </a:rPr>
            </a:br>
            <a:r>
              <a:rPr lang="en-US">
                <a:solidFill>
                  <a:srgbClr val="1B1464"/>
                </a:solidFill>
                <a:latin typeface="Helvetica"/>
                <a:cs typeface="Helvetica"/>
              </a:rPr>
              <a:t>in addition to their increased buying power, they spend much more than the average adult during the holidays which is spread across a variety </a:t>
            </a:r>
            <a:br>
              <a:rPr lang="en-US">
                <a:solidFill>
                  <a:srgbClr val="1B1464"/>
                </a:solidFill>
                <a:latin typeface="Helvetica"/>
                <a:cs typeface="Helvetica"/>
              </a:rPr>
            </a:br>
            <a:r>
              <a:rPr lang="en-US">
                <a:solidFill>
                  <a:srgbClr val="1B1464"/>
                </a:solidFill>
                <a:latin typeface="Helvetica"/>
                <a:cs typeface="Helvetica"/>
              </a:rPr>
              <a:t>of ‘gifting’ and other holiday-related categories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During the holiday season, marketers can </a:t>
            </a:r>
            <a:r>
              <a:rPr lang="en-US">
                <a:solidFill>
                  <a:srgbClr val="1B1464"/>
                </a:solidFill>
                <a:latin typeface="Helvetica"/>
                <a:cs typeface="Helvetica"/>
              </a:rPr>
              <a:t>further engage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with the growing, and influential, Hispanic community through authentic messaging and storytelling that embraces their cultural heritage and interests in family, traditions and celebrations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84C658-A8DD-242D-1B26-CD5D67079F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359E7A6-7BB6-68E5-1201-A9B78F41DCB9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F6893C1-0852-B15A-2351-23889A349B88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268282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-14514" y="0"/>
            <a:ext cx="6096000" cy="6869150"/>
          </a:xfrm>
          <a:prstGeom prst="rect">
            <a:avLst/>
          </a:prstGeom>
          <a:solidFill>
            <a:srgbClr val="00C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289383" y="2774867"/>
            <a:ext cx="56379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Discover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Looking for more data, insights and takeaways? Check out this related VAB content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3B3C66-BB54-4899-9837-0457B0BFA117}"/>
              </a:ext>
            </a:extLst>
          </p:cNvPr>
          <p:cNvSpPr/>
          <p:nvPr/>
        </p:nvSpPr>
        <p:spPr>
          <a:xfrm>
            <a:off x="6426239" y="6000048"/>
            <a:ext cx="5651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Members, brand marketers and agencies get free and immediate access to VAB’s content library. Get access at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2"/>
              </a:rPr>
              <a:t>theVAB.com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9E4FB1F-CFCC-42D2-9A77-4D418120F0F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483" y="522"/>
            <a:ext cx="2386554" cy="138968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70E214D-E292-45CE-8EFE-BEC233FDFD71}"/>
              </a:ext>
            </a:extLst>
          </p:cNvPr>
          <p:cNvSpPr/>
          <p:nvPr/>
        </p:nvSpPr>
        <p:spPr>
          <a:xfrm>
            <a:off x="289383" y="220694"/>
            <a:ext cx="4953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Creators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0014FFF-1817-4389-ADD8-A7BDC32FC9A3}"/>
              </a:ext>
            </a:extLst>
          </p:cNvPr>
          <p:cNvGrpSpPr/>
          <p:nvPr/>
        </p:nvGrpSpPr>
        <p:grpSpPr>
          <a:xfrm>
            <a:off x="2904789" y="682222"/>
            <a:ext cx="1880099" cy="744993"/>
            <a:chOff x="198561" y="542425"/>
            <a:chExt cx="1453627" cy="744993"/>
          </a:xfrm>
        </p:grpSpPr>
        <p:sp>
          <p:nvSpPr>
            <p:cNvPr id="40" name="TextBox 39">
              <a:hlinkClick r:id="rId4"/>
              <a:extLst>
                <a:ext uri="{FF2B5EF4-FFF2-40B4-BE49-F238E27FC236}">
                  <a16:creationId xmlns:a16="http://schemas.microsoft.com/office/drawing/2014/main" id="{97838EBB-2A69-4126-A577-E2A3DD1CE846}"/>
                </a:ext>
              </a:extLst>
            </p:cNvPr>
            <p:cNvSpPr txBox="1"/>
            <p:nvPr/>
          </p:nvSpPr>
          <p:spPr>
            <a:xfrm>
              <a:off x="198561" y="542425"/>
              <a:ext cx="135366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Leah Montner-Dixon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2AC74D-3D28-470D-B828-01A31D5FD9BD}"/>
                </a:ext>
              </a:extLst>
            </p:cNvPr>
            <p:cNvSpPr txBox="1"/>
            <p:nvPr/>
          </p:nvSpPr>
          <p:spPr>
            <a:xfrm>
              <a:off x="198562" y="856531"/>
              <a:ext cx="145362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Associate Insights Director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leahm@thevab.com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C2419ED-7024-4C45-8E6C-B9388F848151}"/>
              </a:ext>
            </a:extLst>
          </p:cNvPr>
          <p:cNvGrpSpPr/>
          <p:nvPr/>
        </p:nvGrpSpPr>
        <p:grpSpPr>
          <a:xfrm>
            <a:off x="332794" y="688719"/>
            <a:ext cx="2433585" cy="744993"/>
            <a:chOff x="2529807" y="542425"/>
            <a:chExt cx="1962494" cy="744993"/>
          </a:xfrm>
        </p:grpSpPr>
        <p:sp>
          <p:nvSpPr>
            <p:cNvPr id="43" name="TextBox 42">
              <a:hlinkClick r:id="rId4"/>
              <a:extLst>
                <a:ext uri="{FF2B5EF4-FFF2-40B4-BE49-F238E27FC236}">
                  <a16:creationId xmlns:a16="http://schemas.microsoft.com/office/drawing/2014/main" id="{628E97AD-7859-4E8E-AE5F-E094C92E4317}"/>
                </a:ext>
              </a:extLst>
            </p:cNvPr>
            <p:cNvSpPr txBox="1"/>
            <p:nvPr/>
          </p:nvSpPr>
          <p:spPr>
            <a:xfrm>
              <a:off x="2529808" y="542425"/>
              <a:ext cx="15739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Jason Wiese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026664E-461F-4A0F-BA7C-C1F1BFC5D4F5}"/>
                </a:ext>
              </a:extLst>
            </p:cNvPr>
            <p:cNvSpPr txBox="1"/>
            <p:nvPr/>
          </p:nvSpPr>
          <p:spPr>
            <a:xfrm>
              <a:off x="2529807" y="856531"/>
              <a:ext cx="196249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SVP, Director of Strategic Insights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jasonw@thevab.com</a:t>
              </a:r>
            </a:p>
          </p:txBody>
        </p:sp>
      </p:grpSp>
      <p:sp>
        <p:nvSpPr>
          <p:cNvPr id="27" name="TextBox 26">
            <a:hlinkClick r:id="rId4"/>
            <a:extLst>
              <a:ext uri="{FF2B5EF4-FFF2-40B4-BE49-F238E27FC236}">
                <a16:creationId xmlns:a16="http://schemas.microsoft.com/office/drawing/2014/main" id="{FCDD4C80-ADF5-BCFC-F13E-61717E1F37A5}"/>
              </a:ext>
            </a:extLst>
          </p:cNvPr>
          <p:cNvSpPr txBox="1"/>
          <p:nvPr/>
        </p:nvSpPr>
        <p:spPr>
          <a:xfrm>
            <a:off x="2904789" y="1716949"/>
            <a:ext cx="25348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Karolina Guillen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9035CB5-F5E5-C0FB-A642-290F6BEF48C5}"/>
              </a:ext>
            </a:extLst>
          </p:cNvPr>
          <p:cNvSpPr txBox="1"/>
          <p:nvPr/>
        </p:nvSpPr>
        <p:spPr>
          <a:xfrm>
            <a:off x="2904789" y="2020952"/>
            <a:ext cx="25348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Insights Manager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karolinag@thevab.com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994F84-F63E-2651-5C30-3B793F9148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BAFFEA5-D6F3-5972-B054-BDBB7B70BCD3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36B9D2-9A34-A494-37E5-2FFF3F25ED37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13F59B6-3471-7AC5-8131-049F4EEB4B33}"/>
              </a:ext>
            </a:extLst>
          </p:cNvPr>
          <p:cNvGrpSpPr/>
          <p:nvPr/>
        </p:nvGrpSpPr>
        <p:grpSpPr>
          <a:xfrm>
            <a:off x="289383" y="1716949"/>
            <a:ext cx="1880099" cy="744993"/>
            <a:chOff x="198561" y="542425"/>
            <a:chExt cx="1453627" cy="744993"/>
          </a:xfrm>
        </p:grpSpPr>
        <p:sp>
          <p:nvSpPr>
            <p:cNvPr id="19" name="TextBox 18">
              <a:hlinkClick r:id="rId4"/>
              <a:extLst>
                <a:ext uri="{FF2B5EF4-FFF2-40B4-BE49-F238E27FC236}">
                  <a16:creationId xmlns:a16="http://schemas.microsoft.com/office/drawing/2014/main" id="{042CC643-0CAC-C42B-5BCF-512F1146F18F}"/>
                </a:ext>
              </a:extLst>
            </p:cNvPr>
            <p:cNvSpPr txBox="1"/>
            <p:nvPr/>
          </p:nvSpPr>
          <p:spPr>
            <a:xfrm>
              <a:off x="198561" y="542425"/>
              <a:ext cx="135366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Reed Kiely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2D9A118-D8A0-4BEA-B547-6825BDDC8384}"/>
                </a:ext>
              </a:extLst>
            </p:cNvPr>
            <p:cNvSpPr txBox="1"/>
            <p:nvPr/>
          </p:nvSpPr>
          <p:spPr>
            <a:xfrm>
              <a:off x="198562" y="856531"/>
              <a:ext cx="145362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Associate Insights Director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>
                  <a:solidFill>
                    <a:srgbClr val="1F1A62"/>
                  </a:solidFill>
                  <a:latin typeface="Helvetica Light" panose="020B0403020202020204" pitchFamily="34" charset="0"/>
                </a:rPr>
                <a:t>reedk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+mn-cs"/>
                </a:rPr>
                <a:t>@thevab.com</a:t>
              </a:r>
            </a:p>
          </p:txBody>
        </p:sp>
      </p:grpSp>
      <p:sp>
        <p:nvSpPr>
          <p:cNvPr id="3" name="TextBox 2">
            <a:hlinkClick r:id="rId6"/>
            <a:extLst>
              <a:ext uri="{FF2B5EF4-FFF2-40B4-BE49-F238E27FC236}">
                <a16:creationId xmlns:a16="http://schemas.microsoft.com/office/drawing/2014/main" id="{87D1E8C4-453D-7CDA-8D1A-4ED3002848B8}"/>
              </a:ext>
            </a:extLst>
          </p:cNvPr>
          <p:cNvSpPr txBox="1"/>
          <p:nvPr/>
        </p:nvSpPr>
        <p:spPr>
          <a:xfrm>
            <a:off x="6445536" y="5245536"/>
            <a:ext cx="24376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rgbClr val="4EBEA4"/>
                </a:solidFill>
                <a:latin typeface="Helvetica" panose="020B0403020202020204" pitchFamily="34" charset="0"/>
              </a:rPr>
              <a:t>A Trillion Dollar Opportunity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to Connect with Hispanic Consumers Through Streaming</a:t>
            </a:r>
          </a:p>
        </p:txBody>
      </p:sp>
      <p:pic>
        <p:nvPicPr>
          <p:cNvPr id="6" name="Picture 5">
            <a:hlinkClick r:id="rId6"/>
            <a:extLst>
              <a:ext uri="{FF2B5EF4-FFF2-40B4-BE49-F238E27FC236}">
                <a16:creationId xmlns:a16="http://schemas.microsoft.com/office/drawing/2014/main" id="{04DB41ED-56A5-BE21-34A9-58071236FD8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5537" y="3865365"/>
            <a:ext cx="2437607" cy="1371154"/>
          </a:xfrm>
          <a:prstGeom prst="rect">
            <a:avLst/>
          </a:prstGeom>
          <a:ln>
            <a:solidFill>
              <a:srgbClr val="1F1A62"/>
            </a:solidFill>
          </a:ln>
        </p:spPr>
      </p:pic>
      <p:sp>
        <p:nvSpPr>
          <p:cNvPr id="11" name="TextBox 10">
            <a:hlinkClick r:id="rId8"/>
            <a:extLst>
              <a:ext uri="{FF2B5EF4-FFF2-40B4-BE49-F238E27FC236}">
                <a16:creationId xmlns:a16="http://schemas.microsoft.com/office/drawing/2014/main" id="{5A726CBB-FF4C-0651-9537-104F3307FEE7}"/>
              </a:ext>
            </a:extLst>
          </p:cNvPr>
          <p:cNvSpPr txBox="1"/>
          <p:nvPr/>
        </p:nvSpPr>
        <p:spPr>
          <a:xfrm>
            <a:off x="9493142" y="5245536"/>
            <a:ext cx="2197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It’s the Most Opportune Time of the Year</a:t>
            </a:r>
            <a:endParaRPr kumimoji="0" lang="en-US" sz="1000" b="1" i="1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Why consumers’ holiday spirit triumphs over economic uncertainty</a:t>
            </a:r>
          </a:p>
        </p:txBody>
      </p:sp>
      <p:pic>
        <p:nvPicPr>
          <p:cNvPr id="12" name="Picture 11">
            <a:hlinkClick r:id="rId9"/>
            <a:extLst>
              <a:ext uri="{FF2B5EF4-FFF2-40B4-BE49-F238E27FC236}">
                <a16:creationId xmlns:a16="http://schemas.microsoft.com/office/drawing/2014/main" id="{88ECFB83-C938-C600-5D07-B155DC4776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72895" y="1534344"/>
            <a:ext cx="2437607" cy="1371154"/>
          </a:xfrm>
          <a:prstGeom prst="rect">
            <a:avLst/>
          </a:prstGeom>
          <a:ln>
            <a:solidFill>
              <a:srgbClr val="1F1A62"/>
            </a:solidFill>
          </a:ln>
        </p:spPr>
      </p:pic>
      <p:pic>
        <p:nvPicPr>
          <p:cNvPr id="14" name="Picture 13">
            <a:hlinkClick r:id="rId11"/>
            <a:extLst>
              <a:ext uri="{FF2B5EF4-FFF2-40B4-BE49-F238E27FC236}">
                <a16:creationId xmlns:a16="http://schemas.microsoft.com/office/drawing/2014/main" id="{B05A461A-73A7-C4A0-48FA-1A8F41BBD2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45537" y="1534344"/>
            <a:ext cx="2437607" cy="1371154"/>
          </a:xfrm>
          <a:prstGeom prst="rect">
            <a:avLst/>
          </a:prstGeom>
          <a:ln>
            <a:solidFill>
              <a:srgbClr val="1F1A62"/>
            </a:solidFill>
          </a:ln>
        </p:spPr>
      </p:pic>
      <p:sp>
        <p:nvSpPr>
          <p:cNvPr id="15" name="TextBox 14">
            <a:hlinkClick r:id="rId11"/>
            <a:extLst>
              <a:ext uri="{FF2B5EF4-FFF2-40B4-BE49-F238E27FC236}">
                <a16:creationId xmlns:a16="http://schemas.microsoft.com/office/drawing/2014/main" id="{73D92962-317B-96A3-5B89-CEE16DB9C6C2}"/>
              </a:ext>
            </a:extLst>
          </p:cNvPr>
          <p:cNvSpPr txBox="1"/>
          <p:nvPr/>
        </p:nvSpPr>
        <p:spPr>
          <a:xfrm>
            <a:off x="6445536" y="2929813"/>
            <a:ext cx="24376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rgbClr val="4EBEA4"/>
                </a:solidFill>
                <a:latin typeface="Helvetica" panose="020B0403020202020204" pitchFamily="34" charset="0"/>
              </a:rPr>
              <a:t>Under Pressure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6 Marketing Strategies to Successfully Navigate Your Brand Through Inflation</a:t>
            </a:r>
          </a:p>
        </p:txBody>
      </p:sp>
      <p:sp>
        <p:nvSpPr>
          <p:cNvPr id="22" name="TextBox 21">
            <a:hlinkClick r:id="rId9"/>
            <a:extLst>
              <a:ext uri="{FF2B5EF4-FFF2-40B4-BE49-F238E27FC236}">
                <a16:creationId xmlns:a16="http://schemas.microsoft.com/office/drawing/2014/main" id="{0295D333-3795-62CD-3900-02034B805F78}"/>
              </a:ext>
            </a:extLst>
          </p:cNvPr>
          <p:cNvSpPr txBox="1"/>
          <p:nvPr/>
        </p:nvSpPr>
        <p:spPr>
          <a:xfrm>
            <a:off x="9383287" y="2929813"/>
            <a:ext cx="24168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Can My Brand Leverage the Strength of the Rising Latina Consumer Through Video?</a:t>
            </a:r>
            <a:endParaRPr kumimoji="0" lang="en-US" sz="1000" b="1" i="1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E90818-2EB3-055D-33F6-F624F0A5E4C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5887" t="23644" r="11575" b="13183"/>
          <a:stretch/>
        </p:blipFill>
        <p:spPr>
          <a:xfrm>
            <a:off x="9383287" y="3861134"/>
            <a:ext cx="2416824" cy="1373252"/>
          </a:xfrm>
          <a:prstGeom prst="rect">
            <a:avLst/>
          </a:prstGeom>
          <a:ln>
            <a:solidFill>
              <a:srgbClr val="1F1A62"/>
            </a:solidFill>
          </a:ln>
        </p:spPr>
      </p:pic>
    </p:spTree>
    <p:extLst>
      <p:ext uri="{BB962C8B-B14F-4D97-AF65-F5344CB8AC3E}">
        <p14:creationId xmlns:p14="http://schemas.microsoft.com/office/powerpoint/2010/main" val="3110856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D49DEB-7177-4C53-A63F-C8DEAEFFD3CD}"/>
              </a:ext>
            </a:extLst>
          </p:cNvPr>
          <p:cNvSpPr/>
          <p:nvPr/>
        </p:nvSpPr>
        <p:spPr>
          <a:xfrm>
            <a:off x="449869" y="221925"/>
            <a:ext cx="957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About VAB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B14815-07B9-42AB-B09B-0447810891B3}"/>
              </a:ext>
            </a:extLst>
          </p:cNvPr>
          <p:cNvSpPr txBox="1"/>
          <p:nvPr/>
        </p:nvSpPr>
        <p:spPr>
          <a:xfrm>
            <a:off x="449869" y="1259934"/>
            <a:ext cx="59975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is an insights-driven organization that inspires marketers to reimagine their media strategies resulting in fully informed decisions.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2BAA6-0F79-41FA-BE2A-F7E8FDCF791E}"/>
              </a:ext>
            </a:extLst>
          </p:cNvPr>
          <p:cNvSpPr txBox="1"/>
          <p:nvPr/>
        </p:nvSpPr>
        <p:spPr>
          <a:xfrm>
            <a:off x="449869" y="2699760"/>
            <a:ext cx="8803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Drawing on our marketing expertise, we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66C5A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simplify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 the complexities in our industry and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discover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new insights that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transform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 the way marketers look at their media strategy.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5C49CF-247D-4943-AF3F-A3CBCDB56DAC}"/>
              </a:ext>
            </a:extLst>
          </p:cNvPr>
          <p:cNvSpPr txBox="1"/>
          <p:nvPr/>
        </p:nvSpPr>
        <p:spPr>
          <a:xfrm>
            <a:off x="2136968" y="4285640"/>
            <a:ext cx="95077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We are committed to your business growth and proud to offer VAB members, brand marketers and agencies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complimentary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to our continuously-growing Insights library. 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Get immediate access at theVAB.com.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359E5-558D-4CFF-9331-8C374E19D5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89" y="4177157"/>
            <a:ext cx="934320" cy="934320"/>
          </a:xfrm>
          <a:prstGeom prst="rect">
            <a:avLst/>
          </a:prstGeom>
        </p:spPr>
      </p:pic>
      <p:sp>
        <p:nvSpPr>
          <p:cNvPr id="17" name="TextBox 15">
            <a:extLst>
              <a:ext uri="{FF2B5EF4-FFF2-40B4-BE49-F238E27FC236}">
                <a16:creationId xmlns:a16="http://schemas.microsoft.com/office/drawing/2014/main" id="{403F38AA-AAD1-410D-BCAB-2DE98701921E}"/>
              </a:ext>
            </a:extLst>
          </p:cNvPr>
          <p:cNvSpPr txBox="1"/>
          <p:nvPr/>
        </p:nvSpPr>
        <p:spPr>
          <a:xfrm>
            <a:off x="589946" y="5519837"/>
            <a:ext cx="110121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Curious to learn more about VAB?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Check out this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quick video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to see what we do and how we can help you develop business-driving marketing strategies.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EABB202-7144-43E6-9C7B-CBD54AE34E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475" y="24820"/>
            <a:ext cx="5058525" cy="2945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68515B-F531-BAC2-0582-226B651E5B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259D130-D8BF-B39A-B263-F75DA67EF4FA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7EF43B-C02B-E79E-8793-CE352FF4ED62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450180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itting at a table with food&#10;&#10;Description automatically generated with medium confidence">
            <a:extLst>
              <a:ext uri="{FF2B5EF4-FFF2-40B4-BE49-F238E27FC236}">
                <a16:creationId xmlns:a16="http://schemas.microsoft.com/office/drawing/2014/main" id="{DA98541F-5947-7B77-6CED-62D833147F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9" r="11690"/>
          <a:stretch/>
        </p:blipFill>
        <p:spPr>
          <a:xfrm>
            <a:off x="0" y="0"/>
            <a:ext cx="5134945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6B8EC0-46EF-4454-8F5C-DA73E47253BB}"/>
              </a:ext>
            </a:extLst>
          </p:cNvPr>
          <p:cNvSpPr txBox="1"/>
          <p:nvPr/>
        </p:nvSpPr>
        <p:spPr>
          <a:xfrm>
            <a:off x="5208713" y="1812636"/>
            <a:ext cx="66140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While inflation is a top concern for many, consumers continue to look forward to the holiday season as a special occasion to celebrate with family and friends. This includes opening their wallets to buy gifts and spend across holiday-related categories for social gatherings</a:t>
            </a:r>
            <a:r>
              <a:rPr lang="en-US" sz="2000" dirty="0">
                <a:solidFill>
                  <a:srgbClr val="1B1464"/>
                </a:solidFill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, despite economic uncertainties.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1B1464"/>
              </a:solidFill>
              <a:latin typeface="Helvetica" panose="020B06040202020202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The holidays are especially important to Hispanic consumers, and marketers can best connect with this segment by creating authentic campaigns that highlight their unique cultural traditions and holiday </a:t>
            </a:r>
            <a:r>
              <a:rPr lang="en-US" sz="2000" dirty="0">
                <a:solidFill>
                  <a:srgbClr val="1B1464"/>
                </a:solidFill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celebrations to drive higher attention and deeper engagement.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E3ED66-7D56-46D2-B2A0-139022AADE0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446" y="0"/>
            <a:ext cx="2386554" cy="13896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5D9EF5-558D-CCDC-0FA8-EFC20A365F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B104911-EACD-23EE-46BD-BA8C456373BD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F9F346-697C-3555-7F44-CEE186E0B6D1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2A2013-09D5-22BE-0227-864F3B519CC3}"/>
              </a:ext>
            </a:extLst>
          </p:cNvPr>
          <p:cNvSpPr txBox="1"/>
          <p:nvPr/>
        </p:nvSpPr>
        <p:spPr>
          <a:xfrm>
            <a:off x="5208713" y="533191"/>
            <a:ext cx="57220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ED3C8D"/>
                </a:solidFill>
                <a:latin typeface="Helvetica" panose="020B0604020202020204" pitchFamily="2" charset="0"/>
              </a:rPr>
              <a:t>No matter the circumstances, people love the holidays.</a:t>
            </a:r>
          </a:p>
        </p:txBody>
      </p:sp>
    </p:spTree>
    <p:extLst>
      <p:ext uri="{BB962C8B-B14F-4D97-AF65-F5344CB8AC3E}">
        <p14:creationId xmlns:p14="http://schemas.microsoft.com/office/powerpoint/2010/main" val="2844488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0044C-9B1B-7C46-936A-7B7F0D3926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11865"/>
            <a:ext cx="12192000" cy="70983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C977F6-1359-B259-72AC-BFFFEC7A013A}"/>
              </a:ext>
            </a:extLst>
          </p:cNvPr>
          <p:cNvSpPr txBox="1"/>
          <p:nvPr/>
        </p:nvSpPr>
        <p:spPr>
          <a:xfrm>
            <a:off x="382083" y="4511298"/>
            <a:ext cx="7573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This passionate community, rooted in their culture and traditions, embraces all aspects of the holiday season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A017EC8-D78C-A98F-757F-E28FEE62DB9F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E328F14-77E8-7D05-746C-780EB0CF73BD}"/>
              </a:ext>
            </a:extLst>
          </p:cNvPr>
          <p:cNvSpPr txBox="1"/>
          <p:nvPr/>
        </p:nvSpPr>
        <p:spPr>
          <a:xfrm>
            <a:off x="382083" y="3271520"/>
            <a:ext cx="7312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E600"/>
                </a:solidFill>
                <a:latin typeface="Helvetica" pitchFamily="2" charset="0"/>
              </a:rPr>
              <a:t>6 reasons Hispanics will be driving brand growth during the holidays</a:t>
            </a:r>
          </a:p>
        </p:txBody>
      </p:sp>
    </p:spTree>
    <p:extLst>
      <p:ext uri="{BB962C8B-B14F-4D97-AF65-F5344CB8AC3E}">
        <p14:creationId xmlns:p14="http://schemas.microsoft.com/office/powerpoint/2010/main" val="3382486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83C77CE-794A-9B7E-0E2F-86F8B918577B}"/>
              </a:ext>
            </a:extLst>
          </p:cNvPr>
          <p:cNvSpPr/>
          <p:nvPr/>
        </p:nvSpPr>
        <p:spPr>
          <a:xfrm>
            <a:off x="-7767" y="1686476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DF06DB-0E04-43EB-906B-75F674482CF9}"/>
              </a:ext>
            </a:extLst>
          </p:cNvPr>
          <p:cNvSpPr/>
          <p:nvPr/>
        </p:nvSpPr>
        <p:spPr>
          <a:xfrm>
            <a:off x="470568" y="6203315"/>
            <a:ext cx="115458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Claritas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2022 Hispanic Market Report </a:t>
            </a:r>
            <a:r>
              <a:rPr kumimoji="0" lang="en-US" sz="800" b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VAB analysis of U.S. Census Bureau data, 2017.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*VAB analysis of MRI-Simmons Spring 2022 Doublebase, </a:t>
            </a:r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Non-Hispanic A18+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vs. A18+ of Spanish or Hispanic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origin (17% of A18+ population)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**VAB analysis of Bureau of Labor Statistics data, Table 2200. Hispanic or Latino origin of reference person: Annual expenditure means, shares, standard errors, and coefficients of variation, Consumer Expenditure Surveys, 2001, 2011 &amp; 2021.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71F24C-A73C-4EEF-86FA-989884607FA5}"/>
              </a:ext>
            </a:extLst>
          </p:cNvPr>
          <p:cNvSpPr txBox="1"/>
          <p:nvPr/>
        </p:nvSpPr>
        <p:spPr>
          <a:xfrm>
            <a:off x="121109" y="198163"/>
            <a:ext cx="1200349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ED3C8D"/>
                </a:solidFill>
                <a:latin typeface="Helvetica" panose="020B0403020202020204" pitchFamily="34" charset="0"/>
              </a:rPr>
              <a:t>Reason 1: </a:t>
            </a:r>
            <a:r>
              <a:rPr lang="en-US" sz="2600" b="1">
                <a:solidFill>
                  <a:srgbClr val="1B1464"/>
                </a:solidFill>
                <a:latin typeface="Helvetica" panose="020B0403020202020204" pitchFamily="34" charset="0"/>
              </a:rPr>
              <a:t>In addition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to their population growth and larger household size, Hispanic consumers are a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valuable audience for marketers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due to their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increased spending power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DB556AC-6D81-7EF8-3704-80D775EE86C0}"/>
              </a:ext>
            </a:extLst>
          </p:cNvPr>
          <p:cNvCxnSpPr>
            <a:cxnSpLocks/>
          </p:cNvCxnSpPr>
          <p:nvPr/>
        </p:nvCxnSpPr>
        <p:spPr>
          <a:xfrm>
            <a:off x="4398600" y="3779914"/>
            <a:ext cx="3336783" cy="0"/>
          </a:xfrm>
          <a:prstGeom prst="line">
            <a:avLst/>
          </a:prstGeom>
          <a:ln w="12700">
            <a:solidFill>
              <a:srgbClr val="ED3C8D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8D3161D-1220-C092-24CA-86E476800BBB}"/>
              </a:ext>
            </a:extLst>
          </p:cNvPr>
          <p:cNvSpPr/>
          <p:nvPr/>
        </p:nvSpPr>
        <p:spPr>
          <a:xfrm>
            <a:off x="258706" y="1875668"/>
            <a:ext cx="3709334" cy="4201174"/>
          </a:xfrm>
          <a:prstGeom prst="roundRect">
            <a:avLst>
              <a:gd name="adj" fmla="val 1287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8BAF9D-68FE-F222-6F60-16BFDC4D4E5B}"/>
              </a:ext>
            </a:extLst>
          </p:cNvPr>
          <p:cNvSpPr txBox="1"/>
          <p:nvPr/>
        </p:nvSpPr>
        <p:spPr>
          <a:xfrm>
            <a:off x="258706" y="2975506"/>
            <a:ext cx="37093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rgbClr val="1B1464"/>
                </a:solidFill>
                <a:latin typeface="Helvetica"/>
                <a:cs typeface="Calibri" panose="020F0502020204030204" pitchFamily="34" charset="0"/>
              </a:rPr>
              <a:t>Hispanic population has grown by </a:t>
            </a:r>
            <a:r>
              <a:rPr lang="en-US" sz="1600" b="1">
                <a:solidFill>
                  <a:srgbClr val="ED3C8D"/>
                </a:solidFill>
                <a:latin typeface="Helvetica"/>
                <a:cs typeface="Calibri" panose="020F0502020204030204" pitchFamily="34" charset="0"/>
              </a:rPr>
              <a:t>over 10 million people </a:t>
            </a:r>
            <a:r>
              <a:rPr lang="en-US" sz="1600" b="1">
                <a:solidFill>
                  <a:srgbClr val="1B1464"/>
                </a:solidFill>
                <a:latin typeface="Helvetica"/>
                <a:cs typeface="Calibri" panose="020F0502020204030204" pitchFamily="34" charset="0"/>
              </a:rPr>
              <a:t>during </a:t>
            </a:r>
            <a:br>
              <a:rPr lang="en-US" sz="1600" b="1">
                <a:solidFill>
                  <a:srgbClr val="1B1464"/>
                </a:solidFill>
                <a:latin typeface="Helvetica"/>
                <a:cs typeface="Calibri" panose="020F0502020204030204" pitchFamily="34" charset="0"/>
              </a:rPr>
            </a:br>
            <a:r>
              <a:rPr lang="en-US" sz="1600" b="1">
                <a:solidFill>
                  <a:srgbClr val="1B1464"/>
                </a:solidFill>
                <a:latin typeface="Helvetica"/>
                <a:cs typeface="Calibri" panose="020F0502020204030204" pitchFamily="34" charset="0"/>
              </a:rPr>
              <a:t>the last 10 years</a:t>
            </a:r>
            <a:endParaRPr lang="en-US" sz="1600">
              <a:solidFill>
                <a:srgbClr val="1B1464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5EED846-8C83-A8BE-CE22-29CBE018ACEA}"/>
              </a:ext>
            </a:extLst>
          </p:cNvPr>
          <p:cNvCxnSpPr>
            <a:cxnSpLocks/>
          </p:cNvCxnSpPr>
          <p:nvPr/>
        </p:nvCxnSpPr>
        <p:spPr>
          <a:xfrm>
            <a:off x="444982" y="3779914"/>
            <a:ext cx="3336783" cy="0"/>
          </a:xfrm>
          <a:prstGeom prst="line">
            <a:avLst/>
          </a:prstGeom>
          <a:ln w="12700">
            <a:solidFill>
              <a:srgbClr val="ED3C8D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5DBD20A-DB8E-1584-F8BC-88C1B9674017}"/>
              </a:ext>
            </a:extLst>
          </p:cNvPr>
          <p:cNvSpPr txBox="1"/>
          <p:nvPr/>
        </p:nvSpPr>
        <p:spPr>
          <a:xfrm>
            <a:off x="444982" y="4012586"/>
            <a:ext cx="33367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rgbClr val="1B1464"/>
                </a:solidFill>
                <a:latin typeface="Helvetica"/>
                <a:cs typeface="Calibri" panose="020F0502020204030204" pitchFamily="34" charset="0"/>
              </a:rPr>
              <a:t>There will be an estimated </a:t>
            </a:r>
            <a:br>
              <a:rPr lang="en-US" sz="1600">
                <a:solidFill>
                  <a:srgbClr val="1B1464"/>
                </a:solidFill>
                <a:latin typeface="Helvetica"/>
                <a:cs typeface="Calibri" panose="020F0502020204030204" pitchFamily="34" charset="0"/>
              </a:rPr>
            </a:br>
            <a:r>
              <a:rPr lang="en-US" sz="1600" b="1">
                <a:solidFill>
                  <a:srgbClr val="ED3C8D"/>
                </a:solidFill>
                <a:latin typeface="Helvetica"/>
                <a:cs typeface="Calibri" panose="020F0502020204030204" pitchFamily="34" charset="0"/>
              </a:rPr>
              <a:t>66.5 million </a:t>
            </a:r>
            <a:r>
              <a:rPr lang="en-US" sz="1600">
                <a:solidFill>
                  <a:srgbClr val="1B1464"/>
                </a:solidFill>
                <a:latin typeface="Helvetica"/>
                <a:cs typeface="Calibri" panose="020F0502020204030204" pitchFamily="34" charset="0"/>
              </a:rPr>
              <a:t>Hispanics in the U.S. by January 2023, accounting for </a:t>
            </a:r>
            <a:r>
              <a:rPr lang="en-US" sz="1600" b="1">
                <a:solidFill>
                  <a:srgbClr val="ED3C8D"/>
                </a:solidFill>
                <a:latin typeface="Helvetica"/>
                <a:cs typeface="Calibri" panose="020F0502020204030204" pitchFamily="34" charset="0"/>
              </a:rPr>
              <a:t>20% </a:t>
            </a:r>
            <a:r>
              <a:rPr lang="en-US" sz="1600">
                <a:solidFill>
                  <a:srgbClr val="1B1464"/>
                </a:solidFill>
                <a:latin typeface="Helvetica"/>
                <a:cs typeface="Calibri" panose="020F0502020204030204" pitchFamily="34" charset="0"/>
              </a:rPr>
              <a:t>of the total population</a:t>
            </a:r>
          </a:p>
          <a:p>
            <a:pPr algn="ctr"/>
            <a:endParaRPr lang="en-US" sz="400">
              <a:solidFill>
                <a:srgbClr val="1B1464"/>
              </a:solidFill>
              <a:latin typeface="Helvetica"/>
              <a:cs typeface="Calibri" panose="020F0502020204030204" pitchFamily="34" charset="0"/>
            </a:endParaRPr>
          </a:p>
          <a:p>
            <a:pPr algn="ctr"/>
            <a:r>
              <a:rPr lang="en-US" sz="1200">
                <a:solidFill>
                  <a:srgbClr val="1B1464"/>
                </a:solidFill>
                <a:latin typeface="Helvetica"/>
                <a:cs typeface="Calibri" panose="020F0502020204030204" pitchFamily="34" charset="0"/>
              </a:rPr>
              <a:t>(vs. 54.5 MM, or 17%, in 2013)</a:t>
            </a:r>
          </a:p>
        </p:txBody>
      </p:sp>
      <p:pic>
        <p:nvPicPr>
          <p:cNvPr id="62" name="Picture 61" descr="Icon&#10;&#10;Description automatically generated">
            <a:extLst>
              <a:ext uri="{FF2B5EF4-FFF2-40B4-BE49-F238E27FC236}">
                <a16:creationId xmlns:a16="http://schemas.microsoft.com/office/drawing/2014/main" id="{8032B316-5B01-3ACC-C9C8-B70BBAA503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117" y="2017272"/>
            <a:ext cx="808512" cy="808512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AFE0534-B0CF-8C08-DD1B-0A4BDFF5E770}"/>
              </a:ext>
            </a:extLst>
          </p:cNvPr>
          <p:cNvSpPr/>
          <p:nvPr/>
        </p:nvSpPr>
        <p:spPr>
          <a:xfrm>
            <a:off x="8223960" y="1875668"/>
            <a:ext cx="3709334" cy="4201174"/>
          </a:xfrm>
          <a:prstGeom prst="roundRect">
            <a:avLst>
              <a:gd name="adj" fmla="val 131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ED2656F-5F73-AF72-C779-58B5639001A7}"/>
              </a:ext>
            </a:extLst>
          </p:cNvPr>
          <p:cNvSpPr txBox="1"/>
          <p:nvPr/>
        </p:nvSpPr>
        <p:spPr>
          <a:xfrm>
            <a:off x="8223960" y="2975506"/>
            <a:ext cx="37093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rgbClr val="1B1464"/>
                </a:solidFill>
                <a:latin typeface="Helvetica"/>
                <a:cs typeface="Calibri" panose="020F0502020204030204" pitchFamily="34" charset="0"/>
              </a:rPr>
              <a:t>Hispanic consumer buying power has increased </a:t>
            </a:r>
            <a:r>
              <a:rPr lang="en-US" sz="1600" b="1">
                <a:solidFill>
                  <a:srgbClr val="ED3C8D"/>
                </a:solidFill>
                <a:latin typeface="Helvetica"/>
                <a:cs typeface="Calibri" panose="020F0502020204030204" pitchFamily="34" charset="0"/>
              </a:rPr>
              <a:t>69%</a:t>
            </a:r>
            <a:r>
              <a:rPr lang="en-US" sz="1600" b="1">
                <a:solidFill>
                  <a:srgbClr val="1B1464"/>
                </a:solidFill>
                <a:latin typeface="Helvetica"/>
                <a:cs typeface="Calibri" panose="020F0502020204030204" pitchFamily="34" charset="0"/>
              </a:rPr>
              <a:t> since 2001</a:t>
            </a:r>
            <a:r>
              <a:rPr lang="en-US" sz="1600">
                <a:solidFill>
                  <a:srgbClr val="1B1464"/>
                </a:solidFill>
                <a:latin typeface="Helvetica"/>
                <a:cs typeface="Calibri" panose="020F0502020204030204" pitchFamily="34" charset="0"/>
              </a:rPr>
              <a:t>**</a:t>
            </a:r>
            <a:r>
              <a:rPr lang="en-US" sz="1600" b="1">
                <a:solidFill>
                  <a:srgbClr val="1B1464"/>
                </a:solidFill>
                <a:latin typeface="Helvetica"/>
                <a:cs typeface="Calibri" panose="020F0502020204030204" pitchFamily="34" charset="0"/>
              </a:rPr>
              <a:t> </a:t>
            </a:r>
            <a:endParaRPr lang="en-US" sz="1600">
              <a:solidFill>
                <a:srgbClr val="1B1464"/>
              </a:solidFill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B65EEAF-B90C-3A0C-C4C5-F79F725D970F}"/>
              </a:ext>
            </a:extLst>
          </p:cNvPr>
          <p:cNvCxnSpPr>
            <a:cxnSpLocks/>
          </p:cNvCxnSpPr>
          <p:nvPr/>
        </p:nvCxnSpPr>
        <p:spPr>
          <a:xfrm>
            <a:off x="8410236" y="3779914"/>
            <a:ext cx="3336783" cy="0"/>
          </a:xfrm>
          <a:prstGeom prst="line">
            <a:avLst/>
          </a:prstGeom>
          <a:ln w="12700">
            <a:solidFill>
              <a:srgbClr val="ED3C8D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04D06D56-D8F8-AD53-E20B-60B0BE08D589}"/>
              </a:ext>
            </a:extLst>
          </p:cNvPr>
          <p:cNvSpPr txBox="1"/>
          <p:nvPr/>
        </p:nvSpPr>
        <p:spPr>
          <a:xfrm>
            <a:off x="8140863" y="3881137"/>
            <a:ext cx="3875528" cy="324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u="sng">
                <a:solidFill>
                  <a:srgbClr val="1B1464"/>
                </a:solidFill>
                <a:latin typeface="Helvetica"/>
                <a:cs typeface="Calibri" panose="020F0502020204030204" pitchFamily="34" charset="0"/>
              </a:rPr>
              <a:t>Average annual household expenditures</a:t>
            </a:r>
            <a:endParaRPr lang="en-US" sz="1050" b="1" u="sng">
              <a:solidFill>
                <a:srgbClr val="1B1464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A5807F-CA14-ADB7-9251-ECAAA5033B91}"/>
              </a:ext>
            </a:extLst>
          </p:cNvPr>
          <p:cNvGrpSpPr/>
          <p:nvPr/>
        </p:nvGrpSpPr>
        <p:grpSpPr>
          <a:xfrm>
            <a:off x="8245680" y="4290224"/>
            <a:ext cx="3665894" cy="1495426"/>
            <a:chOff x="8218195" y="4290224"/>
            <a:chExt cx="3665894" cy="149542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7B296DB-3BB3-6441-BAE9-7AEE1336AEAB}"/>
                </a:ext>
              </a:extLst>
            </p:cNvPr>
            <p:cNvGrpSpPr/>
            <p:nvPr/>
          </p:nvGrpSpPr>
          <p:grpSpPr>
            <a:xfrm>
              <a:off x="10683574" y="4290225"/>
              <a:ext cx="1200515" cy="1495425"/>
              <a:chOff x="10683574" y="4290225"/>
              <a:chExt cx="1200515" cy="1495425"/>
            </a:xfrm>
          </p:grpSpPr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F7261A5F-85D5-E36A-474B-47241644E18C}"/>
                  </a:ext>
                </a:extLst>
              </p:cNvPr>
              <p:cNvSpPr/>
              <p:nvPr/>
            </p:nvSpPr>
            <p:spPr>
              <a:xfrm>
                <a:off x="10694921" y="4290225"/>
                <a:ext cx="1177821" cy="1495425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rgbClr val="ED3C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C974D70-2BE7-E2B0-C501-1B4460105447}"/>
                  </a:ext>
                </a:extLst>
              </p:cNvPr>
              <p:cNvSpPr txBox="1"/>
              <p:nvPr/>
            </p:nvSpPr>
            <p:spPr>
              <a:xfrm>
                <a:off x="10853684" y="5181783"/>
                <a:ext cx="860294" cy="4693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>
                    <a:solidFill>
                      <a:srgbClr val="ED3C8D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+69%</a:t>
                </a:r>
              </a:p>
              <a:p>
                <a:pPr algn="ctr"/>
                <a:r>
                  <a:rPr lang="en-US" sz="1000">
                    <a:solidFill>
                      <a:srgbClr val="1B1464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vs. 2001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7CDE7CD-1592-E799-5D06-2502B8BA4E4A}"/>
                  </a:ext>
                </a:extLst>
              </p:cNvPr>
              <p:cNvSpPr txBox="1"/>
              <p:nvPr/>
            </p:nvSpPr>
            <p:spPr>
              <a:xfrm>
                <a:off x="10683574" y="4797572"/>
                <a:ext cx="120051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>
                    <a:solidFill>
                      <a:srgbClr val="1B1464"/>
                    </a:solidFill>
                    <a:latin typeface="Helvetica"/>
                    <a:cs typeface="Calibri" panose="020F0502020204030204" pitchFamily="34" charset="0"/>
                  </a:rPr>
                  <a:t>$57,955</a:t>
                </a:r>
                <a:endParaRPr lang="en-US" sz="1200" b="1">
                  <a:solidFill>
                    <a:srgbClr val="1B1464"/>
                  </a:solidFill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52B58AC-8C30-7A64-383B-165EDB9FF1D0}"/>
                  </a:ext>
                </a:extLst>
              </p:cNvPr>
              <p:cNvSpPr txBox="1"/>
              <p:nvPr/>
            </p:nvSpPr>
            <p:spPr>
              <a:xfrm>
                <a:off x="10747171" y="4401765"/>
                <a:ext cx="107332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u="sng">
                    <a:solidFill>
                      <a:srgbClr val="1B1464"/>
                    </a:solidFill>
                    <a:latin typeface="Helvetica"/>
                    <a:cs typeface="Calibri" panose="020F0502020204030204" pitchFamily="34" charset="0"/>
                  </a:rPr>
                  <a:t>2021</a:t>
                </a:r>
                <a:endParaRPr lang="en-US" sz="1050" u="sng">
                  <a:solidFill>
                    <a:srgbClr val="1B1464"/>
                  </a:solidFill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6EBBC3A-7C2A-FB2E-3535-F2869AFF99DF}"/>
                </a:ext>
              </a:extLst>
            </p:cNvPr>
            <p:cNvGrpSpPr/>
            <p:nvPr/>
          </p:nvGrpSpPr>
          <p:grpSpPr>
            <a:xfrm>
              <a:off x="8218195" y="4290224"/>
              <a:ext cx="1200515" cy="1495425"/>
              <a:chOff x="8218195" y="4290224"/>
              <a:chExt cx="1200515" cy="1495425"/>
            </a:xfrm>
          </p:grpSpPr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A49725A8-BFE1-CF8A-0C01-B2E2FF0183F6}"/>
                  </a:ext>
                </a:extLst>
              </p:cNvPr>
              <p:cNvSpPr/>
              <p:nvPr/>
            </p:nvSpPr>
            <p:spPr>
              <a:xfrm>
                <a:off x="8229542" y="4290224"/>
                <a:ext cx="1177821" cy="1495425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rgbClr val="ED3C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E572879-5A26-9801-82D8-AE174D40F77A}"/>
                  </a:ext>
                </a:extLst>
              </p:cNvPr>
              <p:cNvSpPr txBox="1"/>
              <p:nvPr/>
            </p:nvSpPr>
            <p:spPr>
              <a:xfrm>
                <a:off x="8218195" y="4797572"/>
                <a:ext cx="120051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>
                    <a:solidFill>
                      <a:srgbClr val="1B1464"/>
                    </a:solidFill>
                    <a:latin typeface="Helvetica"/>
                    <a:cs typeface="Calibri" panose="020F0502020204030204" pitchFamily="34" charset="0"/>
                  </a:rPr>
                  <a:t>$34,361</a:t>
                </a:r>
                <a:endParaRPr lang="en-US" sz="1200" b="1">
                  <a:solidFill>
                    <a:srgbClr val="1B1464"/>
                  </a:solidFill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B99A927-DF8E-0340-01F8-C49CD76F9B3A}"/>
                  </a:ext>
                </a:extLst>
              </p:cNvPr>
              <p:cNvSpPr txBox="1"/>
              <p:nvPr/>
            </p:nvSpPr>
            <p:spPr>
              <a:xfrm>
                <a:off x="8231251" y="4399933"/>
                <a:ext cx="1174403" cy="3096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u="sng">
                    <a:solidFill>
                      <a:srgbClr val="1B1464"/>
                    </a:solidFill>
                    <a:latin typeface="Helvetica"/>
                    <a:cs typeface="Calibri" panose="020F0502020204030204" pitchFamily="34" charset="0"/>
                  </a:rPr>
                  <a:t>2001</a:t>
                </a:r>
                <a:endParaRPr lang="en-US" sz="1050" u="sng">
                  <a:solidFill>
                    <a:srgbClr val="1B1464"/>
                  </a:solidFill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AB932B2-2131-0EF8-E613-FEF92A746920}"/>
                </a:ext>
              </a:extLst>
            </p:cNvPr>
            <p:cNvGrpSpPr/>
            <p:nvPr/>
          </p:nvGrpSpPr>
          <p:grpSpPr>
            <a:xfrm>
              <a:off x="9450885" y="4290225"/>
              <a:ext cx="1200515" cy="1495425"/>
              <a:chOff x="9449360" y="4290225"/>
              <a:chExt cx="1200515" cy="1495425"/>
            </a:xfrm>
          </p:grpSpPr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10351A65-915E-E263-834C-939766534397}"/>
                  </a:ext>
                </a:extLst>
              </p:cNvPr>
              <p:cNvSpPr/>
              <p:nvPr/>
            </p:nvSpPr>
            <p:spPr>
              <a:xfrm>
                <a:off x="9460707" y="4290225"/>
                <a:ext cx="1177821" cy="1495425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rgbClr val="ED3C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BB7402F-D647-29F1-B292-88B187E6B896}"/>
                  </a:ext>
                </a:extLst>
              </p:cNvPr>
              <p:cNvSpPr txBox="1"/>
              <p:nvPr/>
            </p:nvSpPr>
            <p:spPr>
              <a:xfrm>
                <a:off x="9449360" y="4797572"/>
                <a:ext cx="120051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>
                    <a:solidFill>
                      <a:srgbClr val="1B1464"/>
                    </a:solidFill>
                    <a:latin typeface="Helvetica"/>
                    <a:cs typeface="Calibri" panose="020F0502020204030204" pitchFamily="34" charset="0"/>
                  </a:rPr>
                  <a:t>$42,086</a:t>
                </a:r>
                <a:endParaRPr lang="en-US" sz="1200" b="1">
                  <a:solidFill>
                    <a:srgbClr val="1B1464"/>
                  </a:solidFill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CFA3CED-B856-06B1-BD4A-B13411EBDCFD}"/>
                  </a:ext>
                </a:extLst>
              </p:cNvPr>
              <p:cNvSpPr txBox="1"/>
              <p:nvPr/>
            </p:nvSpPr>
            <p:spPr>
              <a:xfrm>
                <a:off x="9473148" y="4401765"/>
                <a:ext cx="115293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u="sng">
                    <a:solidFill>
                      <a:srgbClr val="1B1464"/>
                    </a:solidFill>
                    <a:latin typeface="Helvetica"/>
                    <a:cs typeface="Calibri" panose="020F0502020204030204" pitchFamily="34" charset="0"/>
                  </a:rPr>
                  <a:t>2011</a:t>
                </a:r>
                <a:endParaRPr lang="en-US" sz="1050" u="sng">
                  <a:solidFill>
                    <a:srgbClr val="1B1464"/>
                  </a:solidFill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788E4EB-03E8-28F3-58A5-13CF6FB0A61A}"/>
                  </a:ext>
                </a:extLst>
              </p:cNvPr>
              <p:cNvSpPr txBox="1"/>
              <p:nvPr/>
            </p:nvSpPr>
            <p:spPr>
              <a:xfrm>
                <a:off x="9619470" y="5181783"/>
                <a:ext cx="860294" cy="4693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>
                    <a:solidFill>
                      <a:srgbClr val="ED3C8D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+22%</a:t>
                </a:r>
              </a:p>
              <a:p>
                <a:pPr algn="ctr"/>
                <a:r>
                  <a:rPr lang="en-US" sz="1000">
                    <a:solidFill>
                      <a:srgbClr val="1B1464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vs. 2001</a:t>
                </a:r>
              </a:p>
            </p:txBody>
          </p:sp>
        </p:grpSp>
      </p:grpSp>
      <p:pic>
        <p:nvPicPr>
          <p:cNvPr id="68" name="Picture 67" descr="A picture containing text&#10;&#10;Description automatically generated">
            <a:extLst>
              <a:ext uri="{FF2B5EF4-FFF2-40B4-BE49-F238E27FC236}">
                <a16:creationId xmlns:a16="http://schemas.microsoft.com/office/drawing/2014/main" id="{25728950-7EE9-0930-56ED-CA4D1A141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420" y="1958012"/>
            <a:ext cx="930415" cy="930415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C29D866-2F22-41B9-C806-646761177767}"/>
              </a:ext>
            </a:extLst>
          </p:cNvPr>
          <p:cNvSpPr/>
          <p:nvPr/>
        </p:nvSpPr>
        <p:spPr>
          <a:xfrm>
            <a:off x="4241333" y="1875668"/>
            <a:ext cx="3709334" cy="4201174"/>
          </a:xfrm>
          <a:prstGeom prst="roundRect">
            <a:avLst>
              <a:gd name="adj" fmla="val 1229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9CA6B2F-EBE8-2DE1-7E09-205F8149E801}"/>
              </a:ext>
            </a:extLst>
          </p:cNvPr>
          <p:cNvSpPr txBox="1"/>
          <p:nvPr/>
        </p:nvSpPr>
        <p:spPr>
          <a:xfrm>
            <a:off x="4241333" y="2975506"/>
            <a:ext cx="37093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rgbClr val="1B1464"/>
                </a:solidFill>
                <a:latin typeface="Helvetica"/>
                <a:cs typeface="Calibri" panose="020F0502020204030204" pitchFamily="34" charset="0"/>
              </a:rPr>
              <a:t>Hispanics live in larger HHs than non-Hispanics</a:t>
            </a:r>
            <a:r>
              <a:rPr lang="en-US" sz="1600">
                <a:solidFill>
                  <a:srgbClr val="1B1464"/>
                </a:solidFill>
                <a:latin typeface="Helvetica"/>
                <a:cs typeface="Calibri" panose="020F0502020204030204" pitchFamily="34" charset="0"/>
              </a:rPr>
              <a:t>*</a:t>
            </a:r>
            <a:endParaRPr lang="en-US" sz="1600">
              <a:solidFill>
                <a:srgbClr val="1B1464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644F652-4D4A-A363-EF41-4B004630F764}"/>
              </a:ext>
            </a:extLst>
          </p:cNvPr>
          <p:cNvSpPr txBox="1"/>
          <p:nvPr/>
        </p:nvSpPr>
        <p:spPr>
          <a:xfrm>
            <a:off x="4427609" y="4012586"/>
            <a:ext cx="33367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rgbClr val="ED3C8D"/>
                </a:solidFill>
                <a:latin typeface="Helvetica"/>
                <a:cs typeface="Calibri" panose="020F0502020204030204" pitchFamily="34" charset="0"/>
              </a:rPr>
              <a:t>3.8 </a:t>
            </a:r>
            <a:r>
              <a:rPr lang="en-US" sz="1600">
                <a:solidFill>
                  <a:srgbClr val="1B1464"/>
                </a:solidFill>
                <a:latin typeface="Helvetica"/>
                <a:cs typeface="Calibri" panose="020F0502020204030204" pitchFamily="34" charset="0"/>
              </a:rPr>
              <a:t>average HH size vs. 2.8 </a:t>
            </a:r>
          </a:p>
          <a:p>
            <a:pPr algn="ctr"/>
            <a:r>
              <a:rPr lang="en-US" sz="1600">
                <a:solidFill>
                  <a:srgbClr val="1B1464"/>
                </a:solidFill>
                <a:latin typeface="Helvetica"/>
                <a:cs typeface="Calibri" panose="020F0502020204030204" pitchFamily="34" charset="0"/>
              </a:rPr>
              <a:t>for non-Hispanics</a:t>
            </a:r>
            <a:endParaRPr lang="en-US" sz="1100">
              <a:solidFill>
                <a:srgbClr val="1B1464"/>
              </a:solidFill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8D5963F-F1A8-ECFC-1BD0-B106BB1C6599}"/>
              </a:ext>
            </a:extLst>
          </p:cNvPr>
          <p:cNvGrpSpPr/>
          <p:nvPr/>
        </p:nvGrpSpPr>
        <p:grpSpPr>
          <a:xfrm>
            <a:off x="5004470" y="4874938"/>
            <a:ext cx="2183060" cy="746344"/>
            <a:chOff x="4938811" y="4916738"/>
            <a:chExt cx="2183060" cy="746344"/>
          </a:xfrm>
        </p:grpSpPr>
        <p:pic>
          <p:nvPicPr>
            <p:cNvPr id="55" name="Picture 54" descr="Icon&#10;&#10;Description automatically generated">
              <a:extLst>
                <a:ext uri="{FF2B5EF4-FFF2-40B4-BE49-F238E27FC236}">
                  <a16:creationId xmlns:a16="http://schemas.microsoft.com/office/drawing/2014/main" id="{40709930-CFCD-A92F-A06B-9FA3CF81F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811" y="4916738"/>
              <a:ext cx="746344" cy="746344"/>
            </a:xfrm>
            <a:prstGeom prst="rect">
              <a:avLst/>
            </a:prstGeom>
          </p:spPr>
        </p:pic>
        <p:pic>
          <p:nvPicPr>
            <p:cNvPr id="57" name="Picture 56" descr="Icon&#10;&#10;Description automatically generated">
              <a:extLst>
                <a:ext uri="{FF2B5EF4-FFF2-40B4-BE49-F238E27FC236}">
                  <a16:creationId xmlns:a16="http://schemas.microsoft.com/office/drawing/2014/main" id="{B12055E0-DFD2-BB60-3AAD-AE612871E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6367" y="4916738"/>
              <a:ext cx="746344" cy="746344"/>
            </a:xfrm>
            <a:prstGeom prst="rect">
              <a:avLst/>
            </a:prstGeom>
          </p:spPr>
        </p:pic>
        <p:pic>
          <p:nvPicPr>
            <p:cNvPr id="58" name="Picture 57" descr="Icon&#10;&#10;Description automatically generated">
              <a:extLst>
                <a:ext uri="{FF2B5EF4-FFF2-40B4-BE49-F238E27FC236}">
                  <a16:creationId xmlns:a16="http://schemas.microsoft.com/office/drawing/2014/main" id="{8C4069F7-E591-6AF2-3D43-C26CCADB7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3923" y="4916738"/>
              <a:ext cx="746344" cy="746344"/>
            </a:xfrm>
            <a:prstGeom prst="rect">
              <a:avLst/>
            </a:prstGeom>
          </p:spPr>
        </p:pic>
        <p:pic>
          <p:nvPicPr>
            <p:cNvPr id="59" name="Picture 58" descr="Icon&#10;&#10;Description automatically generated">
              <a:extLst>
                <a:ext uri="{FF2B5EF4-FFF2-40B4-BE49-F238E27FC236}">
                  <a16:creationId xmlns:a16="http://schemas.microsoft.com/office/drawing/2014/main" id="{B5B74363-B04C-6DA3-7236-0C3677365C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673"/>
            <a:stretch/>
          </p:blipFill>
          <p:spPr>
            <a:xfrm>
              <a:off x="6701480" y="4916738"/>
              <a:ext cx="420391" cy="74634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EAC39DC-8279-958D-5A51-731F2E3E420A}"/>
              </a:ext>
            </a:extLst>
          </p:cNvPr>
          <p:cNvGrpSpPr/>
          <p:nvPr/>
        </p:nvGrpSpPr>
        <p:grpSpPr>
          <a:xfrm>
            <a:off x="5691745" y="2025281"/>
            <a:ext cx="808511" cy="808511"/>
            <a:chOff x="5662734" y="2025281"/>
            <a:chExt cx="808511" cy="808511"/>
          </a:xfrm>
        </p:grpSpPr>
        <p:pic>
          <p:nvPicPr>
            <p:cNvPr id="66" name="Picture 65" descr="Icon&#10;&#10;Description automatically generated">
              <a:extLst>
                <a:ext uri="{FF2B5EF4-FFF2-40B4-BE49-F238E27FC236}">
                  <a16:creationId xmlns:a16="http://schemas.microsoft.com/office/drawing/2014/main" id="{372218BE-0A78-7F20-CDD0-5D0E449F7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2734" y="2025281"/>
              <a:ext cx="808511" cy="808511"/>
            </a:xfrm>
            <a:prstGeom prst="rect">
              <a:avLst/>
            </a:prstGeom>
          </p:spPr>
        </p:pic>
        <p:pic>
          <p:nvPicPr>
            <p:cNvPr id="64" name="Picture 6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DD18720-E2CD-F3DC-1605-9A20E7AF5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6177" y="2434641"/>
              <a:ext cx="377090" cy="377090"/>
            </a:xfrm>
            <a:prstGeom prst="rect">
              <a:avLst/>
            </a:prstGeom>
          </p:spPr>
        </p:pic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F3619F-ECE0-6D37-B924-E48ADEEAB1F4}"/>
              </a:ext>
            </a:extLst>
          </p:cNvPr>
          <p:cNvCxnSpPr>
            <a:cxnSpLocks/>
          </p:cNvCxnSpPr>
          <p:nvPr/>
        </p:nvCxnSpPr>
        <p:spPr>
          <a:xfrm>
            <a:off x="4427609" y="3779914"/>
            <a:ext cx="3336783" cy="0"/>
          </a:xfrm>
          <a:prstGeom prst="line">
            <a:avLst/>
          </a:prstGeom>
          <a:ln w="12700">
            <a:solidFill>
              <a:srgbClr val="ED3C8D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1BC43BBD-DB80-CE1A-015A-95562EAA21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69A78FA-9860-08B8-1BB3-24701278FC46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BF163B-9966-CB99-79AA-053D251F7268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947492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49DF06DB-0E04-43EB-906B-75F674482CF9}"/>
              </a:ext>
            </a:extLst>
          </p:cNvPr>
          <p:cNvSpPr/>
          <p:nvPr/>
        </p:nvSpPr>
        <p:spPr>
          <a:xfrm>
            <a:off x="440635" y="6312415"/>
            <a:ext cx="117939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Telemundo,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Future is Fútbol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2022 report. Based on 1,351 completed interviews among 967 Latinos and 384 non-Latinos, representative of soccer followers in the U.S., fielded February 2022.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71F24C-A73C-4EEF-86FA-989884607FA5}"/>
              </a:ext>
            </a:extLst>
          </p:cNvPr>
          <p:cNvSpPr txBox="1"/>
          <p:nvPr/>
        </p:nvSpPr>
        <p:spPr>
          <a:xfrm>
            <a:off x="154268" y="177141"/>
            <a:ext cx="1194183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ED3C8D"/>
                </a:solidFill>
                <a:latin typeface="Helvetica" panose="020B0403020202020204" pitchFamily="34" charset="0"/>
              </a:rPr>
              <a:t>Reason 2: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Hispanics have such an immense love for the holidays that even the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most passionate </a:t>
            </a:r>
            <a:r>
              <a:rPr kumimoji="0" lang="en-US" sz="2600" b="1" i="0" u="none" strike="noStrike" kern="1200" cap="none" spc="0" normalizeH="0" baseline="0" noProof="0" err="1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fútbol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fanatics rank Christmas above the </a:t>
            </a:r>
            <a:b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World Cup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as their favorite celebration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C6FC93-42EB-C4FA-3A79-D51B520864BD}"/>
              </a:ext>
            </a:extLst>
          </p:cNvPr>
          <p:cNvSpPr/>
          <p:nvPr/>
        </p:nvSpPr>
        <p:spPr>
          <a:xfrm>
            <a:off x="4592900" y="1701562"/>
            <a:ext cx="7595199" cy="4467496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8E74955-3AED-7F74-5927-503273D9D2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9057367"/>
              </p:ext>
            </p:extLst>
          </p:nvPr>
        </p:nvGraphicFramePr>
        <p:xfrm>
          <a:off x="4433258" y="1799736"/>
          <a:ext cx="7433041" cy="4164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2455C87-F52C-7310-B2EA-975A5BB82439}"/>
              </a:ext>
            </a:extLst>
          </p:cNvPr>
          <p:cNvSpPr txBox="1"/>
          <p:nvPr/>
        </p:nvSpPr>
        <p:spPr>
          <a:xfrm>
            <a:off x="4592900" y="1934331"/>
            <a:ext cx="759519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400" b="1" i="0" u="sng" strike="noStrike" kern="1200" spc="0" baseline="0">
                <a:solidFill>
                  <a:prstClr val="white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r>
              <a:rPr lang="en-US" sz="1400" b="1" u="sng">
                <a:solidFill>
                  <a:srgbClr val="1B1464"/>
                </a:solidFill>
              </a:rPr>
              <a:t>Favorite celebrations among Hispanic enthusiasts</a:t>
            </a:r>
          </a:p>
          <a:p>
            <a:pPr algn="ctr" rtl="0">
              <a:defRPr sz="1200" b="0" i="0" u="none" strike="noStrike" kern="1200" baseline="0">
                <a:solidFill>
                  <a:srgbClr val="1B1464"/>
                </a:solidFill>
                <a:latin typeface="Helvetica" panose="020B0403020202020204" pitchFamily="34" charset="0"/>
                <a:ea typeface="+mn-ea"/>
                <a:cs typeface="+mn-cs"/>
              </a:defRPr>
            </a:pPr>
            <a:r>
              <a:rPr lang="en-US" sz="1200">
                <a:solidFill>
                  <a:srgbClr val="1B1464"/>
                </a:solidFill>
                <a:latin typeface="Helvetica" panose="020B0403020202020204" pitchFamily="34" charset="0"/>
              </a:rPr>
              <a:t>Percentage of enthusiasts who rank these celebrations as their top 3 favorites</a:t>
            </a:r>
          </a:p>
        </p:txBody>
      </p:sp>
      <p:pic>
        <p:nvPicPr>
          <p:cNvPr id="8" name="Picture 7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D279090F-01BA-9B03-0DE7-D0E1234819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8" b="24016"/>
          <a:stretch/>
        </p:blipFill>
        <p:spPr>
          <a:xfrm>
            <a:off x="0" y="1701562"/>
            <a:ext cx="4614418" cy="4467496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C330D8A0-C177-FA1B-5F00-43F2154367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04" y="2607293"/>
            <a:ext cx="438201" cy="438201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BF76DEB6-832E-0118-BA01-DE9555591D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04" y="3185430"/>
            <a:ext cx="438201" cy="438201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C69EF65F-2D87-529D-2732-EEE6256EBA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04" y="3798605"/>
            <a:ext cx="438201" cy="438201"/>
          </a:xfrm>
          <a:prstGeom prst="rect">
            <a:avLst/>
          </a:prstGeom>
        </p:spPr>
      </p:pic>
      <p:pic>
        <p:nvPicPr>
          <p:cNvPr id="20" name="Picture 19" descr="A picture containing fireworks, outdoor object&#10;&#10;Description automatically generated">
            <a:extLst>
              <a:ext uri="{FF2B5EF4-FFF2-40B4-BE49-F238E27FC236}">
                <a16:creationId xmlns:a16="http://schemas.microsoft.com/office/drawing/2014/main" id="{C75B6766-5C3D-BF33-6303-FFA9968D7B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090" y="4244463"/>
            <a:ext cx="248118" cy="248118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897B8F8A-E053-1C34-63FB-FBDD8984AA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04" y="4840870"/>
            <a:ext cx="438201" cy="438201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4C961C76-E269-43F3-E833-96ACB5985C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772" y="5437124"/>
            <a:ext cx="437929" cy="437929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C94F398C-0476-CB6F-AC3D-A04B786951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04" y="4298815"/>
            <a:ext cx="438201" cy="4382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25CABB-2EFF-323F-832C-5FD84138170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08B8DCC-0AA2-9EF4-4546-A6FA13CC0FFD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56F2AC-AC59-6A68-E9B7-FA48554CBE96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420913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A8C55F-C02A-902B-9CC9-A8B9DF81270A}"/>
              </a:ext>
            </a:extLst>
          </p:cNvPr>
          <p:cNvSpPr/>
          <p:nvPr/>
        </p:nvSpPr>
        <p:spPr>
          <a:xfrm>
            <a:off x="0" y="1687973"/>
            <a:ext cx="12181241" cy="517002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DF06DB-0E04-43EB-906B-75F674482CF9}"/>
              </a:ext>
            </a:extLst>
          </p:cNvPr>
          <p:cNvSpPr/>
          <p:nvPr/>
        </p:nvSpPr>
        <p:spPr>
          <a:xfrm>
            <a:off x="440087" y="6294755"/>
            <a:ext cx="117939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MRI-Simmons Spring 2022 Doublebase Study, based on non-Hispanic A18+ vs. A18+ of Spanish or Hispanic origin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(17% of A18+ population)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71F24C-A73C-4EEF-86FA-989884607FA5}"/>
              </a:ext>
            </a:extLst>
          </p:cNvPr>
          <p:cNvSpPr txBox="1"/>
          <p:nvPr/>
        </p:nvSpPr>
        <p:spPr>
          <a:xfrm>
            <a:off x="156045" y="202019"/>
            <a:ext cx="1191889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ED3C8D"/>
                </a:solidFill>
                <a:latin typeface="Helvetica" panose="020B0403020202020204" pitchFamily="34" charset="0"/>
              </a:rPr>
              <a:t>Reason 3: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Their cultural heritage and traditions are a source of great pride and, as they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gather to celebrate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both American and Hispanic holidays, </a:t>
            </a:r>
            <a:b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they are willing to spend their time and money to make them extra special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9CE0776-2871-C9E7-48CA-9315B022E9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55735303-B1EE-BE08-AEA5-A56C4D8339FD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CB1A34A-979E-D6D7-C12B-9DF0D9F20E56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990C4F-F743-B60A-6FD2-DC2E48F11176}"/>
              </a:ext>
            </a:extLst>
          </p:cNvPr>
          <p:cNvSpPr txBox="1"/>
          <p:nvPr/>
        </p:nvSpPr>
        <p:spPr>
          <a:xfrm>
            <a:off x="248852" y="3287608"/>
            <a:ext cx="5522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ED3C8D"/>
                </a:solidFill>
                <a:latin typeface="Helvetica" panose="020B0403020202020204" pitchFamily="34" charset="0"/>
              </a:rPr>
              <a:t>Hispanics value their culture and heritage </a:t>
            </a:r>
            <a:br>
              <a:rPr lang="en-US" sz="1600" b="1">
                <a:solidFill>
                  <a:srgbClr val="ED3C8D"/>
                </a:solidFill>
                <a:latin typeface="Helvetica" panose="020B0403020202020204" pitchFamily="34" charset="0"/>
              </a:rPr>
            </a:br>
            <a:r>
              <a:rPr lang="en-US" sz="1600" b="1">
                <a:solidFill>
                  <a:srgbClr val="ED3C8D"/>
                </a:solidFill>
                <a:latin typeface="Helvetica" panose="020B0403020202020204" pitchFamily="34" charset="0"/>
              </a:rPr>
              <a:t>and enjoy sharing it with others</a:t>
            </a:r>
            <a:endParaRPr kumimoji="0" lang="en-US" sz="1600" b="0" i="0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 descr="A picture containing text, vector graphics, light&#10;&#10;Description automatically generated">
            <a:extLst>
              <a:ext uri="{FF2B5EF4-FFF2-40B4-BE49-F238E27FC236}">
                <a16:creationId xmlns:a16="http://schemas.microsoft.com/office/drawing/2014/main" id="{A8DD323E-7C2A-C7AA-B651-8E86F57BD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815" y="2096624"/>
            <a:ext cx="1102781" cy="110278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0CC6371-5D5F-5519-059E-C41D8F677E2C}"/>
              </a:ext>
            </a:extLst>
          </p:cNvPr>
          <p:cNvSpPr/>
          <p:nvPr/>
        </p:nvSpPr>
        <p:spPr>
          <a:xfrm>
            <a:off x="117064" y="3981165"/>
            <a:ext cx="5786282" cy="2140437"/>
          </a:xfrm>
          <a:prstGeom prst="roundRect">
            <a:avLst>
              <a:gd name="adj" fmla="val 9628"/>
            </a:avLst>
          </a:prstGeom>
          <a:solidFill>
            <a:schemeClr val="bg1"/>
          </a:solidFill>
          <a:ln w="28575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35308D-5A09-4D56-3E87-3B2D29A9E090}"/>
              </a:ext>
            </a:extLst>
          </p:cNvPr>
          <p:cNvSpPr txBox="1"/>
          <p:nvPr/>
        </p:nvSpPr>
        <p:spPr>
          <a:xfrm>
            <a:off x="2990078" y="4133488"/>
            <a:ext cx="2913268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78% </a:t>
            </a:r>
          </a:p>
          <a:p>
            <a:pPr algn="ctr">
              <a:defRPr/>
            </a:pPr>
            <a:endParaRPr lang="en-US" sz="800" b="1">
              <a:ln w="13462">
                <a:solidFill>
                  <a:prstClr val="black"/>
                </a:solidFill>
                <a:prstDash val="solid"/>
              </a:ln>
              <a:solidFill>
                <a:srgbClr val="ED3C8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agree that ‘</a:t>
            </a:r>
            <a:r>
              <a:rPr kumimoji="0" lang="en-US" sz="1400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my cultural / ethnic heritage is an important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part of who I am</a:t>
            </a:r>
            <a:r>
              <a:rPr kumimoji="0" lang="en-US" sz="1400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(vs. 56% NH)</a:t>
            </a:r>
            <a:endParaRPr kumimoji="0" lang="en-US" sz="1200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B913F3-79F0-99EE-3B72-0ED9B3A9BEF5}"/>
              </a:ext>
            </a:extLst>
          </p:cNvPr>
          <p:cNvSpPr txBox="1"/>
          <p:nvPr/>
        </p:nvSpPr>
        <p:spPr>
          <a:xfrm>
            <a:off x="117063" y="4133488"/>
            <a:ext cx="287301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84%</a:t>
            </a:r>
          </a:p>
          <a:p>
            <a:pPr algn="ctr">
              <a:defRPr/>
            </a:pPr>
            <a:endParaRPr lang="en-US" sz="800" b="1">
              <a:ln w="13462">
                <a:solidFill>
                  <a:prstClr val="black"/>
                </a:solidFill>
                <a:prstDash val="solid"/>
              </a:ln>
              <a:solidFill>
                <a:srgbClr val="ED3C8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1B1464"/>
                </a:solidFill>
                <a:latin typeface="Helvetica" panose="020B0403020202020204" pitchFamily="34" charset="0"/>
              </a:rPr>
              <a:t>‘</a:t>
            </a:r>
            <a:r>
              <a:rPr lang="en-US" sz="1400" b="1">
                <a:solidFill>
                  <a:srgbClr val="1B1464"/>
                </a:solidFill>
                <a:latin typeface="Helvetica" panose="020B0403020202020204" pitchFamily="34" charset="0"/>
              </a:rPr>
              <a:t>enjoy sharing my </a:t>
            </a:r>
            <a:br>
              <a:rPr lang="en-US" sz="1400" b="1">
                <a:solidFill>
                  <a:srgbClr val="1B1464"/>
                </a:solidFill>
                <a:latin typeface="Helvetica" panose="020B0403020202020204" pitchFamily="34" charset="0"/>
              </a:rPr>
            </a:br>
            <a:r>
              <a:rPr lang="en-US" sz="1400" b="1">
                <a:solidFill>
                  <a:srgbClr val="1B1464"/>
                </a:solidFill>
                <a:latin typeface="Helvetica" panose="020B0403020202020204" pitchFamily="34" charset="0"/>
              </a:rPr>
              <a:t>Hispanic / Latino heritage </a:t>
            </a:r>
            <a:br>
              <a:rPr lang="en-US" sz="1400" b="1">
                <a:solidFill>
                  <a:srgbClr val="1B1464"/>
                </a:solidFill>
                <a:latin typeface="Helvetica" panose="020B0403020202020204" pitchFamily="34" charset="0"/>
              </a:rPr>
            </a:br>
            <a:r>
              <a:rPr lang="en-US" sz="1400">
                <a:solidFill>
                  <a:srgbClr val="1B1464"/>
                </a:solidFill>
                <a:latin typeface="Helvetica" panose="020B0403020202020204" pitchFamily="34" charset="0"/>
              </a:rPr>
              <a:t>with other Hispanic / Latinos </a:t>
            </a:r>
            <a:r>
              <a:rPr lang="en-US" sz="1400" u="sng">
                <a:solidFill>
                  <a:srgbClr val="1B1464"/>
                </a:solidFill>
                <a:latin typeface="Helvetica" panose="020B0403020202020204" pitchFamily="34" charset="0"/>
              </a:rPr>
              <a:t>or</a:t>
            </a:r>
            <a:r>
              <a:rPr lang="en-US" sz="1400">
                <a:solidFill>
                  <a:srgbClr val="1B1464"/>
                </a:solidFill>
                <a:latin typeface="Helvetica" panose="020B0403020202020204" pitchFamily="34" charset="0"/>
              </a:rPr>
              <a:t> </a:t>
            </a:r>
            <a:br>
              <a:rPr lang="en-US" sz="1400">
                <a:solidFill>
                  <a:srgbClr val="1B1464"/>
                </a:solidFill>
                <a:latin typeface="Helvetica" panose="020B0403020202020204" pitchFamily="34" charset="0"/>
              </a:rPr>
            </a:br>
            <a:r>
              <a:rPr lang="en-US" sz="1400">
                <a:solidFill>
                  <a:srgbClr val="1B1464"/>
                </a:solidFill>
                <a:latin typeface="Helvetica" panose="020B0403020202020204" pitchFamily="34" charset="0"/>
              </a:rPr>
              <a:t>my non-Latino friends’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7E4480-C90B-B00A-503E-2A4B312B3323}"/>
              </a:ext>
            </a:extLst>
          </p:cNvPr>
          <p:cNvCxnSpPr>
            <a:cxnSpLocks/>
          </p:cNvCxnSpPr>
          <p:nvPr/>
        </p:nvCxnSpPr>
        <p:spPr>
          <a:xfrm>
            <a:off x="2990078" y="4077775"/>
            <a:ext cx="0" cy="1947217"/>
          </a:xfrm>
          <a:prstGeom prst="line">
            <a:avLst/>
          </a:prstGeom>
          <a:ln w="12700">
            <a:solidFill>
              <a:srgbClr val="ED3C8D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142E2CF-5FA8-441B-B67A-6551B1008876}"/>
              </a:ext>
            </a:extLst>
          </p:cNvPr>
          <p:cNvSpPr txBox="1"/>
          <p:nvPr/>
        </p:nvSpPr>
        <p:spPr>
          <a:xfrm>
            <a:off x="6420443" y="3287608"/>
            <a:ext cx="5522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00BFF2"/>
                </a:solidFill>
                <a:latin typeface="Helvetica" panose="020B0403020202020204" pitchFamily="34" charset="0"/>
              </a:rPr>
              <a:t>Celebrating their heritage is a major part </a:t>
            </a:r>
            <a:br>
              <a:rPr lang="en-US" sz="1600" b="1">
                <a:solidFill>
                  <a:srgbClr val="00BFF2"/>
                </a:solidFill>
                <a:latin typeface="Helvetica" panose="020B0403020202020204" pitchFamily="34" charset="0"/>
              </a:rPr>
            </a:br>
            <a:r>
              <a:rPr lang="en-US" sz="1600" b="1">
                <a:solidFill>
                  <a:srgbClr val="00BFF2"/>
                </a:solidFill>
                <a:latin typeface="Helvetica" panose="020B0403020202020204" pitchFamily="34" charset="0"/>
              </a:rPr>
              <a:t>of their holiday activities</a:t>
            </a:r>
            <a:endParaRPr kumimoji="0" lang="en-US" sz="1600" b="0" i="0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6B8CBF83-7CC2-CC68-05D9-B0B21F5727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016" y="2096624"/>
            <a:ext cx="1077960" cy="1077960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A46B3661-9472-FD66-0193-A1D2A717A8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617" y="2096624"/>
            <a:ext cx="1077960" cy="107796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538245-BE09-88C7-ED4D-DB433DED243E}"/>
              </a:ext>
            </a:extLst>
          </p:cNvPr>
          <p:cNvSpPr/>
          <p:nvPr/>
        </p:nvSpPr>
        <p:spPr>
          <a:xfrm>
            <a:off x="6288655" y="3981165"/>
            <a:ext cx="5786282" cy="2140437"/>
          </a:xfrm>
          <a:prstGeom prst="roundRect">
            <a:avLst>
              <a:gd name="adj" fmla="val 9628"/>
            </a:avLst>
          </a:prstGeom>
          <a:solidFill>
            <a:schemeClr val="bg1"/>
          </a:solidFill>
          <a:ln w="28575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64F20F-D198-2F0A-3011-E56D262274E3}"/>
              </a:ext>
            </a:extLst>
          </p:cNvPr>
          <p:cNvSpPr txBox="1"/>
          <p:nvPr/>
        </p:nvSpPr>
        <p:spPr>
          <a:xfrm>
            <a:off x="6288657" y="4133488"/>
            <a:ext cx="275360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88%</a:t>
            </a:r>
          </a:p>
          <a:p>
            <a:pPr algn="ctr">
              <a:defRPr/>
            </a:pPr>
            <a:endParaRPr lang="en-US" sz="800" b="1">
              <a:ln w="13462">
                <a:solidFill>
                  <a:prstClr val="black"/>
                </a:solidFill>
                <a:prstDash val="solid"/>
              </a:ln>
              <a:solidFill>
                <a:srgbClr val="00BFF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‘</a:t>
            </a:r>
            <a:r>
              <a:rPr kumimoji="0" lang="en-US" sz="1400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often celebrate U.S. National holidays </a:t>
            </a:r>
            <a:r>
              <a:rPr kumimoji="0" lang="en-US" sz="1400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such as the Fourth of July and President’s Day </a:t>
            </a:r>
            <a:r>
              <a:rPr lang="en-US" sz="1400" u="sng">
                <a:solidFill>
                  <a:srgbClr val="1B1464"/>
                </a:solidFill>
                <a:latin typeface="Helvetica" panose="020B0403020202020204" pitchFamily="34" charset="0"/>
              </a:rPr>
              <a:t>or</a:t>
            </a:r>
            <a:r>
              <a:rPr kumimoji="0" lang="en-US" sz="1400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holidays from Hispanic countries’</a:t>
            </a:r>
            <a:endParaRPr kumimoji="0" lang="en-US" sz="1100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79E894-560C-8C3B-93F4-626CB05BF469}"/>
              </a:ext>
            </a:extLst>
          </p:cNvPr>
          <p:cNvSpPr txBox="1"/>
          <p:nvPr/>
        </p:nvSpPr>
        <p:spPr>
          <a:xfrm>
            <a:off x="9042261" y="4133488"/>
            <a:ext cx="303267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30%</a:t>
            </a:r>
          </a:p>
          <a:p>
            <a:pPr algn="ctr">
              <a:defRPr/>
            </a:pPr>
            <a:endParaRPr lang="en-US" sz="800" b="1">
              <a:ln w="13462">
                <a:solidFill>
                  <a:prstClr val="black"/>
                </a:solidFill>
                <a:prstDash val="solid"/>
              </a:ln>
              <a:solidFill>
                <a:srgbClr val="00BFF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1B1464"/>
                </a:solidFill>
                <a:latin typeface="Helvetica" panose="020B0403020202020204" pitchFamily="34" charset="0"/>
              </a:rPr>
              <a:t>are more likely </a:t>
            </a:r>
            <a:r>
              <a:rPr lang="en-US" sz="1400" b="1">
                <a:solidFill>
                  <a:srgbClr val="1B1464"/>
                </a:solidFill>
                <a:latin typeface="Helvetica" panose="020B0403020202020204" pitchFamily="34" charset="0"/>
              </a:rPr>
              <a:t>to ‘include </a:t>
            </a:r>
            <a:br>
              <a:rPr lang="en-US" sz="1400" b="1">
                <a:solidFill>
                  <a:srgbClr val="1B1464"/>
                </a:solidFill>
                <a:latin typeface="Helvetica" panose="020B0403020202020204" pitchFamily="34" charset="0"/>
              </a:rPr>
            </a:br>
            <a:r>
              <a:rPr lang="en-US" sz="1400" b="1">
                <a:solidFill>
                  <a:srgbClr val="1B1464"/>
                </a:solidFill>
                <a:latin typeface="Helvetica" panose="020B0403020202020204" pitchFamily="34" charset="0"/>
              </a:rPr>
              <a:t>cultural traditions in their holiday celebrations</a:t>
            </a:r>
            <a:r>
              <a:rPr lang="en-US" sz="1400">
                <a:solidFill>
                  <a:srgbClr val="1B1464"/>
                </a:solidFill>
                <a:latin typeface="Helvetica" panose="020B0403020202020204" pitchFamily="34" charset="0"/>
              </a:rPr>
              <a:t>,’ - </a:t>
            </a:r>
            <a:r>
              <a:rPr lang="en-US" sz="1400" i="1">
                <a:solidFill>
                  <a:srgbClr val="1B1464"/>
                </a:solidFill>
                <a:latin typeface="Helvetica" panose="020B0403020202020204" pitchFamily="34" charset="0"/>
              </a:rPr>
              <a:t>driving them to buy food items and decorations to make the festivities even more special </a:t>
            </a:r>
            <a:endParaRPr kumimoji="0" lang="en-US" sz="1100" i="1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C9C8185-9623-625F-BC42-BA87DC5E2471}"/>
              </a:ext>
            </a:extLst>
          </p:cNvPr>
          <p:cNvCxnSpPr>
            <a:cxnSpLocks/>
          </p:cNvCxnSpPr>
          <p:nvPr/>
        </p:nvCxnSpPr>
        <p:spPr>
          <a:xfrm>
            <a:off x="9042261" y="4077775"/>
            <a:ext cx="0" cy="1947217"/>
          </a:xfrm>
          <a:prstGeom prst="line">
            <a:avLst/>
          </a:prstGeom>
          <a:ln w="12700">
            <a:solidFill>
              <a:srgbClr val="00BFF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617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4E48738-1C12-8CCA-F4FA-0510BA0C5B04}"/>
              </a:ext>
            </a:extLst>
          </p:cNvPr>
          <p:cNvSpPr/>
          <p:nvPr/>
        </p:nvSpPr>
        <p:spPr>
          <a:xfrm>
            <a:off x="-23294" y="1697654"/>
            <a:ext cx="5253816" cy="5155321"/>
          </a:xfrm>
          <a:prstGeom prst="rect">
            <a:avLst/>
          </a:prstGeom>
          <a:solidFill>
            <a:srgbClr val="1B146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F3C3BFB-C97F-D6C7-227F-EF455086447E}"/>
              </a:ext>
            </a:extLst>
          </p:cNvPr>
          <p:cNvSpPr/>
          <p:nvPr/>
        </p:nvSpPr>
        <p:spPr>
          <a:xfrm>
            <a:off x="5230522" y="1697655"/>
            <a:ext cx="6961478" cy="5171496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99B4077-01FD-5341-414B-A56FFACBBD0C}"/>
              </a:ext>
            </a:extLst>
          </p:cNvPr>
          <p:cNvSpPr/>
          <p:nvPr/>
        </p:nvSpPr>
        <p:spPr>
          <a:xfrm>
            <a:off x="136187" y="171859"/>
            <a:ext cx="1200745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ED3C8D"/>
                </a:solidFill>
                <a:latin typeface="Helvetica" panose="020B0403020202020204" pitchFamily="34" charset="0"/>
              </a:rPr>
              <a:t>Reason 4: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Calibri" panose="020F0502020204030204" pitchFamily="34" charset="0"/>
              </a:rPr>
              <a:t>Their fervent holiday spirit means that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Calibri" panose="020F0502020204030204" pitchFamily="34" charset="0"/>
              </a:rPr>
              <a:t>Hispanic consumers </a:t>
            </a:r>
            <a:b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Calibri" panose="020F0502020204030204" pitchFamily="34" charset="0"/>
              </a:rPr>
            </a:b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Calibri" panose="020F0502020204030204" pitchFamily="34" charset="0"/>
              </a:rPr>
              <a:t>are planning to spend </a:t>
            </a:r>
            <a:r>
              <a:rPr lang="en-US" sz="2600" b="1">
                <a:solidFill>
                  <a:srgbClr val="ED3C8D"/>
                </a:solidFill>
                <a:latin typeface="Helvetica" panose="020B0604020202020204" pitchFamily="2" charset="0"/>
                <a:cs typeface="Calibri" panose="020F0502020204030204" pitchFamily="34" charset="0"/>
              </a:rPr>
              <a:t>one-third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Calibri" panose="020F0502020204030204" pitchFamily="34" charset="0"/>
              </a:rPr>
              <a:t> more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Calibri" panose="020F0502020204030204" pitchFamily="34" charset="0"/>
              </a:rPr>
              <a:t>than the average adult on holiday shopping this year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F0E9C5-D973-D289-4E90-C69C8F531D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A4D71AB-FDA5-6E9D-47C1-9E8742130B69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EAE447-2CD7-4EC7-F786-CE078B871039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9D3D305-525F-7238-52E3-ED847F99C4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4880073"/>
              </p:ext>
            </p:extLst>
          </p:nvPr>
        </p:nvGraphicFramePr>
        <p:xfrm>
          <a:off x="5552724" y="2840220"/>
          <a:ext cx="6338590" cy="2817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E2880EF-B8A5-215B-942A-3ACC9FB22389}"/>
              </a:ext>
            </a:extLst>
          </p:cNvPr>
          <p:cNvSpPr txBox="1"/>
          <p:nvPr/>
        </p:nvSpPr>
        <p:spPr>
          <a:xfrm>
            <a:off x="5230522" y="1893130"/>
            <a:ext cx="69829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sng">
                <a:solidFill>
                  <a:srgbClr val="1B1464"/>
                </a:solidFill>
                <a:latin typeface="Helvetica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Holiday Shopping Spend in 2022 vs. 2021</a:t>
            </a:r>
          </a:p>
          <a:p>
            <a:pPr algn="ctr"/>
            <a:r>
              <a:rPr lang="en-US" sz="1200">
                <a:solidFill>
                  <a:srgbClr val="1B1464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 of U.S. Adults </a:t>
            </a:r>
            <a:endParaRPr lang="en-US" sz="1200">
              <a:solidFill>
                <a:srgbClr val="1B1464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8C104C-AEF3-3E85-207A-6B4C5AD656AC}"/>
              </a:ext>
            </a:extLst>
          </p:cNvPr>
          <p:cNvSpPr/>
          <p:nvPr/>
        </p:nvSpPr>
        <p:spPr>
          <a:xfrm>
            <a:off x="5272544" y="6294755"/>
            <a:ext cx="696147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Samba TV,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2022 Holiday Report</a:t>
            </a:r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Based on </a:t>
            </a:r>
            <a:r>
              <a:rPr lang="en-US" sz="800" err="1">
                <a:solidFill>
                  <a:srgbClr val="1B146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HarrisX</a:t>
            </a:r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 survey of 2,505 U.S. adults, fielded 8/29/22 – 9/1/22.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065E4F-F717-684C-8AF9-C9594943671F}"/>
              </a:ext>
            </a:extLst>
          </p:cNvPr>
          <p:cNvSpPr txBox="1"/>
          <p:nvPr/>
        </p:nvSpPr>
        <p:spPr>
          <a:xfrm>
            <a:off x="1108643" y="3363950"/>
            <a:ext cx="29899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ED3C8D"/>
                </a:solidFill>
                <a:latin typeface="Helvetica" panose="020B0403020202020204" pitchFamily="34" charset="0"/>
              </a:rPr>
              <a:t>+34%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03AE70-74D5-F077-ADD2-3ACD5409A564}"/>
              </a:ext>
            </a:extLst>
          </p:cNvPr>
          <p:cNvSpPr txBox="1"/>
          <p:nvPr/>
        </p:nvSpPr>
        <p:spPr>
          <a:xfrm>
            <a:off x="390995" y="4515531"/>
            <a:ext cx="4425239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Helvetica" panose="020B0403020202020204" pitchFamily="34" charset="0"/>
              </a:rPr>
              <a:t>Spend on the holiday season </a:t>
            </a:r>
            <a:br>
              <a:rPr lang="en-US" sz="2000" b="1">
                <a:solidFill>
                  <a:schemeClr val="bg1"/>
                </a:solidFill>
                <a:latin typeface="Helvetica" panose="020B0403020202020204" pitchFamily="34" charset="0"/>
              </a:rPr>
            </a:br>
            <a:r>
              <a:rPr lang="en-US" sz="2000">
                <a:solidFill>
                  <a:schemeClr val="bg1"/>
                </a:solidFill>
                <a:latin typeface="Helvetica" panose="020B0403020202020204" pitchFamily="34" charset="0"/>
              </a:rPr>
              <a:t>by Hispanic adults vs. </a:t>
            </a:r>
            <a:br>
              <a:rPr lang="en-US" sz="2000">
                <a:solidFill>
                  <a:schemeClr val="bg1"/>
                </a:solidFill>
                <a:latin typeface="Helvetica" panose="020B0403020202020204" pitchFamily="34" charset="0"/>
              </a:rPr>
            </a:br>
            <a:r>
              <a:rPr lang="en-US" sz="2000">
                <a:solidFill>
                  <a:schemeClr val="bg1"/>
                </a:solidFill>
                <a:latin typeface="Helvetica" panose="020B0403020202020204" pitchFamily="34" charset="0"/>
              </a:rPr>
              <a:t>the average adult</a:t>
            </a:r>
            <a:br>
              <a:rPr lang="en-US" sz="2000">
                <a:solidFill>
                  <a:schemeClr val="bg1"/>
                </a:solidFill>
                <a:latin typeface="Helvetica" panose="020B0403020202020204" pitchFamily="34" charset="0"/>
              </a:rPr>
            </a:br>
            <a:br>
              <a:rPr lang="en-US" sz="1100">
                <a:solidFill>
                  <a:schemeClr val="bg1"/>
                </a:solidFill>
                <a:latin typeface="Helvetica" panose="020B0403020202020204" pitchFamily="34" charset="0"/>
              </a:rPr>
            </a:br>
            <a:r>
              <a:rPr lang="en-US" sz="2000" b="1" i="1">
                <a:solidFill>
                  <a:srgbClr val="ED3C8D"/>
                </a:solidFill>
                <a:latin typeface="Helvetica" panose="020B0403020202020204" pitchFamily="34" charset="0"/>
              </a:rPr>
              <a:t>$1,392 </a:t>
            </a:r>
            <a:r>
              <a:rPr lang="en-US" i="1">
                <a:solidFill>
                  <a:schemeClr val="bg1"/>
                </a:solidFill>
                <a:latin typeface="Helvetica" panose="020B0403020202020204" pitchFamily="34" charset="0"/>
              </a:rPr>
              <a:t>vs. $1,041 </a:t>
            </a:r>
            <a:br>
              <a:rPr lang="en-US" i="1">
                <a:solidFill>
                  <a:schemeClr val="bg1"/>
                </a:solidFill>
                <a:latin typeface="Helvetica" panose="020B0403020202020204" pitchFamily="34" charset="0"/>
              </a:rPr>
            </a:br>
            <a:r>
              <a:rPr lang="en-US" sz="1600" i="1">
                <a:solidFill>
                  <a:srgbClr val="ED3C8D"/>
                </a:solidFill>
                <a:latin typeface="Helvetica" panose="020B0403020202020204" pitchFamily="34" charset="0"/>
              </a:rPr>
              <a:t>(+$351)</a:t>
            </a:r>
            <a:endParaRPr lang="en-US" sz="2000" i="1">
              <a:solidFill>
                <a:srgbClr val="ED3C8D"/>
              </a:solidFill>
              <a:latin typeface="Helvetica" panose="020B0403020202020204" pitchFamily="34" charset="0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4780A2A1-BB11-8FEF-FAED-F3C4380FD7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628" y="1832970"/>
            <a:ext cx="1367972" cy="136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5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F06BA5-2D1B-C574-B905-EF3D85DF62F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687973"/>
            <a:ext cx="12181241" cy="517002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DF06DB-0E04-43EB-906B-75F674482CF9}"/>
              </a:ext>
            </a:extLst>
          </p:cNvPr>
          <p:cNvSpPr/>
          <p:nvPr/>
        </p:nvSpPr>
        <p:spPr>
          <a:xfrm>
            <a:off x="440087" y="6325235"/>
            <a:ext cx="1179393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Bureau of Labor Statistics data, Table 2200. Hispanic or Latino origin of reference person: Shares of annual aggregate expenditures and sources of income, Consumer Expenditure Surveys, 2019 &amp; 2021.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71F24C-A73C-4EEF-86FA-989884607FA5}"/>
              </a:ext>
            </a:extLst>
          </p:cNvPr>
          <p:cNvSpPr txBox="1"/>
          <p:nvPr/>
        </p:nvSpPr>
        <p:spPr>
          <a:xfrm>
            <a:off x="154267" y="177004"/>
            <a:ext cx="1194183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ED3C8D"/>
                </a:solidFill>
                <a:latin typeface="Helvetica" panose="020B0403020202020204" pitchFamily="34" charset="0"/>
              </a:rPr>
              <a:t>Reason 5: </a:t>
            </a:r>
            <a:r>
              <a:rPr lang="en-US" sz="2600" b="1">
                <a:solidFill>
                  <a:srgbClr val="1B1464"/>
                </a:solidFill>
                <a:latin typeface="Helvetica" panose="020B0403020202020204" pitchFamily="34" charset="0"/>
              </a:rPr>
              <a:t>Hispanics are </a:t>
            </a:r>
            <a:r>
              <a:rPr lang="en-US" sz="2600" b="1">
                <a:solidFill>
                  <a:srgbClr val="ED3C8D"/>
                </a:solidFill>
                <a:latin typeface="Helvetica" panose="020B0403020202020204" pitchFamily="34" charset="0"/>
              </a:rPr>
              <a:t>spending much more annually across many categories </a:t>
            </a:r>
            <a:r>
              <a:rPr lang="en-US" sz="2600" b="1">
                <a:solidFill>
                  <a:srgbClr val="1B1464"/>
                </a:solidFill>
                <a:latin typeface="Helvetica" panose="020B0403020202020204" pitchFamily="34" charset="0"/>
              </a:rPr>
              <a:t>that are also popular during the holiday season – like toys, apparel and alcoholic beverages or food for communal gatherings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5E2A36-D9DC-E4BC-2EFE-A2F5A06776B4}"/>
              </a:ext>
            </a:extLst>
          </p:cNvPr>
          <p:cNvSpPr txBox="1"/>
          <p:nvPr/>
        </p:nvSpPr>
        <p:spPr>
          <a:xfrm>
            <a:off x="21519" y="1665312"/>
            <a:ext cx="121919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% Growth of Hispanic Annual Aggregate Expenditures by Category: 2021 vs. 2019 (pre-pandemic)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1B1464"/>
                </a:solidFill>
                <a:latin typeface="Helvetica" panose="020B0403020202020204" pitchFamily="34" charset="0"/>
              </a:rPr>
              <a:t>compared to growth among non-Hispanics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00BFF2"/>
                </a:solidFill>
                <a:latin typeface="Helvetica" panose="020B0403020202020204" pitchFamily="34" charset="0"/>
              </a:rPr>
              <a:t>(2021 Hispanic aggregate expenditures in billions)</a:t>
            </a:r>
            <a:endParaRPr kumimoji="0" lang="en-US" sz="1000" i="0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2B77B9-F656-0285-4DF1-272F439DC5B9}"/>
              </a:ext>
            </a:extLst>
          </p:cNvPr>
          <p:cNvCxnSpPr>
            <a:cxnSpLocks/>
          </p:cNvCxnSpPr>
          <p:nvPr/>
        </p:nvCxnSpPr>
        <p:spPr>
          <a:xfrm>
            <a:off x="669301" y="3608756"/>
            <a:ext cx="10853399" cy="0"/>
          </a:xfrm>
          <a:prstGeom prst="line">
            <a:avLst/>
          </a:prstGeom>
          <a:ln>
            <a:solidFill>
              <a:srgbClr val="1B146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1472A3-FC02-1C03-6445-45315A908795}"/>
              </a:ext>
            </a:extLst>
          </p:cNvPr>
          <p:cNvCxnSpPr>
            <a:cxnSpLocks/>
          </p:cNvCxnSpPr>
          <p:nvPr/>
        </p:nvCxnSpPr>
        <p:spPr>
          <a:xfrm>
            <a:off x="669301" y="5015245"/>
            <a:ext cx="10853399" cy="0"/>
          </a:xfrm>
          <a:prstGeom prst="line">
            <a:avLst/>
          </a:prstGeom>
          <a:ln>
            <a:solidFill>
              <a:srgbClr val="1B146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91A417D-CFA6-8306-36CD-6FCE8FFABA8B}"/>
              </a:ext>
            </a:extLst>
          </p:cNvPr>
          <p:cNvGrpSpPr/>
          <p:nvPr/>
        </p:nvGrpSpPr>
        <p:grpSpPr>
          <a:xfrm>
            <a:off x="9277255" y="3711634"/>
            <a:ext cx="2098703" cy="1251237"/>
            <a:chOff x="2966551" y="5102048"/>
            <a:chExt cx="2098703" cy="125123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814E761-7883-DF11-0FCE-7A6CF7985CFB}"/>
                </a:ext>
              </a:extLst>
            </p:cNvPr>
            <p:cNvSpPr txBox="1"/>
            <p:nvPr/>
          </p:nvSpPr>
          <p:spPr>
            <a:xfrm>
              <a:off x="2966551" y="5531514"/>
              <a:ext cx="209870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+19% YOY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vs. +9% NH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i="0" u="none" strike="noStrike" kern="1200" cap="none" spc="0" normalizeH="0" baseline="0" noProof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($4ll.0B)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57F7CD-7A2C-180A-D6C6-FB8D2ABD32DC}"/>
                </a:ext>
              </a:extLst>
            </p:cNvPr>
            <p:cNvSpPr txBox="1"/>
            <p:nvPr/>
          </p:nvSpPr>
          <p:spPr>
            <a:xfrm>
              <a:off x="3112394" y="6091675"/>
              <a:ext cx="18070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Housing</a:t>
              </a:r>
            </a:p>
          </p:txBody>
        </p: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A20EC81E-FB61-77C9-F198-D9E2974F4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0762" y="5102048"/>
              <a:ext cx="470280" cy="47028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BCBAE4E-FE71-EFA6-3393-888127A712A1}"/>
              </a:ext>
            </a:extLst>
          </p:cNvPr>
          <p:cNvGrpSpPr/>
          <p:nvPr/>
        </p:nvGrpSpPr>
        <p:grpSpPr>
          <a:xfrm>
            <a:off x="6671009" y="3728536"/>
            <a:ext cx="2061493" cy="1234504"/>
            <a:chOff x="8516496" y="3756482"/>
            <a:chExt cx="2061493" cy="1234504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5697497-2E35-5A7F-2850-7DD86E89B158}"/>
                </a:ext>
              </a:extLst>
            </p:cNvPr>
            <p:cNvSpPr txBox="1"/>
            <p:nvPr/>
          </p:nvSpPr>
          <p:spPr>
            <a:xfrm>
              <a:off x="8516496" y="4171888"/>
              <a:ext cx="206149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+</a:t>
              </a:r>
              <a:r>
                <a:rPr lang="en-US" sz="1400" b="1">
                  <a:solidFill>
                    <a:srgbClr val="ED3C8D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19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% YOY</a:t>
              </a:r>
              <a:b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</a:br>
              <a:r>
                <a:rPr kumimoji="0" lang="en-US" sz="100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vs. </a:t>
              </a:r>
              <a:r>
                <a:rPr lang="en-US" sz="1000">
                  <a:solidFill>
                    <a:srgbClr val="1B1464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-6</a:t>
              </a:r>
              <a:r>
                <a:rPr kumimoji="0" lang="en-US" sz="100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% 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i="0" u="none" strike="noStrike" kern="1200" cap="none" spc="0" normalizeH="0" baseline="0" noProof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($8.1B)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6538971-0C13-16F3-C322-FBB363DE289F}"/>
                </a:ext>
              </a:extLst>
            </p:cNvPr>
            <p:cNvSpPr txBox="1"/>
            <p:nvPr/>
          </p:nvSpPr>
          <p:spPr>
            <a:xfrm>
              <a:off x="8643734" y="4729376"/>
              <a:ext cx="18070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Alcohol beverages</a:t>
              </a:r>
            </a:p>
          </p:txBody>
        </p:sp>
        <p:pic>
          <p:nvPicPr>
            <p:cNvPr id="55" name="Picture 54" descr="Icon&#10;&#10;Description automatically generated">
              <a:extLst>
                <a:ext uri="{FF2B5EF4-FFF2-40B4-BE49-F238E27FC236}">
                  <a16:creationId xmlns:a16="http://schemas.microsoft.com/office/drawing/2014/main" id="{53B840E7-63F2-8F51-D955-AB7C1C6B4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4465" y="3756482"/>
              <a:ext cx="465555" cy="465555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153DEBA-3C50-4C45-65F1-492DA31AC439}"/>
              </a:ext>
            </a:extLst>
          </p:cNvPr>
          <p:cNvGrpSpPr/>
          <p:nvPr/>
        </p:nvGrpSpPr>
        <p:grpSpPr>
          <a:xfrm>
            <a:off x="6777136" y="5124067"/>
            <a:ext cx="1849238" cy="1228766"/>
            <a:chOff x="7398052" y="5124067"/>
            <a:chExt cx="1849238" cy="1228766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2CDEC5A-7953-33AA-25D5-64948E494CA1}"/>
                </a:ext>
              </a:extLst>
            </p:cNvPr>
            <p:cNvSpPr txBox="1"/>
            <p:nvPr/>
          </p:nvSpPr>
          <p:spPr>
            <a:xfrm>
              <a:off x="7398052" y="5531514"/>
              <a:ext cx="184923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+8% YOY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vs. +6</a:t>
              </a:r>
              <a:r>
                <a:rPr lang="en-US" sz="1000">
                  <a:solidFill>
                    <a:srgbClr val="1B1464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% NH</a:t>
              </a:r>
              <a:endParaRPr kumimoji="0" lang="en-US" sz="110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i="0" u="none" strike="noStrike" kern="1200" cap="none" spc="0" normalizeH="0" baseline="0" noProof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($13.0B)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90EAB95-DC74-53E3-D8AF-E706770E17A2}"/>
                </a:ext>
              </a:extLst>
            </p:cNvPr>
            <p:cNvSpPr txBox="1"/>
            <p:nvPr/>
          </p:nvSpPr>
          <p:spPr>
            <a:xfrm>
              <a:off x="7423157" y="6092127"/>
              <a:ext cx="1799028" cy="260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Housekeeping supplies</a:t>
              </a:r>
            </a:p>
          </p:txBody>
        </p:sp>
        <p:pic>
          <p:nvPicPr>
            <p:cNvPr id="64" name="Picture 63" descr="Icon&#10;&#10;Description automatically generated">
              <a:extLst>
                <a:ext uri="{FF2B5EF4-FFF2-40B4-BE49-F238E27FC236}">
                  <a16:creationId xmlns:a16="http://schemas.microsoft.com/office/drawing/2014/main" id="{24618C84-D30B-9FF7-56C2-752C7C043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0958" y="5124067"/>
              <a:ext cx="443426" cy="443426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D553647-C933-450F-C492-5D73A1A6099A}"/>
              </a:ext>
            </a:extLst>
          </p:cNvPr>
          <p:cNvGrpSpPr/>
          <p:nvPr/>
        </p:nvGrpSpPr>
        <p:grpSpPr>
          <a:xfrm>
            <a:off x="3886051" y="3741852"/>
            <a:ext cx="1943078" cy="1215702"/>
            <a:chOff x="6734662" y="3749451"/>
            <a:chExt cx="1943078" cy="1215702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7BFB375-621A-94B5-4C37-5251AB468537}"/>
                </a:ext>
              </a:extLst>
            </p:cNvPr>
            <p:cNvSpPr txBox="1"/>
            <p:nvPr/>
          </p:nvSpPr>
          <p:spPr>
            <a:xfrm>
              <a:off x="6734662" y="4146055"/>
              <a:ext cx="1943078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+</a:t>
              </a:r>
              <a:r>
                <a:rPr lang="en-US" sz="1400" b="1">
                  <a:solidFill>
                    <a:srgbClr val="ED3C8D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20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% YOY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vs. </a:t>
              </a:r>
              <a:r>
                <a:rPr lang="en-US" sz="1000">
                  <a:solidFill>
                    <a:srgbClr val="1B1464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-</a:t>
              </a:r>
              <a:r>
                <a:rPr kumimoji="0" lang="en-US" sz="100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9% NH</a:t>
              </a:r>
              <a:endPara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i="0" u="none" strike="noStrike" kern="1200" cap="none" spc="0" normalizeH="0" baseline="0" noProof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($11.9B)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8E02305-8632-E641-47F0-70E7FDDAD991}"/>
                </a:ext>
              </a:extLst>
            </p:cNvPr>
            <p:cNvSpPr txBox="1"/>
            <p:nvPr/>
          </p:nvSpPr>
          <p:spPr>
            <a:xfrm>
              <a:off x="6802693" y="4703543"/>
              <a:ext cx="18070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Men and boys apparel</a:t>
              </a:r>
            </a:p>
          </p:txBody>
        </p:sp>
        <p:pic>
          <p:nvPicPr>
            <p:cNvPr id="58" name="Picture 57" descr="Icon&#10;&#10;Description automatically generated">
              <a:extLst>
                <a:ext uri="{FF2B5EF4-FFF2-40B4-BE49-F238E27FC236}">
                  <a16:creationId xmlns:a16="http://schemas.microsoft.com/office/drawing/2014/main" id="{2B83FEF2-6F76-6507-70CB-F98809DD4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7135" y="3749451"/>
              <a:ext cx="398132" cy="398132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45F57E8-FC31-3664-A4A3-804F7695D56F}"/>
              </a:ext>
            </a:extLst>
          </p:cNvPr>
          <p:cNvGrpSpPr/>
          <p:nvPr/>
        </p:nvGrpSpPr>
        <p:grpSpPr>
          <a:xfrm>
            <a:off x="899171" y="3658866"/>
            <a:ext cx="1880919" cy="1299636"/>
            <a:chOff x="4763457" y="3621506"/>
            <a:chExt cx="1880919" cy="1293672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8FCBD9A-D595-4615-B9DD-48AE578BB595}"/>
                </a:ext>
              </a:extLst>
            </p:cNvPr>
            <p:cNvSpPr txBox="1"/>
            <p:nvPr/>
          </p:nvSpPr>
          <p:spPr>
            <a:xfrm>
              <a:off x="4763457" y="4085663"/>
              <a:ext cx="188091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+</a:t>
              </a:r>
              <a:r>
                <a:rPr lang="en-US" sz="1400" b="1">
                  <a:solidFill>
                    <a:srgbClr val="ED3C8D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30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% YOY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vs. +8% NH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i="0" u="none" strike="noStrike" kern="1200" cap="none" spc="0" normalizeH="0" baseline="0" noProof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($99.3B)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54D7C444-8D28-9561-CC14-6E9803A4E246}"/>
                </a:ext>
              </a:extLst>
            </p:cNvPr>
            <p:cNvSpPr txBox="1"/>
            <p:nvPr/>
          </p:nvSpPr>
          <p:spPr>
            <a:xfrm>
              <a:off x="4800408" y="4653568"/>
              <a:ext cx="18070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Vehicle purchases</a:t>
              </a:r>
            </a:p>
          </p:txBody>
        </p:sp>
        <p:pic>
          <p:nvPicPr>
            <p:cNvPr id="65" name="Picture 64" descr="Icon&#10;&#10;Description automatically generated">
              <a:extLst>
                <a:ext uri="{FF2B5EF4-FFF2-40B4-BE49-F238E27FC236}">
                  <a16:creationId xmlns:a16="http://schemas.microsoft.com/office/drawing/2014/main" id="{8F9C71E7-0FB6-D8F4-D692-7895EF673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3534" y="3621506"/>
              <a:ext cx="560765" cy="560765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48EF8EC-A13E-8466-CDD0-02BFB22DBAD3}"/>
              </a:ext>
            </a:extLst>
          </p:cNvPr>
          <p:cNvGrpSpPr/>
          <p:nvPr/>
        </p:nvGrpSpPr>
        <p:grpSpPr>
          <a:xfrm>
            <a:off x="9295859" y="5124067"/>
            <a:ext cx="2061494" cy="1230801"/>
            <a:chOff x="9482154" y="5122484"/>
            <a:chExt cx="2061494" cy="123080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2B53031-0AE0-2B6F-F37E-FD1BB6F58675}"/>
                </a:ext>
              </a:extLst>
            </p:cNvPr>
            <p:cNvSpPr txBox="1"/>
            <p:nvPr/>
          </p:nvSpPr>
          <p:spPr>
            <a:xfrm>
              <a:off x="9482154" y="5531514"/>
              <a:ext cx="2061494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+5% YOY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vs. +3% 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i="0" u="none" strike="noStrike" kern="1200" cap="none" spc="0" normalizeH="0" baseline="0" noProof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($27.6B)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BE37F2B-ADBF-EEA7-EC1F-CE017FAD2D20}"/>
                </a:ext>
              </a:extLst>
            </p:cNvPr>
            <p:cNvSpPr txBox="1"/>
            <p:nvPr/>
          </p:nvSpPr>
          <p:spPr>
            <a:xfrm>
              <a:off x="9609393" y="6091675"/>
              <a:ext cx="18070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Cellphone services</a:t>
              </a:r>
            </a:p>
          </p:txBody>
        </p:sp>
        <p:pic>
          <p:nvPicPr>
            <p:cNvPr id="60" name="Picture 59" descr="Icon&#10;&#10;Description automatically generated">
              <a:extLst>
                <a:ext uri="{FF2B5EF4-FFF2-40B4-BE49-F238E27FC236}">
                  <a16:creationId xmlns:a16="http://schemas.microsoft.com/office/drawing/2014/main" id="{C0BC1AA1-5000-E699-7A69-C4C829A3C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0124" y="5122484"/>
              <a:ext cx="465555" cy="465555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4E21D8E-EF92-71C0-1FB2-4EA7D03966EA}"/>
              </a:ext>
            </a:extLst>
          </p:cNvPr>
          <p:cNvGrpSpPr/>
          <p:nvPr/>
        </p:nvGrpSpPr>
        <p:grpSpPr>
          <a:xfrm>
            <a:off x="3411278" y="2367505"/>
            <a:ext cx="2892625" cy="1228944"/>
            <a:chOff x="178413" y="2346597"/>
            <a:chExt cx="2892625" cy="122894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0FF87FF-E7CA-AF8D-83BC-246E39D898F0}"/>
                </a:ext>
              </a:extLst>
            </p:cNvPr>
            <p:cNvSpPr txBox="1"/>
            <p:nvPr/>
          </p:nvSpPr>
          <p:spPr>
            <a:xfrm>
              <a:off x="645555" y="2756443"/>
              <a:ext cx="1958341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+73% YOY</a:t>
              </a:r>
              <a:b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</a:br>
              <a:r>
                <a:rPr kumimoji="0" lang="en-US" sz="100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vs. +39% NH</a:t>
              </a:r>
              <a:endPara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i="0" u="none" strike="noStrike" kern="1200" cap="none" spc="0" normalizeH="0" baseline="0" noProof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($4.0B)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7DC6C55-D744-AD90-AF15-65E9218750F4}"/>
                </a:ext>
              </a:extLst>
            </p:cNvPr>
            <p:cNvSpPr txBox="1"/>
            <p:nvPr/>
          </p:nvSpPr>
          <p:spPr>
            <a:xfrm>
              <a:off x="178413" y="3313931"/>
              <a:ext cx="289262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Toys, hobbies &amp; playground equipment</a:t>
              </a:r>
            </a:p>
          </p:txBody>
        </p:sp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id="{3ABE6CCB-7016-0B1B-871F-EF216A725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1948" y="2346597"/>
              <a:ext cx="465555" cy="465555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B25D0BC-E3CA-C70F-ED50-AF7CBB082262}"/>
              </a:ext>
            </a:extLst>
          </p:cNvPr>
          <p:cNvGrpSpPr/>
          <p:nvPr/>
        </p:nvGrpSpPr>
        <p:grpSpPr>
          <a:xfrm>
            <a:off x="468956" y="5111745"/>
            <a:ext cx="2741349" cy="1200878"/>
            <a:chOff x="10581820" y="3749390"/>
            <a:chExt cx="2741349" cy="120087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C849B16-60B1-594B-937C-0387F5502253}"/>
                </a:ext>
              </a:extLst>
            </p:cNvPr>
            <p:cNvSpPr txBox="1"/>
            <p:nvPr/>
          </p:nvSpPr>
          <p:spPr>
            <a:xfrm>
              <a:off x="11012035" y="4128497"/>
              <a:ext cx="188091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+19% YOY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vs. -1% NH</a:t>
              </a:r>
              <a:endPara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i="0" u="none" strike="noStrike" kern="1200" cap="none" spc="0" normalizeH="0" baseline="0" noProof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($17.3B)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D94E5B-5CB4-6B18-C98F-400575B888EE}"/>
                </a:ext>
              </a:extLst>
            </p:cNvPr>
            <p:cNvSpPr txBox="1"/>
            <p:nvPr/>
          </p:nvSpPr>
          <p:spPr>
            <a:xfrm>
              <a:off x="10581820" y="4688658"/>
              <a:ext cx="27413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Audio &amp; visual equipment &amp; services</a:t>
              </a:r>
            </a:p>
          </p:txBody>
        </p:sp>
        <p:pic>
          <p:nvPicPr>
            <p:cNvPr id="73" name="Picture 72" descr="Icon&#10;&#10;Description automatically generated">
              <a:extLst>
                <a:ext uri="{FF2B5EF4-FFF2-40B4-BE49-F238E27FC236}">
                  <a16:creationId xmlns:a16="http://schemas.microsoft.com/office/drawing/2014/main" id="{24824D61-85B5-B5D1-3702-02F938F99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0691" y="3749390"/>
              <a:ext cx="383607" cy="383607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6D0C65D-278F-4645-D7D0-F1FDE44E4580}"/>
              </a:ext>
            </a:extLst>
          </p:cNvPr>
          <p:cNvGrpSpPr/>
          <p:nvPr/>
        </p:nvGrpSpPr>
        <p:grpSpPr>
          <a:xfrm>
            <a:off x="9295860" y="2311003"/>
            <a:ext cx="2061493" cy="1285446"/>
            <a:chOff x="7252972" y="2265490"/>
            <a:chExt cx="2061493" cy="1285446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2863889-C32D-8696-C5FD-09A59AD9878D}"/>
                </a:ext>
              </a:extLst>
            </p:cNvPr>
            <p:cNvSpPr txBox="1"/>
            <p:nvPr/>
          </p:nvSpPr>
          <p:spPr>
            <a:xfrm>
              <a:off x="7252972" y="2721421"/>
              <a:ext cx="206149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+</a:t>
              </a:r>
              <a:r>
                <a:rPr lang="en-US" sz="1400" b="1">
                  <a:solidFill>
                    <a:srgbClr val="ED3C8D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32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% YOY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vs. +</a:t>
              </a:r>
              <a:r>
                <a:rPr lang="en-US" sz="1000">
                  <a:solidFill>
                    <a:srgbClr val="1B1464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30</a:t>
              </a:r>
              <a:r>
                <a:rPr kumimoji="0" lang="en-US" sz="100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% 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i="0" u="none" strike="noStrike" kern="1200" cap="none" spc="0" normalizeH="0" baseline="0" noProof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($40.7B)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39FC3A7-5B52-C60E-D4FB-169707B165E5}"/>
                </a:ext>
              </a:extLst>
            </p:cNvPr>
            <p:cNvSpPr txBox="1"/>
            <p:nvPr/>
          </p:nvSpPr>
          <p:spPr>
            <a:xfrm>
              <a:off x="7380210" y="3289326"/>
              <a:ext cx="18070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Household furnishings</a:t>
              </a:r>
            </a:p>
          </p:txBody>
        </p:sp>
        <p:pic>
          <p:nvPicPr>
            <p:cNvPr id="62" name="Picture 61" descr="Icon&#10;&#10;Description automatically generated">
              <a:extLst>
                <a:ext uri="{FF2B5EF4-FFF2-40B4-BE49-F238E27FC236}">
                  <a16:creationId xmlns:a16="http://schemas.microsoft.com/office/drawing/2014/main" id="{154ED999-0C3B-3134-8D92-51AE3F403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0941" y="2265490"/>
              <a:ext cx="465555" cy="465555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D378E92-1794-BD58-F54D-032437D5B4B9}"/>
              </a:ext>
            </a:extLst>
          </p:cNvPr>
          <p:cNvGrpSpPr/>
          <p:nvPr/>
        </p:nvGrpSpPr>
        <p:grpSpPr>
          <a:xfrm>
            <a:off x="6730216" y="2392512"/>
            <a:ext cx="1943078" cy="1203937"/>
            <a:chOff x="5124461" y="2371604"/>
            <a:chExt cx="1943078" cy="1203937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6598A6F-5376-1CB8-A6FB-E3CE708AE164}"/>
                </a:ext>
              </a:extLst>
            </p:cNvPr>
            <p:cNvSpPr txBox="1"/>
            <p:nvPr/>
          </p:nvSpPr>
          <p:spPr>
            <a:xfrm>
              <a:off x="5124461" y="2756443"/>
              <a:ext cx="194307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+</a:t>
              </a:r>
              <a:r>
                <a:rPr lang="en-US" sz="1400" b="1">
                  <a:solidFill>
                    <a:srgbClr val="ED3C8D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33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% YOY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vs. </a:t>
              </a:r>
              <a:r>
                <a:rPr lang="en-US" sz="900">
                  <a:solidFill>
                    <a:srgbClr val="1B1464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-11</a:t>
              </a:r>
              <a:r>
                <a:rPr kumimoji="0" lang="en-US" sz="90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% 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i="0" u="none" strike="noStrike" kern="1200" cap="none" spc="0" normalizeH="0" baseline="0" noProof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($14.9B)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6066823-D0D3-A92D-B118-D68187B0B19F}"/>
                </a:ext>
              </a:extLst>
            </p:cNvPr>
            <p:cNvSpPr txBox="1"/>
            <p:nvPr/>
          </p:nvSpPr>
          <p:spPr>
            <a:xfrm>
              <a:off x="5192492" y="3313931"/>
              <a:ext cx="18070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Women &amp; girls apparel</a:t>
              </a:r>
            </a:p>
          </p:txBody>
        </p:sp>
        <p:pic>
          <p:nvPicPr>
            <p:cNvPr id="54" name="Picture 53" descr="Shape, icon&#10;&#10;Description automatically generated with medium confidence">
              <a:extLst>
                <a:ext uri="{FF2B5EF4-FFF2-40B4-BE49-F238E27FC236}">
                  <a16:creationId xmlns:a16="http://schemas.microsoft.com/office/drawing/2014/main" id="{8C45DC8B-0D56-A37F-E550-CB6B430ED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736" y="2371604"/>
              <a:ext cx="360528" cy="36052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D57FDD0-03C6-E27A-B021-17103FBBB59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70D635C8-0CF0-1334-AD6F-101099B33FEF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48DFA07-ACE5-B143-D8D8-6063C1C43126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905EA31-CDCF-9668-AB89-86F10D70507F}"/>
              </a:ext>
            </a:extLst>
          </p:cNvPr>
          <p:cNvGrpSpPr/>
          <p:nvPr/>
        </p:nvGrpSpPr>
        <p:grpSpPr>
          <a:xfrm>
            <a:off x="808883" y="2297286"/>
            <a:ext cx="2061494" cy="1299163"/>
            <a:chOff x="-1883081" y="2279051"/>
            <a:chExt cx="2061494" cy="129916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D642807-3F1C-ED68-99E3-3E81EB0B3E04}"/>
                </a:ext>
              </a:extLst>
            </p:cNvPr>
            <p:cNvSpPr txBox="1"/>
            <p:nvPr/>
          </p:nvSpPr>
          <p:spPr>
            <a:xfrm>
              <a:off x="-1883081" y="2756443"/>
              <a:ext cx="2061494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+84% YOY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vs. +10% 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i="0" u="none" strike="noStrike" kern="1200" cap="none" spc="0" normalizeH="0" baseline="0" noProof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($</a:t>
              </a:r>
              <a:r>
                <a:rPr lang="en-US" sz="1000">
                  <a:solidFill>
                    <a:srgbClr val="00BFF2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10.6</a:t>
              </a:r>
              <a:r>
                <a:rPr kumimoji="0" lang="en-US" sz="1000" i="0" u="none" strike="noStrike" kern="1200" cap="none" spc="0" normalizeH="0" baseline="0" noProof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B)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8A0616E-2D0C-B25C-33AB-7A11E39C5271}"/>
                </a:ext>
              </a:extLst>
            </p:cNvPr>
            <p:cNvSpPr txBox="1"/>
            <p:nvPr/>
          </p:nvSpPr>
          <p:spPr>
            <a:xfrm>
              <a:off x="-1674678" y="3316604"/>
              <a:ext cx="164257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Pets</a:t>
              </a:r>
            </a:p>
          </p:txBody>
        </p:sp>
        <p:pic>
          <p:nvPicPr>
            <p:cNvPr id="32" name="Picture 31" descr="Icon&#10;&#10;Description automatically generated">
              <a:extLst>
                <a:ext uri="{FF2B5EF4-FFF2-40B4-BE49-F238E27FC236}">
                  <a16:creationId xmlns:a16="http://schemas.microsoft.com/office/drawing/2014/main" id="{B2545E0C-039A-62FF-31B0-61489C905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36192" y="2279051"/>
              <a:ext cx="470280" cy="470280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096E345-1A70-9614-7D69-A429007611D6}"/>
              </a:ext>
            </a:extLst>
          </p:cNvPr>
          <p:cNvGrpSpPr/>
          <p:nvPr/>
        </p:nvGrpSpPr>
        <p:grpSpPr>
          <a:xfrm>
            <a:off x="3709339" y="5112115"/>
            <a:ext cx="2296503" cy="1230964"/>
            <a:chOff x="4728714" y="5032603"/>
            <a:chExt cx="2296503" cy="123096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0F8BD4-84B6-BAB1-A524-00FA80F63CD0}"/>
                </a:ext>
              </a:extLst>
            </p:cNvPr>
            <p:cNvSpPr txBox="1"/>
            <p:nvPr/>
          </p:nvSpPr>
          <p:spPr>
            <a:xfrm>
              <a:off x="4874558" y="5441796"/>
              <a:ext cx="2061494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+17% YOY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vs. +14% 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i="0" u="none" strike="noStrike" kern="1200" cap="none" spc="0" normalizeH="0" baseline="0" noProof="0">
                  <a:ln>
                    <a:noFill/>
                  </a:ln>
                  <a:solidFill>
                    <a:srgbClr val="00BFF2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($24.8B)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FCEAD2D-099B-7F4D-B413-D0405D4FA0E3}"/>
                </a:ext>
              </a:extLst>
            </p:cNvPr>
            <p:cNvSpPr txBox="1"/>
            <p:nvPr/>
          </p:nvSpPr>
          <p:spPr>
            <a:xfrm>
              <a:off x="4728714" y="6001957"/>
              <a:ext cx="229650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Helvetica" panose="020B0604020202020204" pitchFamily="34" charset="0"/>
                  <a:cs typeface="Helvetica" panose="020B0604020202020204" pitchFamily="34" charset="0"/>
                </a:rPr>
                <a:t>Meats, poultry, fish, and eggs</a:t>
              </a:r>
            </a:p>
          </p:txBody>
        </p:sp>
        <p:pic>
          <p:nvPicPr>
            <p:cNvPr id="40" name="Picture 39" descr="Icon&#10;&#10;Description automatically generated">
              <a:extLst>
                <a:ext uri="{FF2B5EF4-FFF2-40B4-BE49-F238E27FC236}">
                  <a16:creationId xmlns:a16="http://schemas.microsoft.com/office/drawing/2014/main" id="{D30E9A78-9AA9-C795-54B4-979705619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110" y="5032603"/>
              <a:ext cx="470280" cy="4702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233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DC8059-CEFA-56D9-FEEF-71BFF0B7DA1B}"/>
              </a:ext>
            </a:extLst>
          </p:cNvPr>
          <p:cNvSpPr/>
          <p:nvPr/>
        </p:nvSpPr>
        <p:spPr>
          <a:xfrm>
            <a:off x="-21517" y="1696162"/>
            <a:ext cx="12213518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A28AE04-0163-DF3B-B9B9-49A3E41139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6B86FDB-6D3A-5AD0-454F-A22661B24CE2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D637FE-A35E-E95E-DE69-3118C3A13AA0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C2D948A-12C5-CBCA-39EF-54556C579065}"/>
              </a:ext>
            </a:extLst>
          </p:cNvPr>
          <p:cNvSpPr txBox="1"/>
          <p:nvPr/>
        </p:nvSpPr>
        <p:spPr>
          <a:xfrm>
            <a:off x="0" y="1745032"/>
            <a:ext cx="12152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>
                <a:solidFill>
                  <a:srgbClr val="1B1464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Hispanic Consumer Profile</a:t>
            </a:r>
            <a:endParaRPr kumimoji="0" lang="en-US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1B1464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Hispanic index vs. non-Hispanics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76DEB0-D511-6325-08AE-1DB1FC36E75C}"/>
              </a:ext>
            </a:extLst>
          </p:cNvPr>
          <p:cNvSpPr txBox="1"/>
          <p:nvPr/>
        </p:nvSpPr>
        <p:spPr>
          <a:xfrm>
            <a:off x="503714" y="6223961"/>
            <a:ext cx="11649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Source: VAB analysis of MRI-Simmons Summer 2022 USA Study.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Based on psychographics and buying style data for Hispanic Americans (A18+ of Hispanic or Spanish origin (17% of A18+ population)) and non-Hispanic adults 18+. Indices based on ‘any agree’ 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responses for each question.</a:t>
            </a: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D256106-D578-C0CD-D11A-B719166AA3FD}"/>
              </a:ext>
            </a:extLst>
          </p:cNvPr>
          <p:cNvSpPr/>
          <p:nvPr/>
        </p:nvSpPr>
        <p:spPr>
          <a:xfrm>
            <a:off x="863737" y="2582404"/>
            <a:ext cx="4795267" cy="1294349"/>
          </a:xfrm>
          <a:prstGeom prst="rect">
            <a:avLst/>
          </a:prstGeom>
          <a:solidFill>
            <a:schemeClr val="bg1"/>
          </a:solidFill>
          <a:ln w="38100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7878DE3-28A0-05A1-D475-70AA680890BC}"/>
              </a:ext>
            </a:extLst>
          </p:cNvPr>
          <p:cNvSpPr/>
          <p:nvPr/>
        </p:nvSpPr>
        <p:spPr>
          <a:xfrm>
            <a:off x="6610288" y="4427226"/>
            <a:ext cx="4795267" cy="1294349"/>
          </a:xfrm>
          <a:prstGeom prst="rect">
            <a:avLst/>
          </a:prstGeom>
          <a:solidFill>
            <a:schemeClr val="bg1"/>
          </a:solidFill>
          <a:ln w="38100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B6E5551-9A77-8DC3-ACC1-BBE438E928FD}"/>
              </a:ext>
            </a:extLst>
          </p:cNvPr>
          <p:cNvSpPr txBox="1"/>
          <p:nvPr/>
        </p:nvSpPr>
        <p:spPr>
          <a:xfrm>
            <a:off x="7829453" y="4489625"/>
            <a:ext cx="345565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134 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index</a:t>
            </a:r>
            <a:endParaRPr kumimoji="0" lang="en-US" sz="28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srgbClr val="ED3C8D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‘I like to share my opinions about products and services by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posting reviews and ratings online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’</a:t>
            </a:r>
            <a:endParaRPr lang="en-US" sz="1400">
              <a:solidFill>
                <a:srgbClr val="1B1464"/>
              </a:solidFill>
              <a:latin typeface="Helvetica" panose="020B0403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ED1F3D-CCBC-52CF-9642-C3AE9106E6C7}"/>
              </a:ext>
            </a:extLst>
          </p:cNvPr>
          <p:cNvSpPr txBox="1"/>
          <p:nvPr/>
        </p:nvSpPr>
        <p:spPr>
          <a:xfrm>
            <a:off x="2060324" y="2752525"/>
            <a:ext cx="346918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146 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index</a:t>
            </a:r>
            <a:endParaRPr kumimoji="0" lang="en-US" sz="28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srgbClr val="ED3C8D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1B1464"/>
                </a:solidFill>
                <a:latin typeface="Helvetica" panose="020B0403020202020204" pitchFamily="34" charset="0"/>
              </a:rPr>
              <a:t>‘I'm always one of the </a:t>
            </a:r>
            <a:r>
              <a:rPr lang="en-US" sz="1400" b="1">
                <a:solidFill>
                  <a:srgbClr val="1B1464"/>
                </a:solidFill>
                <a:latin typeface="Helvetica" panose="020B0403020202020204" pitchFamily="34" charset="0"/>
              </a:rPr>
              <a:t>first of my friends to try new products or services</a:t>
            </a:r>
            <a:r>
              <a:rPr lang="en-US" sz="1400">
                <a:solidFill>
                  <a:srgbClr val="1B1464"/>
                </a:solidFill>
                <a:latin typeface="Helvetica" panose="020B0403020202020204" pitchFamily="34" charset="0"/>
              </a:rPr>
              <a:t>’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C0D5F50-A8C8-D576-3ED9-9768FBFA5982}"/>
              </a:ext>
            </a:extLst>
          </p:cNvPr>
          <p:cNvSpPr txBox="1"/>
          <p:nvPr/>
        </p:nvSpPr>
        <p:spPr>
          <a:xfrm>
            <a:off x="438752" y="5893606"/>
            <a:ext cx="11428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to read: </a:t>
            </a:r>
            <a:r>
              <a:rPr lang="en-US" sz="1200">
                <a:solidFill>
                  <a:srgbClr val="1B1464"/>
                </a:solidFill>
                <a:latin typeface="Helvetica" panose="020B0403020202020204" pitchFamily="34" charset="0"/>
              </a:rPr>
              <a:t>Hispanics are 46% more likely to agree that ‘I’m always one of the first of my friends to try new products or services’ than non-Hispanics (146 index)</a:t>
            </a:r>
            <a:endParaRPr kumimoji="0" lang="en-US" sz="1200" b="0" i="0" u="non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9D75A6-158D-9199-5D9C-E703997B9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61" y="2780364"/>
            <a:ext cx="898429" cy="8984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42AC5D-3E77-9FC8-7833-6C6EDCCD1A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112" y="4625186"/>
            <a:ext cx="898429" cy="8984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70F23C3-C96B-92C3-EE35-5585F38730EB}"/>
              </a:ext>
            </a:extLst>
          </p:cNvPr>
          <p:cNvSpPr txBox="1"/>
          <p:nvPr/>
        </p:nvSpPr>
        <p:spPr>
          <a:xfrm>
            <a:off x="6610289" y="4044815"/>
            <a:ext cx="4795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>
                <a:solidFill>
                  <a:srgbClr val="ED3C8D"/>
                </a:solidFill>
                <a:latin typeface="Helvetica" panose="020B0403020202020204" pitchFamily="34" charset="0"/>
              </a:rPr>
              <a:t>Online Advocates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1D90CD-8828-3FD6-B194-EA0E5BEEC789}"/>
              </a:ext>
            </a:extLst>
          </p:cNvPr>
          <p:cNvSpPr txBox="1"/>
          <p:nvPr/>
        </p:nvSpPr>
        <p:spPr>
          <a:xfrm>
            <a:off x="863737" y="2216698"/>
            <a:ext cx="4795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>
                <a:solidFill>
                  <a:srgbClr val="ED3C8D"/>
                </a:solidFill>
                <a:latin typeface="Helvetica" panose="020B0403020202020204" pitchFamily="34" charset="0"/>
              </a:rPr>
              <a:t>Early Adopters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F2E9B2F-9095-B69B-59DA-41F10672EAE0}"/>
              </a:ext>
            </a:extLst>
          </p:cNvPr>
          <p:cNvSpPr/>
          <p:nvPr/>
        </p:nvSpPr>
        <p:spPr>
          <a:xfrm>
            <a:off x="6577231" y="2582404"/>
            <a:ext cx="4795267" cy="1294349"/>
          </a:xfrm>
          <a:prstGeom prst="rect">
            <a:avLst/>
          </a:prstGeom>
          <a:solidFill>
            <a:schemeClr val="bg1"/>
          </a:solidFill>
          <a:ln w="38100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89D23C1-40D0-F83E-A9A1-2F8EAEC013A0}"/>
              </a:ext>
            </a:extLst>
          </p:cNvPr>
          <p:cNvSpPr/>
          <p:nvPr/>
        </p:nvSpPr>
        <p:spPr>
          <a:xfrm>
            <a:off x="852302" y="4427226"/>
            <a:ext cx="4795267" cy="1294349"/>
          </a:xfrm>
          <a:prstGeom prst="rect">
            <a:avLst/>
          </a:prstGeom>
          <a:solidFill>
            <a:schemeClr val="bg1"/>
          </a:solidFill>
          <a:ln w="38100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AF4F28-F809-8285-593B-0E20AB8718BD}"/>
              </a:ext>
            </a:extLst>
          </p:cNvPr>
          <p:cNvSpPr txBox="1"/>
          <p:nvPr/>
        </p:nvSpPr>
        <p:spPr>
          <a:xfrm>
            <a:off x="2106517" y="4566569"/>
            <a:ext cx="34556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140 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index</a:t>
            </a:r>
            <a:endParaRPr kumimoji="0" lang="en-US" sz="28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srgbClr val="ED3C8D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‘People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come to me for advice before buying new things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’</a:t>
            </a:r>
            <a:endParaRPr lang="en-US" sz="1400">
              <a:solidFill>
                <a:srgbClr val="1B1464"/>
              </a:solidFill>
              <a:latin typeface="Helvetica" panose="020B0403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0949A0-7CD9-6C84-A4B0-4F6F27AD3597}"/>
              </a:ext>
            </a:extLst>
          </p:cNvPr>
          <p:cNvSpPr txBox="1"/>
          <p:nvPr/>
        </p:nvSpPr>
        <p:spPr>
          <a:xfrm>
            <a:off x="7854024" y="2752525"/>
            <a:ext cx="346918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147 </a:t>
            </a:r>
            <a:r>
              <a:rPr kumimoji="0" lang="en-US" sz="20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index</a:t>
            </a:r>
            <a:endParaRPr kumimoji="0" lang="en-US" sz="28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srgbClr val="ED3C8D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1B1464"/>
                </a:solidFill>
                <a:latin typeface="Helvetica" panose="020B0403020202020204" pitchFamily="34" charset="0"/>
              </a:rPr>
              <a:t>‘People </a:t>
            </a:r>
            <a:r>
              <a:rPr lang="en-US" sz="1400" b="1">
                <a:solidFill>
                  <a:srgbClr val="1B1464"/>
                </a:solidFill>
                <a:latin typeface="Helvetica" panose="020B0403020202020204" pitchFamily="34" charset="0"/>
              </a:rPr>
              <a:t>often ask my opinion when they are buying new technology</a:t>
            </a:r>
            <a:r>
              <a:rPr lang="en-US" sz="1400">
                <a:solidFill>
                  <a:srgbClr val="1B1464"/>
                </a:solidFill>
                <a:latin typeface="Helvetica" panose="020B0403020202020204" pitchFamily="34" charset="0"/>
              </a:rPr>
              <a:t>’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6B47848-7A27-ABA6-5238-254B7853FB0A}"/>
              </a:ext>
            </a:extLst>
          </p:cNvPr>
          <p:cNvSpPr txBox="1"/>
          <p:nvPr/>
        </p:nvSpPr>
        <p:spPr>
          <a:xfrm>
            <a:off x="852303" y="4047446"/>
            <a:ext cx="4795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>
                <a:solidFill>
                  <a:srgbClr val="ED3C8D"/>
                </a:solidFill>
                <a:latin typeface="Helvetica" panose="020B0403020202020204" pitchFamily="34" charset="0"/>
              </a:rPr>
              <a:t>Influential Advisors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66AB15D-8884-159F-2203-051C29A6D771}"/>
              </a:ext>
            </a:extLst>
          </p:cNvPr>
          <p:cNvSpPr txBox="1"/>
          <p:nvPr/>
        </p:nvSpPr>
        <p:spPr>
          <a:xfrm>
            <a:off x="6577231" y="2219329"/>
            <a:ext cx="4795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>
                <a:solidFill>
                  <a:srgbClr val="ED3C8D"/>
                </a:solidFill>
                <a:latin typeface="Helvetica" panose="020B0403020202020204" pitchFamily="34" charset="0"/>
              </a:rPr>
              <a:t>Technology Ambassadors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5A4BA8-A07E-A9CE-A2E9-42B1038C2C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683" y="2780364"/>
            <a:ext cx="898429" cy="8984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952D54-5E6B-4AD1-3D7D-90CA7A5A0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54" y="4625186"/>
            <a:ext cx="898429" cy="89842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9F25F3B-ADFB-BB11-DA10-67CD0489CE2C}"/>
              </a:ext>
            </a:extLst>
          </p:cNvPr>
          <p:cNvSpPr txBox="1"/>
          <p:nvPr/>
        </p:nvSpPr>
        <p:spPr>
          <a:xfrm>
            <a:off x="154267" y="186943"/>
            <a:ext cx="1194183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ED3C8D"/>
                </a:solidFill>
                <a:latin typeface="Helvetica" panose="020B0403020202020204" pitchFamily="34" charset="0"/>
              </a:rPr>
              <a:t>Reason 6: </a:t>
            </a:r>
            <a:r>
              <a:rPr lang="en-US" sz="2600" b="1">
                <a:solidFill>
                  <a:srgbClr val="1B1464"/>
                </a:solidFill>
                <a:latin typeface="Helvetica" panose="020B0403020202020204" pitchFamily="34" charset="0"/>
              </a:rPr>
              <a:t>Hispanic consumers provide a halo effect for brands as their </a:t>
            </a:r>
            <a:r>
              <a:rPr lang="en-US" sz="2600" b="1">
                <a:solidFill>
                  <a:srgbClr val="ED3C8D"/>
                </a:solidFill>
                <a:latin typeface="Helvetica" panose="020B0403020202020204" pitchFamily="34" charset="0"/>
              </a:rPr>
              <a:t>influence extends to a larger circle of non-Hispanic friends and online communities </a:t>
            </a:r>
            <a:r>
              <a:rPr lang="en-US" sz="2600" b="1">
                <a:solidFill>
                  <a:srgbClr val="1B1464"/>
                </a:solidFill>
                <a:latin typeface="Helvetica" panose="020B0403020202020204" pitchFamily="34" charset="0"/>
              </a:rPr>
              <a:t>who look to them for advice, opinions and reviews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5177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Custom 91">
      <a:dk1>
        <a:srgbClr val="1B1464"/>
      </a:dk1>
      <a:lt1>
        <a:srgbClr val="FFFFFF"/>
      </a:lt1>
      <a:dk2>
        <a:srgbClr val="4EBEA4"/>
      </a:dk2>
      <a:lt2>
        <a:srgbClr val="E2E8F0"/>
      </a:lt2>
      <a:accent1>
        <a:srgbClr val="ED3C8D"/>
      </a:accent1>
      <a:accent2>
        <a:srgbClr val="00BFF2"/>
      </a:accent2>
      <a:accent3>
        <a:srgbClr val="A343FF"/>
      </a:accent3>
      <a:accent4>
        <a:srgbClr val="2C82FF"/>
      </a:accent4>
      <a:accent5>
        <a:srgbClr val="55AD00"/>
      </a:accent5>
      <a:accent6>
        <a:srgbClr val="FF6E30"/>
      </a:accent6>
      <a:hlink>
        <a:srgbClr val="201A62"/>
      </a:hlink>
      <a:folHlink>
        <a:srgbClr val="6D6DE2"/>
      </a:folHlink>
    </a:clrScheme>
    <a:fontScheme name="Custom 76">
      <a:majorFont>
        <a:latin typeface="Helvetica Bold"/>
        <a:ea typeface=""/>
        <a:cs typeface=""/>
      </a:majorFont>
      <a:minorFont>
        <a:latin typeface="Helvetica-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B Template.potx" id="{3DD536BC-B625-41C1-AB76-B98A44A9663C}" vid="{56A22213-A2D8-43BF-9B02-486376CC65A3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0AAE1E4240B941A4C52734E19288AB" ma:contentTypeVersion="15" ma:contentTypeDescription="Create a new document." ma:contentTypeScope="" ma:versionID="a466b9157af1ce0310746701f63ffce1">
  <xsd:schema xmlns:xsd="http://www.w3.org/2001/XMLSchema" xmlns:xs="http://www.w3.org/2001/XMLSchema" xmlns:p="http://schemas.microsoft.com/office/2006/metadata/properties" xmlns:ns2="a86b28e8-29a6-4ab8-af18-2a7f61acfad2" xmlns:ns3="9f6166fe-9f5b-43aa-b8a9-b4d7ad530bda" targetNamespace="http://schemas.microsoft.com/office/2006/metadata/properties" ma:root="true" ma:fieldsID="baee444f3b59eaeedc5a740e00a18818" ns2:_="" ns3:_="">
    <xsd:import namespace="a86b28e8-29a6-4ab8-af18-2a7f61acfad2"/>
    <xsd:import namespace="9f6166fe-9f5b-43aa-b8a9-b4d7ad530b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6b28e8-29a6-4ab8-af18-2a7f61acfa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c637ead-fd64-45b4-abde-ec2d09ec10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6166fe-9f5b-43aa-b8a9-b4d7ad530bd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696b49f-56d7-4f85-8b04-e2e66f1bdb7c}" ma:internalName="TaxCatchAll" ma:showField="CatchAllData" ma:web="9f6166fe-9f5b-43aa-b8a9-b4d7ad530b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f6166fe-9f5b-43aa-b8a9-b4d7ad530bda">
      <UserInfo>
        <DisplayName>Jason Wiese</DisplayName>
        <AccountId>13</AccountId>
        <AccountType/>
      </UserInfo>
      <UserInfo>
        <DisplayName>Karolina Guillen</DisplayName>
        <AccountId>14</AccountId>
        <AccountType/>
      </UserInfo>
      <UserInfo>
        <DisplayName>Danielle Delauro</DisplayName>
        <AccountId>38</AccountId>
        <AccountType/>
      </UserInfo>
      <UserInfo>
        <DisplayName>Marianne Vita</DisplayName>
        <AccountId>43</AccountId>
        <AccountType/>
      </UserInfo>
      <UserInfo>
        <DisplayName>Reed Kiely</DisplayName>
        <AccountId>39</AccountId>
        <AccountType/>
      </UserInfo>
      <UserInfo>
        <DisplayName>Dylan Breger</DisplayName>
        <AccountId>93</AccountId>
        <AccountType/>
      </UserInfo>
      <UserInfo>
        <DisplayName>Nellie Chung</DisplayName>
        <AccountId>63</AccountId>
        <AccountType/>
      </UserInfo>
      <UserInfo>
        <DisplayName>Leah Montner Dixon</DisplayName>
        <AccountId>10</AccountId>
        <AccountType/>
      </UserInfo>
    </SharedWithUsers>
    <TaxCatchAll xmlns="9f6166fe-9f5b-43aa-b8a9-b4d7ad530bda" xsi:nil="true"/>
    <lcf76f155ced4ddcb4097134ff3c332f xmlns="a86b28e8-29a6-4ab8-af18-2a7f61acfad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2C4148A-7B02-42E4-8C0C-5E084B9A6B24}">
  <ds:schemaRefs>
    <ds:schemaRef ds:uri="9f6166fe-9f5b-43aa-b8a9-b4d7ad530bda"/>
    <ds:schemaRef ds:uri="a86b28e8-29a6-4ab8-af18-2a7f61acfad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04B8162-7963-4D80-A0C4-AB755D5DAFB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653F105-5EA6-4DEE-8A79-99500119FB72}">
  <ds:schemaRefs>
    <ds:schemaRef ds:uri="9f6166fe-9f5b-43aa-b8a9-b4d7ad530bda"/>
    <ds:schemaRef ds:uri="a86b28e8-29a6-4ab8-af18-2a7f61acfad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2239</Words>
  <Application>Microsoft Office PowerPoint</Application>
  <PresentationFormat>Widescreen</PresentationFormat>
  <Paragraphs>214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Arial</vt:lpstr>
      <vt:lpstr>Calibri</vt:lpstr>
      <vt:lpstr>Calibri Light</vt:lpstr>
      <vt:lpstr>Helvetica</vt:lpstr>
      <vt:lpstr>Helvetica Bold</vt:lpstr>
      <vt:lpstr>Helvetica Light</vt:lpstr>
      <vt:lpstr>Helvetica-Light</vt:lpstr>
      <vt:lpstr>Helvetica-Lightoblique</vt:lpstr>
      <vt:lpstr>Trebuchet MS</vt:lpstr>
      <vt:lpstr>Office Theme</vt:lpstr>
      <vt:lpstr>1_Custom Design</vt:lpstr>
      <vt:lpstr>3_Custom Design</vt:lpstr>
      <vt:lpstr>1_Office Theme</vt:lpstr>
      <vt:lpstr>How will engaging Hispanic shoppers help me win the holiday season?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Karolina Guillen</dc:creator>
  <cp:lastModifiedBy>Karolina Guillen</cp:lastModifiedBy>
  <cp:revision>1</cp:revision>
  <cp:lastPrinted>2022-09-21T19:52:40Z</cp:lastPrinted>
  <dcterms:created xsi:type="dcterms:W3CDTF">2021-06-10T19:55:25Z</dcterms:created>
  <dcterms:modified xsi:type="dcterms:W3CDTF">2022-10-04T19:38:45Z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0x010100AD0AAE1E4240B941A4C52734E19288AB</vt:lpwstr>
  </property>
  <property fmtid="{D5CDD505-2E9C-101B-9397-08002B2CF9AE}" pid="3" name="MediaServiceImageTags">
    <vt:lpwstr/>
  </property>
</Properties>
</file>