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745" r:id="rId7"/>
  </p:sldMasterIdLst>
  <p:notesMasterIdLst>
    <p:notesMasterId r:id="rId24"/>
  </p:notesMasterIdLst>
  <p:sldIdLst>
    <p:sldId id="2144327818" r:id="rId8"/>
    <p:sldId id="2146846279" r:id="rId9"/>
    <p:sldId id="2144328358" r:id="rId10"/>
    <p:sldId id="2144328316" r:id="rId11"/>
    <p:sldId id="2144328236" r:id="rId12"/>
    <p:sldId id="2144328305" r:id="rId13"/>
    <p:sldId id="2144328301" r:id="rId14"/>
    <p:sldId id="2147469639" r:id="rId15"/>
    <p:sldId id="2144327823" r:id="rId16"/>
    <p:sldId id="2144328353" r:id="rId17"/>
    <p:sldId id="2146846277" r:id="rId18"/>
    <p:sldId id="2144328243" r:id="rId19"/>
    <p:sldId id="2144328246" r:id="rId20"/>
    <p:sldId id="2147469638" r:id="rId21"/>
    <p:sldId id="2146846282" r:id="rId22"/>
    <p:sldId id="2146846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C8D"/>
    <a:srgbClr val="4EBEA4"/>
    <a:srgbClr val="1F1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F6AA69-ACE3-4CF3-922A-8F6B2EC444AC}" v="3" dt="2024-07-10T14:50:14.145"/>
    <p1510:client id="{E2ACED87-6EF1-4ABA-952A-B06FA0B9E9A0}" v="6" dt="2024-07-09T22:30:57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91422" autoAdjust="0"/>
  </p:normalViewPr>
  <p:slideViewPr>
    <p:cSldViewPr snapToGrid="0">
      <p:cViewPr varScale="1">
        <p:scale>
          <a:sx n="76" d="100"/>
          <a:sy n="76" d="100"/>
        </p:scale>
        <p:origin x="103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9FF6AA69-ACE3-4CF3-922A-8F6B2EC444AC}"/>
    <pc:docChg chg="custSel delSld modSld">
      <pc:chgData name="Jason Wiese" userId="4bff8d5b-7de6-4655-b397-69b0afc81113" providerId="ADAL" clId="{9FF6AA69-ACE3-4CF3-922A-8F6B2EC444AC}" dt="2024-07-10T15:00:17.730" v="34" actId="20577"/>
      <pc:docMkLst>
        <pc:docMk/>
      </pc:docMkLst>
      <pc:sldChg chg="modSp mod">
        <pc:chgData name="Jason Wiese" userId="4bff8d5b-7de6-4655-b397-69b0afc81113" providerId="ADAL" clId="{9FF6AA69-ACE3-4CF3-922A-8F6B2EC444AC}" dt="2024-07-10T15:00:17.730" v="34" actId="20577"/>
        <pc:sldMkLst>
          <pc:docMk/>
          <pc:sldMk cId="2510835371" sldId="2146846277"/>
        </pc:sldMkLst>
        <pc:spChg chg="mod">
          <ac:chgData name="Jason Wiese" userId="4bff8d5b-7de6-4655-b397-69b0afc81113" providerId="ADAL" clId="{9FF6AA69-ACE3-4CF3-922A-8F6B2EC444AC}" dt="2024-07-10T15:00:17.730" v="34" actId="20577"/>
          <ac:spMkLst>
            <pc:docMk/>
            <pc:sldMk cId="2510835371" sldId="2146846277"/>
            <ac:spMk id="11" creationId="{42ED1FEB-4706-7E74-BA0A-8D4190590753}"/>
          </ac:spMkLst>
        </pc:spChg>
      </pc:sldChg>
      <pc:sldChg chg="del">
        <pc:chgData name="Jason Wiese" userId="4bff8d5b-7de6-4655-b397-69b0afc81113" providerId="ADAL" clId="{9FF6AA69-ACE3-4CF3-922A-8F6B2EC444AC}" dt="2024-07-10T14:50:20.692" v="3" actId="47"/>
        <pc:sldMkLst>
          <pc:docMk/>
          <pc:sldMk cId="4285345222" sldId="2146846278"/>
        </pc:sldMkLst>
      </pc:sldChg>
      <pc:sldChg chg="addSp delSp modSp mod">
        <pc:chgData name="Jason Wiese" userId="4bff8d5b-7de6-4655-b397-69b0afc81113" providerId="ADAL" clId="{9FF6AA69-ACE3-4CF3-922A-8F6B2EC444AC}" dt="2024-07-10T14:49:53.689" v="1"/>
        <pc:sldMkLst>
          <pc:docMk/>
          <pc:sldMk cId="1758558430" sldId="2146846279"/>
        </pc:sldMkLst>
        <pc:spChg chg="del">
          <ac:chgData name="Jason Wiese" userId="4bff8d5b-7de6-4655-b397-69b0afc81113" providerId="ADAL" clId="{9FF6AA69-ACE3-4CF3-922A-8F6B2EC444AC}" dt="2024-07-10T14:49:44.781" v="0" actId="478"/>
          <ac:spMkLst>
            <pc:docMk/>
            <pc:sldMk cId="1758558430" sldId="2146846279"/>
            <ac:spMk id="2" creationId="{3CBE9EE2-3E49-13B6-6F4C-E8ADFB914C79}"/>
          </ac:spMkLst>
        </pc:spChg>
        <pc:spChg chg="del">
          <ac:chgData name="Jason Wiese" userId="4bff8d5b-7de6-4655-b397-69b0afc81113" providerId="ADAL" clId="{9FF6AA69-ACE3-4CF3-922A-8F6B2EC444AC}" dt="2024-07-10T14:49:44.781" v="0" actId="478"/>
          <ac:spMkLst>
            <pc:docMk/>
            <pc:sldMk cId="1758558430" sldId="2146846279"/>
            <ac:spMk id="3" creationId="{B68A7C96-7D8D-A59C-98FA-27AD3E8214CD}"/>
          </ac:spMkLst>
        </pc:spChg>
        <pc:spChg chg="add mod">
          <ac:chgData name="Jason Wiese" userId="4bff8d5b-7de6-4655-b397-69b0afc81113" providerId="ADAL" clId="{9FF6AA69-ACE3-4CF3-922A-8F6B2EC444AC}" dt="2024-07-10T14:49:53.689" v="1"/>
          <ac:spMkLst>
            <pc:docMk/>
            <pc:sldMk cId="1758558430" sldId="2146846279"/>
            <ac:spMk id="11" creationId="{1C2A4154-8BA5-2CA1-CF29-52FB2DFE8D07}"/>
          </ac:spMkLst>
        </pc:spChg>
        <pc:spChg chg="add mod">
          <ac:chgData name="Jason Wiese" userId="4bff8d5b-7de6-4655-b397-69b0afc81113" providerId="ADAL" clId="{9FF6AA69-ACE3-4CF3-922A-8F6B2EC444AC}" dt="2024-07-10T14:49:53.689" v="1"/>
          <ac:spMkLst>
            <pc:docMk/>
            <pc:sldMk cId="1758558430" sldId="2146846279"/>
            <ac:spMk id="12" creationId="{60C93692-D13D-FA8A-7F85-67358D5BD090}"/>
          </ac:spMkLst>
        </pc:spChg>
        <pc:spChg chg="add mod">
          <ac:chgData name="Jason Wiese" userId="4bff8d5b-7de6-4655-b397-69b0afc81113" providerId="ADAL" clId="{9FF6AA69-ACE3-4CF3-922A-8F6B2EC444AC}" dt="2024-07-10T14:49:53.689" v="1"/>
          <ac:spMkLst>
            <pc:docMk/>
            <pc:sldMk cId="1758558430" sldId="2146846279"/>
            <ac:spMk id="13" creationId="{BFE74719-C652-676F-F36D-94A6BE2EEA0B}"/>
          </ac:spMkLst>
        </pc:spChg>
        <pc:spChg chg="del">
          <ac:chgData name="Jason Wiese" userId="4bff8d5b-7de6-4655-b397-69b0afc81113" providerId="ADAL" clId="{9FF6AA69-ACE3-4CF3-922A-8F6B2EC444AC}" dt="2024-07-10T14:49:44.781" v="0" actId="478"/>
          <ac:spMkLst>
            <pc:docMk/>
            <pc:sldMk cId="1758558430" sldId="2146846279"/>
            <ac:spMk id="22" creationId="{5611772A-3EEF-4332-95A3-C4E154C3F6C2}"/>
          </ac:spMkLst>
        </pc:spChg>
        <pc:grpChg chg="add mod">
          <ac:chgData name="Jason Wiese" userId="4bff8d5b-7de6-4655-b397-69b0afc81113" providerId="ADAL" clId="{9FF6AA69-ACE3-4CF3-922A-8F6B2EC444AC}" dt="2024-07-10T14:49:53.689" v="1"/>
          <ac:grpSpMkLst>
            <pc:docMk/>
            <pc:sldMk cId="1758558430" sldId="2146846279"/>
            <ac:grpSpMk id="14" creationId="{6084DBA6-D49E-FBAF-9142-C4F46A1F69D1}"/>
          </ac:grpSpMkLst>
        </pc:grpChg>
        <pc:grpChg chg="del">
          <ac:chgData name="Jason Wiese" userId="4bff8d5b-7de6-4655-b397-69b0afc81113" providerId="ADAL" clId="{9FF6AA69-ACE3-4CF3-922A-8F6B2EC444AC}" dt="2024-07-10T14:49:44.781" v="0" actId="478"/>
          <ac:grpSpMkLst>
            <pc:docMk/>
            <pc:sldMk cId="1758558430" sldId="2146846279"/>
            <ac:grpSpMk id="26" creationId="{53FD7662-7271-4575-978A-289D4A581EF7}"/>
          </ac:grpSpMkLst>
        </pc:grpChg>
        <pc:picChg chg="del">
          <ac:chgData name="Jason Wiese" userId="4bff8d5b-7de6-4655-b397-69b0afc81113" providerId="ADAL" clId="{9FF6AA69-ACE3-4CF3-922A-8F6B2EC444AC}" dt="2024-07-10T14:49:44.781" v="0" actId="478"/>
          <ac:picMkLst>
            <pc:docMk/>
            <pc:sldMk cId="1758558430" sldId="2146846279"/>
            <ac:picMk id="6" creationId="{B56A92E3-DF6B-486B-E7A5-6AE4BC26F122}"/>
          </ac:picMkLst>
        </pc:picChg>
        <pc:picChg chg="mod">
          <ac:chgData name="Jason Wiese" userId="4bff8d5b-7de6-4655-b397-69b0afc81113" providerId="ADAL" clId="{9FF6AA69-ACE3-4CF3-922A-8F6B2EC444AC}" dt="2024-07-10T14:49:53.689" v="1"/>
          <ac:picMkLst>
            <pc:docMk/>
            <pc:sldMk cId="1758558430" sldId="2146846279"/>
            <ac:picMk id="15" creationId="{5FD5E7C6-680B-A245-5C3A-5B4610E6CDBD}"/>
          </ac:picMkLst>
        </pc:picChg>
        <pc:picChg chg="mod">
          <ac:chgData name="Jason Wiese" userId="4bff8d5b-7de6-4655-b397-69b0afc81113" providerId="ADAL" clId="{9FF6AA69-ACE3-4CF3-922A-8F6B2EC444AC}" dt="2024-07-10T14:49:53.689" v="1"/>
          <ac:picMkLst>
            <pc:docMk/>
            <pc:sldMk cId="1758558430" sldId="2146846279"/>
            <ac:picMk id="16" creationId="{FA207321-A017-D250-7025-095B0226AEDE}"/>
          </ac:picMkLst>
        </pc:picChg>
        <pc:picChg chg="add mod">
          <ac:chgData name="Jason Wiese" userId="4bff8d5b-7de6-4655-b397-69b0afc81113" providerId="ADAL" clId="{9FF6AA69-ACE3-4CF3-922A-8F6B2EC444AC}" dt="2024-07-10T14:49:53.689" v="1"/>
          <ac:picMkLst>
            <pc:docMk/>
            <pc:sldMk cId="1758558430" sldId="2146846279"/>
            <ac:picMk id="17" creationId="{45498E73-8A5E-1DF2-41D6-0E49BBB7300A}"/>
          </ac:picMkLst>
        </pc:picChg>
        <pc:picChg chg="add mod">
          <ac:chgData name="Jason Wiese" userId="4bff8d5b-7de6-4655-b397-69b0afc81113" providerId="ADAL" clId="{9FF6AA69-ACE3-4CF3-922A-8F6B2EC444AC}" dt="2024-07-10T14:49:53.689" v="1"/>
          <ac:picMkLst>
            <pc:docMk/>
            <pc:sldMk cId="1758558430" sldId="2146846279"/>
            <ac:picMk id="18" creationId="{10432387-FEF5-920D-04D7-F8D1CF4AA7BB}"/>
          </ac:picMkLst>
        </pc:picChg>
        <pc:picChg chg="del">
          <ac:chgData name="Jason Wiese" userId="4bff8d5b-7de6-4655-b397-69b0afc81113" providerId="ADAL" clId="{9FF6AA69-ACE3-4CF3-922A-8F6B2EC444AC}" dt="2024-07-10T14:49:44.781" v="0" actId="478"/>
          <ac:picMkLst>
            <pc:docMk/>
            <pc:sldMk cId="1758558430" sldId="2146846279"/>
            <ac:picMk id="20" creationId="{CCED575B-6758-4F08-AE0A-32DCC045870D}"/>
          </ac:picMkLst>
        </pc:picChg>
      </pc:sldChg>
      <pc:sldChg chg="del">
        <pc:chgData name="Jason Wiese" userId="4bff8d5b-7de6-4655-b397-69b0afc81113" providerId="ADAL" clId="{9FF6AA69-ACE3-4CF3-922A-8F6B2EC444AC}" dt="2024-07-10T14:49:59.465" v="2" actId="47"/>
        <pc:sldMkLst>
          <pc:docMk/>
          <pc:sldMk cId="3186202055" sldId="2147469639"/>
        </pc:sldMkLst>
      </pc:sldChg>
    </pc:docChg>
  </pc:docChgLst>
  <pc:docChgLst>
    <pc:chgData name="Dylan Breger" userId="9b3da09f-10fe-42ec-9aa5-9fa2a3e9cc20" providerId="ADAL" clId="{E2ACED87-6EF1-4ABA-952A-B06FA0B9E9A0}"/>
    <pc:docChg chg="custSel addSld delSld modSld">
      <pc:chgData name="Dylan Breger" userId="9b3da09f-10fe-42ec-9aa5-9fa2a3e9cc20" providerId="ADAL" clId="{E2ACED87-6EF1-4ABA-952A-B06FA0B9E9A0}" dt="2024-07-09T22:33:07.812" v="12" actId="3626"/>
      <pc:docMkLst>
        <pc:docMk/>
      </pc:docMkLst>
      <pc:sldChg chg="modSp add del mod">
        <pc:chgData name="Dylan Breger" userId="9b3da09f-10fe-42ec-9aa5-9fa2a3e9cc20" providerId="ADAL" clId="{E2ACED87-6EF1-4ABA-952A-B06FA0B9E9A0}" dt="2024-07-09T22:33:07.812" v="12" actId="3626"/>
        <pc:sldMkLst>
          <pc:docMk/>
          <pc:sldMk cId="2228317452" sldId="2146846282"/>
        </pc:sldMkLst>
        <pc:spChg chg="mod">
          <ac:chgData name="Dylan Breger" userId="9b3da09f-10fe-42ec-9aa5-9fa2a3e9cc20" providerId="ADAL" clId="{E2ACED87-6EF1-4ABA-952A-B06FA0B9E9A0}" dt="2024-07-09T22:33:07.812" v="12" actId="3626"/>
          <ac:spMkLst>
            <pc:docMk/>
            <pc:sldMk cId="2228317452" sldId="2146846282"/>
            <ac:spMk id="22" creationId="{6FF00DFA-B994-74FC-A6F2-714FBA7366F1}"/>
          </ac:spMkLst>
        </pc:spChg>
      </pc:sldChg>
      <pc:sldChg chg="del delCm">
        <pc:chgData name="Dylan Breger" userId="9b3da09f-10fe-42ec-9aa5-9fa2a3e9cc20" providerId="ADAL" clId="{E2ACED87-6EF1-4ABA-952A-B06FA0B9E9A0}" dt="2024-07-09T22:15:04.776" v="9" actId="47"/>
        <pc:sldMkLst>
          <pc:docMk/>
          <pc:sldMk cId="4195333585" sldId="2146846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ylan Breger" userId="9b3da09f-10fe-42ec-9aa5-9fa2a3e9cc20" providerId="ADAL" clId="{E2ACED87-6EF1-4ABA-952A-B06FA0B9E9A0}" dt="2024-07-09T22:14:03.462" v="4"/>
              <pc2:cmMkLst xmlns:pc2="http://schemas.microsoft.com/office/powerpoint/2019/9/main/command">
                <pc:docMk/>
                <pc:sldMk cId="4195333585" sldId="2146846283"/>
                <pc2:cmMk id="{711DD6B6-68DE-4DEB-AA3E-39D5E07516CB}"/>
              </pc2:cmMkLst>
            </pc226:cmChg>
          </p:ext>
        </pc:extLst>
      </pc:sldChg>
      <pc:sldChg chg="add del">
        <pc:chgData name="Dylan Breger" userId="9b3da09f-10fe-42ec-9aa5-9fa2a3e9cc20" providerId="ADAL" clId="{E2ACED87-6EF1-4ABA-952A-B06FA0B9E9A0}" dt="2024-07-09T22:31:00.719" v="11" actId="47"/>
        <pc:sldMkLst>
          <pc:docMk/>
          <pc:sldMk cId="2435402423" sldId="2147469637"/>
        </pc:sldMkLst>
      </pc:sldChg>
      <pc:sldChg chg="add del">
        <pc:chgData name="Dylan Breger" userId="9b3da09f-10fe-42ec-9aa5-9fa2a3e9cc20" providerId="ADAL" clId="{E2ACED87-6EF1-4ABA-952A-B06FA0B9E9A0}" dt="2024-07-09T22:13:56.537" v="2" actId="2696"/>
        <pc:sldMkLst>
          <pc:docMk/>
          <pc:sldMk cId="2634275828" sldId="2147469637"/>
        </pc:sldMkLst>
      </pc:sldChg>
      <pc:sldChg chg="addSp delSp modSp add mod">
        <pc:chgData name="Dylan Breger" userId="9b3da09f-10fe-42ec-9aa5-9fa2a3e9cc20" providerId="ADAL" clId="{E2ACED87-6EF1-4ABA-952A-B06FA0B9E9A0}" dt="2024-07-09T22:14:40.435" v="8"/>
        <pc:sldMkLst>
          <pc:docMk/>
          <pc:sldMk cId="1415269232" sldId="2147469638"/>
        </pc:sldMkLst>
        <pc:spChg chg="add mod">
          <ac:chgData name="Dylan Breger" userId="9b3da09f-10fe-42ec-9aa5-9fa2a3e9cc20" providerId="ADAL" clId="{E2ACED87-6EF1-4ABA-952A-B06FA0B9E9A0}" dt="2024-07-09T22:14:32.765" v="7"/>
          <ac:spMkLst>
            <pc:docMk/>
            <pc:sldMk cId="1415269232" sldId="2147469638"/>
            <ac:spMk id="13" creationId="{C7718AFE-61A6-E3E1-4805-2BF63AAA9BE7}"/>
          </ac:spMkLst>
        </pc:spChg>
        <pc:spChg chg="del">
          <ac:chgData name="Dylan Breger" userId="9b3da09f-10fe-42ec-9aa5-9fa2a3e9cc20" providerId="ADAL" clId="{E2ACED87-6EF1-4ABA-952A-B06FA0B9E9A0}" dt="2024-07-09T22:14:31.867" v="6" actId="478"/>
          <ac:spMkLst>
            <pc:docMk/>
            <pc:sldMk cId="1415269232" sldId="2147469638"/>
            <ac:spMk id="29" creationId="{E2919D97-C607-3578-71C3-C1A309B89622}"/>
          </ac:spMkLst>
        </pc:spChg>
        <pc:picChg chg="del">
          <ac:chgData name="Dylan Breger" userId="9b3da09f-10fe-42ec-9aa5-9fa2a3e9cc20" providerId="ADAL" clId="{E2ACED87-6EF1-4ABA-952A-B06FA0B9E9A0}" dt="2024-07-09T22:14:31.867" v="6" actId="478"/>
          <ac:picMkLst>
            <pc:docMk/>
            <pc:sldMk cId="1415269232" sldId="2147469638"/>
            <ac:picMk id="10" creationId="{E3BC2147-6CB9-2208-8B22-D05EB2B760DB}"/>
          </ac:picMkLst>
        </pc:picChg>
        <pc:picChg chg="add mod">
          <ac:chgData name="Dylan Breger" userId="9b3da09f-10fe-42ec-9aa5-9fa2a3e9cc20" providerId="ADAL" clId="{E2ACED87-6EF1-4ABA-952A-B06FA0B9E9A0}" dt="2024-07-09T22:14:40.435" v="8"/>
          <ac:picMkLst>
            <pc:docMk/>
            <pc:sldMk cId="1415269232" sldId="2147469638"/>
            <ac:picMk id="11" creationId="{928EE10C-3987-EAAE-A1EB-FB80E7E2A8C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ACBDCE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2167332229885631"/>
                  <c:y val="-1.215816528499170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CC-4761-8F53-0EE8322CF9D9}"/>
                </c:ext>
              </c:extLst>
            </c:dLbl>
            <c:dLbl>
              <c:idx val="1"/>
              <c:layout>
                <c:manualLayout>
                  <c:x val="0.23497823285287822"/>
                  <c:y val="-1.1144856098247052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1CC-4761-8F53-0EE8322CF9D9}"/>
                </c:ext>
              </c:extLst>
            </c:dLbl>
            <c:dLbl>
              <c:idx val="2"/>
              <c:layout>
                <c:manualLayout>
                  <c:x val="0.19639780454150266"/>
                  <c:y val="6.079082642495851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CC-4761-8F53-0EE8322CF9D9}"/>
                </c:ext>
              </c:extLst>
            </c:dLbl>
            <c:dLbl>
              <c:idx val="3"/>
              <c:layout>
                <c:manualLayout>
                  <c:x val="0.14039787136200374"/>
                  <c:y val="-6.079082642495851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CC-4761-8F53-0EE8322CF9D9}"/>
                </c:ext>
              </c:extLst>
            </c:dLbl>
            <c:dLbl>
              <c:idx val="4"/>
              <c:layout>
                <c:manualLayout>
                  <c:x val="0.23848448554663548"/>
                  <c:y val="6.079082642495851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CC-4761-8F53-0EE8322CF9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Action Intent</c:v>
                </c:pt>
                <c:pt idx="1">
                  <c:v>Message Agreement</c:v>
                </c:pt>
                <c:pt idx="2">
                  <c:v>Brand Favorability</c:v>
                </c:pt>
                <c:pt idx="3">
                  <c:v>Ad Recall</c:v>
                </c:pt>
                <c:pt idx="4">
                  <c:v>Brand Awareness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0.35599999999999998</c:v>
                </c:pt>
                <c:pt idx="1">
                  <c:v>0.42699999999999999</c:v>
                </c:pt>
                <c:pt idx="2">
                  <c:v>0.28000000000000003</c:v>
                </c:pt>
                <c:pt idx="3">
                  <c:v>0.17599999999999999</c:v>
                </c:pt>
                <c:pt idx="4">
                  <c:v>0.35599999999999998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CC-4761-8F53-0EE8322CF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3757328"/>
        <c:axId val="1143758992"/>
      </c:barChart>
      <c:catAx>
        <c:axId val="1143757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143758992"/>
        <c:crosses val="autoZero"/>
        <c:auto val="1"/>
        <c:lblAlgn val="ctr"/>
        <c:lblOffset val="100"/>
        <c:noMultiLvlLbl val="0"/>
      </c:catAx>
      <c:valAx>
        <c:axId val="1143758992"/>
        <c:scaling>
          <c:orientation val="minMax"/>
          <c:max val="0.70000000000000007"/>
          <c:min val="0"/>
        </c:scaling>
        <c:delete val="1"/>
        <c:axPos val="b"/>
        <c:numFmt formatCode="0.0%" sourceLinked="1"/>
        <c:majorTickMark val="out"/>
        <c:minorTickMark val="none"/>
        <c:tickLblPos val="nextTo"/>
        <c:crossAx val="114375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958233008249047E-2"/>
          <c:y val="6.6869909067454367E-2"/>
          <c:w val="0.70808507914486185"/>
          <c:h val="0.8662601818650912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Exposed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4111870873336216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2A-44EC-A03C-963803B5CA07}"/>
                </c:ext>
              </c:extLst>
            </c:dLbl>
            <c:dLbl>
              <c:idx val="1"/>
              <c:layout>
                <c:manualLayout>
                  <c:x val="0.34029276193127306"/>
                  <c:y val="-1.114485609824705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2A-44EC-A03C-963803B5CA07}"/>
                </c:ext>
              </c:extLst>
            </c:dLbl>
            <c:dLbl>
              <c:idx val="2"/>
              <c:layout>
                <c:manualLayout>
                  <c:x val="0.2835773016093942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2A-44EC-A03C-963803B5CA07}"/>
                </c:ext>
              </c:extLst>
            </c:dLbl>
            <c:dLbl>
              <c:idx val="3"/>
              <c:layout>
                <c:manualLayout>
                  <c:x val="0.2552195714484548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2A-44EC-A03C-963803B5CA07}"/>
                </c:ext>
              </c:extLst>
            </c:dLbl>
            <c:dLbl>
              <c:idx val="4"/>
              <c:layout>
                <c:manualLayout>
                  <c:x val="0.44427110585471763"/>
                  <c:y val="-1.2158165284991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2A-44EC-A03C-963803B5CA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0.629</c:v>
                </c:pt>
                <c:pt idx="1">
                  <c:v>0.48699999999999999</c:v>
                </c:pt>
                <c:pt idx="2">
                  <c:v>0.372</c:v>
                </c:pt>
                <c:pt idx="3">
                  <c:v>0.30299999999999999</c:v>
                </c:pt>
                <c:pt idx="4">
                  <c:v>0.68700000000000006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A-44EC-A03C-963803B5C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3757328"/>
        <c:axId val="1143758992"/>
      </c:barChart>
      <c:catAx>
        <c:axId val="1143757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143758992"/>
        <c:crosses val="autoZero"/>
        <c:auto val="1"/>
        <c:lblAlgn val="ctr"/>
        <c:lblOffset val="100"/>
        <c:noMultiLvlLbl val="0"/>
      </c:catAx>
      <c:valAx>
        <c:axId val="1143758992"/>
        <c:scaling>
          <c:orientation val="minMax"/>
          <c:max val="0.70000000000000007"/>
          <c:min val="0"/>
        </c:scaling>
        <c:delete val="1"/>
        <c:axPos val="b"/>
        <c:numFmt formatCode="0.0%" sourceLinked="1"/>
        <c:majorTickMark val="out"/>
        <c:minorTickMark val="none"/>
        <c:tickLblPos val="nextTo"/>
        <c:crossAx val="114375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Lift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8056506372824119"/>
                  <c:y val="2.3933396219153769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99248159271105"/>
                      <c:h val="0.105958410458702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142-47BD-8647-C47D7DFC0BC7}"/>
                </c:ext>
              </c:extLst>
            </c:dLbl>
            <c:dLbl>
              <c:idx val="1"/>
              <c:layout>
                <c:manualLayout>
                  <c:x val="0.11870051401486008"/>
                  <c:y val="-6.07908264249585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42-47BD-8647-C47D7DFC0BC7}"/>
                </c:ext>
              </c:extLst>
            </c:dLbl>
            <c:dLbl>
              <c:idx val="2"/>
              <c:layout>
                <c:manualLayout>
                  <c:x val="0.167259815202757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42-47BD-8647-C47D7DFC0BC7}"/>
                </c:ext>
              </c:extLst>
            </c:dLbl>
            <c:dLbl>
              <c:idx val="3"/>
              <c:layout>
                <c:manualLayout>
                  <c:x val="0.19423720475158923"/>
                  <c:y val="-3.039541321247897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80604786341199"/>
                      <c:h val="0.15459107159866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142-47BD-8647-C47D7DFC0BC7}"/>
                </c:ext>
              </c:extLst>
            </c:dLbl>
            <c:dLbl>
              <c:idx val="4"/>
              <c:layout>
                <c:manualLayout>
                  <c:x val="0.30754224085668291"/>
                  <c:y val="-1.21581652849917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80604786341199"/>
                      <c:h val="0.148511988956173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142-47BD-8647-C47D7DFC0B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0.27300000000000002</c:v>
                </c:pt>
                <c:pt idx="1">
                  <c:v>0.06</c:v>
                </c:pt>
                <c:pt idx="2">
                  <c:v>9.1999999999999998E-2</c:v>
                </c:pt>
                <c:pt idx="3">
                  <c:v>0.127</c:v>
                </c:pt>
                <c:pt idx="4">
                  <c:v>0.33100000000000002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42-47BD-8647-C47D7DFC0B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3757328"/>
        <c:axId val="1143758992"/>
      </c:barChart>
      <c:catAx>
        <c:axId val="1143757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143758992"/>
        <c:crosses val="autoZero"/>
        <c:auto val="1"/>
        <c:lblAlgn val="ctr"/>
        <c:lblOffset val="100"/>
        <c:noMultiLvlLbl val="0"/>
      </c:catAx>
      <c:valAx>
        <c:axId val="1143758992"/>
        <c:scaling>
          <c:orientation val="minMax"/>
          <c:max val="0.70000000000000007"/>
          <c:min val="0"/>
        </c:scaling>
        <c:delete val="1"/>
        <c:axPos val="b"/>
        <c:numFmt formatCode="0.0%" sourceLinked="1"/>
        <c:majorTickMark val="out"/>
        <c:minorTickMark val="none"/>
        <c:tickLblPos val="nextTo"/>
        <c:crossAx val="114375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Brand Awareness Lift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CBD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FD-4055-9F36-0415ACA9A675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FD-4055-9F36-0415ACA9A6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0.0%</c:formatCode>
                <c:ptCount val="2"/>
                <c:pt idx="0">
                  <c:v>2.9000000000000001E-2</c:v>
                </c:pt>
                <c:pt idx="1">
                  <c:v>0.33100000000000002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FD-4055-9F36-0415ACA9A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27"/>
        <c:axId val="1070923983"/>
        <c:axId val="1070938543"/>
      </c:barChart>
      <c:catAx>
        <c:axId val="10709239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r>
                  <a:rPr lang="en-US" b="1">
                    <a:solidFill>
                      <a:srgbClr val="1F1A62"/>
                    </a:solidFill>
                  </a:rPr>
                  <a:t>Brand Awareness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rgbClr val="1F1A62"/>
                  </a:solidFill>
                  <a:latin typeface="Helvetica" panose="020B04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070938543"/>
        <c:crosses val="autoZero"/>
        <c:auto val="1"/>
        <c:lblAlgn val="ctr"/>
        <c:lblOffset val="100"/>
        <c:noMultiLvlLbl val="0"/>
      </c:catAx>
      <c:valAx>
        <c:axId val="1070938543"/>
        <c:scaling>
          <c:orientation val="minMax"/>
          <c:max val="0.35000000000000003"/>
        </c:scaling>
        <c:delete val="1"/>
        <c:axPos val="l"/>
        <c:numFmt formatCode="0.0%" sourceLinked="1"/>
        <c:majorTickMark val="out"/>
        <c:minorTickMark val="none"/>
        <c:tickLblPos val="nextTo"/>
        <c:crossAx val="1070923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 Recall Lift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CBD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BA-43E6-83F8-671DFE04EE59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BA-43E6-83F8-671DFE04EE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0.0%</c:formatCode>
                <c:ptCount val="2"/>
                <c:pt idx="0">
                  <c:v>6.0000000000000001E-3</c:v>
                </c:pt>
                <c:pt idx="1">
                  <c:v>0.127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BA-43E6-83F8-671DFE04E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27"/>
        <c:axId val="1070923983"/>
        <c:axId val="1070938543"/>
      </c:barChart>
      <c:catAx>
        <c:axId val="10709239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r>
                  <a:rPr lang="en-US" b="1">
                    <a:solidFill>
                      <a:srgbClr val="1F1A62"/>
                    </a:solidFill>
                  </a:rPr>
                  <a:t>Ad Recall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rgbClr val="1F1A62"/>
                  </a:solidFill>
                  <a:latin typeface="Helvetica" panose="020B04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070938543"/>
        <c:crosses val="autoZero"/>
        <c:auto val="1"/>
        <c:lblAlgn val="ctr"/>
        <c:lblOffset val="100"/>
        <c:noMultiLvlLbl val="0"/>
      </c:catAx>
      <c:valAx>
        <c:axId val="1070938543"/>
        <c:scaling>
          <c:orientation val="minMax"/>
          <c:max val="0.35000000000000003"/>
        </c:scaling>
        <c:delete val="1"/>
        <c:axPos val="l"/>
        <c:numFmt formatCode="0.0%" sourceLinked="1"/>
        <c:majorTickMark val="out"/>
        <c:minorTickMark val="none"/>
        <c:tickLblPos val="nextTo"/>
        <c:crossAx val="1070923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4468928953415E-2"/>
          <c:y val="0.20374175723274399"/>
          <c:w val="0.93510612378472002"/>
          <c:h val="0.69913707623374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52-4263-850E-BAADDFC2220F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52-4263-850E-BAADDFC222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1F1A6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0.0%</c:formatCode>
                <c:ptCount val="2"/>
                <c:pt idx="0">
                  <c:v>0.29770000000000002</c:v>
                </c:pt>
                <c:pt idx="1">
                  <c:v>0.4224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52-4263-850E-BAADDFC22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2"/>
        <c:axId val="2099156856"/>
        <c:axId val="2099160376"/>
      </c:barChart>
      <c:catAx>
        <c:axId val="2099156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160376"/>
        <c:crosses val="autoZero"/>
        <c:auto val="1"/>
        <c:lblAlgn val="ctr"/>
        <c:lblOffset val="100"/>
        <c:noMultiLvlLbl val="0"/>
      </c:catAx>
      <c:valAx>
        <c:axId val="209916037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209915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4468928953415E-2"/>
          <c:y val="0.20374175723274399"/>
          <c:w val="0.93510612378472002"/>
          <c:h val="0.69913707623374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DD-496F-8F79-C6EDB5A66C14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DD-496F-8F79-C6EDB5A66C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1F1A6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143</c:v>
                </c:pt>
                <c:pt idx="1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DD-496F-8F79-C6EDB5A66C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2"/>
        <c:axId val="2103215704"/>
        <c:axId val="2103238680"/>
      </c:barChart>
      <c:catAx>
        <c:axId val="2103215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238680"/>
        <c:crosses val="autoZero"/>
        <c:auto val="1"/>
        <c:lblAlgn val="ctr"/>
        <c:lblOffset val="100"/>
        <c:noMultiLvlLbl val="0"/>
      </c:catAx>
      <c:valAx>
        <c:axId val="2103238680"/>
        <c:scaling>
          <c:orientation val="minMax"/>
          <c:min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2103215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9BB60-6EAD-4E5D-B244-5C5A1001125D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0997B-267B-40EE-BE50-B847F5FB9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7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517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14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9343C-4327-4837-AB1B-EB4A71A411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3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94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65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748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9343C-4327-4837-AB1B-EB4A71A411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25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797fb3d39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797fb3d39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307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051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BC1E-C35A-C1ED-6402-900035458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90F029-34C8-7106-5443-82C4D60C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F266-5F0D-CD97-9C93-D63E6481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4FCA3-BC8D-4C55-78C0-0FAB8C6B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4359F-35B1-2BD7-182D-FADA6CB8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94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12A9A-A4C5-DED2-7FF2-524FCEE27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9FE378-31A2-69D2-0A08-B7DD0B722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D7159-2315-81E3-4971-131FA4D8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FEA17-10EE-A109-2821-A540530B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1B46C-4FE2-05ED-D2B7-89E8D09F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0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31971-1A46-3819-3E11-F0AE9BC9D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E9AE5-3827-4DF5-F39F-9AC555B6D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CFE6F-974B-A59F-CA17-54E4D18A7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25497-41B8-7455-D7B0-B0F88E19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77BE9-985A-2509-6820-51581FCB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42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3B6A-9170-41F2-83E0-84E5C33E8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1A63F-0FE0-4BDC-AE12-9D8D6FC95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FF80F-E793-4969-9D4A-0E188D75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91891-2CE0-4242-B58E-0E254360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FA62F-17CF-4F8A-B092-1E2954F4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8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BDD8-689A-4CA8-842B-69E71563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6C014-AE83-4CCB-9379-98013EACB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F5DBB-D260-44E3-8655-A95F6538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F984E-8901-44DC-8CC8-3E7E22DA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8A88A-2ADF-44E9-A4F9-23897E4D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9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CDDC-1ADF-405D-9536-13A22AE9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70BE4-A12C-4120-968C-F8D4D77F0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A229B-A5A0-4FE8-B61F-2F9D5948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41E55-CEC4-47F7-80EE-11B05603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6CEB-505D-4CFE-8E50-624EE0A5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41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E058-33E4-4323-835C-3340FAE8A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CF7F-343C-4EE5-9FD1-19071ACB6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3278D-2211-436D-900A-DBE2582D3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EDCD8-3F24-4427-9019-9D4FA6B0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AB73F-6E45-40AB-BF08-E167CD43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D6E67-A250-4EDC-9105-B86B9B35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6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681E-0902-4320-86DE-A8051000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C469C-2D72-4038-9CF6-D051EC0AB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44D26-866C-4C85-A022-095DE44D0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31586-6EE4-4A5E-A4F3-D501D22A1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DA6C2F-797B-4994-B71D-E49C42FB8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B1CD3A-96D1-4D07-BE8D-27F100E6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DAAE6-4E43-49E3-BCDD-66B234F4F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06B994-AABD-4D75-A41C-07FFBEE7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88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4398-2AA9-4E18-A430-B3D364DE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BDD90-3B51-4289-8F90-93158DBB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F925A-6C4A-4F58-96DE-5354131D4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08322-AB34-469D-B14B-BA109BBE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84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6C340-7859-4BA4-8B7F-CB0BDDA6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74693-A5AA-4A8D-BF85-D18F1E7C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746CC-E185-49A4-B3D2-9EB7F693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73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327D-1DEA-469B-B3CF-9B241749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BCD96-08B7-457A-9764-22D3B798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1B655-5398-489B-B636-EF9CB2D26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1CBEB-F193-493C-8E10-CD483662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3CD2C-B3FA-4FFD-899D-238296DA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172BD-5F4B-4953-8581-B9AAF43B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9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3478-3C04-4FB0-344D-DDA4B76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664C1-4C15-C9F9-5424-610C356E8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2C5EB-72E1-71D8-CA4E-1958054A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D2E28-1F86-8E83-8708-09882E32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BAB91-ECA2-F722-9449-5CE64C8C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12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FA93-2399-4285-A3B9-3389420A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F632B-5ACC-47F8-9086-16155C573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16EAB-5F3D-45C4-9617-0B9BB2333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5C5B-6948-4826-ACE7-D9134807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7C145-2997-400F-952D-8DDAB987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49959-60D0-410A-89D5-9491F044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19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745D-BE03-42D2-BEF6-655E3DF4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BA562-F568-480C-9921-86878C128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183C2-82BB-402C-8616-50843DE5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890C-BC71-4B9D-A3B0-1B03BCFC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A8838-746F-4AF9-8D3C-B56BD165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49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40E0DE-084B-4959-983B-FD19F9D61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6670E-6205-494F-941C-D347D2D2E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12C8-C612-4E8D-80CC-E7A286B3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56942-6837-4C28-8867-5940CC28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C969C-AED5-4695-A0A2-522133C7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51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61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7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6837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37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01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2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9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55D29-55D8-2C4A-42FC-4F49E4C74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BAE75-FDA8-6AA5-A898-7F0B743B2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FF3F7-2528-7660-B508-F523085E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4AEDE-99C7-E447-F5AB-94F83D9D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DC081-0F1D-84F2-877D-29A791AD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76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32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28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48477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75273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5698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704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9454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133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2061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6557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E220E-C1C6-7A6A-FB25-8B232D95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C1AE8-9DFB-3717-D873-D74D7DBE3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6F951-29B4-664D-C7ED-74A6E406B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C130C-EED8-1A54-1F54-725DA0C94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56763-C48E-50C7-65C9-1A6ADC54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52139-04E6-E44D-4CC6-9B1CFA6E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54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918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40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82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C8E1-6D19-4766-AC8D-F9773F96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859C97-2CEB-489C-817A-9002EA502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FFB9A-6435-4AA7-A2A2-8154F53CE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6D755-AA15-4469-ABCD-278819D3A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4AFE-A5D3-4F54-B5F3-4457A701A7A2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081D6-6D7F-4587-919E-16644B25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2B5D8-9239-4759-BCEE-0AB3A670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8A2C9-DCC8-4A5D-AD81-AAC8B6B1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97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18DD0-DCFC-9FA4-3DBB-A8F15AAC1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22E97-2D39-5122-9015-CE6DC477C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2704A-A660-3517-0AAA-3F39885A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821-3FDB-664F-8AF1-A5C56F80A85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E7F1E-665C-326C-6204-6D31F491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B236E-898E-2A07-E040-80496652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D60-351E-3542-8C0C-7A81337A8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12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89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3B6A-9170-41F2-83E0-84E5C33E8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1A63F-0FE0-4BDC-AE12-9D8D6FC95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FF80F-E793-4969-9D4A-0E188D75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91891-2CE0-4242-B58E-0E254360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FA62F-17CF-4F8A-B092-1E2954F4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7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BDD8-689A-4CA8-842B-69E71563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6C014-AE83-4CCB-9379-98013EACB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F5DBB-D260-44E3-8655-A95F6538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F984E-8901-44DC-8CC8-3E7E22DA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8A88A-2ADF-44E9-A4F9-23897E4D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42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CDDC-1ADF-405D-9536-13A22AE9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70BE4-A12C-4120-968C-F8D4D77F0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A229B-A5A0-4FE8-B61F-2F9D5948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41E55-CEC4-47F7-80EE-11B05603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6CEB-505D-4CFE-8E50-624EE0A5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8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E058-33E4-4323-835C-3340FAE8A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CF7F-343C-4EE5-9FD1-19071ACB6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3278D-2211-436D-900A-DBE2582D3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EDCD8-3F24-4427-9019-9D4FA6B0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AB73F-6E45-40AB-BF08-E167CD43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D6E67-A250-4EDC-9105-B86B9B35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4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13FC0-AFF1-8E0E-79F5-6F9C13B0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34C2B-FC0B-1573-0B72-CC7FCA65D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75384-3F81-54DB-03B9-755EA041C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B8E1A-7CF2-5DC9-1F87-9B94C5320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95F6C-1180-308D-0431-0D3B42620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BDE9FC-2161-C00A-EF70-B48C8AF9D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DD1BB-8F87-FA70-CC0B-1F4E3EB32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F74BA8-0110-7B93-0824-E7FDD588E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3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681E-0902-4320-86DE-A8051000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C469C-2D72-4038-9CF6-D051EC0AB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44D26-866C-4C85-A022-095DE44D0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31586-6EE4-4A5E-A4F3-D501D22A1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DA6C2F-797B-4994-B71D-E49C42FB8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B1CD3A-96D1-4D07-BE8D-27F100E6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DAAE6-4E43-49E3-BCDD-66B234F4F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06B994-AABD-4D75-A41C-07FFBEE7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29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4398-2AA9-4E18-A430-B3D364DE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BDD90-3B51-4289-8F90-93158DBB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F925A-6C4A-4F58-96DE-5354131D4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08322-AB34-469D-B14B-BA109BBE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974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6C340-7859-4BA4-8B7F-CB0BDDA6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74693-A5AA-4A8D-BF85-D18F1E7C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746CC-E185-49A4-B3D2-9EB7F693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47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327D-1DEA-469B-B3CF-9B241749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BCD96-08B7-457A-9764-22D3B798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1B655-5398-489B-B636-EF9CB2D26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1CBEB-F193-493C-8E10-CD483662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3CD2C-B3FA-4FFD-899D-238296DA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172BD-5F4B-4953-8581-B9AAF43B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701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FA93-2399-4285-A3B9-3389420A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F632B-5ACC-47F8-9086-16155C573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16EAB-5F3D-45C4-9617-0B9BB2333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5C5B-6948-4826-ACE7-D9134807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7C145-2997-400F-952D-8DDAB987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49959-60D0-410A-89D5-9491F044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8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745D-BE03-42D2-BEF6-655E3DF4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BA562-F568-480C-9921-86878C128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183C2-82BB-402C-8616-50843DE5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890C-BC71-4B9D-A3B0-1B03BCFC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A8838-746F-4AF9-8D3C-B56BD165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66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40E0DE-084B-4959-983B-FD19F9D61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6670E-6205-494F-941C-D347D2D2E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12C8-C612-4E8D-80CC-E7A286B3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56942-6837-4C28-8867-5940CC28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C969C-AED5-4695-A0A2-522133C7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787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67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431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842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DF7C-D4AD-E1C4-2D90-AB3FDB51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B0C5CC-94B7-85EC-EEC2-76FCBE16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97D80-FE4F-D218-0C5F-517B910E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4D09D-8A43-FB87-62CD-6983B9B2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66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65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56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05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61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164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43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06978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81656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5256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05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32F8C-25C6-0492-6A49-0057C5BE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0E164-5F69-1300-8680-012C634F3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999CE-3E84-4909-7913-9A661C8B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232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93164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826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50280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42575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831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1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82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CD9DE-986C-9AAD-7D6A-0B035E7A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DA66A-A420-5FF6-0063-0D6A522B3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DF893-75DB-1FF6-51A0-9EF31C9C5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75E88-4E75-A54C-9DB3-0093A6366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4BDA5-1821-96B8-8E96-F5FE08D2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983B3-E0B6-AADC-8477-748B2161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5A9BB-4131-FE63-2D93-F995338C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28ACD-7382-1440-2C60-CE7B005B6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F7A4F-F96D-021B-6498-BB8A941C5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52CC1-505D-AE81-1B49-48BD88CB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7DBFA-D2C6-56EF-38E5-222B813D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E9711-DB58-28A3-EF21-EFE0ED9C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11F828-6863-163D-2C54-EB9DB357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66C51-813F-D5F9-3B23-D470E1CB1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4833A-A6CC-D191-BC09-524139DEC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748F77-4FB5-4C23-999E-C925E749E8F6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D731A-A4AD-C5DB-7D33-0D61375B9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B400D-14ED-184E-034B-A2C9104E4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55179-0675-450E-9A56-9BD4BBAE0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B6742-7D34-40C1-8DF1-0A0141E9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D2C5A-78BF-40B2-A45B-B331E494A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BE31A-B43A-4F43-A30B-7B991F848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7E171-6F4C-4065-A77B-355779BC9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89A4C-5289-4D78-A689-23BFD179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3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3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742" r:id="rId21"/>
    <p:sldLayoutId id="2147483743" r:id="rId22"/>
    <p:sldLayoutId id="2147483744" r:id="rId23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B6742-7D34-40C1-8DF1-0A0141E9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D2C5A-78BF-40B2-A45B-B331E494A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BE31A-B43A-4F43-A30B-7B991F848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C190C-D469-4D14-9C75-80B8C5F77837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7E171-6F4C-4065-A77B-355779BC9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89A4C-5289-4D78-A689-23BFD179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1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retail-category-video-advertising-case-studies?utm_source=category_case_study" TargetMode="External"/><Relationship Id="rId13" Type="http://schemas.openxmlformats.org/officeDocument/2006/relationships/image" Target="../media/image41.png"/><Relationship Id="rId18" Type="http://schemas.openxmlformats.org/officeDocument/2006/relationships/image" Target="../media/image43.png"/><Relationship Id="rId3" Type="http://schemas.openxmlformats.org/officeDocument/2006/relationships/hyperlink" Target="https://thevab.com/insight/automotive-category-case-studies?utm_source=category_case_study" TargetMode="External"/><Relationship Id="rId7" Type="http://schemas.openxmlformats.org/officeDocument/2006/relationships/hyperlink" Target="https://thevab.com/" TargetMode="External"/><Relationship Id="rId12" Type="http://schemas.openxmlformats.org/officeDocument/2006/relationships/hyperlink" Target="https://thevab.com/insight/pharmaceuticals-category-video-advertising-case-studies?utm_source=category_case_study" TargetMode="External"/><Relationship Id="rId17" Type="http://schemas.openxmlformats.org/officeDocument/2006/relationships/hyperlink" Target="https://thevab.com/insight/entertainment-tune-category-video-advertising-case-studies?utm_source=category_case_study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2.xml"/><Relationship Id="rId6" Type="http://schemas.openxmlformats.org/officeDocument/2006/relationships/hyperlink" Target="https://thevab.com/case-study-corner?utm_source=category_case_study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9.png"/><Relationship Id="rId15" Type="http://schemas.openxmlformats.org/officeDocument/2006/relationships/hyperlink" Target="https://thevab.com/insight/consumer-packaged-goods-cpg-category-video-advertising-case-studies?utm_source=category_case_study" TargetMode="External"/><Relationship Id="rId10" Type="http://schemas.openxmlformats.org/officeDocument/2006/relationships/hyperlink" Target="https://thevab.com/insight/restaurant-category-video-advertising-case-studies?utm_source=category_case_study" TargetMode="External"/><Relationship Id="rId19" Type="http://schemas.openxmlformats.org/officeDocument/2006/relationships/hyperlink" Target="https://thevab.com/insight/financial-services-insurance-categories-video-advertising-case-studies?utm_source=category_case_study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todays-innovations-measurement-q2-2022?utm_source=category_case_study" TargetMode="External"/><Relationship Id="rId13" Type="http://schemas.openxmlformats.org/officeDocument/2006/relationships/image" Target="../media/image49.png"/><Relationship Id="rId18" Type="http://schemas.openxmlformats.org/officeDocument/2006/relationships/hyperlink" Target="https://thevab.com/insight/stream-on-case-studies?utm_source=category_case_study" TargetMode="External"/><Relationship Id="rId3" Type="http://schemas.openxmlformats.org/officeDocument/2006/relationships/hyperlink" Target="https://thevab.com/insight/stream-on-case-studies" TargetMode="External"/><Relationship Id="rId21" Type="http://schemas.openxmlformats.org/officeDocument/2006/relationships/hyperlink" Target="https://thevab.com/case-study-corner" TargetMode="External"/><Relationship Id="rId7" Type="http://schemas.openxmlformats.org/officeDocument/2006/relationships/image" Target="../media/image46.png"/><Relationship Id="rId12" Type="http://schemas.openxmlformats.org/officeDocument/2006/relationships/hyperlink" Target="https://thevab.com/insight/todays-innovations-measurement-q4-2022?utm_source=category_case_study" TargetMode="External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thevab.com/insight/proven-strategies-tactics-audience-based-tv-buying?utm_source=category_case_study" TargetMode="Externa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52.xml"/><Relationship Id="rId6" Type="http://schemas.openxmlformats.org/officeDocument/2006/relationships/hyperlink" Target="https://thevab.com/insight/todays-innovations-measurement-q1-2022?utm_source=category_case_study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9.png"/><Relationship Id="rId15" Type="http://schemas.openxmlformats.org/officeDocument/2006/relationships/image" Target="../media/image50.png"/><Relationship Id="rId23" Type="http://schemas.openxmlformats.org/officeDocument/2006/relationships/image" Target="../media/image10.png"/><Relationship Id="rId10" Type="http://schemas.openxmlformats.org/officeDocument/2006/relationships/hyperlink" Target="https://thevab.com/insight/todays-innovations-measurement-q3-2022?utm_source=category_case_study" TargetMode="External"/><Relationship Id="rId19" Type="http://schemas.openxmlformats.org/officeDocument/2006/relationships/hyperlink" Target="https://thevab.com/insight/opportunities-vod-addressable?utm_source=category_case_study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hyperlink" Target="https://thevab.com/insight/convergent-tv-case-studies?utm_source=category_case_study" TargetMode="External"/><Relationship Id="rId22" Type="http://schemas.openxmlformats.org/officeDocument/2006/relationships/hyperlink" Target="https://thevab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1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2.xml"/><Relationship Id="rId11" Type="http://schemas.openxmlformats.org/officeDocument/2006/relationships/image" Target="../media/image10.png"/><Relationship Id="rId5" Type="http://schemas.openxmlformats.org/officeDocument/2006/relationships/chart" Target="../charts/chart1.xml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the beach with their hands up&#10;&#10;Description automatically generated">
            <a:extLst>
              <a:ext uri="{FF2B5EF4-FFF2-40B4-BE49-F238E27FC236}">
                <a16:creationId xmlns:a16="http://schemas.microsoft.com/office/drawing/2014/main" id="{8B278B0D-FEDD-EDE0-F948-2A4F4A684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5"/>
          <a:stretch/>
        </p:blipFill>
        <p:spPr>
          <a:xfrm>
            <a:off x="0" y="-1"/>
            <a:ext cx="12190538" cy="6858001"/>
          </a:xfrm>
          <a:prstGeom prst="rect">
            <a:avLst/>
          </a:prstGeom>
        </p:spPr>
      </p:pic>
      <p:pic>
        <p:nvPicPr>
          <p:cNvPr id="13" name="Picture 1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D370E96-78E7-4A5E-A26B-CEBB8CA1C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539" cy="685800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FE58AA-0ADD-4FDA-BD58-C4DC85F54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9" y="6044310"/>
            <a:ext cx="2085727" cy="660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F29006-8399-002D-5EFF-DCD41CE5C8EF}"/>
              </a:ext>
            </a:extLst>
          </p:cNvPr>
          <p:cNvGrpSpPr/>
          <p:nvPr/>
        </p:nvGrpSpPr>
        <p:grpSpPr>
          <a:xfrm>
            <a:off x="8357419" y="324465"/>
            <a:ext cx="3677265" cy="934064"/>
            <a:chOff x="8357419" y="324465"/>
            <a:chExt cx="3677265" cy="9340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05EA31-2D89-44A7-3DD5-385F73453D4F}"/>
                </a:ext>
              </a:extLst>
            </p:cNvPr>
            <p:cNvSpPr/>
            <p:nvPr/>
          </p:nvSpPr>
          <p:spPr>
            <a:xfrm>
              <a:off x="8357419" y="324465"/>
              <a:ext cx="3677265" cy="934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D3C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ED3C8D"/>
                  </a:solidFill>
                  <a:latin typeface="Helvetica" panose="020B0403020202020204" pitchFamily="34" charset="0"/>
                </a:rPr>
                <a:t>Case Study Corner</a:t>
              </a:r>
            </a:p>
            <a:p>
              <a:pPr marL="171450" indent="-171450">
                <a:buBlip>
                  <a:blip r:embed="rId5"/>
                </a:buBlip>
              </a:pPr>
              <a:r>
                <a:rPr lang="en-US" sz="14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xx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6CF4FE5-AA05-E195-5A47-3101A92A7C95}"/>
                </a:ext>
              </a:extLst>
            </p:cNvPr>
            <p:cNvCxnSpPr/>
            <p:nvPr/>
          </p:nvCxnSpPr>
          <p:spPr>
            <a:xfrm>
              <a:off x="8642554" y="1002891"/>
              <a:ext cx="3146323" cy="0"/>
            </a:xfrm>
            <a:prstGeom prst="line">
              <a:avLst/>
            </a:prstGeom>
            <a:ln w="28575">
              <a:solidFill>
                <a:srgbClr val="ED3C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3E427A9-9EAE-AFEA-0234-083EF29819B2}"/>
              </a:ext>
            </a:extLst>
          </p:cNvPr>
          <p:cNvSpPr txBox="1"/>
          <p:nvPr/>
        </p:nvSpPr>
        <p:spPr>
          <a:xfrm>
            <a:off x="131962" y="3719504"/>
            <a:ext cx="6319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ED3C8D"/>
                </a:solidFill>
                <a:latin typeface="Helvetica" pitchFamily="2" charset="0"/>
              </a:rPr>
              <a:t>Health, Wellness &amp; Beauty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Categories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Brand success stories highlighted through real-world multiscreen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 case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studies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641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4014800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Tx/>
              <a:buNone/>
              <a:tabLst/>
              <a:defRPr/>
            </a:pPr>
            <a:endParaRPr kumimoji="0" sz="6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403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BCD1BD-07E2-0793-E0E4-0BCE0F98C967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125016" y="35144"/>
            <a:ext cx="37648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0" rIns="91433" bIns="91433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Tx/>
              <a:buNone/>
              <a:tabLst/>
              <a:defRPr/>
            </a:pPr>
            <a:r>
              <a:rPr kumimoji="0" lang="en" sz="14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 Neue"/>
                <a:cs typeface="Helvetica Neue"/>
                <a:sym typeface="Helvetica Neue"/>
              </a:rPr>
              <a:t>Category:</a:t>
            </a:r>
            <a:endParaRPr kumimoji="0" sz="14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Pts val="1200"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/>
                <a:ea typeface="Helvetica Neue"/>
                <a:cs typeface="Helvetica Neue"/>
                <a:sym typeface="Helvetica Neue"/>
              </a:rPr>
              <a:t>Wellness &amp; Fitness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4031044" y="54725"/>
            <a:ext cx="81609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7">
              <a:spcAft>
                <a:spcPts val="1000"/>
              </a:spcAft>
            </a:pPr>
            <a:r>
              <a:rPr lang="en-US" sz="2200" dirty="0" err="1">
                <a:solidFill>
                  <a:srgbClr val="1F1A62"/>
                </a:solidFill>
                <a:latin typeface="Helvetica"/>
                <a:cs typeface="Helvetica"/>
                <a:sym typeface="Helvetica Neue"/>
              </a:rPr>
              <a:t>Stirista</a:t>
            </a: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  <a:sym typeface="Helvetica Neue"/>
              </a:rPr>
              <a:t> helped a brand target in-market customers on CTV and measure the impact on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website visits </a:t>
            </a: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and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sales</a:t>
            </a:r>
            <a:endParaRPr lang="en-US" sz="2200" b="1" dirty="0">
              <a:solidFill>
                <a:srgbClr val="1F1A62"/>
              </a:solidFill>
              <a:latin typeface="Helvetica"/>
              <a:cs typeface="Helvetica"/>
              <a:sym typeface="Helvetica Neue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4080983" y="6322142"/>
            <a:ext cx="633320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"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Helvetica Neue"/>
                <a:cs typeface="Helvetica Neue"/>
                <a:sym typeface="Helvetica Neue"/>
              </a:rPr>
              <a:t>Source: </a:t>
            </a:r>
            <a:r>
              <a:rPr kumimoji="0" lang="en" sz="800" b="0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Helvetica Neue"/>
                <a:cs typeface="Helvetica Neue"/>
                <a:sym typeface="Helvetica Neue"/>
              </a:rPr>
              <a:t>Stirista</a:t>
            </a: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Helvetica Neue"/>
                <a:cs typeface="Helvetica Neue"/>
                <a:sym typeface="Helvetica Neue"/>
              </a:rPr>
              <a:t>, Wellness &amp; Fitness Case study.  Campaign time period: November 1 2021 – October 4, 2022.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403020202020204" pitchFamily="34" charset="0"/>
              <a:ea typeface="Helvetica Neue"/>
              <a:cs typeface="Helvetica Neue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BEA769-D455-6717-44F1-BD3C193E59F5}"/>
              </a:ext>
            </a:extLst>
          </p:cNvPr>
          <p:cNvSpPr/>
          <p:nvPr/>
        </p:nvSpPr>
        <p:spPr>
          <a:xfrm>
            <a:off x="66183" y="793427"/>
            <a:ext cx="3950517" cy="57400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 wellness &amp; fitness company wanted to efficiently scale its growth beyond linear TV and traditional direct response digital channels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Measurement Innovation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The brand sought 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increase ROAS through audience-based targeting across CTV by using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Stirista’s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CTV targeting and view-through attribution reports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brand leveraged 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Stirista’s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 Visitor Id Graph (VIG) website identity tool to conduct an audience profile analysis of their purchasers and create “targeting buckets” representing different high-indexing characteristics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Stirista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 targeted specific households that matched the high-indexing characteristics with CTV, while retargeting website visitors with Display advertising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Stirista’s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VIG was also leveraged to source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conversion data used for attribution and optimization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Target Segments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Proprietary 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Stirista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 modeled prospect segments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People with most stationary &amp; most physical occupations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Gamers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People interested in natural medicine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People interested in sport the advertiser was a major sponsorship of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Targeting specific households that matched the high-indexing characteristics with CTV combined with measurement and optimization of  campaign, creative, target segment, geography, daypart, and publisher led to significant increases in ROAS for the brand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Stirista's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 View-Through Attribution reports allowed the brand to match and identify the number of website visitors and purchasers, the cost per purchaser, and the revenue generated and ROAS for the campaign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Viewing Source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Stirista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/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CTV / Programmatic CTV via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AdStir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DSP</a:t>
            </a:r>
          </a:p>
        </p:txBody>
      </p:sp>
      <p:sp>
        <p:nvSpPr>
          <p:cNvPr id="3" name="Google Shape;229;p30">
            <a:extLst>
              <a:ext uri="{FF2B5EF4-FFF2-40B4-BE49-F238E27FC236}">
                <a16:creationId xmlns:a16="http://schemas.microsoft.com/office/drawing/2014/main" id="{E6B676C0-4F49-4B33-B07B-F057AA5CAECB}"/>
              </a:ext>
            </a:extLst>
          </p:cNvPr>
          <p:cNvSpPr txBox="1"/>
          <p:nvPr/>
        </p:nvSpPr>
        <p:spPr>
          <a:xfrm>
            <a:off x="7190170" y="2065649"/>
            <a:ext cx="2661531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+67%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229;p30">
            <a:extLst>
              <a:ext uri="{FF2B5EF4-FFF2-40B4-BE49-F238E27FC236}">
                <a16:creationId xmlns:a16="http://schemas.microsoft.com/office/drawing/2014/main" id="{1DE1C5E0-C944-0D65-C504-FE8FB76CE003}"/>
              </a:ext>
            </a:extLst>
          </p:cNvPr>
          <p:cNvSpPr txBox="1"/>
          <p:nvPr/>
        </p:nvSpPr>
        <p:spPr>
          <a:xfrm>
            <a:off x="7306686" y="3214318"/>
            <a:ext cx="408491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Increase in Return on Ad Spend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B5800-904C-5522-09A1-F0C119CBCA56}"/>
              </a:ext>
            </a:extLst>
          </p:cNvPr>
          <p:cNvSpPr txBox="1"/>
          <p:nvPr/>
        </p:nvSpPr>
        <p:spPr>
          <a:xfrm>
            <a:off x="6200545" y="1271360"/>
            <a:ext cx="3809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Campaign Results</a:t>
            </a:r>
          </a:p>
        </p:txBody>
      </p:sp>
      <p:pic>
        <p:nvPicPr>
          <p:cNvPr id="21" name="Graphic 20" descr="Bar graph with upward trend with solid fill">
            <a:extLst>
              <a:ext uri="{FF2B5EF4-FFF2-40B4-BE49-F238E27FC236}">
                <a16:creationId xmlns:a16="http://schemas.microsoft.com/office/drawing/2014/main" id="{68D95868-ABA2-9392-26D8-1299CBF98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9278" y="2156200"/>
            <a:ext cx="1708305" cy="1708305"/>
          </a:xfrm>
          <a:prstGeom prst="rect">
            <a:avLst/>
          </a:prstGeom>
        </p:spPr>
      </p:pic>
      <p:sp>
        <p:nvSpPr>
          <p:cNvPr id="7" name="Google Shape;229;p30">
            <a:extLst>
              <a:ext uri="{FF2B5EF4-FFF2-40B4-BE49-F238E27FC236}">
                <a16:creationId xmlns:a16="http://schemas.microsoft.com/office/drawing/2014/main" id="{CC15D540-ADC2-E4DC-AEFE-434460052826}"/>
              </a:ext>
            </a:extLst>
          </p:cNvPr>
          <p:cNvSpPr txBox="1"/>
          <p:nvPr/>
        </p:nvSpPr>
        <p:spPr>
          <a:xfrm>
            <a:off x="6545676" y="4061406"/>
            <a:ext cx="3950517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Arial Black"/>
                <a:sym typeface="Arial Black"/>
              </a:rPr>
              <a:t>$4.28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Arial Black"/>
            </a:endParaRPr>
          </a:p>
        </p:txBody>
      </p:sp>
      <p:sp>
        <p:nvSpPr>
          <p:cNvPr id="8" name="Google Shape;229;p30">
            <a:extLst>
              <a:ext uri="{FF2B5EF4-FFF2-40B4-BE49-F238E27FC236}">
                <a16:creationId xmlns:a16="http://schemas.microsoft.com/office/drawing/2014/main" id="{78601F8F-BD29-E7F8-31FD-042DBA58AC0C}"/>
              </a:ext>
            </a:extLst>
          </p:cNvPr>
          <p:cNvSpPr txBox="1"/>
          <p:nvPr/>
        </p:nvSpPr>
        <p:spPr>
          <a:xfrm>
            <a:off x="7306686" y="5093354"/>
            <a:ext cx="408491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Arial Black"/>
                <a:sym typeface="Arial Black"/>
              </a:rPr>
              <a:t>Average Return on Ad Spend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1" name="Graphic 10" descr="Money with solid fill">
            <a:extLst>
              <a:ext uri="{FF2B5EF4-FFF2-40B4-BE49-F238E27FC236}">
                <a16:creationId xmlns:a16="http://schemas.microsoft.com/office/drawing/2014/main" id="{AAD6D6CF-527A-F8DA-3E3F-147B3241E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8203" y="4050234"/>
            <a:ext cx="1491967" cy="14919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BD290F-4591-4E5C-2474-631A64995E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2433" y="5958181"/>
            <a:ext cx="1355788" cy="677894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FD7DD79-C5F5-3AAD-9BBF-2DED7EA50D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615" y="97655"/>
            <a:ext cx="627324" cy="627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5791AA-C386-F2C7-F807-75F346D8BD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A6ECE-6032-6167-A08B-EF7C5823CE1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4C8C60-8BCB-3710-0781-3A6AE04B6500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99237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82BE6F-91C3-40FE-817C-58ECD6AD8755}"/>
              </a:ext>
            </a:extLst>
          </p:cNvPr>
          <p:cNvSpPr/>
          <p:nvPr/>
        </p:nvSpPr>
        <p:spPr>
          <a:xfrm>
            <a:off x="0" y="-1"/>
            <a:ext cx="4729162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36502-0085-488A-8A87-F5FD8373F3BB}"/>
              </a:ext>
            </a:extLst>
          </p:cNvPr>
          <p:cNvSpPr txBox="1"/>
          <p:nvPr/>
        </p:nvSpPr>
        <p:spPr>
          <a:xfrm>
            <a:off x="435279" y="4912163"/>
            <a:ext cx="3798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Case Studies</a:t>
            </a:r>
          </a:p>
        </p:txBody>
      </p:sp>
      <p:pic>
        <p:nvPicPr>
          <p:cNvPr id="3" name="Picture 2" descr="A colorful logo with arrows and a gear&#10;&#10;Description automatically generated with medium confidence">
            <a:extLst>
              <a:ext uri="{FF2B5EF4-FFF2-40B4-BE49-F238E27FC236}">
                <a16:creationId xmlns:a16="http://schemas.microsoft.com/office/drawing/2014/main" id="{7938F263-2793-3CDB-3B41-5D229603D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38" y="3288325"/>
            <a:ext cx="1156916" cy="11569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C8D499-FE2C-E140-E2F7-A08A2C0FC35C}"/>
              </a:ext>
            </a:extLst>
          </p:cNvPr>
          <p:cNvSpPr/>
          <p:nvPr/>
        </p:nvSpPr>
        <p:spPr>
          <a:xfrm>
            <a:off x="190689" y="1249309"/>
            <a:ext cx="4287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Multiscreen TV drives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Full-Funnel Outcomes</a:t>
            </a:r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62A697C2-A114-0DC0-6FFD-BC61E7D05D69}"/>
              </a:ext>
            </a:extLst>
          </p:cNvPr>
          <p:cNvSpPr/>
          <p:nvPr/>
        </p:nvSpPr>
        <p:spPr>
          <a:xfrm>
            <a:off x="7280239" y="2835458"/>
            <a:ext cx="921081" cy="934164"/>
          </a:xfrm>
          <a:prstGeom prst="plus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97E47E-4E71-196A-95B0-BE5C209200DD}"/>
              </a:ext>
            </a:extLst>
          </p:cNvPr>
          <p:cNvSpPr/>
          <p:nvPr/>
        </p:nvSpPr>
        <p:spPr>
          <a:xfrm>
            <a:off x="5008268" y="811800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6D319-6F28-8AD9-2F1B-06E8E231ACC8}"/>
              </a:ext>
            </a:extLst>
          </p:cNvPr>
          <p:cNvSpPr txBox="1"/>
          <p:nvPr/>
        </p:nvSpPr>
        <p:spPr>
          <a:xfrm>
            <a:off x="5008268" y="840456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Awareness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B3CF7-A01E-2126-5C48-B9FCFDCD482F}"/>
              </a:ext>
            </a:extLst>
          </p:cNvPr>
          <p:cNvSpPr txBox="1"/>
          <p:nvPr/>
        </p:nvSpPr>
        <p:spPr>
          <a:xfrm>
            <a:off x="5100052" y="1278780"/>
            <a:ext cx="5255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expand reach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 drive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recall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against a brand’s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best customer prospects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F0FB63-126F-F287-8BB4-8621AECD390E}"/>
              </a:ext>
            </a:extLst>
          </p:cNvPr>
          <p:cNvSpPr/>
          <p:nvPr/>
        </p:nvSpPr>
        <p:spPr>
          <a:xfrm>
            <a:off x="5008268" y="4273239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6C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5D0C5-0369-3B0C-D6FA-6225EAB43887}"/>
              </a:ext>
            </a:extLst>
          </p:cNvPr>
          <p:cNvSpPr txBox="1"/>
          <p:nvPr/>
        </p:nvSpPr>
        <p:spPr>
          <a:xfrm>
            <a:off x="5008268" y="4301895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D1FEB-4706-7E74-BA0A-8D4190590753}"/>
              </a:ext>
            </a:extLst>
          </p:cNvPr>
          <p:cNvSpPr txBox="1"/>
          <p:nvPr/>
        </p:nvSpPr>
        <p:spPr>
          <a:xfrm>
            <a:off x="5100052" y="4659835"/>
            <a:ext cx="52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increase the likelihood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that the intended audience will be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motivated to act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visit a website, download an app, sign-up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a subscription, make a purchase, etc.)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F0FA27B-EDF6-061E-FBEF-6A34853FE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6368" y="4469608"/>
            <a:ext cx="1156916" cy="11569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A640583-2A16-63FB-09F7-6CEFDECFC5D7}"/>
              </a:ext>
            </a:extLst>
          </p:cNvPr>
          <p:cNvGrpSpPr/>
          <p:nvPr/>
        </p:nvGrpSpPr>
        <p:grpSpPr>
          <a:xfrm>
            <a:off x="10726368" y="959604"/>
            <a:ext cx="1340216" cy="1162735"/>
            <a:chOff x="6096001" y="2282518"/>
            <a:chExt cx="2310121" cy="2134924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FA4A2FFB-1E7C-A9C9-6420-2A682AFDD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1" y="2293202"/>
              <a:ext cx="2124241" cy="2124240"/>
            </a:xfrm>
            <a:prstGeom prst="rect">
              <a:avLst/>
            </a:prstGeom>
          </p:spPr>
        </p:pic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0AF6F24C-0D11-932A-24C2-5497C2F71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1528" y="2282518"/>
              <a:ext cx="1324594" cy="106994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F5344E9-1AE4-657B-F163-9D9A86CF16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0998B22-750A-FE64-F3D0-CA33C6E7BF8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54CCD8-3EA6-3C5D-39E4-6B6BCF7AAA98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51083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A8FA993-F57B-4812-8EEA-A5C7BF84B713}"/>
              </a:ext>
            </a:extLst>
          </p:cNvPr>
          <p:cNvSpPr/>
          <p:nvPr/>
        </p:nvSpPr>
        <p:spPr>
          <a:xfrm>
            <a:off x="7040273" y="3287924"/>
            <a:ext cx="2224994" cy="127727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4x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Response Rate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CTV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Linear in Campaign 1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Influenced greater impression share for CTV in Campaign 2</a:t>
            </a:r>
            <a:endParaRPr kumimoji="0" lang="en-US" sz="1100" b="1" i="1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AF0EED-2231-413F-BE25-55E81AB7A65E}"/>
              </a:ext>
            </a:extLst>
          </p:cNvPr>
          <p:cNvSpPr/>
          <p:nvPr/>
        </p:nvSpPr>
        <p:spPr>
          <a:xfrm>
            <a:off x="4303193" y="3287924"/>
            <a:ext cx="2339898" cy="110799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78%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CTV Households Were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Incremental to Linear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By increasing CTV impression share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54A66F-F114-4C8C-BCFE-65075780269A}"/>
              </a:ext>
            </a:extLst>
          </p:cNvPr>
          <p:cNvSpPr/>
          <p:nvPr/>
        </p:nvSpPr>
        <p:spPr>
          <a:xfrm>
            <a:off x="9662449" y="3287924"/>
            <a:ext cx="2224994" cy="110799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-37%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Cost per Registration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CTV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Following adjustments across inventory sources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860738-D554-47A1-984B-C68E6F97AE4C}"/>
              </a:ext>
            </a:extLst>
          </p:cNvPr>
          <p:cNvSpPr/>
          <p:nvPr/>
        </p:nvSpPr>
        <p:spPr>
          <a:xfrm>
            <a:off x="7202030" y="4831118"/>
            <a:ext cx="1671671" cy="110799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+93%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Uplift in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HHs engaged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due to Linear TV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Optimizations drove lift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4A5D19-E767-43A4-ADC2-9857A1E7DCB1}"/>
              </a:ext>
            </a:extLst>
          </p:cNvPr>
          <p:cNvSpPr/>
          <p:nvPr/>
        </p:nvSpPr>
        <p:spPr>
          <a:xfrm>
            <a:off x="4303193" y="4831118"/>
            <a:ext cx="2224994" cy="110799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+116%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Increase in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driven registrations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CTV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Optimizations drove increase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2644DF-F76B-4F39-8593-5BD7F438419B}"/>
              </a:ext>
            </a:extLst>
          </p:cNvPr>
          <p:cNvSpPr/>
          <p:nvPr/>
        </p:nvSpPr>
        <p:spPr>
          <a:xfrm>
            <a:off x="9547545" y="4831118"/>
            <a:ext cx="2339898" cy="110799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-39%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Cost per Registration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for Linear TV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Following adjustments across inventory sources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Fitness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76122" y="865679"/>
            <a:ext cx="3904144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fitness advertiser launched a 2-part cross-platform TV campaign &amp; needed a single source for converged TV measurement and attribution to track reach, frequency and incremental reach of linear and Connected TV (CTV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)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Brand leveraged TVSquared’s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ADvantage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XP platform for 1:1 deterministic measurement &amp; attribution for a unified view of performance &amp; delivery metrics for all inventory sources including national broadcast &amp; local cable for linear and streaming platforms like Roku, Hulu, Tubi,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Custom Audience Target*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Adjustments to inventory led to a greater share of impressions on streaming in 2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campaign (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+87%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Increasing CTV impressions and diversifying across additional publishers increased unique CTV household reach by a further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22%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(vs. earlier campaign)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TVSquared’s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ADvantage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XP platform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Streaming + Linear TV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Connected TV (CTV), Linear TV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3996212" y="-5895"/>
            <a:ext cx="81957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7">
              <a:spcAft>
                <a:spcPts val="1000"/>
              </a:spcAft>
            </a:pP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A fitness advertiser was able to monitor &amp; optimize a cross-platform campaign aimed at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driving incremental reach </a:t>
            </a: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and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online registrations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F36C49-443D-4E60-B1B7-6C4AA013C3F0}"/>
              </a:ext>
            </a:extLst>
          </p:cNvPr>
          <p:cNvSpPr txBox="1"/>
          <p:nvPr/>
        </p:nvSpPr>
        <p:spPr>
          <a:xfrm>
            <a:off x="4018365" y="6086712"/>
            <a:ext cx="623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TVSquared, Case study: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ADvantage XP: Delivering a Single Source of Truth for Converged TV 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Campaign time period: Campaign 1 - January–March 2021 vs. Campaign 2 - May–July 2021. *Custom target built based on the number and variety of channels and genres they used.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E9DE5C-053F-42F7-96DA-03E7FC9D701F}"/>
              </a:ext>
            </a:extLst>
          </p:cNvPr>
          <p:cNvSpPr/>
          <p:nvPr/>
        </p:nvSpPr>
        <p:spPr>
          <a:xfrm>
            <a:off x="5951943" y="2982613"/>
            <a:ext cx="4286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02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Transforming Insights into Actionable Results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135B18-AA91-4F18-A448-86B0AD952B5E}"/>
              </a:ext>
            </a:extLst>
          </p:cNvPr>
          <p:cNvGraphicFramePr>
            <a:graphicFrameLocks noGrp="1"/>
          </p:cNvGraphicFramePr>
          <p:nvPr/>
        </p:nvGraphicFramePr>
        <p:xfrm>
          <a:off x="4625999" y="1637987"/>
          <a:ext cx="4170948" cy="75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316">
                  <a:extLst>
                    <a:ext uri="{9D8B030D-6E8A-4147-A177-3AD203B41FA5}">
                      <a16:colId xmlns:a16="http://schemas.microsoft.com/office/drawing/2014/main" val="2861336135"/>
                    </a:ext>
                  </a:extLst>
                </a:gridCol>
                <a:gridCol w="1390316">
                  <a:extLst>
                    <a:ext uri="{9D8B030D-6E8A-4147-A177-3AD203B41FA5}">
                      <a16:colId xmlns:a16="http://schemas.microsoft.com/office/drawing/2014/main" val="1275905719"/>
                    </a:ext>
                  </a:extLst>
                </a:gridCol>
                <a:gridCol w="1390316">
                  <a:extLst>
                    <a:ext uri="{9D8B030D-6E8A-4147-A177-3AD203B41FA5}">
                      <a16:colId xmlns:a16="http://schemas.microsoft.com/office/drawing/2014/main" val="970113353"/>
                    </a:ext>
                  </a:extLst>
                </a:gridCol>
              </a:tblGrid>
              <a:tr h="24256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rPr>
                        <a:t>Impression split</a:t>
                      </a:r>
                    </a:p>
                  </a:txBody>
                  <a:tcPr marL="46923" marR="46923" marT="31227" marB="31227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CTV</a:t>
                      </a:r>
                    </a:p>
                  </a:txBody>
                  <a:tcPr marL="46923" marR="46923" marT="31227" marB="31227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Linear</a:t>
                      </a:r>
                    </a:p>
                  </a:txBody>
                  <a:tcPr marL="46923" marR="46923" marT="31227" marB="31227">
                    <a:solidFill>
                      <a:srgbClr val="4EB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789262"/>
                  </a:ext>
                </a:extLst>
              </a:tr>
              <a:tr h="25328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Campaign 1</a:t>
                      </a:r>
                    </a:p>
                  </a:txBody>
                  <a:tcPr marL="46923" marR="46923" marT="31227" marB="312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14%</a:t>
                      </a:r>
                    </a:p>
                  </a:txBody>
                  <a:tcPr marL="46923" marR="46923" marT="31227" marB="312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86%</a:t>
                      </a:r>
                    </a:p>
                  </a:txBody>
                  <a:tcPr marL="46923" marR="46923" marT="31227" marB="31227"/>
                </a:tc>
                <a:extLst>
                  <a:ext uri="{0D108BD9-81ED-4DB2-BD59-A6C34878D82A}">
                    <a16:rowId xmlns:a16="http://schemas.microsoft.com/office/drawing/2014/main" val="3825054433"/>
                  </a:ext>
                </a:extLst>
              </a:tr>
              <a:tr h="25328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Campaign 2</a:t>
                      </a:r>
                    </a:p>
                  </a:txBody>
                  <a:tcPr marL="46923" marR="46923" marT="31227" marB="312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58%</a:t>
                      </a:r>
                    </a:p>
                  </a:txBody>
                  <a:tcPr marL="46923" marR="46923" marT="31227" marB="312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42%</a:t>
                      </a:r>
                    </a:p>
                  </a:txBody>
                  <a:tcPr marL="46923" marR="46923" marT="31227" marB="31227"/>
                </a:tc>
                <a:extLst>
                  <a:ext uri="{0D108BD9-81ED-4DB2-BD59-A6C34878D82A}">
                    <a16:rowId xmlns:a16="http://schemas.microsoft.com/office/drawing/2014/main" val="1484209072"/>
                  </a:ext>
                </a:extLst>
              </a:tr>
            </a:tbl>
          </a:graphicData>
        </a:graphic>
      </p:graphicFrame>
      <p:pic>
        <p:nvPicPr>
          <p:cNvPr id="50" name="Picture 49">
            <a:extLst>
              <a:ext uri="{FF2B5EF4-FFF2-40B4-BE49-F238E27FC236}">
                <a16:creationId xmlns:a16="http://schemas.microsoft.com/office/drawing/2014/main" id="{E578A668-809D-40BF-B704-03ACEF0332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93" y="79266"/>
            <a:ext cx="724905" cy="72490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F277B87C-BA4A-42A3-8786-A91F75AC5882}"/>
              </a:ext>
            </a:extLst>
          </p:cNvPr>
          <p:cNvGrpSpPr/>
          <p:nvPr/>
        </p:nvGrpSpPr>
        <p:grpSpPr>
          <a:xfrm>
            <a:off x="9370746" y="1206639"/>
            <a:ext cx="2126706" cy="1614607"/>
            <a:chOff x="9527713" y="2978235"/>
            <a:chExt cx="2126706" cy="1614607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6233C46-7801-4A8F-8A1B-5D05C864EB56}"/>
                </a:ext>
              </a:extLst>
            </p:cNvPr>
            <p:cNvSpPr/>
            <p:nvPr/>
          </p:nvSpPr>
          <p:spPr>
            <a:xfrm>
              <a:off x="9596466" y="3368145"/>
              <a:ext cx="872944" cy="872944"/>
            </a:xfrm>
            <a:prstGeom prst="ellipse">
              <a:avLst/>
            </a:prstGeom>
            <a:solidFill>
              <a:srgbClr val="00BFF2">
                <a:alpha val="6101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7E0F38D-919F-4E40-966E-00D2C3A433E3}"/>
                </a:ext>
              </a:extLst>
            </p:cNvPr>
            <p:cNvSpPr/>
            <p:nvPr/>
          </p:nvSpPr>
          <p:spPr>
            <a:xfrm>
              <a:off x="10286651" y="3215725"/>
              <a:ext cx="1131986" cy="1131986"/>
            </a:xfrm>
            <a:prstGeom prst="ellipse">
              <a:avLst/>
            </a:prstGeom>
            <a:solidFill>
              <a:srgbClr val="4EBEA4">
                <a:alpha val="6610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E5CD9A5-0C2B-42D1-B62E-2C020AD17CDA}"/>
                </a:ext>
              </a:extLst>
            </p:cNvPr>
            <p:cNvSpPr/>
            <p:nvPr/>
          </p:nvSpPr>
          <p:spPr>
            <a:xfrm>
              <a:off x="9779503" y="3671872"/>
              <a:ext cx="5068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CTV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D23D144-C188-45D6-9D77-EB88A9512074}"/>
                </a:ext>
              </a:extLst>
            </p:cNvPr>
            <p:cNvSpPr/>
            <p:nvPr/>
          </p:nvSpPr>
          <p:spPr>
            <a:xfrm>
              <a:off x="10458947" y="3666121"/>
              <a:ext cx="78739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LINEAR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30933EC-3997-44B1-A1BE-CD6413D7A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8266" y="3249032"/>
              <a:ext cx="0" cy="439410"/>
            </a:xfrm>
            <a:prstGeom prst="line">
              <a:avLst/>
            </a:prstGeom>
            <a:ln>
              <a:solidFill>
                <a:srgbClr val="001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48F843A-EA8D-4F15-9A71-F3B89EA9D093}"/>
                </a:ext>
              </a:extLst>
            </p:cNvPr>
            <p:cNvSpPr/>
            <p:nvPr/>
          </p:nvSpPr>
          <p:spPr>
            <a:xfrm>
              <a:off x="9715720" y="2978235"/>
              <a:ext cx="1265091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502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OVERLAP – 4%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74A1591-536E-42DF-9487-BE1921473742}"/>
                </a:ext>
              </a:extLst>
            </p:cNvPr>
            <p:cNvSpPr txBox="1"/>
            <p:nvPr/>
          </p:nvSpPr>
          <p:spPr>
            <a:xfrm>
              <a:off x="9527713" y="4377398"/>
              <a:ext cx="21267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*represents overlap of second campaign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2F5E5D9-2C75-4765-A33C-9D4AE54FF1AB}"/>
              </a:ext>
            </a:extLst>
          </p:cNvPr>
          <p:cNvCxnSpPr>
            <a:cxnSpLocks/>
          </p:cNvCxnSpPr>
          <p:nvPr/>
        </p:nvCxnSpPr>
        <p:spPr>
          <a:xfrm>
            <a:off x="4712214" y="2912473"/>
            <a:ext cx="6766208" cy="0"/>
          </a:xfrm>
          <a:prstGeom prst="line">
            <a:avLst/>
          </a:prstGeom>
          <a:ln w="6350" cap="flat" algn="ctr">
            <a:solidFill>
              <a:srgbClr val="1F1A62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3B78CA0-4008-442F-9E8E-0C9D91309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03" y="6100855"/>
            <a:ext cx="1812264" cy="3626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99D835-26FC-6A80-A023-26FE9190E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54D859-04F9-409E-C249-278B7FEB0A4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36EAAA-AA02-12C5-9A9C-CEB959D33C2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93186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5144"/>
            <a:ext cx="3764757" cy="739177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Fitness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E9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76122" y="934962"/>
            <a:ext cx="3904144" cy="54630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leading online cycling and running virtual training app wanted to drive brand impact and website traffic for their app on a global scale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Using addressable advertising, powered by AdSmart, an audience-targeted campaign was launched to reach cycling audiences refined for each market across NBCU + Sky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Targeted impressions were delivered dynamically through set-top boxes internationally and through NBCU’s FEP content across O&amp;O CTV apps, STB VOD, and Hulu in the U.S.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Cycling Custom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Campaign generated significant brand awareness, internationally and in the U.S., including lift in familiarity, visitation rates and consideration intent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NBCU + Sky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Streaming + Multiscreen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NBCU O&amp;O apps on Connected Devices, NBCU on Hulu (CTV, Desktop, Mobile), NBCU STB VOD, Sky STB VOD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3967164" y="16880"/>
            <a:ext cx="81487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7">
              <a:spcAft>
                <a:spcPts val="1000"/>
              </a:spcAft>
            </a:pP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A fitness app leveraged a targeted addressable streaming campaign to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increase familiarity</a:t>
            </a: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,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consideration</a:t>
            </a: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 and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website traffic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F36C49-443D-4E60-B1B7-6C4AA013C3F0}"/>
              </a:ext>
            </a:extLst>
          </p:cNvPr>
          <p:cNvSpPr txBox="1"/>
          <p:nvPr/>
        </p:nvSpPr>
        <p:spPr>
          <a:xfrm>
            <a:off x="3973856" y="6311325"/>
            <a:ext cx="6246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NBCU, Fitness Case Study. Campaign time period: Q4 2020 - Q1 2021. FEP = full episode player.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51E24B-4F42-4BD5-80D0-2D25CDB2A168}"/>
              </a:ext>
            </a:extLst>
          </p:cNvPr>
          <p:cNvSpPr/>
          <p:nvPr/>
        </p:nvSpPr>
        <p:spPr>
          <a:xfrm>
            <a:off x="4653093" y="1517755"/>
            <a:ext cx="648915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113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Global brand metrics across Germany, U.K. and &amp; U.S.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DEC144-3D96-4EBF-AA08-F81BDF75BE10}"/>
              </a:ext>
            </a:extLst>
          </p:cNvPr>
          <p:cNvSpPr/>
          <p:nvPr/>
        </p:nvSpPr>
        <p:spPr>
          <a:xfrm>
            <a:off x="4291300" y="1976104"/>
            <a:ext cx="2274136" cy="81560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+100%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unaided ad recall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D6051A9-292D-46C5-AE80-07BA7C65B220}"/>
              </a:ext>
            </a:extLst>
          </p:cNvPr>
          <p:cNvSpPr/>
          <p:nvPr/>
        </p:nvSpPr>
        <p:spPr>
          <a:xfrm>
            <a:off x="6760604" y="1976102"/>
            <a:ext cx="2274137" cy="81560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+39%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familiarity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8FC746-DAF8-4517-B5A2-8002B9E14A71}"/>
              </a:ext>
            </a:extLst>
          </p:cNvPr>
          <p:cNvSpPr/>
          <p:nvPr/>
        </p:nvSpPr>
        <p:spPr>
          <a:xfrm>
            <a:off x="5329133" y="4322919"/>
            <a:ext cx="508956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113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Global impact on website traffic U.S.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FAD96C-57ED-44E6-A06C-3BEF475F1BCD}"/>
              </a:ext>
            </a:extLst>
          </p:cNvPr>
          <p:cNvSpPr/>
          <p:nvPr/>
        </p:nvSpPr>
        <p:spPr>
          <a:xfrm>
            <a:off x="9469967" y="1976103"/>
            <a:ext cx="2384487" cy="81560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+24%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favorability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3CCCCD8-C7F1-45D6-8883-79A51638D24B}"/>
              </a:ext>
            </a:extLst>
          </p:cNvPr>
          <p:cNvSpPr/>
          <p:nvPr/>
        </p:nvSpPr>
        <p:spPr>
          <a:xfrm>
            <a:off x="4985681" y="3009871"/>
            <a:ext cx="3123625" cy="81560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+19%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consideration intent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0B65AB1-81BA-4BD5-A466-B458DED49B06}"/>
              </a:ext>
            </a:extLst>
          </p:cNvPr>
          <p:cNvSpPr/>
          <p:nvPr/>
        </p:nvSpPr>
        <p:spPr>
          <a:xfrm>
            <a:off x="8106433" y="3009868"/>
            <a:ext cx="2587110" cy="81560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+14%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recommendation intent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024C9F1-684F-4002-AA95-826B6D68E1AC}"/>
              </a:ext>
            </a:extLst>
          </p:cNvPr>
          <p:cNvSpPr/>
          <p:nvPr/>
        </p:nvSpPr>
        <p:spPr>
          <a:xfrm>
            <a:off x="4212589" y="4758010"/>
            <a:ext cx="1975339" cy="77464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+141%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site visitation rate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F960A6D-A16B-42B4-8114-18D756222094}"/>
              </a:ext>
            </a:extLst>
          </p:cNvPr>
          <p:cNvSpPr/>
          <p:nvPr/>
        </p:nvSpPr>
        <p:spPr>
          <a:xfrm>
            <a:off x="6516763" y="4758010"/>
            <a:ext cx="2621241" cy="103105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+113%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rate to account creation page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08EAA0C-6C74-4E54-8320-CE116D9F88E6}"/>
              </a:ext>
            </a:extLst>
          </p:cNvPr>
          <p:cNvSpPr/>
          <p:nvPr/>
        </p:nvSpPr>
        <p:spPr>
          <a:xfrm>
            <a:off x="9466840" y="4758010"/>
            <a:ext cx="2453405" cy="103105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+146%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rate to subscription page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C9DF56-C640-4637-A582-01CE2D87E45B}"/>
              </a:ext>
            </a:extLst>
          </p:cNvPr>
          <p:cNvCxnSpPr>
            <a:cxnSpLocks/>
          </p:cNvCxnSpPr>
          <p:nvPr/>
        </p:nvCxnSpPr>
        <p:spPr>
          <a:xfrm>
            <a:off x="4956554" y="4106111"/>
            <a:ext cx="6185697" cy="0"/>
          </a:xfrm>
          <a:prstGeom prst="line">
            <a:avLst/>
          </a:prstGeom>
          <a:ln w="12700">
            <a:solidFill>
              <a:srgbClr val="ED3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2F8DEF5-903E-472C-9B65-31932332FE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93" y="79266"/>
            <a:ext cx="724905" cy="724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C6B1AE-A7FC-41EC-B11F-DC3C36073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683" y="6151300"/>
            <a:ext cx="2759054" cy="320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780AC7-E2E2-1D64-1DD4-CB7BE74507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976A53-E565-0F68-D79D-6ADAB59E30C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A16E2-B66E-CD19-934B-02B80F635823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005997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5EABD10-F373-9B1B-FF7A-610B61BAD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5" y="1782934"/>
            <a:ext cx="2462190" cy="138499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49989-40DA-15D3-CCCC-A8F9E4999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701" y="1"/>
            <a:ext cx="1598217" cy="9306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B2BF92-1E73-9F41-4316-F8520EAE9259}"/>
              </a:ext>
            </a:extLst>
          </p:cNvPr>
          <p:cNvSpPr/>
          <p:nvPr/>
        </p:nvSpPr>
        <p:spPr>
          <a:xfrm>
            <a:off x="160226" y="427651"/>
            <a:ext cx="110018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Want more?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has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wealth of case studies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across additional categories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78DF0-4544-5BF1-BC4E-C6F779BD9B42}"/>
              </a:ext>
            </a:extLst>
          </p:cNvPr>
          <p:cNvSpPr/>
          <p:nvPr/>
        </p:nvSpPr>
        <p:spPr>
          <a:xfrm>
            <a:off x="1605273" y="5956018"/>
            <a:ext cx="8981457" cy="369332"/>
          </a:xfrm>
          <a:prstGeom prst="rect">
            <a:avLst/>
          </a:prstGeom>
          <a:solidFill>
            <a:srgbClr val="E2E8F0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Access more case studies 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www.thevab.com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EA883797-CE0F-25AC-E8FD-A3D629013C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9860" y="3923979"/>
            <a:ext cx="2443808" cy="137464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hlinkClick r:id="rId10"/>
            <a:extLst>
              <a:ext uri="{FF2B5EF4-FFF2-40B4-BE49-F238E27FC236}">
                <a16:creationId xmlns:a16="http://schemas.microsoft.com/office/drawing/2014/main" id="{167EB340-13CD-8567-6157-6AE9209F3D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9677" y="3919003"/>
            <a:ext cx="2457148" cy="138214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hlinkClick r:id="rId12"/>
            <a:extLst>
              <a:ext uri="{FF2B5EF4-FFF2-40B4-BE49-F238E27FC236}">
                <a16:creationId xmlns:a16="http://schemas.microsoft.com/office/drawing/2014/main" id="{08AEAB26-E3F1-D8CA-3A9A-50C0931D71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1349" y="3923419"/>
            <a:ext cx="2417888" cy="13720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C7247-43D1-8E30-FE55-E18F8BC4518C}"/>
              </a:ext>
            </a:extLst>
          </p:cNvPr>
          <p:cNvSpPr txBox="1"/>
          <p:nvPr/>
        </p:nvSpPr>
        <p:spPr>
          <a:xfrm>
            <a:off x="2129491" y="5347624"/>
            <a:ext cx="2429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Pharmaceuticals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D8FB34-E194-8992-3F0A-75E4FA405905}"/>
              </a:ext>
            </a:extLst>
          </p:cNvPr>
          <p:cNvSpPr txBox="1"/>
          <p:nvPr/>
        </p:nvSpPr>
        <p:spPr>
          <a:xfrm>
            <a:off x="4949676" y="5347624"/>
            <a:ext cx="2429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Restaurants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E4C824-5BA5-08F7-1EF9-23660BFC0E27}"/>
              </a:ext>
            </a:extLst>
          </p:cNvPr>
          <p:cNvSpPr txBox="1"/>
          <p:nvPr/>
        </p:nvSpPr>
        <p:spPr>
          <a:xfrm>
            <a:off x="7748024" y="5347624"/>
            <a:ext cx="2453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4A5E2E-FD2E-0F89-E498-E56C09412370}"/>
              </a:ext>
            </a:extLst>
          </p:cNvPr>
          <p:cNvSpPr txBox="1"/>
          <p:nvPr/>
        </p:nvSpPr>
        <p:spPr>
          <a:xfrm>
            <a:off x="637545" y="3223441"/>
            <a:ext cx="2458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Automotive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559972A-AF18-10CD-109E-BEC59B1AC16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ED7E84DD-E4FF-32E9-8E4D-886D33B93D4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96C19D-3FC5-21C0-2EFB-239B3FD870E8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16" name="Picture 15">
            <a:hlinkClick r:id="rId15"/>
            <a:extLst>
              <a:ext uri="{FF2B5EF4-FFF2-40B4-BE49-F238E27FC236}">
                <a16:creationId xmlns:a16="http://schemas.microsoft.com/office/drawing/2014/main" id="{43DA6FAE-33EC-4933-1004-9EF68DF0D2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66835" y="1782934"/>
            <a:ext cx="2454045" cy="1380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648005-F728-2997-48EE-EB92E8350C29}"/>
              </a:ext>
            </a:extLst>
          </p:cNvPr>
          <p:cNvSpPr txBox="1"/>
          <p:nvPr/>
        </p:nvSpPr>
        <p:spPr>
          <a:xfrm>
            <a:off x="3343276" y="3223441"/>
            <a:ext cx="275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Consumer Packaged Goods (CPG)</a:t>
            </a:r>
          </a:p>
        </p:txBody>
      </p:sp>
      <p:pic>
        <p:nvPicPr>
          <p:cNvPr id="3" name="Picture 2">
            <a:hlinkClick r:id="rId17"/>
            <a:extLst>
              <a:ext uri="{FF2B5EF4-FFF2-40B4-BE49-F238E27FC236}">
                <a16:creationId xmlns:a16="http://schemas.microsoft.com/office/drawing/2014/main" id="{5E436504-582F-0418-617B-06B247A583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87980" y="1791901"/>
            <a:ext cx="2454045" cy="137889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6EAE0F-6B94-DBBE-B5A2-1D046A71D131}"/>
              </a:ext>
            </a:extLst>
          </p:cNvPr>
          <p:cNvSpPr txBox="1"/>
          <p:nvPr/>
        </p:nvSpPr>
        <p:spPr>
          <a:xfrm>
            <a:off x="6277391" y="3223441"/>
            <a:ext cx="2453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Entertainment &amp; Tune-In</a:t>
            </a:r>
          </a:p>
        </p:txBody>
      </p:sp>
      <p:pic>
        <p:nvPicPr>
          <p:cNvPr id="11" name="Picture 10">
            <a:hlinkClick r:id="rId19"/>
            <a:extLst>
              <a:ext uri="{FF2B5EF4-FFF2-40B4-BE49-F238E27FC236}">
                <a16:creationId xmlns:a16="http://schemas.microsoft.com/office/drawing/2014/main" id="{928EE10C-3987-EAAE-A1EB-FB80E7E2A8C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7706" y="1785231"/>
            <a:ext cx="2420027" cy="1380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718AFE-61A6-E3E1-4805-2BF63AAA9BE7}"/>
              </a:ext>
            </a:extLst>
          </p:cNvPr>
          <p:cNvSpPr txBox="1"/>
          <p:nvPr/>
        </p:nvSpPr>
        <p:spPr>
          <a:xfrm>
            <a:off x="9096796" y="3223441"/>
            <a:ext cx="2453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Financial Services &amp; Insurance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269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70949374-B070-FCE6-95AA-0BD1EAEB3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450" y="1789839"/>
            <a:ext cx="2443455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A6EE9-0FDB-C5C3-73B3-B2C89C44D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701" y="1"/>
            <a:ext cx="1598217" cy="9306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435546-8AF2-9206-C231-5F1BCD69D454}"/>
              </a:ext>
            </a:extLst>
          </p:cNvPr>
          <p:cNvSpPr txBox="1"/>
          <p:nvPr/>
        </p:nvSpPr>
        <p:spPr>
          <a:xfrm>
            <a:off x="9096795" y="5332726"/>
            <a:ext cx="24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Q4 ‘22 Today’s Innovations in Measurement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52AA3F-8ECE-9450-7E26-2E42209D0B32}"/>
              </a:ext>
            </a:extLst>
          </p:cNvPr>
          <p:cNvSpPr txBox="1"/>
          <p:nvPr/>
        </p:nvSpPr>
        <p:spPr>
          <a:xfrm>
            <a:off x="641159" y="5332726"/>
            <a:ext cx="242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Q1 ‘22 Today’s Innovations in Measurement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F00DFA-B994-74FC-A6F2-714FBA7366F1}"/>
              </a:ext>
            </a:extLst>
          </p:cNvPr>
          <p:cNvSpPr txBox="1"/>
          <p:nvPr/>
        </p:nvSpPr>
        <p:spPr>
          <a:xfrm>
            <a:off x="3461344" y="5332726"/>
            <a:ext cx="242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Q2 ‘22 Today’s Innovations in Measurement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175EA8-E030-F88E-C58C-AE023B27A4A0}"/>
              </a:ext>
            </a:extLst>
          </p:cNvPr>
          <p:cNvSpPr txBox="1"/>
          <p:nvPr/>
        </p:nvSpPr>
        <p:spPr>
          <a:xfrm>
            <a:off x="6259692" y="5332726"/>
            <a:ext cx="245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Q3 ‘22 Today’s Innovations in Measurement</a:t>
            </a:r>
          </a:p>
        </p:txBody>
      </p:sp>
      <p:pic>
        <p:nvPicPr>
          <p:cNvPr id="24" name="Picture 23">
            <a:hlinkClick r:id="rId6"/>
            <a:extLst>
              <a:ext uri="{FF2B5EF4-FFF2-40B4-BE49-F238E27FC236}">
                <a16:creationId xmlns:a16="http://schemas.microsoft.com/office/drawing/2014/main" id="{B2CE9B4A-F3A4-4BC5-B16D-FB7D14F9A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44" y="3908521"/>
            <a:ext cx="2433361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Picture 24">
            <a:hlinkClick r:id="rId8"/>
            <a:extLst>
              <a:ext uri="{FF2B5EF4-FFF2-40B4-BE49-F238E27FC236}">
                <a16:creationId xmlns:a16="http://schemas.microsoft.com/office/drawing/2014/main" id="{11E4C506-8C68-09AA-BE31-166EBA853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5241" y="3908521"/>
            <a:ext cx="2439664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Picture 25">
            <a:hlinkClick r:id="rId10"/>
            <a:extLst>
              <a:ext uri="{FF2B5EF4-FFF2-40B4-BE49-F238E27FC236}">
                <a16:creationId xmlns:a16="http://schemas.microsoft.com/office/drawing/2014/main" id="{58FDC6AE-6B9E-A059-2301-95F1E8A78C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3508" y="3908521"/>
            <a:ext cx="2443808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Picture 26">
            <a:hlinkClick r:id="rId12"/>
            <a:extLst>
              <a:ext uri="{FF2B5EF4-FFF2-40B4-BE49-F238E27FC236}">
                <a16:creationId xmlns:a16="http://schemas.microsoft.com/office/drawing/2014/main" id="{C4B12E30-9D20-39CF-98C3-E1542FA2A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7873" y="3908521"/>
            <a:ext cx="2431110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3D1C44-7120-8C8D-4F10-5C329DA2FFFC}"/>
              </a:ext>
            </a:extLst>
          </p:cNvPr>
          <p:cNvSpPr txBox="1"/>
          <p:nvPr/>
        </p:nvSpPr>
        <p:spPr>
          <a:xfrm>
            <a:off x="3462515" y="3223441"/>
            <a:ext cx="243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can a convergent TV strategy drive business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results for my brand?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E0247E-FEDF-0AB0-4BCD-2218476B31AE}"/>
              </a:ext>
            </a:extLst>
          </p:cNvPr>
          <p:cNvSpPr txBox="1"/>
          <p:nvPr/>
        </p:nvSpPr>
        <p:spPr>
          <a:xfrm>
            <a:off x="6277391" y="3223441"/>
            <a:ext cx="245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Proven Strategies &amp; Tactics In Audience-Based TV Buying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FFACA1-4346-7211-598D-D3BD0CA261FC}"/>
              </a:ext>
            </a:extLst>
          </p:cNvPr>
          <p:cNvSpPr txBox="1"/>
          <p:nvPr/>
        </p:nvSpPr>
        <p:spPr>
          <a:xfrm>
            <a:off x="637544" y="3223441"/>
            <a:ext cx="2443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Stream 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>
            <a:hlinkClick r:id="rId14"/>
            <a:extLst>
              <a:ext uri="{FF2B5EF4-FFF2-40B4-BE49-F238E27FC236}">
                <a16:creationId xmlns:a16="http://schemas.microsoft.com/office/drawing/2014/main" id="{1503EDA1-007B-AB34-B6B3-037477348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15" y="1791265"/>
            <a:ext cx="2442390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2" name="Picture 31">
            <a:hlinkClick r:id="rId16"/>
            <a:extLst>
              <a:ext uri="{FF2B5EF4-FFF2-40B4-BE49-F238E27FC236}">
                <a16:creationId xmlns:a16="http://schemas.microsoft.com/office/drawing/2014/main" id="{5B40F352-ED9B-3BE2-7A67-FDF6ABFE6A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806" y="1791265"/>
            <a:ext cx="2436090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Picture 32">
            <a:hlinkClick r:id="rId18"/>
            <a:extLst>
              <a:ext uri="{FF2B5EF4-FFF2-40B4-BE49-F238E27FC236}">
                <a16:creationId xmlns:a16="http://schemas.microsoft.com/office/drawing/2014/main" id="{9A4563A6-5158-C2E4-3A67-27DE25AB1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59" y="1791265"/>
            <a:ext cx="2443455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4" name="Picture 33">
            <a:hlinkClick r:id="rId19"/>
            <a:extLst>
              <a:ext uri="{FF2B5EF4-FFF2-40B4-BE49-F238E27FC236}">
                <a16:creationId xmlns:a16="http://schemas.microsoft.com/office/drawing/2014/main" id="{49E0BD65-4524-6185-42FA-42F624695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797" y="1791265"/>
            <a:ext cx="2454045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9C41675-BE7C-B74D-3B9E-BCAA84DF3F2E}"/>
              </a:ext>
            </a:extLst>
          </p:cNvPr>
          <p:cNvSpPr txBox="1"/>
          <p:nvPr/>
        </p:nvSpPr>
        <p:spPr>
          <a:xfrm>
            <a:off x="9096796" y="3223441"/>
            <a:ext cx="24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Opportunities in VOD Addressable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695016-680B-EF56-15F2-A1A3071E83FF}"/>
              </a:ext>
            </a:extLst>
          </p:cNvPr>
          <p:cNvSpPr/>
          <p:nvPr/>
        </p:nvSpPr>
        <p:spPr>
          <a:xfrm>
            <a:off x="160226" y="427651"/>
            <a:ext cx="11389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205">
              <a:defRPr/>
            </a:pPr>
            <a:r>
              <a:rPr lang="en-US" sz="2800" b="1">
                <a:solidFill>
                  <a:srgbClr val="ED3C8D"/>
                </a:solidFill>
                <a:latin typeface="Helvetica" pitchFamily="2" charset="0"/>
              </a:rPr>
              <a:t>Want more? </a:t>
            </a:r>
            <a:r>
              <a:rPr lang="en-US" sz="2800" b="1">
                <a:solidFill>
                  <a:srgbClr val="1B1464"/>
                </a:solidFill>
                <a:latin typeface="Helvetica" pitchFamily="2" charset="0"/>
              </a:rPr>
              <a:t>VAB </a:t>
            </a:r>
            <a:r>
              <a:rPr lang="en-US" sz="2800" b="1" dirty="0">
                <a:solidFill>
                  <a:srgbClr val="1B1464"/>
                </a:solidFill>
                <a:latin typeface="Helvetica" pitchFamily="2" charset="0"/>
              </a:rPr>
              <a:t>also </a:t>
            </a:r>
            <a:r>
              <a:rPr lang="en-US" sz="2800" b="1">
                <a:solidFill>
                  <a:srgbClr val="1B1464"/>
                </a:solidFill>
                <a:latin typeface="Helvetica" pitchFamily="2" charset="0"/>
              </a:rPr>
              <a:t>has </a:t>
            </a:r>
            <a:r>
              <a:rPr lang="en-US" sz="2800" b="1">
                <a:solidFill>
                  <a:srgbClr val="00BFF2"/>
                </a:solidFill>
                <a:latin typeface="Helvetica" pitchFamily="2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case studies</a:t>
            </a:r>
            <a:r>
              <a:rPr lang="en-US" sz="2800" b="1">
                <a:solidFill>
                  <a:srgbClr val="00BFF2"/>
                </a:solidFill>
                <a:latin typeface="Helvetica" pitchFamily="2" charset="0"/>
              </a:rPr>
              <a:t> </a:t>
            </a:r>
            <a:r>
              <a:rPr lang="en-US" sz="2800" b="1" dirty="0">
                <a:solidFill>
                  <a:srgbClr val="1F1A62"/>
                </a:solidFill>
                <a:latin typeface="Helvetica" pitchFamily="2" charset="0"/>
              </a:rPr>
              <a:t>organized across multiscreen TV platforms including linear TV and streaming / CTV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EF4FD6-D9C4-4FAB-5651-CDF02C56B871}"/>
              </a:ext>
            </a:extLst>
          </p:cNvPr>
          <p:cNvSpPr/>
          <p:nvPr/>
        </p:nvSpPr>
        <p:spPr>
          <a:xfrm>
            <a:off x="1605273" y="5956018"/>
            <a:ext cx="8981457" cy="369332"/>
          </a:xfrm>
          <a:prstGeom prst="rect">
            <a:avLst/>
          </a:prstGeom>
          <a:solidFill>
            <a:srgbClr val="E2E8F0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 defTabSz="912205"/>
            <a:r>
              <a:rPr lang="en-US" b="1">
                <a:solidFill>
                  <a:srgbClr val="1F1A62"/>
                </a:solidFill>
                <a:latin typeface="Helvetica" pitchFamily="2" charset="0"/>
              </a:rPr>
              <a:t>Access more case studies at </a:t>
            </a:r>
            <a:r>
              <a:rPr lang="en-US" b="1">
                <a:solidFill>
                  <a:srgbClr val="00BFF2"/>
                </a:solidFill>
                <a:latin typeface="Helvetica" pitchFamily="2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www.thevab.com</a:t>
            </a:r>
            <a:endParaRPr lang="en-US" b="1">
              <a:solidFill>
                <a:srgbClr val="00BFF2"/>
              </a:solidFill>
              <a:latin typeface="Helvetica" pitchFamily="2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FB11C41-213F-A4CB-BD10-BB595E6AA35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9903F7F5-31F2-72FA-9DAB-3ECFDE3DE77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B487EC-BC4C-9F3C-C4D1-06E439E0C20C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228317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3B16D8-E33B-BA1F-EA93-48A0F2306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A8FDE0-D6F9-8D52-93B7-752DBBF8A2A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9A649-0819-1C8C-6D8A-097BD6DCFA2F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65505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850BD-F43E-4AC5-90A1-34532CB24D49}"/>
              </a:ext>
            </a:extLst>
          </p:cNvPr>
          <p:cNvSpPr/>
          <p:nvPr/>
        </p:nvSpPr>
        <p:spPr>
          <a:xfrm>
            <a:off x="322974" y="208067"/>
            <a:ext cx="107905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 Health, Wellness &amp; Beauty categories ‘real world’ case studies showcasing how multiscreen TV drives business outcomes across the funnel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9E069-73A5-441D-9729-BDA3BF99A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334CFD-93B3-8372-0DD9-1FBBF12611D9}"/>
              </a:ext>
            </a:extLst>
          </p:cNvPr>
          <p:cNvSpPr txBox="1"/>
          <p:nvPr/>
        </p:nvSpPr>
        <p:spPr>
          <a:xfrm>
            <a:off x="526244" y="6260127"/>
            <a:ext cx="2047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*based on campaign KPIs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63E2E3-DDE8-9099-A03D-F1BF74BF67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687B37-4626-18C1-D19C-DC05E6B99E4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73DA0D-09AA-0685-3828-8B6720D1C4A6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2A4154-8BA5-2CA1-CF29-52FB2DFE8D07}"/>
              </a:ext>
            </a:extLst>
          </p:cNvPr>
          <p:cNvSpPr/>
          <p:nvPr/>
        </p:nvSpPr>
        <p:spPr>
          <a:xfrm>
            <a:off x="264319" y="1437143"/>
            <a:ext cx="3700560" cy="4812882"/>
          </a:xfrm>
          <a:prstGeom prst="roundRect">
            <a:avLst>
              <a:gd name="adj" fmla="val 0"/>
            </a:avLst>
          </a:prstGeom>
          <a:solidFill>
            <a:srgbClr val="E2E8F0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Upper Funnel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Awareness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campaigns that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expand reach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drive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recall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against a brand’s best customer prospects*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‘awareness-based’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Reach / Reach Extension / Incremental Reach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 / Brand Recall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(Reach / Targeted IMPs)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C93692-D13D-FA8A-7F85-67358D5BD090}"/>
              </a:ext>
            </a:extLst>
          </p:cNvPr>
          <p:cNvSpPr/>
          <p:nvPr/>
        </p:nvSpPr>
        <p:spPr>
          <a:xfrm>
            <a:off x="4205438" y="1437143"/>
            <a:ext cx="3700560" cy="4812882"/>
          </a:xfrm>
          <a:prstGeom prst="roundRect">
            <a:avLst>
              <a:gd name="adj" fmla="val 0"/>
            </a:avLst>
          </a:prstGeom>
          <a:solidFill>
            <a:srgbClr val="E2E8F0"/>
          </a:solidFill>
          <a:ln w="19050">
            <a:solidFill>
              <a:srgbClr val="66C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Mid-to-Lower Funnel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campaigns that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increase the likelihood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the intended audience will be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motivated to act*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‘action-based’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Rates (website traffic,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app downloads, subscription sign-ups,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tune-in, foot traffic)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Sales / Revenues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Optimizations / ROI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(Conversions)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E74719-C652-676F-F36D-94A6BE2EEA0B}"/>
              </a:ext>
            </a:extLst>
          </p:cNvPr>
          <p:cNvSpPr/>
          <p:nvPr/>
        </p:nvSpPr>
        <p:spPr>
          <a:xfrm>
            <a:off x="8156289" y="1437143"/>
            <a:ext cx="3700560" cy="4812882"/>
          </a:xfrm>
          <a:prstGeom prst="roundRect">
            <a:avLst>
              <a:gd name="adj" fmla="val 0"/>
            </a:avLst>
          </a:prstGeom>
          <a:solidFill>
            <a:srgbClr val="E2E8F0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Full-Funnel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Awareness +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campaigns that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expand reach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drive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recall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while also increasing the likelihood that the intended audience will be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motivated to act*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Sampling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of full-funnel outcomes: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Reach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Wingdings" panose="05000000000000000000" pitchFamily="2" charset="2"/>
              </a:rPr>
              <a:t> Brand Recall  Conversion Rates  Sales  Optimizations 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Wingdings" panose="05000000000000000000" pitchFamily="2" charset="2"/>
              </a:rPr>
              <a:t>Cost Efficiencies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84DBA6-D49E-FBAF-9142-C4F46A1F69D1}"/>
              </a:ext>
            </a:extLst>
          </p:cNvPr>
          <p:cNvGrpSpPr/>
          <p:nvPr/>
        </p:nvGrpSpPr>
        <p:grpSpPr>
          <a:xfrm>
            <a:off x="1640646" y="1534435"/>
            <a:ext cx="947907" cy="811783"/>
            <a:chOff x="6096001" y="2282518"/>
            <a:chExt cx="2310121" cy="2134924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5FD5E7C6-680B-A245-5C3A-5B4610E6C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1" y="2293203"/>
              <a:ext cx="2124241" cy="2124239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FA207321-A017-D250-7025-095B0226A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1528" y="2282518"/>
              <a:ext cx="1324594" cy="1069947"/>
            </a:xfrm>
            <a:prstGeom prst="rect">
              <a:avLst/>
            </a:prstGeom>
          </p:spPr>
        </p:pic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5498E73-8A5E-1DF2-41D6-0E49BBB730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858" y="1534435"/>
            <a:ext cx="807720" cy="807720"/>
          </a:xfrm>
          <a:prstGeom prst="rect">
            <a:avLst/>
          </a:prstGeom>
        </p:spPr>
      </p:pic>
      <p:pic>
        <p:nvPicPr>
          <p:cNvPr id="18" name="Picture 17" descr="A colorful logo with arrows and a gear&#10;&#10;Description automatically generated with medium confidence">
            <a:extLst>
              <a:ext uri="{FF2B5EF4-FFF2-40B4-BE49-F238E27FC236}">
                <a16:creationId xmlns:a16="http://schemas.microsoft.com/office/drawing/2014/main" id="{10432387-FEF5-920D-04D7-F8D1CF4AA7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709" y="1534435"/>
            <a:ext cx="807720" cy="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82BE6F-91C3-40FE-817C-58ECD6AD8755}"/>
              </a:ext>
            </a:extLst>
          </p:cNvPr>
          <p:cNvSpPr/>
          <p:nvPr/>
        </p:nvSpPr>
        <p:spPr>
          <a:xfrm>
            <a:off x="0" y="-1"/>
            <a:ext cx="4729162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A410E2-5657-4FD5-945F-A4A1A13B3937}"/>
              </a:ext>
            </a:extLst>
          </p:cNvPr>
          <p:cNvGrpSpPr/>
          <p:nvPr/>
        </p:nvGrpSpPr>
        <p:grpSpPr>
          <a:xfrm>
            <a:off x="1694473" y="2663426"/>
            <a:ext cx="1340216" cy="1162735"/>
            <a:chOff x="6096001" y="2282518"/>
            <a:chExt cx="2310121" cy="2134924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5D42DF2A-5CAE-4A3E-9B33-7F0B97DB3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1" y="2293202"/>
              <a:ext cx="2124241" cy="2124240"/>
            </a:xfrm>
            <a:prstGeom prst="rect">
              <a:avLst/>
            </a:prstGeom>
          </p:spPr>
        </p:pic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BE3D3FEC-2CF1-4063-82BB-0FE9A636D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1528" y="2282518"/>
              <a:ext cx="1324594" cy="1069947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1525EF1-F80A-4833-9EAE-017E4D4D33BC}"/>
              </a:ext>
            </a:extLst>
          </p:cNvPr>
          <p:cNvSpPr/>
          <p:nvPr/>
        </p:nvSpPr>
        <p:spPr>
          <a:xfrm>
            <a:off x="5751843" y="1343573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827D29-12BC-4F51-B992-D17E57EA4A90}"/>
              </a:ext>
            </a:extLst>
          </p:cNvPr>
          <p:cNvSpPr txBox="1"/>
          <p:nvPr/>
        </p:nvSpPr>
        <p:spPr>
          <a:xfrm>
            <a:off x="5751843" y="1372229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Awareness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4D9B91-89C6-4263-A7A7-446C27C2EB14}"/>
              </a:ext>
            </a:extLst>
          </p:cNvPr>
          <p:cNvSpPr txBox="1"/>
          <p:nvPr/>
        </p:nvSpPr>
        <p:spPr>
          <a:xfrm>
            <a:off x="5843627" y="1810553"/>
            <a:ext cx="5255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expand reach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 drive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recall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against a brand’s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best customer prospects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36502-0085-488A-8A87-F5FD8373F3BB}"/>
              </a:ext>
            </a:extLst>
          </p:cNvPr>
          <p:cNvSpPr txBox="1"/>
          <p:nvPr/>
        </p:nvSpPr>
        <p:spPr>
          <a:xfrm>
            <a:off x="465425" y="986344"/>
            <a:ext cx="3798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Upper Funnel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Case Studies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8465DD-D1C4-42E9-9DB8-EC05EFB7775A}"/>
              </a:ext>
            </a:extLst>
          </p:cNvPr>
          <p:cNvSpPr/>
          <p:nvPr/>
        </p:nvSpPr>
        <p:spPr>
          <a:xfrm>
            <a:off x="5164853" y="3737851"/>
            <a:ext cx="6521379" cy="14003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‘awareness-based’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Reach / Reach Extension / Incremental Reach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 / Brand Recall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(Reach / Targeted IMPs)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75F9EC-523B-89E5-5C62-053B51F8A7B5}"/>
              </a:ext>
            </a:extLst>
          </p:cNvPr>
          <p:cNvSpPr/>
          <p:nvPr/>
        </p:nvSpPr>
        <p:spPr>
          <a:xfrm>
            <a:off x="220834" y="4464788"/>
            <a:ext cx="4287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Multiscreen TV drives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Awareness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1ABAD-EF95-F6CE-5A0F-55483B1AF8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F0C016-7A52-A75B-633A-8E5A15C7A19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336185-3B0D-ACE8-B3CA-609F84C4B5C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6885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0207"/>
            <a:ext cx="3764757" cy="749051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Health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66183" y="851359"/>
            <a:ext cx="3950517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Health Tech brand running local streaming campaigns had ad frequency concerns (over-serving ads to the same viewers). It sought to uncover the optimum frequency in order to expand its reach and increase lower-funnel metrics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Measurement Innovation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Tatari analyzed the impact different ad frequencies have on response and conversion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Net Funnel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Efficiency (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response rate x conversion rate), was used to identify the optimal weekly and daily frequency caps that should be put in place to drive lower-funnel impact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Streaming audiences that are incremental to linear TV DMA targets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 a result of frequency implementation, the brand was able to increase the reach of it’s campaign by 95%, more effectively distributing impressions with the same budget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From a cost perspective, the brand saw a 65% reduction in Cost Per Website Sign-Up after implementing the above-mentioned caps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Viewing Source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Tatari / Streaming Platform / CTV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14788" y="71743"/>
            <a:ext cx="81772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DTC Health Tech brand partnered with Tatari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to identify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optimal ad frequency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for streaming campaigns</a:t>
            </a:r>
          </a:p>
        </p:txBody>
      </p:sp>
      <p:sp>
        <p:nvSpPr>
          <p:cNvPr id="47" name="Google Shape;229;p30">
            <a:extLst>
              <a:ext uri="{FF2B5EF4-FFF2-40B4-BE49-F238E27FC236}">
                <a16:creationId xmlns:a16="http://schemas.microsoft.com/office/drawing/2014/main" id="{D206381D-39CE-44C7-A876-5543AB8C9E3A}"/>
              </a:ext>
            </a:extLst>
          </p:cNvPr>
          <p:cNvSpPr txBox="1"/>
          <p:nvPr/>
        </p:nvSpPr>
        <p:spPr>
          <a:xfrm>
            <a:off x="4014789" y="1543157"/>
            <a:ext cx="817721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Overview Of Results for the Campaign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BCEE45-5F21-F3C9-0DB0-8946B6AE041F}"/>
              </a:ext>
            </a:extLst>
          </p:cNvPr>
          <p:cNvSpPr txBox="1"/>
          <p:nvPr/>
        </p:nvSpPr>
        <p:spPr>
          <a:xfrm>
            <a:off x="4014788" y="6302926"/>
            <a:ext cx="68699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Source: Tatari, Case study: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DTC Health Tech Case Study.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Campaign dates: Q2 2020- Q2 2021.</a:t>
            </a:r>
          </a:p>
        </p:txBody>
      </p:sp>
      <p:sp>
        <p:nvSpPr>
          <p:cNvPr id="32" name="Google Shape;229;p30">
            <a:extLst>
              <a:ext uri="{FF2B5EF4-FFF2-40B4-BE49-F238E27FC236}">
                <a16:creationId xmlns:a16="http://schemas.microsoft.com/office/drawing/2014/main" id="{A3C5C6B5-91E6-DB2E-01A3-E632323EF842}"/>
              </a:ext>
            </a:extLst>
          </p:cNvPr>
          <p:cNvSpPr txBox="1"/>
          <p:nvPr/>
        </p:nvSpPr>
        <p:spPr>
          <a:xfrm>
            <a:off x="6939365" y="2376440"/>
            <a:ext cx="1611899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+65%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3" name="Google Shape;229;p30">
            <a:extLst>
              <a:ext uri="{FF2B5EF4-FFF2-40B4-BE49-F238E27FC236}">
                <a16:creationId xmlns:a16="http://schemas.microsoft.com/office/drawing/2014/main" id="{A52F6170-B5AC-52F9-7460-60B7EB9A02F5}"/>
              </a:ext>
            </a:extLst>
          </p:cNvPr>
          <p:cNvSpPr txBox="1"/>
          <p:nvPr/>
        </p:nvSpPr>
        <p:spPr>
          <a:xfrm>
            <a:off x="6941276" y="3027738"/>
            <a:ext cx="408491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Reduction in Cost Per Website Sign-Up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after implementing frequency caps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229;p30">
            <a:extLst>
              <a:ext uri="{FF2B5EF4-FFF2-40B4-BE49-F238E27FC236}">
                <a16:creationId xmlns:a16="http://schemas.microsoft.com/office/drawing/2014/main" id="{52778EBF-4494-E6A0-5162-133F0DAC0987}"/>
              </a:ext>
            </a:extLst>
          </p:cNvPr>
          <p:cNvSpPr txBox="1"/>
          <p:nvPr/>
        </p:nvSpPr>
        <p:spPr>
          <a:xfrm>
            <a:off x="6939365" y="4340634"/>
            <a:ext cx="1611899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+95%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6" name="Google Shape;229;p30">
            <a:extLst>
              <a:ext uri="{FF2B5EF4-FFF2-40B4-BE49-F238E27FC236}">
                <a16:creationId xmlns:a16="http://schemas.microsoft.com/office/drawing/2014/main" id="{CF9893E7-8250-45CC-E85B-097835262C38}"/>
              </a:ext>
            </a:extLst>
          </p:cNvPr>
          <p:cNvSpPr txBox="1"/>
          <p:nvPr/>
        </p:nvSpPr>
        <p:spPr>
          <a:xfrm>
            <a:off x="6941277" y="4991931"/>
            <a:ext cx="371286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Increase in reach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with impressions spread further with frequency caps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EC1CA24-A55B-E6E3-CF93-85067E31D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919" y="2201477"/>
            <a:ext cx="1566936" cy="156693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C7585B3-6D40-8D8C-C591-D8C7E6DEC058}"/>
              </a:ext>
            </a:extLst>
          </p:cNvPr>
          <p:cNvGrpSpPr/>
          <p:nvPr/>
        </p:nvGrpSpPr>
        <p:grpSpPr>
          <a:xfrm>
            <a:off x="5155919" y="4212829"/>
            <a:ext cx="1566936" cy="1468697"/>
            <a:chOff x="4355935" y="1827638"/>
            <a:chExt cx="1566936" cy="1468697"/>
          </a:xfrm>
        </p:grpSpPr>
        <p:pic>
          <p:nvPicPr>
            <p:cNvPr id="41" name="Picture 40" descr="Shape, circle&#10;&#10;Description automatically generated">
              <a:extLst>
                <a:ext uri="{FF2B5EF4-FFF2-40B4-BE49-F238E27FC236}">
                  <a16:creationId xmlns:a16="http://schemas.microsoft.com/office/drawing/2014/main" id="{E5E6D6F6-41EA-54D2-D53D-3691759C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5935" y="1827638"/>
              <a:ext cx="1566936" cy="1468697"/>
            </a:xfrm>
            <a:prstGeom prst="rect">
              <a:avLst/>
            </a:prstGeom>
          </p:spPr>
        </p:pic>
        <p:pic>
          <p:nvPicPr>
            <p:cNvPr id="42" name="Picture 4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6D0ED9E-AF3D-587A-000E-EE5E60BC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29701">
              <a:off x="4455484" y="1882718"/>
              <a:ext cx="1293294" cy="1293294"/>
            </a:xfrm>
            <a:prstGeom prst="rect">
              <a:avLst/>
            </a:prstGeom>
          </p:spPr>
        </p:pic>
      </p:grpSp>
      <p:pic>
        <p:nvPicPr>
          <p:cNvPr id="23" name="Picture 2" descr="Job Application for Client Services Manager at Tatari">
            <a:extLst>
              <a:ext uri="{FF2B5EF4-FFF2-40B4-BE49-F238E27FC236}">
                <a16:creationId xmlns:a16="http://schemas.microsoft.com/office/drawing/2014/main" id="{C580AC5D-04ED-629A-DA9C-D0799C502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8" t="32077" r="4865" b="34490"/>
          <a:stretch/>
        </p:blipFill>
        <p:spPr bwMode="auto">
          <a:xfrm>
            <a:off x="10654145" y="6160655"/>
            <a:ext cx="1349903" cy="2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37B7A979-A605-9195-2B86-8D388526F3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66" y="81814"/>
            <a:ext cx="659005" cy="6590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AE5171-A652-8866-F577-8D28495518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9E50CF-5419-162C-AE00-B064B4F9E0C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5CA3A3-404A-5ACA-FC6C-BCB8626C5995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13153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C1EBAA6-12DF-464B-B295-D4EF610C0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667" y="81814"/>
            <a:ext cx="659005" cy="6590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Healthcare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76122" y="865679"/>
            <a:ext cx="3904144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large healthcare brand wanted to optimize their cross-screen reach and increase share of voice (SOV) in the market with a focus on driving cost efficiencies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Build a custom data segment of consumers who were exposed to competitors’ ads on Linear TV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Reach exposed users across OTT, desktop, tablet, and mobile to ensure client was the second touchpoint across Digital screens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Measure success via a custom Competitive Insights report comparing competitors’ Linear reach, frequency, and SOV pre- and post- campaign activation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Custom target audience exposed to competitors' Linear TV ads on Digital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VideoAmp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measured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+25%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increase in video completion rate, 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33%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larger share of voice than their competitors and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+8MM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incremental unique users reached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VideoAmp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Streaming + Multiscreen (non-linear)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OTT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3980266" y="62234"/>
            <a:ext cx="82117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7">
              <a:spcAft>
                <a:spcPts val="1000"/>
              </a:spcAft>
            </a:pP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Healthcare brand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achieved scale</a:t>
            </a: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 and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drove incremental users </a:t>
            </a: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within premium OTT inventory, leading to growth in SOV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1B4C05-4D3F-403D-9C35-ECCE47C3F0DD}"/>
              </a:ext>
            </a:extLst>
          </p:cNvPr>
          <p:cNvSpPr txBox="1"/>
          <p:nvPr/>
        </p:nvSpPr>
        <p:spPr>
          <a:xfrm>
            <a:off x="4014133" y="6194122"/>
            <a:ext cx="646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VideoAmp, Case study: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Healthcare Brand Captures Market Share with Conquesting Strategy Across Linear and Digital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Campaign time period: July 2020.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31" name="Picture 2" descr="VideoAmp Celebrates More Than 30 Fortune 500 Brands Adopting Its Marketing  Investment Platform With Over $10B Of Investment Optimized">
            <a:extLst>
              <a:ext uri="{FF2B5EF4-FFF2-40B4-BE49-F238E27FC236}">
                <a16:creationId xmlns:a16="http://schemas.microsoft.com/office/drawing/2014/main" id="{6FA204B1-552C-434D-9D67-0DD09DAA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9565" y="5996253"/>
            <a:ext cx="1361581" cy="4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613D78E-F897-4765-AF48-6B9FF25936AE}"/>
              </a:ext>
            </a:extLst>
          </p:cNvPr>
          <p:cNvSpPr/>
          <p:nvPr/>
        </p:nvSpPr>
        <p:spPr>
          <a:xfrm>
            <a:off x="9672070" y="2260759"/>
            <a:ext cx="2417118" cy="232636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8MM+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1C17AF-07A0-4738-BA64-E7A599C0E519}"/>
              </a:ext>
            </a:extLst>
          </p:cNvPr>
          <p:cNvSpPr txBox="1"/>
          <p:nvPr/>
        </p:nvSpPr>
        <p:spPr>
          <a:xfrm>
            <a:off x="9718140" y="4686804"/>
            <a:ext cx="238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Incremental Unique Users Reached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697C03A-F53C-481D-B254-FF6E3AED4013}"/>
              </a:ext>
            </a:extLst>
          </p:cNvPr>
          <p:cNvSpPr/>
          <p:nvPr/>
        </p:nvSpPr>
        <p:spPr>
          <a:xfrm>
            <a:off x="4157511" y="2260759"/>
            <a:ext cx="2445856" cy="2364337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+25%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27C160-AE12-4A9F-9539-80B79427B730}"/>
              </a:ext>
            </a:extLst>
          </p:cNvPr>
          <p:cNvSpPr txBox="1"/>
          <p:nvPr/>
        </p:nvSpPr>
        <p:spPr>
          <a:xfrm>
            <a:off x="3927011" y="4741133"/>
            <a:ext cx="290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Video Completion Rate Increase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5C9F4CB-CEE8-46D4-823C-A16EF276B055}"/>
              </a:ext>
            </a:extLst>
          </p:cNvPr>
          <p:cNvSpPr/>
          <p:nvPr/>
        </p:nvSpPr>
        <p:spPr>
          <a:xfrm>
            <a:off x="6916917" y="2244369"/>
            <a:ext cx="2445856" cy="2362348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+33%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DAF529-0E38-4480-ACBB-457C85183B48}"/>
              </a:ext>
            </a:extLst>
          </p:cNvPr>
          <p:cNvSpPr txBox="1"/>
          <p:nvPr/>
        </p:nvSpPr>
        <p:spPr>
          <a:xfrm>
            <a:off x="6554207" y="4736868"/>
            <a:ext cx="3171275" cy="8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Larger Share of Voice vs. Competitors via Cross-Channel Unique Reach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3CCD66-5534-8B8B-04A7-C49AD2E000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78A95C-3AA8-726F-3A58-0BC10CCB20D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977865-F217-08C1-F6F9-A80A323A0EA5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115106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0207"/>
            <a:ext cx="3764757" cy="749051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Beauty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21521" y="848260"/>
            <a:ext cx="4003827" cy="57554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 beauty brand sought to improve its brand perception among core 25-to 54-year-old Hispanic/Latinx females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Measurement Innovation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The brand ran a targeted branded content video campaign on Univision online platforms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To quantify the lift in positive brand association, Univision employed Comscore’s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Social Media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BrandLift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™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This survey-based solution delivers verified information on how the activated audience thinks and feels about the brand partner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It also enables advertisers, publishers or influencer partners to measure industry-accepted, as well as bespoke KPIs across branded content campaigns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	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Hispanic/Latinx Females A25-54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Ethnicity included: 65% Mexican, 5% Puerto Rican, 4% Cuban, 25% Other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The brand was able to understand how the campaign: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Impacted positive brand sentiment across 5 areas, with double-digit increases across all metrics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Positively impacted key brand association metrics and recall among its key Latinx target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Viewing Source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Comscore / Univision / Digital Video, Social Media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25348" y="31207"/>
            <a:ext cx="804163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beauty brand partnered with Comscore and Univision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quantify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drive brand perception</a:t>
            </a:r>
          </a:p>
        </p:txBody>
      </p:sp>
      <p:sp>
        <p:nvSpPr>
          <p:cNvPr id="44" name="Google Shape;229;p30">
            <a:extLst>
              <a:ext uri="{FF2B5EF4-FFF2-40B4-BE49-F238E27FC236}">
                <a16:creationId xmlns:a16="http://schemas.microsoft.com/office/drawing/2014/main" id="{529C6802-7F40-045C-CAC2-FD0DC21BC1F8}"/>
              </a:ext>
            </a:extLst>
          </p:cNvPr>
          <p:cNvSpPr txBox="1"/>
          <p:nvPr/>
        </p:nvSpPr>
        <p:spPr>
          <a:xfrm>
            <a:off x="4168547" y="819908"/>
            <a:ext cx="7964632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175895" marR="0" lvl="0" indent="-1758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68%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Arial Black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of the Latino female segment aged 25-34 associate the beauty brand with hydrating skin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5895" marR="0" lvl="0" indent="-1758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Arial Black"/>
              </a:rPr>
              <a:t>60%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of Latino social engagers recalled Univision’s premium branded content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75895" marR="0" lvl="0" indent="-1758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Arial Black"/>
              </a:rPr>
              <a:t>96%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of the Latino female segment aged 25-34, exposed to Univision’s campaign expressed ’more interest’ in beauty product brand</a:t>
            </a:r>
          </a:p>
          <a:p>
            <a:pPr marL="175895" marR="0" lvl="0" indent="-1758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Arial Black"/>
              </a:rPr>
              <a:t>86%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of surveyed Hispanic audiences reported being more interested in the beauty product brand after seeing the Univision campaign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BCEE45-5F21-F3C9-0DB0-8946B6AE041F}"/>
              </a:ext>
            </a:extLst>
          </p:cNvPr>
          <p:cNvSpPr txBox="1"/>
          <p:nvPr/>
        </p:nvSpPr>
        <p:spPr>
          <a:xfrm>
            <a:off x="4014788" y="6303733"/>
            <a:ext cx="68699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Source: Comscore, Case study: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Blinded Beauty Brand.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Campaign dates: 10/15/21- 11/19/21.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E959BE8-C7AE-CFD1-DFB4-CBDAC49283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061" y="-11150"/>
            <a:ext cx="828219" cy="828219"/>
          </a:xfrm>
          <a:prstGeom prst="rect">
            <a:avLst/>
          </a:prstGeom>
        </p:spPr>
      </p:pic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0D328CC6-7E70-6302-4D5E-C7A9B4E2DBAD}"/>
              </a:ext>
            </a:extLst>
          </p:cNvPr>
          <p:cNvSpPr txBox="1">
            <a:spLocks/>
          </p:cNvSpPr>
          <p:nvPr/>
        </p:nvSpPr>
        <p:spPr>
          <a:xfrm>
            <a:off x="4501414" y="5769647"/>
            <a:ext cx="6888864" cy="422275"/>
          </a:xfrm>
        </p:spPr>
        <p:txBody>
          <a:bodyPr vert="horz" lIns="0" tIns="45720" rIns="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*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Shareablee’s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Overall Survey benchmarks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calculate the average percentage point change lifts from Non-Engaged to Engaged survey respondents across key survey questions (such as Recall or Purchase Consideration) for campaign assessment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1540AE0-8A2E-F070-DEF9-BB8D54815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4689" y="6203631"/>
            <a:ext cx="1463040" cy="2377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1BBCA7-5928-844E-E9CB-2F5BEEB6DB33}"/>
              </a:ext>
            </a:extLst>
          </p:cNvPr>
          <p:cNvGrpSpPr/>
          <p:nvPr/>
        </p:nvGrpSpPr>
        <p:grpSpPr>
          <a:xfrm>
            <a:off x="4502150" y="2639949"/>
            <a:ext cx="6886575" cy="3133851"/>
            <a:chOff x="4867275" y="2624074"/>
            <a:chExt cx="5870575" cy="3133851"/>
          </a:xfrm>
        </p:grpSpPr>
        <p:pic>
          <p:nvPicPr>
            <p:cNvPr id="8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26DA140D-98E2-28FD-33E8-6FB6A8031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7275" y="2624074"/>
              <a:ext cx="5870575" cy="31338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A1FB77-FCF1-25BB-9FF3-276D6260F6AD}"/>
                </a:ext>
              </a:extLst>
            </p:cNvPr>
            <p:cNvSpPr txBox="1"/>
            <p:nvPr/>
          </p:nvSpPr>
          <p:spPr>
            <a:xfrm>
              <a:off x="5534025" y="2740025"/>
              <a:ext cx="393700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pts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AD4FA3-B21C-FB12-4CC8-49A1EB05D6BD}"/>
                </a:ext>
              </a:extLst>
            </p:cNvPr>
            <p:cNvSpPr txBox="1"/>
            <p:nvPr/>
          </p:nvSpPr>
          <p:spPr>
            <a:xfrm>
              <a:off x="6629399" y="3379682"/>
              <a:ext cx="393700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pts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9411C3-191A-A438-E6E0-D7D36D914A41}"/>
                </a:ext>
              </a:extLst>
            </p:cNvPr>
            <p:cNvSpPr txBox="1"/>
            <p:nvPr/>
          </p:nvSpPr>
          <p:spPr>
            <a:xfrm>
              <a:off x="7724774" y="3430587"/>
              <a:ext cx="393700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pts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4A8BD22-037D-3374-85B3-EFD4305CBCB7}"/>
                </a:ext>
              </a:extLst>
            </p:cNvPr>
            <p:cNvSpPr txBox="1"/>
            <p:nvPr/>
          </p:nvSpPr>
          <p:spPr>
            <a:xfrm>
              <a:off x="8830886" y="4070245"/>
              <a:ext cx="393700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pts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3691D4-A8AD-4841-47FC-0622E6E0D255}"/>
                </a:ext>
              </a:extLst>
            </p:cNvPr>
            <p:cNvSpPr txBox="1"/>
            <p:nvPr/>
          </p:nvSpPr>
          <p:spPr>
            <a:xfrm>
              <a:off x="9926261" y="3379682"/>
              <a:ext cx="393700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pts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6EF91B-8CCF-9083-E262-7674A31F7233}"/>
                </a:ext>
              </a:extLst>
            </p:cNvPr>
            <p:cNvSpPr txBox="1"/>
            <p:nvPr/>
          </p:nvSpPr>
          <p:spPr>
            <a:xfrm>
              <a:off x="5798761" y="4649682"/>
              <a:ext cx="393700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pts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BFAEE5-24D7-8442-FDD9-AFF918A84546}"/>
                </a:ext>
              </a:extLst>
            </p:cNvPr>
            <p:cNvSpPr txBox="1"/>
            <p:nvPr/>
          </p:nvSpPr>
          <p:spPr>
            <a:xfrm>
              <a:off x="6915149" y="4327525"/>
              <a:ext cx="393700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pts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D52FD3-4063-2AD4-5774-F84B0055956D}"/>
                </a:ext>
              </a:extLst>
            </p:cNvPr>
            <p:cNvSpPr txBox="1"/>
            <p:nvPr/>
          </p:nvSpPr>
          <p:spPr>
            <a:xfrm>
              <a:off x="8042274" y="4200525"/>
              <a:ext cx="393700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pts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1C17861-24B9-FEB7-7CB1-A7ABE0BE2E13}"/>
                </a:ext>
              </a:extLst>
            </p:cNvPr>
            <p:cNvSpPr txBox="1"/>
            <p:nvPr/>
          </p:nvSpPr>
          <p:spPr>
            <a:xfrm>
              <a:off x="9143244" y="4271962"/>
              <a:ext cx="393700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pts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65506E5-2FC3-F103-A534-11164981F831}"/>
                </a:ext>
              </a:extLst>
            </p:cNvPr>
            <p:cNvSpPr txBox="1"/>
            <p:nvPr/>
          </p:nvSpPr>
          <p:spPr>
            <a:xfrm>
              <a:off x="10248899" y="4089400"/>
              <a:ext cx="393700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pts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95EA6EA-7A50-503D-25D3-55690B4DC9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2A7795B-F122-D885-991D-7887894EDB8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FF540B-2019-F751-0CB0-BAFDA673852A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57362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6461EA-AEE0-EBE8-A2D9-35D8188E7CD1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Healthcare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09592" y="2419"/>
            <a:ext cx="81824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healthcare brand worked with Samba TV to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quantify the impact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their CTV campaign on 5 KPIs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7F4BAC-44BF-8367-76C9-DB7B1396BB2F}"/>
              </a:ext>
            </a:extLst>
          </p:cNvPr>
          <p:cNvSpPr txBox="1"/>
          <p:nvPr/>
        </p:nvSpPr>
        <p:spPr>
          <a:xfrm>
            <a:off x="4020360" y="6214430"/>
            <a:ext cx="6088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Samba TV, Healthcare Case Study. Campaign time period: October 2021 – December 2021. *Benchmarks are provided at a category level from Brand Lift partner Lucid.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296879F-DA1F-5F07-59FA-F3DC5B89B5E2}"/>
              </a:ext>
            </a:extLst>
          </p:cNvPr>
          <p:cNvSpPr/>
          <p:nvPr/>
        </p:nvSpPr>
        <p:spPr>
          <a:xfrm>
            <a:off x="57525" y="860918"/>
            <a:ext cx="3950517" cy="57246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major healthcare company sought to understand how their CTV campaign drove brand perception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metrics across key audiences, with a focus on brand awareness and action intent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Measurement Innovation</a:t>
            </a: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Pairing Samba TV’s ACR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viewership measurement with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Lucid’s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Brand Lift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tool allows for deeper insights into campaign impact on awareness and consideration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Using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Lucid’s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Propensity Matched Control Methodology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Samba TV created an unexposed control group to measure campaign lift among those who were exposed to the advertising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A25+ including light TV-viewing cohorts, parents, African Americans &amp; Hispanics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brand was able to determine campaign impact across 5 key brand perception metrics and compare to benchmarks. They saw lift in 4 out of 5 metrics, including brand awareness, ad recall, and action intent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analysis revealed which target groups were most responsive, allowing for future target refinement. Key demographic groups (male, 25-54) responded best to the CTV Messaging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Viewing Source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Samba TV &amp; Lucid / Pixel Tags / CTV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3D612168-7D93-3E0F-8415-019D4A003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66" y="81814"/>
            <a:ext cx="659005" cy="659005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F248E19-4DE6-C8C5-97F5-63098CA96331}"/>
              </a:ext>
            </a:extLst>
          </p:cNvPr>
          <p:cNvGraphicFramePr/>
          <p:nvPr/>
        </p:nvGraphicFramePr>
        <p:xfrm>
          <a:off x="3964307" y="1505595"/>
          <a:ext cx="3777252" cy="208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13AE5098-C3A4-160D-0695-C49F47856EB9}"/>
              </a:ext>
            </a:extLst>
          </p:cNvPr>
          <p:cNvGraphicFramePr/>
          <p:nvPr/>
        </p:nvGraphicFramePr>
        <p:xfrm>
          <a:off x="7020733" y="1505595"/>
          <a:ext cx="2687098" cy="208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09583275-DEF7-F47F-6FDB-DC594D911F75}"/>
              </a:ext>
            </a:extLst>
          </p:cNvPr>
          <p:cNvGraphicFramePr/>
          <p:nvPr/>
        </p:nvGraphicFramePr>
        <p:xfrm>
          <a:off x="9475762" y="1505595"/>
          <a:ext cx="2353823" cy="208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191B6CA-1CBA-2B61-1D03-0F7CC6F8FD38}"/>
              </a:ext>
            </a:extLst>
          </p:cNvPr>
          <p:cNvSpPr txBox="1"/>
          <p:nvPr/>
        </p:nvSpPr>
        <p:spPr>
          <a:xfrm>
            <a:off x="7586752" y="1299508"/>
            <a:ext cx="880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Exposed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87A52C-E7C8-5050-B0F3-D6B1481783B6}"/>
              </a:ext>
            </a:extLst>
          </p:cNvPr>
          <p:cNvSpPr txBox="1"/>
          <p:nvPr/>
        </p:nvSpPr>
        <p:spPr>
          <a:xfrm>
            <a:off x="6070204" y="1299508"/>
            <a:ext cx="762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Control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6A1064-47A4-9B91-7A2E-4106201F00E3}"/>
              </a:ext>
            </a:extLst>
          </p:cNvPr>
          <p:cNvSpPr txBox="1"/>
          <p:nvPr/>
        </p:nvSpPr>
        <p:spPr>
          <a:xfrm>
            <a:off x="9854384" y="1299508"/>
            <a:ext cx="762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Lift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811BFA-36CD-A77C-7FF7-84F05D054597}"/>
              </a:ext>
            </a:extLst>
          </p:cNvPr>
          <p:cNvSpPr/>
          <p:nvPr/>
        </p:nvSpPr>
        <p:spPr>
          <a:xfrm>
            <a:off x="4081319" y="1695806"/>
            <a:ext cx="7094682" cy="251817"/>
          </a:xfrm>
          <a:prstGeom prst="rect">
            <a:avLst/>
          </a:prstGeom>
          <a:noFill/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06C8473-4F8C-3809-C55B-BC6E24E40F8A}"/>
              </a:ext>
            </a:extLst>
          </p:cNvPr>
          <p:cNvSpPr/>
          <p:nvPr/>
        </p:nvSpPr>
        <p:spPr>
          <a:xfrm>
            <a:off x="4081319" y="2057029"/>
            <a:ext cx="7094682" cy="251817"/>
          </a:xfrm>
          <a:prstGeom prst="rect">
            <a:avLst/>
          </a:prstGeom>
          <a:noFill/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1432569-3CBA-A1C4-7D00-61BEF7EE6188}"/>
              </a:ext>
            </a:extLst>
          </p:cNvPr>
          <p:cNvSpPr/>
          <p:nvPr/>
        </p:nvSpPr>
        <p:spPr>
          <a:xfrm>
            <a:off x="4081319" y="3150243"/>
            <a:ext cx="7094682" cy="251817"/>
          </a:xfrm>
          <a:prstGeom prst="rect">
            <a:avLst/>
          </a:prstGeom>
          <a:noFill/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E1C67BD-8595-5E24-DFF9-0DE55BC2FAB9}"/>
              </a:ext>
            </a:extLst>
          </p:cNvPr>
          <p:cNvSpPr txBox="1"/>
          <p:nvPr/>
        </p:nvSpPr>
        <p:spPr>
          <a:xfrm>
            <a:off x="11078088" y="1299508"/>
            <a:ext cx="1094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Significance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73184919-FB1F-BC49-359A-BE5AA58AF38D}"/>
              </a:ext>
            </a:extLst>
          </p:cNvPr>
          <p:cNvSpPr/>
          <p:nvPr/>
        </p:nvSpPr>
        <p:spPr>
          <a:xfrm>
            <a:off x="11480090" y="1613160"/>
            <a:ext cx="290195" cy="271393"/>
          </a:xfrm>
          <a:prstGeom prst="upArrow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Arrow: Up 48">
            <a:extLst>
              <a:ext uri="{FF2B5EF4-FFF2-40B4-BE49-F238E27FC236}">
                <a16:creationId xmlns:a16="http://schemas.microsoft.com/office/drawing/2014/main" id="{1E3F17D8-02AA-54DA-DCF4-D306987406B6}"/>
              </a:ext>
            </a:extLst>
          </p:cNvPr>
          <p:cNvSpPr/>
          <p:nvPr/>
        </p:nvSpPr>
        <p:spPr>
          <a:xfrm>
            <a:off x="11480090" y="2047240"/>
            <a:ext cx="290195" cy="271393"/>
          </a:xfrm>
          <a:prstGeom prst="upArrow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Arrow: Up 49">
            <a:extLst>
              <a:ext uri="{FF2B5EF4-FFF2-40B4-BE49-F238E27FC236}">
                <a16:creationId xmlns:a16="http://schemas.microsoft.com/office/drawing/2014/main" id="{3CBE6C97-6903-70BD-3C46-4147C19E696A}"/>
              </a:ext>
            </a:extLst>
          </p:cNvPr>
          <p:cNvSpPr/>
          <p:nvPr/>
        </p:nvSpPr>
        <p:spPr>
          <a:xfrm>
            <a:off x="11480090" y="3105032"/>
            <a:ext cx="290195" cy="271393"/>
          </a:xfrm>
          <a:prstGeom prst="upArrow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Arrow: Up 50">
            <a:extLst>
              <a:ext uri="{FF2B5EF4-FFF2-40B4-BE49-F238E27FC236}">
                <a16:creationId xmlns:a16="http://schemas.microsoft.com/office/drawing/2014/main" id="{A4F8970F-49AD-9A02-33A9-6A7A97CBB7FB}"/>
              </a:ext>
            </a:extLst>
          </p:cNvPr>
          <p:cNvSpPr/>
          <p:nvPr/>
        </p:nvSpPr>
        <p:spPr>
          <a:xfrm>
            <a:off x="11480090" y="2384642"/>
            <a:ext cx="290195" cy="271393"/>
          </a:xfrm>
          <a:prstGeom prst="upArrow">
            <a:avLst/>
          </a:prstGeom>
          <a:solidFill>
            <a:srgbClr val="FFE600"/>
          </a:solidFill>
          <a:ln>
            <a:solidFill>
              <a:srgbClr val="FF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FA81CD47-45B8-587A-0C66-35BA502676AB}"/>
              </a:ext>
            </a:extLst>
          </p:cNvPr>
          <p:cNvGraphicFramePr/>
          <p:nvPr/>
        </p:nvGraphicFramePr>
        <p:xfrm>
          <a:off x="4663988" y="4156229"/>
          <a:ext cx="3201816" cy="208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22A2DD84-E8A4-8F7A-5090-E400194A59CE}"/>
              </a:ext>
            </a:extLst>
          </p:cNvPr>
          <p:cNvGraphicFramePr/>
          <p:nvPr/>
        </p:nvGraphicFramePr>
        <p:xfrm>
          <a:off x="8270788" y="4156229"/>
          <a:ext cx="3201816" cy="208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8F4DA123-A3CD-F155-595A-E7C1360CDC76}"/>
              </a:ext>
            </a:extLst>
          </p:cNvPr>
          <p:cNvSpPr txBox="1"/>
          <p:nvPr/>
        </p:nvSpPr>
        <p:spPr>
          <a:xfrm>
            <a:off x="4951433" y="3878416"/>
            <a:ext cx="2289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Benchmark lift*: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30.2%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DA30B3-94E7-6139-CC9F-10FBD6D89138}"/>
              </a:ext>
            </a:extLst>
          </p:cNvPr>
          <p:cNvSpPr txBox="1"/>
          <p:nvPr/>
        </p:nvSpPr>
        <p:spPr>
          <a:xfrm>
            <a:off x="8709817" y="3878416"/>
            <a:ext cx="2289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Benchmark lift*: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12.1%</a:t>
            </a:r>
          </a:p>
        </p:txBody>
      </p:sp>
      <p:pic>
        <p:nvPicPr>
          <p:cNvPr id="33" name="Picture 20" descr="Samba TV Home Page">
            <a:extLst>
              <a:ext uri="{FF2B5EF4-FFF2-40B4-BE49-F238E27FC236}">
                <a16:creationId xmlns:a16="http://schemas.microsoft.com/office/drawing/2014/main" id="{D32768F6-B4EC-DE7B-79E4-F95E1617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037" y="6018954"/>
            <a:ext cx="1993490" cy="58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6E6F29-23A9-6F1A-3754-C79A5398E9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10DD31-C889-1270-4F13-9EB39B6944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A59B75-C966-B0C0-13AB-1B4B6B440D6B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778670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82BE6F-91C3-40FE-817C-58ECD6AD8755}"/>
              </a:ext>
            </a:extLst>
          </p:cNvPr>
          <p:cNvSpPr/>
          <p:nvPr/>
        </p:nvSpPr>
        <p:spPr>
          <a:xfrm>
            <a:off x="0" y="-1"/>
            <a:ext cx="4729162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1525EF1-F80A-4833-9EAE-017E4D4D33BC}"/>
              </a:ext>
            </a:extLst>
          </p:cNvPr>
          <p:cNvSpPr/>
          <p:nvPr/>
        </p:nvSpPr>
        <p:spPr>
          <a:xfrm>
            <a:off x="5751843" y="1343573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6C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827D29-12BC-4F51-B992-D17E57EA4A90}"/>
              </a:ext>
            </a:extLst>
          </p:cNvPr>
          <p:cNvSpPr txBox="1"/>
          <p:nvPr/>
        </p:nvSpPr>
        <p:spPr>
          <a:xfrm>
            <a:off x="5751843" y="1372229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4D9B91-89C6-4263-A7A7-446C27C2EB14}"/>
              </a:ext>
            </a:extLst>
          </p:cNvPr>
          <p:cNvSpPr txBox="1"/>
          <p:nvPr/>
        </p:nvSpPr>
        <p:spPr>
          <a:xfrm>
            <a:off x="5843627" y="1730169"/>
            <a:ext cx="52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increase the likelihood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that the intended audience will be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motivated to act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make a purchase, download an app, sign-up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a subscription, make a booking, etc.)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36502-0085-488A-8A87-F5FD8373F3BB}"/>
              </a:ext>
            </a:extLst>
          </p:cNvPr>
          <p:cNvSpPr txBox="1"/>
          <p:nvPr/>
        </p:nvSpPr>
        <p:spPr>
          <a:xfrm>
            <a:off x="1" y="996396"/>
            <a:ext cx="47291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Mid-To-Lower Funnel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Case Studies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8465DD-D1C4-42E9-9DB8-EC05EFB7775A}"/>
              </a:ext>
            </a:extLst>
          </p:cNvPr>
          <p:cNvSpPr/>
          <p:nvPr/>
        </p:nvSpPr>
        <p:spPr>
          <a:xfrm>
            <a:off x="5285433" y="3737851"/>
            <a:ext cx="6340510" cy="18928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‘action-based’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Rates (website traffic, app downloads, subscription sign-ups, tune-in, foot traffic)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Sales / Revenues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Optimizations / ROI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(Conversions)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FF1E593-1726-71BA-EAA1-80514A3F0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123" y="3008320"/>
            <a:ext cx="1156916" cy="11569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A18760-470B-BA75-3D44-9634E0C68C84}"/>
              </a:ext>
            </a:extLst>
          </p:cNvPr>
          <p:cNvSpPr/>
          <p:nvPr/>
        </p:nvSpPr>
        <p:spPr>
          <a:xfrm>
            <a:off x="220834" y="4464788"/>
            <a:ext cx="4287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Multiscreen TV drives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390FF-846C-5EBE-0021-6B728E891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4D375A-E8E9-303F-690F-7BB423DCA6E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0F4B8-06D4-1C20-97BC-6195C06F380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3047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0DE379D-CAC9-4715-8784-BA079934B57F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B12078-9585-469E-B5CB-DFE4C575747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E3B61A-BE8C-4247-ADC5-68D9BB4BD8A5}"/>
              </a:ext>
            </a:extLst>
          </p:cNvPr>
          <p:cNvSpPr txBox="1"/>
          <p:nvPr/>
        </p:nvSpPr>
        <p:spPr>
          <a:xfrm>
            <a:off x="3935961" y="5976186"/>
            <a:ext cx="6478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A+E Networks, Case Study: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Digital Conversion From Linear Campaign.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Traditional Linear = consists of A+E networks and competitors where the brand is running advertisements.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Lift Performance (TLP):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Measure the relative performance of a campaign component's contribution and impact on TV Lift.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Efficiency (Index):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Index comparing estimated spend (via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iSpot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) divided by the attributed campaign conversions to TV norms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/>
              </a:rPr>
              <a:t>.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DD8D68-14D7-47F7-BD70-5D09AAC64BC2}"/>
              </a:ext>
            </a:extLst>
          </p:cNvPr>
          <p:cNvSpPr/>
          <p:nvPr/>
        </p:nvSpPr>
        <p:spPr>
          <a:xfrm>
            <a:off x="125016" y="44572"/>
            <a:ext cx="3764757" cy="739177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Wellness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614BA65E-CB64-48D3-BDC1-D6B74ED1F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09" y="76628"/>
            <a:ext cx="685571" cy="685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0978877-115F-4956-9E75-83FD031B55FA}"/>
              </a:ext>
            </a:extLst>
          </p:cNvPr>
          <p:cNvGrpSpPr/>
          <p:nvPr/>
        </p:nvGrpSpPr>
        <p:grpSpPr>
          <a:xfrm>
            <a:off x="3986489" y="2604930"/>
            <a:ext cx="4118134" cy="2277181"/>
            <a:chOff x="2316343" y="2585645"/>
            <a:chExt cx="6783446" cy="3946006"/>
          </a:xfrm>
        </p:grpSpPr>
        <p:graphicFrame>
          <p:nvGraphicFramePr>
            <p:cNvPr id="32" name="Chart 31">
              <a:extLst>
                <a:ext uri="{FF2B5EF4-FFF2-40B4-BE49-F238E27FC236}">
                  <a16:creationId xmlns:a16="http://schemas.microsoft.com/office/drawing/2014/main" id="{192DFE44-A1ED-465F-A8BF-4E4AB85D8079}"/>
                </a:ext>
              </a:extLst>
            </p:cNvPr>
            <p:cNvGraphicFramePr/>
            <p:nvPr/>
          </p:nvGraphicFramePr>
          <p:xfrm>
            <a:off x="2316343" y="2585645"/>
            <a:ext cx="6783446" cy="36754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FDBB4B-48CB-49DC-90DE-7CF5383DE80B}"/>
                </a:ext>
              </a:extLst>
            </p:cNvPr>
            <p:cNvSpPr txBox="1"/>
            <p:nvPr/>
          </p:nvSpPr>
          <p:spPr>
            <a:xfrm>
              <a:off x="2316343" y="5982066"/>
              <a:ext cx="3520130" cy="53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Traditional Linear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99CB6DA-BC60-48AE-9F07-543032015887}"/>
                </a:ext>
              </a:extLst>
            </p:cNvPr>
            <p:cNvSpPr txBox="1"/>
            <p:nvPr/>
          </p:nvSpPr>
          <p:spPr>
            <a:xfrm>
              <a:off x="5836473" y="5998321"/>
              <a:ext cx="2644495" cy="53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A+E Precision</a:t>
              </a:r>
            </a:p>
          </p:txBody>
        </p:sp>
      </p:grpSp>
      <p:sp>
        <p:nvSpPr>
          <p:cNvPr id="42" name="TRADITIONAL TV DOMINATES VIDEO VIEWING">
            <a:extLst>
              <a:ext uri="{FF2B5EF4-FFF2-40B4-BE49-F238E27FC236}">
                <a16:creationId xmlns:a16="http://schemas.microsoft.com/office/drawing/2014/main" id="{62F2EDB8-25BF-4871-BB6B-28DB1425FF4B}"/>
              </a:ext>
            </a:extLst>
          </p:cNvPr>
          <p:cNvSpPr txBox="1"/>
          <p:nvPr/>
        </p:nvSpPr>
        <p:spPr>
          <a:xfrm>
            <a:off x="4442061" y="1588898"/>
            <a:ext cx="3320983" cy="266740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Univers LT Std 59 Ultra Condens"/>
              </a:rPr>
              <a:t>TV Lift Performance % </a:t>
            </a:r>
          </a:p>
        </p:txBody>
      </p:sp>
      <p:sp>
        <p:nvSpPr>
          <p:cNvPr id="47" name="TRADITIONAL TV DOMINATES VIDEO VIEWING">
            <a:extLst>
              <a:ext uri="{FF2B5EF4-FFF2-40B4-BE49-F238E27FC236}">
                <a16:creationId xmlns:a16="http://schemas.microsoft.com/office/drawing/2014/main" id="{DA42E3E9-4039-4AFC-A984-98FB406D70CE}"/>
              </a:ext>
            </a:extLst>
          </p:cNvPr>
          <p:cNvSpPr txBox="1"/>
          <p:nvPr/>
        </p:nvSpPr>
        <p:spPr>
          <a:xfrm>
            <a:off x="8346676" y="1588898"/>
            <a:ext cx="3597801" cy="266740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25400" tIns="25400" rIns="25400" bIns="25400" anchor="ctr">
            <a:spAutoFit/>
          </a:bodyPr>
          <a:lstStyle>
            <a:defPPr>
              <a:defRPr lang="en-US"/>
            </a:defPPr>
            <a:lvl1pPr lvl="0" algn="ctr">
              <a:defRPr sz="1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Univers LT Std 59 Ultra Condens"/>
              </a:rPr>
              <a:t>Conversion Efficiency Index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7531152-9F89-478E-8E81-BB979D273184}"/>
              </a:ext>
            </a:extLst>
          </p:cNvPr>
          <p:cNvGrpSpPr/>
          <p:nvPr/>
        </p:nvGrpSpPr>
        <p:grpSpPr>
          <a:xfrm>
            <a:off x="8078429" y="2603169"/>
            <a:ext cx="4121191" cy="2277182"/>
            <a:chOff x="2316343" y="2585645"/>
            <a:chExt cx="6783446" cy="3946007"/>
          </a:xfrm>
        </p:grpSpPr>
        <p:graphicFrame>
          <p:nvGraphicFramePr>
            <p:cNvPr id="49" name="Chart 48">
              <a:extLst>
                <a:ext uri="{FF2B5EF4-FFF2-40B4-BE49-F238E27FC236}">
                  <a16:creationId xmlns:a16="http://schemas.microsoft.com/office/drawing/2014/main" id="{4122FC97-7114-40D0-B5E9-5DDA3A8E39D5}"/>
                </a:ext>
              </a:extLst>
            </p:cNvPr>
            <p:cNvGraphicFramePr/>
            <p:nvPr/>
          </p:nvGraphicFramePr>
          <p:xfrm>
            <a:off x="2316343" y="2585645"/>
            <a:ext cx="6783446" cy="36754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4F5A6CC-4CF1-4C6E-A7CE-FFDD38CF828E}"/>
                </a:ext>
              </a:extLst>
            </p:cNvPr>
            <p:cNvSpPr txBox="1"/>
            <p:nvPr/>
          </p:nvSpPr>
          <p:spPr>
            <a:xfrm>
              <a:off x="2359458" y="5998322"/>
              <a:ext cx="3263316" cy="53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Traditional Linear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F124826-FB97-4C08-9B39-C7C3415FBF00}"/>
                </a:ext>
              </a:extLst>
            </p:cNvPr>
            <p:cNvSpPr txBox="1"/>
            <p:nvPr/>
          </p:nvSpPr>
          <p:spPr>
            <a:xfrm>
              <a:off x="5836473" y="5998322"/>
              <a:ext cx="2644495" cy="53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A+E Precision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34FD0F6-C38B-4FFB-A2AA-193543E84A59}"/>
              </a:ext>
            </a:extLst>
          </p:cNvPr>
          <p:cNvSpPr txBox="1"/>
          <p:nvPr/>
        </p:nvSpPr>
        <p:spPr>
          <a:xfrm>
            <a:off x="7881172" y="4102621"/>
            <a:ext cx="87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(IMP)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763B906-1712-4208-8C90-CB19DE770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894" y="3395203"/>
            <a:ext cx="931353" cy="931353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04055E19-6FE5-46DB-B7DB-6ECE0BA33C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523" y="3389579"/>
            <a:ext cx="931353" cy="931353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FCDDD47-EB99-4B1A-AEDD-507A940576DD}"/>
              </a:ext>
            </a:extLst>
          </p:cNvPr>
          <p:cNvSpPr/>
          <p:nvPr/>
        </p:nvSpPr>
        <p:spPr>
          <a:xfrm>
            <a:off x="10348467" y="2040246"/>
            <a:ext cx="864169" cy="5781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+15% </a:t>
            </a:r>
          </a:p>
        </p:txBody>
      </p:sp>
      <p:sp>
        <p:nvSpPr>
          <p:cNvPr id="52" name="Down Arrow 16">
            <a:extLst>
              <a:ext uri="{FF2B5EF4-FFF2-40B4-BE49-F238E27FC236}">
                <a16:creationId xmlns:a16="http://schemas.microsoft.com/office/drawing/2014/main" id="{D9378DA2-7DB9-4347-9110-96849AF504F6}"/>
              </a:ext>
            </a:extLst>
          </p:cNvPr>
          <p:cNvSpPr/>
          <p:nvPr/>
        </p:nvSpPr>
        <p:spPr>
          <a:xfrm rot="10800000">
            <a:off x="9466514" y="2325105"/>
            <a:ext cx="998680" cy="767206"/>
          </a:xfrm>
          <a:prstGeom prst="downArrow">
            <a:avLst/>
          </a:prstGeom>
          <a:solidFill>
            <a:srgbClr val="00C0F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1BE650B-98A1-48B3-B05D-72F8A0CE60A7}"/>
              </a:ext>
            </a:extLst>
          </p:cNvPr>
          <p:cNvSpPr/>
          <p:nvPr/>
        </p:nvSpPr>
        <p:spPr>
          <a:xfrm>
            <a:off x="6311145" y="2040246"/>
            <a:ext cx="864169" cy="5781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+42% </a:t>
            </a:r>
          </a:p>
        </p:txBody>
      </p:sp>
      <p:sp>
        <p:nvSpPr>
          <p:cNvPr id="60" name="Down Arrow 16">
            <a:extLst>
              <a:ext uri="{FF2B5EF4-FFF2-40B4-BE49-F238E27FC236}">
                <a16:creationId xmlns:a16="http://schemas.microsoft.com/office/drawing/2014/main" id="{4177B7F1-9D7A-4DFD-91B9-B18F061CCB58}"/>
              </a:ext>
            </a:extLst>
          </p:cNvPr>
          <p:cNvSpPr/>
          <p:nvPr/>
        </p:nvSpPr>
        <p:spPr>
          <a:xfrm rot="10800000">
            <a:off x="5313344" y="2325105"/>
            <a:ext cx="998680" cy="767206"/>
          </a:xfrm>
          <a:prstGeom prst="downArrow">
            <a:avLst/>
          </a:prstGeom>
          <a:solidFill>
            <a:srgbClr val="00C0F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FFD56A-DC5C-475B-9EE8-EF895C27FDE9}"/>
              </a:ext>
            </a:extLst>
          </p:cNvPr>
          <p:cNvSpPr/>
          <p:nvPr/>
        </p:nvSpPr>
        <p:spPr>
          <a:xfrm>
            <a:off x="4901313" y="4886662"/>
            <a:ext cx="6830573" cy="844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A+E Precision optimization increases vs. the cable TV average: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Lift performance: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+27%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Conversion Efficiency Index: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+41%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7" name="TRADITIONAL TV DOMINATES VIDEO VIEWING">
            <a:extLst>
              <a:ext uri="{FF2B5EF4-FFF2-40B4-BE49-F238E27FC236}">
                <a16:creationId xmlns:a16="http://schemas.microsoft.com/office/drawing/2014/main" id="{A6CC9B75-8C73-4749-B41F-8141404F7105}"/>
              </a:ext>
            </a:extLst>
          </p:cNvPr>
          <p:cNvSpPr txBox="1"/>
          <p:nvPr/>
        </p:nvSpPr>
        <p:spPr>
          <a:xfrm>
            <a:off x="4389108" y="1212478"/>
            <a:ext cx="7613372" cy="297517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Univers LT Std 59 Ultra Condens"/>
              </a:rPr>
              <a:t>Outcome: Online Purchases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B3F973-7EBA-4D93-9030-562CBFCFFE58}"/>
              </a:ext>
            </a:extLst>
          </p:cNvPr>
          <p:cNvSpPr/>
          <p:nvPr/>
        </p:nvSpPr>
        <p:spPr>
          <a:xfrm>
            <a:off x="4014788" y="42136"/>
            <a:ext cx="81441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7">
              <a:spcAft>
                <a:spcPts val="1000"/>
              </a:spcAft>
            </a:pP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Audience-based buying outperformed traditional linear TV in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online sales lift</a:t>
            </a: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 and </a:t>
            </a:r>
            <a:r>
              <a:rPr lang="en-US" sz="2200" b="1" dirty="0">
                <a:solidFill>
                  <a:srgbClr val="1F1A62"/>
                </a:solidFill>
                <a:latin typeface="Helvetica"/>
                <a:cs typeface="Helvetica"/>
              </a:rPr>
              <a:t>conversion efficiency</a:t>
            </a:r>
            <a:r>
              <a:rPr lang="en-US" sz="2200" dirty="0">
                <a:solidFill>
                  <a:srgbClr val="1F1A62"/>
                </a:solidFill>
                <a:latin typeface="Helvetica"/>
                <a:cs typeface="Helvetica"/>
              </a:rPr>
              <a:t> for a wellness brand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8D6B98-6364-42D9-850F-3A24996C056B}"/>
              </a:ext>
            </a:extLst>
          </p:cNvPr>
          <p:cNvSpPr/>
          <p:nvPr/>
        </p:nvSpPr>
        <p:spPr>
          <a:xfrm>
            <a:off x="95249" y="1005481"/>
            <a:ext cx="3884959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wellness brand sought to improve the online conversion performance of their traditional linear TV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brand utilized A+E Network’s Precision solution to follow the custom target’s journey from where they were engaged and from engagement to conversion. Then A+E’s Performance solution was utilized for: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TV Lift Performance (TLP): measures the relative performance of a campaign component’s contribution and impact on TV Lift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Efficiency (Index): compares estimated spend (via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iSpot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) divided by the attributed campaign conversions to TV norms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Health-Conscious Adults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Through audience-based targeting and measurement, A+E Networks contributed to a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+42% lift in TV performance and +15% in conversion efficiency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A+E Networks’ Precision+Performance / Data-driven linear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3111E1D-869D-419E-B019-8D6DDD58F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468" y="6028590"/>
            <a:ext cx="1810486" cy="4730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B23BEC-7701-BBD2-BD2C-84BD0980A8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2EB9C3-B0D8-9D15-6813-234B64FF3B6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4C73F-F306-8C02-5828-5E81C52A1661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76297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fbcc2d-a520-42b9-8ca7-e090664160a6" xsi:nil="true"/>
    <lcf76f155ced4ddcb4097134ff3c332f xmlns="97cdb7a3-d8d8-4d5a-8559-ae518cf29f4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4291D3CFFFB3468A8BEBC160241642" ma:contentTypeVersion="18" ma:contentTypeDescription="Create a new document." ma:contentTypeScope="" ma:versionID="387be907f486394efa0aa922f6891cb4">
  <xsd:schema xmlns:xsd="http://www.w3.org/2001/XMLSchema" xmlns:xs="http://www.w3.org/2001/XMLSchema" xmlns:p="http://schemas.microsoft.com/office/2006/metadata/properties" xmlns:ns2="97cdb7a3-d8d8-4d5a-8559-ae518cf29f49" xmlns:ns3="8ffbcc2d-a520-42b9-8ca7-e090664160a6" targetNamespace="http://schemas.microsoft.com/office/2006/metadata/properties" ma:root="true" ma:fieldsID="5bf9659b688e4d2890b1db6b33d4e217" ns2:_="" ns3:_="">
    <xsd:import namespace="97cdb7a3-d8d8-4d5a-8559-ae518cf29f49"/>
    <xsd:import namespace="8ffbcc2d-a520-42b9-8ca7-e090664160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db7a3-d8d8-4d5a-8559-ae518cf29f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bcc2d-a520-42b9-8ca7-e090664160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92ae5e6-0bf7-4809-94d2-b453c12df252}" ma:internalName="TaxCatchAll" ma:showField="CatchAllData" ma:web="8ffbcc2d-a520-42b9-8ca7-e090664160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FEC721-A1C6-40AC-9DCD-F12D57934B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7FAAA1-F0BD-40A6-8B7D-9FEEA7E4CA10}">
  <ds:schemaRefs>
    <ds:schemaRef ds:uri="http://schemas.microsoft.com/office/2006/metadata/properties"/>
    <ds:schemaRef ds:uri="http://schemas.microsoft.com/office/infopath/2007/PartnerControls"/>
    <ds:schemaRef ds:uri="9f6166fe-9f5b-43aa-b8a9-b4d7ad530bda"/>
    <ds:schemaRef ds:uri="a86b28e8-29a6-4ab8-af18-2a7f61acfad2"/>
    <ds:schemaRef ds:uri="8ffbcc2d-a520-42b9-8ca7-e090664160a6"/>
    <ds:schemaRef ds:uri="97cdb7a3-d8d8-4d5a-8559-ae518cf29f49"/>
    <ds:schemaRef ds:uri="c00419b3-ff22-4e92-8e74-ef4894f6b0e1"/>
    <ds:schemaRef ds:uri="c3801c2d-3f2f-44a1-8478-554d1c91a4f5"/>
  </ds:schemaRefs>
</ds:datastoreItem>
</file>

<file path=customXml/itemProps3.xml><?xml version="1.0" encoding="utf-8"?>
<ds:datastoreItem xmlns:ds="http://schemas.openxmlformats.org/officeDocument/2006/customXml" ds:itemID="{596A3FF8-9F71-4BDD-8957-11D035612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db7a3-d8d8-4d5a-8559-ae518cf29f49"/>
    <ds:schemaRef ds:uri="8ffbcc2d-a520-42b9-8ca7-e090664160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3150</Words>
  <Application>Microsoft Office PowerPoint</Application>
  <PresentationFormat>Widescreen</PresentationFormat>
  <Paragraphs>416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Office Theme</vt:lpstr>
      <vt:lpstr>4_Office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Guillen</dc:creator>
  <cp:lastModifiedBy>Dylan Breger</cp:lastModifiedBy>
  <cp:revision>2</cp:revision>
  <dcterms:created xsi:type="dcterms:W3CDTF">2024-04-19T15:56:23Z</dcterms:created>
  <dcterms:modified xsi:type="dcterms:W3CDTF">2024-07-10T21:23:47Z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0x010100C24291D3CFFFB3468A8BEBC160241642</vt:lpwstr>
  </property>
</Properties>
</file>