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charts/chart12.xml" ContentType="application/vnd.openxmlformats-officedocument.drawingml.chart+xml"/>
  <Override PartName="/ppt/charts/style6.xml" ContentType="application/vnd.ms-office.chartstyle+xml"/>
  <Override PartName="/ppt/charts/colors6.xml" ContentType="application/vnd.ms-office.chartcolorstyle+xml"/>
  <Override PartName="/ppt/charts/chart13.xml" ContentType="application/vnd.openxmlformats-officedocument.drawingml.chart+xml"/>
  <Override PartName="/ppt/charts/style7.xml" ContentType="application/vnd.ms-office.chartstyle+xml"/>
  <Override PartName="/ppt/charts/colors7.xml" ContentType="application/vnd.ms-office.chartcolorstyle+xml"/>
  <Override PartName="/ppt/charts/chart14.xml" ContentType="application/vnd.openxmlformats-officedocument.drawingml.chart+xml"/>
  <Override PartName="/ppt/charts/style8.xml" ContentType="application/vnd.ms-office.chartstyle+xml"/>
  <Override PartName="/ppt/charts/colors8.xml" ContentType="application/vnd.ms-office.chartcolorstyle+xml"/>
  <Override PartName="/ppt/charts/chart15.xml" ContentType="application/vnd.openxmlformats-officedocument.drawingml.chart+xml"/>
  <Override PartName="/ppt/charts/style9.xml" ContentType="application/vnd.ms-office.chartstyle+xml"/>
  <Override PartName="/ppt/charts/colors9.xml" ContentType="application/vnd.ms-office.chartcolorstyle+xml"/>
  <Override PartName="/ppt/charts/chart16.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7.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8.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9.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20.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2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2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23.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4.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5.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6.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7.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8.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9.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1.xml" ContentType="application/vnd.openxmlformats-officedocument.presentationml.notesSlide+xml"/>
  <Override PartName="/ppt/charts/chart30.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31.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32.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33.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34.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35.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6.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2.xml" ContentType="application/vnd.openxmlformats-officedocument.presentationml.notesSlide+xml"/>
  <Override PartName="/ppt/charts/chart37.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8.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9.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40.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41.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42.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43.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44.xml" ContentType="application/vnd.openxmlformats-officedocument.drawingml.chart+xml"/>
  <Override PartName="/ppt/charts/chart45.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46.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7.xml" ContentType="application/vnd.openxmlformats-officedocument.drawingml.chart+xml"/>
  <Override PartName="/ppt/charts/chart48.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9.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50.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51.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52.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53.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54.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55.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56.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57.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8.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60.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61.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62.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63.xml" ContentType="application/vnd.openxmlformats-officedocument.drawingml.chart+xml"/>
  <Override PartName="/ppt/charts/style55.xml" ContentType="application/vnd.ms-office.chartstyle+xml"/>
  <Override PartName="/ppt/charts/colors5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0" r:id="rId1"/>
    <p:sldMasterId id="2147483652" r:id="rId2"/>
    <p:sldMasterId id="2147483658" r:id="rId3"/>
    <p:sldMasterId id="2147483663" r:id="rId4"/>
    <p:sldMasterId id="2147483667" r:id="rId5"/>
    <p:sldMasterId id="2147483674" r:id="rId6"/>
  </p:sldMasterIdLst>
  <p:notesMasterIdLst>
    <p:notesMasterId r:id="rId62"/>
  </p:notesMasterIdLst>
  <p:handoutMasterIdLst>
    <p:handoutMasterId r:id="rId63"/>
  </p:handoutMasterIdLst>
  <p:sldIdLst>
    <p:sldId id="473" r:id="rId7"/>
    <p:sldId id="520" r:id="rId8"/>
    <p:sldId id="552" r:id="rId9"/>
    <p:sldId id="713" r:id="rId10"/>
    <p:sldId id="802" r:id="rId11"/>
    <p:sldId id="474" r:id="rId12"/>
    <p:sldId id="526" r:id="rId13"/>
    <p:sldId id="752" r:id="rId14"/>
    <p:sldId id="701" r:id="rId15"/>
    <p:sldId id="787" r:id="rId16"/>
    <p:sldId id="788" r:id="rId17"/>
    <p:sldId id="741" r:id="rId18"/>
    <p:sldId id="789" r:id="rId19"/>
    <p:sldId id="818" r:id="rId20"/>
    <p:sldId id="773" r:id="rId21"/>
    <p:sldId id="790" r:id="rId22"/>
    <p:sldId id="742" r:id="rId23"/>
    <p:sldId id="791" r:id="rId24"/>
    <p:sldId id="727" r:id="rId25"/>
    <p:sldId id="710" r:id="rId26"/>
    <p:sldId id="850" r:id="rId27"/>
    <p:sldId id="864" r:id="rId28"/>
    <p:sldId id="862" r:id="rId29"/>
    <p:sldId id="853" r:id="rId30"/>
    <p:sldId id="866" r:id="rId31"/>
    <p:sldId id="855" r:id="rId32"/>
    <p:sldId id="865" r:id="rId33"/>
    <p:sldId id="852" r:id="rId34"/>
    <p:sldId id="845" r:id="rId35"/>
    <p:sldId id="849" r:id="rId36"/>
    <p:sldId id="842" r:id="rId37"/>
    <p:sldId id="843" r:id="rId38"/>
    <p:sldId id="844" r:id="rId39"/>
    <p:sldId id="837" r:id="rId40"/>
    <p:sldId id="827" r:id="rId41"/>
    <p:sldId id="829" r:id="rId42"/>
    <p:sldId id="847" r:id="rId43"/>
    <p:sldId id="780" r:id="rId44"/>
    <p:sldId id="712" r:id="rId45"/>
    <p:sldId id="804" r:id="rId46"/>
    <p:sldId id="676" r:id="rId47"/>
    <p:sldId id="783" r:id="rId48"/>
    <p:sldId id="784" r:id="rId49"/>
    <p:sldId id="796" r:id="rId50"/>
    <p:sldId id="797" r:id="rId51"/>
    <p:sldId id="813" r:id="rId52"/>
    <p:sldId id="800" r:id="rId53"/>
    <p:sldId id="807" r:id="rId54"/>
    <p:sldId id="623" r:id="rId55"/>
    <p:sldId id="868" r:id="rId56"/>
    <p:sldId id="869" r:id="rId57"/>
    <p:sldId id="870" r:id="rId58"/>
    <p:sldId id="867" r:id="rId59"/>
    <p:sldId id="871" r:id="rId60"/>
    <p:sldId id="872" r:id="rId6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FFFF00"/>
    <a:srgbClr val="3682B4"/>
    <a:srgbClr val="50C8A0"/>
    <a:srgbClr val="FFFF99"/>
    <a:srgbClr val="009900"/>
    <a:srgbClr val="FF9999"/>
    <a:srgbClr val="004A82"/>
    <a:srgbClr val="54E133"/>
    <a:srgbClr val="FAB98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4280" autoAdjust="0"/>
  </p:normalViewPr>
  <p:slideViewPr>
    <p:cSldViewPr snapToGrid="0" snapToObjects="1">
      <p:cViewPr varScale="1">
        <p:scale>
          <a:sx n="114" d="100"/>
          <a:sy n="114" d="100"/>
        </p:scale>
        <p:origin x="1452" y="84"/>
      </p:cViewPr>
      <p:guideLst>
        <p:guide orient="horz" pos="2160"/>
        <p:guide pos="2880"/>
      </p:guideLst>
    </p:cSldViewPr>
  </p:slideViewPr>
  <p:outlineViewPr>
    <p:cViewPr>
      <p:scale>
        <a:sx n="33" d="100"/>
        <a:sy n="33" d="100"/>
      </p:scale>
      <p:origin x="0" y="-6438"/>
    </p:cViewPr>
  </p:outlineViewPr>
  <p:notesTextViewPr>
    <p:cViewPr>
      <p:scale>
        <a:sx n="75" d="100"/>
        <a:sy n="75" d="100"/>
      </p:scale>
      <p:origin x="0" y="0"/>
    </p:cViewPr>
  </p:notesTextViewPr>
  <p:sorterViewPr>
    <p:cViewPr varScale="1">
      <p:scale>
        <a:sx n="1" d="1"/>
        <a:sy n="1" d="1"/>
      </p:scale>
      <p:origin x="0" y="-8352"/>
    </p:cViewPr>
  </p:sorterViewPr>
  <p:notesViewPr>
    <p:cSldViewPr snapToGrid="0" snapToObjects="1">
      <p:cViewPr varScale="1">
        <p:scale>
          <a:sx n="86" d="100"/>
          <a:sy n="86" d="100"/>
        </p:scale>
        <p:origin x="382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handoutMaster" Target="handoutMasters/handoutMaster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5.xml"/><Relationship Id="rId1" Type="http://schemas.microsoft.com/office/2011/relationships/chartStyle" Target="style5.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6.xml"/><Relationship Id="rId1" Type="http://schemas.microsoft.com/office/2011/relationships/chartStyle" Target="style6.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7.xml"/><Relationship Id="rId1" Type="http://schemas.microsoft.com/office/2011/relationships/chartStyle" Target="style7.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8.xml"/><Relationship Id="rId1" Type="http://schemas.microsoft.com/office/2011/relationships/chartStyle" Target="style8.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9.xml"/><Relationship Id="rId1" Type="http://schemas.microsoft.com/office/2011/relationships/chartStyle" Target="style9.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0.xml"/><Relationship Id="rId1" Type="http://schemas.microsoft.com/office/2011/relationships/chartStyle" Target="style10.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1.xml"/><Relationship Id="rId1" Type="http://schemas.microsoft.com/office/2011/relationships/chartStyle" Target="style11.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2.xml"/><Relationship Id="rId1" Type="http://schemas.microsoft.com/office/2011/relationships/chartStyle" Target="style12.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4.xml"/><Relationship Id="rId1" Type="http://schemas.microsoft.com/office/2011/relationships/chartStyle" Target="style14.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5.xml"/><Relationship Id="rId1" Type="http://schemas.microsoft.com/office/2011/relationships/chartStyle" Target="style15.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16.xml"/><Relationship Id="rId1" Type="http://schemas.microsoft.com/office/2011/relationships/chartStyle" Target="style16.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17.xml"/><Relationship Id="rId1" Type="http://schemas.microsoft.com/office/2011/relationships/chartStyle" Target="style17.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18.xml"/><Relationship Id="rId1" Type="http://schemas.microsoft.com/office/2011/relationships/chartStyle" Target="style18.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19.xml"/><Relationship Id="rId1" Type="http://schemas.microsoft.com/office/2011/relationships/chartStyle" Target="style19.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0.xml"/><Relationship Id="rId1" Type="http://schemas.microsoft.com/office/2011/relationships/chartStyle" Target="style20.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1.xml"/><Relationship Id="rId1" Type="http://schemas.microsoft.com/office/2011/relationships/chartStyle" Target="style21.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2.xml"/><Relationship Id="rId1" Type="http://schemas.microsoft.com/office/2011/relationships/chartStyle" Target="style22.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3.xml"/><Relationship Id="rId1" Type="http://schemas.microsoft.com/office/2011/relationships/chartStyle" Target="style23.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4.xml"/><Relationship Id="rId1" Type="http://schemas.microsoft.com/office/2011/relationships/chartStyle" Target="style24.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25.xml"/><Relationship Id="rId1" Type="http://schemas.microsoft.com/office/2011/relationships/chartStyle" Target="style25.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26.xml"/><Relationship Id="rId1" Type="http://schemas.microsoft.com/office/2011/relationships/chartStyle" Target="style26.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27.xml"/><Relationship Id="rId1" Type="http://schemas.microsoft.com/office/2011/relationships/chartStyle" Target="style27.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28.xml"/><Relationship Id="rId1" Type="http://schemas.microsoft.com/office/2011/relationships/chartStyle" Target="style28.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29.xml"/><Relationship Id="rId1" Type="http://schemas.microsoft.com/office/2011/relationships/chartStyle" Target="style29.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0.xml"/><Relationship Id="rId1" Type="http://schemas.microsoft.com/office/2011/relationships/chartStyle" Target="style30.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1.xml"/><Relationship Id="rId1" Type="http://schemas.microsoft.com/office/2011/relationships/chartStyle" Target="style31.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2.xml"/><Relationship Id="rId1" Type="http://schemas.microsoft.com/office/2011/relationships/chartStyle" Target="style32.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3.xml"/><Relationship Id="rId1" Type="http://schemas.microsoft.com/office/2011/relationships/chartStyle" Target="style3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34.xml"/><Relationship Id="rId1" Type="http://schemas.microsoft.com/office/2011/relationships/chartStyle" Target="style34.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35.xml"/><Relationship Id="rId1" Type="http://schemas.microsoft.com/office/2011/relationships/chartStyle" Target="style35.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36.xml"/><Relationship Id="rId1" Type="http://schemas.microsoft.com/office/2011/relationships/chartStyle" Target="style36.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37.xml"/><Relationship Id="rId1" Type="http://schemas.microsoft.com/office/2011/relationships/chartStyle" Target="style37.xml"/></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_Worksheet43.xlsx"/></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38.xml"/><Relationship Id="rId1" Type="http://schemas.microsoft.com/office/2011/relationships/chartStyle" Target="style38.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39.xml"/><Relationship Id="rId1" Type="http://schemas.microsoft.com/office/2011/relationships/chartStyle" Target="style39.xml"/></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0.xml"/><Relationship Id="rId1" Type="http://schemas.microsoft.com/office/2011/relationships/chartStyle" Target="style40.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1.xml"/><Relationship Id="rId1" Type="http://schemas.microsoft.com/office/2011/relationships/chartStyle" Target="style41.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42.xml"/><Relationship Id="rId1" Type="http://schemas.microsoft.com/office/2011/relationships/chartStyle" Target="style42.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43.xml"/><Relationship Id="rId1" Type="http://schemas.microsoft.com/office/2011/relationships/chartStyle" Target="style43.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44.xml"/><Relationship Id="rId1" Type="http://schemas.microsoft.com/office/2011/relationships/chartStyle" Target="style44.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45.xml"/><Relationship Id="rId1" Type="http://schemas.microsoft.com/office/2011/relationships/chartStyle" Target="style45.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46.xml"/><Relationship Id="rId1" Type="http://schemas.microsoft.com/office/2011/relationships/chartStyle" Target="style46.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47.xml"/><Relationship Id="rId1" Type="http://schemas.microsoft.com/office/2011/relationships/chartStyle" Target="style47.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48.xml"/><Relationship Id="rId1" Type="http://schemas.microsoft.com/office/2011/relationships/chartStyle" Target="style48.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49.xml"/><Relationship Id="rId1" Type="http://schemas.microsoft.com/office/2011/relationships/chartStyle" Target="style49.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0.xml"/><Relationship Id="rId1" Type="http://schemas.microsoft.com/office/2011/relationships/chartStyle" Target="style50.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1.xml"/><Relationship Id="rId1" Type="http://schemas.microsoft.com/office/2011/relationships/chartStyle" Target="style51.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52.xml"/><Relationship Id="rId1" Type="http://schemas.microsoft.com/office/2011/relationships/chartStyle" Target="style52.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53.xml"/><Relationship Id="rId1" Type="http://schemas.microsoft.com/office/2011/relationships/chartStyle" Target="style53.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54.xml"/><Relationship Id="rId1" Type="http://schemas.microsoft.com/office/2011/relationships/chartStyle" Target="style54.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55.xml"/><Relationship Id="rId1" Type="http://schemas.microsoft.com/office/2011/relationships/chartStyle" Target="style5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dirty="0">
                <a:solidFill>
                  <a:schemeClr val="tx1"/>
                </a:solidFill>
              </a:rPr>
              <a:t> </a:t>
            </a:r>
          </a:p>
        </c:rich>
      </c:tx>
      <c:layout>
        <c:manualLayout>
          <c:xMode val="edge"/>
          <c:yMode val="edge"/>
          <c:x val="0.26374494379035407"/>
          <c:y val="3.7610573605669426E-3"/>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8.2515228561050008E-2"/>
          <c:y val="0.16010821183933474"/>
          <c:w val="0.90568989958454427"/>
          <c:h val="0.58454146195557211"/>
        </c:manualLayout>
      </c:layout>
      <c:barChart>
        <c:barDir val="col"/>
        <c:grouping val="clustered"/>
        <c:varyColors val="0"/>
        <c:ser>
          <c:idx val="0"/>
          <c:order val="0"/>
          <c:tx>
            <c:strRef>
              <c:f>Sheet1!$B$1</c:f>
              <c:strCache>
                <c:ptCount val="1"/>
                <c:pt idx="0">
                  <c:v># of HHs</c:v>
                </c:pt>
              </c:strCache>
            </c:strRef>
          </c:tx>
          <c:spPr>
            <a:solidFill>
              <a:srgbClr val="008000"/>
            </a:solidFill>
            <a:ln>
              <a:noFill/>
            </a:ln>
            <a:effectLst/>
            <a:scene3d>
              <a:camera prst="orthographicFront"/>
              <a:lightRig rig="threePt" dir="t"/>
            </a:scene3d>
            <a:sp3d>
              <a:bevelT/>
            </a:sp3d>
          </c:spPr>
          <c:invertIfNegative val="0"/>
          <c:dPt>
            <c:idx val="0"/>
            <c:invertIfNegative val="0"/>
            <c:bubble3D val="0"/>
            <c:spPr>
              <a:solidFill>
                <a:schemeClr val="tx1"/>
              </a:solidFill>
              <a:ln>
                <a:noFill/>
              </a:ln>
              <a:effectLst/>
              <a:scene3d>
                <a:camera prst="orthographicFront"/>
                <a:lightRig rig="threePt" dir="t"/>
              </a:scene3d>
              <a:sp3d>
                <a:bevelT/>
              </a:sp3d>
            </c:spPr>
            <c:extLst>
              <c:ext xmlns:c16="http://schemas.microsoft.com/office/drawing/2014/chart" uri="{C3380CC4-5D6E-409C-BE32-E72D297353CC}">
                <c16:uniqueId val="{00000000-9BC0-4DE6-A998-DBDB7D3691E3}"/>
              </c:ext>
            </c:extLst>
          </c:dPt>
          <c:dPt>
            <c:idx val="1"/>
            <c:invertIfNegative val="0"/>
            <c:bubble3D val="0"/>
            <c:spPr>
              <a:solidFill>
                <a:schemeClr val="tx1"/>
              </a:solidFill>
              <a:ln>
                <a:noFill/>
              </a:ln>
              <a:effectLst/>
              <a:scene3d>
                <a:camera prst="orthographicFront"/>
                <a:lightRig rig="threePt" dir="t"/>
              </a:scene3d>
              <a:sp3d>
                <a:bevelT/>
              </a:sp3d>
            </c:spPr>
            <c:extLst>
              <c:ext xmlns:c16="http://schemas.microsoft.com/office/drawing/2014/chart" uri="{C3380CC4-5D6E-409C-BE32-E72D297353CC}">
                <c16:uniqueId val="{00000002-9BC0-4DE6-A998-DBDB7D3691E3}"/>
              </c:ext>
            </c:extLst>
          </c:dPt>
          <c:dPt>
            <c:idx val="2"/>
            <c:invertIfNegative val="0"/>
            <c:bubble3D val="0"/>
            <c:spPr>
              <a:solidFill>
                <a:schemeClr val="tx1"/>
              </a:solidFill>
              <a:ln>
                <a:noFill/>
              </a:ln>
              <a:effectLst/>
              <a:scene3d>
                <a:camera prst="orthographicFront"/>
                <a:lightRig rig="threePt" dir="t"/>
              </a:scene3d>
              <a:sp3d>
                <a:bevelT/>
              </a:sp3d>
            </c:spPr>
            <c:extLst>
              <c:ext xmlns:c16="http://schemas.microsoft.com/office/drawing/2014/chart" uri="{C3380CC4-5D6E-409C-BE32-E72D297353CC}">
                <c16:uniqueId val="{00000001-9BC0-4DE6-A998-DBDB7D3691E3}"/>
              </c:ext>
            </c:extLst>
          </c:dPt>
          <c:dLbls>
            <c:dLbl>
              <c:idx val="0"/>
              <c:layout>
                <c:manualLayout>
                  <c:x val="1.4743589818007083E-3"/>
                  <c:y val="-3.38495162451024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BC0-4DE6-A998-DBDB7D3691E3}"/>
                </c:ext>
              </c:extLst>
            </c:dLbl>
            <c:dLbl>
              <c:idx val="1"/>
              <c:layout>
                <c:manualLayout>
                  <c:x val="5.8974359272028869E-3"/>
                  <c:y val="-1.88052868028347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BC0-4DE6-A998-DBDB7D3691E3}"/>
                </c:ext>
              </c:extLst>
            </c:dLbl>
            <c:dLbl>
              <c:idx val="2"/>
              <c:layout>
                <c:manualLayout>
                  <c:x val="1.4743589818006677E-3"/>
                  <c:y val="-1.5044229442267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BC0-4DE6-A998-DBDB7D3691E3}"/>
                </c:ext>
              </c:extLst>
            </c:dLbl>
            <c:dLbl>
              <c:idx val="3"/>
              <c:layout>
                <c:manualLayout>
                  <c:x val="-1.4743589818007217E-3"/>
                  <c:y val="-7.522114721133885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BC0-4DE6-A998-DBDB7D3691E3}"/>
                </c:ext>
              </c:extLst>
            </c:dLbl>
            <c:dLbl>
              <c:idx val="4"/>
              <c:layout>
                <c:manualLayout>
                  <c:x val="-1.0811840967229162E-16"/>
                  <c:y val="-1.12831720817008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BC0-4DE6-A998-DBDB7D3691E3}"/>
                </c:ext>
              </c:extLst>
            </c:dLbl>
            <c:dLbl>
              <c:idx val="5"/>
              <c:layout>
                <c:manualLayout>
                  <c:x val="2.948717963601227E-3"/>
                  <c:y val="-3.76105736056708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BC0-4DE6-A998-DBDB7D3691E3}"/>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Under $50k</c:v>
                </c:pt>
                <c:pt idx="1">
                  <c:v>$50k-74k</c:v>
                </c:pt>
                <c:pt idx="2">
                  <c:v>$75k-$99k</c:v>
                </c:pt>
                <c:pt idx="3">
                  <c:v>$100k-$149k</c:v>
                </c:pt>
                <c:pt idx="4">
                  <c:v>$150k-$199k</c:v>
                </c:pt>
                <c:pt idx="5">
                  <c:v>$200k+</c:v>
                </c:pt>
              </c:strCache>
            </c:strRef>
          </c:cat>
          <c:val>
            <c:numRef>
              <c:f>Sheet1!$B$2:$B$7</c:f>
              <c:numCache>
                <c:formatCode>General</c:formatCode>
                <c:ptCount val="6"/>
                <c:pt idx="0">
                  <c:v>54402</c:v>
                </c:pt>
                <c:pt idx="1">
                  <c:v>21458.1</c:v>
                </c:pt>
                <c:pt idx="2">
                  <c:v>15526.6</c:v>
                </c:pt>
                <c:pt idx="3" formatCode="#,##0.00">
                  <c:v>17797.599999999999</c:v>
                </c:pt>
                <c:pt idx="4">
                  <c:v>8330.7999999999993</c:v>
                </c:pt>
                <c:pt idx="5">
                  <c:v>8835.7000000000007</c:v>
                </c:pt>
              </c:numCache>
            </c:numRef>
          </c:val>
          <c:extLst>
            <c:ext xmlns:c16="http://schemas.microsoft.com/office/drawing/2014/chart" uri="{C3380CC4-5D6E-409C-BE32-E72D297353CC}">
              <c16:uniqueId val="{00000000-9842-4A10-A24F-36276D4B54B5}"/>
            </c:ext>
          </c:extLst>
        </c:ser>
        <c:dLbls>
          <c:showLegendKey val="0"/>
          <c:showVal val="0"/>
          <c:showCatName val="0"/>
          <c:showSerName val="0"/>
          <c:showPercent val="0"/>
          <c:showBubbleSize val="0"/>
        </c:dLbls>
        <c:gapWidth val="219"/>
        <c:overlap val="-27"/>
        <c:axId val="244050632"/>
        <c:axId val="244201936"/>
      </c:barChart>
      <c:catAx>
        <c:axId val="244050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244201936"/>
        <c:crosses val="autoZero"/>
        <c:auto val="1"/>
        <c:lblAlgn val="ctr"/>
        <c:lblOffset val="100"/>
        <c:noMultiLvlLbl val="0"/>
      </c:catAx>
      <c:valAx>
        <c:axId val="24420193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40506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676902737779729E-2"/>
          <c:y val="6.6895947781761361E-2"/>
          <c:w val="0.92391995384896131"/>
          <c:h val="0.64134820133280734"/>
        </c:manualLayout>
      </c:layout>
      <c:barChart>
        <c:barDir val="col"/>
        <c:grouping val="percentStacked"/>
        <c:varyColors val="0"/>
        <c:ser>
          <c:idx val="0"/>
          <c:order val="0"/>
          <c:tx>
            <c:strRef>
              <c:f>Sheet1!$B$1</c:f>
              <c:strCache>
                <c:ptCount val="1"/>
                <c:pt idx="0">
                  <c:v>Full Time</c:v>
                </c:pt>
              </c:strCache>
            </c:strRef>
          </c:tx>
          <c:spPr>
            <a:solidFill>
              <a:srgbClr val="008000"/>
            </a:solidFill>
            <a:ln>
              <a:noFill/>
            </a:ln>
            <a:effectLst/>
            <a:scene3d>
              <a:camera prst="orthographicFront"/>
              <a:lightRig rig="threePt" dir="t"/>
            </a:scene3d>
            <a:sp3d>
              <a:bevelT/>
            </a:sp3d>
          </c:spPr>
          <c:invertIfNegative val="0"/>
          <c:dPt>
            <c:idx val="0"/>
            <c:invertIfNegative val="0"/>
            <c:bubble3D val="0"/>
            <c:extLst>
              <c:ext xmlns:c16="http://schemas.microsoft.com/office/drawing/2014/chart" uri="{C3380CC4-5D6E-409C-BE32-E72D297353CC}">
                <c16:uniqueId val="{00000000-73D6-4ACA-BE08-C9B3D1F51A6E}"/>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3D6-4ACA-BE08-C9B3D1F51A6E}"/>
                </c:ext>
              </c:extLst>
            </c:dLbl>
            <c:numFmt formatCode="0%" sourceLinked="0"/>
            <c:spPr>
              <a:noFill/>
              <a:ln>
                <a:noFill/>
              </a:ln>
              <a:effectLst/>
            </c:spPr>
            <c:txPr>
              <a:bodyPr rot="0" spcFirstLastPara="1" vertOverflow="ellipsis" horzOverflow="clip" vert="horz" wrap="square" lIns="0" tIns="19050" rIns="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Employment Status</c:v>
                </c:pt>
              </c:strCache>
            </c:strRef>
          </c:cat>
          <c:val>
            <c:numRef>
              <c:f>Sheet1!$B$2</c:f>
              <c:numCache>
                <c:formatCode>General</c:formatCode>
                <c:ptCount val="1"/>
                <c:pt idx="0">
                  <c:v>0.68</c:v>
                </c:pt>
              </c:numCache>
            </c:numRef>
          </c:val>
          <c:extLst>
            <c:ext xmlns:c16="http://schemas.microsoft.com/office/drawing/2014/chart" uri="{C3380CC4-5D6E-409C-BE32-E72D297353CC}">
              <c16:uniqueId val="{00000001-73D6-4ACA-BE08-C9B3D1F51A6E}"/>
            </c:ext>
          </c:extLst>
        </c:ser>
        <c:ser>
          <c:idx val="1"/>
          <c:order val="1"/>
          <c:tx>
            <c:strRef>
              <c:f>Sheet1!$C$1</c:f>
              <c:strCache>
                <c:ptCount val="1"/>
                <c:pt idx="0">
                  <c:v>Part Time</c:v>
                </c:pt>
              </c:strCache>
            </c:strRef>
          </c:tx>
          <c:spPr>
            <a:solidFill>
              <a:schemeClr val="accent3"/>
            </a:solidFill>
            <a:ln>
              <a:noFill/>
            </a:ln>
            <a:effectLst/>
            <a:scene3d>
              <a:camera prst="orthographicFront"/>
              <a:lightRig rig="threePt" dir="t"/>
            </a:scene3d>
            <a:sp3d>
              <a:bevelT/>
            </a:sp3d>
          </c:spPr>
          <c:invertIfNegative val="0"/>
          <c:dLbls>
            <c:numFmt formatCode="0%" sourceLinked="0"/>
            <c:spPr>
              <a:noFill/>
              <a:ln>
                <a:noFill/>
              </a:ln>
              <a:effectLst/>
            </c:spPr>
            <c:txPr>
              <a:bodyPr rot="0" spcFirstLastPara="1" vertOverflow="ellipsis" vert="horz" wrap="square" lIns="0" tIns="19050" rIns="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Employment Status</c:v>
                </c:pt>
              </c:strCache>
            </c:strRef>
          </c:cat>
          <c:val>
            <c:numRef>
              <c:f>Sheet1!$C$2</c:f>
              <c:numCache>
                <c:formatCode>General</c:formatCode>
                <c:ptCount val="1"/>
                <c:pt idx="0">
                  <c:v>0.12</c:v>
                </c:pt>
              </c:numCache>
            </c:numRef>
          </c:val>
          <c:extLst>
            <c:ext xmlns:c16="http://schemas.microsoft.com/office/drawing/2014/chart" uri="{C3380CC4-5D6E-409C-BE32-E72D297353CC}">
              <c16:uniqueId val="{00000002-73D6-4ACA-BE08-C9B3D1F51A6E}"/>
            </c:ext>
          </c:extLst>
        </c:ser>
        <c:ser>
          <c:idx val="2"/>
          <c:order val="2"/>
          <c:tx>
            <c:strRef>
              <c:f>Sheet1!$D$1</c:f>
              <c:strCache>
                <c:ptCount val="1"/>
                <c:pt idx="0">
                  <c:v>Retired</c:v>
                </c:pt>
              </c:strCache>
            </c:strRef>
          </c:tx>
          <c:spPr>
            <a:solidFill>
              <a:schemeClr val="accent3">
                <a:lumMod val="40000"/>
                <a:lumOff val="60000"/>
              </a:schemeClr>
            </a:solidFill>
            <a:ln>
              <a:noFill/>
            </a:ln>
            <a:effectLst/>
            <a:scene3d>
              <a:camera prst="orthographicFront"/>
              <a:lightRig rig="threePt" dir="t"/>
            </a:scene3d>
            <a:sp3d>
              <a:bevelT/>
            </a:sp3d>
          </c:spPr>
          <c:invertIfNegative val="0"/>
          <c:dLbls>
            <c:numFmt formatCode="0%" sourceLinked="0"/>
            <c:spPr>
              <a:noFill/>
              <a:ln>
                <a:noFill/>
              </a:ln>
              <a:effectLst/>
            </c:spPr>
            <c:txPr>
              <a:bodyPr rot="0" spcFirstLastPara="1" vertOverflow="ellipsis" vert="horz" wrap="square" lIns="0" tIns="19050" rIns="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Employment Status</c:v>
                </c:pt>
              </c:strCache>
            </c:strRef>
          </c:cat>
          <c:val>
            <c:numRef>
              <c:f>Sheet1!$D$2</c:f>
              <c:numCache>
                <c:formatCode>General</c:formatCode>
                <c:ptCount val="1"/>
                <c:pt idx="0">
                  <c:v>0.1</c:v>
                </c:pt>
              </c:numCache>
            </c:numRef>
          </c:val>
          <c:extLst>
            <c:ext xmlns:c16="http://schemas.microsoft.com/office/drawing/2014/chart" uri="{C3380CC4-5D6E-409C-BE32-E72D297353CC}">
              <c16:uniqueId val="{00000003-73D6-4ACA-BE08-C9B3D1F51A6E}"/>
            </c:ext>
          </c:extLst>
        </c:ser>
        <c:ser>
          <c:idx val="3"/>
          <c:order val="3"/>
          <c:tx>
            <c:strRef>
              <c:f>Sheet1!$E$1</c:f>
              <c:strCache>
                <c:ptCount val="1"/>
                <c:pt idx="0">
                  <c:v>Other</c:v>
                </c:pt>
              </c:strCache>
            </c:strRef>
          </c:tx>
          <c:spPr>
            <a:solidFill>
              <a:schemeClr val="accent3">
                <a:lumMod val="20000"/>
                <a:lumOff val="80000"/>
              </a:schemeClr>
            </a:solidFill>
            <a:ln>
              <a:noFill/>
            </a:ln>
            <a:effectLst/>
            <a:scene3d>
              <a:camera prst="orthographicFront"/>
              <a:lightRig rig="threePt" dir="t"/>
            </a:scene3d>
            <a:sp3d>
              <a:bevelT/>
            </a:sp3d>
          </c:spPr>
          <c:invertIfNegative val="0"/>
          <c:dLbls>
            <c:numFmt formatCode="0%" sourceLinked="0"/>
            <c:spPr>
              <a:noFill/>
              <a:ln>
                <a:noFill/>
              </a:ln>
              <a:effectLst/>
            </c:spPr>
            <c:txPr>
              <a:bodyPr rot="0" spcFirstLastPara="1" vertOverflow="ellipsis" vert="horz" wrap="square" lIns="0" tIns="19050" rIns="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Employment Status</c:v>
                </c:pt>
              </c:strCache>
            </c:strRef>
          </c:cat>
          <c:val>
            <c:numRef>
              <c:f>Sheet1!$E$2</c:f>
              <c:numCache>
                <c:formatCode>General</c:formatCode>
                <c:ptCount val="1"/>
                <c:pt idx="0">
                  <c:v>7.0000000000000007E-2</c:v>
                </c:pt>
              </c:numCache>
            </c:numRef>
          </c:val>
          <c:extLst>
            <c:ext xmlns:c16="http://schemas.microsoft.com/office/drawing/2014/chart" uri="{C3380CC4-5D6E-409C-BE32-E72D297353CC}">
              <c16:uniqueId val="{00000004-73D6-4ACA-BE08-C9B3D1F51A6E}"/>
            </c:ext>
          </c:extLst>
        </c:ser>
        <c:dLbls>
          <c:showLegendKey val="0"/>
          <c:showVal val="0"/>
          <c:showCatName val="0"/>
          <c:showSerName val="0"/>
          <c:showPercent val="0"/>
          <c:showBubbleSize val="0"/>
        </c:dLbls>
        <c:gapWidth val="150"/>
        <c:overlap val="100"/>
        <c:axId val="392617952"/>
        <c:axId val="392618344"/>
      </c:barChart>
      <c:catAx>
        <c:axId val="392617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392618344"/>
        <c:crosses val="autoZero"/>
        <c:auto val="1"/>
        <c:lblAlgn val="ctr"/>
        <c:lblOffset val="100"/>
        <c:noMultiLvlLbl val="0"/>
      </c:catAx>
      <c:valAx>
        <c:axId val="392618344"/>
        <c:scaling>
          <c:orientation val="minMax"/>
        </c:scaling>
        <c:delete val="1"/>
        <c:axPos val="l"/>
        <c:numFmt formatCode="0%" sourceLinked="1"/>
        <c:majorTickMark val="none"/>
        <c:minorTickMark val="none"/>
        <c:tickLblPos val="nextTo"/>
        <c:crossAx val="39261795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7.8384513688898649E-2"/>
          <c:y val="0.79086535524647561"/>
          <c:w val="0.75700800756441433"/>
          <c:h val="0.1240459045674011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315999222967201E-2"/>
          <c:y val="0.33557955007501916"/>
          <c:w val="0.83179005986684484"/>
          <c:h val="0.39769073225556151"/>
        </c:manualLayout>
      </c:layout>
      <c:barChart>
        <c:barDir val="col"/>
        <c:grouping val="percentStacked"/>
        <c:varyColors val="0"/>
        <c:ser>
          <c:idx val="0"/>
          <c:order val="0"/>
          <c:tx>
            <c:strRef>
              <c:f>Sheet1!$B$1</c:f>
              <c:strCache>
                <c:ptCount val="1"/>
                <c:pt idx="0">
                  <c:v>%</c:v>
                </c:pt>
              </c:strCache>
            </c:strRef>
          </c:tx>
          <c:spPr>
            <a:solidFill>
              <a:srgbClr val="008000"/>
            </a:solidFill>
            <a:ln>
              <a:noFill/>
            </a:ln>
            <a:effectLst/>
            <a:scene3d>
              <a:camera prst="orthographicFront"/>
              <a:lightRig rig="threePt" dir="t"/>
            </a:scene3d>
            <a:sp3d>
              <a:bevelT/>
            </a:sp3d>
          </c:spPr>
          <c:invertIfNegative val="0"/>
          <c:dPt>
            <c:idx val="0"/>
            <c:invertIfNegative val="0"/>
            <c:bubble3D val="0"/>
            <c:spPr>
              <a:solidFill>
                <a:srgbClr val="008000"/>
              </a:solidFill>
              <a:ln>
                <a:noFill/>
              </a:ln>
              <a:effectLst/>
              <a:scene3d>
                <a:camera prst="orthographicFront"/>
                <a:lightRig rig="threePt" dir="t"/>
              </a:scene3d>
              <a:sp3d>
                <a:bevelT/>
              </a:sp3d>
            </c:spPr>
            <c:extLst>
              <c:ext xmlns:c16="http://schemas.microsoft.com/office/drawing/2014/chart" uri="{C3380CC4-5D6E-409C-BE32-E72D297353CC}">
                <c16:uniqueId val="{00000001-4965-422C-A3F1-18999EB2DDE3}"/>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965-422C-A3F1-18999EB2DDE3}"/>
                </c:ext>
              </c:extLst>
            </c:dLbl>
            <c:numFmt formatCode="0%" sourceLinked="0"/>
            <c:spPr>
              <a:noFill/>
              <a:ln>
                <a:noFill/>
              </a:ln>
              <a:effectLst/>
            </c:spPr>
            <c:txPr>
              <a:bodyPr rot="0" spcFirstLastPara="1" vertOverflow="ellipsis" horzOverflow="clip" vert="horz" wrap="square" lIns="0" tIns="19050" rIns="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Professional Occupations
 (e.g. Doctors, Attorneys, etc)</c:v>
                </c:pt>
              </c:strCache>
            </c:strRef>
          </c:cat>
          <c:val>
            <c:numRef>
              <c:f>Sheet1!$B$2</c:f>
              <c:numCache>
                <c:formatCode>General</c:formatCode>
                <c:ptCount val="1"/>
                <c:pt idx="0">
                  <c:v>0.25</c:v>
                </c:pt>
              </c:numCache>
            </c:numRef>
          </c:val>
          <c:extLst>
            <c:ext xmlns:c16="http://schemas.microsoft.com/office/drawing/2014/chart" uri="{C3380CC4-5D6E-409C-BE32-E72D297353CC}">
              <c16:uniqueId val="{00000002-4965-422C-A3F1-18999EB2DDE3}"/>
            </c:ext>
          </c:extLst>
        </c:ser>
        <c:dLbls>
          <c:showLegendKey val="0"/>
          <c:showVal val="0"/>
          <c:showCatName val="0"/>
          <c:showSerName val="0"/>
          <c:showPercent val="0"/>
          <c:showBubbleSize val="0"/>
        </c:dLbls>
        <c:gapWidth val="150"/>
        <c:overlap val="100"/>
        <c:axId val="392619128"/>
        <c:axId val="392619520"/>
      </c:barChart>
      <c:catAx>
        <c:axId val="392619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392619520"/>
        <c:crosses val="autoZero"/>
        <c:auto val="1"/>
        <c:lblAlgn val="ctr"/>
        <c:lblOffset val="100"/>
        <c:noMultiLvlLbl val="0"/>
      </c:catAx>
      <c:valAx>
        <c:axId val="392619520"/>
        <c:scaling>
          <c:orientation val="minMax"/>
        </c:scaling>
        <c:delete val="1"/>
        <c:axPos val="l"/>
        <c:numFmt formatCode="0%" sourceLinked="1"/>
        <c:majorTickMark val="none"/>
        <c:minorTickMark val="none"/>
        <c:tickLblPos val="nextTo"/>
        <c:crossAx val="392619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48495676283429"/>
          <c:y val="0.38590934996380566"/>
          <c:w val="0.87851504323716567"/>
          <c:h val="0.34736087962263579"/>
        </c:manualLayout>
      </c:layout>
      <c:barChart>
        <c:barDir val="col"/>
        <c:grouping val="percentStacked"/>
        <c:varyColors val="0"/>
        <c:ser>
          <c:idx val="0"/>
          <c:order val="0"/>
          <c:tx>
            <c:strRef>
              <c:f>Sheet1!$B$1</c:f>
              <c:strCache>
                <c:ptCount val="1"/>
                <c:pt idx="0">
                  <c:v>%</c:v>
                </c:pt>
              </c:strCache>
            </c:strRef>
          </c:tx>
          <c:spPr>
            <a:solidFill>
              <a:srgbClr val="008000"/>
            </a:solidFill>
            <a:ln>
              <a:noFill/>
            </a:ln>
            <a:effectLst/>
            <a:scene3d>
              <a:camera prst="orthographicFront"/>
              <a:lightRig rig="threePt" dir="t"/>
            </a:scene3d>
            <a:sp3d>
              <a:bevelT/>
            </a:sp3d>
          </c:spPr>
          <c:invertIfNegative val="0"/>
          <c:dPt>
            <c:idx val="0"/>
            <c:invertIfNegative val="0"/>
            <c:bubble3D val="0"/>
            <c:spPr>
              <a:solidFill>
                <a:srgbClr val="008000"/>
              </a:solidFill>
              <a:ln>
                <a:noFill/>
              </a:ln>
              <a:effectLst/>
              <a:scene3d>
                <a:camera prst="orthographicFront"/>
                <a:lightRig rig="threePt" dir="t"/>
              </a:scene3d>
              <a:sp3d>
                <a:bevelT/>
              </a:sp3d>
            </c:spPr>
            <c:extLst>
              <c:ext xmlns:c16="http://schemas.microsoft.com/office/drawing/2014/chart" uri="{C3380CC4-5D6E-409C-BE32-E72D297353CC}">
                <c16:uniqueId val="{00000001-6600-47D6-AFB8-7D963AD3C391}"/>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600-47D6-AFB8-7D963AD3C391}"/>
                </c:ext>
              </c:extLst>
            </c:dLbl>
            <c:numFmt formatCode="0%" sourceLinked="0"/>
            <c:spPr>
              <a:noFill/>
              <a:ln>
                <a:noFill/>
              </a:ln>
              <a:effectLst/>
            </c:spPr>
            <c:txPr>
              <a:bodyPr rot="0" spcFirstLastPara="1" vertOverflow="ellipsis" horzOverflow="clip" vert="horz" wrap="square" lIns="0" tIns="19050" rIns="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Management, Business, and Financial Occupations</c:v>
                </c:pt>
              </c:strCache>
            </c:strRef>
          </c:cat>
          <c:val>
            <c:numRef>
              <c:f>Sheet1!$B$2</c:f>
              <c:numCache>
                <c:formatCode>General</c:formatCode>
                <c:ptCount val="1"/>
                <c:pt idx="0">
                  <c:v>0.22</c:v>
                </c:pt>
              </c:numCache>
            </c:numRef>
          </c:val>
          <c:extLst>
            <c:ext xmlns:c16="http://schemas.microsoft.com/office/drawing/2014/chart" uri="{C3380CC4-5D6E-409C-BE32-E72D297353CC}">
              <c16:uniqueId val="{00000002-6600-47D6-AFB8-7D963AD3C391}"/>
            </c:ext>
          </c:extLst>
        </c:ser>
        <c:dLbls>
          <c:showLegendKey val="0"/>
          <c:showVal val="0"/>
          <c:showCatName val="0"/>
          <c:showSerName val="0"/>
          <c:showPercent val="0"/>
          <c:showBubbleSize val="0"/>
        </c:dLbls>
        <c:gapWidth val="150"/>
        <c:overlap val="100"/>
        <c:axId val="392620304"/>
        <c:axId val="392620696"/>
      </c:barChart>
      <c:catAx>
        <c:axId val="39262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392620696"/>
        <c:crosses val="autoZero"/>
        <c:auto val="1"/>
        <c:lblAlgn val="ctr"/>
        <c:lblOffset val="100"/>
        <c:noMultiLvlLbl val="0"/>
      </c:catAx>
      <c:valAx>
        <c:axId val="392620696"/>
        <c:scaling>
          <c:orientation val="minMax"/>
        </c:scaling>
        <c:delete val="1"/>
        <c:axPos val="l"/>
        <c:numFmt formatCode="0%" sourceLinked="1"/>
        <c:majorTickMark val="none"/>
        <c:minorTickMark val="none"/>
        <c:tickLblPos val="nextTo"/>
        <c:crossAx val="3926203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41481925412033394"/>
          <c:w val="0.82196530430841153"/>
          <c:h val="0.31845097546610757"/>
        </c:manualLayout>
      </c:layout>
      <c:barChart>
        <c:barDir val="col"/>
        <c:grouping val="percentStacked"/>
        <c:varyColors val="0"/>
        <c:ser>
          <c:idx val="0"/>
          <c:order val="0"/>
          <c:tx>
            <c:strRef>
              <c:f>Sheet1!$B$1</c:f>
              <c:strCache>
                <c:ptCount val="1"/>
                <c:pt idx="0">
                  <c:v>%</c:v>
                </c:pt>
              </c:strCache>
            </c:strRef>
          </c:tx>
          <c:spPr>
            <a:solidFill>
              <a:srgbClr val="008000"/>
            </a:solidFill>
            <a:ln>
              <a:noFill/>
            </a:ln>
            <a:effectLst/>
            <a:scene3d>
              <a:camera prst="orthographicFront"/>
              <a:lightRig rig="threePt" dir="t"/>
            </a:scene3d>
            <a:sp3d>
              <a:bevelT/>
            </a:sp3d>
          </c:spPr>
          <c:invertIfNegative val="0"/>
          <c:dPt>
            <c:idx val="0"/>
            <c:invertIfNegative val="0"/>
            <c:bubble3D val="0"/>
            <c:spPr>
              <a:solidFill>
                <a:srgbClr val="008000"/>
              </a:solidFill>
              <a:ln>
                <a:noFill/>
              </a:ln>
              <a:effectLst/>
              <a:scene3d>
                <a:camera prst="orthographicFront"/>
                <a:lightRig rig="threePt" dir="t"/>
              </a:scene3d>
              <a:sp3d>
                <a:bevelT/>
              </a:sp3d>
            </c:spPr>
            <c:extLst>
              <c:ext xmlns:c16="http://schemas.microsoft.com/office/drawing/2014/chart" uri="{C3380CC4-5D6E-409C-BE32-E72D297353CC}">
                <c16:uniqueId val="{00000001-B7FB-4928-9A25-67A80A9FF388}"/>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7FB-4928-9A25-67A80A9FF388}"/>
                </c:ext>
              </c:extLst>
            </c:dLbl>
            <c:numFmt formatCode="0%" sourceLinked="0"/>
            <c:spPr>
              <a:noFill/>
              <a:ln>
                <a:noFill/>
              </a:ln>
              <a:effectLst/>
            </c:spPr>
            <c:txPr>
              <a:bodyPr rot="0" spcFirstLastPara="1" vertOverflow="ellipsis" horzOverflow="clip" vert="horz" wrap="square" lIns="0" tIns="19050" rIns="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Sales Occupations</c:v>
                </c:pt>
              </c:strCache>
            </c:strRef>
          </c:cat>
          <c:val>
            <c:numRef>
              <c:f>Sheet1!$B$2</c:f>
              <c:numCache>
                <c:formatCode>General</c:formatCode>
                <c:ptCount val="1"/>
                <c:pt idx="0">
                  <c:v>0.15</c:v>
                </c:pt>
              </c:numCache>
            </c:numRef>
          </c:val>
          <c:extLst>
            <c:ext xmlns:c16="http://schemas.microsoft.com/office/drawing/2014/chart" uri="{C3380CC4-5D6E-409C-BE32-E72D297353CC}">
              <c16:uniqueId val="{00000002-B7FB-4928-9A25-67A80A9FF388}"/>
            </c:ext>
          </c:extLst>
        </c:ser>
        <c:dLbls>
          <c:showLegendKey val="0"/>
          <c:showVal val="0"/>
          <c:showCatName val="0"/>
          <c:showSerName val="0"/>
          <c:showPercent val="0"/>
          <c:showBubbleSize val="0"/>
        </c:dLbls>
        <c:gapWidth val="150"/>
        <c:overlap val="100"/>
        <c:axId val="392621480"/>
        <c:axId val="395435896"/>
      </c:barChart>
      <c:catAx>
        <c:axId val="392621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395435896"/>
        <c:crosses val="autoZero"/>
        <c:auto val="1"/>
        <c:lblAlgn val="ctr"/>
        <c:lblOffset val="100"/>
        <c:noMultiLvlLbl val="0"/>
      </c:catAx>
      <c:valAx>
        <c:axId val="395435896"/>
        <c:scaling>
          <c:orientation val="minMax"/>
        </c:scaling>
        <c:delete val="1"/>
        <c:axPos val="l"/>
        <c:numFmt formatCode="0%" sourceLinked="1"/>
        <c:majorTickMark val="none"/>
        <c:minorTickMark val="none"/>
        <c:tickLblPos val="nextTo"/>
        <c:crossAx val="392621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6709324982193E-3"/>
          <c:y val="0.41481925412033394"/>
          <c:w val="1"/>
          <c:h val="0.31845097546610757"/>
        </c:manualLayout>
      </c:layout>
      <c:barChart>
        <c:barDir val="col"/>
        <c:grouping val="percentStacked"/>
        <c:varyColors val="0"/>
        <c:ser>
          <c:idx val="0"/>
          <c:order val="0"/>
          <c:tx>
            <c:strRef>
              <c:f>Sheet1!$B$1</c:f>
              <c:strCache>
                <c:ptCount val="1"/>
                <c:pt idx="0">
                  <c:v>%</c:v>
                </c:pt>
              </c:strCache>
            </c:strRef>
          </c:tx>
          <c:spPr>
            <a:solidFill>
              <a:srgbClr val="008000"/>
            </a:solidFill>
            <a:ln>
              <a:noFill/>
            </a:ln>
            <a:effectLst/>
            <a:scene3d>
              <a:camera prst="orthographicFront"/>
              <a:lightRig rig="threePt" dir="t"/>
            </a:scene3d>
            <a:sp3d>
              <a:bevelT/>
            </a:sp3d>
          </c:spPr>
          <c:invertIfNegative val="0"/>
          <c:dPt>
            <c:idx val="0"/>
            <c:invertIfNegative val="0"/>
            <c:bubble3D val="0"/>
            <c:spPr>
              <a:solidFill>
                <a:srgbClr val="008000"/>
              </a:solidFill>
              <a:ln>
                <a:noFill/>
              </a:ln>
              <a:effectLst/>
              <a:scene3d>
                <a:camera prst="orthographicFront"/>
                <a:lightRig rig="threePt" dir="t"/>
              </a:scene3d>
              <a:sp3d>
                <a:bevelT/>
              </a:sp3d>
            </c:spPr>
            <c:extLst>
              <c:ext xmlns:c16="http://schemas.microsoft.com/office/drawing/2014/chart" uri="{C3380CC4-5D6E-409C-BE32-E72D297353CC}">
                <c16:uniqueId val="{00000001-9E79-4333-956C-894F1A3C5703}"/>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E79-4333-956C-894F1A3C5703}"/>
                </c:ext>
              </c:extLst>
            </c:dLbl>
            <c:numFmt formatCode="0%" sourceLinked="0"/>
            <c:spPr>
              <a:noFill/>
              <a:ln>
                <a:noFill/>
              </a:ln>
              <a:effectLst/>
            </c:spPr>
            <c:txPr>
              <a:bodyPr rot="0" spcFirstLastPara="1" vertOverflow="ellipsis" horzOverflow="clip" vert="horz" wrap="square" lIns="0" tIns="19050" rIns="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Top Management (C-suite, GM, President)</c:v>
                </c:pt>
              </c:strCache>
            </c:strRef>
          </c:cat>
          <c:val>
            <c:numRef>
              <c:f>Sheet1!$B$2</c:f>
              <c:numCache>
                <c:formatCode>General</c:formatCode>
                <c:ptCount val="1"/>
                <c:pt idx="0">
                  <c:v>9.5699999999999993E-2</c:v>
                </c:pt>
              </c:numCache>
            </c:numRef>
          </c:val>
          <c:extLst>
            <c:ext xmlns:c16="http://schemas.microsoft.com/office/drawing/2014/chart" uri="{C3380CC4-5D6E-409C-BE32-E72D297353CC}">
              <c16:uniqueId val="{00000002-9E79-4333-956C-894F1A3C5703}"/>
            </c:ext>
          </c:extLst>
        </c:ser>
        <c:dLbls>
          <c:showLegendKey val="0"/>
          <c:showVal val="0"/>
          <c:showCatName val="0"/>
          <c:showSerName val="0"/>
          <c:showPercent val="0"/>
          <c:showBubbleSize val="0"/>
        </c:dLbls>
        <c:gapWidth val="150"/>
        <c:overlap val="100"/>
        <c:axId val="392621480"/>
        <c:axId val="395435896"/>
      </c:barChart>
      <c:catAx>
        <c:axId val="392621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395435896"/>
        <c:crosses val="autoZero"/>
        <c:auto val="1"/>
        <c:lblAlgn val="ctr"/>
        <c:lblOffset val="100"/>
        <c:noMultiLvlLbl val="0"/>
      </c:catAx>
      <c:valAx>
        <c:axId val="395435896"/>
        <c:scaling>
          <c:orientation val="minMax"/>
        </c:scaling>
        <c:delete val="1"/>
        <c:axPos val="l"/>
        <c:numFmt formatCode="0%" sourceLinked="1"/>
        <c:majorTickMark val="none"/>
        <c:minorTickMark val="none"/>
        <c:tickLblPos val="nextTo"/>
        <c:crossAx val="392621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38916874457466E-4"/>
          <c:y val="1.7963613766784355E-2"/>
          <c:w val="0.9818586056721087"/>
          <c:h val="0.81436731678885399"/>
        </c:manualLayout>
      </c:layout>
      <c:barChart>
        <c:barDir val="col"/>
        <c:grouping val="clustered"/>
        <c:varyColors val="0"/>
        <c:ser>
          <c:idx val="0"/>
          <c:order val="0"/>
          <c:tx>
            <c:strRef>
              <c:f>Sheet1!$B$1</c:f>
              <c:strCache>
                <c:ptCount val="1"/>
                <c:pt idx="0">
                  <c:v>Series 1</c:v>
                </c:pt>
              </c:strCache>
            </c:strRef>
          </c:tx>
          <c:spPr>
            <a:solidFill>
              <a:srgbClr val="008000"/>
            </a:solidFill>
            <a:ln>
              <a:noFill/>
            </a:ln>
            <a:effectLst/>
            <a:scene3d>
              <a:camera prst="orthographicFront"/>
              <a:lightRig rig="threePt" dir="t"/>
            </a:scene3d>
            <a:sp3d>
              <a:bevelT/>
            </a:sp3d>
          </c:spPr>
          <c:invertIfNegative val="0"/>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ED54-4815-98E0-E31E241B37CC}"/>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Self-reliance</c:v>
                </c:pt>
                <c:pt idx="1">
                  <c:v>Social Tolerance</c:v>
                </c:pt>
                <c:pt idx="2">
                  <c:v>Modesty</c:v>
                </c:pt>
                <c:pt idx="3">
                  <c:v>Family-Oriented</c:v>
                </c:pt>
                <c:pt idx="4">
                  <c:v>Creative</c:v>
                </c:pt>
                <c:pt idx="5">
                  <c:v>Sociable</c:v>
                </c:pt>
                <c:pt idx="6">
                  <c:v>Environmentally-aware</c:v>
                </c:pt>
              </c:strCache>
            </c:strRef>
          </c:cat>
          <c:val>
            <c:numRef>
              <c:f>Sheet1!$B$2:$B$8</c:f>
              <c:numCache>
                <c:formatCode>General</c:formatCode>
                <c:ptCount val="7"/>
                <c:pt idx="0">
                  <c:v>0.9</c:v>
                </c:pt>
                <c:pt idx="1">
                  <c:v>0.83</c:v>
                </c:pt>
                <c:pt idx="2">
                  <c:v>0.77</c:v>
                </c:pt>
                <c:pt idx="3">
                  <c:v>0.9</c:v>
                </c:pt>
                <c:pt idx="4">
                  <c:v>0.71</c:v>
                </c:pt>
                <c:pt idx="5">
                  <c:v>0.65</c:v>
                </c:pt>
                <c:pt idx="6">
                  <c:v>0.67</c:v>
                </c:pt>
              </c:numCache>
            </c:numRef>
          </c:val>
          <c:extLst>
            <c:ext xmlns:c16="http://schemas.microsoft.com/office/drawing/2014/chart" uri="{C3380CC4-5D6E-409C-BE32-E72D297353CC}">
              <c16:uniqueId val="{00000000-FE72-42A2-A78F-88E4386372A9}"/>
            </c:ext>
          </c:extLst>
        </c:ser>
        <c:dLbls>
          <c:showLegendKey val="0"/>
          <c:showVal val="0"/>
          <c:showCatName val="0"/>
          <c:showSerName val="0"/>
          <c:showPercent val="0"/>
          <c:showBubbleSize val="0"/>
        </c:dLbls>
        <c:gapWidth val="219"/>
        <c:overlap val="-27"/>
        <c:axId val="395436680"/>
        <c:axId val="395437072"/>
      </c:barChart>
      <c:catAx>
        <c:axId val="395436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en-US"/>
          </a:p>
        </c:txPr>
        <c:crossAx val="395437072"/>
        <c:crosses val="autoZero"/>
        <c:auto val="1"/>
        <c:lblAlgn val="ctr"/>
        <c:lblOffset val="100"/>
        <c:noMultiLvlLbl val="0"/>
      </c:catAx>
      <c:valAx>
        <c:axId val="395437072"/>
        <c:scaling>
          <c:orientation val="minMax"/>
        </c:scaling>
        <c:delete val="1"/>
        <c:axPos val="l"/>
        <c:numFmt formatCode="0%" sourceLinked="0"/>
        <c:majorTickMark val="none"/>
        <c:minorTickMark val="none"/>
        <c:tickLblPos val="nextTo"/>
        <c:crossAx val="395436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38916874457466E-4"/>
          <c:y val="1.7963613766784355E-2"/>
          <c:w val="0.9818586056721087"/>
          <c:h val="0.81436731678885399"/>
        </c:manualLayout>
      </c:layout>
      <c:barChart>
        <c:barDir val="col"/>
        <c:grouping val="clustered"/>
        <c:varyColors val="0"/>
        <c:ser>
          <c:idx val="0"/>
          <c:order val="0"/>
          <c:tx>
            <c:strRef>
              <c:f>Sheet1!$B$1</c:f>
              <c:strCache>
                <c:ptCount val="1"/>
                <c:pt idx="0">
                  <c:v>Series 1</c:v>
                </c:pt>
              </c:strCache>
            </c:strRef>
          </c:tx>
          <c:spPr>
            <a:solidFill>
              <a:srgbClr val="008000"/>
            </a:solidFill>
            <a:ln>
              <a:noFill/>
            </a:ln>
            <a:effectLst/>
            <a:scene3d>
              <a:camera prst="orthographicFront"/>
              <a:lightRig rig="threePt" dir="t"/>
            </a:scene3d>
            <a:sp3d>
              <a:bevelT/>
            </a:sp3d>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I consider my work to be a career, not just a job</c:v>
                </c:pt>
                <c:pt idx="1">
                  <c:v>My goal is to make it to the top of my profession</c:v>
                </c:pt>
                <c:pt idx="2">
                  <c:v>I must admit, I work most weekends</c:v>
                </c:pt>
                <c:pt idx="4">
                  <c:v>Spending time with my family is my top priority</c:v>
                </c:pt>
                <c:pt idx="5">
                  <c:v>I try to eat dinner with my family each night</c:v>
                </c:pt>
                <c:pt idx="6">
                  <c:v>I make sure that I take time for myself each day</c:v>
                </c:pt>
                <c:pt idx="8">
                  <c:v>I wish I had more time to spend with my family</c:v>
                </c:pt>
                <c:pt idx="9">
                  <c:v>I am so busy I often can't finish everything I need to in a day</c:v>
                </c:pt>
                <c:pt idx="10">
                  <c:v>Juggling family and work demands is very stressful</c:v>
                </c:pt>
              </c:strCache>
            </c:strRef>
          </c:cat>
          <c:val>
            <c:numRef>
              <c:f>Sheet1!$B$2:$B$12</c:f>
              <c:numCache>
                <c:formatCode>General</c:formatCode>
                <c:ptCount val="11"/>
                <c:pt idx="0">
                  <c:v>0.6</c:v>
                </c:pt>
                <c:pt idx="1">
                  <c:v>0.56000000000000005</c:v>
                </c:pt>
                <c:pt idx="2">
                  <c:v>0.38</c:v>
                </c:pt>
                <c:pt idx="4">
                  <c:v>0.9</c:v>
                </c:pt>
                <c:pt idx="5">
                  <c:v>0.82</c:v>
                </c:pt>
                <c:pt idx="6">
                  <c:v>0.61</c:v>
                </c:pt>
                <c:pt idx="8">
                  <c:v>0.78</c:v>
                </c:pt>
                <c:pt idx="9">
                  <c:v>0.72</c:v>
                </c:pt>
                <c:pt idx="10">
                  <c:v>0.52</c:v>
                </c:pt>
              </c:numCache>
            </c:numRef>
          </c:val>
          <c:extLst>
            <c:ext xmlns:c16="http://schemas.microsoft.com/office/drawing/2014/chart" uri="{C3380CC4-5D6E-409C-BE32-E72D297353CC}">
              <c16:uniqueId val="{00000000-FE72-42A2-A78F-88E4386372A9}"/>
            </c:ext>
          </c:extLst>
        </c:ser>
        <c:dLbls>
          <c:showLegendKey val="0"/>
          <c:showVal val="0"/>
          <c:showCatName val="0"/>
          <c:showSerName val="0"/>
          <c:showPercent val="0"/>
          <c:showBubbleSize val="0"/>
        </c:dLbls>
        <c:gapWidth val="219"/>
        <c:overlap val="-27"/>
        <c:axId val="395438248"/>
        <c:axId val="395438640"/>
      </c:barChart>
      <c:catAx>
        <c:axId val="395438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en-US"/>
          </a:p>
        </c:txPr>
        <c:crossAx val="395438640"/>
        <c:crosses val="autoZero"/>
        <c:auto val="1"/>
        <c:lblAlgn val="ctr"/>
        <c:lblOffset val="100"/>
        <c:noMultiLvlLbl val="0"/>
      </c:catAx>
      <c:valAx>
        <c:axId val="395438640"/>
        <c:scaling>
          <c:orientation val="minMax"/>
        </c:scaling>
        <c:delete val="1"/>
        <c:axPos val="l"/>
        <c:numFmt formatCode="0%" sourceLinked="0"/>
        <c:majorTickMark val="none"/>
        <c:minorTickMark val="none"/>
        <c:tickLblPos val="nextTo"/>
        <c:crossAx val="3954382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80905892134939E-2"/>
          <c:y val="9.3500951342266034E-2"/>
          <c:w val="0.89736319548009591"/>
          <c:h val="0.7832305860079507"/>
        </c:manualLayout>
      </c:layout>
      <c:barChart>
        <c:barDir val="col"/>
        <c:grouping val="clustered"/>
        <c:varyColors val="0"/>
        <c:ser>
          <c:idx val="0"/>
          <c:order val="0"/>
          <c:tx>
            <c:strRef>
              <c:f>Sheet1!$B$1</c:f>
              <c:strCache>
                <c:ptCount val="1"/>
                <c:pt idx="0">
                  <c:v>Index</c:v>
                </c:pt>
              </c:strCache>
            </c:strRef>
          </c:tx>
          <c:spPr>
            <a:solidFill>
              <a:srgbClr val="008000"/>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Home Organization</c:v>
                </c:pt>
                <c:pt idx="1">
                  <c:v>Life Organization</c:v>
                </c:pt>
                <c:pt idx="2">
                  <c:v>Simplicity</c:v>
                </c:pt>
              </c:strCache>
            </c:strRef>
          </c:cat>
          <c:val>
            <c:numRef>
              <c:f>Sheet1!$B$2:$B$4</c:f>
              <c:numCache>
                <c:formatCode>0%</c:formatCode>
                <c:ptCount val="3"/>
                <c:pt idx="0">
                  <c:v>0.75</c:v>
                </c:pt>
                <c:pt idx="1">
                  <c:v>0.73</c:v>
                </c:pt>
                <c:pt idx="2">
                  <c:v>0.73</c:v>
                </c:pt>
              </c:numCache>
            </c:numRef>
          </c:val>
          <c:extLst>
            <c:ext xmlns:c16="http://schemas.microsoft.com/office/drawing/2014/chart" uri="{C3380CC4-5D6E-409C-BE32-E72D297353CC}">
              <c16:uniqueId val="{00000000-9877-44A1-819B-777A93F9A0D5}"/>
            </c:ext>
          </c:extLst>
        </c:ser>
        <c:dLbls>
          <c:showLegendKey val="0"/>
          <c:showVal val="0"/>
          <c:showCatName val="0"/>
          <c:showSerName val="0"/>
          <c:showPercent val="0"/>
          <c:showBubbleSize val="0"/>
        </c:dLbls>
        <c:gapWidth val="219"/>
        <c:overlap val="-27"/>
        <c:axId val="395439424"/>
        <c:axId val="391867824"/>
      </c:barChart>
      <c:catAx>
        <c:axId val="395439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391867824"/>
        <c:crosses val="autoZero"/>
        <c:auto val="1"/>
        <c:lblAlgn val="ctr"/>
        <c:lblOffset val="100"/>
        <c:noMultiLvlLbl val="0"/>
      </c:catAx>
      <c:valAx>
        <c:axId val="391867824"/>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54394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38916874457466E-4"/>
          <c:y val="6.6414391206107065E-2"/>
          <c:w val="0.90373926906276758"/>
          <c:h val="0.79393195320661636"/>
        </c:manualLayout>
      </c:layout>
      <c:barChart>
        <c:barDir val="col"/>
        <c:grouping val="clustered"/>
        <c:varyColors val="0"/>
        <c:ser>
          <c:idx val="0"/>
          <c:order val="0"/>
          <c:tx>
            <c:strRef>
              <c:f>Sheet1!$B$1</c:f>
              <c:strCache>
                <c:ptCount val="1"/>
                <c:pt idx="0">
                  <c:v>Series 1</c:v>
                </c:pt>
              </c:strCache>
            </c:strRef>
          </c:tx>
          <c:spPr>
            <a:solidFill>
              <a:srgbClr val="008000"/>
            </a:solidFill>
            <a:ln>
              <a:noFill/>
            </a:ln>
            <a:effectLst/>
            <a:scene3d>
              <a:camera prst="orthographicFront"/>
              <a:lightRig rig="threePt" dir="t"/>
            </a:scene3d>
            <a:sp3d>
              <a:bevelT/>
            </a:sp3d>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Credit Cards</c:v>
                </c:pt>
                <c:pt idx="1">
                  <c:v>Debit Cards</c:v>
                </c:pt>
                <c:pt idx="2">
                  <c:v> Expenditures</c:v>
                </c:pt>
              </c:strCache>
            </c:strRef>
          </c:cat>
          <c:val>
            <c:numRef>
              <c:f>Sheet1!$B$2:$B$4</c:f>
              <c:numCache>
                <c:formatCode>General</c:formatCode>
                <c:ptCount val="3"/>
                <c:pt idx="0">
                  <c:v>0.31</c:v>
                </c:pt>
                <c:pt idx="1">
                  <c:v>0.23</c:v>
                </c:pt>
                <c:pt idx="2">
                  <c:v>0.33</c:v>
                </c:pt>
              </c:numCache>
            </c:numRef>
          </c:val>
          <c:extLst>
            <c:ext xmlns:c16="http://schemas.microsoft.com/office/drawing/2014/chart" uri="{C3380CC4-5D6E-409C-BE32-E72D297353CC}">
              <c16:uniqueId val="{00000000-A0D4-467B-BBCD-B07DA7DF71A3}"/>
            </c:ext>
          </c:extLst>
        </c:ser>
        <c:dLbls>
          <c:showLegendKey val="0"/>
          <c:showVal val="0"/>
          <c:showCatName val="0"/>
          <c:showSerName val="0"/>
          <c:showPercent val="0"/>
          <c:showBubbleSize val="0"/>
        </c:dLbls>
        <c:gapWidth val="219"/>
        <c:overlap val="-27"/>
        <c:axId val="391869784"/>
        <c:axId val="395909888"/>
      </c:barChart>
      <c:catAx>
        <c:axId val="391869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395909888"/>
        <c:crosses val="autoZero"/>
        <c:auto val="1"/>
        <c:lblAlgn val="ctr"/>
        <c:lblOffset val="100"/>
        <c:noMultiLvlLbl val="0"/>
      </c:catAx>
      <c:valAx>
        <c:axId val="395909888"/>
        <c:scaling>
          <c:orientation val="minMax"/>
        </c:scaling>
        <c:delete val="1"/>
        <c:axPos val="l"/>
        <c:numFmt formatCode="0%" sourceLinked="0"/>
        <c:majorTickMark val="none"/>
        <c:minorTickMark val="none"/>
        <c:tickLblPos val="nextTo"/>
        <c:crossAx val="391869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251413357231887E-3"/>
          <c:y val="2.0744314438478945E-3"/>
          <c:w val="0.97323594092938981"/>
          <c:h val="0.85164651516608503"/>
        </c:manualLayout>
      </c:layout>
      <c:barChart>
        <c:barDir val="col"/>
        <c:grouping val="clustered"/>
        <c:varyColors val="0"/>
        <c:ser>
          <c:idx val="0"/>
          <c:order val="0"/>
          <c:tx>
            <c:strRef>
              <c:f>Sheet1!$B$1</c:f>
              <c:strCache>
                <c:ptCount val="1"/>
                <c:pt idx="0">
                  <c:v>Series 1</c:v>
                </c:pt>
              </c:strCache>
            </c:strRef>
          </c:tx>
          <c:spPr>
            <a:solidFill>
              <a:srgbClr val="008000"/>
            </a:solidFill>
            <a:ln>
              <a:noFill/>
            </a:ln>
            <a:effectLst/>
            <a:scene3d>
              <a:camera prst="orthographicFront"/>
              <a:lightRig rig="threePt" dir="t"/>
            </a:scene3d>
            <a:sp3d>
              <a:bevelT/>
            </a:sp3d>
          </c:spPr>
          <c:invertIfNegative val="0"/>
          <c:cat>
            <c:strRef>
              <c:f>Sheet1!$A$2:$A$6</c:f>
              <c:strCache>
                <c:ptCount val="5"/>
                <c:pt idx="0">
                  <c:v>Dry 
Cleaning</c:v>
                </c:pt>
                <c:pt idx="1">
                  <c:v>Housekeeper</c:v>
                </c:pt>
                <c:pt idx="2">
                  <c:v>Online Clothes Shopping</c:v>
                </c:pt>
                <c:pt idx="3">
                  <c:v>Beauty Salon</c:v>
                </c:pt>
                <c:pt idx="4">
                  <c:v>Will Pay More For Quality</c:v>
                </c:pt>
              </c:strCache>
            </c:strRef>
          </c:cat>
          <c:val>
            <c:numRef>
              <c:f>Sheet1!$B$2:$B$6</c:f>
              <c:numCache>
                <c:formatCode>General</c:formatCode>
                <c:ptCount val="5"/>
                <c:pt idx="0">
                  <c:v>184</c:v>
                </c:pt>
                <c:pt idx="1">
                  <c:v>167</c:v>
                </c:pt>
                <c:pt idx="2">
                  <c:v>163</c:v>
                </c:pt>
                <c:pt idx="3">
                  <c:v>124</c:v>
                </c:pt>
                <c:pt idx="4">
                  <c:v>115</c:v>
                </c:pt>
              </c:numCache>
            </c:numRef>
          </c:val>
          <c:extLst>
            <c:ext xmlns:c16="http://schemas.microsoft.com/office/drawing/2014/chart" uri="{C3380CC4-5D6E-409C-BE32-E72D297353CC}">
              <c16:uniqueId val="{00000000-F6F2-44E7-8288-392AAD3A7862}"/>
            </c:ext>
          </c:extLst>
        </c:ser>
        <c:dLbls>
          <c:showLegendKey val="0"/>
          <c:showVal val="0"/>
          <c:showCatName val="0"/>
          <c:showSerName val="0"/>
          <c:showPercent val="0"/>
          <c:showBubbleSize val="0"/>
        </c:dLbls>
        <c:gapWidth val="219"/>
        <c:axId val="395911456"/>
        <c:axId val="395911848"/>
      </c:barChart>
      <c:catAx>
        <c:axId val="3959114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395911848"/>
        <c:crosses val="autoZero"/>
        <c:auto val="1"/>
        <c:lblAlgn val="ctr"/>
        <c:lblOffset val="100"/>
        <c:noMultiLvlLbl val="0"/>
      </c:catAx>
      <c:valAx>
        <c:axId val="395911848"/>
        <c:scaling>
          <c:orientation val="minMax"/>
          <c:min val="0"/>
        </c:scaling>
        <c:delete val="1"/>
        <c:axPos val="l"/>
        <c:numFmt formatCode="#,##0" sourceLinked="0"/>
        <c:majorTickMark val="out"/>
        <c:minorTickMark val="none"/>
        <c:tickLblPos val="nextTo"/>
        <c:crossAx val="3959114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dirty="0">
                <a:solidFill>
                  <a:schemeClr val="tx1"/>
                </a:solidFill>
              </a:rPr>
              <a:t>Percentage</a:t>
            </a:r>
            <a:r>
              <a:rPr lang="en-US" sz="1600" b="1" baseline="0" dirty="0">
                <a:solidFill>
                  <a:schemeClr val="tx1"/>
                </a:solidFill>
              </a:rPr>
              <a:t> of the U.S. Population and Affluence, By Generation</a:t>
            </a:r>
            <a:endParaRPr lang="en-US" sz="1600" b="1" dirty="0">
              <a:solidFill>
                <a:schemeClr val="tx1"/>
              </a:solidFill>
            </a:endParaRPr>
          </a:p>
        </c:rich>
      </c:tx>
      <c:layout>
        <c:manualLayout>
          <c:xMode val="edge"/>
          <c:yMode val="edge"/>
          <c:x val="0.138601898964899"/>
          <c:y val="9.544578316271252E-3"/>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5.5405534068225994E-2"/>
          <c:y val="0.35573044206929466"/>
          <c:w val="0.92809210232552208"/>
          <c:h val="0.38794982039506987"/>
        </c:manualLayout>
      </c:layout>
      <c:barChart>
        <c:barDir val="col"/>
        <c:grouping val="clustered"/>
        <c:varyColors val="0"/>
        <c:ser>
          <c:idx val="0"/>
          <c:order val="0"/>
          <c:tx>
            <c:strRef>
              <c:f>Sheet1!$B$1</c:f>
              <c:strCache>
                <c:ptCount val="1"/>
                <c:pt idx="0">
                  <c:v>% of The Population</c:v>
                </c:pt>
              </c:strCache>
            </c:strRef>
          </c:tx>
          <c:spPr>
            <a:solidFill>
              <a:schemeClr val="accent1"/>
            </a:solidFill>
            <a:ln>
              <a:noFill/>
            </a:ln>
            <a:effectLst/>
            <a:scene3d>
              <a:camera prst="orthographicFront"/>
              <a:lightRig rig="threePt" dir="t"/>
            </a:scene3d>
            <a:sp3d>
              <a:bevelT/>
            </a:sp3d>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18-24</c:v>
                </c:pt>
                <c:pt idx="1">
                  <c:v>25-34</c:v>
                </c:pt>
                <c:pt idx="2">
                  <c:v>35-49</c:v>
                </c:pt>
                <c:pt idx="3">
                  <c:v>50-64</c:v>
                </c:pt>
                <c:pt idx="4">
                  <c:v>65+</c:v>
                </c:pt>
              </c:strCache>
            </c:strRef>
          </c:cat>
          <c:val>
            <c:numRef>
              <c:f>Sheet1!$B$2:$B$6</c:f>
              <c:numCache>
                <c:formatCode>General</c:formatCode>
                <c:ptCount val="5"/>
                <c:pt idx="0">
                  <c:v>12</c:v>
                </c:pt>
                <c:pt idx="1">
                  <c:v>18</c:v>
                </c:pt>
                <c:pt idx="2">
                  <c:v>25</c:v>
                </c:pt>
                <c:pt idx="3">
                  <c:v>26</c:v>
                </c:pt>
                <c:pt idx="4">
                  <c:v>19</c:v>
                </c:pt>
              </c:numCache>
            </c:numRef>
          </c:val>
          <c:extLst>
            <c:ext xmlns:c16="http://schemas.microsoft.com/office/drawing/2014/chart" uri="{C3380CC4-5D6E-409C-BE32-E72D297353CC}">
              <c16:uniqueId val="{00000000-7192-415B-9179-3755B79C19BF}"/>
            </c:ext>
          </c:extLst>
        </c:ser>
        <c:ser>
          <c:idx val="1"/>
          <c:order val="1"/>
          <c:tx>
            <c:strRef>
              <c:f>Sheet1!$C$1</c:f>
              <c:strCache>
                <c:ptCount val="1"/>
                <c:pt idx="0">
                  <c:v>% of the Affluence</c:v>
                </c:pt>
              </c:strCache>
            </c:strRef>
          </c:tx>
          <c:spPr>
            <a:solidFill>
              <a:srgbClr val="008000"/>
            </a:solidFill>
            <a:ln>
              <a:noFill/>
            </a:ln>
            <a:effectLst/>
            <a:scene3d>
              <a:camera prst="orthographicFront"/>
              <a:lightRig rig="threePt" dir="t"/>
            </a:scene3d>
            <a:sp3d>
              <a:bevelT/>
            </a:sp3d>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18-24</c:v>
                </c:pt>
                <c:pt idx="1">
                  <c:v>25-34</c:v>
                </c:pt>
                <c:pt idx="2">
                  <c:v>35-49</c:v>
                </c:pt>
                <c:pt idx="3">
                  <c:v>50-64</c:v>
                </c:pt>
                <c:pt idx="4">
                  <c:v>65+</c:v>
                </c:pt>
              </c:strCache>
            </c:strRef>
          </c:cat>
          <c:val>
            <c:numRef>
              <c:f>Sheet1!$C$2:$C$6</c:f>
              <c:numCache>
                <c:formatCode>General</c:formatCode>
                <c:ptCount val="5"/>
                <c:pt idx="0">
                  <c:v>9</c:v>
                </c:pt>
                <c:pt idx="1">
                  <c:v>17</c:v>
                </c:pt>
                <c:pt idx="2">
                  <c:v>33</c:v>
                </c:pt>
                <c:pt idx="3">
                  <c:v>30</c:v>
                </c:pt>
                <c:pt idx="4">
                  <c:v>11</c:v>
                </c:pt>
              </c:numCache>
            </c:numRef>
          </c:val>
          <c:extLst>
            <c:ext xmlns:c16="http://schemas.microsoft.com/office/drawing/2014/chart" uri="{C3380CC4-5D6E-409C-BE32-E72D297353CC}">
              <c16:uniqueId val="{00000001-7192-415B-9179-3755B79C19BF}"/>
            </c:ext>
          </c:extLst>
        </c:ser>
        <c:dLbls>
          <c:showLegendKey val="0"/>
          <c:showVal val="0"/>
          <c:showCatName val="0"/>
          <c:showSerName val="0"/>
          <c:showPercent val="0"/>
          <c:showBubbleSize val="0"/>
        </c:dLbls>
        <c:gapWidth val="219"/>
        <c:overlap val="-27"/>
        <c:axId val="244203504"/>
        <c:axId val="244203896"/>
      </c:barChart>
      <c:catAx>
        <c:axId val="244203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44203896"/>
        <c:crosses val="autoZero"/>
        <c:auto val="1"/>
        <c:lblAlgn val="ctr"/>
        <c:lblOffset val="100"/>
        <c:noMultiLvlLbl val="0"/>
      </c:catAx>
      <c:valAx>
        <c:axId val="2442038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44203504"/>
        <c:crosses val="autoZero"/>
        <c:crossBetween val="between"/>
        <c:dispUnits>
          <c:builtInUnit val="hundreds"/>
        </c:dispUnits>
      </c:valAx>
      <c:spPr>
        <a:noFill/>
        <a:ln>
          <a:noFill/>
        </a:ln>
        <a:effectLst/>
      </c:spPr>
    </c:plotArea>
    <c:legend>
      <c:legendPos val="t"/>
      <c:layout>
        <c:manualLayout>
          <c:xMode val="edge"/>
          <c:yMode val="edge"/>
          <c:x val="0.30258743358596007"/>
          <c:y val="0.92164004610571382"/>
          <c:w val="0.41282759318047207"/>
          <c:h val="6.286996200957213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251413357231887E-3"/>
          <c:y val="2.0744314438478945E-3"/>
          <c:w val="0.97323594092938981"/>
          <c:h val="0.85164651516608503"/>
        </c:manualLayout>
      </c:layout>
      <c:barChart>
        <c:barDir val="col"/>
        <c:grouping val="clustered"/>
        <c:varyColors val="0"/>
        <c:ser>
          <c:idx val="0"/>
          <c:order val="0"/>
          <c:tx>
            <c:strRef>
              <c:f>Sheet1!$B$1</c:f>
              <c:strCache>
                <c:ptCount val="1"/>
                <c:pt idx="0">
                  <c:v>Series 1</c:v>
                </c:pt>
              </c:strCache>
            </c:strRef>
          </c:tx>
          <c:spPr>
            <a:solidFill>
              <a:srgbClr val="008000"/>
            </a:solidFill>
            <a:ln>
              <a:noFill/>
            </a:ln>
            <a:effectLst/>
            <a:scene3d>
              <a:camera prst="orthographicFront"/>
              <a:lightRig rig="threePt" dir="t"/>
            </a:scene3d>
            <a:sp3d>
              <a:bevelT/>
            </a:sp3d>
          </c:spPr>
          <c:invertIfNegative val="0"/>
          <c:cat>
            <c:strRef>
              <c:f>Sheet1!$A$2:$A$13</c:f>
              <c:strCache>
                <c:ptCount val="12"/>
                <c:pt idx="0">
                  <c:v>Live Theatre</c:v>
                </c:pt>
                <c:pt idx="1">
                  <c:v>Museums</c:v>
                </c:pt>
                <c:pt idx="2">
                  <c:v>Art Galleries</c:v>
                </c:pt>
                <c:pt idx="3">
                  <c:v>Adult Education</c:v>
                </c:pt>
                <c:pt idx="4">
                  <c:v>Dancing</c:v>
                </c:pt>
                <c:pt idx="5">
                  <c:v>Regular Exercise</c:v>
                </c:pt>
                <c:pt idx="6">
                  <c:v>Tailgating</c:v>
                </c:pt>
                <c:pt idx="7">
                  <c:v>Bars/Clubs</c:v>
                </c:pt>
                <c:pt idx="8">
                  <c:v>Dining Out</c:v>
                </c:pt>
                <c:pt idx="9">
                  <c:v>Entertaining at Home</c:v>
                </c:pt>
                <c:pt idx="10">
                  <c:v>Cooking for Fun</c:v>
                </c:pt>
                <c:pt idx="11">
                  <c:v>Photography</c:v>
                </c:pt>
              </c:strCache>
            </c:strRef>
          </c:cat>
          <c:val>
            <c:numRef>
              <c:f>Sheet1!$B$2:$B$13</c:f>
              <c:numCache>
                <c:formatCode>General</c:formatCode>
                <c:ptCount val="12"/>
                <c:pt idx="0">
                  <c:v>152</c:v>
                </c:pt>
                <c:pt idx="1">
                  <c:v>149</c:v>
                </c:pt>
                <c:pt idx="2">
                  <c:v>136</c:v>
                </c:pt>
                <c:pt idx="3">
                  <c:v>128</c:v>
                </c:pt>
                <c:pt idx="4">
                  <c:v>116</c:v>
                </c:pt>
                <c:pt idx="5">
                  <c:v>111</c:v>
                </c:pt>
                <c:pt idx="6">
                  <c:v>150</c:v>
                </c:pt>
                <c:pt idx="7">
                  <c:v>138</c:v>
                </c:pt>
                <c:pt idx="8">
                  <c:v>129</c:v>
                </c:pt>
                <c:pt idx="9">
                  <c:v>136</c:v>
                </c:pt>
                <c:pt idx="10">
                  <c:v>125</c:v>
                </c:pt>
                <c:pt idx="11">
                  <c:v>131</c:v>
                </c:pt>
              </c:numCache>
            </c:numRef>
          </c:val>
          <c:extLst>
            <c:ext xmlns:c16="http://schemas.microsoft.com/office/drawing/2014/chart" uri="{C3380CC4-5D6E-409C-BE32-E72D297353CC}">
              <c16:uniqueId val="{00000000-118D-4D93-8A26-9E79CB051236}"/>
            </c:ext>
          </c:extLst>
        </c:ser>
        <c:dLbls>
          <c:showLegendKey val="0"/>
          <c:showVal val="0"/>
          <c:showCatName val="0"/>
          <c:showSerName val="0"/>
          <c:showPercent val="0"/>
          <c:showBubbleSize val="0"/>
        </c:dLbls>
        <c:gapWidth val="219"/>
        <c:axId val="395911064"/>
        <c:axId val="395913416"/>
      </c:barChart>
      <c:catAx>
        <c:axId val="39591106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395913416"/>
        <c:crosses val="autoZero"/>
        <c:auto val="1"/>
        <c:lblAlgn val="ctr"/>
        <c:lblOffset val="100"/>
        <c:noMultiLvlLbl val="0"/>
      </c:catAx>
      <c:valAx>
        <c:axId val="395913416"/>
        <c:scaling>
          <c:orientation val="minMax"/>
          <c:min val="0"/>
        </c:scaling>
        <c:delete val="1"/>
        <c:axPos val="l"/>
        <c:numFmt formatCode="#,##0" sourceLinked="0"/>
        <c:majorTickMark val="out"/>
        <c:minorTickMark val="none"/>
        <c:tickLblPos val="nextTo"/>
        <c:crossAx val="3959110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b="1" i="1" dirty="0"/>
              <a:t>“My friends/family often ask for and trust my advice on this topic”</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476964134005533"/>
          <c:y val="0.20349751900646362"/>
          <c:w val="0.83712930222156157"/>
          <c:h val="0.47382016056396709"/>
        </c:manualLayout>
      </c:layout>
      <c:barChart>
        <c:barDir val="col"/>
        <c:grouping val="clustered"/>
        <c:varyColors val="0"/>
        <c:ser>
          <c:idx val="0"/>
          <c:order val="0"/>
          <c:tx>
            <c:strRef>
              <c:f>Sheet1!$B$1</c:f>
              <c:strCache>
                <c:ptCount val="1"/>
                <c:pt idx="0">
                  <c:v>Advice</c:v>
                </c:pt>
              </c:strCache>
            </c:strRef>
          </c:tx>
          <c:spPr>
            <a:solidFill>
              <a:schemeClr val="tx1">
                <a:lumMod val="50000"/>
                <a:lumOff val="50000"/>
              </a:schemeClr>
            </a:solidFill>
            <a:ln>
              <a:noFill/>
            </a:ln>
            <a:effectLst/>
          </c:spPr>
          <c:invertIfNegative val="0"/>
          <c:cat>
            <c:strRef>
              <c:f>Sheet1!$A$2:$A$5</c:f>
              <c:strCache>
                <c:ptCount val="4"/>
                <c:pt idx="0">
                  <c:v>Computers</c:v>
                </c:pt>
                <c:pt idx="1">
                  <c:v>Home Electronics</c:v>
                </c:pt>
                <c:pt idx="2">
                  <c:v>New Technology</c:v>
                </c:pt>
                <c:pt idx="3">
                  <c:v>Mobile Phones</c:v>
                </c:pt>
              </c:strCache>
            </c:strRef>
          </c:cat>
          <c:val>
            <c:numRef>
              <c:f>Sheet1!$B$2:$B$5</c:f>
              <c:numCache>
                <c:formatCode>General</c:formatCode>
                <c:ptCount val="4"/>
                <c:pt idx="0">
                  <c:v>107</c:v>
                </c:pt>
                <c:pt idx="1">
                  <c:v>106</c:v>
                </c:pt>
                <c:pt idx="2">
                  <c:v>98</c:v>
                </c:pt>
                <c:pt idx="3">
                  <c:v>97</c:v>
                </c:pt>
              </c:numCache>
            </c:numRef>
          </c:val>
          <c:extLst>
            <c:ext xmlns:c16="http://schemas.microsoft.com/office/drawing/2014/chart" uri="{C3380CC4-5D6E-409C-BE32-E72D297353CC}">
              <c16:uniqueId val="{00000000-DCED-4387-A2E0-79ED44D66EFD}"/>
            </c:ext>
          </c:extLst>
        </c:ser>
        <c:dLbls>
          <c:showLegendKey val="0"/>
          <c:showVal val="0"/>
          <c:showCatName val="0"/>
          <c:showSerName val="0"/>
          <c:showPercent val="0"/>
          <c:showBubbleSize val="0"/>
        </c:dLbls>
        <c:gapWidth val="219"/>
        <c:overlap val="-27"/>
        <c:axId val="597786816"/>
        <c:axId val="597795344"/>
      </c:barChart>
      <c:catAx>
        <c:axId val="597786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97795344"/>
        <c:crosses val="autoZero"/>
        <c:auto val="1"/>
        <c:lblAlgn val="ctr"/>
        <c:lblOffset val="100"/>
        <c:noMultiLvlLbl val="0"/>
      </c:catAx>
      <c:valAx>
        <c:axId val="597795344"/>
        <c:scaling>
          <c:orientation val="minMax"/>
          <c:max val="150"/>
          <c:min val="9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7786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1" u="none" strike="noStrike" kern="1200" spc="0" baseline="0">
                <a:solidFill>
                  <a:schemeClr val="tx1">
                    <a:lumMod val="65000"/>
                    <a:lumOff val="35000"/>
                  </a:schemeClr>
                </a:solidFill>
                <a:latin typeface="+mn-lt"/>
                <a:ea typeface="+mn-ea"/>
                <a:cs typeface="+mn-cs"/>
              </a:defRPr>
            </a:pPr>
            <a:r>
              <a:rPr lang="en-US" sz="1400" b="1" i="1"/>
              <a:t>"I have a great deal of knowledge or experience in this subject"</a:t>
            </a:r>
          </a:p>
        </c:rich>
      </c:tx>
      <c:layout>
        <c:manualLayout>
          <c:xMode val="edge"/>
          <c:yMode val="edge"/>
          <c:x val="0.20901731611405905"/>
          <c:y val="3.0452303629848652E-2"/>
        </c:manualLayout>
      </c:layout>
      <c:overlay val="0"/>
      <c:spPr>
        <a:noFill/>
        <a:ln>
          <a:noFill/>
        </a:ln>
        <a:effectLst/>
      </c:spPr>
      <c:txPr>
        <a:bodyPr rot="0" spcFirstLastPara="1" vertOverflow="ellipsis" vert="horz" wrap="square" anchor="ctr" anchorCtr="1"/>
        <a:lstStyle/>
        <a:p>
          <a:pPr>
            <a:defRPr sz="1400" b="1" i="1"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5401665810006945"/>
          <c:y val="0.19969098105273253"/>
          <c:w val="0.83021583686550282"/>
          <c:h val="0.45478747079531168"/>
        </c:manualLayout>
      </c:layout>
      <c:barChart>
        <c:barDir val="col"/>
        <c:grouping val="clustered"/>
        <c:varyColors val="0"/>
        <c:ser>
          <c:idx val="0"/>
          <c:order val="0"/>
          <c:tx>
            <c:strRef>
              <c:f>Sheet1!$B$1</c:f>
              <c:strCache>
                <c:ptCount val="1"/>
                <c:pt idx="0">
                  <c:v>"I have a great deal of knowledge or experience in this subject"</c:v>
                </c:pt>
              </c:strCache>
            </c:strRef>
          </c:tx>
          <c:spPr>
            <a:solidFill>
              <a:srgbClr val="008000"/>
            </a:solidFill>
            <a:ln>
              <a:noFill/>
            </a:ln>
            <a:effectLst/>
          </c:spPr>
          <c:invertIfNegative val="0"/>
          <c:dPt>
            <c:idx val="7"/>
            <c:invertIfNegative val="0"/>
            <c:bubble3D val="0"/>
            <c:spPr>
              <a:solidFill>
                <a:schemeClr val="bg1">
                  <a:lumMod val="50000"/>
                </a:schemeClr>
              </a:solidFill>
              <a:ln>
                <a:noFill/>
              </a:ln>
              <a:effectLst/>
            </c:spPr>
            <c:extLst>
              <c:ext xmlns:c16="http://schemas.microsoft.com/office/drawing/2014/chart" uri="{C3380CC4-5D6E-409C-BE32-E72D297353CC}">
                <c16:uniqueId val="{00000003-24E8-488F-9306-5ABD96F6A990}"/>
              </c:ext>
            </c:extLst>
          </c:dPt>
          <c:dPt>
            <c:idx val="8"/>
            <c:invertIfNegative val="0"/>
            <c:bubble3D val="0"/>
            <c:spPr>
              <a:solidFill>
                <a:schemeClr val="bg1">
                  <a:lumMod val="50000"/>
                </a:schemeClr>
              </a:solidFill>
              <a:ln>
                <a:noFill/>
              </a:ln>
              <a:effectLst/>
            </c:spPr>
            <c:extLst>
              <c:ext xmlns:c16="http://schemas.microsoft.com/office/drawing/2014/chart" uri="{C3380CC4-5D6E-409C-BE32-E72D297353CC}">
                <c16:uniqueId val="{00000004-24E8-488F-9306-5ABD96F6A990}"/>
              </c:ext>
            </c:extLst>
          </c:dPt>
          <c:dPt>
            <c:idx val="9"/>
            <c:invertIfNegative val="0"/>
            <c:bubble3D val="0"/>
            <c:spPr>
              <a:solidFill>
                <a:schemeClr val="bg1">
                  <a:lumMod val="50000"/>
                </a:schemeClr>
              </a:solidFill>
              <a:ln>
                <a:noFill/>
              </a:ln>
              <a:effectLst/>
            </c:spPr>
            <c:extLst>
              <c:ext xmlns:c16="http://schemas.microsoft.com/office/drawing/2014/chart" uri="{C3380CC4-5D6E-409C-BE32-E72D297353CC}">
                <c16:uniqueId val="{00000005-24E8-488F-9306-5ABD96F6A990}"/>
              </c:ext>
            </c:extLst>
          </c:dPt>
          <c:dPt>
            <c:idx val="10"/>
            <c:invertIfNegative val="0"/>
            <c:bubble3D val="0"/>
            <c:spPr>
              <a:solidFill>
                <a:schemeClr val="bg1">
                  <a:lumMod val="50000"/>
                </a:schemeClr>
              </a:solidFill>
              <a:ln>
                <a:noFill/>
              </a:ln>
              <a:effectLst/>
            </c:spPr>
            <c:extLst>
              <c:ext xmlns:c16="http://schemas.microsoft.com/office/drawing/2014/chart" uri="{C3380CC4-5D6E-409C-BE32-E72D297353CC}">
                <c16:uniqueId val="{00000006-24E8-488F-9306-5ABD96F6A990}"/>
              </c:ext>
            </c:extLst>
          </c:dPt>
          <c:cat>
            <c:strRef>
              <c:f>Sheet1!$A$2:$A$12</c:f>
              <c:strCache>
                <c:ptCount val="11"/>
                <c:pt idx="0">
                  <c:v>Vacation Travel</c:v>
                </c:pt>
                <c:pt idx="1">
                  <c:v>Finance</c:v>
                </c:pt>
                <c:pt idx="2">
                  <c:v>Business</c:v>
                </c:pt>
                <c:pt idx="3">
                  <c:v>Real Estate</c:v>
                </c:pt>
                <c:pt idx="4">
                  <c:v>Wine</c:v>
                </c:pt>
                <c:pt idx="5">
                  <c:v>Physical Fitness</c:v>
                </c:pt>
                <c:pt idx="6">
                  <c:v>Restaurants</c:v>
                </c:pt>
                <c:pt idx="7">
                  <c:v>New Technology</c:v>
                </c:pt>
                <c:pt idx="8">
                  <c:v>Computers</c:v>
                </c:pt>
                <c:pt idx="9">
                  <c:v>Home Electronics</c:v>
                </c:pt>
                <c:pt idx="10">
                  <c:v>Mobile Phones</c:v>
                </c:pt>
              </c:strCache>
            </c:strRef>
          </c:cat>
          <c:val>
            <c:numRef>
              <c:f>Sheet1!$B$2:$B$12</c:f>
              <c:numCache>
                <c:formatCode>General</c:formatCode>
                <c:ptCount val="11"/>
                <c:pt idx="0">
                  <c:v>139</c:v>
                </c:pt>
                <c:pt idx="1">
                  <c:v>129</c:v>
                </c:pt>
                <c:pt idx="2">
                  <c:v>126</c:v>
                </c:pt>
                <c:pt idx="3">
                  <c:v>126</c:v>
                </c:pt>
                <c:pt idx="4">
                  <c:v>123</c:v>
                </c:pt>
                <c:pt idx="5">
                  <c:v>121</c:v>
                </c:pt>
                <c:pt idx="6">
                  <c:v>113</c:v>
                </c:pt>
                <c:pt idx="7">
                  <c:v>110</c:v>
                </c:pt>
                <c:pt idx="8">
                  <c:v>110</c:v>
                </c:pt>
                <c:pt idx="9">
                  <c:v>107</c:v>
                </c:pt>
                <c:pt idx="10">
                  <c:v>104</c:v>
                </c:pt>
              </c:numCache>
            </c:numRef>
          </c:val>
          <c:extLst>
            <c:ext xmlns:c16="http://schemas.microsoft.com/office/drawing/2014/chart" uri="{C3380CC4-5D6E-409C-BE32-E72D297353CC}">
              <c16:uniqueId val="{00000000-24E8-488F-9306-5ABD96F6A990}"/>
            </c:ext>
          </c:extLst>
        </c:ser>
        <c:dLbls>
          <c:showLegendKey val="0"/>
          <c:showVal val="0"/>
          <c:showCatName val="0"/>
          <c:showSerName val="0"/>
          <c:showPercent val="0"/>
          <c:showBubbleSize val="0"/>
        </c:dLbls>
        <c:gapWidth val="219"/>
        <c:overlap val="-27"/>
        <c:axId val="597786816"/>
        <c:axId val="597795344"/>
      </c:barChart>
      <c:catAx>
        <c:axId val="597786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7795344"/>
        <c:crosses val="autoZero"/>
        <c:auto val="1"/>
        <c:lblAlgn val="ctr"/>
        <c:lblOffset val="100"/>
        <c:noMultiLvlLbl val="0"/>
      </c:catAx>
      <c:valAx>
        <c:axId val="597795344"/>
        <c:scaling>
          <c:orientation val="minMax"/>
          <c:min val="9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7786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solidFill>
                <a:latin typeface="+mn-lt"/>
                <a:ea typeface="+mn-ea"/>
                <a:cs typeface="+mn-cs"/>
              </a:defRPr>
            </a:pPr>
            <a:r>
              <a:rPr lang="en-US" sz="1400" u="none" dirty="0">
                <a:solidFill>
                  <a:schemeClr val="tx1"/>
                </a:solidFill>
              </a:rPr>
              <a:t>%  Affluent </a:t>
            </a:r>
            <a:r>
              <a:rPr lang="en-US" sz="1400" dirty="0">
                <a:solidFill>
                  <a:schemeClr val="tx1"/>
                </a:solidFill>
              </a:rPr>
              <a:t>Ownership of Connected-TV Devices</a:t>
            </a:r>
          </a:p>
          <a:p>
            <a:pPr>
              <a:defRPr>
                <a:solidFill>
                  <a:schemeClr val="tx1"/>
                </a:solidFill>
              </a:defRPr>
            </a:pPr>
            <a:r>
              <a:rPr lang="en-US" sz="1200" i="1" dirty="0">
                <a:solidFill>
                  <a:schemeClr val="tx1"/>
                </a:solidFill>
              </a:rPr>
              <a:t>“Does your household own this device?”</a:t>
            </a:r>
          </a:p>
        </c:rich>
      </c:tx>
      <c:layout>
        <c:manualLayout>
          <c:xMode val="edge"/>
          <c:yMode val="edge"/>
          <c:x val="0.25478577047824119"/>
          <c:y val="7.0795737279741864E-4"/>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solidFill>
              <a:latin typeface="+mn-lt"/>
              <a:ea typeface="+mn-ea"/>
              <a:cs typeface="+mn-cs"/>
            </a:defRPr>
          </a:pPr>
          <a:endParaRPr lang="en-US"/>
        </a:p>
      </c:txPr>
    </c:title>
    <c:autoTitleDeleted val="0"/>
    <c:plotArea>
      <c:layout>
        <c:manualLayout>
          <c:layoutTarget val="inner"/>
          <c:xMode val="edge"/>
          <c:yMode val="edge"/>
          <c:x val="9.8092094078105971E-2"/>
          <c:y val="0.14326500338262271"/>
          <c:w val="0.88432775294561949"/>
          <c:h val="0.64251534683395539"/>
        </c:manualLayout>
      </c:layout>
      <c:barChart>
        <c:barDir val="col"/>
        <c:grouping val="clustered"/>
        <c:varyColors val="0"/>
        <c:ser>
          <c:idx val="1"/>
          <c:order val="0"/>
          <c:tx>
            <c:strRef>
              <c:f>Sheet1!$B$1</c:f>
              <c:strCache>
                <c:ptCount val="1"/>
                <c:pt idx="0">
                  <c:v>% of Affluent Who Own These Devices/Services</c:v>
                </c:pt>
              </c:strCache>
            </c:strRef>
          </c:tx>
          <c:spPr>
            <a:solidFill>
              <a:srgbClr val="008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2"/>
              <c:layout>
                <c:manualLayout>
                  <c:x val="4.4083752186831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0E7-4103-A749-CFC97232DA5B}"/>
                </c:ext>
              </c:extLst>
            </c:dLbl>
            <c:dLbl>
              <c:idx val="6"/>
              <c:layout>
                <c:manualLayout>
                  <c:x val="7.3472920311386334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0E7-4103-A749-CFC97232DA5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Smart TV</c:v>
                </c:pt>
                <c:pt idx="1">
                  <c:v>Apple TV</c:v>
                </c:pt>
                <c:pt idx="2">
                  <c:v>Roku</c:v>
                </c:pt>
                <c:pt idx="3">
                  <c:v>Google Chromecast</c:v>
                </c:pt>
                <c:pt idx="4">
                  <c:v>Amazon Fire TV</c:v>
                </c:pt>
                <c:pt idx="5">
                  <c:v>Slingbox</c:v>
                </c:pt>
                <c:pt idx="6">
                  <c:v>Sony Internet Player w/ Google TV</c:v>
                </c:pt>
              </c:strCache>
            </c:strRef>
          </c:cat>
          <c:val>
            <c:numRef>
              <c:f>Sheet1!$B$2:$B$8</c:f>
              <c:numCache>
                <c:formatCode>General</c:formatCode>
                <c:ptCount val="7"/>
                <c:pt idx="0">
                  <c:v>34</c:v>
                </c:pt>
                <c:pt idx="1">
                  <c:v>12</c:v>
                </c:pt>
                <c:pt idx="2">
                  <c:v>12</c:v>
                </c:pt>
                <c:pt idx="3">
                  <c:v>9</c:v>
                </c:pt>
                <c:pt idx="4">
                  <c:v>8</c:v>
                </c:pt>
                <c:pt idx="5">
                  <c:v>1</c:v>
                </c:pt>
                <c:pt idx="6">
                  <c:v>1</c:v>
                </c:pt>
              </c:numCache>
            </c:numRef>
          </c:val>
          <c:extLst>
            <c:ext xmlns:c16="http://schemas.microsoft.com/office/drawing/2014/chart" uri="{C3380CC4-5D6E-409C-BE32-E72D297353CC}">
              <c16:uniqueId val="{00000001-C0E7-4103-A749-CFC97232DA5B}"/>
            </c:ext>
          </c:extLst>
        </c:ser>
        <c:dLbls>
          <c:showLegendKey val="0"/>
          <c:showVal val="0"/>
          <c:showCatName val="0"/>
          <c:showSerName val="0"/>
          <c:showPercent val="0"/>
          <c:showBubbleSize val="0"/>
        </c:dLbls>
        <c:gapWidth val="100"/>
        <c:overlap val="-24"/>
        <c:axId val="397317992"/>
        <c:axId val="400354216"/>
      </c:barChart>
      <c:catAx>
        <c:axId val="39731799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00354216"/>
        <c:crosses val="autoZero"/>
        <c:auto val="1"/>
        <c:lblAlgn val="ctr"/>
        <c:lblOffset val="100"/>
        <c:noMultiLvlLbl val="0"/>
      </c:catAx>
      <c:valAx>
        <c:axId val="400354216"/>
        <c:scaling>
          <c:orientation val="minMax"/>
          <c:max val="10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7317992"/>
        <c:crosses val="autoZero"/>
        <c:crossBetween val="between"/>
        <c:dispUnits>
          <c:builtInUnit val="hundreds"/>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16881207762543"/>
          <c:y val="5.5259396011619777E-2"/>
          <c:w val="0.86625101157973128"/>
          <c:h val="0.57907623438280931"/>
        </c:manualLayout>
      </c:layout>
      <c:barChart>
        <c:barDir val="col"/>
        <c:grouping val="clustered"/>
        <c:varyColors val="0"/>
        <c:ser>
          <c:idx val="1"/>
          <c:order val="0"/>
          <c:tx>
            <c:strRef>
              <c:f>Sheet1!$B$1</c:f>
              <c:strCache>
                <c:ptCount val="1"/>
                <c:pt idx="0">
                  <c:v>% of Affluent Who Own These Devices/Services</c:v>
                </c:pt>
              </c:strCache>
            </c:strRef>
          </c:tx>
          <c:spPr>
            <a:solidFill>
              <a:srgbClr val="008000"/>
            </a:solidFill>
            <a:ln>
              <a:noFill/>
            </a:ln>
            <a:effectLst/>
            <a:scene3d>
              <a:camera prst="orthographicFront"/>
              <a:lightRig rig="threePt" dir="t"/>
            </a:scene3d>
            <a:sp3d>
              <a:bevelT/>
            </a:sp3d>
          </c:spPr>
          <c:invertIfNegative val="0"/>
          <c:dLbls>
            <c:dLbl>
              <c:idx val="2"/>
              <c:layout>
                <c:manualLayout>
                  <c:x val="4.4083752186831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0E7-4103-A749-CFC97232DA5B}"/>
                </c:ext>
              </c:extLst>
            </c:dLbl>
            <c:dLbl>
              <c:idx val="6"/>
              <c:layout>
                <c:manualLayout>
                  <c:x val="7.3472920311386334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0E7-4103-A749-CFC97232DA5B}"/>
                </c:ext>
              </c:extLst>
            </c:dLbl>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Apple TV</c:v>
                </c:pt>
                <c:pt idx="1">
                  <c:v>Roku</c:v>
                </c:pt>
                <c:pt idx="2">
                  <c:v>Google Chromecast</c:v>
                </c:pt>
                <c:pt idx="3">
                  <c:v>Amazon Fire TV</c:v>
                </c:pt>
                <c:pt idx="4">
                  <c:v>Slingbox</c:v>
                </c:pt>
                <c:pt idx="5">
                  <c:v>Sony Internet Player w/ Google TV</c:v>
                </c:pt>
              </c:strCache>
            </c:strRef>
          </c:cat>
          <c:val>
            <c:numRef>
              <c:f>Sheet1!$B$2:$B$7</c:f>
              <c:numCache>
                <c:formatCode>General</c:formatCode>
                <c:ptCount val="6"/>
                <c:pt idx="0">
                  <c:v>12</c:v>
                </c:pt>
                <c:pt idx="1">
                  <c:v>12</c:v>
                </c:pt>
                <c:pt idx="2">
                  <c:v>9</c:v>
                </c:pt>
                <c:pt idx="3">
                  <c:v>8</c:v>
                </c:pt>
                <c:pt idx="4">
                  <c:v>1</c:v>
                </c:pt>
                <c:pt idx="5">
                  <c:v>1</c:v>
                </c:pt>
              </c:numCache>
            </c:numRef>
          </c:val>
          <c:extLst>
            <c:ext xmlns:c16="http://schemas.microsoft.com/office/drawing/2014/chart" uri="{C3380CC4-5D6E-409C-BE32-E72D297353CC}">
              <c16:uniqueId val="{00000001-C0E7-4103-A749-CFC97232DA5B}"/>
            </c:ext>
          </c:extLst>
        </c:ser>
        <c:dLbls>
          <c:showLegendKey val="0"/>
          <c:showVal val="0"/>
          <c:showCatName val="0"/>
          <c:showSerName val="0"/>
          <c:showPercent val="0"/>
          <c:showBubbleSize val="0"/>
        </c:dLbls>
        <c:gapWidth val="219"/>
        <c:overlap val="-27"/>
        <c:axId val="400355392"/>
        <c:axId val="400356176"/>
      </c:barChart>
      <c:catAx>
        <c:axId val="400355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400356176"/>
        <c:crosses val="autoZero"/>
        <c:auto val="1"/>
        <c:lblAlgn val="ctr"/>
        <c:lblOffset val="100"/>
        <c:noMultiLvlLbl val="0"/>
      </c:catAx>
      <c:valAx>
        <c:axId val="400356176"/>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00355392"/>
        <c:crosses val="autoZero"/>
        <c:crossBetween val="between"/>
        <c:dispUnits>
          <c:builtInUnit val="hundreds"/>
        </c:dispUnits>
      </c:valAx>
      <c:spPr>
        <a:noFill/>
        <a:ln>
          <a:noFill/>
        </a:ln>
        <a:effectLst/>
      </c:spPr>
    </c:plotArea>
    <c:legend>
      <c:legendPos val="b"/>
      <c:legendEntry>
        <c:idx val="0"/>
        <c:delete val="1"/>
      </c:legendEntry>
      <c:layout>
        <c:manualLayout>
          <c:xMode val="edge"/>
          <c:yMode val="edge"/>
          <c:x val="0.27339755395515064"/>
          <c:y val="0.84599619630500467"/>
          <c:w val="0.48369243854956973"/>
          <c:h val="0.1540038036949952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135985827920879"/>
          <c:y val="0.20071986142207879"/>
          <c:w val="0.32818057727104516"/>
          <c:h val="0.72823609661486366"/>
        </c:manualLayout>
      </c:layout>
      <c:pieChart>
        <c:varyColors val="1"/>
        <c:ser>
          <c:idx val="0"/>
          <c:order val="0"/>
          <c:tx>
            <c:strRef>
              <c:f>Sheet1!$B$1</c:f>
              <c:strCache>
                <c:ptCount val="1"/>
                <c:pt idx="0">
                  <c:v>Cord Cutter HHI</c:v>
                </c:pt>
              </c:strCache>
            </c:strRef>
          </c:tx>
          <c:spPr>
            <a:ln w="12700">
              <a:solidFill>
                <a:schemeClr val="tx1"/>
              </a:solidFill>
            </a:ln>
            <a:scene3d>
              <a:camera prst="orthographicFront"/>
              <a:lightRig rig="threePt" dir="t"/>
            </a:scene3d>
            <a:sp3d>
              <a:bevelT/>
            </a:sp3d>
          </c:spPr>
          <c:dPt>
            <c:idx val="0"/>
            <c:bubble3D val="0"/>
            <c:spPr>
              <a:solidFill>
                <a:schemeClr val="tx1"/>
              </a:solidFill>
              <a:ln w="12700">
                <a:solidFill>
                  <a:schemeClr val="tx1"/>
                </a:solidFill>
              </a:ln>
              <a:effectLst/>
              <a:scene3d>
                <a:camera prst="orthographicFront"/>
                <a:lightRig rig="threePt" dir="t"/>
              </a:scene3d>
              <a:sp3d>
                <a:bevelT/>
              </a:sp3d>
            </c:spPr>
            <c:extLst>
              <c:ext xmlns:c16="http://schemas.microsoft.com/office/drawing/2014/chart" uri="{C3380CC4-5D6E-409C-BE32-E72D297353CC}">
                <c16:uniqueId val="{00000001-E999-460F-B969-58F0D92B9999}"/>
              </c:ext>
            </c:extLst>
          </c:dPt>
          <c:dPt>
            <c:idx val="1"/>
            <c:bubble3D val="0"/>
            <c:spPr>
              <a:solidFill>
                <a:schemeClr val="bg1">
                  <a:lumMod val="65000"/>
                </a:schemeClr>
              </a:solidFill>
              <a:ln w="12700">
                <a:solidFill>
                  <a:schemeClr val="tx1"/>
                </a:solidFill>
              </a:ln>
              <a:effectLst/>
              <a:scene3d>
                <a:camera prst="orthographicFront"/>
                <a:lightRig rig="threePt" dir="t"/>
              </a:scene3d>
              <a:sp3d>
                <a:bevelT/>
              </a:sp3d>
            </c:spPr>
            <c:extLst>
              <c:ext xmlns:c16="http://schemas.microsoft.com/office/drawing/2014/chart" uri="{C3380CC4-5D6E-409C-BE32-E72D297353CC}">
                <c16:uniqueId val="{00000003-E999-460F-B969-58F0D92B9999}"/>
              </c:ext>
            </c:extLst>
          </c:dPt>
          <c:dPt>
            <c:idx val="2"/>
            <c:bubble3D val="0"/>
            <c:spPr>
              <a:solidFill>
                <a:srgbClr val="009900"/>
              </a:solidFill>
              <a:ln w="12700">
                <a:solidFill>
                  <a:schemeClr val="tx1"/>
                </a:solidFill>
              </a:ln>
              <a:effectLst/>
              <a:scene3d>
                <a:camera prst="orthographicFront"/>
                <a:lightRig rig="threePt" dir="t"/>
              </a:scene3d>
              <a:sp3d>
                <a:bevelT/>
              </a:sp3d>
            </c:spPr>
            <c:extLst>
              <c:ext xmlns:c16="http://schemas.microsoft.com/office/drawing/2014/chart" uri="{C3380CC4-5D6E-409C-BE32-E72D297353CC}">
                <c16:uniqueId val="{00000005-E999-460F-B969-58F0D92B9999}"/>
              </c:ext>
            </c:extLst>
          </c:dPt>
          <c:dLbls>
            <c:dLbl>
              <c:idx val="0"/>
              <c:layout>
                <c:manualLayout>
                  <c:x val="-0.12745660131881453"/>
                  <c:y val="-0.12353194145756011"/>
                </c:manualLayout>
              </c:layout>
              <c:tx>
                <c:rich>
                  <a:bodyPr rot="0" spcFirstLastPara="1" vertOverflow="overflow" horzOverflow="overflow"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fld id="{1571DB79-BBD9-4BED-A2CB-C52AD776FFE1}" type="VALUE">
                      <a:rPr lang="en-US" sz="1600" smtClean="0"/>
                      <a:pPr>
                        <a:defRPr sz="1600" b="1">
                          <a:solidFill>
                            <a:schemeClr val="bg1"/>
                          </a:solidFill>
                        </a:defRPr>
                      </a:pPr>
                      <a:t>[VALUE]</a:t>
                    </a:fld>
                    <a:r>
                      <a:rPr lang="en-US" sz="1600" baseline="0" dirty="0"/>
                      <a:t> /</a:t>
                    </a:r>
                  </a:p>
                  <a:p>
                    <a:pPr>
                      <a:defRPr sz="1600" b="1">
                        <a:solidFill>
                          <a:schemeClr val="bg1"/>
                        </a:solidFill>
                      </a:defRPr>
                    </a:pPr>
                    <a:r>
                      <a:rPr lang="en-US" sz="1600" baseline="0" dirty="0"/>
                      <a:t>130  </a:t>
                    </a:r>
                  </a:p>
                </c:rich>
              </c:tx>
              <c:spPr>
                <a:noFill/>
                <a:ln>
                  <a:noFill/>
                </a:ln>
                <a:effectLst/>
              </c:spPr>
              <c:txPr>
                <a:bodyPr rot="0" spcFirstLastPara="1" vertOverflow="overflow" horzOverflow="overflow"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999-460F-B969-58F0D92B9999}"/>
                </c:ext>
              </c:extLst>
            </c:dLbl>
            <c:dLbl>
              <c:idx val="1"/>
              <c:layout>
                <c:manualLayout>
                  <c:x val="0.10380063682906923"/>
                  <c:y val="-0.12752219945424564"/>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mn-lt"/>
                        <a:ea typeface="+mn-ea"/>
                        <a:cs typeface="+mn-cs"/>
                      </a:defRPr>
                    </a:pPr>
                    <a:fld id="{41FABCDE-3785-48EA-A25B-6B07ADF741C9}" type="VALUE">
                      <a:rPr lang="en-US" sz="1600" smtClean="0"/>
                      <a:pPr>
                        <a:defRPr sz="1600" b="1">
                          <a:solidFill>
                            <a:schemeClr val="bg1"/>
                          </a:solidFill>
                        </a:defRPr>
                      </a:pPr>
                      <a:t>[VALUE]</a:t>
                    </a:fld>
                    <a:r>
                      <a:rPr lang="en-US" sz="1600" dirty="0"/>
                      <a:t> </a:t>
                    </a:r>
                    <a:r>
                      <a:rPr lang="en-US" sz="1600" baseline="0" dirty="0"/>
                      <a:t>/</a:t>
                    </a:r>
                  </a:p>
                  <a:p>
                    <a:pPr>
                      <a:defRPr sz="1600" b="1">
                        <a:solidFill>
                          <a:schemeClr val="bg1"/>
                        </a:solidFill>
                      </a:defRPr>
                    </a:pPr>
                    <a:r>
                      <a:rPr lang="en-US" sz="1600" baseline="0" dirty="0"/>
                      <a:t>123</a:t>
                    </a:r>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9.2073867885563473E-2"/>
                      <c:h val="0.19129911301452374"/>
                    </c:manualLayout>
                  </c15:layout>
                  <c15:dlblFieldTable/>
                  <c15:showDataLabelsRange val="0"/>
                </c:ext>
                <c:ext xmlns:c16="http://schemas.microsoft.com/office/drawing/2014/chart" uri="{C3380CC4-5D6E-409C-BE32-E72D297353CC}">
                  <c16:uniqueId val="{00000003-E999-460F-B969-58F0D92B9999}"/>
                </c:ext>
              </c:extLst>
            </c:dLbl>
            <c:dLbl>
              <c:idx val="2"/>
              <c:layout>
                <c:manualLayout>
                  <c:x val="0.10449935579657589"/>
                  <c:y val="0.21997961325577003"/>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mn-lt"/>
                        <a:ea typeface="+mn-ea"/>
                        <a:cs typeface="+mn-cs"/>
                      </a:defRPr>
                    </a:pPr>
                    <a:fld id="{22974B93-8A2A-410A-A391-8253A636C830}" type="VALUE">
                      <a:rPr lang="en-US" sz="1600" smtClean="0"/>
                      <a:pPr>
                        <a:defRPr sz="1600" b="1">
                          <a:solidFill>
                            <a:schemeClr val="bg1"/>
                          </a:solidFill>
                        </a:defRPr>
                      </a:pPr>
                      <a:t>[VALUE]</a:t>
                    </a:fld>
                    <a:r>
                      <a:rPr lang="en-US" sz="1600" dirty="0"/>
                      <a:t> /</a:t>
                    </a:r>
                  </a:p>
                  <a:p>
                    <a:pPr>
                      <a:defRPr sz="1600" b="1">
                        <a:solidFill>
                          <a:schemeClr val="bg1"/>
                        </a:solidFill>
                      </a:defRPr>
                    </a:pPr>
                    <a:r>
                      <a:rPr lang="en-US" sz="1600" dirty="0"/>
                      <a:t>58 </a:t>
                    </a:r>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9.2156270215228209E-2"/>
                      <c:h val="0.20962779411867535"/>
                    </c:manualLayout>
                  </c15:layout>
                  <c15:dlblFieldTable/>
                  <c15:showDataLabelsRange val="0"/>
                </c:ext>
                <c:ext xmlns:c16="http://schemas.microsoft.com/office/drawing/2014/chart" uri="{C3380CC4-5D6E-409C-BE32-E72D297353CC}">
                  <c16:uniqueId val="{00000005-E999-460F-B969-58F0D92B9999}"/>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Less than $50k</c:v>
                </c:pt>
                <c:pt idx="1">
                  <c:v>$50k-$75k</c:v>
                </c:pt>
                <c:pt idx="2">
                  <c:v>$75k+</c:v>
                </c:pt>
              </c:strCache>
            </c:strRef>
          </c:cat>
          <c:val>
            <c:numRef>
              <c:f>Sheet1!$B$2:$B$4</c:f>
              <c:numCache>
                <c:formatCode>0%</c:formatCode>
                <c:ptCount val="3"/>
                <c:pt idx="0">
                  <c:v>0.56000000000000005</c:v>
                </c:pt>
                <c:pt idx="1">
                  <c:v>0.21</c:v>
                </c:pt>
                <c:pt idx="2">
                  <c:v>0.23</c:v>
                </c:pt>
              </c:numCache>
            </c:numRef>
          </c:val>
          <c:extLst>
            <c:ext xmlns:c16="http://schemas.microsoft.com/office/drawing/2014/chart" uri="{C3380CC4-5D6E-409C-BE32-E72D297353CC}">
              <c16:uniqueId val="{00000000-4AF0-4C19-BEC5-78389C5EC922}"/>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64443162630427442"/>
          <c:y val="0.71687662618771697"/>
          <c:w val="0.35556822862120163"/>
          <c:h val="0.2548667233282965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075010955782191"/>
          <c:y val="9.8698342296149433E-2"/>
          <c:w val="0.54414060789114849"/>
          <c:h val="0.80663132321053821"/>
        </c:manualLayout>
      </c:layout>
      <c:pieChart>
        <c:varyColors val="1"/>
        <c:ser>
          <c:idx val="0"/>
          <c:order val="0"/>
          <c:tx>
            <c:strRef>
              <c:f>Sheet1!$B$1</c:f>
              <c:strCache>
                <c:ptCount val="1"/>
                <c:pt idx="0">
                  <c:v>Cord Cutter HHI</c:v>
                </c:pt>
              </c:strCache>
            </c:strRef>
          </c:tx>
          <c:spPr>
            <a:solidFill>
              <a:schemeClr val="tx2">
                <a:lumMod val="20000"/>
                <a:lumOff val="80000"/>
              </a:schemeClr>
            </a:solidFill>
            <a:ln w="12700">
              <a:solidFill>
                <a:schemeClr val="tx1"/>
              </a:solidFill>
            </a:ln>
            <a:scene3d>
              <a:camera prst="orthographicFront"/>
              <a:lightRig rig="threePt" dir="t"/>
            </a:scene3d>
            <a:sp3d>
              <a:bevelT/>
            </a:sp3d>
          </c:spPr>
          <c:dPt>
            <c:idx val="0"/>
            <c:bubble3D val="0"/>
            <c:spPr>
              <a:solidFill>
                <a:schemeClr val="tx1"/>
              </a:solidFill>
              <a:ln w="12700">
                <a:solidFill>
                  <a:schemeClr val="tx1"/>
                </a:solidFill>
              </a:ln>
              <a:effectLst/>
              <a:scene3d>
                <a:camera prst="orthographicFront"/>
                <a:lightRig rig="threePt" dir="t"/>
              </a:scene3d>
              <a:sp3d>
                <a:bevelT/>
              </a:sp3d>
            </c:spPr>
            <c:extLst>
              <c:ext xmlns:c16="http://schemas.microsoft.com/office/drawing/2014/chart" uri="{C3380CC4-5D6E-409C-BE32-E72D297353CC}">
                <c16:uniqueId val="{00000001-3E09-4A10-B2C0-C3988FA4B40B}"/>
              </c:ext>
            </c:extLst>
          </c:dPt>
          <c:dPt>
            <c:idx val="1"/>
            <c:bubble3D val="0"/>
            <c:spPr>
              <a:solidFill>
                <a:schemeClr val="bg1">
                  <a:lumMod val="65000"/>
                </a:schemeClr>
              </a:solidFill>
              <a:ln w="12700">
                <a:solidFill>
                  <a:schemeClr val="tx1"/>
                </a:solidFill>
              </a:ln>
              <a:effectLst/>
              <a:scene3d>
                <a:camera prst="orthographicFront"/>
                <a:lightRig rig="threePt" dir="t"/>
              </a:scene3d>
              <a:sp3d>
                <a:bevelT/>
              </a:sp3d>
            </c:spPr>
            <c:extLst>
              <c:ext xmlns:c16="http://schemas.microsoft.com/office/drawing/2014/chart" uri="{C3380CC4-5D6E-409C-BE32-E72D297353CC}">
                <c16:uniqueId val="{00000003-3E09-4A10-B2C0-C3988FA4B40B}"/>
              </c:ext>
            </c:extLst>
          </c:dPt>
          <c:dPt>
            <c:idx val="2"/>
            <c:bubble3D val="0"/>
            <c:spPr>
              <a:solidFill>
                <a:srgbClr val="008000"/>
              </a:solidFill>
              <a:ln w="12700">
                <a:solidFill>
                  <a:schemeClr val="tx1"/>
                </a:solidFill>
              </a:ln>
              <a:effectLst/>
              <a:scene3d>
                <a:camera prst="orthographicFront"/>
                <a:lightRig rig="threePt" dir="t"/>
              </a:scene3d>
              <a:sp3d>
                <a:bevelT/>
              </a:sp3d>
            </c:spPr>
            <c:extLst>
              <c:ext xmlns:c16="http://schemas.microsoft.com/office/drawing/2014/chart" uri="{C3380CC4-5D6E-409C-BE32-E72D297353CC}">
                <c16:uniqueId val="{00000005-3E09-4A10-B2C0-C3988FA4B40B}"/>
              </c:ext>
            </c:extLst>
          </c:dPt>
          <c:dLbls>
            <c:dLbl>
              <c:idx val="0"/>
              <c:layout>
                <c:manualLayout>
                  <c:x val="-0.18954147941687688"/>
                  <c:y val="-0.21455370023623035"/>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mn-lt"/>
                        <a:ea typeface="+mn-ea"/>
                        <a:cs typeface="+mn-cs"/>
                      </a:defRPr>
                    </a:pPr>
                    <a:fld id="{F16CB7AB-BC08-4C1D-A343-C36A14B51275}" type="VALUE">
                      <a:rPr lang="en-US" sz="1600" smtClean="0"/>
                      <a:pPr>
                        <a:defRPr sz="1600" b="1">
                          <a:solidFill>
                            <a:schemeClr val="bg1"/>
                          </a:solidFill>
                        </a:defRPr>
                      </a:pPr>
                      <a:t>[VALUE]</a:t>
                    </a:fld>
                    <a:r>
                      <a:rPr lang="en-US" sz="1600" baseline="0" dirty="0"/>
                      <a:t> /</a:t>
                    </a:r>
                  </a:p>
                  <a:p>
                    <a:pPr>
                      <a:defRPr sz="1600" b="1">
                        <a:solidFill>
                          <a:schemeClr val="bg1"/>
                        </a:solidFill>
                      </a:defRPr>
                    </a:pPr>
                    <a:r>
                      <a:rPr lang="en-US" sz="1600" baseline="0" dirty="0"/>
                      <a:t>140</a:t>
                    </a:r>
                  </a:p>
                  <a:p>
                    <a:pPr>
                      <a:defRPr sz="1600" b="1">
                        <a:solidFill>
                          <a:schemeClr val="bg1"/>
                        </a:solidFill>
                      </a:defRPr>
                    </a:pPr>
                    <a:r>
                      <a:rPr lang="en-US" sz="1600" baseline="0" dirty="0"/>
                      <a:t> </a:t>
                    </a:r>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5769229640010649"/>
                      <c:h val="0.28245394586342698"/>
                    </c:manualLayout>
                  </c15:layout>
                  <c15:dlblFieldTable/>
                  <c15:showDataLabelsRange val="0"/>
                </c:ext>
                <c:ext xmlns:c16="http://schemas.microsoft.com/office/drawing/2014/chart" uri="{C3380CC4-5D6E-409C-BE32-E72D297353CC}">
                  <c16:uniqueId val="{00000001-3E09-4A10-B2C0-C3988FA4B40B}"/>
                </c:ext>
              </c:extLst>
            </c:dLbl>
            <c:dLbl>
              <c:idx val="1"/>
              <c:layout>
                <c:manualLayout>
                  <c:x val="0.17222927399276577"/>
                  <c:y val="-2.4515735468212882E-2"/>
                </c:manualLayout>
              </c:layout>
              <c:tx>
                <c:rich>
                  <a:bodyPr/>
                  <a:lstStyle/>
                  <a:p>
                    <a:fld id="{0D24282F-0B58-417F-A4AF-09A2B4019A04}" type="VALUE">
                      <a:rPr lang="en-US" smtClean="0"/>
                      <a:pPr/>
                      <a:t>[VALUE]</a:t>
                    </a:fld>
                    <a:r>
                      <a:rPr lang="en-US" dirty="0"/>
                      <a:t> /</a:t>
                    </a:r>
                  </a:p>
                  <a:p>
                    <a:r>
                      <a:rPr lang="en-US" dirty="0"/>
                      <a:t>118 </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E09-4A10-B2C0-C3988FA4B40B}"/>
                </c:ext>
              </c:extLst>
            </c:dLbl>
            <c:dLbl>
              <c:idx val="2"/>
              <c:layout>
                <c:manualLayout>
                  <c:x val="0.11545735598077134"/>
                  <c:y val="0.20175281847387638"/>
                </c:manualLayout>
              </c:layout>
              <c:tx>
                <c:rich>
                  <a:bodyPr/>
                  <a:lstStyle/>
                  <a:p>
                    <a:fld id="{6323513D-A210-4DFC-99C8-3DD31A6B5ECF}" type="VALUE">
                      <a:rPr lang="en-US" smtClean="0"/>
                      <a:pPr/>
                      <a:t>[VALUE]</a:t>
                    </a:fld>
                    <a:r>
                      <a:rPr lang="en-US" dirty="0"/>
                      <a:t> /</a:t>
                    </a:r>
                  </a:p>
                  <a:p>
                    <a:r>
                      <a:rPr lang="en-US" dirty="0"/>
                      <a:t>40 </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E09-4A10-B2C0-C3988FA4B40B}"/>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Less than $50k</c:v>
                </c:pt>
                <c:pt idx="1">
                  <c:v>$50k-$75k</c:v>
                </c:pt>
                <c:pt idx="2">
                  <c:v>$75k+</c:v>
                </c:pt>
              </c:strCache>
            </c:strRef>
          </c:cat>
          <c:val>
            <c:numRef>
              <c:f>Sheet1!$B$2:$B$4</c:f>
              <c:numCache>
                <c:formatCode>0%</c:formatCode>
                <c:ptCount val="3"/>
                <c:pt idx="0">
                  <c:v>0.64</c:v>
                </c:pt>
                <c:pt idx="1">
                  <c:v>0.2</c:v>
                </c:pt>
                <c:pt idx="2">
                  <c:v>0.16</c:v>
                </c:pt>
              </c:numCache>
            </c:numRef>
          </c:val>
          <c:extLst>
            <c:ext xmlns:c16="http://schemas.microsoft.com/office/drawing/2014/chart" uri="{C3380CC4-5D6E-409C-BE32-E72D297353CC}">
              <c16:uniqueId val="{00000006-3E09-4A10-B2C0-C3988FA4B40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092094078105971E-2"/>
          <c:y val="6.0355243149578248E-2"/>
          <c:w val="0.8428142131589812"/>
          <c:h val="0.57398007836780829"/>
        </c:manualLayout>
      </c:layout>
      <c:barChart>
        <c:barDir val="col"/>
        <c:grouping val="clustered"/>
        <c:varyColors val="0"/>
        <c:ser>
          <c:idx val="0"/>
          <c:order val="0"/>
          <c:tx>
            <c:strRef>
              <c:f>Sheet1!$B$1</c:f>
              <c:strCache>
                <c:ptCount val="1"/>
                <c:pt idx="0">
                  <c:v>More/Same</c:v>
                </c:pt>
              </c:strCache>
            </c:strRef>
          </c:tx>
          <c:spPr>
            <a:solidFill>
              <a:srgbClr val="008000"/>
            </a:solidFill>
            <a:ln>
              <a:noFill/>
            </a:ln>
            <a:effectLst/>
            <a:scene3d>
              <a:camera prst="orthographicFront"/>
              <a:lightRig rig="threePt" dir="t"/>
            </a:scene3d>
            <a:sp3d>
              <a:bevelT/>
            </a:sp3d>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On a TV</c:v>
                </c:pt>
                <c:pt idx="1">
                  <c:v>On a Mobile phone</c:v>
                </c:pt>
                <c:pt idx="2">
                  <c:v>On a Laptop</c:v>
                </c:pt>
                <c:pt idx="3">
                  <c:v>On a Tablet</c:v>
                </c:pt>
                <c:pt idx="4">
                  <c:v>On a Desktop</c:v>
                </c:pt>
              </c:strCache>
            </c:strRef>
          </c:cat>
          <c:val>
            <c:numRef>
              <c:f>Sheet1!$B$2:$B$6</c:f>
              <c:numCache>
                <c:formatCode>General</c:formatCode>
                <c:ptCount val="5"/>
                <c:pt idx="0">
                  <c:v>73.099999999999994</c:v>
                </c:pt>
                <c:pt idx="1">
                  <c:v>34</c:v>
                </c:pt>
                <c:pt idx="2">
                  <c:v>27.7</c:v>
                </c:pt>
                <c:pt idx="3">
                  <c:v>21</c:v>
                </c:pt>
                <c:pt idx="4">
                  <c:v>17.2</c:v>
                </c:pt>
              </c:numCache>
            </c:numRef>
          </c:val>
          <c:extLst>
            <c:ext xmlns:c16="http://schemas.microsoft.com/office/drawing/2014/chart" uri="{C3380CC4-5D6E-409C-BE32-E72D297353CC}">
              <c16:uniqueId val="{00000000-9827-40C9-9CB5-6ADC91CF008C}"/>
            </c:ext>
          </c:extLst>
        </c:ser>
        <c:dLbls>
          <c:showLegendKey val="0"/>
          <c:showVal val="0"/>
          <c:showCatName val="0"/>
          <c:showSerName val="0"/>
          <c:showPercent val="0"/>
          <c:showBubbleSize val="0"/>
        </c:dLbls>
        <c:gapWidth val="219"/>
        <c:overlap val="-27"/>
        <c:axId val="394062616"/>
        <c:axId val="394063008"/>
      </c:barChart>
      <c:catAx>
        <c:axId val="394062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94063008"/>
        <c:crosses val="autoZero"/>
        <c:auto val="1"/>
        <c:lblAlgn val="ctr"/>
        <c:lblOffset val="100"/>
        <c:noMultiLvlLbl val="0"/>
      </c:catAx>
      <c:valAx>
        <c:axId val="394063008"/>
        <c:scaling>
          <c:orientation val="minMax"/>
          <c:max val="100"/>
        </c:scaling>
        <c:delete val="1"/>
        <c:axPos val="l"/>
        <c:numFmt formatCode="0%" sourceLinked="0"/>
        <c:majorTickMark val="none"/>
        <c:minorTickMark val="none"/>
        <c:tickLblPos val="nextTo"/>
        <c:crossAx val="394062616"/>
        <c:crosses val="autoZero"/>
        <c:crossBetween val="between"/>
        <c:dispUnits>
          <c:builtInUnit val="hundreds"/>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747052526474457E-2"/>
          <c:y val="6.0355243149578248E-2"/>
          <c:w val="0.87343182987539147"/>
          <c:h val="0.57398007836780829"/>
        </c:manualLayout>
      </c:layout>
      <c:barChart>
        <c:barDir val="col"/>
        <c:grouping val="clustered"/>
        <c:varyColors val="0"/>
        <c:ser>
          <c:idx val="0"/>
          <c:order val="0"/>
          <c:tx>
            <c:strRef>
              <c:f>Sheet1!$B$1</c:f>
              <c:strCache>
                <c:ptCount val="1"/>
                <c:pt idx="0">
                  <c:v>More/Same</c:v>
                </c:pt>
              </c:strCache>
            </c:strRef>
          </c:tx>
          <c:spPr>
            <a:solidFill>
              <a:srgbClr val="008000"/>
            </a:solidFill>
            <a:ln>
              <a:noFill/>
            </a:ln>
            <a:effectLst/>
            <a:scene3d>
              <a:camera prst="orthographicFront"/>
              <a:lightRig rig="threePt" dir="t"/>
            </a:scene3d>
            <a:sp3d>
              <a:bevelT/>
            </a:sp3d>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On a TV</c:v>
                </c:pt>
                <c:pt idx="1">
                  <c:v>On a Mobile phone</c:v>
                </c:pt>
                <c:pt idx="2">
                  <c:v>On a Laptop</c:v>
                </c:pt>
                <c:pt idx="3">
                  <c:v>On a Tablet</c:v>
                </c:pt>
                <c:pt idx="4">
                  <c:v>On a Desktop</c:v>
                </c:pt>
              </c:strCache>
            </c:strRef>
          </c:cat>
          <c:val>
            <c:numRef>
              <c:f>Sheet1!$B$2:$B$6</c:f>
              <c:numCache>
                <c:formatCode>General</c:formatCode>
                <c:ptCount val="5"/>
                <c:pt idx="0">
                  <c:v>74</c:v>
                </c:pt>
                <c:pt idx="1">
                  <c:v>34</c:v>
                </c:pt>
                <c:pt idx="2">
                  <c:v>27</c:v>
                </c:pt>
                <c:pt idx="3">
                  <c:v>20</c:v>
                </c:pt>
                <c:pt idx="4">
                  <c:v>17</c:v>
                </c:pt>
              </c:numCache>
            </c:numRef>
          </c:val>
          <c:extLst>
            <c:ext xmlns:c16="http://schemas.microsoft.com/office/drawing/2014/chart" uri="{C3380CC4-5D6E-409C-BE32-E72D297353CC}">
              <c16:uniqueId val="{00000000-8E1F-4F6F-A398-AD1C9D55C68B}"/>
            </c:ext>
          </c:extLst>
        </c:ser>
        <c:dLbls>
          <c:showLegendKey val="0"/>
          <c:showVal val="0"/>
          <c:showCatName val="0"/>
          <c:showSerName val="0"/>
          <c:showPercent val="0"/>
          <c:showBubbleSize val="0"/>
        </c:dLbls>
        <c:gapWidth val="219"/>
        <c:overlap val="-27"/>
        <c:axId val="394063792"/>
        <c:axId val="394064184"/>
      </c:barChart>
      <c:catAx>
        <c:axId val="394063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94064184"/>
        <c:crosses val="autoZero"/>
        <c:auto val="1"/>
        <c:lblAlgn val="ctr"/>
        <c:lblOffset val="100"/>
        <c:noMultiLvlLbl val="0"/>
      </c:catAx>
      <c:valAx>
        <c:axId val="394064184"/>
        <c:scaling>
          <c:orientation val="minMax"/>
          <c:max val="100"/>
        </c:scaling>
        <c:delete val="1"/>
        <c:axPos val="l"/>
        <c:numFmt formatCode="0%" sourceLinked="0"/>
        <c:majorTickMark val="none"/>
        <c:minorTickMark val="none"/>
        <c:tickLblPos val="nextTo"/>
        <c:crossAx val="394063792"/>
        <c:crosses val="autoZero"/>
        <c:crossBetween val="between"/>
        <c:dispUnits>
          <c:builtInUnit val="hundreds"/>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092094078105971E-2"/>
          <c:y val="6.0355243149578248E-2"/>
          <c:w val="0.75517608072152154"/>
          <c:h val="0.57398007836780829"/>
        </c:manualLayout>
      </c:layout>
      <c:barChart>
        <c:barDir val="col"/>
        <c:grouping val="clustered"/>
        <c:varyColors val="0"/>
        <c:ser>
          <c:idx val="0"/>
          <c:order val="0"/>
          <c:tx>
            <c:strRef>
              <c:f>Sheet1!$B$1</c:f>
              <c:strCache>
                <c:ptCount val="1"/>
                <c:pt idx="0">
                  <c:v>More/Same</c:v>
                </c:pt>
              </c:strCache>
            </c:strRef>
          </c:tx>
          <c:spPr>
            <a:solidFill>
              <a:srgbClr val="008000"/>
            </a:solidFill>
            <a:ln>
              <a:noFill/>
            </a:ln>
            <a:effectLst/>
            <a:scene3d>
              <a:camera prst="orthographicFront"/>
              <a:lightRig rig="threePt" dir="t"/>
            </a:scene3d>
            <a:sp3d>
              <a:bevelT/>
            </a:sp3d>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On a TV</c:v>
                </c:pt>
                <c:pt idx="1">
                  <c:v>On a Mobile phone</c:v>
                </c:pt>
                <c:pt idx="2">
                  <c:v>On a Laptop</c:v>
                </c:pt>
                <c:pt idx="3">
                  <c:v>On a Tablet</c:v>
                </c:pt>
                <c:pt idx="4">
                  <c:v>On a Desktop</c:v>
                </c:pt>
              </c:strCache>
            </c:strRef>
          </c:cat>
          <c:val>
            <c:numRef>
              <c:f>Sheet1!$B$2:$B$6</c:f>
              <c:numCache>
                <c:formatCode>General</c:formatCode>
                <c:ptCount val="5"/>
                <c:pt idx="0">
                  <c:v>72</c:v>
                </c:pt>
                <c:pt idx="1">
                  <c:v>36</c:v>
                </c:pt>
                <c:pt idx="2">
                  <c:v>30</c:v>
                </c:pt>
                <c:pt idx="3">
                  <c:v>26</c:v>
                </c:pt>
                <c:pt idx="4">
                  <c:v>18</c:v>
                </c:pt>
              </c:numCache>
            </c:numRef>
          </c:val>
          <c:extLst>
            <c:ext xmlns:c16="http://schemas.microsoft.com/office/drawing/2014/chart" uri="{C3380CC4-5D6E-409C-BE32-E72D297353CC}">
              <c16:uniqueId val="{00000000-47E8-4C78-99F4-3C1CD63AC53F}"/>
            </c:ext>
          </c:extLst>
        </c:ser>
        <c:dLbls>
          <c:showLegendKey val="0"/>
          <c:showVal val="0"/>
          <c:showCatName val="0"/>
          <c:showSerName val="0"/>
          <c:showPercent val="0"/>
          <c:showBubbleSize val="0"/>
        </c:dLbls>
        <c:gapWidth val="219"/>
        <c:overlap val="-27"/>
        <c:axId val="394064968"/>
        <c:axId val="394065360"/>
      </c:barChart>
      <c:catAx>
        <c:axId val="394064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94065360"/>
        <c:crosses val="autoZero"/>
        <c:auto val="1"/>
        <c:lblAlgn val="ctr"/>
        <c:lblOffset val="100"/>
        <c:noMultiLvlLbl val="0"/>
      </c:catAx>
      <c:valAx>
        <c:axId val="394065360"/>
        <c:scaling>
          <c:orientation val="minMax"/>
          <c:max val="100"/>
        </c:scaling>
        <c:delete val="1"/>
        <c:axPos val="l"/>
        <c:numFmt formatCode="0%" sourceLinked="0"/>
        <c:majorTickMark val="none"/>
        <c:minorTickMark val="none"/>
        <c:tickLblPos val="nextTo"/>
        <c:crossAx val="394064968"/>
        <c:crosses val="autoZero"/>
        <c:crossBetween val="between"/>
        <c:dispUnits>
          <c:builtInUnit val="hundreds"/>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061456275312028E-3"/>
          <c:y val="1.6202675823842768E-2"/>
          <c:w val="0.98108727007709196"/>
          <c:h val="0.7058265634228893"/>
        </c:manualLayout>
      </c:layout>
      <c:barChart>
        <c:barDir val="col"/>
        <c:grouping val="clustered"/>
        <c:varyColors val="0"/>
        <c:ser>
          <c:idx val="0"/>
          <c:order val="0"/>
          <c:tx>
            <c:strRef>
              <c:f>Sheet1!$B$1</c:f>
              <c:strCache>
                <c:ptCount val="1"/>
                <c:pt idx="0">
                  <c:v>Affluent Adults</c:v>
                </c:pt>
              </c:strCache>
            </c:strRef>
          </c:tx>
          <c:spPr>
            <a:solidFill>
              <a:srgbClr val="008000"/>
            </a:solidFill>
            <a:ln>
              <a:noFill/>
            </a:ln>
            <a:effectLst/>
            <a:scene3d>
              <a:camera prst="orthographicFront"/>
              <a:lightRig rig="threePt" dir="t"/>
            </a:scene3d>
            <a:sp3d>
              <a:bevelT/>
            </a:sp3d>
          </c:spPr>
          <c:invertIfNegative val="0"/>
          <c:dPt>
            <c:idx val="0"/>
            <c:invertIfNegative val="0"/>
            <c:bubble3D val="0"/>
            <c:spPr>
              <a:solidFill>
                <a:srgbClr val="008000"/>
              </a:solidFill>
              <a:ln>
                <a:noFill/>
              </a:ln>
              <a:effectLst/>
              <a:scene3d>
                <a:camera prst="orthographicFront"/>
                <a:lightRig rig="threePt" dir="t"/>
              </a:scene3d>
              <a:sp3d>
                <a:bevelT/>
              </a:sp3d>
            </c:spPr>
            <c:extLst>
              <c:ext xmlns:c16="http://schemas.microsoft.com/office/drawing/2014/chart" uri="{C3380CC4-5D6E-409C-BE32-E72D297353CC}">
                <c16:uniqueId val="{00000000-E8A5-4B43-A10C-DD51B76FEA95}"/>
              </c:ext>
            </c:extLst>
          </c:dPt>
          <c:dPt>
            <c:idx val="1"/>
            <c:invertIfNegative val="0"/>
            <c:bubble3D val="0"/>
            <c:spPr>
              <a:solidFill>
                <a:srgbClr val="008000"/>
              </a:solidFill>
              <a:ln>
                <a:noFill/>
              </a:ln>
              <a:effectLst/>
              <a:scene3d>
                <a:camera prst="orthographicFront"/>
                <a:lightRig rig="threePt" dir="t"/>
              </a:scene3d>
              <a:sp3d>
                <a:bevelT/>
              </a:sp3d>
            </c:spPr>
            <c:extLst>
              <c:ext xmlns:c16="http://schemas.microsoft.com/office/drawing/2014/chart" uri="{C3380CC4-5D6E-409C-BE32-E72D297353CC}">
                <c16:uniqueId val="{00000003-8FA0-404D-81B8-CB03123001D3}"/>
              </c:ext>
            </c:extLst>
          </c:dPt>
          <c:dPt>
            <c:idx val="2"/>
            <c:invertIfNegative val="0"/>
            <c:bubble3D val="0"/>
            <c:spPr>
              <a:solidFill>
                <a:srgbClr val="008000"/>
              </a:solidFill>
              <a:ln>
                <a:noFill/>
              </a:ln>
              <a:effectLst/>
              <a:scene3d>
                <a:camera prst="orthographicFront"/>
                <a:lightRig rig="threePt" dir="t"/>
              </a:scene3d>
              <a:sp3d>
                <a:bevelT/>
              </a:sp3d>
            </c:spPr>
            <c:extLst>
              <c:ext xmlns:c16="http://schemas.microsoft.com/office/drawing/2014/chart" uri="{C3380CC4-5D6E-409C-BE32-E72D297353CC}">
                <c16:uniqueId val="{00000000-8FA0-404D-81B8-CB03123001D3}"/>
              </c:ext>
            </c:extLst>
          </c:dPt>
          <c:dPt>
            <c:idx val="3"/>
            <c:invertIfNegative val="0"/>
            <c:bubble3D val="0"/>
            <c:spPr>
              <a:solidFill>
                <a:srgbClr val="008000"/>
              </a:solidFill>
              <a:ln>
                <a:noFill/>
              </a:ln>
              <a:effectLst/>
              <a:scene3d>
                <a:camera prst="orthographicFront"/>
                <a:lightRig rig="threePt" dir="t"/>
              </a:scene3d>
              <a:sp3d>
                <a:bevelT/>
              </a:sp3d>
            </c:spPr>
            <c:extLst>
              <c:ext xmlns:c16="http://schemas.microsoft.com/office/drawing/2014/chart" uri="{C3380CC4-5D6E-409C-BE32-E72D297353CC}">
                <c16:uniqueId val="{0000000A-94F7-403F-A853-E56FDBF8A8FF}"/>
              </c:ext>
            </c:extLst>
          </c:dPt>
          <c:dPt>
            <c:idx val="4"/>
            <c:invertIfNegative val="0"/>
            <c:bubble3D val="0"/>
            <c:spPr>
              <a:solidFill>
                <a:srgbClr val="008000"/>
              </a:solidFill>
              <a:ln>
                <a:noFill/>
              </a:ln>
              <a:effectLst/>
              <a:scene3d>
                <a:camera prst="orthographicFront"/>
                <a:lightRig rig="threePt" dir="t"/>
              </a:scene3d>
              <a:sp3d>
                <a:bevelT/>
              </a:sp3d>
            </c:spPr>
            <c:extLst>
              <c:ext xmlns:c16="http://schemas.microsoft.com/office/drawing/2014/chart" uri="{C3380CC4-5D6E-409C-BE32-E72D297353CC}">
                <c16:uniqueId val="{00000001-8FA0-404D-81B8-CB03123001D3}"/>
              </c:ext>
            </c:extLst>
          </c:dPt>
          <c:dPt>
            <c:idx val="5"/>
            <c:invertIfNegative val="0"/>
            <c:bubble3D val="0"/>
            <c:spPr>
              <a:solidFill>
                <a:srgbClr val="008000"/>
              </a:solidFill>
              <a:ln>
                <a:noFill/>
              </a:ln>
              <a:effectLst/>
              <a:scene3d>
                <a:camera prst="orthographicFront"/>
                <a:lightRig rig="threePt" dir="t"/>
              </a:scene3d>
              <a:sp3d>
                <a:bevelT/>
              </a:sp3d>
            </c:spPr>
            <c:extLst>
              <c:ext xmlns:c16="http://schemas.microsoft.com/office/drawing/2014/chart" uri="{C3380CC4-5D6E-409C-BE32-E72D297353CC}">
                <c16:uniqueId val="{00000009-74DC-461F-8C9A-038AC0C40495}"/>
              </c:ext>
            </c:extLst>
          </c:dPt>
          <c:dPt>
            <c:idx val="6"/>
            <c:invertIfNegative val="0"/>
            <c:bubble3D val="0"/>
            <c:spPr>
              <a:solidFill>
                <a:srgbClr val="008000"/>
              </a:solidFill>
              <a:ln>
                <a:noFill/>
              </a:ln>
              <a:effectLst/>
              <a:scene3d>
                <a:camera prst="orthographicFront"/>
                <a:lightRig rig="threePt" dir="t"/>
              </a:scene3d>
              <a:sp3d>
                <a:bevelT/>
              </a:sp3d>
            </c:spPr>
            <c:extLst>
              <c:ext xmlns:c16="http://schemas.microsoft.com/office/drawing/2014/chart" uri="{C3380CC4-5D6E-409C-BE32-E72D297353CC}">
                <c16:uniqueId val="{00000000-A78A-435E-8772-A8A49CCD114F}"/>
              </c:ext>
            </c:extLst>
          </c:dPt>
          <c:dPt>
            <c:idx val="7"/>
            <c:invertIfNegative val="0"/>
            <c:bubble3D val="0"/>
            <c:spPr>
              <a:solidFill>
                <a:srgbClr val="008000"/>
              </a:solidFill>
              <a:ln>
                <a:noFill/>
              </a:ln>
              <a:effectLst/>
              <a:scene3d>
                <a:camera prst="orthographicFront"/>
                <a:lightRig rig="threePt" dir="t"/>
              </a:scene3d>
              <a:sp3d>
                <a:bevelT/>
              </a:sp3d>
            </c:spPr>
            <c:extLst>
              <c:ext xmlns:c16="http://schemas.microsoft.com/office/drawing/2014/chart" uri="{C3380CC4-5D6E-409C-BE32-E72D297353CC}">
                <c16:uniqueId val="{00000001-A78A-435E-8772-A8A49CCD114F}"/>
              </c:ext>
            </c:extLst>
          </c:dPt>
          <c:dLbls>
            <c:dLbl>
              <c:idx val="1"/>
              <c:layout>
                <c:manualLayout>
                  <c:x val="-7.2242876226678351E-3"/>
                  <c:y val="-7.161092151132942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A0-404D-81B8-CB03123001D3}"/>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TV</c:v>
                </c:pt>
                <c:pt idx="1">
                  <c:v>YouTube</c:v>
                </c:pt>
                <c:pt idx="2">
                  <c:v>Facebook</c:v>
                </c:pt>
                <c:pt idx="3">
                  <c:v>Google</c:v>
                </c:pt>
                <c:pt idx="4">
                  <c:v>Twitch</c:v>
                </c:pt>
                <c:pt idx="5">
                  <c:v>Instagram</c:v>
                </c:pt>
                <c:pt idx="6">
                  <c:v>Snapchat</c:v>
                </c:pt>
                <c:pt idx="7">
                  <c:v>Yahoo</c:v>
                </c:pt>
                <c:pt idx="8">
                  <c:v>AOL</c:v>
                </c:pt>
                <c:pt idx="9">
                  <c:v>MSN</c:v>
                </c:pt>
                <c:pt idx="10">
                  <c:v>Amazon</c:v>
                </c:pt>
                <c:pt idx="11">
                  <c:v>Twitter</c:v>
                </c:pt>
              </c:strCache>
            </c:strRef>
          </c:cat>
          <c:val>
            <c:numRef>
              <c:f>Sheet1!$B$2:$B$13</c:f>
              <c:numCache>
                <c:formatCode>#,##0</c:formatCode>
                <c:ptCount val="12"/>
                <c:pt idx="0">
                  <c:v>5295.05</c:v>
                </c:pt>
                <c:pt idx="1">
                  <c:v>703.29499999999996</c:v>
                </c:pt>
                <c:pt idx="2">
                  <c:v>549.05799999999999</c:v>
                </c:pt>
                <c:pt idx="3">
                  <c:v>460</c:v>
                </c:pt>
                <c:pt idx="4">
                  <c:v>418.47199999999998</c:v>
                </c:pt>
                <c:pt idx="5">
                  <c:v>269.00099999999998</c:v>
                </c:pt>
                <c:pt idx="6" formatCode="0">
                  <c:v>235.7</c:v>
                </c:pt>
                <c:pt idx="7" formatCode="0">
                  <c:v>156</c:v>
                </c:pt>
                <c:pt idx="8" formatCode="0">
                  <c:v>152</c:v>
                </c:pt>
                <c:pt idx="9" formatCode="0">
                  <c:v>107</c:v>
                </c:pt>
                <c:pt idx="10">
                  <c:v>80.203999999999994</c:v>
                </c:pt>
                <c:pt idx="11">
                  <c:v>50.737000000000002</c:v>
                </c:pt>
              </c:numCache>
            </c:numRef>
          </c:val>
          <c:extLst>
            <c:ext xmlns:c16="http://schemas.microsoft.com/office/drawing/2014/chart" uri="{C3380CC4-5D6E-409C-BE32-E72D297353CC}">
              <c16:uniqueId val="{00000000-D751-48DE-AC06-C48D92343028}"/>
            </c:ext>
          </c:extLst>
        </c:ser>
        <c:dLbls>
          <c:showLegendKey val="0"/>
          <c:showVal val="0"/>
          <c:showCatName val="0"/>
          <c:showSerName val="0"/>
          <c:showPercent val="0"/>
          <c:showBubbleSize val="0"/>
        </c:dLbls>
        <c:gapWidth val="219"/>
        <c:axId val="397316032"/>
        <c:axId val="397316424"/>
      </c:barChart>
      <c:catAx>
        <c:axId val="397316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397316424"/>
        <c:crosses val="autoZero"/>
        <c:auto val="1"/>
        <c:lblAlgn val="ctr"/>
        <c:lblOffset val="100"/>
        <c:noMultiLvlLbl val="0"/>
      </c:catAx>
      <c:valAx>
        <c:axId val="397316424"/>
        <c:scaling>
          <c:orientation val="minMax"/>
        </c:scaling>
        <c:delete val="1"/>
        <c:axPos val="l"/>
        <c:numFmt formatCode="#,##0" sourceLinked="1"/>
        <c:majorTickMark val="none"/>
        <c:minorTickMark val="none"/>
        <c:tickLblPos val="none"/>
        <c:crossAx val="3973160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224247539218614E-2"/>
          <c:y val="2.7962119279110634E-2"/>
          <c:w val="0.93755150492156281"/>
          <c:h val="0.96065463052916678"/>
        </c:manualLayout>
      </c:layout>
      <c:barChart>
        <c:barDir val="bar"/>
        <c:grouping val="clustered"/>
        <c:varyColors val="0"/>
        <c:ser>
          <c:idx val="0"/>
          <c:order val="0"/>
          <c:tx>
            <c:strRef>
              <c:f>Sheet1!$B$1</c:f>
              <c:strCache>
                <c:ptCount val="1"/>
                <c:pt idx="0">
                  <c:v>Magazine</c:v>
                </c:pt>
              </c:strCache>
            </c:strRef>
          </c:tx>
          <c:spPr>
            <a:solidFill>
              <a:schemeClr val="accent6"/>
            </a:solidFill>
            <a:ln>
              <a:noFill/>
            </a:ln>
            <a:effectLst/>
            <a:scene3d>
              <a:camera prst="orthographicFront"/>
              <a:lightRig rig="threePt" dir="t"/>
            </a:scene3d>
            <a:sp3d>
              <a:bevelT/>
            </a:sp3d>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Food</c:v>
                </c:pt>
                <c:pt idx="1">
                  <c:v>Kids</c:v>
                </c:pt>
                <c:pt idx="2">
                  <c:v>News</c:v>
                </c:pt>
                <c:pt idx="3">
                  <c:v>Discovery</c:v>
                </c:pt>
                <c:pt idx="4">
                  <c:v>ESPN</c:v>
                </c:pt>
                <c:pt idx="5">
                  <c:v>Home</c:v>
                </c:pt>
              </c:strCache>
            </c:strRef>
          </c:cat>
          <c:val>
            <c:numRef>
              <c:f>Sheet1!$B$2:$B$7</c:f>
              <c:numCache>
                <c:formatCode>#,##0</c:formatCode>
                <c:ptCount val="6"/>
                <c:pt idx="0">
                  <c:v>2113</c:v>
                </c:pt>
                <c:pt idx="1">
                  <c:v>2173</c:v>
                </c:pt>
                <c:pt idx="2">
                  <c:v>3300</c:v>
                </c:pt>
                <c:pt idx="3">
                  <c:v>1300</c:v>
                </c:pt>
                <c:pt idx="4">
                  <c:v>3265</c:v>
                </c:pt>
                <c:pt idx="5">
                  <c:v>6064</c:v>
                </c:pt>
              </c:numCache>
            </c:numRef>
          </c:val>
          <c:extLst>
            <c:ext xmlns:c16="http://schemas.microsoft.com/office/drawing/2014/chart" uri="{C3380CC4-5D6E-409C-BE32-E72D297353CC}">
              <c16:uniqueId val="{00000000-6221-44E3-B10E-BF3DDBDF481A}"/>
            </c:ext>
          </c:extLst>
        </c:ser>
        <c:ser>
          <c:idx val="1"/>
          <c:order val="1"/>
          <c:tx>
            <c:strRef>
              <c:f>Sheet1!$C$1</c:f>
              <c:strCache>
                <c:ptCount val="1"/>
                <c:pt idx="0">
                  <c:v>.com2</c:v>
                </c:pt>
              </c:strCache>
            </c:strRef>
          </c:tx>
          <c:spPr>
            <a:solidFill>
              <a:schemeClr val="accent2"/>
            </a:solidFill>
            <a:ln>
              <a:noFill/>
            </a:ln>
            <a:effectLst/>
            <a:scene3d>
              <a:camera prst="orthographicFront"/>
              <a:lightRig rig="threePt" dir="t"/>
            </a:scene3d>
            <a:sp3d>
              <a:bevelT/>
            </a:sp3d>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Food</c:v>
                </c:pt>
                <c:pt idx="1">
                  <c:v>Kids</c:v>
                </c:pt>
                <c:pt idx="2">
                  <c:v>News</c:v>
                </c:pt>
                <c:pt idx="3">
                  <c:v>Discovery</c:v>
                </c:pt>
                <c:pt idx="4">
                  <c:v>ESPN</c:v>
                </c:pt>
                <c:pt idx="5">
                  <c:v>Home</c:v>
                </c:pt>
              </c:strCache>
            </c:strRef>
          </c:cat>
          <c:val>
            <c:numRef>
              <c:f>Sheet1!$C$2:$C$7</c:f>
              <c:numCache>
                <c:formatCode>#,##0</c:formatCode>
                <c:ptCount val="6"/>
                <c:pt idx="0" formatCode="_(* #,##0_);_(* \(#,##0\);_(* &quot;-&quot;??_);_(@_)">
                  <c:v>21746.161</c:v>
                </c:pt>
                <c:pt idx="1">
                  <c:v>5412</c:v>
                </c:pt>
                <c:pt idx="2">
                  <c:v>26061</c:v>
                </c:pt>
                <c:pt idx="3">
                  <c:v>17333</c:v>
                </c:pt>
                <c:pt idx="4">
                  <c:v>24808</c:v>
                </c:pt>
                <c:pt idx="5">
                  <c:v>10927</c:v>
                </c:pt>
              </c:numCache>
            </c:numRef>
          </c:val>
          <c:extLst>
            <c:ext xmlns:c16="http://schemas.microsoft.com/office/drawing/2014/chart" uri="{C3380CC4-5D6E-409C-BE32-E72D297353CC}">
              <c16:uniqueId val="{00000001-6221-44E3-B10E-BF3DDBDF481A}"/>
            </c:ext>
          </c:extLst>
        </c:ser>
        <c:ser>
          <c:idx val="2"/>
          <c:order val="2"/>
          <c:tx>
            <c:strRef>
              <c:f>Sheet1!$D$1</c:f>
              <c:strCache>
                <c:ptCount val="1"/>
                <c:pt idx="0">
                  <c:v>TV + .com</c:v>
                </c:pt>
              </c:strCache>
            </c:strRef>
          </c:tx>
          <c:spPr>
            <a:solidFill>
              <a:srgbClr val="4F81BD"/>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Food</c:v>
                </c:pt>
                <c:pt idx="1">
                  <c:v>Kids</c:v>
                </c:pt>
                <c:pt idx="2">
                  <c:v>News</c:v>
                </c:pt>
                <c:pt idx="3">
                  <c:v>Discovery</c:v>
                </c:pt>
                <c:pt idx="4">
                  <c:v>ESPN</c:v>
                </c:pt>
                <c:pt idx="5">
                  <c:v>Home</c:v>
                </c:pt>
              </c:strCache>
            </c:strRef>
          </c:cat>
          <c:val>
            <c:numRef>
              <c:f>Sheet1!$D$2:$D$7</c:f>
              <c:numCache>
                <c:formatCode>#,##0</c:formatCode>
                <c:ptCount val="6"/>
                <c:pt idx="0" formatCode="_(* #,##0_);_(* \(#,##0\);_(* &quot;-&quot;??_);_(@_)">
                  <c:v>25082</c:v>
                </c:pt>
                <c:pt idx="1">
                  <c:v>21856</c:v>
                </c:pt>
                <c:pt idx="2">
                  <c:v>26377</c:v>
                </c:pt>
                <c:pt idx="3">
                  <c:v>21723</c:v>
                </c:pt>
                <c:pt idx="4">
                  <c:v>43227</c:v>
                </c:pt>
                <c:pt idx="5">
                  <c:v>30809</c:v>
                </c:pt>
              </c:numCache>
            </c:numRef>
          </c:val>
          <c:extLst>
            <c:ext xmlns:c16="http://schemas.microsoft.com/office/drawing/2014/chart" uri="{C3380CC4-5D6E-409C-BE32-E72D297353CC}">
              <c16:uniqueId val="{00000000-2277-4F76-A12F-E27AC72437E4}"/>
            </c:ext>
          </c:extLst>
        </c:ser>
        <c:dLbls>
          <c:showLegendKey val="0"/>
          <c:showVal val="0"/>
          <c:showCatName val="0"/>
          <c:showSerName val="0"/>
          <c:showPercent val="0"/>
          <c:showBubbleSize val="0"/>
        </c:dLbls>
        <c:gapWidth val="182"/>
        <c:axId val="397317208"/>
        <c:axId val="397317600"/>
      </c:barChart>
      <c:catAx>
        <c:axId val="397317208"/>
        <c:scaling>
          <c:orientation val="minMax"/>
        </c:scaling>
        <c:delete val="1"/>
        <c:axPos val="l"/>
        <c:numFmt formatCode="General" sourceLinked="1"/>
        <c:majorTickMark val="none"/>
        <c:minorTickMark val="none"/>
        <c:tickLblPos val="nextTo"/>
        <c:crossAx val="397317600"/>
        <c:crosses val="autoZero"/>
        <c:auto val="1"/>
        <c:lblAlgn val="ctr"/>
        <c:lblOffset val="100"/>
        <c:noMultiLvlLbl val="0"/>
      </c:catAx>
      <c:valAx>
        <c:axId val="397317600"/>
        <c:scaling>
          <c:orientation val="minMax"/>
        </c:scaling>
        <c:delete val="1"/>
        <c:axPos val="b"/>
        <c:numFmt formatCode="#,##0" sourceLinked="1"/>
        <c:majorTickMark val="none"/>
        <c:minorTickMark val="none"/>
        <c:tickLblPos val="nextTo"/>
        <c:crossAx val="3973172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US" sz="1400" dirty="0">
                <a:solidFill>
                  <a:schemeClr val="tx1"/>
                </a:solidFill>
              </a:rPr>
              <a:t>“Category Influential” Indices: TV Programs</a:t>
            </a:r>
            <a:r>
              <a:rPr lang="en-US" sz="1400" baseline="0" dirty="0">
                <a:solidFill>
                  <a:schemeClr val="tx1"/>
                </a:solidFill>
              </a:rPr>
              <a:t> and Movies</a:t>
            </a:r>
          </a:p>
          <a:p>
            <a:pPr>
              <a:defRPr sz="1600">
                <a:solidFill>
                  <a:schemeClr val="tx1"/>
                </a:solidFill>
              </a:defRPr>
            </a:pPr>
            <a:r>
              <a:rPr lang="en-US" sz="900" baseline="0" dirty="0">
                <a:solidFill>
                  <a:schemeClr val="tx1"/>
                </a:solidFill>
              </a:rPr>
              <a:t>“I have a great deal of knowledge/experience in this topic” and “My family/friends often ask for and trust my opinion on this topic”</a:t>
            </a:r>
            <a:endParaRPr lang="en-US" sz="900" dirty="0">
              <a:solidFill>
                <a:schemeClr val="tx1"/>
              </a:solidFill>
            </a:endParaRPr>
          </a:p>
        </c:rich>
      </c:tx>
      <c:layout>
        <c:manualLayout>
          <c:xMode val="edge"/>
          <c:yMode val="edge"/>
          <c:x val="0.17494799868766409"/>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7.5045275590551186E-2"/>
          <c:y val="0.18443143549034161"/>
          <c:w val="0.90203805774278212"/>
          <c:h val="0.49823689102027652"/>
        </c:manualLayout>
      </c:layout>
      <c:barChart>
        <c:barDir val="col"/>
        <c:grouping val="clustered"/>
        <c:varyColors val="0"/>
        <c:ser>
          <c:idx val="0"/>
          <c:order val="0"/>
          <c:tx>
            <c:strRef>
              <c:f>Sheet1!$B$1</c:f>
              <c:strCache>
                <c:ptCount val="1"/>
                <c:pt idx="0">
                  <c:v>TV Shows</c:v>
                </c:pt>
              </c:strCache>
            </c:strRef>
          </c:tx>
          <c:spPr>
            <a:solidFill>
              <a:srgbClr val="008000"/>
            </a:solidFill>
            <a:ln>
              <a:solidFill>
                <a:srgbClr val="008000"/>
              </a:solid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Total Affluents</c:v>
                </c:pt>
                <c:pt idx="1">
                  <c:v>Moderate Affluent</c:v>
                </c:pt>
                <c:pt idx="2">
                  <c:v>Ultra Affluents</c:v>
                </c:pt>
              </c:strCache>
            </c:strRef>
          </c:cat>
          <c:val>
            <c:numRef>
              <c:f>Sheet1!$B$2:$B$4</c:f>
              <c:numCache>
                <c:formatCode>General</c:formatCode>
                <c:ptCount val="3"/>
                <c:pt idx="0">
                  <c:v>101</c:v>
                </c:pt>
                <c:pt idx="1">
                  <c:v>100</c:v>
                </c:pt>
                <c:pt idx="2">
                  <c:v>100</c:v>
                </c:pt>
              </c:numCache>
            </c:numRef>
          </c:val>
          <c:extLst>
            <c:ext xmlns:c16="http://schemas.microsoft.com/office/drawing/2014/chart" uri="{C3380CC4-5D6E-409C-BE32-E72D297353CC}">
              <c16:uniqueId val="{00000000-3EF6-4B97-853D-647A746A27DC}"/>
            </c:ext>
          </c:extLst>
        </c:ser>
        <c:ser>
          <c:idx val="1"/>
          <c:order val="1"/>
          <c:tx>
            <c:strRef>
              <c:f>Sheet1!$C$1</c:f>
              <c:strCache>
                <c:ptCount val="1"/>
                <c:pt idx="0">
                  <c:v>Movies</c:v>
                </c:pt>
              </c:strCache>
            </c:strRef>
          </c:tx>
          <c:spPr>
            <a:solidFill>
              <a:schemeClr val="accent3"/>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Total Affluents</c:v>
                </c:pt>
                <c:pt idx="1">
                  <c:v>Moderate Affluent</c:v>
                </c:pt>
                <c:pt idx="2">
                  <c:v>Ultra Affluents</c:v>
                </c:pt>
              </c:strCache>
            </c:strRef>
          </c:cat>
          <c:val>
            <c:numRef>
              <c:f>Sheet1!$C$2:$C$4</c:f>
              <c:numCache>
                <c:formatCode>General</c:formatCode>
                <c:ptCount val="3"/>
                <c:pt idx="0">
                  <c:v>108</c:v>
                </c:pt>
                <c:pt idx="1">
                  <c:v>100</c:v>
                </c:pt>
                <c:pt idx="2">
                  <c:v>105</c:v>
                </c:pt>
              </c:numCache>
            </c:numRef>
          </c:val>
          <c:extLst>
            <c:ext xmlns:c16="http://schemas.microsoft.com/office/drawing/2014/chart" uri="{C3380CC4-5D6E-409C-BE32-E72D297353CC}">
              <c16:uniqueId val="{00000001-3EF6-4B97-853D-647A746A27DC}"/>
            </c:ext>
          </c:extLst>
        </c:ser>
        <c:dLbls>
          <c:dLblPos val="outEnd"/>
          <c:showLegendKey val="0"/>
          <c:showVal val="1"/>
          <c:showCatName val="0"/>
          <c:showSerName val="0"/>
          <c:showPercent val="0"/>
          <c:showBubbleSize val="0"/>
        </c:dLbls>
        <c:gapWidth val="219"/>
        <c:overlap val="-27"/>
        <c:axId val="398614896"/>
        <c:axId val="398615288"/>
      </c:barChart>
      <c:catAx>
        <c:axId val="398614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8615288"/>
        <c:crosses val="autoZero"/>
        <c:auto val="1"/>
        <c:lblAlgn val="ctr"/>
        <c:lblOffset val="100"/>
        <c:noMultiLvlLbl val="0"/>
      </c:catAx>
      <c:valAx>
        <c:axId val="398615288"/>
        <c:scaling>
          <c:orientation val="minMax"/>
          <c:max val="120"/>
          <c:min val="8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8614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619510168497504"/>
          <c:y val="0"/>
          <c:w val="0.54500028347806218"/>
          <c:h val="1"/>
        </c:manualLayout>
      </c:layout>
      <c:pieChart>
        <c:varyColors val="1"/>
        <c:ser>
          <c:idx val="0"/>
          <c:order val="0"/>
          <c:tx>
            <c:strRef>
              <c:f>Sheet1!$B$1</c:f>
              <c:strCache>
                <c:ptCount val="1"/>
                <c:pt idx="0">
                  <c:v>Column1</c:v>
                </c:pt>
              </c:strCache>
            </c:strRef>
          </c:tx>
          <c:spPr>
            <a:scene3d>
              <a:camera prst="orthographicFront"/>
              <a:lightRig rig="threePt" dir="t"/>
            </a:scene3d>
            <a:sp3d>
              <a:bevelT/>
            </a:sp3d>
          </c:spPr>
          <c:dPt>
            <c:idx val="0"/>
            <c:bubble3D val="0"/>
            <c:spPr>
              <a:solidFill>
                <a:schemeClr val="accent1"/>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01-DF35-4145-BBB2-EA000305BFCE}"/>
              </c:ext>
            </c:extLst>
          </c:dPt>
          <c:dPt>
            <c:idx val="1"/>
            <c:bubble3D val="0"/>
            <c:spPr>
              <a:solidFill>
                <a:schemeClr val="accent2"/>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03-DF35-4145-BBB2-EA000305BFCE}"/>
              </c:ext>
            </c:extLst>
          </c:dPt>
          <c:dPt>
            <c:idx val="2"/>
            <c:bubble3D val="0"/>
            <c:spPr>
              <a:solidFill>
                <a:schemeClr val="accent3"/>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05-DF35-4145-BBB2-EA000305BFCE}"/>
              </c:ext>
            </c:extLst>
          </c:dPt>
          <c:dPt>
            <c:idx val="3"/>
            <c:bubble3D val="0"/>
            <c:spPr>
              <a:solidFill>
                <a:schemeClr val="accent4"/>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07-DF35-4145-BBB2-EA000305BFCE}"/>
              </c:ext>
            </c:extLst>
          </c:dPt>
          <c:dPt>
            <c:idx val="4"/>
            <c:bubble3D val="0"/>
            <c:spPr>
              <a:solidFill>
                <a:schemeClr val="accent5"/>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09-DF35-4145-BBB2-EA000305BFCE}"/>
              </c:ext>
            </c:extLst>
          </c:dPt>
          <c:dPt>
            <c:idx val="5"/>
            <c:bubble3D val="0"/>
            <c:spPr>
              <a:solidFill>
                <a:schemeClr val="accent6"/>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0B-DF35-4145-BBB2-EA000305BFCE}"/>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1-DF35-4145-BBB2-EA000305BFCE}"/>
                </c:ext>
              </c:extLst>
            </c:dLbl>
            <c:dLbl>
              <c:idx val="1"/>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3-DF35-4145-BBB2-EA000305BFCE}"/>
                </c:ext>
              </c:extLst>
            </c:dLbl>
            <c:dLbl>
              <c:idx val="3"/>
              <c:layout>
                <c:manualLayout>
                  <c:x val="2.2171469838398915E-2"/>
                  <c:y val="-3.258999022343305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F35-4145-BBB2-EA000305BFCE}"/>
                </c:ext>
              </c:extLst>
            </c:dLbl>
            <c:dLbl>
              <c:idx val="5"/>
              <c:layout>
                <c:manualLayout>
                  <c:x val="2.7991251216399716E-2"/>
                  <c:y val="0.1276940936718127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DF35-4145-BBB2-EA000305BFCE}"/>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Sheet1!$A$2:$A$7</c:f>
              <c:strCache>
                <c:ptCount val="6"/>
                <c:pt idx="0">
                  <c:v>Sports</c:v>
                </c:pt>
                <c:pt idx="1">
                  <c:v>Drama</c:v>
                </c:pt>
                <c:pt idx="2">
                  <c:v>News</c:v>
                </c:pt>
                <c:pt idx="3">
                  <c:v>Documentary</c:v>
                </c:pt>
                <c:pt idx="4">
                  <c:v>Comedy</c:v>
                </c:pt>
                <c:pt idx="5">
                  <c:v>Reality</c:v>
                </c:pt>
              </c:strCache>
            </c:strRef>
          </c:cat>
          <c:val>
            <c:numRef>
              <c:f>Sheet1!$B$2:$B$7</c:f>
              <c:numCache>
                <c:formatCode>General</c:formatCode>
                <c:ptCount val="6"/>
                <c:pt idx="0">
                  <c:v>80</c:v>
                </c:pt>
                <c:pt idx="1">
                  <c:v>43</c:v>
                </c:pt>
                <c:pt idx="2">
                  <c:v>39</c:v>
                </c:pt>
                <c:pt idx="3">
                  <c:v>1</c:v>
                </c:pt>
                <c:pt idx="4">
                  <c:v>26</c:v>
                </c:pt>
                <c:pt idx="5">
                  <c:v>11</c:v>
                </c:pt>
              </c:numCache>
            </c:numRef>
          </c:val>
          <c:extLst>
            <c:ext xmlns:c16="http://schemas.microsoft.com/office/drawing/2014/chart" uri="{C3380CC4-5D6E-409C-BE32-E72D297353CC}">
              <c16:uniqueId val="{0000000C-DF35-4145-BBB2-EA000305BFCE}"/>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3.6690890873958215E-2"/>
          <c:y val="0.11491670920724201"/>
          <c:w val="0.30691635352409702"/>
          <c:h val="0.8254220912424875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553838060601105"/>
          <c:y val="0.12474241730358528"/>
          <c:w val="0.47158689635572121"/>
          <c:h val="0.80542355015011402"/>
        </c:manualLayout>
      </c:layout>
      <c:pieChart>
        <c:varyColors val="1"/>
        <c:ser>
          <c:idx val="0"/>
          <c:order val="0"/>
          <c:tx>
            <c:strRef>
              <c:f>Sheet1!$B$1</c:f>
              <c:strCache>
                <c:ptCount val="1"/>
                <c:pt idx="0">
                  <c:v>Column1</c:v>
                </c:pt>
              </c:strCache>
            </c:strRef>
          </c:tx>
          <c:spPr>
            <a:scene3d>
              <a:camera prst="orthographicFront"/>
              <a:lightRig rig="threePt" dir="t"/>
            </a:scene3d>
            <a:sp3d>
              <a:bevelT/>
            </a:sp3d>
          </c:spPr>
          <c:dPt>
            <c:idx val="0"/>
            <c:bubble3D val="0"/>
            <c:spPr>
              <a:solidFill>
                <a:schemeClr val="accent1"/>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01-B41C-4482-87F4-3AACFC9F7583}"/>
              </c:ext>
            </c:extLst>
          </c:dPt>
          <c:dPt>
            <c:idx val="1"/>
            <c:bubble3D val="0"/>
            <c:spPr>
              <a:solidFill>
                <a:schemeClr val="accent2"/>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03-B41C-4482-87F4-3AACFC9F7583}"/>
              </c:ext>
            </c:extLst>
          </c:dPt>
          <c:dPt>
            <c:idx val="2"/>
            <c:bubble3D val="0"/>
            <c:spPr>
              <a:solidFill>
                <a:schemeClr val="accent3"/>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05-B41C-4482-87F4-3AACFC9F7583}"/>
              </c:ext>
            </c:extLst>
          </c:dPt>
          <c:dPt>
            <c:idx val="3"/>
            <c:bubble3D val="0"/>
            <c:spPr>
              <a:solidFill>
                <a:schemeClr val="accent4"/>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07-B41C-4482-87F4-3AACFC9F7583}"/>
              </c:ext>
            </c:extLst>
          </c:dPt>
          <c:dPt>
            <c:idx val="4"/>
            <c:bubble3D val="0"/>
            <c:spPr>
              <a:solidFill>
                <a:schemeClr val="accent5"/>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09-B41C-4482-87F4-3AACFC9F7583}"/>
              </c:ext>
            </c:extLst>
          </c:dPt>
          <c:dPt>
            <c:idx val="5"/>
            <c:bubble3D val="0"/>
            <c:spPr>
              <a:solidFill>
                <a:schemeClr val="accent6"/>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0B-B41C-4482-87F4-3AACFC9F7583}"/>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1-B41C-4482-87F4-3AACFC9F7583}"/>
                </c:ext>
              </c:extLst>
            </c:dLbl>
            <c:dLbl>
              <c:idx val="1"/>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3-B41C-4482-87F4-3AACFC9F7583}"/>
                </c:ext>
              </c:extLst>
            </c:dLbl>
            <c:dLbl>
              <c:idx val="3"/>
              <c:delete val="1"/>
              <c:extLst>
                <c:ext xmlns:c15="http://schemas.microsoft.com/office/drawing/2012/chart" uri="{CE6537A1-D6FC-4f65-9D91-7224C49458BB}"/>
                <c:ext xmlns:c16="http://schemas.microsoft.com/office/drawing/2014/chart" uri="{C3380CC4-5D6E-409C-BE32-E72D297353CC}">
                  <c16:uniqueId val="{00000007-B41C-4482-87F4-3AACFC9F7583}"/>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Sports</c:v>
                </c:pt>
                <c:pt idx="1">
                  <c:v>Drama</c:v>
                </c:pt>
                <c:pt idx="2">
                  <c:v>News</c:v>
                </c:pt>
                <c:pt idx="3">
                  <c:v>Documentary</c:v>
                </c:pt>
                <c:pt idx="4">
                  <c:v>Comedy</c:v>
                </c:pt>
                <c:pt idx="5">
                  <c:v>Reality</c:v>
                </c:pt>
              </c:strCache>
            </c:strRef>
          </c:cat>
          <c:val>
            <c:numRef>
              <c:f>Sheet1!$B$2:$B$7</c:f>
              <c:numCache>
                <c:formatCode>General</c:formatCode>
                <c:ptCount val="6"/>
                <c:pt idx="0">
                  <c:v>66</c:v>
                </c:pt>
                <c:pt idx="1">
                  <c:v>37</c:v>
                </c:pt>
                <c:pt idx="2">
                  <c:v>58</c:v>
                </c:pt>
                <c:pt idx="3">
                  <c:v>1</c:v>
                </c:pt>
                <c:pt idx="4">
                  <c:v>23</c:v>
                </c:pt>
                <c:pt idx="5">
                  <c:v>15</c:v>
                </c:pt>
              </c:numCache>
            </c:numRef>
          </c:val>
          <c:extLst>
            <c:ext xmlns:c16="http://schemas.microsoft.com/office/drawing/2014/chart" uri="{C3380CC4-5D6E-409C-BE32-E72D297353CC}">
              <c16:uniqueId val="{0000000C-B41C-4482-87F4-3AACFC9F758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b="1" dirty="0">
                <a:solidFill>
                  <a:schemeClr val="tx1"/>
                </a:solidFill>
              </a:rPr>
              <a:t>Average Monthly Minutes Spent With Ad-Supported TV Content </a:t>
            </a:r>
            <a:r>
              <a:rPr lang="en-US" sz="1400" b="1" i="1" dirty="0">
                <a:solidFill>
                  <a:schemeClr val="tx1"/>
                </a:solidFill>
              </a:rPr>
              <a:t>Online</a:t>
            </a:r>
          </a:p>
        </c:rich>
      </c:tx>
      <c:layout>
        <c:manualLayout>
          <c:xMode val="edge"/>
          <c:yMode val="edge"/>
          <c:x val="0.12544258530183727"/>
          <c:y val="0.11562499999999999"/>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7128608923884512E-2"/>
          <c:y val="0.27956249999999999"/>
          <c:w val="0.90203805774278212"/>
          <c:h val="0.5807157972440945"/>
        </c:manualLayout>
      </c:layout>
      <c:barChart>
        <c:barDir val="col"/>
        <c:grouping val="clustered"/>
        <c:varyColors val="0"/>
        <c:ser>
          <c:idx val="0"/>
          <c:order val="0"/>
          <c:tx>
            <c:strRef>
              <c:f>Sheet1!$B$1</c:f>
              <c:strCache>
                <c:ptCount val="1"/>
                <c:pt idx="0">
                  <c:v>Average Adult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Avg monthly minutes</c:v>
                </c:pt>
              </c:strCache>
            </c:strRef>
          </c:cat>
          <c:val>
            <c:numRef>
              <c:f>Sheet1!$B$2</c:f>
              <c:numCache>
                <c:formatCode>General</c:formatCode>
                <c:ptCount val="1"/>
                <c:pt idx="0">
                  <c:v>415</c:v>
                </c:pt>
              </c:numCache>
            </c:numRef>
          </c:val>
          <c:extLst>
            <c:ext xmlns:c16="http://schemas.microsoft.com/office/drawing/2014/chart" uri="{C3380CC4-5D6E-409C-BE32-E72D297353CC}">
              <c16:uniqueId val="{00000000-9ABA-43F9-8F60-D39CA18BD1C5}"/>
            </c:ext>
          </c:extLst>
        </c:ser>
        <c:ser>
          <c:idx val="1"/>
          <c:order val="1"/>
          <c:tx>
            <c:strRef>
              <c:f>Sheet1!$C$1</c:f>
              <c:strCache>
                <c:ptCount val="1"/>
                <c:pt idx="0">
                  <c:v>Affluent Adult</c:v>
                </c:pt>
              </c:strCache>
            </c:strRef>
          </c:tx>
          <c:spPr>
            <a:solidFill>
              <a:srgbClr val="008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Avg monthly minutes</c:v>
                </c:pt>
              </c:strCache>
            </c:strRef>
          </c:cat>
          <c:val>
            <c:numRef>
              <c:f>Sheet1!$C$2</c:f>
              <c:numCache>
                <c:formatCode>General</c:formatCode>
                <c:ptCount val="1"/>
                <c:pt idx="0">
                  <c:v>488</c:v>
                </c:pt>
              </c:numCache>
            </c:numRef>
          </c:val>
          <c:extLst>
            <c:ext xmlns:c16="http://schemas.microsoft.com/office/drawing/2014/chart" uri="{C3380CC4-5D6E-409C-BE32-E72D297353CC}">
              <c16:uniqueId val="{00000001-9ABA-43F9-8F60-D39CA18BD1C5}"/>
            </c:ext>
          </c:extLst>
        </c:ser>
        <c:dLbls>
          <c:showLegendKey val="0"/>
          <c:showVal val="0"/>
          <c:showCatName val="0"/>
          <c:showSerName val="0"/>
          <c:showPercent val="0"/>
          <c:showBubbleSize val="0"/>
        </c:dLbls>
        <c:gapWidth val="219"/>
        <c:overlap val="-27"/>
        <c:axId val="631353232"/>
        <c:axId val="631356184"/>
      </c:barChart>
      <c:catAx>
        <c:axId val="631353232"/>
        <c:scaling>
          <c:orientation val="minMax"/>
        </c:scaling>
        <c:delete val="1"/>
        <c:axPos val="b"/>
        <c:numFmt formatCode="General" sourceLinked="1"/>
        <c:majorTickMark val="none"/>
        <c:minorTickMark val="none"/>
        <c:tickLblPos val="nextTo"/>
        <c:crossAx val="631356184"/>
        <c:crosses val="autoZero"/>
        <c:auto val="1"/>
        <c:lblAlgn val="ctr"/>
        <c:lblOffset val="100"/>
        <c:noMultiLvlLbl val="0"/>
      </c:catAx>
      <c:valAx>
        <c:axId val="631356184"/>
        <c:scaling>
          <c:orientation val="minMax"/>
          <c:min val="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13532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1" dirty="0">
                <a:solidFill>
                  <a:schemeClr val="tx1"/>
                </a:solidFill>
              </a:rPr>
              <a:t>“How do you access TV programs compared to 12 months ago?”</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6381934382556152E-2"/>
          <c:y val="0.13735973790217573"/>
          <c:w val="0.90029322183712945"/>
          <c:h val="0.58658438210996877"/>
        </c:manualLayout>
      </c:layout>
      <c:barChart>
        <c:barDir val="col"/>
        <c:grouping val="clustered"/>
        <c:varyColors val="0"/>
        <c:ser>
          <c:idx val="0"/>
          <c:order val="0"/>
          <c:tx>
            <c:strRef>
              <c:f>Sheet1!$B$1</c:f>
              <c:strCache>
                <c:ptCount val="1"/>
                <c:pt idx="0">
                  <c:v>More/Same</c:v>
                </c:pt>
              </c:strCache>
            </c:strRef>
          </c:tx>
          <c:spPr>
            <a:solidFill>
              <a:srgbClr val="008000"/>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Through a TV network website</c:v>
                </c:pt>
                <c:pt idx="1">
                  <c:v>Through a TV network App</c:v>
                </c:pt>
                <c:pt idx="2">
                  <c:v>Through my TV service provider</c:v>
                </c:pt>
              </c:strCache>
            </c:strRef>
          </c:cat>
          <c:val>
            <c:numRef>
              <c:f>Sheet1!$B$2:$B$4</c:f>
              <c:numCache>
                <c:formatCode>General</c:formatCode>
                <c:ptCount val="3"/>
                <c:pt idx="0">
                  <c:v>110</c:v>
                </c:pt>
                <c:pt idx="1">
                  <c:v>110</c:v>
                </c:pt>
                <c:pt idx="2">
                  <c:v>113</c:v>
                </c:pt>
              </c:numCache>
            </c:numRef>
          </c:val>
          <c:extLst>
            <c:ext xmlns:c16="http://schemas.microsoft.com/office/drawing/2014/chart" uri="{C3380CC4-5D6E-409C-BE32-E72D297353CC}">
              <c16:uniqueId val="{00000000-8118-4B6A-ADF2-AD5E2084D43E}"/>
            </c:ext>
          </c:extLst>
        </c:ser>
        <c:ser>
          <c:idx val="1"/>
          <c:order val="1"/>
          <c:tx>
            <c:strRef>
              <c:f>Sheet1!$C$1</c:f>
              <c:strCache>
                <c:ptCount val="1"/>
                <c:pt idx="0">
                  <c:v>Less</c:v>
                </c:pt>
              </c:strCache>
            </c:strRef>
          </c:tx>
          <c:spPr>
            <a:solidFill>
              <a:schemeClr val="accent3"/>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Through a TV network website</c:v>
                </c:pt>
                <c:pt idx="1">
                  <c:v>Through a TV network App</c:v>
                </c:pt>
                <c:pt idx="2">
                  <c:v>Through my TV service provider</c:v>
                </c:pt>
              </c:strCache>
            </c:strRef>
          </c:cat>
          <c:val>
            <c:numRef>
              <c:f>Sheet1!$C$2:$C$4</c:f>
              <c:numCache>
                <c:formatCode>General</c:formatCode>
                <c:ptCount val="3"/>
                <c:pt idx="0">
                  <c:v>91</c:v>
                </c:pt>
                <c:pt idx="1">
                  <c:v>90</c:v>
                </c:pt>
                <c:pt idx="2">
                  <c:v>85</c:v>
                </c:pt>
              </c:numCache>
            </c:numRef>
          </c:val>
          <c:extLst>
            <c:ext xmlns:c16="http://schemas.microsoft.com/office/drawing/2014/chart" uri="{C3380CC4-5D6E-409C-BE32-E72D297353CC}">
              <c16:uniqueId val="{00000001-8118-4B6A-ADF2-AD5E2084D43E}"/>
            </c:ext>
          </c:extLst>
        </c:ser>
        <c:ser>
          <c:idx val="2"/>
          <c:order val="2"/>
          <c:tx>
            <c:strRef>
              <c:f>Sheet1!$D$1</c:f>
              <c:strCache>
                <c:ptCount val="1"/>
                <c:pt idx="0">
                  <c:v>Don't Watch This Way</c:v>
                </c:pt>
              </c:strCache>
            </c:strRef>
          </c:tx>
          <c:spPr>
            <a:solidFill>
              <a:schemeClr val="accent3">
                <a:lumMod val="20000"/>
                <a:lumOff val="80000"/>
              </a:schemeClr>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Through a TV network website</c:v>
                </c:pt>
                <c:pt idx="1">
                  <c:v>Through a TV network App</c:v>
                </c:pt>
                <c:pt idx="2">
                  <c:v>Through my TV service provider</c:v>
                </c:pt>
              </c:strCache>
            </c:strRef>
          </c:cat>
          <c:val>
            <c:numRef>
              <c:f>Sheet1!$D$2:$D$4</c:f>
              <c:numCache>
                <c:formatCode>General</c:formatCode>
                <c:ptCount val="3"/>
                <c:pt idx="0">
                  <c:v>98</c:v>
                </c:pt>
                <c:pt idx="1">
                  <c:v>98</c:v>
                </c:pt>
                <c:pt idx="2">
                  <c:v>98</c:v>
                </c:pt>
              </c:numCache>
            </c:numRef>
          </c:val>
          <c:extLst>
            <c:ext xmlns:c16="http://schemas.microsoft.com/office/drawing/2014/chart" uri="{C3380CC4-5D6E-409C-BE32-E72D297353CC}">
              <c16:uniqueId val="{00000002-8118-4B6A-ADF2-AD5E2084D43E}"/>
            </c:ext>
          </c:extLst>
        </c:ser>
        <c:dLbls>
          <c:dLblPos val="outEnd"/>
          <c:showLegendKey val="0"/>
          <c:showVal val="1"/>
          <c:showCatName val="0"/>
          <c:showSerName val="0"/>
          <c:showPercent val="0"/>
          <c:showBubbleSize val="0"/>
        </c:dLbls>
        <c:gapWidth val="219"/>
        <c:overlap val="-27"/>
        <c:axId val="398618424"/>
        <c:axId val="398618816"/>
      </c:barChart>
      <c:catAx>
        <c:axId val="398618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8618816"/>
        <c:crosses val="autoZero"/>
        <c:auto val="1"/>
        <c:lblAlgn val="ctr"/>
        <c:lblOffset val="100"/>
        <c:noMultiLvlLbl val="0"/>
      </c:catAx>
      <c:valAx>
        <c:axId val="398618816"/>
        <c:scaling>
          <c:orientation val="minMax"/>
          <c:min val="8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8618424"/>
        <c:crosses val="autoZero"/>
        <c:crossBetween val="between"/>
      </c:valAx>
      <c:spPr>
        <a:noFill/>
        <a:ln>
          <a:noFill/>
        </a:ln>
        <a:effectLst/>
      </c:spPr>
    </c:plotArea>
    <c:legend>
      <c:legendPos val="b"/>
      <c:layout>
        <c:manualLayout>
          <c:xMode val="edge"/>
          <c:yMode val="edge"/>
          <c:x val="0.27029070866599769"/>
          <c:y val="0.86981585340386502"/>
          <c:w val="0.45941858266800462"/>
          <c:h val="5.386329252371129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93077427821523"/>
          <c:y val="3.0547351752771418E-2"/>
          <c:w val="0.88706922572178482"/>
          <c:h val="0.71981270600995884"/>
        </c:manualLayout>
      </c:layout>
      <c:barChart>
        <c:barDir val="col"/>
        <c:grouping val="percentStacked"/>
        <c:varyColors val="0"/>
        <c:ser>
          <c:idx val="0"/>
          <c:order val="0"/>
          <c:tx>
            <c:strRef>
              <c:f>Sheet1!$B$1</c:f>
              <c:strCache>
                <c:ptCount val="1"/>
                <c:pt idx="0">
                  <c:v>Live TV</c:v>
                </c:pt>
              </c:strCache>
            </c:strRef>
          </c:tx>
          <c:spPr>
            <a:solidFill>
              <a:schemeClr val="accent1">
                <a:lumMod val="40000"/>
                <a:lumOff val="60000"/>
              </a:schemeClr>
            </a:solidFill>
            <a:ln>
              <a:noFill/>
            </a:ln>
            <a:effectLst/>
            <a:scene3d>
              <a:camera prst="orthographicFront"/>
              <a:lightRig rig="threePt" dir="t"/>
            </a:scene3d>
            <a:sp3d>
              <a:bevelT/>
            </a:sp3d>
          </c:spPr>
          <c:invertIfNegative val="0"/>
          <c:dPt>
            <c:idx val="1"/>
            <c:invertIfNegative val="0"/>
            <c:bubble3D val="0"/>
            <c:spPr>
              <a:solidFill>
                <a:schemeClr val="accent3">
                  <a:lumMod val="40000"/>
                  <a:lumOff val="60000"/>
                </a:schemeClr>
              </a:solidFill>
              <a:ln>
                <a:noFill/>
              </a:ln>
              <a:effectLst/>
              <a:scene3d>
                <a:camera prst="orthographicFront"/>
                <a:lightRig rig="threePt" dir="t"/>
              </a:scene3d>
              <a:sp3d>
                <a:bevelT/>
              </a:sp3d>
            </c:spPr>
            <c:extLst>
              <c:ext xmlns:c16="http://schemas.microsoft.com/office/drawing/2014/chart" uri="{C3380CC4-5D6E-409C-BE32-E72D297353CC}">
                <c16:uniqueId val="{00000001-AEBA-417F-84C5-0ECCEFFDF0D0}"/>
              </c:ext>
            </c:extLst>
          </c:dPt>
          <c:dPt>
            <c:idx val="2"/>
            <c:invertIfNegative val="0"/>
            <c:bubble3D val="0"/>
            <c:spPr>
              <a:solidFill>
                <a:schemeClr val="accent3">
                  <a:lumMod val="40000"/>
                  <a:lumOff val="60000"/>
                </a:schemeClr>
              </a:solidFill>
              <a:ln>
                <a:noFill/>
              </a:ln>
              <a:effectLst/>
              <a:scene3d>
                <a:camera prst="orthographicFront"/>
                <a:lightRig rig="threePt" dir="t"/>
              </a:scene3d>
              <a:sp3d>
                <a:bevelT/>
              </a:sp3d>
            </c:spPr>
            <c:extLst>
              <c:ext xmlns:c16="http://schemas.microsoft.com/office/drawing/2014/chart" uri="{C3380CC4-5D6E-409C-BE32-E72D297353CC}">
                <c16:uniqueId val="{00000010-487B-4A0F-B8B3-15CFA1B1E8BC}"/>
              </c:ext>
            </c:extLst>
          </c:dPt>
          <c:dPt>
            <c:idx val="3"/>
            <c:invertIfNegative val="0"/>
            <c:bubble3D val="0"/>
            <c:spPr>
              <a:solidFill>
                <a:schemeClr val="accent3">
                  <a:lumMod val="40000"/>
                  <a:lumOff val="60000"/>
                </a:schemeClr>
              </a:solidFill>
              <a:ln>
                <a:noFill/>
              </a:ln>
              <a:effectLst/>
              <a:scene3d>
                <a:camera prst="orthographicFront"/>
                <a:lightRig rig="threePt" dir="t"/>
              </a:scene3d>
              <a:sp3d>
                <a:bevelT/>
              </a:sp3d>
            </c:spPr>
            <c:extLst>
              <c:ext xmlns:c16="http://schemas.microsoft.com/office/drawing/2014/chart" uri="{C3380CC4-5D6E-409C-BE32-E72D297353CC}">
                <c16:uniqueId val="{00000005-77F0-4210-81D0-01B610AFEA67}"/>
              </c:ext>
            </c:extLst>
          </c:dPt>
          <c:dPt>
            <c:idx val="4"/>
            <c:invertIfNegative val="0"/>
            <c:bubble3D val="0"/>
            <c:spPr>
              <a:solidFill>
                <a:schemeClr val="accent3">
                  <a:lumMod val="40000"/>
                  <a:lumOff val="60000"/>
                </a:schemeClr>
              </a:solidFill>
              <a:ln>
                <a:noFill/>
              </a:ln>
              <a:effectLst/>
              <a:scene3d>
                <a:camera prst="orthographicFront"/>
                <a:lightRig rig="threePt" dir="t"/>
              </a:scene3d>
              <a:sp3d>
                <a:bevelT/>
              </a:sp3d>
            </c:spPr>
            <c:extLst>
              <c:ext xmlns:c16="http://schemas.microsoft.com/office/drawing/2014/chart" uri="{C3380CC4-5D6E-409C-BE32-E72D297353CC}">
                <c16:uniqueId val="{00000007-77F0-4210-81D0-01B610AFEA67}"/>
              </c:ext>
            </c:extLst>
          </c:dPt>
          <c:dPt>
            <c:idx val="6"/>
            <c:invertIfNegative val="0"/>
            <c:bubble3D val="0"/>
            <c:spPr>
              <a:solidFill>
                <a:schemeClr val="accent3">
                  <a:lumMod val="40000"/>
                  <a:lumOff val="60000"/>
                </a:schemeClr>
              </a:solidFill>
              <a:ln>
                <a:noFill/>
              </a:ln>
              <a:effectLst/>
              <a:scene3d>
                <a:camera prst="orthographicFront"/>
                <a:lightRig rig="threePt" dir="t"/>
              </a:scene3d>
              <a:sp3d>
                <a:bevelT/>
              </a:sp3d>
            </c:spPr>
            <c:extLst>
              <c:ext xmlns:c16="http://schemas.microsoft.com/office/drawing/2014/chart" uri="{C3380CC4-5D6E-409C-BE32-E72D297353CC}">
                <c16:uniqueId val="{0000000C-F19F-469A-BC5B-71F041E42942}"/>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Adults 18+</c:v>
                </c:pt>
                <c:pt idx="1">
                  <c:v>Affluent Adults 18+</c:v>
                </c:pt>
                <c:pt idx="2">
                  <c:v>Moderate Affluents</c:v>
                </c:pt>
                <c:pt idx="3">
                  <c:v>Ultra Affluents</c:v>
                </c:pt>
              </c:strCache>
            </c:strRef>
          </c:cat>
          <c:val>
            <c:numRef>
              <c:f>Sheet1!$B$2:$B$5</c:f>
              <c:numCache>
                <c:formatCode>0%</c:formatCode>
                <c:ptCount val="4"/>
                <c:pt idx="0">
                  <c:v>0.12</c:v>
                </c:pt>
                <c:pt idx="1">
                  <c:v>0.18</c:v>
                </c:pt>
                <c:pt idx="2">
                  <c:v>0.17</c:v>
                </c:pt>
                <c:pt idx="3">
                  <c:v>0.18</c:v>
                </c:pt>
              </c:numCache>
            </c:numRef>
          </c:val>
          <c:extLst>
            <c:ext xmlns:c16="http://schemas.microsoft.com/office/drawing/2014/chart" uri="{C3380CC4-5D6E-409C-BE32-E72D297353CC}">
              <c16:uniqueId val="{00000000-8DBF-4A35-95F5-2113F664B166}"/>
            </c:ext>
          </c:extLst>
        </c:ser>
        <c:ser>
          <c:idx val="1"/>
          <c:order val="1"/>
          <c:tx>
            <c:strRef>
              <c:f>Sheet1!$C$1</c:f>
              <c:strCache>
                <c:ptCount val="1"/>
                <c:pt idx="0">
                  <c:v>DVR</c:v>
                </c:pt>
              </c:strCache>
            </c:strRef>
          </c:tx>
          <c:spPr>
            <a:solidFill>
              <a:srgbClr val="008000"/>
            </a:solidFill>
            <a:ln>
              <a:solidFill>
                <a:srgbClr val="009900"/>
              </a:solidFill>
            </a:ln>
            <a:effectLst/>
            <a:scene3d>
              <a:camera prst="orthographicFront"/>
              <a:lightRig rig="threePt" dir="t"/>
            </a:scene3d>
            <a:sp3d>
              <a:bevelT/>
            </a:sp3d>
          </c:spPr>
          <c:invertIfNegative val="0"/>
          <c:dPt>
            <c:idx val="0"/>
            <c:invertIfNegative val="0"/>
            <c:bubble3D val="0"/>
            <c:spPr>
              <a:solidFill>
                <a:schemeClr val="accent1"/>
              </a:solidFill>
              <a:ln>
                <a:solidFill>
                  <a:srgbClr val="009900"/>
                </a:solidFill>
              </a:ln>
              <a:effectLst/>
              <a:scene3d>
                <a:camera prst="orthographicFront"/>
                <a:lightRig rig="threePt" dir="t"/>
              </a:scene3d>
              <a:sp3d>
                <a:bevelT/>
              </a:sp3d>
            </c:spPr>
            <c:extLst>
              <c:ext xmlns:c16="http://schemas.microsoft.com/office/drawing/2014/chart" uri="{C3380CC4-5D6E-409C-BE32-E72D297353CC}">
                <c16:uniqueId val="{00000003-8DBF-4A35-95F5-2113F664B166}"/>
              </c:ext>
            </c:extLst>
          </c:dPt>
          <c:dPt>
            <c:idx val="1"/>
            <c:invertIfNegative val="0"/>
            <c:bubble3D val="0"/>
            <c:spPr>
              <a:solidFill>
                <a:srgbClr val="008000"/>
              </a:solidFill>
              <a:ln>
                <a:solidFill>
                  <a:srgbClr val="009900"/>
                </a:solidFill>
              </a:ln>
              <a:effectLst/>
              <a:scene3d>
                <a:camera prst="orthographicFront"/>
                <a:lightRig rig="threePt" dir="t"/>
              </a:scene3d>
              <a:sp3d>
                <a:bevelT/>
              </a:sp3d>
            </c:spPr>
            <c:extLst>
              <c:ext xmlns:c16="http://schemas.microsoft.com/office/drawing/2014/chart" uri="{C3380CC4-5D6E-409C-BE32-E72D297353CC}">
                <c16:uniqueId val="{00000004-8DBF-4A35-95F5-2113F664B166}"/>
              </c:ext>
            </c:extLst>
          </c:dPt>
          <c:dPt>
            <c:idx val="3"/>
            <c:invertIfNegative val="0"/>
            <c:bubble3D val="0"/>
            <c:spPr>
              <a:solidFill>
                <a:srgbClr val="008000"/>
              </a:solidFill>
              <a:ln>
                <a:solidFill>
                  <a:srgbClr val="009900"/>
                </a:solidFill>
              </a:ln>
              <a:effectLst/>
              <a:scene3d>
                <a:camera prst="orthographicFront"/>
                <a:lightRig rig="threePt" dir="t"/>
              </a:scene3d>
              <a:sp3d>
                <a:bevelT/>
              </a:sp3d>
            </c:spPr>
            <c:extLst>
              <c:ext xmlns:c16="http://schemas.microsoft.com/office/drawing/2014/chart" uri="{C3380CC4-5D6E-409C-BE32-E72D297353CC}">
                <c16:uniqueId val="{00000004-77F0-4210-81D0-01B610AFEA67}"/>
              </c:ext>
            </c:extLst>
          </c:dPt>
          <c:dPt>
            <c:idx val="4"/>
            <c:invertIfNegative val="0"/>
            <c:bubble3D val="0"/>
            <c:spPr>
              <a:solidFill>
                <a:srgbClr val="008000"/>
              </a:solidFill>
              <a:ln>
                <a:solidFill>
                  <a:srgbClr val="009900"/>
                </a:solidFill>
              </a:ln>
              <a:effectLst/>
              <a:scene3d>
                <a:camera prst="orthographicFront"/>
                <a:lightRig rig="threePt" dir="t"/>
              </a:scene3d>
              <a:sp3d>
                <a:bevelT/>
              </a:sp3d>
            </c:spPr>
            <c:extLst>
              <c:ext xmlns:c16="http://schemas.microsoft.com/office/drawing/2014/chart" uri="{C3380CC4-5D6E-409C-BE32-E72D297353CC}">
                <c16:uniqueId val="{00000006-77F0-4210-81D0-01B610AFEA67}"/>
              </c:ext>
            </c:extLst>
          </c:dPt>
          <c:dLbls>
            <c:dLbl>
              <c:idx val="0"/>
              <c:tx>
                <c:rich>
                  <a:bodyPr/>
                  <a:lstStyle/>
                  <a:p>
                    <a:fld id="{985CAE61-0D14-46F3-A2D1-9445BB1457D1}" type="VALUE">
                      <a:rPr lang="en-US" smtClean="0"/>
                      <a:pPr/>
                      <a:t>[VALUE]</a:t>
                    </a:fld>
                    <a:endParaRPr lang="en-US"/>
                  </a:p>
                  <a:p>
                    <a:r>
                      <a:rPr lang="en-US"/>
                      <a:t>Live</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DBF-4A35-95F5-2113F664B166}"/>
                </c:ext>
              </c:extLst>
            </c:dLbl>
            <c:dLbl>
              <c:idx val="1"/>
              <c:tx>
                <c:rich>
                  <a:bodyPr/>
                  <a:lstStyle/>
                  <a:p>
                    <a:fld id="{7173252D-B3B1-491E-89EE-37841A94B687}" type="VALUE">
                      <a:rPr lang="en-US" smtClean="0"/>
                      <a:pPr/>
                      <a:t>[VALUE]</a:t>
                    </a:fld>
                    <a:endParaRPr lang="en-US"/>
                  </a:p>
                  <a:p>
                    <a:r>
                      <a:rPr lang="en-US"/>
                      <a:t>Live </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8DBF-4A35-95F5-2113F664B166}"/>
                </c:ext>
              </c:extLst>
            </c:dLbl>
            <c:dLbl>
              <c:idx val="2"/>
              <c:tx>
                <c:rich>
                  <a:bodyPr/>
                  <a:lstStyle/>
                  <a:p>
                    <a:fld id="{E4916DD7-B616-4D15-BD58-248F90746EA4}" type="VALUE">
                      <a:rPr lang="en-US" smtClean="0"/>
                      <a:pPr/>
                      <a:t>[VALUE]</a:t>
                    </a:fld>
                    <a:endParaRPr lang="en-US"/>
                  </a:p>
                  <a:p>
                    <a:r>
                      <a:rPr lang="en-US"/>
                      <a:t>Live</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77F0-4210-81D0-01B610AFEA67}"/>
                </c:ext>
              </c:extLst>
            </c:dLbl>
            <c:dLbl>
              <c:idx val="3"/>
              <c:tx>
                <c:rich>
                  <a:bodyPr/>
                  <a:lstStyle/>
                  <a:p>
                    <a:fld id="{867C92D0-8673-4EF7-90CC-B1B9C1EFDE4A}" type="VALUE">
                      <a:rPr lang="en-US" smtClean="0"/>
                      <a:pPr/>
                      <a:t>[VALUE]</a:t>
                    </a:fld>
                    <a:endParaRPr lang="en-US"/>
                  </a:p>
                  <a:p>
                    <a:r>
                      <a:rPr lang="en-US"/>
                      <a:t>Live</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77F0-4210-81D0-01B610AFEA67}"/>
                </c:ext>
              </c:extLst>
            </c:dLbl>
            <c:dLbl>
              <c:idx val="4"/>
              <c:tx>
                <c:rich>
                  <a:bodyPr/>
                  <a:lstStyle/>
                  <a:p>
                    <a:fld id="{4D69B226-40E3-43F0-9E0B-D0C730823DA3}" type="VALUE">
                      <a:rPr lang="en-US" smtClean="0"/>
                      <a:pPr/>
                      <a:t>[VALUE]</a:t>
                    </a:fld>
                    <a:endParaRPr lang="en-US"/>
                  </a:p>
                  <a:p>
                    <a:r>
                      <a:rPr lang="en-US"/>
                      <a:t>Live</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77F0-4210-81D0-01B610AFEA67}"/>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Adults 18+</c:v>
                </c:pt>
                <c:pt idx="1">
                  <c:v>Affluent Adults 18+</c:v>
                </c:pt>
                <c:pt idx="2">
                  <c:v>Moderate Affluents</c:v>
                </c:pt>
                <c:pt idx="3">
                  <c:v>Ultra Affluents</c:v>
                </c:pt>
              </c:strCache>
            </c:strRef>
          </c:cat>
          <c:val>
            <c:numRef>
              <c:f>Sheet1!$C$2:$C$5</c:f>
              <c:numCache>
                <c:formatCode>0%</c:formatCode>
                <c:ptCount val="4"/>
                <c:pt idx="0">
                  <c:v>0.88</c:v>
                </c:pt>
                <c:pt idx="1">
                  <c:v>0.82</c:v>
                </c:pt>
                <c:pt idx="2">
                  <c:v>0.83</c:v>
                </c:pt>
                <c:pt idx="3">
                  <c:v>0.82</c:v>
                </c:pt>
              </c:numCache>
            </c:numRef>
          </c:val>
          <c:extLst>
            <c:ext xmlns:c16="http://schemas.microsoft.com/office/drawing/2014/chart" uri="{C3380CC4-5D6E-409C-BE32-E72D297353CC}">
              <c16:uniqueId val="{00000001-8DBF-4A35-95F5-2113F664B166}"/>
            </c:ext>
          </c:extLst>
        </c:ser>
        <c:dLbls>
          <c:showLegendKey val="0"/>
          <c:showVal val="0"/>
          <c:showCatName val="0"/>
          <c:showSerName val="0"/>
          <c:showPercent val="0"/>
          <c:showBubbleSize val="0"/>
        </c:dLbls>
        <c:gapWidth val="150"/>
        <c:overlap val="100"/>
        <c:axId val="400356568"/>
        <c:axId val="400356960"/>
      </c:barChart>
      <c:catAx>
        <c:axId val="400356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00356960"/>
        <c:crosses val="autoZero"/>
        <c:auto val="1"/>
        <c:lblAlgn val="ctr"/>
        <c:lblOffset val="100"/>
        <c:noMultiLvlLbl val="0"/>
      </c:catAx>
      <c:valAx>
        <c:axId val="40035696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03565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747052526474457E-2"/>
          <c:y val="6.0355243149578248E-2"/>
          <c:w val="0.87343182987539147"/>
          <c:h val="0.57398007836780829"/>
        </c:manualLayout>
      </c:layout>
      <c:barChart>
        <c:barDir val="col"/>
        <c:grouping val="clustered"/>
        <c:varyColors val="0"/>
        <c:ser>
          <c:idx val="0"/>
          <c:order val="0"/>
          <c:tx>
            <c:strRef>
              <c:f>Sheet1!$B$1</c:f>
              <c:strCache>
                <c:ptCount val="1"/>
                <c:pt idx="0">
                  <c:v>% any agree</c:v>
                </c:pt>
              </c:strCache>
            </c:strRef>
          </c:tx>
          <c:spPr>
            <a:solidFill>
              <a:srgbClr val="008000"/>
            </a:solidFill>
            <a:ln>
              <a:noFill/>
            </a:ln>
            <a:effectLst/>
            <a:scene3d>
              <a:camera prst="orthographicFront"/>
              <a:lightRig rig="threePt" dir="t"/>
            </a:scene3d>
            <a:sp3d>
              <a:bevelT/>
            </a:sp3d>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TV</c:v>
                </c:pt>
                <c:pt idx="1">
                  <c:v>Magazines</c:v>
                </c:pt>
                <c:pt idx="2">
                  <c:v>Internet</c:v>
                </c:pt>
                <c:pt idx="3">
                  <c:v>Newspapers</c:v>
                </c:pt>
                <c:pt idx="4">
                  <c:v>Radio</c:v>
                </c:pt>
                <c:pt idx="5">
                  <c:v>Mobile</c:v>
                </c:pt>
              </c:strCache>
            </c:strRef>
          </c:cat>
          <c:val>
            <c:numRef>
              <c:f>Sheet1!$B$2:$B$7</c:f>
              <c:numCache>
                <c:formatCode>General</c:formatCode>
                <c:ptCount val="6"/>
                <c:pt idx="0">
                  <c:v>49</c:v>
                </c:pt>
                <c:pt idx="1">
                  <c:v>40</c:v>
                </c:pt>
                <c:pt idx="2">
                  <c:v>39</c:v>
                </c:pt>
                <c:pt idx="3">
                  <c:v>37</c:v>
                </c:pt>
                <c:pt idx="4">
                  <c:v>33</c:v>
                </c:pt>
                <c:pt idx="5">
                  <c:v>21</c:v>
                </c:pt>
              </c:numCache>
            </c:numRef>
          </c:val>
          <c:extLst>
            <c:ext xmlns:c16="http://schemas.microsoft.com/office/drawing/2014/chart" uri="{C3380CC4-5D6E-409C-BE32-E72D297353CC}">
              <c16:uniqueId val="{00000000-8E1F-4F6F-A398-AD1C9D55C68B}"/>
            </c:ext>
          </c:extLst>
        </c:ser>
        <c:dLbls>
          <c:showLegendKey val="0"/>
          <c:showVal val="0"/>
          <c:showCatName val="0"/>
          <c:showSerName val="0"/>
          <c:showPercent val="0"/>
          <c:showBubbleSize val="0"/>
        </c:dLbls>
        <c:gapWidth val="219"/>
        <c:overlap val="-27"/>
        <c:axId val="400357744"/>
        <c:axId val="400358136"/>
      </c:barChart>
      <c:catAx>
        <c:axId val="400357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00358136"/>
        <c:crosses val="autoZero"/>
        <c:auto val="1"/>
        <c:lblAlgn val="ctr"/>
        <c:lblOffset val="100"/>
        <c:noMultiLvlLbl val="0"/>
      </c:catAx>
      <c:valAx>
        <c:axId val="400358136"/>
        <c:scaling>
          <c:orientation val="minMax"/>
          <c:max val="100"/>
        </c:scaling>
        <c:delete val="1"/>
        <c:axPos val="l"/>
        <c:numFmt formatCode="0%" sourceLinked="0"/>
        <c:majorTickMark val="none"/>
        <c:minorTickMark val="none"/>
        <c:tickLblPos val="nextTo"/>
        <c:crossAx val="400357744"/>
        <c:crosses val="autoZero"/>
        <c:crossBetween val="between"/>
        <c:dispUnits>
          <c:builtInUnit val="hundreds"/>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092094078105971E-2"/>
          <c:y val="6.0355243149578248E-2"/>
          <c:w val="0.75517608072152154"/>
          <c:h val="0.57398007836780829"/>
        </c:manualLayout>
      </c:layout>
      <c:barChart>
        <c:barDir val="col"/>
        <c:grouping val="clustered"/>
        <c:varyColors val="0"/>
        <c:ser>
          <c:idx val="0"/>
          <c:order val="0"/>
          <c:tx>
            <c:strRef>
              <c:f>Sheet1!$B$1</c:f>
              <c:strCache>
                <c:ptCount val="1"/>
                <c:pt idx="0">
                  <c:v>% ads are useful</c:v>
                </c:pt>
              </c:strCache>
            </c:strRef>
          </c:tx>
          <c:spPr>
            <a:solidFill>
              <a:srgbClr val="008000"/>
            </a:solidFill>
            <a:ln>
              <a:noFill/>
            </a:ln>
            <a:effectLst/>
            <a:scene3d>
              <a:camera prst="orthographicFront"/>
              <a:lightRig rig="threePt" dir="t"/>
            </a:scene3d>
            <a:sp3d>
              <a:bevelT/>
            </a:sp3d>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TV</c:v>
                </c:pt>
                <c:pt idx="1">
                  <c:v>Magazine</c:v>
                </c:pt>
                <c:pt idx="2">
                  <c:v>Newspapers</c:v>
                </c:pt>
                <c:pt idx="3">
                  <c:v>Internet</c:v>
                </c:pt>
                <c:pt idx="4">
                  <c:v>Radio</c:v>
                </c:pt>
                <c:pt idx="5">
                  <c:v>Mobile</c:v>
                </c:pt>
              </c:strCache>
            </c:strRef>
          </c:cat>
          <c:val>
            <c:numRef>
              <c:f>Sheet1!$B$2:$B$7</c:f>
              <c:numCache>
                <c:formatCode>General</c:formatCode>
                <c:ptCount val="6"/>
                <c:pt idx="0">
                  <c:v>50</c:v>
                </c:pt>
                <c:pt idx="1">
                  <c:v>42</c:v>
                </c:pt>
                <c:pt idx="2">
                  <c:v>37</c:v>
                </c:pt>
                <c:pt idx="3">
                  <c:v>33</c:v>
                </c:pt>
                <c:pt idx="4">
                  <c:v>31</c:v>
                </c:pt>
                <c:pt idx="5">
                  <c:v>19</c:v>
                </c:pt>
              </c:numCache>
            </c:numRef>
          </c:val>
          <c:extLst>
            <c:ext xmlns:c16="http://schemas.microsoft.com/office/drawing/2014/chart" uri="{C3380CC4-5D6E-409C-BE32-E72D297353CC}">
              <c16:uniqueId val="{00000000-47E8-4C78-99F4-3C1CD63AC53F}"/>
            </c:ext>
          </c:extLst>
        </c:ser>
        <c:dLbls>
          <c:showLegendKey val="0"/>
          <c:showVal val="0"/>
          <c:showCatName val="0"/>
          <c:showSerName val="0"/>
          <c:showPercent val="0"/>
          <c:showBubbleSize val="0"/>
        </c:dLbls>
        <c:gapWidth val="219"/>
        <c:overlap val="-27"/>
        <c:axId val="244051416"/>
        <c:axId val="244050240"/>
      </c:barChart>
      <c:catAx>
        <c:axId val="244051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44050240"/>
        <c:crosses val="autoZero"/>
        <c:auto val="1"/>
        <c:lblAlgn val="ctr"/>
        <c:lblOffset val="100"/>
        <c:noMultiLvlLbl val="0"/>
      </c:catAx>
      <c:valAx>
        <c:axId val="244050240"/>
        <c:scaling>
          <c:orientation val="minMax"/>
          <c:max val="100"/>
        </c:scaling>
        <c:delete val="1"/>
        <c:axPos val="l"/>
        <c:numFmt formatCode="0%" sourceLinked="0"/>
        <c:majorTickMark val="none"/>
        <c:minorTickMark val="none"/>
        <c:tickLblPos val="nextTo"/>
        <c:crossAx val="244051416"/>
        <c:crosses val="autoZero"/>
        <c:crossBetween val="between"/>
        <c:dispUnits>
          <c:builtInUnit val="hundreds"/>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4.6875E-2"/>
          <c:w val="1"/>
          <c:h val="0.66424846227423795"/>
        </c:manualLayout>
      </c:layout>
      <c:barChart>
        <c:barDir val="col"/>
        <c:grouping val="percentStacked"/>
        <c:varyColors val="0"/>
        <c:ser>
          <c:idx val="0"/>
          <c:order val="0"/>
          <c:tx>
            <c:strRef>
              <c:f>Sheet1!$B$1</c:f>
              <c:strCache>
                <c:ptCount val="1"/>
                <c:pt idx="0">
                  <c:v>Caucasian (non Hispanic)</c:v>
                </c:pt>
              </c:strCache>
            </c:strRef>
          </c:tx>
          <c:spPr>
            <a:solidFill>
              <a:srgbClr val="008000"/>
            </a:solidFill>
            <a:ln>
              <a:noFill/>
            </a:ln>
            <a:effectLst/>
            <a:scene3d>
              <a:camera prst="orthographicFront"/>
              <a:lightRig rig="threePt" dir="t"/>
            </a:scene3d>
            <a:sp3d>
              <a:bevelT/>
            </a:sp3d>
          </c:spPr>
          <c:invertIfNegative val="0"/>
          <c:dPt>
            <c:idx val="0"/>
            <c:invertIfNegative val="0"/>
            <c:bubble3D val="0"/>
            <c:extLst>
              <c:ext xmlns:c16="http://schemas.microsoft.com/office/drawing/2014/chart" uri="{C3380CC4-5D6E-409C-BE32-E72D297353CC}">
                <c16:uniqueId val="{00000000-73D6-4ACA-BE08-C9B3D1F51A6E}"/>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3D6-4ACA-BE08-C9B3D1F51A6E}"/>
                </c:ext>
              </c:extLst>
            </c:dLbl>
            <c:numFmt formatCode="0%" sourceLinked="0"/>
            <c:spPr>
              <a:noFill/>
              <a:ln>
                <a:noFill/>
              </a:ln>
              <a:effectLst/>
            </c:spPr>
            <c:txPr>
              <a:bodyPr rot="0" spcFirstLastPara="1" vertOverflow="ellipsis" horzOverflow="clip" vert="horz" wrap="square" lIns="0" tIns="19050" rIns="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Ethnicity</c:v>
                </c:pt>
              </c:strCache>
            </c:strRef>
          </c:cat>
          <c:val>
            <c:numRef>
              <c:f>Sheet1!$B$2</c:f>
              <c:numCache>
                <c:formatCode>General</c:formatCode>
                <c:ptCount val="1"/>
                <c:pt idx="0">
                  <c:v>0.78690000000000004</c:v>
                </c:pt>
              </c:numCache>
            </c:numRef>
          </c:val>
          <c:extLst>
            <c:ext xmlns:c16="http://schemas.microsoft.com/office/drawing/2014/chart" uri="{C3380CC4-5D6E-409C-BE32-E72D297353CC}">
              <c16:uniqueId val="{00000001-73D6-4ACA-BE08-C9B3D1F51A6E}"/>
            </c:ext>
          </c:extLst>
        </c:ser>
        <c:ser>
          <c:idx val="1"/>
          <c:order val="1"/>
          <c:tx>
            <c:strRef>
              <c:f>Sheet1!$C$1</c:f>
              <c:strCache>
                <c:ptCount val="1"/>
                <c:pt idx="0">
                  <c:v>Hispanic</c:v>
                </c:pt>
              </c:strCache>
            </c:strRef>
          </c:tx>
          <c:spPr>
            <a:solidFill>
              <a:schemeClr val="accent3"/>
            </a:solidFill>
            <a:ln>
              <a:noFill/>
            </a:ln>
            <a:effectLst/>
            <a:scene3d>
              <a:camera prst="orthographicFront"/>
              <a:lightRig rig="threePt" dir="t"/>
            </a:scene3d>
            <a:sp3d>
              <a:bevelT/>
            </a:sp3d>
          </c:spPr>
          <c:invertIfNegative val="0"/>
          <c:dLbls>
            <c:numFmt formatCode="0%" sourceLinked="0"/>
            <c:spPr>
              <a:noFill/>
              <a:ln>
                <a:noFill/>
              </a:ln>
              <a:effectLst/>
            </c:spPr>
            <c:txPr>
              <a:bodyPr rot="0" spcFirstLastPara="1" vertOverflow="ellipsis" vert="horz" wrap="square" lIns="0" tIns="19050" rIns="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Ethnicity</c:v>
                </c:pt>
              </c:strCache>
            </c:strRef>
          </c:cat>
          <c:val>
            <c:numRef>
              <c:f>Sheet1!$C$2</c:f>
              <c:numCache>
                <c:formatCode>General</c:formatCode>
                <c:ptCount val="1"/>
                <c:pt idx="0">
                  <c:v>8.4400000000000003E-2</c:v>
                </c:pt>
              </c:numCache>
            </c:numRef>
          </c:val>
          <c:extLst>
            <c:ext xmlns:c16="http://schemas.microsoft.com/office/drawing/2014/chart" uri="{C3380CC4-5D6E-409C-BE32-E72D297353CC}">
              <c16:uniqueId val="{00000002-73D6-4ACA-BE08-C9B3D1F51A6E}"/>
            </c:ext>
          </c:extLst>
        </c:ser>
        <c:ser>
          <c:idx val="2"/>
          <c:order val="2"/>
          <c:tx>
            <c:strRef>
              <c:f>Sheet1!$D$1</c:f>
              <c:strCache>
                <c:ptCount val="1"/>
                <c:pt idx="0">
                  <c:v>Black</c:v>
                </c:pt>
              </c:strCache>
            </c:strRef>
          </c:tx>
          <c:spPr>
            <a:solidFill>
              <a:schemeClr val="accent3">
                <a:lumMod val="60000"/>
                <a:lumOff val="40000"/>
              </a:schemeClr>
            </a:solidFill>
            <a:ln>
              <a:noFill/>
            </a:ln>
            <a:effectLst/>
            <a:scene3d>
              <a:camera prst="orthographicFront"/>
              <a:lightRig rig="threePt" dir="t"/>
            </a:scene3d>
            <a:sp3d>
              <a:bevelT/>
            </a:sp3d>
          </c:spPr>
          <c:invertIfNegative val="0"/>
          <c:dLbls>
            <c:numFmt formatCode="0%" sourceLinked="0"/>
            <c:spPr>
              <a:noFill/>
              <a:ln>
                <a:noFill/>
              </a:ln>
              <a:effectLst/>
            </c:spPr>
            <c:txPr>
              <a:bodyPr rot="0" spcFirstLastPara="1" vertOverflow="ellipsis" vert="horz" wrap="square" lIns="0" tIns="19050" rIns="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Ethnicity</c:v>
                </c:pt>
              </c:strCache>
            </c:strRef>
          </c:cat>
          <c:val>
            <c:numRef>
              <c:f>Sheet1!$D$2</c:f>
              <c:numCache>
                <c:formatCode>General</c:formatCode>
                <c:ptCount val="1"/>
                <c:pt idx="0">
                  <c:v>7.0400000000000004E-2</c:v>
                </c:pt>
              </c:numCache>
            </c:numRef>
          </c:val>
          <c:extLst>
            <c:ext xmlns:c16="http://schemas.microsoft.com/office/drawing/2014/chart" uri="{C3380CC4-5D6E-409C-BE32-E72D297353CC}">
              <c16:uniqueId val="{00000003-73D6-4ACA-BE08-C9B3D1F51A6E}"/>
            </c:ext>
          </c:extLst>
        </c:ser>
        <c:ser>
          <c:idx val="3"/>
          <c:order val="3"/>
          <c:tx>
            <c:strRef>
              <c:f>Sheet1!$E$1</c:f>
              <c:strCache>
                <c:ptCount val="1"/>
                <c:pt idx="0">
                  <c:v>Asian</c:v>
                </c:pt>
              </c:strCache>
            </c:strRef>
          </c:tx>
          <c:spPr>
            <a:solidFill>
              <a:schemeClr val="accent3">
                <a:lumMod val="40000"/>
                <a:lumOff val="60000"/>
              </a:schemeClr>
            </a:solidFill>
            <a:ln>
              <a:noFill/>
            </a:ln>
            <a:effectLst/>
            <a:scene3d>
              <a:camera prst="orthographicFront"/>
              <a:lightRig rig="threePt" dir="t"/>
            </a:scene3d>
            <a:sp3d>
              <a:bevelT/>
            </a:sp3d>
          </c:spPr>
          <c:invertIfNegative val="0"/>
          <c:dLbls>
            <c:numFmt formatCode="0%" sourceLinked="0"/>
            <c:spPr>
              <a:noFill/>
              <a:ln>
                <a:noFill/>
              </a:ln>
              <a:effectLst/>
            </c:spPr>
            <c:txPr>
              <a:bodyPr rot="0" spcFirstLastPara="1" vertOverflow="ellipsis" vert="horz" wrap="square" lIns="0" tIns="19050" rIns="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Ethnicity</c:v>
                </c:pt>
              </c:strCache>
            </c:strRef>
          </c:cat>
          <c:val>
            <c:numRef>
              <c:f>Sheet1!$E$2</c:f>
              <c:numCache>
                <c:formatCode>General</c:formatCode>
                <c:ptCount val="1"/>
                <c:pt idx="0">
                  <c:v>5.0799999999999998E-2</c:v>
                </c:pt>
              </c:numCache>
            </c:numRef>
          </c:val>
          <c:extLst>
            <c:ext xmlns:c16="http://schemas.microsoft.com/office/drawing/2014/chart" uri="{C3380CC4-5D6E-409C-BE32-E72D297353CC}">
              <c16:uniqueId val="{00000004-73D6-4ACA-BE08-C9B3D1F51A6E}"/>
            </c:ext>
          </c:extLst>
        </c:ser>
        <c:ser>
          <c:idx val="4"/>
          <c:order val="4"/>
          <c:tx>
            <c:strRef>
              <c:f>Sheet1!$F$1</c:f>
              <c:strCache>
                <c:ptCount val="1"/>
                <c:pt idx="0">
                  <c:v>Other</c:v>
                </c:pt>
              </c:strCache>
            </c:strRef>
          </c:tx>
          <c:spPr>
            <a:solidFill>
              <a:schemeClr val="accent3">
                <a:lumMod val="40000"/>
                <a:lumOff val="60000"/>
              </a:schemeClr>
            </a:solidFill>
          </c:spPr>
          <c:invertIfNegative val="0"/>
          <c:cat>
            <c:strRef>
              <c:f>Sheet1!$A$2</c:f>
              <c:strCache>
                <c:ptCount val="1"/>
                <c:pt idx="0">
                  <c:v>Ethnicity</c:v>
                </c:pt>
              </c:strCache>
            </c:strRef>
          </c:cat>
          <c:val>
            <c:numRef>
              <c:f>Sheet1!$F$2</c:f>
              <c:numCache>
                <c:formatCode>General</c:formatCode>
                <c:ptCount val="1"/>
                <c:pt idx="0">
                  <c:v>1.41E-2</c:v>
                </c:pt>
              </c:numCache>
            </c:numRef>
          </c:val>
          <c:extLst>
            <c:ext xmlns:c16="http://schemas.microsoft.com/office/drawing/2014/chart" uri="{C3380CC4-5D6E-409C-BE32-E72D297353CC}">
              <c16:uniqueId val="{00000002-BDF2-4B46-B8F3-81F38BC1BFC4}"/>
            </c:ext>
          </c:extLst>
        </c:ser>
        <c:dLbls>
          <c:showLegendKey val="0"/>
          <c:showVal val="0"/>
          <c:showCatName val="0"/>
          <c:showSerName val="0"/>
          <c:showPercent val="0"/>
          <c:showBubbleSize val="0"/>
        </c:dLbls>
        <c:gapWidth val="150"/>
        <c:overlap val="100"/>
        <c:axId val="244205464"/>
        <c:axId val="392995560"/>
      </c:barChart>
      <c:catAx>
        <c:axId val="244205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392995560"/>
        <c:crosses val="autoZero"/>
        <c:auto val="1"/>
        <c:lblAlgn val="ctr"/>
        <c:lblOffset val="100"/>
        <c:noMultiLvlLbl val="0"/>
      </c:catAx>
      <c:valAx>
        <c:axId val="392995560"/>
        <c:scaling>
          <c:orientation val="minMax"/>
        </c:scaling>
        <c:delete val="1"/>
        <c:axPos val="l"/>
        <c:numFmt formatCode="0%" sourceLinked="1"/>
        <c:majorTickMark val="none"/>
        <c:minorTickMark val="none"/>
        <c:tickLblPos val="nextTo"/>
        <c:crossAx val="244205464"/>
        <c:crosses val="autoZero"/>
        <c:crossBetween val="between"/>
      </c:valAx>
      <c:spPr>
        <a:noFill/>
        <a:ln>
          <a:noFill/>
        </a:ln>
        <a:effectLst/>
      </c:spPr>
    </c:plotArea>
    <c:legend>
      <c:legendPos val="b"/>
      <c:layout>
        <c:manualLayout>
          <c:xMode val="edge"/>
          <c:yMode val="edge"/>
          <c:x val="0"/>
          <c:y val="0.76860907300566605"/>
          <c:w val="0.99967329302966268"/>
          <c:h val="0.11560186194184408"/>
        </c:manualLayout>
      </c:layout>
      <c:overlay val="0"/>
      <c:txPr>
        <a:bodyPr/>
        <a:lstStyle/>
        <a:p>
          <a:pPr>
            <a:defRPr sz="800"/>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747052526474457E-2"/>
          <c:y val="6.0355243149578248E-2"/>
          <c:w val="0.87343182987539147"/>
          <c:h val="0.57398007836780829"/>
        </c:manualLayout>
      </c:layout>
      <c:barChart>
        <c:barDir val="col"/>
        <c:grouping val="clustered"/>
        <c:varyColors val="0"/>
        <c:ser>
          <c:idx val="0"/>
          <c:order val="0"/>
          <c:tx>
            <c:strRef>
              <c:f>Sheet1!$B$1</c:f>
              <c:strCache>
                <c:ptCount val="1"/>
                <c:pt idx="0">
                  <c:v>% ads are useful for prod info</c:v>
                </c:pt>
              </c:strCache>
            </c:strRef>
          </c:tx>
          <c:spPr>
            <a:solidFill>
              <a:srgbClr val="008000"/>
            </a:solidFill>
            <a:ln>
              <a:noFill/>
            </a:ln>
            <a:effectLst/>
            <a:scene3d>
              <a:camera prst="orthographicFront"/>
              <a:lightRig rig="threePt" dir="t"/>
            </a:scene3d>
            <a:sp3d>
              <a:bevelT/>
            </a:sp3d>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TV</c:v>
                </c:pt>
                <c:pt idx="1">
                  <c:v>Magazines</c:v>
                </c:pt>
                <c:pt idx="2">
                  <c:v>Internet</c:v>
                </c:pt>
                <c:pt idx="3">
                  <c:v>Newspapers</c:v>
                </c:pt>
                <c:pt idx="4">
                  <c:v>Radio</c:v>
                </c:pt>
                <c:pt idx="5">
                  <c:v>Mobile </c:v>
                </c:pt>
              </c:strCache>
            </c:strRef>
          </c:cat>
          <c:val>
            <c:numRef>
              <c:f>Sheet1!$B$2:$B$7</c:f>
              <c:numCache>
                <c:formatCode>General</c:formatCode>
                <c:ptCount val="6"/>
                <c:pt idx="0">
                  <c:v>49</c:v>
                </c:pt>
                <c:pt idx="1">
                  <c:v>40</c:v>
                </c:pt>
                <c:pt idx="2">
                  <c:v>40</c:v>
                </c:pt>
                <c:pt idx="3">
                  <c:v>37</c:v>
                </c:pt>
                <c:pt idx="4">
                  <c:v>32</c:v>
                </c:pt>
                <c:pt idx="5">
                  <c:v>21</c:v>
                </c:pt>
              </c:numCache>
            </c:numRef>
          </c:val>
          <c:extLst>
            <c:ext xmlns:c16="http://schemas.microsoft.com/office/drawing/2014/chart" uri="{C3380CC4-5D6E-409C-BE32-E72D297353CC}">
              <c16:uniqueId val="{00000000-9D0C-4F8C-9430-3086B42E1E1C}"/>
            </c:ext>
          </c:extLst>
        </c:ser>
        <c:dLbls>
          <c:showLegendKey val="0"/>
          <c:showVal val="0"/>
          <c:showCatName val="0"/>
          <c:showSerName val="0"/>
          <c:showPercent val="0"/>
          <c:showBubbleSize val="0"/>
        </c:dLbls>
        <c:gapWidth val="219"/>
        <c:overlap val="-27"/>
        <c:axId val="400358920"/>
        <c:axId val="400359312"/>
      </c:barChart>
      <c:catAx>
        <c:axId val="400358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00359312"/>
        <c:crosses val="autoZero"/>
        <c:auto val="1"/>
        <c:lblAlgn val="ctr"/>
        <c:lblOffset val="100"/>
        <c:noMultiLvlLbl val="0"/>
      </c:catAx>
      <c:valAx>
        <c:axId val="400359312"/>
        <c:scaling>
          <c:orientation val="minMax"/>
          <c:max val="100"/>
        </c:scaling>
        <c:delete val="1"/>
        <c:axPos val="l"/>
        <c:numFmt formatCode="0%" sourceLinked="0"/>
        <c:majorTickMark val="none"/>
        <c:minorTickMark val="none"/>
        <c:tickLblPos val="nextTo"/>
        <c:crossAx val="400358920"/>
        <c:crosses val="autoZero"/>
        <c:crossBetween val="between"/>
        <c:dispUnits>
          <c:builtInUnit val="hundreds"/>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747052526474457E-2"/>
          <c:y val="6.0355243149578248E-2"/>
          <c:w val="0.87343182987539147"/>
          <c:h val="0.57398007836780829"/>
        </c:manualLayout>
      </c:layout>
      <c:barChart>
        <c:barDir val="col"/>
        <c:grouping val="clustered"/>
        <c:varyColors val="0"/>
        <c:ser>
          <c:idx val="0"/>
          <c:order val="0"/>
          <c:tx>
            <c:strRef>
              <c:f>Sheet1!$B$1</c:f>
              <c:strCache>
                <c:ptCount val="1"/>
                <c:pt idx="0">
                  <c:v>% ads amusing</c:v>
                </c:pt>
              </c:strCache>
            </c:strRef>
          </c:tx>
          <c:spPr>
            <a:solidFill>
              <a:srgbClr val="008000"/>
            </a:solidFill>
            <a:ln>
              <a:noFill/>
            </a:ln>
            <a:effectLst/>
            <a:scene3d>
              <a:camera prst="orthographicFront"/>
              <a:lightRig rig="threePt" dir="t"/>
            </a:scene3d>
            <a:sp3d>
              <a:bevelT/>
            </a:sp3d>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TV</c:v>
                </c:pt>
                <c:pt idx="1">
                  <c:v>Radio</c:v>
                </c:pt>
                <c:pt idx="2">
                  <c:v>Internet</c:v>
                </c:pt>
                <c:pt idx="3">
                  <c:v>Magazines</c:v>
                </c:pt>
                <c:pt idx="4">
                  <c:v>Newspapers</c:v>
                </c:pt>
                <c:pt idx="5">
                  <c:v>Mobile</c:v>
                </c:pt>
              </c:strCache>
            </c:strRef>
          </c:cat>
          <c:val>
            <c:numRef>
              <c:f>Sheet1!$B$2:$B$7</c:f>
              <c:numCache>
                <c:formatCode>General</c:formatCode>
                <c:ptCount val="6"/>
                <c:pt idx="0">
                  <c:v>40</c:v>
                </c:pt>
                <c:pt idx="1">
                  <c:v>24</c:v>
                </c:pt>
                <c:pt idx="2">
                  <c:v>21</c:v>
                </c:pt>
                <c:pt idx="3">
                  <c:v>20</c:v>
                </c:pt>
                <c:pt idx="4">
                  <c:v>15</c:v>
                </c:pt>
                <c:pt idx="5">
                  <c:v>14</c:v>
                </c:pt>
              </c:numCache>
            </c:numRef>
          </c:val>
          <c:extLst>
            <c:ext xmlns:c16="http://schemas.microsoft.com/office/drawing/2014/chart" uri="{C3380CC4-5D6E-409C-BE32-E72D297353CC}">
              <c16:uniqueId val="{00000000-8E1F-4F6F-A398-AD1C9D55C68B}"/>
            </c:ext>
          </c:extLst>
        </c:ser>
        <c:dLbls>
          <c:showLegendKey val="0"/>
          <c:showVal val="0"/>
          <c:showCatName val="0"/>
          <c:showSerName val="0"/>
          <c:showPercent val="0"/>
          <c:showBubbleSize val="0"/>
        </c:dLbls>
        <c:gapWidth val="219"/>
        <c:overlap val="-27"/>
        <c:axId val="400360096"/>
        <c:axId val="400360488"/>
      </c:barChart>
      <c:catAx>
        <c:axId val="400360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00360488"/>
        <c:crosses val="autoZero"/>
        <c:auto val="1"/>
        <c:lblAlgn val="ctr"/>
        <c:lblOffset val="100"/>
        <c:noMultiLvlLbl val="0"/>
      </c:catAx>
      <c:valAx>
        <c:axId val="400360488"/>
        <c:scaling>
          <c:orientation val="minMax"/>
          <c:max val="100"/>
        </c:scaling>
        <c:delete val="1"/>
        <c:axPos val="l"/>
        <c:numFmt formatCode="0%" sourceLinked="0"/>
        <c:majorTickMark val="none"/>
        <c:minorTickMark val="none"/>
        <c:tickLblPos val="nextTo"/>
        <c:crossAx val="400360096"/>
        <c:crosses val="autoZero"/>
        <c:crossBetween val="between"/>
        <c:dispUnits>
          <c:builtInUnit val="hundreds"/>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092094078105971E-2"/>
          <c:y val="0"/>
          <c:w val="0.75517608072152154"/>
          <c:h val="0.63068645742160301"/>
        </c:manualLayout>
      </c:layout>
      <c:barChart>
        <c:barDir val="col"/>
        <c:grouping val="clustered"/>
        <c:varyColors val="0"/>
        <c:ser>
          <c:idx val="0"/>
          <c:order val="0"/>
          <c:tx>
            <c:strRef>
              <c:f>Sheet1!$B$1</c:f>
              <c:strCache>
                <c:ptCount val="1"/>
                <c:pt idx="0">
                  <c:v>% ads are amusing</c:v>
                </c:pt>
              </c:strCache>
            </c:strRef>
          </c:tx>
          <c:spPr>
            <a:solidFill>
              <a:srgbClr val="008000"/>
            </a:solidFill>
            <a:ln>
              <a:noFill/>
            </a:ln>
            <a:effectLst/>
            <a:scene3d>
              <a:camera prst="orthographicFront"/>
              <a:lightRig rig="threePt" dir="t"/>
            </a:scene3d>
            <a:sp3d>
              <a:bevelT/>
            </a:sp3d>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TV</c:v>
                </c:pt>
                <c:pt idx="1">
                  <c:v>Radio</c:v>
                </c:pt>
                <c:pt idx="2">
                  <c:v>Internet</c:v>
                </c:pt>
                <c:pt idx="3">
                  <c:v>Magazines</c:v>
                </c:pt>
                <c:pt idx="4">
                  <c:v>Newspaper</c:v>
                </c:pt>
                <c:pt idx="5">
                  <c:v>Mobile</c:v>
                </c:pt>
              </c:strCache>
            </c:strRef>
          </c:cat>
          <c:val>
            <c:numRef>
              <c:f>Sheet1!$B$2:$B$7</c:f>
              <c:numCache>
                <c:formatCode>General</c:formatCode>
                <c:ptCount val="6"/>
                <c:pt idx="0">
                  <c:v>42</c:v>
                </c:pt>
                <c:pt idx="1">
                  <c:v>31</c:v>
                </c:pt>
                <c:pt idx="2">
                  <c:v>21</c:v>
                </c:pt>
                <c:pt idx="3">
                  <c:v>20</c:v>
                </c:pt>
                <c:pt idx="4">
                  <c:v>15</c:v>
                </c:pt>
                <c:pt idx="5">
                  <c:v>13</c:v>
                </c:pt>
              </c:numCache>
            </c:numRef>
          </c:val>
          <c:extLst>
            <c:ext xmlns:c16="http://schemas.microsoft.com/office/drawing/2014/chart" uri="{C3380CC4-5D6E-409C-BE32-E72D297353CC}">
              <c16:uniqueId val="{00000000-47E8-4C78-99F4-3C1CD63AC53F}"/>
            </c:ext>
          </c:extLst>
        </c:ser>
        <c:dLbls>
          <c:showLegendKey val="0"/>
          <c:showVal val="0"/>
          <c:showCatName val="0"/>
          <c:showSerName val="0"/>
          <c:showPercent val="0"/>
          <c:showBubbleSize val="0"/>
        </c:dLbls>
        <c:gapWidth val="219"/>
        <c:overlap val="-27"/>
        <c:axId val="400361272"/>
        <c:axId val="400361664"/>
      </c:barChart>
      <c:catAx>
        <c:axId val="400361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00361664"/>
        <c:crosses val="autoZero"/>
        <c:auto val="1"/>
        <c:lblAlgn val="ctr"/>
        <c:lblOffset val="100"/>
        <c:noMultiLvlLbl val="0"/>
      </c:catAx>
      <c:valAx>
        <c:axId val="400361664"/>
        <c:scaling>
          <c:orientation val="minMax"/>
          <c:max val="100"/>
        </c:scaling>
        <c:delete val="1"/>
        <c:axPos val="l"/>
        <c:numFmt formatCode="0%" sourceLinked="0"/>
        <c:majorTickMark val="none"/>
        <c:minorTickMark val="none"/>
        <c:tickLblPos val="nextTo"/>
        <c:crossAx val="400361272"/>
        <c:crosses val="autoZero"/>
        <c:crossBetween val="between"/>
        <c:dispUnits>
          <c:builtInUnit val="hundreds"/>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747052526474457E-2"/>
          <c:y val="0"/>
          <c:w val="0.87343182987539147"/>
          <c:h val="0.64264568728282778"/>
        </c:manualLayout>
      </c:layout>
      <c:barChart>
        <c:barDir val="col"/>
        <c:grouping val="clustered"/>
        <c:varyColors val="0"/>
        <c:ser>
          <c:idx val="0"/>
          <c:order val="0"/>
          <c:tx>
            <c:strRef>
              <c:f>Sheet1!$B$1</c:f>
              <c:strCache>
                <c:ptCount val="1"/>
                <c:pt idx="0">
                  <c:v>% ads are useful for prod info</c:v>
                </c:pt>
              </c:strCache>
            </c:strRef>
          </c:tx>
          <c:spPr>
            <a:solidFill>
              <a:srgbClr val="008000"/>
            </a:solidFill>
            <a:ln>
              <a:noFill/>
            </a:ln>
            <a:effectLst/>
            <a:scene3d>
              <a:camera prst="orthographicFront"/>
              <a:lightRig rig="threePt" dir="t"/>
            </a:scene3d>
            <a:sp3d>
              <a:bevelT/>
            </a:sp3d>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TV</c:v>
                </c:pt>
                <c:pt idx="1">
                  <c:v>Radio</c:v>
                </c:pt>
                <c:pt idx="2">
                  <c:v>Internet</c:v>
                </c:pt>
                <c:pt idx="3">
                  <c:v>Magazines</c:v>
                </c:pt>
                <c:pt idx="4">
                  <c:v>Newspaper</c:v>
                </c:pt>
                <c:pt idx="5">
                  <c:v>Mobile </c:v>
                </c:pt>
              </c:strCache>
            </c:strRef>
          </c:cat>
          <c:val>
            <c:numRef>
              <c:f>Sheet1!$B$2:$B$7</c:f>
              <c:numCache>
                <c:formatCode>General</c:formatCode>
                <c:ptCount val="6"/>
                <c:pt idx="0">
                  <c:v>40</c:v>
                </c:pt>
                <c:pt idx="1">
                  <c:v>24</c:v>
                </c:pt>
                <c:pt idx="2">
                  <c:v>21</c:v>
                </c:pt>
                <c:pt idx="3">
                  <c:v>20</c:v>
                </c:pt>
                <c:pt idx="4">
                  <c:v>14</c:v>
                </c:pt>
                <c:pt idx="5">
                  <c:v>14</c:v>
                </c:pt>
              </c:numCache>
            </c:numRef>
          </c:val>
          <c:extLst>
            <c:ext xmlns:c16="http://schemas.microsoft.com/office/drawing/2014/chart" uri="{C3380CC4-5D6E-409C-BE32-E72D297353CC}">
              <c16:uniqueId val="{00000000-9D0C-4F8C-9430-3086B42E1E1C}"/>
            </c:ext>
          </c:extLst>
        </c:ser>
        <c:dLbls>
          <c:showLegendKey val="0"/>
          <c:showVal val="0"/>
          <c:showCatName val="0"/>
          <c:showSerName val="0"/>
          <c:showPercent val="0"/>
          <c:showBubbleSize val="0"/>
        </c:dLbls>
        <c:gapWidth val="219"/>
        <c:overlap val="-27"/>
        <c:axId val="401050536"/>
        <c:axId val="401050928"/>
      </c:barChart>
      <c:catAx>
        <c:axId val="401050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01050928"/>
        <c:crosses val="autoZero"/>
        <c:auto val="1"/>
        <c:lblAlgn val="ctr"/>
        <c:lblOffset val="100"/>
        <c:noMultiLvlLbl val="0"/>
      </c:catAx>
      <c:valAx>
        <c:axId val="401050928"/>
        <c:scaling>
          <c:orientation val="minMax"/>
          <c:max val="100"/>
        </c:scaling>
        <c:delete val="1"/>
        <c:axPos val="l"/>
        <c:numFmt formatCode="0%" sourceLinked="0"/>
        <c:majorTickMark val="none"/>
        <c:minorTickMark val="none"/>
        <c:tickLblPos val="nextTo"/>
        <c:crossAx val="401050536"/>
        <c:crosses val="autoZero"/>
        <c:crossBetween val="between"/>
        <c:dispUnits>
          <c:builtInUnit val="hundreds"/>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54140456228008"/>
          <c:y val="0.26714035917877277"/>
          <c:w val="0.77561441735202774"/>
          <c:h val="0.4748609594616382"/>
        </c:manualLayout>
      </c:layout>
      <c:lineChart>
        <c:grouping val="standard"/>
        <c:varyColors val="0"/>
        <c:ser>
          <c:idx val="0"/>
          <c:order val="0"/>
          <c:tx>
            <c:strRef>
              <c:f>Sheet1!$B$1</c:f>
              <c:strCache>
                <c:ptCount val="1"/>
                <c:pt idx="0">
                  <c:v>Spend</c:v>
                </c:pt>
              </c:strCache>
            </c:strRef>
          </c:tx>
          <c:spPr>
            <a:ln w="28575" cap="rnd">
              <a:solidFill>
                <a:srgbClr val="009900"/>
              </a:solidFill>
              <a:round/>
            </a:ln>
            <a:effectLst/>
          </c:spPr>
          <c:marker>
            <c:symbol val="none"/>
          </c:marker>
          <c:cat>
            <c:strRef>
              <c:f>Sheet1!$A$2:$A$13</c:f>
              <c:strCache>
                <c:ptCount val="12"/>
                <c:pt idx="0">
                  <c:v>Jan</c:v>
                </c:pt>
                <c:pt idx="1">
                  <c:v>Feb</c:v>
                </c:pt>
                <c:pt idx="2">
                  <c:v>Mar</c:v>
                </c:pt>
                <c:pt idx="3">
                  <c:v>April</c:v>
                </c:pt>
                <c:pt idx="4">
                  <c:v>May</c:v>
                </c:pt>
                <c:pt idx="5">
                  <c:v>June</c:v>
                </c:pt>
                <c:pt idx="6">
                  <c:v>July</c:v>
                </c:pt>
                <c:pt idx="7">
                  <c:v>Aug</c:v>
                </c:pt>
                <c:pt idx="8">
                  <c:v>Sep</c:v>
                </c:pt>
                <c:pt idx="9">
                  <c:v>Oct</c:v>
                </c:pt>
                <c:pt idx="10">
                  <c:v>Nov</c:v>
                </c:pt>
                <c:pt idx="11">
                  <c:v>Dec</c:v>
                </c:pt>
              </c:strCache>
            </c:strRef>
          </c:cat>
          <c:val>
            <c:numRef>
              <c:f>Sheet1!$B$2:$B$13</c:f>
              <c:numCache>
                <c:formatCode>"$"#,##0</c:formatCode>
                <c:ptCount val="12"/>
                <c:pt idx="0">
                  <c:v>19713511.920000006</c:v>
                </c:pt>
                <c:pt idx="1">
                  <c:v>21535022.040000003</c:v>
                </c:pt>
                <c:pt idx="2">
                  <c:v>14949620.779999999</c:v>
                </c:pt>
                <c:pt idx="3">
                  <c:v>26570785.390000001</c:v>
                </c:pt>
                <c:pt idx="4">
                  <c:v>25232914.260000005</c:v>
                </c:pt>
                <c:pt idx="5">
                  <c:v>10825131.009999998</c:v>
                </c:pt>
                <c:pt idx="6">
                  <c:v>16978124.740000002</c:v>
                </c:pt>
                <c:pt idx="7">
                  <c:v>19440356.199999996</c:v>
                </c:pt>
                <c:pt idx="8">
                  <c:v>31368617.300000001</c:v>
                </c:pt>
                <c:pt idx="9">
                  <c:v>23695340.050000004</c:v>
                </c:pt>
                <c:pt idx="10">
                  <c:v>23717548.660000004</c:v>
                </c:pt>
                <c:pt idx="11">
                  <c:v>22107709.730000004</c:v>
                </c:pt>
              </c:numCache>
            </c:numRef>
          </c:val>
          <c:smooth val="0"/>
          <c:extLst>
            <c:ext xmlns:c16="http://schemas.microsoft.com/office/drawing/2014/chart" uri="{C3380CC4-5D6E-409C-BE32-E72D297353CC}">
              <c16:uniqueId val="{00000000-2CB2-4A09-B9CB-1D5C23BC0466}"/>
            </c:ext>
          </c:extLst>
        </c:ser>
        <c:dLbls>
          <c:showLegendKey val="0"/>
          <c:showVal val="0"/>
          <c:showCatName val="0"/>
          <c:showSerName val="0"/>
          <c:showPercent val="0"/>
          <c:showBubbleSize val="0"/>
        </c:dLbls>
        <c:marker val="1"/>
        <c:smooth val="0"/>
        <c:axId val="401052104"/>
        <c:axId val="401052496"/>
      </c:lineChart>
      <c:lineChart>
        <c:grouping val="standard"/>
        <c:varyColors val="0"/>
        <c:ser>
          <c:idx val="1"/>
          <c:order val="1"/>
          <c:tx>
            <c:strRef>
              <c:f>Sheet1!$C$1</c:f>
              <c:strCache>
                <c:ptCount val="1"/>
                <c:pt idx="0">
                  <c:v>Search &amp; Social</c:v>
                </c:pt>
              </c:strCache>
            </c:strRef>
          </c:tx>
          <c:spPr>
            <a:ln w="28575" cap="rnd">
              <a:solidFill>
                <a:schemeClr val="accent2"/>
              </a:solidFill>
              <a:round/>
            </a:ln>
            <a:effectLst/>
          </c:spPr>
          <c:marker>
            <c:symbol val="none"/>
          </c:marker>
          <c:cat>
            <c:strRef>
              <c:f>Sheet1!$A$2:$A$13</c:f>
              <c:strCache>
                <c:ptCount val="12"/>
                <c:pt idx="0">
                  <c:v>Jan</c:v>
                </c:pt>
                <c:pt idx="1">
                  <c:v>Feb</c:v>
                </c:pt>
                <c:pt idx="2">
                  <c:v>Mar</c:v>
                </c:pt>
                <c:pt idx="3">
                  <c:v>April</c:v>
                </c:pt>
                <c:pt idx="4">
                  <c:v>May</c:v>
                </c:pt>
                <c:pt idx="5">
                  <c:v>June</c:v>
                </c:pt>
                <c:pt idx="6">
                  <c:v>July</c:v>
                </c:pt>
                <c:pt idx="7">
                  <c:v>Aug</c:v>
                </c:pt>
                <c:pt idx="8">
                  <c:v>Sep</c:v>
                </c:pt>
                <c:pt idx="9">
                  <c:v>Oct</c:v>
                </c:pt>
                <c:pt idx="10">
                  <c:v>Nov</c:v>
                </c:pt>
                <c:pt idx="11">
                  <c:v>Dec</c:v>
                </c:pt>
              </c:strCache>
            </c:strRef>
          </c:cat>
          <c:val>
            <c:numRef>
              <c:f>Sheet1!$C$2:$C$13</c:f>
              <c:numCache>
                <c:formatCode>_(* #,##0_);_(* \(#,##0\);_(* "-"??_);_(@_)</c:formatCode>
                <c:ptCount val="12"/>
                <c:pt idx="0">
                  <c:v>223231</c:v>
                </c:pt>
                <c:pt idx="1">
                  <c:v>211182</c:v>
                </c:pt>
                <c:pt idx="2">
                  <c:v>56416</c:v>
                </c:pt>
                <c:pt idx="3">
                  <c:v>123298</c:v>
                </c:pt>
                <c:pt idx="4">
                  <c:v>58236</c:v>
                </c:pt>
                <c:pt idx="5">
                  <c:v>35509</c:v>
                </c:pt>
                <c:pt idx="6">
                  <c:v>30931</c:v>
                </c:pt>
                <c:pt idx="7">
                  <c:v>31350</c:v>
                </c:pt>
                <c:pt idx="8">
                  <c:v>68461</c:v>
                </c:pt>
                <c:pt idx="9">
                  <c:v>51302</c:v>
                </c:pt>
                <c:pt idx="10">
                  <c:v>83276</c:v>
                </c:pt>
                <c:pt idx="11">
                  <c:v>87065</c:v>
                </c:pt>
              </c:numCache>
            </c:numRef>
          </c:val>
          <c:smooth val="0"/>
          <c:extLst>
            <c:ext xmlns:c16="http://schemas.microsoft.com/office/drawing/2014/chart" uri="{C3380CC4-5D6E-409C-BE32-E72D297353CC}">
              <c16:uniqueId val="{00000001-2CB2-4A09-B9CB-1D5C23BC0466}"/>
            </c:ext>
          </c:extLst>
        </c:ser>
        <c:dLbls>
          <c:showLegendKey val="0"/>
          <c:showVal val="0"/>
          <c:showCatName val="0"/>
          <c:showSerName val="0"/>
          <c:showPercent val="0"/>
          <c:showBubbleSize val="0"/>
        </c:dLbls>
        <c:marker val="1"/>
        <c:smooth val="0"/>
        <c:axId val="401053280"/>
        <c:axId val="401052888"/>
      </c:lineChart>
      <c:catAx>
        <c:axId val="40105210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crossAx val="401052496"/>
        <c:crosses val="autoZero"/>
        <c:auto val="1"/>
        <c:lblAlgn val="ctr"/>
        <c:lblOffset val="100"/>
        <c:noMultiLvlLbl val="0"/>
      </c:catAx>
      <c:valAx>
        <c:axId val="401052496"/>
        <c:scaling>
          <c:orientation val="minMax"/>
        </c:scaling>
        <c:delete val="0"/>
        <c:axPos val="l"/>
        <c:numFmt formatCode="&quot;$&quot;#,##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crossAx val="401052104"/>
        <c:crosses val="autoZero"/>
        <c:crossBetween val="between"/>
        <c:majorUnit val="10000000"/>
      </c:valAx>
      <c:valAx>
        <c:axId val="401052888"/>
        <c:scaling>
          <c:orientation val="minMax"/>
        </c:scaling>
        <c:delete val="0"/>
        <c:axPos val="r"/>
        <c:numFmt formatCode="_(* #,##0_);_(* \(#,##0\);_(* &quot;-&quot;??_);_(@_)"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01053280"/>
        <c:crosses val="max"/>
        <c:crossBetween val="between"/>
      </c:valAx>
      <c:catAx>
        <c:axId val="401053280"/>
        <c:scaling>
          <c:orientation val="minMax"/>
        </c:scaling>
        <c:delete val="1"/>
        <c:axPos val="b"/>
        <c:numFmt formatCode="General" sourceLinked="1"/>
        <c:majorTickMark val="out"/>
        <c:minorTickMark val="none"/>
        <c:tickLblPos val="nextTo"/>
        <c:crossAx val="401052888"/>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54140456228008"/>
          <c:y val="0.34944254274725733"/>
          <c:w val="0.77561441735202774"/>
          <c:h val="0.39255884612078784"/>
        </c:manualLayout>
      </c:layout>
      <c:lineChart>
        <c:grouping val="standard"/>
        <c:varyColors val="0"/>
        <c:ser>
          <c:idx val="0"/>
          <c:order val="0"/>
          <c:tx>
            <c:strRef>
              <c:f>Sheet1!$B$1</c:f>
              <c:strCache>
                <c:ptCount val="1"/>
                <c:pt idx="0">
                  <c:v>Spend</c:v>
                </c:pt>
              </c:strCache>
            </c:strRef>
          </c:tx>
          <c:spPr>
            <a:ln w="28575" cap="rnd">
              <a:solidFill>
                <a:srgbClr val="009900"/>
              </a:solidFill>
              <a:round/>
            </a:ln>
            <a:effectLst/>
          </c:spPr>
          <c:marker>
            <c:symbol val="none"/>
          </c:marker>
          <c:cat>
            <c:strRef>
              <c:f>Sheet1!$A$2:$A$13</c:f>
              <c:strCache>
                <c:ptCount val="12"/>
                <c:pt idx="0">
                  <c:v>Jan</c:v>
                </c:pt>
                <c:pt idx="1">
                  <c:v>Feb</c:v>
                </c:pt>
                <c:pt idx="2">
                  <c:v>Mar</c:v>
                </c:pt>
                <c:pt idx="3">
                  <c:v>Apr</c:v>
                </c:pt>
                <c:pt idx="4">
                  <c:v>May</c:v>
                </c:pt>
                <c:pt idx="5">
                  <c:v>June</c:v>
                </c:pt>
                <c:pt idx="6">
                  <c:v>July</c:v>
                </c:pt>
                <c:pt idx="7">
                  <c:v>Aug</c:v>
                </c:pt>
                <c:pt idx="8">
                  <c:v>Sept</c:v>
                </c:pt>
                <c:pt idx="9">
                  <c:v>Oct</c:v>
                </c:pt>
                <c:pt idx="10">
                  <c:v>Nov</c:v>
                </c:pt>
                <c:pt idx="11">
                  <c:v>Dec</c:v>
                </c:pt>
              </c:strCache>
            </c:strRef>
          </c:cat>
          <c:val>
            <c:numRef>
              <c:f>Sheet1!$B$2:$B$13</c:f>
              <c:numCache>
                <c:formatCode>"$"#,##0</c:formatCode>
                <c:ptCount val="12"/>
                <c:pt idx="0">
                  <c:v>0</c:v>
                </c:pt>
                <c:pt idx="1">
                  <c:v>0</c:v>
                </c:pt>
                <c:pt idx="2">
                  <c:v>0</c:v>
                </c:pt>
                <c:pt idx="3">
                  <c:v>576938.16</c:v>
                </c:pt>
                <c:pt idx="4">
                  <c:v>1224605.5299999998</c:v>
                </c:pt>
                <c:pt idx="5">
                  <c:v>1386477.6399999997</c:v>
                </c:pt>
                <c:pt idx="6">
                  <c:v>2010718.3499999996</c:v>
                </c:pt>
                <c:pt idx="7">
                  <c:v>67945.770000000019</c:v>
                </c:pt>
                <c:pt idx="8">
                  <c:v>445707.18</c:v>
                </c:pt>
                <c:pt idx="9">
                  <c:v>101712.47</c:v>
                </c:pt>
                <c:pt idx="10">
                  <c:v>718194.25000000023</c:v>
                </c:pt>
                <c:pt idx="11">
                  <c:v>829528.30999999982</c:v>
                </c:pt>
              </c:numCache>
            </c:numRef>
          </c:val>
          <c:smooth val="0"/>
          <c:extLst>
            <c:ext xmlns:c16="http://schemas.microsoft.com/office/drawing/2014/chart" uri="{C3380CC4-5D6E-409C-BE32-E72D297353CC}">
              <c16:uniqueId val="{00000000-FBED-4C69-B41A-F88A493DB0FF}"/>
            </c:ext>
          </c:extLst>
        </c:ser>
        <c:dLbls>
          <c:showLegendKey val="0"/>
          <c:showVal val="0"/>
          <c:showCatName val="0"/>
          <c:showSerName val="0"/>
          <c:showPercent val="0"/>
          <c:showBubbleSize val="0"/>
        </c:dLbls>
        <c:marker val="1"/>
        <c:smooth val="0"/>
        <c:axId val="398469872"/>
        <c:axId val="398470264"/>
      </c:lineChart>
      <c:lineChart>
        <c:grouping val="standard"/>
        <c:varyColors val="0"/>
        <c:ser>
          <c:idx val="1"/>
          <c:order val="1"/>
          <c:tx>
            <c:strRef>
              <c:f>Sheet1!$C$1</c:f>
              <c:strCache>
                <c:ptCount val="1"/>
                <c:pt idx="0">
                  <c:v>Search &amp; Social</c:v>
                </c:pt>
              </c:strCache>
            </c:strRef>
          </c:tx>
          <c:spPr>
            <a:ln w="28575" cap="rnd">
              <a:solidFill>
                <a:schemeClr val="accent2"/>
              </a:solidFill>
              <a:round/>
            </a:ln>
            <a:effectLst/>
          </c:spPr>
          <c:marker>
            <c:symbol val="none"/>
          </c:marker>
          <c:cat>
            <c:strRef>
              <c:f>Sheet1!$A$2:$A$13</c:f>
              <c:strCache>
                <c:ptCount val="12"/>
                <c:pt idx="0">
                  <c:v>Jan</c:v>
                </c:pt>
                <c:pt idx="1">
                  <c:v>Feb</c:v>
                </c:pt>
                <c:pt idx="2">
                  <c:v>Mar</c:v>
                </c:pt>
                <c:pt idx="3">
                  <c:v>Apr</c:v>
                </c:pt>
                <c:pt idx="4">
                  <c:v>May</c:v>
                </c:pt>
                <c:pt idx="5">
                  <c:v>June</c:v>
                </c:pt>
                <c:pt idx="6">
                  <c:v>July</c:v>
                </c:pt>
                <c:pt idx="7">
                  <c:v>Aug</c:v>
                </c:pt>
                <c:pt idx="8">
                  <c:v>Sept</c:v>
                </c:pt>
                <c:pt idx="9">
                  <c:v>Oct</c:v>
                </c:pt>
                <c:pt idx="10">
                  <c:v>Nov</c:v>
                </c:pt>
                <c:pt idx="11">
                  <c:v>Dec</c:v>
                </c:pt>
              </c:strCache>
            </c:strRef>
          </c:cat>
          <c:val>
            <c:numRef>
              <c:f>Sheet1!$C$2:$C$13</c:f>
              <c:numCache>
                <c:formatCode>_(* #,##0_);_(* \(#,##0\);_(* "-"??_);_(@_)</c:formatCode>
                <c:ptCount val="12"/>
                <c:pt idx="0">
                  <c:v>111</c:v>
                </c:pt>
                <c:pt idx="1">
                  <c:v>253</c:v>
                </c:pt>
                <c:pt idx="2">
                  <c:v>132</c:v>
                </c:pt>
                <c:pt idx="3">
                  <c:v>786</c:v>
                </c:pt>
                <c:pt idx="4">
                  <c:v>953</c:v>
                </c:pt>
                <c:pt idx="5">
                  <c:v>924</c:v>
                </c:pt>
                <c:pt idx="6">
                  <c:v>1504</c:v>
                </c:pt>
                <c:pt idx="7">
                  <c:v>454</c:v>
                </c:pt>
                <c:pt idx="8">
                  <c:v>526</c:v>
                </c:pt>
                <c:pt idx="9">
                  <c:v>291</c:v>
                </c:pt>
                <c:pt idx="10">
                  <c:v>1062</c:v>
                </c:pt>
                <c:pt idx="11">
                  <c:v>415</c:v>
                </c:pt>
              </c:numCache>
            </c:numRef>
          </c:val>
          <c:smooth val="0"/>
          <c:extLst>
            <c:ext xmlns:c16="http://schemas.microsoft.com/office/drawing/2014/chart" uri="{C3380CC4-5D6E-409C-BE32-E72D297353CC}">
              <c16:uniqueId val="{00000001-FBED-4C69-B41A-F88A493DB0FF}"/>
            </c:ext>
          </c:extLst>
        </c:ser>
        <c:dLbls>
          <c:showLegendKey val="0"/>
          <c:showVal val="0"/>
          <c:showCatName val="0"/>
          <c:showSerName val="0"/>
          <c:showPercent val="0"/>
          <c:showBubbleSize val="0"/>
        </c:dLbls>
        <c:marker val="1"/>
        <c:smooth val="0"/>
        <c:axId val="398471048"/>
        <c:axId val="398470656"/>
      </c:lineChart>
      <c:catAx>
        <c:axId val="39846987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crossAx val="398470264"/>
        <c:crosses val="autoZero"/>
        <c:auto val="1"/>
        <c:lblAlgn val="ctr"/>
        <c:lblOffset val="100"/>
        <c:noMultiLvlLbl val="0"/>
      </c:catAx>
      <c:valAx>
        <c:axId val="398470264"/>
        <c:scaling>
          <c:orientation val="minMax"/>
        </c:scaling>
        <c:delete val="0"/>
        <c:axPos val="l"/>
        <c:numFmt formatCode="&quot;$&quot;#,##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398469872"/>
        <c:crosses val="autoZero"/>
        <c:crossBetween val="between"/>
      </c:valAx>
      <c:valAx>
        <c:axId val="398470656"/>
        <c:scaling>
          <c:orientation val="minMax"/>
        </c:scaling>
        <c:delete val="0"/>
        <c:axPos val="r"/>
        <c:numFmt formatCode="_(* #,##0_);_(* \(#,##0\);_(* &quot;-&quot;??_);_(@_)"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98471048"/>
        <c:crosses val="max"/>
        <c:crossBetween val="between"/>
      </c:valAx>
      <c:catAx>
        <c:axId val="398471048"/>
        <c:scaling>
          <c:orientation val="minMax"/>
        </c:scaling>
        <c:delete val="1"/>
        <c:axPos val="b"/>
        <c:numFmt formatCode="General" sourceLinked="1"/>
        <c:majorTickMark val="out"/>
        <c:minorTickMark val="none"/>
        <c:tickLblPos val="nextTo"/>
        <c:crossAx val="398470656"/>
        <c:crosses val="autoZero"/>
        <c:auto val="1"/>
        <c:lblAlgn val="ctr"/>
        <c:lblOffset val="100"/>
        <c:noMultiLvlLbl val="0"/>
      </c:catAx>
      <c:spPr>
        <a:noFill/>
        <a:ln>
          <a:noFill/>
        </a:ln>
        <a:effectLst/>
      </c:spPr>
    </c:plotArea>
    <c:legend>
      <c:legendPos val="b"/>
      <c:layout>
        <c:manualLayout>
          <c:xMode val="edge"/>
          <c:yMode val="edge"/>
          <c:x val="0.35302431458023059"/>
          <c:y val="0.19778442803330554"/>
          <c:w val="0.29250894968890445"/>
          <c:h val="8.22393817332912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54140456228008"/>
          <c:y val="0.26714035917877277"/>
          <c:w val="0.77561441735202774"/>
          <c:h val="0.4748609594616382"/>
        </c:manualLayout>
      </c:layout>
      <c:lineChart>
        <c:grouping val="standard"/>
        <c:varyColors val="0"/>
        <c:ser>
          <c:idx val="0"/>
          <c:order val="0"/>
          <c:tx>
            <c:strRef>
              <c:f>Sheet1!$B$1</c:f>
              <c:strCache>
                <c:ptCount val="1"/>
                <c:pt idx="0">
                  <c:v>Spend</c:v>
                </c:pt>
              </c:strCache>
            </c:strRef>
          </c:tx>
          <c:spPr>
            <a:ln w="28575" cap="rnd">
              <a:solidFill>
                <a:srgbClr val="008000"/>
              </a:solidFill>
              <a:round/>
            </a:ln>
            <a:effectLst/>
          </c:spPr>
          <c:marker>
            <c:symbol val="none"/>
          </c:marker>
          <c:cat>
            <c:strRef>
              <c:f>Sheet1!$A$2:$A$7</c:f>
              <c:strCache>
                <c:ptCount val="6"/>
                <c:pt idx="0">
                  <c:v>July</c:v>
                </c:pt>
                <c:pt idx="1">
                  <c:v>August</c:v>
                </c:pt>
                <c:pt idx="2">
                  <c:v>September</c:v>
                </c:pt>
                <c:pt idx="3">
                  <c:v>October</c:v>
                </c:pt>
                <c:pt idx="4">
                  <c:v>November</c:v>
                </c:pt>
                <c:pt idx="5">
                  <c:v>December</c:v>
                </c:pt>
              </c:strCache>
            </c:strRef>
          </c:cat>
          <c:val>
            <c:numRef>
              <c:f>Sheet1!$B$2:$B$7</c:f>
              <c:numCache>
                <c:formatCode>"$"#,##0</c:formatCode>
                <c:ptCount val="6"/>
                <c:pt idx="0">
                  <c:v>142188.33000000002</c:v>
                </c:pt>
                <c:pt idx="1">
                  <c:v>49711.47</c:v>
                </c:pt>
                <c:pt idx="2">
                  <c:v>70094.319999999992</c:v>
                </c:pt>
                <c:pt idx="3">
                  <c:v>4873322.5799999991</c:v>
                </c:pt>
                <c:pt idx="4">
                  <c:v>18456336.689999998</c:v>
                </c:pt>
                <c:pt idx="5">
                  <c:v>11920149.279999997</c:v>
                </c:pt>
              </c:numCache>
            </c:numRef>
          </c:val>
          <c:smooth val="0"/>
          <c:extLst>
            <c:ext xmlns:c16="http://schemas.microsoft.com/office/drawing/2014/chart" uri="{C3380CC4-5D6E-409C-BE32-E72D297353CC}">
              <c16:uniqueId val="{00000000-0C3A-4E67-930D-45968477B550}"/>
            </c:ext>
          </c:extLst>
        </c:ser>
        <c:dLbls>
          <c:showLegendKey val="0"/>
          <c:showVal val="0"/>
          <c:showCatName val="0"/>
          <c:showSerName val="0"/>
          <c:showPercent val="0"/>
          <c:showBubbleSize val="0"/>
        </c:dLbls>
        <c:marker val="1"/>
        <c:smooth val="0"/>
        <c:axId val="401056024"/>
        <c:axId val="401056416"/>
      </c:lineChart>
      <c:lineChart>
        <c:grouping val="standard"/>
        <c:varyColors val="0"/>
        <c:ser>
          <c:idx val="1"/>
          <c:order val="1"/>
          <c:tx>
            <c:strRef>
              <c:f>Sheet1!$C$1</c:f>
              <c:strCache>
                <c:ptCount val="1"/>
                <c:pt idx="0">
                  <c:v>Search &amp; Social</c:v>
                </c:pt>
              </c:strCache>
            </c:strRef>
          </c:tx>
          <c:spPr>
            <a:ln w="28575" cap="rnd">
              <a:solidFill>
                <a:schemeClr val="accent2"/>
              </a:solidFill>
              <a:round/>
            </a:ln>
            <a:effectLst/>
          </c:spPr>
          <c:marker>
            <c:symbol val="none"/>
          </c:marker>
          <c:cat>
            <c:strRef>
              <c:f>Sheet1!$A$2:$A$7</c:f>
              <c:strCache>
                <c:ptCount val="6"/>
                <c:pt idx="0">
                  <c:v>July</c:v>
                </c:pt>
                <c:pt idx="1">
                  <c:v>August</c:v>
                </c:pt>
                <c:pt idx="2">
                  <c:v>September</c:v>
                </c:pt>
                <c:pt idx="3">
                  <c:v>October</c:v>
                </c:pt>
                <c:pt idx="4">
                  <c:v>November</c:v>
                </c:pt>
                <c:pt idx="5">
                  <c:v>December</c:v>
                </c:pt>
              </c:strCache>
            </c:strRef>
          </c:cat>
          <c:val>
            <c:numRef>
              <c:f>Sheet1!$C$2:$C$7</c:f>
              <c:numCache>
                <c:formatCode>_(* #,##0_);_(* \(#,##0\);_(* "-"??_);_(@_)</c:formatCode>
                <c:ptCount val="6"/>
                <c:pt idx="0">
                  <c:v>6583</c:v>
                </c:pt>
                <c:pt idx="1">
                  <c:v>5086</c:v>
                </c:pt>
                <c:pt idx="2">
                  <c:v>5753</c:v>
                </c:pt>
                <c:pt idx="3">
                  <c:v>20456</c:v>
                </c:pt>
                <c:pt idx="4">
                  <c:v>64457</c:v>
                </c:pt>
                <c:pt idx="5">
                  <c:v>80456</c:v>
                </c:pt>
              </c:numCache>
            </c:numRef>
          </c:val>
          <c:smooth val="0"/>
          <c:extLst>
            <c:ext xmlns:c16="http://schemas.microsoft.com/office/drawing/2014/chart" uri="{C3380CC4-5D6E-409C-BE32-E72D297353CC}">
              <c16:uniqueId val="{00000001-0C3A-4E67-930D-45968477B550}"/>
            </c:ext>
          </c:extLst>
        </c:ser>
        <c:dLbls>
          <c:showLegendKey val="0"/>
          <c:showVal val="0"/>
          <c:showCatName val="0"/>
          <c:showSerName val="0"/>
          <c:showPercent val="0"/>
          <c:showBubbleSize val="0"/>
        </c:dLbls>
        <c:marker val="1"/>
        <c:smooth val="0"/>
        <c:axId val="401057200"/>
        <c:axId val="401056808"/>
      </c:lineChart>
      <c:catAx>
        <c:axId val="40105602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crossAx val="401056416"/>
        <c:crosses val="autoZero"/>
        <c:auto val="1"/>
        <c:lblAlgn val="ctr"/>
        <c:lblOffset val="100"/>
        <c:noMultiLvlLbl val="0"/>
      </c:catAx>
      <c:valAx>
        <c:axId val="401056416"/>
        <c:scaling>
          <c:orientation val="minMax"/>
        </c:scaling>
        <c:delete val="0"/>
        <c:axPos val="l"/>
        <c:numFmt formatCode="&quot;$&quot;#,##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401056024"/>
        <c:crosses val="autoZero"/>
        <c:crossBetween val="between"/>
        <c:majorUnit val="5000000"/>
      </c:valAx>
      <c:valAx>
        <c:axId val="401056808"/>
        <c:scaling>
          <c:orientation val="minMax"/>
        </c:scaling>
        <c:delete val="0"/>
        <c:axPos val="r"/>
        <c:numFmt formatCode="_(* #,##0_);_(* \(#,##0\);_(* &quot;-&quot;??_);_(@_)"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01057200"/>
        <c:crosses val="max"/>
        <c:crossBetween val="between"/>
      </c:valAx>
      <c:catAx>
        <c:axId val="401057200"/>
        <c:scaling>
          <c:orientation val="minMax"/>
        </c:scaling>
        <c:delete val="1"/>
        <c:axPos val="b"/>
        <c:numFmt formatCode="General" sourceLinked="1"/>
        <c:majorTickMark val="out"/>
        <c:minorTickMark val="none"/>
        <c:tickLblPos val="nextTo"/>
        <c:crossAx val="401056808"/>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54140456228008"/>
          <c:y val="0.28013557153011509"/>
          <c:w val="0.77561441735202774"/>
          <c:h val="0.4748609594616382"/>
        </c:manualLayout>
      </c:layout>
      <c:lineChart>
        <c:grouping val="standard"/>
        <c:varyColors val="0"/>
        <c:ser>
          <c:idx val="0"/>
          <c:order val="0"/>
          <c:tx>
            <c:strRef>
              <c:f>Sheet1!$B$1</c:f>
              <c:strCache>
                <c:ptCount val="1"/>
                <c:pt idx="0">
                  <c:v>Spend</c:v>
                </c:pt>
              </c:strCache>
            </c:strRef>
          </c:tx>
          <c:spPr>
            <a:ln w="28575" cap="rnd">
              <a:solidFill>
                <a:srgbClr val="008000"/>
              </a:solidFill>
              <a:round/>
            </a:ln>
            <a:effectLst/>
          </c:spPr>
          <c:marker>
            <c:symbol val="none"/>
          </c:marker>
          <c:cat>
            <c:strRef>
              <c:f>Sheet1!$A$2:$A$13</c:f>
              <c:strCache>
                <c:ptCount val="12"/>
                <c:pt idx="0">
                  <c:v>Jan</c:v>
                </c:pt>
                <c:pt idx="1">
                  <c:v>Feb</c:v>
                </c:pt>
                <c:pt idx="2">
                  <c:v>Mar</c:v>
                </c:pt>
                <c:pt idx="3">
                  <c:v>Apr</c:v>
                </c:pt>
                <c:pt idx="4">
                  <c:v>May</c:v>
                </c:pt>
                <c:pt idx="5">
                  <c:v>June</c:v>
                </c:pt>
                <c:pt idx="6">
                  <c:v>July</c:v>
                </c:pt>
                <c:pt idx="7">
                  <c:v>Aug</c:v>
                </c:pt>
                <c:pt idx="8">
                  <c:v>Sept</c:v>
                </c:pt>
                <c:pt idx="9">
                  <c:v>Oct</c:v>
                </c:pt>
                <c:pt idx="10">
                  <c:v>Nov</c:v>
                </c:pt>
                <c:pt idx="11">
                  <c:v>Dec</c:v>
                </c:pt>
              </c:strCache>
            </c:strRef>
          </c:cat>
          <c:val>
            <c:numRef>
              <c:f>Sheet1!$B$2:$B$13</c:f>
              <c:numCache>
                <c:formatCode>"$"#,##0</c:formatCode>
                <c:ptCount val="12"/>
                <c:pt idx="0">
                  <c:v>0</c:v>
                </c:pt>
                <c:pt idx="1">
                  <c:v>3898394.2300000004</c:v>
                </c:pt>
                <c:pt idx="2">
                  <c:v>0</c:v>
                </c:pt>
                <c:pt idx="3">
                  <c:v>0</c:v>
                </c:pt>
                <c:pt idx="4">
                  <c:v>6856946.9400000004</c:v>
                </c:pt>
                <c:pt idx="5">
                  <c:v>2712598.2899999996</c:v>
                </c:pt>
                <c:pt idx="6">
                  <c:v>703453.22</c:v>
                </c:pt>
                <c:pt idx="7">
                  <c:v>610922.7200000002</c:v>
                </c:pt>
                <c:pt idx="8">
                  <c:v>5747227.7800000003</c:v>
                </c:pt>
                <c:pt idx="9">
                  <c:v>469090</c:v>
                </c:pt>
                <c:pt idx="10">
                  <c:v>7676007.0999999987</c:v>
                </c:pt>
                <c:pt idx="11">
                  <c:v>18897052.160000004</c:v>
                </c:pt>
              </c:numCache>
            </c:numRef>
          </c:val>
          <c:smooth val="0"/>
          <c:extLst>
            <c:ext xmlns:c16="http://schemas.microsoft.com/office/drawing/2014/chart" uri="{C3380CC4-5D6E-409C-BE32-E72D297353CC}">
              <c16:uniqueId val="{00000000-F895-4820-A559-F27222CC8DD1}"/>
            </c:ext>
          </c:extLst>
        </c:ser>
        <c:dLbls>
          <c:showLegendKey val="0"/>
          <c:showVal val="0"/>
          <c:showCatName val="0"/>
          <c:showSerName val="0"/>
          <c:showPercent val="0"/>
          <c:showBubbleSize val="0"/>
        </c:dLbls>
        <c:marker val="1"/>
        <c:smooth val="0"/>
        <c:axId val="398467520"/>
        <c:axId val="398467912"/>
      </c:lineChart>
      <c:lineChart>
        <c:grouping val="standard"/>
        <c:varyColors val="0"/>
        <c:ser>
          <c:idx val="1"/>
          <c:order val="1"/>
          <c:tx>
            <c:strRef>
              <c:f>Sheet1!$C$1</c:f>
              <c:strCache>
                <c:ptCount val="1"/>
                <c:pt idx="0">
                  <c:v>Search &amp; Social</c:v>
                </c:pt>
              </c:strCache>
            </c:strRef>
          </c:tx>
          <c:spPr>
            <a:ln w="28575" cap="rnd">
              <a:solidFill>
                <a:schemeClr val="accent2"/>
              </a:solidFill>
              <a:round/>
            </a:ln>
            <a:effectLst/>
          </c:spPr>
          <c:marker>
            <c:symbol val="none"/>
          </c:marker>
          <c:cat>
            <c:strRef>
              <c:f>Sheet1!$A$2:$A$13</c:f>
              <c:strCache>
                <c:ptCount val="12"/>
                <c:pt idx="0">
                  <c:v>Jan</c:v>
                </c:pt>
                <c:pt idx="1">
                  <c:v>Feb</c:v>
                </c:pt>
                <c:pt idx="2">
                  <c:v>Mar</c:v>
                </c:pt>
                <c:pt idx="3">
                  <c:v>Apr</c:v>
                </c:pt>
                <c:pt idx="4">
                  <c:v>May</c:v>
                </c:pt>
                <c:pt idx="5">
                  <c:v>June</c:v>
                </c:pt>
                <c:pt idx="6">
                  <c:v>July</c:v>
                </c:pt>
                <c:pt idx="7">
                  <c:v>Aug</c:v>
                </c:pt>
                <c:pt idx="8">
                  <c:v>Sept</c:v>
                </c:pt>
                <c:pt idx="9">
                  <c:v>Oct</c:v>
                </c:pt>
                <c:pt idx="10">
                  <c:v>Nov</c:v>
                </c:pt>
                <c:pt idx="11">
                  <c:v>Dec</c:v>
                </c:pt>
              </c:strCache>
            </c:strRef>
          </c:cat>
          <c:val>
            <c:numRef>
              <c:f>Sheet1!$C$2:$C$13</c:f>
              <c:numCache>
                <c:formatCode>_(* #,##0_);_(* \(#,##0\);_(* "-"??_);_(@_)</c:formatCode>
                <c:ptCount val="12"/>
                <c:pt idx="0">
                  <c:v>19757</c:v>
                </c:pt>
                <c:pt idx="1">
                  <c:v>55290</c:v>
                </c:pt>
                <c:pt idx="2">
                  <c:v>36042</c:v>
                </c:pt>
                <c:pt idx="3">
                  <c:v>51046</c:v>
                </c:pt>
                <c:pt idx="4">
                  <c:v>96792</c:v>
                </c:pt>
                <c:pt idx="5">
                  <c:v>46654</c:v>
                </c:pt>
                <c:pt idx="6">
                  <c:v>16568</c:v>
                </c:pt>
                <c:pt idx="7">
                  <c:v>24597</c:v>
                </c:pt>
                <c:pt idx="8">
                  <c:v>129338</c:v>
                </c:pt>
                <c:pt idx="9">
                  <c:v>42910</c:v>
                </c:pt>
                <c:pt idx="10">
                  <c:v>109415</c:v>
                </c:pt>
                <c:pt idx="11">
                  <c:v>169633</c:v>
                </c:pt>
              </c:numCache>
            </c:numRef>
          </c:val>
          <c:smooth val="0"/>
          <c:extLst>
            <c:ext xmlns:c16="http://schemas.microsoft.com/office/drawing/2014/chart" uri="{C3380CC4-5D6E-409C-BE32-E72D297353CC}">
              <c16:uniqueId val="{00000001-F895-4820-A559-F27222CC8DD1}"/>
            </c:ext>
          </c:extLst>
        </c:ser>
        <c:dLbls>
          <c:showLegendKey val="0"/>
          <c:showVal val="0"/>
          <c:showCatName val="0"/>
          <c:showSerName val="0"/>
          <c:showPercent val="0"/>
          <c:showBubbleSize val="0"/>
        </c:dLbls>
        <c:marker val="1"/>
        <c:smooth val="0"/>
        <c:axId val="398468696"/>
        <c:axId val="398468304"/>
      </c:lineChart>
      <c:catAx>
        <c:axId val="39846752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crossAx val="398467912"/>
        <c:crosses val="autoZero"/>
        <c:auto val="1"/>
        <c:lblAlgn val="ctr"/>
        <c:lblOffset val="100"/>
        <c:noMultiLvlLbl val="0"/>
      </c:catAx>
      <c:valAx>
        <c:axId val="398467912"/>
        <c:scaling>
          <c:orientation val="minMax"/>
        </c:scaling>
        <c:delete val="0"/>
        <c:axPos val="l"/>
        <c:numFmt formatCode="&quot;$&quot;#,##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398467520"/>
        <c:crosses val="autoZero"/>
        <c:crossBetween val="between"/>
        <c:majorUnit val="5000000"/>
      </c:valAx>
      <c:valAx>
        <c:axId val="398468304"/>
        <c:scaling>
          <c:orientation val="minMax"/>
        </c:scaling>
        <c:delete val="0"/>
        <c:axPos val="r"/>
        <c:numFmt formatCode="_(* #,##0_);_(* \(#,##0\);_(* &quot;-&quot;??_);_(@_)"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98468696"/>
        <c:crosses val="max"/>
        <c:crossBetween val="between"/>
      </c:valAx>
      <c:catAx>
        <c:axId val="398468696"/>
        <c:scaling>
          <c:orientation val="minMax"/>
        </c:scaling>
        <c:delete val="1"/>
        <c:axPos val="b"/>
        <c:numFmt formatCode="General" sourceLinked="1"/>
        <c:majorTickMark val="out"/>
        <c:minorTickMark val="none"/>
        <c:tickLblPos val="nextTo"/>
        <c:crossAx val="398468304"/>
        <c:crosses val="autoZero"/>
        <c:auto val="1"/>
        <c:lblAlgn val="ctr"/>
        <c:lblOffset val="100"/>
        <c:noMultiLvlLbl val="0"/>
      </c:catAx>
      <c:spPr>
        <a:noFill/>
        <a:ln>
          <a:noFill/>
        </a:ln>
        <a:effectLst/>
      </c:spPr>
    </c:plotArea>
    <c:legend>
      <c:legendPos val="b"/>
      <c:layout>
        <c:manualLayout>
          <c:xMode val="edge"/>
          <c:yMode val="edge"/>
          <c:x val="0.32417816291806761"/>
          <c:y val="0.89518582590579987"/>
          <c:w val="0.29250894968890445"/>
          <c:h val="8.22393817332912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747052526474457E-2"/>
          <c:y val="6.0355243149578248E-2"/>
          <c:w val="0.87343182987539147"/>
          <c:h val="0.57398007836780829"/>
        </c:manualLayout>
      </c:layout>
      <c:barChart>
        <c:barDir val="col"/>
        <c:grouping val="clustered"/>
        <c:varyColors val="0"/>
        <c:ser>
          <c:idx val="0"/>
          <c:order val="0"/>
          <c:tx>
            <c:strRef>
              <c:f>Sheet1!$B$1</c:f>
              <c:strCache>
                <c:ptCount val="1"/>
                <c:pt idx="0">
                  <c:v>Considerable or Some Interest in</c:v>
                </c:pt>
              </c:strCache>
            </c:strRef>
          </c:tx>
          <c:spPr>
            <a:solidFill>
              <a:srgbClr val="008000"/>
            </a:solidFill>
            <a:ln>
              <a:noFill/>
            </a:ln>
            <a:effectLst/>
            <a:scene3d>
              <a:camera prst="orthographicFront"/>
              <a:lightRig rig="threePt" dir="t"/>
            </a:scene3d>
            <a:sp3d>
              <a:bevelT/>
            </a:sp3d>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Cinema Ads on Screen</c:v>
                </c:pt>
                <c:pt idx="1">
                  <c:v>Cinema Ads in Theatre</c:v>
                </c:pt>
                <c:pt idx="2">
                  <c:v>Billboards</c:v>
                </c:pt>
                <c:pt idx="3">
                  <c:v>Transit (on bus/train)</c:v>
                </c:pt>
                <c:pt idx="4">
                  <c:v>Transit (ads at bus/train stations)</c:v>
                </c:pt>
                <c:pt idx="5">
                  <c:v>On Taxi Tops</c:v>
                </c:pt>
                <c:pt idx="6">
                  <c:v>Inside Taxis</c:v>
                </c:pt>
              </c:strCache>
            </c:strRef>
          </c:cat>
          <c:val>
            <c:numRef>
              <c:f>Sheet1!$B$2:$B$8</c:f>
              <c:numCache>
                <c:formatCode>General</c:formatCode>
                <c:ptCount val="7"/>
                <c:pt idx="0">
                  <c:v>108</c:v>
                </c:pt>
                <c:pt idx="1">
                  <c:v>103</c:v>
                </c:pt>
                <c:pt idx="2">
                  <c:v>101</c:v>
                </c:pt>
                <c:pt idx="3">
                  <c:v>92</c:v>
                </c:pt>
                <c:pt idx="4">
                  <c:v>89</c:v>
                </c:pt>
                <c:pt idx="5">
                  <c:v>88</c:v>
                </c:pt>
                <c:pt idx="6">
                  <c:v>84</c:v>
                </c:pt>
              </c:numCache>
            </c:numRef>
          </c:val>
          <c:extLst>
            <c:ext xmlns:c16="http://schemas.microsoft.com/office/drawing/2014/chart" uri="{C3380CC4-5D6E-409C-BE32-E72D297353CC}">
              <c16:uniqueId val="{00000000-8A8C-429E-B807-94A834F57C90}"/>
            </c:ext>
          </c:extLst>
        </c:ser>
        <c:dLbls>
          <c:showLegendKey val="0"/>
          <c:showVal val="0"/>
          <c:showCatName val="0"/>
          <c:showSerName val="0"/>
          <c:showPercent val="0"/>
          <c:showBubbleSize val="0"/>
        </c:dLbls>
        <c:gapWidth val="219"/>
        <c:overlap val="-27"/>
        <c:axId val="398473792"/>
        <c:axId val="398474184"/>
      </c:barChart>
      <c:catAx>
        <c:axId val="39847379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398474184"/>
        <c:crosses val="autoZero"/>
        <c:auto val="1"/>
        <c:lblAlgn val="ctr"/>
        <c:lblOffset val="100"/>
        <c:noMultiLvlLbl val="0"/>
      </c:catAx>
      <c:valAx>
        <c:axId val="398474184"/>
        <c:scaling>
          <c:orientation val="minMax"/>
          <c:max val="115"/>
          <c:min val="0"/>
        </c:scaling>
        <c:delete val="0"/>
        <c:axPos val="l"/>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84737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18-24</c:v>
                </c:pt>
              </c:strCache>
            </c:strRef>
          </c:tx>
          <c:spPr>
            <a:solidFill>
              <a:schemeClr val="accent1"/>
            </a:solidFill>
          </c:spPr>
          <c:dPt>
            <c:idx val="0"/>
            <c:bubble3D val="0"/>
            <c:spPr>
              <a:solidFill>
                <a:srgbClr val="008000"/>
              </a:solidFill>
              <a:ln w="19050">
                <a:solidFill>
                  <a:schemeClr val="lt1"/>
                </a:solidFill>
              </a:ln>
              <a:effectLst/>
            </c:spPr>
            <c:extLst>
              <c:ext xmlns:c16="http://schemas.microsoft.com/office/drawing/2014/chart" uri="{C3380CC4-5D6E-409C-BE32-E72D297353CC}">
                <c16:uniqueId val="{00000001-46AF-40C6-9619-3D0E2B26CC58}"/>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2-46AF-40C6-9619-3D0E2B26CC58}"/>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E059-422A-999A-1BD1EE80CF01}"/>
              </c:ext>
            </c:extLst>
          </c:dPt>
          <c:dPt>
            <c:idx val="3"/>
            <c:bubble3D val="0"/>
            <c:spPr>
              <a:solidFill>
                <a:schemeClr val="accent1"/>
              </a:solidFill>
              <a:ln w="19050">
                <a:solidFill>
                  <a:schemeClr val="lt1"/>
                </a:solidFill>
              </a:ln>
              <a:effectLst/>
            </c:spPr>
            <c:extLst>
              <c:ext xmlns:c16="http://schemas.microsoft.com/office/drawing/2014/chart" uri="{C3380CC4-5D6E-409C-BE32-E72D297353CC}">
                <c16:uniqueId val="{00000007-E059-422A-999A-1BD1EE80CF0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2"/>
                <c:pt idx="0">
                  <c:v>Affluent</c:v>
                </c:pt>
                <c:pt idx="1">
                  <c:v>Non Affluent</c:v>
                </c:pt>
              </c:strCache>
            </c:strRef>
          </c:cat>
          <c:val>
            <c:numRef>
              <c:f>Sheet1!$B$2:$B$5</c:f>
              <c:numCache>
                <c:formatCode>General</c:formatCode>
                <c:ptCount val="4"/>
                <c:pt idx="0">
                  <c:v>24</c:v>
                </c:pt>
                <c:pt idx="1">
                  <c:v>76</c:v>
                </c:pt>
              </c:numCache>
            </c:numRef>
          </c:val>
          <c:extLst>
            <c:ext xmlns:c16="http://schemas.microsoft.com/office/drawing/2014/chart" uri="{C3380CC4-5D6E-409C-BE32-E72D297353CC}">
              <c16:uniqueId val="{00000000-46AF-40C6-9619-3D0E2B26CC58}"/>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4.6875E-2"/>
          <c:w val="1"/>
          <c:h val="0.68639520043090207"/>
        </c:manualLayout>
      </c:layout>
      <c:barChart>
        <c:barDir val="col"/>
        <c:grouping val="percentStacked"/>
        <c:varyColors val="0"/>
        <c:ser>
          <c:idx val="0"/>
          <c:order val="0"/>
          <c:tx>
            <c:strRef>
              <c:f>Sheet1!$B$1</c:f>
              <c:strCache>
                <c:ptCount val="1"/>
                <c:pt idx="0">
                  <c:v>Married</c:v>
                </c:pt>
              </c:strCache>
            </c:strRef>
          </c:tx>
          <c:spPr>
            <a:solidFill>
              <a:srgbClr val="008000"/>
            </a:solidFill>
            <a:ln>
              <a:noFill/>
            </a:ln>
            <a:effectLst/>
            <a:scene3d>
              <a:camera prst="orthographicFront"/>
              <a:lightRig rig="threePt" dir="t"/>
            </a:scene3d>
            <a:sp3d>
              <a:bevelT/>
            </a:sp3d>
          </c:spPr>
          <c:invertIfNegative val="0"/>
          <c:dPt>
            <c:idx val="0"/>
            <c:invertIfNegative val="0"/>
            <c:bubble3D val="0"/>
            <c:extLst>
              <c:ext xmlns:c16="http://schemas.microsoft.com/office/drawing/2014/chart" uri="{C3380CC4-5D6E-409C-BE32-E72D297353CC}">
                <c16:uniqueId val="{00000001-4965-422C-A3F1-18999EB2DDE3}"/>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965-422C-A3F1-18999EB2DDE3}"/>
                </c:ext>
              </c:extLst>
            </c:dLbl>
            <c:numFmt formatCode="0%" sourceLinked="0"/>
            <c:spPr>
              <a:noFill/>
              <a:ln>
                <a:noFill/>
              </a:ln>
              <a:effectLst/>
            </c:spPr>
            <c:txPr>
              <a:bodyPr rot="0" spcFirstLastPara="1" vertOverflow="ellipsis" horzOverflow="clip" vert="horz" wrap="square" lIns="0" tIns="19050" rIns="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Marital Status</c:v>
                </c:pt>
              </c:strCache>
            </c:strRef>
          </c:cat>
          <c:val>
            <c:numRef>
              <c:f>Sheet1!$B$2</c:f>
              <c:numCache>
                <c:formatCode>General</c:formatCode>
                <c:ptCount val="1"/>
                <c:pt idx="0">
                  <c:v>0.7</c:v>
                </c:pt>
              </c:numCache>
            </c:numRef>
          </c:val>
          <c:extLst>
            <c:ext xmlns:c16="http://schemas.microsoft.com/office/drawing/2014/chart" uri="{C3380CC4-5D6E-409C-BE32-E72D297353CC}">
              <c16:uniqueId val="{00000002-4965-422C-A3F1-18999EB2DDE3}"/>
            </c:ext>
          </c:extLst>
        </c:ser>
        <c:ser>
          <c:idx val="1"/>
          <c:order val="1"/>
          <c:tx>
            <c:strRef>
              <c:f>Sheet1!$C$1</c:f>
              <c:strCache>
                <c:ptCount val="1"/>
                <c:pt idx="0">
                  <c:v>Not Married</c:v>
                </c:pt>
              </c:strCache>
            </c:strRef>
          </c:tx>
          <c:spPr>
            <a:solidFill>
              <a:schemeClr val="accent3"/>
            </a:solidFill>
            <a:ln>
              <a:noFill/>
            </a:ln>
            <a:effectLst/>
            <a:scene3d>
              <a:camera prst="orthographicFront"/>
              <a:lightRig rig="threePt" dir="t"/>
            </a:scene3d>
            <a:sp3d>
              <a:bevelT/>
            </a:sp3d>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965-422C-A3F1-18999EB2DDE3}"/>
                </c:ext>
              </c:extLst>
            </c:dLbl>
            <c:numFmt formatCode="0%" sourceLinked="0"/>
            <c:spPr>
              <a:noFill/>
              <a:ln>
                <a:noFill/>
              </a:ln>
              <a:effectLst/>
            </c:spPr>
            <c:txPr>
              <a:bodyPr rot="0" spcFirstLastPara="1" vertOverflow="ellipsis" vert="horz" wrap="square" lIns="0" tIns="19050" rIns="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Marital Status</c:v>
                </c:pt>
              </c:strCache>
            </c:strRef>
          </c:cat>
          <c:val>
            <c:numRef>
              <c:f>Sheet1!$C$2</c:f>
              <c:numCache>
                <c:formatCode>General</c:formatCode>
                <c:ptCount val="1"/>
                <c:pt idx="0">
                  <c:v>0.22</c:v>
                </c:pt>
              </c:numCache>
            </c:numRef>
          </c:val>
          <c:extLst>
            <c:ext xmlns:c16="http://schemas.microsoft.com/office/drawing/2014/chart" uri="{C3380CC4-5D6E-409C-BE32-E72D297353CC}">
              <c16:uniqueId val="{00000003-4965-422C-A3F1-18999EB2DDE3}"/>
            </c:ext>
          </c:extLst>
        </c:ser>
        <c:ser>
          <c:idx val="2"/>
          <c:order val="2"/>
          <c:tx>
            <c:strRef>
              <c:f>Sheet1!$D$1</c:f>
              <c:strCache>
                <c:ptCount val="1"/>
                <c:pt idx="0">
                  <c:v>Other</c:v>
                </c:pt>
              </c:strCache>
            </c:strRef>
          </c:tx>
          <c:spPr>
            <a:solidFill>
              <a:schemeClr val="accent3">
                <a:lumMod val="40000"/>
                <a:lumOff val="60000"/>
              </a:schemeClr>
            </a:solidFill>
            <a:ln>
              <a:noFill/>
            </a:ln>
            <a:effectLst/>
            <a:scene3d>
              <a:camera prst="orthographicFront"/>
              <a:lightRig rig="threePt" dir="t"/>
            </a:scene3d>
            <a:sp3d>
              <a:bevelT/>
            </a:sp3d>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Marital Status</c:v>
                </c:pt>
              </c:strCache>
            </c:strRef>
          </c:cat>
          <c:val>
            <c:numRef>
              <c:f>Sheet1!$D$2</c:f>
              <c:numCache>
                <c:formatCode>General</c:formatCode>
                <c:ptCount val="1"/>
                <c:pt idx="0">
                  <c:v>0.08</c:v>
                </c:pt>
              </c:numCache>
            </c:numRef>
          </c:val>
          <c:extLst>
            <c:ext xmlns:c16="http://schemas.microsoft.com/office/drawing/2014/chart" uri="{C3380CC4-5D6E-409C-BE32-E72D297353CC}">
              <c16:uniqueId val="{00000006-4965-422C-A3F1-18999EB2DDE3}"/>
            </c:ext>
          </c:extLst>
        </c:ser>
        <c:dLbls>
          <c:showLegendKey val="0"/>
          <c:showVal val="0"/>
          <c:showCatName val="0"/>
          <c:showSerName val="0"/>
          <c:showPercent val="0"/>
          <c:showBubbleSize val="0"/>
        </c:dLbls>
        <c:gapWidth val="150"/>
        <c:overlap val="100"/>
        <c:axId val="392996344"/>
        <c:axId val="392996736"/>
      </c:barChart>
      <c:catAx>
        <c:axId val="392996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392996736"/>
        <c:crosses val="autoZero"/>
        <c:auto val="1"/>
        <c:lblAlgn val="ctr"/>
        <c:lblOffset val="100"/>
        <c:noMultiLvlLbl val="0"/>
      </c:catAx>
      <c:valAx>
        <c:axId val="392996736"/>
        <c:scaling>
          <c:orientation val="minMax"/>
        </c:scaling>
        <c:delete val="1"/>
        <c:axPos val="l"/>
        <c:numFmt formatCode="0%" sourceLinked="1"/>
        <c:majorTickMark val="none"/>
        <c:minorTickMark val="none"/>
        <c:tickLblPos val="nextTo"/>
        <c:crossAx val="392996344"/>
        <c:crosses val="autoZero"/>
        <c:crossBetween val="between"/>
      </c:valAx>
      <c:spPr>
        <a:noFill/>
        <a:ln>
          <a:noFill/>
        </a:ln>
        <a:effectLst/>
      </c:spPr>
    </c:plotArea>
    <c:legend>
      <c:legendPos val="b"/>
      <c:layout>
        <c:manualLayout>
          <c:xMode val="edge"/>
          <c:yMode val="edge"/>
          <c:x val="9.3449966740641752E-2"/>
          <c:y val="0.80937451726532361"/>
          <c:w val="0.8052517409655221"/>
          <c:h val="9.9822153388460108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25-34</c:v>
                </c:pt>
              </c:strCache>
            </c:strRef>
          </c:tx>
          <c:spPr>
            <a:solidFill>
              <a:schemeClr val="accent3"/>
            </a:solidFill>
          </c:spPr>
          <c:dPt>
            <c:idx val="0"/>
            <c:bubble3D val="0"/>
            <c:spPr>
              <a:solidFill>
                <a:srgbClr val="008000"/>
              </a:solidFill>
              <a:ln w="19050">
                <a:solidFill>
                  <a:schemeClr val="lt1"/>
                </a:solidFill>
              </a:ln>
              <a:effectLst/>
            </c:spPr>
            <c:extLst>
              <c:ext xmlns:c16="http://schemas.microsoft.com/office/drawing/2014/chart" uri="{C3380CC4-5D6E-409C-BE32-E72D297353CC}">
                <c16:uniqueId val="{00000001-794F-4575-BEAC-4573C3B3674F}"/>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794F-4575-BEAC-4573C3B3674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94F-4575-BEAC-4573C3B3674F}"/>
              </c:ext>
            </c:extLst>
          </c:dPt>
          <c:dPt>
            <c:idx val="3"/>
            <c:bubble3D val="0"/>
            <c:spPr>
              <a:solidFill>
                <a:schemeClr val="accent3"/>
              </a:solidFill>
              <a:ln w="19050">
                <a:solidFill>
                  <a:schemeClr val="lt1"/>
                </a:solidFill>
              </a:ln>
              <a:effectLst/>
            </c:spPr>
            <c:extLst>
              <c:ext xmlns:c16="http://schemas.microsoft.com/office/drawing/2014/chart" uri="{C3380CC4-5D6E-409C-BE32-E72D297353CC}">
                <c16:uniqueId val="{00000007-794F-4575-BEAC-4573C3B3674F}"/>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2"/>
                <c:pt idx="0">
                  <c:v>Affluent</c:v>
                </c:pt>
                <c:pt idx="1">
                  <c:v>Non Affluent</c:v>
                </c:pt>
              </c:strCache>
            </c:strRef>
          </c:cat>
          <c:val>
            <c:numRef>
              <c:f>Sheet1!$B$2:$B$5</c:f>
              <c:numCache>
                <c:formatCode>General</c:formatCode>
                <c:ptCount val="4"/>
                <c:pt idx="0">
                  <c:v>29</c:v>
                </c:pt>
                <c:pt idx="1">
                  <c:v>71</c:v>
                </c:pt>
              </c:numCache>
            </c:numRef>
          </c:val>
          <c:extLst>
            <c:ext xmlns:c16="http://schemas.microsoft.com/office/drawing/2014/chart" uri="{C3380CC4-5D6E-409C-BE32-E72D297353CC}">
              <c16:uniqueId val="{00000008-794F-4575-BEAC-4573C3B3674F}"/>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35-49</c:v>
                </c:pt>
              </c:strCache>
            </c:strRef>
          </c:tx>
          <c:spPr>
            <a:solidFill>
              <a:schemeClr val="accent3"/>
            </a:solidFill>
          </c:spPr>
          <c:dPt>
            <c:idx val="0"/>
            <c:bubble3D val="0"/>
            <c:spPr>
              <a:solidFill>
                <a:srgbClr val="008000"/>
              </a:solidFill>
              <a:ln w="19050">
                <a:solidFill>
                  <a:schemeClr val="lt1"/>
                </a:solidFill>
              </a:ln>
              <a:effectLst/>
            </c:spPr>
            <c:extLst>
              <c:ext xmlns:c16="http://schemas.microsoft.com/office/drawing/2014/chart" uri="{C3380CC4-5D6E-409C-BE32-E72D297353CC}">
                <c16:uniqueId val="{00000001-AB2B-4F5A-99A3-A2084D34F549}"/>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AB2B-4F5A-99A3-A2084D34F54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B2B-4F5A-99A3-A2084D34F549}"/>
              </c:ext>
            </c:extLst>
          </c:dPt>
          <c:dPt>
            <c:idx val="3"/>
            <c:bubble3D val="0"/>
            <c:spPr>
              <a:solidFill>
                <a:schemeClr val="accent3"/>
              </a:solidFill>
              <a:ln w="19050">
                <a:solidFill>
                  <a:schemeClr val="lt1"/>
                </a:solidFill>
              </a:ln>
              <a:effectLst/>
            </c:spPr>
            <c:extLst>
              <c:ext xmlns:c16="http://schemas.microsoft.com/office/drawing/2014/chart" uri="{C3380CC4-5D6E-409C-BE32-E72D297353CC}">
                <c16:uniqueId val="{00000007-AB2B-4F5A-99A3-A2084D34F549}"/>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2"/>
                <c:pt idx="0">
                  <c:v>Affluent</c:v>
                </c:pt>
                <c:pt idx="1">
                  <c:v>Non Affluent</c:v>
                </c:pt>
              </c:strCache>
            </c:strRef>
          </c:cat>
          <c:val>
            <c:numRef>
              <c:f>Sheet1!$B$2:$B$5</c:f>
              <c:numCache>
                <c:formatCode>General</c:formatCode>
                <c:ptCount val="4"/>
                <c:pt idx="0">
                  <c:v>40</c:v>
                </c:pt>
                <c:pt idx="1">
                  <c:v>60</c:v>
                </c:pt>
              </c:numCache>
            </c:numRef>
          </c:val>
          <c:extLst>
            <c:ext xmlns:c16="http://schemas.microsoft.com/office/drawing/2014/chart" uri="{C3380CC4-5D6E-409C-BE32-E72D297353CC}">
              <c16:uniqueId val="{00000008-AB2B-4F5A-99A3-A2084D34F549}"/>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50-64</c:v>
                </c:pt>
              </c:strCache>
            </c:strRef>
          </c:tx>
          <c:spPr>
            <a:solidFill>
              <a:schemeClr val="accent3"/>
            </a:solidFill>
          </c:spPr>
          <c:dPt>
            <c:idx val="0"/>
            <c:bubble3D val="0"/>
            <c:spPr>
              <a:solidFill>
                <a:srgbClr val="008000"/>
              </a:solidFill>
              <a:ln w="19050">
                <a:solidFill>
                  <a:schemeClr val="lt1"/>
                </a:solidFill>
              </a:ln>
              <a:effectLst/>
            </c:spPr>
            <c:extLst>
              <c:ext xmlns:c16="http://schemas.microsoft.com/office/drawing/2014/chart" uri="{C3380CC4-5D6E-409C-BE32-E72D297353CC}">
                <c16:uniqueId val="{00000001-7B43-4384-916B-A7D181F82715}"/>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7B43-4384-916B-A7D181F8271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B43-4384-916B-A7D181F82715}"/>
              </c:ext>
            </c:extLst>
          </c:dPt>
          <c:dPt>
            <c:idx val="3"/>
            <c:bubble3D val="0"/>
            <c:spPr>
              <a:solidFill>
                <a:schemeClr val="accent3"/>
              </a:solidFill>
              <a:ln w="19050">
                <a:solidFill>
                  <a:schemeClr val="lt1"/>
                </a:solidFill>
              </a:ln>
              <a:effectLst/>
            </c:spPr>
            <c:extLst>
              <c:ext xmlns:c16="http://schemas.microsoft.com/office/drawing/2014/chart" uri="{C3380CC4-5D6E-409C-BE32-E72D297353CC}">
                <c16:uniqueId val="{00000007-7B43-4384-916B-A7D181F82715}"/>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2"/>
                <c:pt idx="0">
                  <c:v>Affluent</c:v>
                </c:pt>
                <c:pt idx="1">
                  <c:v>Non Affluent</c:v>
                </c:pt>
              </c:strCache>
            </c:strRef>
          </c:cat>
          <c:val>
            <c:numRef>
              <c:f>Sheet1!$B$2:$B$5</c:f>
              <c:numCache>
                <c:formatCode>General</c:formatCode>
                <c:ptCount val="4"/>
                <c:pt idx="0">
                  <c:v>35</c:v>
                </c:pt>
                <c:pt idx="1">
                  <c:v>65</c:v>
                </c:pt>
              </c:numCache>
            </c:numRef>
          </c:val>
          <c:extLst>
            <c:ext xmlns:c16="http://schemas.microsoft.com/office/drawing/2014/chart" uri="{C3380CC4-5D6E-409C-BE32-E72D297353CC}">
              <c16:uniqueId val="{00000008-7B43-4384-916B-A7D181F82715}"/>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50-64</c:v>
                </c:pt>
              </c:strCache>
            </c:strRef>
          </c:tx>
          <c:spPr>
            <a:solidFill>
              <a:schemeClr val="accent3"/>
            </a:solidFill>
          </c:spPr>
          <c:dPt>
            <c:idx val="0"/>
            <c:bubble3D val="0"/>
            <c:spPr>
              <a:solidFill>
                <a:srgbClr val="008000"/>
              </a:solidFill>
              <a:ln w="19050">
                <a:solidFill>
                  <a:schemeClr val="lt1"/>
                </a:solidFill>
              </a:ln>
              <a:effectLst/>
            </c:spPr>
            <c:extLst>
              <c:ext xmlns:c16="http://schemas.microsoft.com/office/drawing/2014/chart" uri="{C3380CC4-5D6E-409C-BE32-E72D297353CC}">
                <c16:uniqueId val="{00000001-F949-487F-94EE-DDD05F8643ED}"/>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F949-487F-94EE-DDD05F8643E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949-487F-94EE-DDD05F8643ED}"/>
              </c:ext>
            </c:extLst>
          </c:dPt>
          <c:dPt>
            <c:idx val="3"/>
            <c:bubble3D val="0"/>
            <c:spPr>
              <a:solidFill>
                <a:schemeClr val="accent3"/>
              </a:solidFill>
              <a:ln w="19050">
                <a:solidFill>
                  <a:schemeClr val="lt1"/>
                </a:solidFill>
              </a:ln>
              <a:effectLst/>
            </c:spPr>
            <c:extLst>
              <c:ext xmlns:c16="http://schemas.microsoft.com/office/drawing/2014/chart" uri="{C3380CC4-5D6E-409C-BE32-E72D297353CC}">
                <c16:uniqueId val="{00000007-F949-487F-94EE-DDD05F8643ED}"/>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2"/>
                <c:pt idx="0">
                  <c:v>Affluent</c:v>
                </c:pt>
                <c:pt idx="1">
                  <c:v>Non Affluent</c:v>
                </c:pt>
              </c:strCache>
            </c:strRef>
          </c:cat>
          <c:val>
            <c:numRef>
              <c:f>Sheet1!$B$2:$B$5</c:f>
              <c:numCache>
                <c:formatCode>General</c:formatCode>
                <c:ptCount val="4"/>
                <c:pt idx="0">
                  <c:v>17</c:v>
                </c:pt>
                <c:pt idx="1">
                  <c:v>83</c:v>
                </c:pt>
              </c:numCache>
            </c:numRef>
          </c:val>
          <c:extLst>
            <c:ext xmlns:c16="http://schemas.microsoft.com/office/drawing/2014/chart" uri="{C3380CC4-5D6E-409C-BE32-E72D297353CC}">
              <c16:uniqueId val="{00000008-F949-487F-94EE-DDD05F8643ED}"/>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sz="1400" b="1" dirty="0">
                <a:solidFill>
                  <a:schemeClr val="tx1"/>
                </a:solidFill>
              </a:rPr>
              <a:t>Owners of</a:t>
            </a:r>
            <a:r>
              <a:rPr lang="en-US" sz="1400" b="1" baseline="0" dirty="0">
                <a:solidFill>
                  <a:schemeClr val="tx1"/>
                </a:solidFill>
              </a:rPr>
              <a:t> Devices, by level of Affluence</a:t>
            </a:r>
            <a:endParaRPr lang="en-US" sz="1400" b="1" dirty="0">
              <a:solidFill>
                <a:schemeClr val="tx1"/>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8.1154165494593977E-2"/>
          <c:y val="0.13005540027102738"/>
          <c:w val="0.89818481804255434"/>
          <c:h val="0.58584929477813386"/>
        </c:manualLayout>
      </c:layout>
      <c:barChart>
        <c:barDir val="col"/>
        <c:grouping val="percentStacked"/>
        <c:varyColors val="0"/>
        <c:ser>
          <c:idx val="0"/>
          <c:order val="0"/>
          <c:tx>
            <c:strRef>
              <c:f>Sheet1!$B$1</c:f>
              <c:strCache>
                <c:ptCount val="1"/>
                <c:pt idx="0">
                  <c:v>Non Affluent</c:v>
                </c:pt>
              </c:strCache>
            </c:strRef>
          </c:tx>
          <c:spPr>
            <a:solidFill>
              <a:schemeClr val="bg1">
                <a:lumMod val="65000"/>
              </a:schemeClr>
            </a:solidFill>
            <a:ln>
              <a:noFill/>
            </a:ln>
            <a:effectLst/>
            <a:scene3d>
              <a:camera prst="orthographicFront"/>
              <a:lightRig rig="threePt" dir="t"/>
            </a:scene3d>
            <a:sp3d>
              <a:bevelT/>
            </a:sp3d>
          </c:spPr>
          <c:invertIfNegative val="0"/>
          <c:dLbls>
            <c:dLbl>
              <c:idx val="1"/>
              <c:tx>
                <c:rich>
                  <a:bodyPr/>
                  <a:lstStyle/>
                  <a:p>
                    <a:r>
                      <a:rPr lang="en-US"/>
                      <a:t>54%</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F74-4E9A-B335-3F4061C0EC0B}"/>
                </c:ext>
              </c:extLst>
            </c:dLbl>
            <c:dLbl>
              <c:idx val="2"/>
              <c:tx>
                <c:rich>
                  <a:bodyPr/>
                  <a:lstStyle/>
                  <a:p>
                    <a:r>
                      <a:rPr lang="en-US"/>
                      <a:t>55%</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F74-4E9A-B335-3F4061C0EC0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Sony Internet Player w/ Google TV</c:v>
                </c:pt>
                <c:pt idx="1">
                  <c:v>Smart TV</c:v>
                </c:pt>
                <c:pt idx="2">
                  <c:v>Amazon Fire Stick</c:v>
                </c:pt>
                <c:pt idx="3">
                  <c:v>Chromecast</c:v>
                </c:pt>
                <c:pt idx="4">
                  <c:v>Roku</c:v>
                </c:pt>
                <c:pt idx="5">
                  <c:v>Slingbox</c:v>
                </c:pt>
                <c:pt idx="6">
                  <c:v>Apple TV</c:v>
                </c:pt>
              </c:strCache>
            </c:strRef>
          </c:cat>
          <c:val>
            <c:numRef>
              <c:f>Sheet1!$B$2:$B$8</c:f>
              <c:numCache>
                <c:formatCode>General</c:formatCode>
                <c:ptCount val="7"/>
                <c:pt idx="0">
                  <c:v>0.61</c:v>
                </c:pt>
                <c:pt idx="1">
                  <c:v>0.57999999999999996</c:v>
                </c:pt>
                <c:pt idx="2">
                  <c:v>0.55000000000000004</c:v>
                </c:pt>
                <c:pt idx="3">
                  <c:v>0.54</c:v>
                </c:pt>
                <c:pt idx="4">
                  <c:v>0.54</c:v>
                </c:pt>
                <c:pt idx="5">
                  <c:v>0.51</c:v>
                </c:pt>
                <c:pt idx="6">
                  <c:v>0.43</c:v>
                </c:pt>
              </c:numCache>
            </c:numRef>
          </c:val>
          <c:extLst>
            <c:ext xmlns:c16="http://schemas.microsoft.com/office/drawing/2014/chart" uri="{C3380CC4-5D6E-409C-BE32-E72D297353CC}">
              <c16:uniqueId val="{00000000-AF74-4E9A-B335-3F4061C0EC0B}"/>
            </c:ext>
          </c:extLst>
        </c:ser>
        <c:ser>
          <c:idx val="1"/>
          <c:order val="1"/>
          <c:tx>
            <c:strRef>
              <c:f>Sheet1!$C$1</c:f>
              <c:strCache>
                <c:ptCount val="1"/>
                <c:pt idx="0">
                  <c:v>Moderate Affluent</c:v>
                </c:pt>
              </c:strCache>
            </c:strRef>
          </c:tx>
          <c:spPr>
            <a:solidFill>
              <a:schemeClr val="accent3">
                <a:lumMod val="40000"/>
                <a:lumOff val="60000"/>
              </a:schemeClr>
            </a:solidFill>
            <a:ln>
              <a:noFill/>
            </a:ln>
            <a:effectLst/>
            <a:scene3d>
              <a:camera prst="orthographicFront"/>
              <a:lightRig rig="threePt" dir="t"/>
            </a:scene3d>
            <a:sp3d>
              <a:bevelT/>
            </a:sp3d>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Sony Internet Player w/ Google TV</c:v>
                </c:pt>
                <c:pt idx="1">
                  <c:v>Smart TV</c:v>
                </c:pt>
                <c:pt idx="2">
                  <c:v>Amazon Fire Stick</c:v>
                </c:pt>
                <c:pt idx="3">
                  <c:v>Chromecast</c:v>
                </c:pt>
                <c:pt idx="4">
                  <c:v>Roku</c:v>
                </c:pt>
                <c:pt idx="5">
                  <c:v>Slingbox</c:v>
                </c:pt>
                <c:pt idx="6">
                  <c:v>Apple TV</c:v>
                </c:pt>
              </c:strCache>
            </c:strRef>
          </c:cat>
          <c:val>
            <c:numRef>
              <c:f>Sheet1!$C$2:$C$8</c:f>
              <c:numCache>
                <c:formatCode>General</c:formatCode>
                <c:ptCount val="7"/>
                <c:pt idx="0">
                  <c:v>0.28999999999999998</c:v>
                </c:pt>
                <c:pt idx="1">
                  <c:v>0.33</c:v>
                </c:pt>
                <c:pt idx="2">
                  <c:v>0.36</c:v>
                </c:pt>
                <c:pt idx="3">
                  <c:v>0.36</c:v>
                </c:pt>
                <c:pt idx="4">
                  <c:v>0.37</c:v>
                </c:pt>
                <c:pt idx="5">
                  <c:v>0.36</c:v>
                </c:pt>
                <c:pt idx="6">
                  <c:v>0.42</c:v>
                </c:pt>
              </c:numCache>
            </c:numRef>
          </c:val>
          <c:extLst>
            <c:ext xmlns:c16="http://schemas.microsoft.com/office/drawing/2014/chart" uri="{C3380CC4-5D6E-409C-BE32-E72D297353CC}">
              <c16:uniqueId val="{00000001-AF74-4E9A-B335-3F4061C0EC0B}"/>
            </c:ext>
          </c:extLst>
        </c:ser>
        <c:ser>
          <c:idx val="2"/>
          <c:order val="2"/>
          <c:tx>
            <c:strRef>
              <c:f>Sheet1!$D$1</c:f>
              <c:strCache>
                <c:ptCount val="1"/>
                <c:pt idx="0">
                  <c:v>Ultra Affluent</c:v>
                </c:pt>
              </c:strCache>
            </c:strRef>
          </c:tx>
          <c:spPr>
            <a:solidFill>
              <a:srgbClr val="008000"/>
            </a:solidFill>
            <a:ln>
              <a:noFill/>
            </a:ln>
            <a:effectLst/>
            <a:scene3d>
              <a:camera prst="orthographicFront"/>
              <a:lightRig rig="threePt" dir="t"/>
            </a:scene3d>
            <a:sp3d>
              <a:bevelT/>
            </a:sp3d>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Sony Internet Player w/ Google TV</c:v>
                </c:pt>
                <c:pt idx="1">
                  <c:v>Smart TV</c:v>
                </c:pt>
                <c:pt idx="2">
                  <c:v>Amazon Fire Stick</c:v>
                </c:pt>
                <c:pt idx="3">
                  <c:v>Chromecast</c:v>
                </c:pt>
                <c:pt idx="4">
                  <c:v>Roku</c:v>
                </c:pt>
                <c:pt idx="5">
                  <c:v>Slingbox</c:v>
                </c:pt>
                <c:pt idx="6">
                  <c:v>Apple TV</c:v>
                </c:pt>
              </c:strCache>
            </c:strRef>
          </c:cat>
          <c:val>
            <c:numRef>
              <c:f>Sheet1!$D$2:$D$8</c:f>
              <c:numCache>
                <c:formatCode>General</c:formatCode>
                <c:ptCount val="7"/>
                <c:pt idx="0">
                  <c:v>0.1</c:v>
                </c:pt>
                <c:pt idx="1">
                  <c:v>0.09</c:v>
                </c:pt>
                <c:pt idx="2">
                  <c:v>0.09</c:v>
                </c:pt>
                <c:pt idx="3">
                  <c:v>0.1</c:v>
                </c:pt>
                <c:pt idx="4">
                  <c:v>0.09</c:v>
                </c:pt>
                <c:pt idx="5">
                  <c:v>0.13</c:v>
                </c:pt>
                <c:pt idx="6">
                  <c:v>0.15</c:v>
                </c:pt>
              </c:numCache>
            </c:numRef>
          </c:val>
          <c:extLst>
            <c:ext xmlns:c16="http://schemas.microsoft.com/office/drawing/2014/chart" uri="{C3380CC4-5D6E-409C-BE32-E72D297353CC}">
              <c16:uniqueId val="{00000002-AF74-4E9A-B335-3F4061C0EC0B}"/>
            </c:ext>
          </c:extLst>
        </c:ser>
        <c:dLbls>
          <c:showLegendKey val="0"/>
          <c:showVal val="0"/>
          <c:showCatName val="0"/>
          <c:showSerName val="0"/>
          <c:showPercent val="0"/>
          <c:showBubbleSize val="0"/>
        </c:dLbls>
        <c:gapWidth val="150"/>
        <c:overlap val="100"/>
        <c:axId val="483639040"/>
        <c:axId val="483629856"/>
      </c:barChart>
      <c:catAx>
        <c:axId val="483639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3629856"/>
        <c:crosses val="autoZero"/>
        <c:auto val="1"/>
        <c:lblAlgn val="ctr"/>
        <c:lblOffset val="100"/>
        <c:noMultiLvlLbl val="0"/>
      </c:catAx>
      <c:valAx>
        <c:axId val="4836298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36390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58070794983733"/>
          <c:y val="0.19642364777942053"/>
          <c:w val="0.80857381197341716"/>
          <c:h val="0.46734394500873638"/>
        </c:manualLayout>
      </c:layout>
      <c:barChart>
        <c:barDir val="col"/>
        <c:grouping val="percentStacked"/>
        <c:varyColors val="0"/>
        <c:ser>
          <c:idx val="0"/>
          <c:order val="0"/>
          <c:tx>
            <c:strRef>
              <c:f>Sheet1!$B$1</c:f>
              <c:strCache>
                <c:ptCount val="1"/>
                <c:pt idx="0">
                  <c:v>Affluent</c:v>
                </c:pt>
              </c:strCache>
            </c:strRef>
          </c:tx>
          <c:spPr>
            <a:solidFill>
              <a:srgbClr val="008000"/>
            </a:solidFill>
            <a:ln>
              <a:noFill/>
            </a:ln>
            <a:effectLst/>
          </c:spPr>
          <c:invertIfNegative val="0"/>
          <c:cat>
            <c:strRef>
              <c:f>Sheet1!$A$2:$A$5</c:f>
              <c:strCache>
                <c:ptCount val="4"/>
                <c:pt idx="0">
                  <c:v>Millennials</c:v>
                </c:pt>
                <c:pt idx="1">
                  <c:v>Gen X</c:v>
                </c:pt>
                <c:pt idx="2">
                  <c:v>Boomer</c:v>
                </c:pt>
                <c:pt idx="3">
                  <c:v>Seniors</c:v>
                </c:pt>
              </c:strCache>
            </c:strRef>
          </c:cat>
          <c:val>
            <c:numRef>
              <c:f>Sheet1!$B$2:$B$5</c:f>
              <c:numCache>
                <c:formatCode>General</c:formatCode>
                <c:ptCount val="4"/>
                <c:pt idx="0">
                  <c:v>1717</c:v>
                </c:pt>
                <c:pt idx="1">
                  <c:v>2443</c:v>
                </c:pt>
                <c:pt idx="2">
                  <c:v>1381</c:v>
                </c:pt>
                <c:pt idx="3">
                  <c:v>248</c:v>
                </c:pt>
              </c:numCache>
            </c:numRef>
          </c:val>
          <c:extLst>
            <c:ext xmlns:c16="http://schemas.microsoft.com/office/drawing/2014/chart" uri="{C3380CC4-5D6E-409C-BE32-E72D297353CC}">
              <c16:uniqueId val="{00000000-7B29-439D-8BBE-398654DF1034}"/>
            </c:ext>
          </c:extLst>
        </c:ser>
        <c:ser>
          <c:idx val="1"/>
          <c:order val="1"/>
          <c:tx>
            <c:strRef>
              <c:f>Sheet1!$C$1</c:f>
              <c:strCache>
                <c:ptCount val="1"/>
                <c:pt idx="0">
                  <c:v>Non Affluent</c:v>
                </c:pt>
              </c:strCache>
            </c:strRef>
          </c:tx>
          <c:spPr>
            <a:solidFill>
              <a:schemeClr val="accent1"/>
            </a:solidFill>
            <a:ln>
              <a:noFill/>
            </a:ln>
            <a:effectLst/>
          </c:spPr>
          <c:invertIfNegative val="0"/>
          <c:cat>
            <c:strRef>
              <c:f>Sheet1!$A$2:$A$5</c:f>
              <c:strCache>
                <c:ptCount val="4"/>
                <c:pt idx="0">
                  <c:v>Millennials</c:v>
                </c:pt>
                <c:pt idx="1">
                  <c:v>Gen X</c:v>
                </c:pt>
                <c:pt idx="2">
                  <c:v>Boomer</c:v>
                </c:pt>
                <c:pt idx="3">
                  <c:v>Seniors</c:v>
                </c:pt>
              </c:strCache>
            </c:strRef>
          </c:cat>
          <c:val>
            <c:numRef>
              <c:f>Sheet1!$C$2:$C$5</c:f>
              <c:numCache>
                <c:formatCode>General</c:formatCode>
                <c:ptCount val="4"/>
                <c:pt idx="0">
                  <c:v>2578</c:v>
                </c:pt>
                <c:pt idx="1">
                  <c:v>1983</c:v>
                </c:pt>
                <c:pt idx="2">
                  <c:v>1454</c:v>
                </c:pt>
                <c:pt idx="3">
                  <c:v>669</c:v>
                </c:pt>
              </c:numCache>
            </c:numRef>
          </c:val>
          <c:extLst>
            <c:ext xmlns:c16="http://schemas.microsoft.com/office/drawing/2014/chart" uri="{C3380CC4-5D6E-409C-BE32-E72D297353CC}">
              <c16:uniqueId val="{00000001-7B29-439D-8BBE-398654DF1034}"/>
            </c:ext>
          </c:extLst>
        </c:ser>
        <c:dLbls>
          <c:showLegendKey val="0"/>
          <c:showVal val="0"/>
          <c:showCatName val="0"/>
          <c:showSerName val="0"/>
          <c:showPercent val="0"/>
          <c:showBubbleSize val="0"/>
        </c:dLbls>
        <c:gapWidth val="150"/>
        <c:overlap val="100"/>
        <c:axId val="125702528"/>
        <c:axId val="125704064"/>
      </c:barChart>
      <c:catAx>
        <c:axId val="125702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5704064"/>
        <c:crosses val="autoZero"/>
        <c:auto val="1"/>
        <c:lblAlgn val="ctr"/>
        <c:lblOffset val="100"/>
        <c:noMultiLvlLbl val="0"/>
      </c:catAx>
      <c:valAx>
        <c:axId val="125704064"/>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25702528"/>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58070794983733"/>
          <c:y val="0.2012540033347216"/>
          <c:w val="0.80857381197341716"/>
          <c:h val="0.39790281129509963"/>
        </c:manualLayout>
      </c:layout>
      <c:barChart>
        <c:barDir val="col"/>
        <c:grouping val="percentStacked"/>
        <c:varyColors val="0"/>
        <c:ser>
          <c:idx val="0"/>
          <c:order val="0"/>
          <c:tx>
            <c:strRef>
              <c:f>Sheet1!$B$1</c:f>
              <c:strCache>
                <c:ptCount val="1"/>
                <c:pt idx="0">
                  <c:v>Affluent</c:v>
                </c:pt>
              </c:strCache>
            </c:strRef>
          </c:tx>
          <c:spPr>
            <a:solidFill>
              <a:srgbClr val="008000"/>
            </a:solidFill>
            <a:ln>
              <a:noFill/>
            </a:ln>
            <a:effectLst/>
          </c:spPr>
          <c:invertIfNegative val="0"/>
          <c:cat>
            <c:strRef>
              <c:f>Sheet1!$A$2:$A$5</c:f>
              <c:strCache>
                <c:ptCount val="4"/>
                <c:pt idx="0">
                  <c:v>Millennials</c:v>
                </c:pt>
                <c:pt idx="1">
                  <c:v>Gen X</c:v>
                </c:pt>
                <c:pt idx="2">
                  <c:v>Boomer</c:v>
                </c:pt>
                <c:pt idx="3">
                  <c:v>Seniors</c:v>
                </c:pt>
              </c:strCache>
            </c:strRef>
          </c:cat>
          <c:val>
            <c:numRef>
              <c:f>Sheet1!$B$2:$B$5</c:f>
              <c:numCache>
                <c:formatCode>General</c:formatCode>
                <c:ptCount val="4"/>
                <c:pt idx="0">
                  <c:v>36</c:v>
                </c:pt>
                <c:pt idx="1">
                  <c:v>63</c:v>
                </c:pt>
                <c:pt idx="2">
                  <c:v>56</c:v>
                </c:pt>
                <c:pt idx="3">
                  <c:v>29</c:v>
                </c:pt>
              </c:numCache>
            </c:numRef>
          </c:val>
          <c:extLst>
            <c:ext xmlns:c16="http://schemas.microsoft.com/office/drawing/2014/chart" uri="{C3380CC4-5D6E-409C-BE32-E72D297353CC}">
              <c16:uniqueId val="{00000000-3881-43CE-9B5B-703EA7C1199B}"/>
            </c:ext>
          </c:extLst>
        </c:ser>
        <c:ser>
          <c:idx val="1"/>
          <c:order val="1"/>
          <c:tx>
            <c:strRef>
              <c:f>Sheet1!$C$1</c:f>
              <c:strCache>
                <c:ptCount val="1"/>
                <c:pt idx="0">
                  <c:v>Non Affluent</c:v>
                </c:pt>
              </c:strCache>
            </c:strRef>
          </c:tx>
          <c:spPr>
            <a:solidFill>
              <a:schemeClr val="accent1"/>
            </a:solidFill>
            <a:ln>
              <a:noFill/>
            </a:ln>
            <a:effectLst/>
          </c:spPr>
          <c:invertIfNegative val="0"/>
          <c:cat>
            <c:strRef>
              <c:f>Sheet1!$A$2:$A$5</c:f>
              <c:strCache>
                <c:ptCount val="4"/>
                <c:pt idx="0">
                  <c:v>Millennials</c:v>
                </c:pt>
                <c:pt idx="1">
                  <c:v>Gen X</c:v>
                </c:pt>
                <c:pt idx="2">
                  <c:v>Boomer</c:v>
                </c:pt>
                <c:pt idx="3">
                  <c:v>Seniors</c:v>
                </c:pt>
              </c:strCache>
            </c:strRef>
          </c:cat>
          <c:val>
            <c:numRef>
              <c:f>Sheet1!$C$2:$C$5</c:f>
              <c:numCache>
                <c:formatCode>General</c:formatCode>
                <c:ptCount val="4"/>
                <c:pt idx="0">
                  <c:v>64</c:v>
                </c:pt>
                <c:pt idx="1">
                  <c:v>37</c:v>
                </c:pt>
                <c:pt idx="2">
                  <c:v>44</c:v>
                </c:pt>
                <c:pt idx="3">
                  <c:v>71</c:v>
                </c:pt>
              </c:numCache>
            </c:numRef>
          </c:val>
          <c:extLst>
            <c:ext xmlns:c16="http://schemas.microsoft.com/office/drawing/2014/chart" uri="{C3380CC4-5D6E-409C-BE32-E72D297353CC}">
              <c16:uniqueId val="{00000001-3881-43CE-9B5B-703EA7C1199B}"/>
            </c:ext>
          </c:extLst>
        </c:ser>
        <c:dLbls>
          <c:showLegendKey val="0"/>
          <c:showVal val="0"/>
          <c:showCatName val="0"/>
          <c:showSerName val="0"/>
          <c:showPercent val="0"/>
          <c:showBubbleSize val="0"/>
        </c:dLbls>
        <c:gapWidth val="150"/>
        <c:overlap val="100"/>
        <c:axId val="125730176"/>
        <c:axId val="126112896"/>
      </c:barChart>
      <c:catAx>
        <c:axId val="125730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6112896"/>
        <c:crosses val="autoZero"/>
        <c:auto val="1"/>
        <c:lblAlgn val="ctr"/>
        <c:lblOffset val="100"/>
        <c:noMultiLvlLbl val="0"/>
      </c:catAx>
      <c:valAx>
        <c:axId val="126112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25730176"/>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58070794983733"/>
          <c:y val="0.2012540033347216"/>
          <c:w val="0.80857381197341716"/>
          <c:h val="0.39790281129509963"/>
        </c:manualLayout>
      </c:layout>
      <c:barChart>
        <c:barDir val="col"/>
        <c:grouping val="percentStacked"/>
        <c:varyColors val="0"/>
        <c:ser>
          <c:idx val="0"/>
          <c:order val="0"/>
          <c:tx>
            <c:strRef>
              <c:f>Sheet1!$B$1</c:f>
              <c:strCache>
                <c:ptCount val="1"/>
                <c:pt idx="0">
                  <c:v>Affluent</c:v>
                </c:pt>
              </c:strCache>
            </c:strRef>
          </c:tx>
          <c:spPr>
            <a:solidFill>
              <a:srgbClr val="008000"/>
            </a:solidFill>
            <a:ln>
              <a:noFill/>
            </a:ln>
            <a:effectLst/>
          </c:spPr>
          <c:invertIfNegative val="0"/>
          <c:cat>
            <c:strRef>
              <c:f>Sheet1!$A$2:$A$5</c:f>
              <c:strCache>
                <c:ptCount val="4"/>
                <c:pt idx="0">
                  <c:v>Millennials</c:v>
                </c:pt>
                <c:pt idx="1">
                  <c:v>Gen X</c:v>
                </c:pt>
                <c:pt idx="2">
                  <c:v>Boomer</c:v>
                </c:pt>
                <c:pt idx="3">
                  <c:v>Seniors</c:v>
                </c:pt>
              </c:strCache>
            </c:strRef>
          </c:cat>
          <c:val>
            <c:numRef>
              <c:f>Sheet1!$B$2:$B$5</c:f>
              <c:numCache>
                <c:formatCode>General</c:formatCode>
                <c:ptCount val="4"/>
                <c:pt idx="0">
                  <c:v>36</c:v>
                </c:pt>
                <c:pt idx="1">
                  <c:v>53</c:v>
                </c:pt>
                <c:pt idx="2">
                  <c:v>60</c:v>
                </c:pt>
                <c:pt idx="3">
                  <c:v>39</c:v>
                </c:pt>
              </c:numCache>
            </c:numRef>
          </c:val>
          <c:extLst>
            <c:ext xmlns:c16="http://schemas.microsoft.com/office/drawing/2014/chart" uri="{C3380CC4-5D6E-409C-BE32-E72D297353CC}">
              <c16:uniqueId val="{00000000-914F-439F-8DEC-48C99909CE9C}"/>
            </c:ext>
          </c:extLst>
        </c:ser>
        <c:ser>
          <c:idx val="1"/>
          <c:order val="1"/>
          <c:tx>
            <c:strRef>
              <c:f>Sheet1!$C$1</c:f>
              <c:strCache>
                <c:ptCount val="1"/>
                <c:pt idx="0">
                  <c:v>Non Affluent</c:v>
                </c:pt>
              </c:strCache>
            </c:strRef>
          </c:tx>
          <c:spPr>
            <a:solidFill>
              <a:schemeClr val="accent1"/>
            </a:solidFill>
            <a:ln>
              <a:noFill/>
            </a:ln>
            <a:effectLst/>
          </c:spPr>
          <c:invertIfNegative val="0"/>
          <c:cat>
            <c:strRef>
              <c:f>Sheet1!$A$2:$A$5</c:f>
              <c:strCache>
                <c:ptCount val="4"/>
                <c:pt idx="0">
                  <c:v>Millennials</c:v>
                </c:pt>
                <c:pt idx="1">
                  <c:v>Gen X</c:v>
                </c:pt>
                <c:pt idx="2">
                  <c:v>Boomer</c:v>
                </c:pt>
                <c:pt idx="3">
                  <c:v>Seniors</c:v>
                </c:pt>
              </c:strCache>
            </c:strRef>
          </c:cat>
          <c:val>
            <c:numRef>
              <c:f>Sheet1!$C$2:$C$5</c:f>
              <c:numCache>
                <c:formatCode>General</c:formatCode>
                <c:ptCount val="4"/>
                <c:pt idx="0">
                  <c:v>64</c:v>
                </c:pt>
                <c:pt idx="1">
                  <c:v>47</c:v>
                </c:pt>
                <c:pt idx="2">
                  <c:v>40</c:v>
                </c:pt>
                <c:pt idx="3">
                  <c:v>61</c:v>
                </c:pt>
              </c:numCache>
            </c:numRef>
          </c:val>
          <c:extLst>
            <c:ext xmlns:c16="http://schemas.microsoft.com/office/drawing/2014/chart" uri="{C3380CC4-5D6E-409C-BE32-E72D297353CC}">
              <c16:uniqueId val="{00000001-914F-439F-8DEC-48C99909CE9C}"/>
            </c:ext>
          </c:extLst>
        </c:ser>
        <c:dLbls>
          <c:showLegendKey val="0"/>
          <c:showVal val="0"/>
          <c:showCatName val="0"/>
          <c:showSerName val="0"/>
          <c:showPercent val="0"/>
          <c:showBubbleSize val="0"/>
        </c:dLbls>
        <c:gapWidth val="150"/>
        <c:overlap val="100"/>
        <c:axId val="125730176"/>
        <c:axId val="126112896"/>
      </c:barChart>
      <c:catAx>
        <c:axId val="125730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6112896"/>
        <c:crosses val="autoZero"/>
        <c:auto val="1"/>
        <c:lblAlgn val="ctr"/>
        <c:lblOffset val="100"/>
        <c:noMultiLvlLbl val="0"/>
      </c:catAx>
      <c:valAx>
        <c:axId val="126112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25730176"/>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58070794983733"/>
          <c:y val="0.2012540033347216"/>
          <c:w val="0.80857381197341716"/>
          <c:h val="0.39790281129509963"/>
        </c:manualLayout>
      </c:layout>
      <c:barChart>
        <c:barDir val="col"/>
        <c:grouping val="percentStacked"/>
        <c:varyColors val="0"/>
        <c:ser>
          <c:idx val="0"/>
          <c:order val="0"/>
          <c:tx>
            <c:strRef>
              <c:f>Sheet1!$B$1</c:f>
              <c:strCache>
                <c:ptCount val="1"/>
                <c:pt idx="0">
                  <c:v>Affluent</c:v>
                </c:pt>
              </c:strCache>
            </c:strRef>
          </c:tx>
          <c:spPr>
            <a:solidFill>
              <a:srgbClr val="008000"/>
            </a:solidFill>
            <a:ln>
              <a:noFill/>
            </a:ln>
            <a:effectLst/>
          </c:spPr>
          <c:invertIfNegative val="0"/>
          <c:cat>
            <c:strRef>
              <c:f>Sheet1!$A$2:$A$5</c:f>
              <c:strCache>
                <c:ptCount val="4"/>
                <c:pt idx="0">
                  <c:v>Millennials</c:v>
                </c:pt>
                <c:pt idx="1">
                  <c:v>Gen X</c:v>
                </c:pt>
                <c:pt idx="2">
                  <c:v>Boomer</c:v>
                </c:pt>
                <c:pt idx="3">
                  <c:v>Seniors</c:v>
                </c:pt>
              </c:strCache>
            </c:strRef>
          </c:cat>
          <c:val>
            <c:numRef>
              <c:f>Sheet1!$B$2:$B$5</c:f>
              <c:numCache>
                <c:formatCode>General</c:formatCode>
                <c:ptCount val="4"/>
                <c:pt idx="0">
                  <c:v>45</c:v>
                </c:pt>
                <c:pt idx="1">
                  <c:v>65</c:v>
                </c:pt>
                <c:pt idx="2">
                  <c:v>65</c:v>
                </c:pt>
                <c:pt idx="3">
                  <c:v>45</c:v>
                </c:pt>
              </c:numCache>
            </c:numRef>
          </c:val>
          <c:extLst>
            <c:ext xmlns:c16="http://schemas.microsoft.com/office/drawing/2014/chart" uri="{C3380CC4-5D6E-409C-BE32-E72D297353CC}">
              <c16:uniqueId val="{00000000-79FE-4A5E-B8D4-34CFEACCC096}"/>
            </c:ext>
          </c:extLst>
        </c:ser>
        <c:ser>
          <c:idx val="1"/>
          <c:order val="1"/>
          <c:tx>
            <c:strRef>
              <c:f>Sheet1!$C$1</c:f>
              <c:strCache>
                <c:ptCount val="1"/>
                <c:pt idx="0">
                  <c:v>Non Affluent</c:v>
                </c:pt>
              </c:strCache>
            </c:strRef>
          </c:tx>
          <c:spPr>
            <a:solidFill>
              <a:schemeClr val="accent1"/>
            </a:solidFill>
            <a:ln>
              <a:noFill/>
            </a:ln>
            <a:effectLst/>
          </c:spPr>
          <c:invertIfNegative val="0"/>
          <c:cat>
            <c:strRef>
              <c:f>Sheet1!$A$2:$A$5</c:f>
              <c:strCache>
                <c:ptCount val="4"/>
                <c:pt idx="0">
                  <c:v>Millennials</c:v>
                </c:pt>
                <c:pt idx="1">
                  <c:v>Gen X</c:v>
                </c:pt>
                <c:pt idx="2">
                  <c:v>Boomer</c:v>
                </c:pt>
                <c:pt idx="3">
                  <c:v>Seniors</c:v>
                </c:pt>
              </c:strCache>
            </c:strRef>
          </c:cat>
          <c:val>
            <c:numRef>
              <c:f>Sheet1!$C$2:$C$5</c:f>
              <c:numCache>
                <c:formatCode>General</c:formatCode>
                <c:ptCount val="4"/>
                <c:pt idx="0">
                  <c:v>52</c:v>
                </c:pt>
                <c:pt idx="1">
                  <c:v>35</c:v>
                </c:pt>
                <c:pt idx="2">
                  <c:v>35</c:v>
                </c:pt>
                <c:pt idx="3">
                  <c:v>55</c:v>
                </c:pt>
              </c:numCache>
            </c:numRef>
          </c:val>
          <c:extLst>
            <c:ext xmlns:c16="http://schemas.microsoft.com/office/drawing/2014/chart" uri="{C3380CC4-5D6E-409C-BE32-E72D297353CC}">
              <c16:uniqueId val="{00000001-79FE-4A5E-B8D4-34CFEACCC096}"/>
            </c:ext>
          </c:extLst>
        </c:ser>
        <c:dLbls>
          <c:showLegendKey val="0"/>
          <c:showVal val="0"/>
          <c:showCatName val="0"/>
          <c:showSerName val="0"/>
          <c:showPercent val="0"/>
          <c:showBubbleSize val="0"/>
        </c:dLbls>
        <c:gapWidth val="150"/>
        <c:overlap val="100"/>
        <c:axId val="125730176"/>
        <c:axId val="126112896"/>
      </c:barChart>
      <c:catAx>
        <c:axId val="125730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6112896"/>
        <c:crosses val="autoZero"/>
        <c:auto val="1"/>
        <c:lblAlgn val="ctr"/>
        <c:lblOffset val="100"/>
        <c:noMultiLvlLbl val="0"/>
      </c:catAx>
      <c:valAx>
        <c:axId val="126112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25730176"/>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58070794983733"/>
          <c:y val="0.2012540033347216"/>
          <c:w val="0.80857381197341716"/>
          <c:h val="0.39790281129509963"/>
        </c:manualLayout>
      </c:layout>
      <c:barChart>
        <c:barDir val="col"/>
        <c:grouping val="percentStacked"/>
        <c:varyColors val="0"/>
        <c:ser>
          <c:idx val="0"/>
          <c:order val="0"/>
          <c:tx>
            <c:strRef>
              <c:f>Sheet1!$B$1</c:f>
              <c:strCache>
                <c:ptCount val="1"/>
                <c:pt idx="0">
                  <c:v>Affluent</c:v>
                </c:pt>
              </c:strCache>
            </c:strRef>
          </c:tx>
          <c:spPr>
            <a:solidFill>
              <a:srgbClr val="008000"/>
            </a:solidFill>
            <a:ln>
              <a:noFill/>
            </a:ln>
            <a:effectLst/>
          </c:spPr>
          <c:invertIfNegative val="0"/>
          <c:cat>
            <c:strRef>
              <c:f>Sheet1!$A$2:$A$5</c:f>
              <c:strCache>
                <c:ptCount val="4"/>
                <c:pt idx="0">
                  <c:v>Millennials</c:v>
                </c:pt>
                <c:pt idx="1">
                  <c:v>Gen X</c:v>
                </c:pt>
                <c:pt idx="2">
                  <c:v>Boomer</c:v>
                </c:pt>
                <c:pt idx="3">
                  <c:v>Seniors</c:v>
                </c:pt>
              </c:strCache>
            </c:strRef>
          </c:cat>
          <c:val>
            <c:numRef>
              <c:f>Sheet1!$B$2:$B$5</c:f>
              <c:numCache>
                <c:formatCode>General</c:formatCode>
                <c:ptCount val="4"/>
                <c:pt idx="0">
                  <c:v>40</c:v>
                </c:pt>
                <c:pt idx="1">
                  <c:v>55</c:v>
                </c:pt>
                <c:pt idx="2">
                  <c:v>50</c:v>
                </c:pt>
                <c:pt idx="3">
                  <c:v>35</c:v>
                </c:pt>
              </c:numCache>
            </c:numRef>
          </c:val>
          <c:extLst>
            <c:ext xmlns:c16="http://schemas.microsoft.com/office/drawing/2014/chart" uri="{C3380CC4-5D6E-409C-BE32-E72D297353CC}">
              <c16:uniqueId val="{00000000-FE69-448E-AF3D-EA9761A465FB}"/>
            </c:ext>
          </c:extLst>
        </c:ser>
        <c:ser>
          <c:idx val="1"/>
          <c:order val="1"/>
          <c:tx>
            <c:strRef>
              <c:f>Sheet1!$C$1</c:f>
              <c:strCache>
                <c:ptCount val="1"/>
                <c:pt idx="0">
                  <c:v>Non Affluent</c:v>
                </c:pt>
              </c:strCache>
            </c:strRef>
          </c:tx>
          <c:spPr>
            <a:solidFill>
              <a:schemeClr val="accent1"/>
            </a:solidFill>
            <a:ln>
              <a:noFill/>
            </a:ln>
            <a:effectLst/>
          </c:spPr>
          <c:invertIfNegative val="0"/>
          <c:cat>
            <c:strRef>
              <c:f>Sheet1!$A$2:$A$5</c:f>
              <c:strCache>
                <c:ptCount val="4"/>
                <c:pt idx="0">
                  <c:v>Millennials</c:v>
                </c:pt>
                <c:pt idx="1">
                  <c:v>Gen X</c:v>
                </c:pt>
                <c:pt idx="2">
                  <c:v>Boomer</c:v>
                </c:pt>
                <c:pt idx="3">
                  <c:v>Seniors</c:v>
                </c:pt>
              </c:strCache>
            </c:strRef>
          </c:cat>
          <c:val>
            <c:numRef>
              <c:f>Sheet1!$C$2:$C$5</c:f>
              <c:numCache>
                <c:formatCode>General</c:formatCode>
                <c:ptCount val="4"/>
                <c:pt idx="0">
                  <c:v>60</c:v>
                </c:pt>
                <c:pt idx="1">
                  <c:v>45</c:v>
                </c:pt>
                <c:pt idx="2">
                  <c:v>50</c:v>
                </c:pt>
                <c:pt idx="3">
                  <c:v>65</c:v>
                </c:pt>
              </c:numCache>
            </c:numRef>
          </c:val>
          <c:extLst>
            <c:ext xmlns:c16="http://schemas.microsoft.com/office/drawing/2014/chart" uri="{C3380CC4-5D6E-409C-BE32-E72D297353CC}">
              <c16:uniqueId val="{00000001-FE69-448E-AF3D-EA9761A465FB}"/>
            </c:ext>
          </c:extLst>
        </c:ser>
        <c:dLbls>
          <c:showLegendKey val="0"/>
          <c:showVal val="0"/>
          <c:showCatName val="0"/>
          <c:showSerName val="0"/>
          <c:showPercent val="0"/>
          <c:showBubbleSize val="0"/>
        </c:dLbls>
        <c:gapWidth val="150"/>
        <c:overlap val="100"/>
        <c:axId val="125730176"/>
        <c:axId val="126112896"/>
      </c:barChart>
      <c:catAx>
        <c:axId val="125730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6112896"/>
        <c:crosses val="autoZero"/>
        <c:auto val="1"/>
        <c:lblAlgn val="ctr"/>
        <c:lblOffset val="100"/>
        <c:noMultiLvlLbl val="0"/>
      </c:catAx>
      <c:valAx>
        <c:axId val="126112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25730176"/>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4.6875E-2"/>
          <c:w val="1"/>
          <c:h val="0.68639520043090207"/>
        </c:manualLayout>
      </c:layout>
      <c:barChart>
        <c:barDir val="col"/>
        <c:grouping val="percentStacked"/>
        <c:varyColors val="0"/>
        <c:ser>
          <c:idx val="0"/>
          <c:order val="0"/>
          <c:tx>
            <c:strRef>
              <c:f>Sheet1!$B$1</c:f>
              <c:strCache>
                <c:ptCount val="1"/>
                <c:pt idx="0">
                  <c:v>Kids in HH (under 17)</c:v>
                </c:pt>
              </c:strCache>
            </c:strRef>
          </c:tx>
          <c:spPr>
            <a:solidFill>
              <a:srgbClr val="008000"/>
            </a:solidFill>
            <a:ln>
              <a:noFill/>
            </a:ln>
            <a:effectLst/>
            <a:scene3d>
              <a:camera prst="orthographicFront"/>
              <a:lightRig rig="threePt" dir="t"/>
            </a:scene3d>
            <a:sp3d>
              <a:bevelT/>
            </a:sp3d>
          </c:spPr>
          <c:invertIfNegative val="0"/>
          <c:dPt>
            <c:idx val="0"/>
            <c:invertIfNegative val="0"/>
            <c:bubble3D val="0"/>
            <c:extLst>
              <c:ext xmlns:c16="http://schemas.microsoft.com/office/drawing/2014/chart" uri="{C3380CC4-5D6E-409C-BE32-E72D297353CC}">
                <c16:uniqueId val="{00000001-40A7-4B1B-8519-45B7A7C0AB83}"/>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0A7-4B1B-8519-45B7A7C0AB83}"/>
                </c:ext>
              </c:extLst>
            </c:dLbl>
            <c:numFmt formatCode="0%" sourceLinked="0"/>
            <c:spPr>
              <a:noFill/>
              <a:ln>
                <a:noFill/>
              </a:ln>
              <a:effectLst/>
            </c:spPr>
            <c:txPr>
              <a:bodyPr rot="0" spcFirstLastPara="1" vertOverflow="ellipsis" horzOverflow="clip" vert="horz" wrap="square" lIns="0" tIns="19050" rIns="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Kids in HH</c:v>
                </c:pt>
              </c:strCache>
            </c:strRef>
          </c:cat>
          <c:val>
            <c:numRef>
              <c:f>Sheet1!$B$2</c:f>
              <c:numCache>
                <c:formatCode>General</c:formatCode>
                <c:ptCount val="1"/>
                <c:pt idx="0">
                  <c:v>0.45</c:v>
                </c:pt>
              </c:numCache>
            </c:numRef>
          </c:val>
          <c:extLst>
            <c:ext xmlns:c16="http://schemas.microsoft.com/office/drawing/2014/chart" uri="{C3380CC4-5D6E-409C-BE32-E72D297353CC}">
              <c16:uniqueId val="{00000002-40A7-4B1B-8519-45B7A7C0AB83}"/>
            </c:ext>
          </c:extLst>
        </c:ser>
        <c:ser>
          <c:idx val="1"/>
          <c:order val="1"/>
          <c:tx>
            <c:strRef>
              <c:f>Sheet1!$C$1</c:f>
              <c:strCache>
                <c:ptCount val="1"/>
                <c:pt idx="0">
                  <c:v>No kids in HH</c:v>
                </c:pt>
              </c:strCache>
            </c:strRef>
          </c:tx>
          <c:spPr>
            <a:solidFill>
              <a:schemeClr val="accent3"/>
            </a:solidFill>
            <a:ln>
              <a:noFill/>
            </a:ln>
            <a:effectLst/>
            <a:scene3d>
              <a:camera prst="orthographicFront"/>
              <a:lightRig rig="threePt" dir="t"/>
            </a:scene3d>
            <a:sp3d>
              <a:bevelT/>
            </a:sp3d>
          </c:spPr>
          <c:invertIfNegative val="0"/>
          <c:dLbls>
            <c:numFmt formatCode="0%" sourceLinked="0"/>
            <c:spPr>
              <a:noFill/>
              <a:ln>
                <a:noFill/>
              </a:ln>
              <a:effectLst/>
            </c:spPr>
            <c:txPr>
              <a:bodyPr rot="0" spcFirstLastPara="1" vertOverflow="ellipsis" vert="horz" wrap="square" lIns="0" tIns="19050" rIns="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Kids in HH</c:v>
                </c:pt>
              </c:strCache>
            </c:strRef>
          </c:cat>
          <c:val>
            <c:numRef>
              <c:f>Sheet1!$C$2</c:f>
              <c:numCache>
                <c:formatCode>General</c:formatCode>
                <c:ptCount val="1"/>
                <c:pt idx="0">
                  <c:v>0.55000000000000004</c:v>
                </c:pt>
              </c:numCache>
            </c:numRef>
          </c:val>
          <c:extLst>
            <c:ext xmlns:c16="http://schemas.microsoft.com/office/drawing/2014/chart" uri="{C3380CC4-5D6E-409C-BE32-E72D297353CC}">
              <c16:uniqueId val="{00000003-40A7-4B1B-8519-45B7A7C0AB83}"/>
            </c:ext>
          </c:extLst>
        </c:ser>
        <c:dLbls>
          <c:showLegendKey val="0"/>
          <c:showVal val="0"/>
          <c:showCatName val="0"/>
          <c:showSerName val="0"/>
          <c:showPercent val="0"/>
          <c:showBubbleSize val="0"/>
        </c:dLbls>
        <c:gapWidth val="150"/>
        <c:overlap val="100"/>
        <c:axId val="392997520"/>
        <c:axId val="392997912"/>
      </c:barChart>
      <c:catAx>
        <c:axId val="392997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392997912"/>
        <c:crosses val="autoZero"/>
        <c:auto val="1"/>
        <c:lblAlgn val="ctr"/>
        <c:lblOffset val="100"/>
        <c:noMultiLvlLbl val="0"/>
      </c:catAx>
      <c:valAx>
        <c:axId val="392997912"/>
        <c:scaling>
          <c:orientation val="minMax"/>
        </c:scaling>
        <c:delete val="1"/>
        <c:axPos val="l"/>
        <c:numFmt formatCode="0%" sourceLinked="1"/>
        <c:majorTickMark val="none"/>
        <c:minorTickMark val="none"/>
        <c:tickLblPos val="nextTo"/>
        <c:crossAx val="392997520"/>
        <c:crosses val="autoZero"/>
        <c:crossBetween val="between"/>
      </c:valAx>
      <c:spPr>
        <a:noFill/>
        <a:ln>
          <a:noFill/>
        </a:ln>
        <a:effectLst/>
      </c:spPr>
    </c:plotArea>
    <c:legend>
      <c:legendPos val="b"/>
      <c:layout>
        <c:manualLayout>
          <c:xMode val="edge"/>
          <c:yMode val="edge"/>
          <c:x val="0"/>
          <c:y val="0.80937451726532361"/>
          <c:w val="1"/>
          <c:h val="8.753167569183488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58070794983733"/>
          <c:y val="0.2012540033347216"/>
          <c:w val="0.80857381197341716"/>
          <c:h val="0.39790281129509963"/>
        </c:manualLayout>
      </c:layout>
      <c:barChart>
        <c:barDir val="col"/>
        <c:grouping val="percentStacked"/>
        <c:varyColors val="0"/>
        <c:ser>
          <c:idx val="0"/>
          <c:order val="0"/>
          <c:tx>
            <c:strRef>
              <c:f>Sheet1!$B$1</c:f>
              <c:strCache>
                <c:ptCount val="1"/>
                <c:pt idx="0">
                  <c:v>Affluent</c:v>
                </c:pt>
              </c:strCache>
            </c:strRef>
          </c:tx>
          <c:spPr>
            <a:solidFill>
              <a:srgbClr val="008000"/>
            </a:solidFill>
            <a:ln>
              <a:noFill/>
            </a:ln>
            <a:effectLst/>
          </c:spPr>
          <c:invertIfNegative val="0"/>
          <c:cat>
            <c:strRef>
              <c:f>Sheet1!$A$2:$A$5</c:f>
              <c:strCache>
                <c:ptCount val="4"/>
                <c:pt idx="0">
                  <c:v>Millennials</c:v>
                </c:pt>
                <c:pt idx="1">
                  <c:v>Gen X</c:v>
                </c:pt>
                <c:pt idx="2">
                  <c:v>Boomer</c:v>
                </c:pt>
                <c:pt idx="3">
                  <c:v>Seniors</c:v>
                </c:pt>
              </c:strCache>
            </c:strRef>
          </c:cat>
          <c:val>
            <c:numRef>
              <c:f>Sheet1!$B$2:$B$5</c:f>
              <c:numCache>
                <c:formatCode>General</c:formatCode>
                <c:ptCount val="4"/>
                <c:pt idx="0">
                  <c:v>34</c:v>
                </c:pt>
                <c:pt idx="1">
                  <c:v>52</c:v>
                </c:pt>
                <c:pt idx="2">
                  <c:v>47</c:v>
                </c:pt>
                <c:pt idx="3">
                  <c:v>28</c:v>
                </c:pt>
              </c:numCache>
            </c:numRef>
          </c:val>
          <c:extLst>
            <c:ext xmlns:c16="http://schemas.microsoft.com/office/drawing/2014/chart" uri="{C3380CC4-5D6E-409C-BE32-E72D297353CC}">
              <c16:uniqueId val="{00000000-AE72-479E-ADFD-695FA3FAFB9D}"/>
            </c:ext>
          </c:extLst>
        </c:ser>
        <c:ser>
          <c:idx val="1"/>
          <c:order val="1"/>
          <c:tx>
            <c:strRef>
              <c:f>Sheet1!$C$1</c:f>
              <c:strCache>
                <c:ptCount val="1"/>
                <c:pt idx="0">
                  <c:v>Non Affluent</c:v>
                </c:pt>
              </c:strCache>
            </c:strRef>
          </c:tx>
          <c:spPr>
            <a:solidFill>
              <a:schemeClr val="accent1"/>
            </a:solidFill>
            <a:ln>
              <a:noFill/>
            </a:ln>
            <a:effectLst/>
          </c:spPr>
          <c:invertIfNegative val="0"/>
          <c:cat>
            <c:strRef>
              <c:f>Sheet1!$A$2:$A$5</c:f>
              <c:strCache>
                <c:ptCount val="4"/>
                <c:pt idx="0">
                  <c:v>Millennials</c:v>
                </c:pt>
                <c:pt idx="1">
                  <c:v>Gen X</c:v>
                </c:pt>
                <c:pt idx="2">
                  <c:v>Boomer</c:v>
                </c:pt>
                <c:pt idx="3">
                  <c:v>Seniors</c:v>
                </c:pt>
              </c:strCache>
            </c:strRef>
          </c:cat>
          <c:val>
            <c:numRef>
              <c:f>Sheet1!$C$2:$C$5</c:f>
              <c:numCache>
                <c:formatCode>General</c:formatCode>
                <c:ptCount val="4"/>
                <c:pt idx="0">
                  <c:v>66</c:v>
                </c:pt>
                <c:pt idx="1">
                  <c:v>48</c:v>
                </c:pt>
                <c:pt idx="2">
                  <c:v>53</c:v>
                </c:pt>
                <c:pt idx="3">
                  <c:v>72</c:v>
                </c:pt>
              </c:numCache>
            </c:numRef>
          </c:val>
          <c:extLst>
            <c:ext xmlns:c16="http://schemas.microsoft.com/office/drawing/2014/chart" uri="{C3380CC4-5D6E-409C-BE32-E72D297353CC}">
              <c16:uniqueId val="{00000001-AE72-479E-ADFD-695FA3FAFB9D}"/>
            </c:ext>
          </c:extLst>
        </c:ser>
        <c:dLbls>
          <c:showLegendKey val="0"/>
          <c:showVal val="0"/>
          <c:showCatName val="0"/>
          <c:showSerName val="0"/>
          <c:showPercent val="0"/>
          <c:showBubbleSize val="0"/>
        </c:dLbls>
        <c:gapWidth val="150"/>
        <c:overlap val="100"/>
        <c:axId val="125730176"/>
        <c:axId val="126112896"/>
      </c:barChart>
      <c:catAx>
        <c:axId val="125730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6112896"/>
        <c:crosses val="autoZero"/>
        <c:auto val="1"/>
        <c:lblAlgn val="ctr"/>
        <c:lblOffset val="100"/>
        <c:noMultiLvlLbl val="0"/>
      </c:catAx>
      <c:valAx>
        <c:axId val="126112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25730176"/>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US" sz="1600" b="0" dirty="0">
                <a:solidFill>
                  <a:schemeClr val="tx1"/>
                </a:solidFill>
              </a:rPr>
              <a:t>“What factors influenced your decision to cut off your cable/satellite</a:t>
            </a:r>
            <a:r>
              <a:rPr lang="en-US" sz="1600" b="0" baseline="0" dirty="0">
                <a:solidFill>
                  <a:schemeClr val="tx1"/>
                </a:solidFill>
              </a:rPr>
              <a:t> service?”</a:t>
            </a:r>
            <a:endParaRPr lang="en-US" sz="1600" b="0" dirty="0">
              <a:solidFill>
                <a:schemeClr val="tx1"/>
              </a:solidFill>
            </a:endParaRPr>
          </a:p>
        </c:rich>
      </c:tx>
      <c:layout>
        <c:manualLayout>
          <c:xMode val="edge"/>
          <c:yMode val="edge"/>
          <c:x val="0.25834603596155936"/>
          <c:y val="3.5320004805745537E-3"/>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48326505082185994"/>
          <c:y val="0.15747847506819812"/>
          <c:w val="0.4087603157098641"/>
          <c:h val="0.6970445296678196"/>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a:scene3d>
              <a:camera prst="orthographicFront"/>
              <a:lightRig rig="threePt" dir="t"/>
            </a:scene3d>
            <a:sp3d>
              <a:bevelT/>
            </a:sp3d>
          </c:spPr>
          <c:invertIfNegative val="0"/>
          <c:dPt>
            <c:idx val="0"/>
            <c:invertIfNegative val="0"/>
            <c:bubble3D val="0"/>
            <c:spPr>
              <a:solidFill>
                <a:schemeClr val="bg1">
                  <a:lumMod val="95000"/>
                </a:schemeClr>
              </a:solidFill>
              <a:ln>
                <a:noFill/>
              </a:ln>
              <a:effectLst/>
              <a:scene3d>
                <a:camera prst="orthographicFront"/>
                <a:lightRig rig="threePt" dir="t"/>
              </a:scene3d>
              <a:sp3d>
                <a:bevelT/>
              </a:sp3d>
            </c:spPr>
            <c:extLst>
              <c:ext xmlns:c16="http://schemas.microsoft.com/office/drawing/2014/chart" uri="{C3380CC4-5D6E-409C-BE32-E72D297353CC}">
                <c16:uniqueId val="{00000006-EA5D-4379-8C05-9A6E6360F5C2}"/>
              </c:ext>
            </c:extLst>
          </c:dPt>
          <c:dPt>
            <c:idx val="1"/>
            <c:invertIfNegative val="0"/>
            <c:bubble3D val="0"/>
            <c:spPr>
              <a:solidFill>
                <a:schemeClr val="bg1">
                  <a:lumMod val="85000"/>
                </a:schemeClr>
              </a:solidFill>
              <a:ln>
                <a:noFill/>
              </a:ln>
              <a:effectLst/>
              <a:scene3d>
                <a:camera prst="orthographicFront"/>
                <a:lightRig rig="threePt" dir="t"/>
              </a:scene3d>
              <a:sp3d>
                <a:bevelT/>
              </a:sp3d>
            </c:spPr>
            <c:extLst>
              <c:ext xmlns:c16="http://schemas.microsoft.com/office/drawing/2014/chart" uri="{C3380CC4-5D6E-409C-BE32-E72D297353CC}">
                <c16:uniqueId val="{00000002-2E51-4020-A3F7-888B93952C4B}"/>
              </c:ext>
            </c:extLst>
          </c:dPt>
          <c:dPt>
            <c:idx val="2"/>
            <c:invertIfNegative val="0"/>
            <c:bubble3D val="0"/>
            <c:spPr>
              <a:solidFill>
                <a:schemeClr val="bg1">
                  <a:lumMod val="85000"/>
                </a:schemeClr>
              </a:solidFill>
              <a:ln>
                <a:noFill/>
              </a:ln>
              <a:effectLst/>
              <a:scene3d>
                <a:camera prst="orthographicFront"/>
                <a:lightRig rig="threePt" dir="t"/>
              </a:scene3d>
              <a:sp3d>
                <a:bevelT/>
              </a:sp3d>
            </c:spPr>
            <c:extLst>
              <c:ext xmlns:c16="http://schemas.microsoft.com/office/drawing/2014/chart" uri="{C3380CC4-5D6E-409C-BE32-E72D297353CC}">
                <c16:uniqueId val="{00000001-2E51-4020-A3F7-888B93952C4B}"/>
              </c:ext>
            </c:extLst>
          </c:dPt>
          <c:dPt>
            <c:idx val="3"/>
            <c:invertIfNegative val="0"/>
            <c:bubble3D val="0"/>
            <c:spPr>
              <a:solidFill>
                <a:schemeClr val="bg1">
                  <a:lumMod val="85000"/>
                </a:schemeClr>
              </a:solidFill>
              <a:ln>
                <a:noFill/>
              </a:ln>
              <a:effectLst/>
              <a:scene3d>
                <a:camera prst="orthographicFront"/>
                <a:lightRig rig="threePt" dir="t"/>
              </a:scene3d>
              <a:sp3d>
                <a:bevelT/>
              </a:sp3d>
            </c:spPr>
            <c:extLst>
              <c:ext xmlns:c16="http://schemas.microsoft.com/office/drawing/2014/chart" uri="{C3380CC4-5D6E-409C-BE32-E72D297353CC}">
                <c16:uniqueId val="{00000000-2E51-4020-A3F7-888B93952C4B}"/>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The bulk of my TV viewing was the original series, such as "House of Cards",  on streaming services</c:v>
                </c:pt>
                <c:pt idx="1">
                  <c:v>Moved/Relocated, and I do not plan to sign up for cable/satellite service again</c:v>
                </c:pt>
                <c:pt idx="2">
                  <c:v>I like to binge watch an entire season of a TV series through my streaming service</c:v>
                </c:pt>
                <c:pt idx="3">
                  <c:v>I use an antenna to get the basic channels on my TV</c:v>
                </c:pt>
                <c:pt idx="4">
                  <c:v>I use an internet streaming service - such as Netflix, Hulu, Amazon Video, etc.</c:v>
                </c:pt>
                <c:pt idx="5">
                  <c:v>Price - Too expensive</c:v>
                </c:pt>
              </c:strCache>
            </c:strRef>
          </c:cat>
          <c:val>
            <c:numRef>
              <c:f>Sheet1!$B$2:$B$7</c:f>
              <c:numCache>
                <c:formatCode>0.00%</c:formatCode>
                <c:ptCount val="6"/>
                <c:pt idx="0">
                  <c:v>0.08</c:v>
                </c:pt>
                <c:pt idx="1">
                  <c:v>0.13</c:v>
                </c:pt>
                <c:pt idx="2">
                  <c:v>0.16</c:v>
                </c:pt>
                <c:pt idx="3">
                  <c:v>0.23</c:v>
                </c:pt>
                <c:pt idx="4">
                  <c:v>0.4</c:v>
                </c:pt>
                <c:pt idx="5">
                  <c:v>0.87</c:v>
                </c:pt>
              </c:numCache>
            </c:numRef>
          </c:val>
          <c:extLst>
            <c:ext xmlns:c16="http://schemas.microsoft.com/office/drawing/2014/chart" uri="{C3380CC4-5D6E-409C-BE32-E72D297353CC}">
              <c16:uniqueId val="{00000000-BE33-4EA3-AA27-CC82A4BB8144}"/>
            </c:ext>
          </c:extLst>
        </c:ser>
        <c:dLbls>
          <c:showLegendKey val="0"/>
          <c:showVal val="0"/>
          <c:showCatName val="0"/>
          <c:showSerName val="0"/>
          <c:showPercent val="0"/>
          <c:showBubbleSize val="0"/>
        </c:dLbls>
        <c:gapWidth val="182"/>
        <c:axId val="125869440"/>
        <c:axId val="125891712"/>
      </c:barChart>
      <c:catAx>
        <c:axId val="1258694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5891712"/>
        <c:crosses val="autoZero"/>
        <c:auto val="1"/>
        <c:lblAlgn val="ctr"/>
        <c:lblOffset val="100"/>
        <c:noMultiLvlLbl val="0"/>
      </c:catAx>
      <c:valAx>
        <c:axId val="125891712"/>
        <c:scaling>
          <c:orientation val="minMax"/>
          <c:max val="1"/>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25869440"/>
        <c:crosses val="autoZero"/>
        <c:crossBetween val="between"/>
      </c:valAx>
      <c:spPr>
        <a:noFill/>
        <a:ln>
          <a:noFill/>
        </a:ln>
        <a:effectLst/>
      </c:spPr>
    </c:plotArea>
    <c:plotVisOnly val="1"/>
    <c:dispBlanksAs val="gap"/>
    <c:showDLblsOverMax val="0"/>
  </c:chart>
  <c:spPr>
    <a:noFill/>
    <a:ln>
      <a:noFill/>
    </a:ln>
    <a:effectLst/>
  </c:spPr>
  <c:txPr>
    <a:bodyPr anchor="ctr" anchorCtr="0"/>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1" dirty="0">
                <a:solidFill>
                  <a:schemeClr val="tx1"/>
                </a:solidFill>
              </a:rPr>
              <a:t>Millennials</a:t>
            </a:r>
            <a:r>
              <a:rPr lang="en-US" sz="1600" b="1" baseline="0" dirty="0">
                <a:solidFill>
                  <a:schemeClr val="tx1"/>
                </a:solidFill>
              </a:rPr>
              <a:t> (18-34</a:t>
            </a:r>
            <a:r>
              <a:rPr lang="en-US" sz="1600" b="1" baseline="0" dirty="0"/>
              <a:t>)</a:t>
            </a:r>
            <a:endParaRPr lang="en-US" sz="1600" b="1" dirty="0"/>
          </a:p>
        </c:rich>
      </c:tx>
      <c:layout>
        <c:manualLayout>
          <c:xMode val="edge"/>
          <c:yMode val="edge"/>
          <c:x val="0.14947148289314943"/>
          <c:y val="3.8104661470253195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621429578812245"/>
          <c:y val="0.18177323692598393"/>
          <c:w val="0.3894714568157232"/>
          <c:h val="0.60562508813578197"/>
        </c:manualLayout>
      </c:layout>
      <c:pieChart>
        <c:varyColors val="1"/>
        <c:ser>
          <c:idx val="0"/>
          <c:order val="0"/>
          <c:tx>
            <c:strRef>
              <c:f>Sheet1!$B$1</c:f>
              <c:strCache>
                <c:ptCount val="1"/>
                <c:pt idx="0">
                  <c:v>Column1</c:v>
                </c:pt>
              </c:strCache>
            </c:strRef>
          </c:tx>
          <c:spPr>
            <a:scene3d>
              <a:camera prst="orthographicFront"/>
              <a:lightRig rig="threePt" dir="t"/>
            </a:scene3d>
            <a:sp3d>
              <a:bevelT/>
            </a:sp3d>
          </c:spPr>
          <c:dPt>
            <c:idx val="0"/>
            <c:bubble3D val="0"/>
            <c:spPr>
              <a:solidFill>
                <a:schemeClr val="accent1"/>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01-D631-4D51-AE84-5E56E7FBE224}"/>
              </c:ext>
            </c:extLst>
          </c:dPt>
          <c:dPt>
            <c:idx val="1"/>
            <c:bubble3D val="0"/>
            <c:spPr>
              <a:solidFill>
                <a:schemeClr val="accent2"/>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03-D631-4D51-AE84-5E56E7FBE224}"/>
              </c:ext>
            </c:extLst>
          </c:dPt>
          <c:dPt>
            <c:idx val="2"/>
            <c:bubble3D val="0"/>
            <c:spPr>
              <a:solidFill>
                <a:schemeClr val="accent3"/>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05-D631-4D51-AE84-5E56E7FBE224}"/>
              </c:ext>
            </c:extLst>
          </c:dPt>
          <c:dPt>
            <c:idx val="3"/>
            <c:bubble3D val="0"/>
            <c:spPr>
              <a:solidFill>
                <a:schemeClr val="accent4"/>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07-D631-4D51-AE84-5E56E7FBE224}"/>
              </c:ext>
            </c:extLst>
          </c:dPt>
          <c:dPt>
            <c:idx val="4"/>
            <c:bubble3D val="0"/>
            <c:spPr>
              <a:solidFill>
                <a:schemeClr val="accent5"/>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09-D631-4D51-AE84-5E56E7FBE224}"/>
              </c:ext>
            </c:extLst>
          </c:dPt>
          <c:dPt>
            <c:idx val="5"/>
            <c:bubble3D val="0"/>
            <c:spPr>
              <a:solidFill>
                <a:schemeClr val="accent6"/>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0B-D631-4D51-AE84-5E56E7FBE224}"/>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1-D631-4D51-AE84-5E56E7FBE224}"/>
                </c:ext>
              </c:extLst>
            </c:dLbl>
            <c:dLbl>
              <c:idx val="1"/>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3-D631-4D51-AE84-5E56E7FBE224}"/>
                </c:ext>
              </c:extLst>
            </c:dLbl>
            <c:dLbl>
              <c:idx val="2"/>
              <c:layout>
                <c:manualLayout>
                  <c:x val="6.3874371141791592E-2"/>
                  <c:y val="-2.3966598580559689E-2"/>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631-4D51-AE84-5E56E7FBE224}"/>
                </c:ext>
              </c:extLst>
            </c:dLbl>
            <c:dLbl>
              <c:idx val="3"/>
              <c:layout>
                <c:manualLayout>
                  <c:x val="5.1154209131880839E-2"/>
                  <c:y val="-3.5124963620549579E-2"/>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631-4D51-AE84-5E56E7FBE224}"/>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Sheet1!$A$2:$A$7</c:f>
              <c:strCache>
                <c:ptCount val="6"/>
                <c:pt idx="0">
                  <c:v>Sports</c:v>
                </c:pt>
                <c:pt idx="1">
                  <c:v>Drama</c:v>
                </c:pt>
                <c:pt idx="2">
                  <c:v>News</c:v>
                </c:pt>
                <c:pt idx="3">
                  <c:v>Documentary</c:v>
                </c:pt>
                <c:pt idx="4">
                  <c:v>Comedy</c:v>
                </c:pt>
                <c:pt idx="5">
                  <c:v>Reality</c:v>
                </c:pt>
              </c:strCache>
            </c:strRef>
          </c:cat>
          <c:val>
            <c:numRef>
              <c:f>Sheet1!$B$2:$B$7</c:f>
              <c:numCache>
                <c:formatCode>General</c:formatCode>
                <c:ptCount val="6"/>
                <c:pt idx="0">
                  <c:v>85</c:v>
                </c:pt>
                <c:pt idx="1">
                  <c:v>52</c:v>
                </c:pt>
                <c:pt idx="2">
                  <c:v>7</c:v>
                </c:pt>
                <c:pt idx="3">
                  <c:v>1</c:v>
                </c:pt>
                <c:pt idx="4">
                  <c:v>39</c:v>
                </c:pt>
                <c:pt idx="5">
                  <c:v>16</c:v>
                </c:pt>
              </c:numCache>
            </c:numRef>
          </c:val>
          <c:extLst>
            <c:ext xmlns:c16="http://schemas.microsoft.com/office/drawing/2014/chart" uri="{C3380CC4-5D6E-409C-BE32-E72D297353CC}">
              <c16:uniqueId val="{0000000C-D631-4D51-AE84-5E56E7FBE224}"/>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19003116216272056"/>
          <c:y val="0.7884991263931288"/>
          <c:w val="0.80701918169531039"/>
          <c:h val="0.21150087360687125"/>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6981135232047708"/>
          <c:y val="0.16179895713751755"/>
          <c:w val="0.4063051562335897"/>
          <c:h val="0.75210703727869932"/>
        </c:manualLayout>
      </c:layout>
      <c:pieChart>
        <c:varyColors val="1"/>
        <c:ser>
          <c:idx val="0"/>
          <c:order val="0"/>
          <c:tx>
            <c:strRef>
              <c:f>Sheet1!$B$1</c:f>
              <c:strCache>
                <c:ptCount val="1"/>
                <c:pt idx="0">
                  <c:v>Column1</c:v>
                </c:pt>
              </c:strCache>
            </c:strRef>
          </c:tx>
          <c:spPr>
            <a:scene3d>
              <a:camera prst="orthographicFront"/>
              <a:lightRig rig="threePt" dir="t"/>
            </a:scene3d>
            <a:sp3d>
              <a:bevelT/>
            </a:sp3d>
          </c:spPr>
          <c:dPt>
            <c:idx val="0"/>
            <c:bubble3D val="0"/>
            <c:spPr>
              <a:solidFill>
                <a:schemeClr val="accent1"/>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01-8C53-465C-A402-548C0DBEA453}"/>
              </c:ext>
            </c:extLst>
          </c:dPt>
          <c:dPt>
            <c:idx val="1"/>
            <c:bubble3D val="0"/>
            <c:spPr>
              <a:solidFill>
                <a:schemeClr val="accent2"/>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03-8C53-465C-A402-548C0DBEA453}"/>
              </c:ext>
            </c:extLst>
          </c:dPt>
          <c:dPt>
            <c:idx val="2"/>
            <c:bubble3D val="0"/>
            <c:spPr>
              <a:solidFill>
                <a:schemeClr val="accent3"/>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05-8C53-465C-A402-548C0DBEA453}"/>
              </c:ext>
            </c:extLst>
          </c:dPt>
          <c:dPt>
            <c:idx val="3"/>
            <c:bubble3D val="0"/>
            <c:spPr>
              <a:solidFill>
                <a:schemeClr val="accent4"/>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07-8C53-465C-A402-548C0DBEA453}"/>
              </c:ext>
            </c:extLst>
          </c:dPt>
          <c:dPt>
            <c:idx val="4"/>
            <c:bubble3D val="0"/>
            <c:spPr>
              <a:solidFill>
                <a:schemeClr val="accent5"/>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09-8C53-465C-A402-548C0DBEA453}"/>
              </c:ext>
            </c:extLst>
          </c:dPt>
          <c:dPt>
            <c:idx val="5"/>
            <c:bubble3D val="0"/>
            <c:spPr>
              <a:solidFill>
                <a:schemeClr val="accent6"/>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0B-8C53-465C-A402-548C0DBEA453}"/>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1-8C53-465C-A402-548C0DBEA453}"/>
                </c:ext>
              </c:extLst>
            </c:dLbl>
            <c:dLbl>
              <c:idx val="1"/>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3-8C53-465C-A402-548C0DBEA453}"/>
                </c:ext>
              </c:extLst>
            </c:dLbl>
            <c:dLbl>
              <c:idx val="2"/>
              <c:layout>
                <c:manualLayout>
                  <c:x val="5.4626919634434126E-2"/>
                  <c:y val="1.8335901850665844E-3"/>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C53-465C-A402-548C0DBEA453}"/>
                </c:ext>
              </c:extLst>
            </c:dLbl>
            <c:dLbl>
              <c:idx val="3"/>
              <c:layout>
                <c:manualLayout>
                  <c:x val="4.4215606907942129E-2"/>
                  <c:y val="-1.9220223084655264E-2"/>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8C53-465C-A402-548C0DBEA453}"/>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Sheet1!$A$2:$A$7</c:f>
              <c:strCache>
                <c:ptCount val="6"/>
                <c:pt idx="0">
                  <c:v>Sports</c:v>
                </c:pt>
                <c:pt idx="1">
                  <c:v>Drama</c:v>
                </c:pt>
                <c:pt idx="2">
                  <c:v>News</c:v>
                </c:pt>
                <c:pt idx="3">
                  <c:v>Documentary</c:v>
                </c:pt>
                <c:pt idx="4">
                  <c:v>Comedy</c:v>
                </c:pt>
                <c:pt idx="5">
                  <c:v>Reality</c:v>
                </c:pt>
              </c:strCache>
            </c:strRef>
          </c:cat>
          <c:val>
            <c:numRef>
              <c:f>Sheet1!$B$2:$B$7</c:f>
              <c:numCache>
                <c:formatCode>General</c:formatCode>
                <c:ptCount val="6"/>
                <c:pt idx="0">
                  <c:v>108</c:v>
                </c:pt>
                <c:pt idx="1">
                  <c:v>37</c:v>
                </c:pt>
                <c:pt idx="2">
                  <c:v>5</c:v>
                </c:pt>
                <c:pt idx="3">
                  <c:v>1</c:v>
                </c:pt>
                <c:pt idx="4">
                  <c:v>31</c:v>
                </c:pt>
                <c:pt idx="5">
                  <c:v>18</c:v>
                </c:pt>
              </c:numCache>
            </c:numRef>
          </c:val>
          <c:extLst>
            <c:ext xmlns:c16="http://schemas.microsoft.com/office/drawing/2014/chart" uri="{C3380CC4-5D6E-409C-BE32-E72D297353CC}">
              <c16:uniqueId val="{0000000C-8C53-465C-A402-548C0DBEA453}"/>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6.1811463680462239E-4"/>
          <c:w val="1"/>
          <c:h val="0.73265202888362935"/>
        </c:manualLayout>
      </c:layout>
      <c:barChart>
        <c:barDir val="col"/>
        <c:grouping val="percentStacked"/>
        <c:varyColors val="0"/>
        <c:ser>
          <c:idx val="0"/>
          <c:order val="0"/>
          <c:tx>
            <c:strRef>
              <c:f>Sheet1!$B$1</c:f>
              <c:strCache>
                <c:ptCount val="1"/>
                <c:pt idx="0">
                  <c:v>A</c:v>
                </c:pt>
              </c:strCache>
            </c:strRef>
          </c:tx>
          <c:spPr>
            <a:solidFill>
              <a:srgbClr val="008000"/>
            </a:solidFill>
            <a:ln>
              <a:noFill/>
            </a:ln>
            <a:effectLst/>
            <a:scene3d>
              <a:camera prst="orthographicFront"/>
              <a:lightRig rig="threePt" dir="t"/>
            </a:scene3d>
            <a:sp3d>
              <a:bevelT/>
            </a:sp3d>
          </c:spPr>
          <c:invertIfNegative val="0"/>
          <c:dPt>
            <c:idx val="0"/>
            <c:invertIfNegative val="0"/>
            <c:bubble3D val="0"/>
            <c:spPr>
              <a:solidFill>
                <a:srgbClr val="008000"/>
              </a:solidFill>
              <a:ln>
                <a:noFill/>
              </a:ln>
              <a:effectLst/>
              <a:scene3d>
                <a:camera prst="orthographicFront"/>
                <a:lightRig rig="threePt" dir="t"/>
              </a:scene3d>
              <a:sp3d>
                <a:bevelT/>
              </a:sp3d>
            </c:spPr>
            <c:extLst>
              <c:ext xmlns:c16="http://schemas.microsoft.com/office/drawing/2014/chart" uri="{C3380CC4-5D6E-409C-BE32-E72D297353CC}">
                <c16:uniqueId val="{00000001-A043-4A40-BB09-23D679F77759}"/>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043-4A40-BB09-23D679F77759}"/>
                </c:ext>
              </c:extLst>
            </c:dLbl>
            <c:numFmt formatCode="0%" sourceLinked="0"/>
            <c:spPr>
              <a:noFill/>
              <a:ln>
                <a:noFill/>
              </a:ln>
              <a:effectLst/>
            </c:spPr>
            <c:txPr>
              <a:bodyPr rot="0" spcFirstLastPara="1" vertOverflow="ellipsis" horzOverflow="clip" vert="horz" wrap="square" lIns="0" tIns="19050" rIns="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County Size</c:v>
                </c:pt>
              </c:strCache>
            </c:strRef>
          </c:cat>
          <c:val>
            <c:numRef>
              <c:f>Sheet1!$B$2</c:f>
              <c:numCache>
                <c:formatCode>General</c:formatCode>
                <c:ptCount val="1"/>
                <c:pt idx="0">
                  <c:v>0.52</c:v>
                </c:pt>
              </c:numCache>
            </c:numRef>
          </c:val>
          <c:extLst>
            <c:ext xmlns:c16="http://schemas.microsoft.com/office/drawing/2014/chart" uri="{C3380CC4-5D6E-409C-BE32-E72D297353CC}">
              <c16:uniqueId val="{00000002-A043-4A40-BB09-23D679F77759}"/>
            </c:ext>
          </c:extLst>
        </c:ser>
        <c:ser>
          <c:idx val="1"/>
          <c:order val="1"/>
          <c:tx>
            <c:strRef>
              <c:f>Sheet1!$C$1</c:f>
              <c:strCache>
                <c:ptCount val="1"/>
                <c:pt idx="0">
                  <c:v>B</c:v>
                </c:pt>
              </c:strCache>
            </c:strRef>
          </c:tx>
          <c:spPr>
            <a:solidFill>
              <a:schemeClr val="accent3"/>
            </a:solidFill>
            <a:ln>
              <a:noFill/>
            </a:ln>
            <a:effectLst/>
            <a:scene3d>
              <a:camera prst="orthographicFront"/>
              <a:lightRig rig="threePt" dir="t"/>
            </a:scene3d>
            <a:sp3d>
              <a:bevelT/>
            </a:sp3d>
          </c:spPr>
          <c:invertIfNegative val="0"/>
          <c:dLbls>
            <c:numFmt formatCode="0%" sourceLinked="0"/>
            <c:spPr>
              <a:noFill/>
              <a:ln>
                <a:noFill/>
              </a:ln>
              <a:effectLst/>
            </c:spPr>
            <c:txPr>
              <a:bodyPr rot="0" spcFirstLastPara="1" vertOverflow="ellipsis" horzOverflow="clip" vert="horz" wrap="square" lIns="0" tIns="19050" rIns="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County Size</c:v>
                </c:pt>
              </c:strCache>
            </c:strRef>
          </c:cat>
          <c:val>
            <c:numRef>
              <c:f>Sheet1!$C$2</c:f>
              <c:numCache>
                <c:formatCode>General</c:formatCode>
                <c:ptCount val="1"/>
                <c:pt idx="0">
                  <c:v>0.28999999999999998</c:v>
                </c:pt>
              </c:numCache>
            </c:numRef>
          </c:val>
          <c:extLst>
            <c:ext xmlns:c16="http://schemas.microsoft.com/office/drawing/2014/chart" uri="{C3380CC4-5D6E-409C-BE32-E72D297353CC}">
              <c16:uniqueId val="{00000003-A043-4A40-BB09-23D679F77759}"/>
            </c:ext>
          </c:extLst>
        </c:ser>
        <c:ser>
          <c:idx val="2"/>
          <c:order val="2"/>
          <c:tx>
            <c:strRef>
              <c:f>Sheet1!$D$1</c:f>
              <c:strCache>
                <c:ptCount val="1"/>
                <c:pt idx="0">
                  <c:v>C</c:v>
                </c:pt>
              </c:strCache>
            </c:strRef>
          </c:tx>
          <c:spPr>
            <a:solidFill>
              <a:schemeClr val="accent3">
                <a:lumMod val="60000"/>
                <a:lumOff val="40000"/>
              </a:schemeClr>
            </a:solidFill>
            <a:ln>
              <a:noFill/>
            </a:ln>
            <a:effectLst/>
            <a:scene3d>
              <a:camera prst="orthographicFront"/>
              <a:lightRig rig="threePt" dir="t"/>
            </a:scene3d>
            <a:sp3d>
              <a:bevelT/>
            </a:sp3d>
          </c:spPr>
          <c:invertIfNegative val="0"/>
          <c:dLbls>
            <c:numFmt formatCode="0%" sourceLinked="0"/>
            <c:spPr>
              <a:noFill/>
              <a:ln>
                <a:noFill/>
              </a:ln>
              <a:effectLst/>
            </c:spPr>
            <c:txPr>
              <a:bodyPr rot="0" spcFirstLastPara="1" vertOverflow="ellipsis" horzOverflow="clip" vert="horz" wrap="square" lIns="0" tIns="19050" rIns="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County Size</c:v>
                </c:pt>
              </c:strCache>
            </c:strRef>
          </c:cat>
          <c:val>
            <c:numRef>
              <c:f>Sheet1!$D$2</c:f>
              <c:numCache>
                <c:formatCode>General</c:formatCode>
                <c:ptCount val="1"/>
                <c:pt idx="0">
                  <c:v>0.11</c:v>
                </c:pt>
              </c:numCache>
            </c:numRef>
          </c:val>
          <c:extLst>
            <c:ext xmlns:c16="http://schemas.microsoft.com/office/drawing/2014/chart" uri="{C3380CC4-5D6E-409C-BE32-E72D297353CC}">
              <c16:uniqueId val="{00000004-A043-4A40-BB09-23D679F77759}"/>
            </c:ext>
          </c:extLst>
        </c:ser>
        <c:ser>
          <c:idx val="3"/>
          <c:order val="3"/>
          <c:tx>
            <c:strRef>
              <c:f>Sheet1!$E$1</c:f>
              <c:strCache>
                <c:ptCount val="1"/>
                <c:pt idx="0">
                  <c:v>D</c:v>
                </c:pt>
              </c:strCache>
            </c:strRef>
          </c:tx>
          <c:spPr>
            <a:solidFill>
              <a:schemeClr val="accent3">
                <a:lumMod val="40000"/>
                <a:lumOff val="60000"/>
              </a:schemeClr>
            </a:solidFill>
            <a:ln>
              <a:noFill/>
            </a:ln>
            <a:effectLst/>
            <a:scene3d>
              <a:camera prst="orthographicFront"/>
              <a:lightRig rig="threePt" dir="t"/>
            </a:scene3d>
            <a:sp3d>
              <a:bevelT/>
            </a:sp3d>
          </c:spPr>
          <c:invertIfNegative val="0"/>
          <c:dLbls>
            <c:numFmt formatCode="0%" sourceLinked="0"/>
            <c:spPr>
              <a:noFill/>
              <a:ln>
                <a:noFill/>
              </a:ln>
              <a:effectLst/>
            </c:spPr>
            <c:txPr>
              <a:bodyPr rot="0" spcFirstLastPara="1" vertOverflow="ellipsis" horzOverflow="clip" vert="horz" wrap="square" lIns="0" tIns="19050" rIns="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County Size</c:v>
                </c:pt>
              </c:strCache>
            </c:strRef>
          </c:cat>
          <c:val>
            <c:numRef>
              <c:f>Sheet1!$E$2</c:f>
              <c:numCache>
                <c:formatCode>General</c:formatCode>
                <c:ptCount val="1"/>
                <c:pt idx="0">
                  <c:v>0.08</c:v>
                </c:pt>
              </c:numCache>
            </c:numRef>
          </c:val>
          <c:extLst>
            <c:ext xmlns:c16="http://schemas.microsoft.com/office/drawing/2014/chart" uri="{C3380CC4-5D6E-409C-BE32-E72D297353CC}">
              <c16:uniqueId val="{00000005-A043-4A40-BB09-23D679F77759}"/>
            </c:ext>
          </c:extLst>
        </c:ser>
        <c:dLbls>
          <c:showLegendKey val="0"/>
          <c:showVal val="0"/>
          <c:showCatName val="0"/>
          <c:showSerName val="0"/>
          <c:showPercent val="0"/>
          <c:showBubbleSize val="0"/>
        </c:dLbls>
        <c:gapWidth val="150"/>
        <c:overlap val="100"/>
        <c:axId val="395114328"/>
        <c:axId val="395114720"/>
      </c:barChart>
      <c:catAx>
        <c:axId val="395114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395114720"/>
        <c:crosses val="autoZero"/>
        <c:auto val="1"/>
        <c:lblAlgn val="ctr"/>
        <c:lblOffset val="100"/>
        <c:noMultiLvlLbl val="0"/>
      </c:catAx>
      <c:valAx>
        <c:axId val="395114720"/>
        <c:scaling>
          <c:orientation val="minMax"/>
        </c:scaling>
        <c:delete val="1"/>
        <c:axPos val="l"/>
        <c:numFmt formatCode="0%" sourceLinked="1"/>
        <c:majorTickMark val="none"/>
        <c:minorTickMark val="none"/>
        <c:tickLblPos val="nextTo"/>
        <c:crossAx val="395114328"/>
        <c:crosses val="autoZero"/>
        <c:crossBetween val="between"/>
      </c:valAx>
      <c:spPr>
        <a:noFill/>
        <a:ln>
          <a:noFill/>
        </a:ln>
        <a:effectLst/>
      </c:spPr>
    </c:plotArea>
    <c:legend>
      <c:legendPos val="b"/>
      <c:layout>
        <c:manualLayout>
          <c:xMode val="edge"/>
          <c:yMode val="edge"/>
          <c:x val="9.3449966740641752E-2"/>
          <c:y val="0.80937451726532361"/>
          <c:w val="0.89529851009848305"/>
          <c:h val="0.1266451544204623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4.6875E-2"/>
          <c:w val="1"/>
          <c:h val="0.7979557086614173"/>
        </c:manualLayout>
      </c:layout>
      <c:barChart>
        <c:barDir val="col"/>
        <c:grouping val="percentStacked"/>
        <c:varyColors val="0"/>
        <c:ser>
          <c:idx val="0"/>
          <c:order val="0"/>
          <c:tx>
            <c:strRef>
              <c:f>Sheet1!$B$1</c:f>
              <c:strCache>
                <c:ptCount val="1"/>
                <c:pt idx="0">
                  <c:v>Female</c:v>
                </c:pt>
              </c:strCache>
            </c:strRef>
          </c:tx>
          <c:spPr>
            <a:solidFill>
              <a:srgbClr val="008000"/>
            </a:solidFill>
            <a:ln>
              <a:noFill/>
            </a:ln>
            <a:effectLst/>
            <a:scene3d>
              <a:camera prst="orthographicFront"/>
              <a:lightRig rig="threePt" dir="t"/>
            </a:scene3d>
            <a:sp3d>
              <a:bevelT/>
            </a:sp3d>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3CD-448C-9AAB-156303F1BFDC}"/>
                </c:ext>
              </c:extLst>
            </c:dLbl>
            <c:numFmt formatCode="0%" sourceLinked="0"/>
            <c:spPr>
              <a:noFill/>
              <a:ln>
                <a:noFill/>
              </a:ln>
              <a:effectLst/>
            </c:spPr>
            <c:txPr>
              <a:bodyPr rot="0" spcFirstLastPara="1" vertOverflow="ellipsis" vert="horz" wrap="square" lIns="0" tIns="19050" rIns="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Gender</c:v>
                </c:pt>
              </c:strCache>
            </c:strRef>
          </c:cat>
          <c:val>
            <c:numRef>
              <c:f>Sheet1!$B$2</c:f>
              <c:numCache>
                <c:formatCode>General</c:formatCode>
                <c:ptCount val="1"/>
                <c:pt idx="0">
                  <c:v>0.49</c:v>
                </c:pt>
              </c:numCache>
            </c:numRef>
          </c:val>
          <c:extLst>
            <c:ext xmlns:c16="http://schemas.microsoft.com/office/drawing/2014/chart" uri="{C3380CC4-5D6E-409C-BE32-E72D297353CC}">
              <c16:uniqueId val="{00000000-93CD-448C-9AAB-156303F1BFDC}"/>
            </c:ext>
          </c:extLst>
        </c:ser>
        <c:ser>
          <c:idx val="1"/>
          <c:order val="1"/>
          <c:tx>
            <c:strRef>
              <c:f>Sheet1!$C$1</c:f>
              <c:strCache>
                <c:ptCount val="1"/>
                <c:pt idx="0">
                  <c:v>Male</c:v>
                </c:pt>
              </c:strCache>
            </c:strRef>
          </c:tx>
          <c:spPr>
            <a:solidFill>
              <a:schemeClr val="accent3"/>
            </a:solidFill>
            <a:ln>
              <a:noFill/>
            </a:ln>
            <a:effectLst/>
            <a:scene3d>
              <a:camera prst="orthographicFront"/>
              <a:lightRig rig="threePt" dir="t"/>
            </a:scene3d>
            <a:sp3d>
              <a:bevelT/>
            </a:sp3d>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3CD-448C-9AAB-156303F1BFDC}"/>
                </c:ext>
              </c:extLst>
            </c:dLbl>
            <c:numFmt formatCode="0%" sourceLinked="0"/>
            <c:spPr>
              <a:noFill/>
              <a:ln>
                <a:noFill/>
              </a:ln>
              <a:effectLst/>
            </c:spPr>
            <c:txPr>
              <a:bodyPr rot="0" spcFirstLastPara="1" vertOverflow="ellipsis" vert="horz" wrap="square" lIns="0" tIns="19050" rIns="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Gender</c:v>
                </c:pt>
              </c:strCache>
            </c:strRef>
          </c:cat>
          <c:val>
            <c:numRef>
              <c:f>Sheet1!$C$2</c:f>
              <c:numCache>
                <c:formatCode>General</c:formatCode>
                <c:ptCount val="1"/>
                <c:pt idx="0">
                  <c:v>0.51</c:v>
                </c:pt>
              </c:numCache>
            </c:numRef>
          </c:val>
          <c:extLst>
            <c:ext xmlns:c16="http://schemas.microsoft.com/office/drawing/2014/chart" uri="{C3380CC4-5D6E-409C-BE32-E72D297353CC}">
              <c16:uniqueId val="{00000006-93CD-448C-9AAB-156303F1BFDC}"/>
            </c:ext>
          </c:extLst>
        </c:ser>
        <c:dLbls>
          <c:showLegendKey val="0"/>
          <c:showVal val="0"/>
          <c:showCatName val="0"/>
          <c:showSerName val="0"/>
          <c:showPercent val="0"/>
          <c:showBubbleSize val="0"/>
        </c:dLbls>
        <c:gapWidth val="150"/>
        <c:overlap val="100"/>
        <c:axId val="395115504"/>
        <c:axId val="395115896"/>
      </c:barChart>
      <c:catAx>
        <c:axId val="395115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395115896"/>
        <c:crosses val="autoZero"/>
        <c:auto val="1"/>
        <c:lblAlgn val="ctr"/>
        <c:lblOffset val="100"/>
        <c:noMultiLvlLbl val="0"/>
      </c:catAx>
      <c:valAx>
        <c:axId val="395115896"/>
        <c:scaling>
          <c:orientation val="minMax"/>
        </c:scaling>
        <c:delete val="1"/>
        <c:axPos val="l"/>
        <c:numFmt formatCode="0%" sourceLinked="1"/>
        <c:majorTickMark val="none"/>
        <c:minorTickMark val="none"/>
        <c:tickLblPos val="nextTo"/>
        <c:crossAx val="3951155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4.6875E-2"/>
          <c:w val="1"/>
          <c:h val="0.70662422689095583"/>
        </c:manualLayout>
      </c:layout>
      <c:barChart>
        <c:barDir val="col"/>
        <c:grouping val="percentStacked"/>
        <c:varyColors val="0"/>
        <c:ser>
          <c:idx val="0"/>
          <c:order val="0"/>
          <c:tx>
            <c:strRef>
              <c:f>Sheet1!$B$1</c:f>
              <c:strCache>
                <c:ptCount val="1"/>
                <c:pt idx="0">
                  <c:v>H.S.Grad or Less</c:v>
                </c:pt>
              </c:strCache>
            </c:strRef>
          </c:tx>
          <c:spPr>
            <a:solidFill>
              <a:srgbClr val="008000"/>
            </a:solidFill>
            <a:ln>
              <a:noFill/>
            </a:ln>
            <a:effectLst/>
            <a:scene3d>
              <a:camera prst="orthographicFront"/>
              <a:lightRig rig="threePt" dir="t"/>
            </a:scene3d>
            <a:sp3d>
              <a:bevelT/>
            </a:sp3d>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3CD-448C-9AAB-156303F1BFDC}"/>
                </c:ext>
              </c:extLst>
            </c:dLbl>
            <c:numFmt formatCode="0%" sourceLinked="0"/>
            <c:spPr>
              <a:noFill/>
              <a:ln>
                <a:noFill/>
              </a:ln>
              <a:effectLst/>
            </c:spPr>
            <c:txPr>
              <a:bodyPr rot="0" spcFirstLastPara="1" vertOverflow="ellipsis" vert="horz" wrap="square" lIns="0" tIns="19050" rIns="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Highest Level of Education</c:v>
                </c:pt>
              </c:strCache>
            </c:strRef>
          </c:cat>
          <c:val>
            <c:numRef>
              <c:f>Sheet1!$B$2</c:f>
              <c:numCache>
                <c:formatCode>General</c:formatCode>
                <c:ptCount val="1"/>
                <c:pt idx="0">
                  <c:v>0.19</c:v>
                </c:pt>
              </c:numCache>
            </c:numRef>
          </c:val>
          <c:extLst>
            <c:ext xmlns:c16="http://schemas.microsoft.com/office/drawing/2014/chart" uri="{C3380CC4-5D6E-409C-BE32-E72D297353CC}">
              <c16:uniqueId val="{00000000-93CD-448C-9AAB-156303F1BFDC}"/>
            </c:ext>
          </c:extLst>
        </c:ser>
        <c:ser>
          <c:idx val="1"/>
          <c:order val="1"/>
          <c:tx>
            <c:strRef>
              <c:f>Sheet1!$C$1</c:f>
              <c:strCache>
                <c:ptCount val="1"/>
                <c:pt idx="0">
                  <c:v>Some College</c:v>
                </c:pt>
              </c:strCache>
            </c:strRef>
          </c:tx>
          <c:spPr>
            <a:solidFill>
              <a:schemeClr val="accent3"/>
            </a:solidFill>
            <a:ln>
              <a:noFill/>
            </a:ln>
            <a:effectLst/>
            <a:scene3d>
              <a:camera prst="orthographicFront"/>
              <a:lightRig rig="threePt" dir="t"/>
            </a:scene3d>
            <a:sp3d>
              <a:bevelT/>
            </a:sp3d>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3CD-448C-9AAB-156303F1BFDC}"/>
                </c:ext>
              </c:extLst>
            </c:dLbl>
            <c:numFmt formatCode="0%" sourceLinked="0"/>
            <c:spPr>
              <a:noFill/>
              <a:ln>
                <a:noFill/>
              </a:ln>
              <a:effectLst/>
            </c:spPr>
            <c:txPr>
              <a:bodyPr rot="0" spcFirstLastPara="1" vertOverflow="ellipsis" vert="horz" wrap="square" lIns="0" tIns="19050" rIns="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Highest Level of Education</c:v>
                </c:pt>
              </c:strCache>
            </c:strRef>
          </c:cat>
          <c:val>
            <c:numRef>
              <c:f>Sheet1!$C$2</c:f>
              <c:numCache>
                <c:formatCode>General</c:formatCode>
                <c:ptCount val="1"/>
                <c:pt idx="0">
                  <c:v>0.27</c:v>
                </c:pt>
              </c:numCache>
            </c:numRef>
          </c:val>
          <c:extLst>
            <c:ext xmlns:c16="http://schemas.microsoft.com/office/drawing/2014/chart" uri="{C3380CC4-5D6E-409C-BE32-E72D297353CC}">
              <c16:uniqueId val="{00000006-93CD-448C-9AAB-156303F1BFDC}"/>
            </c:ext>
          </c:extLst>
        </c:ser>
        <c:ser>
          <c:idx val="2"/>
          <c:order val="2"/>
          <c:tx>
            <c:strRef>
              <c:f>Sheet1!$D$1</c:f>
              <c:strCache>
                <c:ptCount val="1"/>
                <c:pt idx="0">
                  <c:v>College Grad</c:v>
                </c:pt>
              </c:strCache>
            </c:strRef>
          </c:tx>
          <c:spPr>
            <a:solidFill>
              <a:schemeClr val="accent3">
                <a:lumMod val="40000"/>
                <a:lumOff val="60000"/>
              </a:schemeClr>
            </a:solidFill>
            <a:ln>
              <a:noFill/>
            </a:ln>
            <a:effectLst/>
            <a:scene3d>
              <a:camera prst="orthographicFront"/>
              <a:lightRig rig="threePt" dir="t"/>
            </a:scene3d>
            <a:sp3d>
              <a:bevelT/>
            </a:sp3d>
          </c:spPr>
          <c:invertIfNegative val="0"/>
          <c:dPt>
            <c:idx val="0"/>
            <c:invertIfNegative val="0"/>
            <c:bubble3D val="0"/>
            <c:spPr>
              <a:solidFill>
                <a:schemeClr val="accent3">
                  <a:lumMod val="40000"/>
                  <a:lumOff val="60000"/>
                </a:schemeClr>
              </a:solidFill>
              <a:ln>
                <a:solidFill>
                  <a:schemeClr val="tx2">
                    <a:lumMod val="40000"/>
                    <a:lumOff val="60000"/>
                  </a:schemeClr>
                </a:solidFill>
              </a:ln>
              <a:effectLst/>
              <a:scene3d>
                <a:camera prst="orthographicFront"/>
                <a:lightRig rig="threePt" dir="t"/>
              </a:scene3d>
              <a:sp3d>
                <a:bevelT/>
              </a:sp3d>
            </c:spPr>
            <c:extLst>
              <c:ext xmlns:c16="http://schemas.microsoft.com/office/drawing/2014/chart" uri="{C3380CC4-5D6E-409C-BE32-E72D297353CC}">
                <c16:uniqueId val="{00000002-D692-479D-A539-F4BBB69C9F40}"/>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692-479D-A539-F4BBB69C9F40}"/>
                </c:ext>
              </c:extLst>
            </c:dLbl>
            <c:numFmt formatCode="0%" sourceLinked="0"/>
            <c:spPr>
              <a:noFill/>
              <a:ln>
                <a:noFill/>
              </a:ln>
              <a:effectLst/>
            </c:spPr>
            <c:txPr>
              <a:bodyPr rot="0" spcFirstLastPara="1" vertOverflow="ellipsis" vert="horz" wrap="square" lIns="0" tIns="19050" rIns="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Highest Level of Education</c:v>
                </c:pt>
              </c:strCache>
            </c:strRef>
          </c:cat>
          <c:val>
            <c:numRef>
              <c:f>Sheet1!$D$2</c:f>
              <c:numCache>
                <c:formatCode>General</c:formatCode>
                <c:ptCount val="1"/>
                <c:pt idx="0">
                  <c:v>0.32</c:v>
                </c:pt>
              </c:numCache>
            </c:numRef>
          </c:val>
          <c:extLst>
            <c:ext xmlns:c16="http://schemas.microsoft.com/office/drawing/2014/chart" uri="{C3380CC4-5D6E-409C-BE32-E72D297353CC}">
              <c16:uniqueId val="{00000000-D692-479D-A539-F4BBB69C9F40}"/>
            </c:ext>
          </c:extLst>
        </c:ser>
        <c:ser>
          <c:idx val="3"/>
          <c:order val="3"/>
          <c:tx>
            <c:strRef>
              <c:f>Sheet1!$E$1</c:f>
              <c:strCache>
                <c:ptCount val="1"/>
                <c:pt idx="0">
                  <c:v>Professional Degree</c:v>
                </c:pt>
              </c:strCache>
            </c:strRef>
          </c:tx>
          <c:spPr>
            <a:solidFill>
              <a:schemeClr val="accent3">
                <a:lumMod val="20000"/>
                <a:lumOff val="80000"/>
              </a:schemeClr>
            </a:solidFill>
            <a:ln>
              <a:noFill/>
            </a:ln>
            <a:effectLst/>
            <a:scene3d>
              <a:camera prst="orthographicFront"/>
              <a:lightRig rig="threePt" dir="t"/>
            </a:scene3d>
            <a:sp3d>
              <a:bevelT/>
            </a:sp3d>
          </c:spPr>
          <c:invertIfNegative val="0"/>
          <c:dPt>
            <c:idx val="0"/>
            <c:invertIfNegative val="0"/>
            <c:bubble3D val="0"/>
            <c:extLst>
              <c:ext xmlns:c16="http://schemas.microsoft.com/office/drawing/2014/chart" uri="{C3380CC4-5D6E-409C-BE32-E72D297353CC}">
                <c16:uniqueId val="{00000003-D692-479D-A539-F4BBB69C9F40}"/>
              </c:ext>
            </c:extLst>
          </c:dPt>
          <c:dLbls>
            <c:numFmt formatCode="0%" sourceLinked="0"/>
            <c:spPr>
              <a:noFill/>
              <a:ln>
                <a:noFill/>
              </a:ln>
              <a:effectLst/>
            </c:spPr>
            <c:txPr>
              <a:bodyPr rot="0" spcFirstLastPara="1" vertOverflow="ellipsis" vert="horz" wrap="square" lIns="0" tIns="19050" rIns="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Highest Level of Education</c:v>
                </c:pt>
              </c:strCache>
            </c:strRef>
          </c:cat>
          <c:val>
            <c:numRef>
              <c:f>Sheet1!$E$2</c:f>
              <c:numCache>
                <c:formatCode>General</c:formatCode>
                <c:ptCount val="1"/>
                <c:pt idx="0">
                  <c:v>0.22</c:v>
                </c:pt>
              </c:numCache>
            </c:numRef>
          </c:val>
          <c:extLst>
            <c:ext xmlns:c16="http://schemas.microsoft.com/office/drawing/2014/chart" uri="{C3380CC4-5D6E-409C-BE32-E72D297353CC}">
              <c16:uniqueId val="{00000001-D692-479D-A539-F4BBB69C9F40}"/>
            </c:ext>
          </c:extLst>
        </c:ser>
        <c:dLbls>
          <c:showLegendKey val="0"/>
          <c:showVal val="0"/>
          <c:showCatName val="0"/>
          <c:showSerName val="0"/>
          <c:showPercent val="0"/>
          <c:showBubbleSize val="0"/>
        </c:dLbls>
        <c:gapWidth val="150"/>
        <c:overlap val="100"/>
        <c:axId val="395117072"/>
        <c:axId val="395117464"/>
      </c:barChart>
      <c:catAx>
        <c:axId val="395117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395117464"/>
        <c:crosses val="autoZero"/>
        <c:auto val="1"/>
        <c:lblAlgn val="ctr"/>
        <c:lblOffset val="100"/>
        <c:noMultiLvlLbl val="0"/>
      </c:catAx>
      <c:valAx>
        <c:axId val="395117464"/>
        <c:scaling>
          <c:orientation val="minMax"/>
        </c:scaling>
        <c:delete val="1"/>
        <c:axPos val="l"/>
        <c:numFmt formatCode="0%" sourceLinked="1"/>
        <c:majorTickMark val="none"/>
        <c:minorTickMark val="none"/>
        <c:tickLblPos val="nextTo"/>
        <c:crossAx val="395117072"/>
        <c:crosses val="autoZero"/>
        <c:crossBetween val="between"/>
      </c:valAx>
      <c:spPr>
        <a:noFill/>
        <a:ln>
          <a:noFill/>
        </a:ln>
        <a:effectLst/>
      </c:spPr>
    </c:plotArea>
    <c:legend>
      <c:legendPos val="b"/>
      <c:layout>
        <c:manualLayout>
          <c:xMode val="edge"/>
          <c:yMode val="edge"/>
          <c:x val="4.8629293658544508E-2"/>
          <c:y val="0.87024908815573299"/>
          <c:w val="0.88256109900320889"/>
          <c:h val="0.1159128020385388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0.26247</cdr:x>
      <cdr:y>0.83717</cdr:y>
    </cdr:from>
    <cdr:to>
      <cdr:x>0.41968</cdr:x>
      <cdr:y>0.90657</cdr:y>
    </cdr:to>
    <cdr:sp macro="" textlink="">
      <cdr:nvSpPr>
        <cdr:cNvPr id="2" name="TextBox 2">
          <a:extLst xmlns:a="http://schemas.openxmlformats.org/drawingml/2006/main">
            <a:ext uri="{FF2B5EF4-FFF2-40B4-BE49-F238E27FC236}">
              <a16:creationId xmlns:a16="http://schemas.microsoft.com/office/drawing/2014/main" id="{EB06634E-0231-457B-B112-3720BED6236A}"/>
            </a:ext>
          </a:extLst>
        </cdr:cNvPr>
        <cdr:cNvSpPr txBox="1"/>
      </cdr:nvSpPr>
      <cdr:spPr>
        <a:xfrm xmlns:a="http://schemas.openxmlformats.org/drawingml/2006/main">
          <a:off x="2221946" y="3431790"/>
          <a:ext cx="1330854" cy="28449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200" dirty="0">
              <a:solidFill>
                <a:schemeClr val="tx1">
                  <a:lumMod val="65000"/>
                  <a:lumOff val="35000"/>
                </a:schemeClr>
              </a:solidFill>
            </a:rPr>
            <a:t>Older Millennials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3C3A0C93-7E5A-5F49-BEBF-176D9D86AE98}" type="datetimeFigureOut">
              <a:rPr lang="en-US" smtClean="0"/>
              <a:pPr/>
              <a:t>3/23/2018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51A7F7A-CF2C-A64E-BF71-DE52D54C670E}" type="slidenum">
              <a:rPr lang="en-US" smtClean="0"/>
              <a:pPr/>
              <a:t>‹#›</a:t>
            </a:fld>
            <a:endParaRPr lang="en-US"/>
          </a:p>
        </p:txBody>
      </p:sp>
    </p:spTree>
    <p:extLst>
      <p:ext uri="{BB962C8B-B14F-4D97-AF65-F5344CB8AC3E}">
        <p14:creationId xmlns:p14="http://schemas.microsoft.com/office/powerpoint/2010/main" val="33278050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6160E6A-AE89-9D4B-878B-75A99885AD87}" type="datetimeFigureOut">
              <a:rPr lang="en-US" smtClean="0"/>
              <a:pPr/>
              <a:t>3/23/2018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3882BC3-AE5F-3043-9FCD-C1F199F164CC}" type="slidenum">
              <a:rPr lang="en-US" smtClean="0"/>
              <a:pPr/>
              <a:t>‹#›</a:t>
            </a:fld>
            <a:endParaRPr lang="en-US"/>
          </a:p>
        </p:txBody>
      </p:sp>
    </p:spTree>
    <p:extLst>
      <p:ext uri="{BB962C8B-B14F-4D97-AF65-F5344CB8AC3E}">
        <p14:creationId xmlns:p14="http://schemas.microsoft.com/office/powerpoint/2010/main" val="352995726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82BC3-AE5F-3043-9FCD-C1F199F164CC}" type="slidenum">
              <a:rPr lang="en-US" smtClean="0"/>
              <a:pPr/>
              <a:t>29</a:t>
            </a:fld>
            <a:endParaRPr lang="en-US"/>
          </a:p>
        </p:txBody>
      </p:sp>
    </p:spTree>
    <p:extLst>
      <p:ext uri="{BB962C8B-B14F-4D97-AF65-F5344CB8AC3E}">
        <p14:creationId xmlns:p14="http://schemas.microsoft.com/office/powerpoint/2010/main" val="477233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66D4F1-25DA-48F8-AD8C-81B5F2753AE7}" type="slidenum">
              <a:rPr lang="en-US" smtClean="0"/>
              <a:pPr/>
              <a:t>41</a:t>
            </a:fld>
            <a:endParaRPr lang="en-US"/>
          </a:p>
        </p:txBody>
      </p:sp>
    </p:spTree>
    <p:extLst>
      <p:ext uri="{BB962C8B-B14F-4D97-AF65-F5344CB8AC3E}">
        <p14:creationId xmlns:p14="http://schemas.microsoft.com/office/powerpoint/2010/main" val="3409596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4100797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10462" y="5002207"/>
            <a:ext cx="5435605" cy="1517126"/>
          </a:xfrm>
          <a:prstGeom prst="rect">
            <a:avLst/>
          </a:prstGeom>
        </p:spPr>
        <p:txBody>
          <a:bodyPr anchor="t" anchorCtr="0">
            <a:noAutofit/>
          </a:bodyPr>
          <a:lstStyle>
            <a:lvl1pPr algn="l">
              <a:lnSpc>
                <a:spcPts val="3800"/>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2953465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1133" y="567940"/>
            <a:ext cx="5510261" cy="994545"/>
          </a:xfrm>
          <a:prstGeom prst="rect">
            <a:avLst/>
          </a:prstGeom>
        </p:spPr>
        <p:txBody>
          <a:bodyPr/>
          <a:lstStyle>
            <a:lvl1pPr algn="l">
              <a:defRPr spc="-100">
                <a:solidFill>
                  <a:srgbClr val="3775A2"/>
                </a:solidFill>
                <a:latin typeface="Trebuchet MS"/>
                <a:cs typeface="Trebuchet MS"/>
              </a:defRPr>
            </a:lvl1pPr>
          </a:lstStyle>
          <a:p>
            <a:r>
              <a:rPr lang="en-US" dirty="0"/>
              <a:t>Sample Page Layout</a:t>
            </a:r>
          </a:p>
        </p:txBody>
      </p:sp>
      <p:sp>
        <p:nvSpPr>
          <p:cNvPr id="3" name="Subtitle 2"/>
          <p:cNvSpPr>
            <a:spLocks noGrp="1"/>
          </p:cNvSpPr>
          <p:nvPr>
            <p:ph type="subTitle" idx="1" hasCustomPrompt="1"/>
          </p:nvPr>
        </p:nvSpPr>
        <p:spPr>
          <a:xfrm>
            <a:off x="616527" y="368684"/>
            <a:ext cx="5910503"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Sample Pre-Head</a:t>
            </a:r>
          </a:p>
        </p:txBody>
      </p:sp>
      <p:sp>
        <p:nvSpPr>
          <p:cNvPr id="5" name="Footer Placeholder 4"/>
          <p:cNvSpPr>
            <a:spLocks noGrp="1"/>
          </p:cNvSpPr>
          <p:nvPr>
            <p:ph type="ftr" sz="quarter" idx="11"/>
          </p:nvPr>
        </p:nvSpPr>
        <p:spPr>
          <a:xfrm>
            <a:off x="479064" y="6410229"/>
            <a:ext cx="6963906" cy="365125"/>
          </a:xfrm>
          <a:prstGeom prst="rect">
            <a:avLst/>
          </a:prstGeom>
        </p:spPr>
        <p:txBody>
          <a:bodyPr/>
          <a:lstStyle>
            <a:lvl1pPr>
              <a:defRPr sz="900">
                <a:solidFill>
                  <a:schemeClr val="bg1"/>
                </a:solidFill>
                <a:latin typeface="Trebuchet MS"/>
                <a:cs typeface="Trebuchet MS"/>
              </a:defRPr>
            </a:lvl1pPr>
          </a:lstStyle>
          <a:p>
            <a:endParaRPr lang="en-US" dirty="0"/>
          </a:p>
        </p:txBody>
      </p:sp>
      <p:sp>
        <p:nvSpPr>
          <p:cNvPr id="9" name="Text Placeholder 8"/>
          <p:cNvSpPr>
            <a:spLocks noGrp="1"/>
          </p:cNvSpPr>
          <p:nvPr>
            <p:ph type="body" sz="quarter" idx="13" hasCustomPrompt="1"/>
          </p:nvPr>
        </p:nvSpPr>
        <p:spPr>
          <a:xfrm>
            <a:off x="601664" y="1809172"/>
            <a:ext cx="4716942" cy="2624283"/>
          </a:xfrm>
          <a:prstGeom prst="rect">
            <a:avLst/>
          </a:prstGeom>
        </p:spPr>
        <p:txBody>
          <a:bodyPr vert="horz"/>
          <a:lstStyle>
            <a:lvl1pPr marL="0" indent="0">
              <a:buFontTx/>
              <a:buNone/>
              <a:defRPr sz="2200">
                <a:latin typeface="Trebuchet MS"/>
                <a:cs typeface="Trebuchet MS"/>
              </a:defRPr>
            </a:lvl1pPr>
          </a:lstStyle>
          <a:p>
            <a:pPr lvl="0"/>
            <a:r>
              <a:rPr lang="en-US" dirty="0"/>
              <a:t>In 2014, the VAB released a study called “What’s Driving Digital?” which looked at the impact of monthly TV spend on the website traffic of 75 “pure-play” Internet brands such as Priceline, </a:t>
            </a:r>
            <a:r>
              <a:rPr lang="en-US" dirty="0" err="1"/>
              <a:t>E*Trade</a:t>
            </a:r>
            <a:r>
              <a:rPr lang="en-US" dirty="0"/>
              <a:t> and </a:t>
            </a:r>
            <a:r>
              <a:rPr lang="en-US" dirty="0" err="1"/>
              <a:t>Match.com</a:t>
            </a:r>
            <a:r>
              <a:rPr lang="en-US" dirty="0"/>
              <a:t> to name just a few.</a:t>
            </a:r>
          </a:p>
          <a:p>
            <a:pPr lvl="0"/>
            <a:r>
              <a:rPr lang="en-US" dirty="0"/>
              <a:t> </a:t>
            </a:r>
          </a:p>
        </p:txBody>
      </p:sp>
      <p:sp>
        <p:nvSpPr>
          <p:cNvPr id="10" name="Text Placeholder 8"/>
          <p:cNvSpPr>
            <a:spLocks noGrp="1"/>
          </p:cNvSpPr>
          <p:nvPr>
            <p:ph type="body" sz="quarter" idx="14" hasCustomPrompt="1"/>
          </p:nvPr>
        </p:nvSpPr>
        <p:spPr>
          <a:xfrm>
            <a:off x="616527" y="4640118"/>
            <a:ext cx="4716942" cy="1363519"/>
          </a:xfrm>
          <a:prstGeom prst="rect">
            <a:avLst/>
          </a:prstGeom>
        </p:spPr>
        <p:txBody>
          <a:bodyPr vert="horz"/>
          <a:lstStyle>
            <a:lvl1pPr marL="0" indent="0">
              <a:buFontTx/>
              <a:buNone/>
              <a:defRPr sz="1800">
                <a:latin typeface="Trebuchet MS"/>
                <a:cs typeface="Trebuchet MS"/>
              </a:defRPr>
            </a:lvl1pPr>
          </a:lstStyle>
          <a:p>
            <a:pPr lvl="0"/>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p>
          <a:p>
            <a:pPr lvl="0"/>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endParaRPr lang="en-US" dirty="0"/>
          </a:p>
          <a:p>
            <a:pPr lvl="0"/>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a:t>
            </a:r>
            <a:endParaRPr lang="en-US" dirty="0"/>
          </a:p>
        </p:txBody>
      </p:sp>
      <p:sp>
        <p:nvSpPr>
          <p:cNvPr id="11" name="Subtitle 2"/>
          <p:cNvSpPr txBox="1">
            <a:spLocks/>
          </p:cNvSpPr>
          <p:nvPr userDrawn="1"/>
        </p:nvSpPr>
        <p:spPr>
          <a:xfrm>
            <a:off x="8412018" y="6309349"/>
            <a:ext cx="554952" cy="417563"/>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21AD1E46-6C0E-2740-8AE4-E7555976E32C}" type="slidenum">
              <a:rPr lang="en-US" smtClean="0">
                <a:latin typeface="Trebuchet MS"/>
                <a:cs typeface="Trebuchet MS"/>
              </a:rPr>
              <a:pPr algn="ctr"/>
              <a:t>‹#›</a:t>
            </a:fld>
            <a:endParaRPr lang="en-US" dirty="0">
              <a:latin typeface="Trebuchet MS"/>
              <a:cs typeface="Trebuchet MS"/>
            </a:endParaRPr>
          </a:p>
        </p:txBody>
      </p:sp>
    </p:spTree>
    <p:extLst>
      <p:ext uri="{BB962C8B-B14F-4D97-AF65-F5344CB8AC3E}">
        <p14:creationId xmlns:p14="http://schemas.microsoft.com/office/powerpoint/2010/main" val="2782823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F9D6DC-8C4E-4599-BF21-177D7E9FD0B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9877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756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1133" y="567940"/>
            <a:ext cx="5510261" cy="994545"/>
          </a:xfrm>
          <a:prstGeom prst="rect">
            <a:avLst/>
          </a:prstGeom>
        </p:spPr>
        <p:txBody>
          <a:bodyPr/>
          <a:lstStyle>
            <a:lvl1pPr algn="l">
              <a:defRPr spc="-100">
                <a:solidFill>
                  <a:srgbClr val="3775A2"/>
                </a:solidFill>
                <a:latin typeface="Trebuchet MS"/>
                <a:cs typeface="Trebuchet MS"/>
              </a:defRPr>
            </a:lvl1pPr>
          </a:lstStyle>
          <a:p>
            <a:r>
              <a:rPr lang="en-US" dirty="0"/>
              <a:t>Sample Page Layout</a:t>
            </a:r>
          </a:p>
        </p:txBody>
      </p:sp>
      <p:sp>
        <p:nvSpPr>
          <p:cNvPr id="3" name="Subtitle 2"/>
          <p:cNvSpPr>
            <a:spLocks noGrp="1"/>
          </p:cNvSpPr>
          <p:nvPr>
            <p:ph type="subTitle" idx="1" hasCustomPrompt="1"/>
          </p:nvPr>
        </p:nvSpPr>
        <p:spPr>
          <a:xfrm>
            <a:off x="616527" y="368684"/>
            <a:ext cx="5910503"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Sample Pre-Head</a:t>
            </a:r>
          </a:p>
        </p:txBody>
      </p:sp>
      <p:sp>
        <p:nvSpPr>
          <p:cNvPr id="5" name="Footer Placeholder 4"/>
          <p:cNvSpPr>
            <a:spLocks noGrp="1"/>
          </p:cNvSpPr>
          <p:nvPr>
            <p:ph type="ftr" sz="quarter" idx="11"/>
          </p:nvPr>
        </p:nvSpPr>
        <p:spPr>
          <a:xfrm>
            <a:off x="479064" y="6410229"/>
            <a:ext cx="6963906" cy="365125"/>
          </a:xfrm>
          <a:prstGeom prst="rect">
            <a:avLst/>
          </a:prstGeom>
        </p:spPr>
        <p:txBody>
          <a:bodyPr/>
          <a:lstStyle>
            <a:lvl1pPr>
              <a:defRPr sz="900">
                <a:solidFill>
                  <a:schemeClr val="bg1"/>
                </a:solidFill>
                <a:latin typeface="Trebuchet MS"/>
                <a:cs typeface="Trebuchet MS"/>
              </a:defRPr>
            </a:lvl1pPr>
          </a:lstStyle>
          <a:p>
            <a:endParaRPr lang="en-US" dirty="0"/>
          </a:p>
        </p:txBody>
      </p:sp>
      <p:sp>
        <p:nvSpPr>
          <p:cNvPr id="9" name="Text Placeholder 8"/>
          <p:cNvSpPr>
            <a:spLocks noGrp="1"/>
          </p:cNvSpPr>
          <p:nvPr>
            <p:ph type="body" sz="quarter" idx="13" hasCustomPrompt="1"/>
          </p:nvPr>
        </p:nvSpPr>
        <p:spPr>
          <a:xfrm>
            <a:off x="601664" y="1809172"/>
            <a:ext cx="4716942" cy="2624283"/>
          </a:xfrm>
          <a:prstGeom prst="rect">
            <a:avLst/>
          </a:prstGeom>
        </p:spPr>
        <p:txBody>
          <a:bodyPr vert="horz"/>
          <a:lstStyle>
            <a:lvl1pPr marL="0" indent="0">
              <a:buFontTx/>
              <a:buNone/>
              <a:defRPr sz="2200">
                <a:latin typeface="Trebuchet MS"/>
                <a:cs typeface="Trebuchet MS"/>
              </a:defRPr>
            </a:lvl1pPr>
          </a:lstStyle>
          <a:p>
            <a:pPr lvl="0"/>
            <a:r>
              <a:rPr lang="en-US" dirty="0"/>
              <a:t>In 2014, the VAB released a study called “What’s Driving Digital?” which looked at the impact of monthly TV spend on the website traffic of 75 “pure-play” Internet brands such as Priceline, </a:t>
            </a:r>
            <a:r>
              <a:rPr lang="en-US" dirty="0" err="1"/>
              <a:t>E*Trade</a:t>
            </a:r>
            <a:r>
              <a:rPr lang="en-US" dirty="0"/>
              <a:t> and </a:t>
            </a:r>
            <a:r>
              <a:rPr lang="en-US" dirty="0" err="1"/>
              <a:t>Match.com</a:t>
            </a:r>
            <a:r>
              <a:rPr lang="en-US" dirty="0"/>
              <a:t> to name just a few.</a:t>
            </a:r>
          </a:p>
          <a:p>
            <a:pPr lvl="0"/>
            <a:r>
              <a:rPr lang="en-US" dirty="0"/>
              <a:t> </a:t>
            </a:r>
          </a:p>
        </p:txBody>
      </p:sp>
      <p:sp>
        <p:nvSpPr>
          <p:cNvPr id="10" name="Text Placeholder 8"/>
          <p:cNvSpPr>
            <a:spLocks noGrp="1"/>
          </p:cNvSpPr>
          <p:nvPr>
            <p:ph type="body" sz="quarter" idx="14" hasCustomPrompt="1"/>
          </p:nvPr>
        </p:nvSpPr>
        <p:spPr>
          <a:xfrm>
            <a:off x="616527" y="4640118"/>
            <a:ext cx="4716942" cy="1363519"/>
          </a:xfrm>
          <a:prstGeom prst="rect">
            <a:avLst/>
          </a:prstGeom>
        </p:spPr>
        <p:txBody>
          <a:bodyPr vert="horz"/>
          <a:lstStyle>
            <a:lvl1pPr marL="0" indent="0">
              <a:buFontTx/>
              <a:buNone/>
              <a:defRPr sz="1800">
                <a:latin typeface="Trebuchet MS"/>
                <a:cs typeface="Trebuchet MS"/>
              </a:defRPr>
            </a:lvl1pPr>
          </a:lstStyle>
          <a:p>
            <a:pPr lvl="0"/>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p>
          <a:p>
            <a:pPr lvl="0"/>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endParaRPr lang="en-US" dirty="0"/>
          </a:p>
          <a:p>
            <a:pPr lvl="0"/>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a:t>
            </a:r>
            <a:endParaRPr lang="en-US" dirty="0"/>
          </a:p>
        </p:txBody>
      </p:sp>
      <p:sp>
        <p:nvSpPr>
          <p:cNvPr id="11" name="Subtitle 2"/>
          <p:cNvSpPr txBox="1">
            <a:spLocks/>
          </p:cNvSpPr>
          <p:nvPr userDrawn="1"/>
        </p:nvSpPr>
        <p:spPr>
          <a:xfrm>
            <a:off x="8412018" y="6309349"/>
            <a:ext cx="554952" cy="417563"/>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21AD1E46-6C0E-2740-8AE4-E7555976E32C}" type="slidenum">
              <a:rPr lang="en-US" smtClean="0">
                <a:latin typeface="Trebuchet MS"/>
                <a:cs typeface="Trebuchet MS"/>
              </a:rPr>
              <a:pPr algn="ctr"/>
              <a:t>‹#›</a:t>
            </a:fld>
            <a:endParaRPr lang="en-US" dirty="0">
              <a:latin typeface="Trebuchet MS"/>
              <a:cs typeface="Trebuchet MS"/>
            </a:endParaRPr>
          </a:p>
        </p:txBody>
      </p:sp>
    </p:spTree>
    <p:extLst>
      <p:ext uri="{BB962C8B-B14F-4D97-AF65-F5344CB8AC3E}">
        <p14:creationId xmlns:p14="http://schemas.microsoft.com/office/powerpoint/2010/main" val="354864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11648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1133" y="567940"/>
            <a:ext cx="5510261" cy="994545"/>
          </a:xfrm>
          <a:prstGeom prst="rect">
            <a:avLst/>
          </a:prstGeom>
        </p:spPr>
        <p:txBody>
          <a:bodyPr/>
          <a:lstStyle>
            <a:lvl1pPr algn="l">
              <a:defRPr spc="-100">
                <a:solidFill>
                  <a:srgbClr val="3775A2"/>
                </a:solidFill>
                <a:latin typeface="Trebuchet MS"/>
                <a:cs typeface="Trebuchet MS"/>
              </a:defRPr>
            </a:lvl1pPr>
          </a:lstStyle>
          <a:p>
            <a:r>
              <a:rPr lang="en-US" dirty="0"/>
              <a:t>Sample Page Layout</a:t>
            </a:r>
          </a:p>
        </p:txBody>
      </p:sp>
      <p:sp>
        <p:nvSpPr>
          <p:cNvPr id="3" name="Subtitle 2"/>
          <p:cNvSpPr>
            <a:spLocks noGrp="1"/>
          </p:cNvSpPr>
          <p:nvPr>
            <p:ph type="subTitle" idx="1" hasCustomPrompt="1"/>
          </p:nvPr>
        </p:nvSpPr>
        <p:spPr>
          <a:xfrm>
            <a:off x="616527" y="368684"/>
            <a:ext cx="5910503"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Sample Pre-Head</a:t>
            </a:r>
          </a:p>
        </p:txBody>
      </p:sp>
      <p:sp>
        <p:nvSpPr>
          <p:cNvPr id="5" name="Footer Placeholder 4"/>
          <p:cNvSpPr>
            <a:spLocks noGrp="1"/>
          </p:cNvSpPr>
          <p:nvPr>
            <p:ph type="ftr" sz="quarter" idx="11"/>
          </p:nvPr>
        </p:nvSpPr>
        <p:spPr>
          <a:xfrm>
            <a:off x="479064" y="6410229"/>
            <a:ext cx="6963906" cy="365125"/>
          </a:xfrm>
          <a:prstGeom prst="rect">
            <a:avLst/>
          </a:prstGeom>
        </p:spPr>
        <p:txBody>
          <a:bodyPr/>
          <a:lstStyle>
            <a:lvl1pPr>
              <a:defRPr sz="900">
                <a:solidFill>
                  <a:schemeClr val="bg1"/>
                </a:solidFill>
                <a:latin typeface="Trebuchet MS"/>
                <a:cs typeface="Trebuchet MS"/>
              </a:defRPr>
            </a:lvl1pPr>
          </a:lstStyle>
          <a:p>
            <a:endParaRPr lang="en-US" dirty="0"/>
          </a:p>
        </p:txBody>
      </p:sp>
      <p:sp>
        <p:nvSpPr>
          <p:cNvPr id="9" name="Text Placeholder 8"/>
          <p:cNvSpPr>
            <a:spLocks noGrp="1"/>
          </p:cNvSpPr>
          <p:nvPr>
            <p:ph type="body" sz="quarter" idx="13" hasCustomPrompt="1"/>
          </p:nvPr>
        </p:nvSpPr>
        <p:spPr>
          <a:xfrm>
            <a:off x="601664" y="1809172"/>
            <a:ext cx="4716942" cy="2624283"/>
          </a:xfrm>
          <a:prstGeom prst="rect">
            <a:avLst/>
          </a:prstGeom>
        </p:spPr>
        <p:txBody>
          <a:bodyPr vert="horz"/>
          <a:lstStyle>
            <a:lvl1pPr marL="0" indent="0">
              <a:buFontTx/>
              <a:buNone/>
              <a:defRPr sz="2200">
                <a:latin typeface="Trebuchet MS"/>
                <a:cs typeface="Trebuchet MS"/>
              </a:defRPr>
            </a:lvl1pPr>
          </a:lstStyle>
          <a:p>
            <a:pPr lvl="0"/>
            <a:r>
              <a:rPr lang="en-US" dirty="0"/>
              <a:t>In 2014, the VAB released a study called “What’s Driving Digital?” which looked at the impact of monthly TV spend on the website traffic of 75 “pure-play” Internet brands such as Priceline, </a:t>
            </a:r>
            <a:r>
              <a:rPr lang="en-US" dirty="0" err="1"/>
              <a:t>E*Trade</a:t>
            </a:r>
            <a:r>
              <a:rPr lang="en-US" dirty="0"/>
              <a:t> and </a:t>
            </a:r>
            <a:r>
              <a:rPr lang="en-US" dirty="0" err="1"/>
              <a:t>Match.com</a:t>
            </a:r>
            <a:r>
              <a:rPr lang="en-US" dirty="0"/>
              <a:t> to name just a few.</a:t>
            </a:r>
          </a:p>
          <a:p>
            <a:pPr lvl="0"/>
            <a:r>
              <a:rPr lang="en-US" dirty="0"/>
              <a:t> </a:t>
            </a:r>
          </a:p>
        </p:txBody>
      </p:sp>
      <p:sp>
        <p:nvSpPr>
          <p:cNvPr id="10" name="Text Placeholder 8"/>
          <p:cNvSpPr>
            <a:spLocks noGrp="1"/>
          </p:cNvSpPr>
          <p:nvPr>
            <p:ph type="body" sz="quarter" idx="14" hasCustomPrompt="1"/>
          </p:nvPr>
        </p:nvSpPr>
        <p:spPr>
          <a:xfrm>
            <a:off x="616527" y="4640118"/>
            <a:ext cx="4716942" cy="1363519"/>
          </a:xfrm>
          <a:prstGeom prst="rect">
            <a:avLst/>
          </a:prstGeom>
        </p:spPr>
        <p:txBody>
          <a:bodyPr vert="horz"/>
          <a:lstStyle>
            <a:lvl1pPr marL="0" indent="0">
              <a:buFontTx/>
              <a:buNone/>
              <a:defRPr sz="1800">
                <a:latin typeface="Trebuchet MS"/>
                <a:cs typeface="Trebuchet MS"/>
              </a:defRPr>
            </a:lvl1pPr>
          </a:lstStyle>
          <a:p>
            <a:pPr lvl="0"/>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p>
          <a:p>
            <a:pPr lvl="0"/>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endParaRPr lang="en-US" dirty="0"/>
          </a:p>
          <a:p>
            <a:pPr lvl="0"/>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a:t>
            </a:r>
            <a:endParaRPr lang="en-US" dirty="0"/>
          </a:p>
        </p:txBody>
      </p:sp>
      <p:sp>
        <p:nvSpPr>
          <p:cNvPr id="11" name="Subtitle 2"/>
          <p:cNvSpPr txBox="1">
            <a:spLocks/>
          </p:cNvSpPr>
          <p:nvPr userDrawn="1"/>
        </p:nvSpPr>
        <p:spPr>
          <a:xfrm>
            <a:off x="8412018" y="6309349"/>
            <a:ext cx="554952" cy="417563"/>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21AD1E46-6C0E-2740-8AE4-E7555976E32C}" type="slidenum">
              <a:rPr lang="en-US" smtClean="0">
                <a:latin typeface="Trebuchet MS"/>
                <a:cs typeface="Trebuchet MS"/>
              </a:rPr>
              <a:pPr algn="ctr"/>
              <a:t>‹#›</a:t>
            </a:fld>
            <a:endParaRPr lang="en-US" dirty="0">
              <a:latin typeface="Trebuchet MS"/>
              <a:cs typeface="Trebuchet MS"/>
            </a:endParaRPr>
          </a:p>
        </p:txBody>
      </p:sp>
    </p:spTree>
    <p:extLst>
      <p:ext uri="{BB962C8B-B14F-4D97-AF65-F5344CB8AC3E}">
        <p14:creationId xmlns:p14="http://schemas.microsoft.com/office/powerpoint/2010/main" val="42904124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F9D6DC-8C4E-4599-BF21-177D7E9FD0B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094830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2689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 white plai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317352" y="152199"/>
            <a:ext cx="5322469" cy="2481677"/>
          </a:xfrm>
        </p:spPr>
        <p:txBody>
          <a:bodyPr lIns="0" tIns="0" rIns="0" bIns="0">
            <a:normAutofit/>
          </a:bodyPr>
          <a:lstStyle>
            <a:lvl1pPr>
              <a:lnSpc>
                <a:spcPct val="95000"/>
              </a:lnSpc>
              <a:defRPr sz="5700" b="0" i="0" baseline="0">
                <a:solidFill>
                  <a:schemeClr val="tx1"/>
                </a:solidFill>
                <a:latin typeface="Arial" charset="0"/>
                <a:ea typeface="Arial" charset="0"/>
                <a:cs typeface="Arial" charset="0"/>
              </a:defRPr>
            </a:lvl1pPr>
          </a:lstStyle>
          <a:p>
            <a:r>
              <a:rPr lang="en-US"/>
              <a:t>Presentation </a:t>
            </a:r>
            <a:r>
              <a:rPr lang="en-US" dirty="0"/>
              <a:t>Title</a:t>
            </a:r>
          </a:p>
        </p:txBody>
      </p:sp>
      <p:sp>
        <p:nvSpPr>
          <p:cNvPr id="10" name="Text Placeholder 9"/>
          <p:cNvSpPr>
            <a:spLocks noGrp="1"/>
          </p:cNvSpPr>
          <p:nvPr>
            <p:ph type="body" sz="quarter" idx="12" hasCustomPrompt="1"/>
          </p:nvPr>
        </p:nvSpPr>
        <p:spPr>
          <a:xfrm>
            <a:off x="320675" y="2719817"/>
            <a:ext cx="3968750" cy="440834"/>
          </a:xfrm>
        </p:spPr>
        <p:txBody>
          <a:bodyPr lIns="0" tIns="0" rIns="0" bIns="0"/>
          <a:lstStyle>
            <a:lvl1pPr>
              <a:defRPr sz="1900">
                <a:solidFill>
                  <a:schemeClr val="tx1"/>
                </a:solidFill>
              </a:defRPr>
            </a:lvl1pPr>
          </a:lstStyle>
          <a:p>
            <a:pPr lvl="0"/>
            <a:r>
              <a:rPr lang="en-US" dirty="0"/>
              <a:t>Subtitle</a:t>
            </a:r>
          </a:p>
        </p:txBody>
      </p:sp>
      <p:sp>
        <p:nvSpPr>
          <p:cNvPr id="11" name="Text Placeholder 9"/>
          <p:cNvSpPr>
            <a:spLocks noGrp="1"/>
          </p:cNvSpPr>
          <p:nvPr>
            <p:ph type="body" sz="quarter" idx="13" hasCustomPrompt="1"/>
          </p:nvPr>
        </p:nvSpPr>
        <p:spPr>
          <a:xfrm>
            <a:off x="6421438" y="284622"/>
            <a:ext cx="2381326" cy="440834"/>
          </a:xfrm>
        </p:spPr>
        <p:txBody>
          <a:bodyPr lIns="0" tIns="0" rIns="0" bIns="0"/>
          <a:lstStyle>
            <a:lvl1pPr>
              <a:spcBef>
                <a:spcPts val="0"/>
              </a:spcBef>
              <a:defRPr sz="1100">
                <a:solidFill>
                  <a:schemeClr val="tx1"/>
                </a:solidFill>
              </a:defRPr>
            </a:lvl1pPr>
          </a:lstStyle>
          <a:p>
            <a:pPr lvl="0"/>
            <a:r>
              <a:rPr lang="en-US" dirty="0"/>
              <a:t>Presenter Name</a:t>
            </a:r>
          </a:p>
        </p:txBody>
      </p:sp>
      <p:sp>
        <p:nvSpPr>
          <p:cNvPr id="13" name="Text Placeholder 9"/>
          <p:cNvSpPr>
            <a:spLocks noGrp="1"/>
          </p:cNvSpPr>
          <p:nvPr>
            <p:ph type="body" sz="quarter" idx="15" hasCustomPrompt="1"/>
          </p:nvPr>
        </p:nvSpPr>
        <p:spPr>
          <a:xfrm>
            <a:off x="6421438" y="1598177"/>
            <a:ext cx="2381326" cy="828861"/>
          </a:xfrm>
        </p:spPr>
        <p:txBody>
          <a:bodyPr lIns="0" tIns="0" rIns="0" bIns="0"/>
          <a:lstStyle>
            <a:lvl1pPr>
              <a:defRPr sz="950" baseline="0">
                <a:solidFill>
                  <a:schemeClr val="bg1">
                    <a:lumMod val="50000"/>
                  </a:schemeClr>
                </a:solidFill>
                <a:latin typeface="Arial Narrow" charset="0"/>
                <a:ea typeface="Arial Narrow" charset="0"/>
                <a:cs typeface="Arial Narrow" charset="0"/>
              </a:defRPr>
            </a:lvl1pPr>
          </a:lstStyle>
          <a:p>
            <a:pPr lvl="0"/>
            <a:r>
              <a:rPr lang="en-US" dirty="0"/>
              <a:t>Disclaimer paragraph</a:t>
            </a:r>
          </a:p>
        </p:txBody>
      </p:sp>
      <p:sp>
        <p:nvSpPr>
          <p:cNvPr id="4" name="Date Placeholder 3"/>
          <p:cNvSpPr>
            <a:spLocks noGrp="1"/>
          </p:cNvSpPr>
          <p:nvPr>
            <p:ph type="dt" sz="half" idx="18"/>
          </p:nvPr>
        </p:nvSpPr>
        <p:spPr>
          <a:xfrm>
            <a:off x="6421438" y="1098982"/>
            <a:ext cx="2381326" cy="223277"/>
          </a:xfrm>
        </p:spPr>
        <p:txBody>
          <a:bodyPr/>
          <a:lstStyle>
            <a:lvl1pPr algn="l">
              <a:defRPr b="0" i="0">
                <a:latin typeface="Arial" charset="0"/>
                <a:ea typeface="Arial" charset="0"/>
                <a:cs typeface="Arial" charset="0"/>
              </a:defRPr>
            </a:lvl1pPr>
          </a:lstStyle>
          <a:p>
            <a:endParaRPr lang="en-US" dirty="0"/>
          </a:p>
        </p:txBody>
      </p:sp>
    </p:spTree>
    <p:extLst>
      <p:ext uri="{BB962C8B-B14F-4D97-AF65-F5344CB8AC3E}">
        <p14:creationId xmlns:p14="http://schemas.microsoft.com/office/powerpoint/2010/main" val="1998164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169863" y="5335064"/>
            <a:ext cx="8796337"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8861117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ver black plain">
    <p:bg>
      <p:bgRef idx="1001">
        <a:schemeClr val="bg1"/>
      </p:bgRef>
    </p:bg>
    <p:spTree>
      <p:nvGrpSpPr>
        <p:cNvPr id="1" name=""/>
        <p:cNvGrpSpPr/>
        <p:nvPr/>
      </p:nvGrpSpPr>
      <p:grpSpPr>
        <a:xfrm>
          <a:off x="0" y="0"/>
          <a:ext cx="0" cy="0"/>
          <a:chOff x="0" y="0"/>
          <a:chExt cx="0" cy="0"/>
        </a:xfrm>
      </p:grpSpPr>
      <p:sp>
        <p:nvSpPr>
          <p:cNvPr id="14" name="Rectangle 13"/>
          <p:cNvSpPr/>
          <p:nvPr userDrawn="1"/>
        </p:nvSpPr>
        <p:spPr>
          <a:xfrm>
            <a:off x="0" y="6018226"/>
            <a:ext cx="2381156" cy="8397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a:p>
        </p:txBody>
      </p:sp>
      <p:sp>
        <p:nvSpPr>
          <p:cNvPr id="8" name="Title 7"/>
          <p:cNvSpPr>
            <a:spLocks noGrp="1"/>
          </p:cNvSpPr>
          <p:nvPr>
            <p:ph type="title" hasCustomPrompt="1"/>
          </p:nvPr>
        </p:nvSpPr>
        <p:spPr>
          <a:xfrm>
            <a:off x="317352" y="152199"/>
            <a:ext cx="5322469" cy="2481677"/>
          </a:xfrm>
        </p:spPr>
        <p:txBody>
          <a:bodyPr lIns="0" tIns="0" rIns="0" bIns="0">
            <a:normAutofit/>
          </a:bodyPr>
          <a:lstStyle>
            <a:lvl1pPr>
              <a:lnSpc>
                <a:spcPct val="95000"/>
              </a:lnSpc>
              <a:defRPr sz="5700" b="0" i="0">
                <a:solidFill>
                  <a:schemeClr val="tx1"/>
                </a:solidFill>
                <a:latin typeface="Arial Regular" charset="0"/>
                <a:cs typeface="Arial Regular" charset="0"/>
              </a:defRPr>
            </a:lvl1pPr>
          </a:lstStyle>
          <a:p>
            <a:r>
              <a:rPr lang="en-US" dirty="0"/>
              <a:t>Presentation</a:t>
            </a:r>
            <a:br>
              <a:rPr lang="en-US" dirty="0"/>
            </a:br>
            <a:r>
              <a:rPr lang="en-US" dirty="0"/>
              <a:t>Title</a:t>
            </a:r>
          </a:p>
        </p:txBody>
      </p:sp>
      <p:sp>
        <p:nvSpPr>
          <p:cNvPr id="10" name="Text Placeholder 9"/>
          <p:cNvSpPr>
            <a:spLocks noGrp="1"/>
          </p:cNvSpPr>
          <p:nvPr>
            <p:ph type="body" sz="quarter" idx="12" hasCustomPrompt="1"/>
          </p:nvPr>
        </p:nvSpPr>
        <p:spPr>
          <a:xfrm>
            <a:off x="320675" y="2719817"/>
            <a:ext cx="3968750" cy="440834"/>
          </a:xfrm>
        </p:spPr>
        <p:txBody>
          <a:bodyPr lIns="0" tIns="0" rIns="0" bIns="0"/>
          <a:lstStyle>
            <a:lvl1pPr>
              <a:defRPr sz="1900">
                <a:solidFill>
                  <a:schemeClr val="tx1"/>
                </a:solidFill>
              </a:defRPr>
            </a:lvl1pPr>
          </a:lstStyle>
          <a:p>
            <a:pPr lvl="0"/>
            <a:r>
              <a:rPr lang="en-US" dirty="0"/>
              <a:t>Subtitle</a:t>
            </a:r>
          </a:p>
        </p:txBody>
      </p:sp>
      <p:sp>
        <p:nvSpPr>
          <p:cNvPr id="11" name="Text Placeholder 9"/>
          <p:cNvSpPr>
            <a:spLocks noGrp="1"/>
          </p:cNvSpPr>
          <p:nvPr>
            <p:ph type="body" sz="quarter" idx="13" hasCustomPrompt="1"/>
          </p:nvPr>
        </p:nvSpPr>
        <p:spPr>
          <a:xfrm>
            <a:off x="6421439" y="284622"/>
            <a:ext cx="2378176" cy="440834"/>
          </a:xfrm>
        </p:spPr>
        <p:txBody>
          <a:bodyPr lIns="0" tIns="0" rIns="0" bIns="0"/>
          <a:lstStyle>
            <a:lvl1pPr>
              <a:spcBef>
                <a:spcPts val="0"/>
              </a:spcBef>
              <a:defRPr sz="1100">
                <a:solidFill>
                  <a:schemeClr val="tx1"/>
                </a:solidFill>
              </a:defRPr>
            </a:lvl1pPr>
          </a:lstStyle>
          <a:p>
            <a:pPr lvl="0"/>
            <a:r>
              <a:rPr lang="en-US" dirty="0"/>
              <a:t>Presenter Name</a:t>
            </a:r>
          </a:p>
        </p:txBody>
      </p:sp>
      <p:sp>
        <p:nvSpPr>
          <p:cNvPr id="13" name="Text Placeholder 9"/>
          <p:cNvSpPr>
            <a:spLocks noGrp="1"/>
          </p:cNvSpPr>
          <p:nvPr>
            <p:ph type="body" sz="quarter" idx="15" hasCustomPrompt="1"/>
          </p:nvPr>
        </p:nvSpPr>
        <p:spPr>
          <a:xfrm>
            <a:off x="6421439" y="1602218"/>
            <a:ext cx="2378176" cy="828861"/>
          </a:xfrm>
        </p:spPr>
        <p:txBody>
          <a:bodyPr lIns="0" tIns="0" rIns="0" bIns="0"/>
          <a:lstStyle>
            <a:lvl1pPr>
              <a:defRPr sz="950" baseline="0">
                <a:solidFill>
                  <a:schemeClr val="tx1">
                    <a:lumMod val="65000"/>
                  </a:schemeClr>
                </a:solidFill>
                <a:latin typeface="Arial Narrow" charset="0"/>
                <a:ea typeface="Arial Narrow" charset="0"/>
                <a:cs typeface="Arial Narrow" charset="0"/>
              </a:defRPr>
            </a:lvl1pPr>
          </a:lstStyle>
          <a:p>
            <a:pPr lvl="0"/>
            <a:r>
              <a:rPr lang="en-US" dirty="0"/>
              <a:t>Disclaimer paragraph</a:t>
            </a:r>
          </a:p>
        </p:txBody>
      </p:sp>
      <p:sp>
        <p:nvSpPr>
          <p:cNvPr id="2" name="Date Placeholder 1"/>
          <p:cNvSpPr>
            <a:spLocks noGrp="1"/>
          </p:cNvSpPr>
          <p:nvPr>
            <p:ph type="dt" sz="half" idx="16"/>
          </p:nvPr>
        </p:nvSpPr>
        <p:spPr>
          <a:xfrm>
            <a:off x="6420775" y="1100212"/>
            <a:ext cx="2386676" cy="223277"/>
          </a:xfrm>
        </p:spPr>
        <p:txBody>
          <a:bodyPr/>
          <a:lstStyle>
            <a:lvl1pPr algn="l">
              <a:defRPr>
                <a:solidFill>
                  <a:schemeClr val="tx1"/>
                </a:solidFill>
              </a:defRPr>
            </a:lvl1pPr>
          </a:lstStyle>
          <a:p>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736" y="5980176"/>
            <a:ext cx="1975104" cy="712117"/>
          </a:xfrm>
          <a:prstGeom prst="rect">
            <a:avLst/>
          </a:prstGeom>
        </p:spPr>
      </p:pic>
    </p:spTree>
    <p:extLst>
      <p:ext uri="{BB962C8B-B14F-4D97-AF65-F5344CB8AC3E}">
        <p14:creationId xmlns:p14="http://schemas.microsoft.com/office/powerpoint/2010/main" val="2623810402"/>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 white Big image">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320675" y="312738"/>
            <a:ext cx="8486775" cy="4645025"/>
          </a:xfrm>
          <a:ln>
            <a:noFill/>
          </a:ln>
        </p:spPr>
        <p:txBody>
          <a:bodyPr anchor="ctr"/>
          <a:lstStyle>
            <a:lvl1pPr algn="ctr">
              <a:defRPr>
                <a:solidFill>
                  <a:schemeClr val="tx1"/>
                </a:solidFill>
              </a:defRPr>
            </a:lvl1pPr>
          </a:lstStyle>
          <a:p>
            <a:r>
              <a:rPr lang="en-US" dirty="0"/>
              <a:t>Cover image</a:t>
            </a:r>
          </a:p>
        </p:txBody>
      </p:sp>
      <p:sp>
        <p:nvSpPr>
          <p:cNvPr id="8" name="Title 7"/>
          <p:cNvSpPr>
            <a:spLocks noGrp="1"/>
          </p:cNvSpPr>
          <p:nvPr>
            <p:ph type="title" hasCustomPrompt="1"/>
          </p:nvPr>
        </p:nvSpPr>
        <p:spPr>
          <a:xfrm>
            <a:off x="627626" y="556302"/>
            <a:ext cx="4863464" cy="1072240"/>
          </a:xfrm>
        </p:spPr>
        <p:txBody>
          <a:bodyPr lIns="0" tIns="0" rIns="0" bIns="0">
            <a:normAutofit/>
          </a:bodyPr>
          <a:lstStyle>
            <a:lvl1pPr>
              <a:lnSpc>
                <a:spcPct val="90000"/>
              </a:lnSpc>
              <a:defRPr sz="3750" b="0" i="0">
                <a:solidFill>
                  <a:schemeClr val="tx1"/>
                </a:solidFill>
                <a:latin typeface="Arial Regular" charset="0"/>
                <a:cs typeface="Arial Regular" charset="0"/>
              </a:defRPr>
            </a:lvl1pPr>
          </a:lstStyle>
          <a:p>
            <a:r>
              <a:rPr lang="en-US" dirty="0"/>
              <a:t>Presentation</a:t>
            </a:r>
            <a:br>
              <a:rPr lang="en-US" dirty="0"/>
            </a:br>
            <a:r>
              <a:rPr lang="en-US" dirty="0"/>
              <a:t>Title</a:t>
            </a:r>
          </a:p>
        </p:txBody>
      </p:sp>
      <p:sp>
        <p:nvSpPr>
          <p:cNvPr id="10" name="Text Placeholder 9"/>
          <p:cNvSpPr>
            <a:spLocks noGrp="1"/>
          </p:cNvSpPr>
          <p:nvPr>
            <p:ph type="body" sz="quarter" idx="12" hasCustomPrompt="1"/>
          </p:nvPr>
        </p:nvSpPr>
        <p:spPr>
          <a:xfrm>
            <a:off x="627625" y="1606241"/>
            <a:ext cx="4863464" cy="440834"/>
          </a:xfrm>
        </p:spPr>
        <p:txBody>
          <a:bodyPr lIns="0" tIns="0" rIns="0" bIns="0"/>
          <a:lstStyle>
            <a:lvl1pPr>
              <a:defRPr sz="1000">
                <a:solidFill>
                  <a:schemeClr val="tx1"/>
                </a:solidFill>
              </a:defRPr>
            </a:lvl1pPr>
          </a:lstStyle>
          <a:p>
            <a:pPr lvl="0"/>
            <a:r>
              <a:rPr lang="en-US" dirty="0"/>
              <a:t>Subtitle</a:t>
            </a:r>
          </a:p>
        </p:txBody>
      </p:sp>
      <p:sp>
        <p:nvSpPr>
          <p:cNvPr id="11" name="Text Placeholder 9"/>
          <p:cNvSpPr>
            <a:spLocks noGrp="1"/>
          </p:cNvSpPr>
          <p:nvPr>
            <p:ph type="body" sz="quarter" idx="13" hasCustomPrompt="1"/>
          </p:nvPr>
        </p:nvSpPr>
        <p:spPr>
          <a:xfrm>
            <a:off x="6421439" y="613908"/>
            <a:ext cx="2208150" cy="440834"/>
          </a:xfrm>
        </p:spPr>
        <p:txBody>
          <a:bodyPr lIns="0" tIns="0" rIns="0" bIns="0"/>
          <a:lstStyle>
            <a:lvl1pPr>
              <a:spcBef>
                <a:spcPts val="0"/>
              </a:spcBef>
              <a:defRPr sz="950">
                <a:solidFill>
                  <a:schemeClr val="tx1"/>
                </a:solidFill>
              </a:defRPr>
            </a:lvl1pPr>
          </a:lstStyle>
          <a:p>
            <a:pPr lvl="0"/>
            <a:r>
              <a:rPr lang="en-US" dirty="0"/>
              <a:t>Presenter Name</a:t>
            </a:r>
          </a:p>
        </p:txBody>
      </p:sp>
      <p:sp>
        <p:nvSpPr>
          <p:cNvPr id="13" name="Text Placeholder 9"/>
          <p:cNvSpPr>
            <a:spLocks noGrp="1"/>
          </p:cNvSpPr>
          <p:nvPr>
            <p:ph type="body" sz="quarter" idx="15" hasCustomPrompt="1"/>
          </p:nvPr>
        </p:nvSpPr>
        <p:spPr>
          <a:xfrm>
            <a:off x="6421439" y="1934679"/>
            <a:ext cx="2208150" cy="828861"/>
          </a:xfrm>
        </p:spPr>
        <p:txBody>
          <a:bodyPr lIns="0" tIns="0" rIns="0" bIns="0"/>
          <a:lstStyle>
            <a:lvl1pPr>
              <a:defRPr sz="950" baseline="0">
                <a:solidFill>
                  <a:schemeClr val="bg1">
                    <a:lumMod val="50000"/>
                  </a:schemeClr>
                </a:solidFill>
                <a:latin typeface="Arial Narrow" charset="0"/>
                <a:ea typeface="Arial Narrow" charset="0"/>
                <a:cs typeface="Arial Narrow" charset="0"/>
              </a:defRPr>
            </a:lvl1pPr>
          </a:lstStyle>
          <a:p>
            <a:pPr lvl="0"/>
            <a:r>
              <a:rPr lang="en-US" dirty="0"/>
              <a:t>Disclaimer paragraph</a:t>
            </a:r>
          </a:p>
        </p:txBody>
      </p:sp>
      <p:sp>
        <p:nvSpPr>
          <p:cNvPr id="2" name="Date Placeholder 1"/>
          <p:cNvSpPr>
            <a:spLocks noGrp="1"/>
          </p:cNvSpPr>
          <p:nvPr>
            <p:ph type="dt" sz="half" idx="17"/>
          </p:nvPr>
        </p:nvSpPr>
        <p:spPr>
          <a:xfrm>
            <a:off x="6420783" y="1291089"/>
            <a:ext cx="2216042" cy="223277"/>
          </a:xfrm>
        </p:spPr>
        <p:txBody>
          <a:bodyPr/>
          <a:lstStyle/>
          <a:p>
            <a:endParaRPr lang="en-US" dirty="0"/>
          </a:p>
        </p:txBody>
      </p:sp>
    </p:spTree>
    <p:extLst>
      <p:ext uri="{BB962C8B-B14F-4D97-AF65-F5344CB8AC3E}">
        <p14:creationId xmlns:p14="http://schemas.microsoft.com/office/powerpoint/2010/main" val="1823180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 black Slim image">
    <p:bg>
      <p:bgRef idx="1001">
        <a:schemeClr val="bg1"/>
      </p:bgRef>
    </p:bg>
    <p:spTree>
      <p:nvGrpSpPr>
        <p:cNvPr id="1" name=""/>
        <p:cNvGrpSpPr/>
        <p:nvPr/>
      </p:nvGrpSpPr>
      <p:grpSpPr>
        <a:xfrm>
          <a:off x="0" y="0"/>
          <a:ext cx="0" cy="0"/>
          <a:chOff x="0" y="0"/>
          <a:chExt cx="0" cy="0"/>
        </a:xfrm>
      </p:grpSpPr>
      <p:sp>
        <p:nvSpPr>
          <p:cNvPr id="14" name="Rectangle 13"/>
          <p:cNvSpPr/>
          <p:nvPr userDrawn="1"/>
        </p:nvSpPr>
        <p:spPr>
          <a:xfrm>
            <a:off x="0" y="6018226"/>
            <a:ext cx="2381156" cy="8397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a:solidFill>
                <a:schemeClr val="tx1"/>
              </a:solidFill>
            </a:endParaRPr>
          </a:p>
        </p:txBody>
      </p:sp>
      <p:sp>
        <p:nvSpPr>
          <p:cNvPr id="4" name="Picture Placeholder 3"/>
          <p:cNvSpPr>
            <a:spLocks noGrp="1"/>
          </p:cNvSpPr>
          <p:nvPr>
            <p:ph type="pic" sz="quarter" idx="16" hasCustomPrompt="1"/>
          </p:nvPr>
        </p:nvSpPr>
        <p:spPr>
          <a:xfrm>
            <a:off x="320675" y="2419839"/>
            <a:ext cx="8486775" cy="2537621"/>
          </a:xfrm>
          <a:ln>
            <a:noFill/>
          </a:ln>
        </p:spPr>
        <p:txBody>
          <a:bodyPr anchor="ctr"/>
          <a:lstStyle>
            <a:lvl1pPr algn="ctr">
              <a:defRPr>
                <a:solidFill>
                  <a:schemeClr val="tx1"/>
                </a:solidFill>
              </a:defRPr>
            </a:lvl1pPr>
          </a:lstStyle>
          <a:p>
            <a:r>
              <a:rPr lang="en-US" dirty="0"/>
              <a:t>Cover image</a:t>
            </a:r>
          </a:p>
        </p:txBody>
      </p:sp>
      <p:sp>
        <p:nvSpPr>
          <p:cNvPr id="8" name="Title 7"/>
          <p:cNvSpPr>
            <a:spLocks noGrp="1"/>
          </p:cNvSpPr>
          <p:nvPr>
            <p:ph type="title" hasCustomPrompt="1"/>
          </p:nvPr>
        </p:nvSpPr>
        <p:spPr>
          <a:xfrm>
            <a:off x="320676" y="241240"/>
            <a:ext cx="5163199" cy="1072240"/>
          </a:xfrm>
        </p:spPr>
        <p:txBody>
          <a:bodyPr lIns="0" tIns="0" rIns="0" bIns="0">
            <a:normAutofit/>
          </a:bodyPr>
          <a:lstStyle>
            <a:lvl1pPr>
              <a:lnSpc>
                <a:spcPct val="90000"/>
              </a:lnSpc>
              <a:defRPr sz="3750" b="0" i="0">
                <a:solidFill>
                  <a:schemeClr val="tx1"/>
                </a:solidFill>
                <a:latin typeface="Arial Regular" charset="0"/>
                <a:cs typeface="Arial Regular" charset="0"/>
              </a:defRPr>
            </a:lvl1pPr>
          </a:lstStyle>
          <a:p>
            <a:r>
              <a:rPr lang="en-US" dirty="0"/>
              <a:t>Presentation</a:t>
            </a:r>
            <a:br>
              <a:rPr lang="en-US" dirty="0"/>
            </a:br>
            <a:r>
              <a:rPr lang="en-US" dirty="0"/>
              <a:t>Title</a:t>
            </a:r>
          </a:p>
        </p:txBody>
      </p:sp>
      <p:sp>
        <p:nvSpPr>
          <p:cNvPr id="10" name="Text Placeholder 9"/>
          <p:cNvSpPr>
            <a:spLocks noGrp="1"/>
          </p:cNvSpPr>
          <p:nvPr>
            <p:ph type="body" sz="quarter" idx="12" hasCustomPrompt="1"/>
          </p:nvPr>
        </p:nvSpPr>
        <p:spPr>
          <a:xfrm>
            <a:off x="320675" y="1291179"/>
            <a:ext cx="5163199" cy="440834"/>
          </a:xfrm>
        </p:spPr>
        <p:txBody>
          <a:bodyPr lIns="0" tIns="0" rIns="0" bIns="0"/>
          <a:lstStyle>
            <a:lvl1pPr>
              <a:defRPr sz="1000">
                <a:solidFill>
                  <a:schemeClr val="tx1"/>
                </a:solidFill>
              </a:defRPr>
            </a:lvl1pPr>
          </a:lstStyle>
          <a:p>
            <a:pPr lvl="0"/>
            <a:r>
              <a:rPr lang="en-US" dirty="0"/>
              <a:t>Subtitle</a:t>
            </a:r>
          </a:p>
        </p:txBody>
      </p:sp>
      <p:sp>
        <p:nvSpPr>
          <p:cNvPr id="11" name="Text Placeholder 9"/>
          <p:cNvSpPr>
            <a:spLocks noGrp="1"/>
          </p:cNvSpPr>
          <p:nvPr>
            <p:ph type="body" sz="quarter" idx="13" hasCustomPrompt="1"/>
          </p:nvPr>
        </p:nvSpPr>
        <p:spPr>
          <a:xfrm>
            <a:off x="6421438" y="298846"/>
            <a:ext cx="2378173" cy="440834"/>
          </a:xfrm>
        </p:spPr>
        <p:txBody>
          <a:bodyPr lIns="0" tIns="0" rIns="0" bIns="0"/>
          <a:lstStyle>
            <a:lvl1pPr>
              <a:spcBef>
                <a:spcPts val="0"/>
              </a:spcBef>
              <a:defRPr sz="950">
                <a:solidFill>
                  <a:schemeClr val="tx1"/>
                </a:solidFill>
              </a:defRPr>
            </a:lvl1pPr>
          </a:lstStyle>
          <a:p>
            <a:pPr lvl="0"/>
            <a:r>
              <a:rPr lang="en-US" dirty="0"/>
              <a:t>Presenter Name</a:t>
            </a:r>
          </a:p>
        </p:txBody>
      </p:sp>
      <p:sp>
        <p:nvSpPr>
          <p:cNvPr id="13" name="Text Placeholder 9"/>
          <p:cNvSpPr>
            <a:spLocks noGrp="1"/>
          </p:cNvSpPr>
          <p:nvPr>
            <p:ph type="body" sz="quarter" idx="15" hasCustomPrompt="1"/>
          </p:nvPr>
        </p:nvSpPr>
        <p:spPr>
          <a:xfrm>
            <a:off x="6421438" y="1598362"/>
            <a:ext cx="2378173" cy="828861"/>
          </a:xfrm>
        </p:spPr>
        <p:txBody>
          <a:bodyPr lIns="0" tIns="0" rIns="0" bIns="0"/>
          <a:lstStyle>
            <a:lvl1pPr>
              <a:defRPr sz="950" baseline="0">
                <a:solidFill>
                  <a:schemeClr val="tx1">
                    <a:lumMod val="65000"/>
                  </a:schemeClr>
                </a:solidFill>
                <a:latin typeface="Arial Narrow" charset="0"/>
                <a:ea typeface="Arial Narrow" charset="0"/>
                <a:cs typeface="Arial Narrow" charset="0"/>
              </a:defRPr>
            </a:lvl1pPr>
          </a:lstStyle>
          <a:p>
            <a:pPr lvl="0"/>
            <a:r>
              <a:rPr lang="en-US" dirty="0"/>
              <a:t>Disclaimer paragraph</a:t>
            </a:r>
          </a:p>
        </p:txBody>
      </p:sp>
      <p:sp>
        <p:nvSpPr>
          <p:cNvPr id="2" name="Date Placeholder 1"/>
          <p:cNvSpPr>
            <a:spLocks noGrp="1"/>
          </p:cNvSpPr>
          <p:nvPr>
            <p:ph type="dt" sz="half" idx="17"/>
          </p:nvPr>
        </p:nvSpPr>
        <p:spPr>
          <a:xfrm>
            <a:off x="6420776" y="1100212"/>
            <a:ext cx="2386674" cy="223277"/>
          </a:xfrm>
        </p:spPr>
        <p:txBody>
          <a:bodyPr/>
          <a:lstStyle>
            <a:lvl1pPr>
              <a:defRPr>
                <a:solidFill>
                  <a:srgbClr val="FFFFFF"/>
                </a:solidFill>
              </a:defRPr>
            </a:lvl1pPr>
          </a:lstStyle>
          <a:p>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736" y="5980176"/>
            <a:ext cx="1975104" cy="712117"/>
          </a:xfrm>
          <a:prstGeom prst="rect">
            <a:avLst/>
          </a:prstGeom>
        </p:spPr>
      </p:pic>
    </p:spTree>
    <p:extLst>
      <p:ext uri="{BB962C8B-B14F-4D97-AF65-F5344CB8AC3E}">
        <p14:creationId xmlns:p14="http://schemas.microsoft.com/office/powerpoint/2010/main" val="2679258677"/>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 white Slim image">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320675" y="2419839"/>
            <a:ext cx="8486775" cy="2537621"/>
          </a:xfrm>
          <a:ln>
            <a:noFill/>
          </a:ln>
        </p:spPr>
        <p:txBody>
          <a:bodyPr anchor="ctr"/>
          <a:lstStyle>
            <a:lvl1pPr algn="ctr">
              <a:defRPr>
                <a:solidFill>
                  <a:schemeClr val="tx1"/>
                </a:solidFill>
              </a:defRPr>
            </a:lvl1pPr>
          </a:lstStyle>
          <a:p>
            <a:r>
              <a:rPr lang="en-US" dirty="0"/>
              <a:t>Cover image</a:t>
            </a:r>
          </a:p>
        </p:txBody>
      </p:sp>
      <p:sp>
        <p:nvSpPr>
          <p:cNvPr id="8" name="Title 7"/>
          <p:cNvSpPr>
            <a:spLocks noGrp="1"/>
          </p:cNvSpPr>
          <p:nvPr>
            <p:ph type="title" hasCustomPrompt="1"/>
          </p:nvPr>
        </p:nvSpPr>
        <p:spPr>
          <a:xfrm>
            <a:off x="320676" y="241240"/>
            <a:ext cx="4257351" cy="1072240"/>
          </a:xfrm>
        </p:spPr>
        <p:txBody>
          <a:bodyPr lIns="0" tIns="0" rIns="0" bIns="0">
            <a:normAutofit/>
          </a:bodyPr>
          <a:lstStyle>
            <a:lvl1pPr>
              <a:lnSpc>
                <a:spcPct val="90000"/>
              </a:lnSpc>
              <a:defRPr sz="3750" b="0" i="0">
                <a:solidFill>
                  <a:schemeClr val="tx1"/>
                </a:solidFill>
                <a:latin typeface="Arial Regular" charset="0"/>
                <a:cs typeface="Arial Regular" charset="0"/>
              </a:defRPr>
            </a:lvl1pPr>
          </a:lstStyle>
          <a:p>
            <a:r>
              <a:rPr lang="en-US" dirty="0"/>
              <a:t>Presentation</a:t>
            </a:r>
            <a:br>
              <a:rPr lang="en-US" dirty="0"/>
            </a:br>
            <a:r>
              <a:rPr lang="en-US" dirty="0"/>
              <a:t>Title</a:t>
            </a:r>
          </a:p>
        </p:txBody>
      </p:sp>
      <p:sp>
        <p:nvSpPr>
          <p:cNvPr id="10" name="Text Placeholder 9"/>
          <p:cNvSpPr>
            <a:spLocks noGrp="1"/>
          </p:cNvSpPr>
          <p:nvPr>
            <p:ph type="body" sz="quarter" idx="12" hasCustomPrompt="1"/>
          </p:nvPr>
        </p:nvSpPr>
        <p:spPr>
          <a:xfrm>
            <a:off x="320675" y="1291179"/>
            <a:ext cx="4257351" cy="440834"/>
          </a:xfrm>
        </p:spPr>
        <p:txBody>
          <a:bodyPr lIns="0" tIns="0" rIns="0" bIns="0"/>
          <a:lstStyle>
            <a:lvl1pPr>
              <a:defRPr sz="1000">
                <a:solidFill>
                  <a:schemeClr val="tx1"/>
                </a:solidFill>
              </a:defRPr>
            </a:lvl1pPr>
          </a:lstStyle>
          <a:p>
            <a:pPr lvl="0"/>
            <a:r>
              <a:rPr lang="en-US" dirty="0"/>
              <a:t>Subtitle</a:t>
            </a:r>
          </a:p>
        </p:txBody>
      </p:sp>
      <p:sp>
        <p:nvSpPr>
          <p:cNvPr id="11" name="Text Placeholder 9"/>
          <p:cNvSpPr>
            <a:spLocks noGrp="1"/>
          </p:cNvSpPr>
          <p:nvPr>
            <p:ph type="body" sz="quarter" idx="13" hasCustomPrompt="1"/>
          </p:nvPr>
        </p:nvSpPr>
        <p:spPr>
          <a:xfrm>
            <a:off x="6422098" y="298846"/>
            <a:ext cx="2377514" cy="440834"/>
          </a:xfrm>
        </p:spPr>
        <p:txBody>
          <a:bodyPr lIns="0" tIns="0" rIns="0" bIns="0"/>
          <a:lstStyle>
            <a:lvl1pPr>
              <a:spcBef>
                <a:spcPts val="0"/>
              </a:spcBef>
              <a:defRPr sz="950">
                <a:solidFill>
                  <a:schemeClr val="tx1"/>
                </a:solidFill>
              </a:defRPr>
            </a:lvl1pPr>
          </a:lstStyle>
          <a:p>
            <a:pPr lvl="0"/>
            <a:r>
              <a:rPr lang="en-US" dirty="0"/>
              <a:t>Presenter Name</a:t>
            </a:r>
          </a:p>
        </p:txBody>
      </p:sp>
      <p:sp>
        <p:nvSpPr>
          <p:cNvPr id="13" name="Text Placeholder 9"/>
          <p:cNvSpPr>
            <a:spLocks noGrp="1"/>
          </p:cNvSpPr>
          <p:nvPr>
            <p:ph type="body" sz="quarter" idx="15" hasCustomPrompt="1"/>
          </p:nvPr>
        </p:nvSpPr>
        <p:spPr>
          <a:xfrm>
            <a:off x="6422098" y="1601707"/>
            <a:ext cx="2377514" cy="828861"/>
          </a:xfrm>
        </p:spPr>
        <p:txBody>
          <a:bodyPr lIns="0" tIns="0" rIns="0" bIns="0"/>
          <a:lstStyle>
            <a:lvl1pPr>
              <a:defRPr sz="950" baseline="0">
                <a:solidFill>
                  <a:schemeClr val="bg1">
                    <a:lumMod val="50000"/>
                  </a:schemeClr>
                </a:solidFill>
                <a:latin typeface="Arial Narrow" charset="0"/>
                <a:ea typeface="Arial Narrow" charset="0"/>
                <a:cs typeface="Arial Narrow" charset="0"/>
              </a:defRPr>
            </a:lvl1pPr>
          </a:lstStyle>
          <a:p>
            <a:pPr lvl="0"/>
            <a:r>
              <a:rPr lang="en-US" dirty="0"/>
              <a:t>Disclaimer paragraph</a:t>
            </a:r>
          </a:p>
        </p:txBody>
      </p:sp>
      <p:sp>
        <p:nvSpPr>
          <p:cNvPr id="2" name="Date Placeholder 1"/>
          <p:cNvSpPr>
            <a:spLocks noGrp="1"/>
          </p:cNvSpPr>
          <p:nvPr>
            <p:ph type="dt" sz="half" idx="17"/>
          </p:nvPr>
        </p:nvSpPr>
        <p:spPr>
          <a:xfrm>
            <a:off x="6421438" y="1100212"/>
            <a:ext cx="2386012" cy="223277"/>
          </a:xfrm>
        </p:spPr>
        <p:txBody>
          <a:bodyPr/>
          <a:lstStyle/>
          <a:p>
            <a:endParaRPr lang="en-US" dirty="0"/>
          </a:p>
        </p:txBody>
      </p:sp>
    </p:spTree>
    <p:extLst>
      <p:ext uri="{BB962C8B-B14F-4D97-AF65-F5344CB8AC3E}">
        <p14:creationId xmlns:p14="http://schemas.microsoft.com/office/powerpoint/2010/main" val="245134679"/>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Private &amp; Confidential</a:t>
            </a:r>
            <a:endParaRPr lang="en-US" dirty="0"/>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dirty="0"/>
          </a:p>
        </p:txBody>
      </p:sp>
      <p:sp>
        <p:nvSpPr>
          <p:cNvPr id="6" name="Content Placeholder 5"/>
          <p:cNvSpPr>
            <a:spLocks noGrp="1"/>
          </p:cNvSpPr>
          <p:nvPr>
            <p:ph sz="quarter" idx="12"/>
          </p:nvPr>
        </p:nvSpPr>
        <p:spPr>
          <a:xfrm>
            <a:off x="317351" y="1529220"/>
            <a:ext cx="8503543" cy="4279005"/>
          </a:xfrm>
        </p:spPr>
        <p:txBody>
          <a:bodyPr/>
          <a:lstStyle>
            <a:lvl1pPr>
              <a:defRPr b="0" i="0">
                <a:latin typeface="Arial Regular" charset="0"/>
                <a:cs typeface="Arial Regular" charset="0"/>
              </a:defRPr>
            </a:lvl1pPr>
            <a:lvl2pPr marL="0" marR="0" indent="0" algn="l" defTabSz="457200" rtl="0" eaLnBrk="1" fontAlgn="auto" latinLnBrk="0" hangingPunct="1">
              <a:lnSpc>
                <a:spcPct val="100000"/>
              </a:lnSpc>
              <a:spcBef>
                <a:spcPts val="500"/>
              </a:spcBef>
              <a:spcAft>
                <a:spcPts val="0"/>
              </a:spcAft>
              <a:buClrTx/>
              <a:buSzTx/>
              <a:buFont typeface="Arial"/>
              <a:buNone/>
              <a:tabLst/>
              <a:defRPr b="0" i="0">
                <a:latin typeface="Arial Regular" charset="0"/>
                <a:cs typeface="Arial Regular" charset="0"/>
              </a:defRPr>
            </a:lvl2pPr>
          </a:lstStyle>
          <a:p>
            <a:pPr lvl="0"/>
            <a:r>
              <a:rPr lang="en-US" dirty="0"/>
              <a:t>Click to edit Master text styles</a:t>
            </a:r>
          </a:p>
          <a:p>
            <a:pPr marL="182880" marR="0" lvl="1" indent="-182880" algn="l" defTabSz="457200" rtl="0" eaLnBrk="1" fontAlgn="auto" latinLnBrk="0" hangingPunct="1">
              <a:lnSpc>
                <a:spcPct val="100000"/>
              </a:lnSpc>
              <a:spcBef>
                <a:spcPts val="500"/>
              </a:spcBef>
              <a:spcAft>
                <a:spcPts val="0"/>
              </a:spcAft>
              <a:buClrTx/>
              <a:buSzTx/>
              <a:buFont typeface="Arial"/>
              <a:buChar char="•"/>
              <a:tabLst/>
              <a:defRPr/>
            </a:pPr>
            <a:r>
              <a:rPr lang="en-US" dirty="0"/>
              <a:t>Second level. Level 2 Body text can be Regular or Bold. Level 2 Body text can be Regular or Bold. </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3" hasCustomPrompt="1"/>
          </p:nvPr>
        </p:nvSpPr>
        <p:spPr>
          <a:xfrm>
            <a:off x="314324" y="747521"/>
            <a:ext cx="8122409" cy="440834"/>
          </a:xfrm>
        </p:spPr>
        <p:txBody>
          <a:bodyPr lIns="0" tIns="0" rIns="0" bIns="0"/>
          <a:lstStyle>
            <a:lvl1pPr>
              <a:defRPr sz="1900" b="0">
                <a:solidFill>
                  <a:schemeClr val="tx1"/>
                </a:solidFill>
              </a:defRPr>
            </a:lvl1pPr>
          </a:lstStyle>
          <a:p>
            <a:pPr lvl="0"/>
            <a:r>
              <a:rPr lang="en-US" dirty="0"/>
              <a:t>Subtitle</a:t>
            </a:r>
          </a:p>
        </p:txBody>
      </p:sp>
    </p:spTree>
    <p:extLst>
      <p:ext uri="{BB962C8B-B14F-4D97-AF65-F5344CB8AC3E}">
        <p14:creationId xmlns:p14="http://schemas.microsoft.com/office/powerpoint/2010/main" val="23406015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Disclaim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Private &amp; Confidential</a:t>
            </a:r>
            <a:endParaRPr lang="en-US" dirty="0"/>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dirty="0"/>
          </a:p>
        </p:txBody>
      </p:sp>
      <p:sp>
        <p:nvSpPr>
          <p:cNvPr id="6" name="Content Placeholder 5"/>
          <p:cNvSpPr>
            <a:spLocks noGrp="1"/>
          </p:cNvSpPr>
          <p:nvPr>
            <p:ph sz="quarter" idx="12"/>
          </p:nvPr>
        </p:nvSpPr>
        <p:spPr>
          <a:xfrm>
            <a:off x="317351" y="1529220"/>
            <a:ext cx="8503920" cy="2990117"/>
          </a:xfrm>
        </p:spPr>
        <p:txBody>
          <a:bodyPr/>
          <a:lstStyle>
            <a:lvl1pPr>
              <a:defRPr b="0" i="0">
                <a:latin typeface="Arial Regular" charset="0"/>
                <a:cs typeface="Arial Regular" charset="0"/>
              </a:defRPr>
            </a:lvl1pPr>
            <a:lvl2pPr marL="0" marR="0" indent="0" algn="l" defTabSz="457200" rtl="0" eaLnBrk="1" fontAlgn="auto" latinLnBrk="0" hangingPunct="1">
              <a:lnSpc>
                <a:spcPct val="100000"/>
              </a:lnSpc>
              <a:spcBef>
                <a:spcPts val="500"/>
              </a:spcBef>
              <a:spcAft>
                <a:spcPts val="0"/>
              </a:spcAft>
              <a:buClrTx/>
              <a:buSzTx/>
              <a:buFont typeface="Arial"/>
              <a:buNone/>
              <a:tabLst/>
              <a:defRPr b="0" i="0">
                <a:latin typeface="Arial Regular" charset="0"/>
                <a:cs typeface="Arial Regular" charset="0"/>
              </a:defRPr>
            </a:lvl2pPr>
          </a:lstStyle>
          <a:p>
            <a:pPr lvl="0"/>
            <a:r>
              <a:rPr lang="en-US" dirty="0"/>
              <a:t>Click to edit Master text styles</a:t>
            </a:r>
          </a:p>
          <a:p>
            <a:pPr marL="182880" marR="0" lvl="1" indent="-182880" algn="l" defTabSz="457200" rtl="0" eaLnBrk="1" fontAlgn="auto" latinLnBrk="0" hangingPunct="1">
              <a:lnSpc>
                <a:spcPct val="100000"/>
              </a:lnSpc>
              <a:spcBef>
                <a:spcPts val="500"/>
              </a:spcBef>
              <a:spcAft>
                <a:spcPts val="0"/>
              </a:spcAft>
              <a:buClrTx/>
              <a:buSzTx/>
              <a:buFont typeface="Arial"/>
              <a:buChar char="•"/>
              <a:tabLst/>
              <a:defRPr/>
            </a:pPr>
            <a:r>
              <a:rPr lang="en-US" dirty="0"/>
              <a:t>Second level. Level 2 Body text can be Regular or Bold. Level 2 Body text can be Regular or Bold. </a:t>
            </a:r>
          </a:p>
          <a:p>
            <a:pPr lvl="2"/>
            <a:r>
              <a:rPr lang="en-US" dirty="0"/>
              <a:t>Third level</a:t>
            </a:r>
          </a:p>
          <a:p>
            <a:pPr lvl="3"/>
            <a:r>
              <a:rPr lang="en-US" dirty="0"/>
              <a:t>Fourth level</a:t>
            </a:r>
          </a:p>
          <a:p>
            <a:pPr lvl="4"/>
            <a:r>
              <a:rPr lang="en-US" dirty="0"/>
              <a:t>Fifth level</a:t>
            </a:r>
          </a:p>
        </p:txBody>
      </p:sp>
      <p:sp>
        <p:nvSpPr>
          <p:cNvPr id="7" name="Content Placeholder 5"/>
          <p:cNvSpPr>
            <a:spLocks noGrp="1"/>
          </p:cNvSpPr>
          <p:nvPr>
            <p:ph sz="quarter" idx="13"/>
          </p:nvPr>
        </p:nvSpPr>
        <p:spPr>
          <a:xfrm>
            <a:off x="314324" y="4921041"/>
            <a:ext cx="8503920" cy="1096047"/>
          </a:xfrm>
        </p:spPr>
        <p:txBody>
          <a:bodyPr anchor="b"/>
          <a:lstStyle>
            <a:lvl1pPr>
              <a:defRPr sz="950" b="0" i="0">
                <a:latin typeface="Arial Narrow" charset="0"/>
                <a:ea typeface="Arial Narrow" charset="0"/>
                <a:cs typeface="Arial Narrow" charset="0"/>
              </a:defRPr>
            </a:lvl1pPr>
            <a:lvl2pPr marL="0" marR="0" indent="0" algn="l" defTabSz="457200" rtl="0" eaLnBrk="1" fontAlgn="auto" latinLnBrk="0" hangingPunct="1">
              <a:lnSpc>
                <a:spcPct val="100000"/>
              </a:lnSpc>
              <a:spcBef>
                <a:spcPts val="500"/>
              </a:spcBef>
              <a:spcAft>
                <a:spcPts val="0"/>
              </a:spcAft>
              <a:buClrTx/>
              <a:buSzTx/>
              <a:buFont typeface="Arial"/>
              <a:buNone/>
              <a:tabLst/>
              <a:defRPr sz="950" b="0" i="0">
                <a:latin typeface="Arial Narrow" charset="0"/>
                <a:ea typeface="Arial Narrow" charset="0"/>
                <a:cs typeface="Arial Narrow" charset="0"/>
              </a:defRPr>
            </a:lvl2pPr>
            <a:lvl3pPr>
              <a:defRPr sz="950">
                <a:latin typeface="Arial Narrow" charset="0"/>
                <a:ea typeface="Arial Narrow" charset="0"/>
                <a:cs typeface="Arial Narrow" charset="0"/>
              </a:defRPr>
            </a:lvl3pPr>
            <a:lvl4pPr>
              <a:defRPr sz="950">
                <a:latin typeface="Arial Narrow" charset="0"/>
                <a:ea typeface="Arial Narrow" charset="0"/>
                <a:cs typeface="Arial Narrow" charset="0"/>
              </a:defRPr>
            </a:lvl4pPr>
            <a:lvl5pPr>
              <a:defRPr sz="950">
                <a:latin typeface="Arial Narrow" charset="0"/>
                <a:ea typeface="Arial Narrow" charset="0"/>
                <a:cs typeface="Arial Narrow" charset="0"/>
              </a:defRPr>
            </a:lvl5pPr>
          </a:lstStyle>
          <a:p>
            <a:pPr lvl="0"/>
            <a:r>
              <a:rPr lang="en-US" dirty="0"/>
              <a:t>Click to edit Master text styles</a:t>
            </a:r>
          </a:p>
          <a:p>
            <a:pPr marL="182880" marR="0" lvl="1" indent="-182880" algn="l" defTabSz="457200" rtl="0" eaLnBrk="1" fontAlgn="auto" latinLnBrk="0" hangingPunct="1">
              <a:lnSpc>
                <a:spcPct val="100000"/>
              </a:lnSpc>
              <a:spcBef>
                <a:spcPts val="500"/>
              </a:spcBef>
              <a:spcAft>
                <a:spcPts val="0"/>
              </a:spcAft>
              <a:buClrTx/>
              <a:buSzTx/>
              <a:buFont typeface="Arial"/>
              <a:buChar char="•"/>
              <a:tabLst/>
              <a:defRPr/>
            </a:pPr>
            <a:r>
              <a:rPr lang="en-US" dirty="0"/>
              <a:t>Second level. Level 2 Body text can be Regular or Bold. Level 2 Body text can be Regular or Bold. </a:t>
            </a:r>
          </a:p>
          <a:p>
            <a:pPr lvl="2"/>
            <a:r>
              <a:rPr lang="en-US" dirty="0"/>
              <a:t>Third level</a:t>
            </a:r>
          </a:p>
          <a:p>
            <a:pPr lvl="3"/>
            <a:r>
              <a:rPr lang="en-US" dirty="0"/>
              <a:t>Fourth level</a:t>
            </a:r>
          </a:p>
          <a:p>
            <a:pPr lvl="4"/>
            <a:r>
              <a:rPr lang="en-US" dirty="0"/>
              <a:t>Fifth level</a:t>
            </a:r>
          </a:p>
        </p:txBody>
      </p:sp>
      <p:sp>
        <p:nvSpPr>
          <p:cNvPr id="8" name="Text Placeholder 9"/>
          <p:cNvSpPr>
            <a:spLocks noGrp="1"/>
          </p:cNvSpPr>
          <p:nvPr>
            <p:ph type="body" sz="quarter" idx="14" hasCustomPrompt="1"/>
          </p:nvPr>
        </p:nvSpPr>
        <p:spPr>
          <a:xfrm>
            <a:off x="314324" y="747521"/>
            <a:ext cx="8122409" cy="440834"/>
          </a:xfrm>
        </p:spPr>
        <p:txBody>
          <a:bodyPr lIns="0" tIns="0" rIns="0" bIns="0"/>
          <a:lstStyle>
            <a:lvl1pPr>
              <a:defRPr sz="1900" b="0">
                <a:solidFill>
                  <a:schemeClr val="tx1"/>
                </a:solidFill>
              </a:defRPr>
            </a:lvl1pPr>
          </a:lstStyle>
          <a:p>
            <a:pPr lvl="0"/>
            <a:r>
              <a:rPr lang="en-US" dirty="0"/>
              <a:t>Subtitle</a:t>
            </a:r>
          </a:p>
        </p:txBody>
      </p:sp>
    </p:spTree>
    <p:extLst>
      <p:ext uri="{BB962C8B-B14F-4D97-AF65-F5344CB8AC3E}">
        <p14:creationId xmlns:p14="http://schemas.microsoft.com/office/powerpoint/2010/main" val="29210124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Big poi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Private &amp; Confidential</a:t>
            </a:r>
            <a:endParaRPr lang="en-US" dirty="0"/>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dirty="0"/>
          </a:p>
        </p:txBody>
      </p:sp>
      <p:sp>
        <p:nvSpPr>
          <p:cNvPr id="6" name="Content Placeholder 5"/>
          <p:cNvSpPr>
            <a:spLocks noGrp="1"/>
          </p:cNvSpPr>
          <p:nvPr>
            <p:ph sz="quarter" idx="12" hasCustomPrompt="1"/>
          </p:nvPr>
        </p:nvSpPr>
        <p:spPr>
          <a:xfrm>
            <a:off x="317350" y="1464423"/>
            <a:ext cx="4553195" cy="4339737"/>
          </a:xfrm>
        </p:spPr>
        <p:txBody>
          <a:bodyPr/>
          <a:lstStyle>
            <a:lvl1pPr>
              <a:defRPr sz="3750" b="0" i="0">
                <a:latin typeface="Arial Regular" charset="0"/>
                <a:cs typeface="Arial Regular" charset="0"/>
              </a:defRPr>
            </a:lvl1pPr>
          </a:lstStyle>
          <a:p>
            <a:pPr lvl="0"/>
            <a:r>
              <a:rPr lang="en-US" dirty="0"/>
              <a:t>This is a quote or a call-out message.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p:cNvSpPr>
            <a:spLocks noGrp="1"/>
          </p:cNvSpPr>
          <p:nvPr>
            <p:ph sz="quarter" idx="13" hasCustomPrompt="1"/>
          </p:nvPr>
        </p:nvSpPr>
        <p:spPr>
          <a:xfrm>
            <a:off x="5325131" y="1464423"/>
            <a:ext cx="3482320" cy="4339484"/>
          </a:xfrm>
        </p:spPr>
        <p:txBody>
          <a:bodyPr/>
          <a:lstStyle>
            <a:lvl1pPr>
              <a:defRPr sz="2000" b="0" i="0" baseline="0">
                <a:latin typeface="Arial Regular" charset="0"/>
                <a:cs typeface="Arial Regular" charset="0"/>
              </a:defRPr>
            </a:lvl1pPr>
            <a:lvl2pPr marL="171450" indent="-171450">
              <a:buFont typeface="Arial"/>
              <a:buChar char="•"/>
              <a:defRPr sz="1000"/>
            </a:lvl2pPr>
          </a:lstStyle>
          <a:p>
            <a:pPr lvl="0"/>
            <a:r>
              <a:rPr lang="en-US" dirty="0"/>
              <a:t>Play with your available ratios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9"/>
          <p:cNvSpPr>
            <a:spLocks noGrp="1"/>
          </p:cNvSpPr>
          <p:nvPr>
            <p:ph type="body" sz="quarter" idx="14" hasCustomPrompt="1"/>
          </p:nvPr>
        </p:nvSpPr>
        <p:spPr>
          <a:xfrm>
            <a:off x="314324" y="747521"/>
            <a:ext cx="8122409" cy="440834"/>
          </a:xfrm>
        </p:spPr>
        <p:txBody>
          <a:bodyPr lIns="0" tIns="0" rIns="0" bIns="0"/>
          <a:lstStyle>
            <a:lvl1pPr>
              <a:defRPr sz="1900" b="0">
                <a:solidFill>
                  <a:schemeClr val="tx1"/>
                </a:solidFill>
              </a:defRPr>
            </a:lvl1pPr>
          </a:lstStyle>
          <a:p>
            <a:pPr lvl="0"/>
            <a:r>
              <a:rPr lang="en-US" dirty="0"/>
              <a:t>Subtitle</a:t>
            </a:r>
          </a:p>
        </p:txBody>
      </p:sp>
    </p:spTree>
    <p:extLst>
      <p:ext uri="{BB962C8B-B14F-4D97-AF65-F5344CB8AC3E}">
        <p14:creationId xmlns:p14="http://schemas.microsoft.com/office/powerpoint/2010/main" val="41814906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white plain">
    <p:bg>
      <p:bgRef idx="1001">
        <a:schemeClr val="bg1"/>
      </p:bgRef>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320676" y="183512"/>
            <a:ext cx="7315200" cy="5170834"/>
          </a:xfrm>
        </p:spPr>
        <p:txBody>
          <a:bodyPr lIns="0" tIns="0" rIns="0" bIns="0"/>
          <a:lstStyle>
            <a:lvl1pPr>
              <a:lnSpc>
                <a:spcPct val="90000"/>
              </a:lnSpc>
              <a:defRPr sz="5700" b="0" i="0">
                <a:solidFill>
                  <a:schemeClr val="tx1"/>
                </a:solidFill>
                <a:latin typeface="Arial Regular" charset="0"/>
                <a:cs typeface="Arial Regular" charset="0"/>
              </a:defRPr>
            </a:lvl1pPr>
          </a:lstStyle>
          <a:p>
            <a:r>
              <a:rPr lang="en-US" dirty="0"/>
              <a:t>Divider</a:t>
            </a:r>
            <a:br>
              <a:rPr lang="en-US" dirty="0"/>
            </a:br>
            <a:r>
              <a:rPr lang="en-US" dirty="0"/>
              <a:t>Page</a:t>
            </a:r>
          </a:p>
        </p:txBody>
      </p:sp>
      <p:sp>
        <p:nvSpPr>
          <p:cNvPr id="3" name="Footer Placeholder 2"/>
          <p:cNvSpPr>
            <a:spLocks noGrp="1"/>
          </p:cNvSpPr>
          <p:nvPr>
            <p:ph type="ftr" sz="quarter" idx="17"/>
          </p:nvPr>
        </p:nvSpPr>
        <p:spPr/>
        <p:txBody>
          <a:bodyPr/>
          <a:lstStyle/>
          <a:p>
            <a:r>
              <a:rPr lang="en-US"/>
              <a:t>Private &amp; Confidential</a:t>
            </a:r>
            <a:endParaRPr lang="en-US" dirty="0"/>
          </a:p>
        </p:txBody>
      </p:sp>
      <p:sp>
        <p:nvSpPr>
          <p:cNvPr id="5" name="Slide Number Placeholder 4"/>
          <p:cNvSpPr>
            <a:spLocks noGrp="1"/>
          </p:cNvSpPr>
          <p:nvPr>
            <p:ph type="sldNum" sz="quarter" idx="18"/>
          </p:nvPr>
        </p:nvSpPr>
        <p:spPr/>
        <p:txBody>
          <a:bodyPr/>
          <a:lstStyle/>
          <a:p>
            <a:fld id="{BDDC3DCF-E0A7-DA4A-BC2C-1EC3743A297B}" type="slidenum">
              <a:rPr lang="en-US" smtClean="0"/>
              <a:pPr/>
              <a:t>‹#›</a:t>
            </a:fld>
            <a:endParaRPr lang="en-US" dirty="0"/>
          </a:p>
        </p:txBody>
      </p:sp>
    </p:spTree>
    <p:extLst>
      <p:ext uri="{BB962C8B-B14F-4D97-AF65-F5344CB8AC3E}">
        <p14:creationId xmlns:p14="http://schemas.microsoft.com/office/powerpoint/2010/main" val="2409698942"/>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black plain">
    <p:bg>
      <p:bgRef idx="1001">
        <a:schemeClr val="bg1"/>
      </p:bgRef>
    </p:bg>
    <p:spTree>
      <p:nvGrpSpPr>
        <p:cNvPr id="1" name=""/>
        <p:cNvGrpSpPr/>
        <p:nvPr/>
      </p:nvGrpSpPr>
      <p:grpSpPr>
        <a:xfrm>
          <a:off x="0" y="0"/>
          <a:ext cx="0" cy="0"/>
          <a:chOff x="0" y="0"/>
          <a:chExt cx="0" cy="0"/>
        </a:xfrm>
      </p:grpSpPr>
      <p:sp>
        <p:nvSpPr>
          <p:cNvPr id="14" name="Rectangle 13"/>
          <p:cNvSpPr/>
          <p:nvPr userDrawn="1"/>
        </p:nvSpPr>
        <p:spPr>
          <a:xfrm>
            <a:off x="0" y="6018226"/>
            <a:ext cx="2381156" cy="8397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a:solidFill>
                <a:schemeClr val="tx1"/>
              </a:solidFill>
            </a:endParaRPr>
          </a:p>
        </p:txBody>
      </p:sp>
      <p:sp>
        <p:nvSpPr>
          <p:cNvPr id="8" name="Title 7"/>
          <p:cNvSpPr>
            <a:spLocks noGrp="1"/>
          </p:cNvSpPr>
          <p:nvPr>
            <p:ph type="title" hasCustomPrompt="1"/>
          </p:nvPr>
        </p:nvSpPr>
        <p:spPr>
          <a:xfrm>
            <a:off x="320676" y="183512"/>
            <a:ext cx="7315200" cy="5170834"/>
          </a:xfrm>
        </p:spPr>
        <p:txBody>
          <a:bodyPr lIns="0" tIns="0" rIns="0" bIns="0"/>
          <a:lstStyle>
            <a:lvl1pPr>
              <a:lnSpc>
                <a:spcPct val="90000"/>
              </a:lnSpc>
              <a:defRPr sz="5700" b="0" i="0">
                <a:solidFill>
                  <a:schemeClr val="tx1"/>
                </a:solidFill>
                <a:latin typeface="Arial Regular" charset="0"/>
                <a:cs typeface="Arial Regular" charset="0"/>
              </a:defRPr>
            </a:lvl1pPr>
          </a:lstStyle>
          <a:p>
            <a:r>
              <a:rPr lang="en-US" dirty="0"/>
              <a:t>Divider</a:t>
            </a:r>
            <a:br>
              <a:rPr lang="en-US" dirty="0"/>
            </a:br>
            <a:r>
              <a:rPr lang="en-US" dirty="0"/>
              <a:t>Page</a:t>
            </a:r>
          </a:p>
        </p:txBody>
      </p:sp>
      <p:sp>
        <p:nvSpPr>
          <p:cNvPr id="3" name="Footer Placeholder 2"/>
          <p:cNvSpPr>
            <a:spLocks noGrp="1"/>
          </p:cNvSpPr>
          <p:nvPr>
            <p:ph type="ftr" sz="quarter" idx="17"/>
          </p:nvPr>
        </p:nvSpPr>
        <p:spPr/>
        <p:txBody>
          <a:bodyPr/>
          <a:lstStyle>
            <a:lvl1pPr>
              <a:defRPr>
                <a:solidFill>
                  <a:srgbClr val="FFFFFF"/>
                </a:solidFill>
              </a:defRPr>
            </a:lvl1pPr>
          </a:lstStyle>
          <a:p>
            <a:r>
              <a:rPr lang="en-US" dirty="0"/>
              <a:t>Private &amp; Confidential</a:t>
            </a:r>
          </a:p>
        </p:txBody>
      </p:sp>
      <p:sp>
        <p:nvSpPr>
          <p:cNvPr id="5" name="Slide Number Placeholder 4"/>
          <p:cNvSpPr>
            <a:spLocks noGrp="1"/>
          </p:cNvSpPr>
          <p:nvPr>
            <p:ph type="sldNum" sz="quarter" idx="18"/>
          </p:nvPr>
        </p:nvSpPr>
        <p:spPr/>
        <p:txBody>
          <a:bodyPr/>
          <a:lstStyle>
            <a:lvl1pPr>
              <a:defRPr>
                <a:solidFill>
                  <a:schemeClr val="tx1"/>
                </a:solidFill>
              </a:defRPr>
            </a:lvl1pPr>
          </a:lstStyle>
          <a:p>
            <a:fld id="{BDDC3DCF-E0A7-DA4A-BC2C-1EC3743A297B}" type="slidenum">
              <a:rPr lang="en-US" smtClean="0"/>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736" y="5980176"/>
            <a:ext cx="1975104" cy="712117"/>
          </a:xfrm>
          <a:prstGeom prst="rect">
            <a:avLst/>
          </a:prstGeom>
        </p:spPr>
      </p:pic>
    </p:spTree>
    <p:extLst>
      <p:ext uri="{BB962C8B-B14F-4D97-AF65-F5344CB8AC3E}">
        <p14:creationId xmlns:p14="http://schemas.microsoft.com/office/powerpoint/2010/main" val="3064685649"/>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Image Big title">
    <p:bg>
      <p:bgRef idx="1001">
        <a:schemeClr val="bg1"/>
      </p:bgRef>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320676" y="223699"/>
            <a:ext cx="7315200" cy="1201846"/>
          </a:xfrm>
        </p:spPr>
        <p:txBody>
          <a:bodyPr lIns="0" tIns="0" rIns="0" bIns="0"/>
          <a:lstStyle>
            <a:lvl1pPr>
              <a:lnSpc>
                <a:spcPct val="90000"/>
              </a:lnSpc>
              <a:defRPr sz="3750" b="0" i="0">
                <a:solidFill>
                  <a:schemeClr val="tx1"/>
                </a:solidFill>
                <a:latin typeface="Arial Regular" charset="0"/>
                <a:cs typeface="Arial Regular" charset="0"/>
              </a:defRPr>
            </a:lvl1pPr>
          </a:lstStyle>
          <a:p>
            <a:r>
              <a:rPr lang="en-US" dirty="0"/>
              <a:t>Divider</a:t>
            </a:r>
            <a:br>
              <a:rPr lang="en-US" dirty="0"/>
            </a:br>
            <a:r>
              <a:rPr lang="en-US" dirty="0"/>
              <a:t>Page</a:t>
            </a:r>
          </a:p>
        </p:txBody>
      </p:sp>
      <p:sp>
        <p:nvSpPr>
          <p:cNvPr id="3" name="Footer Placeholder 2"/>
          <p:cNvSpPr>
            <a:spLocks noGrp="1"/>
          </p:cNvSpPr>
          <p:nvPr>
            <p:ph type="ftr" sz="quarter" idx="17"/>
          </p:nvPr>
        </p:nvSpPr>
        <p:spPr/>
        <p:txBody>
          <a:bodyPr/>
          <a:lstStyle/>
          <a:p>
            <a:r>
              <a:rPr lang="en-US" dirty="0"/>
              <a:t>Private &amp; Confidential</a:t>
            </a:r>
          </a:p>
        </p:txBody>
      </p:sp>
      <p:sp>
        <p:nvSpPr>
          <p:cNvPr id="5" name="Slide Number Placeholder 4"/>
          <p:cNvSpPr>
            <a:spLocks noGrp="1"/>
          </p:cNvSpPr>
          <p:nvPr>
            <p:ph type="sldNum" sz="quarter" idx="18"/>
          </p:nvPr>
        </p:nvSpPr>
        <p:spPr/>
        <p:txBody>
          <a:bodyPr/>
          <a:lstStyle/>
          <a:p>
            <a:fld id="{BDDC3DCF-E0A7-DA4A-BC2C-1EC3743A297B}" type="slidenum">
              <a:rPr lang="en-US" smtClean="0"/>
              <a:pPr/>
              <a:t>‹#›</a:t>
            </a:fld>
            <a:endParaRPr lang="en-US" dirty="0"/>
          </a:p>
        </p:txBody>
      </p:sp>
      <p:sp>
        <p:nvSpPr>
          <p:cNvPr id="6" name="Picture Placeholder 5"/>
          <p:cNvSpPr>
            <a:spLocks noGrp="1"/>
          </p:cNvSpPr>
          <p:nvPr>
            <p:ph type="pic" sz="quarter" idx="19"/>
          </p:nvPr>
        </p:nvSpPr>
        <p:spPr>
          <a:xfrm>
            <a:off x="320676" y="2219101"/>
            <a:ext cx="8499474" cy="3572099"/>
          </a:xfrm>
        </p:spPr>
        <p:txBody>
          <a:bodyPr anchor="ctr"/>
          <a:lstStyle>
            <a:lvl1pPr algn="ctr">
              <a:defRPr/>
            </a:lvl1pPr>
          </a:lstStyle>
          <a:p>
            <a:endParaRPr lang="en-US" dirty="0"/>
          </a:p>
        </p:txBody>
      </p:sp>
    </p:spTree>
    <p:extLst>
      <p:ext uri="{BB962C8B-B14F-4D97-AF65-F5344CB8AC3E}">
        <p14:creationId xmlns:p14="http://schemas.microsoft.com/office/powerpoint/2010/main" val="226633778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565836" y="2788254"/>
            <a:ext cx="5155767" cy="1286933"/>
          </a:xfrm>
          <a:prstGeom prst="rect">
            <a:avLst/>
          </a:prstGeom>
        </p:spPr>
        <p:txBody>
          <a:bodyPr vert="horz" lIns="0" tIns="0" rIns="0" bIns="0"/>
          <a:lstStyle>
            <a:lvl1pPr marL="0" indent="0">
              <a:lnSpc>
                <a:spcPts val="4500"/>
              </a:lnSpc>
              <a:spcBef>
                <a:spcPts val="0"/>
              </a:spcBef>
              <a:buFontTx/>
              <a:buNone/>
              <a:defRPr sz="5500" b="1" cap="none"/>
            </a:lvl1pPr>
            <a:lvl2pPr marL="457200" indent="0">
              <a:lnSpc>
                <a:spcPts val="4500"/>
              </a:lnSpc>
              <a:spcBef>
                <a:spcPts val="0"/>
              </a:spcBef>
              <a:buFontTx/>
              <a:buNone/>
              <a:defRPr sz="5500" cap="all"/>
            </a:lvl2pPr>
            <a:lvl3pPr marL="914400" indent="0">
              <a:lnSpc>
                <a:spcPts val="4500"/>
              </a:lnSpc>
              <a:spcBef>
                <a:spcPts val="0"/>
              </a:spcBef>
              <a:buFontTx/>
              <a:buNone/>
              <a:defRPr sz="5500" cap="all"/>
            </a:lvl3pPr>
            <a:lvl4pPr marL="1371600" indent="0">
              <a:lnSpc>
                <a:spcPts val="4500"/>
              </a:lnSpc>
              <a:spcBef>
                <a:spcPts val="0"/>
              </a:spcBef>
              <a:buFontTx/>
              <a:buNone/>
              <a:defRPr sz="5500" cap="all"/>
            </a:lvl4pPr>
            <a:lvl5pPr marL="1828800" indent="0">
              <a:lnSpc>
                <a:spcPts val="4500"/>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2610577" y="3960348"/>
            <a:ext cx="6211690"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28317738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 white Image Small title">
    <p:bg>
      <p:bgRef idx="1001">
        <a:schemeClr val="bg1"/>
      </p:bgRef>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320676" y="262227"/>
            <a:ext cx="7315200" cy="1046682"/>
          </a:xfrm>
        </p:spPr>
        <p:txBody>
          <a:bodyPr lIns="0" tIns="0" rIns="0" bIns="0"/>
          <a:lstStyle>
            <a:lvl1pPr>
              <a:lnSpc>
                <a:spcPct val="95000"/>
              </a:lnSpc>
              <a:defRPr sz="2000" b="0" i="0">
                <a:solidFill>
                  <a:schemeClr val="tx1"/>
                </a:solidFill>
                <a:latin typeface="Arial Regular" charset="0"/>
                <a:cs typeface="Arial Regular" charset="0"/>
              </a:defRPr>
            </a:lvl1pPr>
          </a:lstStyle>
          <a:p>
            <a:r>
              <a:rPr lang="en-US" dirty="0"/>
              <a:t>Divider</a:t>
            </a:r>
            <a:br>
              <a:rPr lang="en-US" dirty="0"/>
            </a:br>
            <a:r>
              <a:rPr lang="en-US" dirty="0"/>
              <a:t>Page</a:t>
            </a:r>
          </a:p>
        </p:txBody>
      </p:sp>
      <p:sp>
        <p:nvSpPr>
          <p:cNvPr id="3" name="Footer Placeholder 2"/>
          <p:cNvSpPr>
            <a:spLocks noGrp="1"/>
          </p:cNvSpPr>
          <p:nvPr>
            <p:ph type="ftr" sz="quarter" idx="17"/>
          </p:nvPr>
        </p:nvSpPr>
        <p:spPr/>
        <p:txBody>
          <a:bodyPr/>
          <a:lstStyle/>
          <a:p>
            <a:r>
              <a:rPr lang="en-US"/>
              <a:t>Private &amp; Confidential</a:t>
            </a:r>
            <a:endParaRPr lang="en-US" dirty="0"/>
          </a:p>
        </p:txBody>
      </p:sp>
      <p:sp>
        <p:nvSpPr>
          <p:cNvPr id="5" name="Slide Number Placeholder 4"/>
          <p:cNvSpPr>
            <a:spLocks noGrp="1"/>
          </p:cNvSpPr>
          <p:nvPr>
            <p:ph type="sldNum" sz="quarter" idx="18"/>
          </p:nvPr>
        </p:nvSpPr>
        <p:spPr/>
        <p:txBody>
          <a:bodyPr/>
          <a:lstStyle/>
          <a:p>
            <a:fld id="{BDDC3DCF-E0A7-DA4A-BC2C-1EC3743A297B}" type="slidenum">
              <a:rPr lang="en-US" smtClean="0"/>
              <a:pPr/>
              <a:t>‹#›</a:t>
            </a:fld>
            <a:endParaRPr lang="en-US" dirty="0"/>
          </a:p>
        </p:txBody>
      </p:sp>
      <p:sp>
        <p:nvSpPr>
          <p:cNvPr id="6" name="Picture Placeholder 5"/>
          <p:cNvSpPr>
            <a:spLocks noGrp="1"/>
          </p:cNvSpPr>
          <p:nvPr>
            <p:ph type="pic" sz="quarter" idx="19"/>
          </p:nvPr>
        </p:nvSpPr>
        <p:spPr>
          <a:xfrm>
            <a:off x="320676" y="2219101"/>
            <a:ext cx="8499474" cy="3572099"/>
          </a:xfrm>
        </p:spPr>
        <p:txBody>
          <a:bodyPr anchor="ctr"/>
          <a:lstStyle>
            <a:lvl1pPr algn="ctr">
              <a:defRPr/>
            </a:lvl1pPr>
          </a:lstStyle>
          <a:p>
            <a:endParaRPr lang="en-US"/>
          </a:p>
        </p:txBody>
      </p:sp>
    </p:spTree>
    <p:extLst>
      <p:ext uri="{BB962C8B-B14F-4D97-AF65-F5344CB8AC3E}">
        <p14:creationId xmlns:p14="http://schemas.microsoft.com/office/powerpoint/2010/main" val="273249481"/>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vider black Image Small title">
    <p:bg>
      <p:bgRef idx="1001">
        <a:schemeClr val="bg1"/>
      </p:bgRef>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320676" y="262227"/>
            <a:ext cx="7315200" cy="1098520"/>
          </a:xfrm>
        </p:spPr>
        <p:txBody>
          <a:bodyPr lIns="0" tIns="0" rIns="0" bIns="0"/>
          <a:lstStyle>
            <a:lvl1pPr>
              <a:lnSpc>
                <a:spcPct val="90000"/>
              </a:lnSpc>
              <a:defRPr sz="2000" b="0" i="0">
                <a:solidFill>
                  <a:schemeClr val="tx1"/>
                </a:solidFill>
                <a:latin typeface="Arial Regular" charset="0"/>
                <a:cs typeface="Arial Regular" charset="0"/>
              </a:defRPr>
            </a:lvl1pPr>
          </a:lstStyle>
          <a:p>
            <a:r>
              <a:rPr lang="en-US" dirty="0"/>
              <a:t>Divider</a:t>
            </a:r>
            <a:br>
              <a:rPr lang="en-US" dirty="0"/>
            </a:br>
            <a:r>
              <a:rPr lang="en-US" dirty="0"/>
              <a:t>Page</a:t>
            </a:r>
          </a:p>
        </p:txBody>
      </p:sp>
      <p:sp>
        <p:nvSpPr>
          <p:cNvPr id="3" name="Footer Placeholder 2"/>
          <p:cNvSpPr>
            <a:spLocks noGrp="1"/>
          </p:cNvSpPr>
          <p:nvPr>
            <p:ph type="ftr" sz="quarter" idx="17"/>
          </p:nvPr>
        </p:nvSpPr>
        <p:spPr/>
        <p:txBody>
          <a:bodyPr/>
          <a:lstStyle>
            <a:lvl1pPr>
              <a:defRPr>
                <a:solidFill>
                  <a:srgbClr val="FFFFFF"/>
                </a:solidFill>
              </a:defRPr>
            </a:lvl1pPr>
          </a:lstStyle>
          <a:p>
            <a:r>
              <a:rPr lang="en-US"/>
              <a:t>Private &amp; Confidential</a:t>
            </a:r>
            <a:endParaRPr lang="en-US" dirty="0"/>
          </a:p>
        </p:txBody>
      </p:sp>
      <p:sp>
        <p:nvSpPr>
          <p:cNvPr id="5" name="Slide Number Placeholder 4"/>
          <p:cNvSpPr>
            <a:spLocks noGrp="1"/>
          </p:cNvSpPr>
          <p:nvPr>
            <p:ph type="sldNum" sz="quarter" idx="18"/>
          </p:nvPr>
        </p:nvSpPr>
        <p:spPr/>
        <p:txBody>
          <a:bodyPr/>
          <a:lstStyle>
            <a:lvl1pPr>
              <a:defRPr>
                <a:solidFill>
                  <a:srgbClr val="FFFFFF"/>
                </a:solidFill>
              </a:defRPr>
            </a:lvl1pPr>
          </a:lstStyle>
          <a:p>
            <a:fld id="{BDDC3DCF-E0A7-DA4A-BC2C-1EC3743A297B}" type="slidenum">
              <a:rPr lang="en-US" smtClean="0"/>
              <a:pPr/>
              <a:t>‹#›</a:t>
            </a:fld>
            <a:endParaRPr lang="en-US" dirty="0"/>
          </a:p>
        </p:txBody>
      </p:sp>
      <p:sp>
        <p:nvSpPr>
          <p:cNvPr id="6" name="Picture Placeholder 5"/>
          <p:cNvSpPr>
            <a:spLocks noGrp="1"/>
          </p:cNvSpPr>
          <p:nvPr>
            <p:ph type="pic" sz="quarter" idx="19"/>
          </p:nvPr>
        </p:nvSpPr>
        <p:spPr>
          <a:xfrm>
            <a:off x="320676" y="2219101"/>
            <a:ext cx="8499474" cy="3572099"/>
          </a:xfrm>
        </p:spPr>
        <p:txBody>
          <a:bodyPr anchor="ctr"/>
          <a:lstStyle>
            <a:lvl1pPr algn="ctr">
              <a:defRPr/>
            </a:lvl1pPr>
          </a:lstStyle>
          <a:p>
            <a:endParaRPr lang="en-US"/>
          </a:p>
        </p:txBody>
      </p:sp>
      <p:sp>
        <p:nvSpPr>
          <p:cNvPr id="9" name="Rectangle 8"/>
          <p:cNvSpPr/>
          <p:nvPr userDrawn="1"/>
        </p:nvSpPr>
        <p:spPr>
          <a:xfrm>
            <a:off x="0" y="6018226"/>
            <a:ext cx="2381156" cy="8397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a:solidFill>
                <a:schemeClr val="tx1"/>
              </a:solidFill>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736" y="5980176"/>
            <a:ext cx="1975104" cy="712117"/>
          </a:xfrm>
          <a:prstGeom prst="rect">
            <a:avLst/>
          </a:prstGeom>
        </p:spPr>
      </p:pic>
    </p:spTree>
    <p:extLst>
      <p:ext uri="{BB962C8B-B14F-4D97-AF65-F5344CB8AC3E}">
        <p14:creationId xmlns:p14="http://schemas.microsoft.com/office/powerpoint/2010/main" val="4230682744"/>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Private &amp; Confidential</a:t>
            </a:r>
            <a:endParaRPr lang="en-US" dirty="0"/>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dirty="0"/>
          </a:p>
        </p:txBody>
      </p:sp>
      <p:sp>
        <p:nvSpPr>
          <p:cNvPr id="6" name="Content Placeholder 5"/>
          <p:cNvSpPr>
            <a:spLocks noGrp="1"/>
          </p:cNvSpPr>
          <p:nvPr>
            <p:ph sz="quarter" idx="12"/>
          </p:nvPr>
        </p:nvSpPr>
        <p:spPr>
          <a:xfrm>
            <a:off x="317351" y="1533593"/>
            <a:ext cx="4011152" cy="4257607"/>
          </a:xfrm>
        </p:spPr>
        <p:txBody>
          <a:bodyPr/>
          <a:lstStyle>
            <a:lvl1pPr>
              <a:defRPr b="0" i="0">
                <a:latin typeface="Arial Regular" charset="0"/>
                <a:cs typeface="Arial Regular" charset="0"/>
              </a:defRPr>
            </a:lvl1pPr>
            <a:lvl2pPr>
              <a:defRPr b="0" i="0">
                <a:latin typeface="Arial Regular" charset="0"/>
                <a:cs typeface="Arial Regular" charset="0"/>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p:cNvSpPr>
            <a:spLocks noGrp="1"/>
          </p:cNvSpPr>
          <p:nvPr>
            <p:ph sz="quarter" idx="13"/>
          </p:nvPr>
        </p:nvSpPr>
        <p:spPr>
          <a:xfrm>
            <a:off x="4796298" y="1533593"/>
            <a:ext cx="4011152" cy="4257607"/>
          </a:xfrm>
        </p:spPr>
        <p:txBody>
          <a:bodyPr/>
          <a:lstStyle>
            <a:lvl1pPr>
              <a:defRPr b="0" i="0">
                <a:latin typeface="Arial Regular" charset="0"/>
                <a:cs typeface="Arial Regular" charset="0"/>
              </a:defRPr>
            </a:lvl1pPr>
            <a:lvl2pPr>
              <a:defRPr b="0" i="0">
                <a:latin typeface="Arial Regular" charset="0"/>
                <a:cs typeface="Arial Regular" charset="0"/>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9"/>
          <p:cNvSpPr>
            <a:spLocks noGrp="1"/>
          </p:cNvSpPr>
          <p:nvPr>
            <p:ph type="body" sz="quarter" idx="14" hasCustomPrompt="1"/>
          </p:nvPr>
        </p:nvSpPr>
        <p:spPr>
          <a:xfrm>
            <a:off x="314324" y="747521"/>
            <a:ext cx="8122409" cy="440834"/>
          </a:xfrm>
        </p:spPr>
        <p:txBody>
          <a:bodyPr lIns="0" tIns="0" rIns="0" bIns="0"/>
          <a:lstStyle>
            <a:lvl1pPr>
              <a:defRPr sz="1900" b="0">
                <a:solidFill>
                  <a:schemeClr val="tx1"/>
                </a:solidFill>
              </a:defRPr>
            </a:lvl1pPr>
          </a:lstStyle>
          <a:p>
            <a:pPr lvl="0"/>
            <a:r>
              <a:rPr lang="en-US" dirty="0"/>
              <a:t>Subtitle</a:t>
            </a:r>
          </a:p>
        </p:txBody>
      </p:sp>
    </p:spTree>
    <p:extLst>
      <p:ext uri="{BB962C8B-B14F-4D97-AF65-F5344CB8AC3E}">
        <p14:creationId xmlns:p14="http://schemas.microsoft.com/office/powerpoint/2010/main" val="27193868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2 columns wDisclaim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Private &amp; Confidential</a:t>
            </a:r>
            <a:endParaRPr lang="en-US" dirty="0"/>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dirty="0"/>
          </a:p>
        </p:txBody>
      </p:sp>
      <p:sp>
        <p:nvSpPr>
          <p:cNvPr id="6" name="Content Placeholder 5"/>
          <p:cNvSpPr>
            <a:spLocks noGrp="1"/>
          </p:cNvSpPr>
          <p:nvPr>
            <p:ph sz="quarter" idx="12"/>
          </p:nvPr>
        </p:nvSpPr>
        <p:spPr>
          <a:xfrm>
            <a:off x="317350" y="1144741"/>
            <a:ext cx="8490099" cy="855797"/>
          </a:xfrm>
        </p:spPr>
        <p:txBody>
          <a:bodyPr/>
          <a:lstStyle>
            <a:lvl1pPr>
              <a:defRPr sz="1400" b="0" i="0">
                <a:solidFill>
                  <a:schemeClr val="tx1"/>
                </a:solidFill>
                <a:latin typeface="Arial Regular" charset="0"/>
                <a:cs typeface="Arial Regular" charset="0"/>
              </a:defRPr>
            </a:lvl1pPr>
            <a:lvl2pPr>
              <a:defRPr>
                <a:latin typeface="Akkurat Pro"/>
                <a:cs typeface="Akkurat Pro"/>
              </a:defRPr>
            </a:lvl2pPr>
          </a:lstStyle>
          <a:p>
            <a:pPr lvl="0"/>
            <a:r>
              <a:rPr lang="en-US" dirty="0"/>
              <a:t>Click to edit Master text styles</a:t>
            </a:r>
          </a:p>
        </p:txBody>
      </p:sp>
      <p:sp>
        <p:nvSpPr>
          <p:cNvPr id="8" name="Picture Placeholder 7"/>
          <p:cNvSpPr>
            <a:spLocks noGrp="1"/>
          </p:cNvSpPr>
          <p:nvPr>
            <p:ph type="pic" sz="quarter" idx="14"/>
          </p:nvPr>
        </p:nvSpPr>
        <p:spPr>
          <a:xfrm>
            <a:off x="317500" y="2281526"/>
            <a:ext cx="4011613" cy="2935710"/>
          </a:xfrm>
        </p:spPr>
        <p:txBody>
          <a:bodyPr anchor="ctr"/>
          <a:lstStyle>
            <a:lvl1pPr algn="ctr">
              <a:defRPr/>
            </a:lvl1pPr>
          </a:lstStyle>
          <a:p>
            <a:endParaRPr lang="en-US" dirty="0"/>
          </a:p>
        </p:txBody>
      </p:sp>
      <p:sp>
        <p:nvSpPr>
          <p:cNvPr id="10" name="Text Placeholder 9"/>
          <p:cNvSpPr>
            <a:spLocks noGrp="1"/>
          </p:cNvSpPr>
          <p:nvPr>
            <p:ph type="body" sz="quarter" idx="15"/>
          </p:nvPr>
        </p:nvSpPr>
        <p:spPr>
          <a:xfrm>
            <a:off x="320675" y="2000538"/>
            <a:ext cx="4008438" cy="280988"/>
          </a:xfrm>
        </p:spPr>
        <p:txBody>
          <a:bodyPr/>
          <a:lstStyle>
            <a:lvl1pPr algn="ctr">
              <a:defRPr sz="1000">
                <a:solidFill>
                  <a:srgbClr val="000000"/>
                </a:solidFill>
              </a:defRPr>
            </a:lvl1pPr>
          </a:lstStyle>
          <a:p>
            <a:pPr lvl="0"/>
            <a:r>
              <a:rPr lang="en-US" dirty="0"/>
              <a:t>Click to edit Master text styles</a:t>
            </a:r>
          </a:p>
        </p:txBody>
      </p:sp>
      <p:sp>
        <p:nvSpPr>
          <p:cNvPr id="11" name="Picture Placeholder 7"/>
          <p:cNvSpPr>
            <a:spLocks noGrp="1"/>
          </p:cNvSpPr>
          <p:nvPr>
            <p:ph type="pic" sz="quarter" idx="16"/>
          </p:nvPr>
        </p:nvSpPr>
        <p:spPr>
          <a:xfrm>
            <a:off x="4803725" y="2281526"/>
            <a:ext cx="4011613" cy="2935710"/>
          </a:xfrm>
        </p:spPr>
        <p:txBody>
          <a:bodyPr anchor="ctr"/>
          <a:lstStyle>
            <a:lvl1pPr algn="ctr">
              <a:defRPr/>
            </a:lvl1pPr>
          </a:lstStyle>
          <a:p>
            <a:endParaRPr lang="en-US"/>
          </a:p>
        </p:txBody>
      </p:sp>
      <p:sp>
        <p:nvSpPr>
          <p:cNvPr id="12" name="Text Placeholder 9"/>
          <p:cNvSpPr>
            <a:spLocks noGrp="1"/>
          </p:cNvSpPr>
          <p:nvPr>
            <p:ph type="body" sz="quarter" idx="17"/>
          </p:nvPr>
        </p:nvSpPr>
        <p:spPr>
          <a:xfrm>
            <a:off x="4806900" y="2000538"/>
            <a:ext cx="4008438" cy="280988"/>
          </a:xfrm>
        </p:spPr>
        <p:txBody>
          <a:bodyPr/>
          <a:lstStyle>
            <a:lvl1pPr algn="ctr">
              <a:defRPr sz="1000">
                <a:solidFill>
                  <a:srgbClr val="000000"/>
                </a:solidFill>
              </a:defRPr>
            </a:lvl1pPr>
          </a:lstStyle>
          <a:p>
            <a:pPr lvl="0"/>
            <a:r>
              <a:rPr lang="en-US" dirty="0"/>
              <a:t>Click to edit Master text styles</a:t>
            </a:r>
          </a:p>
        </p:txBody>
      </p:sp>
      <p:sp>
        <p:nvSpPr>
          <p:cNvPr id="14" name="Text Placeholder 13"/>
          <p:cNvSpPr>
            <a:spLocks noGrp="1"/>
          </p:cNvSpPr>
          <p:nvPr>
            <p:ph type="body" sz="quarter" idx="18"/>
          </p:nvPr>
        </p:nvSpPr>
        <p:spPr>
          <a:xfrm>
            <a:off x="320675" y="5403972"/>
            <a:ext cx="8500220" cy="583922"/>
          </a:xfrm>
        </p:spPr>
        <p:txBody>
          <a:bodyPr anchor="b"/>
          <a:lstStyle>
            <a:lvl1pPr>
              <a:defRPr sz="950" b="0" i="0">
                <a:solidFill>
                  <a:schemeClr val="tx1"/>
                </a:solidFill>
                <a:latin typeface="Arial Narrow"/>
                <a:cs typeface="Arial Narrow"/>
              </a:defRPr>
            </a:lvl1pPr>
            <a:lvl2pPr>
              <a:defRPr sz="950" b="0" i="0">
                <a:solidFill>
                  <a:schemeClr val="tx1"/>
                </a:solidFill>
                <a:latin typeface="Arial Narrow"/>
                <a:cs typeface="Arial Narrow"/>
              </a:defRPr>
            </a:lvl2pPr>
            <a:lvl3pPr>
              <a:defRPr sz="950" b="0" i="0">
                <a:solidFill>
                  <a:schemeClr val="tx1"/>
                </a:solidFill>
                <a:latin typeface="Arial Narrow"/>
                <a:cs typeface="Arial Narrow"/>
              </a:defRPr>
            </a:lvl3pPr>
            <a:lvl4pPr>
              <a:defRPr sz="800">
                <a:solidFill>
                  <a:srgbClr val="7F7F7F"/>
                </a:solidFill>
              </a:defRPr>
            </a:lvl4pPr>
            <a:lvl5pPr>
              <a:defRPr sz="800">
                <a:solidFill>
                  <a:srgbClr val="7F7F7F"/>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2488123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Private &amp; Confidential</a:t>
            </a:r>
            <a:endParaRPr lang="en-US" dirty="0"/>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dirty="0"/>
          </a:p>
        </p:txBody>
      </p:sp>
      <p:sp>
        <p:nvSpPr>
          <p:cNvPr id="6" name="Content Placeholder 5"/>
          <p:cNvSpPr>
            <a:spLocks noGrp="1"/>
          </p:cNvSpPr>
          <p:nvPr>
            <p:ph sz="quarter" idx="12"/>
          </p:nvPr>
        </p:nvSpPr>
        <p:spPr>
          <a:xfrm>
            <a:off x="317351" y="1063782"/>
            <a:ext cx="8503543" cy="4727418"/>
          </a:xfrm>
        </p:spPr>
        <p:txBody>
          <a:bodyPr/>
          <a:lstStyle>
            <a:lvl1pPr>
              <a:defRPr sz="950" b="0" i="0">
                <a:latin typeface="Arial Narrow"/>
                <a:cs typeface="Arial Narrow"/>
              </a:defRPr>
            </a:lvl1pPr>
            <a:lvl2pPr marL="0" marR="0" indent="0" algn="l" defTabSz="457200" rtl="0" eaLnBrk="1" fontAlgn="auto" latinLnBrk="0" hangingPunct="1">
              <a:lnSpc>
                <a:spcPct val="100000"/>
              </a:lnSpc>
              <a:spcBef>
                <a:spcPts val="500"/>
              </a:spcBef>
              <a:spcAft>
                <a:spcPts val="0"/>
              </a:spcAft>
              <a:buClrTx/>
              <a:buSzTx/>
              <a:buFont typeface="Arial"/>
              <a:buNone/>
              <a:tabLst/>
              <a:defRPr sz="950" b="0" i="0">
                <a:latin typeface="Arial Narrow"/>
                <a:cs typeface="Arial Narrow"/>
              </a:defRPr>
            </a:lvl2pPr>
            <a:lvl3pPr>
              <a:defRPr sz="950">
                <a:latin typeface="Arial Narrow"/>
                <a:cs typeface="Arial Narrow"/>
              </a:defRPr>
            </a:lvl3pPr>
            <a:lvl4pPr>
              <a:defRPr sz="950">
                <a:latin typeface="Arial Narrow"/>
                <a:cs typeface="Arial Narrow"/>
              </a:defRPr>
            </a:lvl4pPr>
            <a:lvl5pPr>
              <a:defRPr sz="950">
                <a:latin typeface="Arial Narrow"/>
                <a:cs typeface="Arial Narrow"/>
              </a:defRPr>
            </a:lvl5pPr>
          </a:lstStyle>
          <a:p>
            <a:pPr lvl="0"/>
            <a:r>
              <a:rPr lang="en-US" dirty="0"/>
              <a:t>Click to edit Master text styles</a:t>
            </a:r>
          </a:p>
          <a:p>
            <a:pPr marL="182880" marR="0" lvl="1" indent="-182880" algn="l" defTabSz="457200" rtl="0" eaLnBrk="1" fontAlgn="auto" latinLnBrk="0" hangingPunct="1">
              <a:lnSpc>
                <a:spcPct val="100000"/>
              </a:lnSpc>
              <a:spcBef>
                <a:spcPts val="500"/>
              </a:spcBef>
              <a:spcAft>
                <a:spcPts val="0"/>
              </a:spcAft>
              <a:buClrTx/>
              <a:buSzTx/>
              <a:buFont typeface="Arial"/>
              <a:buChar char="•"/>
              <a:tabLst/>
              <a:defRPr/>
            </a:pPr>
            <a:r>
              <a:rPr lang="en-US" dirty="0"/>
              <a:t>Second level. Level 2 Body text can be Regular or Bold. Level 2 Body text can be Regular or Bold. </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66735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Private &amp; Confidential</a:t>
            </a:r>
            <a:endParaRPr lang="en-US" dirty="0"/>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dirty="0"/>
          </a:p>
        </p:txBody>
      </p:sp>
    </p:spTree>
    <p:extLst>
      <p:ext uri="{BB962C8B-B14F-4D97-AF65-F5344CB8AC3E}">
        <p14:creationId xmlns:p14="http://schemas.microsoft.com/office/powerpoint/2010/main" val="27218243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uthor inf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dirty="0"/>
          </a:p>
        </p:txBody>
      </p:sp>
      <p:sp>
        <p:nvSpPr>
          <p:cNvPr id="5" name="Content Placeholder 5"/>
          <p:cNvSpPr>
            <a:spLocks noGrp="1"/>
          </p:cNvSpPr>
          <p:nvPr>
            <p:ph sz="quarter" idx="13" hasCustomPrompt="1"/>
          </p:nvPr>
        </p:nvSpPr>
        <p:spPr>
          <a:xfrm>
            <a:off x="320675" y="4076095"/>
            <a:ext cx="3482320" cy="1727812"/>
          </a:xfrm>
        </p:spPr>
        <p:txBody>
          <a:bodyPr/>
          <a:lstStyle>
            <a:lvl1pPr>
              <a:defRPr sz="2000" b="0" i="0" baseline="0">
                <a:latin typeface="Arial Regular" charset="0"/>
                <a:cs typeface="Arial Regular" charset="0"/>
              </a:defRPr>
            </a:lvl1pPr>
            <a:lvl2pPr marL="0" indent="0">
              <a:buFont typeface="Arial"/>
              <a:buNone/>
              <a:defRPr sz="2000"/>
            </a:lvl2pPr>
          </a:lstStyle>
          <a:p>
            <a:pPr lvl="0"/>
            <a:r>
              <a:rPr lang="en-US" dirty="0"/>
              <a:t>Author’s Name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387677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227012" y="1233487"/>
            <a:ext cx="8688387" cy="4686301"/>
          </a:xfrm>
          <a:ln cap="flat">
            <a:miter lim="800000"/>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4"/>
          </p:nvPr>
        </p:nvSpPr>
        <p:spPr/>
        <p:txBody>
          <a:bodyPr/>
          <a:lstStyle/>
          <a:p>
            <a:endParaRPr lang="en-US"/>
          </a:p>
        </p:txBody>
      </p:sp>
      <p:sp>
        <p:nvSpPr>
          <p:cNvPr id="7" name="Footer Placeholder 6"/>
          <p:cNvSpPr>
            <a:spLocks noGrp="1"/>
          </p:cNvSpPr>
          <p:nvPr>
            <p:ph type="ftr" sz="quarter" idx="15"/>
          </p:nvPr>
        </p:nvSpPr>
        <p:spPr/>
        <p:txBody>
          <a:bodyPr/>
          <a:lstStyle/>
          <a:p>
            <a:r>
              <a:rPr lang="en-US"/>
              <a:t>Private &amp; Confidential</a:t>
            </a:r>
          </a:p>
        </p:txBody>
      </p:sp>
      <p:sp>
        <p:nvSpPr>
          <p:cNvPr id="8" name="Slide Number Placeholder 7"/>
          <p:cNvSpPr>
            <a:spLocks noGrp="1"/>
          </p:cNvSpPr>
          <p:nvPr>
            <p:ph type="sldNum" sz="quarter" idx="16"/>
          </p:nvPr>
        </p:nvSpPr>
        <p:spPr/>
        <p:txBody>
          <a:bodyPr/>
          <a:lstStyle/>
          <a:p>
            <a:fld id="{146682E1-A610-4FB0-BCC6-241ABE41C99B}"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692080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rt wSourc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Private &amp; Confidential</a:t>
            </a:r>
            <a:endParaRPr lang="en-US" dirty="0"/>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dirty="0"/>
          </a:p>
        </p:txBody>
      </p:sp>
      <p:sp>
        <p:nvSpPr>
          <p:cNvPr id="6" name="Content Placeholder 5"/>
          <p:cNvSpPr>
            <a:spLocks noGrp="1"/>
          </p:cNvSpPr>
          <p:nvPr>
            <p:ph sz="quarter" idx="12"/>
          </p:nvPr>
        </p:nvSpPr>
        <p:spPr>
          <a:xfrm>
            <a:off x="317351" y="1529220"/>
            <a:ext cx="8503920" cy="4102570"/>
          </a:xfrm>
        </p:spPr>
        <p:txBody>
          <a:bodyPr/>
          <a:lstStyle>
            <a:lvl1pPr>
              <a:defRPr b="0" i="0">
                <a:latin typeface="Arial Regular" charset="0"/>
                <a:cs typeface="Arial Regular" charset="0"/>
              </a:defRPr>
            </a:lvl1pPr>
            <a:lvl2pPr marL="0" marR="0" indent="0" algn="l" defTabSz="457200" rtl="0" eaLnBrk="1" fontAlgn="auto" latinLnBrk="0" hangingPunct="1">
              <a:lnSpc>
                <a:spcPct val="100000"/>
              </a:lnSpc>
              <a:spcBef>
                <a:spcPts val="500"/>
              </a:spcBef>
              <a:spcAft>
                <a:spcPts val="0"/>
              </a:spcAft>
              <a:buClrTx/>
              <a:buSzTx/>
              <a:buFont typeface="Arial"/>
              <a:buNone/>
              <a:tabLst/>
              <a:defRPr b="0" i="0">
                <a:latin typeface="Arial Regular" charset="0"/>
                <a:cs typeface="Arial Regular" charset="0"/>
              </a:defRPr>
            </a:lvl2pPr>
          </a:lstStyle>
          <a:p>
            <a:pPr lvl="0"/>
            <a:r>
              <a:rPr lang="en-US" dirty="0"/>
              <a:t>Click to edit Master text styles</a:t>
            </a:r>
          </a:p>
          <a:p>
            <a:pPr marL="182880" marR="0" lvl="1" indent="-182880" algn="l" defTabSz="457200" rtl="0" eaLnBrk="1" fontAlgn="auto" latinLnBrk="0" hangingPunct="1">
              <a:lnSpc>
                <a:spcPct val="100000"/>
              </a:lnSpc>
              <a:spcBef>
                <a:spcPts val="500"/>
              </a:spcBef>
              <a:spcAft>
                <a:spcPts val="0"/>
              </a:spcAft>
              <a:buClrTx/>
              <a:buSzTx/>
              <a:buFont typeface="Arial"/>
              <a:buChar char="•"/>
              <a:tabLst/>
              <a:defRPr/>
            </a:pPr>
            <a:r>
              <a:rPr lang="en-US" dirty="0"/>
              <a:t>Second level. Level 2 Body text can be Regular or Bold. Level 2 Body text can be Regular or Bold. </a:t>
            </a:r>
          </a:p>
          <a:p>
            <a:pPr lvl="2"/>
            <a:r>
              <a:rPr lang="en-US" dirty="0"/>
              <a:t>Third level</a:t>
            </a:r>
          </a:p>
          <a:p>
            <a:pPr lvl="3"/>
            <a:r>
              <a:rPr lang="en-US" dirty="0"/>
              <a:t>Fourth level</a:t>
            </a:r>
          </a:p>
          <a:p>
            <a:pPr lvl="4"/>
            <a:r>
              <a:rPr lang="en-US" dirty="0"/>
              <a:t>Fifth level</a:t>
            </a:r>
          </a:p>
        </p:txBody>
      </p:sp>
      <p:sp>
        <p:nvSpPr>
          <p:cNvPr id="7" name="Content Placeholder 5"/>
          <p:cNvSpPr>
            <a:spLocks noGrp="1"/>
          </p:cNvSpPr>
          <p:nvPr>
            <p:ph sz="quarter" idx="13"/>
          </p:nvPr>
        </p:nvSpPr>
        <p:spPr>
          <a:xfrm>
            <a:off x="314324" y="5606722"/>
            <a:ext cx="8503920" cy="385298"/>
          </a:xfrm>
        </p:spPr>
        <p:txBody>
          <a:bodyPr vert="horz" lIns="0" tIns="0" rIns="0" bIns="0" rtlCol="0" anchor="b">
            <a:noAutofit/>
          </a:bodyPr>
          <a:lstStyle>
            <a:lvl1pPr>
              <a:defRPr lang="en-US" sz="950" b="0" i="0" dirty="0" smtClean="0">
                <a:solidFill>
                  <a:schemeClr val="tx1"/>
                </a:solidFill>
                <a:latin typeface="Arial Narrow"/>
                <a:cs typeface="Arial Narrow"/>
              </a:defRPr>
            </a:lvl1pPr>
            <a:lvl2pPr>
              <a:defRPr lang="en-US" sz="950" b="0" i="0" dirty="0" smtClean="0">
                <a:solidFill>
                  <a:schemeClr val="tx1"/>
                </a:solidFill>
                <a:latin typeface="Arial Narrow"/>
                <a:cs typeface="Arial Narrow"/>
              </a:defRPr>
            </a:lvl2pPr>
            <a:lvl3pPr>
              <a:defRPr lang="en-US" sz="950" b="0" i="0" dirty="0" smtClean="0">
                <a:solidFill>
                  <a:schemeClr val="tx1"/>
                </a:solidFill>
                <a:latin typeface="Arial Narrow"/>
                <a:cs typeface="Arial Narrow"/>
              </a:defRPr>
            </a:lvl3pPr>
            <a:lvl4pPr>
              <a:defRPr lang="en-US" sz="950" b="0" i="0" dirty="0" smtClean="0">
                <a:solidFill>
                  <a:schemeClr val="tx1"/>
                </a:solidFill>
                <a:latin typeface="Arial Narrow"/>
                <a:ea typeface="Arial Regular" charset="0"/>
                <a:cs typeface="Arial Narrow"/>
              </a:defRPr>
            </a:lvl4pPr>
            <a:lvl5pPr>
              <a:defRPr lang="en-US" sz="950" b="0" i="0" dirty="0">
                <a:solidFill>
                  <a:schemeClr val="tx1"/>
                </a:solidFill>
                <a:latin typeface="Arial Narrow"/>
                <a:ea typeface="Arial Regular" charset="0"/>
                <a:cs typeface="Arial Narrow"/>
              </a:defRPr>
            </a:lvl5pPr>
          </a:lstStyle>
          <a:p>
            <a:pPr lvl="0"/>
            <a:r>
              <a:rPr lang="en-US" dirty="0"/>
              <a:t>Click to edit Master text styles</a:t>
            </a:r>
          </a:p>
          <a:p>
            <a:pPr lvl="1"/>
            <a:r>
              <a:rPr lang="en-US" dirty="0"/>
              <a:t>Second level. Level 2 Body text can be Regular or Bold. Level 2 Body text can be Regular or Bold. </a:t>
            </a:r>
          </a:p>
          <a:p>
            <a:pPr lvl="2"/>
            <a:r>
              <a:rPr lang="en-US" dirty="0"/>
              <a:t>Third level</a:t>
            </a:r>
          </a:p>
          <a:p>
            <a:pPr lvl="3"/>
            <a:r>
              <a:rPr lang="en-US" dirty="0"/>
              <a:t>Fourth level</a:t>
            </a:r>
          </a:p>
          <a:p>
            <a:pPr lvl="4"/>
            <a:r>
              <a:rPr lang="en-US" dirty="0"/>
              <a:t>Fifth level</a:t>
            </a:r>
          </a:p>
        </p:txBody>
      </p:sp>
      <p:sp>
        <p:nvSpPr>
          <p:cNvPr id="8" name="Text Placeholder 9"/>
          <p:cNvSpPr>
            <a:spLocks noGrp="1"/>
          </p:cNvSpPr>
          <p:nvPr>
            <p:ph type="body" sz="quarter" idx="14" hasCustomPrompt="1"/>
          </p:nvPr>
        </p:nvSpPr>
        <p:spPr>
          <a:xfrm>
            <a:off x="314324" y="747521"/>
            <a:ext cx="8122409" cy="440834"/>
          </a:xfrm>
        </p:spPr>
        <p:txBody>
          <a:bodyPr lIns="0" tIns="0" rIns="0" bIns="0"/>
          <a:lstStyle>
            <a:lvl1pPr>
              <a:defRPr sz="1900" b="0">
                <a:solidFill>
                  <a:schemeClr val="tx1"/>
                </a:solidFill>
              </a:defRPr>
            </a:lvl1pPr>
          </a:lstStyle>
          <a:p>
            <a:pPr lvl="0"/>
            <a:r>
              <a:rPr lang="en-US" dirty="0"/>
              <a:t>Subtitle</a:t>
            </a:r>
          </a:p>
        </p:txBody>
      </p:sp>
    </p:spTree>
    <p:extLst>
      <p:ext uri="{BB962C8B-B14F-4D97-AF65-F5344CB8AC3E}">
        <p14:creationId xmlns:p14="http://schemas.microsoft.com/office/powerpoint/2010/main" val="24731778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rt wShort copy &amp; Sourc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Private &amp; Confidential</a:t>
            </a:r>
            <a:endParaRPr lang="en-US" dirty="0"/>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dirty="0"/>
          </a:p>
        </p:txBody>
      </p:sp>
      <p:sp>
        <p:nvSpPr>
          <p:cNvPr id="6" name="Content Placeholder 5"/>
          <p:cNvSpPr>
            <a:spLocks noGrp="1"/>
          </p:cNvSpPr>
          <p:nvPr>
            <p:ph sz="quarter" idx="12"/>
          </p:nvPr>
        </p:nvSpPr>
        <p:spPr>
          <a:xfrm>
            <a:off x="317350" y="1144741"/>
            <a:ext cx="8490099" cy="565571"/>
          </a:xfrm>
        </p:spPr>
        <p:txBody>
          <a:bodyPr/>
          <a:lstStyle>
            <a:lvl1pPr>
              <a:defRPr sz="1400" b="0" i="0">
                <a:solidFill>
                  <a:srgbClr val="7F7F7F"/>
                </a:solidFill>
                <a:latin typeface="Arial Regular" charset="0"/>
                <a:cs typeface="Arial Regular" charset="0"/>
              </a:defRPr>
            </a:lvl1pPr>
            <a:lvl2pPr>
              <a:defRPr>
                <a:latin typeface="Akkurat Pro"/>
                <a:cs typeface="Akkurat Pro"/>
              </a:defRPr>
            </a:lvl2pPr>
          </a:lstStyle>
          <a:p>
            <a:pPr lvl="0"/>
            <a:r>
              <a:rPr lang="en-US" dirty="0"/>
              <a:t>Click to edit Master text styles</a:t>
            </a:r>
          </a:p>
        </p:txBody>
      </p:sp>
      <p:sp>
        <p:nvSpPr>
          <p:cNvPr id="8" name="Picture Placeholder 7"/>
          <p:cNvSpPr>
            <a:spLocks noGrp="1"/>
          </p:cNvSpPr>
          <p:nvPr>
            <p:ph type="pic" sz="quarter" idx="14"/>
          </p:nvPr>
        </p:nvSpPr>
        <p:spPr>
          <a:xfrm>
            <a:off x="317500" y="1914528"/>
            <a:ext cx="8504238" cy="3822676"/>
          </a:xfrm>
        </p:spPr>
        <p:txBody>
          <a:bodyPr anchor="ctr"/>
          <a:lstStyle>
            <a:lvl1pPr algn="ctr">
              <a:defRPr/>
            </a:lvl1pPr>
          </a:lstStyle>
          <a:p>
            <a:endParaRPr lang="en-US" dirty="0"/>
          </a:p>
        </p:txBody>
      </p:sp>
      <p:sp>
        <p:nvSpPr>
          <p:cNvPr id="14" name="Text Placeholder 13"/>
          <p:cNvSpPr>
            <a:spLocks noGrp="1"/>
          </p:cNvSpPr>
          <p:nvPr>
            <p:ph type="body" sz="quarter" idx="18"/>
          </p:nvPr>
        </p:nvSpPr>
        <p:spPr>
          <a:xfrm>
            <a:off x="320675" y="5839310"/>
            <a:ext cx="8500220" cy="148584"/>
          </a:xfrm>
        </p:spPr>
        <p:txBody>
          <a:bodyPr anchor="b"/>
          <a:lstStyle>
            <a:lvl1pPr>
              <a:defRPr sz="950" b="0" i="0">
                <a:solidFill>
                  <a:schemeClr val="tx1"/>
                </a:solidFill>
                <a:latin typeface="Arial Narrow"/>
                <a:cs typeface="Arial Narrow"/>
              </a:defRPr>
            </a:lvl1pPr>
            <a:lvl2pPr>
              <a:defRPr sz="950" b="0" i="0">
                <a:solidFill>
                  <a:schemeClr val="tx1"/>
                </a:solidFill>
                <a:latin typeface="Arial Narrow"/>
                <a:cs typeface="Arial Narrow"/>
              </a:defRPr>
            </a:lvl2pPr>
            <a:lvl3pPr>
              <a:defRPr sz="950" b="0" i="0">
                <a:solidFill>
                  <a:schemeClr val="tx1"/>
                </a:solidFill>
                <a:latin typeface="Arial Narrow"/>
                <a:cs typeface="Arial Narrow"/>
              </a:defRPr>
            </a:lvl3pPr>
            <a:lvl4pPr>
              <a:defRPr sz="800">
                <a:solidFill>
                  <a:srgbClr val="7F7F7F"/>
                </a:solidFill>
              </a:defRPr>
            </a:lvl4pPr>
            <a:lvl5pPr>
              <a:defRPr sz="800">
                <a:solidFill>
                  <a:srgbClr val="7F7F7F"/>
                </a:solidFill>
              </a:defRPr>
            </a:lvl5pPr>
          </a:lstStyle>
          <a:p>
            <a:pPr lvl="0"/>
            <a:r>
              <a:rPr lang="en-US" dirty="0"/>
              <a:t>Click to edit Master text styles</a:t>
            </a:r>
          </a:p>
          <a:p>
            <a:pPr lvl="1"/>
            <a:r>
              <a:rPr lang="en-US" dirty="0"/>
              <a:t>Second level</a:t>
            </a:r>
          </a:p>
          <a:p>
            <a:pPr lvl="2"/>
            <a:r>
              <a:rPr lang="en-US" dirty="0"/>
              <a:t>Third level</a:t>
            </a:r>
          </a:p>
        </p:txBody>
      </p:sp>
      <p:sp>
        <p:nvSpPr>
          <p:cNvPr id="13" name="Text Placeholder 9"/>
          <p:cNvSpPr>
            <a:spLocks noGrp="1"/>
          </p:cNvSpPr>
          <p:nvPr>
            <p:ph type="body" sz="quarter" idx="19" hasCustomPrompt="1"/>
          </p:nvPr>
        </p:nvSpPr>
        <p:spPr>
          <a:xfrm>
            <a:off x="314324" y="747521"/>
            <a:ext cx="8122409" cy="440834"/>
          </a:xfrm>
        </p:spPr>
        <p:txBody>
          <a:bodyPr lIns="0" tIns="0" rIns="0" bIns="0"/>
          <a:lstStyle>
            <a:lvl1pPr>
              <a:defRPr sz="1900" b="0">
                <a:solidFill>
                  <a:schemeClr val="tx1"/>
                </a:solidFill>
              </a:defRPr>
            </a:lvl1pPr>
          </a:lstStyle>
          <a:p>
            <a:pPr lvl="0"/>
            <a:r>
              <a:rPr lang="en-US" dirty="0"/>
              <a:t>Subtitle</a:t>
            </a:r>
          </a:p>
        </p:txBody>
      </p:sp>
    </p:spTree>
    <p:extLst>
      <p:ext uri="{BB962C8B-B14F-4D97-AF65-F5344CB8AC3E}">
        <p14:creationId xmlns:p14="http://schemas.microsoft.com/office/powerpoint/2010/main" val="3809681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a:t>Click to edit Master title style</a:t>
            </a:r>
          </a:p>
        </p:txBody>
      </p:sp>
      <p:sp>
        <p:nvSpPr>
          <p:cNvPr id="3" name="Date Placeholder 2"/>
          <p:cNvSpPr>
            <a:spLocks noGrp="1"/>
          </p:cNvSpPr>
          <p:nvPr>
            <p:ph type="dt" sz="half" idx="10"/>
          </p:nvPr>
        </p:nvSpPr>
        <p:spPr/>
        <p:txBody>
          <a:bodyPr/>
          <a:lstStyle/>
          <a:p>
            <a:fld id="{59585B9F-EF5C-4314-BCBC-A6F82ED753B2}" type="datetimeFigureOut">
              <a:rPr lang="en-GB" smtClean="0">
                <a:solidFill>
                  <a:srgbClr val="515254">
                    <a:tint val="75000"/>
                  </a:srgbClr>
                </a:solidFill>
              </a:rPr>
              <a:pPr/>
              <a:t>23/03/2018</a:t>
            </a:fld>
            <a:endParaRPr lang="en-GB" dirty="0">
              <a:solidFill>
                <a:srgbClr val="515254">
                  <a:tint val="75000"/>
                </a:srgbClr>
              </a:solidFill>
            </a:endParaRPr>
          </a:p>
        </p:txBody>
      </p:sp>
      <p:sp>
        <p:nvSpPr>
          <p:cNvPr id="4" name="Footer Placeholder 3"/>
          <p:cNvSpPr>
            <a:spLocks noGrp="1"/>
          </p:cNvSpPr>
          <p:nvPr>
            <p:ph type="ftr" sz="quarter" idx="11"/>
          </p:nvPr>
        </p:nvSpPr>
        <p:spPr/>
        <p:txBody>
          <a:bodyPr/>
          <a:lstStyle/>
          <a:p>
            <a:endParaRPr lang="en-GB" dirty="0">
              <a:solidFill>
                <a:srgbClr val="515254">
                  <a:tint val="75000"/>
                </a:srgbClr>
              </a:solidFill>
            </a:endParaRPr>
          </a:p>
        </p:txBody>
      </p:sp>
      <p:sp>
        <p:nvSpPr>
          <p:cNvPr id="5" name="Slide Number Placeholder 4"/>
          <p:cNvSpPr>
            <a:spLocks noGrp="1"/>
          </p:cNvSpPr>
          <p:nvPr>
            <p:ph type="sldNum" sz="quarter" idx="12"/>
          </p:nvPr>
        </p:nvSpPr>
        <p:spPr/>
        <p:txBody>
          <a:bodyPr/>
          <a:lstStyle/>
          <a:p>
            <a:fld id="{FA73F885-FE6B-4251-84D2-F6CEF084999B}" type="slidenum">
              <a:rPr lang="en-GB" smtClean="0">
                <a:solidFill>
                  <a:srgbClr val="515254">
                    <a:tint val="75000"/>
                  </a:srgbClr>
                </a:solidFill>
              </a:rPr>
              <a:pPr/>
              <a:t>‹#›</a:t>
            </a:fld>
            <a:endParaRPr lang="en-GB" dirty="0">
              <a:solidFill>
                <a:srgbClr val="515254">
                  <a:tint val="75000"/>
                </a:srgbClr>
              </a:solidFill>
            </a:endParaRPr>
          </a:p>
        </p:txBody>
      </p:sp>
    </p:spTree>
    <p:extLst>
      <p:ext uri="{BB962C8B-B14F-4D97-AF65-F5344CB8AC3E}">
        <p14:creationId xmlns:p14="http://schemas.microsoft.com/office/powerpoint/2010/main" val="325266115"/>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1399032"/>
          </a:xfrm>
        </p:spPr>
        <p:txBody>
          <a:bodyPr/>
          <a:lstStyle/>
          <a:p>
            <a:r>
              <a:rPr kumimoji="0" lang="en-US"/>
              <a:t>Click to edit Master title style</a:t>
            </a:r>
          </a:p>
        </p:txBody>
      </p:sp>
      <p:sp>
        <p:nvSpPr>
          <p:cNvPr id="3" name="Content Placeholder 2"/>
          <p:cNvSpPr>
            <a:spLocks noGrp="1"/>
          </p:cNvSpPr>
          <p:nvPr>
            <p:ph idx="1"/>
          </p:nvPr>
        </p:nvSpPr>
        <p:spPr>
          <a:xfrm>
            <a:off x="457200" y="1882808"/>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791456" y="6480048"/>
            <a:ext cx="2133600" cy="301752"/>
          </a:xfrm>
        </p:spPr>
        <p:txBody>
          <a:bodyPr/>
          <a:lstStyle/>
          <a:p>
            <a:fld id="{BA981CA8-D155-4CCA-B330-26DD653E6E15}" type="datetimeFigureOut">
              <a:rPr lang="en-US" smtClean="0"/>
              <a:pPr/>
              <a:t>3/23/2018</a:t>
            </a:fld>
            <a:endParaRPr lang="en-US"/>
          </a:p>
        </p:txBody>
      </p:sp>
      <p:sp>
        <p:nvSpPr>
          <p:cNvPr id="5" name="Footer Placeholder 4"/>
          <p:cNvSpPr>
            <a:spLocks noGrp="1"/>
          </p:cNvSpPr>
          <p:nvPr>
            <p:ph type="ftr" sz="quarter" idx="11"/>
          </p:nvPr>
        </p:nvSpPr>
        <p:spPr>
          <a:xfrm>
            <a:off x="457200" y="6480969"/>
            <a:ext cx="4260056" cy="300831"/>
          </a:xfrm>
        </p:spPr>
        <p:txBody>
          <a:bodyPr/>
          <a:lstStyle/>
          <a:p>
            <a:endParaRPr lang="en-US"/>
          </a:p>
        </p:txBody>
      </p:sp>
      <p:sp>
        <p:nvSpPr>
          <p:cNvPr id="6" name="Slide Number Placeholder 5"/>
          <p:cNvSpPr>
            <a:spLocks noGrp="1"/>
          </p:cNvSpPr>
          <p:nvPr>
            <p:ph type="sldNum" sz="quarter" idx="12"/>
          </p:nvPr>
        </p:nvSpPr>
        <p:spPr/>
        <p:txBody>
          <a:bodyPr/>
          <a:lstStyle/>
          <a:p>
            <a:fld id="{3A62515F-A571-4526-9A1A-96E514A63B3F}" type="slidenum">
              <a:rPr lang="en-US" smtClean="0"/>
              <a:pPr/>
              <a:t>‹#›</a:t>
            </a:fld>
            <a:endParaRPr lang="en-US"/>
          </a:p>
        </p:txBody>
      </p:sp>
    </p:spTree>
    <p:extLst>
      <p:ext uri="{BB962C8B-B14F-4D97-AF65-F5344CB8AC3E}">
        <p14:creationId xmlns:p14="http://schemas.microsoft.com/office/powerpoint/2010/main" val="311213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3815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10462" y="5002207"/>
            <a:ext cx="5435605" cy="1517126"/>
          </a:xfrm>
          <a:prstGeom prst="rect">
            <a:avLst/>
          </a:prstGeom>
        </p:spPr>
        <p:txBody>
          <a:bodyPr anchor="t" anchorCtr="0">
            <a:noAutofit/>
          </a:bodyPr>
          <a:lstStyle>
            <a:lvl1pPr algn="l">
              <a:lnSpc>
                <a:spcPts val="3800"/>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3238861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9" name="Title 1"/>
          <p:cNvSpPr>
            <a:spLocks noGrp="1"/>
          </p:cNvSpPr>
          <p:nvPr>
            <p:ph type="ctrTitle"/>
          </p:nvPr>
        </p:nvSpPr>
        <p:spPr>
          <a:xfrm>
            <a:off x="978946" y="428625"/>
            <a:ext cx="7772400" cy="500063"/>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tabLst/>
              <a:defRPr sz="4000" spc="-150" baseline="0">
                <a:solidFill>
                  <a:srgbClr val="425B74"/>
                </a:solidFill>
                <a:latin typeface="Trade Gothic LT Std Light" pitchFamily="34" charset="0"/>
              </a:defRPr>
            </a:lvl1pPr>
          </a:lstStyle>
          <a:p>
            <a:r>
              <a:rPr lang="en-US" dirty="0"/>
              <a:t>Click to edit Master title style</a:t>
            </a:r>
          </a:p>
        </p:txBody>
      </p:sp>
      <p:sp>
        <p:nvSpPr>
          <p:cNvPr id="10" name="Text Placeholder 3"/>
          <p:cNvSpPr>
            <a:spLocks noGrp="1"/>
          </p:cNvSpPr>
          <p:nvPr>
            <p:ph type="body" sz="half" idx="2"/>
          </p:nvPr>
        </p:nvSpPr>
        <p:spPr>
          <a:xfrm>
            <a:off x="990600" y="1071563"/>
            <a:ext cx="5181600" cy="571500"/>
          </a:xfrm>
          <a:prstGeom prst="rect">
            <a:avLst/>
          </a:prstGeom>
        </p:spPr>
        <p:txBody>
          <a:bodyPr lIns="0" tIns="0" rIns="0" bIns="0"/>
          <a:lstStyle>
            <a:lvl1pPr marL="0" indent="0">
              <a:buNone/>
              <a:defRPr sz="1800" spc="-150">
                <a:latin typeface="Trade Gothic LT Std"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533953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0618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4.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4.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image" Target="../media/image5.emf"/><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1"/>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2875255103"/>
      </p:ext>
    </p:extLst>
  </p:cSld>
  <p:clrMap bg1="lt1" tx1="dk1" bg2="lt2" tx2="dk2" accent1="accent1" accent2="accent2" accent3="accent3" accent4="accent4" accent5="accent5" accent6="accent6" hlink="hlink" folHlink="folHlink"/>
  <p:sldLayoutIdLst>
    <p:sldLayoutId id="2147483651" r:id="rId1"/>
    <p:sldLayoutId id="2147483654" r:id="rId2"/>
    <p:sldLayoutId id="2147483673" r:id="rId3"/>
    <p:sldLayoutId id="2147483696" r:id="rId4"/>
    <p:sldLayoutId id="2147483697" r:id="rId5"/>
    <p:sldLayoutId id="2147483705" r:id="rId6"/>
    <p:sldLayoutId id="2147483706" r:id="rId7"/>
    <p:sldLayoutId id="2147483708" r:id="rId8"/>
    <p:sldLayoutId id="2147483709" r:id="rId9"/>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958960"/>
      </p:ext>
    </p:extLst>
  </p:cSld>
  <p:clrMap bg1="lt1" tx1="dk1" bg2="lt2" tx2="dk2" accent1="accent1" accent2="accent2" accent3="accent3" accent4="accent4" accent5="accent5" accent6="accent6" hlink="hlink" folHlink="folHlink"/>
  <p:sldLayoutIdLst>
    <p:sldLayoutId id="2147483653"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7836731"/>
      </p:ext>
    </p:extLst>
  </p:cSld>
  <p:clrMap bg1="lt1" tx1="dk1" bg2="lt2" tx2="dk2" accent1="accent1" accent2="accent2" accent3="accent3" accent4="accent4" accent5="accent5" accent6="accent6" hlink="hlink" folHlink="folHlink"/>
  <p:sldLayoutIdLst>
    <p:sldLayoutId id="2147483659" r:id="rId1"/>
    <p:sldLayoutId id="2147483661" r:id="rId2"/>
    <p:sldLayoutId id="2147483662"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9109067"/>
      </p:ext>
    </p:extLst>
  </p:cSld>
  <p:clrMap bg1="lt1" tx1="dk1" bg2="lt2" tx2="dk2" accent1="accent1" accent2="accent2" accent3="accent3" accent4="accent4" accent5="accent5" accent6="accent6" hlink="hlink" folHlink="folHlink"/>
  <p:sldLayoutIdLst>
    <p:sldLayoutId id="2147483664" r:id="rId1"/>
    <p:sldLayoutId id="2147483666"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4065481"/>
      </p:ext>
    </p:extLst>
  </p:cSld>
  <p:clrMap bg1="lt1" tx1="dk1" bg2="lt2" tx2="dk2" accent1="accent1" accent2="accent2" accent3="accent3" accent4="accent4" accent5="accent5" accent6="accent6" hlink="hlink" folHlink="folHlink"/>
  <p:sldLayoutIdLst>
    <p:sldLayoutId id="2147483668" r:id="rId1"/>
    <p:sldLayoutId id="2147483670" r:id="rId2"/>
    <p:sldLayoutId id="2147483671"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7352" y="217143"/>
            <a:ext cx="8119382" cy="792575"/>
          </a:xfrm>
          <a:prstGeom prst="rect">
            <a:avLst/>
          </a:prstGeom>
        </p:spPr>
        <p:txBody>
          <a:bodyPr vert="horz" lIns="0" tIns="0" rIns="0" bIns="0" rtlCol="0" anchor="t">
            <a:noAutofit/>
          </a:bodyPr>
          <a:lstStyle/>
          <a:p>
            <a:r>
              <a:rPr lang="en-US" dirty="0"/>
              <a:t>Title (sentence case), 28 point Arial</a:t>
            </a:r>
          </a:p>
        </p:txBody>
      </p:sp>
      <p:sp>
        <p:nvSpPr>
          <p:cNvPr id="3" name="Text Placeholder 2"/>
          <p:cNvSpPr>
            <a:spLocks noGrp="1"/>
          </p:cNvSpPr>
          <p:nvPr>
            <p:ph type="body" idx="1"/>
          </p:nvPr>
        </p:nvSpPr>
        <p:spPr>
          <a:xfrm>
            <a:off x="317352" y="1818458"/>
            <a:ext cx="8503543" cy="3297454"/>
          </a:xfrm>
          <a:prstGeom prst="rect">
            <a:avLst/>
          </a:prstGeom>
        </p:spPr>
        <p:txBody>
          <a:bodyPr vert="horz" lIns="0" tIns="0" rIns="0" bIns="0" rtlCol="0">
            <a:noAutofit/>
          </a:bodyPr>
          <a:lstStyle/>
          <a:p>
            <a:pPr lvl="0"/>
            <a:r>
              <a:rPr lang="en-US" dirty="0"/>
              <a:t>Level 1, normal body text is set at 20pt Arial Bold</a:t>
            </a:r>
          </a:p>
          <a:p>
            <a:pPr marL="0" marR="0" lvl="1" indent="-182880" algn="l" defTabSz="457200" rtl="0" eaLnBrk="1" fontAlgn="auto" latinLnBrk="0" hangingPunct="1">
              <a:lnSpc>
                <a:spcPct val="100000"/>
              </a:lnSpc>
              <a:spcBef>
                <a:spcPts val="500"/>
              </a:spcBef>
              <a:spcAft>
                <a:spcPts val="0"/>
              </a:spcAft>
              <a:buClrTx/>
              <a:buSzTx/>
              <a:buFont typeface="Arial"/>
              <a:buChar char="•"/>
              <a:tabLst/>
              <a:defRPr/>
            </a:pPr>
            <a:r>
              <a:rPr lang="en-US" dirty="0"/>
              <a:t>Level 2 Body text can be Regular or Bold. </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670300" y="6314391"/>
            <a:ext cx="4685966" cy="248335"/>
          </a:xfrm>
          <a:prstGeom prst="rect">
            <a:avLst/>
          </a:prstGeom>
        </p:spPr>
        <p:txBody>
          <a:bodyPr vert="horz" lIns="0" tIns="0" rIns="0" bIns="0" rtlCol="0" anchor="t"/>
          <a:lstStyle>
            <a:lvl1pPr algn="r">
              <a:defRPr sz="950" b="0" i="0">
                <a:solidFill>
                  <a:schemeClr val="bg1">
                    <a:lumMod val="50000"/>
                  </a:schemeClr>
                </a:solidFill>
                <a:latin typeface="Arial Regular" charset="0"/>
                <a:cs typeface="Arial Regular" charset="0"/>
              </a:defRPr>
            </a:lvl1pPr>
          </a:lstStyle>
          <a:p>
            <a:r>
              <a:rPr lang="en-US" dirty="0"/>
              <a:t>Permission to reprint or distribute any content from this presentation requires the prior written approval of S&amp;P Global Market Intelligence. Not for distribution to the public.</a:t>
            </a:r>
          </a:p>
        </p:txBody>
      </p:sp>
      <p:sp>
        <p:nvSpPr>
          <p:cNvPr id="6" name="Slide Number Placeholder 5"/>
          <p:cNvSpPr>
            <a:spLocks noGrp="1"/>
          </p:cNvSpPr>
          <p:nvPr>
            <p:ph type="sldNum" sz="quarter" idx="4"/>
          </p:nvPr>
        </p:nvSpPr>
        <p:spPr>
          <a:xfrm>
            <a:off x="8615082" y="6435042"/>
            <a:ext cx="205813" cy="254684"/>
          </a:xfrm>
          <a:prstGeom prst="rect">
            <a:avLst/>
          </a:prstGeom>
        </p:spPr>
        <p:txBody>
          <a:bodyPr vert="horz" lIns="0" tIns="0" rIns="0" bIns="0" rtlCol="0" anchor="t"/>
          <a:lstStyle>
            <a:lvl1pPr algn="r">
              <a:defRPr sz="1000" b="0" i="0">
                <a:solidFill>
                  <a:srgbClr val="000000"/>
                </a:solidFill>
                <a:latin typeface="Arial Regular" charset="0"/>
                <a:cs typeface="Arial Regular" charset="0"/>
              </a:defRPr>
            </a:lvl1pPr>
          </a:lstStyle>
          <a:p>
            <a:fld id="{BDDC3DCF-E0A7-DA4A-BC2C-1EC3743A297B}" type="slidenum">
              <a:rPr lang="en-US" smtClean="0"/>
              <a:pPr/>
              <a:t>‹#›</a:t>
            </a:fld>
            <a:endParaRPr lang="en-US" dirty="0"/>
          </a:p>
        </p:txBody>
      </p:sp>
      <p:sp>
        <p:nvSpPr>
          <p:cNvPr id="15" name="Date Placeholder 14"/>
          <p:cNvSpPr>
            <a:spLocks noGrp="1"/>
          </p:cNvSpPr>
          <p:nvPr>
            <p:ph type="dt" sz="half" idx="2"/>
          </p:nvPr>
        </p:nvSpPr>
        <p:spPr>
          <a:xfrm>
            <a:off x="6421439" y="1100212"/>
            <a:ext cx="2386012" cy="223277"/>
          </a:xfrm>
          <a:prstGeom prst="rect">
            <a:avLst/>
          </a:prstGeom>
        </p:spPr>
        <p:txBody>
          <a:bodyPr vert="horz" lIns="0" tIns="0" rIns="0" bIns="0" rtlCol="0" anchor="t"/>
          <a:lstStyle>
            <a:lvl1pPr algn="l">
              <a:defRPr lang="en-US" sz="1000" b="0" i="0" smtClean="0">
                <a:solidFill>
                  <a:srgbClr val="000000"/>
                </a:solidFill>
                <a:latin typeface="Arial Regular" charset="0"/>
                <a:cs typeface="Arial Regular" charset="0"/>
              </a:defRPr>
            </a:lvl1pPr>
          </a:lstStyle>
          <a:p>
            <a:endParaRPr lang="en-US" dirty="0"/>
          </a:p>
        </p:txBody>
      </p:sp>
      <p:sp>
        <p:nvSpPr>
          <p:cNvPr id="13" name="Rectangle 12"/>
          <p:cNvSpPr/>
          <p:nvPr userDrawn="1"/>
        </p:nvSpPr>
        <p:spPr>
          <a:xfrm>
            <a:off x="171061" y="6013061"/>
            <a:ext cx="2068286" cy="7101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3">
            <a:extLst>
              <a:ext uri="{28A0092B-C50C-407E-A947-70E740481C1C}">
                <a14:useLocalDpi xmlns:a14="http://schemas.microsoft.com/office/drawing/2010/main"/>
              </a:ext>
            </a:extLst>
          </a:blip>
          <a:stretch>
            <a:fillRect/>
          </a:stretch>
        </p:blipFill>
        <p:spPr>
          <a:xfrm>
            <a:off x="319151" y="6117698"/>
            <a:ext cx="1683385" cy="461010"/>
          </a:xfrm>
          <a:prstGeom prst="rect">
            <a:avLst/>
          </a:prstGeom>
        </p:spPr>
      </p:pic>
    </p:spTree>
    <p:extLst>
      <p:ext uri="{BB962C8B-B14F-4D97-AF65-F5344CB8AC3E}">
        <p14:creationId xmlns:p14="http://schemas.microsoft.com/office/powerpoint/2010/main" val="88260522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Lst>
  <p:hf hdr="0" dt="0"/>
  <p:txStyles>
    <p:titleStyle>
      <a:lvl1pPr algn="l" defTabSz="457200" rtl="0" eaLnBrk="1" latinLnBrk="0" hangingPunct="1">
        <a:lnSpc>
          <a:spcPct val="85000"/>
        </a:lnSpc>
        <a:spcBef>
          <a:spcPct val="0"/>
        </a:spcBef>
        <a:buNone/>
        <a:defRPr sz="2800" b="1" i="0" kern="1200" baseline="0">
          <a:solidFill>
            <a:schemeClr val="tx1"/>
          </a:solidFill>
          <a:latin typeface="Arial" charset="0"/>
          <a:ea typeface="Arial" charset="0"/>
          <a:cs typeface="Arial" charset="0"/>
        </a:defRPr>
      </a:lvl1pPr>
    </p:titleStyle>
    <p:bodyStyle>
      <a:lvl1pPr marL="0" indent="0" algn="l" defTabSz="457200" rtl="0" eaLnBrk="1" latinLnBrk="0" hangingPunct="1">
        <a:spcBef>
          <a:spcPts val="500"/>
        </a:spcBef>
        <a:buFont typeface="Arial"/>
        <a:buNone/>
        <a:defRPr sz="2000" b="1" i="0" kern="1200" baseline="0">
          <a:solidFill>
            <a:schemeClr val="tx1"/>
          </a:solidFill>
          <a:latin typeface="Arial" charset="0"/>
          <a:ea typeface="Arial" charset="0"/>
          <a:cs typeface="Arial" charset="0"/>
        </a:defRPr>
      </a:lvl1pPr>
      <a:lvl2pPr marL="182880" marR="0" indent="-182880" algn="l" defTabSz="457200" rtl="0" eaLnBrk="1" fontAlgn="auto" latinLnBrk="0" hangingPunct="1">
        <a:lnSpc>
          <a:spcPct val="100000"/>
        </a:lnSpc>
        <a:spcBef>
          <a:spcPts val="500"/>
        </a:spcBef>
        <a:spcAft>
          <a:spcPts val="0"/>
        </a:spcAft>
        <a:buClrTx/>
        <a:buSzTx/>
        <a:buFont typeface="Arial"/>
        <a:buChar char="•"/>
        <a:tabLst/>
        <a:defRPr sz="2000" b="1" i="0" kern="1200">
          <a:solidFill>
            <a:schemeClr val="tx1"/>
          </a:solidFill>
          <a:latin typeface="Arial" charset="0"/>
          <a:ea typeface="Arial" charset="0"/>
          <a:cs typeface="Arial" charset="0"/>
        </a:defRPr>
      </a:lvl2pPr>
      <a:lvl3pPr marL="393192" indent="-182880" algn="l" defTabSz="457200" rtl="0" eaLnBrk="1" latinLnBrk="0" hangingPunct="1">
        <a:spcBef>
          <a:spcPts val="600"/>
        </a:spcBef>
        <a:buFont typeface=".AppleSystemUIFont" charset="-120"/>
        <a:buChar char="-"/>
        <a:defRPr sz="1350" b="1" i="0" kern="1200">
          <a:solidFill>
            <a:schemeClr val="tx1"/>
          </a:solidFill>
          <a:latin typeface="Arial" charset="0"/>
          <a:ea typeface="Arial" charset="0"/>
          <a:cs typeface="Arial" charset="0"/>
        </a:defRPr>
      </a:lvl3pPr>
      <a:lvl4pPr marL="603504" indent="-182880" algn="l" defTabSz="457200" rtl="0" eaLnBrk="1" latinLnBrk="0" hangingPunct="1">
        <a:spcBef>
          <a:spcPts val="500"/>
        </a:spcBef>
        <a:buSzPct val="100000"/>
        <a:buFont typeface=".AppleSystemUIFont" charset="-120"/>
        <a:buChar char="-"/>
        <a:defRPr sz="1350" b="1" i="0" kern="1200">
          <a:solidFill>
            <a:schemeClr val="tx1"/>
          </a:solidFill>
          <a:latin typeface="Arial" charset="0"/>
          <a:ea typeface="Arial" charset="0"/>
          <a:cs typeface="Arial" charset="0"/>
        </a:defRPr>
      </a:lvl4pPr>
      <a:lvl5pPr marL="822960" indent="-182880" algn="l" defTabSz="457200" rtl="0" eaLnBrk="1" latinLnBrk="0" hangingPunct="1">
        <a:spcBef>
          <a:spcPts val="500"/>
        </a:spcBef>
        <a:buFont typeface=".AppleSystemUIFont" charset="-120"/>
        <a:buChar char="-"/>
        <a:defRPr sz="1350" b="1" i="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11.xml.rels><?xml version="1.0" encoding="UTF-8" standalone="yes"?>
<Relationships xmlns="http://schemas.openxmlformats.org/package/2006/relationships"><Relationship Id="rId3" Type="http://schemas.openxmlformats.org/officeDocument/2006/relationships/chart" Target="../charts/chart10.xml"/><Relationship Id="rId7" Type="http://schemas.openxmlformats.org/officeDocument/2006/relationships/chart" Target="../charts/chart14.xml"/><Relationship Id="rId2" Type="http://schemas.openxmlformats.org/officeDocument/2006/relationships/chart" Target="../charts/chart9.xml"/><Relationship Id="rId1" Type="http://schemas.openxmlformats.org/officeDocument/2006/relationships/slideLayout" Target="../slideLayouts/slideLayout2.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1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chart" Target="../charts/chart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chart" Target="../charts/chart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chart" Target="../charts/chart27.xml"/><Relationship Id="rId1" Type="http://schemas.openxmlformats.org/officeDocument/2006/relationships/slideLayout" Target="../slideLayouts/slideLayout4.xml"/><Relationship Id="rId4" Type="http://schemas.openxmlformats.org/officeDocument/2006/relationships/chart" Target="../charts/chart29.xml"/></Relationships>
</file>

<file path=ppt/slides/_rels/slide2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chart" Target="../charts/chart30.xml"/><Relationship Id="rId7" Type="http://schemas.openxmlformats.org/officeDocument/2006/relationships/image" Target="../media/image27.jpeg"/><Relationship Id="rId12"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chart" Target="../charts/chart31.xml"/><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3.jpeg"/><Relationship Id="rId4" Type="http://schemas.openxmlformats.org/officeDocument/2006/relationships/image" Target="../media/image38.png"/><Relationship Id="rId9" Type="http://schemas.openxmlformats.org/officeDocument/2006/relationships/image" Target="../media/image42.jpeg"/></Relationships>
</file>

<file path=ppt/slides/_rels/slide31.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chart" Target="../charts/chart3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png"/><Relationship Id="rId18" Type="http://schemas.openxmlformats.org/officeDocument/2006/relationships/image" Target="../media/image60.png"/><Relationship Id="rId26" Type="http://schemas.openxmlformats.org/officeDocument/2006/relationships/image" Target="../media/image68.png"/><Relationship Id="rId3" Type="http://schemas.openxmlformats.org/officeDocument/2006/relationships/image" Target="../media/image45.png"/><Relationship Id="rId21" Type="http://schemas.openxmlformats.org/officeDocument/2006/relationships/image" Target="../media/image63.png"/><Relationship Id="rId7" Type="http://schemas.openxmlformats.org/officeDocument/2006/relationships/image" Target="../media/image49.png"/><Relationship Id="rId12" Type="http://schemas.openxmlformats.org/officeDocument/2006/relationships/image" Target="../media/image54.jpeg"/><Relationship Id="rId17" Type="http://schemas.openxmlformats.org/officeDocument/2006/relationships/image" Target="../media/image59.jpeg"/><Relationship Id="rId25" Type="http://schemas.openxmlformats.org/officeDocument/2006/relationships/image" Target="../media/image67.png"/><Relationship Id="rId2" Type="http://schemas.openxmlformats.org/officeDocument/2006/relationships/image" Target="../media/image44.png"/><Relationship Id="rId16" Type="http://schemas.openxmlformats.org/officeDocument/2006/relationships/image" Target="../media/image58.jpeg"/><Relationship Id="rId20" Type="http://schemas.openxmlformats.org/officeDocument/2006/relationships/image" Target="../media/image62.png"/><Relationship Id="rId29"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53.jpeg"/><Relationship Id="rId24" Type="http://schemas.openxmlformats.org/officeDocument/2006/relationships/image" Target="../media/image66.png"/><Relationship Id="rId5" Type="http://schemas.openxmlformats.org/officeDocument/2006/relationships/image" Target="../media/image47.png"/><Relationship Id="rId15" Type="http://schemas.openxmlformats.org/officeDocument/2006/relationships/image" Target="../media/image57.png"/><Relationship Id="rId23" Type="http://schemas.openxmlformats.org/officeDocument/2006/relationships/image" Target="../media/image65.png"/><Relationship Id="rId28" Type="http://schemas.openxmlformats.org/officeDocument/2006/relationships/image" Target="../media/image70.gif"/><Relationship Id="rId10" Type="http://schemas.openxmlformats.org/officeDocument/2006/relationships/image" Target="../media/image52.png"/><Relationship Id="rId19" Type="http://schemas.openxmlformats.org/officeDocument/2006/relationships/image" Target="../media/image61.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 Id="rId22" Type="http://schemas.openxmlformats.org/officeDocument/2006/relationships/image" Target="../media/image64.png"/><Relationship Id="rId27" Type="http://schemas.openxmlformats.org/officeDocument/2006/relationships/image" Target="../media/image6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18" Type="http://schemas.openxmlformats.org/officeDocument/2006/relationships/image" Target="../media/image88.png"/><Relationship Id="rId26" Type="http://schemas.openxmlformats.org/officeDocument/2006/relationships/image" Target="../media/image96.png"/><Relationship Id="rId3" Type="http://schemas.openxmlformats.org/officeDocument/2006/relationships/image" Target="../media/image73.png"/><Relationship Id="rId21" Type="http://schemas.openxmlformats.org/officeDocument/2006/relationships/image" Target="../media/image91.png"/><Relationship Id="rId7" Type="http://schemas.openxmlformats.org/officeDocument/2006/relationships/image" Target="../media/image77.png"/><Relationship Id="rId12" Type="http://schemas.openxmlformats.org/officeDocument/2006/relationships/image" Target="../media/image82.png"/><Relationship Id="rId17" Type="http://schemas.openxmlformats.org/officeDocument/2006/relationships/image" Target="../media/image87.png"/><Relationship Id="rId25" Type="http://schemas.openxmlformats.org/officeDocument/2006/relationships/image" Target="../media/image95.png"/><Relationship Id="rId2" Type="http://schemas.openxmlformats.org/officeDocument/2006/relationships/image" Target="../media/image72.png"/><Relationship Id="rId16" Type="http://schemas.openxmlformats.org/officeDocument/2006/relationships/image" Target="../media/image86.png"/><Relationship Id="rId20" Type="http://schemas.openxmlformats.org/officeDocument/2006/relationships/image" Target="../media/image90.png"/><Relationship Id="rId1" Type="http://schemas.openxmlformats.org/officeDocument/2006/relationships/slideLayout" Target="../slideLayouts/slideLayout1.xml"/><Relationship Id="rId6" Type="http://schemas.openxmlformats.org/officeDocument/2006/relationships/image" Target="../media/image76.png"/><Relationship Id="rId11" Type="http://schemas.openxmlformats.org/officeDocument/2006/relationships/image" Target="../media/image81.png"/><Relationship Id="rId24" Type="http://schemas.openxmlformats.org/officeDocument/2006/relationships/image" Target="../media/image94.png"/><Relationship Id="rId5" Type="http://schemas.openxmlformats.org/officeDocument/2006/relationships/image" Target="../media/image75.png"/><Relationship Id="rId15" Type="http://schemas.openxmlformats.org/officeDocument/2006/relationships/image" Target="../media/image85.png"/><Relationship Id="rId23" Type="http://schemas.openxmlformats.org/officeDocument/2006/relationships/image" Target="../media/image93.png"/><Relationship Id="rId10" Type="http://schemas.openxmlformats.org/officeDocument/2006/relationships/image" Target="../media/image80.png"/><Relationship Id="rId19" Type="http://schemas.openxmlformats.org/officeDocument/2006/relationships/image" Target="../media/image89.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 Id="rId22" Type="http://schemas.openxmlformats.org/officeDocument/2006/relationships/image" Target="../media/image92.png"/></Relationships>
</file>

<file path=ppt/slides/_rels/slide37.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chart" Target="../charts/chart38.xml"/><Relationship Id="rId1" Type="http://schemas.openxmlformats.org/officeDocument/2006/relationships/slideLayout" Target="../slideLayouts/slideLayout4.xml"/><Relationship Id="rId4" Type="http://schemas.openxmlformats.org/officeDocument/2006/relationships/chart" Target="../charts/chart40.xml"/></Relationships>
</file>

<file path=ppt/slides/_rels/slide43.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chart" Target="../charts/chart41.xml"/><Relationship Id="rId1" Type="http://schemas.openxmlformats.org/officeDocument/2006/relationships/slideLayout" Target="../slideLayouts/slideLayout4.xml"/><Relationship Id="rId4" Type="http://schemas.openxmlformats.org/officeDocument/2006/relationships/chart" Target="../charts/chart43.xml"/></Relationships>
</file>

<file path=ppt/slides/_rels/slide4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chart" Target="../charts/chart44.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chart" Target="../charts/chart45.xml"/></Relationships>
</file>

<file path=ppt/slides/_rels/slide45.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chart" Target="../charts/chart46.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46.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4.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52.xml.rels><?xml version="1.0" encoding="UTF-8" standalone="yes"?>
<Relationships xmlns="http://schemas.openxmlformats.org/package/2006/relationships"><Relationship Id="rId2" Type="http://schemas.openxmlformats.org/officeDocument/2006/relationships/chart" Target="../charts/chart5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chart" Target="../charts/chart56.xml"/><Relationship Id="rId7" Type="http://schemas.openxmlformats.org/officeDocument/2006/relationships/chart" Target="../charts/chart60.xml"/><Relationship Id="rId2" Type="http://schemas.openxmlformats.org/officeDocument/2006/relationships/chart" Target="../charts/chart55.xml"/><Relationship Id="rId1" Type="http://schemas.openxmlformats.org/officeDocument/2006/relationships/slideLayout" Target="../slideLayouts/slideLayout4.xml"/><Relationship Id="rId6" Type="http://schemas.openxmlformats.org/officeDocument/2006/relationships/chart" Target="../charts/chart59.xml"/><Relationship Id="rId5" Type="http://schemas.openxmlformats.org/officeDocument/2006/relationships/chart" Target="../charts/chart58.xml"/><Relationship Id="rId4" Type="http://schemas.openxmlformats.org/officeDocument/2006/relationships/chart" Target="../charts/chart57.xml"/></Relationships>
</file>

<file path=ppt/slides/_rels/slide54.xml.rels><?xml version="1.0" encoding="UTF-8" standalone="yes"?>
<Relationships xmlns="http://schemas.openxmlformats.org/package/2006/relationships"><Relationship Id="rId2" Type="http://schemas.openxmlformats.org/officeDocument/2006/relationships/chart" Target="../charts/chart61.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chart" Target="../charts/chart6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20130" y="2870452"/>
            <a:ext cx="5636487" cy="1391155"/>
          </a:xfrm>
          <a:prstGeom prst="rect">
            <a:avLst/>
          </a:prstGeom>
        </p:spPr>
        <p:txBody>
          <a:bodyPr>
            <a:noAutofit/>
          </a:bodyPr>
          <a:lstStyle/>
          <a:p>
            <a:r>
              <a:rPr lang="en-US" sz="3000" b="1" dirty="0">
                <a:latin typeface="Trebuchet MS" pitchFamily="34" charset="0"/>
              </a:rPr>
              <a:t>Good Fortune: </a:t>
            </a:r>
          </a:p>
          <a:p>
            <a:r>
              <a:rPr lang="en-US" sz="2400" b="1" dirty="0">
                <a:latin typeface="Trebuchet MS" pitchFamily="34" charset="0"/>
              </a:rPr>
              <a:t>A Look At The Behaviors &amp; Media Consumption Of Affluent Americans</a:t>
            </a:r>
          </a:p>
          <a:p>
            <a:endParaRPr lang="en-US" sz="2400" b="1" dirty="0">
              <a:latin typeface="Trebuchet MS" pitchFamily="34" charset="0"/>
            </a:endParaRPr>
          </a:p>
        </p:txBody>
      </p:sp>
    </p:spTree>
    <p:extLst>
      <p:ext uri="{BB962C8B-B14F-4D97-AF65-F5344CB8AC3E}">
        <p14:creationId xmlns:p14="http://schemas.microsoft.com/office/powerpoint/2010/main" val="1932195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333" y="331984"/>
            <a:ext cx="8805334" cy="1283951"/>
          </a:xfrm>
        </p:spPr>
        <p:txBody>
          <a:bodyPr/>
          <a:lstStyle/>
          <a:p>
            <a:r>
              <a:rPr lang="en-US" sz="2400" dirty="0"/>
              <a:t>Demographically, The Affluent Are More Likely To Be Married And Live Within Large Metropolitan Areas</a:t>
            </a:r>
          </a:p>
        </p:txBody>
      </p:sp>
      <p:sp>
        <p:nvSpPr>
          <p:cNvPr id="7" name="Text Placeholder 3"/>
          <p:cNvSpPr>
            <a:spLocks noGrp="1"/>
          </p:cNvSpPr>
          <p:nvPr>
            <p:ph type="body" sz="quarter" idx="14"/>
          </p:nvPr>
        </p:nvSpPr>
        <p:spPr>
          <a:xfrm>
            <a:off x="169333" y="6567942"/>
            <a:ext cx="7499792" cy="236537"/>
          </a:xfrm>
        </p:spPr>
        <p:txBody>
          <a:bodyPr/>
          <a:lstStyle/>
          <a:p>
            <a:r>
              <a:rPr lang="en-US" sz="800" dirty="0"/>
              <a:t>Source: GfK MRI, 2017 </a:t>
            </a:r>
            <a:r>
              <a:rPr lang="en-US" sz="800" dirty="0" err="1"/>
              <a:t>Doublebase</a:t>
            </a:r>
            <a:r>
              <a:rPr lang="en-US" sz="800" dirty="0"/>
              <a:t>. Affluent defined as HHI $100k+, Indices are vs. Total Adults 18+</a:t>
            </a:r>
          </a:p>
        </p:txBody>
      </p:sp>
      <p:graphicFrame>
        <p:nvGraphicFramePr>
          <p:cNvPr id="16" name="Chart 15">
            <a:extLst>
              <a:ext uri="{FF2B5EF4-FFF2-40B4-BE49-F238E27FC236}">
                <a16:creationId xmlns:a16="http://schemas.microsoft.com/office/drawing/2014/main" id="{9FDEEAB7-3024-4331-8093-89E9640F54ED}"/>
              </a:ext>
            </a:extLst>
          </p:cNvPr>
          <p:cNvGraphicFramePr/>
          <p:nvPr>
            <p:extLst>
              <p:ext uri="{D42A27DB-BD31-4B8C-83A1-F6EECF244321}">
                <p14:modId xmlns:p14="http://schemas.microsoft.com/office/powerpoint/2010/main" val="1966192696"/>
              </p:ext>
            </p:extLst>
          </p:nvPr>
        </p:nvGraphicFramePr>
        <p:xfrm>
          <a:off x="2059866" y="1493240"/>
          <a:ext cx="1359016" cy="507470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Chart 16">
            <a:extLst>
              <a:ext uri="{FF2B5EF4-FFF2-40B4-BE49-F238E27FC236}">
                <a16:creationId xmlns:a16="http://schemas.microsoft.com/office/drawing/2014/main" id="{91B59FFD-5B27-4D97-9442-20E64C54A2CC}"/>
              </a:ext>
            </a:extLst>
          </p:cNvPr>
          <p:cNvGraphicFramePr/>
          <p:nvPr>
            <p:extLst>
              <p:ext uri="{D42A27DB-BD31-4B8C-83A1-F6EECF244321}">
                <p14:modId xmlns:p14="http://schemas.microsoft.com/office/powerpoint/2010/main" val="2233619524"/>
              </p:ext>
            </p:extLst>
          </p:nvPr>
        </p:nvGraphicFramePr>
        <p:xfrm>
          <a:off x="3858673" y="1493855"/>
          <a:ext cx="1359016" cy="48322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a:extLst>
              <a:ext uri="{FF2B5EF4-FFF2-40B4-BE49-F238E27FC236}">
                <a16:creationId xmlns:a16="http://schemas.microsoft.com/office/drawing/2014/main" id="{54E4F4B0-F603-4EB7-B015-A134A07CC617}"/>
              </a:ext>
            </a:extLst>
          </p:cNvPr>
          <p:cNvGraphicFramePr/>
          <p:nvPr>
            <p:extLst>
              <p:ext uri="{D42A27DB-BD31-4B8C-83A1-F6EECF244321}">
                <p14:modId xmlns:p14="http://schemas.microsoft.com/office/powerpoint/2010/main" val="765209648"/>
              </p:ext>
            </p:extLst>
          </p:nvPr>
        </p:nvGraphicFramePr>
        <p:xfrm>
          <a:off x="5600975" y="1493240"/>
          <a:ext cx="1359016" cy="4870454"/>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8">
            <a:extLst>
              <a:ext uri="{FF2B5EF4-FFF2-40B4-BE49-F238E27FC236}">
                <a16:creationId xmlns:a16="http://schemas.microsoft.com/office/drawing/2014/main" id="{B9E1A2A2-20C1-4F3F-ABE8-ED2C3FEECE2D}"/>
              </a:ext>
            </a:extLst>
          </p:cNvPr>
          <p:cNvSpPr txBox="1"/>
          <p:nvPr/>
        </p:nvSpPr>
        <p:spPr>
          <a:xfrm>
            <a:off x="2499565" y="3831305"/>
            <a:ext cx="479618" cy="246221"/>
          </a:xfrm>
          <a:prstGeom prst="rect">
            <a:avLst/>
          </a:prstGeom>
          <a:noFill/>
        </p:spPr>
        <p:txBody>
          <a:bodyPr wrap="none" rtlCol="0">
            <a:spAutoFit/>
          </a:bodyPr>
          <a:lstStyle/>
          <a:p>
            <a:r>
              <a:rPr lang="en-US" sz="1000" i="1" dirty="0">
                <a:solidFill>
                  <a:schemeClr val="bg1"/>
                </a:solidFill>
              </a:rPr>
              <a:t>(115)</a:t>
            </a:r>
          </a:p>
        </p:txBody>
      </p:sp>
      <p:sp>
        <p:nvSpPr>
          <p:cNvPr id="20" name="TextBox 19">
            <a:extLst>
              <a:ext uri="{FF2B5EF4-FFF2-40B4-BE49-F238E27FC236}">
                <a16:creationId xmlns:a16="http://schemas.microsoft.com/office/drawing/2014/main" id="{985AB986-FBB6-470D-B653-DA611DCAF126}"/>
              </a:ext>
            </a:extLst>
          </p:cNvPr>
          <p:cNvSpPr txBox="1"/>
          <p:nvPr/>
        </p:nvSpPr>
        <p:spPr>
          <a:xfrm>
            <a:off x="4276811" y="4010357"/>
            <a:ext cx="479618" cy="246221"/>
          </a:xfrm>
          <a:prstGeom prst="rect">
            <a:avLst/>
          </a:prstGeom>
          <a:noFill/>
        </p:spPr>
        <p:txBody>
          <a:bodyPr wrap="none" rtlCol="0">
            <a:spAutoFit/>
          </a:bodyPr>
          <a:lstStyle/>
          <a:p>
            <a:r>
              <a:rPr lang="en-US" sz="1000" i="1" dirty="0">
                <a:solidFill>
                  <a:schemeClr val="bg1"/>
                </a:solidFill>
              </a:rPr>
              <a:t>(132)</a:t>
            </a:r>
          </a:p>
        </p:txBody>
      </p:sp>
      <p:sp>
        <p:nvSpPr>
          <p:cNvPr id="21" name="TextBox 20">
            <a:extLst>
              <a:ext uri="{FF2B5EF4-FFF2-40B4-BE49-F238E27FC236}">
                <a16:creationId xmlns:a16="http://schemas.microsoft.com/office/drawing/2014/main" id="{9F88D379-C8BE-46D1-B743-D740621F8304}"/>
              </a:ext>
            </a:extLst>
          </p:cNvPr>
          <p:cNvSpPr txBox="1"/>
          <p:nvPr/>
        </p:nvSpPr>
        <p:spPr>
          <a:xfrm>
            <a:off x="6547699" y="4539162"/>
            <a:ext cx="412292" cy="246221"/>
          </a:xfrm>
          <a:prstGeom prst="rect">
            <a:avLst/>
          </a:prstGeom>
          <a:noFill/>
        </p:spPr>
        <p:txBody>
          <a:bodyPr wrap="none" rtlCol="0">
            <a:spAutoFit/>
          </a:bodyPr>
          <a:lstStyle/>
          <a:p>
            <a:r>
              <a:rPr lang="en-US" sz="1000" i="1" dirty="0">
                <a:solidFill>
                  <a:schemeClr val="bg1"/>
                </a:solidFill>
              </a:rPr>
              <a:t>(94)</a:t>
            </a:r>
          </a:p>
        </p:txBody>
      </p:sp>
      <p:sp>
        <p:nvSpPr>
          <p:cNvPr id="22" name="TextBox 21">
            <a:extLst>
              <a:ext uri="{FF2B5EF4-FFF2-40B4-BE49-F238E27FC236}">
                <a16:creationId xmlns:a16="http://schemas.microsoft.com/office/drawing/2014/main" id="{22CEB9A1-4BB7-487C-8552-068F3CE1920E}"/>
              </a:ext>
            </a:extLst>
          </p:cNvPr>
          <p:cNvSpPr txBox="1"/>
          <p:nvPr/>
        </p:nvSpPr>
        <p:spPr>
          <a:xfrm>
            <a:off x="6035937" y="2693102"/>
            <a:ext cx="428322" cy="246221"/>
          </a:xfrm>
          <a:prstGeom prst="rect">
            <a:avLst/>
          </a:prstGeom>
          <a:noFill/>
        </p:spPr>
        <p:txBody>
          <a:bodyPr wrap="none" rtlCol="0">
            <a:spAutoFit/>
          </a:bodyPr>
          <a:lstStyle/>
          <a:p>
            <a:r>
              <a:rPr lang="en-US" sz="1000" i="1" dirty="0"/>
              <a:t>(90)</a:t>
            </a:r>
          </a:p>
        </p:txBody>
      </p:sp>
      <p:grpSp>
        <p:nvGrpSpPr>
          <p:cNvPr id="28" name="Group 27">
            <a:extLst>
              <a:ext uri="{FF2B5EF4-FFF2-40B4-BE49-F238E27FC236}">
                <a16:creationId xmlns:a16="http://schemas.microsoft.com/office/drawing/2014/main" id="{8CA31D25-683D-4C21-BDD8-1F5B315F118D}"/>
              </a:ext>
            </a:extLst>
          </p:cNvPr>
          <p:cNvGrpSpPr/>
          <p:nvPr/>
        </p:nvGrpSpPr>
        <p:grpSpPr>
          <a:xfrm>
            <a:off x="7327705" y="1658689"/>
            <a:ext cx="1359016" cy="4667419"/>
            <a:chOff x="6425969" y="1599731"/>
            <a:chExt cx="1359016" cy="4667419"/>
          </a:xfrm>
        </p:grpSpPr>
        <p:graphicFrame>
          <p:nvGraphicFramePr>
            <p:cNvPr id="23" name="Chart 22">
              <a:extLst>
                <a:ext uri="{FF2B5EF4-FFF2-40B4-BE49-F238E27FC236}">
                  <a16:creationId xmlns:a16="http://schemas.microsoft.com/office/drawing/2014/main" id="{7391A924-D3EB-4359-868E-59966D9EBA27}"/>
                </a:ext>
              </a:extLst>
            </p:cNvPr>
            <p:cNvGraphicFramePr/>
            <p:nvPr>
              <p:extLst>
                <p:ext uri="{D42A27DB-BD31-4B8C-83A1-F6EECF244321}">
                  <p14:modId xmlns:p14="http://schemas.microsoft.com/office/powerpoint/2010/main" val="3948459471"/>
                </p:ext>
              </p:extLst>
            </p:nvPr>
          </p:nvGraphicFramePr>
          <p:xfrm>
            <a:off x="6425969" y="1599731"/>
            <a:ext cx="1359016" cy="4667419"/>
          </p:xfrm>
          <a:graphic>
            <a:graphicData uri="http://schemas.openxmlformats.org/drawingml/2006/chart">
              <c:chart xmlns:c="http://schemas.openxmlformats.org/drawingml/2006/chart" xmlns:r="http://schemas.openxmlformats.org/officeDocument/2006/relationships" r:id="rId5"/>
            </a:graphicData>
          </a:graphic>
        </p:graphicFrame>
        <p:sp>
          <p:nvSpPr>
            <p:cNvPr id="24" name="TextBox 23">
              <a:extLst>
                <a:ext uri="{FF2B5EF4-FFF2-40B4-BE49-F238E27FC236}">
                  <a16:creationId xmlns:a16="http://schemas.microsoft.com/office/drawing/2014/main" id="{25B109CD-A05D-47F1-811C-E9DDDA733B68}"/>
                </a:ext>
              </a:extLst>
            </p:cNvPr>
            <p:cNvSpPr txBox="1"/>
            <p:nvPr/>
          </p:nvSpPr>
          <p:spPr>
            <a:xfrm>
              <a:off x="6864211" y="4246185"/>
              <a:ext cx="479618" cy="246221"/>
            </a:xfrm>
            <a:prstGeom prst="rect">
              <a:avLst/>
            </a:prstGeom>
            <a:noFill/>
          </p:spPr>
          <p:txBody>
            <a:bodyPr wrap="none" rtlCol="0">
              <a:spAutoFit/>
            </a:bodyPr>
            <a:lstStyle/>
            <a:p>
              <a:r>
                <a:rPr lang="en-US" sz="1000" i="1" dirty="0">
                  <a:solidFill>
                    <a:schemeClr val="bg1"/>
                  </a:solidFill>
                </a:rPr>
                <a:t>(125)</a:t>
              </a:r>
            </a:p>
          </p:txBody>
        </p:sp>
        <p:sp>
          <p:nvSpPr>
            <p:cNvPr id="25" name="TextBox 24">
              <a:extLst>
                <a:ext uri="{FF2B5EF4-FFF2-40B4-BE49-F238E27FC236}">
                  <a16:creationId xmlns:a16="http://schemas.microsoft.com/office/drawing/2014/main" id="{418EF679-96A0-4E46-B260-FF730D7CE033}"/>
                </a:ext>
              </a:extLst>
            </p:cNvPr>
            <p:cNvSpPr txBox="1"/>
            <p:nvPr/>
          </p:nvSpPr>
          <p:spPr>
            <a:xfrm>
              <a:off x="6870162" y="2839109"/>
              <a:ext cx="412292" cy="246221"/>
            </a:xfrm>
            <a:prstGeom prst="rect">
              <a:avLst/>
            </a:prstGeom>
            <a:noFill/>
          </p:spPr>
          <p:txBody>
            <a:bodyPr wrap="none" rtlCol="0">
              <a:spAutoFit/>
            </a:bodyPr>
            <a:lstStyle/>
            <a:p>
              <a:r>
                <a:rPr lang="en-US" sz="1000" i="1" dirty="0"/>
                <a:t>(98)</a:t>
              </a:r>
            </a:p>
          </p:txBody>
        </p:sp>
      </p:grpSp>
      <p:grpSp>
        <p:nvGrpSpPr>
          <p:cNvPr id="3" name="Group 2">
            <a:extLst>
              <a:ext uri="{FF2B5EF4-FFF2-40B4-BE49-F238E27FC236}">
                <a16:creationId xmlns:a16="http://schemas.microsoft.com/office/drawing/2014/main" id="{F5067D51-BD28-4609-AD47-F785230D6EDD}"/>
              </a:ext>
            </a:extLst>
          </p:cNvPr>
          <p:cNvGrpSpPr/>
          <p:nvPr/>
        </p:nvGrpSpPr>
        <p:grpSpPr>
          <a:xfrm>
            <a:off x="359763" y="1564011"/>
            <a:ext cx="1359016" cy="4153138"/>
            <a:chOff x="352067" y="1484851"/>
            <a:chExt cx="1359016" cy="4153138"/>
          </a:xfrm>
        </p:grpSpPr>
        <p:graphicFrame>
          <p:nvGraphicFramePr>
            <p:cNvPr id="6" name="Chart 5">
              <a:extLst>
                <a:ext uri="{FF2B5EF4-FFF2-40B4-BE49-F238E27FC236}">
                  <a16:creationId xmlns:a16="http://schemas.microsoft.com/office/drawing/2014/main" id="{73B78906-F785-4C47-BDFF-D0CE54C2BA12}"/>
                </a:ext>
              </a:extLst>
            </p:cNvPr>
            <p:cNvGraphicFramePr/>
            <p:nvPr>
              <p:extLst>
                <p:ext uri="{D42A27DB-BD31-4B8C-83A1-F6EECF244321}">
                  <p14:modId xmlns:p14="http://schemas.microsoft.com/office/powerpoint/2010/main" val="1446794896"/>
                </p:ext>
              </p:extLst>
            </p:nvPr>
          </p:nvGraphicFramePr>
          <p:xfrm>
            <a:off x="352067" y="1484851"/>
            <a:ext cx="1359016" cy="4153138"/>
          </p:xfrm>
          <a:graphic>
            <a:graphicData uri="http://schemas.openxmlformats.org/drawingml/2006/chart">
              <c:chart xmlns:c="http://schemas.openxmlformats.org/drawingml/2006/chart" xmlns:r="http://schemas.openxmlformats.org/officeDocument/2006/relationships" r:id="rId6"/>
            </a:graphicData>
          </a:graphic>
        </p:graphicFrame>
        <p:sp>
          <p:nvSpPr>
            <p:cNvPr id="9" name="TextBox 8">
              <a:extLst>
                <a:ext uri="{FF2B5EF4-FFF2-40B4-BE49-F238E27FC236}">
                  <a16:creationId xmlns:a16="http://schemas.microsoft.com/office/drawing/2014/main" id="{466A68C4-A85C-494E-8F32-7734F87EF062}"/>
                </a:ext>
              </a:extLst>
            </p:cNvPr>
            <p:cNvSpPr txBox="1"/>
            <p:nvPr/>
          </p:nvSpPr>
          <p:spPr>
            <a:xfrm>
              <a:off x="817041" y="4336892"/>
              <a:ext cx="412292" cy="246221"/>
            </a:xfrm>
            <a:prstGeom prst="rect">
              <a:avLst/>
            </a:prstGeom>
            <a:noFill/>
          </p:spPr>
          <p:txBody>
            <a:bodyPr wrap="none" rtlCol="0">
              <a:spAutoFit/>
            </a:bodyPr>
            <a:lstStyle/>
            <a:p>
              <a:r>
                <a:rPr lang="en-US" sz="1000" i="1" dirty="0">
                  <a:solidFill>
                    <a:schemeClr val="bg1"/>
                  </a:solidFill>
                </a:rPr>
                <a:t>(94)</a:t>
              </a:r>
            </a:p>
          </p:txBody>
        </p:sp>
        <p:sp>
          <p:nvSpPr>
            <p:cNvPr id="29" name="TextBox 28">
              <a:extLst>
                <a:ext uri="{FF2B5EF4-FFF2-40B4-BE49-F238E27FC236}">
                  <a16:creationId xmlns:a16="http://schemas.microsoft.com/office/drawing/2014/main" id="{2F3BB2E0-0068-4264-9AE7-CFAC29CC9951}"/>
                </a:ext>
              </a:extLst>
            </p:cNvPr>
            <p:cNvSpPr txBox="1"/>
            <p:nvPr/>
          </p:nvSpPr>
          <p:spPr>
            <a:xfrm>
              <a:off x="791874" y="2610346"/>
              <a:ext cx="479618" cy="246221"/>
            </a:xfrm>
            <a:prstGeom prst="rect">
              <a:avLst/>
            </a:prstGeom>
            <a:noFill/>
          </p:spPr>
          <p:txBody>
            <a:bodyPr wrap="none" rtlCol="0">
              <a:spAutoFit/>
            </a:bodyPr>
            <a:lstStyle/>
            <a:p>
              <a:r>
                <a:rPr lang="en-US" sz="1000" i="1" dirty="0"/>
                <a:t>(106)</a:t>
              </a:r>
            </a:p>
          </p:txBody>
        </p:sp>
      </p:grpSp>
      <p:sp>
        <p:nvSpPr>
          <p:cNvPr id="30" name="TextBox 29">
            <a:extLst>
              <a:ext uri="{FF2B5EF4-FFF2-40B4-BE49-F238E27FC236}">
                <a16:creationId xmlns:a16="http://schemas.microsoft.com/office/drawing/2014/main" id="{B6C43991-3407-4B17-BD3E-EE9876F6C897}"/>
              </a:ext>
            </a:extLst>
          </p:cNvPr>
          <p:cNvSpPr txBox="1"/>
          <p:nvPr/>
        </p:nvSpPr>
        <p:spPr>
          <a:xfrm>
            <a:off x="6035937" y="4416051"/>
            <a:ext cx="479618" cy="246221"/>
          </a:xfrm>
          <a:prstGeom prst="rect">
            <a:avLst/>
          </a:prstGeom>
          <a:noFill/>
        </p:spPr>
        <p:txBody>
          <a:bodyPr wrap="none" rtlCol="0">
            <a:spAutoFit/>
          </a:bodyPr>
          <a:lstStyle/>
          <a:p>
            <a:r>
              <a:rPr lang="en-US" sz="1000" i="1" dirty="0">
                <a:solidFill>
                  <a:schemeClr val="bg1"/>
                </a:solidFill>
              </a:rPr>
              <a:t>(115)</a:t>
            </a:r>
          </a:p>
        </p:txBody>
      </p:sp>
      <p:sp>
        <p:nvSpPr>
          <p:cNvPr id="31" name="TextBox 30">
            <a:extLst>
              <a:ext uri="{FF2B5EF4-FFF2-40B4-BE49-F238E27FC236}">
                <a16:creationId xmlns:a16="http://schemas.microsoft.com/office/drawing/2014/main" id="{1D1DE4F2-A910-47E3-9166-286F83FF4FFC}"/>
              </a:ext>
            </a:extLst>
          </p:cNvPr>
          <p:cNvSpPr txBox="1"/>
          <p:nvPr/>
        </p:nvSpPr>
        <p:spPr>
          <a:xfrm>
            <a:off x="4327359" y="2401604"/>
            <a:ext cx="412292" cy="246221"/>
          </a:xfrm>
          <a:prstGeom prst="rect">
            <a:avLst/>
          </a:prstGeom>
          <a:noFill/>
        </p:spPr>
        <p:txBody>
          <a:bodyPr wrap="none" rtlCol="0">
            <a:spAutoFit/>
          </a:bodyPr>
          <a:lstStyle/>
          <a:p>
            <a:r>
              <a:rPr lang="en-US" sz="1000" i="1" dirty="0"/>
              <a:t>(76)</a:t>
            </a:r>
          </a:p>
        </p:txBody>
      </p:sp>
      <p:sp>
        <p:nvSpPr>
          <p:cNvPr id="4" name="TextBox 3">
            <a:extLst>
              <a:ext uri="{FF2B5EF4-FFF2-40B4-BE49-F238E27FC236}">
                <a16:creationId xmlns:a16="http://schemas.microsoft.com/office/drawing/2014/main" id="{EF54EEC1-9535-483D-A619-9082E69A7D52}"/>
              </a:ext>
            </a:extLst>
          </p:cNvPr>
          <p:cNvSpPr txBox="1"/>
          <p:nvPr/>
        </p:nvSpPr>
        <p:spPr>
          <a:xfrm>
            <a:off x="2937479" y="1227286"/>
            <a:ext cx="3144900" cy="307777"/>
          </a:xfrm>
          <a:prstGeom prst="rect">
            <a:avLst/>
          </a:prstGeom>
          <a:noFill/>
        </p:spPr>
        <p:txBody>
          <a:bodyPr wrap="none" rtlCol="0">
            <a:spAutoFit/>
          </a:bodyPr>
          <a:lstStyle/>
          <a:p>
            <a:r>
              <a:rPr lang="en-US" sz="1400" b="1" dirty="0"/>
              <a:t>% Affluent and Index vs. Adults 18+</a:t>
            </a:r>
          </a:p>
        </p:txBody>
      </p:sp>
      <p:sp>
        <p:nvSpPr>
          <p:cNvPr id="26" name="Text Placeholder 4">
            <a:extLst>
              <a:ext uri="{FF2B5EF4-FFF2-40B4-BE49-F238E27FC236}">
                <a16:creationId xmlns:a16="http://schemas.microsoft.com/office/drawing/2014/main" id="{96AF7EC0-BF86-4FCE-9B70-176056521E09}"/>
              </a:ext>
            </a:extLst>
          </p:cNvPr>
          <p:cNvSpPr txBox="1">
            <a:spLocks/>
          </p:cNvSpPr>
          <p:nvPr/>
        </p:nvSpPr>
        <p:spPr>
          <a:xfrm>
            <a:off x="329142" y="609548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GOOD FORTUNE</a:t>
            </a:r>
          </a:p>
        </p:txBody>
      </p:sp>
    </p:spTree>
    <p:extLst>
      <p:ext uri="{BB962C8B-B14F-4D97-AF65-F5344CB8AC3E}">
        <p14:creationId xmlns:p14="http://schemas.microsoft.com/office/powerpoint/2010/main" val="3586991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333" y="331984"/>
            <a:ext cx="8805334" cy="1283951"/>
          </a:xfrm>
        </p:spPr>
        <p:txBody>
          <a:bodyPr/>
          <a:lstStyle/>
          <a:p>
            <a:r>
              <a:rPr lang="en-US" sz="2400" dirty="0"/>
              <a:t>They Are Higher Educated, More Likely To Work Full Time, And Hold Professional And Management Positions</a:t>
            </a:r>
          </a:p>
        </p:txBody>
      </p:sp>
      <p:graphicFrame>
        <p:nvGraphicFramePr>
          <p:cNvPr id="6" name="Chart 5">
            <a:extLst>
              <a:ext uri="{FF2B5EF4-FFF2-40B4-BE49-F238E27FC236}">
                <a16:creationId xmlns:a16="http://schemas.microsoft.com/office/drawing/2014/main" id="{73B78906-F785-4C47-BDFF-D0CE54C2BA12}"/>
              </a:ext>
            </a:extLst>
          </p:cNvPr>
          <p:cNvGraphicFramePr/>
          <p:nvPr>
            <p:extLst>
              <p:ext uri="{D42A27DB-BD31-4B8C-83A1-F6EECF244321}">
                <p14:modId xmlns:p14="http://schemas.microsoft.com/office/powerpoint/2010/main" val="1251531386"/>
              </p:ext>
            </p:extLst>
          </p:nvPr>
        </p:nvGraphicFramePr>
        <p:xfrm>
          <a:off x="352067" y="1526796"/>
          <a:ext cx="1476538" cy="458877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hart 15">
            <a:extLst>
              <a:ext uri="{FF2B5EF4-FFF2-40B4-BE49-F238E27FC236}">
                <a16:creationId xmlns:a16="http://schemas.microsoft.com/office/drawing/2014/main" id="{9FDEEAB7-3024-4331-8093-89E9640F54ED}"/>
              </a:ext>
            </a:extLst>
          </p:cNvPr>
          <p:cNvGraphicFramePr/>
          <p:nvPr>
            <p:extLst>
              <p:ext uri="{D42A27DB-BD31-4B8C-83A1-F6EECF244321}">
                <p14:modId xmlns:p14="http://schemas.microsoft.com/office/powerpoint/2010/main" val="63029796"/>
              </p:ext>
            </p:extLst>
          </p:nvPr>
        </p:nvGraphicFramePr>
        <p:xfrm>
          <a:off x="2056262" y="1384276"/>
          <a:ext cx="1620218" cy="50747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a:extLst>
              <a:ext uri="{FF2B5EF4-FFF2-40B4-BE49-F238E27FC236}">
                <a16:creationId xmlns:a16="http://schemas.microsoft.com/office/drawing/2014/main" id="{91B59FFD-5B27-4D97-9442-20E64C54A2CC}"/>
              </a:ext>
            </a:extLst>
          </p:cNvPr>
          <p:cNvGraphicFramePr/>
          <p:nvPr>
            <p:extLst>
              <p:ext uri="{D42A27DB-BD31-4B8C-83A1-F6EECF244321}">
                <p14:modId xmlns:p14="http://schemas.microsoft.com/office/powerpoint/2010/main" val="3489995414"/>
              </p:ext>
            </p:extLst>
          </p:nvPr>
        </p:nvGraphicFramePr>
        <p:xfrm>
          <a:off x="3882989" y="1279545"/>
          <a:ext cx="1359016" cy="5046708"/>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466A68C4-A85C-494E-8F32-7734F87EF062}"/>
              </a:ext>
            </a:extLst>
          </p:cNvPr>
          <p:cNvSpPr txBox="1"/>
          <p:nvPr/>
        </p:nvSpPr>
        <p:spPr>
          <a:xfrm>
            <a:off x="884190" y="4706223"/>
            <a:ext cx="412292" cy="246221"/>
          </a:xfrm>
          <a:prstGeom prst="rect">
            <a:avLst/>
          </a:prstGeom>
          <a:noFill/>
        </p:spPr>
        <p:txBody>
          <a:bodyPr wrap="none" rtlCol="0">
            <a:spAutoFit/>
          </a:bodyPr>
          <a:lstStyle/>
          <a:p>
            <a:r>
              <a:rPr lang="en-US" sz="1000" i="1" dirty="0">
                <a:solidFill>
                  <a:schemeClr val="bg1"/>
                </a:solidFill>
              </a:rPr>
              <a:t>(50)</a:t>
            </a:r>
          </a:p>
        </p:txBody>
      </p:sp>
      <p:sp>
        <p:nvSpPr>
          <p:cNvPr id="19" name="TextBox 18">
            <a:extLst>
              <a:ext uri="{FF2B5EF4-FFF2-40B4-BE49-F238E27FC236}">
                <a16:creationId xmlns:a16="http://schemas.microsoft.com/office/drawing/2014/main" id="{B9E1A2A2-20C1-4F3F-ABE8-ED2C3FEECE2D}"/>
              </a:ext>
            </a:extLst>
          </p:cNvPr>
          <p:cNvSpPr txBox="1"/>
          <p:nvPr/>
        </p:nvSpPr>
        <p:spPr>
          <a:xfrm>
            <a:off x="2599506" y="3921627"/>
            <a:ext cx="479618" cy="246221"/>
          </a:xfrm>
          <a:prstGeom prst="rect">
            <a:avLst/>
          </a:prstGeom>
          <a:noFill/>
        </p:spPr>
        <p:txBody>
          <a:bodyPr wrap="none" rtlCol="0">
            <a:spAutoFit/>
          </a:bodyPr>
          <a:lstStyle/>
          <a:p>
            <a:r>
              <a:rPr lang="en-US" sz="1000" i="1" dirty="0">
                <a:solidFill>
                  <a:schemeClr val="bg1"/>
                </a:solidFill>
              </a:rPr>
              <a:t>(138)</a:t>
            </a:r>
          </a:p>
        </p:txBody>
      </p:sp>
      <p:sp>
        <p:nvSpPr>
          <p:cNvPr id="20" name="TextBox 19">
            <a:extLst>
              <a:ext uri="{FF2B5EF4-FFF2-40B4-BE49-F238E27FC236}">
                <a16:creationId xmlns:a16="http://schemas.microsoft.com/office/drawing/2014/main" id="{985AB986-FBB6-470D-B653-DA611DCAF126}"/>
              </a:ext>
            </a:extLst>
          </p:cNvPr>
          <p:cNvSpPr txBox="1"/>
          <p:nvPr/>
        </p:nvSpPr>
        <p:spPr>
          <a:xfrm>
            <a:off x="4351708" y="4187729"/>
            <a:ext cx="479618" cy="246221"/>
          </a:xfrm>
          <a:prstGeom prst="rect">
            <a:avLst/>
          </a:prstGeom>
          <a:noFill/>
        </p:spPr>
        <p:txBody>
          <a:bodyPr wrap="none" rtlCol="0">
            <a:spAutoFit/>
          </a:bodyPr>
          <a:lstStyle/>
          <a:p>
            <a:r>
              <a:rPr lang="en-US" sz="1000" i="1" dirty="0">
                <a:solidFill>
                  <a:schemeClr val="bg1"/>
                </a:solidFill>
              </a:rPr>
              <a:t>(180)</a:t>
            </a:r>
          </a:p>
        </p:txBody>
      </p:sp>
      <p:sp>
        <p:nvSpPr>
          <p:cNvPr id="21" name="TextBox 20">
            <a:extLst>
              <a:ext uri="{FF2B5EF4-FFF2-40B4-BE49-F238E27FC236}">
                <a16:creationId xmlns:a16="http://schemas.microsoft.com/office/drawing/2014/main" id="{9F88D379-C8BE-46D1-B743-D740621F8304}"/>
              </a:ext>
            </a:extLst>
          </p:cNvPr>
          <p:cNvSpPr txBox="1"/>
          <p:nvPr/>
        </p:nvSpPr>
        <p:spPr>
          <a:xfrm>
            <a:off x="6540003" y="4460002"/>
            <a:ext cx="412292" cy="246221"/>
          </a:xfrm>
          <a:prstGeom prst="rect">
            <a:avLst/>
          </a:prstGeom>
          <a:noFill/>
        </p:spPr>
        <p:txBody>
          <a:bodyPr wrap="none" rtlCol="0">
            <a:spAutoFit/>
          </a:bodyPr>
          <a:lstStyle/>
          <a:p>
            <a:r>
              <a:rPr lang="en-US" sz="1000" i="1" dirty="0">
                <a:solidFill>
                  <a:schemeClr val="bg1"/>
                </a:solidFill>
              </a:rPr>
              <a:t>(94)</a:t>
            </a:r>
          </a:p>
        </p:txBody>
      </p:sp>
      <p:sp>
        <p:nvSpPr>
          <p:cNvPr id="29" name="TextBox 28">
            <a:extLst>
              <a:ext uri="{FF2B5EF4-FFF2-40B4-BE49-F238E27FC236}">
                <a16:creationId xmlns:a16="http://schemas.microsoft.com/office/drawing/2014/main" id="{2F3BB2E0-0068-4264-9AE7-CFAC29CC9951}"/>
              </a:ext>
            </a:extLst>
          </p:cNvPr>
          <p:cNvSpPr txBox="1"/>
          <p:nvPr/>
        </p:nvSpPr>
        <p:spPr>
          <a:xfrm>
            <a:off x="850527" y="3985408"/>
            <a:ext cx="412292" cy="246221"/>
          </a:xfrm>
          <a:prstGeom prst="rect">
            <a:avLst/>
          </a:prstGeom>
          <a:noFill/>
        </p:spPr>
        <p:txBody>
          <a:bodyPr wrap="none" rtlCol="0">
            <a:spAutoFit/>
          </a:bodyPr>
          <a:lstStyle/>
          <a:p>
            <a:r>
              <a:rPr lang="en-US" sz="1000" i="1" dirty="0"/>
              <a:t>(96)</a:t>
            </a:r>
          </a:p>
        </p:txBody>
      </p:sp>
      <p:sp>
        <p:nvSpPr>
          <p:cNvPr id="30" name="TextBox 29">
            <a:extLst>
              <a:ext uri="{FF2B5EF4-FFF2-40B4-BE49-F238E27FC236}">
                <a16:creationId xmlns:a16="http://schemas.microsoft.com/office/drawing/2014/main" id="{B6C43991-3407-4B17-BD3E-EE9876F6C897}"/>
              </a:ext>
            </a:extLst>
          </p:cNvPr>
          <p:cNvSpPr txBox="1"/>
          <p:nvPr/>
        </p:nvSpPr>
        <p:spPr>
          <a:xfrm>
            <a:off x="6028241" y="4336891"/>
            <a:ext cx="479618" cy="246221"/>
          </a:xfrm>
          <a:prstGeom prst="rect">
            <a:avLst/>
          </a:prstGeom>
          <a:noFill/>
        </p:spPr>
        <p:txBody>
          <a:bodyPr wrap="none" rtlCol="0">
            <a:spAutoFit/>
          </a:bodyPr>
          <a:lstStyle/>
          <a:p>
            <a:r>
              <a:rPr lang="en-US" sz="1000" i="1" dirty="0">
                <a:solidFill>
                  <a:schemeClr val="bg1"/>
                </a:solidFill>
              </a:rPr>
              <a:t>(115)</a:t>
            </a:r>
          </a:p>
        </p:txBody>
      </p:sp>
      <p:sp>
        <p:nvSpPr>
          <p:cNvPr id="26" name="TextBox 25">
            <a:extLst>
              <a:ext uri="{FF2B5EF4-FFF2-40B4-BE49-F238E27FC236}">
                <a16:creationId xmlns:a16="http://schemas.microsoft.com/office/drawing/2014/main" id="{97608021-6243-4198-A4D3-C7F9ABA03523}"/>
              </a:ext>
            </a:extLst>
          </p:cNvPr>
          <p:cNvSpPr txBox="1"/>
          <p:nvPr/>
        </p:nvSpPr>
        <p:spPr>
          <a:xfrm>
            <a:off x="838219" y="3037968"/>
            <a:ext cx="479618" cy="246221"/>
          </a:xfrm>
          <a:prstGeom prst="rect">
            <a:avLst/>
          </a:prstGeom>
          <a:noFill/>
        </p:spPr>
        <p:txBody>
          <a:bodyPr wrap="none" rtlCol="0">
            <a:spAutoFit/>
          </a:bodyPr>
          <a:lstStyle/>
          <a:p>
            <a:r>
              <a:rPr lang="en-US" sz="1000" i="1" dirty="0"/>
              <a:t>(169)</a:t>
            </a:r>
          </a:p>
        </p:txBody>
      </p:sp>
      <p:sp>
        <p:nvSpPr>
          <p:cNvPr id="27" name="TextBox 26">
            <a:extLst>
              <a:ext uri="{FF2B5EF4-FFF2-40B4-BE49-F238E27FC236}">
                <a16:creationId xmlns:a16="http://schemas.microsoft.com/office/drawing/2014/main" id="{96FCAD96-FB42-421A-8EC3-639A2DA877A6}"/>
              </a:ext>
            </a:extLst>
          </p:cNvPr>
          <p:cNvSpPr txBox="1"/>
          <p:nvPr/>
        </p:nvSpPr>
        <p:spPr>
          <a:xfrm>
            <a:off x="829937" y="2144531"/>
            <a:ext cx="479618" cy="246221"/>
          </a:xfrm>
          <a:prstGeom prst="rect">
            <a:avLst/>
          </a:prstGeom>
          <a:noFill/>
        </p:spPr>
        <p:txBody>
          <a:bodyPr wrap="none" rtlCol="0">
            <a:spAutoFit/>
          </a:bodyPr>
          <a:lstStyle/>
          <a:p>
            <a:r>
              <a:rPr lang="en-US" sz="1000" i="1" dirty="0"/>
              <a:t>(206)</a:t>
            </a:r>
          </a:p>
        </p:txBody>
      </p:sp>
      <p:sp>
        <p:nvSpPr>
          <p:cNvPr id="31" name="TextBox 30">
            <a:extLst>
              <a:ext uri="{FF2B5EF4-FFF2-40B4-BE49-F238E27FC236}">
                <a16:creationId xmlns:a16="http://schemas.microsoft.com/office/drawing/2014/main" id="{49F45111-C653-4F52-B129-B6484BEDC432}"/>
              </a:ext>
            </a:extLst>
          </p:cNvPr>
          <p:cNvSpPr txBox="1"/>
          <p:nvPr/>
        </p:nvSpPr>
        <p:spPr>
          <a:xfrm>
            <a:off x="2853163" y="2497869"/>
            <a:ext cx="344966" cy="200055"/>
          </a:xfrm>
          <a:prstGeom prst="rect">
            <a:avLst/>
          </a:prstGeom>
          <a:noFill/>
        </p:spPr>
        <p:txBody>
          <a:bodyPr wrap="none" rtlCol="0">
            <a:spAutoFit/>
          </a:bodyPr>
          <a:lstStyle/>
          <a:p>
            <a:r>
              <a:rPr lang="en-US" sz="700" i="1" dirty="0"/>
              <a:t>(97)</a:t>
            </a:r>
          </a:p>
        </p:txBody>
      </p:sp>
      <p:sp>
        <p:nvSpPr>
          <p:cNvPr id="32" name="TextBox 31">
            <a:extLst>
              <a:ext uri="{FF2B5EF4-FFF2-40B4-BE49-F238E27FC236}">
                <a16:creationId xmlns:a16="http://schemas.microsoft.com/office/drawing/2014/main" id="{0385BBF4-CD85-4FFB-AA72-C2B09BAA8131}"/>
              </a:ext>
            </a:extLst>
          </p:cNvPr>
          <p:cNvSpPr txBox="1"/>
          <p:nvPr/>
        </p:nvSpPr>
        <p:spPr>
          <a:xfrm>
            <a:off x="2870691" y="2126896"/>
            <a:ext cx="344966" cy="200055"/>
          </a:xfrm>
          <a:prstGeom prst="rect">
            <a:avLst/>
          </a:prstGeom>
          <a:noFill/>
        </p:spPr>
        <p:txBody>
          <a:bodyPr wrap="none" rtlCol="0">
            <a:spAutoFit/>
          </a:bodyPr>
          <a:lstStyle/>
          <a:p>
            <a:r>
              <a:rPr lang="en-US" sz="700" i="1" dirty="0"/>
              <a:t>(53)</a:t>
            </a:r>
          </a:p>
        </p:txBody>
      </p:sp>
      <p:graphicFrame>
        <p:nvGraphicFramePr>
          <p:cNvPr id="33" name="Chart 32">
            <a:extLst>
              <a:ext uri="{FF2B5EF4-FFF2-40B4-BE49-F238E27FC236}">
                <a16:creationId xmlns:a16="http://schemas.microsoft.com/office/drawing/2014/main" id="{43593DB0-CA53-4608-B80F-F91E391DC072}"/>
              </a:ext>
            </a:extLst>
          </p:cNvPr>
          <p:cNvGraphicFramePr/>
          <p:nvPr>
            <p:extLst>
              <p:ext uri="{D42A27DB-BD31-4B8C-83A1-F6EECF244321}">
                <p14:modId xmlns:p14="http://schemas.microsoft.com/office/powerpoint/2010/main" val="3236240170"/>
              </p:ext>
            </p:extLst>
          </p:nvPr>
        </p:nvGraphicFramePr>
        <p:xfrm>
          <a:off x="5134016" y="1424432"/>
          <a:ext cx="1359016" cy="4832254"/>
        </p:xfrm>
        <a:graphic>
          <a:graphicData uri="http://schemas.openxmlformats.org/drawingml/2006/chart">
            <c:chart xmlns:c="http://schemas.openxmlformats.org/drawingml/2006/chart" xmlns:r="http://schemas.openxmlformats.org/officeDocument/2006/relationships" r:id="rId5"/>
          </a:graphicData>
        </a:graphic>
      </p:graphicFrame>
      <p:sp>
        <p:nvSpPr>
          <p:cNvPr id="34" name="TextBox 33">
            <a:extLst>
              <a:ext uri="{FF2B5EF4-FFF2-40B4-BE49-F238E27FC236}">
                <a16:creationId xmlns:a16="http://schemas.microsoft.com/office/drawing/2014/main" id="{A0EA1563-76A4-48E9-B298-4218595779A9}"/>
              </a:ext>
            </a:extLst>
          </p:cNvPr>
          <p:cNvSpPr txBox="1"/>
          <p:nvPr/>
        </p:nvSpPr>
        <p:spPr>
          <a:xfrm>
            <a:off x="5642373" y="4212683"/>
            <a:ext cx="479618" cy="246221"/>
          </a:xfrm>
          <a:prstGeom prst="rect">
            <a:avLst/>
          </a:prstGeom>
          <a:noFill/>
        </p:spPr>
        <p:txBody>
          <a:bodyPr wrap="none" rtlCol="0">
            <a:spAutoFit/>
          </a:bodyPr>
          <a:lstStyle/>
          <a:p>
            <a:r>
              <a:rPr lang="en-US" sz="1000" i="1" dirty="0">
                <a:solidFill>
                  <a:schemeClr val="bg1"/>
                </a:solidFill>
              </a:rPr>
              <a:t>(215)</a:t>
            </a:r>
          </a:p>
        </p:txBody>
      </p:sp>
      <p:graphicFrame>
        <p:nvGraphicFramePr>
          <p:cNvPr id="35" name="Chart 34">
            <a:extLst>
              <a:ext uri="{FF2B5EF4-FFF2-40B4-BE49-F238E27FC236}">
                <a16:creationId xmlns:a16="http://schemas.microsoft.com/office/drawing/2014/main" id="{B247852A-BC53-4629-9DE3-31C10C324AC1}"/>
              </a:ext>
            </a:extLst>
          </p:cNvPr>
          <p:cNvGraphicFramePr/>
          <p:nvPr>
            <p:extLst>
              <p:ext uri="{D42A27DB-BD31-4B8C-83A1-F6EECF244321}">
                <p14:modId xmlns:p14="http://schemas.microsoft.com/office/powerpoint/2010/main" val="2578380945"/>
              </p:ext>
            </p:extLst>
          </p:nvPr>
        </p:nvGraphicFramePr>
        <p:xfrm>
          <a:off x="6597070" y="1438504"/>
          <a:ext cx="1359016" cy="4832254"/>
        </p:xfrm>
        <a:graphic>
          <a:graphicData uri="http://schemas.openxmlformats.org/drawingml/2006/chart">
            <c:chart xmlns:c="http://schemas.openxmlformats.org/drawingml/2006/chart" xmlns:r="http://schemas.openxmlformats.org/officeDocument/2006/relationships" r:id="rId6"/>
          </a:graphicData>
        </a:graphic>
      </p:graphicFrame>
      <p:sp>
        <p:nvSpPr>
          <p:cNvPr id="36" name="TextBox 35">
            <a:extLst>
              <a:ext uri="{FF2B5EF4-FFF2-40B4-BE49-F238E27FC236}">
                <a16:creationId xmlns:a16="http://schemas.microsoft.com/office/drawing/2014/main" id="{5E35533D-6EF9-4E3C-B56A-0E8C10BA22F8}"/>
              </a:ext>
            </a:extLst>
          </p:cNvPr>
          <p:cNvSpPr txBox="1"/>
          <p:nvPr/>
        </p:nvSpPr>
        <p:spPr>
          <a:xfrm>
            <a:off x="8020001" y="4295684"/>
            <a:ext cx="479618" cy="246221"/>
          </a:xfrm>
          <a:prstGeom prst="rect">
            <a:avLst/>
          </a:prstGeom>
          <a:noFill/>
        </p:spPr>
        <p:txBody>
          <a:bodyPr wrap="none" rtlCol="0">
            <a:spAutoFit/>
          </a:bodyPr>
          <a:lstStyle/>
          <a:p>
            <a:r>
              <a:rPr lang="en-US" sz="1000" i="1" dirty="0">
                <a:solidFill>
                  <a:schemeClr val="bg1"/>
                </a:solidFill>
              </a:rPr>
              <a:t>(115)</a:t>
            </a:r>
          </a:p>
        </p:txBody>
      </p:sp>
      <p:sp>
        <p:nvSpPr>
          <p:cNvPr id="3" name="TextBox 2">
            <a:extLst>
              <a:ext uri="{FF2B5EF4-FFF2-40B4-BE49-F238E27FC236}">
                <a16:creationId xmlns:a16="http://schemas.microsoft.com/office/drawing/2014/main" id="{40650615-8E61-4717-B89D-0D3E1D1D82EB}"/>
              </a:ext>
            </a:extLst>
          </p:cNvPr>
          <p:cNvSpPr txBox="1"/>
          <p:nvPr/>
        </p:nvSpPr>
        <p:spPr>
          <a:xfrm>
            <a:off x="5203232" y="2267846"/>
            <a:ext cx="2325573" cy="307777"/>
          </a:xfrm>
          <a:prstGeom prst="rect">
            <a:avLst/>
          </a:prstGeom>
          <a:noFill/>
        </p:spPr>
        <p:txBody>
          <a:bodyPr wrap="none" rtlCol="0">
            <a:spAutoFit/>
          </a:bodyPr>
          <a:lstStyle/>
          <a:p>
            <a:r>
              <a:rPr lang="en-US" sz="1400" b="1" dirty="0"/>
              <a:t>Top Occupation Segments</a:t>
            </a:r>
          </a:p>
        </p:txBody>
      </p:sp>
      <p:sp>
        <p:nvSpPr>
          <p:cNvPr id="23" name="TextBox 22">
            <a:extLst>
              <a:ext uri="{FF2B5EF4-FFF2-40B4-BE49-F238E27FC236}">
                <a16:creationId xmlns:a16="http://schemas.microsoft.com/office/drawing/2014/main" id="{4D0531EA-39E6-4905-842E-70F124EF9C12}"/>
              </a:ext>
            </a:extLst>
          </p:cNvPr>
          <p:cNvSpPr txBox="1"/>
          <p:nvPr/>
        </p:nvSpPr>
        <p:spPr>
          <a:xfrm>
            <a:off x="3023975" y="1211291"/>
            <a:ext cx="3144900" cy="307777"/>
          </a:xfrm>
          <a:prstGeom prst="rect">
            <a:avLst/>
          </a:prstGeom>
          <a:noFill/>
        </p:spPr>
        <p:txBody>
          <a:bodyPr wrap="none" rtlCol="0">
            <a:spAutoFit/>
          </a:bodyPr>
          <a:lstStyle/>
          <a:p>
            <a:r>
              <a:rPr lang="en-US" sz="1400" b="1" dirty="0"/>
              <a:t>% Affluent and Index vs. Adults 18+</a:t>
            </a:r>
          </a:p>
        </p:txBody>
      </p:sp>
      <p:graphicFrame>
        <p:nvGraphicFramePr>
          <p:cNvPr id="24" name="Chart 23">
            <a:extLst>
              <a:ext uri="{FF2B5EF4-FFF2-40B4-BE49-F238E27FC236}">
                <a16:creationId xmlns:a16="http://schemas.microsoft.com/office/drawing/2014/main" id="{5081D0F1-53A2-4B99-B309-1532587A6A93}"/>
              </a:ext>
            </a:extLst>
          </p:cNvPr>
          <p:cNvGraphicFramePr/>
          <p:nvPr>
            <p:extLst>
              <p:ext uri="{D42A27DB-BD31-4B8C-83A1-F6EECF244321}">
                <p14:modId xmlns:p14="http://schemas.microsoft.com/office/powerpoint/2010/main" val="1536623558"/>
              </p:ext>
            </p:extLst>
          </p:nvPr>
        </p:nvGraphicFramePr>
        <p:xfrm>
          <a:off x="7734400" y="1449627"/>
          <a:ext cx="1359016" cy="4832254"/>
        </p:xfrm>
        <a:graphic>
          <a:graphicData uri="http://schemas.openxmlformats.org/drawingml/2006/chart">
            <c:chart xmlns:c="http://schemas.openxmlformats.org/drawingml/2006/chart" xmlns:r="http://schemas.openxmlformats.org/officeDocument/2006/relationships" r:id="rId7"/>
          </a:graphicData>
        </a:graphic>
      </p:graphicFrame>
      <p:sp>
        <p:nvSpPr>
          <p:cNvPr id="4" name="TextBox 3">
            <a:extLst>
              <a:ext uri="{FF2B5EF4-FFF2-40B4-BE49-F238E27FC236}">
                <a16:creationId xmlns:a16="http://schemas.microsoft.com/office/drawing/2014/main" id="{FEF0DB04-C47B-43CF-BF5A-C999785AB3E4}"/>
              </a:ext>
            </a:extLst>
          </p:cNvPr>
          <p:cNvSpPr txBox="1"/>
          <p:nvPr/>
        </p:nvSpPr>
        <p:spPr>
          <a:xfrm>
            <a:off x="6910969" y="4299977"/>
            <a:ext cx="450764" cy="230832"/>
          </a:xfrm>
          <a:prstGeom prst="rect">
            <a:avLst/>
          </a:prstGeom>
          <a:noFill/>
        </p:spPr>
        <p:txBody>
          <a:bodyPr wrap="none" rtlCol="0">
            <a:spAutoFit/>
          </a:bodyPr>
          <a:lstStyle/>
          <a:p>
            <a:r>
              <a:rPr lang="en-US" sz="900" i="1" dirty="0">
                <a:solidFill>
                  <a:schemeClr val="bg1"/>
                </a:solidFill>
              </a:rPr>
              <a:t>(115)</a:t>
            </a:r>
          </a:p>
        </p:txBody>
      </p:sp>
      <p:sp>
        <p:nvSpPr>
          <p:cNvPr id="25" name="TextBox 24">
            <a:extLst>
              <a:ext uri="{FF2B5EF4-FFF2-40B4-BE49-F238E27FC236}">
                <a16:creationId xmlns:a16="http://schemas.microsoft.com/office/drawing/2014/main" id="{BB8DFD92-1DE3-4066-8BE1-BD524452EE14}"/>
              </a:ext>
            </a:extLst>
          </p:cNvPr>
          <p:cNvSpPr txBox="1"/>
          <p:nvPr/>
        </p:nvSpPr>
        <p:spPr>
          <a:xfrm>
            <a:off x="8187137" y="4308281"/>
            <a:ext cx="450764" cy="230832"/>
          </a:xfrm>
          <a:prstGeom prst="rect">
            <a:avLst/>
          </a:prstGeom>
          <a:noFill/>
        </p:spPr>
        <p:txBody>
          <a:bodyPr wrap="none" rtlCol="0">
            <a:spAutoFit/>
          </a:bodyPr>
          <a:lstStyle/>
          <a:p>
            <a:r>
              <a:rPr lang="en-US" sz="900" i="1" dirty="0">
                <a:solidFill>
                  <a:schemeClr val="bg1"/>
                </a:solidFill>
              </a:rPr>
              <a:t>(239)</a:t>
            </a:r>
          </a:p>
        </p:txBody>
      </p:sp>
      <p:sp>
        <p:nvSpPr>
          <p:cNvPr id="28" name="Text Placeholder 3">
            <a:extLst>
              <a:ext uri="{FF2B5EF4-FFF2-40B4-BE49-F238E27FC236}">
                <a16:creationId xmlns:a16="http://schemas.microsoft.com/office/drawing/2014/main" id="{A215A04B-B963-4486-BDBA-B3F8DB423116}"/>
              </a:ext>
            </a:extLst>
          </p:cNvPr>
          <p:cNvSpPr txBox="1">
            <a:spLocks/>
          </p:cNvSpPr>
          <p:nvPr/>
        </p:nvSpPr>
        <p:spPr>
          <a:xfrm>
            <a:off x="169333" y="6567942"/>
            <a:ext cx="7499792" cy="236537"/>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a:t>Source: GfK MRI, 2017 Doublebase. Affluent defined as HHI $100k+, Indices are vs. Total Adults 18+</a:t>
            </a:r>
            <a:endParaRPr lang="en-US" sz="800" dirty="0"/>
          </a:p>
        </p:txBody>
      </p:sp>
      <p:sp>
        <p:nvSpPr>
          <p:cNvPr id="37" name="Text Placeholder 4">
            <a:extLst>
              <a:ext uri="{FF2B5EF4-FFF2-40B4-BE49-F238E27FC236}">
                <a16:creationId xmlns:a16="http://schemas.microsoft.com/office/drawing/2014/main" id="{8B7C40A6-4F9C-4B08-89E5-86816794897C}"/>
              </a:ext>
            </a:extLst>
          </p:cNvPr>
          <p:cNvSpPr txBox="1">
            <a:spLocks/>
          </p:cNvSpPr>
          <p:nvPr/>
        </p:nvSpPr>
        <p:spPr>
          <a:xfrm>
            <a:off x="329142" y="609548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GOOD FORTUNE</a:t>
            </a:r>
          </a:p>
        </p:txBody>
      </p:sp>
    </p:spTree>
    <p:extLst>
      <p:ext uri="{BB962C8B-B14F-4D97-AF65-F5344CB8AC3E}">
        <p14:creationId xmlns:p14="http://schemas.microsoft.com/office/powerpoint/2010/main" val="2940452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1398" y="1160978"/>
            <a:ext cx="8805334" cy="1283951"/>
          </a:xfrm>
        </p:spPr>
        <p:txBody>
          <a:bodyPr/>
          <a:lstStyle/>
          <a:p>
            <a:r>
              <a:rPr lang="en-US" sz="1800" dirty="0"/>
              <a:t>Just like the average adult, the affluent </a:t>
            </a:r>
            <a:r>
              <a:rPr lang="en-US" sz="1800" dirty="0">
                <a:solidFill>
                  <a:schemeClr val="tx1"/>
                </a:solidFill>
              </a:rPr>
              <a:t>view themselves as sociable and invested in their families and communities. </a:t>
            </a:r>
          </a:p>
        </p:txBody>
      </p:sp>
      <p:sp>
        <p:nvSpPr>
          <p:cNvPr id="7" name="Text Placeholder 3"/>
          <p:cNvSpPr>
            <a:spLocks noGrp="1"/>
          </p:cNvSpPr>
          <p:nvPr>
            <p:ph type="body" sz="quarter" idx="14"/>
          </p:nvPr>
        </p:nvSpPr>
        <p:spPr>
          <a:xfrm>
            <a:off x="310718" y="6191081"/>
            <a:ext cx="7341833" cy="673141"/>
          </a:xfrm>
        </p:spPr>
        <p:txBody>
          <a:bodyPr/>
          <a:lstStyle/>
          <a:p>
            <a:r>
              <a:rPr lang="en-US" sz="800" dirty="0"/>
              <a:t>Source: GfK MRI </a:t>
            </a:r>
            <a:r>
              <a:rPr lang="en-US" sz="800" dirty="0" err="1"/>
              <a:t>Doublebase</a:t>
            </a:r>
            <a:r>
              <a:rPr lang="en-US" sz="800" dirty="0"/>
              <a:t>; Affluent Adults ($100k+ HHI) = Self-reliance – “Being self-reliant is very important to me”; Modest – “Being modest is very important to me”; Social Tolerance – “Social tolerance and respect is very important to me”; Family-Oriented – “My family is my top priority”; Creative “Being creative/imaginative is very important to me”, Sociable – “I consider myself to be very sociable”, Environmentally-aware – “I am interested in finding out how I can help the environment.” </a:t>
            </a:r>
          </a:p>
        </p:txBody>
      </p:sp>
      <p:graphicFrame>
        <p:nvGraphicFramePr>
          <p:cNvPr id="6" name="Chart 5">
            <a:extLst>
              <a:ext uri="{FF2B5EF4-FFF2-40B4-BE49-F238E27FC236}">
                <a16:creationId xmlns:a16="http://schemas.microsoft.com/office/drawing/2014/main" id="{83DCC3F2-3748-48A5-BEF0-21218F1287EC}"/>
              </a:ext>
            </a:extLst>
          </p:cNvPr>
          <p:cNvGraphicFramePr/>
          <p:nvPr>
            <p:extLst>
              <p:ext uri="{D42A27DB-BD31-4B8C-83A1-F6EECF244321}">
                <p14:modId xmlns:p14="http://schemas.microsoft.com/office/powerpoint/2010/main" val="2290775370"/>
              </p:ext>
            </p:extLst>
          </p:nvPr>
        </p:nvGraphicFramePr>
        <p:xfrm>
          <a:off x="206690" y="2432806"/>
          <a:ext cx="8805332" cy="3189503"/>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10">
            <a:extLst>
              <a:ext uri="{FF2B5EF4-FFF2-40B4-BE49-F238E27FC236}">
                <a16:creationId xmlns:a16="http://schemas.microsoft.com/office/drawing/2014/main" id="{3FCEA2E4-3462-493C-997C-64F7C0DD0D1E}"/>
              </a:ext>
            </a:extLst>
          </p:cNvPr>
          <p:cNvSpPr/>
          <p:nvPr/>
        </p:nvSpPr>
        <p:spPr>
          <a:xfrm>
            <a:off x="566218" y="2020735"/>
            <a:ext cx="612398" cy="339724"/>
          </a:xfrm>
          <a:prstGeom prst="rect">
            <a:avLst/>
          </a:prstGeom>
          <a:solidFill>
            <a:schemeClr val="bg1"/>
          </a:solidFill>
          <a:ln>
            <a:solidFill>
              <a:srgbClr val="008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103</a:t>
            </a:r>
          </a:p>
        </p:txBody>
      </p:sp>
      <p:sp>
        <p:nvSpPr>
          <p:cNvPr id="12" name="Rectangle 11">
            <a:extLst>
              <a:ext uri="{FF2B5EF4-FFF2-40B4-BE49-F238E27FC236}">
                <a16:creationId xmlns:a16="http://schemas.microsoft.com/office/drawing/2014/main" id="{FA5F0B7A-D4F3-4EBC-8637-149F82D120EB}"/>
              </a:ext>
            </a:extLst>
          </p:cNvPr>
          <p:cNvSpPr/>
          <p:nvPr/>
        </p:nvSpPr>
        <p:spPr>
          <a:xfrm>
            <a:off x="1744924" y="2004566"/>
            <a:ext cx="612398" cy="339724"/>
          </a:xfrm>
          <a:prstGeom prst="rect">
            <a:avLst/>
          </a:prstGeom>
          <a:solidFill>
            <a:schemeClr val="bg1"/>
          </a:solidFill>
          <a:ln>
            <a:solidFill>
              <a:srgbClr val="008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101</a:t>
            </a:r>
          </a:p>
        </p:txBody>
      </p:sp>
      <p:sp>
        <p:nvSpPr>
          <p:cNvPr id="13" name="Rectangle 12">
            <a:extLst>
              <a:ext uri="{FF2B5EF4-FFF2-40B4-BE49-F238E27FC236}">
                <a16:creationId xmlns:a16="http://schemas.microsoft.com/office/drawing/2014/main" id="{A70EA923-CCFB-4BE5-9DEA-09B67198E3BC}"/>
              </a:ext>
            </a:extLst>
          </p:cNvPr>
          <p:cNvSpPr/>
          <p:nvPr/>
        </p:nvSpPr>
        <p:spPr>
          <a:xfrm>
            <a:off x="3065233" y="1986779"/>
            <a:ext cx="612398" cy="339724"/>
          </a:xfrm>
          <a:prstGeom prst="rect">
            <a:avLst/>
          </a:prstGeom>
          <a:solidFill>
            <a:schemeClr val="bg1"/>
          </a:solidFill>
          <a:ln>
            <a:solidFill>
              <a:srgbClr val="008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100</a:t>
            </a:r>
          </a:p>
        </p:txBody>
      </p:sp>
      <p:sp>
        <p:nvSpPr>
          <p:cNvPr id="15" name="Rectangle 14">
            <a:extLst>
              <a:ext uri="{FF2B5EF4-FFF2-40B4-BE49-F238E27FC236}">
                <a16:creationId xmlns:a16="http://schemas.microsoft.com/office/drawing/2014/main" id="{AA345518-BD84-4666-910F-143324FE387A}"/>
              </a:ext>
            </a:extLst>
          </p:cNvPr>
          <p:cNvSpPr/>
          <p:nvPr/>
        </p:nvSpPr>
        <p:spPr>
          <a:xfrm>
            <a:off x="6727488" y="2011156"/>
            <a:ext cx="612398" cy="339724"/>
          </a:xfrm>
          <a:prstGeom prst="rect">
            <a:avLst/>
          </a:prstGeom>
          <a:solidFill>
            <a:schemeClr val="bg1"/>
          </a:solidFill>
          <a:ln>
            <a:solidFill>
              <a:srgbClr val="008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102</a:t>
            </a:r>
          </a:p>
        </p:txBody>
      </p:sp>
      <p:sp>
        <p:nvSpPr>
          <p:cNvPr id="23" name="Right Brace 22">
            <a:extLst>
              <a:ext uri="{FF2B5EF4-FFF2-40B4-BE49-F238E27FC236}">
                <a16:creationId xmlns:a16="http://schemas.microsoft.com/office/drawing/2014/main" id="{E81896E2-3707-4B96-B9FE-022EAD19C947}"/>
              </a:ext>
            </a:extLst>
          </p:cNvPr>
          <p:cNvSpPr/>
          <p:nvPr/>
        </p:nvSpPr>
        <p:spPr>
          <a:xfrm rot="5400000">
            <a:off x="1915840" y="3850165"/>
            <a:ext cx="288908" cy="3234674"/>
          </a:xfrm>
          <a:prstGeom prst="rightBrac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tx1">
                  <a:lumMod val="65000"/>
                  <a:lumOff val="35000"/>
                </a:schemeClr>
              </a:solidFill>
            </a:endParaRPr>
          </a:p>
        </p:txBody>
      </p:sp>
      <p:sp>
        <p:nvSpPr>
          <p:cNvPr id="24" name="TextBox 23">
            <a:extLst>
              <a:ext uri="{FF2B5EF4-FFF2-40B4-BE49-F238E27FC236}">
                <a16:creationId xmlns:a16="http://schemas.microsoft.com/office/drawing/2014/main" id="{C5419901-63A5-4E76-A243-E9C8DEFCAEDF}"/>
              </a:ext>
            </a:extLst>
          </p:cNvPr>
          <p:cNvSpPr txBox="1"/>
          <p:nvPr/>
        </p:nvSpPr>
        <p:spPr>
          <a:xfrm>
            <a:off x="1268256" y="5694656"/>
            <a:ext cx="1864816" cy="253916"/>
          </a:xfrm>
          <a:prstGeom prst="rect">
            <a:avLst/>
          </a:prstGeom>
          <a:noFill/>
        </p:spPr>
        <p:txBody>
          <a:bodyPr wrap="square" rtlCol="0">
            <a:spAutoFit/>
          </a:bodyPr>
          <a:lstStyle/>
          <a:p>
            <a:r>
              <a:rPr lang="en-US" sz="1050" b="1" dirty="0"/>
              <a:t>Traits they value</a:t>
            </a:r>
          </a:p>
        </p:txBody>
      </p:sp>
      <p:sp>
        <p:nvSpPr>
          <p:cNvPr id="25" name="Right Brace 24">
            <a:extLst>
              <a:ext uri="{FF2B5EF4-FFF2-40B4-BE49-F238E27FC236}">
                <a16:creationId xmlns:a16="http://schemas.microsoft.com/office/drawing/2014/main" id="{684761A9-59EC-4599-847A-FDB2B49A13D9}"/>
              </a:ext>
            </a:extLst>
          </p:cNvPr>
          <p:cNvSpPr/>
          <p:nvPr/>
        </p:nvSpPr>
        <p:spPr>
          <a:xfrm rot="5400000">
            <a:off x="6174864" y="3208455"/>
            <a:ext cx="326035" cy="4555221"/>
          </a:xfrm>
          <a:prstGeom prst="rightBrac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tx1">
                  <a:lumMod val="65000"/>
                  <a:lumOff val="35000"/>
                </a:schemeClr>
              </a:solidFill>
            </a:endParaRPr>
          </a:p>
        </p:txBody>
      </p:sp>
      <p:sp>
        <p:nvSpPr>
          <p:cNvPr id="26" name="TextBox 25">
            <a:extLst>
              <a:ext uri="{FF2B5EF4-FFF2-40B4-BE49-F238E27FC236}">
                <a16:creationId xmlns:a16="http://schemas.microsoft.com/office/drawing/2014/main" id="{CEF4DD56-8C9D-474E-B37A-80E822F7E4AC}"/>
              </a:ext>
            </a:extLst>
          </p:cNvPr>
          <p:cNvSpPr txBox="1"/>
          <p:nvPr/>
        </p:nvSpPr>
        <p:spPr>
          <a:xfrm>
            <a:off x="4870502" y="5726781"/>
            <a:ext cx="1864816" cy="253916"/>
          </a:xfrm>
          <a:prstGeom prst="rect">
            <a:avLst/>
          </a:prstGeom>
          <a:noFill/>
        </p:spPr>
        <p:txBody>
          <a:bodyPr wrap="square" rtlCol="0">
            <a:spAutoFit/>
          </a:bodyPr>
          <a:lstStyle/>
          <a:p>
            <a:r>
              <a:rPr lang="en-US" sz="1050" b="1" dirty="0"/>
              <a:t>How they view themselves</a:t>
            </a:r>
            <a:endParaRPr lang="en-US" sz="1050" dirty="0"/>
          </a:p>
        </p:txBody>
      </p:sp>
      <p:sp>
        <p:nvSpPr>
          <p:cNvPr id="29" name="Rectangle 28">
            <a:extLst>
              <a:ext uri="{FF2B5EF4-FFF2-40B4-BE49-F238E27FC236}">
                <a16:creationId xmlns:a16="http://schemas.microsoft.com/office/drawing/2014/main" id="{AEDB3D58-EED5-47E1-9260-05D604FEE442}"/>
              </a:ext>
            </a:extLst>
          </p:cNvPr>
          <p:cNvSpPr/>
          <p:nvPr/>
        </p:nvSpPr>
        <p:spPr>
          <a:xfrm>
            <a:off x="7936691" y="2012322"/>
            <a:ext cx="612398" cy="339724"/>
          </a:xfrm>
          <a:prstGeom prst="rect">
            <a:avLst/>
          </a:prstGeom>
          <a:solidFill>
            <a:schemeClr val="bg1"/>
          </a:solidFill>
          <a:ln>
            <a:solidFill>
              <a:srgbClr val="008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100</a:t>
            </a:r>
          </a:p>
        </p:txBody>
      </p:sp>
      <p:sp>
        <p:nvSpPr>
          <p:cNvPr id="30" name="Rectangle 29">
            <a:extLst>
              <a:ext uri="{FF2B5EF4-FFF2-40B4-BE49-F238E27FC236}">
                <a16:creationId xmlns:a16="http://schemas.microsoft.com/office/drawing/2014/main" id="{9319846C-AAEB-4700-B69B-4DFE8FCB6779}"/>
              </a:ext>
            </a:extLst>
          </p:cNvPr>
          <p:cNvSpPr/>
          <p:nvPr/>
        </p:nvSpPr>
        <p:spPr>
          <a:xfrm>
            <a:off x="4333753" y="1995016"/>
            <a:ext cx="612398" cy="339724"/>
          </a:xfrm>
          <a:prstGeom prst="rect">
            <a:avLst/>
          </a:prstGeom>
          <a:solidFill>
            <a:schemeClr val="bg1"/>
          </a:solidFill>
          <a:ln>
            <a:solidFill>
              <a:srgbClr val="008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104</a:t>
            </a:r>
          </a:p>
        </p:txBody>
      </p:sp>
      <p:sp>
        <p:nvSpPr>
          <p:cNvPr id="31" name="Rectangle 30">
            <a:extLst>
              <a:ext uri="{FF2B5EF4-FFF2-40B4-BE49-F238E27FC236}">
                <a16:creationId xmlns:a16="http://schemas.microsoft.com/office/drawing/2014/main" id="{E3757109-5E2C-488D-A15F-A96AD0082571}"/>
              </a:ext>
            </a:extLst>
          </p:cNvPr>
          <p:cNvSpPr/>
          <p:nvPr/>
        </p:nvSpPr>
        <p:spPr>
          <a:xfrm>
            <a:off x="5466370" y="2012322"/>
            <a:ext cx="673080" cy="339724"/>
          </a:xfrm>
          <a:prstGeom prst="rect">
            <a:avLst/>
          </a:prstGeom>
          <a:solidFill>
            <a:schemeClr val="bg1"/>
          </a:solidFill>
          <a:ln>
            <a:solidFill>
              <a:srgbClr val="008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800" b="1" dirty="0">
                <a:solidFill>
                  <a:schemeClr val="tx1"/>
                </a:solidFill>
              </a:rPr>
              <a:t>102</a:t>
            </a:r>
          </a:p>
        </p:txBody>
      </p:sp>
      <p:sp>
        <p:nvSpPr>
          <p:cNvPr id="34" name="TextBox 33">
            <a:extLst>
              <a:ext uri="{FF2B5EF4-FFF2-40B4-BE49-F238E27FC236}">
                <a16:creationId xmlns:a16="http://schemas.microsoft.com/office/drawing/2014/main" id="{4A063686-633B-49BB-A83A-70312EE3ED0E}"/>
              </a:ext>
            </a:extLst>
          </p:cNvPr>
          <p:cNvSpPr txBox="1"/>
          <p:nvPr/>
        </p:nvSpPr>
        <p:spPr>
          <a:xfrm rot="16200000">
            <a:off x="-1064341" y="3666808"/>
            <a:ext cx="2698175" cy="246221"/>
          </a:xfrm>
          <a:prstGeom prst="rect">
            <a:avLst/>
          </a:prstGeom>
          <a:noFill/>
        </p:spPr>
        <p:txBody>
          <a:bodyPr wrap="none" rtlCol="0">
            <a:spAutoFit/>
          </a:bodyPr>
          <a:lstStyle/>
          <a:p>
            <a:r>
              <a:rPr lang="en-US" sz="1000" b="1" dirty="0"/>
              <a:t>% Affluent Agree and Index vs. Adults 18+</a:t>
            </a:r>
          </a:p>
        </p:txBody>
      </p:sp>
      <p:sp>
        <p:nvSpPr>
          <p:cNvPr id="17" name="Title 1">
            <a:extLst>
              <a:ext uri="{FF2B5EF4-FFF2-40B4-BE49-F238E27FC236}">
                <a16:creationId xmlns:a16="http://schemas.microsoft.com/office/drawing/2014/main" id="{02A85915-2B5B-4DCE-8285-F41E7320176C}"/>
              </a:ext>
            </a:extLst>
          </p:cNvPr>
          <p:cNvSpPr txBox="1">
            <a:spLocks/>
          </p:cNvSpPr>
          <p:nvPr/>
        </p:nvSpPr>
        <p:spPr>
          <a:xfrm>
            <a:off x="169333" y="267452"/>
            <a:ext cx="8805334" cy="1283951"/>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r>
              <a:rPr lang="en-US" sz="2400" dirty="0"/>
              <a:t>Although they Have Different Demographic Characteristics, Their Values Are Largely The Same As The Average Person</a:t>
            </a:r>
          </a:p>
        </p:txBody>
      </p:sp>
      <p:sp>
        <p:nvSpPr>
          <p:cNvPr id="18" name="Text Placeholder 4">
            <a:extLst>
              <a:ext uri="{FF2B5EF4-FFF2-40B4-BE49-F238E27FC236}">
                <a16:creationId xmlns:a16="http://schemas.microsoft.com/office/drawing/2014/main" id="{3173B014-87B4-4294-9211-25504DF66D03}"/>
              </a:ext>
            </a:extLst>
          </p:cNvPr>
          <p:cNvSpPr txBox="1">
            <a:spLocks/>
          </p:cNvSpPr>
          <p:nvPr/>
        </p:nvSpPr>
        <p:spPr>
          <a:xfrm>
            <a:off x="329142" y="5994164"/>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GOOD FORTUNE</a:t>
            </a:r>
          </a:p>
        </p:txBody>
      </p:sp>
    </p:spTree>
    <p:extLst>
      <p:ext uri="{BB962C8B-B14F-4D97-AF65-F5344CB8AC3E}">
        <p14:creationId xmlns:p14="http://schemas.microsoft.com/office/powerpoint/2010/main" val="3987204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83DCC3F2-3748-48A5-BEF0-21218F1287EC}"/>
              </a:ext>
            </a:extLst>
          </p:cNvPr>
          <p:cNvGraphicFramePr/>
          <p:nvPr>
            <p:extLst>
              <p:ext uri="{D42A27DB-BD31-4B8C-83A1-F6EECF244321}">
                <p14:modId xmlns:p14="http://schemas.microsoft.com/office/powerpoint/2010/main" val="2087354761"/>
              </p:ext>
            </p:extLst>
          </p:nvPr>
        </p:nvGraphicFramePr>
        <p:xfrm>
          <a:off x="206690" y="2178490"/>
          <a:ext cx="8805332" cy="3189503"/>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10">
            <a:extLst>
              <a:ext uri="{FF2B5EF4-FFF2-40B4-BE49-F238E27FC236}">
                <a16:creationId xmlns:a16="http://schemas.microsoft.com/office/drawing/2014/main" id="{3FCEA2E4-3462-493C-997C-64F7C0DD0D1E}"/>
              </a:ext>
            </a:extLst>
          </p:cNvPr>
          <p:cNvSpPr/>
          <p:nvPr/>
        </p:nvSpPr>
        <p:spPr>
          <a:xfrm>
            <a:off x="380891" y="1774290"/>
            <a:ext cx="612398" cy="339724"/>
          </a:xfrm>
          <a:prstGeom prst="rect">
            <a:avLst/>
          </a:prstGeom>
          <a:solidFill>
            <a:schemeClr val="bg1"/>
          </a:solidFill>
          <a:ln>
            <a:solidFill>
              <a:srgbClr val="008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140</a:t>
            </a:r>
          </a:p>
        </p:txBody>
      </p:sp>
      <p:sp>
        <p:nvSpPr>
          <p:cNvPr id="12" name="Rectangle 11">
            <a:extLst>
              <a:ext uri="{FF2B5EF4-FFF2-40B4-BE49-F238E27FC236}">
                <a16:creationId xmlns:a16="http://schemas.microsoft.com/office/drawing/2014/main" id="{FA5F0B7A-D4F3-4EBC-8637-149F82D120EB}"/>
              </a:ext>
            </a:extLst>
          </p:cNvPr>
          <p:cNvSpPr/>
          <p:nvPr/>
        </p:nvSpPr>
        <p:spPr>
          <a:xfrm>
            <a:off x="1207309" y="1774290"/>
            <a:ext cx="612398" cy="339724"/>
          </a:xfrm>
          <a:prstGeom prst="rect">
            <a:avLst/>
          </a:prstGeom>
          <a:solidFill>
            <a:schemeClr val="bg1"/>
          </a:solidFill>
          <a:ln>
            <a:solidFill>
              <a:srgbClr val="008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100</a:t>
            </a:r>
          </a:p>
        </p:txBody>
      </p:sp>
      <p:sp>
        <p:nvSpPr>
          <p:cNvPr id="13" name="Rectangle 12">
            <a:extLst>
              <a:ext uri="{FF2B5EF4-FFF2-40B4-BE49-F238E27FC236}">
                <a16:creationId xmlns:a16="http://schemas.microsoft.com/office/drawing/2014/main" id="{A70EA923-CCFB-4BE5-9DEA-09B67198E3BC}"/>
              </a:ext>
            </a:extLst>
          </p:cNvPr>
          <p:cNvSpPr/>
          <p:nvPr/>
        </p:nvSpPr>
        <p:spPr>
          <a:xfrm>
            <a:off x="2033727" y="1774290"/>
            <a:ext cx="612398" cy="339724"/>
          </a:xfrm>
          <a:prstGeom prst="rect">
            <a:avLst/>
          </a:prstGeom>
          <a:solidFill>
            <a:schemeClr val="bg1"/>
          </a:solidFill>
          <a:ln>
            <a:solidFill>
              <a:srgbClr val="008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95</a:t>
            </a:r>
          </a:p>
        </p:txBody>
      </p:sp>
      <p:sp>
        <p:nvSpPr>
          <p:cNvPr id="14" name="Rectangle 13">
            <a:extLst>
              <a:ext uri="{FF2B5EF4-FFF2-40B4-BE49-F238E27FC236}">
                <a16:creationId xmlns:a16="http://schemas.microsoft.com/office/drawing/2014/main" id="{B51E68B1-D6B3-476C-8711-CD1FA5163E94}"/>
              </a:ext>
            </a:extLst>
          </p:cNvPr>
          <p:cNvSpPr/>
          <p:nvPr/>
        </p:nvSpPr>
        <p:spPr>
          <a:xfrm>
            <a:off x="7424177" y="1753627"/>
            <a:ext cx="612398" cy="339724"/>
          </a:xfrm>
          <a:prstGeom prst="rect">
            <a:avLst/>
          </a:prstGeom>
          <a:solidFill>
            <a:schemeClr val="bg1"/>
          </a:solidFill>
          <a:ln>
            <a:solidFill>
              <a:srgbClr val="008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107</a:t>
            </a:r>
          </a:p>
        </p:txBody>
      </p:sp>
      <p:sp>
        <p:nvSpPr>
          <p:cNvPr id="15" name="Rectangle 14">
            <a:extLst>
              <a:ext uri="{FF2B5EF4-FFF2-40B4-BE49-F238E27FC236}">
                <a16:creationId xmlns:a16="http://schemas.microsoft.com/office/drawing/2014/main" id="{AA345518-BD84-4666-910F-143324FE387A}"/>
              </a:ext>
            </a:extLst>
          </p:cNvPr>
          <p:cNvSpPr/>
          <p:nvPr/>
        </p:nvSpPr>
        <p:spPr>
          <a:xfrm>
            <a:off x="5143791" y="1774290"/>
            <a:ext cx="612398" cy="339724"/>
          </a:xfrm>
          <a:prstGeom prst="rect">
            <a:avLst/>
          </a:prstGeom>
          <a:solidFill>
            <a:schemeClr val="bg1"/>
          </a:solidFill>
          <a:ln>
            <a:solidFill>
              <a:srgbClr val="008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94</a:t>
            </a:r>
          </a:p>
        </p:txBody>
      </p:sp>
      <p:sp>
        <p:nvSpPr>
          <p:cNvPr id="16" name="Rectangle 15">
            <a:extLst>
              <a:ext uri="{FF2B5EF4-FFF2-40B4-BE49-F238E27FC236}">
                <a16:creationId xmlns:a16="http://schemas.microsoft.com/office/drawing/2014/main" id="{B65DA0B0-5E44-47E1-8800-02E24933A6A1}"/>
              </a:ext>
            </a:extLst>
          </p:cNvPr>
          <p:cNvSpPr/>
          <p:nvPr/>
        </p:nvSpPr>
        <p:spPr>
          <a:xfrm>
            <a:off x="8253855" y="1749139"/>
            <a:ext cx="612398" cy="339724"/>
          </a:xfrm>
          <a:prstGeom prst="rect">
            <a:avLst/>
          </a:prstGeom>
          <a:solidFill>
            <a:schemeClr val="bg1"/>
          </a:solidFill>
          <a:ln>
            <a:solidFill>
              <a:srgbClr val="008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100</a:t>
            </a:r>
          </a:p>
        </p:txBody>
      </p:sp>
      <p:sp>
        <p:nvSpPr>
          <p:cNvPr id="23" name="Right Brace 22">
            <a:extLst>
              <a:ext uri="{FF2B5EF4-FFF2-40B4-BE49-F238E27FC236}">
                <a16:creationId xmlns:a16="http://schemas.microsoft.com/office/drawing/2014/main" id="{E81896E2-3707-4B96-B9FE-022EAD19C947}"/>
              </a:ext>
            </a:extLst>
          </p:cNvPr>
          <p:cNvSpPr/>
          <p:nvPr/>
        </p:nvSpPr>
        <p:spPr>
          <a:xfrm rot="5400000">
            <a:off x="1393321" y="4181708"/>
            <a:ext cx="240373" cy="2132198"/>
          </a:xfrm>
          <a:prstGeom prst="rightBrac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tx1">
                  <a:lumMod val="65000"/>
                  <a:lumOff val="35000"/>
                </a:schemeClr>
              </a:solidFill>
            </a:endParaRPr>
          </a:p>
        </p:txBody>
      </p:sp>
      <p:sp>
        <p:nvSpPr>
          <p:cNvPr id="24" name="TextBox 23">
            <a:extLst>
              <a:ext uri="{FF2B5EF4-FFF2-40B4-BE49-F238E27FC236}">
                <a16:creationId xmlns:a16="http://schemas.microsoft.com/office/drawing/2014/main" id="{C5419901-63A5-4E76-A243-E9C8DEFCAEDF}"/>
              </a:ext>
            </a:extLst>
          </p:cNvPr>
          <p:cNvSpPr txBox="1"/>
          <p:nvPr/>
        </p:nvSpPr>
        <p:spPr>
          <a:xfrm>
            <a:off x="581101" y="5444759"/>
            <a:ext cx="2065024" cy="415498"/>
          </a:xfrm>
          <a:prstGeom prst="rect">
            <a:avLst/>
          </a:prstGeom>
          <a:noFill/>
        </p:spPr>
        <p:txBody>
          <a:bodyPr wrap="square" rtlCol="0">
            <a:spAutoFit/>
          </a:bodyPr>
          <a:lstStyle/>
          <a:p>
            <a:pPr algn="ctr"/>
            <a:r>
              <a:rPr lang="en-US" sz="1050" b="1" dirty="0"/>
              <a:t>Just like adults generally, work is a priority to them…</a:t>
            </a:r>
          </a:p>
        </p:txBody>
      </p:sp>
      <p:sp>
        <p:nvSpPr>
          <p:cNvPr id="25" name="Right Brace 24">
            <a:extLst>
              <a:ext uri="{FF2B5EF4-FFF2-40B4-BE49-F238E27FC236}">
                <a16:creationId xmlns:a16="http://schemas.microsoft.com/office/drawing/2014/main" id="{684761A9-59EC-4599-847A-FDB2B49A13D9}"/>
              </a:ext>
            </a:extLst>
          </p:cNvPr>
          <p:cNvSpPr/>
          <p:nvPr/>
        </p:nvSpPr>
        <p:spPr>
          <a:xfrm rot="5400000">
            <a:off x="4492304" y="3989610"/>
            <a:ext cx="251669" cy="2558644"/>
          </a:xfrm>
          <a:prstGeom prst="rightBrac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tx1">
                  <a:lumMod val="65000"/>
                  <a:lumOff val="35000"/>
                </a:schemeClr>
              </a:solidFill>
            </a:endParaRPr>
          </a:p>
        </p:txBody>
      </p:sp>
      <p:sp>
        <p:nvSpPr>
          <p:cNvPr id="26" name="TextBox 25">
            <a:extLst>
              <a:ext uri="{FF2B5EF4-FFF2-40B4-BE49-F238E27FC236}">
                <a16:creationId xmlns:a16="http://schemas.microsoft.com/office/drawing/2014/main" id="{CEF4DD56-8C9D-474E-B37A-80E822F7E4AC}"/>
              </a:ext>
            </a:extLst>
          </p:cNvPr>
          <p:cNvSpPr txBox="1"/>
          <p:nvPr/>
        </p:nvSpPr>
        <p:spPr>
          <a:xfrm>
            <a:off x="3137640" y="5429423"/>
            <a:ext cx="2692866" cy="577081"/>
          </a:xfrm>
          <a:prstGeom prst="rect">
            <a:avLst/>
          </a:prstGeom>
          <a:noFill/>
        </p:spPr>
        <p:txBody>
          <a:bodyPr wrap="square" rtlCol="0">
            <a:spAutoFit/>
          </a:bodyPr>
          <a:lstStyle/>
          <a:p>
            <a:pPr algn="ctr"/>
            <a:r>
              <a:rPr lang="en-US" sz="1050" b="1" dirty="0"/>
              <a:t>…at the same time, both Affluents and the average adult seek time with family and for themselves…</a:t>
            </a:r>
            <a:endParaRPr lang="en-US" sz="1050" dirty="0"/>
          </a:p>
        </p:txBody>
      </p:sp>
      <p:sp>
        <p:nvSpPr>
          <p:cNvPr id="27" name="Right Brace 26">
            <a:extLst>
              <a:ext uri="{FF2B5EF4-FFF2-40B4-BE49-F238E27FC236}">
                <a16:creationId xmlns:a16="http://schemas.microsoft.com/office/drawing/2014/main" id="{D2161200-5785-4C66-A008-E02772E86C27}"/>
              </a:ext>
            </a:extLst>
          </p:cNvPr>
          <p:cNvSpPr/>
          <p:nvPr/>
        </p:nvSpPr>
        <p:spPr>
          <a:xfrm rot="5400000">
            <a:off x="7643893" y="4082793"/>
            <a:ext cx="251670" cy="2364890"/>
          </a:xfrm>
          <a:prstGeom prst="rightBrac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tx1">
                  <a:lumMod val="65000"/>
                  <a:lumOff val="35000"/>
                </a:schemeClr>
              </a:solidFill>
            </a:endParaRPr>
          </a:p>
        </p:txBody>
      </p:sp>
      <p:sp>
        <p:nvSpPr>
          <p:cNvPr id="28" name="TextBox 27">
            <a:extLst>
              <a:ext uri="{FF2B5EF4-FFF2-40B4-BE49-F238E27FC236}">
                <a16:creationId xmlns:a16="http://schemas.microsoft.com/office/drawing/2014/main" id="{987A6B93-DC96-4D2C-BEE6-FB8B4C4F6534}"/>
              </a:ext>
            </a:extLst>
          </p:cNvPr>
          <p:cNvSpPr txBox="1"/>
          <p:nvPr/>
        </p:nvSpPr>
        <p:spPr>
          <a:xfrm>
            <a:off x="6138209" y="5452503"/>
            <a:ext cx="2938679" cy="577081"/>
          </a:xfrm>
          <a:prstGeom prst="rect">
            <a:avLst/>
          </a:prstGeom>
          <a:noFill/>
        </p:spPr>
        <p:txBody>
          <a:bodyPr wrap="square" rtlCol="0">
            <a:spAutoFit/>
          </a:bodyPr>
          <a:lstStyle/>
          <a:p>
            <a:pPr algn="ctr"/>
            <a:r>
              <a:rPr lang="en-US" sz="1050" b="1" dirty="0"/>
              <a:t>…and so both groups feel the tension of balancing everything they need &amp; want to do in a day</a:t>
            </a:r>
          </a:p>
        </p:txBody>
      </p:sp>
      <p:sp>
        <p:nvSpPr>
          <p:cNvPr id="31" name="Rectangle 30">
            <a:extLst>
              <a:ext uri="{FF2B5EF4-FFF2-40B4-BE49-F238E27FC236}">
                <a16:creationId xmlns:a16="http://schemas.microsoft.com/office/drawing/2014/main" id="{E3757109-5E2C-488D-A15F-A96AD0082571}"/>
              </a:ext>
            </a:extLst>
          </p:cNvPr>
          <p:cNvSpPr/>
          <p:nvPr/>
        </p:nvSpPr>
        <p:spPr>
          <a:xfrm>
            <a:off x="3490955" y="1763295"/>
            <a:ext cx="673080" cy="339724"/>
          </a:xfrm>
          <a:prstGeom prst="rect">
            <a:avLst/>
          </a:prstGeom>
          <a:solidFill>
            <a:schemeClr val="bg1"/>
          </a:solidFill>
          <a:ln>
            <a:solidFill>
              <a:srgbClr val="008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800" b="1" dirty="0">
                <a:solidFill>
                  <a:schemeClr val="tx1"/>
                </a:solidFill>
              </a:rPr>
              <a:t>104</a:t>
            </a:r>
          </a:p>
        </p:txBody>
      </p:sp>
      <p:sp>
        <p:nvSpPr>
          <p:cNvPr id="32" name="Rectangle 31">
            <a:extLst>
              <a:ext uri="{FF2B5EF4-FFF2-40B4-BE49-F238E27FC236}">
                <a16:creationId xmlns:a16="http://schemas.microsoft.com/office/drawing/2014/main" id="{ABF7C76C-8E58-4786-9098-8F5AA45AA56E}"/>
              </a:ext>
            </a:extLst>
          </p:cNvPr>
          <p:cNvSpPr/>
          <p:nvPr/>
        </p:nvSpPr>
        <p:spPr>
          <a:xfrm>
            <a:off x="6566822" y="1753627"/>
            <a:ext cx="612398" cy="339724"/>
          </a:xfrm>
          <a:prstGeom prst="rect">
            <a:avLst/>
          </a:prstGeom>
          <a:solidFill>
            <a:schemeClr val="bg1"/>
          </a:solidFill>
          <a:ln>
            <a:solidFill>
              <a:srgbClr val="008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99</a:t>
            </a:r>
          </a:p>
        </p:txBody>
      </p:sp>
      <p:sp>
        <p:nvSpPr>
          <p:cNvPr id="33" name="Title 1">
            <a:extLst>
              <a:ext uri="{FF2B5EF4-FFF2-40B4-BE49-F238E27FC236}">
                <a16:creationId xmlns:a16="http://schemas.microsoft.com/office/drawing/2014/main" id="{16ABB70B-40BE-4A2A-B0C5-029DD52FB49A}"/>
              </a:ext>
            </a:extLst>
          </p:cNvPr>
          <p:cNvSpPr>
            <a:spLocks noGrp="1"/>
          </p:cNvSpPr>
          <p:nvPr>
            <p:ph type="ctrTitle"/>
          </p:nvPr>
        </p:nvSpPr>
        <p:spPr>
          <a:xfrm>
            <a:off x="121362" y="284355"/>
            <a:ext cx="8805334" cy="902557"/>
          </a:xfrm>
        </p:spPr>
        <p:txBody>
          <a:bodyPr/>
          <a:lstStyle/>
          <a:p>
            <a:r>
              <a:rPr lang="en-US" sz="2400" dirty="0"/>
              <a:t>And Just Like The Average Adult, One Of Their Core Tensions Is Being Time-Pressed As They Struggle To Maintain A Work/Life Balance </a:t>
            </a:r>
          </a:p>
        </p:txBody>
      </p:sp>
      <p:sp>
        <p:nvSpPr>
          <p:cNvPr id="20" name="Rectangle 19">
            <a:extLst>
              <a:ext uri="{FF2B5EF4-FFF2-40B4-BE49-F238E27FC236}">
                <a16:creationId xmlns:a16="http://schemas.microsoft.com/office/drawing/2014/main" id="{50D3690B-60DC-4368-A0CA-9D2D86B683DE}"/>
              </a:ext>
            </a:extLst>
          </p:cNvPr>
          <p:cNvSpPr/>
          <p:nvPr/>
        </p:nvSpPr>
        <p:spPr>
          <a:xfrm>
            <a:off x="4347714" y="1767287"/>
            <a:ext cx="612398" cy="339724"/>
          </a:xfrm>
          <a:prstGeom prst="rect">
            <a:avLst/>
          </a:prstGeom>
          <a:solidFill>
            <a:schemeClr val="bg1"/>
          </a:solidFill>
          <a:ln>
            <a:solidFill>
              <a:srgbClr val="008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108</a:t>
            </a:r>
          </a:p>
        </p:txBody>
      </p:sp>
      <p:sp>
        <p:nvSpPr>
          <p:cNvPr id="21" name="TextBox 20">
            <a:extLst>
              <a:ext uri="{FF2B5EF4-FFF2-40B4-BE49-F238E27FC236}">
                <a16:creationId xmlns:a16="http://schemas.microsoft.com/office/drawing/2014/main" id="{10A2272E-A31E-4B68-BB0E-13797CF6498E}"/>
              </a:ext>
            </a:extLst>
          </p:cNvPr>
          <p:cNvSpPr txBox="1"/>
          <p:nvPr/>
        </p:nvSpPr>
        <p:spPr>
          <a:xfrm>
            <a:off x="2912046" y="1250873"/>
            <a:ext cx="3675237" cy="307777"/>
          </a:xfrm>
          <a:prstGeom prst="rect">
            <a:avLst/>
          </a:prstGeom>
          <a:noFill/>
        </p:spPr>
        <p:txBody>
          <a:bodyPr wrap="none" rtlCol="0">
            <a:spAutoFit/>
          </a:bodyPr>
          <a:lstStyle/>
          <a:p>
            <a:r>
              <a:rPr lang="en-US" sz="1400" b="1" dirty="0"/>
              <a:t>% Affluent Agree and Index vs. Adults 18+</a:t>
            </a:r>
          </a:p>
        </p:txBody>
      </p:sp>
      <p:sp>
        <p:nvSpPr>
          <p:cNvPr id="29" name="Text Placeholder 3">
            <a:extLst>
              <a:ext uri="{FF2B5EF4-FFF2-40B4-BE49-F238E27FC236}">
                <a16:creationId xmlns:a16="http://schemas.microsoft.com/office/drawing/2014/main" id="{BFC949A7-B0E9-456A-9FC9-08B0E1446B8C}"/>
              </a:ext>
            </a:extLst>
          </p:cNvPr>
          <p:cNvSpPr txBox="1">
            <a:spLocks/>
          </p:cNvSpPr>
          <p:nvPr/>
        </p:nvSpPr>
        <p:spPr>
          <a:xfrm>
            <a:off x="169333" y="6567942"/>
            <a:ext cx="7499792" cy="236537"/>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a:t>Source: GfK MRI, 2017 Doublebase. Affluent defined as HHI $100k+, Indices are vs. Total Adults 18+</a:t>
            </a:r>
            <a:endParaRPr lang="en-US" sz="800" dirty="0"/>
          </a:p>
        </p:txBody>
      </p:sp>
      <p:sp>
        <p:nvSpPr>
          <p:cNvPr id="30" name="Text Placeholder 4">
            <a:extLst>
              <a:ext uri="{FF2B5EF4-FFF2-40B4-BE49-F238E27FC236}">
                <a16:creationId xmlns:a16="http://schemas.microsoft.com/office/drawing/2014/main" id="{CD0484D5-684D-480B-BE78-FA730FDEB4FE}"/>
              </a:ext>
            </a:extLst>
          </p:cNvPr>
          <p:cNvSpPr txBox="1">
            <a:spLocks/>
          </p:cNvSpPr>
          <p:nvPr/>
        </p:nvSpPr>
        <p:spPr>
          <a:xfrm>
            <a:off x="329142" y="609548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GOOD FORTUNE</a:t>
            </a:r>
          </a:p>
        </p:txBody>
      </p:sp>
    </p:spTree>
    <p:extLst>
      <p:ext uri="{BB962C8B-B14F-4D97-AF65-F5344CB8AC3E}">
        <p14:creationId xmlns:p14="http://schemas.microsoft.com/office/powerpoint/2010/main" val="539087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376389"/>
            <a:ext cx="8805334" cy="1283951"/>
          </a:xfrm>
        </p:spPr>
        <p:txBody>
          <a:bodyPr/>
          <a:lstStyle/>
          <a:p>
            <a:r>
              <a:rPr lang="en-US" dirty="0"/>
              <a:t>And Therefore, Just Like The Average Adult, The Affluent Seek Out Ways To Keep Their Lives Organized And Streamlined </a:t>
            </a:r>
          </a:p>
        </p:txBody>
      </p:sp>
      <p:sp>
        <p:nvSpPr>
          <p:cNvPr id="14" name="Rectangle 13">
            <a:extLst>
              <a:ext uri="{FF2B5EF4-FFF2-40B4-BE49-F238E27FC236}">
                <a16:creationId xmlns:a16="http://schemas.microsoft.com/office/drawing/2014/main" id="{B51E68B1-D6B3-476C-8711-CD1FA5163E94}"/>
              </a:ext>
            </a:extLst>
          </p:cNvPr>
          <p:cNvSpPr/>
          <p:nvPr/>
        </p:nvSpPr>
        <p:spPr>
          <a:xfrm>
            <a:off x="6238289" y="2172068"/>
            <a:ext cx="612398" cy="339724"/>
          </a:xfrm>
          <a:prstGeom prst="rect">
            <a:avLst/>
          </a:prstGeom>
          <a:solidFill>
            <a:schemeClr val="bg1"/>
          </a:solidFill>
          <a:ln>
            <a:solidFill>
              <a:srgbClr val="008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99</a:t>
            </a:r>
          </a:p>
        </p:txBody>
      </p:sp>
      <p:sp>
        <p:nvSpPr>
          <p:cNvPr id="16" name="Rectangle 15">
            <a:extLst>
              <a:ext uri="{FF2B5EF4-FFF2-40B4-BE49-F238E27FC236}">
                <a16:creationId xmlns:a16="http://schemas.microsoft.com/office/drawing/2014/main" id="{B65DA0B0-5E44-47E1-8800-02E24933A6A1}"/>
              </a:ext>
            </a:extLst>
          </p:cNvPr>
          <p:cNvSpPr/>
          <p:nvPr/>
        </p:nvSpPr>
        <p:spPr>
          <a:xfrm>
            <a:off x="4224167" y="2158830"/>
            <a:ext cx="612398" cy="339724"/>
          </a:xfrm>
          <a:prstGeom prst="rect">
            <a:avLst/>
          </a:prstGeom>
          <a:solidFill>
            <a:schemeClr val="bg1"/>
          </a:solidFill>
          <a:ln>
            <a:solidFill>
              <a:srgbClr val="008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105</a:t>
            </a:r>
          </a:p>
        </p:txBody>
      </p:sp>
      <p:sp>
        <p:nvSpPr>
          <p:cNvPr id="32" name="Rectangle 31">
            <a:extLst>
              <a:ext uri="{FF2B5EF4-FFF2-40B4-BE49-F238E27FC236}">
                <a16:creationId xmlns:a16="http://schemas.microsoft.com/office/drawing/2014/main" id="{ABF7C76C-8E58-4786-9098-8F5AA45AA56E}"/>
              </a:ext>
            </a:extLst>
          </p:cNvPr>
          <p:cNvSpPr/>
          <p:nvPr/>
        </p:nvSpPr>
        <p:spPr>
          <a:xfrm>
            <a:off x="2210045" y="2222589"/>
            <a:ext cx="612398" cy="339724"/>
          </a:xfrm>
          <a:prstGeom prst="rect">
            <a:avLst/>
          </a:prstGeom>
          <a:solidFill>
            <a:schemeClr val="bg1"/>
          </a:solidFill>
          <a:ln>
            <a:solidFill>
              <a:srgbClr val="008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102</a:t>
            </a:r>
          </a:p>
        </p:txBody>
      </p:sp>
      <p:sp>
        <p:nvSpPr>
          <p:cNvPr id="34" name="TextBox 33">
            <a:extLst>
              <a:ext uri="{FF2B5EF4-FFF2-40B4-BE49-F238E27FC236}">
                <a16:creationId xmlns:a16="http://schemas.microsoft.com/office/drawing/2014/main" id="{4A063686-633B-49BB-A83A-70312EE3ED0E}"/>
              </a:ext>
            </a:extLst>
          </p:cNvPr>
          <p:cNvSpPr txBox="1"/>
          <p:nvPr/>
        </p:nvSpPr>
        <p:spPr>
          <a:xfrm rot="16200000">
            <a:off x="-499802" y="3494403"/>
            <a:ext cx="2698175" cy="246221"/>
          </a:xfrm>
          <a:prstGeom prst="rect">
            <a:avLst/>
          </a:prstGeom>
          <a:noFill/>
        </p:spPr>
        <p:txBody>
          <a:bodyPr wrap="none" rtlCol="0">
            <a:spAutoFit/>
          </a:bodyPr>
          <a:lstStyle/>
          <a:p>
            <a:r>
              <a:rPr lang="en-US" sz="1000" b="1" dirty="0"/>
              <a:t>% Affluent Agree and Index vs. Adults 18+</a:t>
            </a:r>
          </a:p>
        </p:txBody>
      </p:sp>
      <p:sp>
        <p:nvSpPr>
          <p:cNvPr id="4" name="TextBox 3">
            <a:extLst>
              <a:ext uri="{FF2B5EF4-FFF2-40B4-BE49-F238E27FC236}">
                <a16:creationId xmlns:a16="http://schemas.microsoft.com/office/drawing/2014/main" id="{C9F90891-8059-4154-AC59-881C1B560A30}"/>
              </a:ext>
            </a:extLst>
          </p:cNvPr>
          <p:cNvSpPr txBox="1"/>
          <p:nvPr/>
        </p:nvSpPr>
        <p:spPr>
          <a:xfrm>
            <a:off x="1265930" y="5416001"/>
            <a:ext cx="2265835" cy="461665"/>
          </a:xfrm>
          <a:prstGeom prst="rect">
            <a:avLst/>
          </a:prstGeom>
          <a:noFill/>
        </p:spPr>
        <p:txBody>
          <a:bodyPr wrap="square" rtlCol="0">
            <a:spAutoFit/>
          </a:bodyPr>
          <a:lstStyle/>
          <a:p>
            <a:pPr algn="ctr"/>
            <a:r>
              <a:rPr lang="en-US" sz="1200" dirty="0">
                <a:solidFill>
                  <a:schemeClr val="tx1">
                    <a:lumMod val="65000"/>
                    <a:lumOff val="35000"/>
                  </a:schemeClr>
                </a:solidFill>
              </a:rPr>
              <a:t>“Keeping a neat, organized home is a priority for me” </a:t>
            </a:r>
          </a:p>
        </p:txBody>
      </p:sp>
      <p:sp>
        <p:nvSpPr>
          <p:cNvPr id="33" name="TextBox 32">
            <a:extLst>
              <a:ext uri="{FF2B5EF4-FFF2-40B4-BE49-F238E27FC236}">
                <a16:creationId xmlns:a16="http://schemas.microsoft.com/office/drawing/2014/main" id="{F483599C-8333-486E-92B3-C0FCE87E799D}"/>
              </a:ext>
            </a:extLst>
          </p:cNvPr>
          <p:cNvSpPr txBox="1"/>
          <p:nvPr/>
        </p:nvSpPr>
        <p:spPr>
          <a:xfrm>
            <a:off x="5671054" y="5404022"/>
            <a:ext cx="2139289" cy="646331"/>
          </a:xfrm>
          <a:prstGeom prst="rect">
            <a:avLst/>
          </a:prstGeom>
          <a:noFill/>
        </p:spPr>
        <p:txBody>
          <a:bodyPr wrap="square" rtlCol="0">
            <a:spAutoFit/>
          </a:bodyPr>
          <a:lstStyle/>
          <a:p>
            <a:pPr algn="ctr"/>
            <a:r>
              <a:rPr lang="en-US" sz="1200" dirty="0">
                <a:solidFill>
                  <a:schemeClr val="tx1">
                    <a:lumMod val="65000"/>
                    <a:lumOff val="35000"/>
                  </a:schemeClr>
                </a:solidFill>
              </a:rPr>
              <a:t>“I seek simplicity - like to keep my life and my mind uncluttered” </a:t>
            </a:r>
          </a:p>
        </p:txBody>
      </p:sp>
      <p:sp>
        <p:nvSpPr>
          <p:cNvPr id="35" name="TextBox 34">
            <a:extLst>
              <a:ext uri="{FF2B5EF4-FFF2-40B4-BE49-F238E27FC236}">
                <a16:creationId xmlns:a16="http://schemas.microsoft.com/office/drawing/2014/main" id="{C9477E25-7B7D-4303-9A0E-1BC8A8775E2F}"/>
              </a:ext>
            </a:extLst>
          </p:cNvPr>
          <p:cNvSpPr txBox="1"/>
          <p:nvPr/>
        </p:nvSpPr>
        <p:spPr>
          <a:xfrm>
            <a:off x="3531765" y="5404022"/>
            <a:ext cx="2139289" cy="461665"/>
          </a:xfrm>
          <a:prstGeom prst="rect">
            <a:avLst/>
          </a:prstGeom>
          <a:noFill/>
        </p:spPr>
        <p:txBody>
          <a:bodyPr wrap="square" rtlCol="0">
            <a:spAutoFit/>
          </a:bodyPr>
          <a:lstStyle/>
          <a:p>
            <a:pPr algn="ctr"/>
            <a:r>
              <a:rPr lang="en-US" sz="1200" dirty="0">
                <a:solidFill>
                  <a:schemeClr val="tx1">
                    <a:lumMod val="65000"/>
                    <a:lumOff val="35000"/>
                  </a:schemeClr>
                </a:solidFill>
              </a:rPr>
              <a:t>“I purchase products that help to organize my life” </a:t>
            </a:r>
          </a:p>
        </p:txBody>
      </p:sp>
      <p:graphicFrame>
        <p:nvGraphicFramePr>
          <p:cNvPr id="11" name="Chart 10">
            <a:extLst>
              <a:ext uri="{FF2B5EF4-FFF2-40B4-BE49-F238E27FC236}">
                <a16:creationId xmlns:a16="http://schemas.microsoft.com/office/drawing/2014/main" id="{B706E90A-26DE-4420-AE94-23F6AFFA9C61}"/>
              </a:ext>
            </a:extLst>
          </p:cNvPr>
          <p:cNvGraphicFramePr/>
          <p:nvPr>
            <p:extLst>
              <p:ext uri="{D42A27DB-BD31-4B8C-83A1-F6EECF244321}">
                <p14:modId xmlns:p14="http://schemas.microsoft.com/office/powerpoint/2010/main" val="1248678048"/>
              </p:ext>
            </p:extLst>
          </p:nvPr>
        </p:nvGraphicFramePr>
        <p:xfrm>
          <a:off x="972396" y="2009137"/>
          <a:ext cx="6707399" cy="3388896"/>
        </p:xfrm>
        <a:graphic>
          <a:graphicData uri="http://schemas.openxmlformats.org/drawingml/2006/chart">
            <c:chart xmlns:c="http://schemas.openxmlformats.org/drawingml/2006/chart" xmlns:r="http://schemas.openxmlformats.org/officeDocument/2006/relationships" r:id="rId2"/>
          </a:graphicData>
        </a:graphic>
      </p:graphicFrame>
      <p:sp>
        <p:nvSpPr>
          <p:cNvPr id="15" name="Text Placeholder 3">
            <a:extLst>
              <a:ext uri="{FF2B5EF4-FFF2-40B4-BE49-F238E27FC236}">
                <a16:creationId xmlns:a16="http://schemas.microsoft.com/office/drawing/2014/main" id="{D0C7053A-F1C0-4103-8E86-E9A1F21046A8}"/>
              </a:ext>
            </a:extLst>
          </p:cNvPr>
          <p:cNvSpPr txBox="1">
            <a:spLocks/>
          </p:cNvSpPr>
          <p:nvPr/>
        </p:nvSpPr>
        <p:spPr>
          <a:xfrm>
            <a:off x="169333" y="6567942"/>
            <a:ext cx="7499792" cy="236537"/>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a:t>Source: GfK MRI, 2017 Doublebase. Affluent defined as HHI $100k+, Indices are vs. Total Adults 18+</a:t>
            </a:r>
            <a:endParaRPr lang="en-US" sz="800" dirty="0"/>
          </a:p>
        </p:txBody>
      </p:sp>
      <p:sp>
        <p:nvSpPr>
          <p:cNvPr id="17" name="Text Placeholder 4">
            <a:extLst>
              <a:ext uri="{FF2B5EF4-FFF2-40B4-BE49-F238E27FC236}">
                <a16:creationId xmlns:a16="http://schemas.microsoft.com/office/drawing/2014/main" id="{BBA9437B-E464-4C15-A4C0-773000F66E3E}"/>
              </a:ext>
            </a:extLst>
          </p:cNvPr>
          <p:cNvSpPr txBox="1">
            <a:spLocks/>
          </p:cNvSpPr>
          <p:nvPr/>
        </p:nvSpPr>
        <p:spPr>
          <a:xfrm>
            <a:off x="329142" y="609548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GOOD FORTUNE</a:t>
            </a:r>
          </a:p>
        </p:txBody>
      </p:sp>
    </p:spTree>
    <p:extLst>
      <p:ext uri="{BB962C8B-B14F-4D97-AF65-F5344CB8AC3E}">
        <p14:creationId xmlns:p14="http://schemas.microsoft.com/office/powerpoint/2010/main" val="543906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CA84B-7D18-42F6-8D29-9D2D0174A194}"/>
              </a:ext>
            </a:extLst>
          </p:cNvPr>
          <p:cNvSpPr>
            <a:spLocks noGrp="1"/>
          </p:cNvSpPr>
          <p:nvPr>
            <p:ph type="ctrTitle"/>
          </p:nvPr>
        </p:nvSpPr>
        <p:spPr/>
        <p:txBody>
          <a:bodyPr/>
          <a:lstStyle/>
          <a:p>
            <a:r>
              <a:rPr lang="en-US" dirty="0"/>
              <a:t>What Differentiates The Affluents Is Their Disposable Income</a:t>
            </a:r>
          </a:p>
        </p:txBody>
      </p:sp>
      <p:sp>
        <p:nvSpPr>
          <p:cNvPr id="4" name="Text Placeholder 3">
            <a:extLst>
              <a:ext uri="{FF2B5EF4-FFF2-40B4-BE49-F238E27FC236}">
                <a16:creationId xmlns:a16="http://schemas.microsoft.com/office/drawing/2014/main" id="{7C124680-DDFF-469E-B84E-786CA49D9665}"/>
              </a:ext>
            </a:extLst>
          </p:cNvPr>
          <p:cNvSpPr>
            <a:spLocks noGrp="1"/>
          </p:cNvSpPr>
          <p:nvPr>
            <p:ph type="body" sz="quarter" idx="14"/>
          </p:nvPr>
        </p:nvSpPr>
        <p:spPr>
          <a:xfrm>
            <a:off x="137054" y="6397818"/>
            <a:ext cx="7505902" cy="471364"/>
          </a:xfrm>
        </p:spPr>
        <p:txBody>
          <a:bodyPr/>
          <a:lstStyle/>
          <a:p>
            <a:r>
              <a:rPr lang="en-US" sz="800" dirty="0"/>
              <a:t>Source: Source: GfK MRI </a:t>
            </a:r>
            <a:r>
              <a:rPr lang="en-US" sz="800" dirty="0" err="1"/>
              <a:t>Doublebase</a:t>
            </a:r>
            <a:r>
              <a:rPr lang="en-US" sz="800" dirty="0"/>
              <a:t>; Affluent defined as HHI $100k+; Dry Cleaning – any expenditure;  Housekeeper – any expenditure; Online Clothes Shopping - any expenditure; Beauty Salon -  any expenditure; Expenditures is an aggregate score of spending $150+ in last 6 months across over 25 product categories such as apparel, laundry services, personal grooming, goods &amp; services. </a:t>
            </a:r>
          </a:p>
        </p:txBody>
      </p:sp>
      <p:graphicFrame>
        <p:nvGraphicFramePr>
          <p:cNvPr id="8" name="Chart 7">
            <a:extLst>
              <a:ext uri="{FF2B5EF4-FFF2-40B4-BE49-F238E27FC236}">
                <a16:creationId xmlns:a16="http://schemas.microsoft.com/office/drawing/2014/main" id="{4EBE01C3-2189-47C1-8262-A0E60E21BD65}"/>
              </a:ext>
            </a:extLst>
          </p:cNvPr>
          <p:cNvGraphicFramePr/>
          <p:nvPr>
            <p:extLst>
              <p:ext uri="{D42A27DB-BD31-4B8C-83A1-F6EECF244321}">
                <p14:modId xmlns:p14="http://schemas.microsoft.com/office/powerpoint/2010/main" val="237756684"/>
              </p:ext>
            </p:extLst>
          </p:nvPr>
        </p:nvGraphicFramePr>
        <p:xfrm>
          <a:off x="137054" y="3182238"/>
          <a:ext cx="4483377" cy="2583094"/>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833EDE14-6CEA-4FEF-930F-87A93E72C2A1}"/>
              </a:ext>
            </a:extLst>
          </p:cNvPr>
          <p:cNvSpPr txBox="1"/>
          <p:nvPr/>
        </p:nvSpPr>
        <p:spPr>
          <a:xfrm>
            <a:off x="278917" y="5642221"/>
            <a:ext cx="1203820" cy="246221"/>
          </a:xfrm>
          <a:prstGeom prst="rect">
            <a:avLst/>
          </a:prstGeom>
          <a:noFill/>
        </p:spPr>
        <p:txBody>
          <a:bodyPr wrap="square" rtlCol="0">
            <a:spAutoFit/>
          </a:bodyPr>
          <a:lstStyle/>
          <a:p>
            <a:pPr algn="ctr"/>
            <a:r>
              <a:rPr lang="en-US" sz="1000" dirty="0">
                <a:solidFill>
                  <a:schemeClr val="tx1">
                    <a:lumMod val="65000"/>
                    <a:lumOff val="35000"/>
                  </a:schemeClr>
                </a:solidFill>
              </a:rPr>
              <a:t>$700+/month</a:t>
            </a:r>
          </a:p>
        </p:txBody>
      </p:sp>
      <p:sp>
        <p:nvSpPr>
          <p:cNvPr id="10" name="TextBox 9">
            <a:extLst>
              <a:ext uri="{FF2B5EF4-FFF2-40B4-BE49-F238E27FC236}">
                <a16:creationId xmlns:a16="http://schemas.microsoft.com/office/drawing/2014/main" id="{12E0EFDF-3587-4EB8-AA77-75BA265F777E}"/>
              </a:ext>
            </a:extLst>
          </p:cNvPr>
          <p:cNvSpPr txBox="1"/>
          <p:nvPr/>
        </p:nvSpPr>
        <p:spPr>
          <a:xfrm>
            <a:off x="1686762" y="5645732"/>
            <a:ext cx="1203820" cy="246221"/>
          </a:xfrm>
          <a:prstGeom prst="rect">
            <a:avLst/>
          </a:prstGeom>
          <a:noFill/>
        </p:spPr>
        <p:txBody>
          <a:bodyPr wrap="square" rtlCol="0">
            <a:spAutoFit/>
          </a:bodyPr>
          <a:lstStyle/>
          <a:p>
            <a:pPr algn="ctr"/>
            <a:r>
              <a:rPr lang="en-US" sz="1000" dirty="0">
                <a:solidFill>
                  <a:schemeClr val="tx1">
                    <a:lumMod val="65000"/>
                    <a:lumOff val="35000"/>
                  </a:schemeClr>
                </a:solidFill>
              </a:rPr>
              <a:t>$700+/month</a:t>
            </a:r>
          </a:p>
        </p:txBody>
      </p:sp>
      <p:sp>
        <p:nvSpPr>
          <p:cNvPr id="11" name="TextBox 10">
            <a:extLst>
              <a:ext uri="{FF2B5EF4-FFF2-40B4-BE49-F238E27FC236}">
                <a16:creationId xmlns:a16="http://schemas.microsoft.com/office/drawing/2014/main" id="{B1E0998B-D1F4-4B36-8EE6-637E25211F4E}"/>
              </a:ext>
            </a:extLst>
          </p:cNvPr>
          <p:cNvSpPr txBox="1"/>
          <p:nvPr/>
        </p:nvSpPr>
        <p:spPr>
          <a:xfrm>
            <a:off x="2924731" y="5640224"/>
            <a:ext cx="1203820" cy="246221"/>
          </a:xfrm>
          <a:prstGeom prst="rect">
            <a:avLst/>
          </a:prstGeom>
          <a:noFill/>
        </p:spPr>
        <p:txBody>
          <a:bodyPr wrap="square" rtlCol="0">
            <a:spAutoFit/>
          </a:bodyPr>
          <a:lstStyle/>
          <a:p>
            <a:pPr algn="ctr"/>
            <a:r>
              <a:rPr lang="en-US" sz="1000" dirty="0">
                <a:solidFill>
                  <a:schemeClr val="tx1">
                    <a:lumMod val="65000"/>
                    <a:lumOff val="35000"/>
                  </a:schemeClr>
                </a:solidFill>
              </a:rPr>
              <a:t>$150+/month</a:t>
            </a:r>
          </a:p>
        </p:txBody>
      </p:sp>
      <p:sp>
        <p:nvSpPr>
          <p:cNvPr id="12" name="Rectangle 11">
            <a:extLst>
              <a:ext uri="{FF2B5EF4-FFF2-40B4-BE49-F238E27FC236}">
                <a16:creationId xmlns:a16="http://schemas.microsoft.com/office/drawing/2014/main" id="{96B15974-D9A5-4E24-B493-C4FEBFF85C72}"/>
              </a:ext>
            </a:extLst>
          </p:cNvPr>
          <p:cNvSpPr/>
          <p:nvPr/>
        </p:nvSpPr>
        <p:spPr>
          <a:xfrm>
            <a:off x="577601" y="2831844"/>
            <a:ext cx="612398" cy="284365"/>
          </a:xfrm>
          <a:prstGeom prst="rect">
            <a:avLst/>
          </a:prstGeom>
          <a:solidFill>
            <a:schemeClr val="bg1"/>
          </a:solidFill>
          <a:ln>
            <a:solidFill>
              <a:srgbClr val="008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194</a:t>
            </a:r>
          </a:p>
        </p:txBody>
      </p:sp>
      <p:sp>
        <p:nvSpPr>
          <p:cNvPr id="13" name="Rectangle 12">
            <a:extLst>
              <a:ext uri="{FF2B5EF4-FFF2-40B4-BE49-F238E27FC236}">
                <a16:creationId xmlns:a16="http://schemas.microsoft.com/office/drawing/2014/main" id="{97410974-318C-4384-99D1-E3DA5B221050}"/>
              </a:ext>
            </a:extLst>
          </p:cNvPr>
          <p:cNvSpPr/>
          <p:nvPr/>
        </p:nvSpPr>
        <p:spPr>
          <a:xfrm>
            <a:off x="1807833" y="2813255"/>
            <a:ext cx="612398" cy="284365"/>
          </a:xfrm>
          <a:prstGeom prst="rect">
            <a:avLst/>
          </a:prstGeom>
          <a:solidFill>
            <a:schemeClr val="bg1"/>
          </a:solidFill>
          <a:ln>
            <a:solidFill>
              <a:srgbClr val="008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139</a:t>
            </a:r>
          </a:p>
        </p:txBody>
      </p:sp>
      <p:sp>
        <p:nvSpPr>
          <p:cNvPr id="14" name="Rectangle 13">
            <a:extLst>
              <a:ext uri="{FF2B5EF4-FFF2-40B4-BE49-F238E27FC236}">
                <a16:creationId xmlns:a16="http://schemas.microsoft.com/office/drawing/2014/main" id="{9144E7ED-0A01-423A-BE6F-1AB298000672}"/>
              </a:ext>
            </a:extLst>
          </p:cNvPr>
          <p:cNvSpPr/>
          <p:nvPr/>
        </p:nvSpPr>
        <p:spPr>
          <a:xfrm>
            <a:off x="3220442" y="2830033"/>
            <a:ext cx="612398" cy="284365"/>
          </a:xfrm>
          <a:prstGeom prst="rect">
            <a:avLst/>
          </a:prstGeom>
          <a:solidFill>
            <a:schemeClr val="bg1"/>
          </a:solidFill>
          <a:ln>
            <a:solidFill>
              <a:srgbClr val="008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163</a:t>
            </a:r>
          </a:p>
        </p:txBody>
      </p:sp>
      <p:graphicFrame>
        <p:nvGraphicFramePr>
          <p:cNvPr id="15" name="Chart 14">
            <a:extLst>
              <a:ext uri="{FF2B5EF4-FFF2-40B4-BE49-F238E27FC236}">
                <a16:creationId xmlns:a16="http://schemas.microsoft.com/office/drawing/2014/main" id="{15331A53-1F3F-466B-81C9-A45460BA7036}"/>
              </a:ext>
            </a:extLst>
          </p:cNvPr>
          <p:cNvGraphicFramePr/>
          <p:nvPr>
            <p:extLst>
              <p:ext uri="{D42A27DB-BD31-4B8C-83A1-F6EECF244321}">
                <p14:modId xmlns:p14="http://schemas.microsoft.com/office/powerpoint/2010/main" val="3756274628"/>
              </p:ext>
            </p:extLst>
          </p:nvPr>
        </p:nvGraphicFramePr>
        <p:xfrm>
          <a:off x="4852138" y="3156604"/>
          <a:ext cx="3981141" cy="2636957"/>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D65EAA83-787D-4773-A1B9-BE3900F74685}"/>
              </a:ext>
            </a:extLst>
          </p:cNvPr>
          <p:cNvSpPr txBox="1"/>
          <p:nvPr/>
        </p:nvSpPr>
        <p:spPr>
          <a:xfrm>
            <a:off x="5259569" y="1384366"/>
            <a:ext cx="3480525" cy="523220"/>
          </a:xfrm>
          <a:prstGeom prst="rect">
            <a:avLst/>
          </a:prstGeom>
          <a:noFill/>
        </p:spPr>
        <p:txBody>
          <a:bodyPr wrap="square" rtlCol="0">
            <a:spAutoFit/>
          </a:bodyPr>
          <a:lstStyle/>
          <a:p>
            <a:pPr algn="ctr"/>
            <a:r>
              <a:rPr lang="en-US" sz="1400" dirty="0"/>
              <a:t>And they are able to spend on conveniences to help manage their time</a:t>
            </a:r>
          </a:p>
        </p:txBody>
      </p:sp>
      <p:sp>
        <p:nvSpPr>
          <p:cNvPr id="20" name="TextBox 19">
            <a:extLst>
              <a:ext uri="{FF2B5EF4-FFF2-40B4-BE49-F238E27FC236}">
                <a16:creationId xmlns:a16="http://schemas.microsoft.com/office/drawing/2014/main" id="{BA5CF231-CCA5-4309-9A6E-48EF25357AA6}"/>
              </a:ext>
            </a:extLst>
          </p:cNvPr>
          <p:cNvSpPr txBox="1"/>
          <p:nvPr/>
        </p:nvSpPr>
        <p:spPr>
          <a:xfrm>
            <a:off x="219131" y="1398611"/>
            <a:ext cx="4076187" cy="738664"/>
          </a:xfrm>
          <a:prstGeom prst="rect">
            <a:avLst/>
          </a:prstGeom>
          <a:noFill/>
        </p:spPr>
        <p:txBody>
          <a:bodyPr wrap="square" rtlCol="0">
            <a:spAutoFit/>
          </a:bodyPr>
          <a:lstStyle/>
          <a:p>
            <a:pPr algn="ctr"/>
            <a:r>
              <a:rPr lang="en-US" sz="1400" dirty="0"/>
              <a:t>Their income</a:t>
            </a:r>
          </a:p>
          <a:p>
            <a:pPr algn="ctr"/>
            <a:r>
              <a:rPr lang="en-US" sz="1400" dirty="0"/>
              <a:t> allows them to spend significantly more than the average person</a:t>
            </a:r>
          </a:p>
        </p:txBody>
      </p:sp>
      <p:sp>
        <p:nvSpPr>
          <p:cNvPr id="21" name="Rectangle 20">
            <a:extLst>
              <a:ext uri="{FF2B5EF4-FFF2-40B4-BE49-F238E27FC236}">
                <a16:creationId xmlns:a16="http://schemas.microsoft.com/office/drawing/2014/main" id="{F4633143-978A-419F-B268-0ED144C30573}"/>
              </a:ext>
            </a:extLst>
          </p:cNvPr>
          <p:cNvSpPr/>
          <p:nvPr/>
        </p:nvSpPr>
        <p:spPr>
          <a:xfrm>
            <a:off x="5051235" y="2668317"/>
            <a:ext cx="565421" cy="317867"/>
          </a:xfrm>
          <a:prstGeom prst="rect">
            <a:avLst/>
          </a:prstGeom>
          <a:solidFill>
            <a:schemeClr val="bg1"/>
          </a:solidFill>
          <a:ln>
            <a:solidFill>
              <a:srgbClr val="008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b="1" dirty="0">
                <a:solidFill>
                  <a:schemeClr val="tx1"/>
                </a:solidFill>
              </a:rPr>
              <a:t>184</a:t>
            </a:r>
          </a:p>
        </p:txBody>
      </p:sp>
      <p:sp>
        <p:nvSpPr>
          <p:cNvPr id="22" name="Rectangle 21">
            <a:extLst>
              <a:ext uri="{FF2B5EF4-FFF2-40B4-BE49-F238E27FC236}">
                <a16:creationId xmlns:a16="http://schemas.microsoft.com/office/drawing/2014/main" id="{A2A37C03-9693-4600-866C-8322B763A5D2}"/>
              </a:ext>
            </a:extLst>
          </p:cNvPr>
          <p:cNvSpPr/>
          <p:nvPr/>
        </p:nvSpPr>
        <p:spPr>
          <a:xfrm>
            <a:off x="5909296" y="2668317"/>
            <a:ext cx="565421" cy="317867"/>
          </a:xfrm>
          <a:prstGeom prst="rect">
            <a:avLst/>
          </a:prstGeom>
          <a:solidFill>
            <a:schemeClr val="bg1"/>
          </a:solidFill>
          <a:ln>
            <a:solidFill>
              <a:srgbClr val="008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b="1" dirty="0">
                <a:solidFill>
                  <a:schemeClr val="tx1"/>
                </a:solidFill>
              </a:rPr>
              <a:t>167</a:t>
            </a:r>
          </a:p>
        </p:txBody>
      </p:sp>
      <p:sp>
        <p:nvSpPr>
          <p:cNvPr id="23" name="Rectangle 22">
            <a:extLst>
              <a:ext uri="{FF2B5EF4-FFF2-40B4-BE49-F238E27FC236}">
                <a16:creationId xmlns:a16="http://schemas.microsoft.com/office/drawing/2014/main" id="{B2A36D68-C7E0-497E-885E-E100D781501F}"/>
              </a:ext>
            </a:extLst>
          </p:cNvPr>
          <p:cNvSpPr/>
          <p:nvPr/>
        </p:nvSpPr>
        <p:spPr>
          <a:xfrm>
            <a:off x="7421983" y="2668882"/>
            <a:ext cx="565421" cy="317867"/>
          </a:xfrm>
          <a:prstGeom prst="rect">
            <a:avLst/>
          </a:prstGeom>
          <a:solidFill>
            <a:schemeClr val="bg1"/>
          </a:solidFill>
          <a:ln>
            <a:solidFill>
              <a:srgbClr val="008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b="1" dirty="0">
                <a:solidFill>
                  <a:schemeClr val="tx1"/>
                </a:solidFill>
              </a:rPr>
              <a:t>124</a:t>
            </a:r>
          </a:p>
        </p:txBody>
      </p:sp>
      <p:sp>
        <p:nvSpPr>
          <p:cNvPr id="24" name="Rectangle 23">
            <a:extLst>
              <a:ext uri="{FF2B5EF4-FFF2-40B4-BE49-F238E27FC236}">
                <a16:creationId xmlns:a16="http://schemas.microsoft.com/office/drawing/2014/main" id="{A3E6B17E-08AF-42E7-A789-0940AB1189A3}"/>
              </a:ext>
            </a:extLst>
          </p:cNvPr>
          <p:cNvSpPr/>
          <p:nvPr/>
        </p:nvSpPr>
        <p:spPr>
          <a:xfrm>
            <a:off x="6669294" y="2669447"/>
            <a:ext cx="565421" cy="317867"/>
          </a:xfrm>
          <a:prstGeom prst="rect">
            <a:avLst/>
          </a:prstGeom>
          <a:solidFill>
            <a:schemeClr val="bg1"/>
          </a:solidFill>
          <a:ln>
            <a:solidFill>
              <a:srgbClr val="008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b="1" dirty="0">
                <a:solidFill>
                  <a:schemeClr val="tx1"/>
                </a:solidFill>
              </a:rPr>
              <a:t>163</a:t>
            </a:r>
          </a:p>
        </p:txBody>
      </p:sp>
      <p:sp>
        <p:nvSpPr>
          <p:cNvPr id="28" name="Rectangle 27">
            <a:extLst>
              <a:ext uri="{FF2B5EF4-FFF2-40B4-BE49-F238E27FC236}">
                <a16:creationId xmlns:a16="http://schemas.microsoft.com/office/drawing/2014/main" id="{0AC9F2C9-7C3C-413E-9C9B-E8DF6C7C8C4F}"/>
              </a:ext>
            </a:extLst>
          </p:cNvPr>
          <p:cNvSpPr/>
          <p:nvPr/>
        </p:nvSpPr>
        <p:spPr>
          <a:xfrm>
            <a:off x="8174672" y="2668317"/>
            <a:ext cx="565421" cy="317867"/>
          </a:xfrm>
          <a:prstGeom prst="rect">
            <a:avLst/>
          </a:prstGeom>
          <a:solidFill>
            <a:schemeClr val="bg1"/>
          </a:solidFill>
          <a:ln>
            <a:solidFill>
              <a:srgbClr val="008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b="1" dirty="0">
                <a:solidFill>
                  <a:schemeClr val="tx1"/>
                </a:solidFill>
              </a:rPr>
              <a:t>115</a:t>
            </a:r>
          </a:p>
        </p:txBody>
      </p:sp>
      <p:sp>
        <p:nvSpPr>
          <p:cNvPr id="29" name="TextBox 28">
            <a:extLst>
              <a:ext uri="{FF2B5EF4-FFF2-40B4-BE49-F238E27FC236}">
                <a16:creationId xmlns:a16="http://schemas.microsoft.com/office/drawing/2014/main" id="{B52EB3A3-351F-42F6-AD65-B8E06A2B9C57}"/>
              </a:ext>
            </a:extLst>
          </p:cNvPr>
          <p:cNvSpPr txBox="1"/>
          <p:nvPr/>
        </p:nvSpPr>
        <p:spPr>
          <a:xfrm>
            <a:off x="968740" y="2376251"/>
            <a:ext cx="3010761" cy="253916"/>
          </a:xfrm>
          <a:prstGeom prst="rect">
            <a:avLst/>
          </a:prstGeom>
          <a:noFill/>
        </p:spPr>
        <p:txBody>
          <a:bodyPr wrap="none" rtlCol="0">
            <a:spAutoFit/>
          </a:bodyPr>
          <a:lstStyle/>
          <a:p>
            <a:r>
              <a:rPr lang="en-US" sz="1050" b="1" dirty="0"/>
              <a:t>% Affluent Behavior and Index vs. Adults 18+</a:t>
            </a:r>
          </a:p>
        </p:txBody>
      </p:sp>
      <p:sp>
        <p:nvSpPr>
          <p:cNvPr id="30" name="TextBox 29">
            <a:extLst>
              <a:ext uri="{FF2B5EF4-FFF2-40B4-BE49-F238E27FC236}">
                <a16:creationId xmlns:a16="http://schemas.microsoft.com/office/drawing/2014/main" id="{3B9F83F4-FAD6-436C-9947-B66549B863CB}"/>
              </a:ext>
            </a:extLst>
          </p:cNvPr>
          <p:cNvSpPr txBox="1"/>
          <p:nvPr/>
        </p:nvSpPr>
        <p:spPr>
          <a:xfrm>
            <a:off x="5992984" y="2269201"/>
            <a:ext cx="2013693" cy="253916"/>
          </a:xfrm>
          <a:prstGeom prst="rect">
            <a:avLst/>
          </a:prstGeom>
          <a:noFill/>
        </p:spPr>
        <p:txBody>
          <a:bodyPr wrap="none" rtlCol="0">
            <a:spAutoFit/>
          </a:bodyPr>
          <a:lstStyle/>
          <a:p>
            <a:r>
              <a:rPr lang="en-US" sz="1050" b="1" dirty="0"/>
              <a:t>Affluent Index vs. Adults 18+</a:t>
            </a:r>
          </a:p>
        </p:txBody>
      </p:sp>
      <p:sp>
        <p:nvSpPr>
          <p:cNvPr id="25" name="Text Placeholder 4">
            <a:extLst>
              <a:ext uri="{FF2B5EF4-FFF2-40B4-BE49-F238E27FC236}">
                <a16:creationId xmlns:a16="http://schemas.microsoft.com/office/drawing/2014/main" id="{CD689180-67C9-4296-BA75-A9CF69046208}"/>
              </a:ext>
            </a:extLst>
          </p:cNvPr>
          <p:cNvSpPr txBox="1">
            <a:spLocks/>
          </p:cNvSpPr>
          <p:nvPr/>
        </p:nvSpPr>
        <p:spPr>
          <a:xfrm>
            <a:off x="329142" y="609548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GOOD FORTUNE</a:t>
            </a:r>
          </a:p>
        </p:txBody>
      </p:sp>
    </p:spTree>
    <p:extLst>
      <p:ext uri="{BB962C8B-B14F-4D97-AF65-F5344CB8AC3E}">
        <p14:creationId xmlns:p14="http://schemas.microsoft.com/office/powerpoint/2010/main" val="4246075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CEA5AD-9282-4836-87B1-391205666119}"/>
              </a:ext>
            </a:extLst>
          </p:cNvPr>
          <p:cNvSpPr>
            <a:spLocks noGrp="1"/>
          </p:cNvSpPr>
          <p:nvPr>
            <p:ph type="body" sz="quarter" idx="14"/>
          </p:nvPr>
        </p:nvSpPr>
        <p:spPr>
          <a:xfrm>
            <a:off x="223211" y="6574080"/>
            <a:ext cx="5562600" cy="236537"/>
          </a:xfrm>
        </p:spPr>
        <p:txBody>
          <a:bodyPr/>
          <a:lstStyle/>
          <a:p>
            <a:r>
              <a:rPr lang="en-US" dirty="0"/>
              <a:t>Source: GfK MRI 2017 </a:t>
            </a:r>
            <a:r>
              <a:rPr lang="en-US" dirty="0" err="1"/>
              <a:t>Doublebase</a:t>
            </a:r>
            <a:r>
              <a:rPr lang="en-US" dirty="0"/>
              <a:t>; Affluent (HHI $100k+) participation in last 12 months</a:t>
            </a:r>
          </a:p>
        </p:txBody>
      </p:sp>
      <p:graphicFrame>
        <p:nvGraphicFramePr>
          <p:cNvPr id="6" name="Chart 5">
            <a:extLst>
              <a:ext uri="{FF2B5EF4-FFF2-40B4-BE49-F238E27FC236}">
                <a16:creationId xmlns:a16="http://schemas.microsoft.com/office/drawing/2014/main" id="{01A090E2-E20D-43E6-970D-B90BC3BE2638}"/>
              </a:ext>
            </a:extLst>
          </p:cNvPr>
          <p:cNvGraphicFramePr/>
          <p:nvPr>
            <p:extLst>
              <p:ext uri="{D42A27DB-BD31-4B8C-83A1-F6EECF244321}">
                <p14:modId xmlns:p14="http://schemas.microsoft.com/office/powerpoint/2010/main" val="3435241343"/>
              </p:ext>
            </p:extLst>
          </p:nvPr>
        </p:nvGraphicFramePr>
        <p:xfrm>
          <a:off x="184727" y="2567546"/>
          <a:ext cx="8759152" cy="2797393"/>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1">
            <a:extLst>
              <a:ext uri="{FF2B5EF4-FFF2-40B4-BE49-F238E27FC236}">
                <a16:creationId xmlns:a16="http://schemas.microsoft.com/office/drawing/2014/main" id="{2851AD5A-C2B6-43F5-96C7-948B634E1441}"/>
              </a:ext>
            </a:extLst>
          </p:cNvPr>
          <p:cNvSpPr>
            <a:spLocks noGrp="1"/>
          </p:cNvSpPr>
          <p:nvPr>
            <p:ph type="ctrTitle"/>
          </p:nvPr>
        </p:nvSpPr>
        <p:spPr>
          <a:xfrm>
            <a:off x="138545" y="283920"/>
            <a:ext cx="8805334" cy="902695"/>
          </a:xfrm>
        </p:spPr>
        <p:txBody>
          <a:bodyPr/>
          <a:lstStyle/>
          <a:p>
            <a:r>
              <a:rPr lang="en-US" sz="2400" dirty="0"/>
              <a:t>Their Discretionary Income Enables Them To Indulge Their Many Interests, Which Increases Their “Busy-ness” But Also Their Self Fulfillment</a:t>
            </a:r>
          </a:p>
        </p:txBody>
      </p:sp>
      <p:sp>
        <p:nvSpPr>
          <p:cNvPr id="8" name="Right Brace 7">
            <a:extLst>
              <a:ext uri="{FF2B5EF4-FFF2-40B4-BE49-F238E27FC236}">
                <a16:creationId xmlns:a16="http://schemas.microsoft.com/office/drawing/2014/main" id="{A46A3CEE-F92F-4453-A04E-741F8BD9152B}"/>
              </a:ext>
            </a:extLst>
          </p:cNvPr>
          <p:cNvSpPr/>
          <p:nvPr/>
        </p:nvSpPr>
        <p:spPr>
          <a:xfrm rot="5400000">
            <a:off x="1503357" y="4052756"/>
            <a:ext cx="236534" cy="2796825"/>
          </a:xfrm>
          <a:prstGeom prst="rightBrace">
            <a:avLst>
              <a:gd name="adj1" fmla="val 1666"/>
              <a:gd name="adj2" fmla="val 50000"/>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tx1">
                  <a:lumMod val="65000"/>
                  <a:lumOff val="35000"/>
                </a:schemeClr>
              </a:solidFill>
            </a:endParaRPr>
          </a:p>
        </p:txBody>
      </p:sp>
      <p:sp>
        <p:nvSpPr>
          <p:cNvPr id="9" name="TextBox 8">
            <a:extLst>
              <a:ext uri="{FF2B5EF4-FFF2-40B4-BE49-F238E27FC236}">
                <a16:creationId xmlns:a16="http://schemas.microsoft.com/office/drawing/2014/main" id="{2E16DC9F-C85E-444F-BC26-B9CE7FD54302}"/>
              </a:ext>
            </a:extLst>
          </p:cNvPr>
          <p:cNvSpPr txBox="1"/>
          <p:nvPr/>
        </p:nvSpPr>
        <p:spPr>
          <a:xfrm>
            <a:off x="515391" y="5671400"/>
            <a:ext cx="2212465" cy="261610"/>
          </a:xfrm>
          <a:prstGeom prst="rect">
            <a:avLst/>
          </a:prstGeom>
          <a:noFill/>
        </p:spPr>
        <p:txBody>
          <a:bodyPr wrap="none" rtlCol="0">
            <a:spAutoFit/>
          </a:bodyPr>
          <a:lstStyle/>
          <a:p>
            <a:r>
              <a:rPr lang="en-US" sz="1100" dirty="0">
                <a:solidFill>
                  <a:schemeClr val="tx1">
                    <a:lumMod val="65000"/>
                    <a:lumOff val="35000"/>
                  </a:schemeClr>
                </a:solidFill>
              </a:rPr>
              <a:t>Arts, Culture, Self Improvement</a:t>
            </a:r>
          </a:p>
        </p:txBody>
      </p:sp>
      <p:sp>
        <p:nvSpPr>
          <p:cNvPr id="10" name="Right Brace 9">
            <a:extLst>
              <a:ext uri="{FF2B5EF4-FFF2-40B4-BE49-F238E27FC236}">
                <a16:creationId xmlns:a16="http://schemas.microsoft.com/office/drawing/2014/main" id="{D86E027F-03D7-4F76-A6D9-B48943447817}"/>
              </a:ext>
            </a:extLst>
          </p:cNvPr>
          <p:cNvSpPr/>
          <p:nvPr/>
        </p:nvSpPr>
        <p:spPr>
          <a:xfrm rot="5400000">
            <a:off x="3627259" y="4808678"/>
            <a:ext cx="202403" cy="1250850"/>
          </a:xfrm>
          <a:prstGeom prst="rightBrace">
            <a:avLst>
              <a:gd name="adj1" fmla="val 1666"/>
              <a:gd name="adj2" fmla="val 50000"/>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tx1">
                  <a:lumMod val="65000"/>
                  <a:lumOff val="35000"/>
                </a:schemeClr>
              </a:solidFill>
            </a:endParaRPr>
          </a:p>
        </p:txBody>
      </p:sp>
      <p:sp>
        <p:nvSpPr>
          <p:cNvPr id="11" name="TextBox 10">
            <a:extLst>
              <a:ext uri="{FF2B5EF4-FFF2-40B4-BE49-F238E27FC236}">
                <a16:creationId xmlns:a16="http://schemas.microsoft.com/office/drawing/2014/main" id="{C7F9D5A6-28D4-484A-BA2D-AAE7CF06767D}"/>
              </a:ext>
            </a:extLst>
          </p:cNvPr>
          <p:cNvSpPr txBox="1"/>
          <p:nvPr/>
        </p:nvSpPr>
        <p:spPr>
          <a:xfrm>
            <a:off x="3128776" y="5671400"/>
            <a:ext cx="1199367" cy="261610"/>
          </a:xfrm>
          <a:prstGeom prst="rect">
            <a:avLst/>
          </a:prstGeom>
          <a:noFill/>
        </p:spPr>
        <p:txBody>
          <a:bodyPr wrap="none" rtlCol="0">
            <a:spAutoFit/>
          </a:bodyPr>
          <a:lstStyle/>
          <a:p>
            <a:r>
              <a:rPr lang="en-US" sz="1100" dirty="0">
                <a:solidFill>
                  <a:schemeClr val="tx1">
                    <a:lumMod val="65000"/>
                    <a:lumOff val="35000"/>
                  </a:schemeClr>
                </a:solidFill>
              </a:rPr>
              <a:t>Sports &amp; Fitness</a:t>
            </a:r>
          </a:p>
        </p:txBody>
      </p:sp>
      <p:sp>
        <p:nvSpPr>
          <p:cNvPr id="12" name="Right Brace 11">
            <a:extLst>
              <a:ext uri="{FF2B5EF4-FFF2-40B4-BE49-F238E27FC236}">
                <a16:creationId xmlns:a16="http://schemas.microsoft.com/office/drawing/2014/main" id="{1A70CD7F-C345-40D5-BB5D-53F01A11348C}"/>
              </a:ext>
            </a:extLst>
          </p:cNvPr>
          <p:cNvSpPr/>
          <p:nvPr/>
        </p:nvSpPr>
        <p:spPr>
          <a:xfrm rot="5400000">
            <a:off x="5407961" y="4491724"/>
            <a:ext cx="202405" cy="1918894"/>
          </a:xfrm>
          <a:prstGeom prst="rightBrace">
            <a:avLst>
              <a:gd name="adj1" fmla="val 1666"/>
              <a:gd name="adj2" fmla="val 50000"/>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tx1">
                  <a:lumMod val="65000"/>
                  <a:lumOff val="35000"/>
                </a:schemeClr>
              </a:solidFill>
            </a:endParaRPr>
          </a:p>
        </p:txBody>
      </p:sp>
      <p:sp>
        <p:nvSpPr>
          <p:cNvPr id="13" name="TextBox 12">
            <a:extLst>
              <a:ext uri="{FF2B5EF4-FFF2-40B4-BE49-F238E27FC236}">
                <a16:creationId xmlns:a16="http://schemas.microsoft.com/office/drawing/2014/main" id="{75C85BD9-8ED5-4C59-A863-2BBA1605432A}"/>
              </a:ext>
            </a:extLst>
          </p:cNvPr>
          <p:cNvSpPr txBox="1"/>
          <p:nvPr/>
        </p:nvSpPr>
        <p:spPr>
          <a:xfrm>
            <a:off x="5201755" y="5596149"/>
            <a:ext cx="848309" cy="261610"/>
          </a:xfrm>
          <a:prstGeom prst="rect">
            <a:avLst/>
          </a:prstGeom>
          <a:noFill/>
        </p:spPr>
        <p:txBody>
          <a:bodyPr wrap="none" rtlCol="0">
            <a:spAutoFit/>
          </a:bodyPr>
          <a:lstStyle/>
          <a:p>
            <a:r>
              <a:rPr lang="en-US" sz="1100" dirty="0">
                <a:solidFill>
                  <a:schemeClr val="tx1">
                    <a:lumMod val="65000"/>
                    <a:lumOff val="35000"/>
                  </a:schemeClr>
                </a:solidFill>
              </a:rPr>
              <a:t>Socializing</a:t>
            </a:r>
          </a:p>
        </p:txBody>
      </p:sp>
      <p:sp>
        <p:nvSpPr>
          <p:cNvPr id="14" name="Right Brace 13">
            <a:extLst>
              <a:ext uri="{FF2B5EF4-FFF2-40B4-BE49-F238E27FC236}">
                <a16:creationId xmlns:a16="http://schemas.microsoft.com/office/drawing/2014/main" id="{81070DEB-C7D0-4B1C-AA30-315EB471293A}"/>
              </a:ext>
            </a:extLst>
          </p:cNvPr>
          <p:cNvSpPr/>
          <p:nvPr/>
        </p:nvSpPr>
        <p:spPr>
          <a:xfrm rot="5400000">
            <a:off x="7209096" y="4773455"/>
            <a:ext cx="202405" cy="1355433"/>
          </a:xfrm>
          <a:prstGeom prst="rightBrace">
            <a:avLst>
              <a:gd name="adj1" fmla="val 1666"/>
              <a:gd name="adj2" fmla="val 50000"/>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tx1">
                  <a:lumMod val="65000"/>
                  <a:lumOff val="35000"/>
                </a:schemeClr>
              </a:solidFill>
            </a:endParaRPr>
          </a:p>
        </p:txBody>
      </p:sp>
      <p:sp>
        <p:nvSpPr>
          <p:cNvPr id="15" name="TextBox 14">
            <a:extLst>
              <a:ext uri="{FF2B5EF4-FFF2-40B4-BE49-F238E27FC236}">
                <a16:creationId xmlns:a16="http://schemas.microsoft.com/office/drawing/2014/main" id="{42F0B01B-B779-40D2-9760-6773138126F9}"/>
              </a:ext>
            </a:extLst>
          </p:cNvPr>
          <p:cNvSpPr txBox="1"/>
          <p:nvPr/>
        </p:nvSpPr>
        <p:spPr>
          <a:xfrm>
            <a:off x="6664442" y="5596149"/>
            <a:ext cx="1537600" cy="261610"/>
          </a:xfrm>
          <a:prstGeom prst="rect">
            <a:avLst/>
          </a:prstGeom>
          <a:noFill/>
        </p:spPr>
        <p:txBody>
          <a:bodyPr wrap="none" rtlCol="0">
            <a:spAutoFit/>
          </a:bodyPr>
          <a:lstStyle/>
          <a:p>
            <a:r>
              <a:rPr lang="en-US" sz="1100" dirty="0">
                <a:solidFill>
                  <a:schemeClr val="tx1">
                    <a:lumMod val="65000"/>
                    <a:lumOff val="35000"/>
                  </a:schemeClr>
                </a:solidFill>
              </a:rPr>
              <a:t>Entertaining at Home</a:t>
            </a:r>
          </a:p>
        </p:txBody>
      </p:sp>
      <p:sp>
        <p:nvSpPr>
          <p:cNvPr id="16" name="Right Brace 15">
            <a:extLst>
              <a:ext uri="{FF2B5EF4-FFF2-40B4-BE49-F238E27FC236}">
                <a16:creationId xmlns:a16="http://schemas.microsoft.com/office/drawing/2014/main" id="{2D60C57B-0D07-42A3-A2E3-6ABAB6246049}"/>
              </a:ext>
            </a:extLst>
          </p:cNvPr>
          <p:cNvSpPr/>
          <p:nvPr/>
        </p:nvSpPr>
        <p:spPr>
          <a:xfrm rot="5400000">
            <a:off x="8375843" y="5111389"/>
            <a:ext cx="217129" cy="664841"/>
          </a:xfrm>
          <a:prstGeom prst="rightBrace">
            <a:avLst>
              <a:gd name="adj1" fmla="val 1666"/>
              <a:gd name="adj2" fmla="val 50000"/>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tx1">
                  <a:lumMod val="65000"/>
                  <a:lumOff val="35000"/>
                </a:schemeClr>
              </a:solidFill>
            </a:endParaRPr>
          </a:p>
        </p:txBody>
      </p:sp>
      <p:sp>
        <p:nvSpPr>
          <p:cNvPr id="17" name="TextBox 16">
            <a:extLst>
              <a:ext uri="{FF2B5EF4-FFF2-40B4-BE49-F238E27FC236}">
                <a16:creationId xmlns:a16="http://schemas.microsoft.com/office/drawing/2014/main" id="{AAB8BBEE-2ED9-4030-8DA4-0191B282EC8F}"/>
              </a:ext>
            </a:extLst>
          </p:cNvPr>
          <p:cNvSpPr txBox="1"/>
          <p:nvPr/>
        </p:nvSpPr>
        <p:spPr>
          <a:xfrm>
            <a:off x="8151988" y="5581425"/>
            <a:ext cx="805029" cy="261610"/>
          </a:xfrm>
          <a:prstGeom prst="rect">
            <a:avLst/>
          </a:prstGeom>
          <a:noFill/>
        </p:spPr>
        <p:txBody>
          <a:bodyPr wrap="none" rtlCol="0">
            <a:spAutoFit/>
          </a:bodyPr>
          <a:lstStyle/>
          <a:p>
            <a:r>
              <a:rPr lang="en-US" sz="1100" dirty="0">
                <a:solidFill>
                  <a:schemeClr val="tx1">
                    <a:lumMod val="65000"/>
                    <a:lumOff val="35000"/>
                  </a:schemeClr>
                </a:solidFill>
              </a:rPr>
              <a:t>Creativity</a:t>
            </a:r>
          </a:p>
        </p:txBody>
      </p:sp>
      <p:sp>
        <p:nvSpPr>
          <p:cNvPr id="18" name="Rectangle 17">
            <a:extLst>
              <a:ext uri="{FF2B5EF4-FFF2-40B4-BE49-F238E27FC236}">
                <a16:creationId xmlns:a16="http://schemas.microsoft.com/office/drawing/2014/main" id="{FE6FDA99-B032-47D6-8657-67D1EC7943D8}"/>
              </a:ext>
            </a:extLst>
          </p:cNvPr>
          <p:cNvSpPr/>
          <p:nvPr/>
        </p:nvSpPr>
        <p:spPr>
          <a:xfrm>
            <a:off x="1810014" y="2210753"/>
            <a:ext cx="403020" cy="284364"/>
          </a:xfrm>
          <a:prstGeom prst="rect">
            <a:avLst/>
          </a:prstGeom>
          <a:solidFill>
            <a:schemeClr val="bg1"/>
          </a:solidFill>
          <a:ln>
            <a:solidFill>
              <a:srgbClr val="008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200" b="1" dirty="0">
                <a:solidFill>
                  <a:schemeClr val="tx1"/>
                </a:solidFill>
              </a:rPr>
              <a:t>136</a:t>
            </a:r>
          </a:p>
        </p:txBody>
      </p:sp>
      <p:sp>
        <p:nvSpPr>
          <p:cNvPr id="19" name="Rectangle 18">
            <a:extLst>
              <a:ext uri="{FF2B5EF4-FFF2-40B4-BE49-F238E27FC236}">
                <a16:creationId xmlns:a16="http://schemas.microsoft.com/office/drawing/2014/main" id="{8257949C-9201-4632-9E57-A91B4DC99A3B}"/>
              </a:ext>
            </a:extLst>
          </p:cNvPr>
          <p:cNvSpPr/>
          <p:nvPr/>
        </p:nvSpPr>
        <p:spPr>
          <a:xfrm>
            <a:off x="396755" y="2226394"/>
            <a:ext cx="403020" cy="284364"/>
          </a:xfrm>
          <a:prstGeom prst="rect">
            <a:avLst/>
          </a:prstGeom>
          <a:solidFill>
            <a:schemeClr val="bg1"/>
          </a:solidFill>
          <a:ln>
            <a:solidFill>
              <a:srgbClr val="008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200" b="1" dirty="0">
                <a:solidFill>
                  <a:schemeClr val="tx1"/>
                </a:solidFill>
              </a:rPr>
              <a:t>152</a:t>
            </a:r>
          </a:p>
        </p:txBody>
      </p:sp>
      <p:sp>
        <p:nvSpPr>
          <p:cNvPr id="20" name="Rectangle 19">
            <a:extLst>
              <a:ext uri="{FF2B5EF4-FFF2-40B4-BE49-F238E27FC236}">
                <a16:creationId xmlns:a16="http://schemas.microsoft.com/office/drawing/2014/main" id="{A3EE2E25-70F7-4EDA-BCFA-A6025981CC22}"/>
              </a:ext>
            </a:extLst>
          </p:cNvPr>
          <p:cNvSpPr/>
          <p:nvPr/>
        </p:nvSpPr>
        <p:spPr>
          <a:xfrm>
            <a:off x="1086827" y="2226892"/>
            <a:ext cx="403020" cy="284364"/>
          </a:xfrm>
          <a:prstGeom prst="rect">
            <a:avLst/>
          </a:prstGeom>
          <a:solidFill>
            <a:schemeClr val="bg1"/>
          </a:solidFill>
          <a:ln>
            <a:solidFill>
              <a:srgbClr val="008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200" b="1" dirty="0">
                <a:solidFill>
                  <a:schemeClr val="tx1"/>
                </a:solidFill>
              </a:rPr>
              <a:t>149</a:t>
            </a:r>
          </a:p>
        </p:txBody>
      </p:sp>
      <p:sp>
        <p:nvSpPr>
          <p:cNvPr id="21" name="Rectangle 20">
            <a:extLst>
              <a:ext uri="{FF2B5EF4-FFF2-40B4-BE49-F238E27FC236}">
                <a16:creationId xmlns:a16="http://schemas.microsoft.com/office/drawing/2014/main" id="{26AE04D0-61BE-4088-A1C4-D06A6CFBB5D1}"/>
              </a:ext>
            </a:extLst>
          </p:cNvPr>
          <p:cNvSpPr/>
          <p:nvPr/>
        </p:nvSpPr>
        <p:spPr>
          <a:xfrm>
            <a:off x="2507352" y="2226394"/>
            <a:ext cx="403020" cy="284364"/>
          </a:xfrm>
          <a:prstGeom prst="rect">
            <a:avLst/>
          </a:prstGeom>
          <a:solidFill>
            <a:schemeClr val="bg1"/>
          </a:solidFill>
          <a:ln>
            <a:solidFill>
              <a:srgbClr val="008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200" b="1" dirty="0">
                <a:solidFill>
                  <a:schemeClr val="tx1"/>
                </a:solidFill>
              </a:rPr>
              <a:t>128</a:t>
            </a:r>
          </a:p>
        </p:txBody>
      </p:sp>
      <p:sp>
        <p:nvSpPr>
          <p:cNvPr id="22" name="Rectangle 21">
            <a:extLst>
              <a:ext uri="{FF2B5EF4-FFF2-40B4-BE49-F238E27FC236}">
                <a16:creationId xmlns:a16="http://schemas.microsoft.com/office/drawing/2014/main" id="{E7785BC0-7F77-4BF7-97D7-3C46CB3E8FA2}"/>
              </a:ext>
            </a:extLst>
          </p:cNvPr>
          <p:cNvSpPr/>
          <p:nvPr/>
        </p:nvSpPr>
        <p:spPr>
          <a:xfrm>
            <a:off x="3187091" y="2208222"/>
            <a:ext cx="403020" cy="284364"/>
          </a:xfrm>
          <a:prstGeom prst="rect">
            <a:avLst/>
          </a:prstGeom>
          <a:solidFill>
            <a:schemeClr val="bg1"/>
          </a:solidFill>
          <a:ln>
            <a:solidFill>
              <a:srgbClr val="008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200" b="1" dirty="0">
                <a:solidFill>
                  <a:schemeClr val="tx1"/>
                </a:solidFill>
              </a:rPr>
              <a:t>116</a:t>
            </a:r>
          </a:p>
        </p:txBody>
      </p:sp>
      <p:sp>
        <p:nvSpPr>
          <p:cNvPr id="23" name="Rectangle 22">
            <a:extLst>
              <a:ext uri="{FF2B5EF4-FFF2-40B4-BE49-F238E27FC236}">
                <a16:creationId xmlns:a16="http://schemas.microsoft.com/office/drawing/2014/main" id="{87F26EC0-8F9A-45FB-AA54-CB0242067EDF}"/>
              </a:ext>
            </a:extLst>
          </p:cNvPr>
          <p:cNvSpPr/>
          <p:nvPr/>
        </p:nvSpPr>
        <p:spPr>
          <a:xfrm>
            <a:off x="4705622" y="2194154"/>
            <a:ext cx="403020" cy="284364"/>
          </a:xfrm>
          <a:prstGeom prst="rect">
            <a:avLst/>
          </a:prstGeom>
          <a:solidFill>
            <a:schemeClr val="bg1"/>
          </a:solidFill>
          <a:ln>
            <a:solidFill>
              <a:srgbClr val="008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200" b="1" dirty="0">
                <a:solidFill>
                  <a:schemeClr val="tx1"/>
                </a:solidFill>
              </a:rPr>
              <a:t>150</a:t>
            </a:r>
          </a:p>
        </p:txBody>
      </p:sp>
      <p:sp>
        <p:nvSpPr>
          <p:cNvPr id="24" name="Rectangle 23">
            <a:extLst>
              <a:ext uri="{FF2B5EF4-FFF2-40B4-BE49-F238E27FC236}">
                <a16:creationId xmlns:a16="http://schemas.microsoft.com/office/drawing/2014/main" id="{000011B0-38FC-4228-9D02-DF7ACC3CFC48}"/>
              </a:ext>
            </a:extLst>
          </p:cNvPr>
          <p:cNvSpPr/>
          <p:nvPr/>
        </p:nvSpPr>
        <p:spPr>
          <a:xfrm>
            <a:off x="6097979" y="2209233"/>
            <a:ext cx="403020" cy="284364"/>
          </a:xfrm>
          <a:prstGeom prst="rect">
            <a:avLst/>
          </a:prstGeom>
          <a:solidFill>
            <a:schemeClr val="bg1"/>
          </a:solidFill>
          <a:ln>
            <a:solidFill>
              <a:srgbClr val="008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200" b="1" dirty="0">
                <a:solidFill>
                  <a:schemeClr val="tx1"/>
                </a:solidFill>
              </a:rPr>
              <a:t>129</a:t>
            </a:r>
          </a:p>
        </p:txBody>
      </p:sp>
      <p:sp>
        <p:nvSpPr>
          <p:cNvPr id="25" name="Rectangle 24">
            <a:extLst>
              <a:ext uri="{FF2B5EF4-FFF2-40B4-BE49-F238E27FC236}">
                <a16:creationId xmlns:a16="http://schemas.microsoft.com/office/drawing/2014/main" id="{AD6EE0C2-A31E-4B70-A767-63F2C464EA60}"/>
              </a:ext>
            </a:extLst>
          </p:cNvPr>
          <p:cNvSpPr/>
          <p:nvPr/>
        </p:nvSpPr>
        <p:spPr>
          <a:xfrm>
            <a:off x="5394113" y="2203214"/>
            <a:ext cx="403020" cy="284364"/>
          </a:xfrm>
          <a:prstGeom prst="rect">
            <a:avLst/>
          </a:prstGeom>
          <a:solidFill>
            <a:schemeClr val="bg1"/>
          </a:solidFill>
          <a:ln>
            <a:solidFill>
              <a:srgbClr val="008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200" b="1" dirty="0">
                <a:solidFill>
                  <a:schemeClr val="tx1"/>
                </a:solidFill>
              </a:rPr>
              <a:t>138</a:t>
            </a:r>
          </a:p>
        </p:txBody>
      </p:sp>
      <p:sp>
        <p:nvSpPr>
          <p:cNvPr id="26" name="Rectangle 25">
            <a:extLst>
              <a:ext uri="{FF2B5EF4-FFF2-40B4-BE49-F238E27FC236}">
                <a16:creationId xmlns:a16="http://schemas.microsoft.com/office/drawing/2014/main" id="{DC2CB512-00AD-4E55-A973-9AA6CD673A8C}"/>
              </a:ext>
            </a:extLst>
          </p:cNvPr>
          <p:cNvSpPr/>
          <p:nvPr/>
        </p:nvSpPr>
        <p:spPr>
          <a:xfrm>
            <a:off x="6767203" y="2219570"/>
            <a:ext cx="403020" cy="284364"/>
          </a:xfrm>
          <a:prstGeom prst="rect">
            <a:avLst/>
          </a:prstGeom>
          <a:solidFill>
            <a:schemeClr val="bg1"/>
          </a:solidFill>
          <a:ln>
            <a:solidFill>
              <a:srgbClr val="008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200" b="1" dirty="0">
                <a:solidFill>
                  <a:schemeClr val="tx1"/>
                </a:solidFill>
              </a:rPr>
              <a:t>138</a:t>
            </a:r>
          </a:p>
        </p:txBody>
      </p:sp>
      <p:sp>
        <p:nvSpPr>
          <p:cNvPr id="27" name="Rectangle 26">
            <a:extLst>
              <a:ext uri="{FF2B5EF4-FFF2-40B4-BE49-F238E27FC236}">
                <a16:creationId xmlns:a16="http://schemas.microsoft.com/office/drawing/2014/main" id="{8A06995E-5C81-448F-AAC9-D9A1F3CABCAC}"/>
              </a:ext>
            </a:extLst>
          </p:cNvPr>
          <p:cNvSpPr/>
          <p:nvPr/>
        </p:nvSpPr>
        <p:spPr>
          <a:xfrm>
            <a:off x="7487004" y="2219570"/>
            <a:ext cx="403020" cy="284364"/>
          </a:xfrm>
          <a:prstGeom prst="rect">
            <a:avLst/>
          </a:prstGeom>
          <a:solidFill>
            <a:schemeClr val="bg1"/>
          </a:solidFill>
          <a:ln>
            <a:solidFill>
              <a:srgbClr val="008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200" b="1" dirty="0">
                <a:solidFill>
                  <a:schemeClr val="tx1"/>
                </a:solidFill>
              </a:rPr>
              <a:t>125</a:t>
            </a:r>
          </a:p>
        </p:txBody>
      </p:sp>
      <p:sp>
        <p:nvSpPr>
          <p:cNvPr id="28" name="Rectangle 27">
            <a:extLst>
              <a:ext uri="{FF2B5EF4-FFF2-40B4-BE49-F238E27FC236}">
                <a16:creationId xmlns:a16="http://schemas.microsoft.com/office/drawing/2014/main" id="{E7B7B4B3-8F3F-4E70-9B57-7E691B87ECFE}"/>
              </a:ext>
            </a:extLst>
          </p:cNvPr>
          <p:cNvSpPr/>
          <p:nvPr/>
        </p:nvSpPr>
        <p:spPr>
          <a:xfrm>
            <a:off x="8215759" y="2229717"/>
            <a:ext cx="403020" cy="284364"/>
          </a:xfrm>
          <a:prstGeom prst="rect">
            <a:avLst/>
          </a:prstGeom>
          <a:solidFill>
            <a:schemeClr val="bg1"/>
          </a:solidFill>
          <a:ln>
            <a:solidFill>
              <a:srgbClr val="008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200" b="1" dirty="0">
                <a:solidFill>
                  <a:schemeClr val="tx1"/>
                </a:solidFill>
              </a:rPr>
              <a:t>131</a:t>
            </a:r>
          </a:p>
        </p:txBody>
      </p:sp>
      <p:sp>
        <p:nvSpPr>
          <p:cNvPr id="29" name="Rectangle 28">
            <a:extLst>
              <a:ext uri="{FF2B5EF4-FFF2-40B4-BE49-F238E27FC236}">
                <a16:creationId xmlns:a16="http://schemas.microsoft.com/office/drawing/2014/main" id="{934C8EF1-FE15-4026-BCCD-704AC143B68A}"/>
              </a:ext>
            </a:extLst>
          </p:cNvPr>
          <p:cNvSpPr/>
          <p:nvPr/>
        </p:nvSpPr>
        <p:spPr>
          <a:xfrm>
            <a:off x="3906892" y="2210676"/>
            <a:ext cx="403020" cy="284364"/>
          </a:xfrm>
          <a:prstGeom prst="rect">
            <a:avLst/>
          </a:prstGeom>
          <a:solidFill>
            <a:schemeClr val="bg1"/>
          </a:solidFill>
          <a:ln>
            <a:solidFill>
              <a:srgbClr val="008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200" b="1" dirty="0">
                <a:solidFill>
                  <a:schemeClr val="tx1"/>
                </a:solidFill>
              </a:rPr>
              <a:t>111</a:t>
            </a:r>
          </a:p>
        </p:txBody>
      </p:sp>
      <p:sp>
        <p:nvSpPr>
          <p:cNvPr id="31" name="TextBox 30">
            <a:extLst>
              <a:ext uri="{FF2B5EF4-FFF2-40B4-BE49-F238E27FC236}">
                <a16:creationId xmlns:a16="http://schemas.microsoft.com/office/drawing/2014/main" id="{728C7F81-A296-4992-A2F4-D123E3761EFC}"/>
              </a:ext>
            </a:extLst>
          </p:cNvPr>
          <p:cNvSpPr txBox="1"/>
          <p:nvPr/>
        </p:nvSpPr>
        <p:spPr>
          <a:xfrm>
            <a:off x="3816045" y="1833504"/>
            <a:ext cx="2269724" cy="276999"/>
          </a:xfrm>
          <a:prstGeom prst="rect">
            <a:avLst/>
          </a:prstGeom>
          <a:noFill/>
        </p:spPr>
        <p:txBody>
          <a:bodyPr wrap="none" rtlCol="0">
            <a:spAutoFit/>
          </a:bodyPr>
          <a:lstStyle/>
          <a:p>
            <a:r>
              <a:rPr lang="en-US" sz="1200" b="1" dirty="0"/>
              <a:t>Affluent Index vs. Adults 18+</a:t>
            </a:r>
          </a:p>
        </p:txBody>
      </p:sp>
      <p:sp>
        <p:nvSpPr>
          <p:cNvPr id="30" name="Text Placeholder 4">
            <a:extLst>
              <a:ext uri="{FF2B5EF4-FFF2-40B4-BE49-F238E27FC236}">
                <a16:creationId xmlns:a16="http://schemas.microsoft.com/office/drawing/2014/main" id="{DD7B2D22-9ECE-47EA-A374-6B84EE7D1B53}"/>
              </a:ext>
            </a:extLst>
          </p:cNvPr>
          <p:cNvSpPr txBox="1">
            <a:spLocks/>
          </p:cNvSpPr>
          <p:nvPr/>
        </p:nvSpPr>
        <p:spPr>
          <a:xfrm>
            <a:off x="329142" y="609548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GOOD FORTUNE</a:t>
            </a:r>
          </a:p>
        </p:txBody>
      </p:sp>
    </p:spTree>
    <p:extLst>
      <p:ext uri="{BB962C8B-B14F-4D97-AF65-F5344CB8AC3E}">
        <p14:creationId xmlns:p14="http://schemas.microsoft.com/office/powerpoint/2010/main" val="1476702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929" y="326244"/>
            <a:ext cx="9133365" cy="1283951"/>
          </a:xfrm>
        </p:spPr>
        <p:txBody>
          <a:bodyPr/>
          <a:lstStyle/>
          <a:p>
            <a:r>
              <a:rPr lang="en-US" dirty="0"/>
              <a:t>It Allows Them To Enjoy “Upgraded” Experiences…</a:t>
            </a:r>
          </a:p>
        </p:txBody>
      </p:sp>
      <p:sp>
        <p:nvSpPr>
          <p:cNvPr id="7" name="Text Placeholder 3"/>
          <p:cNvSpPr>
            <a:spLocks noGrp="1"/>
          </p:cNvSpPr>
          <p:nvPr>
            <p:ph type="body" sz="quarter" idx="14"/>
          </p:nvPr>
        </p:nvSpPr>
        <p:spPr>
          <a:xfrm>
            <a:off x="161637" y="6497171"/>
            <a:ext cx="7499792" cy="236537"/>
          </a:xfrm>
        </p:spPr>
        <p:txBody>
          <a:bodyPr/>
          <a:lstStyle/>
          <a:p>
            <a:r>
              <a:rPr lang="en-US" sz="800" dirty="0"/>
              <a:t>Source: GfK MRI 2017 </a:t>
            </a:r>
            <a:r>
              <a:rPr lang="en-US" sz="800" dirty="0" err="1"/>
              <a:t>doublebase</a:t>
            </a:r>
            <a:r>
              <a:rPr lang="en-US" sz="800" dirty="0"/>
              <a:t>: Affluent Households $100k+ vs. Adults 18+; All expenditures, except fine dining, are within the last 12 months</a:t>
            </a:r>
          </a:p>
        </p:txBody>
      </p:sp>
      <p:pic>
        <p:nvPicPr>
          <p:cNvPr id="10" name="Picture 9">
            <a:extLst>
              <a:ext uri="{FF2B5EF4-FFF2-40B4-BE49-F238E27FC236}">
                <a16:creationId xmlns:a16="http://schemas.microsoft.com/office/drawing/2014/main" id="{7FE66413-0E33-4DCE-BAE8-36ACE65F8DED}"/>
              </a:ext>
            </a:extLst>
          </p:cNvPr>
          <p:cNvPicPr>
            <a:picLocks noChangeAspect="1"/>
          </p:cNvPicPr>
          <p:nvPr/>
        </p:nvPicPr>
        <p:blipFill>
          <a:blip r:embed="rId2"/>
          <a:stretch>
            <a:fillRect/>
          </a:stretch>
        </p:blipFill>
        <p:spPr>
          <a:xfrm>
            <a:off x="312017" y="1398318"/>
            <a:ext cx="1392000" cy="1001348"/>
          </a:xfrm>
          <a:prstGeom prst="ellipse">
            <a:avLst/>
          </a:prstGeom>
          <a:scene3d>
            <a:camera prst="orthographicFront"/>
            <a:lightRig rig="threePt" dir="t"/>
          </a:scene3d>
          <a:sp3d>
            <a:bevelT/>
          </a:sp3d>
        </p:spPr>
      </p:pic>
      <p:sp>
        <p:nvSpPr>
          <p:cNvPr id="5" name="Text Placeholder 4">
            <a:extLst>
              <a:ext uri="{FF2B5EF4-FFF2-40B4-BE49-F238E27FC236}">
                <a16:creationId xmlns:a16="http://schemas.microsoft.com/office/drawing/2014/main" id="{2581A037-A821-4B68-8DBF-5668C2943B51}"/>
              </a:ext>
            </a:extLst>
          </p:cNvPr>
          <p:cNvSpPr>
            <a:spLocks noGrp="1"/>
          </p:cNvSpPr>
          <p:nvPr>
            <p:ph type="body" sz="quarter" idx="13"/>
          </p:nvPr>
        </p:nvSpPr>
        <p:spPr>
          <a:xfrm>
            <a:off x="1921841" y="1489964"/>
            <a:ext cx="2432610" cy="368686"/>
          </a:xfrm>
        </p:spPr>
        <p:txBody>
          <a:bodyPr/>
          <a:lstStyle/>
          <a:p>
            <a:r>
              <a:rPr lang="en-US" dirty="0"/>
              <a:t>They seek luxury when on vacation</a:t>
            </a:r>
          </a:p>
        </p:txBody>
      </p:sp>
      <p:sp>
        <p:nvSpPr>
          <p:cNvPr id="11" name="TextBox 10">
            <a:extLst>
              <a:ext uri="{FF2B5EF4-FFF2-40B4-BE49-F238E27FC236}">
                <a16:creationId xmlns:a16="http://schemas.microsoft.com/office/drawing/2014/main" id="{4A39531B-4A12-4F70-BCAD-F93EEE5149EB}"/>
              </a:ext>
            </a:extLst>
          </p:cNvPr>
          <p:cNvSpPr txBox="1"/>
          <p:nvPr/>
        </p:nvSpPr>
        <p:spPr>
          <a:xfrm>
            <a:off x="4651756" y="1394976"/>
            <a:ext cx="4086375" cy="830997"/>
          </a:xfrm>
          <a:prstGeom prst="rect">
            <a:avLst/>
          </a:prstGeom>
          <a:noFill/>
        </p:spPr>
        <p:txBody>
          <a:bodyPr wrap="none" rtlCol="0">
            <a:spAutoFit/>
          </a:bodyPr>
          <a:lstStyle/>
          <a:p>
            <a:pPr marL="285750" indent="-285750">
              <a:buFont typeface="Arial" panose="020B0604020202020204" pitchFamily="34" charset="0"/>
              <a:buChar char="•"/>
            </a:pPr>
            <a:r>
              <a:rPr lang="en-US" sz="1600" dirty="0"/>
              <a:t>Spent $6k+ on foreign vacations: </a:t>
            </a:r>
            <a:r>
              <a:rPr lang="en-US" sz="1600" b="1" dirty="0">
                <a:solidFill>
                  <a:srgbClr val="008000"/>
                </a:solidFill>
              </a:rPr>
              <a:t>222</a:t>
            </a:r>
          </a:p>
          <a:p>
            <a:pPr marL="285750" indent="-285750">
              <a:buFont typeface="Arial" panose="020B0604020202020204" pitchFamily="34" charset="0"/>
              <a:buChar char="•"/>
            </a:pPr>
            <a:r>
              <a:rPr lang="en-US" sz="1600" dirty="0"/>
              <a:t>Spent $6k+ on domestic vacations: </a:t>
            </a:r>
            <a:r>
              <a:rPr lang="en-US" sz="1600" b="1" dirty="0">
                <a:solidFill>
                  <a:srgbClr val="008000"/>
                </a:solidFill>
              </a:rPr>
              <a:t>223</a:t>
            </a:r>
          </a:p>
          <a:p>
            <a:pPr marL="285750" indent="-285750">
              <a:buFont typeface="Arial" panose="020B0604020202020204" pitchFamily="34" charset="0"/>
              <a:buChar char="•"/>
            </a:pPr>
            <a:r>
              <a:rPr lang="en-US" sz="1600" dirty="0"/>
              <a:t>Stayed at a luxury hotel property: </a:t>
            </a:r>
            <a:r>
              <a:rPr lang="en-US" sz="1600" b="1" dirty="0">
                <a:solidFill>
                  <a:srgbClr val="008000"/>
                </a:solidFill>
              </a:rPr>
              <a:t>178</a:t>
            </a:r>
          </a:p>
        </p:txBody>
      </p:sp>
      <p:sp>
        <p:nvSpPr>
          <p:cNvPr id="12" name="Text Placeholder 4">
            <a:extLst>
              <a:ext uri="{FF2B5EF4-FFF2-40B4-BE49-F238E27FC236}">
                <a16:creationId xmlns:a16="http://schemas.microsoft.com/office/drawing/2014/main" id="{3545928F-C8C2-4F72-9945-DEF4511BEF8F}"/>
              </a:ext>
            </a:extLst>
          </p:cNvPr>
          <p:cNvSpPr txBox="1">
            <a:spLocks/>
          </p:cNvSpPr>
          <p:nvPr/>
        </p:nvSpPr>
        <p:spPr>
          <a:xfrm>
            <a:off x="2131259" y="2716204"/>
            <a:ext cx="2013774"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They opt for fine dining</a:t>
            </a:r>
          </a:p>
        </p:txBody>
      </p:sp>
      <p:pic>
        <p:nvPicPr>
          <p:cNvPr id="13" name="Picture 12">
            <a:extLst>
              <a:ext uri="{FF2B5EF4-FFF2-40B4-BE49-F238E27FC236}">
                <a16:creationId xmlns:a16="http://schemas.microsoft.com/office/drawing/2014/main" id="{DC6EC894-DB6B-492B-A9B4-8F789F78E6B4}"/>
              </a:ext>
            </a:extLst>
          </p:cNvPr>
          <p:cNvPicPr>
            <a:picLocks noChangeAspect="1"/>
          </p:cNvPicPr>
          <p:nvPr/>
        </p:nvPicPr>
        <p:blipFill>
          <a:blip r:embed="rId3"/>
          <a:stretch>
            <a:fillRect/>
          </a:stretch>
        </p:blipFill>
        <p:spPr>
          <a:xfrm>
            <a:off x="340285" y="2558165"/>
            <a:ext cx="1399196" cy="1005840"/>
          </a:xfrm>
          <a:prstGeom prst="ellipse">
            <a:avLst/>
          </a:prstGeom>
          <a:scene3d>
            <a:camera prst="orthographicFront"/>
            <a:lightRig rig="threePt" dir="t"/>
          </a:scene3d>
          <a:sp3d>
            <a:bevelT/>
          </a:sp3d>
        </p:spPr>
      </p:pic>
      <p:sp>
        <p:nvSpPr>
          <p:cNvPr id="14" name="TextBox 13">
            <a:extLst>
              <a:ext uri="{FF2B5EF4-FFF2-40B4-BE49-F238E27FC236}">
                <a16:creationId xmlns:a16="http://schemas.microsoft.com/office/drawing/2014/main" id="{B2A4BA5C-5AC5-4D93-92CA-1D2992DFAEBA}"/>
              </a:ext>
            </a:extLst>
          </p:cNvPr>
          <p:cNvSpPr txBox="1"/>
          <p:nvPr/>
        </p:nvSpPr>
        <p:spPr>
          <a:xfrm>
            <a:off x="4703198" y="2779637"/>
            <a:ext cx="4034933"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t>Visit fine dining restaurants twice a month:  </a:t>
            </a:r>
            <a:r>
              <a:rPr lang="en-US" sz="1600" b="1" dirty="0">
                <a:solidFill>
                  <a:srgbClr val="008000"/>
                </a:solidFill>
              </a:rPr>
              <a:t>173</a:t>
            </a:r>
          </a:p>
        </p:txBody>
      </p:sp>
      <p:sp>
        <p:nvSpPr>
          <p:cNvPr id="15" name="Text Placeholder 4">
            <a:extLst>
              <a:ext uri="{FF2B5EF4-FFF2-40B4-BE49-F238E27FC236}">
                <a16:creationId xmlns:a16="http://schemas.microsoft.com/office/drawing/2014/main" id="{156CA736-B332-4631-AE04-3D43F28C526B}"/>
              </a:ext>
            </a:extLst>
          </p:cNvPr>
          <p:cNvSpPr txBox="1">
            <a:spLocks/>
          </p:cNvSpPr>
          <p:nvPr/>
        </p:nvSpPr>
        <p:spPr>
          <a:xfrm>
            <a:off x="1929052" y="3866100"/>
            <a:ext cx="2432611" cy="952863"/>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They invest in their sporting pursuits</a:t>
            </a:r>
          </a:p>
        </p:txBody>
      </p:sp>
      <p:sp>
        <p:nvSpPr>
          <p:cNvPr id="16" name="TextBox 15">
            <a:extLst>
              <a:ext uri="{FF2B5EF4-FFF2-40B4-BE49-F238E27FC236}">
                <a16:creationId xmlns:a16="http://schemas.microsoft.com/office/drawing/2014/main" id="{D249101C-943E-479A-A3F6-E4071EB8BD06}"/>
              </a:ext>
            </a:extLst>
          </p:cNvPr>
          <p:cNvSpPr txBox="1"/>
          <p:nvPr/>
        </p:nvSpPr>
        <p:spPr>
          <a:xfrm>
            <a:off x="4742325" y="3730123"/>
            <a:ext cx="3796232" cy="830997"/>
          </a:xfrm>
          <a:prstGeom prst="rect">
            <a:avLst/>
          </a:prstGeom>
          <a:noFill/>
        </p:spPr>
        <p:txBody>
          <a:bodyPr wrap="none" rtlCol="0">
            <a:spAutoFit/>
          </a:bodyPr>
          <a:lstStyle/>
          <a:p>
            <a:pPr marL="285750" indent="-285750">
              <a:buFont typeface="Arial" panose="020B0604020202020204" pitchFamily="34" charset="0"/>
              <a:buChar char="•"/>
            </a:pPr>
            <a:r>
              <a:rPr lang="en-US" sz="1600" dirty="0"/>
              <a:t>Spent $75+ on fitness sneakers: </a:t>
            </a:r>
            <a:r>
              <a:rPr lang="en-US" sz="1600" b="1" dirty="0">
                <a:solidFill>
                  <a:srgbClr val="008000"/>
                </a:solidFill>
              </a:rPr>
              <a:t>167</a:t>
            </a:r>
          </a:p>
          <a:p>
            <a:pPr marL="285750" indent="-285750">
              <a:buFont typeface="Arial" panose="020B0604020202020204" pitchFamily="34" charset="0"/>
              <a:buChar char="•"/>
            </a:pPr>
            <a:r>
              <a:rPr lang="en-US" sz="1600" dirty="0"/>
              <a:t>Spent $75+ on golf shoes: </a:t>
            </a:r>
            <a:r>
              <a:rPr lang="en-US" sz="1600" b="1" dirty="0">
                <a:solidFill>
                  <a:srgbClr val="008000"/>
                </a:solidFill>
              </a:rPr>
              <a:t>223</a:t>
            </a:r>
          </a:p>
          <a:p>
            <a:pPr marL="285750" indent="-285750">
              <a:buFont typeface="Arial" panose="020B0604020202020204" pitchFamily="34" charset="0"/>
              <a:buChar char="•"/>
            </a:pPr>
            <a:r>
              <a:rPr lang="en-US" sz="1600" dirty="0"/>
              <a:t>Spent $100+ on swimsuit: </a:t>
            </a:r>
            <a:r>
              <a:rPr lang="en-US" sz="1600" b="1" dirty="0">
                <a:solidFill>
                  <a:srgbClr val="008000"/>
                </a:solidFill>
              </a:rPr>
              <a:t>214</a:t>
            </a:r>
          </a:p>
        </p:txBody>
      </p:sp>
      <p:pic>
        <p:nvPicPr>
          <p:cNvPr id="17" name="Picture 16">
            <a:extLst>
              <a:ext uri="{FF2B5EF4-FFF2-40B4-BE49-F238E27FC236}">
                <a16:creationId xmlns:a16="http://schemas.microsoft.com/office/drawing/2014/main" id="{1E4B9B7E-7781-418D-B636-F7FA7B4ABCEA}"/>
              </a:ext>
            </a:extLst>
          </p:cNvPr>
          <p:cNvPicPr>
            <a:picLocks noChangeAspect="1"/>
          </p:cNvPicPr>
          <p:nvPr/>
        </p:nvPicPr>
        <p:blipFill>
          <a:blip r:embed="rId4"/>
          <a:stretch>
            <a:fillRect/>
          </a:stretch>
        </p:blipFill>
        <p:spPr>
          <a:xfrm>
            <a:off x="340285" y="3799881"/>
            <a:ext cx="1399196" cy="1019082"/>
          </a:xfrm>
          <a:prstGeom prst="ellipse">
            <a:avLst/>
          </a:prstGeom>
          <a:scene3d>
            <a:camera prst="orthographicFront"/>
            <a:lightRig rig="threePt" dir="t"/>
          </a:scene3d>
          <a:sp3d>
            <a:bevelT/>
          </a:sp3d>
        </p:spPr>
      </p:pic>
      <p:sp>
        <p:nvSpPr>
          <p:cNvPr id="18" name="TextBox 17">
            <a:extLst>
              <a:ext uri="{FF2B5EF4-FFF2-40B4-BE49-F238E27FC236}">
                <a16:creationId xmlns:a16="http://schemas.microsoft.com/office/drawing/2014/main" id="{796D7FEB-D3E5-44AC-9063-A15C0A1498D6}"/>
              </a:ext>
            </a:extLst>
          </p:cNvPr>
          <p:cNvSpPr txBox="1"/>
          <p:nvPr/>
        </p:nvSpPr>
        <p:spPr>
          <a:xfrm>
            <a:off x="3540283" y="962865"/>
            <a:ext cx="2325830" cy="276999"/>
          </a:xfrm>
          <a:prstGeom prst="rect">
            <a:avLst/>
          </a:prstGeom>
          <a:noFill/>
        </p:spPr>
        <p:txBody>
          <a:bodyPr wrap="none" rtlCol="0">
            <a:spAutoFit/>
          </a:bodyPr>
          <a:lstStyle/>
          <a:p>
            <a:r>
              <a:rPr lang="en-US" sz="1200" b="1" dirty="0"/>
              <a:t>Affluent Index vs. Adults 18+</a:t>
            </a:r>
          </a:p>
        </p:txBody>
      </p:sp>
      <p:sp>
        <p:nvSpPr>
          <p:cNvPr id="19" name="Text Placeholder 4">
            <a:extLst>
              <a:ext uri="{FF2B5EF4-FFF2-40B4-BE49-F238E27FC236}">
                <a16:creationId xmlns:a16="http://schemas.microsoft.com/office/drawing/2014/main" id="{A0E5BB84-4F0D-454F-B35E-0D55012B58EC}"/>
              </a:ext>
            </a:extLst>
          </p:cNvPr>
          <p:cNvSpPr txBox="1">
            <a:spLocks/>
          </p:cNvSpPr>
          <p:nvPr/>
        </p:nvSpPr>
        <p:spPr>
          <a:xfrm>
            <a:off x="1881439" y="5162932"/>
            <a:ext cx="2732979"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They go to the cineplex to watch movies</a:t>
            </a:r>
          </a:p>
        </p:txBody>
      </p:sp>
      <p:sp>
        <p:nvSpPr>
          <p:cNvPr id="21" name="TextBox 20">
            <a:extLst>
              <a:ext uri="{FF2B5EF4-FFF2-40B4-BE49-F238E27FC236}">
                <a16:creationId xmlns:a16="http://schemas.microsoft.com/office/drawing/2014/main" id="{F19A8EFA-F96B-41BA-BB0E-8765CDD18BA9}"/>
              </a:ext>
            </a:extLst>
          </p:cNvPr>
          <p:cNvSpPr txBox="1"/>
          <p:nvPr/>
        </p:nvSpPr>
        <p:spPr>
          <a:xfrm>
            <a:off x="4742325" y="5137232"/>
            <a:ext cx="4127060"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t>Watch a movie in the theatre at least once a month: </a:t>
            </a:r>
            <a:r>
              <a:rPr lang="en-US" sz="1600" b="1" dirty="0">
                <a:solidFill>
                  <a:srgbClr val="008000"/>
                </a:solidFill>
              </a:rPr>
              <a:t>132</a:t>
            </a:r>
          </a:p>
        </p:txBody>
      </p:sp>
      <p:pic>
        <p:nvPicPr>
          <p:cNvPr id="4" name="Picture 3">
            <a:extLst>
              <a:ext uri="{FF2B5EF4-FFF2-40B4-BE49-F238E27FC236}">
                <a16:creationId xmlns:a16="http://schemas.microsoft.com/office/drawing/2014/main" id="{3763DED3-BF49-4FB8-96FF-A196D9979491}"/>
              </a:ext>
            </a:extLst>
          </p:cNvPr>
          <p:cNvPicPr>
            <a:picLocks noChangeAspect="1"/>
          </p:cNvPicPr>
          <p:nvPr/>
        </p:nvPicPr>
        <p:blipFill>
          <a:blip r:embed="rId5"/>
          <a:stretch>
            <a:fillRect/>
          </a:stretch>
        </p:blipFill>
        <p:spPr>
          <a:xfrm>
            <a:off x="391835" y="4971963"/>
            <a:ext cx="1399032" cy="1019081"/>
          </a:xfrm>
          <a:prstGeom prst="ellipse">
            <a:avLst/>
          </a:prstGeom>
        </p:spPr>
      </p:pic>
      <p:sp>
        <p:nvSpPr>
          <p:cNvPr id="20" name="Text Placeholder 4">
            <a:extLst>
              <a:ext uri="{FF2B5EF4-FFF2-40B4-BE49-F238E27FC236}">
                <a16:creationId xmlns:a16="http://schemas.microsoft.com/office/drawing/2014/main" id="{54ECAA69-5623-4F44-A20E-F08A88F5093C}"/>
              </a:ext>
            </a:extLst>
          </p:cNvPr>
          <p:cNvSpPr txBox="1">
            <a:spLocks/>
          </p:cNvSpPr>
          <p:nvPr/>
        </p:nvSpPr>
        <p:spPr>
          <a:xfrm>
            <a:off x="329142" y="609548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GOOD FORTUNE</a:t>
            </a:r>
          </a:p>
        </p:txBody>
      </p:sp>
    </p:spTree>
    <p:extLst>
      <p:ext uri="{BB962C8B-B14F-4D97-AF65-F5344CB8AC3E}">
        <p14:creationId xmlns:p14="http://schemas.microsoft.com/office/powerpoint/2010/main" val="7388026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581A037-A821-4B68-8DBF-5668C2943B51}"/>
              </a:ext>
            </a:extLst>
          </p:cNvPr>
          <p:cNvSpPr>
            <a:spLocks noGrp="1"/>
          </p:cNvSpPr>
          <p:nvPr>
            <p:ph type="body" sz="quarter" idx="13"/>
          </p:nvPr>
        </p:nvSpPr>
        <p:spPr>
          <a:xfrm>
            <a:off x="1933474" y="1720968"/>
            <a:ext cx="2640286" cy="368686"/>
          </a:xfrm>
        </p:spPr>
        <p:txBody>
          <a:bodyPr/>
          <a:lstStyle/>
          <a:p>
            <a:r>
              <a:rPr lang="en-US" dirty="0"/>
              <a:t>They indulge in their homes and cars</a:t>
            </a:r>
          </a:p>
        </p:txBody>
      </p:sp>
      <p:sp>
        <p:nvSpPr>
          <p:cNvPr id="11" name="TextBox 10">
            <a:extLst>
              <a:ext uri="{FF2B5EF4-FFF2-40B4-BE49-F238E27FC236}">
                <a16:creationId xmlns:a16="http://schemas.microsoft.com/office/drawing/2014/main" id="{4A39531B-4A12-4F70-BCAD-F93EEE5149EB}"/>
              </a:ext>
            </a:extLst>
          </p:cNvPr>
          <p:cNvSpPr txBox="1"/>
          <p:nvPr/>
        </p:nvSpPr>
        <p:spPr>
          <a:xfrm>
            <a:off x="4542088" y="1514996"/>
            <a:ext cx="4709315" cy="1200329"/>
          </a:xfrm>
          <a:prstGeom prst="rect">
            <a:avLst/>
          </a:prstGeom>
          <a:noFill/>
        </p:spPr>
        <p:txBody>
          <a:bodyPr wrap="square" rtlCol="0">
            <a:spAutoFit/>
          </a:bodyPr>
          <a:lstStyle/>
          <a:p>
            <a:pPr marL="285750" indent="-285750">
              <a:buFont typeface="Arial" panose="020B0604020202020204" pitchFamily="34" charset="0"/>
              <a:buChar char="•"/>
            </a:pPr>
            <a:r>
              <a:rPr lang="en-US" dirty="0"/>
              <a:t>Own a 2</a:t>
            </a:r>
            <a:r>
              <a:rPr lang="en-US" baseline="30000" dirty="0"/>
              <a:t>nd</a:t>
            </a:r>
            <a:r>
              <a:rPr lang="en-US" dirty="0"/>
              <a:t> or vacation home: </a:t>
            </a:r>
            <a:r>
              <a:rPr lang="en-US" b="1" dirty="0">
                <a:solidFill>
                  <a:srgbClr val="008000"/>
                </a:solidFill>
              </a:rPr>
              <a:t>196</a:t>
            </a:r>
          </a:p>
          <a:p>
            <a:pPr marL="285750" indent="-285750">
              <a:buFont typeface="Arial" panose="020B0604020202020204" pitchFamily="34" charset="0"/>
              <a:buChar char="•"/>
            </a:pPr>
            <a:r>
              <a:rPr lang="en-US" dirty="0"/>
              <a:t>Home value is $500K or more: </a:t>
            </a:r>
            <a:r>
              <a:rPr lang="en-US" b="1" dirty="0">
                <a:solidFill>
                  <a:srgbClr val="008000"/>
                </a:solidFill>
              </a:rPr>
              <a:t>239</a:t>
            </a:r>
          </a:p>
          <a:p>
            <a:pPr marL="285750" indent="-285750">
              <a:buFont typeface="Arial" panose="020B0604020202020204" pitchFamily="34" charset="0"/>
              <a:buChar char="•"/>
            </a:pPr>
            <a:r>
              <a:rPr lang="en-US" dirty="0"/>
              <a:t>Most recent auto purchase/lease was a luxury car: </a:t>
            </a:r>
            <a:r>
              <a:rPr lang="en-US" b="1" dirty="0">
                <a:solidFill>
                  <a:srgbClr val="008000"/>
                </a:solidFill>
              </a:rPr>
              <a:t>191</a:t>
            </a:r>
          </a:p>
        </p:txBody>
      </p:sp>
      <p:sp>
        <p:nvSpPr>
          <p:cNvPr id="12" name="Text Placeholder 4">
            <a:extLst>
              <a:ext uri="{FF2B5EF4-FFF2-40B4-BE49-F238E27FC236}">
                <a16:creationId xmlns:a16="http://schemas.microsoft.com/office/drawing/2014/main" id="{3545928F-C8C2-4F72-9945-DEF4511BEF8F}"/>
              </a:ext>
            </a:extLst>
          </p:cNvPr>
          <p:cNvSpPr txBox="1">
            <a:spLocks/>
          </p:cNvSpPr>
          <p:nvPr/>
        </p:nvSpPr>
        <p:spPr>
          <a:xfrm>
            <a:off x="2245578" y="2988077"/>
            <a:ext cx="2224935"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They purchase accessories and jewelry that reflect their style</a:t>
            </a:r>
          </a:p>
        </p:txBody>
      </p:sp>
      <p:sp>
        <p:nvSpPr>
          <p:cNvPr id="14" name="TextBox 13">
            <a:extLst>
              <a:ext uri="{FF2B5EF4-FFF2-40B4-BE49-F238E27FC236}">
                <a16:creationId xmlns:a16="http://schemas.microsoft.com/office/drawing/2014/main" id="{B2A4BA5C-5AC5-4D93-92CA-1D2992DFAEBA}"/>
              </a:ext>
            </a:extLst>
          </p:cNvPr>
          <p:cNvSpPr txBox="1"/>
          <p:nvPr/>
        </p:nvSpPr>
        <p:spPr>
          <a:xfrm>
            <a:off x="4573760" y="3172420"/>
            <a:ext cx="4519268" cy="923330"/>
          </a:xfrm>
          <a:prstGeom prst="rect">
            <a:avLst/>
          </a:prstGeom>
          <a:noFill/>
        </p:spPr>
        <p:txBody>
          <a:bodyPr wrap="square" rtlCol="0">
            <a:spAutoFit/>
          </a:bodyPr>
          <a:lstStyle/>
          <a:p>
            <a:pPr marL="285750" indent="-285750">
              <a:buFont typeface="Arial" panose="020B0604020202020204" pitchFamily="34" charset="0"/>
              <a:buChar char="•"/>
            </a:pPr>
            <a:r>
              <a:rPr lang="en-US" dirty="0"/>
              <a:t>Spent $250+ on handbags</a:t>
            </a:r>
            <a:r>
              <a:rPr lang="en-US" b="1" dirty="0"/>
              <a:t>:  </a:t>
            </a:r>
            <a:r>
              <a:rPr lang="en-US" b="1" dirty="0">
                <a:solidFill>
                  <a:srgbClr val="008000"/>
                </a:solidFill>
              </a:rPr>
              <a:t>177</a:t>
            </a:r>
          </a:p>
          <a:p>
            <a:pPr marL="285750" indent="-285750">
              <a:buFont typeface="Arial" panose="020B0604020202020204" pitchFamily="34" charset="0"/>
              <a:buChar char="•"/>
            </a:pPr>
            <a:r>
              <a:rPr lang="en-US" dirty="0"/>
              <a:t>Spent $1,500+ on fine jewelry: </a:t>
            </a:r>
            <a:r>
              <a:rPr lang="en-US" b="1" dirty="0">
                <a:solidFill>
                  <a:srgbClr val="008000"/>
                </a:solidFill>
              </a:rPr>
              <a:t>179</a:t>
            </a:r>
          </a:p>
          <a:p>
            <a:pPr marL="285750" indent="-285750">
              <a:buFont typeface="Arial" panose="020B0604020202020204" pitchFamily="34" charset="0"/>
              <a:buChar char="•"/>
            </a:pPr>
            <a:r>
              <a:rPr lang="en-US" dirty="0"/>
              <a:t>Spent $250+ on designer jeans: </a:t>
            </a:r>
            <a:r>
              <a:rPr lang="en-US" b="1" dirty="0">
                <a:solidFill>
                  <a:srgbClr val="008000"/>
                </a:solidFill>
              </a:rPr>
              <a:t>186</a:t>
            </a:r>
          </a:p>
        </p:txBody>
      </p:sp>
      <p:pic>
        <p:nvPicPr>
          <p:cNvPr id="3" name="Picture 2">
            <a:extLst>
              <a:ext uri="{FF2B5EF4-FFF2-40B4-BE49-F238E27FC236}">
                <a16:creationId xmlns:a16="http://schemas.microsoft.com/office/drawing/2014/main" id="{129E8519-2CFD-4481-9464-DDF1D41B3DDF}"/>
              </a:ext>
            </a:extLst>
          </p:cNvPr>
          <p:cNvPicPr>
            <a:picLocks noChangeAspect="1"/>
          </p:cNvPicPr>
          <p:nvPr/>
        </p:nvPicPr>
        <p:blipFill>
          <a:blip r:embed="rId2"/>
          <a:stretch>
            <a:fillRect/>
          </a:stretch>
        </p:blipFill>
        <p:spPr>
          <a:xfrm>
            <a:off x="219423" y="1569920"/>
            <a:ext cx="1684138" cy="1003233"/>
          </a:xfrm>
          <a:prstGeom prst="ellipse">
            <a:avLst/>
          </a:prstGeom>
          <a:scene3d>
            <a:camera prst="orthographicFront"/>
            <a:lightRig rig="threePt" dir="t"/>
          </a:scene3d>
          <a:sp3d>
            <a:bevelT/>
          </a:sp3d>
        </p:spPr>
      </p:pic>
      <p:pic>
        <p:nvPicPr>
          <p:cNvPr id="4" name="Picture 3">
            <a:extLst>
              <a:ext uri="{FF2B5EF4-FFF2-40B4-BE49-F238E27FC236}">
                <a16:creationId xmlns:a16="http://schemas.microsoft.com/office/drawing/2014/main" id="{A52529FE-9172-45D5-86E6-74A23D73EB5D}"/>
              </a:ext>
            </a:extLst>
          </p:cNvPr>
          <p:cNvPicPr>
            <a:picLocks noChangeAspect="1"/>
          </p:cNvPicPr>
          <p:nvPr/>
        </p:nvPicPr>
        <p:blipFill>
          <a:blip r:embed="rId3"/>
          <a:stretch>
            <a:fillRect/>
          </a:stretch>
        </p:blipFill>
        <p:spPr>
          <a:xfrm>
            <a:off x="221183" y="3146413"/>
            <a:ext cx="1743963" cy="1053118"/>
          </a:xfrm>
          <a:prstGeom prst="ellipse">
            <a:avLst/>
          </a:prstGeom>
          <a:scene3d>
            <a:camera prst="orthographicFront"/>
            <a:lightRig rig="threePt" dir="t"/>
          </a:scene3d>
          <a:sp3d>
            <a:bevelT/>
          </a:sp3d>
        </p:spPr>
      </p:pic>
      <p:sp>
        <p:nvSpPr>
          <p:cNvPr id="15" name="Title 1">
            <a:extLst>
              <a:ext uri="{FF2B5EF4-FFF2-40B4-BE49-F238E27FC236}">
                <a16:creationId xmlns:a16="http://schemas.microsoft.com/office/drawing/2014/main" id="{785287B7-3FBC-494A-A247-D3416D6F13C3}"/>
              </a:ext>
            </a:extLst>
          </p:cNvPr>
          <p:cNvSpPr>
            <a:spLocks noGrp="1"/>
          </p:cNvSpPr>
          <p:nvPr>
            <p:ph type="ctrTitle"/>
          </p:nvPr>
        </p:nvSpPr>
        <p:spPr>
          <a:xfrm>
            <a:off x="-97929" y="326244"/>
            <a:ext cx="9133365" cy="1283951"/>
          </a:xfrm>
        </p:spPr>
        <p:txBody>
          <a:bodyPr/>
          <a:lstStyle/>
          <a:p>
            <a:r>
              <a:rPr lang="en-US" dirty="0"/>
              <a:t>…As Well As Finer Material Possessions…</a:t>
            </a:r>
          </a:p>
        </p:txBody>
      </p:sp>
      <p:sp>
        <p:nvSpPr>
          <p:cNvPr id="10" name="TextBox 9">
            <a:extLst>
              <a:ext uri="{FF2B5EF4-FFF2-40B4-BE49-F238E27FC236}">
                <a16:creationId xmlns:a16="http://schemas.microsoft.com/office/drawing/2014/main" id="{22DF4691-E3FA-4EDC-A01B-DC003485A786}"/>
              </a:ext>
            </a:extLst>
          </p:cNvPr>
          <p:cNvSpPr txBox="1"/>
          <p:nvPr/>
        </p:nvSpPr>
        <p:spPr>
          <a:xfrm>
            <a:off x="3468810" y="1147867"/>
            <a:ext cx="2269724" cy="276999"/>
          </a:xfrm>
          <a:prstGeom prst="rect">
            <a:avLst/>
          </a:prstGeom>
          <a:noFill/>
        </p:spPr>
        <p:txBody>
          <a:bodyPr wrap="none" rtlCol="0">
            <a:spAutoFit/>
          </a:bodyPr>
          <a:lstStyle/>
          <a:p>
            <a:r>
              <a:rPr lang="en-US" sz="1200" b="1" dirty="0"/>
              <a:t>Affluent Index vs. Adults 18+</a:t>
            </a:r>
          </a:p>
        </p:txBody>
      </p:sp>
      <p:sp>
        <p:nvSpPr>
          <p:cNvPr id="13" name="Text Placeholder 3">
            <a:extLst>
              <a:ext uri="{FF2B5EF4-FFF2-40B4-BE49-F238E27FC236}">
                <a16:creationId xmlns:a16="http://schemas.microsoft.com/office/drawing/2014/main" id="{01BA27D4-BA4B-4C8C-93D2-B22B2DBD1B5A}"/>
              </a:ext>
            </a:extLst>
          </p:cNvPr>
          <p:cNvSpPr txBox="1">
            <a:spLocks/>
          </p:cNvSpPr>
          <p:nvPr/>
        </p:nvSpPr>
        <p:spPr>
          <a:xfrm>
            <a:off x="137868" y="6452234"/>
            <a:ext cx="7499792" cy="236537"/>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GfK MRI 2017 Doublebase: Affluent Households $100k+ vs. Adults 18+; Luxury car is aggregate weighted index of Mercedes, BMW, Cadillac, Infiniti, and Lexus; Handbag, jewelry, and designer men’s jeans expenditures are within the last 12 months</a:t>
            </a:r>
          </a:p>
          <a:p>
            <a:r>
              <a:rPr lang="en-US" sz="800" dirty="0"/>
              <a:t>  </a:t>
            </a:r>
          </a:p>
        </p:txBody>
      </p:sp>
      <p:sp>
        <p:nvSpPr>
          <p:cNvPr id="16" name="TextBox 15">
            <a:extLst>
              <a:ext uri="{FF2B5EF4-FFF2-40B4-BE49-F238E27FC236}">
                <a16:creationId xmlns:a16="http://schemas.microsoft.com/office/drawing/2014/main" id="{ABB34ECA-B166-4E75-BE40-608C748B45FF}"/>
              </a:ext>
            </a:extLst>
          </p:cNvPr>
          <p:cNvSpPr txBox="1"/>
          <p:nvPr/>
        </p:nvSpPr>
        <p:spPr>
          <a:xfrm>
            <a:off x="2191574" y="4683400"/>
            <a:ext cx="2554472" cy="923330"/>
          </a:xfrm>
          <a:prstGeom prst="rect">
            <a:avLst/>
          </a:prstGeom>
          <a:noFill/>
        </p:spPr>
        <p:txBody>
          <a:bodyPr wrap="square" rtlCol="0">
            <a:spAutoFit/>
          </a:bodyPr>
          <a:lstStyle/>
          <a:p>
            <a:pPr algn="ctr"/>
            <a:r>
              <a:rPr lang="en-US" dirty="0"/>
              <a:t>Pay more for the quality goods sold at upscale shops</a:t>
            </a:r>
          </a:p>
        </p:txBody>
      </p:sp>
      <p:sp>
        <p:nvSpPr>
          <p:cNvPr id="17" name="TextBox 16">
            <a:extLst>
              <a:ext uri="{FF2B5EF4-FFF2-40B4-BE49-F238E27FC236}">
                <a16:creationId xmlns:a16="http://schemas.microsoft.com/office/drawing/2014/main" id="{22BC89C0-812F-4403-AC6E-5DB05B78C1D5}"/>
              </a:ext>
            </a:extLst>
          </p:cNvPr>
          <p:cNvSpPr txBox="1"/>
          <p:nvPr/>
        </p:nvSpPr>
        <p:spPr>
          <a:xfrm>
            <a:off x="4530158" y="4671833"/>
            <a:ext cx="4709315" cy="923330"/>
          </a:xfrm>
          <a:prstGeom prst="rect">
            <a:avLst/>
          </a:prstGeom>
          <a:noFill/>
        </p:spPr>
        <p:txBody>
          <a:bodyPr wrap="square" rtlCol="0">
            <a:spAutoFit/>
          </a:bodyPr>
          <a:lstStyle/>
          <a:p>
            <a:pPr marL="285750" indent="-285750">
              <a:buFont typeface="Arial" panose="020B0604020202020204" pitchFamily="34" charset="0"/>
              <a:buChar char="•"/>
            </a:pPr>
            <a:r>
              <a:rPr lang="en-US" dirty="0"/>
              <a:t>Shop at Crate &amp; Barrel (</a:t>
            </a:r>
            <a:r>
              <a:rPr lang="en-US" b="1" dirty="0">
                <a:solidFill>
                  <a:srgbClr val="008000"/>
                </a:solidFill>
              </a:rPr>
              <a:t>185</a:t>
            </a:r>
            <a:r>
              <a:rPr lang="en-US" dirty="0"/>
              <a:t>), Williams-Sonoma (</a:t>
            </a:r>
            <a:r>
              <a:rPr lang="en-US" b="1" dirty="0">
                <a:solidFill>
                  <a:srgbClr val="008000"/>
                </a:solidFill>
              </a:rPr>
              <a:t>171</a:t>
            </a:r>
            <a:r>
              <a:rPr lang="en-US" dirty="0"/>
              <a:t>), J. Crew (</a:t>
            </a:r>
            <a:r>
              <a:rPr lang="en-US" b="1" dirty="0">
                <a:solidFill>
                  <a:srgbClr val="008000"/>
                </a:solidFill>
              </a:rPr>
              <a:t>175</a:t>
            </a:r>
            <a:r>
              <a:rPr lang="en-US" dirty="0"/>
              <a:t>), Lord &amp; Taylor (</a:t>
            </a:r>
            <a:r>
              <a:rPr lang="en-US" b="1" dirty="0">
                <a:solidFill>
                  <a:srgbClr val="008000"/>
                </a:solidFill>
              </a:rPr>
              <a:t>159</a:t>
            </a:r>
            <a:r>
              <a:rPr lang="en-US" dirty="0"/>
              <a:t>), </a:t>
            </a:r>
            <a:r>
              <a:rPr lang="en-US" dirty="0" err="1"/>
              <a:t>Ulta</a:t>
            </a:r>
            <a:r>
              <a:rPr lang="en-US" dirty="0"/>
              <a:t> (</a:t>
            </a:r>
            <a:r>
              <a:rPr lang="en-US" b="1" dirty="0">
                <a:solidFill>
                  <a:srgbClr val="008000"/>
                </a:solidFill>
              </a:rPr>
              <a:t>147)</a:t>
            </a:r>
          </a:p>
        </p:txBody>
      </p:sp>
      <p:pic>
        <p:nvPicPr>
          <p:cNvPr id="18" name="Picture 17">
            <a:extLst>
              <a:ext uri="{FF2B5EF4-FFF2-40B4-BE49-F238E27FC236}">
                <a16:creationId xmlns:a16="http://schemas.microsoft.com/office/drawing/2014/main" id="{BCA95E70-9C69-4516-8940-A90B92518976}"/>
              </a:ext>
            </a:extLst>
          </p:cNvPr>
          <p:cNvPicPr>
            <a:picLocks noChangeAspect="1"/>
          </p:cNvPicPr>
          <p:nvPr/>
        </p:nvPicPr>
        <p:blipFill>
          <a:blip r:embed="rId4"/>
          <a:stretch>
            <a:fillRect/>
          </a:stretch>
        </p:blipFill>
        <p:spPr>
          <a:xfrm>
            <a:off x="379414" y="4743256"/>
            <a:ext cx="1722581" cy="1151022"/>
          </a:xfrm>
          <a:prstGeom prst="ellipse">
            <a:avLst/>
          </a:prstGeom>
          <a:scene3d>
            <a:camera prst="orthographicFront"/>
            <a:lightRig rig="threePt" dir="t"/>
          </a:scene3d>
          <a:sp3d>
            <a:bevelT/>
          </a:sp3d>
        </p:spPr>
      </p:pic>
      <p:sp>
        <p:nvSpPr>
          <p:cNvPr id="19" name="Text Placeholder 4">
            <a:extLst>
              <a:ext uri="{FF2B5EF4-FFF2-40B4-BE49-F238E27FC236}">
                <a16:creationId xmlns:a16="http://schemas.microsoft.com/office/drawing/2014/main" id="{8DA74C55-741E-4C04-B20D-FD27B2B437AB}"/>
              </a:ext>
            </a:extLst>
          </p:cNvPr>
          <p:cNvSpPr txBox="1">
            <a:spLocks/>
          </p:cNvSpPr>
          <p:nvPr/>
        </p:nvSpPr>
        <p:spPr>
          <a:xfrm>
            <a:off x="329142" y="609548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GOOD FORTUNE</a:t>
            </a:r>
          </a:p>
        </p:txBody>
      </p:sp>
    </p:spTree>
    <p:extLst>
      <p:ext uri="{BB962C8B-B14F-4D97-AF65-F5344CB8AC3E}">
        <p14:creationId xmlns:p14="http://schemas.microsoft.com/office/powerpoint/2010/main" val="3360778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12542" y="292331"/>
            <a:ext cx="8904849" cy="957509"/>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600" dirty="0">
                <a:latin typeface="Trebuchet MS" pitchFamily="34" charset="0"/>
              </a:rPr>
              <a:t>Affluent Traits - Key Takeaways</a:t>
            </a:r>
          </a:p>
        </p:txBody>
      </p:sp>
      <p:sp>
        <p:nvSpPr>
          <p:cNvPr id="2" name="TextBox 1"/>
          <p:cNvSpPr txBox="1"/>
          <p:nvPr/>
        </p:nvSpPr>
        <p:spPr>
          <a:xfrm>
            <a:off x="1295938" y="1675731"/>
            <a:ext cx="7721451" cy="1107996"/>
          </a:xfrm>
          <a:prstGeom prst="rect">
            <a:avLst/>
          </a:prstGeom>
          <a:noFill/>
        </p:spPr>
        <p:txBody>
          <a:bodyPr wrap="square" rtlCol="0">
            <a:spAutoFit/>
          </a:bodyPr>
          <a:lstStyle/>
          <a:p>
            <a:r>
              <a:rPr lang="en-US" sz="1600" dirty="0">
                <a:latin typeface="Trebuchet MS" pitchFamily="34" charset="0"/>
              </a:rPr>
              <a:t>Demographically, Affluent adults are different from average adults  - better educated, more likely to live in urban areas &amp; work in white collar jobs.</a:t>
            </a:r>
          </a:p>
          <a:p>
            <a:endParaRPr lang="en-US" sz="1600" dirty="0">
              <a:latin typeface="Trebuchet MS" pitchFamily="34" charset="0"/>
            </a:endParaRPr>
          </a:p>
          <a:p>
            <a:endParaRPr lang="en-US" dirty="0"/>
          </a:p>
        </p:txBody>
      </p:sp>
      <p:sp>
        <p:nvSpPr>
          <p:cNvPr id="3" name="Oval 2">
            <a:extLst>
              <a:ext uri="{FF2B5EF4-FFF2-40B4-BE49-F238E27FC236}">
                <a16:creationId xmlns:a16="http://schemas.microsoft.com/office/drawing/2014/main" id="{95741A56-D7DB-4064-B1D8-87132D9223B1}"/>
              </a:ext>
            </a:extLst>
          </p:cNvPr>
          <p:cNvSpPr/>
          <p:nvPr/>
        </p:nvSpPr>
        <p:spPr>
          <a:xfrm>
            <a:off x="301842" y="1666781"/>
            <a:ext cx="662731" cy="637683"/>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1</a:t>
            </a:r>
          </a:p>
        </p:txBody>
      </p:sp>
      <p:sp>
        <p:nvSpPr>
          <p:cNvPr id="6" name="Oval 5">
            <a:extLst>
              <a:ext uri="{FF2B5EF4-FFF2-40B4-BE49-F238E27FC236}">
                <a16:creationId xmlns:a16="http://schemas.microsoft.com/office/drawing/2014/main" id="{9BEF1E04-204F-48DC-B28E-C068677E9EF9}"/>
              </a:ext>
            </a:extLst>
          </p:cNvPr>
          <p:cNvSpPr/>
          <p:nvPr/>
        </p:nvSpPr>
        <p:spPr>
          <a:xfrm>
            <a:off x="280710" y="3288773"/>
            <a:ext cx="662731" cy="637683"/>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2</a:t>
            </a:r>
          </a:p>
        </p:txBody>
      </p:sp>
      <p:sp>
        <p:nvSpPr>
          <p:cNvPr id="7" name="TextBox 6">
            <a:extLst>
              <a:ext uri="{FF2B5EF4-FFF2-40B4-BE49-F238E27FC236}">
                <a16:creationId xmlns:a16="http://schemas.microsoft.com/office/drawing/2014/main" id="{9B20F95D-FB8E-492D-BE3D-5003FF9ECD9D}"/>
              </a:ext>
            </a:extLst>
          </p:cNvPr>
          <p:cNvSpPr txBox="1"/>
          <p:nvPr/>
        </p:nvSpPr>
        <p:spPr>
          <a:xfrm>
            <a:off x="1295939" y="2981735"/>
            <a:ext cx="7721451" cy="1077218"/>
          </a:xfrm>
          <a:prstGeom prst="rect">
            <a:avLst/>
          </a:prstGeom>
          <a:noFill/>
        </p:spPr>
        <p:txBody>
          <a:bodyPr wrap="square" rtlCol="0">
            <a:spAutoFit/>
          </a:bodyPr>
          <a:lstStyle/>
          <a:p>
            <a:endParaRPr lang="en-US" sz="1600" dirty="0">
              <a:latin typeface="Trebuchet MS" pitchFamily="34" charset="0"/>
            </a:endParaRPr>
          </a:p>
          <a:p>
            <a:r>
              <a:rPr lang="en-US" sz="1600" dirty="0">
                <a:latin typeface="Trebuchet MS" pitchFamily="34" charset="0"/>
              </a:rPr>
              <a:t>However, at their core, Affluent adults have similar values &amp; beliefs as the average person - work and family are important and therefore they struggle with creating a work/life balance.</a:t>
            </a:r>
          </a:p>
        </p:txBody>
      </p:sp>
      <p:sp>
        <p:nvSpPr>
          <p:cNvPr id="9" name="Oval 8">
            <a:extLst>
              <a:ext uri="{FF2B5EF4-FFF2-40B4-BE49-F238E27FC236}">
                <a16:creationId xmlns:a16="http://schemas.microsoft.com/office/drawing/2014/main" id="{0C932B5E-2ABE-4C49-9FC4-4E62C1A02B48}"/>
              </a:ext>
            </a:extLst>
          </p:cNvPr>
          <p:cNvSpPr/>
          <p:nvPr/>
        </p:nvSpPr>
        <p:spPr>
          <a:xfrm>
            <a:off x="301843" y="4751858"/>
            <a:ext cx="662731" cy="637683"/>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3</a:t>
            </a:r>
          </a:p>
        </p:txBody>
      </p:sp>
      <p:sp>
        <p:nvSpPr>
          <p:cNvPr id="10" name="TextBox 9">
            <a:extLst>
              <a:ext uri="{FF2B5EF4-FFF2-40B4-BE49-F238E27FC236}">
                <a16:creationId xmlns:a16="http://schemas.microsoft.com/office/drawing/2014/main" id="{359E5648-F945-4ACD-A87F-D01AFD4D8040}"/>
              </a:ext>
            </a:extLst>
          </p:cNvPr>
          <p:cNvSpPr txBox="1"/>
          <p:nvPr/>
        </p:nvSpPr>
        <p:spPr>
          <a:xfrm>
            <a:off x="1295938" y="4441510"/>
            <a:ext cx="7721451" cy="1323439"/>
          </a:xfrm>
          <a:prstGeom prst="rect">
            <a:avLst/>
          </a:prstGeom>
          <a:noFill/>
        </p:spPr>
        <p:txBody>
          <a:bodyPr wrap="square" rtlCol="0">
            <a:spAutoFit/>
          </a:bodyPr>
          <a:lstStyle/>
          <a:p>
            <a:endParaRPr lang="en-US" sz="1600" dirty="0">
              <a:latin typeface="Trebuchet MS" pitchFamily="34" charset="0"/>
            </a:endParaRPr>
          </a:p>
          <a:p>
            <a:r>
              <a:rPr lang="en-US" sz="1600" dirty="0">
                <a:latin typeface="Trebuchet MS" pitchFamily="34" charset="0"/>
              </a:rPr>
              <a:t>Money allows affluent adults the ability to address their “stresses” differently – they invest in time-saving conveniences which enables them to spend quality time with loved ones, and indulge in a variety of life-enriching leisure pursuits. </a:t>
            </a:r>
          </a:p>
          <a:p>
            <a:endParaRPr lang="en-US" sz="1600" dirty="0">
              <a:latin typeface="Trebuchet MS" pitchFamily="34" charset="0"/>
            </a:endParaRPr>
          </a:p>
        </p:txBody>
      </p:sp>
      <p:sp>
        <p:nvSpPr>
          <p:cNvPr id="11" name="Text Placeholder 4">
            <a:extLst>
              <a:ext uri="{FF2B5EF4-FFF2-40B4-BE49-F238E27FC236}">
                <a16:creationId xmlns:a16="http://schemas.microsoft.com/office/drawing/2014/main" id="{0D1E51AF-5BCF-4322-ABC4-C1781CF16884}"/>
              </a:ext>
            </a:extLst>
          </p:cNvPr>
          <p:cNvSpPr txBox="1">
            <a:spLocks/>
          </p:cNvSpPr>
          <p:nvPr/>
        </p:nvSpPr>
        <p:spPr>
          <a:xfrm>
            <a:off x="329142" y="609548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GOOD FORTUNE</a:t>
            </a:r>
          </a:p>
        </p:txBody>
      </p:sp>
    </p:spTree>
    <p:extLst>
      <p:ext uri="{BB962C8B-B14F-4D97-AF65-F5344CB8AC3E}">
        <p14:creationId xmlns:p14="http://schemas.microsoft.com/office/powerpoint/2010/main" val="231641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36641" y="429976"/>
            <a:ext cx="7571184" cy="957509"/>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latin typeface="Trebuchet MS" pitchFamily="34" charset="0"/>
              </a:rPr>
              <a:t>Overview</a:t>
            </a:r>
          </a:p>
        </p:txBody>
      </p:sp>
      <p:sp>
        <p:nvSpPr>
          <p:cNvPr id="2" name="TextBox 1"/>
          <p:cNvSpPr txBox="1"/>
          <p:nvPr/>
        </p:nvSpPr>
        <p:spPr>
          <a:xfrm>
            <a:off x="636641" y="1274564"/>
            <a:ext cx="8102590" cy="4716676"/>
          </a:xfrm>
          <a:prstGeom prst="rect">
            <a:avLst/>
          </a:prstGeom>
          <a:noFill/>
        </p:spPr>
        <p:txBody>
          <a:bodyPr wrap="square" rtlCol="0">
            <a:spAutoFit/>
          </a:bodyPr>
          <a:lstStyle/>
          <a:p>
            <a:pPr algn="ctr"/>
            <a:endParaRPr lang="en-US" sz="1600" dirty="0"/>
          </a:p>
          <a:p>
            <a:pPr algn="ctr"/>
            <a:r>
              <a:rPr lang="en-US" sz="1600" dirty="0"/>
              <a:t>Many marketers speak of the Affluent in America as “time poor, but cash rich.”</a:t>
            </a:r>
          </a:p>
          <a:p>
            <a:pPr algn="ctr"/>
            <a:r>
              <a:rPr lang="en-US" sz="1600" dirty="0"/>
              <a:t>Affluents have the motivation and means to design their lives – including how they consume media – on their terms. The concern we have heard from advertisers and their agencies is that this can result in Affluent households moving away from TV platforms and adopting behaviors of ad avoidance.</a:t>
            </a:r>
          </a:p>
          <a:p>
            <a:pPr algn="ctr"/>
            <a:endParaRPr lang="en-US" sz="1600" dirty="0"/>
          </a:p>
          <a:p>
            <a:pPr algn="ctr"/>
            <a:r>
              <a:rPr lang="en-US" sz="1600" dirty="0"/>
              <a:t>Join us as we explore the lifestyle traits and media behavior of the Affluent and evaluate the implications for TV/Video and advertising:</a:t>
            </a:r>
          </a:p>
          <a:p>
            <a:pPr algn="ctr"/>
            <a:endParaRPr lang="en-US" sz="1050" dirty="0"/>
          </a:p>
          <a:p>
            <a:pPr algn="ctr"/>
            <a:r>
              <a:rPr lang="en-US" sz="1400" i="1" dirty="0"/>
              <a:t>How dissimilar (or similar) are Affluent households demographically and attitudinally?</a:t>
            </a:r>
          </a:p>
          <a:p>
            <a:pPr algn="ctr"/>
            <a:r>
              <a:rPr lang="en-US" sz="1400" i="1" dirty="0"/>
              <a:t>To what degree are the affluent watching TV?</a:t>
            </a:r>
          </a:p>
          <a:p>
            <a:pPr algn="ctr"/>
            <a:r>
              <a:rPr lang="en-US" sz="1400" i="1" dirty="0"/>
              <a:t>To what extent are they adopting new forms of video consumption – time shifting, use of OTT devices, viewing on other digital platforms?</a:t>
            </a:r>
          </a:p>
          <a:p>
            <a:pPr algn="ctr"/>
            <a:r>
              <a:rPr lang="en-US" sz="1400" i="1" dirty="0"/>
              <a:t>How do they perceive advertising, and are TV ads effective for them?</a:t>
            </a:r>
          </a:p>
          <a:p>
            <a:pPr algn="ctr"/>
            <a:endParaRPr lang="en-US" sz="1600" dirty="0"/>
          </a:p>
          <a:p>
            <a:pPr algn="ctr"/>
            <a:r>
              <a:rPr lang="en-US" sz="1600" dirty="0"/>
              <a:t> Ultimately, we will answer the question of whether this “time poor, but cash rich” condition impacts how Affluents consume media. It may surprise you to learn that, when it comes to media behavior, the Affluent look a lot like the average person!</a:t>
            </a:r>
          </a:p>
          <a:p>
            <a:pPr algn="ctr"/>
            <a:endParaRPr lang="en-US" sz="1200" dirty="0">
              <a:latin typeface="Trebuchet MS" pitchFamily="34" charset="0"/>
            </a:endParaRPr>
          </a:p>
        </p:txBody>
      </p:sp>
      <p:sp>
        <p:nvSpPr>
          <p:cNvPr id="4" name="Text Placeholder 4">
            <a:extLst>
              <a:ext uri="{FF2B5EF4-FFF2-40B4-BE49-F238E27FC236}">
                <a16:creationId xmlns:a16="http://schemas.microsoft.com/office/drawing/2014/main" id="{BEC98325-9A2A-43EA-A001-991755C6C644}"/>
              </a:ext>
            </a:extLst>
          </p:cNvPr>
          <p:cNvSpPr txBox="1">
            <a:spLocks/>
          </p:cNvSpPr>
          <p:nvPr/>
        </p:nvSpPr>
        <p:spPr>
          <a:xfrm>
            <a:off x="329142" y="609548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GOOD FORTUNE</a:t>
            </a:r>
          </a:p>
        </p:txBody>
      </p:sp>
    </p:spTree>
    <p:extLst>
      <p:ext uri="{BB962C8B-B14F-4D97-AF65-F5344CB8AC3E}">
        <p14:creationId xmlns:p14="http://schemas.microsoft.com/office/powerpoint/2010/main" val="572906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91051" y="4427764"/>
            <a:ext cx="6015798" cy="1517126"/>
          </a:xfrm>
        </p:spPr>
        <p:txBody>
          <a:bodyPr/>
          <a:lstStyle/>
          <a:p>
            <a:pPr algn="ctr">
              <a:lnSpc>
                <a:spcPct val="100000"/>
              </a:lnSpc>
            </a:pPr>
            <a:br>
              <a:rPr lang="en-US" sz="2800" dirty="0"/>
            </a:br>
            <a:r>
              <a:rPr lang="en-US" sz="2800" dirty="0"/>
              <a:t>A Closer Look: The Affluent and TV/Video Usage</a:t>
            </a:r>
          </a:p>
        </p:txBody>
      </p:sp>
    </p:spTree>
    <p:extLst>
      <p:ext uri="{BB962C8B-B14F-4D97-AF65-F5344CB8AC3E}">
        <p14:creationId xmlns:p14="http://schemas.microsoft.com/office/powerpoint/2010/main" val="23588787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D0F33-315D-4272-991F-B7972C660662}"/>
              </a:ext>
            </a:extLst>
          </p:cNvPr>
          <p:cNvSpPr>
            <a:spLocks noGrp="1"/>
          </p:cNvSpPr>
          <p:nvPr>
            <p:ph type="ctrTitle"/>
          </p:nvPr>
        </p:nvSpPr>
        <p:spPr>
          <a:xfrm>
            <a:off x="330200" y="415068"/>
            <a:ext cx="8483600" cy="1283951"/>
          </a:xfrm>
        </p:spPr>
        <p:txBody>
          <a:bodyPr/>
          <a:lstStyle/>
          <a:p>
            <a:r>
              <a:rPr lang="en-US" sz="2400" dirty="0"/>
              <a:t>With More Disposable Income, Affluent Americans Have The Means To Invest In The Latest Technology (or own everything…)</a:t>
            </a:r>
          </a:p>
        </p:txBody>
      </p:sp>
      <p:pic>
        <p:nvPicPr>
          <p:cNvPr id="3" name="Picture 2">
            <a:extLst>
              <a:ext uri="{FF2B5EF4-FFF2-40B4-BE49-F238E27FC236}">
                <a16:creationId xmlns:a16="http://schemas.microsoft.com/office/drawing/2014/main" id="{E1E3E59F-EF97-4E61-A9C3-7E0A5F8314A8}"/>
              </a:ext>
            </a:extLst>
          </p:cNvPr>
          <p:cNvPicPr>
            <a:picLocks noChangeAspect="1"/>
          </p:cNvPicPr>
          <p:nvPr/>
        </p:nvPicPr>
        <p:blipFill>
          <a:blip r:embed="rId2"/>
          <a:stretch>
            <a:fillRect/>
          </a:stretch>
        </p:blipFill>
        <p:spPr>
          <a:xfrm>
            <a:off x="828115" y="1699019"/>
            <a:ext cx="1852332" cy="1432745"/>
          </a:xfrm>
          <a:prstGeom prst="rect">
            <a:avLst/>
          </a:prstGeom>
          <a:ln>
            <a:solidFill>
              <a:schemeClr val="tx1"/>
            </a:solidFill>
          </a:ln>
        </p:spPr>
      </p:pic>
      <p:sp>
        <p:nvSpPr>
          <p:cNvPr id="4" name="TextBox 3">
            <a:extLst>
              <a:ext uri="{FF2B5EF4-FFF2-40B4-BE49-F238E27FC236}">
                <a16:creationId xmlns:a16="http://schemas.microsoft.com/office/drawing/2014/main" id="{C7867F88-523A-4FAD-982C-0CC694EC5204}"/>
              </a:ext>
            </a:extLst>
          </p:cNvPr>
          <p:cNvSpPr txBox="1"/>
          <p:nvPr/>
        </p:nvSpPr>
        <p:spPr>
          <a:xfrm>
            <a:off x="557479" y="3141880"/>
            <a:ext cx="2393605" cy="523220"/>
          </a:xfrm>
          <a:prstGeom prst="rect">
            <a:avLst/>
          </a:prstGeom>
          <a:noFill/>
        </p:spPr>
        <p:txBody>
          <a:bodyPr wrap="none" rtlCol="0">
            <a:spAutoFit/>
          </a:bodyPr>
          <a:lstStyle/>
          <a:p>
            <a:pPr algn="ctr"/>
            <a:r>
              <a:rPr lang="en-US" sz="1600" dirty="0"/>
              <a:t>High-End Home PC: </a:t>
            </a:r>
            <a:r>
              <a:rPr lang="en-US" sz="1600" b="1" dirty="0">
                <a:solidFill>
                  <a:srgbClr val="008000"/>
                </a:solidFill>
              </a:rPr>
              <a:t>183</a:t>
            </a:r>
          </a:p>
          <a:p>
            <a:pPr algn="ctr"/>
            <a:r>
              <a:rPr lang="en-US" sz="1200" i="1" dirty="0"/>
              <a:t>Spent $2k+ in last year on a PC</a:t>
            </a:r>
          </a:p>
        </p:txBody>
      </p:sp>
      <p:pic>
        <p:nvPicPr>
          <p:cNvPr id="5" name="Picture 4">
            <a:extLst>
              <a:ext uri="{FF2B5EF4-FFF2-40B4-BE49-F238E27FC236}">
                <a16:creationId xmlns:a16="http://schemas.microsoft.com/office/drawing/2014/main" id="{E1665243-AAC1-42B4-83C3-5EC1BB3ADEDF}"/>
              </a:ext>
            </a:extLst>
          </p:cNvPr>
          <p:cNvPicPr>
            <a:picLocks noChangeAspect="1"/>
          </p:cNvPicPr>
          <p:nvPr/>
        </p:nvPicPr>
        <p:blipFill>
          <a:blip r:embed="rId3"/>
          <a:stretch>
            <a:fillRect/>
          </a:stretch>
        </p:blipFill>
        <p:spPr>
          <a:xfrm>
            <a:off x="6514995" y="1690483"/>
            <a:ext cx="1910798" cy="1434994"/>
          </a:xfrm>
          <a:prstGeom prst="rect">
            <a:avLst/>
          </a:prstGeom>
          <a:ln>
            <a:solidFill>
              <a:schemeClr val="tx1"/>
            </a:solidFill>
          </a:ln>
        </p:spPr>
      </p:pic>
      <p:sp>
        <p:nvSpPr>
          <p:cNvPr id="6" name="TextBox 5">
            <a:extLst>
              <a:ext uri="{FF2B5EF4-FFF2-40B4-BE49-F238E27FC236}">
                <a16:creationId xmlns:a16="http://schemas.microsoft.com/office/drawing/2014/main" id="{243F4E3B-F8AE-4EBC-8755-53CEDCE8444A}"/>
              </a:ext>
            </a:extLst>
          </p:cNvPr>
          <p:cNvSpPr txBox="1"/>
          <p:nvPr/>
        </p:nvSpPr>
        <p:spPr>
          <a:xfrm>
            <a:off x="6184154" y="3116941"/>
            <a:ext cx="2569229" cy="523220"/>
          </a:xfrm>
          <a:prstGeom prst="rect">
            <a:avLst/>
          </a:prstGeom>
          <a:noFill/>
        </p:spPr>
        <p:txBody>
          <a:bodyPr wrap="none" rtlCol="0">
            <a:spAutoFit/>
          </a:bodyPr>
          <a:lstStyle/>
          <a:p>
            <a:pPr algn="ctr"/>
            <a:r>
              <a:rPr lang="en-US" sz="1600" dirty="0"/>
              <a:t>Smart TV: </a:t>
            </a:r>
            <a:r>
              <a:rPr lang="en-US" sz="1600" b="1" dirty="0">
                <a:solidFill>
                  <a:srgbClr val="008000"/>
                </a:solidFill>
              </a:rPr>
              <a:t>139</a:t>
            </a:r>
          </a:p>
          <a:p>
            <a:pPr algn="ctr"/>
            <a:r>
              <a:rPr lang="en-US" sz="1200" i="1" dirty="0"/>
              <a:t>Smart TV most recent TV purchase</a:t>
            </a:r>
          </a:p>
        </p:txBody>
      </p:sp>
      <p:pic>
        <p:nvPicPr>
          <p:cNvPr id="7" name="Picture 6">
            <a:extLst>
              <a:ext uri="{FF2B5EF4-FFF2-40B4-BE49-F238E27FC236}">
                <a16:creationId xmlns:a16="http://schemas.microsoft.com/office/drawing/2014/main" id="{76FE1DF6-F3DB-4D3B-9E96-2E940A7E76B5}"/>
              </a:ext>
            </a:extLst>
          </p:cNvPr>
          <p:cNvPicPr>
            <a:picLocks noChangeAspect="1"/>
          </p:cNvPicPr>
          <p:nvPr/>
        </p:nvPicPr>
        <p:blipFill>
          <a:blip r:embed="rId4"/>
          <a:stretch>
            <a:fillRect/>
          </a:stretch>
        </p:blipFill>
        <p:spPr>
          <a:xfrm>
            <a:off x="2788746" y="4047854"/>
            <a:ext cx="1236792" cy="1610136"/>
          </a:xfrm>
          <a:prstGeom prst="rect">
            <a:avLst/>
          </a:prstGeom>
          <a:ln>
            <a:solidFill>
              <a:schemeClr val="tx1"/>
            </a:solidFill>
          </a:ln>
        </p:spPr>
      </p:pic>
      <p:sp>
        <p:nvSpPr>
          <p:cNvPr id="8" name="TextBox 7">
            <a:extLst>
              <a:ext uri="{FF2B5EF4-FFF2-40B4-BE49-F238E27FC236}">
                <a16:creationId xmlns:a16="http://schemas.microsoft.com/office/drawing/2014/main" id="{61B8EBDA-871E-4AD8-ABC0-F221921B26A2}"/>
              </a:ext>
            </a:extLst>
          </p:cNvPr>
          <p:cNvSpPr txBox="1"/>
          <p:nvPr/>
        </p:nvSpPr>
        <p:spPr>
          <a:xfrm>
            <a:off x="2597355" y="5672175"/>
            <a:ext cx="1508746" cy="338554"/>
          </a:xfrm>
          <a:prstGeom prst="rect">
            <a:avLst/>
          </a:prstGeom>
          <a:noFill/>
        </p:spPr>
        <p:txBody>
          <a:bodyPr wrap="none" rtlCol="0">
            <a:spAutoFit/>
          </a:bodyPr>
          <a:lstStyle/>
          <a:p>
            <a:pPr algn="ctr"/>
            <a:r>
              <a:rPr lang="en-US" sz="1600" dirty="0"/>
              <a:t>Xbox 360: </a:t>
            </a:r>
            <a:r>
              <a:rPr lang="en-US" sz="1600" b="1" dirty="0">
                <a:solidFill>
                  <a:srgbClr val="008000"/>
                </a:solidFill>
              </a:rPr>
              <a:t>121</a:t>
            </a:r>
          </a:p>
        </p:txBody>
      </p:sp>
      <p:sp>
        <p:nvSpPr>
          <p:cNvPr id="9" name="TextBox 8">
            <a:extLst>
              <a:ext uri="{FF2B5EF4-FFF2-40B4-BE49-F238E27FC236}">
                <a16:creationId xmlns:a16="http://schemas.microsoft.com/office/drawing/2014/main" id="{B46ED58D-9A01-4909-8E08-117CB7421101}"/>
              </a:ext>
            </a:extLst>
          </p:cNvPr>
          <p:cNvSpPr txBox="1"/>
          <p:nvPr/>
        </p:nvSpPr>
        <p:spPr>
          <a:xfrm>
            <a:off x="764824" y="5683380"/>
            <a:ext cx="1255472" cy="338554"/>
          </a:xfrm>
          <a:prstGeom prst="rect">
            <a:avLst/>
          </a:prstGeom>
          <a:noFill/>
        </p:spPr>
        <p:txBody>
          <a:bodyPr wrap="none" rtlCol="0">
            <a:spAutoFit/>
          </a:bodyPr>
          <a:lstStyle/>
          <a:p>
            <a:pPr algn="ctr"/>
            <a:r>
              <a:rPr lang="en-US" sz="1600" dirty="0"/>
              <a:t>iPhone: </a:t>
            </a:r>
            <a:r>
              <a:rPr lang="en-US" sz="1600" dirty="0">
                <a:solidFill>
                  <a:srgbClr val="008000"/>
                </a:solidFill>
              </a:rPr>
              <a:t>155</a:t>
            </a:r>
          </a:p>
        </p:txBody>
      </p:sp>
      <p:pic>
        <p:nvPicPr>
          <p:cNvPr id="10" name="Picture 9">
            <a:extLst>
              <a:ext uri="{FF2B5EF4-FFF2-40B4-BE49-F238E27FC236}">
                <a16:creationId xmlns:a16="http://schemas.microsoft.com/office/drawing/2014/main" id="{9DC83C20-8B68-468D-B577-C6B66ECF5831}"/>
              </a:ext>
            </a:extLst>
          </p:cNvPr>
          <p:cNvPicPr>
            <a:picLocks noChangeAspect="1"/>
          </p:cNvPicPr>
          <p:nvPr/>
        </p:nvPicPr>
        <p:blipFill>
          <a:blip r:embed="rId5"/>
          <a:stretch>
            <a:fillRect/>
          </a:stretch>
        </p:blipFill>
        <p:spPr>
          <a:xfrm>
            <a:off x="3674615" y="1681947"/>
            <a:ext cx="1815084" cy="1452067"/>
          </a:xfrm>
          <a:prstGeom prst="rect">
            <a:avLst/>
          </a:prstGeom>
          <a:ln>
            <a:solidFill>
              <a:schemeClr val="tx1"/>
            </a:solidFill>
          </a:ln>
        </p:spPr>
      </p:pic>
      <p:sp>
        <p:nvSpPr>
          <p:cNvPr id="11" name="TextBox 10">
            <a:extLst>
              <a:ext uri="{FF2B5EF4-FFF2-40B4-BE49-F238E27FC236}">
                <a16:creationId xmlns:a16="http://schemas.microsoft.com/office/drawing/2014/main" id="{9E1C035D-587E-4E0D-9D68-5CEEEA915EE8}"/>
              </a:ext>
            </a:extLst>
          </p:cNvPr>
          <p:cNvSpPr txBox="1"/>
          <p:nvPr/>
        </p:nvSpPr>
        <p:spPr>
          <a:xfrm>
            <a:off x="3629673" y="3141880"/>
            <a:ext cx="1830950" cy="523220"/>
          </a:xfrm>
          <a:prstGeom prst="rect">
            <a:avLst/>
          </a:prstGeom>
          <a:noFill/>
        </p:spPr>
        <p:txBody>
          <a:bodyPr wrap="none" rtlCol="0">
            <a:spAutoFit/>
          </a:bodyPr>
          <a:lstStyle/>
          <a:p>
            <a:pPr algn="ctr"/>
            <a:r>
              <a:rPr lang="en-US" sz="1600" dirty="0"/>
              <a:t>PC Software: </a:t>
            </a:r>
            <a:r>
              <a:rPr lang="en-US" sz="1600" dirty="0">
                <a:solidFill>
                  <a:srgbClr val="008000"/>
                </a:solidFill>
              </a:rPr>
              <a:t>140</a:t>
            </a:r>
          </a:p>
          <a:p>
            <a:pPr algn="ctr"/>
            <a:r>
              <a:rPr lang="en-US" sz="1200" dirty="0"/>
              <a:t>Spent $500+ in last year</a:t>
            </a:r>
          </a:p>
        </p:txBody>
      </p:sp>
      <p:sp>
        <p:nvSpPr>
          <p:cNvPr id="12" name="TextBox 11">
            <a:extLst>
              <a:ext uri="{FF2B5EF4-FFF2-40B4-BE49-F238E27FC236}">
                <a16:creationId xmlns:a16="http://schemas.microsoft.com/office/drawing/2014/main" id="{0D6F0CBA-145E-427A-BE1E-AA4A7E6F46C0}"/>
              </a:ext>
            </a:extLst>
          </p:cNvPr>
          <p:cNvSpPr txBox="1"/>
          <p:nvPr/>
        </p:nvSpPr>
        <p:spPr>
          <a:xfrm>
            <a:off x="4929657" y="5668585"/>
            <a:ext cx="1433086" cy="338554"/>
          </a:xfrm>
          <a:prstGeom prst="rect">
            <a:avLst/>
          </a:prstGeom>
          <a:noFill/>
        </p:spPr>
        <p:txBody>
          <a:bodyPr wrap="none" rtlCol="0">
            <a:spAutoFit/>
          </a:bodyPr>
          <a:lstStyle/>
          <a:p>
            <a:pPr algn="ctr"/>
            <a:r>
              <a:rPr lang="en-US" sz="1600" dirty="0" err="1"/>
              <a:t>eReader</a:t>
            </a:r>
            <a:r>
              <a:rPr lang="en-US" sz="1600" dirty="0"/>
              <a:t>: </a:t>
            </a:r>
            <a:r>
              <a:rPr lang="en-US" sz="1600" b="1" dirty="0">
                <a:solidFill>
                  <a:srgbClr val="008000"/>
                </a:solidFill>
              </a:rPr>
              <a:t>156</a:t>
            </a:r>
          </a:p>
        </p:txBody>
      </p:sp>
      <p:sp>
        <p:nvSpPr>
          <p:cNvPr id="13" name="Text Placeholder 3">
            <a:extLst>
              <a:ext uri="{FF2B5EF4-FFF2-40B4-BE49-F238E27FC236}">
                <a16:creationId xmlns:a16="http://schemas.microsoft.com/office/drawing/2014/main" id="{756AA11E-154D-4BE4-83F9-75CADBCF7607}"/>
              </a:ext>
            </a:extLst>
          </p:cNvPr>
          <p:cNvSpPr txBox="1">
            <a:spLocks/>
          </p:cNvSpPr>
          <p:nvPr/>
        </p:nvSpPr>
        <p:spPr>
          <a:xfrm>
            <a:off x="223211" y="6574080"/>
            <a:ext cx="5562600" cy="236537"/>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Source: GfK MRI 2017 Doublebase; Index of Affluent HHI $100k+ vs. Total Adults 18+</a:t>
            </a:r>
          </a:p>
        </p:txBody>
      </p:sp>
      <p:sp>
        <p:nvSpPr>
          <p:cNvPr id="14" name="TextBox 13">
            <a:extLst>
              <a:ext uri="{FF2B5EF4-FFF2-40B4-BE49-F238E27FC236}">
                <a16:creationId xmlns:a16="http://schemas.microsoft.com/office/drawing/2014/main" id="{352DC656-73CE-4821-9856-0BA38AE536D3}"/>
              </a:ext>
            </a:extLst>
          </p:cNvPr>
          <p:cNvSpPr txBox="1"/>
          <p:nvPr/>
        </p:nvSpPr>
        <p:spPr>
          <a:xfrm>
            <a:off x="7160229" y="5669015"/>
            <a:ext cx="1252395" cy="338554"/>
          </a:xfrm>
          <a:prstGeom prst="rect">
            <a:avLst/>
          </a:prstGeom>
          <a:noFill/>
        </p:spPr>
        <p:txBody>
          <a:bodyPr wrap="none" rtlCol="0">
            <a:spAutoFit/>
          </a:bodyPr>
          <a:lstStyle/>
          <a:p>
            <a:pPr algn="ctr"/>
            <a:r>
              <a:rPr lang="en-US" sz="1600" dirty="0"/>
              <a:t>Tablet: </a:t>
            </a:r>
            <a:r>
              <a:rPr lang="en-US" sz="1600" b="1" dirty="0">
                <a:solidFill>
                  <a:srgbClr val="008000"/>
                </a:solidFill>
              </a:rPr>
              <a:t>136</a:t>
            </a:r>
          </a:p>
        </p:txBody>
      </p:sp>
      <p:pic>
        <p:nvPicPr>
          <p:cNvPr id="16" name="Picture 2">
            <a:extLst>
              <a:ext uri="{FF2B5EF4-FFF2-40B4-BE49-F238E27FC236}">
                <a16:creationId xmlns:a16="http://schemas.microsoft.com/office/drawing/2014/main" id="{3D6621B5-1DED-4388-A961-D2DDF1D7214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8110" y="4047854"/>
            <a:ext cx="1632461" cy="163246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7" name="Picture 3">
            <a:extLst>
              <a:ext uri="{FF2B5EF4-FFF2-40B4-BE49-F238E27FC236}">
                <a16:creationId xmlns:a16="http://schemas.microsoft.com/office/drawing/2014/main" id="{92559685-C094-4453-BD45-E69EAF5091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9657" y="4047854"/>
            <a:ext cx="1610136" cy="161013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8" name="Picture 4">
            <a:extLst>
              <a:ext uri="{FF2B5EF4-FFF2-40B4-BE49-F238E27FC236}">
                <a16:creationId xmlns:a16="http://schemas.microsoft.com/office/drawing/2014/main" id="{B85D516C-6D9C-4535-B4FA-3EED2DDE514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50921" y="4242114"/>
            <a:ext cx="1854238" cy="122161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9" name="Text Placeholder 4">
            <a:extLst>
              <a:ext uri="{FF2B5EF4-FFF2-40B4-BE49-F238E27FC236}">
                <a16:creationId xmlns:a16="http://schemas.microsoft.com/office/drawing/2014/main" id="{33B6FCFC-12AD-464D-9AE6-AF150CD5FA41}"/>
              </a:ext>
            </a:extLst>
          </p:cNvPr>
          <p:cNvSpPr txBox="1">
            <a:spLocks/>
          </p:cNvSpPr>
          <p:nvPr/>
        </p:nvSpPr>
        <p:spPr>
          <a:xfrm>
            <a:off x="329142" y="609548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GOOD FORTUNE</a:t>
            </a:r>
          </a:p>
        </p:txBody>
      </p:sp>
    </p:spTree>
    <p:extLst>
      <p:ext uri="{BB962C8B-B14F-4D97-AF65-F5344CB8AC3E}">
        <p14:creationId xmlns:p14="http://schemas.microsoft.com/office/powerpoint/2010/main" val="3066845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D0F33-315D-4272-991F-B7972C660662}"/>
              </a:ext>
            </a:extLst>
          </p:cNvPr>
          <p:cNvSpPr>
            <a:spLocks noGrp="1"/>
          </p:cNvSpPr>
          <p:nvPr>
            <p:ph type="ctrTitle"/>
          </p:nvPr>
        </p:nvSpPr>
        <p:spPr>
          <a:xfrm>
            <a:off x="330200" y="415068"/>
            <a:ext cx="8483600" cy="1283951"/>
          </a:xfrm>
        </p:spPr>
        <p:txBody>
          <a:bodyPr/>
          <a:lstStyle/>
          <a:p>
            <a:r>
              <a:rPr lang="en-US" sz="2400" dirty="0"/>
              <a:t>Although They Own All These Devices, They Aren’t (And Don’t Consider Themselves To Be) Significantly More “Tech Savvy” Than The Average Person</a:t>
            </a:r>
            <a:br>
              <a:rPr lang="en-US" sz="2400" dirty="0"/>
            </a:br>
            <a:endParaRPr lang="en-US" sz="2400" dirty="0"/>
          </a:p>
        </p:txBody>
      </p:sp>
      <p:graphicFrame>
        <p:nvGraphicFramePr>
          <p:cNvPr id="21" name="Chart 20">
            <a:extLst>
              <a:ext uri="{FF2B5EF4-FFF2-40B4-BE49-F238E27FC236}">
                <a16:creationId xmlns:a16="http://schemas.microsoft.com/office/drawing/2014/main" id="{0B2EFD86-25B1-4E4A-A81E-891CFE998392}"/>
              </a:ext>
            </a:extLst>
          </p:cNvPr>
          <p:cNvGraphicFramePr/>
          <p:nvPr>
            <p:extLst>
              <p:ext uri="{D42A27DB-BD31-4B8C-83A1-F6EECF244321}">
                <p14:modId xmlns:p14="http://schemas.microsoft.com/office/powerpoint/2010/main" val="888234382"/>
              </p:ext>
            </p:extLst>
          </p:nvPr>
        </p:nvGraphicFramePr>
        <p:xfrm>
          <a:off x="5286363" y="2435185"/>
          <a:ext cx="3980464" cy="3336365"/>
        </p:xfrm>
        <a:graphic>
          <a:graphicData uri="http://schemas.openxmlformats.org/drawingml/2006/chart">
            <c:chart xmlns:c="http://schemas.openxmlformats.org/drawingml/2006/chart" xmlns:r="http://schemas.openxmlformats.org/officeDocument/2006/relationships" r:id="rId2"/>
          </a:graphicData>
        </a:graphic>
      </p:graphicFrame>
      <p:grpSp>
        <p:nvGrpSpPr>
          <p:cNvPr id="3" name="Group 2">
            <a:extLst>
              <a:ext uri="{FF2B5EF4-FFF2-40B4-BE49-F238E27FC236}">
                <a16:creationId xmlns:a16="http://schemas.microsoft.com/office/drawing/2014/main" id="{50162D5F-A1BD-4CC8-AFE7-CF41E032890E}"/>
              </a:ext>
            </a:extLst>
          </p:cNvPr>
          <p:cNvGrpSpPr/>
          <p:nvPr/>
        </p:nvGrpSpPr>
        <p:grpSpPr>
          <a:xfrm>
            <a:off x="171885" y="2554846"/>
            <a:ext cx="4866280" cy="3336365"/>
            <a:chOff x="171885" y="2554846"/>
            <a:chExt cx="4866280" cy="3336365"/>
          </a:xfrm>
        </p:grpSpPr>
        <p:graphicFrame>
          <p:nvGraphicFramePr>
            <p:cNvPr id="5" name="Chart 4">
              <a:extLst>
                <a:ext uri="{FF2B5EF4-FFF2-40B4-BE49-F238E27FC236}">
                  <a16:creationId xmlns:a16="http://schemas.microsoft.com/office/drawing/2014/main" id="{B8CD4DE7-C057-4DA2-9AA0-7A7A4ED473F0}"/>
                </a:ext>
              </a:extLst>
            </p:cNvPr>
            <p:cNvGraphicFramePr/>
            <p:nvPr>
              <p:extLst>
                <p:ext uri="{D42A27DB-BD31-4B8C-83A1-F6EECF244321}">
                  <p14:modId xmlns:p14="http://schemas.microsoft.com/office/powerpoint/2010/main" val="2722336175"/>
                </p:ext>
              </p:extLst>
            </p:nvPr>
          </p:nvGraphicFramePr>
          <p:xfrm>
            <a:off x="171885" y="2554846"/>
            <a:ext cx="4832724" cy="3336365"/>
          </p:xfrm>
          <a:graphic>
            <a:graphicData uri="http://schemas.openxmlformats.org/drawingml/2006/chart">
              <c:chart xmlns:c="http://schemas.openxmlformats.org/drawingml/2006/chart" xmlns:r="http://schemas.openxmlformats.org/officeDocument/2006/relationships" r:id="rId3"/>
            </a:graphicData>
          </a:graphic>
        </p:graphicFrame>
        <p:cxnSp>
          <p:nvCxnSpPr>
            <p:cNvPr id="22" name="Straight Connector 21">
              <a:extLst>
                <a:ext uri="{FF2B5EF4-FFF2-40B4-BE49-F238E27FC236}">
                  <a16:creationId xmlns:a16="http://schemas.microsoft.com/office/drawing/2014/main" id="{F2F0F8FE-C2D1-42F9-8930-6A72D57A2B0F}"/>
                </a:ext>
              </a:extLst>
            </p:cNvPr>
            <p:cNvCxnSpPr/>
            <p:nvPr/>
          </p:nvCxnSpPr>
          <p:spPr>
            <a:xfrm>
              <a:off x="896471" y="4467387"/>
              <a:ext cx="4141694" cy="0"/>
            </a:xfrm>
            <a:prstGeom prst="line">
              <a:avLst/>
            </a:prstGeom>
            <a:ln w="6350"/>
          </p:spPr>
          <p:style>
            <a:lnRef idx="2">
              <a:schemeClr val="dk1"/>
            </a:lnRef>
            <a:fillRef idx="0">
              <a:schemeClr val="dk1"/>
            </a:fillRef>
            <a:effectRef idx="1">
              <a:schemeClr val="dk1"/>
            </a:effectRef>
            <a:fontRef idx="minor">
              <a:schemeClr val="tx1"/>
            </a:fontRef>
          </p:style>
        </p:cxnSp>
      </p:grpSp>
      <p:cxnSp>
        <p:nvCxnSpPr>
          <p:cNvPr id="23" name="Straight Connector 22">
            <a:extLst>
              <a:ext uri="{FF2B5EF4-FFF2-40B4-BE49-F238E27FC236}">
                <a16:creationId xmlns:a16="http://schemas.microsoft.com/office/drawing/2014/main" id="{3C33410F-C1EE-423B-A2F3-562DECD4DC6C}"/>
              </a:ext>
            </a:extLst>
          </p:cNvPr>
          <p:cNvCxnSpPr>
            <a:cxnSpLocks/>
          </p:cNvCxnSpPr>
          <p:nvPr/>
        </p:nvCxnSpPr>
        <p:spPr>
          <a:xfrm>
            <a:off x="5839502" y="4426845"/>
            <a:ext cx="3056964" cy="0"/>
          </a:xfrm>
          <a:prstGeom prst="line">
            <a:avLst/>
          </a:prstGeom>
          <a:ln w="6350"/>
        </p:spPr>
        <p:style>
          <a:lnRef idx="2">
            <a:schemeClr val="dk1"/>
          </a:lnRef>
          <a:fillRef idx="0">
            <a:schemeClr val="dk1"/>
          </a:fillRef>
          <a:effectRef idx="1">
            <a:schemeClr val="dk1"/>
          </a:effectRef>
          <a:fontRef idx="minor">
            <a:schemeClr val="tx1"/>
          </a:fontRef>
        </p:style>
      </p:cxnSp>
      <p:sp>
        <p:nvSpPr>
          <p:cNvPr id="25" name="TextBox 24">
            <a:extLst>
              <a:ext uri="{FF2B5EF4-FFF2-40B4-BE49-F238E27FC236}">
                <a16:creationId xmlns:a16="http://schemas.microsoft.com/office/drawing/2014/main" id="{8082B940-3A32-481B-946E-BD518587BEFC}"/>
              </a:ext>
            </a:extLst>
          </p:cNvPr>
          <p:cNvSpPr txBox="1"/>
          <p:nvPr/>
        </p:nvSpPr>
        <p:spPr>
          <a:xfrm>
            <a:off x="330200" y="1706120"/>
            <a:ext cx="8634506" cy="584775"/>
          </a:xfrm>
          <a:prstGeom prst="rect">
            <a:avLst/>
          </a:prstGeom>
          <a:noFill/>
        </p:spPr>
        <p:txBody>
          <a:bodyPr wrap="square" rtlCol="0">
            <a:spAutoFit/>
          </a:bodyPr>
          <a:lstStyle/>
          <a:p>
            <a:pPr algn="ctr"/>
            <a:r>
              <a:rPr lang="en-US" sz="1600" dirty="0"/>
              <a:t>In fact, “tech” ranks behind several other areas they consider themselves to be more of an  expert in, and they aren’t readily consulted for their opinions in this area either.</a:t>
            </a:r>
          </a:p>
        </p:txBody>
      </p:sp>
      <p:sp>
        <p:nvSpPr>
          <p:cNvPr id="26" name="TextBox 25">
            <a:extLst>
              <a:ext uri="{FF2B5EF4-FFF2-40B4-BE49-F238E27FC236}">
                <a16:creationId xmlns:a16="http://schemas.microsoft.com/office/drawing/2014/main" id="{43165D05-C082-4FC0-AA9C-ECD494A5BAA7}"/>
              </a:ext>
            </a:extLst>
          </p:cNvPr>
          <p:cNvSpPr txBox="1"/>
          <p:nvPr/>
        </p:nvSpPr>
        <p:spPr>
          <a:xfrm>
            <a:off x="3647233" y="5807131"/>
            <a:ext cx="2659702" cy="261610"/>
          </a:xfrm>
          <a:prstGeom prst="rect">
            <a:avLst/>
          </a:prstGeom>
          <a:noFill/>
        </p:spPr>
        <p:txBody>
          <a:bodyPr wrap="none" rtlCol="0">
            <a:spAutoFit/>
          </a:bodyPr>
          <a:lstStyle/>
          <a:p>
            <a:r>
              <a:rPr lang="en-US" sz="1100" b="1" dirty="0"/>
              <a:t>Index Affluent Adults vs. Total Adults</a:t>
            </a:r>
          </a:p>
        </p:txBody>
      </p:sp>
      <p:sp>
        <p:nvSpPr>
          <p:cNvPr id="9" name="Text Placeholder 3">
            <a:extLst>
              <a:ext uri="{FF2B5EF4-FFF2-40B4-BE49-F238E27FC236}">
                <a16:creationId xmlns:a16="http://schemas.microsoft.com/office/drawing/2014/main" id="{A8704B6E-674B-49D3-A913-D28EBB560B58}"/>
              </a:ext>
            </a:extLst>
          </p:cNvPr>
          <p:cNvSpPr txBox="1">
            <a:spLocks/>
          </p:cNvSpPr>
          <p:nvPr/>
        </p:nvSpPr>
        <p:spPr>
          <a:xfrm>
            <a:off x="223211" y="6574080"/>
            <a:ext cx="5562600" cy="236537"/>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Source: GfK MRI 2017 Doublebase; Index of Affluent HHI $100k+ vs. Total Adults 18+</a:t>
            </a:r>
          </a:p>
        </p:txBody>
      </p:sp>
      <p:sp>
        <p:nvSpPr>
          <p:cNvPr id="11" name="Text Placeholder 4">
            <a:extLst>
              <a:ext uri="{FF2B5EF4-FFF2-40B4-BE49-F238E27FC236}">
                <a16:creationId xmlns:a16="http://schemas.microsoft.com/office/drawing/2014/main" id="{90D88201-E4E6-4CFB-AB6A-38CF9A70C352}"/>
              </a:ext>
            </a:extLst>
          </p:cNvPr>
          <p:cNvSpPr txBox="1">
            <a:spLocks/>
          </p:cNvSpPr>
          <p:nvPr/>
        </p:nvSpPr>
        <p:spPr>
          <a:xfrm>
            <a:off x="329142" y="609548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GOOD FORTUNE</a:t>
            </a:r>
          </a:p>
        </p:txBody>
      </p:sp>
    </p:spTree>
    <p:extLst>
      <p:ext uri="{BB962C8B-B14F-4D97-AF65-F5344CB8AC3E}">
        <p14:creationId xmlns:p14="http://schemas.microsoft.com/office/powerpoint/2010/main" val="3047147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D0F33-315D-4272-991F-B7972C660662}"/>
              </a:ext>
            </a:extLst>
          </p:cNvPr>
          <p:cNvSpPr>
            <a:spLocks noGrp="1"/>
          </p:cNvSpPr>
          <p:nvPr>
            <p:ph type="ctrTitle"/>
          </p:nvPr>
        </p:nvSpPr>
        <p:spPr>
          <a:xfrm>
            <a:off x="330200" y="415068"/>
            <a:ext cx="8483600" cy="1283951"/>
          </a:xfrm>
        </p:spPr>
        <p:txBody>
          <a:bodyPr/>
          <a:lstStyle/>
          <a:p>
            <a:r>
              <a:rPr lang="en-US" sz="2800" dirty="0"/>
              <a:t>One Area They Invest Heavily In Is Video/TV Related Devices</a:t>
            </a:r>
          </a:p>
        </p:txBody>
      </p:sp>
      <p:sp>
        <p:nvSpPr>
          <p:cNvPr id="4" name="TextBox 3">
            <a:extLst>
              <a:ext uri="{FF2B5EF4-FFF2-40B4-BE49-F238E27FC236}">
                <a16:creationId xmlns:a16="http://schemas.microsoft.com/office/drawing/2014/main" id="{31E4ADC7-75B8-46DC-B6FE-F98C1D55C3EC}"/>
              </a:ext>
            </a:extLst>
          </p:cNvPr>
          <p:cNvSpPr txBox="1"/>
          <p:nvPr/>
        </p:nvSpPr>
        <p:spPr>
          <a:xfrm>
            <a:off x="3125339" y="3917002"/>
            <a:ext cx="4709315" cy="738664"/>
          </a:xfrm>
          <a:prstGeom prst="rect">
            <a:avLst/>
          </a:prstGeom>
          <a:noFill/>
        </p:spPr>
        <p:txBody>
          <a:bodyPr wrap="square" rtlCol="0">
            <a:spAutoFit/>
          </a:bodyPr>
          <a:lstStyle/>
          <a:p>
            <a:pPr algn="ctr"/>
            <a:r>
              <a:rPr lang="en-US" sz="2400" b="1" dirty="0">
                <a:solidFill>
                  <a:srgbClr val="008000"/>
                </a:solidFill>
              </a:rPr>
              <a:t>128</a:t>
            </a:r>
          </a:p>
          <a:p>
            <a:pPr algn="ctr"/>
            <a:r>
              <a:rPr lang="en-US" dirty="0"/>
              <a:t>Have 3+ TVs in their home</a:t>
            </a:r>
            <a:endParaRPr lang="en-US" b="1" dirty="0">
              <a:solidFill>
                <a:srgbClr val="008000"/>
              </a:solidFill>
            </a:endParaRPr>
          </a:p>
        </p:txBody>
      </p:sp>
      <p:sp>
        <p:nvSpPr>
          <p:cNvPr id="8" name="TextBox 7">
            <a:extLst>
              <a:ext uri="{FF2B5EF4-FFF2-40B4-BE49-F238E27FC236}">
                <a16:creationId xmlns:a16="http://schemas.microsoft.com/office/drawing/2014/main" id="{7B605B4A-3511-44B3-B3D9-B0AEB49092A7}"/>
              </a:ext>
            </a:extLst>
          </p:cNvPr>
          <p:cNvSpPr txBox="1"/>
          <p:nvPr/>
        </p:nvSpPr>
        <p:spPr>
          <a:xfrm>
            <a:off x="292970" y="1808378"/>
            <a:ext cx="2932832" cy="738664"/>
          </a:xfrm>
          <a:prstGeom prst="rect">
            <a:avLst/>
          </a:prstGeom>
          <a:noFill/>
        </p:spPr>
        <p:txBody>
          <a:bodyPr wrap="square" rtlCol="0">
            <a:spAutoFit/>
          </a:bodyPr>
          <a:lstStyle/>
          <a:p>
            <a:pPr algn="ctr"/>
            <a:r>
              <a:rPr lang="en-US" sz="2400" b="1" dirty="0">
                <a:solidFill>
                  <a:srgbClr val="008000"/>
                </a:solidFill>
              </a:rPr>
              <a:t>150</a:t>
            </a:r>
          </a:p>
          <a:p>
            <a:r>
              <a:rPr lang="en-US" dirty="0"/>
              <a:t>Own a 4K or Ultra HDTV</a:t>
            </a:r>
            <a:endParaRPr lang="en-US" b="1" dirty="0">
              <a:solidFill>
                <a:srgbClr val="008000"/>
              </a:solidFill>
            </a:endParaRPr>
          </a:p>
        </p:txBody>
      </p:sp>
      <p:sp>
        <p:nvSpPr>
          <p:cNvPr id="9" name="TextBox 8">
            <a:extLst>
              <a:ext uri="{FF2B5EF4-FFF2-40B4-BE49-F238E27FC236}">
                <a16:creationId xmlns:a16="http://schemas.microsoft.com/office/drawing/2014/main" id="{9B8B0764-2BCF-480D-B7AB-0F8744EDF578}"/>
              </a:ext>
            </a:extLst>
          </p:cNvPr>
          <p:cNvSpPr txBox="1"/>
          <p:nvPr/>
        </p:nvSpPr>
        <p:spPr>
          <a:xfrm>
            <a:off x="2041060" y="2719153"/>
            <a:ext cx="2932832" cy="1015663"/>
          </a:xfrm>
          <a:prstGeom prst="rect">
            <a:avLst/>
          </a:prstGeom>
          <a:noFill/>
        </p:spPr>
        <p:txBody>
          <a:bodyPr wrap="square" rtlCol="0">
            <a:spAutoFit/>
          </a:bodyPr>
          <a:lstStyle/>
          <a:p>
            <a:pPr algn="ctr"/>
            <a:r>
              <a:rPr lang="en-US" sz="2400" b="1" dirty="0">
                <a:solidFill>
                  <a:srgbClr val="008000"/>
                </a:solidFill>
              </a:rPr>
              <a:t>139</a:t>
            </a:r>
          </a:p>
          <a:p>
            <a:pPr algn="ctr"/>
            <a:r>
              <a:rPr lang="en-US" dirty="0"/>
              <a:t>Most recent purchase was a Smart TV</a:t>
            </a:r>
          </a:p>
        </p:txBody>
      </p:sp>
      <p:sp>
        <p:nvSpPr>
          <p:cNvPr id="12" name="TextBox 11">
            <a:extLst>
              <a:ext uri="{FF2B5EF4-FFF2-40B4-BE49-F238E27FC236}">
                <a16:creationId xmlns:a16="http://schemas.microsoft.com/office/drawing/2014/main" id="{141BD0BC-5AAE-4CA3-973D-F20D89DB2D46}"/>
              </a:ext>
            </a:extLst>
          </p:cNvPr>
          <p:cNvSpPr txBox="1"/>
          <p:nvPr/>
        </p:nvSpPr>
        <p:spPr>
          <a:xfrm>
            <a:off x="4764506" y="5020038"/>
            <a:ext cx="4709315" cy="738664"/>
          </a:xfrm>
          <a:prstGeom prst="rect">
            <a:avLst/>
          </a:prstGeom>
          <a:noFill/>
        </p:spPr>
        <p:txBody>
          <a:bodyPr wrap="square" rtlCol="0">
            <a:spAutoFit/>
          </a:bodyPr>
          <a:lstStyle/>
          <a:p>
            <a:pPr algn="ctr"/>
            <a:r>
              <a:rPr lang="en-US" sz="2400" b="1" dirty="0">
                <a:solidFill>
                  <a:srgbClr val="008000"/>
                </a:solidFill>
              </a:rPr>
              <a:t>131</a:t>
            </a:r>
          </a:p>
          <a:p>
            <a:pPr algn="ctr"/>
            <a:r>
              <a:rPr lang="en-US" dirty="0"/>
              <a:t>Have an XL or XXL (43”+) TV screen</a:t>
            </a:r>
            <a:endParaRPr lang="en-US" b="1" dirty="0">
              <a:solidFill>
                <a:srgbClr val="008000"/>
              </a:solidFill>
            </a:endParaRPr>
          </a:p>
        </p:txBody>
      </p:sp>
      <p:sp>
        <p:nvSpPr>
          <p:cNvPr id="13" name="Text Placeholder 3">
            <a:extLst>
              <a:ext uri="{FF2B5EF4-FFF2-40B4-BE49-F238E27FC236}">
                <a16:creationId xmlns:a16="http://schemas.microsoft.com/office/drawing/2014/main" id="{248962DC-7D86-4CDA-B24D-E7EDC6A149F9}"/>
              </a:ext>
            </a:extLst>
          </p:cNvPr>
          <p:cNvSpPr txBox="1">
            <a:spLocks/>
          </p:cNvSpPr>
          <p:nvPr/>
        </p:nvSpPr>
        <p:spPr>
          <a:xfrm>
            <a:off x="223211" y="6574080"/>
            <a:ext cx="5562600" cy="236537"/>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Source: GfK MRI 2017 Doublebase; Index of Affluent HHI $100k+ vs. Total Adults 18+</a:t>
            </a:r>
          </a:p>
        </p:txBody>
      </p:sp>
      <p:pic>
        <p:nvPicPr>
          <p:cNvPr id="3" name="Picture 2">
            <a:extLst>
              <a:ext uri="{FF2B5EF4-FFF2-40B4-BE49-F238E27FC236}">
                <a16:creationId xmlns:a16="http://schemas.microsoft.com/office/drawing/2014/main" id="{43BE8044-6C48-4FEE-93DF-FF4D04E7E2AE}"/>
              </a:ext>
            </a:extLst>
          </p:cNvPr>
          <p:cNvPicPr>
            <a:picLocks noChangeAspect="1"/>
          </p:cNvPicPr>
          <p:nvPr/>
        </p:nvPicPr>
        <p:blipFill rotWithShape="1">
          <a:blip r:embed="rId2"/>
          <a:srcRect l="21219" t="3907" r="23177"/>
          <a:stretch/>
        </p:blipFill>
        <p:spPr>
          <a:xfrm>
            <a:off x="6485420" y="1561694"/>
            <a:ext cx="2328380" cy="2511652"/>
          </a:xfrm>
          <a:prstGeom prst="rect">
            <a:avLst/>
          </a:prstGeom>
        </p:spPr>
      </p:pic>
      <p:sp>
        <p:nvSpPr>
          <p:cNvPr id="10" name="Text Placeholder 4">
            <a:extLst>
              <a:ext uri="{FF2B5EF4-FFF2-40B4-BE49-F238E27FC236}">
                <a16:creationId xmlns:a16="http://schemas.microsoft.com/office/drawing/2014/main" id="{92298AA8-1832-4CC6-9A77-337A6642337E}"/>
              </a:ext>
            </a:extLst>
          </p:cNvPr>
          <p:cNvSpPr txBox="1">
            <a:spLocks/>
          </p:cNvSpPr>
          <p:nvPr/>
        </p:nvSpPr>
        <p:spPr>
          <a:xfrm>
            <a:off x="329142" y="609548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GOOD FORTUNE</a:t>
            </a:r>
          </a:p>
        </p:txBody>
      </p:sp>
      <p:sp>
        <p:nvSpPr>
          <p:cNvPr id="5" name="TextBox 4">
            <a:extLst>
              <a:ext uri="{FF2B5EF4-FFF2-40B4-BE49-F238E27FC236}">
                <a16:creationId xmlns:a16="http://schemas.microsoft.com/office/drawing/2014/main" id="{C16D7D5B-D3C8-4F1D-A30A-464166BF99B0}"/>
              </a:ext>
            </a:extLst>
          </p:cNvPr>
          <p:cNvSpPr txBox="1"/>
          <p:nvPr/>
        </p:nvSpPr>
        <p:spPr>
          <a:xfrm>
            <a:off x="3616450" y="1479357"/>
            <a:ext cx="1911101" cy="261610"/>
          </a:xfrm>
          <a:prstGeom prst="rect">
            <a:avLst/>
          </a:prstGeom>
          <a:noFill/>
        </p:spPr>
        <p:txBody>
          <a:bodyPr wrap="none" rtlCol="0">
            <a:spAutoFit/>
          </a:bodyPr>
          <a:lstStyle/>
          <a:p>
            <a:r>
              <a:rPr lang="en-US" sz="1100" b="1" dirty="0"/>
              <a:t>Index vs. Total Adults 18+</a:t>
            </a:r>
          </a:p>
        </p:txBody>
      </p:sp>
    </p:spTree>
    <p:extLst>
      <p:ext uri="{BB962C8B-B14F-4D97-AF65-F5344CB8AC3E}">
        <p14:creationId xmlns:p14="http://schemas.microsoft.com/office/powerpoint/2010/main" val="1195076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D699EBF0-376A-4C4A-90E6-E9B9BB15A1A9}"/>
              </a:ext>
            </a:extLst>
          </p:cNvPr>
          <p:cNvGraphicFramePr/>
          <p:nvPr>
            <p:extLst>
              <p:ext uri="{D42A27DB-BD31-4B8C-83A1-F6EECF244321}">
                <p14:modId xmlns:p14="http://schemas.microsoft.com/office/powerpoint/2010/main" val="2136342911"/>
              </p:ext>
            </p:extLst>
          </p:nvPr>
        </p:nvGraphicFramePr>
        <p:xfrm>
          <a:off x="601110" y="1778663"/>
          <a:ext cx="8277664" cy="3231833"/>
        </p:xfrm>
        <a:graphic>
          <a:graphicData uri="http://schemas.openxmlformats.org/drawingml/2006/chart">
            <c:chart xmlns:c="http://schemas.openxmlformats.org/drawingml/2006/chart" xmlns:r="http://schemas.openxmlformats.org/officeDocument/2006/relationships" r:id="rId2"/>
          </a:graphicData>
        </a:graphic>
      </p:graphicFrame>
      <p:sp>
        <p:nvSpPr>
          <p:cNvPr id="36" name="Rectangle 35">
            <a:extLst>
              <a:ext uri="{FF2B5EF4-FFF2-40B4-BE49-F238E27FC236}">
                <a16:creationId xmlns:a16="http://schemas.microsoft.com/office/drawing/2014/main" id="{F58EAF5A-00DA-45B1-82E3-A1CF6C3010EE}"/>
              </a:ext>
            </a:extLst>
          </p:cNvPr>
          <p:cNvSpPr/>
          <p:nvPr/>
        </p:nvSpPr>
        <p:spPr>
          <a:xfrm>
            <a:off x="254596" y="320453"/>
            <a:ext cx="8711851" cy="892552"/>
          </a:xfrm>
          <a:prstGeom prst="rect">
            <a:avLst/>
          </a:prstGeom>
        </p:spPr>
        <p:txBody>
          <a:bodyPr wrap="square">
            <a:spAutoFit/>
          </a:bodyPr>
          <a:lstStyle/>
          <a:p>
            <a:pPr algn="ctr"/>
            <a:r>
              <a:rPr lang="en-US" sz="2600" spc="-100" dirty="0">
                <a:solidFill>
                  <a:srgbClr val="000000"/>
                </a:solidFill>
                <a:latin typeface="Trebuchet MS"/>
                <a:ea typeface="+mj-ea"/>
              </a:rPr>
              <a:t>Affluents Are More Likely To Own Connected-TV Devices, However, They Don’t Own Them In Large Numbers</a:t>
            </a:r>
          </a:p>
        </p:txBody>
      </p:sp>
      <p:sp>
        <p:nvSpPr>
          <p:cNvPr id="23" name="TextBox 22">
            <a:extLst>
              <a:ext uri="{FF2B5EF4-FFF2-40B4-BE49-F238E27FC236}">
                <a16:creationId xmlns:a16="http://schemas.microsoft.com/office/drawing/2014/main" id="{250C128C-DC0C-4A12-B3DE-D2BF26492226}"/>
              </a:ext>
            </a:extLst>
          </p:cNvPr>
          <p:cNvSpPr txBox="1"/>
          <p:nvPr/>
        </p:nvSpPr>
        <p:spPr>
          <a:xfrm>
            <a:off x="67455" y="6415027"/>
            <a:ext cx="7567016" cy="369332"/>
          </a:xfrm>
          <a:prstGeom prst="rect">
            <a:avLst/>
          </a:prstGeom>
          <a:noFill/>
        </p:spPr>
        <p:txBody>
          <a:bodyPr wrap="square" rtlCol="0">
            <a:spAutoFit/>
          </a:bodyPr>
          <a:lstStyle/>
          <a:p>
            <a:r>
              <a:rPr lang="en-US" sz="900" dirty="0"/>
              <a:t>Source: GfK MRI 2017 Doublebase; Index of Affluent HHI $100k+; Index is vs. Total Adults 18+</a:t>
            </a:r>
          </a:p>
          <a:p>
            <a:r>
              <a:rPr lang="en-US" sz="900" dirty="0"/>
              <a:t>Q. Does  your household own this device? Percentages are of total Affluent population.</a:t>
            </a:r>
          </a:p>
        </p:txBody>
      </p:sp>
      <p:sp>
        <p:nvSpPr>
          <p:cNvPr id="7" name="Rectangle 6">
            <a:extLst>
              <a:ext uri="{FF2B5EF4-FFF2-40B4-BE49-F238E27FC236}">
                <a16:creationId xmlns:a16="http://schemas.microsoft.com/office/drawing/2014/main" id="{884DD234-62E2-4F7D-B4F3-3E7BA7630227}"/>
              </a:ext>
            </a:extLst>
          </p:cNvPr>
          <p:cNvSpPr/>
          <p:nvPr/>
        </p:nvSpPr>
        <p:spPr>
          <a:xfrm>
            <a:off x="1695272" y="4981893"/>
            <a:ext cx="553215" cy="301210"/>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200" b="1" dirty="0">
                <a:solidFill>
                  <a:schemeClr val="bg1"/>
                </a:solidFill>
              </a:rPr>
              <a:t>139</a:t>
            </a:r>
          </a:p>
        </p:txBody>
      </p:sp>
      <p:sp>
        <p:nvSpPr>
          <p:cNvPr id="9" name="Rectangle 8">
            <a:extLst>
              <a:ext uri="{FF2B5EF4-FFF2-40B4-BE49-F238E27FC236}">
                <a16:creationId xmlns:a16="http://schemas.microsoft.com/office/drawing/2014/main" id="{932DE73A-C901-45B4-B572-3F3C5E2ABDAF}"/>
              </a:ext>
            </a:extLst>
          </p:cNvPr>
          <p:cNvSpPr/>
          <p:nvPr/>
        </p:nvSpPr>
        <p:spPr>
          <a:xfrm>
            <a:off x="2721571" y="4991955"/>
            <a:ext cx="553215" cy="301210"/>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200" b="1" dirty="0">
                <a:solidFill>
                  <a:schemeClr val="bg1"/>
                </a:solidFill>
              </a:rPr>
              <a:t>190</a:t>
            </a:r>
          </a:p>
        </p:txBody>
      </p:sp>
      <p:sp>
        <p:nvSpPr>
          <p:cNvPr id="10" name="Rectangle 9">
            <a:extLst>
              <a:ext uri="{FF2B5EF4-FFF2-40B4-BE49-F238E27FC236}">
                <a16:creationId xmlns:a16="http://schemas.microsoft.com/office/drawing/2014/main" id="{332A864D-C0C1-40EC-A1EB-0BEF72FDF48A}"/>
              </a:ext>
            </a:extLst>
          </p:cNvPr>
          <p:cNvSpPr/>
          <p:nvPr/>
        </p:nvSpPr>
        <p:spPr>
          <a:xfrm>
            <a:off x="3823489" y="4986381"/>
            <a:ext cx="553215" cy="301210"/>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200" b="1" dirty="0">
                <a:solidFill>
                  <a:schemeClr val="bg1"/>
                </a:solidFill>
              </a:rPr>
              <a:t>153</a:t>
            </a:r>
          </a:p>
        </p:txBody>
      </p:sp>
      <p:sp>
        <p:nvSpPr>
          <p:cNvPr id="11" name="Rectangle 10">
            <a:extLst>
              <a:ext uri="{FF2B5EF4-FFF2-40B4-BE49-F238E27FC236}">
                <a16:creationId xmlns:a16="http://schemas.microsoft.com/office/drawing/2014/main" id="{8B925FE6-EDC6-4181-86E4-460022BAE8F0}"/>
              </a:ext>
            </a:extLst>
          </p:cNvPr>
          <p:cNvSpPr/>
          <p:nvPr/>
        </p:nvSpPr>
        <p:spPr>
          <a:xfrm>
            <a:off x="4859168" y="4991955"/>
            <a:ext cx="553215" cy="301210"/>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200" b="1" dirty="0">
                <a:solidFill>
                  <a:schemeClr val="bg1"/>
                </a:solidFill>
              </a:rPr>
              <a:t>153</a:t>
            </a:r>
          </a:p>
        </p:txBody>
      </p:sp>
      <p:sp>
        <p:nvSpPr>
          <p:cNvPr id="12" name="Rectangle 11">
            <a:extLst>
              <a:ext uri="{FF2B5EF4-FFF2-40B4-BE49-F238E27FC236}">
                <a16:creationId xmlns:a16="http://schemas.microsoft.com/office/drawing/2014/main" id="{F34CF55E-4C1D-4754-B87F-4801B6351067}"/>
              </a:ext>
            </a:extLst>
          </p:cNvPr>
          <p:cNvSpPr/>
          <p:nvPr/>
        </p:nvSpPr>
        <p:spPr>
          <a:xfrm>
            <a:off x="5870469" y="4986381"/>
            <a:ext cx="553215" cy="301210"/>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200" b="1" dirty="0">
                <a:solidFill>
                  <a:schemeClr val="bg1"/>
                </a:solidFill>
              </a:rPr>
              <a:t>149</a:t>
            </a:r>
          </a:p>
        </p:txBody>
      </p:sp>
      <p:sp>
        <p:nvSpPr>
          <p:cNvPr id="13" name="Rectangle 12">
            <a:extLst>
              <a:ext uri="{FF2B5EF4-FFF2-40B4-BE49-F238E27FC236}">
                <a16:creationId xmlns:a16="http://schemas.microsoft.com/office/drawing/2014/main" id="{F0543511-EF5F-4E52-A6FE-A0B0B4E9AC6D}"/>
              </a:ext>
            </a:extLst>
          </p:cNvPr>
          <p:cNvSpPr/>
          <p:nvPr/>
        </p:nvSpPr>
        <p:spPr>
          <a:xfrm>
            <a:off x="6889206" y="4986381"/>
            <a:ext cx="553215" cy="301210"/>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200" b="1" dirty="0">
                <a:solidFill>
                  <a:schemeClr val="bg1"/>
                </a:solidFill>
              </a:rPr>
              <a:t>162</a:t>
            </a:r>
          </a:p>
        </p:txBody>
      </p:sp>
      <p:sp>
        <p:nvSpPr>
          <p:cNvPr id="14" name="Rectangle 13">
            <a:extLst>
              <a:ext uri="{FF2B5EF4-FFF2-40B4-BE49-F238E27FC236}">
                <a16:creationId xmlns:a16="http://schemas.microsoft.com/office/drawing/2014/main" id="{CD197DB8-6B6A-409B-B142-BAF3DD03E195}"/>
              </a:ext>
            </a:extLst>
          </p:cNvPr>
          <p:cNvSpPr/>
          <p:nvPr/>
        </p:nvSpPr>
        <p:spPr>
          <a:xfrm>
            <a:off x="7917266" y="4979317"/>
            <a:ext cx="553215" cy="301210"/>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200" b="1" dirty="0">
                <a:solidFill>
                  <a:schemeClr val="bg1"/>
                </a:solidFill>
              </a:rPr>
              <a:t>128</a:t>
            </a:r>
          </a:p>
        </p:txBody>
      </p:sp>
      <p:sp>
        <p:nvSpPr>
          <p:cNvPr id="2" name="TextBox 1">
            <a:extLst>
              <a:ext uri="{FF2B5EF4-FFF2-40B4-BE49-F238E27FC236}">
                <a16:creationId xmlns:a16="http://schemas.microsoft.com/office/drawing/2014/main" id="{4915F4D2-E7F0-41C4-9646-ACC781C0C2D2}"/>
              </a:ext>
            </a:extLst>
          </p:cNvPr>
          <p:cNvSpPr txBox="1"/>
          <p:nvPr/>
        </p:nvSpPr>
        <p:spPr>
          <a:xfrm>
            <a:off x="265226" y="5023134"/>
            <a:ext cx="1161694" cy="369332"/>
          </a:xfrm>
          <a:prstGeom prst="rect">
            <a:avLst/>
          </a:prstGeom>
          <a:noFill/>
        </p:spPr>
        <p:txBody>
          <a:bodyPr wrap="square" rtlCol="0">
            <a:spAutoFit/>
          </a:bodyPr>
          <a:lstStyle/>
          <a:p>
            <a:r>
              <a:rPr lang="en-US" sz="900" dirty="0"/>
              <a:t>Index: Affluents vs. Total Adults</a:t>
            </a:r>
          </a:p>
        </p:txBody>
      </p:sp>
      <p:sp>
        <p:nvSpPr>
          <p:cNvPr id="15" name="Text Placeholder 4">
            <a:extLst>
              <a:ext uri="{FF2B5EF4-FFF2-40B4-BE49-F238E27FC236}">
                <a16:creationId xmlns:a16="http://schemas.microsoft.com/office/drawing/2014/main" id="{3A93D20A-84B1-46FE-8F45-53775E0C2BA5}"/>
              </a:ext>
            </a:extLst>
          </p:cNvPr>
          <p:cNvSpPr txBox="1">
            <a:spLocks/>
          </p:cNvSpPr>
          <p:nvPr/>
        </p:nvSpPr>
        <p:spPr>
          <a:xfrm>
            <a:off x="329142" y="609548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GOOD FORTUNE</a:t>
            </a:r>
          </a:p>
        </p:txBody>
      </p:sp>
    </p:spTree>
    <p:extLst>
      <p:ext uri="{BB962C8B-B14F-4D97-AF65-F5344CB8AC3E}">
        <p14:creationId xmlns:p14="http://schemas.microsoft.com/office/powerpoint/2010/main" val="1136314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588903" y="1417172"/>
            <a:ext cx="8173557" cy="957509"/>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600" dirty="0">
                <a:latin typeface="Trebuchet MS" pitchFamily="34" charset="0"/>
              </a:rPr>
              <a:t>Affluents want choice, and the ability to view where/when/how they want.</a:t>
            </a:r>
          </a:p>
        </p:txBody>
      </p:sp>
      <p:graphicFrame>
        <p:nvGraphicFramePr>
          <p:cNvPr id="5" name="Chart 4">
            <a:extLst>
              <a:ext uri="{FF2B5EF4-FFF2-40B4-BE49-F238E27FC236}">
                <a16:creationId xmlns:a16="http://schemas.microsoft.com/office/drawing/2014/main" id="{D699EBF0-376A-4C4A-90E6-E9B9BB15A1A9}"/>
              </a:ext>
            </a:extLst>
          </p:cNvPr>
          <p:cNvGraphicFramePr/>
          <p:nvPr>
            <p:extLst>
              <p:ext uri="{D42A27DB-BD31-4B8C-83A1-F6EECF244321}">
                <p14:modId xmlns:p14="http://schemas.microsoft.com/office/powerpoint/2010/main" val="588234518"/>
              </p:ext>
            </p:extLst>
          </p:nvPr>
        </p:nvGraphicFramePr>
        <p:xfrm>
          <a:off x="2659310" y="3049772"/>
          <a:ext cx="6323031" cy="3463411"/>
        </p:xfrm>
        <a:graphic>
          <a:graphicData uri="http://schemas.openxmlformats.org/drawingml/2006/chart">
            <c:chart xmlns:c="http://schemas.openxmlformats.org/drawingml/2006/chart" xmlns:r="http://schemas.openxmlformats.org/officeDocument/2006/relationships" r:id="rId2"/>
          </a:graphicData>
        </a:graphic>
      </p:graphicFrame>
      <p:sp>
        <p:nvSpPr>
          <p:cNvPr id="22" name="Speech Bubble: Rectangle 21">
            <a:extLst>
              <a:ext uri="{FF2B5EF4-FFF2-40B4-BE49-F238E27FC236}">
                <a16:creationId xmlns:a16="http://schemas.microsoft.com/office/drawing/2014/main" id="{C64BC16B-ABEF-405F-92BD-74A6D2272293}"/>
              </a:ext>
            </a:extLst>
          </p:cNvPr>
          <p:cNvSpPr/>
          <p:nvPr/>
        </p:nvSpPr>
        <p:spPr>
          <a:xfrm>
            <a:off x="3470286" y="4004272"/>
            <a:ext cx="696738" cy="208366"/>
          </a:xfrm>
          <a:prstGeom prst="wedgeRectCallout">
            <a:avLst>
              <a:gd name="adj1" fmla="val 13870"/>
              <a:gd name="adj2" fmla="val 297078"/>
            </a:avLst>
          </a:prstGeom>
          <a:solidFill>
            <a:schemeClr val="bg1"/>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1050" dirty="0">
                <a:solidFill>
                  <a:schemeClr val="tx1"/>
                </a:solidFill>
              </a:rPr>
              <a:t>8.7 Million</a:t>
            </a:r>
          </a:p>
        </p:txBody>
      </p:sp>
      <p:sp>
        <p:nvSpPr>
          <p:cNvPr id="23" name="Speech Bubble: Rectangle 22">
            <a:extLst>
              <a:ext uri="{FF2B5EF4-FFF2-40B4-BE49-F238E27FC236}">
                <a16:creationId xmlns:a16="http://schemas.microsoft.com/office/drawing/2014/main" id="{6733F9A4-2B69-4C7E-AC7F-29E0B1F3C904}"/>
              </a:ext>
            </a:extLst>
          </p:cNvPr>
          <p:cNvSpPr/>
          <p:nvPr/>
        </p:nvSpPr>
        <p:spPr>
          <a:xfrm>
            <a:off x="5177289" y="3995597"/>
            <a:ext cx="764455" cy="208366"/>
          </a:xfrm>
          <a:prstGeom prst="wedgeRectCallout">
            <a:avLst>
              <a:gd name="adj1" fmla="val 16321"/>
              <a:gd name="adj2" fmla="val 290052"/>
            </a:avLst>
          </a:prstGeom>
          <a:solidFill>
            <a:schemeClr val="bg1"/>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1050" dirty="0">
                <a:solidFill>
                  <a:schemeClr val="tx1"/>
                </a:solidFill>
              </a:rPr>
              <a:t>6.5 Million</a:t>
            </a:r>
          </a:p>
        </p:txBody>
      </p:sp>
      <p:sp>
        <p:nvSpPr>
          <p:cNvPr id="24" name="Speech Bubble: Rectangle 23">
            <a:extLst>
              <a:ext uri="{FF2B5EF4-FFF2-40B4-BE49-F238E27FC236}">
                <a16:creationId xmlns:a16="http://schemas.microsoft.com/office/drawing/2014/main" id="{161928EF-EFD0-4354-871E-52D1B8F6F8B2}"/>
              </a:ext>
            </a:extLst>
          </p:cNvPr>
          <p:cNvSpPr/>
          <p:nvPr/>
        </p:nvSpPr>
        <p:spPr>
          <a:xfrm>
            <a:off x="4296691" y="4003562"/>
            <a:ext cx="764455" cy="208366"/>
          </a:xfrm>
          <a:prstGeom prst="wedgeRectCallout">
            <a:avLst>
              <a:gd name="adj1" fmla="val 17644"/>
              <a:gd name="adj2" fmla="val 286080"/>
            </a:avLst>
          </a:prstGeom>
          <a:solidFill>
            <a:schemeClr val="bg1"/>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1050" dirty="0">
                <a:solidFill>
                  <a:schemeClr val="tx1"/>
                </a:solidFill>
              </a:rPr>
              <a:t>9.1 Million</a:t>
            </a:r>
          </a:p>
        </p:txBody>
      </p:sp>
      <p:sp>
        <p:nvSpPr>
          <p:cNvPr id="27" name="Speech Bubble: Rectangle 26">
            <a:extLst>
              <a:ext uri="{FF2B5EF4-FFF2-40B4-BE49-F238E27FC236}">
                <a16:creationId xmlns:a16="http://schemas.microsoft.com/office/drawing/2014/main" id="{1F6431C7-0175-40C2-BDBB-DB11EA1FA1F2}"/>
              </a:ext>
            </a:extLst>
          </p:cNvPr>
          <p:cNvSpPr/>
          <p:nvPr/>
        </p:nvSpPr>
        <p:spPr>
          <a:xfrm>
            <a:off x="6058812" y="4001791"/>
            <a:ext cx="764455" cy="210847"/>
          </a:xfrm>
          <a:prstGeom prst="wedgeRectCallout">
            <a:avLst>
              <a:gd name="adj1" fmla="val 18261"/>
              <a:gd name="adj2" fmla="val 281662"/>
            </a:avLst>
          </a:prstGeom>
          <a:solidFill>
            <a:schemeClr val="bg1"/>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1050" dirty="0">
                <a:solidFill>
                  <a:schemeClr val="tx1"/>
                </a:solidFill>
              </a:rPr>
              <a:t>5.8 Million</a:t>
            </a:r>
          </a:p>
        </p:txBody>
      </p:sp>
      <p:sp>
        <p:nvSpPr>
          <p:cNvPr id="2" name="TextBox 1">
            <a:extLst>
              <a:ext uri="{FF2B5EF4-FFF2-40B4-BE49-F238E27FC236}">
                <a16:creationId xmlns:a16="http://schemas.microsoft.com/office/drawing/2014/main" id="{0536C22B-1C59-4F49-833B-40FF9EB9E7CB}"/>
              </a:ext>
            </a:extLst>
          </p:cNvPr>
          <p:cNvSpPr txBox="1"/>
          <p:nvPr/>
        </p:nvSpPr>
        <p:spPr>
          <a:xfrm>
            <a:off x="4002872" y="2590284"/>
            <a:ext cx="4163897" cy="492443"/>
          </a:xfrm>
          <a:prstGeom prst="rect">
            <a:avLst/>
          </a:prstGeom>
          <a:noFill/>
        </p:spPr>
        <p:txBody>
          <a:bodyPr wrap="none" rtlCol="0">
            <a:spAutoFit/>
          </a:bodyPr>
          <a:lstStyle/>
          <a:p>
            <a:r>
              <a:rPr lang="en-US" sz="1400" b="1" dirty="0"/>
              <a:t>% Affluent Ownership Of Connected-TV Devices</a:t>
            </a:r>
          </a:p>
          <a:p>
            <a:pPr algn="ctr"/>
            <a:r>
              <a:rPr lang="en-US" sz="1200" b="1" i="1" dirty="0"/>
              <a:t>“Does your household own this device”</a:t>
            </a:r>
          </a:p>
        </p:txBody>
      </p:sp>
      <p:sp>
        <p:nvSpPr>
          <p:cNvPr id="29" name="Rectangle 28">
            <a:extLst>
              <a:ext uri="{FF2B5EF4-FFF2-40B4-BE49-F238E27FC236}">
                <a16:creationId xmlns:a16="http://schemas.microsoft.com/office/drawing/2014/main" id="{9BC8FA20-C6AA-416B-8494-F514046BD04D}"/>
              </a:ext>
            </a:extLst>
          </p:cNvPr>
          <p:cNvSpPr/>
          <p:nvPr/>
        </p:nvSpPr>
        <p:spPr>
          <a:xfrm>
            <a:off x="343950" y="296373"/>
            <a:ext cx="8368578" cy="830997"/>
          </a:xfrm>
          <a:prstGeom prst="rect">
            <a:avLst/>
          </a:prstGeom>
        </p:spPr>
        <p:txBody>
          <a:bodyPr wrap="square">
            <a:spAutoFit/>
          </a:bodyPr>
          <a:lstStyle/>
          <a:p>
            <a:pPr algn="ctr"/>
            <a:r>
              <a:rPr lang="en-US" sz="2400" dirty="0">
                <a:latin typeface="Trebuchet MS" pitchFamily="34" charset="0"/>
              </a:rPr>
              <a:t>As 74% Of Affluent Households Have A Cable+ Subscription, Connected-TV Devices Are Largely </a:t>
            </a:r>
            <a:r>
              <a:rPr lang="en-US" sz="2400" i="1" dirty="0">
                <a:latin typeface="Trebuchet MS" pitchFamily="34" charset="0"/>
              </a:rPr>
              <a:t>Supplementary </a:t>
            </a:r>
            <a:r>
              <a:rPr lang="en-US" sz="2400" dirty="0">
                <a:latin typeface="Trebuchet MS" pitchFamily="34" charset="0"/>
              </a:rPr>
              <a:t>Viewing</a:t>
            </a:r>
            <a:endParaRPr lang="en-US" sz="2400" dirty="0"/>
          </a:p>
        </p:txBody>
      </p:sp>
      <p:sp>
        <p:nvSpPr>
          <p:cNvPr id="14" name="TextBox 13">
            <a:extLst>
              <a:ext uri="{FF2B5EF4-FFF2-40B4-BE49-F238E27FC236}">
                <a16:creationId xmlns:a16="http://schemas.microsoft.com/office/drawing/2014/main" id="{497C068B-D606-40E8-B186-9C112AC4F4FF}"/>
              </a:ext>
            </a:extLst>
          </p:cNvPr>
          <p:cNvSpPr txBox="1"/>
          <p:nvPr/>
        </p:nvSpPr>
        <p:spPr>
          <a:xfrm>
            <a:off x="35147" y="6350626"/>
            <a:ext cx="7567016" cy="646331"/>
          </a:xfrm>
          <a:prstGeom prst="rect">
            <a:avLst/>
          </a:prstGeom>
          <a:noFill/>
        </p:spPr>
        <p:txBody>
          <a:bodyPr wrap="square" rtlCol="0">
            <a:spAutoFit/>
          </a:bodyPr>
          <a:lstStyle/>
          <a:p>
            <a:r>
              <a:rPr lang="en-US" sz="900" dirty="0"/>
              <a:t>Source: Cable+ subscription: Nielsen Universe Estimate, Cable+ = Cable, Satellite, or Fiber Optic Subscription, 12/1/17-12/31/17, A18+;  Connected-TV Device data -  2017 GfK MRI </a:t>
            </a:r>
            <a:r>
              <a:rPr lang="en-US" sz="900" dirty="0" err="1"/>
              <a:t>Doublebase</a:t>
            </a:r>
            <a:r>
              <a:rPr lang="en-US" sz="900" dirty="0"/>
              <a:t>, Affluent = HHI $100k+; Q. Does  your household own this device?  Percentages are of total Affluent population.</a:t>
            </a:r>
          </a:p>
          <a:p>
            <a:r>
              <a:rPr lang="en-US" sz="900" dirty="0"/>
              <a:t> </a:t>
            </a:r>
          </a:p>
        </p:txBody>
      </p:sp>
      <p:sp>
        <p:nvSpPr>
          <p:cNvPr id="12" name="Speech Bubble: Rectangle 11">
            <a:extLst>
              <a:ext uri="{FF2B5EF4-FFF2-40B4-BE49-F238E27FC236}">
                <a16:creationId xmlns:a16="http://schemas.microsoft.com/office/drawing/2014/main" id="{65C20828-8346-4301-A9D3-28A32B72A6DD}"/>
              </a:ext>
            </a:extLst>
          </p:cNvPr>
          <p:cNvSpPr/>
          <p:nvPr/>
        </p:nvSpPr>
        <p:spPr>
          <a:xfrm>
            <a:off x="6996830" y="4001081"/>
            <a:ext cx="753817" cy="210847"/>
          </a:xfrm>
          <a:prstGeom prst="wedgeRectCallout">
            <a:avLst>
              <a:gd name="adj1" fmla="val 13736"/>
              <a:gd name="adj2" fmla="val 283010"/>
            </a:avLst>
          </a:prstGeom>
          <a:solidFill>
            <a:schemeClr val="bg1"/>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1050" dirty="0">
                <a:solidFill>
                  <a:schemeClr val="tx1"/>
                </a:solidFill>
              </a:rPr>
              <a:t>.5 Million</a:t>
            </a:r>
          </a:p>
        </p:txBody>
      </p:sp>
      <p:sp>
        <p:nvSpPr>
          <p:cNvPr id="13" name="Text Placeholder 4">
            <a:extLst>
              <a:ext uri="{FF2B5EF4-FFF2-40B4-BE49-F238E27FC236}">
                <a16:creationId xmlns:a16="http://schemas.microsoft.com/office/drawing/2014/main" id="{30ED2208-0C58-4BD4-AA6C-497954AAD09C}"/>
              </a:ext>
            </a:extLst>
          </p:cNvPr>
          <p:cNvSpPr txBox="1">
            <a:spLocks/>
          </p:cNvSpPr>
          <p:nvPr/>
        </p:nvSpPr>
        <p:spPr>
          <a:xfrm>
            <a:off x="329142" y="609548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GOOD FORTUNE</a:t>
            </a:r>
          </a:p>
        </p:txBody>
      </p:sp>
      <p:sp>
        <p:nvSpPr>
          <p:cNvPr id="16" name="Speech Bubble: Rectangle 15">
            <a:extLst>
              <a:ext uri="{FF2B5EF4-FFF2-40B4-BE49-F238E27FC236}">
                <a16:creationId xmlns:a16="http://schemas.microsoft.com/office/drawing/2014/main" id="{3B554346-E611-49E0-B198-11AB55500AB9}"/>
              </a:ext>
            </a:extLst>
          </p:cNvPr>
          <p:cNvSpPr/>
          <p:nvPr/>
        </p:nvSpPr>
        <p:spPr>
          <a:xfrm>
            <a:off x="7986461" y="4004514"/>
            <a:ext cx="775999" cy="210847"/>
          </a:xfrm>
          <a:prstGeom prst="wedgeRectCallout">
            <a:avLst>
              <a:gd name="adj1" fmla="val 7885"/>
              <a:gd name="adj2" fmla="val 267095"/>
            </a:avLst>
          </a:prstGeom>
          <a:solidFill>
            <a:schemeClr val="bg1"/>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1050" dirty="0">
                <a:solidFill>
                  <a:schemeClr val="tx1"/>
                </a:solidFill>
              </a:rPr>
              <a:t>.5 Million</a:t>
            </a:r>
          </a:p>
        </p:txBody>
      </p:sp>
      <p:pic>
        <p:nvPicPr>
          <p:cNvPr id="3" name="Picture 2">
            <a:extLst>
              <a:ext uri="{FF2B5EF4-FFF2-40B4-BE49-F238E27FC236}">
                <a16:creationId xmlns:a16="http://schemas.microsoft.com/office/drawing/2014/main" id="{957E5EBC-F8B6-4C11-B599-5A2BE1131B80}"/>
              </a:ext>
            </a:extLst>
          </p:cNvPr>
          <p:cNvPicPr>
            <a:picLocks noChangeAspect="1"/>
          </p:cNvPicPr>
          <p:nvPr/>
        </p:nvPicPr>
        <p:blipFill>
          <a:blip r:embed="rId3"/>
          <a:stretch>
            <a:fillRect/>
          </a:stretch>
        </p:blipFill>
        <p:spPr>
          <a:xfrm>
            <a:off x="426491" y="3965681"/>
            <a:ext cx="1770176" cy="1475147"/>
          </a:xfrm>
          <a:prstGeom prst="rect">
            <a:avLst/>
          </a:prstGeom>
        </p:spPr>
      </p:pic>
      <p:sp>
        <p:nvSpPr>
          <p:cNvPr id="17" name="Speech Bubble: Rectangle 16">
            <a:extLst>
              <a:ext uri="{FF2B5EF4-FFF2-40B4-BE49-F238E27FC236}">
                <a16:creationId xmlns:a16="http://schemas.microsoft.com/office/drawing/2014/main" id="{012146DF-5902-4811-B8F1-79A69594973B}"/>
              </a:ext>
            </a:extLst>
          </p:cNvPr>
          <p:cNvSpPr/>
          <p:nvPr/>
        </p:nvSpPr>
        <p:spPr>
          <a:xfrm>
            <a:off x="813732" y="2374680"/>
            <a:ext cx="1535185" cy="890677"/>
          </a:xfrm>
          <a:prstGeom prst="wedgeRectCallout">
            <a:avLst>
              <a:gd name="adj1" fmla="val 6766"/>
              <a:gd name="adj2" fmla="val 129347"/>
            </a:avLst>
          </a:prstGeom>
          <a:solidFill>
            <a:schemeClr val="bg1"/>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1400" b="1" dirty="0">
                <a:solidFill>
                  <a:schemeClr val="tx1"/>
                </a:solidFill>
              </a:rPr>
              <a:t>74%</a:t>
            </a:r>
            <a:r>
              <a:rPr lang="en-US" sz="1050" b="1" dirty="0">
                <a:solidFill>
                  <a:schemeClr val="tx1"/>
                </a:solidFill>
              </a:rPr>
              <a:t> </a:t>
            </a:r>
            <a:r>
              <a:rPr lang="en-US" sz="1050" dirty="0">
                <a:solidFill>
                  <a:schemeClr val="tx1"/>
                </a:solidFill>
              </a:rPr>
              <a:t>of Affluent Households have a Cable+ Subscription</a:t>
            </a:r>
          </a:p>
          <a:p>
            <a:pPr algn="ctr"/>
            <a:r>
              <a:rPr lang="en-US" sz="1050" dirty="0">
                <a:solidFill>
                  <a:schemeClr val="tx1"/>
                </a:solidFill>
              </a:rPr>
              <a:t> </a:t>
            </a:r>
            <a:r>
              <a:rPr lang="en-US" sz="1100" b="1" dirty="0">
                <a:solidFill>
                  <a:schemeClr val="tx1"/>
                </a:solidFill>
              </a:rPr>
              <a:t>25.7 Million HHs</a:t>
            </a:r>
            <a:endParaRPr lang="en-US" sz="1050" b="1" dirty="0">
              <a:solidFill>
                <a:schemeClr val="tx1"/>
              </a:solidFill>
            </a:endParaRPr>
          </a:p>
        </p:txBody>
      </p:sp>
    </p:spTree>
    <p:extLst>
      <p:ext uri="{BB962C8B-B14F-4D97-AF65-F5344CB8AC3E}">
        <p14:creationId xmlns:p14="http://schemas.microsoft.com/office/powerpoint/2010/main" val="1100736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p:nvPr>
            <p:extLst>
              <p:ext uri="{D42A27DB-BD31-4B8C-83A1-F6EECF244321}">
                <p14:modId xmlns:p14="http://schemas.microsoft.com/office/powerpoint/2010/main" val="2353945116"/>
              </p:ext>
            </p:extLst>
          </p:nvPr>
        </p:nvGraphicFramePr>
        <p:xfrm>
          <a:off x="-679508" y="1511389"/>
          <a:ext cx="6750174" cy="391519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Chart 14"/>
          <p:cNvGraphicFramePr/>
          <p:nvPr>
            <p:extLst>
              <p:ext uri="{D42A27DB-BD31-4B8C-83A1-F6EECF244321}">
                <p14:modId xmlns:p14="http://schemas.microsoft.com/office/powerpoint/2010/main" val="3736210069"/>
              </p:ext>
            </p:extLst>
          </p:nvPr>
        </p:nvGraphicFramePr>
        <p:xfrm>
          <a:off x="4756100" y="2214004"/>
          <a:ext cx="4086883" cy="2756946"/>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 Box 29"/>
          <p:cNvSpPr txBox="1">
            <a:spLocks noChangeArrowheads="1"/>
          </p:cNvSpPr>
          <p:nvPr/>
        </p:nvSpPr>
        <p:spPr bwMode="auto">
          <a:xfrm>
            <a:off x="70500" y="6353111"/>
            <a:ext cx="6893008" cy="425758"/>
          </a:xfrm>
          <a:prstGeom prst="rect">
            <a:avLst/>
          </a:prstGeom>
          <a:noFill/>
          <a:ln w="9525" algn="ctr">
            <a:noFill/>
            <a:miter lim="800000"/>
            <a:headEnd/>
            <a:tailEnd/>
          </a:ln>
        </p:spPr>
        <p:txBody>
          <a:bodyPr wrap="square" anchor="b">
            <a:spAutoFit/>
          </a:bodyPr>
          <a:lstStyle/>
          <a:p>
            <a:pPr marL="0" marR="0" lvl="0" indent="0" algn="l" defTabSz="914400" rtl="0" eaLnBrk="1" fontAlgn="auto" latinLnBrk="0" hangingPunct="1">
              <a:lnSpc>
                <a:spcPts val="13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srgbClr val="777777"/>
                </a:solidFill>
                <a:effectLst/>
                <a:uLnTx/>
                <a:uFillTx/>
                <a:latin typeface="Trebuchet MS"/>
                <a:ea typeface="+mn-ea"/>
                <a:cs typeface="+mn-cs"/>
              </a:rPr>
              <a:t> </a:t>
            </a:r>
            <a:r>
              <a:rPr kumimoji="0" lang="en-US" altLang="en-US" sz="900" b="0" i="0" u="none" strike="noStrike" kern="1200" cap="none" spc="0" normalizeH="0" baseline="0" noProof="0" dirty="0">
                <a:ln>
                  <a:noFill/>
                </a:ln>
                <a:solidFill>
                  <a:srgbClr val="000000"/>
                </a:solidFill>
                <a:effectLst/>
                <a:uLnTx/>
                <a:uFillTx/>
                <a:latin typeface="Trebuchet MS"/>
                <a:ea typeface="+mn-ea"/>
                <a:cs typeface="+mn-cs"/>
              </a:rPr>
              <a:t>Source: </a:t>
            </a:r>
            <a:r>
              <a:rPr kumimoji="0" lang="en-US" sz="900" b="0" i="0" u="none" strike="noStrike" kern="1200" cap="none" spc="0" normalizeH="0" baseline="0" noProof="0" dirty="0">
                <a:ln>
                  <a:noFill/>
                </a:ln>
                <a:solidFill>
                  <a:prstClr val="black"/>
                </a:solidFill>
                <a:effectLst/>
                <a:uLnTx/>
                <a:uFillTx/>
                <a:latin typeface="Trebuchet MS"/>
                <a:ea typeface="+mn-ea"/>
                <a:cs typeface="+mn-cs"/>
              </a:rPr>
              <a:t>SNL Kagan, 2017 S&amp;P Global Market Intelligence, 2017 cord cutter and cord never updates, May 2017; Gfk MRI “Cord Evolution”, 4/24/17;</a:t>
            </a:r>
            <a:r>
              <a:rPr kumimoji="0" lang="en-US" altLang="en-US" sz="900" b="0" i="0" u="none" strike="noStrike" kern="1200" cap="none" spc="0" normalizeH="0" baseline="0" noProof="0" dirty="0">
                <a:ln>
                  <a:noFill/>
                </a:ln>
                <a:solidFill>
                  <a:srgbClr val="000000"/>
                </a:solidFill>
                <a:effectLst/>
                <a:uLnTx/>
                <a:uFillTx/>
                <a:latin typeface="Trebuchet MS" pitchFamily="34" charset="0"/>
                <a:ea typeface="+mn-ea"/>
                <a:cs typeface="+mn-cs"/>
              </a:rPr>
              <a:t> Index is vs % </a:t>
            </a:r>
            <a:r>
              <a:rPr lang="en-US" altLang="en-US" sz="900" dirty="0">
                <a:solidFill>
                  <a:srgbClr val="000000"/>
                </a:solidFill>
                <a:latin typeface="Trebuchet MS" pitchFamily="34" charset="0"/>
              </a:rPr>
              <a:t>total US </a:t>
            </a:r>
            <a:r>
              <a:rPr kumimoji="0" lang="en-US" altLang="en-US" sz="900" b="0" i="0" u="none" strike="noStrike" kern="1200" cap="none" spc="0" normalizeH="0" baseline="0" noProof="0" dirty="0">
                <a:ln>
                  <a:noFill/>
                </a:ln>
                <a:solidFill>
                  <a:srgbClr val="000000"/>
                </a:solidFill>
                <a:effectLst/>
                <a:uLnTx/>
                <a:uFillTx/>
                <a:latin typeface="Trebuchet MS" pitchFamily="34" charset="0"/>
                <a:ea typeface="+mn-ea"/>
                <a:cs typeface="+mn-cs"/>
              </a:rPr>
              <a:t>households</a:t>
            </a:r>
            <a:r>
              <a:rPr lang="en-US" altLang="en-US" sz="900" dirty="0">
                <a:solidFill>
                  <a:srgbClr val="000000"/>
                </a:solidFill>
                <a:latin typeface="Trebuchet MS" pitchFamily="34" charset="0"/>
              </a:rPr>
              <a:t> for each HHI bracket; TiVo Q3 2017 Video Trends Report</a:t>
            </a:r>
            <a:endParaRPr kumimoji="0" lang="en-US" sz="9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8" name="TextBox 7">
            <a:extLst>
              <a:ext uri="{FF2B5EF4-FFF2-40B4-BE49-F238E27FC236}">
                <a16:creationId xmlns:a16="http://schemas.microsoft.com/office/drawing/2014/main" id="{182AB02B-4CF4-4483-900A-653A7C28ECEB}"/>
              </a:ext>
            </a:extLst>
          </p:cNvPr>
          <p:cNvSpPr txBox="1"/>
          <p:nvPr/>
        </p:nvSpPr>
        <p:spPr>
          <a:xfrm>
            <a:off x="385436" y="1913384"/>
            <a:ext cx="42146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dirty="0">
                <a:ln>
                  <a:noFill/>
                </a:ln>
                <a:solidFill>
                  <a:prstClr val="black"/>
                </a:solidFill>
                <a:effectLst/>
                <a:uLnTx/>
                <a:uFillTx/>
                <a:latin typeface="Trebuchet MS"/>
                <a:ea typeface="+mn-ea"/>
                <a:cs typeface="+mn-cs"/>
              </a:rPr>
              <a:t>Cord Cutters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Trebuchet MS"/>
                <a:ea typeface="+mn-ea"/>
                <a:cs typeface="+mn-cs"/>
              </a:rPr>
              <a:t>Average Household Income - </a:t>
            </a:r>
            <a:r>
              <a:rPr kumimoji="0" lang="en-US" sz="1400" b="1" i="0" u="none" strike="noStrike" kern="1200" cap="none" spc="0" normalizeH="0" baseline="0" noProof="0" dirty="0">
                <a:ln>
                  <a:noFill/>
                </a:ln>
                <a:effectLst/>
                <a:uLnTx/>
                <a:uFillTx/>
                <a:latin typeface="Trebuchet MS"/>
                <a:ea typeface="+mn-ea"/>
                <a:cs typeface="+mn-cs"/>
              </a:rPr>
              <a:t>$52k </a:t>
            </a:r>
          </a:p>
        </p:txBody>
      </p:sp>
      <p:sp>
        <p:nvSpPr>
          <p:cNvPr id="19" name="TextBox 18">
            <a:extLst>
              <a:ext uri="{FF2B5EF4-FFF2-40B4-BE49-F238E27FC236}">
                <a16:creationId xmlns:a16="http://schemas.microsoft.com/office/drawing/2014/main" id="{BD0C87E3-BF59-491E-AF24-2767FBD08382}"/>
              </a:ext>
            </a:extLst>
          </p:cNvPr>
          <p:cNvSpPr txBox="1"/>
          <p:nvPr/>
        </p:nvSpPr>
        <p:spPr>
          <a:xfrm>
            <a:off x="5369033" y="1876096"/>
            <a:ext cx="3774967"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dirty="0">
                <a:ln>
                  <a:noFill/>
                </a:ln>
                <a:solidFill>
                  <a:prstClr val="black"/>
                </a:solidFill>
                <a:effectLst/>
                <a:uLnTx/>
                <a:uFillTx/>
                <a:latin typeface="Trebuchet MS"/>
                <a:ea typeface="+mn-ea"/>
                <a:cs typeface="+mn-cs"/>
              </a:rPr>
              <a:t>Cord Nevers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Trebuchet MS"/>
                <a:ea typeface="+mn-ea"/>
                <a:cs typeface="+mn-cs"/>
              </a:rPr>
              <a:t>Average Household Income - </a:t>
            </a:r>
            <a:r>
              <a:rPr kumimoji="0" lang="en-US" sz="1400" b="1" i="0" u="none" strike="noStrike" kern="1200" cap="none" spc="0" normalizeH="0" baseline="0" noProof="0" dirty="0">
                <a:ln>
                  <a:noFill/>
                </a:ln>
                <a:effectLst/>
                <a:uLnTx/>
                <a:uFillTx/>
                <a:latin typeface="Trebuchet MS"/>
                <a:ea typeface="+mn-ea"/>
                <a:cs typeface="+mn-cs"/>
              </a:rPr>
              <a:t>$41k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effectLst/>
              <a:uLnTx/>
              <a:uFillTx/>
              <a:latin typeface="Trebuchet MS"/>
              <a:ea typeface="+mn-ea"/>
              <a:cs typeface="+mn-cs"/>
            </a:endParaRPr>
          </a:p>
        </p:txBody>
      </p:sp>
      <p:sp>
        <p:nvSpPr>
          <p:cNvPr id="11" name="Title 1">
            <a:extLst>
              <a:ext uri="{FF2B5EF4-FFF2-40B4-BE49-F238E27FC236}">
                <a16:creationId xmlns:a16="http://schemas.microsoft.com/office/drawing/2014/main" id="{CC9E3BE0-699C-4FC2-8793-F496E8FE48E2}"/>
              </a:ext>
            </a:extLst>
          </p:cNvPr>
          <p:cNvSpPr txBox="1">
            <a:spLocks/>
          </p:cNvSpPr>
          <p:nvPr/>
        </p:nvSpPr>
        <p:spPr>
          <a:xfrm>
            <a:off x="343950" y="1299424"/>
            <a:ext cx="8741328" cy="471033"/>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800" dirty="0">
                <a:latin typeface="Trebuchet MS" pitchFamily="34" charset="0"/>
              </a:rPr>
              <a:t>As such, “Cord cutter/Never” households tend to be lower income, not affluent</a:t>
            </a:r>
          </a:p>
        </p:txBody>
      </p:sp>
      <p:sp>
        <p:nvSpPr>
          <p:cNvPr id="6" name="Rectangle 5">
            <a:extLst>
              <a:ext uri="{FF2B5EF4-FFF2-40B4-BE49-F238E27FC236}">
                <a16:creationId xmlns:a16="http://schemas.microsoft.com/office/drawing/2014/main" id="{21E35E1E-4BF3-414D-932B-0F9A320FC85C}"/>
              </a:ext>
            </a:extLst>
          </p:cNvPr>
          <p:cNvSpPr/>
          <p:nvPr/>
        </p:nvSpPr>
        <p:spPr>
          <a:xfrm>
            <a:off x="4096626" y="4992047"/>
            <a:ext cx="843856" cy="314811"/>
          </a:xfrm>
          <a:prstGeom prst="rect">
            <a:avLst/>
          </a:prstGeom>
          <a:noFill/>
          <a:ln w="1905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3B8A398-75F9-4A1D-8AA4-126F620E5ECF}"/>
              </a:ext>
            </a:extLst>
          </p:cNvPr>
          <p:cNvSpPr txBox="1"/>
          <p:nvPr/>
        </p:nvSpPr>
        <p:spPr>
          <a:xfrm>
            <a:off x="385436" y="5470463"/>
            <a:ext cx="8428471" cy="523220"/>
          </a:xfrm>
          <a:prstGeom prst="rect">
            <a:avLst/>
          </a:prstGeom>
          <a:noFill/>
        </p:spPr>
        <p:txBody>
          <a:bodyPr wrap="square" rtlCol="0">
            <a:spAutoFit/>
          </a:bodyPr>
          <a:lstStyle/>
          <a:p>
            <a:pPr algn="ctr"/>
            <a:r>
              <a:rPr lang="en-US" sz="1400" dirty="0"/>
              <a:t>85% of consumers said price (not ad avoidance or disinterest in content) was the primary reason they cut the cord</a:t>
            </a:r>
          </a:p>
        </p:txBody>
      </p:sp>
      <p:sp>
        <p:nvSpPr>
          <p:cNvPr id="13" name="Rectangle 12">
            <a:extLst>
              <a:ext uri="{FF2B5EF4-FFF2-40B4-BE49-F238E27FC236}">
                <a16:creationId xmlns:a16="http://schemas.microsoft.com/office/drawing/2014/main" id="{99879EA9-F7A3-4197-AD35-8BD1F81A63A7}"/>
              </a:ext>
            </a:extLst>
          </p:cNvPr>
          <p:cNvSpPr/>
          <p:nvPr/>
        </p:nvSpPr>
        <p:spPr>
          <a:xfrm>
            <a:off x="343950" y="296373"/>
            <a:ext cx="8368578" cy="830997"/>
          </a:xfrm>
          <a:prstGeom prst="rect">
            <a:avLst/>
          </a:prstGeom>
        </p:spPr>
        <p:txBody>
          <a:bodyPr wrap="square">
            <a:spAutoFit/>
          </a:bodyPr>
          <a:lstStyle/>
          <a:p>
            <a:pPr algn="ctr"/>
            <a:r>
              <a:rPr lang="en-US" sz="2400" dirty="0">
                <a:latin typeface="Trebuchet MS" pitchFamily="34" charset="0"/>
              </a:rPr>
              <a:t>Since Cost Is Not An Issue, Affluent Adults Want As Many Different Options As Possible To Watch TV Content</a:t>
            </a:r>
            <a:endParaRPr lang="en-US" sz="2400" dirty="0"/>
          </a:p>
        </p:txBody>
      </p:sp>
      <p:sp>
        <p:nvSpPr>
          <p:cNvPr id="14" name="Text Placeholder 4">
            <a:extLst>
              <a:ext uri="{FF2B5EF4-FFF2-40B4-BE49-F238E27FC236}">
                <a16:creationId xmlns:a16="http://schemas.microsoft.com/office/drawing/2014/main" id="{83526DE9-D62C-4A86-931D-516DDCB3CFB9}"/>
              </a:ext>
            </a:extLst>
          </p:cNvPr>
          <p:cNvSpPr txBox="1">
            <a:spLocks/>
          </p:cNvSpPr>
          <p:nvPr/>
        </p:nvSpPr>
        <p:spPr>
          <a:xfrm>
            <a:off x="329142" y="609548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GOOD FORTUNE</a:t>
            </a:r>
          </a:p>
        </p:txBody>
      </p:sp>
      <p:sp>
        <p:nvSpPr>
          <p:cNvPr id="2" name="TextBox 1">
            <a:extLst>
              <a:ext uri="{FF2B5EF4-FFF2-40B4-BE49-F238E27FC236}">
                <a16:creationId xmlns:a16="http://schemas.microsoft.com/office/drawing/2014/main" id="{6349DD96-E30E-465A-B174-C09D0D629705}"/>
              </a:ext>
            </a:extLst>
          </p:cNvPr>
          <p:cNvSpPr txBox="1"/>
          <p:nvPr/>
        </p:nvSpPr>
        <p:spPr>
          <a:xfrm>
            <a:off x="3774765" y="5327955"/>
            <a:ext cx="1649811" cy="215444"/>
          </a:xfrm>
          <a:prstGeom prst="rect">
            <a:avLst/>
          </a:prstGeom>
          <a:noFill/>
        </p:spPr>
        <p:txBody>
          <a:bodyPr wrap="none" rtlCol="0">
            <a:spAutoFit/>
          </a:bodyPr>
          <a:lstStyle/>
          <a:p>
            <a:r>
              <a:rPr lang="en-US" sz="800" dirty="0"/>
              <a:t>(indices are vs. population size)</a:t>
            </a:r>
          </a:p>
        </p:txBody>
      </p:sp>
    </p:spTree>
    <p:extLst>
      <p:ext uri="{BB962C8B-B14F-4D97-AF65-F5344CB8AC3E}">
        <p14:creationId xmlns:p14="http://schemas.microsoft.com/office/powerpoint/2010/main" val="2182393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5637D-42D8-4AA7-98DB-F979D98D9E6C}"/>
              </a:ext>
            </a:extLst>
          </p:cNvPr>
          <p:cNvSpPr>
            <a:spLocks noGrp="1"/>
          </p:cNvSpPr>
          <p:nvPr>
            <p:ph type="ctrTitle"/>
          </p:nvPr>
        </p:nvSpPr>
        <p:spPr>
          <a:xfrm>
            <a:off x="169333" y="2381261"/>
            <a:ext cx="8805334" cy="1283951"/>
          </a:xfrm>
        </p:spPr>
        <p:txBody>
          <a:bodyPr/>
          <a:lstStyle/>
          <a:p>
            <a:r>
              <a:rPr lang="en-US" dirty="0"/>
              <a:t>The Affluent Demonstrate A Commitment To TV Content And Their Viewing Behavior Looks A Lot Like That Of The Average Adult</a:t>
            </a:r>
          </a:p>
        </p:txBody>
      </p:sp>
      <p:sp>
        <p:nvSpPr>
          <p:cNvPr id="4" name="Text Placeholder 3">
            <a:extLst>
              <a:ext uri="{FF2B5EF4-FFF2-40B4-BE49-F238E27FC236}">
                <a16:creationId xmlns:a16="http://schemas.microsoft.com/office/drawing/2014/main" id="{C8FA86B8-12AD-4B58-82C3-1C36B4E285E2}"/>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E75C896A-42A9-4674-A6F6-E418FCC18538}"/>
              </a:ext>
            </a:extLst>
          </p:cNvPr>
          <p:cNvSpPr>
            <a:spLocks noGrp="1"/>
          </p:cNvSpPr>
          <p:nvPr>
            <p:ph type="body" sz="quarter" idx="15"/>
          </p:nvPr>
        </p:nvSpPr>
        <p:spPr/>
        <p:txBody>
          <a:bodyPr/>
          <a:lstStyle/>
          <a:p>
            <a:r>
              <a:rPr lang="en-US" dirty="0"/>
              <a:t>VAB: Good Fortune</a:t>
            </a:r>
          </a:p>
        </p:txBody>
      </p:sp>
    </p:spTree>
    <p:extLst>
      <p:ext uri="{BB962C8B-B14F-4D97-AF65-F5344CB8AC3E}">
        <p14:creationId xmlns:p14="http://schemas.microsoft.com/office/powerpoint/2010/main" val="6271785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98997" y="239897"/>
            <a:ext cx="8879514" cy="957509"/>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latin typeface="Trebuchet MS" pitchFamily="34" charset="0"/>
              </a:rPr>
              <a:t>Just Like The Average Adult, The Television Clearly Continues To Be The Affluents’ Preferred Screen To Watch TV Programs</a:t>
            </a:r>
          </a:p>
        </p:txBody>
      </p:sp>
      <p:graphicFrame>
        <p:nvGraphicFramePr>
          <p:cNvPr id="11" name="Chart 10">
            <a:extLst>
              <a:ext uri="{FF2B5EF4-FFF2-40B4-BE49-F238E27FC236}">
                <a16:creationId xmlns:a16="http://schemas.microsoft.com/office/drawing/2014/main" id="{9A714DBA-8F15-47C9-BFB6-893601D299EB}"/>
              </a:ext>
            </a:extLst>
          </p:cNvPr>
          <p:cNvGraphicFramePr/>
          <p:nvPr>
            <p:extLst>
              <p:ext uri="{D42A27DB-BD31-4B8C-83A1-F6EECF244321}">
                <p14:modId xmlns:p14="http://schemas.microsoft.com/office/powerpoint/2010/main" val="3527641291"/>
              </p:ext>
            </p:extLst>
          </p:nvPr>
        </p:nvGraphicFramePr>
        <p:xfrm>
          <a:off x="-100554" y="3384694"/>
          <a:ext cx="3076125" cy="2144503"/>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B54E5DA3-4696-44C7-8D88-C6BF1233A15B}"/>
              </a:ext>
            </a:extLst>
          </p:cNvPr>
          <p:cNvSpPr/>
          <p:nvPr/>
        </p:nvSpPr>
        <p:spPr>
          <a:xfrm>
            <a:off x="260028" y="5340851"/>
            <a:ext cx="398593" cy="253916"/>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000" dirty="0">
                <a:solidFill>
                  <a:schemeClr val="bg1"/>
                </a:solidFill>
              </a:rPr>
              <a:t>100</a:t>
            </a:r>
          </a:p>
        </p:txBody>
      </p:sp>
      <p:sp>
        <p:nvSpPr>
          <p:cNvPr id="15" name="Rectangle 14">
            <a:extLst>
              <a:ext uri="{FF2B5EF4-FFF2-40B4-BE49-F238E27FC236}">
                <a16:creationId xmlns:a16="http://schemas.microsoft.com/office/drawing/2014/main" id="{ED8A115A-67FB-48C1-8A4C-8D103786BF8B}"/>
              </a:ext>
            </a:extLst>
          </p:cNvPr>
          <p:cNvSpPr/>
          <p:nvPr/>
        </p:nvSpPr>
        <p:spPr>
          <a:xfrm>
            <a:off x="1834477" y="5347243"/>
            <a:ext cx="398593" cy="253916"/>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000" dirty="0">
                <a:solidFill>
                  <a:schemeClr val="bg1"/>
                </a:solidFill>
              </a:rPr>
              <a:t>150</a:t>
            </a:r>
          </a:p>
        </p:txBody>
      </p:sp>
      <p:sp>
        <p:nvSpPr>
          <p:cNvPr id="18" name="Rectangle 17">
            <a:extLst>
              <a:ext uri="{FF2B5EF4-FFF2-40B4-BE49-F238E27FC236}">
                <a16:creationId xmlns:a16="http://schemas.microsoft.com/office/drawing/2014/main" id="{5D3A98B6-9B56-4F03-A7CB-CEAE44F9C294}"/>
              </a:ext>
            </a:extLst>
          </p:cNvPr>
          <p:cNvSpPr/>
          <p:nvPr/>
        </p:nvSpPr>
        <p:spPr>
          <a:xfrm>
            <a:off x="784726" y="5355079"/>
            <a:ext cx="398593" cy="253916"/>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000" dirty="0">
                <a:solidFill>
                  <a:schemeClr val="bg1"/>
                </a:solidFill>
              </a:rPr>
              <a:t>116</a:t>
            </a:r>
          </a:p>
        </p:txBody>
      </p:sp>
      <p:sp>
        <p:nvSpPr>
          <p:cNvPr id="25" name="TextBox 24">
            <a:extLst>
              <a:ext uri="{FF2B5EF4-FFF2-40B4-BE49-F238E27FC236}">
                <a16:creationId xmlns:a16="http://schemas.microsoft.com/office/drawing/2014/main" id="{49185F89-AC2A-4844-9946-8F776AFA1AEF}"/>
              </a:ext>
            </a:extLst>
          </p:cNvPr>
          <p:cNvSpPr txBox="1"/>
          <p:nvPr/>
        </p:nvSpPr>
        <p:spPr>
          <a:xfrm>
            <a:off x="119479" y="6590326"/>
            <a:ext cx="7106433" cy="230832"/>
          </a:xfrm>
          <a:prstGeom prst="rect">
            <a:avLst/>
          </a:prstGeom>
          <a:noFill/>
        </p:spPr>
        <p:txBody>
          <a:bodyPr wrap="none" rtlCol="0">
            <a:spAutoFit/>
          </a:bodyPr>
          <a:lstStyle/>
          <a:p>
            <a:r>
              <a:rPr lang="en-US" sz="900" dirty="0"/>
              <a:t>Source: 2017 GfK MRI </a:t>
            </a:r>
            <a:r>
              <a:rPr lang="en-US" sz="900" dirty="0" err="1"/>
              <a:t>Doublebase</a:t>
            </a:r>
            <a:r>
              <a:rPr lang="en-US" sz="900" dirty="0"/>
              <a:t>, Affluent Households HHI $100k+, Moderate Affluents, HHI $100k-$200k, Ultra Affluents HHI $200k+</a:t>
            </a:r>
          </a:p>
        </p:txBody>
      </p:sp>
      <p:sp>
        <p:nvSpPr>
          <p:cNvPr id="4" name="TextBox 3">
            <a:extLst>
              <a:ext uri="{FF2B5EF4-FFF2-40B4-BE49-F238E27FC236}">
                <a16:creationId xmlns:a16="http://schemas.microsoft.com/office/drawing/2014/main" id="{674EBFC2-5DBA-4266-B028-C87751CAB004}"/>
              </a:ext>
            </a:extLst>
          </p:cNvPr>
          <p:cNvSpPr txBox="1"/>
          <p:nvPr/>
        </p:nvSpPr>
        <p:spPr>
          <a:xfrm>
            <a:off x="1819932" y="2286618"/>
            <a:ext cx="5504135" cy="523220"/>
          </a:xfrm>
          <a:prstGeom prst="rect">
            <a:avLst/>
          </a:prstGeom>
          <a:noFill/>
        </p:spPr>
        <p:txBody>
          <a:bodyPr wrap="none" rtlCol="0">
            <a:spAutoFit/>
          </a:bodyPr>
          <a:lstStyle/>
          <a:p>
            <a:r>
              <a:rPr lang="en-US" sz="1400" b="1" dirty="0"/>
              <a:t>“How do you watch TV Programs compared to 12 </a:t>
            </a:r>
            <a:r>
              <a:rPr lang="en-US" sz="1200" b="1" dirty="0"/>
              <a:t>months</a:t>
            </a:r>
            <a:r>
              <a:rPr lang="en-US" sz="1400" b="1" dirty="0"/>
              <a:t> ago?”</a:t>
            </a:r>
          </a:p>
          <a:p>
            <a:pPr algn="ctr"/>
            <a:r>
              <a:rPr lang="en-US" sz="1400" b="1" i="1" dirty="0"/>
              <a:t>Response: ‘More or the Same Amount’</a:t>
            </a:r>
          </a:p>
        </p:txBody>
      </p:sp>
      <p:sp>
        <p:nvSpPr>
          <p:cNvPr id="5" name="TextBox 4">
            <a:extLst>
              <a:ext uri="{FF2B5EF4-FFF2-40B4-BE49-F238E27FC236}">
                <a16:creationId xmlns:a16="http://schemas.microsoft.com/office/drawing/2014/main" id="{AF43D171-DB2F-481A-9BA1-02A91E1833FB}"/>
              </a:ext>
            </a:extLst>
          </p:cNvPr>
          <p:cNvSpPr txBox="1"/>
          <p:nvPr/>
        </p:nvSpPr>
        <p:spPr>
          <a:xfrm>
            <a:off x="985769" y="3019899"/>
            <a:ext cx="1351459" cy="307777"/>
          </a:xfrm>
          <a:prstGeom prst="rect">
            <a:avLst/>
          </a:prstGeom>
          <a:noFill/>
        </p:spPr>
        <p:txBody>
          <a:bodyPr wrap="none" rtlCol="0">
            <a:spAutoFit/>
          </a:bodyPr>
          <a:lstStyle/>
          <a:p>
            <a:pPr algn="ctr"/>
            <a:r>
              <a:rPr lang="en-US" sz="1400" u="sng" dirty="0"/>
              <a:t>Total Affluents</a:t>
            </a:r>
          </a:p>
        </p:txBody>
      </p:sp>
      <p:sp>
        <p:nvSpPr>
          <p:cNvPr id="21" name="Rectangle 20">
            <a:extLst>
              <a:ext uri="{FF2B5EF4-FFF2-40B4-BE49-F238E27FC236}">
                <a16:creationId xmlns:a16="http://schemas.microsoft.com/office/drawing/2014/main" id="{CE1AD733-91DC-4DF1-831F-474900B3B757}"/>
              </a:ext>
            </a:extLst>
          </p:cNvPr>
          <p:cNvSpPr/>
          <p:nvPr/>
        </p:nvSpPr>
        <p:spPr>
          <a:xfrm>
            <a:off x="2357365" y="5347243"/>
            <a:ext cx="398593" cy="253916"/>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000" dirty="0">
                <a:solidFill>
                  <a:schemeClr val="bg1"/>
                </a:solidFill>
              </a:rPr>
              <a:t>128</a:t>
            </a:r>
          </a:p>
        </p:txBody>
      </p:sp>
      <p:sp>
        <p:nvSpPr>
          <p:cNvPr id="22" name="Rectangle 21">
            <a:extLst>
              <a:ext uri="{FF2B5EF4-FFF2-40B4-BE49-F238E27FC236}">
                <a16:creationId xmlns:a16="http://schemas.microsoft.com/office/drawing/2014/main" id="{FF24E9F1-DFF2-420A-BB4B-086F4CB08B6F}"/>
              </a:ext>
            </a:extLst>
          </p:cNvPr>
          <p:cNvSpPr/>
          <p:nvPr/>
        </p:nvSpPr>
        <p:spPr>
          <a:xfrm>
            <a:off x="1288754" y="5347243"/>
            <a:ext cx="398593" cy="253916"/>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000" dirty="0">
                <a:solidFill>
                  <a:schemeClr val="bg1"/>
                </a:solidFill>
              </a:rPr>
              <a:t>137</a:t>
            </a:r>
          </a:p>
        </p:txBody>
      </p:sp>
      <p:sp>
        <p:nvSpPr>
          <p:cNvPr id="26" name="TextBox 25">
            <a:extLst>
              <a:ext uri="{FF2B5EF4-FFF2-40B4-BE49-F238E27FC236}">
                <a16:creationId xmlns:a16="http://schemas.microsoft.com/office/drawing/2014/main" id="{5D9F8EF7-5991-4B6C-AB74-A35155CC35C7}"/>
              </a:ext>
            </a:extLst>
          </p:cNvPr>
          <p:cNvSpPr txBox="1"/>
          <p:nvPr/>
        </p:nvSpPr>
        <p:spPr>
          <a:xfrm>
            <a:off x="3864999" y="2991141"/>
            <a:ext cx="1708866" cy="307777"/>
          </a:xfrm>
          <a:prstGeom prst="rect">
            <a:avLst/>
          </a:prstGeom>
          <a:noFill/>
        </p:spPr>
        <p:txBody>
          <a:bodyPr wrap="none" rtlCol="0">
            <a:spAutoFit/>
          </a:bodyPr>
          <a:lstStyle/>
          <a:p>
            <a:pPr algn="ctr"/>
            <a:r>
              <a:rPr lang="en-US" sz="1400" u="sng" dirty="0"/>
              <a:t>Moderate Affluents</a:t>
            </a:r>
          </a:p>
        </p:txBody>
      </p:sp>
      <p:graphicFrame>
        <p:nvGraphicFramePr>
          <p:cNvPr id="27" name="Chart 26">
            <a:extLst>
              <a:ext uri="{FF2B5EF4-FFF2-40B4-BE49-F238E27FC236}">
                <a16:creationId xmlns:a16="http://schemas.microsoft.com/office/drawing/2014/main" id="{3455EEB3-8077-4BFD-8C6B-298A25588821}"/>
              </a:ext>
            </a:extLst>
          </p:cNvPr>
          <p:cNvGraphicFramePr/>
          <p:nvPr>
            <p:extLst>
              <p:ext uri="{D42A27DB-BD31-4B8C-83A1-F6EECF244321}">
                <p14:modId xmlns:p14="http://schemas.microsoft.com/office/powerpoint/2010/main" val="2918868653"/>
              </p:ext>
            </p:extLst>
          </p:nvPr>
        </p:nvGraphicFramePr>
        <p:xfrm>
          <a:off x="3399290" y="3399664"/>
          <a:ext cx="2934790" cy="2126796"/>
        </p:xfrm>
        <a:graphic>
          <a:graphicData uri="http://schemas.openxmlformats.org/drawingml/2006/chart">
            <c:chart xmlns:c="http://schemas.openxmlformats.org/drawingml/2006/chart" xmlns:r="http://schemas.openxmlformats.org/officeDocument/2006/relationships" r:id="rId3"/>
          </a:graphicData>
        </a:graphic>
      </p:graphicFrame>
      <p:sp>
        <p:nvSpPr>
          <p:cNvPr id="28" name="Rectangle 27">
            <a:extLst>
              <a:ext uri="{FF2B5EF4-FFF2-40B4-BE49-F238E27FC236}">
                <a16:creationId xmlns:a16="http://schemas.microsoft.com/office/drawing/2014/main" id="{8B4B2EE4-6F67-493C-B76A-CD15056E18B1}"/>
              </a:ext>
            </a:extLst>
          </p:cNvPr>
          <p:cNvSpPr/>
          <p:nvPr/>
        </p:nvSpPr>
        <p:spPr>
          <a:xfrm>
            <a:off x="3611853" y="5305731"/>
            <a:ext cx="402336" cy="253916"/>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000" dirty="0">
                <a:solidFill>
                  <a:schemeClr val="bg1"/>
                </a:solidFill>
              </a:rPr>
              <a:t>100</a:t>
            </a:r>
          </a:p>
        </p:txBody>
      </p:sp>
      <p:sp>
        <p:nvSpPr>
          <p:cNvPr id="29" name="Rectangle 28">
            <a:extLst>
              <a:ext uri="{FF2B5EF4-FFF2-40B4-BE49-F238E27FC236}">
                <a16:creationId xmlns:a16="http://schemas.microsoft.com/office/drawing/2014/main" id="{74CACF25-10B3-4DDF-8C09-9D3A41EB0535}"/>
              </a:ext>
            </a:extLst>
          </p:cNvPr>
          <p:cNvSpPr/>
          <p:nvPr/>
        </p:nvSpPr>
        <p:spPr>
          <a:xfrm>
            <a:off x="5142495" y="5313079"/>
            <a:ext cx="402336" cy="253916"/>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000" dirty="0">
                <a:solidFill>
                  <a:schemeClr val="bg1"/>
                </a:solidFill>
              </a:rPr>
              <a:t>94</a:t>
            </a:r>
          </a:p>
        </p:txBody>
      </p:sp>
      <p:sp>
        <p:nvSpPr>
          <p:cNvPr id="30" name="Rectangle 29">
            <a:extLst>
              <a:ext uri="{FF2B5EF4-FFF2-40B4-BE49-F238E27FC236}">
                <a16:creationId xmlns:a16="http://schemas.microsoft.com/office/drawing/2014/main" id="{18741C49-A428-4D20-B2C6-C66F7A9B8F0A}"/>
              </a:ext>
            </a:extLst>
          </p:cNvPr>
          <p:cNvSpPr/>
          <p:nvPr/>
        </p:nvSpPr>
        <p:spPr>
          <a:xfrm>
            <a:off x="4140912" y="5315359"/>
            <a:ext cx="402336" cy="253916"/>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000" dirty="0">
                <a:solidFill>
                  <a:schemeClr val="bg1"/>
                </a:solidFill>
              </a:rPr>
              <a:t>99</a:t>
            </a:r>
          </a:p>
        </p:txBody>
      </p:sp>
      <p:sp>
        <p:nvSpPr>
          <p:cNvPr id="31" name="Rectangle 30">
            <a:extLst>
              <a:ext uri="{FF2B5EF4-FFF2-40B4-BE49-F238E27FC236}">
                <a16:creationId xmlns:a16="http://schemas.microsoft.com/office/drawing/2014/main" id="{7287CB8D-1454-41C8-814A-1B1A0D281A01}"/>
              </a:ext>
            </a:extLst>
          </p:cNvPr>
          <p:cNvSpPr/>
          <p:nvPr/>
        </p:nvSpPr>
        <p:spPr>
          <a:xfrm>
            <a:off x="5671629" y="5314510"/>
            <a:ext cx="402336" cy="253916"/>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000" dirty="0">
                <a:solidFill>
                  <a:schemeClr val="bg1"/>
                </a:solidFill>
              </a:rPr>
              <a:t>99</a:t>
            </a:r>
          </a:p>
        </p:txBody>
      </p:sp>
      <p:sp>
        <p:nvSpPr>
          <p:cNvPr id="32" name="Rectangle 31">
            <a:extLst>
              <a:ext uri="{FF2B5EF4-FFF2-40B4-BE49-F238E27FC236}">
                <a16:creationId xmlns:a16="http://schemas.microsoft.com/office/drawing/2014/main" id="{311C88F4-3B42-481C-BAF9-5814A78FD7F9}"/>
              </a:ext>
            </a:extLst>
          </p:cNvPr>
          <p:cNvSpPr/>
          <p:nvPr/>
        </p:nvSpPr>
        <p:spPr>
          <a:xfrm>
            <a:off x="4647804" y="5314797"/>
            <a:ext cx="402336" cy="253916"/>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000" dirty="0">
                <a:solidFill>
                  <a:schemeClr val="bg1"/>
                </a:solidFill>
              </a:rPr>
              <a:t>98</a:t>
            </a:r>
          </a:p>
        </p:txBody>
      </p:sp>
      <p:sp>
        <p:nvSpPr>
          <p:cNvPr id="7" name="Rectangle 6">
            <a:extLst>
              <a:ext uri="{FF2B5EF4-FFF2-40B4-BE49-F238E27FC236}">
                <a16:creationId xmlns:a16="http://schemas.microsoft.com/office/drawing/2014/main" id="{E6F54AA0-ADCF-49EA-9AEA-CE9CAC04F260}"/>
              </a:ext>
            </a:extLst>
          </p:cNvPr>
          <p:cNvSpPr/>
          <p:nvPr/>
        </p:nvSpPr>
        <p:spPr>
          <a:xfrm>
            <a:off x="794117" y="5586862"/>
            <a:ext cx="1526380" cy="246221"/>
          </a:xfrm>
          <a:prstGeom prst="rect">
            <a:avLst/>
          </a:prstGeom>
        </p:spPr>
        <p:txBody>
          <a:bodyPr wrap="none">
            <a:spAutoFit/>
          </a:bodyPr>
          <a:lstStyle/>
          <a:p>
            <a:pPr algn="ctr"/>
            <a:r>
              <a:rPr lang="en-US" sz="1000" i="1" dirty="0"/>
              <a:t>(index vs. total Adults)</a:t>
            </a:r>
          </a:p>
        </p:txBody>
      </p:sp>
      <p:sp>
        <p:nvSpPr>
          <p:cNvPr id="10" name="Rectangle 9">
            <a:extLst>
              <a:ext uri="{FF2B5EF4-FFF2-40B4-BE49-F238E27FC236}">
                <a16:creationId xmlns:a16="http://schemas.microsoft.com/office/drawing/2014/main" id="{B40E44E8-07C5-4640-9408-E409EDC2A30F}"/>
              </a:ext>
            </a:extLst>
          </p:cNvPr>
          <p:cNvSpPr/>
          <p:nvPr/>
        </p:nvSpPr>
        <p:spPr>
          <a:xfrm>
            <a:off x="3979241" y="5609810"/>
            <a:ext cx="1696298" cy="246221"/>
          </a:xfrm>
          <a:prstGeom prst="rect">
            <a:avLst/>
          </a:prstGeom>
        </p:spPr>
        <p:txBody>
          <a:bodyPr wrap="none">
            <a:spAutoFit/>
          </a:bodyPr>
          <a:lstStyle/>
          <a:p>
            <a:pPr algn="ctr"/>
            <a:r>
              <a:rPr lang="en-US" sz="1000" i="1" dirty="0"/>
              <a:t>(index vs. total Affluents)</a:t>
            </a:r>
          </a:p>
        </p:txBody>
      </p:sp>
      <p:sp>
        <p:nvSpPr>
          <p:cNvPr id="38" name="Rectangle 37">
            <a:extLst>
              <a:ext uri="{FF2B5EF4-FFF2-40B4-BE49-F238E27FC236}">
                <a16:creationId xmlns:a16="http://schemas.microsoft.com/office/drawing/2014/main" id="{64AB5380-24A5-4375-9343-4E9913E2C94E}"/>
              </a:ext>
            </a:extLst>
          </p:cNvPr>
          <p:cNvSpPr/>
          <p:nvPr/>
        </p:nvSpPr>
        <p:spPr>
          <a:xfrm>
            <a:off x="184105" y="3480378"/>
            <a:ext cx="529660" cy="2144504"/>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1492C795-0CC4-4FEB-8B5A-DFF44B7B0E45}"/>
              </a:ext>
            </a:extLst>
          </p:cNvPr>
          <p:cNvGrpSpPr/>
          <p:nvPr/>
        </p:nvGrpSpPr>
        <p:grpSpPr>
          <a:xfrm>
            <a:off x="6144686" y="2987646"/>
            <a:ext cx="3333024" cy="2867550"/>
            <a:chOff x="3092162" y="2212172"/>
            <a:chExt cx="3333024" cy="2867550"/>
          </a:xfrm>
        </p:grpSpPr>
        <p:graphicFrame>
          <p:nvGraphicFramePr>
            <p:cNvPr id="23" name="Chart 22">
              <a:extLst>
                <a:ext uri="{FF2B5EF4-FFF2-40B4-BE49-F238E27FC236}">
                  <a16:creationId xmlns:a16="http://schemas.microsoft.com/office/drawing/2014/main" id="{44DCCD73-F09D-45F1-A170-7F41CDF1D513}"/>
                </a:ext>
              </a:extLst>
            </p:cNvPr>
            <p:cNvGraphicFramePr/>
            <p:nvPr>
              <p:extLst/>
            </p:nvPr>
          </p:nvGraphicFramePr>
          <p:xfrm>
            <a:off x="3092162" y="2594575"/>
            <a:ext cx="3333024" cy="2144503"/>
          </p:xfrm>
          <a:graphic>
            <a:graphicData uri="http://schemas.openxmlformats.org/drawingml/2006/chart">
              <c:chart xmlns:c="http://schemas.openxmlformats.org/drawingml/2006/chart" xmlns:r="http://schemas.openxmlformats.org/officeDocument/2006/relationships" r:id="rId4"/>
            </a:graphicData>
          </a:graphic>
        </p:graphicFrame>
        <p:sp>
          <p:nvSpPr>
            <p:cNvPr id="24" name="TextBox 23">
              <a:extLst>
                <a:ext uri="{FF2B5EF4-FFF2-40B4-BE49-F238E27FC236}">
                  <a16:creationId xmlns:a16="http://schemas.microsoft.com/office/drawing/2014/main" id="{0D0C85A8-FECE-414C-BF97-A26C16C2A7DE}"/>
                </a:ext>
              </a:extLst>
            </p:cNvPr>
            <p:cNvSpPr txBox="1"/>
            <p:nvPr/>
          </p:nvSpPr>
          <p:spPr>
            <a:xfrm>
              <a:off x="4086563" y="2212172"/>
              <a:ext cx="1361014" cy="307777"/>
            </a:xfrm>
            <a:prstGeom prst="rect">
              <a:avLst/>
            </a:prstGeom>
            <a:noFill/>
          </p:spPr>
          <p:txBody>
            <a:bodyPr wrap="none" rtlCol="0">
              <a:spAutoFit/>
            </a:bodyPr>
            <a:lstStyle/>
            <a:p>
              <a:pPr algn="ctr"/>
              <a:r>
                <a:rPr lang="en-US" sz="1400" u="sng" dirty="0"/>
                <a:t>Ultra Affluents</a:t>
              </a:r>
            </a:p>
          </p:txBody>
        </p:sp>
        <p:sp>
          <p:nvSpPr>
            <p:cNvPr id="33" name="Rectangle 32">
              <a:extLst>
                <a:ext uri="{FF2B5EF4-FFF2-40B4-BE49-F238E27FC236}">
                  <a16:creationId xmlns:a16="http://schemas.microsoft.com/office/drawing/2014/main" id="{7BF9962F-A420-4763-816E-389317DCCE5F}"/>
                </a:ext>
              </a:extLst>
            </p:cNvPr>
            <p:cNvSpPr/>
            <p:nvPr/>
          </p:nvSpPr>
          <p:spPr>
            <a:xfrm>
              <a:off x="3495768" y="4521986"/>
              <a:ext cx="402336" cy="256032"/>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000" dirty="0">
                  <a:solidFill>
                    <a:schemeClr val="bg1"/>
                  </a:solidFill>
                </a:rPr>
                <a:t>97</a:t>
              </a:r>
            </a:p>
          </p:txBody>
        </p:sp>
        <p:sp>
          <p:nvSpPr>
            <p:cNvPr id="34" name="Rectangle 33">
              <a:extLst>
                <a:ext uri="{FF2B5EF4-FFF2-40B4-BE49-F238E27FC236}">
                  <a16:creationId xmlns:a16="http://schemas.microsoft.com/office/drawing/2014/main" id="{53F209B2-4374-40D5-A73B-6BA74C94AB7F}"/>
                </a:ext>
              </a:extLst>
            </p:cNvPr>
            <p:cNvSpPr/>
            <p:nvPr/>
          </p:nvSpPr>
          <p:spPr>
            <a:xfrm>
              <a:off x="5007271" y="4521986"/>
              <a:ext cx="402336" cy="256032"/>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000" dirty="0">
                  <a:solidFill>
                    <a:schemeClr val="bg1"/>
                  </a:solidFill>
                </a:rPr>
                <a:t>123</a:t>
              </a:r>
            </a:p>
          </p:txBody>
        </p:sp>
        <p:sp>
          <p:nvSpPr>
            <p:cNvPr id="35" name="Rectangle 34">
              <a:extLst>
                <a:ext uri="{FF2B5EF4-FFF2-40B4-BE49-F238E27FC236}">
                  <a16:creationId xmlns:a16="http://schemas.microsoft.com/office/drawing/2014/main" id="{094D45EE-A375-4DD7-857F-CAE2A7EF5465}"/>
                </a:ext>
              </a:extLst>
            </p:cNvPr>
            <p:cNvSpPr/>
            <p:nvPr/>
          </p:nvSpPr>
          <p:spPr>
            <a:xfrm>
              <a:off x="4018450" y="4529822"/>
              <a:ext cx="402336" cy="256032"/>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000" dirty="0">
                  <a:solidFill>
                    <a:schemeClr val="bg1"/>
                  </a:solidFill>
                </a:rPr>
                <a:t>109</a:t>
              </a:r>
            </a:p>
          </p:txBody>
        </p:sp>
        <p:sp>
          <p:nvSpPr>
            <p:cNvPr id="36" name="Rectangle 35">
              <a:extLst>
                <a:ext uri="{FF2B5EF4-FFF2-40B4-BE49-F238E27FC236}">
                  <a16:creationId xmlns:a16="http://schemas.microsoft.com/office/drawing/2014/main" id="{27B4B391-4E26-44C8-9906-055C18CC874B}"/>
                </a:ext>
              </a:extLst>
            </p:cNvPr>
            <p:cNvSpPr/>
            <p:nvPr/>
          </p:nvSpPr>
          <p:spPr>
            <a:xfrm>
              <a:off x="5503113" y="4524323"/>
              <a:ext cx="402336" cy="256032"/>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000" dirty="0">
                  <a:solidFill>
                    <a:schemeClr val="bg1"/>
                  </a:solidFill>
                </a:rPr>
                <a:t>102</a:t>
              </a:r>
            </a:p>
          </p:txBody>
        </p:sp>
        <p:sp>
          <p:nvSpPr>
            <p:cNvPr id="37" name="Rectangle 36">
              <a:extLst>
                <a:ext uri="{FF2B5EF4-FFF2-40B4-BE49-F238E27FC236}">
                  <a16:creationId xmlns:a16="http://schemas.microsoft.com/office/drawing/2014/main" id="{92F536FB-5F21-44EA-BDDD-4CD2A30C6930}"/>
                </a:ext>
              </a:extLst>
            </p:cNvPr>
            <p:cNvSpPr/>
            <p:nvPr/>
          </p:nvSpPr>
          <p:spPr>
            <a:xfrm>
              <a:off x="4503618" y="4521986"/>
              <a:ext cx="402336" cy="256032"/>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000" dirty="0">
                  <a:solidFill>
                    <a:schemeClr val="bg1"/>
                  </a:solidFill>
                </a:rPr>
                <a:t>108</a:t>
              </a:r>
            </a:p>
          </p:txBody>
        </p:sp>
        <p:sp>
          <p:nvSpPr>
            <p:cNvPr id="9" name="Rectangle 8">
              <a:extLst>
                <a:ext uri="{FF2B5EF4-FFF2-40B4-BE49-F238E27FC236}">
                  <a16:creationId xmlns:a16="http://schemas.microsoft.com/office/drawing/2014/main" id="{06A4204D-E5FE-4EB4-B80B-BEF6D32521ED}"/>
                </a:ext>
              </a:extLst>
            </p:cNvPr>
            <p:cNvSpPr/>
            <p:nvPr/>
          </p:nvSpPr>
          <p:spPr>
            <a:xfrm>
              <a:off x="3892494" y="4833501"/>
              <a:ext cx="1696298" cy="246221"/>
            </a:xfrm>
            <a:prstGeom prst="rect">
              <a:avLst/>
            </a:prstGeom>
          </p:spPr>
          <p:txBody>
            <a:bodyPr wrap="none">
              <a:spAutoFit/>
            </a:bodyPr>
            <a:lstStyle/>
            <a:p>
              <a:pPr algn="ctr"/>
              <a:r>
                <a:rPr lang="en-US" sz="1000" i="1" dirty="0"/>
                <a:t>(index vs. total Affluents)</a:t>
              </a:r>
            </a:p>
          </p:txBody>
        </p:sp>
        <p:sp>
          <p:nvSpPr>
            <p:cNvPr id="39" name="Rectangle 38">
              <a:extLst>
                <a:ext uri="{FF2B5EF4-FFF2-40B4-BE49-F238E27FC236}">
                  <a16:creationId xmlns:a16="http://schemas.microsoft.com/office/drawing/2014/main" id="{4A8AB579-A0AC-4E67-B547-2D68D22D4BA2}"/>
                </a:ext>
              </a:extLst>
            </p:cNvPr>
            <p:cNvSpPr/>
            <p:nvPr/>
          </p:nvSpPr>
          <p:spPr>
            <a:xfrm>
              <a:off x="3349332" y="2718061"/>
              <a:ext cx="622656" cy="2144504"/>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0" name="Rectangle 39">
            <a:extLst>
              <a:ext uri="{FF2B5EF4-FFF2-40B4-BE49-F238E27FC236}">
                <a16:creationId xmlns:a16="http://schemas.microsoft.com/office/drawing/2014/main" id="{4EF7E9AC-1981-4CDB-8F0E-DD7163997C1A}"/>
              </a:ext>
            </a:extLst>
          </p:cNvPr>
          <p:cNvSpPr/>
          <p:nvPr/>
        </p:nvSpPr>
        <p:spPr>
          <a:xfrm>
            <a:off x="3482843" y="3497025"/>
            <a:ext cx="622656" cy="2144504"/>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6E28C2C-5FDF-4FEF-BDA1-03C5C74FD5B8}"/>
              </a:ext>
            </a:extLst>
          </p:cNvPr>
          <p:cNvSpPr txBox="1"/>
          <p:nvPr/>
        </p:nvSpPr>
        <p:spPr>
          <a:xfrm>
            <a:off x="362944" y="1194534"/>
            <a:ext cx="8615567" cy="830997"/>
          </a:xfrm>
          <a:prstGeom prst="rect">
            <a:avLst/>
          </a:prstGeom>
          <a:noFill/>
        </p:spPr>
        <p:txBody>
          <a:bodyPr wrap="square" rtlCol="0">
            <a:spAutoFit/>
          </a:bodyPr>
          <a:lstStyle/>
          <a:p>
            <a:pPr algn="ctr"/>
            <a:r>
              <a:rPr lang="en-US" sz="1600" dirty="0"/>
              <a:t>Due to their active lifestyle, Affluents, particularly the Ultra Affluent, are more likely than the average person to view on other devices, however they most enjoy TV programming on the television.</a:t>
            </a:r>
          </a:p>
        </p:txBody>
      </p:sp>
      <p:sp>
        <p:nvSpPr>
          <p:cNvPr id="41" name="Text Placeholder 4">
            <a:extLst>
              <a:ext uri="{FF2B5EF4-FFF2-40B4-BE49-F238E27FC236}">
                <a16:creationId xmlns:a16="http://schemas.microsoft.com/office/drawing/2014/main" id="{C6F44079-F0DB-4C99-ACF1-60FDBEBDB240}"/>
              </a:ext>
            </a:extLst>
          </p:cNvPr>
          <p:cNvSpPr txBox="1">
            <a:spLocks/>
          </p:cNvSpPr>
          <p:nvPr/>
        </p:nvSpPr>
        <p:spPr>
          <a:xfrm>
            <a:off x="329142" y="609548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GOOD FORTUNE</a:t>
            </a:r>
          </a:p>
        </p:txBody>
      </p:sp>
    </p:spTree>
    <p:extLst>
      <p:ext uri="{BB962C8B-B14F-4D97-AF65-F5344CB8AC3E}">
        <p14:creationId xmlns:p14="http://schemas.microsoft.com/office/powerpoint/2010/main" val="2059617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D940A658-A6AC-4FF8-86C7-17FF3BE8FB86}"/>
              </a:ext>
            </a:extLst>
          </p:cNvPr>
          <p:cNvGraphicFramePr/>
          <p:nvPr>
            <p:extLst>
              <p:ext uri="{D42A27DB-BD31-4B8C-83A1-F6EECF244321}">
                <p14:modId xmlns:p14="http://schemas.microsoft.com/office/powerpoint/2010/main" val="2821790255"/>
              </p:ext>
            </p:extLst>
          </p:nvPr>
        </p:nvGraphicFramePr>
        <p:xfrm>
          <a:off x="141085" y="2226173"/>
          <a:ext cx="8789794" cy="3546945"/>
        </p:xfrm>
        <a:graphic>
          <a:graphicData uri="http://schemas.openxmlformats.org/drawingml/2006/chart">
            <c:chart xmlns:c="http://schemas.openxmlformats.org/drawingml/2006/chart" xmlns:r="http://schemas.openxmlformats.org/officeDocument/2006/relationships" r:id="rId3"/>
          </a:graphicData>
        </a:graphic>
      </p:graphicFrame>
      <p:sp>
        <p:nvSpPr>
          <p:cNvPr id="38" name="Text Box 3"/>
          <p:cNvSpPr txBox="1">
            <a:spLocks noChangeArrowheads="1"/>
          </p:cNvSpPr>
          <p:nvPr/>
        </p:nvSpPr>
        <p:spPr bwMode="auto">
          <a:xfrm>
            <a:off x="1179353" y="2304710"/>
            <a:ext cx="7085001" cy="553998"/>
          </a:xfrm>
          <a:prstGeom prst="rect">
            <a:avLst/>
          </a:prstGeom>
          <a:noFill/>
          <a:ln w="9525">
            <a:noFill/>
            <a:miter lim="800000"/>
            <a:headEnd/>
            <a:tailEnd/>
          </a:ln>
          <a:effectLst/>
        </p:spPr>
        <p:txBody>
          <a:bodyPr wrap="square">
            <a:spAutoFit/>
          </a:bodyPr>
          <a:lstStyle/>
          <a:p>
            <a:pPr marL="3175" indent="-3175" algn="ctr" eaLnBrk="0" fontAlgn="base" hangingPunct="0">
              <a:spcBef>
                <a:spcPct val="0"/>
              </a:spcBef>
              <a:spcAft>
                <a:spcPct val="0"/>
              </a:spcAft>
              <a:buClr>
                <a:srgbClr val="4F81BD"/>
              </a:buClr>
            </a:pPr>
            <a:r>
              <a:rPr lang="en-US" sz="1600" b="1" dirty="0">
                <a:latin typeface="Trebuchet MS" panose="020B0603020202020204" pitchFamily="34" charset="0"/>
              </a:rPr>
              <a:t>Average Monthly Time Spent </a:t>
            </a:r>
          </a:p>
          <a:p>
            <a:pPr marL="3175" indent="-3175" algn="ctr" eaLnBrk="0" fontAlgn="base" hangingPunct="0">
              <a:spcBef>
                <a:spcPct val="0"/>
              </a:spcBef>
              <a:spcAft>
                <a:spcPct val="0"/>
              </a:spcAft>
              <a:buClr>
                <a:srgbClr val="4F81BD"/>
              </a:buClr>
            </a:pPr>
            <a:r>
              <a:rPr lang="en-US" sz="1400" b="1" dirty="0">
                <a:latin typeface="Trebuchet MS" panose="020B0603020202020204" pitchFamily="34" charset="0"/>
              </a:rPr>
              <a:t>Minutes per viewer, Affluent Adults 18+</a:t>
            </a:r>
          </a:p>
        </p:txBody>
      </p:sp>
      <p:sp>
        <p:nvSpPr>
          <p:cNvPr id="67" name="Text Box 3"/>
          <p:cNvSpPr txBox="1">
            <a:spLocks noChangeArrowheads="1"/>
          </p:cNvSpPr>
          <p:nvPr/>
        </p:nvSpPr>
        <p:spPr bwMode="auto">
          <a:xfrm>
            <a:off x="27662" y="6350169"/>
            <a:ext cx="7673534" cy="507831"/>
          </a:xfrm>
          <a:prstGeom prst="rect">
            <a:avLst/>
          </a:prstGeom>
          <a:noFill/>
        </p:spPr>
        <p:txBody>
          <a:bodyPr wrap="square" rtlCol="0">
            <a:spAutoFit/>
          </a:bodyPr>
          <a:lstStyle>
            <a:defPPr>
              <a:defRPr lang="en-US"/>
            </a:defPPr>
            <a:lvl1pPr marR="0" lvl="0" indent="0" defTabSz="457200" fontAlgn="auto">
              <a:lnSpc>
                <a:spcPct val="100000"/>
              </a:lnSpc>
              <a:spcBef>
                <a:spcPts val="0"/>
              </a:spcBef>
              <a:spcAft>
                <a:spcPts val="0"/>
              </a:spcAft>
              <a:buClrTx/>
              <a:buSzTx/>
              <a:buFontTx/>
              <a:buNone/>
              <a:tabLst/>
              <a:defRPr kumimoji="0" sz="700" b="0" i="1" u="none" strike="noStrike" cap="none" spc="0" normalizeH="0" baseline="0">
                <a:ln>
                  <a:noFill/>
                </a:ln>
                <a:solidFill>
                  <a:prstClr val="black"/>
                </a:solidFill>
                <a:effectLst/>
                <a:uLnTx/>
                <a:uFillTx/>
                <a:latin typeface="Trebuchet MS"/>
              </a:defRPr>
            </a:lvl1pPr>
          </a:lstStyle>
          <a:p>
            <a:r>
              <a:rPr lang="en-US" sz="900" i="0" dirty="0">
                <a:solidFill>
                  <a:schemeClr val="tx1"/>
                </a:solidFill>
              </a:rPr>
              <a:t>Sources: Affluent Adults 18+ - Nielsen R&amp;F Report, Nov 1-Nov 30 2017, Live+7, P18+ &amp; HHI of 100k+ Average Monthly Time Spent – TV = Live + DVR + Time-shifted TV (Ad-Supported TV only);  comScore Media Metrix Multi-Platform Data, P18+ &amp; HHI $100k+,  November 2017, Average Min Per Visitor; note comScore data for digital platforms does not include mobile video</a:t>
            </a:r>
          </a:p>
        </p:txBody>
      </p:sp>
      <p:pic>
        <p:nvPicPr>
          <p:cNvPr id="9" name="Picture 4" descr="https://www.youtube.com/yt/brand/media/image/YouTube-logo-full_color.png">
            <a:extLst>
              <a:ext uri="{FF2B5EF4-FFF2-40B4-BE49-F238E27FC236}">
                <a16:creationId xmlns:a16="http://schemas.microsoft.com/office/drawing/2014/main" id="{09F7C90B-B01A-43A7-9683-C45A9A4AA2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3707" y="4730694"/>
            <a:ext cx="840366" cy="552541"/>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24" descr="https://g.twimg.com/Twitter_logo_blue.png">
            <a:extLst>
              <a:ext uri="{FF2B5EF4-FFF2-40B4-BE49-F238E27FC236}">
                <a16:creationId xmlns:a16="http://schemas.microsoft.com/office/drawing/2014/main" id="{3EB2E7DA-E95B-4E68-9A70-DCAF2B9BCE7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937" y="4887927"/>
            <a:ext cx="342476" cy="278431"/>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40" descr="https://upload.wikimedia.org/wikipedia/commons/thumb/2/26/Twitch_logo.svg/2000px-Twitch_logo.svg.png">
            <a:extLst>
              <a:ext uri="{FF2B5EF4-FFF2-40B4-BE49-F238E27FC236}">
                <a16:creationId xmlns:a16="http://schemas.microsoft.com/office/drawing/2014/main" id="{46BA92FC-F6A3-428E-A611-54DC72CBCC3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65346" y="4867380"/>
            <a:ext cx="573697" cy="354259"/>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2" descr="https://www.facebookbrand.com/img/fb-art.jpg">
            <a:extLst>
              <a:ext uri="{FF2B5EF4-FFF2-40B4-BE49-F238E27FC236}">
                <a16:creationId xmlns:a16="http://schemas.microsoft.com/office/drawing/2014/main" id="{CB1DD5A5-5D46-41CD-8A9A-3C77B33B8AF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74086" y="4854013"/>
            <a:ext cx="324735" cy="28756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6" name="Group 15">
            <a:extLst>
              <a:ext uri="{FF2B5EF4-FFF2-40B4-BE49-F238E27FC236}">
                <a16:creationId xmlns:a16="http://schemas.microsoft.com/office/drawing/2014/main" id="{7BCA07C6-C96B-4A90-82E8-09353F2A8E08}"/>
              </a:ext>
            </a:extLst>
          </p:cNvPr>
          <p:cNvGrpSpPr/>
          <p:nvPr/>
        </p:nvGrpSpPr>
        <p:grpSpPr>
          <a:xfrm>
            <a:off x="4004997" y="4843495"/>
            <a:ext cx="481141" cy="425890"/>
            <a:chOff x="5139743" y="2407001"/>
            <a:chExt cx="651457" cy="725385"/>
          </a:xfrm>
        </p:grpSpPr>
        <p:pic>
          <p:nvPicPr>
            <p:cNvPr id="17" name="Picture 16">
              <a:extLst>
                <a:ext uri="{FF2B5EF4-FFF2-40B4-BE49-F238E27FC236}">
                  <a16:creationId xmlns:a16="http://schemas.microsoft.com/office/drawing/2014/main" id="{1364D206-E80E-4B3E-98C8-C2E4081824BF}"/>
                </a:ext>
              </a:extLst>
            </p:cNvPr>
            <p:cNvPicPr>
              <a:picLocks noChangeAspect="1"/>
            </p:cNvPicPr>
            <p:nvPr/>
          </p:nvPicPr>
          <p:blipFill rotWithShape="1">
            <a:blip r:embed="rId8"/>
            <a:srcRect l="58057" t="31484" r="31711" b="61904"/>
            <a:stretch/>
          </p:blipFill>
          <p:spPr>
            <a:xfrm>
              <a:off x="5139743" y="2895599"/>
              <a:ext cx="651457" cy="236787"/>
            </a:xfrm>
            <a:prstGeom prst="rect">
              <a:avLst/>
            </a:prstGeom>
          </p:spPr>
        </p:pic>
        <p:pic>
          <p:nvPicPr>
            <p:cNvPr id="18" name="Picture 17">
              <a:extLst>
                <a:ext uri="{FF2B5EF4-FFF2-40B4-BE49-F238E27FC236}">
                  <a16:creationId xmlns:a16="http://schemas.microsoft.com/office/drawing/2014/main" id="{FAB0B2AB-EAB3-4E05-9E13-BE8E5A0C9416}"/>
                </a:ext>
              </a:extLst>
            </p:cNvPr>
            <p:cNvPicPr>
              <a:picLocks noChangeAspect="1"/>
            </p:cNvPicPr>
            <p:nvPr/>
          </p:nvPicPr>
          <p:blipFill rotWithShape="1">
            <a:blip r:embed="rId9"/>
            <a:srcRect l="25080" t="9322" r="24648" b="9322"/>
            <a:stretch/>
          </p:blipFill>
          <p:spPr>
            <a:xfrm>
              <a:off x="5182345" y="2407001"/>
              <a:ext cx="537258" cy="541877"/>
            </a:xfrm>
            <a:prstGeom prst="rect">
              <a:avLst/>
            </a:prstGeom>
          </p:spPr>
        </p:pic>
      </p:grpSp>
      <p:sp>
        <p:nvSpPr>
          <p:cNvPr id="5" name="Rectangle 4">
            <a:extLst>
              <a:ext uri="{FF2B5EF4-FFF2-40B4-BE49-F238E27FC236}">
                <a16:creationId xmlns:a16="http://schemas.microsoft.com/office/drawing/2014/main" id="{8206895D-1745-4808-9A70-4727B03CAA37}"/>
              </a:ext>
            </a:extLst>
          </p:cNvPr>
          <p:cNvSpPr/>
          <p:nvPr/>
        </p:nvSpPr>
        <p:spPr>
          <a:xfrm>
            <a:off x="-30470" y="4719163"/>
            <a:ext cx="1195404" cy="47327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rPr>
              <a:t>Television</a:t>
            </a:r>
          </a:p>
        </p:txBody>
      </p:sp>
      <p:pic>
        <p:nvPicPr>
          <p:cNvPr id="6" name="Picture 5">
            <a:extLst>
              <a:ext uri="{FF2B5EF4-FFF2-40B4-BE49-F238E27FC236}">
                <a16:creationId xmlns:a16="http://schemas.microsoft.com/office/drawing/2014/main" id="{CF51F0F4-4F2A-4B95-840F-6036A5F8AD2D}"/>
              </a:ext>
            </a:extLst>
          </p:cNvPr>
          <p:cNvPicPr>
            <a:picLocks noChangeAspect="1"/>
          </p:cNvPicPr>
          <p:nvPr/>
        </p:nvPicPr>
        <p:blipFill rotWithShape="1">
          <a:blip r:embed="rId10"/>
          <a:srcRect t="34322" b="35137"/>
          <a:stretch/>
        </p:blipFill>
        <p:spPr>
          <a:xfrm>
            <a:off x="7397659" y="4881229"/>
            <a:ext cx="823372" cy="251469"/>
          </a:xfrm>
          <a:prstGeom prst="rect">
            <a:avLst/>
          </a:prstGeom>
        </p:spPr>
      </p:pic>
      <p:sp>
        <p:nvSpPr>
          <p:cNvPr id="19" name="Title 1">
            <a:extLst>
              <a:ext uri="{FF2B5EF4-FFF2-40B4-BE49-F238E27FC236}">
                <a16:creationId xmlns:a16="http://schemas.microsoft.com/office/drawing/2014/main" id="{58A6E62F-5D47-492C-A054-BDAA6B094D12}"/>
              </a:ext>
            </a:extLst>
          </p:cNvPr>
          <p:cNvSpPr txBox="1">
            <a:spLocks/>
          </p:cNvSpPr>
          <p:nvPr/>
        </p:nvSpPr>
        <p:spPr>
          <a:xfrm>
            <a:off x="387854" y="1753231"/>
            <a:ext cx="8639660" cy="99377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600" dirty="0">
                <a:ea typeface="+mn-ea"/>
              </a:rPr>
              <a:t>Time spent with TV dwarfs that spent on other top digital platforms</a:t>
            </a:r>
            <a:endParaRPr lang="en-US" sz="1600" dirty="0"/>
          </a:p>
        </p:txBody>
      </p:sp>
      <p:pic>
        <p:nvPicPr>
          <p:cNvPr id="2050" name="Picture 2" descr="https://1.bp.blogspot.com/-mODVEQD7nA0/V3fqudquyyI/AAAAAAAAJDw/pvlFy8s6nkkXHtVWMIBzzseVJfpXmHGEACLcB/s1600/Snapchat%2BLogo.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76873" y="4763081"/>
            <a:ext cx="941885" cy="628119"/>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a:extLst>
              <a:ext uri="{FF2B5EF4-FFF2-40B4-BE49-F238E27FC236}">
                <a16:creationId xmlns:a16="http://schemas.microsoft.com/office/drawing/2014/main" id="{43166BCA-BF9B-4F8F-9BD8-F4C2162A93E3}"/>
              </a:ext>
            </a:extLst>
          </p:cNvPr>
          <p:cNvSpPr txBox="1">
            <a:spLocks/>
          </p:cNvSpPr>
          <p:nvPr/>
        </p:nvSpPr>
        <p:spPr>
          <a:xfrm>
            <a:off x="213119" y="283825"/>
            <a:ext cx="8717760" cy="108748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t>From A Platform Perspective, Affluent Adults Spend Over </a:t>
            </a:r>
            <a:r>
              <a:rPr lang="en-US" sz="2400" b="1" dirty="0"/>
              <a:t>4x</a:t>
            </a:r>
            <a:r>
              <a:rPr lang="en-US" sz="2400" dirty="0"/>
              <a:t> More Time Watching TV Than With YouTube and Facebook </a:t>
            </a:r>
            <a:r>
              <a:rPr lang="en-US" sz="2400" i="1" dirty="0"/>
              <a:t>Combined</a:t>
            </a:r>
          </a:p>
        </p:txBody>
      </p:sp>
      <p:pic>
        <p:nvPicPr>
          <p:cNvPr id="2" name="Picture 1">
            <a:extLst>
              <a:ext uri="{FF2B5EF4-FFF2-40B4-BE49-F238E27FC236}">
                <a16:creationId xmlns:a16="http://schemas.microsoft.com/office/drawing/2014/main" id="{BF9F0012-6E45-41A1-97D4-1E84ADB8469C}"/>
              </a:ext>
            </a:extLst>
          </p:cNvPr>
          <p:cNvPicPr>
            <a:picLocks noChangeAspect="1"/>
          </p:cNvPicPr>
          <p:nvPr/>
        </p:nvPicPr>
        <p:blipFill>
          <a:blip r:embed="rId12"/>
          <a:stretch>
            <a:fillRect/>
          </a:stretch>
        </p:blipFill>
        <p:spPr>
          <a:xfrm>
            <a:off x="6123134" y="4833212"/>
            <a:ext cx="478971" cy="359228"/>
          </a:xfrm>
          <a:prstGeom prst="rect">
            <a:avLst/>
          </a:prstGeom>
        </p:spPr>
      </p:pic>
      <p:pic>
        <p:nvPicPr>
          <p:cNvPr id="4" name="Picture 3">
            <a:extLst>
              <a:ext uri="{FF2B5EF4-FFF2-40B4-BE49-F238E27FC236}">
                <a16:creationId xmlns:a16="http://schemas.microsoft.com/office/drawing/2014/main" id="{A0C3A71A-B867-4E39-9CCF-9A75A5AA1574}"/>
              </a:ext>
            </a:extLst>
          </p:cNvPr>
          <p:cNvPicPr>
            <a:picLocks noChangeAspect="1"/>
          </p:cNvPicPr>
          <p:nvPr/>
        </p:nvPicPr>
        <p:blipFill rotWithShape="1">
          <a:blip r:embed="rId13"/>
          <a:srcRect l="32952" t="18196" r="31192" b="17613"/>
          <a:stretch/>
        </p:blipFill>
        <p:spPr>
          <a:xfrm>
            <a:off x="2574368" y="4867380"/>
            <a:ext cx="324736" cy="436033"/>
          </a:xfrm>
          <a:prstGeom prst="rect">
            <a:avLst/>
          </a:prstGeom>
        </p:spPr>
      </p:pic>
      <p:pic>
        <p:nvPicPr>
          <p:cNvPr id="7" name="Picture 6">
            <a:extLst>
              <a:ext uri="{FF2B5EF4-FFF2-40B4-BE49-F238E27FC236}">
                <a16:creationId xmlns:a16="http://schemas.microsoft.com/office/drawing/2014/main" id="{051FFEB6-5B80-45C3-AA4D-9B630438FDE7}"/>
              </a:ext>
            </a:extLst>
          </p:cNvPr>
          <p:cNvPicPr>
            <a:picLocks noChangeAspect="1"/>
          </p:cNvPicPr>
          <p:nvPr/>
        </p:nvPicPr>
        <p:blipFill>
          <a:blip r:embed="rId14"/>
          <a:stretch>
            <a:fillRect/>
          </a:stretch>
        </p:blipFill>
        <p:spPr>
          <a:xfrm>
            <a:off x="5458367" y="4897603"/>
            <a:ext cx="431800" cy="259080"/>
          </a:xfrm>
          <a:prstGeom prst="rect">
            <a:avLst/>
          </a:prstGeom>
        </p:spPr>
      </p:pic>
      <p:pic>
        <p:nvPicPr>
          <p:cNvPr id="8" name="Picture 7">
            <a:extLst>
              <a:ext uri="{FF2B5EF4-FFF2-40B4-BE49-F238E27FC236}">
                <a16:creationId xmlns:a16="http://schemas.microsoft.com/office/drawing/2014/main" id="{3D43D7E4-2C80-4FD2-B7A2-312C89508011}"/>
              </a:ext>
            </a:extLst>
          </p:cNvPr>
          <p:cNvPicPr>
            <a:picLocks noChangeAspect="1"/>
          </p:cNvPicPr>
          <p:nvPr/>
        </p:nvPicPr>
        <p:blipFill>
          <a:blip r:embed="rId15"/>
          <a:stretch>
            <a:fillRect/>
          </a:stretch>
        </p:blipFill>
        <p:spPr>
          <a:xfrm>
            <a:off x="6782131" y="4840941"/>
            <a:ext cx="577399" cy="266492"/>
          </a:xfrm>
          <a:prstGeom prst="rect">
            <a:avLst/>
          </a:prstGeom>
        </p:spPr>
      </p:pic>
      <p:sp>
        <p:nvSpPr>
          <p:cNvPr id="22" name="Text Placeholder 4">
            <a:extLst>
              <a:ext uri="{FF2B5EF4-FFF2-40B4-BE49-F238E27FC236}">
                <a16:creationId xmlns:a16="http://schemas.microsoft.com/office/drawing/2014/main" id="{CB5BA85F-8809-47ED-AA03-1D994BD3BA71}"/>
              </a:ext>
            </a:extLst>
          </p:cNvPr>
          <p:cNvSpPr txBox="1">
            <a:spLocks/>
          </p:cNvSpPr>
          <p:nvPr/>
        </p:nvSpPr>
        <p:spPr>
          <a:xfrm>
            <a:off x="329142" y="609548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GOOD FORTUNE</a:t>
            </a:r>
          </a:p>
        </p:txBody>
      </p:sp>
    </p:spTree>
    <p:extLst>
      <p:ext uri="{BB962C8B-B14F-4D97-AF65-F5344CB8AC3E}">
        <p14:creationId xmlns:p14="http://schemas.microsoft.com/office/powerpoint/2010/main" val="2049996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60472" y="354475"/>
            <a:ext cx="7571184" cy="957509"/>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latin typeface="Trebuchet MS" pitchFamily="34" charset="0"/>
              </a:rPr>
              <a:t>Agenda</a:t>
            </a:r>
          </a:p>
        </p:txBody>
      </p:sp>
      <p:sp>
        <p:nvSpPr>
          <p:cNvPr id="2" name="TextBox 1"/>
          <p:cNvSpPr txBox="1"/>
          <p:nvPr/>
        </p:nvSpPr>
        <p:spPr>
          <a:xfrm>
            <a:off x="460472" y="1446207"/>
            <a:ext cx="8610440" cy="4031873"/>
          </a:xfrm>
          <a:prstGeom prst="rect">
            <a:avLst/>
          </a:prstGeom>
          <a:noFill/>
        </p:spPr>
        <p:txBody>
          <a:bodyPr wrap="square" rtlCol="0">
            <a:spAutoFit/>
          </a:bodyPr>
          <a:lstStyle/>
          <a:p>
            <a:pPr algn="ctr"/>
            <a:endParaRPr lang="en-US" sz="1600" dirty="0">
              <a:latin typeface="Trebuchet MS" pitchFamily="34" charset="0"/>
            </a:endParaRPr>
          </a:p>
          <a:p>
            <a:pPr marL="285750" indent="-285750">
              <a:buFont typeface="Arial" panose="020B0604020202020204" pitchFamily="34" charset="0"/>
              <a:buChar char="•"/>
            </a:pPr>
            <a:r>
              <a:rPr lang="en-US" sz="1600" dirty="0">
                <a:latin typeface="Trebuchet MS" pitchFamily="34" charset="0"/>
              </a:rPr>
              <a:t>Affluence in America: An Overview</a:t>
            </a:r>
          </a:p>
          <a:p>
            <a:pPr marL="742950" lvl="1" indent="-285750">
              <a:buFont typeface="Arial" panose="020B0604020202020204" pitchFamily="34" charset="0"/>
              <a:buChar char="•"/>
            </a:pPr>
            <a:r>
              <a:rPr lang="en-US" sz="1600" dirty="0">
                <a:latin typeface="Trebuchet MS" pitchFamily="34" charset="0"/>
              </a:rPr>
              <a:t>Definitions &amp; breakouts by income, lifestage, region</a:t>
            </a:r>
          </a:p>
          <a:p>
            <a:pPr lvl="1"/>
            <a:endParaRPr lang="en-US" sz="2400" dirty="0">
              <a:latin typeface="Trebuchet MS" pitchFamily="34" charset="0"/>
            </a:endParaRPr>
          </a:p>
          <a:p>
            <a:pPr marL="285750" indent="-285750">
              <a:buFont typeface="Arial" panose="020B0604020202020204" pitchFamily="34" charset="0"/>
              <a:buChar char="•"/>
            </a:pPr>
            <a:r>
              <a:rPr lang="en-US" sz="1600" dirty="0">
                <a:latin typeface="Trebuchet MS" pitchFamily="34" charset="0"/>
              </a:rPr>
              <a:t>Demographic, Attitudinal, &amp; Lifestyle Traits: How do the </a:t>
            </a:r>
            <a:r>
              <a:rPr lang="en-US" sz="1600" dirty="0"/>
              <a:t>Affluent Compare with the Average American?</a:t>
            </a:r>
          </a:p>
          <a:p>
            <a:pPr marL="285750" indent="-285750">
              <a:buFont typeface="Arial" panose="020B0604020202020204" pitchFamily="34" charset="0"/>
              <a:buChar char="•"/>
            </a:pPr>
            <a:endParaRPr lang="en-US" sz="2400" dirty="0">
              <a:latin typeface="Trebuchet MS" pitchFamily="34" charset="0"/>
            </a:endParaRPr>
          </a:p>
          <a:p>
            <a:pPr marL="285750" indent="-285750">
              <a:buFont typeface="Arial" panose="020B0604020202020204" pitchFamily="34" charset="0"/>
              <a:buChar char="•"/>
            </a:pPr>
            <a:r>
              <a:rPr lang="en-US" sz="1600" dirty="0">
                <a:latin typeface="Trebuchet MS" pitchFamily="34" charset="0"/>
              </a:rPr>
              <a:t>A Closer Look: The Affluent and TV/Video Usage</a:t>
            </a:r>
          </a:p>
          <a:p>
            <a:pPr marL="285750" indent="-285750">
              <a:buFont typeface="Arial" panose="020B0604020202020204" pitchFamily="34" charset="0"/>
              <a:buChar char="•"/>
            </a:pPr>
            <a:endParaRPr lang="en-US" sz="2400" dirty="0">
              <a:latin typeface="Trebuchet MS" pitchFamily="34" charset="0"/>
            </a:endParaRPr>
          </a:p>
          <a:p>
            <a:pPr marL="285750" indent="-285750">
              <a:buFont typeface="Arial" panose="020B0604020202020204" pitchFamily="34" charset="0"/>
              <a:buChar char="•"/>
            </a:pPr>
            <a:r>
              <a:rPr lang="en-US" sz="1600" dirty="0">
                <a:latin typeface="Trebuchet MS" pitchFamily="34" charset="0"/>
              </a:rPr>
              <a:t>The Affluent and Advertising: Perceptions and Impact</a:t>
            </a:r>
          </a:p>
          <a:p>
            <a:pPr marL="285750" indent="-285750">
              <a:buFont typeface="Arial" panose="020B0604020202020204" pitchFamily="34" charset="0"/>
              <a:buChar char="•"/>
            </a:pPr>
            <a:endParaRPr lang="en-US" sz="2400" dirty="0">
              <a:latin typeface="Trebuchet MS" pitchFamily="34" charset="0"/>
            </a:endParaRPr>
          </a:p>
          <a:p>
            <a:pPr marL="285750" indent="-285750">
              <a:buFont typeface="Arial" panose="020B0604020202020204" pitchFamily="34" charset="0"/>
              <a:buChar char="•"/>
            </a:pPr>
            <a:r>
              <a:rPr lang="en-US" sz="1600" i="1" dirty="0">
                <a:latin typeface="Trebuchet MS" pitchFamily="34" charset="0"/>
              </a:rPr>
              <a:t>Good Fortune </a:t>
            </a:r>
            <a:r>
              <a:rPr lang="en-US" sz="1600" dirty="0">
                <a:latin typeface="Trebuchet MS" pitchFamily="34" charset="0"/>
              </a:rPr>
              <a:t>Key Takeaways</a:t>
            </a:r>
          </a:p>
          <a:p>
            <a:pPr marL="285750" indent="-285750">
              <a:buFont typeface="Arial" panose="020B0604020202020204" pitchFamily="34" charset="0"/>
              <a:buChar char="•"/>
            </a:pPr>
            <a:endParaRPr lang="en-US" sz="1600" dirty="0">
              <a:latin typeface="Trebuchet MS" pitchFamily="34" charset="0"/>
            </a:endParaRPr>
          </a:p>
          <a:p>
            <a:endParaRPr lang="en-US" sz="1600" dirty="0">
              <a:latin typeface="Trebuchet MS" pitchFamily="34" charset="0"/>
            </a:endParaRPr>
          </a:p>
        </p:txBody>
      </p:sp>
      <p:sp>
        <p:nvSpPr>
          <p:cNvPr id="4" name="Text Placeholder 4">
            <a:extLst>
              <a:ext uri="{FF2B5EF4-FFF2-40B4-BE49-F238E27FC236}">
                <a16:creationId xmlns:a16="http://schemas.microsoft.com/office/drawing/2014/main" id="{CA8598A1-68EF-4ED4-BBBA-05F1A5DA374F}"/>
              </a:ext>
            </a:extLst>
          </p:cNvPr>
          <p:cNvSpPr txBox="1">
            <a:spLocks/>
          </p:cNvSpPr>
          <p:nvPr/>
        </p:nvSpPr>
        <p:spPr>
          <a:xfrm>
            <a:off x="329142" y="609548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GOOD FORTUNE</a:t>
            </a:r>
          </a:p>
        </p:txBody>
      </p:sp>
    </p:spTree>
    <p:extLst>
      <p:ext uri="{BB962C8B-B14F-4D97-AF65-F5344CB8AC3E}">
        <p14:creationId xmlns:p14="http://schemas.microsoft.com/office/powerpoint/2010/main" val="3236375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1144" y="189983"/>
            <a:ext cx="9035269" cy="957509"/>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latin typeface="Trebuchet MS" pitchFamily="34" charset="0"/>
              </a:rPr>
              <a:t>Affluent Consumers Are Passionate About TV And Can Be Reached In Larger Numbers Than On Other Enthusiast Platforms</a:t>
            </a:r>
          </a:p>
        </p:txBody>
      </p:sp>
      <p:sp>
        <p:nvSpPr>
          <p:cNvPr id="17" name="Text Box 3">
            <a:extLst>
              <a:ext uri="{FF2B5EF4-FFF2-40B4-BE49-F238E27FC236}">
                <a16:creationId xmlns:a16="http://schemas.microsoft.com/office/drawing/2014/main" id="{20670AE5-ABC7-44C6-93C3-2F7160002001}"/>
              </a:ext>
            </a:extLst>
          </p:cNvPr>
          <p:cNvSpPr txBox="1">
            <a:spLocks noChangeArrowheads="1"/>
          </p:cNvSpPr>
          <p:nvPr/>
        </p:nvSpPr>
        <p:spPr bwMode="auto">
          <a:xfrm>
            <a:off x="2205682" y="1600242"/>
            <a:ext cx="4807907" cy="477054"/>
          </a:xfrm>
          <a:prstGeom prst="rect">
            <a:avLst/>
          </a:prstGeom>
          <a:noFill/>
          <a:ln w="9525">
            <a:noFill/>
            <a:miter lim="800000"/>
            <a:headEnd/>
            <a:tailEnd/>
          </a:ln>
          <a:effectLst/>
        </p:spPr>
        <p:txBody>
          <a:bodyPr wrap="square">
            <a:spAutoFit/>
          </a:bodyPr>
          <a:lstStyle/>
          <a:p>
            <a:pPr marL="3175" indent="-3175" algn="ctr" eaLnBrk="0" fontAlgn="base" hangingPunct="0">
              <a:spcBef>
                <a:spcPct val="0"/>
              </a:spcBef>
              <a:spcAft>
                <a:spcPct val="0"/>
              </a:spcAft>
              <a:buClr>
                <a:srgbClr val="4F81BD"/>
              </a:buClr>
            </a:pPr>
            <a:r>
              <a:rPr lang="en-US" sz="1400" b="1" dirty="0">
                <a:latin typeface="Trebuchet MS" panose="020B0603020202020204" pitchFamily="34" charset="0"/>
              </a:rPr>
              <a:t>Affluent Reach of Enthusiast Platforms</a:t>
            </a:r>
          </a:p>
          <a:p>
            <a:pPr marL="3175" indent="-3175" algn="ctr" eaLnBrk="0" fontAlgn="base" hangingPunct="0">
              <a:spcBef>
                <a:spcPct val="0"/>
              </a:spcBef>
              <a:spcAft>
                <a:spcPct val="0"/>
              </a:spcAft>
              <a:buClr>
                <a:srgbClr val="4F81BD"/>
              </a:buClr>
            </a:pPr>
            <a:r>
              <a:rPr lang="en-US" sz="1100" b="1" dirty="0">
                <a:latin typeface="Trebuchet MS" panose="020B0603020202020204" pitchFamily="34" charset="0"/>
              </a:rPr>
              <a:t>Affluent A18+ Monthly  (000)</a:t>
            </a:r>
          </a:p>
        </p:txBody>
      </p:sp>
      <p:sp>
        <p:nvSpPr>
          <p:cNvPr id="21" name="Title 1">
            <a:extLst>
              <a:ext uri="{FF2B5EF4-FFF2-40B4-BE49-F238E27FC236}">
                <a16:creationId xmlns:a16="http://schemas.microsoft.com/office/drawing/2014/main" id="{3F248390-A099-4AA5-983C-5C4C95CCEA39}"/>
              </a:ext>
            </a:extLst>
          </p:cNvPr>
          <p:cNvSpPr txBox="1">
            <a:spLocks/>
          </p:cNvSpPr>
          <p:nvPr/>
        </p:nvSpPr>
        <p:spPr>
          <a:xfrm>
            <a:off x="129874" y="1270855"/>
            <a:ext cx="8639660" cy="99377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400" dirty="0">
                <a:ea typeface="+mn-ea"/>
              </a:rPr>
              <a:t>TV brands are the “go-to” authority across a variety of subjects, offering significant Affluent reach.</a:t>
            </a:r>
            <a:endParaRPr lang="en-US" sz="1400" dirty="0"/>
          </a:p>
        </p:txBody>
      </p:sp>
      <p:sp>
        <p:nvSpPr>
          <p:cNvPr id="22" name="Text Box 3">
            <a:extLst>
              <a:ext uri="{FF2B5EF4-FFF2-40B4-BE49-F238E27FC236}">
                <a16:creationId xmlns:a16="http://schemas.microsoft.com/office/drawing/2014/main" id="{FE8749BD-9E7E-4249-8013-39147715EE0F}"/>
              </a:ext>
            </a:extLst>
          </p:cNvPr>
          <p:cNvSpPr txBox="1">
            <a:spLocks noChangeArrowheads="1"/>
          </p:cNvSpPr>
          <p:nvPr/>
        </p:nvSpPr>
        <p:spPr bwMode="auto">
          <a:xfrm>
            <a:off x="129874" y="6346925"/>
            <a:ext cx="7455045" cy="461665"/>
          </a:xfrm>
          <a:prstGeom prst="rect">
            <a:avLst/>
          </a:prstGeom>
          <a:noFill/>
          <a:ln w="9525">
            <a:noFill/>
            <a:miter lim="800000"/>
            <a:headEnd/>
            <a:tailEnd/>
          </a:ln>
        </p:spPr>
        <p:txBody>
          <a:bodyPr wrap="square" anchor="b">
            <a:spAutoFit/>
          </a:bodyPr>
          <a:lstStyle/>
          <a:p>
            <a:pPr fontAlgn="base">
              <a:spcBef>
                <a:spcPct val="0"/>
              </a:spcBef>
              <a:spcAft>
                <a:spcPct val="0"/>
              </a:spcAft>
              <a:buClr>
                <a:srgbClr val="C0504D"/>
              </a:buClr>
            </a:pPr>
            <a:r>
              <a:rPr lang="en-US" sz="800" dirty="0">
                <a:latin typeface="Trebuchet MS" pitchFamily="34" charset="0"/>
              </a:rPr>
              <a:t>Sources: TV data - Nielsen Npower Live+7, Total Day, P18+ &amp; HHI of $100k+ 11/1/17-11/30/17, TV - Linear with VOD; Ad Tech data - comScore November 2017 Total Unique Visitors; P18+ &amp; HHI of 100k+; Magazine data – GfK MRI Doublebase, response “I take note of the advertising in this publication” HHI $100k+; Ad Tech sites and publications selected are the highest reaching in their category, after any TV brand  sites/pubs</a:t>
            </a:r>
          </a:p>
        </p:txBody>
      </p:sp>
      <p:pic>
        <p:nvPicPr>
          <p:cNvPr id="25" name="Picture 24">
            <a:extLst>
              <a:ext uri="{FF2B5EF4-FFF2-40B4-BE49-F238E27FC236}">
                <a16:creationId xmlns:a16="http://schemas.microsoft.com/office/drawing/2014/main" id="{8FFC1D66-5822-4E15-83C3-15E2E79BE966}"/>
              </a:ext>
            </a:extLst>
          </p:cNvPr>
          <p:cNvPicPr>
            <a:picLocks noChangeAspect="1"/>
          </p:cNvPicPr>
          <p:nvPr/>
        </p:nvPicPr>
        <p:blipFill>
          <a:blip r:embed="rId2"/>
          <a:stretch>
            <a:fillRect/>
          </a:stretch>
        </p:blipFill>
        <p:spPr>
          <a:xfrm>
            <a:off x="999403" y="3468420"/>
            <a:ext cx="986735" cy="566018"/>
          </a:xfrm>
          <a:prstGeom prst="rect">
            <a:avLst/>
          </a:prstGeom>
          <a:scene3d>
            <a:camera prst="orthographicFront"/>
            <a:lightRig rig="threePt" dir="t"/>
          </a:scene3d>
          <a:sp3d>
            <a:bevelT/>
          </a:sp3d>
        </p:spPr>
      </p:pic>
      <p:sp>
        <p:nvSpPr>
          <p:cNvPr id="26" name="TextBox 25">
            <a:extLst>
              <a:ext uri="{FF2B5EF4-FFF2-40B4-BE49-F238E27FC236}">
                <a16:creationId xmlns:a16="http://schemas.microsoft.com/office/drawing/2014/main" id="{E9EB87ED-4C33-4CCF-A3ED-373FBBA7710C}"/>
              </a:ext>
            </a:extLst>
          </p:cNvPr>
          <p:cNvSpPr txBox="1"/>
          <p:nvPr/>
        </p:nvSpPr>
        <p:spPr>
          <a:xfrm rot="16200000">
            <a:off x="534074" y="2276724"/>
            <a:ext cx="546945" cy="261610"/>
          </a:xfrm>
          <a:prstGeom prst="rect">
            <a:avLst/>
          </a:prstGeom>
          <a:noFill/>
        </p:spPr>
        <p:txBody>
          <a:bodyPr wrap="none" rtlCol="0">
            <a:spAutoFit/>
          </a:bodyPr>
          <a:lstStyle/>
          <a:p>
            <a:r>
              <a:rPr lang="en-US" sz="1050" dirty="0"/>
              <a:t>Home</a:t>
            </a:r>
          </a:p>
        </p:txBody>
      </p:sp>
      <p:sp>
        <p:nvSpPr>
          <p:cNvPr id="27" name="TextBox 26">
            <a:extLst>
              <a:ext uri="{FF2B5EF4-FFF2-40B4-BE49-F238E27FC236}">
                <a16:creationId xmlns:a16="http://schemas.microsoft.com/office/drawing/2014/main" id="{94E3C5B6-751A-4359-9760-44AA51BA4CB6}"/>
              </a:ext>
            </a:extLst>
          </p:cNvPr>
          <p:cNvSpPr txBox="1"/>
          <p:nvPr/>
        </p:nvSpPr>
        <p:spPr>
          <a:xfrm rot="16200000">
            <a:off x="479793" y="2921271"/>
            <a:ext cx="642902" cy="261610"/>
          </a:xfrm>
          <a:prstGeom prst="rect">
            <a:avLst/>
          </a:prstGeom>
          <a:noFill/>
        </p:spPr>
        <p:txBody>
          <a:bodyPr wrap="square" rtlCol="0">
            <a:spAutoFit/>
          </a:bodyPr>
          <a:lstStyle/>
          <a:p>
            <a:r>
              <a:rPr lang="en-US" sz="1050" dirty="0"/>
              <a:t>Sports</a:t>
            </a:r>
          </a:p>
        </p:txBody>
      </p:sp>
      <p:sp>
        <p:nvSpPr>
          <p:cNvPr id="28" name="TextBox 27">
            <a:extLst>
              <a:ext uri="{FF2B5EF4-FFF2-40B4-BE49-F238E27FC236}">
                <a16:creationId xmlns:a16="http://schemas.microsoft.com/office/drawing/2014/main" id="{1EAB666B-EA4B-41AA-8ABA-F8CB913D71F0}"/>
              </a:ext>
            </a:extLst>
          </p:cNvPr>
          <p:cNvSpPr txBox="1"/>
          <p:nvPr/>
        </p:nvSpPr>
        <p:spPr>
          <a:xfrm rot="16200000">
            <a:off x="473784" y="3427289"/>
            <a:ext cx="737701" cy="430887"/>
          </a:xfrm>
          <a:prstGeom prst="rect">
            <a:avLst/>
          </a:prstGeom>
          <a:noFill/>
        </p:spPr>
        <p:txBody>
          <a:bodyPr wrap="none" rtlCol="0">
            <a:spAutoFit/>
          </a:bodyPr>
          <a:lstStyle/>
          <a:p>
            <a:pPr algn="ctr"/>
            <a:r>
              <a:rPr lang="en-US" sz="1050" dirty="0"/>
              <a:t>Science/</a:t>
            </a:r>
          </a:p>
          <a:p>
            <a:pPr algn="ctr"/>
            <a:r>
              <a:rPr lang="en-US" sz="1050" dirty="0"/>
              <a:t>Tech</a:t>
            </a:r>
          </a:p>
        </p:txBody>
      </p:sp>
      <p:sp>
        <p:nvSpPr>
          <p:cNvPr id="29" name="TextBox 28">
            <a:extLst>
              <a:ext uri="{FF2B5EF4-FFF2-40B4-BE49-F238E27FC236}">
                <a16:creationId xmlns:a16="http://schemas.microsoft.com/office/drawing/2014/main" id="{FFD3E91B-8BFF-4E9F-8E6C-A5720DF91A1A}"/>
              </a:ext>
            </a:extLst>
          </p:cNvPr>
          <p:cNvSpPr txBox="1"/>
          <p:nvPr/>
        </p:nvSpPr>
        <p:spPr>
          <a:xfrm rot="16200000">
            <a:off x="580893" y="4206659"/>
            <a:ext cx="513282" cy="261610"/>
          </a:xfrm>
          <a:prstGeom prst="rect">
            <a:avLst/>
          </a:prstGeom>
          <a:noFill/>
        </p:spPr>
        <p:txBody>
          <a:bodyPr wrap="none" rtlCol="0">
            <a:spAutoFit/>
          </a:bodyPr>
          <a:lstStyle/>
          <a:p>
            <a:r>
              <a:rPr lang="en-US" sz="1050" dirty="0"/>
              <a:t>News</a:t>
            </a:r>
          </a:p>
        </p:txBody>
      </p:sp>
      <p:sp>
        <p:nvSpPr>
          <p:cNvPr id="30" name="TextBox 29">
            <a:extLst>
              <a:ext uri="{FF2B5EF4-FFF2-40B4-BE49-F238E27FC236}">
                <a16:creationId xmlns:a16="http://schemas.microsoft.com/office/drawing/2014/main" id="{2F3C548C-B15E-47CF-A4F8-FDF88A306861}"/>
              </a:ext>
            </a:extLst>
          </p:cNvPr>
          <p:cNvSpPr txBox="1"/>
          <p:nvPr/>
        </p:nvSpPr>
        <p:spPr>
          <a:xfrm rot="16200000">
            <a:off x="407144" y="4940302"/>
            <a:ext cx="855470" cy="253916"/>
          </a:xfrm>
          <a:prstGeom prst="rect">
            <a:avLst/>
          </a:prstGeom>
          <a:noFill/>
        </p:spPr>
        <p:txBody>
          <a:bodyPr wrap="square" rtlCol="0">
            <a:spAutoFit/>
          </a:bodyPr>
          <a:lstStyle/>
          <a:p>
            <a:pPr algn="ctr"/>
            <a:r>
              <a:rPr lang="en-US" sz="1050" dirty="0"/>
              <a:t>Family</a:t>
            </a:r>
          </a:p>
        </p:txBody>
      </p:sp>
      <p:pic>
        <p:nvPicPr>
          <p:cNvPr id="34" name="Picture 33">
            <a:extLst>
              <a:ext uri="{FF2B5EF4-FFF2-40B4-BE49-F238E27FC236}">
                <a16:creationId xmlns:a16="http://schemas.microsoft.com/office/drawing/2014/main" id="{D28E5F0D-B3AB-4468-8A28-EF6F4B9E7735}"/>
              </a:ext>
            </a:extLst>
          </p:cNvPr>
          <p:cNvPicPr>
            <a:picLocks noChangeAspect="1"/>
          </p:cNvPicPr>
          <p:nvPr/>
        </p:nvPicPr>
        <p:blipFill>
          <a:blip r:embed="rId3"/>
          <a:stretch>
            <a:fillRect/>
          </a:stretch>
        </p:blipFill>
        <p:spPr>
          <a:xfrm>
            <a:off x="995185" y="2128244"/>
            <a:ext cx="986735" cy="592827"/>
          </a:xfrm>
          <a:prstGeom prst="rect">
            <a:avLst/>
          </a:prstGeom>
          <a:scene3d>
            <a:camera prst="orthographicFront"/>
            <a:lightRig rig="threePt" dir="t"/>
          </a:scene3d>
          <a:sp3d>
            <a:bevelT/>
          </a:sp3d>
        </p:spPr>
      </p:pic>
      <p:pic>
        <p:nvPicPr>
          <p:cNvPr id="35" name="Picture 34">
            <a:extLst>
              <a:ext uri="{FF2B5EF4-FFF2-40B4-BE49-F238E27FC236}">
                <a16:creationId xmlns:a16="http://schemas.microsoft.com/office/drawing/2014/main" id="{1DD2E763-F542-4124-AFEA-684421D79F4B}"/>
              </a:ext>
            </a:extLst>
          </p:cNvPr>
          <p:cNvPicPr>
            <a:picLocks noChangeAspect="1"/>
          </p:cNvPicPr>
          <p:nvPr/>
        </p:nvPicPr>
        <p:blipFill>
          <a:blip r:embed="rId4"/>
          <a:stretch>
            <a:fillRect/>
          </a:stretch>
        </p:blipFill>
        <p:spPr>
          <a:xfrm>
            <a:off x="995185" y="4098995"/>
            <a:ext cx="986735" cy="570553"/>
          </a:xfrm>
          <a:prstGeom prst="rect">
            <a:avLst/>
          </a:prstGeom>
          <a:scene3d>
            <a:camera prst="orthographicFront"/>
            <a:lightRig rig="threePt" dir="t"/>
          </a:scene3d>
          <a:sp3d>
            <a:bevelT/>
          </a:sp3d>
        </p:spPr>
      </p:pic>
      <p:sp>
        <p:nvSpPr>
          <p:cNvPr id="37" name="Rectangle 36">
            <a:extLst>
              <a:ext uri="{FF2B5EF4-FFF2-40B4-BE49-F238E27FC236}">
                <a16:creationId xmlns:a16="http://schemas.microsoft.com/office/drawing/2014/main" id="{6A69803E-35F8-48F8-85FE-D5E81EF1F093}"/>
              </a:ext>
            </a:extLst>
          </p:cNvPr>
          <p:cNvSpPr/>
          <p:nvPr/>
        </p:nvSpPr>
        <p:spPr>
          <a:xfrm>
            <a:off x="1003680" y="2812467"/>
            <a:ext cx="986735" cy="542288"/>
          </a:xfrm>
          <a:prstGeom prst="rect">
            <a:avLst/>
          </a:prstGeom>
          <a:solidFill>
            <a:schemeClr val="bg1"/>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E2848957-B145-4A97-A779-F70688AE8A62}"/>
              </a:ext>
            </a:extLst>
          </p:cNvPr>
          <p:cNvPicPr>
            <a:picLocks noChangeAspect="1"/>
          </p:cNvPicPr>
          <p:nvPr/>
        </p:nvPicPr>
        <p:blipFill>
          <a:blip r:embed="rId5"/>
          <a:stretch>
            <a:fillRect/>
          </a:stretch>
        </p:blipFill>
        <p:spPr>
          <a:xfrm>
            <a:off x="1085302" y="2904946"/>
            <a:ext cx="243934" cy="314157"/>
          </a:xfrm>
          <a:prstGeom prst="rect">
            <a:avLst/>
          </a:prstGeom>
        </p:spPr>
      </p:pic>
      <p:pic>
        <p:nvPicPr>
          <p:cNvPr id="39" name="Picture 38">
            <a:extLst>
              <a:ext uri="{FF2B5EF4-FFF2-40B4-BE49-F238E27FC236}">
                <a16:creationId xmlns:a16="http://schemas.microsoft.com/office/drawing/2014/main" id="{F796235F-850E-42DC-BD62-09E86D7E7030}"/>
              </a:ext>
            </a:extLst>
          </p:cNvPr>
          <p:cNvPicPr>
            <a:picLocks noChangeAspect="1"/>
          </p:cNvPicPr>
          <p:nvPr/>
        </p:nvPicPr>
        <p:blipFill>
          <a:blip r:embed="rId6"/>
          <a:stretch>
            <a:fillRect/>
          </a:stretch>
        </p:blipFill>
        <p:spPr>
          <a:xfrm>
            <a:off x="1312972" y="2944313"/>
            <a:ext cx="300326" cy="291065"/>
          </a:xfrm>
          <a:prstGeom prst="rect">
            <a:avLst/>
          </a:prstGeom>
        </p:spPr>
      </p:pic>
      <p:pic>
        <p:nvPicPr>
          <p:cNvPr id="41" name="Picture 40">
            <a:extLst>
              <a:ext uri="{FF2B5EF4-FFF2-40B4-BE49-F238E27FC236}">
                <a16:creationId xmlns:a16="http://schemas.microsoft.com/office/drawing/2014/main" id="{AD73508B-E5AE-4BC8-99E1-00A1E059C092}"/>
              </a:ext>
            </a:extLst>
          </p:cNvPr>
          <p:cNvPicPr>
            <a:picLocks noChangeAspect="1"/>
          </p:cNvPicPr>
          <p:nvPr/>
        </p:nvPicPr>
        <p:blipFill>
          <a:blip r:embed="rId7"/>
          <a:stretch>
            <a:fillRect/>
          </a:stretch>
        </p:blipFill>
        <p:spPr>
          <a:xfrm>
            <a:off x="1597011" y="2909406"/>
            <a:ext cx="309697" cy="309697"/>
          </a:xfrm>
          <a:prstGeom prst="rect">
            <a:avLst/>
          </a:prstGeom>
        </p:spPr>
      </p:pic>
      <p:sp>
        <p:nvSpPr>
          <p:cNvPr id="42" name="TextBox 41">
            <a:extLst>
              <a:ext uri="{FF2B5EF4-FFF2-40B4-BE49-F238E27FC236}">
                <a16:creationId xmlns:a16="http://schemas.microsoft.com/office/drawing/2014/main" id="{E095F94A-52E5-48C7-80D9-BF94771AAEE0}"/>
              </a:ext>
            </a:extLst>
          </p:cNvPr>
          <p:cNvSpPr txBox="1"/>
          <p:nvPr/>
        </p:nvSpPr>
        <p:spPr>
          <a:xfrm rot="16200000">
            <a:off x="343134" y="5467238"/>
            <a:ext cx="855470" cy="415498"/>
          </a:xfrm>
          <a:prstGeom prst="rect">
            <a:avLst/>
          </a:prstGeom>
          <a:noFill/>
        </p:spPr>
        <p:txBody>
          <a:bodyPr wrap="square" rtlCol="0">
            <a:spAutoFit/>
          </a:bodyPr>
          <a:lstStyle/>
          <a:p>
            <a:r>
              <a:rPr lang="en-US" sz="1050" dirty="0"/>
              <a:t>Food/ Cooking</a:t>
            </a:r>
          </a:p>
        </p:txBody>
      </p:sp>
      <p:grpSp>
        <p:nvGrpSpPr>
          <p:cNvPr id="45" name="Group 44">
            <a:extLst>
              <a:ext uri="{FF2B5EF4-FFF2-40B4-BE49-F238E27FC236}">
                <a16:creationId xmlns:a16="http://schemas.microsoft.com/office/drawing/2014/main" id="{B16D0C7C-50FA-4931-874F-02BDF4A195E2}"/>
              </a:ext>
            </a:extLst>
          </p:cNvPr>
          <p:cNvGrpSpPr/>
          <p:nvPr/>
        </p:nvGrpSpPr>
        <p:grpSpPr>
          <a:xfrm>
            <a:off x="1834502" y="1967747"/>
            <a:ext cx="6345038" cy="4087673"/>
            <a:chOff x="1998868" y="2054219"/>
            <a:chExt cx="6345038" cy="3873390"/>
          </a:xfrm>
        </p:grpSpPr>
        <p:sp>
          <p:nvSpPr>
            <p:cNvPr id="4" name="TextBox 3">
              <a:extLst>
                <a:ext uri="{FF2B5EF4-FFF2-40B4-BE49-F238E27FC236}">
                  <a16:creationId xmlns:a16="http://schemas.microsoft.com/office/drawing/2014/main" id="{3A411607-AC5D-4DC8-BDE1-3C6FD9E5FB9C}"/>
                </a:ext>
              </a:extLst>
            </p:cNvPr>
            <p:cNvSpPr txBox="1"/>
            <p:nvPr/>
          </p:nvSpPr>
          <p:spPr>
            <a:xfrm>
              <a:off x="3472668" y="2216542"/>
              <a:ext cx="473206" cy="218731"/>
            </a:xfrm>
            <a:prstGeom prst="rect">
              <a:avLst/>
            </a:prstGeom>
            <a:noFill/>
          </p:spPr>
          <p:txBody>
            <a:bodyPr wrap="none" rtlCol="0">
              <a:spAutoFit/>
            </a:bodyPr>
            <a:lstStyle/>
            <a:p>
              <a:r>
                <a:rPr lang="en-US" sz="900" dirty="0"/>
                <a:t>HGTV</a:t>
              </a:r>
            </a:p>
          </p:txBody>
        </p:sp>
        <p:sp>
          <p:nvSpPr>
            <p:cNvPr id="5" name="TextBox 4">
              <a:extLst>
                <a:ext uri="{FF2B5EF4-FFF2-40B4-BE49-F238E27FC236}">
                  <a16:creationId xmlns:a16="http://schemas.microsoft.com/office/drawing/2014/main" id="{BBFE85E2-9F9E-4AD1-BD22-382E50084F98}"/>
                </a:ext>
              </a:extLst>
            </p:cNvPr>
            <p:cNvSpPr txBox="1"/>
            <p:nvPr/>
          </p:nvSpPr>
          <p:spPr>
            <a:xfrm>
              <a:off x="3555626" y="2818903"/>
              <a:ext cx="441146" cy="218731"/>
            </a:xfrm>
            <a:prstGeom prst="rect">
              <a:avLst/>
            </a:prstGeom>
            <a:noFill/>
          </p:spPr>
          <p:txBody>
            <a:bodyPr wrap="none" rtlCol="0">
              <a:spAutoFit/>
            </a:bodyPr>
            <a:lstStyle/>
            <a:p>
              <a:r>
                <a:rPr lang="en-US" sz="900" dirty="0"/>
                <a:t>ESPN</a:t>
              </a:r>
            </a:p>
          </p:txBody>
        </p:sp>
        <p:sp>
          <p:nvSpPr>
            <p:cNvPr id="6" name="TextBox 5">
              <a:extLst>
                <a:ext uri="{FF2B5EF4-FFF2-40B4-BE49-F238E27FC236}">
                  <a16:creationId xmlns:a16="http://schemas.microsoft.com/office/drawing/2014/main" id="{16839171-E1B3-436B-BCB6-A3D91F0DD183}"/>
                </a:ext>
              </a:extLst>
            </p:cNvPr>
            <p:cNvSpPr txBox="1"/>
            <p:nvPr/>
          </p:nvSpPr>
          <p:spPr>
            <a:xfrm>
              <a:off x="2723755" y="2972131"/>
              <a:ext cx="1327608" cy="218731"/>
            </a:xfrm>
            <a:prstGeom prst="rect">
              <a:avLst/>
            </a:prstGeom>
            <a:noFill/>
          </p:spPr>
          <p:txBody>
            <a:bodyPr wrap="none" rtlCol="0">
              <a:spAutoFit/>
            </a:bodyPr>
            <a:lstStyle/>
            <a:p>
              <a:r>
                <a:rPr lang="en-US" sz="900" dirty="0"/>
                <a:t>USA Today Sports (#5)</a:t>
              </a:r>
            </a:p>
          </p:txBody>
        </p:sp>
        <p:sp>
          <p:nvSpPr>
            <p:cNvPr id="7" name="TextBox 6">
              <a:extLst>
                <a:ext uri="{FF2B5EF4-FFF2-40B4-BE49-F238E27FC236}">
                  <a16:creationId xmlns:a16="http://schemas.microsoft.com/office/drawing/2014/main" id="{0406FBBE-D642-4CC5-B173-F578EE4CB7AE}"/>
                </a:ext>
              </a:extLst>
            </p:cNvPr>
            <p:cNvSpPr txBox="1"/>
            <p:nvPr/>
          </p:nvSpPr>
          <p:spPr>
            <a:xfrm>
              <a:off x="3280038" y="3476815"/>
              <a:ext cx="676788" cy="218731"/>
            </a:xfrm>
            <a:prstGeom prst="rect">
              <a:avLst/>
            </a:prstGeom>
            <a:noFill/>
          </p:spPr>
          <p:txBody>
            <a:bodyPr wrap="none" rtlCol="0">
              <a:spAutoFit/>
            </a:bodyPr>
            <a:lstStyle/>
            <a:p>
              <a:r>
                <a:rPr lang="en-US" sz="900" dirty="0"/>
                <a:t>Discovery</a:t>
              </a:r>
            </a:p>
          </p:txBody>
        </p:sp>
        <p:sp>
          <p:nvSpPr>
            <p:cNvPr id="9" name="TextBox 8">
              <a:extLst>
                <a:ext uri="{FF2B5EF4-FFF2-40B4-BE49-F238E27FC236}">
                  <a16:creationId xmlns:a16="http://schemas.microsoft.com/office/drawing/2014/main" id="{2C0B1274-8EF1-4AE6-936E-07F32A244766}"/>
                </a:ext>
              </a:extLst>
            </p:cNvPr>
            <p:cNvSpPr txBox="1"/>
            <p:nvPr/>
          </p:nvSpPr>
          <p:spPr>
            <a:xfrm>
              <a:off x="3071658" y="3604094"/>
              <a:ext cx="955711" cy="218731"/>
            </a:xfrm>
            <a:prstGeom prst="rect">
              <a:avLst/>
            </a:prstGeom>
            <a:noFill/>
          </p:spPr>
          <p:txBody>
            <a:bodyPr wrap="none" rtlCol="0">
              <a:spAutoFit/>
            </a:bodyPr>
            <a:lstStyle/>
            <a:p>
              <a:r>
                <a:rPr lang="en-US" sz="900" dirty="0"/>
                <a:t>CNET.com (#4)</a:t>
              </a:r>
            </a:p>
          </p:txBody>
        </p:sp>
        <p:sp>
          <p:nvSpPr>
            <p:cNvPr id="10" name="TextBox 9">
              <a:extLst>
                <a:ext uri="{FF2B5EF4-FFF2-40B4-BE49-F238E27FC236}">
                  <a16:creationId xmlns:a16="http://schemas.microsoft.com/office/drawing/2014/main" id="{AB5B52D3-A913-4390-8C2E-36E05A495566}"/>
                </a:ext>
              </a:extLst>
            </p:cNvPr>
            <p:cNvSpPr txBox="1"/>
            <p:nvPr/>
          </p:nvSpPr>
          <p:spPr>
            <a:xfrm>
              <a:off x="3427783" y="4702671"/>
              <a:ext cx="518091" cy="218731"/>
            </a:xfrm>
            <a:prstGeom prst="rect">
              <a:avLst/>
            </a:prstGeom>
            <a:noFill/>
          </p:spPr>
          <p:txBody>
            <a:bodyPr wrap="none" rtlCol="0">
              <a:spAutoFit/>
            </a:bodyPr>
            <a:lstStyle/>
            <a:p>
              <a:r>
                <a:rPr lang="en-US" sz="900" dirty="0"/>
                <a:t>Disney</a:t>
              </a:r>
            </a:p>
          </p:txBody>
        </p:sp>
        <p:sp>
          <p:nvSpPr>
            <p:cNvPr id="11" name="TextBox 10">
              <a:extLst>
                <a:ext uri="{FF2B5EF4-FFF2-40B4-BE49-F238E27FC236}">
                  <a16:creationId xmlns:a16="http://schemas.microsoft.com/office/drawing/2014/main" id="{BF7384E1-35F5-4D70-9381-9EB9C4A5C1EC}"/>
                </a:ext>
              </a:extLst>
            </p:cNvPr>
            <p:cNvSpPr txBox="1"/>
            <p:nvPr/>
          </p:nvSpPr>
          <p:spPr>
            <a:xfrm>
              <a:off x="1998868" y="4829316"/>
              <a:ext cx="2000504" cy="218731"/>
            </a:xfrm>
            <a:prstGeom prst="rect">
              <a:avLst/>
            </a:prstGeom>
            <a:noFill/>
          </p:spPr>
          <p:txBody>
            <a:bodyPr wrap="square" rtlCol="0">
              <a:spAutoFit/>
            </a:bodyPr>
            <a:lstStyle/>
            <a:p>
              <a:pPr algn="r"/>
              <a:r>
                <a:rPr lang="en-US" sz="900" dirty="0"/>
                <a:t>Roblox.com (#2)</a:t>
              </a:r>
            </a:p>
          </p:txBody>
        </p:sp>
        <p:sp>
          <p:nvSpPr>
            <p:cNvPr id="12" name="TextBox 3">
              <a:extLst>
                <a:ext uri="{FF2B5EF4-FFF2-40B4-BE49-F238E27FC236}">
                  <a16:creationId xmlns:a16="http://schemas.microsoft.com/office/drawing/2014/main" id="{A80413A2-A555-4275-BE55-26D6E370AB27}"/>
                </a:ext>
              </a:extLst>
            </p:cNvPr>
            <p:cNvSpPr txBox="1"/>
            <p:nvPr/>
          </p:nvSpPr>
          <p:spPr>
            <a:xfrm>
              <a:off x="2777563" y="2362022"/>
              <a:ext cx="1221809" cy="218731"/>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t>CafeMedia.com (#1)</a:t>
              </a:r>
            </a:p>
          </p:txBody>
        </p:sp>
        <p:graphicFrame>
          <p:nvGraphicFramePr>
            <p:cNvPr id="13" name="Chart 12">
              <a:extLst>
                <a:ext uri="{FF2B5EF4-FFF2-40B4-BE49-F238E27FC236}">
                  <a16:creationId xmlns:a16="http://schemas.microsoft.com/office/drawing/2014/main" id="{103A185A-C274-4B3E-9F3E-6A53F3A87CA6}"/>
                </a:ext>
              </a:extLst>
            </p:cNvPr>
            <p:cNvGraphicFramePr/>
            <p:nvPr>
              <p:extLst/>
            </p:nvPr>
          </p:nvGraphicFramePr>
          <p:xfrm>
            <a:off x="3869819" y="2054219"/>
            <a:ext cx="4474087" cy="3873390"/>
          </p:xfrm>
          <a:graphic>
            <a:graphicData uri="http://schemas.openxmlformats.org/drawingml/2006/chart">
              <c:chart xmlns:c="http://schemas.openxmlformats.org/drawingml/2006/chart" xmlns:r="http://schemas.openxmlformats.org/officeDocument/2006/relationships" r:id="rId8"/>
            </a:graphicData>
          </a:graphic>
        </p:graphicFrame>
        <p:sp>
          <p:nvSpPr>
            <p:cNvPr id="19" name="TextBox 18">
              <a:extLst>
                <a:ext uri="{FF2B5EF4-FFF2-40B4-BE49-F238E27FC236}">
                  <a16:creationId xmlns:a16="http://schemas.microsoft.com/office/drawing/2014/main" id="{5531054D-0144-4CD4-982B-F38E214DF8F7}"/>
                </a:ext>
              </a:extLst>
            </p:cNvPr>
            <p:cNvSpPr txBox="1"/>
            <p:nvPr/>
          </p:nvSpPr>
          <p:spPr>
            <a:xfrm>
              <a:off x="3618432" y="4093869"/>
              <a:ext cx="401072" cy="218731"/>
            </a:xfrm>
            <a:prstGeom prst="rect">
              <a:avLst/>
            </a:prstGeom>
            <a:noFill/>
          </p:spPr>
          <p:txBody>
            <a:bodyPr wrap="none" rtlCol="0">
              <a:spAutoFit/>
            </a:bodyPr>
            <a:lstStyle/>
            <a:p>
              <a:r>
                <a:rPr lang="en-US" sz="900" dirty="0"/>
                <a:t>CNN</a:t>
              </a:r>
            </a:p>
          </p:txBody>
        </p:sp>
        <p:sp>
          <p:nvSpPr>
            <p:cNvPr id="20" name="TextBox 19">
              <a:extLst>
                <a:ext uri="{FF2B5EF4-FFF2-40B4-BE49-F238E27FC236}">
                  <a16:creationId xmlns:a16="http://schemas.microsoft.com/office/drawing/2014/main" id="{52981570-40B9-4E00-A67F-2E262EC5243D}"/>
                </a:ext>
              </a:extLst>
            </p:cNvPr>
            <p:cNvSpPr txBox="1"/>
            <p:nvPr/>
          </p:nvSpPr>
          <p:spPr>
            <a:xfrm>
              <a:off x="2433340" y="4221121"/>
              <a:ext cx="1604246" cy="218731"/>
            </a:xfrm>
            <a:prstGeom prst="rect">
              <a:avLst/>
            </a:prstGeom>
            <a:noFill/>
          </p:spPr>
          <p:txBody>
            <a:bodyPr wrap="square" rtlCol="0">
              <a:spAutoFit/>
            </a:bodyPr>
            <a:lstStyle/>
            <a:p>
              <a:pPr algn="r"/>
              <a:r>
                <a:rPr lang="en-US" sz="900" dirty="0"/>
                <a:t>Buzzfeed.com (#7)</a:t>
              </a:r>
            </a:p>
          </p:txBody>
        </p:sp>
        <p:sp>
          <p:nvSpPr>
            <p:cNvPr id="43" name="TextBox 42">
              <a:extLst>
                <a:ext uri="{FF2B5EF4-FFF2-40B4-BE49-F238E27FC236}">
                  <a16:creationId xmlns:a16="http://schemas.microsoft.com/office/drawing/2014/main" id="{114DC6B6-201E-44BD-AC54-111CD9871274}"/>
                </a:ext>
              </a:extLst>
            </p:cNvPr>
            <p:cNvSpPr txBox="1"/>
            <p:nvPr/>
          </p:nvSpPr>
          <p:spPr>
            <a:xfrm>
              <a:off x="3086081" y="5337695"/>
              <a:ext cx="904415" cy="218731"/>
            </a:xfrm>
            <a:prstGeom prst="rect">
              <a:avLst/>
            </a:prstGeom>
            <a:noFill/>
          </p:spPr>
          <p:txBody>
            <a:bodyPr wrap="none" rtlCol="0">
              <a:spAutoFit/>
            </a:bodyPr>
            <a:lstStyle/>
            <a:p>
              <a:r>
                <a:rPr lang="en-US" sz="900" dirty="0"/>
                <a:t>Food Network</a:t>
              </a:r>
            </a:p>
          </p:txBody>
        </p:sp>
        <p:sp>
          <p:nvSpPr>
            <p:cNvPr id="44" name="TextBox 43">
              <a:extLst>
                <a:ext uri="{FF2B5EF4-FFF2-40B4-BE49-F238E27FC236}">
                  <a16:creationId xmlns:a16="http://schemas.microsoft.com/office/drawing/2014/main" id="{2E7D2F51-BC1A-4FF3-B0F9-EDF0500EE524}"/>
                </a:ext>
              </a:extLst>
            </p:cNvPr>
            <p:cNvSpPr txBox="1"/>
            <p:nvPr/>
          </p:nvSpPr>
          <p:spPr>
            <a:xfrm>
              <a:off x="2201941" y="5457753"/>
              <a:ext cx="1815191" cy="218731"/>
            </a:xfrm>
            <a:prstGeom prst="rect">
              <a:avLst/>
            </a:prstGeom>
            <a:noFill/>
          </p:spPr>
          <p:txBody>
            <a:bodyPr wrap="square" rtlCol="0">
              <a:spAutoFit/>
            </a:bodyPr>
            <a:lstStyle/>
            <a:p>
              <a:pPr algn="r"/>
              <a:r>
                <a:rPr lang="en-US" sz="900" dirty="0"/>
                <a:t>AllRecipes.com (#1)</a:t>
              </a:r>
            </a:p>
          </p:txBody>
        </p:sp>
      </p:grpSp>
      <p:pic>
        <p:nvPicPr>
          <p:cNvPr id="1026" name="Picture 2" descr="https://static01.nyt.com/images/2016/05/03/dining/03COOKING-KNIFESKILLS1/03COOKING-KNIFESKILLS1-popup.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6505" y="5394767"/>
            <a:ext cx="942397" cy="629231"/>
          </a:xfrm>
          <a:prstGeom prst="rect">
            <a:avLst/>
          </a:prstGeom>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3" name="Picture 2" descr="http://cdn.skim.gs/image/upload/v1456339614/msi/kids-playing-hens-chicks_nl9dx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7348" y="4722110"/>
            <a:ext cx="945312" cy="630208"/>
          </a:xfrm>
          <a:prstGeom prst="rect">
            <a:avLst/>
          </a:prstGeom>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36" name="TextBox 3">
            <a:extLst>
              <a:ext uri="{FF2B5EF4-FFF2-40B4-BE49-F238E27FC236}">
                <a16:creationId xmlns:a16="http://schemas.microsoft.com/office/drawing/2014/main" id="{A80413A2-A555-4275-BE55-26D6E370AB27}"/>
              </a:ext>
            </a:extLst>
          </p:cNvPr>
          <p:cNvSpPr txBox="1"/>
          <p:nvPr/>
        </p:nvSpPr>
        <p:spPr>
          <a:xfrm>
            <a:off x="2168304" y="2450170"/>
            <a:ext cx="1657826" cy="230832"/>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t>Better Homes &amp; Garden (#1)</a:t>
            </a:r>
          </a:p>
        </p:txBody>
      </p:sp>
      <p:sp>
        <p:nvSpPr>
          <p:cNvPr id="40" name="TextBox 3">
            <a:extLst>
              <a:ext uri="{FF2B5EF4-FFF2-40B4-BE49-F238E27FC236}">
                <a16:creationId xmlns:a16="http://schemas.microsoft.com/office/drawing/2014/main" id="{A80413A2-A555-4275-BE55-26D6E370AB27}"/>
              </a:ext>
            </a:extLst>
          </p:cNvPr>
          <p:cNvSpPr txBox="1"/>
          <p:nvPr/>
        </p:nvSpPr>
        <p:spPr>
          <a:xfrm>
            <a:off x="2580196" y="3091523"/>
            <a:ext cx="1314784" cy="230832"/>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t>Sports Illustrated (#2)</a:t>
            </a:r>
          </a:p>
        </p:txBody>
      </p:sp>
      <p:sp>
        <p:nvSpPr>
          <p:cNvPr id="46" name="TextBox 3">
            <a:extLst>
              <a:ext uri="{FF2B5EF4-FFF2-40B4-BE49-F238E27FC236}">
                <a16:creationId xmlns:a16="http://schemas.microsoft.com/office/drawing/2014/main" id="{A80413A2-A555-4275-BE55-26D6E370AB27}"/>
              </a:ext>
            </a:extLst>
          </p:cNvPr>
          <p:cNvSpPr txBox="1"/>
          <p:nvPr/>
        </p:nvSpPr>
        <p:spPr>
          <a:xfrm>
            <a:off x="2747976" y="5074633"/>
            <a:ext cx="1104790" cy="230832"/>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t>Family Circle (#1)</a:t>
            </a:r>
          </a:p>
        </p:txBody>
      </p:sp>
      <p:sp>
        <p:nvSpPr>
          <p:cNvPr id="47" name="TextBox 46">
            <a:extLst>
              <a:ext uri="{FF2B5EF4-FFF2-40B4-BE49-F238E27FC236}">
                <a16:creationId xmlns:a16="http://schemas.microsoft.com/office/drawing/2014/main" id="{2E7D2F51-BC1A-4FF3-B0F9-EDF0500EE524}"/>
              </a:ext>
            </a:extLst>
          </p:cNvPr>
          <p:cNvSpPr txBox="1"/>
          <p:nvPr/>
        </p:nvSpPr>
        <p:spPr>
          <a:xfrm>
            <a:off x="2029578" y="5720002"/>
            <a:ext cx="1815191" cy="230832"/>
          </a:xfrm>
          <a:prstGeom prst="rect">
            <a:avLst/>
          </a:prstGeom>
          <a:noFill/>
        </p:spPr>
        <p:txBody>
          <a:bodyPr wrap="square" rtlCol="0">
            <a:spAutoFit/>
          </a:bodyPr>
          <a:lstStyle/>
          <a:p>
            <a:pPr algn="r"/>
            <a:r>
              <a:rPr lang="en-US" sz="900" dirty="0"/>
              <a:t>Cooking Light (#1)</a:t>
            </a:r>
          </a:p>
        </p:txBody>
      </p:sp>
      <p:sp>
        <p:nvSpPr>
          <p:cNvPr id="48" name="TextBox 3">
            <a:extLst>
              <a:ext uri="{FF2B5EF4-FFF2-40B4-BE49-F238E27FC236}">
                <a16:creationId xmlns:a16="http://schemas.microsoft.com/office/drawing/2014/main" id="{A80413A2-A555-4275-BE55-26D6E370AB27}"/>
              </a:ext>
            </a:extLst>
          </p:cNvPr>
          <p:cNvSpPr txBox="1"/>
          <p:nvPr/>
        </p:nvSpPr>
        <p:spPr>
          <a:xfrm>
            <a:off x="3196924" y="4415205"/>
            <a:ext cx="684803" cy="230832"/>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t>Time (#1)</a:t>
            </a:r>
          </a:p>
        </p:txBody>
      </p:sp>
      <p:sp>
        <p:nvSpPr>
          <p:cNvPr id="49" name="TextBox 3">
            <a:extLst>
              <a:ext uri="{FF2B5EF4-FFF2-40B4-BE49-F238E27FC236}">
                <a16:creationId xmlns:a16="http://schemas.microsoft.com/office/drawing/2014/main" id="{A80413A2-A555-4275-BE55-26D6E370AB27}"/>
              </a:ext>
            </a:extLst>
          </p:cNvPr>
          <p:cNvSpPr txBox="1"/>
          <p:nvPr/>
        </p:nvSpPr>
        <p:spPr>
          <a:xfrm>
            <a:off x="2631606" y="3768256"/>
            <a:ext cx="1245854" cy="230832"/>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t>Popular Science (#2)</a:t>
            </a:r>
          </a:p>
        </p:txBody>
      </p:sp>
      <p:sp>
        <p:nvSpPr>
          <p:cNvPr id="2" name="TextBox 1">
            <a:extLst>
              <a:ext uri="{FF2B5EF4-FFF2-40B4-BE49-F238E27FC236}">
                <a16:creationId xmlns:a16="http://schemas.microsoft.com/office/drawing/2014/main" id="{D000422C-50D5-43AD-8388-5D3598D9BF66}"/>
              </a:ext>
            </a:extLst>
          </p:cNvPr>
          <p:cNvSpPr txBox="1"/>
          <p:nvPr/>
        </p:nvSpPr>
        <p:spPr>
          <a:xfrm>
            <a:off x="6770552" y="5271725"/>
            <a:ext cx="2243573" cy="830997"/>
          </a:xfrm>
          <a:prstGeom prst="rect">
            <a:avLst/>
          </a:prstGeom>
          <a:noFill/>
        </p:spPr>
        <p:txBody>
          <a:bodyPr wrap="square" rtlCol="0">
            <a:spAutoFit/>
          </a:bodyPr>
          <a:lstStyle/>
          <a:p>
            <a:r>
              <a:rPr lang="en-US" sz="800" dirty="0">
                <a:solidFill>
                  <a:schemeClr val="accent1"/>
                </a:solidFill>
              </a:rPr>
              <a:t>TV (000): </a:t>
            </a:r>
            <a:r>
              <a:rPr lang="en-US" sz="800" dirty="0"/>
              <a:t>Audience Reach</a:t>
            </a:r>
          </a:p>
          <a:p>
            <a:r>
              <a:rPr lang="en-US" sz="800" dirty="0">
                <a:solidFill>
                  <a:schemeClr val="accent2"/>
                </a:solidFill>
              </a:rPr>
              <a:t>Ad Tech: </a:t>
            </a:r>
            <a:r>
              <a:rPr lang="en-US" sz="800" dirty="0"/>
              <a:t>Unique visitors (Ad Tech sites are highest ranked by </a:t>
            </a:r>
            <a:r>
              <a:rPr lang="en-US" sz="800" dirty="0" err="1"/>
              <a:t>Uniques</a:t>
            </a:r>
            <a:r>
              <a:rPr lang="en-US" sz="800" dirty="0"/>
              <a:t> in their category, after any TV brand sites</a:t>
            </a:r>
          </a:p>
          <a:p>
            <a:r>
              <a:rPr lang="en-US" sz="800" dirty="0">
                <a:solidFill>
                  <a:schemeClr val="accent6"/>
                </a:solidFill>
              </a:rPr>
              <a:t>Magazines:</a:t>
            </a:r>
            <a:r>
              <a:rPr lang="en-US" sz="800" dirty="0"/>
              <a:t> Affluent Circulation, largest pub in category, after any TV brand pubs</a:t>
            </a:r>
          </a:p>
        </p:txBody>
      </p:sp>
      <p:sp>
        <p:nvSpPr>
          <p:cNvPr id="50" name="Text Placeholder 4">
            <a:extLst>
              <a:ext uri="{FF2B5EF4-FFF2-40B4-BE49-F238E27FC236}">
                <a16:creationId xmlns:a16="http://schemas.microsoft.com/office/drawing/2014/main" id="{732423EF-0694-439B-9871-671B40EB4AE9}"/>
              </a:ext>
            </a:extLst>
          </p:cNvPr>
          <p:cNvSpPr txBox="1">
            <a:spLocks/>
          </p:cNvSpPr>
          <p:nvPr/>
        </p:nvSpPr>
        <p:spPr>
          <a:xfrm>
            <a:off x="329142" y="609548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GOOD FORTUNE</a:t>
            </a:r>
          </a:p>
        </p:txBody>
      </p:sp>
    </p:spTree>
    <p:extLst>
      <p:ext uri="{BB962C8B-B14F-4D97-AF65-F5344CB8AC3E}">
        <p14:creationId xmlns:p14="http://schemas.microsoft.com/office/powerpoint/2010/main" val="58592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F960138D-14FD-4BCF-BE7A-859EA3AB6C81}"/>
              </a:ext>
            </a:extLst>
          </p:cNvPr>
          <p:cNvGraphicFramePr/>
          <p:nvPr>
            <p:extLst>
              <p:ext uri="{D42A27DB-BD31-4B8C-83A1-F6EECF244321}">
                <p14:modId xmlns:p14="http://schemas.microsoft.com/office/powerpoint/2010/main" val="1989718441"/>
              </p:ext>
            </p:extLst>
          </p:nvPr>
        </p:nvGraphicFramePr>
        <p:xfrm>
          <a:off x="1528757" y="2415471"/>
          <a:ext cx="6096000" cy="3507157"/>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1"/>
          <p:cNvSpPr txBox="1">
            <a:spLocks/>
          </p:cNvSpPr>
          <p:nvPr/>
        </p:nvSpPr>
        <p:spPr>
          <a:xfrm>
            <a:off x="576775" y="208497"/>
            <a:ext cx="8226965" cy="957509"/>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latin typeface="Trebuchet MS" pitchFamily="34" charset="0"/>
              </a:rPr>
              <a:t>The Affluent Are As Knowledgeable About TV Shows And Movies As The Average Person</a:t>
            </a:r>
          </a:p>
          <a:p>
            <a:endParaRPr lang="en-US" sz="2400" dirty="0">
              <a:latin typeface="Trebuchet MS" pitchFamily="34" charset="0"/>
            </a:endParaRPr>
          </a:p>
        </p:txBody>
      </p:sp>
      <p:sp>
        <p:nvSpPr>
          <p:cNvPr id="15" name="Rectangle 14">
            <a:extLst>
              <a:ext uri="{FF2B5EF4-FFF2-40B4-BE49-F238E27FC236}">
                <a16:creationId xmlns:a16="http://schemas.microsoft.com/office/drawing/2014/main" id="{9C495780-BC64-45C3-83C0-EFD6778A0232}"/>
              </a:ext>
            </a:extLst>
          </p:cNvPr>
          <p:cNvSpPr/>
          <p:nvPr/>
        </p:nvSpPr>
        <p:spPr>
          <a:xfrm>
            <a:off x="2129578" y="5219304"/>
            <a:ext cx="1515158" cy="246221"/>
          </a:xfrm>
          <a:prstGeom prst="rect">
            <a:avLst/>
          </a:prstGeom>
        </p:spPr>
        <p:txBody>
          <a:bodyPr wrap="none">
            <a:spAutoFit/>
          </a:bodyPr>
          <a:lstStyle/>
          <a:p>
            <a:pPr algn="ctr"/>
            <a:r>
              <a:rPr lang="en-US" sz="1000" i="1" dirty="0"/>
              <a:t>(index vs. total adults)</a:t>
            </a:r>
          </a:p>
        </p:txBody>
      </p:sp>
      <p:sp>
        <p:nvSpPr>
          <p:cNvPr id="16" name="Rectangle 15">
            <a:extLst>
              <a:ext uri="{FF2B5EF4-FFF2-40B4-BE49-F238E27FC236}">
                <a16:creationId xmlns:a16="http://schemas.microsoft.com/office/drawing/2014/main" id="{D61071A4-E132-4EC5-81F0-3B57BDAE9AAE}"/>
              </a:ext>
            </a:extLst>
          </p:cNvPr>
          <p:cNvSpPr/>
          <p:nvPr/>
        </p:nvSpPr>
        <p:spPr>
          <a:xfrm>
            <a:off x="3847721" y="5219304"/>
            <a:ext cx="1685078" cy="246221"/>
          </a:xfrm>
          <a:prstGeom prst="rect">
            <a:avLst/>
          </a:prstGeom>
        </p:spPr>
        <p:txBody>
          <a:bodyPr wrap="none">
            <a:spAutoFit/>
          </a:bodyPr>
          <a:lstStyle/>
          <a:p>
            <a:pPr algn="ctr"/>
            <a:r>
              <a:rPr lang="en-US" sz="1000" i="1" dirty="0"/>
              <a:t>(index vs. total Affluents)</a:t>
            </a:r>
          </a:p>
        </p:txBody>
      </p:sp>
      <p:sp>
        <p:nvSpPr>
          <p:cNvPr id="21" name="TextBox 20">
            <a:extLst>
              <a:ext uri="{FF2B5EF4-FFF2-40B4-BE49-F238E27FC236}">
                <a16:creationId xmlns:a16="http://schemas.microsoft.com/office/drawing/2014/main" id="{91E20172-DE7A-400D-AB0C-C4D3A781670F}"/>
              </a:ext>
            </a:extLst>
          </p:cNvPr>
          <p:cNvSpPr txBox="1"/>
          <p:nvPr/>
        </p:nvSpPr>
        <p:spPr>
          <a:xfrm>
            <a:off x="5735780" y="5211609"/>
            <a:ext cx="1757212" cy="253916"/>
          </a:xfrm>
          <a:prstGeom prst="rect">
            <a:avLst/>
          </a:prstGeom>
          <a:noFill/>
        </p:spPr>
        <p:txBody>
          <a:bodyPr wrap="none" rtlCol="0">
            <a:spAutoFit/>
          </a:bodyPr>
          <a:lstStyle/>
          <a:p>
            <a:r>
              <a:rPr lang="en-US" sz="1050" i="1" dirty="0"/>
              <a:t>(index vs. total Affluents)</a:t>
            </a:r>
          </a:p>
        </p:txBody>
      </p:sp>
      <p:sp>
        <p:nvSpPr>
          <p:cNvPr id="22" name="TextBox 21">
            <a:extLst>
              <a:ext uri="{FF2B5EF4-FFF2-40B4-BE49-F238E27FC236}">
                <a16:creationId xmlns:a16="http://schemas.microsoft.com/office/drawing/2014/main" id="{CAE8FD02-07D3-4D56-8721-E3BD4899C26A}"/>
              </a:ext>
            </a:extLst>
          </p:cNvPr>
          <p:cNvSpPr txBox="1"/>
          <p:nvPr/>
        </p:nvSpPr>
        <p:spPr>
          <a:xfrm rot="16200000">
            <a:off x="498725" y="3942895"/>
            <a:ext cx="1750800" cy="253916"/>
          </a:xfrm>
          <a:prstGeom prst="rect">
            <a:avLst/>
          </a:prstGeom>
          <a:noFill/>
        </p:spPr>
        <p:txBody>
          <a:bodyPr wrap="none" rtlCol="0">
            <a:spAutoFit/>
          </a:bodyPr>
          <a:lstStyle/>
          <a:p>
            <a:r>
              <a:rPr lang="en-US" sz="1050" dirty="0"/>
              <a:t>Category Influential Index</a:t>
            </a:r>
          </a:p>
        </p:txBody>
      </p:sp>
      <p:sp>
        <p:nvSpPr>
          <p:cNvPr id="3" name="TextBox 2">
            <a:extLst>
              <a:ext uri="{FF2B5EF4-FFF2-40B4-BE49-F238E27FC236}">
                <a16:creationId xmlns:a16="http://schemas.microsoft.com/office/drawing/2014/main" id="{9A31B298-22C4-4B9A-ACDF-CEF8FB93B73B}"/>
              </a:ext>
            </a:extLst>
          </p:cNvPr>
          <p:cNvSpPr txBox="1"/>
          <p:nvPr/>
        </p:nvSpPr>
        <p:spPr>
          <a:xfrm>
            <a:off x="7388428" y="3743481"/>
            <a:ext cx="1620613" cy="430887"/>
          </a:xfrm>
          <a:prstGeom prst="rect">
            <a:avLst/>
          </a:prstGeom>
          <a:noFill/>
        </p:spPr>
        <p:txBody>
          <a:bodyPr wrap="square" rtlCol="0">
            <a:spAutoFit/>
          </a:bodyPr>
          <a:lstStyle/>
          <a:p>
            <a:pPr algn="ctr"/>
            <a:r>
              <a:rPr lang="en-US" sz="1100" dirty="0"/>
              <a:t>Parity with the average</a:t>
            </a:r>
          </a:p>
        </p:txBody>
      </p:sp>
      <p:cxnSp>
        <p:nvCxnSpPr>
          <p:cNvPr id="5" name="Straight Connector 4">
            <a:extLst>
              <a:ext uri="{FF2B5EF4-FFF2-40B4-BE49-F238E27FC236}">
                <a16:creationId xmlns:a16="http://schemas.microsoft.com/office/drawing/2014/main" id="{C6E07535-E950-4CD8-8294-F08C150EFCCC}"/>
              </a:ext>
            </a:extLst>
          </p:cNvPr>
          <p:cNvCxnSpPr/>
          <p:nvPr/>
        </p:nvCxnSpPr>
        <p:spPr>
          <a:xfrm>
            <a:off x="1988191" y="3924170"/>
            <a:ext cx="5504801" cy="0"/>
          </a:xfrm>
          <a:prstGeom prst="line">
            <a:avLst/>
          </a:prstGeom>
          <a:ln w="12700"/>
        </p:spPr>
        <p:style>
          <a:lnRef idx="2">
            <a:schemeClr val="dk1"/>
          </a:lnRef>
          <a:fillRef idx="0">
            <a:schemeClr val="dk1"/>
          </a:fillRef>
          <a:effectRef idx="1">
            <a:schemeClr val="dk1"/>
          </a:effectRef>
          <a:fontRef idx="minor">
            <a:schemeClr val="tx1"/>
          </a:fontRef>
        </p:style>
      </p:cxnSp>
      <p:sp>
        <p:nvSpPr>
          <p:cNvPr id="19" name="TextBox 18">
            <a:extLst>
              <a:ext uri="{FF2B5EF4-FFF2-40B4-BE49-F238E27FC236}">
                <a16:creationId xmlns:a16="http://schemas.microsoft.com/office/drawing/2014/main" id="{03765FBE-9976-42C1-8361-EE491D3C5750}"/>
              </a:ext>
            </a:extLst>
          </p:cNvPr>
          <p:cNvSpPr txBox="1"/>
          <p:nvPr/>
        </p:nvSpPr>
        <p:spPr>
          <a:xfrm>
            <a:off x="32330" y="6356714"/>
            <a:ext cx="7257703" cy="415498"/>
          </a:xfrm>
          <a:prstGeom prst="rect">
            <a:avLst/>
          </a:prstGeom>
          <a:noFill/>
        </p:spPr>
        <p:txBody>
          <a:bodyPr wrap="square" rtlCol="0">
            <a:spAutoFit/>
          </a:bodyPr>
          <a:lstStyle/>
          <a:p>
            <a:r>
              <a:rPr lang="en-US" sz="1000" dirty="0"/>
              <a:t>Source: 2017 GfK MRI </a:t>
            </a:r>
            <a:r>
              <a:rPr lang="en-US" sz="1000" dirty="0" err="1"/>
              <a:t>Doublebase</a:t>
            </a:r>
            <a:r>
              <a:rPr lang="en-US" sz="1000" dirty="0"/>
              <a:t>, Affluent Households HHI $100k+, Moderate Affluents HHI $100k-$200k, Ultra Affluents HHI $200k+;</a:t>
            </a:r>
          </a:p>
        </p:txBody>
      </p:sp>
      <p:sp>
        <p:nvSpPr>
          <p:cNvPr id="12" name="Text Placeholder 4">
            <a:extLst>
              <a:ext uri="{FF2B5EF4-FFF2-40B4-BE49-F238E27FC236}">
                <a16:creationId xmlns:a16="http://schemas.microsoft.com/office/drawing/2014/main" id="{BDAB3377-E506-431B-94DA-DC8BEB9F5DB2}"/>
              </a:ext>
            </a:extLst>
          </p:cNvPr>
          <p:cNvSpPr txBox="1">
            <a:spLocks/>
          </p:cNvSpPr>
          <p:nvPr/>
        </p:nvSpPr>
        <p:spPr>
          <a:xfrm>
            <a:off x="329142" y="609548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GOOD FORTUNE</a:t>
            </a:r>
          </a:p>
        </p:txBody>
      </p:sp>
    </p:spTree>
    <p:extLst>
      <p:ext uri="{BB962C8B-B14F-4D97-AF65-F5344CB8AC3E}">
        <p14:creationId xmlns:p14="http://schemas.microsoft.com/office/powerpoint/2010/main" val="315367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p:cNvGraphicFramePr/>
          <p:nvPr>
            <p:extLst>
              <p:ext uri="{D42A27DB-BD31-4B8C-83A1-F6EECF244321}">
                <p14:modId xmlns:p14="http://schemas.microsoft.com/office/powerpoint/2010/main" val="3346349137"/>
              </p:ext>
            </p:extLst>
          </p:nvPr>
        </p:nvGraphicFramePr>
        <p:xfrm>
          <a:off x="3896587" y="3435158"/>
          <a:ext cx="4303684" cy="2554424"/>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ctrTitle"/>
          </p:nvPr>
        </p:nvSpPr>
        <p:spPr>
          <a:xfrm>
            <a:off x="161636" y="234730"/>
            <a:ext cx="8805334" cy="782193"/>
          </a:xfrm>
        </p:spPr>
        <p:txBody>
          <a:bodyPr/>
          <a:lstStyle/>
          <a:p>
            <a:r>
              <a:rPr lang="en-US" sz="2400" dirty="0"/>
              <a:t>This Is Because, Just Like The Average Adult, The Affluent Enjoy A Wide Variety Of Programming</a:t>
            </a:r>
          </a:p>
        </p:txBody>
      </p:sp>
      <p:sp>
        <p:nvSpPr>
          <p:cNvPr id="4" name="Text Placeholder 3"/>
          <p:cNvSpPr>
            <a:spLocks noGrp="1"/>
          </p:cNvSpPr>
          <p:nvPr>
            <p:ph type="body" sz="quarter" idx="14"/>
          </p:nvPr>
        </p:nvSpPr>
        <p:spPr>
          <a:xfrm>
            <a:off x="286452" y="6505001"/>
            <a:ext cx="6699851" cy="236537"/>
          </a:xfrm>
        </p:spPr>
        <p:txBody>
          <a:bodyPr/>
          <a:lstStyle/>
          <a:p>
            <a:r>
              <a:rPr lang="en-US" dirty="0"/>
              <a:t>Source: VAB analysis of Nielsen Npower </a:t>
            </a:r>
            <a:r>
              <a:rPr lang="en-US" dirty="0" err="1"/>
              <a:t>PowerPlay</a:t>
            </a:r>
            <a:r>
              <a:rPr lang="en-US" dirty="0"/>
              <a:t>, Total Day, Live+7, 10/1/17-10/31/17; Demos – Adult = Adult 18+, Millennials = 18-34</a:t>
            </a:r>
          </a:p>
        </p:txBody>
      </p:sp>
      <p:graphicFrame>
        <p:nvGraphicFramePr>
          <p:cNvPr id="10" name="Chart 9"/>
          <p:cNvGraphicFramePr/>
          <p:nvPr>
            <p:extLst>
              <p:ext uri="{D42A27DB-BD31-4B8C-83A1-F6EECF244321}">
                <p14:modId xmlns:p14="http://schemas.microsoft.com/office/powerpoint/2010/main" val="1723389213"/>
              </p:ext>
            </p:extLst>
          </p:nvPr>
        </p:nvGraphicFramePr>
        <p:xfrm>
          <a:off x="-191332" y="3138565"/>
          <a:ext cx="4918998" cy="288014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849D5E22-D6E3-4928-B1F9-8DE8832E5164}"/>
              </a:ext>
            </a:extLst>
          </p:cNvPr>
          <p:cNvSpPr txBox="1"/>
          <p:nvPr/>
        </p:nvSpPr>
        <p:spPr>
          <a:xfrm>
            <a:off x="2028899" y="3020826"/>
            <a:ext cx="1359668" cy="338554"/>
          </a:xfrm>
          <a:prstGeom prst="rect">
            <a:avLst/>
          </a:prstGeom>
          <a:noFill/>
        </p:spPr>
        <p:txBody>
          <a:bodyPr wrap="none" rtlCol="0">
            <a:spAutoFit/>
          </a:bodyPr>
          <a:lstStyle/>
          <a:p>
            <a:r>
              <a:rPr lang="en-US" sz="1600" b="1" dirty="0"/>
              <a:t>Adults (18+)</a:t>
            </a:r>
          </a:p>
        </p:txBody>
      </p:sp>
      <p:sp>
        <p:nvSpPr>
          <p:cNvPr id="6" name="TextBox 5">
            <a:extLst>
              <a:ext uri="{FF2B5EF4-FFF2-40B4-BE49-F238E27FC236}">
                <a16:creationId xmlns:a16="http://schemas.microsoft.com/office/drawing/2014/main" id="{7EE6E8DE-CAD0-4EDE-BFE0-E5375DEA4BB1}"/>
              </a:ext>
            </a:extLst>
          </p:cNvPr>
          <p:cNvSpPr txBox="1"/>
          <p:nvPr/>
        </p:nvSpPr>
        <p:spPr>
          <a:xfrm>
            <a:off x="5755435" y="2994794"/>
            <a:ext cx="2268634" cy="369332"/>
          </a:xfrm>
          <a:prstGeom prst="rect">
            <a:avLst/>
          </a:prstGeom>
          <a:noFill/>
        </p:spPr>
        <p:txBody>
          <a:bodyPr wrap="none" rtlCol="0">
            <a:spAutoFit/>
          </a:bodyPr>
          <a:lstStyle/>
          <a:p>
            <a:r>
              <a:rPr lang="en-US" b="1" u="sng" dirty="0">
                <a:solidFill>
                  <a:srgbClr val="008000"/>
                </a:solidFill>
              </a:rPr>
              <a:t>Affluent</a:t>
            </a:r>
            <a:r>
              <a:rPr lang="en-US" b="1" dirty="0">
                <a:solidFill>
                  <a:srgbClr val="008000"/>
                </a:solidFill>
              </a:rPr>
              <a:t> Adults 18+</a:t>
            </a:r>
          </a:p>
        </p:txBody>
      </p:sp>
      <p:sp>
        <p:nvSpPr>
          <p:cNvPr id="14" name="TextBox 13">
            <a:extLst>
              <a:ext uri="{FF2B5EF4-FFF2-40B4-BE49-F238E27FC236}">
                <a16:creationId xmlns:a16="http://schemas.microsoft.com/office/drawing/2014/main" id="{90379D9F-8E9E-4F42-A92A-689279CF733E}"/>
              </a:ext>
            </a:extLst>
          </p:cNvPr>
          <p:cNvSpPr txBox="1"/>
          <p:nvPr/>
        </p:nvSpPr>
        <p:spPr>
          <a:xfrm>
            <a:off x="161636" y="1244405"/>
            <a:ext cx="8805334" cy="1077218"/>
          </a:xfrm>
          <a:prstGeom prst="rect">
            <a:avLst/>
          </a:prstGeom>
          <a:noFill/>
        </p:spPr>
        <p:txBody>
          <a:bodyPr wrap="square" rtlCol="0">
            <a:spAutoFit/>
          </a:bodyPr>
          <a:lstStyle/>
          <a:p>
            <a:pPr algn="ctr"/>
            <a:r>
              <a:rPr lang="en-US" sz="1600" dirty="0">
                <a:latin typeface="Trebuchet MS" pitchFamily="34" charset="0"/>
              </a:rPr>
              <a:t>VAB performed an analysis looking at the top 200 TV programs for Adults and Affluent Adults.</a:t>
            </a:r>
          </a:p>
          <a:p>
            <a:pPr algn="ctr"/>
            <a:r>
              <a:rPr lang="en-US" sz="1600" dirty="0">
                <a:latin typeface="Trebuchet MS" pitchFamily="34" charset="0"/>
              </a:rPr>
              <a:t> </a:t>
            </a:r>
          </a:p>
          <a:p>
            <a:pPr algn="ctr"/>
            <a:r>
              <a:rPr lang="en-US" sz="1600" dirty="0">
                <a:latin typeface="Trebuchet MS" pitchFamily="34" charset="0"/>
              </a:rPr>
              <a:t>While Affluents skew more towards Sports and less News, their preferences compared to their peers are very similar in enjoying a robust and diverse slate of programming.</a:t>
            </a:r>
          </a:p>
        </p:txBody>
      </p:sp>
      <p:sp>
        <p:nvSpPr>
          <p:cNvPr id="7" name="TextBox 6">
            <a:extLst>
              <a:ext uri="{FF2B5EF4-FFF2-40B4-BE49-F238E27FC236}">
                <a16:creationId xmlns:a16="http://schemas.microsoft.com/office/drawing/2014/main" id="{66557EE7-BD2A-473B-BA8B-91195CD75706}"/>
              </a:ext>
            </a:extLst>
          </p:cNvPr>
          <p:cNvSpPr txBox="1"/>
          <p:nvPr/>
        </p:nvSpPr>
        <p:spPr>
          <a:xfrm>
            <a:off x="2708733" y="2536486"/>
            <a:ext cx="4125204" cy="338554"/>
          </a:xfrm>
          <a:prstGeom prst="rect">
            <a:avLst/>
          </a:prstGeom>
          <a:noFill/>
        </p:spPr>
        <p:txBody>
          <a:bodyPr wrap="square" rtlCol="0">
            <a:spAutoFit/>
          </a:bodyPr>
          <a:lstStyle/>
          <a:p>
            <a:pPr algn="ctr"/>
            <a:r>
              <a:rPr lang="en-US" sz="1600" b="1" dirty="0"/>
              <a:t>Top 200 TV Programs Grouped By Genre</a:t>
            </a:r>
          </a:p>
        </p:txBody>
      </p:sp>
      <p:sp>
        <p:nvSpPr>
          <p:cNvPr id="11" name="Text Placeholder 4">
            <a:extLst>
              <a:ext uri="{FF2B5EF4-FFF2-40B4-BE49-F238E27FC236}">
                <a16:creationId xmlns:a16="http://schemas.microsoft.com/office/drawing/2014/main" id="{14EF5959-6F64-4D8B-BEA3-72F152B2EF8D}"/>
              </a:ext>
            </a:extLst>
          </p:cNvPr>
          <p:cNvSpPr txBox="1">
            <a:spLocks/>
          </p:cNvSpPr>
          <p:nvPr/>
        </p:nvSpPr>
        <p:spPr>
          <a:xfrm>
            <a:off x="329142" y="609548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GOOD FORTUNE</a:t>
            </a:r>
          </a:p>
        </p:txBody>
      </p:sp>
    </p:spTree>
    <p:extLst>
      <p:ext uri="{BB962C8B-B14F-4D97-AF65-F5344CB8AC3E}">
        <p14:creationId xmlns:p14="http://schemas.microsoft.com/office/powerpoint/2010/main" val="3980555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16" descr="Image result for mr robot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8" name="Text Placeholder 3"/>
          <p:cNvSpPr>
            <a:spLocks noGrp="1"/>
          </p:cNvSpPr>
          <p:nvPr>
            <p:ph type="body" sz="quarter" idx="14"/>
          </p:nvPr>
        </p:nvSpPr>
        <p:spPr>
          <a:xfrm>
            <a:off x="161637" y="6366542"/>
            <a:ext cx="7499792" cy="286184"/>
          </a:xfrm>
        </p:spPr>
        <p:txBody>
          <a:bodyPr/>
          <a:lstStyle/>
          <a:p>
            <a:r>
              <a:rPr lang="en-US" sz="800" dirty="0"/>
              <a:t>Source: “Average 18+ population” data based on Nielsen </a:t>
            </a:r>
            <a:r>
              <a:rPr lang="en-US" sz="800" dirty="0" err="1"/>
              <a:t>NPower</a:t>
            </a:r>
            <a:r>
              <a:rPr lang="en-US" sz="800" dirty="0"/>
              <a:t>, Oct 1 – Dec 31 2017, P18+, Live+7 for cable + broadcast, excludes specials and sports. “Affluent 18+ population” data based on  Nielsen </a:t>
            </a:r>
            <a:r>
              <a:rPr lang="en-US" sz="800" dirty="0" err="1"/>
              <a:t>NPower</a:t>
            </a:r>
            <a:r>
              <a:rPr lang="en-US" sz="800" dirty="0"/>
              <a:t>, Oct 1 – Dec 31 2017, P18+, HHI of 100k+, Live+7 for cable + broadcast, excludes specials and sports. If program airs multiple times a week, the highest rated airing is reflected.</a:t>
            </a:r>
          </a:p>
        </p:txBody>
      </p:sp>
      <p:sp>
        <p:nvSpPr>
          <p:cNvPr id="159" name="Title 1"/>
          <p:cNvSpPr>
            <a:spLocks noGrp="1"/>
          </p:cNvSpPr>
          <p:nvPr>
            <p:ph type="ctrTitle"/>
          </p:nvPr>
        </p:nvSpPr>
        <p:spPr>
          <a:xfrm>
            <a:off x="177862" y="202790"/>
            <a:ext cx="8805334" cy="789266"/>
          </a:xfrm>
        </p:spPr>
        <p:txBody>
          <a:bodyPr/>
          <a:lstStyle/>
          <a:p>
            <a:r>
              <a:rPr lang="en-US" sz="2400" dirty="0">
                <a:solidFill>
                  <a:schemeClr val="tx1"/>
                </a:solidFill>
              </a:rPr>
              <a:t>In Fact, The Affluent Have The Same Favorite Programs As The Average Adult…23 Of The Top 25 Programs Overlap</a:t>
            </a:r>
          </a:p>
        </p:txBody>
      </p:sp>
      <p:sp>
        <p:nvSpPr>
          <p:cNvPr id="175" name="Rectangle 174"/>
          <p:cNvSpPr/>
          <p:nvPr/>
        </p:nvSpPr>
        <p:spPr>
          <a:xfrm>
            <a:off x="366658" y="1592459"/>
            <a:ext cx="4044950" cy="4432102"/>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78" name="Picture 62" descr="https://upload.wikimedia.org/wikipedia/commons/thumb/1/13/TBBT_logo.svg/2000px-TBBT_logo.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2015" y="5560911"/>
            <a:ext cx="362759" cy="448370"/>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8" descr="http://www.returndates.com/backgrounds/thisisus.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542" y="1665072"/>
            <a:ext cx="707555" cy="322027"/>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4" descr="http://vignette2.wikia.nocookie.net/logopedia/images/8/82/Bull-2016-tv-logo.png/revision/latest?cb=201610091500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715" y="3833261"/>
            <a:ext cx="634371" cy="245819"/>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6" descr="http://vignette4.wikia.nocookie.net/jagspawned/images/4/4e/NCIS_New_Orleans_logo_2.png/revision/latest?cb=201411051950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012" y="5272281"/>
            <a:ext cx="732284" cy="313237"/>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8" descr="https://s-media-cache-ak0.pinimg.com/originals/71/f2/d3/71f2d39f77e13449814104d4db11b55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9541" y="3500368"/>
            <a:ext cx="585286" cy="256977"/>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12" descr="https://upload.wikimedia.org/wikipedia/commons/thumb/9/95/NCIS-_Los_Angeles_-_Logo.svg/2000px-NCIS-_Los_Angeles_-_Logo.sv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3627" y="3211389"/>
            <a:ext cx="952610" cy="189570"/>
          </a:xfrm>
          <a:prstGeom prst="rect">
            <a:avLst/>
          </a:prstGeom>
          <a:noFill/>
          <a:extLst>
            <a:ext uri="{909E8E84-426E-40DD-AFC4-6F175D3DCCD1}">
              <a14:hiddenFill xmlns:a14="http://schemas.microsoft.com/office/drawing/2010/main">
                <a:solidFill>
                  <a:srgbClr val="FFFFFF"/>
                </a:solidFill>
              </a14:hiddenFill>
            </a:ext>
          </a:extLst>
        </p:spPr>
      </p:pic>
      <p:pic>
        <p:nvPicPr>
          <p:cNvPr id="192" name="Picture 14" descr="http://www.dafont.com/forum/attach/orig/9/0/908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8879" y="2761228"/>
            <a:ext cx="516659" cy="387494"/>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16" descr="https://upload.wikimedia.org/wikipedia/commons/thumb/f/fb/Grey%27s_Anatomy_Logo.svg/2000px-Grey%27s_Anatomy_Logo.svg.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3617" y="3576419"/>
            <a:ext cx="909212" cy="199117"/>
          </a:xfrm>
          <a:prstGeom prst="rect">
            <a:avLst/>
          </a:prstGeom>
          <a:noFill/>
          <a:extLst>
            <a:ext uri="{909E8E84-426E-40DD-AFC4-6F175D3DCCD1}">
              <a14:hiddenFill xmlns:a14="http://schemas.microsoft.com/office/drawing/2010/main">
                <a:solidFill>
                  <a:srgbClr val="FFFFFF"/>
                </a:solidFill>
              </a14:hiddenFill>
            </a:ext>
          </a:extLst>
        </p:spPr>
      </p:pic>
      <p:sp>
        <p:nvSpPr>
          <p:cNvPr id="203" name="TextBox 202"/>
          <p:cNvSpPr txBox="1"/>
          <p:nvPr/>
        </p:nvSpPr>
        <p:spPr>
          <a:xfrm>
            <a:off x="2522994" y="2135247"/>
            <a:ext cx="585886" cy="276999"/>
          </a:xfrm>
          <a:prstGeom prst="rect">
            <a:avLst/>
          </a:prstGeom>
          <a:noFill/>
        </p:spPr>
        <p:txBody>
          <a:bodyPr wrap="square" rtlCol="0">
            <a:spAutoFit/>
          </a:bodyPr>
          <a:lstStyle/>
          <a:p>
            <a:r>
              <a:rPr lang="en-US" sz="1200" b="1" u="sng" dirty="0"/>
              <a:t>#14</a:t>
            </a:r>
          </a:p>
        </p:txBody>
      </p:sp>
      <p:sp>
        <p:nvSpPr>
          <p:cNvPr id="204" name="TextBox 203"/>
          <p:cNvSpPr txBox="1"/>
          <p:nvPr/>
        </p:nvSpPr>
        <p:spPr>
          <a:xfrm>
            <a:off x="2531623" y="2448713"/>
            <a:ext cx="579650" cy="276999"/>
          </a:xfrm>
          <a:prstGeom prst="rect">
            <a:avLst/>
          </a:prstGeom>
          <a:noFill/>
        </p:spPr>
        <p:txBody>
          <a:bodyPr wrap="square" rtlCol="0">
            <a:spAutoFit/>
          </a:bodyPr>
          <a:lstStyle/>
          <a:p>
            <a:r>
              <a:rPr lang="en-US" sz="1200" b="1" u="sng" dirty="0"/>
              <a:t>#15</a:t>
            </a:r>
          </a:p>
        </p:txBody>
      </p:sp>
      <p:sp>
        <p:nvSpPr>
          <p:cNvPr id="205" name="TextBox 204"/>
          <p:cNvSpPr txBox="1"/>
          <p:nvPr/>
        </p:nvSpPr>
        <p:spPr>
          <a:xfrm>
            <a:off x="2529230" y="2807753"/>
            <a:ext cx="579650" cy="276999"/>
          </a:xfrm>
          <a:prstGeom prst="rect">
            <a:avLst/>
          </a:prstGeom>
          <a:noFill/>
        </p:spPr>
        <p:txBody>
          <a:bodyPr wrap="square" rtlCol="0">
            <a:spAutoFit/>
          </a:bodyPr>
          <a:lstStyle/>
          <a:p>
            <a:r>
              <a:rPr lang="en-US" sz="1200" b="1" u="sng" dirty="0"/>
              <a:t>#16</a:t>
            </a:r>
          </a:p>
        </p:txBody>
      </p:sp>
      <p:sp>
        <p:nvSpPr>
          <p:cNvPr id="206" name="TextBox 205"/>
          <p:cNvSpPr txBox="1"/>
          <p:nvPr/>
        </p:nvSpPr>
        <p:spPr>
          <a:xfrm>
            <a:off x="2529230" y="3143748"/>
            <a:ext cx="579650" cy="276999"/>
          </a:xfrm>
          <a:prstGeom prst="rect">
            <a:avLst/>
          </a:prstGeom>
          <a:noFill/>
        </p:spPr>
        <p:txBody>
          <a:bodyPr wrap="square" rtlCol="0">
            <a:spAutoFit/>
          </a:bodyPr>
          <a:lstStyle/>
          <a:p>
            <a:r>
              <a:rPr lang="en-US" sz="1200" b="1" u="sng" dirty="0"/>
              <a:t>#17</a:t>
            </a:r>
          </a:p>
        </p:txBody>
      </p:sp>
      <p:sp>
        <p:nvSpPr>
          <p:cNvPr id="207" name="TextBox 206"/>
          <p:cNvSpPr txBox="1"/>
          <p:nvPr/>
        </p:nvSpPr>
        <p:spPr>
          <a:xfrm>
            <a:off x="2529230" y="3480346"/>
            <a:ext cx="579650" cy="276999"/>
          </a:xfrm>
          <a:prstGeom prst="rect">
            <a:avLst/>
          </a:prstGeom>
          <a:noFill/>
        </p:spPr>
        <p:txBody>
          <a:bodyPr wrap="square" rtlCol="0">
            <a:spAutoFit/>
          </a:bodyPr>
          <a:lstStyle/>
          <a:p>
            <a:r>
              <a:rPr lang="en-US" sz="1200" b="1" u="sng" dirty="0"/>
              <a:t>#18</a:t>
            </a:r>
          </a:p>
        </p:txBody>
      </p:sp>
      <p:sp>
        <p:nvSpPr>
          <p:cNvPr id="208" name="TextBox 207"/>
          <p:cNvSpPr txBox="1"/>
          <p:nvPr/>
        </p:nvSpPr>
        <p:spPr>
          <a:xfrm>
            <a:off x="2529230" y="3771065"/>
            <a:ext cx="579650" cy="276999"/>
          </a:xfrm>
          <a:prstGeom prst="rect">
            <a:avLst/>
          </a:prstGeom>
          <a:noFill/>
        </p:spPr>
        <p:txBody>
          <a:bodyPr wrap="square" rtlCol="0">
            <a:spAutoFit/>
          </a:bodyPr>
          <a:lstStyle/>
          <a:p>
            <a:r>
              <a:rPr lang="en-US" sz="1200" b="1" u="sng" dirty="0"/>
              <a:t>#19</a:t>
            </a:r>
          </a:p>
        </p:txBody>
      </p:sp>
      <p:sp>
        <p:nvSpPr>
          <p:cNvPr id="209" name="TextBox 208"/>
          <p:cNvSpPr txBox="1"/>
          <p:nvPr/>
        </p:nvSpPr>
        <p:spPr>
          <a:xfrm>
            <a:off x="2529230" y="4059626"/>
            <a:ext cx="579650" cy="276999"/>
          </a:xfrm>
          <a:prstGeom prst="rect">
            <a:avLst/>
          </a:prstGeom>
          <a:noFill/>
        </p:spPr>
        <p:txBody>
          <a:bodyPr wrap="square" rtlCol="0">
            <a:spAutoFit/>
          </a:bodyPr>
          <a:lstStyle/>
          <a:p>
            <a:r>
              <a:rPr lang="en-US" sz="1200" b="1" u="sng" dirty="0"/>
              <a:t>#20</a:t>
            </a:r>
          </a:p>
        </p:txBody>
      </p:sp>
      <p:sp>
        <p:nvSpPr>
          <p:cNvPr id="210" name="TextBox 209"/>
          <p:cNvSpPr txBox="1"/>
          <p:nvPr/>
        </p:nvSpPr>
        <p:spPr>
          <a:xfrm>
            <a:off x="2529230" y="4406231"/>
            <a:ext cx="579650" cy="276999"/>
          </a:xfrm>
          <a:prstGeom prst="rect">
            <a:avLst/>
          </a:prstGeom>
          <a:noFill/>
        </p:spPr>
        <p:txBody>
          <a:bodyPr wrap="square" rtlCol="0">
            <a:spAutoFit/>
          </a:bodyPr>
          <a:lstStyle/>
          <a:p>
            <a:r>
              <a:rPr lang="en-US" sz="1200" b="1" u="sng" dirty="0"/>
              <a:t>#21</a:t>
            </a:r>
          </a:p>
        </p:txBody>
      </p:sp>
      <p:sp>
        <p:nvSpPr>
          <p:cNvPr id="211" name="TextBox 210"/>
          <p:cNvSpPr txBox="1"/>
          <p:nvPr/>
        </p:nvSpPr>
        <p:spPr>
          <a:xfrm>
            <a:off x="2529230" y="4759937"/>
            <a:ext cx="579650" cy="276999"/>
          </a:xfrm>
          <a:prstGeom prst="rect">
            <a:avLst/>
          </a:prstGeom>
          <a:noFill/>
        </p:spPr>
        <p:txBody>
          <a:bodyPr wrap="square" rtlCol="0">
            <a:spAutoFit/>
          </a:bodyPr>
          <a:lstStyle/>
          <a:p>
            <a:r>
              <a:rPr lang="en-US" sz="1200" b="1" u="sng" dirty="0"/>
              <a:t>#22</a:t>
            </a:r>
          </a:p>
        </p:txBody>
      </p:sp>
      <p:sp>
        <p:nvSpPr>
          <p:cNvPr id="212" name="TextBox 211"/>
          <p:cNvSpPr txBox="1"/>
          <p:nvPr/>
        </p:nvSpPr>
        <p:spPr>
          <a:xfrm>
            <a:off x="2529230" y="5091705"/>
            <a:ext cx="579650" cy="276999"/>
          </a:xfrm>
          <a:prstGeom prst="rect">
            <a:avLst/>
          </a:prstGeom>
          <a:noFill/>
        </p:spPr>
        <p:txBody>
          <a:bodyPr wrap="square" rtlCol="0">
            <a:spAutoFit/>
          </a:bodyPr>
          <a:lstStyle/>
          <a:p>
            <a:r>
              <a:rPr lang="en-US" sz="1200" b="1" u="sng" dirty="0"/>
              <a:t>#23</a:t>
            </a:r>
          </a:p>
        </p:txBody>
      </p:sp>
      <p:sp>
        <p:nvSpPr>
          <p:cNvPr id="213" name="TextBox 212"/>
          <p:cNvSpPr txBox="1"/>
          <p:nvPr/>
        </p:nvSpPr>
        <p:spPr>
          <a:xfrm>
            <a:off x="2539211" y="5346384"/>
            <a:ext cx="579650" cy="276999"/>
          </a:xfrm>
          <a:prstGeom prst="rect">
            <a:avLst/>
          </a:prstGeom>
          <a:noFill/>
        </p:spPr>
        <p:txBody>
          <a:bodyPr wrap="square" rtlCol="0">
            <a:spAutoFit/>
          </a:bodyPr>
          <a:lstStyle/>
          <a:p>
            <a:r>
              <a:rPr lang="en-US" sz="1200" b="1" u="sng" dirty="0"/>
              <a:t>#24</a:t>
            </a:r>
          </a:p>
        </p:txBody>
      </p:sp>
      <p:sp>
        <p:nvSpPr>
          <p:cNvPr id="214" name="TextBox 213"/>
          <p:cNvSpPr txBox="1"/>
          <p:nvPr/>
        </p:nvSpPr>
        <p:spPr>
          <a:xfrm>
            <a:off x="2529230" y="5716784"/>
            <a:ext cx="579650" cy="276999"/>
          </a:xfrm>
          <a:prstGeom prst="rect">
            <a:avLst/>
          </a:prstGeom>
          <a:noFill/>
        </p:spPr>
        <p:txBody>
          <a:bodyPr wrap="square" rtlCol="0">
            <a:spAutoFit/>
          </a:bodyPr>
          <a:lstStyle/>
          <a:p>
            <a:r>
              <a:rPr lang="en-US" sz="1200" b="1" u="sng" dirty="0"/>
              <a:t>#25</a:t>
            </a:r>
          </a:p>
        </p:txBody>
      </p:sp>
      <p:pic>
        <p:nvPicPr>
          <p:cNvPr id="217" name="Picture 24" descr="http://media.globaltv.com/uploadedimages/pages/shows/chicago_fire/chicago_fire/chicago-fire-s2-logo.png?n=4083"/>
          <p:cNvPicPr>
            <a:picLocks noChangeAspect="1" noChangeArrowheads="1"/>
          </p:cNvPicPr>
          <p:nvPr/>
        </p:nvPicPr>
        <p:blipFill rotWithShape="1">
          <a:blip r:embed="rId10">
            <a:extLst>
              <a:ext uri="{28A0092B-C50C-407E-A947-70E740481C1C}">
                <a14:useLocalDpi xmlns:a14="http://schemas.microsoft.com/office/drawing/2010/main" val="0"/>
              </a:ext>
            </a:extLst>
          </a:blip>
          <a:srcRect t="33321" b="42277"/>
          <a:stretch/>
        </p:blipFill>
        <p:spPr bwMode="auto">
          <a:xfrm>
            <a:off x="3099390" y="3775536"/>
            <a:ext cx="858755" cy="209551"/>
          </a:xfrm>
          <a:prstGeom prst="rect">
            <a:avLst/>
          </a:prstGeom>
          <a:noFill/>
          <a:extLst>
            <a:ext uri="{909E8E84-426E-40DD-AFC4-6F175D3DCCD1}">
              <a14:hiddenFill xmlns:a14="http://schemas.microsoft.com/office/drawing/2010/main">
                <a:solidFill>
                  <a:srgbClr val="FFFFFF"/>
                </a:solidFill>
              </a14:hiddenFill>
            </a:ext>
          </a:extLst>
        </p:spPr>
      </p:pic>
      <p:pic>
        <p:nvPicPr>
          <p:cNvPr id="227" name="Picture 32" descr="https://upload.wikimedia.org/wikipedia/commons/8/8c/Chicago-Med_Logo.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12421" y="2803547"/>
            <a:ext cx="516299" cy="336168"/>
          </a:xfrm>
          <a:prstGeom prst="rect">
            <a:avLst/>
          </a:prstGeom>
          <a:noFill/>
          <a:extLst>
            <a:ext uri="{909E8E84-426E-40DD-AFC4-6F175D3DCCD1}">
              <a14:hiddenFill xmlns:a14="http://schemas.microsoft.com/office/drawing/2010/main">
                <a:solidFill>
                  <a:srgbClr val="FFFFFF"/>
                </a:solidFill>
              </a14:hiddenFill>
            </a:ext>
          </a:extLst>
        </p:spPr>
      </p:pic>
      <p:sp>
        <p:nvSpPr>
          <p:cNvPr id="280" name="TextBox 279"/>
          <p:cNvSpPr txBox="1"/>
          <p:nvPr/>
        </p:nvSpPr>
        <p:spPr>
          <a:xfrm>
            <a:off x="2522994" y="1681220"/>
            <a:ext cx="585886" cy="276999"/>
          </a:xfrm>
          <a:prstGeom prst="rect">
            <a:avLst/>
          </a:prstGeom>
          <a:noFill/>
        </p:spPr>
        <p:txBody>
          <a:bodyPr wrap="square" rtlCol="0">
            <a:spAutoFit/>
          </a:bodyPr>
          <a:lstStyle/>
          <a:p>
            <a:r>
              <a:rPr lang="en-US" sz="1200" b="1" u="sng" dirty="0"/>
              <a:t>#13</a:t>
            </a:r>
          </a:p>
        </p:txBody>
      </p:sp>
      <p:sp>
        <p:nvSpPr>
          <p:cNvPr id="281" name="TextBox 280"/>
          <p:cNvSpPr txBox="1"/>
          <p:nvPr/>
        </p:nvSpPr>
        <p:spPr>
          <a:xfrm>
            <a:off x="483503" y="1688875"/>
            <a:ext cx="504825" cy="276999"/>
          </a:xfrm>
          <a:prstGeom prst="rect">
            <a:avLst/>
          </a:prstGeom>
          <a:noFill/>
        </p:spPr>
        <p:txBody>
          <a:bodyPr wrap="square" rtlCol="0">
            <a:spAutoFit/>
          </a:bodyPr>
          <a:lstStyle/>
          <a:p>
            <a:r>
              <a:rPr lang="en-US" sz="1200" b="1" u="sng" dirty="0"/>
              <a:t>#1</a:t>
            </a:r>
          </a:p>
        </p:txBody>
      </p:sp>
      <p:sp>
        <p:nvSpPr>
          <p:cNvPr id="282" name="TextBox 281"/>
          <p:cNvSpPr txBox="1"/>
          <p:nvPr/>
        </p:nvSpPr>
        <p:spPr>
          <a:xfrm>
            <a:off x="474173" y="2088925"/>
            <a:ext cx="504825" cy="276999"/>
          </a:xfrm>
          <a:prstGeom prst="rect">
            <a:avLst/>
          </a:prstGeom>
          <a:noFill/>
        </p:spPr>
        <p:txBody>
          <a:bodyPr wrap="square" rtlCol="0">
            <a:spAutoFit/>
          </a:bodyPr>
          <a:lstStyle/>
          <a:p>
            <a:r>
              <a:rPr lang="en-US" sz="1200" b="1" u="sng" dirty="0"/>
              <a:t>#2</a:t>
            </a:r>
          </a:p>
        </p:txBody>
      </p:sp>
      <p:sp>
        <p:nvSpPr>
          <p:cNvPr id="283" name="TextBox 282"/>
          <p:cNvSpPr txBox="1"/>
          <p:nvPr/>
        </p:nvSpPr>
        <p:spPr>
          <a:xfrm>
            <a:off x="483414" y="2453215"/>
            <a:ext cx="579650" cy="276999"/>
          </a:xfrm>
          <a:prstGeom prst="rect">
            <a:avLst/>
          </a:prstGeom>
          <a:noFill/>
        </p:spPr>
        <p:txBody>
          <a:bodyPr wrap="square" rtlCol="0">
            <a:spAutoFit/>
          </a:bodyPr>
          <a:lstStyle/>
          <a:p>
            <a:r>
              <a:rPr lang="en-US" sz="1200" b="1" u="sng" dirty="0"/>
              <a:t>#3</a:t>
            </a:r>
          </a:p>
        </p:txBody>
      </p:sp>
      <p:sp>
        <p:nvSpPr>
          <p:cNvPr id="284" name="TextBox 283"/>
          <p:cNvSpPr txBox="1"/>
          <p:nvPr/>
        </p:nvSpPr>
        <p:spPr>
          <a:xfrm>
            <a:off x="483415" y="2806407"/>
            <a:ext cx="579649" cy="276999"/>
          </a:xfrm>
          <a:prstGeom prst="rect">
            <a:avLst/>
          </a:prstGeom>
          <a:noFill/>
        </p:spPr>
        <p:txBody>
          <a:bodyPr wrap="square" rtlCol="0">
            <a:spAutoFit/>
          </a:bodyPr>
          <a:lstStyle/>
          <a:p>
            <a:r>
              <a:rPr lang="en-US" sz="1200" b="1" u="sng" dirty="0"/>
              <a:t>#4</a:t>
            </a:r>
          </a:p>
        </p:txBody>
      </p:sp>
      <p:sp>
        <p:nvSpPr>
          <p:cNvPr id="285" name="TextBox 284"/>
          <p:cNvSpPr txBox="1"/>
          <p:nvPr/>
        </p:nvSpPr>
        <p:spPr>
          <a:xfrm>
            <a:off x="492711" y="3201821"/>
            <a:ext cx="504825" cy="276999"/>
          </a:xfrm>
          <a:prstGeom prst="rect">
            <a:avLst/>
          </a:prstGeom>
          <a:noFill/>
        </p:spPr>
        <p:txBody>
          <a:bodyPr wrap="square" rtlCol="0">
            <a:spAutoFit/>
          </a:bodyPr>
          <a:lstStyle/>
          <a:p>
            <a:r>
              <a:rPr lang="en-US" sz="1200" b="1" u="sng" dirty="0"/>
              <a:t>#5</a:t>
            </a:r>
          </a:p>
        </p:txBody>
      </p:sp>
      <p:sp>
        <p:nvSpPr>
          <p:cNvPr id="286" name="TextBox 285"/>
          <p:cNvSpPr txBox="1"/>
          <p:nvPr/>
        </p:nvSpPr>
        <p:spPr>
          <a:xfrm>
            <a:off x="483415" y="3527034"/>
            <a:ext cx="579649" cy="276999"/>
          </a:xfrm>
          <a:prstGeom prst="rect">
            <a:avLst/>
          </a:prstGeom>
          <a:noFill/>
        </p:spPr>
        <p:txBody>
          <a:bodyPr wrap="square" rtlCol="0">
            <a:spAutoFit/>
          </a:bodyPr>
          <a:lstStyle/>
          <a:p>
            <a:r>
              <a:rPr lang="en-US" sz="1200" b="1" u="sng" dirty="0"/>
              <a:t>#6</a:t>
            </a:r>
          </a:p>
        </p:txBody>
      </p:sp>
      <p:sp>
        <p:nvSpPr>
          <p:cNvPr id="287" name="TextBox 286"/>
          <p:cNvSpPr txBox="1"/>
          <p:nvPr/>
        </p:nvSpPr>
        <p:spPr>
          <a:xfrm>
            <a:off x="474084" y="3840749"/>
            <a:ext cx="579649" cy="276999"/>
          </a:xfrm>
          <a:prstGeom prst="rect">
            <a:avLst/>
          </a:prstGeom>
          <a:noFill/>
        </p:spPr>
        <p:txBody>
          <a:bodyPr wrap="square" rtlCol="0">
            <a:spAutoFit/>
          </a:bodyPr>
          <a:lstStyle/>
          <a:p>
            <a:r>
              <a:rPr lang="en-US" sz="1200" b="1" u="sng" dirty="0"/>
              <a:t>#7</a:t>
            </a:r>
          </a:p>
        </p:txBody>
      </p:sp>
      <p:sp>
        <p:nvSpPr>
          <p:cNvPr id="288" name="TextBox 287"/>
          <p:cNvSpPr txBox="1"/>
          <p:nvPr/>
        </p:nvSpPr>
        <p:spPr>
          <a:xfrm>
            <a:off x="478652" y="4144963"/>
            <a:ext cx="589174" cy="276999"/>
          </a:xfrm>
          <a:prstGeom prst="rect">
            <a:avLst/>
          </a:prstGeom>
          <a:noFill/>
        </p:spPr>
        <p:txBody>
          <a:bodyPr wrap="square" rtlCol="0">
            <a:spAutoFit/>
          </a:bodyPr>
          <a:lstStyle/>
          <a:p>
            <a:r>
              <a:rPr lang="en-US" sz="1200" b="1" u="sng" dirty="0"/>
              <a:t>#8</a:t>
            </a:r>
          </a:p>
        </p:txBody>
      </p:sp>
      <p:sp>
        <p:nvSpPr>
          <p:cNvPr id="289" name="TextBox 288"/>
          <p:cNvSpPr txBox="1"/>
          <p:nvPr/>
        </p:nvSpPr>
        <p:spPr>
          <a:xfrm>
            <a:off x="478652" y="4488251"/>
            <a:ext cx="589174" cy="276999"/>
          </a:xfrm>
          <a:prstGeom prst="rect">
            <a:avLst/>
          </a:prstGeom>
          <a:noFill/>
        </p:spPr>
        <p:txBody>
          <a:bodyPr wrap="square" rtlCol="0">
            <a:spAutoFit/>
          </a:bodyPr>
          <a:lstStyle/>
          <a:p>
            <a:r>
              <a:rPr lang="en-US" sz="1200" b="1" u="sng" dirty="0"/>
              <a:t>#9</a:t>
            </a:r>
          </a:p>
        </p:txBody>
      </p:sp>
      <p:sp>
        <p:nvSpPr>
          <p:cNvPr id="290" name="TextBox 289"/>
          <p:cNvSpPr txBox="1"/>
          <p:nvPr/>
        </p:nvSpPr>
        <p:spPr>
          <a:xfrm>
            <a:off x="412384" y="4908577"/>
            <a:ext cx="589174" cy="276999"/>
          </a:xfrm>
          <a:prstGeom prst="rect">
            <a:avLst/>
          </a:prstGeom>
          <a:noFill/>
        </p:spPr>
        <p:txBody>
          <a:bodyPr wrap="square" rtlCol="0">
            <a:spAutoFit/>
          </a:bodyPr>
          <a:lstStyle/>
          <a:p>
            <a:r>
              <a:rPr lang="en-US" sz="1200" b="1" u="sng" dirty="0"/>
              <a:t>#10</a:t>
            </a:r>
          </a:p>
        </p:txBody>
      </p:sp>
      <p:sp>
        <p:nvSpPr>
          <p:cNvPr id="291" name="TextBox 290"/>
          <p:cNvSpPr txBox="1"/>
          <p:nvPr/>
        </p:nvSpPr>
        <p:spPr>
          <a:xfrm>
            <a:off x="418715" y="5292056"/>
            <a:ext cx="671725" cy="276999"/>
          </a:xfrm>
          <a:prstGeom prst="rect">
            <a:avLst/>
          </a:prstGeom>
          <a:noFill/>
        </p:spPr>
        <p:txBody>
          <a:bodyPr wrap="square" rtlCol="0">
            <a:spAutoFit/>
          </a:bodyPr>
          <a:lstStyle/>
          <a:p>
            <a:r>
              <a:rPr lang="en-US" sz="1200" b="1" u="sng" dirty="0"/>
              <a:t>#11</a:t>
            </a:r>
          </a:p>
        </p:txBody>
      </p:sp>
      <p:sp>
        <p:nvSpPr>
          <p:cNvPr id="292" name="TextBox 291"/>
          <p:cNvSpPr txBox="1"/>
          <p:nvPr/>
        </p:nvSpPr>
        <p:spPr>
          <a:xfrm>
            <a:off x="418715" y="5648166"/>
            <a:ext cx="671725" cy="276999"/>
          </a:xfrm>
          <a:prstGeom prst="rect">
            <a:avLst/>
          </a:prstGeom>
          <a:noFill/>
        </p:spPr>
        <p:txBody>
          <a:bodyPr wrap="square" rtlCol="0">
            <a:spAutoFit/>
          </a:bodyPr>
          <a:lstStyle/>
          <a:p>
            <a:r>
              <a:rPr lang="en-US" sz="1200" b="1" u="sng" dirty="0"/>
              <a:t>#12</a:t>
            </a:r>
          </a:p>
        </p:txBody>
      </p:sp>
      <p:sp>
        <p:nvSpPr>
          <p:cNvPr id="3" name="Rectangle 2"/>
          <p:cNvSpPr/>
          <p:nvPr/>
        </p:nvSpPr>
        <p:spPr>
          <a:xfrm>
            <a:off x="4784725" y="1093933"/>
            <a:ext cx="4044950" cy="415637"/>
          </a:xfrm>
          <a:prstGeom prst="rect">
            <a:avLst/>
          </a:prstGeom>
          <a:solidFill>
            <a:schemeClr val="accent1"/>
          </a:solidFill>
          <a:ln>
            <a:solidFill>
              <a:schemeClr val="tx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Adults Top Program Ranker</a:t>
            </a:r>
          </a:p>
        </p:txBody>
      </p:sp>
      <p:sp>
        <p:nvSpPr>
          <p:cNvPr id="293" name="Rectangle 292"/>
          <p:cNvSpPr/>
          <p:nvPr/>
        </p:nvSpPr>
        <p:spPr>
          <a:xfrm>
            <a:off x="366658" y="1092307"/>
            <a:ext cx="4044950" cy="415637"/>
          </a:xfrm>
          <a:prstGeom prst="rect">
            <a:avLst/>
          </a:prstGeom>
          <a:solidFill>
            <a:srgbClr val="008000"/>
          </a:solidFill>
          <a:ln>
            <a:solidFill>
              <a:schemeClr val="tx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rPr>
              <a:t>Affluent Adults Top Program Ranker</a:t>
            </a:r>
          </a:p>
        </p:txBody>
      </p:sp>
      <p:pic>
        <p:nvPicPr>
          <p:cNvPr id="1026" name="Picture 2" descr="http://zolomedia.com/wp-content/uploads/2017/12/the-good-doctor.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6271" y="2071883"/>
            <a:ext cx="655133" cy="3681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c/c5/Young_Sheldon_logo.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9351" y="2491318"/>
            <a:ext cx="662053" cy="2304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4"/>
          <a:stretch>
            <a:fillRect/>
          </a:stretch>
        </p:blipFill>
        <p:spPr>
          <a:xfrm>
            <a:off x="939555" y="3214370"/>
            <a:ext cx="715956" cy="277433"/>
          </a:xfrm>
          <a:prstGeom prst="rect">
            <a:avLst/>
          </a:prstGeom>
        </p:spPr>
      </p:pic>
      <p:pic>
        <p:nvPicPr>
          <p:cNvPr id="1030" name="Picture 6" descr="https://fanart.tv/fanart/tv/247824/hdtvlogo/the-voice-us-52de97554e371.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75062" y="4116390"/>
            <a:ext cx="1038575" cy="4024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a248.e.akamai.net/ib.huluim.com/show_key_art/28400?size=1600x600&amp;region=US"/>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95588" y="4523057"/>
            <a:ext cx="835981" cy="31349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vignette.wikia.nocookie.net/tengagedoutstandinggroupawards/images/4/43/Survivor-logo.jpg/revision/latest?cb=2013092802255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59563" y="4855087"/>
            <a:ext cx="632310" cy="39905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www.dafont.com/forum/attach/orig/5/5/556083.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96969" y="5678203"/>
            <a:ext cx="801128" cy="2612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9"/>
          <a:stretch>
            <a:fillRect/>
          </a:stretch>
        </p:blipFill>
        <p:spPr>
          <a:xfrm>
            <a:off x="3012918" y="1667115"/>
            <a:ext cx="1044527" cy="367155"/>
          </a:xfrm>
          <a:prstGeom prst="rect">
            <a:avLst/>
          </a:prstGeom>
        </p:spPr>
      </p:pic>
      <p:pic>
        <p:nvPicPr>
          <p:cNvPr id="6" name="Picture 5"/>
          <p:cNvPicPr>
            <a:picLocks noChangeAspect="1"/>
          </p:cNvPicPr>
          <p:nvPr/>
        </p:nvPicPr>
        <p:blipFill>
          <a:blip r:embed="rId20"/>
          <a:stretch>
            <a:fillRect/>
          </a:stretch>
        </p:blipFill>
        <p:spPr>
          <a:xfrm>
            <a:off x="3058367" y="2068158"/>
            <a:ext cx="940732" cy="364534"/>
          </a:xfrm>
          <a:prstGeom prst="rect">
            <a:avLst/>
          </a:prstGeom>
        </p:spPr>
      </p:pic>
      <p:pic>
        <p:nvPicPr>
          <p:cNvPr id="1038" name="Picture 14" descr="https://deltafonts.com/wp-content/uploads/The-Blacklist-TV-logo.png"/>
          <p:cNvPicPr>
            <a:picLocks noChangeAspect="1" noChangeArrowheads="1"/>
          </p:cNvPicPr>
          <p:nvPr/>
        </p:nvPicPr>
        <p:blipFill rotWithShape="1">
          <a:blip r:embed="rId21">
            <a:extLst>
              <a:ext uri="{28A0092B-C50C-407E-A947-70E740481C1C}">
                <a14:useLocalDpi xmlns:a14="http://schemas.microsoft.com/office/drawing/2010/main" val="0"/>
              </a:ext>
            </a:extLst>
          </a:blip>
          <a:srcRect t="37210" b="35441"/>
          <a:stretch/>
        </p:blipFill>
        <p:spPr bwMode="auto">
          <a:xfrm>
            <a:off x="3012918" y="2497779"/>
            <a:ext cx="1050188" cy="2872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038362" y="4003277"/>
            <a:ext cx="1063141" cy="411967"/>
          </a:xfrm>
          <a:prstGeom prst="rect">
            <a:avLst/>
          </a:prstGeom>
        </p:spPr>
      </p:pic>
      <p:pic>
        <p:nvPicPr>
          <p:cNvPr id="9" name="Picture 8"/>
          <p:cNvPicPr>
            <a:picLocks noChangeAspect="1"/>
          </p:cNvPicPr>
          <p:nvPr/>
        </p:nvPicPr>
        <p:blipFill>
          <a:blip r:embed="rId23"/>
          <a:stretch>
            <a:fillRect/>
          </a:stretch>
        </p:blipFill>
        <p:spPr>
          <a:xfrm>
            <a:off x="3167340" y="4347434"/>
            <a:ext cx="722785" cy="406567"/>
          </a:xfrm>
          <a:prstGeom prst="rect">
            <a:avLst/>
          </a:prstGeom>
        </p:spPr>
      </p:pic>
      <p:pic>
        <p:nvPicPr>
          <p:cNvPr id="10" name="Picture 9"/>
          <p:cNvPicPr>
            <a:picLocks noChangeAspect="1"/>
          </p:cNvPicPr>
          <p:nvPr/>
        </p:nvPicPr>
        <p:blipFill>
          <a:blip r:embed="rId24"/>
          <a:stretch>
            <a:fillRect/>
          </a:stretch>
        </p:blipFill>
        <p:spPr>
          <a:xfrm>
            <a:off x="3129226" y="4772583"/>
            <a:ext cx="811909" cy="325575"/>
          </a:xfrm>
          <a:prstGeom prst="rect">
            <a:avLst/>
          </a:prstGeom>
        </p:spPr>
      </p:pic>
      <p:pic>
        <p:nvPicPr>
          <p:cNvPr id="11" name="Picture 10"/>
          <p:cNvPicPr>
            <a:picLocks noChangeAspect="1"/>
          </p:cNvPicPr>
          <p:nvPr/>
        </p:nvPicPr>
        <p:blipFill>
          <a:blip r:embed="rId25"/>
          <a:stretch>
            <a:fillRect/>
          </a:stretch>
        </p:blipFill>
        <p:spPr>
          <a:xfrm>
            <a:off x="2968948" y="5175580"/>
            <a:ext cx="1315081" cy="149891"/>
          </a:xfrm>
          <a:prstGeom prst="rect">
            <a:avLst/>
          </a:prstGeom>
        </p:spPr>
      </p:pic>
      <p:pic>
        <p:nvPicPr>
          <p:cNvPr id="1040" name="Picture 16" descr="https://upload.wikimedia.org/wikipedia/commons/a/a5/The_Middle_logo.pn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955539" y="5333598"/>
            <a:ext cx="1159139" cy="289785"/>
          </a:xfrm>
          <a:prstGeom prst="rect">
            <a:avLst/>
          </a:prstGeom>
          <a:noFill/>
          <a:extLst>
            <a:ext uri="{909E8E84-426E-40DD-AFC4-6F175D3DCCD1}">
              <a14:hiddenFill xmlns:a14="http://schemas.microsoft.com/office/drawing/2010/main">
                <a:solidFill>
                  <a:srgbClr val="FFFFFF"/>
                </a:solidFill>
              </a14:hiddenFill>
            </a:ext>
          </a:extLst>
        </p:spPr>
      </p:pic>
      <p:sp>
        <p:nvSpPr>
          <p:cNvPr id="294" name="Rectangle 293"/>
          <p:cNvSpPr/>
          <p:nvPr/>
        </p:nvSpPr>
        <p:spPr>
          <a:xfrm>
            <a:off x="4833007" y="1599756"/>
            <a:ext cx="4044950" cy="4432102"/>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03" name="TextBox 302"/>
          <p:cNvSpPr txBox="1"/>
          <p:nvPr/>
        </p:nvSpPr>
        <p:spPr>
          <a:xfrm>
            <a:off x="6948231" y="2135247"/>
            <a:ext cx="585886" cy="276999"/>
          </a:xfrm>
          <a:prstGeom prst="rect">
            <a:avLst/>
          </a:prstGeom>
          <a:noFill/>
        </p:spPr>
        <p:txBody>
          <a:bodyPr wrap="square" rtlCol="0">
            <a:spAutoFit/>
          </a:bodyPr>
          <a:lstStyle/>
          <a:p>
            <a:r>
              <a:rPr lang="en-US" sz="1200" b="1" u="sng" dirty="0"/>
              <a:t>#14</a:t>
            </a:r>
          </a:p>
        </p:txBody>
      </p:sp>
      <p:sp>
        <p:nvSpPr>
          <p:cNvPr id="304" name="TextBox 303"/>
          <p:cNvSpPr txBox="1"/>
          <p:nvPr/>
        </p:nvSpPr>
        <p:spPr>
          <a:xfrm>
            <a:off x="6956860" y="2448713"/>
            <a:ext cx="579650" cy="276999"/>
          </a:xfrm>
          <a:prstGeom prst="rect">
            <a:avLst/>
          </a:prstGeom>
          <a:noFill/>
        </p:spPr>
        <p:txBody>
          <a:bodyPr wrap="square" rtlCol="0">
            <a:spAutoFit/>
          </a:bodyPr>
          <a:lstStyle/>
          <a:p>
            <a:r>
              <a:rPr lang="en-US" sz="1200" b="1" u="sng" dirty="0"/>
              <a:t>#15</a:t>
            </a:r>
          </a:p>
        </p:txBody>
      </p:sp>
      <p:sp>
        <p:nvSpPr>
          <p:cNvPr id="305" name="TextBox 304"/>
          <p:cNvSpPr txBox="1"/>
          <p:nvPr/>
        </p:nvSpPr>
        <p:spPr>
          <a:xfrm>
            <a:off x="6954467" y="2807753"/>
            <a:ext cx="579650" cy="276999"/>
          </a:xfrm>
          <a:prstGeom prst="rect">
            <a:avLst/>
          </a:prstGeom>
          <a:noFill/>
        </p:spPr>
        <p:txBody>
          <a:bodyPr wrap="square" rtlCol="0">
            <a:spAutoFit/>
          </a:bodyPr>
          <a:lstStyle/>
          <a:p>
            <a:r>
              <a:rPr lang="en-US" sz="1200" b="1" u="sng" dirty="0"/>
              <a:t>#16</a:t>
            </a:r>
          </a:p>
        </p:txBody>
      </p:sp>
      <p:sp>
        <p:nvSpPr>
          <p:cNvPr id="306" name="TextBox 305"/>
          <p:cNvSpPr txBox="1"/>
          <p:nvPr/>
        </p:nvSpPr>
        <p:spPr>
          <a:xfrm>
            <a:off x="6954467" y="3143748"/>
            <a:ext cx="579650" cy="276999"/>
          </a:xfrm>
          <a:prstGeom prst="rect">
            <a:avLst/>
          </a:prstGeom>
          <a:noFill/>
        </p:spPr>
        <p:txBody>
          <a:bodyPr wrap="square" rtlCol="0">
            <a:spAutoFit/>
          </a:bodyPr>
          <a:lstStyle/>
          <a:p>
            <a:r>
              <a:rPr lang="en-US" sz="1200" b="1" u="sng" dirty="0"/>
              <a:t>#17</a:t>
            </a:r>
          </a:p>
        </p:txBody>
      </p:sp>
      <p:sp>
        <p:nvSpPr>
          <p:cNvPr id="307" name="TextBox 306"/>
          <p:cNvSpPr txBox="1"/>
          <p:nvPr/>
        </p:nvSpPr>
        <p:spPr>
          <a:xfrm>
            <a:off x="6954467" y="3542969"/>
            <a:ext cx="579650" cy="276999"/>
          </a:xfrm>
          <a:prstGeom prst="rect">
            <a:avLst/>
          </a:prstGeom>
          <a:noFill/>
        </p:spPr>
        <p:txBody>
          <a:bodyPr wrap="square" rtlCol="0">
            <a:spAutoFit/>
          </a:bodyPr>
          <a:lstStyle/>
          <a:p>
            <a:r>
              <a:rPr lang="en-US" sz="1200" b="1" u="sng" dirty="0"/>
              <a:t>#18</a:t>
            </a:r>
          </a:p>
        </p:txBody>
      </p:sp>
      <p:sp>
        <p:nvSpPr>
          <p:cNvPr id="308" name="TextBox 307"/>
          <p:cNvSpPr txBox="1"/>
          <p:nvPr/>
        </p:nvSpPr>
        <p:spPr>
          <a:xfrm>
            <a:off x="6954467" y="3833688"/>
            <a:ext cx="579650" cy="276999"/>
          </a:xfrm>
          <a:prstGeom prst="rect">
            <a:avLst/>
          </a:prstGeom>
          <a:noFill/>
        </p:spPr>
        <p:txBody>
          <a:bodyPr wrap="square" rtlCol="0">
            <a:spAutoFit/>
          </a:bodyPr>
          <a:lstStyle/>
          <a:p>
            <a:r>
              <a:rPr lang="en-US" sz="1200" b="1" u="sng" dirty="0"/>
              <a:t>#19</a:t>
            </a:r>
          </a:p>
        </p:txBody>
      </p:sp>
      <p:sp>
        <p:nvSpPr>
          <p:cNvPr id="309" name="TextBox 308"/>
          <p:cNvSpPr txBox="1"/>
          <p:nvPr/>
        </p:nvSpPr>
        <p:spPr>
          <a:xfrm>
            <a:off x="6954467" y="4153501"/>
            <a:ext cx="579650" cy="276999"/>
          </a:xfrm>
          <a:prstGeom prst="rect">
            <a:avLst/>
          </a:prstGeom>
          <a:noFill/>
        </p:spPr>
        <p:txBody>
          <a:bodyPr wrap="square" rtlCol="0">
            <a:spAutoFit/>
          </a:bodyPr>
          <a:lstStyle/>
          <a:p>
            <a:r>
              <a:rPr lang="en-US" sz="1200" b="1" u="sng" dirty="0"/>
              <a:t>#20</a:t>
            </a:r>
          </a:p>
        </p:txBody>
      </p:sp>
      <p:sp>
        <p:nvSpPr>
          <p:cNvPr id="310" name="TextBox 309"/>
          <p:cNvSpPr txBox="1"/>
          <p:nvPr/>
        </p:nvSpPr>
        <p:spPr>
          <a:xfrm>
            <a:off x="6954467" y="4468854"/>
            <a:ext cx="579650" cy="276999"/>
          </a:xfrm>
          <a:prstGeom prst="rect">
            <a:avLst/>
          </a:prstGeom>
          <a:noFill/>
        </p:spPr>
        <p:txBody>
          <a:bodyPr wrap="square" rtlCol="0">
            <a:spAutoFit/>
          </a:bodyPr>
          <a:lstStyle/>
          <a:p>
            <a:r>
              <a:rPr lang="en-US" sz="1200" b="1" u="sng" dirty="0">
                <a:solidFill>
                  <a:srgbClr val="FF0000"/>
                </a:solidFill>
              </a:rPr>
              <a:t>#21</a:t>
            </a:r>
          </a:p>
        </p:txBody>
      </p:sp>
      <p:sp>
        <p:nvSpPr>
          <p:cNvPr id="311" name="TextBox 310"/>
          <p:cNvSpPr txBox="1"/>
          <p:nvPr/>
        </p:nvSpPr>
        <p:spPr>
          <a:xfrm>
            <a:off x="6954467" y="4822560"/>
            <a:ext cx="579650" cy="276999"/>
          </a:xfrm>
          <a:prstGeom prst="rect">
            <a:avLst/>
          </a:prstGeom>
          <a:noFill/>
        </p:spPr>
        <p:txBody>
          <a:bodyPr wrap="square" rtlCol="0">
            <a:spAutoFit/>
          </a:bodyPr>
          <a:lstStyle/>
          <a:p>
            <a:r>
              <a:rPr lang="en-US" sz="1200" b="1" u="sng" dirty="0"/>
              <a:t>#22</a:t>
            </a:r>
          </a:p>
        </p:txBody>
      </p:sp>
      <p:sp>
        <p:nvSpPr>
          <p:cNvPr id="312" name="TextBox 311"/>
          <p:cNvSpPr txBox="1"/>
          <p:nvPr/>
        </p:nvSpPr>
        <p:spPr>
          <a:xfrm>
            <a:off x="6954467" y="5154328"/>
            <a:ext cx="579650" cy="276999"/>
          </a:xfrm>
          <a:prstGeom prst="rect">
            <a:avLst/>
          </a:prstGeom>
          <a:noFill/>
        </p:spPr>
        <p:txBody>
          <a:bodyPr wrap="square" rtlCol="0">
            <a:spAutoFit/>
          </a:bodyPr>
          <a:lstStyle/>
          <a:p>
            <a:r>
              <a:rPr lang="en-US" sz="1200" b="1" u="sng" dirty="0"/>
              <a:t>#23</a:t>
            </a:r>
          </a:p>
        </p:txBody>
      </p:sp>
      <p:sp>
        <p:nvSpPr>
          <p:cNvPr id="313" name="TextBox 312"/>
          <p:cNvSpPr txBox="1"/>
          <p:nvPr/>
        </p:nvSpPr>
        <p:spPr>
          <a:xfrm>
            <a:off x="6964448" y="5409007"/>
            <a:ext cx="579650" cy="276999"/>
          </a:xfrm>
          <a:prstGeom prst="rect">
            <a:avLst/>
          </a:prstGeom>
          <a:noFill/>
        </p:spPr>
        <p:txBody>
          <a:bodyPr wrap="square" rtlCol="0">
            <a:spAutoFit/>
          </a:bodyPr>
          <a:lstStyle/>
          <a:p>
            <a:r>
              <a:rPr lang="en-US" sz="1200" b="1" u="sng" dirty="0"/>
              <a:t>#24</a:t>
            </a:r>
          </a:p>
        </p:txBody>
      </p:sp>
      <p:sp>
        <p:nvSpPr>
          <p:cNvPr id="314" name="TextBox 313"/>
          <p:cNvSpPr txBox="1"/>
          <p:nvPr/>
        </p:nvSpPr>
        <p:spPr>
          <a:xfrm>
            <a:off x="6954467" y="5716784"/>
            <a:ext cx="579650" cy="276999"/>
          </a:xfrm>
          <a:prstGeom prst="rect">
            <a:avLst/>
          </a:prstGeom>
          <a:noFill/>
        </p:spPr>
        <p:txBody>
          <a:bodyPr wrap="square" rtlCol="0">
            <a:spAutoFit/>
          </a:bodyPr>
          <a:lstStyle/>
          <a:p>
            <a:r>
              <a:rPr lang="en-US" sz="1200" b="1" u="sng" dirty="0">
                <a:solidFill>
                  <a:srgbClr val="FF0000"/>
                </a:solidFill>
              </a:rPr>
              <a:t>#25</a:t>
            </a:r>
          </a:p>
        </p:txBody>
      </p:sp>
      <p:sp>
        <p:nvSpPr>
          <p:cNvPr id="317" name="TextBox 316"/>
          <p:cNvSpPr txBox="1"/>
          <p:nvPr/>
        </p:nvSpPr>
        <p:spPr>
          <a:xfrm>
            <a:off x="6948231" y="1681220"/>
            <a:ext cx="585886" cy="276999"/>
          </a:xfrm>
          <a:prstGeom prst="rect">
            <a:avLst/>
          </a:prstGeom>
          <a:noFill/>
        </p:spPr>
        <p:txBody>
          <a:bodyPr wrap="square" rtlCol="0">
            <a:spAutoFit/>
          </a:bodyPr>
          <a:lstStyle/>
          <a:p>
            <a:r>
              <a:rPr lang="en-US" sz="1200" b="1" u="sng" dirty="0"/>
              <a:t>#13</a:t>
            </a:r>
          </a:p>
        </p:txBody>
      </p:sp>
      <p:sp>
        <p:nvSpPr>
          <p:cNvPr id="318" name="TextBox 317"/>
          <p:cNvSpPr txBox="1"/>
          <p:nvPr/>
        </p:nvSpPr>
        <p:spPr>
          <a:xfrm>
            <a:off x="4908740" y="1688875"/>
            <a:ext cx="504825" cy="276999"/>
          </a:xfrm>
          <a:prstGeom prst="rect">
            <a:avLst/>
          </a:prstGeom>
          <a:noFill/>
        </p:spPr>
        <p:txBody>
          <a:bodyPr wrap="square" rtlCol="0">
            <a:spAutoFit/>
          </a:bodyPr>
          <a:lstStyle/>
          <a:p>
            <a:r>
              <a:rPr lang="en-US" sz="1200" b="1" u="sng" dirty="0"/>
              <a:t>#1</a:t>
            </a:r>
          </a:p>
        </p:txBody>
      </p:sp>
      <p:sp>
        <p:nvSpPr>
          <p:cNvPr id="319" name="TextBox 318"/>
          <p:cNvSpPr txBox="1"/>
          <p:nvPr/>
        </p:nvSpPr>
        <p:spPr>
          <a:xfrm>
            <a:off x="4899410" y="2088925"/>
            <a:ext cx="504825" cy="276999"/>
          </a:xfrm>
          <a:prstGeom prst="rect">
            <a:avLst/>
          </a:prstGeom>
          <a:noFill/>
        </p:spPr>
        <p:txBody>
          <a:bodyPr wrap="square" rtlCol="0">
            <a:spAutoFit/>
          </a:bodyPr>
          <a:lstStyle/>
          <a:p>
            <a:r>
              <a:rPr lang="en-US" sz="1200" b="1" u="sng" dirty="0"/>
              <a:t>#2</a:t>
            </a:r>
          </a:p>
        </p:txBody>
      </p:sp>
      <p:sp>
        <p:nvSpPr>
          <p:cNvPr id="320" name="TextBox 319"/>
          <p:cNvSpPr txBox="1"/>
          <p:nvPr/>
        </p:nvSpPr>
        <p:spPr>
          <a:xfrm>
            <a:off x="4908651" y="2453215"/>
            <a:ext cx="579650" cy="276999"/>
          </a:xfrm>
          <a:prstGeom prst="rect">
            <a:avLst/>
          </a:prstGeom>
          <a:noFill/>
        </p:spPr>
        <p:txBody>
          <a:bodyPr wrap="square" rtlCol="0">
            <a:spAutoFit/>
          </a:bodyPr>
          <a:lstStyle/>
          <a:p>
            <a:r>
              <a:rPr lang="en-US" sz="1200" b="1" u="sng" dirty="0"/>
              <a:t>#3</a:t>
            </a:r>
          </a:p>
        </p:txBody>
      </p:sp>
      <p:sp>
        <p:nvSpPr>
          <p:cNvPr id="321" name="TextBox 320"/>
          <p:cNvSpPr txBox="1"/>
          <p:nvPr/>
        </p:nvSpPr>
        <p:spPr>
          <a:xfrm>
            <a:off x="4908652" y="2806407"/>
            <a:ext cx="579649" cy="276999"/>
          </a:xfrm>
          <a:prstGeom prst="rect">
            <a:avLst/>
          </a:prstGeom>
          <a:noFill/>
        </p:spPr>
        <p:txBody>
          <a:bodyPr wrap="square" rtlCol="0">
            <a:spAutoFit/>
          </a:bodyPr>
          <a:lstStyle/>
          <a:p>
            <a:r>
              <a:rPr lang="en-US" sz="1200" b="1" u="sng" dirty="0"/>
              <a:t>#4</a:t>
            </a:r>
          </a:p>
        </p:txBody>
      </p:sp>
      <p:sp>
        <p:nvSpPr>
          <p:cNvPr id="322" name="TextBox 321"/>
          <p:cNvSpPr txBox="1"/>
          <p:nvPr/>
        </p:nvSpPr>
        <p:spPr>
          <a:xfrm>
            <a:off x="4908740" y="3148722"/>
            <a:ext cx="504825" cy="276999"/>
          </a:xfrm>
          <a:prstGeom prst="rect">
            <a:avLst/>
          </a:prstGeom>
          <a:noFill/>
        </p:spPr>
        <p:txBody>
          <a:bodyPr wrap="square" rtlCol="0">
            <a:spAutoFit/>
          </a:bodyPr>
          <a:lstStyle/>
          <a:p>
            <a:r>
              <a:rPr lang="en-US" sz="1200" b="1" u="sng" dirty="0"/>
              <a:t>#5</a:t>
            </a:r>
          </a:p>
        </p:txBody>
      </p:sp>
      <p:sp>
        <p:nvSpPr>
          <p:cNvPr id="323" name="TextBox 322"/>
          <p:cNvSpPr txBox="1"/>
          <p:nvPr/>
        </p:nvSpPr>
        <p:spPr>
          <a:xfrm>
            <a:off x="4896991" y="3506431"/>
            <a:ext cx="579649" cy="276999"/>
          </a:xfrm>
          <a:prstGeom prst="rect">
            <a:avLst/>
          </a:prstGeom>
          <a:noFill/>
        </p:spPr>
        <p:txBody>
          <a:bodyPr wrap="square" rtlCol="0">
            <a:spAutoFit/>
          </a:bodyPr>
          <a:lstStyle/>
          <a:p>
            <a:r>
              <a:rPr lang="en-US" sz="1200" b="1" u="sng" dirty="0"/>
              <a:t>#6</a:t>
            </a:r>
          </a:p>
        </p:txBody>
      </p:sp>
      <p:sp>
        <p:nvSpPr>
          <p:cNvPr id="324" name="TextBox 323"/>
          <p:cNvSpPr txBox="1"/>
          <p:nvPr/>
        </p:nvSpPr>
        <p:spPr>
          <a:xfrm>
            <a:off x="4899321" y="3840749"/>
            <a:ext cx="579649" cy="276999"/>
          </a:xfrm>
          <a:prstGeom prst="rect">
            <a:avLst/>
          </a:prstGeom>
          <a:noFill/>
        </p:spPr>
        <p:txBody>
          <a:bodyPr wrap="square" rtlCol="0">
            <a:spAutoFit/>
          </a:bodyPr>
          <a:lstStyle/>
          <a:p>
            <a:r>
              <a:rPr lang="en-US" sz="1200" b="1" u="sng" dirty="0"/>
              <a:t>#7</a:t>
            </a:r>
          </a:p>
        </p:txBody>
      </p:sp>
      <p:sp>
        <p:nvSpPr>
          <p:cNvPr id="325" name="TextBox 324"/>
          <p:cNvSpPr txBox="1"/>
          <p:nvPr/>
        </p:nvSpPr>
        <p:spPr>
          <a:xfrm>
            <a:off x="4893789" y="4198125"/>
            <a:ext cx="589174" cy="276999"/>
          </a:xfrm>
          <a:prstGeom prst="rect">
            <a:avLst/>
          </a:prstGeom>
          <a:noFill/>
        </p:spPr>
        <p:txBody>
          <a:bodyPr wrap="square" rtlCol="0">
            <a:spAutoFit/>
          </a:bodyPr>
          <a:lstStyle/>
          <a:p>
            <a:r>
              <a:rPr lang="en-US" sz="1200" b="1" u="sng" dirty="0"/>
              <a:t>#8</a:t>
            </a:r>
          </a:p>
        </p:txBody>
      </p:sp>
      <p:sp>
        <p:nvSpPr>
          <p:cNvPr id="326" name="TextBox 325"/>
          <p:cNvSpPr txBox="1"/>
          <p:nvPr/>
        </p:nvSpPr>
        <p:spPr>
          <a:xfrm>
            <a:off x="4903889" y="4488251"/>
            <a:ext cx="589174" cy="276999"/>
          </a:xfrm>
          <a:prstGeom prst="rect">
            <a:avLst/>
          </a:prstGeom>
          <a:noFill/>
        </p:spPr>
        <p:txBody>
          <a:bodyPr wrap="square" rtlCol="0">
            <a:spAutoFit/>
          </a:bodyPr>
          <a:lstStyle/>
          <a:p>
            <a:r>
              <a:rPr lang="en-US" sz="1200" b="1" u="sng" dirty="0"/>
              <a:t>#9</a:t>
            </a:r>
          </a:p>
        </p:txBody>
      </p:sp>
      <p:sp>
        <p:nvSpPr>
          <p:cNvPr id="327" name="TextBox 326"/>
          <p:cNvSpPr txBox="1"/>
          <p:nvPr/>
        </p:nvSpPr>
        <p:spPr>
          <a:xfrm>
            <a:off x="4837621" y="4908577"/>
            <a:ext cx="589174" cy="276999"/>
          </a:xfrm>
          <a:prstGeom prst="rect">
            <a:avLst/>
          </a:prstGeom>
          <a:noFill/>
        </p:spPr>
        <p:txBody>
          <a:bodyPr wrap="square" rtlCol="0">
            <a:spAutoFit/>
          </a:bodyPr>
          <a:lstStyle/>
          <a:p>
            <a:r>
              <a:rPr lang="en-US" sz="1200" b="1" u="sng" dirty="0"/>
              <a:t>#10</a:t>
            </a:r>
          </a:p>
        </p:txBody>
      </p:sp>
      <p:sp>
        <p:nvSpPr>
          <p:cNvPr id="328" name="TextBox 327"/>
          <p:cNvSpPr txBox="1"/>
          <p:nvPr/>
        </p:nvSpPr>
        <p:spPr>
          <a:xfrm>
            <a:off x="4843952" y="5292056"/>
            <a:ext cx="671725" cy="276999"/>
          </a:xfrm>
          <a:prstGeom prst="rect">
            <a:avLst/>
          </a:prstGeom>
          <a:noFill/>
        </p:spPr>
        <p:txBody>
          <a:bodyPr wrap="square" rtlCol="0">
            <a:spAutoFit/>
          </a:bodyPr>
          <a:lstStyle/>
          <a:p>
            <a:r>
              <a:rPr lang="en-US" sz="1200" b="1" u="sng" dirty="0"/>
              <a:t>#11</a:t>
            </a:r>
          </a:p>
        </p:txBody>
      </p:sp>
      <p:sp>
        <p:nvSpPr>
          <p:cNvPr id="329" name="TextBox 328"/>
          <p:cNvSpPr txBox="1"/>
          <p:nvPr/>
        </p:nvSpPr>
        <p:spPr>
          <a:xfrm>
            <a:off x="4843952" y="5648166"/>
            <a:ext cx="671725" cy="276999"/>
          </a:xfrm>
          <a:prstGeom prst="rect">
            <a:avLst/>
          </a:prstGeom>
          <a:noFill/>
        </p:spPr>
        <p:txBody>
          <a:bodyPr wrap="square" rtlCol="0">
            <a:spAutoFit/>
          </a:bodyPr>
          <a:lstStyle/>
          <a:p>
            <a:r>
              <a:rPr lang="en-US" sz="1200" b="1" u="sng" dirty="0"/>
              <a:t>#12</a:t>
            </a:r>
          </a:p>
        </p:txBody>
      </p:sp>
      <p:pic>
        <p:nvPicPr>
          <p:cNvPr id="345" name="Picture 2" descr="http://zolomedia.com/wp-content/uploads/2017/12/the-good-doctor.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66285" y="1659857"/>
            <a:ext cx="655133" cy="368150"/>
          </a:xfrm>
          <a:prstGeom prst="rect">
            <a:avLst/>
          </a:prstGeom>
          <a:noFill/>
          <a:extLst>
            <a:ext uri="{909E8E84-426E-40DD-AFC4-6F175D3DCCD1}">
              <a14:hiddenFill xmlns:a14="http://schemas.microsoft.com/office/drawing/2010/main">
                <a:solidFill>
                  <a:srgbClr val="FFFFFF"/>
                </a:solidFill>
              </a14:hiddenFill>
            </a:ext>
          </a:extLst>
        </p:spPr>
      </p:pic>
      <p:pic>
        <p:nvPicPr>
          <p:cNvPr id="346" name="Picture 8" descr="http://www.returndates.com/backgrounds/thisisus.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4673" y="2062290"/>
            <a:ext cx="707555" cy="322027"/>
          </a:xfrm>
          <a:prstGeom prst="rect">
            <a:avLst/>
          </a:prstGeom>
          <a:noFill/>
          <a:extLst>
            <a:ext uri="{909E8E84-426E-40DD-AFC4-6F175D3DCCD1}">
              <a14:hiddenFill xmlns:a14="http://schemas.microsoft.com/office/drawing/2010/main">
                <a:solidFill>
                  <a:srgbClr val="FFFFFF"/>
                </a:solidFill>
              </a14:hiddenFill>
            </a:ext>
          </a:extLst>
        </p:spPr>
      </p:pic>
      <p:pic>
        <p:nvPicPr>
          <p:cNvPr id="347" name="Picture 4" descr="https://upload.wikimedia.org/wikipedia/commons/c/c5/Young_Sheldon_logo.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52095" y="2451660"/>
            <a:ext cx="662053" cy="230420"/>
          </a:xfrm>
          <a:prstGeom prst="rect">
            <a:avLst/>
          </a:prstGeom>
          <a:noFill/>
          <a:extLst>
            <a:ext uri="{909E8E84-426E-40DD-AFC4-6F175D3DCCD1}">
              <a14:hiddenFill xmlns:a14="http://schemas.microsoft.com/office/drawing/2010/main">
                <a:solidFill>
                  <a:srgbClr val="FFFFFF"/>
                </a:solidFill>
              </a14:hiddenFill>
            </a:ext>
          </a:extLst>
        </p:spPr>
      </p:pic>
      <p:pic>
        <p:nvPicPr>
          <p:cNvPr id="348" name="Picture 4" descr="http://vignette2.wikia.nocookie.net/logopedia/images/8/82/Bull-2016-tv-logo.png/revision/latest?cb=201610091500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4120" y="2805275"/>
            <a:ext cx="634371" cy="245819"/>
          </a:xfrm>
          <a:prstGeom prst="rect">
            <a:avLst/>
          </a:prstGeom>
          <a:noFill/>
          <a:extLst>
            <a:ext uri="{909E8E84-426E-40DD-AFC4-6F175D3DCCD1}">
              <a14:hiddenFill xmlns:a14="http://schemas.microsoft.com/office/drawing/2010/main">
                <a:solidFill>
                  <a:srgbClr val="FFFFFF"/>
                </a:solidFill>
              </a14:hiddenFill>
            </a:ext>
          </a:extLst>
        </p:spPr>
      </p:pic>
      <p:pic>
        <p:nvPicPr>
          <p:cNvPr id="349" name="Picture 14" descr="http://www.dafont.com/forum/attach/orig/9/0/908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8301" y="3115542"/>
            <a:ext cx="516659" cy="387494"/>
          </a:xfrm>
          <a:prstGeom prst="rect">
            <a:avLst/>
          </a:prstGeom>
          <a:noFill/>
          <a:extLst>
            <a:ext uri="{909E8E84-426E-40DD-AFC4-6F175D3DCCD1}">
              <a14:hiddenFill xmlns:a14="http://schemas.microsoft.com/office/drawing/2010/main">
                <a:solidFill>
                  <a:srgbClr val="FFFFFF"/>
                </a:solidFill>
              </a14:hiddenFill>
            </a:ext>
          </a:extLst>
        </p:spPr>
      </p:pic>
      <p:pic>
        <p:nvPicPr>
          <p:cNvPr id="350" name="Picture 6" descr="http://vignette4.wikia.nocookie.net/jagspawned/images/4/4e/NCIS_New_Orleans_logo_2.png/revision/latest?cb=201411051950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7113" y="3534073"/>
            <a:ext cx="732284" cy="313237"/>
          </a:xfrm>
          <a:prstGeom prst="rect">
            <a:avLst/>
          </a:prstGeom>
          <a:noFill/>
          <a:extLst>
            <a:ext uri="{909E8E84-426E-40DD-AFC4-6F175D3DCCD1}">
              <a14:hiddenFill xmlns:a14="http://schemas.microsoft.com/office/drawing/2010/main">
                <a:solidFill>
                  <a:srgbClr val="FFFFFF"/>
                </a:solidFill>
              </a14:hiddenFill>
            </a:ext>
          </a:extLst>
        </p:spPr>
      </p:pic>
      <p:pic>
        <p:nvPicPr>
          <p:cNvPr id="351" name="Picture 6" descr="https://fanart.tv/fanart/tv/247824/hdtvlogo/the-voice-us-52de97554e371.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56678" y="3834078"/>
            <a:ext cx="988814" cy="383166"/>
          </a:xfrm>
          <a:prstGeom prst="rect">
            <a:avLst/>
          </a:prstGeom>
          <a:noFill/>
          <a:extLst>
            <a:ext uri="{909E8E84-426E-40DD-AFC4-6F175D3DCCD1}">
              <a14:hiddenFill xmlns:a14="http://schemas.microsoft.com/office/drawing/2010/main">
                <a:solidFill>
                  <a:srgbClr val="FFFFFF"/>
                </a:solidFill>
              </a14:hiddenFill>
            </a:ext>
          </a:extLst>
        </p:spPr>
      </p:pic>
      <p:pic>
        <p:nvPicPr>
          <p:cNvPr id="352" name="Picture 8" descr="https://s-media-cache-ak0.pinimg.com/originals/71/f2/d3/71f2d39f77e13449814104d4db11b55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4517" y="4216617"/>
            <a:ext cx="585286" cy="256977"/>
          </a:xfrm>
          <a:prstGeom prst="rect">
            <a:avLst/>
          </a:prstGeom>
          <a:noFill/>
          <a:extLst>
            <a:ext uri="{909E8E84-426E-40DD-AFC4-6F175D3DCCD1}">
              <a14:hiddenFill xmlns:a14="http://schemas.microsoft.com/office/drawing/2010/main">
                <a:solidFill>
                  <a:srgbClr val="FFFFFF"/>
                </a:solidFill>
              </a14:hiddenFill>
            </a:ext>
          </a:extLst>
        </p:spPr>
      </p:pic>
      <p:pic>
        <p:nvPicPr>
          <p:cNvPr id="353" name="Picture 16" descr="https://upload.wikimedia.org/wikipedia/commons/thumb/f/fb/Grey%27s_Anatomy_Logo.svg/2000px-Grey%27s_Anatomy_Logo.svg.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69827" y="4545420"/>
            <a:ext cx="909212" cy="199117"/>
          </a:xfrm>
          <a:prstGeom prst="rect">
            <a:avLst/>
          </a:prstGeom>
          <a:noFill/>
          <a:extLst>
            <a:ext uri="{909E8E84-426E-40DD-AFC4-6F175D3DCCD1}">
              <a14:hiddenFill xmlns:a14="http://schemas.microsoft.com/office/drawing/2010/main">
                <a:solidFill>
                  <a:srgbClr val="FFFFFF"/>
                </a:solidFill>
              </a14:hiddenFill>
            </a:ext>
          </a:extLst>
        </p:spPr>
      </p:pic>
      <p:pic>
        <p:nvPicPr>
          <p:cNvPr id="354" name="Picture 12" descr="https://www.dafont.com/forum/attach/orig/5/5/556083.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281965" y="4875482"/>
            <a:ext cx="801128" cy="261216"/>
          </a:xfrm>
          <a:prstGeom prst="rect">
            <a:avLst/>
          </a:prstGeom>
          <a:noFill/>
          <a:extLst>
            <a:ext uri="{909E8E84-426E-40DD-AFC4-6F175D3DCCD1}">
              <a14:hiddenFill xmlns:a14="http://schemas.microsoft.com/office/drawing/2010/main">
                <a:solidFill>
                  <a:srgbClr val="FFFFFF"/>
                </a:solidFill>
              </a14:hiddenFill>
            </a:ext>
          </a:extLst>
        </p:spPr>
      </p:pic>
      <p:pic>
        <p:nvPicPr>
          <p:cNvPr id="355" name="Picture 12" descr="https://upload.wikimedia.org/wikipedia/commons/thumb/9/95/NCIS-_Los_Angeles_-_Logo.svg/2000px-NCIS-_Los_Angeles_-_Logo.sv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06816" y="5320029"/>
            <a:ext cx="952610" cy="189570"/>
          </a:xfrm>
          <a:prstGeom prst="rect">
            <a:avLst/>
          </a:prstGeom>
          <a:noFill/>
          <a:extLst>
            <a:ext uri="{909E8E84-426E-40DD-AFC4-6F175D3DCCD1}">
              <a14:hiddenFill xmlns:a14="http://schemas.microsoft.com/office/drawing/2010/main">
                <a:solidFill>
                  <a:srgbClr val="FFFFFF"/>
                </a:solidFill>
              </a14:hiddenFill>
            </a:ext>
          </a:extLst>
        </p:spPr>
      </p:pic>
      <p:pic>
        <p:nvPicPr>
          <p:cNvPr id="356" name="Picture 32" descr="https://upload.wikimedia.org/wikipedia/commons/8/8c/Chicago-Med_Logo.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60318" y="5612651"/>
            <a:ext cx="516299" cy="336168"/>
          </a:xfrm>
          <a:prstGeom prst="rect">
            <a:avLst/>
          </a:prstGeom>
          <a:noFill/>
          <a:extLst>
            <a:ext uri="{909E8E84-426E-40DD-AFC4-6F175D3DCCD1}">
              <a14:hiddenFill xmlns:a14="http://schemas.microsoft.com/office/drawing/2010/main">
                <a:solidFill>
                  <a:srgbClr val="FFFFFF"/>
                </a:solidFill>
              </a14:hiddenFill>
            </a:ext>
          </a:extLst>
        </p:spPr>
      </p:pic>
      <p:pic>
        <p:nvPicPr>
          <p:cNvPr id="357" name="Picture 356"/>
          <p:cNvPicPr>
            <a:picLocks noChangeAspect="1"/>
          </p:cNvPicPr>
          <p:nvPr/>
        </p:nvPicPr>
        <p:blipFill>
          <a:blip r:embed="rId19"/>
          <a:stretch>
            <a:fillRect/>
          </a:stretch>
        </p:blipFill>
        <p:spPr>
          <a:xfrm>
            <a:off x="7474707" y="1668943"/>
            <a:ext cx="1044527" cy="367155"/>
          </a:xfrm>
          <a:prstGeom prst="rect">
            <a:avLst/>
          </a:prstGeom>
        </p:spPr>
      </p:pic>
      <p:pic>
        <p:nvPicPr>
          <p:cNvPr id="358" name="Picture 357"/>
          <p:cNvPicPr>
            <a:picLocks noChangeAspect="1"/>
          </p:cNvPicPr>
          <p:nvPr/>
        </p:nvPicPr>
        <p:blipFill>
          <a:blip r:embed="rId14"/>
          <a:stretch>
            <a:fillRect/>
          </a:stretch>
        </p:blipFill>
        <p:spPr>
          <a:xfrm>
            <a:off x="7599620" y="2081923"/>
            <a:ext cx="828296" cy="320965"/>
          </a:xfrm>
          <a:prstGeom prst="rect">
            <a:avLst/>
          </a:prstGeom>
        </p:spPr>
      </p:pic>
      <p:pic>
        <p:nvPicPr>
          <p:cNvPr id="359" name="Picture 10" descr="https://vignette.wikia.nocookie.net/tengagedoutstandinggroupawards/images/4/43/Survivor-logo.jpg/revision/latest?cb=2013092802255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97613" y="2442708"/>
            <a:ext cx="632310" cy="399058"/>
          </a:xfrm>
          <a:prstGeom prst="rect">
            <a:avLst/>
          </a:prstGeom>
          <a:noFill/>
          <a:extLst>
            <a:ext uri="{909E8E84-426E-40DD-AFC4-6F175D3DCCD1}">
              <a14:hiddenFill xmlns:a14="http://schemas.microsoft.com/office/drawing/2010/main">
                <a:solidFill>
                  <a:srgbClr val="FFFFFF"/>
                </a:solidFill>
              </a14:hiddenFill>
            </a:ext>
          </a:extLst>
        </p:spPr>
      </p:pic>
      <p:pic>
        <p:nvPicPr>
          <p:cNvPr id="360" name="Picture 24" descr="http://media.globaltv.com/uploadedimages/pages/shows/chicago_fire/chicago_fire/chicago-fire-s2-logo.png?n=4083"/>
          <p:cNvPicPr>
            <a:picLocks noChangeAspect="1" noChangeArrowheads="1"/>
          </p:cNvPicPr>
          <p:nvPr/>
        </p:nvPicPr>
        <p:blipFill rotWithShape="1">
          <a:blip r:embed="rId10">
            <a:extLst>
              <a:ext uri="{28A0092B-C50C-407E-A947-70E740481C1C}">
                <a14:useLocalDpi xmlns:a14="http://schemas.microsoft.com/office/drawing/2010/main" val="0"/>
              </a:ext>
            </a:extLst>
          </a:blip>
          <a:srcRect t="33321" b="42277"/>
          <a:stretch/>
        </p:blipFill>
        <p:spPr bwMode="auto">
          <a:xfrm>
            <a:off x="7569161" y="2827822"/>
            <a:ext cx="858755" cy="209551"/>
          </a:xfrm>
          <a:prstGeom prst="rect">
            <a:avLst/>
          </a:prstGeom>
          <a:noFill/>
          <a:extLst>
            <a:ext uri="{909E8E84-426E-40DD-AFC4-6F175D3DCCD1}">
              <a14:hiddenFill xmlns:a14="http://schemas.microsoft.com/office/drawing/2010/main">
                <a:solidFill>
                  <a:srgbClr val="FFFFFF"/>
                </a:solidFill>
              </a14:hiddenFill>
            </a:ext>
          </a:extLst>
        </p:spPr>
      </p:pic>
      <p:pic>
        <p:nvPicPr>
          <p:cNvPr id="361" name="Picture 62" descr="https://upload.wikimedia.org/wikipedia/commons/thumb/1/13/TBBT_logo.svg/2000px-TBBT_logo.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8553" y="2970427"/>
            <a:ext cx="362759" cy="448370"/>
          </a:xfrm>
          <a:prstGeom prst="rect">
            <a:avLst/>
          </a:prstGeom>
          <a:noFill/>
          <a:extLst>
            <a:ext uri="{909E8E84-426E-40DD-AFC4-6F175D3DCCD1}">
              <a14:hiddenFill xmlns:a14="http://schemas.microsoft.com/office/drawing/2010/main">
                <a:solidFill>
                  <a:srgbClr val="FFFFFF"/>
                </a:solidFill>
              </a14:hiddenFill>
            </a:ext>
          </a:extLst>
        </p:spPr>
      </p:pic>
      <p:pic>
        <p:nvPicPr>
          <p:cNvPr id="363" name="Picture 362"/>
          <p:cNvPicPr>
            <a:picLocks noChangeAspect="1"/>
          </p:cNvPicPr>
          <p:nvPr/>
        </p:nvPicPr>
        <p:blipFill>
          <a:blip r:embed="rId20"/>
          <a:stretch>
            <a:fillRect/>
          </a:stretch>
        </p:blipFill>
        <p:spPr>
          <a:xfrm>
            <a:off x="7493795" y="3474805"/>
            <a:ext cx="940732" cy="364534"/>
          </a:xfrm>
          <a:prstGeom prst="rect">
            <a:avLst/>
          </a:prstGeom>
        </p:spPr>
      </p:pic>
      <p:pic>
        <p:nvPicPr>
          <p:cNvPr id="364" name="Picture 8" descr="https://a248.e.akamai.net/ib.huluim.com/show_key_art/28400?size=1600x600&amp;region=US"/>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25831" y="3867285"/>
            <a:ext cx="835981" cy="313493"/>
          </a:xfrm>
          <a:prstGeom prst="rect">
            <a:avLst/>
          </a:prstGeom>
          <a:noFill/>
          <a:extLst>
            <a:ext uri="{909E8E84-426E-40DD-AFC4-6F175D3DCCD1}">
              <a14:hiddenFill xmlns:a14="http://schemas.microsoft.com/office/drawing/2010/main">
                <a:solidFill>
                  <a:srgbClr val="FFFFFF"/>
                </a:solidFill>
              </a14:hiddenFill>
            </a:ext>
          </a:extLst>
        </p:spPr>
      </p:pic>
      <p:pic>
        <p:nvPicPr>
          <p:cNvPr id="365" name="Picture 364"/>
          <p:cNvPicPr>
            <a:picLocks noChangeAspect="1"/>
          </p:cNvPicPr>
          <p:nvPr/>
        </p:nvPicPr>
        <p:blipFill>
          <a:blip r:embed="rId25"/>
          <a:stretch>
            <a:fillRect/>
          </a:stretch>
        </p:blipFill>
        <p:spPr>
          <a:xfrm>
            <a:off x="7356227" y="4221459"/>
            <a:ext cx="1315081" cy="149891"/>
          </a:xfrm>
          <a:prstGeom prst="rect">
            <a:avLst/>
          </a:prstGeom>
        </p:spPr>
      </p:pic>
      <p:pic>
        <p:nvPicPr>
          <p:cNvPr id="366" name="Picture 36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499441" y="5333598"/>
            <a:ext cx="1063141" cy="411967"/>
          </a:xfrm>
          <a:prstGeom prst="rect">
            <a:avLst/>
          </a:prstGeom>
        </p:spPr>
      </p:pic>
      <p:pic>
        <p:nvPicPr>
          <p:cNvPr id="176" name="Picture 32" descr="http://www.dafont.com/forum/attach/orig/4/4/441823.png?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580986" y="5709923"/>
            <a:ext cx="921389" cy="279565"/>
          </a:xfrm>
          <a:prstGeom prst="rect">
            <a:avLst/>
          </a:prstGeom>
          <a:noFill/>
          <a:extLst>
            <a:ext uri="{909E8E84-426E-40DD-AFC4-6F175D3DCCD1}">
              <a14:hiddenFill xmlns:a14="http://schemas.microsoft.com/office/drawing/2010/main">
                <a:solidFill>
                  <a:srgbClr val="FFFFFF"/>
                </a:solidFill>
              </a14:hiddenFill>
            </a:ext>
          </a:extLst>
        </p:spPr>
      </p:pic>
      <p:pic>
        <p:nvPicPr>
          <p:cNvPr id="229" name="Picture 34" descr="https://creativeallies.s3.amazonaws.com/uploads/uploads/support_file/document/108/MacLogo_20WEB.gif"/>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514364" y="5222734"/>
            <a:ext cx="961979" cy="186669"/>
          </a:xfrm>
          <a:prstGeom prst="rect">
            <a:avLst/>
          </a:prstGeom>
          <a:noFill/>
          <a:extLst>
            <a:ext uri="{909E8E84-426E-40DD-AFC4-6F175D3DCCD1}">
              <a14:hiddenFill xmlns:a14="http://schemas.microsoft.com/office/drawing/2010/main">
                <a:solidFill>
                  <a:srgbClr val="FFFFFF"/>
                </a:solidFill>
              </a14:hiddenFill>
            </a:ext>
          </a:extLst>
        </p:spPr>
      </p:pic>
      <p:pic>
        <p:nvPicPr>
          <p:cNvPr id="367" name="Picture 14" descr="https://deltafonts.com/wp-content/uploads/The-Blacklist-TV-logo.png"/>
          <p:cNvPicPr>
            <a:picLocks noChangeAspect="1" noChangeArrowheads="1"/>
          </p:cNvPicPr>
          <p:nvPr/>
        </p:nvPicPr>
        <p:blipFill rotWithShape="1">
          <a:blip r:embed="rId21">
            <a:extLst>
              <a:ext uri="{28A0092B-C50C-407E-A947-70E740481C1C}">
                <a14:useLocalDpi xmlns:a14="http://schemas.microsoft.com/office/drawing/2010/main" val="0"/>
              </a:ext>
            </a:extLst>
          </a:blip>
          <a:srcRect t="37210" b="35441"/>
          <a:stretch/>
        </p:blipFill>
        <p:spPr bwMode="auto">
          <a:xfrm>
            <a:off x="7459077" y="4893329"/>
            <a:ext cx="1050188" cy="28721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29"/>
          <a:stretch>
            <a:fillRect/>
          </a:stretch>
        </p:blipFill>
        <p:spPr>
          <a:xfrm>
            <a:off x="7525087" y="4433287"/>
            <a:ext cx="909439" cy="352408"/>
          </a:xfrm>
          <a:prstGeom prst="rect">
            <a:avLst/>
          </a:prstGeom>
        </p:spPr>
      </p:pic>
      <p:sp>
        <p:nvSpPr>
          <p:cNvPr id="109" name="Text Placeholder 4">
            <a:extLst>
              <a:ext uri="{FF2B5EF4-FFF2-40B4-BE49-F238E27FC236}">
                <a16:creationId xmlns:a16="http://schemas.microsoft.com/office/drawing/2014/main" id="{14BD3EE1-0CE7-48E6-A1B1-F98F72A74F10}"/>
              </a:ext>
            </a:extLst>
          </p:cNvPr>
          <p:cNvSpPr txBox="1">
            <a:spLocks/>
          </p:cNvSpPr>
          <p:nvPr/>
        </p:nvSpPr>
        <p:spPr>
          <a:xfrm>
            <a:off x="329142" y="609548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GOOD FORTUNE</a:t>
            </a:r>
          </a:p>
        </p:txBody>
      </p:sp>
    </p:spTree>
    <p:extLst>
      <p:ext uri="{BB962C8B-B14F-4D97-AF65-F5344CB8AC3E}">
        <p14:creationId xmlns:p14="http://schemas.microsoft.com/office/powerpoint/2010/main" val="12339246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A521C-4922-4107-84C1-04B173194B08}"/>
              </a:ext>
            </a:extLst>
          </p:cNvPr>
          <p:cNvSpPr>
            <a:spLocks noGrp="1"/>
          </p:cNvSpPr>
          <p:nvPr>
            <p:ph type="ctrTitle"/>
          </p:nvPr>
        </p:nvSpPr>
        <p:spPr>
          <a:xfrm>
            <a:off x="169333" y="2423205"/>
            <a:ext cx="8805334" cy="1283951"/>
          </a:xfrm>
        </p:spPr>
        <p:txBody>
          <a:bodyPr/>
          <a:lstStyle/>
          <a:p>
            <a:r>
              <a:rPr lang="en-US" dirty="0"/>
              <a:t>Their Interest And Commitment To TV Programming Results In Following Their Favorite TV Content Online</a:t>
            </a:r>
          </a:p>
        </p:txBody>
      </p:sp>
      <p:sp>
        <p:nvSpPr>
          <p:cNvPr id="3" name="Text Placeholder 4">
            <a:extLst>
              <a:ext uri="{FF2B5EF4-FFF2-40B4-BE49-F238E27FC236}">
                <a16:creationId xmlns:a16="http://schemas.microsoft.com/office/drawing/2014/main" id="{4757A7FA-DAA8-4891-A33B-6CABDB8FBA64}"/>
              </a:ext>
            </a:extLst>
          </p:cNvPr>
          <p:cNvSpPr txBox="1">
            <a:spLocks/>
          </p:cNvSpPr>
          <p:nvPr/>
        </p:nvSpPr>
        <p:spPr>
          <a:xfrm>
            <a:off x="329142" y="609548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GOOD FORTUNE</a:t>
            </a:r>
          </a:p>
        </p:txBody>
      </p:sp>
    </p:spTree>
    <p:extLst>
      <p:ext uri="{BB962C8B-B14F-4D97-AF65-F5344CB8AC3E}">
        <p14:creationId xmlns:p14="http://schemas.microsoft.com/office/powerpoint/2010/main" val="25957491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2592" y="329292"/>
            <a:ext cx="8686455" cy="993775"/>
          </a:xfrm>
        </p:spPr>
        <p:txBody>
          <a:bodyPr vert="horz" wrap="square" lIns="91440" tIns="45720" rIns="91440" bIns="45720" numCol="1" anchor="t" anchorCtr="0" compatLnSpc="1">
            <a:prstTxWarp prst="textNoShape">
              <a:avLst/>
            </a:prstTxWarp>
          </a:bodyPr>
          <a:lstStyle/>
          <a:p>
            <a:pPr algn="ctr" eaLnBrk="1" hangingPunct="1">
              <a:defRPr/>
            </a:pPr>
            <a:r>
              <a:rPr lang="en-US" altLang="en-US" sz="2400" dirty="0">
                <a:solidFill>
                  <a:schemeClr val="tx1"/>
                </a:solidFill>
                <a:latin typeface="Trebuchet MS" panose="020B0603020202020204" pitchFamily="34" charset="0"/>
                <a:ea typeface="Trebuchet MS" panose="020B0603020202020204" pitchFamily="34" charset="0"/>
                <a:cs typeface="Trebuchet MS" panose="020B0603020202020204" pitchFamily="34" charset="0"/>
              </a:rPr>
              <a:t>Due To Their Active, On-The-Go Lifestyle, Affluent Adults Spend More Time Viewing Ad-Supported TV Digital Content Than the Average Person</a:t>
            </a:r>
          </a:p>
        </p:txBody>
      </p:sp>
      <p:sp>
        <p:nvSpPr>
          <p:cNvPr id="4" name="Text Placeholder 3">
            <a:extLst>
              <a:ext uri="{FF2B5EF4-FFF2-40B4-BE49-F238E27FC236}">
                <a16:creationId xmlns:a16="http://schemas.microsoft.com/office/drawing/2014/main" id="{BD4CF51A-A7B4-473F-B28F-40DFF99D6E33}"/>
              </a:ext>
            </a:extLst>
          </p:cNvPr>
          <p:cNvSpPr>
            <a:spLocks noGrp="1"/>
          </p:cNvSpPr>
          <p:nvPr>
            <p:ph type="body" sz="quarter" idx="14"/>
          </p:nvPr>
        </p:nvSpPr>
        <p:spPr>
          <a:xfrm>
            <a:off x="222593" y="6467461"/>
            <a:ext cx="7191586" cy="338285"/>
          </a:xfrm>
        </p:spPr>
        <p:txBody>
          <a:bodyPr/>
          <a:lstStyle/>
          <a:p>
            <a:r>
              <a:rPr lang="en-US" altLang="en-US" dirty="0">
                <a:latin typeface="Trebuchet MS" panose="020B0603020202020204" pitchFamily="34" charset="0"/>
              </a:rPr>
              <a:t>Source: VAB analysis </a:t>
            </a:r>
            <a:r>
              <a:rPr lang="it-IT" altLang="en-US" dirty="0">
                <a:latin typeface="Trebuchet MS" panose="020B0603020202020204" pitchFamily="34" charset="0"/>
              </a:rPr>
              <a:t>of Media Metrix Audience Duplication comScore data</a:t>
            </a:r>
            <a:r>
              <a:rPr lang="en-US" altLang="en-US" dirty="0">
                <a:latin typeface="Trebuchet MS" panose="020B0603020202020204" pitchFamily="34" charset="0"/>
              </a:rPr>
              <a:t>, December 2017; Adults 18+, Affluent Adults 18+ ($100k+), “Ad-Supported TV” custom group.</a:t>
            </a:r>
            <a:endParaRPr lang="en-US" dirty="0"/>
          </a:p>
        </p:txBody>
      </p:sp>
      <p:sp>
        <p:nvSpPr>
          <p:cNvPr id="3" name="TextBox 2">
            <a:extLst>
              <a:ext uri="{FF2B5EF4-FFF2-40B4-BE49-F238E27FC236}">
                <a16:creationId xmlns:a16="http://schemas.microsoft.com/office/drawing/2014/main" id="{C89BDA5A-0063-4832-81F9-65F5FFADE72D}"/>
              </a:ext>
            </a:extLst>
          </p:cNvPr>
          <p:cNvSpPr txBox="1"/>
          <p:nvPr/>
        </p:nvSpPr>
        <p:spPr>
          <a:xfrm>
            <a:off x="222593" y="1658233"/>
            <a:ext cx="8456043" cy="646331"/>
          </a:xfrm>
          <a:prstGeom prst="rect">
            <a:avLst/>
          </a:prstGeom>
          <a:noFill/>
        </p:spPr>
        <p:txBody>
          <a:bodyPr wrap="square" rtlCol="0">
            <a:spAutoFit/>
          </a:bodyPr>
          <a:lstStyle/>
          <a:p>
            <a:pPr algn="ctr"/>
            <a:r>
              <a:rPr lang="en-US" dirty="0"/>
              <a:t>An affluent adult spends nearly 20% more time with TV content online than the average person</a:t>
            </a:r>
          </a:p>
        </p:txBody>
      </p:sp>
      <p:graphicFrame>
        <p:nvGraphicFramePr>
          <p:cNvPr id="8" name="Chart 7">
            <a:extLst>
              <a:ext uri="{FF2B5EF4-FFF2-40B4-BE49-F238E27FC236}">
                <a16:creationId xmlns:a16="http://schemas.microsoft.com/office/drawing/2014/main" id="{52081A09-3714-4E16-A57B-909CEC4FB49E}"/>
              </a:ext>
            </a:extLst>
          </p:cNvPr>
          <p:cNvGraphicFramePr/>
          <p:nvPr>
            <p:extLst>
              <p:ext uri="{D42A27DB-BD31-4B8C-83A1-F6EECF244321}">
                <p14:modId xmlns:p14="http://schemas.microsoft.com/office/powerpoint/2010/main" val="2096067920"/>
              </p:ext>
            </p:extLst>
          </p:nvPr>
        </p:nvGraphicFramePr>
        <p:xfrm>
          <a:off x="1524000" y="2069353"/>
          <a:ext cx="6096000" cy="3739776"/>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B7C9D9D2-B426-4C4B-9255-9D89E25ED95B}"/>
              </a:ext>
            </a:extLst>
          </p:cNvPr>
          <p:cNvSpPr txBox="1"/>
          <p:nvPr/>
        </p:nvSpPr>
        <p:spPr>
          <a:xfrm>
            <a:off x="3164541" y="5439797"/>
            <a:ext cx="1452385" cy="338554"/>
          </a:xfrm>
          <a:prstGeom prst="rect">
            <a:avLst/>
          </a:prstGeom>
          <a:noFill/>
        </p:spPr>
        <p:txBody>
          <a:bodyPr wrap="none" rtlCol="0">
            <a:spAutoFit/>
          </a:bodyPr>
          <a:lstStyle/>
          <a:p>
            <a:r>
              <a:rPr lang="en-US" sz="1600" dirty="0"/>
              <a:t>Average Adult</a:t>
            </a:r>
          </a:p>
        </p:txBody>
      </p:sp>
      <p:sp>
        <p:nvSpPr>
          <p:cNvPr id="10" name="TextBox 9">
            <a:extLst>
              <a:ext uri="{FF2B5EF4-FFF2-40B4-BE49-F238E27FC236}">
                <a16:creationId xmlns:a16="http://schemas.microsoft.com/office/drawing/2014/main" id="{F75FEB9A-CB72-49C1-9C48-142590E34E33}"/>
              </a:ext>
            </a:extLst>
          </p:cNvPr>
          <p:cNvSpPr txBox="1"/>
          <p:nvPr/>
        </p:nvSpPr>
        <p:spPr>
          <a:xfrm>
            <a:off x="4867542" y="5439797"/>
            <a:ext cx="1478162" cy="338554"/>
          </a:xfrm>
          <a:prstGeom prst="rect">
            <a:avLst/>
          </a:prstGeom>
          <a:noFill/>
        </p:spPr>
        <p:txBody>
          <a:bodyPr wrap="none" rtlCol="0">
            <a:spAutoFit/>
          </a:bodyPr>
          <a:lstStyle/>
          <a:p>
            <a:r>
              <a:rPr lang="en-US" sz="1600" dirty="0"/>
              <a:t>Affluent Adult</a:t>
            </a:r>
          </a:p>
        </p:txBody>
      </p:sp>
      <p:sp>
        <p:nvSpPr>
          <p:cNvPr id="11" name="Text Placeholder 4">
            <a:extLst>
              <a:ext uri="{FF2B5EF4-FFF2-40B4-BE49-F238E27FC236}">
                <a16:creationId xmlns:a16="http://schemas.microsoft.com/office/drawing/2014/main" id="{98D79C0E-2137-4292-9593-3CF633F81039}"/>
              </a:ext>
            </a:extLst>
          </p:cNvPr>
          <p:cNvSpPr txBox="1">
            <a:spLocks/>
          </p:cNvSpPr>
          <p:nvPr/>
        </p:nvSpPr>
        <p:spPr>
          <a:xfrm>
            <a:off x="329142" y="609548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GOOD FORTUNE</a:t>
            </a:r>
          </a:p>
        </p:txBody>
      </p:sp>
    </p:spTree>
    <p:extLst>
      <p:ext uri="{BB962C8B-B14F-4D97-AF65-F5344CB8AC3E}">
        <p14:creationId xmlns:p14="http://schemas.microsoft.com/office/powerpoint/2010/main" val="35499566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7032" y="304741"/>
            <a:ext cx="8686455" cy="993775"/>
          </a:xfrm>
        </p:spPr>
        <p:txBody>
          <a:bodyPr vert="horz" wrap="square" lIns="91440" tIns="45720" rIns="91440" bIns="45720" numCol="1" anchor="t" anchorCtr="0" compatLnSpc="1">
            <a:prstTxWarp prst="textNoShape">
              <a:avLst/>
            </a:prstTxWarp>
          </a:bodyPr>
          <a:lstStyle/>
          <a:p>
            <a:pPr algn="ctr" eaLnBrk="1" hangingPunct="1">
              <a:defRPr/>
            </a:pPr>
            <a:r>
              <a:rPr lang="en-US" altLang="en-US" sz="2400" dirty="0">
                <a:solidFill>
                  <a:schemeClr val="tx1"/>
                </a:solidFill>
                <a:latin typeface="Trebuchet MS" panose="020B0603020202020204" pitchFamily="34" charset="0"/>
                <a:ea typeface="Trebuchet MS" panose="020B0603020202020204" pitchFamily="34" charset="0"/>
                <a:cs typeface="Trebuchet MS" panose="020B0603020202020204" pitchFamily="34" charset="0"/>
              </a:rPr>
              <a:t>Across A Variety Of Genres, Affluent Adults Seek Out Ad-Supported TV Brand Content Online</a:t>
            </a:r>
          </a:p>
        </p:txBody>
      </p:sp>
      <p:sp>
        <p:nvSpPr>
          <p:cNvPr id="5123" name="Rectangle 15"/>
          <p:cNvSpPr>
            <a:spLocks noChangeArrowheads="1"/>
          </p:cNvSpPr>
          <p:nvPr/>
        </p:nvSpPr>
        <p:spPr bwMode="auto">
          <a:xfrm>
            <a:off x="228600" y="2106772"/>
            <a:ext cx="11271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u="sng" dirty="0">
                <a:solidFill>
                  <a:srgbClr val="000000"/>
                </a:solidFill>
                <a:latin typeface="Trebuchet MS" panose="020B0603020202020204" pitchFamily="34" charset="0"/>
              </a:rPr>
              <a:t>Sports </a:t>
            </a:r>
          </a:p>
        </p:txBody>
      </p:sp>
      <p:sp>
        <p:nvSpPr>
          <p:cNvPr id="5128" name="Rectangle 28" descr="70%"/>
          <p:cNvSpPr>
            <a:spLocks noChangeArrowheads="1"/>
          </p:cNvSpPr>
          <p:nvPr/>
        </p:nvSpPr>
        <p:spPr bwMode="auto">
          <a:xfrm>
            <a:off x="2033396" y="2581775"/>
            <a:ext cx="1524000"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a:solidFill>
                  <a:srgbClr val="000000"/>
                </a:solidFill>
                <a:latin typeface="Trebuchet MS" panose="020B0603020202020204" pitchFamily="34" charset="0"/>
              </a:rPr>
              <a:t>The Chive</a:t>
            </a:r>
            <a:endParaRPr lang="en-US" altLang="en-US" sz="1000" i="1" u="sng" dirty="0">
              <a:solidFill>
                <a:srgbClr val="000000"/>
              </a:solidFill>
              <a:latin typeface="Trebuchet MS" panose="020B0603020202020204" pitchFamily="34" charset="0"/>
            </a:endParaRPr>
          </a:p>
        </p:txBody>
      </p:sp>
      <p:sp>
        <p:nvSpPr>
          <p:cNvPr id="5130" name="Rectangle 28" descr="70%"/>
          <p:cNvSpPr>
            <a:spLocks noChangeArrowheads="1"/>
          </p:cNvSpPr>
          <p:nvPr/>
        </p:nvSpPr>
        <p:spPr bwMode="auto">
          <a:xfrm>
            <a:off x="2033396" y="3738043"/>
            <a:ext cx="1828800" cy="16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a:solidFill>
                  <a:srgbClr val="000000"/>
                </a:solidFill>
                <a:latin typeface="Trebuchet MS" panose="020B0603020202020204" pitchFamily="34" charset="0"/>
              </a:rPr>
              <a:t>College Humor</a:t>
            </a:r>
          </a:p>
        </p:txBody>
      </p:sp>
      <p:sp>
        <p:nvSpPr>
          <p:cNvPr id="5131" name="Rectangle 28" descr="70%"/>
          <p:cNvSpPr>
            <a:spLocks noChangeArrowheads="1"/>
          </p:cNvSpPr>
          <p:nvPr/>
        </p:nvSpPr>
        <p:spPr bwMode="auto">
          <a:xfrm>
            <a:off x="2033396" y="2836235"/>
            <a:ext cx="16764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a:solidFill>
                  <a:srgbClr val="000000"/>
                </a:solidFill>
                <a:latin typeface="Trebuchet MS" panose="020B0603020202020204" pitchFamily="34" charset="0"/>
              </a:rPr>
              <a:t>9GAG</a:t>
            </a:r>
            <a:endParaRPr lang="en-US" altLang="en-US" sz="1000" i="1" u="sng" dirty="0">
              <a:solidFill>
                <a:srgbClr val="000000"/>
              </a:solidFill>
              <a:latin typeface="Trebuchet MS" panose="020B0603020202020204" pitchFamily="34" charset="0"/>
            </a:endParaRPr>
          </a:p>
        </p:txBody>
      </p:sp>
      <p:sp>
        <p:nvSpPr>
          <p:cNvPr id="21" name="Rectangle 28" descr="70%"/>
          <p:cNvSpPr>
            <a:spLocks noChangeArrowheads="1"/>
          </p:cNvSpPr>
          <p:nvPr/>
        </p:nvSpPr>
        <p:spPr bwMode="auto">
          <a:xfrm>
            <a:off x="3569271" y="3109402"/>
            <a:ext cx="1371600" cy="212725"/>
          </a:xfrm>
          <a:prstGeom prst="rect">
            <a:avLst/>
          </a:prstGeom>
          <a:noFill/>
          <a:ln>
            <a:noFill/>
          </a:ln>
          <a:extLst/>
        </p:spPr>
        <p:txBody>
          <a:bodyPr anchor="ctr"/>
          <a:lstStyle/>
          <a:p>
            <a:pPr eaLnBrk="1" fontAlgn="auto" hangingPunct="1">
              <a:spcBef>
                <a:spcPts val="0"/>
              </a:spcBef>
              <a:spcAft>
                <a:spcPts val="0"/>
              </a:spcAft>
              <a:defRPr/>
            </a:pPr>
            <a:r>
              <a:rPr lang="en-US" sz="1000" kern="0" dirty="0">
                <a:solidFill>
                  <a:srgbClr val="000000"/>
                </a:solidFill>
                <a:latin typeface="Trebuchet MS" panose="020B0603020202020204" pitchFamily="34" charset="0"/>
                <a:cs typeface="Arial" charset="0"/>
              </a:rPr>
              <a:t>Fandom TV</a:t>
            </a:r>
          </a:p>
        </p:txBody>
      </p:sp>
      <p:sp>
        <p:nvSpPr>
          <p:cNvPr id="34" name="Rectangle 28" descr="70%"/>
          <p:cNvSpPr>
            <a:spLocks noChangeArrowheads="1"/>
          </p:cNvSpPr>
          <p:nvPr/>
        </p:nvSpPr>
        <p:spPr bwMode="auto">
          <a:xfrm>
            <a:off x="575052" y="5016660"/>
            <a:ext cx="1752600" cy="176212"/>
          </a:xfrm>
          <a:prstGeom prst="rect">
            <a:avLst/>
          </a:prstGeom>
          <a:noFill/>
          <a:ln>
            <a:noFill/>
          </a:ln>
          <a:extLst/>
        </p:spPr>
        <p:txBody>
          <a:bodyPr anchor="ctr"/>
          <a:lstStyle/>
          <a:p>
            <a:pPr eaLnBrk="1" fontAlgn="auto" hangingPunct="1">
              <a:spcBef>
                <a:spcPts val="0"/>
              </a:spcBef>
              <a:spcAft>
                <a:spcPts val="0"/>
              </a:spcAft>
              <a:defRPr/>
            </a:pPr>
            <a:r>
              <a:rPr lang="en-US" sz="1000" kern="0" dirty="0">
                <a:solidFill>
                  <a:srgbClr val="000000"/>
                </a:solidFill>
                <a:latin typeface="Trebuchet MS" panose="020B0603020202020204" pitchFamily="34" charset="0"/>
                <a:cs typeface="Arial" charset="0"/>
              </a:rPr>
              <a:t>Houzz</a:t>
            </a:r>
            <a:endParaRPr lang="en-US" sz="1000" kern="0" dirty="0">
              <a:solidFill>
                <a:srgbClr val="000000"/>
              </a:solidFill>
              <a:latin typeface="Trebuchet MS" panose="020B0603020202020204" pitchFamily="34" charset="0"/>
            </a:endParaRPr>
          </a:p>
        </p:txBody>
      </p:sp>
      <p:sp>
        <p:nvSpPr>
          <p:cNvPr id="35" name="Rectangle 28" descr="70%"/>
          <p:cNvSpPr>
            <a:spLocks noChangeArrowheads="1"/>
          </p:cNvSpPr>
          <p:nvPr/>
        </p:nvSpPr>
        <p:spPr bwMode="auto">
          <a:xfrm>
            <a:off x="585150" y="5573814"/>
            <a:ext cx="1463675" cy="190500"/>
          </a:xfrm>
          <a:prstGeom prst="rect">
            <a:avLst/>
          </a:prstGeom>
          <a:noFill/>
          <a:ln>
            <a:noFill/>
          </a:ln>
          <a:extLst/>
        </p:spPr>
        <p:txBody>
          <a:bodyPr anchor="ctr"/>
          <a:lstStyle/>
          <a:p>
            <a:pPr eaLnBrk="1" fontAlgn="auto" hangingPunct="1">
              <a:spcBef>
                <a:spcPts val="0"/>
              </a:spcBef>
              <a:spcAft>
                <a:spcPts val="0"/>
              </a:spcAft>
              <a:defRPr/>
            </a:pPr>
            <a:r>
              <a:rPr lang="en-US" sz="1000" kern="0" dirty="0">
                <a:solidFill>
                  <a:srgbClr val="000000"/>
                </a:solidFill>
                <a:latin typeface="Trebuchet MS" panose="020B0603020202020204" pitchFamily="34" charset="0"/>
                <a:cs typeface="+mn-cs"/>
              </a:rPr>
              <a:t>Café Media Home</a:t>
            </a:r>
          </a:p>
        </p:txBody>
      </p:sp>
      <p:sp>
        <p:nvSpPr>
          <p:cNvPr id="5145" name="Rectangle 28" descr="70%"/>
          <p:cNvSpPr>
            <a:spLocks noChangeArrowheads="1"/>
          </p:cNvSpPr>
          <p:nvPr/>
        </p:nvSpPr>
        <p:spPr bwMode="auto">
          <a:xfrm>
            <a:off x="575052" y="5868354"/>
            <a:ext cx="1463675"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a:solidFill>
                  <a:srgbClr val="000000"/>
                </a:solidFill>
                <a:latin typeface="Trebuchet MS" panose="020B0603020202020204" pitchFamily="34" charset="0"/>
              </a:rPr>
              <a:t>Family Handyman</a:t>
            </a:r>
          </a:p>
        </p:txBody>
      </p:sp>
      <p:sp>
        <p:nvSpPr>
          <p:cNvPr id="5146" name="Rectangle 28" descr="70%"/>
          <p:cNvSpPr>
            <a:spLocks noChangeArrowheads="1"/>
          </p:cNvSpPr>
          <p:nvPr/>
        </p:nvSpPr>
        <p:spPr bwMode="auto">
          <a:xfrm>
            <a:off x="590927" y="5286874"/>
            <a:ext cx="161607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err="1">
                <a:solidFill>
                  <a:srgbClr val="000000"/>
                </a:solidFill>
                <a:latin typeface="Trebuchet MS" panose="020B0603020202020204" pitchFamily="34" charset="0"/>
              </a:rPr>
              <a:t>Hometalk</a:t>
            </a:r>
            <a:endParaRPr lang="en-US" altLang="en-US" sz="1000" i="1" u="sng" dirty="0">
              <a:solidFill>
                <a:srgbClr val="000000"/>
              </a:solidFill>
              <a:latin typeface="Trebuchet MS" panose="020B0603020202020204" pitchFamily="34" charset="0"/>
            </a:endParaRPr>
          </a:p>
        </p:txBody>
      </p:sp>
      <p:sp>
        <p:nvSpPr>
          <p:cNvPr id="5147" name="Rectangle 28" descr="70%"/>
          <p:cNvSpPr>
            <a:spLocks noChangeArrowheads="1"/>
          </p:cNvSpPr>
          <p:nvPr/>
        </p:nvSpPr>
        <p:spPr bwMode="auto">
          <a:xfrm>
            <a:off x="2011016" y="5003335"/>
            <a:ext cx="1524000"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err="1">
                <a:solidFill>
                  <a:srgbClr val="000000"/>
                </a:solidFill>
                <a:latin typeface="Trebuchet MS" panose="020B0603020202020204" pitchFamily="34" charset="0"/>
              </a:rPr>
              <a:t>AccuWeather</a:t>
            </a:r>
            <a:endParaRPr lang="en-US" altLang="en-US" sz="1000" i="1" u="sng" dirty="0">
              <a:solidFill>
                <a:srgbClr val="000000"/>
              </a:solidFill>
              <a:latin typeface="Trebuchet MS" panose="020B0603020202020204" pitchFamily="34" charset="0"/>
            </a:endParaRPr>
          </a:p>
        </p:txBody>
      </p:sp>
      <p:sp>
        <p:nvSpPr>
          <p:cNvPr id="5148" name="Rectangle 28" descr="70%"/>
          <p:cNvSpPr>
            <a:spLocks noChangeArrowheads="1"/>
          </p:cNvSpPr>
          <p:nvPr/>
        </p:nvSpPr>
        <p:spPr bwMode="auto">
          <a:xfrm>
            <a:off x="2011016" y="5278994"/>
            <a:ext cx="16764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a:solidFill>
                  <a:srgbClr val="000000"/>
                </a:solidFill>
                <a:latin typeface="Trebuchet MS" panose="020B0603020202020204" pitchFamily="34" charset="0"/>
              </a:rPr>
              <a:t>WeatherBug</a:t>
            </a:r>
            <a:endParaRPr lang="en-US" altLang="en-US" sz="1000" i="1" u="sng" dirty="0">
              <a:solidFill>
                <a:srgbClr val="000000"/>
              </a:solidFill>
              <a:latin typeface="Trebuchet MS" panose="020B0603020202020204" pitchFamily="34" charset="0"/>
            </a:endParaRPr>
          </a:p>
        </p:txBody>
      </p:sp>
      <p:sp>
        <p:nvSpPr>
          <p:cNvPr id="5150" name="Rectangle 28" descr="70%"/>
          <p:cNvSpPr>
            <a:spLocks noChangeArrowheads="1"/>
          </p:cNvSpPr>
          <p:nvPr/>
        </p:nvSpPr>
        <p:spPr bwMode="auto">
          <a:xfrm>
            <a:off x="2011016" y="5874704"/>
            <a:ext cx="18288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a:solidFill>
                  <a:srgbClr val="000000"/>
                </a:solidFill>
                <a:latin typeface="Trebuchet MS" panose="020B0603020202020204" pitchFamily="34" charset="0"/>
              </a:rPr>
              <a:t>Yahoo Weather</a:t>
            </a:r>
          </a:p>
        </p:txBody>
      </p:sp>
      <p:sp>
        <p:nvSpPr>
          <p:cNvPr id="5151" name="Rectangle 28" descr="70%"/>
          <p:cNvSpPr>
            <a:spLocks noChangeArrowheads="1"/>
          </p:cNvSpPr>
          <p:nvPr/>
        </p:nvSpPr>
        <p:spPr bwMode="auto">
          <a:xfrm>
            <a:off x="2011016" y="5589689"/>
            <a:ext cx="16764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1000" dirty="0">
                <a:solidFill>
                  <a:srgbClr val="000000"/>
                </a:solidFill>
                <a:latin typeface="Trebuchet MS" panose="020B0603020202020204" pitchFamily="34" charset="0"/>
              </a:rPr>
              <a:t>MSN Weather</a:t>
            </a:r>
          </a:p>
        </p:txBody>
      </p:sp>
      <p:sp>
        <p:nvSpPr>
          <p:cNvPr id="5155" name="Rectangle 28" descr="70%"/>
          <p:cNvSpPr>
            <a:spLocks noChangeArrowheads="1"/>
          </p:cNvSpPr>
          <p:nvPr/>
        </p:nvSpPr>
        <p:spPr bwMode="auto">
          <a:xfrm>
            <a:off x="3672100" y="5881910"/>
            <a:ext cx="17526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a:solidFill>
                  <a:srgbClr val="000000"/>
                </a:solidFill>
                <a:latin typeface="Trebuchet MS" panose="020B0603020202020204" pitchFamily="34" charset="0"/>
              </a:rPr>
              <a:t>MSN TV</a:t>
            </a:r>
          </a:p>
        </p:txBody>
      </p:sp>
      <p:sp>
        <p:nvSpPr>
          <p:cNvPr id="5157" name="Rectangle 28" descr="70%"/>
          <p:cNvSpPr>
            <a:spLocks noChangeArrowheads="1"/>
          </p:cNvSpPr>
          <p:nvPr/>
        </p:nvSpPr>
        <p:spPr bwMode="auto">
          <a:xfrm>
            <a:off x="5829409" y="4710838"/>
            <a:ext cx="13716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a:solidFill>
                  <a:srgbClr val="000000"/>
                </a:solidFill>
                <a:latin typeface="Trebuchet MS" panose="020B0603020202020204" pitchFamily="34" charset="0"/>
              </a:rPr>
              <a:t>MSN Food &amp; Drink</a:t>
            </a:r>
          </a:p>
        </p:txBody>
      </p:sp>
      <p:sp>
        <p:nvSpPr>
          <p:cNvPr id="5162" name="Rectangle 28" descr="70%"/>
          <p:cNvSpPr>
            <a:spLocks noChangeArrowheads="1"/>
          </p:cNvSpPr>
          <p:nvPr/>
        </p:nvSpPr>
        <p:spPr bwMode="auto">
          <a:xfrm>
            <a:off x="7523920" y="5911836"/>
            <a:ext cx="16764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a:solidFill>
                  <a:srgbClr val="000000"/>
                </a:solidFill>
                <a:latin typeface="Trebuchet MS" panose="020B0603020202020204" pitchFamily="34" charset="0"/>
              </a:rPr>
              <a:t>ABCYA.com</a:t>
            </a:r>
          </a:p>
        </p:txBody>
      </p:sp>
      <p:sp>
        <p:nvSpPr>
          <p:cNvPr id="5163" name="Rectangle 28" descr="70%"/>
          <p:cNvSpPr>
            <a:spLocks noChangeArrowheads="1"/>
          </p:cNvSpPr>
          <p:nvPr/>
        </p:nvSpPr>
        <p:spPr bwMode="auto">
          <a:xfrm>
            <a:off x="7523920" y="5615769"/>
            <a:ext cx="1893888"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1000" dirty="0">
                <a:solidFill>
                  <a:srgbClr val="000000"/>
                </a:solidFill>
                <a:latin typeface="Trebuchet MS" panose="020B0603020202020204" pitchFamily="34" charset="0"/>
              </a:rPr>
              <a:t>PBS Kids</a:t>
            </a:r>
            <a:endParaRPr lang="en-US" altLang="en-US" sz="1000" i="1" u="sng" dirty="0">
              <a:solidFill>
                <a:srgbClr val="000000"/>
              </a:solidFill>
              <a:latin typeface="Trebuchet MS" panose="020B0603020202020204" pitchFamily="34" charset="0"/>
            </a:endParaRPr>
          </a:p>
        </p:txBody>
      </p:sp>
      <p:sp>
        <p:nvSpPr>
          <p:cNvPr id="5164" name="Rectangle 15"/>
          <p:cNvSpPr>
            <a:spLocks noChangeArrowheads="1"/>
          </p:cNvSpPr>
          <p:nvPr/>
        </p:nvSpPr>
        <p:spPr bwMode="auto">
          <a:xfrm>
            <a:off x="394871" y="2197260"/>
            <a:ext cx="1135031" cy="285750"/>
          </a:xfrm>
          <a:prstGeom prst="rect">
            <a:avLst/>
          </a:prstGeom>
          <a:solidFill>
            <a:srgbClr val="002060"/>
          </a:solidFill>
          <a:ln w="9525">
            <a:solidFill>
              <a:srgbClr val="00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dirty="0">
                <a:solidFill>
                  <a:srgbClr val="FFFFFF"/>
                </a:solidFill>
                <a:latin typeface="Trebuchet MS" panose="020B0603020202020204" pitchFamily="34" charset="0"/>
              </a:rPr>
              <a:t>Sports </a:t>
            </a:r>
          </a:p>
        </p:txBody>
      </p:sp>
      <p:sp>
        <p:nvSpPr>
          <p:cNvPr id="5165" name="Rectangle 15"/>
          <p:cNvSpPr>
            <a:spLocks noChangeArrowheads="1"/>
          </p:cNvSpPr>
          <p:nvPr/>
        </p:nvSpPr>
        <p:spPr bwMode="auto">
          <a:xfrm>
            <a:off x="1829941" y="2197260"/>
            <a:ext cx="1141860" cy="285750"/>
          </a:xfrm>
          <a:prstGeom prst="rect">
            <a:avLst/>
          </a:prstGeom>
          <a:solidFill>
            <a:srgbClr val="002060"/>
          </a:solidFill>
          <a:ln w="9525">
            <a:solidFill>
              <a:srgbClr val="00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dirty="0">
                <a:solidFill>
                  <a:srgbClr val="FFFFFF"/>
                </a:solidFill>
                <a:latin typeface="Trebuchet MS" panose="020B0603020202020204" pitchFamily="34" charset="0"/>
              </a:rPr>
              <a:t>Comedy</a:t>
            </a:r>
          </a:p>
        </p:txBody>
      </p:sp>
      <p:sp>
        <p:nvSpPr>
          <p:cNvPr id="5166" name="Rectangle 15"/>
          <p:cNvSpPr>
            <a:spLocks noChangeArrowheads="1"/>
          </p:cNvSpPr>
          <p:nvPr/>
        </p:nvSpPr>
        <p:spPr bwMode="auto">
          <a:xfrm>
            <a:off x="3344863" y="2209960"/>
            <a:ext cx="1989137" cy="273050"/>
          </a:xfrm>
          <a:prstGeom prst="rect">
            <a:avLst/>
          </a:prstGeom>
          <a:solidFill>
            <a:srgbClr val="002060"/>
          </a:solidFill>
          <a:ln w="9525">
            <a:solidFill>
              <a:srgbClr val="00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130" b="1" dirty="0">
                <a:solidFill>
                  <a:srgbClr val="FFFFFF"/>
                </a:solidFill>
                <a:latin typeface="Trebuchet MS" panose="020B0603020202020204" pitchFamily="34" charset="0"/>
              </a:rPr>
              <a:t>TV  Entertainment - Black</a:t>
            </a:r>
          </a:p>
        </p:txBody>
      </p:sp>
      <p:sp>
        <p:nvSpPr>
          <p:cNvPr id="5167" name="Rectangle 24"/>
          <p:cNvSpPr>
            <a:spLocks noChangeArrowheads="1"/>
          </p:cNvSpPr>
          <p:nvPr/>
        </p:nvSpPr>
        <p:spPr bwMode="auto">
          <a:xfrm>
            <a:off x="5634038" y="2202022"/>
            <a:ext cx="1376362" cy="273050"/>
          </a:xfrm>
          <a:prstGeom prst="rect">
            <a:avLst/>
          </a:prstGeom>
          <a:solidFill>
            <a:srgbClr val="002060"/>
          </a:solidFill>
          <a:ln w="9525">
            <a:solidFill>
              <a:srgbClr val="00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200" b="1" dirty="0">
                <a:solidFill>
                  <a:srgbClr val="FFFFFF"/>
                </a:solidFill>
                <a:latin typeface="Trebuchet MS" panose="020B0603020202020204" pitchFamily="34" charset="0"/>
              </a:rPr>
              <a:t>General News</a:t>
            </a:r>
          </a:p>
        </p:txBody>
      </p:sp>
      <p:sp>
        <p:nvSpPr>
          <p:cNvPr id="5168" name="Rectangle 15"/>
          <p:cNvSpPr>
            <a:spLocks noChangeArrowheads="1"/>
          </p:cNvSpPr>
          <p:nvPr/>
        </p:nvSpPr>
        <p:spPr bwMode="auto">
          <a:xfrm>
            <a:off x="402776" y="4326097"/>
            <a:ext cx="1127125" cy="285750"/>
          </a:xfrm>
          <a:prstGeom prst="rect">
            <a:avLst/>
          </a:prstGeom>
          <a:solidFill>
            <a:srgbClr val="002060"/>
          </a:solidFill>
          <a:ln w="9525">
            <a:solidFill>
              <a:srgbClr val="00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dirty="0">
                <a:solidFill>
                  <a:srgbClr val="FFFFFF"/>
                </a:solidFill>
                <a:latin typeface="Trebuchet MS" panose="020B0603020202020204" pitchFamily="34" charset="0"/>
              </a:rPr>
              <a:t>Home</a:t>
            </a:r>
          </a:p>
        </p:txBody>
      </p:sp>
      <p:sp>
        <p:nvSpPr>
          <p:cNvPr id="5169" name="Rectangle 15"/>
          <p:cNvSpPr>
            <a:spLocks noChangeArrowheads="1"/>
          </p:cNvSpPr>
          <p:nvPr/>
        </p:nvSpPr>
        <p:spPr bwMode="auto">
          <a:xfrm>
            <a:off x="1844675" y="4326097"/>
            <a:ext cx="1127125" cy="285750"/>
          </a:xfrm>
          <a:prstGeom prst="rect">
            <a:avLst/>
          </a:prstGeom>
          <a:solidFill>
            <a:srgbClr val="002060"/>
          </a:solidFill>
          <a:ln w="9525">
            <a:solidFill>
              <a:srgbClr val="00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dirty="0">
                <a:solidFill>
                  <a:srgbClr val="FFFFFF"/>
                </a:solidFill>
                <a:latin typeface="Trebuchet MS" panose="020B0603020202020204" pitchFamily="34" charset="0"/>
              </a:rPr>
              <a:t>Weather</a:t>
            </a:r>
          </a:p>
        </p:txBody>
      </p:sp>
      <p:sp>
        <p:nvSpPr>
          <p:cNvPr id="5170" name="Rectangle 15"/>
          <p:cNvSpPr>
            <a:spLocks noChangeArrowheads="1"/>
          </p:cNvSpPr>
          <p:nvPr/>
        </p:nvSpPr>
        <p:spPr bwMode="auto">
          <a:xfrm>
            <a:off x="3344863" y="4337210"/>
            <a:ext cx="1989137" cy="274637"/>
          </a:xfrm>
          <a:prstGeom prst="rect">
            <a:avLst/>
          </a:prstGeom>
          <a:solidFill>
            <a:srgbClr val="002060"/>
          </a:solidFill>
          <a:ln w="9525">
            <a:solidFill>
              <a:srgbClr val="00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dirty="0">
                <a:solidFill>
                  <a:srgbClr val="FFFFFF"/>
                </a:solidFill>
                <a:latin typeface="Trebuchet MS" panose="020B0603020202020204" pitchFamily="34" charset="0"/>
              </a:rPr>
              <a:t>TV Entertainment</a:t>
            </a:r>
          </a:p>
        </p:txBody>
      </p:sp>
      <p:sp>
        <p:nvSpPr>
          <p:cNvPr id="5171" name="Rectangle 15"/>
          <p:cNvSpPr>
            <a:spLocks noChangeArrowheads="1"/>
          </p:cNvSpPr>
          <p:nvPr/>
        </p:nvSpPr>
        <p:spPr bwMode="auto">
          <a:xfrm>
            <a:off x="7315200" y="4326097"/>
            <a:ext cx="1524000" cy="285750"/>
          </a:xfrm>
          <a:prstGeom prst="rect">
            <a:avLst/>
          </a:prstGeom>
          <a:solidFill>
            <a:srgbClr val="002060"/>
          </a:solidFill>
          <a:ln w="9525">
            <a:solidFill>
              <a:srgbClr val="00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dirty="0">
                <a:solidFill>
                  <a:srgbClr val="FFFFFF"/>
                </a:solidFill>
                <a:latin typeface="Trebuchet MS" panose="020B0603020202020204" pitchFamily="34" charset="0"/>
              </a:rPr>
              <a:t>Family</a:t>
            </a:r>
          </a:p>
        </p:txBody>
      </p:sp>
      <p:sp>
        <p:nvSpPr>
          <p:cNvPr id="5172" name="Rectangle 24"/>
          <p:cNvSpPr>
            <a:spLocks noChangeArrowheads="1"/>
          </p:cNvSpPr>
          <p:nvPr/>
        </p:nvSpPr>
        <p:spPr bwMode="auto">
          <a:xfrm>
            <a:off x="5638800" y="4337210"/>
            <a:ext cx="1371600" cy="274637"/>
          </a:xfrm>
          <a:prstGeom prst="rect">
            <a:avLst/>
          </a:prstGeom>
          <a:solidFill>
            <a:srgbClr val="002060"/>
          </a:solidFill>
          <a:ln w="9525">
            <a:solidFill>
              <a:srgbClr val="00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dirty="0">
                <a:solidFill>
                  <a:srgbClr val="FFFFFF"/>
                </a:solidFill>
                <a:latin typeface="Trebuchet MS" panose="020B0603020202020204" pitchFamily="34" charset="0"/>
              </a:rPr>
              <a:t>Food</a:t>
            </a:r>
          </a:p>
        </p:txBody>
      </p:sp>
      <p:pic>
        <p:nvPicPr>
          <p:cNvPr id="5173" name="Picture 1"/>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7187" y="2532222"/>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6" name="Picture 1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4871" y="4648360"/>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80" name="Rectangle 15"/>
          <p:cNvSpPr>
            <a:spLocks noChangeArrowheads="1"/>
          </p:cNvSpPr>
          <p:nvPr/>
        </p:nvSpPr>
        <p:spPr bwMode="auto">
          <a:xfrm>
            <a:off x="7350125" y="2197260"/>
            <a:ext cx="1349375" cy="285750"/>
          </a:xfrm>
          <a:prstGeom prst="rect">
            <a:avLst/>
          </a:prstGeom>
          <a:solidFill>
            <a:srgbClr val="002060"/>
          </a:solidFill>
          <a:ln w="9525">
            <a:solidFill>
              <a:srgbClr val="00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dirty="0">
                <a:solidFill>
                  <a:srgbClr val="FFFFFF"/>
                </a:solidFill>
                <a:latin typeface="Trebuchet MS" panose="020B0603020202020204" pitchFamily="34" charset="0"/>
              </a:rPr>
              <a:t>Finance News</a:t>
            </a:r>
          </a:p>
        </p:txBody>
      </p:sp>
      <p:sp>
        <p:nvSpPr>
          <p:cNvPr id="5181" name="Rectangle 28" descr="70%"/>
          <p:cNvSpPr>
            <a:spLocks noChangeArrowheads="1"/>
          </p:cNvSpPr>
          <p:nvPr/>
        </p:nvSpPr>
        <p:spPr bwMode="auto">
          <a:xfrm>
            <a:off x="7507288" y="2869907"/>
            <a:ext cx="13716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a:solidFill>
                  <a:srgbClr val="000000"/>
                </a:solidFill>
                <a:latin typeface="Trebuchet MS" panose="020B0603020202020204" pitchFamily="34" charset="0"/>
              </a:rPr>
              <a:t>MSN Money</a:t>
            </a:r>
            <a:endParaRPr lang="en-US" altLang="en-US" sz="1000" i="1" u="sng" dirty="0">
              <a:solidFill>
                <a:srgbClr val="000000"/>
              </a:solidFill>
              <a:latin typeface="Trebuchet MS" panose="020B0603020202020204" pitchFamily="34" charset="0"/>
            </a:endParaRPr>
          </a:p>
        </p:txBody>
      </p:sp>
      <p:sp>
        <p:nvSpPr>
          <p:cNvPr id="5183" name="Rectangle 28" descr="70%"/>
          <p:cNvSpPr>
            <a:spLocks noChangeArrowheads="1"/>
          </p:cNvSpPr>
          <p:nvPr/>
        </p:nvSpPr>
        <p:spPr bwMode="auto">
          <a:xfrm>
            <a:off x="7507288" y="3129176"/>
            <a:ext cx="1219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a:solidFill>
                  <a:srgbClr val="000000"/>
                </a:solidFill>
                <a:latin typeface="Trebuchet MS" panose="020B0603020202020204" pitchFamily="34" charset="0"/>
              </a:rPr>
              <a:t>Dow Jones</a:t>
            </a:r>
            <a:endParaRPr lang="en-US" altLang="en-US" sz="1000" i="1" u="sng" dirty="0">
              <a:solidFill>
                <a:srgbClr val="000000"/>
              </a:solidFill>
              <a:latin typeface="Trebuchet MS" panose="020B0603020202020204" pitchFamily="34" charset="0"/>
            </a:endParaRPr>
          </a:p>
        </p:txBody>
      </p:sp>
      <p:sp>
        <p:nvSpPr>
          <p:cNvPr id="5185" name="Rectangle 28" descr="70%"/>
          <p:cNvSpPr>
            <a:spLocks noChangeArrowheads="1"/>
          </p:cNvSpPr>
          <p:nvPr/>
        </p:nvSpPr>
        <p:spPr bwMode="auto">
          <a:xfrm>
            <a:off x="7463261" y="2570663"/>
            <a:ext cx="134112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a:solidFill>
                  <a:srgbClr val="000000"/>
                </a:solidFill>
                <a:latin typeface="Trebuchet MS" panose="020B0603020202020204" pitchFamily="34" charset="0"/>
              </a:rPr>
              <a:t>Yahoo Finance</a:t>
            </a:r>
            <a:endParaRPr lang="en-US" altLang="en-US" sz="1000" i="1" u="sng" dirty="0">
              <a:solidFill>
                <a:srgbClr val="000000"/>
              </a:solidFill>
              <a:latin typeface="Trebuchet MS" panose="020B0603020202020204" pitchFamily="34" charset="0"/>
            </a:endParaRPr>
          </a:p>
        </p:txBody>
      </p:sp>
      <p:pic>
        <p:nvPicPr>
          <p:cNvPr id="5187"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34452" y="4967691"/>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2"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28988" y="2809655"/>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93" name="TextBox 97"/>
          <p:cNvSpPr txBox="1">
            <a:spLocks noChangeArrowheads="1"/>
          </p:cNvSpPr>
          <p:nvPr/>
        </p:nvSpPr>
        <p:spPr bwMode="auto">
          <a:xfrm>
            <a:off x="1372964" y="1378322"/>
            <a:ext cx="62765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b="1" dirty="0">
                <a:latin typeface="Trebuchet MS" panose="020B0603020202020204" pitchFamily="34" charset="0"/>
              </a:rPr>
              <a:t> Top 5 Rank on “Total Minutes Viewed” By Genre</a:t>
            </a:r>
          </a:p>
          <a:p>
            <a:pPr algn="ctr" eaLnBrk="1" hangingPunct="1"/>
            <a:r>
              <a:rPr lang="en-US" altLang="en-US" sz="1400" b="1" dirty="0">
                <a:latin typeface="Trebuchet MS" panose="020B0603020202020204" pitchFamily="34" charset="0"/>
              </a:rPr>
              <a:t>Affluent Adults 18+</a:t>
            </a:r>
          </a:p>
        </p:txBody>
      </p:sp>
      <p:pic>
        <p:nvPicPr>
          <p:cNvPr id="5194"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21752" y="5274425"/>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01" name="Rectangle 28" descr="70%"/>
          <p:cNvSpPr>
            <a:spLocks noChangeArrowheads="1"/>
          </p:cNvSpPr>
          <p:nvPr/>
        </p:nvSpPr>
        <p:spPr bwMode="auto">
          <a:xfrm>
            <a:off x="5829409" y="5569845"/>
            <a:ext cx="1676400" cy="214312"/>
          </a:xfrm>
          <a:prstGeom prst="rect">
            <a:avLst/>
          </a:prstGeom>
          <a:noFill/>
          <a:ln>
            <a:noFill/>
          </a:ln>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err="1">
                <a:solidFill>
                  <a:srgbClr val="000000"/>
                </a:solidFill>
                <a:latin typeface="Trebuchet MS" panose="020B0603020202020204" pitchFamily="34" charset="0"/>
              </a:rPr>
              <a:t>MyRecipes</a:t>
            </a:r>
            <a:endParaRPr lang="en-US" altLang="en-US" sz="1000" dirty="0">
              <a:solidFill>
                <a:srgbClr val="000000"/>
              </a:solidFill>
              <a:latin typeface="Trebuchet MS" panose="020B0603020202020204" pitchFamily="34" charset="0"/>
            </a:endParaRPr>
          </a:p>
        </p:txBody>
      </p:sp>
      <p:sp>
        <p:nvSpPr>
          <p:cNvPr id="5202" name="Rectangle 28" descr="70%"/>
          <p:cNvSpPr>
            <a:spLocks noChangeArrowheads="1"/>
          </p:cNvSpPr>
          <p:nvPr/>
        </p:nvSpPr>
        <p:spPr bwMode="auto">
          <a:xfrm>
            <a:off x="5829409" y="5820458"/>
            <a:ext cx="1676400" cy="214312"/>
          </a:xfrm>
          <a:prstGeom prst="rect">
            <a:avLst/>
          </a:prstGeom>
          <a:noFill/>
          <a:ln>
            <a:noFill/>
          </a:ln>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a:solidFill>
                  <a:srgbClr val="000000"/>
                </a:solidFill>
                <a:latin typeface="Trebuchet MS" panose="020B0603020202020204" pitchFamily="34" charset="0"/>
              </a:rPr>
              <a:t>Open Table</a:t>
            </a:r>
          </a:p>
        </p:txBody>
      </p:sp>
      <p:pic>
        <p:nvPicPr>
          <p:cNvPr id="5203"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7187" y="3078322"/>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09"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7187" y="3624422"/>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10" name="Picture 1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06229" y="4665044"/>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11" name="Picture 1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32864" y="4638835"/>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12" name="Picture 1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35279" y="4945854"/>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36925" y="2528260"/>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28988" y="3642338"/>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308850" y="3352660"/>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70039" y="2799800"/>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55364" y="3090880"/>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77976" y="2487517"/>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47814" y="3382162"/>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 name="Text Placeholder 3"/>
          <p:cNvSpPr>
            <a:spLocks noGrp="1"/>
          </p:cNvSpPr>
          <p:nvPr>
            <p:ph type="body" sz="quarter" idx="14"/>
          </p:nvPr>
        </p:nvSpPr>
        <p:spPr>
          <a:xfrm>
            <a:off x="321734" y="6485957"/>
            <a:ext cx="7088716" cy="188006"/>
          </a:xfrm>
        </p:spPr>
        <p:txBody>
          <a:bodyPr/>
          <a:lstStyle/>
          <a:p>
            <a:r>
              <a:rPr lang="en-US" altLang="en-US" dirty="0">
                <a:latin typeface="Trebuchet MS" panose="020B0603020202020204" pitchFamily="34" charset="0"/>
              </a:rPr>
              <a:t>Source: VAB analysis </a:t>
            </a:r>
            <a:r>
              <a:rPr lang="it-IT" altLang="en-US" dirty="0">
                <a:latin typeface="Trebuchet MS" panose="020B0603020202020204" pitchFamily="34" charset="0"/>
              </a:rPr>
              <a:t>of Media Metrix multi-platform comScore data</a:t>
            </a:r>
            <a:r>
              <a:rPr lang="en-US" altLang="en-US" dirty="0">
                <a:latin typeface="Trebuchet MS" panose="020B0603020202020204" pitchFamily="34" charset="0"/>
              </a:rPr>
              <a:t>, January 2017 (Ranking based on “Total Minutes Viewed”)</a:t>
            </a:r>
          </a:p>
          <a:p>
            <a:r>
              <a:rPr lang="en-US" altLang="en-US" dirty="0">
                <a:latin typeface="Trebuchet MS" panose="020B0603020202020204" pitchFamily="34" charset="0"/>
              </a:rPr>
              <a:t>Affluent Adults = P18+ &amp; HHI of $100k+</a:t>
            </a:r>
          </a:p>
        </p:txBody>
      </p:sp>
      <p:sp>
        <p:nvSpPr>
          <p:cNvPr id="94" name="Rectangle 28" descr="70%"/>
          <p:cNvSpPr>
            <a:spLocks noChangeArrowheads="1"/>
          </p:cNvSpPr>
          <p:nvPr/>
        </p:nvSpPr>
        <p:spPr bwMode="auto">
          <a:xfrm>
            <a:off x="7523920" y="4677953"/>
            <a:ext cx="16764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a:solidFill>
                  <a:srgbClr val="000000"/>
                </a:solidFill>
                <a:latin typeface="Trebuchet MS" panose="020B0603020202020204" pitchFamily="34" charset="0"/>
              </a:rPr>
              <a:t>Roblox</a:t>
            </a:r>
            <a:endParaRPr lang="en-US" altLang="en-US" sz="1000" i="1" u="sng" dirty="0">
              <a:solidFill>
                <a:srgbClr val="000000"/>
              </a:solidFill>
              <a:latin typeface="Trebuchet MS" panose="020B0603020202020204" pitchFamily="34" charset="0"/>
            </a:endParaRPr>
          </a:p>
        </p:txBody>
      </p:sp>
      <p:pic>
        <p:nvPicPr>
          <p:cNvPr id="91"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28896" y="5615769"/>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305743" y="3657045"/>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7187" y="3351372"/>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7187" y="2805272"/>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 name="Picture 1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92006" y="4924077"/>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47814" y="3673242"/>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 name="Picture 1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92006" y="5248953"/>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 name="Rectangle 28" descr="70%"/>
          <p:cNvSpPr>
            <a:spLocks noChangeArrowheads="1"/>
          </p:cNvSpPr>
          <p:nvPr/>
        </p:nvSpPr>
        <p:spPr bwMode="auto">
          <a:xfrm>
            <a:off x="2033396" y="3469721"/>
            <a:ext cx="1524000" cy="13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a:solidFill>
                  <a:srgbClr val="000000"/>
                </a:solidFill>
                <a:latin typeface="Trebuchet MS" panose="020B0603020202020204" pitchFamily="34" charset="0"/>
              </a:rPr>
              <a:t>Cracked</a:t>
            </a:r>
            <a:endParaRPr lang="en-US" altLang="en-US" sz="1000" i="1" u="sng" dirty="0">
              <a:solidFill>
                <a:srgbClr val="000000"/>
              </a:solidFill>
              <a:latin typeface="Trebuchet MS" panose="020B0603020202020204" pitchFamily="34" charset="0"/>
            </a:endParaRPr>
          </a:p>
        </p:txBody>
      </p:sp>
      <p:pic>
        <p:nvPicPr>
          <p:cNvPr id="106" name="Picture 1"/>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32731" y="3057515"/>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28988" y="3344850"/>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Rectangle 28" descr="70%"/>
          <p:cNvSpPr>
            <a:spLocks noChangeArrowheads="1"/>
          </p:cNvSpPr>
          <p:nvPr/>
        </p:nvSpPr>
        <p:spPr bwMode="auto">
          <a:xfrm>
            <a:off x="5826747" y="5261178"/>
            <a:ext cx="1524000" cy="200025"/>
          </a:xfrm>
          <a:prstGeom prst="rect">
            <a:avLst/>
          </a:prstGeom>
          <a:noFill/>
          <a:ln>
            <a:noFill/>
          </a:ln>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1000" dirty="0" err="1">
                <a:solidFill>
                  <a:srgbClr val="000000"/>
                </a:solidFill>
                <a:latin typeface="Trebuchet MS" panose="020B0603020202020204" pitchFamily="34" charset="0"/>
              </a:rPr>
              <a:t>Allrecipes</a:t>
            </a:r>
            <a:endParaRPr lang="en-US" altLang="en-US" sz="1000" dirty="0">
              <a:solidFill>
                <a:srgbClr val="000000"/>
              </a:solidFill>
              <a:latin typeface="Trebuchet MS" panose="020B0603020202020204" pitchFamily="34" charset="0"/>
            </a:endParaRPr>
          </a:p>
        </p:txBody>
      </p:sp>
      <p:pic>
        <p:nvPicPr>
          <p:cNvPr id="1026" name="Picture 2" descr="ESPN logo"/>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36916" y="2577183"/>
            <a:ext cx="732979" cy="2154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4.bp.blogspot.com/-d7t5Agtn_hM/T-D4Z_qmMJI/AAAAAAAAHVQ/CkXxBJBvG3M/s500/NBC+Sports+logo+horizontal.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13097" y="2912743"/>
            <a:ext cx="983565" cy="1573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stickpng.com/assets/images/5895deb9cba9841eabab6099.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03426" y="3040734"/>
            <a:ext cx="281204" cy="3702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wo Radicals Appear On Bleacher Report Highlight"/>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03426" y="3399375"/>
            <a:ext cx="666183" cy="21196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i2.wp.com/www.editingco.com/wp-content/uploads/2016/08/CBS-Sports-Logo-EPS-vector-image.png?fit=300%2C200"/>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10976" y="3480408"/>
            <a:ext cx="927248" cy="61816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malcolm816.com/wp-content/uploads/2017/08/comedy_central_logo.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038727" y="3066792"/>
            <a:ext cx="1100342" cy="31457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www.stickpng.com/assets/images/5842aa0ca6515b1e0ad75b08.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672100" y="2561357"/>
            <a:ext cx="839149" cy="25552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Nbcuniversal"/>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656013" y="2884572"/>
            <a:ext cx="1322909" cy="149615"/>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File:ABC Logo.png"/>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3638604" y="3288198"/>
            <a:ext cx="377137" cy="377137"/>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mage result for turner logo png"/>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3627044" y="3709610"/>
            <a:ext cx="1020914" cy="17917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https://1zsel1aikgw52moc2iv0mm13-wpengine.netdna-ssl.com/wp-content/uploads/2017/12/abcnews.png"/>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5943559" y="2491936"/>
            <a:ext cx="764274" cy="30571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http://1000logos.net/wp-content/uploads/2016/11/CNN-Logo.png"/>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5940079" y="2795063"/>
            <a:ext cx="627409" cy="313705"/>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Image result for fox news logo png"/>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5822439" y="3069424"/>
            <a:ext cx="800594" cy="400297"/>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Image result for nbc news"/>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5916267" y="3499460"/>
            <a:ext cx="905670" cy="134850"/>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Image result for cbs news png"/>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5916267" y="3756027"/>
            <a:ext cx="915949" cy="123316"/>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CNBC logo, horizontal"/>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7571987" y="3419875"/>
            <a:ext cx="1103784" cy="173452"/>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File:CNNMoney.svg"/>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7586499" y="3651388"/>
            <a:ext cx="1075203" cy="301057"/>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File:Hgtv-logo-with-r.png"/>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676921" y="4627211"/>
            <a:ext cx="610583" cy="318012"/>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File:The Weather Channel logo 2005-present.svg"/>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2080937" y="4638834"/>
            <a:ext cx="371475" cy="371475"/>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File:GSN logo.png"/>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3737610" y="4645403"/>
            <a:ext cx="383298" cy="355422"/>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20" descr="Nbcuniversal"/>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725981" y="5052694"/>
            <a:ext cx="1322909" cy="149615"/>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24" descr="File:ABC Logo.png"/>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3728811" y="5226567"/>
            <a:ext cx="377137" cy="377137"/>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8" descr="http://www.stickpng.com/assets/images/5842aa0ca6515b1e0ad75b08.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728811" y="5625481"/>
            <a:ext cx="839149" cy="255521"/>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https://vignette.wikia.nocookie.net/logopedia/images/1/1f/2000px-Food_Network.svg.png/revision/latest?cb=20130111035027&amp;format=original"/>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5951074" y="4890678"/>
            <a:ext cx="417821" cy="4199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disney logo"/>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7610544" y="4939696"/>
            <a:ext cx="909374" cy="3863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s://vignette.wikia.nocookie.net/freshbeatbandofspies/images/c/c0/Nickelodeon.png/revision/latest?cb=20150913233833"/>
          <p:cNvPicPr>
            <a:picLocks noChangeAspect="1" noChangeArrowheads="1"/>
          </p:cNvPicPr>
          <p:nvPr/>
        </p:nvPicPr>
        <p:blipFill rotWithShape="1">
          <a:blip r:embed="rId26" cstate="print">
            <a:extLst>
              <a:ext uri="{28A0092B-C50C-407E-A947-70E740481C1C}">
                <a14:useLocalDpi xmlns:a14="http://schemas.microsoft.com/office/drawing/2010/main"/>
              </a:ext>
            </a:extLst>
          </a:blip>
          <a:srcRect/>
          <a:stretch/>
        </p:blipFill>
        <p:spPr bwMode="auto">
          <a:xfrm>
            <a:off x="7534881" y="5306756"/>
            <a:ext cx="1358280" cy="234851"/>
          </a:xfrm>
          <a:prstGeom prst="rect">
            <a:avLst/>
          </a:prstGeom>
          <a:noFill/>
          <a:extLst>
            <a:ext uri="{909E8E84-426E-40DD-AFC4-6F175D3DCCD1}">
              <a14:hiddenFill xmlns:a14="http://schemas.microsoft.com/office/drawing/2010/main">
                <a:solidFill>
                  <a:srgbClr val="FFFFFF"/>
                </a:solidFill>
              </a14:hiddenFill>
            </a:ext>
          </a:extLst>
        </p:spPr>
      </p:pic>
      <p:sp>
        <p:nvSpPr>
          <p:cNvPr id="95" name="Text Placeholder 4">
            <a:extLst>
              <a:ext uri="{FF2B5EF4-FFF2-40B4-BE49-F238E27FC236}">
                <a16:creationId xmlns:a16="http://schemas.microsoft.com/office/drawing/2014/main" id="{2CC8F621-8E46-4992-9E4D-78DBD9FAA11D}"/>
              </a:ext>
            </a:extLst>
          </p:cNvPr>
          <p:cNvSpPr txBox="1">
            <a:spLocks/>
          </p:cNvSpPr>
          <p:nvPr/>
        </p:nvSpPr>
        <p:spPr>
          <a:xfrm>
            <a:off x="329142" y="609548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GOOD FORTUNE</a:t>
            </a:r>
          </a:p>
        </p:txBody>
      </p:sp>
    </p:spTree>
    <p:extLst>
      <p:ext uri="{BB962C8B-B14F-4D97-AF65-F5344CB8AC3E}">
        <p14:creationId xmlns:p14="http://schemas.microsoft.com/office/powerpoint/2010/main" val="357473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576776" y="295934"/>
            <a:ext cx="8226965" cy="957509"/>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400" dirty="0">
              <a:latin typeface="Trebuchet MS" pitchFamily="34" charset="0"/>
            </a:endParaRPr>
          </a:p>
        </p:txBody>
      </p:sp>
      <p:sp>
        <p:nvSpPr>
          <p:cNvPr id="16" name="TextBox 15">
            <a:extLst>
              <a:ext uri="{FF2B5EF4-FFF2-40B4-BE49-F238E27FC236}">
                <a16:creationId xmlns:a16="http://schemas.microsoft.com/office/drawing/2014/main" id="{8B7C2E85-D7DA-4D37-853B-7AB3253375B6}"/>
              </a:ext>
            </a:extLst>
          </p:cNvPr>
          <p:cNvSpPr txBox="1"/>
          <p:nvPr/>
        </p:nvSpPr>
        <p:spPr>
          <a:xfrm>
            <a:off x="3320772" y="1860695"/>
            <a:ext cx="2001021" cy="246221"/>
          </a:xfrm>
          <a:prstGeom prst="rect">
            <a:avLst/>
          </a:prstGeom>
          <a:noFill/>
        </p:spPr>
        <p:txBody>
          <a:bodyPr wrap="square" rtlCol="0">
            <a:spAutoFit/>
          </a:bodyPr>
          <a:lstStyle/>
          <a:p>
            <a:r>
              <a:rPr lang="en-US" sz="1000" dirty="0"/>
              <a:t>Index: Affluents vs. All Adults</a:t>
            </a:r>
          </a:p>
        </p:txBody>
      </p:sp>
      <p:sp>
        <p:nvSpPr>
          <p:cNvPr id="17" name="Title 1">
            <a:extLst>
              <a:ext uri="{FF2B5EF4-FFF2-40B4-BE49-F238E27FC236}">
                <a16:creationId xmlns:a16="http://schemas.microsoft.com/office/drawing/2014/main" id="{5BE2CF0D-F979-42CB-9CAB-5B15576081B5}"/>
              </a:ext>
            </a:extLst>
          </p:cNvPr>
          <p:cNvSpPr txBox="1">
            <a:spLocks/>
          </p:cNvSpPr>
          <p:nvPr/>
        </p:nvSpPr>
        <p:spPr>
          <a:xfrm>
            <a:off x="266330" y="231868"/>
            <a:ext cx="8731869" cy="957509"/>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spc="-100" dirty="0">
                <a:latin typeface="Trebuchet MS" panose="020B0603020202020204" pitchFamily="34" charset="0"/>
              </a:rPr>
              <a:t>Due To Their Hectic Schedules, The Affluent Are Somewhat More Likely Than The Average Adult To Explore Alternative Means Of Viewing TV Programs</a:t>
            </a:r>
          </a:p>
        </p:txBody>
      </p:sp>
      <p:graphicFrame>
        <p:nvGraphicFramePr>
          <p:cNvPr id="18" name="Chart 17">
            <a:extLst>
              <a:ext uri="{FF2B5EF4-FFF2-40B4-BE49-F238E27FC236}">
                <a16:creationId xmlns:a16="http://schemas.microsoft.com/office/drawing/2014/main" id="{BA011554-7C7A-4205-974E-223B41439FE1}"/>
              </a:ext>
            </a:extLst>
          </p:cNvPr>
          <p:cNvGraphicFramePr/>
          <p:nvPr>
            <p:extLst>
              <p:ext uri="{D42A27DB-BD31-4B8C-83A1-F6EECF244321}">
                <p14:modId xmlns:p14="http://schemas.microsoft.com/office/powerpoint/2010/main" val="645603630"/>
              </p:ext>
            </p:extLst>
          </p:nvPr>
        </p:nvGraphicFramePr>
        <p:xfrm>
          <a:off x="576776" y="1526063"/>
          <a:ext cx="7838982" cy="4659277"/>
        </p:xfrm>
        <a:graphic>
          <a:graphicData uri="http://schemas.openxmlformats.org/drawingml/2006/chart">
            <c:chart xmlns:c="http://schemas.openxmlformats.org/drawingml/2006/chart" xmlns:r="http://schemas.openxmlformats.org/officeDocument/2006/relationships" r:id="rId2"/>
          </a:graphicData>
        </a:graphic>
      </p:graphicFrame>
      <p:cxnSp>
        <p:nvCxnSpPr>
          <p:cNvPr id="20" name="Straight Connector 19">
            <a:extLst>
              <a:ext uri="{FF2B5EF4-FFF2-40B4-BE49-F238E27FC236}">
                <a16:creationId xmlns:a16="http://schemas.microsoft.com/office/drawing/2014/main" id="{C2815478-AD00-45D6-9603-BE73428EE04E}"/>
              </a:ext>
            </a:extLst>
          </p:cNvPr>
          <p:cNvCxnSpPr>
            <a:cxnSpLocks/>
          </p:cNvCxnSpPr>
          <p:nvPr/>
        </p:nvCxnSpPr>
        <p:spPr>
          <a:xfrm>
            <a:off x="1191725" y="3327163"/>
            <a:ext cx="6993975" cy="0"/>
          </a:xfrm>
          <a:prstGeom prst="line">
            <a:avLst/>
          </a:prstGeom>
          <a:ln w="9525">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54CFDA49-8581-46D3-8104-528937F8A22D}"/>
              </a:ext>
            </a:extLst>
          </p:cNvPr>
          <p:cNvSpPr txBox="1"/>
          <p:nvPr/>
        </p:nvSpPr>
        <p:spPr>
          <a:xfrm>
            <a:off x="119479" y="6590326"/>
            <a:ext cx="3783408" cy="230832"/>
          </a:xfrm>
          <a:prstGeom prst="rect">
            <a:avLst/>
          </a:prstGeom>
          <a:noFill/>
        </p:spPr>
        <p:txBody>
          <a:bodyPr wrap="none" rtlCol="0">
            <a:spAutoFit/>
          </a:bodyPr>
          <a:lstStyle/>
          <a:p>
            <a:r>
              <a:rPr lang="en-US" sz="900" dirty="0"/>
              <a:t>Source: 2017 GfK MRI </a:t>
            </a:r>
            <a:r>
              <a:rPr lang="en-US" sz="900" dirty="0" err="1"/>
              <a:t>Doublebase</a:t>
            </a:r>
            <a:r>
              <a:rPr lang="en-US" sz="900" dirty="0"/>
              <a:t>, Affluent HHI $100k+ vs. Adults 18+</a:t>
            </a:r>
          </a:p>
        </p:txBody>
      </p:sp>
      <p:sp>
        <p:nvSpPr>
          <p:cNvPr id="9" name="Text Placeholder 4">
            <a:extLst>
              <a:ext uri="{FF2B5EF4-FFF2-40B4-BE49-F238E27FC236}">
                <a16:creationId xmlns:a16="http://schemas.microsoft.com/office/drawing/2014/main" id="{CCAA1FC8-C204-4835-AD21-073570DD7958}"/>
              </a:ext>
            </a:extLst>
          </p:cNvPr>
          <p:cNvSpPr txBox="1">
            <a:spLocks/>
          </p:cNvSpPr>
          <p:nvPr/>
        </p:nvSpPr>
        <p:spPr>
          <a:xfrm>
            <a:off x="329142" y="609548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GOOD FORTUNE</a:t>
            </a:r>
          </a:p>
        </p:txBody>
      </p:sp>
    </p:spTree>
    <p:extLst>
      <p:ext uri="{BB962C8B-B14F-4D97-AF65-F5344CB8AC3E}">
        <p14:creationId xmlns:p14="http://schemas.microsoft.com/office/powerpoint/2010/main" val="115776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12542" y="292331"/>
            <a:ext cx="8904849" cy="957509"/>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600" dirty="0">
                <a:latin typeface="Trebuchet MS" pitchFamily="34" charset="0"/>
              </a:rPr>
              <a:t>TV/Video Usage - Key Takeaways</a:t>
            </a:r>
          </a:p>
        </p:txBody>
      </p:sp>
      <p:sp>
        <p:nvSpPr>
          <p:cNvPr id="6" name="Oval 5">
            <a:extLst>
              <a:ext uri="{FF2B5EF4-FFF2-40B4-BE49-F238E27FC236}">
                <a16:creationId xmlns:a16="http://schemas.microsoft.com/office/drawing/2014/main" id="{16B3834D-A589-41CD-8183-61E6F54B4B3E}"/>
              </a:ext>
            </a:extLst>
          </p:cNvPr>
          <p:cNvSpPr/>
          <p:nvPr/>
        </p:nvSpPr>
        <p:spPr>
          <a:xfrm>
            <a:off x="359740" y="1447480"/>
            <a:ext cx="662731" cy="637683"/>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1</a:t>
            </a:r>
          </a:p>
        </p:txBody>
      </p:sp>
      <p:sp>
        <p:nvSpPr>
          <p:cNvPr id="7" name="TextBox 6">
            <a:extLst>
              <a:ext uri="{FF2B5EF4-FFF2-40B4-BE49-F238E27FC236}">
                <a16:creationId xmlns:a16="http://schemas.microsoft.com/office/drawing/2014/main" id="{FFBDB9FC-EF4B-4B98-95F7-F09E88ABA0A0}"/>
              </a:ext>
            </a:extLst>
          </p:cNvPr>
          <p:cNvSpPr txBox="1"/>
          <p:nvPr/>
        </p:nvSpPr>
        <p:spPr>
          <a:xfrm>
            <a:off x="1165397" y="1359551"/>
            <a:ext cx="7978603" cy="923330"/>
          </a:xfrm>
          <a:prstGeom prst="rect">
            <a:avLst/>
          </a:prstGeom>
          <a:noFill/>
        </p:spPr>
        <p:txBody>
          <a:bodyPr wrap="square" rtlCol="0">
            <a:spAutoFit/>
          </a:bodyPr>
          <a:lstStyle/>
          <a:p>
            <a:r>
              <a:rPr lang="en-US" dirty="0"/>
              <a:t>While their disposable income allows the Affluent to own the latest technology, they don’t consider themselves to be (and aren’t viewed by others as) particularly tech savvy.</a:t>
            </a:r>
          </a:p>
        </p:txBody>
      </p:sp>
      <p:sp>
        <p:nvSpPr>
          <p:cNvPr id="9" name="TextBox 8">
            <a:extLst>
              <a:ext uri="{FF2B5EF4-FFF2-40B4-BE49-F238E27FC236}">
                <a16:creationId xmlns:a16="http://schemas.microsoft.com/office/drawing/2014/main" id="{B8288C3A-BC3D-460F-9D0F-33AF6D232351}"/>
              </a:ext>
            </a:extLst>
          </p:cNvPr>
          <p:cNvSpPr txBox="1"/>
          <p:nvPr/>
        </p:nvSpPr>
        <p:spPr>
          <a:xfrm>
            <a:off x="1147715" y="2882688"/>
            <a:ext cx="7791001" cy="1200329"/>
          </a:xfrm>
          <a:prstGeom prst="rect">
            <a:avLst/>
          </a:prstGeom>
          <a:noFill/>
        </p:spPr>
        <p:txBody>
          <a:bodyPr wrap="square" rtlCol="0">
            <a:spAutoFit/>
          </a:bodyPr>
          <a:lstStyle/>
          <a:p>
            <a:r>
              <a:rPr lang="en-US" dirty="0"/>
              <a:t>Due to their means and on-the-go schedules, the Affluent are more likely to explore other ways of accessing TV content (streaming, OTT, viewership on mobile devices), however they do so in small numbers, and so it is supplementary to</a:t>
            </a:r>
            <a:r>
              <a:rPr lang="en-US" i="1" dirty="0"/>
              <a:t> - </a:t>
            </a:r>
            <a:r>
              <a:rPr lang="en-US" dirty="0"/>
              <a:t>not a replacement of – their TV viewing.</a:t>
            </a:r>
          </a:p>
        </p:txBody>
      </p:sp>
      <p:sp>
        <p:nvSpPr>
          <p:cNvPr id="10" name="Oval 9">
            <a:extLst>
              <a:ext uri="{FF2B5EF4-FFF2-40B4-BE49-F238E27FC236}">
                <a16:creationId xmlns:a16="http://schemas.microsoft.com/office/drawing/2014/main" id="{76519D23-CDC3-4E8C-85DF-0FC0BCDC4A4F}"/>
              </a:ext>
            </a:extLst>
          </p:cNvPr>
          <p:cNvSpPr/>
          <p:nvPr/>
        </p:nvSpPr>
        <p:spPr>
          <a:xfrm>
            <a:off x="359740" y="3110158"/>
            <a:ext cx="662731" cy="637683"/>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2</a:t>
            </a:r>
          </a:p>
        </p:txBody>
      </p:sp>
      <p:sp>
        <p:nvSpPr>
          <p:cNvPr id="11" name="Oval 10">
            <a:extLst>
              <a:ext uri="{FF2B5EF4-FFF2-40B4-BE49-F238E27FC236}">
                <a16:creationId xmlns:a16="http://schemas.microsoft.com/office/drawing/2014/main" id="{04E66C95-AEA3-495C-9EAD-6279A4BD2775}"/>
              </a:ext>
            </a:extLst>
          </p:cNvPr>
          <p:cNvSpPr/>
          <p:nvPr/>
        </p:nvSpPr>
        <p:spPr>
          <a:xfrm>
            <a:off x="407653" y="4780805"/>
            <a:ext cx="662731" cy="637683"/>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3</a:t>
            </a:r>
          </a:p>
        </p:txBody>
      </p:sp>
      <p:sp>
        <p:nvSpPr>
          <p:cNvPr id="14" name="TextBox 13">
            <a:extLst>
              <a:ext uri="{FF2B5EF4-FFF2-40B4-BE49-F238E27FC236}">
                <a16:creationId xmlns:a16="http://schemas.microsoft.com/office/drawing/2014/main" id="{7AFA23C7-441A-4B73-AA47-6FD97665C57B}"/>
              </a:ext>
            </a:extLst>
          </p:cNvPr>
          <p:cNvSpPr txBox="1"/>
          <p:nvPr/>
        </p:nvSpPr>
        <p:spPr>
          <a:xfrm>
            <a:off x="1165397" y="4780805"/>
            <a:ext cx="7791001" cy="923330"/>
          </a:xfrm>
          <a:prstGeom prst="rect">
            <a:avLst/>
          </a:prstGeom>
          <a:noFill/>
        </p:spPr>
        <p:txBody>
          <a:bodyPr wrap="square" rtlCol="0">
            <a:spAutoFit/>
          </a:bodyPr>
          <a:lstStyle/>
          <a:p>
            <a:r>
              <a:rPr lang="en-US" dirty="0"/>
              <a:t>Their commitment to TV content &amp; their active lifestyle result in spending more time with TV brand content online than the average person.</a:t>
            </a:r>
          </a:p>
        </p:txBody>
      </p:sp>
      <p:sp>
        <p:nvSpPr>
          <p:cNvPr id="12" name="Text Placeholder 4">
            <a:extLst>
              <a:ext uri="{FF2B5EF4-FFF2-40B4-BE49-F238E27FC236}">
                <a16:creationId xmlns:a16="http://schemas.microsoft.com/office/drawing/2014/main" id="{50F9B9FE-3638-4BC0-8E68-8BBE1EEC3422}"/>
              </a:ext>
            </a:extLst>
          </p:cNvPr>
          <p:cNvSpPr txBox="1">
            <a:spLocks/>
          </p:cNvSpPr>
          <p:nvPr/>
        </p:nvSpPr>
        <p:spPr>
          <a:xfrm>
            <a:off x="329142" y="609548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GOOD FORTUNE</a:t>
            </a:r>
          </a:p>
        </p:txBody>
      </p:sp>
    </p:spTree>
    <p:extLst>
      <p:ext uri="{BB962C8B-B14F-4D97-AF65-F5344CB8AC3E}">
        <p14:creationId xmlns:p14="http://schemas.microsoft.com/office/powerpoint/2010/main" val="110655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94408" y="4847980"/>
            <a:ext cx="4874466" cy="1037916"/>
          </a:xfrm>
        </p:spPr>
        <p:txBody>
          <a:bodyPr/>
          <a:lstStyle/>
          <a:p>
            <a:pPr algn="ctr">
              <a:lnSpc>
                <a:spcPct val="100000"/>
              </a:lnSpc>
            </a:pPr>
            <a:r>
              <a:rPr lang="en-US" sz="2800" dirty="0"/>
              <a:t>The Affluent and Advertising: Perceptions and Impact</a:t>
            </a:r>
            <a:br>
              <a:rPr lang="en-US" sz="2800" dirty="0"/>
            </a:br>
            <a:endParaRPr lang="en-US" sz="2400" dirty="0"/>
          </a:p>
        </p:txBody>
      </p:sp>
    </p:spTree>
    <p:extLst>
      <p:ext uri="{BB962C8B-B14F-4D97-AF65-F5344CB8AC3E}">
        <p14:creationId xmlns:p14="http://schemas.microsoft.com/office/powerpoint/2010/main" val="1508214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55499" y="4981060"/>
            <a:ext cx="6329778" cy="1517126"/>
          </a:xfrm>
        </p:spPr>
        <p:txBody>
          <a:bodyPr/>
          <a:lstStyle/>
          <a:p>
            <a:r>
              <a:rPr lang="en-US" sz="3000" dirty="0"/>
              <a:t>Affluence in America: An Overview</a:t>
            </a:r>
          </a:p>
        </p:txBody>
      </p:sp>
    </p:spTree>
    <p:extLst>
      <p:ext uri="{BB962C8B-B14F-4D97-AF65-F5344CB8AC3E}">
        <p14:creationId xmlns:p14="http://schemas.microsoft.com/office/powerpoint/2010/main" val="32825864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388434" y="471045"/>
            <a:ext cx="8367132" cy="709714"/>
          </a:xfrm>
          <a:prstGeom prst="rect">
            <a:avLst/>
          </a:prstGeom>
        </p:spPr>
        <p:txBody>
          <a:bodyPr lIns="0" tIns="0" rIns="0" bIns="0"/>
          <a:lstStyle>
            <a:lvl1pPr marR="0" indent="0" algn="ctr" fontAlgn="auto">
              <a:lnSpc>
                <a:spcPts val="2800"/>
              </a:lnSpc>
              <a:spcBef>
                <a:spcPct val="0"/>
              </a:spcBef>
              <a:spcAft>
                <a:spcPts val="0"/>
              </a:spcAft>
              <a:buNone/>
              <a:tabLst/>
              <a:defRPr sz="2600" spc="-100" baseline="0">
                <a:solidFill>
                  <a:srgbClr val="000000"/>
                </a:solidFill>
                <a:latin typeface="Trebuchet MS"/>
                <a:ea typeface="+mj-ea"/>
                <a:cs typeface="Trebuchet MS"/>
              </a:defRPr>
            </a:lvl1pPr>
          </a:lstStyle>
          <a:p>
            <a:r>
              <a:rPr lang="en-US" dirty="0"/>
              <a:t>60% Of Affluent Households Own a DVR</a:t>
            </a:r>
          </a:p>
        </p:txBody>
      </p:sp>
      <p:sp>
        <p:nvSpPr>
          <p:cNvPr id="11" name="Text Box 8"/>
          <p:cNvSpPr txBox="1">
            <a:spLocks noChangeArrowheads="1"/>
          </p:cNvSpPr>
          <p:nvPr/>
        </p:nvSpPr>
        <p:spPr bwMode="auto">
          <a:xfrm>
            <a:off x="141518" y="6457890"/>
            <a:ext cx="7162800" cy="369332"/>
          </a:xfrm>
          <a:prstGeom prst="rect">
            <a:avLst/>
          </a:prstGeom>
          <a:noFill/>
          <a:ln w="9525">
            <a:noFill/>
            <a:miter lim="800000"/>
            <a:headEnd/>
            <a:tailEnd/>
          </a:ln>
        </p:spPr>
        <p:txBody>
          <a:bodyPr>
            <a:spAutoFit/>
          </a:bodyPr>
          <a:lstStyle>
            <a:defPPr>
              <a:defRPr lang="en-US"/>
            </a:defPPr>
            <a:lvl1pPr>
              <a:defRPr sz="1000">
                <a:latin typeface="Trebuchet MS" pitchFamily="34" charset="0"/>
              </a:defRPr>
            </a:lvl1pPr>
          </a:lstStyle>
          <a:p>
            <a:r>
              <a:rPr lang="en-US" altLang="en-US" sz="900" dirty="0"/>
              <a:t>Source: VAB Analysis of Nielsen </a:t>
            </a:r>
            <a:r>
              <a:rPr lang="en-US" altLang="en-US" sz="900" dirty="0" err="1"/>
              <a:t>NPower</a:t>
            </a:r>
            <a:r>
              <a:rPr lang="en-US" altLang="en-US" sz="900" dirty="0"/>
              <a:t> Live+7 HUT/PUT; Weekly Time Spent of Affluent (HH w/ $100K+) DVR vs. Non-DVR HH; Prime=M-Sa 8-11&amp;Su 7-11p; M-Su 6a-6a; 9/25/2017 – 1/14/2018.</a:t>
            </a:r>
          </a:p>
        </p:txBody>
      </p:sp>
      <p:pic>
        <p:nvPicPr>
          <p:cNvPr id="2" name="Picture 1">
            <a:extLst>
              <a:ext uri="{FF2B5EF4-FFF2-40B4-BE49-F238E27FC236}">
                <a16:creationId xmlns:a16="http://schemas.microsoft.com/office/drawing/2014/main" id="{60E6E87A-A4E4-4CB3-8431-71E39711D08C}"/>
              </a:ext>
            </a:extLst>
          </p:cNvPr>
          <p:cNvPicPr>
            <a:picLocks noChangeAspect="1"/>
          </p:cNvPicPr>
          <p:nvPr/>
        </p:nvPicPr>
        <p:blipFill rotWithShape="1">
          <a:blip r:embed="rId2"/>
          <a:srcRect t="18605" b="20006"/>
          <a:stretch/>
        </p:blipFill>
        <p:spPr>
          <a:xfrm>
            <a:off x="2939992" y="4188488"/>
            <a:ext cx="3264016" cy="786468"/>
          </a:xfrm>
          <a:prstGeom prst="rect">
            <a:avLst/>
          </a:prstGeom>
        </p:spPr>
      </p:pic>
      <p:sp>
        <p:nvSpPr>
          <p:cNvPr id="4" name="Rectangle 3">
            <a:extLst>
              <a:ext uri="{FF2B5EF4-FFF2-40B4-BE49-F238E27FC236}">
                <a16:creationId xmlns:a16="http://schemas.microsoft.com/office/drawing/2014/main" id="{A1161CC3-DF8A-4459-88CB-A1EE2933C5CE}"/>
              </a:ext>
            </a:extLst>
          </p:cNvPr>
          <p:cNvSpPr/>
          <p:nvPr/>
        </p:nvSpPr>
        <p:spPr>
          <a:xfrm>
            <a:off x="525993" y="1889946"/>
            <a:ext cx="8229573" cy="1631216"/>
          </a:xfrm>
          <a:prstGeom prst="rect">
            <a:avLst/>
          </a:prstGeom>
        </p:spPr>
        <p:txBody>
          <a:bodyPr wrap="square">
            <a:spAutoFit/>
          </a:bodyPr>
          <a:lstStyle/>
          <a:p>
            <a:pPr algn="ctr"/>
            <a:r>
              <a:rPr lang="en-US" sz="2000" dirty="0"/>
              <a:t>Affluent households are slightly more likely than the average household to own a DVR (9% more likely). </a:t>
            </a:r>
          </a:p>
          <a:p>
            <a:pPr algn="ctr"/>
            <a:r>
              <a:rPr lang="en-US" sz="2000" dirty="0"/>
              <a:t>Interestingly, Affluent DVR homes spend </a:t>
            </a:r>
            <a:r>
              <a:rPr lang="en-US" sz="2000" b="1" dirty="0"/>
              <a:t>+27% </a:t>
            </a:r>
            <a:r>
              <a:rPr lang="en-US" sz="2000" dirty="0"/>
              <a:t>more time watching TV than Affluent </a:t>
            </a:r>
            <a:r>
              <a:rPr lang="en-US" sz="2000" i="1" dirty="0"/>
              <a:t>non-DVR</a:t>
            </a:r>
            <a:r>
              <a:rPr lang="en-US" sz="2000" dirty="0"/>
              <a:t> households</a:t>
            </a:r>
          </a:p>
          <a:p>
            <a:pPr algn="ctr"/>
            <a:endParaRPr lang="en-US" sz="2000" dirty="0"/>
          </a:p>
        </p:txBody>
      </p:sp>
      <p:sp>
        <p:nvSpPr>
          <p:cNvPr id="7" name="Text Placeholder 4">
            <a:extLst>
              <a:ext uri="{FF2B5EF4-FFF2-40B4-BE49-F238E27FC236}">
                <a16:creationId xmlns:a16="http://schemas.microsoft.com/office/drawing/2014/main" id="{3CC9CDB3-2B54-483F-A468-8A1E076BBBEA}"/>
              </a:ext>
            </a:extLst>
          </p:cNvPr>
          <p:cNvSpPr txBox="1">
            <a:spLocks/>
          </p:cNvSpPr>
          <p:nvPr/>
        </p:nvSpPr>
        <p:spPr>
          <a:xfrm>
            <a:off x="329142" y="609548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GOOD FORTUNE</a:t>
            </a:r>
          </a:p>
        </p:txBody>
      </p:sp>
    </p:spTree>
    <p:extLst>
      <p:ext uri="{BB962C8B-B14F-4D97-AF65-F5344CB8AC3E}">
        <p14:creationId xmlns:p14="http://schemas.microsoft.com/office/powerpoint/2010/main" val="22822225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6243299"/>
            <a:ext cx="7443787" cy="646331"/>
          </a:xfrm>
          <a:prstGeom prst="rect">
            <a:avLst/>
          </a:prstGeom>
          <a:noFill/>
        </p:spPr>
        <p:txBody>
          <a:bodyPr wrap="square" rtlCol="0">
            <a:spAutoFit/>
          </a:bodyPr>
          <a:lstStyle/>
          <a:p>
            <a:r>
              <a:rPr lang="en-US" sz="900" dirty="0">
                <a:latin typeface="Trebuchet MS" panose="020B0603020202020204" pitchFamily="34" charset="0"/>
              </a:rPr>
              <a:t>Source: Nielsen Ratings Analysis Time Period Report- Playback Time Period: Live | TV | Linear with VOD( </a:t>
            </a:r>
            <a:r>
              <a:rPr lang="en-US" sz="900" dirty="0" err="1">
                <a:latin typeface="Trebuchet MS" panose="020B0603020202020204" pitchFamily="34" charset="0"/>
              </a:rPr>
              <a:t>Live|TV|Linear</a:t>
            </a:r>
            <a:r>
              <a:rPr lang="en-US" sz="900" dirty="0">
                <a:latin typeface="Trebuchet MS" panose="020B0603020202020204" pitchFamily="34" charset="0"/>
              </a:rPr>
              <a:t> with VOD ), Playback Only within 7 Days | TV | Linear with VOD( Playback Only within 7 </a:t>
            </a:r>
            <a:r>
              <a:rPr lang="en-US" sz="900" dirty="0" err="1">
                <a:latin typeface="Trebuchet MS" panose="020B0603020202020204" pitchFamily="34" charset="0"/>
              </a:rPr>
              <a:t>Days|TV|Linear</a:t>
            </a:r>
            <a:r>
              <a:rPr lang="en-US" sz="900" dirty="0">
                <a:latin typeface="Trebuchet MS" panose="020B0603020202020204" pitchFamily="34" charset="0"/>
              </a:rPr>
              <a:t> with VOD ), Measurement Interval: 09/25/2017 - 12/31/2017; Affluent defined as Adults 18+ &amp; HHI $100k+, Moderate Affluents defined as HHI $100k-$200k, Ultra Affluent defined as HHI $200k+</a:t>
            </a:r>
          </a:p>
        </p:txBody>
      </p:sp>
      <p:sp>
        <p:nvSpPr>
          <p:cNvPr id="16" name="TextBox 15"/>
          <p:cNvSpPr txBox="1"/>
          <p:nvPr/>
        </p:nvSpPr>
        <p:spPr>
          <a:xfrm>
            <a:off x="469176" y="282320"/>
            <a:ext cx="8256070" cy="1200329"/>
          </a:xfrm>
          <a:prstGeom prst="rect">
            <a:avLst/>
          </a:prstGeom>
          <a:noFill/>
        </p:spPr>
        <p:txBody>
          <a:bodyPr wrap="square" rtlCol="0">
            <a:spAutoFit/>
          </a:bodyPr>
          <a:lstStyle/>
          <a:p>
            <a:pPr algn="ctr"/>
            <a:r>
              <a:rPr lang="en-US" sz="2400" dirty="0">
                <a:latin typeface="Trebuchet MS" pitchFamily="34" charset="0"/>
              </a:rPr>
              <a:t>Although Affluent Homes Are More Likely To Own a DVR, The Majority Of Their Viewing Is Enjoyed Live, Just Like In The Average Household</a:t>
            </a:r>
          </a:p>
        </p:txBody>
      </p:sp>
      <p:sp>
        <p:nvSpPr>
          <p:cNvPr id="2" name="TextBox 1"/>
          <p:cNvSpPr txBox="1"/>
          <p:nvPr/>
        </p:nvSpPr>
        <p:spPr>
          <a:xfrm>
            <a:off x="2586227" y="2628403"/>
            <a:ext cx="4312206" cy="338554"/>
          </a:xfrm>
          <a:prstGeom prst="rect">
            <a:avLst/>
          </a:prstGeom>
          <a:noFill/>
        </p:spPr>
        <p:txBody>
          <a:bodyPr wrap="none" rtlCol="0">
            <a:spAutoFit/>
          </a:bodyPr>
          <a:lstStyle/>
          <a:p>
            <a:r>
              <a:rPr lang="en-US" sz="1600" b="1" dirty="0">
                <a:latin typeface="Trebuchet MS" panose="020B0603020202020204" pitchFamily="34" charset="0"/>
              </a:rPr>
              <a:t>% Time Spent With Live TV v. </a:t>
            </a:r>
            <a:r>
              <a:rPr lang="en-US" sz="1600" b="1" dirty="0" err="1">
                <a:latin typeface="Trebuchet MS" panose="020B0603020202020204" pitchFamily="34" charset="0"/>
              </a:rPr>
              <a:t>Timeshifted</a:t>
            </a:r>
            <a:endParaRPr lang="en-US" sz="1600" b="1" dirty="0">
              <a:latin typeface="Trebuchet MS" panose="020B0603020202020204" pitchFamily="34" charset="0"/>
            </a:endParaRPr>
          </a:p>
        </p:txBody>
      </p:sp>
      <p:graphicFrame>
        <p:nvGraphicFramePr>
          <p:cNvPr id="6" name="Chart 5">
            <a:extLst>
              <a:ext uri="{FF2B5EF4-FFF2-40B4-BE49-F238E27FC236}">
                <a16:creationId xmlns:a16="http://schemas.microsoft.com/office/drawing/2014/main" id="{849D8BE2-BF76-4672-9CE1-FAA95F611489}"/>
              </a:ext>
            </a:extLst>
          </p:cNvPr>
          <p:cNvGraphicFramePr/>
          <p:nvPr>
            <p:extLst>
              <p:ext uri="{D42A27DB-BD31-4B8C-83A1-F6EECF244321}">
                <p14:modId xmlns:p14="http://schemas.microsoft.com/office/powerpoint/2010/main" val="316352561"/>
              </p:ext>
            </p:extLst>
          </p:nvPr>
        </p:nvGraphicFramePr>
        <p:xfrm>
          <a:off x="98612" y="3256141"/>
          <a:ext cx="8725246" cy="3127276"/>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39A51BAE-D6CE-4F27-8520-1157FD252B7B}"/>
              </a:ext>
            </a:extLst>
          </p:cNvPr>
          <p:cNvSpPr txBox="1"/>
          <p:nvPr/>
        </p:nvSpPr>
        <p:spPr>
          <a:xfrm>
            <a:off x="259799" y="1693717"/>
            <a:ext cx="8674824" cy="646331"/>
          </a:xfrm>
          <a:prstGeom prst="rect">
            <a:avLst/>
          </a:prstGeom>
          <a:noFill/>
        </p:spPr>
        <p:txBody>
          <a:bodyPr wrap="square" rtlCol="0">
            <a:spAutoFit/>
          </a:bodyPr>
          <a:lstStyle/>
          <a:p>
            <a:pPr algn="ctr"/>
            <a:r>
              <a:rPr lang="en-US" dirty="0"/>
              <a:t>Despite having the means to ‘customize’ their viewing Affluents watch the majority of their TV live.</a:t>
            </a:r>
          </a:p>
        </p:txBody>
      </p:sp>
      <p:sp>
        <p:nvSpPr>
          <p:cNvPr id="7" name="Text Placeholder 4">
            <a:extLst>
              <a:ext uri="{FF2B5EF4-FFF2-40B4-BE49-F238E27FC236}">
                <a16:creationId xmlns:a16="http://schemas.microsoft.com/office/drawing/2014/main" id="{2AEEB8C7-3319-477B-BA51-F2E11F87146A}"/>
              </a:ext>
            </a:extLst>
          </p:cNvPr>
          <p:cNvSpPr txBox="1">
            <a:spLocks/>
          </p:cNvSpPr>
          <p:nvPr/>
        </p:nvSpPr>
        <p:spPr>
          <a:xfrm>
            <a:off x="329142" y="609548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GOOD FORTUNE</a:t>
            </a:r>
          </a:p>
        </p:txBody>
      </p:sp>
    </p:spTree>
    <p:extLst>
      <p:ext uri="{BB962C8B-B14F-4D97-AF65-F5344CB8AC3E}">
        <p14:creationId xmlns:p14="http://schemas.microsoft.com/office/powerpoint/2010/main" val="29133485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24415" y="262382"/>
            <a:ext cx="8879514" cy="957509"/>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latin typeface="Trebuchet MS" pitchFamily="34" charset="0"/>
              </a:rPr>
              <a:t>Given Their Demanding Schedules, Affluents Are Likely To Look To TV Advertising For Information, On Par With The Average Person</a:t>
            </a:r>
          </a:p>
        </p:txBody>
      </p:sp>
      <p:sp>
        <p:nvSpPr>
          <p:cNvPr id="6" name="Rectangle 5">
            <a:extLst>
              <a:ext uri="{FF2B5EF4-FFF2-40B4-BE49-F238E27FC236}">
                <a16:creationId xmlns:a16="http://schemas.microsoft.com/office/drawing/2014/main" id="{B54E5DA3-4696-44C7-8D88-C6BF1233A15B}"/>
              </a:ext>
            </a:extLst>
          </p:cNvPr>
          <p:cNvSpPr/>
          <p:nvPr/>
        </p:nvSpPr>
        <p:spPr>
          <a:xfrm>
            <a:off x="311035" y="5162984"/>
            <a:ext cx="274320" cy="201168"/>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000" dirty="0">
                <a:solidFill>
                  <a:schemeClr val="bg1"/>
                </a:solidFill>
              </a:rPr>
              <a:t>95</a:t>
            </a:r>
          </a:p>
        </p:txBody>
      </p:sp>
      <p:sp>
        <p:nvSpPr>
          <p:cNvPr id="15" name="Rectangle 14">
            <a:extLst>
              <a:ext uri="{FF2B5EF4-FFF2-40B4-BE49-F238E27FC236}">
                <a16:creationId xmlns:a16="http://schemas.microsoft.com/office/drawing/2014/main" id="{ED8A115A-67FB-48C1-8A4C-8D103786BF8B}"/>
              </a:ext>
            </a:extLst>
          </p:cNvPr>
          <p:cNvSpPr/>
          <p:nvPr/>
        </p:nvSpPr>
        <p:spPr>
          <a:xfrm>
            <a:off x="1653389" y="5162984"/>
            <a:ext cx="274320" cy="201168"/>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000" dirty="0">
                <a:solidFill>
                  <a:schemeClr val="bg1"/>
                </a:solidFill>
              </a:rPr>
              <a:t>94</a:t>
            </a:r>
          </a:p>
        </p:txBody>
      </p:sp>
      <p:sp>
        <p:nvSpPr>
          <p:cNvPr id="18" name="Rectangle 17">
            <a:extLst>
              <a:ext uri="{FF2B5EF4-FFF2-40B4-BE49-F238E27FC236}">
                <a16:creationId xmlns:a16="http://schemas.microsoft.com/office/drawing/2014/main" id="{5D3A98B6-9B56-4F03-A7CB-CEAE44F9C294}"/>
              </a:ext>
            </a:extLst>
          </p:cNvPr>
          <p:cNvSpPr/>
          <p:nvPr/>
        </p:nvSpPr>
        <p:spPr>
          <a:xfrm>
            <a:off x="779046" y="5162984"/>
            <a:ext cx="274320" cy="195484"/>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000" dirty="0">
                <a:solidFill>
                  <a:schemeClr val="bg1"/>
                </a:solidFill>
              </a:rPr>
              <a:t>97</a:t>
            </a:r>
          </a:p>
        </p:txBody>
      </p:sp>
      <p:sp>
        <p:nvSpPr>
          <p:cNvPr id="4" name="TextBox 3">
            <a:extLst>
              <a:ext uri="{FF2B5EF4-FFF2-40B4-BE49-F238E27FC236}">
                <a16:creationId xmlns:a16="http://schemas.microsoft.com/office/drawing/2014/main" id="{674EBFC2-5DBA-4266-B028-C87751CAB004}"/>
              </a:ext>
            </a:extLst>
          </p:cNvPr>
          <p:cNvSpPr txBox="1"/>
          <p:nvPr/>
        </p:nvSpPr>
        <p:spPr>
          <a:xfrm>
            <a:off x="1886712" y="1616985"/>
            <a:ext cx="5863364" cy="584775"/>
          </a:xfrm>
          <a:prstGeom prst="rect">
            <a:avLst/>
          </a:prstGeom>
          <a:noFill/>
        </p:spPr>
        <p:txBody>
          <a:bodyPr wrap="square" rtlCol="0">
            <a:spAutoFit/>
          </a:bodyPr>
          <a:lstStyle/>
          <a:p>
            <a:pPr algn="ctr"/>
            <a:r>
              <a:rPr lang="en-US" sz="1600" b="1" dirty="0"/>
              <a:t>“Advertising in this medium provides me with useful information about products or services”</a:t>
            </a:r>
          </a:p>
        </p:txBody>
      </p:sp>
      <p:sp>
        <p:nvSpPr>
          <p:cNvPr id="5" name="TextBox 4">
            <a:extLst>
              <a:ext uri="{FF2B5EF4-FFF2-40B4-BE49-F238E27FC236}">
                <a16:creationId xmlns:a16="http://schemas.microsoft.com/office/drawing/2014/main" id="{AF43D171-DB2F-481A-9BA1-02A91E1833FB}"/>
              </a:ext>
            </a:extLst>
          </p:cNvPr>
          <p:cNvSpPr txBox="1"/>
          <p:nvPr/>
        </p:nvSpPr>
        <p:spPr>
          <a:xfrm>
            <a:off x="1053366" y="2669873"/>
            <a:ext cx="1351459" cy="307777"/>
          </a:xfrm>
          <a:prstGeom prst="rect">
            <a:avLst/>
          </a:prstGeom>
          <a:noFill/>
        </p:spPr>
        <p:txBody>
          <a:bodyPr wrap="none" rtlCol="0">
            <a:spAutoFit/>
          </a:bodyPr>
          <a:lstStyle/>
          <a:p>
            <a:pPr algn="ctr"/>
            <a:r>
              <a:rPr lang="en-US" sz="1400" u="sng" dirty="0"/>
              <a:t>Total Affluents</a:t>
            </a:r>
          </a:p>
        </p:txBody>
      </p:sp>
      <p:sp>
        <p:nvSpPr>
          <p:cNvPr id="21" name="Rectangle 20">
            <a:extLst>
              <a:ext uri="{FF2B5EF4-FFF2-40B4-BE49-F238E27FC236}">
                <a16:creationId xmlns:a16="http://schemas.microsoft.com/office/drawing/2014/main" id="{CE1AD733-91DC-4DF1-831F-474900B3B757}"/>
              </a:ext>
            </a:extLst>
          </p:cNvPr>
          <p:cNvSpPr/>
          <p:nvPr/>
        </p:nvSpPr>
        <p:spPr>
          <a:xfrm>
            <a:off x="2472170" y="5162984"/>
            <a:ext cx="274320" cy="201168"/>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000" dirty="0">
                <a:solidFill>
                  <a:schemeClr val="bg1"/>
                </a:solidFill>
              </a:rPr>
              <a:t>87</a:t>
            </a:r>
          </a:p>
        </p:txBody>
      </p:sp>
      <p:sp>
        <p:nvSpPr>
          <p:cNvPr id="22" name="Rectangle 21">
            <a:extLst>
              <a:ext uri="{FF2B5EF4-FFF2-40B4-BE49-F238E27FC236}">
                <a16:creationId xmlns:a16="http://schemas.microsoft.com/office/drawing/2014/main" id="{FF24E9F1-DFF2-420A-BB4B-086F4CB08B6F}"/>
              </a:ext>
            </a:extLst>
          </p:cNvPr>
          <p:cNvSpPr/>
          <p:nvPr/>
        </p:nvSpPr>
        <p:spPr>
          <a:xfrm>
            <a:off x="1201285" y="5165667"/>
            <a:ext cx="274320" cy="201168"/>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000" dirty="0">
                <a:solidFill>
                  <a:schemeClr val="bg1"/>
                </a:solidFill>
              </a:rPr>
              <a:t>102</a:t>
            </a:r>
          </a:p>
        </p:txBody>
      </p:sp>
      <p:sp>
        <p:nvSpPr>
          <p:cNvPr id="26" name="TextBox 25">
            <a:extLst>
              <a:ext uri="{FF2B5EF4-FFF2-40B4-BE49-F238E27FC236}">
                <a16:creationId xmlns:a16="http://schemas.microsoft.com/office/drawing/2014/main" id="{5D9F8EF7-5991-4B6C-AB74-A35155CC35C7}"/>
              </a:ext>
            </a:extLst>
          </p:cNvPr>
          <p:cNvSpPr txBox="1"/>
          <p:nvPr/>
        </p:nvSpPr>
        <p:spPr>
          <a:xfrm>
            <a:off x="3932596" y="2641115"/>
            <a:ext cx="1708866" cy="307777"/>
          </a:xfrm>
          <a:prstGeom prst="rect">
            <a:avLst/>
          </a:prstGeom>
          <a:noFill/>
        </p:spPr>
        <p:txBody>
          <a:bodyPr wrap="none" rtlCol="0">
            <a:spAutoFit/>
          </a:bodyPr>
          <a:lstStyle/>
          <a:p>
            <a:pPr algn="ctr"/>
            <a:r>
              <a:rPr lang="en-US" sz="1400" u="sng" dirty="0"/>
              <a:t>Moderate Affluents</a:t>
            </a:r>
          </a:p>
        </p:txBody>
      </p:sp>
      <p:graphicFrame>
        <p:nvGraphicFramePr>
          <p:cNvPr id="27" name="Chart 26">
            <a:extLst>
              <a:ext uri="{FF2B5EF4-FFF2-40B4-BE49-F238E27FC236}">
                <a16:creationId xmlns:a16="http://schemas.microsoft.com/office/drawing/2014/main" id="{3455EEB3-8077-4BFD-8C6B-298A25588821}"/>
              </a:ext>
            </a:extLst>
          </p:cNvPr>
          <p:cNvGraphicFramePr/>
          <p:nvPr>
            <p:extLst>
              <p:ext uri="{D42A27DB-BD31-4B8C-83A1-F6EECF244321}">
                <p14:modId xmlns:p14="http://schemas.microsoft.com/office/powerpoint/2010/main" val="2980020419"/>
              </p:ext>
            </p:extLst>
          </p:nvPr>
        </p:nvGraphicFramePr>
        <p:xfrm>
          <a:off x="3454201" y="3037730"/>
          <a:ext cx="2934790" cy="2126796"/>
        </p:xfrm>
        <a:graphic>
          <a:graphicData uri="http://schemas.openxmlformats.org/drawingml/2006/chart">
            <c:chart xmlns:c="http://schemas.openxmlformats.org/drawingml/2006/chart" xmlns:r="http://schemas.openxmlformats.org/officeDocument/2006/relationships" r:id="rId2"/>
          </a:graphicData>
        </a:graphic>
      </p:graphicFrame>
      <p:sp>
        <p:nvSpPr>
          <p:cNvPr id="28" name="Rectangle 27">
            <a:extLst>
              <a:ext uri="{FF2B5EF4-FFF2-40B4-BE49-F238E27FC236}">
                <a16:creationId xmlns:a16="http://schemas.microsoft.com/office/drawing/2014/main" id="{8B4B2EE4-6F67-493C-B76A-CD15056E18B1}"/>
              </a:ext>
            </a:extLst>
          </p:cNvPr>
          <p:cNvSpPr/>
          <p:nvPr/>
        </p:nvSpPr>
        <p:spPr>
          <a:xfrm>
            <a:off x="3662277" y="5172183"/>
            <a:ext cx="274320" cy="201168"/>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000" dirty="0">
                <a:solidFill>
                  <a:schemeClr val="bg1"/>
                </a:solidFill>
              </a:rPr>
              <a:t>99</a:t>
            </a:r>
          </a:p>
        </p:txBody>
      </p:sp>
      <p:sp>
        <p:nvSpPr>
          <p:cNvPr id="29" name="Rectangle 28">
            <a:extLst>
              <a:ext uri="{FF2B5EF4-FFF2-40B4-BE49-F238E27FC236}">
                <a16:creationId xmlns:a16="http://schemas.microsoft.com/office/drawing/2014/main" id="{74CACF25-10B3-4DDF-8C09-9D3A41EB0535}"/>
              </a:ext>
            </a:extLst>
          </p:cNvPr>
          <p:cNvSpPr/>
          <p:nvPr/>
        </p:nvSpPr>
        <p:spPr>
          <a:xfrm>
            <a:off x="4965131" y="5154511"/>
            <a:ext cx="274320" cy="201168"/>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000" dirty="0">
                <a:solidFill>
                  <a:schemeClr val="bg1"/>
                </a:solidFill>
              </a:rPr>
              <a:t>100</a:t>
            </a:r>
          </a:p>
        </p:txBody>
      </p:sp>
      <p:sp>
        <p:nvSpPr>
          <p:cNvPr id="30" name="Rectangle 29">
            <a:extLst>
              <a:ext uri="{FF2B5EF4-FFF2-40B4-BE49-F238E27FC236}">
                <a16:creationId xmlns:a16="http://schemas.microsoft.com/office/drawing/2014/main" id="{18741C49-A428-4D20-B2C6-C66F7A9B8F0A}"/>
              </a:ext>
            </a:extLst>
          </p:cNvPr>
          <p:cNvSpPr/>
          <p:nvPr/>
        </p:nvSpPr>
        <p:spPr>
          <a:xfrm>
            <a:off x="4123258" y="5157194"/>
            <a:ext cx="274320" cy="201168"/>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000" dirty="0">
                <a:solidFill>
                  <a:schemeClr val="bg1"/>
                </a:solidFill>
              </a:rPr>
              <a:t>98</a:t>
            </a:r>
          </a:p>
        </p:txBody>
      </p:sp>
      <p:sp>
        <p:nvSpPr>
          <p:cNvPr id="31" name="Rectangle 30">
            <a:extLst>
              <a:ext uri="{FF2B5EF4-FFF2-40B4-BE49-F238E27FC236}">
                <a16:creationId xmlns:a16="http://schemas.microsoft.com/office/drawing/2014/main" id="{7287CB8D-1454-41C8-814A-1B1A0D281A01}"/>
              </a:ext>
            </a:extLst>
          </p:cNvPr>
          <p:cNvSpPr/>
          <p:nvPr/>
        </p:nvSpPr>
        <p:spPr>
          <a:xfrm>
            <a:off x="5359461" y="5147676"/>
            <a:ext cx="274320" cy="201168"/>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000" dirty="0">
                <a:solidFill>
                  <a:schemeClr val="bg1"/>
                </a:solidFill>
              </a:rPr>
              <a:t>100</a:t>
            </a:r>
          </a:p>
        </p:txBody>
      </p:sp>
      <p:sp>
        <p:nvSpPr>
          <p:cNvPr id="32" name="Rectangle 31">
            <a:extLst>
              <a:ext uri="{FF2B5EF4-FFF2-40B4-BE49-F238E27FC236}">
                <a16:creationId xmlns:a16="http://schemas.microsoft.com/office/drawing/2014/main" id="{311C88F4-3B42-481C-BAF9-5814A78FD7F9}"/>
              </a:ext>
            </a:extLst>
          </p:cNvPr>
          <p:cNvSpPr/>
          <p:nvPr/>
        </p:nvSpPr>
        <p:spPr>
          <a:xfrm>
            <a:off x="4571357" y="5157194"/>
            <a:ext cx="274320" cy="201168"/>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000" dirty="0">
                <a:solidFill>
                  <a:schemeClr val="bg1"/>
                </a:solidFill>
              </a:rPr>
              <a:t>100</a:t>
            </a:r>
          </a:p>
        </p:txBody>
      </p:sp>
      <p:sp>
        <p:nvSpPr>
          <p:cNvPr id="7" name="Rectangle 6">
            <a:extLst>
              <a:ext uri="{FF2B5EF4-FFF2-40B4-BE49-F238E27FC236}">
                <a16:creationId xmlns:a16="http://schemas.microsoft.com/office/drawing/2014/main" id="{E6F54AA0-ADCF-49EA-9AEA-CE9CAC04F260}"/>
              </a:ext>
            </a:extLst>
          </p:cNvPr>
          <p:cNvSpPr/>
          <p:nvPr/>
        </p:nvSpPr>
        <p:spPr>
          <a:xfrm>
            <a:off x="870449" y="5375949"/>
            <a:ext cx="1515158" cy="246221"/>
          </a:xfrm>
          <a:prstGeom prst="rect">
            <a:avLst/>
          </a:prstGeom>
        </p:spPr>
        <p:txBody>
          <a:bodyPr wrap="none">
            <a:spAutoFit/>
          </a:bodyPr>
          <a:lstStyle/>
          <a:p>
            <a:pPr algn="ctr"/>
            <a:r>
              <a:rPr lang="en-US" sz="1000" i="1" dirty="0"/>
              <a:t>(index vs. total adults)</a:t>
            </a:r>
          </a:p>
        </p:txBody>
      </p:sp>
      <p:sp>
        <p:nvSpPr>
          <p:cNvPr id="10" name="Rectangle 9">
            <a:extLst>
              <a:ext uri="{FF2B5EF4-FFF2-40B4-BE49-F238E27FC236}">
                <a16:creationId xmlns:a16="http://schemas.microsoft.com/office/drawing/2014/main" id="{B40E44E8-07C5-4640-9408-E409EDC2A30F}"/>
              </a:ext>
            </a:extLst>
          </p:cNvPr>
          <p:cNvSpPr/>
          <p:nvPr/>
        </p:nvSpPr>
        <p:spPr>
          <a:xfrm>
            <a:off x="3941648" y="5359690"/>
            <a:ext cx="1645002" cy="246221"/>
          </a:xfrm>
          <a:prstGeom prst="rect">
            <a:avLst/>
          </a:prstGeom>
        </p:spPr>
        <p:txBody>
          <a:bodyPr wrap="none">
            <a:spAutoFit/>
          </a:bodyPr>
          <a:lstStyle/>
          <a:p>
            <a:pPr algn="ctr"/>
            <a:r>
              <a:rPr lang="en-US" sz="1000" i="1" dirty="0"/>
              <a:t>(index vs. total Affluent)</a:t>
            </a:r>
          </a:p>
        </p:txBody>
      </p:sp>
      <p:grpSp>
        <p:nvGrpSpPr>
          <p:cNvPr id="44" name="Group 43">
            <a:extLst>
              <a:ext uri="{FF2B5EF4-FFF2-40B4-BE49-F238E27FC236}">
                <a16:creationId xmlns:a16="http://schemas.microsoft.com/office/drawing/2014/main" id="{1492C795-0CC4-4FEB-8B5A-DFF44B7B0E45}"/>
              </a:ext>
            </a:extLst>
          </p:cNvPr>
          <p:cNvGrpSpPr/>
          <p:nvPr/>
        </p:nvGrpSpPr>
        <p:grpSpPr>
          <a:xfrm>
            <a:off x="6158551" y="2656890"/>
            <a:ext cx="3333024" cy="2927402"/>
            <a:chOff x="3092162" y="2212172"/>
            <a:chExt cx="3333024" cy="2927402"/>
          </a:xfrm>
        </p:grpSpPr>
        <p:graphicFrame>
          <p:nvGraphicFramePr>
            <p:cNvPr id="23" name="Chart 22">
              <a:extLst>
                <a:ext uri="{FF2B5EF4-FFF2-40B4-BE49-F238E27FC236}">
                  <a16:creationId xmlns:a16="http://schemas.microsoft.com/office/drawing/2014/main" id="{44DCCD73-F09D-45F1-A170-7F41CDF1D513}"/>
                </a:ext>
              </a:extLst>
            </p:cNvPr>
            <p:cNvGraphicFramePr/>
            <p:nvPr>
              <p:extLst>
                <p:ext uri="{D42A27DB-BD31-4B8C-83A1-F6EECF244321}">
                  <p14:modId xmlns:p14="http://schemas.microsoft.com/office/powerpoint/2010/main" val="641151468"/>
                </p:ext>
              </p:extLst>
            </p:nvPr>
          </p:nvGraphicFramePr>
          <p:xfrm>
            <a:off x="3092162" y="2594575"/>
            <a:ext cx="3333024" cy="2144503"/>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0D0C85A8-FECE-414C-BF97-A26C16C2A7DE}"/>
                </a:ext>
              </a:extLst>
            </p:cNvPr>
            <p:cNvSpPr txBox="1"/>
            <p:nvPr/>
          </p:nvSpPr>
          <p:spPr>
            <a:xfrm>
              <a:off x="4086563" y="2212172"/>
              <a:ext cx="1361014" cy="307777"/>
            </a:xfrm>
            <a:prstGeom prst="rect">
              <a:avLst/>
            </a:prstGeom>
            <a:noFill/>
          </p:spPr>
          <p:txBody>
            <a:bodyPr wrap="none" rtlCol="0">
              <a:spAutoFit/>
            </a:bodyPr>
            <a:lstStyle/>
            <a:p>
              <a:pPr algn="ctr"/>
              <a:r>
                <a:rPr lang="en-US" sz="1400" u="sng" dirty="0"/>
                <a:t>Ultra Affluents</a:t>
              </a:r>
            </a:p>
          </p:txBody>
        </p:sp>
        <p:sp>
          <p:nvSpPr>
            <p:cNvPr id="33" name="Rectangle 32">
              <a:extLst>
                <a:ext uri="{FF2B5EF4-FFF2-40B4-BE49-F238E27FC236}">
                  <a16:creationId xmlns:a16="http://schemas.microsoft.com/office/drawing/2014/main" id="{7BF9962F-A420-4763-816E-389317DCCE5F}"/>
                </a:ext>
              </a:extLst>
            </p:cNvPr>
            <p:cNvSpPr/>
            <p:nvPr/>
          </p:nvSpPr>
          <p:spPr>
            <a:xfrm>
              <a:off x="3526363" y="4698727"/>
              <a:ext cx="274320" cy="201168"/>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000" dirty="0">
                  <a:solidFill>
                    <a:schemeClr val="bg1"/>
                  </a:solidFill>
                </a:rPr>
                <a:t>102</a:t>
              </a:r>
            </a:p>
          </p:txBody>
        </p:sp>
        <p:sp>
          <p:nvSpPr>
            <p:cNvPr id="34" name="Rectangle 33">
              <a:extLst>
                <a:ext uri="{FF2B5EF4-FFF2-40B4-BE49-F238E27FC236}">
                  <a16:creationId xmlns:a16="http://schemas.microsoft.com/office/drawing/2014/main" id="{53F209B2-4374-40D5-A73B-6BA74C94AB7F}"/>
                </a:ext>
              </a:extLst>
            </p:cNvPr>
            <p:cNvSpPr/>
            <p:nvPr/>
          </p:nvSpPr>
          <p:spPr>
            <a:xfrm>
              <a:off x="4772383" y="4676975"/>
              <a:ext cx="274320" cy="201168"/>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000" dirty="0">
                  <a:solidFill>
                    <a:schemeClr val="bg1"/>
                  </a:solidFill>
                </a:rPr>
                <a:t>100</a:t>
              </a:r>
            </a:p>
          </p:txBody>
        </p:sp>
        <p:sp>
          <p:nvSpPr>
            <p:cNvPr id="35" name="Rectangle 34">
              <a:extLst>
                <a:ext uri="{FF2B5EF4-FFF2-40B4-BE49-F238E27FC236}">
                  <a16:creationId xmlns:a16="http://schemas.microsoft.com/office/drawing/2014/main" id="{094D45EE-A375-4DD7-857F-CAE2A7EF5465}"/>
                </a:ext>
              </a:extLst>
            </p:cNvPr>
            <p:cNvSpPr/>
            <p:nvPr/>
          </p:nvSpPr>
          <p:spPr>
            <a:xfrm>
              <a:off x="3962198" y="4698727"/>
              <a:ext cx="274320" cy="201168"/>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000" dirty="0">
                  <a:solidFill>
                    <a:schemeClr val="bg1"/>
                  </a:solidFill>
                </a:rPr>
                <a:t>105</a:t>
              </a:r>
            </a:p>
          </p:txBody>
        </p:sp>
        <p:sp>
          <p:nvSpPr>
            <p:cNvPr id="36" name="Rectangle 35">
              <a:extLst>
                <a:ext uri="{FF2B5EF4-FFF2-40B4-BE49-F238E27FC236}">
                  <a16:creationId xmlns:a16="http://schemas.microsoft.com/office/drawing/2014/main" id="{27B4B391-4E26-44C8-9906-055C18CC874B}"/>
                </a:ext>
              </a:extLst>
            </p:cNvPr>
            <p:cNvSpPr/>
            <p:nvPr/>
          </p:nvSpPr>
          <p:spPr>
            <a:xfrm>
              <a:off x="5588693" y="4653704"/>
              <a:ext cx="274320" cy="201168"/>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000" dirty="0">
                  <a:solidFill>
                    <a:schemeClr val="bg1"/>
                  </a:solidFill>
                </a:rPr>
                <a:t>90</a:t>
              </a:r>
            </a:p>
          </p:txBody>
        </p:sp>
        <p:sp>
          <p:nvSpPr>
            <p:cNvPr id="37" name="Rectangle 36">
              <a:extLst>
                <a:ext uri="{FF2B5EF4-FFF2-40B4-BE49-F238E27FC236}">
                  <a16:creationId xmlns:a16="http://schemas.microsoft.com/office/drawing/2014/main" id="{92F536FB-5F21-44EA-BDDD-4CD2A30C6930}"/>
                </a:ext>
              </a:extLst>
            </p:cNvPr>
            <p:cNvSpPr/>
            <p:nvPr/>
          </p:nvSpPr>
          <p:spPr>
            <a:xfrm>
              <a:off x="4384465" y="4681597"/>
              <a:ext cx="274320" cy="201168"/>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000" dirty="0">
                  <a:solidFill>
                    <a:schemeClr val="bg1"/>
                  </a:solidFill>
                </a:rPr>
                <a:t>99</a:t>
              </a:r>
            </a:p>
          </p:txBody>
        </p:sp>
        <p:sp>
          <p:nvSpPr>
            <p:cNvPr id="9" name="Rectangle 8">
              <a:extLst>
                <a:ext uri="{FF2B5EF4-FFF2-40B4-BE49-F238E27FC236}">
                  <a16:creationId xmlns:a16="http://schemas.microsoft.com/office/drawing/2014/main" id="{06A4204D-E5FE-4EB4-B80B-BEF6D32521ED}"/>
                </a:ext>
              </a:extLst>
            </p:cNvPr>
            <p:cNvSpPr/>
            <p:nvPr/>
          </p:nvSpPr>
          <p:spPr>
            <a:xfrm>
              <a:off x="3898104" y="4893353"/>
              <a:ext cx="1685078" cy="246221"/>
            </a:xfrm>
            <a:prstGeom prst="rect">
              <a:avLst/>
            </a:prstGeom>
          </p:spPr>
          <p:txBody>
            <a:bodyPr wrap="none">
              <a:spAutoFit/>
            </a:bodyPr>
            <a:lstStyle/>
            <a:p>
              <a:pPr algn="ctr"/>
              <a:r>
                <a:rPr lang="en-US" sz="1000" i="1" dirty="0"/>
                <a:t>(index vs. total Affluent)</a:t>
              </a:r>
            </a:p>
          </p:txBody>
        </p:sp>
        <p:sp>
          <p:nvSpPr>
            <p:cNvPr id="39" name="Rectangle 38">
              <a:extLst>
                <a:ext uri="{FF2B5EF4-FFF2-40B4-BE49-F238E27FC236}">
                  <a16:creationId xmlns:a16="http://schemas.microsoft.com/office/drawing/2014/main" id="{4A8AB579-A0AC-4E67-B547-2D68D22D4BA2}"/>
                </a:ext>
              </a:extLst>
            </p:cNvPr>
            <p:cNvSpPr/>
            <p:nvPr/>
          </p:nvSpPr>
          <p:spPr>
            <a:xfrm>
              <a:off x="3405157" y="2947151"/>
              <a:ext cx="442764" cy="1362819"/>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0" name="Rectangle 39">
            <a:extLst>
              <a:ext uri="{FF2B5EF4-FFF2-40B4-BE49-F238E27FC236}">
                <a16:creationId xmlns:a16="http://schemas.microsoft.com/office/drawing/2014/main" id="{4EF7E9AC-1981-4CDB-8F0E-DD7163997C1A}"/>
              </a:ext>
            </a:extLst>
          </p:cNvPr>
          <p:cNvSpPr/>
          <p:nvPr/>
        </p:nvSpPr>
        <p:spPr>
          <a:xfrm>
            <a:off x="3590488" y="3372599"/>
            <a:ext cx="370168" cy="1362820"/>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85800B3-ED4E-4836-9949-8BD844C757B8}"/>
              </a:ext>
            </a:extLst>
          </p:cNvPr>
          <p:cNvSpPr/>
          <p:nvPr/>
        </p:nvSpPr>
        <p:spPr>
          <a:xfrm>
            <a:off x="2060038" y="5157278"/>
            <a:ext cx="274320" cy="201168"/>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000" dirty="0">
                <a:solidFill>
                  <a:schemeClr val="bg1"/>
                </a:solidFill>
              </a:rPr>
              <a:t>91</a:t>
            </a:r>
          </a:p>
        </p:txBody>
      </p:sp>
      <p:sp>
        <p:nvSpPr>
          <p:cNvPr id="47" name="Rectangle 46">
            <a:extLst>
              <a:ext uri="{FF2B5EF4-FFF2-40B4-BE49-F238E27FC236}">
                <a16:creationId xmlns:a16="http://schemas.microsoft.com/office/drawing/2014/main" id="{06689A77-C70E-4C36-B86D-645825C8AE37}"/>
              </a:ext>
            </a:extLst>
          </p:cNvPr>
          <p:cNvSpPr/>
          <p:nvPr/>
        </p:nvSpPr>
        <p:spPr>
          <a:xfrm>
            <a:off x="5744971" y="5140844"/>
            <a:ext cx="274320" cy="201168"/>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000" dirty="0">
                <a:solidFill>
                  <a:schemeClr val="bg1"/>
                </a:solidFill>
              </a:rPr>
              <a:t>102</a:t>
            </a:r>
          </a:p>
        </p:txBody>
      </p:sp>
      <p:graphicFrame>
        <p:nvGraphicFramePr>
          <p:cNvPr id="48" name="Chart 47">
            <a:extLst>
              <a:ext uri="{FF2B5EF4-FFF2-40B4-BE49-F238E27FC236}">
                <a16:creationId xmlns:a16="http://schemas.microsoft.com/office/drawing/2014/main" id="{C0C0AACA-271C-43E3-9CAB-7F2D83FC29BB}"/>
              </a:ext>
            </a:extLst>
          </p:cNvPr>
          <p:cNvGraphicFramePr/>
          <p:nvPr>
            <p:extLst>
              <p:ext uri="{D42A27DB-BD31-4B8C-83A1-F6EECF244321}">
                <p14:modId xmlns:p14="http://schemas.microsoft.com/office/powerpoint/2010/main" val="3415721156"/>
              </p:ext>
            </p:extLst>
          </p:nvPr>
        </p:nvGraphicFramePr>
        <p:xfrm>
          <a:off x="119062" y="3038366"/>
          <a:ext cx="2934790" cy="2126796"/>
        </p:xfrm>
        <a:graphic>
          <a:graphicData uri="http://schemas.openxmlformats.org/drawingml/2006/chart">
            <c:chart xmlns:c="http://schemas.openxmlformats.org/drawingml/2006/chart" xmlns:r="http://schemas.openxmlformats.org/officeDocument/2006/relationships" r:id="rId4"/>
          </a:graphicData>
        </a:graphic>
      </p:graphicFrame>
      <p:sp>
        <p:nvSpPr>
          <p:cNvPr id="38" name="Rectangle 37">
            <a:extLst>
              <a:ext uri="{FF2B5EF4-FFF2-40B4-BE49-F238E27FC236}">
                <a16:creationId xmlns:a16="http://schemas.microsoft.com/office/drawing/2014/main" id="{64AB5380-24A5-4375-9343-4E9913E2C94E}"/>
              </a:ext>
            </a:extLst>
          </p:cNvPr>
          <p:cNvSpPr/>
          <p:nvPr/>
        </p:nvSpPr>
        <p:spPr>
          <a:xfrm>
            <a:off x="218114" y="3372599"/>
            <a:ext cx="436227" cy="1350862"/>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491040C-A09B-46EF-911C-63977305D93B}"/>
              </a:ext>
            </a:extLst>
          </p:cNvPr>
          <p:cNvSpPr/>
          <p:nvPr/>
        </p:nvSpPr>
        <p:spPr>
          <a:xfrm>
            <a:off x="8239646" y="5114677"/>
            <a:ext cx="274320" cy="201168"/>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000" dirty="0">
                <a:solidFill>
                  <a:schemeClr val="bg1"/>
                </a:solidFill>
              </a:rPr>
              <a:t>97</a:t>
            </a:r>
          </a:p>
        </p:txBody>
      </p:sp>
      <p:sp>
        <p:nvSpPr>
          <p:cNvPr id="43" name="TextBox 42">
            <a:extLst>
              <a:ext uri="{FF2B5EF4-FFF2-40B4-BE49-F238E27FC236}">
                <a16:creationId xmlns:a16="http://schemas.microsoft.com/office/drawing/2014/main" id="{260FB811-BBA3-43B0-A9D9-CBE70F0731F1}"/>
              </a:ext>
            </a:extLst>
          </p:cNvPr>
          <p:cNvSpPr txBox="1"/>
          <p:nvPr/>
        </p:nvSpPr>
        <p:spPr>
          <a:xfrm>
            <a:off x="109884" y="6392288"/>
            <a:ext cx="7331375" cy="415498"/>
          </a:xfrm>
          <a:prstGeom prst="rect">
            <a:avLst/>
          </a:prstGeom>
          <a:noFill/>
        </p:spPr>
        <p:txBody>
          <a:bodyPr wrap="square" rtlCol="0">
            <a:spAutoFit/>
          </a:bodyPr>
          <a:lstStyle/>
          <a:p>
            <a:r>
              <a:rPr lang="en-US" sz="1050" dirty="0"/>
              <a:t>Source: 2017 GfK MRI Doublebase, Affluent Households HHI $100k+, Moderate Affluents HHI $100-$200k, Ultra Affluents HHI $200k+; response “any agree”</a:t>
            </a:r>
          </a:p>
        </p:txBody>
      </p:sp>
      <p:sp>
        <p:nvSpPr>
          <p:cNvPr id="41" name="Text Placeholder 4">
            <a:extLst>
              <a:ext uri="{FF2B5EF4-FFF2-40B4-BE49-F238E27FC236}">
                <a16:creationId xmlns:a16="http://schemas.microsoft.com/office/drawing/2014/main" id="{16639EFA-6735-4B1A-9497-E0A8DD9F5967}"/>
              </a:ext>
            </a:extLst>
          </p:cNvPr>
          <p:cNvSpPr txBox="1">
            <a:spLocks/>
          </p:cNvSpPr>
          <p:nvPr/>
        </p:nvSpPr>
        <p:spPr>
          <a:xfrm>
            <a:off x="329142" y="609548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GOOD FORTUNE</a:t>
            </a:r>
          </a:p>
        </p:txBody>
      </p:sp>
    </p:spTree>
    <p:extLst>
      <p:ext uri="{BB962C8B-B14F-4D97-AF65-F5344CB8AC3E}">
        <p14:creationId xmlns:p14="http://schemas.microsoft.com/office/powerpoint/2010/main" val="1777173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24415" y="262382"/>
            <a:ext cx="8879514" cy="957509"/>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latin typeface="Trebuchet MS" pitchFamily="34" charset="0"/>
              </a:rPr>
              <a:t>Similarly, Across Media, Affluents Are Most Likely To Find TV Advertising Amusing, On Par With The Average Adult</a:t>
            </a:r>
          </a:p>
        </p:txBody>
      </p:sp>
      <p:sp>
        <p:nvSpPr>
          <p:cNvPr id="6" name="Rectangle 5">
            <a:extLst>
              <a:ext uri="{FF2B5EF4-FFF2-40B4-BE49-F238E27FC236}">
                <a16:creationId xmlns:a16="http://schemas.microsoft.com/office/drawing/2014/main" id="{B54E5DA3-4696-44C7-8D88-C6BF1233A15B}"/>
              </a:ext>
            </a:extLst>
          </p:cNvPr>
          <p:cNvSpPr/>
          <p:nvPr/>
        </p:nvSpPr>
        <p:spPr>
          <a:xfrm>
            <a:off x="311035" y="4802032"/>
            <a:ext cx="274320" cy="201168"/>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000" dirty="0">
                <a:solidFill>
                  <a:schemeClr val="bg1"/>
                </a:solidFill>
              </a:rPr>
              <a:t>98</a:t>
            </a:r>
          </a:p>
        </p:txBody>
      </p:sp>
      <p:sp>
        <p:nvSpPr>
          <p:cNvPr id="15" name="Rectangle 14">
            <a:extLst>
              <a:ext uri="{FF2B5EF4-FFF2-40B4-BE49-F238E27FC236}">
                <a16:creationId xmlns:a16="http://schemas.microsoft.com/office/drawing/2014/main" id="{ED8A115A-67FB-48C1-8A4C-8D103786BF8B}"/>
              </a:ext>
            </a:extLst>
          </p:cNvPr>
          <p:cNvSpPr/>
          <p:nvPr/>
        </p:nvSpPr>
        <p:spPr>
          <a:xfrm>
            <a:off x="1585383" y="4802032"/>
            <a:ext cx="274320" cy="201168"/>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000" dirty="0">
                <a:solidFill>
                  <a:schemeClr val="bg1"/>
                </a:solidFill>
              </a:rPr>
              <a:t>88</a:t>
            </a:r>
          </a:p>
        </p:txBody>
      </p:sp>
      <p:sp>
        <p:nvSpPr>
          <p:cNvPr id="18" name="Rectangle 17">
            <a:extLst>
              <a:ext uri="{FF2B5EF4-FFF2-40B4-BE49-F238E27FC236}">
                <a16:creationId xmlns:a16="http://schemas.microsoft.com/office/drawing/2014/main" id="{5D3A98B6-9B56-4F03-A7CB-CEAE44F9C294}"/>
              </a:ext>
            </a:extLst>
          </p:cNvPr>
          <p:cNvSpPr/>
          <p:nvPr/>
        </p:nvSpPr>
        <p:spPr>
          <a:xfrm>
            <a:off x="737602" y="4793559"/>
            <a:ext cx="274320" cy="195484"/>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000" dirty="0">
                <a:solidFill>
                  <a:schemeClr val="bg1"/>
                </a:solidFill>
              </a:rPr>
              <a:t>90</a:t>
            </a:r>
          </a:p>
        </p:txBody>
      </p:sp>
      <p:sp>
        <p:nvSpPr>
          <p:cNvPr id="4" name="TextBox 3">
            <a:extLst>
              <a:ext uri="{FF2B5EF4-FFF2-40B4-BE49-F238E27FC236}">
                <a16:creationId xmlns:a16="http://schemas.microsoft.com/office/drawing/2014/main" id="{674EBFC2-5DBA-4266-B028-C87751CAB004}"/>
              </a:ext>
            </a:extLst>
          </p:cNvPr>
          <p:cNvSpPr txBox="1"/>
          <p:nvPr/>
        </p:nvSpPr>
        <p:spPr>
          <a:xfrm>
            <a:off x="1722543" y="1407398"/>
            <a:ext cx="5863364" cy="369332"/>
          </a:xfrm>
          <a:prstGeom prst="rect">
            <a:avLst/>
          </a:prstGeom>
          <a:noFill/>
        </p:spPr>
        <p:txBody>
          <a:bodyPr wrap="square" rtlCol="0">
            <a:spAutoFit/>
          </a:bodyPr>
          <a:lstStyle/>
          <a:p>
            <a:pPr algn="ctr"/>
            <a:r>
              <a:rPr lang="en-US" b="1" dirty="0"/>
              <a:t>“Advertising in this medium is amusing”</a:t>
            </a:r>
          </a:p>
        </p:txBody>
      </p:sp>
      <p:sp>
        <p:nvSpPr>
          <p:cNvPr id="5" name="TextBox 4">
            <a:extLst>
              <a:ext uri="{FF2B5EF4-FFF2-40B4-BE49-F238E27FC236}">
                <a16:creationId xmlns:a16="http://schemas.microsoft.com/office/drawing/2014/main" id="{AF43D171-DB2F-481A-9BA1-02A91E1833FB}"/>
              </a:ext>
            </a:extLst>
          </p:cNvPr>
          <p:cNvSpPr txBox="1"/>
          <p:nvPr/>
        </p:nvSpPr>
        <p:spPr>
          <a:xfrm>
            <a:off x="1034148" y="2029963"/>
            <a:ext cx="1351459" cy="307777"/>
          </a:xfrm>
          <a:prstGeom prst="rect">
            <a:avLst/>
          </a:prstGeom>
          <a:noFill/>
        </p:spPr>
        <p:txBody>
          <a:bodyPr wrap="none" rtlCol="0">
            <a:spAutoFit/>
          </a:bodyPr>
          <a:lstStyle/>
          <a:p>
            <a:pPr algn="ctr"/>
            <a:r>
              <a:rPr lang="en-US" sz="1400" u="sng" dirty="0"/>
              <a:t>Total Affluents</a:t>
            </a:r>
          </a:p>
        </p:txBody>
      </p:sp>
      <p:sp>
        <p:nvSpPr>
          <p:cNvPr id="21" name="Rectangle 20">
            <a:extLst>
              <a:ext uri="{FF2B5EF4-FFF2-40B4-BE49-F238E27FC236}">
                <a16:creationId xmlns:a16="http://schemas.microsoft.com/office/drawing/2014/main" id="{CE1AD733-91DC-4DF1-831F-474900B3B757}"/>
              </a:ext>
            </a:extLst>
          </p:cNvPr>
          <p:cNvSpPr/>
          <p:nvPr/>
        </p:nvSpPr>
        <p:spPr>
          <a:xfrm>
            <a:off x="2472170" y="4802032"/>
            <a:ext cx="274320" cy="201168"/>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000" dirty="0">
                <a:solidFill>
                  <a:schemeClr val="bg1"/>
                </a:solidFill>
              </a:rPr>
              <a:t>81</a:t>
            </a:r>
          </a:p>
        </p:txBody>
      </p:sp>
      <p:sp>
        <p:nvSpPr>
          <p:cNvPr id="22" name="Rectangle 21">
            <a:extLst>
              <a:ext uri="{FF2B5EF4-FFF2-40B4-BE49-F238E27FC236}">
                <a16:creationId xmlns:a16="http://schemas.microsoft.com/office/drawing/2014/main" id="{FF24E9F1-DFF2-420A-BB4B-086F4CB08B6F}"/>
              </a:ext>
            </a:extLst>
          </p:cNvPr>
          <p:cNvSpPr/>
          <p:nvPr/>
        </p:nvSpPr>
        <p:spPr>
          <a:xfrm>
            <a:off x="1175308" y="4796326"/>
            <a:ext cx="274320" cy="201168"/>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000" dirty="0">
                <a:solidFill>
                  <a:schemeClr val="bg1"/>
                </a:solidFill>
              </a:rPr>
              <a:t>90</a:t>
            </a:r>
          </a:p>
        </p:txBody>
      </p:sp>
      <p:sp>
        <p:nvSpPr>
          <p:cNvPr id="26" name="TextBox 25">
            <a:extLst>
              <a:ext uri="{FF2B5EF4-FFF2-40B4-BE49-F238E27FC236}">
                <a16:creationId xmlns:a16="http://schemas.microsoft.com/office/drawing/2014/main" id="{5D9F8EF7-5991-4B6C-AB74-A35155CC35C7}"/>
              </a:ext>
            </a:extLst>
          </p:cNvPr>
          <p:cNvSpPr txBox="1"/>
          <p:nvPr/>
        </p:nvSpPr>
        <p:spPr>
          <a:xfrm>
            <a:off x="3913378" y="2001205"/>
            <a:ext cx="1708866" cy="307777"/>
          </a:xfrm>
          <a:prstGeom prst="rect">
            <a:avLst/>
          </a:prstGeom>
          <a:noFill/>
        </p:spPr>
        <p:txBody>
          <a:bodyPr wrap="none" rtlCol="0">
            <a:spAutoFit/>
          </a:bodyPr>
          <a:lstStyle/>
          <a:p>
            <a:pPr algn="ctr"/>
            <a:r>
              <a:rPr lang="en-US" sz="1400" u="sng" dirty="0"/>
              <a:t>Moderate Affluents</a:t>
            </a:r>
          </a:p>
        </p:txBody>
      </p:sp>
      <p:graphicFrame>
        <p:nvGraphicFramePr>
          <p:cNvPr id="27" name="Chart 26">
            <a:extLst>
              <a:ext uri="{FF2B5EF4-FFF2-40B4-BE49-F238E27FC236}">
                <a16:creationId xmlns:a16="http://schemas.microsoft.com/office/drawing/2014/main" id="{3455EEB3-8077-4BFD-8C6B-298A25588821}"/>
              </a:ext>
            </a:extLst>
          </p:cNvPr>
          <p:cNvGraphicFramePr/>
          <p:nvPr>
            <p:extLst>
              <p:ext uri="{D42A27DB-BD31-4B8C-83A1-F6EECF244321}">
                <p14:modId xmlns:p14="http://schemas.microsoft.com/office/powerpoint/2010/main" val="4248172282"/>
              </p:ext>
            </p:extLst>
          </p:nvPr>
        </p:nvGraphicFramePr>
        <p:xfrm>
          <a:off x="3454201" y="2676778"/>
          <a:ext cx="2934790" cy="2126796"/>
        </p:xfrm>
        <a:graphic>
          <a:graphicData uri="http://schemas.openxmlformats.org/drawingml/2006/chart">
            <c:chart xmlns:c="http://schemas.openxmlformats.org/drawingml/2006/chart" xmlns:r="http://schemas.openxmlformats.org/officeDocument/2006/relationships" r:id="rId2"/>
          </a:graphicData>
        </a:graphic>
      </p:graphicFrame>
      <p:sp>
        <p:nvSpPr>
          <p:cNvPr id="28" name="Rectangle 27">
            <a:extLst>
              <a:ext uri="{FF2B5EF4-FFF2-40B4-BE49-F238E27FC236}">
                <a16:creationId xmlns:a16="http://schemas.microsoft.com/office/drawing/2014/main" id="{8B4B2EE4-6F67-493C-B76A-CD15056E18B1}"/>
              </a:ext>
            </a:extLst>
          </p:cNvPr>
          <p:cNvSpPr/>
          <p:nvPr/>
        </p:nvSpPr>
        <p:spPr>
          <a:xfrm>
            <a:off x="3662277" y="4811231"/>
            <a:ext cx="274320" cy="201168"/>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000" dirty="0">
                <a:solidFill>
                  <a:schemeClr val="bg1"/>
                </a:solidFill>
              </a:rPr>
              <a:t>99</a:t>
            </a:r>
          </a:p>
        </p:txBody>
      </p:sp>
      <p:sp>
        <p:nvSpPr>
          <p:cNvPr id="29" name="Rectangle 28">
            <a:extLst>
              <a:ext uri="{FF2B5EF4-FFF2-40B4-BE49-F238E27FC236}">
                <a16:creationId xmlns:a16="http://schemas.microsoft.com/office/drawing/2014/main" id="{74CACF25-10B3-4DDF-8C09-9D3A41EB0535}"/>
              </a:ext>
            </a:extLst>
          </p:cNvPr>
          <p:cNvSpPr/>
          <p:nvPr/>
        </p:nvSpPr>
        <p:spPr>
          <a:xfrm>
            <a:off x="4965131" y="4793559"/>
            <a:ext cx="274320" cy="201168"/>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000" dirty="0">
                <a:solidFill>
                  <a:schemeClr val="bg1"/>
                </a:solidFill>
              </a:rPr>
              <a:t>100</a:t>
            </a:r>
          </a:p>
        </p:txBody>
      </p:sp>
      <p:sp>
        <p:nvSpPr>
          <p:cNvPr id="30" name="Rectangle 29">
            <a:extLst>
              <a:ext uri="{FF2B5EF4-FFF2-40B4-BE49-F238E27FC236}">
                <a16:creationId xmlns:a16="http://schemas.microsoft.com/office/drawing/2014/main" id="{18741C49-A428-4D20-B2C6-C66F7A9B8F0A}"/>
              </a:ext>
            </a:extLst>
          </p:cNvPr>
          <p:cNvSpPr/>
          <p:nvPr/>
        </p:nvSpPr>
        <p:spPr>
          <a:xfrm>
            <a:off x="4123258" y="4796242"/>
            <a:ext cx="274320" cy="201168"/>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000" dirty="0">
                <a:solidFill>
                  <a:schemeClr val="bg1"/>
                </a:solidFill>
              </a:rPr>
              <a:t>100</a:t>
            </a:r>
          </a:p>
        </p:txBody>
      </p:sp>
      <p:sp>
        <p:nvSpPr>
          <p:cNvPr id="31" name="Rectangle 30">
            <a:extLst>
              <a:ext uri="{FF2B5EF4-FFF2-40B4-BE49-F238E27FC236}">
                <a16:creationId xmlns:a16="http://schemas.microsoft.com/office/drawing/2014/main" id="{7287CB8D-1454-41C8-814A-1B1A0D281A01}"/>
              </a:ext>
            </a:extLst>
          </p:cNvPr>
          <p:cNvSpPr/>
          <p:nvPr/>
        </p:nvSpPr>
        <p:spPr>
          <a:xfrm>
            <a:off x="5359461" y="4786724"/>
            <a:ext cx="274320" cy="201168"/>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000" dirty="0">
                <a:solidFill>
                  <a:schemeClr val="bg1"/>
                </a:solidFill>
              </a:rPr>
              <a:t>102</a:t>
            </a:r>
          </a:p>
        </p:txBody>
      </p:sp>
      <p:sp>
        <p:nvSpPr>
          <p:cNvPr id="32" name="Rectangle 31">
            <a:extLst>
              <a:ext uri="{FF2B5EF4-FFF2-40B4-BE49-F238E27FC236}">
                <a16:creationId xmlns:a16="http://schemas.microsoft.com/office/drawing/2014/main" id="{311C88F4-3B42-481C-BAF9-5814A78FD7F9}"/>
              </a:ext>
            </a:extLst>
          </p:cNvPr>
          <p:cNvSpPr/>
          <p:nvPr/>
        </p:nvSpPr>
        <p:spPr>
          <a:xfrm>
            <a:off x="4571357" y="4796242"/>
            <a:ext cx="274320" cy="201168"/>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000" dirty="0">
                <a:solidFill>
                  <a:schemeClr val="bg1"/>
                </a:solidFill>
              </a:rPr>
              <a:t>100</a:t>
            </a:r>
          </a:p>
        </p:txBody>
      </p:sp>
      <p:sp>
        <p:nvSpPr>
          <p:cNvPr id="7" name="Rectangle 6">
            <a:extLst>
              <a:ext uri="{FF2B5EF4-FFF2-40B4-BE49-F238E27FC236}">
                <a16:creationId xmlns:a16="http://schemas.microsoft.com/office/drawing/2014/main" id="{E6F54AA0-ADCF-49EA-9AEA-CE9CAC04F260}"/>
              </a:ext>
            </a:extLst>
          </p:cNvPr>
          <p:cNvSpPr/>
          <p:nvPr/>
        </p:nvSpPr>
        <p:spPr>
          <a:xfrm>
            <a:off x="870449" y="5014997"/>
            <a:ext cx="1515158" cy="246221"/>
          </a:xfrm>
          <a:prstGeom prst="rect">
            <a:avLst/>
          </a:prstGeom>
        </p:spPr>
        <p:txBody>
          <a:bodyPr wrap="none">
            <a:spAutoFit/>
          </a:bodyPr>
          <a:lstStyle/>
          <a:p>
            <a:pPr algn="ctr"/>
            <a:r>
              <a:rPr lang="en-US" sz="1000" i="1" dirty="0"/>
              <a:t>(index vs. total adults)</a:t>
            </a:r>
          </a:p>
        </p:txBody>
      </p:sp>
      <p:sp>
        <p:nvSpPr>
          <p:cNvPr id="10" name="Rectangle 9">
            <a:extLst>
              <a:ext uri="{FF2B5EF4-FFF2-40B4-BE49-F238E27FC236}">
                <a16:creationId xmlns:a16="http://schemas.microsoft.com/office/drawing/2014/main" id="{B40E44E8-07C5-4640-9408-E409EDC2A30F}"/>
              </a:ext>
            </a:extLst>
          </p:cNvPr>
          <p:cNvSpPr/>
          <p:nvPr/>
        </p:nvSpPr>
        <p:spPr>
          <a:xfrm>
            <a:off x="3915999" y="4998738"/>
            <a:ext cx="1696298" cy="246221"/>
          </a:xfrm>
          <a:prstGeom prst="rect">
            <a:avLst/>
          </a:prstGeom>
        </p:spPr>
        <p:txBody>
          <a:bodyPr wrap="none">
            <a:spAutoFit/>
          </a:bodyPr>
          <a:lstStyle/>
          <a:p>
            <a:pPr algn="ctr"/>
            <a:r>
              <a:rPr lang="en-US" sz="1000" i="1" dirty="0"/>
              <a:t>(index vs. total Affluents)</a:t>
            </a:r>
          </a:p>
        </p:txBody>
      </p:sp>
      <p:grpSp>
        <p:nvGrpSpPr>
          <p:cNvPr id="44" name="Group 43">
            <a:extLst>
              <a:ext uri="{FF2B5EF4-FFF2-40B4-BE49-F238E27FC236}">
                <a16:creationId xmlns:a16="http://schemas.microsoft.com/office/drawing/2014/main" id="{1492C795-0CC4-4FEB-8B5A-DFF44B7B0E45}"/>
              </a:ext>
            </a:extLst>
          </p:cNvPr>
          <p:cNvGrpSpPr/>
          <p:nvPr/>
        </p:nvGrpSpPr>
        <p:grpSpPr>
          <a:xfrm>
            <a:off x="6132889" y="2277737"/>
            <a:ext cx="3333024" cy="2927402"/>
            <a:chOff x="3092162" y="2212172"/>
            <a:chExt cx="3333024" cy="2927402"/>
          </a:xfrm>
        </p:grpSpPr>
        <p:graphicFrame>
          <p:nvGraphicFramePr>
            <p:cNvPr id="23" name="Chart 22">
              <a:extLst>
                <a:ext uri="{FF2B5EF4-FFF2-40B4-BE49-F238E27FC236}">
                  <a16:creationId xmlns:a16="http://schemas.microsoft.com/office/drawing/2014/main" id="{44DCCD73-F09D-45F1-A170-7F41CDF1D513}"/>
                </a:ext>
              </a:extLst>
            </p:cNvPr>
            <p:cNvGraphicFramePr/>
            <p:nvPr>
              <p:extLst>
                <p:ext uri="{D42A27DB-BD31-4B8C-83A1-F6EECF244321}">
                  <p14:modId xmlns:p14="http://schemas.microsoft.com/office/powerpoint/2010/main" val="641910035"/>
                </p:ext>
              </p:extLst>
            </p:nvPr>
          </p:nvGraphicFramePr>
          <p:xfrm>
            <a:off x="3092162" y="2594575"/>
            <a:ext cx="3333024" cy="2144503"/>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0D0C85A8-FECE-414C-BF97-A26C16C2A7DE}"/>
                </a:ext>
              </a:extLst>
            </p:cNvPr>
            <p:cNvSpPr txBox="1"/>
            <p:nvPr/>
          </p:nvSpPr>
          <p:spPr>
            <a:xfrm>
              <a:off x="4086563" y="2212172"/>
              <a:ext cx="1361014" cy="307777"/>
            </a:xfrm>
            <a:prstGeom prst="rect">
              <a:avLst/>
            </a:prstGeom>
            <a:noFill/>
          </p:spPr>
          <p:txBody>
            <a:bodyPr wrap="none" rtlCol="0">
              <a:spAutoFit/>
            </a:bodyPr>
            <a:lstStyle/>
            <a:p>
              <a:pPr algn="ctr"/>
              <a:r>
                <a:rPr lang="en-US" sz="1400" u="sng" dirty="0"/>
                <a:t>Ultra Affluents</a:t>
              </a:r>
            </a:p>
          </p:txBody>
        </p:sp>
        <p:sp>
          <p:nvSpPr>
            <p:cNvPr id="33" name="Rectangle 32">
              <a:extLst>
                <a:ext uri="{FF2B5EF4-FFF2-40B4-BE49-F238E27FC236}">
                  <a16:creationId xmlns:a16="http://schemas.microsoft.com/office/drawing/2014/main" id="{7BF9962F-A420-4763-816E-389317DCCE5F}"/>
                </a:ext>
              </a:extLst>
            </p:cNvPr>
            <p:cNvSpPr/>
            <p:nvPr/>
          </p:nvSpPr>
          <p:spPr>
            <a:xfrm>
              <a:off x="3526363" y="4698727"/>
              <a:ext cx="274320" cy="201168"/>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000" dirty="0">
                  <a:solidFill>
                    <a:schemeClr val="bg1"/>
                  </a:solidFill>
                </a:rPr>
                <a:t>105</a:t>
              </a:r>
            </a:p>
          </p:txBody>
        </p:sp>
        <p:sp>
          <p:nvSpPr>
            <p:cNvPr id="34" name="Rectangle 33">
              <a:extLst>
                <a:ext uri="{FF2B5EF4-FFF2-40B4-BE49-F238E27FC236}">
                  <a16:creationId xmlns:a16="http://schemas.microsoft.com/office/drawing/2014/main" id="{53F209B2-4374-40D5-A73B-6BA74C94AB7F}"/>
                </a:ext>
              </a:extLst>
            </p:cNvPr>
            <p:cNvSpPr/>
            <p:nvPr/>
          </p:nvSpPr>
          <p:spPr>
            <a:xfrm>
              <a:off x="4772383" y="4676975"/>
              <a:ext cx="274320" cy="201168"/>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000" dirty="0">
                  <a:solidFill>
                    <a:schemeClr val="bg1"/>
                  </a:solidFill>
                </a:rPr>
                <a:t>99</a:t>
              </a:r>
            </a:p>
          </p:txBody>
        </p:sp>
        <p:sp>
          <p:nvSpPr>
            <p:cNvPr id="35" name="Rectangle 34">
              <a:extLst>
                <a:ext uri="{FF2B5EF4-FFF2-40B4-BE49-F238E27FC236}">
                  <a16:creationId xmlns:a16="http://schemas.microsoft.com/office/drawing/2014/main" id="{094D45EE-A375-4DD7-857F-CAE2A7EF5465}"/>
                </a:ext>
              </a:extLst>
            </p:cNvPr>
            <p:cNvSpPr/>
            <p:nvPr/>
          </p:nvSpPr>
          <p:spPr>
            <a:xfrm>
              <a:off x="3962198" y="4698727"/>
              <a:ext cx="274320" cy="201168"/>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000" dirty="0">
                  <a:solidFill>
                    <a:schemeClr val="bg1"/>
                  </a:solidFill>
                </a:rPr>
                <a:t>99</a:t>
              </a:r>
            </a:p>
          </p:txBody>
        </p:sp>
        <p:sp>
          <p:nvSpPr>
            <p:cNvPr id="36" name="Rectangle 35">
              <a:extLst>
                <a:ext uri="{FF2B5EF4-FFF2-40B4-BE49-F238E27FC236}">
                  <a16:creationId xmlns:a16="http://schemas.microsoft.com/office/drawing/2014/main" id="{27B4B391-4E26-44C8-9906-055C18CC874B}"/>
                </a:ext>
              </a:extLst>
            </p:cNvPr>
            <p:cNvSpPr/>
            <p:nvPr/>
          </p:nvSpPr>
          <p:spPr>
            <a:xfrm>
              <a:off x="5596440" y="4713120"/>
              <a:ext cx="274320" cy="201168"/>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000" dirty="0">
                  <a:solidFill>
                    <a:schemeClr val="bg1"/>
                  </a:solidFill>
                </a:rPr>
                <a:t>93</a:t>
              </a:r>
            </a:p>
          </p:txBody>
        </p:sp>
        <p:sp>
          <p:nvSpPr>
            <p:cNvPr id="37" name="Rectangle 36">
              <a:extLst>
                <a:ext uri="{FF2B5EF4-FFF2-40B4-BE49-F238E27FC236}">
                  <a16:creationId xmlns:a16="http://schemas.microsoft.com/office/drawing/2014/main" id="{92F536FB-5F21-44EA-BDDD-4CD2A30C6930}"/>
                </a:ext>
              </a:extLst>
            </p:cNvPr>
            <p:cNvSpPr/>
            <p:nvPr/>
          </p:nvSpPr>
          <p:spPr>
            <a:xfrm>
              <a:off x="4384465" y="4681597"/>
              <a:ext cx="274320" cy="201168"/>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000" dirty="0">
                  <a:solidFill>
                    <a:schemeClr val="bg1"/>
                  </a:solidFill>
                </a:rPr>
                <a:t>100</a:t>
              </a:r>
            </a:p>
          </p:txBody>
        </p:sp>
        <p:sp>
          <p:nvSpPr>
            <p:cNvPr id="9" name="Rectangle 8">
              <a:extLst>
                <a:ext uri="{FF2B5EF4-FFF2-40B4-BE49-F238E27FC236}">
                  <a16:creationId xmlns:a16="http://schemas.microsoft.com/office/drawing/2014/main" id="{06A4204D-E5FE-4EB4-B80B-BEF6D32521ED}"/>
                </a:ext>
              </a:extLst>
            </p:cNvPr>
            <p:cNvSpPr/>
            <p:nvPr/>
          </p:nvSpPr>
          <p:spPr>
            <a:xfrm>
              <a:off x="3892494" y="4893353"/>
              <a:ext cx="1696298" cy="246221"/>
            </a:xfrm>
            <a:prstGeom prst="rect">
              <a:avLst/>
            </a:prstGeom>
          </p:spPr>
          <p:txBody>
            <a:bodyPr wrap="none">
              <a:spAutoFit/>
            </a:bodyPr>
            <a:lstStyle/>
            <a:p>
              <a:pPr algn="ctr"/>
              <a:r>
                <a:rPr lang="en-US" sz="1000" i="1" dirty="0"/>
                <a:t>(index vs. total Affluents)</a:t>
              </a:r>
            </a:p>
          </p:txBody>
        </p:sp>
        <p:sp>
          <p:nvSpPr>
            <p:cNvPr id="39" name="Rectangle 38">
              <a:extLst>
                <a:ext uri="{FF2B5EF4-FFF2-40B4-BE49-F238E27FC236}">
                  <a16:creationId xmlns:a16="http://schemas.microsoft.com/office/drawing/2014/main" id="{4A8AB579-A0AC-4E67-B547-2D68D22D4BA2}"/>
                </a:ext>
              </a:extLst>
            </p:cNvPr>
            <p:cNvSpPr/>
            <p:nvPr/>
          </p:nvSpPr>
          <p:spPr>
            <a:xfrm>
              <a:off x="3405157" y="2947151"/>
              <a:ext cx="442764" cy="1362819"/>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0" name="Rectangle 39">
            <a:extLst>
              <a:ext uri="{FF2B5EF4-FFF2-40B4-BE49-F238E27FC236}">
                <a16:creationId xmlns:a16="http://schemas.microsoft.com/office/drawing/2014/main" id="{4EF7E9AC-1981-4CDB-8F0E-DD7163997C1A}"/>
              </a:ext>
            </a:extLst>
          </p:cNvPr>
          <p:cNvSpPr/>
          <p:nvPr/>
        </p:nvSpPr>
        <p:spPr>
          <a:xfrm>
            <a:off x="3590488" y="3011647"/>
            <a:ext cx="370168" cy="1362820"/>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DB8B612A-68DA-4305-8A19-DC8F70C81893}"/>
              </a:ext>
            </a:extLst>
          </p:cNvPr>
          <p:cNvSpPr txBox="1"/>
          <p:nvPr/>
        </p:nvSpPr>
        <p:spPr>
          <a:xfrm>
            <a:off x="306647" y="5368505"/>
            <a:ext cx="5712644" cy="461665"/>
          </a:xfrm>
          <a:prstGeom prst="rect">
            <a:avLst/>
          </a:prstGeom>
          <a:noFill/>
        </p:spPr>
        <p:txBody>
          <a:bodyPr wrap="square" rtlCol="0">
            <a:spAutoFit/>
          </a:bodyPr>
          <a:lstStyle/>
          <a:p>
            <a:pPr algn="ctr"/>
            <a:r>
              <a:rPr lang="en-US" sz="1200" dirty="0"/>
              <a:t>Affluents and Affluent Millennials are on par with their peers in finding TV ads amusing</a:t>
            </a:r>
          </a:p>
        </p:txBody>
      </p:sp>
      <p:sp>
        <p:nvSpPr>
          <p:cNvPr id="42" name="TextBox 41">
            <a:extLst>
              <a:ext uri="{FF2B5EF4-FFF2-40B4-BE49-F238E27FC236}">
                <a16:creationId xmlns:a16="http://schemas.microsoft.com/office/drawing/2014/main" id="{C76291CB-E11E-4A2E-B0D0-953036EE25AF}"/>
              </a:ext>
            </a:extLst>
          </p:cNvPr>
          <p:cNvSpPr txBox="1"/>
          <p:nvPr/>
        </p:nvSpPr>
        <p:spPr>
          <a:xfrm>
            <a:off x="6177219" y="5350666"/>
            <a:ext cx="2915891" cy="646331"/>
          </a:xfrm>
          <a:prstGeom prst="rect">
            <a:avLst/>
          </a:prstGeom>
          <a:noFill/>
        </p:spPr>
        <p:txBody>
          <a:bodyPr wrap="square" rtlCol="0">
            <a:spAutoFit/>
          </a:bodyPr>
          <a:lstStyle/>
          <a:p>
            <a:pPr algn="ctr"/>
            <a:r>
              <a:rPr lang="en-US" sz="1200" dirty="0"/>
              <a:t>Those that may be most likely to be cynical about advertising have a fairly positive view, on par with all </a:t>
            </a:r>
            <a:r>
              <a:rPr lang="en-US" sz="1200" dirty="0" err="1"/>
              <a:t>affluents</a:t>
            </a:r>
            <a:endParaRPr lang="en-US" sz="1200" dirty="0"/>
          </a:p>
        </p:txBody>
      </p:sp>
      <p:sp>
        <p:nvSpPr>
          <p:cNvPr id="46" name="Rectangle 45">
            <a:extLst>
              <a:ext uri="{FF2B5EF4-FFF2-40B4-BE49-F238E27FC236}">
                <a16:creationId xmlns:a16="http://schemas.microsoft.com/office/drawing/2014/main" id="{885800B3-ED4E-4836-9949-8BD844C757B8}"/>
              </a:ext>
            </a:extLst>
          </p:cNvPr>
          <p:cNvSpPr/>
          <p:nvPr/>
        </p:nvSpPr>
        <p:spPr>
          <a:xfrm>
            <a:off x="2060038" y="4796326"/>
            <a:ext cx="274320" cy="201168"/>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000" dirty="0">
                <a:solidFill>
                  <a:schemeClr val="bg1"/>
                </a:solidFill>
              </a:rPr>
              <a:t>80</a:t>
            </a:r>
          </a:p>
        </p:txBody>
      </p:sp>
      <p:sp>
        <p:nvSpPr>
          <p:cNvPr id="47" name="Rectangle 46">
            <a:extLst>
              <a:ext uri="{FF2B5EF4-FFF2-40B4-BE49-F238E27FC236}">
                <a16:creationId xmlns:a16="http://schemas.microsoft.com/office/drawing/2014/main" id="{06689A77-C70E-4C36-B86D-645825C8AE37}"/>
              </a:ext>
            </a:extLst>
          </p:cNvPr>
          <p:cNvSpPr/>
          <p:nvPr/>
        </p:nvSpPr>
        <p:spPr>
          <a:xfrm>
            <a:off x="5744971" y="4779892"/>
            <a:ext cx="274320" cy="201168"/>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000" dirty="0">
                <a:solidFill>
                  <a:schemeClr val="bg1"/>
                </a:solidFill>
              </a:rPr>
              <a:t>102</a:t>
            </a:r>
          </a:p>
        </p:txBody>
      </p:sp>
      <p:graphicFrame>
        <p:nvGraphicFramePr>
          <p:cNvPr id="48" name="Chart 47">
            <a:extLst>
              <a:ext uri="{FF2B5EF4-FFF2-40B4-BE49-F238E27FC236}">
                <a16:creationId xmlns:a16="http://schemas.microsoft.com/office/drawing/2014/main" id="{C0C0AACA-271C-43E3-9CAB-7F2D83FC29BB}"/>
              </a:ext>
            </a:extLst>
          </p:cNvPr>
          <p:cNvGraphicFramePr/>
          <p:nvPr>
            <p:extLst>
              <p:ext uri="{D42A27DB-BD31-4B8C-83A1-F6EECF244321}">
                <p14:modId xmlns:p14="http://schemas.microsoft.com/office/powerpoint/2010/main" val="1076566042"/>
              </p:ext>
            </p:extLst>
          </p:nvPr>
        </p:nvGraphicFramePr>
        <p:xfrm>
          <a:off x="119062" y="2587939"/>
          <a:ext cx="2934790" cy="2216271"/>
        </p:xfrm>
        <a:graphic>
          <a:graphicData uri="http://schemas.openxmlformats.org/drawingml/2006/chart">
            <c:chart xmlns:c="http://schemas.openxmlformats.org/drawingml/2006/chart" xmlns:r="http://schemas.openxmlformats.org/officeDocument/2006/relationships" r:id="rId4"/>
          </a:graphicData>
        </a:graphic>
      </p:graphicFrame>
      <p:sp>
        <p:nvSpPr>
          <p:cNvPr id="38" name="Rectangle 37">
            <a:extLst>
              <a:ext uri="{FF2B5EF4-FFF2-40B4-BE49-F238E27FC236}">
                <a16:creationId xmlns:a16="http://schemas.microsoft.com/office/drawing/2014/main" id="{64AB5380-24A5-4375-9343-4E9913E2C94E}"/>
              </a:ext>
            </a:extLst>
          </p:cNvPr>
          <p:cNvSpPr/>
          <p:nvPr/>
        </p:nvSpPr>
        <p:spPr>
          <a:xfrm>
            <a:off x="218114" y="3011647"/>
            <a:ext cx="436227" cy="1350862"/>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491040C-A09B-46EF-911C-63977305D93B}"/>
              </a:ext>
            </a:extLst>
          </p:cNvPr>
          <p:cNvSpPr/>
          <p:nvPr/>
        </p:nvSpPr>
        <p:spPr>
          <a:xfrm>
            <a:off x="8239646" y="4753725"/>
            <a:ext cx="274320" cy="201168"/>
          </a:xfrm>
          <a:prstGeom prst="rect">
            <a:avLst/>
          </a:prstGeom>
          <a:solidFill>
            <a:srgbClr val="008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000" dirty="0">
                <a:solidFill>
                  <a:schemeClr val="bg1"/>
                </a:solidFill>
              </a:rPr>
              <a:t>91</a:t>
            </a:r>
          </a:p>
        </p:txBody>
      </p:sp>
      <p:sp>
        <p:nvSpPr>
          <p:cNvPr id="43" name="TextBox 42">
            <a:extLst>
              <a:ext uri="{FF2B5EF4-FFF2-40B4-BE49-F238E27FC236}">
                <a16:creationId xmlns:a16="http://schemas.microsoft.com/office/drawing/2014/main" id="{CEFB78C8-5C7F-4C51-AE05-9E675F496695}"/>
              </a:ext>
            </a:extLst>
          </p:cNvPr>
          <p:cNvSpPr txBox="1"/>
          <p:nvPr/>
        </p:nvSpPr>
        <p:spPr>
          <a:xfrm>
            <a:off x="109884" y="6392288"/>
            <a:ext cx="7331375" cy="415498"/>
          </a:xfrm>
          <a:prstGeom prst="rect">
            <a:avLst/>
          </a:prstGeom>
          <a:noFill/>
        </p:spPr>
        <p:txBody>
          <a:bodyPr wrap="square" rtlCol="0">
            <a:spAutoFit/>
          </a:bodyPr>
          <a:lstStyle/>
          <a:p>
            <a:r>
              <a:rPr lang="en-US" sz="1050" dirty="0"/>
              <a:t>Source: 2017 GfK MRI Doublebase, Affluent Households HHI $100k+, Moderate Affluents HHI $100-$200k+, Ultra Affluents HHI $200k+; response “any agree”</a:t>
            </a:r>
          </a:p>
        </p:txBody>
      </p:sp>
      <p:sp>
        <p:nvSpPr>
          <p:cNvPr id="45" name="Text Placeholder 4">
            <a:extLst>
              <a:ext uri="{FF2B5EF4-FFF2-40B4-BE49-F238E27FC236}">
                <a16:creationId xmlns:a16="http://schemas.microsoft.com/office/drawing/2014/main" id="{25611FEA-574A-4BE9-84AB-2D5E74F2DD54}"/>
              </a:ext>
            </a:extLst>
          </p:cNvPr>
          <p:cNvSpPr txBox="1">
            <a:spLocks/>
          </p:cNvSpPr>
          <p:nvPr/>
        </p:nvSpPr>
        <p:spPr>
          <a:xfrm>
            <a:off x="329142" y="609548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GOOD FORTUNE</a:t>
            </a:r>
          </a:p>
        </p:txBody>
      </p:sp>
    </p:spTree>
    <p:extLst>
      <p:ext uri="{BB962C8B-B14F-4D97-AF65-F5344CB8AC3E}">
        <p14:creationId xmlns:p14="http://schemas.microsoft.com/office/powerpoint/2010/main" val="3333633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109057" y="6442331"/>
            <a:ext cx="7499758" cy="236537"/>
          </a:xfrm>
        </p:spPr>
        <p:txBody>
          <a:bodyPr/>
          <a:lstStyle/>
          <a:p>
            <a:r>
              <a:rPr lang="en-US" dirty="0"/>
              <a:t>Source: VAB analysis of iSpot.tv data, Reflects brand’s total monthly TV ad spend from 1/1/17-12/31/17. Actions = Social Actions &amp; Searches attributed to the TV advertising activity</a:t>
            </a:r>
          </a:p>
        </p:txBody>
      </p:sp>
      <p:sp>
        <p:nvSpPr>
          <p:cNvPr id="25" name="Title 1">
            <a:extLst>
              <a:ext uri="{FF2B5EF4-FFF2-40B4-BE49-F238E27FC236}">
                <a16:creationId xmlns:a16="http://schemas.microsoft.com/office/drawing/2014/main" id="{C55EF344-B3B0-4F03-9261-C08EBC3FC4A8}"/>
              </a:ext>
            </a:extLst>
          </p:cNvPr>
          <p:cNvSpPr txBox="1">
            <a:spLocks/>
          </p:cNvSpPr>
          <p:nvPr/>
        </p:nvSpPr>
        <p:spPr>
          <a:xfrm>
            <a:off x="271177" y="219884"/>
            <a:ext cx="8586252" cy="957509"/>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latin typeface="Trebuchet MS" pitchFamily="34" charset="0"/>
              </a:rPr>
              <a:t>As A Result, TV Advertising Is Proven To Stir Action For Premium Brands</a:t>
            </a:r>
          </a:p>
        </p:txBody>
      </p:sp>
      <p:grpSp>
        <p:nvGrpSpPr>
          <p:cNvPr id="2" name="Group 1">
            <a:extLst>
              <a:ext uri="{FF2B5EF4-FFF2-40B4-BE49-F238E27FC236}">
                <a16:creationId xmlns:a16="http://schemas.microsoft.com/office/drawing/2014/main" id="{CE14734F-F174-4F5B-8985-7A64256E2387}"/>
              </a:ext>
            </a:extLst>
          </p:cNvPr>
          <p:cNvGrpSpPr/>
          <p:nvPr/>
        </p:nvGrpSpPr>
        <p:grpSpPr>
          <a:xfrm>
            <a:off x="227462" y="2462330"/>
            <a:ext cx="8805334" cy="2290358"/>
            <a:chOff x="177721" y="3105779"/>
            <a:chExt cx="8805334" cy="3442025"/>
          </a:xfrm>
        </p:grpSpPr>
        <p:grpSp>
          <p:nvGrpSpPr>
            <p:cNvPr id="6" name="Group 5">
              <a:extLst>
                <a:ext uri="{FF2B5EF4-FFF2-40B4-BE49-F238E27FC236}">
                  <a16:creationId xmlns:a16="http://schemas.microsoft.com/office/drawing/2014/main" id="{BA3D11D3-DBF4-42C5-B5F8-EDB9EDF1FED0}"/>
                </a:ext>
              </a:extLst>
            </p:cNvPr>
            <p:cNvGrpSpPr/>
            <p:nvPr/>
          </p:nvGrpSpPr>
          <p:grpSpPr>
            <a:xfrm>
              <a:off x="177721" y="3105779"/>
              <a:ext cx="8805334" cy="3442025"/>
              <a:chOff x="179738" y="3698719"/>
              <a:chExt cx="8805334" cy="3442025"/>
            </a:xfrm>
          </p:grpSpPr>
          <p:graphicFrame>
            <p:nvGraphicFramePr>
              <p:cNvPr id="13" name="Chart 12"/>
              <p:cNvGraphicFramePr/>
              <p:nvPr>
                <p:extLst>
                  <p:ext uri="{D42A27DB-BD31-4B8C-83A1-F6EECF244321}">
                    <p14:modId xmlns:p14="http://schemas.microsoft.com/office/powerpoint/2010/main" val="1290142117"/>
                  </p:ext>
                </p:extLst>
              </p:nvPr>
            </p:nvGraphicFramePr>
            <p:xfrm>
              <a:off x="179738" y="3698719"/>
              <a:ext cx="8805334" cy="3442025"/>
            </p:xfrm>
            <a:graphic>
              <a:graphicData uri="http://schemas.openxmlformats.org/drawingml/2006/chart">
                <c:chart xmlns:c="http://schemas.openxmlformats.org/drawingml/2006/chart" xmlns:r="http://schemas.openxmlformats.org/officeDocument/2006/relationships" r:id="rId2"/>
              </a:graphicData>
            </a:graphic>
          </p:graphicFrame>
          <p:sp>
            <p:nvSpPr>
              <p:cNvPr id="19" name="Rectangle 18"/>
              <p:cNvSpPr/>
              <p:nvPr/>
            </p:nvSpPr>
            <p:spPr>
              <a:xfrm>
                <a:off x="2292805" y="5114622"/>
                <a:ext cx="553673" cy="1073812"/>
              </a:xfrm>
              <a:prstGeom prst="rect">
                <a:avLst/>
              </a:prstGeom>
              <a:noFill/>
              <a:ln w="19050">
                <a:solidFill>
                  <a:schemeClr val="tx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2944254" y="5093653"/>
                <a:ext cx="461810" cy="1111041"/>
              </a:xfrm>
              <a:prstGeom prst="rect">
                <a:avLst/>
              </a:prstGeom>
              <a:noFill/>
              <a:ln w="19050">
                <a:solidFill>
                  <a:schemeClr val="tx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5610994" y="4897686"/>
                <a:ext cx="760297" cy="1320807"/>
              </a:xfrm>
              <a:prstGeom prst="rect">
                <a:avLst/>
              </a:prstGeom>
              <a:noFill/>
              <a:ln w="19050">
                <a:solidFill>
                  <a:schemeClr val="tx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 name="Rectangle 19"/>
            <p:cNvSpPr/>
            <p:nvPr/>
          </p:nvSpPr>
          <p:spPr>
            <a:xfrm>
              <a:off x="1867844" y="3460604"/>
              <a:ext cx="1077219" cy="519399"/>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bg1"/>
                  </a:solidFill>
                </a:rPr>
                <a:t>Spend: -31%</a:t>
              </a:r>
            </a:p>
            <a:p>
              <a:pPr algn="ctr"/>
              <a:r>
                <a:rPr lang="en-US" sz="1100" dirty="0">
                  <a:solidFill>
                    <a:schemeClr val="bg1"/>
                  </a:solidFill>
                </a:rPr>
                <a:t>Actions: -73%</a:t>
              </a:r>
            </a:p>
          </p:txBody>
        </p:sp>
        <p:sp>
          <p:nvSpPr>
            <p:cNvPr id="22" name="Rectangle 21"/>
            <p:cNvSpPr/>
            <p:nvPr/>
          </p:nvSpPr>
          <p:spPr>
            <a:xfrm>
              <a:off x="2985489" y="3450122"/>
              <a:ext cx="1214367" cy="519399"/>
            </a:xfrm>
            <a:prstGeom prst="rect">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bg1"/>
                  </a:solidFill>
                </a:rPr>
                <a:t>Spend: +78%</a:t>
              </a:r>
            </a:p>
            <a:p>
              <a:pPr algn="ctr"/>
              <a:r>
                <a:rPr lang="en-US" sz="1100" dirty="0">
                  <a:solidFill>
                    <a:schemeClr val="bg1"/>
                  </a:solidFill>
                </a:rPr>
                <a:t>Actions: +119%</a:t>
              </a:r>
            </a:p>
          </p:txBody>
        </p:sp>
      </p:grpSp>
      <p:pic>
        <p:nvPicPr>
          <p:cNvPr id="9" name="Picture 8">
            <a:extLst>
              <a:ext uri="{FF2B5EF4-FFF2-40B4-BE49-F238E27FC236}">
                <a16:creationId xmlns:a16="http://schemas.microsoft.com/office/drawing/2014/main" id="{C6508F32-3EA2-4744-B7E9-D2427A5DBC70}"/>
              </a:ext>
            </a:extLst>
          </p:cNvPr>
          <p:cNvPicPr>
            <a:picLocks noChangeAspect="1"/>
          </p:cNvPicPr>
          <p:nvPr/>
        </p:nvPicPr>
        <p:blipFill>
          <a:blip r:embed="rId3"/>
          <a:stretch>
            <a:fillRect/>
          </a:stretch>
        </p:blipFill>
        <p:spPr>
          <a:xfrm>
            <a:off x="469784" y="2236032"/>
            <a:ext cx="672030" cy="672030"/>
          </a:xfrm>
          <a:prstGeom prst="roundRect">
            <a:avLst/>
          </a:prstGeom>
        </p:spPr>
      </p:pic>
      <p:sp>
        <p:nvSpPr>
          <p:cNvPr id="26" name="AutoShape 2" descr="Image result for chanel logo">
            <a:extLst>
              <a:ext uri="{FF2B5EF4-FFF2-40B4-BE49-F238E27FC236}">
                <a16:creationId xmlns:a16="http://schemas.microsoft.com/office/drawing/2014/main" id="{829AA109-6D23-48BF-82B3-C041655E2010}"/>
              </a:ext>
            </a:extLst>
          </p:cNvPr>
          <p:cNvSpPr>
            <a:spLocks noChangeAspect="1" noChangeArrowheads="1"/>
          </p:cNvSpPr>
          <p:nvPr/>
        </p:nvSpPr>
        <p:spPr bwMode="auto">
          <a:xfrm>
            <a:off x="4700521" y="320478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TextBox 26">
            <a:extLst>
              <a:ext uri="{FF2B5EF4-FFF2-40B4-BE49-F238E27FC236}">
                <a16:creationId xmlns:a16="http://schemas.microsoft.com/office/drawing/2014/main" id="{F4E38D1F-BE64-47E5-924C-289ACFB706E1}"/>
              </a:ext>
            </a:extLst>
          </p:cNvPr>
          <p:cNvSpPr txBox="1"/>
          <p:nvPr/>
        </p:nvSpPr>
        <p:spPr>
          <a:xfrm>
            <a:off x="177722" y="1250526"/>
            <a:ext cx="8805334" cy="954107"/>
          </a:xfrm>
          <a:prstGeom prst="rect">
            <a:avLst/>
          </a:prstGeom>
          <a:noFill/>
        </p:spPr>
        <p:txBody>
          <a:bodyPr wrap="square" rtlCol="0">
            <a:spAutoFit/>
          </a:bodyPr>
          <a:lstStyle/>
          <a:p>
            <a:pPr algn="ctr"/>
            <a:r>
              <a:rPr lang="en-US" sz="1400" dirty="0"/>
              <a:t>VAB conducted a custom analysis using TV attribution research, </a:t>
            </a:r>
            <a:r>
              <a:rPr lang="en-US" sz="1400" dirty="0" err="1"/>
              <a:t>iSpot</a:t>
            </a:r>
            <a:r>
              <a:rPr lang="en-US" sz="1400" dirty="0"/>
              <a:t>. In this analysis, the 2017 monthly TV spend for a variety of premium brands was compared to the monthly Search &amp; Social Actions (e.g. likes, posts, comments in social media) for those brands. Via the attribution model, it can be determined how many Searches &amp; Social Actions were taken as a direct result of the TV ad.</a:t>
            </a:r>
          </a:p>
        </p:txBody>
      </p:sp>
      <p:sp>
        <p:nvSpPr>
          <p:cNvPr id="24" name="Rectangle 23"/>
          <p:cNvSpPr/>
          <p:nvPr/>
        </p:nvSpPr>
        <p:spPr>
          <a:xfrm>
            <a:off x="5454779" y="2639855"/>
            <a:ext cx="1214367" cy="358351"/>
          </a:xfrm>
          <a:prstGeom prst="rect">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bg1"/>
                </a:solidFill>
              </a:rPr>
              <a:t>Spend: +61%</a:t>
            </a:r>
          </a:p>
          <a:p>
            <a:pPr algn="ctr"/>
            <a:r>
              <a:rPr lang="en-US" sz="1100" dirty="0">
                <a:solidFill>
                  <a:schemeClr val="bg1"/>
                </a:solidFill>
              </a:rPr>
              <a:t>Actions: +118%</a:t>
            </a:r>
          </a:p>
        </p:txBody>
      </p:sp>
      <p:graphicFrame>
        <p:nvGraphicFramePr>
          <p:cNvPr id="18" name="Chart 17">
            <a:extLst>
              <a:ext uri="{FF2B5EF4-FFF2-40B4-BE49-F238E27FC236}">
                <a16:creationId xmlns:a16="http://schemas.microsoft.com/office/drawing/2014/main" id="{C5230D3E-1F43-4CBE-BBE2-75E49276975C}"/>
              </a:ext>
            </a:extLst>
          </p:cNvPr>
          <p:cNvGraphicFramePr/>
          <p:nvPr>
            <p:extLst>
              <p:ext uri="{D42A27DB-BD31-4B8C-83A1-F6EECF244321}">
                <p14:modId xmlns:p14="http://schemas.microsoft.com/office/powerpoint/2010/main" val="2263757961"/>
              </p:ext>
            </p:extLst>
          </p:nvPr>
        </p:nvGraphicFramePr>
        <p:xfrm>
          <a:off x="169333" y="3904628"/>
          <a:ext cx="8805334" cy="2931884"/>
        </p:xfrm>
        <a:graphic>
          <a:graphicData uri="http://schemas.openxmlformats.org/drawingml/2006/chart">
            <c:chart xmlns:c="http://schemas.openxmlformats.org/drawingml/2006/chart" xmlns:r="http://schemas.openxmlformats.org/officeDocument/2006/relationships" r:id="rId4"/>
          </a:graphicData>
        </a:graphic>
      </p:graphicFrame>
      <p:sp>
        <p:nvSpPr>
          <p:cNvPr id="29" name="Rectangle 28">
            <a:extLst>
              <a:ext uri="{FF2B5EF4-FFF2-40B4-BE49-F238E27FC236}">
                <a16:creationId xmlns:a16="http://schemas.microsoft.com/office/drawing/2014/main" id="{2A6226CD-F411-4C88-9E48-AB841836D0BE}"/>
              </a:ext>
            </a:extLst>
          </p:cNvPr>
          <p:cNvSpPr/>
          <p:nvPr/>
        </p:nvSpPr>
        <p:spPr>
          <a:xfrm>
            <a:off x="5005322" y="5271954"/>
            <a:ext cx="883290" cy="780737"/>
          </a:xfrm>
          <a:prstGeom prst="rect">
            <a:avLst/>
          </a:prstGeom>
          <a:noFill/>
          <a:ln w="19050">
            <a:solidFill>
              <a:schemeClr val="tx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46FCAC7-4FE3-4A13-9133-E52453972D2E}"/>
              </a:ext>
            </a:extLst>
          </p:cNvPr>
          <p:cNvSpPr/>
          <p:nvPr/>
        </p:nvSpPr>
        <p:spPr>
          <a:xfrm>
            <a:off x="2776757" y="5249729"/>
            <a:ext cx="747222" cy="825188"/>
          </a:xfrm>
          <a:prstGeom prst="rect">
            <a:avLst/>
          </a:prstGeom>
          <a:noFill/>
          <a:ln w="19050">
            <a:solidFill>
              <a:schemeClr val="tx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0C3BA9A-6A2A-4FBA-9131-36CEA4B613C0}"/>
              </a:ext>
            </a:extLst>
          </p:cNvPr>
          <p:cNvSpPr/>
          <p:nvPr/>
        </p:nvSpPr>
        <p:spPr>
          <a:xfrm>
            <a:off x="6704074" y="5093784"/>
            <a:ext cx="883289" cy="980128"/>
          </a:xfrm>
          <a:prstGeom prst="rect">
            <a:avLst/>
          </a:prstGeom>
          <a:noFill/>
          <a:ln w="19050">
            <a:solidFill>
              <a:schemeClr val="tx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DE3A1D0-41FD-4681-9FC5-FAD95E24221F}"/>
              </a:ext>
            </a:extLst>
          </p:cNvPr>
          <p:cNvSpPr/>
          <p:nvPr/>
        </p:nvSpPr>
        <p:spPr>
          <a:xfrm>
            <a:off x="2716833" y="4780930"/>
            <a:ext cx="1193204" cy="418541"/>
          </a:xfrm>
          <a:prstGeom prst="rect">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bg1"/>
                </a:solidFill>
              </a:rPr>
              <a:t>Spend: +100%</a:t>
            </a:r>
          </a:p>
          <a:p>
            <a:pPr algn="ctr"/>
            <a:r>
              <a:rPr lang="en-US" sz="1100" dirty="0">
                <a:solidFill>
                  <a:schemeClr val="bg1"/>
                </a:solidFill>
              </a:rPr>
              <a:t>Actions: +595%</a:t>
            </a:r>
          </a:p>
        </p:txBody>
      </p:sp>
      <p:sp>
        <p:nvSpPr>
          <p:cNvPr id="33" name="Rectangle 32">
            <a:extLst>
              <a:ext uri="{FF2B5EF4-FFF2-40B4-BE49-F238E27FC236}">
                <a16:creationId xmlns:a16="http://schemas.microsoft.com/office/drawing/2014/main" id="{75DB4A18-6FED-42BC-986F-89A233A93537}"/>
              </a:ext>
            </a:extLst>
          </p:cNvPr>
          <p:cNvSpPr/>
          <p:nvPr/>
        </p:nvSpPr>
        <p:spPr>
          <a:xfrm>
            <a:off x="5238139" y="4765469"/>
            <a:ext cx="1045404" cy="418541"/>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bg1"/>
                </a:solidFill>
              </a:rPr>
              <a:t>Spend: -97%</a:t>
            </a:r>
          </a:p>
          <a:p>
            <a:pPr algn="ctr"/>
            <a:r>
              <a:rPr lang="en-US" sz="1100" dirty="0">
                <a:solidFill>
                  <a:schemeClr val="bg1"/>
                </a:solidFill>
              </a:rPr>
              <a:t>Actions: -70%</a:t>
            </a:r>
          </a:p>
        </p:txBody>
      </p:sp>
      <p:sp>
        <p:nvSpPr>
          <p:cNvPr id="34" name="Rectangle 33">
            <a:extLst>
              <a:ext uri="{FF2B5EF4-FFF2-40B4-BE49-F238E27FC236}">
                <a16:creationId xmlns:a16="http://schemas.microsoft.com/office/drawing/2014/main" id="{BC03C4B6-31B6-48D1-A4FE-BC9B71EA0587}"/>
              </a:ext>
            </a:extLst>
          </p:cNvPr>
          <p:cNvSpPr/>
          <p:nvPr/>
        </p:nvSpPr>
        <p:spPr>
          <a:xfrm>
            <a:off x="6704074" y="4596076"/>
            <a:ext cx="1153848" cy="418541"/>
          </a:xfrm>
          <a:prstGeom prst="rect">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bg1"/>
                </a:solidFill>
              </a:rPr>
              <a:t>Spend: +606%</a:t>
            </a:r>
          </a:p>
          <a:p>
            <a:pPr algn="ctr"/>
            <a:r>
              <a:rPr lang="en-US" sz="1100" dirty="0">
                <a:solidFill>
                  <a:schemeClr val="bg1"/>
                </a:solidFill>
              </a:rPr>
              <a:t>Actions: +265%</a:t>
            </a:r>
          </a:p>
        </p:txBody>
      </p:sp>
      <p:pic>
        <p:nvPicPr>
          <p:cNvPr id="3" name="Picture 2">
            <a:extLst>
              <a:ext uri="{FF2B5EF4-FFF2-40B4-BE49-F238E27FC236}">
                <a16:creationId xmlns:a16="http://schemas.microsoft.com/office/drawing/2014/main" id="{461B0211-D18A-48E3-B289-976205E2F1D3}"/>
              </a:ext>
            </a:extLst>
          </p:cNvPr>
          <p:cNvPicPr>
            <a:picLocks noChangeAspect="1"/>
          </p:cNvPicPr>
          <p:nvPr/>
        </p:nvPicPr>
        <p:blipFill>
          <a:blip r:embed="rId5"/>
          <a:stretch>
            <a:fillRect/>
          </a:stretch>
        </p:blipFill>
        <p:spPr>
          <a:xfrm>
            <a:off x="400286" y="4339492"/>
            <a:ext cx="771787" cy="427317"/>
          </a:xfrm>
          <a:prstGeom prst="rect">
            <a:avLst/>
          </a:prstGeom>
        </p:spPr>
      </p:pic>
      <p:sp>
        <p:nvSpPr>
          <p:cNvPr id="28" name="Text Placeholder 4">
            <a:extLst>
              <a:ext uri="{FF2B5EF4-FFF2-40B4-BE49-F238E27FC236}">
                <a16:creationId xmlns:a16="http://schemas.microsoft.com/office/drawing/2014/main" id="{67043740-4B84-4688-8038-85D04A878816}"/>
              </a:ext>
            </a:extLst>
          </p:cNvPr>
          <p:cNvSpPr txBox="1">
            <a:spLocks/>
          </p:cNvSpPr>
          <p:nvPr/>
        </p:nvSpPr>
        <p:spPr>
          <a:xfrm>
            <a:off x="109057" y="625090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GOOD FORTUNE</a:t>
            </a:r>
          </a:p>
        </p:txBody>
      </p:sp>
    </p:spTree>
    <p:extLst>
      <p:ext uri="{BB962C8B-B14F-4D97-AF65-F5344CB8AC3E}">
        <p14:creationId xmlns:p14="http://schemas.microsoft.com/office/powerpoint/2010/main" val="7526257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330C02E-385C-4954-8C6C-9D4E95A84E70}"/>
              </a:ext>
            </a:extLst>
          </p:cNvPr>
          <p:cNvGrpSpPr/>
          <p:nvPr/>
        </p:nvGrpSpPr>
        <p:grpSpPr>
          <a:xfrm>
            <a:off x="874504" y="1263932"/>
            <a:ext cx="7684398" cy="2489367"/>
            <a:chOff x="169333" y="595061"/>
            <a:chExt cx="8805334" cy="2931884"/>
          </a:xfrm>
        </p:grpSpPr>
        <p:graphicFrame>
          <p:nvGraphicFramePr>
            <p:cNvPr id="6" name="Chart 5"/>
            <p:cNvGraphicFramePr/>
            <p:nvPr>
              <p:extLst>
                <p:ext uri="{D42A27DB-BD31-4B8C-83A1-F6EECF244321}">
                  <p14:modId xmlns:p14="http://schemas.microsoft.com/office/powerpoint/2010/main" val="3319525267"/>
                </p:ext>
              </p:extLst>
            </p:nvPr>
          </p:nvGraphicFramePr>
          <p:xfrm>
            <a:off x="169333" y="595061"/>
            <a:ext cx="8805334" cy="2931884"/>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4365863" y="1396451"/>
              <a:ext cx="2222723" cy="1349167"/>
            </a:xfrm>
            <a:prstGeom prst="rect">
              <a:avLst/>
            </a:prstGeom>
            <a:noFill/>
            <a:ln w="19050">
              <a:solidFill>
                <a:schemeClr val="tx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110094" y="655503"/>
              <a:ext cx="1478492" cy="599968"/>
            </a:xfrm>
            <a:prstGeom prst="rect">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bg1"/>
                  </a:solidFill>
                </a:rPr>
                <a:t>Spend: +$18MM</a:t>
              </a:r>
            </a:p>
            <a:p>
              <a:pPr algn="ctr"/>
              <a:r>
                <a:rPr lang="en-US" sz="1100" dirty="0">
                  <a:solidFill>
                    <a:schemeClr val="bg1"/>
                  </a:solidFill>
                </a:rPr>
                <a:t>Actions: +59,000</a:t>
              </a:r>
            </a:p>
          </p:txBody>
        </p:sp>
      </p:grpSp>
      <p:grpSp>
        <p:nvGrpSpPr>
          <p:cNvPr id="23" name="Group 22">
            <a:extLst>
              <a:ext uri="{FF2B5EF4-FFF2-40B4-BE49-F238E27FC236}">
                <a16:creationId xmlns:a16="http://schemas.microsoft.com/office/drawing/2014/main" id="{BC2A3A67-53A5-42C4-B00D-DEE0DA79A25B}"/>
              </a:ext>
            </a:extLst>
          </p:cNvPr>
          <p:cNvGrpSpPr/>
          <p:nvPr/>
        </p:nvGrpSpPr>
        <p:grpSpPr>
          <a:xfrm>
            <a:off x="290004" y="3437590"/>
            <a:ext cx="8805334" cy="2931884"/>
            <a:chOff x="314036" y="3691159"/>
            <a:chExt cx="8805334" cy="2931884"/>
          </a:xfrm>
        </p:grpSpPr>
        <p:graphicFrame>
          <p:nvGraphicFramePr>
            <p:cNvPr id="9" name="Chart 8"/>
            <p:cNvGraphicFramePr/>
            <p:nvPr>
              <p:extLst>
                <p:ext uri="{D42A27DB-BD31-4B8C-83A1-F6EECF244321}">
                  <p14:modId xmlns:p14="http://schemas.microsoft.com/office/powerpoint/2010/main" val="3130892391"/>
                </p:ext>
              </p:extLst>
            </p:nvPr>
          </p:nvGraphicFramePr>
          <p:xfrm>
            <a:off x="314036" y="3691159"/>
            <a:ext cx="8805334" cy="2931884"/>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p:cNvSpPr/>
            <p:nvPr/>
          </p:nvSpPr>
          <p:spPr>
            <a:xfrm>
              <a:off x="3483237" y="4452052"/>
              <a:ext cx="1053571" cy="418541"/>
            </a:xfrm>
            <a:prstGeom prst="rect">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bg1"/>
                  </a:solidFill>
                </a:rPr>
                <a:t>Spend: +100%</a:t>
              </a:r>
            </a:p>
            <a:p>
              <a:pPr algn="ctr"/>
              <a:r>
                <a:rPr lang="en-US" sz="1100" dirty="0">
                  <a:solidFill>
                    <a:schemeClr val="bg1"/>
                  </a:solidFill>
                </a:rPr>
                <a:t>Actions: +90%</a:t>
              </a:r>
            </a:p>
          </p:txBody>
        </p:sp>
        <p:sp>
          <p:nvSpPr>
            <p:cNvPr id="13" name="Rectangle 12"/>
            <p:cNvSpPr/>
            <p:nvPr/>
          </p:nvSpPr>
          <p:spPr>
            <a:xfrm>
              <a:off x="5705086" y="4889750"/>
              <a:ext cx="861344" cy="980484"/>
            </a:xfrm>
            <a:prstGeom prst="rect">
              <a:avLst/>
            </a:prstGeom>
            <a:noFill/>
            <a:ln w="19050">
              <a:solidFill>
                <a:schemeClr val="tx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288792" y="4261305"/>
              <a:ext cx="1359358" cy="418541"/>
            </a:xfrm>
            <a:prstGeom prst="rect">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bg1"/>
                  </a:solidFill>
                </a:rPr>
                <a:t>Spend: +840%</a:t>
              </a:r>
            </a:p>
            <a:p>
              <a:pPr algn="ctr"/>
              <a:r>
                <a:rPr lang="en-US" sz="1100" dirty="0">
                  <a:solidFill>
                    <a:schemeClr val="bg1"/>
                  </a:solidFill>
                </a:rPr>
                <a:t>Actions: +426%</a:t>
              </a:r>
            </a:p>
          </p:txBody>
        </p:sp>
        <p:sp>
          <p:nvSpPr>
            <p:cNvPr id="15" name="Rectangle 14"/>
            <p:cNvSpPr/>
            <p:nvPr/>
          </p:nvSpPr>
          <p:spPr>
            <a:xfrm>
              <a:off x="3708929" y="5097885"/>
              <a:ext cx="602191" cy="780737"/>
            </a:xfrm>
            <a:prstGeom prst="rect">
              <a:avLst/>
            </a:prstGeom>
            <a:noFill/>
            <a:ln w="19050">
              <a:solidFill>
                <a:schemeClr val="tx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6816496" y="4517996"/>
              <a:ext cx="1232129" cy="1352238"/>
            </a:xfrm>
            <a:prstGeom prst="rect">
              <a:avLst/>
            </a:prstGeom>
            <a:noFill/>
            <a:ln w="19050">
              <a:solidFill>
                <a:schemeClr val="tx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2350743" y="4470751"/>
              <a:ext cx="1045404" cy="418541"/>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bg1"/>
                  </a:solidFill>
                </a:rPr>
                <a:t>Spend: -100%</a:t>
              </a:r>
            </a:p>
            <a:p>
              <a:pPr algn="ctr"/>
              <a:r>
                <a:rPr lang="en-US" sz="1100" dirty="0">
                  <a:solidFill>
                    <a:schemeClr val="bg1"/>
                  </a:solidFill>
                </a:rPr>
                <a:t>Actions: -33%</a:t>
              </a:r>
            </a:p>
          </p:txBody>
        </p:sp>
        <p:sp>
          <p:nvSpPr>
            <p:cNvPr id="18" name="Rectangle 17"/>
            <p:cNvSpPr/>
            <p:nvPr/>
          </p:nvSpPr>
          <p:spPr>
            <a:xfrm>
              <a:off x="2441197" y="5303124"/>
              <a:ext cx="758512" cy="583888"/>
            </a:xfrm>
            <a:prstGeom prst="rect">
              <a:avLst/>
            </a:prstGeom>
            <a:noFill/>
            <a:ln w="19050">
              <a:solidFill>
                <a:schemeClr val="tx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800550" y="3887214"/>
              <a:ext cx="1359358" cy="418541"/>
            </a:xfrm>
            <a:prstGeom prst="rect">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bg1"/>
                  </a:solidFill>
                </a:rPr>
                <a:t>Spend: +$18MM</a:t>
              </a:r>
            </a:p>
            <a:p>
              <a:pPr algn="ctr"/>
              <a:r>
                <a:rPr lang="en-US" sz="1100" dirty="0">
                  <a:solidFill>
                    <a:schemeClr val="bg1"/>
                  </a:solidFill>
                </a:rPr>
                <a:t>Actions: +127,000</a:t>
              </a:r>
            </a:p>
          </p:txBody>
        </p:sp>
      </p:grpSp>
      <p:sp>
        <p:nvSpPr>
          <p:cNvPr id="20" name="Title 1">
            <a:extLst>
              <a:ext uri="{FF2B5EF4-FFF2-40B4-BE49-F238E27FC236}">
                <a16:creationId xmlns:a16="http://schemas.microsoft.com/office/drawing/2014/main" id="{F12818C7-54E7-4430-9B2B-9F66F348E719}"/>
              </a:ext>
            </a:extLst>
          </p:cNvPr>
          <p:cNvSpPr txBox="1">
            <a:spLocks/>
          </p:cNvSpPr>
          <p:nvPr/>
        </p:nvSpPr>
        <p:spPr>
          <a:xfrm>
            <a:off x="-10025" y="293950"/>
            <a:ext cx="9093666" cy="957509"/>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latin typeface="Trebuchet MS" pitchFamily="34" charset="0"/>
              </a:rPr>
              <a:t>As A Result, TV Advertising Is Proven To Stir Action For Premium Brands: </a:t>
            </a:r>
            <a:r>
              <a:rPr lang="en-US" sz="2400" b="1" dirty="0">
                <a:latin typeface="Trebuchet MS" pitchFamily="34" charset="0"/>
              </a:rPr>
              <a:t>Tech &amp; Fragrance</a:t>
            </a:r>
          </a:p>
        </p:txBody>
      </p:sp>
      <p:pic>
        <p:nvPicPr>
          <p:cNvPr id="21" name="Picture 20">
            <a:extLst>
              <a:ext uri="{FF2B5EF4-FFF2-40B4-BE49-F238E27FC236}">
                <a16:creationId xmlns:a16="http://schemas.microsoft.com/office/drawing/2014/main" id="{00054163-AB36-4624-BF4F-136902B49386}"/>
              </a:ext>
            </a:extLst>
          </p:cNvPr>
          <p:cNvPicPr>
            <a:picLocks noChangeAspect="1"/>
          </p:cNvPicPr>
          <p:nvPr/>
        </p:nvPicPr>
        <p:blipFill>
          <a:blip r:embed="rId4"/>
          <a:stretch>
            <a:fillRect/>
          </a:stretch>
        </p:blipFill>
        <p:spPr>
          <a:xfrm>
            <a:off x="290004" y="1163733"/>
            <a:ext cx="1149109" cy="604209"/>
          </a:xfrm>
          <a:prstGeom prst="rect">
            <a:avLst/>
          </a:prstGeom>
        </p:spPr>
      </p:pic>
      <p:pic>
        <p:nvPicPr>
          <p:cNvPr id="22" name="Picture 21">
            <a:extLst>
              <a:ext uri="{FF2B5EF4-FFF2-40B4-BE49-F238E27FC236}">
                <a16:creationId xmlns:a16="http://schemas.microsoft.com/office/drawing/2014/main" id="{D99412B8-C4B6-45E1-9730-4C7BA0957696}"/>
              </a:ext>
            </a:extLst>
          </p:cNvPr>
          <p:cNvPicPr>
            <a:picLocks noChangeAspect="1"/>
          </p:cNvPicPr>
          <p:nvPr/>
        </p:nvPicPr>
        <p:blipFill rotWithShape="1">
          <a:blip r:embed="rId5"/>
          <a:srcRect l="8887" r="18591"/>
          <a:stretch/>
        </p:blipFill>
        <p:spPr>
          <a:xfrm>
            <a:off x="314036" y="3326929"/>
            <a:ext cx="1009098" cy="648066"/>
          </a:xfrm>
          <a:prstGeom prst="rect">
            <a:avLst/>
          </a:prstGeom>
          <a:ln>
            <a:solidFill>
              <a:schemeClr val="tx1"/>
            </a:solidFill>
          </a:ln>
        </p:spPr>
      </p:pic>
      <p:sp>
        <p:nvSpPr>
          <p:cNvPr id="26" name="Text Placeholder 3">
            <a:extLst>
              <a:ext uri="{FF2B5EF4-FFF2-40B4-BE49-F238E27FC236}">
                <a16:creationId xmlns:a16="http://schemas.microsoft.com/office/drawing/2014/main" id="{1A63F3DB-8D3C-470E-AB35-DF371FF94BA5}"/>
              </a:ext>
            </a:extLst>
          </p:cNvPr>
          <p:cNvSpPr txBox="1">
            <a:spLocks/>
          </p:cNvSpPr>
          <p:nvPr/>
        </p:nvSpPr>
        <p:spPr>
          <a:xfrm>
            <a:off x="0" y="6510744"/>
            <a:ext cx="7499758" cy="236537"/>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Source: VAB analysis of iSpot.tv data, Reflects brand’s total monthly TV ad spend from July – December 2017 (Bose) and 1/1/17-12/31/17 (Chanel). Actions = Social Actions &amp; Searches attributed to the TV advertising activity</a:t>
            </a:r>
          </a:p>
        </p:txBody>
      </p:sp>
      <p:sp>
        <p:nvSpPr>
          <p:cNvPr id="24" name="Text Placeholder 4">
            <a:extLst>
              <a:ext uri="{FF2B5EF4-FFF2-40B4-BE49-F238E27FC236}">
                <a16:creationId xmlns:a16="http://schemas.microsoft.com/office/drawing/2014/main" id="{F9A936E0-B52D-414B-A128-C412E0D1904E}"/>
              </a:ext>
            </a:extLst>
          </p:cNvPr>
          <p:cNvSpPr txBox="1">
            <a:spLocks/>
          </p:cNvSpPr>
          <p:nvPr/>
        </p:nvSpPr>
        <p:spPr>
          <a:xfrm>
            <a:off x="329142" y="609548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GOOD FORTUNE</a:t>
            </a:r>
          </a:p>
        </p:txBody>
      </p:sp>
    </p:spTree>
    <p:extLst>
      <p:ext uri="{BB962C8B-B14F-4D97-AF65-F5344CB8AC3E}">
        <p14:creationId xmlns:p14="http://schemas.microsoft.com/office/powerpoint/2010/main" val="14318506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646389-1C05-455D-8171-3B73DE7E0F78}"/>
              </a:ext>
            </a:extLst>
          </p:cNvPr>
          <p:cNvSpPr/>
          <p:nvPr/>
        </p:nvSpPr>
        <p:spPr>
          <a:xfrm>
            <a:off x="1398955" y="3550940"/>
            <a:ext cx="1948252" cy="2120018"/>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txBox="1">
            <a:spLocks/>
          </p:cNvSpPr>
          <p:nvPr/>
        </p:nvSpPr>
        <p:spPr>
          <a:xfrm>
            <a:off x="297516" y="393025"/>
            <a:ext cx="8695481" cy="957509"/>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latin typeface="Trebuchet MS" pitchFamily="34" charset="0"/>
              </a:rPr>
              <a:t>When It Comes To Advertising Opportunities Outside The Home, Affluents Are More Likely Than The Average Adult To Be Interested in Cinema</a:t>
            </a:r>
          </a:p>
        </p:txBody>
      </p:sp>
      <p:sp>
        <p:nvSpPr>
          <p:cNvPr id="2" name="TextBox 1"/>
          <p:cNvSpPr txBox="1"/>
          <p:nvPr/>
        </p:nvSpPr>
        <p:spPr>
          <a:xfrm>
            <a:off x="486774" y="1731633"/>
            <a:ext cx="8506224" cy="1200329"/>
          </a:xfrm>
          <a:prstGeom prst="rect">
            <a:avLst/>
          </a:prstGeom>
          <a:noFill/>
        </p:spPr>
        <p:txBody>
          <a:bodyPr wrap="square" rtlCol="0">
            <a:spAutoFit/>
          </a:bodyPr>
          <a:lstStyle/>
          <a:p>
            <a:pPr algn="ctr"/>
            <a:r>
              <a:rPr lang="en-US" dirty="0"/>
              <a:t>Despite their on-the-go lifestyle, they are fairly disengaged in many OOH formats</a:t>
            </a:r>
          </a:p>
          <a:p>
            <a:pPr marL="285750" indent="-285750" algn="ctr">
              <a:buFontTx/>
              <a:buChar char="-"/>
            </a:pPr>
            <a:endParaRPr lang="en-US" dirty="0"/>
          </a:p>
          <a:p>
            <a:pPr marL="285750" indent="-285750" algn="ctr">
              <a:buFontTx/>
              <a:buChar char="-"/>
            </a:pPr>
            <a:endParaRPr lang="en-US" dirty="0"/>
          </a:p>
        </p:txBody>
      </p:sp>
      <p:graphicFrame>
        <p:nvGraphicFramePr>
          <p:cNvPr id="7" name="Chart 6">
            <a:extLst>
              <a:ext uri="{FF2B5EF4-FFF2-40B4-BE49-F238E27FC236}">
                <a16:creationId xmlns:a16="http://schemas.microsoft.com/office/drawing/2014/main" id="{16AC28A3-7B52-40D0-BCB9-B9F40988916E}"/>
              </a:ext>
            </a:extLst>
          </p:cNvPr>
          <p:cNvGraphicFramePr/>
          <p:nvPr>
            <p:extLst>
              <p:ext uri="{D42A27DB-BD31-4B8C-83A1-F6EECF244321}">
                <p14:modId xmlns:p14="http://schemas.microsoft.com/office/powerpoint/2010/main" val="1660430925"/>
              </p:ext>
            </p:extLst>
          </p:nvPr>
        </p:nvGraphicFramePr>
        <p:xfrm>
          <a:off x="1043592" y="3653759"/>
          <a:ext cx="7541683" cy="221976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E340D2F4-4522-4869-B1C3-1E491565E7A2}"/>
              </a:ext>
            </a:extLst>
          </p:cNvPr>
          <p:cNvSpPr txBox="1"/>
          <p:nvPr/>
        </p:nvSpPr>
        <p:spPr>
          <a:xfrm>
            <a:off x="2275268" y="2680497"/>
            <a:ext cx="5300618" cy="307777"/>
          </a:xfrm>
          <a:prstGeom prst="rect">
            <a:avLst/>
          </a:prstGeom>
          <a:noFill/>
        </p:spPr>
        <p:txBody>
          <a:bodyPr wrap="none" rtlCol="0">
            <a:spAutoFit/>
          </a:bodyPr>
          <a:lstStyle/>
          <a:p>
            <a:r>
              <a:rPr lang="en-US" sz="1400" b="1" dirty="0"/>
              <a:t>“I have considerable or some interest in ads in these places”</a:t>
            </a:r>
          </a:p>
        </p:txBody>
      </p:sp>
      <p:sp>
        <p:nvSpPr>
          <p:cNvPr id="6" name="TextBox 5">
            <a:extLst>
              <a:ext uri="{FF2B5EF4-FFF2-40B4-BE49-F238E27FC236}">
                <a16:creationId xmlns:a16="http://schemas.microsoft.com/office/drawing/2014/main" id="{3EA2A9C5-2959-4CD7-B6E8-37CAB275A734}"/>
              </a:ext>
            </a:extLst>
          </p:cNvPr>
          <p:cNvSpPr txBox="1"/>
          <p:nvPr/>
        </p:nvSpPr>
        <p:spPr>
          <a:xfrm>
            <a:off x="3155153" y="2931962"/>
            <a:ext cx="2801029" cy="261610"/>
          </a:xfrm>
          <a:prstGeom prst="rect">
            <a:avLst/>
          </a:prstGeom>
          <a:noFill/>
        </p:spPr>
        <p:txBody>
          <a:bodyPr wrap="square" rtlCol="0">
            <a:spAutoFit/>
          </a:bodyPr>
          <a:lstStyle/>
          <a:p>
            <a:pPr algn="ctr"/>
            <a:r>
              <a:rPr lang="en-US" sz="1100" dirty="0"/>
              <a:t>Index: Affluent Adults vs. Total Adults</a:t>
            </a:r>
          </a:p>
        </p:txBody>
      </p:sp>
      <p:sp>
        <p:nvSpPr>
          <p:cNvPr id="16" name="TextBox 15">
            <a:extLst>
              <a:ext uri="{FF2B5EF4-FFF2-40B4-BE49-F238E27FC236}">
                <a16:creationId xmlns:a16="http://schemas.microsoft.com/office/drawing/2014/main" id="{876B2D91-1EDF-4EAA-AE65-024488640B02}"/>
              </a:ext>
            </a:extLst>
          </p:cNvPr>
          <p:cNvSpPr txBox="1"/>
          <p:nvPr/>
        </p:nvSpPr>
        <p:spPr>
          <a:xfrm>
            <a:off x="136358" y="6539008"/>
            <a:ext cx="7331375" cy="230832"/>
          </a:xfrm>
          <a:prstGeom prst="rect">
            <a:avLst/>
          </a:prstGeom>
          <a:noFill/>
        </p:spPr>
        <p:txBody>
          <a:bodyPr wrap="square" rtlCol="0">
            <a:spAutoFit/>
          </a:bodyPr>
          <a:lstStyle/>
          <a:p>
            <a:r>
              <a:rPr lang="en-US" sz="900" dirty="0"/>
              <a:t>Source: 2017 GfK MRI </a:t>
            </a:r>
            <a:r>
              <a:rPr lang="en-US" sz="900" dirty="0" err="1"/>
              <a:t>Doublebase</a:t>
            </a:r>
            <a:r>
              <a:rPr lang="en-US" sz="900" dirty="0"/>
              <a:t>, Affluent Households HHI $100k vs. total Adults 18+</a:t>
            </a:r>
          </a:p>
        </p:txBody>
      </p:sp>
      <p:sp>
        <p:nvSpPr>
          <p:cNvPr id="9" name="Text Placeholder 4">
            <a:extLst>
              <a:ext uri="{FF2B5EF4-FFF2-40B4-BE49-F238E27FC236}">
                <a16:creationId xmlns:a16="http://schemas.microsoft.com/office/drawing/2014/main" id="{3AC6E4DE-2182-41D3-9257-542F1CAD688A}"/>
              </a:ext>
            </a:extLst>
          </p:cNvPr>
          <p:cNvSpPr txBox="1">
            <a:spLocks/>
          </p:cNvSpPr>
          <p:nvPr/>
        </p:nvSpPr>
        <p:spPr>
          <a:xfrm>
            <a:off x="329142" y="609548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GOOD FORTUNE</a:t>
            </a:r>
          </a:p>
        </p:txBody>
      </p:sp>
    </p:spTree>
    <p:extLst>
      <p:ext uri="{BB962C8B-B14F-4D97-AF65-F5344CB8AC3E}">
        <p14:creationId xmlns:p14="http://schemas.microsoft.com/office/powerpoint/2010/main" val="1474130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12542" y="292331"/>
            <a:ext cx="8904849" cy="957509"/>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600" dirty="0">
                <a:latin typeface="Trebuchet MS" pitchFamily="34" charset="0"/>
              </a:rPr>
              <a:t>Advertising Perceptions &amp; Behaviors – Key Takeaways</a:t>
            </a:r>
          </a:p>
        </p:txBody>
      </p:sp>
      <p:sp>
        <p:nvSpPr>
          <p:cNvPr id="2" name="TextBox 1"/>
          <p:cNvSpPr txBox="1"/>
          <p:nvPr/>
        </p:nvSpPr>
        <p:spPr>
          <a:xfrm>
            <a:off x="1237377" y="1624229"/>
            <a:ext cx="7993392" cy="923330"/>
          </a:xfrm>
          <a:prstGeom prst="rect">
            <a:avLst/>
          </a:prstGeom>
          <a:noFill/>
        </p:spPr>
        <p:txBody>
          <a:bodyPr wrap="square" rtlCol="0">
            <a:spAutoFit/>
          </a:bodyPr>
          <a:lstStyle/>
          <a:p>
            <a:r>
              <a:rPr lang="en-US" dirty="0"/>
              <a:t>Time-shifted viewing is not impacted by Affluence. While Affluent households are slightly more likely to own a DVR, the majority of their viewing is live, just like the average household.</a:t>
            </a:r>
          </a:p>
        </p:txBody>
      </p:sp>
      <p:sp>
        <p:nvSpPr>
          <p:cNvPr id="6" name="Oval 5">
            <a:extLst>
              <a:ext uri="{FF2B5EF4-FFF2-40B4-BE49-F238E27FC236}">
                <a16:creationId xmlns:a16="http://schemas.microsoft.com/office/drawing/2014/main" id="{16B3834D-A589-41CD-8183-61E6F54B4B3E}"/>
              </a:ext>
            </a:extLst>
          </p:cNvPr>
          <p:cNvSpPr/>
          <p:nvPr/>
        </p:nvSpPr>
        <p:spPr>
          <a:xfrm>
            <a:off x="410416" y="1672200"/>
            <a:ext cx="662731" cy="637683"/>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1</a:t>
            </a:r>
          </a:p>
        </p:txBody>
      </p:sp>
      <p:sp>
        <p:nvSpPr>
          <p:cNvPr id="10" name="Oval 9">
            <a:extLst>
              <a:ext uri="{FF2B5EF4-FFF2-40B4-BE49-F238E27FC236}">
                <a16:creationId xmlns:a16="http://schemas.microsoft.com/office/drawing/2014/main" id="{76519D23-CDC3-4E8C-85DF-0FC0BCDC4A4F}"/>
              </a:ext>
            </a:extLst>
          </p:cNvPr>
          <p:cNvSpPr/>
          <p:nvPr/>
        </p:nvSpPr>
        <p:spPr>
          <a:xfrm>
            <a:off x="410416" y="3089341"/>
            <a:ext cx="662731" cy="637683"/>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2</a:t>
            </a:r>
          </a:p>
        </p:txBody>
      </p:sp>
      <p:sp>
        <p:nvSpPr>
          <p:cNvPr id="11" name="Oval 10">
            <a:extLst>
              <a:ext uri="{FF2B5EF4-FFF2-40B4-BE49-F238E27FC236}">
                <a16:creationId xmlns:a16="http://schemas.microsoft.com/office/drawing/2014/main" id="{04E66C95-AEA3-495C-9EAD-6279A4BD2775}"/>
              </a:ext>
            </a:extLst>
          </p:cNvPr>
          <p:cNvSpPr/>
          <p:nvPr/>
        </p:nvSpPr>
        <p:spPr>
          <a:xfrm>
            <a:off x="410416" y="4506482"/>
            <a:ext cx="662731" cy="637683"/>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3</a:t>
            </a:r>
          </a:p>
        </p:txBody>
      </p:sp>
      <p:sp>
        <p:nvSpPr>
          <p:cNvPr id="3" name="Rectangle 2">
            <a:extLst>
              <a:ext uri="{FF2B5EF4-FFF2-40B4-BE49-F238E27FC236}">
                <a16:creationId xmlns:a16="http://schemas.microsoft.com/office/drawing/2014/main" id="{81E04476-CA5E-4734-BE9D-B9FEFAD9ACCC}"/>
              </a:ext>
            </a:extLst>
          </p:cNvPr>
          <p:cNvSpPr/>
          <p:nvPr/>
        </p:nvSpPr>
        <p:spPr>
          <a:xfrm>
            <a:off x="1237377" y="4545803"/>
            <a:ext cx="7780014" cy="923330"/>
          </a:xfrm>
          <a:prstGeom prst="rect">
            <a:avLst/>
          </a:prstGeom>
        </p:spPr>
        <p:txBody>
          <a:bodyPr wrap="square">
            <a:spAutoFit/>
          </a:bodyPr>
          <a:lstStyle/>
          <a:p>
            <a:r>
              <a:rPr lang="en-US" dirty="0"/>
              <a:t>Affluents respond to TV advertising, with correlations found between TV advertising and consumer searches/social actions for a variety of premium brands.</a:t>
            </a:r>
          </a:p>
        </p:txBody>
      </p:sp>
      <p:sp>
        <p:nvSpPr>
          <p:cNvPr id="9" name="TextBox 8">
            <a:extLst>
              <a:ext uri="{FF2B5EF4-FFF2-40B4-BE49-F238E27FC236}">
                <a16:creationId xmlns:a16="http://schemas.microsoft.com/office/drawing/2014/main" id="{8658F876-3E94-4C4C-B89C-3852FE8691EB}"/>
              </a:ext>
            </a:extLst>
          </p:cNvPr>
          <p:cNvSpPr txBox="1"/>
          <p:nvPr/>
        </p:nvSpPr>
        <p:spPr>
          <a:xfrm>
            <a:off x="1237377" y="3085016"/>
            <a:ext cx="7780014" cy="923330"/>
          </a:xfrm>
          <a:prstGeom prst="rect">
            <a:avLst/>
          </a:prstGeom>
          <a:noFill/>
        </p:spPr>
        <p:txBody>
          <a:bodyPr wrap="square" rtlCol="0">
            <a:spAutoFit/>
          </a:bodyPr>
          <a:lstStyle/>
          <a:p>
            <a:r>
              <a:rPr lang="en-US" dirty="0"/>
              <a:t>Similarly, their higher income does not impact ad-tolerance. Affluents have favorable opinions of TV advertising relative to other vehicles and on par with the average adult.</a:t>
            </a:r>
          </a:p>
        </p:txBody>
      </p:sp>
      <p:sp>
        <p:nvSpPr>
          <p:cNvPr id="12" name="Text Placeholder 4">
            <a:extLst>
              <a:ext uri="{FF2B5EF4-FFF2-40B4-BE49-F238E27FC236}">
                <a16:creationId xmlns:a16="http://schemas.microsoft.com/office/drawing/2014/main" id="{84D8BB8E-3BEB-400C-884A-0213EEA77E0B}"/>
              </a:ext>
            </a:extLst>
          </p:cNvPr>
          <p:cNvSpPr txBox="1">
            <a:spLocks/>
          </p:cNvSpPr>
          <p:nvPr/>
        </p:nvSpPr>
        <p:spPr>
          <a:xfrm>
            <a:off x="329142" y="609548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GOOD FORTUNE</a:t>
            </a:r>
          </a:p>
        </p:txBody>
      </p:sp>
    </p:spTree>
    <p:extLst>
      <p:ext uri="{BB962C8B-B14F-4D97-AF65-F5344CB8AC3E}">
        <p14:creationId xmlns:p14="http://schemas.microsoft.com/office/powerpoint/2010/main" val="244020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12542" y="292331"/>
            <a:ext cx="8904849" cy="957509"/>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600" i="1" dirty="0">
                <a:latin typeface="Trebuchet MS" pitchFamily="34" charset="0"/>
              </a:rPr>
              <a:t>Good Fortune</a:t>
            </a:r>
            <a:r>
              <a:rPr lang="en-US" sz="2600" dirty="0">
                <a:latin typeface="Trebuchet MS" pitchFamily="34" charset="0"/>
              </a:rPr>
              <a:t> Key Takeaways</a:t>
            </a:r>
          </a:p>
        </p:txBody>
      </p:sp>
      <p:sp>
        <p:nvSpPr>
          <p:cNvPr id="9" name="TextBox 8">
            <a:extLst>
              <a:ext uri="{FF2B5EF4-FFF2-40B4-BE49-F238E27FC236}">
                <a16:creationId xmlns:a16="http://schemas.microsoft.com/office/drawing/2014/main" id="{4DF9FFE6-4B04-45E2-96CD-5EF794FB00A5}"/>
              </a:ext>
            </a:extLst>
          </p:cNvPr>
          <p:cNvSpPr txBox="1"/>
          <p:nvPr/>
        </p:nvSpPr>
        <p:spPr>
          <a:xfrm>
            <a:off x="371104" y="1154667"/>
            <a:ext cx="8544296" cy="646331"/>
          </a:xfrm>
          <a:prstGeom prst="rect">
            <a:avLst/>
          </a:prstGeom>
          <a:noFill/>
        </p:spPr>
        <p:txBody>
          <a:bodyPr wrap="square" rtlCol="0">
            <a:spAutoFit/>
          </a:bodyPr>
          <a:lstStyle/>
          <a:p>
            <a:pPr marL="285750" indent="-285750">
              <a:buClr>
                <a:srgbClr val="008000"/>
              </a:buClr>
              <a:buSzPct val="120000"/>
              <a:buFont typeface="Wingdings" panose="05000000000000000000" pitchFamily="2" charset="2"/>
              <a:buChar char="ü"/>
            </a:pPr>
            <a:r>
              <a:rPr lang="en-US" dirty="0"/>
              <a:t>Demographically, Affluents are different than the average adult, but their values are similar.</a:t>
            </a:r>
          </a:p>
        </p:txBody>
      </p:sp>
      <p:sp>
        <p:nvSpPr>
          <p:cNvPr id="11" name="TextBox 10">
            <a:extLst>
              <a:ext uri="{FF2B5EF4-FFF2-40B4-BE49-F238E27FC236}">
                <a16:creationId xmlns:a16="http://schemas.microsoft.com/office/drawing/2014/main" id="{14823560-5DB2-4803-9D30-6224DF85B641}"/>
              </a:ext>
            </a:extLst>
          </p:cNvPr>
          <p:cNvSpPr txBox="1"/>
          <p:nvPr/>
        </p:nvSpPr>
        <p:spPr>
          <a:xfrm>
            <a:off x="371104" y="2030327"/>
            <a:ext cx="8544296" cy="923330"/>
          </a:xfrm>
          <a:prstGeom prst="rect">
            <a:avLst/>
          </a:prstGeom>
          <a:noFill/>
        </p:spPr>
        <p:txBody>
          <a:bodyPr wrap="square" rtlCol="0">
            <a:spAutoFit/>
          </a:bodyPr>
          <a:lstStyle/>
          <a:p>
            <a:pPr marL="285750" indent="-285750">
              <a:buClr>
                <a:srgbClr val="008000"/>
              </a:buClr>
              <a:buSzPct val="120000"/>
              <a:buFont typeface="Wingdings" panose="05000000000000000000" pitchFamily="2" charset="2"/>
              <a:buChar char="ü"/>
            </a:pPr>
            <a:r>
              <a:rPr lang="en-US" dirty="0"/>
              <a:t>The Affluent lead complex lives, filled with work and family demands, as well as a variety of self-enriching leisure activities. As such, they want the convenience of </a:t>
            </a:r>
            <a:r>
              <a:rPr lang="en-US" i="1" dirty="0"/>
              <a:t>more</a:t>
            </a:r>
            <a:r>
              <a:rPr lang="en-US" dirty="0"/>
              <a:t> ways to watch the content they love.</a:t>
            </a:r>
          </a:p>
        </p:txBody>
      </p:sp>
      <p:sp>
        <p:nvSpPr>
          <p:cNvPr id="12" name="TextBox 11">
            <a:extLst>
              <a:ext uri="{FF2B5EF4-FFF2-40B4-BE49-F238E27FC236}">
                <a16:creationId xmlns:a16="http://schemas.microsoft.com/office/drawing/2014/main" id="{0E52A645-0508-4E08-9ADF-0F61754D8D59}"/>
              </a:ext>
            </a:extLst>
          </p:cNvPr>
          <p:cNvSpPr txBox="1"/>
          <p:nvPr/>
        </p:nvSpPr>
        <p:spPr>
          <a:xfrm>
            <a:off x="371104" y="3243837"/>
            <a:ext cx="8268844" cy="646331"/>
          </a:xfrm>
          <a:prstGeom prst="rect">
            <a:avLst/>
          </a:prstGeom>
          <a:noFill/>
        </p:spPr>
        <p:txBody>
          <a:bodyPr wrap="square" rtlCol="0">
            <a:spAutoFit/>
          </a:bodyPr>
          <a:lstStyle/>
          <a:p>
            <a:pPr marL="285750" indent="-285750">
              <a:buClr>
                <a:srgbClr val="008000"/>
              </a:buClr>
              <a:buSzPct val="120000"/>
              <a:buFont typeface="Wingdings" panose="05000000000000000000" pitchFamily="2" charset="2"/>
              <a:buChar char="ü"/>
            </a:pPr>
            <a:r>
              <a:rPr lang="en-US" dirty="0"/>
              <a:t>Even though their means allows them to own devices and gadgets, ultimately their video consumption </a:t>
            </a:r>
            <a:r>
              <a:rPr lang="en-US"/>
              <a:t>is no </a:t>
            </a:r>
            <a:r>
              <a:rPr lang="en-US" dirty="0"/>
              <a:t>different than the average adult.</a:t>
            </a:r>
          </a:p>
        </p:txBody>
      </p:sp>
      <p:sp>
        <p:nvSpPr>
          <p:cNvPr id="13" name="TextBox 12">
            <a:extLst>
              <a:ext uri="{FF2B5EF4-FFF2-40B4-BE49-F238E27FC236}">
                <a16:creationId xmlns:a16="http://schemas.microsoft.com/office/drawing/2014/main" id="{83950DFC-5563-4BDD-99C6-DBD744DEA195}"/>
              </a:ext>
            </a:extLst>
          </p:cNvPr>
          <p:cNvSpPr txBox="1"/>
          <p:nvPr/>
        </p:nvSpPr>
        <p:spPr>
          <a:xfrm>
            <a:off x="371104" y="4110245"/>
            <a:ext cx="8544296" cy="923330"/>
          </a:xfrm>
          <a:prstGeom prst="rect">
            <a:avLst/>
          </a:prstGeom>
          <a:noFill/>
        </p:spPr>
        <p:txBody>
          <a:bodyPr wrap="square" rtlCol="0">
            <a:spAutoFit/>
          </a:bodyPr>
          <a:lstStyle/>
          <a:p>
            <a:pPr marL="285750" indent="-285750">
              <a:buClr>
                <a:srgbClr val="008000"/>
              </a:buClr>
              <a:buSzPct val="120000"/>
              <a:buFont typeface="Wingdings" panose="05000000000000000000" pitchFamily="2" charset="2"/>
              <a:buChar char="ü"/>
            </a:pPr>
            <a:r>
              <a:rPr lang="en-US" dirty="0"/>
              <a:t>The overwhelming majority hold a Cable+ subscription, and they dedicate more of their time to watching TV than they do to the major digital platforms. </a:t>
            </a:r>
          </a:p>
        </p:txBody>
      </p:sp>
      <p:sp>
        <p:nvSpPr>
          <p:cNvPr id="14" name="TextBox 13">
            <a:extLst>
              <a:ext uri="{FF2B5EF4-FFF2-40B4-BE49-F238E27FC236}">
                <a16:creationId xmlns:a16="http://schemas.microsoft.com/office/drawing/2014/main" id="{5C1F6441-17C2-4DC9-B067-2174F2D85E75}"/>
              </a:ext>
            </a:extLst>
          </p:cNvPr>
          <p:cNvSpPr txBox="1"/>
          <p:nvPr/>
        </p:nvSpPr>
        <p:spPr>
          <a:xfrm>
            <a:off x="413214" y="5233328"/>
            <a:ext cx="8460075" cy="646331"/>
          </a:xfrm>
          <a:prstGeom prst="rect">
            <a:avLst/>
          </a:prstGeom>
          <a:noFill/>
        </p:spPr>
        <p:txBody>
          <a:bodyPr wrap="square" rtlCol="0">
            <a:spAutoFit/>
          </a:bodyPr>
          <a:lstStyle/>
          <a:p>
            <a:pPr marL="285750" indent="-285750">
              <a:buClr>
                <a:srgbClr val="008000"/>
              </a:buClr>
              <a:buSzPct val="120000"/>
              <a:buFont typeface="Wingdings" panose="05000000000000000000" pitchFamily="2" charset="2"/>
              <a:buChar char="ü"/>
            </a:pPr>
            <a:r>
              <a:rPr lang="en-US" dirty="0"/>
              <a:t>Although their income allows them to customize their viewing, that doesn’t translate to ad avoidance or lower ad tolerance.</a:t>
            </a:r>
          </a:p>
        </p:txBody>
      </p:sp>
      <p:sp>
        <p:nvSpPr>
          <p:cNvPr id="10" name="Text Placeholder 4">
            <a:extLst>
              <a:ext uri="{FF2B5EF4-FFF2-40B4-BE49-F238E27FC236}">
                <a16:creationId xmlns:a16="http://schemas.microsoft.com/office/drawing/2014/main" id="{E66EDCA3-9254-43A9-A2D1-925B2A25FBAC}"/>
              </a:ext>
            </a:extLst>
          </p:cNvPr>
          <p:cNvSpPr txBox="1">
            <a:spLocks/>
          </p:cNvSpPr>
          <p:nvPr/>
        </p:nvSpPr>
        <p:spPr>
          <a:xfrm>
            <a:off x="329142" y="609548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GOOD FORTUNE</a:t>
            </a:r>
          </a:p>
        </p:txBody>
      </p:sp>
    </p:spTree>
    <p:extLst>
      <p:ext uri="{BB962C8B-B14F-4D97-AF65-F5344CB8AC3E}">
        <p14:creationId xmlns:p14="http://schemas.microsoft.com/office/powerpoint/2010/main" val="228956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5DE42-EA84-436E-ADD6-FED7E58E06A6}"/>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218320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700169" y="408718"/>
            <a:ext cx="8066325" cy="957509"/>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latin typeface="Trebuchet MS" pitchFamily="34" charset="0"/>
              </a:rPr>
              <a:t>“Affluent” vs. “Wealthy” – A Quick Level-Set</a:t>
            </a:r>
          </a:p>
        </p:txBody>
      </p:sp>
      <p:sp>
        <p:nvSpPr>
          <p:cNvPr id="3" name="Rectangle 2">
            <a:extLst>
              <a:ext uri="{FF2B5EF4-FFF2-40B4-BE49-F238E27FC236}">
                <a16:creationId xmlns:a16="http://schemas.microsoft.com/office/drawing/2014/main" id="{8EFD93A7-249F-4CEB-8797-94DEE9FC69B5}"/>
              </a:ext>
            </a:extLst>
          </p:cNvPr>
          <p:cNvSpPr/>
          <p:nvPr/>
        </p:nvSpPr>
        <p:spPr>
          <a:xfrm>
            <a:off x="393008" y="932165"/>
            <a:ext cx="8411965" cy="1331134"/>
          </a:xfrm>
          <a:prstGeom prst="rect">
            <a:avLst/>
          </a:prstGeom>
        </p:spPr>
        <p:txBody>
          <a:bodyPr wrap="square">
            <a:spAutoFit/>
          </a:bodyPr>
          <a:lstStyle/>
          <a:p>
            <a:pPr algn="ctr"/>
            <a:r>
              <a:rPr lang="en-US" sz="1400" dirty="0">
                <a:solidFill>
                  <a:srgbClr val="000000"/>
                </a:solidFill>
                <a:latin typeface="Tahoma" panose="020B0604030504040204" pitchFamily="34" charset="0"/>
                <a:ea typeface="Tahoma" panose="020B0604030504040204" pitchFamily="34" charset="0"/>
                <a:cs typeface="Tahoma" panose="020B0604030504040204" pitchFamily="34" charset="0"/>
              </a:rPr>
              <a:t>“</a:t>
            </a:r>
            <a:r>
              <a:rPr lang="en-US" sz="1400" dirty="0">
                <a:solidFill>
                  <a:srgbClr val="000000"/>
                </a:solidFill>
                <a:ea typeface="Tahoma" panose="020B0604030504040204" pitchFamily="34" charset="0"/>
                <a:cs typeface="Tahoma" panose="020B0604030504040204" pitchFamily="34" charset="0"/>
              </a:rPr>
              <a:t>Affluence” is defined by most marketers as household with an income over $100k+.</a:t>
            </a:r>
          </a:p>
          <a:p>
            <a:pPr algn="ctr"/>
            <a:endParaRPr lang="en-US" sz="1200" dirty="0">
              <a:solidFill>
                <a:srgbClr val="000000"/>
              </a:solidFill>
              <a:ea typeface="Tahoma" panose="020B0604030504040204" pitchFamily="34" charset="0"/>
              <a:cs typeface="Tahoma" panose="020B0604030504040204" pitchFamily="34" charset="0"/>
            </a:endParaRPr>
          </a:p>
          <a:p>
            <a:pPr algn="ctr"/>
            <a:r>
              <a:rPr lang="en-US" sz="1400" dirty="0">
                <a:solidFill>
                  <a:srgbClr val="000000"/>
                </a:solidFill>
                <a:ea typeface="Tahoma" panose="020B0604030504040204" pitchFamily="34" charset="0"/>
                <a:cs typeface="Tahoma" panose="020B0604030504040204" pitchFamily="34" charset="0"/>
              </a:rPr>
              <a:t> At times, this is interchanged with “wealthy household.”</a:t>
            </a:r>
          </a:p>
          <a:p>
            <a:pPr algn="ctr"/>
            <a:r>
              <a:rPr lang="en-US" sz="1400" dirty="0">
                <a:solidFill>
                  <a:srgbClr val="000000"/>
                </a:solidFill>
                <a:ea typeface="Tahoma" panose="020B0604030504040204" pitchFamily="34" charset="0"/>
                <a:cs typeface="Tahoma" panose="020B0604030504040204" pitchFamily="34" charset="0"/>
              </a:rPr>
              <a:t>There is a big distinction in the amount of wealth, and one that is important to understand when thinking about the behaviors of the “Affluent” consumer.</a:t>
            </a:r>
            <a:endParaRPr lang="en-US" sz="1050" dirty="0">
              <a:solidFill>
                <a:srgbClr val="000000"/>
              </a:solidFill>
              <a:ea typeface="Tahoma" panose="020B0604030504040204" pitchFamily="34" charset="0"/>
              <a:cs typeface="Tahoma" panose="020B0604030504040204" pitchFamily="34" charset="0"/>
            </a:endParaRPr>
          </a:p>
          <a:p>
            <a:pPr algn="ctr"/>
            <a:endParaRPr lang="en-US" sz="1050" dirty="0">
              <a:solidFill>
                <a:srgbClr val="000000"/>
              </a:solidFill>
              <a:latin typeface="Open Sans"/>
            </a:endParaRPr>
          </a:p>
        </p:txBody>
      </p:sp>
      <p:sp>
        <p:nvSpPr>
          <p:cNvPr id="5" name="Oval 4">
            <a:extLst>
              <a:ext uri="{FF2B5EF4-FFF2-40B4-BE49-F238E27FC236}">
                <a16:creationId xmlns:a16="http://schemas.microsoft.com/office/drawing/2014/main" id="{CD350A2F-4FA6-4A09-B9FD-0B8A1EE2A6C2}"/>
              </a:ext>
            </a:extLst>
          </p:cNvPr>
          <p:cNvSpPr/>
          <p:nvPr/>
        </p:nvSpPr>
        <p:spPr>
          <a:xfrm>
            <a:off x="2330743" y="2145902"/>
            <a:ext cx="3486879" cy="3280932"/>
          </a:xfrm>
          <a:prstGeom prst="ellipse">
            <a:avLst/>
          </a:prstGeom>
          <a:solidFill>
            <a:schemeClr val="accent3">
              <a:lumMod val="60000"/>
              <a:lumOff val="40000"/>
              <a:alpha val="40000"/>
            </a:schemeClr>
          </a:solidFill>
          <a:ln w="57150">
            <a:solidFill>
              <a:srgbClr val="008000"/>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b="1" u="sng" dirty="0">
                <a:solidFill>
                  <a:schemeClr val="tx1"/>
                </a:solidFill>
              </a:rPr>
              <a:t>Affluent </a:t>
            </a:r>
            <a:r>
              <a:rPr lang="en-US" b="1" dirty="0">
                <a:solidFill>
                  <a:schemeClr val="tx1"/>
                </a:solidFill>
              </a:rPr>
              <a:t>($100k+ HHI)</a:t>
            </a:r>
            <a:endParaRPr lang="en-US" sz="1600" b="1" dirty="0">
              <a:solidFill>
                <a:schemeClr val="tx1"/>
              </a:solidFill>
            </a:endParaRPr>
          </a:p>
          <a:p>
            <a:pPr algn="ctr"/>
            <a:r>
              <a:rPr lang="en-US" sz="1600" dirty="0">
                <a:solidFill>
                  <a:schemeClr val="tx1"/>
                </a:solidFill>
              </a:rPr>
              <a:t>72 Million People (29% of adults)</a:t>
            </a:r>
          </a:p>
          <a:p>
            <a:pPr algn="ctr"/>
            <a:r>
              <a:rPr lang="en-US" sz="1600" dirty="0">
                <a:solidFill>
                  <a:schemeClr val="tx1"/>
                </a:solidFill>
              </a:rPr>
              <a:t>		</a:t>
            </a:r>
          </a:p>
        </p:txBody>
      </p:sp>
      <p:sp>
        <p:nvSpPr>
          <p:cNvPr id="9" name="Oval 8">
            <a:extLst>
              <a:ext uri="{FF2B5EF4-FFF2-40B4-BE49-F238E27FC236}">
                <a16:creationId xmlns:a16="http://schemas.microsoft.com/office/drawing/2014/main" id="{89EF70B5-5222-438F-861C-F270595E293A}"/>
              </a:ext>
            </a:extLst>
          </p:cNvPr>
          <p:cNvSpPr/>
          <p:nvPr/>
        </p:nvSpPr>
        <p:spPr>
          <a:xfrm>
            <a:off x="2233985" y="4119601"/>
            <a:ext cx="1725619" cy="1776042"/>
          </a:xfrm>
          <a:prstGeom prst="ellipse">
            <a:avLst/>
          </a:prstGeom>
          <a:solidFill>
            <a:schemeClr val="accent3">
              <a:lumMod val="20000"/>
              <a:lumOff val="80000"/>
              <a:alpha val="63000"/>
            </a:schemeClr>
          </a:solidFill>
          <a:ln w="19050">
            <a:solidFill>
              <a:schemeClr val="accent3"/>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b="1" u="sng" dirty="0">
              <a:solidFill>
                <a:schemeClr val="tx1"/>
              </a:solidFill>
            </a:endParaRPr>
          </a:p>
          <a:p>
            <a:pPr algn="ctr"/>
            <a:endParaRPr lang="en-US" b="1" u="sng" dirty="0">
              <a:solidFill>
                <a:schemeClr val="tx1"/>
              </a:solidFill>
            </a:endParaRPr>
          </a:p>
          <a:p>
            <a:pPr algn="ctr"/>
            <a:r>
              <a:rPr lang="en-US" b="1" u="sng" dirty="0">
                <a:solidFill>
                  <a:schemeClr val="tx1"/>
                </a:solidFill>
              </a:rPr>
              <a:t>Wealthy</a:t>
            </a:r>
          </a:p>
          <a:p>
            <a:pPr algn="ctr"/>
            <a:r>
              <a:rPr lang="en-US" sz="1200" b="1" dirty="0">
                <a:solidFill>
                  <a:schemeClr val="tx1"/>
                </a:solidFill>
              </a:rPr>
              <a:t>($1M+ in personal liquid assets)</a:t>
            </a:r>
          </a:p>
          <a:p>
            <a:pPr algn="ctr"/>
            <a:r>
              <a:rPr lang="en-US" sz="1400" dirty="0">
                <a:solidFill>
                  <a:schemeClr val="tx1"/>
                </a:solidFill>
              </a:rPr>
              <a:t>19M People</a:t>
            </a:r>
          </a:p>
          <a:p>
            <a:pPr algn="ctr"/>
            <a:r>
              <a:rPr lang="en-US" sz="1400" dirty="0">
                <a:solidFill>
                  <a:schemeClr val="tx1"/>
                </a:solidFill>
              </a:rPr>
              <a:t>(8%)</a:t>
            </a:r>
          </a:p>
        </p:txBody>
      </p:sp>
      <p:pic>
        <p:nvPicPr>
          <p:cNvPr id="2050" name="Picture 2" descr="Image result for robin leach">
            <a:extLst>
              <a:ext uri="{FF2B5EF4-FFF2-40B4-BE49-F238E27FC236}">
                <a16:creationId xmlns:a16="http://schemas.microsoft.com/office/drawing/2014/main" id="{B37C5D41-C488-4FE7-BAFA-AC28599B10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460" y="4272766"/>
            <a:ext cx="1135390" cy="1712168"/>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197A44B1-96A8-45E4-B540-7DA27A70793D}"/>
              </a:ext>
            </a:extLst>
          </p:cNvPr>
          <p:cNvCxnSpPr>
            <a:cxnSpLocks/>
          </p:cNvCxnSpPr>
          <p:nvPr/>
        </p:nvCxnSpPr>
        <p:spPr>
          <a:xfrm flipH="1">
            <a:off x="1490075" y="5278211"/>
            <a:ext cx="647582" cy="0"/>
          </a:xfrm>
          <a:prstGeom prst="straightConnector1">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B9550BE0-A9FB-4F4D-9602-E337D7CE955B}"/>
              </a:ext>
            </a:extLst>
          </p:cNvPr>
          <p:cNvSpPr txBox="1"/>
          <p:nvPr/>
        </p:nvSpPr>
        <p:spPr>
          <a:xfrm rot="1063004">
            <a:off x="2714837" y="4173499"/>
            <a:ext cx="1034257" cy="577081"/>
          </a:xfrm>
          <a:prstGeom prst="rect">
            <a:avLst/>
          </a:prstGeom>
          <a:noFill/>
        </p:spPr>
        <p:txBody>
          <a:bodyPr wrap="none" rtlCol="0">
            <a:spAutoFit/>
          </a:bodyPr>
          <a:lstStyle/>
          <a:p>
            <a:pPr algn="ctr"/>
            <a:r>
              <a:rPr lang="en-US" sz="1050" i="1" dirty="0"/>
              <a:t>10 Million</a:t>
            </a:r>
          </a:p>
          <a:p>
            <a:pPr algn="ctr"/>
            <a:r>
              <a:rPr lang="en-US" sz="1050" i="1" dirty="0"/>
              <a:t> overlap with </a:t>
            </a:r>
          </a:p>
          <a:p>
            <a:pPr algn="ctr"/>
            <a:r>
              <a:rPr lang="en-US" sz="1050" i="1" dirty="0"/>
              <a:t>Affluent</a:t>
            </a:r>
          </a:p>
        </p:txBody>
      </p:sp>
      <p:sp>
        <p:nvSpPr>
          <p:cNvPr id="17" name="TextBox 16">
            <a:extLst>
              <a:ext uri="{FF2B5EF4-FFF2-40B4-BE49-F238E27FC236}">
                <a16:creationId xmlns:a16="http://schemas.microsoft.com/office/drawing/2014/main" id="{AB3DA73B-AF86-45BE-877C-C9178B945D51}"/>
              </a:ext>
            </a:extLst>
          </p:cNvPr>
          <p:cNvSpPr txBox="1"/>
          <p:nvPr/>
        </p:nvSpPr>
        <p:spPr>
          <a:xfrm>
            <a:off x="125834" y="6589996"/>
            <a:ext cx="8629285" cy="369332"/>
          </a:xfrm>
          <a:prstGeom prst="rect">
            <a:avLst/>
          </a:prstGeom>
          <a:noFill/>
        </p:spPr>
        <p:txBody>
          <a:bodyPr wrap="none" rtlCol="0">
            <a:spAutoFit/>
          </a:bodyPr>
          <a:lstStyle/>
          <a:p>
            <a:pPr fontAlgn="t"/>
            <a:r>
              <a:rPr lang="en-US" sz="900" dirty="0">
                <a:latin typeface="+mj-lt"/>
              </a:rPr>
              <a:t>Source: </a:t>
            </a:r>
            <a:r>
              <a:rPr lang="en-US" sz="900" cap="all" dirty="0">
                <a:solidFill>
                  <a:srgbClr val="242424"/>
                </a:solidFill>
                <a:latin typeface="+mj-lt"/>
              </a:rPr>
              <a:t>“</a:t>
            </a:r>
            <a:r>
              <a:rPr lang="en-US" sz="900" dirty="0">
                <a:solidFill>
                  <a:srgbClr val="000000"/>
                </a:solidFill>
                <a:latin typeface="+mj-lt"/>
              </a:rPr>
              <a:t>All Affluent, Wealthy, And Luxury Consumers Are Not The Same” - The </a:t>
            </a:r>
            <a:r>
              <a:rPr lang="en-US" sz="900" dirty="0" err="1">
                <a:solidFill>
                  <a:srgbClr val="000000"/>
                </a:solidFill>
                <a:latin typeface="+mj-lt"/>
              </a:rPr>
              <a:t>Shullman</a:t>
            </a:r>
            <a:r>
              <a:rPr lang="en-US" sz="900" dirty="0">
                <a:solidFill>
                  <a:srgbClr val="000000"/>
                </a:solidFill>
                <a:latin typeface="+mj-lt"/>
              </a:rPr>
              <a:t> Research Center, 6/16/17 – data based on US Bureau of Labor Statistics </a:t>
            </a:r>
          </a:p>
          <a:p>
            <a:endParaRPr lang="en-US" sz="900" dirty="0">
              <a:latin typeface="+mj-lt"/>
            </a:endParaRPr>
          </a:p>
        </p:txBody>
      </p:sp>
      <p:cxnSp>
        <p:nvCxnSpPr>
          <p:cNvPr id="4" name="Straight Arrow Connector 3">
            <a:extLst>
              <a:ext uri="{FF2B5EF4-FFF2-40B4-BE49-F238E27FC236}">
                <a16:creationId xmlns:a16="http://schemas.microsoft.com/office/drawing/2014/main" id="{3AB5346A-CB09-4C89-92A6-C10CCC10F157}"/>
              </a:ext>
            </a:extLst>
          </p:cNvPr>
          <p:cNvCxnSpPr/>
          <p:nvPr/>
        </p:nvCxnSpPr>
        <p:spPr>
          <a:xfrm flipH="1">
            <a:off x="5945232" y="3772747"/>
            <a:ext cx="519953" cy="0"/>
          </a:xfrm>
          <a:prstGeom prst="straightConnector1">
            <a:avLst/>
          </a:prstGeom>
          <a:ln w="38100">
            <a:solidFill>
              <a:srgbClr val="008000"/>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56AE6217-388C-4B4C-A931-9AC303AF0823}"/>
              </a:ext>
            </a:extLst>
          </p:cNvPr>
          <p:cNvSpPr txBox="1"/>
          <p:nvPr/>
        </p:nvSpPr>
        <p:spPr>
          <a:xfrm>
            <a:off x="6592795" y="3409286"/>
            <a:ext cx="2034988" cy="2308324"/>
          </a:xfrm>
          <a:prstGeom prst="rect">
            <a:avLst/>
          </a:prstGeom>
          <a:noFill/>
        </p:spPr>
        <p:txBody>
          <a:bodyPr wrap="square" rtlCol="0">
            <a:spAutoFit/>
          </a:bodyPr>
          <a:lstStyle/>
          <a:p>
            <a:pPr algn="ctr"/>
            <a:r>
              <a:rPr lang="en-US" sz="1600" dirty="0"/>
              <a:t>This report focuses on the Affluent group as it represents just over one-quarter of all Adults and is also the income target of many premium brands</a:t>
            </a:r>
          </a:p>
        </p:txBody>
      </p:sp>
      <p:sp>
        <p:nvSpPr>
          <p:cNvPr id="12" name="Text Placeholder 4">
            <a:extLst>
              <a:ext uri="{FF2B5EF4-FFF2-40B4-BE49-F238E27FC236}">
                <a16:creationId xmlns:a16="http://schemas.microsoft.com/office/drawing/2014/main" id="{AD3E8BA8-113A-4F89-B990-FAE8A4E197C1}"/>
              </a:ext>
            </a:extLst>
          </p:cNvPr>
          <p:cNvSpPr txBox="1">
            <a:spLocks/>
          </p:cNvSpPr>
          <p:nvPr/>
        </p:nvSpPr>
        <p:spPr>
          <a:xfrm>
            <a:off x="329142" y="609548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GOOD FORTUNE</a:t>
            </a:r>
          </a:p>
        </p:txBody>
      </p:sp>
    </p:spTree>
    <p:extLst>
      <p:ext uri="{BB962C8B-B14F-4D97-AF65-F5344CB8AC3E}">
        <p14:creationId xmlns:p14="http://schemas.microsoft.com/office/powerpoint/2010/main" val="313658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82680A-D09F-4BB7-AF6F-2780214BA7EA}"/>
              </a:ext>
            </a:extLst>
          </p:cNvPr>
          <p:cNvPicPr>
            <a:picLocks noChangeAspect="1"/>
          </p:cNvPicPr>
          <p:nvPr/>
        </p:nvPicPr>
        <p:blipFill>
          <a:blip r:embed="rId2"/>
          <a:stretch>
            <a:fillRect/>
          </a:stretch>
        </p:blipFill>
        <p:spPr>
          <a:xfrm>
            <a:off x="0" y="0"/>
            <a:ext cx="9144000" cy="6858000"/>
          </a:xfrm>
          <a:prstGeom prst="rect">
            <a:avLst/>
          </a:prstGeom>
        </p:spPr>
      </p:pic>
      <p:sp>
        <p:nvSpPr>
          <p:cNvPr id="11" name="Title 1">
            <a:extLst>
              <a:ext uri="{FF2B5EF4-FFF2-40B4-BE49-F238E27FC236}">
                <a16:creationId xmlns:a16="http://schemas.microsoft.com/office/drawing/2014/main" id="{F065ABE9-1C9C-4C89-B09C-A6D8A85EF596}"/>
              </a:ext>
            </a:extLst>
          </p:cNvPr>
          <p:cNvSpPr>
            <a:spLocks noGrp="1"/>
          </p:cNvSpPr>
          <p:nvPr>
            <p:ph type="ctrTitle"/>
          </p:nvPr>
        </p:nvSpPr>
        <p:spPr>
          <a:xfrm>
            <a:off x="3112477" y="4937611"/>
            <a:ext cx="5407269" cy="1108626"/>
          </a:xfrm>
        </p:spPr>
        <p:txBody>
          <a:bodyPr/>
          <a:lstStyle/>
          <a:p>
            <a:pPr algn="l">
              <a:lnSpc>
                <a:spcPts val="3800"/>
              </a:lnSpc>
            </a:pPr>
            <a:r>
              <a:rPr lang="en-US" sz="3600" b="1" dirty="0">
                <a:solidFill>
                  <a:schemeClr val="tx1"/>
                </a:solidFill>
                <a:latin typeface="+mj-lt"/>
                <a:cs typeface="+mj-cs"/>
              </a:rPr>
              <a:t>Additional Member Slides</a:t>
            </a:r>
          </a:p>
        </p:txBody>
      </p:sp>
    </p:spTree>
    <p:extLst>
      <p:ext uri="{BB962C8B-B14F-4D97-AF65-F5344CB8AC3E}">
        <p14:creationId xmlns:p14="http://schemas.microsoft.com/office/powerpoint/2010/main" val="31776408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16985" y="303021"/>
            <a:ext cx="8200358" cy="957509"/>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600" dirty="0">
                <a:latin typeface="Trebuchet MS" pitchFamily="34" charset="0"/>
              </a:rPr>
              <a:t>Generation X and Boomers Are Most Likely To Be Affluent</a:t>
            </a:r>
          </a:p>
        </p:txBody>
      </p:sp>
      <p:graphicFrame>
        <p:nvGraphicFramePr>
          <p:cNvPr id="16" name="Chart 15">
            <a:extLst>
              <a:ext uri="{FF2B5EF4-FFF2-40B4-BE49-F238E27FC236}">
                <a16:creationId xmlns:a16="http://schemas.microsoft.com/office/drawing/2014/main" id="{422F0566-38BF-4A03-A77C-F800EF2F19D3}"/>
              </a:ext>
            </a:extLst>
          </p:cNvPr>
          <p:cNvGraphicFramePr/>
          <p:nvPr>
            <p:extLst>
              <p:ext uri="{D42A27DB-BD31-4B8C-83A1-F6EECF244321}">
                <p14:modId xmlns:p14="http://schemas.microsoft.com/office/powerpoint/2010/main" val="604950112"/>
              </p:ext>
            </p:extLst>
          </p:nvPr>
        </p:nvGraphicFramePr>
        <p:xfrm>
          <a:off x="1879974" y="2137346"/>
          <a:ext cx="3149984" cy="190765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Chart 16">
            <a:extLst>
              <a:ext uri="{FF2B5EF4-FFF2-40B4-BE49-F238E27FC236}">
                <a16:creationId xmlns:a16="http://schemas.microsoft.com/office/drawing/2014/main" id="{12434662-9F92-49DC-9CB5-B96D92EFBCC7}"/>
              </a:ext>
            </a:extLst>
          </p:cNvPr>
          <p:cNvGraphicFramePr/>
          <p:nvPr>
            <p:extLst>
              <p:ext uri="{D42A27DB-BD31-4B8C-83A1-F6EECF244321}">
                <p14:modId xmlns:p14="http://schemas.microsoft.com/office/powerpoint/2010/main" val="1483641773"/>
              </p:ext>
            </p:extLst>
          </p:nvPr>
        </p:nvGraphicFramePr>
        <p:xfrm>
          <a:off x="3896277" y="2140121"/>
          <a:ext cx="3149984" cy="190765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a:extLst>
              <a:ext uri="{FF2B5EF4-FFF2-40B4-BE49-F238E27FC236}">
                <a16:creationId xmlns:a16="http://schemas.microsoft.com/office/drawing/2014/main" id="{CE39E637-774C-47BD-BBF8-A169F8A54DD1}"/>
              </a:ext>
            </a:extLst>
          </p:cNvPr>
          <p:cNvGraphicFramePr/>
          <p:nvPr>
            <p:extLst>
              <p:ext uri="{D42A27DB-BD31-4B8C-83A1-F6EECF244321}">
                <p14:modId xmlns:p14="http://schemas.microsoft.com/office/powerpoint/2010/main" val="3812713091"/>
              </p:ext>
            </p:extLst>
          </p:nvPr>
        </p:nvGraphicFramePr>
        <p:xfrm>
          <a:off x="416985" y="4186415"/>
          <a:ext cx="3981697" cy="202568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Chart 18">
            <a:extLst>
              <a:ext uri="{FF2B5EF4-FFF2-40B4-BE49-F238E27FC236}">
                <a16:creationId xmlns:a16="http://schemas.microsoft.com/office/drawing/2014/main" id="{F0FAC6EC-3C81-4705-AFE7-E81B0B2D2717}"/>
              </a:ext>
            </a:extLst>
          </p:cNvPr>
          <p:cNvGraphicFramePr/>
          <p:nvPr>
            <p:extLst>
              <p:ext uri="{D42A27DB-BD31-4B8C-83A1-F6EECF244321}">
                <p14:modId xmlns:p14="http://schemas.microsoft.com/office/powerpoint/2010/main" val="2086874296"/>
              </p:ext>
            </p:extLst>
          </p:nvPr>
        </p:nvGraphicFramePr>
        <p:xfrm>
          <a:off x="2539158" y="4186415"/>
          <a:ext cx="3981697" cy="202568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0" name="Chart 19">
            <a:extLst>
              <a:ext uri="{FF2B5EF4-FFF2-40B4-BE49-F238E27FC236}">
                <a16:creationId xmlns:a16="http://schemas.microsoft.com/office/drawing/2014/main" id="{A9951AB2-BDC6-48D5-AD04-864B942EC9BB}"/>
              </a:ext>
            </a:extLst>
          </p:cNvPr>
          <p:cNvGraphicFramePr/>
          <p:nvPr>
            <p:extLst>
              <p:ext uri="{D42A27DB-BD31-4B8C-83A1-F6EECF244321}">
                <p14:modId xmlns:p14="http://schemas.microsoft.com/office/powerpoint/2010/main" val="3924311942"/>
              </p:ext>
            </p:extLst>
          </p:nvPr>
        </p:nvGraphicFramePr>
        <p:xfrm>
          <a:off x="4572000" y="4221469"/>
          <a:ext cx="3981697" cy="2025680"/>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0E6B5B13-B934-4CD1-B64B-783601B3999D}"/>
              </a:ext>
            </a:extLst>
          </p:cNvPr>
          <p:cNvSpPr txBox="1"/>
          <p:nvPr/>
        </p:nvSpPr>
        <p:spPr>
          <a:xfrm>
            <a:off x="3071485" y="2123996"/>
            <a:ext cx="1035861" cy="276999"/>
          </a:xfrm>
          <a:prstGeom prst="rect">
            <a:avLst/>
          </a:prstGeom>
          <a:noFill/>
        </p:spPr>
        <p:txBody>
          <a:bodyPr wrap="none" rtlCol="0">
            <a:spAutoFit/>
          </a:bodyPr>
          <a:lstStyle/>
          <a:p>
            <a:r>
              <a:rPr lang="en-US" sz="1200" dirty="0"/>
              <a:t>Adults 18-24</a:t>
            </a:r>
          </a:p>
        </p:txBody>
      </p:sp>
      <p:sp>
        <p:nvSpPr>
          <p:cNvPr id="12" name="TextBox 11">
            <a:extLst>
              <a:ext uri="{FF2B5EF4-FFF2-40B4-BE49-F238E27FC236}">
                <a16:creationId xmlns:a16="http://schemas.microsoft.com/office/drawing/2014/main" id="{878B6583-703F-4F01-B530-A46DF286857B}"/>
              </a:ext>
            </a:extLst>
          </p:cNvPr>
          <p:cNvSpPr txBox="1"/>
          <p:nvPr/>
        </p:nvSpPr>
        <p:spPr>
          <a:xfrm>
            <a:off x="5158110" y="2109825"/>
            <a:ext cx="1035861" cy="276999"/>
          </a:xfrm>
          <a:prstGeom prst="rect">
            <a:avLst/>
          </a:prstGeom>
          <a:noFill/>
        </p:spPr>
        <p:txBody>
          <a:bodyPr wrap="none" rtlCol="0">
            <a:spAutoFit/>
          </a:bodyPr>
          <a:lstStyle/>
          <a:p>
            <a:r>
              <a:rPr lang="en-US" sz="1200" dirty="0"/>
              <a:t>Adults 25-34</a:t>
            </a:r>
          </a:p>
        </p:txBody>
      </p:sp>
      <p:sp>
        <p:nvSpPr>
          <p:cNvPr id="13" name="TextBox 12">
            <a:extLst>
              <a:ext uri="{FF2B5EF4-FFF2-40B4-BE49-F238E27FC236}">
                <a16:creationId xmlns:a16="http://schemas.microsoft.com/office/drawing/2014/main" id="{D7D0578B-B05E-46B1-A846-B01D58F7C2EC}"/>
              </a:ext>
            </a:extLst>
          </p:cNvPr>
          <p:cNvSpPr txBox="1"/>
          <p:nvPr/>
        </p:nvSpPr>
        <p:spPr>
          <a:xfrm>
            <a:off x="1631706" y="4032192"/>
            <a:ext cx="1582899" cy="461665"/>
          </a:xfrm>
          <a:prstGeom prst="rect">
            <a:avLst/>
          </a:prstGeom>
          <a:noFill/>
        </p:spPr>
        <p:txBody>
          <a:bodyPr wrap="square" rtlCol="0">
            <a:spAutoFit/>
          </a:bodyPr>
          <a:lstStyle/>
          <a:p>
            <a:pPr algn="ctr"/>
            <a:r>
              <a:rPr lang="en-US" sz="1200" dirty="0"/>
              <a:t>Gen X</a:t>
            </a:r>
          </a:p>
          <a:p>
            <a:pPr algn="ctr"/>
            <a:r>
              <a:rPr lang="en-US" sz="1200" dirty="0"/>
              <a:t>Adults 35-49</a:t>
            </a:r>
          </a:p>
        </p:txBody>
      </p:sp>
      <p:sp>
        <p:nvSpPr>
          <p:cNvPr id="14" name="TextBox 13">
            <a:extLst>
              <a:ext uri="{FF2B5EF4-FFF2-40B4-BE49-F238E27FC236}">
                <a16:creationId xmlns:a16="http://schemas.microsoft.com/office/drawing/2014/main" id="{B854A4EB-5964-47B6-8881-30D3C47CBB54}"/>
              </a:ext>
            </a:extLst>
          </p:cNvPr>
          <p:cNvSpPr txBox="1"/>
          <p:nvPr/>
        </p:nvSpPr>
        <p:spPr>
          <a:xfrm>
            <a:off x="3726955" y="4007040"/>
            <a:ext cx="1651458" cy="461665"/>
          </a:xfrm>
          <a:prstGeom prst="rect">
            <a:avLst/>
          </a:prstGeom>
          <a:noFill/>
        </p:spPr>
        <p:txBody>
          <a:bodyPr wrap="square" rtlCol="0">
            <a:spAutoFit/>
          </a:bodyPr>
          <a:lstStyle/>
          <a:p>
            <a:pPr algn="ctr"/>
            <a:r>
              <a:rPr lang="en-US" sz="1200" dirty="0"/>
              <a:t>Boomers</a:t>
            </a:r>
          </a:p>
          <a:p>
            <a:pPr algn="ctr"/>
            <a:r>
              <a:rPr lang="en-US" sz="1200" dirty="0"/>
              <a:t>Adults 50-64</a:t>
            </a:r>
          </a:p>
        </p:txBody>
      </p:sp>
      <p:sp>
        <p:nvSpPr>
          <p:cNvPr id="15" name="TextBox 14">
            <a:extLst>
              <a:ext uri="{FF2B5EF4-FFF2-40B4-BE49-F238E27FC236}">
                <a16:creationId xmlns:a16="http://schemas.microsoft.com/office/drawing/2014/main" id="{0962F002-3CA3-447C-98D9-17DFF29B0D5D}"/>
              </a:ext>
            </a:extLst>
          </p:cNvPr>
          <p:cNvSpPr txBox="1"/>
          <p:nvPr/>
        </p:nvSpPr>
        <p:spPr>
          <a:xfrm>
            <a:off x="5776849" y="3958150"/>
            <a:ext cx="1651458" cy="461665"/>
          </a:xfrm>
          <a:prstGeom prst="rect">
            <a:avLst/>
          </a:prstGeom>
          <a:noFill/>
        </p:spPr>
        <p:txBody>
          <a:bodyPr wrap="square" rtlCol="0">
            <a:spAutoFit/>
          </a:bodyPr>
          <a:lstStyle/>
          <a:p>
            <a:pPr algn="ctr"/>
            <a:r>
              <a:rPr lang="en-US" sz="1200" dirty="0"/>
              <a:t>Seniors </a:t>
            </a:r>
          </a:p>
          <a:p>
            <a:pPr algn="ctr"/>
            <a:r>
              <a:rPr lang="en-US" sz="1200" dirty="0"/>
              <a:t>Adults 65+</a:t>
            </a:r>
          </a:p>
        </p:txBody>
      </p:sp>
      <p:sp>
        <p:nvSpPr>
          <p:cNvPr id="26" name="TextBox 25">
            <a:extLst>
              <a:ext uri="{FF2B5EF4-FFF2-40B4-BE49-F238E27FC236}">
                <a16:creationId xmlns:a16="http://schemas.microsoft.com/office/drawing/2014/main" id="{0ABFD41B-5E43-45E2-88F1-B17A2C734A6D}"/>
              </a:ext>
            </a:extLst>
          </p:cNvPr>
          <p:cNvSpPr txBox="1"/>
          <p:nvPr/>
        </p:nvSpPr>
        <p:spPr>
          <a:xfrm>
            <a:off x="156907" y="6597633"/>
            <a:ext cx="7140096" cy="215444"/>
          </a:xfrm>
          <a:prstGeom prst="rect">
            <a:avLst/>
          </a:prstGeom>
          <a:noFill/>
        </p:spPr>
        <p:txBody>
          <a:bodyPr wrap="none" rtlCol="0">
            <a:spAutoFit/>
          </a:bodyPr>
          <a:lstStyle/>
          <a:p>
            <a:r>
              <a:rPr lang="en-US" sz="800" dirty="0"/>
              <a:t>Source: 2017 GfK MRI </a:t>
            </a:r>
            <a:r>
              <a:rPr lang="en-US" sz="800" dirty="0" err="1"/>
              <a:t>Doublebase</a:t>
            </a:r>
            <a:r>
              <a:rPr lang="en-US" sz="800" dirty="0"/>
              <a:t>, % of households within each generation earning more and less than $100k+/year. Average HHI from 2016 US Census </a:t>
            </a:r>
          </a:p>
        </p:txBody>
      </p:sp>
      <p:sp>
        <p:nvSpPr>
          <p:cNvPr id="10" name="TextBox 9">
            <a:extLst>
              <a:ext uri="{FF2B5EF4-FFF2-40B4-BE49-F238E27FC236}">
                <a16:creationId xmlns:a16="http://schemas.microsoft.com/office/drawing/2014/main" id="{CBCF2F68-0590-4814-B09E-214E989E638D}"/>
              </a:ext>
            </a:extLst>
          </p:cNvPr>
          <p:cNvSpPr txBox="1"/>
          <p:nvPr/>
        </p:nvSpPr>
        <p:spPr>
          <a:xfrm>
            <a:off x="3134376" y="1945370"/>
            <a:ext cx="851515" cy="261610"/>
          </a:xfrm>
          <a:prstGeom prst="rect">
            <a:avLst/>
          </a:prstGeom>
          <a:noFill/>
        </p:spPr>
        <p:txBody>
          <a:bodyPr wrap="none" rtlCol="0">
            <a:spAutoFit/>
          </a:bodyPr>
          <a:lstStyle/>
          <a:p>
            <a:r>
              <a:rPr lang="en-US" sz="1100" dirty="0"/>
              <a:t>Millennials</a:t>
            </a:r>
          </a:p>
        </p:txBody>
      </p:sp>
      <p:sp>
        <p:nvSpPr>
          <p:cNvPr id="27" name="TextBox 26">
            <a:extLst>
              <a:ext uri="{FF2B5EF4-FFF2-40B4-BE49-F238E27FC236}">
                <a16:creationId xmlns:a16="http://schemas.microsoft.com/office/drawing/2014/main" id="{882D65B7-5412-4260-8510-EA285BFA1FC1}"/>
              </a:ext>
            </a:extLst>
          </p:cNvPr>
          <p:cNvSpPr txBox="1"/>
          <p:nvPr/>
        </p:nvSpPr>
        <p:spPr>
          <a:xfrm>
            <a:off x="5205160" y="1891904"/>
            <a:ext cx="851515" cy="261610"/>
          </a:xfrm>
          <a:prstGeom prst="rect">
            <a:avLst/>
          </a:prstGeom>
          <a:noFill/>
        </p:spPr>
        <p:txBody>
          <a:bodyPr wrap="none" rtlCol="0">
            <a:spAutoFit/>
          </a:bodyPr>
          <a:lstStyle/>
          <a:p>
            <a:r>
              <a:rPr lang="en-US" sz="1100" dirty="0"/>
              <a:t>Millennials</a:t>
            </a:r>
          </a:p>
        </p:txBody>
      </p:sp>
      <p:sp>
        <p:nvSpPr>
          <p:cNvPr id="11" name="TextBox 10">
            <a:extLst>
              <a:ext uri="{FF2B5EF4-FFF2-40B4-BE49-F238E27FC236}">
                <a16:creationId xmlns:a16="http://schemas.microsoft.com/office/drawing/2014/main" id="{E625CA00-7EEB-4D4D-B90F-D3C668005CC4}"/>
              </a:ext>
            </a:extLst>
          </p:cNvPr>
          <p:cNvSpPr txBox="1"/>
          <p:nvPr/>
        </p:nvSpPr>
        <p:spPr>
          <a:xfrm>
            <a:off x="2186343" y="1391160"/>
            <a:ext cx="4963603" cy="307777"/>
          </a:xfrm>
          <a:prstGeom prst="rect">
            <a:avLst/>
          </a:prstGeom>
          <a:noFill/>
        </p:spPr>
        <p:txBody>
          <a:bodyPr wrap="none" rtlCol="0">
            <a:spAutoFit/>
          </a:bodyPr>
          <a:lstStyle/>
          <a:p>
            <a:r>
              <a:rPr lang="en-US" sz="1400" b="1" dirty="0"/>
              <a:t>Percentage of each generation – affluent vs. non affluent</a:t>
            </a:r>
          </a:p>
        </p:txBody>
      </p:sp>
    </p:spTree>
    <p:extLst>
      <p:ext uri="{BB962C8B-B14F-4D97-AF65-F5344CB8AC3E}">
        <p14:creationId xmlns:p14="http://schemas.microsoft.com/office/powerpoint/2010/main" val="402275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000409-DBD3-4D30-8ED7-E1FC25CBFA72}"/>
              </a:ext>
            </a:extLst>
          </p:cNvPr>
          <p:cNvSpPr>
            <a:spLocks noGrp="1"/>
          </p:cNvSpPr>
          <p:nvPr>
            <p:ph type="body" sz="quarter" idx="13"/>
          </p:nvPr>
        </p:nvSpPr>
        <p:spPr>
          <a:xfrm>
            <a:off x="389903" y="1467490"/>
            <a:ext cx="8356253" cy="368686"/>
          </a:xfrm>
        </p:spPr>
        <p:txBody>
          <a:bodyPr/>
          <a:lstStyle/>
          <a:p>
            <a:r>
              <a:rPr lang="en-US" sz="1600" dirty="0"/>
              <a:t>OTT devices allow viewers to stream video content (both ad supported and not) to their TVs or other device. Looking at affluent owners, the majority are the more moderate Affluents, not the higher income Ultra Affluents</a:t>
            </a:r>
          </a:p>
        </p:txBody>
      </p:sp>
      <p:graphicFrame>
        <p:nvGraphicFramePr>
          <p:cNvPr id="9" name="Chart 8">
            <a:extLst>
              <a:ext uri="{FF2B5EF4-FFF2-40B4-BE49-F238E27FC236}">
                <a16:creationId xmlns:a16="http://schemas.microsoft.com/office/drawing/2014/main" id="{1D53DC1E-3575-47B8-962E-AA79488000CC}"/>
              </a:ext>
            </a:extLst>
          </p:cNvPr>
          <p:cNvGraphicFramePr/>
          <p:nvPr>
            <p:extLst/>
          </p:nvPr>
        </p:nvGraphicFramePr>
        <p:xfrm>
          <a:off x="1031846" y="2366099"/>
          <a:ext cx="6761526" cy="3623640"/>
        </p:xfrm>
        <a:graphic>
          <a:graphicData uri="http://schemas.openxmlformats.org/drawingml/2006/chart">
            <c:chart xmlns:c="http://schemas.openxmlformats.org/drawingml/2006/chart" xmlns:r="http://schemas.openxmlformats.org/officeDocument/2006/relationships" r:id="rId2"/>
          </a:graphicData>
        </a:graphic>
      </p:graphicFrame>
      <p:sp>
        <p:nvSpPr>
          <p:cNvPr id="10" name="Title 1">
            <a:extLst>
              <a:ext uri="{FF2B5EF4-FFF2-40B4-BE49-F238E27FC236}">
                <a16:creationId xmlns:a16="http://schemas.microsoft.com/office/drawing/2014/main" id="{1C7A954D-0BFD-4FC5-B2B0-7D22B9F7175D}"/>
              </a:ext>
            </a:extLst>
          </p:cNvPr>
          <p:cNvSpPr txBox="1">
            <a:spLocks/>
          </p:cNvSpPr>
          <p:nvPr/>
        </p:nvSpPr>
        <p:spPr>
          <a:xfrm>
            <a:off x="564535" y="295934"/>
            <a:ext cx="8226965" cy="957509"/>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itchFamily="34" charset="0"/>
                <a:ea typeface="+mj-ea"/>
                <a:cs typeface="+mj-cs"/>
              </a:rPr>
              <a:t>Looking At OTT Devices, With The Exception Of Apple TV, Less Than Half Of The Households Who Own Connected Devices Are Affluent</a:t>
            </a:r>
          </a:p>
        </p:txBody>
      </p:sp>
      <p:sp>
        <p:nvSpPr>
          <p:cNvPr id="7" name="Oval 6">
            <a:extLst>
              <a:ext uri="{FF2B5EF4-FFF2-40B4-BE49-F238E27FC236}">
                <a16:creationId xmlns:a16="http://schemas.microsoft.com/office/drawing/2014/main" id="{A319039A-9CAF-40DC-BA91-89F4B864A0CF}"/>
              </a:ext>
            </a:extLst>
          </p:cNvPr>
          <p:cNvSpPr/>
          <p:nvPr/>
        </p:nvSpPr>
        <p:spPr>
          <a:xfrm>
            <a:off x="2416029" y="5570290"/>
            <a:ext cx="1249960" cy="419449"/>
          </a:xfrm>
          <a:prstGeom prst="ellipse">
            <a:avLst/>
          </a:prstGeom>
          <a:noFill/>
          <a:ln w="12700">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TextBox 10">
            <a:extLst>
              <a:ext uri="{FF2B5EF4-FFF2-40B4-BE49-F238E27FC236}">
                <a16:creationId xmlns:a16="http://schemas.microsoft.com/office/drawing/2014/main" id="{2264C3D5-FDA8-4FEB-8DB9-5D01ADE5D211}"/>
              </a:ext>
            </a:extLst>
          </p:cNvPr>
          <p:cNvSpPr txBox="1"/>
          <p:nvPr/>
        </p:nvSpPr>
        <p:spPr>
          <a:xfrm>
            <a:off x="32330" y="6356714"/>
            <a:ext cx="7257703"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rebuchet MS"/>
                <a:ea typeface="+mn-ea"/>
                <a:cs typeface="+mn-cs"/>
              </a:rPr>
              <a:t>Source: 2017 GfK MRI </a:t>
            </a:r>
            <a:r>
              <a:rPr kumimoji="0" lang="en-US" sz="1000" b="0" i="0" u="none" strike="noStrike" kern="1200" cap="none" spc="0" normalizeH="0" baseline="0" noProof="0" dirty="0" err="1">
                <a:ln>
                  <a:noFill/>
                </a:ln>
                <a:solidFill>
                  <a:prstClr val="black"/>
                </a:solidFill>
                <a:effectLst/>
                <a:uLnTx/>
                <a:uFillTx/>
                <a:latin typeface="Trebuchet MS"/>
                <a:ea typeface="+mn-ea"/>
                <a:cs typeface="+mn-cs"/>
              </a:rPr>
              <a:t>Doublebase</a:t>
            </a:r>
            <a:r>
              <a:rPr kumimoji="0" lang="en-US" sz="1000" b="0" i="0" u="none" strike="noStrike" kern="1200" cap="none" spc="0" normalizeH="0" baseline="0" noProof="0" dirty="0">
                <a:ln>
                  <a:noFill/>
                </a:ln>
                <a:solidFill>
                  <a:prstClr val="black"/>
                </a:solidFill>
                <a:effectLst/>
                <a:uLnTx/>
                <a:uFillTx/>
                <a:latin typeface="Trebuchet MS"/>
                <a:ea typeface="+mn-ea"/>
                <a:cs typeface="+mn-cs"/>
              </a:rPr>
              <a:t>, Of those who own these devices, which % fall into the following HH types: Non-Affluent Households Under HHI $100k+, Moderate Affluents HHI $100k-$200k, Ultra Affluents HHI $200k+. </a:t>
            </a:r>
          </a:p>
        </p:txBody>
      </p:sp>
    </p:spTree>
    <p:extLst>
      <p:ext uri="{BB962C8B-B14F-4D97-AF65-F5344CB8AC3E}">
        <p14:creationId xmlns:p14="http://schemas.microsoft.com/office/powerpoint/2010/main" val="10367798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52500" y="229051"/>
            <a:ext cx="8544669" cy="957509"/>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latin typeface="Trebuchet MS" pitchFamily="34" charset="0"/>
              </a:rPr>
              <a:t>Lifestage Rather Than Affluence, Looks To Be The Primary Driver In OTT Device Ownerships</a:t>
            </a:r>
          </a:p>
        </p:txBody>
      </p:sp>
      <p:sp>
        <p:nvSpPr>
          <p:cNvPr id="7" name="TextBox 6">
            <a:extLst>
              <a:ext uri="{FF2B5EF4-FFF2-40B4-BE49-F238E27FC236}">
                <a16:creationId xmlns:a16="http://schemas.microsoft.com/office/drawing/2014/main" id="{65EAA902-082A-4882-9855-4121D7195790}"/>
              </a:ext>
            </a:extLst>
          </p:cNvPr>
          <p:cNvSpPr txBox="1"/>
          <p:nvPr/>
        </p:nvSpPr>
        <p:spPr>
          <a:xfrm>
            <a:off x="62041" y="6497326"/>
            <a:ext cx="7559445" cy="338554"/>
          </a:xfrm>
          <a:prstGeom prst="rect">
            <a:avLst/>
          </a:prstGeom>
          <a:noFill/>
        </p:spPr>
        <p:txBody>
          <a:bodyPr wrap="square" rtlCol="0">
            <a:spAutoFit/>
          </a:bodyPr>
          <a:lstStyle/>
          <a:p>
            <a:r>
              <a:rPr lang="en-US" sz="800" dirty="0"/>
              <a:t>Source: 2017 GfK MRI Doublebase, Q. Does your household own this device?  Owners of devices who have HHI $100k+ and less than $100k, by generation. Millennials = 18-34; Gen X = 35-49; Boomers = 50-64, Seniors = 65+</a:t>
            </a:r>
          </a:p>
        </p:txBody>
      </p:sp>
      <p:graphicFrame>
        <p:nvGraphicFramePr>
          <p:cNvPr id="12" name="Chart 11">
            <a:extLst>
              <a:ext uri="{FF2B5EF4-FFF2-40B4-BE49-F238E27FC236}">
                <a16:creationId xmlns:a16="http://schemas.microsoft.com/office/drawing/2014/main" id="{70A02268-022B-495F-B81F-4EEE73E53339}"/>
              </a:ext>
            </a:extLst>
          </p:cNvPr>
          <p:cNvGraphicFramePr/>
          <p:nvPr>
            <p:extLst>
              <p:ext uri="{D42A27DB-BD31-4B8C-83A1-F6EECF244321}">
                <p14:modId xmlns:p14="http://schemas.microsoft.com/office/powerpoint/2010/main" val="1951601297"/>
              </p:ext>
            </p:extLst>
          </p:nvPr>
        </p:nvGraphicFramePr>
        <p:xfrm>
          <a:off x="1016485" y="2070161"/>
          <a:ext cx="2681900" cy="26040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Chart 13">
            <a:extLst>
              <a:ext uri="{FF2B5EF4-FFF2-40B4-BE49-F238E27FC236}">
                <a16:creationId xmlns:a16="http://schemas.microsoft.com/office/drawing/2014/main" id="{E7796EA7-4F2C-4A86-B17A-62ED5F5CF1A5}"/>
              </a:ext>
            </a:extLst>
          </p:cNvPr>
          <p:cNvGraphicFramePr/>
          <p:nvPr>
            <p:extLst>
              <p:ext uri="{D42A27DB-BD31-4B8C-83A1-F6EECF244321}">
                <p14:modId xmlns:p14="http://schemas.microsoft.com/office/powerpoint/2010/main" val="923145451"/>
              </p:ext>
            </p:extLst>
          </p:nvPr>
        </p:nvGraphicFramePr>
        <p:xfrm>
          <a:off x="3700792" y="2046551"/>
          <a:ext cx="2681900" cy="2923077"/>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a:extLst>
              <a:ext uri="{FF2B5EF4-FFF2-40B4-BE49-F238E27FC236}">
                <a16:creationId xmlns:a16="http://schemas.microsoft.com/office/drawing/2014/main" id="{CDDA9281-9D81-49CE-9C4D-8F922367B12C}"/>
              </a:ext>
            </a:extLst>
          </p:cNvPr>
          <p:cNvSpPr/>
          <p:nvPr/>
        </p:nvSpPr>
        <p:spPr>
          <a:xfrm>
            <a:off x="284657" y="1484178"/>
            <a:ext cx="1076425" cy="9144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solidFill>
                <a:schemeClr val="tx1"/>
              </a:solidFill>
            </a:endParaRPr>
          </a:p>
        </p:txBody>
      </p:sp>
      <p:sp>
        <p:nvSpPr>
          <p:cNvPr id="3" name="TextBox 2">
            <a:extLst>
              <a:ext uri="{FF2B5EF4-FFF2-40B4-BE49-F238E27FC236}">
                <a16:creationId xmlns:a16="http://schemas.microsoft.com/office/drawing/2014/main" id="{2B191BFF-99A0-402E-997C-5F52275DFB0C}"/>
              </a:ext>
            </a:extLst>
          </p:cNvPr>
          <p:cNvSpPr txBox="1"/>
          <p:nvPr/>
        </p:nvSpPr>
        <p:spPr>
          <a:xfrm>
            <a:off x="1442245" y="2132892"/>
            <a:ext cx="481222" cy="307777"/>
          </a:xfrm>
          <a:prstGeom prst="rect">
            <a:avLst/>
          </a:prstGeom>
          <a:noFill/>
        </p:spPr>
        <p:txBody>
          <a:bodyPr wrap="none" rtlCol="0">
            <a:spAutoFit/>
          </a:bodyPr>
          <a:lstStyle/>
          <a:p>
            <a:r>
              <a:rPr lang="en-US" sz="1400" dirty="0"/>
              <a:t>36%</a:t>
            </a:r>
          </a:p>
        </p:txBody>
      </p:sp>
      <p:sp>
        <p:nvSpPr>
          <p:cNvPr id="17" name="TextBox 16">
            <a:extLst>
              <a:ext uri="{FF2B5EF4-FFF2-40B4-BE49-F238E27FC236}">
                <a16:creationId xmlns:a16="http://schemas.microsoft.com/office/drawing/2014/main" id="{A25DE24A-0809-4197-A7A2-9A3F158224D9}"/>
              </a:ext>
            </a:extLst>
          </p:cNvPr>
          <p:cNvSpPr txBox="1"/>
          <p:nvPr/>
        </p:nvSpPr>
        <p:spPr>
          <a:xfrm>
            <a:off x="1948635" y="2140426"/>
            <a:ext cx="481222" cy="307777"/>
          </a:xfrm>
          <a:prstGeom prst="rect">
            <a:avLst/>
          </a:prstGeom>
          <a:noFill/>
        </p:spPr>
        <p:txBody>
          <a:bodyPr wrap="none" rtlCol="0">
            <a:spAutoFit/>
          </a:bodyPr>
          <a:lstStyle/>
          <a:p>
            <a:r>
              <a:rPr lang="en-US" sz="1400" dirty="0"/>
              <a:t>34%</a:t>
            </a:r>
          </a:p>
        </p:txBody>
      </p:sp>
      <p:sp>
        <p:nvSpPr>
          <p:cNvPr id="18" name="TextBox 17">
            <a:extLst>
              <a:ext uri="{FF2B5EF4-FFF2-40B4-BE49-F238E27FC236}">
                <a16:creationId xmlns:a16="http://schemas.microsoft.com/office/drawing/2014/main" id="{5C45531D-DAC3-4B28-9CA0-25003BEA8F8A}"/>
              </a:ext>
            </a:extLst>
          </p:cNvPr>
          <p:cNvSpPr txBox="1"/>
          <p:nvPr/>
        </p:nvSpPr>
        <p:spPr>
          <a:xfrm>
            <a:off x="2555460" y="2140426"/>
            <a:ext cx="481222" cy="307777"/>
          </a:xfrm>
          <a:prstGeom prst="rect">
            <a:avLst/>
          </a:prstGeom>
          <a:noFill/>
        </p:spPr>
        <p:txBody>
          <a:bodyPr wrap="none" rtlCol="0">
            <a:spAutoFit/>
          </a:bodyPr>
          <a:lstStyle/>
          <a:p>
            <a:r>
              <a:rPr lang="en-US" sz="1400" dirty="0"/>
              <a:t>22%</a:t>
            </a:r>
          </a:p>
        </p:txBody>
      </p:sp>
      <p:sp>
        <p:nvSpPr>
          <p:cNvPr id="20" name="TextBox 19">
            <a:extLst>
              <a:ext uri="{FF2B5EF4-FFF2-40B4-BE49-F238E27FC236}">
                <a16:creationId xmlns:a16="http://schemas.microsoft.com/office/drawing/2014/main" id="{AED5BBD4-EEC3-41FB-A8FE-EADED61C3018}"/>
              </a:ext>
            </a:extLst>
          </p:cNvPr>
          <p:cNvSpPr txBox="1"/>
          <p:nvPr/>
        </p:nvSpPr>
        <p:spPr>
          <a:xfrm>
            <a:off x="3152618" y="2141589"/>
            <a:ext cx="386644" cy="307777"/>
          </a:xfrm>
          <a:prstGeom prst="rect">
            <a:avLst/>
          </a:prstGeom>
          <a:noFill/>
        </p:spPr>
        <p:txBody>
          <a:bodyPr wrap="none" rtlCol="0">
            <a:spAutoFit/>
          </a:bodyPr>
          <a:lstStyle/>
          <a:p>
            <a:r>
              <a:rPr lang="en-US" sz="1400" dirty="0"/>
              <a:t>8%</a:t>
            </a:r>
          </a:p>
        </p:txBody>
      </p:sp>
      <p:graphicFrame>
        <p:nvGraphicFramePr>
          <p:cNvPr id="21" name="Chart 20">
            <a:extLst>
              <a:ext uri="{FF2B5EF4-FFF2-40B4-BE49-F238E27FC236}">
                <a16:creationId xmlns:a16="http://schemas.microsoft.com/office/drawing/2014/main" id="{A8D17600-DBF2-4565-94A5-59A3E93560D3}"/>
              </a:ext>
            </a:extLst>
          </p:cNvPr>
          <p:cNvGraphicFramePr/>
          <p:nvPr>
            <p:extLst>
              <p:ext uri="{D42A27DB-BD31-4B8C-83A1-F6EECF244321}">
                <p14:modId xmlns:p14="http://schemas.microsoft.com/office/powerpoint/2010/main" val="101962439"/>
              </p:ext>
            </p:extLst>
          </p:nvPr>
        </p:nvGraphicFramePr>
        <p:xfrm>
          <a:off x="6400152" y="2046550"/>
          <a:ext cx="2681900" cy="2923077"/>
        </p:xfrm>
        <a:graphic>
          <a:graphicData uri="http://schemas.openxmlformats.org/drawingml/2006/chart">
            <c:chart xmlns:c="http://schemas.openxmlformats.org/drawingml/2006/chart" xmlns:r="http://schemas.openxmlformats.org/officeDocument/2006/relationships" r:id="rId4"/>
          </a:graphicData>
        </a:graphic>
      </p:graphicFrame>
      <p:cxnSp>
        <p:nvCxnSpPr>
          <p:cNvPr id="9" name="Straight Connector 8">
            <a:extLst>
              <a:ext uri="{FF2B5EF4-FFF2-40B4-BE49-F238E27FC236}">
                <a16:creationId xmlns:a16="http://schemas.microsoft.com/office/drawing/2014/main" id="{F04260E6-F566-43DE-953F-DF8E9ED02744}"/>
              </a:ext>
            </a:extLst>
          </p:cNvPr>
          <p:cNvCxnSpPr>
            <a:cxnSpLocks/>
          </p:cNvCxnSpPr>
          <p:nvPr/>
        </p:nvCxnSpPr>
        <p:spPr>
          <a:xfrm>
            <a:off x="1462586" y="3190312"/>
            <a:ext cx="7636927" cy="0"/>
          </a:xfrm>
          <a:prstGeom prst="line">
            <a:avLst/>
          </a:prstGeom>
          <a:ln w="9525"/>
        </p:spPr>
        <p:style>
          <a:lnRef idx="2">
            <a:schemeClr val="dk1"/>
          </a:lnRef>
          <a:fillRef idx="0">
            <a:schemeClr val="dk1"/>
          </a:fillRef>
          <a:effectRef idx="1">
            <a:schemeClr val="dk1"/>
          </a:effectRef>
          <a:fontRef idx="minor">
            <a:schemeClr val="tx1"/>
          </a:fontRef>
        </p:style>
      </p:cxnSp>
      <p:sp>
        <p:nvSpPr>
          <p:cNvPr id="24" name="TextBox 23">
            <a:extLst>
              <a:ext uri="{FF2B5EF4-FFF2-40B4-BE49-F238E27FC236}">
                <a16:creationId xmlns:a16="http://schemas.microsoft.com/office/drawing/2014/main" id="{0C40E1AE-25B1-4ABA-8F65-9A47E864286F}"/>
              </a:ext>
            </a:extLst>
          </p:cNvPr>
          <p:cNvSpPr txBox="1"/>
          <p:nvPr/>
        </p:nvSpPr>
        <p:spPr>
          <a:xfrm>
            <a:off x="4207328" y="2195652"/>
            <a:ext cx="481222" cy="307777"/>
          </a:xfrm>
          <a:prstGeom prst="rect">
            <a:avLst/>
          </a:prstGeom>
          <a:noFill/>
        </p:spPr>
        <p:txBody>
          <a:bodyPr wrap="none" rtlCol="0">
            <a:spAutoFit/>
          </a:bodyPr>
          <a:lstStyle/>
          <a:p>
            <a:r>
              <a:rPr lang="en-US" sz="1400" dirty="0"/>
              <a:t>37%</a:t>
            </a:r>
          </a:p>
        </p:txBody>
      </p:sp>
      <p:sp>
        <p:nvSpPr>
          <p:cNvPr id="25" name="TextBox 24">
            <a:extLst>
              <a:ext uri="{FF2B5EF4-FFF2-40B4-BE49-F238E27FC236}">
                <a16:creationId xmlns:a16="http://schemas.microsoft.com/office/drawing/2014/main" id="{57762D14-8026-45A9-9385-CD2C959AFD81}"/>
              </a:ext>
            </a:extLst>
          </p:cNvPr>
          <p:cNvSpPr txBox="1"/>
          <p:nvPr/>
        </p:nvSpPr>
        <p:spPr>
          <a:xfrm>
            <a:off x="4731941" y="2195652"/>
            <a:ext cx="481222" cy="307777"/>
          </a:xfrm>
          <a:prstGeom prst="rect">
            <a:avLst/>
          </a:prstGeom>
          <a:noFill/>
        </p:spPr>
        <p:txBody>
          <a:bodyPr wrap="none" rtlCol="0">
            <a:spAutoFit/>
          </a:bodyPr>
          <a:lstStyle/>
          <a:p>
            <a:r>
              <a:rPr lang="en-US" sz="1400" dirty="0"/>
              <a:t>30%</a:t>
            </a:r>
          </a:p>
        </p:txBody>
      </p:sp>
      <p:sp>
        <p:nvSpPr>
          <p:cNvPr id="26" name="TextBox 25">
            <a:extLst>
              <a:ext uri="{FF2B5EF4-FFF2-40B4-BE49-F238E27FC236}">
                <a16:creationId xmlns:a16="http://schemas.microsoft.com/office/drawing/2014/main" id="{B7F2B6AB-362A-417D-A4C5-E221253442FE}"/>
              </a:ext>
            </a:extLst>
          </p:cNvPr>
          <p:cNvSpPr txBox="1"/>
          <p:nvPr/>
        </p:nvSpPr>
        <p:spPr>
          <a:xfrm>
            <a:off x="5338766" y="2195652"/>
            <a:ext cx="481222" cy="307777"/>
          </a:xfrm>
          <a:prstGeom prst="rect">
            <a:avLst/>
          </a:prstGeom>
          <a:noFill/>
        </p:spPr>
        <p:txBody>
          <a:bodyPr wrap="none" rtlCol="0">
            <a:spAutoFit/>
          </a:bodyPr>
          <a:lstStyle/>
          <a:p>
            <a:r>
              <a:rPr lang="en-US" sz="1400" dirty="0"/>
              <a:t>27%</a:t>
            </a:r>
          </a:p>
        </p:txBody>
      </p:sp>
      <p:sp>
        <p:nvSpPr>
          <p:cNvPr id="27" name="TextBox 26">
            <a:extLst>
              <a:ext uri="{FF2B5EF4-FFF2-40B4-BE49-F238E27FC236}">
                <a16:creationId xmlns:a16="http://schemas.microsoft.com/office/drawing/2014/main" id="{21CF84E0-75A1-4358-9ADB-985C1CCBFD2A}"/>
              </a:ext>
            </a:extLst>
          </p:cNvPr>
          <p:cNvSpPr txBox="1"/>
          <p:nvPr/>
        </p:nvSpPr>
        <p:spPr>
          <a:xfrm>
            <a:off x="5935924" y="2196815"/>
            <a:ext cx="386644" cy="307777"/>
          </a:xfrm>
          <a:prstGeom prst="rect">
            <a:avLst/>
          </a:prstGeom>
          <a:noFill/>
        </p:spPr>
        <p:txBody>
          <a:bodyPr wrap="none" rtlCol="0">
            <a:spAutoFit/>
          </a:bodyPr>
          <a:lstStyle/>
          <a:p>
            <a:r>
              <a:rPr lang="en-US" sz="1400" dirty="0"/>
              <a:t>7%</a:t>
            </a:r>
          </a:p>
        </p:txBody>
      </p:sp>
      <p:sp>
        <p:nvSpPr>
          <p:cNvPr id="28" name="TextBox 27">
            <a:extLst>
              <a:ext uri="{FF2B5EF4-FFF2-40B4-BE49-F238E27FC236}">
                <a16:creationId xmlns:a16="http://schemas.microsoft.com/office/drawing/2014/main" id="{B312AD5D-94A8-4166-950A-6F453B500DD7}"/>
              </a:ext>
            </a:extLst>
          </p:cNvPr>
          <p:cNvSpPr txBox="1"/>
          <p:nvPr/>
        </p:nvSpPr>
        <p:spPr>
          <a:xfrm>
            <a:off x="6939319" y="2207021"/>
            <a:ext cx="481222" cy="307777"/>
          </a:xfrm>
          <a:prstGeom prst="rect">
            <a:avLst/>
          </a:prstGeom>
          <a:noFill/>
        </p:spPr>
        <p:txBody>
          <a:bodyPr wrap="square" rtlCol="0">
            <a:spAutoFit/>
          </a:bodyPr>
          <a:lstStyle/>
          <a:p>
            <a:r>
              <a:rPr lang="en-US" sz="1400" dirty="0"/>
              <a:t>43%</a:t>
            </a:r>
          </a:p>
        </p:txBody>
      </p:sp>
      <p:sp>
        <p:nvSpPr>
          <p:cNvPr id="29" name="TextBox 28">
            <a:extLst>
              <a:ext uri="{FF2B5EF4-FFF2-40B4-BE49-F238E27FC236}">
                <a16:creationId xmlns:a16="http://schemas.microsoft.com/office/drawing/2014/main" id="{66089761-BB63-4C1C-B3BD-8DAA87C1D473}"/>
              </a:ext>
            </a:extLst>
          </p:cNvPr>
          <p:cNvSpPr txBox="1"/>
          <p:nvPr/>
        </p:nvSpPr>
        <p:spPr>
          <a:xfrm>
            <a:off x="7463932" y="2207021"/>
            <a:ext cx="481222" cy="307777"/>
          </a:xfrm>
          <a:prstGeom prst="rect">
            <a:avLst/>
          </a:prstGeom>
          <a:noFill/>
        </p:spPr>
        <p:txBody>
          <a:bodyPr wrap="square" rtlCol="0">
            <a:spAutoFit/>
          </a:bodyPr>
          <a:lstStyle/>
          <a:p>
            <a:r>
              <a:rPr lang="en-US" sz="1400" dirty="0"/>
              <a:t>31%</a:t>
            </a:r>
          </a:p>
        </p:txBody>
      </p:sp>
      <p:sp>
        <p:nvSpPr>
          <p:cNvPr id="30" name="TextBox 29">
            <a:extLst>
              <a:ext uri="{FF2B5EF4-FFF2-40B4-BE49-F238E27FC236}">
                <a16:creationId xmlns:a16="http://schemas.microsoft.com/office/drawing/2014/main" id="{3A285F36-FEDD-42C8-B55E-13BF612875A7}"/>
              </a:ext>
            </a:extLst>
          </p:cNvPr>
          <p:cNvSpPr txBox="1"/>
          <p:nvPr/>
        </p:nvSpPr>
        <p:spPr>
          <a:xfrm>
            <a:off x="7971304" y="2207021"/>
            <a:ext cx="481222" cy="307777"/>
          </a:xfrm>
          <a:prstGeom prst="rect">
            <a:avLst/>
          </a:prstGeom>
          <a:noFill/>
        </p:spPr>
        <p:txBody>
          <a:bodyPr wrap="square" rtlCol="0">
            <a:spAutoFit/>
          </a:bodyPr>
          <a:lstStyle/>
          <a:p>
            <a:r>
              <a:rPr lang="en-US" sz="1400" dirty="0"/>
              <a:t>19%</a:t>
            </a:r>
          </a:p>
        </p:txBody>
      </p:sp>
      <p:sp>
        <p:nvSpPr>
          <p:cNvPr id="31" name="TextBox 30">
            <a:extLst>
              <a:ext uri="{FF2B5EF4-FFF2-40B4-BE49-F238E27FC236}">
                <a16:creationId xmlns:a16="http://schemas.microsoft.com/office/drawing/2014/main" id="{653E0F14-F16F-455A-9413-9741A9F262D7}"/>
              </a:ext>
            </a:extLst>
          </p:cNvPr>
          <p:cNvSpPr txBox="1"/>
          <p:nvPr/>
        </p:nvSpPr>
        <p:spPr>
          <a:xfrm>
            <a:off x="8568462" y="2208184"/>
            <a:ext cx="386644" cy="307777"/>
          </a:xfrm>
          <a:prstGeom prst="rect">
            <a:avLst/>
          </a:prstGeom>
          <a:noFill/>
        </p:spPr>
        <p:txBody>
          <a:bodyPr wrap="square" rtlCol="0">
            <a:spAutoFit/>
          </a:bodyPr>
          <a:lstStyle/>
          <a:p>
            <a:r>
              <a:rPr lang="en-US" sz="1400" dirty="0"/>
              <a:t>7%</a:t>
            </a:r>
          </a:p>
        </p:txBody>
      </p:sp>
      <p:graphicFrame>
        <p:nvGraphicFramePr>
          <p:cNvPr id="23" name="Chart 22">
            <a:extLst>
              <a:ext uri="{FF2B5EF4-FFF2-40B4-BE49-F238E27FC236}">
                <a16:creationId xmlns:a16="http://schemas.microsoft.com/office/drawing/2014/main" id="{B279344E-7C83-48FB-8826-9961E925BFE3}"/>
              </a:ext>
            </a:extLst>
          </p:cNvPr>
          <p:cNvGraphicFramePr/>
          <p:nvPr>
            <p:extLst>
              <p:ext uri="{D42A27DB-BD31-4B8C-83A1-F6EECF244321}">
                <p14:modId xmlns:p14="http://schemas.microsoft.com/office/powerpoint/2010/main" val="1799083323"/>
              </p:ext>
            </p:extLst>
          </p:nvPr>
        </p:nvGraphicFramePr>
        <p:xfrm>
          <a:off x="1018892" y="4332133"/>
          <a:ext cx="2681900" cy="2756452"/>
        </p:xfrm>
        <a:graphic>
          <a:graphicData uri="http://schemas.openxmlformats.org/drawingml/2006/chart">
            <c:chart xmlns:c="http://schemas.openxmlformats.org/drawingml/2006/chart" xmlns:r="http://schemas.openxmlformats.org/officeDocument/2006/relationships" r:id="rId5"/>
          </a:graphicData>
        </a:graphic>
      </p:graphicFrame>
      <p:sp>
        <p:nvSpPr>
          <p:cNvPr id="32" name="TextBox 31">
            <a:extLst>
              <a:ext uri="{FF2B5EF4-FFF2-40B4-BE49-F238E27FC236}">
                <a16:creationId xmlns:a16="http://schemas.microsoft.com/office/drawing/2014/main" id="{28CB700E-C727-4CB0-A45B-D0AE930BD685}"/>
              </a:ext>
            </a:extLst>
          </p:cNvPr>
          <p:cNvSpPr txBox="1"/>
          <p:nvPr/>
        </p:nvSpPr>
        <p:spPr>
          <a:xfrm>
            <a:off x="1549170" y="4510436"/>
            <a:ext cx="481222" cy="307777"/>
          </a:xfrm>
          <a:prstGeom prst="rect">
            <a:avLst/>
          </a:prstGeom>
          <a:noFill/>
        </p:spPr>
        <p:txBody>
          <a:bodyPr wrap="square" rtlCol="0">
            <a:spAutoFit/>
          </a:bodyPr>
          <a:lstStyle/>
          <a:p>
            <a:r>
              <a:rPr lang="en-US" sz="1400" dirty="0"/>
              <a:t>36%</a:t>
            </a:r>
          </a:p>
        </p:txBody>
      </p:sp>
      <p:sp>
        <p:nvSpPr>
          <p:cNvPr id="33" name="TextBox 32">
            <a:extLst>
              <a:ext uri="{FF2B5EF4-FFF2-40B4-BE49-F238E27FC236}">
                <a16:creationId xmlns:a16="http://schemas.microsoft.com/office/drawing/2014/main" id="{AA4EBF49-3609-4A89-8AC7-1E3F10645952}"/>
              </a:ext>
            </a:extLst>
          </p:cNvPr>
          <p:cNvSpPr txBox="1"/>
          <p:nvPr/>
        </p:nvSpPr>
        <p:spPr>
          <a:xfrm>
            <a:off x="2073783" y="4510436"/>
            <a:ext cx="481222" cy="307777"/>
          </a:xfrm>
          <a:prstGeom prst="rect">
            <a:avLst/>
          </a:prstGeom>
          <a:noFill/>
        </p:spPr>
        <p:txBody>
          <a:bodyPr wrap="square" rtlCol="0">
            <a:spAutoFit/>
          </a:bodyPr>
          <a:lstStyle/>
          <a:p>
            <a:r>
              <a:rPr lang="en-US" sz="1400" dirty="0"/>
              <a:t>34%</a:t>
            </a:r>
          </a:p>
        </p:txBody>
      </p:sp>
      <p:sp>
        <p:nvSpPr>
          <p:cNvPr id="34" name="TextBox 33">
            <a:extLst>
              <a:ext uri="{FF2B5EF4-FFF2-40B4-BE49-F238E27FC236}">
                <a16:creationId xmlns:a16="http://schemas.microsoft.com/office/drawing/2014/main" id="{2D0005E9-EFE8-4DBF-9CE2-EB9B1ED9B811}"/>
              </a:ext>
            </a:extLst>
          </p:cNvPr>
          <p:cNvSpPr txBox="1"/>
          <p:nvPr/>
        </p:nvSpPr>
        <p:spPr>
          <a:xfrm>
            <a:off x="2680608" y="4510436"/>
            <a:ext cx="481222" cy="307777"/>
          </a:xfrm>
          <a:prstGeom prst="rect">
            <a:avLst/>
          </a:prstGeom>
          <a:noFill/>
        </p:spPr>
        <p:txBody>
          <a:bodyPr wrap="square" rtlCol="0">
            <a:spAutoFit/>
          </a:bodyPr>
          <a:lstStyle/>
          <a:p>
            <a:r>
              <a:rPr lang="en-US" sz="1400" dirty="0"/>
              <a:t>22%</a:t>
            </a:r>
          </a:p>
        </p:txBody>
      </p:sp>
      <p:sp>
        <p:nvSpPr>
          <p:cNvPr id="35" name="TextBox 34">
            <a:extLst>
              <a:ext uri="{FF2B5EF4-FFF2-40B4-BE49-F238E27FC236}">
                <a16:creationId xmlns:a16="http://schemas.microsoft.com/office/drawing/2014/main" id="{0F8E3005-B7C4-4AB7-958A-CAA573E4C7B3}"/>
              </a:ext>
            </a:extLst>
          </p:cNvPr>
          <p:cNvSpPr txBox="1"/>
          <p:nvPr/>
        </p:nvSpPr>
        <p:spPr>
          <a:xfrm>
            <a:off x="3277766" y="4511599"/>
            <a:ext cx="386644" cy="307777"/>
          </a:xfrm>
          <a:prstGeom prst="rect">
            <a:avLst/>
          </a:prstGeom>
          <a:noFill/>
        </p:spPr>
        <p:txBody>
          <a:bodyPr wrap="square" rtlCol="0">
            <a:spAutoFit/>
          </a:bodyPr>
          <a:lstStyle/>
          <a:p>
            <a:r>
              <a:rPr lang="en-US" sz="1400" dirty="0"/>
              <a:t>8%</a:t>
            </a:r>
          </a:p>
        </p:txBody>
      </p:sp>
      <p:graphicFrame>
        <p:nvGraphicFramePr>
          <p:cNvPr id="36" name="Chart 35">
            <a:extLst>
              <a:ext uri="{FF2B5EF4-FFF2-40B4-BE49-F238E27FC236}">
                <a16:creationId xmlns:a16="http://schemas.microsoft.com/office/drawing/2014/main" id="{49C3BED3-575E-4BFC-ADA7-32BE009DCCBF}"/>
              </a:ext>
            </a:extLst>
          </p:cNvPr>
          <p:cNvGraphicFramePr/>
          <p:nvPr>
            <p:extLst>
              <p:ext uri="{D42A27DB-BD31-4B8C-83A1-F6EECF244321}">
                <p14:modId xmlns:p14="http://schemas.microsoft.com/office/powerpoint/2010/main" val="4043035047"/>
              </p:ext>
            </p:extLst>
          </p:nvPr>
        </p:nvGraphicFramePr>
        <p:xfrm>
          <a:off x="3795223" y="4308844"/>
          <a:ext cx="2681900" cy="2756452"/>
        </p:xfrm>
        <a:graphic>
          <a:graphicData uri="http://schemas.openxmlformats.org/drawingml/2006/chart">
            <c:chart xmlns:c="http://schemas.openxmlformats.org/drawingml/2006/chart" xmlns:r="http://schemas.openxmlformats.org/officeDocument/2006/relationships" r:id="rId6"/>
          </a:graphicData>
        </a:graphic>
      </p:graphicFrame>
      <p:sp>
        <p:nvSpPr>
          <p:cNvPr id="37" name="TextBox 36">
            <a:extLst>
              <a:ext uri="{FF2B5EF4-FFF2-40B4-BE49-F238E27FC236}">
                <a16:creationId xmlns:a16="http://schemas.microsoft.com/office/drawing/2014/main" id="{86713504-6FA1-43FC-B9C7-BAE99A80025C}"/>
              </a:ext>
            </a:extLst>
          </p:cNvPr>
          <p:cNvSpPr txBox="1"/>
          <p:nvPr/>
        </p:nvSpPr>
        <p:spPr>
          <a:xfrm>
            <a:off x="4262908" y="4468264"/>
            <a:ext cx="481222" cy="307777"/>
          </a:xfrm>
          <a:prstGeom prst="rect">
            <a:avLst/>
          </a:prstGeom>
          <a:noFill/>
        </p:spPr>
        <p:txBody>
          <a:bodyPr wrap="square" rtlCol="0">
            <a:spAutoFit/>
          </a:bodyPr>
          <a:lstStyle/>
          <a:p>
            <a:r>
              <a:rPr lang="en-US" sz="1400" dirty="0"/>
              <a:t>35%</a:t>
            </a:r>
          </a:p>
        </p:txBody>
      </p:sp>
      <p:sp>
        <p:nvSpPr>
          <p:cNvPr id="38" name="TextBox 37">
            <a:extLst>
              <a:ext uri="{FF2B5EF4-FFF2-40B4-BE49-F238E27FC236}">
                <a16:creationId xmlns:a16="http://schemas.microsoft.com/office/drawing/2014/main" id="{5DFE46EE-6F6D-4472-B467-5DE28325005C}"/>
              </a:ext>
            </a:extLst>
          </p:cNvPr>
          <p:cNvSpPr txBox="1"/>
          <p:nvPr/>
        </p:nvSpPr>
        <p:spPr>
          <a:xfrm>
            <a:off x="4787521" y="4468264"/>
            <a:ext cx="481222" cy="307777"/>
          </a:xfrm>
          <a:prstGeom prst="rect">
            <a:avLst/>
          </a:prstGeom>
          <a:noFill/>
        </p:spPr>
        <p:txBody>
          <a:bodyPr wrap="square" rtlCol="0">
            <a:spAutoFit/>
          </a:bodyPr>
          <a:lstStyle/>
          <a:p>
            <a:r>
              <a:rPr lang="en-US" sz="1400" dirty="0"/>
              <a:t>30%</a:t>
            </a:r>
          </a:p>
        </p:txBody>
      </p:sp>
      <p:sp>
        <p:nvSpPr>
          <p:cNvPr id="39" name="TextBox 38">
            <a:extLst>
              <a:ext uri="{FF2B5EF4-FFF2-40B4-BE49-F238E27FC236}">
                <a16:creationId xmlns:a16="http://schemas.microsoft.com/office/drawing/2014/main" id="{4BB6CB5A-7521-43B9-AFD6-78AF6DC31AED}"/>
              </a:ext>
            </a:extLst>
          </p:cNvPr>
          <p:cNvSpPr txBox="1"/>
          <p:nvPr/>
        </p:nvSpPr>
        <p:spPr>
          <a:xfrm>
            <a:off x="5394346" y="4468264"/>
            <a:ext cx="481222" cy="307777"/>
          </a:xfrm>
          <a:prstGeom prst="rect">
            <a:avLst/>
          </a:prstGeom>
          <a:noFill/>
        </p:spPr>
        <p:txBody>
          <a:bodyPr wrap="square" rtlCol="0">
            <a:spAutoFit/>
          </a:bodyPr>
          <a:lstStyle/>
          <a:p>
            <a:r>
              <a:rPr lang="en-US" sz="1400" dirty="0"/>
              <a:t>24%</a:t>
            </a:r>
          </a:p>
        </p:txBody>
      </p:sp>
      <p:sp>
        <p:nvSpPr>
          <p:cNvPr id="40" name="TextBox 39">
            <a:extLst>
              <a:ext uri="{FF2B5EF4-FFF2-40B4-BE49-F238E27FC236}">
                <a16:creationId xmlns:a16="http://schemas.microsoft.com/office/drawing/2014/main" id="{12A5922D-8487-402F-BE0E-9E204BDA0E9D}"/>
              </a:ext>
            </a:extLst>
          </p:cNvPr>
          <p:cNvSpPr txBox="1"/>
          <p:nvPr/>
        </p:nvSpPr>
        <p:spPr>
          <a:xfrm>
            <a:off x="5923773" y="4469427"/>
            <a:ext cx="481222" cy="307777"/>
          </a:xfrm>
          <a:prstGeom prst="rect">
            <a:avLst/>
          </a:prstGeom>
          <a:noFill/>
        </p:spPr>
        <p:txBody>
          <a:bodyPr wrap="square" rtlCol="0">
            <a:spAutoFit/>
          </a:bodyPr>
          <a:lstStyle/>
          <a:p>
            <a:r>
              <a:rPr lang="en-US" sz="1400" dirty="0"/>
              <a:t>11%</a:t>
            </a:r>
          </a:p>
        </p:txBody>
      </p:sp>
      <p:graphicFrame>
        <p:nvGraphicFramePr>
          <p:cNvPr id="41" name="Chart 40">
            <a:extLst>
              <a:ext uri="{FF2B5EF4-FFF2-40B4-BE49-F238E27FC236}">
                <a16:creationId xmlns:a16="http://schemas.microsoft.com/office/drawing/2014/main" id="{5599E7B0-8FED-48CF-972B-529B8797FF0F}"/>
              </a:ext>
            </a:extLst>
          </p:cNvPr>
          <p:cNvGraphicFramePr/>
          <p:nvPr>
            <p:extLst>
              <p:ext uri="{D42A27DB-BD31-4B8C-83A1-F6EECF244321}">
                <p14:modId xmlns:p14="http://schemas.microsoft.com/office/powerpoint/2010/main" val="1195883366"/>
              </p:ext>
            </p:extLst>
          </p:nvPr>
        </p:nvGraphicFramePr>
        <p:xfrm>
          <a:off x="6557060" y="4269253"/>
          <a:ext cx="2681900" cy="2756452"/>
        </p:xfrm>
        <a:graphic>
          <a:graphicData uri="http://schemas.openxmlformats.org/drawingml/2006/chart">
            <c:chart xmlns:c="http://schemas.openxmlformats.org/drawingml/2006/chart" xmlns:r="http://schemas.openxmlformats.org/officeDocument/2006/relationships" r:id="rId7"/>
          </a:graphicData>
        </a:graphic>
      </p:graphicFrame>
      <p:sp>
        <p:nvSpPr>
          <p:cNvPr id="42" name="TextBox 41">
            <a:extLst>
              <a:ext uri="{FF2B5EF4-FFF2-40B4-BE49-F238E27FC236}">
                <a16:creationId xmlns:a16="http://schemas.microsoft.com/office/drawing/2014/main" id="{EC12F059-ED7D-4ACB-9A11-2E1354B29996}"/>
              </a:ext>
            </a:extLst>
          </p:cNvPr>
          <p:cNvSpPr txBox="1"/>
          <p:nvPr/>
        </p:nvSpPr>
        <p:spPr>
          <a:xfrm>
            <a:off x="7096873" y="4475017"/>
            <a:ext cx="481222" cy="307777"/>
          </a:xfrm>
          <a:prstGeom prst="rect">
            <a:avLst/>
          </a:prstGeom>
          <a:noFill/>
        </p:spPr>
        <p:txBody>
          <a:bodyPr wrap="square" rtlCol="0">
            <a:spAutoFit/>
          </a:bodyPr>
          <a:lstStyle/>
          <a:p>
            <a:r>
              <a:rPr lang="en-US" sz="1400" dirty="0"/>
              <a:t>30%</a:t>
            </a:r>
          </a:p>
        </p:txBody>
      </p:sp>
      <p:sp>
        <p:nvSpPr>
          <p:cNvPr id="43" name="TextBox 42">
            <a:extLst>
              <a:ext uri="{FF2B5EF4-FFF2-40B4-BE49-F238E27FC236}">
                <a16:creationId xmlns:a16="http://schemas.microsoft.com/office/drawing/2014/main" id="{F33E03C0-DDFD-46BA-845C-F77025502E55}"/>
              </a:ext>
            </a:extLst>
          </p:cNvPr>
          <p:cNvSpPr txBox="1"/>
          <p:nvPr/>
        </p:nvSpPr>
        <p:spPr>
          <a:xfrm>
            <a:off x="7621486" y="4475017"/>
            <a:ext cx="481222" cy="307777"/>
          </a:xfrm>
          <a:prstGeom prst="rect">
            <a:avLst/>
          </a:prstGeom>
          <a:noFill/>
        </p:spPr>
        <p:txBody>
          <a:bodyPr wrap="square" rtlCol="0">
            <a:spAutoFit/>
          </a:bodyPr>
          <a:lstStyle/>
          <a:p>
            <a:r>
              <a:rPr lang="en-US" sz="1400" dirty="0"/>
              <a:t>30%</a:t>
            </a:r>
          </a:p>
        </p:txBody>
      </p:sp>
      <p:sp>
        <p:nvSpPr>
          <p:cNvPr id="44" name="TextBox 43">
            <a:extLst>
              <a:ext uri="{FF2B5EF4-FFF2-40B4-BE49-F238E27FC236}">
                <a16:creationId xmlns:a16="http://schemas.microsoft.com/office/drawing/2014/main" id="{12DDB8EC-FAE2-4E99-A49D-5264CAC31E53}"/>
              </a:ext>
            </a:extLst>
          </p:cNvPr>
          <p:cNvSpPr txBox="1"/>
          <p:nvPr/>
        </p:nvSpPr>
        <p:spPr>
          <a:xfrm>
            <a:off x="8228311" y="4475017"/>
            <a:ext cx="481222" cy="307777"/>
          </a:xfrm>
          <a:prstGeom prst="rect">
            <a:avLst/>
          </a:prstGeom>
          <a:noFill/>
        </p:spPr>
        <p:txBody>
          <a:bodyPr wrap="square" rtlCol="0">
            <a:spAutoFit/>
          </a:bodyPr>
          <a:lstStyle/>
          <a:p>
            <a:r>
              <a:rPr lang="en-US" sz="1400" dirty="0"/>
              <a:t>26%</a:t>
            </a:r>
          </a:p>
        </p:txBody>
      </p:sp>
      <p:sp>
        <p:nvSpPr>
          <p:cNvPr id="45" name="TextBox 44">
            <a:extLst>
              <a:ext uri="{FF2B5EF4-FFF2-40B4-BE49-F238E27FC236}">
                <a16:creationId xmlns:a16="http://schemas.microsoft.com/office/drawing/2014/main" id="{7FC34BD0-3BE4-4BDF-8578-F10408FDD67E}"/>
              </a:ext>
            </a:extLst>
          </p:cNvPr>
          <p:cNvSpPr txBox="1"/>
          <p:nvPr/>
        </p:nvSpPr>
        <p:spPr>
          <a:xfrm>
            <a:off x="8690726" y="4476180"/>
            <a:ext cx="481222" cy="307777"/>
          </a:xfrm>
          <a:prstGeom prst="rect">
            <a:avLst/>
          </a:prstGeom>
          <a:noFill/>
        </p:spPr>
        <p:txBody>
          <a:bodyPr wrap="square" rtlCol="0">
            <a:spAutoFit/>
          </a:bodyPr>
          <a:lstStyle/>
          <a:p>
            <a:r>
              <a:rPr lang="en-US" sz="1400" dirty="0"/>
              <a:t>14%</a:t>
            </a:r>
          </a:p>
        </p:txBody>
      </p:sp>
      <p:cxnSp>
        <p:nvCxnSpPr>
          <p:cNvPr id="46" name="Straight Connector 45">
            <a:extLst>
              <a:ext uri="{FF2B5EF4-FFF2-40B4-BE49-F238E27FC236}">
                <a16:creationId xmlns:a16="http://schemas.microsoft.com/office/drawing/2014/main" id="{CCCF8A8A-F0BF-4712-AE25-33251E2B0009}"/>
              </a:ext>
            </a:extLst>
          </p:cNvPr>
          <p:cNvCxnSpPr>
            <a:cxnSpLocks/>
          </p:cNvCxnSpPr>
          <p:nvPr/>
        </p:nvCxnSpPr>
        <p:spPr>
          <a:xfrm>
            <a:off x="1482543" y="5420481"/>
            <a:ext cx="7661303" cy="10799"/>
          </a:xfrm>
          <a:prstGeom prst="line">
            <a:avLst/>
          </a:prstGeom>
          <a:ln w="9525"/>
        </p:spPr>
        <p:style>
          <a:lnRef idx="2">
            <a:schemeClr val="dk1"/>
          </a:lnRef>
          <a:fillRef idx="0">
            <a:schemeClr val="dk1"/>
          </a:fillRef>
          <a:effectRef idx="1">
            <a:schemeClr val="dk1"/>
          </a:effectRef>
          <a:fontRef idx="minor">
            <a:schemeClr val="tx1"/>
          </a:fontRef>
        </p:style>
      </p:cxnSp>
      <p:sp>
        <p:nvSpPr>
          <p:cNvPr id="6" name="TextBox 5">
            <a:extLst>
              <a:ext uri="{FF2B5EF4-FFF2-40B4-BE49-F238E27FC236}">
                <a16:creationId xmlns:a16="http://schemas.microsoft.com/office/drawing/2014/main" id="{6B1C261C-8D8D-4883-887D-03741FD36284}"/>
              </a:ext>
            </a:extLst>
          </p:cNvPr>
          <p:cNvSpPr txBox="1"/>
          <p:nvPr/>
        </p:nvSpPr>
        <p:spPr>
          <a:xfrm>
            <a:off x="2044057" y="4194439"/>
            <a:ext cx="901144" cy="307777"/>
          </a:xfrm>
          <a:prstGeom prst="rect">
            <a:avLst/>
          </a:prstGeom>
          <a:noFill/>
        </p:spPr>
        <p:txBody>
          <a:bodyPr wrap="none" rtlCol="0">
            <a:spAutoFit/>
          </a:bodyPr>
          <a:lstStyle/>
          <a:p>
            <a:r>
              <a:rPr lang="en-US" sz="1400" u="sng" dirty="0"/>
              <a:t>Apple TV</a:t>
            </a:r>
          </a:p>
        </p:txBody>
      </p:sp>
      <p:sp>
        <p:nvSpPr>
          <p:cNvPr id="47" name="TextBox 46">
            <a:extLst>
              <a:ext uri="{FF2B5EF4-FFF2-40B4-BE49-F238E27FC236}">
                <a16:creationId xmlns:a16="http://schemas.microsoft.com/office/drawing/2014/main" id="{6C7D609C-09D8-4B80-A082-B7C8A3E6117F}"/>
              </a:ext>
            </a:extLst>
          </p:cNvPr>
          <p:cNvSpPr txBox="1"/>
          <p:nvPr/>
        </p:nvSpPr>
        <p:spPr>
          <a:xfrm>
            <a:off x="4690697" y="4255994"/>
            <a:ext cx="565348" cy="307777"/>
          </a:xfrm>
          <a:prstGeom prst="rect">
            <a:avLst/>
          </a:prstGeom>
          <a:noFill/>
        </p:spPr>
        <p:txBody>
          <a:bodyPr wrap="none" rtlCol="0">
            <a:spAutoFit/>
          </a:bodyPr>
          <a:lstStyle/>
          <a:p>
            <a:r>
              <a:rPr lang="en-US" sz="1400" u="sng" dirty="0"/>
              <a:t>Roku</a:t>
            </a:r>
          </a:p>
        </p:txBody>
      </p:sp>
      <p:sp>
        <p:nvSpPr>
          <p:cNvPr id="48" name="TextBox 47">
            <a:extLst>
              <a:ext uri="{FF2B5EF4-FFF2-40B4-BE49-F238E27FC236}">
                <a16:creationId xmlns:a16="http://schemas.microsoft.com/office/drawing/2014/main" id="{FC674D0B-A042-48BC-89E9-7A4D705E0067}"/>
              </a:ext>
            </a:extLst>
          </p:cNvPr>
          <p:cNvSpPr txBox="1"/>
          <p:nvPr/>
        </p:nvSpPr>
        <p:spPr>
          <a:xfrm>
            <a:off x="7626300" y="4187936"/>
            <a:ext cx="989310" cy="307777"/>
          </a:xfrm>
          <a:prstGeom prst="rect">
            <a:avLst/>
          </a:prstGeom>
          <a:noFill/>
        </p:spPr>
        <p:txBody>
          <a:bodyPr wrap="none" rtlCol="0">
            <a:spAutoFit/>
          </a:bodyPr>
          <a:lstStyle/>
          <a:p>
            <a:r>
              <a:rPr lang="en-US" sz="1400" u="sng" dirty="0"/>
              <a:t>Smart TVs</a:t>
            </a:r>
          </a:p>
        </p:txBody>
      </p:sp>
      <p:sp>
        <p:nvSpPr>
          <p:cNvPr id="49" name="TextBox 48">
            <a:extLst>
              <a:ext uri="{FF2B5EF4-FFF2-40B4-BE49-F238E27FC236}">
                <a16:creationId xmlns:a16="http://schemas.microsoft.com/office/drawing/2014/main" id="{C1CDC28E-F4A1-4F61-9F7E-2FA2E4FD723D}"/>
              </a:ext>
            </a:extLst>
          </p:cNvPr>
          <p:cNvSpPr txBox="1"/>
          <p:nvPr/>
        </p:nvSpPr>
        <p:spPr>
          <a:xfrm>
            <a:off x="4968168" y="1869505"/>
            <a:ext cx="562975" cy="307777"/>
          </a:xfrm>
          <a:prstGeom prst="rect">
            <a:avLst/>
          </a:prstGeom>
          <a:noFill/>
        </p:spPr>
        <p:txBody>
          <a:bodyPr wrap="none" rtlCol="0">
            <a:spAutoFit/>
          </a:bodyPr>
          <a:lstStyle/>
          <a:p>
            <a:r>
              <a:rPr lang="en-US" sz="1400" u="sng" dirty="0"/>
              <a:t>Sling</a:t>
            </a:r>
          </a:p>
        </p:txBody>
      </p:sp>
      <p:sp>
        <p:nvSpPr>
          <p:cNvPr id="50" name="TextBox 49">
            <a:extLst>
              <a:ext uri="{FF2B5EF4-FFF2-40B4-BE49-F238E27FC236}">
                <a16:creationId xmlns:a16="http://schemas.microsoft.com/office/drawing/2014/main" id="{445D33ED-9652-462B-B0B0-3ECD8384CFE6}"/>
              </a:ext>
            </a:extLst>
          </p:cNvPr>
          <p:cNvSpPr txBox="1"/>
          <p:nvPr/>
        </p:nvSpPr>
        <p:spPr>
          <a:xfrm>
            <a:off x="7217130" y="1870533"/>
            <a:ext cx="1737976" cy="307777"/>
          </a:xfrm>
          <a:prstGeom prst="rect">
            <a:avLst/>
          </a:prstGeom>
          <a:noFill/>
        </p:spPr>
        <p:txBody>
          <a:bodyPr wrap="none" rtlCol="0">
            <a:spAutoFit/>
          </a:bodyPr>
          <a:lstStyle/>
          <a:p>
            <a:r>
              <a:rPr lang="en-US" sz="1400" u="sng" dirty="0"/>
              <a:t>Google Chromecast</a:t>
            </a:r>
          </a:p>
        </p:txBody>
      </p:sp>
      <p:sp>
        <p:nvSpPr>
          <p:cNvPr id="51" name="TextBox 50">
            <a:extLst>
              <a:ext uri="{FF2B5EF4-FFF2-40B4-BE49-F238E27FC236}">
                <a16:creationId xmlns:a16="http://schemas.microsoft.com/office/drawing/2014/main" id="{6376D61D-F0D1-4058-9BBF-90179E24D0D2}"/>
              </a:ext>
            </a:extLst>
          </p:cNvPr>
          <p:cNvSpPr txBox="1"/>
          <p:nvPr/>
        </p:nvSpPr>
        <p:spPr>
          <a:xfrm>
            <a:off x="1307828" y="1658715"/>
            <a:ext cx="1989565" cy="523220"/>
          </a:xfrm>
          <a:prstGeom prst="rect">
            <a:avLst/>
          </a:prstGeom>
          <a:noFill/>
        </p:spPr>
        <p:txBody>
          <a:bodyPr wrap="square" rtlCol="0">
            <a:spAutoFit/>
          </a:bodyPr>
          <a:lstStyle/>
          <a:p>
            <a:pPr algn="ctr"/>
            <a:r>
              <a:rPr lang="en-US" sz="1400" u="sng" dirty="0"/>
              <a:t>Amazon</a:t>
            </a:r>
          </a:p>
          <a:p>
            <a:pPr algn="ctr"/>
            <a:r>
              <a:rPr lang="en-US" sz="1400" u="sng" dirty="0"/>
              <a:t>Fire TV Stick</a:t>
            </a:r>
          </a:p>
        </p:txBody>
      </p:sp>
      <p:sp>
        <p:nvSpPr>
          <p:cNvPr id="10" name="TextBox 9">
            <a:extLst>
              <a:ext uri="{FF2B5EF4-FFF2-40B4-BE49-F238E27FC236}">
                <a16:creationId xmlns:a16="http://schemas.microsoft.com/office/drawing/2014/main" id="{30427EEE-E69E-4C80-9360-F9000924E932}"/>
              </a:ext>
            </a:extLst>
          </p:cNvPr>
          <p:cNvSpPr txBox="1"/>
          <p:nvPr/>
        </p:nvSpPr>
        <p:spPr>
          <a:xfrm>
            <a:off x="62041" y="2094152"/>
            <a:ext cx="1076172" cy="1331134"/>
          </a:xfrm>
          <a:prstGeom prst="rect">
            <a:avLst/>
          </a:prstGeom>
          <a:noFill/>
        </p:spPr>
        <p:txBody>
          <a:bodyPr wrap="square" rtlCol="0">
            <a:spAutoFit/>
          </a:bodyPr>
          <a:lstStyle/>
          <a:p>
            <a:r>
              <a:rPr lang="en-US" sz="1050" dirty="0"/>
              <a:t>% ownership</a:t>
            </a:r>
          </a:p>
          <a:p>
            <a:r>
              <a:rPr lang="en-US" sz="1050" dirty="0"/>
              <a:t>by generation</a:t>
            </a:r>
          </a:p>
          <a:p>
            <a:endParaRPr lang="en-US" sz="1050" dirty="0"/>
          </a:p>
          <a:p>
            <a:pPr algn="ctr"/>
            <a:r>
              <a:rPr lang="en-US" sz="700" dirty="0"/>
              <a:t>For example, 36%</a:t>
            </a:r>
          </a:p>
          <a:p>
            <a:pPr algn="ctr"/>
            <a:r>
              <a:rPr lang="en-US" sz="700" dirty="0"/>
              <a:t> of those who own a Firestick are Millennials and 40% of Millennial Fire TV stick owners are affluent. </a:t>
            </a:r>
          </a:p>
        </p:txBody>
      </p:sp>
      <p:sp>
        <p:nvSpPr>
          <p:cNvPr id="52" name="TextBox 51">
            <a:extLst>
              <a:ext uri="{FF2B5EF4-FFF2-40B4-BE49-F238E27FC236}">
                <a16:creationId xmlns:a16="http://schemas.microsoft.com/office/drawing/2014/main" id="{69EA5EE5-3EAA-4006-9EE5-18DCE333670E}"/>
              </a:ext>
            </a:extLst>
          </p:cNvPr>
          <p:cNvSpPr txBox="1"/>
          <p:nvPr/>
        </p:nvSpPr>
        <p:spPr>
          <a:xfrm>
            <a:off x="114956" y="4356022"/>
            <a:ext cx="1539121" cy="415498"/>
          </a:xfrm>
          <a:prstGeom prst="rect">
            <a:avLst/>
          </a:prstGeom>
          <a:noFill/>
        </p:spPr>
        <p:txBody>
          <a:bodyPr wrap="square" rtlCol="0">
            <a:spAutoFit/>
          </a:bodyPr>
          <a:lstStyle/>
          <a:p>
            <a:r>
              <a:rPr lang="en-US" sz="1050" dirty="0"/>
              <a:t>% ownership</a:t>
            </a:r>
          </a:p>
          <a:p>
            <a:r>
              <a:rPr lang="en-US" sz="1050" dirty="0"/>
              <a:t>by generation</a:t>
            </a:r>
          </a:p>
        </p:txBody>
      </p:sp>
      <p:sp>
        <p:nvSpPr>
          <p:cNvPr id="11" name="Rectangle 10">
            <a:extLst>
              <a:ext uri="{FF2B5EF4-FFF2-40B4-BE49-F238E27FC236}">
                <a16:creationId xmlns:a16="http://schemas.microsoft.com/office/drawing/2014/main" id="{63317E6B-E2AB-4CBD-AA20-B7093568E3EA}"/>
              </a:ext>
            </a:extLst>
          </p:cNvPr>
          <p:cNvSpPr/>
          <p:nvPr/>
        </p:nvSpPr>
        <p:spPr>
          <a:xfrm>
            <a:off x="3051577" y="1269459"/>
            <a:ext cx="1520423" cy="313545"/>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 owners who are Affluent</a:t>
            </a:r>
          </a:p>
        </p:txBody>
      </p:sp>
      <p:sp>
        <p:nvSpPr>
          <p:cNvPr id="53" name="Rectangle 52">
            <a:extLst>
              <a:ext uri="{FF2B5EF4-FFF2-40B4-BE49-F238E27FC236}">
                <a16:creationId xmlns:a16="http://schemas.microsoft.com/office/drawing/2014/main" id="{354DF6EC-D3C3-46C0-9196-A6F2C36C739F}"/>
              </a:ext>
            </a:extLst>
          </p:cNvPr>
          <p:cNvSpPr/>
          <p:nvPr/>
        </p:nvSpPr>
        <p:spPr>
          <a:xfrm>
            <a:off x="4690697" y="1262545"/>
            <a:ext cx="1520423" cy="313545"/>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 owners who are Not Affluent</a:t>
            </a:r>
          </a:p>
        </p:txBody>
      </p:sp>
    </p:spTree>
    <p:extLst>
      <p:ext uri="{BB962C8B-B14F-4D97-AF65-F5344CB8AC3E}">
        <p14:creationId xmlns:p14="http://schemas.microsoft.com/office/powerpoint/2010/main" val="449533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93" y="300587"/>
            <a:ext cx="8442907" cy="1325563"/>
          </a:xfrm>
        </p:spPr>
        <p:txBody>
          <a:bodyPr/>
          <a:lstStyle/>
          <a:p>
            <a:r>
              <a:rPr lang="en-US" sz="2400" dirty="0"/>
              <a:t>Studies That Say Cost (Not Content or Ad Avoidance) Is The Primary Reason People Seek Out Alternate Ways Of Receiving Video Programming</a:t>
            </a:r>
          </a:p>
        </p:txBody>
      </p:sp>
      <p:sp>
        <p:nvSpPr>
          <p:cNvPr id="5" name="Text Box 29"/>
          <p:cNvSpPr txBox="1">
            <a:spLocks noChangeArrowheads="1"/>
          </p:cNvSpPr>
          <p:nvPr/>
        </p:nvSpPr>
        <p:spPr bwMode="auto">
          <a:xfrm>
            <a:off x="61546" y="6537409"/>
            <a:ext cx="4306491" cy="259045"/>
          </a:xfrm>
          <a:prstGeom prst="rect">
            <a:avLst/>
          </a:prstGeom>
          <a:noFill/>
          <a:ln w="9525" algn="ctr">
            <a:noFill/>
            <a:miter lim="800000"/>
            <a:headEnd/>
            <a:tailEnd/>
          </a:ln>
        </p:spPr>
        <p:txBody>
          <a:bodyPr anchor="b">
            <a:spAutoFit/>
          </a:bodyPr>
          <a:lstStyle/>
          <a:p>
            <a:pPr marL="0" marR="0" lvl="0" indent="0" algn="l" defTabSz="914400" rtl="0" eaLnBrk="1" fontAlgn="auto" latinLnBrk="0" hangingPunct="1">
              <a:lnSpc>
                <a:spcPts val="13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srgbClr val="777777"/>
                </a:solidFill>
                <a:effectLst/>
                <a:uLnTx/>
                <a:uFillTx/>
                <a:latin typeface="Trebuchet MS"/>
                <a:ea typeface="+mn-ea"/>
                <a:cs typeface="+mn-cs"/>
              </a:rPr>
              <a:t>  </a:t>
            </a:r>
            <a:r>
              <a:rPr kumimoji="0" lang="en-US" altLang="en-US" sz="900" b="0" i="0" u="none" strike="noStrike" kern="1200" cap="none" spc="0" normalizeH="0" baseline="0" noProof="0" dirty="0">
                <a:ln>
                  <a:noFill/>
                </a:ln>
                <a:solidFill>
                  <a:srgbClr val="000000"/>
                </a:solidFill>
                <a:effectLst/>
                <a:uLnTx/>
                <a:uFillTx/>
                <a:latin typeface="Trebuchet MS"/>
                <a:ea typeface="+mn-ea"/>
                <a:cs typeface="+mn-cs"/>
              </a:rPr>
              <a:t>Source: </a:t>
            </a:r>
            <a:r>
              <a:rPr kumimoji="0" lang="en-US" sz="900" b="0" i="0" u="none" strike="noStrike" kern="1200" cap="none" spc="0" normalizeH="0" baseline="0" noProof="0" dirty="0">
                <a:ln>
                  <a:noFill/>
                </a:ln>
                <a:solidFill>
                  <a:prstClr val="black"/>
                </a:solidFill>
                <a:effectLst/>
                <a:uLnTx/>
                <a:uFillTx/>
                <a:latin typeface="Trebuchet MS"/>
                <a:ea typeface="+mn-ea"/>
                <a:cs typeface="+mn-cs"/>
              </a:rPr>
              <a:t>TiVo; Q4 2017 Video Trends Report</a:t>
            </a:r>
          </a:p>
        </p:txBody>
      </p:sp>
      <p:graphicFrame>
        <p:nvGraphicFramePr>
          <p:cNvPr id="9" name="Chart 8"/>
          <p:cNvGraphicFramePr/>
          <p:nvPr>
            <p:extLst>
              <p:ext uri="{D42A27DB-BD31-4B8C-83A1-F6EECF244321}">
                <p14:modId xmlns:p14="http://schemas.microsoft.com/office/powerpoint/2010/main" val="3832845811"/>
              </p:ext>
            </p:extLst>
          </p:nvPr>
        </p:nvGraphicFramePr>
        <p:xfrm>
          <a:off x="263770" y="1775791"/>
          <a:ext cx="6903427" cy="4638261"/>
        </p:xfrm>
        <a:graphic>
          <a:graphicData uri="http://schemas.openxmlformats.org/drawingml/2006/chart">
            <c:chart xmlns:c="http://schemas.openxmlformats.org/drawingml/2006/chart" xmlns:r="http://schemas.openxmlformats.org/officeDocument/2006/relationships" r:id="rId2"/>
          </a:graphicData>
        </a:graphic>
      </p:graphicFrame>
      <p:cxnSp>
        <p:nvCxnSpPr>
          <p:cNvPr id="11" name="Straight Arrow Connector 10"/>
          <p:cNvCxnSpPr/>
          <p:nvPr/>
        </p:nvCxnSpPr>
        <p:spPr>
          <a:xfrm>
            <a:off x="6430805" y="2785279"/>
            <a:ext cx="31652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722368" y="2681724"/>
            <a:ext cx="241284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Cost is the overwhelming reason</a:t>
            </a:r>
          </a:p>
        </p:txBody>
      </p:sp>
      <p:cxnSp>
        <p:nvCxnSpPr>
          <p:cNvPr id="13" name="Straight Arrow Connector 12"/>
          <p:cNvCxnSpPr>
            <a:cxnSpLocks/>
          </p:cNvCxnSpPr>
          <p:nvPr/>
        </p:nvCxnSpPr>
        <p:spPr>
          <a:xfrm>
            <a:off x="5375031" y="3323868"/>
            <a:ext cx="128953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775122" y="3176185"/>
            <a:ext cx="230733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Less than half view streaming service as a reason to eliminate MVPD subscription</a:t>
            </a:r>
          </a:p>
        </p:txBody>
      </p:sp>
      <p:sp>
        <p:nvSpPr>
          <p:cNvPr id="4" name="Slide Number Placeholder 3">
            <a:extLst>
              <a:ext uri="{FF2B5EF4-FFF2-40B4-BE49-F238E27FC236}">
                <a16:creationId xmlns:a16="http://schemas.microsoft.com/office/drawing/2014/main" id="{CC8FB079-C75B-4CED-A7B0-45F1D20ECEDF}"/>
              </a:ext>
            </a:extLst>
          </p:cNvPr>
          <p:cNvSpPr>
            <a:spLocks noGrp="1"/>
          </p:cNvSpPr>
          <p:nvPr>
            <p:ph type="sldNum" sz="quarter" idx="12"/>
          </p:nvPr>
        </p:nvSpPr>
        <p:spPr>
          <a:xfrm>
            <a:off x="8801100" y="6612094"/>
            <a:ext cx="205740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A62515F-A571-4526-9A1A-96E514A63B3F}" type="slidenum">
              <a:rPr kumimoji="0" lang="en-US" sz="1200" b="0" i="0" u="none" strike="noStrike" kern="1200" cap="none" spc="0" normalizeH="0" baseline="0" noProof="0" smtClean="0">
                <a:ln>
                  <a:noFill/>
                </a:ln>
                <a:solidFill>
                  <a:prstClr val="black"/>
                </a:solidFill>
                <a:effectLst/>
                <a:uLnTx/>
                <a:uFillTx/>
                <a:latin typeface="Trebuchet MS"/>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Trebuchet MS"/>
              <a:ea typeface="+mn-ea"/>
              <a:cs typeface="+mn-cs"/>
            </a:endParaRPr>
          </a:p>
        </p:txBody>
      </p:sp>
    </p:spTree>
    <p:extLst>
      <p:ext uri="{BB962C8B-B14F-4D97-AF65-F5344CB8AC3E}">
        <p14:creationId xmlns:p14="http://schemas.microsoft.com/office/powerpoint/2010/main" val="10120058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p:cNvGraphicFramePr/>
          <p:nvPr>
            <p:extLst>
              <p:ext uri="{D42A27DB-BD31-4B8C-83A1-F6EECF244321}">
                <p14:modId xmlns:p14="http://schemas.microsoft.com/office/powerpoint/2010/main" val="3285028656"/>
              </p:ext>
            </p:extLst>
          </p:nvPr>
        </p:nvGraphicFramePr>
        <p:xfrm>
          <a:off x="1532480" y="3007786"/>
          <a:ext cx="5566045" cy="299963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Chart 19"/>
          <p:cNvGraphicFramePr/>
          <p:nvPr>
            <p:extLst>
              <p:ext uri="{D42A27DB-BD31-4B8C-83A1-F6EECF244321}">
                <p14:modId xmlns:p14="http://schemas.microsoft.com/office/powerpoint/2010/main" val="1759634071"/>
              </p:ext>
            </p:extLst>
          </p:nvPr>
        </p:nvGraphicFramePr>
        <p:xfrm>
          <a:off x="2424565" y="3110501"/>
          <a:ext cx="4561738" cy="232494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ctrTitle"/>
          </p:nvPr>
        </p:nvSpPr>
        <p:spPr>
          <a:xfrm>
            <a:off x="161636" y="234730"/>
            <a:ext cx="8805334" cy="782193"/>
          </a:xfrm>
        </p:spPr>
        <p:txBody>
          <a:bodyPr/>
          <a:lstStyle/>
          <a:p>
            <a:r>
              <a:rPr lang="en-US" sz="2400" dirty="0"/>
              <a:t>Just Like The Average Millennial, The Affluent Enjoy A Wide Variety Of Programming</a:t>
            </a:r>
          </a:p>
        </p:txBody>
      </p:sp>
      <p:sp>
        <p:nvSpPr>
          <p:cNvPr id="4" name="Text Placeholder 3"/>
          <p:cNvSpPr>
            <a:spLocks noGrp="1"/>
          </p:cNvSpPr>
          <p:nvPr>
            <p:ph type="body" sz="quarter" idx="14"/>
          </p:nvPr>
        </p:nvSpPr>
        <p:spPr>
          <a:xfrm>
            <a:off x="286452" y="6505001"/>
            <a:ext cx="6699851" cy="236537"/>
          </a:xfrm>
        </p:spPr>
        <p:txBody>
          <a:bodyPr/>
          <a:lstStyle/>
          <a:p>
            <a:r>
              <a:rPr lang="en-US" dirty="0"/>
              <a:t>Source: VAB analysis of Nielsen Npower </a:t>
            </a:r>
            <a:r>
              <a:rPr lang="en-US" dirty="0" err="1"/>
              <a:t>PowerPlay</a:t>
            </a:r>
            <a:r>
              <a:rPr lang="en-US" dirty="0"/>
              <a:t>, Total Day, Live+7, 10/1/17-10/31/17; Demos – Millennials = 18-34 &amp; Millennials 18-34 + $100k+</a:t>
            </a:r>
          </a:p>
        </p:txBody>
      </p:sp>
      <p:sp>
        <p:nvSpPr>
          <p:cNvPr id="14" name="TextBox 13">
            <a:extLst>
              <a:ext uri="{FF2B5EF4-FFF2-40B4-BE49-F238E27FC236}">
                <a16:creationId xmlns:a16="http://schemas.microsoft.com/office/drawing/2014/main" id="{90379D9F-8E9E-4F42-A92A-689279CF733E}"/>
              </a:ext>
            </a:extLst>
          </p:cNvPr>
          <p:cNvSpPr txBox="1"/>
          <p:nvPr/>
        </p:nvSpPr>
        <p:spPr>
          <a:xfrm>
            <a:off x="0" y="1262909"/>
            <a:ext cx="896697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itchFamily="34" charset="0"/>
                <a:ea typeface="+mn-ea"/>
                <a:cs typeface="+mn-cs"/>
              </a:rPr>
              <a:t>VAB performed an analysis looking at the top 200 TV programs Millennials and Affluent Millennials.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rebuchet MS" pitchFamily="34" charset="0"/>
              <a:ea typeface="+mn-ea"/>
              <a:cs typeface="+mn-cs"/>
            </a:endParaRPr>
          </a:p>
        </p:txBody>
      </p:sp>
      <p:sp>
        <p:nvSpPr>
          <p:cNvPr id="7" name="TextBox 6">
            <a:extLst>
              <a:ext uri="{FF2B5EF4-FFF2-40B4-BE49-F238E27FC236}">
                <a16:creationId xmlns:a16="http://schemas.microsoft.com/office/drawing/2014/main" id="{66557EE7-BD2A-473B-BA8B-91195CD75706}"/>
              </a:ext>
            </a:extLst>
          </p:cNvPr>
          <p:cNvSpPr txBox="1"/>
          <p:nvPr/>
        </p:nvSpPr>
        <p:spPr>
          <a:xfrm>
            <a:off x="2705468" y="2081487"/>
            <a:ext cx="366113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a:ea typeface="+mn-ea"/>
                <a:cs typeface="+mn-cs"/>
              </a:rPr>
              <a:t>Top 200 TV Programs Grouped By Genre (Millennials)</a:t>
            </a:r>
          </a:p>
        </p:txBody>
      </p:sp>
      <p:sp>
        <p:nvSpPr>
          <p:cNvPr id="16" name="TextBox 15">
            <a:extLst>
              <a:ext uri="{FF2B5EF4-FFF2-40B4-BE49-F238E27FC236}">
                <a16:creationId xmlns:a16="http://schemas.microsoft.com/office/drawing/2014/main" id="{AB5F5541-9D42-4275-8C1E-7C47FAF0A57E}"/>
              </a:ext>
            </a:extLst>
          </p:cNvPr>
          <p:cNvSpPr txBox="1"/>
          <p:nvPr/>
        </p:nvSpPr>
        <p:spPr>
          <a:xfrm>
            <a:off x="4564303" y="3090446"/>
            <a:ext cx="342486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Trebuchet MS"/>
                <a:ea typeface="+mn-ea"/>
                <a:cs typeface="+mn-cs"/>
              </a:rPr>
              <a:t>Affluent</a:t>
            </a:r>
            <a:r>
              <a:rPr kumimoji="0" lang="en-US" sz="1600" b="1" i="0" u="none" strike="noStrike" kern="1200" cap="none" spc="0" normalizeH="0" baseline="0" noProof="0" dirty="0">
                <a:ln>
                  <a:noFill/>
                </a:ln>
                <a:solidFill>
                  <a:prstClr val="black"/>
                </a:solidFill>
                <a:effectLst/>
                <a:uLnTx/>
                <a:uFillTx/>
                <a:latin typeface="Trebuchet MS"/>
                <a:ea typeface="+mn-ea"/>
                <a:cs typeface="+mn-cs"/>
              </a:rPr>
              <a:t> Millennials (18-34)</a:t>
            </a:r>
          </a:p>
        </p:txBody>
      </p:sp>
    </p:spTree>
    <p:extLst>
      <p:ext uri="{BB962C8B-B14F-4D97-AF65-F5344CB8AC3E}">
        <p14:creationId xmlns:p14="http://schemas.microsoft.com/office/powerpoint/2010/main" val="651902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43111" y="350139"/>
            <a:ext cx="8613913" cy="957509"/>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400" dirty="0">
              <a:latin typeface="Trebuchet MS" pitchFamily="34" charset="0"/>
            </a:endParaRPr>
          </a:p>
        </p:txBody>
      </p:sp>
      <p:graphicFrame>
        <p:nvGraphicFramePr>
          <p:cNvPr id="6" name="Chart 5">
            <a:extLst>
              <a:ext uri="{FF2B5EF4-FFF2-40B4-BE49-F238E27FC236}">
                <a16:creationId xmlns:a16="http://schemas.microsoft.com/office/drawing/2014/main" id="{393641D9-1FD7-4AE9-8E64-65BEE91A877E}"/>
              </a:ext>
            </a:extLst>
          </p:cNvPr>
          <p:cNvGraphicFramePr/>
          <p:nvPr>
            <p:extLst>
              <p:ext uri="{D42A27DB-BD31-4B8C-83A1-F6EECF244321}">
                <p14:modId xmlns:p14="http://schemas.microsoft.com/office/powerpoint/2010/main" val="1242686327"/>
              </p:ext>
            </p:extLst>
          </p:nvPr>
        </p:nvGraphicFramePr>
        <p:xfrm>
          <a:off x="266330" y="2302524"/>
          <a:ext cx="8613913" cy="337671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8E962798-652B-43D0-8135-5A17DBCC6FA1}"/>
              </a:ext>
            </a:extLst>
          </p:cNvPr>
          <p:cNvSpPr txBox="1"/>
          <p:nvPr/>
        </p:nvSpPr>
        <p:spPr>
          <a:xfrm>
            <a:off x="1408768" y="3652478"/>
            <a:ext cx="437940" cy="276999"/>
          </a:xfrm>
          <a:prstGeom prst="rect">
            <a:avLst/>
          </a:prstGeom>
          <a:noFill/>
        </p:spPr>
        <p:txBody>
          <a:bodyPr wrap="none" rtlCol="0">
            <a:spAutoFit/>
          </a:bodyPr>
          <a:lstStyle/>
          <a:p>
            <a:r>
              <a:rPr lang="en-US" sz="1200" i="1" dirty="0">
                <a:solidFill>
                  <a:schemeClr val="bg1"/>
                </a:solidFill>
              </a:rPr>
              <a:t>43%</a:t>
            </a:r>
          </a:p>
        </p:txBody>
      </p:sp>
      <p:sp>
        <p:nvSpPr>
          <p:cNvPr id="10" name="TextBox 9">
            <a:extLst>
              <a:ext uri="{FF2B5EF4-FFF2-40B4-BE49-F238E27FC236}">
                <a16:creationId xmlns:a16="http://schemas.microsoft.com/office/drawing/2014/main" id="{1D2DB67E-8C8B-4E29-BBD7-BEB018158B55}"/>
              </a:ext>
            </a:extLst>
          </p:cNvPr>
          <p:cNvSpPr txBox="1"/>
          <p:nvPr/>
        </p:nvSpPr>
        <p:spPr>
          <a:xfrm>
            <a:off x="2700855" y="4257465"/>
            <a:ext cx="437940" cy="276999"/>
          </a:xfrm>
          <a:prstGeom prst="rect">
            <a:avLst/>
          </a:prstGeom>
          <a:noFill/>
        </p:spPr>
        <p:txBody>
          <a:bodyPr wrap="none" rtlCol="0">
            <a:spAutoFit/>
          </a:bodyPr>
          <a:lstStyle/>
          <a:p>
            <a:r>
              <a:rPr lang="en-US" sz="1200" i="1" dirty="0">
                <a:solidFill>
                  <a:schemeClr val="bg1"/>
                </a:solidFill>
              </a:rPr>
              <a:t>17%</a:t>
            </a:r>
          </a:p>
        </p:txBody>
      </p:sp>
      <p:sp>
        <p:nvSpPr>
          <p:cNvPr id="11" name="TextBox 10">
            <a:extLst>
              <a:ext uri="{FF2B5EF4-FFF2-40B4-BE49-F238E27FC236}">
                <a16:creationId xmlns:a16="http://schemas.microsoft.com/office/drawing/2014/main" id="{6B142998-7750-43D4-9BFD-CA68682EBE35}"/>
              </a:ext>
            </a:extLst>
          </p:cNvPr>
          <p:cNvSpPr txBox="1"/>
          <p:nvPr/>
        </p:nvSpPr>
        <p:spPr>
          <a:xfrm>
            <a:off x="3973064" y="4409865"/>
            <a:ext cx="437940" cy="276999"/>
          </a:xfrm>
          <a:prstGeom prst="rect">
            <a:avLst/>
          </a:prstGeom>
          <a:noFill/>
        </p:spPr>
        <p:txBody>
          <a:bodyPr wrap="none" rtlCol="0">
            <a:spAutoFit/>
          </a:bodyPr>
          <a:lstStyle/>
          <a:p>
            <a:r>
              <a:rPr lang="en-US" sz="1200" i="1" dirty="0">
                <a:solidFill>
                  <a:schemeClr val="bg1"/>
                </a:solidFill>
              </a:rPr>
              <a:t>12%</a:t>
            </a:r>
          </a:p>
        </p:txBody>
      </p:sp>
      <p:sp>
        <p:nvSpPr>
          <p:cNvPr id="12" name="TextBox 11">
            <a:extLst>
              <a:ext uri="{FF2B5EF4-FFF2-40B4-BE49-F238E27FC236}">
                <a16:creationId xmlns:a16="http://schemas.microsoft.com/office/drawing/2014/main" id="{4CFBE2E7-49A9-484D-B1E8-F10DEA607D05}"/>
              </a:ext>
            </a:extLst>
          </p:cNvPr>
          <p:cNvSpPr txBox="1"/>
          <p:nvPr/>
        </p:nvSpPr>
        <p:spPr>
          <a:xfrm>
            <a:off x="5293485" y="4409865"/>
            <a:ext cx="437940" cy="276999"/>
          </a:xfrm>
          <a:prstGeom prst="rect">
            <a:avLst/>
          </a:prstGeom>
          <a:noFill/>
        </p:spPr>
        <p:txBody>
          <a:bodyPr wrap="none" rtlCol="0">
            <a:spAutoFit/>
          </a:bodyPr>
          <a:lstStyle/>
          <a:p>
            <a:r>
              <a:rPr lang="en-US" sz="1200" i="1" dirty="0">
                <a:solidFill>
                  <a:schemeClr val="bg1"/>
                </a:solidFill>
              </a:rPr>
              <a:t>14%</a:t>
            </a:r>
          </a:p>
        </p:txBody>
      </p:sp>
      <p:sp>
        <p:nvSpPr>
          <p:cNvPr id="13" name="TextBox 12">
            <a:extLst>
              <a:ext uri="{FF2B5EF4-FFF2-40B4-BE49-F238E27FC236}">
                <a16:creationId xmlns:a16="http://schemas.microsoft.com/office/drawing/2014/main" id="{212DE713-77C1-4213-9C35-6459CA5042C5}"/>
              </a:ext>
            </a:extLst>
          </p:cNvPr>
          <p:cNvSpPr txBox="1"/>
          <p:nvPr/>
        </p:nvSpPr>
        <p:spPr>
          <a:xfrm>
            <a:off x="6658460" y="4541044"/>
            <a:ext cx="357790" cy="276999"/>
          </a:xfrm>
          <a:prstGeom prst="rect">
            <a:avLst/>
          </a:prstGeom>
          <a:noFill/>
        </p:spPr>
        <p:txBody>
          <a:bodyPr wrap="none" rtlCol="0">
            <a:spAutoFit/>
          </a:bodyPr>
          <a:lstStyle/>
          <a:p>
            <a:r>
              <a:rPr lang="en-US" sz="1200" i="1" dirty="0">
                <a:solidFill>
                  <a:schemeClr val="bg1"/>
                </a:solidFill>
              </a:rPr>
              <a:t>7%</a:t>
            </a:r>
          </a:p>
        </p:txBody>
      </p:sp>
      <p:sp>
        <p:nvSpPr>
          <p:cNvPr id="14" name="TextBox 13">
            <a:extLst>
              <a:ext uri="{FF2B5EF4-FFF2-40B4-BE49-F238E27FC236}">
                <a16:creationId xmlns:a16="http://schemas.microsoft.com/office/drawing/2014/main" id="{0DB0EEB8-DF48-4228-9797-86B7ADD9EAE7}"/>
              </a:ext>
            </a:extLst>
          </p:cNvPr>
          <p:cNvSpPr txBox="1"/>
          <p:nvPr/>
        </p:nvSpPr>
        <p:spPr>
          <a:xfrm>
            <a:off x="7964127" y="4541044"/>
            <a:ext cx="357790" cy="276999"/>
          </a:xfrm>
          <a:prstGeom prst="rect">
            <a:avLst/>
          </a:prstGeom>
          <a:noFill/>
        </p:spPr>
        <p:txBody>
          <a:bodyPr wrap="none" rtlCol="0">
            <a:spAutoFit/>
          </a:bodyPr>
          <a:lstStyle/>
          <a:p>
            <a:r>
              <a:rPr lang="en-US" sz="1200" i="1" dirty="0">
                <a:solidFill>
                  <a:schemeClr val="bg1"/>
                </a:solidFill>
              </a:rPr>
              <a:t>7%</a:t>
            </a:r>
          </a:p>
        </p:txBody>
      </p:sp>
      <p:sp>
        <p:nvSpPr>
          <p:cNvPr id="16" name="TextBox 15">
            <a:extLst>
              <a:ext uri="{FF2B5EF4-FFF2-40B4-BE49-F238E27FC236}">
                <a16:creationId xmlns:a16="http://schemas.microsoft.com/office/drawing/2014/main" id="{B3BAC9A3-AD4E-4161-9825-C0A0D6DF24B0}"/>
              </a:ext>
            </a:extLst>
          </p:cNvPr>
          <p:cNvSpPr txBox="1"/>
          <p:nvPr/>
        </p:nvSpPr>
        <p:spPr>
          <a:xfrm>
            <a:off x="266330" y="6476512"/>
            <a:ext cx="4078361" cy="230832"/>
          </a:xfrm>
          <a:prstGeom prst="rect">
            <a:avLst/>
          </a:prstGeom>
          <a:noFill/>
        </p:spPr>
        <p:txBody>
          <a:bodyPr wrap="none" rtlCol="0">
            <a:spAutoFit/>
          </a:bodyPr>
          <a:lstStyle/>
          <a:p>
            <a:r>
              <a:rPr lang="en-US" sz="900" dirty="0"/>
              <a:t>Source: US census 2016 data, Table A-1 Households by Total Money Income</a:t>
            </a:r>
          </a:p>
        </p:txBody>
      </p:sp>
      <p:sp>
        <p:nvSpPr>
          <p:cNvPr id="2" name="TextBox 1">
            <a:extLst>
              <a:ext uri="{FF2B5EF4-FFF2-40B4-BE49-F238E27FC236}">
                <a16:creationId xmlns:a16="http://schemas.microsoft.com/office/drawing/2014/main" id="{2D450BA9-5F48-4585-A59F-AB2C86CCB79D}"/>
              </a:ext>
            </a:extLst>
          </p:cNvPr>
          <p:cNvSpPr txBox="1"/>
          <p:nvPr/>
        </p:nvSpPr>
        <p:spPr>
          <a:xfrm>
            <a:off x="2700855" y="2069501"/>
            <a:ext cx="3625480" cy="307777"/>
          </a:xfrm>
          <a:prstGeom prst="rect">
            <a:avLst/>
          </a:prstGeom>
          <a:noFill/>
        </p:spPr>
        <p:txBody>
          <a:bodyPr wrap="none" rtlCol="0">
            <a:spAutoFit/>
          </a:bodyPr>
          <a:lstStyle/>
          <a:p>
            <a:r>
              <a:rPr lang="en-US" sz="1400" b="1" dirty="0"/>
              <a:t># of Households by Income Bracket (000)</a:t>
            </a:r>
          </a:p>
        </p:txBody>
      </p:sp>
      <p:sp>
        <p:nvSpPr>
          <p:cNvPr id="3" name="Rectangle 2">
            <a:extLst>
              <a:ext uri="{FF2B5EF4-FFF2-40B4-BE49-F238E27FC236}">
                <a16:creationId xmlns:a16="http://schemas.microsoft.com/office/drawing/2014/main" id="{C9104E53-71AA-4B41-98A0-ED1FD36892E8}"/>
              </a:ext>
            </a:extLst>
          </p:cNvPr>
          <p:cNvSpPr/>
          <p:nvPr/>
        </p:nvSpPr>
        <p:spPr>
          <a:xfrm>
            <a:off x="5358272" y="2854700"/>
            <a:ext cx="3521971" cy="330375"/>
          </a:xfrm>
          <a:prstGeom prst="rect">
            <a:avLst/>
          </a:prstGeom>
          <a:solidFill>
            <a:srgbClr val="008000"/>
          </a:solidFill>
          <a:ln>
            <a:solidFill>
              <a:schemeClr val="tx1"/>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solidFill>
              </a:rPr>
              <a:t>Total Affluent HHs: 34,969M (28%)</a:t>
            </a:r>
          </a:p>
        </p:txBody>
      </p:sp>
      <p:sp>
        <p:nvSpPr>
          <p:cNvPr id="17" name="Rectangle 16">
            <a:extLst>
              <a:ext uri="{FF2B5EF4-FFF2-40B4-BE49-F238E27FC236}">
                <a16:creationId xmlns:a16="http://schemas.microsoft.com/office/drawing/2014/main" id="{C6520C0A-22E8-4B27-A212-DE0C17DC75FB}"/>
              </a:ext>
            </a:extLst>
          </p:cNvPr>
          <p:cNvSpPr/>
          <p:nvPr/>
        </p:nvSpPr>
        <p:spPr>
          <a:xfrm>
            <a:off x="5358272" y="3243413"/>
            <a:ext cx="2460895" cy="483098"/>
          </a:xfrm>
          <a:prstGeom prst="rect">
            <a:avLst/>
          </a:prstGeom>
          <a:solidFill>
            <a:schemeClr val="accent3">
              <a:lumMod val="40000"/>
              <a:lumOff val="60000"/>
            </a:schemeClr>
          </a:solidFill>
          <a:ln>
            <a:solidFill>
              <a:schemeClr val="tx1"/>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i="1" dirty="0">
                <a:solidFill>
                  <a:schemeClr val="tx1"/>
                </a:solidFill>
              </a:rPr>
              <a:t>Moderate</a:t>
            </a:r>
            <a:r>
              <a:rPr lang="en-US" sz="1050" dirty="0">
                <a:solidFill>
                  <a:schemeClr val="tx1"/>
                </a:solidFill>
              </a:rPr>
              <a:t> Affluent HHs ($100-200k): </a:t>
            </a:r>
          </a:p>
          <a:p>
            <a:pPr algn="ctr"/>
            <a:r>
              <a:rPr lang="en-US" sz="1050" dirty="0">
                <a:solidFill>
                  <a:schemeClr val="tx1"/>
                </a:solidFill>
              </a:rPr>
              <a:t>26,129M (21%)</a:t>
            </a:r>
          </a:p>
        </p:txBody>
      </p:sp>
      <p:sp>
        <p:nvSpPr>
          <p:cNvPr id="19" name="Rectangle 18">
            <a:extLst>
              <a:ext uri="{FF2B5EF4-FFF2-40B4-BE49-F238E27FC236}">
                <a16:creationId xmlns:a16="http://schemas.microsoft.com/office/drawing/2014/main" id="{30E9FABA-C8DB-409A-9DA3-E7A7E283DBBD}"/>
              </a:ext>
            </a:extLst>
          </p:cNvPr>
          <p:cNvSpPr/>
          <p:nvPr/>
        </p:nvSpPr>
        <p:spPr>
          <a:xfrm>
            <a:off x="7850643" y="3243413"/>
            <a:ext cx="1004260" cy="483098"/>
          </a:xfrm>
          <a:prstGeom prst="rect">
            <a:avLst/>
          </a:prstGeom>
          <a:solidFill>
            <a:schemeClr val="accent3">
              <a:lumMod val="40000"/>
              <a:lumOff val="60000"/>
            </a:schemeClr>
          </a:solidFill>
          <a:ln>
            <a:solidFill>
              <a:schemeClr val="tx1"/>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i="1" dirty="0">
                <a:solidFill>
                  <a:schemeClr val="tx1"/>
                </a:solidFill>
              </a:rPr>
              <a:t>Ultra Affluent HHs  ($200k+): </a:t>
            </a:r>
          </a:p>
          <a:p>
            <a:pPr algn="ctr"/>
            <a:r>
              <a:rPr lang="en-US" sz="900" i="1" dirty="0">
                <a:solidFill>
                  <a:schemeClr val="tx1"/>
                </a:solidFill>
              </a:rPr>
              <a:t>8,836M (7%)</a:t>
            </a:r>
          </a:p>
        </p:txBody>
      </p:sp>
      <p:sp>
        <p:nvSpPr>
          <p:cNvPr id="4" name="Rectangle 3">
            <a:extLst>
              <a:ext uri="{FF2B5EF4-FFF2-40B4-BE49-F238E27FC236}">
                <a16:creationId xmlns:a16="http://schemas.microsoft.com/office/drawing/2014/main" id="{79C0ACC6-AF63-4F49-8F18-645218BAF181}"/>
              </a:ext>
            </a:extLst>
          </p:cNvPr>
          <p:cNvSpPr/>
          <p:nvPr/>
        </p:nvSpPr>
        <p:spPr>
          <a:xfrm>
            <a:off x="186977" y="385587"/>
            <a:ext cx="8784744" cy="492443"/>
          </a:xfrm>
          <a:prstGeom prst="rect">
            <a:avLst/>
          </a:prstGeom>
        </p:spPr>
        <p:txBody>
          <a:bodyPr wrap="square">
            <a:spAutoFit/>
          </a:bodyPr>
          <a:lstStyle/>
          <a:p>
            <a:pPr algn="ctr"/>
            <a:r>
              <a:rPr lang="en-US" sz="2600" dirty="0"/>
              <a:t>Affluent Households Represent 28% Of All U.S. Households</a:t>
            </a:r>
          </a:p>
        </p:txBody>
      </p:sp>
      <p:sp>
        <p:nvSpPr>
          <p:cNvPr id="15" name="TextBox 14">
            <a:extLst>
              <a:ext uri="{FF2B5EF4-FFF2-40B4-BE49-F238E27FC236}">
                <a16:creationId xmlns:a16="http://schemas.microsoft.com/office/drawing/2014/main" id="{04A933E3-E4E0-4719-9C13-C3502AB23E4A}"/>
              </a:ext>
            </a:extLst>
          </p:cNvPr>
          <p:cNvSpPr txBox="1"/>
          <p:nvPr/>
        </p:nvSpPr>
        <p:spPr>
          <a:xfrm>
            <a:off x="2700239" y="5786115"/>
            <a:ext cx="3762568" cy="253916"/>
          </a:xfrm>
          <a:prstGeom prst="rect">
            <a:avLst/>
          </a:prstGeom>
          <a:noFill/>
        </p:spPr>
        <p:txBody>
          <a:bodyPr wrap="none" rtlCol="0">
            <a:spAutoFit/>
          </a:bodyPr>
          <a:lstStyle/>
          <a:p>
            <a:r>
              <a:rPr lang="en-US" sz="1050" dirty="0"/>
              <a:t>For reference, the median US Household Income is $59,039</a:t>
            </a:r>
          </a:p>
        </p:txBody>
      </p:sp>
      <p:sp>
        <p:nvSpPr>
          <p:cNvPr id="21" name="Text Placeholder 4">
            <a:extLst>
              <a:ext uri="{FF2B5EF4-FFF2-40B4-BE49-F238E27FC236}">
                <a16:creationId xmlns:a16="http://schemas.microsoft.com/office/drawing/2014/main" id="{68AC080D-9750-4657-9B9D-6D4472EB56F8}"/>
              </a:ext>
            </a:extLst>
          </p:cNvPr>
          <p:cNvSpPr txBox="1">
            <a:spLocks/>
          </p:cNvSpPr>
          <p:nvPr/>
        </p:nvSpPr>
        <p:spPr>
          <a:xfrm>
            <a:off x="329142" y="609548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GOOD FORTUNE</a:t>
            </a:r>
          </a:p>
        </p:txBody>
      </p:sp>
    </p:spTree>
    <p:extLst>
      <p:ext uri="{BB962C8B-B14F-4D97-AF65-F5344CB8AC3E}">
        <p14:creationId xmlns:p14="http://schemas.microsoft.com/office/powerpoint/2010/main" val="2736806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44152" y="318965"/>
            <a:ext cx="8884437" cy="957509"/>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latin typeface="Trebuchet MS" pitchFamily="34" charset="0"/>
              </a:rPr>
              <a:t>The Majority Of Affluent Households Belong To Gen X (A35-49) or Boomers (A35-64)</a:t>
            </a:r>
          </a:p>
        </p:txBody>
      </p:sp>
      <p:sp>
        <p:nvSpPr>
          <p:cNvPr id="2" name="TextBox 1"/>
          <p:cNvSpPr txBox="1"/>
          <p:nvPr/>
        </p:nvSpPr>
        <p:spPr>
          <a:xfrm>
            <a:off x="459717" y="1287181"/>
            <a:ext cx="8405232" cy="1508105"/>
          </a:xfrm>
          <a:prstGeom prst="rect">
            <a:avLst/>
          </a:prstGeom>
          <a:noFill/>
        </p:spPr>
        <p:txBody>
          <a:bodyPr wrap="square" rtlCol="0">
            <a:spAutoFit/>
          </a:bodyPr>
          <a:lstStyle/>
          <a:p>
            <a:pPr algn="ctr"/>
            <a:r>
              <a:rPr lang="en-US" sz="1400" dirty="0">
                <a:latin typeface="Trebuchet MS" pitchFamily="34" charset="0"/>
              </a:rPr>
              <a:t>Households within the Gen X and Boomer generations have a higher likelihood of being affluent than those of younger and older age groups</a:t>
            </a:r>
            <a:endParaRPr lang="en-US" sz="1600" dirty="0"/>
          </a:p>
          <a:p>
            <a:pPr algn="ctr"/>
            <a:endParaRPr lang="en-US" sz="1600" dirty="0"/>
          </a:p>
          <a:p>
            <a:pPr algn="ctr"/>
            <a:endParaRPr lang="en-US" sz="1600" dirty="0"/>
          </a:p>
          <a:p>
            <a:pPr algn="ctr"/>
            <a:endParaRPr lang="en-US" sz="1600" dirty="0"/>
          </a:p>
          <a:p>
            <a:pPr algn="ctr"/>
            <a:endParaRPr lang="en-US" sz="1600" dirty="0"/>
          </a:p>
        </p:txBody>
      </p:sp>
      <p:graphicFrame>
        <p:nvGraphicFramePr>
          <p:cNvPr id="5" name="Chart 4">
            <a:extLst>
              <a:ext uri="{FF2B5EF4-FFF2-40B4-BE49-F238E27FC236}">
                <a16:creationId xmlns:a16="http://schemas.microsoft.com/office/drawing/2014/main" id="{514F945A-C0CF-4376-9F3A-621C9AB7A4FC}"/>
              </a:ext>
            </a:extLst>
          </p:cNvPr>
          <p:cNvGraphicFramePr/>
          <p:nvPr>
            <p:extLst>
              <p:ext uri="{D42A27DB-BD31-4B8C-83A1-F6EECF244321}">
                <p14:modId xmlns:p14="http://schemas.microsoft.com/office/powerpoint/2010/main" val="785430235"/>
              </p:ext>
            </p:extLst>
          </p:nvPr>
        </p:nvGraphicFramePr>
        <p:xfrm>
          <a:off x="353643" y="2041233"/>
          <a:ext cx="8465454" cy="409927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4E140AD8-B92C-40B8-A849-82F780556B48}"/>
              </a:ext>
            </a:extLst>
          </p:cNvPr>
          <p:cNvSpPr txBox="1"/>
          <p:nvPr/>
        </p:nvSpPr>
        <p:spPr>
          <a:xfrm>
            <a:off x="63168" y="2504448"/>
            <a:ext cx="1190247" cy="577081"/>
          </a:xfrm>
          <a:prstGeom prst="rect">
            <a:avLst/>
          </a:prstGeom>
          <a:noFill/>
        </p:spPr>
        <p:txBody>
          <a:bodyPr wrap="square" rtlCol="0">
            <a:spAutoFit/>
          </a:bodyPr>
          <a:lstStyle/>
          <a:p>
            <a:pPr algn="ctr"/>
            <a:r>
              <a:rPr lang="en-US" sz="1050" i="1" dirty="0"/>
              <a:t>Generation Income</a:t>
            </a:r>
          </a:p>
          <a:p>
            <a:pPr algn="ctr"/>
            <a:r>
              <a:rPr lang="en-US" sz="1050" i="1" dirty="0"/>
              <a:t> Index</a:t>
            </a:r>
          </a:p>
        </p:txBody>
      </p:sp>
      <p:sp>
        <p:nvSpPr>
          <p:cNvPr id="7" name="TextBox 6">
            <a:extLst>
              <a:ext uri="{FF2B5EF4-FFF2-40B4-BE49-F238E27FC236}">
                <a16:creationId xmlns:a16="http://schemas.microsoft.com/office/drawing/2014/main" id="{FBF0954E-2DBF-49FE-9C21-940142C897BA}"/>
              </a:ext>
            </a:extLst>
          </p:cNvPr>
          <p:cNvSpPr txBox="1"/>
          <p:nvPr/>
        </p:nvSpPr>
        <p:spPr>
          <a:xfrm>
            <a:off x="1549022" y="2661867"/>
            <a:ext cx="645171" cy="338554"/>
          </a:xfrm>
          <a:prstGeom prst="rect">
            <a:avLst/>
          </a:prstGeom>
          <a:noFill/>
        </p:spPr>
        <p:txBody>
          <a:bodyPr wrap="square" rtlCol="0">
            <a:spAutoFit/>
          </a:bodyPr>
          <a:lstStyle/>
          <a:p>
            <a:r>
              <a:rPr lang="en-US" sz="1600" b="1" dirty="0"/>
              <a:t>75</a:t>
            </a:r>
          </a:p>
        </p:txBody>
      </p:sp>
      <p:sp>
        <p:nvSpPr>
          <p:cNvPr id="10" name="TextBox 9">
            <a:extLst>
              <a:ext uri="{FF2B5EF4-FFF2-40B4-BE49-F238E27FC236}">
                <a16:creationId xmlns:a16="http://schemas.microsoft.com/office/drawing/2014/main" id="{E42A9B5E-B3DC-4B44-8FC2-8F0C2CDDB168}"/>
              </a:ext>
            </a:extLst>
          </p:cNvPr>
          <p:cNvSpPr txBox="1"/>
          <p:nvPr/>
        </p:nvSpPr>
        <p:spPr>
          <a:xfrm>
            <a:off x="3084923" y="2680965"/>
            <a:ext cx="645171" cy="338554"/>
          </a:xfrm>
          <a:prstGeom prst="rect">
            <a:avLst/>
          </a:prstGeom>
          <a:noFill/>
        </p:spPr>
        <p:txBody>
          <a:bodyPr wrap="square" rtlCol="0">
            <a:spAutoFit/>
          </a:bodyPr>
          <a:lstStyle/>
          <a:p>
            <a:r>
              <a:rPr lang="en-US" sz="1600" b="1" dirty="0"/>
              <a:t>94</a:t>
            </a:r>
          </a:p>
        </p:txBody>
      </p:sp>
      <p:sp>
        <p:nvSpPr>
          <p:cNvPr id="11" name="TextBox 10">
            <a:extLst>
              <a:ext uri="{FF2B5EF4-FFF2-40B4-BE49-F238E27FC236}">
                <a16:creationId xmlns:a16="http://schemas.microsoft.com/office/drawing/2014/main" id="{9AE234F0-2CDD-4A20-8F82-BAF1146638FB}"/>
              </a:ext>
            </a:extLst>
          </p:cNvPr>
          <p:cNvSpPr txBox="1"/>
          <p:nvPr/>
        </p:nvSpPr>
        <p:spPr>
          <a:xfrm>
            <a:off x="4772958" y="2654864"/>
            <a:ext cx="645171" cy="338554"/>
          </a:xfrm>
          <a:prstGeom prst="rect">
            <a:avLst/>
          </a:prstGeom>
          <a:noFill/>
        </p:spPr>
        <p:txBody>
          <a:bodyPr wrap="square" rtlCol="0">
            <a:spAutoFit/>
          </a:bodyPr>
          <a:lstStyle/>
          <a:p>
            <a:r>
              <a:rPr lang="en-US" sz="1600" b="1" dirty="0"/>
              <a:t>132</a:t>
            </a:r>
          </a:p>
        </p:txBody>
      </p:sp>
      <p:sp>
        <p:nvSpPr>
          <p:cNvPr id="12" name="TextBox 11">
            <a:extLst>
              <a:ext uri="{FF2B5EF4-FFF2-40B4-BE49-F238E27FC236}">
                <a16:creationId xmlns:a16="http://schemas.microsoft.com/office/drawing/2014/main" id="{3FF8C4CA-4535-4601-8366-C9FF2C74DE2D}"/>
              </a:ext>
            </a:extLst>
          </p:cNvPr>
          <p:cNvSpPr txBox="1"/>
          <p:nvPr/>
        </p:nvSpPr>
        <p:spPr>
          <a:xfrm>
            <a:off x="6243482" y="2682874"/>
            <a:ext cx="645171" cy="338554"/>
          </a:xfrm>
          <a:prstGeom prst="rect">
            <a:avLst/>
          </a:prstGeom>
          <a:noFill/>
        </p:spPr>
        <p:txBody>
          <a:bodyPr wrap="square" rtlCol="0">
            <a:spAutoFit/>
          </a:bodyPr>
          <a:lstStyle/>
          <a:p>
            <a:r>
              <a:rPr lang="en-US" sz="1600" b="1" dirty="0"/>
              <a:t>115</a:t>
            </a:r>
          </a:p>
        </p:txBody>
      </p:sp>
      <p:sp>
        <p:nvSpPr>
          <p:cNvPr id="13" name="TextBox 12">
            <a:extLst>
              <a:ext uri="{FF2B5EF4-FFF2-40B4-BE49-F238E27FC236}">
                <a16:creationId xmlns:a16="http://schemas.microsoft.com/office/drawing/2014/main" id="{28C436F8-8BC1-4951-BD05-FC524DD8EEA4}"/>
              </a:ext>
            </a:extLst>
          </p:cNvPr>
          <p:cNvSpPr txBox="1"/>
          <p:nvPr/>
        </p:nvSpPr>
        <p:spPr>
          <a:xfrm>
            <a:off x="7872625" y="2611775"/>
            <a:ext cx="645171" cy="338554"/>
          </a:xfrm>
          <a:prstGeom prst="rect">
            <a:avLst/>
          </a:prstGeom>
          <a:noFill/>
        </p:spPr>
        <p:txBody>
          <a:bodyPr wrap="square" rtlCol="0">
            <a:spAutoFit/>
          </a:bodyPr>
          <a:lstStyle/>
          <a:p>
            <a:r>
              <a:rPr lang="en-US" sz="1600" b="1" dirty="0"/>
              <a:t>58</a:t>
            </a:r>
          </a:p>
        </p:txBody>
      </p:sp>
      <p:graphicFrame>
        <p:nvGraphicFramePr>
          <p:cNvPr id="20" name="Chart 19">
            <a:extLst>
              <a:ext uri="{FF2B5EF4-FFF2-40B4-BE49-F238E27FC236}">
                <a16:creationId xmlns:a16="http://schemas.microsoft.com/office/drawing/2014/main" id="{A9951AB2-BDC6-48D5-AD04-864B942EC9BB}"/>
              </a:ext>
            </a:extLst>
          </p:cNvPr>
          <p:cNvGraphicFramePr/>
          <p:nvPr>
            <p:extLst>
              <p:ext uri="{D42A27DB-BD31-4B8C-83A1-F6EECF244321}">
                <p14:modId xmlns:p14="http://schemas.microsoft.com/office/powerpoint/2010/main" val="3846205809"/>
              </p:ext>
            </p:extLst>
          </p:nvPr>
        </p:nvGraphicFramePr>
        <p:xfrm>
          <a:off x="6644348" y="5027435"/>
          <a:ext cx="2484783" cy="1370689"/>
        </p:xfrm>
        <a:graphic>
          <a:graphicData uri="http://schemas.openxmlformats.org/drawingml/2006/chart">
            <c:chart xmlns:c="http://schemas.openxmlformats.org/drawingml/2006/chart" xmlns:r="http://schemas.openxmlformats.org/officeDocument/2006/relationships" r:id="rId3"/>
          </a:graphicData>
        </a:graphic>
      </p:graphicFrame>
      <p:sp>
        <p:nvSpPr>
          <p:cNvPr id="21" name="Rectangle 20">
            <a:extLst>
              <a:ext uri="{FF2B5EF4-FFF2-40B4-BE49-F238E27FC236}">
                <a16:creationId xmlns:a16="http://schemas.microsoft.com/office/drawing/2014/main" id="{B99B8B2B-2383-4AAA-9A6F-5D7652D987C9}"/>
              </a:ext>
            </a:extLst>
          </p:cNvPr>
          <p:cNvSpPr/>
          <p:nvPr/>
        </p:nvSpPr>
        <p:spPr>
          <a:xfrm>
            <a:off x="4804284" y="2624833"/>
            <a:ext cx="2002304" cy="398616"/>
          </a:xfrm>
          <a:prstGeom prst="rect">
            <a:avLst/>
          </a:prstGeom>
          <a:noFill/>
          <a:ln w="1905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B06634E-0231-457B-B112-3720BED6236A}"/>
              </a:ext>
            </a:extLst>
          </p:cNvPr>
          <p:cNvSpPr txBox="1"/>
          <p:nvPr/>
        </p:nvSpPr>
        <p:spPr>
          <a:xfrm>
            <a:off x="912996" y="5453884"/>
            <a:ext cx="1351652" cy="276999"/>
          </a:xfrm>
          <a:prstGeom prst="rect">
            <a:avLst/>
          </a:prstGeom>
          <a:noFill/>
        </p:spPr>
        <p:txBody>
          <a:bodyPr wrap="none" rtlCol="0">
            <a:spAutoFit/>
          </a:bodyPr>
          <a:lstStyle/>
          <a:p>
            <a:r>
              <a:rPr lang="en-US" sz="1200" dirty="0">
                <a:solidFill>
                  <a:schemeClr val="tx1">
                    <a:lumMod val="65000"/>
                    <a:lumOff val="35000"/>
                  </a:schemeClr>
                </a:solidFill>
              </a:rPr>
              <a:t>Young Millennials</a:t>
            </a:r>
          </a:p>
        </p:txBody>
      </p:sp>
      <p:sp>
        <p:nvSpPr>
          <p:cNvPr id="19" name="TextBox 18">
            <a:extLst>
              <a:ext uri="{FF2B5EF4-FFF2-40B4-BE49-F238E27FC236}">
                <a16:creationId xmlns:a16="http://schemas.microsoft.com/office/drawing/2014/main" id="{8E4B42B1-AB83-4CEE-A411-B30D4F88B199}"/>
              </a:ext>
            </a:extLst>
          </p:cNvPr>
          <p:cNvSpPr txBox="1"/>
          <p:nvPr/>
        </p:nvSpPr>
        <p:spPr>
          <a:xfrm>
            <a:off x="4178753" y="5430051"/>
            <a:ext cx="1080745" cy="276999"/>
          </a:xfrm>
          <a:prstGeom prst="rect">
            <a:avLst/>
          </a:prstGeom>
          <a:noFill/>
        </p:spPr>
        <p:txBody>
          <a:bodyPr wrap="none" rtlCol="0">
            <a:spAutoFit/>
          </a:bodyPr>
          <a:lstStyle/>
          <a:p>
            <a:r>
              <a:rPr lang="en-US" sz="1200" dirty="0">
                <a:solidFill>
                  <a:schemeClr val="tx1">
                    <a:lumMod val="65000"/>
                    <a:lumOff val="35000"/>
                  </a:schemeClr>
                </a:solidFill>
              </a:rPr>
              <a:t>Generation X</a:t>
            </a:r>
          </a:p>
        </p:txBody>
      </p:sp>
      <p:sp>
        <p:nvSpPr>
          <p:cNvPr id="22" name="TextBox 21">
            <a:extLst>
              <a:ext uri="{FF2B5EF4-FFF2-40B4-BE49-F238E27FC236}">
                <a16:creationId xmlns:a16="http://schemas.microsoft.com/office/drawing/2014/main" id="{1393E16E-CDDD-4BB2-9549-E1ADEFE6E5AB}"/>
              </a:ext>
            </a:extLst>
          </p:cNvPr>
          <p:cNvSpPr txBox="1"/>
          <p:nvPr/>
        </p:nvSpPr>
        <p:spPr>
          <a:xfrm>
            <a:off x="5907530" y="5429644"/>
            <a:ext cx="771365" cy="276999"/>
          </a:xfrm>
          <a:prstGeom prst="rect">
            <a:avLst/>
          </a:prstGeom>
          <a:noFill/>
        </p:spPr>
        <p:txBody>
          <a:bodyPr wrap="none" rtlCol="0">
            <a:spAutoFit/>
          </a:bodyPr>
          <a:lstStyle/>
          <a:p>
            <a:r>
              <a:rPr lang="en-US" sz="1200" dirty="0">
                <a:solidFill>
                  <a:schemeClr val="tx1">
                    <a:lumMod val="65000"/>
                    <a:lumOff val="35000"/>
                  </a:schemeClr>
                </a:solidFill>
              </a:rPr>
              <a:t>Boomers</a:t>
            </a:r>
          </a:p>
        </p:txBody>
      </p:sp>
      <p:sp>
        <p:nvSpPr>
          <p:cNvPr id="25" name="TextBox 24">
            <a:extLst>
              <a:ext uri="{FF2B5EF4-FFF2-40B4-BE49-F238E27FC236}">
                <a16:creationId xmlns:a16="http://schemas.microsoft.com/office/drawing/2014/main" id="{9805B280-C2ED-47A6-A66E-34DEC67D8ED0}"/>
              </a:ext>
            </a:extLst>
          </p:cNvPr>
          <p:cNvSpPr txBox="1"/>
          <p:nvPr/>
        </p:nvSpPr>
        <p:spPr>
          <a:xfrm>
            <a:off x="7549948" y="5423262"/>
            <a:ext cx="673582" cy="276999"/>
          </a:xfrm>
          <a:prstGeom prst="rect">
            <a:avLst/>
          </a:prstGeom>
          <a:noFill/>
        </p:spPr>
        <p:txBody>
          <a:bodyPr wrap="none" rtlCol="0">
            <a:spAutoFit/>
          </a:bodyPr>
          <a:lstStyle/>
          <a:p>
            <a:r>
              <a:rPr lang="en-US" sz="1200" dirty="0">
                <a:solidFill>
                  <a:schemeClr val="tx1">
                    <a:lumMod val="65000"/>
                    <a:lumOff val="35000"/>
                  </a:schemeClr>
                </a:solidFill>
              </a:rPr>
              <a:t>Seniors</a:t>
            </a:r>
          </a:p>
        </p:txBody>
      </p:sp>
      <p:sp>
        <p:nvSpPr>
          <p:cNvPr id="26" name="TextBox 25">
            <a:extLst>
              <a:ext uri="{FF2B5EF4-FFF2-40B4-BE49-F238E27FC236}">
                <a16:creationId xmlns:a16="http://schemas.microsoft.com/office/drawing/2014/main" id="{0890B222-CAB5-4D46-87E0-76D0B4254EA9}"/>
              </a:ext>
            </a:extLst>
          </p:cNvPr>
          <p:cNvSpPr txBox="1"/>
          <p:nvPr/>
        </p:nvSpPr>
        <p:spPr>
          <a:xfrm>
            <a:off x="144152" y="6408994"/>
            <a:ext cx="7242069" cy="369332"/>
          </a:xfrm>
          <a:prstGeom prst="rect">
            <a:avLst/>
          </a:prstGeom>
          <a:noFill/>
        </p:spPr>
        <p:txBody>
          <a:bodyPr wrap="square" rtlCol="0">
            <a:spAutoFit/>
          </a:bodyPr>
          <a:lstStyle/>
          <a:p>
            <a:r>
              <a:rPr lang="en-US" sz="900" dirty="0"/>
              <a:t>Source: 2017 GfK MRI </a:t>
            </a:r>
            <a:r>
              <a:rPr lang="en-US" sz="900" dirty="0" err="1"/>
              <a:t>Doublebase</a:t>
            </a:r>
            <a:r>
              <a:rPr lang="en-US" sz="900" dirty="0"/>
              <a:t>, Affluent defined as Adults + HHI $100k+; Index as compared to each generation’s size of the population</a:t>
            </a:r>
          </a:p>
        </p:txBody>
      </p:sp>
      <p:cxnSp>
        <p:nvCxnSpPr>
          <p:cNvPr id="9" name="Straight Connector 8">
            <a:extLst>
              <a:ext uri="{FF2B5EF4-FFF2-40B4-BE49-F238E27FC236}">
                <a16:creationId xmlns:a16="http://schemas.microsoft.com/office/drawing/2014/main" id="{B2705A6A-1D85-419F-AF7A-A8B66A750900}"/>
              </a:ext>
            </a:extLst>
          </p:cNvPr>
          <p:cNvCxnSpPr>
            <a:cxnSpLocks/>
          </p:cNvCxnSpPr>
          <p:nvPr/>
        </p:nvCxnSpPr>
        <p:spPr>
          <a:xfrm>
            <a:off x="770965" y="3191435"/>
            <a:ext cx="8157882" cy="0"/>
          </a:xfrm>
          <a:prstGeom prst="line">
            <a:avLst/>
          </a:prstGeom>
          <a:ln w="12700"/>
        </p:spPr>
        <p:style>
          <a:lnRef idx="2">
            <a:schemeClr val="dk1"/>
          </a:lnRef>
          <a:fillRef idx="0">
            <a:schemeClr val="dk1"/>
          </a:fillRef>
          <a:effectRef idx="1">
            <a:schemeClr val="dk1"/>
          </a:effectRef>
          <a:fontRef idx="minor">
            <a:schemeClr val="tx1"/>
          </a:fontRef>
        </p:style>
      </p:cxnSp>
      <p:sp>
        <p:nvSpPr>
          <p:cNvPr id="23" name="Text Placeholder 4">
            <a:extLst>
              <a:ext uri="{FF2B5EF4-FFF2-40B4-BE49-F238E27FC236}">
                <a16:creationId xmlns:a16="http://schemas.microsoft.com/office/drawing/2014/main" id="{CB0B65BD-35DC-44EB-A3DD-7A1DC3A5D215}"/>
              </a:ext>
            </a:extLst>
          </p:cNvPr>
          <p:cNvSpPr txBox="1">
            <a:spLocks/>
          </p:cNvSpPr>
          <p:nvPr/>
        </p:nvSpPr>
        <p:spPr>
          <a:xfrm>
            <a:off x="303882" y="6111987"/>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GOOD FORTUNE</a:t>
            </a:r>
          </a:p>
        </p:txBody>
      </p:sp>
    </p:spTree>
    <p:extLst>
      <p:ext uri="{BB962C8B-B14F-4D97-AF65-F5344CB8AC3E}">
        <p14:creationId xmlns:p14="http://schemas.microsoft.com/office/powerpoint/2010/main" val="162170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ext Box 211">
            <a:extLst>
              <a:ext uri="{FF2B5EF4-FFF2-40B4-BE49-F238E27FC236}">
                <a16:creationId xmlns:a16="http://schemas.microsoft.com/office/drawing/2014/main" id="{C8E0B955-797A-469A-8703-A623A09EC700}"/>
              </a:ext>
            </a:extLst>
          </p:cNvPr>
          <p:cNvSpPr txBox="1">
            <a:spLocks noChangeArrowheads="1"/>
          </p:cNvSpPr>
          <p:nvPr/>
        </p:nvSpPr>
        <p:spPr bwMode="auto">
          <a:xfrm>
            <a:off x="7729004" y="2413030"/>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altLang="en-US" sz="1000" b="1" i="0" u="none" strike="noStrike" kern="1200" cap="none" spc="0" normalizeH="0" baseline="0" noProof="0" dirty="0">
                <a:ln>
                  <a:noFill/>
                </a:ln>
                <a:solidFill>
                  <a:prstClr val="white"/>
                </a:solidFill>
                <a:effectLst/>
                <a:uLnTx/>
                <a:uFillTx/>
                <a:latin typeface="Trebuchet MS"/>
                <a:ea typeface="MS PGothic" panose="020B0600070205080204" pitchFamily="34" charset="-128"/>
                <a:cs typeface="+mn-cs"/>
              </a:rPr>
              <a:t>RI</a:t>
            </a:r>
          </a:p>
        </p:txBody>
      </p:sp>
      <p:sp>
        <p:nvSpPr>
          <p:cNvPr id="2" name="Title 1">
            <a:extLst>
              <a:ext uri="{FF2B5EF4-FFF2-40B4-BE49-F238E27FC236}">
                <a16:creationId xmlns:a16="http://schemas.microsoft.com/office/drawing/2014/main" id="{3595D7C6-E75E-4EE1-85DE-64069AC2954D}"/>
              </a:ext>
            </a:extLst>
          </p:cNvPr>
          <p:cNvSpPr>
            <a:spLocks noGrp="1"/>
          </p:cNvSpPr>
          <p:nvPr>
            <p:ph type="ctrTitle"/>
          </p:nvPr>
        </p:nvSpPr>
        <p:spPr>
          <a:xfrm>
            <a:off x="121117" y="217768"/>
            <a:ext cx="8805334" cy="695706"/>
          </a:xfrm>
        </p:spPr>
        <p:txBody>
          <a:bodyPr/>
          <a:lstStyle/>
          <a:p>
            <a:r>
              <a:rPr lang="en-US" sz="2400" dirty="0">
                <a:latin typeface="Trebuchet MS" pitchFamily="34" charset="0"/>
              </a:rPr>
              <a:t>While Affluence Skews Towards West And Northeast, Affluent Households Live Throughout The U.S.</a:t>
            </a:r>
          </a:p>
        </p:txBody>
      </p:sp>
      <p:sp>
        <p:nvSpPr>
          <p:cNvPr id="7" name="Text Box 229">
            <a:extLst>
              <a:ext uri="{FF2B5EF4-FFF2-40B4-BE49-F238E27FC236}">
                <a16:creationId xmlns:a16="http://schemas.microsoft.com/office/drawing/2014/main" id="{B6CD2BF6-217B-4373-AB94-3E4D852646D6}"/>
              </a:ext>
            </a:extLst>
          </p:cNvPr>
          <p:cNvSpPr txBox="1">
            <a:spLocks noChangeArrowheads="1"/>
          </p:cNvSpPr>
          <p:nvPr/>
        </p:nvSpPr>
        <p:spPr bwMode="auto">
          <a:xfrm>
            <a:off x="7521760" y="3250381"/>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altLang="en-US" sz="1000" b="1" i="0" u="none" strike="noStrike" kern="1200" cap="none" spc="0" normalizeH="0" baseline="0" noProof="0" dirty="0">
                <a:ln>
                  <a:noFill/>
                </a:ln>
                <a:effectLst/>
                <a:uLnTx/>
                <a:uFillTx/>
                <a:latin typeface="Trebuchet MS"/>
                <a:ea typeface="MS PGothic" panose="020B0600070205080204" pitchFamily="34" charset="-128"/>
                <a:cs typeface="+mn-cs"/>
              </a:rPr>
              <a:t>DE</a:t>
            </a:r>
          </a:p>
        </p:txBody>
      </p:sp>
      <p:sp>
        <p:nvSpPr>
          <p:cNvPr id="9" name="Freeform 52">
            <a:extLst>
              <a:ext uri="{FF2B5EF4-FFF2-40B4-BE49-F238E27FC236}">
                <a16:creationId xmlns:a16="http://schemas.microsoft.com/office/drawing/2014/main" id="{54E910CB-0000-4F19-8E42-A64B7E4088EE}"/>
              </a:ext>
            </a:extLst>
          </p:cNvPr>
          <p:cNvSpPr>
            <a:spLocks/>
          </p:cNvSpPr>
          <p:nvPr/>
        </p:nvSpPr>
        <p:spPr bwMode="auto">
          <a:xfrm>
            <a:off x="6441484" y="3191063"/>
            <a:ext cx="1146175" cy="765175"/>
          </a:xfrm>
          <a:custGeom>
            <a:avLst/>
            <a:gdLst>
              <a:gd name="T0" fmla="*/ 2147483647 w 601"/>
              <a:gd name="T1" fmla="*/ 0 h 374"/>
              <a:gd name="T2" fmla="*/ 2147483647 w 601"/>
              <a:gd name="T3" fmla="*/ 2147483647 h 374"/>
              <a:gd name="T4" fmla="*/ 2147483647 w 601"/>
              <a:gd name="T5" fmla="*/ 2147483647 h 374"/>
              <a:gd name="T6" fmla="*/ 0 w 601"/>
              <a:gd name="T7" fmla="*/ 2147483647 h 374"/>
              <a:gd name="T8" fmla="*/ 2147483647 w 601"/>
              <a:gd name="T9" fmla="*/ 2147483647 h 374"/>
              <a:gd name="T10" fmla="*/ 2147483647 w 601"/>
              <a:gd name="T11" fmla="*/ 2147483647 h 374"/>
              <a:gd name="T12" fmla="*/ 2147483647 w 601"/>
              <a:gd name="T13" fmla="*/ 2147483647 h 374"/>
              <a:gd name="T14" fmla="*/ 2147483647 w 601"/>
              <a:gd name="T15" fmla="*/ 2147483647 h 374"/>
              <a:gd name="T16" fmla="*/ 2147483647 w 601"/>
              <a:gd name="T17" fmla="*/ 2147483647 h 374"/>
              <a:gd name="T18" fmla="*/ 0 w 601"/>
              <a:gd name="T19" fmla="*/ 2147483647 h 374"/>
              <a:gd name="T20" fmla="*/ 2147483647 w 601"/>
              <a:gd name="T21" fmla="*/ 2147483647 h 374"/>
              <a:gd name="T22" fmla="*/ 2147483647 w 601"/>
              <a:gd name="T23" fmla="*/ 2147483647 h 374"/>
              <a:gd name="T24" fmla="*/ 2147483647 w 601"/>
              <a:gd name="T25" fmla="*/ 2147483647 h 374"/>
              <a:gd name="T26" fmla="*/ 2147483647 w 601"/>
              <a:gd name="T27" fmla="*/ 2147483647 h 374"/>
              <a:gd name="T28" fmla="*/ 2147483647 w 601"/>
              <a:gd name="T29" fmla="*/ 2147483647 h 374"/>
              <a:gd name="T30" fmla="*/ 2147483647 w 601"/>
              <a:gd name="T31" fmla="*/ 2147483647 h 374"/>
              <a:gd name="T32" fmla="*/ 2147483647 w 601"/>
              <a:gd name="T33" fmla="*/ 2147483647 h 374"/>
              <a:gd name="T34" fmla="*/ 2147483647 w 601"/>
              <a:gd name="T35" fmla="*/ 2147483647 h 374"/>
              <a:gd name="T36" fmla="*/ 2147483647 w 601"/>
              <a:gd name="T37" fmla="*/ 2147483647 h 374"/>
              <a:gd name="T38" fmla="*/ 2147483647 w 601"/>
              <a:gd name="T39" fmla="*/ 2147483647 h 374"/>
              <a:gd name="T40" fmla="*/ 2147483647 w 601"/>
              <a:gd name="T41" fmla="*/ 2147483647 h 374"/>
              <a:gd name="T42" fmla="*/ 2147483647 w 601"/>
              <a:gd name="T43" fmla="*/ 0 h 374"/>
              <a:gd name="T44" fmla="*/ 2147483647 w 601"/>
              <a:gd name="T45" fmla="*/ 2147483647 h 374"/>
              <a:gd name="T46" fmla="*/ 2147483647 w 601"/>
              <a:gd name="T47" fmla="*/ 2147483647 h 374"/>
              <a:gd name="T48" fmla="*/ 2147483647 w 601"/>
              <a:gd name="T49" fmla="*/ 2147483647 h 374"/>
              <a:gd name="T50" fmla="*/ 2147483647 w 601"/>
              <a:gd name="T51" fmla="*/ 2147483647 h 374"/>
              <a:gd name="T52" fmla="*/ 2147483647 w 601"/>
              <a:gd name="T53" fmla="*/ 2147483647 h 374"/>
              <a:gd name="T54" fmla="*/ 2147483647 w 601"/>
              <a:gd name="T55" fmla="*/ 2147483647 h 374"/>
              <a:gd name="T56" fmla="*/ 2147483647 w 601"/>
              <a:gd name="T57" fmla="*/ 2147483647 h 37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1"/>
              <a:gd name="T88" fmla="*/ 0 h 374"/>
              <a:gd name="T89" fmla="*/ 601 w 601"/>
              <a:gd name="T90" fmla="*/ 374 h 37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1" h="374">
                <a:moveTo>
                  <a:pt x="99" y="262"/>
                </a:moveTo>
                <a:lnTo>
                  <a:pt x="82" y="300"/>
                </a:lnTo>
                <a:lnTo>
                  <a:pt x="57" y="310"/>
                </a:lnTo>
                <a:lnTo>
                  <a:pt x="56" y="335"/>
                </a:lnTo>
                <a:lnTo>
                  <a:pt x="3" y="354"/>
                </a:lnTo>
                <a:lnTo>
                  <a:pt x="0" y="374"/>
                </a:lnTo>
                <a:lnTo>
                  <a:pt x="143" y="349"/>
                </a:lnTo>
                <a:lnTo>
                  <a:pt x="401" y="295"/>
                </a:lnTo>
                <a:lnTo>
                  <a:pt x="601" y="247"/>
                </a:lnTo>
                <a:lnTo>
                  <a:pt x="601" y="210"/>
                </a:lnTo>
                <a:lnTo>
                  <a:pt x="579" y="198"/>
                </a:lnTo>
                <a:lnTo>
                  <a:pt x="561" y="217"/>
                </a:lnTo>
                <a:lnTo>
                  <a:pt x="551" y="166"/>
                </a:lnTo>
                <a:lnTo>
                  <a:pt x="561" y="121"/>
                </a:lnTo>
                <a:lnTo>
                  <a:pt x="487" y="88"/>
                </a:lnTo>
                <a:lnTo>
                  <a:pt x="436" y="96"/>
                </a:lnTo>
                <a:lnTo>
                  <a:pt x="435" y="26"/>
                </a:lnTo>
                <a:lnTo>
                  <a:pt x="383" y="0"/>
                </a:lnTo>
                <a:lnTo>
                  <a:pt x="343" y="16"/>
                </a:lnTo>
                <a:lnTo>
                  <a:pt x="317" y="82"/>
                </a:lnTo>
                <a:lnTo>
                  <a:pt x="271" y="108"/>
                </a:lnTo>
                <a:lnTo>
                  <a:pt x="252" y="211"/>
                </a:lnTo>
                <a:lnTo>
                  <a:pt x="176" y="262"/>
                </a:lnTo>
                <a:lnTo>
                  <a:pt x="115" y="282"/>
                </a:lnTo>
                <a:lnTo>
                  <a:pt x="99" y="262"/>
                </a:lnTo>
                <a:close/>
              </a:path>
            </a:pathLst>
          </a:custGeom>
          <a:solidFill>
            <a:schemeClr val="accent6"/>
          </a:solidFill>
          <a:ln w="12701">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ＭＳ Ｐゴシック" pitchFamily="34" charset="-128"/>
              <a:cs typeface="Arial" pitchFamily="34" charset="0"/>
            </a:endParaRPr>
          </a:p>
        </p:txBody>
      </p:sp>
      <p:sp>
        <p:nvSpPr>
          <p:cNvPr id="10" name="Freeform 15">
            <a:extLst>
              <a:ext uri="{FF2B5EF4-FFF2-40B4-BE49-F238E27FC236}">
                <a16:creationId xmlns:a16="http://schemas.microsoft.com/office/drawing/2014/main" id="{1A937D64-8CC8-40D9-9E32-A2AEAF0BE75D}"/>
              </a:ext>
            </a:extLst>
          </p:cNvPr>
          <p:cNvSpPr>
            <a:spLocks/>
          </p:cNvSpPr>
          <p:nvPr/>
        </p:nvSpPr>
        <p:spPr bwMode="auto">
          <a:xfrm>
            <a:off x="6881222" y="3067238"/>
            <a:ext cx="750887" cy="330200"/>
          </a:xfrm>
          <a:custGeom>
            <a:avLst/>
            <a:gdLst>
              <a:gd name="T0" fmla="*/ 2147483647 w 393"/>
              <a:gd name="T1" fmla="*/ 0 h 162"/>
              <a:gd name="T2" fmla="*/ 2147483647 w 393"/>
              <a:gd name="T3" fmla="*/ 2147483647 h 162"/>
              <a:gd name="T4" fmla="*/ 2147483647 w 393"/>
              <a:gd name="T5" fmla="*/ 2147483647 h 162"/>
              <a:gd name="T6" fmla="*/ 0 w 393"/>
              <a:gd name="T7" fmla="*/ 2147483647 h 162"/>
              <a:gd name="T8" fmla="*/ 0 w 393"/>
              <a:gd name="T9" fmla="*/ 2147483647 h 162"/>
              <a:gd name="T10" fmla="*/ 2147483647 w 393"/>
              <a:gd name="T11" fmla="*/ 0 h 162"/>
              <a:gd name="T12" fmla="*/ 2147483647 w 393"/>
              <a:gd name="T13" fmla="*/ 2147483647 h 162"/>
              <a:gd name="T14" fmla="*/ 2147483647 w 393"/>
              <a:gd name="T15" fmla="*/ 2147483647 h 162"/>
              <a:gd name="T16" fmla="*/ 2147483647 w 393"/>
              <a:gd name="T17" fmla="*/ 2147483647 h 162"/>
              <a:gd name="T18" fmla="*/ 2147483647 w 393"/>
              <a:gd name="T19" fmla="*/ 2147483647 h 162"/>
              <a:gd name="T20" fmla="*/ 2147483647 w 393"/>
              <a:gd name="T21" fmla="*/ 2147483647 h 162"/>
              <a:gd name="T22" fmla="*/ 2147483647 w 393"/>
              <a:gd name="T23" fmla="*/ 2147483647 h 162"/>
              <a:gd name="T24" fmla="*/ 2147483647 w 393"/>
              <a:gd name="T25" fmla="*/ 2147483647 h 162"/>
              <a:gd name="T26" fmla="*/ 2147483647 w 393"/>
              <a:gd name="T27" fmla="*/ 2147483647 h 162"/>
              <a:gd name="T28" fmla="*/ 2147483647 w 393"/>
              <a:gd name="T29" fmla="*/ 2147483647 h 162"/>
              <a:gd name="T30" fmla="*/ 2147483647 w 393"/>
              <a:gd name="T31" fmla="*/ 2147483647 h 162"/>
              <a:gd name="T32" fmla="*/ 2147483647 w 393"/>
              <a:gd name="T33" fmla="*/ 2147483647 h 162"/>
              <a:gd name="T34" fmla="*/ 2147483647 w 393"/>
              <a:gd name="T35" fmla="*/ 2147483647 h 162"/>
              <a:gd name="T36" fmla="*/ 2147483647 w 393"/>
              <a:gd name="T37" fmla="*/ 2147483647 h 162"/>
              <a:gd name="T38" fmla="*/ 2147483647 w 393"/>
              <a:gd name="T39" fmla="*/ 2147483647 h 162"/>
              <a:gd name="T40" fmla="*/ 0 w 393"/>
              <a:gd name="T41" fmla="*/ 2147483647 h 1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3"/>
              <a:gd name="T64" fmla="*/ 0 h 162"/>
              <a:gd name="T65" fmla="*/ 393 w 393"/>
              <a:gd name="T66" fmla="*/ 162 h 1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3" h="162">
                <a:moveTo>
                  <a:pt x="0" y="56"/>
                </a:moveTo>
                <a:lnTo>
                  <a:pt x="293" y="0"/>
                </a:lnTo>
                <a:lnTo>
                  <a:pt x="341" y="111"/>
                </a:lnTo>
                <a:lnTo>
                  <a:pt x="391" y="99"/>
                </a:lnTo>
                <a:lnTo>
                  <a:pt x="393" y="154"/>
                </a:lnTo>
                <a:lnTo>
                  <a:pt x="352" y="162"/>
                </a:lnTo>
                <a:lnTo>
                  <a:pt x="316" y="125"/>
                </a:lnTo>
                <a:lnTo>
                  <a:pt x="293" y="82"/>
                </a:lnTo>
                <a:lnTo>
                  <a:pt x="288" y="21"/>
                </a:lnTo>
                <a:lnTo>
                  <a:pt x="271" y="51"/>
                </a:lnTo>
                <a:lnTo>
                  <a:pt x="291" y="143"/>
                </a:lnTo>
                <a:lnTo>
                  <a:pt x="205" y="156"/>
                </a:lnTo>
                <a:lnTo>
                  <a:pt x="202" y="89"/>
                </a:lnTo>
                <a:lnTo>
                  <a:pt x="150" y="60"/>
                </a:lnTo>
                <a:lnTo>
                  <a:pt x="105" y="53"/>
                </a:lnTo>
                <a:lnTo>
                  <a:pt x="12" y="99"/>
                </a:lnTo>
                <a:lnTo>
                  <a:pt x="0" y="56"/>
                </a:lnTo>
                <a:close/>
              </a:path>
            </a:pathLst>
          </a:custGeom>
          <a:solidFill>
            <a:schemeClr val="accent6"/>
          </a:solidFill>
          <a:ln w="12701">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Freeform 58">
            <a:extLst>
              <a:ext uri="{FF2B5EF4-FFF2-40B4-BE49-F238E27FC236}">
                <a16:creationId xmlns:a16="http://schemas.microsoft.com/office/drawing/2014/main" id="{24065967-7112-4FD2-9E40-12E694275500}"/>
              </a:ext>
            </a:extLst>
          </p:cNvPr>
          <p:cNvSpPr>
            <a:spLocks/>
          </p:cNvSpPr>
          <p:nvPr/>
        </p:nvSpPr>
        <p:spPr bwMode="auto">
          <a:xfrm>
            <a:off x="7497172" y="1830576"/>
            <a:ext cx="290512" cy="588962"/>
          </a:xfrm>
          <a:custGeom>
            <a:avLst/>
            <a:gdLst>
              <a:gd name="T0" fmla="*/ 2147483647 w 135"/>
              <a:gd name="T1" fmla="*/ 0 h 250"/>
              <a:gd name="T2" fmla="*/ 2147483647 w 135"/>
              <a:gd name="T3" fmla="*/ 2147483647 h 250"/>
              <a:gd name="T4" fmla="*/ 2147483647 w 135"/>
              <a:gd name="T5" fmla="*/ 2147483647 h 250"/>
              <a:gd name="T6" fmla="*/ 0 w 135"/>
              <a:gd name="T7" fmla="*/ 2147483647 h 250"/>
              <a:gd name="T8" fmla="*/ 0 w 135"/>
              <a:gd name="T9" fmla="*/ 2147483647 h 250"/>
              <a:gd name="T10" fmla="*/ 2147483647 w 135"/>
              <a:gd name="T11" fmla="*/ 0 h 250"/>
              <a:gd name="T12" fmla="*/ 2147483647 w 135"/>
              <a:gd name="T13" fmla="*/ 2147483647 h 250"/>
              <a:gd name="T14" fmla="*/ 2147483647 w 135"/>
              <a:gd name="T15" fmla="*/ 2147483647 h 250"/>
              <a:gd name="T16" fmla="*/ 2147483647 w 135"/>
              <a:gd name="T17" fmla="*/ 2147483647 h 250"/>
              <a:gd name="T18" fmla="*/ 2147483647 w 135"/>
              <a:gd name="T19" fmla="*/ 2147483647 h 250"/>
              <a:gd name="T20" fmla="*/ 2147483647 w 135"/>
              <a:gd name="T21" fmla="*/ 2147483647 h 250"/>
              <a:gd name="T22" fmla="*/ 2147483647 w 135"/>
              <a:gd name="T23" fmla="*/ 2147483647 h 250"/>
              <a:gd name="T24" fmla="*/ 2147483647 w 135"/>
              <a:gd name="T25" fmla="*/ 2147483647 h 250"/>
              <a:gd name="T26" fmla="*/ 0 w 135"/>
              <a:gd name="T27" fmla="*/ 2147483647 h 2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5"/>
              <a:gd name="T43" fmla="*/ 0 h 250"/>
              <a:gd name="T44" fmla="*/ 135 w 135"/>
              <a:gd name="T45" fmla="*/ 250 h 25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5" h="250">
                <a:moveTo>
                  <a:pt x="0" y="26"/>
                </a:moveTo>
                <a:lnTo>
                  <a:pt x="99" y="0"/>
                </a:lnTo>
                <a:lnTo>
                  <a:pt x="135" y="68"/>
                </a:lnTo>
                <a:lnTo>
                  <a:pt x="116" y="86"/>
                </a:lnTo>
                <a:lnTo>
                  <a:pt x="124" y="237"/>
                </a:lnTo>
                <a:lnTo>
                  <a:pt x="67" y="250"/>
                </a:lnTo>
                <a:lnTo>
                  <a:pt x="39" y="188"/>
                </a:lnTo>
                <a:lnTo>
                  <a:pt x="38" y="114"/>
                </a:lnTo>
                <a:lnTo>
                  <a:pt x="13" y="92"/>
                </a:lnTo>
                <a:lnTo>
                  <a:pt x="0" y="26"/>
                </a:lnTo>
                <a:close/>
              </a:path>
            </a:pathLst>
          </a:custGeom>
          <a:solidFill>
            <a:srgbClr val="5383B7"/>
          </a:solidFill>
          <a:ln w="12701">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ＭＳ Ｐゴシック" pitchFamily="34" charset="-128"/>
              <a:cs typeface="Arial" pitchFamily="34" charset="0"/>
            </a:endParaRPr>
          </a:p>
        </p:txBody>
      </p:sp>
      <p:sp>
        <p:nvSpPr>
          <p:cNvPr id="12" name="Freeform 14">
            <a:extLst>
              <a:ext uri="{FF2B5EF4-FFF2-40B4-BE49-F238E27FC236}">
                <a16:creationId xmlns:a16="http://schemas.microsoft.com/office/drawing/2014/main" id="{74459D1A-015F-4209-B8EE-7CE2FC4242FD}"/>
              </a:ext>
            </a:extLst>
          </p:cNvPr>
          <p:cNvSpPr>
            <a:spLocks/>
          </p:cNvSpPr>
          <p:nvPr/>
        </p:nvSpPr>
        <p:spPr bwMode="auto">
          <a:xfrm>
            <a:off x="7749584" y="1187638"/>
            <a:ext cx="584200" cy="950913"/>
          </a:xfrm>
          <a:custGeom>
            <a:avLst/>
            <a:gdLst>
              <a:gd name="T0" fmla="*/ 2147483647 w 306"/>
              <a:gd name="T1" fmla="*/ 0 h 466"/>
              <a:gd name="T2" fmla="*/ 2147483647 w 306"/>
              <a:gd name="T3" fmla="*/ 2147483647 h 466"/>
              <a:gd name="T4" fmla="*/ 2147483647 w 306"/>
              <a:gd name="T5" fmla="*/ 2147483647 h 466"/>
              <a:gd name="T6" fmla="*/ 0 w 306"/>
              <a:gd name="T7" fmla="*/ 2147483647 h 466"/>
              <a:gd name="T8" fmla="*/ 2147483647 w 306"/>
              <a:gd name="T9" fmla="*/ 2147483647 h 466"/>
              <a:gd name="T10" fmla="*/ 2147483647 w 306"/>
              <a:gd name="T11" fmla="*/ 2147483647 h 466"/>
              <a:gd name="T12" fmla="*/ 2147483647 w 306"/>
              <a:gd name="T13" fmla="*/ 2147483647 h 466"/>
              <a:gd name="T14" fmla="*/ 2147483647 w 306"/>
              <a:gd name="T15" fmla="*/ 2147483647 h 466"/>
              <a:gd name="T16" fmla="*/ 2147483647 w 306"/>
              <a:gd name="T17" fmla="*/ 2147483647 h 466"/>
              <a:gd name="T18" fmla="*/ 2147483647 w 306"/>
              <a:gd name="T19" fmla="*/ 2147483647 h 466"/>
              <a:gd name="T20" fmla="*/ 2147483647 w 306"/>
              <a:gd name="T21" fmla="*/ 2147483647 h 466"/>
              <a:gd name="T22" fmla="*/ 0 w 306"/>
              <a:gd name="T23" fmla="*/ 2147483647 h 466"/>
              <a:gd name="T24" fmla="*/ 2147483647 w 306"/>
              <a:gd name="T25" fmla="*/ 2147483647 h 466"/>
              <a:gd name="T26" fmla="*/ 2147483647 w 306"/>
              <a:gd name="T27" fmla="*/ 2147483647 h 466"/>
              <a:gd name="T28" fmla="*/ 2147483647 w 306"/>
              <a:gd name="T29" fmla="*/ 2147483647 h 466"/>
              <a:gd name="T30" fmla="*/ 2147483647 w 306"/>
              <a:gd name="T31" fmla="*/ 2147483647 h 466"/>
              <a:gd name="T32" fmla="*/ 2147483647 w 306"/>
              <a:gd name="T33" fmla="*/ 2147483647 h 466"/>
              <a:gd name="T34" fmla="*/ 2147483647 w 306"/>
              <a:gd name="T35" fmla="*/ 2147483647 h 466"/>
              <a:gd name="T36" fmla="*/ 2147483647 w 306"/>
              <a:gd name="T37" fmla="*/ 2147483647 h 466"/>
              <a:gd name="T38" fmla="*/ 2147483647 w 306"/>
              <a:gd name="T39" fmla="*/ 2147483647 h 466"/>
              <a:gd name="T40" fmla="*/ 2147483647 w 306"/>
              <a:gd name="T41" fmla="*/ 2147483647 h 466"/>
              <a:gd name="T42" fmla="*/ 2147483647 w 306"/>
              <a:gd name="T43" fmla="*/ 2147483647 h 466"/>
              <a:gd name="T44" fmla="*/ 2147483647 w 306"/>
              <a:gd name="T45" fmla="*/ 2147483647 h 466"/>
              <a:gd name="T46" fmla="*/ 2147483647 w 306"/>
              <a:gd name="T47" fmla="*/ 2147483647 h 466"/>
              <a:gd name="T48" fmla="*/ 2147483647 w 306"/>
              <a:gd name="T49" fmla="*/ 2147483647 h 466"/>
              <a:gd name="T50" fmla="*/ 2147483647 w 306"/>
              <a:gd name="T51" fmla="*/ 2147483647 h 466"/>
              <a:gd name="T52" fmla="*/ 2147483647 w 306"/>
              <a:gd name="T53" fmla="*/ 2147483647 h 466"/>
              <a:gd name="T54" fmla="*/ 2147483647 w 306"/>
              <a:gd name="T55" fmla="*/ 2147483647 h 466"/>
              <a:gd name="T56" fmla="*/ 2147483647 w 306"/>
              <a:gd name="T57" fmla="*/ 0 h 466"/>
              <a:gd name="T58" fmla="*/ 2147483647 w 306"/>
              <a:gd name="T59" fmla="*/ 2147483647 h 466"/>
              <a:gd name="T60" fmla="*/ 2147483647 w 306"/>
              <a:gd name="T61" fmla="*/ 2147483647 h 466"/>
              <a:gd name="T62" fmla="*/ 2147483647 w 306"/>
              <a:gd name="T63" fmla="*/ 2147483647 h 4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6"/>
              <a:gd name="T97" fmla="*/ 0 h 466"/>
              <a:gd name="T98" fmla="*/ 306 w 306"/>
              <a:gd name="T99" fmla="*/ 466 h 46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6" h="466">
                <a:moveTo>
                  <a:pt x="72" y="14"/>
                </a:moveTo>
                <a:lnTo>
                  <a:pt x="27" y="100"/>
                </a:lnTo>
                <a:lnTo>
                  <a:pt x="48" y="132"/>
                </a:lnTo>
                <a:lnTo>
                  <a:pt x="27" y="171"/>
                </a:lnTo>
                <a:lnTo>
                  <a:pt x="40" y="184"/>
                </a:lnTo>
                <a:lnTo>
                  <a:pt x="31" y="210"/>
                </a:lnTo>
                <a:lnTo>
                  <a:pt x="31" y="254"/>
                </a:lnTo>
                <a:lnTo>
                  <a:pt x="0" y="270"/>
                </a:lnTo>
                <a:lnTo>
                  <a:pt x="12" y="283"/>
                </a:lnTo>
                <a:lnTo>
                  <a:pt x="76" y="446"/>
                </a:lnTo>
                <a:lnTo>
                  <a:pt x="127" y="466"/>
                </a:lnTo>
                <a:lnTo>
                  <a:pt x="124" y="433"/>
                </a:lnTo>
                <a:lnTo>
                  <a:pt x="149" y="407"/>
                </a:lnTo>
                <a:lnTo>
                  <a:pt x="140" y="379"/>
                </a:lnTo>
                <a:lnTo>
                  <a:pt x="202" y="346"/>
                </a:lnTo>
                <a:lnTo>
                  <a:pt x="205" y="301"/>
                </a:lnTo>
                <a:lnTo>
                  <a:pt x="242" y="298"/>
                </a:lnTo>
                <a:lnTo>
                  <a:pt x="271" y="263"/>
                </a:lnTo>
                <a:lnTo>
                  <a:pt x="306" y="240"/>
                </a:lnTo>
                <a:lnTo>
                  <a:pt x="306" y="210"/>
                </a:lnTo>
                <a:lnTo>
                  <a:pt x="258" y="202"/>
                </a:lnTo>
                <a:lnTo>
                  <a:pt x="249" y="170"/>
                </a:lnTo>
                <a:lnTo>
                  <a:pt x="201" y="165"/>
                </a:lnTo>
                <a:lnTo>
                  <a:pt x="162" y="27"/>
                </a:lnTo>
                <a:lnTo>
                  <a:pt x="144" y="0"/>
                </a:lnTo>
                <a:lnTo>
                  <a:pt x="96" y="11"/>
                </a:lnTo>
                <a:lnTo>
                  <a:pt x="88" y="24"/>
                </a:lnTo>
                <a:lnTo>
                  <a:pt x="72" y="14"/>
                </a:lnTo>
                <a:close/>
              </a:path>
            </a:pathLst>
          </a:custGeom>
          <a:solidFill>
            <a:srgbClr val="5383B7"/>
          </a:solidFill>
          <a:ln w="12701">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ＭＳ Ｐゴシック" pitchFamily="34" charset="-128"/>
              <a:cs typeface="Arial" pitchFamily="34" charset="0"/>
            </a:endParaRPr>
          </a:p>
        </p:txBody>
      </p:sp>
      <p:sp>
        <p:nvSpPr>
          <p:cNvPr id="13" name="Freeform 16">
            <a:extLst>
              <a:ext uri="{FF2B5EF4-FFF2-40B4-BE49-F238E27FC236}">
                <a16:creationId xmlns:a16="http://schemas.microsoft.com/office/drawing/2014/main" id="{FBC89302-A6F7-42DC-8A9B-83BF5531AA8B}"/>
              </a:ext>
            </a:extLst>
          </p:cNvPr>
          <p:cNvSpPr>
            <a:spLocks/>
          </p:cNvSpPr>
          <p:nvPr/>
        </p:nvSpPr>
        <p:spPr bwMode="auto">
          <a:xfrm>
            <a:off x="750297" y="1282888"/>
            <a:ext cx="985837" cy="774700"/>
          </a:xfrm>
          <a:custGeom>
            <a:avLst/>
            <a:gdLst>
              <a:gd name="T0" fmla="*/ 2147483647 w 517"/>
              <a:gd name="T1" fmla="*/ 0 h 379"/>
              <a:gd name="T2" fmla="*/ 2147483647 w 517"/>
              <a:gd name="T3" fmla="*/ 2147483647 h 379"/>
              <a:gd name="T4" fmla="*/ 2147483647 w 517"/>
              <a:gd name="T5" fmla="*/ 2147483647 h 379"/>
              <a:gd name="T6" fmla="*/ 0 w 517"/>
              <a:gd name="T7" fmla="*/ 2147483647 h 379"/>
              <a:gd name="T8" fmla="*/ 2147483647 w 517"/>
              <a:gd name="T9" fmla="*/ 0 h 379"/>
              <a:gd name="T10" fmla="*/ 2147483647 w 517"/>
              <a:gd name="T11" fmla="*/ 2147483647 h 379"/>
              <a:gd name="T12" fmla="*/ 2147483647 w 517"/>
              <a:gd name="T13" fmla="*/ 2147483647 h 379"/>
              <a:gd name="T14" fmla="*/ 2147483647 w 517"/>
              <a:gd name="T15" fmla="*/ 2147483647 h 379"/>
              <a:gd name="T16" fmla="*/ 2147483647 w 517"/>
              <a:gd name="T17" fmla="*/ 2147483647 h 379"/>
              <a:gd name="T18" fmla="*/ 2147483647 w 517"/>
              <a:gd name="T19" fmla="*/ 2147483647 h 379"/>
              <a:gd name="T20" fmla="*/ 2147483647 w 517"/>
              <a:gd name="T21" fmla="*/ 2147483647 h 379"/>
              <a:gd name="T22" fmla="*/ 2147483647 w 517"/>
              <a:gd name="T23" fmla="*/ 2147483647 h 379"/>
              <a:gd name="T24" fmla="*/ 2147483647 w 517"/>
              <a:gd name="T25" fmla="*/ 2147483647 h 379"/>
              <a:gd name="T26" fmla="*/ 2147483647 w 517"/>
              <a:gd name="T27" fmla="*/ 2147483647 h 379"/>
              <a:gd name="T28" fmla="*/ 2147483647 w 517"/>
              <a:gd name="T29" fmla="*/ 2147483647 h 379"/>
              <a:gd name="T30" fmla="*/ 2147483647 w 517"/>
              <a:gd name="T31" fmla="*/ 2147483647 h 379"/>
              <a:gd name="T32" fmla="*/ 2147483647 w 517"/>
              <a:gd name="T33" fmla="*/ 2147483647 h 379"/>
              <a:gd name="T34" fmla="*/ 2147483647 w 517"/>
              <a:gd name="T35" fmla="*/ 2147483647 h 379"/>
              <a:gd name="T36" fmla="*/ 2147483647 w 517"/>
              <a:gd name="T37" fmla="*/ 2147483647 h 379"/>
              <a:gd name="T38" fmla="*/ 2147483647 w 517"/>
              <a:gd name="T39" fmla="*/ 2147483647 h 379"/>
              <a:gd name="T40" fmla="*/ 2147483647 w 517"/>
              <a:gd name="T41" fmla="*/ 2147483647 h 379"/>
              <a:gd name="T42" fmla="*/ 2147483647 w 517"/>
              <a:gd name="T43" fmla="*/ 2147483647 h 379"/>
              <a:gd name="T44" fmla="*/ 2147483647 w 517"/>
              <a:gd name="T45" fmla="*/ 2147483647 h 379"/>
              <a:gd name="T46" fmla="*/ 2147483647 w 517"/>
              <a:gd name="T47" fmla="*/ 2147483647 h 379"/>
              <a:gd name="T48" fmla="*/ 0 w 517"/>
              <a:gd name="T49" fmla="*/ 2147483647 h 379"/>
              <a:gd name="T50" fmla="*/ 2147483647 w 517"/>
              <a:gd name="T51" fmla="*/ 2147483647 h 379"/>
              <a:gd name="T52" fmla="*/ 2147483647 w 517"/>
              <a:gd name="T53" fmla="*/ 2147483647 h 379"/>
              <a:gd name="T54" fmla="*/ 2147483647 w 517"/>
              <a:gd name="T55" fmla="*/ 2147483647 h 379"/>
              <a:gd name="T56" fmla="*/ 2147483647 w 517"/>
              <a:gd name="T57" fmla="*/ 2147483647 h 379"/>
              <a:gd name="T58" fmla="*/ 2147483647 w 517"/>
              <a:gd name="T59" fmla="*/ 2147483647 h 379"/>
              <a:gd name="T60" fmla="*/ 2147483647 w 517"/>
              <a:gd name="T61" fmla="*/ 2147483647 h 379"/>
              <a:gd name="T62" fmla="*/ 2147483647 w 517"/>
              <a:gd name="T63" fmla="*/ 2147483647 h 379"/>
              <a:gd name="T64" fmla="*/ 2147483647 w 517"/>
              <a:gd name="T65" fmla="*/ 2147483647 h 379"/>
              <a:gd name="T66" fmla="*/ 2147483647 w 517"/>
              <a:gd name="T67" fmla="*/ 2147483647 h 379"/>
              <a:gd name="T68" fmla="*/ 2147483647 w 517"/>
              <a:gd name="T69" fmla="*/ 2147483647 h 379"/>
              <a:gd name="T70" fmla="*/ 2147483647 w 517"/>
              <a:gd name="T71" fmla="*/ 2147483647 h 379"/>
              <a:gd name="T72" fmla="*/ 2147483647 w 517"/>
              <a:gd name="T73" fmla="*/ 2147483647 h 379"/>
              <a:gd name="T74" fmla="*/ 2147483647 w 517"/>
              <a:gd name="T75" fmla="*/ 2147483647 h 379"/>
              <a:gd name="T76" fmla="*/ 2147483647 w 517"/>
              <a:gd name="T77" fmla="*/ 2147483647 h 379"/>
              <a:gd name="T78" fmla="*/ 2147483647 w 517"/>
              <a:gd name="T79" fmla="*/ 2147483647 h 379"/>
              <a:gd name="T80" fmla="*/ 2147483647 w 517"/>
              <a:gd name="T81" fmla="*/ 2147483647 h 379"/>
              <a:gd name="T82" fmla="*/ 2147483647 w 517"/>
              <a:gd name="T83" fmla="*/ 0 h 37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7"/>
              <a:gd name="T127" fmla="*/ 0 h 379"/>
              <a:gd name="T128" fmla="*/ 517 w 517"/>
              <a:gd name="T129" fmla="*/ 379 h 37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7" h="379">
                <a:moveTo>
                  <a:pt x="130" y="0"/>
                </a:moveTo>
                <a:lnTo>
                  <a:pt x="237" y="29"/>
                </a:lnTo>
                <a:lnTo>
                  <a:pt x="318" y="48"/>
                </a:lnTo>
                <a:lnTo>
                  <a:pt x="357" y="56"/>
                </a:lnTo>
                <a:lnTo>
                  <a:pt x="398" y="62"/>
                </a:lnTo>
                <a:lnTo>
                  <a:pt x="452" y="72"/>
                </a:lnTo>
                <a:lnTo>
                  <a:pt x="517" y="84"/>
                </a:lnTo>
                <a:lnTo>
                  <a:pt x="475" y="379"/>
                </a:lnTo>
                <a:lnTo>
                  <a:pt x="274" y="337"/>
                </a:lnTo>
                <a:lnTo>
                  <a:pt x="247" y="356"/>
                </a:lnTo>
                <a:lnTo>
                  <a:pt x="210" y="327"/>
                </a:lnTo>
                <a:lnTo>
                  <a:pt x="178" y="356"/>
                </a:lnTo>
                <a:lnTo>
                  <a:pt x="149" y="331"/>
                </a:lnTo>
                <a:lnTo>
                  <a:pt x="66" y="327"/>
                </a:lnTo>
                <a:lnTo>
                  <a:pt x="78" y="279"/>
                </a:lnTo>
                <a:lnTo>
                  <a:pt x="19" y="274"/>
                </a:lnTo>
                <a:lnTo>
                  <a:pt x="13" y="247"/>
                </a:lnTo>
                <a:lnTo>
                  <a:pt x="24" y="218"/>
                </a:lnTo>
                <a:lnTo>
                  <a:pt x="10" y="191"/>
                </a:lnTo>
                <a:lnTo>
                  <a:pt x="11" y="117"/>
                </a:lnTo>
                <a:lnTo>
                  <a:pt x="0" y="61"/>
                </a:lnTo>
                <a:lnTo>
                  <a:pt x="7" y="39"/>
                </a:lnTo>
                <a:lnTo>
                  <a:pt x="33" y="48"/>
                </a:lnTo>
                <a:lnTo>
                  <a:pt x="61" y="81"/>
                </a:lnTo>
                <a:lnTo>
                  <a:pt x="112" y="88"/>
                </a:lnTo>
                <a:lnTo>
                  <a:pt x="125" y="116"/>
                </a:lnTo>
                <a:lnTo>
                  <a:pt x="100" y="116"/>
                </a:lnTo>
                <a:lnTo>
                  <a:pt x="97" y="139"/>
                </a:lnTo>
                <a:lnTo>
                  <a:pt x="112" y="142"/>
                </a:lnTo>
                <a:lnTo>
                  <a:pt x="117" y="165"/>
                </a:lnTo>
                <a:lnTo>
                  <a:pt x="87" y="183"/>
                </a:lnTo>
                <a:lnTo>
                  <a:pt x="87" y="199"/>
                </a:lnTo>
                <a:lnTo>
                  <a:pt x="122" y="199"/>
                </a:lnTo>
                <a:lnTo>
                  <a:pt x="130" y="158"/>
                </a:lnTo>
                <a:lnTo>
                  <a:pt x="157" y="133"/>
                </a:lnTo>
                <a:lnTo>
                  <a:pt x="125" y="69"/>
                </a:lnTo>
                <a:lnTo>
                  <a:pt x="145" y="49"/>
                </a:lnTo>
                <a:lnTo>
                  <a:pt x="130" y="0"/>
                </a:lnTo>
                <a:close/>
              </a:path>
            </a:pathLst>
          </a:custGeom>
          <a:solidFill>
            <a:schemeClr val="accent2"/>
          </a:solidFill>
          <a:ln w="12701">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mn-ea"/>
              <a:cs typeface="+mn-cs"/>
            </a:endParaRPr>
          </a:p>
        </p:txBody>
      </p:sp>
      <p:sp>
        <p:nvSpPr>
          <p:cNvPr id="14" name="Freeform 17">
            <a:extLst>
              <a:ext uri="{FF2B5EF4-FFF2-40B4-BE49-F238E27FC236}">
                <a16:creationId xmlns:a16="http://schemas.microsoft.com/office/drawing/2014/main" id="{9D7D1752-E6AD-4EF5-AEEB-34B43504A884}"/>
              </a:ext>
            </a:extLst>
          </p:cNvPr>
          <p:cNvSpPr>
            <a:spLocks/>
          </p:cNvSpPr>
          <p:nvPr/>
        </p:nvSpPr>
        <p:spPr bwMode="auto">
          <a:xfrm>
            <a:off x="518522" y="1840101"/>
            <a:ext cx="1228725" cy="1008062"/>
          </a:xfrm>
          <a:custGeom>
            <a:avLst/>
            <a:gdLst>
              <a:gd name="T0" fmla="*/ 2147483647 w 645"/>
              <a:gd name="T1" fmla="*/ 0 h 493"/>
              <a:gd name="T2" fmla="*/ 2147483647 w 645"/>
              <a:gd name="T3" fmla="*/ 2147483647 h 493"/>
              <a:gd name="T4" fmla="*/ 2147483647 w 645"/>
              <a:gd name="T5" fmla="*/ 2147483647 h 493"/>
              <a:gd name="T6" fmla="*/ 0 w 645"/>
              <a:gd name="T7" fmla="*/ 2147483647 h 493"/>
              <a:gd name="T8" fmla="*/ 2147483647 w 645"/>
              <a:gd name="T9" fmla="*/ 0 h 493"/>
              <a:gd name="T10" fmla="*/ 2147483647 w 645"/>
              <a:gd name="T11" fmla="*/ 2147483647 h 493"/>
              <a:gd name="T12" fmla="*/ 2147483647 w 645"/>
              <a:gd name="T13" fmla="*/ 2147483647 h 493"/>
              <a:gd name="T14" fmla="*/ 2147483647 w 645"/>
              <a:gd name="T15" fmla="*/ 2147483647 h 493"/>
              <a:gd name="T16" fmla="*/ 2147483647 w 645"/>
              <a:gd name="T17" fmla="*/ 2147483647 h 493"/>
              <a:gd name="T18" fmla="*/ 2147483647 w 645"/>
              <a:gd name="T19" fmla="*/ 2147483647 h 493"/>
              <a:gd name="T20" fmla="*/ 2147483647 w 645"/>
              <a:gd name="T21" fmla="*/ 2147483647 h 493"/>
              <a:gd name="T22" fmla="*/ 2147483647 w 645"/>
              <a:gd name="T23" fmla="*/ 2147483647 h 493"/>
              <a:gd name="T24" fmla="*/ 2147483647 w 645"/>
              <a:gd name="T25" fmla="*/ 2147483647 h 493"/>
              <a:gd name="T26" fmla="*/ 0 w 645"/>
              <a:gd name="T27" fmla="*/ 2147483647 h 493"/>
              <a:gd name="T28" fmla="*/ 0 w 645"/>
              <a:gd name="T29" fmla="*/ 2147483647 h 493"/>
              <a:gd name="T30" fmla="*/ 2147483647 w 645"/>
              <a:gd name="T31" fmla="*/ 2147483647 h 493"/>
              <a:gd name="T32" fmla="*/ 2147483647 w 645"/>
              <a:gd name="T33" fmla="*/ 2147483647 h 493"/>
              <a:gd name="T34" fmla="*/ 2147483647 w 645"/>
              <a:gd name="T35" fmla="*/ 2147483647 h 493"/>
              <a:gd name="T36" fmla="*/ 2147483647 w 645"/>
              <a:gd name="T37" fmla="*/ 2147483647 h 493"/>
              <a:gd name="T38" fmla="*/ 2147483647 w 645"/>
              <a:gd name="T39" fmla="*/ 2147483647 h 493"/>
              <a:gd name="T40" fmla="*/ 2147483647 w 645"/>
              <a:gd name="T41" fmla="*/ 2147483647 h 493"/>
              <a:gd name="T42" fmla="*/ 2147483647 w 645"/>
              <a:gd name="T43" fmla="*/ 2147483647 h 493"/>
              <a:gd name="T44" fmla="*/ 2147483647 w 645"/>
              <a:gd name="T45" fmla="*/ 2147483647 h 493"/>
              <a:gd name="T46" fmla="*/ 2147483647 w 645"/>
              <a:gd name="T47" fmla="*/ 2147483647 h 493"/>
              <a:gd name="T48" fmla="*/ 2147483647 w 645"/>
              <a:gd name="T49" fmla="*/ 2147483647 h 493"/>
              <a:gd name="T50" fmla="*/ 2147483647 w 645"/>
              <a:gd name="T51" fmla="*/ 2147483647 h 493"/>
              <a:gd name="T52" fmla="*/ 2147483647 w 645"/>
              <a:gd name="T53" fmla="*/ 2147483647 h 493"/>
              <a:gd name="T54" fmla="*/ 2147483647 w 645"/>
              <a:gd name="T55" fmla="*/ 2147483647 h 493"/>
              <a:gd name="T56" fmla="*/ 2147483647 w 645"/>
              <a:gd name="T57" fmla="*/ 2147483647 h 493"/>
              <a:gd name="T58" fmla="*/ 2147483647 w 645"/>
              <a:gd name="T59" fmla="*/ 2147483647 h 493"/>
              <a:gd name="T60" fmla="*/ 2147483647 w 645"/>
              <a:gd name="T61" fmla="*/ 0 h 49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45"/>
              <a:gd name="T94" fmla="*/ 0 h 493"/>
              <a:gd name="T95" fmla="*/ 645 w 645"/>
              <a:gd name="T96" fmla="*/ 493 h 49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45" h="493">
                <a:moveTo>
                  <a:pt x="141" y="0"/>
                </a:moveTo>
                <a:lnTo>
                  <a:pt x="122" y="11"/>
                </a:lnTo>
                <a:lnTo>
                  <a:pt x="110" y="54"/>
                </a:lnTo>
                <a:lnTo>
                  <a:pt x="98" y="90"/>
                </a:lnTo>
                <a:lnTo>
                  <a:pt x="90" y="120"/>
                </a:lnTo>
                <a:lnTo>
                  <a:pt x="78" y="151"/>
                </a:lnTo>
                <a:lnTo>
                  <a:pt x="65" y="183"/>
                </a:lnTo>
                <a:lnTo>
                  <a:pt x="48" y="218"/>
                </a:lnTo>
                <a:lnTo>
                  <a:pt x="24" y="259"/>
                </a:lnTo>
                <a:lnTo>
                  <a:pt x="0" y="298"/>
                </a:lnTo>
                <a:lnTo>
                  <a:pt x="0" y="384"/>
                </a:lnTo>
                <a:lnTo>
                  <a:pt x="361" y="458"/>
                </a:lnTo>
                <a:lnTo>
                  <a:pt x="529" y="493"/>
                </a:lnTo>
                <a:lnTo>
                  <a:pt x="563" y="322"/>
                </a:lnTo>
                <a:lnTo>
                  <a:pt x="585" y="307"/>
                </a:lnTo>
                <a:lnTo>
                  <a:pt x="565" y="269"/>
                </a:lnTo>
                <a:lnTo>
                  <a:pt x="575" y="230"/>
                </a:lnTo>
                <a:lnTo>
                  <a:pt x="645" y="165"/>
                </a:lnTo>
                <a:lnTo>
                  <a:pt x="597" y="105"/>
                </a:lnTo>
                <a:lnTo>
                  <a:pt x="396" y="63"/>
                </a:lnTo>
                <a:lnTo>
                  <a:pt x="369" y="80"/>
                </a:lnTo>
                <a:lnTo>
                  <a:pt x="332" y="51"/>
                </a:lnTo>
                <a:lnTo>
                  <a:pt x="300" y="82"/>
                </a:lnTo>
                <a:lnTo>
                  <a:pt x="270" y="51"/>
                </a:lnTo>
                <a:lnTo>
                  <a:pt x="190" y="53"/>
                </a:lnTo>
                <a:lnTo>
                  <a:pt x="200" y="5"/>
                </a:lnTo>
                <a:lnTo>
                  <a:pt x="141" y="0"/>
                </a:lnTo>
                <a:close/>
              </a:path>
            </a:pathLst>
          </a:custGeom>
          <a:solidFill>
            <a:schemeClr val="accent2"/>
          </a:solidFill>
          <a:ln w="12701">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ＭＳ Ｐゴシック" pitchFamily="34" charset="-128"/>
              <a:cs typeface="Arial" pitchFamily="34" charset="0"/>
            </a:endParaRPr>
          </a:p>
        </p:txBody>
      </p:sp>
      <p:sp>
        <p:nvSpPr>
          <p:cNvPr id="15" name="Freeform 18">
            <a:extLst>
              <a:ext uri="{FF2B5EF4-FFF2-40B4-BE49-F238E27FC236}">
                <a16:creationId xmlns:a16="http://schemas.microsoft.com/office/drawing/2014/main" id="{9013C129-9ECD-4626-B760-495FE78208B6}"/>
              </a:ext>
            </a:extLst>
          </p:cNvPr>
          <p:cNvSpPr>
            <a:spLocks/>
          </p:cNvSpPr>
          <p:nvPr/>
        </p:nvSpPr>
        <p:spPr bwMode="auto">
          <a:xfrm>
            <a:off x="416922" y="2621151"/>
            <a:ext cx="1295400" cy="2144712"/>
          </a:xfrm>
          <a:custGeom>
            <a:avLst/>
            <a:gdLst>
              <a:gd name="T0" fmla="*/ 2147483647 w 680"/>
              <a:gd name="T1" fmla="*/ 0 h 1051"/>
              <a:gd name="T2" fmla="*/ 2147483647 w 680"/>
              <a:gd name="T3" fmla="*/ 2147483647 h 1051"/>
              <a:gd name="T4" fmla="*/ 2147483647 w 680"/>
              <a:gd name="T5" fmla="*/ 2147483647 h 1051"/>
              <a:gd name="T6" fmla="*/ 0 w 680"/>
              <a:gd name="T7" fmla="*/ 2147483647 h 1051"/>
              <a:gd name="T8" fmla="*/ 2147483647 w 680"/>
              <a:gd name="T9" fmla="*/ 0 h 1051"/>
              <a:gd name="T10" fmla="*/ 2147483647 w 680"/>
              <a:gd name="T11" fmla="*/ 2147483647 h 1051"/>
              <a:gd name="T12" fmla="*/ 2147483647 w 680"/>
              <a:gd name="T13" fmla="*/ 2147483647 h 1051"/>
              <a:gd name="T14" fmla="*/ 2147483647 w 680"/>
              <a:gd name="T15" fmla="*/ 2147483647 h 1051"/>
              <a:gd name="T16" fmla="*/ 2147483647 w 680"/>
              <a:gd name="T17" fmla="*/ 2147483647 h 1051"/>
              <a:gd name="T18" fmla="*/ 2147483647 w 680"/>
              <a:gd name="T19" fmla="*/ 2147483647 h 1051"/>
              <a:gd name="T20" fmla="*/ 2147483647 w 680"/>
              <a:gd name="T21" fmla="*/ 2147483647 h 1051"/>
              <a:gd name="T22" fmla="*/ 2147483647 w 680"/>
              <a:gd name="T23" fmla="*/ 2147483647 h 1051"/>
              <a:gd name="T24" fmla="*/ 2147483647 w 680"/>
              <a:gd name="T25" fmla="*/ 2147483647 h 1051"/>
              <a:gd name="T26" fmla="*/ 2147483647 w 680"/>
              <a:gd name="T27" fmla="*/ 2147483647 h 1051"/>
              <a:gd name="T28" fmla="*/ 2147483647 w 680"/>
              <a:gd name="T29" fmla="*/ 2147483647 h 1051"/>
              <a:gd name="T30" fmla="*/ 2147483647 w 680"/>
              <a:gd name="T31" fmla="*/ 2147483647 h 1051"/>
              <a:gd name="T32" fmla="*/ 2147483647 w 680"/>
              <a:gd name="T33" fmla="*/ 2147483647 h 1051"/>
              <a:gd name="T34" fmla="*/ 2147483647 w 680"/>
              <a:gd name="T35" fmla="*/ 2147483647 h 1051"/>
              <a:gd name="T36" fmla="*/ 2147483647 w 680"/>
              <a:gd name="T37" fmla="*/ 2147483647 h 1051"/>
              <a:gd name="T38" fmla="*/ 2147483647 w 680"/>
              <a:gd name="T39" fmla="*/ 2147483647 h 1051"/>
              <a:gd name="T40" fmla="*/ 2147483647 w 680"/>
              <a:gd name="T41" fmla="*/ 2147483647 h 1051"/>
              <a:gd name="T42" fmla="*/ 2147483647 w 680"/>
              <a:gd name="T43" fmla="*/ 2147483647 h 1051"/>
              <a:gd name="T44" fmla="*/ 2147483647 w 680"/>
              <a:gd name="T45" fmla="*/ 2147483647 h 1051"/>
              <a:gd name="T46" fmla="*/ 2147483647 w 680"/>
              <a:gd name="T47" fmla="*/ 2147483647 h 1051"/>
              <a:gd name="T48" fmla="*/ 2147483647 w 680"/>
              <a:gd name="T49" fmla="*/ 2147483647 h 1051"/>
              <a:gd name="T50" fmla="*/ 2147483647 w 680"/>
              <a:gd name="T51" fmla="*/ 2147483647 h 1051"/>
              <a:gd name="T52" fmla="*/ 2147483647 w 680"/>
              <a:gd name="T53" fmla="*/ 2147483647 h 1051"/>
              <a:gd name="T54" fmla="*/ 2147483647 w 680"/>
              <a:gd name="T55" fmla="*/ 2147483647 h 1051"/>
              <a:gd name="T56" fmla="*/ 2147483647 w 680"/>
              <a:gd name="T57" fmla="*/ 2147483647 h 1051"/>
              <a:gd name="T58" fmla="*/ 2147483647 w 680"/>
              <a:gd name="T59" fmla="*/ 2147483647 h 1051"/>
              <a:gd name="T60" fmla="*/ 2147483647 w 680"/>
              <a:gd name="T61" fmla="*/ 2147483647 h 1051"/>
              <a:gd name="T62" fmla="*/ 2147483647 w 680"/>
              <a:gd name="T63" fmla="*/ 2147483647 h 1051"/>
              <a:gd name="T64" fmla="*/ 2147483647 w 680"/>
              <a:gd name="T65" fmla="*/ 2147483647 h 1051"/>
              <a:gd name="T66" fmla="*/ 2147483647 w 680"/>
              <a:gd name="T67" fmla="*/ 2147483647 h 1051"/>
              <a:gd name="T68" fmla="*/ 2147483647 w 680"/>
              <a:gd name="T69" fmla="*/ 2147483647 h 1051"/>
              <a:gd name="T70" fmla="*/ 2147483647 w 680"/>
              <a:gd name="T71" fmla="*/ 2147483647 h 1051"/>
              <a:gd name="T72" fmla="*/ 2147483647 w 680"/>
              <a:gd name="T73" fmla="*/ 2147483647 h 1051"/>
              <a:gd name="T74" fmla="*/ 2147483647 w 680"/>
              <a:gd name="T75" fmla="*/ 2147483647 h 1051"/>
              <a:gd name="T76" fmla="*/ 2147483647 w 680"/>
              <a:gd name="T77" fmla="*/ 2147483647 h 1051"/>
              <a:gd name="T78" fmla="*/ 2147483647 w 680"/>
              <a:gd name="T79" fmla="*/ 2147483647 h 1051"/>
              <a:gd name="T80" fmla="*/ 2147483647 w 680"/>
              <a:gd name="T81" fmla="*/ 2147483647 h 1051"/>
              <a:gd name="T82" fmla="*/ 2147483647 w 680"/>
              <a:gd name="T83" fmla="*/ 2147483647 h 1051"/>
              <a:gd name="T84" fmla="*/ 2147483647 w 680"/>
              <a:gd name="T85" fmla="*/ 2147483647 h 1051"/>
              <a:gd name="T86" fmla="*/ 2147483647 w 680"/>
              <a:gd name="T87" fmla="*/ 2147483647 h 1051"/>
              <a:gd name="T88" fmla="*/ 2147483647 w 680"/>
              <a:gd name="T89" fmla="*/ 2147483647 h 1051"/>
              <a:gd name="T90" fmla="*/ 2147483647 w 680"/>
              <a:gd name="T91" fmla="*/ 2147483647 h 1051"/>
              <a:gd name="T92" fmla="*/ 2147483647 w 680"/>
              <a:gd name="T93" fmla="*/ 2147483647 h 1051"/>
              <a:gd name="T94" fmla="*/ 0 w 680"/>
              <a:gd name="T95" fmla="*/ 2147483647 h 1051"/>
              <a:gd name="T96" fmla="*/ 2147483647 w 680"/>
              <a:gd name="T97" fmla="*/ 2147483647 h 1051"/>
              <a:gd name="T98" fmla="*/ 2147483647 w 680"/>
              <a:gd name="T99" fmla="*/ 2147483647 h 1051"/>
              <a:gd name="T100" fmla="*/ 2147483647 w 680"/>
              <a:gd name="T101" fmla="*/ 2147483647 h 1051"/>
              <a:gd name="T102" fmla="*/ 2147483647 w 680"/>
              <a:gd name="T103" fmla="*/ 0 h 10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80"/>
              <a:gd name="T157" fmla="*/ 0 h 1051"/>
              <a:gd name="T158" fmla="*/ 680 w 680"/>
              <a:gd name="T159" fmla="*/ 1051 h 10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80" h="1051">
                <a:moveTo>
                  <a:pt x="53" y="0"/>
                </a:moveTo>
                <a:lnTo>
                  <a:pt x="365" y="63"/>
                </a:lnTo>
                <a:lnTo>
                  <a:pt x="297" y="372"/>
                </a:lnTo>
                <a:lnTo>
                  <a:pt x="648" y="843"/>
                </a:lnTo>
                <a:lnTo>
                  <a:pt x="680" y="903"/>
                </a:lnTo>
                <a:lnTo>
                  <a:pt x="647" y="932"/>
                </a:lnTo>
                <a:lnTo>
                  <a:pt x="625" y="984"/>
                </a:lnTo>
                <a:lnTo>
                  <a:pt x="605" y="1015"/>
                </a:lnTo>
                <a:lnTo>
                  <a:pt x="627" y="1042"/>
                </a:lnTo>
                <a:lnTo>
                  <a:pt x="590" y="1051"/>
                </a:lnTo>
                <a:lnTo>
                  <a:pt x="384" y="1044"/>
                </a:lnTo>
                <a:lnTo>
                  <a:pt x="371" y="983"/>
                </a:lnTo>
                <a:lnTo>
                  <a:pt x="335" y="938"/>
                </a:lnTo>
                <a:lnTo>
                  <a:pt x="308" y="922"/>
                </a:lnTo>
                <a:lnTo>
                  <a:pt x="301" y="890"/>
                </a:lnTo>
                <a:lnTo>
                  <a:pt x="279" y="872"/>
                </a:lnTo>
                <a:lnTo>
                  <a:pt x="257" y="850"/>
                </a:lnTo>
                <a:lnTo>
                  <a:pt x="250" y="826"/>
                </a:lnTo>
                <a:lnTo>
                  <a:pt x="230" y="810"/>
                </a:lnTo>
                <a:lnTo>
                  <a:pt x="198" y="819"/>
                </a:lnTo>
                <a:lnTo>
                  <a:pt x="162" y="805"/>
                </a:lnTo>
                <a:lnTo>
                  <a:pt x="162" y="792"/>
                </a:lnTo>
                <a:lnTo>
                  <a:pt x="160" y="763"/>
                </a:lnTo>
                <a:lnTo>
                  <a:pt x="146" y="731"/>
                </a:lnTo>
                <a:lnTo>
                  <a:pt x="144" y="705"/>
                </a:lnTo>
                <a:lnTo>
                  <a:pt x="128" y="682"/>
                </a:lnTo>
                <a:lnTo>
                  <a:pt x="132" y="660"/>
                </a:lnTo>
                <a:lnTo>
                  <a:pt x="87" y="606"/>
                </a:lnTo>
                <a:lnTo>
                  <a:pt x="87" y="576"/>
                </a:lnTo>
                <a:lnTo>
                  <a:pt x="111" y="564"/>
                </a:lnTo>
                <a:lnTo>
                  <a:pt x="111" y="545"/>
                </a:lnTo>
                <a:lnTo>
                  <a:pt x="87" y="539"/>
                </a:lnTo>
                <a:lnTo>
                  <a:pt x="77" y="510"/>
                </a:lnTo>
                <a:lnTo>
                  <a:pt x="66" y="459"/>
                </a:lnTo>
                <a:lnTo>
                  <a:pt x="99" y="487"/>
                </a:lnTo>
                <a:lnTo>
                  <a:pt x="86" y="451"/>
                </a:lnTo>
                <a:lnTo>
                  <a:pt x="111" y="451"/>
                </a:lnTo>
                <a:lnTo>
                  <a:pt x="111" y="425"/>
                </a:lnTo>
                <a:lnTo>
                  <a:pt x="86" y="407"/>
                </a:lnTo>
                <a:lnTo>
                  <a:pt x="74" y="432"/>
                </a:lnTo>
                <a:lnTo>
                  <a:pt x="53" y="423"/>
                </a:lnTo>
                <a:lnTo>
                  <a:pt x="9" y="305"/>
                </a:lnTo>
                <a:lnTo>
                  <a:pt x="21" y="221"/>
                </a:lnTo>
                <a:lnTo>
                  <a:pt x="0" y="173"/>
                </a:lnTo>
                <a:lnTo>
                  <a:pt x="10" y="137"/>
                </a:lnTo>
                <a:lnTo>
                  <a:pt x="32" y="130"/>
                </a:lnTo>
                <a:lnTo>
                  <a:pt x="53" y="71"/>
                </a:lnTo>
                <a:lnTo>
                  <a:pt x="53" y="0"/>
                </a:lnTo>
                <a:close/>
              </a:path>
            </a:pathLst>
          </a:custGeom>
          <a:solidFill>
            <a:schemeClr val="accent2"/>
          </a:solidFill>
          <a:ln w="12701">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mn-ea"/>
              <a:cs typeface="+mn-cs"/>
            </a:endParaRPr>
          </a:p>
        </p:txBody>
      </p:sp>
      <p:sp>
        <p:nvSpPr>
          <p:cNvPr id="16" name="Freeform 19">
            <a:extLst>
              <a:ext uri="{FF2B5EF4-FFF2-40B4-BE49-F238E27FC236}">
                <a16:creationId xmlns:a16="http://schemas.microsoft.com/office/drawing/2014/main" id="{E47A1F3E-8D1C-4F83-AF6E-AF1E5B8111D8}"/>
              </a:ext>
            </a:extLst>
          </p:cNvPr>
          <p:cNvSpPr>
            <a:spLocks/>
          </p:cNvSpPr>
          <p:nvPr/>
        </p:nvSpPr>
        <p:spPr bwMode="auto">
          <a:xfrm>
            <a:off x="982072" y="2752913"/>
            <a:ext cx="981075" cy="1585913"/>
          </a:xfrm>
          <a:custGeom>
            <a:avLst/>
            <a:gdLst>
              <a:gd name="T0" fmla="*/ 2147483647 w 514"/>
              <a:gd name="T1" fmla="*/ 0 h 777"/>
              <a:gd name="T2" fmla="*/ 2147483647 w 514"/>
              <a:gd name="T3" fmla="*/ 2147483647 h 777"/>
              <a:gd name="T4" fmla="*/ 2147483647 w 514"/>
              <a:gd name="T5" fmla="*/ 2147483647 h 777"/>
              <a:gd name="T6" fmla="*/ 0 w 514"/>
              <a:gd name="T7" fmla="*/ 2147483647 h 777"/>
              <a:gd name="T8" fmla="*/ 2147483647 w 514"/>
              <a:gd name="T9" fmla="*/ 0 h 777"/>
              <a:gd name="T10" fmla="*/ 0 w 514"/>
              <a:gd name="T11" fmla="*/ 2147483647 h 777"/>
              <a:gd name="T12" fmla="*/ 2147483647 w 514"/>
              <a:gd name="T13" fmla="*/ 2147483647 h 777"/>
              <a:gd name="T14" fmla="*/ 2147483647 w 514"/>
              <a:gd name="T15" fmla="*/ 2147483647 h 777"/>
              <a:gd name="T16" fmla="*/ 2147483647 w 514"/>
              <a:gd name="T17" fmla="*/ 2147483647 h 777"/>
              <a:gd name="T18" fmla="*/ 2147483647 w 514"/>
              <a:gd name="T19" fmla="*/ 2147483647 h 777"/>
              <a:gd name="T20" fmla="*/ 2147483647 w 514"/>
              <a:gd name="T21" fmla="*/ 2147483647 h 777"/>
              <a:gd name="T22" fmla="*/ 2147483647 w 514"/>
              <a:gd name="T23" fmla="*/ 2147483647 h 777"/>
              <a:gd name="T24" fmla="*/ 2147483647 w 514"/>
              <a:gd name="T25" fmla="*/ 2147483647 h 777"/>
              <a:gd name="T26" fmla="*/ 2147483647 w 514"/>
              <a:gd name="T27" fmla="*/ 2147483647 h 777"/>
              <a:gd name="T28" fmla="*/ 2147483647 w 514"/>
              <a:gd name="T29" fmla="*/ 2147483647 h 777"/>
              <a:gd name="T30" fmla="*/ 2147483647 w 514"/>
              <a:gd name="T31" fmla="*/ 0 h 7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14"/>
              <a:gd name="T49" fmla="*/ 0 h 777"/>
              <a:gd name="T50" fmla="*/ 514 w 514"/>
              <a:gd name="T51" fmla="*/ 777 h 77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14" h="777">
                <a:moveTo>
                  <a:pt x="65" y="0"/>
                </a:moveTo>
                <a:lnTo>
                  <a:pt x="0" y="308"/>
                </a:lnTo>
                <a:lnTo>
                  <a:pt x="350" y="777"/>
                </a:lnTo>
                <a:lnTo>
                  <a:pt x="372" y="757"/>
                </a:lnTo>
                <a:lnTo>
                  <a:pt x="370" y="664"/>
                </a:lnTo>
                <a:lnTo>
                  <a:pt x="414" y="671"/>
                </a:lnTo>
                <a:lnTo>
                  <a:pt x="459" y="386"/>
                </a:lnTo>
                <a:lnTo>
                  <a:pt x="490" y="193"/>
                </a:lnTo>
                <a:lnTo>
                  <a:pt x="498" y="135"/>
                </a:lnTo>
                <a:lnTo>
                  <a:pt x="514" y="82"/>
                </a:lnTo>
                <a:lnTo>
                  <a:pt x="283" y="46"/>
                </a:lnTo>
                <a:lnTo>
                  <a:pt x="65" y="0"/>
                </a:lnTo>
                <a:close/>
              </a:path>
            </a:pathLst>
          </a:custGeom>
          <a:solidFill>
            <a:schemeClr val="accent2"/>
          </a:solidFill>
          <a:ln w="12701">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mn-ea"/>
              <a:cs typeface="+mn-cs"/>
            </a:endParaRPr>
          </a:p>
        </p:txBody>
      </p:sp>
      <p:sp>
        <p:nvSpPr>
          <p:cNvPr id="17" name="Freeform 20">
            <a:extLst>
              <a:ext uri="{FF2B5EF4-FFF2-40B4-BE49-F238E27FC236}">
                <a16:creationId xmlns:a16="http://schemas.microsoft.com/office/drawing/2014/main" id="{31129D92-BA95-4276-910A-A2B2D851FD15}"/>
              </a:ext>
            </a:extLst>
          </p:cNvPr>
          <p:cNvSpPr>
            <a:spLocks/>
          </p:cNvSpPr>
          <p:nvPr/>
        </p:nvSpPr>
        <p:spPr bwMode="auto">
          <a:xfrm>
            <a:off x="1521822" y="1451163"/>
            <a:ext cx="884237" cy="1533525"/>
          </a:xfrm>
          <a:custGeom>
            <a:avLst/>
            <a:gdLst>
              <a:gd name="T0" fmla="*/ 2147483647 w 464"/>
              <a:gd name="T1" fmla="*/ 0 h 752"/>
              <a:gd name="T2" fmla="*/ 2147483647 w 464"/>
              <a:gd name="T3" fmla="*/ 2147483647 h 752"/>
              <a:gd name="T4" fmla="*/ 2147483647 w 464"/>
              <a:gd name="T5" fmla="*/ 2147483647 h 752"/>
              <a:gd name="T6" fmla="*/ 0 w 464"/>
              <a:gd name="T7" fmla="*/ 2147483647 h 752"/>
              <a:gd name="T8" fmla="*/ 2147483647 w 464"/>
              <a:gd name="T9" fmla="*/ 0 h 752"/>
              <a:gd name="T10" fmla="*/ 2147483647 w 464"/>
              <a:gd name="T11" fmla="*/ 2147483647 h 752"/>
              <a:gd name="T12" fmla="*/ 2147483647 w 464"/>
              <a:gd name="T13" fmla="*/ 2147483647 h 752"/>
              <a:gd name="T14" fmla="*/ 2147483647 w 464"/>
              <a:gd name="T15" fmla="*/ 2147483647 h 752"/>
              <a:gd name="T16" fmla="*/ 2147483647 w 464"/>
              <a:gd name="T17" fmla="*/ 2147483647 h 752"/>
              <a:gd name="T18" fmla="*/ 2147483647 w 464"/>
              <a:gd name="T19" fmla="*/ 2147483647 h 752"/>
              <a:gd name="T20" fmla="*/ 2147483647 w 464"/>
              <a:gd name="T21" fmla="*/ 2147483647 h 752"/>
              <a:gd name="T22" fmla="*/ 0 w 464"/>
              <a:gd name="T23" fmla="*/ 2147483647 h 752"/>
              <a:gd name="T24" fmla="*/ 2147483647 w 464"/>
              <a:gd name="T25" fmla="*/ 2147483647 h 752"/>
              <a:gd name="T26" fmla="*/ 2147483647 w 464"/>
              <a:gd name="T27" fmla="*/ 2147483647 h 752"/>
              <a:gd name="T28" fmla="*/ 2147483647 w 464"/>
              <a:gd name="T29" fmla="*/ 2147483647 h 752"/>
              <a:gd name="T30" fmla="*/ 2147483647 w 464"/>
              <a:gd name="T31" fmla="*/ 2147483647 h 752"/>
              <a:gd name="T32" fmla="*/ 2147483647 w 464"/>
              <a:gd name="T33" fmla="*/ 2147483647 h 752"/>
              <a:gd name="T34" fmla="*/ 2147483647 w 464"/>
              <a:gd name="T35" fmla="*/ 2147483647 h 752"/>
              <a:gd name="T36" fmla="*/ 2147483647 w 464"/>
              <a:gd name="T37" fmla="*/ 2147483647 h 752"/>
              <a:gd name="T38" fmla="*/ 2147483647 w 464"/>
              <a:gd name="T39" fmla="*/ 2147483647 h 752"/>
              <a:gd name="T40" fmla="*/ 2147483647 w 464"/>
              <a:gd name="T41" fmla="*/ 2147483647 h 752"/>
              <a:gd name="T42" fmla="*/ 2147483647 w 464"/>
              <a:gd name="T43" fmla="*/ 2147483647 h 752"/>
              <a:gd name="T44" fmla="*/ 2147483647 w 464"/>
              <a:gd name="T45" fmla="*/ 2147483647 h 752"/>
              <a:gd name="T46" fmla="*/ 2147483647 w 464"/>
              <a:gd name="T47" fmla="*/ 2147483647 h 752"/>
              <a:gd name="T48" fmla="*/ 2147483647 w 464"/>
              <a:gd name="T49" fmla="*/ 2147483647 h 752"/>
              <a:gd name="T50" fmla="*/ 2147483647 w 464"/>
              <a:gd name="T51" fmla="*/ 0 h 7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64"/>
              <a:gd name="T79" fmla="*/ 0 h 752"/>
              <a:gd name="T80" fmla="*/ 464 w 464"/>
              <a:gd name="T81" fmla="*/ 752 h 7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64" h="752">
                <a:moveTo>
                  <a:pt x="112" y="0"/>
                </a:moveTo>
                <a:lnTo>
                  <a:pt x="70" y="294"/>
                </a:lnTo>
                <a:lnTo>
                  <a:pt x="114" y="357"/>
                </a:lnTo>
                <a:lnTo>
                  <a:pt x="45" y="422"/>
                </a:lnTo>
                <a:lnTo>
                  <a:pt x="36" y="467"/>
                </a:lnTo>
                <a:lnTo>
                  <a:pt x="55" y="499"/>
                </a:lnTo>
                <a:lnTo>
                  <a:pt x="36" y="515"/>
                </a:lnTo>
                <a:lnTo>
                  <a:pt x="0" y="685"/>
                </a:lnTo>
                <a:lnTo>
                  <a:pt x="221" y="724"/>
                </a:lnTo>
                <a:lnTo>
                  <a:pt x="430" y="752"/>
                </a:lnTo>
                <a:lnTo>
                  <a:pt x="452" y="596"/>
                </a:lnTo>
                <a:lnTo>
                  <a:pt x="464" y="511"/>
                </a:lnTo>
                <a:lnTo>
                  <a:pt x="443" y="480"/>
                </a:lnTo>
                <a:lnTo>
                  <a:pt x="395" y="489"/>
                </a:lnTo>
                <a:lnTo>
                  <a:pt x="333" y="496"/>
                </a:lnTo>
                <a:lnTo>
                  <a:pt x="321" y="426"/>
                </a:lnTo>
                <a:lnTo>
                  <a:pt x="246" y="370"/>
                </a:lnTo>
                <a:lnTo>
                  <a:pt x="256" y="333"/>
                </a:lnTo>
                <a:lnTo>
                  <a:pt x="263" y="269"/>
                </a:lnTo>
                <a:lnTo>
                  <a:pt x="166" y="131"/>
                </a:lnTo>
                <a:lnTo>
                  <a:pt x="179" y="9"/>
                </a:lnTo>
                <a:lnTo>
                  <a:pt x="112" y="0"/>
                </a:lnTo>
                <a:close/>
              </a:path>
            </a:pathLst>
          </a:custGeom>
          <a:solidFill>
            <a:schemeClr val="accent2"/>
          </a:solidFill>
          <a:ln w="12701">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ＭＳ Ｐゴシック" pitchFamily="34" charset="-128"/>
              <a:cs typeface="Arial" pitchFamily="34" charset="0"/>
            </a:endParaRPr>
          </a:p>
        </p:txBody>
      </p:sp>
      <p:sp>
        <p:nvSpPr>
          <p:cNvPr id="18" name="Freeform 21">
            <a:extLst>
              <a:ext uri="{FF2B5EF4-FFF2-40B4-BE49-F238E27FC236}">
                <a16:creationId xmlns:a16="http://schemas.microsoft.com/office/drawing/2014/main" id="{2195457B-3A6A-4D5B-82CB-4B72E58ABCAB}"/>
              </a:ext>
            </a:extLst>
          </p:cNvPr>
          <p:cNvSpPr>
            <a:spLocks/>
          </p:cNvSpPr>
          <p:nvPr/>
        </p:nvSpPr>
        <p:spPr bwMode="auto">
          <a:xfrm>
            <a:off x="1796459" y="2925951"/>
            <a:ext cx="819150" cy="1133475"/>
          </a:xfrm>
          <a:custGeom>
            <a:avLst/>
            <a:gdLst>
              <a:gd name="T0" fmla="*/ 2147483647 w 430"/>
              <a:gd name="T1" fmla="*/ 0 h 555"/>
              <a:gd name="T2" fmla="*/ 2147483647 w 430"/>
              <a:gd name="T3" fmla="*/ 2147483647 h 555"/>
              <a:gd name="T4" fmla="*/ 2147483647 w 430"/>
              <a:gd name="T5" fmla="*/ 2147483647 h 555"/>
              <a:gd name="T6" fmla="*/ 0 w 430"/>
              <a:gd name="T7" fmla="*/ 2147483647 h 555"/>
              <a:gd name="T8" fmla="*/ 2147483647 w 430"/>
              <a:gd name="T9" fmla="*/ 0 h 555"/>
              <a:gd name="T10" fmla="*/ 2147483647 w 430"/>
              <a:gd name="T11" fmla="*/ 2147483647 h 555"/>
              <a:gd name="T12" fmla="*/ 2147483647 w 430"/>
              <a:gd name="T13" fmla="*/ 2147483647 h 555"/>
              <a:gd name="T14" fmla="*/ 2147483647 w 430"/>
              <a:gd name="T15" fmla="*/ 2147483647 h 555"/>
              <a:gd name="T16" fmla="*/ 2147483647 w 430"/>
              <a:gd name="T17" fmla="*/ 2147483647 h 555"/>
              <a:gd name="T18" fmla="*/ 0 w 430"/>
              <a:gd name="T19" fmla="*/ 2147483647 h 555"/>
              <a:gd name="T20" fmla="*/ 2147483647 w 430"/>
              <a:gd name="T21" fmla="*/ 2147483647 h 555"/>
              <a:gd name="T22" fmla="*/ 2147483647 w 430"/>
              <a:gd name="T23" fmla="*/ 0 h 5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0"/>
              <a:gd name="T37" fmla="*/ 0 h 555"/>
              <a:gd name="T38" fmla="*/ 430 w 430"/>
              <a:gd name="T39" fmla="*/ 555 h 55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0" h="555">
                <a:moveTo>
                  <a:pt x="80" y="0"/>
                </a:moveTo>
                <a:lnTo>
                  <a:pt x="290" y="29"/>
                </a:lnTo>
                <a:lnTo>
                  <a:pt x="276" y="135"/>
                </a:lnTo>
                <a:lnTo>
                  <a:pt x="430" y="150"/>
                </a:lnTo>
                <a:lnTo>
                  <a:pt x="388" y="555"/>
                </a:lnTo>
                <a:lnTo>
                  <a:pt x="0" y="513"/>
                </a:lnTo>
                <a:lnTo>
                  <a:pt x="39" y="254"/>
                </a:lnTo>
                <a:lnTo>
                  <a:pt x="80" y="0"/>
                </a:lnTo>
                <a:close/>
              </a:path>
            </a:pathLst>
          </a:custGeom>
          <a:solidFill>
            <a:schemeClr val="accent2"/>
          </a:solidFill>
          <a:ln w="12701">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ＭＳ Ｐゴシック" pitchFamily="34" charset="-128"/>
              <a:cs typeface="Arial" pitchFamily="34" charset="0"/>
            </a:endParaRPr>
          </a:p>
        </p:txBody>
      </p:sp>
      <p:sp>
        <p:nvSpPr>
          <p:cNvPr id="19" name="Freeform 22">
            <a:extLst>
              <a:ext uri="{FF2B5EF4-FFF2-40B4-BE49-F238E27FC236}">
                <a16:creationId xmlns:a16="http://schemas.microsoft.com/office/drawing/2014/main" id="{D0EAD7EE-2D5E-409C-962A-0CC377E0F660}"/>
              </a:ext>
            </a:extLst>
          </p:cNvPr>
          <p:cNvSpPr>
            <a:spLocks/>
          </p:cNvSpPr>
          <p:nvPr/>
        </p:nvSpPr>
        <p:spPr bwMode="auto">
          <a:xfrm>
            <a:off x="1832972" y="1467038"/>
            <a:ext cx="1539875" cy="1027113"/>
          </a:xfrm>
          <a:custGeom>
            <a:avLst/>
            <a:gdLst>
              <a:gd name="T0" fmla="*/ 2147483647 w 807"/>
              <a:gd name="T1" fmla="*/ 0 h 503"/>
              <a:gd name="T2" fmla="*/ 2147483647 w 807"/>
              <a:gd name="T3" fmla="*/ 2147483647 h 503"/>
              <a:gd name="T4" fmla="*/ 2147483647 w 807"/>
              <a:gd name="T5" fmla="*/ 2147483647 h 503"/>
              <a:gd name="T6" fmla="*/ 0 w 807"/>
              <a:gd name="T7" fmla="*/ 2147483647 h 503"/>
              <a:gd name="T8" fmla="*/ 2147483647 w 807"/>
              <a:gd name="T9" fmla="*/ 0 h 503"/>
              <a:gd name="T10" fmla="*/ 2147483647 w 807"/>
              <a:gd name="T11" fmla="*/ 2147483647 h 503"/>
              <a:gd name="T12" fmla="*/ 2147483647 w 807"/>
              <a:gd name="T13" fmla="*/ 2147483647 h 503"/>
              <a:gd name="T14" fmla="*/ 2147483647 w 807"/>
              <a:gd name="T15" fmla="*/ 2147483647 h 503"/>
              <a:gd name="T16" fmla="*/ 2147483647 w 807"/>
              <a:gd name="T17" fmla="*/ 2147483647 h 503"/>
              <a:gd name="T18" fmla="*/ 2147483647 w 807"/>
              <a:gd name="T19" fmla="*/ 2147483647 h 503"/>
              <a:gd name="T20" fmla="*/ 2147483647 w 807"/>
              <a:gd name="T21" fmla="*/ 2147483647 h 503"/>
              <a:gd name="T22" fmla="*/ 2147483647 w 807"/>
              <a:gd name="T23" fmla="*/ 2147483647 h 503"/>
              <a:gd name="T24" fmla="*/ 2147483647 w 807"/>
              <a:gd name="T25" fmla="*/ 2147483647 h 503"/>
              <a:gd name="T26" fmla="*/ 2147483647 w 807"/>
              <a:gd name="T27" fmla="*/ 2147483647 h 503"/>
              <a:gd name="T28" fmla="*/ 2147483647 w 807"/>
              <a:gd name="T29" fmla="*/ 2147483647 h 503"/>
              <a:gd name="T30" fmla="*/ 2147483647 w 807"/>
              <a:gd name="T31" fmla="*/ 2147483647 h 503"/>
              <a:gd name="T32" fmla="*/ 2147483647 w 807"/>
              <a:gd name="T33" fmla="*/ 2147483647 h 503"/>
              <a:gd name="T34" fmla="*/ 2147483647 w 807"/>
              <a:gd name="T35" fmla="*/ 2147483647 h 503"/>
              <a:gd name="T36" fmla="*/ 2147483647 w 807"/>
              <a:gd name="T37" fmla="*/ 2147483647 h 503"/>
              <a:gd name="T38" fmla="*/ 2147483647 w 807"/>
              <a:gd name="T39" fmla="*/ 2147483647 h 503"/>
              <a:gd name="T40" fmla="*/ 2147483647 w 807"/>
              <a:gd name="T41" fmla="*/ 2147483647 h 503"/>
              <a:gd name="T42" fmla="*/ 0 w 807"/>
              <a:gd name="T43" fmla="*/ 2147483647 h 503"/>
              <a:gd name="T44" fmla="*/ 2147483647 w 807"/>
              <a:gd name="T45" fmla="*/ 0 h 5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07"/>
              <a:gd name="T70" fmla="*/ 0 h 503"/>
              <a:gd name="T71" fmla="*/ 807 w 807"/>
              <a:gd name="T72" fmla="*/ 503 h 50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07" h="503">
                <a:moveTo>
                  <a:pt x="13" y="0"/>
                </a:moveTo>
                <a:lnTo>
                  <a:pt x="171" y="20"/>
                </a:lnTo>
                <a:lnTo>
                  <a:pt x="267" y="33"/>
                </a:lnTo>
                <a:lnTo>
                  <a:pt x="394" y="46"/>
                </a:lnTo>
                <a:lnTo>
                  <a:pt x="510" y="58"/>
                </a:lnTo>
                <a:lnTo>
                  <a:pt x="712" y="72"/>
                </a:lnTo>
                <a:lnTo>
                  <a:pt x="807" y="80"/>
                </a:lnTo>
                <a:lnTo>
                  <a:pt x="804" y="490"/>
                </a:lnTo>
                <a:lnTo>
                  <a:pt x="310" y="447"/>
                </a:lnTo>
                <a:lnTo>
                  <a:pt x="299" y="503"/>
                </a:lnTo>
                <a:lnTo>
                  <a:pt x="280" y="476"/>
                </a:lnTo>
                <a:lnTo>
                  <a:pt x="235" y="481"/>
                </a:lnTo>
                <a:lnTo>
                  <a:pt x="170" y="491"/>
                </a:lnTo>
                <a:lnTo>
                  <a:pt x="158" y="420"/>
                </a:lnTo>
                <a:lnTo>
                  <a:pt x="81" y="363"/>
                </a:lnTo>
                <a:lnTo>
                  <a:pt x="93" y="309"/>
                </a:lnTo>
                <a:lnTo>
                  <a:pt x="100" y="266"/>
                </a:lnTo>
                <a:lnTo>
                  <a:pt x="0" y="125"/>
                </a:lnTo>
                <a:lnTo>
                  <a:pt x="13" y="0"/>
                </a:lnTo>
                <a:close/>
              </a:path>
            </a:pathLst>
          </a:custGeom>
          <a:solidFill>
            <a:schemeClr val="accent2"/>
          </a:solidFill>
          <a:ln w="12701">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ＭＳ Ｐゴシック" pitchFamily="34" charset="-128"/>
              <a:cs typeface="Arial" pitchFamily="34" charset="0"/>
            </a:endParaRPr>
          </a:p>
        </p:txBody>
      </p:sp>
      <p:sp>
        <p:nvSpPr>
          <p:cNvPr id="20" name="Freeform 23">
            <a:extLst>
              <a:ext uri="{FF2B5EF4-FFF2-40B4-BE49-F238E27FC236}">
                <a16:creationId xmlns:a16="http://schemas.microsoft.com/office/drawing/2014/main" id="{805B413D-1054-4C83-A418-32AC499CF6E1}"/>
              </a:ext>
            </a:extLst>
          </p:cNvPr>
          <p:cNvSpPr>
            <a:spLocks/>
          </p:cNvSpPr>
          <p:nvPr/>
        </p:nvSpPr>
        <p:spPr bwMode="auto">
          <a:xfrm>
            <a:off x="2312397" y="2370326"/>
            <a:ext cx="1054100" cy="923925"/>
          </a:xfrm>
          <a:custGeom>
            <a:avLst/>
            <a:gdLst>
              <a:gd name="T0" fmla="*/ 2147483647 w 553"/>
              <a:gd name="T1" fmla="*/ 0 h 452"/>
              <a:gd name="T2" fmla="*/ 2147483647 w 553"/>
              <a:gd name="T3" fmla="*/ 2147483647 h 452"/>
              <a:gd name="T4" fmla="*/ 2147483647 w 553"/>
              <a:gd name="T5" fmla="*/ 2147483647 h 452"/>
              <a:gd name="T6" fmla="*/ 0 w 553"/>
              <a:gd name="T7" fmla="*/ 2147483647 h 452"/>
              <a:gd name="T8" fmla="*/ 2147483647 w 553"/>
              <a:gd name="T9" fmla="*/ 0 h 452"/>
              <a:gd name="T10" fmla="*/ 2147483647 w 553"/>
              <a:gd name="T11" fmla="*/ 2147483647 h 452"/>
              <a:gd name="T12" fmla="*/ 0 w 553"/>
              <a:gd name="T13" fmla="*/ 2147483647 h 452"/>
              <a:gd name="T14" fmla="*/ 2147483647 w 553"/>
              <a:gd name="T15" fmla="*/ 2147483647 h 452"/>
              <a:gd name="T16" fmla="*/ 2147483647 w 553"/>
              <a:gd name="T17" fmla="*/ 2147483647 h 452"/>
              <a:gd name="T18" fmla="*/ 2147483647 w 553"/>
              <a:gd name="T19" fmla="*/ 2147483647 h 452"/>
              <a:gd name="T20" fmla="*/ 2147483647 w 553"/>
              <a:gd name="T21" fmla="*/ 0 h 4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3"/>
              <a:gd name="T34" fmla="*/ 0 h 452"/>
              <a:gd name="T35" fmla="*/ 553 w 553"/>
              <a:gd name="T36" fmla="*/ 452 h 4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3" h="452">
                <a:moveTo>
                  <a:pt x="54" y="0"/>
                </a:moveTo>
                <a:lnTo>
                  <a:pt x="34" y="169"/>
                </a:lnTo>
                <a:lnTo>
                  <a:pt x="0" y="410"/>
                </a:lnTo>
                <a:lnTo>
                  <a:pt x="160" y="423"/>
                </a:lnTo>
                <a:lnTo>
                  <a:pt x="534" y="452"/>
                </a:lnTo>
                <a:lnTo>
                  <a:pt x="553" y="47"/>
                </a:lnTo>
                <a:lnTo>
                  <a:pt x="54" y="0"/>
                </a:lnTo>
                <a:close/>
              </a:path>
            </a:pathLst>
          </a:custGeom>
          <a:solidFill>
            <a:schemeClr val="accent2"/>
          </a:solidFill>
          <a:ln w="12701">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ＭＳ Ｐゴシック" pitchFamily="34" charset="-128"/>
              <a:cs typeface="Arial" pitchFamily="34" charset="0"/>
            </a:endParaRPr>
          </a:p>
        </p:txBody>
      </p:sp>
      <p:sp>
        <p:nvSpPr>
          <p:cNvPr id="21" name="Freeform 24">
            <a:extLst>
              <a:ext uri="{FF2B5EF4-FFF2-40B4-BE49-F238E27FC236}">
                <a16:creationId xmlns:a16="http://schemas.microsoft.com/office/drawing/2014/main" id="{C7376123-3420-45D9-BE82-96AFB1E99F7F}"/>
              </a:ext>
            </a:extLst>
          </p:cNvPr>
          <p:cNvSpPr>
            <a:spLocks/>
          </p:cNvSpPr>
          <p:nvPr/>
        </p:nvSpPr>
        <p:spPr bwMode="auto">
          <a:xfrm>
            <a:off x="2526709" y="3232338"/>
            <a:ext cx="1096963" cy="873125"/>
          </a:xfrm>
          <a:custGeom>
            <a:avLst/>
            <a:gdLst>
              <a:gd name="T0" fmla="*/ 2147483647 w 576"/>
              <a:gd name="T1" fmla="*/ 0 h 428"/>
              <a:gd name="T2" fmla="*/ 2147483647 w 576"/>
              <a:gd name="T3" fmla="*/ 2147483647 h 428"/>
              <a:gd name="T4" fmla="*/ 2147483647 w 576"/>
              <a:gd name="T5" fmla="*/ 2147483647 h 428"/>
              <a:gd name="T6" fmla="*/ 0 w 576"/>
              <a:gd name="T7" fmla="*/ 2147483647 h 428"/>
              <a:gd name="T8" fmla="*/ 2147483647 w 576"/>
              <a:gd name="T9" fmla="*/ 0 h 428"/>
              <a:gd name="T10" fmla="*/ 2147483647 w 576"/>
              <a:gd name="T11" fmla="*/ 2147483647 h 428"/>
              <a:gd name="T12" fmla="*/ 0 w 576"/>
              <a:gd name="T13" fmla="*/ 2147483647 h 428"/>
              <a:gd name="T14" fmla="*/ 2147483647 w 576"/>
              <a:gd name="T15" fmla="*/ 2147483647 h 428"/>
              <a:gd name="T16" fmla="*/ 2147483647 w 576"/>
              <a:gd name="T17" fmla="*/ 2147483647 h 428"/>
              <a:gd name="T18" fmla="*/ 2147483647 w 576"/>
              <a:gd name="T19" fmla="*/ 2147483647 h 428"/>
              <a:gd name="T20" fmla="*/ 2147483647 w 576"/>
              <a:gd name="T21" fmla="*/ 2147483647 h 428"/>
              <a:gd name="T22" fmla="*/ 2147483647 w 576"/>
              <a:gd name="T23" fmla="*/ 2147483647 h 428"/>
              <a:gd name="T24" fmla="*/ 2147483647 w 576"/>
              <a:gd name="T25" fmla="*/ 0 h 4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6"/>
              <a:gd name="T40" fmla="*/ 0 h 428"/>
              <a:gd name="T41" fmla="*/ 576 w 576"/>
              <a:gd name="T42" fmla="*/ 428 h 4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6" h="428">
                <a:moveTo>
                  <a:pt x="48" y="0"/>
                </a:moveTo>
                <a:lnTo>
                  <a:pt x="19" y="257"/>
                </a:lnTo>
                <a:lnTo>
                  <a:pt x="0" y="405"/>
                </a:lnTo>
                <a:lnTo>
                  <a:pt x="288" y="420"/>
                </a:lnTo>
                <a:lnTo>
                  <a:pt x="563" y="428"/>
                </a:lnTo>
                <a:lnTo>
                  <a:pt x="571" y="228"/>
                </a:lnTo>
                <a:lnTo>
                  <a:pt x="576" y="32"/>
                </a:lnTo>
                <a:lnTo>
                  <a:pt x="419" y="29"/>
                </a:lnTo>
                <a:lnTo>
                  <a:pt x="48" y="0"/>
                </a:lnTo>
                <a:close/>
              </a:path>
            </a:pathLst>
          </a:custGeom>
          <a:solidFill>
            <a:schemeClr val="accent2"/>
          </a:solidFill>
          <a:ln w="12701">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mn-ea"/>
              <a:cs typeface="+mn-cs"/>
            </a:endParaRPr>
          </a:p>
        </p:txBody>
      </p:sp>
      <p:sp>
        <p:nvSpPr>
          <p:cNvPr id="22" name="Freeform 25">
            <a:extLst>
              <a:ext uri="{FF2B5EF4-FFF2-40B4-BE49-F238E27FC236}">
                <a16:creationId xmlns:a16="http://schemas.microsoft.com/office/drawing/2014/main" id="{84368EAA-B940-41DB-A391-126A806FB820}"/>
              </a:ext>
            </a:extLst>
          </p:cNvPr>
          <p:cNvSpPr>
            <a:spLocks/>
          </p:cNvSpPr>
          <p:nvPr/>
        </p:nvSpPr>
        <p:spPr bwMode="auto">
          <a:xfrm>
            <a:off x="1540872" y="3967351"/>
            <a:ext cx="993775" cy="1184275"/>
          </a:xfrm>
          <a:custGeom>
            <a:avLst/>
            <a:gdLst>
              <a:gd name="T0" fmla="*/ 2147483647 w 522"/>
              <a:gd name="T1" fmla="*/ 0 h 580"/>
              <a:gd name="T2" fmla="*/ 2147483647 w 522"/>
              <a:gd name="T3" fmla="*/ 2147483647 h 580"/>
              <a:gd name="T4" fmla="*/ 2147483647 w 522"/>
              <a:gd name="T5" fmla="*/ 2147483647 h 580"/>
              <a:gd name="T6" fmla="*/ 0 w 522"/>
              <a:gd name="T7" fmla="*/ 2147483647 h 580"/>
              <a:gd name="T8" fmla="*/ 2147483647 w 522"/>
              <a:gd name="T9" fmla="*/ 0 h 580"/>
              <a:gd name="T10" fmla="*/ 2147483647 w 522"/>
              <a:gd name="T11" fmla="*/ 2147483647 h 580"/>
              <a:gd name="T12" fmla="*/ 2147483647 w 522"/>
              <a:gd name="T13" fmla="*/ 2147483647 h 580"/>
              <a:gd name="T14" fmla="*/ 2147483647 w 522"/>
              <a:gd name="T15" fmla="*/ 2147483647 h 580"/>
              <a:gd name="T16" fmla="*/ 2147483647 w 522"/>
              <a:gd name="T17" fmla="*/ 2147483647 h 580"/>
              <a:gd name="T18" fmla="*/ 2147483647 w 522"/>
              <a:gd name="T19" fmla="*/ 2147483647 h 580"/>
              <a:gd name="T20" fmla="*/ 2147483647 w 522"/>
              <a:gd name="T21" fmla="*/ 2147483647 h 580"/>
              <a:gd name="T22" fmla="*/ 2147483647 w 522"/>
              <a:gd name="T23" fmla="*/ 2147483647 h 580"/>
              <a:gd name="T24" fmla="*/ 2147483647 w 522"/>
              <a:gd name="T25" fmla="*/ 2147483647 h 580"/>
              <a:gd name="T26" fmla="*/ 2147483647 w 522"/>
              <a:gd name="T27" fmla="*/ 2147483647 h 580"/>
              <a:gd name="T28" fmla="*/ 2147483647 w 522"/>
              <a:gd name="T29" fmla="*/ 2147483647 h 580"/>
              <a:gd name="T30" fmla="*/ 0 w 522"/>
              <a:gd name="T31" fmla="*/ 2147483647 h 580"/>
              <a:gd name="T32" fmla="*/ 2147483647 w 522"/>
              <a:gd name="T33" fmla="*/ 2147483647 h 580"/>
              <a:gd name="T34" fmla="*/ 2147483647 w 522"/>
              <a:gd name="T35" fmla="*/ 2147483647 h 580"/>
              <a:gd name="T36" fmla="*/ 2147483647 w 522"/>
              <a:gd name="T37" fmla="*/ 2147483647 h 580"/>
              <a:gd name="T38" fmla="*/ 2147483647 w 522"/>
              <a:gd name="T39" fmla="*/ 0 h 5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2"/>
              <a:gd name="T61" fmla="*/ 0 h 580"/>
              <a:gd name="T62" fmla="*/ 522 w 522"/>
              <a:gd name="T63" fmla="*/ 580 h 58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2" h="580">
                <a:moveTo>
                  <a:pt x="132" y="0"/>
                </a:moveTo>
                <a:lnTo>
                  <a:pt x="122" y="76"/>
                </a:lnTo>
                <a:lnTo>
                  <a:pt x="77" y="67"/>
                </a:lnTo>
                <a:lnTo>
                  <a:pt x="80" y="164"/>
                </a:lnTo>
                <a:lnTo>
                  <a:pt x="58" y="183"/>
                </a:lnTo>
                <a:lnTo>
                  <a:pt x="90" y="243"/>
                </a:lnTo>
                <a:lnTo>
                  <a:pt x="58" y="269"/>
                </a:lnTo>
                <a:lnTo>
                  <a:pt x="41" y="313"/>
                </a:lnTo>
                <a:lnTo>
                  <a:pt x="16" y="355"/>
                </a:lnTo>
                <a:lnTo>
                  <a:pt x="33" y="379"/>
                </a:lnTo>
                <a:lnTo>
                  <a:pt x="3" y="390"/>
                </a:lnTo>
                <a:lnTo>
                  <a:pt x="0" y="429"/>
                </a:lnTo>
                <a:lnTo>
                  <a:pt x="293" y="577"/>
                </a:lnTo>
                <a:lnTo>
                  <a:pt x="459" y="580"/>
                </a:lnTo>
                <a:lnTo>
                  <a:pt x="522" y="45"/>
                </a:lnTo>
                <a:lnTo>
                  <a:pt x="132" y="0"/>
                </a:lnTo>
                <a:close/>
              </a:path>
            </a:pathLst>
          </a:custGeom>
          <a:solidFill>
            <a:schemeClr val="accent2"/>
          </a:solidFill>
          <a:ln w="12701">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ＭＳ Ｐゴシック" pitchFamily="34" charset="-128"/>
              <a:cs typeface="Arial" pitchFamily="34" charset="0"/>
            </a:endParaRPr>
          </a:p>
        </p:txBody>
      </p:sp>
      <p:sp>
        <p:nvSpPr>
          <p:cNvPr id="23" name="Freeform 26">
            <a:extLst>
              <a:ext uri="{FF2B5EF4-FFF2-40B4-BE49-F238E27FC236}">
                <a16:creationId xmlns:a16="http://schemas.microsoft.com/office/drawing/2014/main" id="{47F1E5F8-BC17-48DB-B904-60B3C4A138FF}"/>
              </a:ext>
            </a:extLst>
          </p:cNvPr>
          <p:cNvSpPr>
            <a:spLocks/>
          </p:cNvSpPr>
          <p:nvPr/>
        </p:nvSpPr>
        <p:spPr bwMode="auto">
          <a:xfrm>
            <a:off x="2406059" y="4051488"/>
            <a:ext cx="1057275" cy="1120775"/>
          </a:xfrm>
          <a:custGeom>
            <a:avLst/>
            <a:gdLst>
              <a:gd name="T0" fmla="*/ 2147483647 w 554"/>
              <a:gd name="T1" fmla="*/ 0 h 549"/>
              <a:gd name="T2" fmla="*/ 2147483647 w 554"/>
              <a:gd name="T3" fmla="*/ 2147483647 h 549"/>
              <a:gd name="T4" fmla="*/ 2147483647 w 554"/>
              <a:gd name="T5" fmla="*/ 2147483647 h 549"/>
              <a:gd name="T6" fmla="*/ 0 w 554"/>
              <a:gd name="T7" fmla="*/ 2147483647 h 549"/>
              <a:gd name="T8" fmla="*/ 2147483647 w 554"/>
              <a:gd name="T9" fmla="*/ 0 h 549"/>
              <a:gd name="T10" fmla="*/ 2147483647 w 554"/>
              <a:gd name="T11" fmla="*/ 2147483647 h 549"/>
              <a:gd name="T12" fmla="*/ 2147483647 w 554"/>
              <a:gd name="T13" fmla="*/ 2147483647 h 549"/>
              <a:gd name="T14" fmla="*/ 2147483647 w 554"/>
              <a:gd name="T15" fmla="*/ 2147483647 h 549"/>
              <a:gd name="T16" fmla="*/ 2147483647 w 554"/>
              <a:gd name="T17" fmla="*/ 2147483647 h 549"/>
              <a:gd name="T18" fmla="*/ 2147483647 w 554"/>
              <a:gd name="T19" fmla="*/ 2147483647 h 549"/>
              <a:gd name="T20" fmla="*/ 2147483647 w 554"/>
              <a:gd name="T21" fmla="*/ 2147483647 h 549"/>
              <a:gd name="T22" fmla="*/ 2147483647 w 554"/>
              <a:gd name="T23" fmla="*/ 2147483647 h 549"/>
              <a:gd name="T24" fmla="*/ 0 w 554"/>
              <a:gd name="T25" fmla="*/ 2147483647 h 549"/>
              <a:gd name="T26" fmla="*/ 2147483647 w 554"/>
              <a:gd name="T27" fmla="*/ 2147483647 h 549"/>
              <a:gd name="T28" fmla="*/ 2147483647 w 554"/>
              <a:gd name="T29" fmla="*/ 0 h 54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4"/>
              <a:gd name="T46" fmla="*/ 0 h 549"/>
              <a:gd name="T47" fmla="*/ 554 w 554"/>
              <a:gd name="T48" fmla="*/ 549 h 54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4" h="549">
                <a:moveTo>
                  <a:pt x="67" y="0"/>
                </a:moveTo>
                <a:lnTo>
                  <a:pt x="554" y="22"/>
                </a:lnTo>
                <a:lnTo>
                  <a:pt x="530" y="507"/>
                </a:lnTo>
                <a:lnTo>
                  <a:pt x="372" y="498"/>
                </a:lnTo>
                <a:lnTo>
                  <a:pt x="224" y="494"/>
                </a:lnTo>
                <a:lnTo>
                  <a:pt x="224" y="513"/>
                </a:lnTo>
                <a:lnTo>
                  <a:pt x="100" y="513"/>
                </a:lnTo>
                <a:lnTo>
                  <a:pt x="93" y="549"/>
                </a:lnTo>
                <a:lnTo>
                  <a:pt x="0" y="538"/>
                </a:lnTo>
                <a:lnTo>
                  <a:pt x="52" y="126"/>
                </a:lnTo>
                <a:lnTo>
                  <a:pt x="67" y="0"/>
                </a:lnTo>
                <a:close/>
              </a:path>
            </a:pathLst>
          </a:custGeom>
          <a:solidFill>
            <a:schemeClr val="accent2"/>
          </a:solidFill>
          <a:ln w="12701">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ＭＳ Ｐゴシック" pitchFamily="34" charset="-128"/>
              <a:cs typeface="Arial" pitchFamily="34" charset="0"/>
            </a:endParaRPr>
          </a:p>
        </p:txBody>
      </p:sp>
      <p:sp>
        <p:nvSpPr>
          <p:cNvPr id="24" name="Freeform 27">
            <a:extLst>
              <a:ext uri="{FF2B5EF4-FFF2-40B4-BE49-F238E27FC236}">
                <a16:creationId xmlns:a16="http://schemas.microsoft.com/office/drawing/2014/main" id="{B0DF7ECE-06BF-49D3-8FDD-1EB4C88557A5}"/>
              </a:ext>
            </a:extLst>
          </p:cNvPr>
          <p:cNvSpPr>
            <a:spLocks/>
          </p:cNvSpPr>
          <p:nvPr/>
        </p:nvSpPr>
        <p:spPr bwMode="auto">
          <a:xfrm>
            <a:off x="2826747" y="4216588"/>
            <a:ext cx="2141537" cy="2125663"/>
          </a:xfrm>
          <a:custGeom>
            <a:avLst/>
            <a:gdLst>
              <a:gd name="T0" fmla="*/ 2147483647 w 1124"/>
              <a:gd name="T1" fmla="*/ 0 h 1041"/>
              <a:gd name="T2" fmla="*/ 2147483647 w 1124"/>
              <a:gd name="T3" fmla="*/ 2147483647 h 1041"/>
              <a:gd name="T4" fmla="*/ 2147483647 w 1124"/>
              <a:gd name="T5" fmla="*/ 2147483647 h 1041"/>
              <a:gd name="T6" fmla="*/ 0 w 1124"/>
              <a:gd name="T7" fmla="*/ 2147483647 h 1041"/>
              <a:gd name="T8" fmla="*/ 2147483647 w 1124"/>
              <a:gd name="T9" fmla="*/ 0 h 1041"/>
              <a:gd name="T10" fmla="*/ 2147483647 w 1124"/>
              <a:gd name="T11" fmla="*/ 2147483647 h 1041"/>
              <a:gd name="T12" fmla="*/ 2147483647 w 1124"/>
              <a:gd name="T13" fmla="*/ 2147483647 h 1041"/>
              <a:gd name="T14" fmla="*/ 2147483647 w 1124"/>
              <a:gd name="T15" fmla="*/ 2147483647 h 1041"/>
              <a:gd name="T16" fmla="*/ 2147483647 w 1124"/>
              <a:gd name="T17" fmla="*/ 2147483647 h 1041"/>
              <a:gd name="T18" fmla="*/ 2147483647 w 1124"/>
              <a:gd name="T19" fmla="*/ 2147483647 h 1041"/>
              <a:gd name="T20" fmla="*/ 2147483647 w 1124"/>
              <a:gd name="T21" fmla="*/ 2147483647 h 1041"/>
              <a:gd name="T22" fmla="*/ 2147483647 w 1124"/>
              <a:gd name="T23" fmla="*/ 2147483647 h 1041"/>
              <a:gd name="T24" fmla="*/ 2147483647 w 1124"/>
              <a:gd name="T25" fmla="*/ 2147483647 h 1041"/>
              <a:gd name="T26" fmla="*/ 2147483647 w 1124"/>
              <a:gd name="T27" fmla="*/ 2147483647 h 1041"/>
              <a:gd name="T28" fmla="*/ 2147483647 w 1124"/>
              <a:gd name="T29" fmla="*/ 2147483647 h 1041"/>
              <a:gd name="T30" fmla="*/ 2147483647 w 1124"/>
              <a:gd name="T31" fmla="*/ 2147483647 h 1041"/>
              <a:gd name="T32" fmla="*/ 2147483647 w 1124"/>
              <a:gd name="T33" fmla="*/ 2147483647 h 1041"/>
              <a:gd name="T34" fmla="*/ 2147483647 w 1124"/>
              <a:gd name="T35" fmla="*/ 2147483647 h 1041"/>
              <a:gd name="T36" fmla="*/ 2147483647 w 1124"/>
              <a:gd name="T37" fmla="*/ 2147483647 h 1041"/>
              <a:gd name="T38" fmla="*/ 2147483647 w 1124"/>
              <a:gd name="T39" fmla="*/ 2147483647 h 1041"/>
              <a:gd name="T40" fmla="*/ 2147483647 w 1124"/>
              <a:gd name="T41" fmla="*/ 2147483647 h 1041"/>
              <a:gd name="T42" fmla="*/ 2147483647 w 1124"/>
              <a:gd name="T43" fmla="*/ 2147483647 h 1041"/>
              <a:gd name="T44" fmla="*/ 2147483647 w 1124"/>
              <a:gd name="T45" fmla="*/ 2147483647 h 1041"/>
              <a:gd name="T46" fmla="*/ 2147483647 w 1124"/>
              <a:gd name="T47" fmla="*/ 2147483647 h 1041"/>
              <a:gd name="T48" fmla="*/ 2147483647 w 1124"/>
              <a:gd name="T49" fmla="*/ 2147483647 h 1041"/>
              <a:gd name="T50" fmla="*/ 2147483647 w 1124"/>
              <a:gd name="T51" fmla="*/ 2147483647 h 1041"/>
              <a:gd name="T52" fmla="*/ 2147483647 w 1124"/>
              <a:gd name="T53" fmla="*/ 2147483647 h 1041"/>
              <a:gd name="T54" fmla="*/ 2147483647 w 1124"/>
              <a:gd name="T55" fmla="*/ 2147483647 h 1041"/>
              <a:gd name="T56" fmla="*/ 2147483647 w 1124"/>
              <a:gd name="T57" fmla="*/ 2147483647 h 1041"/>
              <a:gd name="T58" fmla="*/ 2147483647 w 1124"/>
              <a:gd name="T59" fmla="*/ 2147483647 h 1041"/>
              <a:gd name="T60" fmla="*/ 2147483647 w 1124"/>
              <a:gd name="T61" fmla="*/ 2147483647 h 1041"/>
              <a:gd name="T62" fmla="*/ 2147483647 w 1124"/>
              <a:gd name="T63" fmla="*/ 2147483647 h 1041"/>
              <a:gd name="T64" fmla="*/ 2147483647 w 1124"/>
              <a:gd name="T65" fmla="*/ 2147483647 h 1041"/>
              <a:gd name="T66" fmla="*/ 2147483647 w 1124"/>
              <a:gd name="T67" fmla="*/ 2147483647 h 1041"/>
              <a:gd name="T68" fmla="*/ 2147483647 w 1124"/>
              <a:gd name="T69" fmla="*/ 2147483647 h 1041"/>
              <a:gd name="T70" fmla="*/ 2147483647 w 1124"/>
              <a:gd name="T71" fmla="*/ 2147483647 h 1041"/>
              <a:gd name="T72" fmla="*/ 2147483647 w 1124"/>
              <a:gd name="T73" fmla="*/ 2147483647 h 1041"/>
              <a:gd name="T74" fmla="*/ 2147483647 w 1124"/>
              <a:gd name="T75" fmla="*/ 2147483647 h 1041"/>
              <a:gd name="T76" fmla="*/ 2147483647 w 1124"/>
              <a:gd name="T77" fmla="*/ 2147483647 h 1041"/>
              <a:gd name="T78" fmla="*/ 2147483647 w 1124"/>
              <a:gd name="T79" fmla="*/ 2147483647 h 1041"/>
              <a:gd name="T80" fmla="*/ 2147483647 w 1124"/>
              <a:gd name="T81" fmla="*/ 2147483647 h 1041"/>
              <a:gd name="T82" fmla="*/ 2147483647 w 1124"/>
              <a:gd name="T83" fmla="*/ 2147483647 h 1041"/>
              <a:gd name="T84" fmla="*/ 2147483647 w 1124"/>
              <a:gd name="T85" fmla="*/ 2147483647 h 1041"/>
              <a:gd name="T86" fmla="*/ 2147483647 w 1124"/>
              <a:gd name="T87" fmla="*/ 2147483647 h 1041"/>
              <a:gd name="T88" fmla="*/ 2147483647 w 1124"/>
              <a:gd name="T89" fmla="*/ 2147483647 h 1041"/>
              <a:gd name="T90" fmla="*/ 2147483647 w 1124"/>
              <a:gd name="T91" fmla="*/ 2147483647 h 1041"/>
              <a:gd name="T92" fmla="*/ 2147483647 w 1124"/>
              <a:gd name="T93" fmla="*/ 2147483647 h 1041"/>
              <a:gd name="T94" fmla="*/ 2147483647 w 1124"/>
              <a:gd name="T95" fmla="*/ 2147483647 h 1041"/>
              <a:gd name="T96" fmla="*/ 2147483647 w 1124"/>
              <a:gd name="T97" fmla="*/ 2147483647 h 1041"/>
              <a:gd name="T98" fmla="*/ 2147483647 w 1124"/>
              <a:gd name="T99" fmla="*/ 2147483647 h 1041"/>
              <a:gd name="T100" fmla="*/ 0 w 1124"/>
              <a:gd name="T101" fmla="*/ 2147483647 h 1041"/>
              <a:gd name="T102" fmla="*/ 0 w 1124"/>
              <a:gd name="T103" fmla="*/ 2147483647 h 1041"/>
              <a:gd name="T104" fmla="*/ 2147483647 w 1124"/>
              <a:gd name="T105" fmla="*/ 2147483647 h 1041"/>
              <a:gd name="T106" fmla="*/ 2147483647 w 1124"/>
              <a:gd name="T107" fmla="*/ 2147483647 h 1041"/>
              <a:gd name="T108" fmla="*/ 2147483647 w 1124"/>
              <a:gd name="T109" fmla="*/ 0 h 10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24"/>
              <a:gd name="T166" fmla="*/ 0 h 1041"/>
              <a:gd name="T167" fmla="*/ 1124 w 1124"/>
              <a:gd name="T168" fmla="*/ 1041 h 104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24" h="1041">
                <a:moveTo>
                  <a:pt x="326" y="0"/>
                </a:moveTo>
                <a:lnTo>
                  <a:pt x="574" y="9"/>
                </a:lnTo>
                <a:lnTo>
                  <a:pt x="574" y="198"/>
                </a:lnTo>
                <a:lnTo>
                  <a:pt x="701" y="250"/>
                </a:lnTo>
                <a:lnTo>
                  <a:pt x="736" y="233"/>
                </a:lnTo>
                <a:lnTo>
                  <a:pt x="819" y="273"/>
                </a:lnTo>
                <a:lnTo>
                  <a:pt x="868" y="271"/>
                </a:lnTo>
                <a:lnTo>
                  <a:pt x="964" y="230"/>
                </a:lnTo>
                <a:lnTo>
                  <a:pt x="1019" y="269"/>
                </a:lnTo>
                <a:lnTo>
                  <a:pt x="1067" y="279"/>
                </a:lnTo>
                <a:lnTo>
                  <a:pt x="1067" y="433"/>
                </a:lnTo>
                <a:lnTo>
                  <a:pt x="1124" y="529"/>
                </a:lnTo>
                <a:lnTo>
                  <a:pt x="1111" y="660"/>
                </a:lnTo>
                <a:lnTo>
                  <a:pt x="1050" y="712"/>
                </a:lnTo>
                <a:lnTo>
                  <a:pt x="1037" y="664"/>
                </a:lnTo>
                <a:lnTo>
                  <a:pt x="1019" y="686"/>
                </a:lnTo>
                <a:lnTo>
                  <a:pt x="1032" y="717"/>
                </a:lnTo>
                <a:lnTo>
                  <a:pt x="923" y="795"/>
                </a:lnTo>
                <a:lnTo>
                  <a:pt x="897" y="800"/>
                </a:lnTo>
                <a:lnTo>
                  <a:pt x="840" y="839"/>
                </a:lnTo>
                <a:lnTo>
                  <a:pt x="840" y="861"/>
                </a:lnTo>
                <a:lnTo>
                  <a:pt x="823" y="865"/>
                </a:lnTo>
                <a:lnTo>
                  <a:pt x="836" y="891"/>
                </a:lnTo>
                <a:lnTo>
                  <a:pt x="805" y="930"/>
                </a:lnTo>
                <a:lnTo>
                  <a:pt x="823" y="987"/>
                </a:lnTo>
                <a:lnTo>
                  <a:pt x="840" y="1006"/>
                </a:lnTo>
                <a:lnTo>
                  <a:pt x="836" y="1041"/>
                </a:lnTo>
                <a:lnTo>
                  <a:pt x="792" y="1041"/>
                </a:lnTo>
                <a:lnTo>
                  <a:pt x="753" y="1023"/>
                </a:lnTo>
                <a:lnTo>
                  <a:pt x="727" y="1028"/>
                </a:lnTo>
                <a:lnTo>
                  <a:pt x="640" y="997"/>
                </a:lnTo>
                <a:lnTo>
                  <a:pt x="601" y="878"/>
                </a:lnTo>
                <a:lnTo>
                  <a:pt x="539" y="821"/>
                </a:lnTo>
                <a:lnTo>
                  <a:pt x="486" y="717"/>
                </a:lnTo>
                <a:lnTo>
                  <a:pt x="461" y="707"/>
                </a:lnTo>
                <a:lnTo>
                  <a:pt x="432" y="680"/>
                </a:lnTo>
                <a:lnTo>
                  <a:pt x="404" y="680"/>
                </a:lnTo>
                <a:lnTo>
                  <a:pt x="362" y="672"/>
                </a:lnTo>
                <a:lnTo>
                  <a:pt x="330" y="680"/>
                </a:lnTo>
                <a:lnTo>
                  <a:pt x="308" y="733"/>
                </a:lnTo>
                <a:lnTo>
                  <a:pt x="275" y="741"/>
                </a:lnTo>
                <a:lnTo>
                  <a:pt x="204" y="701"/>
                </a:lnTo>
                <a:lnTo>
                  <a:pt x="162" y="651"/>
                </a:lnTo>
                <a:lnTo>
                  <a:pt x="154" y="592"/>
                </a:lnTo>
                <a:lnTo>
                  <a:pt x="124" y="551"/>
                </a:lnTo>
                <a:lnTo>
                  <a:pt x="53" y="494"/>
                </a:lnTo>
                <a:lnTo>
                  <a:pt x="0" y="435"/>
                </a:lnTo>
                <a:lnTo>
                  <a:pt x="0" y="410"/>
                </a:lnTo>
                <a:lnTo>
                  <a:pt x="170" y="412"/>
                </a:lnTo>
                <a:lnTo>
                  <a:pt x="308" y="423"/>
                </a:lnTo>
                <a:lnTo>
                  <a:pt x="326" y="0"/>
                </a:lnTo>
                <a:close/>
              </a:path>
            </a:pathLst>
          </a:custGeom>
          <a:solidFill>
            <a:schemeClr val="accent6"/>
          </a:solidFill>
          <a:ln w="12701">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5" name="Freeform 28">
            <a:extLst>
              <a:ext uri="{FF2B5EF4-FFF2-40B4-BE49-F238E27FC236}">
                <a16:creationId xmlns:a16="http://schemas.microsoft.com/office/drawing/2014/main" id="{9D870B75-995B-4843-9156-3D40F910CC18}"/>
              </a:ext>
            </a:extLst>
          </p:cNvPr>
          <p:cNvSpPr>
            <a:spLocks/>
          </p:cNvSpPr>
          <p:nvPr/>
        </p:nvSpPr>
        <p:spPr bwMode="auto">
          <a:xfrm>
            <a:off x="3388722" y="1605151"/>
            <a:ext cx="1035050" cy="649287"/>
          </a:xfrm>
          <a:custGeom>
            <a:avLst/>
            <a:gdLst>
              <a:gd name="T0" fmla="*/ 2147483647 w 541"/>
              <a:gd name="T1" fmla="*/ 0 h 317"/>
              <a:gd name="T2" fmla="*/ 2147483647 w 541"/>
              <a:gd name="T3" fmla="*/ 2147483647 h 317"/>
              <a:gd name="T4" fmla="*/ 2147483647 w 541"/>
              <a:gd name="T5" fmla="*/ 2147483647 h 317"/>
              <a:gd name="T6" fmla="*/ 0 w 541"/>
              <a:gd name="T7" fmla="*/ 2147483647 h 317"/>
              <a:gd name="T8" fmla="*/ 2147483647 w 541"/>
              <a:gd name="T9" fmla="*/ 0 h 317"/>
              <a:gd name="T10" fmla="*/ 2147483647 w 541"/>
              <a:gd name="T11" fmla="*/ 2147483647 h 317"/>
              <a:gd name="T12" fmla="*/ 2147483647 w 541"/>
              <a:gd name="T13" fmla="*/ 2147483647 h 317"/>
              <a:gd name="T14" fmla="*/ 2147483647 w 541"/>
              <a:gd name="T15" fmla="*/ 2147483647 h 317"/>
              <a:gd name="T16" fmla="*/ 2147483647 w 541"/>
              <a:gd name="T17" fmla="*/ 2147483647 h 317"/>
              <a:gd name="T18" fmla="*/ 2147483647 w 541"/>
              <a:gd name="T19" fmla="*/ 2147483647 h 317"/>
              <a:gd name="T20" fmla="*/ 2147483647 w 541"/>
              <a:gd name="T21" fmla="*/ 2147483647 h 317"/>
              <a:gd name="T22" fmla="*/ 0 w 541"/>
              <a:gd name="T23" fmla="*/ 2147483647 h 317"/>
              <a:gd name="T24" fmla="*/ 2147483647 w 541"/>
              <a:gd name="T25" fmla="*/ 0 h 3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1"/>
              <a:gd name="T40" fmla="*/ 0 h 317"/>
              <a:gd name="T41" fmla="*/ 541 w 541"/>
              <a:gd name="T42" fmla="*/ 317 h 3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1" h="317">
                <a:moveTo>
                  <a:pt x="2" y="0"/>
                </a:moveTo>
                <a:lnTo>
                  <a:pt x="454" y="10"/>
                </a:lnTo>
                <a:lnTo>
                  <a:pt x="487" y="103"/>
                </a:lnTo>
                <a:lnTo>
                  <a:pt x="519" y="174"/>
                </a:lnTo>
                <a:lnTo>
                  <a:pt x="541" y="290"/>
                </a:lnTo>
                <a:lnTo>
                  <a:pt x="528" y="317"/>
                </a:lnTo>
                <a:lnTo>
                  <a:pt x="361" y="312"/>
                </a:lnTo>
                <a:lnTo>
                  <a:pt x="0" y="306"/>
                </a:lnTo>
                <a:lnTo>
                  <a:pt x="2" y="0"/>
                </a:lnTo>
                <a:close/>
              </a:path>
            </a:pathLst>
          </a:custGeom>
          <a:solidFill>
            <a:schemeClr val="accent3">
              <a:lumMod val="75000"/>
            </a:schemeClr>
          </a:solidFill>
          <a:ln w="12701">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ＭＳ Ｐゴシック" pitchFamily="34" charset="-128"/>
              <a:cs typeface="Arial" pitchFamily="34" charset="0"/>
            </a:endParaRPr>
          </a:p>
        </p:txBody>
      </p:sp>
      <p:sp>
        <p:nvSpPr>
          <p:cNvPr id="26" name="Freeform 29">
            <a:extLst>
              <a:ext uri="{FF2B5EF4-FFF2-40B4-BE49-F238E27FC236}">
                <a16:creationId xmlns:a16="http://schemas.microsoft.com/office/drawing/2014/main" id="{BE4DC45F-4E9B-4EFA-9DEE-E8928FD54E93}"/>
              </a:ext>
            </a:extLst>
          </p:cNvPr>
          <p:cNvSpPr>
            <a:spLocks/>
          </p:cNvSpPr>
          <p:nvPr/>
        </p:nvSpPr>
        <p:spPr bwMode="auto">
          <a:xfrm>
            <a:off x="3363322" y="2229038"/>
            <a:ext cx="1084262" cy="755650"/>
          </a:xfrm>
          <a:custGeom>
            <a:avLst/>
            <a:gdLst>
              <a:gd name="T0" fmla="*/ 2147483647 w 568"/>
              <a:gd name="T1" fmla="*/ 0 h 371"/>
              <a:gd name="T2" fmla="*/ 2147483647 w 568"/>
              <a:gd name="T3" fmla="*/ 2147483647 h 371"/>
              <a:gd name="T4" fmla="*/ 2147483647 w 568"/>
              <a:gd name="T5" fmla="*/ 2147483647 h 371"/>
              <a:gd name="T6" fmla="*/ 0 w 568"/>
              <a:gd name="T7" fmla="*/ 2147483647 h 371"/>
              <a:gd name="T8" fmla="*/ 2147483647 w 568"/>
              <a:gd name="T9" fmla="*/ 0 h 371"/>
              <a:gd name="T10" fmla="*/ 2147483647 w 568"/>
              <a:gd name="T11" fmla="*/ 2147483647 h 371"/>
              <a:gd name="T12" fmla="*/ 0 w 568"/>
              <a:gd name="T13" fmla="*/ 2147483647 h 371"/>
              <a:gd name="T14" fmla="*/ 2147483647 w 568"/>
              <a:gd name="T15" fmla="*/ 2147483647 h 371"/>
              <a:gd name="T16" fmla="*/ 2147483647 w 568"/>
              <a:gd name="T17" fmla="*/ 2147483647 h 371"/>
              <a:gd name="T18" fmla="*/ 2147483647 w 568"/>
              <a:gd name="T19" fmla="*/ 2147483647 h 371"/>
              <a:gd name="T20" fmla="*/ 2147483647 w 568"/>
              <a:gd name="T21" fmla="*/ 2147483647 h 371"/>
              <a:gd name="T22" fmla="*/ 2147483647 w 568"/>
              <a:gd name="T23" fmla="*/ 2147483647 h 371"/>
              <a:gd name="T24" fmla="*/ 2147483647 w 568"/>
              <a:gd name="T25" fmla="*/ 2147483647 h 371"/>
              <a:gd name="T26" fmla="*/ 2147483647 w 568"/>
              <a:gd name="T27" fmla="*/ 2147483647 h 371"/>
              <a:gd name="T28" fmla="*/ 2147483647 w 568"/>
              <a:gd name="T29" fmla="*/ 2147483647 h 371"/>
              <a:gd name="T30" fmla="*/ 2147483647 w 568"/>
              <a:gd name="T31" fmla="*/ 2147483647 h 371"/>
              <a:gd name="T32" fmla="*/ 2147483647 w 568"/>
              <a:gd name="T33" fmla="*/ 2147483647 h 371"/>
              <a:gd name="T34" fmla="*/ 2147483647 w 568"/>
              <a:gd name="T35" fmla="*/ 0 h 3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68"/>
              <a:gd name="T55" fmla="*/ 0 h 371"/>
              <a:gd name="T56" fmla="*/ 568 w 568"/>
              <a:gd name="T57" fmla="*/ 371 h 3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68" h="371">
                <a:moveTo>
                  <a:pt x="10" y="0"/>
                </a:moveTo>
                <a:lnTo>
                  <a:pt x="8" y="144"/>
                </a:lnTo>
                <a:lnTo>
                  <a:pt x="0" y="312"/>
                </a:lnTo>
                <a:lnTo>
                  <a:pt x="412" y="318"/>
                </a:lnTo>
                <a:lnTo>
                  <a:pt x="456" y="341"/>
                </a:lnTo>
                <a:lnTo>
                  <a:pt x="486" y="310"/>
                </a:lnTo>
                <a:lnTo>
                  <a:pt x="568" y="371"/>
                </a:lnTo>
                <a:lnTo>
                  <a:pt x="556" y="307"/>
                </a:lnTo>
                <a:lnTo>
                  <a:pt x="564" y="257"/>
                </a:lnTo>
                <a:lnTo>
                  <a:pt x="568" y="89"/>
                </a:lnTo>
                <a:lnTo>
                  <a:pt x="532" y="52"/>
                </a:lnTo>
                <a:lnTo>
                  <a:pt x="546" y="6"/>
                </a:lnTo>
                <a:lnTo>
                  <a:pt x="276" y="4"/>
                </a:lnTo>
                <a:lnTo>
                  <a:pt x="10" y="0"/>
                </a:lnTo>
                <a:close/>
              </a:path>
            </a:pathLst>
          </a:custGeom>
          <a:solidFill>
            <a:schemeClr val="accent3">
              <a:lumMod val="75000"/>
            </a:schemeClr>
          </a:solidFill>
          <a:ln w="12701">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ＭＳ Ｐゴシック" pitchFamily="34" charset="-128"/>
              <a:cs typeface="Arial" pitchFamily="34" charset="0"/>
            </a:endParaRPr>
          </a:p>
        </p:txBody>
      </p:sp>
      <p:sp>
        <p:nvSpPr>
          <p:cNvPr id="27" name="Freeform 30">
            <a:extLst>
              <a:ext uri="{FF2B5EF4-FFF2-40B4-BE49-F238E27FC236}">
                <a16:creationId xmlns:a16="http://schemas.microsoft.com/office/drawing/2014/main" id="{5A0C80AB-EC86-483D-965C-D882B92793A3}"/>
              </a:ext>
            </a:extLst>
          </p:cNvPr>
          <p:cNvSpPr>
            <a:spLocks/>
          </p:cNvSpPr>
          <p:nvPr/>
        </p:nvSpPr>
        <p:spPr bwMode="auto">
          <a:xfrm>
            <a:off x="3345859" y="2857688"/>
            <a:ext cx="1290638" cy="622300"/>
          </a:xfrm>
          <a:custGeom>
            <a:avLst/>
            <a:gdLst>
              <a:gd name="T0" fmla="*/ 2147483647 w 677"/>
              <a:gd name="T1" fmla="*/ 0 h 305"/>
              <a:gd name="T2" fmla="*/ 2147483647 w 677"/>
              <a:gd name="T3" fmla="*/ 2147483647 h 305"/>
              <a:gd name="T4" fmla="*/ 2147483647 w 677"/>
              <a:gd name="T5" fmla="*/ 2147483647 h 305"/>
              <a:gd name="T6" fmla="*/ 0 w 677"/>
              <a:gd name="T7" fmla="*/ 2147483647 h 305"/>
              <a:gd name="T8" fmla="*/ 2147483647 w 677"/>
              <a:gd name="T9" fmla="*/ 0 h 305"/>
              <a:gd name="T10" fmla="*/ 0 w 677"/>
              <a:gd name="T11" fmla="*/ 2147483647 h 305"/>
              <a:gd name="T12" fmla="*/ 2147483647 w 677"/>
              <a:gd name="T13" fmla="*/ 2147483647 h 305"/>
              <a:gd name="T14" fmla="*/ 2147483647 w 677"/>
              <a:gd name="T15" fmla="*/ 2147483647 h 305"/>
              <a:gd name="T16" fmla="*/ 2147483647 w 677"/>
              <a:gd name="T17" fmla="*/ 2147483647 h 305"/>
              <a:gd name="T18" fmla="*/ 2147483647 w 677"/>
              <a:gd name="T19" fmla="*/ 2147483647 h 305"/>
              <a:gd name="T20" fmla="*/ 2147483647 w 677"/>
              <a:gd name="T21" fmla="*/ 2147483647 h 305"/>
              <a:gd name="T22" fmla="*/ 2147483647 w 677"/>
              <a:gd name="T23" fmla="*/ 2147483647 h 305"/>
              <a:gd name="T24" fmla="*/ 2147483647 w 677"/>
              <a:gd name="T25" fmla="*/ 2147483647 h 305"/>
              <a:gd name="T26" fmla="*/ 2147483647 w 677"/>
              <a:gd name="T27" fmla="*/ 2147483647 h 305"/>
              <a:gd name="T28" fmla="*/ 2147483647 w 677"/>
              <a:gd name="T29" fmla="*/ 2147483647 h 305"/>
              <a:gd name="T30" fmla="*/ 2147483647 w 677"/>
              <a:gd name="T31" fmla="*/ 2147483647 h 305"/>
              <a:gd name="T32" fmla="*/ 2147483647 w 677"/>
              <a:gd name="T33" fmla="*/ 2147483647 h 305"/>
              <a:gd name="T34" fmla="*/ 2147483647 w 677"/>
              <a:gd name="T35" fmla="*/ 2147483647 h 305"/>
              <a:gd name="T36" fmla="*/ 2147483647 w 677"/>
              <a:gd name="T37" fmla="*/ 0 h 30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77"/>
              <a:gd name="T58" fmla="*/ 0 h 305"/>
              <a:gd name="T59" fmla="*/ 677 w 677"/>
              <a:gd name="T60" fmla="*/ 305 h 30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77" h="305">
                <a:moveTo>
                  <a:pt x="7" y="0"/>
                </a:moveTo>
                <a:lnTo>
                  <a:pt x="0" y="202"/>
                </a:lnTo>
                <a:lnTo>
                  <a:pt x="152" y="206"/>
                </a:lnTo>
                <a:lnTo>
                  <a:pt x="151" y="305"/>
                </a:lnTo>
                <a:lnTo>
                  <a:pt x="357" y="302"/>
                </a:lnTo>
                <a:lnTo>
                  <a:pt x="542" y="299"/>
                </a:lnTo>
                <a:lnTo>
                  <a:pt x="677" y="302"/>
                </a:lnTo>
                <a:lnTo>
                  <a:pt x="635" y="217"/>
                </a:lnTo>
                <a:lnTo>
                  <a:pt x="606" y="137"/>
                </a:lnTo>
                <a:lnTo>
                  <a:pt x="574" y="54"/>
                </a:lnTo>
                <a:lnTo>
                  <a:pt x="497" y="2"/>
                </a:lnTo>
                <a:lnTo>
                  <a:pt x="462" y="32"/>
                </a:lnTo>
                <a:lnTo>
                  <a:pt x="420" y="10"/>
                </a:lnTo>
                <a:lnTo>
                  <a:pt x="235" y="4"/>
                </a:lnTo>
                <a:lnTo>
                  <a:pt x="7" y="0"/>
                </a:lnTo>
                <a:close/>
              </a:path>
            </a:pathLst>
          </a:custGeom>
          <a:solidFill>
            <a:schemeClr val="accent3">
              <a:lumMod val="75000"/>
            </a:schemeClr>
          </a:solidFill>
          <a:ln w="12701">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ＭＳ Ｐゴシック" pitchFamily="34" charset="-128"/>
              <a:cs typeface="Arial" pitchFamily="34" charset="0"/>
            </a:endParaRPr>
          </a:p>
        </p:txBody>
      </p:sp>
      <p:sp>
        <p:nvSpPr>
          <p:cNvPr id="28" name="Freeform 31">
            <a:extLst>
              <a:ext uri="{FF2B5EF4-FFF2-40B4-BE49-F238E27FC236}">
                <a16:creationId xmlns:a16="http://schemas.microsoft.com/office/drawing/2014/main" id="{98F33B86-37D5-4805-9D53-55F206C417C6}"/>
              </a:ext>
            </a:extLst>
          </p:cNvPr>
          <p:cNvSpPr>
            <a:spLocks/>
          </p:cNvSpPr>
          <p:nvPr/>
        </p:nvSpPr>
        <p:spPr bwMode="auto">
          <a:xfrm>
            <a:off x="3618909" y="3465701"/>
            <a:ext cx="1139825" cy="619125"/>
          </a:xfrm>
          <a:custGeom>
            <a:avLst/>
            <a:gdLst>
              <a:gd name="T0" fmla="*/ 2147483647 w 596"/>
              <a:gd name="T1" fmla="*/ 0 h 304"/>
              <a:gd name="T2" fmla="*/ 2147483647 w 596"/>
              <a:gd name="T3" fmla="*/ 2147483647 h 304"/>
              <a:gd name="T4" fmla="*/ 2147483647 w 596"/>
              <a:gd name="T5" fmla="*/ 2147483647 h 304"/>
              <a:gd name="T6" fmla="*/ 0 w 596"/>
              <a:gd name="T7" fmla="*/ 2147483647 h 304"/>
              <a:gd name="T8" fmla="*/ 2147483647 w 596"/>
              <a:gd name="T9" fmla="*/ 2147483647 h 304"/>
              <a:gd name="T10" fmla="*/ 2147483647 w 596"/>
              <a:gd name="T11" fmla="*/ 2147483647 h 304"/>
              <a:gd name="T12" fmla="*/ 0 w 596"/>
              <a:gd name="T13" fmla="*/ 2147483647 h 304"/>
              <a:gd name="T14" fmla="*/ 2147483647 w 596"/>
              <a:gd name="T15" fmla="*/ 2147483647 h 304"/>
              <a:gd name="T16" fmla="*/ 2147483647 w 596"/>
              <a:gd name="T17" fmla="*/ 2147483647 h 304"/>
              <a:gd name="T18" fmla="*/ 2147483647 w 596"/>
              <a:gd name="T19" fmla="*/ 2147483647 h 304"/>
              <a:gd name="T20" fmla="*/ 2147483647 w 596"/>
              <a:gd name="T21" fmla="*/ 2147483647 h 304"/>
              <a:gd name="T22" fmla="*/ 2147483647 w 596"/>
              <a:gd name="T23" fmla="*/ 2147483647 h 304"/>
              <a:gd name="T24" fmla="*/ 2147483647 w 596"/>
              <a:gd name="T25" fmla="*/ 0 h 304"/>
              <a:gd name="T26" fmla="*/ 2147483647 w 596"/>
              <a:gd name="T27" fmla="*/ 2147483647 h 304"/>
              <a:gd name="T28" fmla="*/ 2147483647 w 596"/>
              <a:gd name="T29" fmla="*/ 2147483647 h 3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6"/>
              <a:gd name="T46" fmla="*/ 0 h 304"/>
              <a:gd name="T47" fmla="*/ 596 w 596"/>
              <a:gd name="T48" fmla="*/ 304 h 30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6" h="304">
                <a:moveTo>
                  <a:pt x="6" y="3"/>
                </a:moveTo>
                <a:lnTo>
                  <a:pt x="4" y="177"/>
                </a:lnTo>
                <a:lnTo>
                  <a:pt x="0" y="301"/>
                </a:lnTo>
                <a:lnTo>
                  <a:pt x="596" y="304"/>
                </a:lnTo>
                <a:lnTo>
                  <a:pt x="584" y="145"/>
                </a:lnTo>
                <a:lnTo>
                  <a:pt x="584" y="86"/>
                </a:lnTo>
                <a:lnTo>
                  <a:pt x="536" y="49"/>
                </a:lnTo>
                <a:lnTo>
                  <a:pt x="551" y="17"/>
                </a:lnTo>
                <a:lnTo>
                  <a:pt x="530" y="0"/>
                </a:lnTo>
                <a:lnTo>
                  <a:pt x="260" y="3"/>
                </a:lnTo>
                <a:lnTo>
                  <a:pt x="6" y="3"/>
                </a:lnTo>
                <a:close/>
              </a:path>
            </a:pathLst>
          </a:custGeom>
          <a:solidFill>
            <a:schemeClr val="accent3">
              <a:lumMod val="75000"/>
            </a:schemeClr>
          </a:solidFill>
          <a:ln w="12701">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mn-ea"/>
              <a:cs typeface="+mn-cs"/>
            </a:endParaRPr>
          </a:p>
        </p:txBody>
      </p:sp>
      <p:sp>
        <p:nvSpPr>
          <p:cNvPr id="29" name="Freeform 32">
            <a:extLst>
              <a:ext uri="{FF2B5EF4-FFF2-40B4-BE49-F238E27FC236}">
                <a16:creationId xmlns:a16="http://schemas.microsoft.com/office/drawing/2014/main" id="{94A77FB4-8FF7-4991-8183-EB7F6A375D00}"/>
              </a:ext>
            </a:extLst>
          </p:cNvPr>
          <p:cNvSpPr>
            <a:spLocks/>
          </p:cNvSpPr>
          <p:nvPr/>
        </p:nvSpPr>
        <p:spPr bwMode="auto">
          <a:xfrm>
            <a:off x="3447459" y="4095938"/>
            <a:ext cx="1325563" cy="681038"/>
          </a:xfrm>
          <a:custGeom>
            <a:avLst/>
            <a:gdLst>
              <a:gd name="T0" fmla="*/ 2147483647 w 695"/>
              <a:gd name="T1" fmla="*/ 0 h 334"/>
              <a:gd name="T2" fmla="*/ 2147483647 w 695"/>
              <a:gd name="T3" fmla="*/ 2147483647 h 334"/>
              <a:gd name="T4" fmla="*/ 2147483647 w 695"/>
              <a:gd name="T5" fmla="*/ 2147483647 h 334"/>
              <a:gd name="T6" fmla="*/ 0 w 695"/>
              <a:gd name="T7" fmla="*/ 2147483647 h 334"/>
              <a:gd name="T8" fmla="*/ 2147483647 w 695"/>
              <a:gd name="T9" fmla="*/ 0 h 334"/>
              <a:gd name="T10" fmla="*/ 0 w 695"/>
              <a:gd name="T11" fmla="*/ 2147483647 h 334"/>
              <a:gd name="T12" fmla="*/ 2147483647 w 695"/>
              <a:gd name="T13" fmla="*/ 2147483647 h 334"/>
              <a:gd name="T14" fmla="*/ 2147483647 w 695"/>
              <a:gd name="T15" fmla="*/ 2147483647 h 334"/>
              <a:gd name="T16" fmla="*/ 2147483647 w 695"/>
              <a:gd name="T17" fmla="*/ 2147483647 h 334"/>
              <a:gd name="T18" fmla="*/ 2147483647 w 695"/>
              <a:gd name="T19" fmla="*/ 2147483647 h 334"/>
              <a:gd name="T20" fmla="*/ 2147483647 w 695"/>
              <a:gd name="T21" fmla="*/ 2147483647 h 334"/>
              <a:gd name="T22" fmla="*/ 2147483647 w 695"/>
              <a:gd name="T23" fmla="*/ 2147483647 h 334"/>
              <a:gd name="T24" fmla="*/ 2147483647 w 695"/>
              <a:gd name="T25" fmla="*/ 2147483647 h 334"/>
              <a:gd name="T26" fmla="*/ 2147483647 w 695"/>
              <a:gd name="T27" fmla="*/ 2147483647 h 334"/>
              <a:gd name="T28" fmla="*/ 2147483647 w 695"/>
              <a:gd name="T29" fmla="*/ 2147483647 h 334"/>
              <a:gd name="T30" fmla="*/ 2147483647 w 695"/>
              <a:gd name="T31" fmla="*/ 2147483647 h 334"/>
              <a:gd name="T32" fmla="*/ 2147483647 w 695"/>
              <a:gd name="T33" fmla="*/ 0 h 3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95"/>
              <a:gd name="T52" fmla="*/ 0 h 334"/>
              <a:gd name="T53" fmla="*/ 695 w 695"/>
              <a:gd name="T54" fmla="*/ 334 h 3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95" h="334">
                <a:moveTo>
                  <a:pt x="4" y="0"/>
                </a:moveTo>
                <a:lnTo>
                  <a:pt x="0" y="59"/>
                </a:lnTo>
                <a:lnTo>
                  <a:pt x="247" y="68"/>
                </a:lnTo>
                <a:lnTo>
                  <a:pt x="248" y="258"/>
                </a:lnTo>
                <a:lnTo>
                  <a:pt x="375" y="311"/>
                </a:lnTo>
                <a:lnTo>
                  <a:pt x="410" y="292"/>
                </a:lnTo>
                <a:lnTo>
                  <a:pt x="490" y="334"/>
                </a:lnTo>
                <a:lnTo>
                  <a:pt x="542" y="332"/>
                </a:lnTo>
                <a:lnTo>
                  <a:pt x="638" y="292"/>
                </a:lnTo>
                <a:lnTo>
                  <a:pt x="695" y="331"/>
                </a:lnTo>
                <a:lnTo>
                  <a:pt x="695" y="125"/>
                </a:lnTo>
                <a:lnTo>
                  <a:pt x="677" y="4"/>
                </a:lnTo>
                <a:lnTo>
                  <a:pt x="4" y="0"/>
                </a:lnTo>
                <a:close/>
              </a:path>
            </a:pathLst>
          </a:custGeom>
          <a:solidFill>
            <a:schemeClr val="accent6"/>
          </a:solidFill>
          <a:ln w="12701">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ＭＳ Ｐゴシック" pitchFamily="34" charset="-128"/>
              <a:cs typeface="Arial" pitchFamily="34" charset="0"/>
            </a:endParaRPr>
          </a:p>
        </p:txBody>
      </p:sp>
      <p:sp>
        <p:nvSpPr>
          <p:cNvPr id="30" name="Freeform 33">
            <a:extLst>
              <a:ext uri="{FF2B5EF4-FFF2-40B4-BE49-F238E27FC236}">
                <a16:creationId xmlns:a16="http://schemas.microsoft.com/office/drawing/2014/main" id="{C9A54F50-4FA9-43B9-BF41-50499C27F243}"/>
              </a:ext>
            </a:extLst>
          </p:cNvPr>
          <p:cNvSpPr>
            <a:spLocks/>
          </p:cNvSpPr>
          <p:nvPr/>
        </p:nvSpPr>
        <p:spPr bwMode="auto">
          <a:xfrm>
            <a:off x="4768259" y="4103876"/>
            <a:ext cx="744538" cy="744537"/>
          </a:xfrm>
          <a:custGeom>
            <a:avLst/>
            <a:gdLst>
              <a:gd name="T0" fmla="*/ 2147483647 w 391"/>
              <a:gd name="T1" fmla="*/ 0 h 364"/>
              <a:gd name="T2" fmla="*/ 2147483647 w 391"/>
              <a:gd name="T3" fmla="*/ 2147483647 h 364"/>
              <a:gd name="T4" fmla="*/ 2147483647 w 391"/>
              <a:gd name="T5" fmla="*/ 2147483647 h 364"/>
              <a:gd name="T6" fmla="*/ 0 w 391"/>
              <a:gd name="T7" fmla="*/ 2147483647 h 364"/>
              <a:gd name="T8" fmla="*/ 0 w 391"/>
              <a:gd name="T9" fmla="*/ 2147483647 h 364"/>
              <a:gd name="T10" fmla="*/ 2147483647 w 391"/>
              <a:gd name="T11" fmla="*/ 2147483647 h 364"/>
              <a:gd name="T12" fmla="*/ 2147483647 w 391"/>
              <a:gd name="T13" fmla="*/ 0 h 364"/>
              <a:gd name="T14" fmla="*/ 2147483647 w 391"/>
              <a:gd name="T15" fmla="*/ 2147483647 h 364"/>
              <a:gd name="T16" fmla="*/ 2147483647 w 391"/>
              <a:gd name="T17" fmla="*/ 2147483647 h 364"/>
              <a:gd name="T18" fmla="*/ 2147483647 w 391"/>
              <a:gd name="T19" fmla="*/ 2147483647 h 364"/>
              <a:gd name="T20" fmla="*/ 2147483647 w 391"/>
              <a:gd name="T21" fmla="*/ 2147483647 h 364"/>
              <a:gd name="T22" fmla="*/ 2147483647 w 391"/>
              <a:gd name="T23" fmla="*/ 2147483647 h 364"/>
              <a:gd name="T24" fmla="*/ 2147483647 w 391"/>
              <a:gd name="T25" fmla="*/ 2147483647 h 364"/>
              <a:gd name="T26" fmla="*/ 2147483647 w 391"/>
              <a:gd name="T27" fmla="*/ 2147483647 h 364"/>
              <a:gd name="T28" fmla="*/ 2147483647 w 391"/>
              <a:gd name="T29" fmla="*/ 2147483647 h 364"/>
              <a:gd name="T30" fmla="*/ 2147483647 w 391"/>
              <a:gd name="T31" fmla="*/ 2147483647 h 364"/>
              <a:gd name="T32" fmla="*/ 2147483647 w 391"/>
              <a:gd name="T33" fmla="*/ 2147483647 h 364"/>
              <a:gd name="T34" fmla="*/ 2147483647 w 391"/>
              <a:gd name="T35" fmla="*/ 2147483647 h 364"/>
              <a:gd name="T36" fmla="*/ 2147483647 w 391"/>
              <a:gd name="T37" fmla="*/ 2147483647 h 364"/>
              <a:gd name="T38" fmla="*/ 0 w 391"/>
              <a:gd name="T39" fmla="*/ 2147483647 h 3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1"/>
              <a:gd name="T61" fmla="*/ 0 h 364"/>
              <a:gd name="T62" fmla="*/ 391 w 391"/>
              <a:gd name="T63" fmla="*/ 364 h 36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1" h="364">
                <a:moveTo>
                  <a:pt x="0" y="33"/>
                </a:moveTo>
                <a:lnTo>
                  <a:pt x="155" y="14"/>
                </a:lnTo>
                <a:lnTo>
                  <a:pt x="345" y="0"/>
                </a:lnTo>
                <a:lnTo>
                  <a:pt x="335" y="48"/>
                </a:lnTo>
                <a:lnTo>
                  <a:pt x="377" y="37"/>
                </a:lnTo>
                <a:lnTo>
                  <a:pt x="391" y="69"/>
                </a:lnTo>
                <a:lnTo>
                  <a:pt x="348" y="98"/>
                </a:lnTo>
                <a:lnTo>
                  <a:pt x="358" y="149"/>
                </a:lnTo>
                <a:lnTo>
                  <a:pt x="313" y="234"/>
                </a:lnTo>
                <a:lnTo>
                  <a:pt x="280" y="286"/>
                </a:lnTo>
                <a:lnTo>
                  <a:pt x="298" y="353"/>
                </a:lnTo>
                <a:lnTo>
                  <a:pt x="57" y="364"/>
                </a:lnTo>
                <a:lnTo>
                  <a:pt x="56" y="324"/>
                </a:lnTo>
                <a:lnTo>
                  <a:pt x="8" y="315"/>
                </a:lnTo>
                <a:lnTo>
                  <a:pt x="8" y="98"/>
                </a:lnTo>
                <a:lnTo>
                  <a:pt x="0" y="33"/>
                </a:lnTo>
                <a:close/>
              </a:path>
            </a:pathLst>
          </a:custGeom>
          <a:solidFill>
            <a:schemeClr val="accent6"/>
          </a:solidFill>
          <a:ln w="12701">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ＭＳ Ｐゴシック" pitchFamily="34" charset="-128"/>
              <a:cs typeface="Arial" pitchFamily="34" charset="0"/>
            </a:endParaRPr>
          </a:p>
        </p:txBody>
      </p:sp>
      <p:sp>
        <p:nvSpPr>
          <p:cNvPr id="31" name="Freeform 34">
            <a:extLst>
              <a:ext uri="{FF2B5EF4-FFF2-40B4-BE49-F238E27FC236}">
                <a16:creationId xmlns:a16="http://schemas.microsoft.com/office/drawing/2014/main" id="{B9A305B9-EF61-4B7D-8DA8-062E1F9C53C0}"/>
              </a:ext>
            </a:extLst>
          </p:cNvPr>
          <p:cNvSpPr>
            <a:spLocks/>
          </p:cNvSpPr>
          <p:nvPr/>
        </p:nvSpPr>
        <p:spPr bwMode="auto">
          <a:xfrm>
            <a:off x="4855572" y="4845238"/>
            <a:ext cx="909637" cy="781050"/>
          </a:xfrm>
          <a:custGeom>
            <a:avLst/>
            <a:gdLst>
              <a:gd name="T0" fmla="*/ 2147483647 w 477"/>
              <a:gd name="T1" fmla="*/ 0 h 383"/>
              <a:gd name="T2" fmla="*/ 2147483647 w 477"/>
              <a:gd name="T3" fmla="*/ 2147483647 h 383"/>
              <a:gd name="T4" fmla="*/ 2147483647 w 477"/>
              <a:gd name="T5" fmla="*/ 2147483647 h 383"/>
              <a:gd name="T6" fmla="*/ 0 w 477"/>
              <a:gd name="T7" fmla="*/ 2147483647 h 383"/>
              <a:gd name="T8" fmla="*/ 0 w 477"/>
              <a:gd name="T9" fmla="*/ 2147483647 h 383"/>
              <a:gd name="T10" fmla="*/ 2147483647 w 477"/>
              <a:gd name="T11" fmla="*/ 0 h 383"/>
              <a:gd name="T12" fmla="*/ 2147483647 w 477"/>
              <a:gd name="T13" fmla="*/ 2147483647 h 383"/>
              <a:gd name="T14" fmla="*/ 2147483647 w 477"/>
              <a:gd name="T15" fmla="*/ 2147483647 h 383"/>
              <a:gd name="T16" fmla="*/ 2147483647 w 477"/>
              <a:gd name="T17" fmla="*/ 2147483647 h 383"/>
              <a:gd name="T18" fmla="*/ 2147483647 w 477"/>
              <a:gd name="T19" fmla="*/ 2147483647 h 383"/>
              <a:gd name="T20" fmla="*/ 2147483647 w 477"/>
              <a:gd name="T21" fmla="*/ 2147483647 h 383"/>
              <a:gd name="T22" fmla="*/ 2147483647 w 477"/>
              <a:gd name="T23" fmla="*/ 2147483647 h 383"/>
              <a:gd name="T24" fmla="*/ 2147483647 w 477"/>
              <a:gd name="T25" fmla="*/ 2147483647 h 383"/>
              <a:gd name="T26" fmla="*/ 2147483647 w 477"/>
              <a:gd name="T27" fmla="*/ 2147483647 h 383"/>
              <a:gd name="T28" fmla="*/ 2147483647 w 477"/>
              <a:gd name="T29" fmla="*/ 2147483647 h 383"/>
              <a:gd name="T30" fmla="*/ 2147483647 w 477"/>
              <a:gd name="T31" fmla="*/ 2147483647 h 383"/>
              <a:gd name="T32" fmla="*/ 2147483647 w 477"/>
              <a:gd name="T33" fmla="*/ 2147483647 h 383"/>
              <a:gd name="T34" fmla="*/ 2147483647 w 477"/>
              <a:gd name="T35" fmla="*/ 2147483647 h 383"/>
              <a:gd name="T36" fmla="*/ 2147483647 w 477"/>
              <a:gd name="T37" fmla="*/ 2147483647 h 383"/>
              <a:gd name="T38" fmla="*/ 2147483647 w 477"/>
              <a:gd name="T39" fmla="*/ 2147483647 h 383"/>
              <a:gd name="T40" fmla="*/ 2147483647 w 477"/>
              <a:gd name="T41" fmla="*/ 2147483647 h 383"/>
              <a:gd name="T42" fmla="*/ 2147483647 w 477"/>
              <a:gd name="T43" fmla="*/ 2147483647 h 383"/>
              <a:gd name="T44" fmla="*/ 2147483647 w 477"/>
              <a:gd name="T45" fmla="*/ 2147483647 h 383"/>
              <a:gd name="T46" fmla="*/ 2147483647 w 477"/>
              <a:gd name="T47" fmla="*/ 2147483647 h 383"/>
              <a:gd name="T48" fmla="*/ 2147483647 w 477"/>
              <a:gd name="T49" fmla="*/ 2147483647 h 383"/>
              <a:gd name="T50" fmla="*/ 2147483647 w 477"/>
              <a:gd name="T51" fmla="*/ 2147483647 h 383"/>
              <a:gd name="T52" fmla="*/ 2147483647 w 477"/>
              <a:gd name="T53" fmla="*/ 2147483647 h 383"/>
              <a:gd name="T54" fmla="*/ 2147483647 w 477"/>
              <a:gd name="T55" fmla="*/ 2147483647 h 383"/>
              <a:gd name="T56" fmla="*/ 2147483647 w 477"/>
              <a:gd name="T57" fmla="*/ 2147483647 h 383"/>
              <a:gd name="T58" fmla="*/ 2147483647 w 477"/>
              <a:gd name="T59" fmla="*/ 2147483647 h 383"/>
              <a:gd name="T60" fmla="*/ 2147483647 w 477"/>
              <a:gd name="T61" fmla="*/ 2147483647 h 383"/>
              <a:gd name="T62" fmla="*/ 2147483647 w 477"/>
              <a:gd name="T63" fmla="*/ 2147483647 h 383"/>
              <a:gd name="T64" fmla="*/ 2147483647 w 477"/>
              <a:gd name="T65" fmla="*/ 2147483647 h 383"/>
              <a:gd name="T66" fmla="*/ 2147483647 w 477"/>
              <a:gd name="T67" fmla="*/ 2147483647 h 383"/>
              <a:gd name="T68" fmla="*/ 2147483647 w 477"/>
              <a:gd name="T69" fmla="*/ 2147483647 h 383"/>
              <a:gd name="T70" fmla="*/ 2147483647 w 477"/>
              <a:gd name="T71" fmla="*/ 2147483647 h 383"/>
              <a:gd name="T72" fmla="*/ 2147483647 w 477"/>
              <a:gd name="T73" fmla="*/ 2147483647 h 383"/>
              <a:gd name="T74" fmla="*/ 2147483647 w 477"/>
              <a:gd name="T75" fmla="*/ 2147483647 h 383"/>
              <a:gd name="T76" fmla="*/ 0 w 477"/>
              <a:gd name="T77" fmla="*/ 2147483647 h 3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77"/>
              <a:gd name="T118" fmla="*/ 0 h 383"/>
              <a:gd name="T119" fmla="*/ 477 w 477"/>
              <a:gd name="T120" fmla="*/ 383 h 3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77" h="383">
                <a:moveTo>
                  <a:pt x="0" y="9"/>
                </a:moveTo>
                <a:lnTo>
                  <a:pt x="239" y="0"/>
                </a:lnTo>
                <a:lnTo>
                  <a:pt x="281" y="79"/>
                </a:lnTo>
                <a:lnTo>
                  <a:pt x="244" y="172"/>
                </a:lnTo>
                <a:lnTo>
                  <a:pt x="233" y="214"/>
                </a:lnTo>
                <a:lnTo>
                  <a:pt x="393" y="197"/>
                </a:lnTo>
                <a:lnTo>
                  <a:pt x="403" y="258"/>
                </a:lnTo>
                <a:lnTo>
                  <a:pt x="355" y="252"/>
                </a:lnTo>
                <a:lnTo>
                  <a:pt x="333" y="278"/>
                </a:lnTo>
                <a:lnTo>
                  <a:pt x="358" y="295"/>
                </a:lnTo>
                <a:lnTo>
                  <a:pt x="401" y="275"/>
                </a:lnTo>
                <a:lnTo>
                  <a:pt x="403" y="304"/>
                </a:lnTo>
                <a:lnTo>
                  <a:pt x="429" y="279"/>
                </a:lnTo>
                <a:lnTo>
                  <a:pt x="446" y="279"/>
                </a:lnTo>
                <a:lnTo>
                  <a:pt x="426" y="330"/>
                </a:lnTo>
                <a:lnTo>
                  <a:pt x="465" y="339"/>
                </a:lnTo>
                <a:lnTo>
                  <a:pt x="477" y="367"/>
                </a:lnTo>
                <a:lnTo>
                  <a:pt x="459" y="375"/>
                </a:lnTo>
                <a:lnTo>
                  <a:pt x="435" y="358"/>
                </a:lnTo>
                <a:lnTo>
                  <a:pt x="388" y="345"/>
                </a:lnTo>
                <a:lnTo>
                  <a:pt x="398" y="378"/>
                </a:lnTo>
                <a:lnTo>
                  <a:pt x="375" y="383"/>
                </a:lnTo>
                <a:lnTo>
                  <a:pt x="356" y="352"/>
                </a:lnTo>
                <a:lnTo>
                  <a:pt x="345" y="371"/>
                </a:lnTo>
                <a:lnTo>
                  <a:pt x="275" y="371"/>
                </a:lnTo>
                <a:lnTo>
                  <a:pt x="275" y="352"/>
                </a:lnTo>
                <a:lnTo>
                  <a:pt x="249" y="330"/>
                </a:lnTo>
                <a:lnTo>
                  <a:pt x="196" y="327"/>
                </a:lnTo>
                <a:lnTo>
                  <a:pt x="240" y="352"/>
                </a:lnTo>
                <a:lnTo>
                  <a:pt x="179" y="365"/>
                </a:lnTo>
                <a:lnTo>
                  <a:pt x="83" y="348"/>
                </a:lnTo>
                <a:lnTo>
                  <a:pt x="47" y="352"/>
                </a:lnTo>
                <a:lnTo>
                  <a:pt x="60" y="224"/>
                </a:lnTo>
                <a:lnTo>
                  <a:pt x="2" y="122"/>
                </a:lnTo>
                <a:lnTo>
                  <a:pt x="0" y="9"/>
                </a:lnTo>
                <a:close/>
              </a:path>
            </a:pathLst>
          </a:custGeom>
          <a:solidFill>
            <a:schemeClr val="accent6"/>
          </a:solidFill>
          <a:ln w="12701">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mn-ea"/>
              <a:cs typeface="Arial" pitchFamily="34" charset="0"/>
            </a:endParaRPr>
          </a:p>
        </p:txBody>
      </p:sp>
      <p:sp>
        <p:nvSpPr>
          <p:cNvPr id="32" name="Freeform 35">
            <a:extLst>
              <a:ext uri="{FF2B5EF4-FFF2-40B4-BE49-F238E27FC236}">
                <a16:creationId xmlns:a16="http://schemas.microsoft.com/office/drawing/2014/main" id="{8544CE32-6E75-402E-8285-D8D5158A7D45}"/>
              </a:ext>
            </a:extLst>
          </p:cNvPr>
          <p:cNvSpPr>
            <a:spLocks/>
          </p:cNvSpPr>
          <p:nvPr/>
        </p:nvSpPr>
        <p:spPr bwMode="auto">
          <a:xfrm>
            <a:off x="4252322" y="1528951"/>
            <a:ext cx="1014412" cy="1222375"/>
          </a:xfrm>
          <a:custGeom>
            <a:avLst/>
            <a:gdLst>
              <a:gd name="T0" fmla="*/ 2147483647 w 532"/>
              <a:gd name="T1" fmla="*/ 0 h 599"/>
              <a:gd name="T2" fmla="*/ 2147483647 w 532"/>
              <a:gd name="T3" fmla="*/ 2147483647 h 599"/>
              <a:gd name="T4" fmla="*/ 2147483647 w 532"/>
              <a:gd name="T5" fmla="*/ 2147483647 h 599"/>
              <a:gd name="T6" fmla="*/ 0 w 532"/>
              <a:gd name="T7" fmla="*/ 2147483647 h 599"/>
              <a:gd name="T8" fmla="*/ 0 w 532"/>
              <a:gd name="T9" fmla="*/ 2147483647 h 599"/>
              <a:gd name="T10" fmla="*/ 2147483647 w 532"/>
              <a:gd name="T11" fmla="*/ 2147483647 h 599"/>
              <a:gd name="T12" fmla="*/ 2147483647 w 532"/>
              <a:gd name="T13" fmla="*/ 0 h 599"/>
              <a:gd name="T14" fmla="*/ 2147483647 w 532"/>
              <a:gd name="T15" fmla="*/ 2147483647 h 599"/>
              <a:gd name="T16" fmla="*/ 2147483647 w 532"/>
              <a:gd name="T17" fmla="*/ 2147483647 h 599"/>
              <a:gd name="T18" fmla="*/ 2147483647 w 532"/>
              <a:gd name="T19" fmla="*/ 2147483647 h 599"/>
              <a:gd name="T20" fmla="*/ 2147483647 w 532"/>
              <a:gd name="T21" fmla="*/ 2147483647 h 599"/>
              <a:gd name="T22" fmla="*/ 2147483647 w 532"/>
              <a:gd name="T23" fmla="*/ 2147483647 h 599"/>
              <a:gd name="T24" fmla="*/ 2147483647 w 532"/>
              <a:gd name="T25" fmla="*/ 2147483647 h 599"/>
              <a:gd name="T26" fmla="*/ 2147483647 w 532"/>
              <a:gd name="T27" fmla="*/ 2147483647 h 599"/>
              <a:gd name="T28" fmla="*/ 2147483647 w 532"/>
              <a:gd name="T29" fmla="*/ 2147483647 h 599"/>
              <a:gd name="T30" fmla="*/ 2147483647 w 532"/>
              <a:gd name="T31" fmla="*/ 2147483647 h 599"/>
              <a:gd name="T32" fmla="*/ 2147483647 w 532"/>
              <a:gd name="T33" fmla="*/ 2147483647 h 599"/>
              <a:gd name="T34" fmla="*/ 2147483647 w 532"/>
              <a:gd name="T35" fmla="*/ 2147483647 h 599"/>
              <a:gd name="T36" fmla="*/ 2147483647 w 532"/>
              <a:gd name="T37" fmla="*/ 2147483647 h 599"/>
              <a:gd name="T38" fmla="*/ 2147483647 w 532"/>
              <a:gd name="T39" fmla="*/ 2147483647 h 599"/>
              <a:gd name="T40" fmla="*/ 2147483647 w 532"/>
              <a:gd name="T41" fmla="*/ 2147483647 h 599"/>
              <a:gd name="T42" fmla="*/ 2147483647 w 532"/>
              <a:gd name="T43" fmla="*/ 2147483647 h 599"/>
              <a:gd name="T44" fmla="*/ 2147483647 w 532"/>
              <a:gd name="T45" fmla="*/ 2147483647 h 599"/>
              <a:gd name="T46" fmla="*/ 2147483647 w 532"/>
              <a:gd name="T47" fmla="*/ 2147483647 h 599"/>
              <a:gd name="T48" fmla="*/ 2147483647 w 532"/>
              <a:gd name="T49" fmla="*/ 2147483647 h 599"/>
              <a:gd name="T50" fmla="*/ 2147483647 w 532"/>
              <a:gd name="T51" fmla="*/ 2147483647 h 599"/>
              <a:gd name="T52" fmla="*/ 2147483647 w 532"/>
              <a:gd name="T53" fmla="*/ 2147483647 h 599"/>
              <a:gd name="T54" fmla="*/ 2147483647 w 532"/>
              <a:gd name="T55" fmla="*/ 2147483647 h 599"/>
              <a:gd name="T56" fmla="*/ 2147483647 w 532"/>
              <a:gd name="T57" fmla="*/ 2147483647 h 599"/>
              <a:gd name="T58" fmla="*/ 2147483647 w 532"/>
              <a:gd name="T59" fmla="*/ 2147483647 h 599"/>
              <a:gd name="T60" fmla="*/ 2147483647 w 532"/>
              <a:gd name="T61" fmla="*/ 2147483647 h 599"/>
              <a:gd name="T62" fmla="*/ 2147483647 w 532"/>
              <a:gd name="T63" fmla="*/ 2147483647 h 599"/>
              <a:gd name="T64" fmla="*/ 2147483647 w 532"/>
              <a:gd name="T65" fmla="*/ 2147483647 h 599"/>
              <a:gd name="T66" fmla="*/ 2147483647 w 532"/>
              <a:gd name="T67" fmla="*/ 2147483647 h 599"/>
              <a:gd name="T68" fmla="*/ 0 w 532"/>
              <a:gd name="T69" fmla="*/ 2147483647 h 5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32"/>
              <a:gd name="T106" fmla="*/ 0 h 599"/>
              <a:gd name="T107" fmla="*/ 532 w 532"/>
              <a:gd name="T108" fmla="*/ 599 h 5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32" h="599">
                <a:moveTo>
                  <a:pt x="0" y="46"/>
                </a:moveTo>
                <a:lnTo>
                  <a:pt x="140" y="46"/>
                </a:lnTo>
                <a:lnTo>
                  <a:pt x="138" y="0"/>
                </a:lnTo>
                <a:lnTo>
                  <a:pt x="169" y="13"/>
                </a:lnTo>
                <a:lnTo>
                  <a:pt x="175" y="49"/>
                </a:lnTo>
                <a:lnTo>
                  <a:pt x="241" y="89"/>
                </a:lnTo>
                <a:lnTo>
                  <a:pt x="262" y="71"/>
                </a:lnTo>
                <a:lnTo>
                  <a:pt x="301" y="71"/>
                </a:lnTo>
                <a:lnTo>
                  <a:pt x="332" y="106"/>
                </a:lnTo>
                <a:lnTo>
                  <a:pt x="352" y="93"/>
                </a:lnTo>
                <a:lnTo>
                  <a:pt x="410" y="107"/>
                </a:lnTo>
                <a:lnTo>
                  <a:pt x="430" y="81"/>
                </a:lnTo>
                <a:lnTo>
                  <a:pt x="467" y="102"/>
                </a:lnTo>
                <a:lnTo>
                  <a:pt x="532" y="99"/>
                </a:lnTo>
                <a:lnTo>
                  <a:pt x="426" y="173"/>
                </a:lnTo>
                <a:lnTo>
                  <a:pt x="374" y="238"/>
                </a:lnTo>
                <a:lnTo>
                  <a:pt x="384" y="333"/>
                </a:lnTo>
                <a:lnTo>
                  <a:pt x="347" y="372"/>
                </a:lnTo>
                <a:lnTo>
                  <a:pt x="362" y="400"/>
                </a:lnTo>
                <a:lnTo>
                  <a:pt x="362" y="469"/>
                </a:lnTo>
                <a:lnTo>
                  <a:pt x="398" y="469"/>
                </a:lnTo>
                <a:lnTo>
                  <a:pt x="452" y="520"/>
                </a:lnTo>
                <a:lnTo>
                  <a:pt x="474" y="581"/>
                </a:lnTo>
                <a:lnTo>
                  <a:pt x="98" y="599"/>
                </a:lnTo>
                <a:lnTo>
                  <a:pt x="99" y="433"/>
                </a:lnTo>
                <a:lnTo>
                  <a:pt x="66" y="397"/>
                </a:lnTo>
                <a:lnTo>
                  <a:pt x="77" y="353"/>
                </a:lnTo>
                <a:lnTo>
                  <a:pt x="89" y="328"/>
                </a:lnTo>
                <a:lnTo>
                  <a:pt x="66" y="214"/>
                </a:lnTo>
                <a:lnTo>
                  <a:pt x="34" y="138"/>
                </a:lnTo>
                <a:lnTo>
                  <a:pt x="0" y="46"/>
                </a:lnTo>
                <a:close/>
              </a:path>
            </a:pathLst>
          </a:custGeom>
          <a:solidFill>
            <a:schemeClr val="accent3">
              <a:lumMod val="75000"/>
            </a:schemeClr>
          </a:solidFill>
          <a:ln w="12701">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ＭＳ Ｐゴシック" pitchFamily="34" charset="-128"/>
              <a:cs typeface="Arial" pitchFamily="34" charset="0"/>
            </a:endParaRPr>
          </a:p>
        </p:txBody>
      </p:sp>
      <p:sp>
        <p:nvSpPr>
          <p:cNvPr id="33" name="Freeform 36">
            <a:extLst>
              <a:ext uri="{FF2B5EF4-FFF2-40B4-BE49-F238E27FC236}">
                <a16:creationId xmlns:a16="http://schemas.microsoft.com/office/drawing/2014/main" id="{5767B611-23DB-4F31-BBD0-5DD89A21FA61}"/>
              </a:ext>
            </a:extLst>
          </p:cNvPr>
          <p:cNvSpPr>
            <a:spLocks/>
          </p:cNvSpPr>
          <p:nvPr/>
        </p:nvSpPr>
        <p:spPr bwMode="auto">
          <a:xfrm>
            <a:off x="4911134" y="1948051"/>
            <a:ext cx="766763" cy="968375"/>
          </a:xfrm>
          <a:custGeom>
            <a:avLst/>
            <a:gdLst>
              <a:gd name="T0" fmla="*/ 2147483647 w 404"/>
              <a:gd name="T1" fmla="*/ 0 h 473"/>
              <a:gd name="T2" fmla="*/ 2147483647 w 404"/>
              <a:gd name="T3" fmla="*/ 2147483647 h 473"/>
              <a:gd name="T4" fmla="*/ 2147483647 w 404"/>
              <a:gd name="T5" fmla="*/ 2147483647 h 473"/>
              <a:gd name="T6" fmla="*/ 0 w 404"/>
              <a:gd name="T7" fmla="*/ 2147483647 h 473"/>
              <a:gd name="T8" fmla="*/ 2147483647 w 404"/>
              <a:gd name="T9" fmla="*/ 2147483647 h 473"/>
              <a:gd name="T10" fmla="*/ 2147483647 w 404"/>
              <a:gd name="T11" fmla="*/ 2147483647 h 473"/>
              <a:gd name="T12" fmla="*/ 2147483647 w 404"/>
              <a:gd name="T13" fmla="*/ 2147483647 h 473"/>
              <a:gd name="T14" fmla="*/ 2147483647 w 404"/>
              <a:gd name="T15" fmla="*/ 0 h 473"/>
              <a:gd name="T16" fmla="*/ 2147483647 w 404"/>
              <a:gd name="T17" fmla="*/ 2147483647 h 473"/>
              <a:gd name="T18" fmla="*/ 2147483647 w 404"/>
              <a:gd name="T19" fmla="*/ 2147483647 h 473"/>
              <a:gd name="T20" fmla="*/ 2147483647 w 404"/>
              <a:gd name="T21" fmla="*/ 2147483647 h 473"/>
              <a:gd name="T22" fmla="*/ 2147483647 w 404"/>
              <a:gd name="T23" fmla="*/ 2147483647 h 473"/>
              <a:gd name="T24" fmla="*/ 2147483647 w 404"/>
              <a:gd name="T25" fmla="*/ 2147483647 h 473"/>
              <a:gd name="T26" fmla="*/ 2147483647 w 404"/>
              <a:gd name="T27" fmla="*/ 2147483647 h 473"/>
              <a:gd name="T28" fmla="*/ 2147483647 w 404"/>
              <a:gd name="T29" fmla="*/ 2147483647 h 473"/>
              <a:gd name="T30" fmla="*/ 2147483647 w 404"/>
              <a:gd name="T31" fmla="*/ 2147483647 h 473"/>
              <a:gd name="T32" fmla="*/ 2147483647 w 404"/>
              <a:gd name="T33" fmla="*/ 2147483647 h 473"/>
              <a:gd name="T34" fmla="*/ 2147483647 w 404"/>
              <a:gd name="T35" fmla="*/ 2147483647 h 473"/>
              <a:gd name="T36" fmla="*/ 2147483647 w 404"/>
              <a:gd name="T37" fmla="*/ 2147483647 h 473"/>
              <a:gd name="T38" fmla="*/ 2147483647 w 404"/>
              <a:gd name="T39" fmla="*/ 2147483647 h 473"/>
              <a:gd name="T40" fmla="*/ 2147483647 w 404"/>
              <a:gd name="T41" fmla="*/ 2147483647 h 473"/>
              <a:gd name="T42" fmla="*/ 2147483647 w 404"/>
              <a:gd name="T43" fmla="*/ 2147483647 h 473"/>
              <a:gd name="T44" fmla="*/ 2147483647 w 404"/>
              <a:gd name="T45" fmla="*/ 2147483647 h 473"/>
              <a:gd name="T46" fmla="*/ 2147483647 w 404"/>
              <a:gd name="T47" fmla="*/ 2147483647 h 473"/>
              <a:gd name="T48" fmla="*/ 2147483647 w 404"/>
              <a:gd name="T49" fmla="*/ 2147483647 h 473"/>
              <a:gd name="T50" fmla="*/ 2147483647 w 404"/>
              <a:gd name="T51" fmla="*/ 2147483647 h 473"/>
              <a:gd name="T52" fmla="*/ 2147483647 w 404"/>
              <a:gd name="T53" fmla="*/ 2147483647 h 473"/>
              <a:gd name="T54" fmla="*/ 2147483647 w 404"/>
              <a:gd name="T55" fmla="*/ 2147483647 h 473"/>
              <a:gd name="T56" fmla="*/ 2147483647 w 404"/>
              <a:gd name="T57" fmla="*/ 2147483647 h 473"/>
              <a:gd name="T58" fmla="*/ 2147483647 w 404"/>
              <a:gd name="T59" fmla="*/ 2147483647 h 473"/>
              <a:gd name="T60" fmla="*/ 2147483647 w 404"/>
              <a:gd name="T61" fmla="*/ 2147483647 h 473"/>
              <a:gd name="T62" fmla="*/ 2147483647 w 404"/>
              <a:gd name="T63" fmla="*/ 2147483647 h 473"/>
              <a:gd name="T64" fmla="*/ 2147483647 w 404"/>
              <a:gd name="T65" fmla="*/ 2147483647 h 473"/>
              <a:gd name="T66" fmla="*/ 2147483647 w 404"/>
              <a:gd name="T67" fmla="*/ 2147483647 h 473"/>
              <a:gd name="T68" fmla="*/ 2147483647 w 404"/>
              <a:gd name="T69" fmla="*/ 2147483647 h 473"/>
              <a:gd name="T70" fmla="*/ 2147483647 w 404"/>
              <a:gd name="T71" fmla="*/ 2147483647 h 473"/>
              <a:gd name="T72" fmla="*/ 2147483647 w 404"/>
              <a:gd name="T73" fmla="*/ 2147483647 h 473"/>
              <a:gd name="T74" fmla="*/ 0 w 404"/>
              <a:gd name="T75" fmla="*/ 2147483647 h 473"/>
              <a:gd name="T76" fmla="*/ 2147483647 w 404"/>
              <a:gd name="T77" fmla="*/ 2147483647 h 473"/>
              <a:gd name="T78" fmla="*/ 2147483647 w 404"/>
              <a:gd name="T79" fmla="*/ 2147483647 h 47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04"/>
              <a:gd name="T121" fmla="*/ 0 h 473"/>
              <a:gd name="T122" fmla="*/ 404 w 404"/>
              <a:gd name="T123" fmla="*/ 473 h 47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04" h="473">
                <a:moveTo>
                  <a:pt x="29" y="32"/>
                </a:moveTo>
                <a:lnTo>
                  <a:pt x="59" y="28"/>
                </a:lnTo>
                <a:lnTo>
                  <a:pt x="87" y="28"/>
                </a:lnTo>
                <a:lnTo>
                  <a:pt x="104" y="0"/>
                </a:lnTo>
                <a:lnTo>
                  <a:pt x="117" y="35"/>
                </a:lnTo>
                <a:lnTo>
                  <a:pt x="161" y="35"/>
                </a:lnTo>
                <a:lnTo>
                  <a:pt x="184" y="67"/>
                </a:lnTo>
                <a:lnTo>
                  <a:pt x="229" y="58"/>
                </a:lnTo>
                <a:lnTo>
                  <a:pt x="260" y="79"/>
                </a:lnTo>
                <a:lnTo>
                  <a:pt x="316" y="93"/>
                </a:lnTo>
                <a:lnTo>
                  <a:pt x="327" y="118"/>
                </a:lnTo>
                <a:lnTo>
                  <a:pt x="356" y="119"/>
                </a:lnTo>
                <a:lnTo>
                  <a:pt x="347" y="144"/>
                </a:lnTo>
                <a:lnTo>
                  <a:pt x="357" y="172"/>
                </a:lnTo>
                <a:lnTo>
                  <a:pt x="338" y="207"/>
                </a:lnTo>
                <a:lnTo>
                  <a:pt x="351" y="214"/>
                </a:lnTo>
                <a:lnTo>
                  <a:pt x="383" y="176"/>
                </a:lnTo>
                <a:lnTo>
                  <a:pt x="382" y="163"/>
                </a:lnTo>
                <a:lnTo>
                  <a:pt x="395" y="157"/>
                </a:lnTo>
                <a:lnTo>
                  <a:pt x="404" y="176"/>
                </a:lnTo>
                <a:lnTo>
                  <a:pt x="379" y="202"/>
                </a:lnTo>
                <a:lnTo>
                  <a:pt x="369" y="262"/>
                </a:lnTo>
                <a:lnTo>
                  <a:pt x="369" y="362"/>
                </a:lnTo>
                <a:lnTo>
                  <a:pt x="383" y="380"/>
                </a:lnTo>
                <a:lnTo>
                  <a:pt x="377" y="442"/>
                </a:lnTo>
                <a:lnTo>
                  <a:pt x="186" y="473"/>
                </a:lnTo>
                <a:lnTo>
                  <a:pt x="138" y="444"/>
                </a:lnTo>
                <a:lnTo>
                  <a:pt x="148" y="406"/>
                </a:lnTo>
                <a:lnTo>
                  <a:pt x="125" y="365"/>
                </a:lnTo>
                <a:lnTo>
                  <a:pt x="104" y="314"/>
                </a:lnTo>
                <a:lnTo>
                  <a:pt x="50" y="263"/>
                </a:lnTo>
                <a:lnTo>
                  <a:pt x="17" y="263"/>
                </a:lnTo>
                <a:lnTo>
                  <a:pt x="17" y="194"/>
                </a:lnTo>
                <a:lnTo>
                  <a:pt x="0" y="167"/>
                </a:lnTo>
                <a:lnTo>
                  <a:pt x="37" y="127"/>
                </a:lnTo>
                <a:lnTo>
                  <a:pt x="29" y="32"/>
                </a:lnTo>
                <a:close/>
              </a:path>
            </a:pathLst>
          </a:custGeom>
          <a:solidFill>
            <a:schemeClr val="accent3">
              <a:lumMod val="75000"/>
            </a:schemeClr>
          </a:solidFill>
          <a:ln w="12701">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mn-ea"/>
              <a:cs typeface="+mn-cs"/>
            </a:endParaRPr>
          </a:p>
        </p:txBody>
      </p:sp>
      <p:sp>
        <p:nvSpPr>
          <p:cNvPr id="34" name="Freeform 37">
            <a:extLst>
              <a:ext uri="{FF2B5EF4-FFF2-40B4-BE49-F238E27FC236}">
                <a16:creationId xmlns:a16="http://schemas.microsoft.com/office/drawing/2014/main" id="{E32C939F-9941-4D6D-BB2A-0640806F47AE}"/>
              </a:ext>
            </a:extLst>
          </p:cNvPr>
          <p:cNvSpPr>
            <a:spLocks/>
          </p:cNvSpPr>
          <p:nvPr/>
        </p:nvSpPr>
        <p:spPr bwMode="auto">
          <a:xfrm>
            <a:off x="4423772" y="2711638"/>
            <a:ext cx="892175" cy="622300"/>
          </a:xfrm>
          <a:custGeom>
            <a:avLst/>
            <a:gdLst>
              <a:gd name="T0" fmla="*/ 2147483647 w 469"/>
              <a:gd name="T1" fmla="*/ 0 h 305"/>
              <a:gd name="T2" fmla="*/ 2147483647 w 469"/>
              <a:gd name="T3" fmla="*/ 2147483647 h 305"/>
              <a:gd name="T4" fmla="*/ 2147483647 w 469"/>
              <a:gd name="T5" fmla="*/ 2147483647 h 305"/>
              <a:gd name="T6" fmla="*/ 0 w 469"/>
              <a:gd name="T7" fmla="*/ 2147483647 h 305"/>
              <a:gd name="T8" fmla="*/ 2147483647 w 469"/>
              <a:gd name="T9" fmla="*/ 2147483647 h 305"/>
              <a:gd name="T10" fmla="*/ 0 w 469"/>
              <a:gd name="T11" fmla="*/ 2147483647 h 305"/>
              <a:gd name="T12" fmla="*/ 2147483647 w 469"/>
              <a:gd name="T13" fmla="*/ 2147483647 h 305"/>
              <a:gd name="T14" fmla="*/ 2147483647 w 469"/>
              <a:gd name="T15" fmla="*/ 2147483647 h 305"/>
              <a:gd name="T16" fmla="*/ 2147483647 w 469"/>
              <a:gd name="T17" fmla="*/ 2147483647 h 305"/>
              <a:gd name="T18" fmla="*/ 2147483647 w 469"/>
              <a:gd name="T19" fmla="*/ 2147483647 h 305"/>
              <a:gd name="T20" fmla="*/ 2147483647 w 469"/>
              <a:gd name="T21" fmla="*/ 2147483647 h 305"/>
              <a:gd name="T22" fmla="*/ 2147483647 w 469"/>
              <a:gd name="T23" fmla="*/ 2147483647 h 305"/>
              <a:gd name="T24" fmla="*/ 2147483647 w 469"/>
              <a:gd name="T25" fmla="*/ 2147483647 h 305"/>
              <a:gd name="T26" fmla="*/ 2147483647 w 469"/>
              <a:gd name="T27" fmla="*/ 2147483647 h 305"/>
              <a:gd name="T28" fmla="*/ 2147483647 w 469"/>
              <a:gd name="T29" fmla="*/ 2147483647 h 305"/>
              <a:gd name="T30" fmla="*/ 2147483647 w 469"/>
              <a:gd name="T31" fmla="*/ 2147483647 h 305"/>
              <a:gd name="T32" fmla="*/ 2147483647 w 469"/>
              <a:gd name="T33" fmla="*/ 2147483647 h 305"/>
              <a:gd name="T34" fmla="*/ 2147483647 w 469"/>
              <a:gd name="T35" fmla="*/ 2147483647 h 305"/>
              <a:gd name="T36" fmla="*/ 2147483647 w 469"/>
              <a:gd name="T37" fmla="*/ 0 h 305"/>
              <a:gd name="T38" fmla="*/ 2147483647 w 469"/>
              <a:gd name="T39" fmla="*/ 2147483647 h 305"/>
              <a:gd name="T40" fmla="*/ 2147483647 w 469"/>
              <a:gd name="T41" fmla="*/ 2147483647 h 305"/>
              <a:gd name="T42" fmla="*/ 2147483647 w 469"/>
              <a:gd name="T43" fmla="*/ 2147483647 h 3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9"/>
              <a:gd name="T67" fmla="*/ 0 h 305"/>
              <a:gd name="T68" fmla="*/ 469 w 469"/>
              <a:gd name="T69" fmla="*/ 305 h 3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9" h="305">
                <a:moveTo>
                  <a:pt x="7" y="16"/>
                </a:moveTo>
                <a:lnTo>
                  <a:pt x="0" y="70"/>
                </a:lnTo>
                <a:lnTo>
                  <a:pt x="10" y="126"/>
                </a:lnTo>
                <a:lnTo>
                  <a:pt x="54" y="243"/>
                </a:lnTo>
                <a:lnTo>
                  <a:pt x="78" y="305"/>
                </a:lnTo>
                <a:lnTo>
                  <a:pt x="354" y="291"/>
                </a:lnTo>
                <a:lnTo>
                  <a:pt x="399" y="305"/>
                </a:lnTo>
                <a:lnTo>
                  <a:pt x="427" y="245"/>
                </a:lnTo>
                <a:lnTo>
                  <a:pt x="417" y="203"/>
                </a:lnTo>
                <a:lnTo>
                  <a:pt x="463" y="195"/>
                </a:lnTo>
                <a:lnTo>
                  <a:pt x="469" y="128"/>
                </a:lnTo>
                <a:lnTo>
                  <a:pt x="442" y="99"/>
                </a:lnTo>
                <a:lnTo>
                  <a:pt x="394" y="70"/>
                </a:lnTo>
                <a:lnTo>
                  <a:pt x="404" y="29"/>
                </a:lnTo>
                <a:lnTo>
                  <a:pt x="383" y="0"/>
                </a:lnTo>
                <a:lnTo>
                  <a:pt x="280" y="4"/>
                </a:lnTo>
                <a:lnTo>
                  <a:pt x="176" y="9"/>
                </a:lnTo>
                <a:lnTo>
                  <a:pt x="7" y="16"/>
                </a:lnTo>
                <a:close/>
              </a:path>
            </a:pathLst>
          </a:custGeom>
          <a:solidFill>
            <a:schemeClr val="accent3">
              <a:lumMod val="75000"/>
            </a:schemeClr>
          </a:solidFill>
          <a:ln w="12701">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ＭＳ Ｐゴシック" pitchFamily="34" charset="-128"/>
              <a:cs typeface="Arial" pitchFamily="34" charset="0"/>
            </a:endParaRPr>
          </a:p>
        </p:txBody>
      </p:sp>
      <p:sp>
        <p:nvSpPr>
          <p:cNvPr id="35" name="Freeform 38">
            <a:extLst>
              <a:ext uri="{FF2B5EF4-FFF2-40B4-BE49-F238E27FC236}">
                <a16:creationId xmlns:a16="http://schemas.microsoft.com/office/drawing/2014/main" id="{63D55659-A8D8-4410-931B-010B19E2424F}"/>
              </a:ext>
            </a:extLst>
          </p:cNvPr>
          <p:cNvSpPr>
            <a:spLocks/>
          </p:cNvSpPr>
          <p:nvPr/>
        </p:nvSpPr>
        <p:spPr bwMode="auto">
          <a:xfrm>
            <a:off x="5211172" y="1809938"/>
            <a:ext cx="830262" cy="385763"/>
          </a:xfrm>
          <a:custGeom>
            <a:avLst/>
            <a:gdLst>
              <a:gd name="T0" fmla="*/ 2147483647 w 435"/>
              <a:gd name="T1" fmla="*/ 0 h 188"/>
              <a:gd name="T2" fmla="*/ 2147483647 w 435"/>
              <a:gd name="T3" fmla="*/ 2147483647 h 188"/>
              <a:gd name="T4" fmla="*/ 2147483647 w 435"/>
              <a:gd name="T5" fmla="*/ 2147483647 h 188"/>
              <a:gd name="T6" fmla="*/ 0 w 435"/>
              <a:gd name="T7" fmla="*/ 2147483647 h 188"/>
              <a:gd name="T8" fmla="*/ 0 w 435"/>
              <a:gd name="T9" fmla="*/ 2147483647 h 188"/>
              <a:gd name="T10" fmla="*/ 2147483647 w 435"/>
              <a:gd name="T11" fmla="*/ 0 h 188"/>
              <a:gd name="T12" fmla="*/ 2147483647 w 435"/>
              <a:gd name="T13" fmla="*/ 2147483647 h 188"/>
              <a:gd name="T14" fmla="*/ 2147483647 w 435"/>
              <a:gd name="T15" fmla="*/ 2147483647 h 188"/>
              <a:gd name="T16" fmla="*/ 2147483647 w 435"/>
              <a:gd name="T17" fmla="*/ 2147483647 h 188"/>
              <a:gd name="T18" fmla="*/ 2147483647 w 435"/>
              <a:gd name="T19" fmla="*/ 2147483647 h 188"/>
              <a:gd name="T20" fmla="*/ 2147483647 w 435"/>
              <a:gd name="T21" fmla="*/ 2147483647 h 188"/>
              <a:gd name="T22" fmla="*/ 2147483647 w 435"/>
              <a:gd name="T23" fmla="*/ 2147483647 h 188"/>
              <a:gd name="T24" fmla="*/ 2147483647 w 435"/>
              <a:gd name="T25" fmla="*/ 2147483647 h 188"/>
              <a:gd name="T26" fmla="*/ 2147483647 w 435"/>
              <a:gd name="T27" fmla="*/ 2147483647 h 188"/>
              <a:gd name="T28" fmla="*/ 2147483647 w 435"/>
              <a:gd name="T29" fmla="*/ 2147483647 h 188"/>
              <a:gd name="T30" fmla="*/ 2147483647 w 435"/>
              <a:gd name="T31" fmla="*/ 2147483647 h 188"/>
              <a:gd name="T32" fmla="*/ 2147483647 w 435"/>
              <a:gd name="T33" fmla="*/ 2147483647 h 188"/>
              <a:gd name="T34" fmla="*/ 2147483647 w 435"/>
              <a:gd name="T35" fmla="*/ 2147483647 h 188"/>
              <a:gd name="T36" fmla="*/ 2147483647 w 435"/>
              <a:gd name="T37" fmla="*/ 2147483647 h 188"/>
              <a:gd name="T38" fmla="*/ 2147483647 w 435"/>
              <a:gd name="T39" fmla="*/ 2147483647 h 188"/>
              <a:gd name="T40" fmla="*/ 2147483647 w 435"/>
              <a:gd name="T41" fmla="*/ 2147483647 h 188"/>
              <a:gd name="T42" fmla="*/ 2147483647 w 435"/>
              <a:gd name="T43" fmla="*/ 2147483647 h 188"/>
              <a:gd name="T44" fmla="*/ 2147483647 w 435"/>
              <a:gd name="T45" fmla="*/ 2147483647 h 188"/>
              <a:gd name="T46" fmla="*/ 2147483647 w 435"/>
              <a:gd name="T47" fmla="*/ 2147483647 h 188"/>
              <a:gd name="T48" fmla="*/ 2147483647 w 435"/>
              <a:gd name="T49" fmla="*/ 2147483647 h 188"/>
              <a:gd name="T50" fmla="*/ 2147483647 w 435"/>
              <a:gd name="T51" fmla="*/ 2147483647 h 188"/>
              <a:gd name="T52" fmla="*/ 2147483647 w 435"/>
              <a:gd name="T53" fmla="*/ 2147483647 h 188"/>
              <a:gd name="T54" fmla="*/ 2147483647 w 435"/>
              <a:gd name="T55" fmla="*/ 2147483647 h 188"/>
              <a:gd name="T56" fmla="*/ 0 w 435"/>
              <a:gd name="T57" fmla="*/ 2147483647 h 18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35"/>
              <a:gd name="T88" fmla="*/ 0 h 188"/>
              <a:gd name="T89" fmla="*/ 435 w 435"/>
              <a:gd name="T90" fmla="*/ 188 h 18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35" h="188">
                <a:moveTo>
                  <a:pt x="0" y="104"/>
                </a:moveTo>
                <a:lnTo>
                  <a:pt x="97" y="0"/>
                </a:lnTo>
                <a:lnTo>
                  <a:pt x="80" y="43"/>
                </a:lnTo>
                <a:lnTo>
                  <a:pt x="93" y="56"/>
                </a:lnTo>
                <a:lnTo>
                  <a:pt x="124" y="38"/>
                </a:lnTo>
                <a:lnTo>
                  <a:pt x="190" y="64"/>
                </a:lnTo>
                <a:lnTo>
                  <a:pt x="219" y="43"/>
                </a:lnTo>
                <a:lnTo>
                  <a:pt x="310" y="31"/>
                </a:lnTo>
                <a:lnTo>
                  <a:pt x="327" y="57"/>
                </a:lnTo>
                <a:lnTo>
                  <a:pt x="362" y="51"/>
                </a:lnTo>
                <a:lnTo>
                  <a:pt x="430" y="79"/>
                </a:lnTo>
                <a:lnTo>
                  <a:pt x="435" y="99"/>
                </a:lnTo>
                <a:lnTo>
                  <a:pt x="360" y="117"/>
                </a:lnTo>
                <a:lnTo>
                  <a:pt x="339" y="104"/>
                </a:lnTo>
                <a:lnTo>
                  <a:pt x="301" y="108"/>
                </a:lnTo>
                <a:lnTo>
                  <a:pt x="257" y="134"/>
                </a:lnTo>
                <a:lnTo>
                  <a:pt x="237" y="136"/>
                </a:lnTo>
                <a:lnTo>
                  <a:pt x="221" y="117"/>
                </a:lnTo>
                <a:lnTo>
                  <a:pt x="196" y="186"/>
                </a:lnTo>
                <a:lnTo>
                  <a:pt x="169" y="188"/>
                </a:lnTo>
                <a:lnTo>
                  <a:pt x="157" y="160"/>
                </a:lnTo>
                <a:lnTo>
                  <a:pt x="99" y="147"/>
                </a:lnTo>
                <a:lnTo>
                  <a:pt x="71" y="127"/>
                </a:lnTo>
                <a:lnTo>
                  <a:pt x="23" y="134"/>
                </a:lnTo>
                <a:lnTo>
                  <a:pt x="0" y="104"/>
                </a:lnTo>
                <a:close/>
              </a:path>
            </a:pathLst>
          </a:custGeom>
          <a:solidFill>
            <a:schemeClr val="accent3">
              <a:lumMod val="75000"/>
            </a:schemeClr>
          </a:solidFill>
          <a:ln w="12701">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ＭＳ Ｐゴシック" pitchFamily="34" charset="-128"/>
              <a:cs typeface="Arial" pitchFamily="34" charset="0"/>
            </a:endParaRPr>
          </a:p>
        </p:txBody>
      </p:sp>
      <p:sp>
        <p:nvSpPr>
          <p:cNvPr id="36" name="Freeform 39">
            <a:extLst>
              <a:ext uri="{FF2B5EF4-FFF2-40B4-BE49-F238E27FC236}">
                <a16:creationId xmlns:a16="http://schemas.microsoft.com/office/drawing/2014/main" id="{55ECA179-0A19-46EA-A6F6-CD4C6F265D6E}"/>
              </a:ext>
            </a:extLst>
          </p:cNvPr>
          <p:cNvSpPr>
            <a:spLocks/>
          </p:cNvSpPr>
          <p:nvPr/>
        </p:nvSpPr>
        <p:spPr bwMode="auto">
          <a:xfrm>
            <a:off x="5785847" y="2082988"/>
            <a:ext cx="592137" cy="860425"/>
          </a:xfrm>
          <a:custGeom>
            <a:avLst/>
            <a:gdLst>
              <a:gd name="T0" fmla="*/ 2147483647 w 311"/>
              <a:gd name="T1" fmla="*/ 0 h 421"/>
              <a:gd name="T2" fmla="*/ 2147483647 w 311"/>
              <a:gd name="T3" fmla="*/ 2147483647 h 421"/>
              <a:gd name="T4" fmla="*/ 2147483647 w 311"/>
              <a:gd name="T5" fmla="*/ 2147483647 h 421"/>
              <a:gd name="T6" fmla="*/ 0 w 311"/>
              <a:gd name="T7" fmla="*/ 2147483647 h 421"/>
              <a:gd name="T8" fmla="*/ 2147483647 w 311"/>
              <a:gd name="T9" fmla="*/ 2147483647 h 421"/>
              <a:gd name="T10" fmla="*/ 2147483647 w 311"/>
              <a:gd name="T11" fmla="*/ 2147483647 h 421"/>
              <a:gd name="T12" fmla="*/ 2147483647 w 311"/>
              <a:gd name="T13" fmla="*/ 2147483647 h 421"/>
              <a:gd name="T14" fmla="*/ 2147483647 w 311"/>
              <a:gd name="T15" fmla="*/ 2147483647 h 421"/>
              <a:gd name="T16" fmla="*/ 2147483647 w 311"/>
              <a:gd name="T17" fmla="*/ 2147483647 h 421"/>
              <a:gd name="T18" fmla="*/ 2147483647 w 311"/>
              <a:gd name="T19" fmla="*/ 2147483647 h 421"/>
              <a:gd name="T20" fmla="*/ 0 w 311"/>
              <a:gd name="T21" fmla="*/ 2147483647 h 421"/>
              <a:gd name="T22" fmla="*/ 2147483647 w 311"/>
              <a:gd name="T23" fmla="*/ 2147483647 h 421"/>
              <a:gd name="T24" fmla="*/ 2147483647 w 311"/>
              <a:gd name="T25" fmla="*/ 2147483647 h 421"/>
              <a:gd name="T26" fmla="*/ 2147483647 w 311"/>
              <a:gd name="T27" fmla="*/ 2147483647 h 421"/>
              <a:gd name="T28" fmla="*/ 2147483647 w 311"/>
              <a:gd name="T29" fmla="*/ 2147483647 h 421"/>
              <a:gd name="T30" fmla="*/ 2147483647 w 311"/>
              <a:gd name="T31" fmla="*/ 2147483647 h 421"/>
              <a:gd name="T32" fmla="*/ 2147483647 w 311"/>
              <a:gd name="T33" fmla="*/ 2147483647 h 421"/>
              <a:gd name="T34" fmla="*/ 2147483647 w 311"/>
              <a:gd name="T35" fmla="*/ 2147483647 h 421"/>
              <a:gd name="T36" fmla="*/ 2147483647 w 311"/>
              <a:gd name="T37" fmla="*/ 2147483647 h 421"/>
              <a:gd name="T38" fmla="*/ 2147483647 w 311"/>
              <a:gd name="T39" fmla="*/ 2147483647 h 421"/>
              <a:gd name="T40" fmla="*/ 2147483647 w 311"/>
              <a:gd name="T41" fmla="*/ 2147483647 h 421"/>
              <a:gd name="T42" fmla="*/ 2147483647 w 311"/>
              <a:gd name="T43" fmla="*/ 2147483647 h 421"/>
              <a:gd name="T44" fmla="*/ 2147483647 w 311"/>
              <a:gd name="T45" fmla="*/ 2147483647 h 421"/>
              <a:gd name="T46" fmla="*/ 2147483647 w 311"/>
              <a:gd name="T47" fmla="*/ 2147483647 h 421"/>
              <a:gd name="T48" fmla="*/ 2147483647 w 311"/>
              <a:gd name="T49" fmla="*/ 2147483647 h 421"/>
              <a:gd name="T50" fmla="*/ 2147483647 w 311"/>
              <a:gd name="T51" fmla="*/ 2147483647 h 421"/>
              <a:gd name="T52" fmla="*/ 2147483647 w 311"/>
              <a:gd name="T53" fmla="*/ 2147483647 h 421"/>
              <a:gd name="T54" fmla="*/ 2147483647 w 311"/>
              <a:gd name="T55" fmla="*/ 2147483647 h 421"/>
              <a:gd name="T56" fmla="*/ 2147483647 w 311"/>
              <a:gd name="T57" fmla="*/ 2147483647 h 421"/>
              <a:gd name="T58" fmla="*/ 2147483647 w 311"/>
              <a:gd name="T59" fmla="*/ 2147483647 h 421"/>
              <a:gd name="T60" fmla="*/ 2147483647 w 311"/>
              <a:gd name="T61" fmla="*/ 2147483647 h 421"/>
              <a:gd name="T62" fmla="*/ 2147483647 w 311"/>
              <a:gd name="T63" fmla="*/ 2147483647 h 421"/>
              <a:gd name="T64" fmla="*/ 2147483647 w 311"/>
              <a:gd name="T65" fmla="*/ 2147483647 h 421"/>
              <a:gd name="T66" fmla="*/ 2147483647 w 311"/>
              <a:gd name="T67" fmla="*/ 2147483647 h 421"/>
              <a:gd name="T68" fmla="*/ 2147483647 w 311"/>
              <a:gd name="T69" fmla="*/ 2147483647 h 421"/>
              <a:gd name="T70" fmla="*/ 2147483647 w 311"/>
              <a:gd name="T71" fmla="*/ 2147483647 h 421"/>
              <a:gd name="T72" fmla="*/ 2147483647 w 311"/>
              <a:gd name="T73" fmla="*/ 2147483647 h 421"/>
              <a:gd name="T74" fmla="*/ 2147483647 w 311"/>
              <a:gd name="T75" fmla="*/ 2147483647 h 421"/>
              <a:gd name="T76" fmla="*/ 2147483647 w 311"/>
              <a:gd name="T77" fmla="*/ 2147483647 h 421"/>
              <a:gd name="T78" fmla="*/ 2147483647 w 311"/>
              <a:gd name="T79" fmla="*/ 2147483647 h 421"/>
              <a:gd name="T80" fmla="*/ 2147483647 w 311"/>
              <a:gd name="T81" fmla="*/ 2147483647 h 421"/>
              <a:gd name="T82" fmla="*/ 2147483647 w 311"/>
              <a:gd name="T83" fmla="*/ 2147483647 h 421"/>
              <a:gd name="T84" fmla="*/ 2147483647 w 311"/>
              <a:gd name="T85" fmla="*/ 2147483647 h 421"/>
              <a:gd name="T86" fmla="*/ 2147483647 w 311"/>
              <a:gd name="T87" fmla="*/ 2147483647 h 421"/>
              <a:gd name="T88" fmla="*/ 2147483647 w 311"/>
              <a:gd name="T89" fmla="*/ 2147483647 h 421"/>
              <a:gd name="T90" fmla="*/ 2147483647 w 311"/>
              <a:gd name="T91" fmla="*/ 0 h 421"/>
              <a:gd name="T92" fmla="*/ 2147483647 w 311"/>
              <a:gd name="T93" fmla="*/ 2147483647 h 42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11"/>
              <a:gd name="T142" fmla="*/ 0 h 421"/>
              <a:gd name="T143" fmla="*/ 311 w 311"/>
              <a:gd name="T144" fmla="*/ 421 h 42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11" h="421">
                <a:moveTo>
                  <a:pt x="78" y="17"/>
                </a:moveTo>
                <a:lnTo>
                  <a:pt x="90" y="43"/>
                </a:lnTo>
                <a:lnTo>
                  <a:pt x="68" y="59"/>
                </a:lnTo>
                <a:lnTo>
                  <a:pt x="67" y="126"/>
                </a:lnTo>
                <a:lnTo>
                  <a:pt x="55" y="83"/>
                </a:lnTo>
                <a:lnTo>
                  <a:pt x="10" y="125"/>
                </a:lnTo>
                <a:lnTo>
                  <a:pt x="0" y="245"/>
                </a:lnTo>
                <a:lnTo>
                  <a:pt x="29" y="305"/>
                </a:lnTo>
                <a:lnTo>
                  <a:pt x="32" y="335"/>
                </a:lnTo>
                <a:lnTo>
                  <a:pt x="33" y="360"/>
                </a:lnTo>
                <a:lnTo>
                  <a:pt x="32" y="382"/>
                </a:lnTo>
                <a:lnTo>
                  <a:pt x="26" y="421"/>
                </a:lnTo>
                <a:lnTo>
                  <a:pt x="148" y="414"/>
                </a:lnTo>
                <a:lnTo>
                  <a:pt x="309" y="399"/>
                </a:lnTo>
                <a:lnTo>
                  <a:pt x="280" y="391"/>
                </a:lnTo>
                <a:lnTo>
                  <a:pt x="264" y="369"/>
                </a:lnTo>
                <a:lnTo>
                  <a:pt x="289" y="350"/>
                </a:lnTo>
                <a:lnTo>
                  <a:pt x="289" y="327"/>
                </a:lnTo>
                <a:lnTo>
                  <a:pt x="277" y="306"/>
                </a:lnTo>
                <a:lnTo>
                  <a:pt x="289" y="292"/>
                </a:lnTo>
                <a:lnTo>
                  <a:pt x="311" y="293"/>
                </a:lnTo>
                <a:lnTo>
                  <a:pt x="307" y="235"/>
                </a:lnTo>
                <a:lnTo>
                  <a:pt x="301" y="200"/>
                </a:lnTo>
                <a:lnTo>
                  <a:pt x="288" y="178"/>
                </a:lnTo>
                <a:lnTo>
                  <a:pt x="275" y="165"/>
                </a:lnTo>
                <a:lnTo>
                  <a:pt x="254" y="161"/>
                </a:lnTo>
                <a:lnTo>
                  <a:pt x="235" y="161"/>
                </a:lnTo>
                <a:lnTo>
                  <a:pt x="215" y="189"/>
                </a:lnTo>
                <a:lnTo>
                  <a:pt x="202" y="197"/>
                </a:lnTo>
                <a:lnTo>
                  <a:pt x="193" y="200"/>
                </a:lnTo>
                <a:lnTo>
                  <a:pt x="183" y="196"/>
                </a:lnTo>
                <a:lnTo>
                  <a:pt x="180" y="183"/>
                </a:lnTo>
                <a:lnTo>
                  <a:pt x="183" y="174"/>
                </a:lnTo>
                <a:lnTo>
                  <a:pt x="192" y="165"/>
                </a:lnTo>
                <a:lnTo>
                  <a:pt x="200" y="161"/>
                </a:lnTo>
                <a:lnTo>
                  <a:pt x="209" y="160"/>
                </a:lnTo>
                <a:lnTo>
                  <a:pt x="209" y="144"/>
                </a:lnTo>
                <a:lnTo>
                  <a:pt x="232" y="126"/>
                </a:lnTo>
                <a:lnTo>
                  <a:pt x="209" y="71"/>
                </a:lnTo>
                <a:lnTo>
                  <a:pt x="209" y="45"/>
                </a:lnTo>
                <a:lnTo>
                  <a:pt x="170" y="35"/>
                </a:lnTo>
                <a:lnTo>
                  <a:pt x="113" y="0"/>
                </a:lnTo>
                <a:lnTo>
                  <a:pt x="78" y="17"/>
                </a:lnTo>
                <a:close/>
              </a:path>
            </a:pathLst>
          </a:custGeom>
          <a:solidFill>
            <a:schemeClr val="accent3">
              <a:lumMod val="75000"/>
            </a:schemeClr>
          </a:solidFill>
          <a:ln w="12701">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mn-ea"/>
              <a:cs typeface="Arial" pitchFamily="34" charset="0"/>
            </a:endParaRPr>
          </a:p>
        </p:txBody>
      </p:sp>
      <p:sp>
        <p:nvSpPr>
          <p:cNvPr id="37" name="Freeform 40">
            <a:extLst>
              <a:ext uri="{FF2B5EF4-FFF2-40B4-BE49-F238E27FC236}">
                <a16:creationId xmlns:a16="http://schemas.microsoft.com/office/drawing/2014/main" id="{75E6A70E-8458-45EE-A54C-D136268C9096}"/>
              </a:ext>
            </a:extLst>
          </p:cNvPr>
          <p:cNvSpPr>
            <a:spLocks/>
          </p:cNvSpPr>
          <p:nvPr/>
        </p:nvSpPr>
        <p:spPr bwMode="auto">
          <a:xfrm>
            <a:off x="5139734" y="2844988"/>
            <a:ext cx="641350" cy="1136650"/>
          </a:xfrm>
          <a:custGeom>
            <a:avLst/>
            <a:gdLst>
              <a:gd name="T0" fmla="*/ 2147483647 w 337"/>
              <a:gd name="T1" fmla="*/ 0 h 557"/>
              <a:gd name="T2" fmla="*/ 2147483647 w 337"/>
              <a:gd name="T3" fmla="*/ 2147483647 h 557"/>
              <a:gd name="T4" fmla="*/ 2147483647 w 337"/>
              <a:gd name="T5" fmla="*/ 2147483647 h 557"/>
              <a:gd name="T6" fmla="*/ 0 w 337"/>
              <a:gd name="T7" fmla="*/ 2147483647 h 557"/>
              <a:gd name="T8" fmla="*/ 2147483647 w 337"/>
              <a:gd name="T9" fmla="*/ 2147483647 h 557"/>
              <a:gd name="T10" fmla="*/ 2147483647 w 337"/>
              <a:gd name="T11" fmla="*/ 0 h 557"/>
              <a:gd name="T12" fmla="*/ 2147483647 w 337"/>
              <a:gd name="T13" fmla="*/ 2147483647 h 557"/>
              <a:gd name="T14" fmla="*/ 2147483647 w 337"/>
              <a:gd name="T15" fmla="*/ 2147483647 h 557"/>
              <a:gd name="T16" fmla="*/ 2147483647 w 337"/>
              <a:gd name="T17" fmla="*/ 2147483647 h 557"/>
              <a:gd name="T18" fmla="*/ 2147483647 w 337"/>
              <a:gd name="T19" fmla="*/ 2147483647 h 557"/>
              <a:gd name="T20" fmla="*/ 2147483647 w 337"/>
              <a:gd name="T21" fmla="*/ 2147483647 h 557"/>
              <a:gd name="T22" fmla="*/ 2147483647 w 337"/>
              <a:gd name="T23" fmla="*/ 2147483647 h 557"/>
              <a:gd name="T24" fmla="*/ 2147483647 w 337"/>
              <a:gd name="T25" fmla="*/ 2147483647 h 557"/>
              <a:gd name="T26" fmla="*/ 2147483647 w 337"/>
              <a:gd name="T27" fmla="*/ 2147483647 h 557"/>
              <a:gd name="T28" fmla="*/ 2147483647 w 337"/>
              <a:gd name="T29" fmla="*/ 2147483647 h 557"/>
              <a:gd name="T30" fmla="*/ 2147483647 w 337"/>
              <a:gd name="T31" fmla="*/ 2147483647 h 557"/>
              <a:gd name="T32" fmla="*/ 2147483647 w 337"/>
              <a:gd name="T33" fmla="*/ 2147483647 h 557"/>
              <a:gd name="T34" fmla="*/ 2147483647 w 337"/>
              <a:gd name="T35" fmla="*/ 2147483647 h 557"/>
              <a:gd name="T36" fmla="*/ 2147483647 w 337"/>
              <a:gd name="T37" fmla="*/ 2147483647 h 557"/>
              <a:gd name="T38" fmla="*/ 2147483647 w 337"/>
              <a:gd name="T39" fmla="*/ 2147483647 h 557"/>
              <a:gd name="T40" fmla="*/ 2147483647 w 337"/>
              <a:gd name="T41" fmla="*/ 2147483647 h 557"/>
              <a:gd name="T42" fmla="*/ 0 w 337"/>
              <a:gd name="T43" fmla="*/ 2147483647 h 557"/>
              <a:gd name="T44" fmla="*/ 2147483647 w 337"/>
              <a:gd name="T45" fmla="*/ 2147483647 h 557"/>
              <a:gd name="T46" fmla="*/ 2147483647 w 337"/>
              <a:gd name="T47" fmla="*/ 2147483647 h 557"/>
              <a:gd name="T48" fmla="*/ 2147483647 w 337"/>
              <a:gd name="T49" fmla="*/ 2147483647 h 557"/>
              <a:gd name="T50" fmla="*/ 2147483647 w 337"/>
              <a:gd name="T51" fmla="*/ 2147483647 h 557"/>
              <a:gd name="T52" fmla="*/ 2147483647 w 337"/>
              <a:gd name="T53" fmla="*/ 2147483647 h 55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37"/>
              <a:gd name="T82" fmla="*/ 0 h 557"/>
              <a:gd name="T83" fmla="*/ 337 w 337"/>
              <a:gd name="T84" fmla="*/ 557 h 55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37" h="557">
                <a:moveTo>
                  <a:pt x="63" y="32"/>
                </a:moveTo>
                <a:lnTo>
                  <a:pt x="256" y="0"/>
                </a:lnTo>
                <a:lnTo>
                  <a:pt x="287" y="69"/>
                </a:lnTo>
                <a:lnTo>
                  <a:pt x="326" y="353"/>
                </a:lnTo>
                <a:lnTo>
                  <a:pt x="337" y="391"/>
                </a:lnTo>
                <a:lnTo>
                  <a:pt x="307" y="467"/>
                </a:lnTo>
                <a:lnTo>
                  <a:pt x="307" y="519"/>
                </a:lnTo>
                <a:lnTo>
                  <a:pt x="272" y="513"/>
                </a:lnTo>
                <a:lnTo>
                  <a:pt x="273" y="557"/>
                </a:lnTo>
                <a:lnTo>
                  <a:pt x="237" y="540"/>
                </a:lnTo>
                <a:lnTo>
                  <a:pt x="218" y="545"/>
                </a:lnTo>
                <a:lnTo>
                  <a:pt x="191" y="541"/>
                </a:lnTo>
                <a:lnTo>
                  <a:pt x="170" y="474"/>
                </a:lnTo>
                <a:lnTo>
                  <a:pt x="131" y="454"/>
                </a:lnTo>
                <a:lnTo>
                  <a:pt x="131" y="383"/>
                </a:lnTo>
                <a:lnTo>
                  <a:pt x="92" y="391"/>
                </a:lnTo>
                <a:lnTo>
                  <a:pt x="70" y="339"/>
                </a:lnTo>
                <a:lnTo>
                  <a:pt x="0" y="278"/>
                </a:lnTo>
                <a:lnTo>
                  <a:pt x="51" y="182"/>
                </a:lnTo>
                <a:lnTo>
                  <a:pt x="37" y="137"/>
                </a:lnTo>
                <a:lnTo>
                  <a:pt x="87" y="128"/>
                </a:lnTo>
                <a:lnTo>
                  <a:pt x="92" y="66"/>
                </a:lnTo>
                <a:lnTo>
                  <a:pt x="63" y="32"/>
                </a:lnTo>
                <a:close/>
              </a:path>
            </a:pathLst>
          </a:custGeom>
          <a:solidFill>
            <a:schemeClr val="accent3">
              <a:lumMod val="75000"/>
            </a:schemeClr>
          </a:solidFill>
          <a:ln w="12701">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mn-ea"/>
              <a:cs typeface="+mn-cs"/>
            </a:endParaRPr>
          </a:p>
        </p:txBody>
      </p:sp>
      <p:sp>
        <p:nvSpPr>
          <p:cNvPr id="38" name="Freeform 41">
            <a:extLst>
              <a:ext uri="{FF2B5EF4-FFF2-40B4-BE49-F238E27FC236}">
                <a16:creationId xmlns:a16="http://schemas.microsoft.com/office/drawing/2014/main" id="{BB9BDE00-E1C3-458A-AACA-2F63FECC7879}"/>
              </a:ext>
            </a:extLst>
          </p:cNvPr>
          <p:cNvSpPr>
            <a:spLocks/>
          </p:cNvSpPr>
          <p:nvPr/>
        </p:nvSpPr>
        <p:spPr bwMode="auto">
          <a:xfrm>
            <a:off x="4569822" y="3305363"/>
            <a:ext cx="1019175" cy="900113"/>
          </a:xfrm>
          <a:custGeom>
            <a:avLst/>
            <a:gdLst>
              <a:gd name="T0" fmla="*/ 2147483647 w 535"/>
              <a:gd name="T1" fmla="*/ 0 h 440"/>
              <a:gd name="T2" fmla="*/ 2147483647 w 535"/>
              <a:gd name="T3" fmla="*/ 2147483647 h 440"/>
              <a:gd name="T4" fmla="*/ 2147483647 w 535"/>
              <a:gd name="T5" fmla="*/ 2147483647 h 440"/>
              <a:gd name="T6" fmla="*/ 0 w 535"/>
              <a:gd name="T7" fmla="*/ 2147483647 h 440"/>
              <a:gd name="T8" fmla="*/ 0 w 535"/>
              <a:gd name="T9" fmla="*/ 2147483647 h 440"/>
              <a:gd name="T10" fmla="*/ 2147483647 w 535"/>
              <a:gd name="T11" fmla="*/ 0 h 440"/>
              <a:gd name="T12" fmla="*/ 2147483647 w 535"/>
              <a:gd name="T13" fmla="*/ 0 h 440"/>
              <a:gd name="T14" fmla="*/ 2147483647 w 535"/>
              <a:gd name="T15" fmla="*/ 2147483647 h 440"/>
              <a:gd name="T16" fmla="*/ 2147483647 w 535"/>
              <a:gd name="T17" fmla="*/ 2147483647 h 440"/>
              <a:gd name="T18" fmla="*/ 2147483647 w 535"/>
              <a:gd name="T19" fmla="*/ 2147483647 h 440"/>
              <a:gd name="T20" fmla="*/ 2147483647 w 535"/>
              <a:gd name="T21" fmla="*/ 2147483647 h 440"/>
              <a:gd name="T22" fmla="*/ 2147483647 w 535"/>
              <a:gd name="T23" fmla="*/ 2147483647 h 440"/>
              <a:gd name="T24" fmla="*/ 2147483647 w 535"/>
              <a:gd name="T25" fmla="*/ 2147483647 h 440"/>
              <a:gd name="T26" fmla="*/ 2147483647 w 535"/>
              <a:gd name="T27" fmla="*/ 2147483647 h 440"/>
              <a:gd name="T28" fmla="*/ 2147483647 w 535"/>
              <a:gd name="T29" fmla="*/ 2147483647 h 440"/>
              <a:gd name="T30" fmla="*/ 2147483647 w 535"/>
              <a:gd name="T31" fmla="*/ 2147483647 h 440"/>
              <a:gd name="T32" fmla="*/ 2147483647 w 535"/>
              <a:gd name="T33" fmla="*/ 2147483647 h 440"/>
              <a:gd name="T34" fmla="*/ 2147483647 w 535"/>
              <a:gd name="T35" fmla="*/ 2147483647 h 440"/>
              <a:gd name="T36" fmla="*/ 2147483647 w 535"/>
              <a:gd name="T37" fmla="*/ 2147483647 h 440"/>
              <a:gd name="T38" fmla="*/ 2147483647 w 535"/>
              <a:gd name="T39" fmla="*/ 2147483647 h 440"/>
              <a:gd name="T40" fmla="*/ 2147483647 w 535"/>
              <a:gd name="T41" fmla="*/ 2147483647 h 440"/>
              <a:gd name="T42" fmla="*/ 2147483647 w 535"/>
              <a:gd name="T43" fmla="*/ 2147483647 h 440"/>
              <a:gd name="T44" fmla="*/ 2147483647 w 535"/>
              <a:gd name="T45" fmla="*/ 2147483647 h 440"/>
              <a:gd name="T46" fmla="*/ 2147483647 w 535"/>
              <a:gd name="T47" fmla="*/ 2147483647 h 440"/>
              <a:gd name="T48" fmla="*/ 2147483647 w 535"/>
              <a:gd name="T49" fmla="*/ 2147483647 h 440"/>
              <a:gd name="T50" fmla="*/ 2147483647 w 535"/>
              <a:gd name="T51" fmla="*/ 2147483647 h 440"/>
              <a:gd name="T52" fmla="*/ 2147483647 w 535"/>
              <a:gd name="T53" fmla="*/ 2147483647 h 440"/>
              <a:gd name="T54" fmla="*/ 2147483647 w 535"/>
              <a:gd name="T55" fmla="*/ 2147483647 h 440"/>
              <a:gd name="T56" fmla="*/ 2147483647 w 535"/>
              <a:gd name="T57" fmla="*/ 2147483647 h 440"/>
              <a:gd name="T58" fmla="*/ 0 w 535"/>
              <a:gd name="T59" fmla="*/ 2147483647 h 44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35"/>
              <a:gd name="T91" fmla="*/ 0 h 440"/>
              <a:gd name="T92" fmla="*/ 535 w 535"/>
              <a:gd name="T93" fmla="*/ 440 h 44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35" h="440">
                <a:moveTo>
                  <a:pt x="0" y="14"/>
                </a:moveTo>
                <a:lnTo>
                  <a:pt x="234" y="0"/>
                </a:lnTo>
                <a:lnTo>
                  <a:pt x="283" y="0"/>
                </a:lnTo>
                <a:lnTo>
                  <a:pt x="321" y="13"/>
                </a:lnTo>
                <a:lnTo>
                  <a:pt x="301" y="50"/>
                </a:lnTo>
                <a:lnTo>
                  <a:pt x="369" y="113"/>
                </a:lnTo>
                <a:lnTo>
                  <a:pt x="391" y="165"/>
                </a:lnTo>
                <a:lnTo>
                  <a:pt x="431" y="152"/>
                </a:lnTo>
                <a:lnTo>
                  <a:pt x="430" y="226"/>
                </a:lnTo>
                <a:lnTo>
                  <a:pt x="471" y="248"/>
                </a:lnTo>
                <a:lnTo>
                  <a:pt x="490" y="314"/>
                </a:lnTo>
                <a:lnTo>
                  <a:pt x="519" y="319"/>
                </a:lnTo>
                <a:lnTo>
                  <a:pt x="535" y="347"/>
                </a:lnTo>
                <a:lnTo>
                  <a:pt x="498" y="385"/>
                </a:lnTo>
                <a:lnTo>
                  <a:pt x="487" y="428"/>
                </a:lnTo>
                <a:lnTo>
                  <a:pt x="436" y="440"/>
                </a:lnTo>
                <a:lnTo>
                  <a:pt x="449" y="392"/>
                </a:lnTo>
                <a:lnTo>
                  <a:pt x="248" y="409"/>
                </a:lnTo>
                <a:lnTo>
                  <a:pt x="104" y="427"/>
                </a:lnTo>
                <a:lnTo>
                  <a:pt x="96" y="380"/>
                </a:lnTo>
                <a:lnTo>
                  <a:pt x="86" y="239"/>
                </a:lnTo>
                <a:lnTo>
                  <a:pt x="84" y="162"/>
                </a:lnTo>
                <a:lnTo>
                  <a:pt x="36" y="127"/>
                </a:lnTo>
                <a:lnTo>
                  <a:pt x="54" y="95"/>
                </a:lnTo>
                <a:lnTo>
                  <a:pt x="30" y="78"/>
                </a:lnTo>
                <a:lnTo>
                  <a:pt x="0" y="14"/>
                </a:lnTo>
                <a:close/>
              </a:path>
            </a:pathLst>
          </a:custGeom>
          <a:solidFill>
            <a:schemeClr val="accent3">
              <a:lumMod val="75000"/>
            </a:schemeClr>
          </a:solidFill>
          <a:ln w="12701">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mn-ea"/>
              <a:cs typeface="Arial" pitchFamily="34" charset="0"/>
            </a:endParaRPr>
          </a:p>
        </p:txBody>
      </p:sp>
      <p:sp>
        <p:nvSpPr>
          <p:cNvPr id="39" name="Freeform 42">
            <a:extLst>
              <a:ext uri="{FF2B5EF4-FFF2-40B4-BE49-F238E27FC236}">
                <a16:creationId xmlns:a16="http://schemas.microsoft.com/office/drawing/2014/main" id="{62459F3D-FD30-4DC0-8B9B-FBBCE6C8EA37}"/>
              </a:ext>
            </a:extLst>
          </p:cNvPr>
          <p:cNvSpPr>
            <a:spLocks/>
          </p:cNvSpPr>
          <p:nvPr/>
        </p:nvSpPr>
        <p:spPr bwMode="auto">
          <a:xfrm>
            <a:off x="5684247" y="2925951"/>
            <a:ext cx="498475" cy="879475"/>
          </a:xfrm>
          <a:custGeom>
            <a:avLst/>
            <a:gdLst>
              <a:gd name="T0" fmla="*/ 2147483647 w 261"/>
              <a:gd name="T1" fmla="*/ 0 h 431"/>
              <a:gd name="T2" fmla="*/ 2147483647 w 261"/>
              <a:gd name="T3" fmla="*/ 2147483647 h 431"/>
              <a:gd name="T4" fmla="*/ 2147483647 w 261"/>
              <a:gd name="T5" fmla="*/ 2147483647 h 431"/>
              <a:gd name="T6" fmla="*/ 0 w 261"/>
              <a:gd name="T7" fmla="*/ 2147483647 h 431"/>
              <a:gd name="T8" fmla="*/ 0 w 261"/>
              <a:gd name="T9" fmla="*/ 2147483647 h 431"/>
              <a:gd name="T10" fmla="*/ 2147483647 w 261"/>
              <a:gd name="T11" fmla="*/ 2147483647 h 431"/>
              <a:gd name="T12" fmla="*/ 2147483647 w 261"/>
              <a:gd name="T13" fmla="*/ 2147483647 h 431"/>
              <a:gd name="T14" fmla="*/ 2147483647 w 261"/>
              <a:gd name="T15" fmla="*/ 2147483647 h 431"/>
              <a:gd name="T16" fmla="*/ 2147483647 w 261"/>
              <a:gd name="T17" fmla="*/ 2147483647 h 431"/>
              <a:gd name="T18" fmla="*/ 2147483647 w 261"/>
              <a:gd name="T19" fmla="*/ 0 h 431"/>
              <a:gd name="T20" fmla="*/ 2147483647 w 261"/>
              <a:gd name="T21" fmla="*/ 2147483647 h 431"/>
              <a:gd name="T22" fmla="*/ 2147483647 w 261"/>
              <a:gd name="T23" fmla="*/ 2147483647 h 431"/>
              <a:gd name="T24" fmla="*/ 2147483647 w 261"/>
              <a:gd name="T25" fmla="*/ 2147483647 h 431"/>
              <a:gd name="T26" fmla="*/ 2147483647 w 261"/>
              <a:gd name="T27" fmla="*/ 2147483647 h 431"/>
              <a:gd name="T28" fmla="*/ 2147483647 w 261"/>
              <a:gd name="T29" fmla="*/ 2147483647 h 431"/>
              <a:gd name="T30" fmla="*/ 2147483647 w 261"/>
              <a:gd name="T31" fmla="*/ 2147483647 h 431"/>
              <a:gd name="T32" fmla="*/ 2147483647 w 261"/>
              <a:gd name="T33" fmla="*/ 2147483647 h 431"/>
              <a:gd name="T34" fmla="*/ 2147483647 w 261"/>
              <a:gd name="T35" fmla="*/ 2147483647 h 431"/>
              <a:gd name="T36" fmla="*/ 2147483647 w 261"/>
              <a:gd name="T37" fmla="*/ 2147483647 h 431"/>
              <a:gd name="T38" fmla="*/ 0 w 261"/>
              <a:gd name="T39" fmla="*/ 2147483647 h 43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1"/>
              <a:gd name="T61" fmla="*/ 0 h 431"/>
              <a:gd name="T62" fmla="*/ 261 w 261"/>
              <a:gd name="T63" fmla="*/ 431 h 43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1" h="431">
                <a:moveTo>
                  <a:pt x="0" y="31"/>
                </a:moveTo>
                <a:lnTo>
                  <a:pt x="30" y="47"/>
                </a:lnTo>
                <a:lnTo>
                  <a:pt x="59" y="44"/>
                </a:lnTo>
                <a:lnTo>
                  <a:pt x="69" y="35"/>
                </a:lnTo>
                <a:lnTo>
                  <a:pt x="77" y="9"/>
                </a:lnTo>
                <a:lnTo>
                  <a:pt x="203" y="0"/>
                </a:lnTo>
                <a:lnTo>
                  <a:pt x="261" y="304"/>
                </a:lnTo>
                <a:lnTo>
                  <a:pt x="257" y="301"/>
                </a:lnTo>
                <a:lnTo>
                  <a:pt x="213" y="319"/>
                </a:lnTo>
                <a:lnTo>
                  <a:pt x="183" y="400"/>
                </a:lnTo>
                <a:lnTo>
                  <a:pt x="138" y="389"/>
                </a:lnTo>
                <a:lnTo>
                  <a:pt x="85" y="419"/>
                </a:lnTo>
                <a:lnTo>
                  <a:pt x="17" y="431"/>
                </a:lnTo>
                <a:lnTo>
                  <a:pt x="48" y="351"/>
                </a:lnTo>
                <a:lnTo>
                  <a:pt x="34" y="306"/>
                </a:lnTo>
                <a:lnTo>
                  <a:pt x="0" y="31"/>
                </a:lnTo>
                <a:close/>
              </a:path>
            </a:pathLst>
          </a:custGeom>
          <a:solidFill>
            <a:schemeClr val="accent3">
              <a:lumMod val="75000"/>
            </a:schemeClr>
          </a:solidFill>
          <a:ln w="12701">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ＭＳ Ｐゴシック" pitchFamily="34" charset="-128"/>
              <a:cs typeface="Arial" pitchFamily="34" charset="0"/>
            </a:endParaRPr>
          </a:p>
        </p:txBody>
      </p:sp>
      <p:sp>
        <p:nvSpPr>
          <p:cNvPr id="40" name="Freeform 43">
            <a:extLst>
              <a:ext uri="{FF2B5EF4-FFF2-40B4-BE49-F238E27FC236}">
                <a16:creationId xmlns:a16="http://schemas.microsoft.com/office/drawing/2014/main" id="{A5385B5E-34AD-4EEE-AC10-02E22279BEE3}"/>
              </a:ext>
            </a:extLst>
          </p:cNvPr>
          <p:cNvSpPr>
            <a:spLocks/>
          </p:cNvSpPr>
          <p:nvPr/>
        </p:nvSpPr>
        <p:spPr bwMode="auto">
          <a:xfrm>
            <a:off x="6071597" y="2748151"/>
            <a:ext cx="642937" cy="790575"/>
          </a:xfrm>
          <a:custGeom>
            <a:avLst/>
            <a:gdLst>
              <a:gd name="T0" fmla="*/ 2147483647 w 336"/>
              <a:gd name="T1" fmla="*/ 0 h 388"/>
              <a:gd name="T2" fmla="*/ 2147483647 w 336"/>
              <a:gd name="T3" fmla="*/ 2147483647 h 388"/>
              <a:gd name="T4" fmla="*/ 2147483647 w 336"/>
              <a:gd name="T5" fmla="*/ 2147483647 h 388"/>
              <a:gd name="T6" fmla="*/ 0 w 336"/>
              <a:gd name="T7" fmla="*/ 2147483647 h 388"/>
              <a:gd name="T8" fmla="*/ 0 w 336"/>
              <a:gd name="T9" fmla="*/ 2147483647 h 388"/>
              <a:gd name="T10" fmla="*/ 2147483647 w 336"/>
              <a:gd name="T11" fmla="*/ 2147483647 h 388"/>
              <a:gd name="T12" fmla="*/ 2147483647 w 336"/>
              <a:gd name="T13" fmla="*/ 2147483647 h 388"/>
              <a:gd name="T14" fmla="*/ 2147483647 w 336"/>
              <a:gd name="T15" fmla="*/ 2147483647 h 388"/>
              <a:gd name="T16" fmla="*/ 2147483647 w 336"/>
              <a:gd name="T17" fmla="*/ 2147483647 h 388"/>
              <a:gd name="T18" fmla="*/ 2147483647 w 336"/>
              <a:gd name="T19" fmla="*/ 0 h 388"/>
              <a:gd name="T20" fmla="*/ 2147483647 w 336"/>
              <a:gd name="T21" fmla="*/ 2147483647 h 388"/>
              <a:gd name="T22" fmla="*/ 2147483647 w 336"/>
              <a:gd name="T23" fmla="*/ 2147483647 h 388"/>
              <a:gd name="T24" fmla="*/ 2147483647 w 336"/>
              <a:gd name="T25" fmla="*/ 2147483647 h 388"/>
              <a:gd name="T26" fmla="*/ 2147483647 w 336"/>
              <a:gd name="T27" fmla="*/ 2147483647 h 388"/>
              <a:gd name="T28" fmla="*/ 2147483647 w 336"/>
              <a:gd name="T29" fmla="*/ 2147483647 h 388"/>
              <a:gd name="T30" fmla="*/ 2147483647 w 336"/>
              <a:gd name="T31" fmla="*/ 2147483647 h 388"/>
              <a:gd name="T32" fmla="*/ 2147483647 w 336"/>
              <a:gd name="T33" fmla="*/ 2147483647 h 388"/>
              <a:gd name="T34" fmla="*/ 2147483647 w 336"/>
              <a:gd name="T35" fmla="*/ 2147483647 h 388"/>
              <a:gd name="T36" fmla="*/ 2147483647 w 336"/>
              <a:gd name="T37" fmla="*/ 2147483647 h 388"/>
              <a:gd name="T38" fmla="*/ 2147483647 w 336"/>
              <a:gd name="T39" fmla="*/ 2147483647 h 388"/>
              <a:gd name="T40" fmla="*/ 2147483647 w 336"/>
              <a:gd name="T41" fmla="*/ 2147483647 h 388"/>
              <a:gd name="T42" fmla="*/ 2147483647 w 336"/>
              <a:gd name="T43" fmla="*/ 2147483647 h 388"/>
              <a:gd name="T44" fmla="*/ 0 w 336"/>
              <a:gd name="T45" fmla="*/ 2147483647 h 38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36"/>
              <a:gd name="T70" fmla="*/ 0 h 388"/>
              <a:gd name="T71" fmla="*/ 336 w 336"/>
              <a:gd name="T72" fmla="*/ 388 h 38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36" h="388">
                <a:moveTo>
                  <a:pt x="0" y="87"/>
                </a:moveTo>
                <a:lnTo>
                  <a:pt x="151" y="73"/>
                </a:lnTo>
                <a:lnTo>
                  <a:pt x="183" y="79"/>
                </a:lnTo>
                <a:lnTo>
                  <a:pt x="254" y="45"/>
                </a:lnTo>
                <a:lnTo>
                  <a:pt x="270" y="15"/>
                </a:lnTo>
                <a:lnTo>
                  <a:pt x="313" y="0"/>
                </a:lnTo>
                <a:lnTo>
                  <a:pt x="336" y="147"/>
                </a:lnTo>
                <a:lnTo>
                  <a:pt x="318" y="163"/>
                </a:lnTo>
                <a:lnTo>
                  <a:pt x="323" y="265"/>
                </a:lnTo>
                <a:lnTo>
                  <a:pt x="289" y="274"/>
                </a:lnTo>
                <a:lnTo>
                  <a:pt x="270" y="330"/>
                </a:lnTo>
                <a:lnTo>
                  <a:pt x="244" y="323"/>
                </a:lnTo>
                <a:lnTo>
                  <a:pt x="235" y="388"/>
                </a:lnTo>
                <a:lnTo>
                  <a:pt x="198" y="361"/>
                </a:lnTo>
                <a:lnTo>
                  <a:pt x="124" y="378"/>
                </a:lnTo>
                <a:lnTo>
                  <a:pt x="92" y="353"/>
                </a:lnTo>
                <a:lnTo>
                  <a:pt x="49" y="352"/>
                </a:lnTo>
                <a:lnTo>
                  <a:pt x="28" y="243"/>
                </a:lnTo>
                <a:lnTo>
                  <a:pt x="0" y="87"/>
                </a:lnTo>
                <a:close/>
              </a:path>
            </a:pathLst>
          </a:custGeom>
          <a:solidFill>
            <a:schemeClr val="accent3">
              <a:lumMod val="75000"/>
            </a:schemeClr>
          </a:solidFill>
          <a:ln w="12701">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mn-ea"/>
              <a:cs typeface="+mn-cs"/>
            </a:endParaRPr>
          </a:p>
        </p:txBody>
      </p:sp>
      <p:sp>
        <p:nvSpPr>
          <p:cNvPr id="41" name="Freeform 44">
            <a:extLst>
              <a:ext uri="{FF2B5EF4-FFF2-40B4-BE49-F238E27FC236}">
                <a16:creationId xmlns:a16="http://schemas.microsoft.com/office/drawing/2014/main" id="{9E9319B4-5B85-4BF4-8341-2FE8AC458969}"/>
              </a:ext>
            </a:extLst>
          </p:cNvPr>
          <p:cNvSpPr>
            <a:spLocks/>
          </p:cNvSpPr>
          <p:nvPr/>
        </p:nvSpPr>
        <p:spPr bwMode="auto">
          <a:xfrm>
            <a:off x="5503272" y="3462526"/>
            <a:ext cx="1127125" cy="671512"/>
          </a:xfrm>
          <a:custGeom>
            <a:avLst/>
            <a:gdLst>
              <a:gd name="T0" fmla="*/ 2147483647 w 591"/>
              <a:gd name="T1" fmla="*/ 0 h 328"/>
              <a:gd name="T2" fmla="*/ 2147483647 w 591"/>
              <a:gd name="T3" fmla="*/ 2147483647 h 328"/>
              <a:gd name="T4" fmla="*/ 2147483647 w 591"/>
              <a:gd name="T5" fmla="*/ 2147483647 h 328"/>
              <a:gd name="T6" fmla="*/ 0 w 591"/>
              <a:gd name="T7" fmla="*/ 2147483647 h 328"/>
              <a:gd name="T8" fmla="*/ 0 w 591"/>
              <a:gd name="T9" fmla="*/ 2147483647 h 328"/>
              <a:gd name="T10" fmla="*/ 2147483647 w 591"/>
              <a:gd name="T11" fmla="*/ 2147483647 h 328"/>
              <a:gd name="T12" fmla="*/ 2147483647 w 591"/>
              <a:gd name="T13" fmla="*/ 2147483647 h 328"/>
              <a:gd name="T14" fmla="*/ 2147483647 w 591"/>
              <a:gd name="T15" fmla="*/ 2147483647 h 328"/>
              <a:gd name="T16" fmla="*/ 2147483647 w 591"/>
              <a:gd name="T17" fmla="*/ 2147483647 h 328"/>
              <a:gd name="T18" fmla="*/ 2147483647 w 591"/>
              <a:gd name="T19" fmla="*/ 2147483647 h 328"/>
              <a:gd name="T20" fmla="*/ 2147483647 w 591"/>
              <a:gd name="T21" fmla="*/ 2147483647 h 328"/>
              <a:gd name="T22" fmla="*/ 2147483647 w 591"/>
              <a:gd name="T23" fmla="*/ 2147483647 h 328"/>
              <a:gd name="T24" fmla="*/ 2147483647 w 591"/>
              <a:gd name="T25" fmla="*/ 2147483647 h 328"/>
              <a:gd name="T26" fmla="*/ 2147483647 w 591"/>
              <a:gd name="T27" fmla="*/ 2147483647 h 328"/>
              <a:gd name="T28" fmla="*/ 2147483647 w 591"/>
              <a:gd name="T29" fmla="*/ 2147483647 h 328"/>
              <a:gd name="T30" fmla="*/ 2147483647 w 591"/>
              <a:gd name="T31" fmla="*/ 2147483647 h 328"/>
              <a:gd name="T32" fmla="*/ 2147483647 w 591"/>
              <a:gd name="T33" fmla="*/ 2147483647 h 328"/>
              <a:gd name="T34" fmla="*/ 2147483647 w 591"/>
              <a:gd name="T35" fmla="*/ 2147483647 h 328"/>
              <a:gd name="T36" fmla="*/ 2147483647 w 591"/>
              <a:gd name="T37" fmla="*/ 0 h 328"/>
              <a:gd name="T38" fmla="*/ 2147483647 w 591"/>
              <a:gd name="T39" fmla="*/ 2147483647 h 328"/>
              <a:gd name="T40" fmla="*/ 2147483647 w 591"/>
              <a:gd name="T41" fmla="*/ 2147483647 h 328"/>
              <a:gd name="T42" fmla="*/ 2147483647 w 591"/>
              <a:gd name="T43" fmla="*/ 2147483647 h 328"/>
              <a:gd name="T44" fmla="*/ 2147483647 w 591"/>
              <a:gd name="T45" fmla="*/ 2147483647 h 328"/>
              <a:gd name="T46" fmla="*/ 2147483647 w 591"/>
              <a:gd name="T47" fmla="*/ 2147483647 h 328"/>
              <a:gd name="T48" fmla="*/ 2147483647 w 591"/>
              <a:gd name="T49" fmla="*/ 2147483647 h 328"/>
              <a:gd name="T50" fmla="*/ 2147483647 w 591"/>
              <a:gd name="T51" fmla="*/ 2147483647 h 328"/>
              <a:gd name="T52" fmla="*/ 2147483647 w 591"/>
              <a:gd name="T53" fmla="*/ 2147483647 h 328"/>
              <a:gd name="T54" fmla="*/ 2147483647 w 591"/>
              <a:gd name="T55" fmla="*/ 2147483647 h 328"/>
              <a:gd name="T56" fmla="*/ 2147483647 w 591"/>
              <a:gd name="T57" fmla="*/ 2147483647 h 328"/>
              <a:gd name="T58" fmla="*/ 2147483647 w 591"/>
              <a:gd name="T59" fmla="*/ 2147483647 h 328"/>
              <a:gd name="T60" fmla="*/ 2147483647 w 591"/>
              <a:gd name="T61" fmla="*/ 2147483647 h 328"/>
              <a:gd name="T62" fmla="*/ 2147483647 w 591"/>
              <a:gd name="T63" fmla="*/ 2147483647 h 328"/>
              <a:gd name="T64" fmla="*/ 0 w 591"/>
              <a:gd name="T65" fmla="*/ 2147483647 h 3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1"/>
              <a:gd name="T100" fmla="*/ 0 h 328"/>
              <a:gd name="T101" fmla="*/ 591 w 591"/>
              <a:gd name="T102" fmla="*/ 328 h 3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1" h="328">
                <a:moveTo>
                  <a:pt x="0" y="328"/>
                </a:moveTo>
                <a:lnTo>
                  <a:pt x="144" y="308"/>
                </a:lnTo>
                <a:lnTo>
                  <a:pt x="144" y="293"/>
                </a:lnTo>
                <a:lnTo>
                  <a:pt x="491" y="245"/>
                </a:lnTo>
                <a:lnTo>
                  <a:pt x="497" y="221"/>
                </a:lnTo>
                <a:lnTo>
                  <a:pt x="548" y="202"/>
                </a:lnTo>
                <a:lnTo>
                  <a:pt x="553" y="175"/>
                </a:lnTo>
                <a:lnTo>
                  <a:pt x="575" y="167"/>
                </a:lnTo>
                <a:lnTo>
                  <a:pt x="591" y="128"/>
                </a:lnTo>
                <a:lnTo>
                  <a:pt x="543" y="88"/>
                </a:lnTo>
                <a:lnTo>
                  <a:pt x="534" y="36"/>
                </a:lnTo>
                <a:lnTo>
                  <a:pt x="497" y="10"/>
                </a:lnTo>
                <a:lnTo>
                  <a:pt x="420" y="24"/>
                </a:lnTo>
                <a:lnTo>
                  <a:pt x="383" y="1"/>
                </a:lnTo>
                <a:lnTo>
                  <a:pt x="348" y="0"/>
                </a:lnTo>
                <a:lnTo>
                  <a:pt x="356" y="36"/>
                </a:lnTo>
                <a:lnTo>
                  <a:pt x="308" y="55"/>
                </a:lnTo>
                <a:lnTo>
                  <a:pt x="276" y="136"/>
                </a:lnTo>
                <a:lnTo>
                  <a:pt x="232" y="123"/>
                </a:lnTo>
                <a:lnTo>
                  <a:pt x="180" y="154"/>
                </a:lnTo>
                <a:lnTo>
                  <a:pt x="113" y="165"/>
                </a:lnTo>
                <a:lnTo>
                  <a:pt x="113" y="212"/>
                </a:lnTo>
                <a:lnTo>
                  <a:pt x="80" y="210"/>
                </a:lnTo>
                <a:lnTo>
                  <a:pt x="81" y="251"/>
                </a:lnTo>
                <a:lnTo>
                  <a:pt x="46" y="235"/>
                </a:lnTo>
                <a:lnTo>
                  <a:pt x="26" y="242"/>
                </a:lnTo>
                <a:lnTo>
                  <a:pt x="43" y="270"/>
                </a:lnTo>
                <a:lnTo>
                  <a:pt x="7" y="306"/>
                </a:lnTo>
                <a:lnTo>
                  <a:pt x="0" y="328"/>
                </a:lnTo>
                <a:close/>
              </a:path>
            </a:pathLst>
          </a:custGeom>
          <a:solidFill>
            <a:schemeClr val="accent6"/>
          </a:solidFill>
          <a:ln w="12701">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mn-ea"/>
              <a:cs typeface="+mn-cs"/>
            </a:endParaRPr>
          </a:p>
        </p:txBody>
      </p:sp>
      <p:sp>
        <p:nvSpPr>
          <p:cNvPr id="42" name="Freeform 45">
            <a:extLst>
              <a:ext uri="{FF2B5EF4-FFF2-40B4-BE49-F238E27FC236}">
                <a16:creationId xmlns:a16="http://schemas.microsoft.com/office/drawing/2014/main" id="{E36BDBA2-240B-4E2D-88C0-B008D7F6BCF4}"/>
              </a:ext>
            </a:extLst>
          </p:cNvPr>
          <p:cNvSpPr>
            <a:spLocks/>
          </p:cNvSpPr>
          <p:nvPr/>
        </p:nvSpPr>
        <p:spPr bwMode="auto">
          <a:xfrm>
            <a:off x="5427072" y="3899088"/>
            <a:ext cx="1301750" cy="508000"/>
          </a:xfrm>
          <a:custGeom>
            <a:avLst/>
            <a:gdLst>
              <a:gd name="T0" fmla="*/ 2147483647 w 682"/>
              <a:gd name="T1" fmla="*/ 0 h 248"/>
              <a:gd name="T2" fmla="*/ 2147483647 w 682"/>
              <a:gd name="T3" fmla="*/ 2147483647 h 248"/>
              <a:gd name="T4" fmla="*/ 2147483647 w 682"/>
              <a:gd name="T5" fmla="*/ 2147483647 h 248"/>
              <a:gd name="T6" fmla="*/ 0 w 682"/>
              <a:gd name="T7" fmla="*/ 2147483647 h 248"/>
              <a:gd name="T8" fmla="*/ 2147483647 w 682"/>
              <a:gd name="T9" fmla="*/ 2147483647 h 248"/>
              <a:gd name="T10" fmla="*/ 2147483647 w 682"/>
              <a:gd name="T11" fmla="*/ 2147483647 h 248"/>
              <a:gd name="T12" fmla="*/ 2147483647 w 682"/>
              <a:gd name="T13" fmla="*/ 2147483647 h 248"/>
              <a:gd name="T14" fmla="*/ 2147483647 w 682"/>
              <a:gd name="T15" fmla="*/ 2147483647 h 248"/>
              <a:gd name="T16" fmla="*/ 0 w 682"/>
              <a:gd name="T17" fmla="*/ 2147483647 h 248"/>
              <a:gd name="T18" fmla="*/ 2147483647 w 682"/>
              <a:gd name="T19" fmla="*/ 2147483647 h 248"/>
              <a:gd name="T20" fmla="*/ 2147483647 w 682"/>
              <a:gd name="T21" fmla="*/ 2147483647 h 248"/>
              <a:gd name="T22" fmla="*/ 2147483647 w 682"/>
              <a:gd name="T23" fmla="*/ 2147483647 h 248"/>
              <a:gd name="T24" fmla="*/ 2147483647 w 682"/>
              <a:gd name="T25" fmla="*/ 2147483647 h 248"/>
              <a:gd name="T26" fmla="*/ 2147483647 w 682"/>
              <a:gd name="T27" fmla="*/ 2147483647 h 248"/>
              <a:gd name="T28" fmla="*/ 2147483647 w 682"/>
              <a:gd name="T29" fmla="*/ 2147483647 h 248"/>
              <a:gd name="T30" fmla="*/ 2147483647 w 682"/>
              <a:gd name="T31" fmla="*/ 0 h 248"/>
              <a:gd name="T32" fmla="*/ 2147483647 w 682"/>
              <a:gd name="T33" fmla="*/ 2147483647 h 248"/>
              <a:gd name="T34" fmla="*/ 2147483647 w 682"/>
              <a:gd name="T35" fmla="*/ 2147483647 h 248"/>
              <a:gd name="T36" fmla="*/ 2147483647 w 682"/>
              <a:gd name="T37" fmla="*/ 2147483647 h 248"/>
              <a:gd name="T38" fmla="*/ 2147483647 w 682"/>
              <a:gd name="T39" fmla="*/ 2147483647 h 2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82"/>
              <a:gd name="T61" fmla="*/ 0 h 248"/>
              <a:gd name="T62" fmla="*/ 682 w 682"/>
              <a:gd name="T63" fmla="*/ 248 h 24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82" h="248">
                <a:moveTo>
                  <a:pt x="41" y="113"/>
                </a:moveTo>
                <a:lnTo>
                  <a:pt x="41" y="118"/>
                </a:lnTo>
                <a:lnTo>
                  <a:pt x="29" y="141"/>
                </a:lnTo>
                <a:lnTo>
                  <a:pt x="43" y="173"/>
                </a:lnTo>
                <a:lnTo>
                  <a:pt x="0" y="200"/>
                </a:lnTo>
                <a:lnTo>
                  <a:pt x="9" y="248"/>
                </a:lnTo>
                <a:lnTo>
                  <a:pt x="188" y="234"/>
                </a:lnTo>
                <a:lnTo>
                  <a:pt x="400" y="209"/>
                </a:lnTo>
                <a:lnTo>
                  <a:pt x="506" y="190"/>
                </a:lnTo>
                <a:lnTo>
                  <a:pt x="528" y="126"/>
                </a:lnTo>
                <a:lnTo>
                  <a:pt x="566" y="123"/>
                </a:lnTo>
                <a:lnTo>
                  <a:pt x="682" y="0"/>
                </a:lnTo>
                <a:lnTo>
                  <a:pt x="531" y="30"/>
                </a:lnTo>
                <a:lnTo>
                  <a:pt x="179" y="81"/>
                </a:lnTo>
                <a:lnTo>
                  <a:pt x="182" y="96"/>
                </a:lnTo>
                <a:lnTo>
                  <a:pt x="41" y="113"/>
                </a:lnTo>
                <a:close/>
              </a:path>
            </a:pathLst>
          </a:custGeom>
          <a:solidFill>
            <a:schemeClr val="accent6"/>
          </a:solidFill>
          <a:ln w="12701">
            <a:solidFill>
              <a:srgbClr val="000000"/>
            </a:solidFill>
            <a:round/>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Arial" pitchFamily="34" charset="0"/>
              </a:rPr>
              <a:t>TN</a:t>
            </a:r>
          </a:p>
        </p:txBody>
      </p:sp>
      <p:sp>
        <p:nvSpPr>
          <p:cNvPr id="43" name="Freeform 46">
            <a:extLst>
              <a:ext uri="{FF2B5EF4-FFF2-40B4-BE49-F238E27FC236}">
                <a16:creationId xmlns:a16="http://schemas.microsoft.com/office/drawing/2014/main" id="{12BE9112-612E-4A24-B975-81FDA38058E1}"/>
              </a:ext>
            </a:extLst>
          </p:cNvPr>
          <p:cNvSpPr>
            <a:spLocks/>
          </p:cNvSpPr>
          <p:nvPr/>
        </p:nvSpPr>
        <p:spPr bwMode="auto">
          <a:xfrm>
            <a:off x="5295309" y="4388038"/>
            <a:ext cx="531813" cy="993775"/>
          </a:xfrm>
          <a:custGeom>
            <a:avLst/>
            <a:gdLst>
              <a:gd name="T0" fmla="*/ 2147483647 w 279"/>
              <a:gd name="T1" fmla="*/ 0 h 487"/>
              <a:gd name="T2" fmla="*/ 2147483647 w 279"/>
              <a:gd name="T3" fmla="*/ 2147483647 h 487"/>
              <a:gd name="T4" fmla="*/ 2147483647 w 279"/>
              <a:gd name="T5" fmla="*/ 2147483647 h 487"/>
              <a:gd name="T6" fmla="*/ 0 w 279"/>
              <a:gd name="T7" fmla="*/ 2147483647 h 487"/>
              <a:gd name="T8" fmla="*/ 2147483647 w 279"/>
              <a:gd name="T9" fmla="*/ 2147483647 h 487"/>
              <a:gd name="T10" fmla="*/ 2147483647 w 279"/>
              <a:gd name="T11" fmla="*/ 2147483647 h 487"/>
              <a:gd name="T12" fmla="*/ 0 w 279"/>
              <a:gd name="T13" fmla="*/ 2147483647 h 487"/>
              <a:gd name="T14" fmla="*/ 2147483647 w 279"/>
              <a:gd name="T15" fmla="*/ 2147483647 h 487"/>
              <a:gd name="T16" fmla="*/ 2147483647 w 279"/>
              <a:gd name="T17" fmla="*/ 2147483647 h 487"/>
              <a:gd name="T18" fmla="*/ 2147483647 w 279"/>
              <a:gd name="T19" fmla="*/ 2147483647 h 487"/>
              <a:gd name="T20" fmla="*/ 2147483647 w 279"/>
              <a:gd name="T21" fmla="*/ 2147483647 h 487"/>
              <a:gd name="T22" fmla="*/ 2147483647 w 279"/>
              <a:gd name="T23" fmla="*/ 2147483647 h 487"/>
              <a:gd name="T24" fmla="*/ 2147483647 w 279"/>
              <a:gd name="T25" fmla="*/ 2147483647 h 487"/>
              <a:gd name="T26" fmla="*/ 2147483647 w 279"/>
              <a:gd name="T27" fmla="*/ 2147483647 h 487"/>
              <a:gd name="T28" fmla="*/ 2147483647 w 279"/>
              <a:gd name="T29" fmla="*/ 2147483647 h 487"/>
              <a:gd name="T30" fmla="*/ 2147483647 w 279"/>
              <a:gd name="T31" fmla="*/ 2147483647 h 487"/>
              <a:gd name="T32" fmla="*/ 2147483647 w 279"/>
              <a:gd name="T33" fmla="*/ 2147483647 h 487"/>
              <a:gd name="T34" fmla="*/ 2147483647 w 279"/>
              <a:gd name="T35" fmla="*/ 0 h 487"/>
              <a:gd name="T36" fmla="*/ 2147483647 w 279"/>
              <a:gd name="T37" fmla="*/ 2147483647 h 4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9"/>
              <a:gd name="T58" fmla="*/ 0 h 487"/>
              <a:gd name="T59" fmla="*/ 279 w 279"/>
              <a:gd name="T60" fmla="*/ 487 h 4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9" h="487">
                <a:moveTo>
                  <a:pt x="78" y="16"/>
                </a:moveTo>
                <a:lnTo>
                  <a:pt x="36" y="99"/>
                </a:lnTo>
                <a:lnTo>
                  <a:pt x="0" y="153"/>
                </a:lnTo>
                <a:lnTo>
                  <a:pt x="11" y="217"/>
                </a:lnTo>
                <a:lnTo>
                  <a:pt x="55" y="304"/>
                </a:lnTo>
                <a:lnTo>
                  <a:pt x="21" y="393"/>
                </a:lnTo>
                <a:lnTo>
                  <a:pt x="7" y="439"/>
                </a:lnTo>
                <a:lnTo>
                  <a:pt x="170" y="421"/>
                </a:lnTo>
                <a:lnTo>
                  <a:pt x="177" y="480"/>
                </a:lnTo>
                <a:lnTo>
                  <a:pt x="210" y="487"/>
                </a:lnTo>
                <a:lnTo>
                  <a:pt x="219" y="457"/>
                </a:lnTo>
                <a:lnTo>
                  <a:pt x="279" y="448"/>
                </a:lnTo>
                <a:lnTo>
                  <a:pt x="265" y="349"/>
                </a:lnTo>
                <a:lnTo>
                  <a:pt x="263" y="0"/>
                </a:lnTo>
                <a:lnTo>
                  <a:pt x="78" y="16"/>
                </a:lnTo>
                <a:close/>
              </a:path>
            </a:pathLst>
          </a:custGeom>
          <a:solidFill>
            <a:schemeClr val="accent6"/>
          </a:solidFill>
          <a:ln w="12701">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ＭＳ Ｐゴシック" pitchFamily="34" charset="-128"/>
              <a:cs typeface="Arial" pitchFamily="34" charset="0"/>
            </a:endParaRPr>
          </a:p>
        </p:txBody>
      </p:sp>
      <p:sp>
        <p:nvSpPr>
          <p:cNvPr id="44" name="Freeform 47">
            <a:extLst>
              <a:ext uri="{FF2B5EF4-FFF2-40B4-BE49-F238E27FC236}">
                <a16:creationId xmlns:a16="http://schemas.microsoft.com/office/drawing/2014/main" id="{2D13303B-9668-4386-8B99-DA088BFE6A05}"/>
              </a:ext>
            </a:extLst>
          </p:cNvPr>
          <p:cNvSpPr>
            <a:spLocks/>
          </p:cNvSpPr>
          <p:nvPr/>
        </p:nvSpPr>
        <p:spPr bwMode="auto">
          <a:xfrm>
            <a:off x="5798547" y="4311838"/>
            <a:ext cx="603250" cy="1006475"/>
          </a:xfrm>
          <a:custGeom>
            <a:avLst/>
            <a:gdLst>
              <a:gd name="T0" fmla="*/ 2147483647 w 316"/>
              <a:gd name="T1" fmla="*/ 0 h 492"/>
              <a:gd name="T2" fmla="*/ 2147483647 w 316"/>
              <a:gd name="T3" fmla="*/ 2147483647 h 492"/>
              <a:gd name="T4" fmla="*/ 2147483647 w 316"/>
              <a:gd name="T5" fmla="*/ 2147483647 h 492"/>
              <a:gd name="T6" fmla="*/ 0 w 316"/>
              <a:gd name="T7" fmla="*/ 2147483647 h 492"/>
              <a:gd name="T8" fmla="*/ 0 w 316"/>
              <a:gd name="T9" fmla="*/ 2147483647 h 492"/>
              <a:gd name="T10" fmla="*/ 2147483647 w 316"/>
              <a:gd name="T11" fmla="*/ 0 h 492"/>
              <a:gd name="T12" fmla="*/ 2147483647 w 316"/>
              <a:gd name="T13" fmla="*/ 2147483647 h 492"/>
              <a:gd name="T14" fmla="*/ 2147483647 w 316"/>
              <a:gd name="T15" fmla="*/ 2147483647 h 492"/>
              <a:gd name="T16" fmla="*/ 2147483647 w 316"/>
              <a:gd name="T17" fmla="*/ 2147483647 h 492"/>
              <a:gd name="T18" fmla="*/ 2147483647 w 316"/>
              <a:gd name="T19" fmla="*/ 2147483647 h 492"/>
              <a:gd name="T20" fmla="*/ 2147483647 w 316"/>
              <a:gd name="T21" fmla="*/ 2147483647 h 492"/>
              <a:gd name="T22" fmla="*/ 2147483647 w 316"/>
              <a:gd name="T23" fmla="*/ 2147483647 h 492"/>
              <a:gd name="T24" fmla="*/ 2147483647 w 316"/>
              <a:gd name="T25" fmla="*/ 2147483647 h 492"/>
              <a:gd name="T26" fmla="*/ 2147483647 w 316"/>
              <a:gd name="T27" fmla="*/ 2147483647 h 492"/>
              <a:gd name="T28" fmla="*/ 2147483647 w 316"/>
              <a:gd name="T29" fmla="*/ 2147483647 h 492"/>
              <a:gd name="T30" fmla="*/ 2147483647 w 316"/>
              <a:gd name="T31" fmla="*/ 2147483647 h 492"/>
              <a:gd name="T32" fmla="*/ 2147483647 w 316"/>
              <a:gd name="T33" fmla="*/ 2147483647 h 492"/>
              <a:gd name="T34" fmla="*/ 2147483647 w 316"/>
              <a:gd name="T35" fmla="*/ 2147483647 h 492"/>
              <a:gd name="T36" fmla="*/ 0 w 316"/>
              <a:gd name="T37" fmla="*/ 2147483647 h 4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6"/>
              <a:gd name="T58" fmla="*/ 0 h 492"/>
              <a:gd name="T59" fmla="*/ 316 w 316"/>
              <a:gd name="T60" fmla="*/ 492 h 49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6" h="492">
                <a:moveTo>
                  <a:pt x="0" y="25"/>
                </a:moveTo>
                <a:lnTo>
                  <a:pt x="205" y="0"/>
                </a:lnTo>
                <a:lnTo>
                  <a:pt x="270" y="227"/>
                </a:lnTo>
                <a:lnTo>
                  <a:pt x="316" y="263"/>
                </a:lnTo>
                <a:lnTo>
                  <a:pt x="279" y="330"/>
                </a:lnTo>
                <a:lnTo>
                  <a:pt x="314" y="394"/>
                </a:lnTo>
                <a:lnTo>
                  <a:pt x="105" y="417"/>
                </a:lnTo>
                <a:lnTo>
                  <a:pt x="114" y="473"/>
                </a:lnTo>
                <a:lnTo>
                  <a:pt x="83" y="492"/>
                </a:lnTo>
                <a:lnTo>
                  <a:pt x="58" y="422"/>
                </a:lnTo>
                <a:lnTo>
                  <a:pt x="44" y="478"/>
                </a:lnTo>
                <a:lnTo>
                  <a:pt x="18" y="473"/>
                </a:lnTo>
                <a:lnTo>
                  <a:pt x="9" y="416"/>
                </a:lnTo>
                <a:lnTo>
                  <a:pt x="2" y="367"/>
                </a:lnTo>
                <a:lnTo>
                  <a:pt x="0" y="25"/>
                </a:lnTo>
                <a:close/>
              </a:path>
            </a:pathLst>
          </a:custGeom>
          <a:solidFill>
            <a:schemeClr val="accent6"/>
          </a:solidFill>
          <a:ln w="12701">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ＭＳ Ｐゴシック" pitchFamily="34" charset="-128"/>
              <a:cs typeface="Arial" pitchFamily="34" charset="0"/>
            </a:endParaRPr>
          </a:p>
        </p:txBody>
      </p:sp>
      <p:sp>
        <p:nvSpPr>
          <p:cNvPr id="45" name="Freeform 48">
            <a:extLst>
              <a:ext uri="{FF2B5EF4-FFF2-40B4-BE49-F238E27FC236}">
                <a16:creationId xmlns:a16="http://schemas.microsoft.com/office/drawing/2014/main" id="{7496BE46-6692-4E93-A60B-2442DFD709F8}"/>
              </a:ext>
            </a:extLst>
          </p:cNvPr>
          <p:cNvSpPr>
            <a:spLocks/>
          </p:cNvSpPr>
          <p:nvPr/>
        </p:nvSpPr>
        <p:spPr bwMode="auto">
          <a:xfrm>
            <a:off x="6189072" y="4268976"/>
            <a:ext cx="831850" cy="922337"/>
          </a:xfrm>
          <a:custGeom>
            <a:avLst/>
            <a:gdLst>
              <a:gd name="T0" fmla="*/ 2147483647 w 436"/>
              <a:gd name="T1" fmla="*/ 0 h 452"/>
              <a:gd name="T2" fmla="*/ 2147483647 w 436"/>
              <a:gd name="T3" fmla="*/ 2147483647 h 452"/>
              <a:gd name="T4" fmla="*/ 2147483647 w 436"/>
              <a:gd name="T5" fmla="*/ 2147483647 h 452"/>
              <a:gd name="T6" fmla="*/ 0 w 436"/>
              <a:gd name="T7" fmla="*/ 2147483647 h 452"/>
              <a:gd name="T8" fmla="*/ 0 w 436"/>
              <a:gd name="T9" fmla="*/ 2147483647 h 452"/>
              <a:gd name="T10" fmla="*/ 2147483647 w 436"/>
              <a:gd name="T11" fmla="*/ 2147483647 h 452"/>
              <a:gd name="T12" fmla="*/ 2147483647 w 436"/>
              <a:gd name="T13" fmla="*/ 2147483647 h 452"/>
              <a:gd name="T14" fmla="*/ 2147483647 w 436"/>
              <a:gd name="T15" fmla="*/ 0 h 452"/>
              <a:gd name="T16" fmla="*/ 2147483647 w 436"/>
              <a:gd name="T17" fmla="*/ 2147483647 h 452"/>
              <a:gd name="T18" fmla="*/ 2147483647 w 436"/>
              <a:gd name="T19" fmla="*/ 2147483647 h 452"/>
              <a:gd name="T20" fmla="*/ 2147483647 w 436"/>
              <a:gd name="T21" fmla="*/ 2147483647 h 452"/>
              <a:gd name="T22" fmla="*/ 2147483647 w 436"/>
              <a:gd name="T23" fmla="*/ 2147483647 h 452"/>
              <a:gd name="T24" fmla="*/ 2147483647 w 436"/>
              <a:gd name="T25" fmla="*/ 2147483647 h 452"/>
              <a:gd name="T26" fmla="*/ 2147483647 w 436"/>
              <a:gd name="T27" fmla="*/ 2147483647 h 452"/>
              <a:gd name="T28" fmla="*/ 2147483647 w 436"/>
              <a:gd name="T29" fmla="*/ 2147483647 h 452"/>
              <a:gd name="T30" fmla="*/ 2147483647 w 436"/>
              <a:gd name="T31" fmla="*/ 2147483647 h 452"/>
              <a:gd name="T32" fmla="*/ 2147483647 w 436"/>
              <a:gd name="T33" fmla="*/ 2147483647 h 452"/>
              <a:gd name="T34" fmla="*/ 2147483647 w 436"/>
              <a:gd name="T35" fmla="*/ 2147483647 h 452"/>
              <a:gd name="T36" fmla="*/ 2147483647 w 436"/>
              <a:gd name="T37" fmla="*/ 2147483647 h 452"/>
              <a:gd name="T38" fmla="*/ 2147483647 w 436"/>
              <a:gd name="T39" fmla="*/ 2147483647 h 452"/>
              <a:gd name="T40" fmla="*/ 2147483647 w 436"/>
              <a:gd name="T41" fmla="*/ 2147483647 h 452"/>
              <a:gd name="T42" fmla="*/ 2147483647 w 436"/>
              <a:gd name="T43" fmla="*/ 2147483647 h 452"/>
              <a:gd name="T44" fmla="*/ 0 w 436"/>
              <a:gd name="T45" fmla="*/ 2147483647 h 4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6"/>
              <a:gd name="T70" fmla="*/ 0 h 452"/>
              <a:gd name="T71" fmla="*/ 436 w 436"/>
              <a:gd name="T72" fmla="*/ 452 h 45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6" h="452">
                <a:moveTo>
                  <a:pt x="0" y="27"/>
                </a:moveTo>
                <a:lnTo>
                  <a:pt x="4" y="27"/>
                </a:lnTo>
                <a:lnTo>
                  <a:pt x="106" y="8"/>
                </a:lnTo>
                <a:lnTo>
                  <a:pt x="196" y="0"/>
                </a:lnTo>
                <a:lnTo>
                  <a:pt x="183" y="23"/>
                </a:lnTo>
                <a:lnTo>
                  <a:pt x="211" y="23"/>
                </a:lnTo>
                <a:lnTo>
                  <a:pt x="366" y="162"/>
                </a:lnTo>
                <a:lnTo>
                  <a:pt x="427" y="252"/>
                </a:lnTo>
                <a:lnTo>
                  <a:pt x="436" y="313"/>
                </a:lnTo>
                <a:lnTo>
                  <a:pt x="416" y="328"/>
                </a:lnTo>
                <a:lnTo>
                  <a:pt x="427" y="389"/>
                </a:lnTo>
                <a:lnTo>
                  <a:pt x="384" y="392"/>
                </a:lnTo>
                <a:lnTo>
                  <a:pt x="384" y="444"/>
                </a:lnTo>
                <a:lnTo>
                  <a:pt x="349" y="418"/>
                </a:lnTo>
                <a:lnTo>
                  <a:pt x="125" y="452"/>
                </a:lnTo>
                <a:lnTo>
                  <a:pt x="74" y="354"/>
                </a:lnTo>
                <a:lnTo>
                  <a:pt x="111" y="287"/>
                </a:lnTo>
                <a:lnTo>
                  <a:pt x="63" y="254"/>
                </a:lnTo>
                <a:lnTo>
                  <a:pt x="0" y="27"/>
                </a:lnTo>
                <a:close/>
              </a:path>
            </a:pathLst>
          </a:custGeom>
          <a:solidFill>
            <a:schemeClr val="accent6"/>
          </a:solidFill>
          <a:ln w="12701">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mn-ea"/>
              <a:cs typeface="+mn-cs"/>
            </a:endParaRPr>
          </a:p>
        </p:txBody>
      </p:sp>
      <p:sp>
        <p:nvSpPr>
          <p:cNvPr id="46" name="Freeform 49">
            <a:extLst>
              <a:ext uri="{FF2B5EF4-FFF2-40B4-BE49-F238E27FC236}">
                <a16:creationId xmlns:a16="http://schemas.microsoft.com/office/drawing/2014/main" id="{76550499-F546-402B-93EB-EE1C3D667CC9}"/>
              </a:ext>
            </a:extLst>
          </p:cNvPr>
          <p:cNvSpPr>
            <a:spLocks/>
          </p:cNvSpPr>
          <p:nvPr/>
        </p:nvSpPr>
        <p:spPr bwMode="auto">
          <a:xfrm>
            <a:off x="6538322" y="4141976"/>
            <a:ext cx="760412" cy="646112"/>
          </a:xfrm>
          <a:custGeom>
            <a:avLst/>
            <a:gdLst>
              <a:gd name="T0" fmla="*/ 2147483647 w 398"/>
              <a:gd name="T1" fmla="*/ 0 h 316"/>
              <a:gd name="T2" fmla="*/ 2147483647 w 398"/>
              <a:gd name="T3" fmla="*/ 2147483647 h 316"/>
              <a:gd name="T4" fmla="*/ 2147483647 w 398"/>
              <a:gd name="T5" fmla="*/ 2147483647 h 316"/>
              <a:gd name="T6" fmla="*/ 0 w 398"/>
              <a:gd name="T7" fmla="*/ 2147483647 h 316"/>
              <a:gd name="T8" fmla="*/ 2147483647 w 398"/>
              <a:gd name="T9" fmla="*/ 2147483647 h 316"/>
              <a:gd name="T10" fmla="*/ 2147483647 w 398"/>
              <a:gd name="T11" fmla="*/ 2147483647 h 316"/>
              <a:gd name="T12" fmla="*/ 2147483647 w 398"/>
              <a:gd name="T13" fmla="*/ 0 h 316"/>
              <a:gd name="T14" fmla="*/ 2147483647 w 398"/>
              <a:gd name="T15" fmla="*/ 2147483647 h 316"/>
              <a:gd name="T16" fmla="*/ 2147483647 w 398"/>
              <a:gd name="T17" fmla="*/ 2147483647 h 316"/>
              <a:gd name="T18" fmla="*/ 2147483647 w 398"/>
              <a:gd name="T19" fmla="*/ 2147483647 h 316"/>
              <a:gd name="T20" fmla="*/ 2147483647 w 398"/>
              <a:gd name="T21" fmla="*/ 2147483647 h 316"/>
              <a:gd name="T22" fmla="*/ 2147483647 w 398"/>
              <a:gd name="T23" fmla="*/ 2147483647 h 316"/>
              <a:gd name="T24" fmla="*/ 2147483647 w 398"/>
              <a:gd name="T25" fmla="*/ 2147483647 h 316"/>
              <a:gd name="T26" fmla="*/ 2147483647 w 398"/>
              <a:gd name="T27" fmla="*/ 2147483647 h 316"/>
              <a:gd name="T28" fmla="*/ 2147483647 w 398"/>
              <a:gd name="T29" fmla="*/ 2147483647 h 316"/>
              <a:gd name="T30" fmla="*/ 2147483647 w 398"/>
              <a:gd name="T31" fmla="*/ 2147483647 h 316"/>
              <a:gd name="T32" fmla="*/ 2147483647 w 398"/>
              <a:gd name="T33" fmla="*/ 2147483647 h 316"/>
              <a:gd name="T34" fmla="*/ 2147483647 w 398"/>
              <a:gd name="T35" fmla="*/ 2147483647 h 316"/>
              <a:gd name="T36" fmla="*/ 0 w 398"/>
              <a:gd name="T37" fmla="*/ 2147483647 h 316"/>
              <a:gd name="T38" fmla="*/ 2147483647 w 398"/>
              <a:gd name="T39" fmla="*/ 2147483647 h 3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8"/>
              <a:gd name="T61" fmla="*/ 0 h 316"/>
              <a:gd name="T62" fmla="*/ 398 w 398"/>
              <a:gd name="T63" fmla="*/ 316 h 3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8" h="316">
                <a:moveTo>
                  <a:pt x="15" y="57"/>
                </a:moveTo>
                <a:lnTo>
                  <a:pt x="47" y="27"/>
                </a:lnTo>
                <a:lnTo>
                  <a:pt x="166" y="0"/>
                </a:lnTo>
                <a:lnTo>
                  <a:pt x="202" y="18"/>
                </a:lnTo>
                <a:lnTo>
                  <a:pt x="279" y="5"/>
                </a:lnTo>
                <a:lnTo>
                  <a:pt x="342" y="50"/>
                </a:lnTo>
                <a:lnTo>
                  <a:pt x="398" y="85"/>
                </a:lnTo>
                <a:lnTo>
                  <a:pt x="366" y="179"/>
                </a:lnTo>
                <a:lnTo>
                  <a:pt x="318" y="227"/>
                </a:lnTo>
                <a:lnTo>
                  <a:pt x="266" y="242"/>
                </a:lnTo>
                <a:lnTo>
                  <a:pt x="276" y="280"/>
                </a:lnTo>
                <a:lnTo>
                  <a:pt x="244" y="316"/>
                </a:lnTo>
                <a:lnTo>
                  <a:pt x="183" y="227"/>
                </a:lnTo>
                <a:lnTo>
                  <a:pt x="26" y="85"/>
                </a:lnTo>
                <a:lnTo>
                  <a:pt x="0" y="85"/>
                </a:lnTo>
                <a:lnTo>
                  <a:pt x="15" y="57"/>
                </a:lnTo>
                <a:close/>
              </a:path>
            </a:pathLst>
          </a:custGeom>
          <a:solidFill>
            <a:schemeClr val="accent6"/>
          </a:solidFill>
          <a:ln w="12701">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ＭＳ Ｐゴシック" pitchFamily="34" charset="-128"/>
              <a:cs typeface="Arial" pitchFamily="34" charset="0"/>
            </a:endParaRPr>
          </a:p>
        </p:txBody>
      </p:sp>
      <p:sp>
        <p:nvSpPr>
          <p:cNvPr id="47" name="Freeform 50">
            <a:extLst>
              <a:ext uri="{FF2B5EF4-FFF2-40B4-BE49-F238E27FC236}">
                <a16:creationId xmlns:a16="http://schemas.microsoft.com/office/drawing/2014/main" id="{DDFDE521-7151-491D-8785-7AEEE08C04CE}"/>
              </a:ext>
            </a:extLst>
          </p:cNvPr>
          <p:cNvSpPr>
            <a:spLocks/>
          </p:cNvSpPr>
          <p:nvPr/>
        </p:nvSpPr>
        <p:spPr bwMode="auto">
          <a:xfrm>
            <a:off x="6000159" y="5062726"/>
            <a:ext cx="1419225" cy="1031875"/>
          </a:xfrm>
          <a:custGeom>
            <a:avLst/>
            <a:gdLst>
              <a:gd name="T0" fmla="*/ 2147483647 w 745"/>
              <a:gd name="T1" fmla="*/ 0 h 506"/>
              <a:gd name="T2" fmla="*/ 2147483647 w 745"/>
              <a:gd name="T3" fmla="*/ 2147483647 h 506"/>
              <a:gd name="T4" fmla="*/ 2147483647 w 745"/>
              <a:gd name="T5" fmla="*/ 2147483647 h 506"/>
              <a:gd name="T6" fmla="*/ 0 w 745"/>
              <a:gd name="T7" fmla="*/ 2147483647 h 506"/>
              <a:gd name="T8" fmla="*/ 0 w 745"/>
              <a:gd name="T9" fmla="*/ 2147483647 h 506"/>
              <a:gd name="T10" fmla="*/ 2147483647 w 745"/>
              <a:gd name="T11" fmla="*/ 2147483647 h 506"/>
              <a:gd name="T12" fmla="*/ 2147483647 w 745"/>
              <a:gd name="T13" fmla="*/ 2147483647 h 506"/>
              <a:gd name="T14" fmla="*/ 2147483647 w 745"/>
              <a:gd name="T15" fmla="*/ 2147483647 h 506"/>
              <a:gd name="T16" fmla="*/ 2147483647 w 745"/>
              <a:gd name="T17" fmla="*/ 2147483647 h 506"/>
              <a:gd name="T18" fmla="*/ 2147483647 w 745"/>
              <a:gd name="T19" fmla="*/ 2147483647 h 506"/>
              <a:gd name="T20" fmla="*/ 2147483647 w 745"/>
              <a:gd name="T21" fmla="*/ 0 h 506"/>
              <a:gd name="T22" fmla="*/ 2147483647 w 745"/>
              <a:gd name="T23" fmla="*/ 2147483647 h 506"/>
              <a:gd name="T24" fmla="*/ 2147483647 w 745"/>
              <a:gd name="T25" fmla="*/ 2147483647 h 506"/>
              <a:gd name="T26" fmla="*/ 2147483647 w 745"/>
              <a:gd name="T27" fmla="*/ 2147483647 h 506"/>
              <a:gd name="T28" fmla="*/ 2147483647 w 745"/>
              <a:gd name="T29" fmla="*/ 2147483647 h 506"/>
              <a:gd name="T30" fmla="*/ 2147483647 w 745"/>
              <a:gd name="T31" fmla="*/ 2147483647 h 506"/>
              <a:gd name="T32" fmla="*/ 2147483647 w 745"/>
              <a:gd name="T33" fmla="*/ 2147483647 h 506"/>
              <a:gd name="T34" fmla="*/ 2147483647 w 745"/>
              <a:gd name="T35" fmla="*/ 2147483647 h 506"/>
              <a:gd name="T36" fmla="*/ 2147483647 w 745"/>
              <a:gd name="T37" fmla="*/ 2147483647 h 506"/>
              <a:gd name="T38" fmla="*/ 2147483647 w 745"/>
              <a:gd name="T39" fmla="*/ 2147483647 h 506"/>
              <a:gd name="T40" fmla="*/ 2147483647 w 745"/>
              <a:gd name="T41" fmla="*/ 2147483647 h 506"/>
              <a:gd name="T42" fmla="*/ 2147483647 w 745"/>
              <a:gd name="T43" fmla="*/ 2147483647 h 506"/>
              <a:gd name="T44" fmla="*/ 2147483647 w 745"/>
              <a:gd name="T45" fmla="*/ 2147483647 h 506"/>
              <a:gd name="T46" fmla="*/ 2147483647 w 745"/>
              <a:gd name="T47" fmla="*/ 2147483647 h 506"/>
              <a:gd name="T48" fmla="*/ 2147483647 w 745"/>
              <a:gd name="T49" fmla="*/ 2147483647 h 506"/>
              <a:gd name="T50" fmla="*/ 2147483647 w 745"/>
              <a:gd name="T51" fmla="*/ 2147483647 h 506"/>
              <a:gd name="T52" fmla="*/ 2147483647 w 745"/>
              <a:gd name="T53" fmla="*/ 2147483647 h 506"/>
              <a:gd name="T54" fmla="*/ 2147483647 w 745"/>
              <a:gd name="T55" fmla="*/ 2147483647 h 506"/>
              <a:gd name="T56" fmla="*/ 2147483647 w 745"/>
              <a:gd name="T57" fmla="*/ 2147483647 h 506"/>
              <a:gd name="T58" fmla="*/ 2147483647 w 745"/>
              <a:gd name="T59" fmla="*/ 2147483647 h 506"/>
              <a:gd name="T60" fmla="*/ 2147483647 w 745"/>
              <a:gd name="T61" fmla="*/ 2147483647 h 506"/>
              <a:gd name="T62" fmla="*/ 2147483647 w 745"/>
              <a:gd name="T63" fmla="*/ 2147483647 h 506"/>
              <a:gd name="T64" fmla="*/ 2147483647 w 745"/>
              <a:gd name="T65" fmla="*/ 2147483647 h 506"/>
              <a:gd name="T66" fmla="*/ 2147483647 w 745"/>
              <a:gd name="T67" fmla="*/ 2147483647 h 506"/>
              <a:gd name="T68" fmla="*/ 2147483647 w 745"/>
              <a:gd name="T69" fmla="*/ 2147483647 h 506"/>
              <a:gd name="T70" fmla="*/ 2147483647 w 745"/>
              <a:gd name="T71" fmla="*/ 2147483647 h 506"/>
              <a:gd name="T72" fmla="*/ 2147483647 w 745"/>
              <a:gd name="T73" fmla="*/ 2147483647 h 506"/>
              <a:gd name="T74" fmla="*/ 2147483647 w 745"/>
              <a:gd name="T75" fmla="*/ 2147483647 h 506"/>
              <a:gd name="T76" fmla="*/ 2147483647 w 745"/>
              <a:gd name="T77" fmla="*/ 2147483647 h 506"/>
              <a:gd name="T78" fmla="*/ 2147483647 w 745"/>
              <a:gd name="T79" fmla="*/ 2147483647 h 506"/>
              <a:gd name="T80" fmla="*/ 2147483647 w 745"/>
              <a:gd name="T81" fmla="*/ 2147483647 h 506"/>
              <a:gd name="T82" fmla="*/ 2147483647 w 745"/>
              <a:gd name="T83" fmla="*/ 2147483647 h 506"/>
              <a:gd name="T84" fmla="*/ 2147483647 w 745"/>
              <a:gd name="T85" fmla="*/ 2147483647 h 506"/>
              <a:gd name="T86" fmla="*/ 0 w 745"/>
              <a:gd name="T87" fmla="*/ 2147483647 h 50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45"/>
              <a:gd name="T133" fmla="*/ 0 h 506"/>
              <a:gd name="T134" fmla="*/ 745 w 745"/>
              <a:gd name="T135" fmla="*/ 506 h 50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45" h="506">
                <a:moveTo>
                  <a:pt x="0" y="49"/>
                </a:moveTo>
                <a:lnTo>
                  <a:pt x="205" y="29"/>
                </a:lnTo>
                <a:lnTo>
                  <a:pt x="227" y="63"/>
                </a:lnTo>
                <a:lnTo>
                  <a:pt x="446" y="29"/>
                </a:lnTo>
                <a:lnTo>
                  <a:pt x="484" y="57"/>
                </a:lnTo>
                <a:lnTo>
                  <a:pt x="484" y="4"/>
                </a:lnTo>
                <a:lnTo>
                  <a:pt x="481" y="0"/>
                </a:lnTo>
                <a:lnTo>
                  <a:pt x="524" y="3"/>
                </a:lnTo>
                <a:lnTo>
                  <a:pt x="571" y="81"/>
                </a:lnTo>
                <a:lnTo>
                  <a:pt x="645" y="188"/>
                </a:lnTo>
                <a:lnTo>
                  <a:pt x="681" y="279"/>
                </a:lnTo>
                <a:lnTo>
                  <a:pt x="737" y="343"/>
                </a:lnTo>
                <a:lnTo>
                  <a:pt x="745" y="436"/>
                </a:lnTo>
                <a:lnTo>
                  <a:pt x="728" y="491"/>
                </a:lnTo>
                <a:lnTo>
                  <a:pt x="649" y="506"/>
                </a:lnTo>
                <a:lnTo>
                  <a:pt x="636" y="483"/>
                </a:lnTo>
                <a:lnTo>
                  <a:pt x="581" y="449"/>
                </a:lnTo>
                <a:lnTo>
                  <a:pt x="564" y="414"/>
                </a:lnTo>
                <a:lnTo>
                  <a:pt x="549" y="401"/>
                </a:lnTo>
                <a:lnTo>
                  <a:pt x="540" y="369"/>
                </a:lnTo>
                <a:lnTo>
                  <a:pt x="527" y="378"/>
                </a:lnTo>
                <a:lnTo>
                  <a:pt x="484" y="336"/>
                </a:lnTo>
                <a:lnTo>
                  <a:pt x="494" y="297"/>
                </a:lnTo>
                <a:lnTo>
                  <a:pt x="484" y="275"/>
                </a:lnTo>
                <a:lnTo>
                  <a:pt x="471" y="282"/>
                </a:lnTo>
                <a:lnTo>
                  <a:pt x="472" y="305"/>
                </a:lnTo>
                <a:lnTo>
                  <a:pt x="458" y="275"/>
                </a:lnTo>
                <a:lnTo>
                  <a:pt x="459" y="204"/>
                </a:lnTo>
                <a:lnTo>
                  <a:pt x="431" y="161"/>
                </a:lnTo>
                <a:lnTo>
                  <a:pt x="362" y="127"/>
                </a:lnTo>
                <a:lnTo>
                  <a:pt x="327" y="87"/>
                </a:lnTo>
                <a:lnTo>
                  <a:pt x="288" y="83"/>
                </a:lnTo>
                <a:lnTo>
                  <a:pt x="272" y="108"/>
                </a:lnTo>
                <a:lnTo>
                  <a:pt x="213" y="125"/>
                </a:lnTo>
                <a:lnTo>
                  <a:pt x="180" y="108"/>
                </a:lnTo>
                <a:lnTo>
                  <a:pt x="163" y="81"/>
                </a:lnTo>
                <a:lnTo>
                  <a:pt x="54" y="105"/>
                </a:lnTo>
                <a:lnTo>
                  <a:pt x="30" y="86"/>
                </a:lnTo>
                <a:lnTo>
                  <a:pt x="6" y="106"/>
                </a:lnTo>
                <a:lnTo>
                  <a:pt x="0" y="49"/>
                </a:lnTo>
                <a:close/>
              </a:path>
            </a:pathLst>
          </a:custGeom>
          <a:solidFill>
            <a:schemeClr val="accent6"/>
          </a:solidFill>
          <a:ln w="12701">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mn-ea"/>
              <a:cs typeface="+mn-cs"/>
            </a:endParaRPr>
          </a:p>
        </p:txBody>
      </p:sp>
      <p:sp>
        <p:nvSpPr>
          <p:cNvPr id="48" name="Freeform 51">
            <a:extLst>
              <a:ext uri="{FF2B5EF4-FFF2-40B4-BE49-F238E27FC236}">
                <a16:creationId xmlns:a16="http://schemas.microsoft.com/office/drawing/2014/main" id="{E59673AB-51FB-427B-B3DC-7F3E89EACA76}"/>
              </a:ext>
            </a:extLst>
          </p:cNvPr>
          <p:cNvSpPr>
            <a:spLocks/>
          </p:cNvSpPr>
          <p:nvPr/>
        </p:nvSpPr>
        <p:spPr bwMode="auto">
          <a:xfrm>
            <a:off x="6389097" y="3700651"/>
            <a:ext cx="1309687" cy="612775"/>
          </a:xfrm>
          <a:custGeom>
            <a:avLst/>
            <a:gdLst>
              <a:gd name="T0" fmla="*/ 2147483647 w 686"/>
              <a:gd name="T1" fmla="*/ 0 h 301"/>
              <a:gd name="T2" fmla="*/ 2147483647 w 686"/>
              <a:gd name="T3" fmla="*/ 2147483647 h 301"/>
              <a:gd name="T4" fmla="*/ 2147483647 w 686"/>
              <a:gd name="T5" fmla="*/ 2147483647 h 301"/>
              <a:gd name="T6" fmla="*/ 0 w 686"/>
              <a:gd name="T7" fmla="*/ 2147483647 h 301"/>
              <a:gd name="T8" fmla="*/ 2147483647 w 686"/>
              <a:gd name="T9" fmla="*/ 2147483647 h 301"/>
              <a:gd name="T10" fmla="*/ 0 w 686"/>
              <a:gd name="T11" fmla="*/ 2147483647 h 301"/>
              <a:gd name="T12" fmla="*/ 2147483647 w 686"/>
              <a:gd name="T13" fmla="*/ 2147483647 h 301"/>
              <a:gd name="T14" fmla="*/ 2147483647 w 686"/>
              <a:gd name="T15" fmla="*/ 2147483647 h 301"/>
              <a:gd name="T16" fmla="*/ 2147483647 w 686"/>
              <a:gd name="T17" fmla="*/ 2147483647 h 301"/>
              <a:gd name="T18" fmla="*/ 2147483647 w 686"/>
              <a:gd name="T19" fmla="*/ 2147483647 h 301"/>
              <a:gd name="T20" fmla="*/ 2147483647 w 686"/>
              <a:gd name="T21" fmla="*/ 2147483647 h 301"/>
              <a:gd name="T22" fmla="*/ 2147483647 w 686"/>
              <a:gd name="T23" fmla="*/ 2147483647 h 301"/>
              <a:gd name="T24" fmla="*/ 2147483647 w 686"/>
              <a:gd name="T25" fmla="*/ 2147483647 h 301"/>
              <a:gd name="T26" fmla="*/ 2147483647 w 686"/>
              <a:gd name="T27" fmla="*/ 2147483647 h 301"/>
              <a:gd name="T28" fmla="*/ 2147483647 w 686"/>
              <a:gd name="T29" fmla="*/ 2147483647 h 301"/>
              <a:gd name="T30" fmla="*/ 2147483647 w 686"/>
              <a:gd name="T31" fmla="*/ 2147483647 h 301"/>
              <a:gd name="T32" fmla="*/ 2147483647 w 686"/>
              <a:gd name="T33" fmla="*/ 2147483647 h 301"/>
              <a:gd name="T34" fmla="*/ 2147483647 w 686"/>
              <a:gd name="T35" fmla="*/ 2147483647 h 301"/>
              <a:gd name="T36" fmla="*/ 2147483647 w 686"/>
              <a:gd name="T37" fmla="*/ 2147483647 h 301"/>
              <a:gd name="T38" fmla="*/ 2147483647 w 686"/>
              <a:gd name="T39" fmla="*/ 2147483647 h 301"/>
              <a:gd name="T40" fmla="*/ 2147483647 w 686"/>
              <a:gd name="T41" fmla="*/ 2147483647 h 301"/>
              <a:gd name="T42" fmla="*/ 2147483647 w 686"/>
              <a:gd name="T43" fmla="*/ 2147483647 h 301"/>
              <a:gd name="T44" fmla="*/ 2147483647 w 686"/>
              <a:gd name="T45" fmla="*/ 2147483647 h 301"/>
              <a:gd name="T46" fmla="*/ 2147483647 w 686"/>
              <a:gd name="T47" fmla="*/ 2147483647 h 301"/>
              <a:gd name="T48" fmla="*/ 2147483647 w 686"/>
              <a:gd name="T49" fmla="*/ 2147483647 h 301"/>
              <a:gd name="T50" fmla="*/ 2147483647 w 686"/>
              <a:gd name="T51" fmla="*/ 2147483647 h 301"/>
              <a:gd name="T52" fmla="*/ 2147483647 w 686"/>
              <a:gd name="T53" fmla="*/ 2147483647 h 301"/>
              <a:gd name="T54" fmla="*/ 2147483647 w 686"/>
              <a:gd name="T55" fmla="*/ 2147483647 h 301"/>
              <a:gd name="T56" fmla="*/ 2147483647 w 686"/>
              <a:gd name="T57" fmla="*/ 2147483647 h 301"/>
              <a:gd name="T58" fmla="*/ 2147483647 w 686"/>
              <a:gd name="T59" fmla="*/ 2147483647 h 301"/>
              <a:gd name="T60" fmla="*/ 2147483647 w 686"/>
              <a:gd name="T61" fmla="*/ 2147483647 h 301"/>
              <a:gd name="T62" fmla="*/ 2147483647 w 686"/>
              <a:gd name="T63" fmla="*/ 2147483647 h 301"/>
              <a:gd name="T64" fmla="*/ 2147483647 w 686"/>
              <a:gd name="T65" fmla="*/ 2147483647 h 301"/>
              <a:gd name="T66" fmla="*/ 2147483647 w 686"/>
              <a:gd name="T67" fmla="*/ 0 h 301"/>
              <a:gd name="T68" fmla="*/ 2147483647 w 686"/>
              <a:gd name="T69" fmla="*/ 2147483647 h 301"/>
              <a:gd name="T70" fmla="*/ 2147483647 w 686"/>
              <a:gd name="T71" fmla="*/ 2147483647 h 301"/>
              <a:gd name="T72" fmla="*/ 2147483647 w 686"/>
              <a:gd name="T73" fmla="*/ 2147483647 h 301"/>
              <a:gd name="T74" fmla="*/ 2147483647 w 686"/>
              <a:gd name="T75" fmla="*/ 2147483647 h 3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6"/>
              <a:gd name="T115" fmla="*/ 0 h 301"/>
              <a:gd name="T116" fmla="*/ 686 w 686"/>
              <a:gd name="T117" fmla="*/ 301 h 3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6" h="301">
                <a:moveTo>
                  <a:pt x="23" y="222"/>
                </a:moveTo>
                <a:lnTo>
                  <a:pt x="0" y="286"/>
                </a:lnTo>
                <a:lnTo>
                  <a:pt x="88" y="278"/>
                </a:lnTo>
                <a:lnTo>
                  <a:pt x="123" y="248"/>
                </a:lnTo>
                <a:lnTo>
                  <a:pt x="244" y="216"/>
                </a:lnTo>
                <a:lnTo>
                  <a:pt x="277" y="234"/>
                </a:lnTo>
                <a:lnTo>
                  <a:pt x="357" y="222"/>
                </a:lnTo>
                <a:lnTo>
                  <a:pt x="357" y="227"/>
                </a:lnTo>
                <a:lnTo>
                  <a:pt x="476" y="301"/>
                </a:lnTo>
                <a:lnTo>
                  <a:pt x="546" y="279"/>
                </a:lnTo>
                <a:lnTo>
                  <a:pt x="585" y="196"/>
                </a:lnTo>
                <a:lnTo>
                  <a:pt x="654" y="173"/>
                </a:lnTo>
                <a:lnTo>
                  <a:pt x="686" y="112"/>
                </a:lnTo>
                <a:lnTo>
                  <a:pt x="684" y="38"/>
                </a:lnTo>
                <a:lnTo>
                  <a:pt x="676" y="99"/>
                </a:lnTo>
                <a:lnTo>
                  <a:pt x="638" y="151"/>
                </a:lnTo>
                <a:lnTo>
                  <a:pt x="623" y="147"/>
                </a:lnTo>
                <a:lnTo>
                  <a:pt x="572" y="161"/>
                </a:lnTo>
                <a:lnTo>
                  <a:pt x="572" y="144"/>
                </a:lnTo>
                <a:lnTo>
                  <a:pt x="623" y="126"/>
                </a:lnTo>
                <a:lnTo>
                  <a:pt x="577" y="121"/>
                </a:lnTo>
                <a:lnTo>
                  <a:pt x="629" y="105"/>
                </a:lnTo>
                <a:lnTo>
                  <a:pt x="649" y="113"/>
                </a:lnTo>
                <a:lnTo>
                  <a:pt x="660" y="55"/>
                </a:lnTo>
                <a:lnTo>
                  <a:pt x="646" y="42"/>
                </a:lnTo>
                <a:lnTo>
                  <a:pt x="584" y="65"/>
                </a:lnTo>
                <a:lnTo>
                  <a:pt x="585" y="30"/>
                </a:lnTo>
                <a:lnTo>
                  <a:pt x="612" y="39"/>
                </a:lnTo>
                <a:lnTo>
                  <a:pt x="646" y="13"/>
                </a:lnTo>
                <a:lnTo>
                  <a:pt x="628" y="0"/>
                </a:lnTo>
                <a:lnTo>
                  <a:pt x="423" y="46"/>
                </a:lnTo>
                <a:lnTo>
                  <a:pt x="171" y="97"/>
                </a:lnTo>
                <a:lnTo>
                  <a:pt x="56" y="221"/>
                </a:lnTo>
                <a:lnTo>
                  <a:pt x="23" y="222"/>
                </a:lnTo>
                <a:close/>
              </a:path>
            </a:pathLst>
          </a:custGeom>
          <a:solidFill>
            <a:schemeClr val="accent6"/>
          </a:solidFill>
          <a:ln w="12701">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mn-ea"/>
              <a:cs typeface="Arial" pitchFamily="34" charset="0"/>
            </a:endParaRPr>
          </a:p>
        </p:txBody>
      </p:sp>
      <p:sp>
        <p:nvSpPr>
          <p:cNvPr id="49" name="Freeform 53">
            <a:extLst>
              <a:ext uri="{FF2B5EF4-FFF2-40B4-BE49-F238E27FC236}">
                <a16:creationId xmlns:a16="http://schemas.microsoft.com/office/drawing/2014/main" id="{2EFF2DFF-F7BF-4140-AD6E-F71910BFB610}"/>
              </a:ext>
            </a:extLst>
          </p:cNvPr>
          <p:cNvSpPr>
            <a:spLocks/>
          </p:cNvSpPr>
          <p:nvPr/>
        </p:nvSpPr>
        <p:spPr bwMode="auto">
          <a:xfrm>
            <a:off x="6522447" y="3041838"/>
            <a:ext cx="649287" cy="727075"/>
          </a:xfrm>
          <a:custGeom>
            <a:avLst/>
            <a:gdLst>
              <a:gd name="T0" fmla="*/ 2147483647 w 341"/>
              <a:gd name="T1" fmla="*/ 0 h 356"/>
              <a:gd name="T2" fmla="*/ 2147483647 w 341"/>
              <a:gd name="T3" fmla="*/ 2147483647 h 356"/>
              <a:gd name="T4" fmla="*/ 2147483647 w 341"/>
              <a:gd name="T5" fmla="*/ 2147483647 h 356"/>
              <a:gd name="T6" fmla="*/ 0 w 341"/>
              <a:gd name="T7" fmla="*/ 2147483647 h 356"/>
              <a:gd name="T8" fmla="*/ 2147483647 w 341"/>
              <a:gd name="T9" fmla="*/ 2147483647 h 356"/>
              <a:gd name="T10" fmla="*/ 2147483647 w 341"/>
              <a:gd name="T11" fmla="*/ 2147483647 h 356"/>
              <a:gd name="T12" fmla="*/ 0 w 341"/>
              <a:gd name="T13" fmla="*/ 2147483647 h 356"/>
              <a:gd name="T14" fmla="*/ 2147483647 w 341"/>
              <a:gd name="T15" fmla="*/ 2147483647 h 356"/>
              <a:gd name="T16" fmla="*/ 2147483647 w 341"/>
              <a:gd name="T17" fmla="*/ 2147483647 h 356"/>
              <a:gd name="T18" fmla="*/ 2147483647 w 341"/>
              <a:gd name="T19" fmla="*/ 2147483647 h 356"/>
              <a:gd name="T20" fmla="*/ 2147483647 w 341"/>
              <a:gd name="T21" fmla="*/ 2147483647 h 356"/>
              <a:gd name="T22" fmla="*/ 2147483647 w 341"/>
              <a:gd name="T23" fmla="*/ 2147483647 h 356"/>
              <a:gd name="T24" fmla="*/ 2147483647 w 341"/>
              <a:gd name="T25" fmla="*/ 2147483647 h 356"/>
              <a:gd name="T26" fmla="*/ 2147483647 w 341"/>
              <a:gd name="T27" fmla="*/ 2147483647 h 356"/>
              <a:gd name="T28" fmla="*/ 2147483647 w 341"/>
              <a:gd name="T29" fmla="*/ 2147483647 h 356"/>
              <a:gd name="T30" fmla="*/ 2147483647 w 341"/>
              <a:gd name="T31" fmla="*/ 2147483647 h 356"/>
              <a:gd name="T32" fmla="*/ 2147483647 w 341"/>
              <a:gd name="T33" fmla="*/ 2147483647 h 356"/>
              <a:gd name="T34" fmla="*/ 2147483647 w 341"/>
              <a:gd name="T35" fmla="*/ 2147483647 h 356"/>
              <a:gd name="T36" fmla="*/ 2147483647 w 341"/>
              <a:gd name="T37" fmla="*/ 2147483647 h 356"/>
              <a:gd name="T38" fmla="*/ 2147483647 w 341"/>
              <a:gd name="T39" fmla="*/ 2147483647 h 356"/>
              <a:gd name="T40" fmla="*/ 2147483647 w 341"/>
              <a:gd name="T41" fmla="*/ 0 h 356"/>
              <a:gd name="T42" fmla="*/ 2147483647 w 341"/>
              <a:gd name="T43" fmla="*/ 2147483647 h 356"/>
              <a:gd name="T44" fmla="*/ 2147483647 w 341"/>
              <a:gd name="T45" fmla="*/ 2147483647 h 356"/>
              <a:gd name="T46" fmla="*/ 2147483647 w 341"/>
              <a:gd name="T47" fmla="*/ 2147483647 h 356"/>
              <a:gd name="T48" fmla="*/ 2147483647 w 341"/>
              <a:gd name="T49" fmla="*/ 2147483647 h 3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41"/>
              <a:gd name="T76" fmla="*/ 0 h 356"/>
              <a:gd name="T77" fmla="*/ 341 w 341"/>
              <a:gd name="T78" fmla="*/ 356 h 3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41" h="356">
                <a:moveTo>
                  <a:pt x="35" y="186"/>
                </a:moveTo>
                <a:lnTo>
                  <a:pt x="9" y="179"/>
                </a:lnTo>
                <a:lnTo>
                  <a:pt x="0" y="236"/>
                </a:lnTo>
                <a:lnTo>
                  <a:pt x="9" y="295"/>
                </a:lnTo>
                <a:lnTo>
                  <a:pt x="59" y="336"/>
                </a:lnTo>
                <a:lnTo>
                  <a:pt x="70" y="356"/>
                </a:lnTo>
                <a:lnTo>
                  <a:pt x="133" y="336"/>
                </a:lnTo>
                <a:lnTo>
                  <a:pt x="207" y="288"/>
                </a:lnTo>
                <a:lnTo>
                  <a:pt x="229" y="183"/>
                </a:lnTo>
                <a:lnTo>
                  <a:pt x="277" y="156"/>
                </a:lnTo>
                <a:lnTo>
                  <a:pt x="303" y="92"/>
                </a:lnTo>
                <a:lnTo>
                  <a:pt x="341" y="74"/>
                </a:lnTo>
                <a:lnTo>
                  <a:pt x="291" y="66"/>
                </a:lnTo>
                <a:lnTo>
                  <a:pt x="205" y="112"/>
                </a:lnTo>
                <a:lnTo>
                  <a:pt x="192" y="67"/>
                </a:lnTo>
                <a:lnTo>
                  <a:pt x="118" y="71"/>
                </a:lnTo>
                <a:lnTo>
                  <a:pt x="101" y="0"/>
                </a:lnTo>
                <a:lnTo>
                  <a:pt x="82" y="19"/>
                </a:lnTo>
                <a:lnTo>
                  <a:pt x="88" y="121"/>
                </a:lnTo>
                <a:lnTo>
                  <a:pt x="54" y="130"/>
                </a:lnTo>
                <a:lnTo>
                  <a:pt x="35" y="186"/>
                </a:lnTo>
                <a:close/>
              </a:path>
            </a:pathLst>
          </a:custGeom>
          <a:solidFill>
            <a:schemeClr val="accent6"/>
          </a:solidFill>
          <a:ln w="12701">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ＭＳ Ｐゴシック" pitchFamily="34" charset="-128"/>
              <a:cs typeface="Arial" pitchFamily="34" charset="0"/>
            </a:endParaRPr>
          </a:p>
        </p:txBody>
      </p:sp>
      <p:sp>
        <p:nvSpPr>
          <p:cNvPr id="50" name="Freeform 54">
            <a:extLst>
              <a:ext uri="{FF2B5EF4-FFF2-40B4-BE49-F238E27FC236}">
                <a16:creationId xmlns:a16="http://schemas.microsoft.com/office/drawing/2014/main" id="{A5FC9BC8-41B7-48B8-B573-26BF85F0440F}"/>
              </a:ext>
            </a:extLst>
          </p:cNvPr>
          <p:cNvSpPr>
            <a:spLocks/>
          </p:cNvSpPr>
          <p:nvPr/>
        </p:nvSpPr>
        <p:spPr bwMode="auto">
          <a:xfrm>
            <a:off x="7444784" y="3054538"/>
            <a:ext cx="184150" cy="241300"/>
          </a:xfrm>
          <a:custGeom>
            <a:avLst/>
            <a:gdLst>
              <a:gd name="T0" fmla="*/ 2147483647 w 96"/>
              <a:gd name="T1" fmla="*/ 0 h 119"/>
              <a:gd name="T2" fmla="*/ 2147483647 w 96"/>
              <a:gd name="T3" fmla="*/ 2147483647 h 119"/>
              <a:gd name="T4" fmla="*/ 2147483647 w 96"/>
              <a:gd name="T5" fmla="*/ 2147483647 h 119"/>
              <a:gd name="T6" fmla="*/ 0 w 96"/>
              <a:gd name="T7" fmla="*/ 2147483647 h 119"/>
              <a:gd name="T8" fmla="*/ 0 w 96"/>
              <a:gd name="T9" fmla="*/ 2147483647 h 119"/>
              <a:gd name="T10" fmla="*/ 2147483647 w 96"/>
              <a:gd name="T11" fmla="*/ 0 h 119"/>
              <a:gd name="T12" fmla="*/ 2147483647 w 96"/>
              <a:gd name="T13" fmla="*/ 2147483647 h 119"/>
              <a:gd name="T14" fmla="*/ 2147483647 w 96"/>
              <a:gd name="T15" fmla="*/ 2147483647 h 119"/>
              <a:gd name="T16" fmla="*/ 2147483647 w 96"/>
              <a:gd name="T17" fmla="*/ 2147483647 h 119"/>
              <a:gd name="T18" fmla="*/ 2147483647 w 96"/>
              <a:gd name="T19" fmla="*/ 2147483647 h 119"/>
              <a:gd name="T20" fmla="*/ 2147483647 w 96"/>
              <a:gd name="T21" fmla="*/ 2147483647 h 119"/>
              <a:gd name="T22" fmla="*/ 0 w 96"/>
              <a:gd name="T23" fmla="*/ 2147483647 h 1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119"/>
              <a:gd name="T38" fmla="*/ 96 w 96"/>
              <a:gd name="T39" fmla="*/ 119 h 1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119">
                <a:moveTo>
                  <a:pt x="0" y="7"/>
                </a:moveTo>
                <a:lnTo>
                  <a:pt x="21" y="0"/>
                </a:lnTo>
                <a:lnTo>
                  <a:pt x="64" y="26"/>
                </a:lnTo>
                <a:lnTo>
                  <a:pt x="64" y="52"/>
                </a:lnTo>
                <a:lnTo>
                  <a:pt x="95" y="71"/>
                </a:lnTo>
                <a:lnTo>
                  <a:pt x="96" y="106"/>
                </a:lnTo>
                <a:lnTo>
                  <a:pt x="47" y="119"/>
                </a:lnTo>
                <a:lnTo>
                  <a:pt x="0" y="7"/>
                </a:lnTo>
                <a:close/>
              </a:path>
            </a:pathLst>
          </a:custGeom>
          <a:solidFill>
            <a:schemeClr val="accent6"/>
          </a:solidFill>
          <a:ln w="12701">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ＭＳ Ｐゴシック" pitchFamily="34" charset="-128"/>
              <a:cs typeface="Arial" pitchFamily="34" charset="0"/>
            </a:endParaRPr>
          </a:p>
        </p:txBody>
      </p:sp>
      <p:sp>
        <p:nvSpPr>
          <p:cNvPr id="51" name="Freeform 55">
            <a:extLst>
              <a:ext uri="{FF2B5EF4-FFF2-40B4-BE49-F238E27FC236}">
                <a16:creationId xmlns:a16="http://schemas.microsoft.com/office/drawing/2014/main" id="{E7A9AF84-0768-42A9-8FF6-0E4031709CF7}"/>
              </a:ext>
            </a:extLst>
          </p:cNvPr>
          <p:cNvSpPr>
            <a:spLocks/>
          </p:cNvSpPr>
          <p:nvPr/>
        </p:nvSpPr>
        <p:spPr bwMode="auto">
          <a:xfrm>
            <a:off x="6666909" y="2575113"/>
            <a:ext cx="879475" cy="615950"/>
          </a:xfrm>
          <a:custGeom>
            <a:avLst/>
            <a:gdLst>
              <a:gd name="T0" fmla="*/ 2147483647 w 461"/>
              <a:gd name="T1" fmla="*/ 0 h 302"/>
              <a:gd name="T2" fmla="*/ 2147483647 w 461"/>
              <a:gd name="T3" fmla="*/ 2147483647 h 302"/>
              <a:gd name="T4" fmla="*/ 2147483647 w 461"/>
              <a:gd name="T5" fmla="*/ 2147483647 h 302"/>
              <a:gd name="T6" fmla="*/ 0 w 461"/>
              <a:gd name="T7" fmla="*/ 2147483647 h 302"/>
              <a:gd name="T8" fmla="*/ 2147483647 w 461"/>
              <a:gd name="T9" fmla="*/ 2147483647 h 302"/>
              <a:gd name="T10" fmla="*/ 0 w 461"/>
              <a:gd name="T11" fmla="*/ 2147483647 h 302"/>
              <a:gd name="T12" fmla="*/ 2147483647 w 461"/>
              <a:gd name="T13" fmla="*/ 2147483647 h 302"/>
              <a:gd name="T14" fmla="*/ 2147483647 w 461"/>
              <a:gd name="T15" fmla="*/ 2147483647 h 302"/>
              <a:gd name="T16" fmla="*/ 2147483647 w 461"/>
              <a:gd name="T17" fmla="*/ 2147483647 h 302"/>
              <a:gd name="T18" fmla="*/ 2147483647 w 461"/>
              <a:gd name="T19" fmla="*/ 2147483647 h 302"/>
              <a:gd name="T20" fmla="*/ 2147483647 w 461"/>
              <a:gd name="T21" fmla="*/ 2147483647 h 302"/>
              <a:gd name="T22" fmla="*/ 2147483647 w 461"/>
              <a:gd name="T23" fmla="*/ 2147483647 h 302"/>
              <a:gd name="T24" fmla="*/ 2147483647 w 461"/>
              <a:gd name="T25" fmla="*/ 2147483647 h 302"/>
              <a:gd name="T26" fmla="*/ 2147483647 w 461"/>
              <a:gd name="T27" fmla="*/ 2147483647 h 302"/>
              <a:gd name="T28" fmla="*/ 2147483647 w 461"/>
              <a:gd name="T29" fmla="*/ 2147483647 h 302"/>
              <a:gd name="T30" fmla="*/ 2147483647 w 461"/>
              <a:gd name="T31" fmla="*/ 2147483647 h 302"/>
              <a:gd name="T32" fmla="*/ 2147483647 w 461"/>
              <a:gd name="T33" fmla="*/ 0 h 302"/>
              <a:gd name="T34" fmla="*/ 2147483647 w 461"/>
              <a:gd name="T35" fmla="*/ 2147483647 h 302"/>
              <a:gd name="T36" fmla="*/ 2147483647 w 461"/>
              <a:gd name="T37" fmla="*/ 2147483647 h 3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1"/>
              <a:gd name="T58" fmla="*/ 0 h 302"/>
              <a:gd name="T59" fmla="*/ 461 w 461"/>
              <a:gd name="T60" fmla="*/ 302 h 3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1" h="302">
                <a:moveTo>
                  <a:pt x="42" y="44"/>
                </a:moveTo>
                <a:lnTo>
                  <a:pt x="0" y="84"/>
                </a:lnTo>
                <a:lnTo>
                  <a:pt x="23" y="231"/>
                </a:lnTo>
                <a:lnTo>
                  <a:pt x="42" y="302"/>
                </a:lnTo>
                <a:lnTo>
                  <a:pt x="121" y="297"/>
                </a:lnTo>
                <a:lnTo>
                  <a:pt x="411" y="241"/>
                </a:lnTo>
                <a:lnTo>
                  <a:pt x="432" y="233"/>
                </a:lnTo>
                <a:lnTo>
                  <a:pt x="461" y="164"/>
                </a:lnTo>
                <a:lnTo>
                  <a:pt x="417" y="126"/>
                </a:lnTo>
                <a:lnTo>
                  <a:pt x="440" y="39"/>
                </a:lnTo>
                <a:lnTo>
                  <a:pt x="407" y="31"/>
                </a:lnTo>
                <a:lnTo>
                  <a:pt x="407" y="9"/>
                </a:lnTo>
                <a:lnTo>
                  <a:pt x="392" y="0"/>
                </a:lnTo>
                <a:lnTo>
                  <a:pt x="55" y="62"/>
                </a:lnTo>
                <a:lnTo>
                  <a:pt x="42" y="44"/>
                </a:lnTo>
                <a:close/>
              </a:path>
            </a:pathLst>
          </a:custGeom>
          <a:solidFill>
            <a:srgbClr val="5383B7"/>
          </a:solidFill>
          <a:ln w="12701">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mn-ea"/>
              <a:cs typeface="+mn-cs"/>
            </a:endParaRPr>
          </a:p>
        </p:txBody>
      </p:sp>
      <p:sp>
        <p:nvSpPr>
          <p:cNvPr id="52" name="Freeform 56">
            <a:extLst>
              <a:ext uri="{FF2B5EF4-FFF2-40B4-BE49-F238E27FC236}">
                <a16:creationId xmlns:a16="http://schemas.microsoft.com/office/drawing/2014/main" id="{7E762E8D-A8A1-4C7F-A279-287A250912CA}"/>
              </a:ext>
            </a:extLst>
          </p:cNvPr>
          <p:cNvSpPr>
            <a:spLocks/>
          </p:cNvSpPr>
          <p:nvPr/>
        </p:nvSpPr>
        <p:spPr bwMode="auto">
          <a:xfrm>
            <a:off x="7460659" y="2646551"/>
            <a:ext cx="233363" cy="492125"/>
          </a:xfrm>
          <a:custGeom>
            <a:avLst/>
            <a:gdLst>
              <a:gd name="T0" fmla="*/ 2147483647 w 122"/>
              <a:gd name="T1" fmla="*/ 0 h 241"/>
              <a:gd name="T2" fmla="*/ 2147483647 w 122"/>
              <a:gd name="T3" fmla="*/ 2147483647 h 241"/>
              <a:gd name="T4" fmla="*/ 2147483647 w 122"/>
              <a:gd name="T5" fmla="*/ 2147483647 h 241"/>
              <a:gd name="T6" fmla="*/ 0 w 122"/>
              <a:gd name="T7" fmla="*/ 2147483647 h 241"/>
              <a:gd name="T8" fmla="*/ 2147483647 w 122"/>
              <a:gd name="T9" fmla="*/ 2147483647 h 241"/>
              <a:gd name="T10" fmla="*/ 2147483647 w 122"/>
              <a:gd name="T11" fmla="*/ 0 h 241"/>
              <a:gd name="T12" fmla="*/ 2147483647 w 122"/>
              <a:gd name="T13" fmla="*/ 2147483647 h 241"/>
              <a:gd name="T14" fmla="*/ 2147483647 w 122"/>
              <a:gd name="T15" fmla="*/ 2147483647 h 241"/>
              <a:gd name="T16" fmla="*/ 2147483647 w 122"/>
              <a:gd name="T17" fmla="*/ 2147483647 h 241"/>
              <a:gd name="T18" fmla="*/ 2147483647 w 122"/>
              <a:gd name="T19" fmla="*/ 2147483647 h 241"/>
              <a:gd name="T20" fmla="*/ 2147483647 w 122"/>
              <a:gd name="T21" fmla="*/ 2147483647 h 241"/>
              <a:gd name="T22" fmla="*/ 2147483647 w 122"/>
              <a:gd name="T23" fmla="*/ 2147483647 h 241"/>
              <a:gd name="T24" fmla="*/ 2147483647 w 122"/>
              <a:gd name="T25" fmla="*/ 2147483647 h 241"/>
              <a:gd name="T26" fmla="*/ 2147483647 w 122"/>
              <a:gd name="T27" fmla="*/ 2147483647 h 241"/>
              <a:gd name="T28" fmla="*/ 2147483647 w 122"/>
              <a:gd name="T29" fmla="*/ 2147483647 h 241"/>
              <a:gd name="T30" fmla="*/ 0 w 122"/>
              <a:gd name="T31" fmla="*/ 2147483647 h 241"/>
              <a:gd name="T32" fmla="*/ 2147483647 w 122"/>
              <a:gd name="T33" fmla="*/ 2147483647 h 2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241"/>
              <a:gd name="T53" fmla="*/ 122 w 122"/>
              <a:gd name="T54" fmla="*/ 241 h 2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241">
                <a:moveTo>
                  <a:pt x="22" y="1"/>
                </a:moveTo>
                <a:lnTo>
                  <a:pt x="51" y="0"/>
                </a:lnTo>
                <a:lnTo>
                  <a:pt x="109" y="36"/>
                </a:lnTo>
                <a:lnTo>
                  <a:pt x="100" y="65"/>
                </a:lnTo>
                <a:lnTo>
                  <a:pt x="121" y="84"/>
                </a:lnTo>
                <a:lnTo>
                  <a:pt x="122" y="198"/>
                </a:lnTo>
                <a:lnTo>
                  <a:pt x="102" y="241"/>
                </a:lnTo>
                <a:lnTo>
                  <a:pt x="79" y="225"/>
                </a:lnTo>
                <a:lnTo>
                  <a:pt x="54" y="224"/>
                </a:lnTo>
                <a:lnTo>
                  <a:pt x="12" y="200"/>
                </a:lnTo>
                <a:lnTo>
                  <a:pt x="44" y="129"/>
                </a:lnTo>
                <a:lnTo>
                  <a:pt x="0" y="91"/>
                </a:lnTo>
                <a:lnTo>
                  <a:pt x="22" y="1"/>
                </a:lnTo>
                <a:close/>
              </a:path>
            </a:pathLst>
          </a:custGeom>
          <a:solidFill>
            <a:srgbClr val="5383B7"/>
          </a:solidFill>
          <a:ln w="12701">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mn-ea"/>
              <a:cs typeface="+mn-cs"/>
            </a:endParaRPr>
          </a:p>
        </p:txBody>
      </p:sp>
      <p:sp>
        <p:nvSpPr>
          <p:cNvPr id="53" name="Freeform 57">
            <a:extLst>
              <a:ext uri="{FF2B5EF4-FFF2-40B4-BE49-F238E27FC236}">
                <a16:creationId xmlns:a16="http://schemas.microsoft.com/office/drawing/2014/main" id="{8F96636C-01CD-4C6C-968F-9E4275C29E73}"/>
              </a:ext>
            </a:extLst>
          </p:cNvPr>
          <p:cNvSpPr>
            <a:spLocks/>
          </p:cNvSpPr>
          <p:nvPr/>
        </p:nvSpPr>
        <p:spPr bwMode="auto">
          <a:xfrm>
            <a:off x="6739934" y="1876613"/>
            <a:ext cx="974725" cy="849313"/>
          </a:xfrm>
          <a:custGeom>
            <a:avLst/>
            <a:gdLst>
              <a:gd name="T0" fmla="*/ 2147483647 w 510"/>
              <a:gd name="T1" fmla="*/ 0 h 416"/>
              <a:gd name="T2" fmla="*/ 2147483647 w 510"/>
              <a:gd name="T3" fmla="*/ 2147483647 h 416"/>
              <a:gd name="T4" fmla="*/ 2147483647 w 510"/>
              <a:gd name="T5" fmla="*/ 2147483647 h 416"/>
              <a:gd name="T6" fmla="*/ 0 w 510"/>
              <a:gd name="T7" fmla="*/ 2147483647 h 416"/>
              <a:gd name="T8" fmla="*/ 2147483647 w 510"/>
              <a:gd name="T9" fmla="*/ 2147483647 h 416"/>
              <a:gd name="T10" fmla="*/ 2147483647 w 510"/>
              <a:gd name="T11" fmla="*/ 2147483647 h 416"/>
              <a:gd name="T12" fmla="*/ 2147483647 w 510"/>
              <a:gd name="T13" fmla="*/ 2147483647 h 416"/>
              <a:gd name="T14" fmla="*/ 2147483647 w 510"/>
              <a:gd name="T15" fmla="*/ 2147483647 h 416"/>
              <a:gd name="T16" fmla="*/ 2147483647 w 510"/>
              <a:gd name="T17" fmla="*/ 2147483647 h 416"/>
              <a:gd name="T18" fmla="*/ 2147483647 w 510"/>
              <a:gd name="T19" fmla="*/ 2147483647 h 416"/>
              <a:gd name="T20" fmla="*/ 2147483647 w 510"/>
              <a:gd name="T21" fmla="*/ 2147483647 h 416"/>
              <a:gd name="T22" fmla="*/ 2147483647 w 510"/>
              <a:gd name="T23" fmla="*/ 2147483647 h 416"/>
              <a:gd name="T24" fmla="*/ 2147483647 w 510"/>
              <a:gd name="T25" fmla="*/ 2147483647 h 416"/>
              <a:gd name="T26" fmla="*/ 2147483647 w 510"/>
              <a:gd name="T27" fmla="*/ 2147483647 h 416"/>
              <a:gd name="T28" fmla="*/ 2147483647 w 510"/>
              <a:gd name="T29" fmla="*/ 2147483647 h 416"/>
              <a:gd name="T30" fmla="*/ 2147483647 w 510"/>
              <a:gd name="T31" fmla="*/ 2147483647 h 416"/>
              <a:gd name="T32" fmla="*/ 2147483647 w 510"/>
              <a:gd name="T33" fmla="*/ 0 h 416"/>
              <a:gd name="T34" fmla="*/ 2147483647 w 510"/>
              <a:gd name="T35" fmla="*/ 2147483647 h 416"/>
              <a:gd name="T36" fmla="*/ 2147483647 w 510"/>
              <a:gd name="T37" fmla="*/ 2147483647 h 416"/>
              <a:gd name="T38" fmla="*/ 2147483647 w 510"/>
              <a:gd name="T39" fmla="*/ 2147483647 h 416"/>
              <a:gd name="T40" fmla="*/ 2147483647 w 510"/>
              <a:gd name="T41" fmla="*/ 2147483647 h 416"/>
              <a:gd name="T42" fmla="*/ 2147483647 w 510"/>
              <a:gd name="T43" fmla="*/ 2147483647 h 416"/>
              <a:gd name="T44" fmla="*/ 2147483647 w 510"/>
              <a:gd name="T45" fmla="*/ 2147483647 h 416"/>
              <a:gd name="T46" fmla="*/ 2147483647 w 510"/>
              <a:gd name="T47" fmla="*/ 2147483647 h 416"/>
              <a:gd name="T48" fmla="*/ 2147483647 w 510"/>
              <a:gd name="T49" fmla="*/ 2147483647 h 416"/>
              <a:gd name="T50" fmla="*/ 2147483647 w 510"/>
              <a:gd name="T51" fmla="*/ 2147483647 h 416"/>
              <a:gd name="T52" fmla="*/ 2147483647 w 510"/>
              <a:gd name="T53" fmla="*/ 2147483647 h 416"/>
              <a:gd name="T54" fmla="*/ 2147483647 w 510"/>
              <a:gd name="T55" fmla="*/ 2147483647 h 416"/>
              <a:gd name="T56" fmla="*/ 2147483647 w 510"/>
              <a:gd name="T57" fmla="*/ 2147483647 h 416"/>
              <a:gd name="T58" fmla="*/ 2147483647 w 510"/>
              <a:gd name="T59" fmla="*/ 2147483647 h 416"/>
              <a:gd name="T60" fmla="*/ 2147483647 w 510"/>
              <a:gd name="T61" fmla="*/ 2147483647 h 416"/>
              <a:gd name="T62" fmla="*/ 2147483647 w 510"/>
              <a:gd name="T63" fmla="*/ 2147483647 h 416"/>
              <a:gd name="T64" fmla="*/ 0 w 510"/>
              <a:gd name="T65" fmla="*/ 2147483647 h 416"/>
              <a:gd name="T66" fmla="*/ 2147483647 w 510"/>
              <a:gd name="T67" fmla="*/ 2147483647 h 416"/>
              <a:gd name="T68" fmla="*/ 2147483647 w 510"/>
              <a:gd name="T69" fmla="*/ 2147483647 h 41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10"/>
              <a:gd name="T106" fmla="*/ 0 h 416"/>
              <a:gd name="T107" fmla="*/ 510 w 510"/>
              <a:gd name="T108" fmla="*/ 416 h 41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10" h="416">
                <a:moveTo>
                  <a:pt x="40" y="279"/>
                </a:moveTo>
                <a:lnTo>
                  <a:pt x="88" y="255"/>
                </a:lnTo>
                <a:lnTo>
                  <a:pt x="153" y="249"/>
                </a:lnTo>
                <a:lnTo>
                  <a:pt x="169" y="227"/>
                </a:lnTo>
                <a:lnTo>
                  <a:pt x="192" y="224"/>
                </a:lnTo>
                <a:lnTo>
                  <a:pt x="205" y="201"/>
                </a:lnTo>
                <a:lnTo>
                  <a:pt x="227" y="192"/>
                </a:lnTo>
                <a:lnTo>
                  <a:pt x="217" y="149"/>
                </a:lnTo>
                <a:lnTo>
                  <a:pt x="204" y="137"/>
                </a:lnTo>
                <a:lnTo>
                  <a:pt x="231" y="102"/>
                </a:lnTo>
                <a:lnTo>
                  <a:pt x="249" y="102"/>
                </a:lnTo>
                <a:lnTo>
                  <a:pt x="308" y="28"/>
                </a:lnTo>
                <a:lnTo>
                  <a:pt x="400" y="0"/>
                </a:lnTo>
                <a:lnTo>
                  <a:pt x="410" y="70"/>
                </a:lnTo>
                <a:lnTo>
                  <a:pt x="415" y="67"/>
                </a:lnTo>
                <a:lnTo>
                  <a:pt x="436" y="92"/>
                </a:lnTo>
                <a:lnTo>
                  <a:pt x="438" y="163"/>
                </a:lnTo>
                <a:lnTo>
                  <a:pt x="465" y="221"/>
                </a:lnTo>
                <a:lnTo>
                  <a:pt x="476" y="297"/>
                </a:lnTo>
                <a:lnTo>
                  <a:pt x="478" y="362"/>
                </a:lnTo>
                <a:lnTo>
                  <a:pt x="510" y="384"/>
                </a:lnTo>
                <a:lnTo>
                  <a:pt x="487" y="416"/>
                </a:lnTo>
                <a:lnTo>
                  <a:pt x="428" y="378"/>
                </a:lnTo>
                <a:lnTo>
                  <a:pt x="397" y="381"/>
                </a:lnTo>
                <a:lnTo>
                  <a:pt x="367" y="373"/>
                </a:lnTo>
                <a:lnTo>
                  <a:pt x="368" y="351"/>
                </a:lnTo>
                <a:lnTo>
                  <a:pt x="349" y="343"/>
                </a:lnTo>
                <a:lnTo>
                  <a:pt x="15" y="407"/>
                </a:lnTo>
                <a:lnTo>
                  <a:pt x="0" y="388"/>
                </a:lnTo>
                <a:lnTo>
                  <a:pt x="51" y="314"/>
                </a:lnTo>
                <a:lnTo>
                  <a:pt x="40" y="279"/>
                </a:lnTo>
                <a:close/>
              </a:path>
            </a:pathLst>
          </a:custGeom>
          <a:solidFill>
            <a:srgbClr val="5383B7"/>
          </a:solidFill>
          <a:ln w="12701">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mn-ea"/>
              <a:cs typeface="+mn-cs"/>
            </a:endParaRPr>
          </a:p>
        </p:txBody>
      </p:sp>
      <p:sp>
        <p:nvSpPr>
          <p:cNvPr id="54" name="Freeform 59">
            <a:extLst>
              <a:ext uri="{FF2B5EF4-FFF2-40B4-BE49-F238E27FC236}">
                <a16:creationId xmlns:a16="http://schemas.microsoft.com/office/drawing/2014/main" id="{7A98D2B3-8908-41E4-BE6B-EBEC347765BA}"/>
              </a:ext>
            </a:extLst>
          </p:cNvPr>
          <p:cNvSpPr>
            <a:spLocks/>
          </p:cNvSpPr>
          <p:nvPr/>
        </p:nvSpPr>
        <p:spPr bwMode="auto">
          <a:xfrm>
            <a:off x="7622584" y="2229038"/>
            <a:ext cx="547688" cy="268288"/>
          </a:xfrm>
          <a:custGeom>
            <a:avLst/>
            <a:gdLst>
              <a:gd name="T0" fmla="*/ 2147483647 w 288"/>
              <a:gd name="T1" fmla="*/ 0 h 131"/>
              <a:gd name="T2" fmla="*/ 2147483647 w 288"/>
              <a:gd name="T3" fmla="*/ 2147483647 h 131"/>
              <a:gd name="T4" fmla="*/ 2147483647 w 288"/>
              <a:gd name="T5" fmla="*/ 2147483647 h 131"/>
              <a:gd name="T6" fmla="*/ 0 w 288"/>
              <a:gd name="T7" fmla="*/ 2147483647 h 131"/>
              <a:gd name="T8" fmla="*/ 0 w 288"/>
              <a:gd name="T9" fmla="*/ 2147483647 h 131"/>
              <a:gd name="T10" fmla="*/ 2147483647 w 288"/>
              <a:gd name="T11" fmla="*/ 2147483647 h 131"/>
              <a:gd name="T12" fmla="*/ 2147483647 w 288"/>
              <a:gd name="T13" fmla="*/ 2147483647 h 131"/>
              <a:gd name="T14" fmla="*/ 2147483647 w 288"/>
              <a:gd name="T15" fmla="*/ 0 h 131"/>
              <a:gd name="T16" fmla="*/ 2147483647 w 288"/>
              <a:gd name="T17" fmla="*/ 2147483647 h 131"/>
              <a:gd name="T18" fmla="*/ 2147483647 w 288"/>
              <a:gd name="T19" fmla="*/ 2147483647 h 131"/>
              <a:gd name="T20" fmla="*/ 2147483647 w 288"/>
              <a:gd name="T21" fmla="*/ 2147483647 h 131"/>
              <a:gd name="T22" fmla="*/ 2147483647 w 288"/>
              <a:gd name="T23" fmla="*/ 2147483647 h 131"/>
              <a:gd name="T24" fmla="*/ 2147483647 w 288"/>
              <a:gd name="T25" fmla="*/ 2147483647 h 131"/>
              <a:gd name="T26" fmla="*/ 2147483647 w 288"/>
              <a:gd name="T27" fmla="*/ 2147483647 h 131"/>
              <a:gd name="T28" fmla="*/ 2147483647 w 288"/>
              <a:gd name="T29" fmla="*/ 2147483647 h 131"/>
              <a:gd name="T30" fmla="*/ 2147483647 w 288"/>
              <a:gd name="T31" fmla="*/ 2147483647 h 131"/>
              <a:gd name="T32" fmla="*/ 2147483647 w 288"/>
              <a:gd name="T33" fmla="*/ 2147483647 h 131"/>
              <a:gd name="T34" fmla="*/ 2147483647 w 288"/>
              <a:gd name="T35" fmla="*/ 2147483647 h 131"/>
              <a:gd name="T36" fmla="*/ 2147483647 w 288"/>
              <a:gd name="T37" fmla="*/ 2147483647 h 131"/>
              <a:gd name="T38" fmla="*/ 2147483647 w 288"/>
              <a:gd name="T39" fmla="*/ 2147483647 h 131"/>
              <a:gd name="T40" fmla="*/ 2147483647 w 288"/>
              <a:gd name="T41" fmla="*/ 2147483647 h 131"/>
              <a:gd name="T42" fmla="*/ 2147483647 w 288"/>
              <a:gd name="T43" fmla="*/ 2147483647 h 131"/>
              <a:gd name="T44" fmla="*/ 2147483647 w 288"/>
              <a:gd name="T45" fmla="*/ 2147483647 h 131"/>
              <a:gd name="T46" fmla="*/ 0 w 288"/>
              <a:gd name="T47" fmla="*/ 2147483647 h 13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8"/>
              <a:gd name="T73" fmla="*/ 0 h 131"/>
              <a:gd name="T74" fmla="*/ 288 w 288"/>
              <a:gd name="T75" fmla="*/ 131 h 13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8" h="131">
                <a:moveTo>
                  <a:pt x="0" y="52"/>
                </a:moveTo>
                <a:lnTo>
                  <a:pt x="147" y="16"/>
                </a:lnTo>
                <a:lnTo>
                  <a:pt x="165" y="17"/>
                </a:lnTo>
                <a:lnTo>
                  <a:pt x="182" y="0"/>
                </a:lnTo>
                <a:lnTo>
                  <a:pt x="197" y="9"/>
                </a:lnTo>
                <a:lnTo>
                  <a:pt x="179" y="46"/>
                </a:lnTo>
                <a:lnTo>
                  <a:pt x="210" y="44"/>
                </a:lnTo>
                <a:lnTo>
                  <a:pt x="227" y="73"/>
                </a:lnTo>
                <a:lnTo>
                  <a:pt x="248" y="75"/>
                </a:lnTo>
                <a:lnTo>
                  <a:pt x="262" y="71"/>
                </a:lnTo>
                <a:lnTo>
                  <a:pt x="262" y="55"/>
                </a:lnTo>
                <a:lnTo>
                  <a:pt x="237" y="35"/>
                </a:lnTo>
                <a:lnTo>
                  <a:pt x="256" y="33"/>
                </a:lnTo>
                <a:lnTo>
                  <a:pt x="288" y="77"/>
                </a:lnTo>
                <a:lnTo>
                  <a:pt x="258" y="103"/>
                </a:lnTo>
                <a:lnTo>
                  <a:pt x="223" y="90"/>
                </a:lnTo>
                <a:lnTo>
                  <a:pt x="201" y="122"/>
                </a:lnTo>
                <a:lnTo>
                  <a:pt x="157" y="90"/>
                </a:lnTo>
                <a:lnTo>
                  <a:pt x="12" y="131"/>
                </a:lnTo>
                <a:lnTo>
                  <a:pt x="0" y="52"/>
                </a:lnTo>
                <a:close/>
              </a:path>
            </a:pathLst>
          </a:custGeom>
          <a:solidFill>
            <a:srgbClr val="5383B7"/>
          </a:solidFill>
          <a:ln w="12701">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mn-ea"/>
              <a:cs typeface="Arial" pitchFamily="34" charset="0"/>
            </a:endParaRPr>
          </a:p>
        </p:txBody>
      </p:sp>
      <p:sp>
        <p:nvSpPr>
          <p:cNvPr id="55" name="Freeform 60">
            <a:extLst>
              <a:ext uri="{FF2B5EF4-FFF2-40B4-BE49-F238E27FC236}">
                <a16:creationId xmlns:a16="http://schemas.microsoft.com/office/drawing/2014/main" id="{1A20CCBB-BF9D-4676-9413-489D823B730E}"/>
              </a:ext>
            </a:extLst>
          </p:cNvPr>
          <p:cNvSpPr>
            <a:spLocks/>
          </p:cNvSpPr>
          <p:nvPr/>
        </p:nvSpPr>
        <p:spPr bwMode="auto">
          <a:xfrm>
            <a:off x="7641634" y="2432238"/>
            <a:ext cx="285750" cy="233363"/>
          </a:xfrm>
          <a:custGeom>
            <a:avLst/>
            <a:gdLst>
              <a:gd name="T0" fmla="*/ 2147483647 w 149"/>
              <a:gd name="T1" fmla="*/ 0 h 115"/>
              <a:gd name="T2" fmla="*/ 2147483647 w 149"/>
              <a:gd name="T3" fmla="*/ 2147483647 h 115"/>
              <a:gd name="T4" fmla="*/ 2147483647 w 149"/>
              <a:gd name="T5" fmla="*/ 2147483647 h 115"/>
              <a:gd name="T6" fmla="*/ 0 w 149"/>
              <a:gd name="T7" fmla="*/ 2147483647 h 115"/>
              <a:gd name="T8" fmla="*/ 0 w 149"/>
              <a:gd name="T9" fmla="*/ 2147483647 h 115"/>
              <a:gd name="T10" fmla="*/ 2147483647 w 149"/>
              <a:gd name="T11" fmla="*/ 0 h 115"/>
              <a:gd name="T12" fmla="*/ 2147483647 w 149"/>
              <a:gd name="T13" fmla="*/ 2147483647 h 115"/>
              <a:gd name="T14" fmla="*/ 2147483647 w 149"/>
              <a:gd name="T15" fmla="*/ 2147483647 h 115"/>
              <a:gd name="T16" fmla="*/ 2147483647 w 149"/>
              <a:gd name="T17" fmla="*/ 2147483647 h 115"/>
              <a:gd name="T18" fmla="*/ 2147483647 w 149"/>
              <a:gd name="T19" fmla="*/ 2147483647 h 115"/>
              <a:gd name="T20" fmla="*/ 2147483647 w 149"/>
              <a:gd name="T21" fmla="*/ 2147483647 h 115"/>
              <a:gd name="T22" fmla="*/ 0 w 149"/>
              <a:gd name="T23" fmla="*/ 2147483647 h 1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9"/>
              <a:gd name="T37" fmla="*/ 0 h 115"/>
              <a:gd name="T38" fmla="*/ 149 w 149"/>
              <a:gd name="T39" fmla="*/ 115 h 1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9" h="115">
                <a:moveTo>
                  <a:pt x="0" y="29"/>
                </a:moveTo>
                <a:lnTo>
                  <a:pt x="114" y="0"/>
                </a:lnTo>
                <a:lnTo>
                  <a:pt x="149" y="52"/>
                </a:lnTo>
                <a:lnTo>
                  <a:pt x="129" y="75"/>
                </a:lnTo>
                <a:lnTo>
                  <a:pt x="93" y="67"/>
                </a:lnTo>
                <a:lnTo>
                  <a:pt x="36" y="115"/>
                </a:lnTo>
                <a:lnTo>
                  <a:pt x="5" y="90"/>
                </a:lnTo>
                <a:lnTo>
                  <a:pt x="0" y="29"/>
                </a:lnTo>
                <a:close/>
              </a:path>
            </a:pathLst>
          </a:custGeom>
          <a:solidFill>
            <a:srgbClr val="5383B7"/>
          </a:solidFill>
          <a:ln w="12701">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ＭＳ Ｐゴシック" pitchFamily="34" charset="-128"/>
              <a:cs typeface="Arial" pitchFamily="34" charset="0"/>
            </a:endParaRPr>
          </a:p>
        </p:txBody>
      </p:sp>
      <p:sp>
        <p:nvSpPr>
          <p:cNvPr id="57" name="Freeform 62">
            <a:extLst>
              <a:ext uri="{FF2B5EF4-FFF2-40B4-BE49-F238E27FC236}">
                <a16:creationId xmlns:a16="http://schemas.microsoft.com/office/drawing/2014/main" id="{B0F58EF6-A785-4EFC-98DD-448A0D7B09B1}"/>
              </a:ext>
            </a:extLst>
          </p:cNvPr>
          <p:cNvSpPr>
            <a:spLocks/>
          </p:cNvSpPr>
          <p:nvPr/>
        </p:nvSpPr>
        <p:spPr bwMode="auto">
          <a:xfrm>
            <a:off x="7687672" y="1732151"/>
            <a:ext cx="301625" cy="574675"/>
          </a:xfrm>
          <a:custGeom>
            <a:avLst/>
            <a:gdLst>
              <a:gd name="T0" fmla="*/ 2147483647 w 158"/>
              <a:gd name="T1" fmla="*/ 0 h 282"/>
              <a:gd name="T2" fmla="*/ 2147483647 w 158"/>
              <a:gd name="T3" fmla="*/ 2147483647 h 282"/>
              <a:gd name="T4" fmla="*/ 2147483647 w 158"/>
              <a:gd name="T5" fmla="*/ 2147483647 h 282"/>
              <a:gd name="T6" fmla="*/ 0 w 158"/>
              <a:gd name="T7" fmla="*/ 2147483647 h 282"/>
              <a:gd name="T8" fmla="*/ 2147483647 w 158"/>
              <a:gd name="T9" fmla="*/ 0 h 282"/>
              <a:gd name="T10" fmla="*/ 0 w 158"/>
              <a:gd name="T11" fmla="*/ 2147483647 h 282"/>
              <a:gd name="T12" fmla="*/ 2147483647 w 158"/>
              <a:gd name="T13" fmla="*/ 2147483647 h 282"/>
              <a:gd name="T14" fmla="*/ 2147483647 w 158"/>
              <a:gd name="T15" fmla="*/ 2147483647 h 282"/>
              <a:gd name="T16" fmla="*/ 2147483647 w 158"/>
              <a:gd name="T17" fmla="*/ 2147483647 h 282"/>
              <a:gd name="T18" fmla="*/ 2147483647 w 158"/>
              <a:gd name="T19" fmla="*/ 2147483647 h 282"/>
              <a:gd name="T20" fmla="*/ 2147483647 w 158"/>
              <a:gd name="T21" fmla="*/ 2147483647 h 282"/>
              <a:gd name="T22" fmla="*/ 2147483647 w 158"/>
              <a:gd name="T23" fmla="*/ 2147483647 h 282"/>
              <a:gd name="T24" fmla="*/ 2147483647 w 158"/>
              <a:gd name="T25" fmla="*/ 2147483647 h 282"/>
              <a:gd name="T26" fmla="*/ 2147483647 w 158"/>
              <a:gd name="T27" fmla="*/ 2147483647 h 282"/>
              <a:gd name="T28" fmla="*/ 2147483647 w 158"/>
              <a:gd name="T29" fmla="*/ 2147483647 h 282"/>
              <a:gd name="T30" fmla="*/ 2147483647 w 158"/>
              <a:gd name="T31" fmla="*/ 2147483647 h 282"/>
              <a:gd name="T32" fmla="*/ 2147483647 w 158"/>
              <a:gd name="T33" fmla="*/ 0 h 2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8"/>
              <a:gd name="T52" fmla="*/ 0 h 282"/>
              <a:gd name="T53" fmla="*/ 158 w 158"/>
              <a:gd name="T54" fmla="*/ 282 h 2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8" h="282">
                <a:moveTo>
                  <a:pt x="33" y="0"/>
                </a:moveTo>
                <a:lnTo>
                  <a:pt x="0" y="50"/>
                </a:lnTo>
                <a:lnTo>
                  <a:pt x="36" y="115"/>
                </a:lnTo>
                <a:lnTo>
                  <a:pt x="14" y="132"/>
                </a:lnTo>
                <a:lnTo>
                  <a:pt x="23" y="282"/>
                </a:lnTo>
                <a:lnTo>
                  <a:pt x="112" y="260"/>
                </a:lnTo>
                <a:lnTo>
                  <a:pt x="135" y="260"/>
                </a:lnTo>
                <a:lnTo>
                  <a:pt x="148" y="244"/>
                </a:lnTo>
                <a:lnTo>
                  <a:pt x="148" y="217"/>
                </a:lnTo>
                <a:lnTo>
                  <a:pt x="158" y="199"/>
                </a:lnTo>
                <a:lnTo>
                  <a:pt x="109" y="178"/>
                </a:lnTo>
                <a:lnTo>
                  <a:pt x="45" y="13"/>
                </a:lnTo>
                <a:lnTo>
                  <a:pt x="33" y="0"/>
                </a:lnTo>
                <a:close/>
              </a:path>
            </a:pathLst>
          </a:custGeom>
          <a:solidFill>
            <a:srgbClr val="5383B7"/>
          </a:solidFill>
          <a:ln w="12701">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ＭＳ Ｐゴシック" pitchFamily="34" charset="-128"/>
              <a:cs typeface="Arial" pitchFamily="34" charset="0"/>
            </a:endParaRPr>
          </a:p>
        </p:txBody>
      </p:sp>
      <p:sp>
        <p:nvSpPr>
          <p:cNvPr id="58" name="Freeform 63">
            <a:extLst>
              <a:ext uri="{FF2B5EF4-FFF2-40B4-BE49-F238E27FC236}">
                <a16:creationId xmlns:a16="http://schemas.microsoft.com/office/drawing/2014/main" id="{33D40DD5-6EC8-45AF-A7B2-3FDBA953ACF9}"/>
              </a:ext>
            </a:extLst>
          </p:cNvPr>
          <p:cNvSpPr>
            <a:spLocks/>
          </p:cNvSpPr>
          <p:nvPr/>
        </p:nvSpPr>
        <p:spPr bwMode="auto">
          <a:xfrm>
            <a:off x="7876584" y="2402076"/>
            <a:ext cx="144463" cy="128587"/>
          </a:xfrm>
          <a:custGeom>
            <a:avLst/>
            <a:gdLst>
              <a:gd name="T0" fmla="*/ 2147483647 w 76"/>
              <a:gd name="T1" fmla="*/ 0 h 62"/>
              <a:gd name="T2" fmla="*/ 2147483647 w 76"/>
              <a:gd name="T3" fmla="*/ 2147483647 h 62"/>
              <a:gd name="T4" fmla="*/ 2147483647 w 76"/>
              <a:gd name="T5" fmla="*/ 2147483647 h 62"/>
              <a:gd name="T6" fmla="*/ 0 w 76"/>
              <a:gd name="T7" fmla="*/ 2147483647 h 62"/>
              <a:gd name="T8" fmla="*/ 0 w 76"/>
              <a:gd name="T9" fmla="*/ 2147483647 h 62"/>
              <a:gd name="T10" fmla="*/ 2147483647 w 76"/>
              <a:gd name="T11" fmla="*/ 0 h 62"/>
              <a:gd name="T12" fmla="*/ 2147483647 w 76"/>
              <a:gd name="T13" fmla="*/ 2147483647 h 62"/>
              <a:gd name="T14" fmla="*/ 2147483647 w 76"/>
              <a:gd name="T15" fmla="*/ 2147483647 h 62"/>
              <a:gd name="T16" fmla="*/ 2147483647 w 76"/>
              <a:gd name="T17" fmla="*/ 2147483647 h 62"/>
              <a:gd name="T18" fmla="*/ 2147483647 w 76"/>
              <a:gd name="T19" fmla="*/ 2147483647 h 62"/>
              <a:gd name="T20" fmla="*/ 0 w 76"/>
              <a:gd name="T21" fmla="*/ 2147483647 h 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6"/>
              <a:gd name="T34" fmla="*/ 0 h 62"/>
              <a:gd name="T35" fmla="*/ 76 w 76"/>
              <a:gd name="T36" fmla="*/ 62 h 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6" h="62">
                <a:moveTo>
                  <a:pt x="0" y="10"/>
                </a:moveTo>
                <a:lnTo>
                  <a:pt x="32" y="0"/>
                </a:lnTo>
                <a:lnTo>
                  <a:pt x="76" y="32"/>
                </a:lnTo>
                <a:lnTo>
                  <a:pt x="67" y="40"/>
                </a:lnTo>
                <a:lnTo>
                  <a:pt x="46" y="40"/>
                </a:lnTo>
                <a:lnTo>
                  <a:pt x="35" y="62"/>
                </a:lnTo>
                <a:lnTo>
                  <a:pt x="0" y="10"/>
                </a:lnTo>
                <a:close/>
              </a:path>
            </a:pathLst>
          </a:custGeom>
          <a:solidFill>
            <a:srgbClr val="5383B7"/>
          </a:solidFill>
          <a:ln w="12701">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mn-ea"/>
              <a:cs typeface="Arial" pitchFamily="34" charset="0"/>
            </a:endParaRPr>
          </a:p>
        </p:txBody>
      </p:sp>
      <p:sp>
        <p:nvSpPr>
          <p:cNvPr id="59" name="Freeform 64">
            <a:extLst>
              <a:ext uri="{FF2B5EF4-FFF2-40B4-BE49-F238E27FC236}">
                <a16:creationId xmlns:a16="http://schemas.microsoft.com/office/drawing/2014/main" id="{0A676415-7D9A-4BE2-8C06-B3257D1A7CA1}"/>
              </a:ext>
            </a:extLst>
          </p:cNvPr>
          <p:cNvSpPr>
            <a:spLocks/>
          </p:cNvSpPr>
          <p:nvPr/>
        </p:nvSpPr>
        <p:spPr bwMode="auto">
          <a:xfrm>
            <a:off x="7554322" y="3383151"/>
            <a:ext cx="77787" cy="141287"/>
          </a:xfrm>
          <a:custGeom>
            <a:avLst/>
            <a:gdLst>
              <a:gd name="T0" fmla="*/ 2147483647 w 41"/>
              <a:gd name="T1" fmla="*/ 0 h 70"/>
              <a:gd name="T2" fmla="*/ 2147483647 w 41"/>
              <a:gd name="T3" fmla="*/ 2147483647 h 70"/>
              <a:gd name="T4" fmla="*/ 2147483647 w 41"/>
              <a:gd name="T5" fmla="*/ 2147483647 h 70"/>
              <a:gd name="T6" fmla="*/ 0 w 41"/>
              <a:gd name="T7" fmla="*/ 2147483647 h 70"/>
              <a:gd name="T8" fmla="*/ 0 w 41"/>
              <a:gd name="T9" fmla="*/ 2147483647 h 70"/>
              <a:gd name="T10" fmla="*/ 2147483647 w 41"/>
              <a:gd name="T11" fmla="*/ 0 h 70"/>
              <a:gd name="T12" fmla="*/ 2147483647 w 41"/>
              <a:gd name="T13" fmla="*/ 2147483647 h 70"/>
              <a:gd name="T14" fmla="*/ 2147483647 w 41"/>
              <a:gd name="T15" fmla="*/ 2147483647 h 70"/>
              <a:gd name="T16" fmla="*/ 0 w 41"/>
              <a:gd name="T17" fmla="*/ 2147483647 h 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70"/>
              <a:gd name="T29" fmla="*/ 41 w 41"/>
              <a:gd name="T30" fmla="*/ 70 h 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70">
                <a:moveTo>
                  <a:pt x="0" y="6"/>
                </a:moveTo>
                <a:lnTo>
                  <a:pt x="41" y="0"/>
                </a:lnTo>
                <a:lnTo>
                  <a:pt x="18" y="70"/>
                </a:lnTo>
                <a:lnTo>
                  <a:pt x="2" y="69"/>
                </a:lnTo>
                <a:lnTo>
                  <a:pt x="0" y="6"/>
                </a:lnTo>
                <a:close/>
              </a:path>
            </a:pathLst>
          </a:custGeom>
          <a:solidFill>
            <a:schemeClr val="accent6"/>
          </a:solidFill>
          <a:ln w="12701">
            <a:solidFill>
              <a:srgbClr val="000000"/>
            </a:solidFill>
            <a:round/>
            <a:headEnd/>
            <a:tailEnd/>
          </a:ln>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mn-ea"/>
              <a:cs typeface="+mn-cs"/>
            </a:endParaRPr>
          </a:p>
        </p:txBody>
      </p:sp>
      <p:sp>
        <p:nvSpPr>
          <p:cNvPr id="60" name="Text Box 134">
            <a:extLst>
              <a:ext uri="{FF2B5EF4-FFF2-40B4-BE49-F238E27FC236}">
                <a16:creationId xmlns:a16="http://schemas.microsoft.com/office/drawing/2014/main" id="{131D3C49-5DAA-40A7-B736-FF5BA704407F}"/>
              </a:ext>
            </a:extLst>
          </p:cNvPr>
          <p:cNvSpPr txBox="1">
            <a:spLocks noChangeArrowheads="1"/>
          </p:cNvSpPr>
          <p:nvPr/>
        </p:nvSpPr>
        <p:spPr bwMode="auto">
          <a:xfrm>
            <a:off x="997947" y="1516251"/>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altLang="en-US" sz="1000" b="1" i="0" u="none" strike="noStrike" kern="1200" cap="none" spc="0" normalizeH="0" baseline="0" noProof="0" dirty="0">
                <a:ln>
                  <a:noFill/>
                </a:ln>
                <a:solidFill>
                  <a:prstClr val="white"/>
                </a:solidFill>
                <a:effectLst/>
                <a:uLnTx/>
                <a:uFillTx/>
                <a:latin typeface="Trebuchet MS"/>
                <a:ea typeface="MS PGothic" panose="020B0600070205080204" pitchFamily="34" charset="-128"/>
                <a:cs typeface="+mn-cs"/>
              </a:rPr>
              <a:t>WA</a:t>
            </a:r>
          </a:p>
        </p:txBody>
      </p:sp>
      <p:sp>
        <p:nvSpPr>
          <p:cNvPr id="61" name="Text Box 135">
            <a:extLst>
              <a:ext uri="{FF2B5EF4-FFF2-40B4-BE49-F238E27FC236}">
                <a16:creationId xmlns:a16="http://schemas.microsoft.com/office/drawing/2014/main" id="{3C34BBB7-FCDC-49E0-8F74-A1BD8A8937E6}"/>
              </a:ext>
            </a:extLst>
          </p:cNvPr>
          <p:cNvSpPr txBox="1">
            <a:spLocks noChangeArrowheads="1"/>
          </p:cNvSpPr>
          <p:nvPr/>
        </p:nvSpPr>
        <p:spPr bwMode="auto">
          <a:xfrm>
            <a:off x="769347" y="2202051"/>
            <a:ext cx="609600" cy="246221"/>
          </a:xfrm>
          <a:prstGeom prst="rect">
            <a:avLst/>
          </a:prstGeom>
          <a:noFill/>
          <a:ln>
            <a:noFill/>
          </a:ln>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altLang="en-US" sz="1000" b="1" i="0" u="none" strike="noStrike" kern="1200" cap="none" spc="0" normalizeH="0" baseline="0" noProof="0" dirty="0">
                <a:ln>
                  <a:noFill/>
                </a:ln>
                <a:solidFill>
                  <a:prstClr val="white"/>
                </a:solidFill>
                <a:effectLst/>
                <a:uLnTx/>
                <a:uFillTx/>
                <a:latin typeface="Trebuchet MS"/>
                <a:ea typeface="MS PGothic" panose="020B0600070205080204" pitchFamily="34" charset="-128"/>
                <a:cs typeface="+mn-cs"/>
              </a:rPr>
              <a:t>OR</a:t>
            </a:r>
          </a:p>
        </p:txBody>
      </p:sp>
      <p:sp>
        <p:nvSpPr>
          <p:cNvPr id="62" name="Text Box 136">
            <a:extLst>
              <a:ext uri="{FF2B5EF4-FFF2-40B4-BE49-F238E27FC236}">
                <a16:creationId xmlns:a16="http://schemas.microsoft.com/office/drawing/2014/main" id="{8B4DA08A-92AA-475B-A45C-65F54E5BE8E1}"/>
              </a:ext>
            </a:extLst>
          </p:cNvPr>
          <p:cNvSpPr txBox="1">
            <a:spLocks noChangeArrowheads="1"/>
          </p:cNvSpPr>
          <p:nvPr/>
        </p:nvSpPr>
        <p:spPr bwMode="auto">
          <a:xfrm>
            <a:off x="2369547" y="1830576"/>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altLang="en-US" sz="1000" b="1" i="0" u="none" strike="noStrike" kern="1200" cap="none" spc="0" normalizeH="0" baseline="0" noProof="0" dirty="0">
                <a:ln>
                  <a:noFill/>
                </a:ln>
                <a:solidFill>
                  <a:prstClr val="white"/>
                </a:solidFill>
                <a:effectLst/>
                <a:uLnTx/>
                <a:uFillTx/>
                <a:latin typeface="Trebuchet MS"/>
                <a:ea typeface="MS PGothic" panose="020B0600070205080204" pitchFamily="34" charset="-128"/>
                <a:cs typeface="+mn-cs"/>
              </a:rPr>
              <a:t>MT</a:t>
            </a:r>
          </a:p>
        </p:txBody>
      </p:sp>
      <p:sp>
        <p:nvSpPr>
          <p:cNvPr id="63" name="Text Box 137">
            <a:extLst>
              <a:ext uri="{FF2B5EF4-FFF2-40B4-BE49-F238E27FC236}">
                <a16:creationId xmlns:a16="http://schemas.microsoft.com/office/drawing/2014/main" id="{AAE16F75-CD5A-4CC1-8ECC-3C70990B1107}"/>
              </a:ext>
            </a:extLst>
          </p:cNvPr>
          <p:cNvSpPr txBox="1">
            <a:spLocks noChangeArrowheads="1"/>
          </p:cNvSpPr>
          <p:nvPr/>
        </p:nvSpPr>
        <p:spPr bwMode="auto">
          <a:xfrm>
            <a:off x="1728197" y="2436207"/>
            <a:ext cx="60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US" altLang="en-US" sz="1000" b="1" i="0" u="none" strike="noStrike" kern="1200" cap="none" spc="0" normalizeH="0" baseline="0" noProof="0" dirty="0">
                <a:ln>
                  <a:noFill/>
                </a:ln>
                <a:solidFill>
                  <a:prstClr val="white"/>
                </a:solidFill>
                <a:effectLst/>
                <a:uLnTx/>
                <a:uFillTx/>
                <a:latin typeface="Trebuchet MS"/>
                <a:ea typeface="MS PGothic" panose="020B0600070205080204" pitchFamily="34" charset="-128"/>
                <a:cs typeface="+mn-cs"/>
              </a:rPr>
              <a:t>ID</a:t>
            </a:r>
          </a:p>
        </p:txBody>
      </p:sp>
      <p:sp>
        <p:nvSpPr>
          <p:cNvPr id="64" name="Text Box 138">
            <a:extLst>
              <a:ext uri="{FF2B5EF4-FFF2-40B4-BE49-F238E27FC236}">
                <a16:creationId xmlns:a16="http://schemas.microsoft.com/office/drawing/2014/main" id="{632483C9-3CEF-49E1-989E-FA7286A767FE}"/>
              </a:ext>
            </a:extLst>
          </p:cNvPr>
          <p:cNvSpPr txBox="1">
            <a:spLocks noChangeArrowheads="1"/>
          </p:cNvSpPr>
          <p:nvPr/>
        </p:nvSpPr>
        <p:spPr bwMode="auto">
          <a:xfrm>
            <a:off x="2521947" y="2659251"/>
            <a:ext cx="609600" cy="246221"/>
          </a:xfrm>
          <a:prstGeom prst="rect">
            <a:avLst/>
          </a:prstGeom>
          <a:noFill/>
          <a:ln w="9525">
            <a:noFill/>
            <a:miter lim="800000"/>
            <a:headEnd/>
            <a:tailEnd/>
          </a:ln>
        </p:spPr>
        <p:txBody>
          <a:bodyPr anchorCtr="1">
            <a:spAutoFit/>
          </a:bodyPr>
          <a:lstStyle/>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Trebuchet MS"/>
                <a:ea typeface="ＭＳ Ｐゴシック" pitchFamily="34" charset="-128"/>
                <a:cs typeface="Arial" pitchFamily="34" charset="0"/>
              </a:rPr>
              <a:t>WY</a:t>
            </a:r>
          </a:p>
        </p:txBody>
      </p:sp>
      <p:sp>
        <p:nvSpPr>
          <p:cNvPr id="65" name="Text Box 139">
            <a:extLst>
              <a:ext uri="{FF2B5EF4-FFF2-40B4-BE49-F238E27FC236}">
                <a16:creationId xmlns:a16="http://schemas.microsoft.com/office/drawing/2014/main" id="{A55CBF1F-E4E7-48BD-8943-EAC1AE558576}"/>
              </a:ext>
            </a:extLst>
          </p:cNvPr>
          <p:cNvSpPr txBox="1">
            <a:spLocks noChangeArrowheads="1"/>
          </p:cNvSpPr>
          <p:nvPr/>
        </p:nvSpPr>
        <p:spPr bwMode="auto">
          <a:xfrm>
            <a:off x="1912347" y="3345051"/>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altLang="en-US" sz="1000" b="1" i="0" u="none" strike="noStrike" kern="1200" cap="none" spc="0" normalizeH="0" baseline="0" noProof="0" dirty="0">
                <a:ln>
                  <a:noFill/>
                </a:ln>
                <a:solidFill>
                  <a:prstClr val="white"/>
                </a:solidFill>
                <a:effectLst/>
                <a:uLnTx/>
                <a:uFillTx/>
                <a:latin typeface="Trebuchet MS"/>
                <a:ea typeface="MS PGothic" panose="020B0600070205080204" pitchFamily="34" charset="-128"/>
                <a:cs typeface="+mn-cs"/>
              </a:rPr>
              <a:t>UT</a:t>
            </a:r>
          </a:p>
        </p:txBody>
      </p:sp>
      <p:sp>
        <p:nvSpPr>
          <p:cNvPr id="66" name="Text Box 141">
            <a:extLst>
              <a:ext uri="{FF2B5EF4-FFF2-40B4-BE49-F238E27FC236}">
                <a16:creationId xmlns:a16="http://schemas.microsoft.com/office/drawing/2014/main" id="{DF3645E2-8FA0-48E8-8260-8720DE9CCB01}"/>
              </a:ext>
            </a:extLst>
          </p:cNvPr>
          <p:cNvSpPr txBox="1">
            <a:spLocks noChangeArrowheads="1"/>
          </p:cNvSpPr>
          <p:nvPr/>
        </p:nvSpPr>
        <p:spPr bwMode="auto">
          <a:xfrm>
            <a:off x="616947" y="3743161"/>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altLang="en-US" sz="1000" b="1" i="0" u="none" strike="noStrike" kern="1200" cap="none" spc="0" normalizeH="0" baseline="0" noProof="0" dirty="0">
                <a:ln>
                  <a:noFill/>
                </a:ln>
                <a:solidFill>
                  <a:prstClr val="white"/>
                </a:solidFill>
                <a:effectLst/>
                <a:uLnTx/>
                <a:uFillTx/>
                <a:latin typeface="Trebuchet MS"/>
                <a:ea typeface="MS PGothic" panose="020B0600070205080204" pitchFamily="34" charset="-128"/>
                <a:cs typeface="+mn-cs"/>
              </a:rPr>
              <a:t>CA</a:t>
            </a:r>
          </a:p>
        </p:txBody>
      </p:sp>
      <p:sp>
        <p:nvSpPr>
          <p:cNvPr id="67" name="Text Box 142">
            <a:extLst>
              <a:ext uri="{FF2B5EF4-FFF2-40B4-BE49-F238E27FC236}">
                <a16:creationId xmlns:a16="http://schemas.microsoft.com/office/drawing/2014/main" id="{D950D087-3B82-40C7-A19E-097E6B32EB3F}"/>
              </a:ext>
            </a:extLst>
          </p:cNvPr>
          <p:cNvSpPr txBox="1">
            <a:spLocks noChangeArrowheads="1"/>
          </p:cNvSpPr>
          <p:nvPr/>
        </p:nvSpPr>
        <p:spPr bwMode="auto">
          <a:xfrm>
            <a:off x="1150347" y="3268851"/>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altLang="en-US" sz="1000" b="1" i="0" u="none" strike="noStrike" kern="1200" cap="none" spc="0" normalizeH="0" baseline="0" noProof="0" dirty="0">
                <a:ln>
                  <a:noFill/>
                </a:ln>
                <a:solidFill>
                  <a:prstClr val="white"/>
                </a:solidFill>
                <a:effectLst/>
                <a:uLnTx/>
                <a:uFillTx/>
                <a:latin typeface="Trebuchet MS"/>
                <a:ea typeface="MS PGothic" panose="020B0600070205080204" pitchFamily="34" charset="-128"/>
                <a:cs typeface="+mn-cs"/>
              </a:rPr>
              <a:t>NV</a:t>
            </a:r>
          </a:p>
        </p:txBody>
      </p:sp>
      <p:sp>
        <p:nvSpPr>
          <p:cNvPr id="68" name="Text Box 143">
            <a:extLst>
              <a:ext uri="{FF2B5EF4-FFF2-40B4-BE49-F238E27FC236}">
                <a16:creationId xmlns:a16="http://schemas.microsoft.com/office/drawing/2014/main" id="{7C66E468-F367-40A0-A4C1-9C10EB049251}"/>
              </a:ext>
            </a:extLst>
          </p:cNvPr>
          <p:cNvSpPr txBox="1">
            <a:spLocks noChangeArrowheads="1"/>
          </p:cNvSpPr>
          <p:nvPr/>
        </p:nvSpPr>
        <p:spPr bwMode="auto">
          <a:xfrm>
            <a:off x="1799244" y="4379160"/>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altLang="en-US" sz="1000" b="1" i="0" u="none" strike="noStrike" kern="1200" cap="none" spc="0" normalizeH="0" baseline="0" noProof="0">
                <a:ln>
                  <a:noFill/>
                </a:ln>
                <a:solidFill>
                  <a:prstClr val="white"/>
                </a:solidFill>
                <a:effectLst/>
                <a:uLnTx/>
                <a:uFillTx/>
                <a:latin typeface="Trebuchet MS"/>
                <a:ea typeface="MS PGothic" panose="020B0600070205080204" pitchFamily="34" charset="-128"/>
                <a:cs typeface="+mn-cs"/>
              </a:rPr>
              <a:t>AZ</a:t>
            </a:r>
          </a:p>
        </p:txBody>
      </p:sp>
      <p:sp>
        <p:nvSpPr>
          <p:cNvPr id="69" name="Text Box 145">
            <a:extLst>
              <a:ext uri="{FF2B5EF4-FFF2-40B4-BE49-F238E27FC236}">
                <a16:creationId xmlns:a16="http://schemas.microsoft.com/office/drawing/2014/main" id="{5F304868-8573-44BB-A2A4-CCA52C231810}"/>
              </a:ext>
            </a:extLst>
          </p:cNvPr>
          <p:cNvSpPr txBox="1">
            <a:spLocks noChangeArrowheads="1"/>
          </p:cNvSpPr>
          <p:nvPr/>
        </p:nvSpPr>
        <p:spPr bwMode="auto">
          <a:xfrm>
            <a:off x="2826747" y="3497451"/>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altLang="en-US" sz="1000" b="1" i="0" u="none" strike="noStrike" kern="1200" cap="none" spc="0" normalizeH="0" baseline="0" noProof="0" dirty="0">
                <a:ln>
                  <a:noFill/>
                </a:ln>
                <a:solidFill>
                  <a:prstClr val="white"/>
                </a:solidFill>
                <a:effectLst/>
                <a:uLnTx/>
                <a:uFillTx/>
                <a:latin typeface="Trebuchet MS"/>
                <a:ea typeface="MS PGothic" panose="020B0600070205080204" pitchFamily="34" charset="-128"/>
                <a:cs typeface="+mn-cs"/>
              </a:rPr>
              <a:t>CO</a:t>
            </a:r>
          </a:p>
        </p:txBody>
      </p:sp>
      <p:sp>
        <p:nvSpPr>
          <p:cNvPr id="70" name="Text Box 146">
            <a:extLst>
              <a:ext uri="{FF2B5EF4-FFF2-40B4-BE49-F238E27FC236}">
                <a16:creationId xmlns:a16="http://schemas.microsoft.com/office/drawing/2014/main" id="{F625787D-A1B0-4275-8276-23A05A3875C6}"/>
              </a:ext>
            </a:extLst>
          </p:cNvPr>
          <p:cNvSpPr txBox="1">
            <a:spLocks noChangeArrowheads="1"/>
          </p:cNvSpPr>
          <p:nvPr/>
        </p:nvSpPr>
        <p:spPr bwMode="auto">
          <a:xfrm>
            <a:off x="2767657" y="4411851"/>
            <a:ext cx="609600" cy="369887"/>
          </a:xfrm>
          <a:prstGeom prst="rect">
            <a:avLst/>
          </a:prstGeom>
          <a:noFill/>
          <a:ln w="9525">
            <a:noFill/>
            <a:miter lim="800000"/>
            <a:headEnd/>
            <a:tailEnd/>
          </a:ln>
        </p:spPr>
        <p:txBody>
          <a:body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Trebuchet MS"/>
                <a:ea typeface="ＭＳ Ｐゴシック" pitchFamily="34" charset="-128"/>
                <a:cs typeface="Arial" pitchFamily="34" charset="0"/>
              </a:rPr>
              <a:t>NM</a:t>
            </a:r>
          </a:p>
        </p:txBody>
      </p:sp>
      <p:sp>
        <p:nvSpPr>
          <p:cNvPr id="71" name="Text Box 147">
            <a:extLst>
              <a:ext uri="{FF2B5EF4-FFF2-40B4-BE49-F238E27FC236}">
                <a16:creationId xmlns:a16="http://schemas.microsoft.com/office/drawing/2014/main" id="{86E82D84-C8D9-4EBA-96D0-8947CFB31040}"/>
              </a:ext>
            </a:extLst>
          </p:cNvPr>
          <p:cNvSpPr txBox="1">
            <a:spLocks noChangeArrowheads="1"/>
          </p:cNvSpPr>
          <p:nvPr/>
        </p:nvSpPr>
        <p:spPr bwMode="auto">
          <a:xfrm>
            <a:off x="3817347" y="5173851"/>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altLang="en-US" sz="1000" b="1" i="0" u="none" strike="noStrike" kern="1200" cap="none" spc="0" normalizeH="0" baseline="0" noProof="0" dirty="0">
                <a:ln>
                  <a:noFill/>
                </a:ln>
                <a:solidFill>
                  <a:prstClr val="white"/>
                </a:solidFill>
                <a:effectLst/>
                <a:uLnTx/>
                <a:uFillTx/>
                <a:latin typeface="Trebuchet MS"/>
                <a:ea typeface="MS PGothic" panose="020B0600070205080204" pitchFamily="34" charset="-128"/>
                <a:cs typeface="+mn-cs"/>
              </a:rPr>
              <a:t>TX</a:t>
            </a:r>
          </a:p>
        </p:txBody>
      </p:sp>
      <p:sp>
        <p:nvSpPr>
          <p:cNvPr id="72" name="Text Box 148">
            <a:extLst>
              <a:ext uri="{FF2B5EF4-FFF2-40B4-BE49-F238E27FC236}">
                <a16:creationId xmlns:a16="http://schemas.microsoft.com/office/drawing/2014/main" id="{38B163D8-A59B-4595-B40B-347D475AAFE2}"/>
              </a:ext>
            </a:extLst>
          </p:cNvPr>
          <p:cNvSpPr txBox="1">
            <a:spLocks noChangeArrowheads="1"/>
          </p:cNvSpPr>
          <p:nvPr/>
        </p:nvSpPr>
        <p:spPr bwMode="auto">
          <a:xfrm>
            <a:off x="4045947" y="4259451"/>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altLang="en-US" sz="1000" b="1" i="0" u="none" strike="noStrike" kern="1200" cap="none" spc="0" normalizeH="0" baseline="0" noProof="0" dirty="0">
                <a:ln>
                  <a:noFill/>
                </a:ln>
                <a:solidFill>
                  <a:prstClr val="white"/>
                </a:solidFill>
                <a:effectLst/>
                <a:uLnTx/>
                <a:uFillTx/>
                <a:latin typeface="Trebuchet MS"/>
                <a:ea typeface="MS PGothic" panose="020B0600070205080204" pitchFamily="34" charset="-128"/>
                <a:cs typeface="+mn-cs"/>
              </a:rPr>
              <a:t>OK</a:t>
            </a:r>
          </a:p>
        </p:txBody>
      </p:sp>
      <p:sp>
        <p:nvSpPr>
          <p:cNvPr id="73" name="Text Box 149">
            <a:extLst>
              <a:ext uri="{FF2B5EF4-FFF2-40B4-BE49-F238E27FC236}">
                <a16:creationId xmlns:a16="http://schemas.microsoft.com/office/drawing/2014/main" id="{0A176183-790C-42F5-A744-2A24757EF061}"/>
              </a:ext>
            </a:extLst>
          </p:cNvPr>
          <p:cNvSpPr txBox="1">
            <a:spLocks noChangeArrowheads="1"/>
          </p:cNvSpPr>
          <p:nvPr/>
        </p:nvSpPr>
        <p:spPr bwMode="auto">
          <a:xfrm>
            <a:off x="4807947" y="5021451"/>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altLang="en-US" sz="1000" b="1" i="0" u="none" strike="noStrike" kern="1200" cap="none" spc="0" normalizeH="0" baseline="0" noProof="0">
                <a:ln>
                  <a:noFill/>
                </a:ln>
                <a:solidFill>
                  <a:prstClr val="white"/>
                </a:solidFill>
                <a:effectLst/>
                <a:uLnTx/>
                <a:uFillTx/>
                <a:latin typeface="Trebuchet MS"/>
                <a:ea typeface="MS PGothic" panose="020B0600070205080204" pitchFamily="34" charset="-128"/>
                <a:cs typeface="+mn-cs"/>
              </a:rPr>
              <a:t>LA</a:t>
            </a:r>
          </a:p>
        </p:txBody>
      </p:sp>
      <p:sp>
        <p:nvSpPr>
          <p:cNvPr id="74" name="Text Box 150">
            <a:extLst>
              <a:ext uri="{FF2B5EF4-FFF2-40B4-BE49-F238E27FC236}">
                <a16:creationId xmlns:a16="http://schemas.microsoft.com/office/drawing/2014/main" id="{B967F969-1002-4BB2-8F71-A27C59321D0B}"/>
              </a:ext>
            </a:extLst>
          </p:cNvPr>
          <p:cNvSpPr txBox="1">
            <a:spLocks noChangeArrowheads="1"/>
          </p:cNvSpPr>
          <p:nvPr/>
        </p:nvSpPr>
        <p:spPr bwMode="auto">
          <a:xfrm>
            <a:off x="5209584" y="46928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altLang="en-US" sz="1000" b="1" i="0" u="none" strike="noStrike" kern="1200" cap="none" spc="0" normalizeH="0" baseline="0" noProof="0">
                <a:ln>
                  <a:noFill/>
                </a:ln>
                <a:solidFill>
                  <a:prstClr val="white"/>
                </a:solidFill>
                <a:effectLst/>
                <a:uLnTx/>
                <a:uFillTx/>
                <a:latin typeface="Trebuchet MS"/>
                <a:ea typeface="MS PGothic" panose="020B0600070205080204" pitchFamily="34" charset="-128"/>
                <a:cs typeface="+mn-cs"/>
              </a:rPr>
              <a:t>MS</a:t>
            </a:r>
          </a:p>
        </p:txBody>
      </p:sp>
      <p:sp>
        <p:nvSpPr>
          <p:cNvPr id="75" name="Text Box 187">
            <a:extLst>
              <a:ext uri="{FF2B5EF4-FFF2-40B4-BE49-F238E27FC236}">
                <a16:creationId xmlns:a16="http://schemas.microsoft.com/office/drawing/2014/main" id="{F9F5BD97-CA56-4AC9-9E9A-3F75A6490DC5}"/>
              </a:ext>
            </a:extLst>
          </p:cNvPr>
          <p:cNvSpPr txBox="1">
            <a:spLocks noChangeArrowheads="1"/>
          </p:cNvSpPr>
          <p:nvPr/>
        </p:nvSpPr>
        <p:spPr bwMode="auto">
          <a:xfrm>
            <a:off x="3609384" y="1797238"/>
            <a:ext cx="609600" cy="246221"/>
          </a:xfrm>
          <a:prstGeom prst="rect">
            <a:avLst/>
          </a:prstGeom>
          <a:noFill/>
          <a:ln w="9525">
            <a:noFill/>
            <a:miter lim="800000"/>
            <a:headEnd/>
            <a:tailEnd/>
          </a:ln>
        </p:spPr>
        <p:txBody>
          <a:bodyPr anchorCtr="1">
            <a:spAutoFit/>
          </a:bodyPr>
          <a:lstStyle/>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Trebuchet MS"/>
                <a:ea typeface="ＭＳ Ｐゴシック" pitchFamily="34" charset="-128"/>
                <a:cs typeface="Arial" pitchFamily="34" charset="0"/>
              </a:rPr>
              <a:t>ND</a:t>
            </a:r>
          </a:p>
        </p:txBody>
      </p:sp>
      <p:sp>
        <p:nvSpPr>
          <p:cNvPr id="76" name="Text Box 188">
            <a:extLst>
              <a:ext uri="{FF2B5EF4-FFF2-40B4-BE49-F238E27FC236}">
                <a16:creationId xmlns:a16="http://schemas.microsoft.com/office/drawing/2014/main" id="{85BA9CF9-2628-492D-85D1-2A266F169778}"/>
              </a:ext>
            </a:extLst>
          </p:cNvPr>
          <p:cNvSpPr txBox="1">
            <a:spLocks noChangeArrowheads="1"/>
          </p:cNvSpPr>
          <p:nvPr/>
        </p:nvSpPr>
        <p:spPr bwMode="auto">
          <a:xfrm>
            <a:off x="3609384" y="2388176"/>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altLang="en-US" sz="1000" b="1" i="0" u="none" strike="noStrike" kern="1200" cap="none" spc="0" normalizeH="0" baseline="0" noProof="0" dirty="0">
                <a:ln>
                  <a:noFill/>
                </a:ln>
                <a:solidFill>
                  <a:prstClr val="white"/>
                </a:solidFill>
                <a:effectLst/>
                <a:uLnTx/>
                <a:uFillTx/>
                <a:latin typeface="Trebuchet MS"/>
                <a:ea typeface="MS PGothic" panose="020B0600070205080204" pitchFamily="34" charset="-128"/>
                <a:cs typeface="+mn-cs"/>
              </a:rPr>
              <a:t>SD</a:t>
            </a:r>
          </a:p>
        </p:txBody>
      </p:sp>
      <p:sp>
        <p:nvSpPr>
          <p:cNvPr id="77" name="Text Box 189">
            <a:extLst>
              <a:ext uri="{FF2B5EF4-FFF2-40B4-BE49-F238E27FC236}">
                <a16:creationId xmlns:a16="http://schemas.microsoft.com/office/drawing/2014/main" id="{5CD75FBF-BF86-466C-A80A-3E02A4B8A578}"/>
              </a:ext>
            </a:extLst>
          </p:cNvPr>
          <p:cNvSpPr txBox="1">
            <a:spLocks noChangeArrowheads="1"/>
          </p:cNvSpPr>
          <p:nvPr/>
        </p:nvSpPr>
        <p:spPr bwMode="auto">
          <a:xfrm>
            <a:off x="3609384" y="30164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altLang="en-US" sz="1000" b="1" i="0" u="none" strike="noStrike" kern="1200" cap="none" spc="0" normalizeH="0" baseline="0" noProof="0" dirty="0">
                <a:ln>
                  <a:noFill/>
                </a:ln>
                <a:solidFill>
                  <a:prstClr val="white"/>
                </a:solidFill>
                <a:effectLst/>
                <a:uLnTx/>
                <a:uFillTx/>
                <a:latin typeface="Trebuchet MS"/>
                <a:ea typeface="MS PGothic" panose="020B0600070205080204" pitchFamily="34" charset="-128"/>
                <a:cs typeface="+mn-cs"/>
              </a:rPr>
              <a:t>NE</a:t>
            </a:r>
          </a:p>
        </p:txBody>
      </p:sp>
      <p:sp>
        <p:nvSpPr>
          <p:cNvPr id="78" name="Text Box 190">
            <a:extLst>
              <a:ext uri="{FF2B5EF4-FFF2-40B4-BE49-F238E27FC236}">
                <a16:creationId xmlns:a16="http://schemas.microsoft.com/office/drawing/2014/main" id="{2F7CDC34-E313-4BE5-B30F-C9A09C5AACA1}"/>
              </a:ext>
            </a:extLst>
          </p:cNvPr>
          <p:cNvSpPr txBox="1">
            <a:spLocks noChangeArrowheads="1"/>
          </p:cNvSpPr>
          <p:nvPr/>
        </p:nvSpPr>
        <p:spPr bwMode="auto">
          <a:xfrm>
            <a:off x="3837984" y="36260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altLang="en-US" sz="1000" b="1" i="0" u="none" strike="noStrike" kern="1200" cap="none" spc="0" normalizeH="0" baseline="0" noProof="0">
                <a:ln>
                  <a:noFill/>
                </a:ln>
                <a:solidFill>
                  <a:prstClr val="white"/>
                </a:solidFill>
                <a:effectLst/>
                <a:uLnTx/>
                <a:uFillTx/>
                <a:latin typeface="Trebuchet MS"/>
                <a:ea typeface="MS PGothic" panose="020B0600070205080204" pitchFamily="34" charset="-128"/>
                <a:cs typeface="+mn-cs"/>
              </a:rPr>
              <a:t>KS</a:t>
            </a:r>
          </a:p>
        </p:txBody>
      </p:sp>
      <p:sp>
        <p:nvSpPr>
          <p:cNvPr id="79" name="Text Box 191">
            <a:extLst>
              <a:ext uri="{FF2B5EF4-FFF2-40B4-BE49-F238E27FC236}">
                <a16:creationId xmlns:a16="http://schemas.microsoft.com/office/drawing/2014/main" id="{EA70F161-C6BE-4B90-9A5A-8EA3A2F6102C}"/>
              </a:ext>
            </a:extLst>
          </p:cNvPr>
          <p:cNvSpPr txBox="1">
            <a:spLocks noChangeArrowheads="1"/>
          </p:cNvSpPr>
          <p:nvPr/>
        </p:nvSpPr>
        <p:spPr bwMode="auto">
          <a:xfrm>
            <a:off x="4371384" y="20258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altLang="en-US" sz="1000" b="1" i="0" u="none" strike="noStrike" kern="1200" cap="none" spc="0" normalizeH="0" baseline="0" noProof="0">
                <a:ln>
                  <a:noFill/>
                </a:ln>
                <a:solidFill>
                  <a:prstClr val="white"/>
                </a:solidFill>
                <a:effectLst/>
                <a:uLnTx/>
                <a:uFillTx/>
                <a:latin typeface="Trebuchet MS"/>
                <a:ea typeface="MS PGothic" panose="020B0600070205080204" pitchFamily="34" charset="-128"/>
                <a:cs typeface="+mn-cs"/>
              </a:rPr>
              <a:t>MN</a:t>
            </a:r>
          </a:p>
        </p:txBody>
      </p:sp>
      <p:sp>
        <p:nvSpPr>
          <p:cNvPr id="80" name="Text Box 192">
            <a:extLst>
              <a:ext uri="{FF2B5EF4-FFF2-40B4-BE49-F238E27FC236}">
                <a16:creationId xmlns:a16="http://schemas.microsoft.com/office/drawing/2014/main" id="{770133B3-8C0D-43D9-99CE-772759BA5D28}"/>
              </a:ext>
            </a:extLst>
          </p:cNvPr>
          <p:cNvSpPr txBox="1">
            <a:spLocks noChangeArrowheads="1"/>
          </p:cNvSpPr>
          <p:nvPr/>
        </p:nvSpPr>
        <p:spPr bwMode="auto">
          <a:xfrm>
            <a:off x="4523784" y="2864038"/>
            <a:ext cx="609600" cy="246221"/>
          </a:xfrm>
          <a:prstGeom prst="rect">
            <a:avLst/>
          </a:prstGeom>
          <a:noFill/>
          <a:ln w="9525">
            <a:noFill/>
            <a:miter lim="800000"/>
            <a:headEnd/>
            <a:tailEnd/>
          </a:ln>
        </p:spPr>
        <p:txBody>
          <a:bodyPr anchorCtr="1">
            <a:spAutoFit/>
          </a:bodyPr>
          <a:lstStyle/>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Trebuchet MS"/>
                <a:ea typeface="ＭＳ Ｐゴシック" pitchFamily="34" charset="-128"/>
                <a:cs typeface="Arial" pitchFamily="34" charset="0"/>
              </a:rPr>
              <a:t>IA</a:t>
            </a:r>
          </a:p>
        </p:txBody>
      </p:sp>
      <p:sp>
        <p:nvSpPr>
          <p:cNvPr id="81" name="Text Box 193">
            <a:extLst>
              <a:ext uri="{FF2B5EF4-FFF2-40B4-BE49-F238E27FC236}">
                <a16:creationId xmlns:a16="http://schemas.microsoft.com/office/drawing/2014/main" id="{AAB7A3EB-9163-49F0-B05D-C5AA28542853}"/>
              </a:ext>
            </a:extLst>
          </p:cNvPr>
          <p:cNvSpPr txBox="1">
            <a:spLocks noChangeArrowheads="1"/>
          </p:cNvSpPr>
          <p:nvPr/>
        </p:nvSpPr>
        <p:spPr bwMode="auto">
          <a:xfrm>
            <a:off x="4722839" y="36260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altLang="en-US" sz="1000" b="1" i="0" u="none" strike="noStrike" kern="1200" cap="none" spc="0" normalizeH="0" baseline="0" noProof="0" dirty="0">
                <a:ln>
                  <a:noFill/>
                </a:ln>
                <a:solidFill>
                  <a:prstClr val="white"/>
                </a:solidFill>
                <a:effectLst/>
                <a:uLnTx/>
                <a:uFillTx/>
                <a:latin typeface="Trebuchet MS"/>
                <a:ea typeface="MS PGothic" panose="020B0600070205080204" pitchFamily="34" charset="-128"/>
                <a:cs typeface="+mn-cs"/>
              </a:rPr>
              <a:t>MO</a:t>
            </a:r>
          </a:p>
        </p:txBody>
      </p:sp>
      <p:sp>
        <p:nvSpPr>
          <p:cNvPr id="82" name="Text Box 194">
            <a:extLst>
              <a:ext uri="{FF2B5EF4-FFF2-40B4-BE49-F238E27FC236}">
                <a16:creationId xmlns:a16="http://schemas.microsoft.com/office/drawing/2014/main" id="{94A62CA2-9849-4323-9FB4-9EFA23450F35}"/>
              </a:ext>
            </a:extLst>
          </p:cNvPr>
          <p:cNvSpPr txBox="1">
            <a:spLocks noChangeArrowheads="1"/>
          </p:cNvSpPr>
          <p:nvPr/>
        </p:nvSpPr>
        <p:spPr bwMode="auto">
          <a:xfrm>
            <a:off x="4752384" y="43118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altLang="en-US" sz="1000" b="1" i="0" u="none" strike="noStrike" kern="1200" cap="none" spc="0" normalizeH="0" baseline="0" noProof="0">
                <a:ln>
                  <a:noFill/>
                </a:ln>
                <a:solidFill>
                  <a:prstClr val="white"/>
                </a:solidFill>
                <a:effectLst/>
                <a:uLnTx/>
                <a:uFillTx/>
                <a:latin typeface="Trebuchet MS"/>
                <a:ea typeface="MS PGothic" panose="020B0600070205080204" pitchFamily="34" charset="-128"/>
                <a:cs typeface="+mn-cs"/>
              </a:rPr>
              <a:t>AR</a:t>
            </a:r>
          </a:p>
        </p:txBody>
      </p:sp>
      <p:sp>
        <p:nvSpPr>
          <p:cNvPr id="83" name="Text Box 195">
            <a:extLst>
              <a:ext uri="{FF2B5EF4-FFF2-40B4-BE49-F238E27FC236}">
                <a16:creationId xmlns:a16="http://schemas.microsoft.com/office/drawing/2014/main" id="{05B23CAB-0360-4FC5-8388-ACE6F0CFDCD9}"/>
              </a:ext>
            </a:extLst>
          </p:cNvPr>
          <p:cNvSpPr txBox="1">
            <a:spLocks noChangeArrowheads="1"/>
          </p:cNvSpPr>
          <p:nvPr/>
        </p:nvSpPr>
        <p:spPr bwMode="auto">
          <a:xfrm>
            <a:off x="4980984" y="23306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altLang="en-US" sz="1000" b="1" i="0" u="none" strike="noStrike" kern="1200" cap="none" spc="0" normalizeH="0" baseline="0" noProof="0">
                <a:ln>
                  <a:noFill/>
                </a:ln>
                <a:solidFill>
                  <a:prstClr val="white"/>
                </a:solidFill>
                <a:effectLst/>
                <a:uLnTx/>
                <a:uFillTx/>
                <a:latin typeface="Trebuchet MS"/>
                <a:ea typeface="MS PGothic" panose="020B0600070205080204" pitchFamily="34" charset="-128"/>
                <a:cs typeface="+mn-cs"/>
              </a:rPr>
              <a:t>WI</a:t>
            </a:r>
          </a:p>
        </p:txBody>
      </p:sp>
      <p:sp>
        <p:nvSpPr>
          <p:cNvPr id="84" name="Text Box 196">
            <a:extLst>
              <a:ext uri="{FF2B5EF4-FFF2-40B4-BE49-F238E27FC236}">
                <a16:creationId xmlns:a16="http://schemas.microsoft.com/office/drawing/2014/main" id="{1E628FD1-B7EE-4C47-AA8B-4FB7E5343284}"/>
              </a:ext>
            </a:extLst>
          </p:cNvPr>
          <p:cNvSpPr txBox="1">
            <a:spLocks noChangeArrowheads="1"/>
          </p:cNvSpPr>
          <p:nvPr/>
        </p:nvSpPr>
        <p:spPr bwMode="auto">
          <a:xfrm>
            <a:off x="5133384" y="31688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altLang="en-US" sz="1000" b="1" i="0" u="none" strike="noStrike" kern="1200" cap="none" spc="0" normalizeH="0" baseline="0" noProof="0" dirty="0">
                <a:ln>
                  <a:noFill/>
                </a:ln>
                <a:solidFill>
                  <a:prstClr val="white"/>
                </a:solidFill>
                <a:effectLst/>
                <a:uLnTx/>
                <a:uFillTx/>
                <a:latin typeface="Trebuchet MS"/>
                <a:ea typeface="MS PGothic" panose="020B0600070205080204" pitchFamily="34" charset="-128"/>
                <a:cs typeface="+mn-cs"/>
              </a:rPr>
              <a:t>IL</a:t>
            </a:r>
          </a:p>
        </p:txBody>
      </p:sp>
      <p:sp>
        <p:nvSpPr>
          <p:cNvPr id="85" name="Text Box 197">
            <a:extLst>
              <a:ext uri="{FF2B5EF4-FFF2-40B4-BE49-F238E27FC236}">
                <a16:creationId xmlns:a16="http://schemas.microsoft.com/office/drawing/2014/main" id="{1E0A34EA-5D80-4AFC-818A-3673A85449DE}"/>
              </a:ext>
            </a:extLst>
          </p:cNvPr>
          <p:cNvSpPr txBox="1">
            <a:spLocks noChangeArrowheads="1"/>
          </p:cNvSpPr>
          <p:nvPr/>
        </p:nvSpPr>
        <p:spPr bwMode="auto">
          <a:xfrm>
            <a:off x="5590584" y="31688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altLang="en-US" sz="1000" b="1" i="0" u="none" strike="noStrike" kern="1200" cap="none" spc="0" normalizeH="0" baseline="0" noProof="0">
                <a:ln>
                  <a:noFill/>
                </a:ln>
                <a:solidFill>
                  <a:prstClr val="white"/>
                </a:solidFill>
                <a:effectLst/>
                <a:uLnTx/>
                <a:uFillTx/>
                <a:latin typeface="Trebuchet MS"/>
                <a:ea typeface="MS PGothic" panose="020B0600070205080204" pitchFamily="34" charset="-128"/>
                <a:cs typeface="+mn-cs"/>
              </a:rPr>
              <a:t>IN</a:t>
            </a:r>
          </a:p>
        </p:txBody>
      </p:sp>
      <p:sp>
        <p:nvSpPr>
          <p:cNvPr id="86" name="Text Box 198">
            <a:extLst>
              <a:ext uri="{FF2B5EF4-FFF2-40B4-BE49-F238E27FC236}">
                <a16:creationId xmlns:a16="http://schemas.microsoft.com/office/drawing/2014/main" id="{977888F2-1362-4B3F-AF50-B67A13C80B15}"/>
              </a:ext>
            </a:extLst>
          </p:cNvPr>
          <p:cNvSpPr txBox="1">
            <a:spLocks noChangeArrowheads="1"/>
          </p:cNvSpPr>
          <p:nvPr/>
        </p:nvSpPr>
        <p:spPr bwMode="auto">
          <a:xfrm>
            <a:off x="5742984" y="2493921"/>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altLang="en-US" sz="1000" b="1" i="0" u="none" strike="noStrike" kern="1200" cap="none" spc="0" normalizeH="0" baseline="0" noProof="0" dirty="0">
                <a:ln>
                  <a:noFill/>
                </a:ln>
                <a:solidFill>
                  <a:prstClr val="white"/>
                </a:solidFill>
                <a:effectLst/>
                <a:uLnTx/>
                <a:uFillTx/>
                <a:latin typeface="Trebuchet MS"/>
                <a:ea typeface="MS PGothic" panose="020B0600070205080204" pitchFamily="34" charset="-128"/>
                <a:cs typeface="+mn-cs"/>
              </a:rPr>
              <a:t>MI</a:t>
            </a:r>
          </a:p>
        </p:txBody>
      </p:sp>
      <p:sp>
        <p:nvSpPr>
          <p:cNvPr id="87" name="Text Box 199">
            <a:extLst>
              <a:ext uri="{FF2B5EF4-FFF2-40B4-BE49-F238E27FC236}">
                <a16:creationId xmlns:a16="http://schemas.microsoft.com/office/drawing/2014/main" id="{B4F448EA-FF8D-442F-9E9B-2E30428A01A0}"/>
              </a:ext>
            </a:extLst>
          </p:cNvPr>
          <p:cNvSpPr txBox="1">
            <a:spLocks noChangeArrowheads="1"/>
          </p:cNvSpPr>
          <p:nvPr/>
        </p:nvSpPr>
        <p:spPr bwMode="auto">
          <a:xfrm>
            <a:off x="5895384" y="3674245"/>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altLang="en-US" sz="1000" b="1" i="0" u="none" strike="noStrike" kern="1200" cap="none" spc="0" normalizeH="0" baseline="0" noProof="0" dirty="0">
                <a:ln>
                  <a:noFill/>
                </a:ln>
                <a:solidFill>
                  <a:prstClr val="white"/>
                </a:solidFill>
                <a:effectLst/>
                <a:uLnTx/>
                <a:uFillTx/>
                <a:latin typeface="Trebuchet MS"/>
                <a:ea typeface="MS PGothic" panose="020B0600070205080204" pitchFamily="34" charset="-128"/>
                <a:cs typeface="+mn-cs"/>
              </a:rPr>
              <a:t>KY</a:t>
            </a:r>
          </a:p>
        </p:txBody>
      </p:sp>
      <p:sp>
        <p:nvSpPr>
          <p:cNvPr id="88" name="Text Box 200">
            <a:extLst>
              <a:ext uri="{FF2B5EF4-FFF2-40B4-BE49-F238E27FC236}">
                <a16:creationId xmlns:a16="http://schemas.microsoft.com/office/drawing/2014/main" id="{09A97C9C-413E-4E3A-A7CA-1E141A641DA8}"/>
              </a:ext>
            </a:extLst>
          </p:cNvPr>
          <p:cNvSpPr txBox="1">
            <a:spLocks noChangeArrowheads="1"/>
          </p:cNvSpPr>
          <p:nvPr/>
        </p:nvSpPr>
        <p:spPr bwMode="auto">
          <a:xfrm>
            <a:off x="6095409" y="3021201"/>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altLang="en-US" sz="1000" b="1" i="0" u="none" strike="noStrike" kern="1200" cap="none" spc="0" normalizeH="0" baseline="0" noProof="0" dirty="0">
                <a:ln>
                  <a:noFill/>
                </a:ln>
                <a:solidFill>
                  <a:prstClr val="white"/>
                </a:solidFill>
                <a:effectLst/>
                <a:uLnTx/>
                <a:uFillTx/>
                <a:latin typeface="Trebuchet MS"/>
                <a:ea typeface="MS PGothic" panose="020B0600070205080204" pitchFamily="34" charset="-128"/>
                <a:cs typeface="+mn-cs"/>
              </a:rPr>
              <a:t>OH</a:t>
            </a:r>
          </a:p>
        </p:txBody>
      </p:sp>
      <p:sp>
        <p:nvSpPr>
          <p:cNvPr id="89" name="Text Box 201">
            <a:extLst>
              <a:ext uri="{FF2B5EF4-FFF2-40B4-BE49-F238E27FC236}">
                <a16:creationId xmlns:a16="http://schemas.microsoft.com/office/drawing/2014/main" id="{7DF15608-191B-4231-B500-2623431695E8}"/>
              </a:ext>
            </a:extLst>
          </p:cNvPr>
          <p:cNvSpPr txBox="1">
            <a:spLocks noChangeArrowheads="1"/>
          </p:cNvSpPr>
          <p:nvPr/>
        </p:nvSpPr>
        <p:spPr bwMode="auto">
          <a:xfrm>
            <a:off x="6428784" y="33212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altLang="en-US" sz="1000" b="1" i="0" u="none" strike="noStrike" kern="1200" cap="none" spc="0" normalizeH="0" baseline="0" noProof="0">
                <a:ln>
                  <a:noFill/>
                </a:ln>
                <a:solidFill>
                  <a:prstClr val="white"/>
                </a:solidFill>
                <a:effectLst/>
                <a:uLnTx/>
                <a:uFillTx/>
                <a:latin typeface="Trebuchet MS"/>
                <a:ea typeface="MS PGothic" panose="020B0600070205080204" pitchFamily="34" charset="-128"/>
                <a:cs typeface="+mn-cs"/>
              </a:rPr>
              <a:t>WV</a:t>
            </a:r>
          </a:p>
        </p:txBody>
      </p:sp>
      <p:sp>
        <p:nvSpPr>
          <p:cNvPr id="90" name="Text Box 202">
            <a:extLst>
              <a:ext uri="{FF2B5EF4-FFF2-40B4-BE49-F238E27FC236}">
                <a16:creationId xmlns:a16="http://schemas.microsoft.com/office/drawing/2014/main" id="{70AB1DD2-BA83-454F-89DC-41E6CA4AC773}"/>
              </a:ext>
            </a:extLst>
          </p:cNvPr>
          <p:cNvSpPr txBox="1">
            <a:spLocks noChangeArrowheads="1"/>
          </p:cNvSpPr>
          <p:nvPr/>
        </p:nvSpPr>
        <p:spPr bwMode="auto">
          <a:xfrm>
            <a:off x="7724184" y="14924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altLang="en-US" sz="1000" b="1" i="0" u="none" strike="noStrike" kern="1200" cap="none" spc="0" normalizeH="0" baseline="0" noProof="0">
                <a:ln>
                  <a:noFill/>
                </a:ln>
                <a:solidFill>
                  <a:prstClr val="white"/>
                </a:solidFill>
                <a:effectLst/>
                <a:uLnTx/>
                <a:uFillTx/>
                <a:latin typeface="Trebuchet MS"/>
                <a:ea typeface="MS PGothic" panose="020B0600070205080204" pitchFamily="34" charset="-128"/>
                <a:cs typeface="+mn-cs"/>
              </a:rPr>
              <a:t>ME</a:t>
            </a:r>
          </a:p>
        </p:txBody>
      </p:sp>
      <p:sp>
        <p:nvSpPr>
          <p:cNvPr id="91" name="Text Box 203">
            <a:extLst>
              <a:ext uri="{FF2B5EF4-FFF2-40B4-BE49-F238E27FC236}">
                <a16:creationId xmlns:a16="http://schemas.microsoft.com/office/drawing/2014/main" id="{EAA63C73-E077-4BCD-B061-C4A1C8CE69C3}"/>
              </a:ext>
            </a:extLst>
          </p:cNvPr>
          <p:cNvSpPr txBox="1">
            <a:spLocks noChangeArrowheads="1"/>
          </p:cNvSpPr>
          <p:nvPr/>
        </p:nvSpPr>
        <p:spPr bwMode="auto">
          <a:xfrm>
            <a:off x="7038384" y="22544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altLang="en-US" sz="1000" b="1" i="0" u="none" strike="noStrike" kern="1200" cap="none" spc="0" normalizeH="0" baseline="0" noProof="0" dirty="0">
                <a:ln>
                  <a:noFill/>
                </a:ln>
                <a:solidFill>
                  <a:prstClr val="white"/>
                </a:solidFill>
                <a:effectLst/>
                <a:uLnTx/>
                <a:uFillTx/>
                <a:latin typeface="Trebuchet MS"/>
                <a:ea typeface="MS PGothic" panose="020B0600070205080204" pitchFamily="34" charset="-128"/>
                <a:cs typeface="+mn-cs"/>
              </a:rPr>
              <a:t>NY</a:t>
            </a:r>
          </a:p>
        </p:txBody>
      </p:sp>
      <p:sp>
        <p:nvSpPr>
          <p:cNvPr id="92" name="Text Box 204">
            <a:extLst>
              <a:ext uri="{FF2B5EF4-FFF2-40B4-BE49-F238E27FC236}">
                <a16:creationId xmlns:a16="http://schemas.microsoft.com/office/drawing/2014/main" id="{8B9CB3ED-7B1A-4CA9-9718-A5BE7D219C86}"/>
              </a:ext>
            </a:extLst>
          </p:cNvPr>
          <p:cNvSpPr txBox="1">
            <a:spLocks noChangeArrowheads="1"/>
          </p:cNvSpPr>
          <p:nvPr/>
        </p:nvSpPr>
        <p:spPr bwMode="auto">
          <a:xfrm>
            <a:off x="7339215" y="1874924"/>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altLang="en-US" sz="1000" b="1" i="0" u="none" strike="noStrike" kern="1200" cap="none" spc="0" normalizeH="0" baseline="0" noProof="0" dirty="0">
                <a:ln>
                  <a:noFill/>
                </a:ln>
                <a:solidFill>
                  <a:prstClr val="white"/>
                </a:solidFill>
                <a:effectLst/>
                <a:uLnTx/>
                <a:uFillTx/>
                <a:latin typeface="Trebuchet MS"/>
                <a:ea typeface="MS PGothic" panose="020B0600070205080204" pitchFamily="34" charset="-128"/>
                <a:cs typeface="+mn-cs"/>
              </a:rPr>
              <a:t>VT</a:t>
            </a:r>
          </a:p>
        </p:txBody>
      </p:sp>
      <p:sp>
        <p:nvSpPr>
          <p:cNvPr id="93" name="Text Box 206">
            <a:extLst>
              <a:ext uri="{FF2B5EF4-FFF2-40B4-BE49-F238E27FC236}">
                <a16:creationId xmlns:a16="http://schemas.microsoft.com/office/drawing/2014/main" id="{4F77B33B-13EF-4439-A2BF-2DAAA2B254A8}"/>
              </a:ext>
            </a:extLst>
          </p:cNvPr>
          <p:cNvSpPr txBox="1">
            <a:spLocks noChangeArrowheads="1"/>
          </p:cNvSpPr>
          <p:nvPr/>
        </p:nvSpPr>
        <p:spPr bwMode="auto">
          <a:xfrm>
            <a:off x="7515799" y="20258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altLang="en-US" sz="1000" b="1" i="0" u="none" strike="noStrike" kern="1200" cap="none" spc="0" normalizeH="0" baseline="0" noProof="0" dirty="0">
                <a:ln>
                  <a:noFill/>
                </a:ln>
                <a:solidFill>
                  <a:prstClr val="white"/>
                </a:solidFill>
                <a:effectLst/>
                <a:uLnTx/>
                <a:uFillTx/>
                <a:latin typeface="Trebuchet MS"/>
                <a:ea typeface="MS PGothic" panose="020B0600070205080204" pitchFamily="34" charset="-128"/>
                <a:cs typeface="+mn-cs"/>
              </a:rPr>
              <a:t>NH</a:t>
            </a:r>
          </a:p>
        </p:txBody>
      </p:sp>
      <p:sp>
        <p:nvSpPr>
          <p:cNvPr id="94" name="Text Box 208">
            <a:extLst>
              <a:ext uri="{FF2B5EF4-FFF2-40B4-BE49-F238E27FC236}">
                <a16:creationId xmlns:a16="http://schemas.microsoft.com/office/drawing/2014/main" id="{6529625F-0441-459E-B056-9E351E80A51B}"/>
              </a:ext>
            </a:extLst>
          </p:cNvPr>
          <p:cNvSpPr txBox="1">
            <a:spLocks noChangeArrowheads="1"/>
          </p:cNvSpPr>
          <p:nvPr/>
        </p:nvSpPr>
        <p:spPr bwMode="auto">
          <a:xfrm>
            <a:off x="7533903" y="2231636"/>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altLang="en-US" sz="1000" b="1" i="0" u="none" strike="noStrike" kern="1200" cap="none" spc="0" normalizeH="0" baseline="0" noProof="0" dirty="0">
                <a:ln>
                  <a:noFill/>
                </a:ln>
                <a:solidFill>
                  <a:prstClr val="white"/>
                </a:solidFill>
                <a:effectLst/>
                <a:uLnTx/>
                <a:uFillTx/>
                <a:latin typeface="Trebuchet MS"/>
                <a:ea typeface="MS PGothic" panose="020B0600070205080204" pitchFamily="34" charset="-128"/>
                <a:cs typeface="+mn-cs"/>
              </a:rPr>
              <a:t>MA</a:t>
            </a:r>
          </a:p>
        </p:txBody>
      </p:sp>
      <p:sp>
        <p:nvSpPr>
          <p:cNvPr id="96" name="Text Box 213">
            <a:extLst>
              <a:ext uri="{FF2B5EF4-FFF2-40B4-BE49-F238E27FC236}">
                <a16:creationId xmlns:a16="http://schemas.microsoft.com/office/drawing/2014/main" id="{D243397E-F805-48B2-B078-9A372E9D8952}"/>
              </a:ext>
            </a:extLst>
          </p:cNvPr>
          <p:cNvSpPr txBox="1">
            <a:spLocks noChangeArrowheads="1"/>
          </p:cNvSpPr>
          <p:nvPr/>
        </p:nvSpPr>
        <p:spPr bwMode="auto">
          <a:xfrm>
            <a:off x="7489234" y="2410149"/>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altLang="en-US" sz="1000" b="1" i="0" u="none" strike="noStrike" kern="1200" cap="none" spc="0" normalizeH="0" baseline="0" noProof="0" dirty="0">
                <a:ln>
                  <a:noFill/>
                </a:ln>
                <a:solidFill>
                  <a:prstClr val="white"/>
                </a:solidFill>
                <a:effectLst/>
                <a:uLnTx/>
                <a:uFillTx/>
                <a:latin typeface="Trebuchet MS"/>
                <a:ea typeface="MS PGothic" panose="020B0600070205080204" pitchFamily="34" charset="-128"/>
                <a:cs typeface="+mn-cs"/>
              </a:rPr>
              <a:t>CT</a:t>
            </a:r>
          </a:p>
        </p:txBody>
      </p:sp>
      <p:sp>
        <p:nvSpPr>
          <p:cNvPr id="97" name="Text Box 215">
            <a:extLst>
              <a:ext uri="{FF2B5EF4-FFF2-40B4-BE49-F238E27FC236}">
                <a16:creationId xmlns:a16="http://schemas.microsoft.com/office/drawing/2014/main" id="{CB703D81-DF8E-464C-A4D2-835ECC9DE764}"/>
              </a:ext>
            </a:extLst>
          </p:cNvPr>
          <p:cNvSpPr txBox="1">
            <a:spLocks noChangeArrowheads="1"/>
          </p:cNvSpPr>
          <p:nvPr/>
        </p:nvSpPr>
        <p:spPr bwMode="auto">
          <a:xfrm>
            <a:off x="7213009" y="2794029"/>
            <a:ext cx="8382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altLang="en-US" sz="1000" b="1" i="0" u="none" strike="noStrike" kern="1200" cap="none" spc="0" normalizeH="0" baseline="0" noProof="0" dirty="0">
                <a:ln>
                  <a:noFill/>
                </a:ln>
                <a:solidFill>
                  <a:prstClr val="white"/>
                </a:solidFill>
                <a:effectLst/>
                <a:uLnTx/>
                <a:uFillTx/>
                <a:latin typeface="Trebuchet MS"/>
                <a:ea typeface="MS PGothic" panose="020B0600070205080204" pitchFamily="34" charset="-128"/>
                <a:cs typeface="+mn-cs"/>
              </a:rPr>
              <a:t>NJ</a:t>
            </a:r>
          </a:p>
        </p:txBody>
      </p:sp>
      <p:sp>
        <p:nvSpPr>
          <p:cNvPr id="98" name="Text Box 217">
            <a:extLst>
              <a:ext uri="{FF2B5EF4-FFF2-40B4-BE49-F238E27FC236}">
                <a16:creationId xmlns:a16="http://schemas.microsoft.com/office/drawing/2014/main" id="{B17A3E62-06E1-419F-9742-553F10700865}"/>
              </a:ext>
            </a:extLst>
          </p:cNvPr>
          <p:cNvSpPr txBox="1">
            <a:spLocks noChangeArrowheads="1"/>
          </p:cNvSpPr>
          <p:nvPr/>
        </p:nvSpPr>
        <p:spPr bwMode="auto">
          <a:xfrm>
            <a:off x="6849472" y="2738626"/>
            <a:ext cx="609600" cy="246221"/>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altLang="en-US" sz="1000" b="1" i="0" u="none" strike="noStrike" kern="1200" cap="none" spc="0" normalizeH="0" baseline="0" noProof="0" dirty="0">
                <a:ln>
                  <a:noFill/>
                </a:ln>
                <a:solidFill>
                  <a:prstClr val="white"/>
                </a:solidFill>
                <a:effectLst/>
                <a:uLnTx/>
                <a:uFillTx/>
                <a:latin typeface="Trebuchet MS"/>
                <a:ea typeface="MS PGothic" panose="020B0600070205080204" pitchFamily="34" charset="-128"/>
                <a:cs typeface="+mn-cs"/>
              </a:rPr>
              <a:t>PA</a:t>
            </a:r>
          </a:p>
        </p:txBody>
      </p:sp>
      <p:sp>
        <p:nvSpPr>
          <p:cNvPr id="99" name="Text Box 218">
            <a:extLst>
              <a:ext uri="{FF2B5EF4-FFF2-40B4-BE49-F238E27FC236}">
                <a16:creationId xmlns:a16="http://schemas.microsoft.com/office/drawing/2014/main" id="{4661C753-19A7-4001-A233-A02D5E75E809}"/>
              </a:ext>
            </a:extLst>
          </p:cNvPr>
          <p:cNvSpPr txBox="1">
            <a:spLocks noChangeArrowheads="1"/>
          </p:cNvSpPr>
          <p:nvPr/>
        </p:nvSpPr>
        <p:spPr bwMode="auto">
          <a:xfrm>
            <a:off x="6885984" y="3473638"/>
            <a:ext cx="609600" cy="246221"/>
          </a:xfrm>
          <a:prstGeom prst="rect">
            <a:avLst/>
          </a:prstGeom>
          <a:noFill/>
          <a:ln>
            <a:noFill/>
          </a:ln>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altLang="en-US" sz="1000" b="1" i="0" u="none" strike="noStrike" kern="1200" cap="none" spc="0" normalizeH="0" baseline="0" noProof="0">
                <a:ln>
                  <a:noFill/>
                </a:ln>
                <a:solidFill>
                  <a:prstClr val="white"/>
                </a:solidFill>
                <a:effectLst/>
                <a:uLnTx/>
                <a:uFillTx/>
                <a:latin typeface="Trebuchet MS"/>
                <a:ea typeface="MS PGothic" panose="020B0600070205080204" pitchFamily="34" charset="-128"/>
                <a:cs typeface="+mn-cs"/>
              </a:rPr>
              <a:t>VA</a:t>
            </a:r>
          </a:p>
        </p:txBody>
      </p:sp>
      <p:sp>
        <p:nvSpPr>
          <p:cNvPr id="100" name="Text Box 220">
            <a:extLst>
              <a:ext uri="{FF2B5EF4-FFF2-40B4-BE49-F238E27FC236}">
                <a16:creationId xmlns:a16="http://schemas.microsoft.com/office/drawing/2014/main" id="{6338E77A-D5BC-4A1E-9DC0-C2CDEEB63503}"/>
              </a:ext>
            </a:extLst>
          </p:cNvPr>
          <p:cNvSpPr txBox="1">
            <a:spLocks noChangeArrowheads="1"/>
          </p:cNvSpPr>
          <p:nvPr/>
        </p:nvSpPr>
        <p:spPr bwMode="auto">
          <a:xfrm>
            <a:off x="5765209" y="46166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altLang="en-US" sz="1000" b="1" i="0" u="none" strike="noStrike" kern="1200" cap="none" spc="0" normalizeH="0" baseline="0" noProof="0" dirty="0">
                <a:ln>
                  <a:noFill/>
                </a:ln>
                <a:solidFill>
                  <a:prstClr val="white"/>
                </a:solidFill>
                <a:effectLst/>
                <a:uLnTx/>
                <a:uFillTx/>
                <a:latin typeface="Trebuchet MS"/>
                <a:ea typeface="MS PGothic" panose="020B0600070205080204" pitchFamily="34" charset="-128"/>
                <a:cs typeface="+mn-cs"/>
              </a:rPr>
              <a:t>AL</a:t>
            </a:r>
          </a:p>
        </p:txBody>
      </p:sp>
      <p:sp>
        <p:nvSpPr>
          <p:cNvPr id="101" name="Text Box 221">
            <a:extLst>
              <a:ext uri="{FF2B5EF4-FFF2-40B4-BE49-F238E27FC236}">
                <a16:creationId xmlns:a16="http://schemas.microsoft.com/office/drawing/2014/main" id="{44675D1F-7E0C-44A5-A1A2-FFF24F1B3F57}"/>
              </a:ext>
            </a:extLst>
          </p:cNvPr>
          <p:cNvSpPr txBox="1">
            <a:spLocks noChangeArrowheads="1"/>
          </p:cNvSpPr>
          <p:nvPr/>
        </p:nvSpPr>
        <p:spPr bwMode="auto">
          <a:xfrm>
            <a:off x="6885984" y="38546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altLang="en-US" sz="1000" b="1" i="0" u="none" strike="noStrike" kern="1200" cap="none" spc="0" normalizeH="0" baseline="0" noProof="0" dirty="0">
                <a:ln>
                  <a:noFill/>
                </a:ln>
                <a:solidFill>
                  <a:prstClr val="white"/>
                </a:solidFill>
                <a:effectLst/>
                <a:uLnTx/>
                <a:uFillTx/>
                <a:latin typeface="Trebuchet MS"/>
                <a:ea typeface="MS PGothic" panose="020B0600070205080204" pitchFamily="34" charset="-128"/>
                <a:cs typeface="+mn-cs"/>
              </a:rPr>
              <a:t>NC</a:t>
            </a:r>
          </a:p>
        </p:txBody>
      </p:sp>
      <p:sp>
        <p:nvSpPr>
          <p:cNvPr id="102" name="Text Box 222">
            <a:extLst>
              <a:ext uri="{FF2B5EF4-FFF2-40B4-BE49-F238E27FC236}">
                <a16:creationId xmlns:a16="http://schemas.microsoft.com/office/drawing/2014/main" id="{85B0BA3B-6A1F-4B28-BC03-D83D14509241}"/>
              </a:ext>
            </a:extLst>
          </p:cNvPr>
          <p:cNvSpPr txBox="1">
            <a:spLocks noChangeArrowheads="1"/>
          </p:cNvSpPr>
          <p:nvPr/>
        </p:nvSpPr>
        <p:spPr bwMode="auto">
          <a:xfrm>
            <a:off x="6581184" y="42356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altLang="en-US" sz="1000" b="1" i="0" u="none" strike="noStrike" kern="1200" cap="none" spc="0" normalizeH="0" baseline="0" noProof="0">
                <a:ln>
                  <a:noFill/>
                </a:ln>
                <a:solidFill>
                  <a:prstClr val="white"/>
                </a:solidFill>
                <a:effectLst/>
                <a:uLnTx/>
                <a:uFillTx/>
                <a:latin typeface="Trebuchet MS"/>
                <a:ea typeface="MS PGothic" panose="020B0600070205080204" pitchFamily="34" charset="-128"/>
                <a:cs typeface="+mn-cs"/>
              </a:rPr>
              <a:t>SC</a:t>
            </a:r>
          </a:p>
        </p:txBody>
      </p:sp>
      <p:sp>
        <p:nvSpPr>
          <p:cNvPr id="103" name="Text Box 223">
            <a:extLst>
              <a:ext uri="{FF2B5EF4-FFF2-40B4-BE49-F238E27FC236}">
                <a16:creationId xmlns:a16="http://schemas.microsoft.com/office/drawing/2014/main" id="{46BD3180-9785-4DD9-A07C-C6D398109588}"/>
              </a:ext>
            </a:extLst>
          </p:cNvPr>
          <p:cNvSpPr txBox="1">
            <a:spLocks noChangeArrowheads="1"/>
          </p:cNvSpPr>
          <p:nvPr/>
        </p:nvSpPr>
        <p:spPr bwMode="auto">
          <a:xfrm>
            <a:off x="6352584" y="46166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altLang="en-US" sz="1000" b="1" i="0" u="none" strike="noStrike" kern="1200" cap="none" spc="0" normalizeH="0" baseline="0" noProof="0" dirty="0">
                <a:ln>
                  <a:noFill/>
                </a:ln>
                <a:solidFill>
                  <a:prstClr val="white"/>
                </a:solidFill>
                <a:effectLst/>
                <a:uLnTx/>
                <a:uFillTx/>
                <a:latin typeface="Trebuchet MS"/>
                <a:ea typeface="MS PGothic" panose="020B0600070205080204" pitchFamily="34" charset="-128"/>
                <a:cs typeface="+mn-cs"/>
              </a:rPr>
              <a:t>GA</a:t>
            </a:r>
          </a:p>
        </p:txBody>
      </p:sp>
      <p:sp>
        <p:nvSpPr>
          <p:cNvPr id="104" name="Line 228">
            <a:extLst>
              <a:ext uri="{FF2B5EF4-FFF2-40B4-BE49-F238E27FC236}">
                <a16:creationId xmlns:a16="http://schemas.microsoft.com/office/drawing/2014/main" id="{B7B3A0D9-513D-4477-BA00-F5A86C377B0C}"/>
              </a:ext>
            </a:extLst>
          </p:cNvPr>
          <p:cNvSpPr>
            <a:spLocks/>
          </p:cNvSpPr>
          <p:nvPr/>
        </p:nvSpPr>
        <p:spPr bwMode="auto">
          <a:xfrm>
            <a:off x="7571784" y="3245038"/>
            <a:ext cx="173319" cy="106676"/>
          </a:xfrm>
          <a:custGeom>
            <a:avLst/>
            <a:gdLst>
              <a:gd name="T0" fmla="*/ 152744 w 304796"/>
              <a:gd name="T1" fmla="*/ 0 h 152403"/>
              <a:gd name="T2" fmla="*/ 305488 w 304796"/>
              <a:gd name="T3" fmla="*/ 76028 h 152403"/>
              <a:gd name="T4" fmla="*/ 152744 w 304796"/>
              <a:gd name="T5" fmla="*/ 151884 h 152403"/>
              <a:gd name="T6" fmla="*/ 0 w 304796"/>
              <a:gd name="T7" fmla="*/ 76028 h 152403"/>
              <a:gd name="T8" fmla="*/ 0 w 304796"/>
              <a:gd name="T9" fmla="*/ 0 h 152403"/>
              <a:gd name="T10" fmla="*/ 305488 w 304796"/>
              <a:gd name="T11" fmla="*/ 151884 h 152403"/>
              <a:gd name="T12" fmla="*/ 0 60000 65536"/>
              <a:gd name="T13" fmla="*/ 0 60000 65536"/>
              <a:gd name="T14" fmla="*/ 0 60000 65536"/>
              <a:gd name="T15" fmla="*/ 0 60000 65536"/>
              <a:gd name="T16" fmla="*/ 0 60000 65536"/>
              <a:gd name="T17" fmla="*/ 0 60000 65536"/>
              <a:gd name="T18" fmla="*/ 0 w 304796"/>
              <a:gd name="T19" fmla="*/ 0 h 152403"/>
              <a:gd name="T20" fmla="*/ 304796 w 304796"/>
              <a:gd name="T21" fmla="*/ 152403 h 152403"/>
            </a:gdLst>
            <a:ahLst/>
            <a:cxnLst>
              <a:cxn ang="T12">
                <a:pos x="T0" y="T1"/>
              </a:cxn>
              <a:cxn ang="T13">
                <a:pos x="T2" y="T3"/>
              </a:cxn>
              <a:cxn ang="T14">
                <a:pos x="T4" y="T5"/>
              </a:cxn>
              <a:cxn ang="T15">
                <a:pos x="T6" y="T7"/>
              </a:cxn>
              <a:cxn ang="T16">
                <a:pos x="T8" y="T9"/>
              </a:cxn>
              <a:cxn ang="T17">
                <a:pos x="T10" y="T11"/>
              </a:cxn>
            </a:cxnLst>
            <a:rect l="T18" t="T19" r="T20" b="T21"/>
            <a:pathLst>
              <a:path w="304796" h="152403">
                <a:moveTo>
                  <a:pt x="0" y="0"/>
                </a:moveTo>
                <a:lnTo>
                  <a:pt x="304796" y="152403"/>
                </a:lnTo>
              </a:path>
            </a:pathLst>
          </a:custGeom>
          <a:noFill/>
          <a:ln w="952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mn-ea"/>
              <a:cs typeface="+mn-cs"/>
            </a:endParaRPr>
          </a:p>
        </p:txBody>
      </p:sp>
      <p:sp>
        <p:nvSpPr>
          <p:cNvPr id="113" name="Text Box 226">
            <a:extLst>
              <a:ext uri="{FF2B5EF4-FFF2-40B4-BE49-F238E27FC236}">
                <a16:creationId xmlns:a16="http://schemas.microsoft.com/office/drawing/2014/main" id="{3210B99F-A6BD-4E84-9CCE-6B3DCF40AFB1}"/>
              </a:ext>
            </a:extLst>
          </p:cNvPr>
          <p:cNvSpPr txBox="1">
            <a:spLocks noChangeArrowheads="1"/>
          </p:cNvSpPr>
          <p:nvPr/>
        </p:nvSpPr>
        <p:spPr bwMode="auto">
          <a:xfrm>
            <a:off x="7042952" y="3064507"/>
            <a:ext cx="52546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altLang="en-US" sz="1000" b="1" i="0" u="none" strike="noStrike" kern="1200" cap="none" spc="0" normalizeH="0" baseline="0" noProof="0" dirty="0">
                <a:ln>
                  <a:noFill/>
                </a:ln>
                <a:solidFill>
                  <a:prstClr val="white"/>
                </a:solidFill>
                <a:effectLst/>
                <a:uLnTx/>
                <a:uFillTx/>
                <a:latin typeface="Trebuchet MS"/>
                <a:ea typeface="MS PGothic" panose="020B0600070205080204" pitchFamily="34" charset="-128"/>
                <a:cs typeface="+mn-cs"/>
              </a:rPr>
              <a:t>MD</a:t>
            </a:r>
          </a:p>
        </p:txBody>
      </p:sp>
      <p:sp>
        <p:nvSpPr>
          <p:cNvPr id="129" name="Text Box 224">
            <a:extLst>
              <a:ext uri="{FF2B5EF4-FFF2-40B4-BE49-F238E27FC236}">
                <a16:creationId xmlns:a16="http://schemas.microsoft.com/office/drawing/2014/main" id="{13C90408-2CB4-4B70-9E11-33A276BD53AC}"/>
              </a:ext>
            </a:extLst>
          </p:cNvPr>
          <p:cNvSpPr txBox="1">
            <a:spLocks noChangeArrowheads="1"/>
          </p:cNvSpPr>
          <p:nvPr/>
        </p:nvSpPr>
        <p:spPr bwMode="auto">
          <a:xfrm>
            <a:off x="6744467" y="53786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altLang="en-US" sz="1000" b="1" i="0" u="none" strike="noStrike" kern="1200" cap="none" spc="0" normalizeH="0" baseline="0" noProof="0" dirty="0">
                <a:ln>
                  <a:noFill/>
                </a:ln>
                <a:solidFill>
                  <a:prstClr val="white"/>
                </a:solidFill>
                <a:effectLst/>
                <a:uLnTx/>
                <a:uFillTx/>
                <a:latin typeface="Trebuchet MS"/>
                <a:ea typeface="MS PGothic" panose="020B0600070205080204" pitchFamily="34" charset="-128"/>
                <a:cs typeface="+mn-cs"/>
              </a:rPr>
              <a:t>FL</a:t>
            </a:r>
          </a:p>
        </p:txBody>
      </p:sp>
      <p:sp>
        <p:nvSpPr>
          <p:cNvPr id="279" name="Text Placeholder 3">
            <a:extLst>
              <a:ext uri="{FF2B5EF4-FFF2-40B4-BE49-F238E27FC236}">
                <a16:creationId xmlns:a16="http://schemas.microsoft.com/office/drawing/2014/main" id="{7E22999A-7717-4FA6-BD34-9EC30E3319AA}"/>
              </a:ext>
            </a:extLst>
          </p:cNvPr>
          <p:cNvSpPr txBox="1">
            <a:spLocks/>
          </p:cNvSpPr>
          <p:nvPr/>
        </p:nvSpPr>
        <p:spPr>
          <a:xfrm>
            <a:off x="321733" y="6574808"/>
            <a:ext cx="7699313" cy="255199"/>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defRPr/>
            </a:pPr>
            <a:r>
              <a:rPr kumimoji="0" lang="en-US" sz="1000" b="0" i="0" u="none" strike="noStrike" kern="1200" cap="none" spc="0" normalizeH="0" baseline="0" noProof="0" dirty="0">
                <a:ln>
                  <a:noFill/>
                </a:ln>
                <a:solidFill>
                  <a:prstClr val="black"/>
                </a:solidFill>
                <a:effectLst/>
                <a:uLnTx/>
                <a:uFillTx/>
                <a:latin typeface="Trebuchet MS"/>
                <a:ea typeface="+mn-ea"/>
                <a:cs typeface="+mn-cs"/>
              </a:rPr>
              <a:t>Source: US Census Bureau,</a:t>
            </a:r>
            <a:r>
              <a:rPr kumimoji="0" lang="en-US" sz="1000" b="0" i="0" u="none" strike="noStrike" kern="1200" cap="none" spc="0" normalizeH="0" noProof="0" dirty="0">
                <a:ln>
                  <a:noFill/>
                </a:ln>
                <a:solidFill>
                  <a:prstClr val="black"/>
                </a:solidFill>
                <a:effectLst/>
                <a:uLnTx/>
                <a:uFillTx/>
                <a:latin typeface="Trebuchet MS"/>
                <a:ea typeface="+mn-ea"/>
                <a:cs typeface="+mn-cs"/>
              </a:rPr>
              <a:t> 2016 American Community Survey; </a:t>
            </a:r>
            <a:r>
              <a:rPr lang="en-US" sz="1000" dirty="0">
                <a:solidFill>
                  <a:prstClr val="black"/>
                </a:solidFill>
              </a:rPr>
              <a:t>DMA Rank Data: Nielsen UE Report, December 2017</a:t>
            </a:r>
          </a:p>
        </p:txBody>
      </p:sp>
      <p:grpSp>
        <p:nvGrpSpPr>
          <p:cNvPr id="106" name="Group 3">
            <a:extLst>
              <a:ext uri="{FF2B5EF4-FFF2-40B4-BE49-F238E27FC236}">
                <a16:creationId xmlns:a16="http://schemas.microsoft.com/office/drawing/2014/main" id="{29AFC1E0-61E9-4ADE-AB9E-8DED554BA2C4}"/>
              </a:ext>
            </a:extLst>
          </p:cNvPr>
          <p:cNvGrpSpPr>
            <a:grpSpLocks/>
          </p:cNvGrpSpPr>
          <p:nvPr/>
        </p:nvGrpSpPr>
        <p:grpSpPr bwMode="auto">
          <a:xfrm>
            <a:off x="1413033" y="5700592"/>
            <a:ext cx="818298" cy="465731"/>
            <a:chOff x="1600200" y="5867403"/>
            <a:chExt cx="1093786" cy="708029"/>
          </a:xfrm>
          <a:solidFill>
            <a:schemeClr val="accent2"/>
          </a:solidFill>
        </p:grpSpPr>
        <p:grpSp>
          <p:nvGrpSpPr>
            <p:cNvPr id="107" name="Group 4">
              <a:extLst>
                <a:ext uri="{FF2B5EF4-FFF2-40B4-BE49-F238E27FC236}">
                  <a16:creationId xmlns:a16="http://schemas.microsoft.com/office/drawing/2014/main" id="{5191A377-C50B-491D-864D-3FF7BD065F38}"/>
                </a:ext>
              </a:extLst>
            </p:cNvPr>
            <p:cNvGrpSpPr>
              <a:grpSpLocks/>
            </p:cNvGrpSpPr>
            <p:nvPr/>
          </p:nvGrpSpPr>
          <p:grpSpPr bwMode="auto">
            <a:xfrm>
              <a:off x="1600200" y="5867403"/>
              <a:ext cx="1093786" cy="708029"/>
              <a:chOff x="1600200" y="5867403"/>
              <a:chExt cx="1093786" cy="708029"/>
            </a:xfrm>
            <a:grpFill/>
          </p:grpSpPr>
          <p:sp>
            <p:nvSpPr>
              <p:cNvPr id="109" name="Freeform 5">
                <a:extLst>
                  <a:ext uri="{FF2B5EF4-FFF2-40B4-BE49-F238E27FC236}">
                    <a16:creationId xmlns:a16="http://schemas.microsoft.com/office/drawing/2014/main" id="{A3E3E412-C040-4AB5-A68C-842F01E197D3}"/>
                  </a:ext>
                </a:extLst>
              </p:cNvPr>
              <p:cNvSpPr>
                <a:spLocks/>
              </p:cNvSpPr>
              <p:nvPr/>
            </p:nvSpPr>
            <p:spPr bwMode="auto">
              <a:xfrm>
                <a:off x="1600200" y="5956319"/>
                <a:ext cx="83530" cy="102083"/>
              </a:xfrm>
              <a:custGeom>
                <a:avLst/>
                <a:gdLst>
                  <a:gd name="T0" fmla="*/ 2147483647 w 64"/>
                  <a:gd name="T1" fmla="*/ 0 h 93"/>
                  <a:gd name="T2" fmla="*/ 2147483647 w 64"/>
                  <a:gd name="T3" fmla="*/ 2147483647 h 93"/>
                  <a:gd name="T4" fmla="*/ 2147483647 w 64"/>
                  <a:gd name="T5" fmla="*/ 2147483647 h 93"/>
                  <a:gd name="T6" fmla="*/ 0 w 64"/>
                  <a:gd name="T7" fmla="*/ 2147483647 h 93"/>
                  <a:gd name="T8" fmla="*/ 0 w 64"/>
                  <a:gd name="T9" fmla="*/ 2147483647 h 93"/>
                  <a:gd name="T10" fmla="*/ 0 w 64"/>
                  <a:gd name="T11" fmla="*/ 2147483647 h 93"/>
                  <a:gd name="T12" fmla="*/ 2147483647 w 64"/>
                  <a:gd name="T13" fmla="*/ 0 h 93"/>
                  <a:gd name="T14" fmla="*/ 2147483647 w 64"/>
                  <a:gd name="T15" fmla="*/ 2147483647 h 93"/>
                  <a:gd name="T16" fmla="*/ 2147483647 w 64"/>
                  <a:gd name="T17" fmla="*/ 2147483647 h 93"/>
                  <a:gd name="T18" fmla="*/ 0 w 64"/>
                  <a:gd name="T19" fmla="*/ 2147483647 h 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93"/>
                  <a:gd name="T32" fmla="*/ 64 w 64"/>
                  <a:gd name="T33" fmla="*/ 93 h 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93">
                    <a:moveTo>
                      <a:pt x="0" y="93"/>
                    </a:moveTo>
                    <a:lnTo>
                      <a:pt x="0" y="65"/>
                    </a:lnTo>
                    <a:lnTo>
                      <a:pt x="36" y="0"/>
                    </a:lnTo>
                    <a:lnTo>
                      <a:pt x="64" y="19"/>
                    </a:lnTo>
                    <a:lnTo>
                      <a:pt x="33" y="93"/>
                    </a:lnTo>
                    <a:lnTo>
                      <a:pt x="0" y="93"/>
                    </a:lnTo>
                    <a:close/>
                  </a:path>
                </a:pathLst>
              </a:custGeom>
              <a:grp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a:ea typeface="ＭＳ Ｐゴシック" pitchFamily="34" charset="-128"/>
                  <a:cs typeface="Arial" pitchFamily="34" charset="0"/>
                </a:endParaRPr>
              </a:p>
            </p:txBody>
          </p:sp>
          <p:sp>
            <p:nvSpPr>
              <p:cNvPr id="110" name="Freeform 6">
                <a:extLst>
                  <a:ext uri="{FF2B5EF4-FFF2-40B4-BE49-F238E27FC236}">
                    <a16:creationId xmlns:a16="http://schemas.microsoft.com/office/drawing/2014/main" id="{AD8363BE-3FD9-44A3-8F78-649DD63737E7}"/>
                  </a:ext>
                </a:extLst>
              </p:cNvPr>
              <p:cNvSpPr>
                <a:spLocks/>
              </p:cNvSpPr>
              <p:nvPr/>
            </p:nvSpPr>
            <p:spPr bwMode="auto">
              <a:xfrm>
                <a:off x="1718980" y="5867403"/>
                <a:ext cx="157935" cy="128427"/>
              </a:xfrm>
              <a:custGeom>
                <a:avLst/>
                <a:gdLst>
                  <a:gd name="T0" fmla="*/ 2147483647 w 121"/>
                  <a:gd name="T1" fmla="*/ 0 h 117"/>
                  <a:gd name="T2" fmla="*/ 2147483647 w 121"/>
                  <a:gd name="T3" fmla="*/ 2147483647 h 117"/>
                  <a:gd name="T4" fmla="*/ 2147483647 w 121"/>
                  <a:gd name="T5" fmla="*/ 2147483647 h 117"/>
                  <a:gd name="T6" fmla="*/ 0 w 121"/>
                  <a:gd name="T7" fmla="*/ 2147483647 h 117"/>
                  <a:gd name="T8" fmla="*/ 2147483647 w 121"/>
                  <a:gd name="T9" fmla="*/ 2147483647 h 117"/>
                  <a:gd name="T10" fmla="*/ 0 w 121"/>
                  <a:gd name="T11" fmla="*/ 2147483647 h 117"/>
                  <a:gd name="T12" fmla="*/ 2147483647 w 121"/>
                  <a:gd name="T13" fmla="*/ 2147483647 h 117"/>
                  <a:gd name="T14" fmla="*/ 2147483647 w 121"/>
                  <a:gd name="T15" fmla="*/ 2147483647 h 117"/>
                  <a:gd name="T16" fmla="*/ 2147483647 w 121"/>
                  <a:gd name="T17" fmla="*/ 2147483647 h 117"/>
                  <a:gd name="T18" fmla="*/ 2147483647 w 121"/>
                  <a:gd name="T19" fmla="*/ 0 h 117"/>
                  <a:gd name="T20" fmla="*/ 2147483647 w 121"/>
                  <a:gd name="T21" fmla="*/ 2147483647 h 1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1"/>
                  <a:gd name="T34" fmla="*/ 0 h 117"/>
                  <a:gd name="T35" fmla="*/ 121 w 121"/>
                  <a:gd name="T36" fmla="*/ 117 h 1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1" h="117">
                    <a:moveTo>
                      <a:pt x="27" y="13"/>
                    </a:moveTo>
                    <a:lnTo>
                      <a:pt x="0" y="69"/>
                    </a:lnTo>
                    <a:lnTo>
                      <a:pt x="47" y="107"/>
                    </a:lnTo>
                    <a:lnTo>
                      <a:pt x="101" y="117"/>
                    </a:lnTo>
                    <a:lnTo>
                      <a:pt x="121" y="71"/>
                    </a:lnTo>
                    <a:lnTo>
                      <a:pt x="108" y="0"/>
                    </a:lnTo>
                    <a:lnTo>
                      <a:pt x="27" y="13"/>
                    </a:lnTo>
                    <a:close/>
                  </a:path>
                </a:pathLst>
              </a:custGeom>
              <a:grp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a:ea typeface="ＭＳ Ｐゴシック" pitchFamily="34" charset="-128"/>
                  <a:cs typeface="Arial" pitchFamily="34" charset="0"/>
                </a:endParaRPr>
              </a:p>
            </p:txBody>
          </p:sp>
          <p:sp>
            <p:nvSpPr>
              <p:cNvPr id="111" name="Freeform 7">
                <a:extLst>
                  <a:ext uri="{FF2B5EF4-FFF2-40B4-BE49-F238E27FC236}">
                    <a16:creationId xmlns:a16="http://schemas.microsoft.com/office/drawing/2014/main" id="{EB5C9AC4-767D-437D-B4D3-1E25E1E60598}"/>
                  </a:ext>
                </a:extLst>
              </p:cNvPr>
              <p:cNvSpPr>
                <a:spLocks/>
              </p:cNvSpPr>
              <p:nvPr/>
            </p:nvSpPr>
            <p:spPr bwMode="auto">
              <a:xfrm>
                <a:off x="1867771" y="5956319"/>
                <a:ext cx="232330" cy="144895"/>
              </a:xfrm>
              <a:custGeom>
                <a:avLst/>
                <a:gdLst>
                  <a:gd name="T0" fmla="*/ 2147483647 w 178"/>
                  <a:gd name="T1" fmla="*/ 0 h 132"/>
                  <a:gd name="T2" fmla="*/ 2147483647 w 178"/>
                  <a:gd name="T3" fmla="*/ 2147483647 h 132"/>
                  <a:gd name="T4" fmla="*/ 2147483647 w 178"/>
                  <a:gd name="T5" fmla="*/ 2147483647 h 132"/>
                  <a:gd name="T6" fmla="*/ 0 w 178"/>
                  <a:gd name="T7" fmla="*/ 2147483647 h 132"/>
                  <a:gd name="T8" fmla="*/ 0 w 178"/>
                  <a:gd name="T9" fmla="*/ 2147483647 h 132"/>
                  <a:gd name="T10" fmla="*/ 2147483647 w 178"/>
                  <a:gd name="T11" fmla="*/ 0 h 132"/>
                  <a:gd name="T12" fmla="*/ 2147483647 w 178"/>
                  <a:gd name="T13" fmla="*/ 2147483647 h 132"/>
                  <a:gd name="T14" fmla="*/ 2147483647 w 178"/>
                  <a:gd name="T15" fmla="*/ 2147483647 h 132"/>
                  <a:gd name="T16" fmla="*/ 2147483647 w 178"/>
                  <a:gd name="T17" fmla="*/ 2147483647 h 132"/>
                  <a:gd name="T18" fmla="*/ 2147483647 w 178"/>
                  <a:gd name="T19" fmla="*/ 2147483647 h 132"/>
                  <a:gd name="T20" fmla="*/ 2147483647 w 178"/>
                  <a:gd name="T21" fmla="*/ 2147483647 h 132"/>
                  <a:gd name="T22" fmla="*/ 0 w 178"/>
                  <a:gd name="T23" fmla="*/ 2147483647 h 1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8"/>
                  <a:gd name="T37" fmla="*/ 0 h 132"/>
                  <a:gd name="T38" fmla="*/ 178 w 178"/>
                  <a:gd name="T39" fmla="*/ 132 h 1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8" h="132">
                    <a:moveTo>
                      <a:pt x="0" y="47"/>
                    </a:moveTo>
                    <a:lnTo>
                      <a:pt x="122" y="0"/>
                    </a:lnTo>
                    <a:lnTo>
                      <a:pt x="145" y="57"/>
                    </a:lnTo>
                    <a:lnTo>
                      <a:pt x="168" y="70"/>
                    </a:lnTo>
                    <a:lnTo>
                      <a:pt x="178" y="116"/>
                    </a:lnTo>
                    <a:lnTo>
                      <a:pt x="117" y="124"/>
                    </a:lnTo>
                    <a:lnTo>
                      <a:pt x="74" y="132"/>
                    </a:lnTo>
                    <a:lnTo>
                      <a:pt x="0" y="47"/>
                    </a:lnTo>
                    <a:close/>
                  </a:path>
                </a:pathLst>
              </a:custGeom>
              <a:grp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a:ea typeface="ＭＳ Ｐゴシック" pitchFamily="34" charset="-128"/>
                  <a:cs typeface="Arial" pitchFamily="34" charset="0"/>
                </a:endParaRPr>
              </a:p>
            </p:txBody>
          </p:sp>
          <p:sp>
            <p:nvSpPr>
              <p:cNvPr id="112" name="Freeform 8">
                <a:extLst>
                  <a:ext uri="{FF2B5EF4-FFF2-40B4-BE49-F238E27FC236}">
                    <a16:creationId xmlns:a16="http://schemas.microsoft.com/office/drawing/2014/main" id="{8F5808BC-5C6D-4D64-B7DB-7F69B63AF95C}"/>
                  </a:ext>
                </a:extLst>
              </p:cNvPr>
              <p:cNvSpPr>
                <a:spLocks/>
              </p:cNvSpPr>
              <p:nvPr/>
            </p:nvSpPr>
            <p:spPr bwMode="auto">
              <a:xfrm>
                <a:off x="2107938" y="6066083"/>
                <a:ext cx="186647" cy="76837"/>
              </a:xfrm>
              <a:custGeom>
                <a:avLst/>
                <a:gdLst>
                  <a:gd name="T0" fmla="*/ 2147483647 w 143"/>
                  <a:gd name="T1" fmla="*/ 0 h 70"/>
                  <a:gd name="T2" fmla="*/ 2147483647 w 143"/>
                  <a:gd name="T3" fmla="*/ 2147483647 h 70"/>
                  <a:gd name="T4" fmla="*/ 2147483647 w 143"/>
                  <a:gd name="T5" fmla="*/ 2147483647 h 70"/>
                  <a:gd name="T6" fmla="*/ 0 w 143"/>
                  <a:gd name="T7" fmla="*/ 2147483647 h 70"/>
                  <a:gd name="T8" fmla="*/ 2147483647 w 143"/>
                  <a:gd name="T9" fmla="*/ 2147483647 h 70"/>
                  <a:gd name="T10" fmla="*/ 0 w 143"/>
                  <a:gd name="T11" fmla="*/ 2147483647 h 70"/>
                  <a:gd name="T12" fmla="*/ 2147483647 w 143"/>
                  <a:gd name="T13" fmla="*/ 2147483647 h 70"/>
                  <a:gd name="T14" fmla="*/ 2147483647 w 143"/>
                  <a:gd name="T15" fmla="*/ 2147483647 h 70"/>
                  <a:gd name="T16" fmla="*/ 2147483647 w 143"/>
                  <a:gd name="T17" fmla="*/ 2147483647 h 70"/>
                  <a:gd name="T18" fmla="*/ 2147483647 w 143"/>
                  <a:gd name="T19" fmla="*/ 2147483647 h 70"/>
                  <a:gd name="T20" fmla="*/ 2147483647 w 143"/>
                  <a:gd name="T21" fmla="*/ 2147483647 h 70"/>
                  <a:gd name="T22" fmla="*/ 2147483647 w 143"/>
                  <a:gd name="T23" fmla="*/ 0 h 70"/>
                  <a:gd name="T24" fmla="*/ 2147483647 w 143"/>
                  <a:gd name="T25" fmla="*/ 2147483647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3"/>
                  <a:gd name="T40" fmla="*/ 0 h 70"/>
                  <a:gd name="T41" fmla="*/ 143 w 143"/>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3" h="70">
                    <a:moveTo>
                      <a:pt x="22" y="3"/>
                    </a:moveTo>
                    <a:lnTo>
                      <a:pt x="0" y="66"/>
                    </a:lnTo>
                    <a:lnTo>
                      <a:pt x="38" y="70"/>
                    </a:lnTo>
                    <a:lnTo>
                      <a:pt x="61" y="56"/>
                    </a:lnTo>
                    <a:lnTo>
                      <a:pt x="105" y="57"/>
                    </a:lnTo>
                    <a:lnTo>
                      <a:pt x="143" y="29"/>
                    </a:lnTo>
                    <a:lnTo>
                      <a:pt x="118" y="19"/>
                    </a:lnTo>
                    <a:lnTo>
                      <a:pt x="99" y="0"/>
                    </a:lnTo>
                    <a:lnTo>
                      <a:pt x="22" y="3"/>
                    </a:lnTo>
                    <a:close/>
                  </a:path>
                </a:pathLst>
              </a:custGeom>
              <a:grp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a:ea typeface="ＭＳ Ｐゴシック" pitchFamily="34" charset="-128"/>
                  <a:cs typeface="Arial" pitchFamily="34" charset="0"/>
                </a:endParaRPr>
              </a:p>
            </p:txBody>
          </p:sp>
          <p:sp>
            <p:nvSpPr>
              <p:cNvPr id="114" name="Freeform 9">
                <a:extLst>
                  <a:ext uri="{FF2B5EF4-FFF2-40B4-BE49-F238E27FC236}">
                    <a16:creationId xmlns:a16="http://schemas.microsoft.com/office/drawing/2014/main" id="{5C4856C8-A104-4B07-BCD3-578A12B4809D}"/>
                  </a:ext>
                </a:extLst>
              </p:cNvPr>
              <p:cNvSpPr>
                <a:spLocks/>
              </p:cNvSpPr>
              <p:nvPr/>
            </p:nvSpPr>
            <p:spPr bwMode="auto">
              <a:xfrm>
                <a:off x="2162757" y="6174760"/>
                <a:ext cx="77010" cy="55979"/>
              </a:xfrm>
              <a:custGeom>
                <a:avLst/>
                <a:gdLst>
                  <a:gd name="T0" fmla="*/ 2147483647 w 59"/>
                  <a:gd name="T1" fmla="*/ 0 h 51"/>
                  <a:gd name="T2" fmla="*/ 2147483647 w 59"/>
                  <a:gd name="T3" fmla="*/ 2147483647 h 51"/>
                  <a:gd name="T4" fmla="*/ 2147483647 w 59"/>
                  <a:gd name="T5" fmla="*/ 2147483647 h 51"/>
                  <a:gd name="T6" fmla="*/ 0 w 59"/>
                  <a:gd name="T7" fmla="*/ 2147483647 h 51"/>
                  <a:gd name="T8" fmla="*/ 2147483647 w 59"/>
                  <a:gd name="T9" fmla="*/ 0 h 51"/>
                  <a:gd name="T10" fmla="*/ 0 w 59"/>
                  <a:gd name="T11" fmla="*/ 2147483647 h 51"/>
                  <a:gd name="T12" fmla="*/ 2147483647 w 59"/>
                  <a:gd name="T13" fmla="*/ 2147483647 h 51"/>
                  <a:gd name="T14" fmla="*/ 2147483647 w 59"/>
                  <a:gd name="T15" fmla="*/ 2147483647 h 51"/>
                  <a:gd name="T16" fmla="*/ 2147483647 w 59"/>
                  <a:gd name="T17" fmla="*/ 0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51"/>
                  <a:gd name="T29" fmla="*/ 59 w 59"/>
                  <a:gd name="T30" fmla="*/ 51 h 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51">
                    <a:moveTo>
                      <a:pt x="51" y="0"/>
                    </a:moveTo>
                    <a:lnTo>
                      <a:pt x="0" y="5"/>
                    </a:lnTo>
                    <a:lnTo>
                      <a:pt x="9" y="51"/>
                    </a:lnTo>
                    <a:lnTo>
                      <a:pt x="59" y="39"/>
                    </a:lnTo>
                    <a:lnTo>
                      <a:pt x="51" y="0"/>
                    </a:lnTo>
                    <a:close/>
                  </a:path>
                </a:pathLst>
              </a:custGeom>
              <a:grp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a:ea typeface="ＭＳ Ｐゴシック" pitchFamily="34" charset="-128"/>
                  <a:cs typeface="Arial" pitchFamily="34" charset="0"/>
                </a:endParaRPr>
              </a:p>
            </p:txBody>
          </p:sp>
          <p:sp>
            <p:nvSpPr>
              <p:cNvPr id="115" name="Freeform 10">
                <a:extLst>
                  <a:ext uri="{FF2B5EF4-FFF2-40B4-BE49-F238E27FC236}">
                    <a16:creationId xmlns:a16="http://schemas.microsoft.com/office/drawing/2014/main" id="{3AAA4840-86A4-4683-909E-00B33E8804B8}"/>
                  </a:ext>
                </a:extLst>
              </p:cNvPr>
              <p:cNvSpPr>
                <a:spLocks/>
              </p:cNvSpPr>
              <p:nvPr/>
            </p:nvSpPr>
            <p:spPr bwMode="auto">
              <a:xfrm>
                <a:off x="2246287" y="6235138"/>
                <a:ext cx="52212" cy="54882"/>
              </a:xfrm>
              <a:custGeom>
                <a:avLst/>
                <a:gdLst>
                  <a:gd name="T0" fmla="*/ 2147483647 w 40"/>
                  <a:gd name="T1" fmla="*/ 0 h 50"/>
                  <a:gd name="T2" fmla="*/ 2147483647 w 40"/>
                  <a:gd name="T3" fmla="*/ 2147483647 h 50"/>
                  <a:gd name="T4" fmla="*/ 2147483647 w 40"/>
                  <a:gd name="T5" fmla="*/ 2147483647 h 50"/>
                  <a:gd name="T6" fmla="*/ 0 w 40"/>
                  <a:gd name="T7" fmla="*/ 2147483647 h 50"/>
                  <a:gd name="T8" fmla="*/ 0 w 40"/>
                  <a:gd name="T9" fmla="*/ 2147483647 h 50"/>
                  <a:gd name="T10" fmla="*/ 2147483647 w 40"/>
                  <a:gd name="T11" fmla="*/ 0 h 50"/>
                  <a:gd name="T12" fmla="*/ 2147483647 w 40"/>
                  <a:gd name="T13" fmla="*/ 2147483647 h 50"/>
                  <a:gd name="T14" fmla="*/ 2147483647 w 40"/>
                  <a:gd name="T15" fmla="*/ 2147483647 h 50"/>
                  <a:gd name="T16" fmla="*/ 0 w 4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50"/>
                  <a:gd name="T29" fmla="*/ 40 w 4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50">
                    <a:moveTo>
                      <a:pt x="0" y="19"/>
                    </a:moveTo>
                    <a:lnTo>
                      <a:pt x="40" y="0"/>
                    </a:lnTo>
                    <a:lnTo>
                      <a:pt x="40" y="44"/>
                    </a:lnTo>
                    <a:lnTo>
                      <a:pt x="13" y="50"/>
                    </a:lnTo>
                    <a:lnTo>
                      <a:pt x="0" y="19"/>
                    </a:lnTo>
                    <a:close/>
                  </a:path>
                </a:pathLst>
              </a:custGeom>
              <a:grp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a:ea typeface="ＭＳ Ｐゴシック" pitchFamily="34" charset="-128"/>
                  <a:cs typeface="Arial" pitchFamily="34" charset="0"/>
                </a:endParaRPr>
              </a:p>
            </p:txBody>
          </p:sp>
          <p:sp>
            <p:nvSpPr>
              <p:cNvPr id="116" name="Freeform 11">
                <a:extLst>
                  <a:ext uri="{FF2B5EF4-FFF2-40B4-BE49-F238E27FC236}">
                    <a16:creationId xmlns:a16="http://schemas.microsoft.com/office/drawing/2014/main" id="{ADD53014-078B-477B-9F05-14071CA18626}"/>
                  </a:ext>
                </a:extLst>
              </p:cNvPr>
              <p:cNvSpPr>
                <a:spLocks/>
              </p:cNvSpPr>
              <p:nvPr/>
            </p:nvSpPr>
            <p:spPr bwMode="auto">
              <a:xfrm>
                <a:off x="2378116" y="6261482"/>
                <a:ext cx="315870" cy="313950"/>
              </a:xfrm>
              <a:custGeom>
                <a:avLst/>
                <a:gdLst>
                  <a:gd name="T0" fmla="*/ 2147483647 w 242"/>
                  <a:gd name="T1" fmla="*/ 0 h 286"/>
                  <a:gd name="T2" fmla="*/ 2147483647 w 242"/>
                  <a:gd name="T3" fmla="*/ 2147483647 h 286"/>
                  <a:gd name="T4" fmla="*/ 2147483647 w 242"/>
                  <a:gd name="T5" fmla="*/ 2147483647 h 286"/>
                  <a:gd name="T6" fmla="*/ 0 w 242"/>
                  <a:gd name="T7" fmla="*/ 2147483647 h 286"/>
                  <a:gd name="T8" fmla="*/ 2147483647 w 242"/>
                  <a:gd name="T9" fmla="*/ 0 h 286"/>
                  <a:gd name="T10" fmla="*/ 0 w 242"/>
                  <a:gd name="T11" fmla="*/ 2147483647 h 286"/>
                  <a:gd name="T12" fmla="*/ 2147483647 w 242"/>
                  <a:gd name="T13" fmla="*/ 2147483647 h 286"/>
                  <a:gd name="T14" fmla="*/ 2147483647 w 242"/>
                  <a:gd name="T15" fmla="*/ 2147483647 h 286"/>
                  <a:gd name="T16" fmla="*/ 2147483647 w 242"/>
                  <a:gd name="T17" fmla="*/ 2147483647 h 286"/>
                  <a:gd name="T18" fmla="*/ 2147483647 w 242"/>
                  <a:gd name="T19" fmla="*/ 2147483647 h 286"/>
                  <a:gd name="T20" fmla="*/ 2147483647 w 242"/>
                  <a:gd name="T21" fmla="*/ 2147483647 h 286"/>
                  <a:gd name="T22" fmla="*/ 2147483647 w 242"/>
                  <a:gd name="T23" fmla="*/ 2147483647 h 286"/>
                  <a:gd name="T24" fmla="*/ 2147483647 w 242"/>
                  <a:gd name="T25" fmla="*/ 2147483647 h 286"/>
                  <a:gd name="T26" fmla="*/ 2147483647 w 242"/>
                  <a:gd name="T27" fmla="*/ 0 h 2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2"/>
                  <a:gd name="T43" fmla="*/ 0 h 286"/>
                  <a:gd name="T44" fmla="*/ 242 w 242"/>
                  <a:gd name="T45" fmla="*/ 286 h 28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2" h="286">
                    <a:moveTo>
                      <a:pt x="40" y="0"/>
                    </a:moveTo>
                    <a:lnTo>
                      <a:pt x="0" y="109"/>
                    </a:lnTo>
                    <a:lnTo>
                      <a:pt x="29" y="162"/>
                    </a:lnTo>
                    <a:lnTo>
                      <a:pt x="29" y="260"/>
                    </a:lnTo>
                    <a:lnTo>
                      <a:pt x="87" y="286"/>
                    </a:lnTo>
                    <a:lnTo>
                      <a:pt x="113" y="229"/>
                    </a:lnTo>
                    <a:lnTo>
                      <a:pt x="187" y="216"/>
                    </a:lnTo>
                    <a:lnTo>
                      <a:pt x="242" y="154"/>
                    </a:lnTo>
                    <a:lnTo>
                      <a:pt x="184" y="56"/>
                    </a:lnTo>
                    <a:lnTo>
                      <a:pt x="40" y="0"/>
                    </a:lnTo>
                    <a:close/>
                  </a:path>
                </a:pathLst>
              </a:custGeom>
              <a:grp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a:ea typeface="ＭＳ Ｐゴシック" pitchFamily="34" charset="-128"/>
                  <a:cs typeface="Arial" pitchFamily="34" charset="0"/>
                </a:endParaRPr>
              </a:p>
            </p:txBody>
          </p:sp>
        </p:grpSp>
        <p:sp>
          <p:nvSpPr>
            <p:cNvPr id="108" name="Freeform 12">
              <a:extLst>
                <a:ext uri="{FF2B5EF4-FFF2-40B4-BE49-F238E27FC236}">
                  <a16:creationId xmlns:a16="http://schemas.microsoft.com/office/drawing/2014/main" id="{ED74C08A-012D-4762-9184-29DD1DAB8DEC}"/>
                </a:ext>
              </a:extLst>
            </p:cNvPr>
            <p:cNvSpPr>
              <a:spLocks/>
            </p:cNvSpPr>
            <p:nvPr/>
          </p:nvSpPr>
          <p:spPr bwMode="auto">
            <a:xfrm>
              <a:off x="2265874" y="6114382"/>
              <a:ext cx="174906" cy="122941"/>
            </a:xfrm>
            <a:custGeom>
              <a:avLst/>
              <a:gdLst>
                <a:gd name="T0" fmla="*/ 2147483647 w 134"/>
                <a:gd name="T1" fmla="*/ 0 h 112"/>
                <a:gd name="T2" fmla="*/ 2147483647 w 134"/>
                <a:gd name="T3" fmla="*/ 2147483647 h 112"/>
                <a:gd name="T4" fmla="*/ 2147483647 w 134"/>
                <a:gd name="T5" fmla="*/ 2147483647 h 112"/>
                <a:gd name="T6" fmla="*/ 0 w 134"/>
                <a:gd name="T7" fmla="*/ 2147483647 h 112"/>
                <a:gd name="T8" fmla="*/ 2147483647 w 134"/>
                <a:gd name="T9" fmla="*/ 0 h 112"/>
                <a:gd name="T10" fmla="*/ 0 w 134"/>
                <a:gd name="T11" fmla="*/ 2147483647 h 112"/>
                <a:gd name="T12" fmla="*/ 2147483647 w 134"/>
                <a:gd name="T13" fmla="*/ 2147483647 h 112"/>
                <a:gd name="T14" fmla="*/ 2147483647 w 134"/>
                <a:gd name="T15" fmla="*/ 2147483647 h 112"/>
                <a:gd name="T16" fmla="*/ 2147483647 w 134"/>
                <a:gd name="T17" fmla="*/ 2147483647 h 112"/>
                <a:gd name="T18" fmla="*/ 2147483647 w 134"/>
                <a:gd name="T19" fmla="*/ 2147483647 h 112"/>
                <a:gd name="T20" fmla="*/ 2147483647 w 134"/>
                <a:gd name="T21" fmla="*/ 2147483647 h 112"/>
                <a:gd name="T22" fmla="*/ 2147483647 w 134"/>
                <a:gd name="T23" fmla="*/ 2147483647 h 112"/>
                <a:gd name="T24" fmla="*/ 2147483647 w 134"/>
                <a:gd name="T25" fmla="*/ 0 h 1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4"/>
                <a:gd name="T40" fmla="*/ 0 h 112"/>
                <a:gd name="T41" fmla="*/ 134 w 134"/>
                <a:gd name="T42" fmla="*/ 112 h 1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4" h="112">
                  <a:moveTo>
                    <a:pt x="28" y="0"/>
                  </a:moveTo>
                  <a:lnTo>
                    <a:pt x="0" y="33"/>
                  </a:lnTo>
                  <a:lnTo>
                    <a:pt x="12" y="60"/>
                  </a:lnTo>
                  <a:lnTo>
                    <a:pt x="36" y="68"/>
                  </a:lnTo>
                  <a:lnTo>
                    <a:pt x="62" y="112"/>
                  </a:lnTo>
                  <a:lnTo>
                    <a:pt x="132" y="94"/>
                  </a:lnTo>
                  <a:lnTo>
                    <a:pt x="134" y="48"/>
                  </a:lnTo>
                  <a:lnTo>
                    <a:pt x="83" y="9"/>
                  </a:lnTo>
                  <a:lnTo>
                    <a:pt x="28" y="0"/>
                  </a:lnTo>
                  <a:close/>
                </a:path>
              </a:pathLst>
            </a:custGeom>
            <a:grp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a:ea typeface="ＭＳ Ｐゴシック" pitchFamily="34" charset="-128"/>
                <a:cs typeface="Arial" pitchFamily="34" charset="0"/>
              </a:endParaRPr>
            </a:p>
          </p:txBody>
        </p:sp>
      </p:grpSp>
      <p:sp>
        <p:nvSpPr>
          <p:cNvPr id="117" name="Freeform 13">
            <a:extLst>
              <a:ext uri="{FF2B5EF4-FFF2-40B4-BE49-F238E27FC236}">
                <a16:creationId xmlns:a16="http://schemas.microsoft.com/office/drawing/2014/main" id="{394D15E4-1CE4-4A7E-9497-367DAC87C38E}"/>
              </a:ext>
            </a:extLst>
          </p:cNvPr>
          <p:cNvSpPr>
            <a:spLocks/>
          </p:cNvSpPr>
          <p:nvPr/>
        </p:nvSpPr>
        <p:spPr bwMode="auto">
          <a:xfrm>
            <a:off x="204136" y="4971115"/>
            <a:ext cx="1173965" cy="780365"/>
          </a:xfrm>
          <a:custGeom>
            <a:avLst/>
            <a:gdLst>
              <a:gd name="T0" fmla="*/ 2147483647 w 1532"/>
              <a:gd name="T1" fmla="*/ 0 h 1496"/>
              <a:gd name="T2" fmla="*/ 2147483647 w 1532"/>
              <a:gd name="T3" fmla="*/ 2147483647 h 1496"/>
              <a:gd name="T4" fmla="*/ 2147483647 w 1532"/>
              <a:gd name="T5" fmla="*/ 2147483647 h 1496"/>
              <a:gd name="T6" fmla="*/ 0 w 1532"/>
              <a:gd name="T7" fmla="*/ 2147483647 h 1496"/>
              <a:gd name="T8" fmla="*/ 2147483647 w 1532"/>
              <a:gd name="T9" fmla="*/ 2147483647 h 1496"/>
              <a:gd name="T10" fmla="*/ 2147483647 w 1532"/>
              <a:gd name="T11" fmla="*/ 0 h 1496"/>
              <a:gd name="T12" fmla="*/ 2147483647 w 1532"/>
              <a:gd name="T13" fmla="*/ 2147483647 h 1496"/>
              <a:gd name="T14" fmla="*/ 2147483647 w 1532"/>
              <a:gd name="T15" fmla="*/ 2147483647 h 1496"/>
              <a:gd name="T16" fmla="*/ 2147483647 w 1532"/>
              <a:gd name="T17" fmla="*/ 2147483647 h 1496"/>
              <a:gd name="T18" fmla="*/ 2147483647 w 1532"/>
              <a:gd name="T19" fmla="*/ 2147483647 h 1496"/>
              <a:gd name="T20" fmla="*/ 2147483647 w 1532"/>
              <a:gd name="T21" fmla="*/ 2147483647 h 1496"/>
              <a:gd name="T22" fmla="*/ 2147483647 w 1532"/>
              <a:gd name="T23" fmla="*/ 2147483647 h 1496"/>
              <a:gd name="T24" fmla="*/ 2147483647 w 1532"/>
              <a:gd name="T25" fmla="*/ 2147483647 h 1496"/>
              <a:gd name="T26" fmla="*/ 2147483647 w 1532"/>
              <a:gd name="T27" fmla="*/ 2147483647 h 1496"/>
              <a:gd name="T28" fmla="*/ 2147483647 w 1532"/>
              <a:gd name="T29" fmla="*/ 2147483647 h 1496"/>
              <a:gd name="T30" fmla="*/ 2147483647 w 1532"/>
              <a:gd name="T31" fmla="*/ 2147483647 h 1496"/>
              <a:gd name="T32" fmla="*/ 2147483647 w 1532"/>
              <a:gd name="T33" fmla="*/ 2147483647 h 1496"/>
              <a:gd name="T34" fmla="*/ 2147483647 w 1532"/>
              <a:gd name="T35" fmla="*/ 2147483647 h 1496"/>
              <a:gd name="T36" fmla="*/ 2147483647 w 1532"/>
              <a:gd name="T37" fmla="*/ 2147483647 h 1496"/>
              <a:gd name="T38" fmla="*/ 2147483647 w 1532"/>
              <a:gd name="T39" fmla="*/ 2147483647 h 1496"/>
              <a:gd name="T40" fmla="*/ 2147483647 w 1532"/>
              <a:gd name="T41" fmla="*/ 2147483647 h 1496"/>
              <a:gd name="T42" fmla="*/ 2147483647 w 1532"/>
              <a:gd name="T43" fmla="*/ 2147483647 h 1496"/>
              <a:gd name="T44" fmla="*/ 2147483647 w 1532"/>
              <a:gd name="T45" fmla="*/ 2147483647 h 1496"/>
              <a:gd name="T46" fmla="*/ 2147483647 w 1532"/>
              <a:gd name="T47" fmla="*/ 2147483647 h 1496"/>
              <a:gd name="T48" fmla="*/ 2147483647 w 1532"/>
              <a:gd name="T49" fmla="*/ 2147483647 h 1496"/>
              <a:gd name="T50" fmla="*/ 2147483647 w 1532"/>
              <a:gd name="T51" fmla="*/ 2147483647 h 1496"/>
              <a:gd name="T52" fmla="*/ 0 w 1532"/>
              <a:gd name="T53" fmla="*/ 2147483647 h 1496"/>
              <a:gd name="T54" fmla="*/ 2147483647 w 1532"/>
              <a:gd name="T55" fmla="*/ 2147483647 h 1496"/>
              <a:gd name="T56" fmla="*/ 2147483647 w 1532"/>
              <a:gd name="T57" fmla="*/ 2147483647 h 1496"/>
              <a:gd name="T58" fmla="*/ 2147483647 w 1532"/>
              <a:gd name="T59" fmla="*/ 2147483647 h 1496"/>
              <a:gd name="T60" fmla="*/ 2147483647 w 1532"/>
              <a:gd name="T61" fmla="*/ 2147483647 h 1496"/>
              <a:gd name="T62" fmla="*/ 2147483647 w 1532"/>
              <a:gd name="T63" fmla="*/ 2147483647 h 1496"/>
              <a:gd name="T64" fmla="*/ 2147483647 w 1532"/>
              <a:gd name="T65" fmla="*/ 2147483647 h 1496"/>
              <a:gd name="T66" fmla="*/ 2147483647 w 1532"/>
              <a:gd name="T67" fmla="*/ 2147483647 h 1496"/>
              <a:gd name="T68" fmla="*/ 2147483647 w 1532"/>
              <a:gd name="T69" fmla="*/ 2147483647 h 1496"/>
              <a:gd name="T70" fmla="*/ 2147483647 w 1532"/>
              <a:gd name="T71" fmla="*/ 2147483647 h 1496"/>
              <a:gd name="T72" fmla="*/ 2147483647 w 1532"/>
              <a:gd name="T73" fmla="*/ 2147483647 h 1496"/>
              <a:gd name="T74" fmla="*/ 2147483647 w 1532"/>
              <a:gd name="T75" fmla="*/ 2147483647 h 1496"/>
              <a:gd name="T76" fmla="*/ 2147483647 w 1532"/>
              <a:gd name="T77" fmla="*/ 2147483647 h 1496"/>
              <a:gd name="T78" fmla="*/ 2147483647 w 1532"/>
              <a:gd name="T79" fmla="*/ 2147483647 h 1496"/>
              <a:gd name="T80" fmla="*/ 2147483647 w 1532"/>
              <a:gd name="T81" fmla="*/ 2147483647 h 1496"/>
              <a:gd name="T82" fmla="*/ 2147483647 w 1532"/>
              <a:gd name="T83" fmla="*/ 2147483647 h 1496"/>
              <a:gd name="T84" fmla="*/ 2147483647 w 1532"/>
              <a:gd name="T85" fmla="*/ 2147483647 h 1496"/>
              <a:gd name="T86" fmla="*/ 2147483647 w 1532"/>
              <a:gd name="T87" fmla="*/ 2147483647 h 1496"/>
              <a:gd name="T88" fmla="*/ 2147483647 w 1532"/>
              <a:gd name="T89" fmla="*/ 2147483647 h 1496"/>
              <a:gd name="T90" fmla="*/ 2147483647 w 1532"/>
              <a:gd name="T91" fmla="*/ 2147483647 h 14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532"/>
              <a:gd name="T139" fmla="*/ 0 h 1496"/>
              <a:gd name="T140" fmla="*/ 1532 w 1532"/>
              <a:gd name="T141" fmla="*/ 1496 h 14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532" h="1496">
                <a:moveTo>
                  <a:pt x="244" y="223"/>
                </a:moveTo>
                <a:lnTo>
                  <a:pt x="552" y="0"/>
                </a:lnTo>
                <a:lnTo>
                  <a:pt x="699" y="40"/>
                </a:lnTo>
                <a:lnTo>
                  <a:pt x="770" y="111"/>
                </a:lnTo>
                <a:lnTo>
                  <a:pt x="1060" y="139"/>
                </a:lnTo>
                <a:lnTo>
                  <a:pt x="1068" y="878"/>
                </a:lnTo>
                <a:lnTo>
                  <a:pt x="1163" y="900"/>
                </a:lnTo>
                <a:lnTo>
                  <a:pt x="1207" y="989"/>
                </a:lnTo>
                <a:lnTo>
                  <a:pt x="1273" y="958"/>
                </a:lnTo>
                <a:lnTo>
                  <a:pt x="1413" y="1159"/>
                </a:lnTo>
                <a:lnTo>
                  <a:pt x="1532" y="1252"/>
                </a:lnTo>
                <a:lnTo>
                  <a:pt x="1528" y="1332"/>
                </a:lnTo>
                <a:lnTo>
                  <a:pt x="1377" y="1342"/>
                </a:lnTo>
                <a:lnTo>
                  <a:pt x="1310" y="1096"/>
                </a:lnTo>
                <a:lnTo>
                  <a:pt x="833" y="855"/>
                </a:lnTo>
                <a:lnTo>
                  <a:pt x="846" y="931"/>
                </a:lnTo>
                <a:lnTo>
                  <a:pt x="739" y="1030"/>
                </a:lnTo>
                <a:lnTo>
                  <a:pt x="721" y="993"/>
                </a:lnTo>
                <a:lnTo>
                  <a:pt x="691" y="993"/>
                </a:lnTo>
                <a:lnTo>
                  <a:pt x="605" y="1198"/>
                </a:lnTo>
                <a:lnTo>
                  <a:pt x="339" y="1400"/>
                </a:lnTo>
                <a:lnTo>
                  <a:pt x="76" y="1496"/>
                </a:lnTo>
                <a:lnTo>
                  <a:pt x="0" y="1483"/>
                </a:lnTo>
                <a:lnTo>
                  <a:pt x="302" y="1310"/>
                </a:lnTo>
                <a:lnTo>
                  <a:pt x="339" y="1310"/>
                </a:lnTo>
                <a:lnTo>
                  <a:pt x="449" y="1176"/>
                </a:lnTo>
                <a:lnTo>
                  <a:pt x="499" y="1172"/>
                </a:lnTo>
                <a:lnTo>
                  <a:pt x="574" y="1070"/>
                </a:lnTo>
                <a:lnTo>
                  <a:pt x="548" y="1025"/>
                </a:lnTo>
                <a:lnTo>
                  <a:pt x="387" y="1047"/>
                </a:lnTo>
                <a:lnTo>
                  <a:pt x="276" y="793"/>
                </a:lnTo>
                <a:lnTo>
                  <a:pt x="339" y="678"/>
                </a:lnTo>
                <a:lnTo>
                  <a:pt x="441" y="637"/>
                </a:lnTo>
                <a:lnTo>
                  <a:pt x="404" y="535"/>
                </a:lnTo>
                <a:lnTo>
                  <a:pt x="298" y="583"/>
                </a:lnTo>
                <a:lnTo>
                  <a:pt x="218" y="436"/>
                </a:lnTo>
                <a:lnTo>
                  <a:pt x="307" y="402"/>
                </a:lnTo>
                <a:lnTo>
                  <a:pt x="387" y="441"/>
                </a:lnTo>
                <a:lnTo>
                  <a:pt x="423" y="419"/>
                </a:lnTo>
                <a:lnTo>
                  <a:pt x="356" y="294"/>
                </a:lnTo>
                <a:lnTo>
                  <a:pt x="240" y="285"/>
                </a:lnTo>
                <a:lnTo>
                  <a:pt x="244" y="223"/>
                </a:lnTo>
                <a:close/>
              </a:path>
            </a:pathLst>
          </a:custGeom>
          <a:solidFill>
            <a:schemeClr val="accent2"/>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a:ea typeface="ＭＳ Ｐゴシック" pitchFamily="34" charset="-128"/>
              <a:cs typeface="Arial" pitchFamily="34" charset="0"/>
            </a:endParaRPr>
          </a:p>
        </p:txBody>
      </p:sp>
      <p:sp>
        <p:nvSpPr>
          <p:cNvPr id="118" name="Text Box 142">
            <a:extLst>
              <a:ext uri="{FF2B5EF4-FFF2-40B4-BE49-F238E27FC236}">
                <a16:creationId xmlns:a16="http://schemas.microsoft.com/office/drawing/2014/main" id="{17A72569-B88F-413B-BE9F-F9E892EE5E13}"/>
              </a:ext>
            </a:extLst>
          </p:cNvPr>
          <p:cNvSpPr txBox="1">
            <a:spLocks noChangeArrowheads="1"/>
          </p:cNvSpPr>
          <p:nvPr/>
        </p:nvSpPr>
        <p:spPr bwMode="auto">
          <a:xfrm>
            <a:off x="1806468" y="5949489"/>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altLang="en-US" sz="1000" b="1"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rPr>
              <a:t>HI</a:t>
            </a:r>
          </a:p>
        </p:txBody>
      </p:sp>
      <p:sp>
        <p:nvSpPr>
          <p:cNvPr id="119" name="Text Box 141">
            <a:extLst>
              <a:ext uri="{FF2B5EF4-FFF2-40B4-BE49-F238E27FC236}">
                <a16:creationId xmlns:a16="http://schemas.microsoft.com/office/drawing/2014/main" id="{E07E7E28-89E8-4A3A-8A63-85CC5759F70A}"/>
              </a:ext>
            </a:extLst>
          </p:cNvPr>
          <p:cNvSpPr txBox="1">
            <a:spLocks noChangeArrowheads="1"/>
          </p:cNvSpPr>
          <p:nvPr/>
        </p:nvSpPr>
        <p:spPr bwMode="auto">
          <a:xfrm>
            <a:off x="432040" y="5157686"/>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altLang="en-US" sz="1000" b="1"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rPr>
              <a:t>AK</a:t>
            </a:r>
          </a:p>
        </p:txBody>
      </p:sp>
      <p:sp>
        <p:nvSpPr>
          <p:cNvPr id="3" name="Rectangle 2"/>
          <p:cNvSpPr/>
          <p:nvPr/>
        </p:nvSpPr>
        <p:spPr>
          <a:xfrm>
            <a:off x="608694" y="2429222"/>
            <a:ext cx="2625315" cy="910260"/>
          </a:xfrm>
          <a:prstGeom prst="rect">
            <a:avLst/>
          </a:prstGeom>
          <a:solidFill>
            <a:schemeClr val="bg1"/>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u="sng" dirty="0">
                <a:solidFill>
                  <a:schemeClr val="accent2"/>
                </a:solidFill>
              </a:rPr>
              <a:t>West</a:t>
            </a:r>
          </a:p>
          <a:p>
            <a:pPr algn="ctr"/>
            <a:r>
              <a:rPr lang="en-US" sz="1600" dirty="0">
                <a:solidFill>
                  <a:schemeClr val="accent2"/>
                </a:solidFill>
              </a:rPr>
              <a:t>Median HHI:</a:t>
            </a:r>
            <a:r>
              <a:rPr lang="en-US" sz="1600" b="1" dirty="0">
                <a:solidFill>
                  <a:schemeClr val="accent2"/>
                </a:solidFill>
              </a:rPr>
              <a:t>$60,124</a:t>
            </a:r>
          </a:p>
          <a:p>
            <a:pPr algn="ctr"/>
            <a:r>
              <a:rPr lang="en-US" sz="1400" dirty="0">
                <a:solidFill>
                  <a:schemeClr val="accent2"/>
                </a:solidFill>
              </a:rPr>
              <a:t>Affluent HH Comp: </a:t>
            </a:r>
            <a:r>
              <a:rPr lang="en-US" sz="1600" b="1" dirty="0">
                <a:solidFill>
                  <a:schemeClr val="accent2"/>
                </a:solidFill>
              </a:rPr>
              <a:t>27.7% </a:t>
            </a:r>
            <a:endParaRPr lang="en-US" sz="1400" b="1" dirty="0">
              <a:solidFill>
                <a:schemeClr val="accent2"/>
              </a:solidFill>
            </a:endParaRPr>
          </a:p>
        </p:txBody>
      </p:sp>
      <p:sp>
        <p:nvSpPr>
          <p:cNvPr id="126" name="Rectangle 125"/>
          <p:cNvSpPr/>
          <p:nvPr/>
        </p:nvSpPr>
        <p:spPr>
          <a:xfrm>
            <a:off x="3567400" y="2163604"/>
            <a:ext cx="2138194" cy="910260"/>
          </a:xfrm>
          <a:prstGeom prst="rect">
            <a:avLst/>
          </a:prstGeom>
          <a:solidFill>
            <a:schemeClr val="bg1"/>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u="sng" dirty="0">
                <a:solidFill>
                  <a:schemeClr val="accent3">
                    <a:lumMod val="75000"/>
                  </a:schemeClr>
                </a:solidFill>
              </a:rPr>
              <a:t>Midwest</a:t>
            </a:r>
          </a:p>
          <a:p>
            <a:pPr algn="ctr"/>
            <a:r>
              <a:rPr lang="en-US" sz="1600" dirty="0">
                <a:solidFill>
                  <a:schemeClr val="accent3">
                    <a:lumMod val="75000"/>
                  </a:schemeClr>
                </a:solidFill>
              </a:rPr>
              <a:t>Median HHI:</a:t>
            </a:r>
            <a:r>
              <a:rPr lang="en-US" sz="1600" b="1" dirty="0">
                <a:solidFill>
                  <a:schemeClr val="accent3">
                    <a:lumMod val="75000"/>
                  </a:schemeClr>
                </a:solidFill>
              </a:rPr>
              <a:t>$53,593</a:t>
            </a:r>
          </a:p>
          <a:p>
            <a:pPr algn="ctr"/>
            <a:r>
              <a:rPr lang="en-US" sz="1400" dirty="0">
                <a:solidFill>
                  <a:schemeClr val="accent3">
                    <a:lumMod val="75000"/>
                  </a:schemeClr>
                </a:solidFill>
              </a:rPr>
              <a:t>Affluent HH Comp: </a:t>
            </a:r>
            <a:r>
              <a:rPr lang="en-US" sz="1600" b="1" dirty="0">
                <a:solidFill>
                  <a:schemeClr val="accent3">
                    <a:lumMod val="75000"/>
                  </a:schemeClr>
                </a:solidFill>
              </a:rPr>
              <a:t>22% </a:t>
            </a:r>
            <a:endParaRPr lang="en-US" sz="1400" b="1" dirty="0">
              <a:solidFill>
                <a:schemeClr val="accent3">
                  <a:lumMod val="75000"/>
                </a:schemeClr>
              </a:solidFill>
            </a:endParaRPr>
          </a:p>
        </p:txBody>
      </p:sp>
      <p:sp>
        <p:nvSpPr>
          <p:cNvPr id="127" name="Rectangle 126"/>
          <p:cNvSpPr/>
          <p:nvPr/>
        </p:nvSpPr>
        <p:spPr>
          <a:xfrm>
            <a:off x="6572993" y="1116588"/>
            <a:ext cx="2399533" cy="910260"/>
          </a:xfrm>
          <a:prstGeom prst="rect">
            <a:avLst/>
          </a:prstGeom>
          <a:solidFill>
            <a:schemeClr val="bg1"/>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u="sng" dirty="0">
                <a:solidFill>
                  <a:schemeClr val="accent1"/>
                </a:solidFill>
              </a:rPr>
              <a:t>Northeast</a:t>
            </a:r>
          </a:p>
          <a:p>
            <a:pPr algn="ctr"/>
            <a:r>
              <a:rPr lang="en-US" sz="1600" dirty="0">
                <a:solidFill>
                  <a:schemeClr val="accent1"/>
                </a:solidFill>
              </a:rPr>
              <a:t>Median HHI:</a:t>
            </a:r>
            <a:r>
              <a:rPr lang="en-US" sz="1600" b="1" dirty="0">
                <a:solidFill>
                  <a:schemeClr val="accent1"/>
                </a:solidFill>
              </a:rPr>
              <a:t>$62,314</a:t>
            </a:r>
          </a:p>
          <a:p>
            <a:pPr algn="ctr"/>
            <a:r>
              <a:rPr lang="en-US" sz="1400" dirty="0">
                <a:solidFill>
                  <a:schemeClr val="accent1"/>
                </a:solidFill>
              </a:rPr>
              <a:t>Affluent HH Comp: </a:t>
            </a:r>
            <a:r>
              <a:rPr lang="en-US" sz="1600" b="1" dirty="0">
                <a:solidFill>
                  <a:schemeClr val="accent1"/>
                </a:solidFill>
              </a:rPr>
              <a:t>29.9% </a:t>
            </a:r>
            <a:endParaRPr lang="en-US" sz="1400" b="1" dirty="0">
              <a:solidFill>
                <a:schemeClr val="accent1"/>
              </a:solidFill>
            </a:endParaRPr>
          </a:p>
        </p:txBody>
      </p:sp>
      <p:sp>
        <p:nvSpPr>
          <p:cNvPr id="128" name="Rectangle 127"/>
          <p:cNvSpPr/>
          <p:nvPr/>
        </p:nvSpPr>
        <p:spPr>
          <a:xfrm>
            <a:off x="3790125" y="4311838"/>
            <a:ext cx="2399533" cy="910260"/>
          </a:xfrm>
          <a:prstGeom prst="rect">
            <a:avLst/>
          </a:prstGeom>
          <a:solidFill>
            <a:schemeClr val="bg1"/>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u="sng" dirty="0">
                <a:solidFill>
                  <a:schemeClr val="accent6"/>
                </a:solidFill>
              </a:rPr>
              <a:t>South</a:t>
            </a:r>
          </a:p>
          <a:p>
            <a:pPr algn="ctr"/>
            <a:r>
              <a:rPr lang="en-US" sz="1600" dirty="0">
                <a:solidFill>
                  <a:schemeClr val="accent6"/>
                </a:solidFill>
              </a:rPr>
              <a:t>Median HHI:</a:t>
            </a:r>
            <a:r>
              <a:rPr lang="en-US" sz="1600" b="1" dirty="0">
                <a:solidFill>
                  <a:schemeClr val="accent6"/>
                </a:solidFill>
              </a:rPr>
              <a:t>$51,236</a:t>
            </a:r>
          </a:p>
          <a:p>
            <a:pPr algn="ctr"/>
            <a:r>
              <a:rPr lang="en-US" sz="1400" dirty="0">
                <a:solidFill>
                  <a:schemeClr val="accent6"/>
                </a:solidFill>
              </a:rPr>
              <a:t>Affluent HH Comp: </a:t>
            </a:r>
            <a:r>
              <a:rPr lang="en-US" sz="1600" b="1" dirty="0">
                <a:solidFill>
                  <a:schemeClr val="accent6"/>
                </a:solidFill>
              </a:rPr>
              <a:t>21.8% </a:t>
            </a:r>
            <a:endParaRPr lang="en-US" sz="1400" b="1" dirty="0">
              <a:solidFill>
                <a:schemeClr val="accent6"/>
              </a:solidFill>
            </a:endParaRPr>
          </a:p>
        </p:txBody>
      </p:sp>
      <p:sp>
        <p:nvSpPr>
          <p:cNvPr id="125" name="TextBox 124">
            <a:extLst>
              <a:ext uri="{FF2B5EF4-FFF2-40B4-BE49-F238E27FC236}">
                <a16:creationId xmlns:a16="http://schemas.microsoft.com/office/drawing/2014/main" id="{E8BAC2A7-3D56-4799-9BB8-C4D4021A7C28}"/>
              </a:ext>
            </a:extLst>
          </p:cNvPr>
          <p:cNvSpPr txBox="1"/>
          <p:nvPr/>
        </p:nvSpPr>
        <p:spPr>
          <a:xfrm>
            <a:off x="7653118" y="3354320"/>
            <a:ext cx="1544857" cy="861774"/>
          </a:xfrm>
          <a:prstGeom prst="rect">
            <a:avLst/>
          </a:prstGeom>
          <a:noFill/>
        </p:spPr>
        <p:txBody>
          <a:bodyPr wrap="square" rtlCol="0">
            <a:spAutoFit/>
          </a:bodyPr>
          <a:lstStyle/>
          <a:p>
            <a:pPr algn="ctr"/>
            <a:r>
              <a:rPr lang="en-US" sz="1000" dirty="0"/>
              <a:t>For significant coverage of Affluent HHs, the top 25 DMAs would need to be covered</a:t>
            </a:r>
          </a:p>
        </p:txBody>
      </p:sp>
      <p:graphicFrame>
        <p:nvGraphicFramePr>
          <p:cNvPr id="4" name="Table 3">
            <a:extLst>
              <a:ext uri="{FF2B5EF4-FFF2-40B4-BE49-F238E27FC236}">
                <a16:creationId xmlns:a16="http://schemas.microsoft.com/office/drawing/2014/main" id="{B1F8BA1C-DBA6-46FD-8A55-12ABD4762972}"/>
              </a:ext>
            </a:extLst>
          </p:cNvPr>
          <p:cNvGraphicFramePr>
            <a:graphicFrameLocks noGrp="1"/>
          </p:cNvGraphicFramePr>
          <p:nvPr>
            <p:extLst>
              <p:ext uri="{D42A27DB-BD31-4B8C-83A1-F6EECF244321}">
                <p14:modId xmlns:p14="http://schemas.microsoft.com/office/powerpoint/2010/main" val="3109310534"/>
              </p:ext>
            </p:extLst>
          </p:nvPr>
        </p:nvGraphicFramePr>
        <p:xfrm>
          <a:off x="7541622" y="4271238"/>
          <a:ext cx="1538854" cy="1798320"/>
        </p:xfrm>
        <a:graphic>
          <a:graphicData uri="http://schemas.openxmlformats.org/drawingml/2006/table">
            <a:tbl>
              <a:tblPr firstRow="1" bandRow="1">
                <a:tableStyleId>{F5AB1C69-6EDB-4FF4-983F-18BD219EF322}</a:tableStyleId>
              </a:tblPr>
              <a:tblGrid>
                <a:gridCol w="553507">
                  <a:extLst>
                    <a:ext uri="{9D8B030D-6E8A-4147-A177-3AD203B41FA5}">
                      <a16:colId xmlns:a16="http://schemas.microsoft.com/office/drawing/2014/main" val="3253879509"/>
                    </a:ext>
                  </a:extLst>
                </a:gridCol>
                <a:gridCol w="985347">
                  <a:extLst>
                    <a:ext uri="{9D8B030D-6E8A-4147-A177-3AD203B41FA5}">
                      <a16:colId xmlns:a16="http://schemas.microsoft.com/office/drawing/2014/main" val="1054157094"/>
                    </a:ext>
                  </a:extLst>
                </a:gridCol>
              </a:tblGrid>
              <a:tr h="307901">
                <a:tc>
                  <a:txBody>
                    <a:bodyPr/>
                    <a:lstStyle/>
                    <a:p>
                      <a:pPr algn="ctr"/>
                      <a:r>
                        <a:rPr lang="en-US" sz="1000" dirty="0">
                          <a:solidFill>
                            <a:schemeClr val="tx1"/>
                          </a:solidFill>
                        </a:rPr>
                        <a:t>DMA Rank</a:t>
                      </a:r>
                    </a:p>
                  </a:txBody>
                  <a:tcPr/>
                </a:tc>
                <a:tc>
                  <a:txBody>
                    <a:bodyPr/>
                    <a:lstStyle/>
                    <a:p>
                      <a:pPr algn="ctr"/>
                      <a:r>
                        <a:rPr lang="en-US" sz="1000" dirty="0">
                          <a:solidFill>
                            <a:schemeClr val="tx1"/>
                          </a:solidFill>
                        </a:rPr>
                        <a:t>% of total Affluent HHs</a:t>
                      </a:r>
                    </a:p>
                    <a:p>
                      <a:pPr algn="ctr"/>
                      <a:r>
                        <a:rPr lang="en-US" sz="800" b="0" dirty="0">
                          <a:solidFill>
                            <a:schemeClr val="tx1"/>
                          </a:solidFill>
                        </a:rPr>
                        <a:t>(indexed to total HHs in those markets)</a:t>
                      </a:r>
                    </a:p>
                  </a:txBody>
                  <a:tcPr/>
                </a:tc>
                <a:extLst>
                  <a:ext uri="{0D108BD9-81ED-4DB2-BD59-A6C34878D82A}">
                    <a16:rowId xmlns:a16="http://schemas.microsoft.com/office/drawing/2014/main" val="857813925"/>
                  </a:ext>
                </a:extLst>
              </a:tr>
              <a:tr h="201320">
                <a:tc>
                  <a:txBody>
                    <a:bodyPr/>
                    <a:lstStyle/>
                    <a:p>
                      <a:r>
                        <a:rPr lang="en-US" sz="1100" dirty="0"/>
                        <a:t>1-10</a:t>
                      </a:r>
                    </a:p>
                  </a:txBody>
                  <a:tcPr/>
                </a:tc>
                <a:tc>
                  <a:txBody>
                    <a:bodyPr/>
                    <a:lstStyle/>
                    <a:p>
                      <a:r>
                        <a:rPr lang="en-US" sz="1100" dirty="0"/>
                        <a:t>42% </a:t>
                      </a:r>
                      <a:r>
                        <a:rPr lang="en-US" sz="800" dirty="0"/>
                        <a:t>(131 index)</a:t>
                      </a:r>
                      <a:endParaRPr lang="en-US" sz="1100" dirty="0"/>
                    </a:p>
                  </a:txBody>
                  <a:tcPr/>
                </a:tc>
                <a:extLst>
                  <a:ext uri="{0D108BD9-81ED-4DB2-BD59-A6C34878D82A}">
                    <a16:rowId xmlns:a16="http://schemas.microsoft.com/office/drawing/2014/main" val="2752034341"/>
                  </a:ext>
                </a:extLst>
              </a:tr>
              <a:tr h="201320">
                <a:tc>
                  <a:txBody>
                    <a:bodyPr/>
                    <a:lstStyle/>
                    <a:p>
                      <a:r>
                        <a:rPr lang="en-US" sz="1100" dirty="0"/>
                        <a:t>11-25</a:t>
                      </a:r>
                    </a:p>
                  </a:txBody>
                  <a:tcPr/>
                </a:tc>
                <a:tc>
                  <a:txBody>
                    <a:bodyPr/>
                    <a:lstStyle/>
                    <a:p>
                      <a:r>
                        <a:rPr lang="en-US" sz="1100" dirty="0"/>
                        <a:t>20% </a:t>
                      </a:r>
                      <a:r>
                        <a:rPr lang="en-US" sz="800" dirty="0"/>
                        <a:t>(100 index)</a:t>
                      </a:r>
                      <a:endParaRPr lang="en-US" sz="1100" dirty="0"/>
                    </a:p>
                  </a:txBody>
                  <a:tcPr/>
                </a:tc>
                <a:extLst>
                  <a:ext uri="{0D108BD9-81ED-4DB2-BD59-A6C34878D82A}">
                    <a16:rowId xmlns:a16="http://schemas.microsoft.com/office/drawing/2014/main" val="2941990095"/>
                  </a:ext>
                </a:extLst>
              </a:tr>
              <a:tr h="201320">
                <a:tc>
                  <a:txBody>
                    <a:bodyPr/>
                    <a:lstStyle/>
                    <a:p>
                      <a:r>
                        <a:rPr lang="en-US" sz="1100" dirty="0"/>
                        <a:t>26-49</a:t>
                      </a:r>
                    </a:p>
                  </a:txBody>
                  <a:tcPr/>
                </a:tc>
                <a:tc>
                  <a:txBody>
                    <a:bodyPr/>
                    <a:lstStyle/>
                    <a:p>
                      <a:r>
                        <a:rPr lang="en-US" sz="1100" dirty="0"/>
                        <a:t>16% </a:t>
                      </a:r>
                      <a:r>
                        <a:rPr lang="en-US" sz="800" dirty="0"/>
                        <a:t>(94 index)</a:t>
                      </a:r>
                      <a:endParaRPr lang="en-US" sz="1100" dirty="0"/>
                    </a:p>
                  </a:txBody>
                  <a:tcPr/>
                </a:tc>
                <a:extLst>
                  <a:ext uri="{0D108BD9-81ED-4DB2-BD59-A6C34878D82A}">
                    <a16:rowId xmlns:a16="http://schemas.microsoft.com/office/drawing/2014/main" val="3402535549"/>
                  </a:ext>
                </a:extLst>
              </a:tr>
              <a:tr h="201320">
                <a:tc>
                  <a:txBody>
                    <a:bodyPr/>
                    <a:lstStyle/>
                    <a:p>
                      <a:r>
                        <a:rPr lang="en-US" sz="1100" dirty="0"/>
                        <a:t>50+</a:t>
                      </a:r>
                    </a:p>
                  </a:txBody>
                  <a:tcPr/>
                </a:tc>
                <a:tc>
                  <a:txBody>
                    <a:bodyPr/>
                    <a:lstStyle/>
                    <a:p>
                      <a:r>
                        <a:rPr lang="en-US" sz="1100" dirty="0"/>
                        <a:t>22% </a:t>
                      </a:r>
                      <a:r>
                        <a:rPr lang="en-US" sz="800" dirty="0"/>
                        <a:t>(69 index)</a:t>
                      </a:r>
                      <a:endParaRPr lang="en-US" sz="1100" dirty="0"/>
                    </a:p>
                  </a:txBody>
                  <a:tcPr/>
                </a:tc>
                <a:extLst>
                  <a:ext uri="{0D108BD9-81ED-4DB2-BD59-A6C34878D82A}">
                    <a16:rowId xmlns:a16="http://schemas.microsoft.com/office/drawing/2014/main" val="4002609983"/>
                  </a:ext>
                </a:extLst>
              </a:tr>
            </a:tbl>
          </a:graphicData>
        </a:graphic>
      </p:graphicFrame>
      <p:sp>
        <p:nvSpPr>
          <p:cNvPr id="5" name="TextBox 4">
            <a:extLst>
              <a:ext uri="{FF2B5EF4-FFF2-40B4-BE49-F238E27FC236}">
                <a16:creationId xmlns:a16="http://schemas.microsoft.com/office/drawing/2014/main" id="{86039803-B1F1-41CA-90C7-47D13321D66E}"/>
              </a:ext>
            </a:extLst>
          </p:cNvPr>
          <p:cNvSpPr txBox="1"/>
          <p:nvPr/>
        </p:nvSpPr>
        <p:spPr>
          <a:xfrm>
            <a:off x="2719858" y="1187638"/>
            <a:ext cx="3211135" cy="261610"/>
          </a:xfrm>
          <a:prstGeom prst="rect">
            <a:avLst/>
          </a:prstGeom>
          <a:noFill/>
        </p:spPr>
        <p:txBody>
          <a:bodyPr wrap="none" rtlCol="0">
            <a:spAutoFit/>
          </a:bodyPr>
          <a:lstStyle/>
          <a:p>
            <a:r>
              <a:rPr lang="en-US" sz="1100" dirty="0"/>
              <a:t>Comp = % of HHs in the region that are Affluent</a:t>
            </a:r>
          </a:p>
        </p:txBody>
      </p:sp>
      <p:cxnSp>
        <p:nvCxnSpPr>
          <p:cNvPr id="8" name="Straight Connector 7">
            <a:extLst>
              <a:ext uri="{FF2B5EF4-FFF2-40B4-BE49-F238E27FC236}">
                <a16:creationId xmlns:a16="http://schemas.microsoft.com/office/drawing/2014/main" id="{3FF6A272-83CD-4054-BCFB-7F374E2BEDE7}"/>
              </a:ext>
            </a:extLst>
          </p:cNvPr>
          <p:cNvCxnSpPr>
            <a:cxnSpLocks/>
          </p:cNvCxnSpPr>
          <p:nvPr/>
        </p:nvCxnSpPr>
        <p:spPr>
          <a:xfrm>
            <a:off x="7964610" y="2482926"/>
            <a:ext cx="234950" cy="125991"/>
          </a:xfrm>
          <a:prstGeom prst="line">
            <a:avLst/>
          </a:prstGeom>
          <a:ln w="6350"/>
        </p:spPr>
        <p:style>
          <a:lnRef idx="2">
            <a:schemeClr val="dk1"/>
          </a:lnRef>
          <a:fillRef idx="0">
            <a:schemeClr val="dk1"/>
          </a:fillRef>
          <a:effectRef idx="1">
            <a:schemeClr val="dk1"/>
          </a:effectRef>
          <a:fontRef idx="minor">
            <a:schemeClr val="tx1"/>
          </a:fontRef>
        </p:style>
      </p:cxnSp>
      <p:sp>
        <p:nvSpPr>
          <p:cNvPr id="256" name="TextBox 255">
            <a:extLst>
              <a:ext uri="{FF2B5EF4-FFF2-40B4-BE49-F238E27FC236}">
                <a16:creationId xmlns:a16="http://schemas.microsoft.com/office/drawing/2014/main" id="{1675EB4A-F635-4816-95AF-F6A4D5FA386F}"/>
              </a:ext>
            </a:extLst>
          </p:cNvPr>
          <p:cNvSpPr txBox="1"/>
          <p:nvPr/>
        </p:nvSpPr>
        <p:spPr>
          <a:xfrm>
            <a:off x="8155204" y="2516071"/>
            <a:ext cx="298480" cy="246221"/>
          </a:xfrm>
          <a:prstGeom prst="rect">
            <a:avLst/>
          </a:prstGeom>
          <a:noFill/>
        </p:spPr>
        <p:txBody>
          <a:bodyPr wrap="none" rtlCol="0">
            <a:spAutoFit/>
          </a:bodyPr>
          <a:lstStyle/>
          <a:p>
            <a:r>
              <a:rPr lang="en-US" sz="1000" b="1" dirty="0"/>
              <a:t>RI</a:t>
            </a:r>
          </a:p>
        </p:txBody>
      </p:sp>
      <p:sp>
        <p:nvSpPr>
          <p:cNvPr id="124" name="Text Placeholder 4">
            <a:extLst>
              <a:ext uri="{FF2B5EF4-FFF2-40B4-BE49-F238E27FC236}">
                <a16:creationId xmlns:a16="http://schemas.microsoft.com/office/drawing/2014/main" id="{58127D0E-01DC-4BB8-8A78-03493E694D5A}"/>
              </a:ext>
            </a:extLst>
          </p:cNvPr>
          <p:cNvSpPr txBox="1">
            <a:spLocks/>
          </p:cNvSpPr>
          <p:nvPr/>
        </p:nvSpPr>
        <p:spPr>
          <a:xfrm>
            <a:off x="329142" y="6095485"/>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GOOD FORTUNE</a:t>
            </a:r>
          </a:p>
        </p:txBody>
      </p:sp>
    </p:spTree>
    <p:extLst>
      <p:ext uri="{BB962C8B-B14F-4D97-AF65-F5344CB8AC3E}">
        <p14:creationId xmlns:p14="http://schemas.microsoft.com/office/powerpoint/2010/main" val="1236410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73613" y="4677055"/>
            <a:ext cx="5297932" cy="1517126"/>
          </a:xfrm>
        </p:spPr>
        <p:txBody>
          <a:bodyPr/>
          <a:lstStyle/>
          <a:p>
            <a:pPr algn="ctr"/>
            <a:r>
              <a:rPr lang="en-US" sz="2400" dirty="0">
                <a:latin typeface="Trebuchet MS" pitchFamily="34" charset="0"/>
              </a:rPr>
              <a:t>Demographic, Attitudinal, &amp; Lifestyle Traits: How do the </a:t>
            </a:r>
            <a:r>
              <a:rPr lang="en-US" sz="2400" dirty="0"/>
              <a:t>Affluent Compare with the Average American?</a:t>
            </a:r>
          </a:p>
        </p:txBody>
      </p:sp>
    </p:spTree>
    <p:extLst>
      <p:ext uri="{BB962C8B-B14F-4D97-AF65-F5344CB8AC3E}">
        <p14:creationId xmlns:p14="http://schemas.microsoft.com/office/powerpoint/2010/main" val="2827513158"/>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S&amp;P Global 2016">
  <a:themeElements>
    <a:clrScheme name="Custom 6">
      <a:dk1>
        <a:sysClr val="windowText" lastClr="000000"/>
      </a:dk1>
      <a:lt1>
        <a:sysClr val="window" lastClr="FFFFFF"/>
      </a:lt1>
      <a:dk2>
        <a:srgbClr val="D6002A"/>
      </a:dk2>
      <a:lt2>
        <a:srgbClr val="DBD9D6"/>
      </a:lt2>
      <a:accent1>
        <a:srgbClr val="3C3C3B"/>
      </a:accent1>
      <a:accent2>
        <a:srgbClr val="7B1E29"/>
      </a:accent2>
      <a:accent3>
        <a:srgbClr val="D53814"/>
      </a:accent3>
      <a:accent4>
        <a:srgbClr val="BEB7A9"/>
      </a:accent4>
      <a:accent5>
        <a:srgbClr val="A79886"/>
      </a:accent5>
      <a:accent6>
        <a:srgbClr val="95B3CC"/>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53068</TotalTime>
  <Words>5914</Words>
  <Application>Microsoft Office PowerPoint</Application>
  <PresentationFormat>On-screen Show (4:3)</PresentationFormat>
  <Paragraphs>826</Paragraphs>
  <Slides>55</Slides>
  <Notes>2</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55</vt:i4>
      </vt:variant>
    </vt:vector>
  </HeadingPairs>
  <TitlesOfParts>
    <vt:vector size="75" baseType="lpstr">
      <vt:lpstr>MS PGothic</vt:lpstr>
      <vt:lpstr>MS PGothic</vt:lpstr>
      <vt:lpstr>.AppleSystemUIFont</vt:lpstr>
      <vt:lpstr>Akkurat Pro</vt:lpstr>
      <vt:lpstr>Arial</vt:lpstr>
      <vt:lpstr>Arial Narrow</vt:lpstr>
      <vt:lpstr>Arial Regular</vt:lpstr>
      <vt:lpstr>Calibri</vt:lpstr>
      <vt:lpstr>Open Sans</vt:lpstr>
      <vt:lpstr>Tahoma</vt:lpstr>
      <vt:lpstr>Trade Gothic LT Std</vt:lpstr>
      <vt:lpstr>Trade Gothic LT Std Light</vt:lpstr>
      <vt:lpstr>Trebuchet MS</vt:lpstr>
      <vt:lpstr>Wingdings</vt:lpstr>
      <vt:lpstr>Custom Design</vt:lpstr>
      <vt:lpstr>1_Custom Design</vt:lpstr>
      <vt:lpstr>2_Custom Design</vt:lpstr>
      <vt:lpstr>3_Custom Design</vt:lpstr>
      <vt:lpstr>4_Custom Design</vt:lpstr>
      <vt:lpstr>S&amp;P Global 2016</vt:lpstr>
      <vt:lpstr>PowerPoint Presentation</vt:lpstr>
      <vt:lpstr>PowerPoint Presentation</vt:lpstr>
      <vt:lpstr>PowerPoint Presentation</vt:lpstr>
      <vt:lpstr>Affluence in America: An Overview</vt:lpstr>
      <vt:lpstr>PowerPoint Presentation</vt:lpstr>
      <vt:lpstr>PowerPoint Presentation</vt:lpstr>
      <vt:lpstr>PowerPoint Presentation</vt:lpstr>
      <vt:lpstr>While Affluence Skews Towards West And Northeast, Affluent Households Live Throughout The U.S.</vt:lpstr>
      <vt:lpstr>Demographic, Attitudinal, &amp; Lifestyle Traits: How do the Affluent Compare with the Average American?</vt:lpstr>
      <vt:lpstr>Demographically, The Affluent Are More Likely To Be Married And Live Within Large Metropolitan Areas</vt:lpstr>
      <vt:lpstr>They Are Higher Educated, More Likely To Work Full Time, And Hold Professional And Management Positions</vt:lpstr>
      <vt:lpstr>Just like the average adult, the affluent view themselves as sociable and invested in their families and communities. </vt:lpstr>
      <vt:lpstr>And Just Like The Average Adult, One Of Their Core Tensions Is Being Time-Pressed As They Struggle To Maintain A Work/Life Balance </vt:lpstr>
      <vt:lpstr>And Therefore, Just Like The Average Adult, The Affluent Seek Out Ways To Keep Their Lives Organized And Streamlined </vt:lpstr>
      <vt:lpstr>What Differentiates The Affluents Is Their Disposable Income</vt:lpstr>
      <vt:lpstr>Their Discretionary Income Enables Them To Indulge Their Many Interests, Which Increases Their “Busy-ness” But Also Their Self Fulfillment</vt:lpstr>
      <vt:lpstr>It Allows Them To Enjoy “Upgraded” Experiences…</vt:lpstr>
      <vt:lpstr>…As Well As Finer Material Possessions…</vt:lpstr>
      <vt:lpstr>PowerPoint Presentation</vt:lpstr>
      <vt:lpstr> A Closer Look: The Affluent and TV/Video Usage</vt:lpstr>
      <vt:lpstr>With More Disposable Income, Affluent Americans Have The Means To Invest In The Latest Technology (or own everything…)</vt:lpstr>
      <vt:lpstr>Although They Own All These Devices, They Aren’t (And Don’t Consider Themselves To Be) Significantly More “Tech Savvy” Than The Average Person </vt:lpstr>
      <vt:lpstr>One Area They Invest Heavily In Is Video/TV Related Devices</vt:lpstr>
      <vt:lpstr>PowerPoint Presentation</vt:lpstr>
      <vt:lpstr>PowerPoint Presentation</vt:lpstr>
      <vt:lpstr>PowerPoint Presentation</vt:lpstr>
      <vt:lpstr>The Affluent Demonstrate A Commitment To TV Content And Their Viewing Behavior Looks A Lot Like That Of The Average Adult</vt:lpstr>
      <vt:lpstr>PowerPoint Presentation</vt:lpstr>
      <vt:lpstr>PowerPoint Presentation</vt:lpstr>
      <vt:lpstr>PowerPoint Presentation</vt:lpstr>
      <vt:lpstr>PowerPoint Presentation</vt:lpstr>
      <vt:lpstr>This Is Because, Just Like The Average Adult, The Affluent Enjoy A Wide Variety Of Programming</vt:lpstr>
      <vt:lpstr>In Fact, The Affluent Have The Same Favorite Programs As The Average Adult…23 Of The Top 25 Programs Overlap</vt:lpstr>
      <vt:lpstr>Their Interest And Commitment To TV Programming Results In Following Their Favorite TV Content Online</vt:lpstr>
      <vt:lpstr>Due To Their Active, On-The-Go Lifestyle, Affluent Adults Spend More Time Viewing Ad-Supported TV Digital Content Than the Average Person</vt:lpstr>
      <vt:lpstr>Across A Variety Of Genres, Affluent Adults Seek Out Ad-Supported TV Brand Content Online</vt:lpstr>
      <vt:lpstr>PowerPoint Presentation</vt:lpstr>
      <vt:lpstr>PowerPoint Presentation</vt:lpstr>
      <vt:lpstr>The Affluent and Advertising: Perceptions and Impact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Member Slides</vt:lpstr>
      <vt:lpstr>PowerPoint Presentation</vt:lpstr>
      <vt:lpstr>PowerPoint Presentation</vt:lpstr>
      <vt:lpstr>PowerPoint Presentation</vt:lpstr>
      <vt:lpstr>Studies That Say Cost (Not Content or Ad Avoidance) Is The Primary Reason People Seek Out Alternate Ways Of Receiving Video Programming</vt:lpstr>
      <vt:lpstr>Just Like The Average Millennial, The Affluent Enjoy A Wide Variety Of Programming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dc:creator>
  <cp:lastModifiedBy>Marianne Vita</cp:lastModifiedBy>
  <cp:revision>2915</cp:revision>
  <cp:lastPrinted>2018-03-23T17:09:47Z</cp:lastPrinted>
  <dcterms:created xsi:type="dcterms:W3CDTF">2015-07-02T18:13:14Z</dcterms:created>
  <dcterms:modified xsi:type="dcterms:W3CDTF">2018-03-26T13:47:26Z</dcterms:modified>
</cp:coreProperties>
</file>