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4.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5.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notesSlides/notesSlide4.xml" ContentType="application/vnd.openxmlformats-officedocument.presentationml.notesSlide+xml"/>
  <Override PartName="/ppt/charts/chart3.xml" ContentType="application/vnd.openxmlformats-officedocument.drawingml.chart+xml"/>
  <Override PartName="/ppt/notesSlides/notesSlide5.xml" ContentType="application/vnd.openxmlformats-officedocument.presentationml.notesSlide+xml"/>
  <Override PartName="/ppt/charts/chart4.xml" ContentType="application/vnd.openxmlformats-officedocument.drawingml.chart+xml"/>
  <Override PartName="/ppt/notesSlides/notesSlide6.xml" ContentType="application/vnd.openxmlformats-officedocument.presentationml.notesSlide+xml"/>
  <Override PartName="/ppt/charts/chart5.xml" ContentType="application/vnd.openxmlformats-officedocument.drawingml.chart+xml"/>
  <Override PartName="/ppt/notesSlides/notesSlide7.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charts/chart12.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66" r:id="rId3"/>
    <p:sldMasterId id="2147483673" r:id="rId4"/>
    <p:sldMasterId id="2147483678" r:id="rId5"/>
    <p:sldMasterId id="2147483693" r:id="rId6"/>
  </p:sldMasterIdLst>
  <p:notesMasterIdLst>
    <p:notesMasterId r:id="rId28"/>
  </p:notesMasterIdLst>
  <p:handoutMasterIdLst>
    <p:handoutMasterId r:id="rId29"/>
  </p:handoutMasterIdLst>
  <p:sldIdLst>
    <p:sldId id="2087" r:id="rId7"/>
    <p:sldId id="286" r:id="rId8"/>
    <p:sldId id="357" r:id="rId9"/>
    <p:sldId id="339" r:id="rId10"/>
    <p:sldId id="2095" r:id="rId11"/>
    <p:sldId id="2084" r:id="rId12"/>
    <p:sldId id="2104" r:id="rId13"/>
    <p:sldId id="2105" r:id="rId14"/>
    <p:sldId id="2107" r:id="rId15"/>
    <p:sldId id="2089" r:id="rId16"/>
    <p:sldId id="2090" r:id="rId17"/>
    <p:sldId id="369" r:id="rId18"/>
    <p:sldId id="2097" r:id="rId19"/>
    <p:sldId id="372" r:id="rId20"/>
    <p:sldId id="314" r:id="rId21"/>
    <p:sldId id="2091" r:id="rId22"/>
    <p:sldId id="2108" r:id="rId23"/>
    <p:sldId id="2094" r:id="rId24"/>
    <p:sldId id="362" r:id="rId25"/>
    <p:sldId id="353" r:id="rId26"/>
    <p:sldId id="2081" r:id="rId27"/>
  </p:sldIdLst>
  <p:sldSz cx="12192000" cy="6858000"/>
  <p:notesSz cx="9305925" cy="7019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jory Duran" initials="MD" lastIdx="1" clrIdx="0">
    <p:extLst>
      <p:ext uri="{19B8F6BF-5375-455C-9EA6-DF929625EA0E}">
        <p15:presenceInfo xmlns:p15="http://schemas.microsoft.com/office/powerpoint/2012/main" userId="S::marjoryd@thevab.com::eba5b1b0-e75f-410a-96d7-03aab38008db" providerId="AD"/>
      </p:ext>
    </p:extLst>
  </p:cmAuthor>
  <p:cmAuthor id="2" name="Marianne Vita" initials="MV" lastIdx="1" clrIdx="1">
    <p:extLst>
      <p:ext uri="{19B8F6BF-5375-455C-9EA6-DF929625EA0E}">
        <p15:presenceInfo xmlns:p15="http://schemas.microsoft.com/office/powerpoint/2012/main" userId="S-1-5-21-196352387-3830531953-789369879-12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F81BD"/>
    <a:srgbClr val="FAB982"/>
    <a:srgbClr val="50C8A0"/>
    <a:srgbClr val="769DCC"/>
    <a:srgbClr val="FF3300"/>
    <a:srgbClr val="FFCC66"/>
    <a:srgbClr val="FFFFCC"/>
    <a:srgbClr val="D0D8E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841" autoAdjust="0"/>
    <p:restoredTop sz="95407" autoAdjust="0"/>
  </p:normalViewPr>
  <p:slideViewPr>
    <p:cSldViewPr snapToGrid="0">
      <p:cViewPr varScale="1">
        <p:scale>
          <a:sx n="82" d="100"/>
          <a:sy n="82" d="100"/>
        </p:scale>
        <p:origin x="864" y="48"/>
      </p:cViewPr>
      <p:guideLst>
        <p:guide orient="horz" pos="2160"/>
        <p:guide pos="3840"/>
      </p:guideLst>
    </p:cSldViewPr>
  </p:slideViewPr>
  <p:notesTextViewPr>
    <p:cViewPr>
      <p:scale>
        <a:sx n="1" d="1"/>
        <a:sy n="1" d="1"/>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3.xml"/><Relationship Id="rId1" Type="http://schemas.microsoft.com/office/2011/relationships/chartStyle" Target="style3.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4.xml"/><Relationship Id="rId1" Type="http://schemas.microsoft.com/office/2011/relationships/chartStyle" Target="style4.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r>
              <a:rPr lang="en-US" sz="1800" b="1" dirty="0">
                <a:solidFill>
                  <a:schemeClr val="tx1"/>
                </a:solidFill>
                <a:effectLst/>
              </a:rPr>
              <a:t>Cume Monthly P2+ Reach %</a:t>
            </a:r>
          </a:p>
          <a:p>
            <a:pPr>
              <a:defRPr b="1">
                <a:solidFill>
                  <a:schemeClr val="tx1"/>
                </a:solidFill>
              </a:defRPr>
            </a:pPr>
            <a:r>
              <a:rPr lang="en-US" sz="1600" b="1" dirty="0">
                <a:solidFill>
                  <a:schemeClr val="tx1"/>
                </a:solidFill>
                <a:effectLst/>
              </a:rPr>
              <a:t>December 2018</a:t>
            </a:r>
            <a:endParaRPr lang="en-US" b="1" dirty="0">
              <a:solidFill>
                <a:schemeClr val="tx1"/>
              </a:solidFill>
              <a:effectLst/>
            </a:endParaRP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Niche Cable Networks</c:v>
                </c:pt>
              </c:strCache>
            </c:strRef>
          </c:tx>
          <c:spPr>
            <a:solidFill>
              <a:srgbClr val="4F81BD"/>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Prime</c:v>
                </c:pt>
                <c:pt idx="1">
                  <c:v>Total Day</c:v>
                </c:pt>
              </c:strCache>
            </c:strRef>
          </c:cat>
          <c:val>
            <c:numRef>
              <c:f>Sheet1!$B$2:$B$3</c:f>
              <c:numCache>
                <c:formatCode>0%</c:formatCode>
                <c:ptCount val="2"/>
                <c:pt idx="0">
                  <c:v>0.56999999999999995</c:v>
                </c:pt>
                <c:pt idx="1">
                  <c:v>0.67730000000000001</c:v>
                </c:pt>
              </c:numCache>
            </c:numRef>
          </c:val>
          <c:extLst>
            <c:ext xmlns:c16="http://schemas.microsoft.com/office/drawing/2014/chart" uri="{C3380CC4-5D6E-409C-BE32-E72D297353CC}">
              <c16:uniqueId val="{00000000-E709-4D12-952C-8F1E3E6B0899}"/>
            </c:ext>
          </c:extLst>
        </c:ser>
        <c:ser>
          <c:idx val="1"/>
          <c:order val="1"/>
          <c:tx>
            <c:strRef>
              <c:f>Sheet1!$C$1</c:f>
              <c:strCache>
                <c:ptCount val="1"/>
                <c:pt idx="0">
                  <c:v>Large Cable Networks</c:v>
                </c:pt>
              </c:strCache>
            </c:strRef>
          </c:tx>
          <c:spPr>
            <a:solidFill>
              <a:srgbClr val="50C8A0"/>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Prime</c:v>
                </c:pt>
                <c:pt idx="1">
                  <c:v>Total Day</c:v>
                </c:pt>
              </c:strCache>
            </c:strRef>
          </c:cat>
          <c:val>
            <c:numRef>
              <c:f>Sheet1!$C$2:$C$3</c:f>
              <c:numCache>
                <c:formatCode>0%</c:formatCode>
                <c:ptCount val="2"/>
                <c:pt idx="0">
                  <c:v>0.71</c:v>
                </c:pt>
                <c:pt idx="1">
                  <c:v>0.77070000000000005</c:v>
                </c:pt>
              </c:numCache>
            </c:numRef>
          </c:val>
          <c:extLst>
            <c:ext xmlns:c16="http://schemas.microsoft.com/office/drawing/2014/chart" uri="{C3380CC4-5D6E-409C-BE32-E72D297353CC}">
              <c16:uniqueId val="{00000001-E709-4D12-952C-8F1E3E6B0899}"/>
            </c:ext>
          </c:extLst>
        </c:ser>
        <c:ser>
          <c:idx val="2"/>
          <c:order val="2"/>
          <c:tx>
            <c:strRef>
              <c:f>Sheet1!$D$1</c:f>
              <c:strCache>
                <c:ptCount val="1"/>
                <c:pt idx="0">
                  <c:v>Broadcast Networks</c:v>
                </c:pt>
              </c:strCache>
            </c:strRef>
          </c:tx>
          <c:spPr>
            <a:solidFill>
              <a:srgbClr val="FAB9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Prime</c:v>
                </c:pt>
                <c:pt idx="1">
                  <c:v>Total Day</c:v>
                </c:pt>
              </c:strCache>
            </c:strRef>
          </c:cat>
          <c:val>
            <c:numRef>
              <c:f>Sheet1!$D$2:$D$3</c:f>
              <c:numCache>
                <c:formatCode>0%</c:formatCode>
                <c:ptCount val="2"/>
                <c:pt idx="0">
                  <c:v>0.72</c:v>
                </c:pt>
                <c:pt idx="1">
                  <c:v>0.8155</c:v>
                </c:pt>
              </c:numCache>
            </c:numRef>
          </c:val>
          <c:extLst>
            <c:ext xmlns:c16="http://schemas.microsoft.com/office/drawing/2014/chart" uri="{C3380CC4-5D6E-409C-BE32-E72D297353CC}">
              <c16:uniqueId val="{00000002-E709-4D12-952C-8F1E3E6B0899}"/>
            </c:ext>
          </c:extLst>
        </c:ser>
        <c:dLbls>
          <c:showLegendKey val="0"/>
          <c:showVal val="0"/>
          <c:showCatName val="0"/>
          <c:showSerName val="0"/>
          <c:showPercent val="0"/>
          <c:showBubbleSize val="0"/>
        </c:dLbls>
        <c:gapWidth val="219"/>
        <c:overlap val="-27"/>
        <c:axId val="587723448"/>
        <c:axId val="587722168"/>
      </c:barChart>
      <c:catAx>
        <c:axId val="58772344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587722168"/>
        <c:crosses val="autoZero"/>
        <c:auto val="1"/>
        <c:lblAlgn val="ctr"/>
        <c:lblOffset val="100"/>
        <c:noMultiLvlLbl val="0"/>
      </c:catAx>
      <c:valAx>
        <c:axId val="587722168"/>
        <c:scaling>
          <c:orientation val="minMax"/>
        </c:scaling>
        <c:delete val="1"/>
        <c:axPos val="l"/>
        <c:numFmt formatCode="0%" sourceLinked="1"/>
        <c:majorTickMark val="none"/>
        <c:minorTickMark val="none"/>
        <c:tickLblPos val="nextTo"/>
        <c:crossAx val="5877234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percentStacked"/>
        <c:varyColors val="0"/>
        <c:ser>
          <c:idx val="0"/>
          <c:order val="0"/>
          <c:tx>
            <c:strRef>
              <c:f>Sheet1!$B$1</c:f>
              <c:strCache>
                <c:ptCount val="1"/>
                <c:pt idx="0">
                  <c:v>Large Cable Networks</c:v>
                </c:pt>
              </c:strCache>
            </c:strRef>
          </c:tx>
          <c:spPr>
            <a:solidFill>
              <a:srgbClr val="50C8A0"/>
            </a:solidFill>
          </c:spPr>
          <c:invertIfNegative val="0"/>
          <c:dLbls>
            <c:spPr>
              <a:noFill/>
              <a:ln>
                <a:noFill/>
              </a:ln>
              <a:effectLst/>
            </c:spPr>
            <c:txPr>
              <a:bodyPr/>
              <a:lstStyle/>
              <a:p>
                <a:pPr>
                  <a:defRPr sz="14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Sheet1!$A$2:$A$3</c:f>
              <c:numCache>
                <c:formatCode>General</c:formatCode>
                <c:ptCount val="2"/>
                <c:pt idx="0">
                  <c:v>2008</c:v>
                </c:pt>
                <c:pt idx="1">
                  <c:v>2018</c:v>
                </c:pt>
              </c:numCache>
            </c:numRef>
          </c:cat>
          <c:val>
            <c:numRef>
              <c:f>Sheet1!$B$2:$B$3</c:f>
              <c:numCache>
                <c:formatCode>0%</c:formatCode>
                <c:ptCount val="2"/>
                <c:pt idx="0">
                  <c:v>0.85599999999999998</c:v>
                </c:pt>
                <c:pt idx="1">
                  <c:v>0.73799999999999999</c:v>
                </c:pt>
              </c:numCache>
            </c:numRef>
          </c:val>
          <c:extLst>
            <c:ext xmlns:c16="http://schemas.microsoft.com/office/drawing/2014/chart" uri="{C3380CC4-5D6E-409C-BE32-E72D297353CC}">
              <c16:uniqueId val="{00000000-A321-488E-9785-670551496E37}"/>
            </c:ext>
          </c:extLst>
        </c:ser>
        <c:ser>
          <c:idx val="1"/>
          <c:order val="1"/>
          <c:tx>
            <c:strRef>
              <c:f>Sheet1!$C$1</c:f>
              <c:strCache>
                <c:ptCount val="1"/>
                <c:pt idx="0">
                  <c:v>Niche Networks</c:v>
                </c:pt>
              </c:strCache>
            </c:strRef>
          </c:tx>
          <c:spPr>
            <a:solidFill>
              <a:srgbClr val="4F81BD"/>
            </a:solidFill>
          </c:spPr>
          <c:invertIfNegative val="0"/>
          <c:dLbls>
            <c:spPr>
              <a:noFill/>
              <a:ln>
                <a:noFill/>
              </a:ln>
              <a:effectLst/>
            </c:spPr>
            <c:txPr>
              <a:bodyPr/>
              <a:lstStyle/>
              <a:p>
                <a:pPr>
                  <a:defRPr sz="14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Sheet1!$A$2:$A$3</c:f>
              <c:numCache>
                <c:formatCode>General</c:formatCode>
                <c:ptCount val="2"/>
                <c:pt idx="0">
                  <c:v>2008</c:v>
                </c:pt>
                <c:pt idx="1">
                  <c:v>2018</c:v>
                </c:pt>
              </c:numCache>
            </c:numRef>
          </c:cat>
          <c:val>
            <c:numRef>
              <c:f>Sheet1!$C$2:$C$3</c:f>
              <c:numCache>
                <c:formatCode>0%</c:formatCode>
                <c:ptCount val="2"/>
                <c:pt idx="0">
                  <c:v>0.14399999999999999</c:v>
                </c:pt>
                <c:pt idx="1">
                  <c:v>0.26200000000000001</c:v>
                </c:pt>
              </c:numCache>
            </c:numRef>
          </c:val>
          <c:extLst>
            <c:ext xmlns:c16="http://schemas.microsoft.com/office/drawing/2014/chart" uri="{C3380CC4-5D6E-409C-BE32-E72D297353CC}">
              <c16:uniqueId val="{00000001-A321-488E-9785-670551496E37}"/>
            </c:ext>
          </c:extLst>
        </c:ser>
        <c:dLbls>
          <c:showLegendKey val="0"/>
          <c:showVal val="0"/>
          <c:showCatName val="0"/>
          <c:showSerName val="0"/>
          <c:showPercent val="0"/>
          <c:showBubbleSize val="0"/>
        </c:dLbls>
        <c:gapWidth val="150"/>
        <c:overlap val="100"/>
        <c:axId val="138826880"/>
        <c:axId val="138828416"/>
      </c:barChart>
      <c:catAx>
        <c:axId val="138826880"/>
        <c:scaling>
          <c:orientation val="minMax"/>
        </c:scaling>
        <c:delete val="0"/>
        <c:axPos val="b"/>
        <c:numFmt formatCode="General" sourceLinked="0"/>
        <c:majorTickMark val="out"/>
        <c:minorTickMark val="none"/>
        <c:tickLblPos val="nextTo"/>
        <c:txPr>
          <a:bodyPr/>
          <a:lstStyle/>
          <a:p>
            <a:pPr>
              <a:defRPr sz="1400"/>
            </a:pPr>
            <a:endParaRPr lang="en-US"/>
          </a:p>
        </c:txPr>
        <c:crossAx val="138828416"/>
        <c:crosses val="autoZero"/>
        <c:auto val="1"/>
        <c:lblAlgn val="ctr"/>
        <c:lblOffset val="100"/>
        <c:noMultiLvlLbl val="0"/>
      </c:catAx>
      <c:valAx>
        <c:axId val="138828416"/>
        <c:scaling>
          <c:orientation val="minMax"/>
        </c:scaling>
        <c:delete val="1"/>
        <c:axPos val="l"/>
        <c:numFmt formatCode="0%" sourceLinked="1"/>
        <c:majorTickMark val="out"/>
        <c:minorTickMark val="none"/>
        <c:tickLblPos val="nextTo"/>
        <c:crossAx val="138826880"/>
        <c:crosses val="autoZero"/>
        <c:crossBetween val="between"/>
      </c:valAx>
    </c:plotArea>
    <c:legend>
      <c:legendPos val="b"/>
      <c:overlay val="0"/>
    </c:legend>
    <c:plotVisOnly val="1"/>
    <c:dispBlanksAs val="gap"/>
    <c:showDLblsOverMax val="0"/>
  </c:chart>
  <c:txPr>
    <a:bodyPr/>
    <a:lstStyle/>
    <a:p>
      <a:pPr>
        <a:defRPr sz="1200" b="1">
          <a:latin typeface="+mj-lt"/>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50C8A0"/>
              </a:solidFill>
              <a:ln>
                <a:noFill/>
              </a:ln>
              <a:effectLst/>
            </c:spPr>
            <c:extLst>
              <c:ext xmlns:c16="http://schemas.microsoft.com/office/drawing/2014/chart" uri="{C3380CC4-5D6E-409C-BE32-E72D297353CC}">
                <c16:uniqueId val="{00000001-44CE-4B3F-8802-FAB32A696858}"/>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Niche Cable Network Avg</c:v>
                </c:pt>
                <c:pt idx="1">
                  <c:v>Genius.com</c:v>
                </c:pt>
                <c:pt idx="2">
                  <c:v>TheKitchn.com</c:v>
                </c:pt>
                <c:pt idx="3">
                  <c:v>TasteMade.com</c:v>
                </c:pt>
                <c:pt idx="4">
                  <c:v>DeadSpin.com</c:v>
                </c:pt>
                <c:pt idx="5">
                  <c:v>BonAppetit.com</c:v>
                </c:pt>
                <c:pt idx="6">
                  <c:v>Inc.com</c:v>
                </c:pt>
                <c:pt idx="7">
                  <c:v>Tasty.co</c:v>
                </c:pt>
                <c:pt idx="8">
                  <c:v>ABCYA.com</c:v>
                </c:pt>
                <c:pt idx="9">
                  <c:v>GolfDigest.com</c:v>
                </c:pt>
                <c:pt idx="10">
                  <c:v>MoviesAnywhere.com</c:v>
                </c:pt>
                <c:pt idx="11">
                  <c:v>HomeHacks.co</c:v>
                </c:pt>
                <c:pt idx="12">
                  <c:v>Vibe.com</c:v>
                </c:pt>
                <c:pt idx="13">
                  <c:v>Advocate.com</c:v>
                </c:pt>
                <c:pt idx="14">
                  <c:v>Ana-White.com</c:v>
                </c:pt>
              </c:strCache>
            </c:strRef>
          </c:cat>
          <c:val>
            <c:numRef>
              <c:f>Sheet1!$B$2:$B$16</c:f>
              <c:numCache>
                <c:formatCode>General</c:formatCode>
                <c:ptCount val="15"/>
                <c:pt idx="0" formatCode="0.0">
                  <c:v>27.5</c:v>
                </c:pt>
                <c:pt idx="1">
                  <c:v>24.8</c:v>
                </c:pt>
                <c:pt idx="2" formatCode="0.0">
                  <c:v>17.399999999999999</c:v>
                </c:pt>
                <c:pt idx="3" formatCode="0.0">
                  <c:v>11.8</c:v>
                </c:pt>
                <c:pt idx="4" formatCode="0.0">
                  <c:v>11.7</c:v>
                </c:pt>
                <c:pt idx="5" formatCode="0.0">
                  <c:v>10.9</c:v>
                </c:pt>
                <c:pt idx="6">
                  <c:v>9.9</c:v>
                </c:pt>
                <c:pt idx="7">
                  <c:v>8.1999999999999993</c:v>
                </c:pt>
                <c:pt idx="8">
                  <c:v>5.4</c:v>
                </c:pt>
                <c:pt idx="9">
                  <c:v>4.4000000000000004</c:v>
                </c:pt>
                <c:pt idx="10">
                  <c:v>3.3</c:v>
                </c:pt>
                <c:pt idx="11" formatCode="0.0">
                  <c:v>2.34</c:v>
                </c:pt>
                <c:pt idx="12" formatCode="0.0">
                  <c:v>1.4</c:v>
                </c:pt>
                <c:pt idx="13" formatCode="0.0">
                  <c:v>0.97</c:v>
                </c:pt>
                <c:pt idx="14" formatCode="0.0">
                  <c:v>0.74</c:v>
                </c:pt>
              </c:numCache>
            </c:numRef>
          </c:val>
          <c:extLst>
            <c:ext xmlns:c16="http://schemas.microsoft.com/office/drawing/2014/chart" uri="{C3380CC4-5D6E-409C-BE32-E72D297353CC}">
              <c16:uniqueId val="{00000002-44CE-4B3F-8802-FAB32A696858}"/>
            </c:ext>
          </c:extLst>
        </c:ser>
        <c:dLbls>
          <c:showLegendKey val="0"/>
          <c:showVal val="0"/>
          <c:showCatName val="0"/>
          <c:showSerName val="0"/>
          <c:showPercent val="0"/>
          <c:showBubbleSize val="0"/>
        </c:dLbls>
        <c:gapWidth val="219"/>
        <c:overlap val="-27"/>
        <c:axId val="39594240"/>
        <c:axId val="39596032"/>
      </c:barChart>
      <c:catAx>
        <c:axId val="3959424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39596032"/>
        <c:crosses val="autoZero"/>
        <c:auto val="1"/>
        <c:lblAlgn val="ctr"/>
        <c:lblOffset val="100"/>
        <c:noMultiLvlLbl val="0"/>
      </c:catAx>
      <c:valAx>
        <c:axId val="39596032"/>
        <c:scaling>
          <c:orientation val="minMax"/>
        </c:scaling>
        <c:delete val="1"/>
        <c:axPos val="l"/>
        <c:numFmt formatCode="0.0" sourceLinked="1"/>
        <c:majorTickMark val="none"/>
        <c:minorTickMark val="none"/>
        <c:tickLblPos val="nextTo"/>
        <c:crossAx val="395942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475290774732603E-2"/>
          <c:y val="7.3618200000972502E-4"/>
          <c:w val="0.98108727007709173"/>
          <c:h val="0.80696625784424059"/>
        </c:manualLayout>
      </c:layout>
      <c:barChart>
        <c:barDir val="col"/>
        <c:grouping val="clustered"/>
        <c:varyColors val="0"/>
        <c:ser>
          <c:idx val="0"/>
          <c:order val="0"/>
          <c:tx>
            <c:strRef>
              <c:f>Sheet1!$B$1</c:f>
              <c:strCache>
                <c:ptCount val="1"/>
                <c:pt idx="0">
                  <c:v>Average Minutes per Visitor</c:v>
                </c:pt>
              </c:strCache>
            </c:strRef>
          </c:tx>
          <c:spPr>
            <a:solidFill>
              <a:srgbClr val="50C8A0"/>
            </a:solidFill>
            <a:ln>
              <a:solidFill>
                <a:schemeClr val="tx1"/>
              </a:solidFill>
            </a:ln>
            <a:effectLst/>
          </c:spPr>
          <c:invertIfNegative val="0"/>
          <c:dPt>
            <c:idx val="0"/>
            <c:invertIfNegative val="0"/>
            <c:bubble3D val="0"/>
            <c:extLst>
              <c:ext xmlns:c16="http://schemas.microsoft.com/office/drawing/2014/chart" uri="{C3380CC4-5D6E-409C-BE32-E72D297353CC}">
                <c16:uniqueId val="{00000000-005F-4940-97A7-A06E27A3036C}"/>
              </c:ext>
            </c:extLst>
          </c:dPt>
          <c:dPt>
            <c:idx val="1"/>
            <c:invertIfNegative val="0"/>
            <c:bubble3D val="0"/>
            <c:extLst>
              <c:ext xmlns:c16="http://schemas.microsoft.com/office/drawing/2014/chart" uri="{C3380CC4-5D6E-409C-BE32-E72D297353CC}">
                <c16:uniqueId val="{00000003-8FA0-404D-81B8-CB03123001D3}"/>
              </c:ext>
            </c:extLst>
          </c:dPt>
          <c:dPt>
            <c:idx val="3"/>
            <c:invertIfNegative val="0"/>
            <c:bubble3D val="0"/>
            <c:extLst>
              <c:ext xmlns:c16="http://schemas.microsoft.com/office/drawing/2014/chart" uri="{C3380CC4-5D6E-409C-BE32-E72D297353CC}">
                <c16:uniqueId val="{00000002-005F-4940-97A7-A06E27A3036C}"/>
              </c:ext>
            </c:extLst>
          </c:dPt>
          <c:dPt>
            <c:idx val="4"/>
            <c:invertIfNegative val="0"/>
            <c:bubble3D val="0"/>
            <c:extLst>
              <c:ext xmlns:c16="http://schemas.microsoft.com/office/drawing/2014/chart" uri="{C3380CC4-5D6E-409C-BE32-E72D297353CC}">
                <c16:uniqueId val="{00000001-8FA0-404D-81B8-CB03123001D3}"/>
              </c:ext>
            </c:extLst>
          </c:dPt>
          <c:dPt>
            <c:idx val="5"/>
            <c:invertIfNegative val="0"/>
            <c:bubble3D val="0"/>
            <c:extLst>
              <c:ext xmlns:c16="http://schemas.microsoft.com/office/drawing/2014/chart" uri="{C3380CC4-5D6E-409C-BE32-E72D297353CC}">
                <c16:uniqueId val="{00000009-74DC-461F-8C9A-038AC0C40495}"/>
              </c:ext>
            </c:extLst>
          </c:dPt>
          <c:dPt>
            <c:idx val="6"/>
            <c:invertIfNegative val="0"/>
            <c:bubble3D val="0"/>
            <c:extLst>
              <c:ext xmlns:c16="http://schemas.microsoft.com/office/drawing/2014/chart" uri="{C3380CC4-5D6E-409C-BE32-E72D297353CC}">
                <c16:uniqueId val="{00000000-A78A-435E-8772-A8A49CCD114F}"/>
              </c:ext>
            </c:extLst>
          </c:dPt>
          <c:dPt>
            <c:idx val="7"/>
            <c:invertIfNegative val="0"/>
            <c:bubble3D val="0"/>
            <c:extLst>
              <c:ext xmlns:c16="http://schemas.microsoft.com/office/drawing/2014/chart" uri="{C3380CC4-5D6E-409C-BE32-E72D297353CC}">
                <c16:uniqueId val="{00000005-7922-4E0D-B781-19593EED7AF1}"/>
              </c:ext>
            </c:extLst>
          </c:dPt>
          <c:dPt>
            <c:idx val="8"/>
            <c:invertIfNegative val="0"/>
            <c:bubble3D val="0"/>
            <c:extLst>
              <c:ext xmlns:c16="http://schemas.microsoft.com/office/drawing/2014/chart" uri="{C3380CC4-5D6E-409C-BE32-E72D297353CC}">
                <c16:uniqueId val="{00000006-7922-4E0D-B781-19593EED7AF1}"/>
              </c:ext>
            </c:extLst>
          </c:dPt>
          <c:dPt>
            <c:idx val="10"/>
            <c:invertIfNegative val="0"/>
            <c:bubble3D val="0"/>
            <c:spPr>
              <a:solidFill>
                <a:srgbClr val="4F81BD"/>
              </a:solidFill>
              <a:ln>
                <a:solidFill>
                  <a:schemeClr val="tx1"/>
                </a:solidFill>
              </a:ln>
              <a:effectLst/>
            </c:spPr>
            <c:extLst>
              <c:ext xmlns:c16="http://schemas.microsoft.com/office/drawing/2014/chart" uri="{C3380CC4-5D6E-409C-BE32-E72D297353CC}">
                <c16:uniqueId val="{00000009-005F-4940-97A7-A06E27A3036C}"/>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TheSpruce.com</c:v>
                </c:pt>
                <c:pt idx="1">
                  <c:v>LGBTQNationc.om</c:v>
                </c:pt>
                <c:pt idx="2">
                  <c:v>Forbes</c:v>
                </c:pt>
                <c:pt idx="3">
                  <c:v>Cosmopolitan.com</c:v>
                </c:pt>
                <c:pt idx="4">
                  <c:v>AllRecipes.com</c:v>
                </c:pt>
                <c:pt idx="5">
                  <c:v>SB Nation.com</c:v>
                </c:pt>
                <c:pt idx="6">
                  <c:v>IMDB</c:v>
                </c:pt>
                <c:pt idx="7">
                  <c:v>ABCYA.com</c:v>
                </c:pt>
                <c:pt idx="8">
                  <c:v>Twitter</c:v>
                </c:pt>
                <c:pt idx="9">
                  <c:v>iHeart.com</c:v>
                </c:pt>
                <c:pt idx="10">
                  <c:v>Niche Cable</c:v>
                </c:pt>
              </c:strCache>
            </c:strRef>
          </c:cat>
          <c:val>
            <c:numRef>
              <c:f>Sheet1!$B$2:$B$12</c:f>
              <c:numCache>
                <c:formatCode>##,##0</c:formatCode>
                <c:ptCount val="11"/>
                <c:pt idx="0">
                  <c:v>1.9</c:v>
                </c:pt>
                <c:pt idx="1">
                  <c:v>2.1</c:v>
                </c:pt>
                <c:pt idx="2">
                  <c:v>3.8</c:v>
                </c:pt>
                <c:pt idx="3" formatCode="#,##0">
                  <c:v>4.2</c:v>
                </c:pt>
                <c:pt idx="4">
                  <c:v>4.5</c:v>
                </c:pt>
                <c:pt idx="5">
                  <c:v>9.1999999999999993</c:v>
                </c:pt>
                <c:pt idx="6">
                  <c:v>10.199999999999999</c:v>
                </c:pt>
                <c:pt idx="7">
                  <c:v>10.7</c:v>
                </c:pt>
                <c:pt idx="8" formatCode="#,##0">
                  <c:v>51.2</c:v>
                </c:pt>
                <c:pt idx="9" formatCode="#,##0">
                  <c:v>138.5</c:v>
                </c:pt>
                <c:pt idx="10" formatCode="#,##0">
                  <c:v>147</c:v>
                </c:pt>
              </c:numCache>
            </c:numRef>
          </c:val>
          <c:extLst>
            <c:ext xmlns:c16="http://schemas.microsoft.com/office/drawing/2014/chart" uri="{C3380CC4-5D6E-409C-BE32-E72D297353CC}">
              <c16:uniqueId val="{00000000-D751-48DE-AC06-C48D92343028}"/>
            </c:ext>
          </c:extLst>
        </c:ser>
        <c:dLbls>
          <c:showLegendKey val="0"/>
          <c:showVal val="0"/>
          <c:showCatName val="0"/>
          <c:showSerName val="0"/>
          <c:showPercent val="0"/>
          <c:showBubbleSize val="0"/>
        </c:dLbls>
        <c:gapWidth val="219"/>
        <c:overlap val="-27"/>
        <c:axId val="141268480"/>
        <c:axId val="141270016"/>
      </c:barChart>
      <c:catAx>
        <c:axId val="14126848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600" b="0" i="0" u="none" strike="noStrike" kern="1200" baseline="0">
                <a:solidFill>
                  <a:schemeClr val="bg1"/>
                </a:solidFill>
                <a:latin typeface="+mn-lt"/>
                <a:ea typeface="+mn-ea"/>
                <a:cs typeface="+mn-cs"/>
              </a:defRPr>
            </a:pPr>
            <a:endParaRPr lang="en-US"/>
          </a:p>
        </c:txPr>
        <c:crossAx val="141270016"/>
        <c:crosses val="autoZero"/>
        <c:auto val="1"/>
        <c:lblAlgn val="ctr"/>
        <c:lblOffset val="100"/>
        <c:noMultiLvlLbl val="0"/>
      </c:catAx>
      <c:valAx>
        <c:axId val="141270016"/>
        <c:scaling>
          <c:orientation val="minMax"/>
        </c:scaling>
        <c:delete val="1"/>
        <c:axPos val="l"/>
        <c:numFmt formatCode="##,##0" sourceLinked="1"/>
        <c:majorTickMark val="none"/>
        <c:minorTickMark val="none"/>
        <c:tickLblPos val="none"/>
        <c:crossAx val="1412684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b="1"/>
            </a:pPr>
            <a:r>
              <a:rPr lang="en-US" sz="1400" b="1" dirty="0"/>
              <a:t>Aggregated Average Monthly Ho</a:t>
            </a:r>
            <a:r>
              <a:rPr lang="en-US" sz="1400" b="1" baseline="0" dirty="0"/>
              <a:t>urs Spent Watching Niche Cable Networks</a:t>
            </a:r>
          </a:p>
          <a:p>
            <a:pPr>
              <a:defRPr sz="1400" b="1"/>
            </a:pPr>
            <a:r>
              <a:rPr lang="en-US" sz="1200" b="1" baseline="0" dirty="0"/>
              <a:t>Total Day - P2+</a:t>
            </a:r>
          </a:p>
        </c:rich>
      </c:tx>
      <c:overlay val="0"/>
    </c:title>
    <c:autoTitleDeleted val="0"/>
    <c:plotArea>
      <c:layout>
        <c:manualLayout>
          <c:layoutTarget val="inner"/>
          <c:xMode val="edge"/>
          <c:yMode val="edge"/>
          <c:x val="1.7924435098019845E-2"/>
          <c:y val="0.24425430365098305"/>
          <c:w val="0.96415112980396034"/>
          <c:h val="0.65892144908192096"/>
        </c:manualLayout>
      </c:layout>
      <c:barChart>
        <c:barDir val="col"/>
        <c:grouping val="clustered"/>
        <c:varyColors val="0"/>
        <c:ser>
          <c:idx val="0"/>
          <c:order val="0"/>
          <c:tx>
            <c:strRef>
              <c:f>Sheet1!$B$1</c:f>
              <c:strCache>
                <c:ptCount val="1"/>
                <c:pt idx="0">
                  <c:v>Series 1</c:v>
                </c:pt>
              </c:strCache>
            </c:strRef>
          </c:tx>
          <c:spPr>
            <a:solidFill>
              <a:srgbClr val="4F81BD"/>
            </a:solidFill>
            <a:ln>
              <a:solidFill>
                <a:schemeClr val="tx1"/>
              </a:solidFill>
            </a:ln>
          </c:spPr>
          <c:invertIfNegative val="0"/>
          <c:dPt>
            <c:idx val="1"/>
            <c:invertIfNegative val="0"/>
            <c:bubble3D val="0"/>
            <c:spPr>
              <a:solidFill>
                <a:srgbClr val="4F81BD"/>
              </a:solidFill>
              <a:ln>
                <a:solidFill>
                  <a:schemeClr val="tx1"/>
                </a:solidFill>
              </a:ln>
            </c:spPr>
            <c:extLst>
              <c:ext xmlns:c16="http://schemas.microsoft.com/office/drawing/2014/chart" uri="{C3380CC4-5D6E-409C-BE32-E72D297353CC}">
                <c16:uniqueId val="{00000001-E735-4BC8-A054-7DAF74A07493}"/>
              </c:ext>
            </c:extLst>
          </c:dPt>
          <c:dLbls>
            <c:dLbl>
              <c:idx val="0"/>
              <c:tx>
                <c:rich>
                  <a:bodyPr/>
                  <a:lstStyle/>
                  <a:p>
                    <a:r>
                      <a:rPr lang="en-US" b="1" dirty="0"/>
                      <a:t>1.6</a:t>
                    </a:r>
                    <a:r>
                      <a:rPr lang="en-US" b="1" baseline="0" dirty="0"/>
                      <a:t> Billion</a:t>
                    </a:r>
                    <a:endParaRPr lang="en-US" b="1"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D25-4BF5-8F6D-17869F391F8C}"/>
                </c:ext>
              </c:extLst>
            </c:dLbl>
            <c:dLbl>
              <c:idx val="1"/>
              <c:tx>
                <c:rich>
                  <a:bodyPr/>
                  <a:lstStyle/>
                  <a:p>
                    <a:r>
                      <a:rPr lang="en-US" b="1" dirty="0"/>
                      <a:t>3.4 Billion</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735-4BC8-A054-7DAF74A07493}"/>
                </c:ext>
              </c:extLst>
            </c:dLbl>
            <c:dLbl>
              <c:idx val="2"/>
              <c:tx>
                <c:rich>
                  <a:bodyPr/>
                  <a:lstStyle/>
                  <a:p>
                    <a:r>
                      <a:rPr lang="en-US" b="1" dirty="0"/>
                      <a:t>3.7 Billion</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12E-40C9-8A5F-C84B5B34D8AB}"/>
                </c:ext>
              </c:extLst>
            </c:dLbl>
            <c:dLbl>
              <c:idx val="3"/>
              <c:tx>
                <c:rich>
                  <a:bodyPr/>
                  <a:lstStyle/>
                  <a:p>
                    <a:r>
                      <a:rPr lang="en-US" b="1"/>
                      <a:t>47.6 Billion</a:t>
                    </a:r>
                    <a:endParaRPr lang="en-US" b="1"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12E-40C9-8A5F-C84B5B34D8AB}"/>
                </c:ext>
              </c:extLst>
            </c:dLbl>
            <c:dLbl>
              <c:idx val="4"/>
              <c:tx>
                <c:rich>
                  <a:bodyPr/>
                  <a:lstStyle/>
                  <a:p>
                    <a:r>
                      <a:rPr lang="en-US" b="1"/>
                      <a:t>44.9 Billion</a:t>
                    </a:r>
                    <a:endParaRPr lang="en-US" b="1"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F9A-437C-A823-FA4E733761B6}"/>
                </c:ext>
              </c:extLst>
            </c:dLbl>
            <c:spPr>
              <a:noFill/>
              <a:ln>
                <a:noFill/>
              </a:ln>
              <a:effectLst/>
            </c:spPr>
            <c:txPr>
              <a:bodyPr wrap="square" lIns="38100" tIns="19050" rIns="38100" bIns="19050" anchor="ctr">
                <a:spAutoFit/>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Sheet1!$A$2:$A$4</c:f>
              <c:numCache>
                <c:formatCode>General</c:formatCode>
                <c:ptCount val="3"/>
                <c:pt idx="0">
                  <c:v>2008</c:v>
                </c:pt>
                <c:pt idx="1">
                  <c:v>2013</c:v>
                </c:pt>
                <c:pt idx="2">
                  <c:v>2018</c:v>
                </c:pt>
              </c:numCache>
            </c:numRef>
          </c:cat>
          <c:val>
            <c:numRef>
              <c:f>Sheet1!$B$2:$B$4</c:f>
              <c:numCache>
                <c:formatCode>General</c:formatCode>
                <c:ptCount val="3"/>
                <c:pt idx="0">
                  <c:v>1620.6</c:v>
                </c:pt>
                <c:pt idx="1">
                  <c:v>3379.3</c:v>
                </c:pt>
                <c:pt idx="2">
                  <c:v>3740.8</c:v>
                </c:pt>
              </c:numCache>
            </c:numRef>
          </c:val>
          <c:extLst>
            <c:ext xmlns:c16="http://schemas.microsoft.com/office/drawing/2014/chart" uri="{C3380CC4-5D6E-409C-BE32-E72D297353CC}">
              <c16:uniqueId val="{00000002-E735-4BC8-A054-7DAF74A07493}"/>
            </c:ext>
          </c:extLst>
        </c:ser>
        <c:dLbls>
          <c:showLegendKey val="0"/>
          <c:showVal val="0"/>
          <c:showCatName val="0"/>
          <c:showSerName val="0"/>
          <c:showPercent val="0"/>
          <c:showBubbleSize val="0"/>
        </c:dLbls>
        <c:gapWidth val="150"/>
        <c:axId val="117877760"/>
        <c:axId val="117879552"/>
      </c:barChart>
      <c:catAx>
        <c:axId val="117877760"/>
        <c:scaling>
          <c:orientation val="minMax"/>
        </c:scaling>
        <c:delete val="0"/>
        <c:axPos val="b"/>
        <c:numFmt formatCode="General" sourceLinked="1"/>
        <c:majorTickMark val="out"/>
        <c:minorTickMark val="none"/>
        <c:tickLblPos val="nextTo"/>
        <c:txPr>
          <a:bodyPr/>
          <a:lstStyle/>
          <a:p>
            <a:pPr>
              <a:defRPr sz="1400" b="1"/>
            </a:pPr>
            <a:endParaRPr lang="en-US"/>
          </a:p>
        </c:txPr>
        <c:crossAx val="117879552"/>
        <c:crosses val="autoZero"/>
        <c:auto val="1"/>
        <c:lblAlgn val="ctr"/>
        <c:lblOffset val="100"/>
        <c:noMultiLvlLbl val="0"/>
      </c:catAx>
      <c:valAx>
        <c:axId val="117879552"/>
        <c:scaling>
          <c:orientation val="minMax"/>
        </c:scaling>
        <c:delete val="1"/>
        <c:axPos val="l"/>
        <c:numFmt formatCode="General" sourceLinked="1"/>
        <c:majorTickMark val="out"/>
        <c:minorTickMark val="none"/>
        <c:tickLblPos val="nextTo"/>
        <c:crossAx val="11787776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b="1"/>
            </a:pPr>
            <a:r>
              <a:rPr lang="en-US" sz="1400" b="1" dirty="0"/>
              <a:t>Aggregated Average Monthly Ho</a:t>
            </a:r>
            <a:r>
              <a:rPr lang="en-US" sz="1400" b="1" baseline="0" dirty="0"/>
              <a:t>urs Spent Watching Niche Cable Networks</a:t>
            </a:r>
          </a:p>
          <a:p>
            <a:pPr>
              <a:defRPr sz="1400" b="1"/>
            </a:pPr>
            <a:r>
              <a:rPr lang="en-US" sz="1200" b="1" baseline="0" dirty="0"/>
              <a:t>Prime - P2+</a:t>
            </a:r>
          </a:p>
        </c:rich>
      </c:tx>
      <c:overlay val="0"/>
    </c:title>
    <c:autoTitleDeleted val="0"/>
    <c:plotArea>
      <c:layout>
        <c:manualLayout>
          <c:layoutTarget val="inner"/>
          <c:xMode val="edge"/>
          <c:yMode val="edge"/>
          <c:x val="1.7924435098019845E-2"/>
          <c:y val="0.24425430365098305"/>
          <c:w val="0.96415112980396034"/>
          <c:h val="0.65892144908192096"/>
        </c:manualLayout>
      </c:layout>
      <c:barChart>
        <c:barDir val="col"/>
        <c:grouping val="clustered"/>
        <c:varyColors val="0"/>
        <c:ser>
          <c:idx val="0"/>
          <c:order val="0"/>
          <c:tx>
            <c:strRef>
              <c:f>Sheet1!$B$1</c:f>
              <c:strCache>
                <c:ptCount val="1"/>
                <c:pt idx="0">
                  <c:v>Series 1</c:v>
                </c:pt>
              </c:strCache>
            </c:strRef>
          </c:tx>
          <c:spPr>
            <a:solidFill>
              <a:srgbClr val="4F81BD"/>
            </a:solidFill>
            <a:ln>
              <a:solidFill>
                <a:schemeClr val="tx1"/>
              </a:solidFill>
            </a:ln>
          </c:spPr>
          <c:invertIfNegative val="0"/>
          <c:dPt>
            <c:idx val="1"/>
            <c:invertIfNegative val="0"/>
            <c:bubble3D val="0"/>
            <c:spPr>
              <a:solidFill>
                <a:srgbClr val="4F81BD"/>
              </a:solidFill>
              <a:ln>
                <a:solidFill>
                  <a:schemeClr val="tx1"/>
                </a:solidFill>
              </a:ln>
            </c:spPr>
            <c:extLst>
              <c:ext xmlns:c16="http://schemas.microsoft.com/office/drawing/2014/chart" uri="{C3380CC4-5D6E-409C-BE32-E72D297353CC}">
                <c16:uniqueId val="{00000001-E735-4BC8-A054-7DAF74A07493}"/>
              </c:ext>
            </c:extLst>
          </c:dPt>
          <c:dLbls>
            <c:dLbl>
              <c:idx val="0"/>
              <c:tx>
                <c:rich>
                  <a:bodyPr/>
                  <a:lstStyle/>
                  <a:p>
                    <a:r>
                      <a:rPr lang="en-US" b="1" dirty="0"/>
                      <a:t>263.7 Million</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D25-4BF5-8F6D-17869F391F8C}"/>
                </c:ext>
              </c:extLst>
            </c:dLbl>
            <c:dLbl>
              <c:idx val="1"/>
              <c:tx>
                <c:rich>
                  <a:bodyPr/>
                  <a:lstStyle/>
                  <a:p>
                    <a:r>
                      <a:rPr lang="en-US" b="1" dirty="0"/>
                      <a:t>662.7 Million</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735-4BC8-A054-7DAF74A07493}"/>
                </c:ext>
              </c:extLst>
            </c:dLbl>
            <c:dLbl>
              <c:idx val="2"/>
              <c:tx>
                <c:rich>
                  <a:bodyPr/>
                  <a:lstStyle/>
                  <a:p>
                    <a:r>
                      <a:rPr lang="en-US" b="1" dirty="0"/>
                      <a:t>817.3 Million</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12E-40C9-8A5F-C84B5B34D8AB}"/>
                </c:ext>
              </c:extLst>
            </c:dLbl>
            <c:dLbl>
              <c:idx val="3"/>
              <c:tx>
                <c:rich>
                  <a:bodyPr/>
                  <a:lstStyle/>
                  <a:p>
                    <a:r>
                      <a:rPr lang="en-US" b="1"/>
                      <a:t>47.6 Billion</a:t>
                    </a:r>
                    <a:endParaRPr lang="en-US" b="1"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12E-40C9-8A5F-C84B5B34D8AB}"/>
                </c:ext>
              </c:extLst>
            </c:dLbl>
            <c:dLbl>
              <c:idx val="4"/>
              <c:tx>
                <c:rich>
                  <a:bodyPr/>
                  <a:lstStyle/>
                  <a:p>
                    <a:r>
                      <a:rPr lang="en-US" b="1"/>
                      <a:t>44.9 Billion</a:t>
                    </a:r>
                    <a:endParaRPr lang="en-US" b="1"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F9A-437C-A823-FA4E733761B6}"/>
                </c:ext>
              </c:extLst>
            </c:dLbl>
            <c:spPr>
              <a:noFill/>
              <a:ln>
                <a:noFill/>
              </a:ln>
              <a:effectLst/>
            </c:spPr>
            <c:txPr>
              <a:bodyPr wrap="square" lIns="38100" tIns="19050" rIns="38100" bIns="19050" anchor="ctr">
                <a:spAutoFit/>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Sheet1!$A$2:$A$4</c:f>
              <c:numCache>
                <c:formatCode>General</c:formatCode>
                <c:ptCount val="3"/>
                <c:pt idx="0">
                  <c:v>2008</c:v>
                </c:pt>
                <c:pt idx="1">
                  <c:v>2013</c:v>
                </c:pt>
                <c:pt idx="2">
                  <c:v>2018</c:v>
                </c:pt>
              </c:numCache>
            </c:numRef>
          </c:cat>
          <c:val>
            <c:numRef>
              <c:f>Sheet1!$B$2:$B$4</c:f>
              <c:numCache>
                <c:formatCode>General</c:formatCode>
                <c:ptCount val="3"/>
                <c:pt idx="0">
                  <c:v>263.7</c:v>
                </c:pt>
                <c:pt idx="1">
                  <c:v>662.7</c:v>
                </c:pt>
                <c:pt idx="2">
                  <c:v>817.3</c:v>
                </c:pt>
              </c:numCache>
            </c:numRef>
          </c:val>
          <c:extLst>
            <c:ext xmlns:c16="http://schemas.microsoft.com/office/drawing/2014/chart" uri="{C3380CC4-5D6E-409C-BE32-E72D297353CC}">
              <c16:uniqueId val="{00000002-E735-4BC8-A054-7DAF74A07493}"/>
            </c:ext>
          </c:extLst>
        </c:ser>
        <c:dLbls>
          <c:showLegendKey val="0"/>
          <c:showVal val="0"/>
          <c:showCatName val="0"/>
          <c:showSerName val="0"/>
          <c:showPercent val="0"/>
          <c:showBubbleSize val="0"/>
        </c:dLbls>
        <c:gapWidth val="150"/>
        <c:axId val="117877760"/>
        <c:axId val="117879552"/>
      </c:barChart>
      <c:catAx>
        <c:axId val="117877760"/>
        <c:scaling>
          <c:orientation val="minMax"/>
        </c:scaling>
        <c:delete val="0"/>
        <c:axPos val="b"/>
        <c:numFmt formatCode="General" sourceLinked="1"/>
        <c:majorTickMark val="out"/>
        <c:minorTickMark val="none"/>
        <c:tickLblPos val="nextTo"/>
        <c:txPr>
          <a:bodyPr/>
          <a:lstStyle/>
          <a:p>
            <a:pPr>
              <a:defRPr sz="1400" b="1"/>
            </a:pPr>
            <a:endParaRPr lang="en-US"/>
          </a:p>
        </c:txPr>
        <c:crossAx val="117879552"/>
        <c:crosses val="autoZero"/>
        <c:auto val="1"/>
        <c:lblAlgn val="ctr"/>
        <c:lblOffset val="100"/>
        <c:noMultiLvlLbl val="0"/>
      </c:catAx>
      <c:valAx>
        <c:axId val="117879552"/>
        <c:scaling>
          <c:orientation val="minMax"/>
        </c:scaling>
        <c:delete val="1"/>
        <c:axPos val="l"/>
        <c:numFmt formatCode="General" sourceLinked="1"/>
        <c:majorTickMark val="out"/>
        <c:minorTickMark val="none"/>
        <c:tickLblPos val="nextTo"/>
        <c:crossAx val="11787776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b="1"/>
            </a:pPr>
            <a:r>
              <a:rPr lang="en-US" sz="1400" b="1" dirty="0"/>
              <a:t>Niche Network % Share Of Total Annual</a:t>
            </a:r>
            <a:r>
              <a:rPr lang="en-US" sz="1400" b="1" baseline="0" dirty="0"/>
              <a:t> Minutes Spent Watching Cable TV </a:t>
            </a:r>
            <a:endParaRPr lang="en-US" sz="1200" b="1" baseline="0" dirty="0"/>
          </a:p>
          <a:p>
            <a:pPr>
              <a:defRPr sz="1400" b="1"/>
            </a:pPr>
            <a:r>
              <a:rPr lang="en-US" sz="1200" b="1" baseline="0" dirty="0"/>
              <a:t>Total Day - P2+ </a:t>
            </a:r>
          </a:p>
          <a:p>
            <a:pPr>
              <a:defRPr sz="1400" b="1"/>
            </a:pPr>
            <a:r>
              <a:rPr lang="en-US" sz="1000" b="1" baseline="0" dirty="0"/>
              <a:t>(Aggregated ‘Time Spent’)</a:t>
            </a:r>
          </a:p>
        </c:rich>
      </c:tx>
      <c:layout>
        <c:manualLayout>
          <c:xMode val="edge"/>
          <c:yMode val="edge"/>
          <c:x val="0.10409567568191762"/>
          <c:y val="6.5572101058483781E-2"/>
        </c:manualLayout>
      </c:layout>
      <c:overlay val="0"/>
    </c:title>
    <c:autoTitleDeleted val="0"/>
    <c:plotArea>
      <c:layout>
        <c:manualLayout>
          <c:layoutTarget val="inner"/>
          <c:xMode val="edge"/>
          <c:yMode val="edge"/>
          <c:x val="1.7924435098019845E-2"/>
          <c:y val="0.25039833135024347"/>
          <c:w val="0.96415112980396034"/>
          <c:h val="0.65892144908192096"/>
        </c:manualLayout>
      </c:layout>
      <c:barChart>
        <c:barDir val="col"/>
        <c:grouping val="clustered"/>
        <c:varyColors val="0"/>
        <c:ser>
          <c:idx val="0"/>
          <c:order val="0"/>
          <c:tx>
            <c:strRef>
              <c:f>Sheet1!$B$1</c:f>
              <c:strCache>
                <c:ptCount val="1"/>
                <c:pt idx="0">
                  <c:v>Series 1</c:v>
                </c:pt>
              </c:strCache>
            </c:strRef>
          </c:tx>
          <c:spPr>
            <a:solidFill>
              <a:srgbClr val="4F81BD"/>
            </a:solidFill>
            <a:ln>
              <a:solidFill>
                <a:schemeClr val="tx1"/>
              </a:solidFill>
            </a:ln>
          </c:spPr>
          <c:invertIfNegative val="0"/>
          <c:dPt>
            <c:idx val="1"/>
            <c:invertIfNegative val="0"/>
            <c:bubble3D val="0"/>
            <c:spPr>
              <a:solidFill>
                <a:srgbClr val="4F81BD"/>
              </a:solidFill>
              <a:ln>
                <a:solidFill>
                  <a:schemeClr val="tx1"/>
                </a:solidFill>
              </a:ln>
            </c:spPr>
            <c:extLst>
              <c:ext xmlns:c16="http://schemas.microsoft.com/office/drawing/2014/chart" uri="{C3380CC4-5D6E-409C-BE32-E72D297353CC}">
                <c16:uniqueId val="{00000001-E735-4BC8-A054-7DAF74A07493}"/>
              </c:ext>
            </c:extLst>
          </c:dPt>
          <c:dLbls>
            <c:spPr>
              <a:noFill/>
              <a:ln>
                <a:noFill/>
              </a:ln>
              <a:effectLst/>
            </c:spPr>
            <c:txPr>
              <a:bodyPr wrap="square" lIns="38100" tIns="19050" rIns="38100" bIns="19050" anchor="ctr">
                <a:spAutoFit/>
              </a:bodyPr>
              <a:lstStyle/>
              <a:p>
                <a:pPr>
                  <a:defRPr sz="14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Sheet1!$A$2:$A$4</c:f>
              <c:numCache>
                <c:formatCode>General</c:formatCode>
                <c:ptCount val="3"/>
                <c:pt idx="0">
                  <c:v>2008</c:v>
                </c:pt>
                <c:pt idx="1">
                  <c:v>2013</c:v>
                </c:pt>
                <c:pt idx="2">
                  <c:v>2018</c:v>
                </c:pt>
              </c:numCache>
            </c:numRef>
          </c:cat>
          <c:val>
            <c:numRef>
              <c:f>Sheet1!$B$2:$B$4</c:f>
              <c:numCache>
                <c:formatCode>0%</c:formatCode>
                <c:ptCount val="3"/>
                <c:pt idx="0">
                  <c:v>0.11</c:v>
                </c:pt>
                <c:pt idx="1">
                  <c:v>0.2</c:v>
                </c:pt>
                <c:pt idx="2">
                  <c:v>0.25</c:v>
                </c:pt>
              </c:numCache>
            </c:numRef>
          </c:val>
          <c:extLst>
            <c:ext xmlns:c16="http://schemas.microsoft.com/office/drawing/2014/chart" uri="{C3380CC4-5D6E-409C-BE32-E72D297353CC}">
              <c16:uniqueId val="{00000002-E735-4BC8-A054-7DAF74A07493}"/>
            </c:ext>
          </c:extLst>
        </c:ser>
        <c:dLbls>
          <c:showLegendKey val="0"/>
          <c:showVal val="0"/>
          <c:showCatName val="0"/>
          <c:showSerName val="0"/>
          <c:showPercent val="0"/>
          <c:showBubbleSize val="0"/>
        </c:dLbls>
        <c:gapWidth val="150"/>
        <c:axId val="117877760"/>
        <c:axId val="117879552"/>
      </c:barChart>
      <c:catAx>
        <c:axId val="117877760"/>
        <c:scaling>
          <c:orientation val="minMax"/>
        </c:scaling>
        <c:delete val="0"/>
        <c:axPos val="b"/>
        <c:numFmt formatCode="General" sourceLinked="1"/>
        <c:majorTickMark val="out"/>
        <c:minorTickMark val="none"/>
        <c:tickLblPos val="nextTo"/>
        <c:txPr>
          <a:bodyPr/>
          <a:lstStyle/>
          <a:p>
            <a:pPr>
              <a:defRPr sz="1400" b="1"/>
            </a:pPr>
            <a:endParaRPr lang="en-US"/>
          </a:p>
        </c:txPr>
        <c:crossAx val="117879552"/>
        <c:crosses val="autoZero"/>
        <c:auto val="1"/>
        <c:lblAlgn val="ctr"/>
        <c:lblOffset val="100"/>
        <c:noMultiLvlLbl val="0"/>
      </c:catAx>
      <c:valAx>
        <c:axId val="117879552"/>
        <c:scaling>
          <c:orientation val="minMax"/>
        </c:scaling>
        <c:delete val="1"/>
        <c:axPos val="l"/>
        <c:numFmt formatCode="0%" sourceLinked="1"/>
        <c:majorTickMark val="out"/>
        <c:minorTickMark val="none"/>
        <c:tickLblPos val="nextTo"/>
        <c:crossAx val="11787776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b="1"/>
            </a:pPr>
            <a:r>
              <a:rPr lang="en-US" sz="1400" b="1" dirty="0"/>
              <a:t>Niche Network % Share Of Total Annual</a:t>
            </a:r>
            <a:r>
              <a:rPr lang="en-US" sz="1400" b="1" baseline="0" dirty="0"/>
              <a:t> Minutes Spent Watching Cable TV </a:t>
            </a:r>
            <a:endParaRPr lang="en-US" sz="1200" b="1" baseline="0" dirty="0"/>
          </a:p>
          <a:p>
            <a:pPr>
              <a:defRPr sz="1400" b="1"/>
            </a:pPr>
            <a:r>
              <a:rPr lang="en-US" sz="1200" b="1" baseline="0" dirty="0"/>
              <a:t>Prime - P2+ </a:t>
            </a:r>
          </a:p>
          <a:p>
            <a:pPr>
              <a:defRPr sz="1400" b="1"/>
            </a:pPr>
            <a:r>
              <a:rPr lang="en-US" sz="1000" b="1" baseline="0" dirty="0"/>
              <a:t>(Aggregated ‘Time Spent’)</a:t>
            </a:r>
          </a:p>
        </c:rich>
      </c:tx>
      <c:layout>
        <c:manualLayout>
          <c:xMode val="edge"/>
          <c:yMode val="edge"/>
          <c:x val="0.10409567568191762"/>
          <c:y val="6.5572101058483781E-2"/>
        </c:manualLayout>
      </c:layout>
      <c:overlay val="0"/>
    </c:title>
    <c:autoTitleDeleted val="0"/>
    <c:plotArea>
      <c:layout>
        <c:manualLayout>
          <c:layoutTarget val="inner"/>
          <c:xMode val="edge"/>
          <c:yMode val="edge"/>
          <c:x val="1.7924435098019845E-2"/>
          <c:y val="0.25039833135024347"/>
          <c:w val="0.96415112980396034"/>
          <c:h val="0.65892144908192096"/>
        </c:manualLayout>
      </c:layout>
      <c:barChart>
        <c:barDir val="col"/>
        <c:grouping val="clustered"/>
        <c:varyColors val="0"/>
        <c:ser>
          <c:idx val="0"/>
          <c:order val="0"/>
          <c:tx>
            <c:strRef>
              <c:f>Sheet1!$B$1</c:f>
              <c:strCache>
                <c:ptCount val="1"/>
                <c:pt idx="0">
                  <c:v>Series 1</c:v>
                </c:pt>
              </c:strCache>
            </c:strRef>
          </c:tx>
          <c:spPr>
            <a:solidFill>
              <a:srgbClr val="4F81BD"/>
            </a:solidFill>
            <a:ln>
              <a:solidFill>
                <a:schemeClr val="tx1"/>
              </a:solidFill>
            </a:ln>
          </c:spPr>
          <c:invertIfNegative val="0"/>
          <c:dPt>
            <c:idx val="1"/>
            <c:invertIfNegative val="0"/>
            <c:bubble3D val="0"/>
            <c:spPr>
              <a:solidFill>
                <a:srgbClr val="4F81BD"/>
              </a:solidFill>
              <a:ln>
                <a:solidFill>
                  <a:schemeClr val="tx1"/>
                </a:solidFill>
              </a:ln>
            </c:spPr>
            <c:extLst>
              <c:ext xmlns:c16="http://schemas.microsoft.com/office/drawing/2014/chart" uri="{C3380CC4-5D6E-409C-BE32-E72D297353CC}">
                <c16:uniqueId val="{00000001-E735-4BC8-A054-7DAF74A07493}"/>
              </c:ext>
            </c:extLst>
          </c:dPt>
          <c:dLbls>
            <c:spPr>
              <a:noFill/>
              <a:ln>
                <a:noFill/>
              </a:ln>
              <a:effectLst/>
            </c:spPr>
            <c:txPr>
              <a:bodyPr wrap="square" lIns="38100" tIns="19050" rIns="38100" bIns="19050" anchor="ctr">
                <a:spAutoFit/>
              </a:bodyPr>
              <a:lstStyle/>
              <a:p>
                <a:pPr>
                  <a:defRPr sz="14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Sheet1!$A$2:$A$4</c:f>
              <c:numCache>
                <c:formatCode>General</c:formatCode>
                <c:ptCount val="3"/>
                <c:pt idx="0">
                  <c:v>2008</c:v>
                </c:pt>
                <c:pt idx="1">
                  <c:v>2013</c:v>
                </c:pt>
                <c:pt idx="2">
                  <c:v>2018</c:v>
                </c:pt>
              </c:numCache>
            </c:numRef>
          </c:cat>
          <c:val>
            <c:numRef>
              <c:f>Sheet1!$B$2:$B$4</c:f>
              <c:numCache>
                <c:formatCode>0%</c:formatCode>
                <c:ptCount val="3"/>
                <c:pt idx="0">
                  <c:v>0.08</c:v>
                </c:pt>
                <c:pt idx="1">
                  <c:v>0.16</c:v>
                </c:pt>
                <c:pt idx="2">
                  <c:v>0.22</c:v>
                </c:pt>
              </c:numCache>
            </c:numRef>
          </c:val>
          <c:extLst>
            <c:ext xmlns:c16="http://schemas.microsoft.com/office/drawing/2014/chart" uri="{C3380CC4-5D6E-409C-BE32-E72D297353CC}">
              <c16:uniqueId val="{00000002-E735-4BC8-A054-7DAF74A07493}"/>
            </c:ext>
          </c:extLst>
        </c:ser>
        <c:dLbls>
          <c:showLegendKey val="0"/>
          <c:showVal val="0"/>
          <c:showCatName val="0"/>
          <c:showSerName val="0"/>
          <c:showPercent val="0"/>
          <c:showBubbleSize val="0"/>
        </c:dLbls>
        <c:gapWidth val="150"/>
        <c:axId val="117877760"/>
        <c:axId val="117879552"/>
      </c:barChart>
      <c:catAx>
        <c:axId val="117877760"/>
        <c:scaling>
          <c:orientation val="minMax"/>
        </c:scaling>
        <c:delete val="0"/>
        <c:axPos val="b"/>
        <c:numFmt formatCode="General" sourceLinked="1"/>
        <c:majorTickMark val="out"/>
        <c:minorTickMark val="none"/>
        <c:tickLblPos val="nextTo"/>
        <c:txPr>
          <a:bodyPr/>
          <a:lstStyle/>
          <a:p>
            <a:pPr>
              <a:defRPr sz="1400" b="1"/>
            </a:pPr>
            <a:endParaRPr lang="en-US"/>
          </a:p>
        </c:txPr>
        <c:crossAx val="117879552"/>
        <c:crosses val="autoZero"/>
        <c:auto val="1"/>
        <c:lblAlgn val="ctr"/>
        <c:lblOffset val="100"/>
        <c:noMultiLvlLbl val="0"/>
      </c:catAx>
      <c:valAx>
        <c:axId val="117879552"/>
        <c:scaling>
          <c:orientation val="minMax"/>
        </c:scaling>
        <c:delete val="1"/>
        <c:axPos val="l"/>
        <c:numFmt formatCode="0%" sourceLinked="1"/>
        <c:majorTickMark val="out"/>
        <c:minorTickMark val="none"/>
        <c:tickLblPos val="nextTo"/>
        <c:crossAx val="11787776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b="1"/>
            </a:pPr>
            <a:r>
              <a:rPr lang="en-US" sz="1400" b="1" baseline="0" dirty="0"/>
              <a:t>Average Length Of Viewing Session – Total Day (P2+) </a:t>
            </a:r>
          </a:p>
          <a:p>
            <a:pPr>
              <a:defRPr sz="1400" b="1"/>
            </a:pPr>
            <a:r>
              <a:rPr lang="en-US" sz="1400" b="1" baseline="0" dirty="0"/>
              <a:t>(minutes)</a:t>
            </a:r>
          </a:p>
        </c:rich>
      </c:tx>
      <c:layout>
        <c:manualLayout>
          <c:xMode val="edge"/>
          <c:yMode val="edge"/>
          <c:x val="0.20611868619151302"/>
          <c:y val="1.7890885477349811E-2"/>
        </c:manualLayout>
      </c:layout>
      <c:overlay val="0"/>
    </c:title>
    <c:autoTitleDeleted val="0"/>
    <c:plotArea>
      <c:layout>
        <c:manualLayout>
          <c:layoutTarget val="inner"/>
          <c:xMode val="edge"/>
          <c:yMode val="edge"/>
          <c:x val="1.7924435098019845E-2"/>
          <c:y val="0.24425434088649073"/>
          <c:w val="0.96415112980396034"/>
          <c:h val="0.65892144908192096"/>
        </c:manualLayout>
      </c:layout>
      <c:barChart>
        <c:barDir val="col"/>
        <c:grouping val="clustered"/>
        <c:varyColors val="0"/>
        <c:ser>
          <c:idx val="0"/>
          <c:order val="0"/>
          <c:tx>
            <c:strRef>
              <c:f>Sheet1!$B$1</c:f>
              <c:strCache>
                <c:ptCount val="1"/>
                <c:pt idx="0">
                  <c:v>General Entertainment</c:v>
                </c:pt>
              </c:strCache>
            </c:strRef>
          </c:tx>
          <c:spPr>
            <a:ln>
              <a:solidFill>
                <a:schemeClr val="tx1"/>
              </a:solidFill>
            </a:ln>
          </c:spPr>
          <c:invertIfNegative val="0"/>
          <c:dPt>
            <c:idx val="1"/>
            <c:invertIfNegative val="0"/>
            <c:bubble3D val="0"/>
            <c:spPr>
              <a:solidFill>
                <a:srgbClr val="50C8A0"/>
              </a:solidFill>
              <a:ln>
                <a:solidFill>
                  <a:schemeClr val="tx1"/>
                </a:solidFill>
              </a:ln>
            </c:spPr>
            <c:extLst>
              <c:ext xmlns:c16="http://schemas.microsoft.com/office/drawing/2014/chart" uri="{C3380CC4-5D6E-409C-BE32-E72D297353CC}">
                <c16:uniqueId val="{00000001-E735-4BC8-A054-7DAF74A07493}"/>
              </c:ext>
            </c:extLst>
          </c:dPt>
          <c:dLbls>
            <c:spPr>
              <a:noFill/>
              <a:ln>
                <a:noFill/>
              </a:ln>
              <a:effectLst/>
            </c:spPr>
            <c:txPr>
              <a:bodyPr wrap="square" lIns="38100" tIns="19050" rIns="38100" bIns="19050" anchor="ctr">
                <a:spAutoFit/>
              </a:bodyPr>
              <a:lstStyle/>
              <a:p>
                <a:pPr>
                  <a:defRPr sz="14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Sheet1!$A$2:$A$3</c:f>
              <c:strCache>
                <c:ptCount val="2"/>
                <c:pt idx="0">
                  <c:v>Niche Cable Networks
(General Entertainment)</c:v>
                </c:pt>
                <c:pt idx="1">
                  <c:v>Large Cable Networks
(General Entertainment)</c:v>
                </c:pt>
              </c:strCache>
            </c:strRef>
          </c:cat>
          <c:val>
            <c:numRef>
              <c:f>Sheet1!$B$2:$B$3</c:f>
              <c:numCache>
                <c:formatCode>0.0</c:formatCode>
                <c:ptCount val="2"/>
                <c:pt idx="0">
                  <c:v>27.4</c:v>
                </c:pt>
                <c:pt idx="1">
                  <c:v>29.4</c:v>
                </c:pt>
              </c:numCache>
            </c:numRef>
          </c:val>
          <c:extLst>
            <c:ext xmlns:c16="http://schemas.microsoft.com/office/drawing/2014/chart" uri="{C3380CC4-5D6E-409C-BE32-E72D297353CC}">
              <c16:uniqueId val="{00000002-E735-4BC8-A054-7DAF74A07493}"/>
            </c:ext>
          </c:extLst>
        </c:ser>
        <c:dLbls>
          <c:showLegendKey val="0"/>
          <c:showVal val="0"/>
          <c:showCatName val="0"/>
          <c:showSerName val="0"/>
          <c:showPercent val="0"/>
          <c:showBubbleSize val="0"/>
        </c:dLbls>
        <c:gapWidth val="150"/>
        <c:axId val="117877760"/>
        <c:axId val="117879552"/>
      </c:barChart>
      <c:catAx>
        <c:axId val="117877760"/>
        <c:scaling>
          <c:orientation val="minMax"/>
        </c:scaling>
        <c:delete val="0"/>
        <c:axPos val="b"/>
        <c:numFmt formatCode="General" sourceLinked="1"/>
        <c:majorTickMark val="out"/>
        <c:minorTickMark val="none"/>
        <c:tickLblPos val="nextTo"/>
        <c:txPr>
          <a:bodyPr/>
          <a:lstStyle/>
          <a:p>
            <a:pPr>
              <a:defRPr sz="1100" b="1"/>
            </a:pPr>
            <a:endParaRPr lang="en-US"/>
          </a:p>
        </c:txPr>
        <c:crossAx val="117879552"/>
        <c:crosses val="autoZero"/>
        <c:auto val="1"/>
        <c:lblAlgn val="ctr"/>
        <c:lblOffset val="100"/>
        <c:noMultiLvlLbl val="0"/>
      </c:catAx>
      <c:valAx>
        <c:axId val="117879552"/>
        <c:scaling>
          <c:orientation val="minMax"/>
          <c:min val="0"/>
        </c:scaling>
        <c:delete val="1"/>
        <c:axPos val="l"/>
        <c:numFmt formatCode="0.0" sourceLinked="1"/>
        <c:majorTickMark val="out"/>
        <c:minorTickMark val="none"/>
        <c:tickLblPos val="nextTo"/>
        <c:crossAx val="11787776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percentStacked"/>
        <c:varyColors val="0"/>
        <c:ser>
          <c:idx val="0"/>
          <c:order val="0"/>
          <c:tx>
            <c:strRef>
              <c:f>Sheet1!$B$1</c:f>
              <c:strCache>
                <c:ptCount val="1"/>
                <c:pt idx="0">
                  <c:v>Live</c:v>
                </c:pt>
              </c:strCache>
            </c:strRef>
          </c:tx>
          <c:spPr>
            <a:solidFill>
              <a:srgbClr val="4F81BD"/>
            </a:solidFill>
          </c:spPr>
          <c:invertIfNegative val="0"/>
          <c:dLbls>
            <c:spPr>
              <a:noFill/>
              <a:ln>
                <a:noFill/>
              </a:ln>
              <a:effectLst/>
            </c:spPr>
            <c:txPr>
              <a:bodyPr/>
              <a:lstStyle/>
              <a:p>
                <a:pPr>
                  <a:defRPr sz="120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Total Pop</c:v>
                </c:pt>
                <c:pt idx="1">
                  <c:v>Millennials</c:v>
                </c:pt>
              </c:strCache>
            </c:strRef>
          </c:cat>
          <c:val>
            <c:numRef>
              <c:f>Sheet1!$B$2:$B$3</c:f>
              <c:numCache>
                <c:formatCode>0%</c:formatCode>
                <c:ptCount val="2"/>
                <c:pt idx="0">
                  <c:v>0.88</c:v>
                </c:pt>
                <c:pt idx="1">
                  <c:v>0.88</c:v>
                </c:pt>
              </c:numCache>
            </c:numRef>
          </c:val>
          <c:extLst>
            <c:ext xmlns:c16="http://schemas.microsoft.com/office/drawing/2014/chart" uri="{C3380CC4-5D6E-409C-BE32-E72D297353CC}">
              <c16:uniqueId val="{00000000-6E91-4BE1-BD99-4E75D9DE03B9}"/>
            </c:ext>
          </c:extLst>
        </c:ser>
        <c:ser>
          <c:idx val="1"/>
          <c:order val="1"/>
          <c:tx>
            <c:strRef>
              <c:f>Sheet1!$C$1</c:f>
              <c:strCache>
                <c:ptCount val="1"/>
                <c:pt idx="0">
                  <c:v>Playback</c:v>
                </c:pt>
              </c:strCache>
            </c:strRef>
          </c:tx>
          <c:spPr>
            <a:solidFill>
              <a:srgbClr val="50C8A0"/>
            </a:solidFill>
          </c:spPr>
          <c:invertIfNegative val="0"/>
          <c:dLbls>
            <c:spPr>
              <a:noFill/>
              <a:ln>
                <a:noFill/>
              </a:ln>
              <a:effectLst/>
            </c:spPr>
            <c:txPr>
              <a:bodyPr/>
              <a:lstStyle/>
              <a:p>
                <a:pPr algn="ctr">
                  <a:defRPr lang="en-US"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Total Pop</c:v>
                </c:pt>
                <c:pt idx="1">
                  <c:v>Millennials</c:v>
                </c:pt>
              </c:strCache>
            </c:strRef>
          </c:cat>
          <c:val>
            <c:numRef>
              <c:f>Sheet1!$C$2:$C$3</c:f>
              <c:numCache>
                <c:formatCode>0%</c:formatCode>
                <c:ptCount val="2"/>
                <c:pt idx="0">
                  <c:v>0.12</c:v>
                </c:pt>
                <c:pt idx="1">
                  <c:v>0.12</c:v>
                </c:pt>
              </c:numCache>
            </c:numRef>
          </c:val>
          <c:extLst>
            <c:ext xmlns:c16="http://schemas.microsoft.com/office/drawing/2014/chart" uri="{C3380CC4-5D6E-409C-BE32-E72D297353CC}">
              <c16:uniqueId val="{00000001-6E91-4BE1-BD99-4E75D9DE03B9}"/>
            </c:ext>
          </c:extLst>
        </c:ser>
        <c:dLbls>
          <c:showLegendKey val="0"/>
          <c:showVal val="0"/>
          <c:showCatName val="0"/>
          <c:showSerName val="0"/>
          <c:showPercent val="0"/>
          <c:showBubbleSize val="0"/>
        </c:dLbls>
        <c:gapWidth val="150"/>
        <c:overlap val="100"/>
        <c:axId val="164366592"/>
        <c:axId val="164376576"/>
      </c:barChart>
      <c:catAx>
        <c:axId val="164366592"/>
        <c:scaling>
          <c:orientation val="minMax"/>
        </c:scaling>
        <c:delete val="0"/>
        <c:axPos val="b"/>
        <c:numFmt formatCode="General" sourceLinked="0"/>
        <c:majorTickMark val="out"/>
        <c:minorTickMark val="none"/>
        <c:tickLblPos val="nextTo"/>
        <c:txPr>
          <a:bodyPr/>
          <a:lstStyle/>
          <a:p>
            <a:pPr>
              <a:defRPr sz="1100" b="1"/>
            </a:pPr>
            <a:endParaRPr lang="en-US"/>
          </a:p>
        </c:txPr>
        <c:crossAx val="164376576"/>
        <c:crosses val="autoZero"/>
        <c:auto val="1"/>
        <c:lblAlgn val="ctr"/>
        <c:lblOffset val="100"/>
        <c:noMultiLvlLbl val="0"/>
      </c:catAx>
      <c:valAx>
        <c:axId val="164376576"/>
        <c:scaling>
          <c:orientation val="minMax"/>
          <c:min val="0"/>
        </c:scaling>
        <c:delete val="1"/>
        <c:axPos val="l"/>
        <c:numFmt formatCode="0%" sourceLinked="1"/>
        <c:majorTickMark val="out"/>
        <c:minorTickMark val="none"/>
        <c:tickLblPos val="nextTo"/>
        <c:crossAx val="16436659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percentStacked"/>
        <c:varyColors val="0"/>
        <c:ser>
          <c:idx val="0"/>
          <c:order val="0"/>
          <c:tx>
            <c:strRef>
              <c:f>Sheet1!$B$1</c:f>
              <c:strCache>
                <c:ptCount val="1"/>
                <c:pt idx="0">
                  <c:v>Live</c:v>
                </c:pt>
              </c:strCache>
            </c:strRef>
          </c:tx>
          <c:spPr>
            <a:solidFill>
              <a:srgbClr val="4F81BD"/>
            </a:solidFill>
          </c:spPr>
          <c:invertIfNegative val="0"/>
          <c:dLbls>
            <c:spPr>
              <a:noFill/>
              <a:ln>
                <a:noFill/>
              </a:ln>
              <a:effectLst/>
            </c:spPr>
            <c:txPr>
              <a:bodyPr/>
              <a:lstStyle/>
              <a:p>
                <a:pPr>
                  <a:defRPr sz="120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Total Pop</c:v>
                </c:pt>
                <c:pt idx="1">
                  <c:v>Millennials</c:v>
                </c:pt>
              </c:strCache>
            </c:strRef>
          </c:cat>
          <c:val>
            <c:numRef>
              <c:f>Sheet1!$B$2:$B$3</c:f>
              <c:numCache>
                <c:formatCode>0%</c:formatCode>
                <c:ptCount val="2"/>
                <c:pt idx="0">
                  <c:v>0.83</c:v>
                </c:pt>
                <c:pt idx="1">
                  <c:v>0.8</c:v>
                </c:pt>
              </c:numCache>
            </c:numRef>
          </c:val>
          <c:extLst>
            <c:ext xmlns:c16="http://schemas.microsoft.com/office/drawing/2014/chart" uri="{C3380CC4-5D6E-409C-BE32-E72D297353CC}">
              <c16:uniqueId val="{00000000-053E-45A3-B569-AF7B672EFF8E}"/>
            </c:ext>
          </c:extLst>
        </c:ser>
        <c:ser>
          <c:idx val="1"/>
          <c:order val="1"/>
          <c:tx>
            <c:strRef>
              <c:f>Sheet1!$C$1</c:f>
              <c:strCache>
                <c:ptCount val="1"/>
                <c:pt idx="0">
                  <c:v>Playback</c:v>
                </c:pt>
              </c:strCache>
            </c:strRef>
          </c:tx>
          <c:spPr>
            <a:solidFill>
              <a:srgbClr val="50C8A0"/>
            </a:solidFill>
          </c:spPr>
          <c:invertIfNegative val="0"/>
          <c:dLbls>
            <c:spPr>
              <a:noFill/>
              <a:ln>
                <a:noFill/>
              </a:ln>
              <a:effectLst/>
            </c:spPr>
            <c:txPr>
              <a:bodyPr/>
              <a:lstStyle/>
              <a:p>
                <a:pPr algn="ctr">
                  <a:defRPr lang="en-US"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Total Pop</c:v>
                </c:pt>
                <c:pt idx="1">
                  <c:v>Millennials</c:v>
                </c:pt>
              </c:strCache>
            </c:strRef>
          </c:cat>
          <c:val>
            <c:numRef>
              <c:f>Sheet1!$C$2:$C$3</c:f>
              <c:numCache>
                <c:formatCode>0%</c:formatCode>
                <c:ptCount val="2"/>
                <c:pt idx="0">
                  <c:v>0.17</c:v>
                </c:pt>
                <c:pt idx="1">
                  <c:v>0.2</c:v>
                </c:pt>
              </c:numCache>
            </c:numRef>
          </c:val>
          <c:extLst>
            <c:ext xmlns:c16="http://schemas.microsoft.com/office/drawing/2014/chart" uri="{C3380CC4-5D6E-409C-BE32-E72D297353CC}">
              <c16:uniqueId val="{00000001-053E-45A3-B569-AF7B672EFF8E}"/>
            </c:ext>
          </c:extLst>
        </c:ser>
        <c:dLbls>
          <c:showLegendKey val="0"/>
          <c:showVal val="0"/>
          <c:showCatName val="0"/>
          <c:showSerName val="0"/>
          <c:showPercent val="0"/>
          <c:showBubbleSize val="0"/>
        </c:dLbls>
        <c:gapWidth val="150"/>
        <c:overlap val="100"/>
        <c:axId val="164366592"/>
        <c:axId val="164376576"/>
      </c:barChart>
      <c:catAx>
        <c:axId val="164366592"/>
        <c:scaling>
          <c:orientation val="minMax"/>
        </c:scaling>
        <c:delete val="0"/>
        <c:axPos val="b"/>
        <c:numFmt formatCode="General" sourceLinked="0"/>
        <c:majorTickMark val="out"/>
        <c:minorTickMark val="none"/>
        <c:tickLblPos val="nextTo"/>
        <c:txPr>
          <a:bodyPr/>
          <a:lstStyle/>
          <a:p>
            <a:pPr>
              <a:defRPr sz="1100" b="1"/>
            </a:pPr>
            <a:endParaRPr lang="en-US"/>
          </a:p>
        </c:txPr>
        <c:crossAx val="164376576"/>
        <c:crosses val="autoZero"/>
        <c:auto val="1"/>
        <c:lblAlgn val="ctr"/>
        <c:lblOffset val="100"/>
        <c:noMultiLvlLbl val="0"/>
      </c:catAx>
      <c:valAx>
        <c:axId val="164376576"/>
        <c:scaling>
          <c:orientation val="minMax"/>
        </c:scaling>
        <c:delete val="1"/>
        <c:axPos val="l"/>
        <c:numFmt formatCode="0%" sourceLinked="1"/>
        <c:majorTickMark val="out"/>
        <c:minorTickMark val="none"/>
        <c:tickLblPos val="nextTo"/>
        <c:crossAx val="16436659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768618766404199"/>
          <c:y val="0.30214837598425198"/>
          <c:w val="0.84939714566929136"/>
          <c:h val="0.61051328740157484"/>
        </c:manualLayout>
      </c:layout>
      <c:barChart>
        <c:barDir val="col"/>
        <c:grouping val="clustered"/>
        <c:varyColors val="0"/>
        <c:ser>
          <c:idx val="0"/>
          <c:order val="0"/>
          <c:tx>
            <c:strRef>
              <c:f>Sheet1!$B$1</c:f>
              <c:strCache>
                <c:ptCount val="1"/>
                <c:pt idx="0">
                  <c:v>Average # of Facebook Likes For a Niche Cable Network</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Niche Cable Networks</c:v>
                </c:pt>
                <c:pt idx="1">
                  <c:v>Broadcast Networks</c:v>
                </c:pt>
              </c:strCache>
            </c:strRef>
          </c:cat>
          <c:val>
            <c:numRef>
              <c:f>Sheet1!$B$2:$B$3</c:f>
              <c:numCache>
                <c:formatCode>_(* #,##0_);_(* \(#,##0\);_(* "-"??_);_(@_)</c:formatCode>
                <c:ptCount val="2"/>
                <c:pt idx="0">
                  <c:v>1987494</c:v>
                </c:pt>
                <c:pt idx="1">
                  <c:v>2084436.4</c:v>
                </c:pt>
              </c:numCache>
            </c:numRef>
          </c:val>
          <c:extLst>
            <c:ext xmlns:c16="http://schemas.microsoft.com/office/drawing/2014/chart" uri="{C3380CC4-5D6E-409C-BE32-E72D297353CC}">
              <c16:uniqueId val="{00000000-9115-4089-95B1-38B6975788E7}"/>
            </c:ext>
          </c:extLst>
        </c:ser>
        <c:dLbls>
          <c:showLegendKey val="0"/>
          <c:showVal val="0"/>
          <c:showCatName val="0"/>
          <c:showSerName val="0"/>
          <c:showPercent val="0"/>
          <c:showBubbleSize val="0"/>
        </c:dLbls>
        <c:gapWidth val="219"/>
        <c:overlap val="-27"/>
        <c:axId val="169030400"/>
        <c:axId val="169031936"/>
      </c:barChart>
      <c:catAx>
        <c:axId val="16903040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69031936"/>
        <c:crosses val="autoZero"/>
        <c:auto val="1"/>
        <c:lblAlgn val="ctr"/>
        <c:lblOffset val="100"/>
        <c:noMultiLvlLbl val="0"/>
      </c:catAx>
      <c:valAx>
        <c:axId val="169031936"/>
        <c:scaling>
          <c:orientation val="minMax"/>
          <c:max val="2100000"/>
          <c:min val="0"/>
        </c:scaling>
        <c:delete val="1"/>
        <c:axPos val="l"/>
        <c:numFmt formatCode="#,##0" sourceLinked="0"/>
        <c:majorTickMark val="none"/>
        <c:minorTickMark val="none"/>
        <c:tickLblPos val="nextTo"/>
        <c:crossAx val="1690304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F42A523-D0EA-4450-ADD9-F90448E8961F}"/>
              </a:ext>
            </a:extLst>
          </p:cNvPr>
          <p:cNvSpPr>
            <a:spLocks noGrp="1"/>
          </p:cNvSpPr>
          <p:nvPr>
            <p:ph type="hdr" sz="quarter"/>
          </p:nvPr>
        </p:nvSpPr>
        <p:spPr>
          <a:xfrm>
            <a:off x="2" y="2"/>
            <a:ext cx="4033410" cy="352435"/>
          </a:xfrm>
          <a:prstGeom prst="rect">
            <a:avLst/>
          </a:prstGeom>
        </p:spPr>
        <p:txBody>
          <a:bodyPr vert="horz" lIns="91532" tIns="45765" rIns="91532" bIns="45765" rtlCol="0"/>
          <a:lstStyle>
            <a:lvl1pPr algn="l">
              <a:defRPr sz="1200"/>
            </a:lvl1pPr>
          </a:lstStyle>
          <a:p>
            <a:endParaRPr lang="en-US"/>
          </a:p>
        </p:txBody>
      </p:sp>
      <p:sp>
        <p:nvSpPr>
          <p:cNvPr id="3" name="Date Placeholder 2">
            <a:extLst>
              <a:ext uri="{FF2B5EF4-FFF2-40B4-BE49-F238E27FC236}">
                <a16:creationId xmlns:a16="http://schemas.microsoft.com/office/drawing/2014/main" id="{92225EFC-D1EB-4273-A36E-59397ADAD4E9}"/>
              </a:ext>
            </a:extLst>
          </p:cNvPr>
          <p:cNvSpPr>
            <a:spLocks noGrp="1"/>
          </p:cNvSpPr>
          <p:nvPr>
            <p:ph type="dt" sz="quarter" idx="1"/>
          </p:nvPr>
        </p:nvSpPr>
        <p:spPr>
          <a:xfrm>
            <a:off x="5270410" y="2"/>
            <a:ext cx="4033410" cy="352435"/>
          </a:xfrm>
          <a:prstGeom prst="rect">
            <a:avLst/>
          </a:prstGeom>
        </p:spPr>
        <p:txBody>
          <a:bodyPr vert="horz" lIns="91532" tIns="45765" rIns="91532" bIns="45765" rtlCol="0"/>
          <a:lstStyle>
            <a:lvl1pPr algn="r">
              <a:defRPr sz="1200"/>
            </a:lvl1pPr>
          </a:lstStyle>
          <a:p>
            <a:fld id="{E456E57C-CF7F-4D85-A88F-8A2606D57359}" type="datetimeFigureOut">
              <a:rPr lang="en-US" smtClean="0"/>
              <a:t>4/18/2019</a:t>
            </a:fld>
            <a:endParaRPr lang="en-US"/>
          </a:p>
        </p:txBody>
      </p:sp>
      <p:sp>
        <p:nvSpPr>
          <p:cNvPr id="4" name="Footer Placeholder 3">
            <a:extLst>
              <a:ext uri="{FF2B5EF4-FFF2-40B4-BE49-F238E27FC236}">
                <a16:creationId xmlns:a16="http://schemas.microsoft.com/office/drawing/2014/main" id="{4110642F-057E-4C8A-ADC5-F64996D21415}"/>
              </a:ext>
            </a:extLst>
          </p:cNvPr>
          <p:cNvSpPr>
            <a:spLocks noGrp="1"/>
          </p:cNvSpPr>
          <p:nvPr>
            <p:ph type="ftr" sz="quarter" idx="2"/>
          </p:nvPr>
        </p:nvSpPr>
        <p:spPr>
          <a:xfrm>
            <a:off x="2" y="6667491"/>
            <a:ext cx="4033410" cy="352435"/>
          </a:xfrm>
          <a:prstGeom prst="rect">
            <a:avLst/>
          </a:prstGeom>
        </p:spPr>
        <p:txBody>
          <a:bodyPr vert="horz" lIns="91532" tIns="45765" rIns="91532" bIns="45765"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F57FE11-F478-4054-9DE9-BFB1FA210AEE}"/>
              </a:ext>
            </a:extLst>
          </p:cNvPr>
          <p:cNvSpPr>
            <a:spLocks noGrp="1"/>
          </p:cNvSpPr>
          <p:nvPr>
            <p:ph type="sldNum" sz="quarter" idx="3"/>
          </p:nvPr>
        </p:nvSpPr>
        <p:spPr>
          <a:xfrm>
            <a:off x="5270410" y="6667491"/>
            <a:ext cx="4033410" cy="352435"/>
          </a:xfrm>
          <a:prstGeom prst="rect">
            <a:avLst/>
          </a:prstGeom>
        </p:spPr>
        <p:txBody>
          <a:bodyPr vert="horz" lIns="91532" tIns="45765" rIns="91532" bIns="45765" rtlCol="0" anchor="b"/>
          <a:lstStyle>
            <a:lvl1pPr algn="r">
              <a:defRPr sz="1200"/>
            </a:lvl1pPr>
          </a:lstStyle>
          <a:p>
            <a:fld id="{22719375-BAA0-428D-B254-DB4C8AE48AD2}" type="slidenum">
              <a:rPr lang="en-US" smtClean="0"/>
              <a:t>‹#›</a:t>
            </a:fld>
            <a:endParaRPr lang="en-US"/>
          </a:p>
        </p:txBody>
      </p:sp>
    </p:spTree>
    <p:extLst>
      <p:ext uri="{BB962C8B-B14F-4D97-AF65-F5344CB8AC3E}">
        <p14:creationId xmlns:p14="http://schemas.microsoft.com/office/powerpoint/2010/main" val="4127592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32568" cy="350996"/>
          </a:xfrm>
          <a:prstGeom prst="rect">
            <a:avLst/>
          </a:prstGeom>
        </p:spPr>
        <p:txBody>
          <a:bodyPr vert="horz" lIns="93269" tIns="46635" rIns="93269" bIns="46635" rtlCol="0"/>
          <a:lstStyle>
            <a:lvl1pPr algn="l">
              <a:defRPr sz="1200"/>
            </a:lvl1pPr>
          </a:lstStyle>
          <a:p>
            <a:endParaRPr lang="en-US"/>
          </a:p>
        </p:txBody>
      </p:sp>
      <p:sp>
        <p:nvSpPr>
          <p:cNvPr id="3" name="Date Placeholder 2"/>
          <p:cNvSpPr>
            <a:spLocks noGrp="1"/>
          </p:cNvSpPr>
          <p:nvPr>
            <p:ph type="dt" idx="1"/>
          </p:nvPr>
        </p:nvSpPr>
        <p:spPr>
          <a:xfrm>
            <a:off x="5271204" y="0"/>
            <a:ext cx="4032568" cy="350996"/>
          </a:xfrm>
          <a:prstGeom prst="rect">
            <a:avLst/>
          </a:prstGeom>
        </p:spPr>
        <p:txBody>
          <a:bodyPr vert="horz" lIns="93269" tIns="46635" rIns="93269" bIns="46635" rtlCol="0"/>
          <a:lstStyle>
            <a:lvl1pPr algn="r">
              <a:defRPr sz="1200"/>
            </a:lvl1pPr>
          </a:lstStyle>
          <a:p>
            <a:fld id="{1690A3AA-057A-4774-9C23-2FFB9A4B8F8C}" type="datetimeFigureOut">
              <a:rPr lang="en-US" smtClean="0"/>
              <a:t>4/18/2019</a:t>
            </a:fld>
            <a:endParaRPr lang="en-US"/>
          </a:p>
        </p:txBody>
      </p:sp>
      <p:sp>
        <p:nvSpPr>
          <p:cNvPr id="4" name="Slide Image Placeholder 3"/>
          <p:cNvSpPr>
            <a:spLocks noGrp="1" noRot="1" noChangeAspect="1"/>
          </p:cNvSpPr>
          <p:nvPr>
            <p:ph type="sldImg" idx="2"/>
          </p:nvPr>
        </p:nvSpPr>
        <p:spPr>
          <a:xfrm>
            <a:off x="2312988" y="525463"/>
            <a:ext cx="4679950" cy="2633662"/>
          </a:xfrm>
          <a:prstGeom prst="rect">
            <a:avLst/>
          </a:prstGeom>
          <a:noFill/>
          <a:ln w="12700">
            <a:solidFill>
              <a:prstClr val="black"/>
            </a:solidFill>
          </a:ln>
        </p:spPr>
        <p:txBody>
          <a:bodyPr vert="horz" lIns="93269" tIns="46635" rIns="93269" bIns="46635" rtlCol="0" anchor="ctr"/>
          <a:lstStyle/>
          <a:p>
            <a:endParaRPr lang="en-US"/>
          </a:p>
        </p:txBody>
      </p:sp>
      <p:sp>
        <p:nvSpPr>
          <p:cNvPr id="5" name="Notes Placeholder 4"/>
          <p:cNvSpPr>
            <a:spLocks noGrp="1"/>
          </p:cNvSpPr>
          <p:nvPr>
            <p:ph type="body" sz="quarter" idx="3"/>
          </p:nvPr>
        </p:nvSpPr>
        <p:spPr>
          <a:xfrm>
            <a:off x="930593" y="3334465"/>
            <a:ext cx="7444740" cy="3158966"/>
          </a:xfrm>
          <a:prstGeom prst="rect">
            <a:avLst/>
          </a:prstGeom>
        </p:spPr>
        <p:txBody>
          <a:bodyPr vert="horz" lIns="93269" tIns="46635" rIns="93269" bIns="4663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67711"/>
            <a:ext cx="4032568" cy="350996"/>
          </a:xfrm>
          <a:prstGeom prst="rect">
            <a:avLst/>
          </a:prstGeom>
        </p:spPr>
        <p:txBody>
          <a:bodyPr vert="horz" lIns="93269" tIns="46635" rIns="93269" bIns="46635" rtlCol="0" anchor="b"/>
          <a:lstStyle>
            <a:lvl1pPr algn="l">
              <a:defRPr sz="1200"/>
            </a:lvl1pPr>
          </a:lstStyle>
          <a:p>
            <a:endParaRPr lang="en-US"/>
          </a:p>
        </p:txBody>
      </p:sp>
      <p:sp>
        <p:nvSpPr>
          <p:cNvPr id="7" name="Slide Number Placeholder 6"/>
          <p:cNvSpPr>
            <a:spLocks noGrp="1"/>
          </p:cNvSpPr>
          <p:nvPr>
            <p:ph type="sldNum" sz="quarter" idx="5"/>
          </p:nvPr>
        </p:nvSpPr>
        <p:spPr>
          <a:xfrm>
            <a:off x="5271204" y="6667711"/>
            <a:ext cx="4032568" cy="350996"/>
          </a:xfrm>
          <a:prstGeom prst="rect">
            <a:avLst/>
          </a:prstGeom>
        </p:spPr>
        <p:txBody>
          <a:bodyPr vert="horz" lIns="93269" tIns="46635" rIns="93269" bIns="46635" rtlCol="0" anchor="b"/>
          <a:lstStyle>
            <a:lvl1pPr algn="r">
              <a:defRPr sz="1200"/>
            </a:lvl1pPr>
          </a:lstStyle>
          <a:p>
            <a:fld id="{E403BC47-BFD5-4FCC-B84C-3958AADCF266}" type="slidenum">
              <a:rPr lang="en-US" smtClean="0"/>
              <a:t>‹#›</a:t>
            </a:fld>
            <a:endParaRPr lang="en-US"/>
          </a:p>
        </p:txBody>
      </p:sp>
    </p:spTree>
    <p:extLst>
      <p:ext uri="{BB962C8B-B14F-4D97-AF65-F5344CB8AC3E}">
        <p14:creationId xmlns:p14="http://schemas.microsoft.com/office/powerpoint/2010/main" val="2869830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15406">
              <a:defRPr/>
            </a:pPr>
            <a:fld id="{E403BC47-BFD5-4FCC-B84C-3958AADCF266}" type="slidenum">
              <a:rPr lang="en-US">
                <a:solidFill>
                  <a:prstClr val="black"/>
                </a:solidFill>
                <a:latin typeface="Calibri"/>
              </a:rPr>
              <a:pPr defTabSz="915406">
                <a:defRPr/>
              </a:pPr>
              <a:t>1</a:t>
            </a:fld>
            <a:endParaRPr lang="en-US">
              <a:solidFill>
                <a:prstClr val="black"/>
              </a:solidFill>
              <a:latin typeface="Calibri"/>
            </a:endParaRPr>
          </a:p>
        </p:txBody>
      </p:sp>
    </p:spTree>
    <p:extLst>
      <p:ext uri="{BB962C8B-B14F-4D97-AF65-F5344CB8AC3E}">
        <p14:creationId xmlns:p14="http://schemas.microsoft.com/office/powerpoint/2010/main" val="2023964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78785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03BC47-BFD5-4FCC-B84C-3958AADCF266}" type="slidenum">
              <a:rPr lang="en-US" smtClean="0"/>
              <a:t>2</a:t>
            </a:fld>
            <a:endParaRPr lang="en-US"/>
          </a:p>
        </p:txBody>
      </p:sp>
    </p:spTree>
    <p:extLst>
      <p:ext uri="{BB962C8B-B14F-4D97-AF65-F5344CB8AC3E}">
        <p14:creationId xmlns:p14="http://schemas.microsoft.com/office/powerpoint/2010/main" val="3435136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2988" y="525463"/>
            <a:ext cx="4679950" cy="2633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03BC47-BFD5-4FCC-B84C-3958AADCF26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0380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2988" y="525463"/>
            <a:ext cx="4679950" cy="2633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03BC47-BFD5-4FCC-B84C-3958AADCF26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3817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2988" y="525463"/>
            <a:ext cx="4679950" cy="2633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03BC47-BFD5-4FCC-B84C-3958AADCF26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56024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2988" y="525463"/>
            <a:ext cx="4679950" cy="2633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03BC47-BFD5-4FCC-B84C-3958AADCF266}" type="slidenum">
              <a:rPr lang="en-US" smtClean="0"/>
              <a:t>10</a:t>
            </a:fld>
            <a:endParaRPr lang="en-US"/>
          </a:p>
        </p:txBody>
      </p:sp>
    </p:spTree>
    <p:extLst>
      <p:ext uri="{BB962C8B-B14F-4D97-AF65-F5344CB8AC3E}">
        <p14:creationId xmlns:p14="http://schemas.microsoft.com/office/powerpoint/2010/main" val="1213979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2988" y="525463"/>
            <a:ext cx="4679950" cy="2633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03BC47-BFD5-4FCC-B84C-3958AADCF266}" type="slidenum">
              <a:rPr lang="en-US" smtClean="0"/>
              <a:t>11</a:t>
            </a:fld>
            <a:endParaRPr lang="en-US"/>
          </a:p>
        </p:txBody>
      </p:sp>
    </p:spTree>
    <p:extLst>
      <p:ext uri="{BB962C8B-B14F-4D97-AF65-F5344CB8AC3E}">
        <p14:creationId xmlns:p14="http://schemas.microsoft.com/office/powerpoint/2010/main" val="2342620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2988" y="525463"/>
            <a:ext cx="4679950" cy="2633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03BC47-BFD5-4FCC-B84C-3958AADCF266}" type="slidenum">
              <a:rPr lang="en-US" smtClean="0"/>
              <a:t>14</a:t>
            </a:fld>
            <a:endParaRPr lang="en-US"/>
          </a:p>
        </p:txBody>
      </p:sp>
    </p:spTree>
    <p:extLst>
      <p:ext uri="{BB962C8B-B14F-4D97-AF65-F5344CB8AC3E}">
        <p14:creationId xmlns:p14="http://schemas.microsoft.com/office/powerpoint/2010/main" val="2124714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03BC47-BFD5-4FCC-B84C-3958AADCF266}" type="slidenum">
              <a:rPr lang="en-US" smtClean="0"/>
              <a:t>19</a:t>
            </a:fld>
            <a:endParaRPr lang="en-US"/>
          </a:p>
        </p:txBody>
      </p:sp>
    </p:spTree>
    <p:extLst>
      <p:ext uri="{BB962C8B-B14F-4D97-AF65-F5344CB8AC3E}">
        <p14:creationId xmlns:p14="http://schemas.microsoft.com/office/powerpoint/2010/main" val="1615685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3421115" y="2788257"/>
            <a:ext cx="6874356" cy="1286933"/>
          </a:xfrm>
          <a:prstGeom prst="rect">
            <a:avLst/>
          </a:prstGeom>
        </p:spPr>
        <p:txBody>
          <a:bodyPr vert="horz" lIns="0" tIns="0" rIns="0" bIns="0"/>
          <a:lstStyle>
            <a:lvl1pPr marL="0" indent="0">
              <a:lnSpc>
                <a:spcPts val="3375"/>
              </a:lnSpc>
              <a:spcBef>
                <a:spcPts val="0"/>
              </a:spcBef>
              <a:buFontTx/>
              <a:buNone/>
              <a:defRPr sz="4125" b="1" cap="none"/>
            </a:lvl1pPr>
            <a:lvl2pPr marL="342900" indent="0">
              <a:lnSpc>
                <a:spcPts val="3375"/>
              </a:lnSpc>
              <a:spcBef>
                <a:spcPts val="0"/>
              </a:spcBef>
              <a:buFontTx/>
              <a:buNone/>
              <a:defRPr sz="4125" cap="all"/>
            </a:lvl2pPr>
            <a:lvl3pPr marL="685800" indent="0">
              <a:lnSpc>
                <a:spcPts val="3375"/>
              </a:lnSpc>
              <a:spcBef>
                <a:spcPts val="0"/>
              </a:spcBef>
              <a:buFontTx/>
              <a:buNone/>
              <a:defRPr sz="4125" cap="all"/>
            </a:lvl3pPr>
            <a:lvl4pPr marL="1028700" indent="0">
              <a:lnSpc>
                <a:spcPts val="3375"/>
              </a:lnSpc>
              <a:spcBef>
                <a:spcPts val="0"/>
              </a:spcBef>
              <a:buFontTx/>
              <a:buNone/>
              <a:defRPr sz="4125" cap="all"/>
            </a:lvl4pPr>
            <a:lvl5pPr marL="1371600" indent="0">
              <a:lnSpc>
                <a:spcPts val="3375"/>
              </a:lnSpc>
              <a:spcBef>
                <a:spcPts val="0"/>
              </a:spcBef>
              <a:buFontTx/>
              <a:buNone/>
              <a:defRPr sz="4125" cap="all"/>
            </a:lvl5pPr>
          </a:lstStyle>
          <a:p>
            <a:pPr lvl="0"/>
            <a:r>
              <a:rPr lang="en-US" dirty="0"/>
              <a:t>Insert Report Title Here</a:t>
            </a:r>
          </a:p>
        </p:txBody>
      </p:sp>
      <p:sp>
        <p:nvSpPr>
          <p:cNvPr id="7" name="Text Placeholder 6"/>
          <p:cNvSpPr>
            <a:spLocks noGrp="1"/>
          </p:cNvSpPr>
          <p:nvPr>
            <p:ph type="body" sz="quarter" idx="11" hasCustomPrompt="1"/>
          </p:nvPr>
        </p:nvSpPr>
        <p:spPr>
          <a:xfrm>
            <a:off x="3480769" y="3960348"/>
            <a:ext cx="8282253" cy="1585314"/>
          </a:xfrm>
          <a:prstGeom prst="rect">
            <a:avLst/>
          </a:prstGeom>
        </p:spPr>
        <p:txBody>
          <a:bodyPr vert="horz" lIns="0" tIns="0" rIns="0" bIns="0"/>
          <a:lstStyle>
            <a:lvl1pPr marL="0" indent="0">
              <a:spcBef>
                <a:spcPts val="0"/>
              </a:spcBef>
              <a:buFontTx/>
              <a:buNone/>
              <a:defRPr sz="2400" b="1" cap="none" baseline="0">
                <a:solidFill>
                  <a:srgbClr val="508ABA"/>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r>
              <a:rPr lang="en-US" sz="1950" dirty="0">
                <a:latin typeface="+mn-lt"/>
                <a:cs typeface="Trebuchet MS"/>
              </a:rPr>
              <a:t>Insert Subhead Text Here</a:t>
            </a:r>
          </a:p>
        </p:txBody>
      </p:sp>
    </p:spTree>
    <p:extLst>
      <p:ext uri="{BB962C8B-B14F-4D97-AF65-F5344CB8AC3E}">
        <p14:creationId xmlns:p14="http://schemas.microsoft.com/office/powerpoint/2010/main" val="52522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3421115" y="2788255"/>
            <a:ext cx="6874356" cy="1286933"/>
          </a:xfrm>
          <a:prstGeom prst="rect">
            <a:avLst/>
          </a:prstGeom>
        </p:spPr>
        <p:txBody>
          <a:bodyPr vert="horz" lIns="0" tIns="0" rIns="0" bIns="0"/>
          <a:lstStyle>
            <a:lvl1pPr marL="0" indent="0">
              <a:lnSpc>
                <a:spcPts val="4500"/>
              </a:lnSpc>
              <a:spcBef>
                <a:spcPts val="0"/>
              </a:spcBef>
              <a:buFontTx/>
              <a:buNone/>
              <a:defRPr sz="5500" b="1" cap="none"/>
            </a:lvl1pPr>
            <a:lvl2pPr marL="457200" indent="0">
              <a:lnSpc>
                <a:spcPts val="4500"/>
              </a:lnSpc>
              <a:spcBef>
                <a:spcPts val="0"/>
              </a:spcBef>
              <a:buFontTx/>
              <a:buNone/>
              <a:defRPr sz="5500" cap="all"/>
            </a:lvl2pPr>
            <a:lvl3pPr marL="914400" indent="0">
              <a:lnSpc>
                <a:spcPts val="4500"/>
              </a:lnSpc>
              <a:spcBef>
                <a:spcPts val="0"/>
              </a:spcBef>
              <a:buFontTx/>
              <a:buNone/>
              <a:defRPr sz="5500" cap="all"/>
            </a:lvl3pPr>
            <a:lvl4pPr marL="1371600" indent="0">
              <a:lnSpc>
                <a:spcPts val="4500"/>
              </a:lnSpc>
              <a:spcBef>
                <a:spcPts val="0"/>
              </a:spcBef>
              <a:buFontTx/>
              <a:buNone/>
              <a:defRPr sz="5500" cap="all"/>
            </a:lvl4pPr>
            <a:lvl5pPr marL="1828800" indent="0">
              <a:lnSpc>
                <a:spcPts val="4500"/>
              </a:lnSpc>
              <a:spcBef>
                <a:spcPts val="0"/>
              </a:spcBef>
              <a:buFontTx/>
              <a:buNone/>
              <a:defRPr sz="5500" cap="all"/>
            </a:lvl5pPr>
          </a:lstStyle>
          <a:p>
            <a:pPr lvl="0"/>
            <a:r>
              <a:rPr lang="en-US" dirty="0"/>
              <a:t>Insert Report Title Here</a:t>
            </a:r>
          </a:p>
        </p:txBody>
      </p:sp>
      <p:sp>
        <p:nvSpPr>
          <p:cNvPr id="7" name="Text Placeholder 6"/>
          <p:cNvSpPr>
            <a:spLocks noGrp="1"/>
          </p:cNvSpPr>
          <p:nvPr>
            <p:ph type="body" sz="quarter" idx="11" hasCustomPrompt="1"/>
          </p:nvPr>
        </p:nvSpPr>
        <p:spPr>
          <a:xfrm>
            <a:off x="3480769" y="3960348"/>
            <a:ext cx="8282253" cy="1585314"/>
          </a:xfrm>
          <a:prstGeom prst="rect">
            <a:avLst/>
          </a:prstGeom>
        </p:spPr>
        <p:txBody>
          <a:bodyPr vert="horz" lIns="0" tIns="0" rIns="0" bIns="0"/>
          <a:lstStyle>
            <a:lvl1pPr marL="0" indent="0">
              <a:spcBef>
                <a:spcPts val="0"/>
              </a:spcBef>
              <a:buFontTx/>
              <a:buNone/>
              <a:defRPr sz="3200" b="1" cap="none" baseline="0">
                <a:solidFill>
                  <a:srgbClr val="508ABA"/>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US" sz="2600" dirty="0">
                <a:latin typeface="+mn-lt"/>
                <a:cs typeface="Trebuchet MS"/>
              </a:rPr>
              <a:t>Insert Subhead Text Here</a:t>
            </a:r>
          </a:p>
        </p:txBody>
      </p:sp>
    </p:spTree>
    <p:extLst>
      <p:ext uri="{BB962C8B-B14F-4D97-AF65-F5344CB8AC3E}">
        <p14:creationId xmlns:p14="http://schemas.microsoft.com/office/powerpoint/2010/main" val="11046022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36521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86082" indent="0" algn="ctr">
              <a:buNone/>
              <a:defRPr>
                <a:solidFill>
                  <a:schemeClr val="tx1">
                    <a:tint val="75000"/>
                  </a:schemeClr>
                </a:solidFill>
              </a:defRPr>
            </a:lvl2pPr>
            <a:lvl3pPr marL="1172164" indent="0" algn="ctr">
              <a:buNone/>
              <a:defRPr>
                <a:solidFill>
                  <a:schemeClr val="tx1">
                    <a:tint val="75000"/>
                  </a:schemeClr>
                </a:solidFill>
              </a:defRPr>
            </a:lvl3pPr>
            <a:lvl4pPr marL="1758245" indent="0" algn="ctr">
              <a:buNone/>
              <a:defRPr>
                <a:solidFill>
                  <a:schemeClr val="tx1">
                    <a:tint val="75000"/>
                  </a:schemeClr>
                </a:solidFill>
              </a:defRPr>
            </a:lvl4pPr>
            <a:lvl5pPr marL="2344327" indent="0" algn="ctr">
              <a:buNone/>
              <a:defRPr>
                <a:solidFill>
                  <a:schemeClr val="tx1">
                    <a:tint val="75000"/>
                  </a:schemeClr>
                </a:solidFill>
              </a:defRPr>
            </a:lvl5pPr>
            <a:lvl6pPr marL="2930409" indent="0" algn="ctr">
              <a:buNone/>
              <a:defRPr>
                <a:solidFill>
                  <a:schemeClr val="tx1">
                    <a:tint val="75000"/>
                  </a:schemeClr>
                </a:solidFill>
              </a:defRPr>
            </a:lvl6pPr>
            <a:lvl7pPr marL="3516491" indent="0" algn="ctr">
              <a:buNone/>
              <a:defRPr>
                <a:solidFill>
                  <a:schemeClr val="tx1">
                    <a:tint val="75000"/>
                  </a:schemeClr>
                </a:solidFill>
              </a:defRPr>
            </a:lvl7pPr>
            <a:lvl8pPr marL="4102572" indent="0" algn="ctr">
              <a:buNone/>
              <a:defRPr>
                <a:solidFill>
                  <a:schemeClr val="tx1">
                    <a:tint val="75000"/>
                  </a:schemeClr>
                </a:solidFill>
              </a:defRPr>
            </a:lvl8pPr>
            <a:lvl9pPr marL="4688654"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10632656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5332440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6"/>
          </a:xfrm>
        </p:spPr>
        <p:txBody>
          <a:bodyPr anchor="t"/>
          <a:lstStyle>
            <a:lvl1pPr algn="l">
              <a:defRPr sz="5149"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549">
                <a:solidFill>
                  <a:schemeClr val="tx1">
                    <a:tint val="75000"/>
                  </a:schemeClr>
                </a:solidFill>
              </a:defRPr>
            </a:lvl1pPr>
            <a:lvl2pPr marL="586082" indent="0">
              <a:buNone/>
              <a:defRPr sz="2300">
                <a:solidFill>
                  <a:schemeClr val="tx1">
                    <a:tint val="75000"/>
                  </a:schemeClr>
                </a:solidFill>
              </a:defRPr>
            </a:lvl2pPr>
            <a:lvl3pPr marL="1172164" indent="0">
              <a:buNone/>
              <a:defRPr sz="2050">
                <a:solidFill>
                  <a:schemeClr val="tx1">
                    <a:tint val="75000"/>
                  </a:schemeClr>
                </a:solidFill>
              </a:defRPr>
            </a:lvl3pPr>
            <a:lvl4pPr marL="1758245" indent="0">
              <a:buNone/>
              <a:defRPr sz="1800">
                <a:solidFill>
                  <a:schemeClr val="tx1">
                    <a:tint val="75000"/>
                  </a:schemeClr>
                </a:solidFill>
              </a:defRPr>
            </a:lvl4pPr>
            <a:lvl5pPr marL="2344327" indent="0">
              <a:buNone/>
              <a:defRPr sz="1800">
                <a:solidFill>
                  <a:schemeClr val="tx1">
                    <a:tint val="75000"/>
                  </a:schemeClr>
                </a:solidFill>
              </a:defRPr>
            </a:lvl5pPr>
            <a:lvl6pPr marL="2930409" indent="0">
              <a:buNone/>
              <a:defRPr sz="1800">
                <a:solidFill>
                  <a:schemeClr val="tx1">
                    <a:tint val="75000"/>
                  </a:schemeClr>
                </a:solidFill>
              </a:defRPr>
            </a:lvl6pPr>
            <a:lvl7pPr marL="3516491" indent="0">
              <a:buNone/>
              <a:defRPr sz="1800">
                <a:solidFill>
                  <a:schemeClr val="tx1">
                    <a:tint val="75000"/>
                  </a:schemeClr>
                </a:solidFill>
              </a:defRPr>
            </a:lvl7pPr>
            <a:lvl8pPr marL="4102572" indent="0">
              <a:buNone/>
              <a:defRPr sz="1800">
                <a:solidFill>
                  <a:schemeClr val="tx1">
                    <a:tint val="75000"/>
                  </a:schemeClr>
                </a:solidFill>
              </a:defRPr>
            </a:lvl8pPr>
            <a:lvl9pPr marL="4688654" indent="0">
              <a:buNone/>
              <a:defRPr sz="18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878962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333500"/>
            <a:ext cx="5384800" cy="3771900"/>
          </a:xfrm>
        </p:spPr>
        <p:txBody>
          <a:bodyPr/>
          <a:lstStyle>
            <a:lvl1pPr>
              <a:defRPr sz="3599"/>
            </a:lvl1pPr>
            <a:lvl2pPr>
              <a:defRPr sz="3099"/>
            </a:lvl2pPr>
            <a:lvl3pPr>
              <a:defRPr sz="2549"/>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33500"/>
            <a:ext cx="5384800" cy="3771900"/>
          </a:xfrm>
        </p:spPr>
        <p:txBody>
          <a:bodyPr/>
          <a:lstStyle>
            <a:lvl1pPr>
              <a:defRPr sz="3599"/>
            </a:lvl1pPr>
            <a:lvl2pPr>
              <a:defRPr sz="3099"/>
            </a:lvl2pPr>
            <a:lvl3pPr>
              <a:defRPr sz="2549"/>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6816085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2"/>
          </a:xfrm>
        </p:spPr>
        <p:txBody>
          <a:bodyPr anchor="b"/>
          <a:lstStyle>
            <a:lvl1pPr marL="0" indent="0">
              <a:buNone/>
              <a:defRPr sz="3099" b="1"/>
            </a:lvl1pPr>
            <a:lvl2pPr marL="586082" indent="0">
              <a:buNone/>
              <a:defRPr sz="2549" b="1"/>
            </a:lvl2pPr>
            <a:lvl3pPr marL="1172164" indent="0">
              <a:buNone/>
              <a:defRPr sz="2300" b="1"/>
            </a:lvl3pPr>
            <a:lvl4pPr marL="1758245" indent="0">
              <a:buNone/>
              <a:defRPr sz="2050" b="1"/>
            </a:lvl4pPr>
            <a:lvl5pPr marL="2344327" indent="0">
              <a:buNone/>
              <a:defRPr sz="2050" b="1"/>
            </a:lvl5pPr>
            <a:lvl6pPr marL="2930409" indent="0">
              <a:buNone/>
              <a:defRPr sz="2050" b="1"/>
            </a:lvl6pPr>
            <a:lvl7pPr marL="3516491" indent="0">
              <a:buNone/>
              <a:defRPr sz="2050" b="1"/>
            </a:lvl7pPr>
            <a:lvl8pPr marL="4102572" indent="0">
              <a:buNone/>
              <a:defRPr sz="2050" b="1"/>
            </a:lvl8pPr>
            <a:lvl9pPr marL="4688654" indent="0">
              <a:buNone/>
              <a:defRPr sz="205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099"/>
            </a:lvl1pPr>
            <a:lvl2pPr>
              <a:defRPr sz="2549"/>
            </a:lvl2pPr>
            <a:lvl3pPr>
              <a:defRPr sz="2300"/>
            </a:lvl3pPr>
            <a:lvl4pPr>
              <a:defRPr sz="2050"/>
            </a:lvl4pPr>
            <a:lvl5pPr>
              <a:defRPr sz="2050"/>
            </a:lvl5pPr>
            <a:lvl6pPr>
              <a:defRPr sz="2050"/>
            </a:lvl6pPr>
            <a:lvl7pPr>
              <a:defRPr sz="2050"/>
            </a:lvl7pPr>
            <a:lvl8pPr>
              <a:defRPr sz="2050"/>
            </a:lvl8pPr>
            <a:lvl9pPr>
              <a:defRPr sz="2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2"/>
          </a:xfrm>
        </p:spPr>
        <p:txBody>
          <a:bodyPr anchor="b"/>
          <a:lstStyle>
            <a:lvl1pPr marL="0" indent="0">
              <a:buNone/>
              <a:defRPr sz="3099" b="1"/>
            </a:lvl1pPr>
            <a:lvl2pPr marL="586082" indent="0">
              <a:buNone/>
              <a:defRPr sz="2549" b="1"/>
            </a:lvl2pPr>
            <a:lvl3pPr marL="1172164" indent="0">
              <a:buNone/>
              <a:defRPr sz="2300" b="1"/>
            </a:lvl3pPr>
            <a:lvl4pPr marL="1758245" indent="0">
              <a:buNone/>
              <a:defRPr sz="2050" b="1"/>
            </a:lvl4pPr>
            <a:lvl5pPr marL="2344327" indent="0">
              <a:buNone/>
              <a:defRPr sz="2050" b="1"/>
            </a:lvl5pPr>
            <a:lvl6pPr marL="2930409" indent="0">
              <a:buNone/>
              <a:defRPr sz="2050" b="1"/>
            </a:lvl6pPr>
            <a:lvl7pPr marL="3516491" indent="0">
              <a:buNone/>
              <a:defRPr sz="2050" b="1"/>
            </a:lvl7pPr>
            <a:lvl8pPr marL="4102572" indent="0">
              <a:buNone/>
              <a:defRPr sz="2050" b="1"/>
            </a:lvl8pPr>
            <a:lvl9pPr marL="4688654" indent="0">
              <a:buNone/>
              <a:defRPr sz="205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099"/>
            </a:lvl1pPr>
            <a:lvl2pPr>
              <a:defRPr sz="2549"/>
            </a:lvl2pPr>
            <a:lvl3pPr>
              <a:defRPr sz="2300"/>
            </a:lvl3pPr>
            <a:lvl4pPr>
              <a:defRPr sz="2050"/>
            </a:lvl4pPr>
            <a:lvl5pPr>
              <a:defRPr sz="2050"/>
            </a:lvl5pPr>
            <a:lvl6pPr>
              <a:defRPr sz="2050"/>
            </a:lvl6pPr>
            <a:lvl7pPr>
              <a:defRPr sz="2050"/>
            </a:lvl7pPr>
            <a:lvl8pPr>
              <a:defRPr sz="2050"/>
            </a:lvl8pPr>
            <a:lvl9pPr>
              <a:defRPr sz="2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8256791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4529736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17789205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1"/>
            <a:ext cx="4011084" cy="1162050"/>
          </a:xfrm>
        </p:spPr>
        <p:txBody>
          <a:bodyPr anchor="b"/>
          <a:lstStyle>
            <a:lvl1pPr algn="l">
              <a:defRPr sz="2549"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099"/>
            </a:lvl1pPr>
            <a:lvl2pPr>
              <a:defRPr sz="3599"/>
            </a:lvl2pPr>
            <a:lvl3pPr>
              <a:defRPr sz="3099"/>
            </a:lvl3pPr>
            <a:lvl4pPr>
              <a:defRPr sz="2549"/>
            </a:lvl4pPr>
            <a:lvl5pPr>
              <a:defRPr sz="2549"/>
            </a:lvl5pPr>
            <a:lvl6pPr>
              <a:defRPr sz="2549"/>
            </a:lvl6pPr>
            <a:lvl7pPr>
              <a:defRPr sz="2549"/>
            </a:lvl7pPr>
            <a:lvl8pPr>
              <a:defRPr sz="2549"/>
            </a:lvl8pPr>
            <a:lvl9pPr>
              <a:defRPr sz="254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p:spPr>
        <p:txBody>
          <a:bodyPr/>
          <a:lstStyle>
            <a:lvl1pPr marL="0" indent="0">
              <a:buNone/>
              <a:defRPr sz="1800"/>
            </a:lvl1pPr>
            <a:lvl2pPr marL="586082" indent="0">
              <a:buNone/>
              <a:defRPr sz="1550"/>
            </a:lvl2pPr>
            <a:lvl3pPr marL="1172164" indent="0">
              <a:buNone/>
              <a:defRPr sz="1300"/>
            </a:lvl3pPr>
            <a:lvl4pPr marL="1758245" indent="0">
              <a:buNone/>
              <a:defRPr sz="1150"/>
            </a:lvl4pPr>
            <a:lvl5pPr marL="2344327" indent="0">
              <a:buNone/>
              <a:defRPr sz="1150"/>
            </a:lvl5pPr>
            <a:lvl6pPr marL="2930409" indent="0">
              <a:buNone/>
              <a:defRPr sz="1150"/>
            </a:lvl6pPr>
            <a:lvl7pPr marL="3516491" indent="0">
              <a:buNone/>
              <a:defRPr sz="1150"/>
            </a:lvl7pPr>
            <a:lvl8pPr marL="4102572" indent="0">
              <a:buNone/>
              <a:defRPr sz="1150"/>
            </a:lvl8pPr>
            <a:lvl9pPr marL="4688654" indent="0">
              <a:buNone/>
              <a:defRPr sz="115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432650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6" y="460185"/>
            <a:ext cx="11740445" cy="1283951"/>
          </a:xfrm>
          <a:prstGeom prst="rect">
            <a:avLst/>
          </a:prstGeom>
        </p:spPr>
        <p:txBody>
          <a:bodyPr/>
          <a:lstStyle>
            <a:lvl1pPr algn="ctr">
              <a:lnSpc>
                <a:spcPts val="2100"/>
              </a:lnSpc>
              <a:defRPr sz="1950" spc="-75"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53940" y="1806854"/>
            <a:ext cx="11740445" cy="368686"/>
          </a:xfrm>
          <a:prstGeom prst="rect">
            <a:avLst/>
          </a:prstGeom>
        </p:spPr>
        <p:txBody>
          <a:bodyPr vert="horz"/>
          <a:lstStyle>
            <a:lvl1pPr marL="0" indent="0" algn="ctr">
              <a:buFontTx/>
              <a:buNone/>
              <a:defRPr sz="135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6"/>
            <a:ext cx="7416800" cy="236537"/>
          </a:xfrm>
          <a:prstGeom prst="rect">
            <a:avLst/>
          </a:prstGeom>
        </p:spPr>
        <p:txBody>
          <a:bodyPr vert="horz"/>
          <a:lstStyle>
            <a:lvl1pPr marL="0" indent="0">
              <a:buNone/>
              <a:defRPr sz="675"/>
            </a:lvl1pPr>
            <a:lvl2pPr marL="342900" indent="0">
              <a:buNone/>
              <a:defRPr/>
            </a:lvl2pPr>
            <a:lvl3pPr marL="685800" indent="0">
              <a:buNone/>
              <a:defRPr/>
            </a:lvl3pPr>
            <a:lvl4pPr marL="1028700" indent="0">
              <a:buNone/>
              <a:defRPr/>
            </a:lvl4pPr>
            <a:lvl5pPr marL="1371600" indent="0">
              <a:buNone/>
              <a:defRPr/>
            </a:lvl5pPr>
          </a:lstStyle>
          <a:p>
            <a:r>
              <a:rPr lang="en-US" sz="600" dirty="0"/>
              <a:t>Source: Insert Source Line Text  </a:t>
            </a:r>
          </a:p>
        </p:txBody>
      </p:sp>
      <p:sp>
        <p:nvSpPr>
          <p:cNvPr id="7" name="Text Placeholder 6"/>
          <p:cNvSpPr>
            <a:spLocks noGrp="1"/>
          </p:cNvSpPr>
          <p:nvPr>
            <p:ph type="body" sz="quarter" idx="15" hasCustomPrompt="1"/>
          </p:nvPr>
        </p:nvSpPr>
        <p:spPr>
          <a:xfrm>
            <a:off x="438858" y="6189666"/>
            <a:ext cx="2293055" cy="431798"/>
          </a:xfrm>
          <a:prstGeom prst="rect">
            <a:avLst/>
          </a:prstGeom>
        </p:spPr>
        <p:txBody>
          <a:bodyPr vert="horz"/>
          <a:lstStyle>
            <a:lvl1pPr marL="0" indent="0">
              <a:buNone/>
              <a:defRPr sz="825" cap="all" baseline="0"/>
            </a:lvl1pPr>
            <a:lvl2pPr marL="342900" indent="0">
              <a:buNone/>
              <a:defRPr/>
            </a:lvl2pPr>
            <a:lvl3pPr marL="685800" indent="0">
              <a:buNone/>
              <a:defRPr/>
            </a:lvl3pPr>
            <a:lvl4pPr marL="1028700" indent="0">
              <a:buNone/>
              <a:defRPr/>
            </a:lvl4pPr>
            <a:lvl5pPr marL="1371600" indent="0">
              <a:buNone/>
              <a:defRPr/>
            </a:lvl5pPr>
          </a:lstStyle>
          <a:p>
            <a:pPr lvl="0"/>
            <a:r>
              <a:rPr lang="en-US" dirty="0"/>
              <a:t>Small Report Title Goes Here</a:t>
            </a:r>
          </a:p>
        </p:txBody>
      </p:sp>
    </p:spTree>
    <p:extLst>
      <p:ext uri="{BB962C8B-B14F-4D97-AF65-F5344CB8AC3E}">
        <p14:creationId xmlns:p14="http://schemas.microsoft.com/office/powerpoint/2010/main" val="34219697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9"/>
          </a:xfrm>
        </p:spPr>
        <p:txBody>
          <a:bodyPr anchor="b"/>
          <a:lstStyle>
            <a:lvl1pPr algn="l">
              <a:defRPr sz="2549"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099"/>
            </a:lvl1pPr>
            <a:lvl2pPr marL="586082" indent="0">
              <a:buNone/>
              <a:defRPr sz="3599"/>
            </a:lvl2pPr>
            <a:lvl3pPr marL="1172164" indent="0">
              <a:buNone/>
              <a:defRPr sz="3099"/>
            </a:lvl3pPr>
            <a:lvl4pPr marL="1758245" indent="0">
              <a:buNone/>
              <a:defRPr sz="2549"/>
            </a:lvl4pPr>
            <a:lvl5pPr marL="2344327" indent="0">
              <a:buNone/>
              <a:defRPr sz="2549"/>
            </a:lvl5pPr>
            <a:lvl6pPr marL="2930409" indent="0">
              <a:buNone/>
              <a:defRPr sz="2549"/>
            </a:lvl6pPr>
            <a:lvl7pPr marL="3516491" indent="0">
              <a:buNone/>
              <a:defRPr sz="2549"/>
            </a:lvl7pPr>
            <a:lvl8pPr marL="4102572" indent="0">
              <a:buNone/>
              <a:defRPr sz="2549"/>
            </a:lvl8pPr>
            <a:lvl9pPr marL="4688654" indent="0">
              <a:buNone/>
              <a:defRPr sz="2549"/>
            </a:lvl9pPr>
          </a:lstStyle>
          <a:p>
            <a:endParaRPr lang="en-US"/>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800"/>
            </a:lvl1pPr>
            <a:lvl2pPr marL="586082" indent="0">
              <a:buNone/>
              <a:defRPr sz="1550"/>
            </a:lvl2pPr>
            <a:lvl3pPr marL="1172164" indent="0">
              <a:buNone/>
              <a:defRPr sz="1300"/>
            </a:lvl3pPr>
            <a:lvl4pPr marL="1758245" indent="0">
              <a:buNone/>
              <a:defRPr sz="1150"/>
            </a:lvl4pPr>
            <a:lvl5pPr marL="2344327" indent="0">
              <a:buNone/>
              <a:defRPr sz="1150"/>
            </a:lvl5pPr>
            <a:lvl6pPr marL="2930409" indent="0">
              <a:buNone/>
              <a:defRPr sz="1150"/>
            </a:lvl6pPr>
            <a:lvl7pPr marL="3516491" indent="0">
              <a:buNone/>
              <a:defRPr sz="1150"/>
            </a:lvl7pPr>
            <a:lvl8pPr marL="4102572" indent="0">
              <a:buNone/>
              <a:defRPr sz="1150"/>
            </a:lvl8pPr>
            <a:lvl9pPr marL="4688654" indent="0">
              <a:buNone/>
              <a:defRPr sz="115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2548528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2611086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4876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4876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0111358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799"/>
              </a:lnSpc>
              <a:defRPr sz="2599"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109" indent="0">
              <a:buNone/>
              <a:defRPr/>
            </a:lvl2pPr>
            <a:lvl3pPr marL="914217" indent="0">
              <a:buNone/>
              <a:defRPr/>
            </a:lvl3pPr>
            <a:lvl4pPr marL="1371326" indent="0">
              <a:buNone/>
              <a:defRPr/>
            </a:lvl4pPr>
            <a:lvl5pPr marL="1828434"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438857" y="6189666"/>
            <a:ext cx="2293054" cy="431798"/>
          </a:xfrm>
          <a:prstGeom prst="rect">
            <a:avLst/>
          </a:prstGeom>
        </p:spPr>
        <p:txBody>
          <a:bodyPr vert="horz"/>
          <a:lstStyle>
            <a:lvl1pPr marL="0" indent="0">
              <a:buNone/>
              <a:defRPr sz="1100" cap="all" baseline="0"/>
            </a:lvl1pPr>
            <a:lvl2pPr marL="457109" indent="0">
              <a:buNone/>
              <a:defRPr/>
            </a:lvl2pPr>
            <a:lvl3pPr marL="914217" indent="0">
              <a:buNone/>
              <a:defRPr/>
            </a:lvl3pPr>
            <a:lvl4pPr marL="1371326" indent="0">
              <a:buNone/>
              <a:defRPr/>
            </a:lvl4pPr>
            <a:lvl5pPr marL="1828434" indent="0">
              <a:buNone/>
              <a:defRPr/>
            </a:lvl5pPr>
          </a:lstStyle>
          <a:p>
            <a:pPr lvl="0"/>
            <a:r>
              <a:rPr lang="en-US" dirty="0"/>
              <a:t>VAB: Risky BUSINESS</a:t>
            </a:r>
          </a:p>
        </p:txBody>
      </p:sp>
    </p:spTree>
    <p:extLst>
      <p:ext uri="{BB962C8B-B14F-4D97-AF65-F5344CB8AC3E}">
        <p14:creationId xmlns:p14="http://schemas.microsoft.com/office/powerpoint/2010/main" val="28405465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01715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Tree>
    <p:extLst>
      <p:ext uri="{BB962C8B-B14F-4D97-AF65-F5344CB8AC3E}">
        <p14:creationId xmlns:p14="http://schemas.microsoft.com/office/powerpoint/2010/main" val="3854264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13486430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3421115" y="2788255"/>
            <a:ext cx="6874356" cy="1286933"/>
          </a:xfrm>
          <a:prstGeom prst="rect">
            <a:avLst/>
          </a:prstGeom>
        </p:spPr>
        <p:txBody>
          <a:bodyPr vert="horz" lIns="0" tIns="0" rIns="0" bIns="0"/>
          <a:lstStyle>
            <a:lvl1pPr marL="0" indent="0">
              <a:lnSpc>
                <a:spcPts val="4500"/>
              </a:lnSpc>
              <a:spcBef>
                <a:spcPts val="0"/>
              </a:spcBef>
              <a:buFontTx/>
              <a:buNone/>
              <a:defRPr sz="5500" b="1" cap="none"/>
            </a:lvl1pPr>
            <a:lvl2pPr marL="457200" indent="0">
              <a:lnSpc>
                <a:spcPts val="4500"/>
              </a:lnSpc>
              <a:spcBef>
                <a:spcPts val="0"/>
              </a:spcBef>
              <a:buFontTx/>
              <a:buNone/>
              <a:defRPr sz="5500" cap="all"/>
            </a:lvl2pPr>
            <a:lvl3pPr marL="914400" indent="0">
              <a:lnSpc>
                <a:spcPts val="4500"/>
              </a:lnSpc>
              <a:spcBef>
                <a:spcPts val="0"/>
              </a:spcBef>
              <a:buFontTx/>
              <a:buNone/>
              <a:defRPr sz="5500" cap="all"/>
            </a:lvl3pPr>
            <a:lvl4pPr marL="1371600" indent="0">
              <a:lnSpc>
                <a:spcPts val="4500"/>
              </a:lnSpc>
              <a:spcBef>
                <a:spcPts val="0"/>
              </a:spcBef>
              <a:buFontTx/>
              <a:buNone/>
              <a:defRPr sz="5500" cap="all"/>
            </a:lvl4pPr>
            <a:lvl5pPr marL="1828800" indent="0">
              <a:lnSpc>
                <a:spcPts val="4500"/>
              </a:lnSpc>
              <a:spcBef>
                <a:spcPts val="0"/>
              </a:spcBef>
              <a:buFontTx/>
              <a:buNone/>
              <a:defRPr sz="5500" cap="all"/>
            </a:lvl5pPr>
          </a:lstStyle>
          <a:p>
            <a:pPr lvl="0"/>
            <a:r>
              <a:rPr lang="en-US" dirty="0"/>
              <a:t>Insert Report Title Here</a:t>
            </a:r>
          </a:p>
        </p:txBody>
      </p:sp>
      <p:sp>
        <p:nvSpPr>
          <p:cNvPr id="7" name="Text Placeholder 6"/>
          <p:cNvSpPr>
            <a:spLocks noGrp="1"/>
          </p:cNvSpPr>
          <p:nvPr>
            <p:ph type="body" sz="quarter" idx="11" hasCustomPrompt="1"/>
          </p:nvPr>
        </p:nvSpPr>
        <p:spPr>
          <a:xfrm>
            <a:off x="3480769" y="3960348"/>
            <a:ext cx="8282253" cy="1585314"/>
          </a:xfrm>
          <a:prstGeom prst="rect">
            <a:avLst/>
          </a:prstGeom>
        </p:spPr>
        <p:txBody>
          <a:bodyPr vert="horz" lIns="0" tIns="0" rIns="0" bIns="0"/>
          <a:lstStyle>
            <a:lvl1pPr marL="0" indent="0">
              <a:spcBef>
                <a:spcPts val="0"/>
              </a:spcBef>
              <a:buFontTx/>
              <a:buNone/>
              <a:defRPr sz="3200" b="1" cap="none" baseline="0">
                <a:solidFill>
                  <a:srgbClr val="508ABA"/>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US" sz="2600" dirty="0">
                <a:latin typeface="+mn-lt"/>
                <a:cs typeface="Trebuchet MS"/>
              </a:rPr>
              <a:t>Insert Subhead Text Here</a:t>
            </a:r>
          </a:p>
        </p:txBody>
      </p:sp>
    </p:spTree>
    <p:extLst>
      <p:ext uri="{BB962C8B-B14F-4D97-AF65-F5344CB8AC3E}">
        <p14:creationId xmlns:p14="http://schemas.microsoft.com/office/powerpoint/2010/main" val="3839309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6" y="460185"/>
            <a:ext cx="11740445" cy="1283951"/>
          </a:xfrm>
          <a:prstGeom prst="rect">
            <a:avLst/>
          </a:prstGeom>
        </p:spPr>
        <p:txBody>
          <a:bodyPr/>
          <a:lstStyle>
            <a:lvl1pPr algn="ctr">
              <a:lnSpc>
                <a:spcPts val="2100"/>
              </a:lnSpc>
              <a:defRPr sz="1950" spc="-75"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53940" y="1806854"/>
            <a:ext cx="11740445" cy="368686"/>
          </a:xfrm>
          <a:prstGeom prst="rect">
            <a:avLst/>
          </a:prstGeom>
        </p:spPr>
        <p:txBody>
          <a:bodyPr vert="horz"/>
          <a:lstStyle>
            <a:lvl1pPr marL="0" indent="0" algn="ctr">
              <a:buFontTx/>
              <a:buNone/>
              <a:defRPr sz="135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6"/>
            <a:ext cx="7416800" cy="236537"/>
          </a:xfrm>
          <a:prstGeom prst="rect">
            <a:avLst/>
          </a:prstGeom>
        </p:spPr>
        <p:txBody>
          <a:bodyPr vert="horz"/>
          <a:lstStyle>
            <a:lvl1pPr marL="0" indent="0">
              <a:buNone/>
              <a:defRPr sz="675"/>
            </a:lvl1pPr>
            <a:lvl2pPr marL="342900" indent="0">
              <a:buNone/>
              <a:defRPr/>
            </a:lvl2pPr>
            <a:lvl3pPr marL="685800" indent="0">
              <a:buNone/>
              <a:defRPr/>
            </a:lvl3pPr>
            <a:lvl4pPr marL="1028700" indent="0">
              <a:buNone/>
              <a:defRPr/>
            </a:lvl4pPr>
            <a:lvl5pPr marL="1371600" indent="0">
              <a:buNone/>
              <a:defRPr/>
            </a:lvl5pPr>
          </a:lstStyle>
          <a:p>
            <a:r>
              <a:rPr lang="en-US" sz="600" dirty="0"/>
              <a:t>Source: Insert Source Line Text  </a:t>
            </a:r>
          </a:p>
        </p:txBody>
      </p:sp>
      <p:sp>
        <p:nvSpPr>
          <p:cNvPr id="6" name="Text Placeholder 6"/>
          <p:cNvSpPr>
            <a:spLocks noGrp="1"/>
          </p:cNvSpPr>
          <p:nvPr>
            <p:ph type="body" sz="quarter" idx="15" hasCustomPrompt="1"/>
          </p:nvPr>
        </p:nvSpPr>
        <p:spPr>
          <a:xfrm>
            <a:off x="438858" y="6189666"/>
            <a:ext cx="2293055" cy="431798"/>
          </a:xfrm>
          <a:prstGeom prst="rect">
            <a:avLst/>
          </a:prstGeom>
        </p:spPr>
        <p:txBody>
          <a:bodyPr vert="horz"/>
          <a:lstStyle>
            <a:lvl1pPr marL="0" indent="0">
              <a:buNone/>
              <a:defRPr sz="825" cap="all" baseline="0"/>
            </a:lvl1pPr>
            <a:lvl2pPr marL="342900" indent="0">
              <a:buNone/>
              <a:defRPr/>
            </a:lvl2pPr>
            <a:lvl3pPr marL="685800" indent="0">
              <a:buNone/>
              <a:defRPr/>
            </a:lvl3pPr>
            <a:lvl4pPr marL="1028700" indent="0">
              <a:buNone/>
              <a:defRPr/>
            </a:lvl4pPr>
            <a:lvl5pPr marL="13716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226486" y="5335064"/>
            <a:ext cx="11728449" cy="888470"/>
          </a:xfrm>
          <a:prstGeom prst="rect">
            <a:avLst/>
          </a:prstGeom>
        </p:spPr>
        <p:txBody>
          <a:bodyPr vert="horz"/>
          <a:lstStyle>
            <a:lvl1pPr marL="0" indent="0" algn="ctr" defTabSz="457200" fontAlgn="base">
              <a:lnSpc>
                <a:spcPts val="1725"/>
              </a:lnSpc>
              <a:spcBef>
                <a:spcPct val="0"/>
              </a:spcBef>
              <a:spcAft>
                <a:spcPct val="0"/>
              </a:spcAft>
              <a:buFontTx/>
              <a:buNone/>
              <a:defRPr sz="825"/>
            </a:lvl1pPr>
            <a:lvl5pPr marL="1371600" indent="0">
              <a:buFontTx/>
              <a:buNone/>
              <a:defRPr sz="900"/>
            </a:lvl5pPr>
          </a:lstStyle>
          <a:p>
            <a:pPr algn="ctr" defTabSz="457200" fontAlgn="base">
              <a:spcBef>
                <a:spcPct val="0"/>
              </a:spcBef>
              <a:spcAft>
                <a:spcPct val="0"/>
              </a:spcAft>
            </a:pPr>
            <a:r>
              <a:rPr lang="en-US" altLang="en-US" sz="1125"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125"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3864000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3421115" y="2788257"/>
            <a:ext cx="6874356" cy="1286933"/>
          </a:xfrm>
          <a:prstGeom prst="rect">
            <a:avLst/>
          </a:prstGeom>
        </p:spPr>
        <p:txBody>
          <a:bodyPr vert="horz" lIns="0" tIns="0" rIns="0" bIns="0"/>
          <a:lstStyle>
            <a:lvl1pPr marL="0" indent="0">
              <a:lnSpc>
                <a:spcPts val="3375"/>
              </a:lnSpc>
              <a:spcBef>
                <a:spcPts val="0"/>
              </a:spcBef>
              <a:buFontTx/>
              <a:buNone/>
              <a:defRPr sz="4125" b="1" cap="none"/>
            </a:lvl1pPr>
            <a:lvl2pPr marL="342900" indent="0">
              <a:lnSpc>
                <a:spcPts val="3375"/>
              </a:lnSpc>
              <a:spcBef>
                <a:spcPts val="0"/>
              </a:spcBef>
              <a:buFontTx/>
              <a:buNone/>
              <a:defRPr sz="4125" cap="all"/>
            </a:lvl2pPr>
            <a:lvl3pPr marL="685800" indent="0">
              <a:lnSpc>
                <a:spcPts val="3375"/>
              </a:lnSpc>
              <a:spcBef>
                <a:spcPts val="0"/>
              </a:spcBef>
              <a:buFontTx/>
              <a:buNone/>
              <a:defRPr sz="4125" cap="all"/>
            </a:lvl3pPr>
            <a:lvl4pPr marL="1028700" indent="0">
              <a:lnSpc>
                <a:spcPts val="3375"/>
              </a:lnSpc>
              <a:spcBef>
                <a:spcPts val="0"/>
              </a:spcBef>
              <a:buFontTx/>
              <a:buNone/>
              <a:defRPr sz="4125" cap="all"/>
            </a:lvl4pPr>
            <a:lvl5pPr marL="1371600" indent="0">
              <a:lnSpc>
                <a:spcPts val="3375"/>
              </a:lnSpc>
              <a:spcBef>
                <a:spcPts val="0"/>
              </a:spcBef>
              <a:buFontTx/>
              <a:buNone/>
              <a:defRPr sz="4125" cap="all"/>
            </a:lvl5pPr>
          </a:lstStyle>
          <a:p>
            <a:pPr lvl="0"/>
            <a:r>
              <a:rPr lang="en-US" dirty="0"/>
              <a:t>Insert Report Title Here</a:t>
            </a:r>
          </a:p>
        </p:txBody>
      </p:sp>
      <p:sp>
        <p:nvSpPr>
          <p:cNvPr id="7" name="Text Placeholder 6"/>
          <p:cNvSpPr>
            <a:spLocks noGrp="1"/>
          </p:cNvSpPr>
          <p:nvPr>
            <p:ph type="body" sz="quarter" idx="11" hasCustomPrompt="1"/>
          </p:nvPr>
        </p:nvSpPr>
        <p:spPr>
          <a:xfrm>
            <a:off x="3480769" y="3960348"/>
            <a:ext cx="8282253" cy="1585314"/>
          </a:xfrm>
          <a:prstGeom prst="rect">
            <a:avLst/>
          </a:prstGeom>
        </p:spPr>
        <p:txBody>
          <a:bodyPr vert="horz" lIns="0" tIns="0" rIns="0" bIns="0"/>
          <a:lstStyle>
            <a:lvl1pPr marL="0" indent="0">
              <a:spcBef>
                <a:spcPts val="0"/>
              </a:spcBef>
              <a:buFontTx/>
              <a:buNone/>
              <a:defRPr sz="2400" b="1" cap="none" baseline="0">
                <a:solidFill>
                  <a:srgbClr val="508ABA"/>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r>
              <a:rPr lang="en-US" sz="1950" dirty="0">
                <a:latin typeface="+mn-lt"/>
                <a:cs typeface="Trebuchet MS"/>
              </a:rPr>
              <a:t>Insert Subhead Text Here</a:t>
            </a:r>
          </a:p>
        </p:txBody>
      </p:sp>
    </p:spTree>
    <p:extLst>
      <p:ext uri="{BB962C8B-B14F-4D97-AF65-F5344CB8AC3E}">
        <p14:creationId xmlns:p14="http://schemas.microsoft.com/office/powerpoint/2010/main" val="3198644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Tree>
    <p:extLst>
      <p:ext uri="{BB962C8B-B14F-4D97-AF65-F5344CB8AC3E}">
        <p14:creationId xmlns:p14="http://schemas.microsoft.com/office/powerpoint/2010/main" val="1508703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15371953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3421115" y="2788255"/>
            <a:ext cx="6874356" cy="1286933"/>
          </a:xfrm>
          <a:prstGeom prst="rect">
            <a:avLst/>
          </a:prstGeom>
        </p:spPr>
        <p:txBody>
          <a:bodyPr vert="horz" lIns="0" tIns="0" rIns="0" bIns="0"/>
          <a:lstStyle>
            <a:lvl1pPr marL="0" indent="0">
              <a:lnSpc>
                <a:spcPts val="4500"/>
              </a:lnSpc>
              <a:spcBef>
                <a:spcPts val="0"/>
              </a:spcBef>
              <a:buFontTx/>
              <a:buNone/>
              <a:defRPr sz="5500" b="1" cap="none"/>
            </a:lvl1pPr>
            <a:lvl2pPr marL="457200" indent="0">
              <a:lnSpc>
                <a:spcPts val="4500"/>
              </a:lnSpc>
              <a:spcBef>
                <a:spcPts val="0"/>
              </a:spcBef>
              <a:buFontTx/>
              <a:buNone/>
              <a:defRPr sz="5500" cap="all"/>
            </a:lvl2pPr>
            <a:lvl3pPr marL="914400" indent="0">
              <a:lnSpc>
                <a:spcPts val="4500"/>
              </a:lnSpc>
              <a:spcBef>
                <a:spcPts val="0"/>
              </a:spcBef>
              <a:buFontTx/>
              <a:buNone/>
              <a:defRPr sz="5500" cap="all"/>
            </a:lvl3pPr>
            <a:lvl4pPr marL="1371600" indent="0">
              <a:lnSpc>
                <a:spcPts val="4500"/>
              </a:lnSpc>
              <a:spcBef>
                <a:spcPts val="0"/>
              </a:spcBef>
              <a:buFontTx/>
              <a:buNone/>
              <a:defRPr sz="5500" cap="all"/>
            </a:lvl4pPr>
            <a:lvl5pPr marL="1828800" indent="0">
              <a:lnSpc>
                <a:spcPts val="4500"/>
              </a:lnSpc>
              <a:spcBef>
                <a:spcPts val="0"/>
              </a:spcBef>
              <a:buFontTx/>
              <a:buNone/>
              <a:defRPr sz="5500" cap="all"/>
            </a:lvl5pPr>
          </a:lstStyle>
          <a:p>
            <a:pPr lvl="0"/>
            <a:r>
              <a:rPr lang="en-US" dirty="0"/>
              <a:t>Insert Report Title Here</a:t>
            </a:r>
          </a:p>
        </p:txBody>
      </p:sp>
      <p:sp>
        <p:nvSpPr>
          <p:cNvPr id="7" name="Text Placeholder 6"/>
          <p:cNvSpPr>
            <a:spLocks noGrp="1"/>
          </p:cNvSpPr>
          <p:nvPr>
            <p:ph type="body" sz="quarter" idx="11" hasCustomPrompt="1"/>
          </p:nvPr>
        </p:nvSpPr>
        <p:spPr>
          <a:xfrm>
            <a:off x="3480769" y="3960348"/>
            <a:ext cx="8282253" cy="1585314"/>
          </a:xfrm>
          <a:prstGeom prst="rect">
            <a:avLst/>
          </a:prstGeom>
        </p:spPr>
        <p:txBody>
          <a:bodyPr vert="horz" lIns="0" tIns="0" rIns="0" bIns="0"/>
          <a:lstStyle>
            <a:lvl1pPr marL="0" indent="0">
              <a:spcBef>
                <a:spcPts val="0"/>
              </a:spcBef>
              <a:buFontTx/>
              <a:buNone/>
              <a:defRPr sz="3200" b="1" cap="none" baseline="0">
                <a:solidFill>
                  <a:srgbClr val="508ABA"/>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US" sz="2600" dirty="0">
                <a:latin typeface="+mn-lt"/>
                <a:cs typeface="Trebuchet MS"/>
              </a:rPr>
              <a:t>Insert Subhead Text Here</a:t>
            </a:r>
          </a:p>
        </p:txBody>
      </p:sp>
    </p:spTree>
    <p:extLst>
      <p:ext uri="{BB962C8B-B14F-4D97-AF65-F5344CB8AC3E}">
        <p14:creationId xmlns:p14="http://schemas.microsoft.com/office/powerpoint/2010/main" val="1592758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Tree>
    <p:extLst>
      <p:ext uri="{BB962C8B-B14F-4D97-AF65-F5344CB8AC3E}">
        <p14:creationId xmlns:p14="http://schemas.microsoft.com/office/powerpoint/2010/main" val="2074136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1651649652"/>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theme" Target="../theme/theme4.xml"/><Relationship Id="rId4" Type="http://schemas.openxmlformats.org/officeDocument/2006/relationships/slideLayout" Target="../slideLayouts/slideLayout1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7611542"/>
      </p:ext>
    </p:extLst>
  </p:cSld>
  <p:clrMap bg1="lt1" tx1="dk1" bg2="lt2" tx2="dk2" accent1="accent1" accent2="accent2" accent3="accent3" accent4="accent4" accent5="accent5" accent6="accent6" hlink="hlink" folHlink="folHlink"/>
  <p:sldLayoutIdLst>
    <p:sldLayoutId id="2147483661" r:id="rId1"/>
  </p:sldLayoutIdLst>
  <p:hf hdr="0" ftr="0" dt="0"/>
  <p:txStyles>
    <p:titleStyle>
      <a:lvl1pPr algn="l" defTabSz="342900" rtl="0" eaLnBrk="1" latinLnBrk="0" hangingPunct="1">
        <a:spcBef>
          <a:spcPct val="0"/>
        </a:spcBef>
        <a:buNone/>
        <a:defRPr sz="4500" kern="1200" spc="-75">
          <a:solidFill>
            <a:srgbClr val="3775A2"/>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225814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Lst>
  <p:hf hdr="0" ft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49890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97359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234480" tIns="117240" rIns="234480" bIns="117240"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234480" tIns="117240" rIns="234480" bIns="1172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234480" tIns="117240" rIns="234480" bIns="117240" rtlCol="0" anchor="ctr"/>
          <a:lstStyle>
            <a:lvl1pPr algn="ctr">
              <a:defRPr sz="15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334494965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1" r:id="rId12"/>
    <p:sldLayoutId id="2147483692" r:id="rId13"/>
  </p:sldLayoutIdLst>
  <p:hf sldNum="0" hdr="0" ftr="0"/>
  <p:txStyles>
    <p:titleStyle>
      <a:lvl1pPr algn="ctr" defTabSz="586082" rtl="0" eaLnBrk="1" latinLnBrk="0" hangingPunct="1">
        <a:spcBef>
          <a:spcPct val="0"/>
        </a:spcBef>
        <a:buNone/>
        <a:defRPr sz="5649" kern="1200">
          <a:solidFill>
            <a:schemeClr val="tx1"/>
          </a:solidFill>
          <a:latin typeface="+mj-lt"/>
          <a:ea typeface="+mj-ea"/>
          <a:cs typeface="+mj-cs"/>
        </a:defRPr>
      </a:lvl1pPr>
    </p:titleStyle>
    <p:bodyStyle>
      <a:lvl1pPr marL="439561" indent="-439561" algn="l" defTabSz="586082" rtl="0" eaLnBrk="1" latinLnBrk="0" hangingPunct="1">
        <a:spcBef>
          <a:spcPct val="20000"/>
        </a:spcBef>
        <a:buFont typeface="Arial"/>
        <a:buChar char="•"/>
        <a:defRPr sz="4099" kern="1200">
          <a:solidFill>
            <a:schemeClr val="tx1"/>
          </a:solidFill>
          <a:latin typeface="+mn-lt"/>
          <a:ea typeface="+mn-ea"/>
          <a:cs typeface="+mn-cs"/>
        </a:defRPr>
      </a:lvl1pPr>
      <a:lvl2pPr marL="952383" indent="-366301" algn="l" defTabSz="586082" rtl="0" eaLnBrk="1" latinLnBrk="0" hangingPunct="1">
        <a:spcBef>
          <a:spcPct val="20000"/>
        </a:spcBef>
        <a:buFont typeface="Arial"/>
        <a:buChar char="–"/>
        <a:defRPr sz="3599" kern="1200">
          <a:solidFill>
            <a:schemeClr val="tx1"/>
          </a:solidFill>
          <a:latin typeface="+mn-lt"/>
          <a:ea typeface="+mn-ea"/>
          <a:cs typeface="+mn-cs"/>
        </a:defRPr>
      </a:lvl2pPr>
      <a:lvl3pPr marL="1465204" indent="-293041" algn="l" defTabSz="586082" rtl="0" eaLnBrk="1" latinLnBrk="0" hangingPunct="1">
        <a:spcBef>
          <a:spcPct val="20000"/>
        </a:spcBef>
        <a:buFont typeface="Arial"/>
        <a:buChar char="•"/>
        <a:defRPr sz="3099" kern="1200">
          <a:solidFill>
            <a:schemeClr val="tx1"/>
          </a:solidFill>
          <a:latin typeface="+mn-lt"/>
          <a:ea typeface="+mn-ea"/>
          <a:cs typeface="+mn-cs"/>
        </a:defRPr>
      </a:lvl3pPr>
      <a:lvl4pPr marL="2051286" indent="-293041" algn="l" defTabSz="586082" rtl="0" eaLnBrk="1" latinLnBrk="0" hangingPunct="1">
        <a:spcBef>
          <a:spcPct val="20000"/>
        </a:spcBef>
        <a:buFont typeface="Arial"/>
        <a:buChar char="–"/>
        <a:defRPr sz="2549" kern="1200">
          <a:solidFill>
            <a:schemeClr val="tx1"/>
          </a:solidFill>
          <a:latin typeface="+mn-lt"/>
          <a:ea typeface="+mn-ea"/>
          <a:cs typeface="+mn-cs"/>
        </a:defRPr>
      </a:lvl4pPr>
      <a:lvl5pPr marL="2637368" indent="-293041" algn="l" defTabSz="586082" rtl="0" eaLnBrk="1" latinLnBrk="0" hangingPunct="1">
        <a:spcBef>
          <a:spcPct val="20000"/>
        </a:spcBef>
        <a:buFont typeface="Arial"/>
        <a:buChar char="»"/>
        <a:defRPr sz="2549" kern="1200">
          <a:solidFill>
            <a:schemeClr val="tx1"/>
          </a:solidFill>
          <a:latin typeface="+mn-lt"/>
          <a:ea typeface="+mn-ea"/>
          <a:cs typeface="+mn-cs"/>
        </a:defRPr>
      </a:lvl5pPr>
      <a:lvl6pPr marL="3223450" indent="-293041" algn="l" defTabSz="586082" rtl="0" eaLnBrk="1" latinLnBrk="0" hangingPunct="1">
        <a:spcBef>
          <a:spcPct val="20000"/>
        </a:spcBef>
        <a:buFont typeface="Arial"/>
        <a:buChar char="•"/>
        <a:defRPr sz="2549" kern="1200">
          <a:solidFill>
            <a:schemeClr val="tx1"/>
          </a:solidFill>
          <a:latin typeface="+mn-lt"/>
          <a:ea typeface="+mn-ea"/>
          <a:cs typeface="+mn-cs"/>
        </a:defRPr>
      </a:lvl6pPr>
      <a:lvl7pPr marL="3809531" indent="-293041" algn="l" defTabSz="586082" rtl="0" eaLnBrk="1" latinLnBrk="0" hangingPunct="1">
        <a:spcBef>
          <a:spcPct val="20000"/>
        </a:spcBef>
        <a:buFont typeface="Arial"/>
        <a:buChar char="•"/>
        <a:defRPr sz="2549" kern="1200">
          <a:solidFill>
            <a:schemeClr val="tx1"/>
          </a:solidFill>
          <a:latin typeface="+mn-lt"/>
          <a:ea typeface="+mn-ea"/>
          <a:cs typeface="+mn-cs"/>
        </a:defRPr>
      </a:lvl7pPr>
      <a:lvl8pPr marL="4395613" indent="-293041" algn="l" defTabSz="586082" rtl="0" eaLnBrk="1" latinLnBrk="0" hangingPunct="1">
        <a:spcBef>
          <a:spcPct val="20000"/>
        </a:spcBef>
        <a:buFont typeface="Arial"/>
        <a:buChar char="•"/>
        <a:defRPr sz="2549" kern="1200">
          <a:solidFill>
            <a:schemeClr val="tx1"/>
          </a:solidFill>
          <a:latin typeface="+mn-lt"/>
          <a:ea typeface="+mn-ea"/>
          <a:cs typeface="+mn-cs"/>
        </a:defRPr>
      </a:lvl8pPr>
      <a:lvl9pPr marL="4981695" indent="-293041" algn="l" defTabSz="586082" rtl="0" eaLnBrk="1" latinLnBrk="0" hangingPunct="1">
        <a:spcBef>
          <a:spcPct val="20000"/>
        </a:spcBef>
        <a:buFont typeface="Arial"/>
        <a:buChar char="•"/>
        <a:defRPr sz="2549" kern="1200">
          <a:solidFill>
            <a:schemeClr val="tx1"/>
          </a:solidFill>
          <a:latin typeface="+mn-lt"/>
          <a:ea typeface="+mn-ea"/>
          <a:cs typeface="+mn-cs"/>
        </a:defRPr>
      </a:lvl9pPr>
    </p:bodyStyle>
    <p:otherStyle>
      <a:defPPr>
        <a:defRPr lang="en-US"/>
      </a:defPPr>
      <a:lvl1pPr marL="0" algn="l" defTabSz="586082" rtl="0" eaLnBrk="1" latinLnBrk="0" hangingPunct="1">
        <a:defRPr sz="2300" kern="1200">
          <a:solidFill>
            <a:schemeClr val="tx1"/>
          </a:solidFill>
          <a:latin typeface="+mn-lt"/>
          <a:ea typeface="+mn-ea"/>
          <a:cs typeface="+mn-cs"/>
        </a:defRPr>
      </a:lvl1pPr>
      <a:lvl2pPr marL="586082" algn="l" defTabSz="586082" rtl="0" eaLnBrk="1" latinLnBrk="0" hangingPunct="1">
        <a:defRPr sz="2300" kern="1200">
          <a:solidFill>
            <a:schemeClr val="tx1"/>
          </a:solidFill>
          <a:latin typeface="+mn-lt"/>
          <a:ea typeface="+mn-ea"/>
          <a:cs typeface="+mn-cs"/>
        </a:defRPr>
      </a:lvl2pPr>
      <a:lvl3pPr marL="1172164" algn="l" defTabSz="586082" rtl="0" eaLnBrk="1" latinLnBrk="0" hangingPunct="1">
        <a:defRPr sz="2300" kern="1200">
          <a:solidFill>
            <a:schemeClr val="tx1"/>
          </a:solidFill>
          <a:latin typeface="+mn-lt"/>
          <a:ea typeface="+mn-ea"/>
          <a:cs typeface="+mn-cs"/>
        </a:defRPr>
      </a:lvl3pPr>
      <a:lvl4pPr marL="1758245" algn="l" defTabSz="586082" rtl="0" eaLnBrk="1" latinLnBrk="0" hangingPunct="1">
        <a:defRPr sz="2300" kern="1200">
          <a:solidFill>
            <a:schemeClr val="tx1"/>
          </a:solidFill>
          <a:latin typeface="+mn-lt"/>
          <a:ea typeface="+mn-ea"/>
          <a:cs typeface="+mn-cs"/>
        </a:defRPr>
      </a:lvl4pPr>
      <a:lvl5pPr marL="2344327" algn="l" defTabSz="586082" rtl="0" eaLnBrk="1" latinLnBrk="0" hangingPunct="1">
        <a:defRPr sz="2300" kern="1200">
          <a:solidFill>
            <a:schemeClr val="tx1"/>
          </a:solidFill>
          <a:latin typeface="+mn-lt"/>
          <a:ea typeface="+mn-ea"/>
          <a:cs typeface="+mn-cs"/>
        </a:defRPr>
      </a:lvl5pPr>
      <a:lvl6pPr marL="2930409" algn="l" defTabSz="586082" rtl="0" eaLnBrk="1" latinLnBrk="0" hangingPunct="1">
        <a:defRPr sz="2300" kern="1200">
          <a:solidFill>
            <a:schemeClr val="tx1"/>
          </a:solidFill>
          <a:latin typeface="+mn-lt"/>
          <a:ea typeface="+mn-ea"/>
          <a:cs typeface="+mn-cs"/>
        </a:defRPr>
      </a:lvl6pPr>
      <a:lvl7pPr marL="3516491" algn="l" defTabSz="586082" rtl="0" eaLnBrk="1" latinLnBrk="0" hangingPunct="1">
        <a:defRPr sz="2300" kern="1200">
          <a:solidFill>
            <a:schemeClr val="tx1"/>
          </a:solidFill>
          <a:latin typeface="+mn-lt"/>
          <a:ea typeface="+mn-ea"/>
          <a:cs typeface="+mn-cs"/>
        </a:defRPr>
      </a:lvl7pPr>
      <a:lvl8pPr marL="4102572" algn="l" defTabSz="586082" rtl="0" eaLnBrk="1" latinLnBrk="0" hangingPunct="1">
        <a:defRPr sz="2300" kern="1200">
          <a:solidFill>
            <a:schemeClr val="tx1"/>
          </a:solidFill>
          <a:latin typeface="+mn-lt"/>
          <a:ea typeface="+mn-ea"/>
          <a:cs typeface="+mn-cs"/>
        </a:defRPr>
      </a:lvl8pPr>
      <a:lvl9pPr marL="4688654" algn="l" defTabSz="586082" rtl="0" eaLnBrk="1" latinLnBrk="0" hangingPunct="1">
        <a:defRPr sz="23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7705732"/>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6.jp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6.jp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9.xml"/><Relationship Id="rId5" Type="http://schemas.openxmlformats.org/officeDocument/2006/relationships/image" Target="../media/image6.jp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chart" Target="../charts/chart9.xml"/><Relationship Id="rId1" Type="http://schemas.openxmlformats.org/officeDocument/2006/relationships/slideLayout" Target="../slideLayouts/slideLayout9.xml"/><Relationship Id="rId5" Type="http://schemas.openxmlformats.org/officeDocument/2006/relationships/image" Target="../media/image6.jp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7.jp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13" Type="http://schemas.openxmlformats.org/officeDocument/2006/relationships/image" Target="../media/image83.png"/><Relationship Id="rId18" Type="http://schemas.openxmlformats.org/officeDocument/2006/relationships/image" Target="../media/image88.png"/><Relationship Id="rId26" Type="http://schemas.openxmlformats.org/officeDocument/2006/relationships/image" Target="../media/image96.jpeg"/><Relationship Id="rId39" Type="http://schemas.openxmlformats.org/officeDocument/2006/relationships/image" Target="../media/image109.jpeg"/><Relationship Id="rId21" Type="http://schemas.openxmlformats.org/officeDocument/2006/relationships/image" Target="../media/image91.gif"/><Relationship Id="rId34" Type="http://schemas.openxmlformats.org/officeDocument/2006/relationships/image" Target="../media/image104.png"/><Relationship Id="rId42" Type="http://schemas.openxmlformats.org/officeDocument/2006/relationships/image" Target="../media/image112.png"/><Relationship Id="rId47" Type="http://schemas.openxmlformats.org/officeDocument/2006/relationships/image" Target="../media/image117.png"/><Relationship Id="rId50" Type="http://schemas.openxmlformats.org/officeDocument/2006/relationships/image" Target="../media/image120.png"/><Relationship Id="rId55" Type="http://schemas.openxmlformats.org/officeDocument/2006/relationships/image" Target="../media/image125.png"/><Relationship Id="rId63" Type="http://schemas.openxmlformats.org/officeDocument/2006/relationships/image" Target="../media/image133.png"/><Relationship Id="rId7" Type="http://schemas.openxmlformats.org/officeDocument/2006/relationships/image" Target="../media/image77.png"/><Relationship Id="rId2" Type="http://schemas.openxmlformats.org/officeDocument/2006/relationships/image" Target="../media/image5.png"/><Relationship Id="rId16" Type="http://schemas.openxmlformats.org/officeDocument/2006/relationships/image" Target="../media/image86.jpeg"/><Relationship Id="rId20" Type="http://schemas.openxmlformats.org/officeDocument/2006/relationships/image" Target="../media/image90.jpeg"/><Relationship Id="rId29" Type="http://schemas.openxmlformats.org/officeDocument/2006/relationships/image" Target="../media/image99.jpeg"/><Relationship Id="rId41" Type="http://schemas.openxmlformats.org/officeDocument/2006/relationships/image" Target="../media/image111.png"/><Relationship Id="rId54" Type="http://schemas.openxmlformats.org/officeDocument/2006/relationships/image" Target="../media/image124.png"/><Relationship Id="rId62" Type="http://schemas.openxmlformats.org/officeDocument/2006/relationships/image" Target="../media/image132.png"/><Relationship Id="rId1" Type="http://schemas.openxmlformats.org/officeDocument/2006/relationships/slideLayout" Target="../slideLayouts/slideLayout5.xml"/><Relationship Id="rId6" Type="http://schemas.openxmlformats.org/officeDocument/2006/relationships/image" Target="../media/image76.png"/><Relationship Id="rId11" Type="http://schemas.openxmlformats.org/officeDocument/2006/relationships/image" Target="../media/image81.png"/><Relationship Id="rId24" Type="http://schemas.openxmlformats.org/officeDocument/2006/relationships/image" Target="../media/image94.jpeg"/><Relationship Id="rId32" Type="http://schemas.openxmlformats.org/officeDocument/2006/relationships/image" Target="../media/image102.png"/><Relationship Id="rId37" Type="http://schemas.openxmlformats.org/officeDocument/2006/relationships/image" Target="../media/image107.png"/><Relationship Id="rId40" Type="http://schemas.openxmlformats.org/officeDocument/2006/relationships/image" Target="../media/image110.png"/><Relationship Id="rId45" Type="http://schemas.openxmlformats.org/officeDocument/2006/relationships/image" Target="../media/image115.png"/><Relationship Id="rId53" Type="http://schemas.openxmlformats.org/officeDocument/2006/relationships/image" Target="../media/image123.png"/><Relationship Id="rId58" Type="http://schemas.openxmlformats.org/officeDocument/2006/relationships/image" Target="../media/image128.png"/><Relationship Id="rId66" Type="http://schemas.openxmlformats.org/officeDocument/2006/relationships/image" Target="../media/image136.png"/><Relationship Id="rId5" Type="http://schemas.openxmlformats.org/officeDocument/2006/relationships/image" Target="../media/image75.jpeg"/><Relationship Id="rId15" Type="http://schemas.openxmlformats.org/officeDocument/2006/relationships/image" Target="../media/image85.png"/><Relationship Id="rId23" Type="http://schemas.openxmlformats.org/officeDocument/2006/relationships/image" Target="../media/image93.jpeg"/><Relationship Id="rId28" Type="http://schemas.openxmlformats.org/officeDocument/2006/relationships/image" Target="../media/image98.png"/><Relationship Id="rId36" Type="http://schemas.openxmlformats.org/officeDocument/2006/relationships/image" Target="../media/image106.png"/><Relationship Id="rId49" Type="http://schemas.openxmlformats.org/officeDocument/2006/relationships/image" Target="../media/image119.png"/><Relationship Id="rId57" Type="http://schemas.openxmlformats.org/officeDocument/2006/relationships/image" Target="../media/image127.png"/><Relationship Id="rId61" Type="http://schemas.openxmlformats.org/officeDocument/2006/relationships/image" Target="../media/image131.png"/><Relationship Id="rId10" Type="http://schemas.openxmlformats.org/officeDocument/2006/relationships/image" Target="../media/image80.png"/><Relationship Id="rId19" Type="http://schemas.openxmlformats.org/officeDocument/2006/relationships/image" Target="../media/image89.png"/><Relationship Id="rId31" Type="http://schemas.openxmlformats.org/officeDocument/2006/relationships/image" Target="../media/image101.png"/><Relationship Id="rId44" Type="http://schemas.openxmlformats.org/officeDocument/2006/relationships/image" Target="../media/image114.jpeg"/><Relationship Id="rId52" Type="http://schemas.openxmlformats.org/officeDocument/2006/relationships/image" Target="../media/image122.png"/><Relationship Id="rId60" Type="http://schemas.openxmlformats.org/officeDocument/2006/relationships/image" Target="../media/image130.png"/><Relationship Id="rId65" Type="http://schemas.openxmlformats.org/officeDocument/2006/relationships/image" Target="../media/image135.png"/><Relationship Id="rId4" Type="http://schemas.openxmlformats.org/officeDocument/2006/relationships/image" Target="../media/image74.png"/><Relationship Id="rId9" Type="http://schemas.openxmlformats.org/officeDocument/2006/relationships/image" Target="../media/image79.png"/><Relationship Id="rId14" Type="http://schemas.openxmlformats.org/officeDocument/2006/relationships/image" Target="../media/image84.png"/><Relationship Id="rId22" Type="http://schemas.openxmlformats.org/officeDocument/2006/relationships/image" Target="../media/image92.png"/><Relationship Id="rId27" Type="http://schemas.openxmlformats.org/officeDocument/2006/relationships/image" Target="../media/image97.png"/><Relationship Id="rId30" Type="http://schemas.openxmlformats.org/officeDocument/2006/relationships/image" Target="../media/image100.png"/><Relationship Id="rId35" Type="http://schemas.openxmlformats.org/officeDocument/2006/relationships/image" Target="../media/image105.jpeg"/><Relationship Id="rId43" Type="http://schemas.openxmlformats.org/officeDocument/2006/relationships/image" Target="../media/image113.png"/><Relationship Id="rId48" Type="http://schemas.openxmlformats.org/officeDocument/2006/relationships/image" Target="../media/image118.png"/><Relationship Id="rId56" Type="http://schemas.openxmlformats.org/officeDocument/2006/relationships/image" Target="../media/image126.png"/><Relationship Id="rId64" Type="http://schemas.openxmlformats.org/officeDocument/2006/relationships/image" Target="../media/image134.png"/><Relationship Id="rId8" Type="http://schemas.openxmlformats.org/officeDocument/2006/relationships/image" Target="../media/image78.jpeg"/><Relationship Id="rId51" Type="http://schemas.openxmlformats.org/officeDocument/2006/relationships/image" Target="../media/image121.png"/><Relationship Id="rId3" Type="http://schemas.openxmlformats.org/officeDocument/2006/relationships/image" Target="../media/image7.jpg"/><Relationship Id="rId12" Type="http://schemas.openxmlformats.org/officeDocument/2006/relationships/image" Target="../media/image82.png"/><Relationship Id="rId17" Type="http://schemas.openxmlformats.org/officeDocument/2006/relationships/image" Target="../media/image87.png"/><Relationship Id="rId25" Type="http://schemas.openxmlformats.org/officeDocument/2006/relationships/image" Target="../media/image95.png"/><Relationship Id="rId33" Type="http://schemas.openxmlformats.org/officeDocument/2006/relationships/image" Target="../media/image103.jpeg"/><Relationship Id="rId38" Type="http://schemas.openxmlformats.org/officeDocument/2006/relationships/image" Target="../media/image108.png"/><Relationship Id="rId46" Type="http://schemas.openxmlformats.org/officeDocument/2006/relationships/image" Target="../media/image116.png"/><Relationship Id="rId59" Type="http://schemas.openxmlformats.org/officeDocument/2006/relationships/image" Target="../media/image129.png"/></Relationships>
</file>

<file path=ppt/slides/_rels/slide16.xml.rels><?xml version="1.0" encoding="UTF-8" standalone="yes"?>
<Relationships xmlns="http://schemas.openxmlformats.org/package/2006/relationships"><Relationship Id="rId8" Type="http://schemas.openxmlformats.org/officeDocument/2006/relationships/image" Target="../media/image143.png"/><Relationship Id="rId13" Type="http://schemas.openxmlformats.org/officeDocument/2006/relationships/image" Target="../media/image148.png"/><Relationship Id="rId18" Type="http://schemas.openxmlformats.org/officeDocument/2006/relationships/image" Target="../media/image153.png"/><Relationship Id="rId26" Type="http://schemas.openxmlformats.org/officeDocument/2006/relationships/image" Target="../media/image161.png"/><Relationship Id="rId3" Type="http://schemas.openxmlformats.org/officeDocument/2006/relationships/image" Target="../media/image138.png"/><Relationship Id="rId21" Type="http://schemas.openxmlformats.org/officeDocument/2006/relationships/image" Target="../media/image156.png"/><Relationship Id="rId7" Type="http://schemas.openxmlformats.org/officeDocument/2006/relationships/image" Target="../media/image142.png"/><Relationship Id="rId12" Type="http://schemas.openxmlformats.org/officeDocument/2006/relationships/image" Target="../media/image147.png"/><Relationship Id="rId17" Type="http://schemas.openxmlformats.org/officeDocument/2006/relationships/image" Target="../media/image152.png"/><Relationship Id="rId25" Type="http://schemas.openxmlformats.org/officeDocument/2006/relationships/image" Target="../media/image160.png"/><Relationship Id="rId33" Type="http://schemas.openxmlformats.org/officeDocument/2006/relationships/image" Target="../media/image7.jpg"/><Relationship Id="rId2" Type="http://schemas.openxmlformats.org/officeDocument/2006/relationships/image" Target="../media/image137.png"/><Relationship Id="rId16" Type="http://schemas.openxmlformats.org/officeDocument/2006/relationships/image" Target="../media/image151.png"/><Relationship Id="rId20" Type="http://schemas.openxmlformats.org/officeDocument/2006/relationships/image" Target="../media/image155.png"/><Relationship Id="rId29" Type="http://schemas.openxmlformats.org/officeDocument/2006/relationships/image" Target="../media/image164.png"/><Relationship Id="rId1" Type="http://schemas.openxmlformats.org/officeDocument/2006/relationships/slideLayout" Target="../slideLayouts/slideLayout6.xml"/><Relationship Id="rId6" Type="http://schemas.openxmlformats.org/officeDocument/2006/relationships/image" Target="../media/image141.png"/><Relationship Id="rId11" Type="http://schemas.openxmlformats.org/officeDocument/2006/relationships/image" Target="../media/image146.png"/><Relationship Id="rId24" Type="http://schemas.openxmlformats.org/officeDocument/2006/relationships/image" Target="../media/image159.png"/><Relationship Id="rId32" Type="http://schemas.openxmlformats.org/officeDocument/2006/relationships/image" Target="../media/image5.png"/><Relationship Id="rId5" Type="http://schemas.openxmlformats.org/officeDocument/2006/relationships/image" Target="../media/image140.png"/><Relationship Id="rId15" Type="http://schemas.openxmlformats.org/officeDocument/2006/relationships/image" Target="../media/image150.png"/><Relationship Id="rId23" Type="http://schemas.openxmlformats.org/officeDocument/2006/relationships/image" Target="../media/image158.png"/><Relationship Id="rId28" Type="http://schemas.openxmlformats.org/officeDocument/2006/relationships/image" Target="../media/image163.png"/><Relationship Id="rId10" Type="http://schemas.openxmlformats.org/officeDocument/2006/relationships/image" Target="../media/image145.png"/><Relationship Id="rId19" Type="http://schemas.openxmlformats.org/officeDocument/2006/relationships/image" Target="../media/image154.png"/><Relationship Id="rId31" Type="http://schemas.openxmlformats.org/officeDocument/2006/relationships/image" Target="../media/image166.png"/><Relationship Id="rId4" Type="http://schemas.openxmlformats.org/officeDocument/2006/relationships/image" Target="../media/image139.png"/><Relationship Id="rId9" Type="http://schemas.openxmlformats.org/officeDocument/2006/relationships/image" Target="../media/image144.png"/><Relationship Id="rId14" Type="http://schemas.openxmlformats.org/officeDocument/2006/relationships/image" Target="../media/image149.png"/><Relationship Id="rId22" Type="http://schemas.openxmlformats.org/officeDocument/2006/relationships/image" Target="../media/image157.png"/><Relationship Id="rId27" Type="http://schemas.openxmlformats.org/officeDocument/2006/relationships/image" Target="../media/image162.png"/><Relationship Id="rId30" Type="http://schemas.openxmlformats.org/officeDocument/2006/relationships/image" Target="../media/image165.png"/></Relationships>
</file>

<file path=ppt/slides/_rels/slide17.xml.rels><?xml version="1.0" encoding="UTF-8" standalone="yes"?>
<Relationships xmlns="http://schemas.openxmlformats.org/package/2006/relationships"><Relationship Id="rId2" Type="http://schemas.openxmlformats.org/officeDocument/2006/relationships/image" Target="../media/image167.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5.png"/><Relationship Id="rId1" Type="http://schemas.openxmlformats.org/officeDocument/2006/relationships/slideLayout" Target="../slideLayouts/slideLayout9.xml"/><Relationship Id="rId4" Type="http://schemas.openxmlformats.org/officeDocument/2006/relationships/image" Target="../media/image4.jpeg"/></Relationships>
</file>

<file path=ppt/slides/_rels/slide19.xml.rels><?xml version="1.0" encoding="UTF-8" standalone="yes"?>
<Relationships xmlns="http://schemas.openxmlformats.org/package/2006/relationships"><Relationship Id="rId8" Type="http://schemas.openxmlformats.org/officeDocument/2006/relationships/image" Target="../media/image171.png"/><Relationship Id="rId13" Type="http://schemas.openxmlformats.org/officeDocument/2006/relationships/image" Target="../media/image176.gif"/><Relationship Id="rId3" Type="http://schemas.openxmlformats.org/officeDocument/2006/relationships/image" Target="../media/image5.png"/><Relationship Id="rId7" Type="http://schemas.openxmlformats.org/officeDocument/2006/relationships/image" Target="../media/image170.png"/><Relationship Id="rId12" Type="http://schemas.openxmlformats.org/officeDocument/2006/relationships/image" Target="../media/image175.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169.png"/><Relationship Id="rId11" Type="http://schemas.openxmlformats.org/officeDocument/2006/relationships/image" Target="../media/image174.png"/><Relationship Id="rId5" Type="http://schemas.openxmlformats.org/officeDocument/2006/relationships/image" Target="../media/image168.png"/><Relationship Id="rId15" Type="http://schemas.openxmlformats.org/officeDocument/2006/relationships/image" Target="../media/image6.jpg"/><Relationship Id="rId10" Type="http://schemas.openxmlformats.org/officeDocument/2006/relationships/image" Target="../media/image173.png"/><Relationship Id="rId4" Type="http://schemas.openxmlformats.org/officeDocument/2006/relationships/chart" Target="../charts/chart12.xml"/><Relationship Id="rId9" Type="http://schemas.openxmlformats.org/officeDocument/2006/relationships/image" Target="../media/image172.png"/><Relationship Id="rId14" Type="http://schemas.openxmlformats.org/officeDocument/2006/relationships/image" Target="../media/image177.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hyperlink" Target="https://www.thevab.com/mailing-list/" TargetMode="External"/><Relationship Id="rId3" Type="http://schemas.openxmlformats.org/officeDocument/2006/relationships/image" Target="../media/image3.jpg"/><Relationship Id="rId7" Type="http://schemas.openxmlformats.org/officeDocument/2006/relationships/image" Target="../media/image179.pn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hyperlink" Target="https://twitter.com/videoadbureau" TargetMode="External"/><Relationship Id="rId5" Type="http://schemas.openxmlformats.org/officeDocument/2006/relationships/image" Target="../media/image178.png"/><Relationship Id="rId4" Type="http://schemas.openxmlformats.org/officeDocument/2006/relationships/hyperlink" Target="https://www.linkedin.com/company/videoadvertisingbureauvab/" TargetMode="External"/><Relationship Id="rId9" Type="http://schemas.openxmlformats.org/officeDocument/2006/relationships/image" Target="../media/image180.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3" Type="http://schemas.openxmlformats.org/officeDocument/2006/relationships/image" Target="../media/image19.png"/><Relationship Id="rId18" Type="http://schemas.openxmlformats.org/officeDocument/2006/relationships/image" Target="../media/image24.jpeg"/><Relationship Id="rId26" Type="http://schemas.openxmlformats.org/officeDocument/2006/relationships/image" Target="../media/image32.png"/><Relationship Id="rId39" Type="http://schemas.openxmlformats.org/officeDocument/2006/relationships/image" Target="../media/image45.png"/><Relationship Id="rId21" Type="http://schemas.openxmlformats.org/officeDocument/2006/relationships/image" Target="../media/image27.png"/><Relationship Id="rId34" Type="http://schemas.openxmlformats.org/officeDocument/2006/relationships/image" Target="../media/image40.png"/><Relationship Id="rId42" Type="http://schemas.openxmlformats.org/officeDocument/2006/relationships/image" Target="../media/image48.png"/><Relationship Id="rId47" Type="http://schemas.openxmlformats.org/officeDocument/2006/relationships/image" Target="../media/image53.png"/><Relationship Id="rId50" Type="http://schemas.openxmlformats.org/officeDocument/2006/relationships/image" Target="../media/image55.jpeg"/><Relationship Id="rId55" Type="http://schemas.openxmlformats.org/officeDocument/2006/relationships/image" Target="../media/image59.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5" Type="http://schemas.openxmlformats.org/officeDocument/2006/relationships/image" Target="../media/image31.png"/><Relationship Id="rId33" Type="http://schemas.openxmlformats.org/officeDocument/2006/relationships/image" Target="../media/image39.png"/><Relationship Id="rId38" Type="http://schemas.openxmlformats.org/officeDocument/2006/relationships/image" Target="../media/image44.png"/><Relationship Id="rId46" Type="http://schemas.openxmlformats.org/officeDocument/2006/relationships/image" Target="../media/image52.png"/><Relationship Id="rId59" Type="http://schemas.openxmlformats.org/officeDocument/2006/relationships/image" Target="../media/image63.jpeg"/><Relationship Id="rId2" Type="http://schemas.openxmlformats.org/officeDocument/2006/relationships/image" Target="../media/image5.png"/><Relationship Id="rId16" Type="http://schemas.openxmlformats.org/officeDocument/2006/relationships/image" Target="../media/image22.jpeg"/><Relationship Id="rId20" Type="http://schemas.openxmlformats.org/officeDocument/2006/relationships/image" Target="../media/image26.png"/><Relationship Id="rId29" Type="http://schemas.openxmlformats.org/officeDocument/2006/relationships/image" Target="../media/image35.jpeg"/><Relationship Id="rId41" Type="http://schemas.openxmlformats.org/officeDocument/2006/relationships/image" Target="../media/image47.png"/><Relationship Id="rId54" Type="http://schemas.openxmlformats.org/officeDocument/2006/relationships/image" Target="file://localhost/Users/kenanderson/Documents/Projects/Wheel%20O'%20Logos_Networks/CNBC_logo/05/cnbc.eps" TargetMode="External"/><Relationship Id="rId1" Type="http://schemas.openxmlformats.org/officeDocument/2006/relationships/slideLayout" Target="../slideLayouts/slideLayout6.xml"/><Relationship Id="rId6" Type="http://schemas.openxmlformats.org/officeDocument/2006/relationships/image" Target="../media/image12.png"/><Relationship Id="rId11" Type="http://schemas.openxmlformats.org/officeDocument/2006/relationships/image" Target="../media/image17.jpeg"/><Relationship Id="rId24" Type="http://schemas.openxmlformats.org/officeDocument/2006/relationships/image" Target="../media/image30.png"/><Relationship Id="rId32" Type="http://schemas.openxmlformats.org/officeDocument/2006/relationships/image" Target="../media/image38.jpeg"/><Relationship Id="rId37" Type="http://schemas.openxmlformats.org/officeDocument/2006/relationships/image" Target="../media/image43.png"/><Relationship Id="rId40" Type="http://schemas.openxmlformats.org/officeDocument/2006/relationships/image" Target="../media/image46.png"/><Relationship Id="rId45" Type="http://schemas.openxmlformats.org/officeDocument/2006/relationships/image" Target="../media/image51.png"/><Relationship Id="rId53" Type="http://schemas.openxmlformats.org/officeDocument/2006/relationships/image" Target="../media/image58.png"/><Relationship Id="rId58" Type="http://schemas.openxmlformats.org/officeDocument/2006/relationships/image" Target="../media/image62.jpeg"/><Relationship Id="rId5" Type="http://schemas.openxmlformats.org/officeDocument/2006/relationships/image" Target="../media/image11.jpeg"/><Relationship Id="rId15" Type="http://schemas.openxmlformats.org/officeDocument/2006/relationships/image" Target="../media/image21.jpeg"/><Relationship Id="rId23" Type="http://schemas.openxmlformats.org/officeDocument/2006/relationships/image" Target="../media/image29.png"/><Relationship Id="rId28" Type="http://schemas.openxmlformats.org/officeDocument/2006/relationships/image" Target="../media/image34.jpeg"/><Relationship Id="rId36" Type="http://schemas.openxmlformats.org/officeDocument/2006/relationships/image" Target="../media/image42.jpeg"/><Relationship Id="rId49" Type="http://schemas.openxmlformats.org/officeDocument/2006/relationships/image" Target="file://localhost/Users/kenanderson/Documents/Projects/Wheel%20O'%20Logos_Networks/Adult%20Swim/adult_swim-black.eps" TargetMode="External"/><Relationship Id="rId57" Type="http://schemas.openxmlformats.org/officeDocument/2006/relationships/image" Target="../media/image61.png"/><Relationship Id="rId10" Type="http://schemas.openxmlformats.org/officeDocument/2006/relationships/image" Target="../media/image16.png"/><Relationship Id="rId19" Type="http://schemas.openxmlformats.org/officeDocument/2006/relationships/image" Target="../media/image25.jpeg"/><Relationship Id="rId31" Type="http://schemas.openxmlformats.org/officeDocument/2006/relationships/image" Target="../media/image37.png"/><Relationship Id="rId44" Type="http://schemas.openxmlformats.org/officeDocument/2006/relationships/image" Target="../media/image50.png"/><Relationship Id="rId52" Type="http://schemas.openxmlformats.org/officeDocument/2006/relationships/image" Target="../media/image57.png"/><Relationship Id="rId60" Type="http://schemas.openxmlformats.org/officeDocument/2006/relationships/image" Target="../media/image64.png"/><Relationship Id="rId4" Type="http://schemas.openxmlformats.org/officeDocument/2006/relationships/image" Target="../media/image10.png"/><Relationship Id="rId9" Type="http://schemas.openxmlformats.org/officeDocument/2006/relationships/image" Target="../media/image15.jpeg"/><Relationship Id="rId14" Type="http://schemas.openxmlformats.org/officeDocument/2006/relationships/image" Target="../media/image20.png"/><Relationship Id="rId22" Type="http://schemas.openxmlformats.org/officeDocument/2006/relationships/image" Target="../media/image28.png"/><Relationship Id="rId27" Type="http://schemas.openxmlformats.org/officeDocument/2006/relationships/image" Target="../media/image33.png"/><Relationship Id="rId30" Type="http://schemas.openxmlformats.org/officeDocument/2006/relationships/image" Target="../media/image36.png"/><Relationship Id="rId35" Type="http://schemas.openxmlformats.org/officeDocument/2006/relationships/image" Target="../media/image41.png"/><Relationship Id="rId43" Type="http://schemas.openxmlformats.org/officeDocument/2006/relationships/image" Target="../media/image49.png"/><Relationship Id="rId48" Type="http://schemas.openxmlformats.org/officeDocument/2006/relationships/image" Target="../media/image54.png"/><Relationship Id="rId56" Type="http://schemas.openxmlformats.org/officeDocument/2006/relationships/image" Target="../media/image60.png"/><Relationship Id="rId8" Type="http://schemas.openxmlformats.org/officeDocument/2006/relationships/image" Target="../media/image14.png"/><Relationship Id="rId51" Type="http://schemas.openxmlformats.org/officeDocument/2006/relationships/image" Target="../media/image56.png"/><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6.xml"/><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6.png"/><Relationship Id="rId7" Type="http://schemas.openxmlformats.org/officeDocument/2006/relationships/image" Target="../media/image5.png"/><Relationship Id="rId2" Type="http://schemas.openxmlformats.org/officeDocument/2006/relationships/image" Target="../media/image65.png"/><Relationship Id="rId1" Type="http://schemas.openxmlformats.org/officeDocument/2006/relationships/slideLayout" Target="../slideLayouts/slideLayout26.xml"/><Relationship Id="rId6" Type="http://schemas.openxmlformats.org/officeDocument/2006/relationships/image" Target="../media/image69.png"/><Relationship Id="rId11" Type="http://schemas.openxmlformats.org/officeDocument/2006/relationships/image" Target="../media/image4.jpeg"/><Relationship Id="rId5" Type="http://schemas.openxmlformats.org/officeDocument/2006/relationships/image" Target="../media/image68.png"/><Relationship Id="rId10" Type="http://schemas.openxmlformats.org/officeDocument/2006/relationships/image" Target="../media/image72.png"/><Relationship Id="rId4" Type="http://schemas.openxmlformats.org/officeDocument/2006/relationships/image" Target="../media/image67.png"/><Relationship Id="rId9" Type="http://schemas.openxmlformats.org/officeDocument/2006/relationships/image" Target="../media/image71.png"/></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26.xml"/><Relationship Id="rId5" Type="http://schemas.openxmlformats.org/officeDocument/2006/relationships/image" Target="../media/image6.jp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26.xml"/><Relationship Id="rId5" Type="http://schemas.openxmlformats.org/officeDocument/2006/relationships/image" Target="../media/image6.jp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26.xml"/><Relationship Id="rId5" Type="http://schemas.openxmlformats.org/officeDocument/2006/relationships/image" Target="../media/image6.jp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4C1F74-6F08-4C31-A8E2-4CA19346C6D5}"/>
              </a:ext>
            </a:extLst>
          </p:cNvPr>
          <p:cNvSpPr/>
          <p:nvPr/>
        </p:nvSpPr>
        <p:spPr>
          <a:xfrm>
            <a:off x="0" y="3966519"/>
            <a:ext cx="6993923" cy="2891481"/>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0964" tIns="45482" rIns="90964" bIns="45482" rtlCol="0" anchor="ctr"/>
          <a:lstStyle/>
          <a:p>
            <a:pPr marL="0" marR="0" lvl="0" indent="0" algn="ctr" defTabSz="58309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1E31C8D1-37E2-45CB-B0DE-2E9EA977F581}"/>
              </a:ext>
            </a:extLst>
          </p:cNvPr>
          <p:cNvSpPr txBox="1"/>
          <p:nvPr/>
        </p:nvSpPr>
        <p:spPr>
          <a:xfrm>
            <a:off x="629189" y="4326075"/>
            <a:ext cx="5735544" cy="284693"/>
          </a:xfrm>
          <a:prstGeom prst="rect">
            <a:avLst/>
          </a:prstGeom>
          <a:noFill/>
        </p:spPr>
        <p:txBody>
          <a:bodyPr wrap="square" lIns="90964" tIns="45482" rIns="90964" bIns="45482" rtlCol="0">
            <a:spAutoFit/>
          </a:bodyPr>
          <a:lstStyle/>
          <a:p>
            <a:pPr lvl="0" algn="ctr" defTabSz="583090">
              <a:defRPr/>
            </a:pPr>
            <a:r>
              <a:rPr kumimoji="0" lang="en-US" sz="1200" b="0" i="0" u="none" strike="noStrike" kern="1200" cap="none" spc="250" normalizeH="0" baseline="0" noProof="0" dirty="0">
                <a:ln>
                  <a:noFill/>
                </a:ln>
                <a:solidFill>
                  <a:srgbClr val="00A9AC"/>
                </a:solidFill>
                <a:effectLst/>
                <a:uLnTx/>
                <a:uFillTx/>
                <a:latin typeface="Trebuchet MS"/>
                <a:ea typeface="+mn-ea"/>
                <a:cs typeface="Trebuchet MS"/>
              </a:rPr>
              <a:t>VIDEO ADVERTISING BUREAU - </a:t>
            </a:r>
            <a:r>
              <a:rPr lang="en-US" sz="1200" spc="250" dirty="0">
                <a:solidFill>
                  <a:srgbClr val="00A9AC"/>
                </a:solidFill>
                <a:cs typeface="Trebuchet MS"/>
              </a:rPr>
              <a:t>REPORT - 2019</a:t>
            </a:r>
            <a:endParaRPr kumimoji="0" lang="en-US" sz="1200" b="0" i="0" u="none" strike="noStrike" kern="1200" cap="none" spc="250" normalizeH="0" baseline="0" noProof="0" dirty="0">
              <a:ln>
                <a:noFill/>
              </a:ln>
              <a:solidFill>
                <a:srgbClr val="00A9AC"/>
              </a:solidFill>
              <a:effectLst/>
              <a:uLnTx/>
              <a:uFillTx/>
              <a:latin typeface="Trebuchet MS"/>
              <a:ea typeface="+mn-ea"/>
              <a:cs typeface="Trebuchet MS"/>
            </a:endParaRPr>
          </a:p>
        </p:txBody>
      </p:sp>
      <p:sp>
        <p:nvSpPr>
          <p:cNvPr id="5" name="TextBox 4">
            <a:extLst>
              <a:ext uri="{FF2B5EF4-FFF2-40B4-BE49-F238E27FC236}">
                <a16:creationId xmlns:a16="http://schemas.microsoft.com/office/drawing/2014/main" id="{251D03A1-6BDD-4E09-B22E-B02C6B1227E3}"/>
              </a:ext>
            </a:extLst>
          </p:cNvPr>
          <p:cNvSpPr txBox="1"/>
          <p:nvPr/>
        </p:nvSpPr>
        <p:spPr>
          <a:xfrm>
            <a:off x="629189" y="4640352"/>
            <a:ext cx="5735544" cy="284693"/>
          </a:xfrm>
          <a:prstGeom prst="rect">
            <a:avLst/>
          </a:prstGeom>
          <a:noFill/>
        </p:spPr>
        <p:txBody>
          <a:bodyPr wrap="square" lIns="90964" tIns="45482" rIns="90964" bIns="45482" rtlCol="0">
            <a:spAutoFit/>
          </a:bodyPr>
          <a:lstStyle/>
          <a:p>
            <a:pPr marL="0" marR="0" lvl="0" indent="0" algn="ctr" defTabSz="58309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Trebuchet MS"/>
                <a:ea typeface="+mn-ea"/>
                <a:cs typeface="Trebuchet MS"/>
              </a:rPr>
              <a:t>.................</a:t>
            </a:r>
          </a:p>
        </p:txBody>
      </p:sp>
      <p:sp>
        <p:nvSpPr>
          <p:cNvPr id="6" name="TextBox 5">
            <a:extLst>
              <a:ext uri="{FF2B5EF4-FFF2-40B4-BE49-F238E27FC236}">
                <a16:creationId xmlns:a16="http://schemas.microsoft.com/office/drawing/2014/main" id="{886685CC-6785-4D5A-8B59-EEE4575F5C7C}"/>
              </a:ext>
            </a:extLst>
          </p:cNvPr>
          <p:cNvSpPr txBox="1"/>
          <p:nvPr/>
        </p:nvSpPr>
        <p:spPr>
          <a:xfrm>
            <a:off x="400221" y="4954629"/>
            <a:ext cx="6193480" cy="707405"/>
          </a:xfrm>
          <a:prstGeom prst="rect">
            <a:avLst/>
          </a:prstGeom>
          <a:noFill/>
        </p:spPr>
        <p:txBody>
          <a:bodyPr wrap="square" lIns="90964" tIns="45482" rIns="90964" bIns="45482" rtlCol="0">
            <a:spAutoFit/>
          </a:bodyPr>
          <a:lstStyle/>
          <a:p>
            <a:pPr marL="0" marR="0" lvl="0" indent="0" algn="ctr" defTabSz="58309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rebuchet MS"/>
                <a:ea typeface="+mn-ea"/>
                <a:cs typeface="Trebuchet MS"/>
              </a:rPr>
              <a:t>Finding Your Niche</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E61ADB02-CCB3-4CB2-B62E-9E9A3843F0ED}"/>
              </a:ext>
            </a:extLst>
          </p:cNvPr>
          <p:cNvSpPr txBox="1"/>
          <p:nvPr/>
        </p:nvSpPr>
        <p:spPr>
          <a:xfrm>
            <a:off x="521613" y="5691618"/>
            <a:ext cx="5950696" cy="707405"/>
          </a:xfrm>
          <a:prstGeom prst="rect">
            <a:avLst/>
          </a:prstGeom>
          <a:noFill/>
        </p:spPr>
        <p:txBody>
          <a:bodyPr wrap="square" lIns="90964" tIns="45482" rIns="90964" bIns="45482" rtlCol="0">
            <a:spAutoFit/>
          </a:bodyPr>
          <a:lstStyle>
            <a:defPPr>
              <a:defRPr lang="en-US"/>
            </a:defPPr>
            <a:lvl1pPr algn="ctr" defTabSz="586082">
              <a:defRPr>
                <a:solidFill>
                  <a:prstClr val="white"/>
                </a:solidFill>
                <a:latin typeface="Trebuchet MS"/>
                <a:cs typeface="Trebuchet MS"/>
              </a:defRPr>
            </a:lvl1p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rebuchet MS"/>
                <a:ea typeface="+mn-ea"/>
              </a:rPr>
              <a:t>Uncovering Advertiser </a:t>
            </a:r>
            <a:r>
              <a:rPr kumimoji="0" lang="en-US" sz="2000" b="0" i="0" u="none" strike="noStrike" kern="1200" cap="none" spc="0" normalizeH="0" baseline="0" noProof="0">
                <a:ln>
                  <a:noFill/>
                </a:ln>
                <a:solidFill>
                  <a:prstClr val="white"/>
                </a:solidFill>
                <a:effectLst/>
                <a:uLnTx/>
                <a:uFillTx/>
                <a:latin typeface="Trebuchet MS"/>
                <a:ea typeface="+mn-ea"/>
              </a:rPr>
              <a:t>Value Within </a:t>
            </a:r>
          </a:p>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Trebuchet MS"/>
                <a:ea typeface="+mn-ea"/>
              </a:rPr>
              <a:t>Specialized </a:t>
            </a:r>
            <a:r>
              <a:rPr kumimoji="0" lang="en-US" sz="2000" b="0" i="0" u="none" strike="noStrike" kern="1200" cap="none" spc="0" normalizeH="0" baseline="0" noProof="0" dirty="0">
                <a:ln>
                  <a:noFill/>
                </a:ln>
                <a:solidFill>
                  <a:prstClr val="white"/>
                </a:solidFill>
                <a:effectLst/>
                <a:uLnTx/>
                <a:uFillTx/>
                <a:latin typeface="Trebuchet MS"/>
                <a:ea typeface="+mn-ea"/>
              </a:rPr>
              <a:t>Cable Networks</a:t>
            </a:r>
          </a:p>
        </p:txBody>
      </p:sp>
      <p:pic>
        <p:nvPicPr>
          <p:cNvPr id="8" name="Picture 7">
            <a:extLst>
              <a:ext uri="{FF2B5EF4-FFF2-40B4-BE49-F238E27FC236}">
                <a16:creationId xmlns:a16="http://schemas.microsoft.com/office/drawing/2014/main" id="{3D75779C-18E9-4178-8FD2-FCF3AC28C77A}"/>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36846" y="207783"/>
            <a:ext cx="1191662" cy="618049"/>
          </a:xfrm>
          <a:prstGeom prst="rect">
            <a:avLst/>
          </a:prstGeom>
        </p:spPr>
      </p:pic>
    </p:spTree>
    <p:extLst>
      <p:ext uri="{BB962C8B-B14F-4D97-AF65-F5344CB8AC3E}">
        <p14:creationId xmlns:p14="http://schemas.microsoft.com/office/powerpoint/2010/main" val="37536168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99FF650-6B47-44D3-95BF-D242F392A4E9}"/>
              </a:ext>
            </a:extLst>
          </p:cNvPr>
          <p:cNvSpPr/>
          <p:nvPr/>
        </p:nvSpPr>
        <p:spPr>
          <a:xfrm>
            <a:off x="-1" y="0"/>
            <a:ext cx="3837315" cy="6858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172398"/>
            <a:endParaRPr lang="en-US" sz="4600" dirty="0">
              <a:solidFill>
                <a:srgbClr val="FF0000"/>
              </a:solidFill>
            </a:endParaRPr>
          </a:p>
        </p:txBody>
      </p:sp>
      <p:sp>
        <p:nvSpPr>
          <p:cNvPr id="2" name="Title 1"/>
          <p:cNvSpPr>
            <a:spLocks noGrp="1"/>
          </p:cNvSpPr>
          <p:nvPr>
            <p:ph type="ctrTitle"/>
          </p:nvPr>
        </p:nvSpPr>
        <p:spPr>
          <a:xfrm>
            <a:off x="92505" y="197769"/>
            <a:ext cx="3520708" cy="3231231"/>
          </a:xfrm>
        </p:spPr>
        <p:txBody>
          <a:bodyPr/>
          <a:lstStyle/>
          <a:p>
            <a:pPr algn="l">
              <a:lnSpc>
                <a:spcPct val="100000"/>
              </a:lnSpc>
            </a:pPr>
            <a:r>
              <a:rPr lang="en-US" dirty="0">
                <a:solidFill>
                  <a:schemeClr val="bg1"/>
                </a:solidFill>
                <a:latin typeface="+mj-lt"/>
              </a:rPr>
              <a:t>Although The Primetime Share For Niche Networks Is Slightly Lower Than Total Day, The Share Growth Has Been Larger For This Daypart Over The Last 10 Years</a:t>
            </a:r>
          </a:p>
        </p:txBody>
      </p:sp>
      <p:sp>
        <p:nvSpPr>
          <p:cNvPr id="4" name="Text Placeholder 3"/>
          <p:cNvSpPr>
            <a:spLocks noGrp="1"/>
          </p:cNvSpPr>
          <p:nvPr>
            <p:ph type="body" sz="quarter" idx="14"/>
          </p:nvPr>
        </p:nvSpPr>
        <p:spPr>
          <a:xfrm>
            <a:off x="0" y="6127594"/>
            <a:ext cx="3653514" cy="712205"/>
          </a:xfrm>
        </p:spPr>
        <p:txBody>
          <a:bodyPr vert="horz"/>
          <a:lstStyle/>
          <a:p>
            <a:r>
              <a:rPr lang="en-US" sz="800" dirty="0">
                <a:solidFill>
                  <a:schemeClr val="bg1"/>
                </a:solidFill>
                <a:latin typeface="+mj-lt"/>
              </a:rPr>
              <a:t>Source: VAB analysis of Nielsen </a:t>
            </a:r>
            <a:r>
              <a:rPr lang="en-US" sz="800" dirty="0" err="1">
                <a:solidFill>
                  <a:schemeClr val="bg1"/>
                </a:solidFill>
                <a:latin typeface="+mj-lt"/>
              </a:rPr>
              <a:t>Npower</a:t>
            </a:r>
            <a:r>
              <a:rPr lang="en-US" sz="800" dirty="0">
                <a:solidFill>
                  <a:schemeClr val="bg1"/>
                </a:solidFill>
                <a:latin typeface="+mj-lt"/>
              </a:rPr>
              <a:t> R&amp;F Time Period Report, Persons 2+, Playback Time Period: Live +7 Days (+168 hours) | TV | Linear with VOD, Total Day, Measurement Interval: 1/1 – 12/31, 2008, 2013, 2018. Network set reflects the identified 2018 niche cable networks, however not all were measured in the 2008 and 2013 time periods.</a:t>
            </a:r>
          </a:p>
          <a:p>
            <a:r>
              <a:rPr lang="en-US" sz="800" dirty="0">
                <a:solidFill>
                  <a:schemeClr val="bg1"/>
                </a:solidFill>
                <a:latin typeface="+mj-lt"/>
              </a:rPr>
              <a:t> </a:t>
            </a:r>
          </a:p>
        </p:txBody>
      </p:sp>
      <p:graphicFrame>
        <p:nvGraphicFramePr>
          <p:cNvPr id="7" name="Chart 6"/>
          <p:cNvGraphicFramePr/>
          <p:nvPr>
            <p:extLst>
              <p:ext uri="{D42A27DB-BD31-4B8C-83A1-F6EECF244321}">
                <p14:modId xmlns:p14="http://schemas.microsoft.com/office/powerpoint/2010/main" val="844880128"/>
              </p:ext>
            </p:extLst>
          </p:nvPr>
        </p:nvGraphicFramePr>
        <p:xfrm>
          <a:off x="3919629" y="1160974"/>
          <a:ext cx="7793830" cy="4636144"/>
        </p:xfrm>
        <a:graphic>
          <a:graphicData uri="http://schemas.openxmlformats.org/drawingml/2006/chart">
            <c:chart xmlns:c="http://schemas.openxmlformats.org/drawingml/2006/chart" xmlns:r="http://schemas.openxmlformats.org/officeDocument/2006/relationships" r:id="rId3"/>
          </a:graphicData>
        </a:graphic>
      </p:graphicFrame>
      <p:sp>
        <p:nvSpPr>
          <p:cNvPr id="12" name="Slide Number Placeholder 5">
            <a:extLst>
              <a:ext uri="{FF2B5EF4-FFF2-40B4-BE49-F238E27FC236}">
                <a16:creationId xmlns:a16="http://schemas.microsoft.com/office/drawing/2014/main" id="{1C58B213-BEAC-4AC7-8221-D57845BB63DA}"/>
              </a:ext>
            </a:extLst>
          </p:cNvPr>
          <p:cNvSpPr txBox="1">
            <a:spLocks/>
          </p:cNvSpPr>
          <p:nvPr/>
        </p:nvSpPr>
        <p:spPr>
          <a:xfrm>
            <a:off x="9209646" y="6483697"/>
            <a:ext cx="2844800" cy="513769"/>
          </a:xfrm>
          <a:prstGeom prst="rect">
            <a:avLst/>
          </a:prstGeom>
          <a:noFill/>
        </p:spPr>
        <p:txBody>
          <a:bodyPr wrap="square" rtlCol="0">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86082">
              <a:defRPr/>
            </a:pPr>
            <a:fld id="{FC623D9C-B141-0E44-9A0E-426DA6A043B9}" type="slidenum">
              <a:rPr lang="en-US" smtClean="0"/>
              <a:pPr defTabSz="586082">
                <a:defRPr/>
              </a:pPr>
              <a:t>10</a:t>
            </a:fld>
            <a:endParaRPr lang="en-US" dirty="0"/>
          </a:p>
        </p:txBody>
      </p:sp>
      <p:pic>
        <p:nvPicPr>
          <p:cNvPr id="13" name="Picture 12">
            <a:extLst>
              <a:ext uri="{FF2B5EF4-FFF2-40B4-BE49-F238E27FC236}">
                <a16:creationId xmlns:a16="http://schemas.microsoft.com/office/drawing/2014/main" id="{6518B989-F31A-4C5E-869F-C519AEE09C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1889" y="6590108"/>
            <a:ext cx="2930461" cy="161904"/>
          </a:xfrm>
          <a:prstGeom prst="rect">
            <a:avLst/>
          </a:prstGeom>
        </p:spPr>
      </p:pic>
      <p:pic>
        <p:nvPicPr>
          <p:cNvPr id="23" name="Picture 22">
            <a:extLst>
              <a:ext uri="{FF2B5EF4-FFF2-40B4-BE49-F238E27FC236}">
                <a16:creationId xmlns:a16="http://schemas.microsoft.com/office/drawing/2014/main" id="{CAC70870-50E1-4297-AD1B-41C8682F46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00542" y="149452"/>
            <a:ext cx="931896" cy="592096"/>
          </a:xfrm>
          <a:prstGeom prst="round2DiagRect">
            <a:avLst/>
          </a:prstGeom>
          <a:ln w="28575">
            <a:solidFill>
              <a:schemeClr val="tx1"/>
            </a:solidFill>
          </a:ln>
        </p:spPr>
      </p:pic>
    </p:spTree>
    <p:extLst>
      <p:ext uri="{BB962C8B-B14F-4D97-AF65-F5344CB8AC3E}">
        <p14:creationId xmlns:p14="http://schemas.microsoft.com/office/powerpoint/2010/main" val="38003109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99FF650-6B47-44D3-95BF-D242F392A4E9}"/>
              </a:ext>
            </a:extLst>
          </p:cNvPr>
          <p:cNvSpPr/>
          <p:nvPr/>
        </p:nvSpPr>
        <p:spPr>
          <a:xfrm>
            <a:off x="-1" y="0"/>
            <a:ext cx="3837315" cy="6858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172398"/>
            <a:endParaRPr lang="en-US" sz="4600" dirty="0">
              <a:solidFill>
                <a:srgbClr val="FF0000"/>
              </a:solidFill>
            </a:endParaRPr>
          </a:p>
        </p:txBody>
      </p:sp>
      <p:sp>
        <p:nvSpPr>
          <p:cNvPr id="2" name="Title 1"/>
          <p:cNvSpPr>
            <a:spLocks noGrp="1"/>
          </p:cNvSpPr>
          <p:nvPr>
            <p:ph type="ctrTitle"/>
          </p:nvPr>
        </p:nvSpPr>
        <p:spPr>
          <a:xfrm>
            <a:off x="65870" y="197769"/>
            <a:ext cx="3837315" cy="3014988"/>
          </a:xfrm>
        </p:spPr>
        <p:txBody>
          <a:bodyPr/>
          <a:lstStyle/>
          <a:p>
            <a:pPr algn="l">
              <a:lnSpc>
                <a:spcPct val="100000"/>
              </a:lnSpc>
            </a:pPr>
            <a:r>
              <a:rPr lang="en-US" dirty="0">
                <a:solidFill>
                  <a:schemeClr val="bg1"/>
                </a:solidFill>
                <a:latin typeface="+mj-lt"/>
              </a:rPr>
              <a:t>On Average, Niche Entertainment Networks ‘Tune-In’ Viewing Sessions Are Virtually On Par With Viewers Of Larger Cable Entertainment Networks</a:t>
            </a:r>
          </a:p>
        </p:txBody>
      </p:sp>
      <p:sp>
        <p:nvSpPr>
          <p:cNvPr id="4" name="Text Placeholder 3"/>
          <p:cNvSpPr>
            <a:spLocks noGrp="1"/>
          </p:cNvSpPr>
          <p:nvPr>
            <p:ph type="body" sz="quarter" idx="14"/>
          </p:nvPr>
        </p:nvSpPr>
        <p:spPr>
          <a:xfrm>
            <a:off x="0" y="5406419"/>
            <a:ext cx="3837314" cy="1456917"/>
          </a:xfrm>
        </p:spPr>
        <p:txBody>
          <a:bodyPr vert="horz"/>
          <a:lstStyle/>
          <a:p>
            <a:r>
              <a:rPr lang="en-US" sz="800" dirty="0">
                <a:solidFill>
                  <a:schemeClr val="bg1"/>
                </a:solidFill>
                <a:latin typeface="+mj-lt"/>
              </a:rPr>
              <a:t>Source: VAB analysis of Nielsen </a:t>
            </a:r>
            <a:r>
              <a:rPr lang="en-US" sz="800" dirty="0" err="1">
                <a:solidFill>
                  <a:schemeClr val="bg1"/>
                </a:solidFill>
                <a:latin typeface="+mj-lt"/>
              </a:rPr>
              <a:t>Npower</a:t>
            </a:r>
            <a:r>
              <a:rPr lang="en-US" sz="800" dirty="0">
                <a:solidFill>
                  <a:schemeClr val="bg1"/>
                </a:solidFill>
                <a:latin typeface="+mj-lt"/>
              </a:rPr>
              <a:t> Length of Tune Time Period Report, Persons 2+, Viewing Source: Ad-Supported Cable, Total Day, Measurement Interval: 12/1/18 – 12/31/18; Average Length of Viewing Session = Average Length of Tuning Events: The average length of all tuning events to the selected viewing source, daypart and feed pattern. The Average Length of Tune calculation is: Number of Minutes Viewed / Total Number of Events Tuned; 20 Niche Networks reflect those included in “General Entertainment” on slide 4; 22 Large Networks include: A&amp;E, AMC, Animal Planet, Bravo, Comedy Central, E!, Freeform, FX, FXX, Hallmark Channel, History Channel, Investigation Discovery, Lifetime, Nick @ </a:t>
            </a:r>
            <a:r>
              <a:rPr lang="en-US" sz="800" dirty="0" err="1">
                <a:solidFill>
                  <a:schemeClr val="bg1"/>
                </a:solidFill>
                <a:latin typeface="+mj-lt"/>
              </a:rPr>
              <a:t>Nite</a:t>
            </a:r>
            <a:r>
              <a:rPr lang="en-US" sz="800" dirty="0">
                <a:solidFill>
                  <a:schemeClr val="bg1"/>
                </a:solidFill>
                <a:latin typeface="+mj-lt"/>
              </a:rPr>
              <a:t>, Paramount Network, Syfy, TBS, TLC, TNT, TV Land, </a:t>
            </a:r>
            <a:r>
              <a:rPr lang="en-US" sz="800" dirty="0" err="1">
                <a:solidFill>
                  <a:schemeClr val="bg1"/>
                </a:solidFill>
                <a:latin typeface="+mj-lt"/>
              </a:rPr>
              <a:t>WEtv</a:t>
            </a:r>
            <a:r>
              <a:rPr lang="en-US" sz="800" dirty="0">
                <a:solidFill>
                  <a:schemeClr val="bg1"/>
                </a:solidFill>
                <a:latin typeface="+mj-lt"/>
              </a:rPr>
              <a:t> &amp; WGN America.</a:t>
            </a:r>
          </a:p>
          <a:p>
            <a:endParaRPr lang="en-US" sz="800" dirty="0">
              <a:solidFill>
                <a:schemeClr val="bg1"/>
              </a:solidFill>
              <a:latin typeface="+mj-lt"/>
            </a:endParaRPr>
          </a:p>
        </p:txBody>
      </p:sp>
      <p:graphicFrame>
        <p:nvGraphicFramePr>
          <p:cNvPr id="7" name="Chart 6"/>
          <p:cNvGraphicFramePr/>
          <p:nvPr>
            <p:extLst>
              <p:ext uri="{D42A27DB-BD31-4B8C-83A1-F6EECF244321}">
                <p14:modId xmlns:p14="http://schemas.microsoft.com/office/powerpoint/2010/main" val="2059725612"/>
              </p:ext>
            </p:extLst>
          </p:nvPr>
        </p:nvGraphicFramePr>
        <p:xfrm>
          <a:off x="4104984" y="1160974"/>
          <a:ext cx="7793830" cy="4527445"/>
        </p:xfrm>
        <a:graphic>
          <a:graphicData uri="http://schemas.openxmlformats.org/drawingml/2006/chart">
            <c:chart xmlns:c="http://schemas.openxmlformats.org/drawingml/2006/chart" xmlns:r="http://schemas.openxmlformats.org/officeDocument/2006/relationships" r:id="rId3"/>
          </a:graphicData>
        </a:graphic>
      </p:graphicFrame>
      <p:sp>
        <p:nvSpPr>
          <p:cNvPr id="12" name="Slide Number Placeholder 5">
            <a:extLst>
              <a:ext uri="{FF2B5EF4-FFF2-40B4-BE49-F238E27FC236}">
                <a16:creationId xmlns:a16="http://schemas.microsoft.com/office/drawing/2014/main" id="{1C58B213-BEAC-4AC7-8221-D57845BB63DA}"/>
              </a:ext>
            </a:extLst>
          </p:cNvPr>
          <p:cNvSpPr txBox="1">
            <a:spLocks/>
          </p:cNvSpPr>
          <p:nvPr/>
        </p:nvSpPr>
        <p:spPr>
          <a:xfrm>
            <a:off x="9209646" y="6483697"/>
            <a:ext cx="2844800" cy="513769"/>
          </a:xfrm>
          <a:prstGeom prst="rect">
            <a:avLst/>
          </a:prstGeom>
          <a:noFill/>
        </p:spPr>
        <p:txBody>
          <a:bodyPr wrap="square" rtlCol="0">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86082">
              <a:defRPr/>
            </a:pPr>
            <a:fld id="{FC623D9C-B141-0E44-9A0E-426DA6A043B9}" type="slidenum">
              <a:rPr lang="en-US" smtClean="0"/>
              <a:pPr defTabSz="586082">
                <a:defRPr/>
              </a:pPr>
              <a:t>11</a:t>
            </a:fld>
            <a:endParaRPr lang="en-US" dirty="0"/>
          </a:p>
        </p:txBody>
      </p:sp>
      <p:pic>
        <p:nvPicPr>
          <p:cNvPr id="13" name="Picture 12">
            <a:extLst>
              <a:ext uri="{FF2B5EF4-FFF2-40B4-BE49-F238E27FC236}">
                <a16:creationId xmlns:a16="http://schemas.microsoft.com/office/drawing/2014/main" id="{6518B989-F31A-4C5E-869F-C519AEE09C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1889" y="6590108"/>
            <a:ext cx="2930461" cy="161904"/>
          </a:xfrm>
          <a:prstGeom prst="rect">
            <a:avLst/>
          </a:prstGeom>
        </p:spPr>
      </p:pic>
      <p:pic>
        <p:nvPicPr>
          <p:cNvPr id="23" name="Picture 22">
            <a:extLst>
              <a:ext uri="{FF2B5EF4-FFF2-40B4-BE49-F238E27FC236}">
                <a16:creationId xmlns:a16="http://schemas.microsoft.com/office/drawing/2014/main" id="{CAC70870-50E1-4297-AD1B-41C8682F46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00542" y="149452"/>
            <a:ext cx="931896" cy="592096"/>
          </a:xfrm>
          <a:prstGeom prst="round2DiagRect">
            <a:avLst/>
          </a:prstGeom>
          <a:ln w="28575">
            <a:solidFill>
              <a:schemeClr val="tx1"/>
            </a:solidFill>
          </a:ln>
        </p:spPr>
      </p:pic>
    </p:spTree>
    <p:extLst>
      <p:ext uri="{BB962C8B-B14F-4D97-AF65-F5344CB8AC3E}">
        <p14:creationId xmlns:p14="http://schemas.microsoft.com/office/powerpoint/2010/main" val="36939492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 name="Chart 38">
            <a:extLst>
              <a:ext uri="{FF2B5EF4-FFF2-40B4-BE49-F238E27FC236}">
                <a16:creationId xmlns:a16="http://schemas.microsoft.com/office/drawing/2014/main" id="{B383462A-1CA0-4D89-AB1E-703EF5479DE8}"/>
              </a:ext>
            </a:extLst>
          </p:cNvPr>
          <p:cNvGraphicFramePr/>
          <p:nvPr>
            <p:extLst>
              <p:ext uri="{D42A27DB-BD31-4B8C-83A1-F6EECF244321}">
                <p14:modId xmlns:p14="http://schemas.microsoft.com/office/powerpoint/2010/main" val="1804836528"/>
              </p:ext>
            </p:extLst>
          </p:nvPr>
        </p:nvGraphicFramePr>
        <p:xfrm>
          <a:off x="4786250" y="2522938"/>
          <a:ext cx="2409198" cy="2626111"/>
        </p:xfrm>
        <a:graphic>
          <a:graphicData uri="http://schemas.openxmlformats.org/drawingml/2006/chart">
            <c:chart xmlns:c="http://schemas.openxmlformats.org/drawingml/2006/chart" xmlns:r="http://schemas.openxmlformats.org/officeDocument/2006/relationships" r:id="rId2"/>
          </a:graphicData>
        </a:graphic>
      </p:graphicFrame>
      <p:sp>
        <p:nvSpPr>
          <p:cNvPr id="35" name="Rectangle 34">
            <a:extLst>
              <a:ext uri="{FF2B5EF4-FFF2-40B4-BE49-F238E27FC236}">
                <a16:creationId xmlns:a16="http://schemas.microsoft.com/office/drawing/2014/main" id="{9F983A50-DF83-4FB3-B471-CD998FC67B8A}"/>
              </a:ext>
            </a:extLst>
          </p:cNvPr>
          <p:cNvSpPr/>
          <p:nvPr/>
        </p:nvSpPr>
        <p:spPr>
          <a:xfrm>
            <a:off x="0" y="0"/>
            <a:ext cx="3640112" cy="6858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172398"/>
            <a:endParaRPr lang="en-US" sz="4600">
              <a:solidFill>
                <a:prstClr val="white"/>
              </a:solidFill>
              <a:latin typeface="Trebuchet MS"/>
            </a:endParaRPr>
          </a:p>
        </p:txBody>
      </p:sp>
      <p:sp>
        <p:nvSpPr>
          <p:cNvPr id="2" name="Title 1"/>
          <p:cNvSpPr>
            <a:spLocks noGrp="1"/>
          </p:cNvSpPr>
          <p:nvPr>
            <p:ph type="ctrTitle"/>
          </p:nvPr>
        </p:nvSpPr>
        <p:spPr>
          <a:xfrm>
            <a:off x="32378" y="252301"/>
            <a:ext cx="3640112" cy="3015006"/>
          </a:xfrm>
        </p:spPr>
        <p:txBody>
          <a:bodyPr/>
          <a:lstStyle/>
          <a:p>
            <a:pPr algn="l">
              <a:lnSpc>
                <a:spcPct val="100000"/>
              </a:lnSpc>
            </a:pPr>
            <a:r>
              <a:rPr lang="en-US" dirty="0">
                <a:solidFill>
                  <a:schemeClr val="bg1"/>
                </a:solidFill>
                <a:latin typeface="+mj-lt"/>
                <a:cs typeface="+mj-cs"/>
              </a:rPr>
              <a:t>Niche Cable Networks’ Ability To Capture Viewer’s Attention And Captivate Their Innate Curiosity Leads To A Very High Level Of </a:t>
            </a:r>
            <a:r>
              <a:rPr lang="en-US" b="1" dirty="0">
                <a:solidFill>
                  <a:schemeClr val="bg1"/>
                </a:solidFill>
                <a:latin typeface="+mj-lt"/>
                <a:cs typeface="+mj-cs"/>
              </a:rPr>
              <a:t>‘Live’ Viewing </a:t>
            </a:r>
          </a:p>
        </p:txBody>
      </p:sp>
      <p:sp>
        <p:nvSpPr>
          <p:cNvPr id="4" name="Text Placeholder 3"/>
          <p:cNvSpPr>
            <a:spLocks noGrp="1"/>
          </p:cNvSpPr>
          <p:nvPr>
            <p:ph type="body" sz="quarter" idx="14"/>
          </p:nvPr>
        </p:nvSpPr>
        <p:spPr>
          <a:xfrm>
            <a:off x="0" y="6272951"/>
            <a:ext cx="3704869" cy="585049"/>
          </a:xfrm>
        </p:spPr>
        <p:txBody>
          <a:bodyPr>
            <a:noAutofit/>
          </a:bodyPr>
          <a:lstStyle/>
          <a:p>
            <a:r>
              <a:rPr lang="en-US" sz="800" dirty="0">
                <a:solidFill>
                  <a:schemeClr val="bg1"/>
                </a:solidFill>
              </a:rPr>
              <a:t>Source: Nielsen </a:t>
            </a:r>
            <a:r>
              <a:rPr lang="en-US" sz="800" dirty="0" err="1">
                <a:solidFill>
                  <a:schemeClr val="bg1"/>
                </a:solidFill>
              </a:rPr>
              <a:t>NPower</a:t>
            </a:r>
            <a:r>
              <a:rPr lang="en-US" sz="800" dirty="0">
                <a:solidFill>
                  <a:schemeClr val="bg1"/>
                </a:solidFill>
              </a:rPr>
              <a:t> R&amp;F Time Period Report, Primetime, Live vs. Live+7, Niche Networks, ad-supported cable TV, broadcast TV, 1/1/2018 – 12/31/2018.  P2+ &amp; P18-34 (Millennials). Cable networks are those niche networks defined on slide 3.</a:t>
            </a:r>
            <a:endParaRPr lang="en-US" sz="800" i="1" dirty="0">
              <a:solidFill>
                <a:schemeClr val="bg1"/>
              </a:solidFill>
            </a:endParaRPr>
          </a:p>
        </p:txBody>
      </p:sp>
      <p:graphicFrame>
        <p:nvGraphicFramePr>
          <p:cNvPr id="11" name="Chart 10"/>
          <p:cNvGraphicFramePr/>
          <p:nvPr>
            <p:extLst>
              <p:ext uri="{D42A27DB-BD31-4B8C-83A1-F6EECF244321}">
                <p14:modId xmlns:p14="http://schemas.microsoft.com/office/powerpoint/2010/main" val="1407170666"/>
              </p:ext>
            </p:extLst>
          </p:nvPr>
        </p:nvGraphicFramePr>
        <p:xfrm>
          <a:off x="8211443" y="2522938"/>
          <a:ext cx="2409198" cy="2626111"/>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8448884" y="5257470"/>
            <a:ext cx="1934316" cy="270663"/>
          </a:xfrm>
          <a:prstGeom prst="rect">
            <a:avLst/>
          </a:prstGeom>
          <a:noFill/>
          <a:ln>
            <a:solidFill>
              <a:schemeClr val="tx1"/>
            </a:solidFill>
          </a:ln>
        </p:spPr>
        <p:txBody>
          <a:bodyPr wrap="square" rtlCol="0">
            <a:spAutoFit/>
          </a:bodyPr>
          <a:lstStyle>
            <a:defPPr>
              <a:defRPr lang="en-US"/>
            </a:defPPr>
            <a:lvl1pPr algn="ctr">
              <a:defRPr sz="1100" b="1">
                <a:solidFill>
                  <a:prstClr val="black"/>
                </a:solidFill>
              </a:defRPr>
            </a:lvl1pPr>
          </a:lstStyle>
          <a:p>
            <a:r>
              <a:rPr lang="en-US" dirty="0"/>
              <a:t>Total Ad-Supported Cable</a:t>
            </a:r>
          </a:p>
        </p:txBody>
      </p:sp>
      <p:sp>
        <p:nvSpPr>
          <p:cNvPr id="16" name="Text Placeholder 2">
            <a:extLst>
              <a:ext uri="{FF2B5EF4-FFF2-40B4-BE49-F238E27FC236}">
                <a16:creationId xmlns:a16="http://schemas.microsoft.com/office/drawing/2014/main" id="{3C191552-AE7A-4281-9DF6-B5B3832FDD36}"/>
              </a:ext>
            </a:extLst>
          </p:cNvPr>
          <p:cNvSpPr txBox="1">
            <a:spLocks noGrp="1"/>
          </p:cNvSpPr>
          <p:nvPr>
            <p:ph type="body" sz="quarter" idx="13"/>
          </p:nvPr>
        </p:nvSpPr>
        <p:spPr>
          <a:xfrm>
            <a:off x="4787809" y="1999152"/>
            <a:ext cx="6014161" cy="36868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b="1" dirty="0"/>
              <a:t>Television Primetime Viewing: % “Live” vs. “Time-Shifted”</a:t>
            </a:r>
            <a:endParaRPr lang="en-US" sz="1600" b="1" i="1" dirty="0"/>
          </a:p>
        </p:txBody>
      </p:sp>
      <p:sp>
        <p:nvSpPr>
          <p:cNvPr id="21" name="Oval 20">
            <a:extLst>
              <a:ext uri="{FF2B5EF4-FFF2-40B4-BE49-F238E27FC236}">
                <a16:creationId xmlns:a16="http://schemas.microsoft.com/office/drawing/2014/main" id="{7B3F5698-8BBB-46FC-A269-9C93BD1A55A5}"/>
              </a:ext>
            </a:extLst>
          </p:cNvPr>
          <p:cNvSpPr/>
          <p:nvPr/>
        </p:nvSpPr>
        <p:spPr>
          <a:xfrm>
            <a:off x="8675054" y="3717360"/>
            <a:ext cx="407151" cy="378585"/>
          </a:xfrm>
          <a:prstGeom prst="ellipse">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 name="TextBox 2">
            <a:extLst>
              <a:ext uri="{FF2B5EF4-FFF2-40B4-BE49-F238E27FC236}">
                <a16:creationId xmlns:a16="http://schemas.microsoft.com/office/drawing/2014/main" id="{3F878B95-4197-4515-978B-A53044F16F01}"/>
              </a:ext>
            </a:extLst>
          </p:cNvPr>
          <p:cNvSpPr txBox="1"/>
          <p:nvPr/>
        </p:nvSpPr>
        <p:spPr>
          <a:xfrm>
            <a:off x="4009553" y="1033452"/>
            <a:ext cx="7802902" cy="847123"/>
          </a:xfrm>
          <a:prstGeom prst="rect">
            <a:avLst/>
          </a:prstGeom>
          <a:noFill/>
        </p:spPr>
        <p:txBody>
          <a:bodyPr wrap="square" rtlCol="0">
            <a:spAutoFit/>
          </a:bodyPr>
          <a:lstStyle/>
          <a:p>
            <a:pPr algn="ctr"/>
            <a:r>
              <a:rPr lang="en-US" sz="1600" dirty="0"/>
              <a:t>Specialized cable content allows viewers to immediately indulge their wide variety of interests &amp; passions - and inspires new ones. While most TV is watched live, live viewing for niche cable is greater, including for Millennials.</a:t>
            </a:r>
          </a:p>
        </p:txBody>
      </p:sp>
      <p:sp>
        <p:nvSpPr>
          <p:cNvPr id="24" name="TextBox 23">
            <a:extLst>
              <a:ext uri="{FF2B5EF4-FFF2-40B4-BE49-F238E27FC236}">
                <a16:creationId xmlns:a16="http://schemas.microsoft.com/office/drawing/2014/main" id="{03A903B9-390C-4DE6-A68B-4D179C9B351F}"/>
              </a:ext>
            </a:extLst>
          </p:cNvPr>
          <p:cNvSpPr txBox="1"/>
          <p:nvPr/>
        </p:nvSpPr>
        <p:spPr>
          <a:xfrm>
            <a:off x="5046221" y="5261996"/>
            <a:ext cx="1889257" cy="261610"/>
          </a:xfrm>
          <a:prstGeom prst="rect">
            <a:avLst/>
          </a:prstGeom>
          <a:solidFill>
            <a:srgbClr val="FFFFCC"/>
          </a:solidFill>
          <a:ln>
            <a:solidFill>
              <a:schemeClr val="tx1"/>
            </a:solidFill>
          </a:ln>
        </p:spPr>
        <p:txBody>
          <a:bodyPr wrap="square" rtlCol="0">
            <a:spAutoFit/>
          </a:bodyPr>
          <a:lstStyle/>
          <a:p>
            <a:pPr algn="ctr"/>
            <a:r>
              <a:rPr lang="en-US" sz="1100" b="1" dirty="0">
                <a:solidFill>
                  <a:prstClr val="black"/>
                </a:solidFill>
              </a:rPr>
              <a:t>Total Niche Cable</a:t>
            </a:r>
          </a:p>
        </p:txBody>
      </p:sp>
      <p:sp>
        <p:nvSpPr>
          <p:cNvPr id="27" name="Slide Number Placeholder 5">
            <a:extLst>
              <a:ext uri="{FF2B5EF4-FFF2-40B4-BE49-F238E27FC236}">
                <a16:creationId xmlns:a16="http://schemas.microsoft.com/office/drawing/2014/main" id="{EE00EDB1-E367-4831-B849-997A90785E03}"/>
              </a:ext>
            </a:extLst>
          </p:cNvPr>
          <p:cNvSpPr txBox="1">
            <a:spLocks/>
          </p:cNvSpPr>
          <p:nvPr/>
        </p:nvSpPr>
        <p:spPr>
          <a:xfrm>
            <a:off x="9209646" y="6483697"/>
            <a:ext cx="2844800" cy="513769"/>
          </a:xfrm>
          <a:prstGeom prst="rect">
            <a:avLst/>
          </a:prstGeom>
          <a:noFill/>
        </p:spPr>
        <p:txBody>
          <a:bodyPr wrap="square" rtlCol="0">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86082">
              <a:defRPr/>
            </a:pPr>
            <a:fld id="{FC623D9C-B141-0E44-9A0E-426DA6A043B9}" type="slidenum">
              <a:rPr lang="en-US" smtClean="0"/>
              <a:pPr defTabSz="586082">
                <a:defRPr/>
              </a:pPr>
              <a:t>12</a:t>
            </a:fld>
            <a:endParaRPr lang="en-US" dirty="0"/>
          </a:p>
        </p:txBody>
      </p:sp>
      <p:pic>
        <p:nvPicPr>
          <p:cNvPr id="28" name="Picture 27">
            <a:extLst>
              <a:ext uri="{FF2B5EF4-FFF2-40B4-BE49-F238E27FC236}">
                <a16:creationId xmlns:a16="http://schemas.microsoft.com/office/drawing/2014/main" id="{98E7C22D-9940-4FA1-967F-BC94101910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1889" y="6590108"/>
            <a:ext cx="2930461" cy="161904"/>
          </a:xfrm>
          <a:prstGeom prst="rect">
            <a:avLst/>
          </a:prstGeom>
        </p:spPr>
      </p:pic>
      <p:grpSp>
        <p:nvGrpSpPr>
          <p:cNvPr id="29" name="Group 28">
            <a:extLst>
              <a:ext uri="{FF2B5EF4-FFF2-40B4-BE49-F238E27FC236}">
                <a16:creationId xmlns:a16="http://schemas.microsoft.com/office/drawing/2014/main" id="{270B7576-50E0-428C-93B5-2E8DBDA9CDC3}"/>
              </a:ext>
            </a:extLst>
          </p:cNvPr>
          <p:cNvGrpSpPr/>
          <p:nvPr/>
        </p:nvGrpSpPr>
        <p:grpSpPr>
          <a:xfrm>
            <a:off x="6723185" y="5788140"/>
            <a:ext cx="2029143" cy="307777"/>
            <a:chOff x="10183177" y="3839868"/>
            <a:chExt cx="2029143" cy="307777"/>
          </a:xfrm>
        </p:grpSpPr>
        <p:sp>
          <p:nvSpPr>
            <p:cNvPr id="30" name="Rectangle 29">
              <a:extLst>
                <a:ext uri="{FF2B5EF4-FFF2-40B4-BE49-F238E27FC236}">
                  <a16:creationId xmlns:a16="http://schemas.microsoft.com/office/drawing/2014/main" id="{B90ACD57-EB1A-49D3-936B-02CF63ED67F9}"/>
                </a:ext>
              </a:extLst>
            </p:cNvPr>
            <p:cNvSpPr/>
            <p:nvPr/>
          </p:nvSpPr>
          <p:spPr>
            <a:xfrm>
              <a:off x="10183177" y="3884867"/>
              <a:ext cx="232228" cy="217779"/>
            </a:xfrm>
            <a:prstGeom prst="rect">
              <a:avLst/>
            </a:prstGeom>
            <a:solidFill>
              <a:srgbClr val="4F81BD"/>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1" name="TextBox 30">
              <a:extLst>
                <a:ext uri="{FF2B5EF4-FFF2-40B4-BE49-F238E27FC236}">
                  <a16:creationId xmlns:a16="http://schemas.microsoft.com/office/drawing/2014/main" id="{71191443-8700-4953-989F-8082D4307F76}"/>
                </a:ext>
              </a:extLst>
            </p:cNvPr>
            <p:cNvSpPr txBox="1"/>
            <p:nvPr/>
          </p:nvSpPr>
          <p:spPr>
            <a:xfrm>
              <a:off x="10415403" y="3839868"/>
              <a:ext cx="94715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Live</a:t>
              </a:r>
            </a:p>
          </p:txBody>
        </p:sp>
        <p:sp>
          <p:nvSpPr>
            <p:cNvPr id="32" name="Rectangle 31">
              <a:extLst>
                <a:ext uri="{FF2B5EF4-FFF2-40B4-BE49-F238E27FC236}">
                  <a16:creationId xmlns:a16="http://schemas.microsoft.com/office/drawing/2014/main" id="{74395C09-2173-4A3A-A9F6-DF0C78894AB7}"/>
                </a:ext>
              </a:extLst>
            </p:cNvPr>
            <p:cNvSpPr/>
            <p:nvPr/>
          </p:nvSpPr>
          <p:spPr>
            <a:xfrm>
              <a:off x="11032939" y="3884867"/>
              <a:ext cx="232228" cy="217779"/>
            </a:xfrm>
            <a:prstGeom prst="rect">
              <a:avLst/>
            </a:prstGeom>
            <a:solidFill>
              <a:srgbClr val="50C8A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 name="TextBox 32">
              <a:extLst>
                <a:ext uri="{FF2B5EF4-FFF2-40B4-BE49-F238E27FC236}">
                  <a16:creationId xmlns:a16="http://schemas.microsoft.com/office/drawing/2014/main" id="{5EF6140C-809C-4874-8A82-1518136EC6A8}"/>
                </a:ext>
              </a:extLst>
            </p:cNvPr>
            <p:cNvSpPr txBox="1"/>
            <p:nvPr/>
          </p:nvSpPr>
          <p:spPr>
            <a:xfrm>
              <a:off x="11265165" y="3839868"/>
              <a:ext cx="94715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Playback</a:t>
              </a:r>
            </a:p>
          </p:txBody>
        </p:sp>
      </p:grpSp>
      <p:sp>
        <p:nvSpPr>
          <p:cNvPr id="40" name="Oval 39">
            <a:extLst>
              <a:ext uri="{FF2B5EF4-FFF2-40B4-BE49-F238E27FC236}">
                <a16:creationId xmlns:a16="http://schemas.microsoft.com/office/drawing/2014/main" id="{B315B093-D2A4-47A1-BE48-DF25EADFFF7D}"/>
              </a:ext>
            </a:extLst>
          </p:cNvPr>
          <p:cNvSpPr/>
          <p:nvPr/>
        </p:nvSpPr>
        <p:spPr>
          <a:xfrm>
            <a:off x="5251901" y="3683127"/>
            <a:ext cx="407151" cy="378585"/>
          </a:xfrm>
          <a:prstGeom prst="ellipse">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25" name="Picture 24">
            <a:extLst>
              <a:ext uri="{FF2B5EF4-FFF2-40B4-BE49-F238E27FC236}">
                <a16:creationId xmlns:a16="http://schemas.microsoft.com/office/drawing/2014/main" id="{C0DC2837-0764-4493-A575-426821A2B2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00542" y="149452"/>
            <a:ext cx="931896" cy="592096"/>
          </a:xfrm>
          <a:prstGeom prst="round2DiagRect">
            <a:avLst/>
          </a:prstGeom>
          <a:ln w="28575">
            <a:solidFill>
              <a:schemeClr val="tx1"/>
            </a:solidFill>
          </a:ln>
        </p:spPr>
      </p:pic>
    </p:spTree>
    <p:extLst>
      <p:ext uri="{BB962C8B-B14F-4D97-AF65-F5344CB8AC3E}">
        <p14:creationId xmlns:p14="http://schemas.microsoft.com/office/powerpoint/2010/main" val="29161079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0B9E372-1EA6-49AE-8AF2-05168FA85A8B}"/>
              </a:ext>
            </a:extLst>
          </p:cNvPr>
          <p:cNvSpPr/>
          <p:nvPr/>
        </p:nvSpPr>
        <p:spPr>
          <a:xfrm>
            <a:off x="0" y="0"/>
            <a:ext cx="3640112" cy="6858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172398"/>
            <a:endParaRPr lang="en-US" sz="4600">
              <a:solidFill>
                <a:prstClr val="white"/>
              </a:solidFill>
              <a:latin typeface="Trebuchet MS"/>
            </a:endParaRPr>
          </a:p>
        </p:txBody>
      </p:sp>
      <p:sp>
        <p:nvSpPr>
          <p:cNvPr id="2" name="Title 1"/>
          <p:cNvSpPr>
            <a:spLocks noGrp="1"/>
          </p:cNvSpPr>
          <p:nvPr>
            <p:ph type="ctrTitle"/>
          </p:nvPr>
        </p:nvSpPr>
        <p:spPr>
          <a:xfrm>
            <a:off x="0" y="277895"/>
            <a:ext cx="3640112" cy="4416768"/>
          </a:xfrm>
        </p:spPr>
        <p:txBody>
          <a:bodyPr/>
          <a:lstStyle/>
          <a:p>
            <a:pPr algn="l">
              <a:lnSpc>
                <a:spcPct val="100000"/>
              </a:lnSpc>
            </a:pPr>
            <a:r>
              <a:rPr lang="en-US" sz="2200" dirty="0">
                <a:solidFill>
                  <a:schemeClr val="bg1"/>
                </a:solidFill>
              </a:rPr>
              <a:t>From A Social Standpoint, Although There Are Pronounced Differences Between Ratings For Niche Cable Nets vs. Broadcast Nets, Niche Networks’ Average Facebook Following Is Virtually On Par With Broadcast Which Speaks To Viewers’ Passion And Engagement Around ‘Enthusiast’ TV Content</a:t>
            </a:r>
          </a:p>
        </p:txBody>
      </p:sp>
      <p:sp>
        <p:nvSpPr>
          <p:cNvPr id="4" name="Text Placeholder 3"/>
          <p:cNvSpPr>
            <a:spLocks noGrp="1"/>
          </p:cNvSpPr>
          <p:nvPr>
            <p:ph type="body" sz="quarter" idx="14"/>
          </p:nvPr>
        </p:nvSpPr>
        <p:spPr>
          <a:xfrm>
            <a:off x="0" y="6294358"/>
            <a:ext cx="3640112" cy="513769"/>
          </a:xfrm>
        </p:spPr>
        <p:txBody>
          <a:bodyPr/>
          <a:lstStyle/>
          <a:p>
            <a:pPr fontAlgn="base">
              <a:spcBef>
                <a:spcPct val="0"/>
              </a:spcBef>
              <a:spcAft>
                <a:spcPct val="0"/>
              </a:spcAft>
              <a:buClr>
                <a:srgbClr val="C0504D"/>
              </a:buClr>
            </a:pPr>
            <a:r>
              <a:rPr lang="en-US" sz="800" dirty="0">
                <a:solidFill>
                  <a:schemeClr val="bg1"/>
                </a:solidFill>
                <a:latin typeface="Trebuchet MS" pitchFamily="34" charset="0"/>
              </a:rPr>
              <a:t>Source: 2019 Data: Network list reflects 52 of the 55 identified 2019 niche cable networks, with the exception of the following 3 for which there is no current Facebook page - ESPN News, FS2 &amp; </a:t>
            </a:r>
            <a:r>
              <a:rPr lang="en-US" sz="800" dirty="0" err="1">
                <a:solidFill>
                  <a:schemeClr val="bg1"/>
                </a:solidFill>
                <a:latin typeface="Trebuchet MS" pitchFamily="34" charset="0"/>
              </a:rPr>
              <a:t>Nicktoons</a:t>
            </a:r>
            <a:r>
              <a:rPr lang="en-US" sz="800" dirty="0">
                <a:solidFill>
                  <a:schemeClr val="bg1"/>
                </a:solidFill>
                <a:latin typeface="Trebuchet MS" pitchFamily="34" charset="0"/>
              </a:rPr>
              <a:t>. Broadcast Networks include ABC, CBS, CW, FOX, ION and NBC. Data sourced in February 2019.</a:t>
            </a:r>
            <a:endParaRPr lang="en-US" sz="800" dirty="0">
              <a:solidFill>
                <a:schemeClr val="bg1"/>
              </a:solidFill>
            </a:endParaRPr>
          </a:p>
        </p:txBody>
      </p:sp>
      <p:grpSp>
        <p:nvGrpSpPr>
          <p:cNvPr id="14" name="Group 13">
            <a:extLst>
              <a:ext uri="{FF2B5EF4-FFF2-40B4-BE49-F238E27FC236}">
                <a16:creationId xmlns:a16="http://schemas.microsoft.com/office/drawing/2014/main" id="{F32334E3-C844-473D-900C-A7CAC4781FDF}"/>
              </a:ext>
            </a:extLst>
          </p:cNvPr>
          <p:cNvGrpSpPr/>
          <p:nvPr/>
        </p:nvGrpSpPr>
        <p:grpSpPr>
          <a:xfrm>
            <a:off x="4143795" y="1162562"/>
            <a:ext cx="7509102" cy="4532876"/>
            <a:chOff x="3806680" y="1512084"/>
            <a:chExt cx="7509102" cy="4532876"/>
          </a:xfrm>
        </p:grpSpPr>
        <p:graphicFrame>
          <p:nvGraphicFramePr>
            <p:cNvPr id="5" name="Chart 4"/>
            <p:cNvGraphicFramePr/>
            <p:nvPr>
              <p:extLst>
                <p:ext uri="{D42A27DB-BD31-4B8C-83A1-F6EECF244321}">
                  <p14:modId xmlns:p14="http://schemas.microsoft.com/office/powerpoint/2010/main" val="396074124"/>
                </p:ext>
              </p:extLst>
            </p:nvPr>
          </p:nvGraphicFramePr>
          <p:xfrm>
            <a:off x="3806680" y="1544113"/>
            <a:ext cx="7509102" cy="4500847"/>
          </p:xfrm>
          <a:graphic>
            <a:graphicData uri="http://schemas.openxmlformats.org/drawingml/2006/chart">
              <c:chart xmlns:c="http://schemas.openxmlformats.org/drawingml/2006/chart" xmlns:r="http://schemas.openxmlformats.org/officeDocument/2006/relationships" r:id="rId2"/>
            </a:graphicData>
          </a:graphic>
        </p:graphicFrame>
        <p:grpSp>
          <p:nvGrpSpPr>
            <p:cNvPr id="3" name="Group 2">
              <a:extLst>
                <a:ext uri="{FF2B5EF4-FFF2-40B4-BE49-F238E27FC236}">
                  <a16:creationId xmlns:a16="http://schemas.microsoft.com/office/drawing/2014/main" id="{7DC9E48F-C39E-4C67-99AA-2270D6CAD873}"/>
                </a:ext>
              </a:extLst>
            </p:cNvPr>
            <p:cNvGrpSpPr/>
            <p:nvPr/>
          </p:nvGrpSpPr>
          <p:grpSpPr>
            <a:xfrm>
              <a:off x="5810903" y="1512084"/>
              <a:ext cx="4061456" cy="623094"/>
              <a:chOff x="5499356" y="1535395"/>
              <a:chExt cx="4061456" cy="623094"/>
            </a:xfrm>
          </p:grpSpPr>
          <p:sp>
            <p:nvSpPr>
              <p:cNvPr id="9" name="TextBox 8"/>
              <p:cNvSpPr txBox="1"/>
              <p:nvPr/>
            </p:nvSpPr>
            <p:spPr>
              <a:xfrm>
                <a:off x="6146608" y="1673450"/>
                <a:ext cx="3414204" cy="338554"/>
              </a:xfrm>
              <a:prstGeom prst="rect">
                <a:avLst/>
              </a:prstGeom>
              <a:noFill/>
            </p:spPr>
            <p:txBody>
              <a:bodyPr wrap="none" rtlCol="0">
                <a:spAutoFit/>
              </a:bodyPr>
              <a:lstStyle/>
              <a:p>
                <a:r>
                  <a:rPr lang="en-US" sz="1600" b="1" dirty="0">
                    <a:solidFill>
                      <a:prstClr val="black"/>
                    </a:solidFill>
                  </a:rPr>
                  <a:t>Average # of Facebook Page Likes</a:t>
                </a:r>
              </a:p>
            </p:txBody>
          </p:sp>
          <p:pic>
            <p:nvPicPr>
              <p:cNvPr id="7" name="Picture 6">
                <a:extLst>
                  <a:ext uri="{FF2B5EF4-FFF2-40B4-BE49-F238E27FC236}">
                    <a16:creationId xmlns:a16="http://schemas.microsoft.com/office/drawing/2014/main" id="{1DDF6D00-0627-4F28-AB27-EB8C1F1381C8}"/>
                  </a:ext>
                </a:extLst>
              </p:cNvPr>
              <p:cNvPicPr>
                <a:picLocks noChangeAspect="1"/>
              </p:cNvPicPr>
              <p:nvPr/>
            </p:nvPicPr>
            <p:blipFill>
              <a:blip r:embed="rId3"/>
              <a:stretch>
                <a:fillRect/>
              </a:stretch>
            </p:blipFill>
            <p:spPr>
              <a:xfrm>
                <a:off x="5499356" y="1535395"/>
                <a:ext cx="623094" cy="623094"/>
              </a:xfrm>
              <a:prstGeom prst="rect">
                <a:avLst/>
              </a:prstGeom>
            </p:spPr>
          </p:pic>
        </p:grpSp>
      </p:grpSp>
      <p:sp>
        <p:nvSpPr>
          <p:cNvPr id="10" name="Slide Number Placeholder 5">
            <a:extLst>
              <a:ext uri="{FF2B5EF4-FFF2-40B4-BE49-F238E27FC236}">
                <a16:creationId xmlns:a16="http://schemas.microsoft.com/office/drawing/2014/main" id="{029B1423-F6AE-4451-8A3B-5859FAFE5104}"/>
              </a:ext>
            </a:extLst>
          </p:cNvPr>
          <p:cNvSpPr txBox="1">
            <a:spLocks/>
          </p:cNvSpPr>
          <p:nvPr/>
        </p:nvSpPr>
        <p:spPr>
          <a:xfrm>
            <a:off x="9209646" y="6483697"/>
            <a:ext cx="2844800" cy="513769"/>
          </a:xfrm>
          <a:prstGeom prst="rect">
            <a:avLst/>
          </a:prstGeom>
          <a:noFill/>
        </p:spPr>
        <p:txBody>
          <a:bodyPr wrap="square" rtlCol="0">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86082">
              <a:defRPr/>
            </a:pPr>
            <a:fld id="{FC623D9C-B141-0E44-9A0E-426DA6A043B9}" type="slidenum">
              <a:rPr lang="en-US" smtClean="0"/>
              <a:pPr defTabSz="586082">
                <a:defRPr/>
              </a:pPr>
              <a:t>13</a:t>
            </a:fld>
            <a:endParaRPr lang="en-US" dirty="0"/>
          </a:p>
        </p:txBody>
      </p:sp>
      <p:pic>
        <p:nvPicPr>
          <p:cNvPr id="11" name="Picture 10">
            <a:extLst>
              <a:ext uri="{FF2B5EF4-FFF2-40B4-BE49-F238E27FC236}">
                <a16:creationId xmlns:a16="http://schemas.microsoft.com/office/drawing/2014/main" id="{42EC6EDE-9BDA-49A0-A744-EA46046D48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1889" y="6590108"/>
            <a:ext cx="2930461" cy="161904"/>
          </a:xfrm>
          <a:prstGeom prst="rect">
            <a:avLst/>
          </a:prstGeom>
        </p:spPr>
      </p:pic>
      <p:pic>
        <p:nvPicPr>
          <p:cNvPr id="16" name="Picture 15">
            <a:extLst>
              <a:ext uri="{FF2B5EF4-FFF2-40B4-BE49-F238E27FC236}">
                <a16:creationId xmlns:a16="http://schemas.microsoft.com/office/drawing/2014/main" id="{975AE172-FD93-43DA-9509-725542661D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00542" y="149452"/>
            <a:ext cx="931896" cy="592096"/>
          </a:xfrm>
          <a:prstGeom prst="round2DiagRect">
            <a:avLst/>
          </a:prstGeom>
          <a:ln w="28575">
            <a:solidFill>
              <a:schemeClr val="tx1"/>
            </a:solidFill>
          </a:ln>
        </p:spPr>
      </p:pic>
    </p:spTree>
    <p:extLst>
      <p:ext uri="{BB962C8B-B14F-4D97-AF65-F5344CB8AC3E}">
        <p14:creationId xmlns:p14="http://schemas.microsoft.com/office/powerpoint/2010/main" val="7973477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82DA1A4-DEBB-4622-A69D-BE1540C28BB3}"/>
              </a:ext>
            </a:extLst>
          </p:cNvPr>
          <p:cNvSpPr/>
          <p:nvPr/>
        </p:nvSpPr>
        <p:spPr>
          <a:xfrm>
            <a:off x="0" y="0"/>
            <a:ext cx="3640112" cy="6858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172398"/>
            <a:endParaRPr lang="en-US" sz="4600">
              <a:solidFill>
                <a:prstClr val="white"/>
              </a:solidFill>
              <a:latin typeface="Trebuchet MS"/>
            </a:endParaRPr>
          </a:p>
        </p:txBody>
      </p:sp>
      <p:sp>
        <p:nvSpPr>
          <p:cNvPr id="2" name="Title 1"/>
          <p:cNvSpPr>
            <a:spLocks noGrp="1"/>
          </p:cNvSpPr>
          <p:nvPr>
            <p:ph type="ctrTitle"/>
          </p:nvPr>
        </p:nvSpPr>
        <p:spPr>
          <a:xfrm>
            <a:off x="97654" y="255749"/>
            <a:ext cx="3485805" cy="3552771"/>
          </a:xfrm>
        </p:spPr>
        <p:txBody>
          <a:bodyPr/>
          <a:lstStyle/>
          <a:p>
            <a:pPr algn="l">
              <a:lnSpc>
                <a:spcPct val="100000"/>
              </a:lnSpc>
            </a:pPr>
            <a:r>
              <a:rPr lang="en-US" sz="2400" dirty="0">
                <a:solidFill>
                  <a:schemeClr val="bg1"/>
                </a:solidFill>
              </a:rPr>
              <a:t>The Share Of Measured Advertising Impressions On Niche Networks Has Almost </a:t>
            </a:r>
            <a:r>
              <a:rPr lang="en-US" sz="2400" b="1" i="1" dirty="0">
                <a:solidFill>
                  <a:schemeClr val="bg1"/>
                </a:solidFill>
              </a:rPr>
              <a:t>Doubled</a:t>
            </a:r>
            <a:r>
              <a:rPr lang="en-US" sz="2400" dirty="0">
                <a:solidFill>
                  <a:schemeClr val="bg1"/>
                </a:solidFill>
              </a:rPr>
              <a:t> Over The Last 10 Years And Now Account For Over </a:t>
            </a:r>
            <a:r>
              <a:rPr lang="en-US" sz="2400" b="1" i="1" dirty="0">
                <a:solidFill>
                  <a:schemeClr val="bg1"/>
                </a:solidFill>
              </a:rPr>
              <a:t>One-Quarter</a:t>
            </a:r>
            <a:r>
              <a:rPr lang="en-US" sz="2400" dirty="0">
                <a:solidFill>
                  <a:schemeClr val="bg1"/>
                </a:solidFill>
              </a:rPr>
              <a:t> Of All Delivered Ad-Supported Cable TV Impressions</a:t>
            </a:r>
          </a:p>
        </p:txBody>
      </p:sp>
      <p:sp>
        <p:nvSpPr>
          <p:cNvPr id="3" name="Text Placeholder 2"/>
          <p:cNvSpPr>
            <a:spLocks noGrp="1"/>
          </p:cNvSpPr>
          <p:nvPr>
            <p:ph type="body" sz="quarter" idx="13"/>
          </p:nvPr>
        </p:nvSpPr>
        <p:spPr>
          <a:xfrm>
            <a:off x="4523100" y="1468308"/>
            <a:ext cx="6723408" cy="584774"/>
          </a:xfrm>
        </p:spPr>
        <p:txBody>
          <a:bodyPr/>
          <a:lstStyle/>
          <a:p>
            <a:r>
              <a:rPr lang="en-US" sz="1600" b="1" dirty="0"/>
              <a:t>% Share of Total Ad-Supported Available Impressions (C3) – Total Day</a:t>
            </a:r>
          </a:p>
        </p:txBody>
      </p:sp>
      <p:sp>
        <p:nvSpPr>
          <p:cNvPr id="4" name="Text Placeholder 3"/>
          <p:cNvSpPr>
            <a:spLocks noGrp="1"/>
          </p:cNvSpPr>
          <p:nvPr>
            <p:ph type="body" sz="quarter" idx="14"/>
          </p:nvPr>
        </p:nvSpPr>
        <p:spPr>
          <a:xfrm>
            <a:off x="0" y="6240853"/>
            <a:ext cx="3383279" cy="644825"/>
          </a:xfrm>
        </p:spPr>
        <p:txBody>
          <a:bodyPr vert="horz"/>
          <a:lstStyle/>
          <a:p>
            <a:r>
              <a:rPr lang="en-US" sz="800" dirty="0">
                <a:solidFill>
                  <a:schemeClr val="bg1"/>
                </a:solidFill>
              </a:rPr>
              <a:t>Source: Nielsen Ad Intel, </a:t>
            </a:r>
            <a:r>
              <a:rPr lang="en-US" sz="800" i="1" dirty="0">
                <a:solidFill>
                  <a:schemeClr val="bg1"/>
                </a:solidFill>
              </a:rPr>
              <a:t>Persons 2+, </a:t>
            </a:r>
            <a:r>
              <a:rPr lang="en-US" sz="800" dirty="0">
                <a:solidFill>
                  <a:schemeClr val="bg1"/>
                </a:solidFill>
              </a:rPr>
              <a:t>C3 IMPs, Total Day, CY 2008 and CY 2018. Time Period Based on Standard Calendar. Niche Cable Network set reflects the identified 2019 niche cable networks, however not all were measured in the 2008 time period.</a:t>
            </a:r>
          </a:p>
          <a:p>
            <a:r>
              <a:rPr lang="en-US" sz="800" dirty="0">
                <a:solidFill>
                  <a:schemeClr val="bg1"/>
                </a:solidFill>
              </a:rPr>
              <a:t> </a:t>
            </a:r>
          </a:p>
        </p:txBody>
      </p:sp>
      <p:graphicFrame>
        <p:nvGraphicFramePr>
          <p:cNvPr id="7" name="Chart 6"/>
          <p:cNvGraphicFramePr/>
          <p:nvPr>
            <p:extLst>
              <p:ext uri="{D42A27DB-BD31-4B8C-83A1-F6EECF244321}">
                <p14:modId xmlns:p14="http://schemas.microsoft.com/office/powerpoint/2010/main" val="2462136150"/>
              </p:ext>
            </p:extLst>
          </p:nvPr>
        </p:nvGraphicFramePr>
        <p:xfrm>
          <a:off x="4169697" y="1989572"/>
          <a:ext cx="7430215" cy="3967345"/>
        </p:xfrm>
        <a:graphic>
          <a:graphicData uri="http://schemas.openxmlformats.org/drawingml/2006/chart">
            <c:chart xmlns:c="http://schemas.openxmlformats.org/drawingml/2006/chart" xmlns:r="http://schemas.openxmlformats.org/officeDocument/2006/relationships" r:id="rId3"/>
          </a:graphicData>
        </a:graphic>
      </p:graphicFrame>
      <p:sp>
        <p:nvSpPr>
          <p:cNvPr id="11" name="Slide Number Placeholder 5">
            <a:extLst>
              <a:ext uri="{FF2B5EF4-FFF2-40B4-BE49-F238E27FC236}">
                <a16:creationId xmlns:a16="http://schemas.microsoft.com/office/drawing/2014/main" id="{D54AF3EF-593F-4E24-A3D1-8BF9FE637E54}"/>
              </a:ext>
            </a:extLst>
          </p:cNvPr>
          <p:cNvSpPr txBox="1">
            <a:spLocks/>
          </p:cNvSpPr>
          <p:nvPr/>
        </p:nvSpPr>
        <p:spPr>
          <a:xfrm>
            <a:off x="9209646" y="6483697"/>
            <a:ext cx="2844800" cy="513769"/>
          </a:xfrm>
          <a:prstGeom prst="rect">
            <a:avLst/>
          </a:prstGeom>
          <a:noFill/>
        </p:spPr>
        <p:txBody>
          <a:bodyPr wrap="square" rtlCol="0">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86082">
              <a:defRPr/>
            </a:pPr>
            <a:fld id="{FC623D9C-B141-0E44-9A0E-426DA6A043B9}" type="slidenum">
              <a:rPr lang="en-US" smtClean="0"/>
              <a:pPr defTabSz="586082">
                <a:defRPr/>
              </a:pPr>
              <a:t>14</a:t>
            </a:fld>
            <a:endParaRPr lang="en-US" dirty="0"/>
          </a:p>
        </p:txBody>
      </p:sp>
      <p:pic>
        <p:nvPicPr>
          <p:cNvPr id="12" name="Picture 11">
            <a:extLst>
              <a:ext uri="{FF2B5EF4-FFF2-40B4-BE49-F238E27FC236}">
                <a16:creationId xmlns:a16="http://schemas.microsoft.com/office/drawing/2014/main" id="{4FDADCB5-A574-484D-8541-76895D76E4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1889" y="6590108"/>
            <a:ext cx="2930461" cy="161904"/>
          </a:xfrm>
          <a:prstGeom prst="rect">
            <a:avLst/>
          </a:prstGeom>
        </p:spPr>
      </p:pic>
      <p:pic>
        <p:nvPicPr>
          <p:cNvPr id="18" name="Picture 17">
            <a:extLst>
              <a:ext uri="{FF2B5EF4-FFF2-40B4-BE49-F238E27FC236}">
                <a16:creationId xmlns:a16="http://schemas.microsoft.com/office/drawing/2014/main" id="{624CEEAF-8038-41CA-A514-392E3FBD0F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18843" y="170163"/>
            <a:ext cx="895294" cy="571385"/>
          </a:xfrm>
          <a:prstGeom prst="round2DiagRect">
            <a:avLst/>
          </a:prstGeom>
          <a:ln w="28575">
            <a:solidFill>
              <a:schemeClr val="tx1"/>
            </a:solidFill>
          </a:ln>
        </p:spPr>
      </p:pic>
    </p:spTree>
    <p:extLst>
      <p:ext uri="{BB962C8B-B14F-4D97-AF65-F5344CB8AC3E}">
        <p14:creationId xmlns:p14="http://schemas.microsoft.com/office/powerpoint/2010/main" val="3071857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Rectangle 97">
            <a:extLst>
              <a:ext uri="{FF2B5EF4-FFF2-40B4-BE49-F238E27FC236}">
                <a16:creationId xmlns:a16="http://schemas.microsoft.com/office/drawing/2014/main" id="{802E2E1C-EBB7-4B94-852C-CA95B05D8CCD}"/>
              </a:ext>
            </a:extLst>
          </p:cNvPr>
          <p:cNvSpPr/>
          <p:nvPr/>
        </p:nvSpPr>
        <p:spPr>
          <a:xfrm>
            <a:off x="0" y="0"/>
            <a:ext cx="3640112" cy="6858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172398"/>
            <a:endParaRPr lang="en-US" sz="4600">
              <a:solidFill>
                <a:prstClr val="white"/>
              </a:solidFill>
              <a:latin typeface="Trebuchet MS"/>
            </a:endParaRPr>
          </a:p>
        </p:txBody>
      </p:sp>
      <p:sp>
        <p:nvSpPr>
          <p:cNvPr id="2" name="Title 1"/>
          <p:cNvSpPr>
            <a:spLocks noGrp="1"/>
          </p:cNvSpPr>
          <p:nvPr>
            <p:ph type="ctrTitle"/>
          </p:nvPr>
        </p:nvSpPr>
        <p:spPr>
          <a:xfrm>
            <a:off x="71438" y="262641"/>
            <a:ext cx="3640112" cy="3253661"/>
          </a:xfrm>
        </p:spPr>
        <p:txBody>
          <a:bodyPr/>
          <a:lstStyle/>
          <a:p>
            <a:pPr algn="l">
              <a:lnSpc>
                <a:spcPct val="100000"/>
              </a:lnSpc>
            </a:pPr>
            <a:r>
              <a:rPr lang="en-US" dirty="0">
                <a:solidFill>
                  <a:schemeClr val="bg1"/>
                </a:solidFill>
              </a:rPr>
              <a:t>Niche Cable Networks Appeal To A Range Of Advertisers Across Major Categories Who Are Seeking Premium Content, Targeted Audiences And Incremental Reach </a:t>
            </a:r>
          </a:p>
        </p:txBody>
      </p:sp>
      <p:sp>
        <p:nvSpPr>
          <p:cNvPr id="4" name="Text Placeholder 3"/>
          <p:cNvSpPr>
            <a:spLocks noGrp="1"/>
          </p:cNvSpPr>
          <p:nvPr>
            <p:ph type="body" sz="quarter" idx="14"/>
          </p:nvPr>
        </p:nvSpPr>
        <p:spPr>
          <a:xfrm>
            <a:off x="67263" y="6483698"/>
            <a:ext cx="3715724" cy="316820"/>
          </a:xfrm>
        </p:spPr>
        <p:txBody>
          <a:bodyPr/>
          <a:lstStyle/>
          <a:p>
            <a:r>
              <a:rPr lang="en-US" sz="800" dirty="0">
                <a:solidFill>
                  <a:schemeClr val="bg1"/>
                </a:solidFill>
              </a:rPr>
              <a:t>Source: Nielsen Ad Intel 2018. Chart reflects an abbreviated list of select advertisers by category. </a:t>
            </a:r>
          </a:p>
        </p:txBody>
      </p:sp>
      <p:sp>
        <p:nvSpPr>
          <p:cNvPr id="93" name="Slide Number Placeholder 5">
            <a:extLst>
              <a:ext uri="{FF2B5EF4-FFF2-40B4-BE49-F238E27FC236}">
                <a16:creationId xmlns:a16="http://schemas.microsoft.com/office/drawing/2014/main" id="{CDF1CE02-36D4-4F0B-B6A1-A3AFCAFBDFE1}"/>
              </a:ext>
            </a:extLst>
          </p:cNvPr>
          <p:cNvSpPr txBox="1">
            <a:spLocks/>
          </p:cNvSpPr>
          <p:nvPr/>
        </p:nvSpPr>
        <p:spPr>
          <a:xfrm>
            <a:off x="9209646" y="6483697"/>
            <a:ext cx="2844800" cy="513769"/>
          </a:xfrm>
          <a:prstGeom prst="rect">
            <a:avLst/>
          </a:prstGeom>
          <a:noFill/>
        </p:spPr>
        <p:txBody>
          <a:bodyPr wrap="square" rtlCol="0">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86082">
              <a:defRPr/>
            </a:pPr>
            <a:fld id="{FC623D9C-B141-0E44-9A0E-426DA6A043B9}" type="slidenum">
              <a:rPr lang="en-US" smtClean="0"/>
              <a:pPr defTabSz="586082">
                <a:defRPr/>
              </a:pPr>
              <a:t>15</a:t>
            </a:fld>
            <a:endParaRPr lang="en-US" dirty="0"/>
          </a:p>
        </p:txBody>
      </p:sp>
      <p:pic>
        <p:nvPicPr>
          <p:cNvPr id="96" name="Picture 95">
            <a:extLst>
              <a:ext uri="{FF2B5EF4-FFF2-40B4-BE49-F238E27FC236}">
                <a16:creationId xmlns:a16="http://schemas.microsoft.com/office/drawing/2014/main" id="{F32699C3-16B6-406C-9661-C717EFC576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51889" y="6590108"/>
            <a:ext cx="2930461" cy="161904"/>
          </a:xfrm>
          <a:prstGeom prst="rect">
            <a:avLst/>
          </a:prstGeom>
        </p:spPr>
      </p:pic>
      <p:pic>
        <p:nvPicPr>
          <p:cNvPr id="10" name="Picture 9">
            <a:extLst>
              <a:ext uri="{FF2B5EF4-FFF2-40B4-BE49-F238E27FC236}">
                <a16:creationId xmlns:a16="http://schemas.microsoft.com/office/drawing/2014/main" id="{81A3EF2C-C272-4D81-ACC8-066049669F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8843" y="170163"/>
            <a:ext cx="895294" cy="571385"/>
          </a:xfrm>
          <a:prstGeom prst="round2DiagRect">
            <a:avLst/>
          </a:prstGeom>
          <a:ln w="28575">
            <a:solidFill>
              <a:schemeClr val="tx1"/>
            </a:solidFill>
          </a:ln>
        </p:spPr>
      </p:pic>
      <p:sp>
        <p:nvSpPr>
          <p:cNvPr id="16" name="Rectangle 15">
            <a:extLst>
              <a:ext uri="{FF2B5EF4-FFF2-40B4-BE49-F238E27FC236}">
                <a16:creationId xmlns:a16="http://schemas.microsoft.com/office/drawing/2014/main" id="{E0D64FEE-BA58-4634-A34F-A56E5DAB6300}"/>
              </a:ext>
            </a:extLst>
          </p:cNvPr>
          <p:cNvSpPr/>
          <p:nvPr/>
        </p:nvSpPr>
        <p:spPr>
          <a:xfrm>
            <a:off x="4470460" y="721676"/>
            <a:ext cx="6718434" cy="584775"/>
          </a:xfrm>
          <a:prstGeom prst="rect">
            <a:avLst/>
          </a:prstGeom>
        </p:spPr>
        <p:txBody>
          <a:bodyPr wrap="square">
            <a:spAutoFit/>
          </a:bodyPr>
          <a:lstStyle/>
          <a:p>
            <a:pPr algn="ctr"/>
            <a:r>
              <a:rPr lang="en-US" sz="1600" dirty="0"/>
              <a:t>Advertisers span categories, ranging from major retailers to packaged goods and tech brands</a:t>
            </a:r>
          </a:p>
        </p:txBody>
      </p:sp>
      <p:grpSp>
        <p:nvGrpSpPr>
          <p:cNvPr id="114" name="Group 113">
            <a:extLst>
              <a:ext uri="{FF2B5EF4-FFF2-40B4-BE49-F238E27FC236}">
                <a16:creationId xmlns:a16="http://schemas.microsoft.com/office/drawing/2014/main" id="{05946487-37A7-40E8-A921-D6E96538226B}"/>
              </a:ext>
            </a:extLst>
          </p:cNvPr>
          <p:cNvGrpSpPr/>
          <p:nvPr/>
        </p:nvGrpSpPr>
        <p:grpSpPr>
          <a:xfrm>
            <a:off x="7008225" y="4666867"/>
            <a:ext cx="1593100" cy="1469458"/>
            <a:chOff x="333759" y="1651453"/>
            <a:chExt cx="1593100" cy="1469458"/>
          </a:xfrm>
        </p:grpSpPr>
        <p:sp>
          <p:nvSpPr>
            <p:cNvPr id="115" name="Rectangle 114">
              <a:extLst>
                <a:ext uri="{FF2B5EF4-FFF2-40B4-BE49-F238E27FC236}">
                  <a16:creationId xmlns:a16="http://schemas.microsoft.com/office/drawing/2014/main" id="{EECF4546-3012-4DD2-8F39-3B781482A625}"/>
                </a:ext>
              </a:extLst>
            </p:cNvPr>
            <p:cNvSpPr/>
            <p:nvPr/>
          </p:nvSpPr>
          <p:spPr>
            <a:xfrm>
              <a:off x="335278" y="1868034"/>
              <a:ext cx="1591581" cy="1252877"/>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kern="0">
                <a:solidFill>
                  <a:sysClr val="windowText" lastClr="000000"/>
                </a:solidFill>
              </a:endParaRPr>
            </a:p>
          </p:txBody>
        </p:sp>
        <p:sp>
          <p:nvSpPr>
            <p:cNvPr id="116" name="Rectangle 115">
              <a:extLst>
                <a:ext uri="{FF2B5EF4-FFF2-40B4-BE49-F238E27FC236}">
                  <a16:creationId xmlns:a16="http://schemas.microsoft.com/office/drawing/2014/main" id="{478286A5-EEF4-4FAE-B976-57CA2F0DBA07}"/>
                </a:ext>
              </a:extLst>
            </p:cNvPr>
            <p:cNvSpPr/>
            <p:nvPr/>
          </p:nvSpPr>
          <p:spPr>
            <a:xfrm>
              <a:off x="333759" y="1651453"/>
              <a:ext cx="1593099" cy="216581"/>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1200" b="1" kern="0" dirty="0">
                  <a:solidFill>
                    <a:schemeClr val="tx1"/>
                  </a:solidFill>
                </a:rPr>
                <a:t>Insurance/Financial</a:t>
              </a:r>
            </a:p>
          </p:txBody>
        </p:sp>
      </p:grpSp>
      <p:grpSp>
        <p:nvGrpSpPr>
          <p:cNvPr id="117" name="Group 116">
            <a:extLst>
              <a:ext uri="{FF2B5EF4-FFF2-40B4-BE49-F238E27FC236}">
                <a16:creationId xmlns:a16="http://schemas.microsoft.com/office/drawing/2014/main" id="{628E6599-4B2E-444E-9262-FE73885E5AF8}"/>
              </a:ext>
            </a:extLst>
          </p:cNvPr>
          <p:cNvGrpSpPr/>
          <p:nvPr/>
        </p:nvGrpSpPr>
        <p:grpSpPr>
          <a:xfrm>
            <a:off x="4426376" y="1465840"/>
            <a:ext cx="1591581" cy="1469458"/>
            <a:chOff x="2068131" y="1651453"/>
            <a:chExt cx="1591581" cy="1469458"/>
          </a:xfrm>
        </p:grpSpPr>
        <p:sp>
          <p:nvSpPr>
            <p:cNvPr id="118" name="Rectangle 117">
              <a:extLst>
                <a:ext uri="{FF2B5EF4-FFF2-40B4-BE49-F238E27FC236}">
                  <a16:creationId xmlns:a16="http://schemas.microsoft.com/office/drawing/2014/main" id="{849A299F-7865-4D51-8E51-5089353269A9}"/>
                </a:ext>
              </a:extLst>
            </p:cNvPr>
            <p:cNvSpPr/>
            <p:nvPr/>
          </p:nvSpPr>
          <p:spPr>
            <a:xfrm>
              <a:off x="2068131" y="1868034"/>
              <a:ext cx="1591581" cy="1252877"/>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kern="0">
                <a:solidFill>
                  <a:sysClr val="windowText" lastClr="000000"/>
                </a:solidFill>
              </a:endParaRPr>
            </a:p>
          </p:txBody>
        </p:sp>
        <p:sp>
          <p:nvSpPr>
            <p:cNvPr id="119" name="Rectangle 118">
              <a:extLst>
                <a:ext uri="{FF2B5EF4-FFF2-40B4-BE49-F238E27FC236}">
                  <a16:creationId xmlns:a16="http://schemas.microsoft.com/office/drawing/2014/main" id="{A10DA424-DFFC-4791-93C6-8ABD52D6A764}"/>
                </a:ext>
              </a:extLst>
            </p:cNvPr>
            <p:cNvSpPr/>
            <p:nvPr/>
          </p:nvSpPr>
          <p:spPr>
            <a:xfrm>
              <a:off x="2068131" y="1651453"/>
              <a:ext cx="1590062" cy="226972"/>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1200" b="1" kern="0" dirty="0">
                  <a:solidFill>
                    <a:schemeClr val="tx1"/>
                  </a:solidFill>
                </a:rPr>
                <a:t>Telecom</a:t>
              </a:r>
            </a:p>
          </p:txBody>
        </p:sp>
      </p:grpSp>
      <p:grpSp>
        <p:nvGrpSpPr>
          <p:cNvPr id="120" name="Group 119">
            <a:extLst>
              <a:ext uri="{FF2B5EF4-FFF2-40B4-BE49-F238E27FC236}">
                <a16:creationId xmlns:a16="http://schemas.microsoft.com/office/drawing/2014/main" id="{E9B65269-8915-460B-A506-FF937241E108}"/>
              </a:ext>
            </a:extLst>
          </p:cNvPr>
          <p:cNvGrpSpPr/>
          <p:nvPr/>
        </p:nvGrpSpPr>
        <p:grpSpPr>
          <a:xfrm>
            <a:off x="6178375" y="1465840"/>
            <a:ext cx="1577923" cy="1469458"/>
            <a:chOff x="3808171" y="1651453"/>
            <a:chExt cx="1591581" cy="1469458"/>
          </a:xfrm>
        </p:grpSpPr>
        <p:sp>
          <p:nvSpPr>
            <p:cNvPr id="121" name="Rectangle 120">
              <a:extLst>
                <a:ext uri="{FF2B5EF4-FFF2-40B4-BE49-F238E27FC236}">
                  <a16:creationId xmlns:a16="http://schemas.microsoft.com/office/drawing/2014/main" id="{B8EA4D8F-3E00-4E0A-B01C-B0850B05B6AE}"/>
                </a:ext>
              </a:extLst>
            </p:cNvPr>
            <p:cNvSpPr/>
            <p:nvPr/>
          </p:nvSpPr>
          <p:spPr>
            <a:xfrm>
              <a:off x="3808171" y="1868034"/>
              <a:ext cx="1591581" cy="1252877"/>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kern="0">
                <a:solidFill>
                  <a:sysClr val="windowText" lastClr="000000"/>
                </a:solidFill>
              </a:endParaRPr>
            </a:p>
          </p:txBody>
        </p:sp>
        <p:sp>
          <p:nvSpPr>
            <p:cNvPr id="122" name="Rectangle 121">
              <a:extLst>
                <a:ext uri="{FF2B5EF4-FFF2-40B4-BE49-F238E27FC236}">
                  <a16:creationId xmlns:a16="http://schemas.microsoft.com/office/drawing/2014/main" id="{1BD6517C-3171-47BA-9F0A-D8C71DE32A98}"/>
                </a:ext>
              </a:extLst>
            </p:cNvPr>
            <p:cNvSpPr/>
            <p:nvPr/>
          </p:nvSpPr>
          <p:spPr>
            <a:xfrm>
              <a:off x="3809688" y="1651453"/>
              <a:ext cx="1590063" cy="216581"/>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1200" b="1" kern="0" dirty="0">
                  <a:solidFill>
                    <a:schemeClr val="tx1"/>
                  </a:solidFill>
                </a:rPr>
                <a:t>Fast Food </a:t>
              </a:r>
            </a:p>
          </p:txBody>
        </p:sp>
      </p:grpSp>
      <p:grpSp>
        <p:nvGrpSpPr>
          <p:cNvPr id="123" name="Group 122">
            <a:extLst>
              <a:ext uri="{FF2B5EF4-FFF2-40B4-BE49-F238E27FC236}">
                <a16:creationId xmlns:a16="http://schemas.microsoft.com/office/drawing/2014/main" id="{DC51EED0-7843-4D38-9BC9-B11781AEF3FB}"/>
              </a:ext>
            </a:extLst>
          </p:cNvPr>
          <p:cNvGrpSpPr/>
          <p:nvPr/>
        </p:nvGrpSpPr>
        <p:grpSpPr>
          <a:xfrm>
            <a:off x="9632525" y="1465840"/>
            <a:ext cx="1600454" cy="1469458"/>
            <a:chOff x="7279769" y="1651453"/>
            <a:chExt cx="1600454" cy="1469458"/>
          </a:xfrm>
        </p:grpSpPr>
        <p:sp>
          <p:nvSpPr>
            <p:cNvPr id="124" name="Rectangle 123">
              <a:extLst>
                <a:ext uri="{FF2B5EF4-FFF2-40B4-BE49-F238E27FC236}">
                  <a16:creationId xmlns:a16="http://schemas.microsoft.com/office/drawing/2014/main" id="{F0E93806-1E20-47BE-A3E8-98E96609897D}"/>
                </a:ext>
              </a:extLst>
            </p:cNvPr>
            <p:cNvSpPr/>
            <p:nvPr/>
          </p:nvSpPr>
          <p:spPr>
            <a:xfrm>
              <a:off x="7288642" y="1868034"/>
              <a:ext cx="1591581" cy="1252877"/>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kern="0">
                <a:solidFill>
                  <a:sysClr val="windowText" lastClr="000000"/>
                </a:solidFill>
              </a:endParaRPr>
            </a:p>
          </p:txBody>
        </p:sp>
        <p:sp>
          <p:nvSpPr>
            <p:cNvPr id="125" name="Rectangle 124">
              <a:extLst>
                <a:ext uri="{FF2B5EF4-FFF2-40B4-BE49-F238E27FC236}">
                  <a16:creationId xmlns:a16="http://schemas.microsoft.com/office/drawing/2014/main" id="{C5594ACD-36B4-4EBF-9513-A8CD97225308}"/>
                </a:ext>
              </a:extLst>
            </p:cNvPr>
            <p:cNvSpPr/>
            <p:nvPr/>
          </p:nvSpPr>
          <p:spPr>
            <a:xfrm>
              <a:off x="7279769" y="1651453"/>
              <a:ext cx="1600454" cy="216581"/>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1200" b="1" kern="0" dirty="0">
                  <a:solidFill>
                    <a:schemeClr val="tx1"/>
                  </a:solidFill>
                </a:rPr>
                <a:t>Retail</a:t>
              </a:r>
            </a:p>
          </p:txBody>
        </p:sp>
      </p:grpSp>
      <p:grpSp>
        <p:nvGrpSpPr>
          <p:cNvPr id="126" name="Group 125">
            <a:extLst>
              <a:ext uri="{FF2B5EF4-FFF2-40B4-BE49-F238E27FC236}">
                <a16:creationId xmlns:a16="http://schemas.microsoft.com/office/drawing/2014/main" id="{90FA8357-1CB6-4B8E-8CAB-42449D247342}"/>
              </a:ext>
            </a:extLst>
          </p:cNvPr>
          <p:cNvGrpSpPr/>
          <p:nvPr/>
        </p:nvGrpSpPr>
        <p:grpSpPr>
          <a:xfrm>
            <a:off x="5250973" y="4666867"/>
            <a:ext cx="1601245" cy="1469458"/>
            <a:chOff x="324095" y="1651453"/>
            <a:chExt cx="1601245" cy="1469458"/>
          </a:xfrm>
        </p:grpSpPr>
        <p:sp>
          <p:nvSpPr>
            <p:cNvPr id="127" name="Rectangle 126">
              <a:extLst>
                <a:ext uri="{FF2B5EF4-FFF2-40B4-BE49-F238E27FC236}">
                  <a16:creationId xmlns:a16="http://schemas.microsoft.com/office/drawing/2014/main" id="{85DF605B-A5C3-4B62-989A-17CD72FFA581}"/>
                </a:ext>
              </a:extLst>
            </p:cNvPr>
            <p:cNvSpPr/>
            <p:nvPr/>
          </p:nvSpPr>
          <p:spPr>
            <a:xfrm>
              <a:off x="324096" y="1868034"/>
              <a:ext cx="1599727" cy="1252877"/>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kern="0" dirty="0">
                <a:solidFill>
                  <a:sysClr val="windowText" lastClr="000000"/>
                </a:solidFill>
              </a:endParaRPr>
            </a:p>
          </p:txBody>
        </p:sp>
        <p:sp>
          <p:nvSpPr>
            <p:cNvPr id="128" name="Rectangle 127">
              <a:extLst>
                <a:ext uri="{FF2B5EF4-FFF2-40B4-BE49-F238E27FC236}">
                  <a16:creationId xmlns:a16="http://schemas.microsoft.com/office/drawing/2014/main" id="{B3394D77-A95B-44A6-9894-5ECDD4561E1E}"/>
                </a:ext>
              </a:extLst>
            </p:cNvPr>
            <p:cNvSpPr/>
            <p:nvPr/>
          </p:nvSpPr>
          <p:spPr>
            <a:xfrm>
              <a:off x="324095" y="1651453"/>
              <a:ext cx="1601245" cy="216581"/>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1200" b="1" kern="0" dirty="0">
                  <a:solidFill>
                    <a:schemeClr val="tx1"/>
                  </a:solidFill>
                </a:rPr>
                <a:t>Pharmaceutical</a:t>
              </a:r>
            </a:p>
          </p:txBody>
        </p:sp>
      </p:grpSp>
      <p:grpSp>
        <p:nvGrpSpPr>
          <p:cNvPr id="129" name="Group 128">
            <a:extLst>
              <a:ext uri="{FF2B5EF4-FFF2-40B4-BE49-F238E27FC236}">
                <a16:creationId xmlns:a16="http://schemas.microsoft.com/office/drawing/2014/main" id="{B8807C1C-A7CA-4A49-AEA7-D794FC350A2E}"/>
              </a:ext>
            </a:extLst>
          </p:cNvPr>
          <p:cNvGrpSpPr/>
          <p:nvPr/>
        </p:nvGrpSpPr>
        <p:grpSpPr>
          <a:xfrm>
            <a:off x="4426376" y="3064272"/>
            <a:ext cx="1591581" cy="1469458"/>
            <a:chOff x="2068131" y="1651453"/>
            <a:chExt cx="1591581" cy="1469458"/>
          </a:xfrm>
        </p:grpSpPr>
        <p:sp>
          <p:nvSpPr>
            <p:cNvPr id="130" name="Rectangle 129">
              <a:extLst>
                <a:ext uri="{FF2B5EF4-FFF2-40B4-BE49-F238E27FC236}">
                  <a16:creationId xmlns:a16="http://schemas.microsoft.com/office/drawing/2014/main" id="{75BD221D-CC79-4B98-A24F-B714A95CD19C}"/>
                </a:ext>
              </a:extLst>
            </p:cNvPr>
            <p:cNvSpPr/>
            <p:nvPr/>
          </p:nvSpPr>
          <p:spPr>
            <a:xfrm>
              <a:off x="2068131" y="1868034"/>
              <a:ext cx="1591581" cy="1252877"/>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kern="0">
                <a:solidFill>
                  <a:sysClr val="windowText" lastClr="000000"/>
                </a:solidFill>
              </a:endParaRPr>
            </a:p>
          </p:txBody>
        </p:sp>
        <p:sp>
          <p:nvSpPr>
            <p:cNvPr id="131" name="Rectangle 130">
              <a:extLst>
                <a:ext uri="{FF2B5EF4-FFF2-40B4-BE49-F238E27FC236}">
                  <a16:creationId xmlns:a16="http://schemas.microsoft.com/office/drawing/2014/main" id="{1789A07C-3484-48F8-8A5E-FDF641B11A76}"/>
                </a:ext>
              </a:extLst>
            </p:cNvPr>
            <p:cNvSpPr/>
            <p:nvPr/>
          </p:nvSpPr>
          <p:spPr>
            <a:xfrm>
              <a:off x="2068131" y="1651453"/>
              <a:ext cx="1590062" cy="216581"/>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1200" b="1" kern="0" dirty="0">
                  <a:solidFill>
                    <a:schemeClr val="tx1"/>
                  </a:solidFill>
                </a:rPr>
                <a:t>Automotive</a:t>
              </a:r>
            </a:p>
          </p:txBody>
        </p:sp>
      </p:grpSp>
      <p:grpSp>
        <p:nvGrpSpPr>
          <p:cNvPr id="132" name="Group 131">
            <a:extLst>
              <a:ext uri="{FF2B5EF4-FFF2-40B4-BE49-F238E27FC236}">
                <a16:creationId xmlns:a16="http://schemas.microsoft.com/office/drawing/2014/main" id="{AA0A49AA-8551-4152-818F-28B2A019D31D}"/>
              </a:ext>
            </a:extLst>
          </p:cNvPr>
          <p:cNvGrpSpPr/>
          <p:nvPr/>
        </p:nvGrpSpPr>
        <p:grpSpPr>
          <a:xfrm>
            <a:off x="6164717" y="3064272"/>
            <a:ext cx="1591581" cy="1469458"/>
            <a:chOff x="3808171" y="1651453"/>
            <a:chExt cx="1591581" cy="1469458"/>
          </a:xfrm>
        </p:grpSpPr>
        <p:sp>
          <p:nvSpPr>
            <p:cNvPr id="133" name="Rectangle 132">
              <a:extLst>
                <a:ext uri="{FF2B5EF4-FFF2-40B4-BE49-F238E27FC236}">
                  <a16:creationId xmlns:a16="http://schemas.microsoft.com/office/drawing/2014/main" id="{FB3BC2F1-FE10-4D64-A0CD-1535F77CEA89}"/>
                </a:ext>
              </a:extLst>
            </p:cNvPr>
            <p:cNvSpPr/>
            <p:nvPr/>
          </p:nvSpPr>
          <p:spPr>
            <a:xfrm>
              <a:off x="3808171" y="1868034"/>
              <a:ext cx="1591581" cy="1252877"/>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kern="0">
                <a:solidFill>
                  <a:sysClr val="windowText" lastClr="000000"/>
                </a:solidFill>
              </a:endParaRPr>
            </a:p>
          </p:txBody>
        </p:sp>
        <p:sp>
          <p:nvSpPr>
            <p:cNvPr id="134" name="Rectangle 133">
              <a:extLst>
                <a:ext uri="{FF2B5EF4-FFF2-40B4-BE49-F238E27FC236}">
                  <a16:creationId xmlns:a16="http://schemas.microsoft.com/office/drawing/2014/main" id="{D84F6475-1F2E-4D93-BAF6-DB44C5167F41}"/>
                </a:ext>
              </a:extLst>
            </p:cNvPr>
            <p:cNvSpPr/>
            <p:nvPr/>
          </p:nvSpPr>
          <p:spPr>
            <a:xfrm>
              <a:off x="3809688" y="1651453"/>
              <a:ext cx="1590063" cy="223082"/>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1200" b="1" kern="0" dirty="0">
                  <a:solidFill>
                    <a:schemeClr val="tx1"/>
                  </a:solidFill>
                </a:rPr>
                <a:t>Services</a:t>
              </a:r>
            </a:p>
          </p:txBody>
        </p:sp>
      </p:grpSp>
      <p:grpSp>
        <p:nvGrpSpPr>
          <p:cNvPr id="135" name="Group 134">
            <a:extLst>
              <a:ext uri="{FF2B5EF4-FFF2-40B4-BE49-F238E27FC236}">
                <a16:creationId xmlns:a16="http://schemas.microsoft.com/office/drawing/2014/main" id="{9BD4E43B-AA53-416C-A132-F476AA4D301A}"/>
              </a:ext>
            </a:extLst>
          </p:cNvPr>
          <p:cNvGrpSpPr/>
          <p:nvPr/>
        </p:nvGrpSpPr>
        <p:grpSpPr>
          <a:xfrm>
            <a:off x="7904576" y="3064272"/>
            <a:ext cx="1590063" cy="1469458"/>
            <a:chOff x="5563256" y="1651453"/>
            <a:chExt cx="1590063" cy="1469458"/>
          </a:xfrm>
        </p:grpSpPr>
        <p:sp>
          <p:nvSpPr>
            <p:cNvPr id="136" name="Rectangle 135">
              <a:extLst>
                <a:ext uri="{FF2B5EF4-FFF2-40B4-BE49-F238E27FC236}">
                  <a16:creationId xmlns:a16="http://schemas.microsoft.com/office/drawing/2014/main" id="{B842291D-FD1E-4FBF-8226-109DA3820706}"/>
                </a:ext>
              </a:extLst>
            </p:cNvPr>
            <p:cNvSpPr/>
            <p:nvPr/>
          </p:nvSpPr>
          <p:spPr>
            <a:xfrm>
              <a:off x="5571053" y="1868034"/>
              <a:ext cx="1582266" cy="1252877"/>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kern="0">
                <a:solidFill>
                  <a:sysClr val="windowText" lastClr="000000"/>
                </a:solidFill>
              </a:endParaRPr>
            </a:p>
          </p:txBody>
        </p:sp>
        <p:sp>
          <p:nvSpPr>
            <p:cNvPr id="137" name="Rectangle 136">
              <a:extLst>
                <a:ext uri="{FF2B5EF4-FFF2-40B4-BE49-F238E27FC236}">
                  <a16:creationId xmlns:a16="http://schemas.microsoft.com/office/drawing/2014/main" id="{CA4159D3-021E-4BB8-940C-831F582ADBA0}"/>
                </a:ext>
              </a:extLst>
            </p:cNvPr>
            <p:cNvSpPr/>
            <p:nvPr/>
          </p:nvSpPr>
          <p:spPr>
            <a:xfrm>
              <a:off x="5563256" y="1651453"/>
              <a:ext cx="1588544" cy="223082"/>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1200" b="1" kern="0" dirty="0">
                  <a:solidFill>
                    <a:schemeClr val="tx1"/>
                  </a:solidFill>
                </a:rPr>
                <a:t>Electronics</a:t>
              </a:r>
            </a:p>
          </p:txBody>
        </p:sp>
      </p:grpSp>
      <p:grpSp>
        <p:nvGrpSpPr>
          <p:cNvPr id="138" name="Group 137">
            <a:extLst>
              <a:ext uri="{FF2B5EF4-FFF2-40B4-BE49-F238E27FC236}">
                <a16:creationId xmlns:a16="http://schemas.microsoft.com/office/drawing/2014/main" id="{61C8B49A-7C8D-40E0-9CB6-854C12BC3C01}"/>
              </a:ext>
            </a:extLst>
          </p:cNvPr>
          <p:cNvGrpSpPr/>
          <p:nvPr/>
        </p:nvGrpSpPr>
        <p:grpSpPr>
          <a:xfrm>
            <a:off x="9632525" y="3064272"/>
            <a:ext cx="1600454" cy="1469458"/>
            <a:chOff x="7279769" y="1651453"/>
            <a:chExt cx="1600454" cy="1469458"/>
          </a:xfrm>
        </p:grpSpPr>
        <p:sp>
          <p:nvSpPr>
            <p:cNvPr id="139" name="Rectangle 138">
              <a:extLst>
                <a:ext uri="{FF2B5EF4-FFF2-40B4-BE49-F238E27FC236}">
                  <a16:creationId xmlns:a16="http://schemas.microsoft.com/office/drawing/2014/main" id="{467B3680-9A06-4D1F-8A07-9653450F9D63}"/>
                </a:ext>
              </a:extLst>
            </p:cNvPr>
            <p:cNvSpPr/>
            <p:nvPr/>
          </p:nvSpPr>
          <p:spPr>
            <a:xfrm>
              <a:off x="7288642" y="1868034"/>
              <a:ext cx="1591581" cy="1252877"/>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kern="0">
                <a:solidFill>
                  <a:sysClr val="windowText" lastClr="000000"/>
                </a:solidFill>
              </a:endParaRPr>
            </a:p>
          </p:txBody>
        </p:sp>
        <p:sp>
          <p:nvSpPr>
            <p:cNvPr id="140" name="Rectangle 139">
              <a:extLst>
                <a:ext uri="{FF2B5EF4-FFF2-40B4-BE49-F238E27FC236}">
                  <a16:creationId xmlns:a16="http://schemas.microsoft.com/office/drawing/2014/main" id="{E5B1DC0F-DF2B-4328-81A9-093D5C54BBA8}"/>
                </a:ext>
              </a:extLst>
            </p:cNvPr>
            <p:cNvSpPr/>
            <p:nvPr/>
          </p:nvSpPr>
          <p:spPr>
            <a:xfrm>
              <a:off x="7279769" y="1651453"/>
              <a:ext cx="1600454" cy="223082"/>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1200" b="1" kern="0" dirty="0">
                  <a:solidFill>
                    <a:schemeClr val="tx1"/>
                  </a:solidFill>
                </a:rPr>
                <a:t>Food/Food Delivery</a:t>
              </a:r>
            </a:p>
          </p:txBody>
        </p:sp>
      </p:grpSp>
      <p:grpSp>
        <p:nvGrpSpPr>
          <p:cNvPr id="141" name="Group 140">
            <a:extLst>
              <a:ext uri="{FF2B5EF4-FFF2-40B4-BE49-F238E27FC236}">
                <a16:creationId xmlns:a16="http://schemas.microsoft.com/office/drawing/2014/main" id="{45FAC87A-85D6-4266-A528-E707D92F3E4C}"/>
              </a:ext>
            </a:extLst>
          </p:cNvPr>
          <p:cNvGrpSpPr/>
          <p:nvPr/>
        </p:nvGrpSpPr>
        <p:grpSpPr>
          <a:xfrm>
            <a:off x="7903058" y="1465840"/>
            <a:ext cx="1591581" cy="1469458"/>
            <a:chOff x="5561738" y="1651453"/>
            <a:chExt cx="1591581" cy="1469458"/>
          </a:xfrm>
        </p:grpSpPr>
        <p:sp>
          <p:nvSpPr>
            <p:cNvPr id="142" name="Rectangle 141">
              <a:extLst>
                <a:ext uri="{FF2B5EF4-FFF2-40B4-BE49-F238E27FC236}">
                  <a16:creationId xmlns:a16="http://schemas.microsoft.com/office/drawing/2014/main" id="{3878BF23-51E5-49F7-87A9-4660299DA550}"/>
                </a:ext>
              </a:extLst>
            </p:cNvPr>
            <p:cNvSpPr/>
            <p:nvPr/>
          </p:nvSpPr>
          <p:spPr>
            <a:xfrm>
              <a:off x="5561738" y="1868034"/>
              <a:ext cx="1591581" cy="1252877"/>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kern="0">
                <a:solidFill>
                  <a:sysClr val="windowText" lastClr="000000"/>
                </a:solidFill>
              </a:endParaRPr>
            </a:p>
          </p:txBody>
        </p:sp>
        <p:sp>
          <p:nvSpPr>
            <p:cNvPr id="143" name="Rectangle 142">
              <a:extLst>
                <a:ext uri="{FF2B5EF4-FFF2-40B4-BE49-F238E27FC236}">
                  <a16:creationId xmlns:a16="http://schemas.microsoft.com/office/drawing/2014/main" id="{95DFFB7C-2342-4624-9776-B8FAF5AA4887}"/>
                </a:ext>
              </a:extLst>
            </p:cNvPr>
            <p:cNvSpPr/>
            <p:nvPr/>
          </p:nvSpPr>
          <p:spPr>
            <a:xfrm>
              <a:off x="5563256" y="1651453"/>
              <a:ext cx="1588544" cy="223082"/>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1200" b="1" kern="0" dirty="0">
                  <a:solidFill>
                    <a:schemeClr val="tx1"/>
                  </a:solidFill>
                </a:rPr>
                <a:t>Beverages</a:t>
              </a:r>
            </a:p>
          </p:txBody>
        </p:sp>
      </p:grpSp>
      <p:pic>
        <p:nvPicPr>
          <p:cNvPr id="144" name="Picture 8" descr="2000px-T-Mobile_logo.svg.png (2000×470)">
            <a:extLst>
              <a:ext uri="{FF2B5EF4-FFF2-40B4-BE49-F238E27FC236}">
                <a16:creationId xmlns:a16="http://schemas.microsoft.com/office/drawing/2014/main" id="{195490A6-77A2-407C-AA29-B689C930DB2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90226" y="2646535"/>
            <a:ext cx="919304" cy="216036"/>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10" descr="https://stocklogos.com/sites/default/files/new-wendys-logo.jpg">
            <a:extLst>
              <a:ext uri="{FF2B5EF4-FFF2-40B4-BE49-F238E27FC236}">
                <a16:creationId xmlns:a16="http://schemas.microsoft.com/office/drawing/2014/main" id="{24B6F9C0-CF2B-4945-B664-2B075737778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40022" y="1735842"/>
            <a:ext cx="515939" cy="436139"/>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145" descr="1280px-Corona_Extra.svg.png (1280×799)">
            <a:extLst>
              <a:ext uri="{FF2B5EF4-FFF2-40B4-BE49-F238E27FC236}">
                <a16:creationId xmlns:a16="http://schemas.microsoft.com/office/drawing/2014/main" id="{51DF0D1E-D00E-42A7-9C50-C96DD0BCDF4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86891" y="1746056"/>
            <a:ext cx="536920" cy="335155"/>
          </a:xfrm>
          <a:prstGeom prst="rect">
            <a:avLst/>
          </a:prstGeom>
          <a:noFill/>
          <a:extLst>
            <a:ext uri="{909E8E84-426E-40DD-AFC4-6F175D3DCCD1}">
              <a14:hiddenFill xmlns:a14="http://schemas.microsoft.com/office/drawing/2010/main">
                <a:solidFill>
                  <a:srgbClr val="FFFFFF"/>
                </a:solidFill>
              </a14:hiddenFill>
            </a:ext>
          </a:extLst>
        </p:spPr>
      </p:pic>
      <p:pic>
        <p:nvPicPr>
          <p:cNvPr id="147" name="Picture 14" descr="THYOwcVUIU75r5pCgCgxMg-BA_logo-02_STACKED.png (1050×485)">
            <a:extLst>
              <a:ext uri="{FF2B5EF4-FFF2-40B4-BE49-F238E27FC236}">
                <a16:creationId xmlns:a16="http://schemas.microsoft.com/office/drawing/2014/main" id="{A4796752-0B80-4B08-9F7F-BD9618E887C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42401" y="4173367"/>
            <a:ext cx="493700" cy="228042"/>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24" descr="Lowes_logo_pms_280.jpg (1355×622)">
            <a:extLst>
              <a:ext uri="{FF2B5EF4-FFF2-40B4-BE49-F238E27FC236}">
                <a16:creationId xmlns:a16="http://schemas.microsoft.com/office/drawing/2014/main" id="{3BB763C6-707F-40F6-8EF4-1FBE86FFB85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18911" y="1844171"/>
            <a:ext cx="420684" cy="193112"/>
          </a:xfrm>
          <a:prstGeom prst="rect">
            <a:avLst/>
          </a:prstGeom>
          <a:noFill/>
          <a:extLst>
            <a:ext uri="{909E8E84-426E-40DD-AFC4-6F175D3DCCD1}">
              <a14:hiddenFill xmlns:a14="http://schemas.microsoft.com/office/drawing/2010/main">
                <a:solidFill>
                  <a:srgbClr val="FFFFFF"/>
                </a:solidFill>
              </a14:hiddenFill>
            </a:ext>
          </a:extLst>
        </p:spPr>
      </p:pic>
      <p:pic>
        <p:nvPicPr>
          <p:cNvPr id="149" name="Picture 148">
            <a:extLst>
              <a:ext uri="{FF2B5EF4-FFF2-40B4-BE49-F238E27FC236}">
                <a16:creationId xmlns:a16="http://schemas.microsoft.com/office/drawing/2014/main" id="{5D7C1828-6C01-4196-B3AB-891856A405F7}"/>
              </a:ext>
            </a:extLst>
          </p:cNvPr>
          <p:cNvPicPr>
            <a:picLocks noChangeAspect="1"/>
          </p:cNvPicPr>
          <p:nvPr/>
        </p:nvPicPr>
        <p:blipFill>
          <a:blip r:embed="rId9"/>
          <a:stretch>
            <a:fillRect/>
          </a:stretch>
        </p:blipFill>
        <p:spPr>
          <a:xfrm>
            <a:off x="5266191" y="1789709"/>
            <a:ext cx="692882" cy="285888"/>
          </a:xfrm>
          <a:prstGeom prst="rect">
            <a:avLst/>
          </a:prstGeom>
        </p:spPr>
      </p:pic>
      <p:pic>
        <p:nvPicPr>
          <p:cNvPr id="150" name="Picture 2" descr="Image result for geico logo">
            <a:extLst>
              <a:ext uri="{FF2B5EF4-FFF2-40B4-BE49-F238E27FC236}">
                <a16:creationId xmlns:a16="http://schemas.microsoft.com/office/drawing/2014/main" id="{2C32EB50-22E2-4EDB-A120-6212F7D2B00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140351" y="4987399"/>
            <a:ext cx="556181" cy="124196"/>
          </a:xfrm>
          <a:prstGeom prst="rect">
            <a:avLst/>
          </a:prstGeom>
          <a:noFill/>
          <a:extLst>
            <a:ext uri="{909E8E84-426E-40DD-AFC4-6F175D3DCCD1}">
              <a14:hiddenFill xmlns:a14="http://schemas.microsoft.com/office/drawing/2010/main">
                <a:solidFill>
                  <a:srgbClr val="FFFFFF"/>
                </a:solidFill>
              </a14:hiddenFill>
            </a:ext>
          </a:extLst>
        </p:spPr>
      </p:pic>
      <p:pic>
        <p:nvPicPr>
          <p:cNvPr id="151" name="Picture 4" descr="Image result for liberty insurance logo">
            <a:extLst>
              <a:ext uri="{FF2B5EF4-FFF2-40B4-BE49-F238E27FC236}">
                <a16:creationId xmlns:a16="http://schemas.microsoft.com/office/drawing/2014/main" id="{C737AAF6-844A-45B8-B2D8-88DC3134E54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637217" y="5765572"/>
            <a:ext cx="757928" cy="295328"/>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6" descr="Related image">
            <a:extLst>
              <a:ext uri="{FF2B5EF4-FFF2-40B4-BE49-F238E27FC236}">
                <a16:creationId xmlns:a16="http://schemas.microsoft.com/office/drawing/2014/main" id="{E07326F2-952F-46FE-BD63-9596B2CE4F73}"/>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106571" y="5339137"/>
            <a:ext cx="685263" cy="322075"/>
          </a:xfrm>
          <a:prstGeom prst="rect">
            <a:avLst/>
          </a:prstGeom>
          <a:noFill/>
          <a:extLst>
            <a:ext uri="{909E8E84-426E-40DD-AFC4-6F175D3DCCD1}">
              <a14:hiddenFill xmlns:a14="http://schemas.microsoft.com/office/drawing/2010/main">
                <a:solidFill>
                  <a:srgbClr val="FFFFFF"/>
                </a:solidFill>
              </a14:hiddenFill>
            </a:ext>
          </a:extLst>
        </p:spPr>
      </p:pic>
      <p:pic>
        <p:nvPicPr>
          <p:cNvPr id="153" name="Picture 10" descr="Image result for capital one logo">
            <a:extLst>
              <a:ext uri="{FF2B5EF4-FFF2-40B4-BE49-F238E27FC236}">
                <a16:creationId xmlns:a16="http://schemas.microsoft.com/office/drawing/2014/main" id="{2D807455-1F03-40CA-8CDB-99D622AEA67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891331" y="5004065"/>
            <a:ext cx="558965" cy="201971"/>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22" descr="Image result for verizon logo">
            <a:extLst>
              <a:ext uri="{FF2B5EF4-FFF2-40B4-BE49-F238E27FC236}">
                <a16:creationId xmlns:a16="http://schemas.microsoft.com/office/drawing/2014/main" id="{E3068371-C177-41BB-BEAC-A38326B0641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102233" y="2324703"/>
            <a:ext cx="796227" cy="180744"/>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26" descr="Image result for subway logo">
            <a:extLst>
              <a:ext uri="{FF2B5EF4-FFF2-40B4-BE49-F238E27FC236}">
                <a16:creationId xmlns:a16="http://schemas.microsoft.com/office/drawing/2014/main" id="{609E1BBB-6A00-49C3-A833-4D972DCDE37A}"/>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957211" y="2242101"/>
            <a:ext cx="726545" cy="154028"/>
          </a:xfrm>
          <a:prstGeom prst="rect">
            <a:avLst/>
          </a:prstGeom>
          <a:noFill/>
          <a:extLst>
            <a:ext uri="{909E8E84-426E-40DD-AFC4-6F175D3DCCD1}">
              <a14:hiddenFill xmlns:a14="http://schemas.microsoft.com/office/drawing/2010/main">
                <a:solidFill>
                  <a:srgbClr val="FFFFFF"/>
                </a:solidFill>
              </a14:hiddenFill>
            </a:ext>
          </a:extLst>
        </p:spPr>
      </p:pic>
      <p:pic>
        <p:nvPicPr>
          <p:cNvPr id="156" name="Picture 28" descr="Image result for dominos logo">
            <a:extLst>
              <a:ext uri="{FF2B5EF4-FFF2-40B4-BE49-F238E27FC236}">
                <a16:creationId xmlns:a16="http://schemas.microsoft.com/office/drawing/2014/main" id="{8D386668-FB7C-480B-BF3D-3CBF26DEECB1}"/>
              </a:ext>
            </a:extLst>
          </p:cNvPr>
          <p:cNvPicPr>
            <a:picLocks noChangeAspect="1" noChangeArrowheads="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t="16151"/>
          <a:stretch/>
        </p:blipFill>
        <p:spPr bwMode="auto">
          <a:xfrm>
            <a:off x="6595579" y="1744302"/>
            <a:ext cx="595488" cy="499314"/>
          </a:xfrm>
          <a:prstGeom prst="rect">
            <a:avLst/>
          </a:prstGeom>
          <a:noFill/>
          <a:extLst>
            <a:ext uri="{909E8E84-426E-40DD-AFC4-6F175D3DCCD1}">
              <a14:hiddenFill xmlns:a14="http://schemas.microsoft.com/office/drawing/2010/main">
                <a:solidFill>
                  <a:srgbClr val="FFFFFF"/>
                </a:solidFill>
              </a14:hiddenFill>
            </a:ext>
          </a:extLst>
        </p:spPr>
      </p:pic>
      <p:pic>
        <p:nvPicPr>
          <p:cNvPr id="157" name="Picture 30" descr="Image result for sonic logo">
            <a:extLst>
              <a:ext uri="{FF2B5EF4-FFF2-40B4-BE49-F238E27FC236}">
                <a16:creationId xmlns:a16="http://schemas.microsoft.com/office/drawing/2014/main" id="{32A4299E-58C0-4332-B2E2-00F8BBB912F0}"/>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398830" y="2606811"/>
            <a:ext cx="533656" cy="259204"/>
          </a:xfrm>
          <a:prstGeom prst="rect">
            <a:avLst/>
          </a:prstGeom>
          <a:noFill/>
          <a:extLst>
            <a:ext uri="{909E8E84-426E-40DD-AFC4-6F175D3DCCD1}">
              <a14:hiddenFill xmlns:a14="http://schemas.microsoft.com/office/drawing/2010/main">
                <a:solidFill>
                  <a:srgbClr val="FFFFFF"/>
                </a:solidFill>
              </a14:hiddenFill>
            </a:ext>
          </a:extLst>
        </p:spPr>
      </p:pic>
      <p:pic>
        <p:nvPicPr>
          <p:cNvPr id="158" name="Picture 12" descr="burger-king.png (450×450)">
            <a:extLst>
              <a:ext uri="{FF2B5EF4-FFF2-40B4-BE49-F238E27FC236}">
                <a16:creationId xmlns:a16="http://schemas.microsoft.com/office/drawing/2014/main" id="{24F73DE8-A404-4DAA-81CC-4F778E308933}"/>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298350" y="1780515"/>
            <a:ext cx="307062" cy="307062"/>
          </a:xfrm>
          <a:prstGeom prst="rect">
            <a:avLst/>
          </a:prstGeom>
          <a:noFill/>
          <a:extLst>
            <a:ext uri="{909E8E84-426E-40DD-AFC4-6F175D3DCCD1}">
              <a14:hiddenFill xmlns:a14="http://schemas.microsoft.com/office/drawing/2010/main">
                <a:solidFill>
                  <a:srgbClr val="FFFFFF"/>
                </a:solidFill>
              </a14:hiddenFill>
            </a:ext>
          </a:extLst>
        </p:spPr>
      </p:pic>
      <p:pic>
        <p:nvPicPr>
          <p:cNvPr id="159" name="Picture 32" descr="Image result for budweiser logo">
            <a:extLst>
              <a:ext uri="{FF2B5EF4-FFF2-40B4-BE49-F238E27FC236}">
                <a16:creationId xmlns:a16="http://schemas.microsoft.com/office/drawing/2014/main" id="{E999DD56-F985-45ED-A34F-816CB7EAC760}"/>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696182" y="2259467"/>
            <a:ext cx="651571" cy="211109"/>
          </a:xfrm>
          <a:prstGeom prst="rect">
            <a:avLst/>
          </a:prstGeom>
          <a:noFill/>
          <a:extLst>
            <a:ext uri="{909E8E84-426E-40DD-AFC4-6F175D3DCCD1}">
              <a14:hiddenFill xmlns:a14="http://schemas.microsoft.com/office/drawing/2010/main">
                <a:solidFill>
                  <a:srgbClr val="FFFFFF"/>
                </a:solidFill>
              </a14:hiddenFill>
            </a:ext>
          </a:extLst>
        </p:spPr>
      </p:pic>
      <p:pic>
        <p:nvPicPr>
          <p:cNvPr id="160" name="Picture 38" descr="Related image">
            <a:extLst>
              <a:ext uri="{FF2B5EF4-FFF2-40B4-BE49-F238E27FC236}">
                <a16:creationId xmlns:a16="http://schemas.microsoft.com/office/drawing/2014/main" id="{BE88ACCC-3F06-42E9-8C9F-58F00B26DBD2}"/>
              </a:ext>
            </a:extLst>
          </p:cNvPr>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t="17548" b="26574"/>
          <a:stretch/>
        </p:blipFill>
        <p:spPr bwMode="auto">
          <a:xfrm>
            <a:off x="8071787" y="2537923"/>
            <a:ext cx="621470" cy="303853"/>
          </a:xfrm>
          <a:prstGeom prst="rect">
            <a:avLst/>
          </a:prstGeom>
          <a:noFill/>
          <a:extLst>
            <a:ext uri="{909E8E84-426E-40DD-AFC4-6F175D3DCCD1}">
              <a14:hiddenFill xmlns:a14="http://schemas.microsoft.com/office/drawing/2010/main">
                <a:solidFill>
                  <a:srgbClr val="FFFFFF"/>
                </a:solidFill>
              </a14:hiddenFill>
            </a:ext>
          </a:extLst>
        </p:spPr>
      </p:pic>
      <p:pic>
        <p:nvPicPr>
          <p:cNvPr id="161" name="Picture 8" descr="958ecd277a9b20a8bfbc25b850f4048b_bud-light-logo-budweiser-logo-bud-light-clipart_706-348.gif (706×348)">
            <a:extLst>
              <a:ext uri="{FF2B5EF4-FFF2-40B4-BE49-F238E27FC236}">
                <a16:creationId xmlns:a16="http://schemas.microsoft.com/office/drawing/2014/main" id="{2CCBCF85-10CA-4D79-92E7-0B0885E0227E}"/>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871760" y="2574936"/>
            <a:ext cx="500685" cy="246797"/>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40" descr="Image result for sam adams logo">
            <a:extLst>
              <a:ext uri="{FF2B5EF4-FFF2-40B4-BE49-F238E27FC236}">
                <a16:creationId xmlns:a16="http://schemas.microsoft.com/office/drawing/2014/main" id="{92FFA664-509F-4E12-A410-9391E1444220}"/>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560058" y="1807074"/>
            <a:ext cx="351482" cy="382766"/>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48" descr="Image result for home depot logo">
            <a:extLst>
              <a:ext uri="{FF2B5EF4-FFF2-40B4-BE49-F238E27FC236}">
                <a16:creationId xmlns:a16="http://schemas.microsoft.com/office/drawing/2014/main" id="{A6B24FE9-529F-4753-840F-BA0BCAF76C6D}"/>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9898808" y="2479986"/>
            <a:ext cx="293851" cy="293851"/>
          </a:xfrm>
          <a:prstGeom prst="rect">
            <a:avLst/>
          </a:prstGeom>
          <a:noFill/>
          <a:extLst>
            <a:ext uri="{909E8E84-426E-40DD-AFC4-6F175D3DCCD1}">
              <a14:hiddenFill xmlns:a14="http://schemas.microsoft.com/office/drawing/2010/main">
                <a:solidFill>
                  <a:srgbClr val="FFFFFF"/>
                </a:solidFill>
              </a14:hiddenFill>
            </a:ext>
          </a:extLst>
        </p:spPr>
      </p:pic>
      <p:pic>
        <p:nvPicPr>
          <p:cNvPr id="164" name="Picture 58" descr="Image result for trulicity logo">
            <a:extLst>
              <a:ext uri="{FF2B5EF4-FFF2-40B4-BE49-F238E27FC236}">
                <a16:creationId xmlns:a16="http://schemas.microsoft.com/office/drawing/2014/main" id="{4BC3D771-2D6B-4A36-A50A-CBF52E8FD3A9}"/>
              </a:ext>
            </a:extLst>
          </p:cNvPr>
          <p:cNvPicPr>
            <a:picLocks noChangeAspect="1" noChangeArrowheads="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35698" y="5294484"/>
            <a:ext cx="672636" cy="303961"/>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60" descr="Image result for humira logo">
            <a:extLst>
              <a:ext uri="{FF2B5EF4-FFF2-40B4-BE49-F238E27FC236}">
                <a16:creationId xmlns:a16="http://schemas.microsoft.com/office/drawing/2014/main" id="{EB35D7CF-B3E9-421F-BF90-97B1AC53F9FA}"/>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5413735" y="5004648"/>
            <a:ext cx="599605" cy="250122"/>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62" descr="Image result for otezla logo">
            <a:extLst>
              <a:ext uri="{FF2B5EF4-FFF2-40B4-BE49-F238E27FC236}">
                <a16:creationId xmlns:a16="http://schemas.microsoft.com/office/drawing/2014/main" id="{3051247C-BB9C-412A-9CC4-A5B1C3168830}"/>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6078396" y="5134864"/>
            <a:ext cx="565341" cy="278902"/>
          </a:xfrm>
          <a:prstGeom prst="rect">
            <a:avLst/>
          </a:prstGeom>
          <a:noFill/>
          <a:extLst>
            <a:ext uri="{909E8E84-426E-40DD-AFC4-6F175D3DCCD1}">
              <a14:hiddenFill xmlns:a14="http://schemas.microsoft.com/office/drawing/2010/main">
                <a:solidFill>
                  <a:srgbClr val="FFFFFF"/>
                </a:solidFill>
              </a14:hiddenFill>
            </a:ext>
          </a:extLst>
        </p:spPr>
      </p:pic>
      <p:pic>
        <p:nvPicPr>
          <p:cNvPr id="167" name="Picture 70" descr="Image result for VW logo">
            <a:extLst>
              <a:ext uri="{FF2B5EF4-FFF2-40B4-BE49-F238E27FC236}">
                <a16:creationId xmlns:a16="http://schemas.microsoft.com/office/drawing/2014/main" id="{9F4ECF67-A4AD-4F83-A45B-4248260C3696}"/>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4535613" y="3354905"/>
            <a:ext cx="360017" cy="360017"/>
          </a:xfrm>
          <a:prstGeom prst="rect">
            <a:avLst/>
          </a:prstGeom>
          <a:noFill/>
          <a:extLst>
            <a:ext uri="{909E8E84-426E-40DD-AFC4-6F175D3DCCD1}">
              <a14:hiddenFill xmlns:a14="http://schemas.microsoft.com/office/drawing/2010/main">
                <a:solidFill>
                  <a:srgbClr val="FFFFFF"/>
                </a:solidFill>
              </a14:hiddenFill>
            </a:ext>
          </a:extLst>
        </p:spPr>
      </p:pic>
      <p:pic>
        <p:nvPicPr>
          <p:cNvPr id="168" name="Picture 72" descr="Related image">
            <a:extLst>
              <a:ext uri="{FF2B5EF4-FFF2-40B4-BE49-F238E27FC236}">
                <a16:creationId xmlns:a16="http://schemas.microsoft.com/office/drawing/2014/main" id="{B54E933A-7F2A-4CEE-AB4A-212D82AA5C9B}"/>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4826991" y="3381856"/>
            <a:ext cx="745650" cy="419224"/>
          </a:xfrm>
          <a:prstGeom prst="rect">
            <a:avLst/>
          </a:prstGeom>
          <a:noFill/>
          <a:extLst>
            <a:ext uri="{909E8E84-426E-40DD-AFC4-6F175D3DCCD1}">
              <a14:hiddenFill xmlns:a14="http://schemas.microsoft.com/office/drawing/2010/main">
                <a:solidFill>
                  <a:srgbClr val="FFFFFF"/>
                </a:solidFill>
              </a14:hiddenFill>
            </a:ext>
          </a:extLst>
        </p:spPr>
      </p:pic>
      <p:pic>
        <p:nvPicPr>
          <p:cNvPr id="169" name="Picture 76" descr="Image result for chrysler logo">
            <a:extLst>
              <a:ext uri="{FF2B5EF4-FFF2-40B4-BE49-F238E27FC236}">
                <a16:creationId xmlns:a16="http://schemas.microsoft.com/office/drawing/2014/main" id="{9D71C811-A68D-4E3F-B4BE-DBE802724393}"/>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5146739" y="4252856"/>
            <a:ext cx="696087" cy="149559"/>
          </a:xfrm>
          <a:prstGeom prst="rect">
            <a:avLst/>
          </a:prstGeom>
          <a:noFill/>
          <a:extLst>
            <a:ext uri="{909E8E84-426E-40DD-AFC4-6F175D3DCCD1}">
              <a14:hiddenFill xmlns:a14="http://schemas.microsoft.com/office/drawing/2010/main">
                <a:solidFill>
                  <a:srgbClr val="FFFFFF"/>
                </a:solidFill>
              </a14:hiddenFill>
            </a:ext>
          </a:extLst>
        </p:spPr>
      </p:pic>
      <p:pic>
        <p:nvPicPr>
          <p:cNvPr id="170" name="Picture 82" descr="Related image">
            <a:extLst>
              <a:ext uri="{FF2B5EF4-FFF2-40B4-BE49-F238E27FC236}">
                <a16:creationId xmlns:a16="http://schemas.microsoft.com/office/drawing/2014/main" id="{797BFC31-D885-4FB4-B5FD-87C69FFFC936}"/>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4553667" y="3830929"/>
            <a:ext cx="624424" cy="371377"/>
          </a:xfrm>
          <a:prstGeom prst="rect">
            <a:avLst/>
          </a:prstGeom>
          <a:noFill/>
          <a:extLst>
            <a:ext uri="{909E8E84-426E-40DD-AFC4-6F175D3DCCD1}">
              <a14:hiddenFill xmlns:a14="http://schemas.microsoft.com/office/drawing/2010/main">
                <a:solidFill>
                  <a:srgbClr val="FFFFFF"/>
                </a:solidFill>
              </a14:hiddenFill>
            </a:ext>
          </a:extLst>
        </p:spPr>
      </p:pic>
      <p:pic>
        <p:nvPicPr>
          <p:cNvPr id="171" name="Picture 84" descr="Image result for match.com logo">
            <a:extLst>
              <a:ext uri="{FF2B5EF4-FFF2-40B4-BE49-F238E27FC236}">
                <a16:creationId xmlns:a16="http://schemas.microsoft.com/office/drawing/2014/main" id="{38AEABB0-F39B-49E5-A3BB-B8E7289A8CB6}"/>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6911151" y="3359632"/>
            <a:ext cx="559832" cy="186610"/>
          </a:xfrm>
          <a:prstGeom prst="rect">
            <a:avLst/>
          </a:prstGeom>
          <a:noFill/>
          <a:extLst>
            <a:ext uri="{909E8E84-426E-40DD-AFC4-6F175D3DCCD1}">
              <a14:hiddenFill xmlns:a14="http://schemas.microsoft.com/office/drawing/2010/main">
                <a:solidFill>
                  <a:srgbClr val="FFFFFF"/>
                </a:solidFill>
              </a14:hiddenFill>
            </a:ext>
          </a:extLst>
        </p:spPr>
      </p:pic>
      <p:pic>
        <p:nvPicPr>
          <p:cNvPr id="172" name="Picture 86" descr="Image result for zillow logo">
            <a:extLst>
              <a:ext uri="{FF2B5EF4-FFF2-40B4-BE49-F238E27FC236}">
                <a16:creationId xmlns:a16="http://schemas.microsoft.com/office/drawing/2014/main" id="{04D2A20F-8784-4D03-BB00-6F1AB9DBB91C}"/>
              </a:ext>
            </a:extLst>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6920876" y="3651558"/>
            <a:ext cx="587656" cy="124534"/>
          </a:xfrm>
          <a:prstGeom prst="rect">
            <a:avLst/>
          </a:prstGeom>
          <a:noFill/>
          <a:extLst>
            <a:ext uri="{909E8E84-426E-40DD-AFC4-6F175D3DCCD1}">
              <a14:hiddenFill xmlns:a14="http://schemas.microsoft.com/office/drawing/2010/main">
                <a:solidFill>
                  <a:srgbClr val="FFFFFF"/>
                </a:solidFill>
              </a14:hiddenFill>
            </a:ext>
          </a:extLst>
        </p:spPr>
      </p:pic>
      <p:pic>
        <p:nvPicPr>
          <p:cNvPr id="173" name="Picture 88" descr="Image result for supercuts logo">
            <a:extLst>
              <a:ext uri="{FF2B5EF4-FFF2-40B4-BE49-F238E27FC236}">
                <a16:creationId xmlns:a16="http://schemas.microsoft.com/office/drawing/2014/main" id="{BDED669F-9FF4-4BBD-A543-B564D38E576D}"/>
              </a:ext>
            </a:extLst>
          </p:cNvPr>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6286569" y="3910718"/>
            <a:ext cx="757982" cy="126330"/>
          </a:xfrm>
          <a:prstGeom prst="rect">
            <a:avLst/>
          </a:prstGeom>
          <a:noFill/>
          <a:extLst>
            <a:ext uri="{909E8E84-426E-40DD-AFC4-6F175D3DCCD1}">
              <a14:hiddenFill xmlns:a14="http://schemas.microsoft.com/office/drawing/2010/main">
                <a:solidFill>
                  <a:srgbClr val="FFFFFF"/>
                </a:solidFill>
              </a14:hiddenFill>
            </a:ext>
          </a:extLst>
        </p:spPr>
      </p:pic>
      <p:pic>
        <p:nvPicPr>
          <p:cNvPr id="174" name="Picture 90" descr="Image result for samsung logo">
            <a:extLst>
              <a:ext uri="{FF2B5EF4-FFF2-40B4-BE49-F238E27FC236}">
                <a16:creationId xmlns:a16="http://schemas.microsoft.com/office/drawing/2014/main" id="{FE9F7D37-BDEB-4567-8E9F-410AED7DDBAA}"/>
              </a:ext>
            </a:extLst>
          </p:cNvPr>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8161688" y="3287354"/>
            <a:ext cx="1024961" cy="768722"/>
          </a:xfrm>
          <a:prstGeom prst="rect">
            <a:avLst/>
          </a:prstGeom>
          <a:noFill/>
          <a:extLst>
            <a:ext uri="{909E8E84-426E-40DD-AFC4-6F175D3DCCD1}">
              <a14:hiddenFill xmlns:a14="http://schemas.microsoft.com/office/drawing/2010/main">
                <a:solidFill>
                  <a:srgbClr val="FFFFFF"/>
                </a:solidFill>
              </a14:hiddenFill>
            </a:ext>
          </a:extLst>
        </p:spPr>
      </p:pic>
      <p:pic>
        <p:nvPicPr>
          <p:cNvPr id="175" name="Picture 94" descr="Image result for microsoft  logo">
            <a:extLst>
              <a:ext uri="{FF2B5EF4-FFF2-40B4-BE49-F238E27FC236}">
                <a16:creationId xmlns:a16="http://schemas.microsoft.com/office/drawing/2014/main" id="{8419062A-9D5F-4857-A89A-1D5ADBC82B44}"/>
              </a:ext>
            </a:extLst>
          </p:cNvPr>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8154907" y="3987204"/>
            <a:ext cx="1082550" cy="231174"/>
          </a:xfrm>
          <a:prstGeom prst="rect">
            <a:avLst/>
          </a:prstGeom>
          <a:noFill/>
          <a:extLst>
            <a:ext uri="{909E8E84-426E-40DD-AFC4-6F175D3DCCD1}">
              <a14:hiddenFill xmlns:a14="http://schemas.microsoft.com/office/drawing/2010/main">
                <a:solidFill>
                  <a:srgbClr val="FFFFFF"/>
                </a:solidFill>
              </a14:hiddenFill>
            </a:ext>
          </a:extLst>
        </p:spPr>
      </p:pic>
      <p:pic>
        <p:nvPicPr>
          <p:cNvPr id="176" name="Picture 96" descr="Image result for tostitos  logo">
            <a:extLst>
              <a:ext uri="{FF2B5EF4-FFF2-40B4-BE49-F238E27FC236}">
                <a16:creationId xmlns:a16="http://schemas.microsoft.com/office/drawing/2014/main" id="{422B70B0-0A28-4882-AE48-3FFE5435D53B}"/>
              </a:ext>
            </a:extLst>
          </p:cNvPr>
          <p:cNvPicPr>
            <a:picLocks noChangeAspect="1" noChangeArrowheads="1"/>
          </p:cNvPicPr>
          <p:nvPr/>
        </p:nvPicPr>
        <p:blipFill>
          <a:blip r:embed="rId3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49391" y="3373944"/>
            <a:ext cx="742666" cy="21752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77" name="Picture 98" descr="Image result for lays logo">
            <a:extLst>
              <a:ext uri="{FF2B5EF4-FFF2-40B4-BE49-F238E27FC236}">
                <a16:creationId xmlns:a16="http://schemas.microsoft.com/office/drawing/2014/main" id="{48084B07-BE0B-4EE0-B016-D06E16B20BF2}"/>
              </a:ext>
            </a:extLst>
          </p:cNvPr>
          <p:cNvPicPr>
            <a:picLocks noChangeAspect="1" noChangeArrowheads="1"/>
          </p:cNvPicPr>
          <p:nvPr/>
        </p:nvPicPr>
        <p:blipFill>
          <a:blip r:embed="rId3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70551" y="3467062"/>
            <a:ext cx="931783" cy="69883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78" name="Picture 107">
            <a:extLst>
              <a:ext uri="{FF2B5EF4-FFF2-40B4-BE49-F238E27FC236}">
                <a16:creationId xmlns:a16="http://schemas.microsoft.com/office/drawing/2014/main" id="{A3A880B1-344A-4D42-85E3-1B28637F7425}"/>
              </a:ext>
            </a:extLst>
          </p:cNvPr>
          <p:cNvPicPr>
            <a:picLocks noChangeAspect="1" noChangeArrowheads="1"/>
          </p:cNvPicPr>
          <p:nvPr/>
        </p:nvPicPr>
        <p:blipFill>
          <a:blip r:embed="rId3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80177" y="4289883"/>
            <a:ext cx="541228" cy="169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9" name="Picture 4" descr="Image result for nationwide logo">
            <a:extLst>
              <a:ext uri="{FF2B5EF4-FFF2-40B4-BE49-F238E27FC236}">
                <a16:creationId xmlns:a16="http://schemas.microsoft.com/office/drawing/2014/main" id="{5BEE42CA-9E66-4A85-909F-EF98B2716808}"/>
              </a:ext>
            </a:extLst>
          </p:cNvPr>
          <p:cNvPicPr>
            <a:picLocks noChangeAspect="1" noChangeArrowheads="1"/>
          </p:cNvPicPr>
          <p:nvPr/>
        </p:nvPicPr>
        <p:blipFill>
          <a:blip r:embed="rId3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25842" y="5612048"/>
            <a:ext cx="630920" cy="420364"/>
          </a:xfrm>
          <a:prstGeom prst="rect">
            <a:avLst/>
          </a:prstGeom>
          <a:noFill/>
          <a:extLst>
            <a:ext uri="{909E8E84-426E-40DD-AFC4-6F175D3DCCD1}">
              <a14:hiddenFill xmlns:a14="http://schemas.microsoft.com/office/drawing/2010/main">
                <a:solidFill>
                  <a:srgbClr val="FFFFFF"/>
                </a:solidFill>
              </a14:hiddenFill>
            </a:ext>
          </a:extLst>
        </p:spPr>
      </p:pic>
      <p:pic>
        <p:nvPicPr>
          <p:cNvPr id="180" name="Picture 6" descr="Image result for state farm logo">
            <a:extLst>
              <a:ext uri="{FF2B5EF4-FFF2-40B4-BE49-F238E27FC236}">
                <a16:creationId xmlns:a16="http://schemas.microsoft.com/office/drawing/2014/main" id="{64C6D9FD-EA91-4FBC-97AD-990E075F6663}"/>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7072782" y="5230260"/>
            <a:ext cx="823114" cy="112536"/>
          </a:xfrm>
          <a:prstGeom prst="rect">
            <a:avLst/>
          </a:prstGeom>
          <a:noFill/>
          <a:extLst>
            <a:ext uri="{909E8E84-426E-40DD-AFC4-6F175D3DCCD1}">
              <a14:hiddenFill xmlns:a14="http://schemas.microsoft.com/office/drawing/2010/main">
                <a:solidFill>
                  <a:srgbClr val="FFFFFF"/>
                </a:solidFill>
              </a14:hiddenFill>
            </a:ext>
          </a:extLst>
        </p:spPr>
      </p:pic>
      <p:pic>
        <p:nvPicPr>
          <p:cNvPr id="181" name="Picture 8" descr="Image result for credit karma logo">
            <a:extLst>
              <a:ext uri="{FF2B5EF4-FFF2-40B4-BE49-F238E27FC236}">
                <a16:creationId xmlns:a16="http://schemas.microsoft.com/office/drawing/2014/main" id="{730D3ABA-38BF-4FF2-92FF-73B3FA8E10C0}"/>
              </a:ext>
            </a:extLst>
          </p:cNvPr>
          <p:cNvPicPr>
            <a:picLocks noChangeAspect="1" noChangeArrowheads="1"/>
          </p:cNvPicPr>
          <p:nvPr/>
        </p:nvPicPr>
        <p:blipFill>
          <a:blip r:embed="rId4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50424" y="5495485"/>
            <a:ext cx="804938" cy="422154"/>
          </a:xfrm>
          <a:prstGeom prst="rect">
            <a:avLst/>
          </a:prstGeom>
          <a:noFill/>
          <a:extLst>
            <a:ext uri="{909E8E84-426E-40DD-AFC4-6F175D3DCCD1}">
              <a14:hiddenFill xmlns:a14="http://schemas.microsoft.com/office/drawing/2010/main">
                <a:solidFill>
                  <a:srgbClr val="FFFFFF"/>
                </a:solidFill>
              </a14:hiddenFill>
            </a:ext>
          </a:extLst>
        </p:spPr>
      </p:pic>
      <p:pic>
        <p:nvPicPr>
          <p:cNvPr id="182" name="Picture 10" descr="Image result for citi bank logo">
            <a:extLst>
              <a:ext uri="{FF2B5EF4-FFF2-40B4-BE49-F238E27FC236}">
                <a16:creationId xmlns:a16="http://schemas.microsoft.com/office/drawing/2014/main" id="{D5591E01-0971-461E-86AE-8CF73E366B5C}"/>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7976818" y="5297062"/>
            <a:ext cx="377934" cy="243706"/>
          </a:xfrm>
          <a:prstGeom prst="rect">
            <a:avLst/>
          </a:prstGeom>
          <a:noFill/>
          <a:extLst>
            <a:ext uri="{909E8E84-426E-40DD-AFC4-6F175D3DCCD1}">
              <a14:hiddenFill xmlns:a14="http://schemas.microsoft.com/office/drawing/2010/main">
                <a:solidFill>
                  <a:srgbClr val="FFFFFF"/>
                </a:solidFill>
              </a14:hiddenFill>
            </a:ext>
          </a:extLst>
        </p:spPr>
      </p:pic>
      <p:sp>
        <p:nvSpPr>
          <p:cNvPr id="183" name="AutoShape 12" descr="Image result for at&amp;t logo">
            <a:extLst>
              <a:ext uri="{FF2B5EF4-FFF2-40B4-BE49-F238E27FC236}">
                <a16:creationId xmlns:a16="http://schemas.microsoft.com/office/drawing/2014/main" id="{1A9E9A85-65A7-46DF-B0DA-909D2E69AD4F}"/>
              </a:ext>
            </a:extLst>
          </p:cNvPr>
          <p:cNvSpPr>
            <a:spLocks noChangeAspect="1" noChangeArrowheads="1"/>
          </p:cNvSpPr>
          <p:nvPr/>
        </p:nvSpPr>
        <p:spPr bwMode="auto">
          <a:xfrm>
            <a:off x="6920867" y="298149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84" name="Picture 16" descr="File:AT&amp;T logo 2016.svg">
            <a:extLst>
              <a:ext uri="{FF2B5EF4-FFF2-40B4-BE49-F238E27FC236}">
                <a16:creationId xmlns:a16="http://schemas.microsoft.com/office/drawing/2014/main" id="{BB6E2390-20B6-423F-B262-2A1A1A2B9358}"/>
              </a:ext>
            </a:extLst>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4496965" y="2037303"/>
            <a:ext cx="650568" cy="267546"/>
          </a:xfrm>
          <a:prstGeom prst="rect">
            <a:avLst/>
          </a:prstGeom>
          <a:noFill/>
          <a:extLst>
            <a:ext uri="{909E8E84-426E-40DD-AFC4-6F175D3DCCD1}">
              <a14:hiddenFill xmlns:a14="http://schemas.microsoft.com/office/drawing/2010/main">
                <a:solidFill>
                  <a:srgbClr val="FFFFFF"/>
                </a:solidFill>
              </a14:hiddenFill>
            </a:ext>
          </a:extLst>
        </p:spPr>
      </p:pic>
      <p:pic>
        <p:nvPicPr>
          <p:cNvPr id="185" name="Picture 18" descr="Image result for panera bread logo">
            <a:extLst>
              <a:ext uri="{FF2B5EF4-FFF2-40B4-BE49-F238E27FC236}">
                <a16:creationId xmlns:a16="http://schemas.microsoft.com/office/drawing/2014/main" id="{97066A65-7F12-4A1A-B081-32F720963FD5}"/>
              </a:ext>
            </a:extLst>
          </p:cNvPr>
          <p:cNvPicPr>
            <a:picLocks noChangeAspect="1" noChangeArrowheads="1"/>
          </p:cNvPicPr>
          <p:nvPr/>
        </p:nvPicPr>
        <p:blipFill>
          <a:blip r:embed="rId4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40692" y="2141169"/>
            <a:ext cx="673542" cy="379222"/>
          </a:xfrm>
          <a:prstGeom prst="rect">
            <a:avLst/>
          </a:prstGeom>
          <a:noFill/>
          <a:extLst>
            <a:ext uri="{909E8E84-426E-40DD-AFC4-6F175D3DCCD1}">
              <a14:hiddenFill xmlns:a14="http://schemas.microsoft.com/office/drawing/2010/main">
                <a:solidFill>
                  <a:srgbClr val="FFFFFF"/>
                </a:solidFill>
              </a14:hiddenFill>
            </a:ext>
          </a:extLst>
        </p:spPr>
      </p:pic>
      <p:pic>
        <p:nvPicPr>
          <p:cNvPr id="186" name="Picture 20" descr="Image result for arbys logo">
            <a:extLst>
              <a:ext uri="{FF2B5EF4-FFF2-40B4-BE49-F238E27FC236}">
                <a16:creationId xmlns:a16="http://schemas.microsoft.com/office/drawing/2014/main" id="{D2F05CF7-20A9-436D-9880-DD24502F986A}"/>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7136728" y="2491485"/>
            <a:ext cx="420144" cy="358486"/>
          </a:xfrm>
          <a:prstGeom prst="rect">
            <a:avLst/>
          </a:prstGeom>
          <a:noFill/>
          <a:extLst>
            <a:ext uri="{909E8E84-426E-40DD-AFC4-6F175D3DCCD1}">
              <a14:hiddenFill xmlns:a14="http://schemas.microsoft.com/office/drawing/2010/main">
                <a:solidFill>
                  <a:srgbClr val="FFFFFF"/>
                </a:solidFill>
              </a14:hiddenFill>
            </a:ext>
          </a:extLst>
        </p:spPr>
      </p:pic>
      <p:pic>
        <p:nvPicPr>
          <p:cNvPr id="187" name="Picture 24" descr="Image result for stella artois logo">
            <a:extLst>
              <a:ext uri="{FF2B5EF4-FFF2-40B4-BE49-F238E27FC236}">
                <a16:creationId xmlns:a16="http://schemas.microsoft.com/office/drawing/2014/main" id="{AE7B3955-7C00-4552-A44B-8E0B86D83EE9}"/>
              </a:ext>
            </a:extLst>
          </p:cNvPr>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8985342" y="1819957"/>
            <a:ext cx="431720" cy="341768"/>
          </a:xfrm>
          <a:prstGeom prst="rect">
            <a:avLst/>
          </a:prstGeom>
          <a:noFill/>
          <a:extLst>
            <a:ext uri="{909E8E84-426E-40DD-AFC4-6F175D3DCCD1}">
              <a14:hiddenFill xmlns:a14="http://schemas.microsoft.com/office/drawing/2010/main">
                <a:solidFill>
                  <a:srgbClr val="FFFFFF"/>
                </a:solidFill>
              </a14:hiddenFill>
            </a:ext>
          </a:extLst>
        </p:spPr>
      </p:pic>
      <p:pic>
        <p:nvPicPr>
          <p:cNvPr id="188" name="Picture 26" descr="Image result for angry orchard logo">
            <a:extLst>
              <a:ext uri="{FF2B5EF4-FFF2-40B4-BE49-F238E27FC236}">
                <a16:creationId xmlns:a16="http://schemas.microsoft.com/office/drawing/2014/main" id="{1C394A7E-43CE-4F2B-9719-0B0BD8433A81}"/>
              </a:ext>
            </a:extLst>
          </p:cNvP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8034876" y="2223779"/>
            <a:ext cx="547649" cy="246797"/>
          </a:xfrm>
          <a:prstGeom prst="rect">
            <a:avLst/>
          </a:prstGeom>
          <a:noFill/>
          <a:extLst>
            <a:ext uri="{909E8E84-426E-40DD-AFC4-6F175D3DCCD1}">
              <a14:hiddenFill xmlns:a14="http://schemas.microsoft.com/office/drawing/2010/main">
                <a:solidFill>
                  <a:srgbClr val="FFFFFF"/>
                </a:solidFill>
              </a14:hiddenFill>
            </a:ext>
          </a:extLst>
        </p:spPr>
      </p:pic>
      <p:pic>
        <p:nvPicPr>
          <p:cNvPr id="189" name="Picture 28" descr="Image result for kohls logo">
            <a:extLst>
              <a:ext uri="{FF2B5EF4-FFF2-40B4-BE49-F238E27FC236}">
                <a16:creationId xmlns:a16="http://schemas.microsoft.com/office/drawing/2014/main" id="{6CF38EAE-5615-4795-B5A6-C1ABC799A05F}"/>
              </a:ext>
            </a:extLst>
          </p:cNvPr>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10288106" y="1857034"/>
            <a:ext cx="713510" cy="105632"/>
          </a:xfrm>
          <a:prstGeom prst="rect">
            <a:avLst/>
          </a:prstGeom>
          <a:noFill/>
          <a:extLst>
            <a:ext uri="{909E8E84-426E-40DD-AFC4-6F175D3DCCD1}">
              <a14:hiddenFill xmlns:a14="http://schemas.microsoft.com/office/drawing/2010/main">
                <a:solidFill>
                  <a:srgbClr val="FFFFFF"/>
                </a:solidFill>
              </a14:hiddenFill>
            </a:ext>
          </a:extLst>
        </p:spPr>
      </p:pic>
      <p:pic>
        <p:nvPicPr>
          <p:cNvPr id="190" name="Picture 30" descr="Image result for ikea logo">
            <a:extLst>
              <a:ext uri="{FF2B5EF4-FFF2-40B4-BE49-F238E27FC236}">
                <a16:creationId xmlns:a16="http://schemas.microsoft.com/office/drawing/2014/main" id="{FEDF0EB4-1DB1-4232-B926-480F666451F8}"/>
              </a:ext>
            </a:extLst>
          </p:cNvPr>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10478795" y="2092396"/>
            <a:ext cx="653092" cy="330371"/>
          </a:xfrm>
          <a:prstGeom prst="rect">
            <a:avLst/>
          </a:prstGeom>
          <a:noFill/>
          <a:extLst>
            <a:ext uri="{909E8E84-426E-40DD-AFC4-6F175D3DCCD1}">
              <a14:hiddenFill xmlns:a14="http://schemas.microsoft.com/office/drawing/2010/main">
                <a:solidFill>
                  <a:srgbClr val="FFFFFF"/>
                </a:solidFill>
              </a14:hiddenFill>
            </a:ext>
          </a:extLst>
        </p:spPr>
      </p:pic>
      <p:pic>
        <p:nvPicPr>
          <p:cNvPr id="191" name="Picture 32" descr="Image result for ashley home furniture logo">
            <a:extLst>
              <a:ext uri="{FF2B5EF4-FFF2-40B4-BE49-F238E27FC236}">
                <a16:creationId xmlns:a16="http://schemas.microsoft.com/office/drawing/2014/main" id="{16D32E05-3531-4190-9D58-BF95F920C6D6}"/>
              </a:ext>
            </a:extLst>
          </p:cNvPr>
          <p:cNvPicPr>
            <a:picLocks noChangeAspect="1" noChangeArrowheads="1"/>
          </p:cNvPicPr>
          <p:nvPr/>
        </p:nvPicPr>
        <p:blipFill>
          <a:blip r:embed="rId5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11329" y="2101346"/>
            <a:ext cx="704060" cy="312916"/>
          </a:xfrm>
          <a:prstGeom prst="rect">
            <a:avLst/>
          </a:prstGeom>
          <a:noFill/>
          <a:extLst>
            <a:ext uri="{909E8E84-426E-40DD-AFC4-6F175D3DCCD1}">
              <a14:hiddenFill xmlns:a14="http://schemas.microsoft.com/office/drawing/2010/main">
                <a:solidFill>
                  <a:srgbClr val="FFFFFF"/>
                </a:solidFill>
              </a14:hiddenFill>
            </a:ext>
          </a:extLst>
        </p:spPr>
      </p:pic>
      <p:pic>
        <p:nvPicPr>
          <p:cNvPr id="192" name="Picture 34" descr="Image result for michaels logo">
            <a:extLst>
              <a:ext uri="{FF2B5EF4-FFF2-40B4-BE49-F238E27FC236}">
                <a16:creationId xmlns:a16="http://schemas.microsoft.com/office/drawing/2014/main" id="{0DB3F681-F30A-44B5-9E43-1FACD57B7305}"/>
              </a:ext>
            </a:extLst>
          </p:cNvPr>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10469465" y="2600775"/>
            <a:ext cx="500268" cy="185256"/>
          </a:xfrm>
          <a:prstGeom prst="rect">
            <a:avLst/>
          </a:prstGeom>
          <a:noFill/>
          <a:extLst>
            <a:ext uri="{909E8E84-426E-40DD-AFC4-6F175D3DCCD1}">
              <a14:hiddenFill xmlns:a14="http://schemas.microsoft.com/office/drawing/2010/main">
                <a:solidFill>
                  <a:srgbClr val="FFFFFF"/>
                </a:solidFill>
              </a14:hiddenFill>
            </a:ext>
          </a:extLst>
        </p:spPr>
      </p:pic>
      <p:pic>
        <p:nvPicPr>
          <p:cNvPr id="193" name="Picture 36" descr="Walgreens: Trusted since 1901.">
            <a:extLst>
              <a:ext uri="{FF2B5EF4-FFF2-40B4-BE49-F238E27FC236}">
                <a16:creationId xmlns:a16="http://schemas.microsoft.com/office/drawing/2014/main" id="{29B10F1E-DF11-4BA2-9FB6-4EC9EBA85A7F}"/>
              </a:ext>
            </a:extLst>
          </p:cNvPr>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6008334" y="5647178"/>
            <a:ext cx="755314" cy="167848"/>
          </a:xfrm>
          <a:prstGeom prst="rect">
            <a:avLst/>
          </a:prstGeom>
          <a:noFill/>
          <a:extLst>
            <a:ext uri="{909E8E84-426E-40DD-AFC4-6F175D3DCCD1}">
              <a14:hiddenFill xmlns:a14="http://schemas.microsoft.com/office/drawing/2010/main">
                <a:solidFill>
                  <a:srgbClr val="FFFFFF"/>
                </a:solidFill>
              </a14:hiddenFill>
            </a:ext>
          </a:extLst>
        </p:spPr>
      </p:pic>
      <p:pic>
        <p:nvPicPr>
          <p:cNvPr id="194" name="Picture 38" descr="Image result for VERZENIO">
            <a:extLst>
              <a:ext uri="{FF2B5EF4-FFF2-40B4-BE49-F238E27FC236}">
                <a16:creationId xmlns:a16="http://schemas.microsoft.com/office/drawing/2014/main" id="{39768012-B9B4-440B-9B79-06B5B22E3A51}"/>
              </a:ext>
            </a:extLst>
          </p:cNvPr>
          <p:cNvPicPr>
            <a:picLocks noChangeAspect="1" noChangeArrowheads="1"/>
          </p:cNvPicPr>
          <p:nvPr/>
        </p:nvPicPr>
        <p:blipFill rotWithShape="1">
          <a:blip r:embed="rId53">
            <a:clrChange>
              <a:clrFrom>
                <a:srgbClr val="FFFFFF"/>
              </a:clrFrom>
              <a:clrTo>
                <a:srgbClr val="FFFFFF">
                  <a:alpha val="0"/>
                </a:srgbClr>
              </a:clrTo>
            </a:clrChange>
            <a:extLst>
              <a:ext uri="{28A0092B-C50C-407E-A947-70E740481C1C}">
                <a14:useLocalDpi xmlns:a14="http://schemas.microsoft.com/office/drawing/2010/main" val="0"/>
              </a:ext>
            </a:extLst>
          </a:blip>
          <a:srcRect b="35270"/>
          <a:stretch/>
        </p:blipFill>
        <p:spPr bwMode="auto">
          <a:xfrm>
            <a:off x="5414494" y="5771154"/>
            <a:ext cx="512716" cy="222868"/>
          </a:xfrm>
          <a:prstGeom prst="rect">
            <a:avLst/>
          </a:prstGeom>
          <a:noFill/>
          <a:extLst>
            <a:ext uri="{909E8E84-426E-40DD-AFC4-6F175D3DCCD1}">
              <a14:hiddenFill xmlns:a14="http://schemas.microsoft.com/office/drawing/2010/main">
                <a:solidFill>
                  <a:srgbClr val="FFFFFF"/>
                </a:solidFill>
              </a14:hiddenFill>
            </a:ext>
          </a:extLst>
        </p:spPr>
      </p:pic>
      <p:pic>
        <p:nvPicPr>
          <p:cNvPr id="195" name="Picture 40" descr="Image result for lexus logo">
            <a:extLst>
              <a:ext uri="{FF2B5EF4-FFF2-40B4-BE49-F238E27FC236}">
                <a16:creationId xmlns:a16="http://schemas.microsoft.com/office/drawing/2014/main" id="{2F7319E0-0020-432F-A5AF-7A75EAB4BEA4}"/>
              </a:ext>
            </a:extLst>
          </p:cNvPr>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5517537" y="3413990"/>
            <a:ext cx="376018" cy="231198"/>
          </a:xfrm>
          <a:prstGeom prst="rect">
            <a:avLst/>
          </a:prstGeom>
          <a:noFill/>
          <a:extLst>
            <a:ext uri="{909E8E84-426E-40DD-AFC4-6F175D3DCCD1}">
              <a14:hiddenFill xmlns:a14="http://schemas.microsoft.com/office/drawing/2010/main">
                <a:solidFill>
                  <a:srgbClr val="FFFFFF"/>
                </a:solidFill>
              </a14:hiddenFill>
            </a:ext>
          </a:extLst>
        </p:spPr>
      </p:pic>
      <p:pic>
        <p:nvPicPr>
          <p:cNvPr id="196" name="Picture 42" descr="Image result for jeep logo">
            <a:extLst>
              <a:ext uri="{FF2B5EF4-FFF2-40B4-BE49-F238E27FC236}">
                <a16:creationId xmlns:a16="http://schemas.microsoft.com/office/drawing/2014/main" id="{83332401-9C93-4854-82AE-4666C1A6DF51}"/>
              </a:ext>
            </a:extLst>
          </p:cNvPr>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5223472" y="3839251"/>
            <a:ext cx="627112" cy="291020"/>
          </a:xfrm>
          <a:prstGeom prst="rect">
            <a:avLst/>
          </a:prstGeom>
          <a:noFill/>
          <a:extLst>
            <a:ext uri="{909E8E84-426E-40DD-AFC4-6F175D3DCCD1}">
              <a14:hiddenFill xmlns:a14="http://schemas.microsoft.com/office/drawing/2010/main">
                <a:solidFill>
                  <a:srgbClr val="FFFFFF"/>
                </a:solidFill>
              </a14:hiddenFill>
            </a:ext>
          </a:extLst>
        </p:spPr>
      </p:pic>
      <p:pic>
        <p:nvPicPr>
          <p:cNvPr id="197" name="Picture 46" descr="Image result for angies list">
            <a:extLst>
              <a:ext uri="{FF2B5EF4-FFF2-40B4-BE49-F238E27FC236}">
                <a16:creationId xmlns:a16="http://schemas.microsoft.com/office/drawing/2014/main" id="{E598336E-4FA6-4058-953B-23AFC90F1419}"/>
              </a:ext>
            </a:extLst>
          </p:cNvPr>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6826548" y="4021398"/>
            <a:ext cx="753389" cy="334839"/>
          </a:xfrm>
          <a:prstGeom prst="rect">
            <a:avLst/>
          </a:prstGeom>
          <a:noFill/>
          <a:extLst>
            <a:ext uri="{909E8E84-426E-40DD-AFC4-6F175D3DCCD1}">
              <a14:hiddenFill xmlns:a14="http://schemas.microsoft.com/office/drawing/2010/main">
                <a:solidFill>
                  <a:srgbClr val="FFFFFF"/>
                </a:solidFill>
              </a14:hiddenFill>
            </a:ext>
          </a:extLst>
        </p:spPr>
      </p:pic>
      <p:pic>
        <p:nvPicPr>
          <p:cNvPr id="198" name="Picture 50" descr="Image result for adt logo">
            <a:extLst>
              <a:ext uri="{FF2B5EF4-FFF2-40B4-BE49-F238E27FC236}">
                <a16:creationId xmlns:a16="http://schemas.microsoft.com/office/drawing/2014/main" id="{70A5E7B3-4A0F-4C4F-8A5C-F3B532C7FDEC}"/>
              </a:ext>
            </a:extLst>
          </p:cNvPr>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6374548" y="4163994"/>
            <a:ext cx="261482" cy="261482"/>
          </a:xfrm>
          <a:prstGeom prst="rect">
            <a:avLst/>
          </a:prstGeom>
          <a:noFill/>
          <a:extLst>
            <a:ext uri="{909E8E84-426E-40DD-AFC4-6F175D3DCCD1}">
              <a14:hiddenFill xmlns:a14="http://schemas.microsoft.com/office/drawing/2010/main">
                <a:solidFill>
                  <a:srgbClr val="FFFFFF"/>
                </a:solidFill>
              </a14:hiddenFill>
            </a:ext>
          </a:extLst>
        </p:spPr>
      </p:pic>
      <p:pic>
        <p:nvPicPr>
          <p:cNvPr id="199" name="Picture 54" descr="Image result for babybel logo">
            <a:extLst>
              <a:ext uri="{FF2B5EF4-FFF2-40B4-BE49-F238E27FC236}">
                <a16:creationId xmlns:a16="http://schemas.microsoft.com/office/drawing/2014/main" id="{D8300E0B-5A40-4D76-8504-BDD396AD5E08}"/>
              </a:ext>
            </a:extLst>
          </p:cNvPr>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9744311" y="3346177"/>
            <a:ext cx="454780" cy="441832"/>
          </a:xfrm>
          <a:prstGeom prst="rect">
            <a:avLst/>
          </a:prstGeom>
          <a:noFill/>
          <a:extLst>
            <a:ext uri="{909E8E84-426E-40DD-AFC4-6F175D3DCCD1}">
              <a14:hiddenFill xmlns:a14="http://schemas.microsoft.com/office/drawing/2010/main">
                <a:solidFill>
                  <a:srgbClr val="FFFFFF"/>
                </a:solidFill>
              </a14:hiddenFill>
            </a:ext>
          </a:extLst>
        </p:spPr>
      </p:pic>
      <p:pic>
        <p:nvPicPr>
          <p:cNvPr id="200" name="Picture 56" descr="Image result for snickers logo">
            <a:extLst>
              <a:ext uri="{FF2B5EF4-FFF2-40B4-BE49-F238E27FC236}">
                <a16:creationId xmlns:a16="http://schemas.microsoft.com/office/drawing/2014/main" id="{B9E5C904-04E8-477E-97E4-9652AF310FA9}"/>
              </a:ext>
            </a:extLst>
          </p:cNvPr>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9693966" y="3868224"/>
            <a:ext cx="738786" cy="187006"/>
          </a:xfrm>
          <a:prstGeom prst="rect">
            <a:avLst/>
          </a:prstGeom>
          <a:noFill/>
          <a:extLst>
            <a:ext uri="{909E8E84-426E-40DD-AFC4-6F175D3DCCD1}">
              <a14:hiddenFill xmlns:a14="http://schemas.microsoft.com/office/drawing/2010/main">
                <a:solidFill>
                  <a:srgbClr val="FFFFFF"/>
                </a:solidFill>
              </a14:hiddenFill>
            </a:ext>
          </a:extLst>
        </p:spPr>
      </p:pic>
      <p:grpSp>
        <p:nvGrpSpPr>
          <p:cNvPr id="201" name="Group 200">
            <a:extLst>
              <a:ext uri="{FF2B5EF4-FFF2-40B4-BE49-F238E27FC236}">
                <a16:creationId xmlns:a16="http://schemas.microsoft.com/office/drawing/2014/main" id="{BA223E37-FD24-41D3-9EA1-BD1F0E1F23F8}"/>
              </a:ext>
            </a:extLst>
          </p:cNvPr>
          <p:cNvGrpSpPr/>
          <p:nvPr/>
        </p:nvGrpSpPr>
        <p:grpSpPr>
          <a:xfrm>
            <a:off x="8757331" y="4655218"/>
            <a:ext cx="1600454" cy="1469458"/>
            <a:chOff x="7279769" y="1651453"/>
            <a:chExt cx="1600454" cy="1469458"/>
          </a:xfrm>
        </p:grpSpPr>
        <p:sp>
          <p:nvSpPr>
            <p:cNvPr id="202" name="Rectangle 201">
              <a:extLst>
                <a:ext uri="{FF2B5EF4-FFF2-40B4-BE49-F238E27FC236}">
                  <a16:creationId xmlns:a16="http://schemas.microsoft.com/office/drawing/2014/main" id="{32CCBC22-E92B-4ED9-A04F-10B3EECEEB86}"/>
                </a:ext>
              </a:extLst>
            </p:cNvPr>
            <p:cNvSpPr/>
            <p:nvPr/>
          </p:nvSpPr>
          <p:spPr>
            <a:xfrm>
              <a:off x="7288642" y="1868034"/>
              <a:ext cx="1591581" cy="1252877"/>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kern="0">
                <a:solidFill>
                  <a:sysClr val="windowText" lastClr="000000"/>
                </a:solidFill>
              </a:endParaRPr>
            </a:p>
          </p:txBody>
        </p:sp>
        <p:sp>
          <p:nvSpPr>
            <p:cNvPr id="203" name="Rectangle 202">
              <a:extLst>
                <a:ext uri="{FF2B5EF4-FFF2-40B4-BE49-F238E27FC236}">
                  <a16:creationId xmlns:a16="http://schemas.microsoft.com/office/drawing/2014/main" id="{0848C2DD-2411-4F5F-981F-BD07F91F3FB3}"/>
                </a:ext>
              </a:extLst>
            </p:cNvPr>
            <p:cNvSpPr/>
            <p:nvPr/>
          </p:nvSpPr>
          <p:spPr>
            <a:xfrm>
              <a:off x="7279769" y="1651453"/>
              <a:ext cx="1600454" cy="216581"/>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1200" b="1" kern="0" dirty="0">
                  <a:solidFill>
                    <a:schemeClr val="tx1"/>
                  </a:solidFill>
                </a:rPr>
                <a:t>FAANG</a:t>
              </a:r>
            </a:p>
          </p:txBody>
        </p:sp>
      </p:grpSp>
      <p:sp>
        <p:nvSpPr>
          <p:cNvPr id="204" name="AutoShape 6" descr="Etsy logo vector">
            <a:extLst>
              <a:ext uri="{FF2B5EF4-FFF2-40B4-BE49-F238E27FC236}">
                <a16:creationId xmlns:a16="http://schemas.microsoft.com/office/drawing/2014/main" id="{0D6BE74D-FB12-4AE9-AEEA-D1C8B25837CB}"/>
              </a:ext>
            </a:extLst>
          </p:cNvPr>
          <p:cNvSpPr>
            <a:spLocks noChangeAspect="1" noChangeArrowheads="1"/>
          </p:cNvSpPr>
          <p:nvPr/>
        </p:nvSpPr>
        <p:spPr bwMode="auto">
          <a:xfrm>
            <a:off x="7073267" y="313389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 name="Picture 8" descr="Image result for ebates logo">
            <a:extLst>
              <a:ext uri="{FF2B5EF4-FFF2-40B4-BE49-F238E27FC236}">
                <a16:creationId xmlns:a16="http://schemas.microsoft.com/office/drawing/2014/main" id="{E75752DB-62A1-4D6F-8056-F267A0BAD6FE}"/>
              </a:ext>
            </a:extLst>
          </p:cNvPr>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6324582" y="3462802"/>
            <a:ext cx="465872" cy="247558"/>
          </a:xfrm>
          <a:prstGeom prst="rect">
            <a:avLst/>
          </a:prstGeom>
          <a:noFill/>
          <a:extLst>
            <a:ext uri="{909E8E84-426E-40DD-AFC4-6F175D3DCCD1}">
              <a14:hiddenFill xmlns:a14="http://schemas.microsoft.com/office/drawing/2010/main">
                <a:solidFill>
                  <a:srgbClr val="FFFFFF"/>
                </a:solidFill>
              </a14:hiddenFill>
            </a:ext>
          </a:extLst>
        </p:spPr>
      </p:pic>
      <p:pic>
        <p:nvPicPr>
          <p:cNvPr id="206" name="Picture 10" descr="Image result for grubhub logo">
            <a:extLst>
              <a:ext uri="{FF2B5EF4-FFF2-40B4-BE49-F238E27FC236}">
                <a16:creationId xmlns:a16="http://schemas.microsoft.com/office/drawing/2014/main" id="{E1383786-A535-4054-9057-A8714243A5C5}"/>
              </a:ext>
            </a:extLst>
          </p:cNvPr>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10419277" y="4061273"/>
            <a:ext cx="702128" cy="147556"/>
          </a:xfrm>
          <a:prstGeom prst="rect">
            <a:avLst/>
          </a:prstGeom>
          <a:noFill/>
          <a:extLst>
            <a:ext uri="{909E8E84-426E-40DD-AFC4-6F175D3DCCD1}">
              <a14:hiddenFill xmlns:a14="http://schemas.microsoft.com/office/drawing/2010/main">
                <a:solidFill>
                  <a:srgbClr val="FFFFFF"/>
                </a:solidFill>
              </a14:hiddenFill>
            </a:ext>
          </a:extLst>
        </p:spPr>
      </p:pic>
      <p:pic>
        <p:nvPicPr>
          <p:cNvPr id="207" name="Picture 20" descr="Image result for facebook logo">
            <a:extLst>
              <a:ext uri="{FF2B5EF4-FFF2-40B4-BE49-F238E27FC236}">
                <a16:creationId xmlns:a16="http://schemas.microsoft.com/office/drawing/2014/main" id="{4A162CC7-133E-42F3-A8B7-0320F3878C8E}"/>
              </a:ext>
            </a:extLst>
          </p:cNvPr>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8865711" y="4956533"/>
            <a:ext cx="663258" cy="331630"/>
          </a:xfrm>
          <a:prstGeom prst="rect">
            <a:avLst/>
          </a:prstGeom>
          <a:noFill/>
          <a:extLst>
            <a:ext uri="{909E8E84-426E-40DD-AFC4-6F175D3DCCD1}">
              <a14:hiddenFill xmlns:a14="http://schemas.microsoft.com/office/drawing/2010/main">
                <a:solidFill>
                  <a:srgbClr val="FFFFFF"/>
                </a:solidFill>
              </a14:hiddenFill>
            </a:ext>
          </a:extLst>
        </p:spPr>
      </p:pic>
      <p:pic>
        <p:nvPicPr>
          <p:cNvPr id="208" name="Picture 92" descr="Image result for apple logo">
            <a:extLst>
              <a:ext uri="{FF2B5EF4-FFF2-40B4-BE49-F238E27FC236}">
                <a16:creationId xmlns:a16="http://schemas.microsoft.com/office/drawing/2014/main" id="{7CBEE066-E7D2-4C40-B486-614061EC6BEB}"/>
              </a:ext>
            </a:extLst>
          </p:cNvPr>
          <p:cNvPicPr>
            <a:picLocks noChangeAspect="1" noChangeArrowheads="1"/>
          </p:cNvPicPr>
          <p:nvPr/>
        </p:nvPicPr>
        <p:blipFill>
          <a:blip r:embed="rId63" cstate="print">
            <a:extLst>
              <a:ext uri="{28A0092B-C50C-407E-A947-70E740481C1C}">
                <a14:useLocalDpi xmlns:a14="http://schemas.microsoft.com/office/drawing/2010/main" val="0"/>
              </a:ext>
            </a:extLst>
          </a:blip>
          <a:srcRect/>
          <a:stretch>
            <a:fillRect/>
          </a:stretch>
        </p:blipFill>
        <p:spPr bwMode="auto">
          <a:xfrm>
            <a:off x="9520933" y="5003248"/>
            <a:ext cx="629440" cy="472080"/>
          </a:xfrm>
          <a:prstGeom prst="rect">
            <a:avLst/>
          </a:prstGeom>
          <a:noFill/>
          <a:extLst>
            <a:ext uri="{909E8E84-426E-40DD-AFC4-6F175D3DCCD1}">
              <a14:hiddenFill xmlns:a14="http://schemas.microsoft.com/office/drawing/2010/main">
                <a:solidFill>
                  <a:srgbClr val="FFFFFF"/>
                </a:solidFill>
              </a14:hiddenFill>
            </a:ext>
          </a:extLst>
        </p:spPr>
      </p:pic>
      <p:pic>
        <p:nvPicPr>
          <p:cNvPr id="209" name="Picture 22" descr="Image result for amazon logo">
            <a:extLst>
              <a:ext uri="{FF2B5EF4-FFF2-40B4-BE49-F238E27FC236}">
                <a16:creationId xmlns:a16="http://schemas.microsoft.com/office/drawing/2014/main" id="{6C45F3DA-142E-4376-82E1-50D7E10FEBE4}"/>
              </a:ext>
            </a:extLst>
          </p:cNvPr>
          <p:cNvPicPr>
            <a:picLocks noChangeAspect="1" noChangeArrowheads="1"/>
          </p:cNvPicPr>
          <p:nvPr/>
        </p:nvPicPr>
        <p:blipFill rotWithShape="1">
          <a:blip r:embed="rId64">
            <a:extLst>
              <a:ext uri="{28A0092B-C50C-407E-A947-70E740481C1C}">
                <a14:useLocalDpi xmlns:a14="http://schemas.microsoft.com/office/drawing/2010/main" val="0"/>
              </a:ext>
            </a:extLst>
          </a:blip>
          <a:srcRect t="31381" b="32077"/>
          <a:stretch/>
        </p:blipFill>
        <p:spPr bwMode="auto">
          <a:xfrm>
            <a:off x="8865711" y="5399110"/>
            <a:ext cx="629440" cy="230015"/>
          </a:xfrm>
          <a:prstGeom prst="rect">
            <a:avLst/>
          </a:prstGeom>
          <a:noFill/>
          <a:extLst>
            <a:ext uri="{909E8E84-426E-40DD-AFC4-6F175D3DCCD1}">
              <a14:hiddenFill xmlns:a14="http://schemas.microsoft.com/office/drawing/2010/main">
                <a:solidFill>
                  <a:srgbClr val="FFFFFF"/>
                </a:solidFill>
              </a14:hiddenFill>
            </a:ext>
          </a:extLst>
        </p:spPr>
      </p:pic>
      <p:pic>
        <p:nvPicPr>
          <p:cNvPr id="210" name="Picture 24" descr="Image result for netflix logo">
            <a:extLst>
              <a:ext uri="{FF2B5EF4-FFF2-40B4-BE49-F238E27FC236}">
                <a16:creationId xmlns:a16="http://schemas.microsoft.com/office/drawing/2014/main" id="{A16DDF65-4BBE-40D3-AA2F-79F4D8D810AB}"/>
              </a:ext>
            </a:extLst>
          </p:cNvPr>
          <p:cNvPicPr>
            <a:picLocks noChangeAspect="1" noChangeArrowheads="1"/>
          </p:cNvPicPr>
          <p:nvPr/>
        </p:nvPicPr>
        <p:blipFill rotWithShape="1">
          <a:blip r:embed="rId65">
            <a:extLst>
              <a:ext uri="{28A0092B-C50C-407E-A947-70E740481C1C}">
                <a14:useLocalDpi xmlns:a14="http://schemas.microsoft.com/office/drawing/2010/main" val="0"/>
              </a:ext>
            </a:extLst>
          </a:blip>
          <a:srcRect l="4035" t="22362" r="4154" b="20134"/>
          <a:stretch/>
        </p:blipFill>
        <p:spPr bwMode="auto">
          <a:xfrm>
            <a:off x="9517053" y="5493901"/>
            <a:ext cx="700566" cy="246814"/>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26" descr="Image result for google logo">
            <a:extLst>
              <a:ext uri="{FF2B5EF4-FFF2-40B4-BE49-F238E27FC236}">
                <a16:creationId xmlns:a16="http://schemas.microsoft.com/office/drawing/2014/main" id="{A20FB604-47C9-4942-8A4B-CAED4805901A}"/>
              </a:ext>
            </a:extLst>
          </p:cNvPr>
          <p:cNvPicPr>
            <a:picLocks noChangeAspect="1" noChangeArrowheads="1"/>
          </p:cNvPicPr>
          <p:nvPr/>
        </p:nvPicPr>
        <p:blipFill>
          <a:blip r:embed="rId66">
            <a:extLst>
              <a:ext uri="{28A0092B-C50C-407E-A947-70E740481C1C}">
                <a14:useLocalDpi xmlns:a14="http://schemas.microsoft.com/office/drawing/2010/main" val="0"/>
              </a:ext>
            </a:extLst>
          </a:blip>
          <a:srcRect/>
          <a:stretch>
            <a:fillRect/>
          </a:stretch>
        </p:blipFill>
        <p:spPr bwMode="auto">
          <a:xfrm>
            <a:off x="8899760" y="5747549"/>
            <a:ext cx="730384" cy="246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90268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Related image">
            <a:extLst>
              <a:ext uri="{FF2B5EF4-FFF2-40B4-BE49-F238E27FC236}">
                <a16:creationId xmlns:a16="http://schemas.microsoft.com/office/drawing/2014/main" id="{1B6C3E4F-D12A-4AB7-82ED-1EACD0F7C569}"/>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38149" b="35683"/>
          <a:stretch/>
        </p:blipFill>
        <p:spPr bwMode="auto">
          <a:xfrm>
            <a:off x="3716082" y="799287"/>
            <a:ext cx="2423718" cy="5285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9BBCDCB-8526-41A3-82D0-435BFAB4EC1E}"/>
              </a:ext>
            </a:extLst>
          </p:cNvPr>
          <p:cNvSpPr/>
          <p:nvPr/>
        </p:nvSpPr>
        <p:spPr>
          <a:xfrm>
            <a:off x="0" y="0"/>
            <a:ext cx="3640112" cy="6858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172398"/>
            <a:endParaRPr lang="en-US" sz="4600">
              <a:solidFill>
                <a:prstClr val="white"/>
              </a:solidFill>
              <a:latin typeface="Trebuchet MS"/>
            </a:endParaRPr>
          </a:p>
        </p:txBody>
      </p:sp>
      <p:pic>
        <p:nvPicPr>
          <p:cNvPr id="5" name="Picture 2" descr="Image result for grammarly logo">
            <a:extLst>
              <a:ext uri="{FF2B5EF4-FFF2-40B4-BE49-F238E27FC236}">
                <a16:creationId xmlns:a16="http://schemas.microsoft.com/office/drawing/2014/main" id="{9B52B5DA-6D2F-4549-B568-B256AC993E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9209" y="5842925"/>
            <a:ext cx="2112898" cy="49472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mage result for birchbox logos">
            <a:extLst>
              <a:ext uri="{FF2B5EF4-FFF2-40B4-BE49-F238E27FC236}">
                <a16:creationId xmlns:a16="http://schemas.microsoft.com/office/drawing/2014/main" id="{CB777E2C-213C-4D00-8EAB-CB65EB66D27D}"/>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5537" t="31195" r="12591" b="37442"/>
          <a:stretch/>
        </p:blipFill>
        <p:spPr bwMode="auto">
          <a:xfrm>
            <a:off x="5262710" y="4934250"/>
            <a:ext cx="2282412" cy="49734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Image result for blue apron logo">
            <a:extLst>
              <a:ext uri="{FF2B5EF4-FFF2-40B4-BE49-F238E27FC236}">
                <a16:creationId xmlns:a16="http://schemas.microsoft.com/office/drawing/2014/main" id="{A86E3072-6FD6-4BC8-A494-2A8EE04A98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1993" y="1567659"/>
            <a:ext cx="1411137" cy="6494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 result for calm logo">
            <a:extLst>
              <a:ext uri="{FF2B5EF4-FFF2-40B4-BE49-F238E27FC236}">
                <a16:creationId xmlns:a16="http://schemas.microsoft.com/office/drawing/2014/main" id="{20CB8B90-EAC7-4EE1-A298-B8FBA9D444A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764" t="35949" r="20592" b="4720"/>
          <a:stretch/>
        </p:blipFill>
        <p:spPr bwMode="auto">
          <a:xfrm>
            <a:off x="6306131" y="486592"/>
            <a:ext cx="842219" cy="83778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Image result for cargurus logo png">
            <a:extLst>
              <a:ext uri="{FF2B5EF4-FFF2-40B4-BE49-F238E27FC236}">
                <a16:creationId xmlns:a16="http://schemas.microsoft.com/office/drawing/2014/main" id="{89917C3B-833D-42AF-908D-B1370EEBD6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54695" y="898685"/>
            <a:ext cx="1821926" cy="2799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Image result for casper logo">
            <a:extLst>
              <a:ext uri="{FF2B5EF4-FFF2-40B4-BE49-F238E27FC236}">
                <a16:creationId xmlns:a16="http://schemas.microsoft.com/office/drawing/2014/main" id="{C22988A5-5B26-44E6-91C3-F167061363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16125" y="2514624"/>
            <a:ext cx="1485040" cy="47413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Image result for lyft logo">
            <a:extLst>
              <a:ext uri="{FF2B5EF4-FFF2-40B4-BE49-F238E27FC236}">
                <a16:creationId xmlns:a16="http://schemas.microsoft.com/office/drawing/2014/main" id="{CB7CFE3B-A9ED-47DE-B3FC-83156933ECBC}"/>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78653" y="4820448"/>
            <a:ext cx="1087425" cy="72495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Image result for credit karma logo">
            <a:extLst>
              <a:ext uri="{FF2B5EF4-FFF2-40B4-BE49-F238E27FC236}">
                <a16:creationId xmlns:a16="http://schemas.microsoft.com/office/drawing/2014/main" id="{5707B9DE-7BD7-400D-85B0-4A40C97463E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37774" b="35358"/>
          <a:stretch/>
        </p:blipFill>
        <p:spPr bwMode="auto">
          <a:xfrm>
            <a:off x="8066938" y="2485690"/>
            <a:ext cx="1980051" cy="5319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8" descr="Image result for zelle logo">
            <a:extLst>
              <a:ext uri="{FF2B5EF4-FFF2-40B4-BE49-F238E27FC236}">
                <a16:creationId xmlns:a16="http://schemas.microsoft.com/office/drawing/2014/main" id="{B3B2579D-2B4A-440A-9532-B0DAE08EC32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12798" y="1574122"/>
            <a:ext cx="1373893" cy="6365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0" descr="Image result for etsy logo">
            <a:extLst>
              <a:ext uri="{FF2B5EF4-FFF2-40B4-BE49-F238E27FC236}">
                <a16:creationId xmlns:a16="http://schemas.microsoft.com/office/drawing/2014/main" id="{D57FF197-5EC2-4B73-8BB7-FA2E6DDCA62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404586" y="5629099"/>
            <a:ext cx="1521419" cy="86911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CD59284F-B734-4049-8E86-937DA3B4DA90}"/>
              </a:ext>
            </a:extLst>
          </p:cNvPr>
          <p:cNvPicPr>
            <a:picLocks noChangeAspect="1"/>
          </p:cNvPicPr>
          <p:nvPr/>
        </p:nvPicPr>
        <p:blipFill>
          <a:blip r:embed="rId13">
            <a:clrChange>
              <a:clrFrom>
                <a:srgbClr val="000000"/>
              </a:clrFrom>
              <a:clrTo>
                <a:srgbClr val="000000">
                  <a:alpha val="0"/>
                </a:srgbClr>
              </a:clrTo>
            </a:clrChange>
          </a:blip>
          <a:stretch>
            <a:fillRect/>
          </a:stretch>
        </p:blipFill>
        <p:spPr>
          <a:xfrm>
            <a:off x="7314681" y="799287"/>
            <a:ext cx="2673682" cy="478727"/>
          </a:xfrm>
          <a:prstGeom prst="rect">
            <a:avLst/>
          </a:prstGeom>
        </p:spPr>
      </p:pic>
      <p:pic>
        <p:nvPicPr>
          <p:cNvPr id="18" name="Picture 28" descr="Image result for poshmark logo">
            <a:extLst>
              <a:ext uri="{FF2B5EF4-FFF2-40B4-BE49-F238E27FC236}">
                <a16:creationId xmlns:a16="http://schemas.microsoft.com/office/drawing/2014/main" id="{BC38F4B6-DAAC-49BB-B666-8921C6E2F14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860183" y="2538131"/>
            <a:ext cx="2037620" cy="42711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0" descr="Image result for turo logo">
            <a:extLst>
              <a:ext uri="{FF2B5EF4-FFF2-40B4-BE49-F238E27FC236}">
                <a16:creationId xmlns:a16="http://schemas.microsoft.com/office/drawing/2014/main" id="{D21485B7-9CA7-4D8B-A3D6-2744002A9E3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685645" y="4083739"/>
            <a:ext cx="1156723" cy="42220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2" descr="Image result for zola logo png">
            <a:extLst>
              <a:ext uri="{FF2B5EF4-FFF2-40B4-BE49-F238E27FC236}">
                <a16:creationId xmlns:a16="http://schemas.microsoft.com/office/drawing/2014/main" id="{D081C4B6-6627-44B8-8743-704461B07B6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919518" y="1193415"/>
            <a:ext cx="1980051" cy="139791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4" descr="Image result for zocdoc logo">
            <a:extLst>
              <a:ext uri="{FF2B5EF4-FFF2-40B4-BE49-F238E27FC236}">
                <a16:creationId xmlns:a16="http://schemas.microsoft.com/office/drawing/2014/main" id="{1B257314-5EDD-498B-8CB6-8BBBEDE4FB0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710887" y="2909459"/>
            <a:ext cx="2530416" cy="128925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8" descr="Image result for fabletics logo">
            <a:extLst>
              <a:ext uri="{FF2B5EF4-FFF2-40B4-BE49-F238E27FC236}">
                <a16:creationId xmlns:a16="http://schemas.microsoft.com/office/drawing/2014/main" id="{ACE65EEE-4913-4229-B5D1-90F1EFA3922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581249" y="5014554"/>
            <a:ext cx="2158571" cy="33673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0" descr="Image result for vrbo logo">
            <a:extLst>
              <a:ext uri="{FF2B5EF4-FFF2-40B4-BE49-F238E27FC236}">
                <a16:creationId xmlns:a16="http://schemas.microsoft.com/office/drawing/2014/main" id="{F88A6245-85F4-4971-8A86-F38827CE141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099529" y="3287114"/>
            <a:ext cx="1460349" cy="53394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2" descr="Image result for talkspace logo">
            <a:extLst>
              <a:ext uri="{FF2B5EF4-FFF2-40B4-BE49-F238E27FC236}">
                <a16:creationId xmlns:a16="http://schemas.microsoft.com/office/drawing/2014/main" id="{63CF5FE8-054A-4E11-A0CF-4D252BF2C3A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002563" y="3289813"/>
            <a:ext cx="1945957" cy="52855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4" descr="Image result for hello fresh logo png">
            <a:extLst>
              <a:ext uri="{FF2B5EF4-FFF2-40B4-BE49-F238E27FC236}">
                <a16:creationId xmlns:a16="http://schemas.microsoft.com/office/drawing/2014/main" id="{FF30122D-30DB-4602-B782-6A70FB21D1D6}"/>
              </a:ext>
            </a:extLst>
          </p:cNvPr>
          <p:cNvPicPr>
            <a:picLocks noChangeAspect="1" noChangeArrowheads="1"/>
          </p:cNvPicPr>
          <p:nvPr/>
        </p:nvPicPr>
        <p:blipFill>
          <a:blip r:embed="rId21">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583956" y="4748368"/>
            <a:ext cx="958459" cy="86911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6" descr="Image result for groupon logo">
            <a:extLst>
              <a:ext uri="{FF2B5EF4-FFF2-40B4-BE49-F238E27FC236}">
                <a16:creationId xmlns:a16="http://schemas.microsoft.com/office/drawing/2014/main" id="{02E4CA84-BEAE-429C-A73B-42528695C150}"/>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149597" y="4120871"/>
            <a:ext cx="2119223" cy="33333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8" descr="Image result for thirdlove logo">
            <a:extLst>
              <a:ext uri="{FF2B5EF4-FFF2-40B4-BE49-F238E27FC236}">
                <a16:creationId xmlns:a16="http://schemas.microsoft.com/office/drawing/2014/main" id="{F23B9F34-8954-47DC-9BAB-2E74CA4F245F}"/>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120160" y="5688833"/>
            <a:ext cx="2201221" cy="74964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50" descr="Image result for shoedazzle logo">
            <a:extLst>
              <a:ext uri="{FF2B5EF4-FFF2-40B4-BE49-F238E27FC236}">
                <a16:creationId xmlns:a16="http://schemas.microsoft.com/office/drawing/2014/main" id="{DBBE4064-3338-4D08-AE2F-26B07EE579EA}"/>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576050" y="3894049"/>
            <a:ext cx="2290028" cy="648842"/>
          </a:xfrm>
          <a:prstGeom prst="rect">
            <a:avLst/>
          </a:prstGeom>
          <a:noFill/>
          <a:extLst>
            <a:ext uri="{909E8E84-426E-40DD-AFC4-6F175D3DCCD1}">
              <a14:hiddenFill xmlns:a14="http://schemas.microsoft.com/office/drawing/2010/main">
                <a:solidFill>
                  <a:srgbClr val="FFFFFF"/>
                </a:solidFill>
              </a14:hiddenFill>
            </a:ext>
          </a:extLst>
        </p:spPr>
      </p:pic>
      <p:sp>
        <p:nvSpPr>
          <p:cNvPr id="29" name="Text Placeholder 3">
            <a:extLst>
              <a:ext uri="{FF2B5EF4-FFF2-40B4-BE49-F238E27FC236}">
                <a16:creationId xmlns:a16="http://schemas.microsoft.com/office/drawing/2014/main" id="{0BCE8CF1-7C5A-4BD7-9E83-B33255201D98}"/>
              </a:ext>
            </a:extLst>
          </p:cNvPr>
          <p:cNvSpPr txBox="1">
            <a:spLocks/>
          </p:cNvSpPr>
          <p:nvPr/>
        </p:nvSpPr>
        <p:spPr>
          <a:xfrm>
            <a:off x="67263" y="6483698"/>
            <a:ext cx="3715724" cy="316820"/>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a:solidFill>
                  <a:schemeClr val="bg1"/>
                </a:solidFill>
              </a:rPr>
              <a:t>Source: Nielsen Ad Intel 2018. Chart reflects an abbreviated list of select advertisers by category. </a:t>
            </a:r>
            <a:endParaRPr lang="en-US" sz="800" dirty="0">
              <a:solidFill>
                <a:schemeClr val="bg1"/>
              </a:solidFill>
            </a:endParaRPr>
          </a:p>
        </p:txBody>
      </p:sp>
      <p:sp>
        <p:nvSpPr>
          <p:cNvPr id="30" name="Title 1">
            <a:extLst>
              <a:ext uri="{FF2B5EF4-FFF2-40B4-BE49-F238E27FC236}">
                <a16:creationId xmlns:a16="http://schemas.microsoft.com/office/drawing/2014/main" id="{9E4E832F-B8BE-4BCF-B370-F9DE2145D306}"/>
              </a:ext>
            </a:extLst>
          </p:cNvPr>
          <p:cNvSpPr>
            <a:spLocks noGrp="1"/>
          </p:cNvSpPr>
          <p:nvPr>
            <p:ph type="ctrTitle"/>
          </p:nvPr>
        </p:nvSpPr>
        <p:spPr>
          <a:xfrm>
            <a:off x="35926" y="404743"/>
            <a:ext cx="3481752" cy="3561603"/>
          </a:xfrm>
        </p:spPr>
        <p:txBody>
          <a:bodyPr/>
          <a:lstStyle/>
          <a:p>
            <a:pPr algn="l">
              <a:lnSpc>
                <a:spcPct val="100000"/>
              </a:lnSpc>
            </a:pPr>
            <a:r>
              <a:rPr lang="en-US" sz="2000" dirty="0">
                <a:solidFill>
                  <a:schemeClr val="bg1"/>
                </a:solidFill>
              </a:rPr>
              <a:t>Niche Cable Networks Are Also A Popular Destination For Direct-To-Consumer Brands Who Are Performance-Driven, Data-Focused And Obsessed With Buying Media That Deliver Outcomes</a:t>
            </a:r>
            <a:br>
              <a:rPr lang="en-US" sz="2000" dirty="0">
                <a:solidFill>
                  <a:schemeClr val="bg1"/>
                </a:solidFill>
              </a:rPr>
            </a:br>
            <a:br>
              <a:rPr lang="en-US" sz="2000" dirty="0">
                <a:solidFill>
                  <a:schemeClr val="bg1"/>
                </a:solidFill>
              </a:rPr>
            </a:br>
            <a:r>
              <a:rPr lang="en-US" sz="2000" dirty="0">
                <a:solidFill>
                  <a:schemeClr val="bg1"/>
                </a:solidFill>
              </a:rPr>
              <a:t>These 30 DTC Brands Alone Spent Over </a:t>
            </a:r>
            <a:r>
              <a:rPr lang="en-US" sz="2000" b="1" dirty="0">
                <a:solidFill>
                  <a:schemeClr val="bg1"/>
                </a:solidFill>
              </a:rPr>
              <a:t>$125 Million </a:t>
            </a:r>
            <a:r>
              <a:rPr lang="en-US" sz="2000" dirty="0">
                <a:solidFill>
                  <a:schemeClr val="bg1"/>
                </a:solidFill>
              </a:rPr>
              <a:t>On Niche Cable Networks In 2018, An Increase Of </a:t>
            </a:r>
            <a:r>
              <a:rPr lang="en-US" sz="2000" b="1" u="sng" dirty="0">
                <a:solidFill>
                  <a:schemeClr val="bg1"/>
                </a:solidFill>
              </a:rPr>
              <a:t>28%</a:t>
            </a:r>
            <a:r>
              <a:rPr lang="en-US" sz="2000" dirty="0">
                <a:solidFill>
                  <a:schemeClr val="bg1"/>
                </a:solidFill>
              </a:rPr>
              <a:t> vs. The Year Prior</a:t>
            </a:r>
          </a:p>
        </p:txBody>
      </p:sp>
      <p:pic>
        <p:nvPicPr>
          <p:cNvPr id="1026" name="Picture 2" descr="Image result for hims logo">
            <a:extLst>
              <a:ext uri="{FF2B5EF4-FFF2-40B4-BE49-F238E27FC236}">
                <a16:creationId xmlns:a16="http://schemas.microsoft.com/office/drawing/2014/main" id="{7AE61561-E596-4EB2-B6A1-2090B5A7B5FA}"/>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058746" y="5894919"/>
            <a:ext cx="978209" cy="3374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hunt a killer logo">
            <a:extLst>
              <a:ext uri="{FF2B5EF4-FFF2-40B4-BE49-F238E27FC236}">
                <a16:creationId xmlns:a16="http://schemas.microsoft.com/office/drawing/2014/main" id="{85547EF5-3D4B-4969-8F31-164AD40FE08A}"/>
              </a:ext>
            </a:extLst>
          </p:cNvPr>
          <p:cNvPicPr>
            <a:picLocks noChangeAspect="1" noChangeArrowheads="1"/>
          </p:cNvPicPr>
          <p:nvPr/>
        </p:nvPicPr>
        <p:blipFill rotWithShape="1">
          <a:blip r:embed="rId26">
            <a:clrChange>
              <a:clrFrom>
                <a:srgbClr val="FFFFFF"/>
              </a:clrFrom>
              <a:clrTo>
                <a:srgbClr val="FFFFFF">
                  <a:alpha val="0"/>
                </a:srgbClr>
              </a:clrTo>
            </a:clrChange>
            <a:extLst>
              <a:ext uri="{28A0092B-C50C-407E-A947-70E740481C1C}">
                <a14:useLocalDpi xmlns:a14="http://schemas.microsoft.com/office/drawing/2010/main" val="0"/>
              </a:ext>
            </a:extLst>
          </a:blip>
          <a:srcRect t="17355" b="18792"/>
          <a:stretch/>
        </p:blipFill>
        <p:spPr bwMode="auto">
          <a:xfrm>
            <a:off x="3416996" y="5482037"/>
            <a:ext cx="1641750" cy="10483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23andme">
            <a:extLst>
              <a:ext uri="{FF2B5EF4-FFF2-40B4-BE49-F238E27FC236}">
                <a16:creationId xmlns:a16="http://schemas.microsoft.com/office/drawing/2014/main" id="{32A41D9F-0011-4569-93FC-8013B91ECD25}"/>
              </a:ext>
            </a:extLst>
          </p:cNvPr>
          <p:cNvPicPr>
            <a:picLocks noChangeAspect="1" noChangeArrowheads="1"/>
          </p:cNvPicPr>
          <p:nvPr/>
        </p:nvPicPr>
        <p:blipFill>
          <a:blip r:embed="rId2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67058" y="4504514"/>
            <a:ext cx="1356818" cy="135681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betabrand logo">
            <a:extLst>
              <a:ext uri="{FF2B5EF4-FFF2-40B4-BE49-F238E27FC236}">
                <a16:creationId xmlns:a16="http://schemas.microsoft.com/office/drawing/2014/main" id="{11D783AF-9EFD-4F3D-A7DC-0C6690F1EE14}"/>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627215" y="3591730"/>
            <a:ext cx="1751201" cy="135216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le tote logo">
            <a:extLst>
              <a:ext uri="{FF2B5EF4-FFF2-40B4-BE49-F238E27FC236}">
                <a16:creationId xmlns:a16="http://schemas.microsoft.com/office/drawing/2014/main" id="{AED10D40-E65F-4184-90B5-114F246BB4B9}"/>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7506359" y="1755320"/>
            <a:ext cx="1993490" cy="27410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leesa logo">
            <a:extLst>
              <a:ext uri="{FF2B5EF4-FFF2-40B4-BE49-F238E27FC236}">
                <a16:creationId xmlns:a16="http://schemas.microsoft.com/office/drawing/2014/main" id="{60DC8591-7C43-45F0-96F1-304E38CEEF1C}"/>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878784" y="2299567"/>
            <a:ext cx="1812264" cy="90424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simplisafe logo">
            <a:extLst>
              <a:ext uri="{FF2B5EF4-FFF2-40B4-BE49-F238E27FC236}">
                <a16:creationId xmlns:a16="http://schemas.microsoft.com/office/drawing/2014/main" id="{8024A410-13C2-48C3-91BC-E1A92B80C6A6}"/>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0392312" y="3266675"/>
            <a:ext cx="1132665" cy="574827"/>
          </a:xfrm>
          <a:prstGeom prst="rect">
            <a:avLst/>
          </a:prstGeom>
          <a:noFill/>
          <a:extLst>
            <a:ext uri="{909E8E84-426E-40DD-AFC4-6F175D3DCCD1}">
              <a14:hiddenFill xmlns:a14="http://schemas.microsoft.com/office/drawing/2010/main">
                <a:solidFill>
                  <a:srgbClr val="FFFFFF"/>
                </a:solidFill>
              </a14:hiddenFill>
            </a:ext>
          </a:extLst>
        </p:spPr>
      </p:pic>
      <p:sp>
        <p:nvSpPr>
          <p:cNvPr id="41" name="Slide Number Placeholder 5">
            <a:extLst>
              <a:ext uri="{FF2B5EF4-FFF2-40B4-BE49-F238E27FC236}">
                <a16:creationId xmlns:a16="http://schemas.microsoft.com/office/drawing/2014/main" id="{3A26E9A7-735F-4284-AB97-17D97B1CB00F}"/>
              </a:ext>
            </a:extLst>
          </p:cNvPr>
          <p:cNvSpPr txBox="1">
            <a:spLocks/>
          </p:cNvSpPr>
          <p:nvPr/>
        </p:nvSpPr>
        <p:spPr>
          <a:xfrm>
            <a:off x="9209646" y="6483697"/>
            <a:ext cx="2844800" cy="513769"/>
          </a:xfrm>
          <a:prstGeom prst="rect">
            <a:avLst/>
          </a:prstGeom>
          <a:noFill/>
        </p:spPr>
        <p:txBody>
          <a:bodyPr wrap="square" rtlCol="0">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86082">
              <a:defRPr/>
            </a:pPr>
            <a:fld id="{FC623D9C-B141-0E44-9A0E-426DA6A043B9}" type="slidenum">
              <a:rPr lang="en-US" smtClean="0"/>
              <a:pPr defTabSz="586082">
                <a:defRPr/>
              </a:pPr>
              <a:t>16</a:t>
            </a:fld>
            <a:endParaRPr lang="en-US" dirty="0"/>
          </a:p>
        </p:txBody>
      </p:sp>
      <p:pic>
        <p:nvPicPr>
          <p:cNvPr id="42" name="Picture 41">
            <a:extLst>
              <a:ext uri="{FF2B5EF4-FFF2-40B4-BE49-F238E27FC236}">
                <a16:creationId xmlns:a16="http://schemas.microsoft.com/office/drawing/2014/main" id="{AB51BF40-E58E-444B-963B-545CF7E488A8}"/>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8551889" y="6590108"/>
            <a:ext cx="2930461" cy="161904"/>
          </a:xfrm>
          <a:prstGeom prst="rect">
            <a:avLst/>
          </a:prstGeom>
        </p:spPr>
      </p:pic>
      <p:pic>
        <p:nvPicPr>
          <p:cNvPr id="37" name="Picture 36">
            <a:extLst>
              <a:ext uri="{FF2B5EF4-FFF2-40B4-BE49-F238E27FC236}">
                <a16:creationId xmlns:a16="http://schemas.microsoft.com/office/drawing/2014/main" id="{383D9A1A-5493-4AD5-A749-9C40504A883B}"/>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11118843" y="170163"/>
            <a:ext cx="895294" cy="571385"/>
          </a:xfrm>
          <a:prstGeom prst="round2DiagRect">
            <a:avLst/>
          </a:prstGeom>
          <a:ln w="28575">
            <a:solidFill>
              <a:schemeClr val="tx1"/>
            </a:solidFill>
          </a:ln>
        </p:spPr>
      </p:pic>
    </p:spTree>
    <p:extLst>
      <p:ext uri="{BB962C8B-B14F-4D97-AF65-F5344CB8AC3E}">
        <p14:creationId xmlns:p14="http://schemas.microsoft.com/office/powerpoint/2010/main" val="16154055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BF039F7-E41D-4785-A0F9-7BE0E875E55C}"/>
              </a:ext>
            </a:extLst>
          </p:cNvPr>
          <p:cNvSpPr/>
          <p:nvPr/>
        </p:nvSpPr>
        <p:spPr>
          <a:xfrm>
            <a:off x="2064" y="3520538"/>
            <a:ext cx="11644180" cy="1341843"/>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DE8C0EC-E86F-4593-A409-00801EEFAD9D}"/>
              </a:ext>
            </a:extLst>
          </p:cNvPr>
          <p:cNvSpPr txBox="1"/>
          <p:nvPr/>
        </p:nvSpPr>
        <p:spPr>
          <a:xfrm>
            <a:off x="7622" y="3847313"/>
            <a:ext cx="12182314" cy="615553"/>
          </a:xfrm>
          <a:prstGeom prst="rect">
            <a:avLst/>
          </a:prstGeom>
          <a:noFill/>
        </p:spPr>
        <p:txBody>
          <a:bodyPr wrap="square" rtlCol="0">
            <a:spAutoFit/>
          </a:bodyPr>
          <a:lstStyle/>
          <a:p>
            <a:pPr lvl="0">
              <a:defRPr/>
            </a:pPr>
            <a:r>
              <a:rPr lang="en-US" sz="3400" dirty="0">
                <a:solidFill>
                  <a:schemeClr val="bg1"/>
                </a:solidFill>
              </a:rPr>
              <a:t>Niche Cable TV Networks vs. ‘Enthusiast’ Digital Platforms</a:t>
            </a:r>
          </a:p>
        </p:txBody>
      </p:sp>
    </p:spTree>
    <p:extLst>
      <p:ext uri="{BB962C8B-B14F-4D97-AF65-F5344CB8AC3E}">
        <p14:creationId xmlns:p14="http://schemas.microsoft.com/office/powerpoint/2010/main" val="1791839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9BBCDCB-8526-41A3-82D0-435BFAB4EC1E}"/>
              </a:ext>
            </a:extLst>
          </p:cNvPr>
          <p:cNvSpPr/>
          <p:nvPr/>
        </p:nvSpPr>
        <p:spPr>
          <a:xfrm>
            <a:off x="0" y="0"/>
            <a:ext cx="3640112" cy="6858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30" name="Title 1">
            <a:extLst>
              <a:ext uri="{FF2B5EF4-FFF2-40B4-BE49-F238E27FC236}">
                <a16:creationId xmlns:a16="http://schemas.microsoft.com/office/drawing/2014/main" id="{9E4E832F-B8BE-4BCF-B370-F9DE2145D306}"/>
              </a:ext>
            </a:extLst>
          </p:cNvPr>
          <p:cNvSpPr>
            <a:spLocks noGrp="1"/>
          </p:cNvSpPr>
          <p:nvPr>
            <p:ph type="ctrTitle"/>
          </p:nvPr>
        </p:nvSpPr>
        <p:spPr>
          <a:xfrm>
            <a:off x="71438" y="262642"/>
            <a:ext cx="3387677" cy="2225650"/>
          </a:xfrm>
        </p:spPr>
        <p:txBody>
          <a:bodyPr/>
          <a:lstStyle/>
          <a:p>
            <a:pPr algn="l">
              <a:lnSpc>
                <a:spcPct val="100000"/>
              </a:lnSpc>
            </a:pPr>
            <a:r>
              <a:rPr lang="en-US" dirty="0">
                <a:solidFill>
                  <a:schemeClr val="bg1"/>
                </a:solidFill>
              </a:rPr>
              <a:t>On Average, Niche Cable Networks Reach More Viewers Each Month Than Similarly Focused Digital Video Platforms</a:t>
            </a:r>
          </a:p>
        </p:txBody>
      </p:sp>
      <p:sp>
        <p:nvSpPr>
          <p:cNvPr id="41" name="Slide Number Placeholder 5">
            <a:extLst>
              <a:ext uri="{FF2B5EF4-FFF2-40B4-BE49-F238E27FC236}">
                <a16:creationId xmlns:a16="http://schemas.microsoft.com/office/drawing/2014/main" id="{3A26E9A7-735F-4284-AB97-17D97B1CB00F}"/>
              </a:ext>
            </a:extLst>
          </p:cNvPr>
          <p:cNvSpPr txBox="1">
            <a:spLocks/>
          </p:cNvSpPr>
          <p:nvPr/>
        </p:nvSpPr>
        <p:spPr>
          <a:xfrm>
            <a:off x="9209646" y="6483697"/>
            <a:ext cx="2844800" cy="513769"/>
          </a:xfrm>
          <a:prstGeom prst="rect">
            <a:avLst/>
          </a:prstGeom>
          <a:noFill/>
        </p:spPr>
        <p:txBody>
          <a:bodyPr wrap="square" rtlCol="0">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18</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42" name="Picture 41">
            <a:extLst>
              <a:ext uri="{FF2B5EF4-FFF2-40B4-BE49-F238E27FC236}">
                <a16:creationId xmlns:a16="http://schemas.microsoft.com/office/drawing/2014/main" id="{AB51BF40-E58E-444B-963B-545CF7E488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51889" y="6590108"/>
            <a:ext cx="2930461" cy="161904"/>
          </a:xfrm>
          <a:prstGeom prst="rect">
            <a:avLst/>
          </a:prstGeom>
        </p:spPr>
      </p:pic>
      <p:graphicFrame>
        <p:nvGraphicFramePr>
          <p:cNvPr id="8" name="Chart 7">
            <a:extLst>
              <a:ext uri="{FF2B5EF4-FFF2-40B4-BE49-F238E27FC236}">
                <a16:creationId xmlns:a16="http://schemas.microsoft.com/office/drawing/2014/main" id="{83B8C16A-F1FA-40EF-A581-9A212C43528F}"/>
              </a:ext>
            </a:extLst>
          </p:cNvPr>
          <p:cNvGraphicFramePr/>
          <p:nvPr>
            <p:extLst>
              <p:ext uri="{D42A27DB-BD31-4B8C-83A1-F6EECF244321}">
                <p14:modId xmlns:p14="http://schemas.microsoft.com/office/powerpoint/2010/main" val="494798568"/>
              </p:ext>
            </p:extLst>
          </p:nvPr>
        </p:nvGraphicFramePr>
        <p:xfrm>
          <a:off x="3673673" y="1520337"/>
          <a:ext cx="8486985" cy="4609417"/>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40266A3D-8F09-4B3D-9542-FFC36AEDC83A}"/>
              </a:ext>
            </a:extLst>
          </p:cNvPr>
          <p:cNvSpPr txBox="1"/>
          <p:nvPr/>
        </p:nvSpPr>
        <p:spPr>
          <a:xfrm>
            <a:off x="3601993" y="1083909"/>
            <a:ext cx="8614719" cy="68480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prstClr val="black"/>
                </a:solidFill>
                <a:effectLst/>
                <a:uLnTx/>
                <a:uFillTx/>
                <a:latin typeface="Trebuchet MS"/>
                <a:ea typeface="+mn-ea"/>
                <a:cs typeface="+mn-cs"/>
              </a:rPr>
              <a:t>Niche Cable Networks’ Average </a:t>
            </a:r>
            <a:r>
              <a:rPr lang="en-US" sz="1600" u="sng" dirty="0">
                <a:solidFill>
                  <a:prstClr val="black"/>
                </a:solidFill>
                <a:latin typeface="Trebuchet MS"/>
              </a:rPr>
              <a:t>Monthly Reach vs. Digital</a:t>
            </a:r>
            <a:r>
              <a:rPr kumimoji="0" lang="en-US" sz="1600" b="0" i="0" u="sng" strike="noStrike" kern="1200" cap="none" spc="0" normalizeH="0" baseline="0" noProof="0" dirty="0">
                <a:ln>
                  <a:noFill/>
                </a:ln>
                <a:solidFill>
                  <a:prstClr val="black"/>
                </a:solidFill>
                <a:effectLst/>
                <a:uLnTx/>
                <a:uFillTx/>
                <a:latin typeface="Trebuchet MS"/>
                <a:ea typeface="+mn-ea"/>
                <a:cs typeface="+mn-cs"/>
              </a:rPr>
              <a:t> Platforms’ Monthly Unique Visitors</a:t>
            </a:r>
            <a:endParaRPr kumimoji="0" lang="en-US" sz="1600" b="0" i="1" u="sng" strike="noStrike" kern="1200" cap="none" spc="0" normalizeH="0" baseline="0" noProof="0" dirty="0">
              <a:ln>
                <a:noFill/>
              </a:ln>
              <a:solidFill>
                <a:prstClr val="black"/>
              </a:solidFill>
              <a:effectLst/>
              <a:uLnTx/>
              <a:uFillTx/>
              <a:latin typeface="Trebuchet M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a:ea typeface="+mn-ea"/>
                <a:cs typeface="+mn-cs"/>
              </a:rPr>
              <a:t>December 2018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Trebuchet MS"/>
                <a:ea typeface="+mn-ea"/>
                <a:cs typeface="+mn-cs"/>
              </a:rPr>
              <a:t>(in millions)</a:t>
            </a:r>
          </a:p>
        </p:txBody>
      </p:sp>
      <p:sp>
        <p:nvSpPr>
          <p:cNvPr id="11" name="Rectangle 10">
            <a:extLst>
              <a:ext uri="{FF2B5EF4-FFF2-40B4-BE49-F238E27FC236}">
                <a16:creationId xmlns:a16="http://schemas.microsoft.com/office/drawing/2014/main" id="{CCEEB3D0-9006-4C8B-8E28-A538E71ABE66}"/>
              </a:ext>
            </a:extLst>
          </p:cNvPr>
          <p:cNvSpPr/>
          <p:nvPr/>
        </p:nvSpPr>
        <p:spPr>
          <a:xfrm>
            <a:off x="71438" y="6129754"/>
            <a:ext cx="3424536" cy="707886"/>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Source: </a:t>
            </a:r>
            <a:r>
              <a:rPr kumimoji="0" lang="en-US" sz="800" b="0" i="0" u="none" strike="noStrike" kern="1200" cap="none" spc="0" normalizeH="0" baseline="0" noProof="0" dirty="0">
                <a:ln>
                  <a:noFill/>
                </a:ln>
                <a:solidFill>
                  <a:prstClr val="white"/>
                </a:solidFill>
                <a:effectLst/>
                <a:uLnTx/>
                <a:uFillTx/>
                <a:latin typeface="Trebuchet MS"/>
                <a:ea typeface="+mn-ea"/>
                <a:cs typeface="+mn-cs"/>
              </a:rPr>
              <a:t>VAB analysis of Nielsen </a:t>
            </a:r>
            <a:r>
              <a:rPr kumimoji="0" lang="en-US" sz="800" b="0" i="0" u="none" strike="noStrike" kern="1200" cap="none" spc="0" normalizeH="0" baseline="0" noProof="0" dirty="0" err="1">
                <a:ln>
                  <a:noFill/>
                </a:ln>
                <a:solidFill>
                  <a:prstClr val="white"/>
                </a:solidFill>
                <a:effectLst/>
                <a:uLnTx/>
                <a:uFillTx/>
                <a:latin typeface="Trebuchet MS"/>
                <a:ea typeface="+mn-ea"/>
                <a:cs typeface="+mn-cs"/>
              </a:rPr>
              <a:t>Npower</a:t>
            </a:r>
            <a:r>
              <a:rPr kumimoji="0" lang="en-US" sz="800" b="0" i="0" u="none" strike="noStrike" kern="1200" cap="none" spc="0" normalizeH="0" baseline="0" noProof="0" dirty="0">
                <a:ln>
                  <a:noFill/>
                </a:ln>
                <a:solidFill>
                  <a:prstClr val="white"/>
                </a:solidFill>
                <a:effectLst/>
                <a:uLnTx/>
                <a:uFillTx/>
                <a:latin typeface="Trebuchet MS"/>
                <a:ea typeface="+mn-ea"/>
                <a:cs typeface="+mn-cs"/>
              </a:rPr>
              <a:t> R&amp;F Time Period Report, Persons 2+, Playback Time Period: Live +7 Days (+168 hours) | TV | Linear with VOD, Total Day, Measurement Interval: December 2018; </a:t>
            </a:r>
            <a:r>
              <a:rPr kumimoji="0" lang="en-US" sz="800" b="0"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VAB analysis of comScore </a:t>
            </a:r>
            <a:r>
              <a:rPr kumimoji="0" lang="en-US" sz="800" b="0" i="0" u="none" strike="noStrike" kern="0" cap="none" spc="0" normalizeH="0" baseline="0" noProof="0" dirty="0" err="1">
                <a:ln>
                  <a:noFill/>
                </a:ln>
                <a:solidFill>
                  <a:prstClr val="white"/>
                </a:solidFill>
                <a:effectLst/>
                <a:uLnTx/>
                <a:uFillTx/>
                <a:latin typeface="Trebuchet MS" panose="020B0603020202020204" pitchFamily="34" charset="0"/>
                <a:ea typeface="+mn-ea"/>
                <a:cs typeface="+mn-cs"/>
              </a:rPr>
              <a:t>MediaMetrix</a:t>
            </a:r>
            <a:r>
              <a:rPr kumimoji="0" lang="en-US" sz="800" b="0"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 Key Measures multiplatform (desktop, P2+; mobile, P18+) data, December 2018, P2+.</a:t>
            </a:r>
            <a:endParaRPr kumimoji="0" lang="en-US" sz="800" b="0" i="0" u="none" strike="noStrike" kern="0" cap="none" spc="0" normalizeH="0" baseline="0" noProof="0" dirty="0">
              <a:ln>
                <a:noFill/>
              </a:ln>
              <a:solidFill>
                <a:srgbClr val="FF0000"/>
              </a:solidFill>
              <a:effectLst/>
              <a:uLnTx/>
              <a:uFillTx/>
              <a:latin typeface="Trebuchet MS" panose="020B0603020202020204" pitchFamily="34" charset="0"/>
              <a:ea typeface="+mn-ea"/>
              <a:cs typeface="+mn-cs"/>
            </a:endParaRPr>
          </a:p>
        </p:txBody>
      </p:sp>
      <p:pic>
        <p:nvPicPr>
          <p:cNvPr id="12" name="Picture 11">
            <a:extLst>
              <a:ext uri="{FF2B5EF4-FFF2-40B4-BE49-F238E27FC236}">
                <a16:creationId xmlns:a16="http://schemas.microsoft.com/office/drawing/2014/main" id="{572AEDBD-9E56-425B-B18D-08937D64F5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24957" y="159719"/>
            <a:ext cx="883065" cy="575423"/>
          </a:xfrm>
          <a:prstGeom prst="round2DiagRect">
            <a:avLst/>
          </a:prstGeom>
          <a:ln w="28575">
            <a:solidFill>
              <a:schemeClr val="tx1"/>
            </a:solidFill>
          </a:ln>
        </p:spPr>
      </p:pic>
    </p:spTree>
    <p:extLst>
      <p:ext uri="{BB962C8B-B14F-4D97-AF65-F5344CB8AC3E}">
        <p14:creationId xmlns:p14="http://schemas.microsoft.com/office/powerpoint/2010/main" val="8172617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8A77FACB-6B23-4ED6-9708-00BF6D9B8241}"/>
              </a:ext>
            </a:extLst>
          </p:cNvPr>
          <p:cNvSpPr/>
          <p:nvPr/>
        </p:nvSpPr>
        <p:spPr>
          <a:xfrm>
            <a:off x="0" y="0"/>
            <a:ext cx="3640112" cy="6858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172398"/>
            <a:endParaRPr lang="en-US" sz="4600">
              <a:solidFill>
                <a:prstClr val="white"/>
              </a:solidFill>
              <a:latin typeface="Trebuchet MS"/>
            </a:endParaRPr>
          </a:p>
        </p:txBody>
      </p:sp>
      <p:sp>
        <p:nvSpPr>
          <p:cNvPr id="67" name="Text Box 3"/>
          <p:cNvSpPr txBox="1">
            <a:spLocks noChangeArrowheads="1"/>
          </p:cNvSpPr>
          <p:nvPr/>
        </p:nvSpPr>
        <p:spPr bwMode="auto">
          <a:xfrm>
            <a:off x="-26299" y="5534561"/>
            <a:ext cx="3692415" cy="1323439"/>
          </a:xfrm>
          <a:prstGeom prst="rect">
            <a:avLst/>
          </a:prstGeom>
          <a:noFill/>
          <a:ln w="9525">
            <a:noFill/>
            <a:miter lim="800000"/>
            <a:headEnd/>
            <a:tailEnd/>
          </a:ln>
        </p:spPr>
        <p:txBody>
          <a:bodyPr wrap="square" anchor="b">
            <a:spAutoFit/>
          </a:bodyPr>
          <a:lstStyle/>
          <a:p>
            <a:pPr fontAlgn="base">
              <a:spcBef>
                <a:spcPct val="0"/>
              </a:spcBef>
              <a:spcAft>
                <a:spcPct val="0"/>
              </a:spcAft>
              <a:buClr>
                <a:srgbClr val="C0504D"/>
              </a:buClr>
            </a:pPr>
            <a:r>
              <a:rPr lang="en-US" sz="800" dirty="0">
                <a:solidFill>
                  <a:schemeClr val="bg1"/>
                </a:solidFill>
                <a:latin typeface="+mj-lt"/>
              </a:rPr>
              <a:t>Sources: TV data – Nielsen </a:t>
            </a:r>
            <a:r>
              <a:rPr lang="en-US" sz="800" dirty="0" err="1">
                <a:solidFill>
                  <a:schemeClr val="bg1"/>
                </a:solidFill>
                <a:latin typeface="+mj-lt"/>
              </a:rPr>
              <a:t>NPower</a:t>
            </a:r>
            <a:r>
              <a:rPr lang="en-US" sz="800" dirty="0">
                <a:solidFill>
                  <a:schemeClr val="bg1"/>
                </a:solidFill>
                <a:latin typeface="+mj-lt"/>
              </a:rPr>
              <a:t>, Total Audience 2+, Total Day, </a:t>
            </a:r>
            <a:r>
              <a:rPr lang="en-US" sz="800" dirty="0" err="1">
                <a:solidFill>
                  <a:schemeClr val="bg1"/>
                </a:solidFill>
                <a:latin typeface="+mj-lt"/>
              </a:rPr>
              <a:t>Live+SD</a:t>
            </a:r>
            <a:r>
              <a:rPr lang="en-US" sz="800" dirty="0">
                <a:solidFill>
                  <a:schemeClr val="bg1"/>
                </a:solidFill>
                <a:latin typeface="+mj-lt"/>
              </a:rPr>
              <a:t>; December 2018, 147 Billion minutes based upon P2+ cume total minutes for the defined Niche Cable networks herewith; Niche Cable Network Average minutes per month based upon AA Average Minutes for the defined Niche Cable networks.  Digital Data - comScore </a:t>
            </a:r>
            <a:r>
              <a:rPr lang="en-US" sz="800" dirty="0" err="1">
                <a:solidFill>
                  <a:schemeClr val="bg1"/>
                </a:solidFill>
                <a:latin typeface="+mj-lt"/>
              </a:rPr>
              <a:t>MediaMetrix</a:t>
            </a:r>
            <a:r>
              <a:rPr lang="en-US" sz="800" dirty="0">
                <a:solidFill>
                  <a:schemeClr val="bg1"/>
                </a:solidFill>
                <a:latin typeface="+mj-lt"/>
              </a:rPr>
              <a:t> Multi-Platform, Total Audience = Desktop P2+ &amp;  Mobile P18+ . Site rank based on Total Unique Users December 2018, LGBTQ: #1 – Grindr.com; Finance: #1 – Yahoo Finance; Sports: #1-4 sites are TV Brands; Kids: #1-Roblox.com, #2-Disney; Music: #1- Spotify, #2-Pandora; Data reflects Average Time Spent per Visitor on those sites.</a:t>
            </a:r>
          </a:p>
        </p:txBody>
      </p:sp>
      <p:sp>
        <p:nvSpPr>
          <p:cNvPr id="21" name="Title 1">
            <a:extLst>
              <a:ext uri="{FF2B5EF4-FFF2-40B4-BE49-F238E27FC236}">
                <a16:creationId xmlns:a16="http://schemas.microsoft.com/office/drawing/2014/main" id="{ED7C0116-F3B7-4BCE-891D-C48F4D0D9448}"/>
              </a:ext>
            </a:extLst>
          </p:cNvPr>
          <p:cNvSpPr txBox="1">
            <a:spLocks/>
          </p:cNvSpPr>
          <p:nvPr/>
        </p:nvSpPr>
        <p:spPr>
          <a:xfrm>
            <a:off x="66484" y="202180"/>
            <a:ext cx="3640111" cy="3196327"/>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dirty="0">
                <a:solidFill>
                  <a:schemeClr val="bg1"/>
                </a:solidFill>
              </a:rPr>
              <a:t>From An Engagement Perspective, People Typically Spend Much More Time Consuming ‘Enthusiast’ Content On Niche Cable TV Networks Than They Do With Similar Content On ‘Enthusiast’ Digital Platforms</a:t>
            </a:r>
          </a:p>
        </p:txBody>
      </p:sp>
      <p:sp>
        <p:nvSpPr>
          <p:cNvPr id="44" name="Slide Number Placeholder 5">
            <a:extLst>
              <a:ext uri="{FF2B5EF4-FFF2-40B4-BE49-F238E27FC236}">
                <a16:creationId xmlns:a16="http://schemas.microsoft.com/office/drawing/2014/main" id="{BFD32DA3-BCD0-4533-B196-4CED0C462A07}"/>
              </a:ext>
            </a:extLst>
          </p:cNvPr>
          <p:cNvSpPr txBox="1">
            <a:spLocks/>
          </p:cNvSpPr>
          <p:nvPr/>
        </p:nvSpPr>
        <p:spPr>
          <a:xfrm>
            <a:off x="9209646" y="6483697"/>
            <a:ext cx="2844800" cy="513769"/>
          </a:xfrm>
          <a:prstGeom prst="rect">
            <a:avLst/>
          </a:prstGeom>
          <a:noFill/>
        </p:spPr>
        <p:txBody>
          <a:bodyPr wrap="square" rtlCol="0">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86082">
              <a:defRPr/>
            </a:pPr>
            <a:fld id="{FC623D9C-B141-0E44-9A0E-426DA6A043B9}" type="slidenum">
              <a:rPr lang="en-US" smtClean="0"/>
              <a:pPr defTabSz="586082">
                <a:defRPr/>
              </a:pPr>
              <a:t>19</a:t>
            </a:fld>
            <a:endParaRPr lang="en-US" dirty="0"/>
          </a:p>
        </p:txBody>
      </p:sp>
      <p:pic>
        <p:nvPicPr>
          <p:cNvPr id="47" name="Picture 46">
            <a:extLst>
              <a:ext uri="{FF2B5EF4-FFF2-40B4-BE49-F238E27FC236}">
                <a16:creationId xmlns:a16="http://schemas.microsoft.com/office/drawing/2014/main" id="{2591A954-A01D-488B-B5CB-1705014464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1889" y="6590108"/>
            <a:ext cx="2930461" cy="161904"/>
          </a:xfrm>
          <a:prstGeom prst="rect">
            <a:avLst/>
          </a:prstGeom>
        </p:spPr>
      </p:pic>
      <p:grpSp>
        <p:nvGrpSpPr>
          <p:cNvPr id="49" name="Group 48">
            <a:extLst>
              <a:ext uri="{FF2B5EF4-FFF2-40B4-BE49-F238E27FC236}">
                <a16:creationId xmlns:a16="http://schemas.microsoft.com/office/drawing/2014/main" id="{6AB0888A-3AC2-43E5-A752-513FDA171FA6}"/>
              </a:ext>
            </a:extLst>
          </p:cNvPr>
          <p:cNvGrpSpPr/>
          <p:nvPr/>
        </p:nvGrpSpPr>
        <p:grpSpPr>
          <a:xfrm>
            <a:off x="3764228" y="1092884"/>
            <a:ext cx="8172047" cy="4405536"/>
            <a:chOff x="88309" y="2415923"/>
            <a:chExt cx="8838044" cy="3289118"/>
          </a:xfrm>
        </p:grpSpPr>
        <p:graphicFrame>
          <p:nvGraphicFramePr>
            <p:cNvPr id="12" name="Chart 11">
              <a:extLst>
                <a:ext uri="{FF2B5EF4-FFF2-40B4-BE49-F238E27FC236}">
                  <a16:creationId xmlns:a16="http://schemas.microsoft.com/office/drawing/2014/main" id="{D940A658-A6AC-4FF8-86C7-17FF3BE8FB86}"/>
                </a:ext>
              </a:extLst>
            </p:cNvPr>
            <p:cNvGraphicFramePr/>
            <p:nvPr>
              <p:extLst>
                <p:ext uri="{D42A27DB-BD31-4B8C-83A1-F6EECF244321}">
                  <p14:modId xmlns:p14="http://schemas.microsoft.com/office/powerpoint/2010/main" val="1290703596"/>
                </p:ext>
              </p:extLst>
            </p:nvPr>
          </p:nvGraphicFramePr>
          <p:xfrm>
            <a:off x="88309" y="2594855"/>
            <a:ext cx="8789794" cy="3084835"/>
          </p:xfrm>
          <a:graphic>
            <a:graphicData uri="http://schemas.openxmlformats.org/drawingml/2006/chart">
              <c:chart xmlns:c="http://schemas.openxmlformats.org/drawingml/2006/chart" xmlns:r="http://schemas.openxmlformats.org/officeDocument/2006/relationships" r:id="rId4"/>
            </a:graphicData>
          </a:graphic>
        </p:graphicFrame>
        <p:sp>
          <p:nvSpPr>
            <p:cNvPr id="38" name="Text Box 3"/>
            <p:cNvSpPr txBox="1">
              <a:spLocks noChangeArrowheads="1"/>
            </p:cNvSpPr>
            <p:nvPr/>
          </p:nvSpPr>
          <p:spPr bwMode="auto">
            <a:xfrm>
              <a:off x="939854" y="2929274"/>
              <a:ext cx="7085001" cy="482542"/>
            </a:xfrm>
            <a:prstGeom prst="rect">
              <a:avLst/>
            </a:prstGeom>
            <a:noFill/>
            <a:ln w="9525">
              <a:noFill/>
              <a:miter lim="800000"/>
              <a:headEnd/>
              <a:tailEnd/>
            </a:ln>
            <a:effectLst/>
          </p:spPr>
          <p:txBody>
            <a:bodyPr wrap="square">
              <a:spAutoFit/>
            </a:bodyPr>
            <a:lstStyle/>
            <a:p>
              <a:pPr marL="3175" indent="-3175" algn="ctr" eaLnBrk="0" fontAlgn="base" hangingPunct="0">
                <a:spcBef>
                  <a:spcPct val="0"/>
                </a:spcBef>
                <a:spcAft>
                  <a:spcPct val="0"/>
                </a:spcAft>
                <a:buClr>
                  <a:srgbClr val="4F81BD"/>
                </a:buClr>
              </a:pPr>
              <a:r>
                <a:rPr lang="en-US" b="1" dirty="0">
                  <a:latin typeface="Trebuchet MS" panose="020B0603020202020204" pitchFamily="34" charset="0"/>
                </a:rPr>
                <a:t>Total Audience (Monthly Minutes per Visitor)</a:t>
              </a:r>
            </a:p>
            <a:p>
              <a:pPr marL="3175" indent="-3175" algn="ctr" eaLnBrk="0" fontAlgn="base" hangingPunct="0">
                <a:spcBef>
                  <a:spcPct val="0"/>
                </a:spcBef>
                <a:spcAft>
                  <a:spcPct val="0"/>
                </a:spcAft>
                <a:buClr>
                  <a:srgbClr val="4F81BD"/>
                </a:buClr>
              </a:pPr>
              <a:r>
                <a:rPr lang="en-US" b="1" dirty="0">
                  <a:latin typeface="Trebuchet MS" panose="020B0603020202020204" pitchFamily="34" charset="0"/>
                </a:rPr>
                <a:t> on Top Enthusiast Platforms</a:t>
              </a:r>
            </a:p>
          </p:txBody>
        </p:sp>
        <p:sp>
          <p:nvSpPr>
            <p:cNvPr id="45" name="TextBox 44">
              <a:extLst>
                <a:ext uri="{FF2B5EF4-FFF2-40B4-BE49-F238E27FC236}">
                  <a16:creationId xmlns:a16="http://schemas.microsoft.com/office/drawing/2014/main" id="{18DF5E29-07FA-45B9-BF92-7758F249A87A}"/>
                </a:ext>
              </a:extLst>
            </p:cNvPr>
            <p:cNvSpPr txBox="1"/>
            <p:nvPr/>
          </p:nvSpPr>
          <p:spPr>
            <a:xfrm>
              <a:off x="8057943" y="5073156"/>
              <a:ext cx="868410" cy="620412"/>
            </a:xfrm>
            <a:prstGeom prst="rect">
              <a:avLst/>
            </a:prstGeom>
            <a:noFill/>
          </p:spPr>
          <p:txBody>
            <a:bodyPr wrap="square" rtlCol="0">
              <a:spAutoFit/>
            </a:bodyPr>
            <a:lstStyle/>
            <a:p>
              <a:pPr algn="ctr"/>
              <a:r>
                <a:rPr lang="en-US" sz="1200" dirty="0"/>
                <a:t>Niche Cable TV Network Average</a:t>
              </a:r>
            </a:p>
          </p:txBody>
        </p:sp>
        <p:sp>
          <p:nvSpPr>
            <p:cNvPr id="46" name="Rectangle 45">
              <a:extLst>
                <a:ext uri="{FF2B5EF4-FFF2-40B4-BE49-F238E27FC236}">
                  <a16:creationId xmlns:a16="http://schemas.microsoft.com/office/drawing/2014/main" id="{D1FAB765-7821-4215-B242-2A8C87012C3A}"/>
                </a:ext>
              </a:extLst>
            </p:cNvPr>
            <p:cNvSpPr/>
            <p:nvPr/>
          </p:nvSpPr>
          <p:spPr>
            <a:xfrm>
              <a:off x="8132643" y="2415923"/>
              <a:ext cx="719009" cy="328911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5" name="Rectangle 34">
            <a:extLst>
              <a:ext uri="{FF2B5EF4-FFF2-40B4-BE49-F238E27FC236}">
                <a16:creationId xmlns:a16="http://schemas.microsoft.com/office/drawing/2014/main" id="{8C4F3FBC-0EDB-491A-8742-28F22989B7A6}"/>
              </a:ext>
            </a:extLst>
          </p:cNvPr>
          <p:cNvSpPr/>
          <p:nvPr/>
        </p:nvSpPr>
        <p:spPr>
          <a:xfrm>
            <a:off x="4638283" y="3781840"/>
            <a:ext cx="621034" cy="326614"/>
          </a:xfrm>
          <a:prstGeom prst="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1000" b="1" kern="0" dirty="0">
                <a:solidFill>
                  <a:prstClr val="black"/>
                </a:solidFill>
                <a:latin typeface="Trebuchet MS"/>
              </a:rPr>
              <a:t>LGBTQ</a:t>
            </a:r>
          </a:p>
        </p:txBody>
      </p:sp>
      <p:pic>
        <p:nvPicPr>
          <p:cNvPr id="40" name="Picture 24" descr="https://g.twimg.com/Twitter_logo_blue.png">
            <a:extLst>
              <a:ext uri="{FF2B5EF4-FFF2-40B4-BE49-F238E27FC236}">
                <a16:creationId xmlns:a16="http://schemas.microsoft.com/office/drawing/2014/main" id="{3EB2E7DA-E95B-4E68-9A70-DCAF2B9BCE7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65487" y="4763205"/>
            <a:ext cx="283038" cy="230108"/>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8F1AEC11-1B76-45E9-96B4-067605326BF7}"/>
              </a:ext>
            </a:extLst>
          </p:cNvPr>
          <p:cNvSpPr txBox="1"/>
          <p:nvPr/>
        </p:nvSpPr>
        <p:spPr>
          <a:xfrm>
            <a:off x="4710496" y="5092564"/>
            <a:ext cx="696024" cy="338554"/>
          </a:xfrm>
          <a:prstGeom prst="rect">
            <a:avLst/>
          </a:prstGeom>
          <a:noFill/>
        </p:spPr>
        <p:txBody>
          <a:bodyPr wrap="none" rtlCol="0">
            <a:spAutoFit/>
          </a:bodyPr>
          <a:lstStyle/>
          <a:p>
            <a:pPr algn="ctr"/>
            <a:r>
              <a:rPr lang="en-US" sz="800" dirty="0"/>
              <a:t>#2 </a:t>
            </a:r>
          </a:p>
          <a:p>
            <a:pPr algn="ctr"/>
            <a:r>
              <a:rPr lang="en-US" sz="800" dirty="0"/>
              <a:t>LGBTQ Site</a:t>
            </a:r>
          </a:p>
        </p:txBody>
      </p:sp>
      <p:pic>
        <p:nvPicPr>
          <p:cNvPr id="1030" name="Picture 6" descr="Image result for imdb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25747" y="4796082"/>
            <a:ext cx="399599" cy="210189"/>
          </a:xfrm>
          <a:prstGeom prst="rect">
            <a:avLst/>
          </a:prstGeom>
          <a:noFill/>
          <a:extLst>
            <a:ext uri="{909E8E84-426E-40DD-AFC4-6F175D3DCCD1}">
              <a14:hiddenFill xmlns:a14="http://schemas.microsoft.com/office/drawing/2010/main">
                <a:solidFill>
                  <a:srgbClr val="FFFFFF"/>
                </a:solidFill>
              </a14:hiddenFill>
            </a:ext>
          </a:extLst>
        </p:spPr>
      </p:pic>
      <p:sp>
        <p:nvSpPr>
          <p:cNvPr id="63" name="Rectangle 62">
            <a:extLst>
              <a:ext uri="{FF2B5EF4-FFF2-40B4-BE49-F238E27FC236}">
                <a16:creationId xmlns:a16="http://schemas.microsoft.com/office/drawing/2014/main" id="{8C4F3FBC-0EDB-491A-8742-28F22989B7A6}"/>
              </a:ext>
            </a:extLst>
          </p:cNvPr>
          <p:cNvSpPr/>
          <p:nvPr/>
        </p:nvSpPr>
        <p:spPr>
          <a:xfrm>
            <a:off x="3996250" y="3781840"/>
            <a:ext cx="564576" cy="326614"/>
          </a:xfrm>
          <a:prstGeom prst="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1000" b="1" kern="0" dirty="0">
                <a:solidFill>
                  <a:prstClr val="black"/>
                </a:solidFill>
                <a:latin typeface="Trebuchet MS"/>
              </a:rPr>
              <a:t>Home</a:t>
            </a:r>
          </a:p>
        </p:txBody>
      </p:sp>
      <p:sp>
        <p:nvSpPr>
          <p:cNvPr id="64" name="Rectangle 63">
            <a:extLst>
              <a:ext uri="{FF2B5EF4-FFF2-40B4-BE49-F238E27FC236}">
                <a16:creationId xmlns:a16="http://schemas.microsoft.com/office/drawing/2014/main" id="{8C4F3FBC-0EDB-491A-8742-28F22989B7A6}"/>
              </a:ext>
            </a:extLst>
          </p:cNvPr>
          <p:cNvSpPr/>
          <p:nvPr/>
        </p:nvSpPr>
        <p:spPr>
          <a:xfrm>
            <a:off x="6848821" y="3781840"/>
            <a:ext cx="683137" cy="326614"/>
          </a:xfrm>
          <a:prstGeom prst="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1000" b="1" kern="0" dirty="0">
                <a:solidFill>
                  <a:prstClr val="black"/>
                </a:solidFill>
                <a:latin typeface="Trebuchet MS"/>
              </a:rPr>
              <a:t>Cooking</a:t>
            </a:r>
          </a:p>
        </p:txBody>
      </p:sp>
      <p:sp>
        <p:nvSpPr>
          <p:cNvPr id="65" name="Rectangle 64">
            <a:extLst>
              <a:ext uri="{FF2B5EF4-FFF2-40B4-BE49-F238E27FC236}">
                <a16:creationId xmlns:a16="http://schemas.microsoft.com/office/drawing/2014/main" id="{8C4F3FBC-0EDB-491A-8742-28F22989B7A6}"/>
              </a:ext>
            </a:extLst>
          </p:cNvPr>
          <p:cNvSpPr/>
          <p:nvPr/>
        </p:nvSpPr>
        <p:spPr>
          <a:xfrm>
            <a:off x="7633088" y="3781840"/>
            <a:ext cx="564576" cy="326614"/>
          </a:xfrm>
          <a:prstGeom prst="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1000" b="1" kern="0" dirty="0">
                <a:solidFill>
                  <a:prstClr val="black"/>
                </a:solidFill>
                <a:latin typeface="Trebuchet MS"/>
              </a:rPr>
              <a:t>Sports</a:t>
            </a:r>
          </a:p>
        </p:txBody>
      </p:sp>
      <p:sp>
        <p:nvSpPr>
          <p:cNvPr id="66" name="Rectangle 65">
            <a:extLst>
              <a:ext uri="{FF2B5EF4-FFF2-40B4-BE49-F238E27FC236}">
                <a16:creationId xmlns:a16="http://schemas.microsoft.com/office/drawing/2014/main" id="{8C4F3FBC-0EDB-491A-8742-28F22989B7A6}"/>
              </a:ext>
            </a:extLst>
          </p:cNvPr>
          <p:cNvSpPr/>
          <p:nvPr/>
        </p:nvSpPr>
        <p:spPr>
          <a:xfrm>
            <a:off x="9109991" y="3781840"/>
            <a:ext cx="466593" cy="326614"/>
          </a:xfrm>
          <a:prstGeom prst="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700" b="1" kern="0" dirty="0">
                <a:solidFill>
                  <a:prstClr val="black"/>
                </a:solidFill>
                <a:latin typeface="Trebuchet MS"/>
              </a:rPr>
              <a:t>Family / Kids</a:t>
            </a:r>
          </a:p>
        </p:txBody>
      </p:sp>
      <p:sp>
        <p:nvSpPr>
          <p:cNvPr id="68" name="Rectangle 67">
            <a:extLst>
              <a:ext uri="{FF2B5EF4-FFF2-40B4-BE49-F238E27FC236}">
                <a16:creationId xmlns:a16="http://schemas.microsoft.com/office/drawing/2014/main" id="{8C4F3FBC-0EDB-491A-8742-28F22989B7A6}"/>
              </a:ext>
            </a:extLst>
          </p:cNvPr>
          <p:cNvSpPr/>
          <p:nvPr/>
        </p:nvSpPr>
        <p:spPr>
          <a:xfrm>
            <a:off x="8392250" y="3781840"/>
            <a:ext cx="466593" cy="326614"/>
          </a:xfrm>
          <a:prstGeom prst="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1000" b="1" kern="0" dirty="0">
                <a:solidFill>
                  <a:prstClr val="black"/>
                </a:solidFill>
                <a:latin typeface="Trebuchet MS"/>
              </a:rPr>
              <a:t>Film</a:t>
            </a:r>
          </a:p>
        </p:txBody>
      </p:sp>
      <p:sp>
        <p:nvSpPr>
          <p:cNvPr id="69" name="Rectangle 68">
            <a:extLst>
              <a:ext uri="{FF2B5EF4-FFF2-40B4-BE49-F238E27FC236}">
                <a16:creationId xmlns:a16="http://schemas.microsoft.com/office/drawing/2014/main" id="{8C4F3FBC-0EDB-491A-8742-28F22989B7A6}"/>
              </a:ext>
            </a:extLst>
          </p:cNvPr>
          <p:cNvSpPr/>
          <p:nvPr/>
        </p:nvSpPr>
        <p:spPr>
          <a:xfrm>
            <a:off x="5404693" y="3781840"/>
            <a:ext cx="683137" cy="326614"/>
          </a:xfrm>
          <a:prstGeom prst="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1000" b="1" kern="0" dirty="0">
                <a:solidFill>
                  <a:prstClr val="black"/>
                </a:solidFill>
                <a:latin typeface="Trebuchet MS"/>
              </a:rPr>
              <a:t>News /</a:t>
            </a:r>
          </a:p>
          <a:p>
            <a:pPr algn="ctr">
              <a:defRPr/>
            </a:pPr>
            <a:r>
              <a:rPr lang="en-US" sz="1000" b="1" kern="0" dirty="0">
                <a:solidFill>
                  <a:prstClr val="black"/>
                </a:solidFill>
                <a:latin typeface="Trebuchet MS"/>
              </a:rPr>
              <a:t>Finance</a:t>
            </a:r>
          </a:p>
        </p:txBody>
      </p:sp>
      <p:sp>
        <p:nvSpPr>
          <p:cNvPr id="70" name="Rectangle 69">
            <a:extLst>
              <a:ext uri="{FF2B5EF4-FFF2-40B4-BE49-F238E27FC236}">
                <a16:creationId xmlns:a16="http://schemas.microsoft.com/office/drawing/2014/main" id="{8C4F3FBC-0EDB-491A-8742-28F22989B7A6}"/>
              </a:ext>
            </a:extLst>
          </p:cNvPr>
          <p:cNvSpPr/>
          <p:nvPr/>
        </p:nvSpPr>
        <p:spPr>
          <a:xfrm>
            <a:off x="10521527" y="1168498"/>
            <a:ext cx="564576" cy="281490"/>
          </a:xfrm>
          <a:prstGeom prst="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1000" b="1" kern="0" dirty="0">
                <a:solidFill>
                  <a:prstClr val="black"/>
                </a:solidFill>
                <a:latin typeface="Trebuchet MS"/>
              </a:rPr>
              <a:t>Music</a:t>
            </a:r>
          </a:p>
        </p:txBody>
      </p:sp>
      <p:sp>
        <p:nvSpPr>
          <p:cNvPr id="43" name="Rectangle 42">
            <a:extLst>
              <a:ext uri="{FF2B5EF4-FFF2-40B4-BE49-F238E27FC236}">
                <a16:creationId xmlns:a16="http://schemas.microsoft.com/office/drawing/2014/main" id="{F42B2B96-8E40-459F-B4D4-AAC96D7A6B3E}"/>
              </a:ext>
            </a:extLst>
          </p:cNvPr>
          <p:cNvSpPr/>
          <p:nvPr/>
        </p:nvSpPr>
        <p:spPr>
          <a:xfrm>
            <a:off x="6158480" y="3781840"/>
            <a:ext cx="564576" cy="326614"/>
          </a:xfrm>
          <a:prstGeom prst="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700" b="1" kern="0" dirty="0">
                <a:solidFill>
                  <a:prstClr val="black"/>
                </a:solidFill>
                <a:latin typeface="Trebuchet MS"/>
              </a:rPr>
              <a:t>Beauty / Lifestyle</a:t>
            </a:r>
          </a:p>
        </p:txBody>
      </p:sp>
      <p:pic>
        <p:nvPicPr>
          <p:cNvPr id="1026" name="Picture 2" descr="Image result for lgbtq nation">
            <a:extLst>
              <a:ext uri="{FF2B5EF4-FFF2-40B4-BE49-F238E27FC236}">
                <a16:creationId xmlns:a16="http://schemas.microsoft.com/office/drawing/2014/main" id="{B7E41B53-5A42-411D-B0A2-3A0B874B9C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15958" y="4826124"/>
            <a:ext cx="394401" cy="217588"/>
          </a:xfrm>
          <a:prstGeom prst="roundRect">
            <a:avLst/>
          </a:prstGeom>
          <a:noFill/>
          <a:extLst>
            <a:ext uri="{909E8E84-426E-40DD-AFC4-6F175D3DCCD1}">
              <a14:hiddenFill xmlns:a14="http://schemas.microsoft.com/office/drawing/2010/main">
                <a:solidFill>
                  <a:srgbClr val="FFFFFF"/>
                </a:solidFill>
              </a14:hiddenFill>
            </a:ext>
          </a:extLst>
        </p:spPr>
      </p:pic>
      <p:pic>
        <p:nvPicPr>
          <p:cNvPr id="3" name="Picture 6" descr="Related image">
            <a:extLst>
              <a:ext uri="{FF2B5EF4-FFF2-40B4-BE49-F238E27FC236}">
                <a16:creationId xmlns:a16="http://schemas.microsoft.com/office/drawing/2014/main" id="{8975D20A-BA01-408E-89C9-61DEDC2A982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60945" y="4729098"/>
            <a:ext cx="635187" cy="35729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lated image">
            <a:extLst>
              <a:ext uri="{FF2B5EF4-FFF2-40B4-BE49-F238E27FC236}">
                <a16:creationId xmlns:a16="http://schemas.microsoft.com/office/drawing/2014/main" id="{041ABCCC-0362-48C7-B449-4C7D238593E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9252" b="30617"/>
          <a:stretch/>
        </p:blipFill>
        <p:spPr bwMode="auto">
          <a:xfrm>
            <a:off x="5458550" y="4815474"/>
            <a:ext cx="575423" cy="2309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Image result for cosmopolitan logo">
            <a:extLst>
              <a:ext uri="{FF2B5EF4-FFF2-40B4-BE49-F238E27FC236}">
                <a16:creationId xmlns:a16="http://schemas.microsoft.com/office/drawing/2014/main" id="{D74E471A-8709-4F31-BD64-F8ECCFE3B4D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87519" y="4859438"/>
            <a:ext cx="706499" cy="14299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allrecipes logo">
            <a:extLst>
              <a:ext uri="{FF2B5EF4-FFF2-40B4-BE49-F238E27FC236}">
                <a16:creationId xmlns:a16="http://schemas.microsoft.com/office/drawing/2014/main" id="{D945C671-13D1-477F-9A09-8093E6B43293}"/>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64890" y="4652056"/>
            <a:ext cx="650999" cy="51737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sbnation logo">
            <a:extLst>
              <a:ext uri="{FF2B5EF4-FFF2-40B4-BE49-F238E27FC236}">
                <a16:creationId xmlns:a16="http://schemas.microsoft.com/office/drawing/2014/main" id="{B6D2077E-F1C0-4C7B-BA01-F2936BE9C96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66023" y="4859438"/>
            <a:ext cx="698706" cy="9661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Related image">
            <a:extLst>
              <a:ext uri="{FF2B5EF4-FFF2-40B4-BE49-F238E27FC236}">
                <a16:creationId xmlns:a16="http://schemas.microsoft.com/office/drawing/2014/main" id="{321758D2-84CF-43BD-8B8E-87DE9CB1E28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039792" y="4570956"/>
            <a:ext cx="606991" cy="606991"/>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Related image">
            <a:extLst>
              <a:ext uri="{FF2B5EF4-FFF2-40B4-BE49-F238E27FC236}">
                <a16:creationId xmlns:a16="http://schemas.microsoft.com/office/drawing/2014/main" id="{41E1EA38-5C7C-4676-BAA1-571E06CEC87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496299" y="4727666"/>
            <a:ext cx="615032" cy="407120"/>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4149592C-EF1D-4A9C-B019-0EEAF890A428}"/>
              </a:ext>
            </a:extLst>
          </p:cNvPr>
          <p:cNvSpPr txBox="1"/>
          <p:nvPr/>
        </p:nvSpPr>
        <p:spPr>
          <a:xfrm>
            <a:off x="6781150" y="5092564"/>
            <a:ext cx="818479" cy="453469"/>
          </a:xfrm>
          <a:prstGeom prst="rect">
            <a:avLst/>
          </a:prstGeom>
          <a:noFill/>
        </p:spPr>
        <p:txBody>
          <a:bodyPr wrap="none" rtlCol="0">
            <a:spAutoFit/>
          </a:bodyPr>
          <a:lstStyle/>
          <a:p>
            <a:pPr algn="ctr"/>
            <a:r>
              <a:rPr lang="en-US" sz="800" dirty="0"/>
              <a:t>#1 </a:t>
            </a:r>
          </a:p>
          <a:p>
            <a:pPr algn="ctr"/>
            <a:r>
              <a:rPr lang="en-US" sz="800" dirty="0"/>
              <a:t>Food Site</a:t>
            </a:r>
          </a:p>
        </p:txBody>
      </p:sp>
      <p:sp>
        <p:nvSpPr>
          <p:cNvPr id="57" name="TextBox 56">
            <a:extLst>
              <a:ext uri="{FF2B5EF4-FFF2-40B4-BE49-F238E27FC236}">
                <a16:creationId xmlns:a16="http://schemas.microsoft.com/office/drawing/2014/main" id="{9930C618-0817-4067-B20D-00F9869EEAEF}"/>
              </a:ext>
            </a:extLst>
          </p:cNvPr>
          <p:cNvSpPr txBox="1"/>
          <p:nvPr/>
        </p:nvSpPr>
        <p:spPr>
          <a:xfrm>
            <a:off x="7464269" y="5092564"/>
            <a:ext cx="902215" cy="453469"/>
          </a:xfrm>
          <a:prstGeom prst="rect">
            <a:avLst/>
          </a:prstGeom>
          <a:noFill/>
        </p:spPr>
        <p:txBody>
          <a:bodyPr wrap="none" rtlCol="0">
            <a:spAutoFit/>
          </a:bodyPr>
          <a:lstStyle/>
          <a:p>
            <a:pPr algn="ctr"/>
            <a:r>
              <a:rPr lang="en-US" sz="800" dirty="0"/>
              <a:t>#5 </a:t>
            </a:r>
          </a:p>
          <a:p>
            <a:pPr algn="ctr"/>
            <a:r>
              <a:rPr lang="en-US" sz="800" dirty="0"/>
              <a:t>Sports Site</a:t>
            </a:r>
          </a:p>
        </p:txBody>
      </p:sp>
      <p:sp>
        <p:nvSpPr>
          <p:cNvPr id="58" name="TextBox 57">
            <a:extLst>
              <a:ext uri="{FF2B5EF4-FFF2-40B4-BE49-F238E27FC236}">
                <a16:creationId xmlns:a16="http://schemas.microsoft.com/office/drawing/2014/main" id="{1DAC3C13-05AE-434A-95A7-A6EF9706168C}"/>
              </a:ext>
            </a:extLst>
          </p:cNvPr>
          <p:cNvSpPr txBox="1"/>
          <p:nvPr/>
        </p:nvSpPr>
        <p:spPr>
          <a:xfrm>
            <a:off x="8956593" y="5092564"/>
            <a:ext cx="773389" cy="453469"/>
          </a:xfrm>
          <a:prstGeom prst="rect">
            <a:avLst/>
          </a:prstGeom>
          <a:noFill/>
        </p:spPr>
        <p:txBody>
          <a:bodyPr wrap="none" rtlCol="0">
            <a:spAutoFit/>
          </a:bodyPr>
          <a:lstStyle/>
          <a:p>
            <a:pPr algn="ctr"/>
            <a:r>
              <a:rPr lang="en-US" sz="800" dirty="0"/>
              <a:t>#3 </a:t>
            </a:r>
          </a:p>
          <a:p>
            <a:pPr algn="ctr"/>
            <a:r>
              <a:rPr lang="en-US" sz="800" dirty="0"/>
              <a:t>Kids Site</a:t>
            </a:r>
          </a:p>
        </p:txBody>
      </p:sp>
      <p:sp>
        <p:nvSpPr>
          <p:cNvPr id="59" name="TextBox 58">
            <a:extLst>
              <a:ext uri="{FF2B5EF4-FFF2-40B4-BE49-F238E27FC236}">
                <a16:creationId xmlns:a16="http://schemas.microsoft.com/office/drawing/2014/main" id="{8103FF74-EB63-43ED-BBEB-41D76834F544}"/>
              </a:ext>
            </a:extLst>
          </p:cNvPr>
          <p:cNvSpPr txBox="1"/>
          <p:nvPr/>
        </p:nvSpPr>
        <p:spPr>
          <a:xfrm>
            <a:off x="3841387" y="5092564"/>
            <a:ext cx="874303" cy="453469"/>
          </a:xfrm>
          <a:prstGeom prst="rect">
            <a:avLst/>
          </a:prstGeom>
          <a:noFill/>
        </p:spPr>
        <p:txBody>
          <a:bodyPr wrap="none" rtlCol="0">
            <a:spAutoFit/>
          </a:bodyPr>
          <a:lstStyle/>
          <a:p>
            <a:pPr algn="ctr"/>
            <a:r>
              <a:rPr lang="en-US" sz="800" dirty="0"/>
              <a:t>#1 </a:t>
            </a:r>
          </a:p>
          <a:p>
            <a:pPr algn="ctr"/>
            <a:r>
              <a:rPr lang="en-US" sz="800" dirty="0"/>
              <a:t>Home Site</a:t>
            </a:r>
          </a:p>
        </p:txBody>
      </p:sp>
      <p:sp>
        <p:nvSpPr>
          <p:cNvPr id="60" name="TextBox 59">
            <a:extLst>
              <a:ext uri="{FF2B5EF4-FFF2-40B4-BE49-F238E27FC236}">
                <a16:creationId xmlns:a16="http://schemas.microsoft.com/office/drawing/2014/main" id="{570E1C46-66DD-49C3-B5BD-EDA68ED46A89}"/>
              </a:ext>
            </a:extLst>
          </p:cNvPr>
          <p:cNvSpPr txBox="1"/>
          <p:nvPr/>
        </p:nvSpPr>
        <p:spPr>
          <a:xfrm>
            <a:off x="8231337" y="5092564"/>
            <a:ext cx="788419" cy="453469"/>
          </a:xfrm>
          <a:prstGeom prst="rect">
            <a:avLst/>
          </a:prstGeom>
          <a:noFill/>
        </p:spPr>
        <p:txBody>
          <a:bodyPr wrap="none" rtlCol="0">
            <a:spAutoFit/>
          </a:bodyPr>
          <a:lstStyle/>
          <a:p>
            <a:pPr algn="ctr"/>
            <a:r>
              <a:rPr lang="en-US" sz="800" dirty="0"/>
              <a:t>#1 </a:t>
            </a:r>
          </a:p>
          <a:p>
            <a:pPr algn="ctr"/>
            <a:r>
              <a:rPr lang="en-US" sz="800" dirty="0"/>
              <a:t>Film Site</a:t>
            </a:r>
          </a:p>
        </p:txBody>
      </p:sp>
      <p:sp>
        <p:nvSpPr>
          <p:cNvPr id="61" name="TextBox 60">
            <a:extLst>
              <a:ext uri="{FF2B5EF4-FFF2-40B4-BE49-F238E27FC236}">
                <a16:creationId xmlns:a16="http://schemas.microsoft.com/office/drawing/2014/main" id="{0F97660D-78C5-4896-8B3A-7A53EB85F5CB}"/>
              </a:ext>
            </a:extLst>
          </p:cNvPr>
          <p:cNvSpPr txBox="1"/>
          <p:nvPr/>
        </p:nvSpPr>
        <p:spPr>
          <a:xfrm>
            <a:off x="5968190" y="5092564"/>
            <a:ext cx="945157" cy="453469"/>
          </a:xfrm>
          <a:prstGeom prst="rect">
            <a:avLst/>
          </a:prstGeom>
          <a:noFill/>
        </p:spPr>
        <p:txBody>
          <a:bodyPr wrap="none" rtlCol="0">
            <a:spAutoFit/>
          </a:bodyPr>
          <a:lstStyle/>
          <a:p>
            <a:pPr algn="ctr"/>
            <a:r>
              <a:rPr lang="en-US" sz="800" dirty="0"/>
              <a:t>#1 </a:t>
            </a:r>
          </a:p>
          <a:p>
            <a:pPr algn="ctr"/>
            <a:r>
              <a:rPr lang="en-US" sz="800" dirty="0"/>
              <a:t>Beauty Site</a:t>
            </a:r>
          </a:p>
        </p:txBody>
      </p:sp>
      <p:sp>
        <p:nvSpPr>
          <p:cNvPr id="71" name="TextBox 70">
            <a:extLst>
              <a:ext uri="{FF2B5EF4-FFF2-40B4-BE49-F238E27FC236}">
                <a16:creationId xmlns:a16="http://schemas.microsoft.com/office/drawing/2014/main" id="{DEA34DD1-5E24-4040-833D-33F64984F5C2}"/>
              </a:ext>
            </a:extLst>
          </p:cNvPr>
          <p:cNvSpPr txBox="1"/>
          <p:nvPr/>
        </p:nvSpPr>
        <p:spPr>
          <a:xfrm>
            <a:off x="5245770" y="5092564"/>
            <a:ext cx="1000982" cy="453469"/>
          </a:xfrm>
          <a:prstGeom prst="rect">
            <a:avLst/>
          </a:prstGeom>
          <a:noFill/>
        </p:spPr>
        <p:txBody>
          <a:bodyPr wrap="none" rtlCol="0">
            <a:spAutoFit/>
          </a:bodyPr>
          <a:lstStyle/>
          <a:p>
            <a:pPr algn="ctr"/>
            <a:r>
              <a:rPr lang="en-US" sz="800" dirty="0"/>
              <a:t>#1 </a:t>
            </a:r>
          </a:p>
          <a:p>
            <a:pPr algn="ctr"/>
            <a:r>
              <a:rPr lang="en-US" sz="800" dirty="0"/>
              <a:t>Finance Site</a:t>
            </a:r>
          </a:p>
        </p:txBody>
      </p:sp>
      <p:sp>
        <p:nvSpPr>
          <p:cNvPr id="72" name="TextBox 71">
            <a:extLst>
              <a:ext uri="{FF2B5EF4-FFF2-40B4-BE49-F238E27FC236}">
                <a16:creationId xmlns:a16="http://schemas.microsoft.com/office/drawing/2014/main" id="{68895914-28D4-4BA1-ABC1-CACC59CECBD0}"/>
              </a:ext>
            </a:extLst>
          </p:cNvPr>
          <p:cNvSpPr txBox="1"/>
          <p:nvPr/>
        </p:nvSpPr>
        <p:spPr>
          <a:xfrm>
            <a:off x="10354855" y="5092564"/>
            <a:ext cx="897921" cy="453469"/>
          </a:xfrm>
          <a:prstGeom prst="rect">
            <a:avLst/>
          </a:prstGeom>
          <a:noFill/>
        </p:spPr>
        <p:txBody>
          <a:bodyPr wrap="none" rtlCol="0">
            <a:spAutoFit/>
          </a:bodyPr>
          <a:lstStyle/>
          <a:p>
            <a:pPr algn="ctr"/>
            <a:r>
              <a:rPr lang="en-US" sz="800" dirty="0"/>
              <a:t>#3</a:t>
            </a:r>
          </a:p>
          <a:p>
            <a:pPr algn="ctr"/>
            <a:r>
              <a:rPr lang="en-US" sz="800" dirty="0"/>
              <a:t> Music Site</a:t>
            </a:r>
          </a:p>
        </p:txBody>
      </p:sp>
      <p:pic>
        <p:nvPicPr>
          <p:cNvPr id="42" name="Picture 41">
            <a:extLst>
              <a:ext uri="{FF2B5EF4-FFF2-40B4-BE49-F238E27FC236}">
                <a16:creationId xmlns:a16="http://schemas.microsoft.com/office/drawing/2014/main" id="{B0B03A17-5CAE-4031-A46E-168F2529673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100542" y="149452"/>
            <a:ext cx="931896" cy="592096"/>
          </a:xfrm>
          <a:prstGeom prst="round2DiagRect">
            <a:avLst/>
          </a:prstGeom>
          <a:ln w="28575">
            <a:solidFill>
              <a:schemeClr val="tx1"/>
            </a:solidFill>
          </a:ln>
        </p:spPr>
      </p:pic>
      <p:sp>
        <p:nvSpPr>
          <p:cNvPr id="2" name="TextBox 1">
            <a:extLst>
              <a:ext uri="{FF2B5EF4-FFF2-40B4-BE49-F238E27FC236}">
                <a16:creationId xmlns:a16="http://schemas.microsoft.com/office/drawing/2014/main" id="{A339184B-19CE-4B50-A900-8185D065CEB7}"/>
              </a:ext>
            </a:extLst>
          </p:cNvPr>
          <p:cNvSpPr txBox="1"/>
          <p:nvPr/>
        </p:nvSpPr>
        <p:spPr>
          <a:xfrm>
            <a:off x="3841387" y="5637321"/>
            <a:ext cx="7158046" cy="246221"/>
          </a:xfrm>
          <a:prstGeom prst="rect">
            <a:avLst/>
          </a:prstGeom>
          <a:noFill/>
        </p:spPr>
        <p:txBody>
          <a:bodyPr wrap="square" rtlCol="0">
            <a:spAutoFit/>
          </a:bodyPr>
          <a:lstStyle/>
          <a:p>
            <a:pPr algn="ctr"/>
            <a:r>
              <a:rPr lang="en-US" sz="1000" dirty="0"/>
              <a:t>Digital platforms</a:t>
            </a:r>
          </a:p>
        </p:txBody>
      </p:sp>
      <p:cxnSp>
        <p:nvCxnSpPr>
          <p:cNvPr id="6" name="Straight Arrow Connector 5">
            <a:extLst>
              <a:ext uri="{FF2B5EF4-FFF2-40B4-BE49-F238E27FC236}">
                <a16:creationId xmlns:a16="http://schemas.microsoft.com/office/drawing/2014/main" id="{309A512E-02FF-4705-92C2-AF89554F3C3D}"/>
              </a:ext>
            </a:extLst>
          </p:cNvPr>
          <p:cNvCxnSpPr>
            <a:cxnSpLocks/>
          </p:cNvCxnSpPr>
          <p:nvPr/>
        </p:nvCxnSpPr>
        <p:spPr>
          <a:xfrm>
            <a:off x="8073372" y="5766048"/>
            <a:ext cx="2801769" cy="8241"/>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D6A5CF7C-43D8-4D1C-A720-3456AF90E07B}"/>
              </a:ext>
            </a:extLst>
          </p:cNvPr>
          <p:cNvCxnSpPr>
            <a:cxnSpLocks/>
          </p:cNvCxnSpPr>
          <p:nvPr/>
        </p:nvCxnSpPr>
        <p:spPr>
          <a:xfrm flipH="1">
            <a:off x="3964481" y="5776405"/>
            <a:ext cx="2801769" cy="8241"/>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51" name="TextBox 50">
            <a:extLst>
              <a:ext uri="{FF2B5EF4-FFF2-40B4-BE49-F238E27FC236}">
                <a16:creationId xmlns:a16="http://schemas.microsoft.com/office/drawing/2014/main" id="{1AAF97C5-98C9-45B0-A185-F009D38C3FD6}"/>
              </a:ext>
            </a:extLst>
          </p:cNvPr>
          <p:cNvSpPr txBox="1"/>
          <p:nvPr/>
        </p:nvSpPr>
        <p:spPr>
          <a:xfrm>
            <a:off x="11190922" y="5638803"/>
            <a:ext cx="581084" cy="244740"/>
          </a:xfrm>
          <a:prstGeom prst="rect">
            <a:avLst/>
          </a:prstGeom>
          <a:noFill/>
        </p:spPr>
        <p:txBody>
          <a:bodyPr wrap="square" rtlCol="0">
            <a:spAutoFit/>
          </a:bodyPr>
          <a:lstStyle/>
          <a:p>
            <a:pPr algn="ctr"/>
            <a:r>
              <a:rPr lang="en-US" sz="1000" dirty="0"/>
              <a:t>TV</a:t>
            </a:r>
          </a:p>
        </p:txBody>
      </p:sp>
    </p:spTree>
    <p:extLst>
      <p:ext uri="{BB962C8B-B14F-4D97-AF65-F5344CB8AC3E}">
        <p14:creationId xmlns:p14="http://schemas.microsoft.com/office/powerpoint/2010/main" val="14139988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F0EF750-016D-4D9E-B4CE-90F2C5CDAE78}"/>
              </a:ext>
            </a:extLst>
          </p:cNvPr>
          <p:cNvSpPr/>
          <p:nvPr/>
        </p:nvSpPr>
        <p:spPr>
          <a:xfrm>
            <a:off x="0" y="0"/>
            <a:ext cx="3640112" cy="6858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pic>
        <p:nvPicPr>
          <p:cNvPr id="4" name="Picture 3">
            <a:extLst>
              <a:ext uri="{FF2B5EF4-FFF2-40B4-BE49-F238E27FC236}">
                <a16:creationId xmlns:a16="http://schemas.microsoft.com/office/drawing/2014/main" id="{517F789F-8958-405E-8DD5-5A4275E40C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944" y="1204973"/>
            <a:ext cx="2082224" cy="1356818"/>
          </a:xfrm>
          <a:prstGeom prst="round2DiagRect">
            <a:avLst/>
          </a:prstGeom>
          <a:ln w="28575">
            <a:solidFill>
              <a:schemeClr val="tx1"/>
            </a:solidFill>
          </a:ln>
        </p:spPr>
      </p:pic>
      <p:sp>
        <p:nvSpPr>
          <p:cNvPr id="2" name="Title 1">
            <a:extLst>
              <a:ext uri="{FF2B5EF4-FFF2-40B4-BE49-F238E27FC236}">
                <a16:creationId xmlns:a16="http://schemas.microsoft.com/office/drawing/2014/main" id="{FAD7B1D3-3FA4-4A3F-ABF3-EC16CA893551}"/>
              </a:ext>
            </a:extLst>
          </p:cNvPr>
          <p:cNvSpPr>
            <a:spLocks noGrp="1"/>
          </p:cNvSpPr>
          <p:nvPr>
            <p:ph type="ctrTitle"/>
          </p:nvPr>
        </p:nvSpPr>
        <p:spPr>
          <a:xfrm>
            <a:off x="94715" y="268039"/>
            <a:ext cx="3838223" cy="643460"/>
          </a:xfrm>
        </p:spPr>
        <p:txBody>
          <a:bodyPr anchor="ctr"/>
          <a:lstStyle/>
          <a:p>
            <a:pPr algn="l"/>
            <a:r>
              <a:rPr lang="en-US" sz="2800" dirty="0">
                <a:solidFill>
                  <a:schemeClr val="bg1"/>
                </a:solidFill>
              </a:rPr>
              <a:t>Why Niche Cable?</a:t>
            </a:r>
          </a:p>
        </p:txBody>
      </p:sp>
      <p:sp>
        <p:nvSpPr>
          <p:cNvPr id="10" name="Slide Number Placeholder 5">
            <a:extLst>
              <a:ext uri="{FF2B5EF4-FFF2-40B4-BE49-F238E27FC236}">
                <a16:creationId xmlns:a16="http://schemas.microsoft.com/office/drawing/2014/main" id="{DDFAE924-0925-4193-9429-A90B445DE6E8}"/>
              </a:ext>
            </a:extLst>
          </p:cNvPr>
          <p:cNvSpPr txBox="1">
            <a:spLocks/>
          </p:cNvSpPr>
          <p:nvPr/>
        </p:nvSpPr>
        <p:spPr>
          <a:xfrm>
            <a:off x="9209646" y="6483697"/>
            <a:ext cx="2844800" cy="513769"/>
          </a:xfrm>
          <a:prstGeom prst="rect">
            <a:avLst/>
          </a:prstGeom>
          <a:noFill/>
        </p:spPr>
        <p:txBody>
          <a:bodyPr wrap="square" rtlCol="0">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86082">
              <a:defRPr/>
            </a:pPr>
            <a:fld id="{FC623D9C-B141-0E44-9A0E-426DA6A043B9}" type="slidenum">
              <a:rPr lang="en-US" smtClean="0"/>
              <a:pPr defTabSz="586082">
                <a:defRPr/>
              </a:pPr>
              <a:t>2</a:t>
            </a:fld>
            <a:endParaRPr lang="en-US" dirty="0"/>
          </a:p>
        </p:txBody>
      </p:sp>
      <p:pic>
        <p:nvPicPr>
          <p:cNvPr id="11" name="Picture 10">
            <a:extLst>
              <a:ext uri="{FF2B5EF4-FFF2-40B4-BE49-F238E27FC236}">
                <a16:creationId xmlns:a16="http://schemas.microsoft.com/office/drawing/2014/main" id="{195928B6-521D-4E3F-8D9C-57E4F645B2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1889" y="6590108"/>
            <a:ext cx="2930461" cy="161904"/>
          </a:xfrm>
          <a:prstGeom prst="rect">
            <a:avLst/>
          </a:prstGeom>
        </p:spPr>
      </p:pic>
      <p:sp>
        <p:nvSpPr>
          <p:cNvPr id="19" name="Rectangle 18">
            <a:extLst>
              <a:ext uri="{FF2B5EF4-FFF2-40B4-BE49-F238E27FC236}">
                <a16:creationId xmlns:a16="http://schemas.microsoft.com/office/drawing/2014/main" id="{010AA3F2-3F2F-44C5-8127-AE06B528A4E5}"/>
              </a:ext>
            </a:extLst>
          </p:cNvPr>
          <p:cNvSpPr/>
          <p:nvPr/>
        </p:nvSpPr>
        <p:spPr>
          <a:xfrm>
            <a:off x="3966391" y="859066"/>
            <a:ext cx="7881783" cy="4893647"/>
          </a:xfrm>
          <a:prstGeom prst="rect">
            <a:avLst/>
          </a:prstGeom>
        </p:spPr>
        <p:txBody>
          <a:bodyPr wrap="square">
            <a:spAutoFit/>
          </a:bodyPr>
          <a:lstStyle/>
          <a:p>
            <a:pPr algn="ctr"/>
            <a:r>
              <a:rPr lang="en-US" sz="1600" dirty="0"/>
              <a:t>“</a:t>
            </a:r>
            <a:r>
              <a:rPr lang="en-US" sz="1600" b="1" dirty="0"/>
              <a:t>Niche Cable</a:t>
            </a:r>
            <a:r>
              <a:rPr lang="en-US" sz="1600" dirty="0"/>
              <a:t>” refers to the long tail, specialized networks with a cume audience under the average cable TV network monthly cume reach. Niche networks complement a marketer’s TV plan by driving value against targeted consumers.</a:t>
            </a:r>
          </a:p>
          <a:p>
            <a:endParaRPr lang="en-US" sz="2400" b="1" dirty="0"/>
          </a:p>
          <a:p>
            <a:r>
              <a:rPr lang="en-US" sz="1600" b="1" i="1" dirty="0">
                <a:solidFill>
                  <a:srgbClr val="00B0F0"/>
                </a:solidFill>
              </a:rPr>
              <a:t>Reach</a:t>
            </a:r>
            <a:r>
              <a:rPr lang="en-US" sz="1600" b="1" dirty="0">
                <a:solidFill>
                  <a:srgbClr val="00B0F0"/>
                </a:solidFill>
              </a:rPr>
              <a:t> </a:t>
            </a:r>
            <a:r>
              <a:rPr lang="en-US" sz="1600" dirty="0"/>
              <a:t>– Niche cable networks collectively offer significant audience reach, as well as </a:t>
            </a:r>
            <a:r>
              <a:rPr lang="en-US" sz="1600" i="1" dirty="0"/>
              <a:t>incremental</a:t>
            </a:r>
            <a:r>
              <a:rPr lang="en-US" sz="1600" dirty="0"/>
              <a:t> reach potential.</a:t>
            </a:r>
          </a:p>
          <a:p>
            <a:endParaRPr lang="en-US" sz="1600" b="1" dirty="0"/>
          </a:p>
          <a:p>
            <a:r>
              <a:rPr lang="en-US" sz="1600" b="1" i="1" dirty="0">
                <a:solidFill>
                  <a:srgbClr val="00B0F0"/>
                </a:solidFill>
              </a:rPr>
              <a:t>Commitment &amp; Engagement</a:t>
            </a:r>
            <a:r>
              <a:rPr lang="en-US" sz="1600" b="1" dirty="0">
                <a:solidFill>
                  <a:srgbClr val="00B0F0"/>
                </a:solidFill>
              </a:rPr>
              <a:t> </a:t>
            </a:r>
            <a:r>
              <a:rPr lang="en-US" sz="1600" dirty="0"/>
              <a:t>–</a:t>
            </a:r>
            <a:r>
              <a:rPr lang="en-US" sz="1600" b="1" dirty="0">
                <a:solidFill>
                  <a:srgbClr val="00B0F0"/>
                </a:solidFill>
              </a:rPr>
              <a:t> </a:t>
            </a:r>
            <a:r>
              <a:rPr lang="en-US" sz="1600" dirty="0"/>
              <a:t>Viewers devote a significant amount of time to watching niche cable programming across a wide variety of engaging topics. Viewers are so drawn in by specialized content, that the overwhelming majority is watching live.</a:t>
            </a:r>
          </a:p>
          <a:p>
            <a:endParaRPr lang="en-US" sz="1600" b="1" dirty="0"/>
          </a:p>
          <a:p>
            <a:r>
              <a:rPr lang="en-US" sz="1600" b="1" i="1" dirty="0">
                <a:solidFill>
                  <a:srgbClr val="00B0F0"/>
                </a:solidFill>
              </a:rPr>
              <a:t>Opportunity for Advertisers </a:t>
            </a:r>
            <a:r>
              <a:rPr lang="en-US" sz="1600" dirty="0"/>
              <a:t>– Niche cable networks appeal to advertisers across a wide variety of company sizes, industries, and business models. Niche cable is also relied upon by Direct-to-Consumer (DTC) brands who are performance-driven, data-focused and obsessed with buying media that deliver outcomes.</a:t>
            </a:r>
          </a:p>
          <a:p>
            <a:endParaRPr lang="en-US" sz="1600" dirty="0"/>
          </a:p>
          <a:p>
            <a:r>
              <a:rPr lang="en-US" sz="1600" dirty="0"/>
              <a:t> </a:t>
            </a:r>
            <a:endParaRPr lang="en-US" sz="1600" b="1" dirty="0"/>
          </a:p>
          <a:p>
            <a:pPr algn="ctr"/>
            <a:r>
              <a:rPr lang="en-US" sz="1600" b="1" dirty="0">
                <a:solidFill>
                  <a:srgbClr val="00B0F0"/>
                </a:solidFill>
              </a:rPr>
              <a:t>So, let’s take a closer look at the </a:t>
            </a:r>
            <a:r>
              <a:rPr lang="en-US" sz="1600" b="1" i="1" dirty="0">
                <a:solidFill>
                  <a:srgbClr val="00B0F0"/>
                </a:solidFill>
              </a:rPr>
              <a:t>relevancy</a:t>
            </a:r>
            <a:r>
              <a:rPr lang="en-US" sz="1600" b="1" dirty="0">
                <a:solidFill>
                  <a:srgbClr val="00B0F0"/>
                </a:solidFill>
              </a:rPr>
              <a:t> and </a:t>
            </a:r>
            <a:r>
              <a:rPr lang="en-US" sz="1600" b="1" i="1" dirty="0">
                <a:solidFill>
                  <a:srgbClr val="00B0F0"/>
                </a:solidFill>
              </a:rPr>
              <a:t>impact</a:t>
            </a:r>
            <a:r>
              <a:rPr lang="en-US" sz="1600" b="1" dirty="0">
                <a:solidFill>
                  <a:srgbClr val="00B0F0"/>
                </a:solidFill>
              </a:rPr>
              <a:t> of these niche networks </a:t>
            </a:r>
          </a:p>
        </p:txBody>
      </p:sp>
      <p:pic>
        <p:nvPicPr>
          <p:cNvPr id="16" name="Picture 15">
            <a:extLst>
              <a:ext uri="{FF2B5EF4-FFF2-40B4-BE49-F238E27FC236}">
                <a16:creationId xmlns:a16="http://schemas.microsoft.com/office/drawing/2014/main" id="{6AA9A1F9-6AE2-44D5-9AC8-6667DF4CF6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113" y="3030110"/>
            <a:ext cx="2059886" cy="1373257"/>
          </a:xfrm>
          <a:prstGeom prst="round2DiagRect">
            <a:avLst/>
          </a:prstGeom>
          <a:ln w="28575">
            <a:solidFill>
              <a:schemeClr val="tx1"/>
            </a:solidFill>
          </a:ln>
        </p:spPr>
      </p:pic>
      <p:pic>
        <p:nvPicPr>
          <p:cNvPr id="27" name="Picture 26">
            <a:extLst>
              <a:ext uri="{FF2B5EF4-FFF2-40B4-BE49-F238E27FC236}">
                <a16:creationId xmlns:a16="http://schemas.microsoft.com/office/drawing/2014/main" id="{7F0097B0-68CF-4D73-B478-6E6B03E90E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7776" y="4871685"/>
            <a:ext cx="2104561" cy="1343152"/>
          </a:xfrm>
          <a:prstGeom prst="round2DiagRect">
            <a:avLst/>
          </a:prstGeom>
          <a:ln w="28575">
            <a:solidFill>
              <a:schemeClr val="tx1"/>
            </a:solidFill>
          </a:ln>
        </p:spPr>
      </p:pic>
    </p:spTree>
    <p:extLst>
      <p:ext uri="{BB962C8B-B14F-4D97-AF65-F5344CB8AC3E}">
        <p14:creationId xmlns:p14="http://schemas.microsoft.com/office/powerpoint/2010/main" val="13382672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E3CD7B-9E2A-4C31-A934-67F38A6D924A}"/>
              </a:ext>
            </a:extLst>
          </p:cNvPr>
          <p:cNvPicPr>
            <a:picLocks noChangeAspect="1"/>
          </p:cNvPicPr>
          <p:nvPr/>
        </p:nvPicPr>
        <p:blipFill rotWithShape="1">
          <a:blip r:embed="rId2">
            <a:extLst>
              <a:ext uri="{28A0092B-C50C-407E-A947-70E740481C1C}">
                <a14:useLocalDpi xmlns:a14="http://schemas.microsoft.com/office/drawing/2010/main" val="0"/>
              </a:ext>
            </a:extLst>
          </a:blip>
          <a:srcRect l="39639" r="17006" b="1197"/>
          <a:stretch/>
        </p:blipFill>
        <p:spPr>
          <a:xfrm>
            <a:off x="0" y="0"/>
            <a:ext cx="4513943" cy="6858000"/>
          </a:xfrm>
          <a:prstGeom prst="rect">
            <a:avLst/>
          </a:prstGeom>
        </p:spPr>
      </p:pic>
      <p:sp>
        <p:nvSpPr>
          <p:cNvPr id="4" name="Title 3"/>
          <p:cNvSpPr>
            <a:spLocks noGrp="1"/>
          </p:cNvSpPr>
          <p:nvPr>
            <p:ph type="ctrTitle"/>
          </p:nvPr>
        </p:nvSpPr>
        <p:spPr>
          <a:xfrm>
            <a:off x="6284598" y="596241"/>
            <a:ext cx="4030958" cy="563946"/>
          </a:xfrm>
        </p:spPr>
        <p:txBody>
          <a:bodyPr/>
          <a:lstStyle/>
          <a:p>
            <a:r>
              <a:rPr lang="en-US" sz="3200" dirty="0">
                <a:latin typeface="+mj-lt"/>
              </a:rPr>
              <a:t>Why Niche Cable?</a:t>
            </a:r>
          </a:p>
        </p:txBody>
      </p:sp>
      <p:sp>
        <p:nvSpPr>
          <p:cNvPr id="5" name="TextBox 4">
            <a:extLst>
              <a:ext uri="{FF2B5EF4-FFF2-40B4-BE49-F238E27FC236}">
                <a16:creationId xmlns:a16="http://schemas.microsoft.com/office/drawing/2014/main" id="{275769A0-AF87-4FD4-AFE6-1ADE72F81D72}"/>
              </a:ext>
            </a:extLst>
          </p:cNvPr>
          <p:cNvSpPr txBox="1"/>
          <p:nvPr/>
        </p:nvSpPr>
        <p:spPr>
          <a:xfrm>
            <a:off x="4937882" y="1537993"/>
            <a:ext cx="6724391" cy="861774"/>
          </a:xfrm>
          <a:prstGeom prst="rect">
            <a:avLst/>
          </a:prstGeom>
          <a:noFill/>
        </p:spPr>
        <p:txBody>
          <a:bodyPr wrap="square" rtlCol="0">
            <a:spAutoFit/>
          </a:bodyPr>
          <a:lstStyle/>
          <a:p>
            <a:pPr algn="ctr"/>
            <a:r>
              <a:rPr lang="en-US" b="1" i="1" dirty="0">
                <a:solidFill>
                  <a:srgbClr val="00B0F0"/>
                </a:solidFill>
                <a:latin typeface="+mj-lt"/>
              </a:rPr>
              <a:t>Reach</a:t>
            </a:r>
          </a:p>
          <a:p>
            <a:pPr algn="ctr"/>
            <a:r>
              <a:rPr lang="en-US" sz="1600" dirty="0">
                <a:latin typeface="+mj-lt"/>
              </a:rPr>
              <a:t>Niche cable networks collectively offer significant audience reach, </a:t>
            </a:r>
          </a:p>
          <a:p>
            <a:pPr algn="ctr"/>
            <a:r>
              <a:rPr lang="en-US" sz="1600" dirty="0">
                <a:latin typeface="+mj-lt"/>
              </a:rPr>
              <a:t>as well as incremental reach potential.</a:t>
            </a:r>
          </a:p>
        </p:txBody>
      </p:sp>
      <p:sp>
        <p:nvSpPr>
          <p:cNvPr id="16" name="TextBox 15">
            <a:extLst>
              <a:ext uri="{FF2B5EF4-FFF2-40B4-BE49-F238E27FC236}">
                <a16:creationId xmlns:a16="http://schemas.microsoft.com/office/drawing/2014/main" id="{97C00411-E6B5-4C9C-A274-3C26F8F9E76A}"/>
              </a:ext>
            </a:extLst>
          </p:cNvPr>
          <p:cNvSpPr txBox="1"/>
          <p:nvPr/>
        </p:nvSpPr>
        <p:spPr>
          <a:xfrm>
            <a:off x="4687958" y="4386486"/>
            <a:ext cx="7224239" cy="1354217"/>
          </a:xfrm>
          <a:prstGeom prst="rect">
            <a:avLst/>
          </a:prstGeom>
          <a:noFill/>
        </p:spPr>
        <p:txBody>
          <a:bodyPr wrap="square" rtlCol="0">
            <a:spAutoFit/>
          </a:bodyPr>
          <a:lstStyle/>
          <a:p>
            <a:pPr algn="ctr"/>
            <a:r>
              <a:rPr lang="en-US" b="1" i="1" dirty="0">
                <a:solidFill>
                  <a:srgbClr val="00B0F0"/>
                </a:solidFill>
                <a:latin typeface="+mj-lt"/>
              </a:rPr>
              <a:t>Opportunity For Advertisers</a:t>
            </a:r>
          </a:p>
          <a:p>
            <a:pPr algn="ctr"/>
            <a:r>
              <a:rPr lang="en-US" sz="1600" dirty="0">
                <a:latin typeface="+mj-lt"/>
              </a:rPr>
              <a:t>Niche cable networks appeal to advertisers across a wide variety of company sizes, industries, and business models. Niche cable is also relied upon by Direct-to-Consumer (DTC) brands who are performance-driven, data-focused and obsessed with buying media that deliver outcomes.</a:t>
            </a:r>
          </a:p>
        </p:txBody>
      </p:sp>
      <p:sp>
        <p:nvSpPr>
          <p:cNvPr id="19" name="TextBox 18">
            <a:extLst>
              <a:ext uri="{FF2B5EF4-FFF2-40B4-BE49-F238E27FC236}">
                <a16:creationId xmlns:a16="http://schemas.microsoft.com/office/drawing/2014/main" id="{45594307-4E00-48BB-9B16-96AAF19BDC01}"/>
              </a:ext>
            </a:extLst>
          </p:cNvPr>
          <p:cNvSpPr txBox="1"/>
          <p:nvPr/>
        </p:nvSpPr>
        <p:spPr>
          <a:xfrm>
            <a:off x="4687957" y="2777573"/>
            <a:ext cx="7224240" cy="1107996"/>
          </a:xfrm>
          <a:prstGeom prst="rect">
            <a:avLst/>
          </a:prstGeom>
          <a:noFill/>
        </p:spPr>
        <p:txBody>
          <a:bodyPr wrap="square" rtlCol="0">
            <a:spAutoFit/>
          </a:bodyPr>
          <a:lstStyle/>
          <a:p>
            <a:pPr algn="ctr"/>
            <a:r>
              <a:rPr lang="en-US" b="1" i="1" dirty="0">
                <a:solidFill>
                  <a:srgbClr val="00B0F0"/>
                </a:solidFill>
                <a:latin typeface="+mj-lt"/>
              </a:rPr>
              <a:t>Commitment &amp; Engagement</a:t>
            </a:r>
          </a:p>
          <a:p>
            <a:pPr algn="ctr"/>
            <a:r>
              <a:rPr lang="en-US" sz="1600" dirty="0">
                <a:latin typeface="+mj-lt"/>
              </a:rPr>
              <a:t>Viewers devote a significant amount of time to watching niche cable programming across a wide variety of engaging topics. Viewers are so drawn in by specialized content, that the overwhelming majority is watching live.</a:t>
            </a:r>
          </a:p>
        </p:txBody>
      </p:sp>
      <p:sp>
        <p:nvSpPr>
          <p:cNvPr id="11" name="Slide Number Placeholder 5">
            <a:extLst>
              <a:ext uri="{FF2B5EF4-FFF2-40B4-BE49-F238E27FC236}">
                <a16:creationId xmlns:a16="http://schemas.microsoft.com/office/drawing/2014/main" id="{904056A5-C177-43F4-8AEC-7CFE21DE85E2}"/>
              </a:ext>
            </a:extLst>
          </p:cNvPr>
          <p:cNvSpPr txBox="1">
            <a:spLocks/>
          </p:cNvSpPr>
          <p:nvPr/>
        </p:nvSpPr>
        <p:spPr>
          <a:xfrm>
            <a:off x="9209646" y="6483697"/>
            <a:ext cx="2844800" cy="513769"/>
          </a:xfrm>
          <a:prstGeom prst="rect">
            <a:avLst/>
          </a:prstGeom>
          <a:noFill/>
        </p:spPr>
        <p:txBody>
          <a:bodyPr wrap="square" rtlCol="0">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86082">
              <a:defRPr/>
            </a:pPr>
            <a:fld id="{FC623D9C-B141-0E44-9A0E-426DA6A043B9}" type="slidenum">
              <a:rPr lang="en-US" smtClean="0"/>
              <a:pPr defTabSz="586082">
                <a:defRPr/>
              </a:pPr>
              <a:t>20</a:t>
            </a:fld>
            <a:endParaRPr lang="en-US" dirty="0"/>
          </a:p>
        </p:txBody>
      </p:sp>
      <p:pic>
        <p:nvPicPr>
          <p:cNvPr id="12" name="Picture 11">
            <a:extLst>
              <a:ext uri="{FF2B5EF4-FFF2-40B4-BE49-F238E27FC236}">
                <a16:creationId xmlns:a16="http://schemas.microsoft.com/office/drawing/2014/main" id="{E98B47F0-432B-443F-AAD0-7C56183721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1889" y="6590108"/>
            <a:ext cx="2930461" cy="161904"/>
          </a:xfrm>
          <a:prstGeom prst="rect">
            <a:avLst/>
          </a:prstGeom>
        </p:spPr>
      </p:pic>
    </p:spTree>
    <p:extLst>
      <p:ext uri="{BB962C8B-B14F-4D97-AF65-F5344CB8AC3E}">
        <p14:creationId xmlns:p14="http://schemas.microsoft.com/office/powerpoint/2010/main" val="30848030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425DB6-08E3-4A4E-9B4B-9CAF810B7FEA}"/>
              </a:ext>
            </a:extLst>
          </p:cNvPr>
          <p:cNvSpPr/>
          <p:nvPr/>
        </p:nvSpPr>
        <p:spPr>
          <a:xfrm>
            <a:off x="0" y="0"/>
            <a:ext cx="3657600" cy="6845736"/>
          </a:xfrm>
          <a:prstGeom prst="rect">
            <a:avLst/>
          </a:prstGeom>
          <a:solidFill>
            <a:srgbClr val="00B0F0"/>
          </a:solidFill>
          <a:ln>
            <a:solidFill>
              <a:srgbClr val="00A9A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48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extBox 13"/>
          <p:cNvSpPr txBox="1"/>
          <p:nvPr/>
        </p:nvSpPr>
        <p:spPr>
          <a:xfrm>
            <a:off x="0" y="416081"/>
            <a:ext cx="3657600" cy="591572"/>
          </a:xfrm>
          <a:prstGeom prst="rect">
            <a:avLst/>
          </a:prstGeom>
          <a:noFill/>
        </p:spPr>
        <p:txBody>
          <a:bodyPr wrap="square" rtlCol="0" anchor="ctr">
            <a:spAutoFit/>
          </a:bodyPr>
          <a:lstStyle/>
          <a:p>
            <a:pPr marL="0" marR="0" lvl="0" indent="0" algn="l" defTabSz="586082" rtl="0" eaLnBrk="1" fontAlgn="auto" latinLnBrk="0" hangingPunct="1">
              <a:lnSpc>
                <a:spcPts val="17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Trebuchet MS"/>
              <a:ea typeface="+mn-ea"/>
              <a:cs typeface="Trebuchet MS"/>
            </a:endParaRPr>
          </a:p>
          <a:p>
            <a:pPr marL="0" marR="0" lvl="0" indent="0" algn="l" defTabSz="586082" rtl="0" eaLnBrk="1" fontAlgn="auto" latinLnBrk="0" hangingPunct="1">
              <a:lnSpc>
                <a:spcPts val="17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rebuchet MS"/>
                <a:ea typeface="+mn-ea"/>
                <a:cs typeface="Trebuchet MS"/>
              </a:rPr>
              <a:t>Contact Us</a:t>
            </a:r>
          </a:p>
        </p:txBody>
      </p:sp>
      <p:sp>
        <p:nvSpPr>
          <p:cNvPr id="9" name="TextBox 8"/>
          <p:cNvSpPr txBox="1"/>
          <p:nvPr/>
        </p:nvSpPr>
        <p:spPr>
          <a:xfrm>
            <a:off x="5968572" y="2788711"/>
            <a:ext cx="2247900" cy="830997"/>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781B2"/>
                </a:solidFill>
                <a:effectLst/>
                <a:uLnTx/>
                <a:uFillTx/>
                <a:latin typeface="Trebuchet MS" panose="020B0603020202020204" pitchFamily="34" charset="0"/>
                <a:ea typeface="+mn-ea"/>
                <a:cs typeface="+mn-cs"/>
              </a:rPr>
              <a:t>Marianne Vita </a:t>
            </a:r>
          </a:p>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BAAAD"/>
                </a:solidFill>
                <a:effectLst/>
                <a:uLnTx/>
                <a:uFillTx/>
                <a:latin typeface="Trebuchet MS" panose="020B0603020202020204" pitchFamily="34" charset="0"/>
                <a:ea typeface="+mn-ea"/>
                <a:cs typeface="+mn-cs"/>
              </a:rPr>
              <a:t>VP, Strategic Insights</a:t>
            </a:r>
          </a:p>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mariannev@thevab.com</a:t>
            </a:r>
            <a:endPar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Trebuchet MS"/>
            </a:endParaRPr>
          </a:p>
        </p:txBody>
      </p:sp>
      <p:sp>
        <p:nvSpPr>
          <p:cNvPr id="17" name="TextBox 16"/>
          <p:cNvSpPr txBox="1"/>
          <p:nvPr/>
        </p:nvSpPr>
        <p:spPr>
          <a:xfrm>
            <a:off x="7919342" y="4355878"/>
            <a:ext cx="3780385" cy="830997"/>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781B2"/>
                </a:solidFill>
                <a:effectLst/>
                <a:uLnTx/>
                <a:uFillTx/>
                <a:latin typeface="Trebuchet MS" panose="020B0603020202020204" pitchFamily="34" charset="0"/>
                <a:ea typeface="+mn-ea"/>
                <a:cs typeface="+mn-cs"/>
              </a:rPr>
              <a:t>Leah Montner-Dixon</a:t>
            </a:r>
          </a:p>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BAAAD"/>
                </a:solidFill>
                <a:effectLst/>
                <a:uLnTx/>
                <a:uFillTx/>
                <a:latin typeface="Trebuchet MS" panose="020B0603020202020204" pitchFamily="34" charset="0"/>
                <a:ea typeface="+mn-ea"/>
                <a:cs typeface="+mn-cs"/>
              </a:rPr>
              <a:t>Senior Multi-Platform Video Analyst </a:t>
            </a: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leahm@thevab.com</a:t>
            </a:r>
            <a:endPar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Trebuchet MS"/>
            </a:endParaRPr>
          </a:p>
        </p:txBody>
      </p:sp>
      <p:pic>
        <p:nvPicPr>
          <p:cNvPr id="25" name="Picture 24">
            <a:extLst>
              <a:ext uri="{FF2B5EF4-FFF2-40B4-BE49-F238E27FC236}">
                <a16:creationId xmlns:a16="http://schemas.microsoft.com/office/drawing/2014/main" id="{87866B4D-394E-46E0-BC9D-BDD43205E7CD}"/>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36846" y="207783"/>
            <a:ext cx="1191662" cy="618049"/>
          </a:xfrm>
          <a:prstGeom prst="rect">
            <a:avLst/>
          </a:prstGeom>
        </p:spPr>
      </p:pic>
      <p:sp>
        <p:nvSpPr>
          <p:cNvPr id="15" name="TextBox 14">
            <a:extLst>
              <a:ext uri="{FF2B5EF4-FFF2-40B4-BE49-F238E27FC236}">
                <a16:creationId xmlns:a16="http://schemas.microsoft.com/office/drawing/2014/main" id="{D4B22D5C-6020-42EF-820F-21CC999A9D8A}"/>
              </a:ext>
            </a:extLst>
          </p:cNvPr>
          <p:cNvSpPr txBox="1"/>
          <p:nvPr/>
        </p:nvSpPr>
        <p:spPr>
          <a:xfrm>
            <a:off x="4063550" y="1339406"/>
            <a:ext cx="3395819" cy="830997"/>
          </a:xfrm>
          <a:prstGeom prst="rect">
            <a:avLst/>
          </a:prstGeom>
          <a:noFill/>
        </p:spPr>
        <p:txBody>
          <a:bodyPr wrap="square" rtlCol="0">
            <a:spAutoFit/>
          </a:bodyPr>
          <a:lstStyle/>
          <a:p>
            <a:pPr defTabSz="1172164"/>
            <a:r>
              <a:rPr lang="en-US" sz="2000" dirty="0">
                <a:solidFill>
                  <a:srgbClr val="3781B2"/>
                </a:solidFill>
                <a:latin typeface="Trebuchet MS" panose="020B0603020202020204" pitchFamily="34" charset="0"/>
              </a:rPr>
              <a:t>Jason Wiese</a:t>
            </a:r>
          </a:p>
          <a:p>
            <a:pPr defTabSz="1172164"/>
            <a:r>
              <a:rPr lang="en-US" sz="1600" dirty="0">
                <a:solidFill>
                  <a:srgbClr val="0BAAAD"/>
                </a:solidFill>
                <a:latin typeface="Trebuchet MS" panose="020B0603020202020204" pitchFamily="34" charset="0"/>
              </a:rPr>
              <a:t>SVP, Director of Strategic Insights</a:t>
            </a:r>
          </a:p>
          <a:p>
            <a:pPr defTabSz="1172164"/>
            <a:r>
              <a:rPr lang="en-US" sz="1200" dirty="0">
                <a:solidFill>
                  <a:prstClr val="black"/>
                </a:solidFill>
                <a:latin typeface="Trebuchet MS" panose="020B0603020202020204" pitchFamily="34" charset="0"/>
              </a:rPr>
              <a:t>jasonw@thevab.com </a:t>
            </a:r>
          </a:p>
        </p:txBody>
      </p:sp>
      <p:pic>
        <p:nvPicPr>
          <p:cNvPr id="24" name="Picture 23">
            <a:hlinkClick r:id="rId4"/>
            <a:extLst>
              <a:ext uri="{FF2B5EF4-FFF2-40B4-BE49-F238E27FC236}">
                <a16:creationId xmlns:a16="http://schemas.microsoft.com/office/drawing/2014/main" id="{69229662-2076-4645-BF74-7FAD33649536}"/>
              </a:ext>
            </a:extLst>
          </p:cNvPr>
          <p:cNvPicPr>
            <a:picLocks noChangeAspect="1"/>
          </p:cNvPicPr>
          <p:nvPr/>
        </p:nvPicPr>
        <p:blipFill>
          <a:blip r:embed="rId5"/>
          <a:stretch>
            <a:fillRect/>
          </a:stretch>
        </p:blipFill>
        <p:spPr>
          <a:xfrm>
            <a:off x="549577" y="4771376"/>
            <a:ext cx="1084039" cy="1084039"/>
          </a:xfrm>
          <a:prstGeom prst="rect">
            <a:avLst/>
          </a:prstGeom>
        </p:spPr>
      </p:pic>
      <p:pic>
        <p:nvPicPr>
          <p:cNvPr id="26" name="Picture 25">
            <a:hlinkClick r:id="rId6"/>
            <a:extLst>
              <a:ext uri="{FF2B5EF4-FFF2-40B4-BE49-F238E27FC236}">
                <a16:creationId xmlns:a16="http://schemas.microsoft.com/office/drawing/2014/main" id="{F7CE42A5-8DF9-49ED-9220-5FB6C18B28C2}"/>
              </a:ext>
            </a:extLst>
          </p:cNvPr>
          <p:cNvPicPr>
            <a:picLocks noChangeAspect="1"/>
          </p:cNvPicPr>
          <p:nvPr/>
        </p:nvPicPr>
        <p:blipFill>
          <a:blip r:embed="rId7"/>
          <a:stretch>
            <a:fillRect/>
          </a:stretch>
        </p:blipFill>
        <p:spPr>
          <a:xfrm>
            <a:off x="2352964" y="4835913"/>
            <a:ext cx="1084040" cy="1084040"/>
          </a:xfrm>
          <a:prstGeom prst="rect">
            <a:avLst/>
          </a:prstGeom>
        </p:spPr>
      </p:pic>
      <p:pic>
        <p:nvPicPr>
          <p:cNvPr id="27" name="Picture 26">
            <a:hlinkClick r:id="rId8"/>
            <a:extLst>
              <a:ext uri="{FF2B5EF4-FFF2-40B4-BE49-F238E27FC236}">
                <a16:creationId xmlns:a16="http://schemas.microsoft.com/office/drawing/2014/main" id="{C97176E9-2617-4121-AF62-40559F09D57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21970" y="3032257"/>
            <a:ext cx="1174901" cy="1174901"/>
          </a:xfrm>
          <a:prstGeom prst="rect">
            <a:avLst/>
          </a:prstGeom>
        </p:spPr>
      </p:pic>
      <p:sp>
        <p:nvSpPr>
          <p:cNvPr id="28" name="TextBox 27">
            <a:extLst>
              <a:ext uri="{FF2B5EF4-FFF2-40B4-BE49-F238E27FC236}">
                <a16:creationId xmlns:a16="http://schemas.microsoft.com/office/drawing/2014/main" id="{5E4540E8-6C56-41A1-A87D-BC2512A205EF}"/>
              </a:ext>
            </a:extLst>
          </p:cNvPr>
          <p:cNvSpPr txBox="1"/>
          <p:nvPr/>
        </p:nvSpPr>
        <p:spPr>
          <a:xfrm>
            <a:off x="181839" y="2572789"/>
            <a:ext cx="3255165" cy="461665"/>
          </a:xfrm>
          <a:prstGeom prst="rect">
            <a:avLst/>
          </a:prstGeom>
          <a:noFill/>
        </p:spPr>
        <p:txBody>
          <a:bodyPr wrap="square" rtlCol="0">
            <a:spAutoFit/>
          </a:bodyPr>
          <a:lstStyle/>
          <a:p>
            <a:pPr algn="ctr"/>
            <a:r>
              <a:rPr lang="en-US" sz="2400" b="1" dirty="0">
                <a:solidFill>
                  <a:schemeClr val="bg1"/>
                </a:solidFill>
              </a:rPr>
              <a:t>Join Our Email List</a:t>
            </a:r>
          </a:p>
        </p:txBody>
      </p:sp>
      <p:sp>
        <p:nvSpPr>
          <p:cNvPr id="29" name="TextBox 28">
            <a:extLst>
              <a:ext uri="{FF2B5EF4-FFF2-40B4-BE49-F238E27FC236}">
                <a16:creationId xmlns:a16="http://schemas.microsoft.com/office/drawing/2014/main" id="{8C238C2B-8AC9-44D9-A41B-E9FC93DF807B}"/>
              </a:ext>
            </a:extLst>
          </p:cNvPr>
          <p:cNvSpPr txBox="1"/>
          <p:nvPr/>
        </p:nvSpPr>
        <p:spPr>
          <a:xfrm>
            <a:off x="2038864" y="5921207"/>
            <a:ext cx="1618735" cy="307777"/>
          </a:xfrm>
          <a:prstGeom prst="rect">
            <a:avLst/>
          </a:prstGeom>
          <a:noFill/>
        </p:spPr>
        <p:txBody>
          <a:bodyPr wrap="square" rtlCol="0">
            <a:spAutoFit/>
          </a:bodyPr>
          <a:lstStyle/>
          <a:p>
            <a:pPr algn="ctr"/>
            <a:r>
              <a:rPr lang="en-US" sz="1400" dirty="0">
                <a:solidFill>
                  <a:schemeClr val="bg1"/>
                </a:solidFill>
              </a:rPr>
              <a:t>@</a:t>
            </a:r>
            <a:r>
              <a:rPr lang="en-US" sz="1400" dirty="0" err="1">
                <a:solidFill>
                  <a:schemeClr val="bg1"/>
                </a:solidFill>
              </a:rPr>
              <a:t>VideoAdBureau</a:t>
            </a:r>
            <a:endParaRPr lang="en-US" sz="1400" dirty="0">
              <a:solidFill>
                <a:schemeClr val="bg1"/>
              </a:solidFill>
            </a:endParaRPr>
          </a:p>
        </p:txBody>
      </p:sp>
      <p:sp>
        <p:nvSpPr>
          <p:cNvPr id="30" name="TextBox 29">
            <a:extLst>
              <a:ext uri="{FF2B5EF4-FFF2-40B4-BE49-F238E27FC236}">
                <a16:creationId xmlns:a16="http://schemas.microsoft.com/office/drawing/2014/main" id="{20F835D4-7916-41EA-8FB8-EA756A2FA378}"/>
              </a:ext>
            </a:extLst>
          </p:cNvPr>
          <p:cNvSpPr txBox="1"/>
          <p:nvPr/>
        </p:nvSpPr>
        <p:spPr>
          <a:xfrm>
            <a:off x="-3883" y="5918699"/>
            <a:ext cx="2190960" cy="523220"/>
          </a:xfrm>
          <a:prstGeom prst="rect">
            <a:avLst/>
          </a:prstGeom>
          <a:noFill/>
        </p:spPr>
        <p:txBody>
          <a:bodyPr wrap="square" rtlCol="0">
            <a:spAutoFit/>
          </a:bodyPr>
          <a:lstStyle/>
          <a:p>
            <a:pPr algn="ctr"/>
            <a:r>
              <a:rPr lang="en-US" sz="1400" dirty="0">
                <a:solidFill>
                  <a:schemeClr val="bg1"/>
                </a:solidFill>
              </a:rPr>
              <a:t>VAB </a:t>
            </a:r>
          </a:p>
          <a:p>
            <a:pPr algn="ctr"/>
            <a:r>
              <a:rPr lang="en-US" sz="1400" dirty="0">
                <a:solidFill>
                  <a:schemeClr val="bg1"/>
                </a:solidFill>
              </a:rPr>
              <a:t>(Video Advertising Bureau)</a:t>
            </a:r>
          </a:p>
        </p:txBody>
      </p:sp>
    </p:spTree>
    <p:extLst>
      <p:ext uri="{BB962C8B-B14F-4D97-AF65-F5344CB8AC3E}">
        <p14:creationId xmlns:p14="http://schemas.microsoft.com/office/powerpoint/2010/main" val="1743509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456191-1DAB-44AE-8664-BD1955B50AFE}"/>
              </a:ext>
            </a:extLst>
          </p:cNvPr>
          <p:cNvPicPr>
            <a:picLocks noChangeAspect="1"/>
          </p:cNvPicPr>
          <p:nvPr/>
        </p:nvPicPr>
        <p:blipFill>
          <a:blip r:embed="rId2"/>
          <a:stretch>
            <a:fillRect/>
          </a:stretch>
        </p:blipFill>
        <p:spPr>
          <a:xfrm>
            <a:off x="3669563" y="2092571"/>
            <a:ext cx="8449056" cy="3191299"/>
          </a:xfrm>
          <a:prstGeom prst="rect">
            <a:avLst/>
          </a:prstGeom>
        </p:spPr>
      </p:pic>
      <p:sp>
        <p:nvSpPr>
          <p:cNvPr id="122" name="Rectangle 121">
            <a:extLst>
              <a:ext uri="{FF2B5EF4-FFF2-40B4-BE49-F238E27FC236}">
                <a16:creationId xmlns:a16="http://schemas.microsoft.com/office/drawing/2014/main" id="{F07C96A1-5B6C-424C-AFFF-F72EF7D5949A}"/>
              </a:ext>
            </a:extLst>
          </p:cNvPr>
          <p:cNvSpPr/>
          <p:nvPr/>
        </p:nvSpPr>
        <p:spPr>
          <a:xfrm>
            <a:off x="0" y="0"/>
            <a:ext cx="3640112" cy="6858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172398"/>
            <a:endParaRPr lang="en-US" sz="4600">
              <a:solidFill>
                <a:prstClr val="white"/>
              </a:solidFill>
              <a:latin typeface="Trebuchet MS"/>
            </a:endParaRPr>
          </a:p>
        </p:txBody>
      </p:sp>
      <p:sp>
        <p:nvSpPr>
          <p:cNvPr id="2" name="Title 1">
            <a:extLst>
              <a:ext uri="{FF2B5EF4-FFF2-40B4-BE49-F238E27FC236}">
                <a16:creationId xmlns:a16="http://schemas.microsoft.com/office/drawing/2014/main" id="{B78AB968-9341-41DA-8BEE-D679DE327EEF}"/>
              </a:ext>
            </a:extLst>
          </p:cNvPr>
          <p:cNvSpPr>
            <a:spLocks noGrp="1"/>
          </p:cNvSpPr>
          <p:nvPr>
            <p:ph type="ctrTitle"/>
          </p:nvPr>
        </p:nvSpPr>
        <p:spPr>
          <a:xfrm>
            <a:off x="51417" y="306521"/>
            <a:ext cx="3086215" cy="521758"/>
          </a:xfrm>
        </p:spPr>
        <p:txBody>
          <a:bodyPr/>
          <a:lstStyle/>
          <a:p>
            <a:r>
              <a:rPr lang="en-US" dirty="0">
                <a:solidFill>
                  <a:schemeClr val="bg1"/>
                </a:solidFill>
              </a:rPr>
              <a:t>Defining Niche Cable</a:t>
            </a:r>
          </a:p>
        </p:txBody>
      </p:sp>
      <p:sp>
        <p:nvSpPr>
          <p:cNvPr id="4" name="Text Placeholder 3">
            <a:extLst>
              <a:ext uri="{FF2B5EF4-FFF2-40B4-BE49-F238E27FC236}">
                <a16:creationId xmlns:a16="http://schemas.microsoft.com/office/drawing/2014/main" id="{7904243C-816A-400D-AF59-505B827281F9}"/>
              </a:ext>
            </a:extLst>
          </p:cNvPr>
          <p:cNvSpPr>
            <a:spLocks noGrp="1"/>
          </p:cNvSpPr>
          <p:nvPr>
            <p:ph type="body" sz="quarter" idx="14"/>
          </p:nvPr>
        </p:nvSpPr>
        <p:spPr>
          <a:xfrm>
            <a:off x="0" y="6349939"/>
            <a:ext cx="3640113" cy="480338"/>
          </a:xfrm>
        </p:spPr>
        <p:txBody>
          <a:bodyPr/>
          <a:lstStyle/>
          <a:p>
            <a:r>
              <a:rPr lang="en-US" sz="800" dirty="0">
                <a:solidFill>
                  <a:schemeClr val="bg1"/>
                </a:solidFill>
              </a:rPr>
              <a:t>Source: Nielsen Npower R&amp;F Time Period Report, Persons 2+, Playback Time Period: Live +7 Days (+168 hours) | TV | Linear with VOD, Measurement Interval: 12/1 - 12/31-2018.</a:t>
            </a:r>
          </a:p>
        </p:txBody>
      </p:sp>
      <p:cxnSp>
        <p:nvCxnSpPr>
          <p:cNvPr id="5" name="Straight Connector 4">
            <a:extLst>
              <a:ext uri="{FF2B5EF4-FFF2-40B4-BE49-F238E27FC236}">
                <a16:creationId xmlns:a16="http://schemas.microsoft.com/office/drawing/2014/main" id="{81840039-E8B0-47A8-9F89-94687DE42F49}"/>
              </a:ext>
            </a:extLst>
          </p:cNvPr>
          <p:cNvCxnSpPr>
            <a:cxnSpLocks/>
          </p:cNvCxnSpPr>
          <p:nvPr/>
        </p:nvCxnSpPr>
        <p:spPr>
          <a:xfrm>
            <a:off x="7891944" y="1835538"/>
            <a:ext cx="4294" cy="414022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F0E3B40F-3FD0-4891-AEB7-08E5BCEC1180}"/>
              </a:ext>
            </a:extLst>
          </p:cNvPr>
          <p:cNvSpPr txBox="1"/>
          <p:nvPr/>
        </p:nvSpPr>
        <p:spPr>
          <a:xfrm>
            <a:off x="6308689" y="1069414"/>
            <a:ext cx="3170804" cy="584775"/>
          </a:xfrm>
          <a:prstGeom prst="rect">
            <a:avLst/>
          </a:prstGeom>
          <a:noFill/>
        </p:spPr>
        <p:txBody>
          <a:bodyPr wrap="none" rtlCol="0">
            <a:spAutoFit/>
          </a:bodyPr>
          <a:lstStyle/>
          <a:p>
            <a:pPr algn="ctr"/>
            <a:r>
              <a:rPr lang="en-US" sz="2000" dirty="0"/>
              <a:t>45,650M</a:t>
            </a:r>
          </a:p>
          <a:p>
            <a:r>
              <a:rPr lang="en-US" sz="1200" dirty="0"/>
              <a:t>Average Network Monthly </a:t>
            </a:r>
            <a:r>
              <a:rPr lang="en-US" sz="1200" dirty="0" err="1"/>
              <a:t>Cume</a:t>
            </a:r>
            <a:r>
              <a:rPr lang="en-US" sz="1200" dirty="0"/>
              <a:t> Reach, P2+</a:t>
            </a:r>
          </a:p>
        </p:txBody>
      </p:sp>
      <p:sp>
        <p:nvSpPr>
          <p:cNvPr id="22" name="TextBox 21">
            <a:extLst>
              <a:ext uri="{FF2B5EF4-FFF2-40B4-BE49-F238E27FC236}">
                <a16:creationId xmlns:a16="http://schemas.microsoft.com/office/drawing/2014/main" id="{610C8744-1C9C-461A-BB9C-4BA9CDA67685}"/>
              </a:ext>
            </a:extLst>
          </p:cNvPr>
          <p:cNvSpPr txBox="1"/>
          <p:nvPr/>
        </p:nvSpPr>
        <p:spPr>
          <a:xfrm>
            <a:off x="4646883" y="1690119"/>
            <a:ext cx="2058577" cy="400110"/>
          </a:xfrm>
          <a:prstGeom prst="rect">
            <a:avLst/>
          </a:prstGeom>
          <a:noFill/>
        </p:spPr>
        <p:txBody>
          <a:bodyPr wrap="none" rtlCol="0">
            <a:spAutoFit/>
          </a:bodyPr>
          <a:lstStyle/>
          <a:p>
            <a:r>
              <a:rPr lang="en-US" sz="2000" u="sng" dirty="0"/>
              <a:t>Larger Networks</a:t>
            </a:r>
          </a:p>
        </p:txBody>
      </p:sp>
      <p:sp>
        <p:nvSpPr>
          <p:cNvPr id="142" name="TextBox 141">
            <a:extLst>
              <a:ext uri="{FF2B5EF4-FFF2-40B4-BE49-F238E27FC236}">
                <a16:creationId xmlns:a16="http://schemas.microsoft.com/office/drawing/2014/main" id="{D08C3685-8804-42B8-AEC0-EBD95C5E6AA1}"/>
              </a:ext>
            </a:extLst>
          </p:cNvPr>
          <p:cNvSpPr txBox="1"/>
          <p:nvPr/>
        </p:nvSpPr>
        <p:spPr>
          <a:xfrm>
            <a:off x="9092792" y="1690119"/>
            <a:ext cx="1970411" cy="400110"/>
          </a:xfrm>
          <a:prstGeom prst="rect">
            <a:avLst/>
          </a:prstGeom>
          <a:noFill/>
        </p:spPr>
        <p:txBody>
          <a:bodyPr wrap="none" rtlCol="0">
            <a:spAutoFit/>
          </a:bodyPr>
          <a:lstStyle/>
          <a:p>
            <a:r>
              <a:rPr lang="en-US" sz="2000" u="sng" dirty="0"/>
              <a:t>Niche Networks</a:t>
            </a:r>
          </a:p>
        </p:txBody>
      </p:sp>
      <p:sp>
        <p:nvSpPr>
          <p:cNvPr id="23" name="TextBox 22">
            <a:extLst>
              <a:ext uri="{FF2B5EF4-FFF2-40B4-BE49-F238E27FC236}">
                <a16:creationId xmlns:a16="http://schemas.microsoft.com/office/drawing/2014/main" id="{E752B673-4FB8-46B5-84FF-5A433718D193}"/>
              </a:ext>
            </a:extLst>
          </p:cNvPr>
          <p:cNvSpPr txBox="1"/>
          <p:nvPr/>
        </p:nvSpPr>
        <p:spPr>
          <a:xfrm>
            <a:off x="4707797" y="5374545"/>
            <a:ext cx="1936749" cy="276999"/>
          </a:xfrm>
          <a:prstGeom prst="rect">
            <a:avLst/>
          </a:prstGeom>
          <a:noFill/>
        </p:spPr>
        <p:txBody>
          <a:bodyPr wrap="none" rtlCol="0">
            <a:spAutoFit/>
          </a:bodyPr>
          <a:lstStyle/>
          <a:p>
            <a:r>
              <a:rPr lang="en-US" sz="1200" b="1" dirty="0"/>
              <a:t>(44 measured networks)</a:t>
            </a:r>
          </a:p>
        </p:txBody>
      </p:sp>
      <p:sp>
        <p:nvSpPr>
          <p:cNvPr id="145" name="TextBox 144">
            <a:extLst>
              <a:ext uri="{FF2B5EF4-FFF2-40B4-BE49-F238E27FC236}">
                <a16:creationId xmlns:a16="http://schemas.microsoft.com/office/drawing/2014/main" id="{347ACF3F-6783-4A4D-8BE1-782F1F33239A}"/>
              </a:ext>
            </a:extLst>
          </p:cNvPr>
          <p:cNvSpPr txBox="1"/>
          <p:nvPr/>
        </p:nvSpPr>
        <p:spPr>
          <a:xfrm>
            <a:off x="9092792" y="5374545"/>
            <a:ext cx="1936749" cy="276999"/>
          </a:xfrm>
          <a:prstGeom prst="rect">
            <a:avLst/>
          </a:prstGeom>
          <a:noFill/>
        </p:spPr>
        <p:txBody>
          <a:bodyPr wrap="none" rtlCol="0">
            <a:spAutoFit/>
          </a:bodyPr>
          <a:lstStyle/>
          <a:p>
            <a:r>
              <a:rPr lang="en-US" sz="1200" b="1" dirty="0"/>
              <a:t>(55 measured networks)</a:t>
            </a:r>
          </a:p>
        </p:txBody>
      </p:sp>
      <p:sp>
        <p:nvSpPr>
          <p:cNvPr id="3" name="Rectangle 2">
            <a:extLst>
              <a:ext uri="{FF2B5EF4-FFF2-40B4-BE49-F238E27FC236}">
                <a16:creationId xmlns:a16="http://schemas.microsoft.com/office/drawing/2014/main" id="{822933A4-D653-4780-80B2-7101B6761F44}"/>
              </a:ext>
            </a:extLst>
          </p:cNvPr>
          <p:cNvSpPr/>
          <p:nvPr/>
        </p:nvSpPr>
        <p:spPr>
          <a:xfrm>
            <a:off x="51416" y="1446541"/>
            <a:ext cx="3557005" cy="2613985"/>
          </a:xfrm>
          <a:prstGeom prst="rect">
            <a:avLst/>
          </a:prstGeom>
        </p:spPr>
        <p:txBody>
          <a:bodyPr wrap="square">
            <a:spAutoFit/>
          </a:bodyPr>
          <a:lstStyle/>
          <a:p>
            <a:pPr>
              <a:lnSpc>
                <a:spcPts val="2160"/>
              </a:lnSpc>
            </a:pPr>
            <a:r>
              <a:rPr lang="en-US" dirty="0">
                <a:solidFill>
                  <a:schemeClr val="bg1"/>
                </a:solidFill>
              </a:rPr>
              <a:t>A network is classified as </a:t>
            </a:r>
            <a:r>
              <a:rPr lang="en-US" i="1" dirty="0">
                <a:solidFill>
                  <a:schemeClr val="bg1"/>
                </a:solidFill>
              </a:rPr>
              <a:t>niche </a:t>
            </a:r>
            <a:r>
              <a:rPr lang="en-US" dirty="0">
                <a:solidFill>
                  <a:schemeClr val="bg1"/>
                </a:solidFill>
              </a:rPr>
              <a:t>if its audience size is below the average cable network monthly cume reach.</a:t>
            </a:r>
          </a:p>
          <a:p>
            <a:pPr>
              <a:lnSpc>
                <a:spcPts val="2160"/>
              </a:lnSpc>
            </a:pPr>
            <a:endParaRPr lang="en-US" dirty="0">
              <a:solidFill>
                <a:schemeClr val="bg1"/>
              </a:solidFill>
            </a:endParaRPr>
          </a:p>
          <a:p>
            <a:pPr>
              <a:lnSpc>
                <a:spcPts val="2160"/>
              </a:lnSpc>
            </a:pPr>
            <a:r>
              <a:rPr lang="en-US" dirty="0">
                <a:solidFill>
                  <a:schemeClr val="bg1"/>
                </a:solidFill>
              </a:rPr>
              <a:t>The average cable monthly cume reach is the average cume reach of all Nielsen measured cable networks.</a:t>
            </a:r>
          </a:p>
        </p:txBody>
      </p:sp>
      <p:sp>
        <p:nvSpPr>
          <p:cNvPr id="116" name="Slide Number Placeholder 5">
            <a:extLst>
              <a:ext uri="{FF2B5EF4-FFF2-40B4-BE49-F238E27FC236}">
                <a16:creationId xmlns:a16="http://schemas.microsoft.com/office/drawing/2014/main" id="{490A13B0-F344-4C50-84F0-BAD0A038CD0C}"/>
              </a:ext>
            </a:extLst>
          </p:cNvPr>
          <p:cNvSpPr txBox="1">
            <a:spLocks/>
          </p:cNvSpPr>
          <p:nvPr/>
        </p:nvSpPr>
        <p:spPr>
          <a:xfrm>
            <a:off x="9209646" y="6483697"/>
            <a:ext cx="2844800" cy="513769"/>
          </a:xfrm>
          <a:prstGeom prst="rect">
            <a:avLst/>
          </a:prstGeom>
          <a:noFill/>
        </p:spPr>
        <p:txBody>
          <a:bodyPr wrap="square" rtlCol="0">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86082">
              <a:defRPr/>
            </a:pPr>
            <a:fld id="{FC623D9C-B141-0E44-9A0E-426DA6A043B9}" type="slidenum">
              <a:rPr lang="en-US" smtClean="0"/>
              <a:pPr defTabSz="586082">
                <a:defRPr/>
              </a:pPr>
              <a:t>3</a:t>
            </a:fld>
            <a:endParaRPr lang="en-US" dirty="0"/>
          </a:p>
        </p:txBody>
      </p:sp>
      <p:pic>
        <p:nvPicPr>
          <p:cNvPr id="121" name="Picture 120">
            <a:extLst>
              <a:ext uri="{FF2B5EF4-FFF2-40B4-BE49-F238E27FC236}">
                <a16:creationId xmlns:a16="http://schemas.microsoft.com/office/drawing/2014/main" id="{37FF082A-73E0-424B-BE41-60728972E4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1889" y="6590108"/>
            <a:ext cx="2930461" cy="161904"/>
          </a:xfrm>
          <a:prstGeom prst="rect">
            <a:avLst/>
          </a:prstGeom>
        </p:spPr>
      </p:pic>
    </p:spTree>
    <p:extLst>
      <p:ext uri="{BB962C8B-B14F-4D97-AF65-F5344CB8AC3E}">
        <p14:creationId xmlns:p14="http://schemas.microsoft.com/office/powerpoint/2010/main" val="4984271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Rectangle 103">
            <a:extLst>
              <a:ext uri="{FF2B5EF4-FFF2-40B4-BE49-F238E27FC236}">
                <a16:creationId xmlns:a16="http://schemas.microsoft.com/office/drawing/2014/main" id="{8BA0518A-06C8-4FDD-94CD-50C989BBFE45}"/>
              </a:ext>
            </a:extLst>
          </p:cNvPr>
          <p:cNvSpPr/>
          <p:nvPr/>
        </p:nvSpPr>
        <p:spPr>
          <a:xfrm>
            <a:off x="0" y="0"/>
            <a:ext cx="3640112" cy="6858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172398"/>
            <a:endParaRPr lang="en-US" sz="4600">
              <a:solidFill>
                <a:schemeClr val="bg1"/>
              </a:solidFill>
              <a:latin typeface="Trebuchet MS"/>
            </a:endParaRPr>
          </a:p>
        </p:txBody>
      </p:sp>
      <p:sp>
        <p:nvSpPr>
          <p:cNvPr id="2" name="Title 1">
            <a:extLst>
              <a:ext uri="{FF2B5EF4-FFF2-40B4-BE49-F238E27FC236}">
                <a16:creationId xmlns:a16="http://schemas.microsoft.com/office/drawing/2014/main" id="{B78AB968-9341-41DA-8BEE-D679DE327EEF}"/>
              </a:ext>
            </a:extLst>
          </p:cNvPr>
          <p:cNvSpPr>
            <a:spLocks noGrp="1"/>
          </p:cNvSpPr>
          <p:nvPr>
            <p:ph type="ctrTitle"/>
          </p:nvPr>
        </p:nvSpPr>
        <p:spPr>
          <a:xfrm>
            <a:off x="87383" y="187446"/>
            <a:ext cx="3410937" cy="2616384"/>
          </a:xfrm>
        </p:spPr>
        <p:txBody>
          <a:bodyPr/>
          <a:lstStyle/>
          <a:p>
            <a:pPr algn="l">
              <a:lnSpc>
                <a:spcPct val="100000"/>
              </a:lnSpc>
            </a:pPr>
            <a:r>
              <a:rPr lang="en-US" dirty="0">
                <a:solidFill>
                  <a:schemeClr val="bg1"/>
                </a:solidFill>
              </a:rPr>
              <a:t>Cable’s Niche Networks Offer A Diverse Mix Of Programming, Allowing Marketers To Target A Variety of Enthusiast Groups</a:t>
            </a:r>
          </a:p>
        </p:txBody>
      </p:sp>
      <p:sp>
        <p:nvSpPr>
          <p:cNvPr id="111" name="Slide Number Placeholder 5">
            <a:extLst>
              <a:ext uri="{FF2B5EF4-FFF2-40B4-BE49-F238E27FC236}">
                <a16:creationId xmlns:a16="http://schemas.microsoft.com/office/drawing/2014/main" id="{AC4048F6-74B3-49C9-B0AF-503C7AF4E331}"/>
              </a:ext>
            </a:extLst>
          </p:cNvPr>
          <p:cNvSpPr txBox="1">
            <a:spLocks/>
          </p:cNvSpPr>
          <p:nvPr/>
        </p:nvSpPr>
        <p:spPr>
          <a:xfrm>
            <a:off x="9209646" y="6483697"/>
            <a:ext cx="2844800" cy="513769"/>
          </a:xfrm>
          <a:prstGeom prst="rect">
            <a:avLst/>
          </a:prstGeom>
          <a:noFill/>
        </p:spPr>
        <p:txBody>
          <a:bodyPr wrap="square" rtlCol="0">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86082">
              <a:defRPr/>
            </a:pPr>
            <a:fld id="{FC623D9C-B141-0E44-9A0E-426DA6A043B9}" type="slidenum">
              <a:rPr lang="en-US" smtClean="0"/>
              <a:pPr defTabSz="586082">
                <a:defRPr/>
              </a:pPr>
              <a:t>4</a:t>
            </a:fld>
            <a:endParaRPr lang="en-US" dirty="0"/>
          </a:p>
        </p:txBody>
      </p:sp>
      <p:pic>
        <p:nvPicPr>
          <p:cNvPr id="112" name="Picture 111">
            <a:extLst>
              <a:ext uri="{FF2B5EF4-FFF2-40B4-BE49-F238E27FC236}">
                <a16:creationId xmlns:a16="http://schemas.microsoft.com/office/drawing/2014/main" id="{9FFF57F3-776F-4329-B34E-74D72E13EE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51889" y="6590108"/>
            <a:ext cx="2930461" cy="161904"/>
          </a:xfrm>
          <a:prstGeom prst="rect">
            <a:avLst/>
          </a:prstGeom>
        </p:spPr>
      </p:pic>
      <p:grpSp>
        <p:nvGrpSpPr>
          <p:cNvPr id="87" name="Group 86">
            <a:extLst>
              <a:ext uri="{FF2B5EF4-FFF2-40B4-BE49-F238E27FC236}">
                <a16:creationId xmlns:a16="http://schemas.microsoft.com/office/drawing/2014/main" id="{A40C1DF0-E6F5-4DB9-A41F-3F1C8A1C7AD0}"/>
              </a:ext>
            </a:extLst>
          </p:cNvPr>
          <p:cNvGrpSpPr/>
          <p:nvPr/>
        </p:nvGrpSpPr>
        <p:grpSpPr>
          <a:xfrm>
            <a:off x="9954062" y="3463625"/>
            <a:ext cx="1956816" cy="2066544"/>
            <a:chOff x="5257800" y="2024506"/>
            <a:chExt cx="1922138" cy="2022251"/>
          </a:xfrm>
        </p:grpSpPr>
        <p:sp>
          <p:nvSpPr>
            <p:cNvPr id="88" name="Rectangle 87">
              <a:extLst>
                <a:ext uri="{FF2B5EF4-FFF2-40B4-BE49-F238E27FC236}">
                  <a16:creationId xmlns:a16="http://schemas.microsoft.com/office/drawing/2014/main" id="{3D51EFCF-6CD6-4F45-BA5F-BE31162EAFE3}"/>
                </a:ext>
              </a:extLst>
            </p:cNvPr>
            <p:cNvSpPr/>
            <p:nvPr/>
          </p:nvSpPr>
          <p:spPr>
            <a:xfrm>
              <a:off x="5257800" y="2212419"/>
              <a:ext cx="1922138" cy="1834338"/>
            </a:xfrm>
            <a:prstGeom prst="rect">
              <a:avLst/>
            </a:prstGeom>
            <a:solidFill>
              <a:schemeClr val="bg1">
                <a:lumMod val="95000"/>
              </a:schemeClr>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kern="0" dirty="0">
                <a:solidFill>
                  <a:sysClr val="windowText" lastClr="000000"/>
                </a:solidFill>
              </a:endParaRPr>
            </a:p>
          </p:txBody>
        </p:sp>
        <p:sp>
          <p:nvSpPr>
            <p:cNvPr id="89" name="Rectangle 88">
              <a:extLst>
                <a:ext uri="{FF2B5EF4-FFF2-40B4-BE49-F238E27FC236}">
                  <a16:creationId xmlns:a16="http://schemas.microsoft.com/office/drawing/2014/main" id="{175ABBDB-5878-455D-90FC-E3D389B611D2}"/>
                </a:ext>
              </a:extLst>
            </p:cNvPr>
            <p:cNvSpPr/>
            <p:nvPr/>
          </p:nvSpPr>
          <p:spPr>
            <a:xfrm>
              <a:off x="5257800" y="2024506"/>
              <a:ext cx="1922138" cy="326614"/>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1200" b="1" kern="0" dirty="0">
                  <a:solidFill>
                    <a:prstClr val="black"/>
                  </a:solidFill>
                </a:rPr>
                <a:t>General Entertainment</a:t>
              </a:r>
            </a:p>
          </p:txBody>
        </p:sp>
      </p:grpSp>
      <p:grpSp>
        <p:nvGrpSpPr>
          <p:cNvPr id="90" name="Group 89">
            <a:extLst>
              <a:ext uri="{FF2B5EF4-FFF2-40B4-BE49-F238E27FC236}">
                <a16:creationId xmlns:a16="http://schemas.microsoft.com/office/drawing/2014/main" id="{584C4FF2-CBC7-453F-970A-464E37565AB0}"/>
              </a:ext>
            </a:extLst>
          </p:cNvPr>
          <p:cNvGrpSpPr/>
          <p:nvPr/>
        </p:nvGrpSpPr>
        <p:grpSpPr>
          <a:xfrm>
            <a:off x="3793658" y="1307493"/>
            <a:ext cx="1959730" cy="2069984"/>
            <a:chOff x="685800" y="2014908"/>
            <a:chExt cx="1922138" cy="2022250"/>
          </a:xfrm>
        </p:grpSpPr>
        <p:sp>
          <p:nvSpPr>
            <p:cNvPr id="91" name="Rectangle 90">
              <a:extLst>
                <a:ext uri="{FF2B5EF4-FFF2-40B4-BE49-F238E27FC236}">
                  <a16:creationId xmlns:a16="http://schemas.microsoft.com/office/drawing/2014/main" id="{A5734667-C680-4BF9-B447-E8ADA328900E}"/>
                </a:ext>
              </a:extLst>
            </p:cNvPr>
            <p:cNvSpPr/>
            <p:nvPr/>
          </p:nvSpPr>
          <p:spPr>
            <a:xfrm>
              <a:off x="685800" y="2202820"/>
              <a:ext cx="1922138" cy="1834338"/>
            </a:xfrm>
            <a:prstGeom prst="rect">
              <a:avLst/>
            </a:prstGeom>
            <a:solidFill>
              <a:schemeClr val="bg1">
                <a:lumMod val="95000"/>
              </a:schemeClr>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kern="0" dirty="0">
                <a:solidFill>
                  <a:sysClr val="windowText" lastClr="000000"/>
                </a:solidFill>
              </a:endParaRPr>
            </a:p>
          </p:txBody>
        </p:sp>
        <p:sp>
          <p:nvSpPr>
            <p:cNvPr id="92" name="Rectangle 91">
              <a:extLst>
                <a:ext uri="{FF2B5EF4-FFF2-40B4-BE49-F238E27FC236}">
                  <a16:creationId xmlns:a16="http://schemas.microsoft.com/office/drawing/2014/main" id="{D6959B8E-95BD-44DB-9434-866B6800B261}"/>
                </a:ext>
              </a:extLst>
            </p:cNvPr>
            <p:cNvSpPr/>
            <p:nvPr/>
          </p:nvSpPr>
          <p:spPr>
            <a:xfrm>
              <a:off x="685800" y="2014908"/>
              <a:ext cx="1922138" cy="326303"/>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1400" b="1" kern="0" dirty="0">
                  <a:solidFill>
                    <a:prstClr val="black"/>
                  </a:solidFill>
                </a:rPr>
                <a:t>Sports</a:t>
              </a:r>
            </a:p>
          </p:txBody>
        </p:sp>
      </p:grpSp>
      <p:grpSp>
        <p:nvGrpSpPr>
          <p:cNvPr id="93" name="Group 92">
            <a:extLst>
              <a:ext uri="{FF2B5EF4-FFF2-40B4-BE49-F238E27FC236}">
                <a16:creationId xmlns:a16="http://schemas.microsoft.com/office/drawing/2014/main" id="{81E1DE4F-2134-4FEB-BEB8-B8FD36D60222}"/>
              </a:ext>
            </a:extLst>
          </p:cNvPr>
          <p:cNvGrpSpPr/>
          <p:nvPr/>
        </p:nvGrpSpPr>
        <p:grpSpPr>
          <a:xfrm>
            <a:off x="5840024" y="1310933"/>
            <a:ext cx="1956816" cy="2066544"/>
            <a:chOff x="2971800" y="2014907"/>
            <a:chExt cx="1922138" cy="2022251"/>
          </a:xfrm>
        </p:grpSpPr>
        <p:sp>
          <p:nvSpPr>
            <p:cNvPr id="94" name="Rectangle 93">
              <a:extLst>
                <a:ext uri="{FF2B5EF4-FFF2-40B4-BE49-F238E27FC236}">
                  <a16:creationId xmlns:a16="http://schemas.microsoft.com/office/drawing/2014/main" id="{2108FEAE-076B-4CDB-94A1-083BA07079AE}"/>
                </a:ext>
              </a:extLst>
            </p:cNvPr>
            <p:cNvSpPr/>
            <p:nvPr/>
          </p:nvSpPr>
          <p:spPr>
            <a:xfrm>
              <a:off x="2971800" y="2202820"/>
              <a:ext cx="1922138" cy="1834338"/>
            </a:xfrm>
            <a:prstGeom prst="rect">
              <a:avLst/>
            </a:prstGeom>
            <a:solidFill>
              <a:schemeClr val="bg1">
                <a:lumMod val="95000"/>
              </a:schemeClr>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kern="0" dirty="0">
                <a:solidFill>
                  <a:sysClr val="windowText" lastClr="000000"/>
                </a:solidFill>
              </a:endParaRPr>
            </a:p>
          </p:txBody>
        </p:sp>
        <p:sp>
          <p:nvSpPr>
            <p:cNvPr id="95" name="Rectangle 94">
              <a:extLst>
                <a:ext uri="{FF2B5EF4-FFF2-40B4-BE49-F238E27FC236}">
                  <a16:creationId xmlns:a16="http://schemas.microsoft.com/office/drawing/2014/main" id="{D84DB99C-5F4E-4F63-B241-62C0C39F9E83}"/>
                </a:ext>
              </a:extLst>
            </p:cNvPr>
            <p:cNvSpPr/>
            <p:nvPr/>
          </p:nvSpPr>
          <p:spPr>
            <a:xfrm>
              <a:off x="2971800" y="2014907"/>
              <a:ext cx="1922138" cy="326614"/>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1400" b="1" kern="0" dirty="0">
                  <a:solidFill>
                    <a:prstClr val="black"/>
                  </a:solidFill>
                </a:rPr>
                <a:t>Film</a:t>
              </a:r>
            </a:p>
          </p:txBody>
        </p:sp>
      </p:grpSp>
      <p:grpSp>
        <p:nvGrpSpPr>
          <p:cNvPr id="96" name="Group 95">
            <a:extLst>
              <a:ext uri="{FF2B5EF4-FFF2-40B4-BE49-F238E27FC236}">
                <a16:creationId xmlns:a16="http://schemas.microsoft.com/office/drawing/2014/main" id="{3B8D0E04-171F-4530-9729-98CCDCB9EB1B}"/>
              </a:ext>
            </a:extLst>
          </p:cNvPr>
          <p:cNvGrpSpPr/>
          <p:nvPr/>
        </p:nvGrpSpPr>
        <p:grpSpPr>
          <a:xfrm>
            <a:off x="7893030" y="1290538"/>
            <a:ext cx="1956816" cy="2066544"/>
            <a:chOff x="5257800" y="2024506"/>
            <a:chExt cx="1922138" cy="2022251"/>
          </a:xfrm>
        </p:grpSpPr>
        <p:sp>
          <p:nvSpPr>
            <p:cNvPr id="97" name="Rectangle 96">
              <a:extLst>
                <a:ext uri="{FF2B5EF4-FFF2-40B4-BE49-F238E27FC236}">
                  <a16:creationId xmlns:a16="http://schemas.microsoft.com/office/drawing/2014/main" id="{23FB215F-8B09-4A68-84D1-DFBB09A41E7A}"/>
                </a:ext>
              </a:extLst>
            </p:cNvPr>
            <p:cNvSpPr/>
            <p:nvPr/>
          </p:nvSpPr>
          <p:spPr>
            <a:xfrm>
              <a:off x="5257800" y="2212419"/>
              <a:ext cx="1922138" cy="1834338"/>
            </a:xfrm>
            <a:prstGeom prst="rect">
              <a:avLst/>
            </a:prstGeom>
            <a:solidFill>
              <a:schemeClr val="bg1">
                <a:lumMod val="95000"/>
              </a:schemeClr>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kern="0" dirty="0">
                <a:solidFill>
                  <a:sysClr val="windowText" lastClr="000000"/>
                </a:solidFill>
              </a:endParaRPr>
            </a:p>
          </p:txBody>
        </p:sp>
        <p:sp>
          <p:nvSpPr>
            <p:cNvPr id="98" name="Rectangle 97">
              <a:extLst>
                <a:ext uri="{FF2B5EF4-FFF2-40B4-BE49-F238E27FC236}">
                  <a16:creationId xmlns:a16="http://schemas.microsoft.com/office/drawing/2014/main" id="{430117F7-3D0C-45B0-806C-9182D7CBF8B5}"/>
                </a:ext>
              </a:extLst>
            </p:cNvPr>
            <p:cNvSpPr/>
            <p:nvPr/>
          </p:nvSpPr>
          <p:spPr>
            <a:xfrm>
              <a:off x="5257800" y="2024506"/>
              <a:ext cx="1922138" cy="326614"/>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1100" b="1" kern="0" dirty="0">
                  <a:solidFill>
                    <a:prstClr val="black"/>
                  </a:solidFill>
                </a:rPr>
                <a:t>Kids/Family Entertainment</a:t>
              </a:r>
            </a:p>
          </p:txBody>
        </p:sp>
      </p:grpSp>
      <p:grpSp>
        <p:nvGrpSpPr>
          <p:cNvPr id="99" name="Group 98">
            <a:extLst>
              <a:ext uri="{FF2B5EF4-FFF2-40B4-BE49-F238E27FC236}">
                <a16:creationId xmlns:a16="http://schemas.microsoft.com/office/drawing/2014/main" id="{C3580F6C-4332-4880-8E80-5F7664D7C022}"/>
              </a:ext>
            </a:extLst>
          </p:cNvPr>
          <p:cNvGrpSpPr/>
          <p:nvPr/>
        </p:nvGrpSpPr>
        <p:grpSpPr>
          <a:xfrm>
            <a:off x="9949959" y="1290538"/>
            <a:ext cx="1956816" cy="2066544"/>
            <a:chOff x="7620000" y="2011606"/>
            <a:chExt cx="1922138" cy="2022251"/>
          </a:xfrm>
        </p:grpSpPr>
        <p:sp>
          <p:nvSpPr>
            <p:cNvPr id="100" name="Rectangle 99">
              <a:extLst>
                <a:ext uri="{FF2B5EF4-FFF2-40B4-BE49-F238E27FC236}">
                  <a16:creationId xmlns:a16="http://schemas.microsoft.com/office/drawing/2014/main" id="{C46DE020-EE82-4932-A958-1453293C5A2B}"/>
                </a:ext>
              </a:extLst>
            </p:cNvPr>
            <p:cNvSpPr/>
            <p:nvPr/>
          </p:nvSpPr>
          <p:spPr>
            <a:xfrm>
              <a:off x="7620000" y="2199519"/>
              <a:ext cx="1922138" cy="1834338"/>
            </a:xfrm>
            <a:prstGeom prst="rect">
              <a:avLst/>
            </a:prstGeom>
            <a:solidFill>
              <a:schemeClr val="bg1">
                <a:lumMod val="95000"/>
              </a:schemeClr>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kern="0" dirty="0">
                <a:solidFill>
                  <a:sysClr val="windowText" lastClr="000000"/>
                </a:solidFill>
              </a:endParaRPr>
            </a:p>
          </p:txBody>
        </p:sp>
        <p:sp>
          <p:nvSpPr>
            <p:cNvPr id="101" name="Rectangle 100">
              <a:extLst>
                <a:ext uri="{FF2B5EF4-FFF2-40B4-BE49-F238E27FC236}">
                  <a16:creationId xmlns:a16="http://schemas.microsoft.com/office/drawing/2014/main" id="{A5DFFEAC-AC01-4C97-971F-E9DD215A77C5}"/>
                </a:ext>
              </a:extLst>
            </p:cNvPr>
            <p:cNvSpPr/>
            <p:nvPr/>
          </p:nvSpPr>
          <p:spPr>
            <a:xfrm>
              <a:off x="7620000" y="2011606"/>
              <a:ext cx="1922138" cy="326614"/>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1400" b="1" kern="0" dirty="0">
                  <a:solidFill>
                    <a:prstClr val="black"/>
                  </a:solidFill>
                </a:rPr>
                <a:t>News</a:t>
              </a:r>
            </a:p>
          </p:txBody>
        </p:sp>
      </p:grpSp>
      <p:grpSp>
        <p:nvGrpSpPr>
          <p:cNvPr id="102" name="Group 101">
            <a:extLst>
              <a:ext uri="{FF2B5EF4-FFF2-40B4-BE49-F238E27FC236}">
                <a16:creationId xmlns:a16="http://schemas.microsoft.com/office/drawing/2014/main" id="{83D2D908-0072-42FD-8DF7-02FB64F9AA7F}"/>
              </a:ext>
            </a:extLst>
          </p:cNvPr>
          <p:cNvGrpSpPr/>
          <p:nvPr/>
        </p:nvGrpSpPr>
        <p:grpSpPr>
          <a:xfrm>
            <a:off x="3810680" y="3500918"/>
            <a:ext cx="1956816" cy="2066544"/>
            <a:chOff x="685800" y="2014907"/>
            <a:chExt cx="1922138" cy="2022251"/>
          </a:xfrm>
        </p:grpSpPr>
        <p:sp>
          <p:nvSpPr>
            <p:cNvPr id="103" name="Rectangle 102">
              <a:extLst>
                <a:ext uri="{FF2B5EF4-FFF2-40B4-BE49-F238E27FC236}">
                  <a16:creationId xmlns:a16="http://schemas.microsoft.com/office/drawing/2014/main" id="{A054788D-A53C-4A42-96AE-25669B7F29BC}"/>
                </a:ext>
              </a:extLst>
            </p:cNvPr>
            <p:cNvSpPr/>
            <p:nvPr/>
          </p:nvSpPr>
          <p:spPr>
            <a:xfrm>
              <a:off x="685800" y="2202820"/>
              <a:ext cx="1922138" cy="1834338"/>
            </a:xfrm>
            <a:prstGeom prst="rect">
              <a:avLst/>
            </a:prstGeom>
            <a:solidFill>
              <a:schemeClr val="bg1">
                <a:lumMod val="95000"/>
              </a:schemeClr>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kern="0" dirty="0">
                <a:solidFill>
                  <a:sysClr val="windowText" lastClr="000000"/>
                </a:solidFill>
              </a:endParaRPr>
            </a:p>
          </p:txBody>
        </p:sp>
        <p:sp>
          <p:nvSpPr>
            <p:cNvPr id="105" name="Rectangle 104">
              <a:extLst>
                <a:ext uri="{FF2B5EF4-FFF2-40B4-BE49-F238E27FC236}">
                  <a16:creationId xmlns:a16="http://schemas.microsoft.com/office/drawing/2014/main" id="{635B5742-2B9C-4845-BDAD-BFAAF6336898}"/>
                </a:ext>
              </a:extLst>
            </p:cNvPr>
            <p:cNvSpPr/>
            <p:nvPr/>
          </p:nvSpPr>
          <p:spPr>
            <a:xfrm>
              <a:off x="685800" y="2014907"/>
              <a:ext cx="1922138" cy="326614"/>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1400" b="1" kern="0" dirty="0">
                  <a:solidFill>
                    <a:prstClr val="black"/>
                  </a:solidFill>
                </a:rPr>
                <a:t>Music</a:t>
              </a:r>
            </a:p>
          </p:txBody>
        </p:sp>
      </p:grpSp>
      <p:grpSp>
        <p:nvGrpSpPr>
          <p:cNvPr id="106" name="Group 105">
            <a:extLst>
              <a:ext uri="{FF2B5EF4-FFF2-40B4-BE49-F238E27FC236}">
                <a16:creationId xmlns:a16="http://schemas.microsoft.com/office/drawing/2014/main" id="{98275A35-E823-4AFE-BD54-82722489EE11}"/>
              </a:ext>
            </a:extLst>
          </p:cNvPr>
          <p:cNvGrpSpPr/>
          <p:nvPr/>
        </p:nvGrpSpPr>
        <p:grpSpPr>
          <a:xfrm>
            <a:off x="5850321" y="3489288"/>
            <a:ext cx="1956816" cy="2066544"/>
            <a:chOff x="2971800" y="2014907"/>
            <a:chExt cx="1922138" cy="2022251"/>
          </a:xfrm>
        </p:grpSpPr>
        <p:sp>
          <p:nvSpPr>
            <p:cNvPr id="107" name="Rectangle 106">
              <a:extLst>
                <a:ext uri="{FF2B5EF4-FFF2-40B4-BE49-F238E27FC236}">
                  <a16:creationId xmlns:a16="http://schemas.microsoft.com/office/drawing/2014/main" id="{7A505EB5-3AF8-4C67-B198-CF633564DCDF}"/>
                </a:ext>
              </a:extLst>
            </p:cNvPr>
            <p:cNvSpPr/>
            <p:nvPr/>
          </p:nvSpPr>
          <p:spPr>
            <a:xfrm>
              <a:off x="2971800" y="2202820"/>
              <a:ext cx="1922138" cy="1834338"/>
            </a:xfrm>
            <a:prstGeom prst="rect">
              <a:avLst/>
            </a:prstGeom>
            <a:solidFill>
              <a:schemeClr val="bg1">
                <a:lumMod val="95000"/>
              </a:schemeClr>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kern="0" dirty="0">
                <a:solidFill>
                  <a:sysClr val="windowText" lastClr="000000"/>
                </a:solidFill>
              </a:endParaRPr>
            </a:p>
          </p:txBody>
        </p:sp>
        <p:sp>
          <p:nvSpPr>
            <p:cNvPr id="108" name="Rectangle 107">
              <a:extLst>
                <a:ext uri="{FF2B5EF4-FFF2-40B4-BE49-F238E27FC236}">
                  <a16:creationId xmlns:a16="http://schemas.microsoft.com/office/drawing/2014/main" id="{DAC7D49E-6EFD-4347-B868-4D142717C423}"/>
                </a:ext>
              </a:extLst>
            </p:cNvPr>
            <p:cNvSpPr/>
            <p:nvPr/>
          </p:nvSpPr>
          <p:spPr>
            <a:xfrm>
              <a:off x="2971800" y="2014907"/>
              <a:ext cx="1922138" cy="326614"/>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1400" b="1" kern="0" dirty="0">
                  <a:solidFill>
                    <a:prstClr val="black"/>
                  </a:solidFill>
                </a:rPr>
                <a:t>Home &amp; Food</a:t>
              </a:r>
            </a:p>
          </p:txBody>
        </p:sp>
      </p:grpSp>
      <p:grpSp>
        <p:nvGrpSpPr>
          <p:cNvPr id="109" name="Group 108">
            <a:extLst>
              <a:ext uri="{FF2B5EF4-FFF2-40B4-BE49-F238E27FC236}">
                <a16:creationId xmlns:a16="http://schemas.microsoft.com/office/drawing/2014/main" id="{298A6443-63AA-4016-956D-1C4F6FCB8D67}"/>
              </a:ext>
            </a:extLst>
          </p:cNvPr>
          <p:cNvGrpSpPr/>
          <p:nvPr/>
        </p:nvGrpSpPr>
        <p:grpSpPr>
          <a:xfrm>
            <a:off x="7893115" y="3472991"/>
            <a:ext cx="1956816" cy="2066544"/>
            <a:chOff x="5257800" y="2024506"/>
            <a:chExt cx="1922138" cy="2022251"/>
          </a:xfrm>
        </p:grpSpPr>
        <p:sp>
          <p:nvSpPr>
            <p:cNvPr id="110" name="Rectangle 109">
              <a:extLst>
                <a:ext uri="{FF2B5EF4-FFF2-40B4-BE49-F238E27FC236}">
                  <a16:creationId xmlns:a16="http://schemas.microsoft.com/office/drawing/2014/main" id="{9651B0B3-AB00-466B-8A58-A64DE68AAD7F}"/>
                </a:ext>
              </a:extLst>
            </p:cNvPr>
            <p:cNvSpPr/>
            <p:nvPr/>
          </p:nvSpPr>
          <p:spPr>
            <a:xfrm>
              <a:off x="5257800" y="2212419"/>
              <a:ext cx="1922138" cy="1834338"/>
            </a:xfrm>
            <a:prstGeom prst="rect">
              <a:avLst/>
            </a:prstGeom>
            <a:solidFill>
              <a:schemeClr val="bg1">
                <a:lumMod val="95000"/>
              </a:schemeClr>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kern="0" dirty="0">
                <a:solidFill>
                  <a:sysClr val="windowText" lastClr="000000"/>
                </a:solidFill>
              </a:endParaRPr>
            </a:p>
          </p:txBody>
        </p:sp>
        <p:sp>
          <p:nvSpPr>
            <p:cNvPr id="113" name="Rectangle 112">
              <a:extLst>
                <a:ext uri="{FF2B5EF4-FFF2-40B4-BE49-F238E27FC236}">
                  <a16:creationId xmlns:a16="http://schemas.microsoft.com/office/drawing/2014/main" id="{F0417C9C-1AB2-40CE-9DD9-354AC04DE43E}"/>
                </a:ext>
              </a:extLst>
            </p:cNvPr>
            <p:cNvSpPr/>
            <p:nvPr/>
          </p:nvSpPr>
          <p:spPr>
            <a:xfrm>
              <a:off x="5257800" y="2024506"/>
              <a:ext cx="1922138" cy="326614"/>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1400" b="1" kern="0" dirty="0">
                  <a:solidFill>
                    <a:prstClr val="black"/>
                  </a:solidFill>
                </a:rPr>
                <a:t>Science</a:t>
              </a:r>
            </a:p>
          </p:txBody>
        </p:sp>
      </p:grpSp>
      <p:pic>
        <p:nvPicPr>
          <p:cNvPr id="114" name="Picture 16" descr="Image result for science channel">
            <a:extLst>
              <a:ext uri="{FF2B5EF4-FFF2-40B4-BE49-F238E27FC236}">
                <a16:creationId xmlns:a16="http://schemas.microsoft.com/office/drawing/2014/main" id="{04B0A2B6-7B25-4DDF-AD58-B3D14C2D5FA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205371" y="4490181"/>
            <a:ext cx="472716" cy="472717"/>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18" descr="Image result for oxygen logo">
            <a:extLst>
              <a:ext uri="{FF2B5EF4-FFF2-40B4-BE49-F238E27FC236}">
                <a16:creationId xmlns:a16="http://schemas.microsoft.com/office/drawing/2014/main" id="{1AB57761-50CC-4B9C-A685-33BE2ED3A107}"/>
              </a:ext>
            </a:extLst>
          </p:cNvPr>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904796" y="3866283"/>
            <a:ext cx="345153" cy="27958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6" name="Picture 26" descr="Image result for bbc america logo">
            <a:extLst>
              <a:ext uri="{FF2B5EF4-FFF2-40B4-BE49-F238E27FC236}">
                <a16:creationId xmlns:a16="http://schemas.microsoft.com/office/drawing/2014/main" id="{DD4C113A-744D-4B3F-AD20-E2C21F2B6531}"/>
              </a:ext>
            </a:extLst>
          </p:cNvPr>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067154" y="4523760"/>
            <a:ext cx="421634" cy="2618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7" name="Picture 32" descr="Related image">
            <a:extLst>
              <a:ext uri="{FF2B5EF4-FFF2-40B4-BE49-F238E27FC236}">
                <a16:creationId xmlns:a16="http://schemas.microsoft.com/office/drawing/2014/main" id="{00ED05E9-D916-498F-BA2C-BD9902011C3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015846" y="2319859"/>
            <a:ext cx="927478" cy="248116"/>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38" descr="Image result for diy network logo">
            <a:extLst>
              <a:ext uri="{FF2B5EF4-FFF2-40B4-BE49-F238E27FC236}">
                <a16:creationId xmlns:a16="http://schemas.microsoft.com/office/drawing/2014/main" id="{9B7570B7-FE58-4FBC-84C4-0B004759060D}"/>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576364" y="4574358"/>
            <a:ext cx="549496" cy="324642"/>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42" descr="Image result for nat geo wild logo">
            <a:extLst>
              <a:ext uri="{FF2B5EF4-FFF2-40B4-BE49-F238E27FC236}">
                <a16:creationId xmlns:a16="http://schemas.microsoft.com/office/drawing/2014/main" id="{A0A795AE-0871-413E-9629-6C7907ABD578}"/>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186256" y="4135392"/>
            <a:ext cx="632869" cy="228317"/>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46" descr="Image result for teennick logo">
            <a:extLst>
              <a:ext uri="{FF2B5EF4-FFF2-40B4-BE49-F238E27FC236}">
                <a16:creationId xmlns:a16="http://schemas.microsoft.com/office/drawing/2014/main" id="{5681796D-6F0A-4512-9D96-AB40CF701771}"/>
              </a:ext>
            </a:extLst>
          </p:cNvPr>
          <p:cNvPicPr>
            <a:picLocks noChangeAspect="1" noChangeArrowheads="1"/>
          </p:cNvPicPr>
          <p:nvPr/>
        </p:nvPicPr>
        <p:blipFill rotWithShape="1">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8074891" y="1682722"/>
            <a:ext cx="1055056" cy="23178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1" name="Picture 54" descr="Image result for sundance tv logo">
            <a:extLst>
              <a:ext uri="{FF2B5EF4-FFF2-40B4-BE49-F238E27FC236}">
                <a16:creationId xmlns:a16="http://schemas.microsoft.com/office/drawing/2014/main" id="{CEE0A309-7C50-403E-AD9C-C11CC141B077}"/>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233307" y="2465023"/>
            <a:ext cx="1100709" cy="220142"/>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56" descr="Image result for fox business network logo">
            <a:extLst>
              <a:ext uri="{FF2B5EF4-FFF2-40B4-BE49-F238E27FC236}">
                <a16:creationId xmlns:a16="http://schemas.microsoft.com/office/drawing/2014/main" id="{E1AF0A7E-2F6B-4300-84D6-01031E3AD93E}"/>
              </a:ext>
            </a:extLst>
          </p:cNvPr>
          <p:cNvPicPr>
            <a:picLocks noChangeAspect="1" noChangeArrowheads="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108485" y="1772787"/>
            <a:ext cx="731236" cy="81622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3" name="Picture 58" descr="Image result for boomerang network logo">
            <a:extLst>
              <a:ext uri="{FF2B5EF4-FFF2-40B4-BE49-F238E27FC236}">
                <a16:creationId xmlns:a16="http://schemas.microsoft.com/office/drawing/2014/main" id="{2476055E-8C6C-4D37-86E5-A67C5D285293}"/>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8678087" y="2902014"/>
            <a:ext cx="413757" cy="314467"/>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62" descr="Image result for mtv2 logo">
            <a:extLst>
              <a:ext uri="{FF2B5EF4-FFF2-40B4-BE49-F238E27FC236}">
                <a16:creationId xmlns:a16="http://schemas.microsoft.com/office/drawing/2014/main" id="{9A0394BD-A238-435D-9675-8E6D5FE2FAB1}"/>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929248" y="4164066"/>
            <a:ext cx="665540" cy="652230"/>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66" descr="Image result for american heroes channel logo">
            <a:extLst>
              <a:ext uri="{FF2B5EF4-FFF2-40B4-BE49-F238E27FC236}">
                <a16:creationId xmlns:a16="http://schemas.microsoft.com/office/drawing/2014/main" id="{0FDDEC22-448C-480F-B082-C23DC6B4154C}"/>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0810290" y="4891127"/>
            <a:ext cx="338137" cy="206522"/>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68" descr="Image result for tv one logo">
            <a:extLst>
              <a:ext uri="{FF2B5EF4-FFF2-40B4-BE49-F238E27FC236}">
                <a16:creationId xmlns:a16="http://schemas.microsoft.com/office/drawing/2014/main" id="{E15E2D71-FF3E-453A-A4EF-B4FAC919BFDC}"/>
              </a:ext>
            </a:extLst>
          </p:cNvPr>
          <p:cNvPicPr>
            <a:picLocks noChangeAspect="1" noChangeArrowheads="1"/>
          </p:cNvPicPr>
          <p:nvPr/>
        </p:nvPicPr>
        <p:blipFill>
          <a:blip r:embed="rId1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604113" y="4240034"/>
            <a:ext cx="397650" cy="17769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7" name="Picture 70" descr="Image result for golf channel logo">
            <a:extLst>
              <a:ext uri="{FF2B5EF4-FFF2-40B4-BE49-F238E27FC236}">
                <a16:creationId xmlns:a16="http://schemas.microsoft.com/office/drawing/2014/main" id="{27FD6A37-8E5E-4D72-A78B-E362A78CE19B}"/>
              </a:ext>
            </a:extLst>
          </p:cNvPr>
          <p:cNvPicPr>
            <a:picLocks noChangeAspect="1" noChangeArrowheads="1"/>
          </p:cNvPicPr>
          <p:nvPr/>
        </p:nvPicPr>
        <p:blipFill>
          <a:blip r:embed="rId1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764431" y="2959107"/>
            <a:ext cx="769580" cy="350868"/>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72" descr="Image result for destination america logo">
            <a:extLst>
              <a:ext uri="{FF2B5EF4-FFF2-40B4-BE49-F238E27FC236}">
                <a16:creationId xmlns:a16="http://schemas.microsoft.com/office/drawing/2014/main" id="{62772513-311A-4E1B-8A01-4B9421788614}"/>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10809434" y="5172405"/>
            <a:ext cx="317744" cy="268495"/>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74" descr="Image result for reelz channel logo">
            <a:extLst>
              <a:ext uri="{FF2B5EF4-FFF2-40B4-BE49-F238E27FC236}">
                <a16:creationId xmlns:a16="http://schemas.microsoft.com/office/drawing/2014/main" id="{92488A9C-45B7-484F-9018-DF04CD3C35D0}"/>
              </a:ext>
            </a:extLst>
          </p:cNvPr>
          <p:cNvPicPr>
            <a:picLocks noChangeAspect="1" noChangeArrowheads="1"/>
          </p:cNvPicPr>
          <p:nvPr/>
        </p:nvPicPr>
        <p:blipFill rotWithShape="1">
          <a:blip r:embed="rId1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9966900" y="4198623"/>
            <a:ext cx="633733" cy="31186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30" name="Picture 76" descr="Image result for pop tv logo">
            <a:extLst>
              <a:ext uri="{FF2B5EF4-FFF2-40B4-BE49-F238E27FC236}">
                <a16:creationId xmlns:a16="http://schemas.microsoft.com/office/drawing/2014/main" id="{F9834514-B1F0-451C-95B0-A90DA610F0B6}"/>
              </a:ext>
            </a:extLst>
          </p:cNvPr>
          <p:cNvPicPr>
            <a:picLocks noChangeAspect="1" noChangeArrowheads="1"/>
          </p:cNvPicPr>
          <p:nvPr/>
        </p:nvPicPr>
        <p:blipFill>
          <a:blip r:embed="rId1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940126" y="4332137"/>
            <a:ext cx="631259" cy="42084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31" name="Picture 78" descr="Image result for cooking channel logo">
            <a:extLst>
              <a:ext uri="{FF2B5EF4-FFF2-40B4-BE49-F238E27FC236}">
                <a16:creationId xmlns:a16="http://schemas.microsoft.com/office/drawing/2014/main" id="{5478DC52-19B8-4394-8CA4-E50D8AC0AD20}"/>
              </a:ext>
            </a:extLst>
          </p:cNvPr>
          <p:cNvPicPr>
            <a:picLocks noChangeAspect="1" noChangeArrowheads="1"/>
          </p:cNvPicPr>
          <p:nvPr/>
        </p:nvPicPr>
        <p:blipFill rotWithShape="1">
          <a:blip r:embed="rId2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6309387" y="4206620"/>
            <a:ext cx="1083450" cy="3550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32" name="Picture 80" descr="Image result for fyi channel logo">
            <a:extLst>
              <a:ext uri="{FF2B5EF4-FFF2-40B4-BE49-F238E27FC236}">
                <a16:creationId xmlns:a16="http://schemas.microsoft.com/office/drawing/2014/main" id="{7D87D8BB-F7D7-4933-BD8F-8E1718A14D7B}"/>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11063931" y="4168325"/>
            <a:ext cx="312193" cy="211273"/>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84" descr="Image result for fx movie channel logo">
            <a:extLst>
              <a:ext uri="{FF2B5EF4-FFF2-40B4-BE49-F238E27FC236}">
                <a16:creationId xmlns:a16="http://schemas.microsoft.com/office/drawing/2014/main" id="{DAEE618E-D09B-455C-8322-2860F55B4470}"/>
              </a:ext>
            </a:extLst>
          </p:cNvPr>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6880655" y="2010858"/>
            <a:ext cx="620876" cy="320371"/>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86" descr="Image result for mlb network logo">
            <a:extLst>
              <a:ext uri="{FF2B5EF4-FFF2-40B4-BE49-F238E27FC236}">
                <a16:creationId xmlns:a16="http://schemas.microsoft.com/office/drawing/2014/main" id="{1F0623A3-D264-41E9-81CC-7522D0665C9D}"/>
              </a:ext>
            </a:extLst>
          </p:cNvPr>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4500115" y="2342884"/>
            <a:ext cx="425158" cy="438456"/>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94" descr="Image result for discovery family channel logo">
            <a:extLst>
              <a:ext uri="{FF2B5EF4-FFF2-40B4-BE49-F238E27FC236}">
                <a16:creationId xmlns:a16="http://schemas.microsoft.com/office/drawing/2014/main" id="{5E96E742-F52F-44D3-9603-82B7C5DB3655}"/>
              </a:ext>
            </a:extLst>
          </p:cNvPr>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9007366" y="2527958"/>
            <a:ext cx="744273" cy="278042"/>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100" descr="Image result for smithsonian channel logo">
            <a:extLst>
              <a:ext uri="{FF2B5EF4-FFF2-40B4-BE49-F238E27FC236}">
                <a16:creationId xmlns:a16="http://schemas.microsoft.com/office/drawing/2014/main" id="{992DB4BF-9B3F-4667-9906-0B43B0BE732D}"/>
              </a:ext>
            </a:extLst>
          </p:cNvPr>
          <p:cNvPicPr>
            <a:picLocks noChangeAspect="1" noChangeArrowheads="1"/>
          </p:cNvPicPr>
          <p:nvPr/>
        </p:nvPicPr>
        <p:blipFill rotWithShape="1">
          <a:blip r:embed="rId25" cstate="screen">
            <a:extLst>
              <a:ext uri="{28A0092B-C50C-407E-A947-70E740481C1C}">
                <a14:useLocalDpi xmlns:a14="http://schemas.microsoft.com/office/drawing/2010/main"/>
              </a:ext>
            </a:extLst>
          </a:blip>
          <a:srcRect/>
          <a:stretch/>
        </p:blipFill>
        <p:spPr bwMode="auto">
          <a:xfrm>
            <a:off x="8724721" y="4554783"/>
            <a:ext cx="1020917" cy="262727"/>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102" descr="Image result for logo channel logo">
            <a:extLst>
              <a:ext uri="{FF2B5EF4-FFF2-40B4-BE49-F238E27FC236}">
                <a16:creationId xmlns:a16="http://schemas.microsoft.com/office/drawing/2014/main" id="{79A315B3-D6D5-472F-B920-F5315184B128}"/>
              </a:ext>
            </a:extLst>
          </p:cNvPr>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11169917" y="4686147"/>
            <a:ext cx="351964" cy="362797"/>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106" descr="Image result for nba tv logo">
            <a:extLst>
              <a:ext uri="{FF2B5EF4-FFF2-40B4-BE49-F238E27FC236}">
                <a16:creationId xmlns:a16="http://schemas.microsoft.com/office/drawing/2014/main" id="{A447ED18-243B-4DCF-84FA-51EB12BE4ACF}"/>
              </a:ext>
            </a:extLst>
          </p:cNvPr>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3950935" y="2237507"/>
            <a:ext cx="394208" cy="384354"/>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108" descr="Image result for viceland logo">
            <a:extLst>
              <a:ext uri="{FF2B5EF4-FFF2-40B4-BE49-F238E27FC236}">
                <a16:creationId xmlns:a16="http://schemas.microsoft.com/office/drawing/2014/main" id="{711FC09F-B899-48A0-A6E7-E7E3D219D4F6}"/>
              </a:ext>
            </a:extLst>
          </p:cNvPr>
          <p:cNvPicPr>
            <a:picLocks noChangeAspect="1" noChangeArrowheads="1"/>
          </p:cNvPicPr>
          <p:nvPr/>
        </p:nvPicPr>
        <p:blipFill>
          <a:blip r:embed="rId2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888307" y="4836911"/>
            <a:ext cx="996597" cy="30520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40" name="Picture 110" descr="Image result for discovery life channel logo">
            <a:extLst>
              <a:ext uri="{FF2B5EF4-FFF2-40B4-BE49-F238E27FC236}">
                <a16:creationId xmlns:a16="http://schemas.microsoft.com/office/drawing/2014/main" id="{1C600499-3797-494D-A165-03A044B5590B}"/>
              </a:ext>
            </a:extLst>
          </p:cNvPr>
          <p:cNvPicPr>
            <a:picLocks noChangeAspect="1" noChangeArrowheads="1"/>
          </p:cNvPicPr>
          <p:nvPr/>
        </p:nvPicPr>
        <p:blipFill>
          <a:blip r:embed="rId2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840904" y="3991074"/>
            <a:ext cx="694280" cy="43109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41" name="Picture 112" descr="Image result for great american country logo">
            <a:extLst>
              <a:ext uri="{FF2B5EF4-FFF2-40B4-BE49-F238E27FC236}">
                <a16:creationId xmlns:a16="http://schemas.microsoft.com/office/drawing/2014/main" id="{59F1C793-5BDA-4CD0-AB07-B1E0AF7DFEBB}"/>
              </a:ext>
            </a:extLst>
          </p:cNvPr>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10118463" y="5194900"/>
            <a:ext cx="593017" cy="171975"/>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114" descr="Image result for espnu logo">
            <a:extLst>
              <a:ext uri="{FF2B5EF4-FFF2-40B4-BE49-F238E27FC236}">
                <a16:creationId xmlns:a16="http://schemas.microsoft.com/office/drawing/2014/main" id="{6AE3DDDD-7CD1-451B-B55A-C493DB3CC70C}"/>
              </a:ext>
            </a:extLst>
          </p:cNvPr>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5090371" y="2412480"/>
            <a:ext cx="457682" cy="453106"/>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118" descr="Image result for baby first tv logo">
            <a:extLst>
              <a:ext uri="{FF2B5EF4-FFF2-40B4-BE49-F238E27FC236}">
                <a16:creationId xmlns:a16="http://schemas.microsoft.com/office/drawing/2014/main" id="{10B0108B-D4EB-4049-B23F-BA59188FCE4F}"/>
              </a:ext>
            </a:extLst>
          </p:cNvPr>
          <p:cNvPicPr>
            <a:picLocks noChangeAspect="1" noChangeArrowheads="1"/>
          </p:cNvPicPr>
          <p:nvPr/>
        </p:nvPicPr>
        <p:blipFill>
          <a:blip r:embed="rId3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014190" y="1982916"/>
            <a:ext cx="983150" cy="2887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44" name="Picture 128" descr="Image result for the tennis channel logo">
            <a:extLst>
              <a:ext uri="{FF2B5EF4-FFF2-40B4-BE49-F238E27FC236}">
                <a16:creationId xmlns:a16="http://schemas.microsoft.com/office/drawing/2014/main" id="{A96E556A-22F6-4ADA-B05C-795181717B07}"/>
              </a:ext>
            </a:extLst>
          </p:cNvPr>
          <p:cNvPicPr>
            <a:picLocks noChangeAspect="1" noChangeArrowheads="1"/>
          </p:cNvPicPr>
          <p:nvPr/>
        </p:nvPicPr>
        <p:blipFill rotWithShape="1">
          <a:blip r:embed="rId33" cstate="screen">
            <a:clrChange>
              <a:clrFrom>
                <a:srgbClr val="FFFFFF"/>
              </a:clrFrom>
              <a:clrTo>
                <a:srgbClr val="FFFFFF">
                  <a:alpha val="0"/>
                </a:srgbClr>
              </a:clrTo>
            </a:clrChange>
            <a:extLst>
              <a:ext uri="{28A0092B-C50C-407E-A947-70E740481C1C}">
                <a14:useLocalDpi xmlns:a14="http://schemas.microsoft.com/office/drawing/2010/main"/>
              </a:ext>
            </a:extLst>
          </a:blip>
          <a:srcRect l="11454" t="24562" r="12990" b="25735"/>
          <a:stretch/>
        </p:blipFill>
        <p:spPr bwMode="auto">
          <a:xfrm>
            <a:off x="3892756" y="2815328"/>
            <a:ext cx="829952" cy="29536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45" name="Picture 150" descr="Image result for beinsport logo">
            <a:extLst>
              <a:ext uri="{FF2B5EF4-FFF2-40B4-BE49-F238E27FC236}">
                <a16:creationId xmlns:a16="http://schemas.microsoft.com/office/drawing/2014/main" id="{DFE92A43-2B47-40A1-854A-7D522A3F40B4}"/>
              </a:ext>
            </a:extLst>
          </p:cNvPr>
          <p:cNvPicPr>
            <a:picLocks noChangeAspect="1" noChangeArrowheads="1"/>
          </p:cNvPicPr>
          <p:nvPr/>
        </p:nvPicPr>
        <p:blipFill>
          <a:blip r:embed="rId34" cstate="screen">
            <a:extLst>
              <a:ext uri="{28A0092B-C50C-407E-A947-70E740481C1C}">
                <a14:useLocalDpi xmlns:a14="http://schemas.microsoft.com/office/drawing/2010/main"/>
              </a:ext>
            </a:extLst>
          </a:blip>
          <a:srcRect/>
          <a:stretch>
            <a:fillRect/>
          </a:stretch>
        </p:blipFill>
        <p:spPr bwMode="auto">
          <a:xfrm>
            <a:off x="4760195" y="2091689"/>
            <a:ext cx="846334" cy="151194"/>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2" descr="Hln nav logo">
            <a:extLst>
              <a:ext uri="{FF2B5EF4-FFF2-40B4-BE49-F238E27FC236}">
                <a16:creationId xmlns:a16="http://schemas.microsoft.com/office/drawing/2014/main" id="{5832C83B-230A-42DC-A8CE-A06F2EE22597}"/>
              </a:ext>
            </a:extLst>
          </p:cNvPr>
          <p:cNvPicPr>
            <a:picLocks noChangeAspect="1" noChangeArrowheads="1"/>
          </p:cNvPicPr>
          <p:nvPr/>
        </p:nvPicPr>
        <p:blipFill>
          <a:blip r:embed="rId3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99621" y="2673842"/>
            <a:ext cx="779088" cy="376888"/>
          </a:xfrm>
          <a:prstGeom prst="rect">
            <a:avLst/>
          </a:prstGeom>
          <a:noFill/>
          <a:extLst>
            <a:ext uri="{909E8E84-426E-40DD-AFC4-6F175D3DCCD1}">
              <a14:hiddenFill xmlns:a14="http://schemas.microsoft.com/office/drawing/2010/main">
                <a:solidFill>
                  <a:srgbClr val="FFFFFF"/>
                </a:solidFill>
              </a14:hiddenFill>
            </a:ext>
          </a:extLst>
        </p:spPr>
      </p:pic>
      <p:pic>
        <p:nvPicPr>
          <p:cNvPr id="147" name="Picture 2" descr="Related image">
            <a:extLst>
              <a:ext uri="{FF2B5EF4-FFF2-40B4-BE49-F238E27FC236}">
                <a16:creationId xmlns:a16="http://schemas.microsoft.com/office/drawing/2014/main" id="{CA088E6A-184A-4046-974B-F9EC5FBAB432}"/>
              </a:ext>
            </a:extLst>
          </p:cNvPr>
          <p:cNvPicPr>
            <a:picLocks noChangeAspect="1" noChangeArrowheads="1"/>
          </p:cNvPicPr>
          <p:nvPr/>
        </p:nvPicPr>
        <p:blipFill>
          <a:blip r:embed="rId3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43324" y="1985085"/>
            <a:ext cx="762482" cy="57317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48" name="Picture 4" descr="Image result for lifetime movie network">
            <a:extLst>
              <a:ext uri="{FF2B5EF4-FFF2-40B4-BE49-F238E27FC236}">
                <a16:creationId xmlns:a16="http://schemas.microsoft.com/office/drawing/2014/main" id="{F5E25976-30D8-45C6-AD6D-4C7BB9DF221C}"/>
              </a:ext>
            </a:extLst>
          </p:cNvPr>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6029992" y="1987835"/>
            <a:ext cx="725086" cy="366415"/>
          </a:xfrm>
          <a:prstGeom prst="rect">
            <a:avLst/>
          </a:prstGeom>
          <a:noFill/>
          <a:extLst>
            <a:ext uri="{909E8E84-426E-40DD-AFC4-6F175D3DCCD1}">
              <a14:hiddenFill xmlns:a14="http://schemas.microsoft.com/office/drawing/2010/main">
                <a:solidFill>
                  <a:srgbClr val="FFFFFF"/>
                </a:solidFill>
              </a14:hiddenFill>
            </a:ext>
          </a:extLst>
        </p:spPr>
      </p:pic>
      <p:pic>
        <p:nvPicPr>
          <p:cNvPr id="149" name="Picture 148">
            <a:extLst>
              <a:ext uri="{FF2B5EF4-FFF2-40B4-BE49-F238E27FC236}">
                <a16:creationId xmlns:a16="http://schemas.microsoft.com/office/drawing/2014/main" id="{AE6DBEC3-3BE5-4E6A-9AEB-706860004B6C}"/>
              </a:ext>
            </a:extLst>
          </p:cNvPr>
          <p:cNvPicPr>
            <a:picLocks noChangeAspect="1"/>
          </p:cNvPicPr>
          <p:nvPr/>
        </p:nvPicPr>
        <p:blipFill>
          <a:blip r:embed="rId38"/>
          <a:stretch>
            <a:fillRect/>
          </a:stretch>
        </p:blipFill>
        <p:spPr>
          <a:xfrm>
            <a:off x="6467206" y="2732372"/>
            <a:ext cx="783179" cy="352431"/>
          </a:xfrm>
          <a:prstGeom prst="rect">
            <a:avLst/>
          </a:prstGeom>
        </p:spPr>
      </p:pic>
      <p:pic>
        <p:nvPicPr>
          <p:cNvPr id="150" name="Picture 26" descr="C:\Users\BartD.CABLETVADB\Documents\Danielle\Bloom For Network Directory\Network Logos\FOX\FOX Sports 2.png">
            <a:extLst>
              <a:ext uri="{FF2B5EF4-FFF2-40B4-BE49-F238E27FC236}">
                <a16:creationId xmlns:a16="http://schemas.microsoft.com/office/drawing/2014/main" id="{F47BE7EE-A1D4-47EC-9382-5330167D06C3}"/>
              </a:ext>
            </a:extLst>
          </p:cNvPr>
          <p:cNvPicPr>
            <a:picLocks noChangeAspect="1" noChangeArrowheads="1"/>
          </p:cNvPicPr>
          <p:nvPr/>
        </p:nvPicPr>
        <p:blipFill>
          <a:blip r:embed="rId39" cstate="screen">
            <a:extLst>
              <a:ext uri="{28A0092B-C50C-407E-A947-70E740481C1C}">
                <a14:useLocalDpi xmlns:a14="http://schemas.microsoft.com/office/drawing/2010/main"/>
              </a:ext>
            </a:extLst>
          </a:blip>
          <a:srcRect/>
          <a:stretch>
            <a:fillRect/>
          </a:stretch>
        </p:blipFill>
        <p:spPr bwMode="auto">
          <a:xfrm>
            <a:off x="3944828" y="1748023"/>
            <a:ext cx="733546" cy="366774"/>
          </a:xfrm>
          <a:prstGeom prst="rect">
            <a:avLst/>
          </a:prstGeom>
          <a:noFill/>
          <a:extLst>
            <a:ext uri="{909E8E84-426E-40DD-AFC4-6F175D3DCCD1}">
              <a14:hiddenFill xmlns:a14="http://schemas.microsoft.com/office/drawing/2010/main">
                <a:solidFill>
                  <a:srgbClr val="FFFFFF"/>
                </a:solidFill>
              </a14:hiddenFill>
            </a:ext>
          </a:extLst>
        </p:spPr>
      </p:pic>
      <p:pic>
        <p:nvPicPr>
          <p:cNvPr id="151" name="Picture 150">
            <a:extLst>
              <a:ext uri="{FF2B5EF4-FFF2-40B4-BE49-F238E27FC236}">
                <a16:creationId xmlns:a16="http://schemas.microsoft.com/office/drawing/2014/main" id="{C72A4A0A-3342-4A2A-BEB6-89DA61CD5231}"/>
              </a:ext>
            </a:extLst>
          </p:cNvPr>
          <p:cNvPicPr>
            <a:picLocks noChangeAspect="1"/>
          </p:cNvPicPr>
          <p:nvPr/>
        </p:nvPicPr>
        <p:blipFill>
          <a:blip r:embed="rId40">
            <a:clrChange>
              <a:clrFrom>
                <a:srgbClr val="FFFFFF"/>
              </a:clrFrom>
              <a:clrTo>
                <a:srgbClr val="FFFFFF">
                  <a:alpha val="0"/>
                </a:srgbClr>
              </a:clrTo>
            </a:clrChange>
          </a:blip>
          <a:stretch>
            <a:fillRect/>
          </a:stretch>
        </p:blipFill>
        <p:spPr>
          <a:xfrm>
            <a:off x="8149083" y="2884031"/>
            <a:ext cx="414560" cy="414560"/>
          </a:xfrm>
          <a:prstGeom prst="rect">
            <a:avLst/>
          </a:prstGeom>
          <a:noFill/>
        </p:spPr>
      </p:pic>
      <p:pic>
        <p:nvPicPr>
          <p:cNvPr id="152" name="Picture 2" descr="Universal Kids">
            <a:extLst>
              <a:ext uri="{FF2B5EF4-FFF2-40B4-BE49-F238E27FC236}">
                <a16:creationId xmlns:a16="http://schemas.microsoft.com/office/drawing/2014/main" id="{C35584CD-EB27-4FAA-A80E-DDCF46DA5A66}"/>
              </a:ext>
            </a:extLst>
          </p:cNvPr>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9162148" y="1729658"/>
            <a:ext cx="477094" cy="362031"/>
          </a:xfrm>
          <a:prstGeom prst="rect">
            <a:avLst/>
          </a:prstGeom>
          <a:noFill/>
          <a:extLst>
            <a:ext uri="{909E8E84-426E-40DD-AFC4-6F175D3DCCD1}">
              <a14:hiddenFill xmlns:a14="http://schemas.microsoft.com/office/drawing/2010/main">
                <a:solidFill>
                  <a:srgbClr val="FFFFFF"/>
                </a:solidFill>
              </a14:hiddenFill>
            </a:ext>
          </a:extLst>
        </p:spPr>
      </p:pic>
      <p:pic>
        <p:nvPicPr>
          <p:cNvPr id="153" name="Picture 35">
            <a:extLst>
              <a:ext uri="{FF2B5EF4-FFF2-40B4-BE49-F238E27FC236}">
                <a16:creationId xmlns:a16="http://schemas.microsoft.com/office/drawing/2014/main" id="{FF45B4F9-C105-4D0C-8ED3-B738D9FE160A}"/>
              </a:ext>
            </a:extLst>
          </p:cNvPr>
          <p:cNvPicPr>
            <a:picLocks noChangeAspect="1" noChangeArrowheads="1"/>
          </p:cNvPicPr>
          <p:nvPr/>
        </p:nvPicPr>
        <p:blipFill>
          <a:blip r:embed="rId4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367168" y="4746449"/>
            <a:ext cx="934048" cy="46881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4" name="Picture 14" descr="Image result for motor trend tv logo">
            <a:extLst>
              <a:ext uri="{FF2B5EF4-FFF2-40B4-BE49-F238E27FC236}">
                <a16:creationId xmlns:a16="http://schemas.microsoft.com/office/drawing/2014/main" id="{71708351-DA4B-43D3-9364-F1E88AF152F1}"/>
              </a:ext>
            </a:extLst>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10557122" y="4609011"/>
            <a:ext cx="527682" cy="296820"/>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8" descr="Image result for travel channel logo">
            <a:extLst>
              <a:ext uri="{FF2B5EF4-FFF2-40B4-BE49-F238E27FC236}">
                <a16:creationId xmlns:a16="http://schemas.microsoft.com/office/drawing/2014/main" id="{CA9030D8-DE5D-4898-A7B0-FF5C9FD6C908}"/>
              </a:ext>
            </a:extLst>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11401018" y="5061333"/>
            <a:ext cx="387531" cy="188921"/>
          </a:xfrm>
          <a:prstGeom prst="rect">
            <a:avLst/>
          </a:prstGeom>
          <a:noFill/>
          <a:extLst>
            <a:ext uri="{909E8E84-426E-40DD-AFC4-6F175D3DCCD1}">
              <a14:hiddenFill xmlns:a14="http://schemas.microsoft.com/office/drawing/2010/main">
                <a:solidFill>
                  <a:srgbClr val="FFFFFF"/>
                </a:solidFill>
              </a14:hiddenFill>
            </a:ext>
          </a:extLst>
        </p:spPr>
      </p:pic>
      <p:pic>
        <p:nvPicPr>
          <p:cNvPr id="156" name="Picture 16" descr="Image result for espn news logo">
            <a:extLst>
              <a:ext uri="{FF2B5EF4-FFF2-40B4-BE49-F238E27FC236}">
                <a16:creationId xmlns:a16="http://schemas.microsoft.com/office/drawing/2014/main" id="{57AB1C70-7E7C-46D1-8552-AE9A652BC37E}"/>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4846523" y="1813434"/>
            <a:ext cx="760006" cy="108658"/>
          </a:xfrm>
          <a:prstGeom prst="rect">
            <a:avLst/>
          </a:prstGeom>
          <a:noFill/>
          <a:extLst>
            <a:ext uri="{909E8E84-426E-40DD-AFC4-6F175D3DCCD1}">
              <a14:hiddenFill xmlns:a14="http://schemas.microsoft.com/office/drawing/2010/main">
                <a:solidFill>
                  <a:srgbClr val="FFFFFF"/>
                </a:solidFill>
              </a14:hiddenFill>
            </a:ext>
          </a:extLst>
        </p:spPr>
      </p:pic>
      <p:pic>
        <p:nvPicPr>
          <p:cNvPr id="157" name="Picture 6" descr="Image result for ovation channel logo">
            <a:extLst>
              <a:ext uri="{FF2B5EF4-FFF2-40B4-BE49-F238E27FC236}">
                <a16:creationId xmlns:a16="http://schemas.microsoft.com/office/drawing/2014/main" id="{DE3C16DF-7F49-4676-A4E0-FA16EF5E535B}"/>
              </a:ext>
            </a:extLst>
          </p:cNvPr>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11493754" y="4671384"/>
            <a:ext cx="376890" cy="376892"/>
          </a:xfrm>
          <a:prstGeom prst="rect">
            <a:avLst/>
          </a:prstGeom>
          <a:noFill/>
          <a:extLst>
            <a:ext uri="{909E8E84-426E-40DD-AFC4-6F175D3DCCD1}">
              <a14:hiddenFill xmlns:a14="http://schemas.microsoft.com/office/drawing/2010/main">
                <a:solidFill>
                  <a:srgbClr val="FFFFFF"/>
                </a:solidFill>
              </a14:hiddenFill>
            </a:ext>
          </a:extLst>
        </p:spPr>
      </p:pic>
      <p:pic>
        <p:nvPicPr>
          <p:cNvPr id="158" name="Picture 10" descr="Image result for disney junior logo png">
            <a:extLst>
              <a:ext uri="{FF2B5EF4-FFF2-40B4-BE49-F238E27FC236}">
                <a16:creationId xmlns:a16="http://schemas.microsoft.com/office/drawing/2014/main" id="{B0AC6793-1128-4FF9-BD31-0424A00F6380}"/>
              </a:ext>
            </a:extLst>
          </p:cNvP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8033166" y="2527958"/>
            <a:ext cx="770022" cy="291768"/>
          </a:xfrm>
          <a:prstGeom prst="rect">
            <a:avLst/>
          </a:prstGeom>
          <a:noFill/>
          <a:extLst>
            <a:ext uri="{909E8E84-426E-40DD-AFC4-6F175D3DCCD1}">
              <a14:hiddenFill xmlns:a14="http://schemas.microsoft.com/office/drawing/2010/main">
                <a:solidFill>
                  <a:srgbClr val="FFFFFF"/>
                </a:solidFill>
              </a14:hiddenFill>
            </a:ext>
          </a:extLst>
        </p:spPr>
      </p:pic>
      <p:pic>
        <p:nvPicPr>
          <p:cNvPr id="159" name="adult_swim-black.eps" descr="/Users/kenanderson/Documents/Projects/Wheel O' Logos_Networks/Adult Swim/adult_swim-black.eps">
            <a:extLst>
              <a:ext uri="{FF2B5EF4-FFF2-40B4-BE49-F238E27FC236}">
                <a16:creationId xmlns:a16="http://schemas.microsoft.com/office/drawing/2014/main" id="{AF6C59AB-57A8-4C32-9F1B-955CF1E6DC1B}"/>
              </a:ext>
            </a:extLst>
          </p:cNvPr>
          <p:cNvPicPr>
            <a:picLocks noChangeAspect="1"/>
          </p:cNvPicPr>
          <p:nvPr/>
        </p:nvPicPr>
        <p:blipFill>
          <a:blip r:embed="rId48" r:link="rId49" cstate="screen">
            <a:extLst>
              <a:ext uri="{28A0092B-C50C-407E-A947-70E740481C1C}">
                <a14:useLocalDpi xmlns:a14="http://schemas.microsoft.com/office/drawing/2010/main"/>
              </a:ext>
            </a:extLst>
          </a:blip>
          <a:stretch>
            <a:fillRect/>
          </a:stretch>
        </p:blipFill>
        <p:spPr>
          <a:xfrm>
            <a:off x="11214253" y="5299721"/>
            <a:ext cx="600220" cy="113835"/>
          </a:xfrm>
          <a:prstGeom prst="rect">
            <a:avLst/>
          </a:prstGeom>
        </p:spPr>
      </p:pic>
      <p:pic>
        <p:nvPicPr>
          <p:cNvPr id="161" name="Picture 12" descr="Image result for insp channel logo png">
            <a:extLst>
              <a:ext uri="{FF2B5EF4-FFF2-40B4-BE49-F238E27FC236}">
                <a16:creationId xmlns:a16="http://schemas.microsoft.com/office/drawing/2014/main" id="{E95D11E6-A208-4042-B664-44743EE879BC}"/>
              </a:ext>
            </a:extLst>
          </p:cNvPr>
          <p:cNvPicPr>
            <a:picLocks noChangeAspect="1" noChangeArrowheads="1"/>
          </p:cNvPicPr>
          <p:nvPr/>
        </p:nvPicPr>
        <p:blipFill>
          <a:blip r:embed="rId5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76627" y="3896536"/>
            <a:ext cx="408277" cy="238856"/>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42">
            <a:extLst>
              <a:ext uri="{FF2B5EF4-FFF2-40B4-BE49-F238E27FC236}">
                <a16:creationId xmlns:a16="http://schemas.microsoft.com/office/drawing/2014/main" id="{A0035549-D1CD-4EFE-896C-88ACE96AAA17}"/>
              </a:ext>
            </a:extLst>
          </p:cNvPr>
          <p:cNvPicPr>
            <a:picLocks noChangeAspect="1" noChangeArrowheads="1"/>
          </p:cNvPicPr>
          <p:nvPr/>
        </p:nvPicPr>
        <p:blipFill>
          <a:blip r:embed="rId51"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613054" y="4445853"/>
            <a:ext cx="408277" cy="21716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 name="Picture 2">
            <a:extLst>
              <a:ext uri="{FF2B5EF4-FFF2-40B4-BE49-F238E27FC236}">
                <a16:creationId xmlns:a16="http://schemas.microsoft.com/office/drawing/2014/main" id="{A2B73F43-BC25-4485-A34F-1FA3544CAB0F}"/>
              </a:ext>
            </a:extLst>
          </p:cNvPr>
          <p:cNvPicPr>
            <a:picLocks noChangeAspect="1" noChangeArrowheads="1"/>
          </p:cNvPicPr>
          <p:nvPr/>
        </p:nvPicPr>
        <p:blipFill>
          <a:blip r:embed="rId52"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4101586" y="3921670"/>
            <a:ext cx="768504" cy="696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4" name="cnbc.eps" descr="/Users/kenanderson/Documents/Projects/Wheel O' Logos_Networks/CNBC_logo/05/cnbc.eps">
            <a:extLst>
              <a:ext uri="{FF2B5EF4-FFF2-40B4-BE49-F238E27FC236}">
                <a16:creationId xmlns:a16="http://schemas.microsoft.com/office/drawing/2014/main" id="{8D499DD4-0C07-4047-9499-86CFE3BDD842}"/>
              </a:ext>
            </a:extLst>
          </p:cNvPr>
          <p:cNvPicPr>
            <a:picLocks noChangeAspect="1"/>
          </p:cNvPicPr>
          <p:nvPr/>
        </p:nvPicPr>
        <p:blipFill>
          <a:blip r:embed="rId53" r:link="rId54" cstate="screen">
            <a:extLst>
              <a:ext uri="{28A0092B-C50C-407E-A947-70E740481C1C}">
                <a14:useLocalDpi xmlns:a14="http://schemas.microsoft.com/office/drawing/2010/main"/>
              </a:ext>
            </a:extLst>
          </a:blip>
          <a:stretch>
            <a:fillRect/>
          </a:stretch>
        </p:blipFill>
        <p:spPr>
          <a:xfrm>
            <a:off x="11056546" y="1890283"/>
            <a:ext cx="639156" cy="477616"/>
          </a:xfrm>
          <a:prstGeom prst="rect">
            <a:avLst/>
          </a:prstGeom>
        </p:spPr>
      </p:pic>
      <p:pic>
        <p:nvPicPr>
          <p:cNvPr id="165" name="Picture 2" descr="Image result for BET her logo">
            <a:extLst>
              <a:ext uri="{FF2B5EF4-FFF2-40B4-BE49-F238E27FC236}">
                <a16:creationId xmlns:a16="http://schemas.microsoft.com/office/drawing/2014/main" id="{35074800-DC96-43EA-8361-E1BC10E27FCA}"/>
              </a:ext>
            </a:extLst>
          </p:cNvPr>
          <p:cNvPicPr>
            <a:picLocks noChangeAspect="1" noChangeArrowheads="1"/>
          </p:cNvPicPr>
          <p:nvPr/>
        </p:nvPicPr>
        <p:blipFill>
          <a:blip r:embed="rId55" cstate="print">
            <a:extLst>
              <a:ext uri="{28A0092B-C50C-407E-A947-70E740481C1C}">
                <a14:useLocalDpi xmlns:a14="http://schemas.microsoft.com/office/drawing/2010/main"/>
              </a:ext>
            </a:extLst>
          </a:blip>
          <a:srcRect/>
          <a:stretch>
            <a:fillRect/>
          </a:stretch>
        </p:blipFill>
        <p:spPr bwMode="auto">
          <a:xfrm>
            <a:off x="11291805" y="3857376"/>
            <a:ext cx="559608" cy="220578"/>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165">
            <a:extLst>
              <a:ext uri="{FF2B5EF4-FFF2-40B4-BE49-F238E27FC236}">
                <a16:creationId xmlns:a16="http://schemas.microsoft.com/office/drawing/2014/main" id="{E451D32A-E771-43AE-8169-D85202593740}"/>
              </a:ext>
            </a:extLst>
          </p:cNvPr>
          <p:cNvPicPr>
            <a:picLocks noChangeAspect="1"/>
          </p:cNvPicPr>
          <p:nvPr/>
        </p:nvPicPr>
        <p:blipFill>
          <a:blip r:embed="rId56"/>
          <a:stretch>
            <a:fillRect/>
          </a:stretch>
        </p:blipFill>
        <p:spPr>
          <a:xfrm>
            <a:off x="11514363" y="4325629"/>
            <a:ext cx="333816" cy="296288"/>
          </a:xfrm>
          <a:prstGeom prst="rect">
            <a:avLst/>
          </a:prstGeom>
        </p:spPr>
      </p:pic>
      <p:pic>
        <p:nvPicPr>
          <p:cNvPr id="167" name="Picture 16" descr="Image result for own network logo">
            <a:extLst>
              <a:ext uri="{FF2B5EF4-FFF2-40B4-BE49-F238E27FC236}">
                <a16:creationId xmlns:a16="http://schemas.microsoft.com/office/drawing/2014/main" id="{7F45ECCA-0543-42D1-B6E0-A62CF1A85FE2}"/>
              </a:ext>
            </a:extLst>
          </p:cNvPr>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11388188" y="3957068"/>
            <a:ext cx="474896" cy="474896"/>
          </a:xfrm>
          <a:prstGeom prst="rect">
            <a:avLst/>
          </a:prstGeom>
          <a:noFill/>
          <a:extLst>
            <a:ext uri="{909E8E84-426E-40DD-AFC4-6F175D3DCCD1}">
              <a14:hiddenFill xmlns:a14="http://schemas.microsoft.com/office/drawing/2010/main">
                <a:solidFill>
                  <a:srgbClr val="FFFFFF"/>
                </a:solidFill>
              </a14:hiddenFill>
            </a:ext>
          </a:extLst>
        </p:spPr>
      </p:pic>
      <p:pic>
        <p:nvPicPr>
          <p:cNvPr id="168" name="Picture 2" descr="No photo description available.">
            <a:extLst>
              <a:ext uri="{FF2B5EF4-FFF2-40B4-BE49-F238E27FC236}">
                <a16:creationId xmlns:a16="http://schemas.microsoft.com/office/drawing/2014/main" id="{A4B10735-C6F5-4C60-BA91-EBF78CAA74E2}"/>
              </a:ext>
            </a:extLst>
          </p:cNvPr>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10071144" y="3877723"/>
            <a:ext cx="355873" cy="355873"/>
          </a:xfrm>
          <a:prstGeom prst="rect">
            <a:avLst/>
          </a:prstGeom>
          <a:noFill/>
          <a:extLst>
            <a:ext uri="{909E8E84-426E-40DD-AFC4-6F175D3DCCD1}">
              <a14:hiddenFill xmlns:a14="http://schemas.microsoft.com/office/drawing/2010/main">
                <a:solidFill>
                  <a:srgbClr val="FFFFFF"/>
                </a:solidFill>
              </a14:hiddenFill>
            </a:ext>
          </a:extLst>
        </p:spPr>
      </p:pic>
      <p:pic>
        <p:nvPicPr>
          <p:cNvPr id="169" name="Picture 21" descr="C:\Users\BartD.CABLETVADB\Documents\Danielle\Bloom For Network Directory\Network Logos\Disney-ABC\Disney XD.jpg">
            <a:extLst>
              <a:ext uri="{FF2B5EF4-FFF2-40B4-BE49-F238E27FC236}">
                <a16:creationId xmlns:a16="http://schemas.microsoft.com/office/drawing/2014/main" id="{95C2A562-D018-4FB6-B4CD-9A8435EF82A5}"/>
              </a:ext>
            </a:extLst>
          </p:cNvPr>
          <p:cNvPicPr>
            <a:picLocks noChangeAspect="1" noChangeArrowheads="1"/>
          </p:cNvPicPr>
          <p:nvPr/>
        </p:nvPicPr>
        <p:blipFill>
          <a:blip r:embed="rId5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206288" y="2883561"/>
            <a:ext cx="497569" cy="32382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newsy">
            <a:extLst>
              <a:ext uri="{FF2B5EF4-FFF2-40B4-BE49-F238E27FC236}">
                <a16:creationId xmlns:a16="http://schemas.microsoft.com/office/drawing/2014/main" id="{389173E0-13F1-480A-9DA3-2C5CE0325BF0}"/>
              </a:ext>
            </a:extLst>
          </p:cNvPr>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10878822" y="2724252"/>
            <a:ext cx="926594" cy="462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1796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0BE7464-375B-4206-B759-5D35AB02C9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24957" y="159719"/>
            <a:ext cx="883065" cy="575423"/>
          </a:xfrm>
          <a:prstGeom prst="round2DiagRect">
            <a:avLst/>
          </a:prstGeom>
          <a:ln w="28575">
            <a:solidFill>
              <a:schemeClr val="tx1"/>
            </a:solidFill>
          </a:ln>
        </p:spPr>
      </p:pic>
      <p:sp>
        <p:nvSpPr>
          <p:cNvPr id="7" name="Rectangle 6">
            <a:extLst>
              <a:ext uri="{FF2B5EF4-FFF2-40B4-BE49-F238E27FC236}">
                <a16:creationId xmlns:a16="http://schemas.microsoft.com/office/drawing/2014/main" id="{89BBCDCB-8526-41A3-82D0-435BFAB4EC1E}"/>
              </a:ext>
            </a:extLst>
          </p:cNvPr>
          <p:cNvSpPr/>
          <p:nvPr/>
        </p:nvSpPr>
        <p:spPr>
          <a:xfrm>
            <a:off x="0" y="0"/>
            <a:ext cx="3640112" cy="6858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30" name="Title 1">
            <a:extLst>
              <a:ext uri="{FF2B5EF4-FFF2-40B4-BE49-F238E27FC236}">
                <a16:creationId xmlns:a16="http://schemas.microsoft.com/office/drawing/2014/main" id="{9E4E832F-B8BE-4BCF-B370-F9DE2145D306}"/>
              </a:ext>
            </a:extLst>
          </p:cNvPr>
          <p:cNvSpPr>
            <a:spLocks noGrp="1"/>
          </p:cNvSpPr>
          <p:nvPr>
            <p:ph type="ctrTitle"/>
          </p:nvPr>
        </p:nvSpPr>
        <p:spPr>
          <a:xfrm>
            <a:off x="71438" y="262641"/>
            <a:ext cx="3387677" cy="3551075"/>
          </a:xfrm>
        </p:spPr>
        <p:txBody>
          <a:bodyPr/>
          <a:lstStyle/>
          <a:p>
            <a:pPr algn="l">
              <a:lnSpc>
                <a:spcPct val="100000"/>
              </a:lnSpc>
            </a:pPr>
            <a:r>
              <a:rPr lang="en-US" dirty="0">
                <a:solidFill>
                  <a:schemeClr val="bg1"/>
                </a:solidFill>
              </a:rPr>
              <a:t>Collectively, Niche Networks Reach </a:t>
            </a:r>
            <a:r>
              <a:rPr lang="en-US" b="1" i="1" dirty="0">
                <a:solidFill>
                  <a:schemeClr val="bg1"/>
                </a:solidFill>
              </a:rPr>
              <a:t>Over Half</a:t>
            </a:r>
            <a:r>
              <a:rPr lang="en-US" dirty="0">
                <a:solidFill>
                  <a:schemeClr val="bg1"/>
                </a:solidFill>
              </a:rPr>
              <a:t> Of The Total Population Each Month During Prime And </a:t>
            </a:r>
            <a:r>
              <a:rPr lang="en-US" b="1" i="1" dirty="0">
                <a:solidFill>
                  <a:schemeClr val="bg1"/>
                </a:solidFill>
              </a:rPr>
              <a:t>More Than Two-Thirds</a:t>
            </a:r>
            <a:r>
              <a:rPr lang="en-US" dirty="0">
                <a:solidFill>
                  <a:schemeClr val="bg1"/>
                </a:solidFill>
              </a:rPr>
              <a:t> Each Month At Any Point During The Day</a:t>
            </a:r>
          </a:p>
        </p:txBody>
      </p:sp>
      <p:sp>
        <p:nvSpPr>
          <p:cNvPr id="41" name="Slide Number Placeholder 5">
            <a:extLst>
              <a:ext uri="{FF2B5EF4-FFF2-40B4-BE49-F238E27FC236}">
                <a16:creationId xmlns:a16="http://schemas.microsoft.com/office/drawing/2014/main" id="{3A26E9A7-735F-4284-AB97-17D97B1CB00F}"/>
              </a:ext>
            </a:extLst>
          </p:cNvPr>
          <p:cNvSpPr txBox="1">
            <a:spLocks/>
          </p:cNvSpPr>
          <p:nvPr/>
        </p:nvSpPr>
        <p:spPr>
          <a:xfrm>
            <a:off x="9209646" y="6483697"/>
            <a:ext cx="2844800" cy="513769"/>
          </a:xfrm>
          <a:prstGeom prst="rect">
            <a:avLst/>
          </a:prstGeom>
          <a:noFill/>
        </p:spPr>
        <p:txBody>
          <a:bodyPr wrap="square" rtlCol="0">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42" name="Picture 41">
            <a:extLst>
              <a:ext uri="{FF2B5EF4-FFF2-40B4-BE49-F238E27FC236}">
                <a16:creationId xmlns:a16="http://schemas.microsoft.com/office/drawing/2014/main" id="{AB51BF40-E58E-444B-963B-545CF7E488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1889" y="6590108"/>
            <a:ext cx="2930461" cy="161904"/>
          </a:xfrm>
          <a:prstGeom prst="rect">
            <a:avLst/>
          </a:prstGeom>
        </p:spPr>
      </p:pic>
      <p:graphicFrame>
        <p:nvGraphicFramePr>
          <p:cNvPr id="6" name="Chart 5">
            <a:extLst>
              <a:ext uri="{FF2B5EF4-FFF2-40B4-BE49-F238E27FC236}">
                <a16:creationId xmlns:a16="http://schemas.microsoft.com/office/drawing/2014/main" id="{69DE926D-6509-4D6C-BCC3-84EE6DE6659E}"/>
              </a:ext>
            </a:extLst>
          </p:cNvPr>
          <p:cNvGraphicFramePr/>
          <p:nvPr>
            <p:extLst>
              <p:ext uri="{D42A27DB-BD31-4B8C-83A1-F6EECF244321}">
                <p14:modId xmlns:p14="http://schemas.microsoft.com/office/powerpoint/2010/main" val="2614859772"/>
              </p:ext>
            </p:extLst>
          </p:nvPr>
        </p:nvGraphicFramePr>
        <p:xfrm>
          <a:off x="3850168" y="719666"/>
          <a:ext cx="8128000" cy="5418667"/>
        </p:xfrm>
        <a:graphic>
          <a:graphicData uri="http://schemas.openxmlformats.org/drawingml/2006/chart">
            <c:chart xmlns:c="http://schemas.openxmlformats.org/drawingml/2006/chart" xmlns:r="http://schemas.openxmlformats.org/officeDocument/2006/relationships" r:id="rId4"/>
          </a:graphicData>
        </a:graphic>
      </p:graphicFrame>
      <p:sp>
        <p:nvSpPr>
          <p:cNvPr id="20" name="Text Placeholder 3">
            <a:extLst>
              <a:ext uri="{FF2B5EF4-FFF2-40B4-BE49-F238E27FC236}">
                <a16:creationId xmlns:a16="http://schemas.microsoft.com/office/drawing/2014/main" id="{6148B2BC-4D91-4B3B-80C3-318C19FF320C}"/>
              </a:ext>
            </a:extLst>
          </p:cNvPr>
          <p:cNvSpPr txBox="1">
            <a:spLocks/>
          </p:cNvSpPr>
          <p:nvPr/>
        </p:nvSpPr>
        <p:spPr>
          <a:xfrm>
            <a:off x="0" y="6225251"/>
            <a:ext cx="3653514" cy="513770"/>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dirty="0">
                <a:ln>
                  <a:noFill/>
                </a:ln>
                <a:solidFill>
                  <a:prstClr val="white"/>
                </a:solidFill>
                <a:effectLst/>
                <a:uLnTx/>
                <a:uFillTx/>
                <a:latin typeface="Trebuchet MS"/>
                <a:ea typeface="+mn-ea"/>
                <a:cs typeface="+mn-cs"/>
              </a:rPr>
              <a:t>Source: VAB analysis of Nielsen </a:t>
            </a:r>
            <a:r>
              <a:rPr kumimoji="0" lang="en-US" sz="800" b="0" i="0" u="none" strike="noStrike" kern="1200" cap="none" spc="0" normalizeH="0" baseline="0" noProof="0" dirty="0" err="1">
                <a:ln>
                  <a:noFill/>
                </a:ln>
                <a:solidFill>
                  <a:prstClr val="white"/>
                </a:solidFill>
                <a:effectLst/>
                <a:uLnTx/>
                <a:uFillTx/>
                <a:latin typeface="Trebuchet MS"/>
                <a:ea typeface="+mn-ea"/>
                <a:cs typeface="+mn-cs"/>
              </a:rPr>
              <a:t>Npower</a:t>
            </a:r>
            <a:r>
              <a:rPr kumimoji="0" lang="en-US" sz="800" b="0" i="0" u="none" strike="noStrike" kern="1200" cap="none" spc="0" normalizeH="0" baseline="0" noProof="0" dirty="0">
                <a:ln>
                  <a:noFill/>
                </a:ln>
                <a:solidFill>
                  <a:prstClr val="white"/>
                </a:solidFill>
                <a:effectLst/>
                <a:uLnTx/>
                <a:uFillTx/>
                <a:latin typeface="Trebuchet MS"/>
                <a:ea typeface="+mn-ea"/>
                <a:cs typeface="+mn-cs"/>
              </a:rPr>
              <a:t> R&amp;F Time Period Report, Persons 2+, Playback Time Period: Live +7 Days (+168 hours) | TV | Linear with VOD, Total Day, Measurement Interval: 12/1 – 12/31 2018. Network set reflects the identified 2018 niche cable networks and large cable networks.</a:t>
            </a:r>
          </a:p>
        </p:txBody>
      </p:sp>
    </p:spTree>
    <p:extLst>
      <p:ext uri="{BB962C8B-B14F-4D97-AF65-F5344CB8AC3E}">
        <p14:creationId xmlns:p14="http://schemas.microsoft.com/office/powerpoint/2010/main" val="25130431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5B479F03-7786-48CA-81A5-7C5B2666ADEB}"/>
              </a:ext>
            </a:extLst>
          </p:cNvPr>
          <p:cNvSpPr/>
          <p:nvPr/>
        </p:nvSpPr>
        <p:spPr>
          <a:xfrm>
            <a:off x="0" y="0"/>
            <a:ext cx="3640112" cy="6858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172398"/>
            <a:endParaRPr lang="en-US" sz="4600">
              <a:solidFill>
                <a:prstClr val="white"/>
              </a:solidFill>
              <a:latin typeface="Trebuchet MS"/>
            </a:endParaRPr>
          </a:p>
        </p:txBody>
      </p:sp>
      <p:sp>
        <p:nvSpPr>
          <p:cNvPr id="2" name="Title 1">
            <a:extLst>
              <a:ext uri="{FF2B5EF4-FFF2-40B4-BE49-F238E27FC236}">
                <a16:creationId xmlns:a16="http://schemas.microsoft.com/office/drawing/2014/main" id="{08C3B6BE-B784-4657-9B29-47CF4428A526}"/>
              </a:ext>
            </a:extLst>
          </p:cNvPr>
          <p:cNvSpPr>
            <a:spLocks noGrp="1"/>
          </p:cNvSpPr>
          <p:nvPr>
            <p:ph type="ctrTitle"/>
          </p:nvPr>
        </p:nvSpPr>
        <p:spPr>
          <a:xfrm>
            <a:off x="103583" y="226380"/>
            <a:ext cx="3481366" cy="2027344"/>
          </a:xfrm>
        </p:spPr>
        <p:txBody>
          <a:bodyPr/>
          <a:lstStyle/>
          <a:p>
            <a:pPr algn="l">
              <a:lnSpc>
                <a:spcPct val="100000"/>
              </a:lnSpc>
            </a:pPr>
            <a:r>
              <a:rPr lang="en-US" dirty="0">
                <a:solidFill>
                  <a:schemeClr val="bg1"/>
                </a:solidFill>
              </a:rPr>
              <a:t>Niche Cable Offers </a:t>
            </a:r>
            <a:r>
              <a:rPr lang="en-US" b="1" i="1" dirty="0">
                <a:solidFill>
                  <a:schemeClr val="bg1"/>
                </a:solidFill>
              </a:rPr>
              <a:t>Incremental Reach</a:t>
            </a:r>
            <a:r>
              <a:rPr lang="en-US" dirty="0">
                <a:solidFill>
                  <a:schemeClr val="bg1"/>
                </a:solidFill>
              </a:rPr>
              <a:t> Opportunities Against People Who Are Not Regularly Watching Larger Cable Networks</a:t>
            </a:r>
          </a:p>
        </p:txBody>
      </p:sp>
      <p:sp>
        <p:nvSpPr>
          <p:cNvPr id="4" name="Text Placeholder 3">
            <a:extLst>
              <a:ext uri="{FF2B5EF4-FFF2-40B4-BE49-F238E27FC236}">
                <a16:creationId xmlns:a16="http://schemas.microsoft.com/office/drawing/2014/main" id="{8D1E82BF-957E-40D5-9157-23A59127E886}"/>
              </a:ext>
            </a:extLst>
          </p:cNvPr>
          <p:cNvSpPr>
            <a:spLocks noGrp="1"/>
          </p:cNvSpPr>
          <p:nvPr>
            <p:ph type="body" sz="quarter" idx="14"/>
          </p:nvPr>
        </p:nvSpPr>
        <p:spPr>
          <a:xfrm>
            <a:off x="-11361" y="6534792"/>
            <a:ext cx="3075137" cy="356412"/>
          </a:xfrm>
        </p:spPr>
        <p:txBody>
          <a:bodyPr/>
          <a:lstStyle/>
          <a:p>
            <a:r>
              <a:rPr lang="en-US" sz="800" dirty="0">
                <a:solidFill>
                  <a:schemeClr val="bg1"/>
                </a:solidFill>
              </a:rPr>
              <a:t>Source: GfK MRI duplication analysis. 2018 Doublebase; Niche audience segment designations as per slide 4.</a:t>
            </a:r>
          </a:p>
        </p:txBody>
      </p:sp>
      <p:sp>
        <p:nvSpPr>
          <p:cNvPr id="19" name="Rectangle: Rounded Corners 18">
            <a:extLst>
              <a:ext uri="{FF2B5EF4-FFF2-40B4-BE49-F238E27FC236}">
                <a16:creationId xmlns:a16="http://schemas.microsoft.com/office/drawing/2014/main" id="{21776B88-670E-4E2E-8525-C436185F6BCB}"/>
              </a:ext>
            </a:extLst>
          </p:cNvPr>
          <p:cNvSpPr/>
          <p:nvPr/>
        </p:nvSpPr>
        <p:spPr>
          <a:xfrm>
            <a:off x="3800837" y="5685364"/>
            <a:ext cx="1005840" cy="402336"/>
          </a:xfrm>
          <a:prstGeom prst="roundRect">
            <a:avLst/>
          </a:prstGeom>
          <a:solidFill>
            <a:schemeClr val="bg1">
              <a:lumMod val="85000"/>
            </a:schemeClr>
          </a:solidFill>
          <a:ln>
            <a:solidFill>
              <a:schemeClr val="tx1"/>
            </a:solidFill>
          </a:ln>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7" name="TextBox 6"/>
          <p:cNvSpPr txBox="1"/>
          <p:nvPr/>
        </p:nvSpPr>
        <p:spPr>
          <a:xfrm>
            <a:off x="4020667" y="5705019"/>
            <a:ext cx="56618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rebuchet MS"/>
                <a:ea typeface="+mn-ea"/>
                <a:cs typeface="+mn-cs"/>
              </a:rPr>
              <a:t>23%</a:t>
            </a:r>
          </a:p>
        </p:txBody>
      </p:sp>
      <p:sp>
        <p:nvSpPr>
          <p:cNvPr id="3" name="TextBox 2">
            <a:extLst>
              <a:ext uri="{FF2B5EF4-FFF2-40B4-BE49-F238E27FC236}">
                <a16:creationId xmlns:a16="http://schemas.microsoft.com/office/drawing/2014/main" id="{423A12B7-5CFF-4D90-91F2-98913EDB6EF5}"/>
              </a:ext>
            </a:extLst>
          </p:cNvPr>
          <p:cNvSpPr txBox="1"/>
          <p:nvPr/>
        </p:nvSpPr>
        <p:spPr>
          <a:xfrm>
            <a:off x="3584956" y="1299471"/>
            <a:ext cx="1539203"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Trebuchet MS"/>
                <a:ea typeface="+mn-ea"/>
                <a:cs typeface="+mn-cs"/>
              </a:rPr>
              <a:t>Incremental</a:t>
            </a:r>
            <a:r>
              <a:rPr kumimoji="0" lang="en-US" sz="1200" b="1" i="0" u="sng" strike="noStrike" kern="1200" cap="none" spc="0" normalizeH="0" baseline="0" noProof="0" dirty="0">
                <a:ln>
                  <a:noFill/>
                </a:ln>
                <a:solidFill>
                  <a:prstClr val="black"/>
                </a:solidFill>
                <a:effectLst/>
                <a:uLnTx/>
                <a:uFillTx/>
                <a:latin typeface="Trebuchet MS"/>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Trebuchet MS"/>
                <a:ea typeface="+mn-ea"/>
                <a:cs typeface="+mn-cs"/>
              </a:rPr>
              <a:t>Reach Opportunity</a:t>
            </a:r>
          </a:p>
        </p:txBody>
      </p:sp>
      <p:sp>
        <p:nvSpPr>
          <p:cNvPr id="22" name="Rectangle: Rounded Corners 21">
            <a:extLst>
              <a:ext uri="{FF2B5EF4-FFF2-40B4-BE49-F238E27FC236}">
                <a16:creationId xmlns:a16="http://schemas.microsoft.com/office/drawing/2014/main" id="{0C29DA74-C1FA-4381-B27A-A99D75A2DC02}"/>
              </a:ext>
            </a:extLst>
          </p:cNvPr>
          <p:cNvSpPr/>
          <p:nvPr/>
        </p:nvSpPr>
        <p:spPr>
          <a:xfrm>
            <a:off x="3800837" y="2970519"/>
            <a:ext cx="1005840" cy="402336"/>
          </a:xfrm>
          <a:prstGeom prst="roundRect">
            <a:avLst/>
          </a:prstGeom>
          <a:solidFill>
            <a:schemeClr val="bg1">
              <a:lumMod val="85000"/>
            </a:schemeClr>
          </a:solidFill>
          <a:ln>
            <a:solidFill>
              <a:schemeClr val="tx1"/>
            </a:solidFill>
          </a:ln>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9" name="TextBox 8">
            <a:extLst>
              <a:ext uri="{FF2B5EF4-FFF2-40B4-BE49-F238E27FC236}">
                <a16:creationId xmlns:a16="http://schemas.microsoft.com/office/drawing/2014/main" id="{C95335FF-1A5D-4295-9AA4-C76E78FB848E}"/>
              </a:ext>
            </a:extLst>
          </p:cNvPr>
          <p:cNvSpPr txBox="1"/>
          <p:nvPr/>
        </p:nvSpPr>
        <p:spPr>
          <a:xfrm>
            <a:off x="4020667" y="2993657"/>
            <a:ext cx="56618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rebuchet MS"/>
                <a:ea typeface="+mn-ea"/>
                <a:cs typeface="+mn-cs"/>
              </a:rPr>
              <a:t>39%</a:t>
            </a:r>
          </a:p>
        </p:txBody>
      </p:sp>
      <p:sp>
        <p:nvSpPr>
          <p:cNvPr id="23" name="Rectangle: Rounded Corners 22">
            <a:extLst>
              <a:ext uri="{FF2B5EF4-FFF2-40B4-BE49-F238E27FC236}">
                <a16:creationId xmlns:a16="http://schemas.microsoft.com/office/drawing/2014/main" id="{A66787F2-88B6-4339-BF8C-6BB4BFC8A394}"/>
              </a:ext>
            </a:extLst>
          </p:cNvPr>
          <p:cNvSpPr/>
          <p:nvPr/>
        </p:nvSpPr>
        <p:spPr>
          <a:xfrm>
            <a:off x="3800837" y="5131778"/>
            <a:ext cx="1005840" cy="402336"/>
          </a:xfrm>
          <a:prstGeom prst="roundRect">
            <a:avLst/>
          </a:prstGeom>
          <a:solidFill>
            <a:schemeClr val="bg1">
              <a:lumMod val="85000"/>
            </a:schemeClr>
          </a:solidFill>
          <a:ln>
            <a:solidFill>
              <a:schemeClr val="tx1"/>
            </a:solidFill>
          </a:ln>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1" name="TextBox 10">
            <a:extLst>
              <a:ext uri="{FF2B5EF4-FFF2-40B4-BE49-F238E27FC236}">
                <a16:creationId xmlns:a16="http://schemas.microsoft.com/office/drawing/2014/main" id="{0A9E767E-479E-4B13-9C96-CC3B3F3A10A0}"/>
              </a:ext>
            </a:extLst>
          </p:cNvPr>
          <p:cNvSpPr txBox="1"/>
          <p:nvPr/>
        </p:nvSpPr>
        <p:spPr>
          <a:xfrm>
            <a:off x="4020667" y="5137537"/>
            <a:ext cx="56618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rebuchet MS"/>
                <a:ea typeface="+mn-ea"/>
                <a:cs typeface="+mn-cs"/>
              </a:rPr>
              <a:t>18%</a:t>
            </a:r>
          </a:p>
        </p:txBody>
      </p:sp>
      <p:sp>
        <p:nvSpPr>
          <p:cNvPr id="24" name="Rectangle: Rounded Corners 23">
            <a:extLst>
              <a:ext uri="{FF2B5EF4-FFF2-40B4-BE49-F238E27FC236}">
                <a16:creationId xmlns:a16="http://schemas.microsoft.com/office/drawing/2014/main" id="{86042111-1872-408C-8E49-6AD1536B39AC}"/>
              </a:ext>
            </a:extLst>
          </p:cNvPr>
          <p:cNvSpPr/>
          <p:nvPr/>
        </p:nvSpPr>
        <p:spPr>
          <a:xfrm>
            <a:off x="3800837" y="4592764"/>
            <a:ext cx="1005840" cy="402336"/>
          </a:xfrm>
          <a:prstGeom prst="roundRect">
            <a:avLst/>
          </a:prstGeom>
          <a:solidFill>
            <a:schemeClr val="bg1">
              <a:lumMod val="85000"/>
            </a:schemeClr>
          </a:solidFill>
          <a:ln>
            <a:solidFill>
              <a:schemeClr val="tx1"/>
            </a:solidFill>
          </a:ln>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3" name="TextBox 12">
            <a:extLst>
              <a:ext uri="{FF2B5EF4-FFF2-40B4-BE49-F238E27FC236}">
                <a16:creationId xmlns:a16="http://schemas.microsoft.com/office/drawing/2014/main" id="{B91FC668-46AF-4548-85ED-8112F8BE1A39}"/>
              </a:ext>
            </a:extLst>
          </p:cNvPr>
          <p:cNvSpPr txBox="1"/>
          <p:nvPr/>
        </p:nvSpPr>
        <p:spPr>
          <a:xfrm>
            <a:off x="4020667" y="4629421"/>
            <a:ext cx="56618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Trebuchet MS"/>
              </a:rPr>
              <a:t>24</a:t>
            </a:r>
            <a:r>
              <a:rPr kumimoji="0" lang="en-US" sz="1600" b="1" i="0" u="none" strike="noStrike" kern="1200" cap="none" spc="0" normalizeH="0" baseline="0" noProof="0" dirty="0">
                <a:ln>
                  <a:noFill/>
                </a:ln>
                <a:solidFill>
                  <a:prstClr val="black"/>
                </a:solidFill>
                <a:effectLst/>
                <a:uLnTx/>
                <a:uFillTx/>
                <a:latin typeface="Trebuchet MS"/>
                <a:ea typeface="+mn-ea"/>
                <a:cs typeface="+mn-cs"/>
              </a:rPr>
              <a:t>%</a:t>
            </a:r>
          </a:p>
        </p:txBody>
      </p:sp>
      <p:grpSp>
        <p:nvGrpSpPr>
          <p:cNvPr id="28" name="Group 27">
            <a:extLst>
              <a:ext uri="{FF2B5EF4-FFF2-40B4-BE49-F238E27FC236}">
                <a16:creationId xmlns:a16="http://schemas.microsoft.com/office/drawing/2014/main" id="{DC4367FA-8265-4B36-8F45-DD6EE399ECE3}"/>
              </a:ext>
            </a:extLst>
          </p:cNvPr>
          <p:cNvGrpSpPr/>
          <p:nvPr/>
        </p:nvGrpSpPr>
        <p:grpSpPr>
          <a:xfrm>
            <a:off x="3800837" y="2443069"/>
            <a:ext cx="1005840" cy="402336"/>
            <a:chOff x="546071" y="4675613"/>
            <a:chExt cx="931817" cy="433591"/>
          </a:xfrm>
          <a:effectLst/>
        </p:grpSpPr>
        <p:sp>
          <p:nvSpPr>
            <p:cNvPr id="25" name="Rectangle: Rounded Corners 24">
              <a:extLst>
                <a:ext uri="{FF2B5EF4-FFF2-40B4-BE49-F238E27FC236}">
                  <a16:creationId xmlns:a16="http://schemas.microsoft.com/office/drawing/2014/main" id="{94DCFE8B-392B-4197-B49A-F3F3B45030B3}"/>
                </a:ext>
              </a:extLst>
            </p:cNvPr>
            <p:cNvSpPr/>
            <p:nvPr/>
          </p:nvSpPr>
          <p:spPr>
            <a:xfrm>
              <a:off x="546071" y="4675613"/>
              <a:ext cx="931817" cy="433591"/>
            </a:xfrm>
            <a:prstGeom prst="roundRect">
              <a:avLst/>
            </a:prstGeom>
            <a:solidFill>
              <a:schemeClr val="bg1">
                <a:lumMod val="85000"/>
              </a:schemeClr>
            </a:solidFill>
            <a:ln>
              <a:solidFill>
                <a:schemeClr val="tx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rebuchet MS"/>
                <a:ea typeface="+mn-ea"/>
                <a:cs typeface="+mn-cs"/>
              </a:endParaRPr>
            </a:p>
          </p:txBody>
        </p:sp>
        <p:sp>
          <p:nvSpPr>
            <p:cNvPr id="15" name="TextBox 14">
              <a:extLst>
                <a:ext uri="{FF2B5EF4-FFF2-40B4-BE49-F238E27FC236}">
                  <a16:creationId xmlns:a16="http://schemas.microsoft.com/office/drawing/2014/main" id="{9372F352-974D-48B1-B908-F84090F0EBBF}"/>
                </a:ext>
              </a:extLst>
            </p:cNvPr>
            <p:cNvSpPr txBox="1"/>
            <p:nvPr/>
          </p:nvSpPr>
          <p:spPr>
            <a:xfrm>
              <a:off x="751663" y="4702946"/>
              <a:ext cx="524514" cy="3648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Trebuchet MS"/>
                  <a:ea typeface="+mn-ea"/>
                  <a:cs typeface="+mn-cs"/>
                </a:rPr>
                <a:t>64%</a:t>
              </a:r>
            </a:p>
          </p:txBody>
        </p:sp>
      </p:grpSp>
      <p:sp>
        <p:nvSpPr>
          <p:cNvPr id="26" name="Rectangle: Rounded Corners 25">
            <a:extLst>
              <a:ext uri="{FF2B5EF4-FFF2-40B4-BE49-F238E27FC236}">
                <a16:creationId xmlns:a16="http://schemas.microsoft.com/office/drawing/2014/main" id="{6688E138-B1EC-4370-AC0B-90BE25EEEAF4}"/>
              </a:ext>
            </a:extLst>
          </p:cNvPr>
          <p:cNvSpPr/>
          <p:nvPr/>
        </p:nvSpPr>
        <p:spPr>
          <a:xfrm>
            <a:off x="3800837" y="3498495"/>
            <a:ext cx="1005840" cy="402336"/>
          </a:xfrm>
          <a:prstGeom prst="roundRect">
            <a:avLst/>
          </a:prstGeom>
          <a:solidFill>
            <a:schemeClr val="bg1">
              <a:lumMod val="85000"/>
            </a:schemeClr>
          </a:solidFill>
          <a:ln>
            <a:solidFill>
              <a:schemeClr val="tx1"/>
            </a:solidFill>
          </a:ln>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8" name="TextBox 17">
            <a:extLst>
              <a:ext uri="{FF2B5EF4-FFF2-40B4-BE49-F238E27FC236}">
                <a16:creationId xmlns:a16="http://schemas.microsoft.com/office/drawing/2014/main" id="{3B8AA67A-8B99-4AF4-9CF0-D7250D299EC6}"/>
              </a:ext>
            </a:extLst>
          </p:cNvPr>
          <p:cNvSpPr txBox="1"/>
          <p:nvPr/>
        </p:nvSpPr>
        <p:spPr>
          <a:xfrm>
            <a:off x="4599787" y="799068"/>
            <a:ext cx="680629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a:ea typeface="+mn-ea"/>
                <a:cs typeface="+mn-cs"/>
              </a:rPr>
              <a:t>Relying upon the major Cable network to “cover off” each genre often means leaving audience on the table</a:t>
            </a:r>
          </a:p>
        </p:txBody>
      </p:sp>
      <p:sp>
        <p:nvSpPr>
          <p:cNvPr id="20" name="AutoShape 2" descr="Image result for ESPN LOGO">
            <a:extLst>
              <a:ext uri="{FF2B5EF4-FFF2-40B4-BE49-F238E27FC236}">
                <a16:creationId xmlns:a16="http://schemas.microsoft.com/office/drawing/2014/main" id="{FEE7761A-C092-45E3-AC4A-C169C2E61163}"/>
              </a:ext>
            </a:extLst>
          </p:cNvPr>
          <p:cNvSpPr>
            <a:spLocks noChangeAspect="1" noChangeArrowheads="1"/>
          </p:cNvSpPr>
          <p:nvPr/>
        </p:nvSpPr>
        <p:spPr bwMode="auto">
          <a:xfrm>
            <a:off x="7850534" y="306937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a:ea typeface="+mn-ea"/>
              <a:cs typeface="+mn-cs"/>
            </a:endParaRPr>
          </a:p>
        </p:txBody>
      </p:sp>
      <p:sp>
        <p:nvSpPr>
          <p:cNvPr id="31" name="Rectangle: Rounded Corners 30">
            <a:extLst>
              <a:ext uri="{FF2B5EF4-FFF2-40B4-BE49-F238E27FC236}">
                <a16:creationId xmlns:a16="http://schemas.microsoft.com/office/drawing/2014/main" id="{E8528B2A-2F00-44D3-8A43-F61AE983DB59}"/>
              </a:ext>
            </a:extLst>
          </p:cNvPr>
          <p:cNvSpPr/>
          <p:nvPr/>
        </p:nvSpPr>
        <p:spPr>
          <a:xfrm>
            <a:off x="3802808" y="1929542"/>
            <a:ext cx="1001899" cy="400247"/>
          </a:xfrm>
          <a:prstGeom prst="roundRect">
            <a:avLst/>
          </a:prstGeom>
          <a:solidFill>
            <a:schemeClr val="bg1">
              <a:lumMod val="85000"/>
            </a:schemeClr>
          </a:solidFill>
          <a:ln>
            <a:solidFill>
              <a:schemeClr val="tx1"/>
            </a:solidFill>
          </a:ln>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2" name="TextBox 31">
            <a:extLst>
              <a:ext uri="{FF2B5EF4-FFF2-40B4-BE49-F238E27FC236}">
                <a16:creationId xmlns:a16="http://schemas.microsoft.com/office/drawing/2014/main" id="{45788CB1-B8E4-4DA5-B462-498331BCBAD2}"/>
              </a:ext>
            </a:extLst>
          </p:cNvPr>
          <p:cNvSpPr txBox="1"/>
          <p:nvPr/>
        </p:nvSpPr>
        <p:spPr>
          <a:xfrm>
            <a:off x="4020667" y="1947096"/>
            <a:ext cx="56618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rebuchet MS"/>
                <a:ea typeface="+mn-ea"/>
                <a:cs typeface="+mn-cs"/>
              </a:rPr>
              <a:t>83%</a:t>
            </a:r>
          </a:p>
        </p:txBody>
      </p:sp>
      <p:sp>
        <p:nvSpPr>
          <p:cNvPr id="56" name="Rectangle: Rounded Corners 55">
            <a:extLst>
              <a:ext uri="{FF2B5EF4-FFF2-40B4-BE49-F238E27FC236}">
                <a16:creationId xmlns:a16="http://schemas.microsoft.com/office/drawing/2014/main" id="{00F33233-A031-4CF6-9208-4701F53E2327}"/>
              </a:ext>
            </a:extLst>
          </p:cNvPr>
          <p:cNvSpPr/>
          <p:nvPr/>
        </p:nvSpPr>
        <p:spPr>
          <a:xfrm>
            <a:off x="3800837" y="4063120"/>
            <a:ext cx="1005840" cy="402335"/>
          </a:xfrm>
          <a:prstGeom prst="roundRect">
            <a:avLst/>
          </a:prstGeom>
          <a:solidFill>
            <a:schemeClr val="bg1">
              <a:lumMod val="85000"/>
            </a:schemeClr>
          </a:solidFill>
          <a:ln>
            <a:solidFill>
              <a:schemeClr val="tx1"/>
            </a:solidFill>
          </a:ln>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Trebuchet MS"/>
              <a:ea typeface="+mn-ea"/>
              <a:cs typeface="+mn-cs"/>
            </a:endParaRPr>
          </a:p>
        </p:txBody>
      </p:sp>
      <p:sp>
        <p:nvSpPr>
          <p:cNvPr id="55" name="TextBox 54">
            <a:extLst>
              <a:ext uri="{FF2B5EF4-FFF2-40B4-BE49-F238E27FC236}">
                <a16:creationId xmlns:a16="http://schemas.microsoft.com/office/drawing/2014/main" id="{361AF3B2-A5B6-4792-80AD-D3E7CAD24D8F}"/>
              </a:ext>
            </a:extLst>
          </p:cNvPr>
          <p:cNvSpPr txBox="1"/>
          <p:nvPr/>
        </p:nvSpPr>
        <p:spPr>
          <a:xfrm>
            <a:off x="4020667" y="3511670"/>
            <a:ext cx="56618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rebuchet MS"/>
                <a:ea typeface="+mn-ea"/>
                <a:cs typeface="+mn-cs"/>
              </a:rPr>
              <a:t>41%</a:t>
            </a:r>
          </a:p>
        </p:txBody>
      </p:sp>
      <p:sp>
        <p:nvSpPr>
          <p:cNvPr id="14" name="TextBox 13">
            <a:extLst>
              <a:ext uri="{FF2B5EF4-FFF2-40B4-BE49-F238E27FC236}">
                <a16:creationId xmlns:a16="http://schemas.microsoft.com/office/drawing/2014/main" id="{192470D0-029A-436B-A0EC-C0D6B3B34C00}"/>
              </a:ext>
            </a:extLst>
          </p:cNvPr>
          <p:cNvSpPr txBox="1"/>
          <p:nvPr/>
        </p:nvSpPr>
        <p:spPr>
          <a:xfrm>
            <a:off x="4789009" y="2550199"/>
            <a:ext cx="6851849"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Trebuchet MS"/>
                <a:ea typeface="+mn-ea"/>
                <a:cs typeface="+mn-cs"/>
              </a:rPr>
              <a:t>…of the Niche Cable </a:t>
            </a:r>
            <a:r>
              <a:rPr kumimoji="0" lang="en-US" sz="1500" b="0" i="0" u="none" strike="noStrike" kern="1200" cap="none" spc="0" normalizeH="0" baseline="0" noProof="0" dirty="0">
                <a:ln>
                  <a:noFill/>
                </a:ln>
                <a:solidFill>
                  <a:srgbClr val="4F81BD"/>
                </a:solidFill>
                <a:effectLst/>
                <a:uLnTx/>
                <a:uFillTx/>
                <a:latin typeface="Trebuchet MS"/>
                <a:ea typeface="+mn-ea"/>
                <a:cs typeface="+mn-cs"/>
              </a:rPr>
              <a:t>family/kids entertainment </a:t>
            </a:r>
            <a:r>
              <a:rPr kumimoji="0" lang="en-US" sz="1500" b="0" i="0" u="none" strike="noStrike" kern="1200" cap="none" spc="0" normalizeH="0" baseline="0" noProof="0" dirty="0">
                <a:ln>
                  <a:noFill/>
                </a:ln>
                <a:solidFill>
                  <a:prstClr val="black"/>
                </a:solidFill>
                <a:effectLst/>
                <a:uLnTx/>
                <a:uFillTx/>
                <a:latin typeface="Trebuchet MS"/>
                <a:ea typeface="+mn-ea"/>
                <a:cs typeface="+mn-cs"/>
              </a:rPr>
              <a:t>audience isn’t watching</a:t>
            </a:r>
          </a:p>
        </p:txBody>
      </p:sp>
      <p:sp>
        <p:nvSpPr>
          <p:cNvPr id="16" name="TextBox 15">
            <a:extLst>
              <a:ext uri="{FF2B5EF4-FFF2-40B4-BE49-F238E27FC236}">
                <a16:creationId xmlns:a16="http://schemas.microsoft.com/office/drawing/2014/main" id="{B25E3B18-5F05-4079-B58E-7E46BC5F4DBC}"/>
              </a:ext>
            </a:extLst>
          </p:cNvPr>
          <p:cNvSpPr txBox="1"/>
          <p:nvPr/>
        </p:nvSpPr>
        <p:spPr>
          <a:xfrm>
            <a:off x="4789009" y="4070220"/>
            <a:ext cx="6851849"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Trebuchet MS"/>
                <a:ea typeface="+mn-ea"/>
                <a:cs typeface="+mn-cs"/>
              </a:rPr>
              <a:t>…of the Niche Cable </a:t>
            </a:r>
            <a:r>
              <a:rPr kumimoji="0" lang="en-US" sz="1500" b="0" i="0" u="none" strike="noStrike" kern="1200" cap="none" spc="0" normalizeH="0" baseline="0" noProof="0" dirty="0">
                <a:ln>
                  <a:noFill/>
                </a:ln>
                <a:solidFill>
                  <a:srgbClr val="4F81BD"/>
                </a:solidFill>
                <a:effectLst/>
                <a:uLnTx/>
                <a:uFillTx/>
                <a:latin typeface="Trebuchet MS"/>
                <a:ea typeface="+mn-ea"/>
                <a:cs typeface="+mn-cs"/>
              </a:rPr>
              <a:t>science/nature/tech </a:t>
            </a:r>
            <a:r>
              <a:rPr kumimoji="0" lang="en-US" sz="1500" b="0" i="0" u="none" strike="noStrike" kern="1200" cap="none" spc="0" normalizeH="0" baseline="0" noProof="0" dirty="0">
                <a:ln>
                  <a:noFill/>
                </a:ln>
                <a:solidFill>
                  <a:prstClr val="black"/>
                </a:solidFill>
                <a:effectLst/>
                <a:uLnTx/>
                <a:uFillTx/>
                <a:latin typeface="Trebuchet MS"/>
                <a:ea typeface="+mn-ea"/>
                <a:cs typeface="+mn-cs"/>
              </a:rPr>
              <a:t>audience isn’t watching</a:t>
            </a:r>
          </a:p>
        </p:txBody>
      </p:sp>
      <p:grpSp>
        <p:nvGrpSpPr>
          <p:cNvPr id="62" name="Group 61">
            <a:extLst>
              <a:ext uri="{FF2B5EF4-FFF2-40B4-BE49-F238E27FC236}">
                <a16:creationId xmlns:a16="http://schemas.microsoft.com/office/drawing/2014/main" id="{7F94D11D-8E05-4F33-9668-5B93F3E60B80}"/>
              </a:ext>
            </a:extLst>
          </p:cNvPr>
          <p:cNvGrpSpPr/>
          <p:nvPr/>
        </p:nvGrpSpPr>
        <p:grpSpPr>
          <a:xfrm>
            <a:off x="4789009" y="5727342"/>
            <a:ext cx="6851849" cy="382309"/>
            <a:chOff x="2685626" y="6000474"/>
            <a:chExt cx="6851849" cy="382309"/>
          </a:xfrm>
        </p:grpSpPr>
        <p:sp>
          <p:nvSpPr>
            <p:cNvPr id="5" name="TextBox 4"/>
            <p:cNvSpPr txBox="1"/>
            <p:nvPr/>
          </p:nvSpPr>
          <p:spPr>
            <a:xfrm>
              <a:off x="2685626" y="6000474"/>
              <a:ext cx="6851849"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Trebuchet MS"/>
                  <a:ea typeface="+mn-ea"/>
                  <a:cs typeface="+mn-cs"/>
                </a:rPr>
                <a:t>…of the Niche Cable </a:t>
              </a:r>
              <a:r>
                <a:rPr kumimoji="0" lang="en-US" sz="1500" b="0" i="0" u="none" strike="noStrike" kern="1200" cap="none" spc="0" normalizeH="0" baseline="0" noProof="0" dirty="0">
                  <a:ln>
                    <a:noFill/>
                  </a:ln>
                  <a:solidFill>
                    <a:srgbClr val="4F81BD"/>
                  </a:solidFill>
                  <a:effectLst/>
                  <a:uLnTx/>
                  <a:uFillTx/>
                  <a:latin typeface="Trebuchet MS"/>
                  <a:ea typeface="+mn-ea"/>
                  <a:cs typeface="+mn-cs"/>
                </a:rPr>
                <a:t>sports audience </a:t>
              </a:r>
              <a:r>
                <a:rPr kumimoji="0" lang="en-US" sz="1500" b="0" i="0" u="none" strike="noStrike" kern="1200" cap="none" spc="0" normalizeH="0" baseline="0" noProof="0" dirty="0">
                  <a:ln>
                    <a:noFill/>
                  </a:ln>
                  <a:solidFill>
                    <a:prstClr val="black"/>
                  </a:solidFill>
                  <a:effectLst/>
                  <a:uLnTx/>
                  <a:uFillTx/>
                  <a:latin typeface="Trebuchet MS"/>
                  <a:ea typeface="+mn-ea"/>
                  <a:cs typeface="+mn-cs"/>
                </a:rPr>
                <a:t>isn’t watching </a:t>
              </a:r>
            </a:p>
          </p:txBody>
        </p:sp>
        <p:pic>
          <p:nvPicPr>
            <p:cNvPr id="21" name="Picture 20">
              <a:extLst>
                <a:ext uri="{FF2B5EF4-FFF2-40B4-BE49-F238E27FC236}">
                  <a16:creationId xmlns:a16="http://schemas.microsoft.com/office/drawing/2014/main" id="{23EFC048-83BA-4CCF-A69B-2B248DB8907F}"/>
                </a:ext>
              </a:extLst>
            </p:cNvPr>
            <p:cNvPicPr>
              <a:picLocks noChangeAspect="1"/>
            </p:cNvPicPr>
            <p:nvPr/>
          </p:nvPicPr>
          <p:blipFill rotWithShape="1">
            <a:blip r:embed="rId2"/>
            <a:srcRect t="36315" b="31801"/>
            <a:stretch/>
          </p:blipFill>
          <p:spPr>
            <a:xfrm>
              <a:off x="7207472" y="6033051"/>
              <a:ext cx="1096876" cy="349732"/>
            </a:xfrm>
            <a:prstGeom prst="rect">
              <a:avLst/>
            </a:prstGeom>
          </p:spPr>
        </p:pic>
      </p:grpSp>
      <p:sp>
        <p:nvSpPr>
          <p:cNvPr id="29" name="TextBox 28">
            <a:extLst>
              <a:ext uri="{FF2B5EF4-FFF2-40B4-BE49-F238E27FC236}">
                <a16:creationId xmlns:a16="http://schemas.microsoft.com/office/drawing/2014/main" id="{4C85C1BA-DC03-4A8E-AF75-5480751E3F4B}"/>
              </a:ext>
            </a:extLst>
          </p:cNvPr>
          <p:cNvSpPr txBox="1"/>
          <p:nvPr/>
        </p:nvSpPr>
        <p:spPr>
          <a:xfrm>
            <a:off x="4800430" y="2004434"/>
            <a:ext cx="6851849"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Trebuchet MS"/>
                <a:ea typeface="+mn-ea"/>
                <a:cs typeface="+mn-cs"/>
              </a:rPr>
              <a:t>…of the Niche Cable </a:t>
            </a:r>
            <a:r>
              <a:rPr kumimoji="0" lang="en-US" sz="1500" b="0" i="0" u="none" strike="noStrike" kern="1200" cap="none" spc="0" normalizeH="0" baseline="0" noProof="0" dirty="0">
                <a:ln>
                  <a:noFill/>
                </a:ln>
                <a:solidFill>
                  <a:srgbClr val="4F81BD"/>
                </a:solidFill>
                <a:effectLst/>
                <a:uLnTx/>
                <a:uFillTx/>
                <a:latin typeface="Trebuchet MS"/>
                <a:ea typeface="+mn-ea"/>
                <a:cs typeface="+mn-cs"/>
              </a:rPr>
              <a:t>film </a:t>
            </a:r>
            <a:r>
              <a:rPr kumimoji="0" lang="en-US" sz="1500" b="0" i="0" u="none" strike="noStrike" kern="1200" cap="none" spc="0" normalizeH="0" baseline="0" noProof="0" dirty="0">
                <a:ln>
                  <a:noFill/>
                </a:ln>
                <a:solidFill>
                  <a:prstClr val="black"/>
                </a:solidFill>
                <a:effectLst/>
                <a:uLnTx/>
                <a:uFillTx/>
                <a:latin typeface="Trebuchet MS"/>
                <a:ea typeface="+mn-ea"/>
                <a:cs typeface="+mn-cs"/>
              </a:rPr>
              <a:t>audience isn’t watching</a:t>
            </a:r>
          </a:p>
        </p:txBody>
      </p:sp>
      <p:grpSp>
        <p:nvGrpSpPr>
          <p:cNvPr id="48" name="Group 47">
            <a:extLst>
              <a:ext uri="{FF2B5EF4-FFF2-40B4-BE49-F238E27FC236}">
                <a16:creationId xmlns:a16="http://schemas.microsoft.com/office/drawing/2014/main" id="{AC7E6DE8-13C7-490D-B336-F2D29F0E301E}"/>
              </a:ext>
            </a:extLst>
          </p:cNvPr>
          <p:cNvGrpSpPr/>
          <p:nvPr/>
        </p:nvGrpSpPr>
        <p:grpSpPr>
          <a:xfrm>
            <a:off x="4789009" y="3018019"/>
            <a:ext cx="6851849" cy="464147"/>
            <a:chOff x="2685626" y="3291151"/>
            <a:chExt cx="6851849" cy="464147"/>
          </a:xfrm>
        </p:grpSpPr>
        <p:sp>
          <p:nvSpPr>
            <p:cNvPr id="8" name="TextBox 7">
              <a:extLst>
                <a:ext uri="{FF2B5EF4-FFF2-40B4-BE49-F238E27FC236}">
                  <a16:creationId xmlns:a16="http://schemas.microsoft.com/office/drawing/2014/main" id="{54394908-2202-470B-929E-11609EBC86B4}"/>
                </a:ext>
              </a:extLst>
            </p:cNvPr>
            <p:cNvSpPr txBox="1"/>
            <p:nvPr/>
          </p:nvSpPr>
          <p:spPr>
            <a:xfrm>
              <a:off x="2685626" y="3332775"/>
              <a:ext cx="6851849"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Trebuchet MS"/>
                  <a:ea typeface="+mn-ea"/>
                  <a:cs typeface="+mn-cs"/>
                </a:rPr>
                <a:t>…of the Niche Cable </a:t>
              </a:r>
              <a:r>
                <a:rPr kumimoji="0" lang="en-US" sz="1500" b="0" i="0" u="none" strike="noStrike" kern="1200" cap="none" spc="0" normalizeH="0" baseline="0" noProof="0" dirty="0">
                  <a:ln>
                    <a:noFill/>
                  </a:ln>
                  <a:solidFill>
                    <a:srgbClr val="4F81BD"/>
                  </a:solidFill>
                  <a:effectLst/>
                  <a:uLnTx/>
                  <a:uFillTx/>
                  <a:latin typeface="Trebuchet MS"/>
                  <a:ea typeface="+mn-ea"/>
                  <a:cs typeface="+mn-cs"/>
                </a:rPr>
                <a:t>news </a:t>
              </a:r>
              <a:r>
                <a:rPr kumimoji="0" lang="en-US" sz="1500" b="0" i="0" u="none" strike="noStrike" kern="1200" cap="none" spc="0" normalizeH="0" baseline="0" noProof="0" dirty="0">
                  <a:ln>
                    <a:noFill/>
                  </a:ln>
                  <a:solidFill>
                    <a:prstClr val="black"/>
                  </a:solidFill>
                  <a:effectLst/>
                  <a:uLnTx/>
                  <a:uFillTx/>
                  <a:latin typeface="Trebuchet MS"/>
                  <a:ea typeface="+mn-ea"/>
                  <a:cs typeface="+mn-cs"/>
                </a:rPr>
                <a:t>audience isn’t watching</a:t>
              </a:r>
            </a:p>
          </p:txBody>
        </p:sp>
        <p:pic>
          <p:nvPicPr>
            <p:cNvPr id="44" name="Picture 43">
              <a:extLst>
                <a:ext uri="{FF2B5EF4-FFF2-40B4-BE49-F238E27FC236}">
                  <a16:creationId xmlns:a16="http://schemas.microsoft.com/office/drawing/2014/main" id="{4594A20B-D14C-4785-A554-27AE73CCECAD}"/>
                </a:ext>
              </a:extLst>
            </p:cNvPr>
            <p:cNvPicPr>
              <a:picLocks noChangeAspect="1"/>
            </p:cNvPicPr>
            <p:nvPr/>
          </p:nvPicPr>
          <p:blipFill>
            <a:blip r:embed="rId3"/>
            <a:stretch>
              <a:fillRect/>
            </a:stretch>
          </p:blipFill>
          <p:spPr>
            <a:xfrm>
              <a:off x="7116812" y="3291151"/>
              <a:ext cx="798009" cy="464147"/>
            </a:xfrm>
            <a:prstGeom prst="roundRect">
              <a:avLst/>
            </a:prstGeom>
          </p:spPr>
        </p:pic>
      </p:grpSp>
      <p:grpSp>
        <p:nvGrpSpPr>
          <p:cNvPr id="60" name="Group 59">
            <a:extLst>
              <a:ext uri="{FF2B5EF4-FFF2-40B4-BE49-F238E27FC236}">
                <a16:creationId xmlns:a16="http://schemas.microsoft.com/office/drawing/2014/main" id="{3DF4E820-D653-4A1A-9AFA-ED3A1C24F52E}"/>
              </a:ext>
            </a:extLst>
          </p:cNvPr>
          <p:cNvGrpSpPr/>
          <p:nvPr/>
        </p:nvGrpSpPr>
        <p:grpSpPr>
          <a:xfrm>
            <a:off x="4789009" y="4537096"/>
            <a:ext cx="6851849" cy="488004"/>
            <a:chOff x="2685626" y="4810228"/>
            <a:chExt cx="6851849" cy="488004"/>
          </a:xfrm>
        </p:grpSpPr>
        <p:sp>
          <p:nvSpPr>
            <p:cNvPr id="12" name="TextBox 11">
              <a:extLst>
                <a:ext uri="{FF2B5EF4-FFF2-40B4-BE49-F238E27FC236}">
                  <a16:creationId xmlns:a16="http://schemas.microsoft.com/office/drawing/2014/main" id="{88152BAC-EC0D-4757-A22E-F9E8BEF3B6DB}"/>
                </a:ext>
              </a:extLst>
            </p:cNvPr>
            <p:cNvSpPr txBox="1"/>
            <p:nvPr/>
          </p:nvSpPr>
          <p:spPr>
            <a:xfrm>
              <a:off x="2685626" y="4885950"/>
              <a:ext cx="6851849"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Trebuchet MS"/>
                  <a:ea typeface="+mn-ea"/>
                  <a:cs typeface="+mn-cs"/>
                </a:rPr>
                <a:t>…of the Niche Cable </a:t>
              </a:r>
              <a:r>
                <a:rPr kumimoji="0" lang="en-US" sz="1500" b="0" i="0" u="none" strike="noStrike" kern="1200" cap="none" spc="0" normalizeH="0" baseline="0" noProof="0" dirty="0">
                  <a:ln>
                    <a:noFill/>
                  </a:ln>
                  <a:solidFill>
                    <a:srgbClr val="4F81BD"/>
                  </a:solidFill>
                  <a:effectLst/>
                  <a:uLnTx/>
                  <a:uFillTx/>
                  <a:latin typeface="Trebuchet MS"/>
                  <a:ea typeface="+mn-ea"/>
                  <a:cs typeface="+mn-cs"/>
                </a:rPr>
                <a:t>home improvement </a:t>
              </a:r>
              <a:r>
                <a:rPr kumimoji="0" lang="en-US" sz="1500" b="0" i="0" u="none" strike="noStrike" kern="1200" cap="none" spc="0" normalizeH="0" baseline="0" noProof="0" dirty="0">
                  <a:ln>
                    <a:noFill/>
                  </a:ln>
                  <a:solidFill>
                    <a:prstClr val="black"/>
                  </a:solidFill>
                  <a:effectLst/>
                  <a:uLnTx/>
                  <a:uFillTx/>
                  <a:latin typeface="Trebuchet MS"/>
                  <a:ea typeface="+mn-ea"/>
                  <a:cs typeface="+mn-cs"/>
                </a:rPr>
                <a:t>audience isn’t watching</a:t>
              </a:r>
            </a:p>
          </p:txBody>
        </p:sp>
        <p:pic>
          <p:nvPicPr>
            <p:cNvPr id="47" name="Picture 46">
              <a:extLst>
                <a:ext uri="{FF2B5EF4-FFF2-40B4-BE49-F238E27FC236}">
                  <a16:creationId xmlns:a16="http://schemas.microsoft.com/office/drawing/2014/main" id="{A0B6AFBB-43B6-4F2A-93CB-E21A7B569341}"/>
                </a:ext>
              </a:extLst>
            </p:cNvPr>
            <p:cNvPicPr>
              <a:picLocks noChangeAspect="1"/>
            </p:cNvPicPr>
            <p:nvPr/>
          </p:nvPicPr>
          <p:blipFill>
            <a:blip r:embed="rId4"/>
            <a:stretch>
              <a:fillRect/>
            </a:stretch>
          </p:blipFill>
          <p:spPr>
            <a:xfrm>
              <a:off x="8409303" y="4810228"/>
              <a:ext cx="783013" cy="488004"/>
            </a:xfrm>
            <a:prstGeom prst="roundRect">
              <a:avLst/>
            </a:prstGeom>
          </p:spPr>
        </p:pic>
      </p:grpSp>
      <p:grpSp>
        <p:nvGrpSpPr>
          <p:cNvPr id="61" name="Group 60">
            <a:extLst>
              <a:ext uri="{FF2B5EF4-FFF2-40B4-BE49-F238E27FC236}">
                <a16:creationId xmlns:a16="http://schemas.microsoft.com/office/drawing/2014/main" id="{5E737826-F455-421B-A025-951961780882}"/>
              </a:ext>
            </a:extLst>
          </p:cNvPr>
          <p:cNvGrpSpPr/>
          <p:nvPr/>
        </p:nvGrpSpPr>
        <p:grpSpPr>
          <a:xfrm>
            <a:off x="4789009" y="5083652"/>
            <a:ext cx="6851849" cy="566181"/>
            <a:chOff x="2685626" y="5356784"/>
            <a:chExt cx="6851849" cy="566181"/>
          </a:xfrm>
        </p:grpSpPr>
        <p:sp>
          <p:nvSpPr>
            <p:cNvPr id="10" name="TextBox 9">
              <a:extLst>
                <a:ext uri="{FF2B5EF4-FFF2-40B4-BE49-F238E27FC236}">
                  <a16:creationId xmlns:a16="http://schemas.microsoft.com/office/drawing/2014/main" id="{004FF973-BA79-4C34-BEE1-7D275719483D}"/>
                </a:ext>
              </a:extLst>
            </p:cNvPr>
            <p:cNvSpPr txBox="1"/>
            <p:nvPr/>
          </p:nvSpPr>
          <p:spPr>
            <a:xfrm>
              <a:off x="2685626" y="5443833"/>
              <a:ext cx="6851849"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Trebuchet MS"/>
                  <a:ea typeface="+mn-ea"/>
                  <a:cs typeface="+mn-cs"/>
                </a:rPr>
                <a:t>…of the Niche Cable </a:t>
              </a:r>
              <a:r>
                <a:rPr kumimoji="0" lang="en-US" sz="1500" b="0" i="0" u="none" strike="noStrike" kern="1200" cap="none" spc="0" normalizeH="0" baseline="0" noProof="0" dirty="0">
                  <a:ln>
                    <a:noFill/>
                  </a:ln>
                  <a:solidFill>
                    <a:srgbClr val="4F81BD"/>
                  </a:solidFill>
                  <a:effectLst/>
                  <a:uLnTx/>
                  <a:uFillTx/>
                  <a:latin typeface="Trebuchet MS"/>
                  <a:ea typeface="+mn-ea"/>
                  <a:cs typeface="+mn-cs"/>
                </a:rPr>
                <a:t>food audience </a:t>
              </a:r>
              <a:r>
                <a:rPr kumimoji="0" lang="en-US" sz="1500" b="0" i="0" u="none" strike="noStrike" kern="1200" cap="none" spc="0" normalizeH="0" baseline="0" noProof="0" dirty="0">
                  <a:ln>
                    <a:noFill/>
                  </a:ln>
                  <a:solidFill>
                    <a:prstClr val="black"/>
                  </a:solidFill>
                  <a:effectLst/>
                  <a:uLnTx/>
                  <a:uFillTx/>
                  <a:latin typeface="Trebuchet MS"/>
                  <a:ea typeface="+mn-ea"/>
                  <a:cs typeface="+mn-cs"/>
                </a:rPr>
                <a:t>isn’t watching</a:t>
              </a:r>
            </a:p>
          </p:txBody>
        </p:sp>
        <p:pic>
          <p:nvPicPr>
            <p:cNvPr id="51" name="Picture 50">
              <a:extLst>
                <a:ext uri="{FF2B5EF4-FFF2-40B4-BE49-F238E27FC236}">
                  <a16:creationId xmlns:a16="http://schemas.microsoft.com/office/drawing/2014/main" id="{D3803DAB-0C86-4369-A337-F1270C91574D}"/>
                </a:ext>
              </a:extLst>
            </p:cNvPr>
            <p:cNvPicPr>
              <a:picLocks noChangeAspect="1"/>
            </p:cNvPicPr>
            <p:nvPr/>
          </p:nvPicPr>
          <p:blipFill>
            <a:blip r:embed="rId5"/>
            <a:stretch>
              <a:fillRect/>
            </a:stretch>
          </p:blipFill>
          <p:spPr>
            <a:xfrm>
              <a:off x="7116812" y="5356784"/>
              <a:ext cx="566181" cy="566181"/>
            </a:xfrm>
            <a:prstGeom prst="ellipse">
              <a:avLst/>
            </a:prstGeom>
          </p:spPr>
        </p:pic>
      </p:grpSp>
      <p:grpSp>
        <p:nvGrpSpPr>
          <p:cNvPr id="49" name="Group 48">
            <a:extLst>
              <a:ext uri="{FF2B5EF4-FFF2-40B4-BE49-F238E27FC236}">
                <a16:creationId xmlns:a16="http://schemas.microsoft.com/office/drawing/2014/main" id="{0D187CE2-96A4-434C-A23A-6234A20010CA}"/>
              </a:ext>
            </a:extLst>
          </p:cNvPr>
          <p:cNvGrpSpPr/>
          <p:nvPr/>
        </p:nvGrpSpPr>
        <p:grpSpPr>
          <a:xfrm>
            <a:off x="4800668" y="3475193"/>
            <a:ext cx="6851849" cy="573591"/>
            <a:chOff x="2582985" y="3748325"/>
            <a:chExt cx="6851849" cy="573591"/>
          </a:xfrm>
        </p:grpSpPr>
        <p:sp>
          <p:nvSpPr>
            <p:cNvPr id="57" name="TextBox 56">
              <a:extLst>
                <a:ext uri="{FF2B5EF4-FFF2-40B4-BE49-F238E27FC236}">
                  <a16:creationId xmlns:a16="http://schemas.microsoft.com/office/drawing/2014/main" id="{8622B6F7-7E06-46B8-8E7C-B0A38AA8AB2C}"/>
                </a:ext>
              </a:extLst>
            </p:cNvPr>
            <p:cNvSpPr txBox="1"/>
            <p:nvPr/>
          </p:nvSpPr>
          <p:spPr>
            <a:xfrm>
              <a:off x="2582985" y="3827777"/>
              <a:ext cx="6851849"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Trebuchet MS"/>
                  <a:ea typeface="+mn-ea"/>
                  <a:cs typeface="+mn-cs"/>
                </a:rPr>
                <a:t>…of the Niche Cable </a:t>
              </a:r>
              <a:r>
                <a:rPr kumimoji="0" lang="en-US" sz="1500" b="0" i="0" u="none" strike="noStrike" kern="1200" cap="none" spc="0" normalizeH="0" baseline="0" noProof="0" dirty="0">
                  <a:ln>
                    <a:noFill/>
                  </a:ln>
                  <a:solidFill>
                    <a:srgbClr val="4F81BD"/>
                  </a:solidFill>
                  <a:effectLst/>
                  <a:uLnTx/>
                  <a:uFillTx/>
                  <a:latin typeface="Trebuchet MS"/>
                  <a:ea typeface="+mn-ea"/>
                  <a:cs typeface="+mn-cs"/>
                </a:rPr>
                <a:t>music audience </a:t>
              </a:r>
              <a:r>
                <a:rPr kumimoji="0" lang="en-US" sz="1500" b="0" i="0" u="none" strike="noStrike" kern="1200" cap="none" spc="0" normalizeH="0" baseline="0" noProof="0" dirty="0">
                  <a:ln>
                    <a:noFill/>
                  </a:ln>
                  <a:solidFill>
                    <a:prstClr val="black"/>
                  </a:solidFill>
                  <a:effectLst/>
                  <a:uLnTx/>
                  <a:uFillTx/>
                  <a:latin typeface="Trebuchet MS"/>
                  <a:ea typeface="+mn-ea"/>
                  <a:cs typeface="+mn-cs"/>
                </a:rPr>
                <a:t>isn’t watching</a:t>
              </a:r>
            </a:p>
          </p:txBody>
        </p:sp>
        <p:pic>
          <p:nvPicPr>
            <p:cNvPr id="58" name="Picture 57">
              <a:extLst>
                <a:ext uri="{FF2B5EF4-FFF2-40B4-BE49-F238E27FC236}">
                  <a16:creationId xmlns:a16="http://schemas.microsoft.com/office/drawing/2014/main" id="{0D7BBB78-C72D-475B-AFE3-D7764FCC2B52}"/>
                </a:ext>
              </a:extLst>
            </p:cNvPr>
            <p:cNvPicPr>
              <a:picLocks noChangeAspect="1"/>
            </p:cNvPicPr>
            <p:nvPr/>
          </p:nvPicPr>
          <p:blipFill>
            <a:blip r:embed="rId6"/>
            <a:stretch>
              <a:fillRect/>
            </a:stretch>
          </p:blipFill>
          <p:spPr>
            <a:xfrm>
              <a:off x="7047385" y="3748325"/>
              <a:ext cx="817672" cy="573591"/>
            </a:xfrm>
            <a:prstGeom prst="rect">
              <a:avLst/>
            </a:prstGeom>
          </p:spPr>
        </p:pic>
      </p:grpSp>
      <p:sp>
        <p:nvSpPr>
          <p:cNvPr id="17" name="TextBox 16">
            <a:extLst>
              <a:ext uri="{FF2B5EF4-FFF2-40B4-BE49-F238E27FC236}">
                <a16:creationId xmlns:a16="http://schemas.microsoft.com/office/drawing/2014/main" id="{15F4D953-3362-4312-AE5E-1AA69FA88E84}"/>
              </a:ext>
            </a:extLst>
          </p:cNvPr>
          <p:cNvSpPr txBox="1"/>
          <p:nvPr/>
        </p:nvSpPr>
        <p:spPr>
          <a:xfrm>
            <a:off x="4020667" y="4088844"/>
            <a:ext cx="56618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Trebuchet MS"/>
              </a:rPr>
              <a:t>39</a:t>
            </a:r>
            <a:r>
              <a:rPr kumimoji="0" lang="en-US" sz="1600" b="1" i="0" u="none" strike="noStrike" kern="1200" cap="none" spc="0" normalizeH="0" baseline="0" noProof="0" dirty="0">
                <a:ln>
                  <a:noFill/>
                </a:ln>
                <a:effectLst/>
                <a:uLnTx/>
                <a:uFillTx/>
                <a:latin typeface="Trebuchet MS"/>
                <a:ea typeface="+mn-ea"/>
                <a:cs typeface="+mn-cs"/>
              </a:rPr>
              <a:t>%</a:t>
            </a:r>
          </a:p>
        </p:txBody>
      </p:sp>
      <p:sp>
        <p:nvSpPr>
          <p:cNvPr id="59" name="Slide Number Placeholder 5">
            <a:extLst>
              <a:ext uri="{FF2B5EF4-FFF2-40B4-BE49-F238E27FC236}">
                <a16:creationId xmlns:a16="http://schemas.microsoft.com/office/drawing/2014/main" id="{6CE4AB1C-A074-4570-BE09-A746355091AF}"/>
              </a:ext>
            </a:extLst>
          </p:cNvPr>
          <p:cNvSpPr txBox="1">
            <a:spLocks/>
          </p:cNvSpPr>
          <p:nvPr/>
        </p:nvSpPr>
        <p:spPr>
          <a:xfrm>
            <a:off x="9209646" y="6483697"/>
            <a:ext cx="2844800" cy="513769"/>
          </a:xfrm>
          <a:prstGeom prst="rect">
            <a:avLst/>
          </a:prstGeom>
          <a:noFill/>
        </p:spPr>
        <p:txBody>
          <a:bodyPr wrap="square" rtlCol="0">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86082">
              <a:defRPr/>
            </a:pPr>
            <a:fld id="{FC623D9C-B141-0E44-9A0E-426DA6A043B9}" type="slidenum">
              <a:rPr lang="en-US" smtClean="0"/>
              <a:pPr defTabSz="586082">
                <a:defRPr/>
              </a:pPr>
              <a:t>6</a:t>
            </a:fld>
            <a:endParaRPr lang="en-US" dirty="0"/>
          </a:p>
        </p:txBody>
      </p:sp>
      <p:pic>
        <p:nvPicPr>
          <p:cNvPr id="63" name="Picture 62">
            <a:extLst>
              <a:ext uri="{FF2B5EF4-FFF2-40B4-BE49-F238E27FC236}">
                <a16:creationId xmlns:a16="http://schemas.microsoft.com/office/drawing/2014/main" id="{1375C9E2-2A5E-422B-9734-6661FA559B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51889" y="6590108"/>
            <a:ext cx="2930461" cy="161904"/>
          </a:xfrm>
          <a:prstGeom prst="rect">
            <a:avLst/>
          </a:prstGeom>
        </p:spPr>
      </p:pic>
      <p:pic>
        <p:nvPicPr>
          <p:cNvPr id="64" name="Picture 63">
            <a:extLst>
              <a:ext uri="{FF2B5EF4-FFF2-40B4-BE49-F238E27FC236}">
                <a16:creationId xmlns:a16="http://schemas.microsoft.com/office/drawing/2014/main" id="{C4602BFF-38C9-4494-A33D-361D3F924057}"/>
              </a:ext>
            </a:extLst>
          </p:cNvPr>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920709" y="2475312"/>
            <a:ext cx="1355368" cy="476887"/>
          </a:xfrm>
          <a:prstGeom prst="rect">
            <a:avLst/>
          </a:prstGeom>
        </p:spPr>
      </p:pic>
      <p:pic>
        <p:nvPicPr>
          <p:cNvPr id="65" name="Picture 64">
            <a:extLst>
              <a:ext uri="{FF2B5EF4-FFF2-40B4-BE49-F238E27FC236}">
                <a16:creationId xmlns:a16="http://schemas.microsoft.com/office/drawing/2014/main" id="{A19B9752-D65B-426C-97A3-F446DC3CF2A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544547" y="3917298"/>
            <a:ext cx="629006" cy="629008"/>
          </a:xfrm>
          <a:prstGeom prst="rect">
            <a:avLst/>
          </a:prstGeom>
        </p:spPr>
      </p:pic>
      <p:pic>
        <p:nvPicPr>
          <p:cNvPr id="66" name="Picture 13" descr="http://images3.wikia.nocookie.net/__cb20110801225416/logopedia/images/thumb/5/56/FX_international_logo.svg/336px-FX_international_logo.svg.png">
            <a:extLst>
              <a:ext uri="{FF2B5EF4-FFF2-40B4-BE49-F238E27FC236}">
                <a16:creationId xmlns:a16="http://schemas.microsoft.com/office/drawing/2014/main" id="{7E2C94EE-9FF5-49EF-82F9-ED1E470229D9}"/>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160047" y="1959231"/>
            <a:ext cx="605554" cy="385682"/>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a:extLst>
              <a:ext uri="{FF2B5EF4-FFF2-40B4-BE49-F238E27FC236}">
                <a16:creationId xmlns:a16="http://schemas.microsoft.com/office/drawing/2014/main" id="{1E34C2F2-9A38-4CA5-B2B2-0034DA52308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124957" y="159719"/>
            <a:ext cx="883065" cy="575423"/>
          </a:xfrm>
          <a:prstGeom prst="round2DiagRect">
            <a:avLst/>
          </a:prstGeom>
          <a:ln w="28575">
            <a:solidFill>
              <a:schemeClr val="tx1"/>
            </a:solidFill>
          </a:ln>
        </p:spPr>
      </p:pic>
    </p:spTree>
    <p:extLst>
      <p:ext uri="{BB962C8B-B14F-4D97-AF65-F5344CB8AC3E}">
        <p14:creationId xmlns:p14="http://schemas.microsoft.com/office/powerpoint/2010/main" val="7784811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99FF650-6B47-44D3-95BF-D242F392A4E9}"/>
              </a:ext>
            </a:extLst>
          </p:cNvPr>
          <p:cNvSpPr/>
          <p:nvPr/>
        </p:nvSpPr>
        <p:spPr>
          <a:xfrm>
            <a:off x="-1" y="0"/>
            <a:ext cx="3837315" cy="6858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srgbClr val="FF0000"/>
              </a:solidFill>
              <a:effectLst/>
              <a:uLnTx/>
              <a:uFillTx/>
              <a:latin typeface="Trebuchet MS"/>
              <a:ea typeface="+mn-ea"/>
              <a:cs typeface="+mn-cs"/>
            </a:endParaRPr>
          </a:p>
        </p:txBody>
      </p:sp>
      <p:sp>
        <p:nvSpPr>
          <p:cNvPr id="2" name="Title 1"/>
          <p:cNvSpPr>
            <a:spLocks noGrp="1"/>
          </p:cNvSpPr>
          <p:nvPr>
            <p:ph type="ctrTitle"/>
          </p:nvPr>
        </p:nvSpPr>
        <p:spPr>
          <a:xfrm>
            <a:off x="86499" y="177543"/>
            <a:ext cx="3833130" cy="3792291"/>
          </a:xfrm>
        </p:spPr>
        <p:txBody>
          <a:bodyPr/>
          <a:lstStyle/>
          <a:p>
            <a:pPr algn="l">
              <a:lnSpc>
                <a:spcPts val="3120"/>
              </a:lnSpc>
            </a:pPr>
            <a:r>
              <a:rPr lang="en-US" dirty="0">
                <a:solidFill>
                  <a:schemeClr val="bg1"/>
                </a:solidFill>
                <a:latin typeface="+mj-lt"/>
              </a:rPr>
              <a:t>In Aggregate, Viewers Spent Over Three And A Half Billion Hours Watching Niche Cable Programs Each Month,  </a:t>
            </a:r>
            <a:r>
              <a:rPr lang="en-US" b="1" i="1" dirty="0">
                <a:solidFill>
                  <a:schemeClr val="bg1"/>
                </a:solidFill>
                <a:latin typeface="+mj-lt"/>
              </a:rPr>
              <a:t>More Than Double</a:t>
            </a:r>
            <a:r>
              <a:rPr lang="en-US" dirty="0">
                <a:solidFill>
                  <a:schemeClr val="bg1"/>
                </a:solidFill>
                <a:latin typeface="+mj-lt"/>
              </a:rPr>
              <a:t> The Amount Of Time They Spent Watching 10 Years Ago</a:t>
            </a:r>
          </a:p>
        </p:txBody>
      </p:sp>
      <p:sp>
        <p:nvSpPr>
          <p:cNvPr id="4" name="Text Placeholder 3"/>
          <p:cNvSpPr>
            <a:spLocks noGrp="1"/>
          </p:cNvSpPr>
          <p:nvPr>
            <p:ph type="body" sz="quarter" idx="14"/>
          </p:nvPr>
        </p:nvSpPr>
        <p:spPr>
          <a:xfrm>
            <a:off x="0" y="6127594"/>
            <a:ext cx="3837314" cy="712205"/>
          </a:xfrm>
        </p:spPr>
        <p:txBody>
          <a:bodyPr vert="horz"/>
          <a:lstStyle/>
          <a:p>
            <a:r>
              <a:rPr lang="en-US" sz="800" dirty="0">
                <a:solidFill>
                  <a:schemeClr val="bg1"/>
                </a:solidFill>
                <a:latin typeface="+mj-lt"/>
              </a:rPr>
              <a:t>Source: VAB analysis of Nielsen </a:t>
            </a:r>
            <a:r>
              <a:rPr lang="en-US" sz="800" dirty="0" err="1">
                <a:solidFill>
                  <a:schemeClr val="bg1"/>
                </a:solidFill>
                <a:latin typeface="+mj-lt"/>
              </a:rPr>
              <a:t>Npower</a:t>
            </a:r>
            <a:r>
              <a:rPr lang="en-US" sz="800" dirty="0">
                <a:solidFill>
                  <a:schemeClr val="bg1"/>
                </a:solidFill>
                <a:latin typeface="+mj-lt"/>
              </a:rPr>
              <a:t> R&amp;F Time Period Report, Persons 2+, Playback Time Period: Live +7 Days (+168 hours) | TV | Linear with VOD, Total Day, Measurement Interval: 1/1 – 12/31, 2008, 2013, 2018. Network set reflects the identified 2018 niche cable networks, however not all were measured in the 2008 and 2013 time periods.</a:t>
            </a:r>
          </a:p>
          <a:p>
            <a:r>
              <a:rPr lang="en-US" sz="800" dirty="0">
                <a:solidFill>
                  <a:schemeClr val="bg1"/>
                </a:solidFill>
                <a:latin typeface="+mj-lt"/>
              </a:rPr>
              <a:t> </a:t>
            </a:r>
          </a:p>
        </p:txBody>
      </p:sp>
      <p:graphicFrame>
        <p:nvGraphicFramePr>
          <p:cNvPr id="7" name="Chart 6"/>
          <p:cNvGraphicFramePr/>
          <p:nvPr>
            <p:extLst>
              <p:ext uri="{D42A27DB-BD31-4B8C-83A1-F6EECF244321}">
                <p14:modId xmlns:p14="http://schemas.microsoft.com/office/powerpoint/2010/main" val="1771901985"/>
              </p:ext>
            </p:extLst>
          </p:nvPr>
        </p:nvGraphicFramePr>
        <p:xfrm>
          <a:off x="3919629" y="1160974"/>
          <a:ext cx="7793830" cy="4502979"/>
        </p:xfrm>
        <a:graphic>
          <a:graphicData uri="http://schemas.openxmlformats.org/drawingml/2006/chart">
            <c:chart xmlns:c="http://schemas.openxmlformats.org/drawingml/2006/chart" xmlns:r="http://schemas.openxmlformats.org/officeDocument/2006/relationships" r:id="rId3"/>
          </a:graphicData>
        </a:graphic>
      </p:graphicFrame>
      <p:sp>
        <p:nvSpPr>
          <p:cNvPr id="12" name="Slide Number Placeholder 5">
            <a:extLst>
              <a:ext uri="{FF2B5EF4-FFF2-40B4-BE49-F238E27FC236}">
                <a16:creationId xmlns:a16="http://schemas.microsoft.com/office/drawing/2014/main" id="{1C58B213-BEAC-4AC7-8221-D57845BB63DA}"/>
              </a:ext>
            </a:extLst>
          </p:cNvPr>
          <p:cNvSpPr txBox="1">
            <a:spLocks/>
          </p:cNvSpPr>
          <p:nvPr/>
        </p:nvSpPr>
        <p:spPr>
          <a:xfrm>
            <a:off x="9209646" y="6483697"/>
            <a:ext cx="2844800" cy="513769"/>
          </a:xfrm>
          <a:prstGeom prst="rect">
            <a:avLst/>
          </a:prstGeom>
          <a:noFill/>
        </p:spPr>
        <p:txBody>
          <a:bodyPr wrap="square" rtlCol="0">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13" name="Picture 12">
            <a:extLst>
              <a:ext uri="{FF2B5EF4-FFF2-40B4-BE49-F238E27FC236}">
                <a16:creationId xmlns:a16="http://schemas.microsoft.com/office/drawing/2014/main" id="{6518B989-F31A-4C5E-869F-C519AEE09C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1889" y="6590108"/>
            <a:ext cx="2930461" cy="161904"/>
          </a:xfrm>
          <a:prstGeom prst="rect">
            <a:avLst/>
          </a:prstGeom>
        </p:spPr>
      </p:pic>
      <p:pic>
        <p:nvPicPr>
          <p:cNvPr id="23" name="Picture 22">
            <a:extLst>
              <a:ext uri="{FF2B5EF4-FFF2-40B4-BE49-F238E27FC236}">
                <a16:creationId xmlns:a16="http://schemas.microsoft.com/office/drawing/2014/main" id="{B44ABF31-615F-4D55-B367-794893691E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00542" y="149452"/>
            <a:ext cx="931896" cy="592096"/>
          </a:xfrm>
          <a:prstGeom prst="round2DiagRect">
            <a:avLst/>
          </a:prstGeom>
          <a:ln w="28575">
            <a:solidFill>
              <a:schemeClr val="tx1"/>
            </a:solidFill>
          </a:ln>
        </p:spPr>
      </p:pic>
    </p:spTree>
    <p:extLst>
      <p:ext uri="{BB962C8B-B14F-4D97-AF65-F5344CB8AC3E}">
        <p14:creationId xmlns:p14="http://schemas.microsoft.com/office/powerpoint/2010/main" val="3652838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99FF650-6B47-44D3-95BF-D242F392A4E9}"/>
              </a:ext>
            </a:extLst>
          </p:cNvPr>
          <p:cNvSpPr/>
          <p:nvPr/>
        </p:nvSpPr>
        <p:spPr>
          <a:xfrm>
            <a:off x="-1" y="0"/>
            <a:ext cx="3837315" cy="6858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srgbClr val="FF0000"/>
              </a:solidFill>
              <a:effectLst/>
              <a:uLnTx/>
              <a:uFillTx/>
              <a:latin typeface="Trebuchet MS"/>
              <a:ea typeface="+mn-ea"/>
              <a:cs typeface="+mn-cs"/>
            </a:endParaRPr>
          </a:p>
        </p:txBody>
      </p:sp>
      <p:sp>
        <p:nvSpPr>
          <p:cNvPr id="2" name="Title 1"/>
          <p:cNvSpPr>
            <a:spLocks noGrp="1"/>
          </p:cNvSpPr>
          <p:nvPr>
            <p:ph type="ctrTitle"/>
          </p:nvPr>
        </p:nvSpPr>
        <p:spPr>
          <a:xfrm>
            <a:off x="86499" y="177543"/>
            <a:ext cx="3668755" cy="3390847"/>
          </a:xfrm>
        </p:spPr>
        <p:txBody>
          <a:bodyPr/>
          <a:lstStyle/>
          <a:p>
            <a:pPr algn="l">
              <a:lnSpc>
                <a:spcPct val="100000"/>
              </a:lnSpc>
            </a:pPr>
            <a:r>
              <a:rPr lang="en-US" dirty="0">
                <a:solidFill>
                  <a:schemeClr val="bg1"/>
                </a:solidFill>
                <a:latin typeface="+mj-lt"/>
              </a:rPr>
              <a:t>The Increase In Viewership Over The Last 10 Years Is Even More Pronounced During Prime Where Aggregated ‘Time Spent’ Viewing Niche Cable TV Programming Has More Than </a:t>
            </a:r>
            <a:r>
              <a:rPr lang="en-US" b="1" i="1" dirty="0">
                <a:solidFill>
                  <a:schemeClr val="bg1"/>
                </a:solidFill>
                <a:latin typeface="+mj-lt"/>
              </a:rPr>
              <a:t>Tripled</a:t>
            </a:r>
          </a:p>
        </p:txBody>
      </p:sp>
      <p:graphicFrame>
        <p:nvGraphicFramePr>
          <p:cNvPr id="7" name="Chart 6"/>
          <p:cNvGraphicFramePr/>
          <p:nvPr>
            <p:extLst>
              <p:ext uri="{D42A27DB-BD31-4B8C-83A1-F6EECF244321}">
                <p14:modId xmlns:p14="http://schemas.microsoft.com/office/powerpoint/2010/main" val="3218470052"/>
              </p:ext>
            </p:extLst>
          </p:nvPr>
        </p:nvGraphicFramePr>
        <p:xfrm>
          <a:off x="3919629" y="1160974"/>
          <a:ext cx="7793830" cy="4502979"/>
        </p:xfrm>
        <a:graphic>
          <a:graphicData uri="http://schemas.openxmlformats.org/drawingml/2006/chart">
            <c:chart xmlns:c="http://schemas.openxmlformats.org/drawingml/2006/chart" xmlns:r="http://schemas.openxmlformats.org/officeDocument/2006/relationships" r:id="rId3"/>
          </a:graphicData>
        </a:graphic>
      </p:graphicFrame>
      <p:sp>
        <p:nvSpPr>
          <p:cNvPr id="12" name="Slide Number Placeholder 5">
            <a:extLst>
              <a:ext uri="{FF2B5EF4-FFF2-40B4-BE49-F238E27FC236}">
                <a16:creationId xmlns:a16="http://schemas.microsoft.com/office/drawing/2014/main" id="{1C58B213-BEAC-4AC7-8221-D57845BB63DA}"/>
              </a:ext>
            </a:extLst>
          </p:cNvPr>
          <p:cNvSpPr txBox="1">
            <a:spLocks/>
          </p:cNvSpPr>
          <p:nvPr/>
        </p:nvSpPr>
        <p:spPr>
          <a:xfrm>
            <a:off x="9209646" y="6483697"/>
            <a:ext cx="2844800" cy="513769"/>
          </a:xfrm>
          <a:prstGeom prst="rect">
            <a:avLst/>
          </a:prstGeom>
          <a:noFill/>
        </p:spPr>
        <p:txBody>
          <a:bodyPr wrap="square" rtlCol="0">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13" name="Picture 12">
            <a:extLst>
              <a:ext uri="{FF2B5EF4-FFF2-40B4-BE49-F238E27FC236}">
                <a16:creationId xmlns:a16="http://schemas.microsoft.com/office/drawing/2014/main" id="{6518B989-F31A-4C5E-869F-C519AEE09C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1889" y="6590108"/>
            <a:ext cx="2930461" cy="161904"/>
          </a:xfrm>
          <a:prstGeom prst="rect">
            <a:avLst/>
          </a:prstGeom>
        </p:spPr>
      </p:pic>
      <p:pic>
        <p:nvPicPr>
          <p:cNvPr id="23" name="Picture 22">
            <a:extLst>
              <a:ext uri="{FF2B5EF4-FFF2-40B4-BE49-F238E27FC236}">
                <a16:creationId xmlns:a16="http://schemas.microsoft.com/office/drawing/2014/main" id="{B44ABF31-615F-4D55-B367-794893691E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00542" y="149452"/>
            <a:ext cx="931896" cy="592096"/>
          </a:xfrm>
          <a:prstGeom prst="round2DiagRect">
            <a:avLst/>
          </a:prstGeom>
          <a:ln w="28575">
            <a:solidFill>
              <a:schemeClr val="tx1"/>
            </a:solidFill>
          </a:ln>
        </p:spPr>
      </p:pic>
      <p:sp>
        <p:nvSpPr>
          <p:cNvPr id="14" name="Text Placeholder 3">
            <a:extLst>
              <a:ext uri="{FF2B5EF4-FFF2-40B4-BE49-F238E27FC236}">
                <a16:creationId xmlns:a16="http://schemas.microsoft.com/office/drawing/2014/main" id="{7908DBBA-27DE-45F7-88CF-3F587986EE22}"/>
              </a:ext>
            </a:extLst>
          </p:cNvPr>
          <p:cNvSpPr txBox="1">
            <a:spLocks/>
          </p:cNvSpPr>
          <p:nvPr/>
        </p:nvSpPr>
        <p:spPr>
          <a:xfrm>
            <a:off x="0" y="6127594"/>
            <a:ext cx="3837314" cy="712205"/>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solidFill>
                  <a:schemeClr val="bg1"/>
                </a:solidFill>
                <a:latin typeface="+mj-lt"/>
              </a:rPr>
              <a:t>Source: VAB analysis of Nielsen </a:t>
            </a:r>
            <a:r>
              <a:rPr lang="en-US" sz="800" dirty="0" err="1">
                <a:solidFill>
                  <a:schemeClr val="bg1"/>
                </a:solidFill>
                <a:latin typeface="+mj-lt"/>
              </a:rPr>
              <a:t>Npower</a:t>
            </a:r>
            <a:r>
              <a:rPr lang="en-US" sz="800" dirty="0">
                <a:solidFill>
                  <a:schemeClr val="bg1"/>
                </a:solidFill>
                <a:latin typeface="+mj-lt"/>
              </a:rPr>
              <a:t> R&amp;F Time Period Report, Persons 2+, Playback Time Period: Live +7 Days (+168 hours) | TV | Linear with VOD, Prime, Measurement Interval: 1/1 – 12/31, 2008, 2013, 2018. Network set reflects the identified 2018 niche cable networks, however not all were measured in the 2008 and 2013 time periods.</a:t>
            </a:r>
          </a:p>
          <a:p>
            <a:r>
              <a:rPr lang="en-US" sz="800" dirty="0">
                <a:solidFill>
                  <a:schemeClr val="bg1"/>
                </a:solidFill>
                <a:latin typeface="+mj-lt"/>
              </a:rPr>
              <a:t> </a:t>
            </a:r>
          </a:p>
        </p:txBody>
      </p:sp>
    </p:spTree>
    <p:extLst>
      <p:ext uri="{BB962C8B-B14F-4D97-AF65-F5344CB8AC3E}">
        <p14:creationId xmlns:p14="http://schemas.microsoft.com/office/powerpoint/2010/main" val="27655683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99FF650-6B47-44D3-95BF-D242F392A4E9}"/>
              </a:ext>
            </a:extLst>
          </p:cNvPr>
          <p:cNvSpPr/>
          <p:nvPr/>
        </p:nvSpPr>
        <p:spPr>
          <a:xfrm>
            <a:off x="-1" y="0"/>
            <a:ext cx="3837315" cy="6858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srgbClr val="FF0000"/>
              </a:solidFill>
              <a:effectLst/>
              <a:uLnTx/>
              <a:uFillTx/>
              <a:latin typeface="Trebuchet MS"/>
              <a:ea typeface="+mn-ea"/>
              <a:cs typeface="+mn-cs"/>
            </a:endParaRPr>
          </a:p>
        </p:txBody>
      </p:sp>
      <p:sp>
        <p:nvSpPr>
          <p:cNvPr id="2" name="Title 1"/>
          <p:cNvSpPr>
            <a:spLocks noGrp="1"/>
          </p:cNvSpPr>
          <p:nvPr>
            <p:ph type="ctrTitle"/>
          </p:nvPr>
        </p:nvSpPr>
        <p:spPr>
          <a:xfrm>
            <a:off x="92505" y="197769"/>
            <a:ext cx="3520708" cy="3381772"/>
          </a:xfrm>
        </p:spPr>
        <p:txBody>
          <a:bodyPr/>
          <a:lstStyle/>
          <a:p>
            <a:pPr algn="l">
              <a:lnSpc>
                <a:spcPts val="3120"/>
              </a:lnSpc>
            </a:pPr>
            <a:r>
              <a:rPr lang="en-US" dirty="0">
                <a:solidFill>
                  <a:schemeClr val="bg1"/>
                </a:solidFill>
                <a:latin typeface="+mj-lt"/>
              </a:rPr>
              <a:t>The Growth In Viewership Means That Niche Networks Now Collectively Account For </a:t>
            </a:r>
            <a:r>
              <a:rPr lang="en-US" b="1" i="1" dirty="0">
                <a:solidFill>
                  <a:schemeClr val="bg1"/>
                </a:solidFill>
                <a:latin typeface="+mj-lt"/>
              </a:rPr>
              <a:t>One-Quarter</a:t>
            </a:r>
            <a:r>
              <a:rPr lang="en-US" dirty="0">
                <a:solidFill>
                  <a:schemeClr val="bg1"/>
                </a:solidFill>
                <a:latin typeface="+mj-lt"/>
              </a:rPr>
              <a:t> Of Aggregated Total Day Ad-Supported Cable TV Viewing</a:t>
            </a:r>
          </a:p>
        </p:txBody>
      </p:sp>
      <p:sp>
        <p:nvSpPr>
          <p:cNvPr id="4" name="Text Placeholder 3"/>
          <p:cNvSpPr>
            <a:spLocks noGrp="1"/>
          </p:cNvSpPr>
          <p:nvPr>
            <p:ph type="body" sz="quarter" idx="14"/>
          </p:nvPr>
        </p:nvSpPr>
        <p:spPr>
          <a:xfrm>
            <a:off x="0" y="6127594"/>
            <a:ext cx="3653514" cy="712205"/>
          </a:xfrm>
        </p:spPr>
        <p:txBody>
          <a:bodyPr vert="horz"/>
          <a:lstStyle/>
          <a:p>
            <a:r>
              <a:rPr lang="en-US" sz="800" dirty="0">
                <a:solidFill>
                  <a:schemeClr val="bg1"/>
                </a:solidFill>
                <a:latin typeface="+mj-lt"/>
              </a:rPr>
              <a:t>Source: VAB analysis of Nielsen </a:t>
            </a:r>
            <a:r>
              <a:rPr lang="en-US" sz="800" dirty="0" err="1">
                <a:solidFill>
                  <a:schemeClr val="bg1"/>
                </a:solidFill>
                <a:latin typeface="+mj-lt"/>
              </a:rPr>
              <a:t>Npower</a:t>
            </a:r>
            <a:r>
              <a:rPr lang="en-US" sz="800" dirty="0">
                <a:solidFill>
                  <a:schemeClr val="bg1"/>
                </a:solidFill>
                <a:latin typeface="+mj-lt"/>
              </a:rPr>
              <a:t> R&amp;F Time Period Report, Persons 2+, Playback Time Period: Live +7 Days (+168 hours) | TV | Linear with VOD, Total Day, Measurement Interval: 1/1 – 12/31, 2008, 2013, 2018. Network set reflects the identified 2018 niche cable networks, however not all were measured in the 2008 and 2013 time periods.</a:t>
            </a:r>
          </a:p>
          <a:p>
            <a:r>
              <a:rPr lang="en-US" sz="800" dirty="0">
                <a:solidFill>
                  <a:schemeClr val="bg1"/>
                </a:solidFill>
                <a:latin typeface="+mj-lt"/>
              </a:rPr>
              <a:t> </a:t>
            </a:r>
          </a:p>
        </p:txBody>
      </p:sp>
      <p:graphicFrame>
        <p:nvGraphicFramePr>
          <p:cNvPr id="7" name="Chart 6"/>
          <p:cNvGraphicFramePr/>
          <p:nvPr>
            <p:extLst>
              <p:ext uri="{D42A27DB-BD31-4B8C-83A1-F6EECF244321}">
                <p14:modId xmlns:p14="http://schemas.microsoft.com/office/powerpoint/2010/main" val="2421563178"/>
              </p:ext>
            </p:extLst>
          </p:nvPr>
        </p:nvGraphicFramePr>
        <p:xfrm>
          <a:off x="3919629" y="1160974"/>
          <a:ext cx="7793830" cy="4636144"/>
        </p:xfrm>
        <a:graphic>
          <a:graphicData uri="http://schemas.openxmlformats.org/drawingml/2006/chart">
            <c:chart xmlns:c="http://schemas.openxmlformats.org/drawingml/2006/chart" xmlns:r="http://schemas.openxmlformats.org/officeDocument/2006/relationships" r:id="rId3"/>
          </a:graphicData>
        </a:graphic>
      </p:graphicFrame>
      <p:sp>
        <p:nvSpPr>
          <p:cNvPr id="12" name="Slide Number Placeholder 5">
            <a:extLst>
              <a:ext uri="{FF2B5EF4-FFF2-40B4-BE49-F238E27FC236}">
                <a16:creationId xmlns:a16="http://schemas.microsoft.com/office/drawing/2014/main" id="{1C58B213-BEAC-4AC7-8221-D57845BB63DA}"/>
              </a:ext>
            </a:extLst>
          </p:cNvPr>
          <p:cNvSpPr txBox="1">
            <a:spLocks/>
          </p:cNvSpPr>
          <p:nvPr/>
        </p:nvSpPr>
        <p:spPr>
          <a:xfrm>
            <a:off x="9209646" y="6483697"/>
            <a:ext cx="2844800" cy="513769"/>
          </a:xfrm>
          <a:prstGeom prst="rect">
            <a:avLst/>
          </a:prstGeom>
          <a:noFill/>
        </p:spPr>
        <p:txBody>
          <a:bodyPr wrap="square" rtlCol="0">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13" name="Picture 12">
            <a:extLst>
              <a:ext uri="{FF2B5EF4-FFF2-40B4-BE49-F238E27FC236}">
                <a16:creationId xmlns:a16="http://schemas.microsoft.com/office/drawing/2014/main" id="{6518B989-F31A-4C5E-869F-C519AEE09C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1889" y="6590108"/>
            <a:ext cx="2930461" cy="161904"/>
          </a:xfrm>
          <a:prstGeom prst="rect">
            <a:avLst/>
          </a:prstGeom>
        </p:spPr>
      </p:pic>
      <p:pic>
        <p:nvPicPr>
          <p:cNvPr id="23" name="Picture 22">
            <a:extLst>
              <a:ext uri="{FF2B5EF4-FFF2-40B4-BE49-F238E27FC236}">
                <a16:creationId xmlns:a16="http://schemas.microsoft.com/office/drawing/2014/main" id="{CAC70870-50E1-4297-AD1B-41C8682F46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00542" y="149452"/>
            <a:ext cx="931896" cy="592096"/>
          </a:xfrm>
          <a:prstGeom prst="round2DiagRect">
            <a:avLst/>
          </a:prstGeom>
          <a:ln w="28575">
            <a:solidFill>
              <a:schemeClr val="tx1"/>
            </a:solidFill>
          </a:ln>
        </p:spPr>
      </p:pic>
    </p:spTree>
    <p:extLst>
      <p:ext uri="{BB962C8B-B14F-4D97-AF65-F5344CB8AC3E}">
        <p14:creationId xmlns:p14="http://schemas.microsoft.com/office/powerpoint/2010/main" val="3831957790"/>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lstStyle>
        <a:defPPr>
          <a:defRPr sz="1300" dirty="0" smtClean="0">
            <a:solidFill>
              <a:srgbClr val="3775A2"/>
            </a:solidFill>
          </a:defRPr>
        </a:defPPr>
      </a:lstStyle>
    </a:tx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2290</Words>
  <Application>Microsoft Office PowerPoint</Application>
  <PresentationFormat>Widescreen</PresentationFormat>
  <Paragraphs>218</Paragraphs>
  <Slides>21</Slides>
  <Notes>10</Notes>
  <HiddenSlides>0</HiddenSlides>
  <MMClips>0</MMClips>
  <ScaleCrop>false</ScaleCrop>
  <HeadingPairs>
    <vt:vector size="6" baseType="variant">
      <vt:variant>
        <vt:lpstr>Fonts Used</vt:lpstr>
      </vt:variant>
      <vt:variant>
        <vt:i4>3</vt:i4>
      </vt:variant>
      <vt:variant>
        <vt:lpstr>Theme</vt:lpstr>
      </vt:variant>
      <vt:variant>
        <vt:i4>6</vt:i4>
      </vt:variant>
      <vt:variant>
        <vt:lpstr>Slide Titles</vt:lpstr>
      </vt:variant>
      <vt:variant>
        <vt:i4>21</vt:i4>
      </vt:variant>
    </vt:vector>
  </HeadingPairs>
  <TitlesOfParts>
    <vt:vector size="30" baseType="lpstr">
      <vt:lpstr>Arial</vt:lpstr>
      <vt:lpstr>Calibri</vt:lpstr>
      <vt:lpstr>Trebuchet MS</vt:lpstr>
      <vt:lpstr>1_Office Theme</vt:lpstr>
      <vt:lpstr>Custom Design</vt:lpstr>
      <vt:lpstr>1_Custom Design</vt:lpstr>
      <vt:lpstr>2_Custom Design</vt:lpstr>
      <vt:lpstr>8_Office Theme</vt:lpstr>
      <vt:lpstr>3_Custom Design</vt:lpstr>
      <vt:lpstr>PowerPoint Presentation</vt:lpstr>
      <vt:lpstr>Why Niche Cable?</vt:lpstr>
      <vt:lpstr>Defining Niche Cable</vt:lpstr>
      <vt:lpstr>Cable’s Niche Networks Offer A Diverse Mix Of Programming, Allowing Marketers To Target A Variety of Enthusiast Groups</vt:lpstr>
      <vt:lpstr>Collectively, Niche Networks Reach Over Half Of The Total Population Each Month During Prime And More Than Two-Thirds Each Month At Any Point During The Day</vt:lpstr>
      <vt:lpstr>Niche Cable Offers Incremental Reach Opportunities Against People Who Are Not Regularly Watching Larger Cable Networks</vt:lpstr>
      <vt:lpstr>In Aggregate, Viewers Spent Over Three And A Half Billion Hours Watching Niche Cable Programs Each Month,  More Than Double The Amount Of Time They Spent Watching 10 Years Ago</vt:lpstr>
      <vt:lpstr>The Increase In Viewership Over The Last 10 Years Is Even More Pronounced During Prime Where Aggregated ‘Time Spent’ Viewing Niche Cable TV Programming Has More Than Tripled</vt:lpstr>
      <vt:lpstr>The Growth In Viewership Means That Niche Networks Now Collectively Account For One-Quarter Of Aggregated Total Day Ad-Supported Cable TV Viewing</vt:lpstr>
      <vt:lpstr>Although The Primetime Share For Niche Networks Is Slightly Lower Than Total Day, The Share Growth Has Been Larger For This Daypart Over The Last 10 Years</vt:lpstr>
      <vt:lpstr>On Average, Niche Entertainment Networks ‘Tune-In’ Viewing Sessions Are Virtually On Par With Viewers Of Larger Cable Entertainment Networks</vt:lpstr>
      <vt:lpstr>Niche Cable Networks’ Ability To Capture Viewer’s Attention And Captivate Their Innate Curiosity Leads To A Very High Level Of ‘Live’ Viewing </vt:lpstr>
      <vt:lpstr>From A Social Standpoint, Although There Are Pronounced Differences Between Ratings For Niche Cable Nets vs. Broadcast Nets, Niche Networks’ Average Facebook Following Is Virtually On Par With Broadcast Which Speaks To Viewers’ Passion And Engagement Around ‘Enthusiast’ TV Content</vt:lpstr>
      <vt:lpstr>The Share Of Measured Advertising Impressions On Niche Networks Has Almost Doubled Over The Last 10 Years And Now Account For Over One-Quarter Of All Delivered Ad-Supported Cable TV Impressions</vt:lpstr>
      <vt:lpstr>Niche Cable Networks Appeal To A Range Of Advertisers Across Major Categories Who Are Seeking Premium Content, Targeted Audiences And Incremental Reach </vt:lpstr>
      <vt:lpstr>Niche Cable Networks Are Also A Popular Destination For Direct-To-Consumer Brands Who Are Performance-Driven, Data-Focused And Obsessed With Buying Media That Deliver Outcomes  These 30 DTC Brands Alone Spent Over $125 Million On Niche Cable Networks In 2018, An Increase Of 28% vs. The Year Prior</vt:lpstr>
      <vt:lpstr>PowerPoint Presentation</vt:lpstr>
      <vt:lpstr>On Average, Niche Cable Networks Reach More Viewers Each Month Than Similarly Focused Digital Video Platforms</vt:lpstr>
      <vt:lpstr>PowerPoint Presentation</vt:lpstr>
      <vt:lpstr>Why Niche Cable?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Leah Montner Dixon</dc:creator>
  <cp:lastModifiedBy>Jason Wiese</cp:lastModifiedBy>
  <cp:revision>1345</cp:revision>
  <cp:lastPrinted>2019-04-16T16:58:04Z</cp:lastPrinted>
  <dcterms:created xsi:type="dcterms:W3CDTF">2017-08-24T15:53:33Z</dcterms:created>
  <dcterms:modified xsi:type="dcterms:W3CDTF">2019-04-18T06:14:37Z</dcterms:modified>
</cp:coreProperties>
</file>