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2" r:id="rId2"/>
    <p:sldMasterId id="2147483655" r:id="rId3"/>
    <p:sldMasterId id="2147483658" r:id="rId4"/>
    <p:sldMasterId id="2147483663" r:id="rId5"/>
    <p:sldMasterId id="2147483667" r:id="rId6"/>
    <p:sldMasterId id="2147483674" r:id="rId7"/>
    <p:sldMasterId id="2147483696" r:id="rId8"/>
    <p:sldMasterId id="2147483700" r:id="rId9"/>
  </p:sldMasterIdLst>
  <p:notesMasterIdLst>
    <p:notesMasterId r:id="rId39"/>
  </p:notesMasterIdLst>
  <p:handoutMasterIdLst>
    <p:handoutMasterId r:id="rId40"/>
  </p:handoutMasterIdLst>
  <p:sldIdLst>
    <p:sldId id="350" r:id="rId10"/>
    <p:sldId id="532" r:id="rId11"/>
    <p:sldId id="541" r:id="rId12"/>
    <p:sldId id="556" r:id="rId13"/>
    <p:sldId id="542" r:id="rId14"/>
    <p:sldId id="554" r:id="rId15"/>
    <p:sldId id="545" r:id="rId16"/>
    <p:sldId id="558" r:id="rId17"/>
    <p:sldId id="561" r:id="rId18"/>
    <p:sldId id="568" r:id="rId19"/>
    <p:sldId id="559" r:id="rId20"/>
    <p:sldId id="546" r:id="rId21"/>
    <p:sldId id="566" r:id="rId22"/>
    <p:sldId id="563" r:id="rId23"/>
    <p:sldId id="564" r:id="rId24"/>
    <p:sldId id="565" r:id="rId25"/>
    <p:sldId id="562" r:id="rId26"/>
    <p:sldId id="551" r:id="rId27"/>
    <p:sldId id="537" r:id="rId28"/>
    <p:sldId id="569" r:id="rId29"/>
    <p:sldId id="538" r:id="rId30"/>
    <p:sldId id="539" r:id="rId31"/>
    <p:sldId id="540" r:id="rId32"/>
    <p:sldId id="570" r:id="rId33"/>
    <p:sldId id="536" r:id="rId34"/>
    <p:sldId id="553" r:id="rId35"/>
    <p:sldId id="555" r:id="rId36"/>
    <p:sldId id="567" r:id="rId37"/>
    <p:sldId id="442" r:id="rId3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7CB4"/>
    <a:srgbClr val="FFFF99"/>
    <a:srgbClr val="FFFF00"/>
    <a:srgbClr val="50C8A0"/>
    <a:srgbClr val="FAB982"/>
    <a:srgbClr val="3682B4"/>
    <a:srgbClr val="004A82"/>
    <a:srgbClr val="0294EE"/>
    <a:srgbClr val="54E133"/>
    <a:srgbClr val="508A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2" autoAdjust="0"/>
    <p:restoredTop sz="95268" autoAdjust="0"/>
  </p:normalViewPr>
  <p:slideViewPr>
    <p:cSldViewPr snapToGrid="0" snapToObjects="1">
      <p:cViewPr varScale="1">
        <p:scale>
          <a:sx n="61" d="100"/>
          <a:sy n="61" d="100"/>
        </p:scale>
        <p:origin x="78" y="654"/>
      </p:cViewPr>
      <p:guideLst>
        <p:guide orient="horz" pos="2160"/>
        <p:guide pos="2880"/>
      </p:guideLst>
    </p:cSldViewPr>
  </p:slideViewPr>
  <p:outlineViewPr>
    <p:cViewPr>
      <p:scale>
        <a:sx n="33" d="100"/>
        <a:sy n="33" d="100"/>
      </p:scale>
      <p:origin x="0" y="-26520"/>
    </p:cViewPr>
  </p:outlineViewPr>
  <p:notesTextViewPr>
    <p:cViewPr>
      <p:scale>
        <a:sx n="100" d="100"/>
        <a:sy n="100" d="100"/>
      </p:scale>
      <p:origin x="0" y="0"/>
    </p:cViewPr>
  </p:notesTextViewPr>
  <p:sorterViewPr>
    <p:cViewPr varScale="1">
      <p:scale>
        <a:sx n="1" d="1"/>
        <a:sy n="1" d="1"/>
      </p:scale>
      <p:origin x="0" y="-1956"/>
    </p:cViewPr>
  </p:sorter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3C3A0C93-7E5A-5F49-BEBF-176D9D86AE98}" type="datetimeFigureOut">
              <a:rPr lang="en-US" smtClean="0"/>
              <a:t>10/11/2017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E51A7F7A-CF2C-A64E-BF71-DE52D54C670E}" type="slidenum">
              <a:rPr lang="en-US" smtClean="0"/>
              <a:t>‹#›</a:t>
            </a:fld>
            <a:endParaRPr lang="en-US"/>
          </a:p>
        </p:txBody>
      </p:sp>
    </p:spTree>
    <p:extLst>
      <p:ext uri="{BB962C8B-B14F-4D97-AF65-F5344CB8AC3E}">
        <p14:creationId xmlns:p14="http://schemas.microsoft.com/office/powerpoint/2010/main" val="3327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96160E6A-AE89-9D4B-878B-75A99885AD87}" type="datetimeFigureOut">
              <a:rPr lang="en-US" smtClean="0"/>
              <a:t>10/11/2017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23882BC3-AE5F-3043-9FCD-C1F199F164CC}" type="slidenum">
              <a:rPr lang="en-US" smtClean="0"/>
              <a:t>‹#›</a:t>
            </a:fld>
            <a:endParaRPr lang="en-US"/>
          </a:p>
        </p:txBody>
      </p:sp>
    </p:spTree>
    <p:extLst>
      <p:ext uri="{BB962C8B-B14F-4D97-AF65-F5344CB8AC3E}">
        <p14:creationId xmlns:p14="http://schemas.microsoft.com/office/powerpoint/2010/main" val="3529957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16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29041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948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68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baseline="0">
                <a:solidFill>
                  <a:schemeClr val="tx1"/>
                </a:solidFill>
                <a:latin typeface="Arial" charset="0"/>
                <a:ea typeface="Arial" charset="0"/>
                <a:cs typeface="Arial" charset="0"/>
              </a:defRPr>
            </a:lvl1pPr>
          </a:lstStyle>
          <a:p>
            <a:r>
              <a:rPr lang="en-US"/>
              <a:t>Presentation </a:t>
            </a: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6421438" y="1098982"/>
            <a:ext cx="2381326" cy="223277"/>
          </a:xfrm>
        </p:spPr>
        <p:txBody>
          <a:bodyPr/>
          <a:lstStyle>
            <a:lvl1pPr algn="l">
              <a:defRPr b="0" i="0">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99816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262381040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83" y="1291089"/>
            <a:ext cx="2216042" cy="223277"/>
          </a:xfrm>
        </p:spPr>
        <p:txBody>
          <a:bodyPr/>
          <a:lstStyle/>
          <a:p>
            <a:endParaRPr lang="en-US" dirty="0"/>
          </a:p>
        </p:txBody>
      </p:sp>
    </p:spTree>
    <p:extLst>
      <p:ext uri="{BB962C8B-B14F-4D97-AF65-F5344CB8AC3E}">
        <p14:creationId xmlns:p14="http://schemas.microsoft.com/office/powerpoint/2010/main" val="182318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26792586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lang="en-US" dirty="0"/>
          </a:p>
        </p:txBody>
      </p:sp>
    </p:spTree>
    <p:extLst>
      <p:ext uri="{BB962C8B-B14F-4D97-AF65-F5344CB8AC3E}">
        <p14:creationId xmlns:p14="http://schemas.microsoft.com/office/powerpoint/2010/main" val="24513467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34060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92101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18149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4096989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30646856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226633778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27324948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42306827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719386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8812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67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83177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721824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767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233487"/>
            <a:ext cx="8688387" cy="4686301"/>
          </a:xfrm>
          <a:ln cap="flat">
            <a:miter lim="800000"/>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Private &amp; Confidential</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920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Narrow"/>
                <a:cs typeface="Arial Narrow"/>
              </a:defRPr>
            </a:lvl1pPr>
            <a:lvl2pPr>
              <a:defRPr lang="en-US" sz="950" b="0" i="0" dirty="0" smtClean="0">
                <a:solidFill>
                  <a:schemeClr val="tx1"/>
                </a:solidFill>
                <a:latin typeface="Arial Narrow"/>
                <a:cs typeface="Arial Narrow"/>
              </a:defRPr>
            </a:lvl2pPr>
            <a:lvl3pPr>
              <a:defRPr lang="en-US" sz="950" b="0" i="0" dirty="0" smtClean="0">
                <a:solidFill>
                  <a:schemeClr val="tx1"/>
                </a:solidFill>
                <a:latin typeface="Arial Narrow"/>
                <a:cs typeface="Arial Narrow"/>
              </a:defRPr>
            </a:lvl3pPr>
            <a:lvl4pPr>
              <a:defRPr lang="en-US" sz="950" b="0" i="0" dirty="0" smtClean="0">
                <a:solidFill>
                  <a:schemeClr val="tx1"/>
                </a:solidFill>
                <a:latin typeface="Arial Narrow"/>
                <a:ea typeface="Arial Regular" charset="0"/>
                <a:cs typeface="Arial Narrow"/>
              </a:defRPr>
            </a:lvl4pPr>
            <a:lvl5pPr>
              <a:defRPr lang="en-US" sz="950" b="0" i="0" dirty="0">
                <a:solidFill>
                  <a:schemeClr val="tx1"/>
                </a:solidFill>
                <a:latin typeface="Arial Narrow"/>
                <a:ea typeface="Arial Regular" charset="0"/>
                <a:cs typeface="Arial Narrow"/>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473177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8096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605966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675254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86527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2192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134837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278282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87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354864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5.emf"/><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7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624209"/>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3673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9067"/>
      </p:ext>
    </p:extLst>
  </p:cSld>
  <p:clrMap bg1="lt1" tx1="dk1" bg2="lt2" tx2="dk2" accent1="accent1" accent2="accent2" accent3="accent3" accent4="accent4" accent5="accent5" accent6="accent6" hlink="hlink" folHlink="folHlink"/>
  <p:sldLayoutIdLst>
    <p:sldLayoutId id="2147483664" r:id="rId1"/>
    <p:sldLayoutId id="214748366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65481"/>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70300" y="6314391"/>
            <a:ext cx="4685966" cy="248335"/>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r>
              <a:rPr lang="en-US" dirty="0"/>
              <a:t>Permission to reprint or distribute any content from this presentation requires the prior written approval of S&amp;P Global Market Intelligence. Not for distribution to the public.</a:t>
            </a: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fld id="{BDDC3DCF-E0A7-DA4A-BC2C-1EC3743A297B}" type="slidenum">
              <a:rPr lang="en-US" smtClean="0"/>
              <a:pPr/>
              <a:t>‹#›</a:t>
            </a:fld>
            <a:endParaRPr lang="en-US" dirty="0"/>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endParaRPr lang="en-US" dirty="0"/>
          </a:p>
        </p:txBody>
      </p:sp>
      <p:sp>
        <p:nvSpPr>
          <p:cNvPr id="13" name="Rectangle 12"/>
          <p:cNvSpPr/>
          <p:nvPr userDrawn="1"/>
        </p:nvSpPr>
        <p:spPr>
          <a:xfrm>
            <a:off x="171061" y="6013061"/>
            <a:ext cx="2068286" cy="710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319151" y="6117698"/>
            <a:ext cx="1683385" cy="461010"/>
          </a:xfrm>
          <a:prstGeom prst="rect">
            <a:avLst/>
          </a:prstGeom>
        </p:spPr>
      </p:pic>
    </p:spTree>
    <p:extLst>
      <p:ext uri="{BB962C8B-B14F-4D97-AF65-F5344CB8AC3E}">
        <p14:creationId xmlns:p14="http://schemas.microsoft.com/office/powerpoint/2010/main" val="8826052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hf hd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82835100"/>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3408404827"/>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facebook.com/ads/manager/cre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acebook.com/ads/manager/cre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ads/manager/creation"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50244" y="3005576"/>
            <a:ext cx="6282741" cy="616856"/>
          </a:xfrm>
        </p:spPr>
        <p:txBody>
          <a:bodyPr/>
          <a:lstStyle/>
          <a:p>
            <a:r>
              <a:rPr lang="en-US" sz="3600" dirty="0"/>
              <a:t>Facebook’s Reach (on Reach)</a:t>
            </a:r>
          </a:p>
        </p:txBody>
      </p:sp>
      <p:sp>
        <p:nvSpPr>
          <p:cNvPr id="5" name="Text Placeholder 2">
            <a:extLst>
              <a:ext uri="{FF2B5EF4-FFF2-40B4-BE49-F238E27FC236}">
                <a16:creationId xmlns:a16="http://schemas.microsoft.com/office/drawing/2014/main" xmlns="" id="{8F94B834-F70B-4F84-8783-0810FC401191}"/>
              </a:ext>
            </a:extLst>
          </p:cNvPr>
          <p:cNvSpPr txBox="1">
            <a:spLocks/>
          </p:cNvSpPr>
          <p:nvPr/>
        </p:nvSpPr>
        <p:spPr>
          <a:xfrm>
            <a:off x="2639120" y="3594013"/>
            <a:ext cx="6381789" cy="476951"/>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a:t>Miscalculations In The Age Of Precision</a:t>
            </a:r>
          </a:p>
        </p:txBody>
      </p:sp>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02342"/>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Interestingly, There’s No Difference In The Potential Reach Between “Everyone” In The U.S. &amp; Those That “Live” Here</a:t>
            </a:r>
          </a:p>
        </p:txBody>
      </p:sp>
      <p:sp>
        <p:nvSpPr>
          <p:cNvPr id="10" name="Text Placeholder 3">
            <a:extLst>
              <a:ext uri="{FF2B5EF4-FFF2-40B4-BE49-F238E27FC236}">
                <a16:creationId xmlns:a16="http://schemas.microsoft.com/office/drawing/2014/main" xmlns="" id="{ECAFC090-2E14-453F-BADE-00FF919A653F}"/>
              </a:ext>
            </a:extLst>
          </p:cNvPr>
          <p:cNvSpPr txBox="1">
            <a:spLocks/>
          </p:cNvSpPr>
          <p:nvPr/>
        </p:nvSpPr>
        <p:spPr>
          <a:xfrm>
            <a:off x="4894837" y="2949386"/>
            <a:ext cx="230606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t>
            </a:r>
            <a:r>
              <a:rPr lang="en-US" b="1" u="sng" dirty="0"/>
              <a:t>People Who </a:t>
            </a:r>
            <a:r>
              <a:rPr lang="en-US" b="1" i="1" u="sng" dirty="0"/>
              <a:t>Live</a:t>
            </a:r>
            <a:r>
              <a:rPr lang="en-US" b="1" u="sng" dirty="0"/>
              <a:t> In This Location</a:t>
            </a:r>
            <a:r>
              <a:rPr lang="en-US" b="1" dirty="0"/>
              <a:t>”</a:t>
            </a:r>
          </a:p>
        </p:txBody>
      </p:sp>
      <p:sp>
        <p:nvSpPr>
          <p:cNvPr id="12" name="Text Placeholder 3">
            <a:extLst>
              <a:ext uri="{FF2B5EF4-FFF2-40B4-BE49-F238E27FC236}">
                <a16:creationId xmlns:a16="http://schemas.microsoft.com/office/drawing/2014/main" xmlns="" id="{5B438E02-09F3-438C-8FA8-E9F1EAF29911}"/>
              </a:ext>
            </a:extLst>
          </p:cNvPr>
          <p:cNvSpPr>
            <a:spLocks noGrp="1"/>
          </p:cNvSpPr>
          <p:nvPr>
            <p:ph type="body" sz="quarter" idx="14"/>
          </p:nvPr>
        </p:nvSpPr>
        <p:spPr>
          <a:xfrm>
            <a:off x="268982" y="6500084"/>
            <a:ext cx="7397912" cy="352436"/>
          </a:xfrm>
        </p:spPr>
        <p:txBody>
          <a:bodyPr/>
          <a:lstStyle/>
          <a:p>
            <a:r>
              <a:rPr lang="en-US" sz="800" dirty="0"/>
              <a:t>Source: 2016 U.S. Census (American Community Survey, 1-year estimate); Facebook Ads Manager.  Based on “</a:t>
            </a:r>
            <a:r>
              <a:rPr lang="en-US" sz="800" u="sng" dirty="0"/>
              <a:t>everyone</a:t>
            </a:r>
            <a:r>
              <a:rPr lang="en-US" sz="800" dirty="0"/>
              <a:t> in this location” and “people who </a:t>
            </a:r>
            <a:r>
              <a:rPr lang="en-US" sz="800" u="sng" dirty="0"/>
              <a:t>live</a:t>
            </a:r>
            <a:r>
              <a:rPr lang="en-US" sz="800" dirty="0"/>
              <a:t> in this location” data pulled on September 22</a:t>
            </a:r>
            <a:r>
              <a:rPr lang="en-US" sz="800" baseline="30000" dirty="0"/>
              <a:t>nd</a:t>
            </a:r>
            <a:r>
              <a:rPr lang="en-US" sz="800" dirty="0"/>
              <a:t>, 2017.  (Facebook numbers are fluid and are subject to change based on the date when numbers are pulled).</a:t>
            </a:r>
          </a:p>
        </p:txBody>
      </p:sp>
      <p:sp>
        <p:nvSpPr>
          <p:cNvPr id="19" name="Text Placeholder 3">
            <a:extLst>
              <a:ext uri="{FF2B5EF4-FFF2-40B4-BE49-F238E27FC236}">
                <a16:creationId xmlns:a16="http://schemas.microsoft.com/office/drawing/2014/main" xmlns="" id="{FD54DD3D-FDB1-4CE3-A167-C2A389CF4968}"/>
              </a:ext>
            </a:extLst>
          </p:cNvPr>
          <p:cNvSpPr txBox="1">
            <a:spLocks/>
          </p:cNvSpPr>
          <p:nvPr/>
        </p:nvSpPr>
        <p:spPr>
          <a:xfrm>
            <a:off x="2602535" y="3898180"/>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39,000,000</a:t>
            </a:r>
          </a:p>
        </p:txBody>
      </p:sp>
      <p:sp>
        <p:nvSpPr>
          <p:cNvPr id="20" name="Text Placeholder 3">
            <a:extLst>
              <a:ext uri="{FF2B5EF4-FFF2-40B4-BE49-F238E27FC236}">
                <a16:creationId xmlns:a16="http://schemas.microsoft.com/office/drawing/2014/main" xmlns="" id="{8920D3C7-9C53-47CE-A68E-12CA472C56C1}"/>
              </a:ext>
            </a:extLst>
          </p:cNvPr>
          <p:cNvSpPr txBox="1">
            <a:spLocks/>
          </p:cNvSpPr>
          <p:nvPr/>
        </p:nvSpPr>
        <p:spPr>
          <a:xfrm>
            <a:off x="2640632" y="4595703"/>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58,000,000</a:t>
            </a:r>
          </a:p>
        </p:txBody>
      </p:sp>
      <p:sp>
        <p:nvSpPr>
          <p:cNvPr id="21" name="Text Placeholder 3">
            <a:extLst>
              <a:ext uri="{FF2B5EF4-FFF2-40B4-BE49-F238E27FC236}">
                <a16:creationId xmlns:a16="http://schemas.microsoft.com/office/drawing/2014/main" xmlns="" id="{D58286F0-E5DD-4055-9EC6-2B720ECCC8B9}"/>
              </a:ext>
            </a:extLst>
          </p:cNvPr>
          <p:cNvSpPr txBox="1">
            <a:spLocks/>
          </p:cNvSpPr>
          <p:nvPr/>
        </p:nvSpPr>
        <p:spPr>
          <a:xfrm>
            <a:off x="5269530" y="3892319"/>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39,000,000</a:t>
            </a:r>
          </a:p>
        </p:txBody>
      </p:sp>
      <p:sp>
        <p:nvSpPr>
          <p:cNvPr id="22" name="Text Placeholder 3">
            <a:extLst>
              <a:ext uri="{FF2B5EF4-FFF2-40B4-BE49-F238E27FC236}">
                <a16:creationId xmlns:a16="http://schemas.microsoft.com/office/drawing/2014/main" xmlns="" id="{C0DFB395-307D-4190-B486-8F5AAA8E6B57}"/>
              </a:ext>
            </a:extLst>
          </p:cNvPr>
          <p:cNvSpPr txBox="1">
            <a:spLocks/>
          </p:cNvSpPr>
          <p:nvPr/>
        </p:nvSpPr>
        <p:spPr>
          <a:xfrm>
            <a:off x="5307627" y="4589842"/>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58,000,000</a:t>
            </a:r>
          </a:p>
        </p:txBody>
      </p:sp>
      <p:sp>
        <p:nvSpPr>
          <p:cNvPr id="29" name="Text Placeholder 3">
            <a:extLst>
              <a:ext uri="{FF2B5EF4-FFF2-40B4-BE49-F238E27FC236}">
                <a16:creationId xmlns:a16="http://schemas.microsoft.com/office/drawing/2014/main" xmlns="" id="{5ECDB787-066B-4FFE-B0BD-38781BBBB1D5}"/>
              </a:ext>
            </a:extLst>
          </p:cNvPr>
          <p:cNvSpPr txBox="1">
            <a:spLocks/>
          </p:cNvSpPr>
          <p:nvPr/>
        </p:nvSpPr>
        <p:spPr>
          <a:xfrm>
            <a:off x="2127739" y="2235759"/>
            <a:ext cx="507316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Facebook Platforms - Potential Reach</a:t>
            </a:r>
          </a:p>
          <a:p>
            <a:r>
              <a:rPr lang="en-US" sz="1000" b="1" u="sng" dirty="0"/>
              <a:t>(FB + Instagram + Audience Network + Messenger)</a:t>
            </a:r>
          </a:p>
        </p:txBody>
      </p:sp>
      <p:pic>
        <p:nvPicPr>
          <p:cNvPr id="31" name="Picture 30">
            <a:extLst>
              <a:ext uri="{FF2B5EF4-FFF2-40B4-BE49-F238E27FC236}">
                <a16:creationId xmlns:a16="http://schemas.microsoft.com/office/drawing/2014/main" xmlns="" id="{3A4D9FF2-F84E-4F21-A802-252E9CFAD63C}"/>
              </a:ext>
            </a:extLst>
          </p:cNvPr>
          <p:cNvPicPr>
            <a:picLocks noChangeAspect="1"/>
          </p:cNvPicPr>
          <p:nvPr/>
        </p:nvPicPr>
        <p:blipFill>
          <a:blip r:embed="rId2"/>
          <a:stretch>
            <a:fillRect/>
          </a:stretch>
        </p:blipFill>
        <p:spPr>
          <a:xfrm>
            <a:off x="329142" y="2141258"/>
            <a:ext cx="1438548" cy="752840"/>
          </a:xfrm>
          <a:prstGeom prst="rect">
            <a:avLst/>
          </a:prstGeom>
        </p:spPr>
      </p:pic>
      <p:sp>
        <p:nvSpPr>
          <p:cNvPr id="32" name="Text Placeholder 2">
            <a:extLst>
              <a:ext uri="{FF2B5EF4-FFF2-40B4-BE49-F238E27FC236}">
                <a16:creationId xmlns:a16="http://schemas.microsoft.com/office/drawing/2014/main" xmlns="" id="{5C747C99-F3C4-4DE9-AEEA-C2D25D58C61E}"/>
              </a:ext>
            </a:extLst>
          </p:cNvPr>
          <p:cNvSpPr txBox="1">
            <a:spLocks/>
          </p:cNvSpPr>
          <p:nvPr/>
        </p:nvSpPr>
        <p:spPr>
          <a:xfrm>
            <a:off x="233181" y="1504598"/>
            <a:ext cx="8733789" cy="480481"/>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Although it’d be expected that “</a:t>
            </a:r>
            <a:r>
              <a:rPr lang="en-US" sz="1400" b="1" i="1" u="sng" dirty="0"/>
              <a:t>everyone</a:t>
            </a:r>
            <a:r>
              <a:rPr lang="en-US" sz="1400" b="1" dirty="0"/>
              <a:t> in this location” would include non-resident travelers,    this universe within Facebook Ads Manager reflects the same size as “people who </a:t>
            </a:r>
            <a:r>
              <a:rPr lang="en-US" sz="1400" b="1" i="1" u="sng" dirty="0"/>
              <a:t>live</a:t>
            </a:r>
            <a:r>
              <a:rPr lang="en-US" sz="1400" b="1" dirty="0"/>
              <a:t> in this location”</a:t>
            </a:r>
            <a:endParaRPr lang="en-US" sz="1200" b="1" dirty="0"/>
          </a:p>
        </p:txBody>
      </p:sp>
      <p:sp>
        <p:nvSpPr>
          <p:cNvPr id="30" name="Text Placeholder 3">
            <a:extLst>
              <a:ext uri="{FF2B5EF4-FFF2-40B4-BE49-F238E27FC236}">
                <a16:creationId xmlns:a16="http://schemas.microsoft.com/office/drawing/2014/main" xmlns="" id="{7F09FA63-4423-42F4-A8C0-4F94ECB42631}"/>
              </a:ext>
            </a:extLst>
          </p:cNvPr>
          <p:cNvSpPr txBox="1">
            <a:spLocks/>
          </p:cNvSpPr>
          <p:nvPr/>
        </p:nvSpPr>
        <p:spPr>
          <a:xfrm>
            <a:off x="2298620" y="5154004"/>
            <a:ext cx="207015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i="1" dirty="0"/>
              <a:t>In theory, “everyone” should include travelers as well even though the country-wide numbers are the same as the resident totals (i.e., “people who live in this location”) </a:t>
            </a:r>
          </a:p>
        </p:txBody>
      </p:sp>
      <p:sp>
        <p:nvSpPr>
          <p:cNvPr id="40" name="Text Placeholder 3">
            <a:extLst>
              <a:ext uri="{FF2B5EF4-FFF2-40B4-BE49-F238E27FC236}">
                <a16:creationId xmlns:a16="http://schemas.microsoft.com/office/drawing/2014/main" xmlns="" id="{28C5DE8A-287D-484D-876A-3707810EE6F1}"/>
              </a:ext>
            </a:extLst>
          </p:cNvPr>
          <p:cNvSpPr txBox="1">
            <a:spLocks/>
          </p:cNvSpPr>
          <p:nvPr/>
        </p:nvSpPr>
        <p:spPr>
          <a:xfrm>
            <a:off x="2224907" y="2952317"/>
            <a:ext cx="2177111"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t>
            </a:r>
            <a:r>
              <a:rPr lang="en-US" b="1" i="1" u="sng" dirty="0"/>
              <a:t>Everyone</a:t>
            </a:r>
            <a:r>
              <a:rPr lang="en-US" b="1" u="sng" dirty="0"/>
              <a:t>          In This Location</a:t>
            </a:r>
            <a:r>
              <a:rPr lang="en-US" b="1" dirty="0"/>
              <a:t>”</a:t>
            </a:r>
          </a:p>
        </p:txBody>
      </p:sp>
      <p:sp>
        <p:nvSpPr>
          <p:cNvPr id="45" name="Text Placeholder 3">
            <a:extLst>
              <a:ext uri="{FF2B5EF4-FFF2-40B4-BE49-F238E27FC236}">
                <a16:creationId xmlns:a16="http://schemas.microsoft.com/office/drawing/2014/main" xmlns="" id="{E4CAA428-7AA7-4EC9-ADF8-42C7A63FF953}"/>
              </a:ext>
            </a:extLst>
          </p:cNvPr>
          <p:cNvSpPr txBox="1">
            <a:spLocks/>
          </p:cNvSpPr>
          <p:nvPr/>
        </p:nvSpPr>
        <p:spPr>
          <a:xfrm>
            <a:off x="773724" y="3106874"/>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Demo</a:t>
            </a:r>
          </a:p>
        </p:txBody>
      </p:sp>
      <p:sp>
        <p:nvSpPr>
          <p:cNvPr id="46" name="Text Placeholder 3">
            <a:extLst>
              <a:ext uri="{FF2B5EF4-FFF2-40B4-BE49-F238E27FC236}">
                <a16:creationId xmlns:a16="http://schemas.microsoft.com/office/drawing/2014/main" xmlns="" id="{F2D3F01F-CE0F-488B-973E-C0040E3C34E4}"/>
              </a:ext>
            </a:extLst>
          </p:cNvPr>
          <p:cNvSpPr txBox="1">
            <a:spLocks/>
          </p:cNvSpPr>
          <p:nvPr/>
        </p:nvSpPr>
        <p:spPr>
          <a:xfrm>
            <a:off x="776656" y="3901112"/>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P18-24</a:t>
            </a:r>
          </a:p>
        </p:txBody>
      </p:sp>
      <p:sp>
        <p:nvSpPr>
          <p:cNvPr id="47" name="Text Placeholder 3">
            <a:extLst>
              <a:ext uri="{FF2B5EF4-FFF2-40B4-BE49-F238E27FC236}">
                <a16:creationId xmlns:a16="http://schemas.microsoft.com/office/drawing/2014/main" xmlns="" id="{CBC893C2-3923-4CB4-8DAB-C1EDDA547810}"/>
              </a:ext>
            </a:extLst>
          </p:cNvPr>
          <p:cNvSpPr txBox="1">
            <a:spLocks/>
          </p:cNvSpPr>
          <p:nvPr/>
        </p:nvSpPr>
        <p:spPr>
          <a:xfrm>
            <a:off x="779587" y="4616223"/>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P25-34</a:t>
            </a:r>
          </a:p>
        </p:txBody>
      </p:sp>
      <p:sp>
        <p:nvSpPr>
          <p:cNvPr id="6" name="Rectangle 5">
            <a:extLst>
              <a:ext uri="{FF2B5EF4-FFF2-40B4-BE49-F238E27FC236}">
                <a16:creationId xmlns:a16="http://schemas.microsoft.com/office/drawing/2014/main" xmlns="" id="{20D70AF6-3EE8-4846-957E-F605D2D53492}"/>
              </a:ext>
            </a:extLst>
          </p:cNvPr>
          <p:cNvSpPr/>
          <p:nvPr/>
        </p:nvSpPr>
        <p:spPr>
          <a:xfrm>
            <a:off x="2208578" y="2848712"/>
            <a:ext cx="2221740" cy="2842227"/>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15AF4A31-BDD4-47A6-B939-E59470F0FB56}"/>
              </a:ext>
            </a:extLst>
          </p:cNvPr>
          <p:cNvSpPr/>
          <p:nvPr/>
        </p:nvSpPr>
        <p:spPr>
          <a:xfrm>
            <a:off x="4928329" y="2842853"/>
            <a:ext cx="2221740" cy="2847670"/>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xmlns="" id="{589CA139-8CB0-4220-AEDE-4CB8E57C03A1}"/>
              </a:ext>
            </a:extLst>
          </p:cNvPr>
          <p:cNvSpPr txBox="1">
            <a:spLocks/>
          </p:cNvSpPr>
          <p:nvPr/>
        </p:nvSpPr>
        <p:spPr>
          <a:xfrm>
            <a:off x="236113" y="5829216"/>
            <a:ext cx="7360442" cy="19014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Note: there are only 670K and 940K identified within the potential reach as those who are “traveling in this location” among P18-24 &amp; P25-34, respectively</a:t>
            </a:r>
            <a:endParaRPr lang="en-US" sz="700" dirty="0"/>
          </a:p>
        </p:txBody>
      </p:sp>
    </p:spTree>
    <p:extLst>
      <p:ext uri="{BB962C8B-B14F-4D97-AF65-F5344CB8AC3E}">
        <p14:creationId xmlns:p14="http://schemas.microsoft.com/office/powerpoint/2010/main" val="24867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63E2D47-24AC-449E-8E86-FAB8ED4DBD64}"/>
              </a:ext>
            </a:extLst>
          </p:cNvPr>
          <p:cNvSpPr txBox="1">
            <a:spLocks/>
          </p:cNvSpPr>
          <p:nvPr/>
        </p:nvSpPr>
        <p:spPr>
          <a:xfrm>
            <a:off x="139960" y="1960939"/>
            <a:ext cx="8836090" cy="601202"/>
          </a:xfrm>
          <a:prstGeom prst="rect">
            <a:avLst/>
          </a:prstGeom>
        </p:spPr>
        <p:txBody>
          <a:bodyPr vert="horz" lIns="0" tIns="0" rIns="0" bIns="0"/>
          <a:lstStyle>
            <a:lvl1pPr marL="0" indent="0" algn="l" defTabSz="457200" rtl="0" eaLnBrk="1" latinLnBrk="0" hangingPunct="1">
              <a:lnSpc>
                <a:spcPts val="4500"/>
              </a:lnSpc>
              <a:spcBef>
                <a:spcPts val="0"/>
              </a:spcBef>
              <a:buFontTx/>
              <a:buNone/>
              <a:defRPr sz="5500" b="1" kern="1200" cap="none">
                <a:solidFill>
                  <a:schemeClr val="tx1"/>
                </a:solidFill>
                <a:latin typeface="+mn-lt"/>
                <a:ea typeface="+mn-ea"/>
                <a:cs typeface="+mn-cs"/>
              </a:defRPr>
            </a:lvl1pPr>
            <a:lvl2pPr marL="4572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2pPr>
            <a:lvl3pPr marL="9144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3pPr>
            <a:lvl4pPr marL="13716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4pPr>
            <a:lvl5pPr marL="18288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600" dirty="0"/>
              <a:t>Is This Reach Inflation Issue Nationwide Or Just Isolated To A Few Areas?</a:t>
            </a:r>
          </a:p>
        </p:txBody>
      </p:sp>
      <p:sp>
        <p:nvSpPr>
          <p:cNvPr id="3" name="Text Placeholder 2">
            <a:extLst>
              <a:ext uri="{FF2B5EF4-FFF2-40B4-BE49-F238E27FC236}">
                <a16:creationId xmlns:a16="http://schemas.microsoft.com/office/drawing/2014/main" xmlns="" id="{959FE6BB-D399-4E58-8AE0-2837F03B4F00}"/>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xmlns="" id="{921DD66F-B368-4986-9B3B-97FB721F321C}"/>
              </a:ext>
            </a:extLst>
          </p:cNvPr>
          <p:cNvSpPr txBox="1"/>
          <p:nvPr/>
        </p:nvSpPr>
        <p:spPr>
          <a:xfrm>
            <a:off x="139960" y="4479054"/>
            <a:ext cx="8836089" cy="1200329"/>
          </a:xfrm>
          <a:prstGeom prst="rect">
            <a:avLst/>
          </a:prstGeom>
          <a:noFill/>
        </p:spPr>
        <p:txBody>
          <a:bodyPr wrap="square" rtlCol="0">
            <a:spAutoFit/>
          </a:bodyPr>
          <a:lstStyle/>
          <a:p>
            <a:pPr algn="ctr"/>
            <a:r>
              <a:rPr lang="en-US" u="sng" dirty="0"/>
              <a:t>2016 U.S. Census Data</a:t>
            </a:r>
            <a:r>
              <a:rPr lang="en-US" dirty="0"/>
              <a:t> </a:t>
            </a:r>
          </a:p>
          <a:p>
            <a:pPr algn="ctr"/>
            <a:r>
              <a:rPr lang="en-US" dirty="0"/>
              <a:t>Vs. </a:t>
            </a:r>
          </a:p>
          <a:p>
            <a:pPr algn="ctr"/>
            <a:r>
              <a:rPr lang="en-US" dirty="0"/>
              <a:t>“</a:t>
            </a:r>
            <a:r>
              <a:rPr lang="en-US" u="sng" dirty="0"/>
              <a:t>People Who </a:t>
            </a:r>
            <a:r>
              <a:rPr lang="en-US" b="1" i="1" u="sng" dirty="0"/>
              <a:t>Live</a:t>
            </a:r>
            <a:r>
              <a:rPr lang="en-US" u="sng" dirty="0"/>
              <a:t> In This Location” Data </a:t>
            </a:r>
          </a:p>
          <a:p>
            <a:pPr algn="ctr"/>
            <a:r>
              <a:rPr lang="en-US" u="sng" dirty="0"/>
              <a:t>From Facebook Ads Manager </a:t>
            </a:r>
          </a:p>
        </p:txBody>
      </p:sp>
      <p:sp>
        <p:nvSpPr>
          <p:cNvPr id="6" name="TextBox 5">
            <a:extLst>
              <a:ext uri="{FF2B5EF4-FFF2-40B4-BE49-F238E27FC236}">
                <a16:creationId xmlns:a16="http://schemas.microsoft.com/office/drawing/2014/main" xmlns="" id="{619D45ED-3672-4E5B-A88C-E4350D8E773D}"/>
              </a:ext>
            </a:extLst>
          </p:cNvPr>
          <p:cNvSpPr txBox="1"/>
          <p:nvPr/>
        </p:nvSpPr>
        <p:spPr>
          <a:xfrm>
            <a:off x="139960" y="3553723"/>
            <a:ext cx="8801817" cy="830997"/>
          </a:xfrm>
          <a:prstGeom prst="rect">
            <a:avLst/>
          </a:prstGeom>
          <a:noFill/>
        </p:spPr>
        <p:txBody>
          <a:bodyPr wrap="square" rtlCol="0">
            <a:spAutoFit/>
          </a:bodyPr>
          <a:lstStyle/>
          <a:p>
            <a:pPr algn="ctr"/>
            <a:r>
              <a:rPr lang="en-US" sz="2400" b="1" dirty="0"/>
              <a:t>To Answer This We Conducted The Below P18-34 Analysis On Several Geographical Levels:</a:t>
            </a:r>
          </a:p>
        </p:txBody>
      </p:sp>
      <p:pic>
        <p:nvPicPr>
          <p:cNvPr id="8" name="Picture 7">
            <a:extLst>
              <a:ext uri="{FF2B5EF4-FFF2-40B4-BE49-F238E27FC236}">
                <a16:creationId xmlns:a16="http://schemas.microsoft.com/office/drawing/2014/main" xmlns="" id="{302FD4CB-79CE-4378-9B09-E3AE2B9B651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89037" y="4595239"/>
            <a:ext cx="749409" cy="599527"/>
          </a:xfrm>
          <a:prstGeom prst="rect">
            <a:avLst/>
          </a:prstGeom>
        </p:spPr>
      </p:pic>
      <p:pic>
        <p:nvPicPr>
          <p:cNvPr id="9" name="Picture 8">
            <a:extLst>
              <a:ext uri="{FF2B5EF4-FFF2-40B4-BE49-F238E27FC236}">
                <a16:creationId xmlns:a16="http://schemas.microsoft.com/office/drawing/2014/main" xmlns="" id="{A485B7BD-790D-468F-ABC2-FE33C49F9BA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759244" y="4595239"/>
            <a:ext cx="749409" cy="599527"/>
          </a:xfrm>
          <a:prstGeom prst="rect">
            <a:avLst/>
          </a:prstGeom>
        </p:spPr>
      </p:pic>
    </p:spTree>
    <p:extLst>
      <p:ext uri="{BB962C8B-B14F-4D97-AF65-F5344CB8AC3E}">
        <p14:creationId xmlns:p14="http://schemas.microsoft.com/office/powerpoint/2010/main" val="72239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solidFill>
                  <a:schemeClr val="bg1"/>
                </a:solidFill>
              </a:rPr>
              <a:t>FACEBOOK’S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02342"/>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In </a:t>
            </a:r>
            <a:r>
              <a:rPr lang="en-US" b="1" i="1" dirty="0">
                <a:solidFill>
                  <a:schemeClr val="tx1"/>
                </a:solidFill>
              </a:rPr>
              <a:t>Every</a:t>
            </a:r>
            <a:r>
              <a:rPr lang="en-US" dirty="0">
                <a:solidFill>
                  <a:schemeClr val="tx1"/>
                </a:solidFill>
              </a:rPr>
              <a:t> State, Facebook Claims They Can Reach More P18-34 Residents Than What Is Reported By The U.S. Census Bureau</a:t>
            </a:r>
          </a:p>
        </p:txBody>
      </p:sp>
      <p:sp>
        <p:nvSpPr>
          <p:cNvPr id="8" name="Text Box 229">
            <a:extLst>
              <a:ext uri="{FF2B5EF4-FFF2-40B4-BE49-F238E27FC236}">
                <a16:creationId xmlns:a16="http://schemas.microsoft.com/office/drawing/2014/main" xmlns="" id="{56224CDA-E345-4E10-B9D7-C1107F572107}"/>
              </a:ext>
            </a:extLst>
          </p:cNvPr>
          <p:cNvSpPr txBox="1">
            <a:spLocks noChangeArrowheads="1"/>
          </p:cNvSpPr>
          <p:nvPr/>
        </p:nvSpPr>
        <p:spPr bwMode="auto">
          <a:xfrm>
            <a:off x="7521760" y="359562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DE</a:t>
            </a:r>
          </a:p>
        </p:txBody>
      </p:sp>
      <p:sp>
        <p:nvSpPr>
          <p:cNvPr id="10" name="Freeform 52">
            <a:extLst>
              <a:ext uri="{FF2B5EF4-FFF2-40B4-BE49-F238E27FC236}">
                <a16:creationId xmlns:a16="http://schemas.microsoft.com/office/drawing/2014/main" xmlns="" id="{F83C285B-DB64-4E03-BD26-199B189EFE0E}"/>
              </a:ext>
            </a:extLst>
          </p:cNvPr>
          <p:cNvSpPr>
            <a:spLocks/>
          </p:cNvSpPr>
          <p:nvPr/>
        </p:nvSpPr>
        <p:spPr bwMode="auto">
          <a:xfrm>
            <a:off x="6441484" y="3536305"/>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11" name="Freeform 15">
            <a:extLst>
              <a:ext uri="{FF2B5EF4-FFF2-40B4-BE49-F238E27FC236}">
                <a16:creationId xmlns:a16="http://schemas.microsoft.com/office/drawing/2014/main" xmlns="" id="{6BA8D440-3390-441E-918C-5AE3FCF0C48F}"/>
              </a:ext>
            </a:extLst>
          </p:cNvPr>
          <p:cNvSpPr>
            <a:spLocks/>
          </p:cNvSpPr>
          <p:nvPr/>
        </p:nvSpPr>
        <p:spPr bwMode="auto">
          <a:xfrm>
            <a:off x="6881222" y="3412480"/>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12" name="Freeform 58">
            <a:extLst>
              <a:ext uri="{FF2B5EF4-FFF2-40B4-BE49-F238E27FC236}">
                <a16:creationId xmlns:a16="http://schemas.microsoft.com/office/drawing/2014/main" xmlns="" id="{CF16CE05-6A1C-4697-AD29-12D1A73BD9F9}"/>
              </a:ext>
            </a:extLst>
          </p:cNvPr>
          <p:cNvSpPr>
            <a:spLocks/>
          </p:cNvSpPr>
          <p:nvPr/>
        </p:nvSpPr>
        <p:spPr bwMode="auto">
          <a:xfrm>
            <a:off x="7497172" y="2175818"/>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13" name="Freeform 14">
            <a:extLst>
              <a:ext uri="{FF2B5EF4-FFF2-40B4-BE49-F238E27FC236}">
                <a16:creationId xmlns:a16="http://schemas.microsoft.com/office/drawing/2014/main" xmlns="" id="{21506DD6-4ECD-4BFD-8E0C-959DEA60DB0F}"/>
              </a:ext>
            </a:extLst>
          </p:cNvPr>
          <p:cNvSpPr>
            <a:spLocks/>
          </p:cNvSpPr>
          <p:nvPr/>
        </p:nvSpPr>
        <p:spPr bwMode="auto">
          <a:xfrm>
            <a:off x="7749584" y="1532880"/>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14" name="Freeform 16">
            <a:extLst>
              <a:ext uri="{FF2B5EF4-FFF2-40B4-BE49-F238E27FC236}">
                <a16:creationId xmlns:a16="http://schemas.microsoft.com/office/drawing/2014/main" xmlns="" id="{62DC886A-3660-447A-A5B9-3D8C62221B6B}"/>
              </a:ext>
            </a:extLst>
          </p:cNvPr>
          <p:cNvSpPr>
            <a:spLocks/>
          </p:cNvSpPr>
          <p:nvPr/>
        </p:nvSpPr>
        <p:spPr bwMode="auto">
          <a:xfrm>
            <a:off x="750297" y="1628130"/>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15" name="Freeform 17">
            <a:extLst>
              <a:ext uri="{FF2B5EF4-FFF2-40B4-BE49-F238E27FC236}">
                <a16:creationId xmlns:a16="http://schemas.microsoft.com/office/drawing/2014/main" xmlns="" id="{9D7E064D-F9D3-4DCD-B65D-FFF4A8A5E16A}"/>
              </a:ext>
            </a:extLst>
          </p:cNvPr>
          <p:cNvSpPr>
            <a:spLocks/>
          </p:cNvSpPr>
          <p:nvPr/>
        </p:nvSpPr>
        <p:spPr bwMode="auto">
          <a:xfrm>
            <a:off x="518522" y="2185343"/>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16" name="Freeform 18">
            <a:extLst>
              <a:ext uri="{FF2B5EF4-FFF2-40B4-BE49-F238E27FC236}">
                <a16:creationId xmlns:a16="http://schemas.microsoft.com/office/drawing/2014/main" xmlns="" id="{7C4F49E8-FE28-4228-B06A-EA4860B0444E}"/>
              </a:ext>
            </a:extLst>
          </p:cNvPr>
          <p:cNvSpPr>
            <a:spLocks/>
          </p:cNvSpPr>
          <p:nvPr/>
        </p:nvSpPr>
        <p:spPr bwMode="auto">
          <a:xfrm>
            <a:off x="416922" y="2966393"/>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17" name="Freeform 19">
            <a:extLst>
              <a:ext uri="{FF2B5EF4-FFF2-40B4-BE49-F238E27FC236}">
                <a16:creationId xmlns:a16="http://schemas.microsoft.com/office/drawing/2014/main" xmlns="" id="{2535D858-3D2F-4D31-900E-FBB68B176148}"/>
              </a:ext>
            </a:extLst>
          </p:cNvPr>
          <p:cNvSpPr>
            <a:spLocks/>
          </p:cNvSpPr>
          <p:nvPr/>
        </p:nvSpPr>
        <p:spPr bwMode="auto">
          <a:xfrm>
            <a:off x="982072" y="3098155"/>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18" name="Freeform 20">
            <a:extLst>
              <a:ext uri="{FF2B5EF4-FFF2-40B4-BE49-F238E27FC236}">
                <a16:creationId xmlns:a16="http://schemas.microsoft.com/office/drawing/2014/main" xmlns="" id="{111805DD-57EA-46F4-A518-65DA52AB210A}"/>
              </a:ext>
            </a:extLst>
          </p:cNvPr>
          <p:cNvSpPr>
            <a:spLocks/>
          </p:cNvSpPr>
          <p:nvPr/>
        </p:nvSpPr>
        <p:spPr bwMode="auto">
          <a:xfrm>
            <a:off x="1521822" y="1796405"/>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19" name="Freeform 21">
            <a:extLst>
              <a:ext uri="{FF2B5EF4-FFF2-40B4-BE49-F238E27FC236}">
                <a16:creationId xmlns:a16="http://schemas.microsoft.com/office/drawing/2014/main" xmlns="" id="{64091E76-9B93-43E9-92DA-BAEF4A102164}"/>
              </a:ext>
            </a:extLst>
          </p:cNvPr>
          <p:cNvSpPr>
            <a:spLocks/>
          </p:cNvSpPr>
          <p:nvPr/>
        </p:nvSpPr>
        <p:spPr bwMode="auto">
          <a:xfrm>
            <a:off x="1796459" y="3271193"/>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0" name="Freeform 22">
            <a:extLst>
              <a:ext uri="{FF2B5EF4-FFF2-40B4-BE49-F238E27FC236}">
                <a16:creationId xmlns:a16="http://schemas.microsoft.com/office/drawing/2014/main" xmlns="" id="{D0702488-9339-45D3-9E40-550804AD8A62}"/>
              </a:ext>
            </a:extLst>
          </p:cNvPr>
          <p:cNvSpPr>
            <a:spLocks/>
          </p:cNvSpPr>
          <p:nvPr/>
        </p:nvSpPr>
        <p:spPr bwMode="auto">
          <a:xfrm>
            <a:off x="1832972" y="1812280"/>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1" name="Freeform 23">
            <a:extLst>
              <a:ext uri="{FF2B5EF4-FFF2-40B4-BE49-F238E27FC236}">
                <a16:creationId xmlns:a16="http://schemas.microsoft.com/office/drawing/2014/main" xmlns="" id="{2917D167-E2BD-4714-BE17-8187E01021AC}"/>
              </a:ext>
            </a:extLst>
          </p:cNvPr>
          <p:cNvSpPr>
            <a:spLocks/>
          </p:cNvSpPr>
          <p:nvPr/>
        </p:nvSpPr>
        <p:spPr bwMode="auto">
          <a:xfrm>
            <a:off x="2312397" y="2715568"/>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2" name="Freeform 24">
            <a:extLst>
              <a:ext uri="{FF2B5EF4-FFF2-40B4-BE49-F238E27FC236}">
                <a16:creationId xmlns:a16="http://schemas.microsoft.com/office/drawing/2014/main" xmlns="" id="{9D2F805E-E585-4AA7-96EA-1076BAABDD1B}"/>
              </a:ext>
            </a:extLst>
          </p:cNvPr>
          <p:cNvSpPr>
            <a:spLocks/>
          </p:cNvSpPr>
          <p:nvPr/>
        </p:nvSpPr>
        <p:spPr bwMode="auto">
          <a:xfrm>
            <a:off x="2526709" y="3577580"/>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23" name="Freeform 25">
            <a:extLst>
              <a:ext uri="{FF2B5EF4-FFF2-40B4-BE49-F238E27FC236}">
                <a16:creationId xmlns:a16="http://schemas.microsoft.com/office/drawing/2014/main" xmlns="" id="{70EE1C58-3215-45EC-B730-B34E3DB63FA7}"/>
              </a:ext>
            </a:extLst>
          </p:cNvPr>
          <p:cNvSpPr>
            <a:spLocks/>
          </p:cNvSpPr>
          <p:nvPr/>
        </p:nvSpPr>
        <p:spPr bwMode="auto">
          <a:xfrm>
            <a:off x="1540872" y="4312593"/>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4" name="Freeform 26">
            <a:extLst>
              <a:ext uri="{FF2B5EF4-FFF2-40B4-BE49-F238E27FC236}">
                <a16:creationId xmlns:a16="http://schemas.microsoft.com/office/drawing/2014/main" xmlns="" id="{4E5B024E-A7A4-4DF8-B853-7C1DF1F7EF04}"/>
              </a:ext>
            </a:extLst>
          </p:cNvPr>
          <p:cNvSpPr>
            <a:spLocks/>
          </p:cNvSpPr>
          <p:nvPr/>
        </p:nvSpPr>
        <p:spPr bwMode="auto">
          <a:xfrm>
            <a:off x="2406059" y="4396730"/>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5" name="Freeform 27">
            <a:extLst>
              <a:ext uri="{FF2B5EF4-FFF2-40B4-BE49-F238E27FC236}">
                <a16:creationId xmlns:a16="http://schemas.microsoft.com/office/drawing/2014/main" xmlns="" id="{7635FECE-2738-4DAD-977D-DD8CEDBA6BB8}"/>
              </a:ext>
            </a:extLst>
          </p:cNvPr>
          <p:cNvSpPr>
            <a:spLocks/>
          </p:cNvSpPr>
          <p:nvPr/>
        </p:nvSpPr>
        <p:spPr bwMode="auto">
          <a:xfrm>
            <a:off x="2826747" y="4561830"/>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67CB4"/>
          </a:solidFill>
          <a:ln w="12701">
            <a:solidFill>
              <a:srgbClr val="000000"/>
            </a:solidFill>
            <a:round/>
            <a:headEnd/>
            <a:tailEnd/>
          </a:ln>
        </p:spPr>
        <p:txBody>
          <a:bodyPr/>
          <a:lstStyle/>
          <a:p>
            <a:endParaRPr lang="en-US">
              <a:solidFill>
                <a:schemeClr val="bg1"/>
              </a:solidFill>
            </a:endParaRPr>
          </a:p>
        </p:txBody>
      </p:sp>
      <p:sp>
        <p:nvSpPr>
          <p:cNvPr id="26" name="Freeform 28">
            <a:extLst>
              <a:ext uri="{FF2B5EF4-FFF2-40B4-BE49-F238E27FC236}">
                <a16:creationId xmlns:a16="http://schemas.microsoft.com/office/drawing/2014/main" xmlns="" id="{AE0F1A86-0DC2-4937-B1CC-32E50848CBE7}"/>
              </a:ext>
            </a:extLst>
          </p:cNvPr>
          <p:cNvSpPr>
            <a:spLocks/>
          </p:cNvSpPr>
          <p:nvPr/>
        </p:nvSpPr>
        <p:spPr bwMode="auto">
          <a:xfrm>
            <a:off x="3388722" y="1950393"/>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7" name="Freeform 29">
            <a:extLst>
              <a:ext uri="{FF2B5EF4-FFF2-40B4-BE49-F238E27FC236}">
                <a16:creationId xmlns:a16="http://schemas.microsoft.com/office/drawing/2014/main" xmlns="" id="{3FCEFF71-D61A-40BC-A640-13E0EE74D2DD}"/>
              </a:ext>
            </a:extLst>
          </p:cNvPr>
          <p:cNvSpPr>
            <a:spLocks/>
          </p:cNvSpPr>
          <p:nvPr/>
        </p:nvSpPr>
        <p:spPr bwMode="auto">
          <a:xfrm>
            <a:off x="3363322" y="2574280"/>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8" name="Freeform 30">
            <a:extLst>
              <a:ext uri="{FF2B5EF4-FFF2-40B4-BE49-F238E27FC236}">
                <a16:creationId xmlns:a16="http://schemas.microsoft.com/office/drawing/2014/main" xmlns="" id="{B058F131-4CAA-4E3D-8AD5-B9F7F8E83100}"/>
              </a:ext>
            </a:extLst>
          </p:cNvPr>
          <p:cNvSpPr>
            <a:spLocks/>
          </p:cNvSpPr>
          <p:nvPr/>
        </p:nvSpPr>
        <p:spPr bwMode="auto">
          <a:xfrm>
            <a:off x="3345859" y="3202930"/>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29" name="Freeform 31">
            <a:extLst>
              <a:ext uri="{FF2B5EF4-FFF2-40B4-BE49-F238E27FC236}">
                <a16:creationId xmlns:a16="http://schemas.microsoft.com/office/drawing/2014/main" xmlns="" id="{E3642D39-B29D-4D04-8073-258A973BA603}"/>
              </a:ext>
            </a:extLst>
          </p:cNvPr>
          <p:cNvSpPr>
            <a:spLocks/>
          </p:cNvSpPr>
          <p:nvPr/>
        </p:nvSpPr>
        <p:spPr bwMode="auto">
          <a:xfrm>
            <a:off x="3618909" y="3810943"/>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30" name="Freeform 32">
            <a:extLst>
              <a:ext uri="{FF2B5EF4-FFF2-40B4-BE49-F238E27FC236}">
                <a16:creationId xmlns:a16="http://schemas.microsoft.com/office/drawing/2014/main" xmlns="" id="{E98789BA-6745-4FFD-B3D4-0D92AD070105}"/>
              </a:ext>
            </a:extLst>
          </p:cNvPr>
          <p:cNvSpPr>
            <a:spLocks/>
          </p:cNvSpPr>
          <p:nvPr/>
        </p:nvSpPr>
        <p:spPr bwMode="auto">
          <a:xfrm>
            <a:off x="3447459" y="4441180"/>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31" name="Freeform 33">
            <a:extLst>
              <a:ext uri="{FF2B5EF4-FFF2-40B4-BE49-F238E27FC236}">
                <a16:creationId xmlns:a16="http://schemas.microsoft.com/office/drawing/2014/main" xmlns="" id="{D03603D5-CDD9-4048-AE72-DE45587F3F92}"/>
              </a:ext>
            </a:extLst>
          </p:cNvPr>
          <p:cNvSpPr>
            <a:spLocks/>
          </p:cNvSpPr>
          <p:nvPr/>
        </p:nvSpPr>
        <p:spPr bwMode="auto">
          <a:xfrm>
            <a:off x="4768259" y="4449118"/>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32" name="Freeform 34">
            <a:extLst>
              <a:ext uri="{FF2B5EF4-FFF2-40B4-BE49-F238E27FC236}">
                <a16:creationId xmlns:a16="http://schemas.microsoft.com/office/drawing/2014/main" xmlns="" id="{EE8C0A13-F5EA-4FC0-8850-FD3D31D7B94A}"/>
              </a:ext>
            </a:extLst>
          </p:cNvPr>
          <p:cNvSpPr>
            <a:spLocks/>
          </p:cNvSpPr>
          <p:nvPr/>
        </p:nvSpPr>
        <p:spPr bwMode="auto">
          <a:xfrm>
            <a:off x="4855572" y="5190480"/>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33" name="Freeform 35">
            <a:extLst>
              <a:ext uri="{FF2B5EF4-FFF2-40B4-BE49-F238E27FC236}">
                <a16:creationId xmlns:a16="http://schemas.microsoft.com/office/drawing/2014/main" xmlns="" id="{DEAEC220-0366-4797-830D-552CD4ECC630}"/>
              </a:ext>
            </a:extLst>
          </p:cNvPr>
          <p:cNvSpPr>
            <a:spLocks/>
          </p:cNvSpPr>
          <p:nvPr/>
        </p:nvSpPr>
        <p:spPr bwMode="auto">
          <a:xfrm>
            <a:off x="4252322" y="1874193"/>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34" name="Freeform 36">
            <a:extLst>
              <a:ext uri="{FF2B5EF4-FFF2-40B4-BE49-F238E27FC236}">
                <a16:creationId xmlns:a16="http://schemas.microsoft.com/office/drawing/2014/main" xmlns="" id="{10C875E7-3A54-4FB9-9A45-DCB947807226}"/>
              </a:ext>
            </a:extLst>
          </p:cNvPr>
          <p:cNvSpPr>
            <a:spLocks/>
          </p:cNvSpPr>
          <p:nvPr/>
        </p:nvSpPr>
        <p:spPr bwMode="auto">
          <a:xfrm>
            <a:off x="4911134" y="2293293"/>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35" name="Freeform 37">
            <a:extLst>
              <a:ext uri="{FF2B5EF4-FFF2-40B4-BE49-F238E27FC236}">
                <a16:creationId xmlns:a16="http://schemas.microsoft.com/office/drawing/2014/main" xmlns="" id="{2FE2AB93-1B8C-40CD-A179-2020C3C56C46}"/>
              </a:ext>
            </a:extLst>
          </p:cNvPr>
          <p:cNvSpPr>
            <a:spLocks/>
          </p:cNvSpPr>
          <p:nvPr/>
        </p:nvSpPr>
        <p:spPr bwMode="auto">
          <a:xfrm>
            <a:off x="4423772" y="3056880"/>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36" name="Freeform 38">
            <a:extLst>
              <a:ext uri="{FF2B5EF4-FFF2-40B4-BE49-F238E27FC236}">
                <a16:creationId xmlns:a16="http://schemas.microsoft.com/office/drawing/2014/main" xmlns="" id="{DBE69994-0FD9-4FBF-86A3-DE8708AB1423}"/>
              </a:ext>
            </a:extLst>
          </p:cNvPr>
          <p:cNvSpPr>
            <a:spLocks/>
          </p:cNvSpPr>
          <p:nvPr/>
        </p:nvSpPr>
        <p:spPr bwMode="auto">
          <a:xfrm>
            <a:off x="5211172" y="2155180"/>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37" name="Freeform 39">
            <a:extLst>
              <a:ext uri="{FF2B5EF4-FFF2-40B4-BE49-F238E27FC236}">
                <a16:creationId xmlns:a16="http://schemas.microsoft.com/office/drawing/2014/main" xmlns="" id="{9070F2A9-103F-4210-87B6-6D01869F4001}"/>
              </a:ext>
            </a:extLst>
          </p:cNvPr>
          <p:cNvSpPr>
            <a:spLocks/>
          </p:cNvSpPr>
          <p:nvPr/>
        </p:nvSpPr>
        <p:spPr bwMode="auto">
          <a:xfrm>
            <a:off x="5785847" y="2428230"/>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38" name="Freeform 40">
            <a:extLst>
              <a:ext uri="{FF2B5EF4-FFF2-40B4-BE49-F238E27FC236}">
                <a16:creationId xmlns:a16="http://schemas.microsoft.com/office/drawing/2014/main" xmlns="" id="{17C3C629-54F8-4824-B483-73D48ADEA378}"/>
              </a:ext>
            </a:extLst>
          </p:cNvPr>
          <p:cNvSpPr>
            <a:spLocks/>
          </p:cNvSpPr>
          <p:nvPr/>
        </p:nvSpPr>
        <p:spPr bwMode="auto">
          <a:xfrm>
            <a:off x="5139734" y="3190230"/>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39" name="Freeform 41">
            <a:extLst>
              <a:ext uri="{FF2B5EF4-FFF2-40B4-BE49-F238E27FC236}">
                <a16:creationId xmlns:a16="http://schemas.microsoft.com/office/drawing/2014/main" xmlns="" id="{EF7F4A46-2D56-4E6C-B136-67A390035704}"/>
              </a:ext>
            </a:extLst>
          </p:cNvPr>
          <p:cNvSpPr>
            <a:spLocks/>
          </p:cNvSpPr>
          <p:nvPr/>
        </p:nvSpPr>
        <p:spPr bwMode="auto">
          <a:xfrm>
            <a:off x="4569822" y="3650605"/>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40" name="Freeform 42">
            <a:extLst>
              <a:ext uri="{FF2B5EF4-FFF2-40B4-BE49-F238E27FC236}">
                <a16:creationId xmlns:a16="http://schemas.microsoft.com/office/drawing/2014/main" xmlns="" id="{D5FDA4F4-D10F-4284-92B2-49F89DD464AE}"/>
              </a:ext>
            </a:extLst>
          </p:cNvPr>
          <p:cNvSpPr>
            <a:spLocks/>
          </p:cNvSpPr>
          <p:nvPr/>
        </p:nvSpPr>
        <p:spPr bwMode="auto">
          <a:xfrm>
            <a:off x="5684247" y="3271193"/>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41" name="Freeform 43">
            <a:extLst>
              <a:ext uri="{FF2B5EF4-FFF2-40B4-BE49-F238E27FC236}">
                <a16:creationId xmlns:a16="http://schemas.microsoft.com/office/drawing/2014/main" xmlns="" id="{E242CDC4-F04A-4BA3-8906-5E699C9552D2}"/>
              </a:ext>
            </a:extLst>
          </p:cNvPr>
          <p:cNvSpPr>
            <a:spLocks/>
          </p:cNvSpPr>
          <p:nvPr/>
        </p:nvSpPr>
        <p:spPr bwMode="auto">
          <a:xfrm>
            <a:off x="6071597" y="3093393"/>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42" name="Freeform 44">
            <a:extLst>
              <a:ext uri="{FF2B5EF4-FFF2-40B4-BE49-F238E27FC236}">
                <a16:creationId xmlns:a16="http://schemas.microsoft.com/office/drawing/2014/main" xmlns="" id="{8B58587C-FB4A-4A3C-ACCC-9CBE4445E5A8}"/>
              </a:ext>
            </a:extLst>
          </p:cNvPr>
          <p:cNvSpPr>
            <a:spLocks/>
          </p:cNvSpPr>
          <p:nvPr/>
        </p:nvSpPr>
        <p:spPr bwMode="auto">
          <a:xfrm>
            <a:off x="5503272" y="3807768"/>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43" name="Freeform 45">
            <a:extLst>
              <a:ext uri="{FF2B5EF4-FFF2-40B4-BE49-F238E27FC236}">
                <a16:creationId xmlns:a16="http://schemas.microsoft.com/office/drawing/2014/main" xmlns="" id="{7CCDAA90-C6D7-4EF8-BE4E-CE0EF69B5132}"/>
              </a:ext>
            </a:extLst>
          </p:cNvPr>
          <p:cNvSpPr>
            <a:spLocks/>
          </p:cNvSpPr>
          <p:nvPr/>
        </p:nvSpPr>
        <p:spPr bwMode="auto">
          <a:xfrm>
            <a:off x="5427072" y="4244330"/>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rgbClr val="567CB4"/>
          </a:solidFill>
          <a:ln w="12701">
            <a:solidFill>
              <a:srgbClr val="000000"/>
            </a:solidFill>
            <a:round/>
            <a:headEnd/>
            <a:tailEnd/>
          </a:ln>
        </p:spPr>
        <p:txBody>
          <a:bodyPr anchor="ctr"/>
          <a:lstStyle/>
          <a:p>
            <a:pPr algn="ctr">
              <a:defRPr/>
            </a:pPr>
            <a:r>
              <a:rPr lang="en-US" sz="1000" b="1" dirty="0">
                <a:solidFill>
                  <a:schemeClr val="bg1"/>
                </a:solidFill>
                <a:cs typeface="Arial" pitchFamily="34" charset="0"/>
              </a:rPr>
              <a:t>TN</a:t>
            </a:r>
          </a:p>
        </p:txBody>
      </p:sp>
      <p:sp>
        <p:nvSpPr>
          <p:cNvPr id="44" name="Freeform 46">
            <a:extLst>
              <a:ext uri="{FF2B5EF4-FFF2-40B4-BE49-F238E27FC236}">
                <a16:creationId xmlns:a16="http://schemas.microsoft.com/office/drawing/2014/main" xmlns="" id="{FA5D4C2A-CFAB-4C1A-B6B6-1BE095BA9E6F}"/>
              </a:ext>
            </a:extLst>
          </p:cNvPr>
          <p:cNvSpPr>
            <a:spLocks/>
          </p:cNvSpPr>
          <p:nvPr/>
        </p:nvSpPr>
        <p:spPr bwMode="auto">
          <a:xfrm>
            <a:off x="5295309" y="4733280"/>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45" name="Freeform 47">
            <a:extLst>
              <a:ext uri="{FF2B5EF4-FFF2-40B4-BE49-F238E27FC236}">
                <a16:creationId xmlns:a16="http://schemas.microsoft.com/office/drawing/2014/main" xmlns="" id="{05776D58-10F8-4745-84FC-512403541FE8}"/>
              </a:ext>
            </a:extLst>
          </p:cNvPr>
          <p:cNvSpPr>
            <a:spLocks/>
          </p:cNvSpPr>
          <p:nvPr/>
        </p:nvSpPr>
        <p:spPr bwMode="auto">
          <a:xfrm>
            <a:off x="5798547" y="4657080"/>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46" name="Freeform 48">
            <a:extLst>
              <a:ext uri="{FF2B5EF4-FFF2-40B4-BE49-F238E27FC236}">
                <a16:creationId xmlns:a16="http://schemas.microsoft.com/office/drawing/2014/main" xmlns="" id="{2CED6B37-0160-4B5D-B03B-CAA271A7C8EF}"/>
              </a:ext>
            </a:extLst>
          </p:cNvPr>
          <p:cNvSpPr>
            <a:spLocks/>
          </p:cNvSpPr>
          <p:nvPr/>
        </p:nvSpPr>
        <p:spPr bwMode="auto">
          <a:xfrm>
            <a:off x="6189072" y="4614218"/>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47" name="Freeform 49">
            <a:extLst>
              <a:ext uri="{FF2B5EF4-FFF2-40B4-BE49-F238E27FC236}">
                <a16:creationId xmlns:a16="http://schemas.microsoft.com/office/drawing/2014/main" xmlns="" id="{38C1848D-DF7F-49A8-A12A-362441D497EB}"/>
              </a:ext>
            </a:extLst>
          </p:cNvPr>
          <p:cNvSpPr>
            <a:spLocks/>
          </p:cNvSpPr>
          <p:nvPr/>
        </p:nvSpPr>
        <p:spPr bwMode="auto">
          <a:xfrm>
            <a:off x="6538322" y="4487218"/>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48" name="Freeform 50">
            <a:extLst>
              <a:ext uri="{FF2B5EF4-FFF2-40B4-BE49-F238E27FC236}">
                <a16:creationId xmlns:a16="http://schemas.microsoft.com/office/drawing/2014/main" xmlns="" id="{1A1DC1D5-8511-47E5-B729-81DEA0D32879}"/>
              </a:ext>
            </a:extLst>
          </p:cNvPr>
          <p:cNvSpPr>
            <a:spLocks/>
          </p:cNvSpPr>
          <p:nvPr/>
        </p:nvSpPr>
        <p:spPr bwMode="auto">
          <a:xfrm>
            <a:off x="6000159" y="5407968"/>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49" name="Freeform 51">
            <a:extLst>
              <a:ext uri="{FF2B5EF4-FFF2-40B4-BE49-F238E27FC236}">
                <a16:creationId xmlns:a16="http://schemas.microsoft.com/office/drawing/2014/main" xmlns="" id="{24031EBC-A1D3-44B9-A59D-F03A3F98C9C0}"/>
              </a:ext>
            </a:extLst>
          </p:cNvPr>
          <p:cNvSpPr>
            <a:spLocks/>
          </p:cNvSpPr>
          <p:nvPr/>
        </p:nvSpPr>
        <p:spPr bwMode="auto">
          <a:xfrm>
            <a:off x="6389097" y="4045893"/>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50" name="Freeform 53">
            <a:extLst>
              <a:ext uri="{FF2B5EF4-FFF2-40B4-BE49-F238E27FC236}">
                <a16:creationId xmlns:a16="http://schemas.microsoft.com/office/drawing/2014/main" xmlns="" id="{201984A3-1306-4007-855F-E3C45332BD52}"/>
              </a:ext>
            </a:extLst>
          </p:cNvPr>
          <p:cNvSpPr>
            <a:spLocks/>
          </p:cNvSpPr>
          <p:nvPr/>
        </p:nvSpPr>
        <p:spPr bwMode="auto">
          <a:xfrm>
            <a:off x="6522447" y="3387080"/>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51" name="Freeform 54">
            <a:extLst>
              <a:ext uri="{FF2B5EF4-FFF2-40B4-BE49-F238E27FC236}">
                <a16:creationId xmlns:a16="http://schemas.microsoft.com/office/drawing/2014/main" xmlns="" id="{65E0A6AE-E5BF-4C83-9680-D84ABC0DBE72}"/>
              </a:ext>
            </a:extLst>
          </p:cNvPr>
          <p:cNvSpPr>
            <a:spLocks/>
          </p:cNvSpPr>
          <p:nvPr/>
        </p:nvSpPr>
        <p:spPr bwMode="auto">
          <a:xfrm>
            <a:off x="7444784" y="3399780"/>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52" name="Freeform 55">
            <a:extLst>
              <a:ext uri="{FF2B5EF4-FFF2-40B4-BE49-F238E27FC236}">
                <a16:creationId xmlns:a16="http://schemas.microsoft.com/office/drawing/2014/main" xmlns="" id="{FE9A79DA-F719-4C26-A737-4B9970187786}"/>
              </a:ext>
            </a:extLst>
          </p:cNvPr>
          <p:cNvSpPr>
            <a:spLocks/>
          </p:cNvSpPr>
          <p:nvPr/>
        </p:nvSpPr>
        <p:spPr bwMode="auto">
          <a:xfrm>
            <a:off x="6666909" y="2920355"/>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53" name="Freeform 56">
            <a:extLst>
              <a:ext uri="{FF2B5EF4-FFF2-40B4-BE49-F238E27FC236}">
                <a16:creationId xmlns:a16="http://schemas.microsoft.com/office/drawing/2014/main" xmlns="" id="{4BEE3122-C7CF-46AE-8525-C9037BDC4397}"/>
              </a:ext>
            </a:extLst>
          </p:cNvPr>
          <p:cNvSpPr>
            <a:spLocks/>
          </p:cNvSpPr>
          <p:nvPr/>
        </p:nvSpPr>
        <p:spPr bwMode="auto">
          <a:xfrm>
            <a:off x="7460659" y="2991793"/>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54" name="Freeform 57">
            <a:extLst>
              <a:ext uri="{FF2B5EF4-FFF2-40B4-BE49-F238E27FC236}">
                <a16:creationId xmlns:a16="http://schemas.microsoft.com/office/drawing/2014/main" xmlns="" id="{89F2BDEB-2CFE-4939-A025-6019F6E5AB2D}"/>
              </a:ext>
            </a:extLst>
          </p:cNvPr>
          <p:cNvSpPr>
            <a:spLocks/>
          </p:cNvSpPr>
          <p:nvPr/>
        </p:nvSpPr>
        <p:spPr bwMode="auto">
          <a:xfrm>
            <a:off x="6739934" y="2221855"/>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55" name="Freeform 59">
            <a:extLst>
              <a:ext uri="{FF2B5EF4-FFF2-40B4-BE49-F238E27FC236}">
                <a16:creationId xmlns:a16="http://schemas.microsoft.com/office/drawing/2014/main" xmlns="" id="{99D5ACDE-A436-4AB7-BAB1-033AEE8987F9}"/>
              </a:ext>
            </a:extLst>
          </p:cNvPr>
          <p:cNvSpPr>
            <a:spLocks/>
          </p:cNvSpPr>
          <p:nvPr/>
        </p:nvSpPr>
        <p:spPr bwMode="auto">
          <a:xfrm>
            <a:off x="7622584" y="2574280"/>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56" name="Freeform 60">
            <a:extLst>
              <a:ext uri="{FF2B5EF4-FFF2-40B4-BE49-F238E27FC236}">
                <a16:creationId xmlns:a16="http://schemas.microsoft.com/office/drawing/2014/main" xmlns="" id="{6ED02FBB-7D11-49D0-BB4F-2C5553978EDD}"/>
              </a:ext>
            </a:extLst>
          </p:cNvPr>
          <p:cNvSpPr>
            <a:spLocks/>
          </p:cNvSpPr>
          <p:nvPr/>
        </p:nvSpPr>
        <p:spPr bwMode="auto">
          <a:xfrm>
            <a:off x="7641634" y="2777480"/>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rgbClr val="567CB4"/>
          </a:solidFill>
          <a:ln w="12701">
            <a:solidFill>
              <a:srgbClr val="000000"/>
            </a:solidFill>
            <a:round/>
            <a:headEnd/>
            <a:tailEnd/>
          </a:ln>
        </p:spPr>
        <p:txBody>
          <a:bodyPr/>
          <a:lstStyle/>
          <a:p>
            <a:endParaRPr lang="en-US" sz="1000">
              <a:solidFill>
                <a:schemeClr val="bg1"/>
              </a:solidFill>
            </a:endParaRPr>
          </a:p>
        </p:txBody>
      </p:sp>
      <p:sp>
        <p:nvSpPr>
          <p:cNvPr id="57" name="Freeform 61">
            <a:extLst>
              <a:ext uri="{FF2B5EF4-FFF2-40B4-BE49-F238E27FC236}">
                <a16:creationId xmlns:a16="http://schemas.microsoft.com/office/drawing/2014/main" xmlns="" id="{C0052702-4F89-4B26-B1E7-3E40BE8F09FB}"/>
              </a:ext>
            </a:extLst>
          </p:cNvPr>
          <p:cNvSpPr>
            <a:spLocks/>
          </p:cNvSpPr>
          <p:nvPr/>
        </p:nvSpPr>
        <p:spPr bwMode="auto">
          <a:xfrm>
            <a:off x="7689259" y="2936230"/>
            <a:ext cx="284163" cy="180975"/>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ndParaRPr>
          </a:p>
        </p:txBody>
      </p:sp>
      <p:sp>
        <p:nvSpPr>
          <p:cNvPr id="58" name="Freeform 62">
            <a:extLst>
              <a:ext uri="{FF2B5EF4-FFF2-40B4-BE49-F238E27FC236}">
                <a16:creationId xmlns:a16="http://schemas.microsoft.com/office/drawing/2014/main" xmlns="" id="{51CD8E03-880B-4F5B-9CD8-B43DD2C69A9D}"/>
              </a:ext>
            </a:extLst>
          </p:cNvPr>
          <p:cNvSpPr>
            <a:spLocks/>
          </p:cNvSpPr>
          <p:nvPr/>
        </p:nvSpPr>
        <p:spPr bwMode="auto">
          <a:xfrm>
            <a:off x="7687672" y="2077393"/>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ea typeface="ＭＳ Ｐゴシック" pitchFamily="34" charset="-128"/>
              <a:cs typeface="Arial" pitchFamily="34" charset="0"/>
            </a:endParaRPr>
          </a:p>
        </p:txBody>
      </p:sp>
      <p:sp>
        <p:nvSpPr>
          <p:cNvPr id="59" name="Freeform 63">
            <a:extLst>
              <a:ext uri="{FF2B5EF4-FFF2-40B4-BE49-F238E27FC236}">
                <a16:creationId xmlns:a16="http://schemas.microsoft.com/office/drawing/2014/main" xmlns="" id="{68352A3D-B110-4909-94C0-2DF86F650C56}"/>
              </a:ext>
            </a:extLst>
          </p:cNvPr>
          <p:cNvSpPr>
            <a:spLocks/>
          </p:cNvSpPr>
          <p:nvPr/>
        </p:nvSpPr>
        <p:spPr bwMode="auto">
          <a:xfrm>
            <a:off x="7876584" y="2747318"/>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rgbClr val="567CB4"/>
          </a:solidFill>
          <a:ln w="12701">
            <a:solidFill>
              <a:srgbClr val="000000"/>
            </a:solidFill>
            <a:round/>
            <a:headEnd/>
            <a:tailEnd/>
          </a:ln>
        </p:spPr>
        <p:txBody>
          <a:bodyPr/>
          <a:lstStyle/>
          <a:p>
            <a:pPr>
              <a:defRPr/>
            </a:pPr>
            <a:endParaRPr lang="en-US" sz="1000">
              <a:solidFill>
                <a:schemeClr val="bg1"/>
              </a:solidFill>
              <a:cs typeface="Arial" pitchFamily="34" charset="0"/>
            </a:endParaRPr>
          </a:p>
        </p:txBody>
      </p:sp>
      <p:sp>
        <p:nvSpPr>
          <p:cNvPr id="60" name="Text Box 134">
            <a:extLst>
              <a:ext uri="{FF2B5EF4-FFF2-40B4-BE49-F238E27FC236}">
                <a16:creationId xmlns:a16="http://schemas.microsoft.com/office/drawing/2014/main" xmlns="" id="{ACF25045-9A50-4C7C-B766-345C94F20DE1}"/>
              </a:ext>
            </a:extLst>
          </p:cNvPr>
          <p:cNvSpPr txBox="1">
            <a:spLocks noChangeArrowheads="1"/>
          </p:cNvSpPr>
          <p:nvPr/>
        </p:nvSpPr>
        <p:spPr bwMode="auto">
          <a:xfrm>
            <a:off x="997947" y="18614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WA</a:t>
            </a:r>
          </a:p>
        </p:txBody>
      </p:sp>
      <p:sp>
        <p:nvSpPr>
          <p:cNvPr id="61" name="Text Box 135">
            <a:extLst>
              <a:ext uri="{FF2B5EF4-FFF2-40B4-BE49-F238E27FC236}">
                <a16:creationId xmlns:a16="http://schemas.microsoft.com/office/drawing/2014/main" xmlns="" id="{170FCB68-7062-465B-A820-2D850119DDDF}"/>
              </a:ext>
            </a:extLst>
          </p:cNvPr>
          <p:cNvSpPr txBox="1">
            <a:spLocks noChangeArrowheads="1"/>
          </p:cNvSpPr>
          <p:nvPr/>
        </p:nvSpPr>
        <p:spPr bwMode="auto">
          <a:xfrm>
            <a:off x="769347" y="25472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OR</a:t>
            </a:r>
          </a:p>
        </p:txBody>
      </p:sp>
      <p:sp>
        <p:nvSpPr>
          <p:cNvPr id="62" name="Text Box 136">
            <a:extLst>
              <a:ext uri="{FF2B5EF4-FFF2-40B4-BE49-F238E27FC236}">
                <a16:creationId xmlns:a16="http://schemas.microsoft.com/office/drawing/2014/main" xmlns="" id="{8B482C24-5C00-4155-8058-019509B7F87E}"/>
              </a:ext>
            </a:extLst>
          </p:cNvPr>
          <p:cNvSpPr txBox="1">
            <a:spLocks noChangeArrowheads="1"/>
          </p:cNvSpPr>
          <p:nvPr/>
        </p:nvSpPr>
        <p:spPr bwMode="auto">
          <a:xfrm>
            <a:off x="2369547" y="20900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MT</a:t>
            </a:r>
          </a:p>
        </p:txBody>
      </p:sp>
      <p:sp>
        <p:nvSpPr>
          <p:cNvPr id="63" name="Text Box 137">
            <a:extLst>
              <a:ext uri="{FF2B5EF4-FFF2-40B4-BE49-F238E27FC236}">
                <a16:creationId xmlns:a16="http://schemas.microsoft.com/office/drawing/2014/main" xmlns="" id="{D87D736F-FF32-461D-8C7F-D6BA9E191632}"/>
              </a:ext>
            </a:extLst>
          </p:cNvPr>
          <p:cNvSpPr txBox="1">
            <a:spLocks noChangeArrowheads="1"/>
          </p:cNvSpPr>
          <p:nvPr/>
        </p:nvSpPr>
        <p:spPr bwMode="auto">
          <a:xfrm>
            <a:off x="1728197" y="2781449"/>
            <a:ext cx="609600" cy="369887"/>
          </a:xfrm>
          <a:prstGeom prst="rect">
            <a:avLst/>
          </a:prstGeom>
          <a:noFill/>
          <a:ln>
            <a:noFill/>
          </a:ln>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en-US" altLang="en-US" sz="1000" b="1" dirty="0">
                <a:solidFill>
                  <a:schemeClr val="bg1"/>
                </a:solidFill>
              </a:rPr>
              <a:t>ID</a:t>
            </a:r>
          </a:p>
        </p:txBody>
      </p:sp>
      <p:sp>
        <p:nvSpPr>
          <p:cNvPr id="64" name="Text Box 138">
            <a:extLst>
              <a:ext uri="{FF2B5EF4-FFF2-40B4-BE49-F238E27FC236}">
                <a16:creationId xmlns:a16="http://schemas.microsoft.com/office/drawing/2014/main" xmlns="" id="{368F9BDD-8C14-42EB-A4C6-FF612D89E5E1}"/>
              </a:ext>
            </a:extLst>
          </p:cNvPr>
          <p:cNvSpPr txBox="1">
            <a:spLocks noChangeArrowheads="1"/>
          </p:cNvSpPr>
          <p:nvPr/>
        </p:nvSpPr>
        <p:spPr bwMode="auto">
          <a:xfrm>
            <a:off x="2521947" y="3004493"/>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solidFill>
                  <a:schemeClr val="bg1"/>
                </a:solidFill>
                <a:ea typeface="ＭＳ Ｐゴシック" pitchFamily="34" charset="-128"/>
                <a:cs typeface="Arial" pitchFamily="34" charset="0"/>
              </a:rPr>
              <a:t>WY</a:t>
            </a:r>
          </a:p>
        </p:txBody>
      </p:sp>
      <p:sp>
        <p:nvSpPr>
          <p:cNvPr id="65" name="Text Box 139">
            <a:extLst>
              <a:ext uri="{FF2B5EF4-FFF2-40B4-BE49-F238E27FC236}">
                <a16:creationId xmlns:a16="http://schemas.microsoft.com/office/drawing/2014/main" xmlns="" id="{1E378512-FB92-46CA-89EB-A44800FC8BA3}"/>
              </a:ext>
            </a:extLst>
          </p:cNvPr>
          <p:cNvSpPr txBox="1">
            <a:spLocks noChangeArrowheads="1"/>
          </p:cNvSpPr>
          <p:nvPr/>
        </p:nvSpPr>
        <p:spPr bwMode="auto">
          <a:xfrm>
            <a:off x="1912347" y="36902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UT</a:t>
            </a:r>
          </a:p>
        </p:txBody>
      </p:sp>
      <p:sp>
        <p:nvSpPr>
          <p:cNvPr id="66" name="Text Box 141">
            <a:extLst>
              <a:ext uri="{FF2B5EF4-FFF2-40B4-BE49-F238E27FC236}">
                <a16:creationId xmlns:a16="http://schemas.microsoft.com/office/drawing/2014/main" xmlns="" id="{754A2CBA-62B7-4BA5-9D94-6F96847078D7}"/>
              </a:ext>
            </a:extLst>
          </p:cNvPr>
          <p:cNvSpPr txBox="1">
            <a:spLocks noChangeArrowheads="1"/>
          </p:cNvSpPr>
          <p:nvPr/>
        </p:nvSpPr>
        <p:spPr bwMode="auto">
          <a:xfrm>
            <a:off x="616947" y="408840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CA</a:t>
            </a:r>
          </a:p>
        </p:txBody>
      </p:sp>
      <p:sp>
        <p:nvSpPr>
          <p:cNvPr id="67" name="Text Box 142">
            <a:extLst>
              <a:ext uri="{FF2B5EF4-FFF2-40B4-BE49-F238E27FC236}">
                <a16:creationId xmlns:a16="http://schemas.microsoft.com/office/drawing/2014/main" xmlns="" id="{F725E8BE-0928-4907-993C-FC433708D3E2}"/>
              </a:ext>
            </a:extLst>
          </p:cNvPr>
          <p:cNvSpPr txBox="1">
            <a:spLocks noChangeArrowheads="1"/>
          </p:cNvSpPr>
          <p:nvPr/>
        </p:nvSpPr>
        <p:spPr bwMode="auto">
          <a:xfrm>
            <a:off x="1150347" y="36140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NV</a:t>
            </a:r>
          </a:p>
        </p:txBody>
      </p:sp>
      <p:sp>
        <p:nvSpPr>
          <p:cNvPr id="68" name="Text Box 143">
            <a:extLst>
              <a:ext uri="{FF2B5EF4-FFF2-40B4-BE49-F238E27FC236}">
                <a16:creationId xmlns:a16="http://schemas.microsoft.com/office/drawing/2014/main" xmlns="" id="{B3F760AA-96BD-4428-827B-1AC08412078D}"/>
              </a:ext>
            </a:extLst>
          </p:cNvPr>
          <p:cNvSpPr txBox="1">
            <a:spLocks noChangeArrowheads="1"/>
          </p:cNvSpPr>
          <p:nvPr/>
        </p:nvSpPr>
        <p:spPr bwMode="auto">
          <a:xfrm>
            <a:off x="1799244" y="4724402"/>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AZ</a:t>
            </a:r>
          </a:p>
        </p:txBody>
      </p:sp>
      <p:sp>
        <p:nvSpPr>
          <p:cNvPr id="69" name="Text Box 145">
            <a:extLst>
              <a:ext uri="{FF2B5EF4-FFF2-40B4-BE49-F238E27FC236}">
                <a16:creationId xmlns:a16="http://schemas.microsoft.com/office/drawing/2014/main" xmlns="" id="{ED96B484-0822-4664-9020-FECBCCD10261}"/>
              </a:ext>
            </a:extLst>
          </p:cNvPr>
          <p:cNvSpPr txBox="1">
            <a:spLocks noChangeArrowheads="1"/>
          </p:cNvSpPr>
          <p:nvPr/>
        </p:nvSpPr>
        <p:spPr bwMode="auto">
          <a:xfrm>
            <a:off x="2826747" y="38426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CO</a:t>
            </a:r>
          </a:p>
        </p:txBody>
      </p:sp>
      <p:sp>
        <p:nvSpPr>
          <p:cNvPr id="70" name="Text Box 146">
            <a:extLst>
              <a:ext uri="{FF2B5EF4-FFF2-40B4-BE49-F238E27FC236}">
                <a16:creationId xmlns:a16="http://schemas.microsoft.com/office/drawing/2014/main" xmlns="" id="{8EBE2134-E99C-4D83-A106-20B97192881A}"/>
              </a:ext>
            </a:extLst>
          </p:cNvPr>
          <p:cNvSpPr txBox="1">
            <a:spLocks noChangeArrowheads="1"/>
          </p:cNvSpPr>
          <p:nvPr/>
        </p:nvSpPr>
        <p:spPr bwMode="auto">
          <a:xfrm>
            <a:off x="2767657" y="4757093"/>
            <a:ext cx="609600" cy="369887"/>
          </a:xfrm>
          <a:prstGeom prst="rect">
            <a:avLst/>
          </a:prstGeom>
          <a:noFill/>
          <a:ln w="9525">
            <a:noFill/>
            <a:miter lim="800000"/>
            <a:headEnd/>
            <a:tailEnd/>
          </a:ln>
        </p:spPr>
        <p:txBody>
          <a:bodyPr/>
          <a:lstStyle/>
          <a:p>
            <a:pPr>
              <a:spcBef>
                <a:spcPts val="100"/>
              </a:spcBef>
              <a:defRPr/>
            </a:pPr>
            <a:r>
              <a:rPr lang="en-US" sz="1000" b="1" dirty="0">
                <a:solidFill>
                  <a:schemeClr val="bg1"/>
                </a:solidFill>
                <a:ea typeface="ＭＳ Ｐゴシック" pitchFamily="34" charset="-128"/>
                <a:cs typeface="Arial" pitchFamily="34" charset="0"/>
              </a:rPr>
              <a:t>NM</a:t>
            </a:r>
          </a:p>
        </p:txBody>
      </p:sp>
      <p:sp>
        <p:nvSpPr>
          <p:cNvPr id="71" name="Text Box 147">
            <a:extLst>
              <a:ext uri="{FF2B5EF4-FFF2-40B4-BE49-F238E27FC236}">
                <a16:creationId xmlns:a16="http://schemas.microsoft.com/office/drawing/2014/main" xmlns="" id="{902A73C8-3B86-4665-B2A3-029DEB8F5622}"/>
              </a:ext>
            </a:extLst>
          </p:cNvPr>
          <p:cNvSpPr txBox="1">
            <a:spLocks noChangeArrowheads="1"/>
          </p:cNvSpPr>
          <p:nvPr/>
        </p:nvSpPr>
        <p:spPr bwMode="auto">
          <a:xfrm>
            <a:off x="3817347" y="55190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TX</a:t>
            </a:r>
          </a:p>
        </p:txBody>
      </p:sp>
      <p:sp>
        <p:nvSpPr>
          <p:cNvPr id="72" name="Text Box 148">
            <a:extLst>
              <a:ext uri="{FF2B5EF4-FFF2-40B4-BE49-F238E27FC236}">
                <a16:creationId xmlns:a16="http://schemas.microsoft.com/office/drawing/2014/main" xmlns="" id="{2254DD06-9FB6-4CF5-9A70-7B91CD6C5852}"/>
              </a:ext>
            </a:extLst>
          </p:cNvPr>
          <p:cNvSpPr txBox="1">
            <a:spLocks noChangeArrowheads="1"/>
          </p:cNvSpPr>
          <p:nvPr/>
        </p:nvSpPr>
        <p:spPr bwMode="auto">
          <a:xfrm>
            <a:off x="4045947" y="46046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OK</a:t>
            </a:r>
          </a:p>
        </p:txBody>
      </p:sp>
      <p:sp>
        <p:nvSpPr>
          <p:cNvPr id="73" name="Text Box 149">
            <a:extLst>
              <a:ext uri="{FF2B5EF4-FFF2-40B4-BE49-F238E27FC236}">
                <a16:creationId xmlns:a16="http://schemas.microsoft.com/office/drawing/2014/main" xmlns="" id="{1E42F046-204A-4376-BA8F-B2BBBC48DDBF}"/>
              </a:ext>
            </a:extLst>
          </p:cNvPr>
          <p:cNvSpPr txBox="1">
            <a:spLocks noChangeArrowheads="1"/>
          </p:cNvSpPr>
          <p:nvPr/>
        </p:nvSpPr>
        <p:spPr bwMode="auto">
          <a:xfrm>
            <a:off x="4807947" y="536669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LA</a:t>
            </a:r>
          </a:p>
        </p:txBody>
      </p:sp>
      <p:sp>
        <p:nvSpPr>
          <p:cNvPr id="74" name="Text Box 150">
            <a:extLst>
              <a:ext uri="{FF2B5EF4-FFF2-40B4-BE49-F238E27FC236}">
                <a16:creationId xmlns:a16="http://schemas.microsoft.com/office/drawing/2014/main" xmlns="" id="{596995CC-BF8E-44CC-B51A-DC60462C0447}"/>
              </a:ext>
            </a:extLst>
          </p:cNvPr>
          <p:cNvSpPr txBox="1">
            <a:spLocks noChangeArrowheads="1"/>
          </p:cNvSpPr>
          <p:nvPr/>
        </p:nvSpPr>
        <p:spPr bwMode="auto">
          <a:xfrm>
            <a:off x="5209584" y="50380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MS</a:t>
            </a:r>
          </a:p>
        </p:txBody>
      </p:sp>
      <p:sp>
        <p:nvSpPr>
          <p:cNvPr id="75" name="Text Box 187">
            <a:extLst>
              <a:ext uri="{FF2B5EF4-FFF2-40B4-BE49-F238E27FC236}">
                <a16:creationId xmlns:a16="http://schemas.microsoft.com/office/drawing/2014/main" xmlns="" id="{ACE39EA5-04D6-4968-81BF-6D0E31F90A51}"/>
              </a:ext>
            </a:extLst>
          </p:cNvPr>
          <p:cNvSpPr txBox="1">
            <a:spLocks noChangeArrowheads="1"/>
          </p:cNvSpPr>
          <p:nvPr/>
        </p:nvSpPr>
        <p:spPr bwMode="auto">
          <a:xfrm>
            <a:off x="3609384" y="2142480"/>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solidFill>
                  <a:schemeClr val="bg1"/>
                </a:solidFill>
                <a:ea typeface="ＭＳ Ｐゴシック" pitchFamily="34" charset="-128"/>
                <a:cs typeface="Arial" pitchFamily="34" charset="0"/>
              </a:rPr>
              <a:t>ND</a:t>
            </a:r>
          </a:p>
        </p:txBody>
      </p:sp>
      <p:sp>
        <p:nvSpPr>
          <p:cNvPr id="76" name="Text Box 188">
            <a:extLst>
              <a:ext uri="{FF2B5EF4-FFF2-40B4-BE49-F238E27FC236}">
                <a16:creationId xmlns:a16="http://schemas.microsoft.com/office/drawing/2014/main" xmlns="" id="{BB4EEC6E-73DA-47E4-88A8-2AC3C3EC7275}"/>
              </a:ext>
            </a:extLst>
          </p:cNvPr>
          <p:cNvSpPr txBox="1">
            <a:spLocks noChangeArrowheads="1"/>
          </p:cNvSpPr>
          <p:nvPr/>
        </p:nvSpPr>
        <p:spPr bwMode="auto">
          <a:xfrm>
            <a:off x="3609384" y="276140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SD</a:t>
            </a:r>
          </a:p>
        </p:txBody>
      </p:sp>
      <p:sp>
        <p:nvSpPr>
          <p:cNvPr id="77" name="Text Box 189">
            <a:extLst>
              <a:ext uri="{FF2B5EF4-FFF2-40B4-BE49-F238E27FC236}">
                <a16:creationId xmlns:a16="http://schemas.microsoft.com/office/drawing/2014/main" xmlns="" id="{E44BBE67-1CA0-4345-A889-D7BF51790265}"/>
              </a:ext>
            </a:extLst>
          </p:cNvPr>
          <p:cNvSpPr txBox="1">
            <a:spLocks noChangeArrowheads="1"/>
          </p:cNvSpPr>
          <p:nvPr/>
        </p:nvSpPr>
        <p:spPr bwMode="auto">
          <a:xfrm>
            <a:off x="3609384" y="33616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NE</a:t>
            </a:r>
          </a:p>
        </p:txBody>
      </p:sp>
      <p:sp>
        <p:nvSpPr>
          <p:cNvPr id="78" name="Text Box 190">
            <a:extLst>
              <a:ext uri="{FF2B5EF4-FFF2-40B4-BE49-F238E27FC236}">
                <a16:creationId xmlns:a16="http://schemas.microsoft.com/office/drawing/2014/main" xmlns="" id="{A99F8997-F8E3-40EA-B67A-4CE915B20393}"/>
              </a:ext>
            </a:extLst>
          </p:cNvPr>
          <p:cNvSpPr txBox="1">
            <a:spLocks noChangeArrowheads="1"/>
          </p:cNvSpPr>
          <p:nvPr/>
        </p:nvSpPr>
        <p:spPr bwMode="auto">
          <a:xfrm>
            <a:off x="3837984" y="39712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KS</a:t>
            </a:r>
          </a:p>
        </p:txBody>
      </p:sp>
      <p:sp>
        <p:nvSpPr>
          <p:cNvPr id="79" name="Text Box 191">
            <a:extLst>
              <a:ext uri="{FF2B5EF4-FFF2-40B4-BE49-F238E27FC236}">
                <a16:creationId xmlns:a16="http://schemas.microsoft.com/office/drawing/2014/main" xmlns="" id="{290338D1-4544-4DA1-9B0B-CC732F9F503C}"/>
              </a:ext>
            </a:extLst>
          </p:cNvPr>
          <p:cNvSpPr txBox="1">
            <a:spLocks noChangeArrowheads="1"/>
          </p:cNvSpPr>
          <p:nvPr/>
        </p:nvSpPr>
        <p:spPr bwMode="auto">
          <a:xfrm>
            <a:off x="4371384" y="23710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MN</a:t>
            </a:r>
          </a:p>
        </p:txBody>
      </p:sp>
      <p:sp>
        <p:nvSpPr>
          <p:cNvPr id="80" name="Text Box 192">
            <a:extLst>
              <a:ext uri="{FF2B5EF4-FFF2-40B4-BE49-F238E27FC236}">
                <a16:creationId xmlns:a16="http://schemas.microsoft.com/office/drawing/2014/main" xmlns="" id="{77B58B2D-AA0E-4F9A-873A-0FC407787054}"/>
              </a:ext>
            </a:extLst>
          </p:cNvPr>
          <p:cNvSpPr txBox="1">
            <a:spLocks noChangeArrowheads="1"/>
          </p:cNvSpPr>
          <p:nvPr/>
        </p:nvSpPr>
        <p:spPr bwMode="auto">
          <a:xfrm>
            <a:off x="4523784" y="3209280"/>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solidFill>
                  <a:schemeClr val="bg1"/>
                </a:solidFill>
                <a:ea typeface="ＭＳ Ｐゴシック" pitchFamily="34" charset="-128"/>
                <a:cs typeface="Arial" pitchFamily="34" charset="0"/>
              </a:rPr>
              <a:t>IA</a:t>
            </a:r>
          </a:p>
        </p:txBody>
      </p:sp>
      <p:sp>
        <p:nvSpPr>
          <p:cNvPr id="81" name="Text Box 193">
            <a:extLst>
              <a:ext uri="{FF2B5EF4-FFF2-40B4-BE49-F238E27FC236}">
                <a16:creationId xmlns:a16="http://schemas.microsoft.com/office/drawing/2014/main" xmlns="" id="{0F95FFC8-1489-44AF-A62F-AD400BD9E02A}"/>
              </a:ext>
            </a:extLst>
          </p:cNvPr>
          <p:cNvSpPr txBox="1">
            <a:spLocks noChangeArrowheads="1"/>
          </p:cNvSpPr>
          <p:nvPr/>
        </p:nvSpPr>
        <p:spPr bwMode="auto">
          <a:xfrm>
            <a:off x="4722839" y="39712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MO</a:t>
            </a:r>
          </a:p>
        </p:txBody>
      </p:sp>
      <p:sp>
        <p:nvSpPr>
          <p:cNvPr id="82" name="Text Box 194">
            <a:extLst>
              <a:ext uri="{FF2B5EF4-FFF2-40B4-BE49-F238E27FC236}">
                <a16:creationId xmlns:a16="http://schemas.microsoft.com/office/drawing/2014/main" xmlns="" id="{2D22A25C-6FA8-42CC-9C05-7A2FAC7B5421}"/>
              </a:ext>
            </a:extLst>
          </p:cNvPr>
          <p:cNvSpPr txBox="1">
            <a:spLocks noChangeArrowheads="1"/>
          </p:cNvSpPr>
          <p:nvPr/>
        </p:nvSpPr>
        <p:spPr bwMode="auto">
          <a:xfrm>
            <a:off x="4752384" y="46570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AR</a:t>
            </a:r>
          </a:p>
        </p:txBody>
      </p:sp>
      <p:sp>
        <p:nvSpPr>
          <p:cNvPr id="83" name="Text Box 195">
            <a:extLst>
              <a:ext uri="{FF2B5EF4-FFF2-40B4-BE49-F238E27FC236}">
                <a16:creationId xmlns:a16="http://schemas.microsoft.com/office/drawing/2014/main" xmlns="" id="{72DAAE81-3A33-471C-A6F6-F8CF442CCE97}"/>
              </a:ext>
            </a:extLst>
          </p:cNvPr>
          <p:cNvSpPr txBox="1">
            <a:spLocks noChangeArrowheads="1"/>
          </p:cNvSpPr>
          <p:nvPr/>
        </p:nvSpPr>
        <p:spPr bwMode="auto">
          <a:xfrm>
            <a:off x="4980984" y="2675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WI</a:t>
            </a:r>
          </a:p>
        </p:txBody>
      </p:sp>
      <p:sp>
        <p:nvSpPr>
          <p:cNvPr id="84" name="Text Box 196">
            <a:extLst>
              <a:ext uri="{FF2B5EF4-FFF2-40B4-BE49-F238E27FC236}">
                <a16:creationId xmlns:a16="http://schemas.microsoft.com/office/drawing/2014/main" xmlns="" id="{B42AB79F-226C-4C0D-B695-8C71E1782DB1}"/>
              </a:ext>
            </a:extLst>
          </p:cNvPr>
          <p:cNvSpPr txBox="1">
            <a:spLocks noChangeArrowheads="1"/>
          </p:cNvSpPr>
          <p:nvPr/>
        </p:nvSpPr>
        <p:spPr bwMode="auto">
          <a:xfrm>
            <a:off x="5133384" y="35140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IL</a:t>
            </a:r>
          </a:p>
        </p:txBody>
      </p:sp>
      <p:sp>
        <p:nvSpPr>
          <p:cNvPr id="85" name="Text Box 197">
            <a:extLst>
              <a:ext uri="{FF2B5EF4-FFF2-40B4-BE49-F238E27FC236}">
                <a16:creationId xmlns:a16="http://schemas.microsoft.com/office/drawing/2014/main" xmlns="" id="{E0806891-81E2-4A81-801B-C649A1F7582D}"/>
              </a:ext>
            </a:extLst>
          </p:cNvPr>
          <p:cNvSpPr txBox="1">
            <a:spLocks noChangeArrowheads="1"/>
          </p:cNvSpPr>
          <p:nvPr/>
        </p:nvSpPr>
        <p:spPr bwMode="auto">
          <a:xfrm>
            <a:off x="5590584" y="35140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IN</a:t>
            </a:r>
          </a:p>
        </p:txBody>
      </p:sp>
      <p:sp>
        <p:nvSpPr>
          <p:cNvPr id="86" name="Text Box 198">
            <a:extLst>
              <a:ext uri="{FF2B5EF4-FFF2-40B4-BE49-F238E27FC236}">
                <a16:creationId xmlns:a16="http://schemas.microsoft.com/office/drawing/2014/main" xmlns="" id="{911AC426-69D6-4B50-ABE1-F7BB6CA8E79E}"/>
              </a:ext>
            </a:extLst>
          </p:cNvPr>
          <p:cNvSpPr txBox="1">
            <a:spLocks noChangeArrowheads="1"/>
          </p:cNvSpPr>
          <p:nvPr/>
        </p:nvSpPr>
        <p:spPr bwMode="auto">
          <a:xfrm>
            <a:off x="5742984" y="283916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MI</a:t>
            </a:r>
          </a:p>
        </p:txBody>
      </p:sp>
      <p:sp>
        <p:nvSpPr>
          <p:cNvPr id="87" name="Text Box 199">
            <a:extLst>
              <a:ext uri="{FF2B5EF4-FFF2-40B4-BE49-F238E27FC236}">
                <a16:creationId xmlns:a16="http://schemas.microsoft.com/office/drawing/2014/main" xmlns="" id="{92800BF6-6713-4838-9479-8A494DC6087D}"/>
              </a:ext>
            </a:extLst>
          </p:cNvPr>
          <p:cNvSpPr txBox="1">
            <a:spLocks noChangeArrowheads="1"/>
          </p:cNvSpPr>
          <p:nvPr/>
        </p:nvSpPr>
        <p:spPr bwMode="auto">
          <a:xfrm>
            <a:off x="5895384" y="401948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KY</a:t>
            </a:r>
          </a:p>
        </p:txBody>
      </p:sp>
      <p:sp>
        <p:nvSpPr>
          <p:cNvPr id="88" name="Text Box 200">
            <a:extLst>
              <a:ext uri="{FF2B5EF4-FFF2-40B4-BE49-F238E27FC236}">
                <a16:creationId xmlns:a16="http://schemas.microsoft.com/office/drawing/2014/main" xmlns="" id="{7CA3292E-7079-4C33-8828-103463AD2108}"/>
              </a:ext>
            </a:extLst>
          </p:cNvPr>
          <p:cNvSpPr txBox="1">
            <a:spLocks noChangeArrowheads="1"/>
          </p:cNvSpPr>
          <p:nvPr/>
        </p:nvSpPr>
        <p:spPr bwMode="auto">
          <a:xfrm>
            <a:off x="6095409" y="336644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OH</a:t>
            </a:r>
          </a:p>
        </p:txBody>
      </p:sp>
      <p:sp>
        <p:nvSpPr>
          <p:cNvPr id="89" name="Text Box 201">
            <a:extLst>
              <a:ext uri="{FF2B5EF4-FFF2-40B4-BE49-F238E27FC236}">
                <a16:creationId xmlns:a16="http://schemas.microsoft.com/office/drawing/2014/main" xmlns="" id="{345432DB-28EE-4985-9EA1-A8AE30528126}"/>
              </a:ext>
            </a:extLst>
          </p:cNvPr>
          <p:cNvSpPr txBox="1">
            <a:spLocks noChangeArrowheads="1"/>
          </p:cNvSpPr>
          <p:nvPr/>
        </p:nvSpPr>
        <p:spPr bwMode="auto">
          <a:xfrm>
            <a:off x="6428784" y="36664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WV</a:t>
            </a:r>
          </a:p>
        </p:txBody>
      </p:sp>
      <p:sp>
        <p:nvSpPr>
          <p:cNvPr id="90" name="Text Box 202">
            <a:extLst>
              <a:ext uri="{FF2B5EF4-FFF2-40B4-BE49-F238E27FC236}">
                <a16:creationId xmlns:a16="http://schemas.microsoft.com/office/drawing/2014/main" xmlns="" id="{B749AE35-B3BC-4D1F-A464-CB4900359703}"/>
              </a:ext>
            </a:extLst>
          </p:cNvPr>
          <p:cNvSpPr txBox="1">
            <a:spLocks noChangeArrowheads="1"/>
          </p:cNvSpPr>
          <p:nvPr/>
        </p:nvSpPr>
        <p:spPr bwMode="auto">
          <a:xfrm>
            <a:off x="7724184" y="18376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ME</a:t>
            </a:r>
          </a:p>
        </p:txBody>
      </p:sp>
      <p:sp>
        <p:nvSpPr>
          <p:cNvPr id="91" name="Text Box 203">
            <a:extLst>
              <a:ext uri="{FF2B5EF4-FFF2-40B4-BE49-F238E27FC236}">
                <a16:creationId xmlns:a16="http://schemas.microsoft.com/office/drawing/2014/main" xmlns="" id="{88CE9783-53FC-4C98-8E2C-E97535A3D072}"/>
              </a:ext>
            </a:extLst>
          </p:cNvPr>
          <p:cNvSpPr txBox="1">
            <a:spLocks noChangeArrowheads="1"/>
          </p:cNvSpPr>
          <p:nvPr/>
        </p:nvSpPr>
        <p:spPr bwMode="auto">
          <a:xfrm>
            <a:off x="7038384" y="25996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NY</a:t>
            </a:r>
          </a:p>
        </p:txBody>
      </p:sp>
      <p:sp>
        <p:nvSpPr>
          <p:cNvPr id="92" name="Text Box 204">
            <a:extLst>
              <a:ext uri="{FF2B5EF4-FFF2-40B4-BE49-F238E27FC236}">
                <a16:creationId xmlns:a16="http://schemas.microsoft.com/office/drawing/2014/main" xmlns="" id="{6AA00E3A-8820-4082-AEAF-3D62C7281F91}"/>
              </a:ext>
            </a:extLst>
          </p:cNvPr>
          <p:cNvSpPr txBox="1">
            <a:spLocks noChangeArrowheads="1"/>
          </p:cNvSpPr>
          <p:nvPr/>
        </p:nvSpPr>
        <p:spPr bwMode="auto">
          <a:xfrm>
            <a:off x="7319389" y="2215892"/>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VT</a:t>
            </a:r>
          </a:p>
        </p:txBody>
      </p:sp>
      <p:sp>
        <p:nvSpPr>
          <p:cNvPr id="93" name="Text Box 206">
            <a:extLst>
              <a:ext uri="{FF2B5EF4-FFF2-40B4-BE49-F238E27FC236}">
                <a16:creationId xmlns:a16="http://schemas.microsoft.com/office/drawing/2014/main" xmlns="" id="{AE8C1431-DA45-44E2-B3A8-A61C59F631EE}"/>
              </a:ext>
            </a:extLst>
          </p:cNvPr>
          <p:cNvSpPr txBox="1">
            <a:spLocks noChangeArrowheads="1"/>
          </p:cNvSpPr>
          <p:nvPr/>
        </p:nvSpPr>
        <p:spPr bwMode="auto">
          <a:xfrm>
            <a:off x="7782499" y="24091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NH</a:t>
            </a:r>
          </a:p>
        </p:txBody>
      </p:sp>
      <p:sp>
        <p:nvSpPr>
          <p:cNvPr id="94" name="Text Box 208">
            <a:extLst>
              <a:ext uri="{FF2B5EF4-FFF2-40B4-BE49-F238E27FC236}">
                <a16:creationId xmlns:a16="http://schemas.microsoft.com/office/drawing/2014/main" xmlns="" id="{8C4BD1C3-D9CE-4AA6-8333-F4923F4180F7}"/>
              </a:ext>
            </a:extLst>
          </p:cNvPr>
          <p:cNvSpPr txBox="1">
            <a:spLocks noChangeArrowheads="1"/>
          </p:cNvSpPr>
          <p:nvPr/>
        </p:nvSpPr>
        <p:spPr bwMode="auto">
          <a:xfrm>
            <a:off x="7972377" y="2642464"/>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MA</a:t>
            </a:r>
          </a:p>
        </p:txBody>
      </p:sp>
      <p:sp>
        <p:nvSpPr>
          <p:cNvPr id="95" name="Text Box 211">
            <a:extLst>
              <a:ext uri="{FF2B5EF4-FFF2-40B4-BE49-F238E27FC236}">
                <a16:creationId xmlns:a16="http://schemas.microsoft.com/office/drawing/2014/main" xmlns="" id="{EFCD0D4C-0E0C-4E5B-BFA7-FD8A90BAD10D}"/>
              </a:ext>
            </a:extLst>
          </p:cNvPr>
          <p:cNvSpPr txBox="1">
            <a:spLocks noChangeArrowheads="1"/>
          </p:cNvSpPr>
          <p:nvPr/>
        </p:nvSpPr>
        <p:spPr bwMode="auto">
          <a:xfrm>
            <a:off x="7766737" y="277935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RI</a:t>
            </a:r>
          </a:p>
        </p:txBody>
      </p:sp>
      <p:sp>
        <p:nvSpPr>
          <p:cNvPr id="96" name="Text Box 213">
            <a:extLst>
              <a:ext uri="{FF2B5EF4-FFF2-40B4-BE49-F238E27FC236}">
                <a16:creationId xmlns:a16="http://schemas.microsoft.com/office/drawing/2014/main" xmlns="" id="{66982063-1A91-405D-B5C9-5CD752ADF1F6}"/>
              </a:ext>
            </a:extLst>
          </p:cNvPr>
          <p:cNvSpPr txBox="1">
            <a:spLocks noChangeArrowheads="1"/>
          </p:cNvSpPr>
          <p:nvPr/>
        </p:nvSpPr>
        <p:spPr bwMode="auto">
          <a:xfrm>
            <a:off x="7915681" y="311069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CT</a:t>
            </a:r>
          </a:p>
        </p:txBody>
      </p:sp>
      <p:sp>
        <p:nvSpPr>
          <p:cNvPr id="97" name="Text Box 215">
            <a:extLst>
              <a:ext uri="{FF2B5EF4-FFF2-40B4-BE49-F238E27FC236}">
                <a16:creationId xmlns:a16="http://schemas.microsoft.com/office/drawing/2014/main" xmlns="" id="{668F8D2B-B8E0-4D83-A033-A7606DE1AF3B}"/>
              </a:ext>
            </a:extLst>
          </p:cNvPr>
          <p:cNvSpPr txBox="1">
            <a:spLocks noChangeArrowheads="1"/>
          </p:cNvSpPr>
          <p:nvPr/>
        </p:nvSpPr>
        <p:spPr bwMode="auto">
          <a:xfrm>
            <a:off x="7365409" y="3320246"/>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NJ</a:t>
            </a:r>
          </a:p>
        </p:txBody>
      </p:sp>
      <p:sp>
        <p:nvSpPr>
          <p:cNvPr id="98" name="Text Box 217">
            <a:extLst>
              <a:ext uri="{FF2B5EF4-FFF2-40B4-BE49-F238E27FC236}">
                <a16:creationId xmlns:a16="http://schemas.microsoft.com/office/drawing/2014/main" xmlns="" id="{5DDDAA3D-FBEF-413E-BFAE-0B38F73E34D8}"/>
              </a:ext>
            </a:extLst>
          </p:cNvPr>
          <p:cNvSpPr txBox="1">
            <a:spLocks noChangeArrowheads="1"/>
          </p:cNvSpPr>
          <p:nvPr/>
        </p:nvSpPr>
        <p:spPr bwMode="auto">
          <a:xfrm>
            <a:off x="6849472" y="3083868"/>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PA</a:t>
            </a:r>
          </a:p>
        </p:txBody>
      </p:sp>
      <p:sp>
        <p:nvSpPr>
          <p:cNvPr id="99" name="Text Box 218">
            <a:extLst>
              <a:ext uri="{FF2B5EF4-FFF2-40B4-BE49-F238E27FC236}">
                <a16:creationId xmlns:a16="http://schemas.microsoft.com/office/drawing/2014/main" xmlns="" id="{2A7801F9-C682-45C1-B229-101B81BECA94}"/>
              </a:ext>
            </a:extLst>
          </p:cNvPr>
          <p:cNvSpPr txBox="1">
            <a:spLocks noChangeArrowheads="1"/>
          </p:cNvSpPr>
          <p:nvPr/>
        </p:nvSpPr>
        <p:spPr bwMode="auto">
          <a:xfrm>
            <a:off x="6885984" y="3818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VA</a:t>
            </a:r>
          </a:p>
        </p:txBody>
      </p:sp>
      <p:sp>
        <p:nvSpPr>
          <p:cNvPr id="100" name="Text Box 220">
            <a:extLst>
              <a:ext uri="{FF2B5EF4-FFF2-40B4-BE49-F238E27FC236}">
                <a16:creationId xmlns:a16="http://schemas.microsoft.com/office/drawing/2014/main" xmlns="" id="{24957EB0-96C2-47FF-83F0-BE7594B9F2EB}"/>
              </a:ext>
            </a:extLst>
          </p:cNvPr>
          <p:cNvSpPr txBox="1">
            <a:spLocks noChangeArrowheads="1"/>
          </p:cNvSpPr>
          <p:nvPr/>
        </p:nvSpPr>
        <p:spPr bwMode="auto">
          <a:xfrm>
            <a:off x="5765209" y="4961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AL</a:t>
            </a:r>
          </a:p>
        </p:txBody>
      </p:sp>
      <p:sp>
        <p:nvSpPr>
          <p:cNvPr id="101" name="Text Box 221">
            <a:extLst>
              <a:ext uri="{FF2B5EF4-FFF2-40B4-BE49-F238E27FC236}">
                <a16:creationId xmlns:a16="http://schemas.microsoft.com/office/drawing/2014/main" xmlns="" id="{9F505B71-33E2-4E5B-A8BF-E1D8E53A20A9}"/>
              </a:ext>
            </a:extLst>
          </p:cNvPr>
          <p:cNvSpPr txBox="1">
            <a:spLocks noChangeArrowheads="1"/>
          </p:cNvSpPr>
          <p:nvPr/>
        </p:nvSpPr>
        <p:spPr bwMode="auto">
          <a:xfrm>
            <a:off x="6885984" y="4199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NC</a:t>
            </a:r>
          </a:p>
        </p:txBody>
      </p:sp>
      <p:sp>
        <p:nvSpPr>
          <p:cNvPr id="102" name="Text Box 222">
            <a:extLst>
              <a:ext uri="{FF2B5EF4-FFF2-40B4-BE49-F238E27FC236}">
                <a16:creationId xmlns:a16="http://schemas.microsoft.com/office/drawing/2014/main" xmlns="" id="{1E4B20D4-EFCD-4B69-B677-724119137581}"/>
              </a:ext>
            </a:extLst>
          </p:cNvPr>
          <p:cNvSpPr txBox="1">
            <a:spLocks noChangeArrowheads="1"/>
          </p:cNvSpPr>
          <p:nvPr/>
        </p:nvSpPr>
        <p:spPr bwMode="auto">
          <a:xfrm>
            <a:off x="6581184" y="4580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SC</a:t>
            </a:r>
          </a:p>
        </p:txBody>
      </p:sp>
      <p:sp>
        <p:nvSpPr>
          <p:cNvPr id="103" name="Text Box 223">
            <a:extLst>
              <a:ext uri="{FF2B5EF4-FFF2-40B4-BE49-F238E27FC236}">
                <a16:creationId xmlns:a16="http://schemas.microsoft.com/office/drawing/2014/main" xmlns="" id="{D0B946EF-819E-4FA2-80F5-913909FED5A0}"/>
              </a:ext>
            </a:extLst>
          </p:cNvPr>
          <p:cNvSpPr txBox="1">
            <a:spLocks noChangeArrowheads="1"/>
          </p:cNvSpPr>
          <p:nvPr/>
        </p:nvSpPr>
        <p:spPr bwMode="auto">
          <a:xfrm>
            <a:off x="6352584" y="496188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GA</a:t>
            </a:r>
          </a:p>
        </p:txBody>
      </p:sp>
      <p:sp>
        <p:nvSpPr>
          <p:cNvPr id="104" name="Line 228">
            <a:extLst>
              <a:ext uri="{FF2B5EF4-FFF2-40B4-BE49-F238E27FC236}">
                <a16:creationId xmlns:a16="http://schemas.microsoft.com/office/drawing/2014/main" xmlns="" id="{144BAD18-6F94-41E1-A0D6-0B811F66738B}"/>
              </a:ext>
            </a:extLst>
          </p:cNvPr>
          <p:cNvSpPr>
            <a:spLocks/>
          </p:cNvSpPr>
          <p:nvPr/>
        </p:nvSpPr>
        <p:spPr bwMode="auto">
          <a:xfrm>
            <a:off x="7571784" y="3590280"/>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solidFill>
                <a:schemeClr val="bg1"/>
              </a:solidFill>
            </a:endParaRPr>
          </a:p>
        </p:txBody>
      </p:sp>
      <p:sp>
        <p:nvSpPr>
          <p:cNvPr id="105" name="Text Box 226">
            <a:extLst>
              <a:ext uri="{FF2B5EF4-FFF2-40B4-BE49-F238E27FC236}">
                <a16:creationId xmlns:a16="http://schemas.microsoft.com/office/drawing/2014/main" xmlns="" id="{0279E390-DC75-4DB8-9953-D9DAA00373F6}"/>
              </a:ext>
            </a:extLst>
          </p:cNvPr>
          <p:cNvSpPr txBox="1">
            <a:spLocks noChangeArrowheads="1"/>
          </p:cNvSpPr>
          <p:nvPr/>
        </p:nvSpPr>
        <p:spPr bwMode="auto">
          <a:xfrm>
            <a:off x="7758267" y="4144859"/>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MD</a:t>
            </a:r>
          </a:p>
        </p:txBody>
      </p:sp>
      <p:sp>
        <p:nvSpPr>
          <p:cNvPr id="106" name="Text Box 134">
            <a:extLst>
              <a:ext uri="{FF2B5EF4-FFF2-40B4-BE49-F238E27FC236}">
                <a16:creationId xmlns:a16="http://schemas.microsoft.com/office/drawing/2014/main" xmlns="" id="{6F085C37-90AE-40B2-8A3A-2BA2D03A7682}"/>
              </a:ext>
            </a:extLst>
          </p:cNvPr>
          <p:cNvSpPr txBox="1">
            <a:spLocks noChangeArrowheads="1"/>
          </p:cNvSpPr>
          <p:nvPr/>
        </p:nvSpPr>
        <p:spPr bwMode="auto">
          <a:xfrm>
            <a:off x="6771774" y="5757532"/>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FL</a:t>
            </a:r>
          </a:p>
        </p:txBody>
      </p:sp>
      <p:sp>
        <p:nvSpPr>
          <p:cNvPr id="4" name="TextBox 3">
            <a:extLst>
              <a:ext uri="{FF2B5EF4-FFF2-40B4-BE49-F238E27FC236}">
                <a16:creationId xmlns:a16="http://schemas.microsoft.com/office/drawing/2014/main" xmlns="" id="{D83DF80E-D8B8-495E-9514-19C6497A9EAD}"/>
              </a:ext>
            </a:extLst>
          </p:cNvPr>
          <p:cNvSpPr txBox="1"/>
          <p:nvPr/>
        </p:nvSpPr>
        <p:spPr>
          <a:xfrm>
            <a:off x="5852522" y="5188892"/>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+29%</a:t>
            </a:r>
          </a:p>
        </p:txBody>
      </p:sp>
      <p:sp>
        <p:nvSpPr>
          <p:cNvPr id="129" name="TextBox 128">
            <a:extLst>
              <a:ext uri="{FF2B5EF4-FFF2-40B4-BE49-F238E27FC236}">
                <a16:creationId xmlns:a16="http://schemas.microsoft.com/office/drawing/2014/main" xmlns="" id="{5713EEF5-57F4-4893-A123-6C4B5DD6E3C3}"/>
              </a:ext>
            </a:extLst>
          </p:cNvPr>
          <p:cNvSpPr txBox="1"/>
          <p:nvPr/>
        </p:nvSpPr>
        <p:spPr>
          <a:xfrm>
            <a:off x="1843986" y="4960346"/>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+25%</a:t>
            </a:r>
          </a:p>
        </p:txBody>
      </p:sp>
      <p:sp>
        <p:nvSpPr>
          <p:cNvPr id="130" name="TextBox 129">
            <a:extLst>
              <a:ext uri="{FF2B5EF4-FFF2-40B4-BE49-F238E27FC236}">
                <a16:creationId xmlns:a16="http://schemas.microsoft.com/office/drawing/2014/main" xmlns="" id="{85637E9F-2618-48BF-B246-6EE5523BA6A8}"/>
              </a:ext>
            </a:extLst>
          </p:cNvPr>
          <p:cNvSpPr txBox="1"/>
          <p:nvPr/>
        </p:nvSpPr>
        <p:spPr>
          <a:xfrm>
            <a:off x="4841016" y="487626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+20%</a:t>
            </a:r>
          </a:p>
        </p:txBody>
      </p:sp>
      <p:sp>
        <p:nvSpPr>
          <p:cNvPr id="131" name="TextBox 130">
            <a:extLst>
              <a:ext uri="{FF2B5EF4-FFF2-40B4-BE49-F238E27FC236}">
                <a16:creationId xmlns:a16="http://schemas.microsoft.com/office/drawing/2014/main" xmlns="" id="{432098FF-394A-4B67-B401-B4E2137BFBBF}"/>
              </a:ext>
            </a:extLst>
          </p:cNvPr>
          <p:cNvSpPr txBox="1"/>
          <p:nvPr/>
        </p:nvSpPr>
        <p:spPr>
          <a:xfrm>
            <a:off x="701361" y="4312593"/>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+34%</a:t>
            </a:r>
          </a:p>
        </p:txBody>
      </p:sp>
      <p:sp>
        <p:nvSpPr>
          <p:cNvPr id="132" name="TextBox 131">
            <a:extLst>
              <a:ext uri="{FF2B5EF4-FFF2-40B4-BE49-F238E27FC236}">
                <a16:creationId xmlns:a16="http://schemas.microsoft.com/office/drawing/2014/main" xmlns="" id="{83BC88A3-14EE-421E-9478-14BD29D775BC}"/>
              </a:ext>
            </a:extLst>
          </p:cNvPr>
          <p:cNvSpPr txBox="1"/>
          <p:nvPr/>
        </p:nvSpPr>
        <p:spPr>
          <a:xfrm>
            <a:off x="2894198" y="403675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+24%</a:t>
            </a:r>
          </a:p>
        </p:txBody>
      </p:sp>
      <p:sp>
        <p:nvSpPr>
          <p:cNvPr id="133" name="TextBox 132">
            <a:extLst>
              <a:ext uri="{FF2B5EF4-FFF2-40B4-BE49-F238E27FC236}">
                <a16:creationId xmlns:a16="http://schemas.microsoft.com/office/drawing/2014/main" xmlns="" id="{3CFC5BFE-428F-44C3-A7A3-B4540C17AAE3}"/>
              </a:ext>
            </a:extLst>
          </p:cNvPr>
          <p:cNvSpPr txBox="1"/>
          <p:nvPr/>
        </p:nvSpPr>
        <p:spPr>
          <a:xfrm>
            <a:off x="8328712" y="3102917"/>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+18%</a:t>
            </a:r>
          </a:p>
        </p:txBody>
      </p:sp>
      <p:cxnSp>
        <p:nvCxnSpPr>
          <p:cNvPr id="134" name="Straight Connector 133">
            <a:extLst>
              <a:ext uri="{FF2B5EF4-FFF2-40B4-BE49-F238E27FC236}">
                <a16:creationId xmlns:a16="http://schemas.microsoft.com/office/drawing/2014/main" xmlns="" id="{5D67D038-F730-4E70-B748-1757891BE0D7}"/>
              </a:ext>
            </a:extLst>
          </p:cNvPr>
          <p:cNvCxnSpPr>
            <a:cxnSpLocks/>
            <a:stCxn id="95" idx="1"/>
          </p:cNvCxnSpPr>
          <p:nvPr/>
        </p:nvCxnSpPr>
        <p:spPr>
          <a:xfrm>
            <a:off x="7766737" y="2902468"/>
            <a:ext cx="347391" cy="287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xmlns="" id="{62A4AB84-6B6B-4B4B-890A-B6E8314AE839}"/>
              </a:ext>
            </a:extLst>
          </p:cNvPr>
          <p:cNvSpPr txBox="1"/>
          <p:nvPr/>
        </p:nvSpPr>
        <p:spPr>
          <a:xfrm>
            <a:off x="7915681" y="359691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+21%</a:t>
            </a:r>
          </a:p>
        </p:txBody>
      </p:sp>
      <p:sp>
        <p:nvSpPr>
          <p:cNvPr id="137" name="TextBox 136">
            <a:extLst>
              <a:ext uri="{FF2B5EF4-FFF2-40B4-BE49-F238E27FC236}">
                <a16:creationId xmlns:a16="http://schemas.microsoft.com/office/drawing/2014/main" xmlns="" id="{395EC249-D789-4C97-A8B1-FCD6446B7E8D}"/>
              </a:ext>
            </a:extLst>
          </p:cNvPr>
          <p:cNvSpPr txBox="1"/>
          <p:nvPr/>
        </p:nvSpPr>
        <p:spPr>
          <a:xfrm>
            <a:off x="8155887" y="3872959"/>
            <a:ext cx="507182"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+164%</a:t>
            </a:r>
          </a:p>
        </p:txBody>
      </p:sp>
      <p:cxnSp>
        <p:nvCxnSpPr>
          <p:cNvPr id="138" name="Straight Connector 137">
            <a:extLst>
              <a:ext uri="{FF2B5EF4-FFF2-40B4-BE49-F238E27FC236}">
                <a16:creationId xmlns:a16="http://schemas.microsoft.com/office/drawing/2014/main" xmlns="" id="{A9F07C44-EB32-4B20-97B0-13C733FBEFA4}"/>
              </a:ext>
            </a:extLst>
          </p:cNvPr>
          <p:cNvCxnSpPr>
            <a:cxnSpLocks/>
          </p:cNvCxnSpPr>
          <p:nvPr/>
        </p:nvCxnSpPr>
        <p:spPr>
          <a:xfrm>
            <a:off x="7452344" y="3512416"/>
            <a:ext cx="492880" cy="4686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 Box 213">
            <a:extLst>
              <a:ext uri="{FF2B5EF4-FFF2-40B4-BE49-F238E27FC236}">
                <a16:creationId xmlns:a16="http://schemas.microsoft.com/office/drawing/2014/main" xmlns="" id="{2F28E3F2-51C5-4865-916F-75FAAAD9CC2E}"/>
              </a:ext>
            </a:extLst>
          </p:cNvPr>
          <p:cNvSpPr txBox="1">
            <a:spLocks noChangeArrowheads="1"/>
          </p:cNvSpPr>
          <p:nvPr/>
        </p:nvSpPr>
        <p:spPr bwMode="auto">
          <a:xfrm>
            <a:off x="7724184" y="388077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DC</a:t>
            </a:r>
          </a:p>
        </p:txBody>
      </p:sp>
      <p:sp>
        <p:nvSpPr>
          <p:cNvPr id="142" name="TextBox 141">
            <a:extLst>
              <a:ext uri="{FF2B5EF4-FFF2-40B4-BE49-F238E27FC236}">
                <a16:creationId xmlns:a16="http://schemas.microsoft.com/office/drawing/2014/main" xmlns="" id="{69929EF8-BBAA-4F37-B035-476F1B79AA03}"/>
              </a:ext>
            </a:extLst>
          </p:cNvPr>
          <p:cNvSpPr txBox="1"/>
          <p:nvPr/>
        </p:nvSpPr>
        <p:spPr>
          <a:xfrm>
            <a:off x="6859290" y="595087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+31%</a:t>
            </a:r>
          </a:p>
        </p:txBody>
      </p:sp>
      <p:sp>
        <p:nvSpPr>
          <p:cNvPr id="143" name="TextBox 142">
            <a:extLst>
              <a:ext uri="{FF2B5EF4-FFF2-40B4-BE49-F238E27FC236}">
                <a16:creationId xmlns:a16="http://schemas.microsoft.com/office/drawing/2014/main" xmlns="" id="{9B1E614F-D762-4558-BFD7-F2B5ADCDC044}"/>
              </a:ext>
            </a:extLst>
          </p:cNvPr>
          <p:cNvSpPr txBox="1"/>
          <p:nvPr/>
        </p:nvSpPr>
        <p:spPr>
          <a:xfrm>
            <a:off x="6400209" y="515124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+33%</a:t>
            </a:r>
          </a:p>
        </p:txBody>
      </p:sp>
      <p:sp>
        <p:nvSpPr>
          <p:cNvPr id="144" name="TextBox 143">
            <a:extLst>
              <a:ext uri="{FF2B5EF4-FFF2-40B4-BE49-F238E27FC236}">
                <a16:creationId xmlns:a16="http://schemas.microsoft.com/office/drawing/2014/main" xmlns="" id="{8A464A7A-B6E1-4BBC-B2AD-035096F81F9A}"/>
              </a:ext>
            </a:extLst>
          </p:cNvPr>
          <p:cNvSpPr txBox="1"/>
          <p:nvPr/>
        </p:nvSpPr>
        <p:spPr>
          <a:xfrm>
            <a:off x="2277296" y="5933842"/>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+34%</a:t>
            </a:r>
          </a:p>
        </p:txBody>
      </p:sp>
      <p:sp>
        <p:nvSpPr>
          <p:cNvPr id="145" name="TextBox 144">
            <a:extLst>
              <a:ext uri="{FF2B5EF4-FFF2-40B4-BE49-F238E27FC236}">
                <a16:creationId xmlns:a16="http://schemas.microsoft.com/office/drawing/2014/main" xmlns="" id="{FC4030FC-E07A-4BC6-94CE-BEE33C49C917}"/>
              </a:ext>
            </a:extLst>
          </p:cNvPr>
          <p:cNvSpPr txBox="1"/>
          <p:nvPr/>
        </p:nvSpPr>
        <p:spPr>
          <a:xfrm>
            <a:off x="1637562" y="297963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+21%</a:t>
            </a:r>
          </a:p>
        </p:txBody>
      </p:sp>
      <p:sp>
        <p:nvSpPr>
          <p:cNvPr id="146" name="TextBox 145">
            <a:extLst>
              <a:ext uri="{FF2B5EF4-FFF2-40B4-BE49-F238E27FC236}">
                <a16:creationId xmlns:a16="http://schemas.microsoft.com/office/drawing/2014/main" xmlns="" id="{527E2AE3-FCA8-4F91-A532-3D4F7F687660}"/>
              </a:ext>
            </a:extLst>
          </p:cNvPr>
          <p:cNvSpPr txBox="1"/>
          <p:nvPr/>
        </p:nvSpPr>
        <p:spPr>
          <a:xfrm>
            <a:off x="5182368" y="372161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+34%</a:t>
            </a:r>
          </a:p>
        </p:txBody>
      </p:sp>
      <p:sp>
        <p:nvSpPr>
          <p:cNvPr id="147" name="TextBox 146">
            <a:extLst>
              <a:ext uri="{FF2B5EF4-FFF2-40B4-BE49-F238E27FC236}">
                <a16:creationId xmlns:a16="http://schemas.microsoft.com/office/drawing/2014/main" xmlns="" id="{3CBC65D0-02EA-49E3-9C9F-9A3420DBFE49}"/>
              </a:ext>
            </a:extLst>
          </p:cNvPr>
          <p:cNvSpPr txBox="1"/>
          <p:nvPr/>
        </p:nvSpPr>
        <p:spPr>
          <a:xfrm>
            <a:off x="5687388" y="371221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+19%</a:t>
            </a:r>
          </a:p>
        </p:txBody>
      </p:sp>
      <p:sp>
        <p:nvSpPr>
          <p:cNvPr id="148" name="TextBox 147">
            <a:extLst>
              <a:ext uri="{FF2B5EF4-FFF2-40B4-BE49-F238E27FC236}">
                <a16:creationId xmlns:a16="http://schemas.microsoft.com/office/drawing/2014/main" xmlns="" id="{988400B5-FF39-4309-B0FA-45970E08A498}"/>
              </a:ext>
            </a:extLst>
          </p:cNvPr>
          <p:cNvSpPr txBox="1"/>
          <p:nvPr/>
        </p:nvSpPr>
        <p:spPr>
          <a:xfrm>
            <a:off x="4599984" y="340911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+22%</a:t>
            </a:r>
          </a:p>
        </p:txBody>
      </p:sp>
      <p:sp>
        <p:nvSpPr>
          <p:cNvPr id="149" name="TextBox 148">
            <a:extLst>
              <a:ext uri="{FF2B5EF4-FFF2-40B4-BE49-F238E27FC236}">
                <a16:creationId xmlns:a16="http://schemas.microsoft.com/office/drawing/2014/main" xmlns="" id="{2D298871-15E8-4998-8F2C-522FA167259B}"/>
              </a:ext>
            </a:extLst>
          </p:cNvPr>
          <p:cNvSpPr txBox="1"/>
          <p:nvPr/>
        </p:nvSpPr>
        <p:spPr>
          <a:xfrm>
            <a:off x="3905453" y="4188823"/>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+15%</a:t>
            </a:r>
          </a:p>
        </p:txBody>
      </p:sp>
      <p:sp>
        <p:nvSpPr>
          <p:cNvPr id="150" name="TextBox 149">
            <a:extLst>
              <a:ext uri="{FF2B5EF4-FFF2-40B4-BE49-F238E27FC236}">
                <a16:creationId xmlns:a16="http://schemas.microsoft.com/office/drawing/2014/main" xmlns="" id="{CD1B74E3-297E-4671-929A-328BEA199229}"/>
              </a:ext>
            </a:extLst>
          </p:cNvPr>
          <p:cNvSpPr txBox="1"/>
          <p:nvPr/>
        </p:nvSpPr>
        <p:spPr>
          <a:xfrm>
            <a:off x="5639649" y="417811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+31%</a:t>
            </a:r>
          </a:p>
        </p:txBody>
      </p:sp>
      <p:sp>
        <p:nvSpPr>
          <p:cNvPr id="151" name="TextBox 150">
            <a:extLst>
              <a:ext uri="{FF2B5EF4-FFF2-40B4-BE49-F238E27FC236}">
                <a16:creationId xmlns:a16="http://schemas.microsoft.com/office/drawing/2014/main" xmlns="" id="{0151820E-5DC1-47AA-9FB4-465615202E9A}"/>
              </a:ext>
            </a:extLst>
          </p:cNvPr>
          <p:cNvSpPr txBox="1"/>
          <p:nvPr/>
        </p:nvSpPr>
        <p:spPr>
          <a:xfrm>
            <a:off x="4914212" y="557005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sp>
        <p:nvSpPr>
          <p:cNvPr id="152" name="TextBox 151">
            <a:extLst>
              <a:ext uri="{FF2B5EF4-FFF2-40B4-BE49-F238E27FC236}">
                <a16:creationId xmlns:a16="http://schemas.microsoft.com/office/drawing/2014/main" xmlns="" id="{11492A2D-AFB0-4532-B0C8-FE6A33DD597A}"/>
              </a:ext>
            </a:extLst>
          </p:cNvPr>
          <p:cNvSpPr txBox="1"/>
          <p:nvPr/>
        </p:nvSpPr>
        <p:spPr>
          <a:xfrm>
            <a:off x="7779246" y="2045777"/>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+23%</a:t>
            </a:r>
          </a:p>
        </p:txBody>
      </p:sp>
      <p:sp>
        <p:nvSpPr>
          <p:cNvPr id="153" name="TextBox 152">
            <a:extLst>
              <a:ext uri="{FF2B5EF4-FFF2-40B4-BE49-F238E27FC236}">
                <a16:creationId xmlns:a16="http://schemas.microsoft.com/office/drawing/2014/main" xmlns="" id="{F068C95A-D064-4359-8A4F-92D00F5B8C4B}"/>
              </a:ext>
            </a:extLst>
          </p:cNvPr>
          <p:cNvSpPr txBox="1"/>
          <p:nvPr/>
        </p:nvSpPr>
        <p:spPr>
          <a:xfrm>
            <a:off x="8145818" y="415953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cxnSp>
        <p:nvCxnSpPr>
          <p:cNvPr id="154" name="Straight Connector 153">
            <a:extLst>
              <a:ext uri="{FF2B5EF4-FFF2-40B4-BE49-F238E27FC236}">
                <a16:creationId xmlns:a16="http://schemas.microsoft.com/office/drawing/2014/main" xmlns="" id="{1DDF4F04-6D1B-4A07-8AA1-90FC843505D8}"/>
              </a:ext>
            </a:extLst>
          </p:cNvPr>
          <p:cNvCxnSpPr>
            <a:cxnSpLocks/>
          </p:cNvCxnSpPr>
          <p:nvPr/>
        </p:nvCxnSpPr>
        <p:spPr>
          <a:xfrm>
            <a:off x="7309681" y="3587474"/>
            <a:ext cx="586747" cy="6205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xmlns="" id="{ADB2DC90-901B-4500-ADBB-96CFFDC9E6A0}"/>
              </a:ext>
            </a:extLst>
          </p:cNvPr>
          <p:cNvSpPr txBox="1"/>
          <p:nvPr/>
        </p:nvSpPr>
        <p:spPr>
          <a:xfrm>
            <a:off x="8400459" y="2636656"/>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+27%</a:t>
            </a:r>
          </a:p>
        </p:txBody>
      </p:sp>
      <p:sp>
        <p:nvSpPr>
          <p:cNvPr id="158" name="TextBox 157">
            <a:extLst>
              <a:ext uri="{FF2B5EF4-FFF2-40B4-BE49-F238E27FC236}">
                <a16:creationId xmlns:a16="http://schemas.microsoft.com/office/drawing/2014/main" xmlns="" id="{0D7F926A-EA47-4E83-8A07-F763B41C046B}"/>
              </a:ext>
            </a:extLst>
          </p:cNvPr>
          <p:cNvSpPr txBox="1"/>
          <p:nvPr/>
        </p:nvSpPr>
        <p:spPr>
          <a:xfrm>
            <a:off x="5829700" y="3007627"/>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+26%</a:t>
            </a:r>
          </a:p>
        </p:txBody>
      </p:sp>
      <p:sp>
        <p:nvSpPr>
          <p:cNvPr id="159" name="TextBox 158">
            <a:extLst>
              <a:ext uri="{FF2B5EF4-FFF2-40B4-BE49-F238E27FC236}">
                <a16:creationId xmlns:a16="http://schemas.microsoft.com/office/drawing/2014/main" xmlns="" id="{2D95A784-F106-4466-B28C-AC514C686FCC}"/>
              </a:ext>
            </a:extLst>
          </p:cNvPr>
          <p:cNvSpPr txBox="1"/>
          <p:nvPr/>
        </p:nvSpPr>
        <p:spPr>
          <a:xfrm>
            <a:off x="4418118" y="259854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+20%</a:t>
            </a:r>
          </a:p>
        </p:txBody>
      </p:sp>
      <p:sp>
        <p:nvSpPr>
          <p:cNvPr id="160" name="TextBox 159">
            <a:extLst>
              <a:ext uri="{FF2B5EF4-FFF2-40B4-BE49-F238E27FC236}">
                <a16:creationId xmlns:a16="http://schemas.microsoft.com/office/drawing/2014/main" xmlns="" id="{12797625-6C74-48E1-8D63-D3EA69559F4F}"/>
              </a:ext>
            </a:extLst>
          </p:cNvPr>
          <p:cNvSpPr txBox="1"/>
          <p:nvPr/>
        </p:nvSpPr>
        <p:spPr>
          <a:xfrm>
            <a:off x="5295114" y="5234250"/>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sp>
        <p:nvSpPr>
          <p:cNvPr id="161" name="TextBox 160">
            <a:extLst>
              <a:ext uri="{FF2B5EF4-FFF2-40B4-BE49-F238E27FC236}">
                <a16:creationId xmlns:a16="http://schemas.microsoft.com/office/drawing/2014/main" xmlns="" id="{DA066F6B-C2F9-46B8-98FC-86F0D4FE5914}"/>
              </a:ext>
            </a:extLst>
          </p:cNvPr>
          <p:cNvSpPr txBox="1"/>
          <p:nvPr/>
        </p:nvSpPr>
        <p:spPr>
          <a:xfrm>
            <a:off x="4790386" y="415953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+30%</a:t>
            </a:r>
          </a:p>
        </p:txBody>
      </p:sp>
      <p:sp>
        <p:nvSpPr>
          <p:cNvPr id="162" name="TextBox 161">
            <a:extLst>
              <a:ext uri="{FF2B5EF4-FFF2-40B4-BE49-F238E27FC236}">
                <a16:creationId xmlns:a16="http://schemas.microsoft.com/office/drawing/2014/main" xmlns="" id="{22E6B5F3-04FC-4079-9AA6-E5A4A2A9DE05}"/>
              </a:ext>
            </a:extLst>
          </p:cNvPr>
          <p:cNvSpPr txBox="1"/>
          <p:nvPr/>
        </p:nvSpPr>
        <p:spPr>
          <a:xfrm>
            <a:off x="2428664" y="231428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+18%</a:t>
            </a:r>
          </a:p>
        </p:txBody>
      </p:sp>
      <p:sp>
        <p:nvSpPr>
          <p:cNvPr id="165" name="TextBox 164">
            <a:extLst>
              <a:ext uri="{FF2B5EF4-FFF2-40B4-BE49-F238E27FC236}">
                <a16:creationId xmlns:a16="http://schemas.microsoft.com/office/drawing/2014/main" xmlns="" id="{A8FA88BF-B7E8-4DB2-9E3B-D43A687661E9}"/>
              </a:ext>
            </a:extLst>
          </p:cNvPr>
          <p:cNvSpPr txBox="1"/>
          <p:nvPr/>
        </p:nvSpPr>
        <p:spPr>
          <a:xfrm>
            <a:off x="3703548" y="355102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+28%</a:t>
            </a:r>
          </a:p>
        </p:txBody>
      </p:sp>
      <p:sp>
        <p:nvSpPr>
          <p:cNvPr id="166" name="TextBox 165">
            <a:extLst>
              <a:ext uri="{FF2B5EF4-FFF2-40B4-BE49-F238E27FC236}">
                <a16:creationId xmlns:a16="http://schemas.microsoft.com/office/drawing/2014/main" xmlns="" id="{94D51589-766F-4AFB-AFEC-EBF94D21231A}"/>
              </a:ext>
            </a:extLst>
          </p:cNvPr>
          <p:cNvSpPr txBox="1"/>
          <p:nvPr/>
        </p:nvSpPr>
        <p:spPr>
          <a:xfrm>
            <a:off x="1212064" y="3818880"/>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+30%</a:t>
            </a:r>
          </a:p>
        </p:txBody>
      </p:sp>
      <p:sp>
        <p:nvSpPr>
          <p:cNvPr id="167" name="TextBox 166">
            <a:extLst>
              <a:ext uri="{FF2B5EF4-FFF2-40B4-BE49-F238E27FC236}">
                <a16:creationId xmlns:a16="http://schemas.microsoft.com/office/drawing/2014/main" xmlns="" id="{1C056331-EC2E-4CCE-BDAF-B23CBBF0E059}"/>
              </a:ext>
            </a:extLst>
          </p:cNvPr>
          <p:cNvSpPr txBox="1"/>
          <p:nvPr/>
        </p:nvSpPr>
        <p:spPr>
          <a:xfrm>
            <a:off x="8192973" y="239501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+15%</a:t>
            </a:r>
          </a:p>
        </p:txBody>
      </p:sp>
      <p:sp>
        <p:nvSpPr>
          <p:cNvPr id="168" name="TextBox 167">
            <a:extLst>
              <a:ext uri="{FF2B5EF4-FFF2-40B4-BE49-F238E27FC236}">
                <a16:creationId xmlns:a16="http://schemas.microsoft.com/office/drawing/2014/main" xmlns="" id="{B7CAB870-745B-4A19-AF5B-009BB44F0913}"/>
              </a:ext>
            </a:extLst>
          </p:cNvPr>
          <p:cNvSpPr txBox="1"/>
          <p:nvPr/>
        </p:nvSpPr>
        <p:spPr>
          <a:xfrm>
            <a:off x="7870679" y="3331322"/>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a:t>
            </a:r>
          </a:p>
        </p:txBody>
      </p:sp>
      <p:sp>
        <p:nvSpPr>
          <p:cNvPr id="169" name="TextBox 168">
            <a:extLst>
              <a:ext uri="{FF2B5EF4-FFF2-40B4-BE49-F238E27FC236}">
                <a16:creationId xmlns:a16="http://schemas.microsoft.com/office/drawing/2014/main" xmlns="" id="{B294D129-702D-47D1-8C16-E0AD9BB323AB}"/>
              </a:ext>
            </a:extLst>
          </p:cNvPr>
          <p:cNvSpPr txBox="1"/>
          <p:nvPr/>
        </p:nvSpPr>
        <p:spPr>
          <a:xfrm>
            <a:off x="2713671" y="497035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+15%</a:t>
            </a:r>
          </a:p>
        </p:txBody>
      </p:sp>
      <p:sp>
        <p:nvSpPr>
          <p:cNvPr id="170" name="TextBox 169">
            <a:extLst>
              <a:ext uri="{FF2B5EF4-FFF2-40B4-BE49-F238E27FC236}">
                <a16:creationId xmlns:a16="http://schemas.microsoft.com/office/drawing/2014/main" xmlns="" id="{D8B3706F-2FB1-449C-BDF4-A9EF47C21A2A}"/>
              </a:ext>
            </a:extLst>
          </p:cNvPr>
          <p:cNvSpPr txBox="1"/>
          <p:nvPr/>
        </p:nvSpPr>
        <p:spPr>
          <a:xfrm>
            <a:off x="7085912" y="2778582"/>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+42%</a:t>
            </a:r>
          </a:p>
        </p:txBody>
      </p:sp>
      <p:sp>
        <p:nvSpPr>
          <p:cNvPr id="171" name="TextBox 170">
            <a:extLst>
              <a:ext uri="{FF2B5EF4-FFF2-40B4-BE49-F238E27FC236}">
                <a16:creationId xmlns:a16="http://schemas.microsoft.com/office/drawing/2014/main" xmlns="" id="{39E06EE9-0082-431F-B9B8-283381F98C41}"/>
              </a:ext>
            </a:extLst>
          </p:cNvPr>
          <p:cNvSpPr txBox="1"/>
          <p:nvPr/>
        </p:nvSpPr>
        <p:spPr>
          <a:xfrm>
            <a:off x="7296556" y="421750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+31%</a:t>
            </a:r>
          </a:p>
        </p:txBody>
      </p:sp>
      <p:sp>
        <p:nvSpPr>
          <p:cNvPr id="172" name="TextBox 171">
            <a:extLst>
              <a:ext uri="{FF2B5EF4-FFF2-40B4-BE49-F238E27FC236}">
                <a16:creationId xmlns:a16="http://schemas.microsoft.com/office/drawing/2014/main" xmlns="" id="{261B0663-B6EA-4896-AF4C-6699B1FBA233}"/>
              </a:ext>
            </a:extLst>
          </p:cNvPr>
          <p:cNvSpPr txBox="1"/>
          <p:nvPr/>
        </p:nvSpPr>
        <p:spPr>
          <a:xfrm>
            <a:off x="3676755" y="2340589"/>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+12%</a:t>
            </a:r>
          </a:p>
        </p:txBody>
      </p:sp>
      <p:sp>
        <p:nvSpPr>
          <p:cNvPr id="173" name="TextBox 172">
            <a:extLst>
              <a:ext uri="{FF2B5EF4-FFF2-40B4-BE49-F238E27FC236}">
                <a16:creationId xmlns:a16="http://schemas.microsoft.com/office/drawing/2014/main" xmlns="" id="{CD6BC73E-5D2D-4140-A31F-08713B0BD858}"/>
              </a:ext>
            </a:extLst>
          </p:cNvPr>
          <p:cNvSpPr txBox="1"/>
          <p:nvPr/>
        </p:nvSpPr>
        <p:spPr>
          <a:xfrm>
            <a:off x="6189072" y="3550858"/>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+28%</a:t>
            </a:r>
          </a:p>
        </p:txBody>
      </p:sp>
      <p:sp>
        <p:nvSpPr>
          <p:cNvPr id="174" name="TextBox 173">
            <a:extLst>
              <a:ext uri="{FF2B5EF4-FFF2-40B4-BE49-F238E27FC236}">
                <a16:creationId xmlns:a16="http://schemas.microsoft.com/office/drawing/2014/main" xmlns="" id="{511076F1-DC9F-44C1-913C-2D17E4C2E6D9}"/>
              </a:ext>
            </a:extLst>
          </p:cNvPr>
          <p:cNvSpPr txBox="1"/>
          <p:nvPr/>
        </p:nvSpPr>
        <p:spPr>
          <a:xfrm>
            <a:off x="4123636" y="477891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+19%</a:t>
            </a:r>
          </a:p>
        </p:txBody>
      </p:sp>
      <p:sp>
        <p:nvSpPr>
          <p:cNvPr id="175" name="TextBox 174">
            <a:extLst>
              <a:ext uri="{FF2B5EF4-FFF2-40B4-BE49-F238E27FC236}">
                <a16:creationId xmlns:a16="http://schemas.microsoft.com/office/drawing/2014/main" xmlns="" id="{D1D6D4CF-EE36-4DC2-9264-F20196CD535B}"/>
              </a:ext>
            </a:extLst>
          </p:cNvPr>
          <p:cNvSpPr txBox="1"/>
          <p:nvPr/>
        </p:nvSpPr>
        <p:spPr>
          <a:xfrm>
            <a:off x="829574" y="273144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+17%</a:t>
            </a:r>
          </a:p>
        </p:txBody>
      </p:sp>
      <p:sp>
        <p:nvSpPr>
          <p:cNvPr id="176" name="TextBox 175">
            <a:extLst>
              <a:ext uri="{FF2B5EF4-FFF2-40B4-BE49-F238E27FC236}">
                <a16:creationId xmlns:a16="http://schemas.microsoft.com/office/drawing/2014/main" xmlns="" id="{D408CE80-7DE3-456D-B6D4-E745530E2F42}"/>
              </a:ext>
            </a:extLst>
          </p:cNvPr>
          <p:cNvSpPr txBox="1"/>
          <p:nvPr/>
        </p:nvSpPr>
        <p:spPr>
          <a:xfrm>
            <a:off x="6917234" y="3273536"/>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+33%</a:t>
            </a:r>
          </a:p>
        </p:txBody>
      </p:sp>
      <p:sp>
        <p:nvSpPr>
          <p:cNvPr id="177" name="TextBox 176">
            <a:extLst>
              <a:ext uri="{FF2B5EF4-FFF2-40B4-BE49-F238E27FC236}">
                <a16:creationId xmlns:a16="http://schemas.microsoft.com/office/drawing/2014/main" xmlns="" id="{BEDE771A-C9FA-4CC4-9C64-7B0DDAA70AD3}"/>
              </a:ext>
            </a:extLst>
          </p:cNvPr>
          <p:cNvSpPr txBox="1"/>
          <p:nvPr/>
        </p:nvSpPr>
        <p:spPr>
          <a:xfrm>
            <a:off x="8155885" y="2864953"/>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+29%</a:t>
            </a:r>
          </a:p>
        </p:txBody>
      </p:sp>
      <p:sp>
        <p:nvSpPr>
          <p:cNvPr id="179" name="TextBox 178">
            <a:extLst>
              <a:ext uri="{FF2B5EF4-FFF2-40B4-BE49-F238E27FC236}">
                <a16:creationId xmlns:a16="http://schemas.microsoft.com/office/drawing/2014/main" xmlns="" id="{3A305AD3-3A24-4DEC-9705-6531B77A03C9}"/>
              </a:ext>
            </a:extLst>
          </p:cNvPr>
          <p:cNvSpPr txBox="1"/>
          <p:nvPr/>
        </p:nvSpPr>
        <p:spPr>
          <a:xfrm>
            <a:off x="6982249" y="4731520"/>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+25%</a:t>
            </a:r>
          </a:p>
        </p:txBody>
      </p:sp>
      <p:sp>
        <p:nvSpPr>
          <p:cNvPr id="180" name="TextBox 179">
            <a:extLst>
              <a:ext uri="{FF2B5EF4-FFF2-40B4-BE49-F238E27FC236}">
                <a16:creationId xmlns:a16="http://schemas.microsoft.com/office/drawing/2014/main" xmlns="" id="{13163D42-3AEE-4FEF-8646-7B81AE8C97FE}"/>
              </a:ext>
            </a:extLst>
          </p:cNvPr>
          <p:cNvSpPr txBox="1"/>
          <p:nvPr/>
        </p:nvSpPr>
        <p:spPr>
          <a:xfrm>
            <a:off x="3683802" y="2959470"/>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+22%</a:t>
            </a:r>
          </a:p>
        </p:txBody>
      </p:sp>
      <p:sp>
        <p:nvSpPr>
          <p:cNvPr id="181" name="TextBox 180">
            <a:extLst>
              <a:ext uri="{FF2B5EF4-FFF2-40B4-BE49-F238E27FC236}">
                <a16:creationId xmlns:a16="http://schemas.microsoft.com/office/drawing/2014/main" xmlns="" id="{17D09185-E991-476C-9C62-8A00BF1C8A65}"/>
              </a:ext>
            </a:extLst>
          </p:cNvPr>
          <p:cNvSpPr txBox="1"/>
          <p:nvPr/>
        </p:nvSpPr>
        <p:spPr>
          <a:xfrm>
            <a:off x="6161592" y="4379496"/>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+33%</a:t>
            </a:r>
          </a:p>
        </p:txBody>
      </p:sp>
      <p:sp>
        <p:nvSpPr>
          <p:cNvPr id="182" name="TextBox 181">
            <a:extLst>
              <a:ext uri="{FF2B5EF4-FFF2-40B4-BE49-F238E27FC236}">
                <a16:creationId xmlns:a16="http://schemas.microsoft.com/office/drawing/2014/main" xmlns="" id="{DDC85478-BC13-4B2E-8ADE-7807F4E50B29}"/>
              </a:ext>
            </a:extLst>
          </p:cNvPr>
          <p:cNvSpPr txBox="1"/>
          <p:nvPr/>
        </p:nvSpPr>
        <p:spPr>
          <a:xfrm>
            <a:off x="3897515" y="572705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+39%</a:t>
            </a:r>
          </a:p>
        </p:txBody>
      </p:sp>
      <p:sp>
        <p:nvSpPr>
          <p:cNvPr id="183" name="TextBox 182">
            <a:extLst>
              <a:ext uri="{FF2B5EF4-FFF2-40B4-BE49-F238E27FC236}">
                <a16:creationId xmlns:a16="http://schemas.microsoft.com/office/drawing/2014/main" xmlns="" id="{4A5DCC01-19C3-4E65-8240-0B2AE4504B93}"/>
              </a:ext>
            </a:extLst>
          </p:cNvPr>
          <p:cNvSpPr txBox="1"/>
          <p:nvPr/>
        </p:nvSpPr>
        <p:spPr>
          <a:xfrm>
            <a:off x="1951742" y="389401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+21%</a:t>
            </a:r>
          </a:p>
        </p:txBody>
      </p:sp>
      <p:sp>
        <p:nvSpPr>
          <p:cNvPr id="184" name="TextBox 183">
            <a:extLst>
              <a:ext uri="{FF2B5EF4-FFF2-40B4-BE49-F238E27FC236}">
                <a16:creationId xmlns:a16="http://schemas.microsoft.com/office/drawing/2014/main" xmlns="" id="{DDA5158C-8A27-4376-B471-E0B6E03D30FD}"/>
              </a:ext>
            </a:extLst>
          </p:cNvPr>
          <p:cNvSpPr txBox="1"/>
          <p:nvPr/>
        </p:nvSpPr>
        <p:spPr>
          <a:xfrm>
            <a:off x="7000786" y="2026821"/>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sp>
        <p:nvSpPr>
          <p:cNvPr id="185" name="TextBox 184">
            <a:extLst>
              <a:ext uri="{FF2B5EF4-FFF2-40B4-BE49-F238E27FC236}">
                <a16:creationId xmlns:a16="http://schemas.microsoft.com/office/drawing/2014/main" xmlns="" id="{02A123CA-BBAB-4863-9C5E-B2EADDFF5EAB}"/>
              </a:ext>
            </a:extLst>
          </p:cNvPr>
          <p:cNvSpPr txBox="1"/>
          <p:nvPr/>
        </p:nvSpPr>
        <p:spPr>
          <a:xfrm>
            <a:off x="6933819" y="3655456"/>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sp>
        <p:nvSpPr>
          <p:cNvPr id="186" name="TextBox 185">
            <a:extLst>
              <a:ext uri="{FF2B5EF4-FFF2-40B4-BE49-F238E27FC236}">
                <a16:creationId xmlns:a16="http://schemas.microsoft.com/office/drawing/2014/main" xmlns="" id="{7B290147-FF81-465C-8975-9F718A1145D3}"/>
              </a:ext>
            </a:extLst>
          </p:cNvPr>
          <p:cNvSpPr txBox="1"/>
          <p:nvPr/>
        </p:nvSpPr>
        <p:spPr>
          <a:xfrm>
            <a:off x="1065867" y="2036088"/>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+27%</a:t>
            </a:r>
          </a:p>
        </p:txBody>
      </p:sp>
      <p:sp>
        <p:nvSpPr>
          <p:cNvPr id="187" name="TextBox 186">
            <a:extLst>
              <a:ext uri="{FF2B5EF4-FFF2-40B4-BE49-F238E27FC236}">
                <a16:creationId xmlns:a16="http://schemas.microsoft.com/office/drawing/2014/main" xmlns="" id="{A4265751-D3B7-43F7-A4EE-47D5349D539A}"/>
              </a:ext>
            </a:extLst>
          </p:cNvPr>
          <p:cNvSpPr txBox="1"/>
          <p:nvPr/>
        </p:nvSpPr>
        <p:spPr>
          <a:xfrm>
            <a:off x="5066612" y="2864793"/>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+16%</a:t>
            </a:r>
          </a:p>
        </p:txBody>
      </p:sp>
      <p:sp>
        <p:nvSpPr>
          <p:cNvPr id="188" name="TextBox 187">
            <a:extLst>
              <a:ext uri="{FF2B5EF4-FFF2-40B4-BE49-F238E27FC236}">
                <a16:creationId xmlns:a16="http://schemas.microsoft.com/office/drawing/2014/main" xmlns="" id="{D92AEEB9-47A9-4B3F-8B75-965EBF446CE8}"/>
              </a:ext>
            </a:extLst>
          </p:cNvPr>
          <p:cNvSpPr txBox="1"/>
          <p:nvPr/>
        </p:nvSpPr>
        <p:spPr>
          <a:xfrm>
            <a:off x="6477017" y="3855935"/>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+24%</a:t>
            </a:r>
          </a:p>
        </p:txBody>
      </p:sp>
      <p:sp>
        <p:nvSpPr>
          <p:cNvPr id="189" name="TextBox 188">
            <a:extLst>
              <a:ext uri="{FF2B5EF4-FFF2-40B4-BE49-F238E27FC236}">
                <a16:creationId xmlns:a16="http://schemas.microsoft.com/office/drawing/2014/main" xmlns="" id="{E56B77DC-96A2-42F6-AB32-17223ED793D3}"/>
              </a:ext>
            </a:extLst>
          </p:cNvPr>
          <p:cNvSpPr txBox="1"/>
          <p:nvPr/>
        </p:nvSpPr>
        <p:spPr>
          <a:xfrm>
            <a:off x="2590710" y="3207624"/>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+19%</a:t>
            </a:r>
          </a:p>
        </p:txBody>
      </p:sp>
      <p:grpSp>
        <p:nvGrpSpPr>
          <p:cNvPr id="157" name="Group 3">
            <a:extLst>
              <a:ext uri="{FF2B5EF4-FFF2-40B4-BE49-F238E27FC236}">
                <a16:creationId xmlns:a16="http://schemas.microsoft.com/office/drawing/2014/main" xmlns="" id="{D9CB61A9-9AF7-4DF6-9BFD-61DF91BB2DB9}"/>
              </a:ext>
            </a:extLst>
          </p:cNvPr>
          <p:cNvGrpSpPr>
            <a:grpSpLocks/>
          </p:cNvGrpSpPr>
          <p:nvPr/>
        </p:nvGrpSpPr>
        <p:grpSpPr bwMode="auto">
          <a:xfrm>
            <a:off x="1413033" y="5700592"/>
            <a:ext cx="818298" cy="465731"/>
            <a:chOff x="1600200" y="5867403"/>
            <a:chExt cx="1093786" cy="708029"/>
          </a:xfrm>
          <a:solidFill>
            <a:srgbClr val="567CB4"/>
          </a:solidFill>
        </p:grpSpPr>
        <p:grpSp>
          <p:nvGrpSpPr>
            <p:cNvPr id="163" name="Group 4">
              <a:extLst>
                <a:ext uri="{FF2B5EF4-FFF2-40B4-BE49-F238E27FC236}">
                  <a16:creationId xmlns:a16="http://schemas.microsoft.com/office/drawing/2014/main" xmlns="" id="{6E4E6B90-FD6E-497F-8A13-82EEA2A0C290}"/>
                </a:ext>
              </a:extLst>
            </p:cNvPr>
            <p:cNvGrpSpPr>
              <a:grpSpLocks/>
            </p:cNvGrpSpPr>
            <p:nvPr/>
          </p:nvGrpSpPr>
          <p:grpSpPr bwMode="auto">
            <a:xfrm>
              <a:off x="1600200" y="5867403"/>
              <a:ext cx="1093786" cy="708029"/>
              <a:chOff x="1600200" y="5867403"/>
              <a:chExt cx="1093786" cy="708029"/>
            </a:xfrm>
            <a:grpFill/>
          </p:grpSpPr>
          <p:sp>
            <p:nvSpPr>
              <p:cNvPr id="178" name="Freeform 5">
                <a:extLst>
                  <a:ext uri="{FF2B5EF4-FFF2-40B4-BE49-F238E27FC236}">
                    <a16:creationId xmlns:a16="http://schemas.microsoft.com/office/drawing/2014/main" xmlns="" id="{12D06935-4D17-4E61-98CE-33EFDE4234A7}"/>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0" name="Freeform 6">
                <a:extLst>
                  <a:ext uri="{FF2B5EF4-FFF2-40B4-BE49-F238E27FC236}">
                    <a16:creationId xmlns:a16="http://schemas.microsoft.com/office/drawing/2014/main" xmlns="" id="{0C1978A0-BD35-4B9D-A95F-33C04B577EF1}"/>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1" name="Freeform 7">
                <a:extLst>
                  <a:ext uri="{FF2B5EF4-FFF2-40B4-BE49-F238E27FC236}">
                    <a16:creationId xmlns:a16="http://schemas.microsoft.com/office/drawing/2014/main" xmlns="" id="{3E219343-B234-4082-ACB3-F40ADD80D76C}"/>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2" name="Freeform 8">
                <a:extLst>
                  <a:ext uri="{FF2B5EF4-FFF2-40B4-BE49-F238E27FC236}">
                    <a16:creationId xmlns:a16="http://schemas.microsoft.com/office/drawing/2014/main" xmlns="" id="{233A3583-9E77-4F26-BBF8-AFB9223A269B}"/>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3" name="Freeform 9">
                <a:extLst>
                  <a:ext uri="{FF2B5EF4-FFF2-40B4-BE49-F238E27FC236}">
                    <a16:creationId xmlns:a16="http://schemas.microsoft.com/office/drawing/2014/main" xmlns="" id="{CF85A64A-3F97-4902-82E5-4D6E978F1B1D}"/>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4" name="Freeform 10">
                <a:extLst>
                  <a:ext uri="{FF2B5EF4-FFF2-40B4-BE49-F238E27FC236}">
                    <a16:creationId xmlns:a16="http://schemas.microsoft.com/office/drawing/2014/main" xmlns="" id="{8CAF1038-99B3-4105-832E-CCD44499CF92}"/>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5" name="Freeform 11">
                <a:extLst>
                  <a:ext uri="{FF2B5EF4-FFF2-40B4-BE49-F238E27FC236}">
                    <a16:creationId xmlns:a16="http://schemas.microsoft.com/office/drawing/2014/main" xmlns="" id="{7523ABB6-17DE-487C-A162-469A621DC741}"/>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64" name="Freeform 12">
              <a:extLst>
                <a:ext uri="{FF2B5EF4-FFF2-40B4-BE49-F238E27FC236}">
                  <a16:creationId xmlns:a16="http://schemas.microsoft.com/office/drawing/2014/main" xmlns="" id="{58DCACC5-6256-4EE4-84EC-D3DFAD341358}"/>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96" name="Freeform 13">
            <a:extLst>
              <a:ext uri="{FF2B5EF4-FFF2-40B4-BE49-F238E27FC236}">
                <a16:creationId xmlns:a16="http://schemas.microsoft.com/office/drawing/2014/main" xmlns="" id="{545EFE06-28AD-48C0-B7C6-8A8CC083DF77}"/>
              </a:ext>
            </a:extLst>
          </p:cNvPr>
          <p:cNvSpPr>
            <a:spLocks/>
          </p:cNvSpPr>
          <p:nvPr/>
        </p:nvSpPr>
        <p:spPr bwMode="auto">
          <a:xfrm>
            <a:off x="204136" y="4971115"/>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97" name="Text Box 142">
            <a:extLst>
              <a:ext uri="{FF2B5EF4-FFF2-40B4-BE49-F238E27FC236}">
                <a16:creationId xmlns:a16="http://schemas.microsoft.com/office/drawing/2014/main" xmlns="" id="{6E0CB5B4-BFEF-403F-A245-30D7CAFC555C}"/>
              </a:ext>
            </a:extLst>
          </p:cNvPr>
          <p:cNvSpPr txBox="1">
            <a:spLocks noChangeArrowheads="1"/>
          </p:cNvSpPr>
          <p:nvPr/>
        </p:nvSpPr>
        <p:spPr bwMode="auto">
          <a:xfrm>
            <a:off x="1806468" y="5949489"/>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HI</a:t>
            </a:r>
          </a:p>
        </p:txBody>
      </p:sp>
      <p:sp>
        <p:nvSpPr>
          <p:cNvPr id="198" name="Text Box 141">
            <a:extLst>
              <a:ext uri="{FF2B5EF4-FFF2-40B4-BE49-F238E27FC236}">
                <a16:creationId xmlns:a16="http://schemas.microsoft.com/office/drawing/2014/main" xmlns="" id="{7D68601F-510D-491E-972C-8F7CD6F5F9B4}"/>
              </a:ext>
            </a:extLst>
          </p:cNvPr>
          <p:cNvSpPr txBox="1">
            <a:spLocks noChangeArrowheads="1"/>
          </p:cNvSpPr>
          <p:nvPr/>
        </p:nvSpPr>
        <p:spPr bwMode="auto">
          <a:xfrm>
            <a:off x="432040" y="515768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AK</a:t>
            </a:r>
          </a:p>
        </p:txBody>
      </p:sp>
      <p:sp>
        <p:nvSpPr>
          <p:cNvPr id="128" name="TextBox 127">
            <a:extLst>
              <a:ext uri="{FF2B5EF4-FFF2-40B4-BE49-F238E27FC236}">
                <a16:creationId xmlns:a16="http://schemas.microsoft.com/office/drawing/2014/main" xmlns="" id="{0661A8E0-0AA7-46E6-A95C-4C8E8525ED01}"/>
              </a:ext>
            </a:extLst>
          </p:cNvPr>
          <p:cNvSpPr txBox="1"/>
          <p:nvPr/>
        </p:nvSpPr>
        <p:spPr>
          <a:xfrm>
            <a:off x="482714" y="5357332"/>
            <a:ext cx="470095" cy="215444"/>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800" b="1" dirty="0">
                <a:solidFill>
                  <a:srgbClr val="FF0000"/>
                </a:solidFill>
              </a:rPr>
              <a:t>+17%</a:t>
            </a:r>
          </a:p>
        </p:txBody>
      </p:sp>
      <p:sp>
        <p:nvSpPr>
          <p:cNvPr id="199" name="Text Placeholder 2">
            <a:extLst>
              <a:ext uri="{FF2B5EF4-FFF2-40B4-BE49-F238E27FC236}">
                <a16:creationId xmlns:a16="http://schemas.microsoft.com/office/drawing/2014/main" xmlns="" id="{A4C69FED-9237-47E9-9633-F386B6DDCF57}"/>
              </a:ext>
            </a:extLst>
          </p:cNvPr>
          <p:cNvSpPr txBox="1">
            <a:spLocks/>
          </p:cNvSpPr>
          <p:nvPr/>
        </p:nvSpPr>
        <p:spPr>
          <a:xfrm>
            <a:off x="879431" y="1350130"/>
            <a:ext cx="7132056" cy="58234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b="1" u="sng" dirty="0"/>
              <a:t>% Overage of Facebook Platforms’ Potential Reach Vs. U.S. Census Population Data</a:t>
            </a:r>
          </a:p>
          <a:p>
            <a:r>
              <a:rPr lang="en-US" sz="1200" b="1" i="1" dirty="0"/>
              <a:t>P18-34</a:t>
            </a:r>
            <a:endParaRPr lang="en-US" sz="1100" b="1" i="1" dirty="0"/>
          </a:p>
        </p:txBody>
      </p:sp>
      <p:sp>
        <p:nvSpPr>
          <p:cNvPr id="200" name="Text Placeholder 3">
            <a:extLst>
              <a:ext uri="{FF2B5EF4-FFF2-40B4-BE49-F238E27FC236}">
                <a16:creationId xmlns:a16="http://schemas.microsoft.com/office/drawing/2014/main" xmlns="" id="{8983D9E6-468B-42A0-A5A8-9ED2D131D9E9}"/>
              </a:ext>
            </a:extLst>
          </p:cNvPr>
          <p:cNvSpPr txBox="1">
            <a:spLocks/>
          </p:cNvSpPr>
          <p:nvPr/>
        </p:nvSpPr>
        <p:spPr>
          <a:xfrm>
            <a:off x="260189" y="6525923"/>
            <a:ext cx="7387795" cy="26460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2016 U.S. Census (American Community Survey, 1-year estimate);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a:t>
            </a:r>
          </a:p>
        </p:txBody>
      </p:sp>
      <p:sp>
        <p:nvSpPr>
          <p:cNvPr id="201" name="Text Placeholder 4">
            <a:extLst>
              <a:ext uri="{FF2B5EF4-FFF2-40B4-BE49-F238E27FC236}">
                <a16:creationId xmlns:a16="http://schemas.microsoft.com/office/drawing/2014/main" xmlns="" id="{89F3EE2F-88BB-45FA-9785-31E18E292FCF}"/>
              </a:ext>
            </a:extLst>
          </p:cNvPr>
          <p:cNvSpPr txBox="1">
            <a:spLocks/>
          </p:cNvSpPr>
          <p:nvPr/>
        </p:nvSpPr>
        <p:spPr>
          <a:xfrm>
            <a:off x="481542" y="63420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233748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255B47-708B-4BA5-A246-131E2F81AF94}"/>
              </a:ext>
            </a:extLst>
          </p:cNvPr>
          <p:cNvPicPr>
            <a:picLocks noChangeAspect="1"/>
          </p:cNvPicPr>
          <p:nvPr/>
        </p:nvPicPr>
        <p:blipFill>
          <a:blip r:embed="rId2"/>
          <a:stretch>
            <a:fillRect/>
          </a:stretch>
        </p:blipFill>
        <p:spPr>
          <a:xfrm>
            <a:off x="507466" y="1810386"/>
            <a:ext cx="7610167" cy="4131532"/>
          </a:xfrm>
          <a:prstGeom prst="rect">
            <a:avLst/>
          </a:prstGeom>
          <a:ln>
            <a:solidFill>
              <a:schemeClr val="tx1"/>
            </a:solidFill>
          </a:ln>
        </p:spPr>
      </p:pic>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02342"/>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Facebook Platforms’ Reach Inflation Stretches Anywhere Between 3% - 42% By State Vs. The U.S. Census</a:t>
            </a:r>
          </a:p>
        </p:txBody>
      </p:sp>
      <p:sp>
        <p:nvSpPr>
          <p:cNvPr id="8" name="Text Placeholder 2">
            <a:extLst>
              <a:ext uri="{FF2B5EF4-FFF2-40B4-BE49-F238E27FC236}">
                <a16:creationId xmlns:a16="http://schemas.microsoft.com/office/drawing/2014/main" xmlns="" id="{E0A8A409-8590-42BA-8530-BB91F22876C8}"/>
              </a:ext>
            </a:extLst>
          </p:cNvPr>
          <p:cNvSpPr txBox="1">
            <a:spLocks/>
          </p:cNvSpPr>
          <p:nvPr/>
        </p:nvSpPr>
        <p:spPr>
          <a:xfrm>
            <a:off x="507466" y="1434108"/>
            <a:ext cx="7610167" cy="366698"/>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P18-34 Population By State: 2016 U.S. Census vs. Facebook Platforms’ Potential Reach</a:t>
            </a:r>
            <a:endParaRPr lang="en-US" sz="1200" b="1" u="sng" dirty="0"/>
          </a:p>
        </p:txBody>
      </p:sp>
      <p:sp>
        <p:nvSpPr>
          <p:cNvPr id="10" name="Text Placeholder 3">
            <a:extLst>
              <a:ext uri="{FF2B5EF4-FFF2-40B4-BE49-F238E27FC236}">
                <a16:creationId xmlns:a16="http://schemas.microsoft.com/office/drawing/2014/main" xmlns="" id="{FB778199-7F25-47EF-8669-BE40AD74B7B2}"/>
              </a:ext>
            </a:extLst>
          </p:cNvPr>
          <p:cNvSpPr txBox="1">
            <a:spLocks/>
          </p:cNvSpPr>
          <p:nvPr/>
        </p:nvSpPr>
        <p:spPr>
          <a:xfrm>
            <a:off x="321734" y="6378784"/>
            <a:ext cx="7326250" cy="408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2016 U.S. Census (American Community Survey, 1-year estimate);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(Facebook numbers are fluid and are subject to change based on the date when numbers are pulled).</a:t>
            </a:r>
          </a:p>
        </p:txBody>
      </p:sp>
    </p:spTree>
    <p:extLst>
      <p:ext uri="{BB962C8B-B14F-4D97-AF65-F5344CB8AC3E}">
        <p14:creationId xmlns:p14="http://schemas.microsoft.com/office/powerpoint/2010/main" val="315146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3">
            <a:extLst>
              <a:ext uri="{FF2B5EF4-FFF2-40B4-BE49-F238E27FC236}">
                <a16:creationId xmlns:a16="http://schemas.microsoft.com/office/drawing/2014/main" xmlns="" id="{B8DF35AF-8984-4A96-9574-3EFBDA031722}"/>
              </a:ext>
            </a:extLst>
          </p:cNvPr>
          <p:cNvGrpSpPr>
            <a:grpSpLocks/>
          </p:cNvGrpSpPr>
          <p:nvPr/>
        </p:nvGrpSpPr>
        <p:grpSpPr bwMode="auto">
          <a:xfrm>
            <a:off x="750559" y="5439330"/>
            <a:ext cx="818298" cy="465731"/>
            <a:chOff x="1600200" y="5867403"/>
            <a:chExt cx="1093786" cy="708029"/>
          </a:xfrm>
          <a:solidFill>
            <a:srgbClr val="567CB4"/>
          </a:solidFill>
        </p:grpSpPr>
        <p:grpSp>
          <p:nvGrpSpPr>
            <p:cNvPr id="133" name="Group 4">
              <a:extLst>
                <a:ext uri="{FF2B5EF4-FFF2-40B4-BE49-F238E27FC236}">
                  <a16:creationId xmlns:a16="http://schemas.microsoft.com/office/drawing/2014/main" xmlns="" id="{3ED9EC0D-AA61-44F9-809A-3FCE90F238CF}"/>
                </a:ext>
              </a:extLst>
            </p:cNvPr>
            <p:cNvGrpSpPr>
              <a:grpSpLocks/>
            </p:cNvGrpSpPr>
            <p:nvPr/>
          </p:nvGrpSpPr>
          <p:grpSpPr bwMode="auto">
            <a:xfrm>
              <a:off x="1600200" y="5867403"/>
              <a:ext cx="1093786" cy="708029"/>
              <a:chOff x="1600200" y="5867403"/>
              <a:chExt cx="1093786" cy="708029"/>
            </a:xfrm>
            <a:grpFill/>
          </p:grpSpPr>
          <p:sp>
            <p:nvSpPr>
              <p:cNvPr id="141" name="Freeform 5">
                <a:extLst>
                  <a:ext uri="{FF2B5EF4-FFF2-40B4-BE49-F238E27FC236}">
                    <a16:creationId xmlns:a16="http://schemas.microsoft.com/office/drawing/2014/main" xmlns="" id="{37DFDBA7-5FB1-4DC6-A4A8-2AD226DF1433}"/>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2" name="Freeform 6">
                <a:extLst>
                  <a:ext uri="{FF2B5EF4-FFF2-40B4-BE49-F238E27FC236}">
                    <a16:creationId xmlns:a16="http://schemas.microsoft.com/office/drawing/2014/main" xmlns="" id="{30AFF3D8-1F56-471E-93A6-BF96AC3323EF}"/>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3" name="Freeform 7">
                <a:extLst>
                  <a:ext uri="{FF2B5EF4-FFF2-40B4-BE49-F238E27FC236}">
                    <a16:creationId xmlns:a16="http://schemas.microsoft.com/office/drawing/2014/main" xmlns="" id="{2BCD8CAB-96EF-4BB1-93B8-F83521A3CCA2}"/>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4" name="Freeform 8">
                <a:extLst>
                  <a:ext uri="{FF2B5EF4-FFF2-40B4-BE49-F238E27FC236}">
                    <a16:creationId xmlns:a16="http://schemas.microsoft.com/office/drawing/2014/main" xmlns="" id="{8C2E6485-7985-44A8-BC2E-2F068531B899}"/>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6" name="Freeform 9">
                <a:extLst>
                  <a:ext uri="{FF2B5EF4-FFF2-40B4-BE49-F238E27FC236}">
                    <a16:creationId xmlns:a16="http://schemas.microsoft.com/office/drawing/2014/main" xmlns="" id="{5446F405-B81F-465D-A41A-3F2204F2586C}"/>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7" name="Freeform 10">
                <a:extLst>
                  <a:ext uri="{FF2B5EF4-FFF2-40B4-BE49-F238E27FC236}">
                    <a16:creationId xmlns:a16="http://schemas.microsoft.com/office/drawing/2014/main" xmlns="" id="{6EB0A4F3-197E-480C-892A-FC100CA22D35}"/>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9" name="Freeform 11">
                <a:extLst>
                  <a:ext uri="{FF2B5EF4-FFF2-40B4-BE49-F238E27FC236}">
                    <a16:creationId xmlns:a16="http://schemas.microsoft.com/office/drawing/2014/main" xmlns="" id="{80DB6F2D-F554-4312-80FB-5876EE8BC7AA}"/>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39" name="Freeform 12">
              <a:extLst>
                <a:ext uri="{FF2B5EF4-FFF2-40B4-BE49-F238E27FC236}">
                  <a16:creationId xmlns:a16="http://schemas.microsoft.com/office/drawing/2014/main" xmlns="" id="{41FE6B89-C12B-4E47-AFF2-C52E894A000E}"/>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60" name="Freeform 13">
            <a:extLst>
              <a:ext uri="{FF2B5EF4-FFF2-40B4-BE49-F238E27FC236}">
                <a16:creationId xmlns:a16="http://schemas.microsoft.com/office/drawing/2014/main" xmlns="" id="{18E51667-6AC2-40A1-AB9C-1043B8714DEE}"/>
              </a:ext>
            </a:extLst>
          </p:cNvPr>
          <p:cNvSpPr>
            <a:spLocks/>
          </p:cNvSpPr>
          <p:nvPr/>
        </p:nvSpPr>
        <p:spPr bwMode="auto">
          <a:xfrm>
            <a:off x="185474" y="4719184"/>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61" name="Text Box 142">
            <a:extLst>
              <a:ext uri="{FF2B5EF4-FFF2-40B4-BE49-F238E27FC236}">
                <a16:creationId xmlns:a16="http://schemas.microsoft.com/office/drawing/2014/main" xmlns="" id="{EFC0C062-0ED0-471D-8193-F374E9C648F5}"/>
              </a:ext>
            </a:extLst>
          </p:cNvPr>
          <p:cNvSpPr txBox="1">
            <a:spLocks noChangeArrowheads="1"/>
          </p:cNvSpPr>
          <p:nvPr/>
        </p:nvSpPr>
        <p:spPr bwMode="auto">
          <a:xfrm>
            <a:off x="1143994" y="56882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HI</a:t>
            </a:r>
          </a:p>
        </p:txBody>
      </p:sp>
      <p:sp>
        <p:nvSpPr>
          <p:cNvPr id="178" name="Text Box 141">
            <a:extLst>
              <a:ext uri="{FF2B5EF4-FFF2-40B4-BE49-F238E27FC236}">
                <a16:creationId xmlns:a16="http://schemas.microsoft.com/office/drawing/2014/main" xmlns="" id="{179204FE-6083-4E27-A0F2-4DB7828461ED}"/>
              </a:ext>
            </a:extLst>
          </p:cNvPr>
          <p:cNvSpPr txBox="1">
            <a:spLocks noChangeArrowheads="1"/>
          </p:cNvSpPr>
          <p:nvPr/>
        </p:nvSpPr>
        <p:spPr bwMode="auto">
          <a:xfrm>
            <a:off x="413378" y="490575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AK</a:t>
            </a:r>
          </a:p>
        </p:txBody>
      </p:sp>
      <p:sp>
        <p:nvSpPr>
          <p:cNvPr id="151" name="Text Box 229">
            <a:extLst>
              <a:ext uri="{FF2B5EF4-FFF2-40B4-BE49-F238E27FC236}">
                <a16:creationId xmlns:a16="http://schemas.microsoft.com/office/drawing/2014/main" xmlns="" id="{F014BFF7-BF75-4843-ADD2-93EADA678231}"/>
              </a:ext>
            </a:extLst>
          </p:cNvPr>
          <p:cNvSpPr txBox="1">
            <a:spLocks noChangeArrowheads="1"/>
          </p:cNvSpPr>
          <p:nvPr/>
        </p:nvSpPr>
        <p:spPr bwMode="auto">
          <a:xfrm>
            <a:off x="7521760" y="325038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DE</a:t>
            </a:r>
          </a:p>
        </p:txBody>
      </p:sp>
      <p:sp>
        <p:nvSpPr>
          <p:cNvPr id="24" name="Freeform 52">
            <a:extLst>
              <a:ext uri="{FF2B5EF4-FFF2-40B4-BE49-F238E27FC236}">
                <a16:creationId xmlns:a16="http://schemas.microsoft.com/office/drawing/2014/main" xmlns="" id="{9C244E50-7AB6-40FA-92E1-7CCA85A96BF7}"/>
              </a:ext>
            </a:extLst>
          </p:cNvPr>
          <p:cNvSpPr>
            <a:spLocks/>
          </p:cNvSpPr>
          <p:nvPr/>
        </p:nvSpPr>
        <p:spPr bwMode="auto">
          <a:xfrm>
            <a:off x="6441484" y="3191063"/>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25" name="Freeform 15">
            <a:extLst>
              <a:ext uri="{FF2B5EF4-FFF2-40B4-BE49-F238E27FC236}">
                <a16:creationId xmlns:a16="http://schemas.microsoft.com/office/drawing/2014/main" xmlns="" id="{3F695CDF-56A8-4BBE-9899-57F9E225EEA7}"/>
              </a:ext>
            </a:extLst>
          </p:cNvPr>
          <p:cNvSpPr>
            <a:spLocks/>
          </p:cNvSpPr>
          <p:nvPr/>
        </p:nvSpPr>
        <p:spPr bwMode="auto">
          <a:xfrm>
            <a:off x="6881222" y="3067238"/>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26" name="Freeform 58">
            <a:extLst>
              <a:ext uri="{FF2B5EF4-FFF2-40B4-BE49-F238E27FC236}">
                <a16:creationId xmlns:a16="http://schemas.microsoft.com/office/drawing/2014/main" xmlns="" id="{9AB57AE7-DE63-4D42-B64A-DCF99F90EDAE}"/>
              </a:ext>
            </a:extLst>
          </p:cNvPr>
          <p:cNvSpPr>
            <a:spLocks/>
          </p:cNvSpPr>
          <p:nvPr/>
        </p:nvSpPr>
        <p:spPr bwMode="auto">
          <a:xfrm>
            <a:off x="7497172" y="1830576"/>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8" name="Freeform 14">
            <a:extLst>
              <a:ext uri="{FF2B5EF4-FFF2-40B4-BE49-F238E27FC236}">
                <a16:creationId xmlns:a16="http://schemas.microsoft.com/office/drawing/2014/main" xmlns="" id="{49F32AD1-2E55-4E89-AE95-6CE531C146D9}"/>
              </a:ext>
            </a:extLst>
          </p:cNvPr>
          <p:cNvSpPr>
            <a:spLocks/>
          </p:cNvSpPr>
          <p:nvPr/>
        </p:nvSpPr>
        <p:spPr bwMode="auto">
          <a:xfrm>
            <a:off x="7749584" y="1187638"/>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9" name="Freeform 16">
            <a:extLst>
              <a:ext uri="{FF2B5EF4-FFF2-40B4-BE49-F238E27FC236}">
                <a16:creationId xmlns:a16="http://schemas.microsoft.com/office/drawing/2014/main" xmlns="" id="{C6783C17-670B-4A40-B90C-40DA9D5717C2}"/>
              </a:ext>
            </a:extLst>
          </p:cNvPr>
          <p:cNvSpPr>
            <a:spLocks/>
          </p:cNvSpPr>
          <p:nvPr/>
        </p:nvSpPr>
        <p:spPr bwMode="auto">
          <a:xfrm>
            <a:off x="750297" y="1282888"/>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0" name="Freeform 17">
            <a:extLst>
              <a:ext uri="{FF2B5EF4-FFF2-40B4-BE49-F238E27FC236}">
                <a16:creationId xmlns:a16="http://schemas.microsoft.com/office/drawing/2014/main" xmlns="" id="{220DB208-65D2-4675-AC7E-F6454A62A22A}"/>
              </a:ext>
            </a:extLst>
          </p:cNvPr>
          <p:cNvSpPr>
            <a:spLocks/>
          </p:cNvSpPr>
          <p:nvPr/>
        </p:nvSpPr>
        <p:spPr bwMode="auto">
          <a:xfrm>
            <a:off x="518522" y="1840101"/>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1" name="Freeform 18">
            <a:extLst>
              <a:ext uri="{FF2B5EF4-FFF2-40B4-BE49-F238E27FC236}">
                <a16:creationId xmlns:a16="http://schemas.microsoft.com/office/drawing/2014/main" xmlns="" id="{B8CB3B12-B6D6-4E63-8C44-7F372E9862F3}"/>
              </a:ext>
            </a:extLst>
          </p:cNvPr>
          <p:cNvSpPr>
            <a:spLocks/>
          </p:cNvSpPr>
          <p:nvPr/>
        </p:nvSpPr>
        <p:spPr bwMode="auto">
          <a:xfrm>
            <a:off x="416922" y="2621151"/>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67CB4"/>
          </a:solidFill>
          <a:ln w="12701">
            <a:solidFill>
              <a:srgbClr val="000000"/>
            </a:solidFill>
            <a:round/>
            <a:headEnd/>
            <a:tailEnd/>
          </a:ln>
        </p:spPr>
        <p:txBody>
          <a:bodyPr/>
          <a:lstStyle/>
          <a:p>
            <a:endParaRPr lang="en-US" sz="1000"/>
          </a:p>
        </p:txBody>
      </p:sp>
      <p:sp>
        <p:nvSpPr>
          <p:cNvPr id="42" name="Freeform 19">
            <a:extLst>
              <a:ext uri="{FF2B5EF4-FFF2-40B4-BE49-F238E27FC236}">
                <a16:creationId xmlns:a16="http://schemas.microsoft.com/office/drawing/2014/main" xmlns="" id="{7FD0B140-93FB-4905-A349-02657424BFA7}"/>
              </a:ext>
            </a:extLst>
          </p:cNvPr>
          <p:cNvSpPr>
            <a:spLocks/>
          </p:cNvSpPr>
          <p:nvPr/>
        </p:nvSpPr>
        <p:spPr bwMode="auto">
          <a:xfrm>
            <a:off x="982072" y="2752913"/>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3" name="Freeform 20">
            <a:extLst>
              <a:ext uri="{FF2B5EF4-FFF2-40B4-BE49-F238E27FC236}">
                <a16:creationId xmlns:a16="http://schemas.microsoft.com/office/drawing/2014/main" xmlns="" id="{8883FE89-2961-40E7-9875-C311B4131167}"/>
              </a:ext>
            </a:extLst>
          </p:cNvPr>
          <p:cNvSpPr>
            <a:spLocks/>
          </p:cNvSpPr>
          <p:nvPr/>
        </p:nvSpPr>
        <p:spPr bwMode="auto">
          <a:xfrm>
            <a:off x="1521822" y="1451163"/>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4" name="Freeform 21">
            <a:extLst>
              <a:ext uri="{FF2B5EF4-FFF2-40B4-BE49-F238E27FC236}">
                <a16:creationId xmlns:a16="http://schemas.microsoft.com/office/drawing/2014/main" xmlns="" id="{7F7019AD-1EEB-4C44-8ABE-E2C00D5E7539}"/>
              </a:ext>
            </a:extLst>
          </p:cNvPr>
          <p:cNvSpPr>
            <a:spLocks/>
          </p:cNvSpPr>
          <p:nvPr/>
        </p:nvSpPr>
        <p:spPr bwMode="auto">
          <a:xfrm>
            <a:off x="1796459" y="2925951"/>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5" name="Freeform 22">
            <a:extLst>
              <a:ext uri="{FF2B5EF4-FFF2-40B4-BE49-F238E27FC236}">
                <a16:creationId xmlns:a16="http://schemas.microsoft.com/office/drawing/2014/main" xmlns="" id="{84B0DD19-B345-4540-A33A-0DED27AD5954}"/>
              </a:ext>
            </a:extLst>
          </p:cNvPr>
          <p:cNvSpPr>
            <a:spLocks/>
          </p:cNvSpPr>
          <p:nvPr/>
        </p:nvSpPr>
        <p:spPr bwMode="auto">
          <a:xfrm>
            <a:off x="1832972" y="1467038"/>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6" name="Freeform 23">
            <a:extLst>
              <a:ext uri="{FF2B5EF4-FFF2-40B4-BE49-F238E27FC236}">
                <a16:creationId xmlns:a16="http://schemas.microsoft.com/office/drawing/2014/main" xmlns="" id="{0494BEAC-BA1C-4EE9-B6E2-9BF8C07C3B6E}"/>
              </a:ext>
            </a:extLst>
          </p:cNvPr>
          <p:cNvSpPr>
            <a:spLocks/>
          </p:cNvSpPr>
          <p:nvPr/>
        </p:nvSpPr>
        <p:spPr bwMode="auto">
          <a:xfrm>
            <a:off x="2312397" y="2370326"/>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7" name="Freeform 24">
            <a:extLst>
              <a:ext uri="{FF2B5EF4-FFF2-40B4-BE49-F238E27FC236}">
                <a16:creationId xmlns:a16="http://schemas.microsoft.com/office/drawing/2014/main" xmlns="" id="{E4FB8FAB-DD63-43A3-982F-AB33F9262565}"/>
              </a:ext>
            </a:extLst>
          </p:cNvPr>
          <p:cNvSpPr>
            <a:spLocks/>
          </p:cNvSpPr>
          <p:nvPr/>
        </p:nvSpPr>
        <p:spPr bwMode="auto">
          <a:xfrm>
            <a:off x="2526709" y="3232338"/>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48" name="Freeform 25">
            <a:extLst>
              <a:ext uri="{FF2B5EF4-FFF2-40B4-BE49-F238E27FC236}">
                <a16:creationId xmlns:a16="http://schemas.microsoft.com/office/drawing/2014/main" xmlns="" id="{4B347FB2-8747-4D98-8FF6-E3694ADC33FD}"/>
              </a:ext>
            </a:extLst>
          </p:cNvPr>
          <p:cNvSpPr>
            <a:spLocks/>
          </p:cNvSpPr>
          <p:nvPr/>
        </p:nvSpPr>
        <p:spPr bwMode="auto">
          <a:xfrm>
            <a:off x="1540872" y="3967351"/>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0" name="Freeform 26">
            <a:extLst>
              <a:ext uri="{FF2B5EF4-FFF2-40B4-BE49-F238E27FC236}">
                <a16:creationId xmlns:a16="http://schemas.microsoft.com/office/drawing/2014/main" xmlns="" id="{41168C10-FC78-4FD6-81A1-6A43886455D5}"/>
              </a:ext>
            </a:extLst>
          </p:cNvPr>
          <p:cNvSpPr>
            <a:spLocks/>
          </p:cNvSpPr>
          <p:nvPr/>
        </p:nvSpPr>
        <p:spPr bwMode="auto">
          <a:xfrm>
            <a:off x="2406059" y="4051488"/>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3" name="Freeform 27">
            <a:extLst>
              <a:ext uri="{FF2B5EF4-FFF2-40B4-BE49-F238E27FC236}">
                <a16:creationId xmlns:a16="http://schemas.microsoft.com/office/drawing/2014/main" xmlns="" id="{18D8D129-D453-42F9-8D4E-06490AD20EC7}"/>
              </a:ext>
            </a:extLst>
          </p:cNvPr>
          <p:cNvSpPr>
            <a:spLocks/>
          </p:cNvSpPr>
          <p:nvPr/>
        </p:nvSpPr>
        <p:spPr bwMode="auto">
          <a:xfrm>
            <a:off x="2826747" y="4216588"/>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67CB4"/>
          </a:solidFill>
          <a:ln w="12701">
            <a:solidFill>
              <a:srgbClr val="000000"/>
            </a:solidFill>
            <a:round/>
            <a:headEnd/>
            <a:tailEnd/>
          </a:ln>
        </p:spPr>
        <p:txBody>
          <a:bodyPr/>
          <a:lstStyle/>
          <a:p>
            <a:endParaRPr lang="en-US"/>
          </a:p>
        </p:txBody>
      </p:sp>
      <p:sp>
        <p:nvSpPr>
          <p:cNvPr id="55" name="Freeform 28">
            <a:extLst>
              <a:ext uri="{FF2B5EF4-FFF2-40B4-BE49-F238E27FC236}">
                <a16:creationId xmlns:a16="http://schemas.microsoft.com/office/drawing/2014/main" xmlns="" id="{BDF75FE6-6B66-4FC0-8960-7A645B9F3F11}"/>
              </a:ext>
            </a:extLst>
          </p:cNvPr>
          <p:cNvSpPr>
            <a:spLocks/>
          </p:cNvSpPr>
          <p:nvPr/>
        </p:nvSpPr>
        <p:spPr bwMode="auto">
          <a:xfrm>
            <a:off x="3388722" y="1605151"/>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7" name="Freeform 29">
            <a:extLst>
              <a:ext uri="{FF2B5EF4-FFF2-40B4-BE49-F238E27FC236}">
                <a16:creationId xmlns:a16="http://schemas.microsoft.com/office/drawing/2014/main" xmlns="" id="{FBF091A4-ECB3-4FA0-BDDC-93C674144965}"/>
              </a:ext>
            </a:extLst>
          </p:cNvPr>
          <p:cNvSpPr>
            <a:spLocks/>
          </p:cNvSpPr>
          <p:nvPr/>
        </p:nvSpPr>
        <p:spPr bwMode="auto">
          <a:xfrm>
            <a:off x="3363322" y="2229038"/>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9" name="Freeform 30">
            <a:extLst>
              <a:ext uri="{FF2B5EF4-FFF2-40B4-BE49-F238E27FC236}">
                <a16:creationId xmlns:a16="http://schemas.microsoft.com/office/drawing/2014/main" xmlns="" id="{77D94F25-6715-4C69-96F1-9332C1697FAE}"/>
              </a:ext>
            </a:extLst>
          </p:cNvPr>
          <p:cNvSpPr>
            <a:spLocks/>
          </p:cNvSpPr>
          <p:nvPr/>
        </p:nvSpPr>
        <p:spPr bwMode="auto">
          <a:xfrm>
            <a:off x="3345859" y="2857688"/>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1" name="Freeform 31">
            <a:extLst>
              <a:ext uri="{FF2B5EF4-FFF2-40B4-BE49-F238E27FC236}">
                <a16:creationId xmlns:a16="http://schemas.microsoft.com/office/drawing/2014/main" xmlns="" id="{20D3C7A6-1563-4807-B020-B7C7D822477F}"/>
              </a:ext>
            </a:extLst>
          </p:cNvPr>
          <p:cNvSpPr>
            <a:spLocks/>
          </p:cNvSpPr>
          <p:nvPr/>
        </p:nvSpPr>
        <p:spPr bwMode="auto">
          <a:xfrm>
            <a:off x="3618909" y="3465701"/>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63" name="Freeform 32">
            <a:extLst>
              <a:ext uri="{FF2B5EF4-FFF2-40B4-BE49-F238E27FC236}">
                <a16:creationId xmlns:a16="http://schemas.microsoft.com/office/drawing/2014/main" xmlns="" id="{369B8CDC-8B03-4725-B136-B67D496FB923}"/>
              </a:ext>
            </a:extLst>
          </p:cNvPr>
          <p:cNvSpPr>
            <a:spLocks/>
          </p:cNvSpPr>
          <p:nvPr/>
        </p:nvSpPr>
        <p:spPr bwMode="auto">
          <a:xfrm>
            <a:off x="3447459" y="4095938"/>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5" name="Freeform 33">
            <a:extLst>
              <a:ext uri="{FF2B5EF4-FFF2-40B4-BE49-F238E27FC236}">
                <a16:creationId xmlns:a16="http://schemas.microsoft.com/office/drawing/2014/main" xmlns="" id="{B577753C-3F88-48C6-B776-82840B3FBDD4}"/>
              </a:ext>
            </a:extLst>
          </p:cNvPr>
          <p:cNvSpPr>
            <a:spLocks/>
          </p:cNvSpPr>
          <p:nvPr/>
        </p:nvSpPr>
        <p:spPr bwMode="auto">
          <a:xfrm>
            <a:off x="4768259" y="4103876"/>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7" name="Freeform 34">
            <a:extLst>
              <a:ext uri="{FF2B5EF4-FFF2-40B4-BE49-F238E27FC236}">
                <a16:creationId xmlns:a16="http://schemas.microsoft.com/office/drawing/2014/main" xmlns="" id="{F6A8221A-CFD2-43E7-8DC6-168FFB20BA73}"/>
              </a:ext>
            </a:extLst>
          </p:cNvPr>
          <p:cNvSpPr>
            <a:spLocks/>
          </p:cNvSpPr>
          <p:nvPr/>
        </p:nvSpPr>
        <p:spPr bwMode="auto">
          <a:xfrm>
            <a:off x="4855572" y="4845238"/>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68" name="Freeform 35">
            <a:extLst>
              <a:ext uri="{FF2B5EF4-FFF2-40B4-BE49-F238E27FC236}">
                <a16:creationId xmlns:a16="http://schemas.microsoft.com/office/drawing/2014/main" xmlns="" id="{20F3F9D7-975B-487C-AB3B-2B584DE4917A}"/>
              </a:ext>
            </a:extLst>
          </p:cNvPr>
          <p:cNvSpPr>
            <a:spLocks/>
          </p:cNvSpPr>
          <p:nvPr/>
        </p:nvSpPr>
        <p:spPr bwMode="auto">
          <a:xfrm>
            <a:off x="4252322" y="1528951"/>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9" name="Freeform 36">
            <a:extLst>
              <a:ext uri="{FF2B5EF4-FFF2-40B4-BE49-F238E27FC236}">
                <a16:creationId xmlns:a16="http://schemas.microsoft.com/office/drawing/2014/main" xmlns="" id="{11A72E89-817B-42AD-9D9F-8B2765088A44}"/>
              </a:ext>
            </a:extLst>
          </p:cNvPr>
          <p:cNvSpPr>
            <a:spLocks/>
          </p:cNvSpPr>
          <p:nvPr/>
        </p:nvSpPr>
        <p:spPr bwMode="auto">
          <a:xfrm>
            <a:off x="4911134" y="1948051"/>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70" name="Freeform 37">
            <a:extLst>
              <a:ext uri="{FF2B5EF4-FFF2-40B4-BE49-F238E27FC236}">
                <a16:creationId xmlns:a16="http://schemas.microsoft.com/office/drawing/2014/main" xmlns="" id="{D0F3AA8E-DAD7-490F-8117-395F3CA56699}"/>
              </a:ext>
            </a:extLst>
          </p:cNvPr>
          <p:cNvSpPr>
            <a:spLocks/>
          </p:cNvSpPr>
          <p:nvPr/>
        </p:nvSpPr>
        <p:spPr bwMode="auto">
          <a:xfrm>
            <a:off x="4423772" y="2711638"/>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1" name="Freeform 38">
            <a:extLst>
              <a:ext uri="{FF2B5EF4-FFF2-40B4-BE49-F238E27FC236}">
                <a16:creationId xmlns:a16="http://schemas.microsoft.com/office/drawing/2014/main" xmlns="" id="{646FE77E-EFDB-4113-9092-3E2367C0E154}"/>
              </a:ext>
            </a:extLst>
          </p:cNvPr>
          <p:cNvSpPr>
            <a:spLocks/>
          </p:cNvSpPr>
          <p:nvPr/>
        </p:nvSpPr>
        <p:spPr bwMode="auto">
          <a:xfrm>
            <a:off x="5211172" y="1809938"/>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2" name="Freeform 39">
            <a:extLst>
              <a:ext uri="{FF2B5EF4-FFF2-40B4-BE49-F238E27FC236}">
                <a16:creationId xmlns:a16="http://schemas.microsoft.com/office/drawing/2014/main" xmlns="" id="{F69063B0-304F-4367-8B57-7B829D4259D6}"/>
              </a:ext>
            </a:extLst>
          </p:cNvPr>
          <p:cNvSpPr>
            <a:spLocks/>
          </p:cNvSpPr>
          <p:nvPr/>
        </p:nvSpPr>
        <p:spPr bwMode="auto">
          <a:xfrm>
            <a:off x="5785847" y="2082988"/>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3" name="Freeform 40">
            <a:extLst>
              <a:ext uri="{FF2B5EF4-FFF2-40B4-BE49-F238E27FC236}">
                <a16:creationId xmlns:a16="http://schemas.microsoft.com/office/drawing/2014/main" xmlns="" id="{CC8E0EF7-FDFC-49BC-980B-9F922A9DB576}"/>
              </a:ext>
            </a:extLst>
          </p:cNvPr>
          <p:cNvSpPr>
            <a:spLocks/>
          </p:cNvSpPr>
          <p:nvPr/>
        </p:nvSpPr>
        <p:spPr bwMode="auto">
          <a:xfrm>
            <a:off x="5139734" y="2844988"/>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rgbClr val="567CB4"/>
          </a:solidFill>
          <a:ln w="12701">
            <a:solidFill>
              <a:srgbClr val="000000"/>
            </a:solidFill>
            <a:round/>
            <a:headEnd/>
            <a:tailEnd/>
          </a:ln>
        </p:spPr>
        <p:txBody>
          <a:bodyPr/>
          <a:lstStyle/>
          <a:p>
            <a:pPr>
              <a:defRPr/>
            </a:pPr>
            <a:endParaRPr lang="en-US" sz="1000"/>
          </a:p>
        </p:txBody>
      </p:sp>
      <p:sp>
        <p:nvSpPr>
          <p:cNvPr id="74" name="Freeform 41">
            <a:extLst>
              <a:ext uri="{FF2B5EF4-FFF2-40B4-BE49-F238E27FC236}">
                <a16:creationId xmlns:a16="http://schemas.microsoft.com/office/drawing/2014/main" xmlns="" id="{9A8254CC-9ABA-454F-897C-8A6C960BD4C0}"/>
              </a:ext>
            </a:extLst>
          </p:cNvPr>
          <p:cNvSpPr>
            <a:spLocks/>
          </p:cNvSpPr>
          <p:nvPr/>
        </p:nvSpPr>
        <p:spPr bwMode="auto">
          <a:xfrm>
            <a:off x="4569822" y="3305363"/>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5" name="Freeform 42">
            <a:extLst>
              <a:ext uri="{FF2B5EF4-FFF2-40B4-BE49-F238E27FC236}">
                <a16:creationId xmlns:a16="http://schemas.microsoft.com/office/drawing/2014/main" xmlns="" id="{F3A8858E-4B36-4FBD-80C7-6A799E79CFAF}"/>
              </a:ext>
            </a:extLst>
          </p:cNvPr>
          <p:cNvSpPr>
            <a:spLocks/>
          </p:cNvSpPr>
          <p:nvPr/>
        </p:nvSpPr>
        <p:spPr bwMode="auto">
          <a:xfrm>
            <a:off x="5684247" y="2925951"/>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6" name="Freeform 43">
            <a:extLst>
              <a:ext uri="{FF2B5EF4-FFF2-40B4-BE49-F238E27FC236}">
                <a16:creationId xmlns:a16="http://schemas.microsoft.com/office/drawing/2014/main" xmlns="" id="{E9FC4E20-A0A3-4FA3-BBF8-1ADEF813CCF8}"/>
              </a:ext>
            </a:extLst>
          </p:cNvPr>
          <p:cNvSpPr>
            <a:spLocks/>
          </p:cNvSpPr>
          <p:nvPr/>
        </p:nvSpPr>
        <p:spPr bwMode="auto">
          <a:xfrm>
            <a:off x="6071597" y="2748151"/>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7" name="Freeform 44">
            <a:extLst>
              <a:ext uri="{FF2B5EF4-FFF2-40B4-BE49-F238E27FC236}">
                <a16:creationId xmlns:a16="http://schemas.microsoft.com/office/drawing/2014/main" xmlns="" id="{CA1D3327-F33E-4558-8F25-71E557BC1954}"/>
              </a:ext>
            </a:extLst>
          </p:cNvPr>
          <p:cNvSpPr>
            <a:spLocks/>
          </p:cNvSpPr>
          <p:nvPr/>
        </p:nvSpPr>
        <p:spPr bwMode="auto">
          <a:xfrm>
            <a:off x="5503272" y="3462526"/>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8" name="Freeform 45">
            <a:extLst>
              <a:ext uri="{FF2B5EF4-FFF2-40B4-BE49-F238E27FC236}">
                <a16:creationId xmlns:a16="http://schemas.microsoft.com/office/drawing/2014/main" xmlns="" id="{63676643-D841-4E65-BDED-958B79577E2D}"/>
              </a:ext>
            </a:extLst>
          </p:cNvPr>
          <p:cNvSpPr>
            <a:spLocks/>
          </p:cNvSpPr>
          <p:nvPr/>
        </p:nvSpPr>
        <p:spPr bwMode="auto">
          <a:xfrm>
            <a:off x="5427072" y="3899088"/>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chemeClr val="bg1">
              <a:lumMod val="85000"/>
            </a:schemeClr>
          </a:solidFill>
          <a:ln w="12701">
            <a:solidFill>
              <a:srgbClr val="000000"/>
            </a:solidFill>
            <a:round/>
            <a:headEnd/>
            <a:tailEnd/>
          </a:ln>
        </p:spPr>
        <p:txBody>
          <a:bodyPr anchor="ctr"/>
          <a:lstStyle/>
          <a:p>
            <a:pPr algn="ctr">
              <a:defRPr/>
            </a:pPr>
            <a:r>
              <a:rPr lang="en-US" sz="1000" b="1" dirty="0">
                <a:cs typeface="Arial" pitchFamily="34" charset="0"/>
              </a:rPr>
              <a:t>TN</a:t>
            </a:r>
          </a:p>
        </p:txBody>
      </p:sp>
      <p:sp>
        <p:nvSpPr>
          <p:cNvPr id="79" name="Freeform 46">
            <a:extLst>
              <a:ext uri="{FF2B5EF4-FFF2-40B4-BE49-F238E27FC236}">
                <a16:creationId xmlns:a16="http://schemas.microsoft.com/office/drawing/2014/main" xmlns="" id="{07B8B4FD-5B9B-41EC-84D2-9944C10AEF90}"/>
              </a:ext>
            </a:extLst>
          </p:cNvPr>
          <p:cNvSpPr>
            <a:spLocks/>
          </p:cNvSpPr>
          <p:nvPr/>
        </p:nvSpPr>
        <p:spPr bwMode="auto">
          <a:xfrm>
            <a:off x="5295309" y="4388038"/>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0" name="Freeform 47">
            <a:extLst>
              <a:ext uri="{FF2B5EF4-FFF2-40B4-BE49-F238E27FC236}">
                <a16:creationId xmlns:a16="http://schemas.microsoft.com/office/drawing/2014/main" xmlns="" id="{E4DB6DB3-7D43-483E-BA6D-624A5B32F710}"/>
              </a:ext>
            </a:extLst>
          </p:cNvPr>
          <p:cNvSpPr>
            <a:spLocks/>
          </p:cNvSpPr>
          <p:nvPr/>
        </p:nvSpPr>
        <p:spPr bwMode="auto">
          <a:xfrm>
            <a:off x="5798547" y="4311838"/>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1" name="Freeform 48">
            <a:extLst>
              <a:ext uri="{FF2B5EF4-FFF2-40B4-BE49-F238E27FC236}">
                <a16:creationId xmlns:a16="http://schemas.microsoft.com/office/drawing/2014/main" xmlns="" id="{2FBC1B53-FDEE-4C9D-AA6C-1D899309C6CF}"/>
              </a:ext>
            </a:extLst>
          </p:cNvPr>
          <p:cNvSpPr>
            <a:spLocks/>
          </p:cNvSpPr>
          <p:nvPr/>
        </p:nvSpPr>
        <p:spPr bwMode="auto">
          <a:xfrm>
            <a:off x="6189072" y="4268976"/>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2" name="Freeform 49">
            <a:extLst>
              <a:ext uri="{FF2B5EF4-FFF2-40B4-BE49-F238E27FC236}">
                <a16:creationId xmlns:a16="http://schemas.microsoft.com/office/drawing/2014/main" xmlns="" id="{0307FD95-6BC6-4068-9954-249228A2F464}"/>
              </a:ext>
            </a:extLst>
          </p:cNvPr>
          <p:cNvSpPr>
            <a:spLocks/>
          </p:cNvSpPr>
          <p:nvPr/>
        </p:nvSpPr>
        <p:spPr bwMode="auto">
          <a:xfrm>
            <a:off x="6538322" y="4141976"/>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3" name="Freeform 50">
            <a:extLst>
              <a:ext uri="{FF2B5EF4-FFF2-40B4-BE49-F238E27FC236}">
                <a16:creationId xmlns:a16="http://schemas.microsoft.com/office/drawing/2014/main" xmlns="" id="{05020821-5C5E-4209-9BF0-5C0930AA54D8}"/>
              </a:ext>
            </a:extLst>
          </p:cNvPr>
          <p:cNvSpPr>
            <a:spLocks/>
          </p:cNvSpPr>
          <p:nvPr/>
        </p:nvSpPr>
        <p:spPr bwMode="auto">
          <a:xfrm>
            <a:off x="6000159" y="5062726"/>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4" name="Freeform 51">
            <a:extLst>
              <a:ext uri="{FF2B5EF4-FFF2-40B4-BE49-F238E27FC236}">
                <a16:creationId xmlns:a16="http://schemas.microsoft.com/office/drawing/2014/main" xmlns="" id="{AFEC27F3-A788-4C06-B939-E2D140D2D207}"/>
              </a:ext>
            </a:extLst>
          </p:cNvPr>
          <p:cNvSpPr>
            <a:spLocks/>
          </p:cNvSpPr>
          <p:nvPr/>
        </p:nvSpPr>
        <p:spPr bwMode="auto">
          <a:xfrm>
            <a:off x="6389097" y="3700651"/>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85" name="Freeform 53">
            <a:extLst>
              <a:ext uri="{FF2B5EF4-FFF2-40B4-BE49-F238E27FC236}">
                <a16:creationId xmlns:a16="http://schemas.microsoft.com/office/drawing/2014/main" xmlns="" id="{377378B8-3445-4E48-AD9F-50DF15EFEED8}"/>
              </a:ext>
            </a:extLst>
          </p:cNvPr>
          <p:cNvSpPr>
            <a:spLocks/>
          </p:cNvSpPr>
          <p:nvPr/>
        </p:nvSpPr>
        <p:spPr bwMode="auto">
          <a:xfrm>
            <a:off x="6522447" y="3041838"/>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6" name="Freeform 54">
            <a:extLst>
              <a:ext uri="{FF2B5EF4-FFF2-40B4-BE49-F238E27FC236}">
                <a16:creationId xmlns:a16="http://schemas.microsoft.com/office/drawing/2014/main" xmlns="" id="{47C74BCF-D7AD-4A20-86AC-2BAA3044D479}"/>
              </a:ext>
            </a:extLst>
          </p:cNvPr>
          <p:cNvSpPr>
            <a:spLocks/>
          </p:cNvSpPr>
          <p:nvPr/>
        </p:nvSpPr>
        <p:spPr bwMode="auto">
          <a:xfrm>
            <a:off x="7444784" y="3054538"/>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7" name="Freeform 55">
            <a:extLst>
              <a:ext uri="{FF2B5EF4-FFF2-40B4-BE49-F238E27FC236}">
                <a16:creationId xmlns:a16="http://schemas.microsoft.com/office/drawing/2014/main" xmlns="" id="{BD3A25C3-BD68-4C90-9A75-451CF08CDDEF}"/>
              </a:ext>
            </a:extLst>
          </p:cNvPr>
          <p:cNvSpPr>
            <a:spLocks/>
          </p:cNvSpPr>
          <p:nvPr/>
        </p:nvSpPr>
        <p:spPr bwMode="auto">
          <a:xfrm>
            <a:off x="6666909" y="2575113"/>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rgbClr val="567CB4"/>
          </a:solidFill>
          <a:ln w="12701">
            <a:solidFill>
              <a:srgbClr val="000000"/>
            </a:solidFill>
            <a:round/>
            <a:headEnd/>
            <a:tailEnd/>
          </a:ln>
        </p:spPr>
        <p:txBody>
          <a:bodyPr/>
          <a:lstStyle/>
          <a:p>
            <a:endParaRPr lang="en-US" sz="1000"/>
          </a:p>
        </p:txBody>
      </p:sp>
      <p:sp>
        <p:nvSpPr>
          <p:cNvPr id="88" name="Freeform 56">
            <a:extLst>
              <a:ext uri="{FF2B5EF4-FFF2-40B4-BE49-F238E27FC236}">
                <a16:creationId xmlns:a16="http://schemas.microsoft.com/office/drawing/2014/main" xmlns="" id="{AE831696-1EF9-4DD7-95FB-5D361893ABE1}"/>
              </a:ext>
            </a:extLst>
          </p:cNvPr>
          <p:cNvSpPr>
            <a:spLocks/>
          </p:cNvSpPr>
          <p:nvPr/>
        </p:nvSpPr>
        <p:spPr bwMode="auto">
          <a:xfrm>
            <a:off x="7460659" y="2646551"/>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9" name="Freeform 57">
            <a:extLst>
              <a:ext uri="{FF2B5EF4-FFF2-40B4-BE49-F238E27FC236}">
                <a16:creationId xmlns:a16="http://schemas.microsoft.com/office/drawing/2014/main" xmlns="" id="{3D3519FD-94D9-409B-9728-FE839FC644C0}"/>
              </a:ext>
            </a:extLst>
          </p:cNvPr>
          <p:cNvSpPr>
            <a:spLocks/>
          </p:cNvSpPr>
          <p:nvPr/>
        </p:nvSpPr>
        <p:spPr bwMode="auto">
          <a:xfrm>
            <a:off x="6739934" y="1876613"/>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67CB4"/>
          </a:solidFill>
          <a:ln w="12701">
            <a:solidFill>
              <a:srgbClr val="000000"/>
            </a:solidFill>
            <a:round/>
            <a:headEnd/>
            <a:tailEnd/>
          </a:ln>
        </p:spPr>
        <p:txBody>
          <a:bodyPr/>
          <a:lstStyle/>
          <a:p>
            <a:pPr>
              <a:defRPr/>
            </a:pPr>
            <a:endParaRPr lang="en-US" sz="1000"/>
          </a:p>
        </p:txBody>
      </p:sp>
      <p:sp>
        <p:nvSpPr>
          <p:cNvPr id="90" name="Freeform 59">
            <a:extLst>
              <a:ext uri="{FF2B5EF4-FFF2-40B4-BE49-F238E27FC236}">
                <a16:creationId xmlns:a16="http://schemas.microsoft.com/office/drawing/2014/main" xmlns="" id="{EBB85CF9-4EDB-4B7E-B225-BD7A5C173E17}"/>
              </a:ext>
            </a:extLst>
          </p:cNvPr>
          <p:cNvSpPr>
            <a:spLocks/>
          </p:cNvSpPr>
          <p:nvPr/>
        </p:nvSpPr>
        <p:spPr bwMode="auto">
          <a:xfrm>
            <a:off x="7622584" y="2229038"/>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1" name="Freeform 60">
            <a:extLst>
              <a:ext uri="{FF2B5EF4-FFF2-40B4-BE49-F238E27FC236}">
                <a16:creationId xmlns:a16="http://schemas.microsoft.com/office/drawing/2014/main" xmlns="" id="{FCFB171D-CF2C-4BE6-99AD-C58F05C22FD1}"/>
              </a:ext>
            </a:extLst>
          </p:cNvPr>
          <p:cNvSpPr>
            <a:spLocks/>
          </p:cNvSpPr>
          <p:nvPr/>
        </p:nvSpPr>
        <p:spPr bwMode="auto">
          <a:xfrm>
            <a:off x="7641634" y="2432238"/>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92" name="Freeform 61">
            <a:extLst>
              <a:ext uri="{FF2B5EF4-FFF2-40B4-BE49-F238E27FC236}">
                <a16:creationId xmlns:a16="http://schemas.microsoft.com/office/drawing/2014/main" xmlns="" id="{7489B13E-70F2-42D5-8E66-5A0CFD89590D}"/>
              </a:ext>
            </a:extLst>
          </p:cNvPr>
          <p:cNvSpPr>
            <a:spLocks/>
          </p:cNvSpPr>
          <p:nvPr/>
        </p:nvSpPr>
        <p:spPr bwMode="auto">
          <a:xfrm>
            <a:off x="7689259" y="2590988"/>
            <a:ext cx="284163" cy="180975"/>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rgbClr val="567CB4"/>
          </a:solidFill>
          <a:ln w="12701">
            <a:solidFill>
              <a:srgbClr val="000000"/>
            </a:solidFill>
            <a:round/>
            <a:headEnd/>
            <a:tailEnd/>
          </a:ln>
        </p:spPr>
        <p:txBody>
          <a:bodyPr/>
          <a:lstStyle/>
          <a:p>
            <a:pPr>
              <a:defRPr/>
            </a:pPr>
            <a:endParaRPr lang="en-US" sz="1000"/>
          </a:p>
        </p:txBody>
      </p:sp>
      <p:sp>
        <p:nvSpPr>
          <p:cNvPr id="93" name="Freeform 62">
            <a:extLst>
              <a:ext uri="{FF2B5EF4-FFF2-40B4-BE49-F238E27FC236}">
                <a16:creationId xmlns:a16="http://schemas.microsoft.com/office/drawing/2014/main" xmlns="" id="{BBB4DE34-CE8D-46ED-BDD9-80EA0A1ABC6C}"/>
              </a:ext>
            </a:extLst>
          </p:cNvPr>
          <p:cNvSpPr>
            <a:spLocks/>
          </p:cNvSpPr>
          <p:nvPr/>
        </p:nvSpPr>
        <p:spPr bwMode="auto">
          <a:xfrm>
            <a:off x="7687672" y="1732151"/>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94" name="Freeform 63">
            <a:extLst>
              <a:ext uri="{FF2B5EF4-FFF2-40B4-BE49-F238E27FC236}">
                <a16:creationId xmlns:a16="http://schemas.microsoft.com/office/drawing/2014/main" xmlns="" id="{4D98CF37-1BF5-49EB-B748-B356B2DB7F0A}"/>
              </a:ext>
            </a:extLst>
          </p:cNvPr>
          <p:cNvSpPr>
            <a:spLocks/>
          </p:cNvSpPr>
          <p:nvPr/>
        </p:nvSpPr>
        <p:spPr bwMode="auto">
          <a:xfrm>
            <a:off x="7876584" y="2402076"/>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6" name="Text Box 134">
            <a:extLst>
              <a:ext uri="{FF2B5EF4-FFF2-40B4-BE49-F238E27FC236}">
                <a16:creationId xmlns:a16="http://schemas.microsoft.com/office/drawing/2014/main" xmlns="" id="{7DEE4ED4-4AD6-4C4F-9051-D4477CDD72AA}"/>
              </a:ext>
            </a:extLst>
          </p:cNvPr>
          <p:cNvSpPr txBox="1">
            <a:spLocks noChangeArrowheads="1"/>
          </p:cNvSpPr>
          <p:nvPr/>
        </p:nvSpPr>
        <p:spPr bwMode="auto">
          <a:xfrm>
            <a:off x="997947" y="15162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WA</a:t>
            </a:r>
          </a:p>
        </p:txBody>
      </p:sp>
      <p:sp>
        <p:nvSpPr>
          <p:cNvPr id="97" name="Text Box 135">
            <a:extLst>
              <a:ext uri="{FF2B5EF4-FFF2-40B4-BE49-F238E27FC236}">
                <a16:creationId xmlns:a16="http://schemas.microsoft.com/office/drawing/2014/main" xmlns="" id="{EDD47B73-6CD9-4A4F-A40E-AF8615C07380}"/>
              </a:ext>
            </a:extLst>
          </p:cNvPr>
          <p:cNvSpPr txBox="1">
            <a:spLocks noChangeArrowheads="1"/>
          </p:cNvSpPr>
          <p:nvPr/>
        </p:nvSpPr>
        <p:spPr bwMode="auto">
          <a:xfrm>
            <a:off x="769347" y="2202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OR</a:t>
            </a:r>
          </a:p>
        </p:txBody>
      </p:sp>
      <p:sp>
        <p:nvSpPr>
          <p:cNvPr id="98" name="Text Box 136">
            <a:extLst>
              <a:ext uri="{FF2B5EF4-FFF2-40B4-BE49-F238E27FC236}">
                <a16:creationId xmlns:a16="http://schemas.microsoft.com/office/drawing/2014/main" xmlns="" id="{9237ABAD-FBA4-4A06-B54A-3C0626F2BC51}"/>
              </a:ext>
            </a:extLst>
          </p:cNvPr>
          <p:cNvSpPr txBox="1">
            <a:spLocks noChangeArrowheads="1"/>
          </p:cNvSpPr>
          <p:nvPr/>
        </p:nvSpPr>
        <p:spPr bwMode="auto">
          <a:xfrm>
            <a:off x="2369547" y="1744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MT</a:t>
            </a:r>
          </a:p>
        </p:txBody>
      </p:sp>
      <p:sp>
        <p:nvSpPr>
          <p:cNvPr id="99" name="Text Box 137">
            <a:extLst>
              <a:ext uri="{FF2B5EF4-FFF2-40B4-BE49-F238E27FC236}">
                <a16:creationId xmlns:a16="http://schemas.microsoft.com/office/drawing/2014/main" xmlns="" id="{E3AA9B66-0487-4CA3-9C48-7A633E500BF1}"/>
              </a:ext>
            </a:extLst>
          </p:cNvPr>
          <p:cNvSpPr txBox="1">
            <a:spLocks noChangeArrowheads="1"/>
          </p:cNvSpPr>
          <p:nvPr/>
        </p:nvSpPr>
        <p:spPr bwMode="auto">
          <a:xfrm>
            <a:off x="1728197" y="2436207"/>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en-US" altLang="en-US" sz="1000" b="1" dirty="0"/>
              <a:t>ID</a:t>
            </a:r>
          </a:p>
        </p:txBody>
      </p:sp>
      <p:sp>
        <p:nvSpPr>
          <p:cNvPr id="100" name="Text Box 138">
            <a:extLst>
              <a:ext uri="{FF2B5EF4-FFF2-40B4-BE49-F238E27FC236}">
                <a16:creationId xmlns:a16="http://schemas.microsoft.com/office/drawing/2014/main" xmlns="" id="{19AE0B1A-AC60-4288-89CF-1C6D94F6C2EF}"/>
              </a:ext>
            </a:extLst>
          </p:cNvPr>
          <p:cNvSpPr txBox="1">
            <a:spLocks noChangeArrowheads="1"/>
          </p:cNvSpPr>
          <p:nvPr/>
        </p:nvSpPr>
        <p:spPr bwMode="auto">
          <a:xfrm>
            <a:off x="2521947" y="2659251"/>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WY</a:t>
            </a:r>
          </a:p>
        </p:txBody>
      </p:sp>
      <p:sp>
        <p:nvSpPr>
          <p:cNvPr id="101" name="Text Box 139">
            <a:extLst>
              <a:ext uri="{FF2B5EF4-FFF2-40B4-BE49-F238E27FC236}">
                <a16:creationId xmlns:a16="http://schemas.microsoft.com/office/drawing/2014/main" xmlns="" id="{0AB10A9D-D5C4-4FD6-8C3D-A19853014C54}"/>
              </a:ext>
            </a:extLst>
          </p:cNvPr>
          <p:cNvSpPr txBox="1">
            <a:spLocks noChangeArrowheads="1"/>
          </p:cNvSpPr>
          <p:nvPr/>
        </p:nvSpPr>
        <p:spPr bwMode="auto">
          <a:xfrm>
            <a:off x="1912347" y="3345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UT</a:t>
            </a:r>
          </a:p>
        </p:txBody>
      </p:sp>
      <p:sp>
        <p:nvSpPr>
          <p:cNvPr id="103" name="Text Box 141">
            <a:extLst>
              <a:ext uri="{FF2B5EF4-FFF2-40B4-BE49-F238E27FC236}">
                <a16:creationId xmlns:a16="http://schemas.microsoft.com/office/drawing/2014/main" xmlns="" id="{D8ED30C1-73D6-4037-AE0A-66F980D5058F}"/>
              </a:ext>
            </a:extLst>
          </p:cNvPr>
          <p:cNvSpPr txBox="1">
            <a:spLocks noChangeArrowheads="1"/>
          </p:cNvSpPr>
          <p:nvPr/>
        </p:nvSpPr>
        <p:spPr bwMode="auto">
          <a:xfrm>
            <a:off x="616947" y="374316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CA</a:t>
            </a:r>
          </a:p>
        </p:txBody>
      </p:sp>
      <p:sp>
        <p:nvSpPr>
          <p:cNvPr id="104" name="Text Box 142">
            <a:extLst>
              <a:ext uri="{FF2B5EF4-FFF2-40B4-BE49-F238E27FC236}">
                <a16:creationId xmlns:a16="http://schemas.microsoft.com/office/drawing/2014/main" xmlns="" id="{9964D86F-1031-4DF7-953A-919821759C97}"/>
              </a:ext>
            </a:extLst>
          </p:cNvPr>
          <p:cNvSpPr txBox="1">
            <a:spLocks noChangeArrowheads="1"/>
          </p:cNvSpPr>
          <p:nvPr/>
        </p:nvSpPr>
        <p:spPr bwMode="auto">
          <a:xfrm>
            <a:off x="1150347" y="3268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NV</a:t>
            </a:r>
          </a:p>
        </p:txBody>
      </p:sp>
      <p:sp>
        <p:nvSpPr>
          <p:cNvPr id="105" name="Text Box 143">
            <a:extLst>
              <a:ext uri="{FF2B5EF4-FFF2-40B4-BE49-F238E27FC236}">
                <a16:creationId xmlns:a16="http://schemas.microsoft.com/office/drawing/2014/main" xmlns="" id="{8AB18EBE-7825-467A-B21A-9A7BCDF0A36B}"/>
              </a:ext>
            </a:extLst>
          </p:cNvPr>
          <p:cNvSpPr txBox="1">
            <a:spLocks noChangeArrowheads="1"/>
          </p:cNvSpPr>
          <p:nvPr/>
        </p:nvSpPr>
        <p:spPr bwMode="auto">
          <a:xfrm>
            <a:off x="1799244" y="437916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AZ</a:t>
            </a:r>
          </a:p>
        </p:txBody>
      </p:sp>
      <p:sp>
        <p:nvSpPr>
          <p:cNvPr id="107" name="Text Box 145">
            <a:extLst>
              <a:ext uri="{FF2B5EF4-FFF2-40B4-BE49-F238E27FC236}">
                <a16:creationId xmlns:a16="http://schemas.microsoft.com/office/drawing/2014/main" xmlns="" id="{7CC623A6-6AAB-41DB-B9D6-5299BB2428D5}"/>
              </a:ext>
            </a:extLst>
          </p:cNvPr>
          <p:cNvSpPr txBox="1">
            <a:spLocks noChangeArrowheads="1"/>
          </p:cNvSpPr>
          <p:nvPr/>
        </p:nvSpPr>
        <p:spPr bwMode="auto">
          <a:xfrm>
            <a:off x="2826747" y="3497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CO</a:t>
            </a:r>
          </a:p>
        </p:txBody>
      </p:sp>
      <p:sp>
        <p:nvSpPr>
          <p:cNvPr id="108" name="Text Box 146">
            <a:extLst>
              <a:ext uri="{FF2B5EF4-FFF2-40B4-BE49-F238E27FC236}">
                <a16:creationId xmlns:a16="http://schemas.microsoft.com/office/drawing/2014/main" xmlns="" id="{00BDAE52-9374-405F-B9E9-F31D4B64DA46}"/>
              </a:ext>
            </a:extLst>
          </p:cNvPr>
          <p:cNvSpPr txBox="1">
            <a:spLocks noChangeArrowheads="1"/>
          </p:cNvSpPr>
          <p:nvPr/>
        </p:nvSpPr>
        <p:spPr bwMode="auto">
          <a:xfrm>
            <a:off x="2767657" y="4411851"/>
            <a:ext cx="609600" cy="369887"/>
          </a:xfrm>
          <a:prstGeom prst="rect">
            <a:avLst/>
          </a:prstGeom>
          <a:solidFill>
            <a:schemeClr val="bg1">
              <a:lumMod val="85000"/>
            </a:schemeClr>
          </a:solidFill>
          <a:ln w="9525">
            <a:noFill/>
            <a:miter lim="800000"/>
            <a:headEnd/>
            <a:tailEnd/>
          </a:ln>
        </p:spPr>
        <p:txBody>
          <a:bodyPr/>
          <a:lstStyle/>
          <a:p>
            <a:pPr>
              <a:spcBef>
                <a:spcPts val="100"/>
              </a:spcBef>
              <a:defRPr/>
            </a:pPr>
            <a:r>
              <a:rPr lang="en-US" sz="1000" b="1" dirty="0">
                <a:ea typeface="ＭＳ Ｐゴシック" pitchFamily="34" charset="-128"/>
                <a:cs typeface="Arial" pitchFamily="34" charset="0"/>
              </a:rPr>
              <a:t>NM</a:t>
            </a:r>
          </a:p>
        </p:txBody>
      </p:sp>
      <p:sp>
        <p:nvSpPr>
          <p:cNvPr id="109" name="Text Box 147">
            <a:extLst>
              <a:ext uri="{FF2B5EF4-FFF2-40B4-BE49-F238E27FC236}">
                <a16:creationId xmlns:a16="http://schemas.microsoft.com/office/drawing/2014/main" xmlns="" id="{ACF1ABC6-759E-4FAF-9614-04D1022283C6}"/>
              </a:ext>
            </a:extLst>
          </p:cNvPr>
          <p:cNvSpPr txBox="1">
            <a:spLocks noChangeArrowheads="1"/>
          </p:cNvSpPr>
          <p:nvPr/>
        </p:nvSpPr>
        <p:spPr bwMode="auto">
          <a:xfrm>
            <a:off x="3817347" y="5173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TX</a:t>
            </a:r>
          </a:p>
        </p:txBody>
      </p:sp>
      <p:sp>
        <p:nvSpPr>
          <p:cNvPr id="110" name="Text Box 148">
            <a:extLst>
              <a:ext uri="{FF2B5EF4-FFF2-40B4-BE49-F238E27FC236}">
                <a16:creationId xmlns:a16="http://schemas.microsoft.com/office/drawing/2014/main" xmlns="" id="{EA486D1A-ED1E-42BF-A2BF-9A0C275A21BD}"/>
              </a:ext>
            </a:extLst>
          </p:cNvPr>
          <p:cNvSpPr txBox="1">
            <a:spLocks noChangeArrowheads="1"/>
          </p:cNvSpPr>
          <p:nvPr/>
        </p:nvSpPr>
        <p:spPr bwMode="auto">
          <a:xfrm>
            <a:off x="4045947" y="4259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OK</a:t>
            </a:r>
          </a:p>
        </p:txBody>
      </p:sp>
      <p:sp>
        <p:nvSpPr>
          <p:cNvPr id="111" name="Text Box 149">
            <a:extLst>
              <a:ext uri="{FF2B5EF4-FFF2-40B4-BE49-F238E27FC236}">
                <a16:creationId xmlns:a16="http://schemas.microsoft.com/office/drawing/2014/main" xmlns="" id="{8D07DCEB-7280-4FF5-A8DE-B56F419DC449}"/>
              </a:ext>
            </a:extLst>
          </p:cNvPr>
          <p:cNvSpPr txBox="1">
            <a:spLocks noChangeArrowheads="1"/>
          </p:cNvSpPr>
          <p:nvPr/>
        </p:nvSpPr>
        <p:spPr bwMode="auto">
          <a:xfrm>
            <a:off x="4807947" y="5021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LA</a:t>
            </a:r>
          </a:p>
        </p:txBody>
      </p:sp>
      <p:sp>
        <p:nvSpPr>
          <p:cNvPr id="112" name="Text Box 150">
            <a:extLst>
              <a:ext uri="{FF2B5EF4-FFF2-40B4-BE49-F238E27FC236}">
                <a16:creationId xmlns:a16="http://schemas.microsoft.com/office/drawing/2014/main" xmlns="" id="{1DE56D1C-03D1-4362-B0E7-A085CDC878DD}"/>
              </a:ext>
            </a:extLst>
          </p:cNvPr>
          <p:cNvSpPr txBox="1">
            <a:spLocks noChangeArrowheads="1"/>
          </p:cNvSpPr>
          <p:nvPr/>
        </p:nvSpPr>
        <p:spPr bwMode="auto">
          <a:xfrm>
            <a:off x="5209584" y="4692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MS</a:t>
            </a:r>
          </a:p>
        </p:txBody>
      </p:sp>
      <p:sp>
        <p:nvSpPr>
          <p:cNvPr id="113" name="Text Box 187">
            <a:extLst>
              <a:ext uri="{FF2B5EF4-FFF2-40B4-BE49-F238E27FC236}">
                <a16:creationId xmlns:a16="http://schemas.microsoft.com/office/drawing/2014/main" xmlns="" id="{B4DA6F28-5631-4963-97D3-DA57CF492293}"/>
              </a:ext>
            </a:extLst>
          </p:cNvPr>
          <p:cNvSpPr txBox="1">
            <a:spLocks noChangeArrowheads="1"/>
          </p:cNvSpPr>
          <p:nvPr/>
        </p:nvSpPr>
        <p:spPr bwMode="auto">
          <a:xfrm>
            <a:off x="3609384" y="17972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ND</a:t>
            </a:r>
          </a:p>
        </p:txBody>
      </p:sp>
      <p:sp>
        <p:nvSpPr>
          <p:cNvPr id="114" name="Text Box 188">
            <a:extLst>
              <a:ext uri="{FF2B5EF4-FFF2-40B4-BE49-F238E27FC236}">
                <a16:creationId xmlns:a16="http://schemas.microsoft.com/office/drawing/2014/main" xmlns="" id="{73A4D14C-2FCB-4EB0-AD23-C183C9F396D6}"/>
              </a:ext>
            </a:extLst>
          </p:cNvPr>
          <p:cNvSpPr txBox="1">
            <a:spLocks noChangeArrowheads="1"/>
          </p:cNvSpPr>
          <p:nvPr/>
        </p:nvSpPr>
        <p:spPr bwMode="auto">
          <a:xfrm>
            <a:off x="3609384" y="241616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SD</a:t>
            </a:r>
          </a:p>
        </p:txBody>
      </p:sp>
      <p:sp>
        <p:nvSpPr>
          <p:cNvPr id="115" name="Text Box 189">
            <a:extLst>
              <a:ext uri="{FF2B5EF4-FFF2-40B4-BE49-F238E27FC236}">
                <a16:creationId xmlns:a16="http://schemas.microsoft.com/office/drawing/2014/main" xmlns="" id="{57D9838A-C398-44D6-AC92-7C5127795725}"/>
              </a:ext>
            </a:extLst>
          </p:cNvPr>
          <p:cNvSpPr txBox="1">
            <a:spLocks noChangeArrowheads="1"/>
          </p:cNvSpPr>
          <p:nvPr/>
        </p:nvSpPr>
        <p:spPr bwMode="auto">
          <a:xfrm>
            <a:off x="3609384" y="3016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NE</a:t>
            </a:r>
          </a:p>
        </p:txBody>
      </p:sp>
      <p:sp>
        <p:nvSpPr>
          <p:cNvPr id="116" name="Text Box 190">
            <a:extLst>
              <a:ext uri="{FF2B5EF4-FFF2-40B4-BE49-F238E27FC236}">
                <a16:creationId xmlns:a16="http://schemas.microsoft.com/office/drawing/2014/main" xmlns="" id="{1484E9B5-E52B-4EC3-A821-56AA42F8FE0D}"/>
              </a:ext>
            </a:extLst>
          </p:cNvPr>
          <p:cNvSpPr txBox="1">
            <a:spLocks noChangeArrowheads="1"/>
          </p:cNvSpPr>
          <p:nvPr/>
        </p:nvSpPr>
        <p:spPr bwMode="auto">
          <a:xfrm>
            <a:off x="3837984"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KS</a:t>
            </a:r>
          </a:p>
        </p:txBody>
      </p:sp>
      <p:sp>
        <p:nvSpPr>
          <p:cNvPr id="117" name="Text Box 191">
            <a:extLst>
              <a:ext uri="{FF2B5EF4-FFF2-40B4-BE49-F238E27FC236}">
                <a16:creationId xmlns:a16="http://schemas.microsoft.com/office/drawing/2014/main" xmlns="" id="{148176F9-F39F-4586-B06C-C122DB5D3768}"/>
              </a:ext>
            </a:extLst>
          </p:cNvPr>
          <p:cNvSpPr txBox="1">
            <a:spLocks noChangeArrowheads="1"/>
          </p:cNvSpPr>
          <p:nvPr/>
        </p:nvSpPr>
        <p:spPr bwMode="auto">
          <a:xfrm>
            <a:off x="4371384"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MN</a:t>
            </a:r>
          </a:p>
        </p:txBody>
      </p:sp>
      <p:sp>
        <p:nvSpPr>
          <p:cNvPr id="118" name="Text Box 192">
            <a:extLst>
              <a:ext uri="{FF2B5EF4-FFF2-40B4-BE49-F238E27FC236}">
                <a16:creationId xmlns:a16="http://schemas.microsoft.com/office/drawing/2014/main" xmlns="" id="{86BB9B48-7A9F-4307-B0E1-D650FEDF9C17}"/>
              </a:ext>
            </a:extLst>
          </p:cNvPr>
          <p:cNvSpPr txBox="1">
            <a:spLocks noChangeArrowheads="1"/>
          </p:cNvSpPr>
          <p:nvPr/>
        </p:nvSpPr>
        <p:spPr bwMode="auto">
          <a:xfrm>
            <a:off x="4523784" y="2864038"/>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IA</a:t>
            </a:r>
          </a:p>
        </p:txBody>
      </p:sp>
      <p:sp>
        <p:nvSpPr>
          <p:cNvPr id="119" name="Text Box 193">
            <a:extLst>
              <a:ext uri="{FF2B5EF4-FFF2-40B4-BE49-F238E27FC236}">
                <a16:creationId xmlns:a16="http://schemas.microsoft.com/office/drawing/2014/main" xmlns="" id="{3DB719EA-BD04-4986-87BB-CDDFFC7F3A46}"/>
              </a:ext>
            </a:extLst>
          </p:cNvPr>
          <p:cNvSpPr txBox="1">
            <a:spLocks noChangeArrowheads="1"/>
          </p:cNvSpPr>
          <p:nvPr/>
        </p:nvSpPr>
        <p:spPr bwMode="auto">
          <a:xfrm>
            <a:off x="4722839"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MO</a:t>
            </a:r>
          </a:p>
        </p:txBody>
      </p:sp>
      <p:sp>
        <p:nvSpPr>
          <p:cNvPr id="120" name="Text Box 194">
            <a:extLst>
              <a:ext uri="{FF2B5EF4-FFF2-40B4-BE49-F238E27FC236}">
                <a16:creationId xmlns:a16="http://schemas.microsoft.com/office/drawing/2014/main" xmlns="" id="{A864FF2D-53CC-4BD2-9E55-FBC4BC0D6F8A}"/>
              </a:ext>
            </a:extLst>
          </p:cNvPr>
          <p:cNvSpPr txBox="1">
            <a:spLocks noChangeArrowheads="1"/>
          </p:cNvSpPr>
          <p:nvPr/>
        </p:nvSpPr>
        <p:spPr bwMode="auto">
          <a:xfrm>
            <a:off x="4752384" y="4311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AR</a:t>
            </a:r>
          </a:p>
        </p:txBody>
      </p:sp>
      <p:sp>
        <p:nvSpPr>
          <p:cNvPr id="121" name="Text Box 195">
            <a:extLst>
              <a:ext uri="{FF2B5EF4-FFF2-40B4-BE49-F238E27FC236}">
                <a16:creationId xmlns:a16="http://schemas.microsoft.com/office/drawing/2014/main" xmlns="" id="{2C154DDD-9861-4E4E-9CA1-5ED3D63F9036}"/>
              </a:ext>
            </a:extLst>
          </p:cNvPr>
          <p:cNvSpPr txBox="1">
            <a:spLocks noChangeArrowheads="1"/>
          </p:cNvSpPr>
          <p:nvPr/>
        </p:nvSpPr>
        <p:spPr bwMode="auto">
          <a:xfrm>
            <a:off x="4980984" y="2330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WI</a:t>
            </a:r>
          </a:p>
        </p:txBody>
      </p:sp>
      <p:sp>
        <p:nvSpPr>
          <p:cNvPr id="122" name="Text Box 196">
            <a:extLst>
              <a:ext uri="{FF2B5EF4-FFF2-40B4-BE49-F238E27FC236}">
                <a16:creationId xmlns:a16="http://schemas.microsoft.com/office/drawing/2014/main" xmlns="" id="{C836799A-5F44-4ED9-82BB-35A196B8D22E}"/>
              </a:ext>
            </a:extLst>
          </p:cNvPr>
          <p:cNvSpPr txBox="1">
            <a:spLocks noChangeArrowheads="1"/>
          </p:cNvSpPr>
          <p:nvPr/>
        </p:nvSpPr>
        <p:spPr bwMode="auto">
          <a:xfrm>
            <a:off x="51333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IL</a:t>
            </a:r>
          </a:p>
        </p:txBody>
      </p:sp>
      <p:sp>
        <p:nvSpPr>
          <p:cNvPr id="123" name="Text Box 197">
            <a:extLst>
              <a:ext uri="{FF2B5EF4-FFF2-40B4-BE49-F238E27FC236}">
                <a16:creationId xmlns:a16="http://schemas.microsoft.com/office/drawing/2014/main" xmlns="" id="{305E5B08-4F81-4A19-A761-6E729D04C8DB}"/>
              </a:ext>
            </a:extLst>
          </p:cNvPr>
          <p:cNvSpPr txBox="1">
            <a:spLocks noChangeArrowheads="1"/>
          </p:cNvSpPr>
          <p:nvPr/>
        </p:nvSpPr>
        <p:spPr bwMode="auto">
          <a:xfrm>
            <a:off x="55905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IN</a:t>
            </a:r>
          </a:p>
        </p:txBody>
      </p:sp>
      <p:sp>
        <p:nvSpPr>
          <p:cNvPr id="124" name="Text Box 198">
            <a:extLst>
              <a:ext uri="{FF2B5EF4-FFF2-40B4-BE49-F238E27FC236}">
                <a16:creationId xmlns:a16="http://schemas.microsoft.com/office/drawing/2014/main" xmlns="" id="{3F6E58BB-F96B-4254-BAA3-D424F6B3D574}"/>
              </a:ext>
            </a:extLst>
          </p:cNvPr>
          <p:cNvSpPr txBox="1">
            <a:spLocks noChangeArrowheads="1"/>
          </p:cNvSpPr>
          <p:nvPr/>
        </p:nvSpPr>
        <p:spPr bwMode="auto">
          <a:xfrm>
            <a:off x="5742984" y="249392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MI</a:t>
            </a:r>
          </a:p>
        </p:txBody>
      </p:sp>
      <p:sp>
        <p:nvSpPr>
          <p:cNvPr id="125" name="Text Box 199">
            <a:extLst>
              <a:ext uri="{FF2B5EF4-FFF2-40B4-BE49-F238E27FC236}">
                <a16:creationId xmlns:a16="http://schemas.microsoft.com/office/drawing/2014/main" xmlns="" id="{5F8C9C03-C223-41BC-9643-3976115C858E}"/>
              </a:ext>
            </a:extLst>
          </p:cNvPr>
          <p:cNvSpPr txBox="1">
            <a:spLocks noChangeArrowheads="1"/>
          </p:cNvSpPr>
          <p:nvPr/>
        </p:nvSpPr>
        <p:spPr bwMode="auto">
          <a:xfrm>
            <a:off x="5895384" y="367424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KY</a:t>
            </a:r>
          </a:p>
        </p:txBody>
      </p:sp>
      <p:sp>
        <p:nvSpPr>
          <p:cNvPr id="126" name="Text Box 200">
            <a:extLst>
              <a:ext uri="{FF2B5EF4-FFF2-40B4-BE49-F238E27FC236}">
                <a16:creationId xmlns:a16="http://schemas.microsoft.com/office/drawing/2014/main" xmlns="" id="{AC8D4E5C-6417-4F54-B98B-31FA5624ABC7}"/>
              </a:ext>
            </a:extLst>
          </p:cNvPr>
          <p:cNvSpPr txBox="1">
            <a:spLocks noChangeArrowheads="1"/>
          </p:cNvSpPr>
          <p:nvPr/>
        </p:nvSpPr>
        <p:spPr bwMode="auto">
          <a:xfrm>
            <a:off x="6095409" y="302120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OH</a:t>
            </a:r>
          </a:p>
        </p:txBody>
      </p:sp>
      <p:sp>
        <p:nvSpPr>
          <p:cNvPr id="127" name="Text Box 201">
            <a:extLst>
              <a:ext uri="{FF2B5EF4-FFF2-40B4-BE49-F238E27FC236}">
                <a16:creationId xmlns:a16="http://schemas.microsoft.com/office/drawing/2014/main" xmlns="" id="{78A1D026-64D5-448C-9461-2340D1DC5EA1}"/>
              </a:ext>
            </a:extLst>
          </p:cNvPr>
          <p:cNvSpPr txBox="1">
            <a:spLocks noChangeArrowheads="1"/>
          </p:cNvSpPr>
          <p:nvPr/>
        </p:nvSpPr>
        <p:spPr bwMode="auto">
          <a:xfrm>
            <a:off x="6428784" y="33212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WV</a:t>
            </a:r>
          </a:p>
        </p:txBody>
      </p:sp>
      <p:sp>
        <p:nvSpPr>
          <p:cNvPr id="128" name="Text Box 202">
            <a:extLst>
              <a:ext uri="{FF2B5EF4-FFF2-40B4-BE49-F238E27FC236}">
                <a16:creationId xmlns:a16="http://schemas.microsoft.com/office/drawing/2014/main" xmlns="" id="{6D781299-07C7-454C-8BF7-4706E26AA5C3}"/>
              </a:ext>
            </a:extLst>
          </p:cNvPr>
          <p:cNvSpPr txBox="1">
            <a:spLocks noChangeArrowheads="1"/>
          </p:cNvSpPr>
          <p:nvPr/>
        </p:nvSpPr>
        <p:spPr bwMode="auto">
          <a:xfrm>
            <a:off x="7724184" y="1492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ME</a:t>
            </a:r>
          </a:p>
        </p:txBody>
      </p:sp>
      <p:sp>
        <p:nvSpPr>
          <p:cNvPr id="129" name="Text Box 203">
            <a:extLst>
              <a:ext uri="{FF2B5EF4-FFF2-40B4-BE49-F238E27FC236}">
                <a16:creationId xmlns:a16="http://schemas.microsoft.com/office/drawing/2014/main" xmlns="" id="{4787ADFF-227A-4957-A32E-40CC1B05F05A}"/>
              </a:ext>
            </a:extLst>
          </p:cNvPr>
          <p:cNvSpPr txBox="1">
            <a:spLocks noChangeArrowheads="1"/>
          </p:cNvSpPr>
          <p:nvPr/>
        </p:nvSpPr>
        <p:spPr bwMode="auto">
          <a:xfrm>
            <a:off x="7038384" y="2254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NY</a:t>
            </a:r>
          </a:p>
        </p:txBody>
      </p:sp>
      <p:sp>
        <p:nvSpPr>
          <p:cNvPr id="130" name="Text Box 204">
            <a:extLst>
              <a:ext uri="{FF2B5EF4-FFF2-40B4-BE49-F238E27FC236}">
                <a16:creationId xmlns:a16="http://schemas.microsoft.com/office/drawing/2014/main" xmlns="" id="{ECE04627-3623-4DC7-B27D-9D9E508CB920}"/>
              </a:ext>
            </a:extLst>
          </p:cNvPr>
          <p:cNvSpPr txBox="1">
            <a:spLocks noChangeArrowheads="1"/>
          </p:cNvSpPr>
          <p:nvPr/>
        </p:nvSpPr>
        <p:spPr bwMode="auto">
          <a:xfrm>
            <a:off x="7339215" y="187492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VT</a:t>
            </a:r>
          </a:p>
        </p:txBody>
      </p:sp>
      <p:sp>
        <p:nvSpPr>
          <p:cNvPr id="132" name="Text Box 206">
            <a:extLst>
              <a:ext uri="{FF2B5EF4-FFF2-40B4-BE49-F238E27FC236}">
                <a16:creationId xmlns:a16="http://schemas.microsoft.com/office/drawing/2014/main" xmlns="" id="{3D241DF0-B0B0-4B5E-BE84-45F76F73AA82}"/>
              </a:ext>
            </a:extLst>
          </p:cNvPr>
          <p:cNvSpPr txBox="1">
            <a:spLocks noChangeArrowheads="1"/>
          </p:cNvSpPr>
          <p:nvPr/>
        </p:nvSpPr>
        <p:spPr bwMode="auto">
          <a:xfrm>
            <a:off x="7515799"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NH</a:t>
            </a:r>
          </a:p>
        </p:txBody>
      </p:sp>
      <p:sp>
        <p:nvSpPr>
          <p:cNvPr id="134" name="Text Box 208">
            <a:extLst>
              <a:ext uri="{FF2B5EF4-FFF2-40B4-BE49-F238E27FC236}">
                <a16:creationId xmlns:a16="http://schemas.microsoft.com/office/drawing/2014/main" xmlns="" id="{6120D0F7-88F4-459D-B95B-AC8FA3DD8B11}"/>
              </a:ext>
            </a:extLst>
          </p:cNvPr>
          <p:cNvSpPr txBox="1">
            <a:spLocks noChangeArrowheads="1"/>
          </p:cNvSpPr>
          <p:nvPr/>
        </p:nvSpPr>
        <p:spPr bwMode="auto">
          <a:xfrm>
            <a:off x="7529240" y="2247957"/>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MA</a:t>
            </a:r>
          </a:p>
        </p:txBody>
      </p:sp>
      <p:sp>
        <p:nvSpPr>
          <p:cNvPr id="136" name="Text Box 211">
            <a:extLst>
              <a:ext uri="{FF2B5EF4-FFF2-40B4-BE49-F238E27FC236}">
                <a16:creationId xmlns:a16="http://schemas.microsoft.com/office/drawing/2014/main" xmlns="" id="{1BA2D5D0-0B71-4B80-8AE1-D146E6FFCC87}"/>
              </a:ext>
            </a:extLst>
          </p:cNvPr>
          <p:cNvSpPr txBox="1">
            <a:spLocks noChangeArrowheads="1"/>
          </p:cNvSpPr>
          <p:nvPr/>
        </p:nvSpPr>
        <p:spPr bwMode="auto">
          <a:xfrm>
            <a:off x="7759109" y="24361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RI</a:t>
            </a:r>
          </a:p>
        </p:txBody>
      </p:sp>
      <p:sp>
        <p:nvSpPr>
          <p:cNvPr id="138" name="Text Box 213">
            <a:extLst>
              <a:ext uri="{FF2B5EF4-FFF2-40B4-BE49-F238E27FC236}">
                <a16:creationId xmlns:a16="http://schemas.microsoft.com/office/drawing/2014/main" xmlns="" id="{FB287389-8066-4B7E-89BE-EFC6F181CE72}"/>
              </a:ext>
            </a:extLst>
          </p:cNvPr>
          <p:cNvSpPr txBox="1">
            <a:spLocks noChangeArrowheads="1"/>
          </p:cNvSpPr>
          <p:nvPr/>
        </p:nvSpPr>
        <p:spPr bwMode="auto">
          <a:xfrm>
            <a:off x="7479709" y="241303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CT</a:t>
            </a:r>
          </a:p>
        </p:txBody>
      </p:sp>
      <p:sp>
        <p:nvSpPr>
          <p:cNvPr id="140" name="Text Box 215">
            <a:extLst>
              <a:ext uri="{FF2B5EF4-FFF2-40B4-BE49-F238E27FC236}">
                <a16:creationId xmlns:a16="http://schemas.microsoft.com/office/drawing/2014/main" xmlns="" id="{FB8166FC-E692-4F96-A669-55A0D7A62EC7}"/>
              </a:ext>
            </a:extLst>
          </p:cNvPr>
          <p:cNvSpPr txBox="1">
            <a:spLocks noChangeArrowheads="1"/>
          </p:cNvSpPr>
          <p:nvPr/>
        </p:nvSpPr>
        <p:spPr bwMode="auto">
          <a:xfrm>
            <a:off x="7213009" y="2794029"/>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NJ</a:t>
            </a:r>
          </a:p>
        </p:txBody>
      </p:sp>
      <p:sp>
        <p:nvSpPr>
          <p:cNvPr id="142" name="Text Box 217">
            <a:extLst>
              <a:ext uri="{FF2B5EF4-FFF2-40B4-BE49-F238E27FC236}">
                <a16:creationId xmlns:a16="http://schemas.microsoft.com/office/drawing/2014/main" xmlns="" id="{936B241C-128F-4FCA-B047-46338F7C0579}"/>
              </a:ext>
            </a:extLst>
          </p:cNvPr>
          <p:cNvSpPr txBox="1">
            <a:spLocks noChangeArrowheads="1"/>
          </p:cNvSpPr>
          <p:nvPr/>
        </p:nvSpPr>
        <p:spPr bwMode="auto">
          <a:xfrm>
            <a:off x="6849472" y="2738626"/>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PA</a:t>
            </a:r>
          </a:p>
        </p:txBody>
      </p:sp>
      <p:sp>
        <p:nvSpPr>
          <p:cNvPr id="143" name="Text Box 218">
            <a:extLst>
              <a:ext uri="{FF2B5EF4-FFF2-40B4-BE49-F238E27FC236}">
                <a16:creationId xmlns:a16="http://schemas.microsoft.com/office/drawing/2014/main" xmlns="" id="{AD0333EB-D505-4FCF-B377-8F0C534032B1}"/>
              </a:ext>
            </a:extLst>
          </p:cNvPr>
          <p:cNvSpPr txBox="1">
            <a:spLocks noChangeArrowheads="1"/>
          </p:cNvSpPr>
          <p:nvPr/>
        </p:nvSpPr>
        <p:spPr bwMode="auto">
          <a:xfrm>
            <a:off x="6885984" y="3473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VA</a:t>
            </a:r>
          </a:p>
        </p:txBody>
      </p:sp>
      <p:sp>
        <p:nvSpPr>
          <p:cNvPr id="144" name="Text Box 220">
            <a:extLst>
              <a:ext uri="{FF2B5EF4-FFF2-40B4-BE49-F238E27FC236}">
                <a16:creationId xmlns:a16="http://schemas.microsoft.com/office/drawing/2014/main" xmlns="" id="{39A0CA0C-2799-40A6-8E1D-10F72213F2C3}"/>
              </a:ext>
            </a:extLst>
          </p:cNvPr>
          <p:cNvSpPr txBox="1">
            <a:spLocks noChangeArrowheads="1"/>
          </p:cNvSpPr>
          <p:nvPr/>
        </p:nvSpPr>
        <p:spPr bwMode="auto">
          <a:xfrm>
            <a:off x="5765209"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AL</a:t>
            </a:r>
          </a:p>
        </p:txBody>
      </p:sp>
      <p:sp>
        <p:nvSpPr>
          <p:cNvPr id="145" name="Text Box 221">
            <a:extLst>
              <a:ext uri="{FF2B5EF4-FFF2-40B4-BE49-F238E27FC236}">
                <a16:creationId xmlns:a16="http://schemas.microsoft.com/office/drawing/2014/main" xmlns="" id="{298295FE-9289-4E91-A9C1-F56F0DC81829}"/>
              </a:ext>
            </a:extLst>
          </p:cNvPr>
          <p:cNvSpPr txBox="1">
            <a:spLocks noChangeArrowheads="1"/>
          </p:cNvSpPr>
          <p:nvPr/>
        </p:nvSpPr>
        <p:spPr bwMode="auto">
          <a:xfrm>
            <a:off x="6885984" y="3854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NC</a:t>
            </a:r>
          </a:p>
        </p:txBody>
      </p:sp>
      <p:sp>
        <p:nvSpPr>
          <p:cNvPr id="146" name="Text Box 222">
            <a:extLst>
              <a:ext uri="{FF2B5EF4-FFF2-40B4-BE49-F238E27FC236}">
                <a16:creationId xmlns:a16="http://schemas.microsoft.com/office/drawing/2014/main" xmlns="" id="{0396D2D1-B3C2-4D7B-A5B0-60F91CFE4B47}"/>
              </a:ext>
            </a:extLst>
          </p:cNvPr>
          <p:cNvSpPr txBox="1">
            <a:spLocks noChangeArrowheads="1"/>
          </p:cNvSpPr>
          <p:nvPr/>
        </p:nvSpPr>
        <p:spPr bwMode="auto">
          <a:xfrm>
            <a:off x="6581184" y="4235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SC</a:t>
            </a:r>
          </a:p>
        </p:txBody>
      </p:sp>
      <p:sp>
        <p:nvSpPr>
          <p:cNvPr id="147" name="Text Box 223">
            <a:extLst>
              <a:ext uri="{FF2B5EF4-FFF2-40B4-BE49-F238E27FC236}">
                <a16:creationId xmlns:a16="http://schemas.microsoft.com/office/drawing/2014/main" xmlns="" id="{302ADE03-D0F0-46C8-9F44-907704D84D49}"/>
              </a:ext>
            </a:extLst>
          </p:cNvPr>
          <p:cNvSpPr txBox="1">
            <a:spLocks noChangeArrowheads="1"/>
          </p:cNvSpPr>
          <p:nvPr/>
        </p:nvSpPr>
        <p:spPr bwMode="auto">
          <a:xfrm>
            <a:off x="6352584"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GA</a:t>
            </a:r>
          </a:p>
        </p:txBody>
      </p:sp>
      <p:sp>
        <p:nvSpPr>
          <p:cNvPr id="150" name="Line 228">
            <a:extLst>
              <a:ext uri="{FF2B5EF4-FFF2-40B4-BE49-F238E27FC236}">
                <a16:creationId xmlns:a16="http://schemas.microsoft.com/office/drawing/2014/main" xmlns="" id="{32D37444-7816-43BE-A28A-66638D5F3DC1}"/>
              </a:ext>
            </a:extLst>
          </p:cNvPr>
          <p:cNvSpPr>
            <a:spLocks/>
          </p:cNvSpPr>
          <p:nvPr/>
        </p:nvSpPr>
        <p:spPr bwMode="auto">
          <a:xfrm>
            <a:off x="7571784" y="3245038"/>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162" name="Text Box 226">
            <a:extLst>
              <a:ext uri="{FF2B5EF4-FFF2-40B4-BE49-F238E27FC236}">
                <a16:creationId xmlns:a16="http://schemas.microsoft.com/office/drawing/2014/main" xmlns="" id="{62755110-454C-4E1F-BE78-534C4359825C}"/>
              </a:ext>
            </a:extLst>
          </p:cNvPr>
          <p:cNvSpPr txBox="1">
            <a:spLocks noChangeArrowheads="1"/>
          </p:cNvSpPr>
          <p:nvPr/>
        </p:nvSpPr>
        <p:spPr bwMode="auto">
          <a:xfrm>
            <a:off x="7042952" y="3064507"/>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MD</a:t>
            </a:r>
          </a:p>
        </p:txBody>
      </p:sp>
      <p:sp>
        <p:nvSpPr>
          <p:cNvPr id="102" name="Text Box 134">
            <a:extLst>
              <a:ext uri="{FF2B5EF4-FFF2-40B4-BE49-F238E27FC236}">
                <a16:creationId xmlns:a16="http://schemas.microsoft.com/office/drawing/2014/main" xmlns="" id="{44D60E27-3E65-4C8E-AB32-2EFDB39F81DE}"/>
              </a:ext>
            </a:extLst>
          </p:cNvPr>
          <p:cNvSpPr txBox="1">
            <a:spLocks noChangeArrowheads="1"/>
          </p:cNvSpPr>
          <p:nvPr/>
        </p:nvSpPr>
        <p:spPr bwMode="auto">
          <a:xfrm>
            <a:off x="6771774" y="541229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FL</a:t>
            </a:r>
          </a:p>
        </p:txBody>
      </p:sp>
      <p:cxnSp>
        <p:nvCxnSpPr>
          <p:cNvPr id="6" name="Straight Connector 5">
            <a:extLst>
              <a:ext uri="{FF2B5EF4-FFF2-40B4-BE49-F238E27FC236}">
                <a16:creationId xmlns:a16="http://schemas.microsoft.com/office/drawing/2014/main" xmlns="" id="{8951952B-4D1D-4289-9299-31A1EC8A20CB}"/>
              </a:ext>
            </a:extLst>
          </p:cNvPr>
          <p:cNvCxnSpPr>
            <a:cxnSpLocks/>
          </p:cNvCxnSpPr>
          <p:nvPr/>
        </p:nvCxnSpPr>
        <p:spPr>
          <a:xfrm>
            <a:off x="7330803" y="2121145"/>
            <a:ext cx="336231" cy="6043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itle 1">
            <a:extLst>
              <a:ext uri="{FF2B5EF4-FFF2-40B4-BE49-F238E27FC236}">
                <a16:creationId xmlns:a16="http://schemas.microsoft.com/office/drawing/2014/main" xmlns="" id="{E4C834B9-9051-4DDD-80ED-3F005C39D7CD}"/>
              </a:ext>
            </a:extLst>
          </p:cNvPr>
          <p:cNvSpPr>
            <a:spLocks noGrp="1"/>
          </p:cNvSpPr>
          <p:nvPr>
            <p:ph type="ctrTitle"/>
          </p:nvPr>
        </p:nvSpPr>
        <p:spPr>
          <a:xfrm>
            <a:off x="83979" y="357542"/>
            <a:ext cx="8966970" cy="762128"/>
          </a:xfrm>
        </p:spPr>
        <p:txBody>
          <a:bodyPr/>
          <a:lstStyle/>
          <a:p>
            <a:r>
              <a:rPr lang="en-US" dirty="0"/>
              <a:t>The Facebook P18-34 Reach Inflation Is Much More Pronounced Within The Ten Most Populous Cities</a:t>
            </a:r>
          </a:p>
        </p:txBody>
      </p:sp>
      <p:sp>
        <p:nvSpPr>
          <p:cNvPr id="137" name="Text Placeholder 3">
            <a:extLst>
              <a:ext uri="{FF2B5EF4-FFF2-40B4-BE49-F238E27FC236}">
                <a16:creationId xmlns:a16="http://schemas.microsoft.com/office/drawing/2014/main" xmlns="" id="{F992E829-F478-4228-8F8C-EF144C46AC9F}"/>
              </a:ext>
            </a:extLst>
          </p:cNvPr>
          <p:cNvSpPr txBox="1">
            <a:spLocks/>
          </p:cNvSpPr>
          <p:nvPr/>
        </p:nvSpPr>
        <p:spPr>
          <a:xfrm>
            <a:off x="216230" y="6301271"/>
            <a:ext cx="7488112" cy="454313"/>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2016 U.S. Census (American Community Survey, 1-year estimate);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and reflects the city with no radius added.  The 10 most populous cities are based on total population. (Facebook numbers are fluid and are subject to change based on the date when numbers are pulled).</a:t>
            </a:r>
          </a:p>
        </p:txBody>
      </p:sp>
      <p:cxnSp>
        <p:nvCxnSpPr>
          <p:cNvPr id="149" name="Straight Connector 148">
            <a:extLst>
              <a:ext uri="{FF2B5EF4-FFF2-40B4-BE49-F238E27FC236}">
                <a16:creationId xmlns:a16="http://schemas.microsoft.com/office/drawing/2014/main" xmlns="" id="{FD58D245-626D-4F7A-98B6-B2F860F6AC78}"/>
              </a:ext>
            </a:extLst>
          </p:cNvPr>
          <p:cNvCxnSpPr>
            <a:cxnSpLocks/>
          </p:cNvCxnSpPr>
          <p:nvPr/>
        </p:nvCxnSpPr>
        <p:spPr>
          <a:xfrm>
            <a:off x="5627097" y="2636867"/>
            <a:ext cx="14730" cy="3193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xmlns="" id="{17AB4178-322F-424F-92A8-E6919524CE2F}"/>
              </a:ext>
            </a:extLst>
          </p:cNvPr>
          <p:cNvCxnSpPr>
            <a:cxnSpLocks/>
          </p:cNvCxnSpPr>
          <p:nvPr/>
        </p:nvCxnSpPr>
        <p:spPr>
          <a:xfrm flipV="1">
            <a:off x="4411598" y="4707631"/>
            <a:ext cx="1" cy="2783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xmlns="" id="{DD96264E-54CD-418D-821B-FDD0C5344173}"/>
              </a:ext>
            </a:extLst>
          </p:cNvPr>
          <p:cNvCxnSpPr>
            <a:cxnSpLocks/>
          </p:cNvCxnSpPr>
          <p:nvPr/>
        </p:nvCxnSpPr>
        <p:spPr>
          <a:xfrm>
            <a:off x="380525" y="3157098"/>
            <a:ext cx="236422" cy="5118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xmlns="" id="{BD9F7395-B704-424E-8D37-F6896E04A8EE}"/>
              </a:ext>
            </a:extLst>
          </p:cNvPr>
          <p:cNvCxnSpPr>
            <a:cxnSpLocks/>
          </p:cNvCxnSpPr>
          <p:nvPr/>
        </p:nvCxnSpPr>
        <p:spPr>
          <a:xfrm>
            <a:off x="885234" y="3958159"/>
            <a:ext cx="193676" cy="5899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xmlns="" id="{49EC56E0-33A6-4630-A4FA-9224528DBCEB}"/>
              </a:ext>
            </a:extLst>
          </p:cNvPr>
          <p:cNvSpPr txBox="1"/>
          <p:nvPr/>
        </p:nvSpPr>
        <p:spPr>
          <a:xfrm>
            <a:off x="171453" y="3748275"/>
            <a:ext cx="1674946"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Los Angeles</a:t>
            </a:r>
            <a:endParaRPr lang="en-US" sz="800" b="1" dirty="0"/>
          </a:p>
          <a:p>
            <a:r>
              <a:rPr lang="en-US" sz="800" b="1" dirty="0"/>
              <a:t>U.S. Census Pop: 	  1,125,300</a:t>
            </a:r>
          </a:p>
          <a:p>
            <a:r>
              <a:rPr lang="en-US" sz="800" b="1" dirty="0"/>
              <a:t>FB Potential Reach: 2,700,000</a:t>
            </a:r>
          </a:p>
          <a:p>
            <a:r>
              <a:rPr lang="en-US" sz="800" b="1" i="1" dirty="0">
                <a:solidFill>
                  <a:srgbClr val="FF0000"/>
                </a:solidFill>
              </a:rPr>
              <a:t>Overage:  +1,574,700 (+140%)</a:t>
            </a:r>
          </a:p>
        </p:txBody>
      </p:sp>
      <p:sp>
        <p:nvSpPr>
          <p:cNvPr id="148" name="TextBox 147">
            <a:extLst>
              <a:ext uri="{FF2B5EF4-FFF2-40B4-BE49-F238E27FC236}">
                <a16:creationId xmlns:a16="http://schemas.microsoft.com/office/drawing/2014/main" xmlns="" id="{8FC9A0AE-131B-4A46-A993-E6AAE8DE02C8}"/>
              </a:ext>
            </a:extLst>
          </p:cNvPr>
          <p:cNvSpPr txBox="1"/>
          <p:nvPr/>
        </p:nvSpPr>
        <p:spPr>
          <a:xfrm>
            <a:off x="4505486" y="2099509"/>
            <a:ext cx="167077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Chicago</a:t>
            </a:r>
            <a:endParaRPr lang="en-US" sz="800" b="1" dirty="0"/>
          </a:p>
          <a:p>
            <a:r>
              <a:rPr lang="en-US" sz="800" b="1" dirty="0"/>
              <a:t>U.S. Census Pop: 	     808,785</a:t>
            </a:r>
          </a:p>
          <a:p>
            <a:r>
              <a:rPr lang="en-US" sz="800" b="1" dirty="0"/>
              <a:t>FB Potential Reach: 1,900,000</a:t>
            </a:r>
          </a:p>
          <a:p>
            <a:r>
              <a:rPr lang="en-US" sz="800" b="1" i="1" dirty="0">
                <a:solidFill>
                  <a:srgbClr val="FF0000"/>
                </a:solidFill>
              </a:rPr>
              <a:t>Overage:  +1,091,215 (+135%)</a:t>
            </a:r>
          </a:p>
        </p:txBody>
      </p:sp>
      <p:sp>
        <p:nvSpPr>
          <p:cNvPr id="155" name="TextBox 154">
            <a:extLst>
              <a:ext uri="{FF2B5EF4-FFF2-40B4-BE49-F238E27FC236}">
                <a16:creationId xmlns:a16="http://schemas.microsoft.com/office/drawing/2014/main" xmlns="" id="{7C2F5F79-DD8D-4C29-A746-924FB116921B}"/>
              </a:ext>
            </a:extLst>
          </p:cNvPr>
          <p:cNvSpPr txBox="1"/>
          <p:nvPr/>
        </p:nvSpPr>
        <p:spPr>
          <a:xfrm>
            <a:off x="3613064" y="4136638"/>
            <a:ext cx="167077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Dallas</a:t>
            </a:r>
            <a:endParaRPr lang="en-US" sz="800" b="1" dirty="0"/>
          </a:p>
          <a:p>
            <a:r>
              <a:rPr lang="en-US" sz="800" b="1" dirty="0"/>
              <a:t>U.S. Census Pop: 	     379,567</a:t>
            </a:r>
          </a:p>
          <a:p>
            <a:r>
              <a:rPr lang="en-US" sz="800" b="1" dirty="0"/>
              <a:t>FB Potential Reach: 1,200,000</a:t>
            </a:r>
          </a:p>
          <a:p>
            <a:r>
              <a:rPr lang="en-US" sz="800" b="1" i="1" dirty="0">
                <a:solidFill>
                  <a:srgbClr val="FF0000"/>
                </a:solidFill>
              </a:rPr>
              <a:t>Overage:     +820,433 (+216%)</a:t>
            </a:r>
          </a:p>
        </p:txBody>
      </p:sp>
      <p:cxnSp>
        <p:nvCxnSpPr>
          <p:cNvPr id="166" name="Straight Connector 165">
            <a:extLst>
              <a:ext uri="{FF2B5EF4-FFF2-40B4-BE49-F238E27FC236}">
                <a16:creationId xmlns:a16="http://schemas.microsoft.com/office/drawing/2014/main" xmlns="" id="{250E4952-74AD-4143-B06F-6E401940FBE8}"/>
              </a:ext>
            </a:extLst>
          </p:cNvPr>
          <p:cNvCxnSpPr>
            <a:cxnSpLocks/>
            <a:stCxn id="167" idx="1"/>
          </p:cNvCxnSpPr>
          <p:nvPr/>
        </p:nvCxnSpPr>
        <p:spPr>
          <a:xfrm flipH="1" flipV="1">
            <a:off x="4722841" y="5543471"/>
            <a:ext cx="171598" cy="1689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xmlns="" id="{AEBAF246-34FB-4CE1-B0C0-D9A7263DA8C4}"/>
              </a:ext>
            </a:extLst>
          </p:cNvPr>
          <p:cNvSpPr txBox="1"/>
          <p:nvPr/>
        </p:nvSpPr>
        <p:spPr>
          <a:xfrm>
            <a:off x="4894439" y="5420072"/>
            <a:ext cx="167077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Houston</a:t>
            </a:r>
            <a:endParaRPr lang="en-US" sz="800" b="1" dirty="0"/>
          </a:p>
          <a:p>
            <a:r>
              <a:rPr lang="en-US" sz="800" b="1" dirty="0"/>
              <a:t>U.S. Census Pop: 	     645,229</a:t>
            </a:r>
          </a:p>
          <a:p>
            <a:r>
              <a:rPr lang="en-US" sz="800" b="1" dirty="0"/>
              <a:t>FB Potential Reach: 1,800,000</a:t>
            </a:r>
          </a:p>
          <a:p>
            <a:r>
              <a:rPr lang="en-US" sz="800" b="1" i="1" dirty="0">
                <a:solidFill>
                  <a:srgbClr val="FF0000"/>
                </a:solidFill>
              </a:rPr>
              <a:t>Overage:  +1,154,771 (+179%)</a:t>
            </a:r>
          </a:p>
        </p:txBody>
      </p:sp>
      <p:sp>
        <p:nvSpPr>
          <p:cNvPr id="168" name="TextBox 167">
            <a:extLst>
              <a:ext uri="{FF2B5EF4-FFF2-40B4-BE49-F238E27FC236}">
                <a16:creationId xmlns:a16="http://schemas.microsoft.com/office/drawing/2014/main" xmlns="" id="{B87FDB29-E68A-46DA-8DEA-0D184BD1B607}"/>
              </a:ext>
            </a:extLst>
          </p:cNvPr>
          <p:cNvSpPr txBox="1"/>
          <p:nvPr/>
        </p:nvSpPr>
        <p:spPr>
          <a:xfrm>
            <a:off x="6460590" y="1852157"/>
            <a:ext cx="167077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New York</a:t>
            </a:r>
            <a:endParaRPr lang="en-US" sz="800" b="1" dirty="0"/>
          </a:p>
          <a:p>
            <a:r>
              <a:rPr lang="en-US" sz="800" b="1" dirty="0"/>
              <a:t>U.S. Census Pop: 	  2,305,171</a:t>
            </a:r>
          </a:p>
          <a:p>
            <a:r>
              <a:rPr lang="en-US" sz="800" b="1" dirty="0"/>
              <a:t>FB Potential Reach: 4,100,000</a:t>
            </a:r>
          </a:p>
          <a:p>
            <a:r>
              <a:rPr lang="en-US" sz="800" b="1" i="1" dirty="0">
                <a:solidFill>
                  <a:srgbClr val="FF0000"/>
                </a:solidFill>
              </a:rPr>
              <a:t>Overage:    +1,794,829 (+78%)</a:t>
            </a:r>
          </a:p>
        </p:txBody>
      </p:sp>
      <p:sp>
        <p:nvSpPr>
          <p:cNvPr id="169" name="TextBox 168">
            <a:extLst>
              <a:ext uri="{FF2B5EF4-FFF2-40B4-BE49-F238E27FC236}">
                <a16:creationId xmlns:a16="http://schemas.microsoft.com/office/drawing/2014/main" xmlns="" id="{DDC525EE-4025-4568-875B-84EA6F1F678D}"/>
              </a:ext>
            </a:extLst>
          </p:cNvPr>
          <p:cNvSpPr txBox="1"/>
          <p:nvPr/>
        </p:nvSpPr>
        <p:spPr>
          <a:xfrm>
            <a:off x="165238" y="2604701"/>
            <a:ext cx="1570896"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San Jose</a:t>
            </a:r>
            <a:endParaRPr lang="en-US" sz="800" b="1" dirty="0"/>
          </a:p>
          <a:p>
            <a:r>
              <a:rPr lang="en-US" sz="800" b="1" dirty="0"/>
              <a:t>U.S. Census Pop: 	  256,343</a:t>
            </a:r>
          </a:p>
          <a:p>
            <a:r>
              <a:rPr lang="en-US" sz="800" b="1" dirty="0"/>
              <a:t>FB Potential Reach: 490,000</a:t>
            </a:r>
          </a:p>
          <a:p>
            <a:r>
              <a:rPr lang="en-US" sz="800" b="1" i="1" dirty="0">
                <a:solidFill>
                  <a:srgbClr val="FF0000"/>
                </a:solidFill>
              </a:rPr>
              <a:t>Overage:  +233,657 (+91%)</a:t>
            </a:r>
          </a:p>
        </p:txBody>
      </p:sp>
      <p:cxnSp>
        <p:nvCxnSpPr>
          <p:cNvPr id="171" name="Straight Connector 170">
            <a:extLst>
              <a:ext uri="{FF2B5EF4-FFF2-40B4-BE49-F238E27FC236}">
                <a16:creationId xmlns:a16="http://schemas.microsoft.com/office/drawing/2014/main" xmlns="" id="{1037E73E-B58C-48A0-A0D8-48C0E940EE60}"/>
              </a:ext>
            </a:extLst>
          </p:cNvPr>
          <p:cNvCxnSpPr>
            <a:cxnSpLocks/>
          </p:cNvCxnSpPr>
          <p:nvPr/>
        </p:nvCxnSpPr>
        <p:spPr>
          <a:xfrm>
            <a:off x="7473615" y="2974635"/>
            <a:ext cx="336231" cy="6043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xmlns="" id="{F291BBE3-4104-490A-8698-4FE73F63C1A7}"/>
              </a:ext>
            </a:extLst>
          </p:cNvPr>
          <p:cNvSpPr txBox="1"/>
          <p:nvPr/>
        </p:nvSpPr>
        <p:spPr>
          <a:xfrm>
            <a:off x="7279684" y="3235163"/>
            <a:ext cx="167077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Philadelphia</a:t>
            </a:r>
            <a:endParaRPr lang="en-US" sz="800" b="1" dirty="0"/>
          </a:p>
          <a:p>
            <a:r>
              <a:rPr lang="en-US" sz="800" b="1" dirty="0"/>
              <a:t>U.S. Census Pop: 	     459,386</a:t>
            </a:r>
          </a:p>
          <a:p>
            <a:r>
              <a:rPr lang="en-US" sz="800" b="1" dirty="0"/>
              <a:t>FB Potential Reach: 1,100,000</a:t>
            </a:r>
          </a:p>
          <a:p>
            <a:r>
              <a:rPr lang="en-US" sz="800" b="1" i="1" dirty="0">
                <a:solidFill>
                  <a:srgbClr val="FF0000"/>
                </a:solidFill>
              </a:rPr>
              <a:t>Overage:     +640,614 (+139%)</a:t>
            </a:r>
          </a:p>
        </p:txBody>
      </p:sp>
      <p:cxnSp>
        <p:nvCxnSpPr>
          <p:cNvPr id="173" name="Straight Connector 172">
            <a:extLst>
              <a:ext uri="{FF2B5EF4-FFF2-40B4-BE49-F238E27FC236}">
                <a16:creationId xmlns:a16="http://schemas.microsoft.com/office/drawing/2014/main" xmlns="" id="{0B986D77-87E7-4640-8FF5-B9F156B8C830}"/>
              </a:ext>
            </a:extLst>
          </p:cNvPr>
          <p:cNvCxnSpPr>
            <a:cxnSpLocks/>
          </p:cNvCxnSpPr>
          <p:nvPr/>
        </p:nvCxnSpPr>
        <p:spPr>
          <a:xfrm>
            <a:off x="1971084" y="4168890"/>
            <a:ext cx="15876" cy="5699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xmlns="" id="{3664DABE-6F2E-4CED-88B5-647C20B6F1A9}"/>
              </a:ext>
            </a:extLst>
          </p:cNvPr>
          <p:cNvSpPr txBox="1"/>
          <p:nvPr/>
        </p:nvSpPr>
        <p:spPr>
          <a:xfrm>
            <a:off x="1890679" y="3991088"/>
            <a:ext cx="1580981"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Phoenix</a:t>
            </a:r>
            <a:endParaRPr lang="en-US" sz="800" b="1" dirty="0"/>
          </a:p>
          <a:p>
            <a:r>
              <a:rPr lang="en-US" sz="800" b="1" dirty="0"/>
              <a:t>U.S. Census Pop: 	  410,220</a:t>
            </a:r>
          </a:p>
          <a:p>
            <a:r>
              <a:rPr lang="en-US" sz="800" b="1" dirty="0"/>
              <a:t>FB Potential Reach: 720,000</a:t>
            </a:r>
          </a:p>
          <a:p>
            <a:r>
              <a:rPr lang="en-US" sz="800" b="1" i="1" dirty="0">
                <a:solidFill>
                  <a:srgbClr val="FF0000"/>
                </a:solidFill>
              </a:rPr>
              <a:t>Overage:    +309,780 (+76%)</a:t>
            </a:r>
          </a:p>
        </p:txBody>
      </p:sp>
      <p:cxnSp>
        <p:nvCxnSpPr>
          <p:cNvPr id="174" name="Straight Connector 173">
            <a:extLst>
              <a:ext uri="{FF2B5EF4-FFF2-40B4-BE49-F238E27FC236}">
                <a16:creationId xmlns:a16="http://schemas.microsoft.com/office/drawing/2014/main" xmlns="" id="{1255384E-184B-446C-9677-C1815BE6E525}"/>
              </a:ext>
            </a:extLst>
          </p:cNvPr>
          <p:cNvCxnSpPr>
            <a:cxnSpLocks/>
          </p:cNvCxnSpPr>
          <p:nvPr/>
        </p:nvCxnSpPr>
        <p:spPr>
          <a:xfrm flipH="1">
            <a:off x="3447459" y="5536919"/>
            <a:ext cx="85724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TextBox 174">
            <a:extLst>
              <a:ext uri="{FF2B5EF4-FFF2-40B4-BE49-F238E27FC236}">
                <a16:creationId xmlns:a16="http://schemas.microsoft.com/office/drawing/2014/main" xmlns="" id="{4831D6D0-E4CA-4C7A-995B-D257D8412BE4}"/>
              </a:ext>
            </a:extLst>
          </p:cNvPr>
          <p:cNvSpPr txBox="1"/>
          <p:nvPr/>
        </p:nvSpPr>
        <p:spPr>
          <a:xfrm>
            <a:off x="2407731" y="5283388"/>
            <a:ext cx="1580981"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San Antonio</a:t>
            </a:r>
            <a:endParaRPr lang="en-US" sz="800" b="1" dirty="0"/>
          </a:p>
          <a:p>
            <a:r>
              <a:rPr lang="en-US" sz="800" b="1" dirty="0"/>
              <a:t>U.S. Census Pop: 	  401,801</a:t>
            </a:r>
          </a:p>
          <a:p>
            <a:r>
              <a:rPr lang="en-US" sz="800" b="1" dirty="0"/>
              <a:t>FB Potential Reach: 690,000</a:t>
            </a:r>
          </a:p>
          <a:p>
            <a:r>
              <a:rPr lang="en-US" sz="800" b="1" i="1" dirty="0">
                <a:solidFill>
                  <a:srgbClr val="FF0000"/>
                </a:solidFill>
              </a:rPr>
              <a:t>Overage:    +288,199 (+72%)</a:t>
            </a:r>
          </a:p>
        </p:txBody>
      </p:sp>
      <p:cxnSp>
        <p:nvCxnSpPr>
          <p:cNvPr id="177" name="Straight Connector 176">
            <a:extLst>
              <a:ext uri="{FF2B5EF4-FFF2-40B4-BE49-F238E27FC236}">
                <a16:creationId xmlns:a16="http://schemas.microsoft.com/office/drawing/2014/main" xmlns="" id="{5CD047F1-1E48-4968-AE13-7247EB45E3EC}"/>
              </a:ext>
            </a:extLst>
          </p:cNvPr>
          <p:cNvCxnSpPr>
            <a:cxnSpLocks/>
          </p:cNvCxnSpPr>
          <p:nvPr/>
        </p:nvCxnSpPr>
        <p:spPr>
          <a:xfrm flipH="1">
            <a:off x="1158284" y="4684420"/>
            <a:ext cx="50800" cy="6584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xmlns="" id="{9D461BE6-2894-487C-B1B9-4FAFF786C053}"/>
              </a:ext>
            </a:extLst>
          </p:cNvPr>
          <p:cNvSpPr txBox="1"/>
          <p:nvPr/>
        </p:nvSpPr>
        <p:spPr>
          <a:xfrm>
            <a:off x="314522" y="5067002"/>
            <a:ext cx="1576157"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San Diego</a:t>
            </a:r>
            <a:endParaRPr lang="en-US" sz="800" b="1" dirty="0"/>
          </a:p>
          <a:p>
            <a:r>
              <a:rPr lang="en-US" sz="800" b="1" dirty="0"/>
              <a:t>U.S. Census Pop: 	  434,646</a:t>
            </a:r>
          </a:p>
          <a:p>
            <a:r>
              <a:rPr lang="en-US" sz="800" b="1" dirty="0"/>
              <a:t>FB Potential Reach: 760,000</a:t>
            </a:r>
          </a:p>
          <a:p>
            <a:r>
              <a:rPr lang="en-US" sz="800" b="1" i="1" dirty="0">
                <a:solidFill>
                  <a:srgbClr val="FF0000"/>
                </a:solidFill>
              </a:rPr>
              <a:t>Overage:    +325,354 (+75%)</a:t>
            </a:r>
          </a:p>
        </p:txBody>
      </p:sp>
      <p:sp>
        <p:nvSpPr>
          <p:cNvPr id="179" name="Text Placeholder 2">
            <a:extLst>
              <a:ext uri="{FF2B5EF4-FFF2-40B4-BE49-F238E27FC236}">
                <a16:creationId xmlns:a16="http://schemas.microsoft.com/office/drawing/2014/main" xmlns="" id="{0EB89A59-88C6-4E78-8492-3792286F791B}"/>
              </a:ext>
            </a:extLst>
          </p:cNvPr>
          <p:cNvSpPr txBox="1">
            <a:spLocks/>
          </p:cNvSpPr>
          <p:nvPr/>
        </p:nvSpPr>
        <p:spPr>
          <a:xfrm>
            <a:off x="898500" y="1171336"/>
            <a:ext cx="7132056" cy="27587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P18-34</a:t>
            </a:r>
          </a:p>
        </p:txBody>
      </p:sp>
      <p:sp>
        <p:nvSpPr>
          <p:cNvPr id="180" name="Text Placeholder 4">
            <a:extLst>
              <a:ext uri="{FF2B5EF4-FFF2-40B4-BE49-F238E27FC236}">
                <a16:creationId xmlns:a16="http://schemas.microsoft.com/office/drawing/2014/main" xmlns="" id="{68D472A6-0E72-4435-98DE-E057F692BA54}"/>
              </a:ext>
            </a:extLst>
          </p:cNvPr>
          <p:cNvSpPr txBox="1">
            <a:spLocks/>
          </p:cNvSpPr>
          <p:nvPr/>
        </p:nvSpPr>
        <p:spPr>
          <a:xfrm>
            <a:off x="329142" y="6136914"/>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63782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Box 229">
            <a:extLst>
              <a:ext uri="{FF2B5EF4-FFF2-40B4-BE49-F238E27FC236}">
                <a16:creationId xmlns:a16="http://schemas.microsoft.com/office/drawing/2014/main" xmlns="" id="{F014BFF7-BF75-4843-ADD2-93EADA678231}"/>
              </a:ext>
            </a:extLst>
          </p:cNvPr>
          <p:cNvSpPr txBox="1">
            <a:spLocks noChangeArrowheads="1"/>
          </p:cNvSpPr>
          <p:nvPr/>
        </p:nvSpPr>
        <p:spPr bwMode="auto">
          <a:xfrm>
            <a:off x="7521760" y="325038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DE</a:t>
            </a:r>
          </a:p>
        </p:txBody>
      </p:sp>
      <p:sp>
        <p:nvSpPr>
          <p:cNvPr id="24" name="Freeform 52">
            <a:extLst>
              <a:ext uri="{FF2B5EF4-FFF2-40B4-BE49-F238E27FC236}">
                <a16:creationId xmlns:a16="http://schemas.microsoft.com/office/drawing/2014/main" xmlns="" id="{9C244E50-7AB6-40FA-92E1-7CCA85A96BF7}"/>
              </a:ext>
            </a:extLst>
          </p:cNvPr>
          <p:cNvSpPr>
            <a:spLocks/>
          </p:cNvSpPr>
          <p:nvPr/>
        </p:nvSpPr>
        <p:spPr bwMode="auto">
          <a:xfrm>
            <a:off x="6441484" y="3191063"/>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25" name="Freeform 15">
            <a:extLst>
              <a:ext uri="{FF2B5EF4-FFF2-40B4-BE49-F238E27FC236}">
                <a16:creationId xmlns:a16="http://schemas.microsoft.com/office/drawing/2014/main" xmlns="" id="{3F695CDF-56A8-4BBE-9899-57F9E225EEA7}"/>
              </a:ext>
            </a:extLst>
          </p:cNvPr>
          <p:cNvSpPr>
            <a:spLocks/>
          </p:cNvSpPr>
          <p:nvPr/>
        </p:nvSpPr>
        <p:spPr bwMode="auto">
          <a:xfrm>
            <a:off x="6881222" y="3067238"/>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26" name="Freeform 58">
            <a:extLst>
              <a:ext uri="{FF2B5EF4-FFF2-40B4-BE49-F238E27FC236}">
                <a16:creationId xmlns:a16="http://schemas.microsoft.com/office/drawing/2014/main" xmlns="" id="{9AB57AE7-DE63-4D42-B64A-DCF99F90EDAE}"/>
              </a:ext>
            </a:extLst>
          </p:cNvPr>
          <p:cNvSpPr>
            <a:spLocks/>
          </p:cNvSpPr>
          <p:nvPr/>
        </p:nvSpPr>
        <p:spPr bwMode="auto">
          <a:xfrm>
            <a:off x="7497172" y="1830576"/>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8" name="Freeform 14">
            <a:extLst>
              <a:ext uri="{FF2B5EF4-FFF2-40B4-BE49-F238E27FC236}">
                <a16:creationId xmlns:a16="http://schemas.microsoft.com/office/drawing/2014/main" xmlns="" id="{49F32AD1-2E55-4E89-AE95-6CE531C146D9}"/>
              </a:ext>
            </a:extLst>
          </p:cNvPr>
          <p:cNvSpPr>
            <a:spLocks/>
          </p:cNvSpPr>
          <p:nvPr/>
        </p:nvSpPr>
        <p:spPr bwMode="auto">
          <a:xfrm>
            <a:off x="7749584" y="1187638"/>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9" name="Freeform 16">
            <a:extLst>
              <a:ext uri="{FF2B5EF4-FFF2-40B4-BE49-F238E27FC236}">
                <a16:creationId xmlns:a16="http://schemas.microsoft.com/office/drawing/2014/main" xmlns="" id="{C6783C17-670B-4A40-B90C-40DA9D5717C2}"/>
              </a:ext>
            </a:extLst>
          </p:cNvPr>
          <p:cNvSpPr>
            <a:spLocks/>
          </p:cNvSpPr>
          <p:nvPr/>
        </p:nvSpPr>
        <p:spPr bwMode="auto">
          <a:xfrm>
            <a:off x="750297" y="1282888"/>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rgbClr val="567CB4"/>
          </a:solidFill>
          <a:ln w="12701">
            <a:solidFill>
              <a:srgbClr val="000000"/>
            </a:solidFill>
            <a:round/>
            <a:headEnd/>
            <a:tailEnd/>
          </a:ln>
        </p:spPr>
        <p:txBody>
          <a:bodyPr/>
          <a:lstStyle/>
          <a:p>
            <a:pPr>
              <a:defRPr/>
            </a:pPr>
            <a:endParaRPr lang="en-US" sz="1000"/>
          </a:p>
        </p:txBody>
      </p:sp>
      <p:sp>
        <p:nvSpPr>
          <p:cNvPr id="40" name="Freeform 17">
            <a:extLst>
              <a:ext uri="{FF2B5EF4-FFF2-40B4-BE49-F238E27FC236}">
                <a16:creationId xmlns:a16="http://schemas.microsoft.com/office/drawing/2014/main" xmlns="" id="{220DB208-65D2-4675-AC7E-F6454A62A22A}"/>
              </a:ext>
            </a:extLst>
          </p:cNvPr>
          <p:cNvSpPr>
            <a:spLocks/>
          </p:cNvSpPr>
          <p:nvPr/>
        </p:nvSpPr>
        <p:spPr bwMode="auto">
          <a:xfrm>
            <a:off x="518522" y="1840101"/>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1" name="Freeform 18">
            <a:extLst>
              <a:ext uri="{FF2B5EF4-FFF2-40B4-BE49-F238E27FC236}">
                <a16:creationId xmlns:a16="http://schemas.microsoft.com/office/drawing/2014/main" xmlns="" id="{B8CB3B12-B6D6-4E63-8C44-7F372E9862F3}"/>
              </a:ext>
            </a:extLst>
          </p:cNvPr>
          <p:cNvSpPr>
            <a:spLocks/>
          </p:cNvSpPr>
          <p:nvPr/>
        </p:nvSpPr>
        <p:spPr bwMode="auto">
          <a:xfrm>
            <a:off x="416922" y="2621151"/>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67CB4"/>
          </a:solidFill>
          <a:ln w="12701">
            <a:solidFill>
              <a:srgbClr val="000000"/>
            </a:solidFill>
            <a:round/>
            <a:headEnd/>
            <a:tailEnd/>
          </a:ln>
        </p:spPr>
        <p:txBody>
          <a:bodyPr/>
          <a:lstStyle/>
          <a:p>
            <a:endParaRPr lang="en-US" sz="1000"/>
          </a:p>
        </p:txBody>
      </p:sp>
      <p:sp>
        <p:nvSpPr>
          <p:cNvPr id="42" name="Freeform 19">
            <a:extLst>
              <a:ext uri="{FF2B5EF4-FFF2-40B4-BE49-F238E27FC236}">
                <a16:creationId xmlns:a16="http://schemas.microsoft.com/office/drawing/2014/main" xmlns="" id="{7FD0B140-93FB-4905-A349-02657424BFA7}"/>
              </a:ext>
            </a:extLst>
          </p:cNvPr>
          <p:cNvSpPr>
            <a:spLocks/>
          </p:cNvSpPr>
          <p:nvPr/>
        </p:nvSpPr>
        <p:spPr bwMode="auto">
          <a:xfrm>
            <a:off x="982072" y="2752913"/>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3" name="Freeform 20">
            <a:extLst>
              <a:ext uri="{FF2B5EF4-FFF2-40B4-BE49-F238E27FC236}">
                <a16:creationId xmlns:a16="http://schemas.microsoft.com/office/drawing/2014/main" xmlns="" id="{8883FE89-2961-40E7-9875-C311B4131167}"/>
              </a:ext>
            </a:extLst>
          </p:cNvPr>
          <p:cNvSpPr>
            <a:spLocks/>
          </p:cNvSpPr>
          <p:nvPr/>
        </p:nvSpPr>
        <p:spPr bwMode="auto">
          <a:xfrm>
            <a:off x="1521822" y="1451163"/>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4" name="Freeform 21">
            <a:extLst>
              <a:ext uri="{FF2B5EF4-FFF2-40B4-BE49-F238E27FC236}">
                <a16:creationId xmlns:a16="http://schemas.microsoft.com/office/drawing/2014/main" xmlns="" id="{7F7019AD-1EEB-4C44-8ABE-E2C00D5E7539}"/>
              </a:ext>
            </a:extLst>
          </p:cNvPr>
          <p:cNvSpPr>
            <a:spLocks/>
          </p:cNvSpPr>
          <p:nvPr/>
        </p:nvSpPr>
        <p:spPr bwMode="auto">
          <a:xfrm>
            <a:off x="1796459" y="2925951"/>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5" name="Freeform 22">
            <a:extLst>
              <a:ext uri="{FF2B5EF4-FFF2-40B4-BE49-F238E27FC236}">
                <a16:creationId xmlns:a16="http://schemas.microsoft.com/office/drawing/2014/main" xmlns="" id="{84B0DD19-B345-4540-A33A-0DED27AD5954}"/>
              </a:ext>
            </a:extLst>
          </p:cNvPr>
          <p:cNvSpPr>
            <a:spLocks/>
          </p:cNvSpPr>
          <p:nvPr/>
        </p:nvSpPr>
        <p:spPr bwMode="auto">
          <a:xfrm>
            <a:off x="1832972" y="1467038"/>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6" name="Freeform 23">
            <a:extLst>
              <a:ext uri="{FF2B5EF4-FFF2-40B4-BE49-F238E27FC236}">
                <a16:creationId xmlns:a16="http://schemas.microsoft.com/office/drawing/2014/main" xmlns="" id="{0494BEAC-BA1C-4EE9-B6E2-9BF8C07C3B6E}"/>
              </a:ext>
            </a:extLst>
          </p:cNvPr>
          <p:cNvSpPr>
            <a:spLocks/>
          </p:cNvSpPr>
          <p:nvPr/>
        </p:nvSpPr>
        <p:spPr bwMode="auto">
          <a:xfrm>
            <a:off x="2312397" y="2370326"/>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7" name="Freeform 24">
            <a:extLst>
              <a:ext uri="{FF2B5EF4-FFF2-40B4-BE49-F238E27FC236}">
                <a16:creationId xmlns:a16="http://schemas.microsoft.com/office/drawing/2014/main" xmlns="" id="{E4FB8FAB-DD63-43A3-982F-AB33F9262565}"/>
              </a:ext>
            </a:extLst>
          </p:cNvPr>
          <p:cNvSpPr>
            <a:spLocks/>
          </p:cNvSpPr>
          <p:nvPr/>
        </p:nvSpPr>
        <p:spPr bwMode="auto">
          <a:xfrm>
            <a:off x="2526709" y="3232338"/>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rgbClr val="567CB4"/>
          </a:solidFill>
          <a:ln w="12701">
            <a:solidFill>
              <a:srgbClr val="000000"/>
            </a:solidFill>
            <a:round/>
            <a:headEnd/>
            <a:tailEnd/>
          </a:ln>
        </p:spPr>
        <p:txBody>
          <a:bodyPr/>
          <a:lstStyle/>
          <a:p>
            <a:endParaRPr lang="en-US" sz="1000"/>
          </a:p>
        </p:txBody>
      </p:sp>
      <p:sp>
        <p:nvSpPr>
          <p:cNvPr id="48" name="Freeform 25">
            <a:extLst>
              <a:ext uri="{FF2B5EF4-FFF2-40B4-BE49-F238E27FC236}">
                <a16:creationId xmlns:a16="http://schemas.microsoft.com/office/drawing/2014/main" xmlns="" id="{4B347FB2-8747-4D98-8FF6-E3694ADC33FD}"/>
              </a:ext>
            </a:extLst>
          </p:cNvPr>
          <p:cNvSpPr>
            <a:spLocks/>
          </p:cNvSpPr>
          <p:nvPr/>
        </p:nvSpPr>
        <p:spPr bwMode="auto">
          <a:xfrm>
            <a:off x="1540872" y="3967351"/>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0" name="Freeform 26">
            <a:extLst>
              <a:ext uri="{FF2B5EF4-FFF2-40B4-BE49-F238E27FC236}">
                <a16:creationId xmlns:a16="http://schemas.microsoft.com/office/drawing/2014/main" xmlns="" id="{41168C10-FC78-4FD6-81A1-6A43886455D5}"/>
              </a:ext>
            </a:extLst>
          </p:cNvPr>
          <p:cNvSpPr>
            <a:spLocks/>
          </p:cNvSpPr>
          <p:nvPr/>
        </p:nvSpPr>
        <p:spPr bwMode="auto">
          <a:xfrm>
            <a:off x="2406059" y="4051488"/>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3" name="Freeform 27">
            <a:extLst>
              <a:ext uri="{FF2B5EF4-FFF2-40B4-BE49-F238E27FC236}">
                <a16:creationId xmlns:a16="http://schemas.microsoft.com/office/drawing/2014/main" xmlns="" id="{18D8D129-D453-42F9-8D4E-06490AD20EC7}"/>
              </a:ext>
            </a:extLst>
          </p:cNvPr>
          <p:cNvSpPr>
            <a:spLocks/>
          </p:cNvSpPr>
          <p:nvPr/>
        </p:nvSpPr>
        <p:spPr bwMode="auto">
          <a:xfrm>
            <a:off x="2826747" y="4216588"/>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67CB4"/>
          </a:solidFill>
          <a:ln w="12701">
            <a:solidFill>
              <a:srgbClr val="000000"/>
            </a:solidFill>
            <a:round/>
            <a:headEnd/>
            <a:tailEnd/>
          </a:ln>
        </p:spPr>
        <p:txBody>
          <a:bodyPr/>
          <a:lstStyle/>
          <a:p>
            <a:endParaRPr lang="en-US"/>
          </a:p>
        </p:txBody>
      </p:sp>
      <p:sp>
        <p:nvSpPr>
          <p:cNvPr id="55" name="Freeform 28">
            <a:extLst>
              <a:ext uri="{FF2B5EF4-FFF2-40B4-BE49-F238E27FC236}">
                <a16:creationId xmlns:a16="http://schemas.microsoft.com/office/drawing/2014/main" xmlns="" id="{BDF75FE6-6B66-4FC0-8960-7A645B9F3F11}"/>
              </a:ext>
            </a:extLst>
          </p:cNvPr>
          <p:cNvSpPr>
            <a:spLocks/>
          </p:cNvSpPr>
          <p:nvPr/>
        </p:nvSpPr>
        <p:spPr bwMode="auto">
          <a:xfrm>
            <a:off x="3388722" y="1605151"/>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7" name="Freeform 29">
            <a:extLst>
              <a:ext uri="{FF2B5EF4-FFF2-40B4-BE49-F238E27FC236}">
                <a16:creationId xmlns:a16="http://schemas.microsoft.com/office/drawing/2014/main" xmlns="" id="{FBF091A4-ECB3-4FA0-BDDC-93C674144965}"/>
              </a:ext>
            </a:extLst>
          </p:cNvPr>
          <p:cNvSpPr>
            <a:spLocks/>
          </p:cNvSpPr>
          <p:nvPr/>
        </p:nvSpPr>
        <p:spPr bwMode="auto">
          <a:xfrm>
            <a:off x="3363322" y="2229038"/>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9" name="Freeform 30">
            <a:extLst>
              <a:ext uri="{FF2B5EF4-FFF2-40B4-BE49-F238E27FC236}">
                <a16:creationId xmlns:a16="http://schemas.microsoft.com/office/drawing/2014/main" xmlns="" id="{77D94F25-6715-4C69-96F1-9332C1697FAE}"/>
              </a:ext>
            </a:extLst>
          </p:cNvPr>
          <p:cNvSpPr>
            <a:spLocks/>
          </p:cNvSpPr>
          <p:nvPr/>
        </p:nvSpPr>
        <p:spPr bwMode="auto">
          <a:xfrm>
            <a:off x="3345859" y="2857688"/>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1" name="Freeform 31">
            <a:extLst>
              <a:ext uri="{FF2B5EF4-FFF2-40B4-BE49-F238E27FC236}">
                <a16:creationId xmlns:a16="http://schemas.microsoft.com/office/drawing/2014/main" xmlns="" id="{20D3C7A6-1563-4807-B020-B7C7D822477F}"/>
              </a:ext>
            </a:extLst>
          </p:cNvPr>
          <p:cNvSpPr>
            <a:spLocks/>
          </p:cNvSpPr>
          <p:nvPr/>
        </p:nvSpPr>
        <p:spPr bwMode="auto">
          <a:xfrm>
            <a:off x="3618909" y="3465701"/>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63" name="Freeform 32">
            <a:extLst>
              <a:ext uri="{FF2B5EF4-FFF2-40B4-BE49-F238E27FC236}">
                <a16:creationId xmlns:a16="http://schemas.microsoft.com/office/drawing/2014/main" xmlns="" id="{369B8CDC-8B03-4725-B136-B67D496FB923}"/>
              </a:ext>
            </a:extLst>
          </p:cNvPr>
          <p:cNvSpPr>
            <a:spLocks/>
          </p:cNvSpPr>
          <p:nvPr/>
        </p:nvSpPr>
        <p:spPr bwMode="auto">
          <a:xfrm>
            <a:off x="3447459" y="4095938"/>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5" name="Freeform 33">
            <a:extLst>
              <a:ext uri="{FF2B5EF4-FFF2-40B4-BE49-F238E27FC236}">
                <a16:creationId xmlns:a16="http://schemas.microsoft.com/office/drawing/2014/main" xmlns="" id="{B577753C-3F88-48C6-B776-82840B3FBDD4}"/>
              </a:ext>
            </a:extLst>
          </p:cNvPr>
          <p:cNvSpPr>
            <a:spLocks/>
          </p:cNvSpPr>
          <p:nvPr/>
        </p:nvSpPr>
        <p:spPr bwMode="auto">
          <a:xfrm>
            <a:off x="4768259" y="4103876"/>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7" name="Freeform 34">
            <a:extLst>
              <a:ext uri="{FF2B5EF4-FFF2-40B4-BE49-F238E27FC236}">
                <a16:creationId xmlns:a16="http://schemas.microsoft.com/office/drawing/2014/main" xmlns="" id="{F6A8221A-CFD2-43E7-8DC6-168FFB20BA73}"/>
              </a:ext>
            </a:extLst>
          </p:cNvPr>
          <p:cNvSpPr>
            <a:spLocks/>
          </p:cNvSpPr>
          <p:nvPr/>
        </p:nvSpPr>
        <p:spPr bwMode="auto">
          <a:xfrm>
            <a:off x="4855572" y="4845238"/>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68" name="Freeform 35">
            <a:extLst>
              <a:ext uri="{FF2B5EF4-FFF2-40B4-BE49-F238E27FC236}">
                <a16:creationId xmlns:a16="http://schemas.microsoft.com/office/drawing/2014/main" xmlns="" id="{20F3F9D7-975B-487C-AB3B-2B584DE4917A}"/>
              </a:ext>
            </a:extLst>
          </p:cNvPr>
          <p:cNvSpPr>
            <a:spLocks/>
          </p:cNvSpPr>
          <p:nvPr/>
        </p:nvSpPr>
        <p:spPr bwMode="auto">
          <a:xfrm>
            <a:off x="4252322" y="1528951"/>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9" name="Freeform 36">
            <a:extLst>
              <a:ext uri="{FF2B5EF4-FFF2-40B4-BE49-F238E27FC236}">
                <a16:creationId xmlns:a16="http://schemas.microsoft.com/office/drawing/2014/main" xmlns="" id="{11A72E89-817B-42AD-9D9F-8B2765088A44}"/>
              </a:ext>
            </a:extLst>
          </p:cNvPr>
          <p:cNvSpPr>
            <a:spLocks/>
          </p:cNvSpPr>
          <p:nvPr/>
        </p:nvSpPr>
        <p:spPr bwMode="auto">
          <a:xfrm>
            <a:off x="4911134" y="1948051"/>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rgbClr val="567CB4"/>
          </a:solidFill>
          <a:ln w="12701">
            <a:solidFill>
              <a:srgbClr val="000000"/>
            </a:solidFill>
            <a:round/>
            <a:headEnd/>
            <a:tailEnd/>
          </a:ln>
        </p:spPr>
        <p:txBody>
          <a:bodyPr/>
          <a:lstStyle/>
          <a:p>
            <a:endParaRPr lang="en-US" sz="1000"/>
          </a:p>
        </p:txBody>
      </p:sp>
      <p:sp>
        <p:nvSpPr>
          <p:cNvPr id="70" name="Freeform 37">
            <a:extLst>
              <a:ext uri="{FF2B5EF4-FFF2-40B4-BE49-F238E27FC236}">
                <a16:creationId xmlns:a16="http://schemas.microsoft.com/office/drawing/2014/main" xmlns="" id="{D0F3AA8E-DAD7-490F-8117-395F3CA56699}"/>
              </a:ext>
            </a:extLst>
          </p:cNvPr>
          <p:cNvSpPr>
            <a:spLocks/>
          </p:cNvSpPr>
          <p:nvPr/>
        </p:nvSpPr>
        <p:spPr bwMode="auto">
          <a:xfrm>
            <a:off x="4423772" y="2711638"/>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1" name="Freeform 38">
            <a:extLst>
              <a:ext uri="{FF2B5EF4-FFF2-40B4-BE49-F238E27FC236}">
                <a16:creationId xmlns:a16="http://schemas.microsoft.com/office/drawing/2014/main" xmlns="" id="{646FE77E-EFDB-4113-9092-3E2367C0E154}"/>
              </a:ext>
            </a:extLst>
          </p:cNvPr>
          <p:cNvSpPr>
            <a:spLocks/>
          </p:cNvSpPr>
          <p:nvPr/>
        </p:nvSpPr>
        <p:spPr bwMode="auto">
          <a:xfrm>
            <a:off x="5211172" y="1809938"/>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2" name="Freeform 39">
            <a:extLst>
              <a:ext uri="{FF2B5EF4-FFF2-40B4-BE49-F238E27FC236}">
                <a16:creationId xmlns:a16="http://schemas.microsoft.com/office/drawing/2014/main" xmlns="" id="{F69063B0-304F-4367-8B57-7B829D4259D6}"/>
              </a:ext>
            </a:extLst>
          </p:cNvPr>
          <p:cNvSpPr>
            <a:spLocks/>
          </p:cNvSpPr>
          <p:nvPr/>
        </p:nvSpPr>
        <p:spPr bwMode="auto">
          <a:xfrm>
            <a:off x="5785847" y="2082988"/>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3" name="Freeform 40">
            <a:extLst>
              <a:ext uri="{FF2B5EF4-FFF2-40B4-BE49-F238E27FC236}">
                <a16:creationId xmlns:a16="http://schemas.microsoft.com/office/drawing/2014/main" xmlns="" id="{CC8E0EF7-FDFC-49BC-980B-9F922A9DB576}"/>
              </a:ext>
            </a:extLst>
          </p:cNvPr>
          <p:cNvSpPr>
            <a:spLocks/>
          </p:cNvSpPr>
          <p:nvPr/>
        </p:nvSpPr>
        <p:spPr bwMode="auto">
          <a:xfrm>
            <a:off x="5139734" y="2844988"/>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4" name="Freeform 41">
            <a:extLst>
              <a:ext uri="{FF2B5EF4-FFF2-40B4-BE49-F238E27FC236}">
                <a16:creationId xmlns:a16="http://schemas.microsoft.com/office/drawing/2014/main" xmlns="" id="{9A8254CC-9ABA-454F-897C-8A6C960BD4C0}"/>
              </a:ext>
            </a:extLst>
          </p:cNvPr>
          <p:cNvSpPr>
            <a:spLocks/>
          </p:cNvSpPr>
          <p:nvPr/>
        </p:nvSpPr>
        <p:spPr bwMode="auto">
          <a:xfrm>
            <a:off x="4569822" y="3305363"/>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5" name="Freeform 42">
            <a:extLst>
              <a:ext uri="{FF2B5EF4-FFF2-40B4-BE49-F238E27FC236}">
                <a16:creationId xmlns:a16="http://schemas.microsoft.com/office/drawing/2014/main" xmlns="" id="{F3A8858E-4B36-4FBD-80C7-6A799E79CFAF}"/>
              </a:ext>
            </a:extLst>
          </p:cNvPr>
          <p:cNvSpPr>
            <a:spLocks/>
          </p:cNvSpPr>
          <p:nvPr/>
        </p:nvSpPr>
        <p:spPr bwMode="auto">
          <a:xfrm>
            <a:off x="5684247" y="2925951"/>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6" name="Freeform 43">
            <a:extLst>
              <a:ext uri="{FF2B5EF4-FFF2-40B4-BE49-F238E27FC236}">
                <a16:creationId xmlns:a16="http://schemas.microsoft.com/office/drawing/2014/main" xmlns="" id="{E9FC4E20-A0A3-4FA3-BBF8-1ADEF813CCF8}"/>
              </a:ext>
            </a:extLst>
          </p:cNvPr>
          <p:cNvSpPr>
            <a:spLocks/>
          </p:cNvSpPr>
          <p:nvPr/>
        </p:nvSpPr>
        <p:spPr bwMode="auto">
          <a:xfrm>
            <a:off x="6071597" y="2748151"/>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7" name="Freeform 44">
            <a:extLst>
              <a:ext uri="{FF2B5EF4-FFF2-40B4-BE49-F238E27FC236}">
                <a16:creationId xmlns:a16="http://schemas.microsoft.com/office/drawing/2014/main" xmlns="" id="{CA1D3327-F33E-4558-8F25-71E557BC1954}"/>
              </a:ext>
            </a:extLst>
          </p:cNvPr>
          <p:cNvSpPr>
            <a:spLocks/>
          </p:cNvSpPr>
          <p:nvPr/>
        </p:nvSpPr>
        <p:spPr bwMode="auto">
          <a:xfrm>
            <a:off x="5503272" y="3462526"/>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8" name="Freeform 45">
            <a:extLst>
              <a:ext uri="{FF2B5EF4-FFF2-40B4-BE49-F238E27FC236}">
                <a16:creationId xmlns:a16="http://schemas.microsoft.com/office/drawing/2014/main" xmlns="" id="{63676643-D841-4E65-BDED-958B79577E2D}"/>
              </a:ext>
            </a:extLst>
          </p:cNvPr>
          <p:cNvSpPr>
            <a:spLocks/>
          </p:cNvSpPr>
          <p:nvPr/>
        </p:nvSpPr>
        <p:spPr bwMode="auto">
          <a:xfrm>
            <a:off x="5427072" y="3899088"/>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chemeClr val="bg1">
              <a:lumMod val="85000"/>
            </a:schemeClr>
          </a:solidFill>
          <a:ln w="12701">
            <a:solidFill>
              <a:srgbClr val="000000"/>
            </a:solidFill>
            <a:round/>
            <a:headEnd/>
            <a:tailEnd/>
          </a:ln>
        </p:spPr>
        <p:txBody>
          <a:bodyPr anchor="ctr"/>
          <a:lstStyle/>
          <a:p>
            <a:pPr algn="ctr">
              <a:defRPr/>
            </a:pPr>
            <a:r>
              <a:rPr lang="en-US" sz="1000" b="1" dirty="0">
                <a:cs typeface="Arial" pitchFamily="34" charset="0"/>
              </a:rPr>
              <a:t>TN</a:t>
            </a:r>
          </a:p>
        </p:txBody>
      </p:sp>
      <p:sp>
        <p:nvSpPr>
          <p:cNvPr id="79" name="Freeform 46">
            <a:extLst>
              <a:ext uri="{FF2B5EF4-FFF2-40B4-BE49-F238E27FC236}">
                <a16:creationId xmlns:a16="http://schemas.microsoft.com/office/drawing/2014/main" xmlns="" id="{07B8B4FD-5B9B-41EC-84D2-9944C10AEF90}"/>
              </a:ext>
            </a:extLst>
          </p:cNvPr>
          <p:cNvSpPr>
            <a:spLocks/>
          </p:cNvSpPr>
          <p:nvPr/>
        </p:nvSpPr>
        <p:spPr bwMode="auto">
          <a:xfrm>
            <a:off x="5295309" y="4388038"/>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0" name="Freeform 47">
            <a:extLst>
              <a:ext uri="{FF2B5EF4-FFF2-40B4-BE49-F238E27FC236}">
                <a16:creationId xmlns:a16="http://schemas.microsoft.com/office/drawing/2014/main" xmlns="" id="{E4DB6DB3-7D43-483E-BA6D-624A5B32F710}"/>
              </a:ext>
            </a:extLst>
          </p:cNvPr>
          <p:cNvSpPr>
            <a:spLocks/>
          </p:cNvSpPr>
          <p:nvPr/>
        </p:nvSpPr>
        <p:spPr bwMode="auto">
          <a:xfrm>
            <a:off x="5798547" y="4311838"/>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1" name="Freeform 48">
            <a:extLst>
              <a:ext uri="{FF2B5EF4-FFF2-40B4-BE49-F238E27FC236}">
                <a16:creationId xmlns:a16="http://schemas.microsoft.com/office/drawing/2014/main" xmlns="" id="{2FBC1B53-FDEE-4C9D-AA6C-1D899309C6CF}"/>
              </a:ext>
            </a:extLst>
          </p:cNvPr>
          <p:cNvSpPr>
            <a:spLocks/>
          </p:cNvSpPr>
          <p:nvPr/>
        </p:nvSpPr>
        <p:spPr bwMode="auto">
          <a:xfrm>
            <a:off x="6189072" y="4268976"/>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2" name="Freeform 49">
            <a:extLst>
              <a:ext uri="{FF2B5EF4-FFF2-40B4-BE49-F238E27FC236}">
                <a16:creationId xmlns:a16="http://schemas.microsoft.com/office/drawing/2014/main" xmlns="" id="{0307FD95-6BC6-4068-9954-249228A2F464}"/>
              </a:ext>
            </a:extLst>
          </p:cNvPr>
          <p:cNvSpPr>
            <a:spLocks/>
          </p:cNvSpPr>
          <p:nvPr/>
        </p:nvSpPr>
        <p:spPr bwMode="auto">
          <a:xfrm>
            <a:off x="6538322" y="4141976"/>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3" name="Freeform 50">
            <a:extLst>
              <a:ext uri="{FF2B5EF4-FFF2-40B4-BE49-F238E27FC236}">
                <a16:creationId xmlns:a16="http://schemas.microsoft.com/office/drawing/2014/main" xmlns="" id="{05020821-5C5E-4209-9BF0-5C0930AA54D8}"/>
              </a:ext>
            </a:extLst>
          </p:cNvPr>
          <p:cNvSpPr>
            <a:spLocks/>
          </p:cNvSpPr>
          <p:nvPr/>
        </p:nvSpPr>
        <p:spPr bwMode="auto">
          <a:xfrm>
            <a:off x="6000159" y="5062726"/>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rgbClr val="567CB4"/>
          </a:solidFill>
          <a:ln w="12701">
            <a:solidFill>
              <a:srgbClr val="000000"/>
            </a:solidFill>
            <a:round/>
            <a:headEnd/>
            <a:tailEnd/>
          </a:ln>
        </p:spPr>
        <p:txBody>
          <a:bodyPr/>
          <a:lstStyle/>
          <a:p>
            <a:pPr>
              <a:defRPr/>
            </a:pPr>
            <a:endParaRPr lang="en-US" sz="1000"/>
          </a:p>
        </p:txBody>
      </p:sp>
      <p:sp>
        <p:nvSpPr>
          <p:cNvPr id="84" name="Freeform 51">
            <a:extLst>
              <a:ext uri="{FF2B5EF4-FFF2-40B4-BE49-F238E27FC236}">
                <a16:creationId xmlns:a16="http://schemas.microsoft.com/office/drawing/2014/main" xmlns="" id="{AFEC27F3-A788-4C06-B939-E2D140D2D207}"/>
              </a:ext>
            </a:extLst>
          </p:cNvPr>
          <p:cNvSpPr>
            <a:spLocks/>
          </p:cNvSpPr>
          <p:nvPr/>
        </p:nvSpPr>
        <p:spPr bwMode="auto">
          <a:xfrm>
            <a:off x="6389097" y="3700651"/>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85" name="Freeform 53">
            <a:extLst>
              <a:ext uri="{FF2B5EF4-FFF2-40B4-BE49-F238E27FC236}">
                <a16:creationId xmlns:a16="http://schemas.microsoft.com/office/drawing/2014/main" xmlns="" id="{377378B8-3445-4E48-AD9F-50DF15EFEED8}"/>
              </a:ext>
            </a:extLst>
          </p:cNvPr>
          <p:cNvSpPr>
            <a:spLocks/>
          </p:cNvSpPr>
          <p:nvPr/>
        </p:nvSpPr>
        <p:spPr bwMode="auto">
          <a:xfrm>
            <a:off x="6522447" y="3041838"/>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6" name="Freeform 54">
            <a:extLst>
              <a:ext uri="{FF2B5EF4-FFF2-40B4-BE49-F238E27FC236}">
                <a16:creationId xmlns:a16="http://schemas.microsoft.com/office/drawing/2014/main" xmlns="" id="{47C74BCF-D7AD-4A20-86AC-2BAA3044D479}"/>
              </a:ext>
            </a:extLst>
          </p:cNvPr>
          <p:cNvSpPr>
            <a:spLocks/>
          </p:cNvSpPr>
          <p:nvPr/>
        </p:nvSpPr>
        <p:spPr bwMode="auto">
          <a:xfrm>
            <a:off x="7444784" y="3054538"/>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7" name="Freeform 55">
            <a:extLst>
              <a:ext uri="{FF2B5EF4-FFF2-40B4-BE49-F238E27FC236}">
                <a16:creationId xmlns:a16="http://schemas.microsoft.com/office/drawing/2014/main" xmlns="" id="{BD3A25C3-BD68-4C90-9A75-451CF08CDDEF}"/>
              </a:ext>
            </a:extLst>
          </p:cNvPr>
          <p:cNvSpPr>
            <a:spLocks/>
          </p:cNvSpPr>
          <p:nvPr/>
        </p:nvSpPr>
        <p:spPr bwMode="auto">
          <a:xfrm>
            <a:off x="6666909" y="2575113"/>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88" name="Freeform 56">
            <a:extLst>
              <a:ext uri="{FF2B5EF4-FFF2-40B4-BE49-F238E27FC236}">
                <a16:creationId xmlns:a16="http://schemas.microsoft.com/office/drawing/2014/main" xmlns="" id="{AE831696-1EF9-4DD7-95FB-5D361893ABE1}"/>
              </a:ext>
            </a:extLst>
          </p:cNvPr>
          <p:cNvSpPr>
            <a:spLocks/>
          </p:cNvSpPr>
          <p:nvPr/>
        </p:nvSpPr>
        <p:spPr bwMode="auto">
          <a:xfrm>
            <a:off x="7460659" y="2646551"/>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9" name="Freeform 57">
            <a:extLst>
              <a:ext uri="{FF2B5EF4-FFF2-40B4-BE49-F238E27FC236}">
                <a16:creationId xmlns:a16="http://schemas.microsoft.com/office/drawing/2014/main" xmlns="" id="{3D3519FD-94D9-409B-9728-FE839FC644C0}"/>
              </a:ext>
            </a:extLst>
          </p:cNvPr>
          <p:cNvSpPr>
            <a:spLocks/>
          </p:cNvSpPr>
          <p:nvPr/>
        </p:nvSpPr>
        <p:spPr bwMode="auto">
          <a:xfrm>
            <a:off x="6739934" y="1876613"/>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90" name="Freeform 59">
            <a:extLst>
              <a:ext uri="{FF2B5EF4-FFF2-40B4-BE49-F238E27FC236}">
                <a16:creationId xmlns:a16="http://schemas.microsoft.com/office/drawing/2014/main" xmlns="" id="{EBB85CF9-4EDB-4B7E-B225-BD7A5C173E17}"/>
              </a:ext>
            </a:extLst>
          </p:cNvPr>
          <p:cNvSpPr>
            <a:spLocks/>
          </p:cNvSpPr>
          <p:nvPr/>
        </p:nvSpPr>
        <p:spPr bwMode="auto">
          <a:xfrm>
            <a:off x="7622584" y="2229038"/>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1" name="Freeform 60">
            <a:extLst>
              <a:ext uri="{FF2B5EF4-FFF2-40B4-BE49-F238E27FC236}">
                <a16:creationId xmlns:a16="http://schemas.microsoft.com/office/drawing/2014/main" xmlns="" id="{FCFB171D-CF2C-4BE6-99AD-C58F05C22FD1}"/>
              </a:ext>
            </a:extLst>
          </p:cNvPr>
          <p:cNvSpPr>
            <a:spLocks/>
          </p:cNvSpPr>
          <p:nvPr/>
        </p:nvSpPr>
        <p:spPr bwMode="auto">
          <a:xfrm>
            <a:off x="7641634" y="2432238"/>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rgbClr val="5383B7"/>
          </a:solidFill>
          <a:ln w="12701">
            <a:solidFill>
              <a:srgbClr val="000000"/>
            </a:solidFill>
            <a:round/>
            <a:headEnd/>
            <a:tailEnd/>
          </a:ln>
        </p:spPr>
        <p:txBody>
          <a:bodyPr/>
          <a:lstStyle/>
          <a:p>
            <a:endParaRPr lang="en-US" sz="1000"/>
          </a:p>
        </p:txBody>
      </p:sp>
      <p:sp>
        <p:nvSpPr>
          <p:cNvPr id="92" name="Freeform 61">
            <a:extLst>
              <a:ext uri="{FF2B5EF4-FFF2-40B4-BE49-F238E27FC236}">
                <a16:creationId xmlns:a16="http://schemas.microsoft.com/office/drawing/2014/main" xmlns="" id="{7489B13E-70F2-42D5-8E66-5A0CFD89590D}"/>
              </a:ext>
            </a:extLst>
          </p:cNvPr>
          <p:cNvSpPr>
            <a:spLocks/>
          </p:cNvSpPr>
          <p:nvPr/>
        </p:nvSpPr>
        <p:spPr bwMode="auto">
          <a:xfrm>
            <a:off x="7689259" y="2590988"/>
            <a:ext cx="284163" cy="180975"/>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93" name="Freeform 62">
            <a:extLst>
              <a:ext uri="{FF2B5EF4-FFF2-40B4-BE49-F238E27FC236}">
                <a16:creationId xmlns:a16="http://schemas.microsoft.com/office/drawing/2014/main" xmlns="" id="{BBB4DE34-CE8D-46ED-BDD9-80EA0A1ABC6C}"/>
              </a:ext>
            </a:extLst>
          </p:cNvPr>
          <p:cNvSpPr>
            <a:spLocks/>
          </p:cNvSpPr>
          <p:nvPr/>
        </p:nvSpPr>
        <p:spPr bwMode="auto">
          <a:xfrm>
            <a:off x="7687672" y="1732151"/>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94" name="Freeform 63">
            <a:extLst>
              <a:ext uri="{FF2B5EF4-FFF2-40B4-BE49-F238E27FC236}">
                <a16:creationId xmlns:a16="http://schemas.microsoft.com/office/drawing/2014/main" xmlns="" id="{4D98CF37-1BF5-49EB-B748-B356B2DB7F0A}"/>
              </a:ext>
            </a:extLst>
          </p:cNvPr>
          <p:cNvSpPr>
            <a:spLocks/>
          </p:cNvSpPr>
          <p:nvPr/>
        </p:nvSpPr>
        <p:spPr bwMode="auto">
          <a:xfrm>
            <a:off x="7876584" y="2402076"/>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6" name="Text Box 134">
            <a:extLst>
              <a:ext uri="{FF2B5EF4-FFF2-40B4-BE49-F238E27FC236}">
                <a16:creationId xmlns:a16="http://schemas.microsoft.com/office/drawing/2014/main" xmlns="" id="{7DEE4ED4-4AD6-4C4F-9051-D4477CDD72AA}"/>
              </a:ext>
            </a:extLst>
          </p:cNvPr>
          <p:cNvSpPr txBox="1">
            <a:spLocks noChangeArrowheads="1"/>
          </p:cNvSpPr>
          <p:nvPr/>
        </p:nvSpPr>
        <p:spPr bwMode="auto">
          <a:xfrm>
            <a:off x="997947" y="15162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WA</a:t>
            </a:r>
          </a:p>
        </p:txBody>
      </p:sp>
      <p:sp>
        <p:nvSpPr>
          <p:cNvPr id="97" name="Text Box 135">
            <a:extLst>
              <a:ext uri="{FF2B5EF4-FFF2-40B4-BE49-F238E27FC236}">
                <a16:creationId xmlns:a16="http://schemas.microsoft.com/office/drawing/2014/main" xmlns="" id="{EDD47B73-6CD9-4A4F-A40E-AF8615C07380}"/>
              </a:ext>
            </a:extLst>
          </p:cNvPr>
          <p:cNvSpPr txBox="1">
            <a:spLocks noChangeArrowheads="1"/>
          </p:cNvSpPr>
          <p:nvPr/>
        </p:nvSpPr>
        <p:spPr bwMode="auto">
          <a:xfrm>
            <a:off x="769347" y="2202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OR</a:t>
            </a:r>
          </a:p>
        </p:txBody>
      </p:sp>
      <p:sp>
        <p:nvSpPr>
          <p:cNvPr id="98" name="Text Box 136">
            <a:extLst>
              <a:ext uri="{FF2B5EF4-FFF2-40B4-BE49-F238E27FC236}">
                <a16:creationId xmlns:a16="http://schemas.microsoft.com/office/drawing/2014/main" xmlns="" id="{9237ABAD-FBA4-4A06-B54A-3C0626F2BC51}"/>
              </a:ext>
            </a:extLst>
          </p:cNvPr>
          <p:cNvSpPr txBox="1">
            <a:spLocks noChangeArrowheads="1"/>
          </p:cNvSpPr>
          <p:nvPr/>
        </p:nvSpPr>
        <p:spPr bwMode="auto">
          <a:xfrm>
            <a:off x="2369547" y="1744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MT</a:t>
            </a:r>
          </a:p>
        </p:txBody>
      </p:sp>
      <p:sp>
        <p:nvSpPr>
          <p:cNvPr id="99" name="Text Box 137">
            <a:extLst>
              <a:ext uri="{FF2B5EF4-FFF2-40B4-BE49-F238E27FC236}">
                <a16:creationId xmlns:a16="http://schemas.microsoft.com/office/drawing/2014/main" xmlns="" id="{E3AA9B66-0487-4CA3-9C48-7A633E500BF1}"/>
              </a:ext>
            </a:extLst>
          </p:cNvPr>
          <p:cNvSpPr txBox="1">
            <a:spLocks noChangeArrowheads="1"/>
          </p:cNvSpPr>
          <p:nvPr/>
        </p:nvSpPr>
        <p:spPr bwMode="auto">
          <a:xfrm>
            <a:off x="1728197" y="2436207"/>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en-US" altLang="en-US" sz="1000" b="1" dirty="0"/>
              <a:t>ID</a:t>
            </a:r>
          </a:p>
        </p:txBody>
      </p:sp>
      <p:sp>
        <p:nvSpPr>
          <p:cNvPr id="100" name="Text Box 138">
            <a:extLst>
              <a:ext uri="{FF2B5EF4-FFF2-40B4-BE49-F238E27FC236}">
                <a16:creationId xmlns:a16="http://schemas.microsoft.com/office/drawing/2014/main" xmlns="" id="{19AE0B1A-AC60-4288-89CF-1C6D94F6C2EF}"/>
              </a:ext>
            </a:extLst>
          </p:cNvPr>
          <p:cNvSpPr txBox="1">
            <a:spLocks noChangeArrowheads="1"/>
          </p:cNvSpPr>
          <p:nvPr/>
        </p:nvSpPr>
        <p:spPr bwMode="auto">
          <a:xfrm>
            <a:off x="2521947" y="2659251"/>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WY</a:t>
            </a:r>
          </a:p>
        </p:txBody>
      </p:sp>
      <p:sp>
        <p:nvSpPr>
          <p:cNvPr id="101" name="Text Box 139">
            <a:extLst>
              <a:ext uri="{FF2B5EF4-FFF2-40B4-BE49-F238E27FC236}">
                <a16:creationId xmlns:a16="http://schemas.microsoft.com/office/drawing/2014/main" xmlns="" id="{0AB10A9D-D5C4-4FD6-8C3D-A19853014C54}"/>
              </a:ext>
            </a:extLst>
          </p:cNvPr>
          <p:cNvSpPr txBox="1">
            <a:spLocks noChangeArrowheads="1"/>
          </p:cNvSpPr>
          <p:nvPr/>
        </p:nvSpPr>
        <p:spPr bwMode="auto">
          <a:xfrm>
            <a:off x="1912347" y="3345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UT</a:t>
            </a:r>
          </a:p>
        </p:txBody>
      </p:sp>
      <p:sp>
        <p:nvSpPr>
          <p:cNvPr id="103" name="Text Box 141">
            <a:extLst>
              <a:ext uri="{FF2B5EF4-FFF2-40B4-BE49-F238E27FC236}">
                <a16:creationId xmlns:a16="http://schemas.microsoft.com/office/drawing/2014/main" xmlns="" id="{D8ED30C1-73D6-4037-AE0A-66F980D5058F}"/>
              </a:ext>
            </a:extLst>
          </p:cNvPr>
          <p:cNvSpPr txBox="1">
            <a:spLocks noChangeArrowheads="1"/>
          </p:cNvSpPr>
          <p:nvPr/>
        </p:nvSpPr>
        <p:spPr bwMode="auto">
          <a:xfrm>
            <a:off x="616947" y="374316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CA</a:t>
            </a:r>
          </a:p>
        </p:txBody>
      </p:sp>
      <p:sp>
        <p:nvSpPr>
          <p:cNvPr id="104" name="Text Box 142">
            <a:extLst>
              <a:ext uri="{FF2B5EF4-FFF2-40B4-BE49-F238E27FC236}">
                <a16:creationId xmlns:a16="http://schemas.microsoft.com/office/drawing/2014/main" xmlns="" id="{9964D86F-1031-4DF7-953A-919821759C97}"/>
              </a:ext>
            </a:extLst>
          </p:cNvPr>
          <p:cNvSpPr txBox="1">
            <a:spLocks noChangeArrowheads="1"/>
          </p:cNvSpPr>
          <p:nvPr/>
        </p:nvSpPr>
        <p:spPr bwMode="auto">
          <a:xfrm>
            <a:off x="1150347" y="3268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NV</a:t>
            </a:r>
          </a:p>
        </p:txBody>
      </p:sp>
      <p:sp>
        <p:nvSpPr>
          <p:cNvPr id="105" name="Text Box 143">
            <a:extLst>
              <a:ext uri="{FF2B5EF4-FFF2-40B4-BE49-F238E27FC236}">
                <a16:creationId xmlns:a16="http://schemas.microsoft.com/office/drawing/2014/main" xmlns="" id="{8AB18EBE-7825-467A-B21A-9A7BCDF0A36B}"/>
              </a:ext>
            </a:extLst>
          </p:cNvPr>
          <p:cNvSpPr txBox="1">
            <a:spLocks noChangeArrowheads="1"/>
          </p:cNvSpPr>
          <p:nvPr/>
        </p:nvSpPr>
        <p:spPr bwMode="auto">
          <a:xfrm>
            <a:off x="1799244" y="437916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AZ</a:t>
            </a:r>
          </a:p>
        </p:txBody>
      </p:sp>
      <p:sp>
        <p:nvSpPr>
          <p:cNvPr id="107" name="Text Box 145">
            <a:extLst>
              <a:ext uri="{FF2B5EF4-FFF2-40B4-BE49-F238E27FC236}">
                <a16:creationId xmlns:a16="http://schemas.microsoft.com/office/drawing/2014/main" xmlns="" id="{7CC623A6-6AAB-41DB-B9D6-5299BB2428D5}"/>
              </a:ext>
            </a:extLst>
          </p:cNvPr>
          <p:cNvSpPr txBox="1">
            <a:spLocks noChangeArrowheads="1"/>
          </p:cNvSpPr>
          <p:nvPr/>
        </p:nvSpPr>
        <p:spPr bwMode="auto">
          <a:xfrm>
            <a:off x="2826747" y="3497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CO</a:t>
            </a:r>
          </a:p>
        </p:txBody>
      </p:sp>
      <p:sp>
        <p:nvSpPr>
          <p:cNvPr id="108" name="Text Box 146">
            <a:extLst>
              <a:ext uri="{FF2B5EF4-FFF2-40B4-BE49-F238E27FC236}">
                <a16:creationId xmlns:a16="http://schemas.microsoft.com/office/drawing/2014/main" xmlns="" id="{00BDAE52-9374-405F-B9E9-F31D4B64DA46}"/>
              </a:ext>
            </a:extLst>
          </p:cNvPr>
          <p:cNvSpPr txBox="1">
            <a:spLocks noChangeArrowheads="1"/>
          </p:cNvSpPr>
          <p:nvPr/>
        </p:nvSpPr>
        <p:spPr bwMode="auto">
          <a:xfrm>
            <a:off x="2767657" y="4411851"/>
            <a:ext cx="609600" cy="369887"/>
          </a:xfrm>
          <a:prstGeom prst="rect">
            <a:avLst/>
          </a:prstGeom>
          <a:noFill/>
          <a:ln w="9525">
            <a:noFill/>
            <a:miter lim="800000"/>
            <a:headEnd/>
            <a:tailEnd/>
          </a:ln>
        </p:spPr>
        <p:txBody>
          <a:bodyPr/>
          <a:lstStyle/>
          <a:p>
            <a:pPr>
              <a:spcBef>
                <a:spcPts val="100"/>
              </a:spcBef>
              <a:defRPr/>
            </a:pPr>
            <a:r>
              <a:rPr lang="en-US" sz="1000" b="1" dirty="0">
                <a:solidFill>
                  <a:schemeClr val="bg1"/>
                </a:solidFill>
                <a:ea typeface="ＭＳ Ｐゴシック" pitchFamily="34" charset="-128"/>
                <a:cs typeface="Arial" pitchFamily="34" charset="0"/>
              </a:rPr>
              <a:t>NM</a:t>
            </a:r>
          </a:p>
        </p:txBody>
      </p:sp>
      <p:sp>
        <p:nvSpPr>
          <p:cNvPr id="109" name="Text Box 147">
            <a:extLst>
              <a:ext uri="{FF2B5EF4-FFF2-40B4-BE49-F238E27FC236}">
                <a16:creationId xmlns:a16="http://schemas.microsoft.com/office/drawing/2014/main" xmlns="" id="{ACF1ABC6-759E-4FAF-9614-04D1022283C6}"/>
              </a:ext>
            </a:extLst>
          </p:cNvPr>
          <p:cNvSpPr txBox="1">
            <a:spLocks noChangeArrowheads="1"/>
          </p:cNvSpPr>
          <p:nvPr/>
        </p:nvSpPr>
        <p:spPr bwMode="auto">
          <a:xfrm>
            <a:off x="3817347" y="5173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TX</a:t>
            </a:r>
          </a:p>
        </p:txBody>
      </p:sp>
      <p:sp>
        <p:nvSpPr>
          <p:cNvPr id="110" name="Text Box 148">
            <a:extLst>
              <a:ext uri="{FF2B5EF4-FFF2-40B4-BE49-F238E27FC236}">
                <a16:creationId xmlns:a16="http://schemas.microsoft.com/office/drawing/2014/main" xmlns="" id="{EA486D1A-ED1E-42BF-A2BF-9A0C275A21BD}"/>
              </a:ext>
            </a:extLst>
          </p:cNvPr>
          <p:cNvSpPr txBox="1">
            <a:spLocks noChangeArrowheads="1"/>
          </p:cNvSpPr>
          <p:nvPr/>
        </p:nvSpPr>
        <p:spPr bwMode="auto">
          <a:xfrm>
            <a:off x="4045947" y="4259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OK</a:t>
            </a:r>
          </a:p>
        </p:txBody>
      </p:sp>
      <p:sp>
        <p:nvSpPr>
          <p:cNvPr id="111" name="Text Box 149">
            <a:extLst>
              <a:ext uri="{FF2B5EF4-FFF2-40B4-BE49-F238E27FC236}">
                <a16:creationId xmlns:a16="http://schemas.microsoft.com/office/drawing/2014/main" xmlns="" id="{8D07DCEB-7280-4FF5-A8DE-B56F419DC449}"/>
              </a:ext>
            </a:extLst>
          </p:cNvPr>
          <p:cNvSpPr txBox="1">
            <a:spLocks noChangeArrowheads="1"/>
          </p:cNvSpPr>
          <p:nvPr/>
        </p:nvSpPr>
        <p:spPr bwMode="auto">
          <a:xfrm>
            <a:off x="4807947" y="5021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LA</a:t>
            </a:r>
          </a:p>
        </p:txBody>
      </p:sp>
      <p:sp>
        <p:nvSpPr>
          <p:cNvPr id="112" name="Text Box 150">
            <a:extLst>
              <a:ext uri="{FF2B5EF4-FFF2-40B4-BE49-F238E27FC236}">
                <a16:creationId xmlns:a16="http://schemas.microsoft.com/office/drawing/2014/main" xmlns="" id="{1DE56D1C-03D1-4362-B0E7-A085CDC878DD}"/>
              </a:ext>
            </a:extLst>
          </p:cNvPr>
          <p:cNvSpPr txBox="1">
            <a:spLocks noChangeArrowheads="1"/>
          </p:cNvSpPr>
          <p:nvPr/>
        </p:nvSpPr>
        <p:spPr bwMode="auto">
          <a:xfrm>
            <a:off x="5209584" y="4692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MS</a:t>
            </a:r>
          </a:p>
        </p:txBody>
      </p:sp>
      <p:sp>
        <p:nvSpPr>
          <p:cNvPr id="113" name="Text Box 187">
            <a:extLst>
              <a:ext uri="{FF2B5EF4-FFF2-40B4-BE49-F238E27FC236}">
                <a16:creationId xmlns:a16="http://schemas.microsoft.com/office/drawing/2014/main" xmlns="" id="{B4DA6F28-5631-4963-97D3-DA57CF492293}"/>
              </a:ext>
            </a:extLst>
          </p:cNvPr>
          <p:cNvSpPr txBox="1">
            <a:spLocks noChangeArrowheads="1"/>
          </p:cNvSpPr>
          <p:nvPr/>
        </p:nvSpPr>
        <p:spPr bwMode="auto">
          <a:xfrm>
            <a:off x="3609384" y="17972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ND</a:t>
            </a:r>
          </a:p>
        </p:txBody>
      </p:sp>
      <p:sp>
        <p:nvSpPr>
          <p:cNvPr id="114" name="Text Box 188">
            <a:extLst>
              <a:ext uri="{FF2B5EF4-FFF2-40B4-BE49-F238E27FC236}">
                <a16:creationId xmlns:a16="http://schemas.microsoft.com/office/drawing/2014/main" xmlns="" id="{73A4D14C-2FCB-4EB0-AD23-C183C9F396D6}"/>
              </a:ext>
            </a:extLst>
          </p:cNvPr>
          <p:cNvSpPr txBox="1">
            <a:spLocks noChangeArrowheads="1"/>
          </p:cNvSpPr>
          <p:nvPr/>
        </p:nvSpPr>
        <p:spPr bwMode="auto">
          <a:xfrm>
            <a:off x="3609384" y="2406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SD</a:t>
            </a:r>
          </a:p>
        </p:txBody>
      </p:sp>
      <p:sp>
        <p:nvSpPr>
          <p:cNvPr id="115" name="Text Box 189">
            <a:extLst>
              <a:ext uri="{FF2B5EF4-FFF2-40B4-BE49-F238E27FC236}">
                <a16:creationId xmlns:a16="http://schemas.microsoft.com/office/drawing/2014/main" xmlns="" id="{57D9838A-C398-44D6-AC92-7C5127795725}"/>
              </a:ext>
            </a:extLst>
          </p:cNvPr>
          <p:cNvSpPr txBox="1">
            <a:spLocks noChangeArrowheads="1"/>
          </p:cNvSpPr>
          <p:nvPr/>
        </p:nvSpPr>
        <p:spPr bwMode="auto">
          <a:xfrm>
            <a:off x="3609384" y="3016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NE</a:t>
            </a:r>
          </a:p>
        </p:txBody>
      </p:sp>
      <p:sp>
        <p:nvSpPr>
          <p:cNvPr id="116" name="Text Box 190">
            <a:extLst>
              <a:ext uri="{FF2B5EF4-FFF2-40B4-BE49-F238E27FC236}">
                <a16:creationId xmlns:a16="http://schemas.microsoft.com/office/drawing/2014/main" xmlns="" id="{1484E9B5-E52B-4EC3-A821-56AA42F8FE0D}"/>
              </a:ext>
            </a:extLst>
          </p:cNvPr>
          <p:cNvSpPr txBox="1">
            <a:spLocks noChangeArrowheads="1"/>
          </p:cNvSpPr>
          <p:nvPr/>
        </p:nvSpPr>
        <p:spPr bwMode="auto">
          <a:xfrm>
            <a:off x="3837984"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KS</a:t>
            </a:r>
          </a:p>
        </p:txBody>
      </p:sp>
      <p:sp>
        <p:nvSpPr>
          <p:cNvPr id="117" name="Text Box 191">
            <a:extLst>
              <a:ext uri="{FF2B5EF4-FFF2-40B4-BE49-F238E27FC236}">
                <a16:creationId xmlns:a16="http://schemas.microsoft.com/office/drawing/2014/main" xmlns="" id="{148176F9-F39F-4586-B06C-C122DB5D3768}"/>
              </a:ext>
            </a:extLst>
          </p:cNvPr>
          <p:cNvSpPr txBox="1">
            <a:spLocks noChangeArrowheads="1"/>
          </p:cNvSpPr>
          <p:nvPr/>
        </p:nvSpPr>
        <p:spPr bwMode="auto">
          <a:xfrm>
            <a:off x="4371384"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MN</a:t>
            </a:r>
          </a:p>
        </p:txBody>
      </p:sp>
      <p:sp>
        <p:nvSpPr>
          <p:cNvPr id="118" name="Text Box 192">
            <a:extLst>
              <a:ext uri="{FF2B5EF4-FFF2-40B4-BE49-F238E27FC236}">
                <a16:creationId xmlns:a16="http://schemas.microsoft.com/office/drawing/2014/main" xmlns="" id="{86BB9B48-7A9F-4307-B0E1-D650FEDF9C17}"/>
              </a:ext>
            </a:extLst>
          </p:cNvPr>
          <p:cNvSpPr txBox="1">
            <a:spLocks noChangeArrowheads="1"/>
          </p:cNvSpPr>
          <p:nvPr/>
        </p:nvSpPr>
        <p:spPr bwMode="auto">
          <a:xfrm>
            <a:off x="4523784" y="28640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solidFill>
                  <a:schemeClr val="bg1"/>
                </a:solidFill>
                <a:ea typeface="ＭＳ Ｐゴシック" pitchFamily="34" charset="-128"/>
                <a:cs typeface="Arial" pitchFamily="34" charset="0"/>
              </a:rPr>
              <a:t>IA</a:t>
            </a:r>
          </a:p>
        </p:txBody>
      </p:sp>
      <p:sp>
        <p:nvSpPr>
          <p:cNvPr id="119" name="Text Box 193">
            <a:extLst>
              <a:ext uri="{FF2B5EF4-FFF2-40B4-BE49-F238E27FC236}">
                <a16:creationId xmlns:a16="http://schemas.microsoft.com/office/drawing/2014/main" xmlns="" id="{3DB719EA-BD04-4986-87BB-CDDFFC7F3A46}"/>
              </a:ext>
            </a:extLst>
          </p:cNvPr>
          <p:cNvSpPr txBox="1">
            <a:spLocks noChangeArrowheads="1"/>
          </p:cNvSpPr>
          <p:nvPr/>
        </p:nvSpPr>
        <p:spPr bwMode="auto">
          <a:xfrm>
            <a:off x="4722839"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MO</a:t>
            </a:r>
          </a:p>
        </p:txBody>
      </p:sp>
      <p:sp>
        <p:nvSpPr>
          <p:cNvPr id="120" name="Text Box 194">
            <a:extLst>
              <a:ext uri="{FF2B5EF4-FFF2-40B4-BE49-F238E27FC236}">
                <a16:creationId xmlns:a16="http://schemas.microsoft.com/office/drawing/2014/main" xmlns="" id="{A864FF2D-53CC-4BD2-9E55-FBC4BC0D6F8A}"/>
              </a:ext>
            </a:extLst>
          </p:cNvPr>
          <p:cNvSpPr txBox="1">
            <a:spLocks noChangeArrowheads="1"/>
          </p:cNvSpPr>
          <p:nvPr/>
        </p:nvSpPr>
        <p:spPr bwMode="auto">
          <a:xfrm>
            <a:off x="4752384" y="4311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AR</a:t>
            </a:r>
          </a:p>
        </p:txBody>
      </p:sp>
      <p:sp>
        <p:nvSpPr>
          <p:cNvPr id="121" name="Text Box 195">
            <a:extLst>
              <a:ext uri="{FF2B5EF4-FFF2-40B4-BE49-F238E27FC236}">
                <a16:creationId xmlns:a16="http://schemas.microsoft.com/office/drawing/2014/main" xmlns="" id="{2C154DDD-9861-4E4E-9CA1-5ED3D63F9036}"/>
              </a:ext>
            </a:extLst>
          </p:cNvPr>
          <p:cNvSpPr txBox="1">
            <a:spLocks noChangeArrowheads="1"/>
          </p:cNvSpPr>
          <p:nvPr/>
        </p:nvSpPr>
        <p:spPr bwMode="auto">
          <a:xfrm>
            <a:off x="4980984" y="2330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WI</a:t>
            </a:r>
          </a:p>
        </p:txBody>
      </p:sp>
      <p:sp>
        <p:nvSpPr>
          <p:cNvPr id="122" name="Text Box 196">
            <a:extLst>
              <a:ext uri="{FF2B5EF4-FFF2-40B4-BE49-F238E27FC236}">
                <a16:creationId xmlns:a16="http://schemas.microsoft.com/office/drawing/2014/main" xmlns="" id="{C836799A-5F44-4ED9-82BB-35A196B8D22E}"/>
              </a:ext>
            </a:extLst>
          </p:cNvPr>
          <p:cNvSpPr txBox="1">
            <a:spLocks noChangeArrowheads="1"/>
          </p:cNvSpPr>
          <p:nvPr/>
        </p:nvSpPr>
        <p:spPr bwMode="auto">
          <a:xfrm>
            <a:off x="51333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IL</a:t>
            </a:r>
          </a:p>
        </p:txBody>
      </p:sp>
      <p:sp>
        <p:nvSpPr>
          <p:cNvPr id="123" name="Text Box 197">
            <a:extLst>
              <a:ext uri="{FF2B5EF4-FFF2-40B4-BE49-F238E27FC236}">
                <a16:creationId xmlns:a16="http://schemas.microsoft.com/office/drawing/2014/main" xmlns="" id="{305E5B08-4F81-4A19-A761-6E729D04C8DB}"/>
              </a:ext>
            </a:extLst>
          </p:cNvPr>
          <p:cNvSpPr txBox="1">
            <a:spLocks noChangeArrowheads="1"/>
          </p:cNvSpPr>
          <p:nvPr/>
        </p:nvSpPr>
        <p:spPr bwMode="auto">
          <a:xfrm>
            <a:off x="55905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IN</a:t>
            </a:r>
          </a:p>
        </p:txBody>
      </p:sp>
      <p:sp>
        <p:nvSpPr>
          <p:cNvPr id="124" name="Text Box 198">
            <a:extLst>
              <a:ext uri="{FF2B5EF4-FFF2-40B4-BE49-F238E27FC236}">
                <a16:creationId xmlns:a16="http://schemas.microsoft.com/office/drawing/2014/main" xmlns="" id="{3F6E58BB-F96B-4254-BAA3-D424F6B3D574}"/>
              </a:ext>
            </a:extLst>
          </p:cNvPr>
          <p:cNvSpPr txBox="1">
            <a:spLocks noChangeArrowheads="1"/>
          </p:cNvSpPr>
          <p:nvPr/>
        </p:nvSpPr>
        <p:spPr bwMode="auto">
          <a:xfrm>
            <a:off x="5742984" y="249392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MI</a:t>
            </a:r>
          </a:p>
        </p:txBody>
      </p:sp>
      <p:sp>
        <p:nvSpPr>
          <p:cNvPr id="125" name="Text Box 199">
            <a:extLst>
              <a:ext uri="{FF2B5EF4-FFF2-40B4-BE49-F238E27FC236}">
                <a16:creationId xmlns:a16="http://schemas.microsoft.com/office/drawing/2014/main" xmlns="" id="{5F8C9C03-C223-41BC-9643-3976115C858E}"/>
              </a:ext>
            </a:extLst>
          </p:cNvPr>
          <p:cNvSpPr txBox="1">
            <a:spLocks noChangeArrowheads="1"/>
          </p:cNvSpPr>
          <p:nvPr/>
        </p:nvSpPr>
        <p:spPr bwMode="auto">
          <a:xfrm>
            <a:off x="5895384" y="367424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KY</a:t>
            </a:r>
          </a:p>
        </p:txBody>
      </p:sp>
      <p:sp>
        <p:nvSpPr>
          <p:cNvPr id="126" name="Text Box 200">
            <a:extLst>
              <a:ext uri="{FF2B5EF4-FFF2-40B4-BE49-F238E27FC236}">
                <a16:creationId xmlns:a16="http://schemas.microsoft.com/office/drawing/2014/main" xmlns="" id="{AC8D4E5C-6417-4F54-B98B-31FA5624ABC7}"/>
              </a:ext>
            </a:extLst>
          </p:cNvPr>
          <p:cNvSpPr txBox="1">
            <a:spLocks noChangeArrowheads="1"/>
          </p:cNvSpPr>
          <p:nvPr/>
        </p:nvSpPr>
        <p:spPr bwMode="auto">
          <a:xfrm>
            <a:off x="6095409" y="302120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OH</a:t>
            </a:r>
          </a:p>
        </p:txBody>
      </p:sp>
      <p:sp>
        <p:nvSpPr>
          <p:cNvPr id="127" name="Text Box 201">
            <a:extLst>
              <a:ext uri="{FF2B5EF4-FFF2-40B4-BE49-F238E27FC236}">
                <a16:creationId xmlns:a16="http://schemas.microsoft.com/office/drawing/2014/main" xmlns="" id="{78A1D026-64D5-448C-9461-2340D1DC5EA1}"/>
              </a:ext>
            </a:extLst>
          </p:cNvPr>
          <p:cNvSpPr txBox="1">
            <a:spLocks noChangeArrowheads="1"/>
          </p:cNvSpPr>
          <p:nvPr/>
        </p:nvSpPr>
        <p:spPr bwMode="auto">
          <a:xfrm>
            <a:off x="6428784" y="33212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WV</a:t>
            </a:r>
          </a:p>
        </p:txBody>
      </p:sp>
      <p:sp>
        <p:nvSpPr>
          <p:cNvPr id="128" name="Text Box 202">
            <a:extLst>
              <a:ext uri="{FF2B5EF4-FFF2-40B4-BE49-F238E27FC236}">
                <a16:creationId xmlns:a16="http://schemas.microsoft.com/office/drawing/2014/main" xmlns="" id="{6D781299-07C7-454C-8BF7-4706E26AA5C3}"/>
              </a:ext>
            </a:extLst>
          </p:cNvPr>
          <p:cNvSpPr txBox="1">
            <a:spLocks noChangeArrowheads="1"/>
          </p:cNvSpPr>
          <p:nvPr/>
        </p:nvSpPr>
        <p:spPr bwMode="auto">
          <a:xfrm>
            <a:off x="7724184" y="1492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ME</a:t>
            </a:r>
          </a:p>
        </p:txBody>
      </p:sp>
      <p:sp>
        <p:nvSpPr>
          <p:cNvPr id="129" name="Text Box 203">
            <a:extLst>
              <a:ext uri="{FF2B5EF4-FFF2-40B4-BE49-F238E27FC236}">
                <a16:creationId xmlns:a16="http://schemas.microsoft.com/office/drawing/2014/main" xmlns="" id="{4787ADFF-227A-4957-A32E-40CC1B05F05A}"/>
              </a:ext>
            </a:extLst>
          </p:cNvPr>
          <p:cNvSpPr txBox="1">
            <a:spLocks noChangeArrowheads="1"/>
          </p:cNvSpPr>
          <p:nvPr/>
        </p:nvSpPr>
        <p:spPr bwMode="auto">
          <a:xfrm>
            <a:off x="7038384" y="2254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NY</a:t>
            </a:r>
          </a:p>
        </p:txBody>
      </p:sp>
      <p:sp>
        <p:nvSpPr>
          <p:cNvPr id="130" name="Text Box 204">
            <a:extLst>
              <a:ext uri="{FF2B5EF4-FFF2-40B4-BE49-F238E27FC236}">
                <a16:creationId xmlns:a16="http://schemas.microsoft.com/office/drawing/2014/main" xmlns="" id="{ECE04627-3623-4DC7-B27D-9D9E508CB920}"/>
              </a:ext>
            </a:extLst>
          </p:cNvPr>
          <p:cNvSpPr txBox="1">
            <a:spLocks noChangeArrowheads="1"/>
          </p:cNvSpPr>
          <p:nvPr/>
        </p:nvSpPr>
        <p:spPr bwMode="auto">
          <a:xfrm>
            <a:off x="7339215" y="187492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VT</a:t>
            </a:r>
          </a:p>
        </p:txBody>
      </p:sp>
      <p:sp>
        <p:nvSpPr>
          <p:cNvPr id="132" name="Text Box 206">
            <a:extLst>
              <a:ext uri="{FF2B5EF4-FFF2-40B4-BE49-F238E27FC236}">
                <a16:creationId xmlns:a16="http://schemas.microsoft.com/office/drawing/2014/main" xmlns="" id="{3D241DF0-B0B0-4B5E-BE84-45F76F73AA82}"/>
              </a:ext>
            </a:extLst>
          </p:cNvPr>
          <p:cNvSpPr txBox="1">
            <a:spLocks noChangeArrowheads="1"/>
          </p:cNvSpPr>
          <p:nvPr/>
        </p:nvSpPr>
        <p:spPr bwMode="auto">
          <a:xfrm>
            <a:off x="7515799"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NH</a:t>
            </a:r>
          </a:p>
        </p:txBody>
      </p:sp>
      <p:sp>
        <p:nvSpPr>
          <p:cNvPr id="134" name="Text Box 208">
            <a:extLst>
              <a:ext uri="{FF2B5EF4-FFF2-40B4-BE49-F238E27FC236}">
                <a16:creationId xmlns:a16="http://schemas.microsoft.com/office/drawing/2014/main" xmlns="" id="{6120D0F7-88F4-459D-B95B-AC8FA3DD8B11}"/>
              </a:ext>
            </a:extLst>
          </p:cNvPr>
          <p:cNvSpPr txBox="1">
            <a:spLocks noChangeArrowheads="1"/>
          </p:cNvSpPr>
          <p:nvPr/>
        </p:nvSpPr>
        <p:spPr bwMode="auto">
          <a:xfrm>
            <a:off x="7529240" y="2247957"/>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MA</a:t>
            </a:r>
          </a:p>
        </p:txBody>
      </p:sp>
      <p:sp>
        <p:nvSpPr>
          <p:cNvPr id="136" name="Text Box 211">
            <a:extLst>
              <a:ext uri="{FF2B5EF4-FFF2-40B4-BE49-F238E27FC236}">
                <a16:creationId xmlns:a16="http://schemas.microsoft.com/office/drawing/2014/main" xmlns="" id="{1BA2D5D0-0B71-4B80-8AE1-D146E6FFCC87}"/>
              </a:ext>
            </a:extLst>
          </p:cNvPr>
          <p:cNvSpPr txBox="1">
            <a:spLocks noChangeArrowheads="1"/>
          </p:cNvSpPr>
          <p:nvPr/>
        </p:nvSpPr>
        <p:spPr bwMode="auto">
          <a:xfrm>
            <a:off x="7759109" y="24361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RI</a:t>
            </a:r>
          </a:p>
        </p:txBody>
      </p:sp>
      <p:sp>
        <p:nvSpPr>
          <p:cNvPr id="138" name="Text Box 213">
            <a:extLst>
              <a:ext uri="{FF2B5EF4-FFF2-40B4-BE49-F238E27FC236}">
                <a16:creationId xmlns:a16="http://schemas.microsoft.com/office/drawing/2014/main" xmlns="" id="{FB287389-8066-4B7E-89BE-EFC6F181CE72}"/>
              </a:ext>
            </a:extLst>
          </p:cNvPr>
          <p:cNvSpPr txBox="1">
            <a:spLocks noChangeArrowheads="1"/>
          </p:cNvSpPr>
          <p:nvPr/>
        </p:nvSpPr>
        <p:spPr bwMode="auto">
          <a:xfrm>
            <a:off x="7478025" y="241013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CT</a:t>
            </a:r>
          </a:p>
        </p:txBody>
      </p:sp>
      <p:sp>
        <p:nvSpPr>
          <p:cNvPr id="140" name="Text Box 215">
            <a:extLst>
              <a:ext uri="{FF2B5EF4-FFF2-40B4-BE49-F238E27FC236}">
                <a16:creationId xmlns:a16="http://schemas.microsoft.com/office/drawing/2014/main" xmlns="" id="{FB8166FC-E692-4F96-A669-55A0D7A62EC7}"/>
              </a:ext>
            </a:extLst>
          </p:cNvPr>
          <p:cNvSpPr txBox="1">
            <a:spLocks noChangeArrowheads="1"/>
          </p:cNvSpPr>
          <p:nvPr/>
        </p:nvSpPr>
        <p:spPr bwMode="auto">
          <a:xfrm>
            <a:off x="7213009" y="2794029"/>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NJ</a:t>
            </a:r>
          </a:p>
        </p:txBody>
      </p:sp>
      <p:sp>
        <p:nvSpPr>
          <p:cNvPr id="142" name="Text Box 217">
            <a:extLst>
              <a:ext uri="{FF2B5EF4-FFF2-40B4-BE49-F238E27FC236}">
                <a16:creationId xmlns:a16="http://schemas.microsoft.com/office/drawing/2014/main" xmlns="" id="{936B241C-128F-4FCA-B047-46338F7C0579}"/>
              </a:ext>
            </a:extLst>
          </p:cNvPr>
          <p:cNvSpPr txBox="1">
            <a:spLocks noChangeArrowheads="1"/>
          </p:cNvSpPr>
          <p:nvPr/>
        </p:nvSpPr>
        <p:spPr bwMode="auto">
          <a:xfrm>
            <a:off x="6849472" y="2738626"/>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PA</a:t>
            </a:r>
          </a:p>
        </p:txBody>
      </p:sp>
      <p:sp>
        <p:nvSpPr>
          <p:cNvPr id="143" name="Text Box 218">
            <a:extLst>
              <a:ext uri="{FF2B5EF4-FFF2-40B4-BE49-F238E27FC236}">
                <a16:creationId xmlns:a16="http://schemas.microsoft.com/office/drawing/2014/main" xmlns="" id="{AD0333EB-D505-4FCF-B377-8F0C534032B1}"/>
              </a:ext>
            </a:extLst>
          </p:cNvPr>
          <p:cNvSpPr txBox="1">
            <a:spLocks noChangeArrowheads="1"/>
          </p:cNvSpPr>
          <p:nvPr/>
        </p:nvSpPr>
        <p:spPr bwMode="auto">
          <a:xfrm>
            <a:off x="6885984" y="3473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VA</a:t>
            </a:r>
          </a:p>
        </p:txBody>
      </p:sp>
      <p:sp>
        <p:nvSpPr>
          <p:cNvPr id="144" name="Text Box 220">
            <a:extLst>
              <a:ext uri="{FF2B5EF4-FFF2-40B4-BE49-F238E27FC236}">
                <a16:creationId xmlns:a16="http://schemas.microsoft.com/office/drawing/2014/main" xmlns="" id="{39A0CA0C-2799-40A6-8E1D-10F72213F2C3}"/>
              </a:ext>
            </a:extLst>
          </p:cNvPr>
          <p:cNvSpPr txBox="1">
            <a:spLocks noChangeArrowheads="1"/>
          </p:cNvSpPr>
          <p:nvPr/>
        </p:nvSpPr>
        <p:spPr bwMode="auto">
          <a:xfrm>
            <a:off x="5765209"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AL</a:t>
            </a:r>
          </a:p>
        </p:txBody>
      </p:sp>
      <p:sp>
        <p:nvSpPr>
          <p:cNvPr id="145" name="Text Box 221">
            <a:extLst>
              <a:ext uri="{FF2B5EF4-FFF2-40B4-BE49-F238E27FC236}">
                <a16:creationId xmlns:a16="http://schemas.microsoft.com/office/drawing/2014/main" xmlns="" id="{298295FE-9289-4E91-A9C1-F56F0DC81829}"/>
              </a:ext>
            </a:extLst>
          </p:cNvPr>
          <p:cNvSpPr txBox="1">
            <a:spLocks noChangeArrowheads="1"/>
          </p:cNvSpPr>
          <p:nvPr/>
        </p:nvSpPr>
        <p:spPr bwMode="auto">
          <a:xfrm>
            <a:off x="6885984" y="3854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NC</a:t>
            </a:r>
          </a:p>
        </p:txBody>
      </p:sp>
      <p:sp>
        <p:nvSpPr>
          <p:cNvPr id="146" name="Text Box 222">
            <a:extLst>
              <a:ext uri="{FF2B5EF4-FFF2-40B4-BE49-F238E27FC236}">
                <a16:creationId xmlns:a16="http://schemas.microsoft.com/office/drawing/2014/main" xmlns="" id="{0396D2D1-B3C2-4D7B-A5B0-60F91CFE4B47}"/>
              </a:ext>
            </a:extLst>
          </p:cNvPr>
          <p:cNvSpPr txBox="1">
            <a:spLocks noChangeArrowheads="1"/>
          </p:cNvSpPr>
          <p:nvPr/>
        </p:nvSpPr>
        <p:spPr bwMode="auto">
          <a:xfrm>
            <a:off x="6581184" y="4235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SC</a:t>
            </a:r>
          </a:p>
        </p:txBody>
      </p:sp>
      <p:sp>
        <p:nvSpPr>
          <p:cNvPr id="147" name="Text Box 223">
            <a:extLst>
              <a:ext uri="{FF2B5EF4-FFF2-40B4-BE49-F238E27FC236}">
                <a16:creationId xmlns:a16="http://schemas.microsoft.com/office/drawing/2014/main" xmlns="" id="{302ADE03-D0F0-46C8-9F44-907704D84D49}"/>
              </a:ext>
            </a:extLst>
          </p:cNvPr>
          <p:cNvSpPr txBox="1">
            <a:spLocks noChangeArrowheads="1"/>
          </p:cNvSpPr>
          <p:nvPr/>
        </p:nvSpPr>
        <p:spPr bwMode="auto">
          <a:xfrm>
            <a:off x="6352584"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GA</a:t>
            </a:r>
          </a:p>
        </p:txBody>
      </p:sp>
      <p:sp>
        <p:nvSpPr>
          <p:cNvPr id="150" name="Line 228">
            <a:extLst>
              <a:ext uri="{FF2B5EF4-FFF2-40B4-BE49-F238E27FC236}">
                <a16:creationId xmlns:a16="http://schemas.microsoft.com/office/drawing/2014/main" xmlns="" id="{32D37444-7816-43BE-A28A-66638D5F3DC1}"/>
              </a:ext>
            </a:extLst>
          </p:cNvPr>
          <p:cNvSpPr>
            <a:spLocks/>
          </p:cNvSpPr>
          <p:nvPr/>
        </p:nvSpPr>
        <p:spPr bwMode="auto">
          <a:xfrm>
            <a:off x="7571784" y="3245038"/>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162" name="Text Box 226">
            <a:extLst>
              <a:ext uri="{FF2B5EF4-FFF2-40B4-BE49-F238E27FC236}">
                <a16:creationId xmlns:a16="http://schemas.microsoft.com/office/drawing/2014/main" xmlns="" id="{62755110-454C-4E1F-BE78-534C4359825C}"/>
              </a:ext>
            </a:extLst>
          </p:cNvPr>
          <p:cNvSpPr txBox="1">
            <a:spLocks noChangeArrowheads="1"/>
          </p:cNvSpPr>
          <p:nvPr/>
        </p:nvSpPr>
        <p:spPr bwMode="auto">
          <a:xfrm>
            <a:off x="7042952" y="3064507"/>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MD</a:t>
            </a:r>
          </a:p>
        </p:txBody>
      </p:sp>
      <p:sp>
        <p:nvSpPr>
          <p:cNvPr id="102" name="Text Box 134">
            <a:extLst>
              <a:ext uri="{FF2B5EF4-FFF2-40B4-BE49-F238E27FC236}">
                <a16:creationId xmlns:a16="http://schemas.microsoft.com/office/drawing/2014/main" xmlns="" id="{44D60E27-3E65-4C8E-AB32-2EFDB39F81DE}"/>
              </a:ext>
            </a:extLst>
          </p:cNvPr>
          <p:cNvSpPr txBox="1">
            <a:spLocks noChangeArrowheads="1"/>
          </p:cNvSpPr>
          <p:nvPr/>
        </p:nvSpPr>
        <p:spPr bwMode="auto">
          <a:xfrm>
            <a:off x="6771774" y="541229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FL</a:t>
            </a:r>
          </a:p>
        </p:txBody>
      </p:sp>
      <p:cxnSp>
        <p:nvCxnSpPr>
          <p:cNvPr id="133" name="Straight Connector 132">
            <a:extLst>
              <a:ext uri="{FF2B5EF4-FFF2-40B4-BE49-F238E27FC236}">
                <a16:creationId xmlns:a16="http://schemas.microsoft.com/office/drawing/2014/main" xmlns="" id="{16B1D0D3-52EF-4AC0-97DB-974050D4A4C0}"/>
              </a:ext>
            </a:extLst>
          </p:cNvPr>
          <p:cNvCxnSpPr>
            <a:cxnSpLocks/>
          </p:cNvCxnSpPr>
          <p:nvPr/>
        </p:nvCxnSpPr>
        <p:spPr>
          <a:xfrm>
            <a:off x="7699332" y="2216815"/>
            <a:ext cx="8018" cy="36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 Placeholder 3">
            <a:extLst>
              <a:ext uri="{FF2B5EF4-FFF2-40B4-BE49-F238E27FC236}">
                <a16:creationId xmlns:a16="http://schemas.microsoft.com/office/drawing/2014/main" xmlns="" id="{F992E829-F478-4228-8F8C-EF144C46AC9F}"/>
              </a:ext>
            </a:extLst>
          </p:cNvPr>
          <p:cNvSpPr txBox="1">
            <a:spLocks/>
          </p:cNvSpPr>
          <p:nvPr/>
        </p:nvSpPr>
        <p:spPr>
          <a:xfrm>
            <a:off x="268981" y="6301984"/>
            <a:ext cx="7372653" cy="55299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2016 U.S. Census (American Community Survey, 1-year estimate);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and reflects the city with no radius added. “Mid-Sized” cities are based on a diverse cross-section of 10 cities with a total population between 100K – 110K with no more than one city reflected per state. (Facebook numbers are fluid and are subject to change based on the date when numbers are pulled). </a:t>
            </a:r>
          </a:p>
        </p:txBody>
      </p:sp>
      <p:sp>
        <p:nvSpPr>
          <p:cNvPr id="131" name="TextBox 130">
            <a:extLst>
              <a:ext uri="{FF2B5EF4-FFF2-40B4-BE49-F238E27FC236}">
                <a16:creationId xmlns:a16="http://schemas.microsoft.com/office/drawing/2014/main" xmlns="" id="{CAC58BD5-08D9-4138-8BAD-B68803AA4304}"/>
              </a:ext>
            </a:extLst>
          </p:cNvPr>
          <p:cNvSpPr txBox="1"/>
          <p:nvPr/>
        </p:nvSpPr>
        <p:spPr>
          <a:xfrm>
            <a:off x="6950208" y="1648638"/>
            <a:ext cx="1505501"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Waterbury, CT</a:t>
            </a:r>
            <a:endParaRPr lang="en-US" sz="800" b="1" dirty="0"/>
          </a:p>
          <a:p>
            <a:r>
              <a:rPr lang="en-US" sz="800" b="1" dirty="0"/>
              <a:t>U.S. Census Pop: 	  28,366</a:t>
            </a:r>
          </a:p>
          <a:p>
            <a:r>
              <a:rPr lang="en-US" sz="800" b="1" dirty="0"/>
              <a:t>FB Potential Reach: 46,000</a:t>
            </a:r>
          </a:p>
          <a:p>
            <a:r>
              <a:rPr lang="en-US" sz="800" b="1" i="1" dirty="0">
                <a:solidFill>
                  <a:srgbClr val="FF0000"/>
                </a:solidFill>
              </a:rPr>
              <a:t>Overage:    +17,634 (+62%)</a:t>
            </a:r>
          </a:p>
        </p:txBody>
      </p:sp>
      <p:cxnSp>
        <p:nvCxnSpPr>
          <p:cNvPr id="160" name="Straight Connector 159">
            <a:extLst>
              <a:ext uri="{FF2B5EF4-FFF2-40B4-BE49-F238E27FC236}">
                <a16:creationId xmlns:a16="http://schemas.microsoft.com/office/drawing/2014/main" xmlns="" id="{5AED15C5-9443-4327-B63E-C63BF0C4A6AC}"/>
              </a:ext>
            </a:extLst>
          </p:cNvPr>
          <p:cNvCxnSpPr>
            <a:cxnSpLocks/>
          </p:cNvCxnSpPr>
          <p:nvPr/>
        </p:nvCxnSpPr>
        <p:spPr>
          <a:xfrm>
            <a:off x="4567464" y="3751446"/>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xmlns="" id="{1CFF4961-6D4C-40CC-833F-B8BEE3E7B543}"/>
              </a:ext>
            </a:extLst>
          </p:cNvPr>
          <p:cNvSpPr txBox="1"/>
          <p:nvPr/>
        </p:nvSpPr>
        <p:spPr>
          <a:xfrm>
            <a:off x="3774269" y="3534159"/>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Broken Arrow, OK</a:t>
            </a:r>
            <a:endParaRPr lang="en-US" sz="800" b="1" dirty="0"/>
          </a:p>
          <a:p>
            <a:r>
              <a:rPr lang="en-US" sz="800" b="1" dirty="0"/>
              <a:t>U.S. Census Pop: 	  23,201</a:t>
            </a:r>
          </a:p>
          <a:p>
            <a:r>
              <a:rPr lang="en-US" sz="800" b="1" dirty="0"/>
              <a:t>FB Potential Reach: 27,000</a:t>
            </a:r>
          </a:p>
          <a:p>
            <a:r>
              <a:rPr lang="en-US" sz="800" b="1" i="1" dirty="0">
                <a:solidFill>
                  <a:srgbClr val="FF0000"/>
                </a:solidFill>
              </a:rPr>
              <a:t>Overage:      +3,799 (+16%)</a:t>
            </a:r>
          </a:p>
        </p:txBody>
      </p:sp>
      <p:cxnSp>
        <p:nvCxnSpPr>
          <p:cNvPr id="165" name="Straight Connector 164">
            <a:extLst>
              <a:ext uri="{FF2B5EF4-FFF2-40B4-BE49-F238E27FC236}">
                <a16:creationId xmlns:a16="http://schemas.microsoft.com/office/drawing/2014/main" xmlns="" id="{BD9F7395-B704-424E-8D37-F6896E04A8EE}"/>
              </a:ext>
            </a:extLst>
          </p:cNvPr>
          <p:cNvCxnSpPr>
            <a:cxnSpLocks/>
          </p:cNvCxnSpPr>
          <p:nvPr/>
        </p:nvCxnSpPr>
        <p:spPr>
          <a:xfrm>
            <a:off x="575760" y="3629162"/>
            <a:ext cx="19737" cy="5887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xmlns="" id="{49EC56E0-33A6-4630-A4FA-9224528DBCEB}"/>
              </a:ext>
            </a:extLst>
          </p:cNvPr>
          <p:cNvSpPr txBox="1"/>
          <p:nvPr/>
        </p:nvSpPr>
        <p:spPr>
          <a:xfrm>
            <a:off x="245521" y="3841650"/>
            <a:ext cx="1505082"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San Mateo, CA</a:t>
            </a:r>
            <a:endParaRPr lang="en-US" sz="800" b="1" dirty="0"/>
          </a:p>
          <a:p>
            <a:r>
              <a:rPr lang="en-US" sz="800" b="1" dirty="0"/>
              <a:t>U.S. Census Pop: 	  24,638</a:t>
            </a:r>
          </a:p>
          <a:p>
            <a:r>
              <a:rPr lang="en-US" sz="800" b="1" dirty="0"/>
              <a:t>FB Potential Reach: 30,000</a:t>
            </a:r>
          </a:p>
          <a:p>
            <a:r>
              <a:rPr lang="en-US" sz="800" b="1" i="1" dirty="0">
                <a:solidFill>
                  <a:srgbClr val="FF0000"/>
                </a:solidFill>
              </a:rPr>
              <a:t>Overage:      +5,362 (+22%)</a:t>
            </a:r>
          </a:p>
        </p:txBody>
      </p:sp>
      <p:cxnSp>
        <p:nvCxnSpPr>
          <p:cNvPr id="155" name="Straight Connector 154">
            <a:extLst>
              <a:ext uri="{FF2B5EF4-FFF2-40B4-BE49-F238E27FC236}">
                <a16:creationId xmlns:a16="http://schemas.microsoft.com/office/drawing/2014/main" xmlns="" id="{6721FD68-B168-4B0C-B04F-AD47D7695EAE}"/>
              </a:ext>
            </a:extLst>
          </p:cNvPr>
          <p:cNvCxnSpPr>
            <a:cxnSpLocks/>
          </p:cNvCxnSpPr>
          <p:nvPr/>
        </p:nvCxnSpPr>
        <p:spPr>
          <a:xfrm flipV="1">
            <a:off x="5143691" y="3157098"/>
            <a:ext cx="1186995" cy="180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xmlns="" id="{BE9A05A1-43E8-4A1C-8C03-FD17D9D90085}"/>
              </a:ext>
            </a:extLst>
          </p:cNvPr>
          <p:cNvSpPr txBox="1"/>
          <p:nvPr/>
        </p:nvSpPr>
        <p:spPr>
          <a:xfrm>
            <a:off x="5399799" y="2828703"/>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Davenport, IA</a:t>
            </a:r>
            <a:endParaRPr lang="en-US" sz="800" b="1" dirty="0"/>
          </a:p>
          <a:p>
            <a:r>
              <a:rPr lang="en-US" sz="800" b="1" dirty="0"/>
              <a:t>U.S. Census Pop: 	  26,781</a:t>
            </a:r>
          </a:p>
          <a:p>
            <a:r>
              <a:rPr lang="en-US" sz="800" b="1" dirty="0"/>
              <a:t>FB Potential Reach: 39,000</a:t>
            </a:r>
          </a:p>
          <a:p>
            <a:r>
              <a:rPr lang="en-US" sz="800" b="1" i="1" dirty="0">
                <a:solidFill>
                  <a:srgbClr val="FF0000"/>
                </a:solidFill>
              </a:rPr>
              <a:t>Overage:    +12,219 (+46%)</a:t>
            </a:r>
          </a:p>
        </p:txBody>
      </p:sp>
      <p:cxnSp>
        <p:nvCxnSpPr>
          <p:cNvPr id="167" name="Straight Connector 166">
            <a:extLst>
              <a:ext uri="{FF2B5EF4-FFF2-40B4-BE49-F238E27FC236}">
                <a16:creationId xmlns:a16="http://schemas.microsoft.com/office/drawing/2014/main" xmlns="" id="{27EC1E8F-5155-412C-85C0-C6791B88EE01}"/>
              </a:ext>
            </a:extLst>
          </p:cNvPr>
          <p:cNvCxnSpPr>
            <a:cxnSpLocks/>
          </p:cNvCxnSpPr>
          <p:nvPr/>
        </p:nvCxnSpPr>
        <p:spPr>
          <a:xfrm>
            <a:off x="3253802" y="3446672"/>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xmlns="" id="{BD0EB3C3-05FF-4855-855B-259233A5B9BE}"/>
              </a:ext>
            </a:extLst>
          </p:cNvPr>
          <p:cNvSpPr txBox="1"/>
          <p:nvPr/>
        </p:nvSpPr>
        <p:spPr>
          <a:xfrm>
            <a:off x="2182604" y="3826551"/>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Greeley, CO</a:t>
            </a:r>
            <a:endParaRPr lang="en-US" sz="800" b="1" dirty="0"/>
          </a:p>
          <a:p>
            <a:r>
              <a:rPr lang="en-US" sz="800" b="1" dirty="0"/>
              <a:t>U.S. Census Pop: 	  32,345</a:t>
            </a:r>
          </a:p>
          <a:p>
            <a:r>
              <a:rPr lang="en-US" sz="800" b="1" dirty="0"/>
              <a:t>FB Potential Reach: 49,000</a:t>
            </a:r>
          </a:p>
          <a:p>
            <a:r>
              <a:rPr lang="en-US" sz="800" b="1" i="1" dirty="0">
                <a:solidFill>
                  <a:srgbClr val="FF0000"/>
                </a:solidFill>
              </a:rPr>
              <a:t>Overage:    +16,655 (+51%)</a:t>
            </a:r>
          </a:p>
        </p:txBody>
      </p:sp>
      <p:cxnSp>
        <p:nvCxnSpPr>
          <p:cNvPr id="169" name="Straight Connector 168">
            <a:extLst>
              <a:ext uri="{FF2B5EF4-FFF2-40B4-BE49-F238E27FC236}">
                <a16:creationId xmlns:a16="http://schemas.microsoft.com/office/drawing/2014/main" xmlns="" id="{83030E56-6503-42A4-BEDA-AAC808856FA9}"/>
              </a:ext>
            </a:extLst>
          </p:cNvPr>
          <p:cNvCxnSpPr>
            <a:cxnSpLocks/>
          </p:cNvCxnSpPr>
          <p:nvPr/>
        </p:nvCxnSpPr>
        <p:spPr>
          <a:xfrm>
            <a:off x="5539363" y="1720712"/>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9C92F93A-9984-4FF2-B1E1-CDDD5D8993F7}"/>
              </a:ext>
            </a:extLst>
          </p:cNvPr>
          <p:cNvSpPr txBox="1"/>
          <p:nvPr/>
        </p:nvSpPr>
        <p:spPr>
          <a:xfrm>
            <a:off x="4661584" y="1458684"/>
            <a:ext cx="1538600"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Green Bay, WI</a:t>
            </a:r>
            <a:endParaRPr lang="en-US" sz="800" b="1" dirty="0"/>
          </a:p>
          <a:p>
            <a:r>
              <a:rPr lang="en-US" sz="800" b="1" dirty="0"/>
              <a:t>U.S. Census Pop: 	  28,809</a:t>
            </a:r>
          </a:p>
          <a:p>
            <a:r>
              <a:rPr lang="en-US" sz="800" b="1" dirty="0"/>
              <a:t>FB Potential Reach: 57,000</a:t>
            </a:r>
          </a:p>
          <a:p>
            <a:r>
              <a:rPr lang="en-US" sz="800" b="1" i="1" dirty="0">
                <a:solidFill>
                  <a:srgbClr val="FF0000"/>
                </a:solidFill>
              </a:rPr>
              <a:t>Overage:    +28,191 (+98%)</a:t>
            </a:r>
          </a:p>
        </p:txBody>
      </p:sp>
      <p:cxnSp>
        <p:nvCxnSpPr>
          <p:cNvPr id="171" name="Straight Connector 170">
            <a:extLst>
              <a:ext uri="{FF2B5EF4-FFF2-40B4-BE49-F238E27FC236}">
                <a16:creationId xmlns:a16="http://schemas.microsoft.com/office/drawing/2014/main" xmlns="" id="{C282E089-8E24-417C-A2B1-7EB894159384}"/>
              </a:ext>
            </a:extLst>
          </p:cNvPr>
          <p:cNvCxnSpPr>
            <a:cxnSpLocks/>
          </p:cNvCxnSpPr>
          <p:nvPr/>
        </p:nvCxnSpPr>
        <p:spPr>
          <a:xfrm>
            <a:off x="2768186" y="4947548"/>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xmlns="" id="{B12106C0-CCE0-4394-8376-6594A0047058}"/>
              </a:ext>
            </a:extLst>
          </p:cNvPr>
          <p:cNvSpPr txBox="1"/>
          <p:nvPr/>
        </p:nvSpPr>
        <p:spPr>
          <a:xfrm>
            <a:off x="2101045" y="5376362"/>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Las Cruces, NM</a:t>
            </a:r>
            <a:endParaRPr lang="en-US" sz="800" b="1" dirty="0"/>
          </a:p>
          <a:p>
            <a:r>
              <a:rPr lang="en-US" sz="800" b="1" dirty="0"/>
              <a:t>U.S. Census Pop: 	  30,935</a:t>
            </a:r>
          </a:p>
          <a:p>
            <a:r>
              <a:rPr lang="en-US" sz="800" b="1" dirty="0"/>
              <a:t>FB Potential Reach: 46,000</a:t>
            </a:r>
          </a:p>
          <a:p>
            <a:r>
              <a:rPr lang="en-US" sz="800" b="1" i="1" dirty="0">
                <a:solidFill>
                  <a:srgbClr val="FF0000"/>
                </a:solidFill>
              </a:rPr>
              <a:t>Overage:    +15,065 (+49%)</a:t>
            </a:r>
          </a:p>
        </p:txBody>
      </p:sp>
      <p:cxnSp>
        <p:nvCxnSpPr>
          <p:cNvPr id="172" name="Straight Connector 171">
            <a:extLst>
              <a:ext uri="{FF2B5EF4-FFF2-40B4-BE49-F238E27FC236}">
                <a16:creationId xmlns:a16="http://schemas.microsoft.com/office/drawing/2014/main" xmlns="" id="{E132634E-93B9-4677-AF93-05AE7CDA7E12}"/>
              </a:ext>
            </a:extLst>
          </p:cNvPr>
          <p:cNvCxnSpPr>
            <a:cxnSpLocks/>
          </p:cNvCxnSpPr>
          <p:nvPr/>
        </p:nvCxnSpPr>
        <p:spPr>
          <a:xfrm>
            <a:off x="1033453" y="1660143"/>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xmlns="" id="{DBA588B4-A42C-4B53-887F-52257D8E2D29}"/>
              </a:ext>
            </a:extLst>
          </p:cNvPr>
          <p:cNvSpPr txBox="1"/>
          <p:nvPr/>
        </p:nvSpPr>
        <p:spPr>
          <a:xfrm>
            <a:off x="382790" y="2019488"/>
            <a:ext cx="1503505"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Renton, WA</a:t>
            </a:r>
            <a:endParaRPr lang="en-US" sz="800" b="1" dirty="0"/>
          </a:p>
          <a:p>
            <a:r>
              <a:rPr lang="en-US" sz="800" b="1" dirty="0"/>
              <a:t>U.S. Census Pop: 	  26,449</a:t>
            </a:r>
          </a:p>
          <a:p>
            <a:r>
              <a:rPr lang="en-US" sz="800" b="1" dirty="0"/>
              <a:t>FB Potential Reach: 34,000</a:t>
            </a:r>
          </a:p>
          <a:p>
            <a:r>
              <a:rPr lang="en-US" sz="800" b="1" i="1" dirty="0">
                <a:solidFill>
                  <a:srgbClr val="FF0000"/>
                </a:solidFill>
              </a:rPr>
              <a:t>Overage:      +7,551 (+29%)</a:t>
            </a:r>
          </a:p>
        </p:txBody>
      </p:sp>
      <p:cxnSp>
        <p:nvCxnSpPr>
          <p:cNvPr id="173" name="Straight Connector 172">
            <a:extLst>
              <a:ext uri="{FF2B5EF4-FFF2-40B4-BE49-F238E27FC236}">
                <a16:creationId xmlns:a16="http://schemas.microsoft.com/office/drawing/2014/main" xmlns="" id="{A18435B5-6D11-473B-BF3E-AFF715BD6D25}"/>
              </a:ext>
            </a:extLst>
          </p:cNvPr>
          <p:cNvCxnSpPr>
            <a:cxnSpLocks/>
          </p:cNvCxnSpPr>
          <p:nvPr/>
        </p:nvCxnSpPr>
        <p:spPr>
          <a:xfrm>
            <a:off x="4563757" y="4960258"/>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xmlns="" id="{7D836BC6-0CD8-4D89-94CB-2D68A6E53918}"/>
              </a:ext>
            </a:extLst>
          </p:cNvPr>
          <p:cNvSpPr txBox="1"/>
          <p:nvPr/>
        </p:nvSpPr>
        <p:spPr>
          <a:xfrm>
            <a:off x="3896616" y="5389072"/>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Tyler, TX</a:t>
            </a:r>
            <a:endParaRPr lang="en-US" sz="800" b="1" dirty="0"/>
          </a:p>
          <a:p>
            <a:r>
              <a:rPr lang="en-US" sz="800" b="1" dirty="0"/>
              <a:t>U.S. Census Pop: 	  30,181</a:t>
            </a:r>
          </a:p>
          <a:p>
            <a:r>
              <a:rPr lang="en-US" sz="800" b="1" dirty="0"/>
              <a:t>FB Potential Reach: 55,000</a:t>
            </a:r>
          </a:p>
          <a:p>
            <a:r>
              <a:rPr lang="en-US" sz="800" b="1" i="1" dirty="0">
                <a:solidFill>
                  <a:srgbClr val="FF0000"/>
                </a:solidFill>
              </a:rPr>
              <a:t>Overage:    +24,819 (+82%)</a:t>
            </a:r>
          </a:p>
        </p:txBody>
      </p:sp>
      <p:cxnSp>
        <p:nvCxnSpPr>
          <p:cNvPr id="139" name="Straight Connector 138">
            <a:extLst>
              <a:ext uri="{FF2B5EF4-FFF2-40B4-BE49-F238E27FC236}">
                <a16:creationId xmlns:a16="http://schemas.microsoft.com/office/drawing/2014/main" xmlns="" id="{CB35C095-72E2-4AC2-A63C-62AA10A02F78}"/>
              </a:ext>
            </a:extLst>
          </p:cNvPr>
          <p:cNvCxnSpPr>
            <a:cxnSpLocks/>
          </p:cNvCxnSpPr>
          <p:nvPr/>
        </p:nvCxnSpPr>
        <p:spPr>
          <a:xfrm>
            <a:off x="6994484" y="4966874"/>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xmlns="" id="{AEDB5BAD-DEF5-49E5-B804-76563A05881F}"/>
              </a:ext>
            </a:extLst>
          </p:cNvPr>
          <p:cNvSpPr txBox="1"/>
          <p:nvPr/>
        </p:nvSpPr>
        <p:spPr>
          <a:xfrm>
            <a:off x="6207939" y="4660740"/>
            <a:ext cx="150848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Lakeland, FL</a:t>
            </a:r>
            <a:endParaRPr lang="en-US" sz="800" b="1" dirty="0"/>
          </a:p>
          <a:p>
            <a:r>
              <a:rPr lang="en-US" sz="800" b="1" dirty="0"/>
              <a:t>U.S. Census Pop: 	  23,731</a:t>
            </a:r>
          </a:p>
          <a:p>
            <a:r>
              <a:rPr lang="en-US" sz="800" b="1" dirty="0"/>
              <a:t>FB Potential Reach: 71,000</a:t>
            </a:r>
          </a:p>
          <a:p>
            <a:r>
              <a:rPr lang="en-US" sz="800" b="1" i="1" dirty="0">
                <a:solidFill>
                  <a:srgbClr val="FF0000"/>
                </a:solidFill>
              </a:rPr>
              <a:t>Overage:  +47,269 (+199%)</a:t>
            </a:r>
          </a:p>
        </p:txBody>
      </p:sp>
      <p:grpSp>
        <p:nvGrpSpPr>
          <p:cNvPr id="141" name="Group 3">
            <a:extLst>
              <a:ext uri="{FF2B5EF4-FFF2-40B4-BE49-F238E27FC236}">
                <a16:creationId xmlns:a16="http://schemas.microsoft.com/office/drawing/2014/main" xmlns="" id="{55456889-96A0-497D-9D19-8CB02BC9239D}"/>
              </a:ext>
            </a:extLst>
          </p:cNvPr>
          <p:cNvGrpSpPr>
            <a:grpSpLocks/>
          </p:cNvGrpSpPr>
          <p:nvPr/>
        </p:nvGrpSpPr>
        <p:grpSpPr bwMode="auto">
          <a:xfrm>
            <a:off x="750559" y="5439330"/>
            <a:ext cx="818298" cy="465731"/>
            <a:chOff x="1600200" y="5867403"/>
            <a:chExt cx="1093786" cy="708029"/>
          </a:xfrm>
          <a:solidFill>
            <a:srgbClr val="567CB4"/>
          </a:solidFill>
        </p:grpSpPr>
        <p:grpSp>
          <p:nvGrpSpPr>
            <p:cNvPr id="148" name="Group 4">
              <a:extLst>
                <a:ext uri="{FF2B5EF4-FFF2-40B4-BE49-F238E27FC236}">
                  <a16:creationId xmlns:a16="http://schemas.microsoft.com/office/drawing/2014/main" xmlns="" id="{442C8328-639C-46B4-B9F8-140AB2B7EB02}"/>
                </a:ext>
              </a:extLst>
            </p:cNvPr>
            <p:cNvGrpSpPr>
              <a:grpSpLocks/>
            </p:cNvGrpSpPr>
            <p:nvPr/>
          </p:nvGrpSpPr>
          <p:grpSpPr bwMode="auto">
            <a:xfrm>
              <a:off x="1600200" y="5867403"/>
              <a:ext cx="1093786" cy="708029"/>
              <a:chOff x="1600200" y="5867403"/>
              <a:chExt cx="1093786" cy="708029"/>
            </a:xfrm>
            <a:grpFill/>
          </p:grpSpPr>
          <p:sp>
            <p:nvSpPr>
              <p:cNvPr id="152" name="Freeform 5">
                <a:extLst>
                  <a:ext uri="{FF2B5EF4-FFF2-40B4-BE49-F238E27FC236}">
                    <a16:creationId xmlns:a16="http://schemas.microsoft.com/office/drawing/2014/main" xmlns="" id="{31AA9434-233F-4DCD-86F7-2BFD53374EB9}"/>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3" name="Freeform 6">
                <a:extLst>
                  <a:ext uri="{FF2B5EF4-FFF2-40B4-BE49-F238E27FC236}">
                    <a16:creationId xmlns:a16="http://schemas.microsoft.com/office/drawing/2014/main" xmlns="" id="{DBD8992B-63DD-4BAF-ACBC-56E03B8E3767}"/>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4" name="Freeform 7">
                <a:extLst>
                  <a:ext uri="{FF2B5EF4-FFF2-40B4-BE49-F238E27FC236}">
                    <a16:creationId xmlns:a16="http://schemas.microsoft.com/office/drawing/2014/main" xmlns="" id="{83CB9C8D-83C6-472F-B797-79B427ADCB24}"/>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6" name="Freeform 8">
                <a:extLst>
                  <a:ext uri="{FF2B5EF4-FFF2-40B4-BE49-F238E27FC236}">
                    <a16:creationId xmlns:a16="http://schemas.microsoft.com/office/drawing/2014/main" xmlns="" id="{4F5D6C08-0E7B-44BF-A2D5-6AC025C4F85B}"/>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58" name="Freeform 9">
                <a:extLst>
                  <a:ext uri="{FF2B5EF4-FFF2-40B4-BE49-F238E27FC236}">
                    <a16:creationId xmlns:a16="http://schemas.microsoft.com/office/drawing/2014/main" xmlns="" id="{88A8296E-E81B-4576-96EA-1A5925F1651A}"/>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63" name="Freeform 10">
                <a:extLst>
                  <a:ext uri="{FF2B5EF4-FFF2-40B4-BE49-F238E27FC236}">
                    <a16:creationId xmlns:a16="http://schemas.microsoft.com/office/drawing/2014/main" xmlns="" id="{E051EBD3-1CB7-4D82-9B13-2DF90C44CDCF}"/>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5" name="Freeform 11">
                <a:extLst>
                  <a:ext uri="{FF2B5EF4-FFF2-40B4-BE49-F238E27FC236}">
                    <a16:creationId xmlns:a16="http://schemas.microsoft.com/office/drawing/2014/main" xmlns="" id="{9E31C5CB-3876-444B-8A5D-00583A7E496F}"/>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49" name="Freeform 12">
              <a:extLst>
                <a:ext uri="{FF2B5EF4-FFF2-40B4-BE49-F238E27FC236}">
                  <a16:creationId xmlns:a16="http://schemas.microsoft.com/office/drawing/2014/main" xmlns="" id="{06E74AE2-A248-43D7-978F-C9ACDF7B3D32}"/>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76" name="Freeform 13">
            <a:extLst>
              <a:ext uri="{FF2B5EF4-FFF2-40B4-BE49-F238E27FC236}">
                <a16:creationId xmlns:a16="http://schemas.microsoft.com/office/drawing/2014/main" xmlns="" id="{C70A1C32-FD1E-4D05-920B-0C49559CB9CF}"/>
              </a:ext>
            </a:extLst>
          </p:cNvPr>
          <p:cNvSpPr>
            <a:spLocks/>
          </p:cNvSpPr>
          <p:nvPr/>
        </p:nvSpPr>
        <p:spPr bwMode="auto">
          <a:xfrm>
            <a:off x="185474" y="4719184"/>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7" name="Text Box 142">
            <a:extLst>
              <a:ext uri="{FF2B5EF4-FFF2-40B4-BE49-F238E27FC236}">
                <a16:creationId xmlns:a16="http://schemas.microsoft.com/office/drawing/2014/main" xmlns="" id="{3710A324-DBD8-466B-B5A0-361BD87DBBAE}"/>
              </a:ext>
            </a:extLst>
          </p:cNvPr>
          <p:cNvSpPr txBox="1">
            <a:spLocks noChangeArrowheads="1"/>
          </p:cNvSpPr>
          <p:nvPr/>
        </p:nvSpPr>
        <p:spPr bwMode="auto">
          <a:xfrm>
            <a:off x="1143994" y="56882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HI</a:t>
            </a:r>
          </a:p>
        </p:txBody>
      </p:sp>
      <p:sp>
        <p:nvSpPr>
          <p:cNvPr id="178" name="Text Box 141">
            <a:extLst>
              <a:ext uri="{FF2B5EF4-FFF2-40B4-BE49-F238E27FC236}">
                <a16:creationId xmlns:a16="http://schemas.microsoft.com/office/drawing/2014/main" xmlns="" id="{B05E45E7-3E5F-4723-B07F-BBB1B3E4AD55}"/>
              </a:ext>
            </a:extLst>
          </p:cNvPr>
          <p:cNvSpPr txBox="1">
            <a:spLocks noChangeArrowheads="1"/>
          </p:cNvSpPr>
          <p:nvPr/>
        </p:nvSpPr>
        <p:spPr bwMode="auto">
          <a:xfrm>
            <a:off x="413378" y="490575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AK</a:t>
            </a:r>
          </a:p>
        </p:txBody>
      </p:sp>
      <p:sp>
        <p:nvSpPr>
          <p:cNvPr id="179" name="Text Placeholder 2">
            <a:extLst>
              <a:ext uri="{FF2B5EF4-FFF2-40B4-BE49-F238E27FC236}">
                <a16:creationId xmlns:a16="http://schemas.microsoft.com/office/drawing/2014/main" xmlns="" id="{2F4BFEE5-CB08-4C26-A458-DE06464826DE}"/>
              </a:ext>
            </a:extLst>
          </p:cNvPr>
          <p:cNvSpPr txBox="1">
            <a:spLocks/>
          </p:cNvSpPr>
          <p:nvPr/>
        </p:nvSpPr>
        <p:spPr>
          <a:xfrm>
            <a:off x="898500" y="1171336"/>
            <a:ext cx="7132056" cy="27587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P18-34</a:t>
            </a:r>
          </a:p>
        </p:txBody>
      </p:sp>
      <p:sp>
        <p:nvSpPr>
          <p:cNvPr id="180" name="Title 1">
            <a:extLst>
              <a:ext uri="{FF2B5EF4-FFF2-40B4-BE49-F238E27FC236}">
                <a16:creationId xmlns:a16="http://schemas.microsoft.com/office/drawing/2014/main" xmlns="" id="{A41C37DC-AE64-4669-AC6A-B88E66C87CD4}"/>
              </a:ext>
            </a:extLst>
          </p:cNvPr>
          <p:cNvSpPr>
            <a:spLocks noGrp="1"/>
          </p:cNvSpPr>
          <p:nvPr>
            <p:ph type="ctrTitle"/>
          </p:nvPr>
        </p:nvSpPr>
        <p:spPr>
          <a:xfrm>
            <a:off x="83979" y="357542"/>
            <a:ext cx="8966970" cy="762128"/>
          </a:xfrm>
        </p:spPr>
        <p:txBody>
          <a:bodyPr/>
          <a:lstStyle/>
          <a:p>
            <a:r>
              <a:rPr lang="en-US" dirty="0"/>
              <a:t>Similar P18-34 Reach Inflation Is Seen Among “Mid-Sized” Cities As Well</a:t>
            </a:r>
          </a:p>
        </p:txBody>
      </p:sp>
      <p:sp>
        <p:nvSpPr>
          <p:cNvPr id="181" name="Text Placeholder 4">
            <a:extLst>
              <a:ext uri="{FF2B5EF4-FFF2-40B4-BE49-F238E27FC236}">
                <a16:creationId xmlns:a16="http://schemas.microsoft.com/office/drawing/2014/main" xmlns="" id="{5A01875C-8D3E-4C1D-8B13-9FCAF4D3B83F}"/>
              </a:ext>
            </a:extLst>
          </p:cNvPr>
          <p:cNvSpPr txBox="1">
            <a:spLocks/>
          </p:cNvSpPr>
          <p:nvPr/>
        </p:nvSpPr>
        <p:spPr>
          <a:xfrm>
            <a:off x="329142" y="6077694"/>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253827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3">
            <a:extLst>
              <a:ext uri="{FF2B5EF4-FFF2-40B4-BE49-F238E27FC236}">
                <a16:creationId xmlns:a16="http://schemas.microsoft.com/office/drawing/2014/main" xmlns="" id="{D460EA0D-9F83-4953-BB7D-D9331B178FAE}"/>
              </a:ext>
            </a:extLst>
          </p:cNvPr>
          <p:cNvGrpSpPr>
            <a:grpSpLocks/>
          </p:cNvGrpSpPr>
          <p:nvPr/>
        </p:nvGrpSpPr>
        <p:grpSpPr bwMode="auto">
          <a:xfrm>
            <a:off x="750559" y="5439330"/>
            <a:ext cx="818298" cy="465731"/>
            <a:chOff x="1600200" y="5867403"/>
            <a:chExt cx="1093786" cy="708029"/>
          </a:xfrm>
          <a:solidFill>
            <a:srgbClr val="567CB4"/>
          </a:solidFill>
        </p:grpSpPr>
        <p:grpSp>
          <p:nvGrpSpPr>
            <p:cNvPr id="153" name="Group 4">
              <a:extLst>
                <a:ext uri="{FF2B5EF4-FFF2-40B4-BE49-F238E27FC236}">
                  <a16:creationId xmlns:a16="http://schemas.microsoft.com/office/drawing/2014/main" xmlns="" id="{09E096CD-8415-4354-8033-A148E575FF78}"/>
                </a:ext>
              </a:extLst>
            </p:cNvPr>
            <p:cNvGrpSpPr>
              <a:grpSpLocks/>
            </p:cNvGrpSpPr>
            <p:nvPr/>
          </p:nvGrpSpPr>
          <p:grpSpPr bwMode="auto">
            <a:xfrm>
              <a:off x="1600200" y="5867403"/>
              <a:ext cx="1093786" cy="708029"/>
              <a:chOff x="1600200" y="5867403"/>
              <a:chExt cx="1093786" cy="708029"/>
            </a:xfrm>
            <a:grpFill/>
          </p:grpSpPr>
          <p:sp>
            <p:nvSpPr>
              <p:cNvPr id="168" name="Freeform 5">
                <a:extLst>
                  <a:ext uri="{FF2B5EF4-FFF2-40B4-BE49-F238E27FC236}">
                    <a16:creationId xmlns:a16="http://schemas.microsoft.com/office/drawing/2014/main" xmlns="" id="{26379BBF-D247-46B6-B6E9-D22AC1C1E088}"/>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69" name="Freeform 6">
                <a:extLst>
                  <a:ext uri="{FF2B5EF4-FFF2-40B4-BE49-F238E27FC236}">
                    <a16:creationId xmlns:a16="http://schemas.microsoft.com/office/drawing/2014/main" xmlns="" id="{8D83F2A1-1D54-47D5-A4C8-1B283A484915}"/>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0" name="Freeform 7">
                <a:extLst>
                  <a:ext uri="{FF2B5EF4-FFF2-40B4-BE49-F238E27FC236}">
                    <a16:creationId xmlns:a16="http://schemas.microsoft.com/office/drawing/2014/main" xmlns="" id="{195868FF-8E61-4F86-A15E-EBEDE4EBF0A5}"/>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1" name="Freeform 8">
                <a:extLst>
                  <a:ext uri="{FF2B5EF4-FFF2-40B4-BE49-F238E27FC236}">
                    <a16:creationId xmlns:a16="http://schemas.microsoft.com/office/drawing/2014/main" xmlns="" id="{74487713-30EC-410B-A3A7-03EF539180FA}"/>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3" name="Freeform 9">
                <a:extLst>
                  <a:ext uri="{FF2B5EF4-FFF2-40B4-BE49-F238E27FC236}">
                    <a16:creationId xmlns:a16="http://schemas.microsoft.com/office/drawing/2014/main" xmlns="" id="{A3D2051C-B06C-42B1-9617-1533A0688397}"/>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5" name="Freeform 10">
                <a:extLst>
                  <a:ext uri="{FF2B5EF4-FFF2-40B4-BE49-F238E27FC236}">
                    <a16:creationId xmlns:a16="http://schemas.microsoft.com/office/drawing/2014/main" xmlns="" id="{88697442-6E41-4935-9DD8-8E40E7B4FF20}"/>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6" name="Freeform 11">
                <a:extLst>
                  <a:ext uri="{FF2B5EF4-FFF2-40B4-BE49-F238E27FC236}">
                    <a16:creationId xmlns:a16="http://schemas.microsoft.com/office/drawing/2014/main" xmlns="" id="{6E293D2E-9DC7-468E-9683-488B25681A40}"/>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54" name="Freeform 12">
              <a:extLst>
                <a:ext uri="{FF2B5EF4-FFF2-40B4-BE49-F238E27FC236}">
                  <a16:creationId xmlns:a16="http://schemas.microsoft.com/office/drawing/2014/main" xmlns="" id="{95EAB406-3A50-420D-8FDA-4EB3214729BF}"/>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77" name="Freeform 13">
            <a:extLst>
              <a:ext uri="{FF2B5EF4-FFF2-40B4-BE49-F238E27FC236}">
                <a16:creationId xmlns:a16="http://schemas.microsoft.com/office/drawing/2014/main" xmlns="" id="{32187B82-4892-4555-A974-ECB6B7326549}"/>
              </a:ext>
            </a:extLst>
          </p:cNvPr>
          <p:cNvSpPr>
            <a:spLocks/>
          </p:cNvSpPr>
          <p:nvPr/>
        </p:nvSpPr>
        <p:spPr bwMode="auto">
          <a:xfrm>
            <a:off x="185474" y="4719184"/>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8" name="Text Box 142">
            <a:extLst>
              <a:ext uri="{FF2B5EF4-FFF2-40B4-BE49-F238E27FC236}">
                <a16:creationId xmlns:a16="http://schemas.microsoft.com/office/drawing/2014/main" xmlns="" id="{62CC18F0-8546-4C35-B2F9-F6112DA8B831}"/>
              </a:ext>
            </a:extLst>
          </p:cNvPr>
          <p:cNvSpPr txBox="1">
            <a:spLocks noChangeArrowheads="1"/>
          </p:cNvSpPr>
          <p:nvPr/>
        </p:nvSpPr>
        <p:spPr bwMode="auto">
          <a:xfrm>
            <a:off x="1143994" y="56882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HI</a:t>
            </a:r>
          </a:p>
        </p:txBody>
      </p:sp>
      <p:sp>
        <p:nvSpPr>
          <p:cNvPr id="179" name="Text Box 141">
            <a:extLst>
              <a:ext uri="{FF2B5EF4-FFF2-40B4-BE49-F238E27FC236}">
                <a16:creationId xmlns:a16="http://schemas.microsoft.com/office/drawing/2014/main" xmlns="" id="{7FAA029E-A448-4BDB-B884-30B436E8ECC3}"/>
              </a:ext>
            </a:extLst>
          </p:cNvPr>
          <p:cNvSpPr txBox="1">
            <a:spLocks noChangeArrowheads="1"/>
          </p:cNvSpPr>
          <p:nvPr/>
        </p:nvSpPr>
        <p:spPr bwMode="auto">
          <a:xfrm>
            <a:off x="413378" y="490575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AK</a:t>
            </a:r>
          </a:p>
        </p:txBody>
      </p:sp>
      <p:sp>
        <p:nvSpPr>
          <p:cNvPr id="151" name="Text Box 229">
            <a:extLst>
              <a:ext uri="{FF2B5EF4-FFF2-40B4-BE49-F238E27FC236}">
                <a16:creationId xmlns:a16="http://schemas.microsoft.com/office/drawing/2014/main" xmlns="" id="{F014BFF7-BF75-4843-ADD2-93EADA678231}"/>
              </a:ext>
            </a:extLst>
          </p:cNvPr>
          <p:cNvSpPr txBox="1">
            <a:spLocks noChangeArrowheads="1"/>
          </p:cNvSpPr>
          <p:nvPr/>
        </p:nvSpPr>
        <p:spPr bwMode="auto">
          <a:xfrm>
            <a:off x="7521760" y="325038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DE</a:t>
            </a:r>
          </a:p>
        </p:txBody>
      </p:sp>
      <p:sp>
        <p:nvSpPr>
          <p:cNvPr id="24" name="Freeform 52">
            <a:extLst>
              <a:ext uri="{FF2B5EF4-FFF2-40B4-BE49-F238E27FC236}">
                <a16:creationId xmlns:a16="http://schemas.microsoft.com/office/drawing/2014/main" xmlns="" id="{9C244E50-7AB6-40FA-92E1-7CCA85A96BF7}"/>
              </a:ext>
            </a:extLst>
          </p:cNvPr>
          <p:cNvSpPr>
            <a:spLocks/>
          </p:cNvSpPr>
          <p:nvPr/>
        </p:nvSpPr>
        <p:spPr bwMode="auto">
          <a:xfrm>
            <a:off x="6441484" y="3191063"/>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25" name="Freeform 15">
            <a:extLst>
              <a:ext uri="{FF2B5EF4-FFF2-40B4-BE49-F238E27FC236}">
                <a16:creationId xmlns:a16="http://schemas.microsoft.com/office/drawing/2014/main" xmlns="" id="{3F695CDF-56A8-4BBE-9899-57F9E225EEA7}"/>
              </a:ext>
            </a:extLst>
          </p:cNvPr>
          <p:cNvSpPr>
            <a:spLocks/>
          </p:cNvSpPr>
          <p:nvPr/>
        </p:nvSpPr>
        <p:spPr bwMode="auto">
          <a:xfrm>
            <a:off x="6881222" y="3067238"/>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26" name="Freeform 58">
            <a:extLst>
              <a:ext uri="{FF2B5EF4-FFF2-40B4-BE49-F238E27FC236}">
                <a16:creationId xmlns:a16="http://schemas.microsoft.com/office/drawing/2014/main" xmlns="" id="{9AB57AE7-DE63-4D42-B64A-DCF99F90EDAE}"/>
              </a:ext>
            </a:extLst>
          </p:cNvPr>
          <p:cNvSpPr>
            <a:spLocks/>
          </p:cNvSpPr>
          <p:nvPr/>
        </p:nvSpPr>
        <p:spPr bwMode="auto">
          <a:xfrm>
            <a:off x="7497172" y="1830576"/>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8" name="Freeform 14">
            <a:extLst>
              <a:ext uri="{FF2B5EF4-FFF2-40B4-BE49-F238E27FC236}">
                <a16:creationId xmlns:a16="http://schemas.microsoft.com/office/drawing/2014/main" xmlns="" id="{49F32AD1-2E55-4E89-AE95-6CE531C146D9}"/>
              </a:ext>
            </a:extLst>
          </p:cNvPr>
          <p:cNvSpPr>
            <a:spLocks/>
          </p:cNvSpPr>
          <p:nvPr/>
        </p:nvSpPr>
        <p:spPr bwMode="auto">
          <a:xfrm>
            <a:off x="7749584" y="1187638"/>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9" name="Freeform 16">
            <a:extLst>
              <a:ext uri="{FF2B5EF4-FFF2-40B4-BE49-F238E27FC236}">
                <a16:creationId xmlns:a16="http://schemas.microsoft.com/office/drawing/2014/main" xmlns="" id="{C6783C17-670B-4A40-B90C-40DA9D5717C2}"/>
              </a:ext>
            </a:extLst>
          </p:cNvPr>
          <p:cNvSpPr>
            <a:spLocks/>
          </p:cNvSpPr>
          <p:nvPr/>
        </p:nvSpPr>
        <p:spPr bwMode="auto">
          <a:xfrm>
            <a:off x="750297" y="1282888"/>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rgbClr val="567CB4"/>
          </a:solidFill>
          <a:ln w="12701">
            <a:solidFill>
              <a:srgbClr val="000000"/>
            </a:solidFill>
            <a:round/>
            <a:headEnd/>
            <a:tailEnd/>
          </a:ln>
        </p:spPr>
        <p:txBody>
          <a:bodyPr/>
          <a:lstStyle/>
          <a:p>
            <a:pPr>
              <a:defRPr/>
            </a:pPr>
            <a:endParaRPr lang="en-US" sz="1000"/>
          </a:p>
        </p:txBody>
      </p:sp>
      <p:sp>
        <p:nvSpPr>
          <p:cNvPr id="40" name="Freeform 17">
            <a:extLst>
              <a:ext uri="{FF2B5EF4-FFF2-40B4-BE49-F238E27FC236}">
                <a16:creationId xmlns:a16="http://schemas.microsoft.com/office/drawing/2014/main" xmlns="" id="{220DB208-65D2-4675-AC7E-F6454A62A22A}"/>
              </a:ext>
            </a:extLst>
          </p:cNvPr>
          <p:cNvSpPr>
            <a:spLocks/>
          </p:cNvSpPr>
          <p:nvPr/>
        </p:nvSpPr>
        <p:spPr bwMode="auto">
          <a:xfrm>
            <a:off x="518522" y="1840101"/>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1" name="Freeform 18">
            <a:extLst>
              <a:ext uri="{FF2B5EF4-FFF2-40B4-BE49-F238E27FC236}">
                <a16:creationId xmlns:a16="http://schemas.microsoft.com/office/drawing/2014/main" xmlns="" id="{B8CB3B12-B6D6-4E63-8C44-7F372E9862F3}"/>
              </a:ext>
            </a:extLst>
          </p:cNvPr>
          <p:cNvSpPr>
            <a:spLocks/>
          </p:cNvSpPr>
          <p:nvPr/>
        </p:nvSpPr>
        <p:spPr bwMode="auto">
          <a:xfrm>
            <a:off x="416922" y="2621151"/>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67CB4"/>
          </a:solidFill>
          <a:ln w="12701">
            <a:solidFill>
              <a:srgbClr val="000000"/>
            </a:solidFill>
            <a:round/>
            <a:headEnd/>
            <a:tailEnd/>
          </a:ln>
        </p:spPr>
        <p:txBody>
          <a:bodyPr/>
          <a:lstStyle/>
          <a:p>
            <a:endParaRPr lang="en-US" sz="1000"/>
          </a:p>
        </p:txBody>
      </p:sp>
      <p:sp>
        <p:nvSpPr>
          <p:cNvPr id="42" name="Freeform 19">
            <a:extLst>
              <a:ext uri="{FF2B5EF4-FFF2-40B4-BE49-F238E27FC236}">
                <a16:creationId xmlns:a16="http://schemas.microsoft.com/office/drawing/2014/main" xmlns="" id="{7FD0B140-93FB-4905-A349-02657424BFA7}"/>
              </a:ext>
            </a:extLst>
          </p:cNvPr>
          <p:cNvSpPr>
            <a:spLocks/>
          </p:cNvSpPr>
          <p:nvPr/>
        </p:nvSpPr>
        <p:spPr bwMode="auto">
          <a:xfrm>
            <a:off x="982072" y="2752913"/>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3" name="Freeform 20">
            <a:extLst>
              <a:ext uri="{FF2B5EF4-FFF2-40B4-BE49-F238E27FC236}">
                <a16:creationId xmlns:a16="http://schemas.microsoft.com/office/drawing/2014/main" xmlns="" id="{8883FE89-2961-40E7-9875-C311B4131167}"/>
              </a:ext>
            </a:extLst>
          </p:cNvPr>
          <p:cNvSpPr>
            <a:spLocks/>
          </p:cNvSpPr>
          <p:nvPr/>
        </p:nvSpPr>
        <p:spPr bwMode="auto">
          <a:xfrm>
            <a:off x="1521822" y="1451163"/>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4" name="Freeform 21">
            <a:extLst>
              <a:ext uri="{FF2B5EF4-FFF2-40B4-BE49-F238E27FC236}">
                <a16:creationId xmlns:a16="http://schemas.microsoft.com/office/drawing/2014/main" xmlns="" id="{7F7019AD-1EEB-4C44-8ABE-E2C00D5E7539}"/>
              </a:ext>
            </a:extLst>
          </p:cNvPr>
          <p:cNvSpPr>
            <a:spLocks/>
          </p:cNvSpPr>
          <p:nvPr/>
        </p:nvSpPr>
        <p:spPr bwMode="auto">
          <a:xfrm>
            <a:off x="1796459" y="2925951"/>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5" name="Freeform 22">
            <a:extLst>
              <a:ext uri="{FF2B5EF4-FFF2-40B4-BE49-F238E27FC236}">
                <a16:creationId xmlns:a16="http://schemas.microsoft.com/office/drawing/2014/main" xmlns="" id="{84B0DD19-B345-4540-A33A-0DED27AD5954}"/>
              </a:ext>
            </a:extLst>
          </p:cNvPr>
          <p:cNvSpPr>
            <a:spLocks/>
          </p:cNvSpPr>
          <p:nvPr/>
        </p:nvSpPr>
        <p:spPr bwMode="auto">
          <a:xfrm>
            <a:off x="1832972" y="1467038"/>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6" name="Freeform 23">
            <a:extLst>
              <a:ext uri="{FF2B5EF4-FFF2-40B4-BE49-F238E27FC236}">
                <a16:creationId xmlns:a16="http://schemas.microsoft.com/office/drawing/2014/main" xmlns="" id="{0494BEAC-BA1C-4EE9-B6E2-9BF8C07C3B6E}"/>
              </a:ext>
            </a:extLst>
          </p:cNvPr>
          <p:cNvSpPr>
            <a:spLocks/>
          </p:cNvSpPr>
          <p:nvPr/>
        </p:nvSpPr>
        <p:spPr bwMode="auto">
          <a:xfrm>
            <a:off x="2312397" y="2370326"/>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7" name="Freeform 24">
            <a:extLst>
              <a:ext uri="{FF2B5EF4-FFF2-40B4-BE49-F238E27FC236}">
                <a16:creationId xmlns:a16="http://schemas.microsoft.com/office/drawing/2014/main" xmlns="" id="{E4FB8FAB-DD63-43A3-982F-AB33F9262565}"/>
              </a:ext>
            </a:extLst>
          </p:cNvPr>
          <p:cNvSpPr>
            <a:spLocks/>
          </p:cNvSpPr>
          <p:nvPr/>
        </p:nvSpPr>
        <p:spPr bwMode="auto">
          <a:xfrm>
            <a:off x="2526709" y="3232338"/>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48" name="Freeform 25">
            <a:extLst>
              <a:ext uri="{FF2B5EF4-FFF2-40B4-BE49-F238E27FC236}">
                <a16:creationId xmlns:a16="http://schemas.microsoft.com/office/drawing/2014/main" xmlns="" id="{4B347FB2-8747-4D98-8FF6-E3694ADC33FD}"/>
              </a:ext>
            </a:extLst>
          </p:cNvPr>
          <p:cNvSpPr>
            <a:spLocks/>
          </p:cNvSpPr>
          <p:nvPr/>
        </p:nvSpPr>
        <p:spPr bwMode="auto">
          <a:xfrm>
            <a:off x="1540872" y="3967351"/>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0" name="Freeform 26">
            <a:extLst>
              <a:ext uri="{FF2B5EF4-FFF2-40B4-BE49-F238E27FC236}">
                <a16:creationId xmlns:a16="http://schemas.microsoft.com/office/drawing/2014/main" xmlns="" id="{41168C10-FC78-4FD6-81A1-6A43886455D5}"/>
              </a:ext>
            </a:extLst>
          </p:cNvPr>
          <p:cNvSpPr>
            <a:spLocks/>
          </p:cNvSpPr>
          <p:nvPr/>
        </p:nvSpPr>
        <p:spPr bwMode="auto">
          <a:xfrm>
            <a:off x="2406059" y="4051488"/>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3" name="Freeform 27">
            <a:extLst>
              <a:ext uri="{FF2B5EF4-FFF2-40B4-BE49-F238E27FC236}">
                <a16:creationId xmlns:a16="http://schemas.microsoft.com/office/drawing/2014/main" xmlns="" id="{18D8D129-D453-42F9-8D4E-06490AD20EC7}"/>
              </a:ext>
            </a:extLst>
          </p:cNvPr>
          <p:cNvSpPr>
            <a:spLocks/>
          </p:cNvSpPr>
          <p:nvPr/>
        </p:nvSpPr>
        <p:spPr bwMode="auto">
          <a:xfrm>
            <a:off x="2826747" y="4216588"/>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67CB4"/>
          </a:solidFill>
          <a:ln w="12701">
            <a:solidFill>
              <a:srgbClr val="000000"/>
            </a:solidFill>
            <a:round/>
            <a:headEnd/>
            <a:tailEnd/>
          </a:ln>
        </p:spPr>
        <p:txBody>
          <a:bodyPr/>
          <a:lstStyle/>
          <a:p>
            <a:endParaRPr lang="en-US"/>
          </a:p>
        </p:txBody>
      </p:sp>
      <p:sp>
        <p:nvSpPr>
          <p:cNvPr id="55" name="Freeform 28">
            <a:extLst>
              <a:ext uri="{FF2B5EF4-FFF2-40B4-BE49-F238E27FC236}">
                <a16:creationId xmlns:a16="http://schemas.microsoft.com/office/drawing/2014/main" xmlns="" id="{BDF75FE6-6B66-4FC0-8960-7A645B9F3F11}"/>
              </a:ext>
            </a:extLst>
          </p:cNvPr>
          <p:cNvSpPr>
            <a:spLocks/>
          </p:cNvSpPr>
          <p:nvPr/>
        </p:nvSpPr>
        <p:spPr bwMode="auto">
          <a:xfrm>
            <a:off x="3388722" y="1605151"/>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7" name="Freeform 29">
            <a:extLst>
              <a:ext uri="{FF2B5EF4-FFF2-40B4-BE49-F238E27FC236}">
                <a16:creationId xmlns:a16="http://schemas.microsoft.com/office/drawing/2014/main" xmlns="" id="{FBF091A4-ECB3-4FA0-BDDC-93C674144965}"/>
              </a:ext>
            </a:extLst>
          </p:cNvPr>
          <p:cNvSpPr>
            <a:spLocks/>
          </p:cNvSpPr>
          <p:nvPr/>
        </p:nvSpPr>
        <p:spPr bwMode="auto">
          <a:xfrm>
            <a:off x="3363322" y="2229038"/>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9" name="Freeform 30">
            <a:extLst>
              <a:ext uri="{FF2B5EF4-FFF2-40B4-BE49-F238E27FC236}">
                <a16:creationId xmlns:a16="http://schemas.microsoft.com/office/drawing/2014/main" xmlns="" id="{77D94F25-6715-4C69-96F1-9332C1697FAE}"/>
              </a:ext>
            </a:extLst>
          </p:cNvPr>
          <p:cNvSpPr>
            <a:spLocks/>
          </p:cNvSpPr>
          <p:nvPr/>
        </p:nvSpPr>
        <p:spPr bwMode="auto">
          <a:xfrm>
            <a:off x="3345859" y="2857688"/>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1" name="Freeform 31">
            <a:extLst>
              <a:ext uri="{FF2B5EF4-FFF2-40B4-BE49-F238E27FC236}">
                <a16:creationId xmlns:a16="http://schemas.microsoft.com/office/drawing/2014/main" xmlns="" id="{20D3C7A6-1563-4807-B020-B7C7D822477F}"/>
              </a:ext>
            </a:extLst>
          </p:cNvPr>
          <p:cNvSpPr>
            <a:spLocks/>
          </p:cNvSpPr>
          <p:nvPr/>
        </p:nvSpPr>
        <p:spPr bwMode="auto">
          <a:xfrm>
            <a:off x="3618909" y="3465701"/>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63" name="Freeform 32">
            <a:extLst>
              <a:ext uri="{FF2B5EF4-FFF2-40B4-BE49-F238E27FC236}">
                <a16:creationId xmlns:a16="http://schemas.microsoft.com/office/drawing/2014/main" xmlns="" id="{369B8CDC-8B03-4725-B136-B67D496FB923}"/>
              </a:ext>
            </a:extLst>
          </p:cNvPr>
          <p:cNvSpPr>
            <a:spLocks/>
          </p:cNvSpPr>
          <p:nvPr/>
        </p:nvSpPr>
        <p:spPr bwMode="auto">
          <a:xfrm>
            <a:off x="3447459" y="4095938"/>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5" name="Freeform 33">
            <a:extLst>
              <a:ext uri="{FF2B5EF4-FFF2-40B4-BE49-F238E27FC236}">
                <a16:creationId xmlns:a16="http://schemas.microsoft.com/office/drawing/2014/main" xmlns="" id="{B577753C-3F88-48C6-B776-82840B3FBDD4}"/>
              </a:ext>
            </a:extLst>
          </p:cNvPr>
          <p:cNvSpPr>
            <a:spLocks/>
          </p:cNvSpPr>
          <p:nvPr/>
        </p:nvSpPr>
        <p:spPr bwMode="auto">
          <a:xfrm>
            <a:off x="4768259" y="4103876"/>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7" name="Freeform 34">
            <a:extLst>
              <a:ext uri="{FF2B5EF4-FFF2-40B4-BE49-F238E27FC236}">
                <a16:creationId xmlns:a16="http://schemas.microsoft.com/office/drawing/2014/main" xmlns="" id="{F6A8221A-CFD2-43E7-8DC6-168FFB20BA73}"/>
              </a:ext>
            </a:extLst>
          </p:cNvPr>
          <p:cNvSpPr>
            <a:spLocks/>
          </p:cNvSpPr>
          <p:nvPr/>
        </p:nvSpPr>
        <p:spPr bwMode="auto">
          <a:xfrm>
            <a:off x="4855572" y="4845238"/>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68" name="Freeform 35">
            <a:extLst>
              <a:ext uri="{FF2B5EF4-FFF2-40B4-BE49-F238E27FC236}">
                <a16:creationId xmlns:a16="http://schemas.microsoft.com/office/drawing/2014/main" xmlns="" id="{20F3F9D7-975B-487C-AB3B-2B584DE4917A}"/>
              </a:ext>
            </a:extLst>
          </p:cNvPr>
          <p:cNvSpPr>
            <a:spLocks/>
          </p:cNvSpPr>
          <p:nvPr/>
        </p:nvSpPr>
        <p:spPr bwMode="auto">
          <a:xfrm>
            <a:off x="4252322" y="1528951"/>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9" name="Freeform 36">
            <a:extLst>
              <a:ext uri="{FF2B5EF4-FFF2-40B4-BE49-F238E27FC236}">
                <a16:creationId xmlns:a16="http://schemas.microsoft.com/office/drawing/2014/main" xmlns="" id="{11A72E89-817B-42AD-9D9F-8B2765088A44}"/>
              </a:ext>
            </a:extLst>
          </p:cNvPr>
          <p:cNvSpPr>
            <a:spLocks/>
          </p:cNvSpPr>
          <p:nvPr/>
        </p:nvSpPr>
        <p:spPr bwMode="auto">
          <a:xfrm>
            <a:off x="4911134" y="1948051"/>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rgbClr val="567CB4"/>
          </a:solidFill>
          <a:ln w="12701">
            <a:solidFill>
              <a:srgbClr val="000000"/>
            </a:solidFill>
            <a:round/>
            <a:headEnd/>
            <a:tailEnd/>
          </a:ln>
        </p:spPr>
        <p:txBody>
          <a:bodyPr/>
          <a:lstStyle/>
          <a:p>
            <a:endParaRPr lang="en-US" sz="1000"/>
          </a:p>
        </p:txBody>
      </p:sp>
      <p:sp>
        <p:nvSpPr>
          <p:cNvPr id="70" name="Freeform 37">
            <a:extLst>
              <a:ext uri="{FF2B5EF4-FFF2-40B4-BE49-F238E27FC236}">
                <a16:creationId xmlns:a16="http://schemas.microsoft.com/office/drawing/2014/main" xmlns="" id="{D0F3AA8E-DAD7-490F-8117-395F3CA56699}"/>
              </a:ext>
            </a:extLst>
          </p:cNvPr>
          <p:cNvSpPr>
            <a:spLocks/>
          </p:cNvSpPr>
          <p:nvPr/>
        </p:nvSpPr>
        <p:spPr bwMode="auto">
          <a:xfrm>
            <a:off x="4423772" y="2711638"/>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1" name="Freeform 38">
            <a:extLst>
              <a:ext uri="{FF2B5EF4-FFF2-40B4-BE49-F238E27FC236}">
                <a16:creationId xmlns:a16="http://schemas.microsoft.com/office/drawing/2014/main" xmlns="" id="{646FE77E-EFDB-4113-9092-3E2367C0E154}"/>
              </a:ext>
            </a:extLst>
          </p:cNvPr>
          <p:cNvSpPr>
            <a:spLocks/>
          </p:cNvSpPr>
          <p:nvPr/>
        </p:nvSpPr>
        <p:spPr bwMode="auto">
          <a:xfrm>
            <a:off x="5211172" y="1809938"/>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2" name="Freeform 39">
            <a:extLst>
              <a:ext uri="{FF2B5EF4-FFF2-40B4-BE49-F238E27FC236}">
                <a16:creationId xmlns:a16="http://schemas.microsoft.com/office/drawing/2014/main" xmlns="" id="{F69063B0-304F-4367-8B57-7B829D4259D6}"/>
              </a:ext>
            </a:extLst>
          </p:cNvPr>
          <p:cNvSpPr>
            <a:spLocks/>
          </p:cNvSpPr>
          <p:nvPr/>
        </p:nvSpPr>
        <p:spPr bwMode="auto">
          <a:xfrm>
            <a:off x="5785847" y="2082988"/>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3" name="Freeform 40">
            <a:extLst>
              <a:ext uri="{FF2B5EF4-FFF2-40B4-BE49-F238E27FC236}">
                <a16:creationId xmlns:a16="http://schemas.microsoft.com/office/drawing/2014/main" xmlns="" id="{CC8E0EF7-FDFC-49BC-980B-9F922A9DB576}"/>
              </a:ext>
            </a:extLst>
          </p:cNvPr>
          <p:cNvSpPr>
            <a:spLocks/>
          </p:cNvSpPr>
          <p:nvPr/>
        </p:nvSpPr>
        <p:spPr bwMode="auto">
          <a:xfrm>
            <a:off x="5139734" y="2844988"/>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4" name="Freeform 41">
            <a:extLst>
              <a:ext uri="{FF2B5EF4-FFF2-40B4-BE49-F238E27FC236}">
                <a16:creationId xmlns:a16="http://schemas.microsoft.com/office/drawing/2014/main" xmlns="" id="{9A8254CC-9ABA-454F-897C-8A6C960BD4C0}"/>
              </a:ext>
            </a:extLst>
          </p:cNvPr>
          <p:cNvSpPr>
            <a:spLocks/>
          </p:cNvSpPr>
          <p:nvPr/>
        </p:nvSpPr>
        <p:spPr bwMode="auto">
          <a:xfrm>
            <a:off x="4569822" y="3305363"/>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5" name="Freeform 42">
            <a:extLst>
              <a:ext uri="{FF2B5EF4-FFF2-40B4-BE49-F238E27FC236}">
                <a16:creationId xmlns:a16="http://schemas.microsoft.com/office/drawing/2014/main" xmlns="" id="{F3A8858E-4B36-4FBD-80C7-6A799E79CFAF}"/>
              </a:ext>
            </a:extLst>
          </p:cNvPr>
          <p:cNvSpPr>
            <a:spLocks/>
          </p:cNvSpPr>
          <p:nvPr/>
        </p:nvSpPr>
        <p:spPr bwMode="auto">
          <a:xfrm>
            <a:off x="5684247" y="2925951"/>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6" name="Freeform 43">
            <a:extLst>
              <a:ext uri="{FF2B5EF4-FFF2-40B4-BE49-F238E27FC236}">
                <a16:creationId xmlns:a16="http://schemas.microsoft.com/office/drawing/2014/main" xmlns="" id="{E9FC4E20-A0A3-4FA3-BBF8-1ADEF813CCF8}"/>
              </a:ext>
            </a:extLst>
          </p:cNvPr>
          <p:cNvSpPr>
            <a:spLocks/>
          </p:cNvSpPr>
          <p:nvPr/>
        </p:nvSpPr>
        <p:spPr bwMode="auto">
          <a:xfrm>
            <a:off x="6071597" y="2748151"/>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rgbClr val="567CB4"/>
          </a:solidFill>
          <a:ln w="12701">
            <a:solidFill>
              <a:srgbClr val="000000"/>
            </a:solidFill>
            <a:round/>
            <a:headEnd/>
            <a:tailEnd/>
          </a:ln>
        </p:spPr>
        <p:txBody>
          <a:bodyPr/>
          <a:lstStyle/>
          <a:p>
            <a:pPr>
              <a:defRPr/>
            </a:pPr>
            <a:endParaRPr lang="en-US" sz="1000"/>
          </a:p>
        </p:txBody>
      </p:sp>
      <p:sp>
        <p:nvSpPr>
          <p:cNvPr id="77" name="Freeform 44">
            <a:extLst>
              <a:ext uri="{FF2B5EF4-FFF2-40B4-BE49-F238E27FC236}">
                <a16:creationId xmlns:a16="http://schemas.microsoft.com/office/drawing/2014/main" xmlns="" id="{CA1D3327-F33E-4558-8F25-71E557BC1954}"/>
              </a:ext>
            </a:extLst>
          </p:cNvPr>
          <p:cNvSpPr>
            <a:spLocks/>
          </p:cNvSpPr>
          <p:nvPr/>
        </p:nvSpPr>
        <p:spPr bwMode="auto">
          <a:xfrm>
            <a:off x="5503272" y="3462526"/>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8" name="Freeform 45">
            <a:extLst>
              <a:ext uri="{FF2B5EF4-FFF2-40B4-BE49-F238E27FC236}">
                <a16:creationId xmlns:a16="http://schemas.microsoft.com/office/drawing/2014/main" xmlns="" id="{63676643-D841-4E65-BDED-958B79577E2D}"/>
              </a:ext>
            </a:extLst>
          </p:cNvPr>
          <p:cNvSpPr>
            <a:spLocks/>
          </p:cNvSpPr>
          <p:nvPr/>
        </p:nvSpPr>
        <p:spPr bwMode="auto">
          <a:xfrm>
            <a:off x="5427072" y="3899088"/>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chemeClr val="bg1">
              <a:lumMod val="85000"/>
            </a:schemeClr>
          </a:solidFill>
          <a:ln w="12701">
            <a:solidFill>
              <a:srgbClr val="000000"/>
            </a:solidFill>
            <a:round/>
            <a:headEnd/>
            <a:tailEnd/>
          </a:ln>
        </p:spPr>
        <p:txBody>
          <a:bodyPr anchor="ctr"/>
          <a:lstStyle/>
          <a:p>
            <a:pPr algn="ctr">
              <a:defRPr/>
            </a:pPr>
            <a:r>
              <a:rPr lang="en-US" sz="1000" b="1" dirty="0">
                <a:cs typeface="Arial" pitchFamily="34" charset="0"/>
              </a:rPr>
              <a:t>TN</a:t>
            </a:r>
          </a:p>
        </p:txBody>
      </p:sp>
      <p:sp>
        <p:nvSpPr>
          <p:cNvPr id="79" name="Freeform 46">
            <a:extLst>
              <a:ext uri="{FF2B5EF4-FFF2-40B4-BE49-F238E27FC236}">
                <a16:creationId xmlns:a16="http://schemas.microsoft.com/office/drawing/2014/main" xmlns="" id="{07B8B4FD-5B9B-41EC-84D2-9944C10AEF90}"/>
              </a:ext>
            </a:extLst>
          </p:cNvPr>
          <p:cNvSpPr>
            <a:spLocks/>
          </p:cNvSpPr>
          <p:nvPr/>
        </p:nvSpPr>
        <p:spPr bwMode="auto">
          <a:xfrm>
            <a:off x="5295309" y="4388038"/>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0" name="Freeform 47">
            <a:extLst>
              <a:ext uri="{FF2B5EF4-FFF2-40B4-BE49-F238E27FC236}">
                <a16:creationId xmlns:a16="http://schemas.microsoft.com/office/drawing/2014/main" xmlns="" id="{E4DB6DB3-7D43-483E-BA6D-624A5B32F710}"/>
              </a:ext>
            </a:extLst>
          </p:cNvPr>
          <p:cNvSpPr>
            <a:spLocks/>
          </p:cNvSpPr>
          <p:nvPr/>
        </p:nvSpPr>
        <p:spPr bwMode="auto">
          <a:xfrm>
            <a:off x="5798547" y="4311838"/>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1" name="Freeform 48">
            <a:extLst>
              <a:ext uri="{FF2B5EF4-FFF2-40B4-BE49-F238E27FC236}">
                <a16:creationId xmlns:a16="http://schemas.microsoft.com/office/drawing/2014/main" xmlns="" id="{2FBC1B53-FDEE-4C9D-AA6C-1D899309C6CF}"/>
              </a:ext>
            </a:extLst>
          </p:cNvPr>
          <p:cNvSpPr>
            <a:spLocks/>
          </p:cNvSpPr>
          <p:nvPr/>
        </p:nvSpPr>
        <p:spPr bwMode="auto">
          <a:xfrm>
            <a:off x="6189072" y="4268976"/>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rgbClr val="567CB4"/>
          </a:solidFill>
          <a:ln w="12701">
            <a:solidFill>
              <a:srgbClr val="000000"/>
            </a:solidFill>
            <a:round/>
            <a:headEnd/>
            <a:tailEnd/>
          </a:ln>
        </p:spPr>
        <p:txBody>
          <a:bodyPr/>
          <a:lstStyle/>
          <a:p>
            <a:pPr>
              <a:defRPr/>
            </a:pPr>
            <a:endParaRPr lang="en-US" sz="1000"/>
          </a:p>
        </p:txBody>
      </p:sp>
      <p:sp>
        <p:nvSpPr>
          <p:cNvPr id="82" name="Freeform 49">
            <a:extLst>
              <a:ext uri="{FF2B5EF4-FFF2-40B4-BE49-F238E27FC236}">
                <a16:creationId xmlns:a16="http://schemas.microsoft.com/office/drawing/2014/main" xmlns="" id="{0307FD95-6BC6-4068-9954-249228A2F464}"/>
              </a:ext>
            </a:extLst>
          </p:cNvPr>
          <p:cNvSpPr>
            <a:spLocks/>
          </p:cNvSpPr>
          <p:nvPr/>
        </p:nvSpPr>
        <p:spPr bwMode="auto">
          <a:xfrm>
            <a:off x="6538322" y="4141976"/>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3" name="Freeform 50">
            <a:extLst>
              <a:ext uri="{FF2B5EF4-FFF2-40B4-BE49-F238E27FC236}">
                <a16:creationId xmlns:a16="http://schemas.microsoft.com/office/drawing/2014/main" xmlns="" id="{05020821-5C5E-4209-9BF0-5C0930AA54D8}"/>
              </a:ext>
            </a:extLst>
          </p:cNvPr>
          <p:cNvSpPr>
            <a:spLocks/>
          </p:cNvSpPr>
          <p:nvPr/>
        </p:nvSpPr>
        <p:spPr bwMode="auto">
          <a:xfrm>
            <a:off x="6000159" y="5062726"/>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4" name="Freeform 51">
            <a:extLst>
              <a:ext uri="{FF2B5EF4-FFF2-40B4-BE49-F238E27FC236}">
                <a16:creationId xmlns:a16="http://schemas.microsoft.com/office/drawing/2014/main" xmlns="" id="{AFEC27F3-A788-4C06-B939-E2D140D2D207}"/>
              </a:ext>
            </a:extLst>
          </p:cNvPr>
          <p:cNvSpPr>
            <a:spLocks/>
          </p:cNvSpPr>
          <p:nvPr/>
        </p:nvSpPr>
        <p:spPr bwMode="auto">
          <a:xfrm>
            <a:off x="6389097" y="3700651"/>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85" name="Freeform 53">
            <a:extLst>
              <a:ext uri="{FF2B5EF4-FFF2-40B4-BE49-F238E27FC236}">
                <a16:creationId xmlns:a16="http://schemas.microsoft.com/office/drawing/2014/main" xmlns="" id="{377378B8-3445-4E48-AD9F-50DF15EFEED8}"/>
              </a:ext>
            </a:extLst>
          </p:cNvPr>
          <p:cNvSpPr>
            <a:spLocks/>
          </p:cNvSpPr>
          <p:nvPr/>
        </p:nvSpPr>
        <p:spPr bwMode="auto">
          <a:xfrm>
            <a:off x="6522447" y="3041838"/>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6" name="Freeform 54">
            <a:extLst>
              <a:ext uri="{FF2B5EF4-FFF2-40B4-BE49-F238E27FC236}">
                <a16:creationId xmlns:a16="http://schemas.microsoft.com/office/drawing/2014/main" xmlns="" id="{47C74BCF-D7AD-4A20-86AC-2BAA3044D479}"/>
              </a:ext>
            </a:extLst>
          </p:cNvPr>
          <p:cNvSpPr>
            <a:spLocks/>
          </p:cNvSpPr>
          <p:nvPr/>
        </p:nvSpPr>
        <p:spPr bwMode="auto">
          <a:xfrm>
            <a:off x="7444784" y="3054538"/>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7" name="Freeform 55">
            <a:extLst>
              <a:ext uri="{FF2B5EF4-FFF2-40B4-BE49-F238E27FC236}">
                <a16:creationId xmlns:a16="http://schemas.microsoft.com/office/drawing/2014/main" xmlns="" id="{BD3A25C3-BD68-4C90-9A75-451CF08CDDEF}"/>
              </a:ext>
            </a:extLst>
          </p:cNvPr>
          <p:cNvSpPr>
            <a:spLocks/>
          </p:cNvSpPr>
          <p:nvPr/>
        </p:nvSpPr>
        <p:spPr bwMode="auto">
          <a:xfrm>
            <a:off x="6666909" y="2575113"/>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88" name="Freeform 56">
            <a:extLst>
              <a:ext uri="{FF2B5EF4-FFF2-40B4-BE49-F238E27FC236}">
                <a16:creationId xmlns:a16="http://schemas.microsoft.com/office/drawing/2014/main" xmlns="" id="{AE831696-1EF9-4DD7-95FB-5D361893ABE1}"/>
              </a:ext>
            </a:extLst>
          </p:cNvPr>
          <p:cNvSpPr>
            <a:spLocks/>
          </p:cNvSpPr>
          <p:nvPr/>
        </p:nvSpPr>
        <p:spPr bwMode="auto">
          <a:xfrm>
            <a:off x="7460659" y="2646551"/>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9" name="Freeform 57">
            <a:extLst>
              <a:ext uri="{FF2B5EF4-FFF2-40B4-BE49-F238E27FC236}">
                <a16:creationId xmlns:a16="http://schemas.microsoft.com/office/drawing/2014/main" xmlns="" id="{3D3519FD-94D9-409B-9728-FE839FC644C0}"/>
              </a:ext>
            </a:extLst>
          </p:cNvPr>
          <p:cNvSpPr>
            <a:spLocks/>
          </p:cNvSpPr>
          <p:nvPr/>
        </p:nvSpPr>
        <p:spPr bwMode="auto">
          <a:xfrm>
            <a:off x="6739934" y="1876613"/>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67CB4"/>
          </a:solidFill>
          <a:ln w="12701">
            <a:solidFill>
              <a:srgbClr val="000000"/>
            </a:solidFill>
            <a:round/>
            <a:headEnd/>
            <a:tailEnd/>
          </a:ln>
        </p:spPr>
        <p:txBody>
          <a:bodyPr/>
          <a:lstStyle/>
          <a:p>
            <a:pPr>
              <a:defRPr/>
            </a:pPr>
            <a:endParaRPr lang="en-US" sz="1000"/>
          </a:p>
        </p:txBody>
      </p:sp>
      <p:sp>
        <p:nvSpPr>
          <p:cNvPr id="90" name="Freeform 59">
            <a:extLst>
              <a:ext uri="{FF2B5EF4-FFF2-40B4-BE49-F238E27FC236}">
                <a16:creationId xmlns:a16="http://schemas.microsoft.com/office/drawing/2014/main" xmlns="" id="{EBB85CF9-4EDB-4B7E-B225-BD7A5C173E17}"/>
              </a:ext>
            </a:extLst>
          </p:cNvPr>
          <p:cNvSpPr>
            <a:spLocks/>
          </p:cNvSpPr>
          <p:nvPr/>
        </p:nvSpPr>
        <p:spPr bwMode="auto">
          <a:xfrm>
            <a:off x="7622584" y="2229038"/>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1" name="Freeform 60">
            <a:extLst>
              <a:ext uri="{FF2B5EF4-FFF2-40B4-BE49-F238E27FC236}">
                <a16:creationId xmlns:a16="http://schemas.microsoft.com/office/drawing/2014/main" xmlns="" id="{FCFB171D-CF2C-4BE6-99AD-C58F05C22FD1}"/>
              </a:ext>
            </a:extLst>
          </p:cNvPr>
          <p:cNvSpPr>
            <a:spLocks/>
          </p:cNvSpPr>
          <p:nvPr/>
        </p:nvSpPr>
        <p:spPr bwMode="auto">
          <a:xfrm>
            <a:off x="7641634" y="2432238"/>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92" name="Freeform 61">
            <a:extLst>
              <a:ext uri="{FF2B5EF4-FFF2-40B4-BE49-F238E27FC236}">
                <a16:creationId xmlns:a16="http://schemas.microsoft.com/office/drawing/2014/main" xmlns="" id="{7489B13E-70F2-42D5-8E66-5A0CFD89590D}"/>
              </a:ext>
            </a:extLst>
          </p:cNvPr>
          <p:cNvSpPr>
            <a:spLocks/>
          </p:cNvSpPr>
          <p:nvPr/>
        </p:nvSpPr>
        <p:spPr bwMode="auto">
          <a:xfrm>
            <a:off x="7689259" y="2590988"/>
            <a:ext cx="284163" cy="180975"/>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rgbClr val="567CB4"/>
          </a:solidFill>
          <a:ln w="12701">
            <a:solidFill>
              <a:srgbClr val="000000"/>
            </a:solidFill>
            <a:round/>
            <a:headEnd/>
            <a:tailEnd/>
          </a:ln>
        </p:spPr>
        <p:txBody>
          <a:bodyPr/>
          <a:lstStyle/>
          <a:p>
            <a:pPr>
              <a:defRPr/>
            </a:pPr>
            <a:endParaRPr lang="en-US" sz="1000"/>
          </a:p>
        </p:txBody>
      </p:sp>
      <p:sp>
        <p:nvSpPr>
          <p:cNvPr id="93" name="Freeform 62">
            <a:extLst>
              <a:ext uri="{FF2B5EF4-FFF2-40B4-BE49-F238E27FC236}">
                <a16:creationId xmlns:a16="http://schemas.microsoft.com/office/drawing/2014/main" xmlns="" id="{BBB4DE34-CE8D-46ED-BDD9-80EA0A1ABC6C}"/>
              </a:ext>
            </a:extLst>
          </p:cNvPr>
          <p:cNvSpPr>
            <a:spLocks/>
          </p:cNvSpPr>
          <p:nvPr/>
        </p:nvSpPr>
        <p:spPr bwMode="auto">
          <a:xfrm>
            <a:off x="7687672" y="1732151"/>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94" name="Freeform 63">
            <a:extLst>
              <a:ext uri="{FF2B5EF4-FFF2-40B4-BE49-F238E27FC236}">
                <a16:creationId xmlns:a16="http://schemas.microsoft.com/office/drawing/2014/main" xmlns="" id="{4D98CF37-1BF5-49EB-B748-B356B2DB7F0A}"/>
              </a:ext>
            </a:extLst>
          </p:cNvPr>
          <p:cNvSpPr>
            <a:spLocks/>
          </p:cNvSpPr>
          <p:nvPr/>
        </p:nvSpPr>
        <p:spPr bwMode="auto">
          <a:xfrm>
            <a:off x="7876584" y="2402076"/>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6" name="Text Box 134">
            <a:extLst>
              <a:ext uri="{FF2B5EF4-FFF2-40B4-BE49-F238E27FC236}">
                <a16:creationId xmlns:a16="http://schemas.microsoft.com/office/drawing/2014/main" xmlns="" id="{7DEE4ED4-4AD6-4C4F-9051-D4477CDD72AA}"/>
              </a:ext>
            </a:extLst>
          </p:cNvPr>
          <p:cNvSpPr txBox="1">
            <a:spLocks noChangeArrowheads="1"/>
          </p:cNvSpPr>
          <p:nvPr/>
        </p:nvSpPr>
        <p:spPr bwMode="auto">
          <a:xfrm>
            <a:off x="997947" y="15162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WA</a:t>
            </a:r>
          </a:p>
        </p:txBody>
      </p:sp>
      <p:sp>
        <p:nvSpPr>
          <p:cNvPr id="97" name="Text Box 135">
            <a:extLst>
              <a:ext uri="{FF2B5EF4-FFF2-40B4-BE49-F238E27FC236}">
                <a16:creationId xmlns:a16="http://schemas.microsoft.com/office/drawing/2014/main" xmlns="" id="{EDD47B73-6CD9-4A4F-A40E-AF8615C07380}"/>
              </a:ext>
            </a:extLst>
          </p:cNvPr>
          <p:cNvSpPr txBox="1">
            <a:spLocks noChangeArrowheads="1"/>
          </p:cNvSpPr>
          <p:nvPr/>
        </p:nvSpPr>
        <p:spPr bwMode="auto">
          <a:xfrm>
            <a:off x="769347" y="2202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OR</a:t>
            </a:r>
          </a:p>
        </p:txBody>
      </p:sp>
      <p:sp>
        <p:nvSpPr>
          <p:cNvPr id="98" name="Text Box 136">
            <a:extLst>
              <a:ext uri="{FF2B5EF4-FFF2-40B4-BE49-F238E27FC236}">
                <a16:creationId xmlns:a16="http://schemas.microsoft.com/office/drawing/2014/main" xmlns="" id="{9237ABAD-FBA4-4A06-B54A-3C0626F2BC51}"/>
              </a:ext>
            </a:extLst>
          </p:cNvPr>
          <p:cNvSpPr txBox="1">
            <a:spLocks noChangeArrowheads="1"/>
          </p:cNvSpPr>
          <p:nvPr/>
        </p:nvSpPr>
        <p:spPr bwMode="auto">
          <a:xfrm>
            <a:off x="2369547" y="1744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MT</a:t>
            </a:r>
          </a:p>
        </p:txBody>
      </p:sp>
      <p:sp>
        <p:nvSpPr>
          <p:cNvPr id="99" name="Text Box 137">
            <a:extLst>
              <a:ext uri="{FF2B5EF4-FFF2-40B4-BE49-F238E27FC236}">
                <a16:creationId xmlns:a16="http://schemas.microsoft.com/office/drawing/2014/main" xmlns="" id="{E3AA9B66-0487-4CA3-9C48-7A633E500BF1}"/>
              </a:ext>
            </a:extLst>
          </p:cNvPr>
          <p:cNvSpPr txBox="1">
            <a:spLocks noChangeArrowheads="1"/>
          </p:cNvSpPr>
          <p:nvPr/>
        </p:nvSpPr>
        <p:spPr bwMode="auto">
          <a:xfrm>
            <a:off x="1728197" y="2436207"/>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en-US" altLang="en-US" sz="1000" b="1" dirty="0"/>
              <a:t>ID</a:t>
            </a:r>
          </a:p>
        </p:txBody>
      </p:sp>
      <p:sp>
        <p:nvSpPr>
          <p:cNvPr id="100" name="Text Box 138">
            <a:extLst>
              <a:ext uri="{FF2B5EF4-FFF2-40B4-BE49-F238E27FC236}">
                <a16:creationId xmlns:a16="http://schemas.microsoft.com/office/drawing/2014/main" xmlns="" id="{19AE0B1A-AC60-4288-89CF-1C6D94F6C2EF}"/>
              </a:ext>
            </a:extLst>
          </p:cNvPr>
          <p:cNvSpPr txBox="1">
            <a:spLocks noChangeArrowheads="1"/>
          </p:cNvSpPr>
          <p:nvPr/>
        </p:nvSpPr>
        <p:spPr bwMode="auto">
          <a:xfrm>
            <a:off x="2521947" y="2659251"/>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WY</a:t>
            </a:r>
          </a:p>
        </p:txBody>
      </p:sp>
      <p:sp>
        <p:nvSpPr>
          <p:cNvPr id="101" name="Text Box 139">
            <a:extLst>
              <a:ext uri="{FF2B5EF4-FFF2-40B4-BE49-F238E27FC236}">
                <a16:creationId xmlns:a16="http://schemas.microsoft.com/office/drawing/2014/main" xmlns="" id="{0AB10A9D-D5C4-4FD6-8C3D-A19853014C54}"/>
              </a:ext>
            </a:extLst>
          </p:cNvPr>
          <p:cNvSpPr txBox="1">
            <a:spLocks noChangeArrowheads="1"/>
          </p:cNvSpPr>
          <p:nvPr/>
        </p:nvSpPr>
        <p:spPr bwMode="auto">
          <a:xfrm>
            <a:off x="1912347" y="3345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UT</a:t>
            </a:r>
          </a:p>
        </p:txBody>
      </p:sp>
      <p:sp>
        <p:nvSpPr>
          <p:cNvPr id="103" name="Text Box 141">
            <a:extLst>
              <a:ext uri="{FF2B5EF4-FFF2-40B4-BE49-F238E27FC236}">
                <a16:creationId xmlns:a16="http://schemas.microsoft.com/office/drawing/2014/main" xmlns="" id="{D8ED30C1-73D6-4037-AE0A-66F980D5058F}"/>
              </a:ext>
            </a:extLst>
          </p:cNvPr>
          <p:cNvSpPr txBox="1">
            <a:spLocks noChangeArrowheads="1"/>
          </p:cNvSpPr>
          <p:nvPr/>
        </p:nvSpPr>
        <p:spPr bwMode="auto">
          <a:xfrm>
            <a:off x="616947" y="374316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CA</a:t>
            </a:r>
          </a:p>
        </p:txBody>
      </p:sp>
      <p:sp>
        <p:nvSpPr>
          <p:cNvPr id="104" name="Text Box 142">
            <a:extLst>
              <a:ext uri="{FF2B5EF4-FFF2-40B4-BE49-F238E27FC236}">
                <a16:creationId xmlns:a16="http://schemas.microsoft.com/office/drawing/2014/main" xmlns="" id="{9964D86F-1031-4DF7-953A-919821759C97}"/>
              </a:ext>
            </a:extLst>
          </p:cNvPr>
          <p:cNvSpPr txBox="1">
            <a:spLocks noChangeArrowheads="1"/>
          </p:cNvSpPr>
          <p:nvPr/>
        </p:nvSpPr>
        <p:spPr bwMode="auto">
          <a:xfrm>
            <a:off x="1150347" y="3268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NV</a:t>
            </a:r>
          </a:p>
        </p:txBody>
      </p:sp>
      <p:sp>
        <p:nvSpPr>
          <p:cNvPr id="105" name="Text Box 143">
            <a:extLst>
              <a:ext uri="{FF2B5EF4-FFF2-40B4-BE49-F238E27FC236}">
                <a16:creationId xmlns:a16="http://schemas.microsoft.com/office/drawing/2014/main" xmlns="" id="{8AB18EBE-7825-467A-B21A-9A7BCDF0A36B}"/>
              </a:ext>
            </a:extLst>
          </p:cNvPr>
          <p:cNvSpPr txBox="1">
            <a:spLocks noChangeArrowheads="1"/>
          </p:cNvSpPr>
          <p:nvPr/>
        </p:nvSpPr>
        <p:spPr bwMode="auto">
          <a:xfrm>
            <a:off x="1799244" y="437916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AZ</a:t>
            </a:r>
          </a:p>
        </p:txBody>
      </p:sp>
      <p:sp>
        <p:nvSpPr>
          <p:cNvPr id="107" name="Text Box 145">
            <a:extLst>
              <a:ext uri="{FF2B5EF4-FFF2-40B4-BE49-F238E27FC236}">
                <a16:creationId xmlns:a16="http://schemas.microsoft.com/office/drawing/2014/main" xmlns="" id="{7CC623A6-6AAB-41DB-B9D6-5299BB2428D5}"/>
              </a:ext>
            </a:extLst>
          </p:cNvPr>
          <p:cNvSpPr txBox="1">
            <a:spLocks noChangeArrowheads="1"/>
          </p:cNvSpPr>
          <p:nvPr/>
        </p:nvSpPr>
        <p:spPr bwMode="auto">
          <a:xfrm>
            <a:off x="2826747" y="3497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CO</a:t>
            </a:r>
          </a:p>
        </p:txBody>
      </p:sp>
      <p:sp>
        <p:nvSpPr>
          <p:cNvPr id="108" name="Text Box 146">
            <a:extLst>
              <a:ext uri="{FF2B5EF4-FFF2-40B4-BE49-F238E27FC236}">
                <a16:creationId xmlns:a16="http://schemas.microsoft.com/office/drawing/2014/main" xmlns="" id="{00BDAE52-9374-405F-B9E9-F31D4B64DA46}"/>
              </a:ext>
            </a:extLst>
          </p:cNvPr>
          <p:cNvSpPr txBox="1">
            <a:spLocks noChangeArrowheads="1"/>
          </p:cNvSpPr>
          <p:nvPr/>
        </p:nvSpPr>
        <p:spPr bwMode="auto">
          <a:xfrm>
            <a:off x="2767657" y="4411851"/>
            <a:ext cx="609600" cy="369887"/>
          </a:xfrm>
          <a:prstGeom prst="rect">
            <a:avLst/>
          </a:prstGeom>
          <a:noFill/>
          <a:ln w="9525">
            <a:noFill/>
            <a:miter lim="800000"/>
            <a:headEnd/>
            <a:tailEnd/>
          </a:ln>
        </p:spPr>
        <p:txBody>
          <a:bodyPr/>
          <a:lstStyle/>
          <a:p>
            <a:pPr>
              <a:spcBef>
                <a:spcPts val="100"/>
              </a:spcBef>
              <a:defRPr/>
            </a:pPr>
            <a:r>
              <a:rPr lang="en-US" sz="1000" b="1" dirty="0">
                <a:ea typeface="ＭＳ Ｐゴシック" pitchFamily="34" charset="-128"/>
                <a:cs typeface="Arial" pitchFamily="34" charset="0"/>
              </a:rPr>
              <a:t>NM</a:t>
            </a:r>
          </a:p>
        </p:txBody>
      </p:sp>
      <p:sp>
        <p:nvSpPr>
          <p:cNvPr id="109" name="Text Box 147">
            <a:extLst>
              <a:ext uri="{FF2B5EF4-FFF2-40B4-BE49-F238E27FC236}">
                <a16:creationId xmlns:a16="http://schemas.microsoft.com/office/drawing/2014/main" xmlns="" id="{ACF1ABC6-759E-4FAF-9614-04D1022283C6}"/>
              </a:ext>
            </a:extLst>
          </p:cNvPr>
          <p:cNvSpPr txBox="1">
            <a:spLocks noChangeArrowheads="1"/>
          </p:cNvSpPr>
          <p:nvPr/>
        </p:nvSpPr>
        <p:spPr bwMode="auto">
          <a:xfrm>
            <a:off x="3817347" y="5173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TX</a:t>
            </a:r>
          </a:p>
        </p:txBody>
      </p:sp>
      <p:sp>
        <p:nvSpPr>
          <p:cNvPr id="110" name="Text Box 148">
            <a:extLst>
              <a:ext uri="{FF2B5EF4-FFF2-40B4-BE49-F238E27FC236}">
                <a16:creationId xmlns:a16="http://schemas.microsoft.com/office/drawing/2014/main" xmlns="" id="{EA486D1A-ED1E-42BF-A2BF-9A0C275A21BD}"/>
              </a:ext>
            </a:extLst>
          </p:cNvPr>
          <p:cNvSpPr txBox="1">
            <a:spLocks noChangeArrowheads="1"/>
          </p:cNvSpPr>
          <p:nvPr/>
        </p:nvSpPr>
        <p:spPr bwMode="auto">
          <a:xfrm>
            <a:off x="4045947" y="4259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OK</a:t>
            </a:r>
          </a:p>
        </p:txBody>
      </p:sp>
      <p:sp>
        <p:nvSpPr>
          <p:cNvPr id="111" name="Text Box 149">
            <a:extLst>
              <a:ext uri="{FF2B5EF4-FFF2-40B4-BE49-F238E27FC236}">
                <a16:creationId xmlns:a16="http://schemas.microsoft.com/office/drawing/2014/main" xmlns="" id="{8D07DCEB-7280-4FF5-A8DE-B56F419DC449}"/>
              </a:ext>
            </a:extLst>
          </p:cNvPr>
          <p:cNvSpPr txBox="1">
            <a:spLocks noChangeArrowheads="1"/>
          </p:cNvSpPr>
          <p:nvPr/>
        </p:nvSpPr>
        <p:spPr bwMode="auto">
          <a:xfrm>
            <a:off x="4807947" y="5021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LA</a:t>
            </a:r>
          </a:p>
        </p:txBody>
      </p:sp>
      <p:sp>
        <p:nvSpPr>
          <p:cNvPr id="112" name="Text Box 150">
            <a:extLst>
              <a:ext uri="{FF2B5EF4-FFF2-40B4-BE49-F238E27FC236}">
                <a16:creationId xmlns:a16="http://schemas.microsoft.com/office/drawing/2014/main" xmlns="" id="{1DE56D1C-03D1-4362-B0E7-A085CDC878DD}"/>
              </a:ext>
            </a:extLst>
          </p:cNvPr>
          <p:cNvSpPr txBox="1">
            <a:spLocks noChangeArrowheads="1"/>
          </p:cNvSpPr>
          <p:nvPr/>
        </p:nvSpPr>
        <p:spPr bwMode="auto">
          <a:xfrm>
            <a:off x="5209584" y="4692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MS</a:t>
            </a:r>
          </a:p>
        </p:txBody>
      </p:sp>
      <p:sp>
        <p:nvSpPr>
          <p:cNvPr id="113" name="Text Box 187">
            <a:extLst>
              <a:ext uri="{FF2B5EF4-FFF2-40B4-BE49-F238E27FC236}">
                <a16:creationId xmlns:a16="http://schemas.microsoft.com/office/drawing/2014/main" xmlns="" id="{B4DA6F28-5631-4963-97D3-DA57CF492293}"/>
              </a:ext>
            </a:extLst>
          </p:cNvPr>
          <p:cNvSpPr txBox="1">
            <a:spLocks noChangeArrowheads="1"/>
          </p:cNvSpPr>
          <p:nvPr/>
        </p:nvSpPr>
        <p:spPr bwMode="auto">
          <a:xfrm>
            <a:off x="3609384" y="17972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ND</a:t>
            </a:r>
          </a:p>
        </p:txBody>
      </p:sp>
      <p:sp>
        <p:nvSpPr>
          <p:cNvPr id="114" name="Text Box 188">
            <a:extLst>
              <a:ext uri="{FF2B5EF4-FFF2-40B4-BE49-F238E27FC236}">
                <a16:creationId xmlns:a16="http://schemas.microsoft.com/office/drawing/2014/main" xmlns="" id="{73A4D14C-2FCB-4EB0-AD23-C183C9F396D6}"/>
              </a:ext>
            </a:extLst>
          </p:cNvPr>
          <p:cNvSpPr txBox="1">
            <a:spLocks noChangeArrowheads="1"/>
          </p:cNvSpPr>
          <p:nvPr/>
        </p:nvSpPr>
        <p:spPr bwMode="auto">
          <a:xfrm>
            <a:off x="3609384" y="2416169"/>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SD</a:t>
            </a:r>
          </a:p>
        </p:txBody>
      </p:sp>
      <p:sp>
        <p:nvSpPr>
          <p:cNvPr id="115" name="Text Box 189">
            <a:extLst>
              <a:ext uri="{FF2B5EF4-FFF2-40B4-BE49-F238E27FC236}">
                <a16:creationId xmlns:a16="http://schemas.microsoft.com/office/drawing/2014/main" xmlns="" id="{57D9838A-C398-44D6-AC92-7C5127795725}"/>
              </a:ext>
            </a:extLst>
          </p:cNvPr>
          <p:cNvSpPr txBox="1">
            <a:spLocks noChangeArrowheads="1"/>
          </p:cNvSpPr>
          <p:nvPr/>
        </p:nvSpPr>
        <p:spPr bwMode="auto">
          <a:xfrm>
            <a:off x="3609384" y="3016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NE</a:t>
            </a:r>
          </a:p>
        </p:txBody>
      </p:sp>
      <p:sp>
        <p:nvSpPr>
          <p:cNvPr id="116" name="Text Box 190">
            <a:extLst>
              <a:ext uri="{FF2B5EF4-FFF2-40B4-BE49-F238E27FC236}">
                <a16:creationId xmlns:a16="http://schemas.microsoft.com/office/drawing/2014/main" xmlns="" id="{1484E9B5-E52B-4EC3-A821-56AA42F8FE0D}"/>
              </a:ext>
            </a:extLst>
          </p:cNvPr>
          <p:cNvSpPr txBox="1">
            <a:spLocks noChangeArrowheads="1"/>
          </p:cNvSpPr>
          <p:nvPr/>
        </p:nvSpPr>
        <p:spPr bwMode="auto">
          <a:xfrm>
            <a:off x="3837984"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KS</a:t>
            </a:r>
          </a:p>
        </p:txBody>
      </p:sp>
      <p:sp>
        <p:nvSpPr>
          <p:cNvPr id="117" name="Text Box 191">
            <a:extLst>
              <a:ext uri="{FF2B5EF4-FFF2-40B4-BE49-F238E27FC236}">
                <a16:creationId xmlns:a16="http://schemas.microsoft.com/office/drawing/2014/main" xmlns="" id="{148176F9-F39F-4586-B06C-C122DB5D3768}"/>
              </a:ext>
            </a:extLst>
          </p:cNvPr>
          <p:cNvSpPr txBox="1">
            <a:spLocks noChangeArrowheads="1"/>
          </p:cNvSpPr>
          <p:nvPr/>
        </p:nvSpPr>
        <p:spPr bwMode="auto">
          <a:xfrm>
            <a:off x="4371384"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MN</a:t>
            </a:r>
          </a:p>
        </p:txBody>
      </p:sp>
      <p:sp>
        <p:nvSpPr>
          <p:cNvPr id="118" name="Text Box 192">
            <a:extLst>
              <a:ext uri="{FF2B5EF4-FFF2-40B4-BE49-F238E27FC236}">
                <a16:creationId xmlns:a16="http://schemas.microsoft.com/office/drawing/2014/main" xmlns="" id="{86BB9B48-7A9F-4307-B0E1-D650FEDF9C17}"/>
              </a:ext>
            </a:extLst>
          </p:cNvPr>
          <p:cNvSpPr txBox="1">
            <a:spLocks noChangeArrowheads="1"/>
          </p:cNvSpPr>
          <p:nvPr/>
        </p:nvSpPr>
        <p:spPr bwMode="auto">
          <a:xfrm>
            <a:off x="4523784" y="28640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dirty="0">
                <a:ea typeface="ＭＳ Ｐゴシック" pitchFamily="34" charset="-128"/>
                <a:cs typeface="Arial" pitchFamily="34" charset="0"/>
              </a:rPr>
              <a:t>IA</a:t>
            </a:r>
          </a:p>
        </p:txBody>
      </p:sp>
      <p:sp>
        <p:nvSpPr>
          <p:cNvPr id="119" name="Text Box 193">
            <a:extLst>
              <a:ext uri="{FF2B5EF4-FFF2-40B4-BE49-F238E27FC236}">
                <a16:creationId xmlns:a16="http://schemas.microsoft.com/office/drawing/2014/main" xmlns="" id="{3DB719EA-BD04-4986-87BB-CDDFFC7F3A46}"/>
              </a:ext>
            </a:extLst>
          </p:cNvPr>
          <p:cNvSpPr txBox="1">
            <a:spLocks noChangeArrowheads="1"/>
          </p:cNvSpPr>
          <p:nvPr/>
        </p:nvSpPr>
        <p:spPr bwMode="auto">
          <a:xfrm>
            <a:off x="4722839"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MO</a:t>
            </a:r>
          </a:p>
        </p:txBody>
      </p:sp>
      <p:sp>
        <p:nvSpPr>
          <p:cNvPr id="120" name="Text Box 194">
            <a:extLst>
              <a:ext uri="{FF2B5EF4-FFF2-40B4-BE49-F238E27FC236}">
                <a16:creationId xmlns:a16="http://schemas.microsoft.com/office/drawing/2014/main" xmlns="" id="{A864FF2D-53CC-4BD2-9E55-FBC4BC0D6F8A}"/>
              </a:ext>
            </a:extLst>
          </p:cNvPr>
          <p:cNvSpPr txBox="1">
            <a:spLocks noChangeArrowheads="1"/>
          </p:cNvSpPr>
          <p:nvPr/>
        </p:nvSpPr>
        <p:spPr bwMode="auto">
          <a:xfrm>
            <a:off x="4752384" y="4311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AR</a:t>
            </a:r>
          </a:p>
        </p:txBody>
      </p:sp>
      <p:sp>
        <p:nvSpPr>
          <p:cNvPr id="121" name="Text Box 195">
            <a:extLst>
              <a:ext uri="{FF2B5EF4-FFF2-40B4-BE49-F238E27FC236}">
                <a16:creationId xmlns:a16="http://schemas.microsoft.com/office/drawing/2014/main" xmlns="" id="{2C154DDD-9861-4E4E-9CA1-5ED3D63F9036}"/>
              </a:ext>
            </a:extLst>
          </p:cNvPr>
          <p:cNvSpPr txBox="1">
            <a:spLocks noChangeArrowheads="1"/>
          </p:cNvSpPr>
          <p:nvPr/>
        </p:nvSpPr>
        <p:spPr bwMode="auto">
          <a:xfrm>
            <a:off x="4980984" y="2330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WI</a:t>
            </a:r>
          </a:p>
        </p:txBody>
      </p:sp>
      <p:sp>
        <p:nvSpPr>
          <p:cNvPr id="122" name="Text Box 196">
            <a:extLst>
              <a:ext uri="{FF2B5EF4-FFF2-40B4-BE49-F238E27FC236}">
                <a16:creationId xmlns:a16="http://schemas.microsoft.com/office/drawing/2014/main" xmlns="" id="{C836799A-5F44-4ED9-82BB-35A196B8D22E}"/>
              </a:ext>
            </a:extLst>
          </p:cNvPr>
          <p:cNvSpPr txBox="1">
            <a:spLocks noChangeArrowheads="1"/>
          </p:cNvSpPr>
          <p:nvPr/>
        </p:nvSpPr>
        <p:spPr bwMode="auto">
          <a:xfrm>
            <a:off x="51333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IL</a:t>
            </a:r>
          </a:p>
        </p:txBody>
      </p:sp>
      <p:sp>
        <p:nvSpPr>
          <p:cNvPr id="123" name="Text Box 197">
            <a:extLst>
              <a:ext uri="{FF2B5EF4-FFF2-40B4-BE49-F238E27FC236}">
                <a16:creationId xmlns:a16="http://schemas.microsoft.com/office/drawing/2014/main" xmlns="" id="{305E5B08-4F81-4A19-A761-6E729D04C8DB}"/>
              </a:ext>
            </a:extLst>
          </p:cNvPr>
          <p:cNvSpPr txBox="1">
            <a:spLocks noChangeArrowheads="1"/>
          </p:cNvSpPr>
          <p:nvPr/>
        </p:nvSpPr>
        <p:spPr bwMode="auto">
          <a:xfrm>
            <a:off x="55905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IN</a:t>
            </a:r>
          </a:p>
        </p:txBody>
      </p:sp>
      <p:sp>
        <p:nvSpPr>
          <p:cNvPr id="124" name="Text Box 198">
            <a:extLst>
              <a:ext uri="{FF2B5EF4-FFF2-40B4-BE49-F238E27FC236}">
                <a16:creationId xmlns:a16="http://schemas.microsoft.com/office/drawing/2014/main" xmlns="" id="{3F6E58BB-F96B-4254-BAA3-D424F6B3D574}"/>
              </a:ext>
            </a:extLst>
          </p:cNvPr>
          <p:cNvSpPr txBox="1">
            <a:spLocks noChangeArrowheads="1"/>
          </p:cNvSpPr>
          <p:nvPr/>
        </p:nvSpPr>
        <p:spPr bwMode="auto">
          <a:xfrm>
            <a:off x="5742984" y="249392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MI</a:t>
            </a:r>
          </a:p>
        </p:txBody>
      </p:sp>
      <p:sp>
        <p:nvSpPr>
          <p:cNvPr id="125" name="Text Box 199">
            <a:extLst>
              <a:ext uri="{FF2B5EF4-FFF2-40B4-BE49-F238E27FC236}">
                <a16:creationId xmlns:a16="http://schemas.microsoft.com/office/drawing/2014/main" xmlns="" id="{5F8C9C03-C223-41BC-9643-3976115C858E}"/>
              </a:ext>
            </a:extLst>
          </p:cNvPr>
          <p:cNvSpPr txBox="1">
            <a:spLocks noChangeArrowheads="1"/>
          </p:cNvSpPr>
          <p:nvPr/>
        </p:nvSpPr>
        <p:spPr bwMode="auto">
          <a:xfrm>
            <a:off x="5895384" y="367424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KY</a:t>
            </a:r>
          </a:p>
        </p:txBody>
      </p:sp>
      <p:sp>
        <p:nvSpPr>
          <p:cNvPr id="126" name="Text Box 200">
            <a:extLst>
              <a:ext uri="{FF2B5EF4-FFF2-40B4-BE49-F238E27FC236}">
                <a16:creationId xmlns:a16="http://schemas.microsoft.com/office/drawing/2014/main" xmlns="" id="{AC8D4E5C-6417-4F54-B98B-31FA5624ABC7}"/>
              </a:ext>
            </a:extLst>
          </p:cNvPr>
          <p:cNvSpPr txBox="1">
            <a:spLocks noChangeArrowheads="1"/>
          </p:cNvSpPr>
          <p:nvPr/>
        </p:nvSpPr>
        <p:spPr bwMode="auto">
          <a:xfrm>
            <a:off x="6095409" y="302120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OH</a:t>
            </a:r>
          </a:p>
        </p:txBody>
      </p:sp>
      <p:sp>
        <p:nvSpPr>
          <p:cNvPr id="127" name="Text Box 201">
            <a:extLst>
              <a:ext uri="{FF2B5EF4-FFF2-40B4-BE49-F238E27FC236}">
                <a16:creationId xmlns:a16="http://schemas.microsoft.com/office/drawing/2014/main" xmlns="" id="{78A1D026-64D5-448C-9461-2340D1DC5EA1}"/>
              </a:ext>
            </a:extLst>
          </p:cNvPr>
          <p:cNvSpPr txBox="1">
            <a:spLocks noChangeArrowheads="1"/>
          </p:cNvSpPr>
          <p:nvPr/>
        </p:nvSpPr>
        <p:spPr bwMode="auto">
          <a:xfrm>
            <a:off x="6428784" y="33212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WV</a:t>
            </a:r>
          </a:p>
        </p:txBody>
      </p:sp>
      <p:sp>
        <p:nvSpPr>
          <p:cNvPr id="128" name="Text Box 202">
            <a:extLst>
              <a:ext uri="{FF2B5EF4-FFF2-40B4-BE49-F238E27FC236}">
                <a16:creationId xmlns:a16="http://schemas.microsoft.com/office/drawing/2014/main" xmlns="" id="{6D781299-07C7-454C-8BF7-4706E26AA5C3}"/>
              </a:ext>
            </a:extLst>
          </p:cNvPr>
          <p:cNvSpPr txBox="1">
            <a:spLocks noChangeArrowheads="1"/>
          </p:cNvSpPr>
          <p:nvPr/>
        </p:nvSpPr>
        <p:spPr bwMode="auto">
          <a:xfrm>
            <a:off x="7724184" y="1492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ME</a:t>
            </a:r>
          </a:p>
        </p:txBody>
      </p:sp>
      <p:sp>
        <p:nvSpPr>
          <p:cNvPr id="129" name="Text Box 203">
            <a:extLst>
              <a:ext uri="{FF2B5EF4-FFF2-40B4-BE49-F238E27FC236}">
                <a16:creationId xmlns:a16="http://schemas.microsoft.com/office/drawing/2014/main" xmlns="" id="{4787ADFF-227A-4957-A32E-40CC1B05F05A}"/>
              </a:ext>
            </a:extLst>
          </p:cNvPr>
          <p:cNvSpPr txBox="1">
            <a:spLocks noChangeArrowheads="1"/>
          </p:cNvSpPr>
          <p:nvPr/>
        </p:nvSpPr>
        <p:spPr bwMode="auto">
          <a:xfrm>
            <a:off x="7038384" y="2254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NY</a:t>
            </a:r>
          </a:p>
        </p:txBody>
      </p:sp>
      <p:sp>
        <p:nvSpPr>
          <p:cNvPr id="130" name="Text Box 204">
            <a:extLst>
              <a:ext uri="{FF2B5EF4-FFF2-40B4-BE49-F238E27FC236}">
                <a16:creationId xmlns:a16="http://schemas.microsoft.com/office/drawing/2014/main" xmlns="" id="{ECE04627-3623-4DC7-B27D-9D9E508CB920}"/>
              </a:ext>
            </a:extLst>
          </p:cNvPr>
          <p:cNvSpPr txBox="1">
            <a:spLocks noChangeArrowheads="1"/>
          </p:cNvSpPr>
          <p:nvPr/>
        </p:nvSpPr>
        <p:spPr bwMode="auto">
          <a:xfrm>
            <a:off x="7339215" y="187492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VT</a:t>
            </a:r>
          </a:p>
        </p:txBody>
      </p:sp>
      <p:sp>
        <p:nvSpPr>
          <p:cNvPr id="132" name="Text Box 206">
            <a:extLst>
              <a:ext uri="{FF2B5EF4-FFF2-40B4-BE49-F238E27FC236}">
                <a16:creationId xmlns:a16="http://schemas.microsoft.com/office/drawing/2014/main" xmlns="" id="{3D241DF0-B0B0-4B5E-BE84-45F76F73AA82}"/>
              </a:ext>
            </a:extLst>
          </p:cNvPr>
          <p:cNvSpPr txBox="1">
            <a:spLocks noChangeArrowheads="1"/>
          </p:cNvSpPr>
          <p:nvPr/>
        </p:nvSpPr>
        <p:spPr bwMode="auto">
          <a:xfrm>
            <a:off x="7515799"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NH</a:t>
            </a:r>
          </a:p>
        </p:txBody>
      </p:sp>
      <p:sp>
        <p:nvSpPr>
          <p:cNvPr id="134" name="Text Box 208">
            <a:extLst>
              <a:ext uri="{FF2B5EF4-FFF2-40B4-BE49-F238E27FC236}">
                <a16:creationId xmlns:a16="http://schemas.microsoft.com/office/drawing/2014/main" xmlns="" id="{6120D0F7-88F4-459D-B95B-AC8FA3DD8B11}"/>
              </a:ext>
            </a:extLst>
          </p:cNvPr>
          <p:cNvSpPr txBox="1">
            <a:spLocks noChangeArrowheads="1"/>
          </p:cNvSpPr>
          <p:nvPr/>
        </p:nvSpPr>
        <p:spPr bwMode="auto">
          <a:xfrm>
            <a:off x="7529240" y="2247957"/>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MA</a:t>
            </a:r>
          </a:p>
        </p:txBody>
      </p:sp>
      <p:sp>
        <p:nvSpPr>
          <p:cNvPr id="136" name="Text Box 211">
            <a:extLst>
              <a:ext uri="{FF2B5EF4-FFF2-40B4-BE49-F238E27FC236}">
                <a16:creationId xmlns:a16="http://schemas.microsoft.com/office/drawing/2014/main" xmlns="" id="{1BA2D5D0-0B71-4B80-8AE1-D146E6FFCC87}"/>
              </a:ext>
            </a:extLst>
          </p:cNvPr>
          <p:cNvSpPr txBox="1">
            <a:spLocks noChangeArrowheads="1"/>
          </p:cNvSpPr>
          <p:nvPr/>
        </p:nvSpPr>
        <p:spPr bwMode="auto">
          <a:xfrm>
            <a:off x="7759109" y="24361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RI</a:t>
            </a:r>
          </a:p>
        </p:txBody>
      </p:sp>
      <p:sp>
        <p:nvSpPr>
          <p:cNvPr id="138" name="Text Box 213">
            <a:extLst>
              <a:ext uri="{FF2B5EF4-FFF2-40B4-BE49-F238E27FC236}">
                <a16:creationId xmlns:a16="http://schemas.microsoft.com/office/drawing/2014/main" xmlns="" id="{FB287389-8066-4B7E-89BE-EFC6F181CE72}"/>
              </a:ext>
            </a:extLst>
          </p:cNvPr>
          <p:cNvSpPr txBox="1">
            <a:spLocks noChangeArrowheads="1"/>
          </p:cNvSpPr>
          <p:nvPr/>
        </p:nvSpPr>
        <p:spPr bwMode="auto">
          <a:xfrm>
            <a:off x="7479433" y="241797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CT</a:t>
            </a:r>
          </a:p>
        </p:txBody>
      </p:sp>
      <p:sp>
        <p:nvSpPr>
          <p:cNvPr id="140" name="Text Box 215">
            <a:extLst>
              <a:ext uri="{FF2B5EF4-FFF2-40B4-BE49-F238E27FC236}">
                <a16:creationId xmlns:a16="http://schemas.microsoft.com/office/drawing/2014/main" xmlns="" id="{FB8166FC-E692-4F96-A669-55A0D7A62EC7}"/>
              </a:ext>
            </a:extLst>
          </p:cNvPr>
          <p:cNvSpPr txBox="1">
            <a:spLocks noChangeArrowheads="1"/>
          </p:cNvSpPr>
          <p:nvPr/>
        </p:nvSpPr>
        <p:spPr bwMode="auto">
          <a:xfrm>
            <a:off x="7213009" y="2794029"/>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NJ</a:t>
            </a:r>
          </a:p>
        </p:txBody>
      </p:sp>
      <p:sp>
        <p:nvSpPr>
          <p:cNvPr id="142" name="Text Box 217">
            <a:extLst>
              <a:ext uri="{FF2B5EF4-FFF2-40B4-BE49-F238E27FC236}">
                <a16:creationId xmlns:a16="http://schemas.microsoft.com/office/drawing/2014/main" xmlns="" id="{936B241C-128F-4FCA-B047-46338F7C0579}"/>
              </a:ext>
            </a:extLst>
          </p:cNvPr>
          <p:cNvSpPr txBox="1">
            <a:spLocks noChangeArrowheads="1"/>
          </p:cNvSpPr>
          <p:nvPr/>
        </p:nvSpPr>
        <p:spPr bwMode="auto">
          <a:xfrm>
            <a:off x="6849472" y="2738626"/>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PA</a:t>
            </a:r>
          </a:p>
        </p:txBody>
      </p:sp>
      <p:sp>
        <p:nvSpPr>
          <p:cNvPr id="143" name="Text Box 218">
            <a:extLst>
              <a:ext uri="{FF2B5EF4-FFF2-40B4-BE49-F238E27FC236}">
                <a16:creationId xmlns:a16="http://schemas.microsoft.com/office/drawing/2014/main" xmlns="" id="{AD0333EB-D505-4FCF-B377-8F0C534032B1}"/>
              </a:ext>
            </a:extLst>
          </p:cNvPr>
          <p:cNvSpPr txBox="1">
            <a:spLocks noChangeArrowheads="1"/>
          </p:cNvSpPr>
          <p:nvPr/>
        </p:nvSpPr>
        <p:spPr bwMode="auto">
          <a:xfrm>
            <a:off x="6885984" y="3473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VA</a:t>
            </a:r>
          </a:p>
        </p:txBody>
      </p:sp>
      <p:sp>
        <p:nvSpPr>
          <p:cNvPr id="144" name="Text Box 220">
            <a:extLst>
              <a:ext uri="{FF2B5EF4-FFF2-40B4-BE49-F238E27FC236}">
                <a16:creationId xmlns:a16="http://schemas.microsoft.com/office/drawing/2014/main" xmlns="" id="{39A0CA0C-2799-40A6-8E1D-10F72213F2C3}"/>
              </a:ext>
            </a:extLst>
          </p:cNvPr>
          <p:cNvSpPr txBox="1">
            <a:spLocks noChangeArrowheads="1"/>
          </p:cNvSpPr>
          <p:nvPr/>
        </p:nvSpPr>
        <p:spPr bwMode="auto">
          <a:xfrm>
            <a:off x="5765209"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AL</a:t>
            </a:r>
          </a:p>
        </p:txBody>
      </p:sp>
      <p:sp>
        <p:nvSpPr>
          <p:cNvPr id="145" name="Text Box 221">
            <a:extLst>
              <a:ext uri="{FF2B5EF4-FFF2-40B4-BE49-F238E27FC236}">
                <a16:creationId xmlns:a16="http://schemas.microsoft.com/office/drawing/2014/main" xmlns="" id="{298295FE-9289-4E91-A9C1-F56F0DC81829}"/>
              </a:ext>
            </a:extLst>
          </p:cNvPr>
          <p:cNvSpPr txBox="1">
            <a:spLocks noChangeArrowheads="1"/>
          </p:cNvSpPr>
          <p:nvPr/>
        </p:nvSpPr>
        <p:spPr bwMode="auto">
          <a:xfrm>
            <a:off x="6885984" y="3854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NC</a:t>
            </a:r>
          </a:p>
        </p:txBody>
      </p:sp>
      <p:sp>
        <p:nvSpPr>
          <p:cNvPr id="146" name="Text Box 222">
            <a:extLst>
              <a:ext uri="{FF2B5EF4-FFF2-40B4-BE49-F238E27FC236}">
                <a16:creationId xmlns:a16="http://schemas.microsoft.com/office/drawing/2014/main" xmlns="" id="{0396D2D1-B3C2-4D7B-A5B0-60F91CFE4B47}"/>
              </a:ext>
            </a:extLst>
          </p:cNvPr>
          <p:cNvSpPr txBox="1">
            <a:spLocks noChangeArrowheads="1"/>
          </p:cNvSpPr>
          <p:nvPr/>
        </p:nvSpPr>
        <p:spPr bwMode="auto">
          <a:xfrm>
            <a:off x="6581184" y="4235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SC</a:t>
            </a:r>
          </a:p>
        </p:txBody>
      </p:sp>
      <p:sp>
        <p:nvSpPr>
          <p:cNvPr id="147" name="Text Box 223">
            <a:extLst>
              <a:ext uri="{FF2B5EF4-FFF2-40B4-BE49-F238E27FC236}">
                <a16:creationId xmlns:a16="http://schemas.microsoft.com/office/drawing/2014/main" xmlns="" id="{302ADE03-D0F0-46C8-9F44-907704D84D49}"/>
              </a:ext>
            </a:extLst>
          </p:cNvPr>
          <p:cNvSpPr txBox="1">
            <a:spLocks noChangeArrowheads="1"/>
          </p:cNvSpPr>
          <p:nvPr/>
        </p:nvSpPr>
        <p:spPr bwMode="auto">
          <a:xfrm>
            <a:off x="6352584"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GA</a:t>
            </a:r>
          </a:p>
        </p:txBody>
      </p:sp>
      <p:sp>
        <p:nvSpPr>
          <p:cNvPr id="150" name="Line 228">
            <a:extLst>
              <a:ext uri="{FF2B5EF4-FFF2-40B4-BE49-F238E27FC236}">
                <a16:creationId xmlns:a16="http://schemas.microsoft.com/office/drawing/2014/main" xmlns="" id="{32D37444-7816-43BE-A28A-66638D5F3DC1}"/>
              </a:ext>
            </a:extLst>
          </p:cNvPr>
          <p:cNvSpPr>
            <a:spLocks/>
          </p:cNvSpPr>
          <p:nvPr/>
        </p:nvSpPr>
        <p:spPr bwMode="auto">
          <a:xfrm>
            <a:off x="7571784" y="3245038"/>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162" name="Text Box 226">
            <a:extLst>
              <a:ext uri="{FF2B5EF4-FFF2-40B4-BE49-F238E27FC236}">
                <a16:creationId xmlns:a16="http://schemas.microsoft.com/office/drawing/2014/main" xmlns="" id="{62755110-454C-4E1F-BE78-534C4359825C}"/>
              </a:ext>
            </a:extLst>
          </p:cNvPr>
          <p:cNvSpPr txBox="1">
            <a:spLocks noChangeArrowheads="1"/>
          </p:cNvSpPr>
          <p:nvPr/>
        </p:nvSpPr>
        <p:spPr bwMode="auto">
          <a:xfrm>
            <a:off x="7042952" y="3064507"/>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MD</a:t>
            </a:r>
          </a:p>
        </p:txBody>
      </p:sp>
      <p:sp>
        <p:nvSpPr>
          <p:cNvPr id="102" name="Text Box 134">
            <a:extLst>
              <a:ext uri="{FF2B5EF4-FFF2-40B4-BE49-F238E27FC236}">
                <a16:creationId xmlns:a16="http://schemas.microsoft.com/office/drawing/2014/main" xmlns="" id="{44D60E27-3E65-4C8E-AB32-2EFDB39F81DE}"/>
              </a:ext>
            </a:extLst>
          </p:cNvPr>
          <p:cNvSpPr txBox="1">
            <a:spLocks noChangeArrowheads="1"/>
          </p:cNvSpPr>
          <p:nvPr/>
        </p:nvSpPr>
        <p:spPr bwMode="auto">
          <a:xfrm>
            <a:off x="6771774" y="541229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FL</a:t>
            </a:r>
          </a:p>
        </p:txBody>
      </p:sp>
      <p:cxnSp>
        <p:nvCxnSpPr>
          <p:cNvPr id="133" name="Straight Connector 132">
            <a:extLst>
              <a:ext uri="{FF2B5EF4-FFF2-40B4-BE49-F238E27FC236}">
                <a16:creationId xmlns:a16="http://schemas.microsoft.com/office/drawing/2014/main" xmlns="" id="{16B1D0D3-52EF-4AC0-97DB-974050D4A4C0}"/>
              </a:ext>
            </a:extLst>
          </p:cNvPr>
          <p:cNvCxnSpPr>
            <a:cxnSpLocks/>
          </p:cNvCxnSpPr>
          <p:nvPr/>
        </p:nvCxnSpPr>
        <p:spPr>
          <a:xfrm>
            <a:off x="7569794" y="2336547"/>
            <a:ext cx="8018" cy="362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 Placeholder 3">
            <a:extLst>
              <a:ext uri="{FF2B5EF4-FFF2-40B4-BE49-F238E27FC236}">
                <a16:creationId xmlns:a16="http://schemas.microsoft.com/office/drawing/2014/main" xmlns="" id="{F992E829-F478-4228-8F8C-EF144C46AC9F}"/>
              </a:ext>
            </a:extLst>
          </p:cNvPr>
          <p:cNvSpPr txBox="1">
            <a:spLocks/>
          </p:cNvSpPr>
          <p:nvPr/>
        </p:nvSpPr>
        <p:spPr>
          <a:xfrm>
            <a:off x="268981" y="6310773"/>
            <a:ext cx="7437375" cy="4371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2016 U.S. Census (American Community Survey, 1-year estimate);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and reflects the city with no radius added. “Smaller” cities are based on a diverse cross-section of ten cities with a total population between 60K – 70K, with no more than one city reflected per state. (Facebook numbers are fluid and are subject to change based on the date when numbers are pulled). </a:t>
            </a:r>
          </a:p>
        </p:txBody>
      </p:sp>
      <p:sp>
        <p:nvSpPr>
          <p:cNvPr id="131" name="TextBox 130">
            <a:extLst>
              <a:ext uri="{FF2B5EF4-FFF2-40B4-BE49-F238E27FC236}">
                <a16:creationId xmlns:a16="http://schemas.microsoft.com/office/drawing/2014/main" xmlns="" id="{CAC58BD5-08D9-4138-8BAD-B68803AA4304}"/>
              </a:ext>
            </a:extLst>
          </p:cNvPr>
          <p:cNvSpPr txBox="1"/>
          <p:nvPr/>
        </p:nvSpPr>
        <p:spPr>
          <a:xfrm>
            <a:off x="6885984" y="2674145"/>
            <a:ext cx="1505501"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Schenectady, NY</a:t>
            </a:r>
            <a:endParaRPr lang="en-US" sz="800" b="1" dirty="0"/>
          </a:p>
          <a:p>
            <a:r>
              <a:rPr lang="en-US" sz="800" b="1" dirty="0"/>
              <a:t>U.S. Census Pop: 	  18,888</a:t>
            </a:r>
          </a:p>
          <a:p>
            <a:r>
              <a:rPr lang="en-US" sz="800" b="1" dirty="0"/>
              <a:t>FB Potential Reach: 30,000</a:t>
            </a:r>
          </a:p>
          <a:p>
            <a:r>
              <a:rPr lang="en-US" sz="800" b="1" i="1" dirty="0">
                <a:solidFill>
                  <a:srgbClr val="FF0000"/>
                </a:solidFill>
              </a:rPr>
              <a:t>Overage:    +11,112 (+59%)</a:t>
            </a:r>
          </a:p>
        </p:txBody>
      </p:sp>
      <p:cxnSp>
        <p:nvCxnSpPr>
          <p:cNvPr id="160" name="Straight Connector 159">
            <a:extLst>
              <a:ext uri="{FF2B5EF4-FFF2-40B4-BE49-F238E27FC236}">
                <a16:creationId xmlns:a16="http://schemas.microsoft.com/office/drawing/2014/main" xmlns="" id="{5AED15C5-9443-4327-B63E-C63BF0C4A6AC}"/>
              </a:ext>
            </a:extLst>
          </p:cNvPr>
          <p:cNvCxnSpPr>
            <a:cxnSpLocks/>
          </p:cNvCxnSpPr>
          <p:nvPr/>
        </p:nvCxnSpPr>
        <p:spPr>
          <a:xfrm>
            <a:off x="3803480" y="2667025"/>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xmlns="" id="{1CFF4961-6D4C-40CC-833F-B8BEE3E7B543}"/>
              </a:ext>
            </a:extLst>
          </p:cNvPr>
          <p:cNvSpPr txBox="1"/>
          <p:nvPr/>
        </p:nvSpPr>
        <p:spPr>
          <a:xfrm>
            <a:off x="3167159" y="2917575"/>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Bismarck, ND</a:t>
            </a:r>
            <a:endParaRPr lang="en-US" sz="800" b="1" dirty="0"/>
          </a:p>
          <a:p>
            <a:r>
              <a:rPr lang="en-US" sz="800" b="1" dirty="0"/>
              <a:t>U.S. Census Pop: 	  16,645</a:t>
            </a:r>
          </a:p>
          <a:p>
            <a:r>
              <a:rPr lang="en-US" sz="800" b="1" dirty="0"/>
              <a:t>FB Potential Reach: 31,000</a:t>
            </a:r>
          </a:p>
          <a:p>
            <a:r>
              <a:rPr lang="en-US" sz="800" b="1" i="1" dirty="0">
                <a:solidFill>
                  <a:srgbClr val="FF0000"/>
                </a:solidFill>
              </a:rPr>
              <a:t>Overage:    +14,355 (+86%)</a:t>
            </a:r>
          </a:p>
        </p:txBody>
      </p:sp>
      <p:cxnSp>
        <p:nvCxnSpPr>
          <p:cNvPr id="165" name="Straight Connector 164">
            <a:extLst>
              <a:ext uri="{FF2B5EF4-FFF2-40B4-BE49-F238E27FC236}">
                <a16:creationId xmlns:a16="http://schemas.microsoft.com/office/drawing/2014/main" xmlns="" id="{BD9F7395-B704-424E-8D37-F6896E04A8EE}"/>
              </a:ext>
            </a:extLst>
          </p:cNvPr>
          <p:cNvCxnSpPr>
            <a:cxnSpLocks/>
          </p:cNvCxnSpPr>
          <p:nvPr/>
        </p:nvCxnSpPr>
        <p:spPr>
          <a:xfrm>
            <a:off x="1091265" y="4536606"/>
            <a:ext cx="19737" cy="5887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xmlns="" id="{49EC56E0-33A6-4630-A4FA-9224528DBCEB}"/>
              </a:ext>
            </a:extLst>
          </p:cNvPr>
          <p:cNvSpPr txBox="1"/>
          <p:nvPr/>
        </p:nvSpPr>
        <p:spPr>
          <a:xfrm>
            <a:off x="348655" y="4813536"/>
            <a:ext cx="1505082"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Laguna Niguel, CA</a:t>
            </a:r>
            <a:endParaRPr lang="en-US" sz="800" b="1" dirty="0"/>
          </a:p>
          <a:p>
            <a:r>
              <a:rPr lang="en-US" sz="800" b="1" dirty="0"/>
              <a:t>U.S. Census Pop: 	  12,739</a:t>
            </a:r>
          </a:p>
          <a:p>
            <a:r>
              <a:rPr lang="en-US" sz="800" b="1" dirty="0"/>
              <a:t>FB Potential Reach: 13,000</a:t>
            </a:r>
          </a:p>
          <a:p>
            <a:r>
              <a:rPr lang="en-US" sz="800" b="1" i="1" dirty="0">
                <a:solidFill>
                  <a:srgbClr val="FF0000"/>
                </a:solidFill>
              </a:rPr>
              <a:t>Overage:           +261 (+2%)</a:t>
            </a:r>
          </a:p>
        </p:txBody>
      </p:sp>
      <p:cxnSp>
        <p:nvCxnSpPr>
          <p:cNvPr id="172" name="Straight Connector 171">
            <a:extLst>
              <a:ext uri="{FF2B5EF4-FFF2-40B4-BE49-F238E27FC236}">
                <a16:creationId xmlns:a16="http://schemas.microsoft.com/office/drawing/2014/main" xmlns="" id="{E132634E-93B9-4677-AF93-05AE7CDA7E12}"/>
              </a:ext>
            </a:extLst>
          </p:cNvPr>
          <p:cNvCxnSpPr>
            <a:cxnSpLocks/>
          </p:cNvCxnSpPr>
          <p:nvPr/>
        </p:nvCxnSpPr>
        <p:spPr>
          <a:xfrm>
            <a:off x="1088009" y="1463768"/>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xmlns="" id="{DBA588B4-A42C-4B53-887F-52257D8E2D29}"/>
              </a:ext>
            </a:extLst>
          </p:cNvPr>
          <p:cNvSpPr txBox="1"/>
          <p:nvPr/>
        </p:nvSpPr>
        <p:spPr>
          <a:xfrm>
            <a:off x="437346" y="1823113"/>
            <a:ext cx="1503505"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Marysville, WA</a:t>
            </a:r>
            <a:endParaRPr lang="en-US" sz="800" b="1" dirty="0"/>
          </a:p>
          <a:p>
            <a:r>
              <a:rPr lang="en-US" sz="800" b="1" dirty="0"/>
              <a:t>U.S. Census Pop: 	  13,998</a:t>
            </a:r>
          </a:p>
          <a:p>
            <a:r>
              <a:rPr lang="en-US" sz="800" b="1" dirty="0"/>
              <a:t>FB Potential Reach: 23,000</a:t>
            </a:r>
          </a:p>
          <a:p>
            <a:r>
              <a:rPr lang="en-US" sz="800" b="1" i="1" dirty="0">
                <a:solidFill>
                  <a:srgbClr val="FF0000"/>
                </a:solidFill>
              </a:rPr>
              <a:t>Overage:      +9,002 (+64%)</a:t>
            </a:r>
          </a:p>
        </p:txBody>
      </p:sp>
      <p:cxnSp>
        <p:nvCxnSpPr>
          <p:cNvPr id="139" name="Straight Connector 138">
            <a:extLst>
              <a:ext uri="{FF2B5EF4-FFF2-40B4-BE49-F238E27FC236}">
                <a16:creationId xmlns:a16="http://schemas.microsoft.com/office/drawing/2014/main" xmlns="" id="{5DD7DD69-7EFC-4C5D-A6A7-73D8CE8B1835}"/>
              </a:ext>
            </a:extLst>
          </p:cNvPr>
          <p:cNvCxnSpPr>
            <a:cxnSpLocks/>
          </p:cNvCxnSpPr>
          <p:nvPr/>
        </p:nvCxnSpPr>
        <p:spPr>
          <a:xfrm>
            <a:off x="6442321" y="4478174"/>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xmlns="" id="{8E5CE954-AFFF-4D5E-9D2D-6AEDE6D01558}"/>
              </a:ext>
            </a:extLst>
          </p:cNvPr>
          <p:cNvSpPr txBox="1"/>
          <p:nvPr/>
        </p:nvSpPr>
        <p:spPr>
          <a:xfrm>
            <a:off x="5709863" y="4906988"/>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Alpharetta, GA</a:t>
            </a:r>
            <a:endParaRPr lang="en-US" sz="800" b="1" dirty="0"/>
          </a:p>
          <a:p>
            <a:r>
              <a:rPr lang="en-US" sz="800" b="1" dirty="0"/>
              <a:t>U.S. Census Pop: 	  10,976</a:t>
            </a:r>
          </a:p>
          <a:p>
            <a:r>
              <a:rPr lang="en-US" sz="800" b="1" dirty="0"/>
              <a:t>FB Potential Reach: 20,000</a:t>
            </a:r>
          </a:p>
          <a:p>
            <a:r>
              <a:rPr lang="en-US" sz="800" b="1" i="1" dirty="0">
                <a:solidFill>
                  <a:srgbClr val="FF0000"/>
                </a:solidFill>
              </a:rPr>
              <a:t>Overage:      +9,024 (+82%)</a:t>
            </a:r>
          </a:p>
        </p:txBody>
      </p:sp>
      <p:cxnSp>
        <p:nvCxnSpPr>
          <p:cNvPr id="149" name="Straight Connector 148">
            <a:extLst>
              <a:ext uri="{FF2B5EF4-FFF2-40B4-BE49-F238E27FC236}">
                <a16:creationId xmlns:a16="http://schemas.microsoft.com/office/drawing/2014/main" xmlns="" id="{5E92701A-EBFA-42F8-9A99-117E396B54FE}"/>
              </a:ext>
            </a:extLst>
          </p:cNvPr>
          <p:cNvCxnSpPr>
            <a:cxnSpLocks/>
          </p:cNvCxnSpPr>
          <p:nvPr/>
        </p:nvCxnSpPr>
        <p:spPr>
          <a:xfrm>
            <a:off x="6031804" y="3257412"/>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xmlns="" id="{BE9A05A1-43E8-4A1C-8C03-FD17D9D90085}"/>
              </a:ext>
            </a:extLst>
          </p:cNvPr>
          <p:cNvSpPr txBox="1"/>
          <p:nvPr/>
        </p:nvSpPr>
        <p:spPr>
          <a:xfrm>
            <a:off x="5267158" y="3640295"/>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Muncie, IN</a:t>
            </a:r>
            <a:endParaRPr lang="en-US" sz="800" b="1" dirty="0"/>
          </a:p>
          <a:p>
            <a:r>
              <a:rPr lang="en-US" sz="800" b="1" dirty="0"/>
              <a:t>U.S. Census Pop: 	  27,277</a:t>
            </a:r>
          </a:p>
          <a:p>
            <a:r>
              <a:rPr lang="en-US" sz="800" b="1" dirty="0"/>
              <a:t>FB Potential Reach: 31,000</a:t>
            </a:r>
          </a:p>
          <a:p>
            <a:r>
              <a:rPr lang="en-US" sz="800" b="1" i="1" dirty="0">
                <a:solidFill>
                  <a:srgbClr val="FF0000"/>
                </a:solidFill>
              </a:rPr>
              <a:t>Overage:      +3,723 (+14%)</a:t>
            </a:r>
          </a:p>
        </p:txBody>
      </p:sp>
      <p:cxnSp>
        <p:nvCxnSpPr>
          <p:cNvPr id="156" name="Straight Connector 155">
            <a:extLst>
              <a:ext uri="{FF2B5EF4-FFF2-40B4-BE49-F238E27FC236}">
                <a16:creationId xmlns:a16="http://schemas.microsoft.com/office/drawing/2014/main" xmlns="" id="{2CA7DF81-2C9C-4418-8A42-C1DDF9717506}"/>
              </a:ext>
            </a:extLst>
          </p:cNvPr>
          <p:cNvCxnSpPr>
            <a:cxnSpLocks/>
          </p:cNvCxnSpPr>
          <p:nvPr/>
        </p:nvCxnSpPr>
        <p:spPr>
          <a:xfrm>
            <a:off x="6647066" y="2324732"/>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xmlns="" id="{80C131B1-9B20-4B6D-ACD1-E343A367B35E}"/>
              </a:ext>
            </a:extLst>
          </p:cNvPr>
          <p:cNvSpPr txBox="1"/>
          <p:nvPr/>
        </p:nvSpPr>
        <p:spPr>
          <a:xfrm>
            <a:off x="5858235" y="1945888"/>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Youngstown, OH</a:t>
            </a:r>
            <a:endParaRPr lang="en-US" sz="800" b="1" dirty="0"/>
          </a:p>
          <a:p>
            <a:r>
              <a:rPr lang="en-US" sz="800" b="1" dirty="0"/>
              <a:t>U.S. Census Pop: 	  14,403</a:t>
            </a:r>
          </a:p>
          <a:p>
            <a:r>
              <a:rPr lang="en-US" sz="800" b="1" dirty="0"/>
              <a:t>FB Potential Reach: 30,000</a:t>
            </a:r>
          </a:p>
          <a:p>
            <a:r>
              <a:rPr lang="en-US" sz="800" b="1" i="1" dirty="0">
                <a:solidFill>
                  <a:srgbClr val="FF0000"/>
                </a:solidFill>
              </a:rPr>
              <a:t>Overage:  +15,597 (+108%)</a:t>
            </a:r>
          </a:p>
        </p:txBody>
      </p:sp>
      <p:cxnSp>
        <p:nvCxnSpPr>
          <p:cNvPr id="155" name="Straight Connector 154">
            <a:extLst>
              <a:ext uri="{FF2B5EF4-FFF2-40B4-BE49-F238E27FC236}">
                <a16:creationId xmlns:a16="http://schemas.microsoft.com/office/drawing/2014/main" xmlns="" id="{3D88E132-69FB-48FC-8FED-DFDB4DD2ADE4}"/>
              </a:ext>
            </a:extLst>
          </p:cNvPr>
          <p:cNvCxnSpPr>
            <a:cxnSpLocks/>
          </p:cNvCxnSpPr>
          <p:nvPr/>
        </p:nvCxnSpPr>
        <p:spPr>
          <a:xfrm flipH="1">
            <a:off x="4088187" y="4216588"/>
            <a:ext cx="767385" cy="19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xmlns="" id="{ACE43AC9-73B0-4BF5-9E55-765F0EF43D33}"/>
              </a:ext>
            </a:extLst>
          </p:cNvPr>
          <p:cNvSpPr txBox="1"/>
          <p:nvPr/>
        </p:nvSpPr>
        <p:spPr>
          <a:xfrm>
            <a:off x="3011034" y="4072125"/>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Rogers, AR</a:t>
            </a:r>
            <a:endParaRPr lang="en-US" sz="800" b="1" dirty="0"/>
          </a:p>
          <a:p>
            <a:r>
              <a:rPr lang="en-US" sz="800" b="1" dirty="0"/>
              <a:t>U.S. Census Pop: 	  13,198</a:t>
            </a:r>
          </a:p>
          <a:p>
            <a:r>
              <a:rPr lang="en-US" sz="800" b="1" dirty="0"/>
              <a:t>FB Potential Reach: 26,000</a:t>
            </a:r>
          </a:p>
          <a:p>
            <a:r>
              <a:rPr lang="en-US" sz="800" b="1" i="1" dirty="0">
                <a:solidFill>
                  <a:srgbClr val="FF0000"/>
                </a:solidFill>
              </a:rPr>
              <a:t>Overage:    +12,802 (+97%)</a:t>
            </a:r>
          </a:p>
        </p:txBody>
      </p:sp>
      <p:cxnSp>
        <p:nvCxnSpPr>
          <p:cNvPr id="158" name="Straight Connector 157">
            <a:extLst>
              <a:ext uri="{FF2B5EF4-FFF2-40B4-BE49-F238E27FC236}">
                <a16:creationId xmlns:a16="http://schemas.microsoft.com/office/drawing/2014/main" xmlns="" id="{35674140-1702-4147-8823-87DED3E9FD92}"/>
              </a:ext>
            </a:extLst>
          </p:cNvPr>
          <p:cNvCxnSpPr>
            <a:cxnSpLocks/>
          </p:cNvCxnSpPr>
          <p:nvPr/>
        </p:nvCxnSpPr>
        <p:spPr>
          <a:xfrm flipH="1">
            <a:off x="4677565" y="2444973"/>
            <a:ext cx="831055" cy="27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xmlns="" id="{AD7B7450-04E3-41E4-89B6-D5B08644CD68}"/>
              </a:ext>
            </a:extLst>
          </p:cNvPr>
          <p:cNvSpPr txBox="1"/>
          <p:nvPr/>
        </p:nvSpPr>
        <p:spPr>
          <a:xfrm>
            <a:off x="3749844" y="2018979"/>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Oshkosh, WI</a:t>
            </a:r>
            <a:endParaRPr lang="en-US" sz="800" b="1" dirty="0"/>
          </a:p>
          <a:p>
            <a:r>
              <a:rPr lang="en-US" sz="800" b="1" dirty="0"/>
              <a:t>U.S. Census Pop: 	  23,832</a:t>
            </a:r>
          </a:p>
          <a:p>
            <a:r>
              <a:rPr lang="en-US" sz="800" b="1" dirty="0"/>
              <a:t>FB Potential Reach: 26,000</a:t>
            </a:r>
          </a:p>
          <a:p>
            <a:r>
              <a:rPr lang="en-US" sz="800" b="1" i="1" dirty="0">
                <a:solidFill>
                  <a:srgbClr val="FF0000"/>
                </a:solidFill>
              </a:rPr>
              <a:t>Overage:        +2,168 (+9%)</a:t>
            </a:r>
          </a:p>
        </p:txBody>
      </p:sp>
      <p:cxnSp>
        <p:nvCxnSpPr>
          <p:cNvPr id="167" name="Straight Connector 166">
            <a:extLst>
              <a:ext uri="{FF2B5EF4-FFF2-40B4-BE49-F238E27FC236}">
                <a16:creationId xmlns:a16="http://schemas.microsoft.com/office/drawing/2014/main" xmlns="" id="{7A1D4EF5-1870-4D7F-A8AF-D0D163B4F83A}"/>
              </a:ext>
            </a:extLst>
          </p:cNvPr>
          <p:cNvCxnSpPr>
            <a:cxnSpLocks/>
          </p:cNvCxnSpPr>
          <p:nvPr/>
        </p:nvCxnSpPr>
        <p:spPr>
          <a:xfrm>
            <a:off x="4350683" y="5723730"/>
            <a:ext cx="19737" cy="5887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xmlns="" id="{7D836BC6-0CD8-4D89-94CB-2D68A6E53918}"/>
              </a:ext>
            </a:extLst>
          </p:cNvPr>
          <p:cNvSpPr txBox="1"/>
          <p:nvPr/>
        </p:nvSpPr>
        <p:spPr>
          <a:xfrm>
            <a:off x="3615176" y="5353688"/>
            <a:ext cx="150833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Harlingen, TX</a:t>
            </a:r>
            <a:endParaRPr lang="en-US" sz="800" b="1" dirty="0"/>
          </a:p>
          <a:p>
            <a:r>
              <a:rPr lang="en-US" sz="800" b="1" dirty="0"/>
              <a:t>U.S. Census Pop: 	  16,252</a:t>
            </a:r>
          </a:p>
          <a:p>
            <a:r>
              <a:rPr lang="en-US" sz="800" b="1" dirty="0"/>
              <a:t>FB Potential Reach: 28,000</a:t>
            </a:r>
          </a:p>
          <a:p>
            <a:r>
              <a:rPr lang="en-US" sz="800" b="1" i="1" dirty="0">
                <a:solidFill>
                  <a:srgbClr val="FF0000"/>
                </a:solidFill>
              </a:rPr>
              <a:t>Overage:    +11,748 (+72%)</a:t>
            </a:r>
          </a:p>
        </p:txBody>
      </p:sp>
      <p:sp>
        <p:nvSpPr>
          <p:cNvPr id="180" name="Text Placeholder 2">
            <a:extLst>
              <a:ext uri="{FF2B5EF4-FFF2-40B4-BE49-F238E27FC236}">
                <a16:creationId xmlns:a16="http://schemas.microsoft.com/office/drawing/2014/main" xmlns="" id="{72B62D86-6CA8-427E-A138-CC4F42B52E9C}"/>
              </a:ext>
            </a:extLst>
          </p:cNvPr>
          <p:cNvSpPr txBox="1">
            <a:spLocks/>
          </p:cNvSpPr>
          <p:nvPr/>
        </p:nvSpPr>
        <p:spPr>
          <a:xfrm>
            <a:off x="898500" y="1171336"/>
            <a:ext cx="7132056" cy="27587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P18-34</a:t>
            </a:r>
          </a:p>
        </p:txBody>
      </p:sp>
      <p:sp>
        <p:nvSpPr>
          <p:cNvPr id="181" name="Title 1">
            <a:extLst>
              <a:ext uri="{FF2B5EF4-FFF2-40B4-BE49-F238E27FC236}">
                <a16:creationId xmlns:a16="http://schemas.microsoft.com/office/drawing/2014/main" xmlns="" id="{2C9DE728-EBEC-44CC-8100-DF8924AF8B48}"/>
              </a:ext>
            </a:extLst>
          </p:cNvPr>
          <p:cNvSpPr>
            <a:spLocks noGrp="1"/>
          </p:cNvSpPr>
          <p:nvPr>
            <p:ph type="ctrTitle"/>
          </p:nvPr>
        </p:nvSpPr>
        <p:spPr>
          <a:xfrm>
            <a:off x="83979" y="357542"/>
            <a:ext cx="8966970" cy="762128"/>
          </a:xfrm>
        </p:spPr>
        <p:txBody>
          <a:bodyPr/>
          <a:lstStyle/>
          <a:p>
            <a:r>
              <a:rPr lang="en-US" dirty="0"/>
              <a:t>These P18-34 Reach Inflation Trends Are Also Seen Among “Smaller” Cities Throughout The Country</a:t>
            </a:r>
          </a:p>
        </p:txBody>
      </p:sp>
      <p:sp>
        <p:nvSpPr>
          <p:cNvPr id="182" name="Text Placeholder 4">
            <a:extLst>
              <a:ext uri="{FF2B5EF4-FFF2-40B4-BE49-F238E27FC236}">
                <a16:creationId xmlns:a16="http://schemas.microsoft.com/office/drawing/2014/main" xmlns="" id="{3FBD60B1-B14B-4F39-B0B8-36E7561E4023}"/>
              </a:ext>
            </a:extLst>
          </p:cNvPr>
          <p:cNvSpPr txBox="1">
            <a:spLocks/>
          </p:cNvSpPr>
          <p:nvPr/>
        </p:nvSpPr>
        <p:spPr>
          <a:xfrm>
            <a:off x="329142" y="609635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279680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3">
            <a:extLst>
              <a:ext uri="{FF2B5EF4-FFF2-40B4-BE49-F238E27FC236}">
                <a16:creationId xmlns:a16="http://schemas.microsoft.com/office/drawing/2014/main" xmlns="" id="{46D0C717-BF8D-47BB-ADAC-817B750DED71}"/>
              </a:ext>
            </a:extLst>
          </p:cNvPr>
          <p:cNvGrpSpPr>
            <a:grpSpLocks/>
          </p:cNvGrpSpPr>
          <p:nvPr/>
        </p:nvGrpSpPr>
        <p:grpSpPr bwMode="auto">
          <a:xfrm>
            <a:off x="750559" y="5439330"/>
            <a:ext cx="818298" cy="465731"/>
            <a:chOff x="1600200" y="5867403"/>
            <a:chExt cx="1093786" cy="708029"/>
          </a:xfrm>
          <a:solidFill>
            <a:srgbClr val="567CB4"/>
          </a:solidFill>
        </p:grpSpPr>
        <p:grpSp>
          <p:nvGrpSpPr>
            <p:cNvPr id="166" name="Group 4">
              <a:extLst>
                <a:ext uri="{FF2B5EF4-FFF2-40B4-BE49-F238E27FC236}">
                  <a16:creationId xmlns:a16="http://schemas.microsoft.com/office/drawing/2014/main" xmlns="" id="{A69B8693-9314-4562-93DB-BA12C791EA3A}"/>
                </a:ext>
              </a:extLst>
            </p:cNvPr>
            <p:cNvGrpSpPr>
              <a:grpSpLocks/>
            </p:cNvGrpSpPr>
            <p:nvPr/>
          </p:nvGrpSpPr>
          <p:grpSpPr bwMode="auto">
            <a:xfrm>
              <a:off x="1600200" y="5867403"/>
              <a:ext cx="1093786" cy="708029"/>
              <a:chOff x="1600200" y="5867403"/>
              <a:chExt cx="1093786" cy="708029"/>
            </a:xfrm>
            <a:grpFill/>
          </p:grpSpPr>
          <p:sp>
            <p:nvSpPr>
              <p:cNvPr id="168" name="Freeform 5">
                <a:extLst>
                  <a:ext uri="{FF2B5EF4-FFF2-40B4-BE49-F238E27FC236}">
                    <a16:creationId xmlns:a16="http://schemas.microsoft.com/office/drawing/2014/main" xmlns="" id="{05C30A3C-4F1E-41DD-BFB1-28C06646D5E2}"/>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69" name="Freeform 6">
                <a:extLst>
                  <a:ext uri="{FF2B5EF4-FFF2-40B4-BE49-F238E27FC236}">
                    <a16:creationId xmlns:a16="http://schemas.microsoft.com/office/drawing/2014/main" xmlns="" id="{81C424B0-4CE6-48F6-BD19-954AE3DC71C6}"/>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0" name="Freeform 7">
                <a:extLst>
                  <a:ext uri="{FF2B5EF4-FFF2-40B4-BE49-F238E27FC236}">
                    <a16:creationId xmlns:a16="http://schemas.microsoft.com/office/drawing/2014/main" xmlns="" id="{872B2AA1-6320-432D-B633-9DDF1BDD0FAC}"/>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1" name="Freeform 8">
                <a:extLst>
                  <a:ext uri="{FF2B5EF4-FFF2-40B4-BE49-F238E27FC236}">
                    <a16:creationId xmlns:a16="http://schemas.microsoft.com/office/drawing/2014/main" xmlns="" id="{017234AC-AF58-48D8-9816-348366FABA68}"/>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2" name="Freeform 9">
                <a:extLst>
                  <a:ext uri="{FF2B5EF4-FFF2-40B4-BE49-F238E27FC236}">
                    <a16:creationId xmlns:a16="http://schemas.microsoft.com/office/drawing/2014/main" xmlns="" id="{2FE814BD-C9EF-4AC1-BCC8-94EC8A15DF4A}"/>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3" name="Freeform 10">
                <a:extLst>
                  <a:ext uri="{FF2B5EF4-FFF2-40B4-BE49-F238E27FC236}">
                    <a16:creationId xmlns:a16="http://schemas.microsoft.com/office/drawing/2014/main" xmlns="" id="{2C60F8D7-8B0A-4F4D-A3BE-8079A8CB65DD}"/>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4" name="Freeform 11">
                <a:extLst>
                  <a:ext uri="{FF2B5EF4-FFF2-40B4-BE49-F238E27FC236}">
                    <a16:creationId xmlns:a16="http://schemas.microsoft.com/office/drawing/2014/main" xmlns="" id="{97EAD8C2-8446-41C7-BEEB-DA083E3F4F0D}"/>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67" name="Freeform 12">
              <a:extLst>
                <a:ext uri="{FF2B5EF4-FFF2-40B4-BE49-F238E27FC236}">
                  <a16:creationId xmlns:a16="http://schemas.microsoft.com/office/drawing/2014/main" xmlns="" id="{157BD6B8-B3A0-43BF-B976-5B0BB46890F5}"/>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grpSp>
      <p:sp>
        <p:nvSpPr>
          <p:cNvPr id="175" name="Freeform 13">
            <a:extLst>
              <a:ext uri="{FF2B5EF4-FFF2-40B4-BE49-F238E27FC236}">
                <a16:creationId xmlns:a16="http://schemas.microsoft.com/office/drawing/2014/main" xmlns="" id="{00FD7B9A-6EFE-45ED-A03E-8AE7AC55F379}"/>
              </a:ext>
            </a:extLst>
          </p:cNvPr>
          <p:cNvSpPr>
            <a:spLocks/>
          </p:cNvSpPr>
          <p:nvPr/>
        </p:nvSpPr>
        <p:spPr bwMode="auto">
          <a:xfrm>
            <a:off x="185474" y="4719184"/>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Arial" pitchFamily="34" charset="0"/>
            </a:endParaRPr>
          </a:p>
        </p:txBody>
      </p:sp>
      <p:sp>
        <p:nvSpPr>
          <p:cNvPr id="176" name="Text Box 142">
            <a:extLst>
              <a:ext uri="{FF2B5EF4-FFF2-40B4-BE49-F238E27FC236}">
                <a16:creationId xmlns:a16="http://schemas.microsoft.com/office/drawing/2014/main" xmlns="" id="{0F6CB4CA-4D31-49DB-9CAB-3B8E1FDDBC51}"/>
              </a:ext>
            </a:extLst>
          </p:cNvPr>
          <p:cNvSpPr txBox="1">
            <a:spLocks noChangeArrowheads="1"/>
          </p:cNvSpPr>
          <p:nvPr/>
        </p:nvSpPr>
        <p:spPr bwMode="auto">
          <a:xfrm>
            <a:off x="1143994" y="56882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HI</a:t>
            </a:r>
          </a:p>
        </p:txBody>
      </p:sp>
      <p:sp>
        <p:nvSpPr>
          <p:cNvPr id="177" name="Text Box 141">
            <a:extLst>
              <a:ext uri="{FF2B5EF4-FFF2-40B4-BE49-F238E27FC236}">
                <a16:creationId xmlns:a16="http://schemas.microsoft.com/office/drawing/2014/main" xmlns="" id="{F13D3A90-05E8-4425-A516-178172E680D4}"/>
              </a:ext>
            </a:extLst>
          </p:cNvPr>
          <p:cNvSpPr txBox="1">
            <a:spLocks noChangeArrowheads="1"/>
          </p:cNvSpPr>
          <p:nvPr/>
        </p:nvSpPr>
        <p:spPr bwMode="auto">
          <a:xfrm>
            <a:off x="413378" y="490575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AK</a:t>
            </a:r>
          </a:p>
        </p:txBody>
      </p:sp>
      <p:sp>
        <p:nvSpPr>
          <p:cNvPr id="151" name="Text Box 229">
            <a:extLst>
              <a:ext uri="{FF2B5EF4-FFF2-40B4-BE49-F238E27FC236}">
                <a16:creationId xmlns:a16="http://schemas.microsoft.com/office/drawing/2014/main" xmlns="" id="{F014BFF7-BF75-4843-ADD2-93EADA678231}"/>
              </a:ext>
            </a:extLst>
          </p:cNvPr>
          <p:cNvSpPr txBox="1">
            <a:spLocks noChangeArrowheads="1"/>
          </p:cNvSpPr>
          <p:nvPr/>
        </p:nvSpPr>
        <p:spPr bwMode="auto">
          <a:xfrm>
            <a:off x="7521760" y="325038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DE</a:t>
            </a:r>
          </a:p>
        </p:txBody>
      </p:sp>
      <p:sp>
        <p:nvSpPr>
          <p:cNvPr id="24" name="Freeform 52">
            <a:extLst>
              <a:ext uri="{FF2B5EF4-FFF2-40B4-BE49-F238E27FC236}">
                <a16:creationId xmlns:a16="http://schemas.microsoft.com/office/drawing/2014/main" xmlns="" id="{9C244E50-7AB6-40FA-92E1-7CCA85A96BF7}"/>
              </a:ext>
            </a:extLst>
          </p:cNvPr>
          <p:cNvSpPr>
            <a:spLocks/>
          </p:cNvSpPr>
          <p:nvPr/>
        </p:nvSpPr>
        <p:spPr bwMode="auto">
          <a:xfrm>
            <a:off x="6441484" y="3191063"/>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rgbClr val="567CB4"/>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25" name="Freeform 15">
            <a:extLst>
              <a:ext uri="{FF2B5EF4-FFF2-40B4-BE49-F238E27FC236}">
                <a16:creationId xmlns:a16="http://schemas.microsoft.com/office/drawing/2014/main" xmlns="" id="{3F695CDF-56A8-4BBE-9899-57F9E225EEA7}"/>
              </a:ext>
            </a:extLst>
          </p:cNvPr>
          <p:cNvSpPr>
            <a:spLocks/>
          </p:cNvSpPr>
          <p:nvPr/>
        </p:nvSpPr>
        <p:spPr bwMode="auto">
          <a:xfrm>
            <a:off x="6881222" y="3067238"/>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rgbClr val="567CB4"/>
          </a:solidFill>
          <a:ln w="12701">
            <a:solidFill>
              <a:srgbClr val="000000"/>
            </a:solidFill>
            <a:round/>
            <a:headEnd/>
            <a:tailEnd/>
          </a:ln>
        </p:spPr>
        <p:txBody>
          <a:bodyPr/>
          <a:lstStyle/>
          <a:p>
            <a:endParaRPr lang="en-US" sz="1000"/>
          </a:p>
        </p:txBody>
      </p:sp>
      <p:sp>
        <p:nvSpPr>
          <p:cNvPr id="26" name="Freeform 58">
            <a:extLst>
              <a:ext uri="{FF2B5EF4-FFF2-40B4-BE49-F238E27FC236}">
                <a16:creationId xmlns:a16="http://schemas.microsoft.com/office/drawing/2014/main" xmlns="" id="{9AB57AE7-DE63-4D42-B64A-DCF99F90EDAE}"/>
              </a:ext>
            </a:extLst>
          </p:cNvPr>
          <p:cNvSpPr>
            <a:spLocks/>
          </p:cNvSpPr>
          <p:nvPr/>
        </p:nvSpPr>
        <p:spPr bwMode="auto">
          <a:xfrm>
            <a:off x="7497172" y="1830576"/>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8" name="Freeform 14">
            <a:extLst>
              <a:ext uri="{FF2B5EF4-FFF2-40B4-BE49-F238E27FC236}">
                <a16:creationId xmlns:a16="http://schemas.microsoft.com/office/drawing/2014/main" xmlns="" id="{49F32AD1-2E55-4E89-AE95-6CE531C146D9}"/>
              </a:ext>
            </a:extLst>
          </p:cNvPr>
          <p:cNvSpPr>
            <a:spLocks/>
          </p:cNvSpPr>
          <p:nvPr/>
        </p:nvSpPr>
        <p:spPr bwMode="auto">
          <a:xfrm>
            <a:off x="7749584" y="1187638"/>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39" name="Freeform 16">
            <a:extLst>
              <a:ext uri="{FF2B5EF4-FFF2-40B4-BE49-F238E27FC236}">
                <a16:creationId xmlns:a16="http://schemas.microsoft.com/office/drawing/2014/main" xmlns="" id="{C6783C17-670B-4A40-B90C-40DA9D5717C2}"/>
              </a:ext>
            </a:extLst>
          </p:cNvPr>
          <p:cNvSpPr>
            <a:spLocks/>
          </p:cNvSpPr>
          <p:nvPr/>
        </p:nvSpPr>
        <p:spPr bwMode="auto">
          <a:xfrm>
            <a:off x="750297" y="1282888"/>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0" name="Freeform 17">
            <a:extLst>
              <a:ext uri="{FF2B5EF4-FFF2-40B4-BE49-F238E27FC236}">
                <a16:creationId xmlns:a16="http://schemas.microsoft.com/office/drawing/2014/main" xmlns="" id="{220DB208-65D2-4675-AC7E-F6454A62A22A}"/>
              </a:ext>
            </a:extLst>
          </p:cNvPr>
          <p:cNvSpPr>
            <a:spLocks/>
          </p:cNvSpPr>
          <p:nvPr/>
        </p:nvSpPr>
        <p:spPr bwMode="auto">
          <a:xfrm>
            <a:off x="518522" y="1840101"/>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1" name="Freeform 18">
            <a:extLst>
              <a:ext uri="{FF2B5EF4-FFF2-40B4-BE49-F238E27FC236}">
                <a16:creationId xmlns:a16="http://schemas.microsoft.com/office/drawing/2014/main" xmlns="" id="{B8CB3B12-B6D6-4E63-8C44-7F372E9862F3}"/>
              </a:ext>
            </a:extLst>
          </p:cNvPr>
          <p:cNvSpPr>
            <a:spLocks/>
          </p:cNvSpPr>
          <p:nvPr/>
        </p:nvSpPr>
        <p:spPr bwMode="auto">
          <a:xfrm>
            <a:off x="416922" y="2621151"/>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67CB4"/>
          </a:solidFill>
          <a:ln w="12701">
            <a:solidFill>
              <a:srgbClr val="000000"/>
            </a:solidFill>
            <a:round/>
            <a:headEnd/>
            <a:tailEnd/>
          </a:ln>
        </p:spPr>
        <p:txBody>
          <a:bodyPr/>
          <a:lstStyle/>
          <a:p>
            <a:endParaRPr lang="en-US" sz="1000"/>
          </a:p>
        </p:txBody>
      </p:sp>
      <p:sp>
        <p:nvSpPr>
          <p:cNvPr id="42" name="Freeform 19">
            <a:extLst>
              <a:ext uri="{FF2B5EF4-FFF2-40B4-BE49-F238E27FC236}">
                <a16:creationId xmlns:a16="http://schemas.microsoft.com/office/drawing/2014/main" xmlns="" id="{7FD0B140-93FB-4905-A349-02657424BFA7}"/>
              </a:ext>
            </a:extLst>
          </p:cNvPr>
          <p:cNvSpPr>
            <a:spLocks/>
          </p:cNvSpPr>
          <p:nvPr/>
        </p:nvSpPr>
        <p:spPr bwMode="auto">
          <a:xfrm>
            <a:off x="982072" y="2752913"/>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43" name="Freeform 20">
            <a:extLst>
              <a:ext uri="{FF2B5EF4-FFF2-40B4-BE49-F238E27FC236}">
                <a16:creationId xmlns:a16="http://schemas.microsoft.com/office/drawing/2014/main" xmlns="" id="{8883FE89-2961-40E7-9875-C311B4131167}"/>
              </a:ext>
            </a:extLst>
          </p:cNvPr>
          <p:cNvSpPr>
            <a:spLocks/>
          </p:cNvSpPr>
          <p:nvPr/>
        </p:nvSpPr>
        <p:spPr bwMode="auto">
          <a:xfrm>
            <a:off x="1521822" y="1451163"/>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4" name="Freeform 21">
            <a:extLst>
              <a:ext uri="{FF2B5EF4-FFF2-40B4-BE49-F238E27FC236}">
                <a16:creationId xmlns:a16="http://schemas.microsoft.com/office/drawing/2014/main" xmlns="" id="{7F7019AD-1EEB-4C44-8ABE-E2C00D5E7539}"/>
              </a:ext>
            </a:extLst>
          </p:cNvPr>
          <p:cNvSpPr>
            <a:spLocks/>
          </p:cNvSpPr>
          <p:nvPr/>
        </p:nvSpPr>
        <p:spPr bwMode="auto">
          <a:xfrm>
            <a:off x="1796459" y="2925951"/>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5" name="Freeform 22">
            <a:extLst>
              <a:ext uri="{FF2B5EF4-FFF2-40B4-BE49-F238E27FC236}">
                <a16:creationId xmlns:a16="http://schemas.microsoft.com/office/drawing/2014/main" xmlns="" id="{84B0DD19-B345-4540-A33A-0DED27AD5954}"/>
              </a:ext>
            </a:extLst>
          </p:cNvPr>
          <p:cNvSpPr>
            <a:spLocks/>
          </p:cNvSpPr>
          <p:nvPr/>
        </p:nvSpPr>
        <p:spPr bwMode="auto">
          <a:xfrm>
            <a:off x="1832972" y="1467038"/>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6" name="Freeform 23">
            <a:extLst>
              <a:ext uri="{FF2B5EF4-FFF2-40B4-BE49-F238E27FC236}">
                <a16:creationId xmlns:a16="http://schemas.microsoft.com/office/drawing/2014/main" xmlns="" id="{0494BEAC-BA1C-4EE9-B6E2-9BF8C07C3B6E}"/>
              </a:ext>
            </a:extLst>
          </p:cNvPr>
          <p:cNvSpPr>
            <a:spLocks/>
          </p:cNvSpPr>
          <p:nvPr/>
        </p:nvSpPr>
        <p:spPr bwMode="auto">
          <a:xfrm>
            <a:off x="2312397" y="2370326"/>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47" name="Freeform 24">
            <a:extLst>
              <a:ext uri="{FF2B5EF4-FFF2-40B4-BE49-F238E27FC236}">
                <a16:creationId xmlns:a16="http://schemas.microsoft.com/office/drawing/2014/main" xmlns="" id="{E4FB8FAB-DD63-43A3-982F-AB33F9262565}"/>
              </a:ext>
            </a:extLst>
          </p:cNvPr>
          <p:cNvSpPr>
            <a:spLocks/>
          </p:cNvSpPr>
          <p:nvPr/>
        </p:nvSpPr>
        <p:spPr bwMode="auto">
          <a:xfrm>
            <a:off x="2526709" y="3232338"/>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rgbClr val="567CB4"/>
          </a:solidFill>
          <a:ln w="12701">
            <a:solidFill>
              <a:srgbClr val="000000"/>
            </a:solidFill>
            <a:round/>
            <a:headEnd/>
            <a:tailEnd/>
          </a:ln>
        </p:spPr>
        <p:txBody>
          <a:bodyPr/>
          <a:lstStyle/>
          <a:p>
            <a:endParaRPr lang="en-US" sz="1000"/>
          </a:p>
        </p:txBody>
      </p:sp>
      <p:sp>
        <p:nvSpPr>
          <p:cNvPr id="48" name="Freeform 25">
            <a:extLst>
              <a:ext uri="{FF2B5EF4-FFF2-40B4-BE49-F238E27FC236}">
                <a16:creationId xmlns:a16="http://schemas.microsoft.com/office/drawing/2014/main" xmlns="" id="{4B347FB2-8747-4D98-8FF6-E3694ADC33FD}"/>
              </a:ext>
            </a:extLst>
          </p:cNvPr>
          <p:cNvSpPr>
            <a:spLocks/>
          </p:cNvSpPr>
          <p:nvPr/>
        </p:nvSpPr>
        <p:spPr bwMode="auto">
          <a:xfrm>
            <a:off x="1540872" y="3967351"/>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0" name="Freeform 26">
            <a:extLst>
              <a:ext uri="{FF2B5EF4-FFF2-40B4-BE49-F238E27FC236}">
                <a16:creationId xmlns:a16="http://schemas.microsoft.com/office/drawing/2014/main" xmlns="" id="{41168C10-FC78-4FD6-81A1-6A43886455D5}"/>
              </a:ext>
            </a:extLst>
          </p:cNvPr>
          <p:cNvSpPr>
            <a:spLocks/>
          </p:cNvSpPr>
          <p:nvPr/>
        </p:nvSpPr>
        <p:spPr bwMode="auto">
          <a:xfrm>
            <a:off x="2406059" y="4051488"/>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3" name="Freeform 27">
            <a:extLst>
              <a:ext uri="{FF2B5EF4-FFF2-40B4-BE49-F238E27FC236}">
                <a16:creationId xmlns:a16="http://schemas.microsoft.com/office/drawing/2014/main" xmlns="" id="{18D8D129-D453-42F9-8D4E-06490AD20EC7}"/>
              </a:ext>
            </a:extLst>
          </p:cNvPr>
          <p:cNvSpPr>
            <a:spLocks/>
          </p:cNvSpPr>
          <p:nvPr/>
        </p:nvSpPr>
        <p:spPr bwMode="auto">
          <a:xfrm>
            <a:off x="2826747" y="4216588"/>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67CB4"/>
          </a:solidFill>
          <a:ln w="12701">
            <a:solidFill>
              <a:srgbClr val="000000"/>
            </a:solidFill>
            <a:round/>
            <a:headEnd/>
            <a:tailEnd/>
          </a:ln>
        </p:spPr>
        <p:txBody>
          <a:bodyPr/>
          <a:lstStyle/>
          <a:p>
            <a:endParaRPr lang="en-US"/>
          </a:p>
        </p:txBody>
      </p:sp>
      <p:sp>
        <p:nvSpPr>
          <p:cNvPr id="55" name="Freeform 28">
            <a:extLst>
              <a:ext uri="{FF2B5EF4-FFF2-40B4-BE49-F238E27FC236}">
                <a16:creationId xmlns:a16="http://schemas.microsoft.com/office/drawing/2014/main" xmlns="" id="{BDF75FE6-6B66-4FC0-8960-7A645B9F3F11}"/>
              </a:ext>
            </a:extLst>
          </p:cNvPr>
          <p:cNvSpPr>
            <a:spLocks/>
          </p:cNvSpPr>
          <p:nvPr/>
        </p:nvSpPr>
        <p:spPr bwMode="auto">
          <a:xfrm>
            <a:off x="3388722" y="1605151"/>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7" name="Freeform 29">
            <a:extLst>
              <a:ext uri="{FF2B5EF4-FFF2-40B4-BE49-F238E27FC236}">
                <a16:creationId xmlns:a16="http://schemas.microsoft.com/office/drawing/2014/main" xmlns="" id="{FBF091A4-ECB3-4FA0-BDDC-93C674144965}"/>
              </a:ext>
            </a:extLst>
          </p:cNvPr>
          <p:cNvSpPr>
            <a:spLocks/>
          </p:cNvSpPr>
          <p:nvPr/>
        </p:nvSpPr>
        <p:spPr bwMode="auto">
          <a:xfrm>
            <a:off x="3363322" y="2229038"/>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59" name="Freeform 30">
            <a:extLst>
              <a:ext uri="{FF2B5EF4-FFF2-40B4-BE49-F238E27FC236}">
                <a16:creationId xmlns:a16="http://schemas.microsoft.com/office/drawing/2014/main" xmlns="" id="{77D94F25-6715-4C69-96F1-9332C1697FAE}"/>
              </a:ext>
            </a:extLst>
          </p:cNvPr>
          <p:cNvSpPr>
            <a:spLocks/>
          </p:cNvSpPr>
          <p:nvPr/>
        </p:nvSpPr>
        <p:spPr bwMode="auto">
          <a:xfrm>
            <a:off x="3345859" y="2857688"/>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1" name="Freeform 31">
            <a:extLst>
              <a:ext uri="{FF2B5EF4-FFF2-40B4-BE49-F238E27FC236}">
                <a16:creationId xmlns:a16="http://schemas.microsoft.com/office/drawing/2014/main" xmlns="" id="{20D3C7A6-1563-4807-B020-B7C7D822477F}"/>
              </a:ext>
            </a:extLst>
          </p:cNvPr>
          <p:cNvSpPr>
            <a:spLocks/>
          </p:cNvSpPr>
          <p:nvPr/>
        </p:nvSpPr>
        <p:spPr bwMode="auto">
          <a:xfrm>
            <a:off x="3618909" y="3465701"/>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63" name="Freeform 32">
            <a:extLst>
              <a:ext uri="{FF2B5EF4-FFF2-40B4-BE49-F238E27FC236}">
                <a16:creationId xmlns:a16="http://schemas.microsoft.com/office/drawing/2014/main" xmlns="" id="{369B8CDC-8B03-4725-B136-B67D496FB923}"/>
              </a:ext>
            </a:extLst>
          </p:cNvPr>
          <p:cNvSpPr>
            <a:spLocks/>
          </p:cNvSpPr>
          <p:nvPr/>
        </p:nvSpPr>
        <p:spPr bwMode="auto">
          <a:xfrm>
            <a:off x="3447459" y="4095938"/>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5" name="Freeform 33">
            <a:extLst>
              <a:ext uri="{FF2B5EF4-FFF2-40B4-BE49-F238E27FC236}">
                <a16:creationId xmlns:a16="http://schemas.microsoft.com/office/drawing/2014/main" xmlns="" id="{B577753C-3F88-48C6-B776-82840B3FBDD4}"/>
              </a:ext>
            </a:extLst>
          </p:cNvPr>
          <p:cNvSpPr>
            <a:spLocks/>
          </p:cNvSpPr>
          <p:nvPr/>
        </p:nvSpPr>
        <p:spPr bwMode="auto">
          <a:xfrm>
            <a:off x="4768259" y="4103876"/>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7" name="Freeform 34">
            <a:extLst>
              <a:ext uri="{FF2B5EF4-FFF2-40B4-BE49-F238E27FC236}">
                <a16:creationId xmlns:a16="http://schemas.microsoft.com/office/drawing/2014/main" xmlns="" id="{F6A8221A-CFD2-43E7-8DC6-168FFB20BA73}"/>
              </a:ext>
            </a:extLst>
          </p:cNvPr>
          <p:cNvSpPr>
            <a:spLocks/>
          </p:cNvSpPr>
          <p:nvPr/>
        </p:nvSpPr>
        <p:spPr bwMode="auto">
          <a:xfrm>
            <a:off x="4855572" y="4845238"/>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68" name="Freeform 35">
            <a:extLst>
              <a:ext uri="{FF2B5EF4-FFF2-40B4-BE49-F238E27FC236}">
                <a16:creationId xmlns:a16="http://schemas.microsoft.com/office/drawing/2014/main" xmlns="" id="{20F3F9D7-975B-487C-AB3B-2B584DE4917A}"/>
              </a:ext>
            </a:extLst>
          </p:cNvPr>
          <p:cNvSpPr>
            <a:spLocks/>
          </p:cNvSpPr>
          <p:nvPr/>
        </p:nvSpPr>
        <p:spPr bwMode="auto">
          <a:xfrm>
            <a:off x="4252322" y="1528951"/>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69" name="Freeform 36">
            <a:extLst>
              <a:ext uri="{FF2B5EF4-FFF2-40B4-BE49-F238E27FC236}">
                <a16:creationId xmlns:a16="http://schemas.microsoft.com/office/drawing/2014/main" xmlns="" id="{11A72E89-817B-42AD-9D9F-8B2765088A44}"/>
              </a:ext>
            </a:extLst>
          </p:cNvPr>
          <p:cNvSpPr>
            <a:spLocks/>
          </p:cNvSpPr>
          <p:nvPr/>
        </p:nvSpPr>
        <p:spPr bwMode="auto">
          <a:xfrm>
            <a:off x="4911134" y="1948051"/>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70" name="Freeform 37">
            <a:extLst>
              <a:ext uri="{FF2B5EF4-FFF2-40B4-BE49-F238E27FC236}">
                <a16:creationId xmlns:a16="http://schemas.microsoft.com/office/drawing/2014/main" xmlns="" id="{D0F3AA8E-DAD7-490F-8117-395F3CA56699}"/>
              </a:ext>
            </a:extLst>
          </p:cNvPr>
          <p:cNvSpPr>
            <a:spLocks/>
          </p:cNvSpPr>
          <p:nvPr/>
        </p:nvSpPr>
        <p:spPr bwMode="auto">
          <a:xfrm>
            <a:off x="4423772" y="2711638"/>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1" name="Freeform 38">
            <a:extLst>
              <a:ext uri="{FF2B5EF4-FFF2-40B4-BE49-F238E27FC236}">
                <a16:creationId xmlns:a16="http://schemas.microsoft.com/office/drawing/2014/main" xmlns="" id="{646FE77E-EFDB-4113-9092-3E2367C0E154}"/>
              </a:ext>
            </a:extLst>
          </p:cNvPr>
          <p:cNvSpPr>
            <a:spLocks/>
          </p:cNvSpPr>
          <p:nvPr/>
        </p:nvSpPr>
        <p:spPr bwMode="auto">
          <a:xfrm>
            <a:off x="5211172" y="1809938"/>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2" name="Freeform 39">
            <a:extLst>
              <a:ext uri="{FF2B5EF4-FFF2-40B4-BE49-F238E27FC236}">
                <a16:creationId xmlns:a16="http://schemas.microsoft.com/office/drawing/2014/main" xmlns="" id="{F69063B0-304F-4367-8B57-7B829D4259D6}"/>
              </a:ext>
            </a:extLst>
          </p:cNvPr>
          <p:cNvSpPr>
            <a:spLocks/>
          </p:cNvSpPr>
          <p:nvPr/>
        </p:nvSpPr>
        <p:spPr bwMode="auto">
          <a:xfrm>
            <a:off x="5785847" y="2082988"/>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3" name="Freeform 40">
            <a:extLst>
              <a:ext uri="{FF2B5EF4-FFF2-40B4-BE49-F238E27FC236}">
                <a16:creationId xmlns:a16="http://schemas.microsoft.com/office/drawing/2014/main" xmlns="" id="{CC8E0EF7-FDFC-49BC-980B-9F922A9DB576}"/>
              </a:ext>
            </a:extLst>
          </p:cNvPr>
          <p:cNvSpPr>
            <a:spLocks/>
          </p:cNvSpPr>
          <p:nvPr/>
        </p:nvSpPr>
        <p:spPr bwMode="auto">
          <a:xfrm>
            <a:off x="5139734" y="2844988"/>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4" name="Freeform 41">
            <a:extLst>
              <a:ext uri="{FF2B5EF4-FFF2-40B4-BE49-F238E27FC236}">
                <a16:creationId xmlns:a16="http://schemas.microsoft.com/office/drawing/2014/main" xmlns="" id="{9A8254CC-9ABA-454F-897C-8A6C960BD4C0}"/>
              </a:ext>
            </a:extLst>
          </p:cNvPr>
          <p:cNvSpPr>
            <a:spLocks/>
          </p:cNvSpPr>
          <p:nvPr/>
        </p:nvSpPr>
        <p:spPr bwMode="auto">
          <a:xfrm>
            <a:off x="4569822" y="3305363"/>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75" name="Freeform 42">
            <a:extLst>
              <a:ext uri="{FF2B5EF4-FFF2-40B4-BE49-F238E27FC236}">
                <a16:creationId xmlns:a16="http://schemas.microsoft.com/office/drawing/2014/main" xmlns="" id="{F3A8858E-4B36-4FBD-80C7-6A799E79CFAF}"/>
              </a:ext>
            </a:extLst>
          </p:cNvPr>
          <p:cNvSpPr>
            <a:spLocks/>
          </p:cNvSpPr>
          <p:nvPr/>
        </p:nvSpPr>
        <p:spPr bwMode="auto">
          <a:xfrm>
            <a:off x="5684247" y="2925951"/>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76" name="Freeform 43">
            <a:extLst>
              <a:ext uri="{FF2B5EF4-FFF2-40B4-BE49-F238E27FC236}">
                <a16:creationId xmlns:a16="http://schemas.microsoft.com/office/drawing/2014/main" xmlns="" id="{E9FC4E20-A0A3-4FA3-BBF8-1ADEF813CCF8}"/>
              </a:ext>
            </a:extLst>
          </p:cNvPr>
          <p:cNvSpPr>
            <a:spLocks/>
          </p:cNvSpPr>
          <p:nvPr/>
        </p:nvSpPr>
        <p:spPr bwMode="auto">
          <a:xfrm>
            <a:off x="6071597" y="2748151"/>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7" name="Freeform 44">
            <a:extLst>
              <a:ext uri="{FF2B5EF4-FFF2-40B4-BE49-F238E27FC236}">
                <a16:creationId xmlns:a16="http://schemas.microsoft.com/office/drawing/2014/main" xmlns="" id="{CA1D3327-F33E-4558-8F25-71E557BC1954}"/>
              </a:ext>
            </a:extLst>
          </p:cNvPr>
          <p:cNvSpPr>
            <a:spLocks/>
          </p:cNvSpPr>
          <p:nvPr/>
        </p:nvSpPr>
        <p:spPr bwMode="auto">
          <a:xfrm>
            <a:off x="5503272" y="3462526"/>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78" name="Freeform 45">
            <a:extLst>
              <a:ext uri="{FF2B5EF4-FFF2-40B4-BE49-F238E27FC236}">
                <a16:creationId xmlns:a16="http://schemas.microsoft.com/office/drawing/2014/main" xmlns="" id="{63676643-D841-4E65-BDED-958B79577E2D}"/>
              </a:ext>
            </a:extLst>
          </p:cNvPr>
          <p:cNvSpPr>
            <a:spLocks/>
          </p:cNvSpPr>
          <p:nvPr/>
        </p:nvSpPr>
        <p:spPr bwMode="auto">
          <a:xfrm>
            <a:off x="5427072" y="3899088"/>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chemeClr val="bg1">
              <a:lumMod val="85000"/>
            </a:schemeClr>
          </a:solidFill>
          <a:ln w="12701">
            <a:solidFill>
              <a:srgbClr val="000000"/>
            </a:solidFill>
            <a:round/>
            <a:headEnd/>
            <a:tailEnd/>
          </a:ln>
        </p:spPr>
        <p:txBody>
          <a:bodyPr anchor="ctr"/>
          <a:lstStyle/>
          <a:p>
            <a:pPr algn="ctr">
              <a:defRPr/>
            </a:pPr>
            <a:r>
              <a:rPr lang="en-US" sz="1000" b="1" dirty="0">
                <a:cs typeface="Arial" pitchFamily="34" charset="0"/>
              </a:rPr>
              <a:t>TN</a:t>
            </a:r>
          </a:p>
        </p:txBody>
      </p:sp>
      <p:sp>
        <p:nvSpPr>
          <p:cNvPr id="79" name="Freeform 46">
            <a:extLst>
              <a:ext uri="{FF2B5EF4-FFF2-40B4-BE49-F238E27FC236}">
                <a16:creationId xmlns:a16="http://schemas.microsoft.com/office/drawing/2014/main" xmlns="" id="{07B8B4FD-5B9B-41EC-84D2-9944C10AEF90}"/>
              </a:ext>
            </a:extLst>
          </p:cNvPr>
          <p:cNvSpPr>
            <a:spLocks/>
          </p:cNvSpPr>
          <p:nvPr/>
        </p:nvSpPr>
        <p:spPr bwMode="auto">
          <a:xfrm>
            <a:off x="5295309" y="4388038"/>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0" name="Freeform 47">
            <a:extLst>
              <a:ext uri="{FF2B5EF4-FFF2-40B4-BE49-F238E27FC236}">
                <a16:creationId xmlns:a16="http://schemas.microsoft.com/office/drawing/2014/main" xmlns="" id="{E4DB6DB3-7D43-483E-BA6D-624A5B32F710}"/>
              </a:ext>
            </a:extLst>
          </p:cNvPr>
          <p:cNvSpPr>
            <a:spLocks/>
          </p:cNvSpPr>
          <p:nvPr/>
        </p:nvSpPr>
        <p:spPr bwMode="auto">
          <a:xfrm>
            <a:off x="5798547" y="4311838"/>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1" name="Freeform 48">
            <a:extLst>
              <a:ext uri="{FF2B5EF4-FFF2-40B4-BE49-F238E27FC236}">
                <a16:creationId xmlns:a16="http://schemas.microsoft.com/office/drawing/2014/main" xmlns="" id="{2FBC1B53-FDEE-4C9D-AA6C-1D899309C6CF}"/>
              </a:ext>
            </a:extLst>
          </p:cNvPr>
          <p:cNvSpPr>
            <a:spLocks/>
          </p:cNvSpPr>
          <p:nvPr/>
        </p:nvSpPr>
        <p:spPr bwMode="auto">
          <a:xfrm>
            <a:off x="6189072" y="4268976"/>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2" name="Freeform 49">
            <a:extLst>
              <a:ext uri="{FF2B5EF4-FFF2-40B4-BE49-F238E27FC236}">
                <a16:creationId xmlns:a16="http://schemas.microsoft.com/office/drawing/2014/main" xmlns="" id="{0307FD95-6BC6-4068-9954-249228A2F464}"/>
              </a:ext>
            </a:extLst>
          </p:cNvPr>
          <p:cNvSpPr>
            <a:spLocks/>
          </p:cNvSpPr>
          <p:nvPr/>
        </p:nvSpPr>
        <p:spPr bwMode="auto">
          <a:xfrm>
            <a:off x="6538322" y="4141976"/>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3" name="Freeform 50">
            <a:extLst>
              <a:ext uri="{FF2B5EF4-FFF2-40B4-BE49-F238E27FC236}">
                <a16:creationId xmlns:a16="http://schemas.microsoft.com/office/drawing/2014/main" xmlns="" id="{05020821-5C5E-4209-9BF0-5C0930AA54D8}"/>
              </a:ext>
            </a:extLst>
          </p:cNvPr>
          <p:cNvSpPr>
            <a:spLocks/>
          </p:cNvSpPr>
          <p:nvPr/>
        </p:nvSpPr>
        <p:spPr bwMode="auto">
          <a:xfrm>
            <a:off x="6000159" y="5062726"/>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4" name="Freeform 51">
            <a:extLst>
              <a:ext uri="{FF2B5EF4-FFF2-40B4-BE49-F238E27FC236}">
                <a16:creationId xmlns:a16="http://schemas.microsoft.com/office/drawing/2014/main" xmlns="" id="{AFEC27F3-A788-4C06-B939-E2D140D2D207}"/>
              </a:ext>
            </a:extLst>
          </p:cNvPr>
          <p:cNvSpPr>
            <a:spLocks/>
          </p:cNvSpPr>
          <p:nvPr/>
        </p:nvSpPr>
        <p:spPr bwMode="auto">
          <a:xfrm>
            <a:off x="6389097" y="3700651"/>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85" name="Freeform 53">
            <a:extLst>
              <a:ext uri="{FF2B5EF4-FFF2-40B4-BE49-F238E27FC236}">
                <a16:creationId xmlns:a16="http://schemas.microsoft.com/office/drawing/2014/main" xmlns="" id="{377378B8-3445-4E48-AD9F-50DF15EFEED8}"/>
              </a:ext>
            </a:extLst>
          </p:cNvPr>
          <p:cNvSpPr>
            <a:spLocks/>
          </p:cNvSpPr>
          <p:nvPr/>
        </p:nvSpPr>
        <p:spPr bwMode="auto">
          <a:xfrm>
            <a:off x="6522447" y="3041838"/>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6" name="Freeform 54">
            <a:extLst>
              <a:ext uri="{FF2B5EF4-FFF2-40B4-BE49-F238E27FC236}">
                <a16:creationId xmlns:a16="http://schemas.microsoft.com/office/drawing/2014/main" xmlns="" id="{47C74BCF-D7AD-4A20-86AC-2BAA3044D479}"/>
              </a:ext>
            </a:extLst>
          </p:cNvPr>
          <p:cNvSpPr>
            <a:spLocks/>
          </p:cNvSpPr>
          <p:nvPr/>
        </p:nvSpPr>
        <p:spPr bwMode="auto">
          <a:xfrm>
            <a:off x="7444784" y="3054538"/>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87" name="Freeform 55">
            <a:extLst>
              <a:ext uri="{FF2B5EF4-FFF2-40B4-BE49-F238E27FC236}">
                <a16:creationId xmlns:a16="http://schemas.microsoft.com/office/drawing/2014/main" xmlns="" id="{BD3A25C3-BD68-4C90-9A75-451CF08CDDEF}"/>
              </a:ext>
            </a:extLst>
          </p:cNvPr>
          <p:cNvSpPr>
            <a:spLocks/>
          </p:cNvSpPr>
          <p:nvPr/>
        </p:nvSpPr>
        <p:spPr bwMode="auto">
          <a:xfrm>
            <a:off x="6666909" y="2575113"/>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chemeClr val="bg1">
              <a:lumMod val="85000"/>
            </a:schemeClr>
          </a:solidFill>
          <a:ln w="12701">
            <a:solidFill>
              <a:srgbClr val="000000"/>
            </a:solidFill>
            <a:round/>
            <a:headEnd/>
            <a:tailEnd/>
          </a:ln>
        </p:spPr>
        <p:txBody>
          <a:bodyPr/>
          <a:lstStyle/>
          <a:p>
            <a:endParaRPr lang="en-US" sz="1000"/>
          </a:p>
        </p:txBody>
      </p:sp>
      <p:sp>
        <p:nvSpPr>
          <p:cNvPr id="88" name="Freeform 56">
            <a:extLst>
              <a:ext uri="{FF2B5EF4-FFF2-40B4-BE49-F238E27FC236}">
                <a16:creationId xmlns:a16="http://schemas.microsoft.com/office/drawing/2014/main" xmlns="" id="{AE831696-1EF9-4DD7-95FB-5D361893ABE1}"/>
              </a:ext>
            </a:extLst>
          </p:cNvPr>
          <p:cNvSpPr>
            <a:spLocks/>
          </p:cNvSpPr>
          <p:nvPr/>
        </p:nvSpPr>
        <p:spPr bwMode="auto">
          <a:xfrm>
            <a:off x="7460659" y="2646551"/>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chemeClr val="bg1">
              <a:lumMod val="85000"/>
            </a:schemeClr>
          </a:solidFill>
          <a:ln w="12701">
            <a:solidFill>
              <a:srgbClr val="000000"/>
            </a:solidFill>
            <a:round/>
            <a:headEnd/>
            <a:tailEnd/>
          </a:ln>
        </p:spPr>
        <p:txBody>
          <a:bodyPr/>
          <a:lstStyle/>
          <a:p>
            <a:pPr>
              <a:defRPr/>
            </a:pPr>
            <a:endParaRPr lang="en-US" sz="1000"/>
          </a:p>
        </p:txBody>
      </p:sp>
      <p:sp>
        <p:nvSpPr>
          <p:cNvPr id="89" name="Freeform 57">
            <a:extLst>
              <a:ext uri="{FF2B5EF4-FFF2-40B4-BE49-F238E27FC236}">
                <a16:creationId xmlns:a16="http://schemas.microsoft.com/office/drawing/2014/main" xmlns="" id="{3D3519FD-94D9-409B-9728-FE839FC644C0}"/>
              </a:ext>
            </a:extLst>
          </p:cNvPr>
          <p:cNvSpPr>
            <a:spLocks/>
          </p:cNvSpPr>
          <p:nvPr/>
        </p:nvSpPr>
        <p:spPr bwMode="auto">
          <a:xfrm>
            <a:off x="6739934" y="1876613"/>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67CB4"/>
          </a:solidFill>
          <a:ln w="12701">
            <a:solidFill>
              <a:srgbClr val="000000"/>
            </a:solidFill>
            <a:round/>
            <a:headEnd/>
            <a:tailEnd/>
          </a:ln>
        </p:spPr>
        <p:txBody>
          <a:bodyPr/>
          <a:lstStyle/>
          <a:p>
            <a:pPr>
              <a:defRPr/>
            </a:pPr>
            <a:endParaRPr lang="en-US" sz="1000"/>
          </a:p>
        </p:txBody>
      </p:sp>
      <p:sp>
        <p:nvSpPr>
          <p:cNvPr id="90" name="Freeform 59">
            <a:extLst>
              <a:ext uri="{FF2B5EF4-FFF2-40B4-BE49-F238E27FC236}">
                <a16:creationId xmlns:a16="http://schemas.microsoft.com/office/drawing/2014/main" xmlns="" id="{EBB85CF9-4EDB-4B7E-B225-BD7A5C173E17}"/>
              </a:ext>
            </a:extLst>
          </p:cNvPr>
          <p:cNvSpPr>
            <a:spLocks/>
          </p:cNvSpPr>
          <p:nvPr/>
        </p:nvSpPr>
        <p:spPr bwMode="auto">
          <a:xfrm>
            <a:off x="7622584" y="2229038"/>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1" name="Freeform 60">
            <a:extLst>
              <a:ext uri="{FF2B5EF4-FFF2-40B4-BE49-F238E27FC236}">
                <a16:creationId xmlns:a16="http://schemas.microsoft.com/office/drawing/2014/main" xmlns="" id="{FCFB171D-CF2C-4BE6-99AD-C58F05C22FD1}"/>
              </a:ext>
            </a:extLst>
          </p:cNvPr>
          <p:cNvSpPr>
            <a:spLocks/>
          </p:cNvSpPr>
          <p:nvPr/>
        </p:nvSpPr>
        <p:spPr bwMode="auto">
          <a:xfrm>
            <a:off x="7641634" y="2432238"/>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rgbClr val="5383B7"/>
          </a:solidFill>
          <a:ln w="12701">
            <a:solidFill>
              <a:srgbClr val="000000"/>
            </a:solidFill>
            <a:round/>
            <a:headEnd/>
            <a:tailEnd/>
          </a:ln>
        </p:spPr>
        <p:txBody>
          <a:bodyPr/>
          <a:lstStyle/>
          <a:p>
            <a:endParaRPr lang="en-US" sz="1000"/>
          </a:p>
        </p:txBody>
      </p:sp>
      <p:sp>
        <p:nvSpPr>
          <p:cNvPr id="92" name="Freeform 61">
            <a:extLst>
              <a:ext uri="{FF2B5EF4-FFF2-40B4-BE49-F238E27FC236}">
                <a16:creationId xmlns:a16="http://schemas.microsoft.com/office/drawing/2014/main" xmlns="" id="{7489B13E-70F2-42D5-8E66-5A0CFD89590D}"/>
              </a:ext>
            </a:extLst>
          </p:cNvPr>
          <p:cNvSpPr>
            <a:spLocks/>
          </p:cNvSpPr>
          <p:nvPr/>
        </p:nvSpPr>
        <p:spPr bwMode="auto">
          <a:xfrm>
            <a:off x="7689259" y="2590988"/>
            <a:ext cx="284163" cy="180975"/>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rgbClr val="567CB4"/>
          </a:solidFill>
          <a:ln w="12701">
            <a:solidFill>
              <a:srgbClr val="000000"/>
            </a:solidFill>
            <a:round/>
            <a:headEnd/>
            <a:tailEnd/>
          </a:ln>
        </p:spPr>
        <p:txBody>
          <a:bodyPr/>
          <a:lstStyle/>
          <a:p>
            <a:pPr>
              <a:defRPr/>
            </a:pPr>
            <a:endParaRPr lang="en-US" sz="1000"/>
          </a:p>
        </p:txBody>
      </p:sp>
      <p:sp>
        <p:nvSpPr>
          <p:cNvPr id="93" name="Freeform 62">
            <a:extLst>
              <a:ext uri="{FF2B5EF4-FFF2-40B4-BE49-F238E27FC236}">
                <a16:creationId xmlns:a16="http://schemas.microsoft.com/office/drawing/2014/main" xmlns="" id="{BBB4DE34-CE8D-46ED-BDD9-80EA0A1ABC6C}"/>
              </a:ext>
            </a:extLst>
          </p:cNvPr>
          <p:cNvSpPr>
            <a:spLocks/>
          </p:cNvSpPr>
          <p:nvPr/>
        </p:nvSpPr>
        <p:spPr bwMode="auto">
          <a:xfrm>
            <a:off x="7687672" y="1732151"/>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chemeClr val="bg1">
              <a:lumMod val="85000"/>
            </a:schemeClr>
          </a:solidFill>
          <a:ln w="12701">
            <a:solidFill>
              <a:srgbClr val="000000"/>
            </a:solidFill>
            <a:round/>
            <a:headEnd/>
            <a:tailEnd/>
          </a:ln>
        </p:spPr>
        <p:txBody>
          <a:bodyPr/>
          <a:lstStyle/>
          <a:p>
            <a:pPr>
              <a:defRPr/>
            </a:pPr>
            <a:endParaRPr lang="en-US" sz="1000">
              <a:ea typeface="ＭＳ Ｐゴシック" pitchFamily="34" charset="-128"/>
              <a:cs typeface="Arial" pitchFamily="34" charset="0"/>
            </a:endParaRPr>
          </a:p>
        </p:txBody>
      </p:sp>
      <p:sp>
        <p:nvSpPr>
          <p:cNvPr id="94" name="Freeform 63">
            <a:extLst>
              <a:ext uri="{FF2B5EF4-FFF2-40B4-BE49-F238E27FC236}">
                <a16:creationId xmlns:a16="http://schemas.microsoft.com/office/drawing/2014/main" xmlns="" id="{4D98CF37-1BF5-49EB-B748-B356B2DB7F0A}"/>
              </a:ext>
            </a:extLst>
          </p:cNvPr>
          <p:cNvSpPr>
            <a:spLocks/>
          </p:cNvSpPr>
          <p:nvPr/>
        </p:nvSpPr>
        <p:spPr bwMode="auto">
          <a:xfrm>
            <a:off x="7876584" y="2402076"/>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chemeClr val="bg1">
              <a:lumMod val="85000"/>
            </a:schemeClr>
          </a:solidFill>
          <a:ln w="12701">
            <a:solidFill>
              <a:srgbClr val="000000"/>
            </a:solidFill>
            <a:round/>
            <a:headEnd/>
            <a:tailEnd/>
          </a:ln>
        </p:spPr>
        <p:txBody>
          <a:bodyPr/>
          <a:lstStyle/>
          <a:p>
            <a:pPr>
              <a:defRPr/>
            </a:pPr>
            <a:endParaRPr lang="en-US" sz="1000">
              <a:cs typeface="Arial" pitchFamily="34" charset="0"/>
            </a:endParaRPr>
          </a:p>
        </p:txBody>
      </p:sp>
      <p:sp>
        <p:nvSpPr>
          <p:cNvPr id="96" name="Text Box 134">
            <a:extLst>
              <a:ext uri="{FF2B5EF4-FFF2-40B4-BE49-F238E27FC236}">
                <a16:creationId xmlns:a16="http://schemas.microsoft.com/office/drawing/2014/main" xmlns="" id="{7DEE4ED4-4AD6-4C4F-9051-D4477CDD72AA}"/>
              </a:ext>
            </a:extLst>
          </p:cNvPr>
          <p:cNvSpPr txBox="1">
            <a:spLocks noChangeArrowheads="1"/>
          </p:cNvSpPr>
          <p:nvPr/>
        </p:nvSpPr>
        <p:spPr bwMode="auto">
          <a:xfrm>
            <a:off x="997947" y="15162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WA</a:t>
            </a:r>
          </a:p>
        </p:txBody>
      </p:sp>
      <p:sp>
        <p:nvSpPr>
          <p:cNvPr id="97" name="Text Box 135">
            <a:extLst>
              <a:ext uri="{FF2B5EF4-FFF2-40B4-BE49-F238E27FC236}">
                <a16:creationId xmlns:a16="http://schemas.microsoft.com/office/drawing/2014/main" xmlns="" id="{EDD47B73-6CD9-4A4F-A40E-AF8615C07380}"/>
              </a:ext>
            </a:extLst>
          </p:cNvPr>
          <p:cNvSpPr txBox="1">
            <a:spLocks noChangeArrowheads="1"/>
          </p:cNvSpPr>
          <p:nvPr/>
        </p:nvSpPr>
        <p:spPr bwMode="auto">
          <a:xfrm>
            <a:off x="769347" y="2202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OR</a:t>
            </a:r>
          </a:p>
        </p:txBody>
      </p:sp>
      <p:sp>
        <p:nvSpPr>
          <p:cNvPr id="98" name="Text Box 136">
            <a:extLst>
              <a:ext uri="{FF2B5EF4-FFF2-40B4-BE49-F238E27FC236}">
                <a16:creationId xmlns:a16="http://schemas.microsoft.com/office/drawing/2014/main" xmlns="" id="{9237ABAD-FBA4-4A06-B54A-3C0626F2BC51}"/>
              </a:ext>
            </a:extLst>
          </p:cNvPr>
          <p:cNvSpPr txBox="1">
            <a:spLocks noChangeArrowheads="1"/>
          </p:cNvSpPr>
          <p:nvPr/>
        </p:nvSpPr>
        <p:spPr bwMode="auto">
          <a:xfrm>
            <a:off x="2369547" y="1744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MT</a:t>
            </a:r>
          </a:p>
        </p:txBody>
      </p:sp>
      <p:sp>
        <p:nvSpPr>
          <p:cNvPr id="99" name="Text Box 137">
            <a:extLst>
              <a:ext uri="{FF2B5EF4-FFF2-40B4-BE49-F238E27FC236}">
                <a16:creationId xmlns:a16="http://schemas.microsoft.com/office/drawing/2014/main" xmlns="" id="{E3AA9B66-0487-4CA3-9C48-7A633E500BF1}"/>
              </a:ext>
            </a:extLst>
          </p:cNvPr>
          <p:cNvSpPr txBox="1">
            <a:spLocks noChangeArrowheads="1"/>
          </p:cNvSpPr>
          <p:nvPr/>
        </p:nvSpPr>
        <p:spPr bwMode="auto">
          <a:xfrm>
            <a:off x="1728197" y="2436207"/>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en-US" altLang="en-US" sz="1000" b="1" dirty="0"/>
              <a:t>ID</a:t>
            </a:r>
          </a:p>
        </p:txBody>
      </p:sp>
      <p:sp>
        <p:nvSpPr>
          <p:cNvPr id="100" name="Text Box 138">
            <a:extLst>
              <a:ext uri="{FF2B5EF4-FFF2-40B4-BE49-F238E27FC236}">
                <a16:creationId xmlns:a16="http://schemas.microsoft.com/office/drawing/2014/main" xmlns="" id="{19AE0B1A-AC60-4288-89CF-1C6D94F6C2EF}"/>
              </a:ext>
            </a:extLst>
          </p:cNvPr>
          <p:cNvSpPr txBox="1">
            <a:spLocks noChangeArrowheads="1"/>
          </p:cNvSpPr>
          <p:nvPr/>
        </p:nvSpPr>
        <p:spPr bwMode="auto">
          <a:xfrm>
            <a:off x="2521947" y="2659251"/>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WY</a:t>
            </a:r>
          </a:p>
        </p:txBody>
      </p:sp>
      <p:sp>
        <p:nvSpPr>
          <p:cNvPr id="101" name="Text Box 139">
            <a:extLst>
              <a:ext uri="{FF2B5EF4-FFF2-40B4-BE49-F238E27FC236}">
                <a16:creationId xmlns:a16="http://schemas.microsoft.com/office/drawing/2014/main" xmlns="" id="{0AB10A9D-D5C4-4FD6-8C3D-A19853014C54}"/>
              </a:ext>
            </a:extLst>
          </p:cNvPr>
          <p:cNvSpPr txBox="1">
            <a:spLocks noChangeArrowheads="1"/>
          </p:cNvSpPr>
          <p:nvPr/>
        </p:nvSpPr>
        <p:spPr bwMode="auto">
          <a:xfrm>
            <a:off x="1912347" y="3345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UT</a:t>
            </a:r>
          </a:p>
        </p:txBody>
      </p:sp>
      <p:sp>
        <p:nvSpPr>
          <p:cNvPr id="103" name="Text Box 141">
            <a:extLst>
              <a:ext uri="{FF2B5EF4-FFF2-40B4-BE49-F238E27FC236}">
                <a16:creationId xmlns:a16="http://schemas.microsoft.com/office/drawing/2014/main" xmlns="" id="{D8ED30C1-73D6-4037-AE0A-66F980D5058F}"/>
              </a:ext>
            </a:extLst>
          </p:cNvPr>
          <p:cNvSpPr txBox="1">
            <a:spLocks noChangeArrowheads="1"/>
          </p:cNvSpPr>
          <p:nvPr/>
        </p:nvSpPr>
        <p:spPr bwMode="auto">
          <a:xfrm>
            <a:off x="616947" y="374316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CA</a:t>
            </a:r>
          </a:p>
        </p:txBody>
      </p:sp>
      <p:sp>
        <p:nvSpPr>
          <p:cNvPr id="104" name="Text Box 142">
            <a:extLst>
              <a:ext uri="{FF2B5EF4-FFF2-40B4-BE49-F238E27FC236}">
                <a16:creationId xmlns:a16="http://schemas.microsoft.com/office/drawing/2014/main" xmlns="" id="{9964D86F-1031-4DF7-953A-919821759C97}"/>
              </a:ext>
            </a:extLst>
          </p:cNvPr>
          <p:cNvSpPr txBox="1">
            <a:spLocks noChangeArrowheads="1"/>
          </p:cNvSpPr>
          <p:nvPr/>
        </p:nvSpPr>
        <p:spPr bwMode="auto">
          <a:xfrm>
            <a:off x="1150347" y="3268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NV</a:t>
            </a:r>
          </a:p>
        </p:txBody>
      </p:sp>
      <p:sp>
        <p:nvSpPr>
          <p:cNvPr id="105" name="Text Box 143">
            <a:extLst>
              <a:ext uri="{FF2B5EF4-FFF2-40B4-BE49-F238E27FC236}">
                <a16:creationId xmlns:a16="http://schemas.microsoft.com/office/drawing/2014/main" xmlns="" id="{8AB18EBE-7825-467A-B21A-9A7BCDF0A36B}"/>
              </a:ext>
            </a:extLst>
          </p:cNvPr>
          <p:cNvSpPr txBox="1">
            <a:spLocks noChangeArrowheads="1"/>
          </p:cNvSpPr>
          <p:nvPr/>
        </p:nvSpPr>
        <p:spPr bwMode="auto">
          <a:xfrm>
            <a:off x="1799244" y="437916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AZ</a:t>
            </a:r>
          </a:p>
        </p:txBody>
      </p:sp>
      <p:sp>
        <p:nvSpPr>
          <p:cNvPr id="107" name="Text Box 145">
            <a:extLst>
              <a:ext uri="{FF2B5EF4-FFF2-40B4-BE49-F238E27FC236}">
                <a16:creationId xmlns:a16="http://schemas.microsoft.com/office/drawing/2014/main" xmlns="" id="{7CC623A6-6AAB-41DB-B9D6-5299BB2428D5}"/>
              </a:ext>
            </a:extLst>
          </p:cNvPr>
          <p:cNvSpPr txBox="1">
            <a:spLocks noChangeArrowheads="1"/>
          </p:cNvSpPr>
          <p:nvPr/>
        </p:nvSpPr>
        <p:spPr bwMode="auto">
          <a:xfrm>
            <a:off x="2826747" y="3497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CO</a:t>
            </a:r>
          </a:p>
        </p:txBody>
      </p:sp>
      <p:sp>
        <p:nvSpPr>
          <p:cNvPr id="108" name="Text Box 146">
            <a:extLst>
              <a:ext uri="{FF2B5EF4-FFF2-40B4-BE49-F238E27FC236}">
                <a16:creationId xmlns:a16="http://schemas.microsoft.com/office/drawing/2014/main" xmlns="" id="{00BDAE52-9374-405F-B9E9-F31D4B64DA46}"/>
              </a:ext>
            </a:extLst>
          </p:cNvPr>
          <p:cNvSpPr txBox="1">
            <a:spLocks noChangeArrowheads="1"/>
          </p:cNvSpPr>
          <p:nvPr/>
        </p:nvSpPr>
        <p:spPr bwMode="auto">
          <a:xfrm>
            <a:off x="2767657" y="4411851"/>
            <a:ext cx="609600" cy="369887"/>
          </a:xfrm>
          <a:prstGeom prst="rect">
            <a:avLst/>
          </a:prstGeom>
          <a:solidFill>
            <a:schemeClr val="bg1">
              <a:lumMod val="85000"/>
            </a:schemeClr>
          </a:solidFill>
          <a:ln w="9525">
            <a:noFill/>
            <a:miter lim="800000"/>
            <a:headEnd/>
            <a:tailEnd/>
          </a:ln>
        </p:spPr>
        <p:txBody>
          <a:bodyPr/>
          <a:lstStyle/>
          <a:p>
            <a:pPr>
              <a:spcBef>
                <a:spcPts val="100"/>
              </a:spcBef>
              <a:defRPr/>
            </a:pPr>
            <a:r>
              <a:rPr lang="en-US" sz="1000" b="1" dirty="0">
                <a:ea typeface="ＭＳ Ｐゴシック" pitchFamily="34" charset="-128"/>
                <a:cs typeface="Arial" pitchFamily="34" charset="0"/>
              </a:rPr>
              <a:t>NM</a:t>
            </a:r>
          </a:p>
        </p:txBody>
      </p:sp>
      <p:sp>
        <p:nvSpPr>
          <p:cNvPr id="109" name="Text Box 147">
            <a:extLst>
              <a:ext uri="{FF2B5EF4-FFF2-40B4-BE49-F238E27FC236}">
                <a16:creationId xmlns:a16="http://schemas.microsoft.com/office/drawing/2014/main" xmlns="" id="{ACF1ABC6-759E-4FAF-9614-04D1022283C6}"/>
              </a:ext>
            </a:extLst>
          </p:cNvPr>
          <p:cNvSpPr txBox="1">
            <a:spLocks noChangeArrowheads="1"/>
          </p:cNvSpPr>
          <p:nvPr/>
        </p:nvSpPr>
        <p:spPr bwMode="auto">
          <a:xfrm>
            <a:off x="3817347" y="5173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TX</a:t>
            </a:r>
          </a:p>
        </p:txBody>
      </p:sp>
      <p:sp>
        <p:nvSpPr>
          <p:cNvPr id="110" name="Text Box 148">
            <a:extLst>
              <a:ext uri="{FF2B5EF4-FFF2-40B4-BE49-F238E27FC236}">
                <a16:creationId xmlns:a16="http://schemas.microsoft.com/office/drawing/2014/main" xmlns="" id="{EA486D1A-ED1E-42BF-A2BF-9A0C275A21BD}"/>
              </a:ext>
            </a:extLst>
          </p:cNvPr>
          <p:cNvSpPr txBox="1">
            <a:spLocks noChangeArrowheads="1"/>
          </p:cNvSpPr>
          <p:nvPr/>
        </p:nvSpPr>
        <p:spPr bwMode="auto">
          <a:xfrm>
            <a:off x="4045947" y="4259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OK</a:t>
            </a:r>
          </a:p>
        </p:txBody>
      </p:sp>
      <p:sp>
        <p:nvSpPr>
          <p:cNvPr id="111" name="Text Box 149">
            <a:extLst>
              <a:ext uri="{FF2B5EF4-FFF2-40B4-BE49-F238E27FC236}">
                <a16:creationId xmlns:a16="http://schemas.microsoft.com/office/drawing/2014/main" xmlns="" id="{8D07DCEB-7280-4FF5-A8DE-B56F419DC449}"/>
              </a:ext>
            </a:extLst>
          </p:cNvPr>
          <p:cNvSpPr txBox="1">
            <a:spLocks noChangeArrowheads="1"/>
          </p:cNvSpPr>
          <p:nvPr/>
        </p:nvSpPr>
        <p:spPr bwMode="auto">
          <a:xfrm>
            <a:off x="4807947" y="5021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LA</a:t>
            </a:r>
          </a:p>
        </p:txBody>
      </p:sp>
      <p:sp>
        <p:nvSpPr>
          <p:cNvPr id="112" name="Text Box 150">
            <a:extLst>
              <a:ext uri="{FF2B5EF4-FFF2-40B4-BE49-F238E27FC236}">
                <a16:creationId xmlns:a16="http://schemas.microsoft.com/office/drawing/2014/main" xmlns="" id="{1DE56D1C-03D1-4362-B0E7-A085CDC878DD}"/>
              </a:ext>
            </a:extLst>
          </p:cNvPr>
          <p:cNvSpPr txBox="1">
            <a:spLocks noChangeArrowheads="1"/>
          </p:cNvSpPr>
          <p:nvPr/>
        </p:nvSpPr>
        <p:spPr bwMode="auto">
          <a:xfrm>
            <a:off x="5209584" y="4692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MS</a:t>
            </a:r>
          </a:p>
        </p:txBody>
      </p:sp>
      <p:sp>
        <p:nvSpPr>
          <p:cNvPr id="113" name="Text Box 187">
            <a:extLst>
              <a:ext uri="{FF2B5EF4-FFF2-40B4-BE49-F238E27FC236}">
                <a16:creationId xmlns:a16="http://schemas.microsoft.com/office/drawing/2014/main" xmlns="" id="{B4DA6F28-5631-4963-97D3-DA57CF492293}"/>
              </a:ext>
            </a:extLst>
          </p:cNvPr>
          <p:cNvSpPr txBox="1">
            <a:spLocks noChangeArrowheads="1"/>
          </p:cNvSpPr>
          <p:nvPr/>
        </p:nvSpPr>
        <p:spPr bwMode="auto">
          <a:xfrm>
            <a:off x="3609384" y="1797238"/>
            <a:ext cx="609600" cy="246221"/>
          </a:xfrm>
          <a:prstGeom prst="rect">
            <a:avLst/>
          </a:prstGeom>
          <a:no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ND</a:t>
            </a:r>
          </a:p>
        </p:txBody>
      </p:sp>
      <p:sp>
        <p:nvSpPr>
          <p:cNvPr id="114" name="Text Box 188">
            <a:extLst>
              <a:ext uri="{FF2B5EF4-FFF2-40B4-BE49-F238E27FC236}">
                <a16:creationId xmlns:a16="http://schemas.microsoft.com/office/drawing/2014/main" xmlns="" id="{73A4D14C-2FCB-4EB0-AD23-C183C9F396D6}"/>
              </a:ext>
            </a:extLst>
          </p:cNvPr>
          <p:cNvSpPr txBox="1">
            <a:spLocks noChangeArrowheads="1"/>
          </p:cNvSpPr>
          <p:nvPr/>
        </p:nvSpPr>
        <p:spPr bwMode="auto">
          <a:xfrm>
            <a:off x="3609384" y="2406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SD</a:t>
            </a:r>
          </a:p>
        </p:txBody>
      </p:sp>
      <p:sp>
        <p:nvSpPr>
          <p:cNvPr id="115" name="Text Box 189">
            <a:extLst>
              <a:ext uri="{FF2B5EF4-FFF2-40B4-BE49-F238E27FC236}">
                <a16:creationId xmlns:a16="http://schemas.microsoft.com/office/drawing/2014/main" xmlns="" id="{57D9838A-C398-44D6-AC92-7C5127795725}"/>
              </a:ext>
            </a:extLst>
          </p:cNvPr>
          <p:cNvSpPr txBox="1">
            <a:spLocks noChangeArrowheads="1"/>
          </p:cNvSpPr>
          <p:nvPr/>
        </p:nvSpPr>
        <p:spPr bwMode="auto">
          <a:xfrm>
            <a:off x="3609384" y="3016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NE</a:t>
            </a:r>
          </a:p>
        </p:txBody>
      </p:sp>
      <p:sp>
        <p:nvSpPr>
          <p:cNvPr id="116" name="Text Box 190">
            <a:extLst>
              <a:ext uri="{FF2B5EF4-FFF2-40B4-BE49-F238E27FC236}">
                <a16:creationId xmlns:a16="http://schemas.microsoft.com/office/drawing/2014/main" xmlns="" id="{1484E9B5-E52B-4EC3-A821-56AA42F8FE0D}"/>
              </a:ext>
            </a:extLst>
          </p:cNvPr>
          <p:cNvSpPr txBox="1">
            <a:spLocks noChangeArrowheads="1"/>
          </p:cNvSpPr>
          <p:nvPr/>
        </p:nvSpPr>
        <p:spPr bwMode="auto">
          <a:xfrm>
            <a:off x="3837984"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KS</a:t>
            </a:r>
          </a:p>
        </p:txBody>
      </p:sp>
      <p:sp>
        <p:nvSpPr>
          <p:cNvPr id="117" name="Text Box 191">
            <a:extLst>
              <a:ext uri="{FF2B5EF4-FFF2-40B4-BE49-F238E27FC236}">
                <a16:creationId xmlns:a16="http://schemas.microsoft.com/office/drawing/2014/main" xmlns="" id="{148176F9-F39F-4586-B06C-C122DB5D3768}"/>
              </a:ext>
            </a:extLst>
          </p:cNvPr>
          <p:cNvSpPr txBox="1">
            <a:spLocks noChangeArrowheads="1"/>
          </p:cNvSpPr>
          <p:nvPr/>
        </p:nvSpPr>
        <p:spPr bwMode="auto">
          <a:xfrm>
            <a:off x="4371384"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MN</a:t>
            </a:r>
          </a:p>
        </p:txBody>
      </p:sp>
      <p:sp>
        <p:nvSpPr>
          <p:cNvPr id="118" name="Text Box 192">
            <a:extLst>
              <a:ext uri="{FF2B5EF4-FFF2-40B4-BE49-F238E27FC236}">
                <a16:creationId xmlns:a16="http://schemas.microsoft.com/office/drawing/2014/main" xmlns="" id="{86BB9B48-7A9F-4307-B0E1-D650FEDF9C17}"/>
              </a:ext>
            </a:extLst>
          </p:cNvPr>
          <p:cNvSpPr txBox="1">
            <a:spLocks noChangeArrowheads="1"/>
          </p:cNvSpPr>
          <p:nvPr/>
        </p:nvSpPr>
        <p:spPr bwMode="auto">
          <a:xfrm>
            <a:off x="4523784" y="2864038"/>
            <a:ext cx="609600" cy="246221"/>
          </a:xfrm>
          <a:prstGeom prst="rect">
            <a:avLst/>
          </a:prstGeom>
          <a:solidFill>
            <a:schemeClr val="bg1">
              <a:lumMod val="85000"/>
            </a:schemeClr>
          </a:solidFill>
          <a:ln w="9525">
            <a:noFill/>
            <a:miter lim="800000"/>
            <a:headEnd/>
            <a:tailEnd/>
          </a:ln>
        </p:spPr>
        <p:txBody>
          <a:bodyPr anchorCtr="1">
            <a:spAutoFit/>
          </a:bodyPr>
          <a:lstStyle/>
          <a:p>
            <a:pPr algn="ctr">
              <a:spcBef>
                <a:spcPts val="800"/>
              </a:spcBef>
              <a:defRPr/>
            </a:pPr>
            <a:r>
              <a:rPr lang="en-US" sz="1000" b="1">
                <a:ea typeface="ＭＳ Ｐゴシック" pitchFamily="34" charset="-128"/>
                <a:cs typeface="Arial" pitchFamily="34" charset="0"/>
              </a:rPr>
              <a:t>IA</a:t>
            </a:r>
          </a:p>
        </p:txBody>
      </p:sp>
      <p:sp>
        <p:nvSpPr>
          <p:cNvPr id="119" name="Text Box 193">
            <a:extLst>
              <a:ext uri="{FF2B5EF4-FFF2-40B4-BE49-F238E27FC236}">
                <a16:creationId xmlns:a16="http://schemas.microsoft.com/office/drawing/2014/main" xmlns="" id="{3DB719EA-BD04-4986-87BB-CDDFFC7F3A46}"/>
              </a:ext>
            </a:extLst>
          </p:cNvPr>
          <p:cNvSpPr txBox="1">
            <a:spLocks noChangeArrowheads="1"/>
          </p:cNvSpPr>
          <p:nvPr/>
        </p:nvSpPr>
        <p:spPr bwMode="auto">
          <a:xfrm>
            <a:off x="4722839"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MO</a:t>
            </a:r>
          </a:p>
        </p:txBody>
      </p:sp>
      <p:sp>
        <p:nvSpPr>
          <p:cNvPr id="120" name="Text Box 194">
            <a:extLst>
              <a:ext uri="{FF2B5EF4-FFF2-40B4-BE49-F238E27FC236}">
                <a16:creationId xmlns:a16="http://schemas.microsoft.com/office/drawing/2014/main" xmlns="" id="{A864FF2D-53CC-4BD2-9E55-FBC4BC0D6F8A}"/>
              </a:ext>
            </a:extLst>
          </p:cNvPr>
          <p:cNvSpPr txBox="1">
            <a:spLocks noChangeArrowheads="1"/>
          </p:cNvSpPr>
          <p:nvPr/>
        </p:nvSpPr>
        <p:spPr bwMode="auto">
          <a:xfrm>
            <a:off x="4752384" y="4311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AR</a:t>
            </a:r>
          </a:p>
        </p:txBody>
      </p:sp>
      <p:sp>
        <p:nvSpPr>
          <p:cNvPr id="121" name="Text Box 195">
            <a:extLst>
              <a:ext uri="{FF2B5EF4-FFF2-40B4-BE49-F238E27FC236}">
                <a16:creationId xmlns:a16="http://schemas.microsoft.com/office/drawing/2014/main" xmlns="" id="{2C154DDD-9861-4E4E-9CA1-5ED3D63F9036}"/>
              </a:ext>
            </a:extLst>
          </p:cNvPr>
          <p:cNvSpPr txBox="1">
            <a:spLocks noChangeArrowheads="1"/>
          </p:cNvSpPr>
          <p:nvPr/>
        </p:nvSpPr>
        <p:spPr bwMode="auto">
          <a:xfrm>
            <a:off x="4980984" y="2330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WI</a:t>
            </a:r>
          </a:p>
        </p:txBody>
      </p:sp>
      <p:sp>
        <p:nvSpPr>
          <p:cNvPr id="122" name="Text Box 196">
            <a:extLst>
              <a:ext uri="{FF2B5EF4-FFF2-40B4-BE49-F238E27FC236}">
                <a16:creationId xmlns:a16="http://schemas.microsoft.com/office/drawing/2014/main" xmlns="" id="{C836799A-5F44-4ED9-82BB-35A196B8D22E}"/>
              </a:ext>
            </a:extLst>
          </p:cNvPr>
          <p:cNvSpPr txBox="1">
            <a:spLocks noChangeArrowheads="1"/>
          </p:cNvSpPr>
          <p:nvPr/>
        </p:nvSpPr>
        <p:spPr bwMode="auto">
          <a:xfrm>
            <a:off x="51333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IL</a:t>
            </a:r>
          </a:p>
        </p:txBody>
      </p:sp>
      <p:sp>
        <p:nvSpPr>
          <p:cNvPr id="123" name="Text Box 197">
            <a:extLst>
              <a:ext uri="{FF2B5EF4-FFF2-40B4-BE49-F238E27FC236}">
                <a16:creationId xmlns:a16="http://schemas.microsoft.com/office/drawing/2014/main" xmlns="" id="{305E5B08-4F81-4A19-A761-6E729D04C8DB}"/>
              </a:ext>
            </a:extLst>
          </p:cNvPr>
          <p:cNvSpPr txBox="1">
            <a:spLocks noChangeArrowheads="1"/>
          </p:cNvSpPr>
          <p:nvPr/>
        </p:nvSpPr>
        <p:spPr bwMode="auto">
          <a:xfrm>
            <a:off x="55905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IN</a:t>
            </a:r>
          </a:p>
        </p:txBody>
      </p:sp>
      <p:sp>
        <p:nvSpPr>
          <p:cNvPr id="124" name="Text Box 198">
            <a:extLst>
              <a:ext uri="{FF2B5EF4-FFF2-40B4-BE49-F238E27FC236}">
                <a16:creationId xmlns:a16="http://schemas.microsoft.com/office/drawing/2014/main" xmlns="" id="{3F6E58BB-F96B-4254-BAA3-D424F6B3D574}"/>
              </a:ext>
            </a:extLst>
          </p:cNvPr>
          <p:cNvSpPr txBox="1">
            <a:spLocks noChangeArrowheads="1"/>
          </p:cNvSpPr>
          <p:nvPr/>
        </p:nvSpPr>
        <p:spPr bwMode="auto">
          <a:xfrm>
            <a:off x="5742984" y="249392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MI</a:t>
            </a:r>
          </a:p>
        </p:txBody>
      </p:sp>
      <p:sp>
        <p:nvSpPr>
          <p:cNvPr id="125" name="Text Box 199">
            <a:extLst>
              <a:ext uri="{FF2B5EF4-FFF2-40B4-BE49-F238E27FC236}">
                <a16:creationId xmlns:a16="http://schemas.microsoft.com/office/drawing/2014/main" xmlns="" id="{5F8C9C03-C223-41BC-9643-3976115C858E}"/>
              </a:ext>
            </a:extLst>
          </p:cNvPr>
          <p:cNvSpPr txBox="1">
            <a:spLocks noChangeArrowheads="1"/>
          </p:cNvSpPr>
          <p:nvPr/>
        </p:nvSpPr>
        <p:spPr bwMode="auto">
          <a:xfrm>
            <a:off x="5895384" y="367424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KY</a:t>
            </a:r>
          </a:p>
        </p:txBody>
      </p:sp>
      <p:sp>
        <p:nvSpPr>
          <p:cNvPr id="126" name="Text Box 200">
            <a:extLst>
              <a:ext uri="{FF2B5EF4-FFF2-40B4-BE49-F238E27FC236}">
                <a16:creationId xmlns:a16="http://schemas.microsoft.com/office/drawing/2014/main" xmlns="" id="{AC8D4E5C-6417-4F54-B98B-31FA5624ABC7}"/>
              </a:ext>
            </a:extLst>
          </p:cNvPr>
          <p:cNvSpPr txBox="1">
            <a:spLocks noChangeArrowheads="1"/>
          </p:cNvSpPr>
          <p:nvPr/>
        </p:nvSpPr>
        <p:spPr bwMode="auto">
          <a:xfrm>
            <a:off x="6095409" y="302120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OH</a:t>
            </a:r>
          </a:p>
        </p:txBody>
      </p:sp>
      <p:sp>
        <p:nvSpPr>
          <p:cNvPr id="127" name="Text Box 201">
            <a:extLst>
              <a:ext uri="{FF2B5EF4-FFF2-40B4-BE49-F238E27FC236}">
                <a16:creationId xmlns:a16="http://schemas.microsoft.com/office/drawing/2014/main" xmlns="" id="{78A1D026-64D5-448C-9461-2340D1DC5EA1}"/>
              </a:ext>
            </a:extLst>
          </p:cNvPr>
          <p:cNvSpPr txBox="1">
            <a:spLocks noChangeArrowheads="1"/>
          </p:cNvSpPr>
          <p:nvPr/>
        </p:nvSpPr>
        <p:spPr bwMode="auto">
          <a:xfrm>
            <a:off x="6428784" y="33212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WV</a:t>
            </a:r>
          </a:p>
        </p:txBody>
      </p:sp>
      <p:sp>
        <p:nvSpPr>
          <p:cNvPr id="128" name="Text Box 202">
            <a:extLst>
              <a:ext uri="{FF2B5EF4-FFF2-40B4-BE49-F238E27FC236}">
                <a16:creationId xmlns:a16="http://schemas.microsoft.com/office/drawing/2014/main" xmlns="" id="{6D781299-07C7-454C-8BF7-4706E26AA5C3}"/>
              </a:ext>
            </a:extLst>
          </p:cNvPr>
          <p:cNvSpPr txBox="1">
            <a:spLocks noChangeArrowheads="1"/>
          </p:cNvSpPr>
          <p:nvPr/>
        </p:nvSpPr>
        <p:spPr bwMode="auto">
          <a:xfrm>
            <a:off x="7724184" y="1492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ME</a:t>
            </a:r>
          </a:p>
        </p:txBody>
      </p:sp>
      <p:sp>
        <p:nvSpPr>
          <p:cNvPr id="129" name="Text Box 203">
            <a:extLst>
              <a:ext uri="{FF2B5EF4-FFF2-40B4-BE49-F238E27FC236}">
                <a16:creationId xmlns:a16="http://schemas.microsoft.com/office/drawing/2014/main" xmlns="" id="{4787ADFF-227A-4957-A32E-40CC1B05F05A}"/>
              </a:ext>
            </a:extLst>
          </p:cNvPr>
          <p:cNvSpPr txBox="1">
            <a:spLocks noChangeArrowheads="1"/>
          </p:cNvSpPr>
          <p:nvPr/>
        </p:nvSpPr>
        <p:spPr bwMode="auto">
          <a:xfrm>
            <a:off x="7038384" y="2254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NY</a:t>
            </a:r>
          </a:p>
        </p:txBody>
      </p:sp>
      <p:sp>
        <p:nvSpPr>
          <p:cNvPr id="130" name="Text Box 204">
            <a:extLst>
              <a:ext uri="{FF2B5EF4-FFF2-40B4-BE49-F238E27FC236}">
                <a16:creationId xmlns:a16="http://schemas.microsoft.com/office/drawing/2014/main" xmlns="" id="{ECE04627-3623-4DC7-B27D-9D9E508CB920}"/>
              </a:ext>
            </a:extLst>
          </p:cNvPr>
          <p:cNvSpPr txBox="1">
            <a:spLocks noChangeArrowheads="1"/>
          </p:cNvSpPr>
          <p:nvPr/>
        </p:nvSpPr>
        <p:spPr bwMode="auto">
          <a:xfrm>
            <a:off x="7339215" y="187492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VT</a:t>
            </a:r>
          </a:p>
        </p:txBody>
      </p:sp>
      <p:sp>
        <p:nvSpPr>
          <p:cNvPr id="132" name="Text Box 206">
            <a:extLst>
              <a:ext uri="{FF2B5EF4-FFF2-40B4-BE49-F238E27FC236}">
                <a16:creationId xmlns:a16="http://schemas.microsoft.com/office/drawing/2014/main" xmlns="" id="{3D241DF0-B0B0-4B5E-BE84-45F76F73AA82}"/>
              </a:ext>
            </a:extLst>
          </p:cNvPr>
          <p:cNvSpPr txBox="1">
            <a:spLocks noChangeArrowheads="1"/>
          </p:cNvSpPr>
          <p:nvPr/>
        </p:nvSpPr>
        <p:spPr bwMode="auto">
          <a:xfrm>
            <a:off x="7515799"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NH</a:t>
            </a:r>
          </a:p>
        </p:txBody>
      </p:sp>
      <p:sp>
        <p:nvSpPr>
          <p:cNvPr id="134" name="Text Box 208">
            <a:extLst>
              <a:ext uri="{FF2B5EF4-FFF2-40B4-BE49-F238E27FC236}">
                <a16:creationId xmlns:a16="http://schemas.microsoft.com/office/drawing/2014/main" xmlns="" id="{6120D0F7-88F4-459D-B95B-AC8FA3DD8B11}"/>
              </a:ext>
            </a:extLst>
          </p:cNvPr>
          <p:cNvSpPr txBox="1">
            <a:spLocks noChangeArrowheads="1"/>
          </p:cNvSpPr>
          <p:nvPr/>
        </p:nvSpPr>
        <p:spPr bwMode="auto">
          <a:xfrm>
            <a:off x="7529240" y="2247957"/>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MA</a:t>
            </a:r>
          </a:p>
        </p:txBody>
      </p:sp>
      <p:sp>
        <p:nvSpPr>
          <p:cNvPr id="136" name="Text Box 211">
            <a:extLst>
              <a:ext uri="{FF2B5EF4-FFF2-40B4-BE49-F238E27FC236}">
                <a16:creationId xmlns:a16="http://schemas.microsoft.com/office/drawing/2014/main" xmlns="" id="{1BA2D5D0-0B71-4B80-8AE1-D146E6FFCC87}"/>
              </a:ext>
            </a:extLst>
          </p:cNvPr>
          <p:cNvSpPr txBox="1">
            <a:spLocks noChangeArrowheads="1"/>
          </p:cNvSpPr>
          <p:nvPr/>
        </p:nvSpPr>
        <p:spPr bwMode="auto">
          <a:xfrm>
            <a:off x="7759109" y="2436127"/>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RI</a:t>
            </a:r>
          </a:p>
        </p:txBody>
      </p:sp>
      <p:sp>
        <p:nvSpPr>
          <p:cNvPr id="138" name="Text Box 213">
            <a:extLst>
              <a:ext uri="{FF2B5EF4-FFF2-40B4-BE49-F238E27FC236}">
                <a16:creationId xmlns:a16="http://schemas.microsoft.com/office/drawing/2014/main" xmlns="" id="{FB287389-8066-4B7E-89BE-EFC6F181CE72}"/>
              </a:ext>
            </a:extLst>
          </p:cNvPr>
          <p:cNvSpPr txBox="1">
            <a:spLocks noChangeArrowheads="1"/>
          </p:cNvSpPr>
          <p:nvPr/>
        </p:nvSpPr>
        <p:spPr bwMode="auto">
          <a:xfrm>
            <a:off x="7478025" y="241013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CT</a:t>
            </a:r>
          </a:p>
        </p:txBody>
      </p:sp>
      <p:sp>
        <p:nvSpPr>
          <p:cNvPr id="140" name="Text Box 215">
            <a:extLst>
              <a:ext uri="{FF2B5EF4-FFF2-40B4-BE49-F238E27FC236}">
                <a16:creationId xmlns:a16="http://schemas.microsoft.com/office/drawing/2014/main" xmlns="" id="{FB8166FC-E692-4F96-A669-55A0D7A62EC7}"/>
              </a:ext>
            </a:extLst>
          </p:cNvPr>
          <p:cNvSpPr txBox="1">
            <a:spLocks noChangeArrowheads="1"/>
          </p:cNvSpPr>
          <p:nvPr/>
        </p:nvSpPr>
        <p:spPr bwMode="auto">
          <a:xfrm>
            <a:off x="7213009" y="2794029"/>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NJ</a:t>
            </a:r>
          </a:p>
        </p:txBody>
      </p:sp>
      <p:sp>
        <p:nvSpPr>
          <p:cNvPr id="142" name="Text Box 217">
            <a:extLst>
              <a:ext uri="{FF2B5EF4-FFF2-40B4-BE49-F238E27FC236}">
                <a16:creationId xmlns:a16="http://schemas.microsoft.com/office/drawing/2014/main" xmlns="" id="{936B241C-128F-4FCA-B047-46338F7C0579}"/>
              </a:ext>
            </a:extLst>
          </p:cNvPr>
          <p:cNvSpPr txBox="1">
            <a:spLocks noChangeArrowheads="1"/>
          </p:cNvSpPr>
          <p:nvPr/>
        </p:nvSpPr>
        <p:spPr bwMode="auto">
          <a:xfrm>
            <a:off x="6849472" y="2738626"/>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PA</a:t>
            </a:r>
          </a:p>
        </p:txBody>
      </p:sp>
      <p:sp>
        <p:nvSpPr>
          <p:cNvPr id="143" name="Text Box 218">
            <a:extLst>
              <a:ext uri="{FF2B5EF4-FFF2-40B4-BE49-F238E27FC236}">
                <a16:creationId xmlns:a16="http://schemas.microsoft.com/office/drawing/2014/main" xmlns="" id="{AD0333EB-D505-4FCF-B377-8F0C534032B1}"/>
              </a:ext>
            </a:extLst>
          </p:cNvPr>
          <p:cNvSpPr txBox="1">
            <a:spLocks noChangeArrowheads="1"/>
          </p:cNvSpPr>
          <p:nvPr/>
        </p:nvSpPr>
        <p:spPr bwMode="auto">
          <a:xfrm>
            <a:off x="6885984" y="3473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solidFill>
                  <a:schemeClr val="bg1"/>
                </a:solidFill>
              </a:rPr>
              <a:t>VA</a:t>
            </a:r>
          </a:p>
        </p:txBody>
      </p:sp>
      <p:sp>
        <p:nvSpPr>
          <p:cNvPr id="144" name="Text Box 220">
            <a:extLst>
              <a:ext uri="{FF2B5EF4-FFF2-40B4-BE49-F238E27FC236}">
                <a16:creationId xmlns:a16="http://schemas.microsoft.com/office/drawing/2014/main" xmlns="" id="{39A0CA0C-2799-40A6-8E1D-10F72213F2C3}"/>
              </a:ext>
            </a:extLst>
          </p:cNvPr>
          <p:cNvSpPr txBox="1">
            <a:spLocks noChangeArrowheads="1"/>
          </p:cNvSpPr>
          <p:nvPr/>
        </p:nvSpPr>
        <p:spPr bwMode="auto">
          <a:xfrm>
            <a:off x="5765209"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AL</a:t>
            </a:r>
          </a:p>
        </p:txBody>
      </p:sp>
      <p:sp>
        <p:nvSpPr>
          <p:cNvPr id="145" name="Text Box 221">
            <a:extLst>
              <a:ext uri="{FF2B5EF4-FFF2-40B4-BE49-F238E27FC236}">
                <a16:creationId xmlns:a16="http://schemas.microsoft.com/office/drawing/2014/main" xmlns="" id="{298295FE-9289-4E91-A9C1-F56F0DC81829}"/>
              </a:ext>
            </a:extLst>
          </p:cNvPr>
          <p:cNvSpPr txBox="1">
            <a:spLocks noChangeArrowheads="1"/>
          </p:cNvSpPr>
          <p:nvPr/>
        </p:nvSpPr>
        <p:spPr bwMode="auto">
          <a:xfrm>
            <a:off x="6885984" y="3854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NC</a:t>
            </a:r>
          </a:p>
        </p:txBody>
      </p:sp>
      <p:sp>
        <p:nvSpPr>
          <p:cNvPr id="146" name="Text Box 222">
            <a:extLst>
              <a:ext uri="{FF2B5EF4-FFF2-40B4-BE49-F238E27FC236}">
                <a16:creationId xmlns:a16="http://schemas.microsoft.com/office/drawing/2014/main" xmlns="" id="{0396D2D1-B3C2-4D7B-A5B0-60F91CFE4B47}"/>
              </a:ext>
            </a:extLst>
          </p:cNvPr>
          <p:cNvSpPr txBox="1">
            <a:spLocks noChangeArrowheads="1"/>
          </p:cNvSpPr>
          <p:nvPr/>
        </p:nvSpPr>
        <p:spPr bwMode="auto">
          <a:xfrm>
            <a:off x="6581184" y="4235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a:t>SC</a:t>
            </a:r>
          </a:p>
        </p:txBody>
      </p:sp>
      <p:sp>
        <p:nvSpPr>
          <p:cNvPr id="147" name="Text Box 223">
            <a:extLst>
              <a:ext uri="{FF2B5EF4-FFF2-40B4-BE49-F238E27FC236}">
                <a16:creationId xmlns:a16="http://schemas.microsoft.com/office/drawing/2014/main" xmlns="" id="{302ADE03-D0F0-46C8-9F44-907704D84D49}"/>
              </a:ext>
            </a:extLst>
          </p:cNvPr>
          <p:cNvSpPr txBox="1">
            <a:spLocks noChangeArrowheads="1"/>
          </p:cNvSpPr>
          <p:nvPr/>
        </p:nvSpPr>
        <p:spPr bwMode="auto">
          <a:xfrm>
            <a:off x="6352584"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GA</a:t>
            </a:r>
          </a:p>
        </p:txBody>
      </p:sp>
      <p:sp>
        <p:nvSpPr>
          <p:cNvPr id="150" name="Line 228">
            <a:extLst>
              <a:ext uri="{FF2B5EF4-FFF2-40B4-BE49-F238E27FC236}">
                <a16:creationId xmlns:a16="http://schemas.microsoft.com/office/drawing/2014/main" xmlns="" id="{32D37444-7816-43BE-A28A-66638D5F3DC1}"/>
              </a:ext>
            </a:extLst>
          </p:cNvPr>
          <p:cNvSpPr>
            <a:spLocks/>
          </p:cNvSpPr>
          <p:nvPr/>
        </p:nvSpPr>
        <p:spPr bwMode="auto">
          <a:xfrm>
            <a:off x="7571784" y="3245038"/>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162" name="Text Box 226">
            <a:extLst>
              <a:ext uri="{FF2B5EF4-FFF2-40B4-BE49-F238E27FC236}">
                <a16:creationId xmlns:a16="http://schemas.microsoft.com/office/drawing/2014/main" xmlns="" id="{62755110-454C-4E1F-BE78-534C4359825C}"/>
              </a:ext>
            </a:extLst>
          </p:cNvPr>
          <p:cNvSpPr txBox="1">
            <a:spLocks noChangeArrowheads="1"/>
          </p:cNvSpPr>
          <p:nvPr/>
        </p:nvSpPr>
        <p:spPr bwMode="auto">
          <a:xfrm>
            <a:off x="7042952" y="3064507"/>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solidFill>
                  <a:schemeClr val="bg1"/>
                </a:solidFill>
              </a:rPr>
              <a:t>MD</a:t>
            </a:r>
          </a:p>
        </p:txBody>
      </p:sp>
      <p:sp>
        <p:nvSpPr>
          <p:cNvPr id="102" name="Text Box 134">
            <a:extLst>
              <a:ext uri="{FF2B5EF4-FFF2-40B4-BE49-F238E27FC236}">
                <a16:creationId xmlns:a16="http://schemas.microsoft.com/office/drawing/2014/main" xmlns="" id="{44D60E27-3E65-4C8E-AB32-2EFDB39F81DE}"/>
              </a:ext>
            </a:extLst>
          </p:cNvPr>
          <p:cNvSpPr txBox="1">
            <a:spLocks noChangeArrowheads="1"/>
          </p:cNvSpPr>
          <p:nvPr/>
        </p:nvSpPr>
        <p:spPr bwMode="auto">
          <a:xfrm>
            <a:off x="6771774" y="541229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ts val="800"/>
              </a:spcBef>
            </a:pPr>
            <a:r>
              <a:rPr lang="en-US" altLang="en-US" sz="1000" b="1" dirty="0"/>
              <a:t>FL</a:t>
            </a:r>
          </a:p>
        </p:txBody>
      </p:sp>
      <p:sp>
        <p:nvSpPr>
          <p:cNvPr id="4" name="TextBox 3">
            <a:extLst>
              <a:ext uri="{FF2B5EF4-FFF2-40B4-BE49-F238E27FC236}">
                <a16:creationId xmlns:a16="http://schemas.microsoft.com/office/drawing/2014/main" xmlns="" id="{9C92F93A-9984-4FF2-B1E1-CDDD5D8993F7}"/>
              </a:ext>
            </a:extLst>
          </p:cNvPr>
          <p:cNvSpPr txBox="1"/>
          <p:nvPr/>
        </p:nvSpPr>
        <p:spPr>
          <a:xfrm>
            <a:off x="6015722" y="1551729"/>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Darien, CT (06820</a:t>
            </a:r>
            <a:r>
              <a:rPr lang="en-US" sz="800" b="1" dirty="0"/>
              <a:t>)</a:t>
            </a:r>
          </a:p>
          <a:p>
            <a:r>
              <a:rPr lang="en-US" sz="800" b="1" dirty="0"/>
              <a:t>U.S. Census Pop: 	  2,481</a:t>
            </a:r>
          </a:p>
          <a:p>
            <a:r>
              <a:rPr lang="en-US" sz="800" b="1" dirty="0"/>
              <a:t>FB Potential Reach: 3,600</a:t>
            </a:r>
          </a:p>
          <a:p>
            <a:r>
              <a:rPr lang="en-US" sz="800" b="1" i="1" dirty="0">
                <a:solidFill>
                  <a:srgbClr val="FF0000"/>
                </a:solidFill>
              </a:rPr>
              <a:t>Overage:    +1,119 (+45%)</a:t>
            </a:r>
          </a:p>
        </p:txBody>
      </p:sp>
      <p:cxnSp>
        <p:nvCxnSpPr>
          <p:cNvPr id="6" name="Straight Connector 5">
            <a:extLst>
              <a:ext uri="{FF2B5EF4-FFF2-40B4-BE49-F238E27FC236}">
                <a16:creationId xmlns:a16="http://schemas.microsoft.com/office/drawing/2014/main" xmlns="" id="{8951952B-4D1D-4289-9299-31A1EC8A20CB}"/>
              </a:ext>
            </a:extLst>
          </p:cNvPr>
          <p:cNvCxnSpPr>
            <a:cxnSpLocks/>
          </p:cNvCxnSpPr>
          <p:nvPr/>
        </p:nvCxnSpPr>
        <p:spPr>
          <a:xfrm>
            <a:off x="7430594" y="2129199"/>
            <a:ext cx="268190" cy="4459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xmlns="" id="{16B1D0D3-52EF-4AC0-97DB-974050D4A4C0}"/>
              </a:ext>
            </a:extLst>
          </p:cNvPr>
          <p:cNvCxnSpPr>
            <a:cxnSpLocks/>
          </p:cNvCxnSpPr>
          <p:nvPr/>
        </p:nvCxnSpPr>
        <p:spPr>
          <a:xfrm flipH="1">
            <a:off x="7772950" y="2018124"/>
            <a:ext cx="252300" cy="5046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itle 1">
            <a:extLst>
              <a:ext uri="{FF2B5EF4-FFF2-40B4-BE49-F238E27FC236}">
                <a16:creationId xmlns:a16="http://schemas.microsoft.com/office/drawing/2014/main" xmlns="" id="{E4C834B9-9051-4DDD-80ED-3F005C39D7CD}"/>
              </a:ext>
            </a:extLst>
          </p:cNvPr>
          <p:cNvSpPr>
            <a:spLocks noGrp="1"/>
          </p:cNvSpPr>
          <p:nvPr>
            <p:ph type="ctrTitle"/>
          </p:nvPr>
        </p:nvSpPr>
        <p:spPr>
          <a:xfrm>
            <a:off x="83979" y="357542"/>
            <a:ext cx="8966970" cy="762128"/>
          </a:xfrm>
        </p:spPr>
        <p:txBody>
          <a:bodyPr/>
          <a:lstStyle/>
          <a:p>
            <a:r>
              <a:rPr lang="en-US" dirty="0"/>
              <a:t>Facebook Also Overestimates Their Potential Reach Among The Young &amp; Affluent Within Targeted Zip Codes</a:t>
            </a:r>
          </a:p>
        </p:txBody>
      </p:sp>
      <p:sp>
        <p:nvSpPr>
          <p:cNvPr id="137" name="Text Placeholder 3">
            <a:extLst>
              <a:ext uri="{FF2B5EF4-FFF2-40B4-BE49-F238E27FC236}">
                <a16:creationId xmlns:a16="http://schemas.microsoft.com/office/drawing/2014/main" xmlns="" id="{F992E829-F478-4228-8F8C-EF144C46AC9F}"/>
              </a:ext>
            </a:extLst>
          </p:cNvPr>
          <p:cNvSpPr txBox="1">
            <a:spLocks/>
          </p:cNvSpPr>
          <p:nvPr/>
        </p:nvSpPr>
        <p:spPr>
          <a:xfrm>
            <a:off x="321734" y="6285472"/>
            <a:ext cx="7326250" cy="547173"/>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2015 U.S. Census (2016 data at the zip code level had not been released as of September 2017); Facebook Ads Manager based on data pulled on September 22</a:t>
            </a:r>
            <a:r>
              <a:rPr lang="en-US" sz="800" baseline="30000" dirty="0"/>
              <a:t>nd</a:t>
            </a:r>
            <a:r>
              <a:rPr lang="en-US" sz="800" dirty="0"/>
              <a:t>, 2017; P18-34.  “FB Potential Reach” includes Facebook + Instagram + Audience Network + Messenger platforms.  Facebook data based on “People who </a:t>
            </a:r>
            <a:r>
              <a:rPr lang="en-US" sz="800" u="sng" dirty="0"/>
              <a:t>live</a:t>
            </a:r>
            <a:r>
              <a:rPr lang="en-US" sz="800" dirty="0"/>
              <a:t> in this location.” “Affluent” zip codes were selected based on metrics like median home values as reported by sources such as Forbes. (Facebook numbers are fluid and are subject to change based on the date when numbers are pulled). </a:t>
            </a:r>
          </a:p>
        </p:txBody>
      </p:sp>
      <p:cxnSp>
        <p:nvCxnSpPr>
          <p:cNvPr id="141" name="Straight Connector 140">
            <a:extLst>
              <a:ext uri="{FF2B5EF4-FFF2-40B4-BE49-F238E27FC236}">
                <a16:creationId xmlns:a16="http://schemas.microsoft.com/office/drawing/2014/main" xmlns="" id="{3F206B83-AA99-4A6B-86D3-6DC5F24B5F5E}"/>
              </a:ext>
            </a:extLst>
          </p:cNvPr>
          <p:cNvCxnSpPr>
            <a:cxnSpLocks/>
          </p:cNvCxnSpPr>
          <p:nvPr/>
        </p:nvCxnSpPr>
        <p:spPr>
          <a:xfrm>
            <a:off x="7629254" y="2813644"/>
            <a:ext cx="268190" cy="4459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xmlns="" id="{F834CA80-F1D1-444E-B608-ED71823F29B8}"/>
              </a:ext>
            </a:extLst>
          </p:cNvPr>
          <p:cNvSpPr txBox="1"/>
          <p:nvPr/>
        </p:nvSpPr>
        <p:spPr>
          <a:xfrm>
            <a:off x="7493997" y="3076454"/>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Short Hills, NJ (07078</a:t>
            </a:r>
            <a:r>
              <a:rPr lang="en-US" sz="800" b="1" dirty="0"/>
              <a:t>)</a:t>
            </a:r>
          </a:p>
          <a:p>
            <a:r>
              <a:rPr lang="en-US" sz="800" b="1" dirty="0"/>
              <a:t>U.S. Census Pop: 	     887</a:t>
            </a:r>
          </a:p>
          <a:p>
            <a:r>
              <a:rPr lang="en-US" sz="800" b="1" dirty="0"/>
              <a:t>FB Potential Reach: 1,700</a:t>
            </a:r>
          </a:p>
          <a:p>
            <a:r>
              <a:rPr lang="en-US" sz="800" b="1" i="1" dirty="0">
                <a:solidFill>
                  <a:srgbClr val="FF0000"/>
                </a:solidFill>
              </a:rPr>
              <a:t>Overage:       +813 (+92%)</a:t>
            </a:r>
          </a:p>
        </p:txBody>
      </p:sp>
      <p:cxnSp>
        <p:nvCxnSpPr>
          <p:cNvPr id="149" name="Straight Connector 148">
            <a:extLst>
              <a:ext uri="{FF2B5EF4-FFF2-40B4-BE49-F238E27FC236}">
                <a16:creationId xmlns:a16="http://schemas.microsoft.com/office/drawing/2014/main" xmlns="" id="{FD58D245-626D-4F7A-98B6-B2F860F6AC78}"/>
              </a:ext>
            </a:extLst>
          </p:cNvPr>
          <p:cNvCxnSpPr>
            <a:cxnSpLocks/>
          </p:cNvCxnSpPr>
          <p:nvPr/>
        </p:nvCxnSpPr>
        <p:spPr>
          <a:xfrm>
            <a:off x="7060052" y="2608334"/>
            <a:ext cx="581719" cy="322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xmlns="" id="{8FC9A0AE-131B-4A46-A993-E6AAE8DE02C8}"/>
              </a:ext>
            </a:extLst>
          </p:cNvPr>
          <p:cNvSpPr txBox="1"/>
          <p:nvPr/>
        </p:nvSpPr>
        <p:spPr>
          <a:xfrm>
            <a:off x="5642121" y="2547897"/>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Chappaqua, NY (10514</a:t>
            </a:r>
            <a:r>
              <a:rPr lang="en-US" sz="800" b="1" dirty="0"/>
              <a:t>)</a:t>
            </a:r>
          </a:p>
          <a:p>
            <a:r>
              <a:rPr lang="en-US" sz="800" b="1" dirty="0"/>
              <a:t>U.S. Census Pop: 	  1,351</a:t>
            </a:r>
          </a:p>
          <a:p>
            <a:r>
              <a:rPr lang="en-US" sz="800" b="1" dirty="0"/>
              <a:t>FB Potential Reach: 2,000</a:t>
            </a:r>
          </a:p>
          <a:p>
            <a:r>
              <a:rPr lang="en-US" sz="800" b="1" i="1" dirty="0">
                <a:solidFill>
                  <a:srgbClr val="FF0000"/>
                </a:solidFill>
              </a:rPr>
              <a:t>Overage:       +649 (+48%)</a:t>
            </a:r>
          </a:p>
        </p:txBody>
      </p:sp>
      <p:sp>
        <p:nvSpPr>
          <p:cNvPr id="131" name="TextBox 130">
            <a:extLst>
              <a:ext uri="{FF2B5EF4-FFF2-40B4-BE49-F238E27FC236}">
                <a16:creationId xmlns:a16="http://schemas.microsoft.com/office/drawing/2014/main" xmlns="" id="{CAC58BD5-08D9-4138-8BAD-B68803AA4304}"/>
              </a:ext>
            </a:extLst>
          </p:cNvPr>
          <p:cNvSpPr txBox="1"/>
          <p:nvPr/>
        </p:nvSpPr>
        <p:spPr>
          <a:xfrm>
            <a:off x="7521760" y="1452008"/>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Weston, CT (06883</a:t>
            </a:r>
            <a:r>
              <a:rPr lang="en-US" sz="800" b="1" dirty="0"/>
              <a:t>)</a:t>
            </a:r>
          </a:p>
          <a:p>
            <a:r>
              <a:rPr lang="en-US" sz="800" b="1" dirty="0"/>
              <a:t>U.S. Census Pop: 	     819</a:t>
            </a:r>
          </a:p>
          <a:p>
            <a:r>
              <a:rPr lang="en-US" sz="800" b="1" dirty="0"/>
              <a:t>FB Potential Reach: 1,700</a:t>
            </a:r>
          </a:p>
          <a:p>
            <a:r>
              <a:rPr lang="en-US" sz="800" b="1" i="1" dirty="0">
                <a:solidFill>
                  <a:srgbClr val="FF0000"/>
                </a:solidFill>
              </a:rPr>
              <a:t>Overage:     +881 (+108%)</a:t>
            </a:r>
          </a:p>
        </p:txBody>
      </p:sp>
      <p:cxnSp>
        <p:nvCxnSpPr>
          <p:cNvPr id="153" name="Straight Connector 152">
            <a:extLst>
              <a:ext uri="{FF2B5EF4-FFF2-40B4-BE49-F238E27FC236}">
                <a16:creationId xmlns:a16="http://schemas.microsoft.com/office/drawing/2014/main" xmlns="" id="{F0711FA2-83F4-4DA3-B775-FA90A1B460BA}"/>
              </a:ext>
            </a:extLst>
          </p:cNvPr>
          <p:cNvCxnSpPr>
            <a:cxnSpLocks/>
          </p:cNvCxnSpPr>
          <p:nvPr/>
        </p:nvCxnSpPr>
        <p:spPr>
          <a:xfrm flipV="1">
            <a:off x="7162403" y="3202369"/>
            <a:ext cx="188913" cy="2391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xmlns="" id="{12C7B4BC-D07C-44E9-BA36-FAC30FA3F210}"/>
              </a:ext>
            </a:extLst>
          </p:cNvPr>
          <p:cNvSpPr txBox="1"/>
          <p:nvPr/>
        </p:nvSpPr>
        <p:spPr>
          <a:xfrm>
            <a:off x="5729824" y="3363713"/>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Potomac, MD (20854</a:t>
            </a:r>
            <a:r>
              <a:rPr lang="en-US" sz="800" b="1" dirty="0"/>
              <a:t>)</a:t>
            </a:r>
          </a:p>
          <a:p>
            <a:r>
              <a:rPr lang="en-US" sz="800" b="1" dirty="0"/>
              <a:t>U.S. Census Pop: 	  5,504</a:t>
            </a:r>
          </a:p>
          <a:p>
            <a:r>
              <a:rPr lang="en-US" sz="800" b="1" dirty="0"/>
              <a:t>FB Potential Reach: 7,800</a:t>
            </a:r>
          </a:p>
          <a:p>
            <a:r>
              <a:rPr lang="en-US" sz="800" b="1" i="1" dirty="0">
                <a:solidFill>
                  <a:srgbClr val="FF0000"/>
                </a:solidFill>
              </a:rPr>
              <a:t>Overage:    +2,296 (+42%)</a:t>
            </a:r>
          </a:p>
        </p:txBody>
      </p:sp>
      <p:cxnSp>
        <p:nvCxnSpPr>
          <p:cNvPr id="156" name="Straight Connector 155">
            <a:extLst>
              <a:ext uri="{FF2B5EF4-FFF2-40B4-BE49-F238E27FC236}">
                <a16:creationId xmlns:a16="http://schemas.microsoft.com/office/drawing/2014/main" xmlns="" id="{2661CBCF-0CB7-41A7-A21D-E35124402F4C}"/>
              </a:ext>
            </a:extLst>
          </p:cNvPr>
          <p:cNvCxnSpPr>
            <a:cxnSpLocks/>
          </p:cNvCxnSpPr>
          <p:nvPr/>
        </p:nvCxnSpPr>
        <p:spPr>
          <a:xfrm flipH="1" flipV="1">
            <a:off x="7291433" y="3427914"/>
            <a:ext cx="299401" cy="4443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xmlns="" id="{BE3F3AEE-97D9-4461-A398-4F66B34FA8A2}"/>
              </a:ext>
            </a:extLst>
          </p:cNvPr>
          <p:cNvSpPr txBox="1"/>
          <p:nvPr/>
        </p:nvSpPr>
        <p:spPr>
          <a:xfrm>
            <a:off x="7320836" y="3850283"/>
            <a:ext cx="1440609"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Great Falls, VA (22066</a:t>
            </a:r>
            <a:r>
              <a:rPr lang="en-US" sz="800" b="1" dirty="0"/>
              <a:t>)</a:t>
            </a:r>
          </a:p>
          <a:p>
            <a:r>
              <a:rPr lang="en-US" sz="800" b="1" dirty="0"/>
              <a:t>U.S. Census Pop: 	  2,020</a:t>
            </a:r>
          </a:p>
          <a:p>
            <a:r>
              <a:rPr lang="en-US" sz="800" b="1" dirty="0"/>
              <a:t>FB Potential Reach: 2,700</a:t>
            </a:r>
          </a:p>
          <a:p>
            <a:r>
              <a:rPr lang="en-US" sz="800" b="1" i="1" dirty="0">
                <a:solidFill>
                  <a:srgbClr val="FF0000"/>
                </a:solidFill>
              </a:rPr>
              <a:t>Overage:    +680 (+34%)</a:t>
            </a:r>
          </a:p>
        </p:txBody>
      </p:sp>
      <p:sp>
        <p:nvSpPr>
          <p:cNvPr id="157" name="TextBox 156">
            <a:extLst>
              <a:ext uri="{FF2B5EF4-FFF2-40B4-BE49-F238E27FC236}">
                <a16:creationId xmlns:a16="http://schemas.microsoft.com/office/drawing/2014/main" xmlns="" id="{AEDB5BAD-DEF5-49E5-B804-76563A05881F}"/>
              </a:ext>
            </a:extLst>
          </p:cNvPr>
          <p:cNvSpPr txBox="1"/>
          <p:nvPr/>
        </p:nvSpPr>
        <p:spPr>
          <a:xfrm>
            <a:off x="3732821" y="4134038"/>
            <a:ext cx="146406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Southlake, TX (76092</a:t>
            </a:r>
            <a:r>
              <a:rPr lang="en-US" sz="800" b="1" dirty="0"/>
              <a:t>)</a:t>
            </a:r>
          </a:p>
          <a:p>
            <a:r>
              <a:rPr lang="en-US" sz="800" b="1" dirty="0"/>
              <a:t>U.S. Census Pop: 	  2,412</a:t>
            </a:r>
          </a:p>
          <a:p>
            <a:r>
              <a:rPr lang="en-US" sz="800" b="1" dirty="0"/>
              <a:t>FB Potential Reach: 5,800</a:t>
            </a:r>
          </a:p>
          <a:p>
            <a:r>
              <a:rPr lang="en-US" sz="800" b="1" i="1" dirty="0">
                <a:solidFill>
                  <a:srgbClr val="FF0000"/>
                </a:solidFill>
              </a:rPr>
              <a:t>Overage:  +3,388 (+140%)</a:t>
            </a:r>
          </a:p>
        </p:txBody>
      </p:sp>
      <p:cxnSp>
        <p:nvCxnSpPr>
          <p:cNvPr id="158" name="Straight Connector 157">
            <a:extLst>
              <a:ext uri="{FF2B5EF4-FFF2-40B4-BE49-F238E27FC236}">
                <a16:creationId xmlns:a16="http://schemas.microsoft.com/office/drawing/2014/main" xmlns="" id="{17AB4178-322F-424F-92A8-E6919524CE2F}"/>
              </a:ext>
            </a:extLst>
          </p:cNvPr>
          <p:cNvCxnSpPr>
            <a:cxnSpLocks/>
          </p:cNvCxnSpPr>
          <p:nvPr/>
        </p:nvCxnSpPr>
        <p:spPr>
          <a:xfrm flipV="1">
            <a:off x="4411598" y="4707631"/>
            <a:ext cx="1" cy="2783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xmlns="" id="{5AED15C5-9443-4327-B63E-C63BF0C4A6AC}"/>
              </a:ext>
            </a:extLst>
          </p:cNvPr>
          <p:cNvCxnSpPr>
            <a:cxnSpLocks/>
            <a:endCxn id="107" idx="1"/>
          </p:cNvCxnSpPr>
          <p:nvPr/>
        </p:nvCxnSpPr>
        <p:spPr>
          <a:xfrm>
            <a:off x="2826747" y="2921736"/>
            <a:ext cx="0" cy="6988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xmlns="" id="{1CFF4961-6D4C-40CC-833F-B8BEE3E7B543}"/>
              </a:ext>
            </a:extLst>
          </p:cNvPr>
          <p:cNvSpPr txBox="1"/>
          <p:nvPr/>
        </p:nvSpPr>
        <p:spPr>
          <a:xfrm>
            <a:off x="2075940" y="2648357"/>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Aspen, CO (81611</a:t>
            </a:r>
            <a:r>
              <a:rPr lang="en-US" sz="800" b="1" dirty="0"/>
              <a:t>)</a:t>
            </a:r>
          </a:p>
          <a:p>
            <a:r>
              <a:rPr lang="en-US" sz="800" b="1" dirty="0"/>
              <a:t>U.S. Census Pop: 	  2,347</a:t>
            </a:r>
          </a:p>
          <a:p>
            <a:r>
              <a:rPr lang="en-US" sz="800" b="1" dirty="0"/>
              <a:t>FB Potential Reach: 4,300</a:t>
            </a:r>
          </a:p>
          <a:p>
            <a:r>
              <a:rPr lang="en-US" sz="800" b="1" i="1" dirty="0">
                <a:solidFill>
                  <a:srgbClr val="FF0000"/>
                </a:solidFill>
              </a:rPr>
              <a:t>Overage:    +1,953 (+83%)</a:t>
            </a:r>
          </a:p>
        </p:txBody>
      </p:sp>
      <p:cxnSp>
        <p:nvCxnSpPr>
          <p:cNvPr id="163" name="Straight Connector 162">
            <a:extLst>
              <a:ext uri="{FF2B5EF4-FFF2-40B4-BE49-F238E27FC236}">
                <a16:creationId xmlns:a16="http://schemas.microsoft.com/office/drawing/2014/main" xmlns="" id="{DD96264E-54CD-418D-821B-FDD0C5344173}"/>
              </a:ext>
            </a:extLst>
          </p:cNvPr>
          <p:cNvCxnSpPr>
            <a:cxnSpLocks/>
          </p:cNvCxnSpPr>
          <p:nvPr/>
        </p:nvCxnSpPr>
        <p:spPr>
          <a:xfrm flipH="1">
            <a:off x="616947" y="3237101"/>
            <a:ext cx="90488" cy="4317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xmlns="" id="{DBA588B4-A42C-4B53-887F-52257D8E2D29}"/>
              </a:ext>
            </a:extLst>
          </p:cNvPr>
          <p:cNvSpPr txBox="1"/>
          <p:nvPr/>
        </p:nvSpPr>
        <p:spPr>
          <a:xfrm>
            <a:off x="185477" y="2700033"/>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Atherton, CA (94027</a:t>
            </a:r>
            <a:r>
              <a:rPr lang="en-US" sz="800" b="1" dirty="0"/>
              <a:t>)</a:t>
            </a:r>
          </a:p>
          <a:p>
            <a:r>
              <a:rPr lang="en-US" sz="800" b="1" dirty="0"/>
              <a:t>U.S. Census Pop: 	  1,108</a:t>
            </a:r>
          </a:p>
          <a:p>
            <a:r>
              <a:rPr lang="en-US" sz="800" b="1" dirty="0"/>
              <a:t>FB Potential Reach: 1,300</a:t>
            </a:r>
          </a:p>
          <a:p>
            <a:r>
              <a:rPr lang="en-US" sz="800" b="1" i="1" dirty="0">
                <a:solidFill>
                  <a:srgbClr val="FF0000"/>
                </a:solidFill>
              </a:rPr>
              <a:t>Overage:       +192 (+17%)</a:t>
            </a:r>
          </a:p>
        </p:txBody>
      </p:sp>
      <p:cxnSp>
        <p:nvCxnSpPr>
          <p:cNvPr id="165" name="Straight Connector 164">
            <a:extLst>
              <a:ext uri="{FF2B5EF4-FFF2-40B4-BE49-F238E27FC236}">
                <a16:creationId xmlns:a16="http://schemas.microsoft.com/office/drawing/2014/main" xmlns="" id="{BD9F7395-B704-424E-8D37-F6896E04A8EE}"/>
              </a:ext>
            </a:extLst>
          </p:cNvPr>
          <p:cNvCxnSpPr>
            <a:cxnSpLocks/>
          </p:cNvCxnSpPr>
          <p:nvPr/>
        </p:nvCxnSpPr>
        <p:spPr>
          <a:xfrm>
            <a:off x="1061446" y="4489076"/>
            <a:ext cx="193676" cy="5899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xmlns="" id="{49EC56E0-33A6-4630-A4FA-9224528DBCEB}"/>
              </a:ext>
            </a:extLst>
          </p:cNvPr>
          <p:cNvSpPr txBox="1"/>
          <p:nvPr/>
        </p:nvSpPr>
        <p:spPr>
          <a:xfrm>
            <a:off x="507277" y="4701564"/>
            <a:ext cx="1448424" cy="584775"/>
          </a:xfrm>
          <a:prstGeom prst="rect">
            <a:avLst/>
          </a:prstGeom>
          <a:solidFill>
            <a:schemeClr val="accent6">
              <a:lumMod val="20000"/>
              <a:lumOff val="80000"/>
            </a:schemeClr>
          </a:solidFill>
          <a:ln w="28575">
            <a:solidFill>
              <a:schemeClr val="tx1"/>
            </a:solidFill>
          </a:ln>
          <a:effectLst/>
        </p:spPr>
        <p:txBody>
          <a:bodyPr wrap="square" rtlCol="0">
            <a:spAutoFit/>
          </a:bodyPr>
          <a:lstStyle/>
          <a:p>
            <a:r>
              <a:rPr lang="en-US" sz="800" b="1" u="sng" dirty="0"/>
              <a:t>Beverly Hills, CA (90210</a:t>
            </a:r>
            <a:r>
              <a:rPr lang="en-US" sz="800" b="1" dirty="0"/>
              <a:t>)</a:t>
            </a:r>
          </a:p>
          <a:p>
            <a:r>
              <a:rPr lang="en-US" sz="800" b="1" dirty="0"/>
              <a:t>U.S. Census Pop: 	  3,859</a:t>
            </a:r>
          </a:p>
          <a:p>
            <a:r>
              <a:rPr lang="en-US" sz="800" b="1" dirty="0"/>
              <a:t>FB Potential Reach: 9,500</a:t>
            </a:r>
          </a:p>
          <a:p>
            <a:r>
              <a:rPr lang="en-US" sz="800" b="1" i="1" dirty="0">
                <a:solidFill>
                  <a:srgbClr val="FF0000"/>
                </a:solidFill>
              </a:rPr>
              <a:t>Overage:  +5,641 (+146%)</a:t>
            </a:r>
          </a:p>
        </p:txBody>
      </p:sp>
      <p:sp>
        <p:nvSpPr>
          <p:cNvPr id="178" name="Text Placeholder 2">
            <a:extLst>
              <a:ext uri="{FF2B5EF4-FFF2-40B4-BE49-F238E27FC236}">
                <a16:creationId xmlns:a16="http://schemas.microsoft.com/office/drawing/2014/main" xmlns="" id="{7BBD3BEA-EFF1-4EF8-A814-23DE94ED29CC}"/>
              </a:ext>
            </a:extLst>
          </p:cNvPr>
          <p:cNvSpPr txBox="1">
            <a:spLocks/>
          </p:cNvSpPr>
          <p:nvPr/>
        </p:nvSpPr>
        <p:spPr>
          <a:xfrm>
            <a:off x="898500" y="1171336"/>
            <a:ext cx="7132056" cy="27587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P18-34</a:t>
            </a:r>
          </a:p>
        </p:txBody>
      </p:sp>
      <p:sp>
        <p:nvSpPr>
          <p:cNvPr id="179" name="Text Placeholder 4">
            <a:extLst>
              <a:ext uri="{FF2B5EF4-FFF2-40B4-BE49-F238E27FC236}">
                <a16:creationId xmlns:a16="http://schemas.microsoft.com/office/drawing/2014/main" xmlns="" id="{A09C3EDC-B42F-4D4F-A69F-F569FF9F2A9A}"/>
              </a:ext>
            </a:extLst>
          </p:cNvPr>
          <p:cNvSpPr txBox="1">
            <a:spLocks/>
          </p:cNvSpPr>
          <p:nvPr/>
        </p:nvSpPr>
        <p:spPr>
          <a:xfrm>
            <a:off x="329142" y="6124349"/>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181996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2111333"/>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sz="3600" b="1" dirty="0">
                <a:solidFill>
                  <a:schemeClr val="tx1"/>
                </a:solidFill>
              </a:rPr>
              <a:t>OK, So Reach Is Overstated…</a:t>
            </a:r>
          </a:p>
          <a:p>
            <a:endParaRPr lang="en-US" sz="4800" b="1" dirty="0">
              <a:solidFill>
                <a:schemeClr val="tx1"/>
              </a:solidFill>
            </a:endParaRPr>
          </a:p>
          <a:p>
            <a:endParaRPr lang="en-US" sz="4800" b="1" dirty="0">
              <a:solidFill>
                <a:schemeClr val="tx1"/>
              </a:solidFill>
            </a:endParaRPr>
          </a:p>
          <a:p>
            <a:r>
              <a:rPr lang="en-US" sz="4800" b="1" dirty="0">
                <a:solidFill>
                  <a:schemeClr val="tx1"/>
                </a:solidFill>
              </a:rPr>
              <a:t>So What?</a:t>
            </a:r>
          </a:p>
        </p:txBody>
      </p:sp>
      <p:sp>
        <p:nvSpPr>
          <p:cNvPr id="3" name="Text Placeholder 2">
            <a:extLst>
              <a:ext uri="{FF2B5EF4-FFF2-40B4-BE49-F238E27FC236}">
                <a16:creationId xmlns:a16="http://schemas.microsoft.com/office/drawing/2014/main" xmlns="" id="{6C807D1F-D605-43A9-A3CE-D05F4F031FD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9676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344081"/>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There’s A Potential For Facebook Reach Inflation To Have Real Consequences For An Advertiser’s Overall Communications Plan </a:t>
            </a:r>
          </a:p>
        </p:txBody>
      </p:sp>
      <p:grpSp>
        <p:nvGrpSpPr>
          <p:cNvPr id="3" name="Group 2">
            <a:extLst>
              <a:ext uri="{FF2B5EF4-FFF2-40B4-BE49-F238E27FC236}">
                <a16:creationId xmlns:a16="http://schemas.microsoft.com/office/drawing/2014/main" xmlns="" id="{6B237719-1824-41F2-BD85-B2C4837DDEFE}"/>
              </a:ext>
            </a:extLst>
          </p:cNvPr>
          <p:cNvGrpSpPr/>
          <p:nvPr/>
        </p:nvGrpSpPr>
        <p:grpSpPr>
          <a:xfrm>
            <a:off x="26376" y="2028530"/>
            <a:ext cx="9060111" cy="3968427"/>
            <a:chOff x="26376" y="2028530"/>
            <a:chExt cx="9060111" cy="3968427"/>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2028530"/>
              <a:ext cx="9060111" cy="3968427"/>
            </a:xfrm>
            <a:prstGeom prst="rect">
              <a:avLst/>
            </a:prstGeom>
            <a:ln>
              <a:solidFill>
                <a:schemeClr val="tx1"/>
              </a:solidFill>
            </a:ln>
          </p:spPr>
        </p:pic>
        <p:sp>
          <p:nvSpPr>
            <p:cNvPr id="2" name="Rectangle 1">
              <a:extLst>
                <a:ext uri="{FF2B5EF4-FFF2-40B4-BE49-F238E27FC236}">
                  <a16:creationId xmlns:a16="http://schemas.microsoft.com/office/drawing/2014/main" xmlns="" id="{45E6BC68-D7F0-4B54-B30C-C78BE8AEA5AF}"/>
                </a:ext>
              </a:extLst>
            </p:cNvPr>
            <p:cNvSpPr/>
            <p:nvPr/>
          </p:nvSpPr>
          <p:spPr>
            <a:xfrm>
              <a:off x="124312" y="2247254"/>
              <a:ext cx="799417"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0EB0E2B-0088-474F-942C-39A64E53E349}"/>
                </a:ext>
              </a:extLst>
            </p:cNvPr>
            <p:cNvSpPr/>
            <p:nvPr/>
          </p:nvSpPr>
          <p:spPr>
            <a:xfrm>
              <a:off x="7627456" y="2034268"/>
              <a:ext cx="1459031" cy="233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 Placeholder 2">
            <a:extLst>
              <a:ext uri="{FF2B5EF4-FFF2-40B4-BE49-F238E27FC236}">
                <a16:creationId xmlns:a16="http://schemas.microsoft.com/office/drawing/2014/main" xmlns="" id="{19B633C7-AFE2-4210-9BE2-15BEF5E7A5F8}"/>
              </a:ext>
            </a:extLst>
          </p:cNvPr>
          <p:cNvSpPr>
            <a:spLocks noGrp="1"/>
          </p:cNvSpPr>
          <p:nvPr>
            <p:ph type="body" sz="quarter" idx="13"/>
          </p:nvPr>
        </p:nvSpPr>
        <p:spPr>
          <a:xfrm>
            <a:off x="233181" y="1262453"/>
            <a:ext cx="8733789" cy="766077"/>
          </a:xfrm>
        </p:spPr>
        <p:txBody>
          <a:bodyPr/>
          <a:lstStyle/>
          <a:p>
            <a:r>
              <a:rPr lang="en-US" sz="1400" b="1" dirty="0"/>
              <a:t>In addition to providing audience and targeting data, more importantly Facebook Ads Manager functions as a tool for an advertiser to </a:t>
            </a:r>
            <a:r>
              <a:rPr lang="en-US" sz="1400" b="1" u="sng" dirty="0"/>
              <a:t>plan</a:t>
            </a:r>
            <a:r>
              <a:rPr lang="en-US" sz="1400" b="1" dirty="0"/>
              <a:t>, </a:t>
            </a:r>
            <a:r>
              <a:rPr lang="en-US" sz="1400" b="1" u="sng" dirty="0"/>
              <a:t>budget</a:t>
            </a:r>
            <a:r>
              <a:rPr lang="en-US" sz="1400" b="1" dirty="0"/>
              <a:t>, </a:t>
            </a:r>
            <a:r>
              <a:rPr lang="en-US" sz="1400" b="1" u="sng" dirty="0"/>
              <a:t>buy</a:t>
            </a:r>
            <a:r>
              <a:rPr lang="en-US" sz="1400" b="1" dirty="0"/>
              <a:t> and </a:t>
            </a:r>
            <a:r>
              <a:rPr lang="en-US" sz="1400" b="1" u="sng" dirty="0"/>
              <a:t>optimize</a:t>
            </a:r>
            <a:r>
              <a:rPr lang="en-US" sz="1400" b="1" dirty="0"/>
              <a:t> their own campaigns across Facebook platforms. </a:t>
            </a:r>
            <a:endParaRPr lang="en-US" sz="1200" b="1" dirty="0"/>
          </a:p>
        </p:txBody>
      </p:sp>
      <p:sp>
        <p:nvSpPr>
          <p:cNvPr id="8" name="Text Placeholder 3">
            <a:extLst>
              <a:ext uri="{FF2B5EF4-FFF2-40B4-BE49-F238E27FC236}">
                <a16:creationId xmlns:a16="http://schemas.microsoft.com/office/drawing/2014/main" xmlns="" id="{D73370B2-091D-47B2-B675-2D6E970F65E1}"/>
              </a:ext>
            </a:extLst>
          </p:cNvPr>
          <p:cNvSpPr txBox="1">
            <a:spLocks/>
          </p:cNvSpPr>
          <p:nvPr/>
        </p:nvSpPr>
        <p:spPr>
          <a:xfrm>
            <a:off x="321734" y="6408390"/>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September 20</a:t>
            </a:r>
            <a:r>
              <a:rPr lang="en-US" sz="800" baseline="30000" dirty="0"/>
              <a:t>th</a:t>
            </a:r>
            <a:r>
              <a:rPr lang="en-US" sz="800" dirty="0"/>
              <a:t>, 2017; P18-34, United States, “people who live in this location.” “FB Potential Reach” includes Facebook + Instagram + Audience Network + Messenger platforms. (Facebook numbers are fluid and are subject to change based on the date when numbers are pulled). </a:t>
            </a:r>
          </a:p>
        </p:txBody>
      </p:sp>
      <p:sp>
        <p:nvSpPr>
          <p:cNvPr id="9" name="Text Placeholder 4">
            <a:extLst>
              <a:ext uri="{FF2B5EF4-FFF2-40B4-BE49-F238E27FC236}">
                <a16:creationId xmlns:a16="http://schemas.microsoft.com/office/drawing/2014/main" xmlns="" id="{2FDCDF9F-C523-4F61-B032-B9AC4690081A}"/>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10" name="Text Placeholder 2">
            <a:extLst>
              <a:ext uri="{FF2B5EF4-FFF2-40B4-BE49-F238E27FC236}">
                <a16:creationId xmlns:a16="http://schemas.microsoft.com/office/drawing/2014/main" xmlns="" id="{A42953F0-DE06-41BF-86B9-354796AFECA1}"/>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Tree>
    <p:extLst>
      <p:ext uri="{BB962C8B-B14F-4D97-AF65-F5344CB8AC3E}">
        <p14:creationId xmlns:p14="http://schemas.microsoft.com/office/powerpoint/2010/main" val="285163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484757"/>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Summary</a:t>
            </a:r>
          </a:p>
        </p:txBody>
      </p:sp>
      <p:sp>
        <p:nvSpPr>
          <p:cNvPr id="9" name="Text Placeholder 2">
            <a:extLst>
              <a:ext uri="{FF2B5EF4-FFF2-40B4-BE49-F238E27FC236}">
                <a16:creationId xmlns:a16="http://schemas.microsoft.com/office/drawing/2014/main" xmlns="" id="{79086D53-B0CA-46B9-8CD8-36F11ECCF086}"/>
              </a:ext>
            </a:extLst>
          </p:cNvPr>
          <p:cNvSpPr>
            <a:spLocks noGrp="1"/>
          </p:cNvSpPr>
          <p:nvPr>
            <p:ph type="body" sz="quarter" idx="13"/>
          </p:nvPr>
        </p:nvSpPr>
        <p:spPr>
          <a:xfrm>
            <a:off x="217622" y="1099038"/>
            <a:ext cx="8733789" cy="4836046"/>
          </a:xfrm>
        </p:spPr>
        <p:txBody>
          <a:bodyPr/>
          <a:lstStyle/>
          <a:p>
            <a:pPr algn="l"/>
            <a:r>
              <a:rPr lang="en-US" sz="1400" b="1" dirty="0"/>
              <a:t>In what’s seemingly become a regular occurrence as of late, Facebook was recently forced again to publicly defend some of their key metrics to the advertising community.  This time it involved the estimated reach numbers that Facebook reflects in their Ads Manager product after global reports surfaced that the potential reach for younger demos in several countries was higher than current Census population data.  </a:t>
            </a:r>
          </a:p>
          <a:p>
            <a:pPr algn="l"/>
            <a:endParaRPr lang="en-US" sz="1400" b="1" dirty="0"/>
          </a:p>
          <a:p>
            <a:pPr algn="l"/>
            <a:r>
              <a:rPr lang="en-US" sz="1400" b="1" dirty="0"/>
              <a:t>This discrepancy was brought to the forefront in the United States when a respected Wall Street analyst did the same analysis at the country level for the investor community.  This “potential reach” inflation should be important to advertisers since the metric lives in the Facebook Ads Manager product; a self-serve tool that allows anyone to plan, budget, buy and optimize their own campaigns across Facebook platforms. </a:t>
            </a:r>
          </a:p>
          <a:p>
            <a:pPr algn="l"/>
            <a:endParaRPr lang="en-US" sz="1400" b="1" dirty="0"/>
          </a:p>
          <a:p>
            <a:pPr algn="l"/>
            <a:r>
              <a:rPr lang="en-US" sz="1400" b="1" dirty="0"/>
              <a:t>In this report, we set out to confirm the numbers that were being reported in the press and then we drilled down further into several geographies – states, cities, zip codes - to see if this reach inflation is a nationwide issue or if it’s just isolated to a few areas throughout the country.</a:t>
            </a:r>
          </a:p>
          <a:p>
            <a:pPr algn="l"/>
            <a:endParaRPr lang="en-US" sz="1400" b="1" dirty="0"/>
          </a:p>
          <a:p>
            <a:pPr algn="l"/>
            <a:r>
              <a:rPr lang="en-US" sz="1400" b="1" dirty="0"/>
              <a:t>Finally, we set forth an example of executing an advertising schedule through Facebook Ads Manager to show the potential impact that reach inflation could have on an advertiser’s campaign.  </a:t>
            </a:r>
          </a:p>
        </p:txBody>
      </p:sp>
    </p:spTree>
    <p:extLst>
      <p:ext uri="{BB962C8B-B14F-4D97-AF65-F5344CB8AC3E}">
        <p14:creationId xmlns:p14="http://schemas.microsoft.com/office/powerpoint/2010/main" val="319200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FA0CF573-ABCF-43B6-AB02-7B1F7EF24A39}"/>
              </a:ext>
            </a:extLst>
          </p:cNvPr>
          <p:cNvGrpSpPr/>
          <p:nvPr/>
        </p:nvGrpSpPr>
        <p:grpSpPr>
          <a:xfrm>
            <a:off x="26376" y="1861478"/>
            <a:ext cx="9060111" cy="4135480"/>
            <a:chOff x="26376" y="1861478"/>
            <a:chExt cx="9060111" cy="4135480"/>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861478"/>
              <a:ext cx="9060111" cy="4135480"/>
            </a:xfrm>
            <a:prstGeom prst="rect">
              <a:avLst/>
            </a:prstGeom>
            <a:ln>
              <a:solidFill>
                <a:schemeClr val="tx1"/>
              </a:solidFill>
            </a:ln>
          </p:spPr>
        </p:pic>
        <p:sp>
          <p:nvSpPr>
            <p:cNvPr id="26" name="Rectangle 25">
              <a:extLst>
                <a:ext uri="{FF2B5EF4-FFF2-40B4-BE49-F238E27FC236}">
                  <a16:creationId xmlns:a16="http://schemas.microsoft.com/office/drawing/2014/main" xmlns="" id="{E0729B64-DD2C-4D81-9DC9-035997D848A0}"/>
                </a:ext>
              </a:extLst>
            </p:cNvPr>
            <p:cNvSpPr/>
            <p:nvPr/>
          </p:nvSpPr>
          <p:spPr>
            <a:xfrm>
              <a:off x="7627455" y="1875865"/>
              <a:ext cx="1459031" cy="233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F3C15F1-66E3-4DE3-A2A7-2DB08373E0DB}"/>
                </a:ext>
              </a:extLst>
            </p:cNvPr>
            <p:cNvSpPr/>
            <p:nvPr/>
          </p:nvSpPr>
          <p:spPr>
            <a:xfrm>
              <a:off x="35152" y="2095678"/>
              <a:ext cx="961289" cy="1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 Placeholder 2">
            <a:extLst>
              <a:ext uri="{FF2B5EF4-FFF2-40B4-BE49-F238E27FC236}">
                <a16:creationId xmlns:a16="http://schemas.microsoft.com/office/drawing/2014/main" xmlns="" id="{19B633C7-AFE2-4210-9BE2-15BEF5E7A5F8}"/>
              </a:ext>
            </a:extLst>
          </p:cNvPr>
          <p:cNvSpPr>
            <a:spLocks noGrp="1"/>
          </p:cNvSpPr>
          <p:nvPr>
            <p:ph type="body" sz="quarter" idx="13"/>
          </p:nvPr>
        </p:nvSpPr>
        <p:spPr>
          <a:xfrm>
            <a:off x="233181" y="1262454"/>
            <a:ext cx="8733789" cy="406315"/>
          </a:xfrm>
        </p:spPr>
        <p:txBody>
          <a:bodyPr/>
          <a:lstStyle/>
          <a:p>
            <a:r>
              <a:rPr lang="en-US" sz="1400" b="1" dirty="0"/>
              <a:t>Once all buy parameters are set, Facebook will calculate the estimated daily reach of your campaign based on “past campaign data, the budget entered and market data”</a:t>
            </a:r>
            <a:endParaRPr lang="en-US" sz="1200" b="1" dirty="0"/>
          </a:p>
        </p:txBody>
      </p:sp>
      <p:sp>
        <p:nvSpPr>
          <p:cNvPr id="8" name="Text Placeholder 3">
            <a:extLst>
              <a:ext uri="{FF2B5EF4-FFF2-40B4-BE49-F238E27FC236}">
                <a16:creationId xmlns:a16="http://schemas.microsoft.com/office/drawing/2014/main" xmlns="" id="{D73370B2-091D-47B2-B675-2D6E970F65E1}"/>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9" name="Text Placeholder 4">
            <a:extLst>
              <a:ext uri="{FF2B5EF4-FFF2-40B4-BE49-F238E27FC236}">
                <a16:creationId xmlns:a16="http://schemas.microsoft.com/office/drawing/2014/main" xmlns="" id="{2FDCDF9F-C523-4F61-B032-B9AC4690081A}"/>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10" name="Text Placeholder 2">
            <a:extLst>
              <a:ext uri="{FF2B5EF4-FFF2-40B4-BE49-F238E27FC236}">
                <a16:creationId xmlns:a16="http://schemas.microsoft.com/office/drawing/2014/main" xmlns="" id="{A42953F0-DE06-41BF-86B9-354796AFECA1}"/>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
        <p:nvSpPr>
          <p:cNvPr id="11" name="Title 1">
            <a:extLst>
              <a:ext uri="{FF2B5EF4-FFF2-40B4-BE49-F238E27FC236}">
                <a16:creationId xmlns:a16="http://schemas.microsoft.com/office/drawing/2014/main" xmlns="" id="{8FF495C4-777A-4BCE-9418-505E0A0CE3F6}"/>
              </a:ext>
            </a:extLst>
          </p:cNvPr>
          <p:cNvSpPr txBox="1">
            <a:spLocks/>
          </p:cNvSpPr>
          <p:nvPr/>
        </p:nvSpPr>
        <p:spPr>
          <a:xfrm>
            <a:off x="150688" y="344081"/>
            <a:ext cx="8842658"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To Make A Buy, It’s As “Simple” As Selecting Your Target Then Setting The Budget, Campaign Dates And Entering A Bid Amount</a:t>
            </a:r>
          </a:p>
        </p:txBody>
      </p:sp>
      <p:sp>
        <p:nvSpPr>
          <p:cNvPr id="13" name="Rectangle 12">
            <a:extLst>
              <a:ext uri="{FF2B5EF4-FFF2-40B4-BE49-F238E27FC236}">
                <a16:creationId xmlns:a16="http://schemas.microsoft.com/office/drawing/2014/main" xmlns="" id="{9DA656EF-D7F6-4C65-B764-C4E7F8F0090B}"/>
              </a:ext>
            </a:extLst>
          </p:cNvPr>
          <p:cNvSpPr/>
          <p:nvPr/>
        </p:nvSpPr>
        <p:spPr>
          <a:xfrm>
            <a:off x="1022818" y="2583637"/>
            <a:ext cx="1100176" cy="3404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Select target in the “Audience” section</a:t>
            </a:r>
            <a:endParaRPr lang="en-US" sz="900" b="1" dirty="0">
              <a:solidFill>
                <a:srgbClr val="FF0000"/>
              </a:solidFill>
              <a:latin typeface="Calibri" panose="020F0502020204030204"/>
            </a:endParaRPr>
          </a:p>
        </p:txBody>
      </p:sp>
      <p:cxnSp>
        <p:nvCxnSpPr>
          <p:cNvPr id="14" name="Straight Arrow Connector 13">
            <a:extLst>
              <a:ext uri="{FF2B5EF4-FFF2-40B4-BE49-F238E27FC236}">
                <a16:creationId xmlns:a16="http://schemas.microsoft.com/office/drawing/2014/main" xmlns="" id="{1FF1C717-C53E-4BEC-BDF3-C62B03B80CA2}"/>
              </a:ext>
            </a:extLst>
          </p:cNvPr>
          <p:cNvCxnSpPr>
            <a:cxnSpLocks/>
          </p:cNvCxnSpPr>
          <p:nvPr/>
        </p:nvCxnSpPr>
        <p:spPr>
          <a:xfrm flipH="1" flipV="1">
            <a:off x="1564113" y="2252656"/>
            <a:ext cx="1" cy="355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7290B721-9179-4BB6-8040-5586D88DEBCC}"/>
              </a:ext>
            </a:extLst>
          </p:cNvPr>
          <p:cNvSpPr/>
          <p:nvPr/>
        </p:nvSpPr>
        <p:spPr>
          <a:xfrm>
            <a:off x="2131786" y="2574845"/>
            <a:ext cx="1100176" cy="3404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Set Your Budget</a:t>
            </a:r>
            <a:endParaRPr lang="en-US" sz="900" b="1" dirty="0">
              <a:solidFill>
                <a:srgbClr val="FF0000"/>
              </a:solidFill>
              <a:latin typeface="Calibri" panose="020F0502020204030204"/>
            </a:endParaRPr>
          </a:p>
        </p:txBody>
      </p:sp>
      <p:cxnSp>
        <p:nvCxnSpPr>
          <p:cNvPr id="17" name="Straight Arrow Connector 16">
            <a:extLst>
              <a:ext uri="{FF2B5EF4-FFF2-40B4-BE49-F238E27FC236}">
                <a16:creationId xmlns:a16="http://schemas.microsoft.com/office/drawing/2014/main" xmlns="" id="{966B9331-0A09-49F6-BEC9-380DF6B868E0}"/>
              </a:ext>
            </a:extLst>
          </p:cNvPr>
          <p:cNvCxnSpPr>
            <a:cxnSpLocks/>
          </p:cNvCxnSpPr>
          <p:nvPr/>
        </p:nvCxnSpPr>
        <p:spPr>
          <a:xfrm>
            <a:off x="3101854" y="2740622"/>
            <a:ext cx="4414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B49C531B-25A3-4FA9-83DE-0BCB6DAAE8DC}"/>
              </a:ext>
            </a:extLst>
          </p:cNvPr>
          <p:cNvSpPr/>
          <p:nvPr/>
        </p:nvSpPr>
        <p:spPr>
          <a:xfrm>
            <a:off x="1222131" y="3351493"/>
            <a:ext cx="1960008" cy="3404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Set Your Desired Campaign Dates</a:t>
            </a:r>
            <a:endParaRPr lang="en-US" sz="900" b="1" dirty="0">
              <a:solidFill>
                <a:srgbClr val="FF0000"/>
              </a:solidFill>
              <a:latin typeface="Calibri" panose="020F0502020204030204"/>
            </a:endParaRPr>
          </a:p>
        </p:txBody>
      </p:sp>
      <p:cxnSp>
        <p:nvCxnSpPr>
          <p:cNvPr id="20" name="Straight Arrow Connector 19">
            <a:extLst>
              <a:ext uri="{FF2B5EF4-FFF2-40B4-BE49-F238E27FC236}">
                <a16:creationId xmlns:a16="http://schemas.microsoft.com/office/drawing/2014/main" xmlns="" id="{86E6A2C3-B3EE-45B9-97E7-8BB35D1A719C}"/>
              </a:ext>
            </a:extLst>
          </p:cNvPr>
          <p:cNvCxnSpPr>
            <a:cxnSpLocks/>
          </p:cNvCxnSpPr>
          <p:nvPr/>
        </p:nvCxnSpPr>
        <p:spPr>
          <a:xfrm>
            <a:off x="3052031" y="3517270"/>
            <a:ext cx="7726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08C8F89A-31EB-4F98-960E-91BE258187B7}"/>
              </a:ext>
            </a:extLst>
          </p:cNvPr>
          <p:cNvSpPr/>
          <p:nvPr/>
        </p:nvSpPr>
        <p:spPr>
          <a:xfrm>
            <a:off x="1178170" y="4281507"/>
            <a:ext cx="1437093" cy="3404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Decide how often people see your ad</a:t>
            </a:r>
            <a:endParaRPr lang="en-US" sz="900" b="1" dirty="0">
              <a:solidFill>
                <a:srgbClr val="FF0000"/>
              </a:solidFill>
              <a:latin typeface="Calibri" panose="020F0502020204030204"/>
            </a:endParaRPr>
          </a:p>
        </p:txBody>
      </p:sp>
      <p:cxnSp>
        <p:nvCxnSpPr>
          <p:cNvPr id="23" name="Straight Arrow Connector 22">
            <a:extLst>
              <a:ext uri="{FF2B5EF4-FFF2-40B4-BE49-F238E27FC236}">
                <a16:creationId xmlns:a16="http://schemas.microsoft.com/office/drawing/2014/main" xmlns="" id="{F8A51D63-1B05-4F9D-B3C6-CA5C378C3554}"/>
              </a:ext>
            </a:extLst>
          </p:cNvPr>
          <p:cNvCxnSpPr>
            <a:cxnSpLocks/>
          </p:cNvCxnSpPr>
          <p:nvPr/>
        </p:nvCxnSpPr>
        <p:spPr>
          <a:xfrm>
            <a:off x="2529116" y="4447284"/>
            <a:ext cx="7726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F1C14C46-2AE2-45D3-B023-3890E7409689}"/>
              </a:ext>
            </a:extLst>
          </p:cNvPr>
          <p:cNvSpPr/>
          <p:nvPr/>
        </p:nvSpPr>
        <p:spPr>
          <a:xfrm>
            <a:off x="1063870" y="4890033"/>
            <a:ext cx="1637624" cy="3404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Select an automatic bid or enter a bid amount yourself</a:t>
            </a:r>
          </a:p>
          <a:p>
            <a:pPr algn="ctr" defTabSz="685800"/>
            <a:r>
              <a:rPr lang="en-US" sz="800" dirty="0">
                <a:solidFill>
                  <a:srgbClr val="FF0000"/>
                </a:solidFill>
                <a:latin typeface="Calibri" panose="020F0502020204030204"/>
              </a:rPr>
              <a:t>based on 1,000 impressions, </a:t>
            </a:r>
          </a:p>
          <a:p>
            <a:pPr algn="ctr" defTabSz="685800"/>
            <a:r>
              <a:rPr lang="en-US" sz="800" dirty="0">
                <a:solidFill>
                  <a:srgbClr val="FF0000"/>
                </a:solidFill>
                <a:latin typeface="Calibri" panose="020F0502020204030204"/>
              </a:rPr>
              <a:t>i.e. CPM (cost-per-thousand)</a:t>
            </a:r>
          </a:p>
        </p:txBody>
      </p:sp>
      <p:cxnSp>
        <p:nvCxnSpPr>
          <p:cNvPr id="25" name="Straight Arrow Connector 24">
            <a:extLst>
              <a:ext uri="{FF2B5EF4-FFF2-40B4-BE49-F238E27FC236}">
                <a16:creationId xmlns:a16="http://schemas.microsoft.com/office/drawing/2014/main" xmlns="" id="{6D1CA256-9EE2-44C3-A4AF-FA6C34B99042}"/>
              </a:ext>
            </a:extLst>
          </p:cNvPr>
          <p:cNvCxnSpPr>
            <a:cxnSpLocks/>
          </p:cNvCxnSpPr>
          <p:nvPr/>
        </p:nvCxnSpPr>
        <p:spPr>
          <a:xfrm flipV="1">
            <a:off x="2606554" y="4890033"/>
            <a:ext cx="772623" cy="1657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719585BB-B909-4F26-9627-0998BC15DA30}"/>
              </a:ext>
            </a:extLst>
          </p:cNvPr>
          <p:cNvSpPr/>
          <p:nvPr/>
        </p:nvSpPr>
        <p:spPr>
          <a:xfrm>
            <a:off x="6010873" y="3112477"/>
            <a:ext cx="1307633" cy="1072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21765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291E112-8BA5-400B-8669-E6566FB8FB0B}"/>
              </a:ext>
            </a:extLst>
          </p:cNvPr>
          <p:cNvGrpSpPr/>
          <p:nvPr/>
        </p:nvGrpSpPr>
        <p:grpSpPr>
          <a:xfrm>
            <a:off x="26376" y="1731156"/>
            <a:ext cx="9060111" cy="4265802"/>
            <a:chOff x="26376" y="1731156"/>
            <a:chExt cx="9060111" cy="4265802"/>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731156"/>
              <a:ext cx="9060111" cy="4265802"/>
            </a:xfrm>
            <a:prstGeom prst="rect">
              <a:avLst/>
            </a:prstGeom>
            <a:ln>
              <a:solidFill>
                <a:schemeClr val="tx1"/>
              </a:solidFill>
            </a:ln>
          </p:spPr>
        </p:pic>
        <p:sp>
          <p:nvSpPr>
            <p:cNvPr id="12" name="Rectangle 11">
              <a:extLst>
                <a:ext uri="{FF2B5EF4-FFF2-40B4-BE49-F238E27FC236}">
                  <a16:creationId xmlns:a16="http://schemas.microsoft.com/office/drawing/2014/main" xmlns="" id="{9B0B0D05-4CE5-4D58-8A3C-5DDACF28B7CC}"/>
                </a:ext>
              </a:extLst>
            </p:cNvPr>
            <p:cNvSpPr/>
            <p:nvPr/>
          </p:nvSpPr>
          <p:spPr>
            <a:xfrm>
              <a:off x="106728" y="1968759"/>
              <a:ext cx="911386"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95527DA-6567-49B0-A16D-4D53D8C4977B}"/>
                </a:ext>
              </a:extLst>
            </p:cNvPr>
            <p:cNvSpPr/>
            <p:nvPr/>
          </p:nvSpPr>
          <p:spPr>
            <a:xfrm>
              <a:off x="7627456" y="1731156"/>
              <a:ext cx="1459031" cy="201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344081"/>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To Verify The Accuracy Of The Estimated Daily Reach Metric, We Built A One-Day Campaign Designed To Maximize Reach</a:t>
            </a:r>
          </a:p>
        </p:txBody>
      </p:sp>
      <p:sp>
        <p:nvSpPr>
          <p:cNvPr id="30" name="Rectangle 29">
            <a:extLst>
              <a:ext uri="{FF2B5EF4-FFF2-40B4-BE49-F238E27FC236}">
                <a16:creationId xmlns:a16="http://schemas.microsoft.com/office/drawing/2014/main" xmlns="" id="{3AC0C5A1-0FF7-4C04-9C72-65859980F498}"/>
              </a:ext>
            </a:extLst>
          </p:cNvPr>
          <p:cNvSpPr/>
          <p:nvPr/>
        </p:nvSpPr>
        <p:spPr>
          <a:xfrm>
            <a:off x="3537169" y="2517624"/>
            <a:ext cx="1510019" cy="276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B74E40DA-F935-4A29-97B2-6624F32CA27F}"/>
              </a:ext>
            </a:extLst>
          </p:cNvPr>
          <p:cNvSpPr/>
          <p:nvPr/>
        </p:nvSpPr>
        <p:spPr>
          <a:xfrm>
            <a:off x="3858047" y="3744514"/>
            <a:ext cx="740329" cy="165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32" name="Straight Arrow Connector 31">
            <a:extLst>
              <a:ext uri="{FF2B5EF4-FFF2-40B4-BE49-F238E27FC236}">
                <a16:creationId xmlns:a16="http://schemas.microsoft.com/office/drawing/2014/main" xmlns="" id="{78D2C7BE-6FF7-4172-B3C4-E291198F0DE4}"/>
              </a:ext>
            </a:extLst>
          </p:cNvPr>
          <p:cNvCxnSpPr/>
          <p:nvPr/>
        </p:nvCxnSpPr>
        <p:spPr>
          <a:xfrm flipV="1">
            <a:off x="5047188" y="2379205"/>
            <a:ext cx="163585" cy="1384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1E3E14FF-8A5B-4A54-8A9D-B817FD8D4BC9}"/>
              </a:ext>
            </a:extLst>
          </p:cNvPr>
          <p:cNvSpPr/>
          <p:nvPr/>
        </p:nvSpPr>
        <p:spPr>
          <a:xfrm>
            <a:off x="5128979" y="2088210"/>
            <a:ext cx="817927" cy="276837"/>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$5,000 </a:t>
            </a:r>
          </a:p>
          <a:p>
            <a:pPr algn="ctr" defTabSz="685800"/>
            <a:r>
              <a:rPr lang="en-US" sz="900" b="1" dirty="0">
                <a:solidFill>
                  <a:srgbClr val="FF0000"/>
                </a:solidFill>
                <a:latin typeface="Calibri" panose="020F0502020204030204"/>
              </a:rPr>
              <a:t>Daily Budget</a:t>
            </a:r>
          </a:p>
        </p:txBody>
      </p:sp>
      <p:sp>
        <p:nvSpPr>
          <p:cNvPr id="34" name="Rectangle 33">
            <a:extLst>
              <a:ext uri="{FF2B5EF4-FFF2-40B4-BE49-F238E27FC236}">
                <a16:creationId xmlns:a16="http://schemas.microsoft.com/office/drawing/2014/main" xmlns="" id="{1C0A984E-82C7-48B7-8FF8-657C404153AD}"/>
              </a:ext>
            </a:extLst>
          </p:cNvPr>
          <p:cNvSpPr/>
          <p:nvPr/>
        </p:nvSpPr>
        <p:spPr>
          <a:xfrm>
            <a:off x="3644127" y="4908487"/>
            <a:ext cx="1510019" cy="31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B4819188-FDAB-4901-99A9-2DC9A09AAD8E}"/>
              </a:ext>
            </a:extLst>
          </p:cNvPr>
          <p:cNvSpPr/>
          <p:nvPr/>
        </p:nvSpPr>
        <p:spPr>
          <a:xfrm>
            <a:off x="5544234" y="491005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dirty="0">
                <a:solidFill>
                  <a:srgbClr val="FF0000"/>
                </a:solidFill>
                <a:latin typeface="Calibri" panose="020F0502020204030204"/>
              </a:rPr>
              <a:t>“Low Range” Bid / CPM = $5.13 </a:t>
            </a:r>
          </a:p>
          <a:p>
            <a:pPr defTabSz="685800"/>
            <a:r>
              <a:rPr lang="en-US" sz="900" b="1" dirty="0">
                <a:solidFill>
                  <a:srgbClr val="FF0000"/>
                </a:solidFill>
                <a:latin typeface="Calibri" panose="020F0502020204030204"/>
              </a:rPr>
              <a:t>“Suggested” Bid / CPM = $6.59</a:t>
            </a:r>
          </a:p>
          <a:p>
            <a:pPr defTabSz="685800"/>
            <a:r>
              <a:rPr lang="en-US" sz="900" dirty="0">
                <a:solidFill>
                  <a:srgbClr val="FF0000"/>
                </a:solidFill>
                <a:latin typeface="Calibri" panose="020F0502020204030204"/>
              </a:rPr>
              <a:t>“High Range” Bid / CPM = $8.97</a:t>
            </a:r>
          </a:p>
        </p:txBody>
      </p:sp>
      <p:cxnSp>
        <p:nvCxnSpPr>
          <p:cNvPr id="36" name="Straight Arrow Connector 35">
            <a:extLst>
              <a:ext uri="{FF2B5EF4-FFF2-40B4-BE49-F238E27FC236}">
                <a16:creationId xmlns:a16="http://schemas.microsoft.com/office/drawing/2014/main" xmlns="" id="{D30727AE-293A-4413-BF8B-19625F7833BE}"/>
              </a:ext>
            </a:extLst>
          </p:cNvPr>
          <p:cNvCxnSpPr>
            <a:cxnSpLocks/>
          </p:cNvCxnSpPr>
          <p:nvPr/>
        </p:nvCxnSpPr>
        <p:spPr>
          <a:xfrm>
            <a:off x="5154146" y="5150718"/>
            <a:ext cx="3900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066F2948-4F65-4268-93A6-8CBD759028B2}"/>
              </a:ext>
            </a:extLst>
          </p:cNvPr>
          <p:cNvSpPr/>
          <p:nvPr/>
        </p:nvSpPr>
        <p:spPr>
          <a:xfrm>
            <a:off x="3336881" y="4326500"/>
            <a:ext cx="1710307" cy="165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8104D9F5-F574-4F38-841E-6FE92364E722}"/>
              </a:ext>
            </a:extLst>
          </p:cNvPr>
          <p:cNvSpPr/>
          <p:nvPr/>
        </p:nvSpPr>
        <p:spPr>
          <a:xfrm>
            <a:off x="2034613" y="3424819"/>
            <a:ext cx="1100176" cy="234377"/>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One-Day schedule</a:t>
            </a:r>
            <a:endParaRPr lang="en-US" sz="900" b="1" dirty="0">
              <a:solidFill>
                <a:srgbClr val="FF0000"/>
              </a:solidFill>
              <a:latin typeface="Calibri" panose="020F0502020204030204"/>
            </a:endParaRPr>
          </a:p>
        </p:txBody>
      </p:sp>
      <p:cxnSp>
        <p:nvCxnSpPr>
          <p:cNvPr id="17" name="Straight Arrow Connector 16">
            <a:extLst>
              <a:ext uri="{FF2B5EF4-FFF2-40B4-BE49-F238E27FC236}">
                <a16:creationId xmlns:a16="http://schemas.microsoft.com/office/drawing/2014/main" xmlns="" id="{773A976B-3C79-49BB-A5CD-36C15A4434BB}"/>
              </a:ext>
            </a:extLst>
          </p:cNvPr>
          <p:cNvCxnSpPr>
            <a:cxnSpLocks/>
          </p:cNvCxnSpPr>
          <p:nvPr/>
        </p:nvCxnSpPr>
        <p:spPr>
          <a:xfrm flipH="1" flipV="1">
            <a:off x="3152912" y="3580929"/>
            <a:ext cx="705135" cy="1635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5B95317F-0442-4DBE-A229-F877A6FFC434}"/>
              </a:ext>
            </a:extLst>
          </p:cNvPr>
          <p:cNvSpPr/>
          <p:nvPr/>
        </p:nvSpPr>
        <p:spPr>
          <a:xfrm>
            <a:off x="1908828" y="4128870"/>
            <a:ext cx="1100176" cy="354255"/>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1x Frequency cap to maximize reach</a:t>
            </a:r>
            <a:endParaRPr lang="en-US" sz="900" b="1" dirty="0">
              <a:solidFill>
                <a:srgbClr val="FF0000"/>
              </a:solidFill>
              <a:latin typeface="Calibri" panose="020F0502020204030204"/>
            </a:endParaRPr>
          </a:p>
        </p:txBody>
      </p:sp>
      <p:cxnSp>
        <p:nvCxnSpPr>
          <p:cNvPr id="22" name="Straight Arrow Connector 21">
            <a:extLst>
              <a:ext uri="{FF2B5EF4-FFF2-40B4-BE49-F238E27FC236}">
                <a16:creationId xmlns:a16="http://schemas.microsoft.com/office/drawing/2014/main" xmlns="" id="{FC8812A4-B55C-4CD5-A71F-E85AF8095D31}"/>
              </a:ext>
            </a:extLst>
          </p:cNvPr>
          <p:cNvCxnSpPr>
            <a:cxnSpLocks/>
          </p:cNvCxnSpPr>
          <p:nvPr/>
        </p:nvCxnSpPr>
        <p:spPr>
          <a:xfrm flipH="1" flipV="1">
            <a:off x="3042498" y="4271059"/>
            <a:ext cx="294384" cy="55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D0DAB47-16DC-48A4-AEDB-29E386AFFA0F}"/>
              </a:ext>
            </a:extLst>
          </p:cNvPr>
          <p:cNvSpPr/>
          <p:nvPr/>
        </p:nvSpPr>
        <p:spPr>
          <a:xfrm>
            <a:off x="1035698" y="1965091"/>
            <a:ext cx="1007707" cy="165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Text Placeholder 3">
            <a:extLst>
              <a:ext uri="{FF2B5EF4-FFF2-40B4-BE49-F238E27FC236}">
                <a16:creationId xmlns:a16="http://schemas.microsoft.com/office/drawing/2014/main" xmlns="" id="{3B674221-6E4E-4CCF-B488-8AA939CD9E52}"/>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27" name="Text Placeholder 4">
            <a:extLst>
              <a:ext uri="{FF2B5EF4-FFF2-40B4-BE49-F238E27FC236}">
                <a16:creationId xmlns:a16="http://schemas.microsoft.com/office/drawing/2014/main" xmlns="" id="{66D30237-36B3-4EA5-B051-1DC35CC82AE6}"/>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23" name="Text Placeholder 2">
            <a:extLst>
              <a:ext uri="{FF2B5EF4-FFF2-40B4-BE49-F238E27FC236}">
                <a16:creationId xmlns:a16="http://schemas.microsoft.com/office/drawing/2014/main" xmlns="" id="{32CA3D75-E667-414C-993F-3BAD67B724EF}"/>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
        <p:nvSpPr>
          <p:cNvPr id="24" name="Text Placeholder 2">
            <a:extLst>
              <a:ext uri="{FF2B5EF4-FFF2-40B4-BE49-F238E27FC236}">
                <a16:creationId xmlns:a16="http://schemas.microsoft.com/office/drawing/2014/main" xmlns="" id="{95F6A3F3-A32D-4C9C-BDBD-0562173BAB25}"/>
              </a:ext>
            </a:extLst>
          </p:cNvPr>
          <p:cNvSpPr txBox="1">
            <a:spLocks/>
          </p:cNvSpPr>
          <p:nvPr/>
        </p:nvSpPr>
        <p:spPr>
          <a:xfrm>
            <a:off x="189536" y="1163749"/>
            <a:ext cx="8733789" cy="496779"/>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While a one-day schedule is not a “typical” campaign length, we were limited to this time period for comparison purposes since Facebook only reports estimated reach results at the daily level</a:t>
            </a:r>
            <a:endParaRPr lang="en-US" sz="1200" b="1" dirty="0"/>
          </a:p>
        </p:txBody>
      </p:sp>
      <p:cxnSp>
        <p:nvCxnSpPr>
          <p:cNvPr id="38" name="Straight Arrow Connector 37">
            <a:extLst>
              <a:ext uri="{FF2B5EF4-FFF2-40B4-BE49-F238E27FC236}">
                <a16:creationId xmlns:a16="http://schemas.microsoft.com/office/drawing/2014/main" xmlns="" id="{A0C568EC-3AEA-46FB-A9AB-3A71B449C973}"/>
              </a:ext>
            </a:extLst>
          </p:cNvPr>
          <p:cNvCxnSpPr>
            <a:cxnSpLocks/>
          </p:cNvCxnSpPr>
          <p:nvPr/>
        </p:nvCxnSpPr>
        <p:spPr>
          <a:xfrm flipH="1" flipV="1">
            <a:off x="3349742" y="4863195"/>
            <a:ext cx="294384" cy="55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A87D9CDF-3BB7-4AC0-9C50-E957F9A88CBF}"/>
              </a:ext>
            </a:extLst>
          </p:cNvPr>
          <p:cNvSpPr/>
          <p:nvPr/>
        </p:nvSpPr>
        <p:spPr>
          <a:xfrm>
            <a:off x="1575472" y="4667043"/>
            <a:ext cx="1713610" cy="483676"/>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The manual bid option includes both a Facebook suggested bid / CPM and range</a:t>
            </a:r>
            <a:endParaRPr lang="en-US" sz="900" b="1" dirty="0">
              <a:solidFill>
                <a:srgbClr val="FF0000"/>
              </a:solidFill>
              <a:latin typeface="Calibri" panose="020F0502020204030204"/>
            </a:endParaRPr>
          </a:p>
        </p:txBody>
      </p:sp>
      <p:cxnSp>
        <p:nvCxnSpPr>
          <p:cNvPr id="37" name="Straight Arrow Connector 36">
            <a:extLst>
              <a:ext uri="{FF2B5EF4-FFF2-40B4-BE49-F238E27FC236}">
                <a16:creationId xmlns:a16="http://schemas.microsoft.com/office/drawing/2014/main" xmlns="" id="{284FF40E-A5F3-4A20-96DB-746DC7142FA8}"/>
              </a:ext>
            </a:extLst>
          </p:cNvPr>
          <p:cNvCxnSpPr>
            <a:cxnSpLocks/>
          </p:cNvCxnSpPr>
          <p:nvPr/>
        </p:nvCxnSpPr>
        <p:spPr>
          <a:xfrm flipH="1" flipV="1">
            <a:off x="1488636" y="2170781"/>
            <a:ext cx="1" cy="355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0C5DA696-A83C-4DFC-90E9-3AA8209AF4F3}"/>
              </a:ext>
            </a:extLst>
          </p:cNvPr>
          <p:cNvSpPr/>
          <p:nvPr/>
        </p:nvSpPr>
        <p:spPr>
          <a:xfrm>
            <a:off x="1122098" y="2363489"/>
            <a:ext cx="733078" cy="233564"/>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P18-34</a:t>
            </a:r>
            <a:endParaRPr lang="en-US" sz="900" b="1" dirty="0">
              <a:solidFill>
                <a:srgbClr val="FF0000"/>
              </a:solidFill>
              <a:latin typeface="Calibri" panose="020F0502020204030204"/>
            </a:endParaRPr>
          </a:p>
        </p:txBody>
      </p:sp>
    </p:spTree>
    <p:extLst>
      <p:ext uri="{BB962C8B-B14F-4D97-AF65-F5344CB8AC3E}">
        <p14:creationId xmlns:p14="http://schemas.microsoft.com/office/powerpoint/2010/main" val="110077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6FDADD4-A618-4CE4-834C-10F6D7FAC2D2}"/>
              </a:ext>
            </a:extLst>
          </p:cNvPr>
          <p:cNvGrpSpPr/>
          <p:nvPr/>
        </p:nvGrpSpPr>
        <p:grpSpPr>
          <a:xfrm>
            <a:off x="26376" y="1731156"/>
            <a:ext cx="9060111" cy="4265802"/>
            <a:chOff x="26376" y="1731156"/>
            <a:chExt cx="9060111" cy="4265802"/>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731156"/>
              <a:ext cx="9060111" cy="4265802"/>
            </a:xfrm>
            <a:prstGeom prst="rect">
              <a:avLst/>
            </a:prstGeom>
            <a:ln>
              <a:solidFill>
                <a:schemeClr val="tx1"/>
              </a:solidFill>
            </a:ln>
          </p:spPr>
        </p:pic>
        <p:sp>
          <p:nvSpPr>
            <p:cNvPr id="18" name="Rectangle 17">
              <a:extLst>
                <a:ext uri="{FF2B5EF4-FFF2-40B4-BE49-F238E27FC236}">
                  <a16:creationId xmlns:a16="http://schemas.microsoft.com/office/drawing/2014/main" xmlns="" id="{E8F206B9-5D71-4AA7-B67C-5EA315C5F7BA}"/>
                </a:ext>
              </a:extLst>
            </p:cNvPr>
            <p:cNvSpPr/>
            <p:nvPr/>
          </p:nvSpPr>
          <p:spPr>
            <a:xfrm>
              <a:off x="124312" y="1968759"/>
              <a:ext cx="799417"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FC57782-5FBE-4F83-B345-F06AE331E1FD}"/>
                </a:ext>
              </a:extLst>
            </p:cNvPr>
            <p:cNvSpPr/>
            <p:nvPr/>
          </p:nvSpPr>
          <p:spPr>
            <a:xfrm>
              <a:off x="7627456" y="1731156"/>
              <a:ext cx="1459031" cy="201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63700" y="344081"/>
            <a:ext cx="894059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Based On </a:t>
            </a:r>
            <a:r>
              <a:rPr lang="en-US" dirty="0">
                <a:solidFill>
                  <a:prstClr val="black"/>
                </a:solidFill>
              </a:rPr>
              <a:t>The </a:t>
            </a:r>
            <a:r>
              <a:rPr kumimoji="0" lang="en-US" sz="2600" b="0" i="0" u="none" strike="noStrike" kern="1200" cap="none" spc="-100" normalizeH="0" baseline="0" noProof="0" dirty="0">
                <a:ln>
                  <a:noFill/>
                </a:ln>
                <a:solidFill>
                  <a:prstClr val="black"/>
                </a:solidFill>
                <a:effectLst/>
                <a:uLnTx/>
                <a:uFillTx/>
                <a:latin typeface="Trebuchet MS"/>
                <a:ea typeface="+mj-ea"/>
              </a:rPr>
              <a:t>Budget &amp; Bid, An Advertiser Can Use Media Math To Figure Out Their Expected Campaign Impressions</a:t>
            </a:r>
          </a:p>
        </p:txBody>
      </p:sp>
      <p:sp>
        <p:nvSpPr>
          <p:cNvPr id="34" name="Rectangle 33">
            <a:extLst>
              <a:ext uri="{FF2B5EF4-FFF2-40B4-BE49-F238E27FC236}">
                <a16:creationId xmlns:a16="http://schemas.microsoft.com/office/drawing/2014/main" xmlns="" id="{1C0A984E-82C7-48B7-8FF8-657C404153AD}"/>
              </a:ext>
            </a:extLst>
          </p:cNvPr>
          <p:cNvSpPr/>
          <p:nvPr/>
        </p:nvSpPr>
        <p:spPr>
          <a:xfrm>
            <a:off x="3644127" y="4908487"/>
            <a:ext cx="1510019" cy="31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B4819188-FDAB-4901-99A9-2DC9A09AAD8E}"/>
              </a:ext>
            </a:extLst>
          </p:cNvPr>
          <p:cNvSpPr/>
          <p:nvPr/>
        </p:nvSpPr>
        <p:spPr>
          <a:xfrm>
            <a:off x="5544234" y="491005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dirty="0">
                <a:solidFill>
                  <a:srgbClr val="FF0000"/>
                </a:solidFill>
                <a:latin typeface="Calibri" panose="020F0502020204030204"/>
              </a:rPr>
              <a:t>“Low Range” Bid / CPM = $5.13 </a:t>
            </a:r>
          </a:p>
          <a:p>
            <a:pPr defTabSz="685800"/>
            <a:r>
              <a:rPr lang="en-US" sz="900" b="1" dirty="0">
                <a:solidFill>
                  <a:srgbClr val="FF0000"/>
                </a:solidFill>
                <a:latin typeface="Calibri" panose="020F0502020204030204"/>
              </a:rPr>
              <a:t>“Suggested” Bid / CPM = $6.59</a:t>
            </a:r>
          </a:p>
          <a:p>
            <a:pPr defTabSz="685800"/>
            <a:r>
              <a:rPr lang="en-US" sz="900" dirty="0">
                <a:solidFill>
                  <a:srgbClr val="FF0000"/>
                </a:solidFill>
                <a:latin typeface="Calibri" panose="020F0502020204030204"/>
              </a:rPr>
              <a:t>“High Range” Bid / CPM = $8.97</a:t>
            </a:r>
          </a:p>
        </p:txBody>
      </p:sp>
      <p:cxnSp>
        <p:nvCxnSpPr>
          <p:cNvPr id="36" name="Straight Arrow Connector 35">
            <a:extLst>
              <a:ext uri="{FF2B5EF4-FFF2-40B4-BE49-F238E27FC236}">
                <a16:creationId xmlns:a16="http://schemas.microsoft.com/office/drawing/2014/main" xmlns="" id="{D30727AE-293A-4413-BF8B-19625F7833BE}"/>
              </a:ext>
            </a:extLst>
          </p:cNvPr>
          <p:cNvCxnSpPr>
            <a:cxnSpLocks/>
          </p:cNvCxnSpPr>
          <p:nvPr/>
        </p:nvCxnSpPr>
        <p:spPr>
          <a:xfrm>
            <a:off x="5154146" y="5150718"/>
            <a:ext cx="3900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1F73F9F5-E041-4FD3-AADD-6329EC10720D}"/>
              </a:ext>
            </a:extLst>
          </p:cNvPr>
          <p:cNvSpPr txBox="1"/>
          <p:nvPr/>
        </p:nvSpPr>
        <p:spPr>
          <a:xfrm>
            <a:off x="7355693" y="4827886"/>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39" name="TextBox 38">
            <a:extLst>
              <a:ext uri="{FF2B5EF4-FFF2-40B4-BE49-F238E27FC236}">
                <a16:creationId xmlns:a16="http://schemas.microsoft.com/office/drawing/2014/main" xmlns="" id="{5F837EEE-388A-49D5-AFBC-7B6DF2AFF398}"/>
              </a:ext>
            </a:extLst>
          </p:cNvPr>
          <p:cNvSpPr txBox="1"/>
          <p:nvPr/>
        </p:nvSpPr>
        <p:spPr>
          <a:xfrm>
            <a:off x="7350450" y="5143522"/>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0" name="TextBox 39">
            <a:extLst>
              <a:ext uri="{FF2B5EF4-FFF2-40B4-BE49-F238E27FC236}">
                <a16:creationId xmlns:a16="http://schemas.microsoft.com/office/drawing/2014/main" xmlns="" id="{6231B567-3074-4E9A-8DD8-187D26C2811F}"/>
              </a:ext>
            </a:extLst>
          </p:cNvPr>
          <p:cNvSpPr txBox="1"/>
          <p:nvPr/>
        </p:nvSpPr>
        <p:spPr>
          <a:xfrm>
            <a:off x="6822830" y="4541364"/>
            <a:ext cx="2263657" cy="338554"/>
          </a:xfrm>
          <a:prstGeom prst="rect">
            <a:avLst/>
          </a:prstGeom>
          <a:noFill/>
        </p:spPr>
        <p:txBody>
          <a:bodyPr wrap="square" rtlCol="0">
            <a:spAutoFit/>
          </a:bodyPr>
          <a:lstStyle/>
          <a:p>
            <a:pPr algn="ctr" defTabSz="685800"/>
            <a:r>
              <a:rPr lang="en-US" sz="800" dirty="0">
                <a:solidFill>
                  <a:srgbClr val="FF0000"/>
                </a:solidFill>
                <a:latin typeface="Calibri" panose="020F0502020204030204"/>
              </a:rPr>
              <a:t>At a $5K budget, below reflects the </a:t>
            </a:r>
            <a:r>
              <a:rPr lang="en-US" sz="800" b="1" u="sng" dirty="0">
                <a:solidFill>
                  <a:srgbClr val="FF0000"/>
                </a:solidFill>
                <a:latin typeface="Calibri" panose="020F0502020204030204"/>
              </a:rPr>
              <a:t>Impressions*</a:t>
            </a:r>
            <a:r>
              <a:rPr lang="en-US" sz="800" dirty="0">
                <a:solidFill>
                  <a:srgbClr val="FF0000"/>
                </a:solidFill>
                <a:latin typeface="Calibri" panose="020F0502020204030204"/>
              </a:rPr>
              <a:t> to be delivered based on the CPMs:</a:t>
            </a:r>
          </a:p>
        </p:txBody>
      </p:sp>
      <p:sp>
        <p:nvSpPr>
          <p:cNvPr id="41" name="TextBox 40">
            <a:extLst>
              <a:ext uri="{FF2B5EF4-FFF2-40B4-BE49-F238E27FC236}">
                <a16:creationId xmlns:a16="http://schemas.microsoft.com/office/drawing/2014/main" xmlns="" id="{8B2FD27F-B2F1-4696-B68B-EB3C0504D79E}"/>
              </a:ext>
            </a:extLst>
          </p:cNvPr>
          <p:cNvSpPr txBox="1"/>
          <p:nvPr/>
        </p:nvSpPr>
        <p:spPr>
          <a:xfrm>
            <a:off x="7594780" y="4904677"/>
            <a:ext cx="968927" cy="507831"/>
          </a:xfrm>
          <a:prstGeom prst="rect">
            <a:avLst/>
          </a:prstGeom>
          <a:solidFill>
            <a:srgbClr val="FFFFCC"/>
          </a:solidFill>
          <a:ln w="28575">
            <a:solidFill>
              <a:srgbClr val="FF0000"/>
            </a:solidFill>
          </a:ln>
        </p:spPr>
        <p:txBody>
          <a:bodyPr wrap="square" rtlCol="0">
            <a:spAutoFit/>
          </a:bodyPr>
          <a:lstStyle/>
          <a:p>
            <a:pPr algn="ctr" defTabSz="685800"/>
            <a:r>
              <a:rPr lang="en-US" sz="900" u="sng" dirty="0">
                <a:solidFill>
                  <a:srgbClr val="FF0000"/>
                </a:solidFill>
                <a:latin typeface="Calibri" panose="020F0502020204030204"/>
              </a:rPr>
              <a:t>974,659</a:t>
            </a:r>
            <a:r>
              <a:rPr lang="en-US" sz="900" dirty="0">
                <a:solidFill>
                  <a:srgbClr val="FF0000"/>
                </a:solidFill>
                <a:latin typeface="Calibri" panose="020F0502020204030204"/>
              </a:rPr>
              <a:t> IMPs</a:t>
            </a:r>
            <a:endParaRPr lang="en-US" sz="900" u="sng" dirty="0">
              <a:solidFill>
                <a:srgbClr val="FF0000"/>
              </a:solidFill>
              <a:latin typeface="Calibri" panose="020F0502020204030204"/>
            </a:endParaRPr>
          </a:p>
          <a:p>
            <a:pPr algn="ctr" defTabSz="685800"/>
            <a:r>
              <a:rPr lang="en-US" sz="900" b="1" u="sng" dirty="0">
                <a:solidFill>
                  <a:srgbClr val="FF0000"/>
                </a:solidFill>
                <a:latin typeface="Calibri" panose="020F0502020204030204"/>
              </a:rPr>
              <a:t>758,725</a:t>
            </a:r>
            <a:r>
              <a:rPr lang="en-US" sz="900" b="1" dirty="0">
                <a:solidFill>
                  <a:srgbClr val="FF0000"/>
                </a:solidFill>
                <a:latin typeface="Calibri" panose="020F0502020204030204"/>
              </a:rPr>
              <a:t> IMPs</a:t>
            </a:r>
            <a:endParaRPr lang="en-US" sz="900" b="1" u="sng" dirty="0">
              <a:solidFill>
                <a:srgbClr val="FF0000"/>
              </a:solidFill>
              <a:latin typeface="Calibri" panose="020F0502020204030204"/>
            </a:endParaRPr>
          </a:p>
          <a:p>
            <a:pPr algn="ctr" defTabSz="685800"/>
            <a:r>
              <a:rPr lang="en-US" sz="900" u="sng" dirty="0">
                <a:solidFill>
                  <a:srgbClr val="FF0000"/>
                </a:solidFill>
                <a:latin typeface="Calibri" panose="020F0502020204030204"/>
              </a:rPr>
              <a:t>557,414 </a:t>
            </a:r>
            <a:r>
              <a:rPr lang="en-US" sz="900" dirty="0">
                <a:solidFill>
                  <a:srgbClr val="FF0000"/>
                </a:solidFill>
                <a:latin typeface="Calibri" panose="020F0502020204030204"/>
              </a:rPr>
              <a:t>IMPs</a:t>
            </a:r>
            <a:endParaRPr lang="en-US" sz="900" u="sng" dirty="0">
              <a:solidFill>
                <a:srgbClr val="FF0000"/>
              </a:solidFill>
              <a:latin typeface="Calibri" panose="020F0502020204030204"/>
            </a:endParaRPr>
          </a:p>
        </p:txBody>
      </p:sp>
      <p:sp>
        <p:nvSpPr>
          <p:cNvPr id="42" name="TextBox 41">
            <a:extLst>
              <a:ext uri="{FF2B5EF4-FFF2-40B4-BE49-F238E27FC236}">
                <a16:creationId xmlns:a16="http://schemas.microsoft.com/office/drawing/2014/main" xmlns="" id="{78129C04-C4AF-4CAC-AE86-089758D8B00C}"/>
              </a:ext>
            </a:extLst>
          </p:cNvPr>
          <p:cNvSpPr txBox="1"/>
          <p:nvPr/>
        </p:nvSpPr>
        <p:spPr>
          <a:xfrm>
            <a:off x="7351498" y="4987277"/>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5" name="TextBox 44">
            <a:extLst>
              <a:ext uri="{FF2B5EF4-FFF2-40B4-BE49-F238E27FC236}">
                <a16:creationId xmlns:a16="http://schemas.microsoft.com/office/drawing/2014/main" xmlns="" id="{92C40C3E-7208-48D2-BBF7-A06AD30D22FC}"/>
              </a:ext>
            </a:extLst>
          </p:cNvPr>
          <p:cNvSpPr txBox="1"/>
          <p:nvPr/>
        </p:nvSpPr>
        <p:spPr>
          <a:xfrm>
            <a:off x="5969977" y="5629512"/>
            <a:ext cx="3174023" cy="338554"/>
          </a:xfrm>
          <a:prstGeom prst="rect">
            <a:avLst/>
          </a:prstGeom>
          <a:noFill/>
        </p:spPr>
        <p:txBody>
          <a:bodyPr wrap="square" rtlCol="0">
            <a:spAutoFit/>
          </a:bodyPr>
          <a:lstStyle/>
          <a:p>
            <a:pPr defTabSz="685800"/>
            <a:r>
              <a:rPr lang="en-US" sz="800" i="1" dirty="0">
                <a:solidFill>
                  <a:srgbClr val="FF0000"/>
                </a:solidFill>
                <a:latin typeface="Calibri" panose="020F0502020204030204"/>
              </a:rPr>
              <a:t>*in theory, impressions should be interchangeable with unique reach with a 1x frequency cap. </a:t>
            </a:r>
          </a:p>
        </p:txBody>
      </p:sp>
      <p:sp>
        <p:nvSpPr>
          <p:cNvPr id="20" name="Text Placeholder 2">
            <a:extLst>
              <a:ext uri="{FF2B5EF4-FFF2-40B4-BE49-F238E27FC236}">
                <a16:creationId xmlns:a16="http://schemas.microsoft.com/office/drawing/2014/main" xmlns="" id="{E3BEEAB4-8225-4DD3-BB50-89C70DA658D5}"/>
              </a:ext>
            </a:extLst>
          </p:cNvPr>
          <p:cNvSpPr>
            <a:spLocks noGrp="1"/>
          </p:cNvSpPr>
          <p:nvPr>
            <p:ph type="body" sz="quarter" idx="13"/>
          </p:nvPr>
        </p:nvSpPr>
        <p:spPr>
          <a:xfrm>
            <a:off x="197408" y="1270748"/>
            <a:ext cx="8733789" cy="296312"/>
          </a:xfrm>
        </p:spPr>
        <p:txBody>
          <a:bodyPr/>
          <a:lstStyle/>
          <a:p>
            <a:r>
              <a:rPr lang="en-US" sz="1600" b="1" u="sng" dirty="0"/>
              <a:t>Budget / CPM x 1,000 = Impressions</a:t>
            </a:r>
            <a:endParaRPr lang="en-US" sz="1400" b="1" u="sng" dirty="0"/>
          </a:p>
        </p:txBody>
      </p:sp>
      <p:sp>
        <p:nvSpPr>
          <p:cNvPr id="26" name="Text Placeholder 3">
            <a:extLst>
              <a:ext uri="{FF2B5EF4-FFF2-40B4-BE49-F238E27FC236}">
                <a16:creationId xmlns:a16="http://schemas.microsoft.com/office/drawing/2014/main" xmlns="" id="{0E6C111B-836D-4ED3-B26B-DE69359F2F0A}"/>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27" name="Text Placeholder 4">
            <a:extLst>
              <a:ext uri="{FF2B5EF4-FFF2-40B4-BE49-F238E27FC236}">
                <a16:creationId xmlns:a16="http://schemas.microsoft.com/office/drawing/2014/main" xmlns="" id="{2AF9AE1D-44D4-4645-B748-F19423901F30}"/>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28" name="Text Placeholder 2">
            <a:extLst>
              <a:ext uri="{FF2B5EF4-FFF2-40B4-BE49-F238E27FC236}">
                <a16:creationId xmlns:a16="http://schemas.microsoft.com/office/drawing/2014/main" xmlns="" id="{15F36906-5DD6-4EE0-B268-29C0B6110944}"/>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
        <p:nvSpPr>
          <p:cNvPr id="37" name="Rectangle 36">
            <a:extLst>
              <a:ext uri="{FF2B5EF4-FFF2-40B4-BE49-F238E27FC236}">
                <a16:creationId xmlns:a16="http://schemas.microsoft.com/office/drawing/2014/main" xmlns="" id="{DE3BE601-CDEF-4486-A872-3FF95BB812BC}"/>
              </a:ext>
            </a:extLst>
          </p:cNvPr>
          <p:cNvSpPr/>
          <p:nvPr/>
        </p:nvSpPr>
        <p:spPr>
          <a:xfrm>
            <a:off x="3537169" y="2517624"/>
            <a:ext cx="1510019" cy="276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3" name="Straight Arrow Connector 42">
            <a:extLst>
              <a:ext uri="{FF2B5EF4-FFF2-40B4-BE49-F238E27FC236}">
                <a16:creationId xmlns:a16="http://schemas.microsoft.com/office/drawing/2014/main" xmlns="" id="{7D998B2C-1799-4C75-9A07-4BF23453DC41}"/>
              </a:ext>
            </a:extLst>
          </p:cNvPr>
          <p:cNvCxnSpPr/>
          <p:nvPr/>
        </p:nvCxnSpPr>
        <p:spPr>
          <a:xfrm flipV="1">
            <a:off x="5047188" y="2379205"/>
            <a:ext cx="163585" cy="1384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AE0500F0-8418-447B-A160-B59AFB9F81B8}"/>
              </a:ext>
            </a:extLst>
          </p:cNvPr>
          <p:cNvSpPr/>
          <p:nvPr/>
        </p:nvSpPr>
        <p:spPr>
          <a:xfrm>
            <a:off x="5128979" y="2088210"/>
            <a:ext cx="817927" cy="276837"/>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u="sng" dirty="0">
                <a:solidFill>
                  <a:srgbClr val="FF0000"/>
                </a:solidFill>
                <a:latin typeface="Calibri" panose="020F0502020204030204"/>
              </a:rPr>
              <a:t>$5,000 </a:t>
            </a:r>
          </a:p>
          <a:p>
            <a:pPr algn="ctr" defTabSz="685800"/>
            <a:r>
              <a:rPr lang="en-US" sz="900" b="1" dirty="0">
                <a:solidFill>
                  <a:srgbClr val="FF0000"/>
                </a:solidFill>
                <a:latin typeface="Calibri" panose="020F0502020204030204"/>
              </a:rPr>
              <a:t>Daily Budget</a:t>
            </a:r>
          </a:p>
        </p:txBody>
      </p:sp>
    </p:spTree>
    <p:extLst>
      <p:ext uri="{BB962C8B-B14F-4D97-AF65-F5344CB8AC3E}">
        <p14:creationId xmlns:p14="http://schemas.microsoft.com/office/powerpoint/2010/main" val="98958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83F94A-897A-4862-8634-09024C2121CF}"/>
              </a:ext>
            </a:extLst>
          </p:cNvPr>
          <p:cNvGrpSpPr/>
          <p:nvPr/>
        </p:nvGrpSpPr>
        <p:grpSpPr>
          <a:xfrm>
            <a:off x="26376" y="1731156"/>
            <a:ext cx="9060111" cy="4265802"/>
            <a:chOff x="26376" y="1731156"/>
            <a:chExt cx="9060111" cy="4265802"/>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731156"/>
              <a:ext cx="9060111" cy="4265802"/>
            </a:xfrm>
            <a:prstGeom prst="rect">
              <a:avLst/>
            </a:prstGeom>
            <a:ln>
              <a:solidFill>
                <a:schemeClr val="tx1"/>
              </a:solidFill>
            </a:ln>
          </p:spPr>
        </p:pic>
        <p:sp>
          <p:nvSpPr>
            <p:cNvPr id="20" name="Rectangle 19">
              <a:extLst>
                <a:ext uri="{FF2B5EF4-FFF2-40B4-BE49-F238E27FC236}">
                  <a16:creationId xmlns:a16="http://schemas.microsoft.com/office/drawing/2014/main" xmlns="" id="{8A45DC2E-7DA0-41F9-A118-25D1E9D4AB1B}"/>
                </a:ext>
              </a:extLst>
            </p:cNvPr>
            <p:cNvSpPr/>
            <p:nvPr/>
          </p:nvSpPr>
          <p:spPr>
            <a:xfrm>
              <a:off x="124312" y="1968759"/>
              <a:ext cx="799417"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B750E1A-AC55-466C-AE8B-0DC06239043F}"/>
                </a:ext>
              </a:extLst>
            </p:cNvPr>
            <p:cNvSpPr/>
            <p:nvPr/>
          </p:nvSpPr>
          <p:spPr>
            <a:xfrm>
              <a:off x="7627456" y="1754005"/>
              <a:ext cx="1459031" cy="178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344080"/>
            <a:ext cx="8805334" cy="791221"/>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From The Math, An Advertiser Would See That The Impressions </a:t>
            </a:r>
            <a:r>
              <a:rPr lang="en-US" dirty="0">
                <a:solidFill>
                  <a:prstClr val="black"/>
                </a:solidFill>
              </a:rPr>
              <a:t>Are </a:t>
            </a:r>
            <a:r>
              <a:rPr kumimoji="0" lang="en-US" sz="2600" b="0" i="0" u="none" strike="noStrike" kern="1200" cap="none" spc="-100" normalizeH="0" baseline="0" noProof="0" dirty="0">
                <a:ln>
                  <a:noFill/>
                </a:ln>
                <a:solidFill>
                  <a:prstClr val="black"/>
                </a:solidFill>
                <a:effectLst/>
                <a:uLnTx/>
                <a:uFillTx/>
                <a:latin typeface="Trebuchet MS"/>
                <a:ea typeface="+mj-ea"/>
              </a:rPr>
              <a:t>Much Lower Than Facebook’s Estimated Reach </a:t>
            </a:r>
            <a:r>
              <a:rPr lang="en-US" dirty="0">
                <a:solidFill>
                  <a:prstClr val="black"/>
                </a:solidFill>
              </a:rPr>
              <a:t>Results</a:t>
            </a:r>
            <a:endParaRPr kumimoji="0" lang="en-US" sz="2600" b="0" i="0" u="none" strike="noStrike" kern="1200" cap="none" spc="-100" normalizeH="0" baseline="0" noProof="0" dirty="0">
              <a:ln>
                <a:noFill/>
              </a:ln>
              <a:solidFill>
                <a:prstClr val="black"/>
              </a:solidFill>
              <a:effectLst/>
              <a:uLnTx/>
              <a:uFillTx/>
              <a:latin typeface="Trebuchet MS"/>
              <a:ea typeface="+mj-ea"/>
            </a:endParaRPr>
          </a:p>
        </p:txBody>
      </p:sp>
      <p:sp>
        <p:nvSpPr>
          <p:cNvPr id="34" name="Rectangle 33">
            <a:extLst>
              <a:ext uri="{FF2B5EF4-FFF2-40B4-BE49-F238E27FC236}">
                <a16:creationId xmlns:a16="http://schemas.microsoft.com/office/drawing/2014/main" xmlns="" id="{1C0A984E-82C7-48B7-8FF8-657C404153AD}"/>
              </a:ext>
            </a:extLst>
          </p:cNvPr>
          <p:cNvSpPr/>
          <p:nvPr/>
        </p:nvSpPr>
        <p:spPr>
          <a:xfrm>
            <a:off x="3644127" y="4908487"/>
            <a:ext cx="1510019" cy="31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B4819188-FDAB-4901-99A9-2DC9A09AAD8E}"/>
              </a:ext>
            </a:extLst>
          </p:cNvPr>
          <p:cNvSpPr/>
          <p:nvPr/>
        </p:nvSpPr>
        <p:spPr>
          <a:xfrm>
            <a:off x="5544234" y="491005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dirty="0">
                <a:solidFill>
                  <a:srgbClr val="FF0000"/>
                </a:solidFill>
                <a:latin typeface="Calibri" panose="020F0502020204030204"/>
              </a:rPr>
              <a:t>“Low Range” Bid / CPM = $5.13 </a:t>
            </a:r>
          </a:p>
          <a:p>
            <a:pPr defTabSz="685800"/>
            <a:r>
              <a:rPr lang="en-US" sz="900" b="1" dirty="0">
                <a:solidFill>
                  <a:srgbClr val="FF0000"/>
                </a:solidFill>
                <a:latin typeface="Calibri" panose="020F0502020204030204"/>
              </a:rPr>
              <a:t>“Suggested” Bid / CPM = $6.59</a:t>
            </a:r>
          </a:p>
          <a:p>
            <a:pPr defTabSz="685800"/>
            <a:r>
              <a:rPr lang="en-US" sz="900" dirty="0">
                <a:solidFill>
                  <a:srgbClr val="FF0000"/>
                </a:solidFill>
                <a:latin typeface="Calibri" panose="020F0502020204030204"/>
              </a:rPr>
              <a:t>“High Range” Bid / CPM = $8.97</a:t>
            </a:r>
          </a:p>
        </p:txBody>
      </p:sp>
      <p:cxnSp>
        <p:nvCxnSpPr>
          <p:cNvPr id="36" name="Straight Arrow Connector 35">
            <a:extLst>
              <a:ext uri="{FF2B5EF4-FFF2-40B4-BE49-F238E27FC236}">
                <a16:creationId xmlns:a16="http://schemas.microsoft.com/office/drawing/2014/main" xmlns="" id="{D30727AE-293A-4413-BF8B-19625F7833BE}"/>
              </a:ext>
            </a:extLst>
          </p:cNvPr>
          <p:cNvCxnSpPr>
            <a:cxnSpLocks/>
          </p:cNvCxnSpPr>
          <p:nvPr/>
        </p:nvCxnSpPr>
        <p:spPr>
          <a:xfrm>
            <a:off x="5154146" y="5150718"/>
            <a:ext cx="3900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FEACBBCD-A220-4982-A934-6213FD22B72E}"/>
              </a:ext>
            </a:extLst>
          </p:cNvPr>
          <p:cNvSpPr/>
          <p:nvPr/>
        </p:nvSpPr>
        <p:spPr>
          <a:xfrm>
            <a:off x="6010873" y="3065802"/>
            <a:ext cx="1307633" cy="4081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8" name="TextBox 37">
            <a:extLst>
              <a:ext uri="{FF2B5EF4-FFF2-40B4-BE49-F238E27FC236}">
                <a16:creationId xmlns:a16="http://schemas.microsoft.com/office/drawing/2014/main" xmlns="" id="{1F73F9F5-E041-4FD3-AADD-6329EC10720D}"/>
              </a:ext>
            </a:extLst>
          </p:cNvPr>
          <p:cNvSpPr txBox="1"/>
          <p:nvPr/>
        </p:nvSpPr>
        <p:spPr>
          <a:xfrm>
            <a:off x="7355693" y="4827886"/>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39" name="TextBox 38">
            <a:extLst>
              <a:ext uri="{FF2B5EF4-FFF2-40B4-BE49-F238E27FC236}">
                <a16:creationId xmlns:a16="http://schemas.microsoft.com/office/drawing/2014/main" xmlns="" id="{5F837EEE-388A-49D5-AFBC-7B6DF2AFF398}"/>
              </a:ext>
            </a:extLst>
          </p:cNvPr>
          <p:cNvSpPr txBox="1"/>
          <p:nvPr/>
        </p:nvSpPr>
        <p:spPr>
          <a:xfrm>
            <a:off x="7350450" y="5143522"/>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0" name="TextBox 39">
            <a:extLst>
              <a:ext uri="{FF2B5EF4-FFF2-40B4-BE49-F238E27FC236}">
                <a16:creationId xmlns:a16="http://schemas.microsoft.com/office/drawing/2014/main" xmlns="" id="{6231B567-3074-4E9A-8DD8-187D26C2811F}"/>
              </a:ext>
            </a:extLst>
          </p:cNvPr>
          <p:cNvSpPr txBox="1"/>
          <p:nvPr/>
        </p:nvSpPr>
        <p:spPr>
          <a:xfrm>
            <a:off x="6822830" y="4541364"/>
            <a:ext cx="2263657" cy="338554"/>
          </a:xfrm>
          <a:prstGeom prst="rect">
            <a:avLst/>
          </a:prstGeom>
          <a:noFill/>
        </p:spPr>
        <p:txBody>
          <a:bodyPr wrap="square" rtlCol="0">
            <a:spAutoFit/>
          </a:bodyPr>
          <a:lstStyle/>
          <a:p>
            <a:pPr algn="ctr" defTabSz="685800"/>
            <a:r>
              <a:rPr lang="en-US" sz="800" dirty="0">
                <a:solidFill>
                  <a:srgbClr val="FF0000"/>
                </a:solidFill>
                <a:latin typeface="Calibri" panose="020F0502020204030204"/>
              </a:rPr>
              <a:t>At a $5K budget, below reflects the </a:t>
            </a:r>
            <a:r>
              <a:rPr lang="en-US" sz="800" b="1" u="sng" dirty="0">
                <a:solidFill>
                  <a:srgbClr val="FF0000"/>
                </a:solidFill>
                <a:latin typeface="Calibri" panose="020F0502020204030204"/>
              </a:rPr>
              <a:t>Impressions*</a:t>
            </a:r>
            <a:r>
              <a:rPr lang="en-US" sz="800" dirty="0">
                <a:solidFill>
                  <a:srgbClr val="FF0000"/>
                </a:solidFill>
                <a:latin typeface="Calibri" panose="020F0502020204030204"/>
              </a:rPr>
              <a:t> to be delivered based on the CPMs:</a:t>
            </a:r>
          </a:p>
        </p:txBody>
      </p:sp>
      <p:sp>
        <p:nvSpPr>
          <p:cNvPr id="41" name="TextBox 40">
            <a:extLst>
              <a:ext uri="{FF2B5EF4-FFF2-40B4-BE49-F238E27FC236}">
                <a16:creationId xmlns:a16="http://schemas.microsoft.com/office/drawing/2014/main" xmlns="" id="{8B2FD27F-B2F1-4696-B68B-EB3C0504D79E}"/>
              </a:ext>
            </a:extLst>
          </p:cNvPr>
          <p:cNvSpPr txBox="1"/>
          <p:nvPr/>
        </p:nvSpPr>
        <p:spPr>
          <a:xfrm>
            <a:off x="7594780" y="4904677"/>
            <a:ext cx="968927" cy="507831"/>
          </a:xfrm>
          <a:prstGeom prst="rect">
            <a:avLst/>
          </a:prstGeom>
          <a:solidFill>
            <a:srgbClr val="FFFFCC"/>
          </a:solidFill>
          <a:ln w="28575">
            <a:solidFill>
              <a:srgbClr val="FF0000"/>
            </a:solidFill>
          </a:ln>
        </p:spPr>
        <p:txBody>
          <a:bodyPr wrap="square" rtlCol="0">
            <a:spAutoFit/>
          </a:bodyPr>
          <a:lstStyle/>
          <a:p>
            <a:pPr algn="ctr" defTabSz="685800"/>
            <a:r>
              <a:rPr lang="en-US" sz="900" u="sng" dirty="0">
                <a:solidFill>
                  <a:srgbClr val="FF0000"/>
                </a:solidFill>
                <a:latin typeface="Calibri" panose="020F0502020204030204"/>
              </a:rPr>
              <a:t>974,659</a:t>
            </a:r>
            <a:r>
              <a:rPr lang="en-US" sz="900" dirty="0">
                <a:solidFill>
                  <a:srgbClr val="FF0000"/>
                </a:solidFill>
                <a:latin typeface="Calibri" panose="020F0502020204030204"/>
              </a:rPr>
              <a:t> IMPs</a:t>
            </a:r>
            <a:endParaRPr lang="en-US" sz="900" u="sng" dirty="0">
              <a:solidFill>
                <a:srgbClr val="FF0000"/>
              </a:solidFill>
              <a:latin typeface="Calibri" panose="020F0502020204030204"/>
            </a:endParaRPr>
          </a:p>
          <a:p>
            <a:pPr algn="ctr" defTabSz="685800"/>
            <a:r>
              <a:rPr lang="en-US" sz="900" b="1" u="sng" dirty="0">
                <a:solidFill>
                  <a:srgbClr val="FF0000"/>
                </a:solidFill>
                <a:latin typeface="Calibri" panose="020F0502020204030204"/>
              </a:rPr>
              <a:t>758,725</a:t>
            </a:r>
            <a:r>
              <a:rPr lang="en-US" sz="900" b="1" dirty="0">
                <a:solidFill>
                  <a:srgbClr val="FF0000"/>
                </a:solidFill>
                <a:latin typeface="Calibri" panose="020F0502020204030204"/>
              </a:rPr>
              <a:t> IMPs</a:t>
            </a:r>
            <a:endParaRPr lang="en-US" sz="900" b="1" u="sng" dirty="0">
              <a:solidFill>
                <a:srgbClr val="FF0000"/>
              </a:solidFill>
              <a:latin typeface="Calibri" panose="020F0502020204030204"/>
            </a:endParaRPr>
          </a:p>
          <a:p>
            <a:pPr algn="ctr" defTabSz="685800"/>
            <a:r>
              <a:rPr lang="en-US" sz="900" u="sng" dirty="0">
                <a:solidFill>
                  <a:srgbClr val="FF0000"/>
                </a:solidFill>
                <a:latin typeface="Calibri" panose="020F0502020204030204"/>
              </a:rPr>
              <a:t>557,414 </a:t>
            </a:r>
            <a:r>
              <a:rPr lang="en-US" sz="900" dirty="0">
                <a:solidFill>
                  <a:srgbClr val="FF0000"/>
                </a:solidFill>
                <a:latin typeface="Calibri" panose="020F0502020204030204"/>
              </a:rPr>
              <a:t>IMPs</a:t>
            </a:r>
            <a:endParaRPr lang="en-US" sz="900" u="sng" dirty="0">
              <a:solidFill>
                <a:srgbClr val="FF0000"/>
              </a:solidFill>
              <a:latin typeface="Calibri" panose="020F0502020204030204"/>
            </a:endParaRPr>
          </a:p>
        </p:txBody>
      </p:sp>
      <p:sp>
        <p:nvSpPr>
          <p:cNvPr id="42" name="TextBox 41">
            <a:extLst>
              <a:ext uri="{FF2B5EF4-FFF2-40B4-BE49-F238E27FC236}">
                <a16:creationId xmlns:a16="http://schemas.microsoft.com/office/drawing/2014/main" xmlns="" id="{78129C04-C4AF-4CAC-AE86-089758D8B00C}"/>
              </a:ext>
            </a:extLst>
          </p:cNvPr>
          <p:cNvSpPr txBox="1"/>
          <p:nvPr/>
        </p:nvSpPr>
        <p:spPr>
          <a:xfrm>
            <a:off x="7351498" y="4987277"/>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27" name="Text Placeholder 2">
            <a:extLst>
              <a:ext uri="{FF2B5EF4-FFF2-40B4-BE49-F238E27FC236}">
                <a16:creationId xmlns:a16="http://schemas.microsoft.com/office/drawing/2014/main" xmlns="" id="{A0E0DADD-757D-486A-A0D6-B866FA36A93C}"/>
              </a:ext>
            </a:extLst>
          </p:cNvPr>
          <p:cNvSpPr txBox="1">
            <a:spLocks/>
          </p:cNvSpPr>
          <p:nvPr/>
        </p:nvSpPr>
        <p:spPr>
          <a:xfrm>
            <a:off x="346701" y="1138752"/>
            <a:ext cx="8366299" cy="59049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It’s important to note that in a one-day campaign with a 1x frequency cap (as reflected below), the term “impressions” can be used interchangeably with “reach” </a:t>
            </a:r>
            <a:endParaRPr lang="en-US" sz="1200" b="1" dirty="0"/>
          </a:p>
        </p:txBody>
      </p:sp>
      <p:sp>
        <p:nvSpPr>
          <p:cNvPr id="43" name="Text Placeholder 3">
            <a:extLst>
              <a:ext uri="{FF2B5EF4-FFF2-40B4-BE49-F238E27FC236}">
                <a16:creationId xmlns:a16="http://schemas.microsoft.com/office/drawing/2014/main" xmlns="" id="{43CA7683-F211-4492-99AB-747CD04325D8}"/>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46" name="Text Placeholder 4">
            <a:extLst>
              <a:ext uri="{FF2B5EF4-FFF2-40B4-BE49-F238E27FC236}">
                <a16:creationId xmlns:a16="http://schemas.microsoft.com/office/drawing/2014/main" xmlns="" id="{7359D66C-3C09-41EE-A96D-8D294A0EBBC0}"/>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cxnSp>
        <p:nvCxnSpPr>
          <p:cNvPr id="3" name="Straight Arrow Connector 2">
            <a:extLst>
              <a:ext uri="{FF2B5EF4-FFF2-40B4-BE49-F238E27FC236}">
                <a16:creationId xmlns:a16="http://schemas.microsoft.com/office/drawing/2014/main" xmlns="" id="{178FA228-24B2-46D4-AA7C-27FFF8ED9919}"/>
              </a:ext>
            </a:extLst>
          </p:cNvPr>
          <p:cNvCxnSpPr>
            <a:cxnSpLocks/>
          </p:cNvCxnSpPr>
          <p:nvPr/>
        </p:nvCxnSpPr>
        <p:spPr>
          <a:xfrm>
            <a:off x="7318506" y="3243940"/>
            <a:ext cx="1111542" cy="381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xmlns="" id="{72B100CB-2F2C-43AE-AAED-7C80E572ABB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01289" y="3219263"/>
            <a:ext cx="403377" cy="603028"/>
          </a:xfrm>
          <a:prstGeom prst="rect">
            <a:avLst/>
          </a:prstGeom>
        </p:spPr>
      </p:pic>
      <p:cxnSp>
        <p:nvCxnSpPr>
          <p:cNvPr id="48" name="Straight Arrow Connector 47">
            <a:extLst>
              <a:ext uri="{FF2B5EF4-FFF2-40B4-BE49-F238E27FC236}">
                <a16:creationId xmlns:a16="http://schemas.microsoft.com/office/drawing/2014/main" xmlns="" id="{F9574F7B-B3DE-453D-AB79-837A2D8D4731}"/>
              </a:ext>
            </a:extLst>
          </p:cNvPr>
          <p:cNvCxnSpPr>
            <a:cxnSpLocks/>
          </p:cNvCxnSpPr>
          <p:nvPr/>
        </p:nvCxnSpPr>
        <p:spPr>
          <a:xfrm flipV="1">
            <a:off x="7874277" y="3707750"/>
            <a:ext cx="559051" cy="76675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xmlns="" id="{5B77E29C-F20B-4396-A965-84CC7AE18EB2}"/>
              </a:ext>
            </a:extLst>
          </p:cNvPr>
          <p:cNvSpPr txBox="1"/>
          <p:nvPr/>
        </p:nvSpPr>
        <p:spPr>
          <a:xfrm>
            <a:off x="5969977" y="5629512"/>
            <a:ext cx="3174023" cy="338554"/>
          </a:xfrm>
          <a:prstGeom prst="rect">
            <a:avLst/>
          </a:prstGeom>
          <a:noFill/>
        </p:spPr>
        <p:txBody>
          <a:bodyPr wrap="square" rtlCol="0">
            <a:spAutoFit/>
          </a:bodyPr>
          <a:lstStyle/>
          <a:p>
            <a:pPr defTabSz="685800"/>
            <a:r>
              <a:rPr lang="en-US" sz="800" i="1" dirty="0">
                <a:solidFill>
                  <a:srgbClr val="FF0000"/>
                </a:solidFill>
                <a:latin typeface="Calibri" panose="020F0502020204030204"/>
              </a:rPr>
              <a:t>*in theory, impressions should be interchangeable with unique reach with a 1x frequency cap. </a:t>
            </a:r>
          </a:p>
        </p:txBody>
      </p:sp>
      <p:sp>
        <p:nvSpPr>
          <p:cNvPr id="49" name="Text Placeholder 2">
            <a:extLst>
              <a:ext uri="{FF2B5EF4-FFF2-40B4-BE49-F238E27FC236}">
                <a16:creationId xmlns:a16="http://schemas.microsoft.com/office/drawing/2014/main" xmlns="" id="{EEC5A5AD-5DF1-4239-A7AA-A2860C0D083A}"/>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4"/>
              </a:rPr>
              <a:t>https://www.facebook.com/ads/manager/creation</a:t>
            </a:r>
            <a:endParaRPr lang="en-US" sz="900" dirty="0"/>
          </a:p>
        </p:txBody>
      </p:sp>
    </p:spTree>
    <p:extLst>
      <p:ext uri="{BB962C8B-B14F-4D97-AF65-F5344CB8AC3E}">
        <p14:creationId xmlns:p14="http://schemas.microsoft.com/office/powerpoint/2010/main" val="365895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CAFFCC-94B7-4A40-87E9-61FE88A26C99}"/>
              </a:ext>
            </a:extLst>
          </p:cNvPr>
          <p:cNvGrpSpPr/>
          <p:nvPr/>
        </p:nvGrpSpPr>
        <p:grpSpPr>
          <a:xfrm>
            <a:off x="26376" y="1731156"/>
            <a:ext cx="9060111" cy="4265802"/>
            <a:chOff x="26376" y="1731156"/>
            <a:chExt cx="9060111" cy="4265802"/>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731156"/>
              <a:ext cx="9060111" cy="4265802"/>
            </a:xfrm>
            <a:prstGeom prst="rect">
              <a:avLst/>
            </a:prstGeom>
            <a:ln>
              <a:solidFill>
                <a:schemeClr val="tx1"/>
              </a:solidFill>
            </a:ln>
          </p:spPr>
        </p:pic>
        <p:sp>
          <p:nvSpPr>
            <p:cNvPr id="20" name="Rectangle 19">
              <a:extLst>
                <a:ext uri="{FF2B5EF4-FFF2-40B4-BE49-F238E27FC236}">
                  <a16:creationId xmlns:a16="http://schemas.microsoft.com/office/drawing/2014/main" xmlns="" id="{006D55C0-ECED-4C60-ABE8-8A30CD815A45}"/>
                </a:ext>
              </a:extLst>
            </p:cNvPr>
            <p:cNvSpPr/>
            <p:nvPr/>
          </p:nvSpPr>
          <p:spPr>
            <a:xfrm>
              <a:off x="124312" y="1968759"/>
              <a:ext cx="799417"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5A75C22-D9B5-4C52-BE19-B7C7E902A9C2}"/>
                </a:ext>
              </a:extLst>
            </p:cNvPr>
            <p:cNvSpPr/>
            <p:nvPr/>
          </p:nvSpPr>
          <p:spPr>
            <a:xfrm>
              <a:off x="7627456" y="1747821"/>
              <a:ext cx="1459031" cy="182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40332" y="344081"/>
            <a:ext cx="9057009" cy="738772"/>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lvl="0">
              <a:defRPr/>
            </a:pPr>
            <a:r>
              <a:rPr lang="en-US" sz="2500" dirty="0">
                <a:solidFill>
                  <a:prstClr val="black"/>
                </a:solidFill>
              </a:rPr>
              <a:t>Notably, There Is Also A Very Wide Gap Within The Estimated Daily Reach Range For A Platform That Often Touts Its’ Precision Targeting </a:t>
            </a:r>
            <a:endParaRPr kumimoji="0" lang="en-US" sz="2500" b="0" i="0" u="none" strike="noStrike" kern="1200" cap="none" spc="-100" normalizeH="0" baseline="0" noProof="0" dirty="0">
              <a:ln>
                <a:noFill/>
              </a:ln>
              <a:solidFill>
                <a:prstClr val="black"/>
              </a:solidFill>
              <a:effectLst/>
              <a:uLnTx/>
              <a:uFillTx/>
              <a:latin typeface="Trebuchet MS"/>
              <a:ea typeface="+mj-ea"/>
            </a:endParaRPr>
          </a:p>
        </p:txBody>
      </p:sp>
      <p:sp>
        <p:nvSpPr>
          <p:cNvPr id="37" name="Rectangle 36">
            <a:extLst>
              <a:ext uri="{FF2B5EF4-FFF2-40B4-BE49-F238E27FC236}">
                <a16:creationId xmlns:a16="http://schemas.microsoft.com/office/drawing/2014/main" xmlns="" id="{FEACBBCD-A220-4982-A934-6213FD22B72E}"/>
              </a:ext>
            </a:extLst>
          </p:cNvPr>
          <p:cNvSpPr/>
          <p:nvPr/>
        </p:nvSpPr>
        <p:spPr>
          <a:xfrm>
            <a:off x="6010873" y="3065802"/>
            <a:ext cx="1307633" cy="4081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Text Placeholder 3">
            <a:extLst>
              <a:ext uri="{FF2B5EF4-FFF2-40B4-BE49-F238E27FC236}">
                <a16:creationId xmlns:a16="http://schemas.microsoft.com/office/drawing/2014/main" xmlns="" id="{909E4FB8-7C5A-43A5-B7B2-5BEE0C52643E}"/>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28" name="Text Placeholder 4">
            <a:extLst>
              <a:ext uri="{FF2B5EF4-FFF2-40B4-BE49-F238E27FC236}">
                <a16:creationId xmlns:a16="http://schemas.microsoft.com/office/drawing/2014/main" xmlns="" id="{D60BE139-E8EA-4BBE-AE68-51338298B34E}"/>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46" name="Text Placeholder 2">
            <a:extLst>
              <a:ext uri="{FF2B5EF4-FFF2-40B4-BE49-F238E27FC236}">
                <a16:creationId xmlns:a16="http://schemas.microsoft.com/office/drawing/2014/main" xmlns="" id="{5819AC60-C786-4AC8-9C2D-106296C1A73E}"/>
              </a:ext>
            </a:extLst>
          </p:cNvPr>
          <p:cNvSpPr txBox="1">
            <a:spLocks/>
          </p:cNvSpPr>
          <p:nvPr/>
        </p:nvSpPr>
        <p:spPr>
          <a:xfrm>
            <a:off x="469793" y="1138752"/>
            <a:ext cx="8234591" cy="55317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There is a </a:t>
            </a:r>
            <a:r>
              <a:rPr lang="en-US" sz="1400" b="1" u="sng" dirty="0"/>
              <a:t>gap of over 10 million A18-34’s</a:t>
            </a:r>
            <a:r>
              <a:rPr lang="en-US" sz="1400" b="1" dirty="0"/>
              <a:t> (1.9MM – 12.0MM) between the low &amp; high range for a demo-targeted, one-day $5K buy</a:t>
            </a:r>
            <a:endParaRPr lang="en-US" sz="1200" b="1" dirty="0"/>
          </a:p>
        </p:txBody>
      </p:sp>
      <p:sp>
        <p:nvSpPr>
          <p:cNvPr id="47" name="Text Placeholder 2">
            <a:extLst>
              <a:ext uri="{FF2B5EF4-FFF2-40B4-BE49-F238E27FC236}">
                <a16:creationId xmlns:a16="http://schemas.microsoft.com/office/drawing/2014/main" xmlns="" id="{D323DCB6-480A-40A9-859A-E1602756132D}"/>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
        <p:nvSpPr>
          <p:cNvPr id="24" name="Rectangle 23">
            <a:extLst>
              <a:ext uri="{FF2B5EF4-FFF2-40B4-BE49-F238E27FC236}">
                <a16:creationId xmlns:a16="http://schemas.microsoft.com/office/drawing/2014/main" xmlns="" id="{26E94994-96E5-4B2B-A0EF-BDC5C67EBF0C}"/>
              </a:ext>
            </a:extLst>
          </p:cNvPr>
          <p:cNvSpPr/>
          <p:nvPr/>
        </p:nvSpPr>
        <p:spPr>
          <a:xfrm>
            <a:off x="3644127" y="4908487"/>
            <a:ext cx="1510019" cy="31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19A9EA92-5C65-4650-BCA7-31B36BEF6DF2}"/>
              </a:ext>
            </a:extLst>
          </p:cNvPr>
          <p:cNvSpPr/>
          <p:nvPr/>
        </p:nvSpPr>
        <p:spPr>
          <a:xfrm>
            <a:off x="5544234" y="491005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dirty="0">
                <a:solidFill>
                  <a:srgbClr val="FF0000"/>
                </a:solidFill>
                <a:latin typeface="Calibri" panose="020F0502020204030204"/>
              </a:rPr>
              <a:t>“Low Range” Bid / CPM = $5.13 </a:t>
            </a:r>
          </a:p>
          <a:p>
            <a:pPr defTabSz="685800"/>
            <a:r>
              <a:rPr lang="en-US" sz="900" b="1" dirty="0">
                <a:solidFill>
                  <a:srgbClr val="FF0000"/>
                </a:solidFill>
                <a:latin typeface="Calibri" panose="020F0502020204030204"/>
              </a:rPr>
              <a:t>“Suggested” Bid / CPM = $6.59</a:t>
            </a:r>
          </a:p>
          <a:p>
            <a:pPr defTabSz="685800"/>
            <a:r>
              <a:rPr lang="en-US" sz="900" dirty="0">
                <a:solidFill>
                  <a:srgbClr val="FF0000"/>
                </a:solidFill>
                <a:latin typeface="Calibri" panose="020F0502020204030204"/>
              </a:rPr>
              <a:t>“High Range” Bid / CPM = $8.97</a:t>
            </a:r>
          </a:p>
        </p:txBody>
      </p:sp>
      <p:cxnSp>
        <p:nvCxnSpPr>
          <p:cNvPr id="26" name="Straight Arrow Connector 25">
            <a:extLst>
              <a:ext uri="{FF2B5EF4-FFF2-40B4-BE49-F238E27FC236}">
                <a16:creationId xmlns:a16="http://schemas.microsoft.com/office/drawing/2014/main" xmlns="" id="{DF8C5A99-A988-47BE-9EAB-D91C18528331}"/>
              </a:ext>
            </a:extLst>
          </p:cNvPr>
          <p:cNvCxnSpPr>
            <a:cxnSpLocks/>
          </p:cNvCxnSpPr>
          <p:nvPr/>
        </p:nvCxnSpPr>
        <p:spPr>
          <a:xfrm>
            <a:off x="5154146" y="5150718"/>
            <a:ext cx="3900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CCD32727-C71C-4AAE-BDFB-2B1837BB0354}"/>
              </a:ext>
            </a:extLst>
          </p:cNvPr>
          <p:cNvSpPr txBox="1"/>
          <p:nvPr/>
        </p:nvSpPr>
        <p:spPr>
          <a:xfrm>
            <a:off x="7355693" y="4827886"/>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31" name="TextBox 30">
            <a:extLst>
              <a:ext uri="{FF2B5EF4-FFF2-40B4-BE49-F238E27FC236}">
                <a16:creationId xmlns:a16="http://schemas.microsoft.com/office/drawing/2014/main" xmlns="" id="{12A23B79-2CBB-48FC-BD86-D9169742A2A5}"/>
              </a:ext>
            </a:extLst>
          </p:cNvPr>
          <p:cNvSpPr txBox="1"/>
          <p:nvPr/>
        </p:nvSpPr>
        <p:spPr>
          <a:xfrm>
            <a:off x="7350450" y="5143522"/>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32" name="TextBox 31">
            <a:extLst>
              <a:ext uri="{FF2B5EF4-FFF2-40B4-BE49-F238E27FC236}">
                <a16:creationId xmlns:a16="http://schemas.microsoft.com/office/drawing/2014/main" xmlns="" id="{86B99F28-DA4F-4A4E-A4D3-FC76B6625801}"/>
              </a:ext>
            </a:extLst>
          </p:cNvPr>
          <p:cNvSpPr txBox="1"/>
          <p:nvPr/>
        </p:nvSpPr>
        <p:spPr>
          <a:xfrm>
            <a:off x="6822830" y="4541364"/>
            <a:ext cx="2263657" cy="338554"/>
          </a:xfrm>
          <a:prstGeom prst="rect">
            <a:avLst/>
          </a:prstGeom>
          <a:noFill/>
        </p:spPr>
        <p:txBody>
          <a:bodyPr wrap="square" rtlCol="0">
            <a:spAutoFit/>
          </a:bodyPr>
          <a:lstStyle/>
          <a:p>
            <a:pPr algn="ctr" defTabSz="685800"/>
            <a:r>
              <a:rPr lang="en-US" sz="800" dirty="0">
                <a:solidFill>
                  <a:srgbClr val="FF0000"/>
                </a:solidFill>
                <a:latin typeface="Calibri" panose="020F0502020204030204"/>
              </a:rPr>
              <a:t>At a $5K budget, below reflects the </a:t>
            </a:r>
            <a:r>
              <a:rPr lang="en-US" sz="800" b="1" u="sng" dirty="0">
                <a:solidFill>
                  <a:srgbClr val="FF0000"/>
                </a:solidFill>
                <a:latin typeface="Calibri" panose="020F0502020204030204"/>
              </a:rPr>
              <a:t>Impressions*</a:t>
            </a:r>
            <a:r>
              <a:rPr lang="en-US" sz="800" dirty="0">
                <a:solidFill>
                  <a:srgbClr val="FF0000"/>
                </a:solidFill>
                <a:latin typeface="Calibri" panose="020F0502020204030204"/>
              </a:rPr>
              <a:t> to be delivered based on the CPMs:</a:t>
            </a:r>
          </a:p>
        </p:txBody>
      </p:sp>
      <p:sp>
        <p:nvSpPr>
          <p:cNvPr id="33" name="TextBox 32">
            <a:extLst>
              <a:ext uri="{FF2B5EF4-FFF2-40B4-BE49-F238E27FC236}">
                <a16:creationId xmlns:a16="http://schemas.microsoft.com/office/drawing/2014/main" xmlns="" id="{17806838-81C2-468F-8BCE-34BA6DF30541}"/>
              </a:ext>
            </a:extLst>
          </p:cNvPr>
          <p:cNvSpPr txBox="1"/>
          <p:nvPr/>
        </p:nvSpPr>
        <p:spPr>
          <a:xfrm>
            <a:off x="7594780" y="4904677"/>
            <a:ext cx="968927" cy="507831"/>
          </a:xfrm>
          <a:prstGeom prst="rect">
            <a:avLst/>
          </a:prstGeom>
          <a:solidFill>
            <a:srgbClr val="FFFFCC"/>
          </a:solidFill>
          <a:ln w="28575">
            <a:solidFill>
              <a:srgbClr val="FF0000"/>
            </a:solidFill>
          </a:ln>
        </p:spPr>
        <p:txBody>
          <a:bodyPr wrap="square" rtlCol="0">
            <a:spAutoFit/>
          </a:bodyPr>
          <a:lstStyle/>
          <a:p>
            <a:pPr algn="ctr" defTabSz="685800"/>
            <a:r>
              <a:rPr lang="en-US" sz="900" u="sng" dirty="0">
                <a:solidFill>
                  <a:srgbClr val="FF0000"/>
                </a:solidFill>
                <a:latin typeface="Calibri" panose="020F0502020204030204"/>
              </a:rPr>
              <a:t>974,659</a:t>
            </a:r>
            <a:r>
              <a:rPr lang="en-US" sz="900" dirty="0">
                <a:solidFill>
                  <a:srgbClr val="FF0000"/>
                </a:solidFill>
                <a:latin typeface="Calibri" panose="020F0502020204030204"/>
              </a:rPr>
              <a:t> IMPs</a:t>
            </a:r>
            <a:endParaRPr lang="en-US" sz="900" u="sng" dirty="0">
              <a:solidFill>
                <a:srgbClr val="FF0000"/>
              </a:solidFill>
              <a:latin typeface="Calibri" panose="020F0502020204030204"/>
            </a:endParaRPr>
          </a:p>
          <a:p>
            <a:pPr algn="ctr" defTabSz="685800"/>
            <a:r>
              <a:rPr lang="en-US" sz="900" b="1" u="sng" dirty="0">
                <a:solidFill>
                  <a:srgbClr val="FF0000"/>
                </a:solidFill>
                <a:latin typeface="Calibri" panose="020F0502020204030204"/>
              </a:rPr>
              <a:t>758,725</a:t>
            </a:r>
            <a:r>
              <a:rPr lang="en-US" sz="900" b="1" dirty="0">
                <a:solidFill>
                  <a:srgbClr val="FF0000"/>
                </a:solidFill>
                <a:latin typeface="Calibri" panose="020F0502020204030204"/>
              </a:rPr>
              <a:t> IMPs</a:t>
            </a:r>
            <a:endParaRPr lang="en-US" sz="900" b="1" u="sng" dirty="0">
              <a:solidFill>
                <a:srgbClr val="FF0000"/>
              </a:solidFill>
              <a:latin typeface="Calibri" panose="020F0502020204030204"/>
            </a:endParaRPr>
          </a:p>
          <a:p>
            <a:pPr algn="ctr" defTabSz="685800"/>
            <a:r>
              <a:rPr lang="en-US" sz="900" u="sng" dirty="0">
                <a:solidFill>
                  <a:srgbClr val="FF0000"/>
                </a:solidFill>
                <a:latin typeface="Calibri" panose="020F0502020204030204"/>
              </a:rPr>
              <a:t>557,414 </a:t>
            </a:r>
            <a:r>
              <a:rPr lang="en-US" sz="900" dirty="0">
                <a:solidFill>
                  <a:srgbClr val="FF0000"/>
                </a:solidFill>
                <a:latin typeface="Calibri" panose="020F0502020204030204"/>
              </a:rPr>
              <a:t>IMPs</a:t>
            </a:r>
            <a:endParaRPr lang="en-US" sz="900" u="sng" dirty="0">
              <a:solidFill>
                <a:srgbClr val="FF0000"/>
              </a:solidFill>
              <a:latin typeface="Calibri" panose="020F0502020204030204"/>
            </a:endParaRPr>
          </a:p>
        </p:txBody>
      </p:sp>
      <p:sp>
        <p:nvSpPr>
          <p:cNvPr id="44" name="TextBox 43">
            <a:extLst>
              <a:ext uri="{FF2B5EF4-FFF2-40B4-BE49-F238E27FC236}">
                <a16:creationId xmlns:a16="http://schemas.microsoft.com/office/drawing/2014/main" xmlns="" id="{435D1BA9-065E-4039-9E89-39B71AC304AA}"/>
              </a:ext>
            </a:extLst>
          </p:cNvPr>
          <p:cNvSpPr txBox="1"/>
          <p:nvPr/>
        </p:nvSpPr>
        <p:spPr>
          <a:xfrm>
            <a:off x="7351498" y="4987277"/>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5" name="TextBox 44">
            <a:extLst>
              <a:ext uri="{FF2B5EF4-FFF2-40B4-BE49-F238E27FC236}">
                <a16:creationId xmlns:a16="http://schemas.microsoft.com/office/drawing/2014/main" xmlns="" id="{AD9BABFB-8B9B-49D2-8DE9-37CBBE890472}"/>
              </a:ext>
            </a:extLst>
          </p:cNvPr>
          <p:cNvSpPr txBox="1"/>
          <p:nvPr/>
        </p:nvSpPr>
        <p:spPr>
          <a:xfrm>
            <a:off x="5969977" y="5629512"/>
            <a:ext cx="3174023" cy="338554"/>
          </a:xfrm>
          <a:prstGeom prst="rect">
            <a:avLst/>
          </a:prstGeom>
          <a:noFill/>
        </p:spPr>
        <p:txBody>
          <a:bodyPr wrap="square" rtlCol="0">
            <a:spAutoFit/>
          </a:bodyPr>
          <a:lstStyle/>
          <a:p>
            <a:pPr defTabSz="685800"/>
            <a:r>
              <a:rPr lang="en-US" sz="800" i="1" dirty="0">
                <a:solidFill>
                  <a:srgbClr val="FF0000"/>
                </a:solidFill>
                <a:latin typeface="Calibri" panose="020F0502020204030204"/>
              </a:rPr>
              <a:t>*in theory, impressions should be interchangeable with unique reach with a 1x frequency cap. </a:t>
            </a:r>
          </a:p>
        </p:txBody>
      </p:sp>
      <p:cxnSp>
        <p:nvCxnSpPr>
          <p:cNvPr id="22" name="Straight Arrow Connector 21">
            <a:extLst>
              <a:ext uri="{FF2B5EF4-FFF2-40B4-BE49-F238E27FC236}">
                <a16:creationId xmlns:a16="http://schemas.microsoft.com/office/drawing/2014/main" xmlns="" id="{72A85C9C-3BA1-40D6-A418-F70748EFFA62}"/>
              </a:ext>
            </a:extLst>
          </p:cNvPr>
          <p:cNvCxnSpPr>
            <a:cxnSpLocks/>
          </p:cNvCxnSpPr>
          <p:nvPr/>
        </p:nvCxnSpPr>
        <p:spPr>
          <a:xfrm>
            <a:off x="7318506" y="3243940"/>
            <a:ext cx="1111542" cy="381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xmlns="" id="{45DB735E-BD33-4BFC-92E0-8E80ED535D5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01289" y="3219263"/>
            <a:ext cx="403377" cy="603028"/>
          </a:xfrm>
          <a:prstGeom prst="rect">
            <a:avLst/>
          </a:prstGeom>
        </p:spPr>
      </p:pic>
      <p:cxnSp>
        <p:nvCxnSpPr>
          <p:cNvPr id="34" name="Straight Arrow Connector 33">
            <a:extLst>
              <a:ext uri="{FF2B5EF4-FFF2-40B4-BE49-F238E27FC236}">
                <a16:creationId xmlns:a16="http://schemas.microsoft.com/office/drawing/2014/main" xmlns="" id="{1DA32799-AE10-4566-A37B-949B5AFA6DC2}"/>
              </a:ext>
            </a:extLst>
          </p:cNvPr>
          <p:cNvCxnSpPr>
            <a:cxnSpLocks/>
          </p:cNvCxnSpPr>
          <p:nvPr/>
        </p:nvCxnSpPr>
        <p:spPr>
          <a:xfrm flipV="1">
            <a:off x="7874277" y="3707750"/>
            <a:ext cx="559051" cy="76675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878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2A6824B-63EB-445A-AACB-379FED9BEB62}"/>
              </a:ext>
            </a:extLst>
          </p:cNvPr>
          <p:cNvGrpSpPr/>
          <p:nvPr/>
        </p:nvGrpSpPr>
        <p:grpSpPr>
          <a:xfrm>
            <a:off x="26376" y="1699665"/>
            <a:ext cx="9060111" cy="4297293"/>
            <a:chOff x="26376" y="1699665"/>
            <a:chExt cx="9060111" cy="4297293"/>
          </a:xfrm>
        </p:grpSpPr>
        <p:pic>
          <p:nvPicPr>
            <p:cNvPr id="29" name="Picture 28">
              <a:extLst>
                <a:ext uri="{FF2B5EF4-FFF2-40B4-BE49-F238E27FC236}">
                  <a16:creationId xmlns:a16="http://schemas.microsoft.com/office/drawing/2014/main" xmlns="" id="{BF6FE2E1-EEDB-4906-AB1F-310DD2EE3F99}"/>
                </a:ext>
              </a:extLst>
            </p:cNvPr>
            <p:cNvPicPr>
              <a:picLocks noChangeAspect="1"/>
            </p:cNvPicPr>
            <p:nvPr/>
          </p:nvPicPr>
          <p:blipFill rotWithShape="1">
            <a:blip r:embed="rId2"/>
            <a:srcRect t="10154" r="918" b="6911"/>
            <a:stretch/>
          </p:blipFill>
          <p:spPr>
            <a:xfrm>
              <a:off x="26376" y="1731156"/>
              <a:ext cx="9060111" cy="4265802"/>
            </a:xfrm>
            <a:prstGeom prst="rect">
              <a:avLst/>
            </a:prstGeom>
            <a:ln>
              <a:solidFill>
                <a:schemeClr val="tx1"/>
              </a:solidFill>
            </a:ln>
          </p:spPr>
        </p:pic>
        <p:sp>
          <p:nvSpPr>
            <p:cNvPr id="20" name="Rectangle 19">
              <a:extLst>
                <a:ext uri="{FF2B5EF4-FFF2-40B4-BE49-F238E27FC236}">
                  <a16:creationId xmlns:a16="http://schemas.microsoft.com/office/drawing/2014/main" xmlns="" id="{006D55C0-ECED-4C60-ABE8-8A30CD815A45}"/>
                </a:ext>
              </a:extLst>
            </p:cNvPr>
            <p:cNvSpPr/>
            <p:nvPr/>
          </p:nvSpPr>
          <p:spPr>
            <a:xfrm>
              <a:off x="124312" y="1968759"/>
              <a:ext cx="799417" cy="158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5A75C22-D9B5-4C52-BE19-B7C7E902A9C2}"/>
                </a:ext>
              </a:extLst>
            </p:cNvPr>
            <p:cNvSpPr/>
            <p:nvPr/>
          </p:nvSpPr>
          <p:spPr>
            <a:xfrm>
              <a:off x="7627456" y="1699665"/>
              <a:ext cx="1459031" cy="233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40332" y="344081"/>
            <a:ext cx="9057009"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lang="en-US" sz="2400" b="1" i="1" dirty="0">
                <a:solidFill>
                  <a:prstClr val="black"/>
                </a:solidFill>
              </a:rPr>
              <a:t>Key Question</a:t>
            </a:r>
            <a:r>
              <a:rPr lang="en-US" sz="2400" dirty="0">
                <a:solidFill>
                  <a:prstClr val="black"/>
                </a:solidFill>
              </a:rPr>
              <a:t>: How Can Facebook’s Estimated Daily Reach Be 2x – 12x Times Larger Than What It Should Be Based On Basic Media Math?</a:t>
            </a:r>
            <a:endParaRPr kumimoji="0" lang="en-US" sz="2400" b="0" i="0" u="none" strike="noStrike" kern="1200" cap="none" spc="-100" normalizeH="0" baseline="0" noProof="0" dirty="0">
              <a:ln>
                <a:noFill/>
              </a:ln>
              <a:solidFill>
                <a:prstClr val="black"/>
              </a:solidFill>
              <a:effectLst/>
              <a:uLnTx/>
              <a:uFillTx/>
              <a:latin typeface="Trebuchet MS"/>
              <a:ea typeface="+mj-ea"/>
            </a:endParaRPr>
          </a:p>
        </p:txBody>
      </p:sp>
      <p:sp>
        <p:nvSpPr>
          <p:cNvPr id="34" name="Rectangle 33">
            <a:extLst>
              <a:ext uri="{FF2B5EF4-FFF2-40B4-BE49-F238E27FC236}">
                <a16:creationId xmlns:a16="http://schemas.microsoft.com/office/drawing/2014/main" xmlns="" id="{1C0A984E-82C7-48B7-8FF8-657C404153AD}"/>
              </a:ext>
            </a:extLst>
          </p:cNvPr>
          <p:cNvSpPr/>
          <p:nvPr/>
        </p:nvSpPr>
        <p:spPr>
          <a:xfrm>
            <a:off x="3644127" y="4908487"/>
            <a:ext cx="1510019" cy="31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B4819188-FDAB-4901-99A9-2DC9A09AAD8E}"/>
              </a:ext>
            </a:extLst>
          </p:cNvPr>
          <p:cNvSpPr/>
          <p:nvPr/>
        </p:nvSpPr>
        <p:spPr>
          <a:xfrm>
            <a:off x="5544234" y="491005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dirty="0">
                <a:solidFill>
                  <a:srgbClr val="FF0000"/>
                </a:solidFill>
                <a:latin typeface="Calibri" panose="020F0502020204030204"/>
              </a:rPr>
              <a:t>“Low Range” Bid / CPM = $5.13 </a:t>
            </a:r>
          </a:p>
          <a:p>
            <a:pPr defTabSz="685800"/>
            <a:r>
              <a:rPr lang="en-US" sz="900" b="1" dirty="0">
                <a:solidFill>
                  <a:srgbClr val="FF0000"/>
                </a:solidFill>
                <a:latin typeface="Calibri" panose="020F0502020204030204"/>
              </a:rPr>
              <a:t>“Suggested” Bid / CPM = $6.59</a:t>
            </a:r>
          </a:p>
          <a:p>
            <a:pPr defTabSz="685800"/>
            <a:r>
              <a:rPr lang="en-US" sz="900" dirty="0">
                <a:solidFill>
                  <a:srgbClr val="FF0000"/>
                </a:solidFill>
                <a:latin typeface="Calibri" panose="020F0502020204030204"/>
              </a:rPr>
              <a:t>“High Range” Bid / CPM = $8.97</a:t>
            </a:r>
          </a:p>
        </p:txBody>
      </p:sp>
      <p:cxnSp>
        <p:nvCxnSpPr>
          <p:cNvPr id="36" name="Straight Arrow Connector 35">
            <a:extLst>
              <a:ext uri="{FF2B5EF4-FFF2-40B4-BE49-F238E27FC236}">
                <a16:creationId xmlns:a16="http://schemas.microsoft.com/office/drawing/2014/main" xmlns="" id="{D30727AE-293A-4413-BF8B-19625F7833BE}"/>
              </a:ext>
            </a:extLst>
          </p:cNvPr>
          <p:cNvCxnSpPr>
            <a:cxnSpLocks/>
          </p:cNvCxnSpPr>
          <p:nvPr/>
        </p:nvCxnSpPr>
        <p:spPr>
          <a:xfrm>
            <a:off x="5154146" y="5150718"/>
            <a:ext cx="3900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FEACBBCD-A220-4982-A934-6213FD22B72E}"/>
              </a:ext>
            </a:extLst>
          </p:cNvPr>
          <p:cNvSpPr/>
          <p:nvPr/>
        </p:nvSpPr>
        <p:spPr>
          <a:xfrm>
            <a:off x="6010873" y="3065802"/>
            <a:ext cx="1307633" cy="4081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8" name="TextBox 37">
            <a:extLst>
              <a:ext uri="{FF2B5EF4-FFF2-40B4-BE49-F238E27FC236}">
                <a16:creationId xmlns:a16="http://schemas.microsoft.com/office/drawing/2014/main" xmlns="" id="{1F73F9F5-E041-4FD3-AADD-6329EC10720D}"/>
              </a:ext>
            </a:extLst>
          </p:cNvPr>
          <p:cNvSpPr txBox="1"/>
          <p:nvPr/>
        </p:nvSpPr>
        <p:spPr>
          <a:xfrm>
            <a:off x="7355693" y="4827886"/>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39" name="TextBox 38">
            <a:extLst>
              <a:ext uri="{FF2B5EF4-FFF2-40B4-BE49-F238E27FC236}">
                <a16:creationId xmlns:a16="http://schemas.microsoft.com/office/drawing/2014/main" xmlns="" id="{5F837EEE-388A-49D5-AFBC-7B6DF2AFF398}"/>
              </a:ext>
            </a:extLst>
          </p:cNvPr>
          <p:cNvSpPr txBox="1"/>
          <p:nvPr/>
        </p:nvSpPr>
        <p:spPr>
          <a:xfrm>
            <a:off x="7350450" y="5143522"/>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0" name="TextBox 39">
            <a:extLst>
              <a:ext uri="{FF2B5EF4-FFF2-40B4-BE49-F238E27FC236}">
                <a16:creationId xmlns:a16="http://schemas.microsoft.com/office/drawing/2014/main" xmlns="" id="{6231B567-3074-4E9A-8DD8-187D26C2811F}"/>
              </a:ext>
            </a:extLst>
          </p:cNvPr>
          <p:cNvSpPr txBox="1"/>
          <p:nvPr/>
        </p:nvSpPr>
        <p:spPr>
          <a:xfrm>
            <a:off x="6822830" y="4541364"/>
            <a:ext cx="2263657" cy="338554"/>
          </a:xfrm>
          <a:prstGeom prst="rect">
            <a:avLst/>
          </a:prstGeom>
          <a:noFill/>
        </p:spPr>
        <p:txBody>
          <a:bodyPr wrap="square" rtlCol="0">
            <a:spAutoFit/>
          </a:bodyPr>
          <a:lstStyle/>
          <a:p>
            <a:pPr algn="ctr" defTabSz="685800"/>
            <a:r>
              <a:rPr lang="en-US" sz="800" dirty="0">
                <a:solidFill>
                  <a:srgbClr val="FF0000"/>
                </a:solidFill>
                <a:latin typeface="Calibri" panose="020F0502020204030204"/>
              </a:rPr>
              <a:t>At a $5K budget, below reflects the </a:t>
            </a:r>
            <a:r>
              <a:rPr lang="en-US" sz="800" b="1" u="sng" dirty="0">
                <a:solidFill>
                  <a:srgbClr val="FF0000"/>
                </a:solidFill>
                <a:latin typeface="Calibri" panose="020F0502020204030204"/>
              </a:rPr>
              <a:t>Impressions*</a:t>
            </a:r>
            <a:r>
              <a:rPr lang="en-US" sz="800" dirty="0">
                <a:solidFill>
                  <a:srgbClr val="FF0000"/>
                </a:solidFill>
                <a:latin typeface="Calibri" panose="020F0502020204030204"/>
              </a:rPr>
              <a:t> to be delivered based on the CPMs:</a:t>
            </a:r>
          </a:p>
        </p:txBody>
      </p:sp>
      <p:sp>
        <p:nvSpPr>
          <p:cNvPr id="41" name="TextBox 40">
            <a:extLst>
              <a:ext uri="{FF2B5EF4-FFF2-40B4-BE49-F238E27FC236}">
                <a16:creationId xmlns:a16="http://schemas.microsoft.com/office/drawing/2014/main" xmlns="" id="{8B2FD27F-B2F1-4696-B68B-EB3C0504D79E}"/>
              </a:ext>
            </a:extLst>
          </p:cNvPr>
          <p:cNvSpPr txBox="1"/>
          <p:nvPr/>
        </p:nvSpPr>
        <p:spPr>
          <a:xfrm>
            <a:off x="7594780" y="4904677"/>
            <a:ext cx="968927" cy="507831"/>
          </a:xfrm>
          <a:prstGeom prst="rect">
            <a:avLst/>
          </a:prstGeom>
          <a:solidFill>
            <a:srgbClr val="FFFFCC"/>
          </a:solidFill>
          <a:ln w="28575">
            <a:solidFill>
              <a:srgbClr val="FF0000"/>
            </a:solidFill>
          </a:ln>
        </p:spPr>
        <p:txBody>
          <a:bodyPr wrap="square" rtlCol="0">
            <a:spAutoFit/>
          </a:bodyPr>
          <a:lstStyle/>
          <a:p>
            <a:pPr algn="ctr" defTabSz="685800"/>
            <a:r>
              <a:rPr lang="en-US" sz="900" u="sng" dirty="0">
                <a:solidFill>
                  <a:srgbClr val="FF0000"/>
                </a:solidFill>
                <a:latin typeface="Calibri" panose="020F0502020204030204"/>
              </a:rPr>
              <a:t>974,659</a:t>
            </a:r>
            <a:r>
              <a:rPr lang="en-US" sz="900" dirty="0">
                <a:solidFill>
                  <a:srgbClr val="FF0000"/>
                </a:solidFill>
                <a:latin typeface="Calibri" panose="020F0502020204030204"/>
              </a:rPr>
              <a:t> IMPs</a:t>
            </a:r>
            <a:endParaRPr lang="en-US" sz="900" u="sng" dirty="0">
              <a:solidFill>
                <a:srgbClr val="FF0000"/>
              </a:solidFill>
              <a:latin typeface="Calibri" panose="020F0502020204030204"/>
            </a:endParaRPr>
          </a:p>
          <a:p>
            <a:pPr algn="ctr" defTabSz="685800"/>
            <a:r>
              <a:rPr lang="en-US" sz="900" b="1" u="sng" dirty="0">
                <a:solidFill>
                  <a:srgbClr val="FF0000"/>
                </a:solidFill>
                <a:latin typeface="Calibri" panose="020F0502020204030204"/>
              </a:rPr>
              <a:t>758,725</a:t>
            </a:r>
            <a:r>
              <a:rPr lang="en-US" sz="900" b="1" dirty="0">
                <a:solidFill>
                  <a:srgbClr val="FF0000"/>
                </a:solidFill>
                <a:latin typeface="Calibri" panose="020F0502020204030204"/>
              </a:rPr>
              <a:t> IMPs</a:t>
            </a:r>
            <a:endParaRPr lang="en-US" sz="900" b="1" u="sng" dirty="0">
              <a:solidFill>
                <a:srgbClr val="FF0000"/>
              </a:solidFill>
              <a:latin typeface="Calibri" panose="020F0502020204030204"/>
            </a:endParaRPr>
          </a:p>
          <a:p>
            <a:pPr algn="ctr" defTabSz="685800"/>
            <a:r>
              <a:rPr lang="en-US" sz="900" u="sng" dirty="0">
                <a:solidFill>
                  <a:srgbClr val="FF0000"/>
                </a:solidFill>
                <a:latin typeface="Calibri" panose="020F0502020204030204"/>
              </a:rPr>
              <a:t>557,414 </a:t>
            </a:r>
            <a:r>
              <a:rPr lang="en-US" sz="900" dirty="0">
                <a:solidFill>
                  <a:srgbClr val="FF0000"/>
                </a:solidFill>
                <a:latin typeface="Calibri" panose="020F0502020204030204"/>
              </a:rPr>
              <a:t>IMPs</a:t>
            </a:r>
            <a:endParaRPr lang="en-US" sz="900" u="sng" dirty="0">
              <a:solidFill>
                <a:srgbClr val="FF0000"/>
              </a:solidFill>
              <a:latin typeface="Calibri" panose="020F0502020204030204"/>
            </a:endParaRPr>
          </a:p>
        </p:txBody>
      </p:sp>
      <p:sp>
        <p:nvSpPr>
          <p:cNvPr id="42" name="TextBox 41">
            <a:extLst>
              <a:ext uri="{FF2B5EF4-FFF2-40B4-BE49-F238E27FC236}">
                <a16:creationId xmlns:a16="http://schemas.microsoft.com/office/drawing/2014/main" xmlns="" id="{78129C04-C4AF-4CAC-AE86-089758D8B00C}"/>
              </a:ext>
            </a:extLst>
          </p:cNvPr>
          <p:cNvSpPr txBox="1"/>
          <p:nvPr/>
        </p:nvSpPr>
        <p:spPr>
          <a:xfrm>
            <a:off x="7351498" y="4987277"/>
            <a:ext cx="247473" cy="369332"/>
          </a:xfrm>
          <a:prstGeom prst="rect">
            <a:avLst/>
          </a:prstGeom>
          <a:noFill/>
        </p:spPr>
        <p:txBody>
          <a:bodyPr wrap="square" rtlCol="0">
            <a:spAutoFit/>
          </a:bodyPr>
          <a:lstStyle/>
          <a:p>
            <a:pPr algn="ctr" defTabSz="685800"/>
            <a:r>
              <a:rPr lang="en-US" dirty="0">
                <a:solidFill>
                  <a:srgbClr val="FF0000"/>
                </a:solidFill>
                <a:latin typeface="Calibri" panose="020F0502020204030204"/>
              </a:rPr>
              <a:t>=</a:t>
            </a:r>
          </a:p>
        </p:txBody>
      </p:sp>
      <p:sp>
        <p:nvSpPr>
          <p:cNvPr id="43" name="Rectangle 42">
            <a:extLst>
              <a:ext uri="{FF2B5EF4-FFF2-40B4-BE49-F238E27FC236}">
                <a16:creationId xmlns:a16="http://schemas.microsoft.com/office/drawing/2014/main" xmlns="" id="{22E55749-38DA-4F69-8172-1D6140BBA793}"/>
              </a:ext>
            </a:extLst>
          </p:cNvPr>
          <p:cNvSpPr/>
          <p:nvPr/>
        </p:nvSpPr>
        <p:spPr>
          <a:xfrm>
            <a:off x="7251763" y="1733762"/>
            <a:ext cx="1845578" cy="1315676"/>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srgbClr val="FF0000"/>
                </a:solidFill>
                <a:latin typeface="Calibri" panose="020F0502020204030204"/>
              </a:rPr>
              <a:t>Question:</a:t>
            </a:r>
          </a:p>
          <a:p>
            <a:pPr defTabSz="685800"/>
            <a:r>
              <a:rPr lang="en-US" sz="900" dirty="0">
                <a:solidFill>
                  <a:srgbClr val="FF0000"/>
                </a:solidFill>
                <a:latin typeface="Calibri" panose="020F0502020204030204"/>
              </a:rPr>
              <a:t>How can FB’s estimated daily reach be between </a:t>
            </a:r>
            <a:r>
              <a:rPr lang="en-US" sz="900" b="1" u="sng" dirty="0">
                <a:solidFill>
                  <a:srgbClr val="FF0000"/>
                </a:solidFill>
                <a:latin typeface="Calibri" panose="020F0502020204030204"/>
              </a:rPr>
              <a:t>1.9MM – 12.0MM</a:t>
            </a:r>
            <a:r>
              <a:rPr lang="en-US" sz="900" dirty="0">
                <a:solidFill>
                  <a:srgbClr val="FF0000"/>
                </a:solidFill>
                <a:latin typeface="Calibri" panose="020F0502020204030204"/>
              </a:rPr>
              <a:t> for a one-day $5K schedule with a 1x </a:t>
            </a:r>
            <a:r>
              <a:rPr lang="en-US" sz="900" dirty="0" err="1">
                <a:solidFill>
                  <a:srgbClr val="FF0000"/>
                </a:solidFill>
                <a:latin typeface="Calibri" panose="020F0502020204030204"/>
              </a:rPr>
              <a:t>freq</a:t>
            </a:r>
            <a:r>
              <a:rPr lang="en-US" sz="900" dirty="0">
                <a:solidFill>
                  <a:srgbClr val="FF0000"/>
                </a:solidFill>
                <a:latin typeface="Calibri" panose="020F0502020204030204"/>
              </a:rPr>
              <a:t> cap when media math ($$$ / CPM = IMPs) says the impressions range for the campaign based on the suggested bid range would be between </a:t>
            </a:r>
            <a:r>
              <a:rPr lang="en-US" sz="900" b="1" u="sng" dirty="0">
                <a:solidFill>
                  <a:srgbClr val="FF0000"/>
                </a:solidFill>
                <a:latin typeface="Calibri" panose="020F0502020204030204"/>
              </a:rPr>
              <a:t>557.4K – 974.7K</a:t>
            </a:r>
            <a:r>
              <a:rPr lang="en-US" sz="900" dirty="0">
                <a:solidFill>
                  <a:srgbClr val="FF0000"/>
                </a:solidFill>
                <a:latin typeface="Calibri" panose="020F0502020204030204"/>
              </a:rPr>
              <a:t>?</a:t>
            </a:r>
          </a:p>
        </p:txBody>
      </p:sp>
      <p:sp>
        <p:nvSpPr>
          <p:cNvPr id="27" name="Text Placeholder 3">
            <a:extLst>
              <a:ext uri="{FF2B5EF4-FFF2-40B4-BE49-F238E27FC236}">
                <a16:creationId xmlns:a16="http://schemas.microsoft.com/office/drawing/2014/main" xmlns="" id="{909E4FB8-7C5A-43A5-B7B2-5BEE0C52643E}"/>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
        <p:nvSpPr>
          <p:cNvPr id="28" name="Text Placeholder 4">
            <a:extLst>
              <a:ext uri="{FF2B5EF4-FFF2-40B4-BE49-F238E27FC236}">
                <a16:creationId xmlns:a16="http://schemas.microsoft.com/office/drawing/2014/main" xmlns="" id="{D60BE139-E8EA-4BBE-AE68-51338298B34E}"/>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
        <p:nvSpPr>
          <p:cNvPr id="46" name="Text Placeholder 2">
            <a:extLst>
              <a:ext uri="{FF2B5EF4-FFF2-40B4-BE49-F238E27FC236}">
                <a16:creationId xmlns:a16="http://schemas.microsoft.com/office/drawing/2014/main" xmlns="" id="{5819AC60-C786-4AC8-9C2D-106296C1A73E}"/>
              </a:ext>
            </a:extLst>
          </p:cNvPr>
          <p:cNvSpPr txBox="1">
            <a:spLocks/>
          </p:cNvSpPr>
          <p:nvPr/>
        </p:nvSpPr>
        <p:spPr>
          <a:xfrm>
            <a:off x="510041" y="1204855"/>
            <a:ext cx="3701471" cy="462623"/>
          </a:xfrm>
          <a:prstGeom prst="rect">
            <a:avLst/>
          </a:prstGeom>
          <a:ln w="28575">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Impressions Based On Budget &amp; Bid/CPM:</a:t>
            </a:r>
            <a:r>
              <a:rPr lang="en-US" sz="1400" b="1" dirty="0"/>
              <a:t> 557.4K – 974.7K</a:t>
            </a:r>
            <a:endParaRPr lang="en-US" sz="1200" b="1" dirty="0"/>
          </a:p>
        </p:txBody>
      </p:sp>
      <p:sp>
        <p:nvSpPr>
          <p:cNvPr id="47" name="Text Placeholder 2">
            <a:extLst>
              <a:ext uri="{FF2B5EF4-FFF2-40B4-BE49-F238E27FC236}">
                <a16:creationId xmlns:a16="http://schemas.microsoft.com/office/drawing/2014/main" xmlns="" id="{D323DCB6-480A-40A9-859A-E1602756132D}"/>
              </a:ext>
            </a:extLst>
          </p:cNvPr>
          <p:cNvSpPr txBox="1">
            <a:spLocks/>
          </p:cNvSpPr>
          <p:nvPr/>
        </p:nvSpPr>
        <p:spPr>
          <a:xfrm>
            <a:off x="2801166" y="6060636"/>
            <a:ext cx="3168811" cy="22538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hlinkClick r:id="rId3"/>
              </a:rPr>
              <a:t>https://www.facebook.com/ads/manager/creation</a:t>
            </a:r>
            <a:endParaRPr lang="en-US" sz="900" dirty="0"/>
          </a:p>
        </p:txBody>
      </p:sp>
      <p:sp>
        <p:nvSpPr>
          <p:cNvPr id="48" name="TextBox 47">
            <a:extLst>
              <a:ext uri="{FF2B5EF4-FFF2-40B4-BE49-F238E27FC236}">
                <a16:creationId xmlns:a16="http://schemas.microsoft.com/office/drawing/2014/main" xmlns="" id="{6F61D9A5-DC8E-4586-BA84-3EC29A6B3CC5}"/>
              </a:ext>
            </a:extLst>
          </p:cNvPr>
          <p:cNvSpPr txBox="1"/>
          <p:nvPr/>
        </p:nvSpPr>
        <p:spPr>
          <a:xfrm>
            <a:off x="5969977" y="5629512"/>
            <a:ext cx="3174023" cy="338554"/>
          </a:xfrm>
          <a:prstGeom prst="rect">
            <a:avLst/>
          </a:prstGeom>
          <a:noFill/>
        </p:spPr>
        <p:txBody>
          <a:bodyPr wrap="square" rtlCol="0">
            <a:spAutoFit/>
          </a:bodyPr>
          <a:lstStyle/>
          <a:p>
            <a:pPr defTabSz="685800"/>
            <a:r>
              <a:rPr lang="en-US" sz="800" i="1" dirty="0">
                <a:solidFill>
                  <a:srgbClr val="FF0000"/>
                </a:solidFill>
                <a:latin typeface="Calibri" panose="020F0502020204030204"/>
              </a:rPr>
              <a:t>*in theory, impressions should be interchangeable with unique reach with a 1x frequency cap. </a:t>
            </a:r>
          </a:p>
        </p:txBody>
      </p:sp>
      <p:cxnSp>
        <p:nvCxnSpPr>
          <p:cNvPr id="49" name="Straight Arrow Connector 48">
            <a:extLst>
              <a:ext uri="{FF2B5EF4-FFF2-40B4-BE49-F238E27FC236}">
                <a16:creationId xmlns:a16="http://schemas.microsoft.com/office/drawing/2014/main" xmlns="" id="{DA8896DF-E95A-4448-B765-AEC4D8B56A79}"/>
              </a:ext>
            </a:extLst>
          </p:cNvPr>
          <p:cNvCxnSpPr>
            <a:cxnSpLocks/>
          </p:cNvCxnSpPr>
          <p:nvPr/>
        </p:nvCxnSpPr>
        <p:spPr>
          <a:xfrm>
            <a:off x="7318506" y="3243940"/>
            <a:ext cx="1111542" cy="381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xmlns="" id="{333B47BF-A0ED-400C-B9A9-AE382774FE6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01289" y="3219263"/>
            <a:ext cx="403377" cy="603028"/>
          </a:xfrm>
          <a:prstGeom prst="rect">
            <a:avLst/>
          </a:prstGeom>
        </p:spPr>
      </p:pic>
      <p:cxnSp>
        <p:nvCxnSpPr>
          <p:cNvPr id="51" name="Straight Arrow Connector 50">
            <a:extLst>
              <a:ext uri="{FF2B5EF4-FFF2-40B4-BE49-F238E27FC236}">
                <a16:creationId xmlns:a16="http://schemas.microsoft.com/office/drawing/2014/main" xmlns="" id="{A5C32FAC-8789-4604-A1FD-EBB72F97FCB1}"/>
              </a:ext>
            </a:extLst>
          </p:cNvPr>
          <p:cNvCxnSpPr>
            <a:cxnSpLocks/>
          </p:cNvCxnSpPr>
          <p:nvPr/>
        </p:nvCxnSpPr>
        <p:spPr>
          <a:xfrm flipV="1">
            <a:off x="7874277" y="3707750"/>
            <a:ext cx="559051" cy="76675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Text Placeholder 2">
            <a:extLst>
              <a:ext uri="{FF2B5EF4-FFF2-40B4-BE49-F238E27FC236}">
                <a16:creationId xmlns:a16="http://schemas.microsoft.com/office/drawing/2014/main" xmlns="" id="{5E1DF490-BC02-43B7-BC3B-71730EEFE401}"/>
              </a:ext>
            </a:extLst>
          </p:cNvPr>
          <p:cNvSpPr txBox="1">
            <a:spLocks/>
          </p:cNvSpPr>
          <p:nvPr/>
        </p:nvSpPr>
        <p:spPr>
          <a:xfrm>
            <a:off x="4826043" y="1204855"/>
            <a:ext cx="3198951" cy="485191"/>
          </a:xfrm>
          <a:prstGeom prst="rect">
            <a:avLst/>
          </a:prstGeom>
          <a:ln w="28575">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Facebook’s Estimated Daily Reach: </a:t>
            </a:r>
            <a:r>
              <a:rPr lang="en-US" sz="1400" b="1" dirty="0"/>
              <a:t>1.9MM – 12.0MM</a:t>
            </a:r>
            <a:endParaRPr lang="en-US" sz="1200" b="1" dirty="0"/>
          </a:p>
        </p:txBody>
      </p:sp>
    </p:spTree>
    <p:extLst>
      <p:ext uri="{BB962C8B-B14F-4D97-AF65-F5344CB8AC3E}">
        <p14:creationId xmlns:p14="http://schemas.microsoft.com/office/powerpoint/2010/main" val="118658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FD8E81F-5FB5-408A-A075-55CC6B798C54}"/>
              </a:ext>
            </a:extLst>
          </p:cNvPr>
          <p:cNvPicPr>
            <a:picLocks noChangeAspect="1"/>
          </p:cNvPicPr>
          <p:nvPr/>
        </p:nvPicPr>
        <p:blipFill>
          <a:blip r:embed="rId2"/>
          <a:stretch>
            <a:fillRect/>
          </a:stretch>
        </p:blipFill>
        <p:spPr>
          <a:xfrm>
            <a:off x="216984" y="2633642"/>
            <a:ext cx="8700166" cy="2132004"/>
          </a:xfrm>
          <a:prstGeom prst="rect">
            <a:avLst/>
          </a:prstGeom>
          <a:ln>
            <a:solidFill>
              <a:schemeClr val="tx1"/>
            </a:solidFill>
          </a:ln>
        </p:spPr>
      </p:pic>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73715" y="502342"/>
            <a:ext cx="898236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According To The Math, It Would Take A Lot More Than The </a:t>
            </a:r>
          </a:p>
          <a:p>
            <a:r>
              <a:rPr lang="en-US" dirty="0">
                <a:solidFill>
                  <a:schemeClr val="tx1"/>
                </a:solidFill>
              </a:rPr>
              <a:t>$5K Budget To Achieve The Campaign Reach Facebook Estimates</a:t>
            </a:r>
          </a:p>
        </p:txBody>
      </p:sp>
      <p:sp>
        <p:nvSpPr>
          <p:cNvPr id="9" name="Text Placeholder 2">
            <a:extLst>
              <a:ext uri="{FF2B5EF4-FFF2-40B4-BE49-F238E27FC236}">
                <a16:creationId xmlns:a16="http://schemas.microsoft.com/office/drawing/2014/main" xmlns="" id="{79086D53-B0CA-46B9-8CD8-36F11ECCF086}"/>
              </a:ext>
            </a:extLst>
          </p:cNvPr>
          <p:cNvSpPr>
            <a:spLocks noGrp="1"/>
          </p:cNvSpPr>
          <p:nvPr>
            <p:ph type="body" sz="quarter" idx="13"/>
          </p:nvPr>
        </p:nvSpPr>
        <p:spPr>
          <a:xfrm>
            <a:off x="312310" y="1606751"/>
            <a:ext cx="8365696" cy="544944"/>
          </a:xfrm>
        </p:spPr>
        <p:txBody>
          <a:bodyPr/>
          <a:lstStyle/>
          <a:p>
            <a:r>
              <a:rPr lang="en-US" sz="1600" b="1" dirty="0"/>
              <a:t>Based on Facebook’s suggested bid (CPM) range, it would actually cost anywhere between </a:t>
            </a:r>
            <a:r>
              <a:rPr lang="en-US" sz="1600" b="1" u="sng" dirty="0"/>
              <a:t>$9.7K - $107.6K</a:t>
            </a:r>
            <a:r>
              <a:rPr lang="en-US" sz="1600" b="1" dirty="0"/>
              <a:t> to deliver against their own P18-34 estimated daily reach for a one-day campaign schedule </a:t>
            </a:r>
            <a:endParaRPr lang="en-US" sz="1400" b="1" dirty="0"/>
          </a:p>
        </p:txBody>
      </p:sp>
      <p:sp>
        <p:nvSpPr>
          <p:cNvPr id="6" name="Text Placeholder 3">
            <a:extLst>
              <a:ext uri="{FF2B5EF4-FFF2-40B4-BE49-F238E27FC236}">
                <a16:creationId xmlns:a16="http://schemas.microsoft.com/office/drawing/2014/main" xmlns="" id="{B4487997-3558-49D3-8EEC-7687A9756F95}"/>
              </a:ext>
            </a:extLst>
          </p:cNvPr>
          <p:cNvSpPr txBox="1">
            <a:spLocks/>
          </p:cNvSpPr>
          <p:nvPr/>
        </p:nvSpPr>
        <p:spPr>
          <a:xfrm>
            <a:off x="321734" y="6408392"/>
            <a:ext cx="7326250" cy="3392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Facebook Ads Manager based on data pulled on </a:t>
            </a:r>
            <a:r>
              <a:rPr lang="en-US" sz="800" u="sng" dirty="0"/>
              <a:t>September 20</a:t>
            </a:r>
            <a:r>
              <a:rPr lang="en-US" sz="800" u="sng" baseline="30000" dirty="0"/>
              <a:t>th</a:t>
            </a:r>
            <a:r>
              <a:rPr lang="en-US" sz="800" u="sng" dirty="0"/>
              <a:t>, 2017</a:t>
            </a:r>
            <a:r>
              <a:rPr lang="en-US" sz="800" dirty="0"/>
              <a:t>; P18-34, United States, “people who live in this location.” “FB Potential Reach” includes Facebook + Instagram + Audience Network + Messenger platforms. (Facebook numbers are fluid and are subject to change based on the date when numbers are pulled). </a:t>
            </a:r>
          </a:p>
        </p:txBody>
      </p:sp>
    </p:spTree>
    <p:extLst>
      <p:ext uri="{BB962C8B-B14F-4D97-AF65-F5344CB8AC3E}">
        <p14:creationId xmlns:p14="http://schemas.microsoft.com/office/powerpoint/2010/main" val="236693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C2E075C-0D6C-449B-8624-74FFD0F7D348}"/>
              </a:ext>
            </a:extLst>
          </p:cNvPr>
          <p:cNvGrpSpPr/>
          <p:nvPr/>
        </p:nvGrpSpPr>
        <p:grpSpPr>
          <a:xfrm>
            <a:off x="1696921" y="1371600"/>
            <a:ext cx="5608866" cy="4466492"/>
            <a:chOff x="1872761" y="1371600"/>
            <a:chExt cx="5608866" cy="4466492"/>
          </a:xfrm>
        </p:grpSpPr>
        <p:pic>
          <p:nvPicPr>
            <p:cNvPr id="2" name="Picture 1">
              <a:extLst>
                <a:ext uri="{FF2B5EF4-FFF2-40B4-BE49-F238E27FC236}">
                  <a16:creationId xmlns:a16="http://schemas.microsoft.com/office/drawing/2014/main" xmlns="" id="{EEC38780-83F3-43E6-B56C-0C34639571E5}"/>
                </a:ext>
              </a:extLst>
            </p:cNvPr>
            <p:cNvPicPr>
              <a:picLocks noChangeAspect="1"/>
            </p:cNvPicPr>
            <p:nvPr/>
          </p:nvPicPr>
          <p:blipFill rotWithShape="1">
            <a:blip r:embed="rId2"/>
            <a:srcRect l="22019" t="10000" r="20385" b="8461"/>
            <a:stretch/>
          </p:blipFill>
          <p:spPr>
            <a:xfrm>
              <a:off x="1872761" y="1371600"/>
              <a:ext cx="5608866" cy="4466492"/>
            </a:xfrm>
            <a:prstGeom prst="rect">
              <a:avLst/>
            </a:prstGeom>
            <a:ln>
              <a:solidFill>
                <a:schemeClr val="tx1"/>
              </a:solidFill>
            </a:ln>
          </p:spPr>
        </p:pic>
        <p:sp>
          <p:nvSpPr>
            <p:cNvPr id="4" name="Rectangle 3">
              <a:extLst>
                <a:ext uri="{FF2B5EF4-FFF2-40B4-BE49-F238E27FC236}">
                  <a16:creationId xmlns:a16="http://schemas.microsoft.com/office/drawing/2014/main" xmlns="" id="{B75AAE69-6DD8-42E9-B4FA-17E816B8448E}"/>
                </a:ext>
              </a:extLst>
            </p:cNvPr>
            <p:cNvSpPr/>
            <p:nvPr/>
          </p:nvSpPr>
          <p:spPr>
            <a:xfrm>
              <a:off x="2090057" y="3144416"/>
              <a:ext cx="113833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02341"/>
            <a:ext cx="8805334" cy="790129"/>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Apparently Other People Have Noticed This Reach Discrepancy As Well</a:t>
            </a:r>
          </a:p>
        </p:txBody>
      </p:sp>
      <p:sp>
        <p:nvSpPr>
          <p:cNvPr id="3" name="Rectangle 2">
            <a:extLst>
              <a:ext uri="{FF2B5EF4-FFF2-40B4-BE49-F238E27FC236}">
                <a16:creationId xmlns:a16="http://schemas.microsoft.com/office/drawing/2014/main" xmlns="" id="{66D3B607-2541-46BD-8A17-33F96636B89E}"/>
              </a:ext>
            </a:extLst>
          </p:cNvPr>
          <p:cNvSpPr/>
          <p:nvPr/>
        </p:nvSpPr>
        <p:spPr>
          <a:xfrm>
            <a:off x="3587268" y="5063458"/>
            <a:ext cx="3288323" cy="71308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EA7A677E-5228-4D25-8886-457DCD2D0BB8}"/>
              </a:ext>
            </a:extLst>
          </p:cNvPr>
          <p:cNvSpPr/>
          <p:nvPr/>
        </p:nvSpPr>
        <p:spPr>
          <a:xfrm>
            <a:off x="6989887" y="4503009"/>
            <a:ext cx="1774271" cy="481319"/>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00" b="1" dirty="0">
                <a:solidFill>
                  <a:srgbClr val="FF0000"/>
                </a:solidFill>
                <a:latin typeface="Calibri" panose="020F0502020204030204"/>
              </a:rPr>
              <a:t>What does the ad’s creative have to do with Reach?</a:t>
            </a:r>
          </a:p>
        </p:txBody>
      </p:sp>
      <p:cxnSp>
        <p:nvCxnSpPr>
          <p:cNvPr id="6" name="Straight Arrow Connector 5">
            <a:extLst>
              <a:ext uri="{FF2B5EF4-FFF2-40B4-BE49-F238E27FC236}">
                <a16:creationId xmlns:a16="http://schemas.microsoft.com/office/drawing/2014/main" xmlns="" id="{3B7628BF-5353-4879-A2DA-546A4F26274C}"/>
              </a:ext>
            </a:extLst>
          </p:cNvPr>
          <p:cNvCxnSpPr>
            <a:cxnSpLocks/>
          </p:cNvCxnSpPr>
          <p:nvPr/>
        </p:nvCxnSpPr>
        <p:spPr>
          <a:xfrm flipH="1">
            <a:off x="6655783" y="4984328"/>
            <a:ext cx="474781" cy="58120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xmlns="" id="{1F530FBC-42F1-4EEE-9B1A-7D4E1377C991}"/>
              </a:ext>
            </a:extLst>
          </p:cNvPr>
          <p:cNvSpPr/>
          <p:nvPr/>
        </p:nvSpPr>
        <p:spPr>
          <a:xfrm>
            <a:off x="4176571" y="2351314"/>
            <a:ext cx="2272324" cy="167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01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484757"/>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Closing Thoughts</a:t>
            </a:r>
          </a:p>
        </p:txBody>
      </p:sp>
      <p:sp>
        <p:nvSpPr>
          <p:cNvPr id="9" name="Text Placeholder 2">
            <a:extLst>
              <a:ext uri="{FF2B5EF4-FFF2-40B4-BE49-F238E27FC236}">
                <a16:creationId xmlns:a16="http://schemas.microsoft.com/office/drawing/2014/main" xmlns="" id="{79086D53-B0CA-46B9-8CD8-36F11ECCF086}"/>
              </a:ext>
            </a:extLst>
          </p:cNvPr>
          <p:cNvSpPr>
            <a:spLocks noGrp="1"/>
          </p:cNvSpPr>
          <p:nvPr>
            <p:ph type="body" sz="quarter" idx="13"/>
          </p:nvPr>
        </p:nvSpPr>
        <p:spPr>
          <a:xfrm>
            <a:off x="217622" y="1099038"/>
            <a:ext cx="8733789" cy="4836046"/>
          </a:xfrm>
        </p:spPr>
        <p:txBody>
          <a:bodyPr/>
          <a:lstStyle/>
          <a:p>
            <a:pPr algn="l"/>
            <a:r>
              <a:rPr lang="en-US" sz="1400" b="1" dirty="0"/>
              <a:t>Whether this is truly another metrics glitch remains to be seen.  However, with questions of trust regarding ad-tech platforms at an all-time high among many marketers, our analysis provides another instance where first-party data should at least be questioned, or even challenged, particularly when the numbers don’t align with universally accepted metrics such as U.S. Census Bureau population data and basic media math.</a:t>
            </a:r>
          </a:p>
          <a:p>
            <a:pPr algn="l"/>
            <a:endParaRPr lang="en-US" sz="1600" b="1" dirty="0"/>
          </a:p>
          <a:p>
            <a:pPr algn="l"/>
            <a:r>
              <a:rPr lang="en-US" sz="1400" b="1" dirty="0"/>
              <a:t>Advertisers and their agencies must remain vigilant with all their media partners when it comes to their campaign executions and deliveries.  We believe in complete transparency as an industry and for advertisers to verify their campaign metrics and results through independent, third party data sources. </a:t>
            </a:r>
          </a:p>
          <a:p>
            <a:pPr algn="l"/>
            <a:endParaRPr lang="en-US" sz="1600" b="1" dirty="0"/>
          </a:p>
          <a:p>
            <a:pPr algn="l"/>
            <a:r>
              <a:rPr lang="en-US" sz="1400" b="1" dirty="0"/>
              <a:t>And for everyone, both advertisers and agencies, as you plan your campaigns, execute your schedules and evaluate your post-buy analyses across your multiplatform media partners, our advice continues to remain the same:  </a:t>
            </a:r>
          </a:p>
          <a:p>
            <a:pPr algn="l"/>
            <a:endParaRPr lang="en-US" b="1" dirty="0"/>
          </a:p>
          <a:p>
            <a:r>
              <a:rPr lang="en-US" sz="2400" b="1" dirty="0"/>
              <a:t>Assume Nothing, Investigate Everything</a:t>
            </a:r>
          </a:p>
          <a:p>
            <a:pPr algn="l"/>
            <a:endParaRPr lang="en-US" sz="1400" b="1" dirty="0"/>
          </a:p>
        </p:txBody>
      </p:sp>
    </p:spTree>
    <p:extLst>
      <p:ext uri="{BB962C8B-B14F-4D97-AF65-F5344CB8AC3E}">
        <p14:creationId xmlns:p14="http://schemas.microsoft.com/office/powerpoint/2010/main" val="173181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r>
              <a:rPr lang="en-US" sz="2200" dirty="0">
                <a:cs typeface="Trebuchet MS"/>
              </a:rPr>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19927"/>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In August, </a:t>
            </a:r>
            <a:r>
              <a:rPr lang="en-US" i="1" dirty="0" err="1">
                <a:solidFill>
                  <a:schemeClr val="tx1"/>
                </a:solidFill>
              </a:rPr>
              <a:t>AdNews</a:t>
            </a:r>
            <a:r>
              <a:rPr lang="en-US" dirty="0">
                <a:solidFill>
                  <a:schemeClr val="tx1"/>
                </a:solidFill>
              </a:rPr>
              <a:t> In Australia Revealed That Facebook Claims It Can Reach More Young People Than What The Census Reports</a:t>
            </a:r>
          </a:p>
        </p:txBody>
      </p:sp>
      <p:pic>
        <p:nvPicPr>
          <p:cNvPr id="3" name="Picture 2">
            <a:extLst>
              <a:ext uri="{FF2B5EF4-FFF2-40B4-BE49-F238E27FC236}">
                <a16:creationId xmlns:a16="http://schemas.microsoft.com/office/drawing/2014/main" xmlns="" id="{E32D689F-301F-432C-AA0E-8F933DA234FB}"/>
              </a:ext>
            </a:extLst>
          </p:cNvPr>
          <p:cNvPicPr>
            <a:picLocks noChangeAspect="1"/>
          </p:cNvPicPr>
          <p:nvPr/>
        </p:nvPicPr>
        <p:blipFill rotWithShape="1">
          <a:blip r:embed="rId2"/>
          <a:srcRect l="23462" t="12050" r="25000" b="5043"/>
          <a:stretch/>
        </p:blipFill>
        <p:spPr>
          <a:xfrm>
            <a:off x="2528467" y="1670538"/>
            <a:ext cx="4584510" cy="4148295"/>
          </a:xfrm>
          <a:prstGeom prst="rect">
            <a:avLst/>
          </a:prstGeom>
          <a:ln>
            <a:solidFill>
              <a:schemeClr val="tx1"/>
            </a:solidFill>
          </a:ln>
        </p:spPr>
      </p:pic>
      <p:sp>
        <p:nvSpPr>
          <p:cNvPr id="8" name="Text Placeholder 4">
            <a:extLst>
              <a:ext uri="{FF2B5EF4-FFF2-40B4-BE49-F238E27FC236}">
                <a16:creationId xmlns:a16="http://schemas.microsoft.com/office/drawing/2014/main" xmlns="" id="{D53BB2DE-7E8E-43CE-B101-8EE76B62CBAE}"/>
              </a:ext>
            </a:extLst>
          </p:cNvPr>
          <p:cNvSpPr txBox="1">
            <a:spLocks/>
          </p:cNvSpPr>
          <p:nvPr/>
        </p:nvSpPr>
        <p:spPr>
          <a:xfrm>
            <a:off x="329142" y="6189666"/>
            <a:ext cx="233008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FACEBOOK’S REACH (on Reach)</a:t>
            </a:r>
          </a:p>
        </p:txBody>
      </p:sp>
    </p:spTree>
    <p:extLst>
      <p:ext uri="{BB962C8B-B14F-4D97-AF65-F5344CB8AC3E}">
        <p14:creationId xmlns:p14="http://schemas.microsoft.com/office/powerpoint/2010/main" val="298718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5A06B1-ADCE-4992-A8F1-3778791581A9}"/>
              </a:ext>
            </a:extLst>
          </p:cNvPr>
          <p:cNvPicPr>
            <a:picLocks noChangeAspect="1"/>
          </p:cNvPicPr>
          <p:nvPr/>
        </p:nvPicPr>
        <p:blipFill>
          <a:blip r:embed="rId2"/>
          <a:stretch>
            <a:fillRect/>
          </a:stretch>
        </p:blipFill>
        <p:spPr>
          <a:xfrm>
            <a:off x="3552530" y="5428308"/>
            <a:ext cx="675914" cy="390636"/>
          </a:xfrm>
          <a:prstGeom prst="rect">
            <a:avLst/>
          </a:prstGeom>
        </p:spPr>
      </p:pic>
      <p:pic>
        <p:nvPicPr>
          <p:cNvPr id="102" name="Picture 101">
            <a:extLst>
              <a:ext uri="{FF2B5EF4-FFF2-40B4-BE49-F238E27FC236}">
                <a16:creationId xmlns:a16="http://schemas.microsoft.com/office/drawing/2014/main" xmlns="" id="{87367CB5-17E2-4C61-891D-0956D26C2A18}"/>
              </a:ext>
            </a:extLst>
          </p:cNvPr>
          <p:cNvPicPr>
            <a:picLocks noChangeAspect="1"/>
          </p:cNvPicPr>
          <p:nvPr/>
        </p:nvPicPr>
        <p:blipFill>
          <a:blip r:embed="rId3"/>
          <a:stretch>
            <a:fillRect/>
          </a:stretch>
        </p:blipFill>
        <p:spPr>
          <a:xfrm>
            <a:off x="3544400" y="5002347"/>
            <a:ext cx="684044" cy="355334"/>
          </a:xfrm>
          <a:prstGeom prst="rect">
            <a:avLst/>
          </a:prstGeom>
        </p:spPr>
      </p:pic>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493551"/>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In Fact, This Facebook Reach Inflation Occurs Globally</a:t>
            </a:r>
          </a:p>
        </p:txBody>
      </p:sp>
      <p:pic>
        <p:nvPicPr>
          <p:cNvPr id="2" name="Picture 1">
            <a:extLst>
              <a:ext uri="{FF2B5EF4-FFF2-40B4-BE49-F238E27FC236}">
                <a16:creationId xmlns:a16="http://schemas.microsoft.com/office/drawing/2014/main" xmlns="" id="{5AC0A202-22D7-4B16-874D-4A0CEFF821F1}"/>
              </a:ext>
            </a:extLst>
          </p:cNvPr>
          <p:cNvPicPr>
            <a:picLocks noChangeAspect="1"/>
          </p:cNvPicPr>
          <p:nvPr/>
        </p:nvPicPr>
        <p:blipFill rotWithShape="1">
          <a:blip r:embed="rId4"/>
          <a:srcRect l="23462" t="9829" r="25000" b="15641"/>
          <a:stretch/>
        </p:blipFill>
        <p:spPr>
          <a:xfrm>
            <a:off x="224664" y="1277706"/>
            <a:ext cx="3185448" cy="2591147"/>
          </a:xfrm>
          <a:prstGeom prst="rect">
            <a:avLst/>
          </a:prstGeom>
          <a:ln>
            <a:solidFill>
              <a:schemeClr val="tx1"/>
            </a:solidFill>
          </a:ln>
        </p:spPr>
      </p:pic>
      <p:pic>
        <p:nvPicPr>
          <p:cNvPr id="4" name="Picture 3">
            <a:extLst>
              <a:ext uri="{FF2B5EF4-FFF2-40B4-BE49-F238E27FC236}">
                <a16:creationId xmlns:a16="http://schemas.microsoft.com/office/drawing/2014/main" xmlns="" id="{AFE2A74C-B5B1-4FA2-A0C5-91EDFED9B4A5}"/>
              </a:ext>
            </a:extLst>
          </p:cNvPr>
          <p:cNvPicPr>
            <a:picLocks noChangeAspect="1"/>
          </p:cNvPicPr>
          <p:nvPr/>
        </p:nvPicPr>
        <p:blipFill>
          <a:blip r:embed="rId5"/>
          <a:stretch>
            <a:fillRect/>
          </a:stretch>
        </p:blipFill>
        <p:spPr>
          <a:xfrm>
            <a:off x="3544406" y="2002721"/>
            <a:ext cx="687899" cy="343950"/>
          </a:xfrm>
          <a:prstGeom prst="rect">
            <a:avLst/>
          </a:prstGeom>
        </p:spPr>
      </p:pic>
      <p:pic>
        <p:nvPicPr>
          <p:cNvPr id="6" name="Picture 5">
            <a:extLst>
              <a:ext uri="{FF2B5EF4-FFF2-40B4-BE49-F238E27FC236}">
                <a16:creationId xmlns:a16="http://schemas.microsoft.com/office/drawing/2014/main" xmlns="" id="{5E73C76D-8798-4F22-923D-9B6487F5BB3E}"/>
              </a:ext>
            </a:extLst>
          </p:cNvPr>
          <p:cNvPicPr>
            <a:picLocks noChangeAspect="1"/>
          </p:cNvPicPr>
          <p:nvPr/>
        </p:nvPicPr>
        <p:blipFill>
          <a:blip r:embed="rId6"/>
          <a:stretch>
            <a:fillRect/>
          </a:stretch>
        </p:blipFill>
        <p:spPr>
          <a:xfrm>
            <a:off x="3544403" y="2399731"/>
            <a:ext cx="687900" cy="355457"/>
          </a:xfrm>
          <a:prstGeom prst="rect">
            <a:avLst/>
          </a:prstGeom>
        </p:spPr>
      </p:pic>
      <p:pic>
        <p:nvPicPr>
          <p:cNvPr id="8" name="Picture 7">
            <a:extLst>
              <a:ext uri="{FF2B5EF4-FFF2-40B4-BE49-F238E27FC236}">
                <a16:creationId xmlns:a16="http://schemas.microsoft.com/office/drawing/2014/main" xmlns="" id="{9E4D3EA6-F833-4407-AA01-591592FD6A83}"/>
              </a:ext>
            </a:extLst>
          </p:cNvPr>
          <p:cNvPicPr>
            <a:picLocks noChangeAspect="1"/>
          </p:cNvPicPr>
          <p:nvPr/>
        </p:nvPicPr>
        <p:blipFill>
          <a:blip r:embed="rId7"/>
          <a:stretch>
            <a:fillRect/>
          </a:stretch>
        </p:blipFill>
        <p:spPr>
          <a:xfrm>
            <a:off x="3544401" y="2812149"/>
            <a:ext cx="687899" cy="357931"/>
          </a:xfrm>
          <a:prstGeom prst="rect">
            <a:avLst/>
          </a:prstGeom>
        </p:spPr>
      </p:pic>
      <p:pic>
        <p:nvPicPr>
          <p:cNvPr id="10" name="Picture 9">
            <a:extLst>
              <a:ext uri="{FF2B5EF4-FFF2-40B4-BE49-F238E27FC236}">
                <a16:creationId xmlns:a16="http://schemas.microsoft.com/office/drawing/2014/main" xmlns="" id="{E9044C4C-D5F6-4D83-9383-2C312F9BB4D2}"/>
              </a:ext>
            </a:extLst>
          </p:cNvPr>
          <p:cNvPicPr>
            <a:picLocks noChangeAspect="1"/>
          </p:cNvPicPr>
          <p:nvPr/>
        </p:nvPicPr>
        <p:blipFill>
          <a:blip r:embed="rId8"/>
          <a:stretch>
            <a:fillRect/>
          </a:stretch>
        </p:blipFill>
        <p:spPr>
          <a:xfrm>
            <a:off x="3544400" y="3257928"/>
            <a:ext cx="687899" cy="357930"/>
          </a:xfrm>
          <a:prstGeom prst="rect">
            <a:avLst/>
          </a:prstGeom>
        </p:spPr>
      </p:pic>
      <p:pic>
        <p:nvPicPr>
          <p:cNvPr id="11" name="Picture 10">
            <a:extLst>
              <a:ext uri="{FF2B5EF4-FFF2-40B4-BE49-F238E27FC236}">
                <a16:creationId xmlns:a16="http://schemas.microsoft.com/office/drawing/2014/main" xmlns="" id="{49386FE6-2482-4E0C-80AB-0C60DE5FB252}"/>
              </a:ext>
            </a:extLst>
          </p:cNvPr>
          <p:cNvPicPr>
            <a:picLocks noChangeAspect="1"/>
          </p:cNvPicPr>
          <p:nvPr/>
        </p:nvPicPr>
        <p:blipFill>
          <a:blip r:embed="rId9"/>
          <a:stretch>
            <a:fillRect/>
          </a:stretch>
        </p:blipFill>
        <p:spPr>
          <a:xfrm>
            <a:off x="3544407" y="3700329"/>
            <a:ext cx="687898" cy="353393"/>
          </a:xfrm>
          <a:prstGeom prst="rect">
            <a:avLst/>
          </a:prstGeom>
        </p:spPr>
      </p:pic>
      <p:pic>
        <p:nvPicPr>
          <p:cNvPr id="13" name="Picture 12">
            <a:extLst>
              <a:ext uri="{FF2B5EF4-FFF2-40B4-BE49-F238E27FC236}">
                <a16:creationId xmlns:a16="http://schemas.microsoft.com/office/drawing/2014/main" xmlns="" id="{59284E27-EC52-417A-941F-FA7A32FAD56F}"/>
              </a:ext>
            </a:extLst>
          </p:cNvPr>
          <p:cNvPicPr>
            <a:picLocks noChangeAspect="1"/>
          </p:cNvPicPr>
          <p:nvPr/>
        </p:nvPicPr>
        <p:blipFill>
          <a:blip r:embed="rId10"/>
          <a:stretch>
            <a:fillRect/>
          </a:stretch>
        </p:blipFill>
        <p:spPr>
          <a:xfrm>
            <a:off x="3544407" y="4125606"/>
            <a:ext cx="687899" cy="353393"/>
          </a:xfrm>
          <a:prstGeom prst="rect">
            <a:avLst/>
          </a:prstGeom>
        </p:spPr>
      </p:pic>
      <p:pic>
        <p:nvPicPr>
          <p:cNvPr id="15" name="Picture 14">
            <a:extLst>
              <a:ext uri="{FF2B5EF4-FFF2-40B4-BE49-F238E27FC236}">
                <a16:creationId xmlns:a16="http://schemas.microsoft.com/office/drawing/2014/main" xmlns="" id="{D94566B2-2E2C-4E10-95BC-F8335F1941A7}"/>
              </a:ext>
            </a:extLst>
          </p:cNvPr>
          <p:cNvPicPr>
            <a:picLocks noChangeAspect="1"/>
          </p:cNvPicPr>
          <p:nvPr/>
        </p:nvPicPr>
        <p:blipFill>
          <a:blip r:embed="rId11"/>
          <a:stretch>
            <a:fillRect/>
          </a:stretch>
        </p:blipFill>
        <p:spPr>
          <a:xfrm>
            <a:off x="3540546" y="4564483"/>
            <a:ext cx="687898" cy="352508"/>
          </a:xfrm>
          <a:prstGeom prst="rect">
            <a:avLst/>
          </a:prstGeom>
        </p:spPr>
      </p:pic>
      <p:sp>
        <p:nvSpPr>
          <p:cNvPr id="17" name="Text Placeholder 2">
            <a:extLst>
              <a:ext uri="{FF2B5EF4-FFF2-40B4-BE49-F238E27FC236}">
                <a16:creationId xmlns:a16="http://schemas.microsoft.com/office/drawing/2014/main" xmlns="" id="{3ACA1CFD-F177-4ECF-87AA-9C5146359427}"/>
              </a:ext>
            </a:extLst>
          </p:cNvPr>
          <p:cNvSpPr txBox="1">
            <a:spLocks/>
          </p:cNvSpPr>
          <p:nvPr/>
        </p:nvSpPr>
        <p:spPr>
          <a:xfrm>
            <a:off x="4171688" y="2059454"/>
            <a:ext cx="916130"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United Kingdom</a:t>
            </a:r>
            <a:endParaRPr lang="en-US" sz="700" i="1" dirty="0"/>
          </a:p>
        </p:txBody>
      </p:sp>
      <p:sp>
        <p:nvSpPr>
          <p:cNvPr id="18" name="Text Placeholder 2">
            <a:extLst>
              <a:ext uri="{FF2B5EF4-FFF2-40B4-BE49-F238E27FC236}">
                <a16:creationId xmlns:a16="http://schemas.microsoft.com/office/drawing/2014/main" xmlns="" id="{7FCD64E5-5A8B-4BC8-8853-A5D8CC5013F7}"/>
              </a:ext>
            </a:extLst>
          </p:cNvPr>
          <p:cNvSpPr txBox="1">
            <a:spLocks/>
          </p:cNvSpPr>
          <p:nvPr/>
        </p:nvSpPr>
        <p:spPr>
          <a:xfrm>
            <a:off x="4174617" y="2466833"/>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Germany</a:t>
            </a:r>
            <a:endParaRPr lang="en-US" sz="700" i="1" dirty="0"/>
          </a:p>
        </p:txBody>
      </p:sp>
      <p:sp>
        <p:nvSpPr>
          <p:cNvPr id="19" name="Text Placeholder 2">
            <a:extLst>
              <a:ext uri="{FF2B5EF4-FFF2-40B4-BE49-F238E27FC236}">
                <a16:creationId xmlns:a16="http://schemas.microsoft.com/office/drawing/2014/main" xmlns="" id="{3872DB12-032A-4613-9266-E23F1388F613}"/>
              </a:ext>
            </a:extLst>
          </p:cNvPr>
          <p:cNvSpPr txBox="1">
            <a:spLocks/>
          </p:cNvSpPr>
          <p:nvPr/>
        </p:nvSpPr>
        <p:spPr>
          <a:xfrm>
            <a:off x="4165825" y="2888862"/>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France</a:t>
            </a:r>
            <a:endParaRPr lang="en-US" sz="700" i="1" dirty="0"/>
          </a:p>
        </p:txBody>
      </p:sp>
      <p:sp>
        <p:nvSpPr>
          <p:cNvPr id="20" name="Text Placeholder 2">
            <a:extLst>
              <a:ext uri="{FF2B5EF4-FFF2-40B4-BE49-F238E27FC236}">
                <a16:creationId xmlns:a16="http://schemas.microsoft.com/office/drawing/2014/main" xmlns="" id="{F0A3935C-9450-4C51-BBF4-0C88C42C5206}"/>
              </a:ext>
            </a:extLst>
          </p:cNvPr>
          <p:cNvSpPr txBox="1">
            <a:spLocks/>
          </p:cNvSpPr>
          <p:nvPr/>
        </p:nvSpPr>
        <p:spPr>
          <a:xfrm>
            <a:off x="4165828" y="3328478"/>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Canada</a:t>
            </a:r>
            <a:endParaRPr lang="en-US" sz="700" i="1" dirty="0"/>
          </a:p>
        </p:txBody>
      </p:sp>
      <p:sp>
        <p:nvSpPr>
          <p:cNvPr id="21" name="Text Placeholder 2">
            <a:extLst>
              <a:ext uri="{FF2B5EF4-FFF2-40B4-BE49-F238E27FC236}">
                <a16:creationId xmlns:a16="http://schemas.microsoft.com/office/drawing/2014/main" xmlns="" id="{DE4FF798-3B57-43EB-B1D5-F5A3FFFCEB3A}"/>
              </a:ext>
            </a:extLst>
          </p:cNvPr>
          <p:cNvSpPr txBox="1">
            <a:spLocks/>
          </p:cNvSpPr>
          <p:nvPr/>
        </p:nvSpPr>
        <p:spPr>
          <a:xfrm>
            <a:off x="4166367" y="3768092"/>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Italy</a:t>
            </a:r>
            <a:endParaRPr lang="en-US" sz="700" i="1" dirty="0"/>
          </a:p>
        </p:txBody>
      </p:sp>
      <p:sp>
        <p:nvSpPr>
          <p:cNvPr id="22" name="Text Placeholder 2">
            <a:extLst>
              <a:ext uri="{FF2B5EF4-FFF2-40B4-BE49-F238E27FC236}">
                <a16:creationId xmlns:a16="http://schemas.microsoft.com/office/drawing/2014/main" xmlns="" id="{6B848FDE-F4C2-455E-A755-E521674C84BD}"/>
              </a:ext>
            </a:extLst>
          </p:cNvPr>
          <p:cNvSpPr txBox="1">
            <a:spLocks/>
          </p:cNvSpPr>
          <p:nvPr/>
        </p:nvSpPr>
        <p:spPr>
          <a:xfrm>
            <a:off x="4174618" y="5508971"/>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Argentina</a:t>
            </a:r>
            <a:endParaRPr lang="en-US" sz="700" i="1" dirty="0"/>
          </a:p>
        </p:txBody>
      </p:sp>
      <p:sp>
        <p:nvSpPr>
          <p:cNvPr id="23" name="Text Placeholder 2">
            <a:extLst>
              <a:ext uri="{FF2B5EF4-FFF2-40B4-BE49-F238E27FC236}">
                <a16:creationId xmlns:a16="http://schemas.microsoft.com/office/drawing/2014/main" xmlns="" id="{205E3F8E-28BA-43D3-9DE2-8EF3EE6A9506}"/>
              </a:ext>
            </a:extLst>
          </p:cNvPr>
          <p:cNvSpPr txBox="1">
            <a:spLocks/>
          </p:cNvSpPr>
          <p:nvPr/>
        </p:nvSpPr>
        <p:spPr>
          <a:xfrm>
            <a:off x="4177547" y="4184266"/>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Australia</a:t>
            </a:r>
            <a:endParaRPr lang="en-US" sz="700" i="1" dirty="0"/>
          </a:p>
        </p:txBody>
      </p:sp>
      <p:sp>
        <p:nvSpPr>
          <p:cNvPr id="25" name="Text Placeholder 2">
            <a:extLst>
              <a:ext uri="{FF2B5EF4-FFF2-40B4-BE49-F238E27FC236}">
                <a16:creationId xmlns:a16="http://schemas.microsoft.com/office/drawing/2014/main" xmlns="" id="{959AF266-3254-435C-9FCB-5D58D47764B5}"/>
              </a:ext>
            </a:extLst>
          </p:cNvPr>
          <p:cNvSpPr txBox="1">
            <a:spLocks/>
          </p:cNvSpPr>
          <p:nvPr/>
        </p:nvSpPr>
        <p:spPr>
          <a:xfrm>
            <a:off x="4168758" y="4597502"/>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Mexico</a:t>
            </a:r>
            <a:endParaRPr lang="en-US" sz="700" i="1" dirty="0"/>
          </a:p>
        </p:txBody>
      </p:sp>
      <p:sp>
        <p:nvSpPr>
          <p:cNvPr id="26" name="Text Placeholder 2">
            <a:extLst>
              <a:ext uri="{FF2B5EF4-FFF2-40B4-BE49-F238E27FC236}">
                <a16:creationId xmlns:a16="http://schemas.microsoft.com/office/drawing/2014/main" xmlns="" id="{3FA4F7E6-45C8-46D1-BB93-12654B88C543}"/>
              </a:ext>
            </a:extLst>
          </p:cNvPr>
          <p:cNvSpPr txBox="1">
            <a:spLocks/>
          </p:cNvSpPr>
          <p:nvPr/>
        </p:nvSpPr>
        <p:spPr>
          <a:xfrm>
            <a:off x="4159966" y="5063492"/>
            <a:ext cx="91027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i="1" dirty="0"/>
              <a:t>Brazil</a:t>
            </a:r>
            <a:endParaRPr lang="en-US" sz="700" i="1" dirty="0"/>
          </a:p>
        </p:txBody>
      </p:sp>
      <p:sp>
        <p:nvSpPr>
          <p:cNvPr id="27" name="Text Placeholder 2">
            <a:extLst>
              <a:ext uri="{FF2B5EF4-FFF2-40B4-BE49-F238E27FC236}">
                <a16:creationId xmlns:a16="http://schemas.microsoft.com/office/drawing/2014/main" xmlns="" id="{74E67744-BF62-4AF3-8B7C-A883A4D9F011}"/>
              </a:ext>
            </a:extLst>
          </p:cNvPr>
          <p:cNvSpPr txBox="1">
            <a:spLocks/>
          </p:cNvSpPr>
          <p:nvPr/>
        </p:nvSpPr>
        <p:spPr>
          <a:xfrm>
            <a:off x="5067307" y="1868178"/>
            <a:ext cx="685800" cy="33809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000" b="1" u="sng" dirty="0"/>
              <a:t>Census</a:t>
            </a:r>
          </a:p>
        </p:txBody>
      </p:sp>
      <p:sp>
        <p:nvSpPr>
          <p:cNvPr id="28" name="Text Placeholder 3">
            <a:extLst>
              <a:ext uri="{FF2B5EF4-FFF2-40B4-BE49-F238E27FC236}">
                <a16:creationId xmlns:a16="http://schemas.microsoft.com/office/drawing/2014/main" xmlns="" id="{CBEF15DF-A9FF-4FAB-8F91-EEED84F8F448}"/>
              </a:ext>
            </a:extLst>
          </p:cNvPr>
          <p:cNvSpPr>
            <a:spLocks noGrp="1"/>
          </p:cNvSpPr>
          <p:nvPr>
            <p:ph type="body" sz="quarter" idx="14"/>
          </p:nvPr>
        </p:nvSpPr>
        <p:spPr>
          <a:xfrm>
            <a:off x="321734" y="6408756"/>
            <a:ext cx="7213274" cy="310609"/>
          </a:xfrm>
        </p:spPr>
        <p:txBody>
          <a:bodyPr/>
          <a:lstStyle/>
          <a:p>
            <a:r>
              <a:rPr lang="en-US" sz="800" dirty="0"/>
              <a:t>Source: 2017 estimated Global Census; Facebook Ads Manager. “FB Potential Reach” includes Facebook + Instagram + Audience Network + Messenger platforms and reflects “everyone in this location” data pulled on September 22</a:t>
            </a:r>
            <a:r>
              <a:rPr lang="en-US" sz="800" baseline="30000" dirty="0"/>
              <a:t>nd</a:t>
            </a:r>
            <a:r>
              <a:rPr lang="en-US" sz="800" dirty="0"/>
              <a:t>, 2017 (Facebook numbers are fluid and are subject to change based on the date when numbers are pulled).</a:t>
            </a:r>
          </a:p>
        </p:txBody>
      </p:sp>
      <p:sp>
        <p:nvSpPr>
          <p:cNvPr id="29" name="Text Placeholder 2">
            <a:extLst>
              <a:ext uri="{FF2B5EF4-FFF2-40B4-BE49-F238E27FC236}">
                <a16:creationId xmlns:a16="http://schemas.microsoft.com/office/drawing/2014/main" xmlns="" id="{92B585CB-1488-4D47-95F8-2F54328F87A9}"/>
              </a:ext>
            </a:extLst>
          </p:cNvPr>
          <p:cNvSpPr txBox="1">
            <a:spLocks/>
          </p:cNvSpPr>
          <p:nvPr/>
        </p:nvSpPr>
        <p:spPr>
          <a:xfrm>
            <a:off x="5106604" y="2053592"/>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5.6MM</a:t>
            </a:r>
            <a:endParaRPr lang="en-US" sz="700" dirty="0"/>
          </a:p>
        </p:txBody>
      </p:sp>
      <p:sp>
        <p:nvSpPr>
          <p:cNvPr id="30" name="Text Placeholder 2">
            <a:extLst>
              <a:ext uri="{FF2B5EF4-FFF2-40B4-BE49-F238E27FC236}">
                <a16:creationId xmlns:a16="http://schemas.microsoft.com/office/drawing/2014/main" xmlns="" id="{C69B12A9-8425-4351-8F11-D32274F49A2D}"/>
              </a:ext>
            </a:extLst>
          </p:cNvPr>
          <p:cNvSpPr txBox="1">
            <a:spLocks/>
          </p:cNvSpPr>
          <p:nvPr/>
        </p:nvSpPr>
        <p:spPr>
          <a:xfrm>
            <a:off x="5087818" y="1230925"/>
            <a:ext cx="1814144" cy="339286"/>
          </a:xfrm>
          <a:prstGeom prst="rect">
            <a:avLst/>
          </a:prstGeom>
          <a:solidFill>
            <a:srgbClr val="FFFF99"/>
          </a:solidFill>
          <a:ln>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P18-24</a:t>
            </a:r>
          </a:p>
        </p:txBody>
      </p:sp>
      <p:sp>
        <p:nvSpPr>
          <p:cNvPr id="31" name="Text Placeholder 2">
            <a:extLst>
              <a:ext uri="{FF2B5EF4-FFF2-40B4-BE49-F238E27FC236}">
                <a16:creationId xmlns:a16="http://schemas.microsoft.com/office/drawing/2014/main" xmlns="" id="{202370D7-F422-446E-BB41-84847A693702}"/>
              </a:ext>
            </a:extLst>
          </p:cNvPr>
          <p:cNvSpPr txBox="1">
            <a:spLocks/>
          </p:cNvSpPr>
          <p:nvPr/>
        </p:nvSpPr>
        <p:spPr>
          <a:xfrm>
            <a:off x="5509852" y="1537001"/>
            <a:ext cx="1078257" cy="52273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FB</a:t>
            </a:r>
          </a:p>
          <a:p>
            <a:r>
              <a:rPr lang="en-US" sz="1000" b="1" u="sng" dirty="0"/>
              <a:t>Potential Reach</a:t>
            </a:r>
          </a:p>
        </p:txBody>
      </p:sp>
      <p:sp>
        <p:nvSpPr>
          <p:cNvPr id="36" name="Text Placeholder 2">
            <a:extLst>
              <a:ext uri="{FF2B5EF4-FFF2-40B4-BE49-F238E27FC236}">
                <a16:creationId xmlns:a16="http://schemas.microsoft.com/office/drawing/2014/main" xmlns="" id="{1CEC6AF3-F107-4532-A2E4-EBB346459BE1}"/>
              </a:ext>
            </a:extLst>
          </p:cNvPr>
          <p:cNvSpPr txBox="1">
            <a:spLocks/>
          </p:cNvSpPr>
          <p:nvPr/>
        </p:nvSpPr>
        <p:spPr>
          <a:xfrm>
            <a:off x="6198582" y="1874040"/>
            <a:ext cx="964218" cy="29251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Diff</a:t>
            </a:r>
          </a:p>
        </p:txBody>
      </p:sp>
      <p:sp>
        <p:nvSpPr>
          <p:cNvPr id="37" name="Text Placeholder 2">
            <a:extLst>
              <a:ext uri="{FF2B5EF4-FFF2-40B4-BE49-F238E27FC236}">
                <a16:creationId xmlns:a16="http://schemas.microsoft.com/office/drawing/2014/main" xmlns="" id="{44CF0F69-C7BD-42B6-BE2B-61613B8D1549}"/>
              </a:ext>
            </a:extLst>
          </p:cNvPr>
          <p:cNvSpPr txBox="1">
            <a:spLocks/>
          </p:cNvSpPr>
          <p:nvPr/>
        </p:nvSpPr>
        <p:spPr>
          <a:xfrm>
            <a:off x="7092463" y="1871110"/>
            <a:ext cx="685800" cy="33809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000" b="1" u="sng" dirty="0"/>
              <a:t>Census</a:t>
            </a:r>
          </a:p>
        </p:txBody>
      </p:sp>
      <p:sp>
        <p:nvSpPr>
          <p:cNvPr id="39" name="Text Placeholder 2">
            <a:extLst>
              <a:ext uri="{FF2B5EF4-FFF2-40B4-BE49-F238E27FC236}">
                <a16:creationId xmlns:a16="http://schemas.microsoft.com/office/drawing/2014/main" xmlns="" id="{E3E1C69B-59B6-4D16-8FED-641B3D4B0738}"/>
              </a:ext>
            </a:extLst>
          </p:cNvPr>
          <p:cNvSpPr txBox="1">
            <a:spLocks/>
          </p:cNvSpPr>
          <p:nvPr/>
        </p:nvSpPr>
        <p:spPr>
          <a:xfrm>
            <a:off x="7112974" y="1243953"/>
            <a:ext cx="1814144" cy="329190"/>
          </a:xfrm>
          <a:prstGeom prst="rect">
            <a:avLst/>
          </a:prstGeom>
          <a:solidFill>
            <a:schemeClr val="accent1">
              <a:lumMod val="20000"/>
              <a:lumOff val="80000"/>
            </a:schemeClr>
          </a:solidFill>
          <a:ln>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P25-34</a:t>
            </a:r>
          </a:p>
        </p:txBody>
      </p:sp>
      <p:sp>
        <p:nvSpPr>
          <p:cNvPr id="40" name="Text Placeholder 2">
            <a:extLst>
              <a:ext uri="{FF2B5EF4-FFF2-40B4-BE49-F238E27FC236}">
                <a16:creationId xmlns:a16="http://schemas.microsoft.com/office/drawing/2014/main" xmlns="" id="{B11BD604-24BD-4652-9F65-44293563ED90}"/>
              </a:ext>
            </a:extLst>
          </p:cNvPr>
          <p:cNvSpPr txBox="1">
            <a:spLocks/>
          </p:cNvSpPr>
          <p:nvPr/>
        </p:nvSpPr>
        <p:spPr>
          <a:xfrm>
            <a:off x="7535008" y="1539933"/>
            <a:ext cx="1078257" cy="52273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FB</a:t>
            </a:r>
          </a:p>
          <a:p>
            <a:r>
              <a:rPr lang="en-US" sz="1000" b="1" u="sng" dirty="0"/>
              <a:t>Potential Reach</a:t>
            </a:r>
          </a:p>
        </p:txBody>
      </p:sp>
      <p:sp>
        <p:nvSpPr>
          <p:cNvPr id="41" name="Text Placeholder 2">
            <a:extLst>
              <a:ext uri="{FF2B5EF4-FFF2-40B4-BE49-F238E27FC236}">
                <a16:creationId xmlns:a16="http://schemas.microsoft.com/office/drawing/2014/main" xmlns="" id="{68494987-F4DB-4FD1-8D1F-E03647CF07C2}"/>
              </a:ext>
            </a:extLst>
          </p:cNvPr>
          <p:cNvSpPr txBox="1">
            <a:spLocks/>
          </p:cNvSpPr>
          <p:nvPr/>
        </p:nvSpPr>
        <p:spPr>
          <a:xfrm>
            <a:off x="8294079" y="1876972"/>
            <a:ext cx="728021" cy="29251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Diff</a:t>
            </a:r>
          </a:p>
        </p:txBody>
      </p:sp>
      <p:sp>
        <p:nvSpPr>
          <p:cNvPr id="42" name="Text Placeholder 2">
            <a:extLst>
              <a:ext uri="{FF2B5EF4-FFF2-40B4-BE49-F238E27FC236}">
                <a16:creationId xmlns:a16="http://schemas.microsoft.com/office/drawing/2014/main" xmlns="" id="{BA911915-BC7C-4E4E-8A0E-EB4D91C80811}"/>
              </a:ext>
            </a:extLst>
          </p:cNvPr>
          <p:cNvSpPr txBox="1">
            <a:spLocks/>
          </p:cNvSpPr>
          <p:nvPr/>
        </p:nvSpPr>
        <p:spPr>
          <a:xfrm>
            <a:off x="5109534" y="2478553"/>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5.8MM</a:t>
            </a:r>
            <a:endParaRPr lang="en-US" sz="700" dirty="0"/>
          </a:p>
        </p:txBody>
      </p:sp>
      <p:sp>
        <p:nvSpPr>
          <p:cNvPr id="43" name="Text Placeholder 2">
            <a:extLst>
              <a:ext uri="{FF2B5EF4-FFF2-40B4-BE49-F238E27FC236}">
                <a16:creationId xmlns:a16="http://schemas.microsoft.com/office/drawing/2014/main" xmlns="" id="{76C3EE60-A6F3-4ECF-BF68-EB05CE94AD03}"/>
              </a:ext>
            </a:extLst>
          </p:cNvPr>
          <p:cNvSpPr txBox="1">
            <a:spLocks/>
          </p:cNvSpPr>
          <p:nvPr/>
        </p:nvSpPr>
        <p:spPr>
          <a:xfrm>
            <a:off x="5109535" y="2874209"/>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5.5MM</a:t>
            </a:r>
            <a:endParaRPr lang="en-US" sz="700" dirty="0"/>
          </a:p>
        </p:txBody>
      </p:sp>
      <p:sp>
        <p:nvSpPr>
          <p:cNvPr id="44" name="Text Placeholder 2">
            <a:extLst>
              <a:ext uri="{FF2B5EF4-FFF2-40B4-BE49-F238E27FC236}">
                <a16:creationId xmlns:a16="http://schemas.microsoft.com/office/drawing/2014/main" xmlns="" id="{5109A96A-DB04-4334-8C04-672CBC9EE782}"/>
              </a:ext>
            </a:extLst>
          </p:cNvPr>
          <p:cNvSpPr txBox="1">
            <a:spLocks/>
          </p:cNvSpPr>
          <p:nvPr/>
        </p:nvSpPr>
        <p:spPr>
          <a:xfrm>
            <a:off x="5109535" y="3313824"/>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3.1MM</a:t>
            </a:r>
            <a:endParaRPr lang="en-US" sz="700" dirty="0"/>
          </a:p>
        </p:txBody>
      </p:sp>
      <p:sp>
        <p:nvSpPr>
          <p:cNvPr id="45" name="Text Placeholder 2">
            <a:extLst>
              <a:ext uri="{FF2B5EF4-FFF2-40B4-BE49-F238E27FC236}">
                <a16:creationId xmlns:a16="http://schemas.microsoft.com/office/drawing/2014/main" xmlns="" id="{90783B33-A957-4E01-8374-12E74B547876}"/>
              </a:ext>
            </a:extLst>
          </p:cNvPr>
          <p:cNvSpPr txBox="1">
            <a:spLocks/>
          </p:cNvSpPr>
          <p:nvPr/>
        </p:nvSpPr>
        <p:spPr>
          <a:xfrm>
            <a:off x="5109534" y="3753438"/>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4.3MM</a:t>
            </a:r>
            <a:endParaRPr lang="en-US" sz="700" dirty="0"/>
          </a:p>
        </p:txBody>
      </p:sp>
      <p:sp>
        <p:nvSpPr>
          <p:cNvPr id="46" name="Text Placeholder 2">
            <a:extLst>
              <a:ext uri="{FF2B5EF4-FFF2-40B4-BE49-F238E27FC236}">
                <a16:creationId xmlns:a16="http://schemas.microsoft.com/office/drawing/2014/main" xmlns="" id="{16A81517-331F-44F5-A8CE-A7FFC2AE4233}"/>
              </a:ext>
            </a:extLst>
          </p:cNvPr>
          <p:cNvSpPr txBox="1">
            <a:spLocks/>
          </p:cNvSpPr>
          <p:nvPr/>
        </p:nvSpPr>
        <p:spPr>
          <a:xfrm>
            <a:off x="5109535" y="5511896"/>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4.7MM</a:t>
            </a:r>
            <a:endParaRPr lang="en-US" sz="700" dirty="0"/>
          </a:p>
        </p:txBody>
      </p:sp>
      <p:sp>
        <p:nvSpPr>
          <p:cNvPr id="47" name="Text Placeholder 2">
            <a:extLst>
              <a:ext uri="{FF2B5EF4-FFF2-40B4-BE49-F238E27FC236}">
                <a16:creationId xmlns:a16="http://schemas.microsoft.com/office/drawing/2014/main" xmlns="" id="{4F3BABE2-B13F-4E1F-AA9D-2846BD016C9A}"/>
              </a:ext>
            </a:extLst>
          </p:cNvPr>
          <p:cNvSpPr txBox="1">
            <a:spLocks/>
          </p:cNvSpPr>
          <p:nvPr/>
        </p:nvSpPr>
        <p:spPr>
          <a:xfrm>
            <a:off x="5109535" y="4166675"/>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2.1MM</a:t>
            </a:r>
            <a:endParaRPr lang="en-US" sz="700" dirty="0"/>
          </a:p>
        </p:txBody>
      </p:sp>
      <p:sp>
        <p:nvSpPr>
          <p:cNvPr id="49" name="Text Placeholder 2">
            <a:extLst>
              <a:ext uri="{FF2B5EF4-FFF2-40B4-BE49-F238E27FC236}">
                <a16:creationId xmlns:a16="http://schemas.microsoft.com/office/drawing/2014/main" xmlns="" id="{202BD732-FF49-4978-8B38-E6ECDE3E5615}"/>
              </a:ext>
            </a:extLst>
          </p:cNvPr>
          <p:cNvSpPr txBox="1">
            <a:spLocks/>
          </p:cNvSpPr>
          <p:nvPr/>
        </p:nvSpPr>
        <p:spPr>
          <a:xfrm>
            <a:off x="5109534" y="4588703"/>
            <a:ext cx="597707"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15.2MM</a:t>
            </a:r>
            <a:endParaRPr lang="en-US" sz="700" dirty="0"/>
          </a:p>
        </p:txBody>
      </p:sp>
      <p:sp>
        <p:nvSpPr>
          <p:cNvPr id="50" name="Text Placeholder 2">
            <a:extLst>
              <a:ext uri="{FF2B5EF4-FFF2-40B4-BE49-F238E27FC236}">
                <a16:creationId xmlns:a16="http://schemas.microsoft.com/office/drawing/2014/main" xmlns="" id="{15371B69-96C2-402F-86F3-B69C5AAE52D2}"/>
              </a:ext>
            </a:extLst>
          </p:cNvPr>
          <p:cNvSpPr txBox="1">
            <a:spLocks/>
          </p:cNvSpPr>
          <p:nvPr/>
        </p:nvSpPr>
        <p:spPr>
          <a:xfrm>
            <a:off x="5109534" y="5063486"/>
            <a:ext cx="597707"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23.5MM</a:t>
            </a:r>
            <a:endParaRPr lang="en-US" sz="700" dirty="0"/>
          </a:p>
        </p:txBody>
      </p:sp>
      <p:sp>
        <p:nvSpPr>
          <p:cNvPr id="51" name="Text Placeholder 2">
            <a:extLst>
              <a:ext uri="{FF2B5EF4-FFF2-40B4-BE49-F238E27FC236}">
                <a16:creationId xmlns:a16="http://schemas.microsoft.com/office/drawing/2014/main" xmlns="" id="{6F477C0D-3BC8-4357-BE97-B8636F5DAAA5}"/>
              </a:ext>
            </a:extLst>
          </p:cNvPr>
          <p:cNvSpPr txBox="1">
            <a:spLocks/>
          </p:cNvSpPr>
          <p:nvPr/>
        </p:nvSpPr>
        <p:spPr>
          <a:xfrm>
            <a:off x="5812922" y="2056525"/>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7.6MM</a:t>
            </a:r>
            <a:endParaRPr lang="en-US" sz="700" dirty="0"/>
          </a:p>
        </p:txBody>
      </p:sp>
      <p:sp>
        <p:nvSpPr>
          <p:cNvPr id="52" name="Text Placeholder 2">
            <a:extLst>
              <a:ext uri="{FF2B5EF4-FFF2-40B4-BE49-F238E27FC236}">
                <a16:creationId xmlns:a16="http://schemas.microsoft.com/office/drawing/2014/main" xmlns="" id="{1F2A1AF9-C57D-42AC-8EE3-D7DBBBCB71A3}"/>
              </a:ext>
            </a:extLst>
          </p:cNvPr>
          <p:cNvSpPr txBox="1">
            <a:spLocks/>
          </p:cNvSpPr>
          <p:nvPr/>
        </p:nvSpPr>
        <p:spPr>
          <a:xfrm>
            <a:off x="5815852" y="2481486"/>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7.8MM</a:t>
            </a:r>
            <a:endParaRPr lang="en-US" sz="700" dirty="0"/>
          </a:p>
        </p:txBody>
      </p:sp>
      <p:sp>
        <p:nvSpPr>
          <p:cNvPr id="53" name="Text Placeholder 2">
            <a:extLst>
              <a:ext uri="{FF2B5EF4-FFF2-40B4-BE49-F238E27FC236}">
                <a16:creationId xmlns:a16="http://schemas.microsoft.com/office/drawing/2014/main" xmlns="" id="{7F37FF97-1E92-4D24-A0CD-B82EBAFDC12B}"/>
              </a:ext>
            </a:extLst>
          </p:cNvPr>
          <p:cNvSpPr txBox="1">
            <a:spLocks/>
          </p:cNvSpPr>
          <p:nvPr/>
        </p:nvSpPr>
        <p:spPr>
          <a:xfrm>
            <a:off x="5815853" y="2877142"/>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7.3MM</a:t>
            </a:r>
            <a:endParaRPr lang="en-US" sz="700" dirty="0"/>
          </a:p>
        </p:txBody>
      </p:sp>
      <p:sp>
        <p:nvSpPr>
          <p:cNvPr id="54" name="Text Placeholder 2">
            <a:extLst>
              <a:ext uri="{FF2B5EF4-FFF2-40B4-BE49-F238E27FC236}">
                <a16:creationId xmlns:a16="http://schemas.microsoft.com/office/drawing/2014/main" xmlns="" id="{4D60A699-7479-4909-A9F6-1DBF61217A78}"/>
              </a:ext>
            </a:extLst>
          </p:cNvPr>
          <p:cNvSpPr txBox="1">
            <a:spLocks/>
          </p:cNvSpPr>
          <p:nvPr/>
        </p:nvSpPr>
        <p:spPr>
          <a:xfrm>
            <a:off x="5815853" y="3316757"/>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4.1MM</a:t>
            </a:r>
            <a:endParaRPr lang="en-US" sz="700" dirty="0"/>
          </a:p>
        </p:txBody>
      </p:sp>
      <p:sp>
        <p:nvSpPr>
          <p:cNvPr id="55" name="Text Placeholder 2">
            <a:extLst>
              <a:ext uri="{FF2B5EF4-FFF2-40B4-BE49-F238E27FC236}">
                <a16:creationId xmlns:a16="http://schemas.microsoft.com/office/drawing/2014/main" xmlns="" id="{509B4FD9-E6EC-4B80-84F9-7131CDED4DB9}"/>
              </a:ext>
            </a:extLst>
          </p:cNvPr>
          <p:cNvSpPr txBox="1">
            <a:spLocks/>
          </p:cNvSpPr>
          <p:nvPr/>
        </p:nvSpPr>
        <p:spPr>
          <a:xfrm>
            <a:off x="5815852" y="3756371"/>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5.6MM</a:t>
            </a:r>
            <a:endParaRPr lang="en-US" sz="700" dirty="0"/>
          </a:p>
        </p:txBody>
      </p:sp>
      <p:sp>
        <p:nvSpPr>
          <p:cNvPr id="56" name="Text Placeholder 2">
            <a:extLst>
              <a:ext uri="{FF2B5EF4-FFF2-40B4-BE49-F238E27FC236}">
                <a16:creationId xmlns:a16="http://schemas.microsoft.com/office/drawing/2014/main" xmlns="" id="{C37A324A-95F6-4FB4-8EEF-CDD793BCDFC0}"/>
              </a:ext>
            </a:extLst>
          </p:cNvPr>
          <p:cNvSpPr txBox="1">
            <a:spLocks/>
          </p:cNvSpPr>
          <p:nvPr/>
        </p:nvSpPr>
        <p:spPr>
          <a:xfrm>
            <a:off x="5815853" y="5514829"/>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7.9MM</a:t>
            </a:r>
            <a:endParaRPr lang="en-US" sz="700" dirty="0"/>
          </a:p>
        </p:txBody>
      </p:sp>
      <p:sp>
        <p:nvSpPr>
          <p:cNvPr id="57" name="Text Placeholder 2">
            <a:extLst>
              <a:ext uri="{FF2B5EF4-FFF2-40B4-BE49-F238E27FC236}">
                <a16:creationId xmlns:a16="http://schemas.microsoft.com/office/drawing/2014/main" xmlns="" id="{0ABAB404-6D1E-4A51-8EBD-FD951FCB8A93}"/>
              </a:ext>
            </a:extLst>
          </p:cNvPr>
          <p:cNvSpPr txBox="1">
            <a:spLocks/>
          </p:cNvSpPr>
          <p:nvPr/>
        </p:nvSpPr>
        <p:spPr>
          <a:xfrm>
            <a:off x="5815853" y="4169608"/>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3.0MM</a:t>
            </a:r>
            <a:endParaRPr lang="en-US" sz="700" dirty="0"/>
          </a:p>
        </p:txBody>
      </p:sp>
      <p:sp>
        <p:nvSpPr>
          <p:cNvPr id="59" name="Text Placeholder 2">
            <a:extLst>
              <a:ext uri="{FF2B5EF4-FFF2-40B4-BE49-F238E27FC236}">
                <a16:creationId xmlns:a16="http://schemas.microsoft.com/office/drawing/2014/main" xmlns="" id="{2D74CB11-7704-4A95-9FDB-DB83FDFBADC8}"/>
              </a:ext>
            </a:extLst>
          </p:cNvPr>
          <p:cNvSpPr txBox="1">
            <a:spLocks/>
          </p:cNvSpPr>
          <p:nvPr/>
        </p:nvSpPr>
        <p:spPr>
          <a:xfrm>
            <a:off x="5807060" y="4591636"/>
            <a:ext cx="597707"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23.0MM</a:t>
            </a:r>
            <a:endParaRPr lang="en-US" sz="700" dirty="0"/>
          </a:p>
        </p:txBody>
      </p:sp>
      <p:sp>
        <p:nvSpPr>
          <p:cNvPr id="60" name="Text Placeholder 2">
            <a:extLst>
              <a:ext uri="{FF2B5EF4-FFF2-40B4-BE49-F238E27FC236}">
                <a16:creationId xmlns:a16="http://schemas.microsoft.com/office/drawing/2014/main" xmlns="" id="{B383CCED-F677-4594-8132-BD7866166CDB}"/>
              </a:ext>
            </a:extLst>
          </p:cNvPr>
          <p:cNvSpPr txBox="1">
            <a:spLocks/>
          </p:cNvSpPr>
          <p:nvPr/>
        </p:nvSpPr>
        <p:spPr>
          <a:xfrm>
            <a:off x="5815852" y="5066419"/>
            <a:ext cx="597707"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33.0MM</a:t>
            </a:r>
            <a:endParaRPr lang="en-US" sz="700" dirty="0"/>
          </a:p>
        </p:txBody>
      </p:sp>
      <p:sp>
        <p:nvSpPr>
          <p:cNvPr id="61" name="Text Placeholder 2">
            <a:extLst>
              <a:ext uri="{FF2B5EF4-FFF2-40B4-BE49-F238E27FC236}">
                <a16:creationId xmlns:a16="http://schemas.microsoft.com/office/drawing/2014/main" xmlns="" id="{A6CFAE22-AF28-4679-B04A-C8CFBCEF01C0}"/>
              </a:ext>
            </a:extLst>
          </p:cNvPr>
          <p:cNvSpPr txBox="1">
            <a:spLocks/>
          </p:cNvSpPr>
          <p:nvPr/>
        </p:nvSpPr>
        <p:spPr>
          <a:xfrm>
            <a:off x="6402007" y="2056522"/>
            <a:ext cx="568906"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+2.0MM</a:t>
            </a:r>
            <a:endParaRPr lang="en-US" sz="700" b="1" u="sng" dirty="0"/>
          </a:p>
        </p:txBody>
      </p:sp>
      <p:sp>
        <p:nvSpPr>
          <p:cNvPr id="62" name="Text Placeholder 2">
            <a:extLst>
              <a:ext uri="{FF2B5EF4-FFF2-40B4-BE49-F238E27FC236}">
                <a16:creationId xmlns:a16="http://schemas.microsoft.com/office/drawing/2014/main" xmlns="" id="{267E0A5E-05AE-4008-A719-09D55F3BE140}"/>
              </a:ext>
            </a:extLst>
          </p:cNvPr>
          <p:cNvSpPr txBox="1">
            <a:spLocks/>
          </p:cNvSpPr>
          <p:nvPr/>
        </p:nvSpPr>
        <p:spPr>
          <a:xfrm>
            <a:off x="6404936" y="2481483"/>
            <a:ext cx="565905"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+2.0MM</a:t>
            </a:r>
            <a:endParaRPr lang="en-US" sz="700" b="1" u="sng" dirty="0"/>
          </a:p>
        </p:txBody>
      </p:sp>
      <p:sp>
        <p:nvSpPr>
          <p:cNvPr id="63" name="Text Placeholder 2">
            <a:extLst>
              <a:ext uri="{FF2B5EF4-FFF2-40B4-BE49-F238E27FC236}">
                <a16:creationId xmlns:a16="http://schemas.microsoft.com/office/drawing/2014/main" xmlns="" id="{9A9BDE6F-E62E-4788-91C8-2F47F1D64C73}"/>
              </a:ext>
            </a:extLst>
          </p:cNvPr>
          <p:cNvSpPr txBox="1">
            <a:spLocks/>
          </p:cNvSpPr>
          <p:nvPr/>
        </p:nvSpPr>
        <p:spPr>
          <a:xfrm>
            <a:off x="6404938" y="2877139"/>
            <a:ext cx="62718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+1.8MM</a:t>
            </a:r>
            <a:endParaRPr lang="en-US" sz="700" b="1" u="sng" dirty="0"/>
          </a:p>
        </p:txBody>
      </p:sp>
      <p:sp>
        <p:nvSpPr>
          <p:cNvPr id="64" name="Text Placeholder 2">
            <a:extLst>
              <a:ext uri="{FF2B5EF4-FFF2-40B4-BE49-F238E27FC236}">
                <a16:creationId xmlns:a16="http://schemas.microsoft.com/office/drawing/2014/main" xmlns="" id="{C3C5AA05-379B-427A-A01E-CF01AC2A4605}"/>
              </a:ext>
            </a:extLst>
          </p:cNvPr>
          <p:cNvSpPr txBox="1">
            <a:spLocks/>
          </p:cNvSpPr>
          <p:nvPr/>
        </p:nvSpPr>
        <p:spPr>
          <a:xfrm>
            <a:off x="6404938" y="3316754"/>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+1.0MM</a:t>
            </a:r>
            <a:endParaRPr lang="en-US" sz="700" b="1" u="sng" dirty="0"/>
          </a:p>
        </p:txBody>
      </p:sp>
      <p:sp>
        <p:nvSpPr>
          <p:cNvPr id="65" name="Text Placeholder 2">
            <a:extLst>
              <a:ext uri="{FF2B5EF4-FFF2-40B4-BE49-F238E27FC236}">
                <a16:creationId xmlns:a16="http://schemas.microsoft.com/office/drawing/2014/main" xmlns="" id="{24CE8D5B-1849-48D0-B0B2-5C35783C242B}"/>
              </a:ext>
            </a:extLst>
          </p:cNvPr>
          <p:cNvSpPr txBox="1">
            <a:spLocks/>
          </p:cNvSpPr>
          <p:nvPr/>
        </p:nvSpPr>
        <p:spPr>
          <a:xfrm>
            <a:off x="6404937" y="3756368"/>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+1.3MM</a:t>
            </a:r>
            <a:endParaRPr lang="en-US" sz="700" b="1" u="sng" dirty="0"/>
          </a:p>
        </p:txBody>
      </p:sp>
      <p:sp>
        <p:nvSpPr>
          <p:cNvPr id="66" name="Text Placeholder 2">
            <a:extLst>
              <a:ext uri="{FF2B5EF4-FFF2-40B4-BE49-F238E27FC236}">
                <a16:creationId xmlns:a16="http://schemas.microsoft.com/office/drawing/2014/main" xmlns="" id="{CCA7C6CB-7018-455F-8B74-F9824946862B}"/>
              </a:ext>
            </a:extLst>
          </p:cNvPr>
          <p:cNvSpPr txBox="1">
            <a:spLocks/>
          </p:cNvSpPr>
          <p:nvPr/>
        </p:nvSpPr>
        <p:spPr>
          <a:xfrm>
            <a:off x="6404938" y="5514826"/>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+3.2MM</a:t>
            </a:r>
            <a:endParaRPr lang="en-US" sz="700" b="1" u="sng" dirty="0"/>
          </a:p>
        </p:txBody>
      </p:sp>
      <p:sp>
        <p:nvSpPr>
          <p:cNvPr id="67" name="Text Placeholder 2">
            <a:extLst>
              <a:ext uri="{FF2B5EF4-FFF2-40B4-BE49-F238E27FC236}">
                <a16:creationId xmlns:a16="http://schemas.microsoft.com/office/drawing/2014/main" xmlns="" id="{FBB135C6-DF72-45BD-AC7B-7463A05D9239}"/>
              </a:ext>
            </a:extLst>
          </p:cNvPr>
          <p:cNvSpPr txBox="1">
            <a:spLocks/>
          </p:cNvSpPr>
          <p:nvPr/>
        </p:nvSpPr>
        <p:spPr>
          <a:xfrm>
            <a:off x="6404938" y="4169605"/>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+0.9MM</a:t>
            </a:r>
            <a:endParaRPr lang="en-US" sz="700" b="1" u="sng" dirty="0"/>
          </a:p>
        </p:txBody>
      </p:sp>
      <p:sp>
        <p:nvSpPr>
          <p:cNvPr id="69" name="Text Placeholder 2">
            <a:extLst>
              <a:ext uri="{FF2B5EF4-FFF2-40B4-BE49-F238E27FC236}">
                <a16:creationId xmlns:a16="http://schemas.microsoft.com/office/drawing/2014/main" xmlns="" id="{5D61A26E-841A-48BB-B1CE-76A5039ED4A1}"/>
              </a:ext>
            </a:extLst>
          </p:cNvPr>
          <p:cNvSpPr txBox="1">
            <a:spLocks/>
          </p:cNvSpPr>
          <p:nvPr/>
        </p:nvSpPr>
        <p:spPr>
          <a:xfrm>
            <a:off x="6404937" y="4591633"/>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+7.8MM</a:t>
            </a:r>
            <a:endParaRPr lang="en-US" sz="700" b="1" u="sng" dirty="0"/>
          </a:p>
        </p:txBody>
      </p:sp>
      <p:sp>
        <p:nvSpPr>
          <p:cNvPr id="70" name="Text Placeholder 2">
            <a:extLst>
              <a:ext uri="{FF2B5EF4-FFF2-40B4-BE49-F238E27FC236}">
                <a16:creationId xmlns:a16="http://schemas.microsoft.com/office/drawing/2014/main" xmlns="" id="{5F1EA0F7-91B4-4BE4-9592-D82E9B9FF45A}"/>
              </a:ext>
            </a:extLst>
          </p:cNvPr>
          <p:cNvSpPr txBox="1">
            <a:spLocks/>
          </p:cNvSpPr>
          <p:nvPr/>
        </p:nvSpPr>
        <p:spPr>
          <a:xfrm>
            <a:off x="6404937" y="5066416"/>
            <a:ext cx="5659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+9.5MM</a:t>
            </a:r>
            <a:endParaRPr lang="en-US" sz="700" b="1" u="sng" dirty="0"/>
          </a:p>
        </p:txBody>
      </p:sp>
      <p:sp>
        <p:nvSpPr>
          <p:cNvPr id="71" name="Text Placeholder 2">
            <a:extLst>
              <a:ext uri="{FF2B5EF4-FFF2-40B4-BE49-F238E27FC236}">
                <a16:creationId xmlns:a16="http://schemas.microsoft.com/office/drawing/2014/main" xmlns="" id="{6B42C14D-7A1D-4D74-AD73-95929C768621}"/>
              </a:ext>
            </a:extLst>
          </p:cNvPr>
          <p:cNvSpPr txBox="1">
            <a:spLocks/>
          </p:cNvSpPr>
          <p:nvPr/>
        </p:nvSpPr>
        <p:spPr>
          <a:xfrm>
            <a:off x="7158139" y="2056525"/>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8.9MM</a:t>
            </a:r>
            <a:endParaRPr lang="en-US" sz="700" dirty="0"/>
          </a:p>
        </p:txBody>
      </p:sp>
      <p:sp>
        <p:nvSpPr>
          <p:cNvPr id="72" name="Text Placeholder 2">
            <a:extLst>
              <a:ext uri="{FF2B5EF4-FFF2-40B4-BE49-F238E27FC236}">
                <a16:creationId xmlns:a16="http://schemas.microsoft.com/office/drawing/2014/main" xmlns="" id="{BD040EAA-8AF3-4050-AA6F-091444F32AA7}"/>
              </a:ext>
            </a:extLst>
          </p:cNvPr>
          <p:cNvSpPr txBox="1">
            <a:spLocks/>
          </p:cNvSpPr>
          <p:nvPr/>
        </p:nvSpPr>
        <p:spPr>
          <a:xfrm>
            <a:off x="7161069" y="2481486"/>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9.9MM</a:t>
            </a:r>
            <a:endParaRPr lang="en-US" sz="700" dirty="0"/>
          </a:p>
        </p:txBody>
      </p:sp>
      <p:sp>
        <p:nvSpPr>
          <p:cNvPr id="73" name="Text Placeholder 2">
            <a:extLst>
              <a:ext uri="{FF2B5EF4-FFF2-40B4-BE49-F238E27FC236}">
                <a16:creationId xmlns:a16="http://schemas.microsoft.com/office/drawing/2014/main" xmlns="" id="{087788E1-715A-485F-AE1E-23D932BC426B}"/>
              </a:ext>
            </a:extLst>
          </p:cNvPr>
          <p:cNvSpPr txBox="1">
            <a:spLocks/>
          </p:cNvSpPr>
          <p:nvPr/>
        </p:nvSpPr>
        <p:spPr>
          <a:xfrm>
            <a:off x="7161070" y="2877142"/>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8.0MM</a:t>
            </a:r>
            <a:endParaRPr lang="en-US" sz="700" dirty="0"/>
          </a:p>
        </p:txBody>
      </p:sp>
      <p:sp>
        <p:nvSpPr>
          <p:cNvPr id="74" name="Text Placeholder 2">
            <a:extLst>
              <a:ext uri="{FF2B5EF4-FFF2-40B4-BE49-F238E27FC236}">
                <a16:creationId xmlns:a16="http://schemas.microsoft.com/office/drawing/2014/main" xmlns="" id="{D7F7CA09-C225-43F3-B172-54397F528899}"/>
              </a:ext>
            </a:extLst>
          </p:cNvPr>
          <p:cNvSpPr txBox="1">
            <a:spLocks/>
          </p:cNvSpPr>
          <p:nvPr/>
        </p:nvSpPr>
        <p:spPr>
          <a:xfrm>
            <a:off x="7161070" y="3316757"/>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4.8MM</a:t>
            </a:r>
            <a:endParaRPr lang="en-US" sz="700" dirty="0"/>
          </a:p>
        </p:txBody>
      </p:sp>
      <p:sp>
        <p:nvSpPr>
          <p:cNvPr id="75" name="Text Placeholder 2">
            <a:extLst>
              <a:ext uri="{FF2B5EF4-FFF2-40B4-BE49-F238E27FC236}">
                <a16:creationId xmlns:a16="http://schemas.microsoft.com/office/drawing/2014/main" xmlns="" id="{2280F6FA-BE57-40F1-B8D6-E35443C54896}"/>
              </a:ext>
            </a:extLst>
          </p:cNvPr>
          <p:cNvSpPr txBox="1">
            <a:spLocks/>
          </p:cNvSpPr>
          <p:nvPr/>
        </p:nvSpPr>
        <p:spPr>
          <a:xfrm>
            <a:off x="7161069" y="3756371"/>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7.0MM</a:t>
            </a:r>
            <a:endParaRPr lang="en-US" sz="700" dirty="0"/>
          </a:p>
        </p:txBody>
      </p:sp>
      <p:sp>
        <p:nvSpPr>
          <p:cNvPr id="76" name="Text Placeholder 2">
            <a:extLst>
              <a:ext uri="{FF2B5EF4-FFF2-40B4-BE49-F238E27FC236}">
                <a16:creationId xmlns:a16="http://schemas.microsoft.com/office/drawing/2014/main" xmlns="" id="{6EAD07E6-6C55-430F-B67E-EF724C685C73}"/>
              </a:ext>
            </a:extLst>
          </p:cNvPr>
          <p:cNvSpPr txBox="1">
            <a:spLocks/>
          </p:cNvSpPr>
          <p:nvPr/>
        </p:nvSpPr>
        <p:spPr>
          <a:xfrm>
            <a:off x="7161070" y="5514829"/>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6.6MM</a:t>
            </a:r>
            <a:endParaRPr lang="en-US" sz="700" dirty="0"/>
          </a:p>
        </p:txBody>
      </p:sp>
      <p:sp>
        <p:nvSpPr>
          <p:cNvPr id="77" name="Text Placeholder 2">
            <a:extLst>
              <a:ext uri="{FF2B5EF4-FFF2-40B4-BE49-F238E27FC236}">
                <a16:creationId xmlns:a16="http://schemas.microsoft.com/office/drawing/2014/main" xmlns="" id="{F31F43AC-9287-4E80-8D1E-55FF317F04E7}"/>
              </a:ext>
            </a:extLst>
          </p:cNvPr>
          <p:cNvSpPr txBox="1">
            <a:spLocks/>
          </p:cNvSpPr>
          <p:nvPr/>
        </p:nvSpPr>
        <p:spPr>
          <a:xfrm>
            <a:off x="7161070" y="4169608"/>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3.3MM</a:t>
            </a:r>
            <a:endParaRPr lang="en-US" sz="700" dirty="0"/>
          </a:p>
        </p:txBody>
      </p:sp>
      <p:sp>
        <p:nvSpPr>
          <p:cNvPr id="79" name="Text Placeholder 2">
            <a:extLst>
              <a:ext uri="{FF2B5EF4-FFF2-40B4-BE49-F238E27FC236}">
                <a16:creationId xmlns:a16="http://schemas.microsoft.com/office/drawing/2014/main" xmlns="" id="{8D4793F3-567B-456D-9F3A-ED7338BB59AE}"/>
              </a:ext>
            </a:extLst>
          </p:cNvPr>
          <p:cNvSpPr txBox="1">
            <a:spLocks/>
          </p:cNvSpPr>
          <p:nvPr/>
        </p:nvSpPr>
        <p:spPr>
          <a:xfrm>
            <a:off x="7161069" y="4591636"/>
            <a:ext cx="588062"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19.9MM</a:t>
            </a:r>
            <a:endParaRPr lang="en-US" sz="700" dirty="0"/>
          </a:p>
        </p:txBody>
      </p:sp>
      <p:sp>
        <p:nvSpPr>
          <p:cNvPr id="80" name="Text Placeholder 2">
            <a:extLst>
              <a:ext uri="{FF2B5EF4-FFF2-40B4-BE49-F238E27FC236}">
                <a16:creationId xmlns:a16="http://schemas.microsoft.com/office/drawing/2014/main" xmlns="" id="{243D7817-C385-44E6-A1CC-3158A35955FA}"/>
              </a:ext>
            </a:extLst>
          </p:cNvPr>
          <p:cNvSpPr txBox="1">
            <a:spLocks/>
          </p:cNvSpPr>
          <p:nvPr/>
        </p:nvSpPr>
        <p:spPr>
          <a:xfrm>
            <a:off x="7161069" y="5066419"/>
            <a:ext cx="588062"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34.0MM</a:t>
            </a:r>
            <a:endParaRPr lang="en-US" sz="700" dirty="0"/>
          </a:p>
        </p:txBody>
      </p:sp>
      <p:sp>
        <p:nvSpPr>
          <p:cNvPr id="81" name="Text Placeholder 2">
            <a:extLst>
              <a:ext uri="{FF2B5EF4-FFF2-40B4-BE49-F238E27FC236}">
                <a16:creationId xmlns:a16="http://schemas.microsoft.com/office/drawing/2014/main" xmlns="" id="{960C0969-1389-4269-A1CB-2B002A9A1EB6}"/>
              </a:ext>
            </a:extLst>
          </p:cNvPr>
          <p:cNvSpPr txBox="1">
            <a:spLocks/>
          </p:cNvSpPr>
          <p:nvPr/>
        </p:nvSpPr>
        <p:spPr>
          <a:xfrm>
            <a:off x="7785329" y="2059458"/>
            <a:ext cx="590812"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11.0MM</a:t>
            </a:r>
            <a:endParaRPr lang="en-US" sz="700" dirty="0"/>
          </a:p>
        </p:txBody>
      </p:sp>
      <p:sp>
        <p:nvSpPr>
          <p:cNvPr id="82" name="Text Placeholder 2">
            <a:extLst>
              <a:ext uri="{FF2B5EF4-FFF2-40B4-BE49-F238E27FC236}">
                <a16:creationId xmlns:a16="http://schemas.microsoft.com/office/drawing/2014/main" xmlns="" id="{5D56D847-146E-45A5-9449-ED49A25A3D93}"/>
              </a:ext>
            </a:extLst>
          </p:cNvPr>
          <p:cNvSpPr txBox="1">
            <a:spLocks/>
          </p:cNvSpPr>
          <p:nvPr/>
        </p:nvSpPr>
        <p:spPr>
          <a:xfrm>
            <a:off x="7823427" y="2475627"/>
            <a:ext cx="550986"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10.0MM</a:t>
            </a:r>
            <a:endParaRPr lang="en-US" sz="700" dirty="0"/>
          </a:p>
        </p:txBody>
      </p:sp>
      <p:sp>
        <p:nvSpPr>
          <p:cNvPr id="83" name="Text Placeholder 2">
            <a:extLst>
              <a:ext uri="{FF2B5EF4-FFF2-40B4-BE49-F238E27FC236}">
                <a16:creationId xmlns:a16="http://schemas.microsoft.com/office/drawing/2014/main" xmlns="" id="{1CA49E56-1B5E-4E20-9B8B-F2DBB51B6F83}"/>
              </a:ext>
            </a:extLst>
          </p:cNvPr>
          <p:cNvSpPr txBox="1">
            <a:spLocks/>
          </p:cNvSpPr>
          <p:nvPr/>
        </p:nvSpPr>
        <p:spPr>
          <a:xfrm>
            <a:off x="7823428" y="2871283"/>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9.3MM</a:t>
            </a:r>
            <a:endParaRPr lang="en-US" sz="700" dirty="0"/>
          </a:p>
        </p:txBody>
      </p:sp>
      <p:sp>
        <p:nvSpPr>
          <p:cNvPr id="84" name="Text Placeholder 2">
            <a:extLst>
              <a:ext uri="{FF2B5EF4-FFF2-40B4-BE49-F238E27FC236}">
                <a16:creationId xmlns:a16="http://schemas.microsoft.com/office/drawing/2014/main" xmlns="" id="{06236300-44C6-4C39-936B-3F8788A60D28}"/>
              </a:ext>
            </a:extLst>
          </p:cNvPr>
          <p:cNvSpPr txBox="1">
            <a:spLocks/>
          </p:cNvSpPr>
          <p:nvPr/>
        </p:nvSpPr>
        <p:spPr>
          <a:xfrm>
            <a:off x="7823428" y="3310898"/>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6.0MM</a:t>
            </a:r>
            <a:endParaRPr lang="en-US" sz="700" dirty="0"/>
          </a:p>
        </p:txBody>
      </p:sp>
      <p:sp>
        <p:nvSpPr>
          <p:cNvPr id="85" name="Text Placeholder 2">
            <a:extLst>
              <a:ext uri="{FF2B5EF4-FFF2-40B4-BE49-F238E27FC236}">
                <a16:creationId xmlns:a16="http://schemas.microsoft.com/office/drawing/2014/main" xmlns="" id="{C3876756-A76F-4646-839C-D30578ECB4C7}"/>
              </a:ext>
            </a:extLst>
          </p:cNvPr>
          <p:cNvSpPr txBox="1">
            <a:spLocks/>
          </p:cNvSpPr>
          <p:nvPr/>
        </p:nvSpPr>
        <p:spPr>
          <a:xfrm>
            <a:off x="7823427" y="3750512"/>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7.6MM</a:t>
            </a:r>
            <a:endParaRPr lang="en-US" sz="700" dirty="0"/>
          </a:p>
        </p:txBody>
      </p:sp>
      <p:sp>
        <p:nvSpPr>
          <p:cNvPr id="86" name="Text Placeholder 2">
            <a:extLst>
              <a:ext uri="{FF2B5EF4-FFF2-40B4-BE49-F238E27FC236}">
                <a16:creationId xmlns:a16="http://schemas.microsoft.com/office/drawing/2014/main" xmlns="" id="{4BA035BB-4054-41EE-85D8-8B9506724E6B}"/>
              </a:ext>
            </a:extLst>
          </p:cNvPr>
          <p:cNvSpPr txBox="1">
            <a:spLocks/>
          </p:cNvSpPr>
          <p:nvPr/>
        </p:nvSpPr>
        <p:spPr>
          <a:xfrm>
            <a:off x="7823428" y="5508970"/>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8.8MM</a:t>
            </a:r>
            <a:endParaRPr lang="en-US" sz="700" dirty="0"/>
          </a:p>
        </p:txBody>
      </p:sp>
      <p:sp>
        <p:nvSpPr>
          <p:cNvPr id="87" name="Text Placeholder 2">
            <a:extLst>
              <a:ext uri="{FF2B5EF4-FFF2-40B4-BE49-F238E27FC236}">
                <a16:creationId xmlns:a16="http://schemas.microsoft.com/office/drawing/2014/main" xmlns="" id="{40D0E09F-BDA7-4043-AF98-7CE26CCB4085}"/>
              </a:ext>
            </a:extLst>
          </p:cNvPr>
          <p:cNvSpPr txBox="1">
            <a:spLocks/>
          </p:cNvSpPr>
          <p:nvPr/>
        </p:nvSpPr>
        <p:spPr>
          <a:xfrm>
            <a:off x="7823428" y="4163749"/>
            <a:ext cx="494099"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4.3MM</a:t>
            </a:r>
            <a:endParaRPr lang="en-US" sz="700" dirty="0"/>
          </a:p>
        </p:txBody>
      </p:sp>
      <p:sp>
        <p:nvSpPr>
          <p:cNvPr id="89" name="Text Placeholder 2">
            <a:extLst>
              <a:ext uri="{FF2B5EF4-FFF2-40B4-BE49-F238E27FC236}">
                <a16:creationId xmlns:a16="http://schemas.microsoft.com/office/drawing/2014/main" xmlns="" id="{16EE2965-D904-48DC-8909-DB3E65711EC4}"/>
              </a:ext>
            </a:extLst>
          </p:cNvPr>
          <p:cNvSpPr txBox="1">
            <a:spLocks/>
          </p:cNvSpPr>
          <p:nvPr/>
        </p:nvSpPr>
        <p:spPr>
          <a:xfrm>
            <a:off x="7823427" y="4585777"/>
            <a:ext cx="588062"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22.0MM</a:t>
            </a:r>
            <a:endParaRPr lang="en-US" sz="700" dirty="0"/>
          </a:p>
        </p:txBody>
      </p:sp>
      <p:sp>
        <p:nvSpPr>
          <p:cNvPr id="90" name="Text Placeholder 2">
            <a:extLst>
              <a:ext uri="{FF2B5EF4-FFF2-40B4-BE49-F238E27FC236}">
                <a16:creationId xmlns:a16="http://schemas.microsoft.com/office/drawing/2014/main" xmlns="" id="{22572BB3-3BB3-40AE-BBDB-C581F4E10533}"/>
              </a:ext>
            </a:extLst>
          </p:cNvPr>
          <p:cNvSpPr txBox="1">
            <a:spLocks/>
          </p:cNvSpPr>
          <p:nvPr/>
        </p:nvSpPr>
        <p:spPr>
          <a:xfrm>
            <a:off x="7823427" y="5060560"/>
            <a:ext cx="588062"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34.0MM</a:t>
            </a:r>
            <a:endParaRPr lang="en-US" sz="700" dirty="0"/>
          </a:p>
        </p:txBody>
      </p:sp>
      <p:sp>
        <p:nvSpPr>
          <p:cNvPr id="91" name="Text Placeholder 2">
            <a:extLst>
              <a:ext uri="{FF2B5EF4-FFF2-40B4-BE49-F238E27FC236}">
                <a16:creationId xmlns:a16="http://schemas.microsoft.com/office/drawing/2014/main" xmlns="" id="{9FEE4C1B-726F-4FF4-8E9E-DE178C73D31F}"/>
              </a:ext>
            </a:extLst>
          </p:cNvPr>
          <p:cNvSpPr txBox="1">
            <a:spLocks/>
          </p:cNvSpPr>
          <p:nvPr/>
        </p:nvSpPr>
        <p:spPr>
          <a:xfrm>
            <a:off x="8374413" y="2059455"/>
            <a:ext cx="569504"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+2.1MM</a:t>
            </a:r>
            <a:endParaRPr lang="en-US" sz="700" b="1" u="sng" dirty="0"/>
          </a:p>
        </p:txBody>
      </p:sp>
      <p:sp>
        <p:nvSpPr>
          <p:cNvPr id="92" name="Text Placeholder 2">
            <a:extLst>
              <a:ext uri="{FF2B5EF4-FFF2-40B4-BE49-F238E27FC236}">
                <a16:creationId xmlns:a16="http://schemas.microsoft.com/office/drawing/2014/main" xmlns="" id="{2563468C-071F-4A60-B2E1-6248A5C895F9}"/>
              </a:ext>
            </a:extLst>
          </p:cNvPr>
          <p:cNvSpPr txBox="1">
            <a:spLocks/>
          </p:cNvSpPr>
          <p:nvPr/>
        </p:nvSpPr>
        <p:spPr>
          <a:xfrm>
            <a:off x="8377343" y="2466832"/>
            <a:ext cx="529915"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800" b="1" u="sng" dirty="0"/>
              <a:t>+97K</a:t>
            </a:r>
            <a:endParaRPr lang="en-US" sz="700" b="1" u="sng" dirty="0"/>
          </a:p>
        </p:txBody>
      </p:sp>
      <p:sp>
        <p:nvSpPr>
          <p:cNvPr id="93" name="Text Placeholder 2">
            <a:extLst>
              <a:ext uri="{FF2B5EF4-FFF2-40B4-BE49-F238E27FC236}">
                <a16:creationId xmlns:a16="http://schemas.microsoft.com/office/drawing/2014/main" xmlns="" id="{B1C6FB0A-F6CC-4585-B1D7-4C34F761528E}"/>
              </a:ext>
            </a:extLst>
          </p:cNvPr>
          <p:cNvSpPr txBox="1">
            <a:spLocks/>
          </p:cNvSpPr>
          <p:nvPr/>
        </p:nvSpPr>
        <p:spPr>
          <a:xfrm>
            <a:off x="8377344" y="2862488"/>
            <a:ext cx="589626"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+1.3MM</a:t>
            </a:r>
            <a:endParaRPr lang="en-US" sz="700" b="1" u="sng" dirty="0"/>
          </a:p>
        </p:txBody>
      </p:sp>
      <p:sp>
        <p:nvSpPr>
          <p:cNvPr id="94" name="Text Placeholder 2">
            <a:extLst>
              <a:ext uri="{FF2B5EF4-FFF2-40B4-BE49-F238E27FC236}">
                <a16:creationId xmlns:a16="http://schemas.microsoft.com/office/drawing/2014/main" xmlns="" id="{281C03F6-61C4-46EC-8822-7D78E799982C}"/>
              </a:ext>
            </a:extLst>
          </p:cNvPr>
          <p:cNvSpPr txBox="1">
            <a:spLocks/>
          </p:cNvSpPr>
          <p:nvPr/>
        </p:nvSpPr>
        <p:spPr>
          <a:xfrm>
            <a:off x="8377344" y="3302103"/>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+1.2MM</a:t>
            </a:r>
            <a:endParaRPr lang="en-US" sz="700" b="1" u="sng" dirty="0"/>
          </a:p>
        </p:txBody>
      </p:sp>
      <p:sp>
        <p:nvSpPr>
          <p:cNvPr id="95" name="Text Placeholder 2">
            <a:extLst>
              <a:ext uri="{FF2B5EF4-FFF2-40B4-BE49-F238E27FC236}">
                <a16:creationId xmlns:a16="http://schemas.microsoft.com/office/drawing/2014/main" xmlns="" id="{20C5B80C-AF17-4E0C-9A9B-1050024AF908}"/>
              </a:ext>
            </a:extLst>
          </p:cNvPr>
          <p:cNvSpPr txBox="1">
            <a:spLocks/>
          </p:cNvSpPr>
          <p:nvPr/>
        </p:nvSpPr>
        <p:spPr>
          <a:xfrm>
            <a:off x="8377343" y="3741717"/>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+0.6MM</a:t>
            </a:r>
            <a:endParaRPr lang="en-US" sz="700" b="1" u="sng" dirty="0"/>
          </a:p>
        </p:txBody>
      </p:sp>
      <p:sp>
        <p:nvSpPr>
          <p:cNvPr id="96" name="Text Placeholder 2">
            <a:extLst>
              <a:ext uri="{FF2B5EF4-FFF2-40B4-BE49-F238E27FC236}">
                <a16:creationId xmlns:a16="http://schemas.microsoft.com/office/drawing/2014/main" xmlns="" id="{82C21CD9-84DC-42CF-93F8-D2784A84B69C}"/>
              </a:ext>
            </a:extLst>
          </p:cNvPr>
          <p:cNvSpPr txBox="1">
            <a:spLocks/>
          </p:cNvSpPr>
          <p:nvPr/>
        </p:nvSpPr>
        <p:spPr>
          <a:xfrm>
            <a:off x="8377344" y="5500175"/>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+2.2MM</a:t>
            </a:r>
            <a:endParaRPr lang="en-US" sz="700" b="1" u="sng" dirty="0"/>
          </a:p>
        </p:txBody>
      </p:sp>
      <p:sp>
        <p:nvSpPr>
          <p:cNvPr id="97" name="Text Placeholder 2">
            <a:extLst>
              <a:ext uri="{FF2B5EF4-FFF2-40B4-BE49-F238E27FC236}">
                <a16:creationId xmlns:a16="http://schemas.microsoft.com/office/drawing/2014/main" xmlns="" id="{08E50281-F160-430D-A0A1-E298DE5C91D5}"/>
              </a:ext>
            </a:extLst>
          </p:cNvPr>
          <p:cNvSpPr txBox="1">
            <a:spLocks/>
          </p:cNvSpPr>
          <p:nvPr/>
        </p:nvSpPr>
        <p:spPr>
          <a:xfrm>
            <a:off x="8377344" y="4154954"/>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+1.0MM</a:t>
            </a:r>
            <a:endParaRPr lang="en-US" sz="700" b="1" u="sng" dirty="0"/>
          </a:p>
        </p:txBody>
      </p:sp>
      <p:sp>
        <p:nvSpPr>
          <p:cNvPr id="99" name="Text Placeholder 2">
            <a:extLst>
              <a:ext uri="{FF2B5EF4-FFF2-40B4-BE49-F238E27FC236}">
                <a16:creationId xmlns:a16="http://schemas.microsoft.com/office/drawing/2014/main" xmlns="" id="{C5F8AE01-3026-4E94-820D-49185607EC2A}"/>
              </a:ext>
            </a:extLst>
          </p:cNvPr>
          <p:cNvSpPr txBox="1">
            <a:spLocks/>
          </p:cNvSpPr>
          <p:nvPr/>
        </p:nvSpPr>
        <p:spPr>
          <a:xfrm>
            <a:off x="8377343" y="4576982"/>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b="1" u="sng" dirty="0"/>
              <a:t>+2.1MM</a:t>
            </a:r>
            <a:endParaRPr lang="en-US" sz="700" b="1" u="sng" dirty="0"/>
          </a:p>
        </p:txBody>
      </p:sp>
      <p:sp>
        <p:nvSpPr>
          <p:cNvPr id="100" name="Text Placeholder 2">
            <a:extLst>
              <a:ext uri="{FF2B5EF4-FFF2-40B4-BE49-F238E27FC236}">
                <a16:creationId xmlns:a16="http://schemas.microsoft.com/office/drawing/2014/main" xmlns="" id="{E3DEF0C2-7943-4067-B6EF-42667AE1344C}"/>
              </a:ext>
            </a:extLst>
          </p:cNvPr>
          <p:cNvSpPr txBox="1">
            <a:spLocks/>
          </p:cNvSpPr>
          <p:nvPr/>
        </p:nvSpPr>
        <p:spPr>
          <a:xfrm>
            <a:off x="8377343" y="5051765"/>
            <a:ext cx="566361" cy="25427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1" dirty="0"/>
              <a:t>-----</a:t>
            </a:r>
            <a:endParaRPr lang="en-US" sz="700" b="1" dirty="0"/>
          </a:p>
        </p:txBody>
      </p:sp>
      <p:sp>
        <p:nvSpPr>
          <p:cNvPr id="101" name="Rectangle: Rounded Corners 100">
            <a:extLst>
              <a:ext uri="{FF2B5EF4-FFF2-40B4-BE49-F238E27FC236}">
                <a16:creationId xmlns:a16="http://schemas.microsoft.com/office/drawing/2014/main" xmlns="" id="{9365286C-E5F5-4EF0-9D6A-EBA12C223A15}"/>
              </a:ext>
            </a:extLst>
          </p:cNvPr>
          <p:cNvSpPr/>
          <p:nvPr/>
        </p:nvSpPr>
        <p:spPr>
          <a:xfrm>
            <a:off x="6970913" y="1230924"/>
            <a:ext cx="51380" cy="4730262"/>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02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19927"/>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This Became A Big Topic In The United States When A Respected Analyst Brought It To The Industry’s Attention</a:t>
            </a:r>
          </a:p>
        </p:txBody>
      </p:sp>
      <p:pic>
        <p:nvPicPr>
          <p:cNvPr id="2" name="Picture 1">
            <a:extLst>
              <a:ext uri="{FF2B5EF4-FFF2-40B4-BE49-F238E27FC236}">
                <a16:creationId xmlns:a16="http://schemas.microsoft.com/office/drawing/2014/main" xmlns="" id="{79D0ACF0-1354-4917-8FB9-F8605CDE9114}"/>
              </a:ext>
            </a:extLst>
          </p:cNvPr>
          <p:cNvPicPr>
            <a:picLocks noChangeAspect="1"/>
          </p:cNvPicPr>
          <p:nvPr/>
        </p:nvPicPr>
        <p:blipFill rotWithShape="1">
          <a:blip r:embed="rId2"/>
          <a:srcRect l="6443" t="9488" r="8653" b="3846"/>
          <a:stretch/>
        </p:blipFill>
        <p:spPr>
          <a:xfrm>
            <a:off x="217623" y="1477383"/>
            <a:ext cx="5031490" cy="2717271"/>
          </a:xfrm>
          <a:prstGeom prst="rect">
            <a:avLst/>
          </a:prstGeom>
          <a:ln>
            <a:solidFill>
              <a:schemeClr val="tx1"/>
            </a:solidFill>
          </a:ln>
        </p:spPr>
      </p:pic>
      <p:pic>
        <p:nvPicPr>
          <p:cNvPr id="3" name="Picture 2">
            <a:extLst>
              <a:ext uri="{FF2B5EF4-FFF2-40B4-BE49-F238E27FC236}">
                <a16:creationId xmlns:a16="http://schemas.microsoft.com/office/drawing/2014/main" xmlns="" id="{AB420770-3B18-4205-B046-7992A2464417}"/>
              </a:ext>
            </a:extLst>
          </p:cNvPr>
          <p:cNvPicPr>
            <a:picLocks noChangeAspect="1"/>
          </p:cNvPicPr>
          <p:nvPr/>
        </p:nvPicPr>
        <p:blipFill rotWithShape="1">
          <a:blip r:embed="rId3"/>
          <a:srcRect l="18654" t="10171" r="45384" b="5556"/>
          <a:stretch/>
        </p:blipFill>
        <p:spPr>
          <a:xfrm>
            <a:off x="6016002" y="1406769"/>
            <a:ext cx="2267193" cy="2988572"/>
          </a:xfrm>
          <a:prstGeom prst="rect">
            <a:avLst/>
          </a:prstGeom>
          <a:ln>
            <a:solidFill>
              <a:schemeClr val="tx1"/>
            </a:solidFill>
          </a:ln>
        </p:spPr>
      </p:pic>
      <p:pic>
        <p:nvPicPr>
          <p:cNvPr id="4" name="Picture 3">
            <a:extLst>
              <a:ext uri="{FF2B5EF4-FFF2-40B4-BE49-F238E27FC236}">
                <a16:creationId xmlns:a16="http://schemas.microsoft.com/office/drawing/2014/main" xmlns="" id="{2D2693D4-BBAC-49DC-A3EF-6C102C21BFC4}"/>
              </a:ext>
            </a:extLst>
          </p:cNvPr>
          <p:cNvPicPr>
            <a:picLocks noChangeAspect="1"/>
          </p:cNvPicPr>
          <p:nvPr/>
        </p:nvPicPr>
        <p:blipFill rotWithShape="1">
          <a:blip r:embed="rId4"/>
          <a:srcRect l="16827" t="18718" r="19134" b="45043"/>
          <a:stretch/>
        </p:blipFill>
        <p:spPr>
          <a:xfrm>
            <a:off x="447422" y="4360983"/>
            <a:ext cx="4647150" cy="1479273"/>
          </a:xfrm>
          <a:prstGeom prst="rect">
            <a:avLst/>
          </a:prstGeom>
          <a:ln>
            <a:solidFill>
              <a:schemeClr val="tx1"/>
            </a:solidFill>
          </a:ln>
        </p:spPr>
      </p:pic>
      <p:pic>
        <p:nvPicPr>
          <p:cNvPr id="6" name="Picture 5">
            <a:extLst>
              <a:ext uri="{FF2B5EF4-FFF2-40B4-BE49-F238E27FC236}">
                <a16:creationId xmlns:a16="http://schemas.microsoft.com/office/drawing/2014/main" xmlns="" id="{95537A4C-C661-4F92-AFC3-D1D05D0AA00F}"/>
              </a:ext>
            </a:extLst>
          </p:cNvPr>
          <p:cNvPicPr>
            <a:picLocks noChangeAspect="1"/>
          </p:cNvPicPr>
          <p:nvPr/>
        </p:nvPicPr>
        <p:blipFill rotWithShape="1">
          <a:blip r:embed="rId5"/>
          <a:srcRect l="15769" t="10684" r="37019" b="57008"/>
          <a:stretch/>
        </p:blipFill>
        <p:spPr>
          <a:xfrm>
            <a:off x="5312761" y="4531014"/>
            <a:ext cx="3401257" cy="1309242"/>
          </a:xfrm>
          <a:prstGeom prst="rect">
            <a:avLst/>
          </a:prstGeom>
          <a:ln>
            <a:solidFill>
              <a:schemeClr val="tx1"/>
            </a:solidFill>
          </a:ln>
        </p:spPr>
      </p:pic>
    </p:spTree>
    <p:extLst>
      <p:ext uri="{BB962C8B-B14F-4D97-AF65-F5344CB8AC3E}">
        <p14:creationId xmlns:p14="http://schemas.microsoft.com/office/powerpoint/2010/main" val="235307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5" y="519927"/>
            <a:ext cx="8894441"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Using The Publicly Accessible Ads Manager, Anyone With A Facebook Account Can Review The Platform’s Estimated Reach   </a:t>
            </a:r>
          </a:p>
        </p:txBody>
      </p:sp>
      <p:sp>
        <p:nvSpPr>
          <p:cNvPr id="9" name="Text Placeholder 2">
            <a:extLst>
              <a:ext uri="{FF2B5EF4-FFF2-40B4-BE49-F238E27FC236}">
                <a16:creationId xmlns:a16="http://schemas.microsoft.com/office/drawing/2014/main" xmlns="" id="{79086D53-B0CA-46B9-8CD8-36F11ECCF086}"/>
              </a:ext>
            </a:extLst>
          </p:cNvPr>
          <p:cNvSpPr>
            <a:spLocks noGrp="1"/>
          </p:cNvSpPr>
          <p:nvPr>
            <p:ph type="body" sz="quarter" idx="13"/>
          </p:nvPr>
        </p:nvSpPr>
        <p:spPr>
          <a:xfrm>
            <a:off x="161636" y="1371600"/>
            <a:ext cx="8733789" cy="325314"/>
          </a:xfrm>
        </p:spPr>
        <p:txBody>
          <a:bodyPr/>
          <a:lstStyle/>
          <a:p>
            <a:r>
              <a:rPr lang="en-US" sz="1400" b="1" dirty="0">
                <a:hlinkClick r:id="rId2"/>
              </a:rPr>
              <a:t>https://www.facebook.com/ads/manager/creation</a:t>
            </a:r>
            <a:endParaRPr lang="en-US" sz="1200" b="1" dirty="0"/>
          </a:p>
        </p:txBody>
      </p:sp>
      <p:pic>
        <p:nvPicPr>
          <p:cNvPr id="2" name="Picture 1">
            <a:extLst>
              <a:ext uri="{FF2B5EF4-FFF2-40B4-BE49-F238E27FC236}">
                <a16:creationId xmlns:a16="http://schemas.microsoft.com/office/drawing/2014/main" xmlns="" id="{DBCB20BE-5586-4164-AE37-BEB0BF492F4B}"/>
              </a:ext>
            </a:extLst>
          </p:cNvPr>
          <p:cNvPicPr>
            <a:picLocks noChangeAspect="1"/>
          </p:cNvPicPr>
          <p:nvPr/>
        </p:nvPicPr>
        <p:blipFill rotWithShape="1">
          <a:blip r:embed="rId3"/>
          <a:srcRect t="9829" r="961" b="6752"/>
          <a:stretch/>
        </p:blipFill>
        <p:spPr>
          <a:xfrm>
            <a:off x="240036" y="1802424"/>
            <a:ext cx="8578650" cy="4064448"/>
          </a:xfrm>
          <a:prstGeom prst="rect">
            <a:avLst/>
          </a:prstGeom>
          <a:ln>
            <a:solidFill>
              <a:schemeClr val="tx1"/>
            </a:solidFill>
          </a:ln>
        </p:spPr>
      </p:pic>
      <p:sp>
        <p:nvSpPr>
          <p:cNvPr id="6" name="Rectangle 5">
            <a:extLst>
              <a:ext uri="{FF2B5EF4-FFF2-40B4-BE49-F238E27FC236}">
                <a16:creationId xmlns:a16="http://schemas.microsoft.com/office/drawing/2014/main" xmlns="" id="{C0E8143C-C8D6-4328-8DAD-4F180DA745B9}"/>
              </a:ext>
            </a:extLst>
          </p:cNvPr>
          <p:cNvSpPr/>
          <p:nvPr/>
        </p:nvSpPr>
        <p:spPr>
          <a:xfrm>
            <a:off x="5905366" y="2453054"/>
            <a:ext cx="1307633" cy="816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xmlns="" id="{498E5B0D-1AB5-4866-A697-CF096713F781}"/>
              </a:ext>
            </a:extLst>
          </p:cNvPr>
          <p:cNvSpPr/>
          <p:nvPr/>
        </p:nvSpPr>
        <p:spPr>
          <a:xfrm>
            <a:off x="3719013" y="4396155"/>
            <a:ext cx="2119079" cy="1223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85541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61636" y="502342"/>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So We Were Able To Confirm The Numbers That Were Reported In The Press</a:t>
            </a:r>
          </a:p>
        </p:txBody>
      </p:sp>
      <p:pic>
        <p:nvPicPr>
          <p:cNvPr id="2" name="Picture 1">
            <a:extLst>
              <a:ext uri="{FF2B5EF4-FFF2-40B4-BE49-F238E27FC236}">
                <a16:creationId xmlns:a16="http://schemas.microsoft.com/office/drawing/2014/main" xmlns="" id="{055B1BD4-D960-46C1-8D44-D0AE0160BB6E}"/>
              </a:ext>
            </a:extLst>
          </p:cNvPr>
          <p:cNvPicPr>
            <a:picLocks noChangeAspect="1"/>
          </p:cNvPicPr>
          <p:nvPr/>
        </p:nvPicPr>
        <p:blipFill>
          <a:blip r:embed="rId2"/>
          <a:stretch>
            <a:fillRect/>
          </a:stretch>
        </p:blipFill>
        <p:spPr>
          <a:xfrm>
            <a:off x="258710" y="1315413"/>
            <a:ext cx="3346136" cy="1751145"/>
          </a:xfrm>
          <a:prstGeom prst="rect">
            <a:avLst/>
          </a:prstGeom>
        </p:spPr>
      </p:pic>
      <p:sp>
        <p:nvSpPr>
          <p:cNvPr id="4" name="Text Placeholder 3">
            <a:extLst>
              <a:ext uri="{FF2B5EF4-FFF2-40B4-BE49-F238E27FC236}">
                <a16:creationId xmlns:a16="http://schemas.microsoft.com/office/drawing/2014/main" xmlns="" id="{36D1F7B6-318F-4F45-91E6-0E06240767D8}"/>
              </a:ext>
            </a:extLst>
          </p:cNvPr>
          <p:cNvSpPr>
            <a:spLocks noGrp="1"/>
          </p:cNvSpPr>
          <p:nvPr>
            <p:ph type="body" sz="quarter" idx="13"/>
          </p:nvPr>
        </p:nvSpPr>
        <p:spPr>
          <a:xfrm>
            <a:off x="1845995" y="3533925"/>
            <a:ext cx="2010064" cy="368686"/>
          </a:xfrm>
        </p:spPr>
        <p:txBody>
          <a:bodyPr/>
          <a:lstStyle/>
          <a:p>
            <a:r>
              <a:rPr lang="en-US" b="1" u="sng" dirty="0"/>
              <a:t>2016 Census</a:t>
            </a:r>
          </a:p>
        </p:txBody>
      </p:sp>
      <p:sp>
        <p:nvSpPr>
          <p:cNvPr id="8" name="Text Placeholder 3">
            <a:extLst>
              <a:ext uri="{FF2B5EF4-FFF2-40B4-BE49-F238E27FC236}">
                <a16:creationId xmlns:a16="http://schemas.microsoft.com/office/drawing/2014/main" xmlns="" id="{85C5AD04-566B-4254-B910-A714F6F75DA5}"/>
              </a:ext>
            </a:extLst>
          </p:cNvPr>
          <p:cNvSpPr txBox="1">
            <a:spLocks/>
          </p:cNvSpPr>
          <p:nvPr/>
        </p:nvSpPr>
        <p:spPr>
          <a:xfrm>
            <a:off x="910632" y="3525134"/>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Demo</a:t>
            </a:r>
          </a:p>
        </p:txBody>
      </p:sp>
      <p:sp>
        <p:nvSpPr>
          <p:cNvPr id="12" name="Text Placeholder 3">
            <a:extLst>
              <a:ext uri="{FF2B5EF4-FFF2-40B4-BE49-F238E27FC236}">
                <a16:creationId xmlns:a16="http://schemas.microsoft.com/office/drawing/2014/main" xmlns="" id="{5B438E02-09F3-438C-8FA8-E9F1EAF29911}"/>
              </a:ext>
            </a:extLst>
          </p:cNvPr>
          <p:cNvSpPr>
            <a:spLocks noGrp="1"/>
          </p:cNvSpPr>
          <p:nvPr>
            <p:ph type="body" sz="quarter" idx="14"/>
          </p:nvPr>
        </p:nvSpPr>
        <p:spPr>
          <a:xfrm>
            <a:off x="321734" y="6500086"/>
            <a:ext cx="7413344" cy="158227"/>
          </a:xfrm>
        </p:spPr>
        <p:txBody>
          <a:bodyPr/>
          <a:lstStyle/>
          <a:p>
            <a:r>
              <a:rPr lang="en-US" sz="800" dirty="0"/>
              <a:t>Source: 2016 U.S. Census (American Community Survey, 1-year estimate); Facebook Ads Manager.  Based on “everyone in this location” United States data pulled on September 22</a:t>
            </a:r>
            <a:r>
              <a:rPr lang="en-US" sz="800" baseline="30000" dirty="0"/>
              <a:t>nd</a:t>
            </a:r>
            <a:r>
              <a:rPr lang="en-US" sz="800" dirty="0"/>
              <a:t>, 2017. (Facebook numbers are fluid and are subject to change based on the date when numbers are pulled). </a:t>
            </a:r>
          </a:p>
        </p:txBody>
      </p:sp>
      <p:sp>
        <p:nvSpPr>
          <p:cNvPr id="14" name="Text Placeholder 3">
            <a:extLst>
              <a:ext uri="{FF2B5EF4-FFF2-40B4-BE49-F238E27FC236}">
                <a16:creationId xmlns:a16="http://schemas.microsoft.com/office/drawing/2014/main" xmlns="" id="{629F7E64-755A-4EA6-86D3-B6479DFC13E3}"/>
              </a:ext>
            </a:extLst>
          </p:cNvPr>
          <p:cNvSpPr txBox="1">
            <a:spLocks/>
          </p:cNvSpPr>
          <p:nvPr/>
        </p:nvSpPr>
        <p:spPr>
          <a:xfrm>
            <a:off x="913564" y="4125948"/>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P18-24</a:t>
            </a:r>
          </a:p>
        </p:txBody>
      </p:sp>
      <p:sp>
        <p:nvSpPr>
          <p:cNvPr id="16" name="Text Placeholder 3">
            <a:extLst>
              <a:ext uri="{FF2B5EF4-FFF2-40B4-BE49-F238E27FC236}">
                <a16:creationId xmlns:a16="http://schemas.microsoft.com/office/drawing/2014/main" xmlns="" id="{B92C3278-A9F8-407B-870D-642692EEF38A}"/>
              </a:ext>
            </a:extLst>
          </p:cNvPr>
          <p:cNvSpPr txBox="1">
            <a:spLocks/>
          </p:cNvSpPr>
          <p:nvPr/>
        </p:nvSpPr>
        <p:spPr>
          <a:xfrm>
            <a:off x="916495" y="4841059"/>
            <a:ext cx="110783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P25-34</a:t>
            </a:r>
          </a:p>
        </p:txBody>
      </p:sp>
      <p:sp>
        <p:nvSpPr>
          <p:cNvPr id="17" name="Text Placeholder 3">
            <a:extLst>
              <a:ext uri="{FF2B5EF4-FFF2-40B4-BE49-F238E27FC236}">
                <a16:creationId xmlns:a16="http://schemas.microsoft.com/office/drawing/2014/main" xmlns="" id="{9CB7E700-B6D7-41F6-A8B1-CB81131EF468}"/>
              </a:ext>
            </a:extLst>
          </p:cNvPr>
          <p:cNvSpPr txBox="1">
            <a:spLocks/>
          </p:cNvSpPr>
          <p:nvPr/>
        </p:nvSpPr>
        <p:spPr>
          <a:xfrm>
            <a:off x="2085876" y="4120086"/>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31,020,241</a:t>
            </a:r>
          </a:p>
        </p:txBody>
      </p:sp>
      <p:sp>
        <p:nvSpPr>
          <p:cNvPr id="18" name="Text Placeholder 3">
            <a:extLst>
              <a:ext uri="{FF2B5EF4-FFF2-40B4-BE49-F238E27FC236}">
                <a16:creationId xmlns:a16="http://schemas.microsoft.com/office/drawing/2014/main" xmlns="" id="{455CB30B-B58A-406D-838A-41F15A9F0783}"/>
              </a:ext>
            </a:extLst>
          </p:cNvPr>
          <p:cNvSpPr txBox="1">
            <a:spLocks/>
          </p:cNvSpPr>
          <p:nvPr/>
        </p:nvSpPr>
        <p:spPr>
          <a:xfrm>
            <a:off x="2088806" y="4817608"/>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44,268,470</a:t>
            </a:r>
          </a:p>
        </p:txBody>
      </p:sp>
      <p:sp>
        <p:nvSpPr>
          <p:cNvPr id="19" name="Text Placeholder 3">
            <a:extLst>
              <a:ext uri="{FF2B5EF4-FFF2-40B4-BE49-F238E27FC236}">
                <a16:creationId xmlns:a16="http://schemas.microsoft.com/office/drawing/2014/main" xmlns="" id="{FD54DD3D-FDB1-4CE3-A167-C2A389CF4968}"/>
              </a:ext>
            </a:extLst>
          </p:cNvPr>
          <p:cNvSpPr txBox="1">
            <a:spLocks/>
          </p:cNvSpPr>
          <p:nvPr/>
        </p:nvSpPr>
        <p:spPr>
          <a:xfrm>
            <a:off x="4877943" y="4123016"/>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39,000,000</a:t>
            </a:r>
          </a:p>
        </p:txBody>
      </p:sp>
      <p:sp>
        <p:nvSpPr>
          <p:cNvPr id="20" name="Text Placeholder 3">
            <a:extLst>
              <a:ext uri="{FF2B5EF4-FFF2-40B4-BE49-F238E27FC236}">
                <a16:creationId xmlns:a16="http://schemas.microsoft.com/office/drawing/2014/main" xmlns="" id="{8920D3C7-9C53-47CE-A68E-12CA472C56C1}"/>
              </a:ext>
            </a:extLst>
          </p:cNvPr>
          <p:cNvSpPr txBox="1">
            <a:spLocks/>
          </p:cNvSpPr>
          <p:nvPr/>
        </p:nvSpPr>
        <p:spPr>
          <a:xfrm>
            <a:off x="4916040" y="4820539"/>
            <a:ext cx="1480036"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58,000,000</a:t>
            </a:r>
          </a:p>
        </p:txBody>
      </p:sp>
      <p:sp>
        <p:nvSpPr>
          <p:cNvPr id="23" name="Text Placeholder 3">
            <a:extLst>
              <a:ext uri="{FF2B5EF4-FFF2-40B4-BE49-F238E27FC236}">
                <a16:creationId xmlns:a16="http://schemas.microsoft.com/office/drawing/2014/main" xmlns="" id="{9272E2D2-0109-4EA6-BA60-18F80BCFA75E}"/>
              </a:ext>
            </a:extLst>
          </p:cNvPr>
          <p:cNvSpPr txBox="1">
            <a:spLocks/>
          </p:cNvSpPr>
          <p:nvPr/>
        </p:nvSpPr>
        <p:spPr>
          <a:xfrm>
            <a:off x="6328673" y="4131808"/>
            <a:ext cx="1014045" cy="368686"/>
          </a:xfrm>
          <a:prstGeom prst="rect">
            <a:avLst/>
          </a:prstGeom>
          <a:ln>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+8.0MM</a:t>
            </a:r>
          </a:p>
        </p:txBody>
      </p:sp>
      <p:sp>
        <p:nvSpPr>
          <p:cNvPr id="24" name="Text Placeholder 3">
            <a:extLst>
              <a:ext uri="{FF2B5EF4-FFF2-40B4-BE49-F238E27FC236}">
                <a16:creationId xmlns:a16="http://schemas.microsoft.com/office/drawing/2014/main" xmlns="" id="{A70F2494-22CE-4D1B-8BB2-25C07AC62959}"/>
              </a:ext>
            </a:extLst>
          </p:cNvPr>
          <p:cNvSpPr txBox="1">
            <a:spLocks/>
          </p:cNvSpPr>
          <p:nvPr/>
        </p:nvSpPr>
        <p:spPr>
          <a:xfrm>
            <a:off x="6357980" y="4846914"/>
            <a:ext cx="1014045" cy="368686"/>
          </a:xfrm>
          <a:prstGeom prst="rect">
            <a:avLst/>
          </a:prstGeom>
          <a:ln>
            <a:solidFill>
              <a:schemeClr val="tx1"/>
            </a:solid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t>+13.7MM</a:t>
            </a:r>
          </a:p>
        </p:txBody>
      </p:sp>
      <p:sp>
        <p:nvSpPr>
          <p:cNvPr id="26" name="Rectangle: Rounded Corners 25">
            <a:extLst>
              <a:ext uri="{FF2B5EF4-FFF2-40B4-BE49-F238E27FC236}">
                <a16:creationId xmlns:a16="http://schemas.microsoft.com/office/drawing/2014/main" xmlns="" id="{C08825C7-672B-4160-B250-FC9890B4466E}"/>
              </a:ext>
            </a:extLst>
          </p:cNvPr>
          <p:cNvSpPr/>
          <p:nvPr/>
        </p:nvSpPr>
        <p:spPr>
          <a:xfrm>
            <a:off x="4017754" y="3158794"/>
            <a:ext cx="51380" cy="2714470"/>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2">
            <a:extLst>
              <a:ext uri="{FF2B5EF4-FFF2-40B4-BE49-F238E27FC236}">
                <a16:creationId xmlns:a16="http://schemas.microsoft.com/office/drawing/2014/main" xmlns="" id="{E77720C1-37A9-4294-A9B9-FAD8785CD1E9}"/>
              </a:ext>
            </a:extLst>
          </p:cNvPr>
          <p:cNvSpPr txBox="1">
            <a:spLocks/>
          </p:cNvSpPr>
          <p:nvPr/>
        </p:nvSpPr>
        <p:spPr>
          <a:xfrm>
            <a:off x="3604846" y="1577483"/>
            <a:ext cx="5362123" cy="310921"/>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1" dirty="0"/>
              <a:t>Facebook’s potential reach against Adults 18-34 in the United States is almost </a:t>
            </a:r>
            <a:r>
              <a:rPr lang="en-US" b="1" i="1" u="sng" dirty="0"/>
              <a:t>22 Million</a:t>
            </a:r>
            <a:r>
              <a:rPr lang="en-US" b="1" dirty="0"/>
              <a:t> higher than the U.S. Census A18-34 population</a:t>
            </a:r>
            <a:endParaRPr lang="en-US" sz="1600" b="1" dirty="0"/>
          </a:p>
        </p:txBody>
      </p:sp>
      <p:sp>
        <p:nvSpPr>
          <p:cNvPr id="6" name="Oval 5">
            <a:extLst>
              <a:ext uri="{FF2B5EF4-FFF2-40B4-BE49-F238E27FC236}">
                <a16:creationId xmlns:a16="http://schemas.microsoft.com/office/drawing/2014/main" xmlns="" id="{19F62DBC-3757-41BE-B930-10E77F54BEA0}"/>
              </a:ext>
            </a:extLst>
          </p:cNvPr>
          <p:cNvSpPr/>
          <p:nvPr/>
        </p:nvSpPr>
        <p:spPr>
          <a:xfrm>
            <a:off x="6059264" y="5389686"/>
            <a:ext cx="1552861" cy="483578"/>
          </a:xfrm>
          <a:prstGeom prst="ellipse">
            <a:avLst/>
          </a:prstGeom>
          <a:solidFill>
            <a:srgbClr val="FFFF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+21.7MM</a:t>
            </a:r>
          </a:p>
        </p:txBody>
      </p:sp>
      <p:sp>
        <p:nvSpPr>
          <p:cNvPr id="22" name="Text Placeholder 3">
            <a:extLst>
              <a:ext uri="{FF2B5EF4-FFF2-40B4-BE49-F238E27FC236}">
                <a16:creationId xmlns:a16="http://schemas.microsoft.com/office/drawing/2014/main" xmlns="" id="{6C38F77C-96EA-4DAF-AC33-84ED0D6E85BC}"/>
              </a:ext>
            </a:extLst>
          </p:cNvPr>
          <p:cNvSpPr txBox="1">
            <a:spLocks/>
          </p:cNvSpPr>
          <p:nvPr/>
        </p:nvSpPr>
        <p:spPr>
          <a:xfrm>
            <a:off x="4624751" y="5455924"/>
            <a:ext cx="143451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b="1" dirty="0"/>
              <a:t>P18-34 Diff: </a:t>
            </a:r>
          </a:p>
        </p:txBody>
      </p:sp>
      <p:sp>
        <p:nvSpPr>
          <p:cNvPr id="25" name="Text Placeholder 3">
            <a:extLst>
              <a:ext uri="{FF2B5EF4-FFF2-40B4-BE49-F238E27FC236}">
                <a16:creationId xmlns:a16="http://schemas.microsoft.com/office/drawing/2014/main" xmlns="" id="{F96AC88A-A4BB-4DF9-9625-ABEB63A0573C}"/>
              </a:ext>
            </a:extLst>
          </p:cNvPr>
          <p:cNvSpPr txBox="1">
            <a:spLocks/>
          </p:cNvSpPr>
          <p:nvPr/>
        </p:nvSpPr>
        <p:spPr>
          <a:xfrm>
            <a:off x="4167166" y="3532532"/>
            <a:ext cx="4054955" cy="44808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a:t>
            </a:r>
            <a:r>
              <a:rPr lang="en-US" b="1" i="1" u="sng" dirty="0"/>
              <a:t>Everyone</a:t>
            </a:r>
            <a:r>
              <a:rPr lang="en-US" b="1" u="sng" dirty="0"/>
              <a:t> In This Location”</a:t>
            </a:r>
          </a:p>
        </p:txBody>
      </p:sp>
      <p:sp>
        <p:nvSpPr>
          <p:cNvPr id="27" name="Text Placeholder 3">
            <a:extLst>
              <a:ext uri="{FF2B5EF4-FFF2-40B4-BE49-F238E27FC236}">
                <a16:creationId xmlns:a16="http://schemas.microsoft.com/office/drawing/2014/main" xmlns="" id="{FCCEE7CD-FF3C-4B84-A5F3-05CAA6CDFC2F}"/>
              </a:ext>
            </a:extLst>
          </p:cNvPr>
          <p:cNvSpPr txBox="1">
            <a:spLocks/>
          </p:cNvSpPr>
          <p:nvPr/>
        </p:nvSpPr>
        <p:spPr>
          <a:xfrm>
            <a:off x="4069134" y="2798134"/>
            <a:ext cx="427564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Facebook Platforms - Potential Reach</a:t>
            </a:r>
          </a:p>
          <a:p>
            <a:r>
              <a:rPr lang="en-US" sz="1000" b="1" u="sng" dirty="0"/>
              <a:t>(FB + Instagram + Audience Network + Messenger)</a:t>
            </a:r>
          </a:p>
        </p:txBody>
      </p:sp>
    </p:spTree>
    <p:extLst>
      <p:ext uri="{BB962C8B-B14F-4D97-AF65-F5344CB8AC3E}">
        <p14:creationId xmlns:p14="http://schemas.microsoft.com/office/powerpoint/2010/main" val="30511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682E734E-CF54-4494-B7B6-56E74336F85B}"/>
              </a:ext>
            </a:extLst>
          </p:cNvPr>
          <p:cNvSpPr txBox="1">
            <a:spLocks/>
          </p:cNvSpPr>
          <p:nvPr/>
        </p:nvSpPr>
        <p:spPr>
          <a:xfrm>
            <a:off x="211018" y="1932944"/>
            <a:ext cx="8818684" cy="601202"/>
          </a:xfrm>
          <a:prstGeom prst="rect">
            <a:avLst/>
          </a:prstGeom>
        </p:spPr>
        <p:txBody>
          <a:bodyPr vert="horz" lIns="0" tIns="0" rIns="0" bIns="0"/>
          <a:lstStyle>
            <a:lvl1pPr marL="0" indent="0" algn="l" defTabSz="457200" rtl="0" eaLnBrk="1" latinLnBrk="0" hangingPunct="1">
              <a:lnSpc>
                <a:spcPts val="4500"/>
              </a:lnSpc>
              <a:spcBef>
                <a:spcPts val="0"/>
              </a:spcBef>
              <a:buFontTx/>
              <a:buNone/>
              <a:defRPr sz="5500" b="1" kern="1200" cap="none">
                <a:solidFill>
                  <a:schemeClr val="tx1"/>
                </a:solidFill>
                <a:latin typeface="+mn-lt"/>
                <a:ea typeface="+mn-ea"/>
                <a:cs typeface="+mn-cs"/>
              </a:defRPr>
            </a:lvl1pPr>
            <a:lvl2pPr marL="4572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2pPr>
            <a:lvl3pPr marL="9144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3pPr>
            <a:lvl4pPr marL="13716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4pPr>
            <a:lvl5pPr marL="1828800" indent="0" algn="l" defTabSz="457200" rtl="0" eaLnBrk="1" latinLnBrk="0" hangingPunct="1">
              <a:lnSpc>
                <a:spcPts val="4500"/>
              </a:lnSpc>
              <a:spcBef>
                <a:spcPts val="0"/>
              </a:spcBef>
              <a:buFontTx/>
              <a:buNone/>
              <a:defRPr sz="5500" kern="1200" cap="all">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200" dirty="0"/>
              <a:t>One Of The More Common Explanations For Why There Is This Reach Overage Is Due To Visits From Travelers Outside The Geography…</a:t>
            </a:r>
          </a:p>
          <a:p>
            <a:pPr algn="ctr"/>
            <a:endParaRPr lang="en-US" sz="3200" dirty="0"/>
          </a:p>
          <a:p>
            <a:pPr algn="ctr"/>
            <a:r>
              <a:rPr lang="en-US" sz="3200" dirty="0"/>
              <a:t> </a:t>
            </a:r>
            <a:r>
              <a:rPr lang="en-US" sz="3200" i="1" dirty="0"/>
              <a:t>But Is This True? </a:t>
            </a:r>
          </a:p>
        </p:txBody>
      </p:sp>
    </p:spTree>
    <p:extLst>
      <p:ext uri="{BB962C8B-B14F-4D97-AF65-F5344CB8AC3E}">
        <p14:creationId xmlns:p14="http://schemas.microsoft.com/office/powerpoint/2010/main" val="343698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D30A625-1667-41A9-AA76-C307890E0372}"/>
              </a:ext>
            </a:extLst>
          </p:cNvPr>
          <p:cNvSpPr>
            <a:spLocks noGrp="1"/>
          </p:cNvSpPr>
          <p:nvPr>
            <p:ph type="body" sz="quarter" idx="15"/>
          </p:nvPr>
        </p:nvSpPr>
        <p:spPr>
          <a:xfrm>
            <a:off x="329142" y="6189666"/>
            <a:ext cx="2330082" cy="431798"/>
          </a:xfrm>
        </p:spPr>
        <p:txBody>
          <a:bodyPr/>
          <a:lstStyle/>
          <a:p>
            <a:r>
              <a:rPr lang="en-US" dirty="0"/>
              <a:t>FACEBOOK’S REACH (on Reach)</a:t>
            </a:r>
          </a:p>
        </p:txBody>
      </p:sp>
      <p:sp>
        <p:nvSpPr>
          <p:cNvPr id="7" name="Title 1">
            <a:extLst>
              <a:ext uri="{FF2B5EF4-FFF2-40B4-BE49-F238E27FC236}">
                <a16:creationId xmlns:a16="http://schemas.microsoft.com/office/drawing/2014/main" xmlns="" id="{2D92B6B7-697D-4E1A-A836-F93DEB18610B}"/>
              </a:ext>
            </a:extLst>
          </p:cNvPr>
          <p:cNvSpPr txBox="1">
            <a:spLocks/>
          </p:cNvSpPr>
          <p:nvPr/>
        </p:nvSpPr>
        <p:spPr>
          <a:xfrm>
            <a:off x="105506" y="502342"/>
            <a:ext cx="890542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solidFill>
                  <a:schemeClr val="tx1"/>
                </a:solidFill>
              </a:rPr>
              <a:t>From An Audience Perspective, The Ads Manager Tool Allows You To Select Just Those People Who </a:t>
            </a:r>
            <a:r>
              <a:rPr lang="en-US" b="1" i="1" u="sng" dirty="0">
                <a:solidFill>
                  <a:schemeClr val="tx1"/>
                </a:solidFill>
              </a:rPr>
              <a:t>Live</a:t>
            </a:r>
            <a:r>
              <a:rPr lang="en-US" dirty="0">
                <a:solidFill>
                  <a:schemeClr val="tx1"/>
                </a:solidFill>
              </a:rPr>
              <a:t> In A Specific Location </a:t>
            </a:r>
          </a:p>
        </p:txBody>
      </p:sp>
      <p:pic>
        <p:nvPicPr>
          <p:cNvPr id="13" name="Picture 12">
            <a:extLst>
              <a:ext uri="{FF2B5EF4-FFF2-40B4-BE49-F238E27FC236}">
                <a16:creationId xmlns:a16="http://schemas.microsoft.com/office/drawing/2014/main" xmlns="" id="{3A75C1E7-5F24-4821-9D75-534495A04DE1}"/>
              </a:ext>
            </a:extLst>
          </p:cNvPr>
          <p:cNvPicPr>
            <a:picLocks noChangeAspect="1"/>
          </p:cNvPicPr>
          <p:nvPr/>
        </p:nvPicPr>
        <p:blipFill rotWithShape="1">
          <a:blip r:embed="rId2"/>
          <a:srcRect l="612" t="12358" r="817" b="7460"/>
          <a:stretch/>
        </p:blipFill>
        <p:spPr>
          <a:xfrm>
            <a:off x="161637" y="1492899"/>
            <a:ext cx="8805334" cy="4028942"/>
          </a:xfrm>
          <a:prstGeom prst="rect">
            <a:avLst/>
          </a:prstGeom>
          <a:ln>
            <a:solidFill>
              <a:schemeClr val="tx1"/>
            </a:solidFill>
          </a:ln>
        </p:spPr>
      </p:pic>
      <p:sp>
        <p:nvSpPr>
          <p:cNvPr id="31" name="Rectangle 30">
            <a:extLst>
              <a:ext uri="{FF2B5EF4-FFF2-40B4-BE49-F238E27FC236}">
                <a16:creationId xmlns:a16="http://schemas.microsoft.com/office/drawing/2014/main" xmlns="" id="{DD1A2C49-62AD-4AE8-9558-F73869C5EEDB}"/>
              </a:ext>
            </a:extLst>
          </p:cNvPr>
          <p:cNvSpPr/>
          <p:nvPr/>
        </p:nvSpPr>
        <p:spPr>
          <a:xfrm>
            <a:off x="3117718" y="3303037"/>
            <a:ext cx="2947180" cy="550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xmlns="" id="{3D51B177-F7A5-457F-8977-82F5F83590A8}"/>
              </a:ext>
            </a:extLst>
          </p:cNvPr>
          <p:cNvSpPr/>
          <p:nvPr/>
        </p:nvSpPr>
        <p:spPr>
          <a:xfrm>
            <a:off x="161637" y="1735494"/>
            <a:ext cx="920714" cy="233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5047FB4-E001-4A4C-B79C-2E5891AB8C1B}"/>
              </a:ext>
            </a:extLst>
          </p:cNvPr>
          <p:cNvSpPr/>
          <p:nvPr/>
        </p:nvSpPr>
        <p:spPr>
          <a:xfrm>
            <a:off x="7507938" y="1466400"/>
            <a:ext cx="1459031" cy="233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F6B2889-CEFC-4A99-8E79-76F13FCDCEBE}"/>
              </a:ext>
            </a:extLst>
          </p:cNvPr>
          <p:cNvSpPr/>
          <p:nvPr/>
        </p:nvSpPr>
        <p:spPr>
          <a:xfrm>
            <a:off x="1082351" y="4088544"/>
            <a:ext cx="1845578" cy="712055"/>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00" dirty="0">
                <a:solidFill>
                  <a:srgbClr val="FF0000"/>
                </a:solidFill>
                <a:latin typeface="Calibri" panose="020F0502020204030204"/>
              </a:rPr>
              <a:t>Naturally by selecting “people who </a:t>
            </a:r>
            <a:r>
              <a:rPr lang="en-US" sz="1000" b="1" i="1" u="sng" dirty="0">
                <a:solidFill>
                  <a:srgbClr val="FF0000"/>
                </a:solidFill>
                <a:latin typeface="Calibri" panose="020F0502020204030204"/>
              </a:rPr>
              <a:t>live</a:t>
            </a:r>
            <a:r>
              <a:rPr lang="en-US" sz="1000" dirty="0">
                <a:solidFill>
                  <a:srgbClr val="FF0000"/>
                </a:solidFill>
                <a:latin typeface="Calibri" panose="020F0502020204030204"/>
              </a:rPr>
              <a:t> in this location,” </a:t>
            </a:r>
            <a:r>
              <a:rPr lang="en-US" sz="1000" b="1" i="1" u="sng" dirty="0">
                <a:solidFill>
                  <a:srgbClr val="FF0000"/>
                </a:solidFill>
                <a:latin typeface="Calibri" panose="020F0502020204030204"/>
              </a:rPr>
              <a:t>travelers</a:t>
            </a:r>
            <a:r>
              <a:rPr lang="en-US" sz="1000" dirty="0">
                <a:solidFill>
                  <a:srgbClr val="FF0000"/>
                </a:solidFill>
                <a:latin typeface="Calibri" panose="020F0502020204030204"/>
              </a:rPr>
              <a:t> should be </a:t>
            </a:r>
            <a:r>
              <a:rPr lang="en-US" sz="1000" b="1" i="1" u="sng" dirty="0">
                <a:solidFill>
                  <a:srgbClr val="FF0000"/>
                </a:solidFill>
                <a:latin typeface="Calibri" panose="020F0502020204030204"/>
              </a:rPr>
              <a:t>excluded</a:t>
            </a:r>
            <a:r>
              <a:rPr lang="en-US" sz="1000" dirty="0">
                <a:solidFill>
                  <a:srgbClr val="FF0000"/>
                </a:solidFill>
                <a:latin typeface="Calibri" panose="020F0502020204030204"/>
              </a:rPr>
              <a:t> from the target audience</a:t>
            </a:r>
          </a:p>
        </p:txBody>
      </p:sp>
      <p:cxnSp>
        <p:nvCxnSpPr>
          <p:cNvPr id="12" name="Straight Arrow Connector 11">
            <a:extLst>
              <a:ext uri="{FF2B5EF4-FFF2-40B4-BE49-F238E27FC236}">
                <a16:creationId xmlns:a16="http://schemas.microsoft.com/office/drawing/2014/main" xmlns="" id="{638C9AFC-89F6-4C18-9D21-09A41E04F7EA}"/>
              </a:ext>
            </a:extLst>
          </p:cNvPr>
          <p:cNvCxnSpPr>
            <a:cxnSpLocks/>
          </p:cNvCxnSpPr>
          <p:nvPr/>
        </p:nvCxnSpPr>
        <p:spPr>
          <a:xfrm flipV="1">
            <a:off x="2927929" y="3853542"/>
            <a:ext cx="175105" cy="2350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xmlns="" id="{020A9521-AB68-4B19-BCD7-EE3751D85589}"/>
              </a:ext>
            </a:extLst>
          </p:cNvPr>
          <p:cNvSpPr>
            <a:spLocks noGrp="1"/>
          </p:cNvSpPr>
          <p:nvPr>
            <p:ph type="body" sz="quarter" idx="13"/>
          </p:nvPr>
        </p:nvSpPr>
        <p:spPr>
          <a:xfrm>
            <a:off x="2168120" y="5550988"/>
            <a:ext cx="4549204" cy="225383"/>
          </a:xfrm>
        </p:spPr>
        <p:txBody>
          <a:bodyPr/>
          <a:lstStyle/>
          <a:p>
            <a:r>
              <a:rPr lang="en-US" sz="1000" dirty="0">
                <a:hlinkClick r:id="rId3"/>
              </a:rPr>
              <a:t>https://www.facebook.com/ads/manager/creation</a:t>
            </a:r>
            <a:endParaRPr lang="en-US" sz="900" dirty="0"/>
          </a:p>
        </p:txBody>
      </p:sp>
    </p:spTree>
    <p:extLst>
      <p:ext uri="{BB962C8B-B14F-4D97-AF65-F5344CB8AC3E}">
        <p14:creationId xmlns:p14="http://schemas.microsoft.com/office/powerpoint/2010/main" val="37614183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amp;P Global 2016">
  <a:themeElements>
    <a:clrScheme name="Custom 6">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19508</TotalTime>
  <Words>4119</Words>
  <Application>Microsoft Office PowerPoint</Application>
  <PresentationFormat>On-screen Show (4:3)</PresentationFormat>
  <Paragraphs>757</Paragraphs>
  <Slides>29</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29</vt:i4>
      </vt:variant>
    </vt:vector>
  </HeadingPairs>
  <TitlesOfParts>
    <vt:vector size="47" baseType="lpstr">
      <vt:lpstr>ＭＳ Ｐゴシック</vt:lpstr>
      <vt:lpstr>ＭＳ Ｐゴシック</vt:lpstr>
      <vt:lpstr>.AppleSystemUIFont</vt:lpstr>
      <vt:lpstr>Akkurat Pro</vt:lpstr>
      <vt:lpstr>Arial</vt:lpstr>
      <vt:lpstr>Arial Narrow</vt:lpstr>
      <vt:lpstr>Arial Regular</vt:lpstr>
      <vt:lpstr>Calibri</vt:lpstr>
      <vt:lpstr>Trebuchet MS</vt:lpstr>
      <vt:lpstr>Custom Design</vt:lpstr>
      <vt:lpstr>1_Custom Design</vt:lpstr>
      <vt:lpstr>Office Theme</vt:lpstr>
      <vt:lpstr>2_Custom Design</vt:lpstr>
      <vt:lpstr>3_Custom Design</vt:lpstr>
      <vt:lpstr>4_Custom Design</vt:lpstr>
      <vt:lpstr>S&amp;P Global 2016</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Facebook P18-34 Reach Inflation Is Much More Pronounced Within The Ten Most Populous Cities</vt:lpstr>
      <vt:lpstr>Similar P18-34 Reach Inflation Is Seen Among “Mid-Sized” Cities As Well</vt:lpstr>
      <vt:lpstr>These P18-34 Reach Inflation Trends Are Also Seen Among “Smaller” Cities Throughout The Country</vt:lpstr>
      <vt:lpstr>Facebook Also Overestimates Their Potential Reach Among The Young &amp; Affluent Within Targeted Zip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Reed Kiely</cp:lastModifiedBy>
  <cp:revision>2608</cp:revision>
  <cp:lastPrinted>2017-09-28T16:46:04Z</cp:lastPrinted>
  <dcterms:created xsi:type="dcterms:W3CDTF">2015-07-02T18:13:14Z</dcterms:created>
  <dcterms:modified xsi:type="dcterms:W3CDTF">2017-10-11T14:23:05Z</dcterms:modified>
</cp:coreProperties>
</file>