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pPr>
            <a:r>
              <a:rPr lang="en-US" sz="1300" b="1" i="0" u="sng" dirty="0">
                <a:solidFill>
                  <a:srgbClr val="1F1A62"/>
                </a:solidFill>
                <a:latin typeface="Helvetica Light" panose="020B0403020202020204" pitchFamily="34" charset="0"/>
              </a:rPr>
              <a:t>Facebook Global Monthly Active Users (MAUs): Duplicate or False Accounts</a:t>
            </a:r>
          </a:p>
          <a:p>
            <a:pPr>
              <a:defRPr>
                <a:latin typeface="Helvetica Light" panose="020B0403020202020204" pitchFamily="34" charset="0"/>
              </a:defRPr>
            </a:pPr>
            <a:r>
              <a:rPr lang="en-US" sz="1300" b="1" i="0" dirty="0">
                <a:solidFill>
                  <a:srgbClr val="1F1A62"/>
                </a:solidFill>
                <a:latin typeface="Helvetica Light" panose="020B0403020202020204" pitchFamily="34" charset="0"/>
              </a:rPr>
              <a:t>4Q 2012 – 2019 </a:t>
            </a:r>
          </a:p>
          <a:p>
            <a:pPr>
              <a:defRPr>
                <a:latin typeface="Helvetica Light" panose="020B0403020202020204" pitchFamily="34" charset="0"/>
              </a:defRPr>
            </a:pPr>
            <a:r>
              <a:rPr lang="en-US" sz="1300" b="0" i="0" dirty="0">
                <a:solidFill>
                  <a:srgbClr val="1F1A62"/>
                </a:solidFill>
                <a:latin typeface="Helvetica Light" panose="020B0403020202020204" pitchFamily="34" charset="0"/>
              </a:rPr>
              <a:t>(in millions)</a:t>
            </a:r>
          </a:p>
        </c:rich>
      </c:tx>
      <c:layout>
        <c:manualLayout>
          <c:xMode val="edge"/>
          <c:yMode val="edge"/>
          <c:x val="0.26476622628608854"/>
          <c:y val="6.05830666989352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Helvetica Light" panose="020B0403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2708677716211496E-2"/>
          <c:y val="0.32348145601621653"/>
          <c:w val="0.97458264456757704"/>
          <c:h val="0.5918370916566145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Duplicate Accounts</c:v>
                </c:pt>
              </c:strCache>
            </c:strRef>
          </c:tx>
          <c:spPr>
            <a:solidFill>
              <a:srgbClr val="1F1A6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Q4 2012</c:v>
                </c:pt>
                <c:pt idx="1">
                  <c:v>Q4 2013</c:v>
                </c:pt>
                <c:pt idx="2">
                  <c:v>Q4 2014</c:v>
                </c:pt>
                <c:pt idx="3">
                  <c:v>Q4 2015</c:v>
                </c:pt>
                <c:pt idx="4">
                  <c:v>Q4 2016</c:v>
                </c:pt>
                <c:pt idx="5">
                  <c:v>Q4 2017</c:v>
                </c:pt>
                <c:pt idx="6">
                  <c:v>Q4 2018</c:v>
                </c:pt>
                <c:pt idx="7">
                  <c:v>Q4 2019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52.8</c:v>
                </c:pt>
                <c:pt idx="1">
                  <c:v>74.900000000000006</c:v>
                </c:pt>
                <c:pt idx="2">
                  <c:v>69.7</c:v>
                </c:pt>
                <c:pt idx="3">
                  <c:v>79.599999999999994</c:v>
                </c:pt>
                <c:pt idx="4">
                  <c:v>111.6</c:v>
                </c:pt>
                <c:pt idx="5">
                  <c:v>212.9</c:v>
                </c:pt>
                <c:pt idx="6">
                  <c:v>255.2</c:v>
                </c:pt>
                <c:pt idx="7" formatCode="0.0">
                  <c:v>274.77999999999997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5D-0543-B30C-909E56F0DA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False Accounts</c:v>
                </c:pt>
              </c:strCache>
            </c:strRef>
          </c:tx>
          <c:spPr>
            <a:solidFill>
              <a:srgbClr val="00C0F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97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Q4 2012</c:v>
                </c:pt>
                <c:pt idx="1">
                  <c:v>Q4 2013</c:v>
                </c:pt>
                <c:pt idx="2">
                  <c:v>Q4 2014</c:v>
                </c:pt>
                <c:pt idx="3">
                  <c:v>Q4 2015</c:v>
                </c:pt>
                <c:pt idx="4">
                  <c:v>Q4 2016</c:v>
                </c:pt>
                <c:pt idx="5">
                  <c:v>Q4 2017</c:v>
                </c:pt>
                <c:pt idx="6">
                  <c:v>Q4 2018</c:v>
                </c:pt>
                <c:pt idx="7">
                  <c:v>Q4 2019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23.2</c:v>
                </c:pt>
                <c:pt idx="1">
                  <c:v>27.6</c:v>
                </c:pt>
                <c:pt idx="2" formatCode="0.0">
                  <c:v>39</c:v>
                </c:pt>
                <c:pt idx="3">
                  <c:v>44.5</c:v>
                </c:pt>
                <c:pt idx="4">
                  <c:v>33.5</c:v>
                </c:pt>
                <c:pt idx="5">
                  <c:v>74.5</c:v>
                </c:pt>
                <c:pt idx="6" formatCode="0.0">
                  <c:v>116</c:v>
                </c:pt>
                <c:pt idx="7">
                  <c:v>124.9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5D-0543-B30C-909E56F0DA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100"/>
        <c:axId val="1359389359"/>
        <c:axId val="1393598271"/>
      </c:barChart>
      <c:catAx>
        <c:axId val="13593893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1F1A62"/>
                </a:solidFill>
                <a:latin typeface="Helvetica" pitchFamily="2" charset="0"/>
                <a:ea typeface="+mn-ea"/>
                <a:cs typeface="+mn-cs"/>
              </a:defRPr>
            </a:pPr>
            <a:endParaRPr lang="en-US"/>
          </a:p>
        </c:txPr>
        <c:crossAx val="1393598271"/>
        <c:crosses val="autoZero"/>
        <c:auto val="1"/>
        <c:lblAlgn val="ctr"/>
        <c:lblOffset val="100"/>
        <c:noMultiLvlLbl val="0"/>
      </c:catAx>
      <c:valAx>
        <c:axId val="1393598271"/>
        <c:scaling>
          <c:orientation val="minMax"/>
          <c:max val="400"/>
        </c:scaling>
        <c:delete val="1"/>
        <c:axPos val="l"/>
        <c:numFmt formatCode="General" sourceLinked="1"/>
        <c:majorTickMark val="none"/>
        <c:minorTickMark val="none"/>
        <c:tickLblPos val="nextTo"/>
        <c:crossAx val="13593893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8614202472039921"/>
          <c:y val="0.2945348349453305"/>
          <c:w val="0.25046535046739704"/>
          <c:h val="7.82924034558743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rgbClr val="1F1A62"/>
              </a:solidFill>
              <a:latin typeface="Helvetica Light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168A6-21D3-4F0C-9CA3-89F1631DDF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A562CA-C685-40DC-9D38-0062B1D620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BFE7CE-3176-4BD5-A2C3-4B3B175BA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9494-875D-4A19-BEBC-5632B2F95939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2754B-02F3-4FFF-B991-8E7BB443E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E2EF2-C94A-47E9-B7D5-1F3CE6AAE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66BD4-7EE3-4402-8B1B-FCD68995C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69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52DCA-CD41-4665-B2C8-84D8B3385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FBC612-62C3-40DC-A6DC-671CE987A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C4DCC-3BD6-49B2-AC1A-B5D7C492A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9494-875D-4A19-BEBC-5632B2F95939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9FEC52-30DF-41C0-BE3C-D876C775E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8089B-36DF-4EC5-BE32-EBB6C63A9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66BD4-7EE3-4402-8B1B-FCD68995C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737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DF9EA2-D79C-4AAF-870B-E358574992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4ED315-4797-4E0E-BD27-EB29AD74FE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D1EF2-C313-47E9-9E05-039BCA13E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9494-875D-4A19-BEBC-5632B2F95939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EEFC4-00A5-4868-A195-8B40BB804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457ED-E6C2-430F-819D-C7820F58E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66BD4-7EE3-4402-8B1B-FCD68995C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402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2EC5D-1069-42A5-A0A5-AEEAA72C8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8AD27-0B15-49C7-AA40-E8E411B66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292DE-44F4-4EAD-8744-22EBB8777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9494-875D-4A19-BEBC-5632B2F95939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802A75-02B2-44E2-9E87-96D006A1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C57B42-4B7D-4071-91F2-76A9BD4D2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66BD4-7EE3-4402-8B1B-FCD68995C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893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C528B-8F23-4576-A66B-D681CB27D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E7FDF-79C1-4FDC-8C63-A04CAA1D6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2EC865-9F2D-4B33-9D7C-5671B3C0A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9494-875D-4A19-BEBC-5632B2F95939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F0CD0D-DFDA-4C7E-8172-3BAC5A345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07394-424B-4C19-A957-385246580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66BD4-7EE3-4402-8B1B-FCD68995C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111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47221-837E-49CE-9197-EEEC4237C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EB995-451D-40F2-95B3-2B42FC89F8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F7FB5-7CD2-4176-9475-A2F5010396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6E4916-7C8A-420F-8805-4BE356D27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9494-875D-4A19-BEBC-5632B2F95939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DD3053-1699-4DD5-A6BE-71434A761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68EF93-CF76-42EC-9ACD-53DFCEDB5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66BD4-7EE3-4402-8B1B-FCD68995C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8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4B0D2-0373-4D3F-9486-F92B5977B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A10CAF-3DC0-4F79-8BEC-0D039251C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2FA2EB-5767-4DAB-8046-457486A23C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EBEA3C-0B55-490D-9784-AEC81B634B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7E6CFD-FCF5-44EB-AE11-D60AD22F1C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DF8FA9-2142-4B70-B669-950C4F90D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9494-875D-4A19-BEBC-5632B2F95939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9032E7-1245-4196-B7C9-7AF4744CF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8DD56C-ED16-4383-9017-34CD48E89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66BD4-7EE3-4402-8B1B-FCD68995C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46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170DD-8D69-4D02-9FB5-94A33788A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453943-4807-4AE2-BDAC-D432D5D1A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9494-875D-4A19-BEBC-5632B2F95939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AC7A67-0DF0-4A50-B483-4A9B88F0A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48CF5E-7BF2-463B-BD82-99C048775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66BD4-7EE3-4402-8B1B-FCD68995C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972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202BB0-B765-4B79-ACD5-E7503B095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9494-875D-4A19-BEBC-5632B2F95939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AFAF94-D83F-4A98-A0CF-B0E8203B4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5CF5C2-3EF8-4552-9B1F-AF20C498A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66BD4-7EE3-4402-8B1B-FCD68995C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751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2E595-A073-403D-A7B7-B916E5136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B8039-8805-40AE-9A9D-3FF1FB31D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503690-60F9-491D-8F31-FEA99EB88D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B96882-0081-4CAB-BBC9-D31CBE430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9494-875D-4A19-BEBC-5632B2F95939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BF35BB-36FF-4FCD-BE51-185098108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072E6A-0050-4F09-AC46-BF74D3929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66BD4-7EE3-4402-8B1B-FCD68995C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909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0D284-3FB1-43D1-8938-C515C8E53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DF11A3-9C4E-4FAE-92B8-58AEDFFED6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86F115-0FB8-46DF-9AD4-9411C09491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3F3DE5-C9BC-4277-8354-C22FDD5FA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9494-875D-4A19-BEBC-5632B2F95939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6FF265-A693-4C70-90D3-848F02646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FD6033-A5A8-44E7-909A-0FC3B8ACF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66BD4-7EE3-4402-8B1B-FCD68995C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844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59A968-D4F2-40BF-B723-A7F744702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C75F45-4E2C-43E3-B970-762566961F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C3F05-A414-42E8-A2A0-9D966C078E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A9494-875D-4A19-BEBC-5632B2F95939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BE512-9044-4BB9-88B6-962334DD48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0E0D5-A33C-4121-8F15-7A404D721E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66BD4-7EE3-4402-8B1B-FCD68995C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67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chart" Target="../charts/chart1.xml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F68AA576-74BE-4A4E-9F50-0943B7D3FA64}"/>
              </a:ext>
            </a:extLst>
          </p:cNvPr>
          <p:cNvGrpSpPr/>
          <p:nvPr/>
        </p:nvGrpSpPr>
        <p:grpSpPr>
          <a:xfrm>
            <a:off x="796343" y="4654772"/>
            <a:ext cx="10599314" cy="225934"/>
            <a:chOff x="795462" y="4654772"/>
            <a:chExt cx="10599314" cy="225934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C1DAC25-B963-4F39-AEBC-8F086B7642E7}"/>
                </a:ext>
              </a:extLst>
            </p:cNvPr>
            <p:cNvSpPr/>
            <p:nvPr/>
          </p:nvSpPr>
          <p:spPr>
            <a:xfrm>
              <a:off x="2557989" y="4654772"/>
              <a:ext cx="7079567" cy="225934"/>
            </a:xfrm>
            <a:prstGeom prst="rect">
              <a:avLst/>
            </a:prstGeom>
            <a:solidFill>
              <a:srgbClr val="E84A99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endParaRPr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8FA1E7A0-2D60-4FE8-BEED-510D080BE53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5462" y="4796955"/>
              <a:ext cx="1660659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F508ED95-8BB0-4C06-9440-1C9349D20D2B}"/>
                </a:ext>
              </a:extLst>
            </p:cNvPr>
            <p:cNvCxnSpPr>
              <a:cxnSpLocks/>
            </p:cNvCxnSpPr>
            <p:nvPr/>
          </p:nvCxnSpPr>
          <p:spPr>
            <a:xfrm>
              <a:off x="9739423" y="4796953"/>
              <a:ext cx="1655353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5" name="TextBox 74">
            <a:extLst>
              <a:ext uri="{FF2B5EF4-FFF2-40B4-BE49-F238E27FC236}">
                <a16:creationId xmlns:a16="http://schemas.microsoft.com/office/drawing/2014/main" id="{9ECC6C9E-520B-4C02-8810-51CFB00ECF30}"/>
              </a:ext>
            </a:extLst>
          </p:cNvPr>
          <p:cNvSpPr txBox="1"/>
          <p:nvPr/>
        </p:nvSpPr>
        <p:spPr>
          <a:xfrm>
            <a:off x="363415" y="4627888"/>
            <a:ext cx="114651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Facebook’s Duplicate or False Accounts Are Equivalent To The Population Of These Countries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07C0E06-A025-6444-A897-359A6F2930C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81" t="95080" r="-1"/>
          <a:stretch/>
        </p:blipFill>
        <p:spPr>
          <a:xfrm>
            <a:off x="547359" y="6507893"/>
            <a:ext cx="11708793" cy="350107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AB45B4F6-F7E9-8E45-8329-396915BEC239}"/>
              </a:ext>
            </a:extLst>
          </p:cNvPr>
          <p:cNvSpPr txBox="1"/>
          <p:nvPr/>
        </p:nvSpPr>
        <p:spPr>
          <a:xfrm>
            <a:off x="8446576" y="753217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9705DDE3-98B5-C942-99C2-33AEDE0EF13B}"/>
              </a:ext>
            </a:extLst>
          </p:cNvPr>
          <p:cNvGraphicFramePr/>
          <p:nvPr/>
        </p:nvGraphicFramePr>
        <p:xfrm>
          <a:off x="110458" y="1460656"/>
          <a:ext cx="11971085" cy="31444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" name="Rectangle 39">
            <a:extLst>
              <a:ext uri="{FF2B5EF4-FFF2-40B4-BE49-F238E27FC236}">
                <a16:creationId xmlns:a16="http://schemas.microsoft.com/office/drawing/2014/main" id="{F5DF2A03-D5AD-0F42-B014-1D18EEE5BA11}"/>
              </a:ext>
            </a:extLst>
          </p:cNvPr>
          <p:cNvSpPr/>
          <p:nvPr/>
        </p:nvSpPr>
        <p:spPr>
          <a:xfrm>
            <a:off x="351692" y="132248"/>
            <a:ext cx="1146517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Duplicate Or False Accounts Have Been A Growing Issue For Facebook And Are Now Collectively Larger Than The Population Of The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United States &amp; U.K. Combined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3570854-E11E-4784-8E97-8AB847CEC66E}"/>
              </a:ext>
            </a:extLst>
          </p:cNvPr>
          <p:cNvSpPr txBox="1">
            <a:spLocks/>
          </p:cNvSpPr>
          <p:nvPr/>
        </p:nvSpPr>
        <p:spPr>
          <a:xfrm>
            <a:off x="546751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F8ED896-A0F7-4520-AB75-74CC7F3E2F77}"/>
              </a:ext>
            </a:extLst>
          </p:cNvPr>
          <p:cNvSpPr txBox="1"/>
          <p:nvPr/>
        </p:nvSpPr>
        <p:spPr>
          <a:xfrm>
            <a:off x="669592" y="3691284"/>
            <a:ext cx="64327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76.0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7C2DB67-A350-4F9B-BFC5-D3AC679DE194}"/>
              </a:ext>
            </a:extLst>
          </p:cNvPr>
          <p:cNvSpPr txBox="1"/>
          <p:nvPr/>
        </p:nvSpPr>
        <p:spPr>
          <a:xfrm>
            <a:off x="2089980" y="3571662"/>
            <a:ext cx="71197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102.5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EA557BE-CB7B-4A0A-B072-AA0C89DD4409}"/>
              </a:ext>
            </a:extLst>
          </p:cNvPr>
          <p:cNvSpPr txBox="1"/>
          <p:nvPr/>
        </p:nvSpPr>
        <p:spPr>
          <a:xfrm>
            <a:off x="3547045" y="3537681"/>
            <a:ext cx="71197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108.7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D6B06B2-0D53-4A60-B950-ED45CD7ACF26}"/>
              </a:ext>
            </a:extLst>
          </p:cNvPr>
          <p:cNvSpPr txBox="1"/>
          <p:nvPr/>
        </p:nvSpPr>
        <p:spPr>
          <a:xfrm>
            <a:off x="5004110" y="3468526"/>
            <a:ext cx="71197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124.1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D34670C-84A2-4B61-BF64-DF00ED3F0ECF}"/>
              </a:ext>
            </a:extLst>
          </p:cNvPr>
          <p:cNvSpPr txBox="1"/>
          <p:nvPr/>
        </p:nvSpPr>
        <p:spPr>
          <a:xfrm>
            <a:off x="6461175" y="3384207"/>
            <a:ext cx="71197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145.1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9D00034-FDD7-4F25-A415-C37F3C667886}"/>
              </a:ext>
            </a:extLst>
          </p:cNvPr>
          <p:cNvSpPr txBox="1"/>
          <p:nvPr/>
        </p:nvSpPr>
        <p:spPr>
          <a:xfrm>
            <a:off x="7921949" y="2704596"/>
            <a:ext cx="71197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287.4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6970A0-08C5-401D-A76B-7B236B3AF930}"/>
              </a:ext>
            </a:extLst>
          </p:cNvPr>
          <p:cNvSpPr txBox="1"/>
          <p:nvPr/>
        </p:nvSpPr>
        <p:spPr>
          <a:xfrm>
            <a:off x="9371927" y="2332419"/>
            <a:ext cx="71197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371.2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F4880E-89F1-4C0A-983F-DB213D02E79D}"/>
              </a:ext>
            </a:extLst>
          </p:cNvPr>
          <p:cNvSpPr txBox="1"/>
          <p:nvPr/>
        </p:nvSpPr>
        <p:spPr>
          <a:xfrm>
            <a:off x="10805174" y="2190363"/>
            <a:ext cx="79158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399.7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A095E04-613C-4211-AB87-D07F6DD318B2}"/>
              </a:ext>
            </a:extLst>
          </p:cNvPr>
          <p:cNvGrpSpPr/>
          <p:nvPr/>
        </p:nvGrpSpPr>
        <p:grpSpPr>
          <a:xfrm>
            <a:off x="488609" y="4998159"/>
            <a:ext cx="999461" cy="1082973"/>
            <a:chOff x="679520" y="4913541"/>
            <a:chExt cx="999461" cy="1082973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CBDF6D68-DF1E-4673-AE5E-79AA5726463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7068" y="5066106"/>
              <a:ext cx="784365" cy="784365"/>
            </a:xfrm>
            <a:prstGeom prst="rect">
              <a:avLst/>
            </a:prstGeom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ED50F9E-086C-4503-93A0-37C53A21DACA}"/>
                </a:ext>
              </a:extLst>
            </p:cNvPr>
            <p:cNvSpPr txBox="1"/>
            <p:nvPr/>
          </p:nvSpPr>
          <p:spPr>
            <a:xfrm>
              <a:off x="911050" y="5750293"/>
              <a:ext cx="5364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rPr>
                <a:t>Iran 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94755D4-55E5-4C61-8420-B2CCE02833CF}"/>
                </a:ext>
              </a:extLst>
            </p:cNvPr>
            <p:cNvSpPr/>
            <p:nvPr/>
          </p:nvSpPr>
          <p:spPr>
            <a:xfrm>
              <a:off x="679520" y="5009317"/>
              <a:ext cx="999461" cy="98005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FCA4D1EF-365A-451A-9F30-172334B068CC}"/>
                </a:ext>
              </a:extLst>
            </p:cNvPr>
            <p:cNvSpPr txBox="1"/>
            <p:nvPr/>
          </p:nvSpPr>
          <p:spPr>
            <a:xfrm>
              <a:off x="854728" y="4913541"/>
              <a:ext cx="649045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rPr>
                <a:t>76.5MM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2F38A89-08D4-4B0D-9E51-598ADF9EDD7D}"/>
              </a:ext>
            </a:extLst>
          </p:cNvPr>
          <p:cNvGrpSpPr/>
          <p:nvPr/>
        </p:nvGrpSpPr>
        <p:grpSpPr>
          <a:xfrm>
            <a:off x="3057813" y="4985782"/>
            <a:ext cx="1700202" cy="1087072"/>
            <a:chOff x="3621562" y="4913541"/>
            <a:chExt cx="1700202" cy="1087072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1328E3CE-ED67-4DF0-89AA-CB35B45D4ED1}"/>
                </a:ext>
              </a:extLst>
            </p:cNvPr>
            <p:cNvGrpSpPr/>
            <p:nvPr/>
          </p:nvGrpSpPr>
          <p:grpSpPr>
            <a:xfrm>
              <a:off x="3796362" y="5091862"/>
              <a:ext cx="1350602" cy="724905"/>
              <a:chOff x="3848803" y="5100621"/>
              <a:chExt cx="1350602" cy="724905"/>
            </a:xfrm>
          </p:grpSpPr>
          <p:pic>
            <p:nvPicPr>
              <p:cNvPr id="39" name="Picture 38">
                <a:extLst>
                  <a:ext uri="{FF2B5EF4-FFF2-40B4-BE49-F238E27FC236}">
                    <a16:creationId xmlns:a16="http://schemas.microsoft.com/office/drawing/2014/main" id="{EE8163FD-3807-4998-9D4A-BC52E06FE96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73708" y="5150225"/>
                <a:ext cx="625697" cy="625697"/>
              </a:xfrm>
              <a:prstGeom prst="rect">
                <a:avLst/>
              </a:prstGeom>
            </p:spPr>
          </p:pic>
          <p:pic>
            <p:nvPicPr>
              <p:cNvPr id="43" name="Picture 2" descr="Image result for philippines black country">
                <a:extLst>
                  <a:ext uri="{FF2B5EF4-FFF2-40B4-BE49-F238E27FC236}">
                    <a16:creationId xmlns:a16="http://schemas.microsoft.com/office/drawing/2014/main" id="{A97D93C4-7E2B-4F03-B464-71D7958843E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8803" y="5100621"/>
                <a:ext cx="724905" cy="72490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3BD0227-BCC2-4A57-B670-DD648A18F3FB}"/>
                </a:ext>
              </a:extLst>
            </p:cNvPr>
            <p:cNvSpPr txBox="1"/>
            <p:nvPr/>
          </p:nvSpPr>
          <p:spPr>
            <a:xfrm>
              <a:off x="3621562" y="5754392"/>
              <a:ext cx="170020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rPr>
                <a:t>Philippines &amp; Singapore 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66B5BFEE-620E-49D1-BA3A-D679FC4E8579}"/>
                </a:ext>
              </a:extLst>
            </p:cNvPr>
            <p:cNvSpPr/>
            <p:nvPr/>
          </p:nvSpPr>
          <p:spPr>
            <a:xfrm>
              <a:off x="3684305" y="5016025"/>
              <a:ext cx="1574717" cy="98049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01B2284-2950-46BC-BE9A-C2223E42E17D}"/>
                </a:ext>
              </a:extLst>
            </p:cNvPr>
            <p:cNvSpPr txBox="1"/>
            <p:nvPr/>
          </p:nvSpPr>
          <p:spPr>
            <a:xfrm>
              <a:off x="4110794" y="4913541"/>
              <a:ext cx="721739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rPr>
                <a:t>105.6MM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1128E6C6-2988-4A81-94D4-49C12A4C1123}"/>
              </a:ext>
            </a:extLst>
          </p:cNvPr>
          <p:cNvGrpSpPr/>
          <p:nvPr/>
        </p:nvGrpSpPr>
        <p:grpSpPr>
          <a:xfrm>
            <a:off x="4879268" y="4998915"/>
            <a:ext cx="1053586" cy="1082685"/>
            <a:chOff x="5601205" y="4913541"/>
            <a:chExt cx="1053586" cy="1082685"/>
          </a:xfrm>
        </p:grpSpPr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4F63A4DB-C1DC-4C16-9BD2-C18AD1FF6D7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77650" y="5034424"/>
              <a:ext cx="900696" cy="900696"/>
            </a:xfrm>
            <a:prstGeom prst="rect">
              <a:avLst/>
            </a:prstGeom>
          </p:spPr>
        </p:pic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8D486593-8852-4C82-A3C3-97F4208B580D}"/>
                </a:ext>
              </a:extLst>
            </p:cNvPr>
            <p:cNvSpPr txBox="1"/>
            <p:nvPr/>
          </p:nvSpPr>
          <p:spPr>
            <a:xfrm>
              <a:off x="5601205" y="5750004"/>
              <a:ext cx="105358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rPr>
                <a:t>Mexico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31E0A5C3-C8DA-4966-B3A2-3BC2E052B5C3}"/>
                </a:ext>
              </a:extLst>
            </p:cNvPr>
            <p:cNvSpPr/>
            <p:nvPr/>
          </p:nvSpPr>
          <p:spPr>
            <a:xfrm>
              <a:off x="5628268" y="5009318"/>
              <a:ext cx="999461" cy="98690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5600C2D-8AC2-4D4D-9B2A-E6154588D1AE}"/>
                </a:ext>
              </a:extLst>
            </p:cNvPr>
            <p:cNvSpPr txBox="1"/>
            <p:nvPr/>
          </p:nvSpPr>
          <p:spPr>
            <a:xfrm>
              <a:off x="5767129" y="4913541"/>
              <a:ext cx="721739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rPr>
                <a:t>125.9MM</a:t>
              </a: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083D932A-1108-4363-91FC-24B77D0E4349}"/>
              </a:ext>
            </a:extLst>
          </p:cNvPr>
          <p:cNvGrpSpPr/>
          <p:nvPr/>
        </p:nvGrpSpPr>
        <p:grpSpPr>
          <a:xfrm>
            <a:off x="6186757" y="4955476"/>
            <a:ext cx="1291719" cy="1219048"/>
            <a:chOff x="7153959" y="4880516"/>
            <a:chExt cx="1291719" cy="1219048"/>
          </a:xfrm>
        </p:grpSpPr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8245FBEA-B928-4B27-A6F8-D2C9D595826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90294" y="4880516"/>
              <a:ext cx="1219048" cy="1219048"/>
            </a:xfrm>
            <a:prstGeom prst="rect">
              <a:avLst/>
            </a:prstGeom>
          </p:spPr>
        </p:pic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BF08CD2D-82AA-469E-A2C3-8FD37339CE83}"/>
                </a:ext>
              </a:extLst>
            </p:cNvPr>
            <p:cNvSpPr txBox="1"/>
            <p:nvPr/>
          </p:nvSpPr>
          <p:spPr>
            <a:xfrm>
              <a:off x="7273025" y="5750004"/>
              <a:ext cx="105358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rPr>
                <a:t>Russia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72665606-94F0-489E-AE08-FC6A0C67F6C6}"/>
                </a:ext>
              </a:extLst>
            </p:cNvPr>
            <p:cNvSpPr/>
            <p:nvPr/>
          </p:nvSpPr>
          <p:spPr>
            <a:xfrm>
              <a:off x="7153959" y="5009318"/>
              <a:ext cx="1291719" cy="98690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1994FFC1-A274-4BD4-8367-424EDEF9577C}"/>
                </a:ext>
              </a:extLst>
            </p:cNvPr>
            <p:cNvSpPr txBox="1"/>
            <p:nvPr/>
          </p:nvSpPr>
          <p:spPr>
            <a:xfrm>
              <a:off x="7438949" y="4913541"/>
              <a:ext cx="721739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rPr>
                <a:t>144.0MM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6A7695A4-2F19-41CE-9262-92AEAECB766C}"/>
              </a:ext>
            </a:extLst>
          </p:cNvPr>
          <p:cNvGrpSpPr/>
          <p:nvPr/>
        </p:nvGrpSpPr>
        <p:grpSpPr>
          <a:xfrm>
            <a:off x="7475726" y="4996096"/>
            <a:ext cx="1701868" cy="1093317"/>
            <a:chOff x="8664986" y="4913541"/>
            <a:chExt cx="1701868" cy="1093317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B94F49C6-DBA1-426D-88B5-8DB93F418F93}"/>
                </a:ext>
              </a:extLst>
            </p:cNvPr>
            <p:cNvSpPr txBox="1"/>
            <p:nvPr/>
          </p:nvSpPr>
          <p:spPr>
            <a:xfrm>
              <a:off x="8664986" y="5760637"/>
              <a:ext cx="170186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rPr>
                <a:t>Brazil, Argentina &amp; Peru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7E580899-FC04-43CD-A28F-1949813C595A}"/>
                </a:ext>
              </a:extLst>
            </p:cNvPr>
            <p:cNvSpPr/>
            <p:nvPr/>
          </p:nvSpPr>
          <p:spPr>
            <a:xfrm>
              <a:off x="8696576" y="5001900"/>
              <a:ext cx="1638689" cy="98145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0C2015AA-C597-4288-9D11-56434E8F9867}"/>
                </a:ext>
              </a:extLst>
            </p:cNvPr>
            <p:cNvSpPr txBox="1"/>
            <p:nvPr/>
          </p:nvSpPr>
          <p:spPr>
            <a:xfrm>
              <a:off x="9155051" y="4913541"/>
              <a:ext cx="721739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rPr>
                <a:t>285.7MM</a:t>
              </a:r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13508D65-B03D-4B4D-841C-DE5CF1767DD4}"/>
                </a:ext>
              </a:extLst>
            </p:cNvPr>
            <p:cNvGrpSpPr/>
            <p:nvPr/>
          </p:nvGrpSpPr>
          <p:grpSpPr>
            <a:xfrm>
              <a:off x="8773594" y="5123664"/>
              <a:ext cx="1484652" cy="688120"/>
              <a:chOff x="8277384" y="5014933"/>
              <a:chExt cx="1484652" cy="688120"/>
            </a:xfrm>
          </p:grpSpPr>
          <p:pic>
            <p:nvPicPr>
              <p:cNvPr id="59" name="Picture 58">
                <a:extLst>
                  <a:ext uri="{FF2B5EF4-FFF2-40B4-BE49-F238E27FC236}">
                    <a16:creationId xmlns:a16="http://schemas.microsoft.com/office/drawing/2014/main" id="{FBC373F3-902D-4735-A86F-3BADC1ECFE4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277384" y="5095912"/>
                <a:ext cx="568695" cy="568695"/>
              </a:xfrm>
              <a:prstGeom prst="rect">
                <a:avLst/>
              </a:prstGeom>
            </p:spPr>
          </p:pic>
          <p:pic>
            <p:nvPicPr>
              <p:cNvPr id="60" name="Picture 59">
                <a:extLst>
                  <a:ext uri="{FF2B5EF4-FFF2-40B4-BE49-F238E27FC236}">
                    <a16:creationId xmlns:a16="http://schemas.microsoft.com/office/drawing/2014/main" id="{C0782D2F-B547-436E-B961-B87E4E8A7D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740689" y="5014933"/>
                <a:ext cx="688120" cy="688120"/>
              </a:xfrm>
              <a:prstGeom prst="rect">
                <a:avLst/>
              </a:prstGeom>
            </p:spPr>
          </p:pic>
          <p:pic>
            <p:nvPicPr>
              <p:cNvPr id="61" name="Picture 60">
                <a:extLst>
                  <a:ext uri="{FF2B5EF4-FFF2-40B4-BE49-F238E27FC236}">
                    <a16:creationId xmlns:a16="http://schemas.microsoft.com/office/drawing/2014/main" id="{543A549B-DA3E-4F35-B863-B5E5F442999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136339" y="5067411"/>
                <a:ext cx="625697" cy="625697"/>
              </a:xfrm>
              <a:prstGeom prst="rect">
                <a:avLst/>
              </a:prstGeom>
            </p:spPr>
          </p:pic>
        </p:grp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C25C18B3-449C-41DC-8E43-E7EEEC671118}"/>
              </a:ext>
            </a:extLst>
          </p:cNvPr>
          <p:cNvGrpSpPr/>
          <p:nvPr/>
        </p:nvGrpSpPr>
        <p:grpSpPr>
          <a:xfrm>
            <a:off x="9190065" y="4977459"/>
            <a:ext cx="1431561" cy="1082684"/>
            <a:chOff x="10500318" y="4913541"/>
            <a:chExt cx="1431561" cy="1082684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409A34F7-4F37-4F91-85F4-56CD12BD8EE0}"/>
                </a:ext>
              </a:extLst>
            </p:cNvPr>
            <p:cNvGrpSpPr/>
            <p:nvPr/>
          </p:nvGrpSpPr>
          <p:grpSpPr>
            <a:xfrm>
              <a:off x="10560633" y="5132909"/>
              <a:ext cx="1310930" cy="568815"/>
              <a:chOff x="10560633" y="5132909"/>
              <a:chExt cx="1310930" cy="568815"/>
            </a:xfrm>
          </p:grpSpPr>
          <p:pic>
            <p:nvPicPr>
              <p:cNvPr id="67" name="Picture 8" descr="United States State Clip Art">
                <a:extLst>
                  <a:ext uri="{FF2B5EF4-FFF2-40B4-BE49-F238E27FC236}">
                    <a16:creationId xmlns:a16="http://schemas.microsoft.com/office/drawing/2014/main" id="{023615FA-5E8D-4FEA-844F-605CCF8DF94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60633" y="5187814"/>
                <a:ext cx="744945" cy="4590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8" name="Picture 67">
                <a:extLst>
                  <a:ext uri="{FF2B5EF4-FFF2-40B4-BE49-F238E27FC236}">
                    <a16:creationId xmlns:a16="http://schemas.microsoft.com/office/drawing/2014/main" id="{DF41B4F6-F8D9-4E54-9559-27FD6769CE8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302748" y="5132909"/>
                <a:ext cx="568815" cy="568815"/>
              </a:xfrm>
              <a:prstGeom prst="rect">
                <a:avLst/>
              </a:prstGeom>
            </p:spPr>
          </p:pic>
        </p:grp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03CD6D1A-F093-4D5C-9F9B-9D4F6209AC04}"/>
                </a:ext>
              </a:extLst>
            </p:cNvPr>
            <p:cNvSpPr txBox="1"/>
            <p:nvPr/>
          </p:nvSpPr>
          <p:spPr>
            <a:xfrm>
              <a:off x="10580186" y="5750004"/>
              <a:ext cx="127182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rPr>
                <a:t>U.S. &amp; Canada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3230D2B4-0AF6-47F7-B6C1-86EBFDF557EA}"/>
                </a:ext>
              </a:extLst>
            </p:cNvPr>
            <p:cNvSpPr/>
            <p:nvPr/>
          </p:nvSpPr>
          <p:spPr>
            <a:xfrm>
              <a:off x="10500318" y="5016025"/>
              <a:ext cx="1431561" cy="9673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BC826EE4-4CBE-4C3C-8DFC-77B1488189C1}"/>
                </a:ext>
              </a:extLst>
            </p:cNvPr>
            <p:cNvSpPr txBox="1"/>
            <p:nvPr/>
          </p:nvSpPr>
          <p:spPr>
            <a:xfrm>
              <a:off x="10855229" y="4913541"/>
              <a:ext cx="721739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rPr>
                <a:t>363.7MM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574EA811-0CB4-4C58-92E3-9938E01084E6}"/>
              </a:ext>
            </a:extLst>
          </p:cNvPr>
          <p:cNvGrpSpPr/>
          <p:nvPr/>
        </p:nvGrpSpPr>
        <p:grpSpPr>
          <a:xfrm>
            <a:off x="1940001" y="4994570"/>
            <a:ext cx="1053586" cy="1082684"/>
            <a:chOff x="2300837" y="4913541"/>
            <a:chExt cx="1053586" cy="1082684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8DBCBA7C-9D6D-437F-9F4A-2B63628404B5}"/>
                </a:ext>
              </a:extLst>
            </p:cNvPr>
            <p:cNvSpPr txBox="1"/>
            <p:nvPr/>
          </p:nvSpPr>
          <p:spPr>
            <a:xfrm>
              <a:off x="2300837" y="5750004"/>
              <a:ext cx="105358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rPr>
                <a:t>Philippines </a:t>
              </a: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88B0E560-E098-4DFB-8575-13D17A950E42}"/>
                </a:ext>
              </a:extLst>
            </p:cNvPr>
            <p:cNvSpPr/>
            <p:nvPr/>
          </p:nvSpPr>
          <p:spPr>
            <a:xfrm>
              <a:off x="2327900" y="5009317"/>
              <a:ext cx="999461" cy="97403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EA366C07-5BE8-4E65-AA03-9162A48E7D64}"/>
                </a:ext>
              </a:extLst>
            </p:cNvPr>
            <p:cNvSpPr txBox="1"/>
            <p:nvPr/>
          </p:nvSpPr>
          <p:spPr>
            <a:xfrm>
              <a:off x="2503108" y="4913541"/>
              <a:ext cx="649045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rPr>
                <a:t>98.5MM</a:t>
              </a:r>
            </a:p>
          </p:txBody>
        </p:sp>
        <p:pic>
          <p:nvPicPr>
            <p:cNvPr id="73" name="Picture 2" descr="Image result for philippines black country">
              <a:extLst>
                <a:ext uri="{FF2B5EF4-FFF2-40B4-BE49-F238E27FC236}">
                  <a16:creationId xmlns:a16="http://schemas.microsoft.com/office/drawing/2014/main" id="{FF9DA60A-677F-4E55-A094-2C8FE079953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5178" y="5125566"/>
              <a:ext cx="724905" cy="7249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84D3C150-67F2-48A5-A9ED-C64EE44B582A}"/>
              </a:ext>
            </a:extLst>
          </p:cNvPr>
          <p:cNvGrpSpPr/>
          <p:nvPr/>
        </p:nvGrpSpPr>
        <p:grpSpPr>
          <a:xfrm>
            <a:off x="10666600" y="4973076"/>
            <a:ext cx="1431561" cy="1082684"/>
            <a:chOff x="10666600" y="5036874"/>
            <a:chExt cx="1431561" cy="1082684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EF4CB014-297A-4C5E-862B-9BBF96DA745F}"/>
                </a:ext>
              </a:extLst>
            </p:cNvPr>
            <p:cNvGrpSpPr/>
            <p:nvPr/>
          </p:nvGrpSpPr>
          <p:grpSpPr>
            <a:xfrm>
              <a:off x="10666600" y="5036874"/>
              <a:ext cx="1431561" cy="1082684"/>
              <a:chOff x="10500318" y="4913541"/>
              <a:chExt cx="1431561" cy="1082684"/>
            </a:xfrm>
          </p:grpSpPr>
          <p:pic>
            <p:nvPicPr>
              <p:cNvPr id="79" name="Picture 8" descr="United States State Clip Art">
                <a:extLst>
                  <a:ext uri="{FF2B5EF4-FFF2-40B4-BE49-F238E27FC236}">
                    <a16:creationId xmlns:a16="http://schemas.microsoft.com/office/drawing/2014/main" id="{DC85F652-23D0-4FA4-80D2-7564DF12920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60633" y="5187814"/>
                <a:ext cx="744945" cy="4590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C99B1F71-6517-4B45-A381-8603BCF9A7D3}"/>
                  </a:ext>
                </a:extLst>
              </p:cNvPr>
              <p:cNvSpPr txBox="1"/>
              <p:nvPr/>
            </p:nvSpPr>
            <p:spPr>
              <a:xfrm>
                <a:off x="10580186" y="5750004"/>
                <a:ext cx="1271824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elvetica" pitchFamily="2" charset="0"/>
                    <a:ea typeface="+mn-ea"/>
                    <a:cs typeface="+mn-cs"/>
                  </a:rPr>
                  <a:t>U.S. &amp; U.K.</a:t>
                </a:r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08D51866-3637-4BF1-944E-7296EEFEF7B0}"/>
                  </a:ext>
                </a:extLst>
              </p:cNvPr>
              <p:cNvSpPr/>
              <p:nvPr/>
            </p:nvSpPr>
            <p:spPr>
              <a:xfrm>
                <a:off x="10500318" y="5016025"/>
                <a:ext cx="1431561" cy="96732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endParaRPr>
              </a:p>
            </p:txBody>
          </p: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AE9A13AB-9405-4159-9082-50537F846693}"/>
                  </a:ext>
                </a:extLst>
              </p:cNvPr>
              <p:cNvSpPr txBox="1"/>
              <p:nvPr/>
            </p:nvSpPr>
            <p:spPr>
              <a:xfrm>
                <a:off x="10855229" y="4913541"/>
                <a:ext cx="721739" cy="24622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elvetica" pitchFamily="2" charset="0"/>
                    <a:ea typeface="+mn-ea"/>
                    <a:cs typeface="+mn-cs"/>
                  </a:rPr>
                  <a:t>396.6MM</a:t>
                </a:r>
              </a:p>
            </p:txBody>
          </p:sp>
        </p:grpSp>
        <p:pic>
          <p:nvPicPr>
            <p:cNvPr id="78" name="Picture 77">
              <a:extLst>
                <a:ext uri="{FF2B5EF4-FFF2-40B4-BE49-F238E27FC236}">
                  <a16:creationId xmlns:a16="http://schemas.microsoft.com/office/drawing/2014/main" id="{9CAFBDF9-638B-4F32-9981-EC2A6F822D24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1420" y="5274208"/>
              <a:ext cx="583660" cy="583660"/>
            </a:xfrm>
            <a:prstGeom prst="rect">
              <a:avLst/>
            </a:prstGeom>
          </p:spPr>
        </p:pic>
      </p:grpSp>
      <p:sp>
        <p:nvSpPr>
          <p:cNvPr id="83" name="Text Placeholder 3">
            <a:extLst>
              <a:ext uri="{FF2B5EF4-FFF2-40B4-BE49-F238E27FC236}">
                <a16:creationId xmlns:a16="http://schemas.microsoft.com/office/drawing/2014/main" id="{8557F058-803B-4B0E-BA3A-34D4D6F49406}"/>
              </a:ext>
            </a:extLst>
          </p:cNvPr>
          <p:cNvSpPr txBox="1">
            <a:spLocks/>
          </p:cNvSpPr>
          <p:nvPr/>
        </p:nvSpPr>
        <p:spPr>
          <a:xfrm>
            <a:off x="454204" y="6210392"/>
            <a:ext cx="10639017" cy="314831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Source: VAB analysis of Facebook data from their 2019 10-K SEC filing (Facebook divides false accounts into two categories: user-misclassified or “undesirable”); comparable country population figures based on data from United Nations, Department of Economic &amp; Social Affairs (DESA) / Population Division, World Population Prospects, 2012 – 2019.  The country population data is based on their appropriate year within the analysis. 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F6B0C731-DAC6-4F2F-A3D8-2DC1ECDFC137}"/>
              </a:ext>
            </a:extLst>
          </p:cNvPr>
          <p:cNvSpPr/>
          <p:nvPr/>
        </p:nvSpPr>
        <p:spPr>
          <a:xfrm>
            <a:off x="-21518" y="6586958"/>
            <a:ext cx="122350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Further distribution is prohibited.</a:t>
            </a:r>
          </a:p>
        </p:txBody>
      </p:sp>
    </p:spTree>
    <p:extLst>
      <p:ext uri="{BB962C8B-B14F-4D97-AF65-F5344CB8AC3E}">
        <p14:creationId xmlns:p14="http://schemas.microsoft.com/office/powerpoint/2010/main" val="1517306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Helvetica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Leah Montner Dixon</dc:creator>
  <cp:lastModifiedBy>Leah Montner Dixon</cp:lastModifiedBy>
  <cp:revision>1</cp:revision>
  <dcterms:created xsi:type="dcterms:W3CDTF">2020-02-06T14:35:47Z</dcterms:created>
  <dcterms:modified xsi:type="dcterms:W3CDTF">2020-02-06T14:35:59Z</dcterms:modified>
</cp:coreProperties>
</file>