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0.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1.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3.xml" ContentType="application/vnd.openxmlformats-officedocument.presentationml.notesSlide+xml"/>
  <Override PartName="/ppt/charts/chart8.xml" ContentType="application/vnd.openxmlformats-officedocument.drawingml.chart+xml"/>
  <Override PartName="/ppt/notesSlides/notesSlide4.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815" r:id="rId2"/>
    <p:sldMasterId id="2147484062" r:id="rId3"/>
    <p:sldMasterId id="2147484090" r:id="rId4"/>
    <p:sldMasterId id="2147484157" r:id="rId5"/>
    <p:sldMasterId id="2147484184" r:id="rId6"/>
    <p:sldMasterId id="2147484201" r:id="rId7"/>
    <p:sldMasterId id="2147484234" r:id="rId8"/>
    <p:sldMasterId id="2147484237" r:id="rId9"/>
    <p:sldMasterId id="2147484241" r:id="rId10"/>
    <p:sldMasterId id="2147484254" r:id="rId11"/>
    <p:sldMasterId id="2147484266" r:id="rId12"/>
    <p:sldMasterId id="2147484283" r:id="rId13"/>
    <p:sldMasterId id="2147484295" r:id="rId14"/>
    <p:sldMasterId id="2147484322" r:id="rId15"/>
    <p:sldMasterId id="2147484325" r:id="rId16"/>
    <p:sldMasterId id="2147484337" r:id="rId17"/>
    <p:sldMasterId id="2147484352" r:id="rId18"/>
    <p:sldMasterId id="2147484364" r:id="rId19"/>
  </p:sldMasterIdLst>
  <p:notesMasterIdLst>
    <p:notesMasterId r:id="rId76"/>
  </p:notesMasterIdLst>
  <p:handoutMasterIdLst>
    <p:handoutMasterId r:id="rId77"/>
  </p:handoutMasterIdLst>
  <p:sldIdLst>
    <p:sldId id="2333" r:id="rId20"/>
    <p:sldId id="1419" r:id="rId21"/>
    <p:sldId id="2831" r:id="rId22"/>
    <p:sldId id="1444" r:id="rId23"/>
    <p:sldId id="2834" r:id="rId24"/>
    <p:sldId id="2813" r:id="rId25"/>
    <p:sldId id="2849" r:id="rId26"/>
    <p:sldId id="2816" r:id="rId27"/>
    <p:sldId id="2817" r:id="rId28"/>
    <p:sldId id="2850" r:id="rId29"/>
    <p:sldId id="292" r:id="rId30"/>
    <p:sldId id="2838" r:id="rId31"/>
    <p:sldId id="2818" r:id="rId32"/>
    <p:sldId id="2819" r:id="rId33"/>
    <p:sldId id="293" r:id="rId34"/>
    <p:sldId id="2839" r:id="rId35"/>
    <p:sldId id="2363" r:id="rId36"/>
    <p:sldId id="2222" r:id="rId37"/>
    <p:sldId id="2770" r:id="rId38"/>
    <p:sldId id="2840" r:id="rId39"/>
    <p:sldId id="2764" r:id="rId40"/>
    <p:sldId id="2841" r:id="rId41"/>
    <p:sldId id="1738" r:id="rId42"/>
    <p:sldId id="2767" r:id="rId43"/>
    <p:sldId id="469" r:id="rId44"/>
    <p:sldId id="2765" r:id="rId45"/>
    <p:sldId id="2842" r:id="rId46"/>
    <p:sldId id="308" r:id="rId47"/>
    <p:sldId id="309" r:id="rId48"/>
    <p:sldId id="359" r:id="rId49"/>
    <p:sldId id="2330" r:id="rId50"/>
    <p:sldId id="2763" r:id="rId51"/>
    <p:sldId id="2843" r:id="rId52"/>
    <p:sldId id="2851" r:id="rId53"/>
    <p:sldId id="2669" r:id="rId54"/>
    <p:sldId id="2623" r:id="rId55"/>
    <p:sldId id="2684" r:id="rId56"/>
    <p:sldId id="2636" r:id="rId57"/>
    <p:sldId id="2685" r:id="rId58"/>
    <p:sldId id="2759" r:id="rId59"/>
    <p:sldId id="2844" r:id="rId60"/>
    <p:sldId id="2795" r:id="rId61"/>
    <p:sldId id="2845" r:id="rId62"/>
    <p:sldId id="2822" r:id="rId63"/>
    <p:sldId id="2846" r:id="rId64"/>
    <p:sldId id="2799" r:id="rId65"/>
    <p:sldId id="2847" r:id="rId66"/>
    <p:sldId id="2800" r:id="rId67"/>
    <p:sldId id="2848" r:id="rId68"/>
    <p:sldId id="2805" r:id="rId69"/>
    <p:sldId id="2832" r:id="rId70"/>
    <p:sldId id="2807" r:id="rId71"/>
    <p:sldId id="2810" r:id="rId72"/>
    <p:sldId id="2808" r:id="rId73"/>
    <p:sldId id="2833" r:id="rId74"/>
    <p:sldId id="2690" r:id="rId75"/>
  </p:sldIdLst>
  <p:sldSz cx="12192000" cy="6858000"/>
  <p:notesSz cx="7010400" cy="9296400"/>
  <p:defaultText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000000"/>
    <a:srgbClr val="FFFFFF"/>
    <a:srgbClr val="9E3D2A"/>
    <a:srgbClr val="F2F2F2"/>
    <a:srgbClr val="853323"/>
    <a:srgbClr val="D8806E"/>
    <a:srgbClr val="C94F37"/>
    <a:srgbClr val="DF9789"/>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6433" autoAdjust="0"/>
  </p:normalViewPr>
  <p:slideViewPr>
    <p:cSldViewPr snapToGrid="0" snapToObjects="1">
      <p:cViewPr varScale="1">
        <p:scale>
          <a:sx n="116" d="100"/>
          <a:sy n="116" d="100"/>
        </p:scale>
        <p:origin x="222" y="114"/>
      </p:cViewPr>
      <p:guideLst>
        <p:guide orient="horz" pos="2160"/>
        <p:guide pos="3840"/>
      </p:guideLst>
    </p:cSldViewPr>
  </p:slideViewPr>
  <p:notesTextViewPr>
    <p:cViewPr>
      <p:scale>
        <a:sx n="20" d="100"/>
        <a:sy n="20" d="100"/>
      </p:scale>
      <p:origin x="0" y="0"/>
    </p:cViewPr>
  </p:notesTextViewPr>
  <p:sorterViewPr>
    <p:cViewPr>
      <p:scale>
        <a:sx n="80" d="100"/>
        <a:sy n="80" d="100"/>
      </p:scale>
      <p:origin x="0" y="0"/>
    </p:cViewPr>
  </p:sorterViewPr>
  <p:notesViewPr>
    <p:cSldViewPr snapToGrid="0" snapToObjects="1">
      <p:cViewPr varScale="1">
        <p:scale>
          <a:sx n="68" d="100"/>
          <a:sy n="68" d="100"/>
        </p:scale>
        <p:origin x="325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u="sng" dirty="0">
                <a:solidFill>
                  <a:schemeClr val="tx1"/>
                </a:solidFill>
              </a:rPr>
              <a:t>2020</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50C8A0"/>
            </a:solidFill>
            <a:ln>
              <a:noFill/>
            </a:ln>
            <a:effectLst/>
          </c:spPr>
          <c:invertIfNegative val="0"/>
          <c:dPt>
            <c:idx val="0"/>
            <c:invertIfNegative val="0"/>
            <c:bubble3D val="0"/>
            <c:spPr>
              <a:solidFill>
                <a:srgbClr val="3682B4"/>
              </a:solidFill>
              <a:ln>
                <a:noFill/>
              </a:ln>
              <a:effectLst/>
            </c:spPr>
            <c:extLst xmlns:c16r2="http://schemas.microsoft.com/office/drawing/2015/06/chart">
              <c:ext xmlns:c16="http://schemas.microsoft.com/office/drawing/2014/chart" uri="{C3380CC4-5D6E-409C-BE32-E72D297353CC}">
                <c16:uniqueId val="{00000001-9129-43CB-8D59-AC54800024F9}"/>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MVPD</c:v>
                </c:pt>
                <c:pt idx="1">
                  <c:v>OTA-Only</c:v>
                </c:pt>
                <c:pt idx="2">
                  <c:v>OTT-Only</c:v>
                </c:pt>
                <c:pt idx="3">
                  <c:v>vMVPD</c:v>
                </c:pt>
              </c:strCache>
            </c:strRef>
          </c:cat>
          <c:val>
            <c:numRef>
              <c:f>Sheet1!$B$2:$B$5</c:f>
              <c:numCache>
                <c:formatCode>General</c:formatCode>
                <c:ptCount val="4"/>
                <c:pt idx="0" formatCode="0.0">
                  <c:v>78.8</c:v>
                </c:pt>
                <c:pt idx="1">
                  <c:v>19.3</c:v>
                </c:pt>
                <c:pt idx="2">
                  <c:v>18.3</c:v>
                </c:pt>
                <c:pt idx="3">
                  <c:v>10.8</c:v>
                </c:pt>
              </c:numCache>
            </c:numRef>
          </c:val>
          <c:extLst xmlns:c16r2="http://schemas.microsoft.com/office/drawing/2015/06/chart">
            <c:ext xmlns:c16="http://schemas.microsoft.com/office/drawing/2014/chart" uri="{C3380CC4-5D6E-409C-BE32-E72D297353CC}">
              <c16:uniqueId val="{00000002-9129-43CB-8D59-AC54800024F9}"/>
            </c:ext>
          </c:extLst>
        </c:ser>
        <c:dLbls>
          <c:showLegendKey val="0"/>
          <c:showVal val="0"/>
          <c:showCatName val="0"/>
          <c:showSerName val="0"/>
          <c:showPercent val="0"/>
          <c:showBubbleSize val="0"/>
        </c:dLbls>
        <c:gapWidth val="219"/>
        <c:overlap val="-27"/>
        <c:axId val="552990784"/>
        <c:axId val="477342560"/>
      </c:barChart>
      <c:catAx>
        <c:axId val="5529907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77342560"/>
        <c:crosses val="autoZero"/>
        <c:auto val="1"/>
        <c:lblAlgn val="ctr"/>
        <c:lblOffset val="100"/>
        <c:noMultiLvlLbl val="0"/>
      </c:catAx>
      <c:valAx>
        <c:axId val="477342560"/>
        <c:scaling>
          <c:orientation val="minMax"/>
        </c:scaling>
        <c:delete val="1"/>
        <c:axPos val="l"/>
        <c:numFmt formatCode="0.0" sourceLinked="1"/>
        <c:majorTickMark val="out"/>
        <c:minorTickMark val="none"/>
        <c:tickLblPos val="nextTo"/>
        <c:crossAx val="55299078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9183084764516"/>
          <c:y val="3.5181942521721764E-2"/>
          <c:w val="0.86707042098819165"/>
          <c:h val="0.92963611495655651"/>
        </c:manualLayout>
      </c:layout>
      <c:barChart>
        <c:barDir val="bar"/>
        <c:grouping val="percentStacked"/>
        <c:varyColors val="0"/>
        <c:ser>
          <c:idx val="0"/>
          <c:order val="0"/>
          <c:tx>
            <c:strRef>
              <c:f>Sheet1!$B$1</c:f>
              <c:strCache>
                <c:ptCount val="1"/>
                <c:pt idx="0">
                  <c:v>Linear TV</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A65+</c:v>
                </c:pt>
                <c:pt idx="1">
                  <c:v>A50-64</c:v>
                </c:pt>
                <c:pt idx="2">
                  <c:v>A35-49</c:v>
                </c:pt>
                <c:pt idx="3">
                  <c:v>A25-34</c:v>
                </c:pt>
                <c:pt idx="4">
                  <c:v>A18-24</c:v>
                </c:pt>
              </c:strCache>
            </c:strRef>
          </c:cat>
          <c:val>
            <c:numRef>
              <c:f>Sheet1!$B$2:$B$6</c:f>
              <c:numCache>
                <c:formatCode>General</c:formatCode>
                <c:ptCount val="5"/>
                <c:pt idx="0">
                  <c:v>0.75</c:v>
                </c:pt>
                <c:pt idx="1">
                  <c:v>0.67</c:v>
                </c:pt>
                <c:pt idx="2">
                  <c:v>0.61</c:v>
                </c:pt>
                <c:pt idx="3">
                  <c:v>0.55000000000000004</c:v>
                </c:pt>
                <c:pt idx="4">
                  <c:v>0.57999999999999996</c:v>
                </c:pt>
              </c:numCache>
            </c:numRef>
          </c:val>
          <c:extLst xmlns:c16r2="http://schemas.microsoft.com/office/drawing/2015/06/chart">
            <c:ext xmlns:c16="http://schemas.microsoft.com/office/drawing/2014/chart" uri="{C3380CC4-5D6E-409C-BE32-E72D297353CC}">
              <c16:uniqueId val="{00000000-7A99-476B-9CB3-EFDE83B86EE1}"/>
            </c:ext>
          </c:extLst>
        </c:ser>
        <c:ser>
          <c:idx val="1"/>
          <c:order val="1"/>
          <c:tx>
            <c:strRef>
              <c:f>Sheet1!$C$1</c:f>
              <c:strCache>
                <c:ptCount val="1"/>
                <c:pt idx="0">
                  <c:v>Linear + OTT</c:v>
                </c:pt>
              </c:strCache>
            </c:strRef>
          </c:tx>
          <c:spPr>
            <a:solidFill>
              <a:schemeClr val="tx2">
                <a:lumMod val="20000"/>
                <a:lumOff val="80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A65+</c:v>
                </c:pt>
                <c:pt idx="1">
                  <c:v>A50-64</c:v>
                </c:pt>
                <c:pt idx="2">
                  <c:v>A35-49</c:v>
                </c:pt>
                <c:pt idx="3">
                  <c:v>A25-34</c:v>
                </c:pt>
                <c:pt idx="4">
                  <c:v>A18-24</c:v>
                </c:pt>
              </c:strCache>
            </c:strRef>
          </c:cat>
          <c:val>
            <c:numRef>
              <c:f>Sheet1!$C$2:$C$6</c:f>
              <c:numCache>
                <c:formatCode>General</c:formatCode>
                <c:ptCount val="5"/>
                <c:pt idx="0">
                  <c:v>0.24</c:v>
                </c:pt>
                <c:pt idx="1">
                  <c:v>0.32</c:v>
                </c:pt>
                <c:pt idx="2">
                  <c:v>0.36</c:v>
                </c:pt>
                <c:pt idx="3">
                  <c:v>0.37</c:v>
                </c:pt>
                <c:pt idx="4">
                  <c:v>0.32</c:v>
                </c:pt>
              </c:numCache>
            </c:numRef>
          </c:val>
          <c:extLst xmlns:c16r2="http://schemas.microsoft.com/office/drawing/2015/06/chart">
            <c:ext xmlns:c16="http://schemas.microsoft.com/office/drawing/2014/chart" uri="{C3380CC4-5D6E-409C-BE32-E72D297353CC}">
              <c16:uniqueId val="{00000001-7A99-476B-9CB3-EFDE83B86EE1}"/>
            </c:ext>
          </c:extLst>
        </c:ser>
        <c:ser>
          <c:idx val="2"/>
          <c:order val="2"/>
          <c:tx>
            <c:strRef>
              <c:f>Sheet1!$D$1</c:f>
              <c:strCache>
                <c:ptCount val="1"/>
                <c:pt idx="0">
                  <c:v>OTT-only</c:v>
                </c:pt>
              </c:strCache>
            </c:strRef>
          </c:tx>
          <c:spPr>
            <a:solidFill>
              <a:srgbClr val="67B89B"/>
            </a:solidFill>
            <a:ln>
              <a:noFill/>
            </a:ln>
            <a:effectLst/>
          </c:spPr>
          <c:invertIfNegative val="0"/>
          <c:dLbls>
            <c:dLbl>
              <c:idx val="0"/>
              <c:layout>
                <c:manualLayout>
                  <c:x val="2.6007495694117977E-2"/>
                  <c:y val="0"/>
                </c:manualLayout>
              </c:layout>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99A-4D42-917C-E8F087E2A881}"/>
                </c:ext>
                <c:ext xmlns:c15="http://schemas.microsoft.com/office/drawing/2012/chart" uri="{CE6537A1-D6FC-4f65-9D91-7224C49458BB}"/>
              </c:extLst>
            </c:dLbl>
            <c:dLbl>
              <c:idx val="1"/>
              <c:layout>
                <c:manualLayout>
                  <c:x val="2.6007495694117977E-2"/>
                  <c:y val="1.0566191888284471E-2"/>
                </c:manualLayout>
              </c:layout>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99A-4D42-917C-E8F087E2A881}"/>
                </c:ext>
                <c:ext xmlns:c15="http://schemas.microsoft.com/office/drawing/2012/chart" uri="{CE6537A1-D6FC-4f65-9D91-7224C49458BB}"/>
              </c:extLst>
            </c:dLbl>
            <c:numFmt formatCode="0%" sourceLinked="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A65+</c:v>
                </c:pt>
                <c:pt idx="1">
                  <c:v>A50-64</c:v>
                </c:pt>
                <c:pt idx="2">
                  <c:v>A35-49</c:v>
                </c:pt>
                <c:pt idx="3">
                  <c:v>A25-34</c:v>
                </c:pt>
                <c:pt idx="4">
                  <c:v>A18-24</c:v>
                </c:pt>
              </c:strCache>
            </c:strRef>
          </c:cat>
          <c:val>
            <c:numRef>
              <c:f>Sheet1!$D$2:$D$6</c:f>
              <c:numCache>
                <c:formatCode>General</c:formatCode>
                <c:ptCount val="5"/>
                <c:pt idx="0">
                  <c:v>0.01</c:v>
                </c:pt>
                <c:pt idx="1">
                  <c:v>0.01</c:v>
                </c:pt>
                <c:pt idx="2">
                  <c:v>0.03</c:v>
                </c:pt>
                <c:pt idx="3">
                  <c:v>0.08</c:v>
                </c:pt>
                <c:pt idx="4">
                  <c:v>0.1</c:v>
                </c:pt>
              </c:numCache>
            </c:numRef>
          </c:val>
          <c:extLst xmlns:c16r2="http://schemas.microsoft.com/office/drawing/2015/06/chart">
            <c:ext xmlns:c16="http://schemas.microsoft.com/office/drawing/2014/chart" uri="{C3380CC4-5D6E-409C-BE32-E72D297353CC}">
              <c16:uniqueId val="{00000002-7A99-476B-9CB3-EFDE83B86EE1}"/>
            </c:ext>
          </c:extLst>
        </c:ser>
        <c:dLbls>
          <c:showLegendKey val="0"/>
          <c:showVal val="0"/>
          <c:showCatName val="0"/>
          <c:showSerName val="0"/>
          <c:showPercent val="0"/>
          <c:showBubbleSize val="0"/>
        </c:dLbls>
        <c:gapWidth val="150"/>
        <c:overlap val="100"/>
        <c:axId val="478211944"/>
        <c:axId val="696061920"/>
      </c:barChart>
      <c:catAx>
        <c:axId val="47821194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696061920"/>
        <c:crosses val="autoZero"/>
        <c:auto val="1"/>
        <c:lblAlgn val="ctr"/>
        <c:lblOffset val="100"/>
        <c:noMultiLvlLbl val="0"/>
      </c:catAx>
      <c:valAx>
        <c:axId val="696061920"/>
        <c:scaling>
          <c:orientation val="minMax"/>
        </c:scaling>
        <c:delete val="1"/>
        <c:axPos val="b"/>
        <c:numFmt formatCode="0%" sourceLinked="1"/>
        <c:majorTickMark val="none"/>
        <c:minorTickMark val="none"/>
        <c:tickLblPos val="nextTo"/>
        <c:crossAx val="478211944"/>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 "Live" TV</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P2+</c:v>
                </c:pt>
                <c:pt idx="1">
                  <c:v>P2-11</c:v>
                </c:pt>
                <c:pt idx="2">
                  <c:v>P12-17</c:v>
                </c:pt>
                <c:pt idx="3">
                  <c:v>P18+</c:v>
                </c:pt>
                <c:pt idx="4">
                  <c:v>P18-34</c:v>
                </c:pt>
                <c:pt idx="5">
                  <c:v>P35-49</c:v>
                </c:pt>
                <c:pt idx="6">
                  <c:v>P50-64</c:v>
                </c:pt>
                <c:pt idx="7">
                  <c:v>P65+</c:v>
                </c:pt>
              </c:strCache>
            </c:strRef>
          </c:cat>
          <c:val>
            <c:numRef>
              <c:f>Sheet1!$B$2:$B$9</c:f>
              <c:numCache>
                <c:formatCode>0%</c:formatCode>
                <c:ptCount val="8"/>
                <c:pt idx="0">
                  <c:v>0.87</c:v>
                </c:pt>
                <c:pt idx="1">
                  <c:v>0.88</c:v>
                </c:pt>
                <c:pt idx="2">
                  <c:v>0.88</c:v>
                </c:pt>
                <c:pt idx="3">
                  <c:v>0.87</c:v>
                </c:pt>
                <c:pt idx="4">
                  <c:v>0.87</c:v>
                </c:pt>
                <c:pt idx="5">
                  <c:v>0.85</c:v>
                </c:pt>
                <c:pt idx="6">
                  <c:v>0.87</c:v>
                </c:pt>
                <c:pt idx="7">
                  <c:v>0.89</c:v>
                </c:pt>
              </c:numCache>
            </c:numRef>
          </c:val>
          <c:extLst xmlns:c16r2="http://schemas.microsoft.com/office/drawing/2015/06/chart">
            <c:ext xmlns:c16="http://schemas.microsoft.com/office/drawing/2014/chart" uri="{C3380CC4-5D6E-409C-BE32-E72D297353CC}">
              <c16:uniqueId val="{00000000-B2E7-4EE7-8384-9F18E9F2D284}"/>
            </c:ext>
          </c:extLst>
        </c:ser>
        <c:ser>
          <c:idx val="1"/>
          <c:order val="1"/>
          <c:tx>
            <c:strRef>
              <c:f>Sheet1!$C$1</c:f>
              <c:strCache>
                <c:ptCount val="1"/>
                <c:pt idx="0">
                  <c:v>% Time-Shifted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P2+</c:v>
                </c:pt>
                <c:pt idx="1">
                  <c:v>P2-11</c:v>
                </c:pt>
                <c:pt idx="2">
                  <c:v>P12-17</c:v>
                </c:pt>
                <c:pt idx="3">
                  <c:v>P18+</c:v>
                </c:pt>
                <c:pt idx="4">
                  <c:v>P18-34</c:v>
                </c:pt>
                <c:pt idx="5">
                  <c:v>P35-49</c:v>
                </c:pt>
                <c:pt idx="6">
                  <c:v>P50-64</c:v>
                </c:pt>
                <c:pt idx="7">
                  <c:v>P65+</c:v>
                </c:pt>
              </c:strCache>
            </c:strRef>
          </c:cat>
          <c:val>
            <c:numRef>
              <c:f>Sheet1!$C$2:$C$9</c:f>
              <c:numCache>
                <c:formatCode>0%</c:formatCode>
                <c:ptCount val="8"/>
                <c:pt idx="0">
                  <c:v>0.13</c:v>
                </c:pt>
                <c:pt idx="1">
                  <c:v>0.12</c:v>
                </c:pt>
                <c:pt idx="2">
                  <c:v>0.12</c:v>
                </c:pt>
                <c:pt idx="3">
                  <c:v>0.13</c:v>
                </c:pt>
                <c:pt idx="4">
                  <c:v>0.13</c:v>
                </c:pt>
                <c:pt idx="5">
                  <c:v>0.15</c:v>
                </c:pt>
                <c:pt idx="6">
                  <c:v>0.13</c:v>
                </c:pt>
                <c:pt idx="7">
                  <c:v>0.11</c:v>
                </c:pt>
              </c:numCache>
            </c:numRef>
          </c:val>
          <c:extLst xmlns:c16r2="http://schemas.microsoft.com/office/drawing/2015/06/chart">
            <c:ext xmlns:c16="http://schemas.microsoft.com/office/drawing/2014/chart" uri="{C3380CC4-5D6E-409C-BE32-E72D297353CC}">
              <c16:uniqueId val="{00000001-B2E7-4EE7-8384-9F18E9F2D284}"/>
            </c:ext>
          </c:extLst>
        </c:ser>
        <c:dLbls>
          <c:showLegendKey val="0"/>
          <c:showVal val="0"/>
          <c:showCatName val="0"/>
          <c:showSerName val="0"/>
          <c:showPercent val="0"/>
          <c:showBubbleSize val="0"/>
        </c:dLbls>
        <c:gapWidth val="219"/>
        <c:overlap val="100"/>
        <c:axId val="696060744"/>
        <c:axId val="696059960"/>
      </c:barChart>
      <c:catAx>
        <c:axId val="6960607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96059960"/>
        <c:crosses val="autoZero"/>
        <c:auto val="1"/>
        <c:lblAlgn val="ctr"/>
        <c:lblOffset val="100"/>
        <c:noMultiLvlLbl val="0"/>
      </c:catAx>
      <c:valAx>
        <c:axId val="696059960"/>
        <c:scaling>
          <c:orientation val="minMax"/>
          <c:max val="1"/>
          <c:min val="0"/>
        </c:scaling>
        <c:delete val="1"/>
        <c:axPos val="l"/>
        <c:numFmt formatCode="0%" sourceLinked="1"/>
        <c:majorTickMark val="none"/>
        <c:minorTickMark val="none"/>
        <c:tickLblPos val="nextTo"/>
        <c:crossAx val="696060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69881392860075E-4"/>
          <c:y val="5.4225636824331083E-2"/>
          <c:w val="0.99958330118607142"/>
          <c:h val="0.76535993576275274"/>
        </c:manualLayout>
      </c:layout>
      <c:barChart>
        <c:barDir val="col"/>
        <c:grouping val="clustered"/>
        <c:varyColors val="0"/>
        <c:ser>
          <c:idx val="0"/>
          <c:order val="0"/>
          <c:tx>
            <c:strRef>
              <c:f>Sheet1!$B$1</c:f>
              <c:strCache>
                <c:ptCount val="1"/>
                <c:pt idx="0">
                  <c:v>Column1</c:v>
                </c:pt>
              </c:strCache>
            </c:strRef>
          </c:tx>
          <c:spPr>
            <a:solidFill>
              <a:srgbClr val="4F81BD"/>
            </a:solidFill>
            <a:ln>
              <a:noFill/>
            </a:ln>
            <a:effectLst>
              <a:outerShdw blurRad="40000" dist="23000" dir="5400000" rotWithShape="0">
                <a:srgbClr val="000000">
                  <a:alpha val="35000"/>
                </a:srgbClr>
              </a:outerShdw>
            </a:effectLst>
          </c:spPr>
          <c:invertIfNegative val="0"/>
          <c:dPt>
            <c:idx val="8"/>
            <c:invertIfNegative val="0"/>
            <c:bubble3D val="0"/>
            <c:spPr>
              <a:solidFill>
                <a:srgbClr val="00A9AC"/>
              </a:soli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1-4AB9-4CC3-B0FF-485AEEB243F5}"/>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Sheet1!$A$2:$A$10</c:f>
              <c:strCache>
                <c:ptCount val="9"/>
                <c:pt idx="0">
                  <c:v>Apple Music</c:v>
                </c:pt>
                <c:pt idx="1">
                  <c:v>PPV</c:v>
                </c:pt>
                <c:pt idx="2">
                  <c:v>Other SVOD</c:v>
                </c:pt>
                <c:pt idx="3">
                  <c:v>Netflix</c:v>
                </c:pt>
                <c:pt idx="4">
                  <c:v>HBO</c:v>
                </c:pt>
                <c:pt idx="5">
                  <c:v>YouTube</c:v>
                </c:pt>
                <c:pt idx="6">
                  <c:v>Movies</c:v>
                </c:pt>
                <c:pt idx="7">
                  <c:v>Music</c:v>
                </c:pt>
                <c:pt idx="8">
                  <c:v>Ad-Supported TV</c:v>
                </c:pt>
              </c:strCache>
            </c:strRef>
          </c:cat>
          <c:val>
            <c:numRef>
              <c:f>Sheet1!$B$2:$B$10</c:f>
              <c:numCache>
                <c:formatCode>General</c:formatCode>
                <c:ptCount val="9"/>
                <c:pt idx="0">
                  <c:v>1</c:v>
                </c:pt>
                <c:pt idx="1">
                  <c:v>1</c:v>
                </c:pt>
                <c:pt idx="2">
                  <c:v>1</c:v>
                </c:pt>
                <c:pt idx="3">
                  <c:v>2</c:v>
                </c:pt>
                <c:pt idx="4">
                  <c:v>2</c:v>
                </c:pt>
                <c:pt idx="5">
                  <c:v>3</c:v>
                </c:pt>
                <c:pt idx="6">
                  <c:v>3</c:v>
                </c:pt>
                <c:pt idx="7">
                  <c:v>6</c:v>
                </c:pt>
                <c:pt idx="8">
                  <c:v>87</c:v>
                </c:pt>
              </c:numCache>
            </c:numRef>
          </c:val>
          <c:extLst xmlns:c16r2="http://schemas.microsoft.com/office/drawing/2015/06/chart">
            <c:ext xmlns:c16="http://schemas.microsoft.com/office/drawing/2014/chart" uri="{C3380CC4-5D6E-409C-BE32-E72D297353CC}">
              <c16:uniqueId val="{00000000-ACD8-4760-8294-B199B01E7942}"/>
            </c:ext>
          </c:extLst>
        </c:ser>
        <c:dLbls>
          <c:showLegendKey val="0"/>
          <c:showVal val="0"/>
          <c:showCatName val="0"/>
          <c:showSerName val="0"/>
          <c:showPercent val="0"/>
          <c:showBubbleSize val="0"/>
        </c:dLbls>
        <c:gapWidth val="100"/>
        <c:overlap val="-24"/>
        <c:axId val="696062312"/>
        <c:axId val="475375720"/>
      </c:barChart>
      <c:catAx>
        <c:axId val="696062312"/>
        <c:scaling>
          <c:orientation val="maxMin"/>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j-lt"/>
                <a:ea typeface="+mn-ea"/>
                <a:cs typeface="Arial" panose="020B0604020202020204" pitchFamily="34" charset="0"/>
              </a:defRPr>
            </a:pPr>
            <a:endParaRPr lang="en-US"/>
          </a:p>
        </c:txPr>
        <c:crossAx val="475375720"/>
        <c:crosses val="autoZero"/>
        <c:auto val="1"/>
        <c:lblAlgn val="ctr"/>
        <c:lblOffset val="100"/>
        <c:noMultiLvlLbl val="0"/>
      </c:catAx>
      <c:valAx>
        <c:axId val="475375720"/>
        <c:scaling>
          <c:orientation val="minMax"/>
        </c:scaling>
        <c:delete val="1"/>
        <c:axPos val="r"/>
        <c:numFmt formatCode="General" sourceLinked="1"/>
        <c:majorTickMark val="none"/>
        <c:minorTickMark val="none"/>
        <c:tickLblPos val="nextTo"/>
        <c:crossAx val="69606231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1" dirty="0">
                <a:solidFill>
                  <a:schemeClr val="tx1"/>
                </a:solidFill>
              </a:rPr>
              <a:t>TV Spend Historical Trend</a:t>
            </a:r>
          </a:p>
          <a:p>
            <a:pPr>
              <a:defRPr sz="1400">
                <a:solidFill>
                  <a:schemeClr val="tx1"/>
                </a:solidFill>
              </a:defRPr>
            </a:pPr>
            <a:r>
              <a:rPr lang="en-US" sz="1400" b="0" i="1" dirty="0">
                <a:solidFill>
                  <a:schemeClr val="tx1"/>
                </a:solidFill>
              </a:rPr>
              <a:t>(in millions)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v>
                </c:pt>
              </c:strCache>
            </c:strRef>
          </c:tx>
          <c:spPr>
            <a:solidFill>
              <a:srgbClr val="0099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"$"#,##0.0</c:formatCode>
                <c:ptCount val="6"/>
                <c:pt idx="0">
                  <c:v>525</c:v>
                </c:pt>
                <c:pt idx="1">
                  <c:v>853.4</c:v>
                </c:pt>
                <c:pt idx="2">
                  <c:v>1168.9000000000001</c:v>
                </c:pt>
                <c:pt idx="3">
                  <c:v>1522.3</c:v>
                </c:pt>
                <c:pt idx="4">
                  <c:v>2349.5</c:v>
                </c:pt>
                <c:pt idx="5">
                  <c:v>3770.2</c:v>
                </c:pt>
              </c:numCache>
            </c:numRef>
          </c:val>
          <c:extLst xmlns:c16r2="http://schemas.microsoft.com/office/drawing/2015/06/chart">
            <c:ext xmlns:c16="http://schemas.microsoft.com/office/drawing/2014/chart" uri="{C3380CC4-5D6E-409C-BE32-E72D297353CC}">
              <c16:uniqueId val="{00000000-2CD4-4B29-B512-C021A54F2D85}"/>
            </c:ext>
          </c:extLst>
        </c:ser>
        <c:dLbls>
          <c:dLblPos val="outEnd"/>
          <c:showLegendKey val="0"/>
          <c:showVal val="1"/>
          <c:showCatName val="0"/>
          <c:showSerName val="0"/>
          <c:showPercent val="0"/>
          <c:showBubbleSize val="0"/>
        </c:dLbls>
        <c:gapWidth val="219"/>
        <c:overlap val="-27"/>
        <c:axId val="475378464"/>
        <c:axId val="475378072"/>
      </c:barChart>
      <c:catAx>
        <c:axId val="4753784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75378072"/>
        <c:crosses val="autoZero"/>
        <c:auto val="1"/>
        <c:lblAlgn val="ctr"/>
        <c:lblOffset val="100"/>
        <c:noMultiLvlLbl val="0"/>
      </c:catAx>
      <c:valAx>
        <c:axId val="475378072"/>
        <c:scaling>
          <c:orientation val="minMax"/>
        </c:scaling>
        <c:delete val="1"/>
        <c:axPos val="l"/>
        <c:numFmt formatCode="&quot;$&quot;#,##0.0" sourceLinked="1"/>
        <c:majorTickMark val="none"/>
        <c:minorTickMark val="none"/>
        <c:tickLblPos val="nextTo"/>
        <c:crossAx val="4753784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v>
                </c:pt>
              </c:strCache>
            </c:strRef>
          </c:tx>
          <c:spPr>
            <a:solidFill>
              <a:srgbClr val="3682B4"/>
            </a:solidFill>
          </c:spPr>
          <c:invertIfNegative val="0"/>
          <c:dPt>
            <c:idx val="0"/>
            <c:invertIfNegative val="0"/>
            <c:bubble3D val="0"/>
            <c:spPr>
              <a:solidFill>
                <a:schemeClr val="tx1"/>
              </a:solidFill>
            </c:spPr>
            <c:extLst xmlns:c16r2="http://schemas.microsoft.com/office/drawing/2015/06/chart">
              <c:ext xmlns:c16="http://schemas.microsoft.com/office/drawing/2014/chart" uri="{C3380CC4-5D6E-409C-BE32-E72D297353CC}">
                <c16:uniqueId val="{00000006-226D-473C-AA01-693493B53E26}"/>
              </c:ext>
            </c:extLst>
          </c:dPt>
          <c:dPt>
            <c:idx val="1"/>
            <c:invertIfNegative val="0"/>
            <c:bubble3D val="0"/>
            <c:spPr>
              <a:solidFill>
                <a:srgbClr val="0099FF"/>
              </a:solidFill>
            </c:spPr>
            <c:extLst xmlns:c16r2="http://schemas.microsoft.com/office/drawing/2015/06/chart">
              <c:ext xmlns:c16="http://schemas.microsoft.com/office/drawing/2014/chart" uri="{C3380CC4-5D6E-409C-BE32-E72D297353CC}">
                <c16:uniqueId val="{00000001-C3C1-4153-B2F5-732D1FC34B8B}"/>
              </c:ext>
            </c:extLst>
          </c:dPt>
          <c:dPt>
            <c:idx val="2"/>
            <c:invertIfNegative val="0"/>
            <c:bubble3D val="0"/>
            <c:spPr>
              <a:solidFill>
                <a:srgbClr val="50C8A0"/>
              </a:solidFill>
            </c:spPr>
            <c:extLst xmlns:c16r2="http://schemas.microsoft.com/office/drawing/2015/06/chart">
              <c:ext xmlns:c16="http://schemas.microsoft.com/office/drawing/2014/chart" uri="{C3380CC4-5D6E-409C-BE32-E72D297353CC}">
                <c16:uniqueId val="{00000000-863F-49A5-8E37-EAE130ABF3FB}"/>
              </c:ext>
            </c:extLst>
          </c:dPt>
          <c:dPt>
            <c:idx val="3"/>
            <c:invertIfNegative val="0"/>
            <c:bubble3D val="0"/>
            <c:spPr>
              <a:solidFill>
                <a:srgbClr val="50C8A0"/>
              </a:solidFill>
            </c:spPr>
            <c:extLst xmlns:c16r2="http://schemas.microsoft.com/office/drawing/2015/06/chart">
              <c:ext xmlns:c16="http://schemas.microsoft.com/office/drawing/2014/chart" uri="{C3380CC4-5D6E-409C-BE32-E72D297353CC}">
                <c16:uniqueId val="{00000001-863F-49A5-8E37-EAE130ABF3FB}"/>
              </c:ext>
            </c:extLst>
          </c:dPt>
          <c:dLbls>
            <c:dLbl>
              <c:idx val="0"/>
              <c:layout>
                <c:manualLayout>
                  <c:x val="0"/>
                  <c:y val="-0.2216204440358521"/>
                </c:manualLayout>
              </c:layout>
              <c:tx>
                <c:rich>
                  <a:bodyPr/>
                  <a:lstStyle/>
                  <a:p>
                    <a:r>
                      <a:rPr lang="en-US" dirty="0"/>
                      <a:t>+</a:t>
                    </a:r>
                    <a:fld id="{28C18617-DD26-46D0-AEEA-FF3A1F78DBE4}" type="VALUE">
                      <a:rPr lang="en-US" smtClean="0"/>
                      <a:pPr/>
                      <a:t>[VALUE]</a:t>
                    </a:fld>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226D-473C-AA01-693493B53E26}"/>
                </c:ext>
                <c:ext xmlns:c15="http://schemas.microsoft.com/office/drawing/2012/chart" uri="{CE6537A1-D6FC-4f65-9D91-7224C49458BB}">
                  <c15:dlblFieldTable/>
                  <c15:showDataLabelsRange val="0"/>
                </c:ext>
              </c:extLst>
            </c:dLbl>
            <c:dLbl>
              <c:idx val="1"/>
              <c:layout>
                <c:manualLayout>
                  <c:x val="1.6223030648624957E-3"/>
                  <c:y val="-0.3693674067264201"/>
                </c:manualLayout>
              </c:layout>
              <c:tx>
                <c:rich>
                  <a:bodyPr/>
                  <a:lstStyle/>
                  <a:p>
                    <a:r>
                      <a:rPr lang="en-US" dirty="0"/>
                      <a:t>+</a:t>
                    </a:r>
                    <a:fld id="{D95B9BC1-D170-40BF-B4AB-E305DDBA80C6}" type="VALUE">
                      <a:rPr lang="en-US" smtClean="0"/>
                      <a:pPr/>
                      <a:t>[VALUE]</a:t>
                    </a:fld>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3C1-4153-B2F5-732D1FC34B8B}"/>
                </c:ext>
                <c:ext xmlns:c15="http://schemas.microsoft.com/office/drawing/2012/chart" uri="{CE6537A1-D6FC-4f65-9D91-7224C49458BB}">
                  <c15:dlblFieldTable/>
                  <c15:showDataLabelsRange val="0"/>
                </c:ext>
              </c:extLst>
            </c:dLbl>
            <c:dLbl>
              <c:idx val="2"/>
              <c:layout>
                <c:manualLayout>
                  <c:x val="0"/>
                  <c:y val="-0.42565196394187454"/>
                </c:manualLayout>
              </c:layout>
              <c:tx>
                <c:rich>
                  <a:bodyPr/>
                  <a:lstStyle/>
                  <a:p>
                    <a:r>
                      <a:rPr lang="en-US" dirty="0"/>
                      <a:t>+</a:t>
                    </a:r>
                    <a:fld id="{B3ACAC77-4C18-4D30-98AF-6B7B77757770}" type="VALUE">
                      <a:rPr lang="en-US" smtClean="0"/>
                      <a:pPr/>
                      <a:t>[VALUE]</a:t>
                    </a:fld>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63F-49A5-8E37-EAE130ABF3FB}"/>
                </c:ext>
                <c:ext xmlns:c15="http://schemas.microsoft.com/office/drawing/2012/chart" uri="{CE6537A1-D6FC-4f65-9D91-7224C49458BB}">
                  <c15:dlblFieldTable/>
                  <c15:showDataLabelsRange val="0"/>
                </c:ext>
              </c:extLst>
            </c:dLbl>
            <c:dLbl>
              <c:idx val="3"/>
              <c:layout>
                <c:manualLayout>
                  <c:x val="-1.1496584680119618E-16"/>
                  <c:y val="-0.2902172481421871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63F-49A5-8E37-EAE130ABF3FB}"/>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Total TV Spend</c:v>
                </c:pt>
                <c:pt idx="1">
                  <c:v>Search Queries</c:v>
                </c:pt>
                <c:pt idx="2">
                  <c:v>Online Video Views</c:v>
                </c:pt>
              </c:strCache>
            </c:strRef>
          </c:cat>
          <c:val>
            <c:numRef>
              <c:f>Sheet1!$B$2:$B$4</c:f>
              <c:numCache>
                <c:formatCode>0%</c:formatCode>
                <c:ptCount val="3"/>
                <c:pt idx="0">
                  <c:v>0.99</c:v>
                </c:pt>
                <c:pt idx="1">
                  <c:v>1.83</c:v>
                </c:pt>
                <c:pt idx="2">
                  <c:v>2.13</c:v>
                </c:pt>
              </c:numCache>
            </c:numRef>
          </c:val>
          <c:extLst xmlns:c16r2="http://schemas.microsoft.com/office/drawing/2015/06/chart">
            <c:ext xmlns:c16="http://schemas.microsoft.com/office/drawing/2014/chart" uri="{C3380CC4-5D6E-409C-BE32-E72D297353CC}">
              <c16:uniqueId val="{00000002-C3C1-4153-B2F5-732D1FC34B8B}"/>
            </c:ext>
          </c:extLst>
        </c:ser>
        <c:dLbls>
          <c:showLegendKey val="0"/>
          <c:showVal val="0"/>
          <c:showCatName val="0"/>
          <c:showSerName val="0"/>
          <c:showPercent val="0"/>
          <c:showBubbleSize val="0"/>
        </c:dLbls>
        <c:gapWidth val="150"/>
        <c:overlap val="100"/>
        <c:axId val="478215472"/>
        <c:axId val="475377288"/>
      </c:barChart>
      <c:catAx>
        <c:axId val="478215472"/>
        <c:scaling>
          <c:orientation val="minMax"/>
        </c:scaling>
        <c:delete val="0"/>
        <c:axPos val="b"/>
        <c:numFmt formatCode="General" sourceLinked="0"/>
        <c:majorTickMark val="out"/>
        <c:minorTickMark val="none"/>
        <c:tickLblPos val="nextTo"/>
        <c:spPr>
          <a:ln>
            <a:solidFill>
              <a:schemeClr val="tx1"/>
            </a:solidFill>
          </a:ln>
        </c:spPr>
        <c:txPr>
          <a:bodyPr/>
          <a:lstStyle/>
          <a:p>
            <a:pPr>
              <a:defRPr sz="1400" b="1"/>
            </a:pPr>
            <a:endParaRPr lang="en-US"/>
          </a:p>
        </c:txPr>
        <c:crossAx val="475377288"/>
        <c:crosses val="autoZero"/>
        <c:auto val="1"/>
        <c:lblAlgn val="ctr"/>
        <c:lblOffset val="100"/>
        <c:noMultiLvlLbl val="0"/>
      </c:catAx>
      <c:valAx>
        <c:axId val="475377288"/>
        <c:scaling>
          <c:orientation val="minMax"/>
        </c:scaling>
        <c:delete val="1"/>
        <c:axPos val="l"/>
        <c:numFmt formatCode="0%" sourceLinked="1"/>
        <c:majorTickMark val="out"/>
        <c:minorTickMark val="none"/>
        <c:tickLblPos val="nextTo"/>
        <c:crossAx val="478215472"/>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v>
                </c:pt>
              </c:strCache>
            </c:strRef>
          </c:tx>
          <c:spPr>
            <a:solidFill>
              <a:srgbClr val="3781B2"/>
            </a:solidFill>
          </c:spPr>
          <c:invertIfNegative val="0"/>
          <c:dPt>
            <c:idx val="0"/>
            <c:invertIfNegative val="0"/>
            <c:bubble3D val="0"/>
            <c:spPr>
              <a:solidFill>
                <a:srgbClr val="50C8A0"/>
              </a:solidFill>
            </c:spPr>
            <c:extLst xmlns:c16r2="http://schemas.microsoft.com/office/drawing/2015/06/chart">
              <c:ext xmlns:c16="http://schemas.microsoft.com/office/drawing/2014/chart" uri="{C3380CC4-5D6E-409C-BE32-E72D297353CC}">
                <c16:uniqueId val="{00000006-3C96-47F6-94C9-D3B9B2AB4927}"/>
              </c:ext>
            </c:extLst>
          </c:dPt>
          <c:dPt>
            <c:idx val="1"/>
            <c:invertIfNegative val="0"/>
            <c:bubble3D val="0"/>
            <c:spPr>
              <a:solidFill>
                <a:srgbClr val="0099FF"/>
              </a:solidFill>
            </c:spPr>
            <c:extLst xmlns:c16r2="http://schemas.microsoft.com/office/drawing/2015/06/chart">
              <c:ext xmlns:c16="http://schemas.microsoft.com/office/drawing/2014/chart" uri="{C3380CC4-5D6E-409C-BE32-E72D297353CC}">
                <c16:uniqueId val="{00000001-3C96-47F6-94C9-D3B9B2AB4927}"/>
              </c:ext>
            </c:extLst>
          </c:dPt>
          <c:dPt>
            <c:idx val="2"/>
            <c:invertIfNegative val="0"/>
            <c:bubble3D val="0"/>
            <c:spPr>
              <a:solidFill>
                <a:srgbClr val="0099FF"/>
              </a:solidFill>
            </c:spPr>
            <c:extLst xmlns:c16r2="http://schemas.microsoft.com/office/drawing/2015/06/chart">
              <c:ext xmlns:c16="http://schemas.microsoft.com/office/drawing/2014/chart" uri="{C3380CC4-5D6E-409C-BE32-E72D297353CC}">
                <c16:uniqueId val="{00000003-3C96-47F6-94C9-D3B9B2AB4927}"/>
              </c:ext>
            </c:extLst>
          </c:dPt>
          <c:dPt>
            <c:idx val="3"/>
            <c:invertIfNegative val="0"/>
            <c:bubble3D val="0"/>
            <c:extLst xmlns:c16r2="http://schemas.microsoft.com/office/drawing/2015/06/chart">
              <c:ext xmlns:c16="http://schemas.microsoft.com/office/drawing/2014/chart" uri="{C3380CC4-5D6E-409C-BE32-E72D297353CC}">
                <c16:uniqueId val="{00000005-3C96-47F6-94C9-D3B9B2AB4927}"/>
              </c:ext>
            </c:extLst>
          </c:dPt>
          <c:dLbls>
            <c:dLbl>
              <c:idx val="0"/>
              <c:layout>
                <c:manualLayout>
                  <c:x val="0"/>
                  <c:y val="-0.23041490610076681"/>
                </c:manualLayout>
              </c:layout>
              <c:tx>
                <c:rich>
                  <a:bodyPr/>
                  <a:lstStyle/>
                  <a:p>
                    <a:fld id="{28C18617-DD26-46D0-AEEA-FF3A1F78DBE4}" type="VALUE">
                      <a:rPr lang="en-US" smtClean="0"/>
                      <a:pPr/>
                      <a:t>[VALUE]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3C96-47F6-94C9-D3B9B2AB4927}"/>
                </c:ext>
                <c:ext xmlns:c15="http://schemas.microsoft.com/office/drawing/2012/chart" uri="{CE6537A1-D6FC-4f65-9D91-7224C49458BB}">
                  <c15:dlblFieldTable/>
                  <c15:showDataLabelsRange val="0"/>
                </c:ext>
              </c:extLst>
            </c:dLbl>
            <c:dLbl>
              <c:idx val="1"/>
              <c:layout>
                <c:manualLayout>
                  <c:x val="1.6223030648626145E-3"/>
                  <c:y val="-0.39926857774713026"/>
                </c:manualLayout>
              </c:layout>
              <c:tx>
                <c:rich>
                  <a:bodyPr/>
                  <a:lstStyle/>
                  <a:p>
                    <a:fld id="{D95B9BC1-D170-40BF-B4AB-E305DDBA80C6}" type="VALUE">
                      <a:rPr lang="en-US" smtClean="0"/>
                      <a:pPr/>
                      <a:t>[VALUE]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C96-47F6-94C9-D3B9B2AB4927}"/>
                </c:ext>
                <c:ext xmlns:c15="http://schemas.microsoft.com/office/drawing/2012/chart" uri="{CE6537A1-D6FC-4f65-9D91-7224C49458BB}">
                  <c15:dlblFieldTable/>
                  <c15:showDataLabelsRange val="0"/>
                </c:ext>
              </c:extLst>
            </c:dLbl>
            <c:dLbl>
              <c:idx val="2"/>
              <c:layout>
                <c:manualLayout>
                  <c:x val="0"/>
                  <c:y val="-0.4168575018769598"/>
                </c:manualLayout>
              </c:layout>
              <c:tx>
                <c:rich>
                  <a:bodyPr/>
                  <a:lstStyle/>
                  <a:p>
                    <a:fld id="{B3ACAC77-4C18-4D30-98AF-6B7B77757770}" type="VALUE">
                      <a:rPr lang="en-US" smtClean="0"/>
                      <a:pPr/>
                      <a:t>[VALUE]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C96-47F6-94C9-D3B9B2AB4927}"/>
                </c:ext>
                <c:ext xmlns:c15="http://schemas.microsoft.com/office/drawing/2012/chart" uri="{CE6537A1-D6FC-4f65-9D91-7224C49458BB}">
                  <c15:dlblFieldTable/>
                  <c15:showDataLabelsRange val="0"/>
                </c:ext>
              </c:extLst>
            </c:dLbl>
            <c:dLbl>
              <c:idx val="3"/>
              <c:layout>
                <c:manualLayout>
                  <c:x val="-1.1496584680119618E-16"/>
                  <c:y val="-0.2902172481421871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3C96-47F6-94C9-D3B9B2AB4927}"/>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Prior to TV Launch</c:v>
                </c:pt>
                <c:pt idx="1">
                  <c:v>TV Launch Month</c:v>
                </c:pt>
                <c:pt idx="2">
                  <c:v>TV Launch - February 2019</c:v>
                </c:pt>
              </c:strCache>
            </c:strRef>
          </c:cat>
          <c:val>
            <c:numRef>
              <c:f>Sheet1!$B$2:$B$4</c:f>
              <c:numCache>
                <c:formatCode>#,##0</c:formatCode>
                <c:ptCount val="3"/>
                <c:pt idx="0">
                  <c:v>2675</c:v>
                </c:pt>
                <c:pt idx="1">
                  <c:v>4927</c:v>
                </c:pt>
                <c:pt idx="2">
                  <c:v>5166</c:v>
                </c:pt>
              </c:numCache>
            </c:numRef>
          </c:val>
          <c:extLst xmlns:c16r2="http://schemas.microsoft.com/office/drawing/2015/06/chart">
            <c:ext xmlns:c16="http://schemas.microsoft.com/office/drawing/2014/chart" uri="{C3380CC4-5D6E-409C-BE32-E72D297353CC}">
              <c16:uniqueId val="{00000007-3C96-47F6-94C9-D3B9B2AB4927}"/>
            </c:ext>
          </c:extLst>
        </c:ser>
        <c:dLbls>
          <c:showLegendKey val="0"/>
          <c:showVal val="0"/>
          <c:showCatName val="0"/>
          <c:showSerName val="0"/>
          <c:showPercent val="0"/>
          <c:showBubbleSize val="0"/>
        </c:dLbls>
        <c:gapWidth val="150"/>
        <c:overlap val="100"/>
        <c:axId val="475376504"/>
        <c:axId val="549089176"/>
      </c:barChart>
      <c:catAx>
        <c:axId val="475376504"/>
        <c:scaling>
          <c:orientation val="minMax"/>
        </c:scaling>
        <c:delete val="0"/>
        <c:axPos val="b"/>
        <c:numFmt formatCode="General" sourceLinked="0"/>
        <c:majorTickMark val="out"/>
        <c:minorTickMark val="none"/>
        <c:tickLblPos val="nextTo"/>
        <c:spPr>
          <a:ln>
            <a:solidFill>
              <a:schemeClr val="tx1"/>
            </a:solidFill>
          </a:ln>
        </c:spPr>
        <c:txPr>
          <a:bodyPr/>
          <a:lstStyle/>
          <a:p>
            <a:pPr>
              <a:defRPr sz="1200" b="1"/>
            </a:pPr>
            <a:endParaRPr lang="en-US"/>
          </a:p>
        </c:txPr>
        <c:crossAx val="549089176"/>
        <c:crosses val="autoZero"/>
        <c:auto val="1"/>
        <c:lblAlgn val="ctr"/>
        <c:lblOffset val="100"/>
        <c:noMultiLvlLbl val="0"/>
      </c:catAx>
      <c:valAx>
        <c:axId val="549089176"/>
        <c:scaling>
          <c:orientation val="minMax"/>
        </c:scaling>
        <c:delete val="1"/>
        <c:axPos val="l"/>
        <c:numFmt formatCode="#,##0" sourceLinked="1"/>
        <c:majorTickMark val="out"/>
        <c:minorTickMark val="none"/>
        <c:tickLblPos val="nextTo"/>
        <c:crossAx val="47537650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dirty="0"/>
              <a:t>Domestic</a:t>
            </a:r>
            <a:r>
              <a:rPr lang="en-US" sz="2000" baseline="0" dirty="0"/>
              <a:t> Box Office Revenue</a:t>
            </a:r>
          </a:p>
          <a:p>
            <a:pPr>
              <a:defRPr sz="2000"/>
            </a:pPr>
            <a:r>
              <a:rPr lang="en-US" sz="2000" b="0" baseline="0" dirty="0"/>
              <a:t>$ In Billions</a:t>
            </a:r>
            <a:endParaRPr lang="en-US" sz="2000" b="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1.1930334022878743E-2"/>
          <c:y val="7.4034066737975537E-2"/>
          <c:w val="0.97613933195424252"/>
          <c:h val="0.8291324326126378"/>
        </c:manualLayout>
      </c:layout>
      <c:barChart>
        <c:barDir val="col"/>
        <c:grouping val="stack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50C8A0"/>
              </a:solidFill>
              <a:ln>
                <a:noFill/>
              </a:ln>
              <a:effectLst/>
            </c:spPr>
            <c:extLst xmlns:c16r2="http://schemas.microsoft.com/office/drawing/2015/06/chart">
              <c:ext xmlns:c16="http://schemas.microsoft.com/office/drawing/2014/chart" uri="{C3380CC4-5D6E-409C-BE32-E72D297353CC}">
                <c16:uniqueId val="{00000006-1BDA-4BE2-ABE7-8FA5128058CE}"/>
              </c:ext>
            </c:extLst>
          </c:dPt>
          <c:dPt>
            <c:idx val="1"/>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C3C1-4153-B2F5-732D1FC34B8B}"/>
              </c:ext>
            </c:extLst>
          </c:dPt>
          <c:dPt>
            <c:idx val="2"/>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0-863F-49A5-8E37-EAE130ABF3FB}"/>
              </c:ext>
            </c:extLst>
          </c:dPt>
          <c:dPt>
            <c:idx val="3"/>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863F-49A5-8E37-EAE130ABF3FB}"/>
              </c:ext>
            </c:extLst>
          </c:dPt>
          <c:dLbls>
            <c:dLbl>
              <c:idx val="0"/>
              <c:layout>
                <c:manualLayout>
                  <c:x val="6.8319736709398673E-7"/>
                  <c:y val="-0.4267601758368072"/>
                </c:manualLayout>
              </c:layout>
              <c:tx>
                <c:rich>
                  <a:bodyPr rot="0" spcFirstLastPara="1" vertOverflow="ellipsis" vert="horz" wrap="square" anchor="ctr" anchorCtr="1"/>
                  <a:lstStyle/>
                  <a:p>
                    <a:pPr algn="ctr" rtl="0">
                      <a:defRPr lang="en-US" sz="1600" b="1" i="0" u="none" strike="noStrike" kern="1200" baseline="0">
                        <a:solidFill>
                          <a:prstClr val="black"/>
                        </a:solidFill>
                        <a:latin typeface="+mn-lt"/>
                        <a:ea typeface="+mn-ea"/>
                        <a:cs typeface="+mn-cs"/>
                      </a:defRPr>
                    </a:pPr>
                    <a:fld id="{587B610A-8B09-480D-A120-D526E6A713DE}" type="VALUE">
                      <a:rPr lang="en-US" sz="1800" b="1" dirty="0"/>
                      <a:pPr algn="ctr" rtl="0">
                        <a:defRPr lang="en-US" sz="1600" b="1">
                          <a:solidFill>
                            <a:prstClr val="black"/>
                          </a:solidFill>
                        </a:defRPr>
                      </a:pPr>
                      <a:t>[VALUE]</a:t>
                    </a:fld>
                    <a:endParaRPr lang="en-US"/>
                  </a:p>
                </c:rich>
              </c:tx>
              <c:spPr>
                <a:noFill/>
                <a:ln>
                  <a:noFill/>
                </a:ln>
                <a:effectLst/>
              </c:spPr>
              <c:txPr>
                <a:bodyPr rot="0" spcFirstLastPara="1" vertOverflow="ellipsis" vert="horz" wrap="square" anchor="ctr" anchorCtr="1"/>
                <a:lstStyle/>
                <a:p>
                  <a:pPr algn="ctr" rtl="0">
                    <a:defRPr lang="en-US" sz="1600" b="1" i="0" u="none" strike="noStrike" kern="1200" baseline="0">
                      <a:solidFill>
                        <a:prstClr val="black"/>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BDA-4BE2-ABE7-8FA5128058CE}"/>
                </c:ext>
                <c:ext xmlns:c15="http://schemas.microsoft.com/office/drawing/2012/chart" uri="{CE6537A1-D6FC-4f65-9D91-7224C49458BB}">
                  <c15:dlblFieldTable/>
                  <c15:showDataLabelsRange val="0"/>
                </c:ext>
              </c:extLst>
            </c:dLbl>
            <c:dLbl>
              <c:idx val="1"/>
              <c:layout>
                <c:manualLayout>
                  <c:x val="2.1698348378906608E-3"/>
                  <c:y val="-0.31514620355336098"/>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3C1-4153-B2F5-732D1FC34B8B}"/>
                </c:ext>
                <c:ext xmlns:c15="http://schemas.microsoft.com/office/drawing/2012/chart" uri="{CE6537A1-D6FC-4f65-9D91-7224C49458BB}">
                  <c15:layout>
                    <c:manualLayout>
                      <c:w val="7.9972214343460676E-2"/>
                      <c:h val="9.8850273579778394E-2"/>
                    </c:manualLayout>
                  </c15:layout>
                </c:ext>
              </c:extLst>
            </c:dLbl>
            <c:dLbl>
              <c:idx val="2"/>
              <c:layout>
                <c:manualLayout>
                  <c:x val="1.8033342090100334E-4"/>
                  <c:y val="-0.2188747533692507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63F-49A5-8E37-EAE130ABF3FB}"/>
                </c:ext>
                <c:ext xmlns:c15="http://schemas.microsoft.com/office/drawing/2012/chart" uri="{CE6537A1-D6FC-4f65-9D91-7224C49458BB}"/>
              </c:extLst>
            </c:dLbl>
            <c:dLbl>
              <c:idx val="3"/>
              <c:layout>
                <c:manualLayout>
                  <c:x val="2.9574760024790613E-3"/>
                  <c:y val="-0.32267800847254691"/>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63F-49A5-8E37-EAE130ABF3FB}"/>
                </c:ext>
                <c:ext xmlns:c15="http://schemas.microsoft.com/office/drawing/2012/chart" uri="{CE6537A1-D6FC-4f65-9D91-7224C49458BB}"/>
              </c:extLst>
            </c:dLbl>
            <c:dLbl>
              <c:idx val="4"/>
              <c:layout>
                <c:manualLayout>
                  <c:x val="2.9483930962785972E-7"/>
                  <c:y val="-0.2635360049909578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EC89-42CA-9E61-987772C02C80}"/>
                </c:ext>
                <c:ext xmlns:c15="http://schemas.microsoft.com/office/drawing/2012/chart" uri="{CE6537A1-D6FC-4f65-9D91-7224C49458BB}"/>
              </c:extLst>
            </c:dLbl>
            <c:dLbl>
              <c:idx val="5"/>
              <c:layout>
                <c:manualLayout>
                  <c:x val="3.2539836597978516E-3"/>
                  <c:y val="-0.3076244939432840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EC89-42CA-9E61-987772C02C80}"/>
                </c:ext>
                <c:ext xmlns:c15="http://schemas.microsoft.com/office/drawing/2012/chart" uri="{CE6537A1-D6FC-4f65-9D91-7224C49458BB}"/>
              </c:extLst>
            </c:dLbl>
            <c:dLbl>
              <c:idx val="6"/>
              <c:layout>
                <c:manualLayout>
                  <c:x val="2.5619901266024502E-7"/>
                  <c:y val="-0.3008836447540548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EC89-42CA-9E61-987772C02C80}"/>
                </c:ext>
                <c:ext xmlns:c15="http://schemas.microsoft.com/office/drawing/2012/chart" uri="{CE6537A1-D6FC-4f65-9D91-7224C49458BB}"/>
              </c:extLst>
            </c:dLbl>
            <c:dLbl>
              <c:idx val="7"/>
              <c:layout>
                <c:manualLayout>
                  <c:x val="-1.0833802248692496E-3"/>
                  <c:y val="-0.25021505356148421"/>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EC89-42CA-9E61-987772C02C80}"/>
                </c:ext>
                <c:ext xmlns:c15="http://schemas.microsoft.com/office/drawing/2012/chart" uri="{CE6537A1-D6FC-4f65-9D91-7224C49458BB}"/>
              </c:extLst>
            </c:dLbl>
            <c:dLbl>
              <c:idx val="8"/>
              <c:layout>
                <c:manualLayout>
                  <c:x val="2.5619901266024502E-7"/>
                  <c:y val="-0.28034062981581459"/>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EC89-42CA-9E61-987772C02C80}"/>
                </c:ext>
                <c:ext xmlns:c15="http://schemas.microsoft.com/office/drawing/2012/chart" uri="{CE6537A1-D6FC-4f65-9D91-7224C49458BB}"/>
              </c:extLst>
            </c:dLbl>
            <c:dLbl>
              <c:idx val="9"/>
              <c:layout>
                <c:manualLayout>
                  <c:x val="1.4741965483109176E-7"/>
                  <c:y val="-0.28717689684019576"/>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EC89-42CA-9E61-987772C02C80}"/>
                </c:ext>
                <c:ext xmlns:c15="http://schemas.microsoft.com/office/drawing/2012/chart" uri="{CE6537A1-D6FC-4f65-9D91-7224C49458BB}"/>
              </c:extLst>
            </c:dLbl>
            <c:dLbl>
              <c:idx val="10"/>
              <c:layout>
                <c:manualLayout>
                  <c:x val="2.5619901266024502E-7"/>
                  <c:y val="-0.21212521751869515"/>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EC89-42CA-9E61-987772C02C80}"/>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lgn="ctr" rtl="0">
                  <a:defRPr lang="en-US" sz="1600" b="0" i="0" u="none" strike="noStrike" kern="1200" baseline="0">
                    <a:solidFill>
                      <a:prstClr val="black"/>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2018</c:v>
                </c:pt>
                <c:pt idx="1">
                  <c:v>2013</c:v>
                </c:pt>
                <c:pt idx="2">
                  <c:v>2008</c:v>
                </c:pt>
              </c:numCache>
            </c:numRef>
          </c:cat>
          <c:val>
            <c:numRef>
              <c:f>Sheet1!$B$2:$B$4</c:f>
              <c:numCache>
                <c:formatCode>"$"#,##0.0</c:formatCode>
                <c:ptCount val="3"/>
                <c:pt idx="0">
                  <c:v>11.892899999999999</c:v>
                </c:pt>
                <c:pt idx="1">
                  <c:v>10.9246</c:v>
                </c:pt>
                <c:pt idx="2">
                  <c:v>9.6307000000000009</c:v>
                </c:pt>
              </c:numCache>
            </c:numRef>
          </c:val>
          <c:extLst xmlns:c16r2="http://schemas.microsoft.com/office/drawing/2015/06/chart">
            <c:ext xmlns:c16="http://schemas.microsoft.com/office/drawing/2014/chart" uri="{C3380CC4-5D6E-409C-BE32-E72D297353CC}">
              <c16:uniqueId val="{00000002-C3C1-4153-B2F5-732D1FC34B8B}"/>
            </c:ext>
          </c:extLst>
        </c:ser>
        <c:dLbls>
          <c:showLegendKey val="0"/>
          <c:showVal val="1"/>
          <c:showCatName val="0"/>
          <c:showSerName val="0"/>
          <c:showPercent val="0"/>
          <c:showBubbleSize val="0"/>
        </c:dLbls>
        <c:gapWidth val="150"/>
        <c:overlap val="100"/>
        <c:axId val="549088392"/>
        <c:axId val="549087608"/>
      </c:barChart>
      <c:catAx>
        <c:axId val="549088392"/>
        <c:scaling>
          <c:orientation val="maxMin"/>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49087608"/>
        <c:crosses val="autoZero"/>
        <c:auto val="1"/>
        <c:lblAlgn val="ctr"/>
        <c:lblOffset val="100"/>
        <c:noMultiLvlLbl val="0"/>
      </c:catAx>
      <c:valAx>
        <c:axId val="549087608"/>
        <c:scaling>
          <c:orientation val="minMax"/>
          <c:min val="7"/>
        </c:scaling>
        <c:delete val="1"/>
        <c:axPos val="r"/>
        <c:numFmt formatCode="&quot;$&quot;#,##0.0" sourceLinked="1"/>
        <c:majorTickMark val="out"/>
        <c:minorTickMark val="none"/>
        <c:tickLblPos val="nextTo"/>
        <c:crossAx val="549088392"/>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1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3.4439222495610246E-2"/>
          <c:y val="2.578124841404722E-2"/>
          <c:w val="0.92959199703290851"/>
          <c:h val="0.97421873028608919"/>
        </c:manualLayout>
      </c:layout>
      <c:barChart>
        <c:barDir val="bar"/>
        <c:grouping val="stacked"/>
        <c:varyColors val="0"/>
        <c:ser>
          <c:idx val="0"/>
          <c:order val="0"/>
          <c:tx>
            <c:strRef>
              <c:f>Sheet1!$B$1</c:f>
              <c:strCache>
                <c:ptCount val="1"/>
                <c:pt idx="0">
                  <c:v>Q1</c:v>
                </c:pt>
              </c:strCache>
            </c:strRef>
          </c:tx>
          <c:spPr>
            <a:solidFill>
              <a:schemeClr val="accent1">
                <a:shade val="58000"/>
              </a:schemeClr>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u="sng" dirty="0">
                        <a:latin typeface="Open Sans" panose="020B0606030504020204" pitchFamily="34" charset="0"/>
                        <a:ea typeface="Open Sans" panose="020B0606030504020204" pitchFamily="34" charset="0"/>
                        <a:cs typeface="Open Sans" panose="020B0606030504020204" pitchFamily="34" charset="0"/>
                      </a:rPr>
                      <a:t>1Q (Jan-Mar)</a:t>
                    </a:r>
                    <a:r>
                      <a:rPr lang="en-US" baseline="0" dirty="0">
                        <a:latin typeface="Open Sans" panose="020B0606030504020204" pitchFamily="34" charset="0"/>
                        <a:ea typeface="Open Sans" panose="020B0606030504020204" pitchFamily="34" charset="0"/>
                        <a:cs typeface="Open Sans" panose="020B0606030504020204" pitchFamily="34" charset="0"/>
                      </a:rPr>
                      <a:t>
</a:t>
                    </a:r>
                    <a:fld id="{223D0AF0-81DF-4AF6-8739-F37D0A9775F6}" type="VALUE">
                      <a:rPr lang="en-US" sz="2400" b="1" baseline="0">
                        <a:latin typeface="Open Sans" panose="020B0606030504020204" pitchFamily="34" charset="0"/>
                        <a:ea typeface="Open Sans" panose="020B0606030504020204" pitchFamily="34" charset="0"/>
                        <a:cs typeface="Open Sans" panose="020B0606030504020204" pitchFamily="34" charset="0"/>
                      </a:rPr>
                      <a:pP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latin typeface="Open Sans" panose="020B0606030504020204" pitchFamily="34" charset="0"/>
                      <a:ea typeface="Open Sans" panose="020B0606030504020204" pitchFamily="34" charset="0"/>
                      <a:cs typeface="Open Sans" panose="020B0606030504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0-2FC1-4D96-945B-11CA7FD8973F}"/>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c:v>
                </c:pt>
              </c:strCache>
            </c:strRef>
          </c:cat>
          <c:val>
            <c:numRef>
              <c:f>Sheet1!$B$2</c:f>
              <c:numCache>
                <c:formatCode>0%</c:formatCode>
                <c:ptCount val="1"/>
                <c:pt idx="0">
                  <c:v>0.25</c:v>
                </c:pt>
              </c:numCache>
            </c:numRef>
          </c:val>
          <c:extLst xmlns:c16r2="http://schemas.microsoft.com/office/drawing/2015/06/chart">
            <c:ext xmlns:c16="http://schemas.microsoft.com/office/drawing/2014/chart" uri="{C3380CC4-5D6E-409C-BE32-E72D297353CC}">
              <c16:uniqueId val="{00000001-2FC1-4D96-945B-11CA7FD8973F}"/>
            </c:ext>
          </c:extLst>
        </c:ser>
        <c:ser>
          <c:idx val="1"/>
          <c:order val="1"/>
          <c:tx>
            <c:strRef>
              <c:f>Sheet1!$C$1</c:f>
              <c:strCache>
                <c:ptCount val="1"/>
                <c:pt idx="0">
                  <c:v>Q2</c:v>
                </c:pt>
              </c:strCache>
            </c:strRef>
          </c:tx>
          <c:spPr>
            <a:solidFill>
              <a:schemeClr val="accent1">
                <a:shade val="86000"/>
              </a:schemeClr>
            </a:solidFill>
            <a:ln>
              <a:noFill/>
            </a:ln>
            <a:effectLst/>
          </c:spPr>
          <c:invertIfNegative val="0"/>
          <c:dPt>
            <c:idx val="0"/>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2-2FC1-4D96-945B-11CA7FD8973F}"/>
              </c:ext>
            </c:extLst>
          </c:dPt>
          <c:dLbls>
            <c:dLbl>
              <c:idx val="0"/>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u="sng" dirty="0">
                        <a:latin typeface="Open Sans" panose="020B0606030504020204" pitchFamily="34" charset="0"/>
                        <a:ea typeface="Open Sans" panose="020B0606030504020204" pitchFamily="34" charset="0"/>
                        <a:cs typeface="Open Sans" panose="020B0606030504020204" pitchFamily="34" charset="0"/>
                      </a:rPr>
                      <a:t>2Q (Apr-Jun)</a:t>
                    </a:r>
                    <a:r>
                      <a:rPr lang="en-US" baseline="0" dirty="0">
                        <a:latin typeface="Open Sans" panose="020B0606030504020204" pitchFamily="34" charset="0"/>
                        <a:ea typeface="Open Sans" panose="020B0606030504020204" pitchFamily="34" charset="0"/>
                        <a:cs typeface="Open Sans" panose="020B0606030504020204" pitchFamily="34" charset="0"/>
                      </a:rPr>
                      <a:t>
</a:t>
                    </a:r>
                    <a:fld id="{FACCEBF3-C0BF-438A-B40B-B13F2B3E7B1F}" type="VALUE">
                      <a:rPr lang="en-US" sz="2400" b="1" baseline="0" dirty="0">
                        <a:latin typeface="Open Sans" panose="020B0606030504020204" pitchFamily="34" charset="0"/>
                        <a:ea typeface="Open Sans" panose="020B0606030504020204" pitchFamily="34" charset="0"/>
                        <a:cs typeface="Open Sans" panose="020B0606030504020204" pitchFamily="34" charset="0"/>
                      </a:rPr>
                      <a:pP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latin typeface="Open Sans" panose="020B0606030504020204" pitchFamily="34" charset="0"/>
                      <a:ea typeface="Open Sans" panose="020B0606030504020204" pitchFamily="34" charset="0"/>
                      <a:cs typeface="Open Sans" panose="020B0606030504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2-2FC1-4D96-945B-11CA7FD8973F}"/>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c:v>
                </c:pt>
              </c:strCache>
            </c:strRef>
          </c:cat>
          <c:val>
            <c:numRef>
              <c:f>Sheet1!$C$2</c:f>
              <c:numCache>
                <c:formatCode>0%</c:formatCode>
                <c:ptCount val="1"/>
                <c:pt idx="0">
                  <c:v>0.27</c:v>
                </c:pt>
              </c:numCache>
            </c:numRef>
          </c:val>
          <c:extLst xmlns:c16r2="http://schemas.microsoft.com/office/drawing/2015/06/chart">
            <c:ext xmlns:c16="http://schemas.microsoft.com/office/drawing/2014/chart" uri="{C3380CC4-5D6E-409C-BE32-E72D297353CC}">
              <c16:uniqueId val="{00000003-2FC1-4D96-945B-11CA7FD8973F}"/>
            </c:ext>
          </c:extLst>
        </c:ser>
        <c:ser>
          <c:idx val="2"/>
          <c:order val="2"/>
          <c:tx>
            <c:strRef>
              <c:f>Sheet1!$D$1</c:f>
              <c:strCache>
                <c:ptCount val="1"/>
                <c:pt idx="0">
                  <c:v>Q3</c:v>
                </c:pt>
              </c:strCache>
            </c:strRef>
          </c:tx>
          <c:spPr>
            <a:solidFill>
              <a:schemeClr val="accent4"/>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u="sng" dirty="0">
                        <a:solidFill>
                          <a:schemeClr val="bg1"/>
                        </a:solidFill>
                        <a:latin typeface="Open Sans" panose="020B0606030504020204" pitchFamily="34" charset="0"/>
                        <a:ea typeface="Open Sans" panose="020B0606030504020204" pitchFamily="34" charset="0"/>
                        <a:cs typeface="Open Sans" panose="020B0606030504020204" pitchFamily="34" charset="0"/>
                      </a:rPr>
                      <a:t>3Q (Jul-Aug)</a:t>
                    </a:r>
                    <a:r>
                      <a:rPr lang="en-US"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fld id="{04AA899D-B972-4896-8081-C867BBE84E97}" type="VALUE">
                      <a:rPr lang="en-US" sz="2400" b="1" baseline="0">
                        <a:solidFill>
                          <a:schemeClr val="bg1"/>
                        </a:solidFill>
                        <a:latin typeface="Open Sans" panose="020B0606030504020204" pitchFamily="34" charset="0"/>
                        <a:ea typeface="Open Sans" panose="020B0606030504020204" pitchFamily="34" charset="0"/>
                        <a:cs typeface="Open Sans" panose="020B0606030504020204" pitchFamily="34" charset="0"/>
                      </a:rPr>
                      <a:pP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separator>
</c:separator>
              <c:extLst xmlns:c16r2="http://schemas.microsoft.com/office/drawing/2015/06/chart">
                <c:ext xmlns:c16="http://schemas.microsoft.com/office/drawing/2014/chart" uri="{C3380CC4-5D6E-409C-BE32-E72D297353CC}">
                  <c16:uniqueId val="{00000006-2FC1-4D96-945B-11CA7FD8973F}"/>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c:v>
                </c:pt>
              </c:strCache>
            </c:strRef>
          </c:cat>
          <c:val>
            <c:numRef>
              <c:f>Sheet1!$D$2</c:f>
              <c:numCache>
                <c:formatCode>0%</c:formatCode>
                <c:ptCount val="1"/>
                <c:pt idx="0">
                  <c:v>0.23</c:v>
                </c:pt>
              </c:numCache>
            </c:numRef>
          </c:val>
          <c:extLst xmlns:c16r2="http://schemas.microsoft.com/office/drawing/2015/06/chart">
            <c:ext xmlns:c16="http://schemas.microsoft.com/office/drawing/2014/chart" uri="{C3380CC4-5D6E-409C-BE32-E72D297353CC}">
              <c16:uniqueId val="{00000004-2FC1-4D96-945B-11CA7FD8973F}"/>
            </c:ext>
          </c:extLst>
        </c:ser>
        <c:ser>
          <c:idx val="3"/>
          <c:order val="3"/>
          <c:tx>
            <c:strRef>
              <c:f>Sheet1!$E$1</c:f>
              <c:strCache>
                <c:ptCount val="1"/>
                <c:pt idx="0">
                  <c:v>Q4</c:v>
                </c:pt>
              </c:strCache>
            </c:strRef>
          </c:tx>
          <c:spPr>
            <a:solidFill>
              <a:schemeClr val="accent6"/>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u="sng" dirty="0">
                        <a:solidFill>
                          <a:schemeClr val="bg1"/>
                        </a:solidFill>
                        <a:latin typeface="Open Sans" panose="020B0606030504020204" pitchFamily="34" charset="0"/>
                        <a:ea typeface="Open Sans" panose="020B0606030504020204" pitchFamily="34" charset="0"/>
                        <a:cs typeface="Open Sans" panose="020B0606030504020204" pitchFamily="34" charset="0"/>
                      </a:rPr>
                      <a:t>4Q (Sept-Dec)</a:t>
                    </a:r>
                    <a:r>
                      <a:rPr lang="en-US"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fld id="{6B5E98F4-2A10-4637-B957-EF58E47EA81E}" type="VALUE">
                      <a:rPr lang="en-US" sz="2400" b="1" baseline="0">
                        <a:solidFill>
                          <a:schemeClr val="bg1"/>
                        </a:solidFill>
                        <a:latin typeface="Open Sans" panose="020B0606030504020204" pitchFamily="34" charset="0"/>
                        <a:ea typeface="Open Sans" panose="020B0606030504020204" pitchFamily="34" charset="0"/>
                        <a:cs typeface="Open Sans" panose="020B0606030504020204" pitchFamily="34" charset="0"/>
                      </a:rPr>
                      <a:pP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baseline="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separator>
</c:separator>
              <c:extLst xmlns:c16r2="http://schemas.microsoft.com/office/drawing/2015/06/chart">
                <c:ext xmlns:c16="http://schemas.microsoft.com/office/drawing/2014/chart" uri="{C3380CC4-5D6E-409C-BE32-E72D297353CC}">
                  <c16:uniqueId val="{00000007-2FC1-4D96-945B-11CA7FD8973F}"/>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1"/>
            <c:showPercent val="0"/>
            <c:showBubbleSize val="0"/>
            <c:separator>
</c:separator>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c:v>
                </c:pt>
              </c:strCache>
            </c:strRef>
          </c:cat>
          <c:val>
            <c:numRef>
              <c:f>Sheet1!$E$2</c:f>
              <c:numCache>
                <c:formatCode>0%</c:formatCode>
                <c:ptCount val="1"/>
                <c:pt idx="0">
                  <c:v>0.25</c:v>
                </c:pt>
              </c:numCache>
            </c:numRef>
          </c:val>
          <c:extLst xmlns:c16r2="http://schemas.microsoft.com/office/drawing/2015/06/chart">
            <c:ext xmlns:c16="http://schemas.microsoft.com/office/drawing/2014/chart" uri="{C3380CC4-5D6E-409C-BE32-E72D297353CC}">
              <c16:uniqueId val="{00000005-2FC1-4D96-945B-11CA7FD8973F}"/>
            </c:ext>
          </c:extLst>
        </c:ser>
        <c:dLbls>
          <c:showLegendKey val="0"/>
          <c:showVal val="0"/>
          <c:showCatName val="0"/>
          <c:showSerName val="0"/>
          <c:showPercent val="0"/>
          <c:showBubbleSize val="0"/>
        </c:dLbls>
        <c:gapWidth val="150"/>
        <c:overlap val="100"/>
        <c:axId val="549090352"/>
        <c:axId val="549089960"/>
      </c:barChart>
      <c:catAx>
        <c:axId val="549090352"/>
        <c:scaling>
          <c:orientation val="minMax"/>
        </c:scaling>
        <c:delete val="1"/>
        <c:axPos val="l"/>
        <c:numFmt formatCode="General" sourceLinked="1"/>
        <c:majorTickMark val="none"/>
        <c:minorTickMark val="none"/>
        <c:tickLblPos val="nextTo"/>
        <c:crossAx val="549089960"/>
        <c:crosses val="autoZero"/>
        <c:auto val="1"/>
        <c:lblAlgn val="ctr"/>
        <c:lblOffset val="100"/>
        <c:noMultiLvlLbl val="0"/>
      </c:catAx>
      <c:valAx>
        <c:axId val="549089960"/>
        <c:scaling>
          <c:orientation val="minMax"/>
          <c:max val="1"/>
        </c:scaling>
        <c:delete val="1"/>
        <c:axPos val="b"/>
        <c:numFmt formatCode="0%" sourceLinked="1"/>
        <c:majorTickMark val="none"/>
        <c:minorTickMark val="none"/>
        <c:tickLblPos val="nextTo"/>
        <c:crossAx val="549090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505376848859291E-2"/>
          <c:y val="0.13498471168459814"/>
          <c:w val="0.97698924630228146"/>
          <c:h val="0.77767240153704142"/>
        </c:manualLayout>
      </c:layout>
      <c:barChart>
        <c:barDir val="col"/>
        <c:grouping val="percentStacked"/>
        <c:varyColors val="0"/>
        <c:ser>
          <c:idx val="0"/>
          <c:order val="0"/>
          <c:tx>
            <c:strRef>
              <c:f>Sheet1!$B$1</c:f>
              <c:strCache>
                <c:ptCount val="1"/>
                <c:pt idx="0">
                  <c:v>P18-34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Moviegoers</c:v>
                </c:pt>
                <c:pt idx="1">
                  <c:v>TV-Connected Devices</c:v>
                </c:pt>
                <c:pt idx="2">
                  <c:v>Internet on a Computer</c:v>
                </c:pt>
                <c:pt idx="3">
                  <c:v>App/Web on a Smarthpone</c:v>
                </c:pt>
                <c:pt idx="4">
                  <c:v>App/Web on a Tablet</c:v>
                </c:pt>
              </c:strCache>
            </c:strRef>
          </c:cat>
          <c:val>
            <c:numRef>
              <c:f>Sheet1!$B$2:$B$6</c:f>
              <c:numCache>
                <c:formatCode>0%</c:formatCode>
                <c:ptCount val="5"/>
                <c:pt idx="0">
                  <c:v>0.56000000000000005</c:v>
                </c:pt>
                <c:pt idx="1">
                  <c:v>0.34</c:v>
                </c:pt>
                <c:pt idx="2">
                  <c:v>0.28999999999999998</c:v>
                </c:pt>
                <c:pt idx="3">
                  <c:v>0.32</c:v>
                </c:pt>
                <c:pt idx="4">
                  <c:v>0.24</c:v>
                </c:pt>
              </c:numCache>
            </c:numRef>
          </c:val>
          <c:extLst xmlns:c16r2="http://schemas.microsoft.com/office/drawing/2015/06/chart">
            <c:ext xmlns:c16="http://schemas.microsoft.com/office/drawing/2014/chart" uri="{C3380CC4-5D6E-409C-BE32-E72D297353CC}">
              <c16:uniqueId val="{00000005-E1E8-44B3-B354-21DE376D98DF}"/>
            </c:ext>
          </c:extLst>
        </c:ser>
        <c:ser>
          <c:idx val="1"/>
          <c:order val="1"/>
          <c:tx>
            <c:strRef>
              <c:f>Sheet1!$C$1</c:f>
              <c:strCache>
                <c:ptCount val="1"/>
                <c:pt idx="0">
                  <c:v>P35+</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Moviegoers</c:v>
                </c:pt>
                <c:pt idx="1">
                  <c:v>TV-Connected Devices</c:v>
                </c:pt>
                <c:pt idx="2">
                  <c:v>Internet on a Computer</c:v>
                </c:pt>
                <c:pt idx="3">
                  <c:v>App/Web on a Smarthpone</c:v>
                </c:pt>
                <c:pt idx="4">
                  <c:v>App/Web on a Tablet</c:v>
                </c:pt>
              </c:strCache>
            </c:strRef>
          </c:cat>
          <c:val>
            <c:numRef>
              <c:f>Sheet1!$C$2:$C$6</c:f>
              <c:numCache>
                <c:formatCode>0%</c:formatCode>
                <c:ptCount val="5"/>
                <c:pt idx="0">
                  <c:v>0.44</c:v>
                </c:pt>
                <c:pt idx="1">
                  <c:v>0.66</c:v>
                </c:pt>
                <c:pt idx="2">
                  <c:v>0.71</c:v>
                </c:pt>
                <c:pt idx="3">
                  <c:v>0.68</c:v>
                </c:pt>
                <c:pt idx="4">
                  <c:v>0.76</c:v>
                </c:pt>
              </c:numCache>
            </c:numRef>
          </c:val>
          <c:extLst xmlns:c16r2="http://schemas.microsoft.com/office/drawing/2015/06/chart">
            <c:ext xmlns:c16="http://schemas.microsoft.com/office/drawing/2014/chart" uri="{C3380CC4-5D6E-409C-BE32-E72D297353CC}">
              <c16:uniqueId val="{0000000B-E1E8-44B3-B354-21DE376D98DF}"/>
            </c:ext>
          </c:extLst>
        </c:ser>
        <c:dLbls>
          <c:showLegendKey val="0"/>
          <c:showVal val="0"/>
          <c:showCatName val="0"/>
          <c:showSerName val="0"/>
          <c:showPercent val="0"/>
          <c:showBubbleSize val="0"/>
        </c:dLbls>
        <c:gapWidth val="150"/>
        <c:overlap val="100"/>
        <c:axId val="561194816"/>
        <c:axId val="561194032"/>
      </c:barChart>
      <c:catAx>
        <c:axId val="56119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61194032"/>
        <c:crosses val="autoZero"/>
        <c:auto val="1"/>
        <c:lblAlgn val="ctr"/>
        <c:lblOffset val="100"/>
        <c:noMultiLvlLbl val="0"/>
      </c:catAx>
      <c:valAx>
        <c:axId val="561194032"/>
        <c:scaling>
          <c:orientation val="minMax"/>
        </c:scaling>
        <c:delete val="1"/>
        <c:axPos val="l"/>
        <c:numFmt formatCode="0%" sourceLinked="1"/>
        <c:majorTickMark val="none"/>
        <c:minorTickMark val="none"/>
        <c:tickLblPos val="nextTo"/>
        <c:crossAx val="561194816"/>
        <c:crosses val="autoZero"/>
        <c:crossBetween val="between"/>
      </c:valAx>
      <c:spPr>
        <a:noFill/>
        <a:ln>
          <a:noFill/>
        </a:ln>
        <a:effectLst/>
      </c:spPr>
    </c:plotArea>
    <c:legend>
      <c:legendPos val="b"/>
      <c:layout>
        <c:manualLayout>
          <c:xMode val="edge"/>
          <c:yMode val="edge"/>
          <c:x val="0.41338530765847131"/>
          <c:y val="3.7945458659474049E-4"/>
          <c:w val="0.17760389861794645"/>
          <c:h val="9.590714676182066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0302714392013393"/>
          <c:w val="0.9770833333333333"/>
          <c:h val="0.6682993775965772"/>
        </c:manualLayout>
      </c:layout>
      <c:barChart>
        <c:barDir val="col"/>
        <c:grouping val="clustered"/>
        <c:varyColors val="0"/>
        <c:ser>
          <c:idx val="0"/>
          <c:order val="0"/>
          <c:tx>
            <c:strRef>
              <c:f>Sheet1!$B$1</c:f>
              <c:strCache>
                <c:ptCount val="1"/>
                <c:pt idx="0">
                  <c:v>P2+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Interact With Advertising Through Interactive Pre-Show Elements</c:v>
                </c:pt>
                <c:pt idx="1">
                  <c:v>Visit Brand Website on Mobile Phone</c:v>
                </c:pt>
                <c:pt idx="2">
                  <c:v>Purchase a Product Saw Advertised</c:v>
                </c:pt>
              </c:strCache>
            </c:strRef>
          </c:cat>
          <c:val>
            <c:numRef>
              <c:f>Sheet1!$B$2:$B$4</c:f>
              <c:numCache>
                <c:formatCode>0%</c:formatCode>
                <c:ptCount val="3"/>
                <c:pt idx="0">
                  <c:v>0.4</c:v>
                </c:pt>
                <c:pt idx="1">
                  <c:v>0.42</c:v>
                </c:pt>
                <c:pt idx="2">
                  <c:v>0.35</c:v>
                </c:pt>
              </c:numCache>
            </c:numRef>
          </c:val>
          <c:extLst xmlns:c16r2="http://schemas.microsoft.com/office/drawing/2015/06/chart">
            <c:ext xmlns:c16="http://schemas.microsoft.com/office/drawing/2014/chart" uri="{C3380CC4-5D6E-409C-BE32-E72D297353CC}">
              <c16:uniqueId val="{00000000-9D58-4B40-8F7D-05961F45F6F5}"/>
            </c:ext>
          </c:extLst>
        </c:ser>
        <c:ser>
          <c:idx val="1"/>
          <c:order val="1"/>
          <c:tx>
            <c:strRef>
              <c:f>Sheet1!$C$1</c:f>
              <c:strCache>
                <c:ptCount val="1"/>
                <c:pt idx="0">
                  <c:v>P18-34</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Interact With Advertising Through Interactive Pre-Show Elements</c:v>
                </c:pt>
                <c:pt idx="1">
                  <c:v>Visit Brand Website on Mobile Phone</c:v>
                </c:pt>
                <c:pt idx="2">
                  <c:v>Purchase a Product Saw Advertised</c:v>
                </c:pt>
              </c:strCache>
            </c:strRef>
          </c:cat>
          <c:val>
            <c:numRef>
              <c:f>Sheet1!$C$2:$C$4</c:f>
              <c:numCache>
                <c:formatCode>0%</c:formatCode>
                <c:ptCount val="3"/>
                <c:pt idx="0">
                  <c:v>0.46</c:v>
                </c:pt>
                <c:pt idx="1">
                  <c:v>0.45</c:v>
                </c:pt>
                <c:pt idx="2">
                  <c:v>0.38</c:v>
                </c:pt>
              </c:numCache>
            </c:numRef>
          </c:val>
          <c:extLst xmlns:c16r2="http://schemas.microsoft.com/office/drawing/2015/06/chart">
            <c:ext xmlns:c16="http://schemas.microsoft.com/office/drawing/2014/chart" uri="{C3380CC4-5D6E-409C-BE32-E72D297353CC}">
              <c16:uniqueId val="{00000001-9D58-4B40-8F7D-05961F45F6F5}"/>
            </c:ext>
          </c:extLst>
        </c:ser>
        <c:dLbls>
          <c:showLegendKey val="0"/>
          <c:showVal val="0"/>
          <c:showCatName val="0"/>
          <c:showSerName val="0"/>
          <c:showPercent val="0"/>
          <c:showBubbleSize val="0"/>
        </c:dLbls>
        <c:gapWidth val="219"/>
        <c:overlap val="-27"/>
        <c:axId val="561193248"/>
        <c:axId val="561192856"/>
      </c:barChart>
      <c:catAx>
        <c:axId val="5611932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61192856"/>
        <c:crosses val="autoZero"/>
        <c:auto val="1"/>
        <c:lblAlgn val="ctr"/>
        <c:lblOffset val="100"/>
        <c:noMultiLvlLbl val="0"/>
      </c:catAx>
      <c:valAx>
        <c:axId val="561192856"/>
        <c:scaling>
          <c:orientation val="minMax"/>
        </c:scaling>
        <c:delete val="1"/>
        <c:axPos val="l"/>
        <c:numFmt formatCode="0%" sourceLinked="1"/>
        <c:majorTickMark val="none"/>
        <c:minorTickMark val="none"/>
        <c:tickLblPos val="nextTo"/>
        <c:crossAx val="561193248"/>
        <c:crosses val="autoZero"/>
        <c:crossBetween val="between"/>
      </c:valAx>
      <c:spPr>
        <a:noFill/>
        <a:ln>
          <a:noFill/>
        </a:ln>
        <a:effectLst/>
      </c:spPr>
    </c:plotArea>
    <c:legend>
      <c:legendPos val="b"/>
      <c:layout>
        <c:manualLayout>
          <c:xMode val="edge"/>
          <c:yMode val="edge"/>
          <c:x val="0.42690518372703412"/>
          <c:y val="5.6048032983468402E-2"/>
          <c:w val="0.14781897965879265"/>
          <c:h val="9.182970872435769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2000" u="sng" dirty="0">
                <a:solidFill>
                  <a:schemeClr val="tx1"/>
                </a:solidFill>
              </a:rPr>
              <a:t>2019</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50C8A0"/>
            </a:solidFill>
            <a:ln>
              <a:noFill/>
            </a:ln>
            <a:effectLst/>
          </c:spPr>
          <c:invertIfNegative val="0"/>
          <c:dPt>
            <c:idx val="0"/>
            <c:invertIfNegative val="0"/>
            <c:bubble3D val="0"/>
            <c:spPr>
              <a:solidFill>
                <a:srgbClr val="3682B4"/>
              </a:solidFill>
              <a:ln>
                <a:noFill/>
              </a:ln>
              <a:effectLst/>
            </c:spPr>
            <c:extLst xmlns:c16r2="http://schemas.microsoft.com/office/drawing/2015/06/chart">
              <c:ext xmlns:c16="http://schemas.microsoft.com/office/drawing/2014/chart" uri="{C3380CC4-5D6E-409C-BE32-E72D297353CC}">
                <c16:uniqueId val="{00000001-1B90-4F17-B9DD-2ECBBE078F45}"/>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MVPD</c:v>
                </c:pt>
                <c:pt idx="1">
                  <c:v>OTA-Only</c:v>
                </c:pt>
                <c:pt idx="2">
                  <c:v>OTT-Only</c:v>
                </c:pt>
                <c:pt idx="3">
                  <c:v>vMVPD</c:v>
                </c:pt>
              </c:strCache>
            </c:strRef>
          </c:cat>
          <c:val>
            <c:numRef>
              <c:f>Sheet1!$B$2:$B$5</c:f>
              <c:numCache>
                <c:formatCode>General</c:formatCode>
                <c:ptCount val="4"/>
                <c:pt idx="0" formatCode="0.0">
                  <c:v>82</c:v>
                </c:pt>
                <c:pt idx="1">
                  <c:v>18.399999999999999</c:v>
                </c:pt>
                <c:pt idx="2">
                  <c:v>16.399999999999999</c:v>
                </c:pt>
                <c:pt idx="3">
                  <c:v>9.3000000000000007</c:v>
                </c:pt>
              </c:numCache>
            </c:numRef>
          </c:val>
          <c:extLst xmlns:c16r2="http://schemas.microsoft.com/office/drawing/2015/06/chart">
            <c:ext xmlns:c16="http://schemas.microsoft.com/office/drawing/2014/chart" uri="{C3380CC4-5D6E-409C-BE32-E72D297353CC}">
              <c16:uniqueId val="{00000002-1B90-4F17-B9DD-2ECBBE078F45}"/>
            </c:ext>
          </c:extLst>
        </c:ser>
        <c:dLbls>
          <c:showLegendKey val="0"/>
          <c:showVal val="0"/>
          <c:showCatName val="0"/>
          <c:showSerName val="0"/>
          <c:showPercent val="0"/>
          <c:showBubbleSize val="0"/>
        </c:dLbls>
        <c:gapWidth val="219"/>
        <c:overlap val="-27"/>
        <c:axId val="477341776"/>
        <c:axId val="477341384"/>
      </c:barChart>
      <c:catAx>
        <c:axId val="4773417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77341384"/>
        <c:crosses val="autoZero"/>
        <c:auto val="1"/>
        <c:lblAlgn val="ctr"/>
        <c:lblOffset val="100"/>
        <c:noMultiLvlLbl val="0"/>
      </c:catAx>
      <c:valAx>
        <c:axId val="477341384"/>
        <c:scaling>
          <c:orientation val="minMax"/>
        </c:scaling>
        <c:delete val="1"/>
        <c:axPos val="l"/>
        <c:numFmt formatCode="0.0" sourceLinked="1"/>
        <c:majorTickMark val="out"/>
        <c:minorTickMark val="none"/>
        <c:tickLblPos val="nextTo"/>
        <c:crossAx val="47734177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of Time Spent</c:v>
                </c:pt>
              </c:strCache>
            </c:strRef>
          </c:tx>
          <c:dPt>
            <c:idx val="0"/>
            <c:bubble3D val="0"/>
            <c:spPr>
              <a:solidFill>
                <a:srgbClr val="567CB4"/>
              </a:solidFill>
              <a:ln w="19050">
                <a:solidFill>
                  <a:schemeClr val="lt1"/>
                </a:solidFill>
              </a:ln>
              <a:effectLst/>
            </c:spPr>
            <c:extLst xmlns:c16r2="http://schemas.microsoft.com/office/drawing/2015/06/chart">
              <c:ext xmlns:c16="http://schemas.microsoft.com/office/drawing/2014/chart" uri="{C3380CC4-5D6E-409C-BE32-E72D297353CC}">
                <c16:uniqueId val="{00000001-B26A-42A4-8184-1D094D709B6F}"/>
              </c:ext>
            </c:extLst>
          </c:dPt>
          <c:dPt>
            <c:idx val="1"/>
            <c:bubble3D val="0"/>
            <c:spPr>
              <a:solidFill>
                <a:srgbClr val="50C8A0"/>
              </a:solidFill>
              <a:ln w="19050">
                <a:solidFill>
                  <a:schemeClr val="lt1"/>
                </a:solidFill>
              </a:ln>
              <a:effectLst/>
            </c:spPr>
            <c:extLst xmlns:c16r2="http://schemas.microsoft.com/office/drawing/2015/06/chart">
              <c:ext xmlns:c16="http://schemas.microsoft.com/office/drawing/2014/chart" uri="{C3380CC4-5D6E-409C-BE32-E72D297353CC}">
                <c16:uniqueId val="{00000003-B26A-42A4-8184-1D094D709B6F}"/>
              </c:ext>
            </c:extLst>
          </c:dPt>
          <c:dPt>
            <c:idx val="2"/>
            <c:bubble3D val="0"/>
            <c:spPr>
              <a:solidFill>
                <a:srgbClr val="FAB982"/>
              </a:solidFill>
              <a:ln w="19050">
                <a:solidFill>
                  <a:schemeClr val="lt1"/>
                </a:solidFill>
              </a:ln>
              <a:effectLst/>
            </c:spPr>
            <c:extLst xmlns:c16r2="http://schemas.microsoft.com/office/drawing/2015/06/chart">
              <c:ext xmlns:c16="http://schemas.microsoft.com/office/drawing/2014/chart" uri="{C3380CC4-5D6E-409C-BE32-E72D297353CC}">
                <c16:uniqueId val="{00000005-B26A-42A4-8184-1D094D709B6F}"/>
              </c:ext>
            </c:extLst>
          </c:dPt>
          <c:dPt>
            <c:idx val="3"/>
            <c:bubble3D val="0"/>
            <c:spPr>
              <a:solidFill>
                <a:srgbClr val="7030A0"/>
              </a:solidFill>
              <a:ln w="19050">
                <a:solidFill>
                  <a:schemeClr val="lt1"/>
                </a:solidFill>
              </a:ln>
              <a:effectLst/>
            </c:spPr>
            <c:extLst xmlns:c16r2="http://schemas.microsoft.com/office/drawing/2015/06/chart">
              <c:ext xmlns:c16="http://schemas.microsoft.com/office/drawing/2014/chart" uri="{C3380CC4-5D6E-409C-BE32-E72D297353CC}">
                <c16:uniqueId val="{00000007-B26A-42A4-8184-1D094D709B6F}"/>
              </c:ext>
            </c:extLst>
          </c:dPt>
          <c:dPt>
            <c:idx val="4"/>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9-B26A-42A4-8184-1D094D709B6F}"/>
              </c:ext>
            </c:extLst>
          </c:dPt>
          <c:dPt>
            <c:idx val="5"/>
            <c:bubble3D val="0"/>
            <c:spPr>
              <a:solidFill>
                <a:srgbClr val="FFFF99"/>
              </a:solidFill>
              <a:ln w="19050">
                <a:solidFill>
                  <a:schemeClr val="lt1"/>
                </a:solidFill>
              </a:ln>
              <a:effectLst/>
            </c:spPr>
            <c:extLst xmlns:c16r2="http://schemas.microsoft.com/office/drawing/2015/06/chart">
              <c:ext xmlns:c16="http://schemas.microsoft.com/office/drawing/2014/chart" uri="{C3380CC4-5D6E-409C-BE32-E72D297353CC}">
                <c16:uniqueId val="{0000000B-B26A-42A4-8184-1D094D709B6F}"/>
              </c:ext>
            </c:extLst>
          </c:dPt>
          <c:dLbls>
            <c:dLbl>
              <c:idx val="0"/>
              <c:layout>
                <c:manualLayout>
                  <c:x val="-0.11389781812053729"/>
                  <c:y val="0.11110141848540073"/>
                </c:manualLayout>
              </c:layout>
              <c:tx>
                <c:rich>
                  <a:bodyPr/>
                  <a:lstStyle/>
                  <a:p>
                    <a:r>
                      <a:rPr lang="en-US" sz="1800" dirty="0"/>
                      <a:t>78%</a:t>
                    </a:r>
                  </a:p>
                  <a:p>
                    <a:r>
                      <a:rPr lang="en-US" sz="1600" b="0" dirty="0"/>
                      <a:t>(31:11)</a:t>
                    </a:r>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B26A-42A4-8184-1D094D709B6F}"/>
                </c:ext>
                <c:ext xmlns:c15="http://schemas.microsoft.com/office/drawing/2012/chart" uri="{CE6537A1-D6FC-4f65-9D91-7224C49458BB}"/>
              </c:extLst>
            </c:dLbl>
            <c:dLbl>
              <c:idx val="1"/>
              <c:layout>
                <c:manualLayout>
                  <c:x val="-1.2022155997674833E-2"/>
                  <c:y val="-1.7767489794663169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r>
                      <a:rPr lang="en-US" sz="1800" dirty="0">
                        <a:solidFill>
                          <a:schemeClr val="tx1"/>
                        </a:solidFill>
                      </a:rPr>
                      <a:t>10%</a:t>
                    </a:r>
                  </a:p>
                  <a:p>
                    <a:pPr>
                      <a:defRPr sz="1600" b="1">
                        <a:solidFill>
                          <a:schemeClr val="tx1"/>
                        </a:solidFill>
                      </a:defRPr>
                    </a:pPr>
                    <a:r>
                      <a:rPr lang="en-US" sz="1600" b="0" dirty="0">
                        <a:solidFill>
                          <a:schemeClr val="tx1"/>
                        </a:solidFill>
                      </a:rPr>
                      <a:t>(4:05)</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B26A-42A4-8184-1D094D709B6F}"/>
                </c:ext>
                <c:ext xmlns:c15="http://schemas.microsoft.com/office/drawing/2012/chart" uri="{CE6537A1-D6FC-4f65-9D91-7224C49458BB}"/>
              </c:extLst>
            </c:dLbl>
            <c:dLbl>
              <c:idx val="2"/>
              <c:layout>
                <c:manualLayout>
                  <c:x val="-3.07798349887939E-2"/>
                  <c:y val="5.8359987212223408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r>
                      <a:rPr lang="en-US" sz="1800" dirty="0"/>
                      <a:t>4%</a:t>
                    </a:r>
                    <a:endParaRPr lang="en-US" sz="1600" dirty="0"/>
                  </a:p>
                  <a:p>
                    <a:pPr>
                      <a:defRPr sz="1600" b="1">
                        <a:solidFill>
                          <a:schemeClr val="tx1"/>
                        </a:solidFill>
                      </a:defRPr>
                    </a:pPr>
                    <a:r>
                      <a:rPr lang="en-US" sz="1600" b="0" dirty="0"/>
                      <a:t>(1:39)</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B26A-42A4-8184-1D094D709B6F}"/>
                </c:ext>
                <c:ext xmlns:c15="http://schemas.microsoft.com/office/drawing/2012/chart" uri="{CE6537A1-D6FC-4f65-9D91-7224C49458BB}"/>
              </c:extLst>
            </c:dLbl>
            <c:dLbl>
              <c:idx val="3"/>
              <c:layout>
                <c:manualLayout>
                  <c:x val="-1.8262412898536119E-2"/>
                  <c:y val="-7.0393624019818573E-4"/>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r>
                      <a:rPr lang="en-US" sz="1600" dirty="0"/>
                      <a:t>1</a:t>
                    </a:r>
                  </a:p>
                  <a:p>
                    <a:pPr>
                      <a:defRPr sz="1600" b="1">
                        <a:solidFill>
                          <a:schemeClr val="tx1"/>
                        </a:solidFill>
                      </a:defRPr>
                    </a:pPr>
                    <a:r>
                      <a:rPr lang="en-US" sz="1600" b="0" dirty="0"/>
                      <a:t>(0:35)</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B26A-42A4-8184-1D094D709B6F}"/>
                </c:ext>
                <c:ext xmlns:c15="http://schemas.microsoft.com/office/drawing/2012/chart" uri="{CE6537A1-D6FC-4f65-9D91-7224C49458BB}"/>
              </c:extLst>
            </c:dLbl>
            <c:dLbl>
              <c:idx val="4"/>
              <c:layout>
                <c:manualLayout>
                  <c:x val="-3.8978867488339466E-2"/>
                  <c:y val="-4.9445707260323185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fld id="{80B668F9-7E91-4971-A29F-1F3F4163807F}" type="PERCENTAGE">
                      <a:rPr lang="en-US" sz="1800" smtClean="0"/>
                      <a:pPr>
                        <a:defRPr sz="1600" b="1">
                          <a:solidFill>
                            <a:schemeClr val="tx1"/>
                          </a:solidFill>
                        </a:defRPr>
                      </a:pPr>
                      <a:t>[PERCENTAGE]</a:t>
                    </a:fld>
                    <a:endParaRPr lang="en-US" sz="1600" dirty="0"/>
                  </a:p>
                  <a:p>
                    <a:pPr>
                      <a:defRPr sz="1600" b="1">
                        <a:solidFill>
                          <a:schemeClr val="tx1"/>
                        </a:solidFill>
                      </a:defRPr>
                    </a:pPr>
                    <a:r>
                      <a:rPr lang="en-US" sz="1600" b="0" dirty="0"/>
                      <a:t>(1:30)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B26A-42A4-8184-1D094D709B6F}"/>
                </c:ext>
                <c:ext xmlns:c15="http://schemas.microsoft.com/office/drawing/2012/chart" uri="{CE6537A1-D6FC-4f65-9D91-7224C49458BB}">
                  <c15:dlblFieldTable/>
                  <c15:showDataLabelsRange val="0"/>
                </c:ext>
              </c:extLst>
            </c:dLbl>
            <c:dLbl>
              <c:idx val="5"/>
              <c:layout>
                <c:manualLayout>
                  <c:x val="9.0497206174373207E-4"/>
                  <c:y val="-8.2337068317457671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fld id="{FDE46399-4CB8-4880-9EBE-48347CD984D5}" type="PERCENTAGE">
                      <a:rPr lang="en-US" sz="1800" smtClean="0"/>
                      <a:pPr>
                        <a:defRPr sz="1600" b="1">
                          <a:solidFill>
                            <a:schemeClr val="tx1"/>
                          </a:solidFill>
                        </a:defRPr>
                      </a:pPr>
                      <a:t>[PERCENTAGE]</a:t>
                    </a:fld>
                    <a:endParaRPr lang="en-US" sz="1600" dirty="0"/>
                  </a:p>
                  <a:p>
                    <a:pPr>
                      <a:defRPr sz="1600" b="1">
                        <a:solidFill>
                          <a:schemeClr val="tx1"/>
                        </a:solidFill>
                      </a:defRPr>
                    </a:pPr>
                    <a:r>
                      <a:rPr lang="en-US" sz="1600" b="0" dirty="0"/>
                      <a:t>(0:48)</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B-B26A-42A4-8184-1D094D709B6F}"/>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TV (Live + DVR/Time-Shifted TV)</c:v>
                </c:pt>
                <c:pt idx="1">
                  <c:v>Internet Connected Device</c:v>
                </c:pt>
                <c:pt idx="2">
                  <c:v>Game Console</c:v>
                </c:pt>
                <c:pt idx="3">
                  <c:v>Video on a Computer</c:v>
                </c:pt>
                <c:pt idx="4">
                  <c:v>Video on a Smartphone</c:v>
                </c:pt>
                <c:pt idx="5">
                  <c:v>Video on Tablet</c:v>
                </c:pt>
              </c:strCache>
            </c:strRef>
          </c:cat>
          <c:val>
            <c:numRef>
              <c:f>Sheet1!$B$2:$B$7</c:f>
              <c:numCache>
                <c:formatCode>General</c:formatCode>
                <c:ptCount val="6"/>
                <c:pt idx="0" formatCode="#,##0">
                  <c:v>1871</c:v>
                </c:pt>
                <c:pt idx="1">
                  <c:v>245</c:v>
                </c:pt>
                <c:pt idx="2">
                  <c:v>99</c:v>
                </c:pt>
                <c:pt idx="3">
                  <c:v>35</c:v>
                </c:pt>
                <c:pt idx="4">
                  <c:v>90</c:v>
                </c:pt>
                <c:pt idx="5">
                  <c:v>48</c:v>
                </c:pt>
              </c:numCache>
            </c:numRef>
          </c:val>
          <c:extLst xmlns:c16r2="http://schemas.microsoft.com/office/drawing/2015/06/chart">
            <c:ext xmlns:c16="http://schemas.microsoft.com/office/drawing/2014/chart" uri="{C3380CC4-5D6E-409C-BE32-E72D297353CC}">
              <c16:uniqueId val="{0000000C-B26A-42A4-8184-1D094D709B6F}"/>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D-B432-4FCD-AB6F-F9D1DABCF41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F-B432-4FCD-AB6F-F9D1DABCF41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11-B432-4FCD-AB6F-F9D1DABCF414}"/>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13-B432-4FCD-AB6F-F9D1DABCF414}"/>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15-B432-4FCD-AB6F-F9D1DABCF414}"/>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17-B432-4FCD-AB6F-F9D1DABCF414}"/>
              </c:ext>
            </c:extLst>
          </c:dPt>
          <c:cat>
            <c:strRef>
              <c:f>Sheet1!$A$2:$A$7</c:f>
              <c:strCache>
                <c:ptCount val="6"/>
                <c:pt idx="0">
                  <c:v>TV (Live + DVR/Time-Shifted TV)</c:v>
                </c:pt>
                <c:pt idx="1">
                  <c:v>Internet Connected Device</c:v>
                </c:pt>
                <c:pt idx="2">
                  <c:v>Game Console</c:v>
                </c:pt>
                <c:pt idx="3">
                  <c:v>Video on a Computer</c:v>
                </c:pt>
                <c:pt idx="4">
                  <c:v>Video on a Smartphone</c:v>
                </c:pt>
                <c:pt idx="5">
                  <c:v>Video on Tablet</c:v>
                </c:pt>
              </c:strCache>
            </c:strRef>
          </c:cat>
          <c:val>
            <c:numRef>
              <c:f>Sheet1!$C$2:$C$7</c:f>
              <c:numCache>
                <c:formatCode>0%</c:formatCode>
                <c:ptCount val="6"/>
                <c:pt idx="0">
                  <c:v>0.78350083752093802</c:v>
                </c:pt>
                <c:pt idx="1">
                  <c:v>0.1025963149078727</c:v>
                </c:pt>
                <c:pt idx="2">
                  <c:v>4.1457286432160803E-2</c:v>
                </c:pt>
                <c:pt idx="3">
                  <c:v>1.4656616415410386E-2</c:v>
                </c:pt>
                <c:pt idx="4">
                  <c:v>3.7688442211055273E-2</c:v>
                </c:pt>
                <c:pt idx="5">
                  <c:v>2.0100502512562814E-2</c:v>
                </c:pt>
              </c:numCache>
            </c:numRef>
          </c:val>
          <c:extLst xmlns:c16r2="http://schemas.microsoft.com/office/drawing/2015/06/chart">
            <c:ext xmlns:c16="http://schemas.microsoft.com/office/drawing/2014/chart" uri="{C3380CC4-5D6E-409C-BE32-E72D297353CC}">
              <c16:uniqueId val="{00000018-B432-4FCD-AB6F-F9D1DABCF414}"/>
            </c:ext>
          </c:extLst>
        </c:ser>
        <c:dLbls>
          <c:showLegendKey val="0"/>
          <c:showVal val="0"/>
          <c:showCatName val="0"/>
          <c:showSerName val="0"/>
          <c:showPercent val="0"/>
          <c:showBubbleSize val="0"/>
          <c:showLeaderLines val="1"/>
        </c:dLbls>
        <c:firstSliceAng val="290"/>
      </c:pieChart>
      <c:spPr>
        <a:noFill/>
        <a:ln>
          <a:noFill/>
        </a:ln>
        <a:effectLst/>
      </c:spPr>
    </c:plotArea>
    <c:legend>
      <c:legendPos val="b"/>
      <c:layout>
        <c:manualLayout>
          <c:xMode val="edge"/>
          <c:yMode val="edge"/>
          <c:x val="6.1618537243945549E-3"/>
          <c:y val="0.86286635451129789"/>
          <c:w val="0.98968138563268548"/>
          <c:h val="6.1774721880405309E-2"/>
        </c:manualLayout>
      </c:layout>
      <c:overlay val="0"/>
      <c:spPr>
        <a:noFill/>
        <a:ln>
          <a:solidFill>
            <a:schemeClr val="tx1"/>
          </a:solid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latin typeface="Open Sans" panose="020B0606030504020204" pitchFamily="34" charset="0"/>
                <a:ea typeface="Open Sans" panose="020B0606030504020204" pitchFamily="34" charset="0"/>
                <a:cs typeface="Open Sans" panose="020B0606030504020204" pitchFamily="34" charset="0"/>
              </a:defRPr>
            </a:pPr>
            <a:r>
              <a:rPr lang="en-US" u="sng" dirty="0">
                <a:latin typeface="Open Sans" panose="020B0606030504020204" pitchFamily="34" charset="0"/>
                <a:ea typeface="Open Sans" panose="020B0606030504020204" pitchFamily="34" charset="0"/>
                <a:cs typeface="Open Sans" panose="020B0606030504020204" pitchFamily="34" charset="0"/>
              </a:rPr>
              <a:t>Average Minute Audience</a:t>
            </a:r>
            <a:r>
              <a:rPr lang="en-US" dirty="0">
                <a:latin typeface="Open Sans" panose="020B0606030504020204" pitchFamily="34" charset="0"/>
                <a:ea typeface="Open Sans" panose="020B0606030504020204" pitchFamily="34" charset="0"/>
                <a:cs typeface="Open Sans" panose="020B0606030504020204" pitchFamily="34" charset="0"/>
              </a:rPr>
              <a:t>: Adults 18+</a:t>
            </a:r>
          </a:p>
          <a:p>
            <a:pPr>
              <a:defRPr>
                <a:latin typeface="Open Sans" panose="020B0606030504020204" pitchFamily="34" charset="0"/>
                <a:ea typeface="Open Sans" panose="020B0606030504020204" pitchFamily="34" charset="0"/>
                <a:cs typeface="Open Sans" panose="020B0606030504020204" pitchFamily="34" charset="0"/>
              </a:defRPr>
            </a:pPr>
            <a:r>
              <a:rPr lang="en-US" dirty="0">
                <a:latin typeface="Open Sans" panose="020B0606030504020204" pitchFamily="34" charset="0"/>
                <a:ea typeface="Open Sans" panose="020B0606030504020204" pitchFamily="34" charset="0"/>
                <a:cs typeface="Open Sans" panose="020B0606030504020204" pitchFamily="34" charset="0"/>
              </a:rPr>
              <a:t>Q1 ‘19</a:t>
            </a:r>
          </a:p>
        </c:rich>
      </c:tx>
      <c:layout>
        <c:manualLayout>
          <c:xMode val="edge"/>
          <c:yMode val="edge"/>
          <c:x val="0.35208525239961697"/>
          <c:y val="6.8645083742145827E-2"/>
        </c:manualLayout>
      </c:layout>
      <c:overlay val="0"/>
    </c:title>
    <c:autoTitleDeleted val="0"/>
    <c:plotArea>
      <c:layout>
        <c:manualLayout>
          <c:layoutTarget val="inner"/>
          <c:xMode val="edge"/>
          <c:yMode val="edge"/>
          <c:x val="8.2071488374959485E-3"/>
          <c:y val="0.16078753892581527"/>
          <c:w val="0.99132114330671717"/>
          <c:h val="0.69477617052066931"/>
        </c:manualLayout>
      </c:layout>
      <c:barChart>
        <c:barDir val="col"/>
        <c:grouping val="clustered"/>
        <c:varyColors val="0"/>
        <c:ser>
          <c:idx val="0"/>
          <c:order val="0"/>
          <c:tx>
            <c:strRef>
              <c:f>Sheet1!$B$1</c:f>
              <c:strCache>
                <c:ptCount val="1"/>
                <c:pt idx="0">
                  <c:v>#</c:v>
                </c:pt>
              </c:strCache>
            </c:strRef>
          </c:tx>
          <c:spPr>
            <a:solidFill>
              <a:srgbClr val="3682B4"/>
            </a:solidFill>
          </c:spPr>
          <c:invertIfNegative val="0"/>
          <c:dPt>
            <c:idx val="0"/>
            <c:invertIfNegative val="0"/>
            <c:bubble3D val="0"/>
            <c:extLst xmlns:c16r2="http://schemas.microsoft.com/office/drawing/2015/06/chart">
              <c:ext xmlns:c16="http://schemas.microsoft.com/office/drawing/2014/chart" uri="{C3380CC4-5D6E-409C-BE32-E72D297353CC}">
                <c16:uniqueId val="{00000001-221D-4FE2-AD80-BFB9A656ACB9}"/>
              </c:ext>
            </c:extLst>
          </c:dPt>
          <c:dPt>
            <c:idx val="1"/>
            <c:invertIfNegative val="0"/>
            <c:bubble3D val="0"/>
            <c:spPr>
              <a:solidFill>
                <a:srgbClr val="50C8A0"/>
              </a:solidFill>
            </c:spPr>
            <c:extLst xmlns:c16r2="http://schemas.microsoft.com/office/drawing/2015/06/chart">
              <c:ext xmlns:c16="http://schemas.microsoft.com/office/drawing/2014/chart" uri="{C3380CC4-5D6E-409C-BE32-E72D297353CC}">
                <c16:uniqueId val="{00000003-221D-4FE2-AD80-BFB9A656ACB9}"/>
              </c:ext>
            </c:extLst>
          </c:dPt>
          <c:dPt>
            <c:idx val="2"/>
            <c:invertIfNegative val="0"/>
            <c:bubble3D val="0"/>
            <c:spPr>
              <a:solidFill>
                <a:srgbClr val="50C8A0"/>
              </a:solidFill>
            </c:spPr>
            <c:extLst xmlns:c16r2="http://schemas.microsoft.com/office/drawing/2015/06/chart">
              <c:ext xmlns:c16="http://schemas.microsoft.com/office/drawing/2014/chart" uri="{C3380CC4-5D6E-409C-BE32-E72D297353CC}">
                <c16:uniqueId val="{0000000F-221D-4FE2-AD80-BFB9A656ACB9}"/>
              </c:ext>
            </c:extLst>
          </c:dPt>
          <c:dPt>
            <c:idx val="3"/>
            <c:invertIfNegative val="0"/>
            <c:bubble3D val="0"/>
            <c:spPr>
              <a:solidFill>
                <a:srgbClr val="50C8A0"/>
              </a:solidFill>
            </c:spPr>
            <c:extLst xmlns:c16r2="http://schemas.microsoft.com/office/drawing/2015/06/chart">
              <c:ext xmlns:c16="http://schemas.microsoft.com/office/drawing/2014/chart" uri="{C3380CC4-5D6E-409C-BE32-E72D297353CC}">
                <c16:uniqueId val="{00000005-221D-4FE2-AD80-BFB9A656ACB9}"/>
              </c:ext>
            </c:extLst>
          </c:dPt>
          <c:dPt>
            <c:idx val="4"/>
            <c:invertIfNegative val="0"/>
            <c:bubble3D val="0"/>
            <c:spPr>
              <a:solidFill>
                <a:srgbClr val="50C8A0"/>
              </a:solidFill>
            </c:spPr>
            <c:extLst xmlns:c16r2="http://schemas.microsoft.com/office/drawing/2015/06/chart">
              <c:ext xmlns:c16="http://schemas.microsoft.com/office/drawing/2014/chart" uri="{C3380CC4-5D6E-409C-BE32-E72D297353CC}">
                <c16:uniqueId val="{00000007-221D-4FE2-AD80-BFB9A656ACB9}"/>
              </c:ext>
            </c:extLst>
          </c:dPt>
          <c:dPt>
            <c:idx val="5"/>
            <c:invertIfNegative val="0"/>
            <c:bubble3D val="0"/>
            <c:extLst xmlns:c16r2="http://schemas.microsoft.com/office/drawing/2015/06/chart">
              <c:ext xmlns:c16="http://schemas.microsoft.com/office/drawing/2014/chart" uri="{C3380CC4-5D6E-409C-BE32-E72D297353CC}">
                <c16:uniqueId val="{00000008-221D-4FE2-AD80-BFB9A656ACB9}"/>
              </c:ext>
            </c:extLst>
          </c:dPt>
          <c:dPt>
            <c:idx val="6"/>
            <c:invertIfNegative val="0"/>
            <c:bubble3D val="0"/>
            <c:extLst xmlns:c16r2="http://schemas.microsoft.com/office/drawing/2015/06/chart">
              <c:ext xmlns:c16="http://schemas.microsoft.com/office/drawing/2014/chart" uri="{C3380CC4-5D6E-409C-BE32-E72D297353CC}">
                <c16:uniqueId val="{0000000A-221D-4FE2-AD80-BFB9A656ACB9}"/>
              </c:ext>
            </c:extLst>
          </c:dPt>
          <c:dPt>
            <c:idx val="7"/>
            <c:invertIfNegative val="0"/>
            <c:bubble3D val="0"/>
            <c:extLst xmlns:c16r2="http://schemas.microsoft.com/office/drawing/2015/06/chart">
              <c:ext xmlns:c16="http://schemas.microsoft.com/office/drawing/2014/chart" uri="{C3380CC4-5D6E-409C-BE32-E72D297353CC}">
                <c16:uniqueId val="{0000000B-221D-4FE2-AD80-BFB9A656ACB9}"/>
              </c:ext>
            </c:extLst>
          </c:dPt>
          <c:dPt>
            <c:idx val="9"/>
            <c:invertIfNegative val="0"/>
            <c:bubble3D val="0"/>
            <c:extLst xmlns:c16r2="http://schemas.microsoft.com/office/drawing/2015/06/chart">
              <c:ext xmlns:c16="http://schemas.microsoft.com/office/drawing/2014/chart" uri="{C3380CC4-5D6E-409C-BE32-E72D297353CC}">
                <c16:uniqueId val="{0000000C-221D-4FE2-AD80-BFB9A656ACB9}"/>
              </c:ext>
            </c:extLst>
          </c:dPt>
          <c:dPt>
            <c:idx val="11"/>
            <c:invertIfNegative val="0"/>
            <c:bubble3D val="0"/>
            <c:extLst xmlns:c16r2="http://schemas.microsoft.com/office/drawing/2015/06/chart">
              <c:ext xmlns:c16="http://schemas.microsoft.com/office/drawing/2014/chart" uri="{C3380CC4-5D6E-409C-BE32-E72D297353CC}">
                <c16:uniqueId val="{0000000D-221D-4FE2-AD80-BFB9A656ACB9}"/>
              </c:ext>
            </c:extLst>
          </c:dPt>
          <c:dLbls>
            <c:spPr>
              <a:noFill/>
              <a:ln>
                <a:noFill/>
              </a:ln>
              <a:effectLst/>
            </c:spPr>
            <c:txPr>
              <a:bodyPr wrap="square" lIns="38100" tIns="19050" rIns="38100" bIns="19050" anchor="ctr">
                <a:spAutoFit/>
              </a:bodyPr>
              <a:lstStyle/>
              <a:p>
                <a:pPr>
                  <a:defRPr b="1">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Sheet1!$A$2:$A$6</c:f>
              <c:strCache>
                <c:ptCount val="5"/>
                <c:pt idx="0">
                  <c:v>Live + Time-Shifted TV</c:v>
                </c:pt>
                <c:pt idx="1">
                  <c:v>TV-Connected Devices</c:v>
                </c:pt>
                <c:pt idx="2">
                  <c:v>Video on a Computer</c:v>
                </c:pt>
                <c:pt idx="3">
                  <c:v>Video Focused App/Web on a Smartphone</c:v>
                </c:pt>
                <c:pt idx="4">
                  <c:v>Video Focused App/Web on a Tablet</c:v>
                </c:pt>
              </c:strCache>
            </c:strRef>
          </c:cat>
          <c:val>
            <c:numRef>
              <c:f>Sheet1!$B$2:$B$6</c:f>
              <c:numCache>
                <c:formatCode>#,##0</c:formatCode>
                <c:ptCount val="5"/>
                <c:pt idx="0">
                  <c:v>46357366</c:v>
                </c:pt>
                <c:pt idx="1">
                  <c:v>9390402</c:v>
                </c:pt>
                <c:pt idx="2">
                  <c:v>867188</c:v>
                </c:pt>
                <c:pt idx="3">
                  <c:v>2229911</c:v>
                </c:pt>
                <c:pt idx="4">
                  <c:v>1189286</c:v>
                </c:pt>
              </c:numCache>
            </c:numRef>
          </c:val>
          <c:extLst xmlns:c16r2="http://schemas.microsoft.com/office/drawing/2015/06/chart">
            <c:ext xmlns:c16="http://schemas.microsoft.com/office/drawing/2014/chart" uri="{C3380CC4-5D6E-409C-BE32-E72D297353CC}">
              <c16:uniqueId val="{0000000E-221D-4FE2-AD80-BFB9A656ACB9}"/>
            </c:ext>
          </c:extLst>
        </c:ser>
        <c:dLbls>
          <c:showLegendKey val="0"/>
          <c:showVal val="1"/>
          <c:showCatName val="0"/>
          <c:showSerName val="0"/>
          <c:showPercent val="0"/>
          <c:showBubbleSize val="0"/>
        </c:dLbls>
        <c:gapWidth val="150"/>
        <c:overlap val="-25"/>
        <c:axId val="477340208"/>
        <c:axId val="477339816"/>
      </c:barChart>
      <c:catAx>
        <c:axId val="477340208"/>
        <c:scaling>
          <c:orientation val="minMax"/>
        </c:scaling>
        <c:delete val="0"/>
        <c:axPos val="b"/>
        <c:numFmt formatCode="General" sourceLinked="0"/>
        <c:majorTickMark val="none"/>
        <c:minorTickMark val="none"/>
        <c:tickLblPos val="nextTo"/>
        <c:txPr>
          <a:bodyPr/>
          <a:lstStyle/>
          <a:p>
            <a:pPr>
              <a:defRPr sz="1200" b="1">
                <a:latin typeface="Open Sans" panose="020B0606030504020204" pitchFamily="34" charset="0"/>
                <a:ea typeface="Open Sans" panose="020B0606030504020204" pitchFamily="34" charset="0"/>
                <a:cs typeface="Open Sans" panose="020B0606030504020204" pitchFamily="34" charset="0"/>
              </a:defRPr>
            </a:pPr>
            <a:endParaRPr lang="en-US"/>
          </a:p>
        </c:txPr>
        <c:crossAx val="477339816"/>
        <c:crosses val="autoZero"/>
        <c:auto val="1"/>
        <c:lblAlgn val="ctr"/>
        <c:lblOffset val="100"/>
        <c:noMultiLvlLbl val="0"/>
      </c:catAx>
      <c:valAx>
        <c:axId val="477339816"/>
        <c:scaling>
          <c:orientation val="minMax"/>
        </c:scaling>
        <c:delete val="1"/>
        <c:axPos val="l"/>
        <c:numFmt formatCode="#,##0" sourceLinked="1"/>
        <c:majorTickMark val="out"/>
        <c:minorTickMark val="none"/>
        <c:tickLblPos val="nextTo"/>
        <c:crossAx val="477340208"/>
        <c:crosses val="autoZero"/>
        <c:crossBetween val="between"/>
      </c:valAx>
    </c:plotArea>
    <c:plotVisOnly val="1"/>
    <c:dispBlanksAs val="gap"/>
    <c:showDLblsOverMax val="0"/>
  </c:chart>
  <c:txPr>
    <a:bodyPr/>
    <a:lstStyle/>
    <a:p>
      <a:pPr>
        <a:defRPr sz="1400"/>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45316977921029E-3"/>
          <c:y val="1.9817056087659195E-2"/>
          <c:w val="0.98789093660441585"/>
          <c:h val="0.90309161678948657"/>
        </c:manualLayout>
      </c:layout>
      <c:barChart>
        <c:barDir val="col"/>
        <c:grouping val="clustered"/>
        <c:varyColors val="0"/>
        <c:ser>
          <c:idx val="0"/>
          <c:order val="0"/>
          <c:tx>
            <c:strRef>
              <c:f>Sheet1!$B$1</c:f>
              <c:strCache>
                <c:ptCount val="1"/>
                <c:pt idx="0">
                  <c:v>Series 1</c:v>
                </c:pt>
              </c:strCache>
            </c:strRef>
          </c:tx>
          <c:spPr>
            <a:solidFill>
              <a:srgbClr val="50C8A0"/>
            </a:solidFill>
          </c:spPr>
          <c:invertIfNegative val="0"/>
          <c:dLbls>
            <c:dLbl>
              <c:idx val="0"/>
              <c:layout>
                <c:manualLayout>
                  <c:x val="5.2066929133858149E-4"/>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253-4D5A-9616-33E6404A95C6}"/>
                </c:ext>
                <c:ext xmlns:c15="http://schemas.microsoft.com/office/drawing/2012/chart" uri="{CE6537A1-D6FC-4f65-9D91-7224C49458BB}"/>
              </c:extLst>
            </c:dLbl>
            <c:dLbl>
              <c:idx val="1"/>
              <c:layout>
                <c:manualLayout>
                  <c:x val="0"/>
                  <c:y val="3.314101859128144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253-4D5A-9616-33E6404A95C6}"/>
                </c:ext>
                <c:ext xmlns:c15="http://schemas.microsoft.com/office/drawing/2012/chart" uri="{CE6537A1-D6FC-4f65-9D91-7224C49458BB}"/>
              </c:extLst>
            </c:dLbl>
            <c:dLbl>
              <c:idx val="2"/>
              <c:layout>
                <c:manualLayout>
                  <c:x val="1.3866554394889798E-3"/>
                  <c:y val="4.129584347004839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F77-40E9-80E6-1F654E246867}"/>
                </c:ext>
                <c:ext xmlns:c15="http://schemas.microsoft.com/office/drawing/2012/chart" uri="{CE6537A1-D6FC-4f65-9D91-7224C49458BB}"/>
              </c:extLst>
            </c:dLbl>
            <c:dLbl>
              <c:idx val="3"/>
              <c:layout>
                <c:manualLayout>
                  <c:x val="-1.0349409448819089E-3"/>
                  <c:y val="3.187598725754997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F77-40E9-80E6-1F654E246867}"/>
                </c:ext>
                <c:ext xmlns:c15="http://schemas.microsoft.com/office/drawing/2012/chart" uri="{CE6537A1-D6FC-4f65-9D91-7224C49458BB}"/>
              </c:extLst>
            </c:dLbl>
            <c:dLbl>
              <c:idx val="4"/>
              <c:layout>
                <c:manualLayout>
                  <c:x val="0"/>
                  <c:y val="1.081070958262986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5FF-4872-A660-CDEA18022260}"/>
                </c:ext>
                <c:ext xmlns:c15="http://schemas.microsoft.com/office/drawing/2012/chart" uri="{CE6537A1-D6FC-4f65-9D91-7224C49458BB}"/>
              </c:extLst>
            </c:dLbl>
            <c:dLbl>
              <c:idx val="5"/>
              <c:layout>
                <c:manualLayout>
                  <c:x val="-1.0416666666667048E-3"/>
                  <c:y val="7.207139721753200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5FF-4872-A660-CDEA18022260}"/>
                </c:ext>
                <c:ext xmlns:c15="http://schemas.microsoft.com/office/drawing/2012/chart" uri="{CE6537A1-D6FC-4f65-9D91-7224C49458BB}"/>
              </c:extLst>
            </c:dLbl>
            <c:spPr>
              <a:noFill/>
              <a:ln>
                <a:noFill/>
              </a:ln>
              <a:effectLst/>
            </c:spPr>
            <c:txPr>
              <a:bodyPr anchorCtr="0"/>
              <a:lstStyle/>
              <a:p>
                <a:pPr algn="ctr">
                  <a:defRPr lang="en-US" sz="12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Sheet1!$A$2:$A$21</c:f>
              <c:strCache>
                <c:ptCount val="20"/>
                <c:pt idx="0">
                  <c:v>TV Brands</c:v>
                </c:pt>
                <c:pt idx="1">
                  <c:v>YouTube</c:v>
                </c:pt>
                <c:pt idx="2">
                  <c:v>Facebook</c:v>
                </c:pt>
                <c:pt idx="3">
                  <c:v>Google</c:v>
                </c:pt>
                <c:pt idx="4">
                  <c:v>Spotify</c:v>
                </c:pt>
                <c:pt idx="5">
                  <c:v>Pandora</c:v>
                </c:pt>
                <c:pt idx="6">
                  <c:v>Instagram</c:v>
                </c:pt>
                <c:pt idx="7">
                  <c:v>Snapchat</c:v>
                </c:pt>
                <c:pt idx="8">
                  <c:v>Yahoo</c:v>
                </c:pt>
                <c:pt idx="9">
                  <c:v>Amazon</c:v>
                </c:pt>
                <c:pt idx="10">
                  <c:v>iHeartRadio</c:v>
                </c:pt>
                <c:pt idx="11">
                  <c:v>AOL</c:v>
                </c:pt>
                <c:pt idx="12">
                  <c:v>reddit</c:v>
                </c:pt>
                <c:pt idx="13">
                  <c:v>WhatsApp</c:v>
                </c:pt>
                <c:pt idx="14">
                  <c:v>LinkedIn</c:v>
                </c:pt>
                <c:pt idx="15">
                  <c:v>VEVO</c:v>
                </c:pt>
                <c:pt idx="16">
                  <c:v>Indeed</c:v>
                </c:pt>
                <c:pt idx="17">
                  <c:v>Washington Post</c:v>
                </c:pt>
                <c:pt idx="18">
                  <c:v>BuzzFeed</c:v>
                </c:pt>
                <c:pt idx="19">
                  <c:v>Pinterest</c:v>
                </c:pt>
              </c:strCache>
            </c:strRef>
          </c:cat>
          <c:val>
            <c:numRef>
              <c:f>Sheet1!$B$2:$B$21</c:f>
              <c:numCache>
                <c:formatCode>_(* #,##0_);_(* \(#,##0\);_(* "-"??_);_(@_)</c:formatCode>
                <c:ptCount val="20"/>
                <c:pt idx="0">
                  <c:v>34300</c:v>
                </c:pt>
                <c:pt idx="1">
                  <c:v>4623</c:v>
                </c:pt>
                <c:pt idx="2">
                  <c:v>2639</c:v>
                </c:pt>
                <c:pt idx="3">
                  <c:v>1905</c:v>
                </c:pt>
                <c:pt idx="4">
                  <c:v>1868</c:v>
                </c:pt>
                <c:pt idx="5">
                  <c:v>1491</c:v>
                </c:pt>
                <c:pt idx="6">
                  <c:v>999</c:v>
                </c:pt>
                <c:pt idx="7">
                  <c:v>715</c:v>
                </c:pt>
                <c:pt idx="8">
                  <c:v>492</c:v>
                </c:pt>
                <c:pt idx="9">
                  <c:v>312</c:v>
                </c:pt>
                <c:pt idx="10">
                  <c:v>195</c:v>
                </c:pt>
                <c:pt idx="11">
                  <c:v>112</c:v>
                </c:pt>
                <c:pt idx="12">
                  <c:v>108</c:v>
                </c:pt>
                <c:pt idx="13">
                  <c:v>75</c:v>
                </c:pt>
                <c:pt idx="14">
                  <c:v>75</c:v>
                </c:pt>
                <c:pt idx="15" formatCode="#,##0">
                  <c:v>51</c:v>
                </c:pt>
                <c:pt idx="16" formatCode="#,##0">
                  <c:v>46</c:v>
                </c:pt>
                <c:pt idx="17" formatCode="#,##0">
                  <c:v>26</c:v>
                </c:pt>
                <c:pt idx="18" formatCode="#,##0">
                  <c:v>25</c:v>
                </c:pt>
                <c:pt idx="19" formatCode="#,##0">
                  <c:v>14</c:v>
                </c:pt>
              </c:numCache>
            </c:numRef>
          </c:val>
          <c:extLst xmlns:c16r2="http://schemas.microsoft.com/office/drawing/2015/06/chart">
            <c:ext xmlns:c16="http://schemas.microsoft.com/office/drawing/2014/chart" uri="{C3380CC4-5D6E-409C-BE32-E72D297353CC}">
              <c16:uniqueId val="{00000003-9F77-40E9-80E6-1F654E246867}"/>
            </c:ext>
          </c:extLst>
        </c:ser>
        <c:dLbls>
          <c:showLegendKey val="0"/>
          <c:showVal val="1"/>
          <c:showCatName val="0"/>
          <c:showSerName val="0"/>
          <c:showPercent val="0"/>
          <c:showBubbleSize val="0"/>
        </c:dLbls>
        <c:gapWidth val="150"/>
        <c:overlap val="-25"/>
        <c:axId val="477338640"/>
        <c:axId val="477338248"/>
      </c:barChart>
      <c:catAx>
        <c:axId val="477338640"/>
        <c:scaling>
          <c:orientation val="minMax"/>
        </c:scaling>
        <c:delete val="0"/>
        <c:axPos val="b"/>
        <c:numFmt formatCode="General" sourceLinked="0"/>
        <c:majorTickMark val="none"/>
        <c:minorTickMark val="none"/>
        <c:tickLblPos val="nextTo"/>
        <c:txPr>
          <a:bodyPr/>
          <a:lstStyle/>
          <a:p>
            <a:pPr algn="ctr">
              <a:defRPr lang="en-US" sz="7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77338248"/>
        <c:crosses val="autoZero"/>
        <c:auto val="1"/>
        <c:lblAlgn val="ctr"/>
        <c:lblOffset val="100"/>
        <c:noMultiLvlLbl val="0"/>
      </c:catAx>
      <c:valAx>
        <c:axId val="477338248"/>
        <c:scaling>
          <c:orientation val="minMax"/>
        </c:scaling>
        <c:delete val="1"/>
        <c:axPos val="l"/>
        <c:numFmt formatCode="_(* #,##0_);_(* \(#,##0\);_(* &quot;-&quot;??_);_(@_)" sourceLinked="1"/>
        <c:majorTickMark val="out"/>
        <c:minorTickMark val="none"/>
        <c:tickLblPos val="none"/>
        <c:crossAx val="4773386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of Time Spent</c:v>
                </c:pt>
              </c:strCache>
            </c:strRef>
          </c:tx>
          <c:dPt>
            <c:idx val="0"/>
            <c:bubble3D val="0"/>
            <c:spPr>
              <a:solidFill>
                <a:srgbClr val="567CB4"/>
              </a:solidFill>
              <a:ln w="19050">
                <a:solidFill>
                  <a:schemeClr val="lt1"/>
                </a:solidFill>
              </a:ln>
              <a:effectLst/>
            </c:spPr>
            <c:extLst xmlns:c16r2="http://schemas.microsoft.com/office/drawing/2015/06/chart">
              <c:ext xmlns:c16="http://schemas.microsoft.com/office/drawing/2014/chart" uri="{C3380CC4-5D6E-409C-BE32-E72D297353CC}">
                <c16:uniqueId val="{00000001-B26A-42A4-8184-1D094D709B6F}"/>
              </c:ext>
            </c:extLst>
          </c:dPt>
          <c:dPt>
            <c:idx val="1"/>
            <c:bubble3D val="0"/>
            <c:spPr>
              <a:solidFill>
                <a:srgbClr val="50C8A0"/>
              </a:solidFill>
              <a:ln w="19050">
                <a:solidFill>
                  <a:schemeClr val="lt1"/>
                </a:solidFill>
              </a:ln>
              <a:effectLst/>
            </c:spPr>
            <c:extLst xmlns:c16r2="http://schemas.microsoft.com/office/drawing/2015/06/chart">
              <c:ext xmlns:c16="http://schemas.microsoft.com/office/drawing/2014/chart" uri="{C3380CC4-5D6E-409C-BE32-E72D297353CC}">
                <c16:uniqueId val="{00000003-B26A-42A4-8184-1D094D709B6F}"/>
              </c:ext>
            </c:extLst>
          </c:dPt>
          <c:dPt>
            <c:idx val="2"/>
            <c:bubble3D val="0"/>
            <c:spPr>
              <a:solidFill>
                <a:srgbClr val="FAB982"/>
              </a:solidFill>
              <a:ln w="19050">
                <a:solidFill>
                  <a:schemeClr val="lt1"/>
                </a:solidFill>
              </a:ln>
              <a:effectLst/>
            </c:spPr>
            <c:extLst xmlns:c16r2="http://schemas.microsoft.com/office/drawing/2015/06/chart">
              <c:ext xmlns:c16="http://schemas.microsoft.com/office/drawing/2014/chart" uri="{C3380CC4-5D6E-409C-BE32-E72D297353CC}">
                <c16:uniqueId val="{00000005-B26A-42A4-8184-1D094D709B6F}"/>
              </c:ext>
            </c:extLst>
          </c:dPt>
          <c:dPt>
            <c:idx val="3"/>
            <c:bubble3D val="0"/>
            <c:spPr>
              <a:solidFill>
                <a:srgbClr val="7030A0"/>
              </a:solidFill>
              <a:ln w="19050">
                <a:solidFill>
                  <a:schemeClr val="lt1"/>
                </a:solidFill>
              </a:ln>
              <a:effectLst/>
            </c:spPr>
            <c:extLst xmlns:c16r2="http://schemas.microsoft.com/office/drawing/2015/06/chart">
              <c:ext xmlns:c16="http://schemas.microsoft.com/office/drawing/2014/chart" uri="{C3380CC4-5D6E-409C-BE32-E72D297353CC}">
                <c16:uniqueId val="{00000007-B26A-42A4-8184-1D094D709B6F}"/>
              </c:ext>
            </c:extLst>
          </c:dPt>
          <c:dPt>
            <c:idx val="4"/>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9-B26A-42A4-8184-1D094D709B6F}"/>
              </c:ext>
            </c:extLst>
          </c:dPt>
          <c:dPt>
            <c:idx val="5"/>
            <c:bubble3D val="0"/>
            <c:spPr>
              <a:solidFill>
                <a:srgbClr val="FFFF99"/>
              </a:solidFill>
              <a:ln w="19050">
                <a:solidFill>
                  <a:schemeClr val="lt1"/>
                </a:solidFill>
              </a:ln>
              <a:effectLst/>
            </c:spPr>
            <c:extLst xmlns:c16r2="http://schemas.microsoft.com/office/drawing/2015/06/chart">
              <c:ext xmlns:c16="http://schemas.microsoft.com/office/drawing/2014/chart" uri="{C3380CC4-5D6E-409C-BE32-E72D297353CC}">
                <c16:uniqueId val="{0000000B-B26A-42A4-8184-1D094D709B6F}"/>
              </c:ext>
            </c:extLst>
          </c:dPt>
          <c:dLbls>
            <c:dLbl>
              <c:idx val="0"/>
              <c:layout>
                <c:manualLayout>
                  <c:x val="-7.2692830847515488E-2"/>
                  <c:y val="0.21977503230853229"/>
                </c:manualLayout>
              </c:layout>
              <c:tx>
                <c:rich>
                  <a:bodyPr/>
                  <a:lstStyle/>
                  <a:p>
                    <a:r>
                      <a:rPr lang="en-US" sz="1800" dirty="0"/>
                      <a:t>50%</a:t>
                    </a:r>
                  </a:p>
                  <a:p>
                    <a:r>
                      <a:rPr lang="en-US" sz="1600" b="0" dirty="0"/>
                      <a:t>(13:24)</a:t>
                    </a:r>
                  </a:p>
                </c:rich>
              </c:tx>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B26A-42A4-8184-1D094D709B6F}"/>
                </c:ext>
                <c:ext xmlns:c15="http://schemas.microsoft.com/office/drawing/2012/chart" uri="{CE6537A1-D6FC-4f65-9D91-7224C49458BB}"/>
              </c:extLst>
            </c:dLbl>
            <c:dLbl>
              <c:idx val="1"/>
              <c:layout>
                <c:manualLayout>
                  <c:x val="-5.56509710463872E-2"/>
                  <c:y val="-0.16870294999421215"/>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r>
                      <a:rPr lang="en-US" sz="1800" dirty="0">
                        <a:solidFill>
                          <a:schemeClr val="tx1"/>
                        </a:solidFill>
                      </a:rPr>
                      <a:t>20%</a:t>
                    </a:r>
                  </a:p>
                  <a:p>
                    <a:pPr>
                      <a:defRPr sz="1600" b="1">
                        <a:solidFill>
                          <a:schemeClr val="tx1"/>
                        </a:solidFill>
                      </a:defRPr>
                    </a:pPr>
                    <a:r>
                      <a:rPr lang="en-US" sz="1600" b="0" dirty="0">
                        <a:solidFill>
                          <a:schemeClr val="tx1"/>
                        </a:solidFill>
                      </a:rPr>
                      <a:t>(5:20)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B26A-42A4-8184-1D094D709B6F}"/>
                </c:ext>
                <c:ext xmlns:c15="http://schemas.microsoft.com/office/drawing/2012/chart" uri="{CE6537A1-D6FC-4f65-9D91-7224C49458BB}"/>
              </c:extLst>
            </c:dLbl>
            <c:dLbl>
              <c:idx val="2"/>
              <c:layout>
                <c:manualLayout>
                  <c:x val="4.9206274380174123E-2"/>
                  <c:y val="-0.17596306998680561"/>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r>
                      <a:rPr lang="en-US" sz="1800" dirty="0"/>
                      <a:t>14%</a:t>
                    </a:r>
                    <a:endParaRPr lang="en-US" sz="1600" dirty="0"/>
                  </a:p>
                  <a:p>
                    <a:pPr>
                      <a:defRPr sz="1600" b="1">
                        <a:solidFill>
                          <a:schemeClr val="tx1"/>
                        </a:solidFill>
                      </a:defRPr>
                    </a:pPr>
                    <a:r>
                      <a:rPr lang="en-US" sz="1600" b="0" dirty="0"/>
                      <a:t>(3:44)</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B26A-42A4-8184-1D094D709B6F}"/>
                </c:ext>
                <c:ext xmlns:c15="http://schemas.microsoft.com/office/drawing/2012/chart" uri="{CE6537A1-D6FC-4f65-9D91-7224C49458BB}"/>
              </c:extLst>
            </c:dLbl>
            <c:dLbl>
              <c:idx val="3"/>
              <c:layout>
                <c:manualLayout>
                  <c:x val="-1.8262412898536119E-2"/>
                  <c:y val="-7.0393624019818573E-4"/>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fld id="{BA290011-786C-4F40-B2C6-1E715518834B}" type="PERCENTAGE">
                      <a:rPr lang="en-US" sz="1800" smtClean="0"/>
                      <a:pPr>
                        <a:defRPr sz="1600" b="1">
                          <a:solidFill>
                            <a:schemeClr val="tx1"/>
                          </a:solidFill>
                        </a:defRPr>
                      </a:pPr>
                      <a:t>[PERCENTAGE]</a:t>
                    </a:fld>
                    <a:endParaRPr lang="en-US" sz="1600" dirty="0"/>
                  </a:p>
                  <a:p>
                    <a:pPr>
                      <a:defRPr sz="1600" b="1">
                        <a:solidFill>
                          <a:schemeClr val="tx1"/>
                        </a:solidFill>
                      </a:defRPr>
                    </a:pPr>
                    <a:r>
                      <a:rPr lang="en-US" sz="1600" b="0" dirty="0"/>
                      <a:t>(0:52)</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B26A-42A4-8184-1D094D709B6F}"/>
                </c:ext>
                <c:ext xmlns:c15="http://schemas.microsoft.com/office/drawing/2012/chart" uri="{CE6537A1-D6FC-4f65-9D91-7224C49458BB}">
                  <c15:dlblFieldTable/>
                  <c15:showDataLabelsRange val="0"/>
                </c:ext>
              </c:extLst>
            </c:dLbl>
            <c:dLbl>
              <c:idx val="4"/>
              <c:layout>
                <c:manualLayout>
                  <c:x val="-3.8978867488339466E-2"/>
                  <c:y val="-4.9445707260323185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fld id="{80B668F9-7E91-4971-A29F-1F3F4163807F}" type="PERCENTAGE">
                      <a:rPr lang="en-US" sz="1800" smtClean="0"/>
                      <a:pPr>
                        <a:defRPr sz="1600" b="1">
                          <a:solidFill>
                            <a:schemeClr val="tx1"/>
                          </a:solidFill>
                        </a:defRPr>
                      </a:pPr>
                      <a:t>[PERCENTAGE]</a:t>
                    </a:fld>
                    <a:endParaRPr lang="en-US" sz="1600" dirty="0"/>
                  </a:p>
                  <a:p>
                    <a:pPr>
                      <a:defRPr sz="1600" b="1">
                        <a:solidFill>
                          <a:schemeClr val="tx1"/>
                        </a:solidFill>
                      </a:defRPr>
                    </a:pPr>
                    <a:r>
                      <a:rPr lang="en-US" sz="1600" b="0" dirty="0"/>
                      <a:t>(2:30)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B26A-42A4-8184-1D094D709B6F}"/>
                </c:ext>
                <c:ext xmlns:c15="http://schemas.microsoft.com/office/drawing/2012/chart" uri="{CE6537A1-D6FC-4f65-9D91-7224C49458BB}">
                  <c15:dlblFieldTable/>
                  <c15:showDataLabelsRange val="0"/>
                </c:ext>
              </c:extLst>
            </c:dLbl>
            <c:dLbl>
              <c:idx val="5"/>
              <c:layout>
                <c:manualLayout>
                  <c:x val="9.0497206174373207E-4"/>
                  <c:y val="-8.2337068317457671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fld id="{FDE46399-4CB8-4880-9EBE-48347CD984D5}" type="PERCENTAGE">
                      <a:rPr lang="en-US" sz="1800" smtClean="0"/>
                      <a:pPr>
                        <a:defRPr sz="1600" b="1">
                          <a:solidFill>
                            <a:schemeClr val="tx1"/>
                          </a:solidFill>
                        </a:defRPr>
                      </a:pPr>
                      <a:t>[PERCENTAGE]</a:t>
                    </a:fld>
                    <a:endParaRPr lang="en-US" sz="1600" dirty="0"/>
                  </a:p>
                  <a:p>
                    <a:pPr>
                      <a:defRPr sz="1600" b="1">
                        <a:solidFill>
                          <a:schemeClr val="tx1"/>
                        </a:solidFill>
                      </a:defRPr>
                    </a:pPr>
                    <a:r>
                      <a:rPr lang="en-US" sz="1600" b="0" dirty="0"/>
                      <a:t>(1:03)</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B-B26A-42A4-8184-1D094D709B6F}"/>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Sheet1!$A$2:$A$7</c:f>
              <c:strCache>
                <c:ptCount val="6"/>
                <c:pt idx="0">
                  <c:v>TV (Live + DVR/Time-Shifted)</c:v>
                </c:pt>
                <c:pt idx="1">
                  <c:v>Internet Connected Device</c:v>
                </c:pt>
                <c:pt idx="2">
                  <c:v>Game Console</c:v>
                </c:pt>
                <c:pt idx="3">
                  <c:v>Video on a Computer</c:v>
                </c:pt>
                <c:pt idx="4">
                  <c:v>Video on a Smartphone</c:v>
                </c:pt>
                <c:pt idx="5">
                  <c:v>Video on Tablet</c:v>
                </c:pt>
              </c:strCache>
            </c:strRef>
          </c:cat>
          <c:val>
            <c:numRef>
              <c:f>Sheet1!$B$2:$B$7</c:f>
              <c:numCache>
                <c:formatCode>General</c:formatCode>
                <c:ptCount val="6"/>
                <c:pt idx="0" formatCode="#,##0">
                  <c:v>804</c:v>
                </c:pt>
                <c:pt idx="1">
                  <c:v>320</c:v>
                </c:pt>
                <c:pt idx="2">
                  <c:v>224</c:v>
                </c:pt>
                <c:pt idx="3">
                  <c:v>52</c:v>
                </c:pt>
                <c:pt idx="4">
                  <c:v>150</c:v>
                </c:pt>
                <c:pt idx="5">
                  <c:v>63</c:v>
                </c:pt>
              </c:numCache>
            </c:numRef>
          </c:val>
          <c:extLst xmlns:c16r2="http://schemas.microsoft.com/office/drawing/2015/06/chart">
            <c:ext xmlns:c16="http://schemas.microsoft.com/office/drawing/2014/chart" uri="{C3380CC4-5D6E-409C-BE32-E72D297353CC}">
              <c16:uniqueId val="{0000000C-B26A-42A4-8184-1D094D709B6F}"/>
            </c:ext>
          </c:extLst>
        </c:ser>
        <c:dLbls>
          <c:showLegendKey val="0"/>
          <c:showVal val="0"/>
          <c:showCatName val="0"/>
          <c:showSerName val="0"/>
          <c:showPercent val="0"/>
          <c:showBubbleSize val="0"/>
          <c:showLeaderLines val="1"/>
        </c:dLbls>
        <c:firstSliceAng val="293"/>
      </c:pieChart>
      <c:spPr>
        <a:noFill/>
        <a:ln>
          <a:noFill/>
        </a:ln>
        <a:effectLst/>
      </c:spPr>
    </c:plotArea>
    <c:legend>
      <c:legendPos val="b"/>
      <c:layout>
        <c:manualLayout>
          <c:xMode val="edge"/>
          <c:yMode val="edge"/>
          <c:x val="6.1618537243945549E-3"/>
          <c:y val="0.86286635451129789"/>
          <c:w val="0.98767619712511712"/>
          <c:h val="7.0721992596788325E-2"/>
        </c:manualLayout>
      </c:layout>
      <c:overlay val="0"/>
      <c:spPr>
        <a:noFill/>
        <a:ln>
          <a:solidFill>
            <a:schemeClr val="tx1"/>
          </a:solid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latin typeface="Open Sans" panose="020B0606030504020204" pitchFamily="34" charset="0"/>
                <a:ea typeface="Open Sans" panose="020B0606030504020204" pitchFamily="34" charset="0"/>
                <a:cs typeface="Open Sans" panose="020B0606030504020204" pitchFamily="34" charset="0"/>
              </a:defRPr>
            </a:pPr>
            <a:r>
              <a:rPr lang="en-US" u="sng" dirty="0">
                <a:latin typeface="Open Sans" panose="020B0606030504020204" pitchFamily="34" charset="0"/>
                <a:ea typeface="Open Sans" panose="020B0606030504020204" pitchFamily="34" charset="0"/>
                <a:cs typeface="Open Sans" panose="020B0606030504020204" pitchFamily="34" charset="0"/>
              </a:rPr>
              <a:t>Average Minute Audience</a:t>
            </a:r>
            <a:r>
              <a:rPr lang="en-US" dirty="0">
                <a:latin typeface="Open Sans" panose="020B0606030504020204" pitchFamily="34" charset="0"/>
                <a:ea typeface="Open Sans" panose="020B0606030504020204" pitchFamily="34" charset="0"/>
                <a:cs typeface="Open Sans" panose="020B0606030504020204" pitchFamily="34" charset="0"/>
              </a:rPr>
              <a:t>: Adults 18-34</a:t>
            </a:r>
          </a:p>
          <a:p>
            <a:pPr>
              <a:defRPr>
                <a:latin typeface="Open Sans" panose="020B0606030504020204" pitchFamily="34" charset="0"/>
                <a:ea typeface="Open Sans" panose="020B0606030504020204" pitchFamily="34" charset="0"/>
                <a:cs typeface="Open Sans" panose="020B0606030504020204" pitchFamily="34" charset="0"/>
              </a:defRPr>
            </a:pPr>
            <a:r>
              <a:rPr lang="en-US" dirty="0">
                <a:latin typeface="Open Sans" panose="020B0606030504020204" pitchFamily="34" charset="0"/>
                <a:ea typeface="Open Sans" panose="020B0606030504020204" pitchFamily="34" charset="0"/>
                <a:cs typeface="Open Sans" panose="020B0606030504020204" pitchFamily="34" charset="0"/>
              </a:rPr>
              <a:t>Q1 ‘19</a:t>
            </a:r>
          </a:p>
        </c:rich>
      </c:tx>
      <c:layout>
        <c:manualLayout>
          <c:xMode val="edge"/>
          <c:yMode val="edge"/>
          <c:x val="0.35092513458280156"/>
          <c:y val="3.0939558162347457E-2"/>
        </c:manualLayout>
      </c:layout>
      <c:overlay val="0"/>
    </c:title>
    <c:autoTitleDeleted val="0"/>
    <c:plotArea>
      <c:layout>
        <c:manualLayout>
          <c:layoutTarget val="inner"/>
          <c:xMode val="edge"/>
          <c:yMode val="edge"/>
          <c:x val="8.2071488374959485E-3"/>
          <c:y val="0.16078753892581527"/>
          <c:w val="0.99132114330671717"/>
          <c:h val="0.69477617052066931"/>
        </c:manualLayout>
      </c:layout>
      <c:barChart>
        <c:barDir val="col"/>
        <c:grouping val="clustered"/>
        <c:varyColors val="0"/>
        <c:ser>
          <c:idx val="0"/>
          <c:order val="0"/>
          <c:tx>
            <c:strRef>
              <c:f>Sheet1!$B$1</c:f>
              <c:strCache>
                <c:ptCount val="1"/>
                <c:pt idx="0">
                  <c:v>#</c:v>
                </c:pt>
              </c:strCache>
            </c:strRef>
          </c:tx>
          <c:spPr>
            <a:solidFill>
              <a:srgbClr val="3682B4"/>
            </a:solidFill>
          </c:spPr>
          <c:invertIfNegative val="0"/>
          <c:dPt>
            <c:idx val="0"/>
            <c:invertIfNegative val="0"/>
            <c:bubble3D val="0"/>
            <c:extLst xmlns:c16r2="http://schemas.microsoft.com/office/drawing/2015/06/chart">
              <c:ext xmlns:c16="http://schemas.microsoft.com/office/drawing/2014/chart" uri="{C3380CC4-5D6E-409C-BE32-E72D297353CC}">
                <c16:uniqueId val="{00000001-221D-4FE2-AD80-BFB9A656ACB9}"/>
              </c:ext>
            </c:extLst>
          </c:dPt>
          <c:dPt>
            <c:idx val="1"/>
            <c:invertIfNegative val="0"/>
            <c:bubble3D val="0"/>
            <c:spPr>
              <a:solidFill>
                <a:srgbClr val="50C8A0"/>
              </a:solidFill>
            </c:spPr>
            <c:extLst xmlns:c16r2="http://schemas.microsoft.com/office/drawing/2015/06/chart">
              <c:ext xmlns:c16="http://schemas.microsoft.com/office/drawing/2014/chart" uri="{C3380CC4-5D6E-409C-BE32-E72D297353CC}">
                <c16:uniqueId val="{00000003-221D-4FE2-AD80-BFB9A656ACB9}"/>
              </c:ext>
            </c:extLst>
          </c:dPt>
          <c:dPt>
            <c:idx val="2"/>
            <c:invertIfNegative val="0"/>
            <c:bubble3D val="0"/>
            <c:spPr>
              <a:solidFill>
                <a:srgbClr val="50C8A0"/>
              </a:solidFill>
            </c:spPr>
            <c:extLst xmlns:c16r2="http://schemas.microsoft.com/office/drawing/2015/06/chart">
              <c:ext xmlns:c16="http://schemas.microsoft.com/office/drawing/2014/chart" uri="{C3380CC4-5D6E-409C-BE32-E72D297353CC}">
                <c16:uniqueId val="{0000000F-221D-4FE2-AD80-BFB9A656ACB9}"/>
              </c:ext>
            </c:extLst>
          </c:dPt>
          <c:dPt>
            <c:idx val="3"/>
            <c:invertIfNegative val="0"/>
            <c:bubble3D val="0"/>
            <c:spPr>
              <a:solidFill>
                <a:srgbClr val="50C8A0"/>
              </a:solidFill>
            </c:spPr>
            <c:extLst xmlns:c16r2="http://schemas.microsoft.com/office/drawing/2015/06/chart">
              <c:ext xmlns:c16="http://schemas.microsoft.com/office/drawing/2014/chart" uri="{C3380CC4-5D6E-409C-BE32-E72D297353CC}">
                <c16:uniqueId val="{00000005-221D-4FE2-AD80-BFB9A656ACB9}"/>
              </c:ext>
            </c:extLst>
          </c:dPt>
          <c:dPt>
            <c:idx val="4"/>
            <c:invertIfNegative val="0"/>
            <c:bubble3D val="0"/>
            <c:spPr>
              <a:solidFill>
                <a:srgbClr val="50C8A0"/>
              </a:solidFill>
            </c:spPr>
            <c:extLst xmlns:c16r2="http://schemas.microsoft.com/office/drawing/2015/06/chart">
              <c:ext xmlns:c16="http://schemas.microsoft.com/office/drawing/2014/chart" uri="{C3380CC4-5D6E-409C-BE32-E72D297353CC}">
                <c16:uniqueId val="{00000007-221D-4FE2-AD80-BFB9A656ACB9}"/>
              </c:ext>
            </c:extLst>
          </c:dPt>
          <c:dPt>
            <c:idx val="5"/>
            <c:invertIfNegative val="0"/>
            <c:bubble3D val="0"/>
            <c:extLst xmlns:c16r2="http://schemas.microsoft.com/office/drawing/2015/06/chart">
              <c:ext xmlns:c16="http://schemas.microsoft.com/office/drawing/2014/chart" uri="{C3380CC4-5D6E-409C-BE32-E72D297353CC}">
                <c16:uniqueId val="{00000008-221D-4FE2-AD80-BFB9A656ACB9}"/>
              </c:ext>
            </c:extLst>
          </c:dPt>
          <c:dPt>
            <c:idx val="6"/>
            <c:invertIfNegative val="0"/>
            <c:bubble3D val="0"/>
            <c:extLst xmlns:c16r2="http://schemas.microsoft.com/office/drawing/2015/06/chart">
              <c:ext xmlns:c16="http://schemas.microsoft.com/office/drawing/2014/chart" uri="{C3380CC4-5D6E-409C-BE32-E72D297353CC}">
                <c16:uniqueId val="{0000000A-221D-4FE2-AD80-BFB9A656ACB9}"/>
              </c:ext>
            </c:extLst>
          </c:dPt>
          <c:dPt>
            <c:idx val="7"/>
            <c:invertIfNegative val="0"/>
            <c:bubble3D val="0"/>
            <c:extLst xmlns:c16r2="http://schemas.microsoft.com/office/drawing/2015/06/chart">
              <c:ext xmlns:c16="http://schemas.microsoft.com/office/drawing/2014/chart" uri="{C3380CC4-5D6E-409C-BE32-E72D297353CC}">
                <c16:uniqueId val="{0000000B-221D-4FE2-AD80-BFB9A656ACB9}"/>
              </c:ext>
            </c:extLst>
          </c:dPt>
          <c:dPt>
            <c:idx val="9"/>
            <c:invertIfNegative val="0"/>
            <c:bubble3D val="0"/>
            <c:extLst xmlns:c16r2="http://schemas.microsoft.com/office/drawing/2015/06/chart">
              <c:ext xmlns:c16="http://schemas.microsoft.com/office/drawing/2014/chart" uri="{C3380CC4-5D6E-409C-BE32-E72D297353CC}">
                <c16:uniqueId val="{0000000C-221D-4FE2-AD80-BFB9A656ACB9}"/>
              </c:ext>
            </c:extLst>
          </c:dPt>
          <c:dPt>
            <c:idx val="11"/>
            <c:invertIfNegative val="0"/>
            <c:bubble3D val="0"/>
            <c:extLst xmlns:c16r2="http://schemas.microsoft.com/office/drawing/2015/06/chart">
              <c:ext xmlns:c16="http://schemas.microsoft.com/office/drawing/2014/chart" uri="{C3380CC4-5D6E-409C-BE32-E72D297353CC}">
                <c16:uniqueId val="{0000000D-221D-4FE2-AD80-BFB9A656ACB9}"/>
              </c:ext>
            </c:extLst>
          </c:dPt>
          <c:dLbls>
            <c:spPr>
              <a:noFill/>
              <a:ln>
                <a:noFill/>
              </a:ln>
              <a:effectLst/>
            </c:spPr>
            <c:txPr>
              <a:bodyPr wrap="square" lIns="38100" tIns="19050" rIns="38100" bIns="19050" anchor="ctr">
                <a:spAutoFit/>
              </a:bodyPr>
              <a:lstStyle/>
              <a:p>
                <a:pPr>
                  <a:defRPr b="1">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Sheet1!$A$2:$A$6</c:f>
              <c:strCache>
                <c:ptCount val="5"/>
                <c:pt idx="0">
                  <c:v>Live + Time-Shifted TV</c:v>
                </c:pt>
                <c:pt idx="1">
                  <c:v>TV-Connected Devices</c:v>
                </c:pt>
                <c:pt idx="2">
                  <c:v>Video on a Computer</c:v>
                </c:pt>
                <c:pt idx="3">
                  <c:v>Video Focused App/Web on a Smartphone</c:v>
                </c:pt>
                <c:pt idx="4">
                  <c:v>Video Focused App/Web on a Tablet</c:v>
                </c:pt>
              </c:strCache>
            </c:strRef>
          </c:cat>
          <c:val>
            <c:numRef>
              <c:f>Sheet1!$B$2:$B$6</c:f>
              <c:numCache>
                <c:formatCode>#,##0</c:formatCode>
                <c:ptCount val="5"/>
                <c:pt idx="0">
                  <c:v>5896000</c:v>
                </c:pt>
                <c:pt idx="1">
                  <c:v>4209333</c:v>
                </c:pt>
                <c:pt idx="2">
                  <c:v>381333</c:v>
                </c:pt>
                <c:pt idx="3">
                  <c:v>1100000</c:v>
                </c:pt>
                <c:pt idx="4">
                  <c:v>462000</c:v>
                </c:pt>
              </c:numCache>
            </c:numRef>
          </c:val>
          <c:extLst xmlns:c16r2="http://schemas.microsoft.com/office/drawing/2015/06/chart">
            <c:ext xmlns:c16="http://schemas.microsoft.com/office/drawing/2014/chart" uri="{C3380CC4-5D6E-409C-BE32-E72D297353CC}">
              <c16:uniqueId val="{0000000E-221D-4FE2-AD80-BFB9A656ACB9}"/>
            </c:ext>
          </c:extLst>
        </c:ser>
        <c:dLbls>
          <c:showLegendKey val="0"/>
          <c:showVal val="1"/>
          <c:showCatName val="0"/>
          <c:showSerName val="0"/>
          <c:showPercent val="0"/>
          <c:showBubbleSize val="0"/>
        </c:dLbls>
        <c:gapWidth val="150"/>
        <c:overlap val="-25"/>
        <c:axId val="553538592"/>
        <c:axId val="553538200"/>
      </c:barChart>
      <c:catAx>
        <c:axId val="553538592"/>
        <c:scaling>
          <c:orientation val="minMax"/>
        </c:scaling>
        <c:delete val="0"/>
        <c:axPos val="b"/>
        <c:numFmt formatCode="General" sourceLinked="0"/>
        <c:majorTickMark val="none"/>
        <c:minorTickMark val="none"/>
        <c:tickLblPos val="nextTo"/>
        <c:txPr>
          <a:bodyPr/>
          <a:lstStyle/>
          <a:p>
            <a:pPr>
              <a:defRPr sz="1200" b="1">
                <a:latin typeface="Open Sans" panose="020B0606030504020204" pitchFamily="34" charset="0"/>
                <a:ea typeface="Open Sans" panose="020B0606030504020204" pitchFamily="34" charset="0"/>
                <a:cs typeface="Open Sans" panose="020B0606030504020204" pitchFamily="34" charset="0"/>
              </a:defRPr>
            </a:pPr>
            <a:endParaRPr lang="en-US"/>
          </a:p>
        </c:txPr>
        <c:crossAx val="553538200"/>
        <c:crosses val="autoZero"/>
        <c:auto val="1"/>
        <c:lblAlgn val="ctr"/>
        <c:lblOffset val="100"/>
        <c:noMultiLvlLbl val="0"/>
      </c:catAx>
      <c:valAx>
        <c:axId val="553538200"/>
        <c:scaling>
          <c:orientation val="minMax"/>
        </c:scaling>
        <c:delete val="1"/>
        <c:axPos val="l"/>
        <c:numFmt formatCode="#,##0" sourceLinked="1"/>
        <c:majorTickMark val="out"/>
        <c:minorTickMark val="none"/>
        <c:tickLblPos val="nextTo"/>
        <c:crossAx val="553538592"/>
        <c:crosses val="autoZero"/>
        <c:crossBetween val="between"/>
      </c:valAx>
    </c:plotArea>
    <c:plotVisOnly val="1"/>
    <c:dispBlanksAs val="gap"/>
    <c:showDLblsOverMax val="0"/>
  </c:chart>
  <c:txPr>
    <a:bodyPr/>
    <a:lstStyle/>
    <a:p>
      <a:pPr>
        <a:defRPr sz="1400"/>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45316977921029E-3"/>
          <c:y val="1.9817056087659195E-2"/>
          <c:w val="0.98789093660441585"/>
          <c:h val="0.90309161678948657"/>
        </c:manualLayout>
      </c:layout>
      <c:barChart>
        <c:barDir val="col"/>
        <c:grouping val="clustered"/>
        <c:varyColors val="0"/>
        <c:ser>
          <c:idx val="0"/>
          <c:order val="0"/>
          <c:tx>
            <c:strRef>
              <c:f>Sheet1!$B$1</c:f>
              <c:strCache>
                <c:ptCount val="1"/>
                <c:pt idx="0">
                  <c:v>Series 1</c:v>
                </c:pt>
              </c:strCache>
            </c:strRef>
          </c:tx>
          <c:spPr>
            <a:solidFill>
              <a:srgbClr val="50C8A0"/>
            </a:solidFill>
          </c:spPr>
          <c:invertIfNegative val="0"/>
          <c:dLbls>
            <c:dLbl>
              <c:idx val="0"/>
              <c:layout>
                <c:manualLayout>
                  <c:x val="0"/>
                  <c:y val="1.801550553423563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C8D-4EB5-9528-7B1B9CE17587}"/>
                </c:ext>
                <c:ext xmlns:c15="http://schemas.microsoft.com/office/drawing/2012/chart" uri="{CE6537A1-D6FC-4f65-9D91-7224C49458BB}"/>
              </c:extLst>
            </c:dLbl>
            <c:dLbl>
              <c:idx val="1"/>
              <c:layout>
                <c:manualLayout>
                  <c:x val="0"/>
                  <c:y val="3.314101859128144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C8D-4EB5-9528-7B1B9CE17587}"/>
                </c:ext>
                <c:ext xmlns:c15="http://schemas.microsoft.com/office/drawing/2012/chart" uri="{CE6537A1-D6FC-4f65-9D91-7224C49458BB}"/>
              </c:extLst>
            </c:dLbl>
            <c:dLbl>
              <c:idx val="2"/>
              <c:layout>
                <c:manualLayout>
                  <c:x val="3.4498031496062994E-4"/>
                  <c:y val="4.129634311433058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F77-40E9-80E6-1F654E246867}"/>
                </c:ext>
                <c:ext xmlns:c15="http://schemas.microsoft.com/office/drawing/2012/chart" uri="{CE6537A1-D6FC-4f65-9D91-7224C49458BB}"/>
              </c:extLst>
            </c:dLbl>
            <c:dLbl>
              <c:idx val="3"/>
              <c:layout>
                <c:manualLayout>
                  <c:x val="-1.2304790026246911E-3"/>
                  <c:y val="-4.017271030731641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F77-40E9-80E6-1F654E246867}"/>
                </c:ext>
                <c:ext xmlns:c15="http://schemas.microsoft.com/office/drawing/2012/chart" uri="{CE6537A1-D6FC-4f65-9D91-7224C49458BB}"/>
              </c:extLst>
            </c:dLbl>
            <c:dLbl>
              <c:idx val="4"/>
              <c:layout>
                <c:manualLayout>
                  <c:x val="-1.0416666666666667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FA9-4615-99E3-FB2EACDEDDD1}"/>
                </c:ext>
                <c:ext xmlns:c15="http://schemas.microsoft.com/office/drawing/2012/chart" uri="{CE6537A1-D6FC-4f65-9D91-7224C49458BB}"/>
              </c:extLst>
            </c:dLbl>
            <c:spPr>
              <a:noFill/>
              <a:ln>
                <a:noFill/>
              </a:ln>
              <a:effectLst/>
            </c:spPr>
            <c:txPr>
              <a:bodyPr anchorCtr="0"/>
              <a:lstStyle/>
              <a:p>
                <a:pPr algn="ctr">
                  <a:defRPr lang="en-US" sz="12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Sheet1!$A$2:$A$21</c:f>
              <c:strCache>
                <c:ptCount val="20"/>
                <c:pt idx="0">
                  <c:v>TV Brands</c:v>
                </c:pt>
                <c:pt idx="1">
                  <c:v>YouTube</c:v>
                </c:pt>
                <c:pt idx="2">
                  <c:v>Spotify</c:v>
                </c:pt>
                <c:pt idx="3">
                  <c:v>Facebook</c:v>
                </c:pt>
                <c:pt idx="4">
                  <c:v>Pandora</c:v>
                </c:pt>
                <c:pt idx="5">
                  <c:v>Google</c:v>
                </c:pt>
                <c:pt idx="6">
                  <c:v>Snapchat</c:v>
                </c:pt>
                <c:pt idx="7">
                  <c:v>Instagram</c:v>
                </c:pt>
                <c:pt idx="8">
                  <c:v>Twitch</c:v>
                </c:pt>
                <c:pt idx="9">
                  <c:v>Twitter</c:v>
                </c:pt>
                <c:pt idx="10">
                  <c:v>Amazon</c:v>
                </c:pt>
                <c:pt idx="11">
                  <c:v>reddit</c:v>
                </c:pt>
                <c:pt idx="12">
                  <c:v>Yahoo</c:v>
                </c:pt>
                <c:pt idx="13">
                  <c:v>iHeartRadio</c:v>
                </c:pt>
                <c:pt idx="14">
                  <c:v>Whats App</c:v>
                </c:pt>
                <c:pt idx="15">
                  <c:v>VEVO</c:v>
                </c:pt>
                <c:pt idx="16">
                  <c:v>LinkedIn</c:v>
                </c:pt>
                <c:pt idx="17">
                  <c:v>BuzzFeed</c:v>
                </c:pt>
                <c:pt idx="18">
                  <c:v>Aol</c:v>
                </c:pt>
                <c:pt idx="19">
                  <c:v>Pinterest</c:v>
                </c:pt>
              </c:strCache>
            </c:strRef>
          </c:cat>
          <c:val>
            <c:numRef>
              <c:f>Sheet1!$B$2:$B$21</c:f>
              <c:numCache>
                <c:formatCode>_(* #,##0_);_(* \(#,##0\);_(* "-"??_);_(@_)</c:formatCode>
                <c:ptCount val="20"/>
                <c:pt idx="0">
                  <c:v>3871</c:v>
                </c:pt>
                <c:pt idx="1">
                  <c:v>2423</c:v>
                </c:pt>
                <c:pt idx="2">
                  <c:v>1297</c:v>
                </c:pt>
                <c:pt idx="3">
                  <c:v>724</c:v>
                </c:pt>
                <c:pt idx="4">
                  <c:v>709</c:v>
                </c:pt>
                <c:pt idx="5">
                  <c:v>674</c:v>
                </c:pt>
                <c:pt idx="6">
                  <c:v>624</c:v>
                </c:pt>
                <c:pt idx="7">
                  <c:v>618</c:v>
                </c:pt>
                <c:pt idx="8">
                  <c:v>133</c:v>
                </c:pt>
                <c:pt idx="9">
                  <c:v>96</c:v>
                </c:pt>
                <c:pt idx="10">
                  <c:v>90</c:v>
                </c:pt>
                <c:pt idx="11">
                  <c:v>75</c:v>
                </c:pt>
                <c:pt idx="12">
                  <c:v>49</c:v>
                </c:pt>
                <c:pt idx="13">
                  <c:v>47</c:v>
                </c:pt>
                <c:pt idx="14">
                  <c:v>35</c:v>
                </c:pt>
                <c:pt idx="15">
                  <c:v>26</c:v>
                </c:pt>
                <c:pt idx="16">
                  <c:v>21</c:v>
                </c:pt>
                <c:pt idx="17">
                  <c:v>15</c:v>
                </c:pt>
                <c:pt idx="18">
                  <c:v>9</c:v>
                </c:pt>
                <c:pt idx="19">
                  <c:v>4</c:v>
                </c:pt>
              </c:numCache>
            </c:numRef>
          </c:val>
          <c:extLst xmlns:c16r2="http://schemas.microsoft.com/office/drawing/2015/06/chart">
            <c:ext xmlns:c16="http://schemas.microsoft.com/office/drawing/2014/chart" uri="{C3380CC4-5D6E-409C-BE32-E72D297353CC}">
              <c16:uniqueId val="{00000003-9F77-40E9-80E6-1F654E246867}"/>
            </c:ext>
          </c:extLst>
        </c:ser>
        <c:dLbls>
          <c:showLegendKey val="0"/>
          <c:showVal val="1"/>
          <c:showCatName val="0"/>
          <c:showSerName val="0"/>
          <c:showPercent val="0"/>
          <c:showBubbleSize val="0"/>
        </c:dLbls>
        <c:gapWidth val="150"/>
        <c:overlap val="-25"/>
        <c:axId val="553537024"/>
        <c:axId val="553536632"/>
      </c:barChart>
      <c:catAx>
        <c:axId val="553537024"/>
        <c:scaling>
          <c:orientation val="minMax"/>
        </c:scaling>
        <c:delete val="0"/>
        <c:axPos val="b"/>
        <c:numFmt formatCode="General" sourceLinked="0"/>
        <c:majorTickMark val="none"/>
        <c:minorTickMark val="none"/>
        <c:tickLblPos val="nextTo"/>
        <c:txPr>
          <a:bodyPr/>
          <a:lstStyle/>
          <a:p>
            <a:pPr algn="ctr">
              <a:defRPr lang="en-US" sz="7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53536632"/>
        <c:crosses val="autoZero"/>
        <c:auto val="1"/>
        <c:lblAlgn val="ctr"/>
        <c:lblOffset val="100"/>
        <c:noMultiLvlLbl val="0"/>
      </c:catAx>
      <c:valAx>
        <c:axId val="553536632"/>
        <c:scaling>
          <c:orientation val="minMax"/>
        </c:scaling>
        <c:delete val="1"/>
        <c:axPos val="l"/>
        <c:numFmt formatCode="_(* #,##0_);_(* \(#,##0\);_(* &quot;-&quot;??_);_(@_)" sourceLinked="1"/>
        <c:majorTickMark val="out"/>
        <c:minorTickMark val="none"/>
        <c:tickLblPos val="none"/>
        <c:crossAx val="5535370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698502181799186E-2"/>
          <c:y val="6.6658476429920718E-3"/>
          <c:w val="0.92630149781820081"/>
          <c:h val="0.92963611495655651"/>
        </c:manualLayout>
      </c:layout>
      <c:barChart>
        <c:barDir val="bar"/>
        <c:grouping val="percentStacked"/>
        <c:varyColors val="0"/>
        <c:ser>
          <c:idx val="0"/>
          <c:order val="0"/>
          <c:tx>
            <c:strRef>
              <c:f>Sheet1!$B$1</c:f>
              <c:strCache>
                <c:ptCount val="1"/>
                <c:pt idx="0">
                  <c:v>Linear TV</c:v>
                </c:pt>
              </c:strCache>
            </c:strRef>
          </c:tx>
          <c:spPr>
            <a:solidFill>
              <a:schemeClr val="accent1"/>
            </a:solidFill>
            <a:ln>
              <a:noFill/>
            </a:ln>
            <a:effectLst/>
          </c:spPr>
          <c:invertIfNegative val="0"/>
          <c:dLbls>
            <c:dLbl>
              <c:idx val="0"/>
              <c:tx>
                <c:rich>
                  <a:bodyPr/>
                  <a:lstStyle/>
                  <a:p>
                    <a:fld id="{0E1FEEB1-A06D-44B4-BED0-287611D79975}" type="SERIESNAME">
                      <a:rPr lang="en-US" smtClean="0"/>
                      <a:pPr/>
                      <a:t>[SERIES NAME]</a:t>
                    </a:fld>
                    <a:r>
                      <a:rPr lang="en-US" dirty="0"/>
                      <a:t> Only</a:t>
                    </a:r>
                    <a:endParaRPr lang="en-US" baseline="0" dirty="0"/>
                  </a:p>
                  <a:p>
                    <a:r>
                      <a:rPr lang="en-US" baseline="0" dirty="0"/>
                      <a:t> </a:t>
                    </a:r>
                    <a:fld id="{F5418183-724B-4860-96B4-BC63D75FD7B0}" type="VALUE">
                      <a:rPr lang="en-US" baseline="0"/>
                      <a:pPr/>
                      <a:t>[VALUE]</a:t>
                    </a:fld>
                    <a:endParaRPr lang="en-US" baseline="0" dirty="0"/>
                  </a:p>
                </c:rich>
              </c:tx>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0-7DFE-4620-B2C2-6B8550C48CEB}"/>
                </c:ext>
                <c:ext xmlns:c15="http://schemas.microsoft.com/office/drawing/2012/chart" uri="{CE6537A1-D6FC-4f65-9D91-7224C49458BB}">
                  <c15:dlblFieldTable/>
                  <c15:showDataLabelsRange val="0"/>
                </c:ext>
              </c:extLst>
            </c:dLbl>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c:v>
                </c:pt>
              </c:strCache>
            </c:strRef>
          </c:cat>
          <c:val>
            <c:numRef>
              <c:f>Sheet1!$B$2</c:f>
              <c:numCache>
                <c:formatCode>General</c:formatCode>
                <c:ptCount val="1"/>
                <c:pt idx="0">
                  <c:v>0.73</c:v>
                </c:pt>
              </c:numCache>
            </c:numRef>
          </c:val>
          <c:extLst xmlns:c16r2="http://schemas.microsoft.com/office/drawing/2015/06/chart">
            <c:ext xmlns:c16="http://schemas.microsoft.com/office/drawing/2014/chart" uri="{C3380CC4-5D6E-409C-BE32-E72D297353CC}">
              <c16:uniqueId val="{00000000-7A99-476B-9CB3-EFDE83B86EE1}"/>
            </c:ext>
          </c:extLst>
        </c:ser>
        <c:ser>
          <c:idx val="1"/>
          <c:order val="1"/>
          <c:tx>
            <c:strRef>
              <c:f>Sheet1!$C$1</c:f>
              <c:strCache>
                <c:ptCount val="1"/>
                <c:pt idx="0">
                  <c:v>Linear + OTT</c:v>
                </c:pt>
              </c:strCache>
            </c:strRef>
          </c:tx>
          <c:spPr>
            <a:solidFill>
              <a:schemeClr val="tx2">
                <a:lumMod val="20000"/>
                <a:lumOff val="80000"/>
              </a:schemeClr>
            </a:solidFill>
            <a:ln>
              <a:noFill/>
            </a:ln>
            <a:effectLst/>
          </c:spPr>
          <c:invertIfNegative val="0"/>
          <c:dLbls>
            <c:dLbl>
              <c:idx val="0"/>
              <c:tx>
                <c:rich>
                  <a:bodyPr/>
                  <a:lstStyle/>
                  <a:p>
                    <a:fld id="{CBB689A6-BAAD-4EC8-B83D-D6D84B4A299E}" type="SERIESNAME">
                      <a:rPr lang="en-US" smtClean="0"/>
                      <a:pPr/>
                      <a:t>[SERIES NAME]</a:t>
                    </a:fld>
                    <a:endParaRPr lang="en-US" baseline="0"/>
                  </a:p>
                  <a:p>
                    <a:r>
                      <a:rPr lang="en-US" baseline="0"/>
                      <a:t> </a:t>
                    </a:r>
                    <a:fld id="{214C2E8F-FC56-4F33-A70F-94297E1DDBA6}" type="VALUE">
                      <a:rPr lang="en-US" baseline="0"/>
                      <a:pPr/>
                      <a:t>[VALUE]</a:t>
                    </a:fld>
                    <a:endParaRPr lang="en-US" baseline="0"/>
                  </a:p>
                </c:rich>
              </c:tx>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1-7DFE-4620-B2C2-6B8550C48CEB}"/>
                </c:ext>
                <c:ext xmlns:c15="http://schemas.microsoft.com/office/drawing/2012/chart" uri="{CE6537A1-D6FC-4f65-9D91-7224C49458BB}">
                  <c15:dlblFieldTable/>
                  <c15:showDataLabelsRange val="0"/>
                </c:ext>
              </c:extLst>
            </c:dLbl>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c:v>
                </c:pt>
              </c:strCache>
            </c:strRef>
          </c:cat>
          <c:val>
            <c:numRef>
              <c:f>Sheet1!$C$2</c:f>
              <c:numCache>
                <c:formatCode>General</c:formatCode>
                <c:ptCount val="1"/>
                <c:pt idx="0">
                  <c:v>0.22</c:v>
                </c:pt>
              </c:numCache>
            </c:numRef>
          </c:val>
          <c:extLst xmlns:c16r2="http://schemas.microsoft.com/office/drawing/2015/06/chart">
            <c:ext xmlns:c16="http://schemas.microsoft.com/office/drawing/2014/chart" uri="{C3380CC4-5D6E-409C-BE32-E72D297353CC}">
              <c16:uniqueId val="{00000001-7A99-476B-9CB3-EFDE83B86EE1}"/>
            </c:ext>
          </c:extLst>
        </c:ser>
        <c:ser>
          <c:idx val="2"/>
          <c:order val="2"/>
          <c:tx>
            <c:strRef>
              <c:f>Sheet1!$D$1</c:f>
              <c:strCache>
                <c:ptCount val="1"/>
                <c:pt idx="0">
                  <c:v>OTT-only</c:v>
                </c:pt>
              </c:strCache>
            </c:strRef>
          </c:tx>
          <c:spPr>
            <a:solidFill>
              <a:srgbClr val="67B89B"/>
            </a:solidFill>
            <a:ln>
              <a:noFill/>
            </a:ln>
            <a:effectLst/>
          </c:spPr>
          <c:invertIfNegative val="0"/>
          <c:dLbls>
            <c:dLbl>
              <c:idx val="0"/>
              <c:delete val="1"/>
              <c:extLst xmlns:c16r2="http://schemas.microsoft.com/office/drawing/2015/06/chart">
                <c:ext xmlns:c16="http://schemas.microsoft.com/office/drawing/2014/chart" uri="{C3380CC4-5D6E-409C-BE32-E72D297353CC}">
                  <c16:uniqueId val="{00000001-899A-4D42-917C-E8F087E2A881}"/>
                </c:ext>
                <c:ext xmlns:c15="http://schemas.microsoft.com/office/drawing/2012/chart" uri="{CE6537A1-D6FC-4f65-9D91-7224C49458BB}"/>
              </c:extLst>
            </c:dLbl>
            <c:dLbl>
              <c:idx val="1"/>
              <c:layout>
                <c:manualLayout>
                  <c:x val="2.6007495694117977E-2"/>
                  <c:y val="1.0566191888284471E-2"/>
                </c:manualLayout>
              </c:layout>
              <c:numFmt formatCode="0%" sourceLinked="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0-899A-4D42-917C-E8F087E2A881}"/>
                </c:ext>
                <c:ext xmlns:c15="http://schemas.microsoft.com/office/drawing/2012/chart" uri="{CE6537A1-D6FC-4f65-9D91-7224C49458BB}"/>
              </c:extLst>
            </c:dLbl>
            <c:numFmt formatCode="0%" sourceLinked="0"/>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c:v>
                </c:pt>
              </c:strCache>
            </c:strRef>
          </c:cat>
          <c:val>
            <c:numRef>
              <c:f>Sheet1!$D$2</c:f>
              <c:numCache>
                <c:formatCode>General</c:formatCode>
                <c:ptCount val="1"/>
                <c:pt idx="0">
                  <c:v>0.06</c:v>
                </c:pt>
              </c:numCache>
            </c:numRef>
          </c:val>
          <c:extLst xmlns:c16r2="http://schemas.microsoft.com/office/drawing/2015/06/chart">
            <c:ext xmlns:c16="http://schemas.microsoft.com/office/drawing/2014/chart" uri="{C3380CC4-5D6E-409C-BE32-E72D297353CC}">
              <c16:uniqueId val="{00000002-7A99-476B-9CB3-EFDE83B86EE1}"/>
            </c:ext>
          </c:extLst>
        </c:ser>
        <c:dLbls>
          <c:showLegendKey val="0"/>
          <c:showVal val="0"/>
          <c:showCatName val="0"/>
          <c:showSerName val="0"/>
          <c:showPercent val="0"/>
          <c:showBubbleSize val="0"/>
        </c:dLbls>
        <c:gapWidth val="150"/>
        <c:overlap val="100"/>
        <c:axId val="553535848"/>
        <c:axId val="553535456"/>
      </c:barChart>
      <c:catAx>
        <c:axId val="553535848"/>
        <c:scaling>
          <c:orientation val="minMax"/>
        </c:scaling>
        <c:delete val="1"/>
        <c:axPos val="l"/>
        <c:numFmt formatCode="General" sourceLinked="1"/>
        <c:majorTickMark val="none"/>
        <c:minorTickMark val="none"/>
        <c:tickLblPos val="nextTo"/>
        <c:crossAx val="553535456"/>
        <c:crosses val="autoZero"/>
        <c:auto val="1"/>
        <c:lblAlgn val="ctr"/>
        <c:lblOffset val="100"/>
        <c:noMultiLvlLbl val="0"/>
      </c:catAx>
      <c:valAx>
        <c:axId val="553535456"/>
        <c:scaling>
          <c:orientation val="minMax"/>
        </c:scaling>
        <c:delete val="1"/>
        <c:axPos val="b"/>
        <c:numFmt formatCode="0%" sourceLinked="1"/>
        <c:majorTickMark val="none"/>
        <c:minorTickMark val="none"/>
        <c:tickLblPos val="nextTo"/>
        <c:crossAx val="553535848"/>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0.87858</cdr:x>
      <cdr:y>0.96453</cdr:y>
    </cdr:from>
    <cdr:to>
      <cdr:x>0.92156</cdr:x>
      <cdr:y>0.96453</cdr:y>
    </cdr:to>
    <cdr:cxnSp macro="">
      <cdr:nvCxnSpPr>
        <cdr:cNvPr id="3" name="Straight Connector 2">
          <a:extLst xmlns:a="http://schemas.openxmlformats.org/drawingml/2006/main">
            <a:ext uri="{FF2B5EF4-FFF2-40B4-BE49-F238E27FC236}">
              <a16:creationId xmlns:a16="http://schemas.microsoft.com/office/drawing/2014/main" xmlns="" id="{EC7C9DC2-F62C-4654-916E-55C17BD9EE98}"/>
            </a:ext>
          </a:extLst>
        </cdr:cNvPr>
        <cdr:cNvCxnSpPr/>
      </cdr:nvCxnSpPr>
      <cdr:spPr>
        <a:xfrm xmlns:a="http://schemas.openxmlformats.org/drawingml/2006/main">
          <a:off x="10354663" y="4548229"/>
          <a:ext cx="506547"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0.88093</cdr:x>
      <cdr:y>0.96329</cdr:y>
    </cdr:from>
    <cdr:to>
      <cdr:x>0.92391</cdr:x>
      <cdr:y>0.96329</cdr:y>
    </cdr:to>
    <cdr:cxnSp macro="">
      <cdr:nvCxnSpPr>
        <cdr:cNvPr id="3" name="Straight Connector 2">
          <a:extLst xmlns:a="http://schemas.openxmlformats.org/drawingml/2006/main">
            <a:ext uri="{FF2B5EF4-FFF2-40B4-BE49-F238E27FC236}">
              <a16:creationId xmlns:a16="http://schemas.microsoft.com/office/drawing/2014/main" xmlns="" id="{EC7C9DC2-F62C-4654-916E-55C17BD9EE98}"/>
            </a:ext>
          </a:extLst>
        </cdr:cNvPr>
        <cdr:cNvCxnSpPr/>
      </cdr:nvCxnSpPr>
      <cdr:spPr>
        <a:xfrm xmlns:a="http://schemas.openxmlformats.org/drawingml/2006/main">
          <a:off x="10372046" y="4542381"/>
          <a:ext cx="506044"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912" tIns="46957" rIns="93912" bIns="46957"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3912" tIns="46957" rIns="93912" bIns="46957" rtlCol="0"/>
          <a:lstStyle>
            <a:lvl1pPr algn="r">
              <a:defRPr sz="1200"/>
            </a:lvl1pPr>
          </a:lstStyle>
          <a:p>
            <a:fld id="{465DC99B-5259-40E8-9809-96A27AA649E4}" type="datetimeFigureOut">
              <a:rPr lang="en-US" smtClean="0"/>
              <a:t>9/18/2019</a:t>
            </a:fld>
            <a:endParaRPr lang="en-US"/>
          </a:p>
        </p:txBody>
      </p:sp>
      <p:sp>
        <p:nvSpPr>
          <p:cNvPr id="4" name="Footer Placeholder 3"/>
          <p:cNvSpPr>
            <a:spLocks noGrp="1"/>
          </p:cNvSpPr>
          <p:nvPr>
            <p:ph type="ftr" sz="quarter" idx="2"/>
          </p:nvPr>
        </p:nvSpPr>
        <p:spPr>
          <a:xfrm>
            <a:off x="1" y="8829968"/>
            <a:ext cx="3037840" cy="464820"/>
          </a:xfrm>
          <a:prstGeom prst="rect">
            <a:avLst/>
          </a:prstGeom>
        </p:spPr>
        <p:txBody>
          <a:bodyPr vert="horz" lIns="93912" tIns="46957" rIns="93912" bIns="46957"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8"/>
            <a:ext cx="3037840" cy="464820"/>
          </a:xfrm>
          <a:prstGeom prst="rect">
            <a:avLst/>
          </a:prstGeom>
        </p:spPr>
        <p:txBody>
          <a:bodyPr vert="horz" lIns="93912" tIns="46957" rIns="93912" bIns="46957" rtlCol="0" anchor="b"/>
          <a:lstStyle>
            <a:lvl1pPr algn="r">
              <a:defRPr sz="1200"/>
            </a:lvl1pPr>
          </a:lstStyle>
          <a:p>
            <a:fld id="{8D141968-DFDD-4F85-9B3B-2C270757FEF0}" type="slidenum">
              <a:rPr lang="en-US" smtClean="0"/>
              <a:t>‹#›</a:t>
            </a:fld>
            <a:endParaRPr lang="en-US"/>
          </a:p>
        </p:txBody>
      </p:sp>
    </p:spTree>
    <p:extLst>
      <p:ext uri="{BB962C8B-B14F-4D97-AF65-F5344CB8AC3E}">
        <p14:creationId xmlns:p14="http://schemas.microsoft.com/office/powerpoint/2010/main" val="28544697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912" tIns="46957" rIns="93912" bIns="46957"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912" tIns="46957" rIns="93912" bIns="46957" rtlCol="0"/>
          <a:lstStyle>
            <a:lvl1pPr algn="r">
              <a:defRPr sz="1200"/>
            </a:lvl1pPr>
          </a:lstStyle>
          <a:p>
            <a:fld id="{9931EDFB-0926-4A7B-94B6-5D08570070C6}" type="datetimeFigureOut">
              <a:rPr lang="en-US" smtClean="0"/>
              <a:t>9/18/2019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912" tIns="46957" rIns="93912" bIns="46957"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912" tIns="46957" rIns="93912" bIns="469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4820"/>
          </a:xfrm>
          <a:prstGeom prst="rect">
            <a:avLst/>
          </a:prstGeom>
        </p:spPr>
        <p:txBody>
          <a:bodyPr vert="horz" lIns="93912" tIns="46957" rIns="93912" bIns="46957"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3912" tIns="46957" rIns="93912" bIns="46957" rtlCol="0" anchor="b"/>
          <a:lstStyle>
            <a:lvl1pPr algn="r">
              <a:defRPr sz="1200"/>
            </a:lvl1pPr>
          </a:lstStyle>
          <a:p>
            <a:fld id="{159E3908-32C9-4D33-9120-6192E840A5CB}" type="slidenum">
              <a:rPr lang="en-US" smtClean="0"/>
              <a:t>‹#›</a:t>
            </a:fld>
            <a:endParaRPr lang="en-US"/>
          </a:p>
        </p:txBody>
      </p:sp>
    </p:spTree>
    <p:extLst>
      <p:ext uri="{BB962C8B-B14F-4D97-AF65-F5344CB8AC3E}">
        <p14:creationId xmlns:p14="http://schemas.microsoft.com/office/powerpoint/2010/main" val="1600405652"/>
      </p:ext>
    </p:extLst>
  </p:cSld>
  <p:clrMap bg1="lt1" tx1="dk1" bg2="lt2" tx2="dk2" accent1="accent1" accent2="accent2" accent3="accent3" accent4="accent4" accent5="accent5" accent6="accent6" hlink="hlink" folHlink="folHlink"/>
  <p:hf sldNum="0" hdr="0" ftr="0" dt="0"/>
  <p:notesStyle>
    <a:lvl1pPr marL="0" algn="l" defTabSz="909743" rtl="0" eaLnBrk="1" latinLnBrk="0" hangingPunct="1">
      <a:defRPr sz="1200" kern="1200">
        <a:solidFill>
          <a:schemeClr val="tx1"/>
        </a:solidFill>
        <a:latin typeface="+mn-lt"/>
        <a:ea typeface="+mn-ea"/>
        <a:cs typeface="+mn-cs"/>
      </a:defRPr>
    </a:lvl1pPr>
    <a:lvl2pPr marL="454888" algn="l" defTabSz="909743" rtl="0" eaLnBrk="1" latinLnBrk="0" hangingPunct="1">
      <a:defRPr sz="1200" kern="1200">
        <a:solidFill>
          <a:schemeClr val="tx1"/>
        </a:solidFill>
        <a:latin typeface="+mn-lt"/>
        <a:ea typeface="+mn-ea"/>
        <a:cs typeface="+mn-cs"/>
      </a:defRPr>
    </a:lvl2pPr>
    <a:lvl3pPr marL="909743" algn="l" defTabSz="909743" rtl="0" eaLnBrk="1" latinLnBrk="0" hangingPunct="1">
      <a:defRPr sz="1200" kern="1200">
        <a:solidFill>
          <a:schemeClr val="tx1"/>
        </a:solidFill>
        <a:latin typeface="+mn-lt"/>
        <a:ea typeface="+mn-ea"/>
        <a:cs typeface="+mn-cs"/>
      </a:defRPr>
    </a:lvl3pPr>
    <a:lvl4pPr marL="1364621" algn="l" defTabSz="909743" rtl="0" eaLnBrk="1" latinLnBrk="0" hangingPunct="1">
      <a:defRPr sz="1200" kern="1200">
        <a:solidFill>
          <a:schemeClr val="tx1"/>
        </a:solidFill>
        <a:latin typeface="+mn-lt"/>
        <a:ea typeface="+mn-ea"/>
        <a:cs typeface="+mn-cs"/>
      </a:defRPr>
    </a:lvl4pPr>
    <a:lvl5pPr marL="1819494" algn="l" defTabSz="909743" rtl="0" eaLnBrk="1" latinLnBrk="0" hangingPunct="1">
      <a:defRPr sz="1200" kern="1200">
        <a:solidFill>
          <a:schemeClr val="tx1"/>
        </a:solidFill>
        <a:latin typeface="+mn-lt"/>
        <a:ea typeface="+mn-ea"/>
        <a:cs typeface="+mn-cs"/>
      </a:defRPr>
    </a:lvl5pPr>
    <a:lvl6pPr marL="2274369" algn="l" defTabSz="909743" rtl="0" eaLnBrk="1" latinLnBrk="0" hangingPunct="1">
      <a:defRPr sz="1200" kern="1200">
        <a:solidFill>
          <a:schemeClr val="tx1"/>
        </a:solidFill>
        <a:latin typeface="+mn-lt"/>
        <a:ea typeface="+mn-ea"/>
        <a:cs typeface="+mn-cs"/>
      </a:defRPr>
    </a:lvl6pPr>
    <a:lvl7pPr marL="2729242" algn="l" defTabSz="909743" rtl="0" eaLnBrk="1" latinLnBrk="0" hangingPunct="1">
      <a:defRPr sz="1200" kern="1200">
        <a:solidFill>
          <a:schemeClr val="tx1"/>
        </a:solidFill>
        <a:latin typeface="+mn-lt"/>
        <a:ea typeface="+mn-ea"/>
        <a:cs typeface="+mn-cs"/>
      </a:defRPr>
    </a:lvl7pPr>
    <a:lvl8pPr marL="3184118" algn="l" defTabSz="909743" rtl="0" eaLnBrk="1" latinLnBrk="0" hangingPunct="1">
      <a:defRPr sz="1200" kern="1200">
        <a:solidFill>
          <a:schemeClr val="tx1"/>
        </a:solidFill>
        <a:latin typeface="+mn-lt"/>
        <a:ea typeface="+mn-ea"/>
        <a:cs typeface="+mn-cs"/>
      </a:defRPr>
    </a:lvl8pPr>
    <a:lvl9pPr marL="3638991" algn="l" defTabSz="9097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stockphoto.com/photo/putting-their-creativity-to-work-gm915729382-25200868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https://www.istockphoto.com/photo/watching-movie-home-first-person-point-of-view-leisure-home-con-gm924069516-253621158</a:t>
            </a:r>
          </a:p>
        </p:txBody>
      </p:sp>
      <p:sp>
        <p:nvSpPr>
          <p:cNvPr id="4" name="Slide Number Placeholder 3"/>
          <p:cNvSpPr>
            <a:spLocks noGrp="1"/>
          </p:cNvSpPr>
          <p:nvPr>
            <p:ph type="sldNum" sz="quarter" idx="10"/>
          </p:nvPr>
        </p:nvSpPr>
        <p:spPr/>
        <p:txBody>
          <a:bodyPr/>
          <a:lstStyle/>
          <a:p>
            <a:pPr defTabSz="458474">
              <a:defRPr/>
            </a:pPr>
            <a:fld id="{E088818F-40CA-4226-A0E6-E86AE6C2ED94}" type="slidenum">
              <a:rPr lang="en-US">
                <a:solidFill>
                  <a:prstClr val="black"/>
                </a:solidFill>
                <a:latin typeface="Calibri"/>
              </a:rPr>
              <a:pPr defTabSz="458474">
                <a:defRPr/>
              </a:pPr>
              <a:t>1</a:t>
            </a:fld>
            <a:endParaRPr lang="en-US" dirty="0">
              <a:solidFill>
                <a:prstClr val="black"/>
              </a:solidFill>
              <a:latin typeface="Calibri"/>
            </a:endParaRPr>
          </a:p>
        </p:txBody>
      </p:sp>
    </p:spTree>
    <p:extLst>
      <p:ext uri="{BB962C8B-B14F-4D97-AF65-F5344CB8AC3E}">
        <p14:creationId xmlns:p14="http://schemas.microsoft.com/office/powerpoint/2010/main" val="429165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81642">
              <a:defRPr/>
            </a:pPr>
            <a:fld id="{23882BC3-AE5F-3043-9FCD-C1F199F164CC}" type="slidenum">
              <a:rPr lang="en-US">
                <a:solidFill>
                  <a:prstClr val="black"/>
                </a:solidFill>
                <a:latin typeface="Calibri"/>
              </a:rPr>
              <a:pPr defTabSz="1181642">
                <a:defRPr/>
              </a:pPr>
              <a:t>11</a:t>
            </a:fld>
            <a:endParaRPr lang="en-US">
              <a:solidFill>
                <a:prstClr val="black"/>
              </a:solidFill>
              <a:latin typeface="Calibri"/>
            </a:endParaRPr>
          </a:p>
        </p:txBody>
      </p:sp>
    </p:spTree>
    <p:extLst>
      <p:ext uri="{BB962C8B-B14F-4D97-AF65-F5344CB8AC3E}">
        <p14:creationId xmlns:p14="http://schemas.microsoft.com/office/powerpoint/2010/main" val="2268393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81642">
              <a:defRPr/>
            </a:pPr>
            <a:fld id="{23882BC3-AE5F-3043-9FCD-C1F199F164CC}" type="slidenum">
              <a:rPr lang="en-US">
                <a:solidFill>
                  <a:prstClr val="black"/>
                </a:solidFill>
                <a:latin typeface="Calibri"/>
              </a:rPr>
              <a:pPr defTabSz="1181642">
                <a:defRPr/>
              </a:pPr>
              <a:t>15</a:t>
            </a:fld>
            <a:endParaRPr lang="en-US">
              <a:solidFill>
                <a:prstClr val="black"/>
              </a:solidFill>
              <a:latin typeface="Calibri"/>
            </a:endParaRPr>
          </a:p>
        </p:txBody>
      </p:sp>
    </p:spTree>
    <p:extLst>
      <p:ext uri="{BB962C8B-B14F-4D97-AF65-F5344CB8AC3E}">
        <p14:creationId xmlns:p14="http://schemas.microsoft.com/office/powerpoint/2010/main" val="2713180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1181642">
              <a:defRPr/>
            </a:pPr>
            <a:fld id="{03E44481-CC7E-F441-937B-548163903822}" type="slidenum">
              <a:rPr lang="en-US">
                <a:solidFill>
                  <a:prstClr val="black"/>
                </a:solidFill>
                <a:latin typeface="Calibri"/>
              </a:rPr>
              <a:pPr defTabSz="1181642">
                <a:defRPr/>
              </a:pPr>
              <a:t>17</a:t>
            </a:fld>
            <a:endParaRPr lang="en-US">
              <a:solidFill>
                <a:prstClr val="black"/>
              </a:solidFill>
              <a:latin typeface="Calibri"/>
            </a:endParaRPr>
          </a:p>
        </p:txBody>
      </p:sp>
    </p:spTree>
    <p:extLst>
      <p:ext uri="{BB962C8B-B14F-4D97-AF65-F5344CB8AC3E}">
        <p14:creationId xmlns:p14="http://schemas.microsoft.com/office/powerpoint/2010/main" val="1372732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1181642">
              <a:defRPr/>
            </a:pPr>
            <a:fld id="{03E44481-CC7E-F441-937B-548163903822}" type="slidenum">
              <a:rPr lang="en-US">
                <a:solidFill>
                  <a:prstClr val="black"/>
                </a:solidFill>
                <a:latin typeface="Calibri"/>
              </a:rPr>
              <a:pPr defTabSz="1181642">
                <a:defRPr/>
              </a:pPr>
              <a:t>18</a:t>
            </a:fld>
            <a:endParaRPr lang="en-US">
              <a:solidFill>
                <a:prstClr val="black"/>
              </a:solidFill>
              <a:latin typeface="Calibri"/>
            </a:endParaRPr>
          </a:p>
        </p:txBody>
      </p:sp>
    </p:spTree>
    <p:extLst>
      <p:ext uri="{BB962C8B-B14F-4D97-AF65-F5344CB8AC3E}">
        <p14:creationId xmlns:p14="http://schemas.microsoft.com/office/powerpoint/2010/main" val="2435078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8695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8251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9560">
              <a:defRPr/>
            </a:pPr>
            <a:r>
              <a:rPr lang="en-US" dirty="0">
                <a:hlinkClick r:id="rId3"/>
              </a:rPr>
              <a:t>https://</a:t>
            </a:r>
            <a:endParaRPr lang="en-US" dirty="0"/>
          </a:p>
        </p:txBody>
      </p:sp>
      <p:sp>
        <p:nvSpPr>
          <p:cNvPr id="4" name="Slide Number Placeholder 3"/>
          <p:cNvSpPr>
            <a:spLocks noGrp="1"/>
          </p:cNvSpPr>
          <p:nvPr>
            <p:ph type="sldNum" sz="quarter" idx="5"/>
          </p:nvPr>
        </p:nvSpPr>
        <p:spPr/>
        <p:txBody>
          <a:bodyPr/>
          <a:lstStyle/>
          <a:p>
            <a:pPr defTabSz="939121">
              <a:defRPr/>
            </a:pPr>
            <a:fld id="{B4DC5A39-9615-4EA5-AD81-2B3B06F13EEC}" type="slidenum">
              <a:rPr lang="en-US">
                <a:solidFill>
                  <a:prstClr val="black"/>
                </a:solidFill>
                <a:latin typeface="Calibri" panose="020F0502020204030204"/>
              </a:rPr>
              <a:pPr defTabSz="939121">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325651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410079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732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165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B612D1-62B4-452B-86AE-20CE0E63EB7D}"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2254837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F44F1-24B7-45BD-960F-4C5E32882181}"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940921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DA0366-E688-4A28-9BC9-5D9356C586F0}" type="datetime1">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1891502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09BE23-2A1C-4192-9271-81C5E2D1BA1E}" type="datetime1">
              <a:rPr lang="en-US" smtClean="0"/>
              <a:t>9/18/2019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7656189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B72949-A1CD-46B1-B56D-094E96F126F3}" type="datetime1">
              <a:rPr lang="en-US" smtClean="0"/>
              <a:t>9/18/2019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0001613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F8CCA-3958-4552-8CD0-1D77E1BB6BB8}" type="datetime1">
              <a:rPr lang="en-US" smtClean="0"/>
              <a:t>9/18/2019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821649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B82D26D-9E21-459C-8DF1-8059926D3FF9}" type="datetime1">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6940527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E8256C4-3E7B-408C-B690-B208005F1EB4}" type="datetime1">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691725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C9E708-C2B9-4D8F-907B-A99549AFE1BA}"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93142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5489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A4C32B-D6E7-44B2-83AA-23756EE480CC}" type="datetime1">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661119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8099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7187021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906457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0230290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9/18/2019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62305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9/18/2019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187569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9/18/2019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6166531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237875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89812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55680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810936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9812014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6" y="460184"/>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5"/>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8"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xmlns="" id="{9338EB84-D79E-41BC-A82D-D5921B9E922A}"/>
              </a:ext>
            </a:extLst>
          </p:cNvPr>
          <p:cNvSpPr/>
          <p:nvPr userDrawn="1"/>
        </p:nvSpPr>
        <p:spPr>
          <a:xfrm>
            <a:off x="9888279" y="6071193"/>
            <a:ext cx="2039026"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99" dirty="0"/>
          </a:p>
        </p:txBody>
      </p:sp>
      <p:pic>
        <p:nvPicPr>
          <p:cNvPr id="10" name="Picture 9">
            <a:extLst>
              <a:ext uri="{FF2B5EF4-FFF2-40B4-BE49-F238E27FC236}">
                <a16:creationId xmlns:a16="http://schemas.microsoft.com/office/drawing/2014/main" xmlns="" id="{79D45F95-BF6A-457B-AFED-C24CDCF33A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08453" y="6104053"/>
            <a:ext cx="1029127" cy="590437"/>
          </a:xfrm>
          <a:prstGeom prst="rect">
            <a:avLst/>
          </a:prstGeom>
        </p:spPr>
      </p:pic>
    </p:spTree>
    <p:extLst>
      <p:ext uri="{BB962C8B-B14F-4D97-AF65-F5344CB8AC3E}">
        <p14:creationId xmlns:p14="http://schemas.microsoft.com/office/powerpoint/2010/main" val="1425979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33565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66405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27123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04069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714776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351709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52651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43603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23987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8" name="Slide Number Placeholder 5">
            <a:extLst>
              <a:ext uri="{FF2B5EF4-FFF2-40B4-BE49-F238E27FC236}">
                <a16:creationId xmlns:a16="http://schemas.microsoft.com/office/drawing/2014/main" xmlns="" id="{93682BC4-D643-438E-88A2-BD4E5D904743}"/>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4168813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7" name="Slide Number Placeholder 5">
            <a:extLst>
              <a:ext uri="{FF2B5EF4-FFF2-40B4-BE49-F238E27FC236}">
                <a16:creationId xmlns:a16="http://schemas.microsoft.com/office/drawing/2014/main" xmlns="" id="{E668B83D-6865-49CC-B709-7F50201F2FFF}"/>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789559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xmlns="" id="{9277BA2A-ECF9-4B57-A14B-820938C39160}"/>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190565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8" name="Slide Number Placeholder 5">
            <a:extLst>
              <a:ext uri="{FF2B5EF4-FFF2-40B4-BE49-F238E27FC236}">
                <a16:creationId xmlns:a16="http://schemas.microsoft.com/office/drawing/2014/main" xmlns=""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407436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xmlns="" id="{4C7E9073-BD32-4D3E-ACC1-576A74865033}"/>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96301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xmlns=""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4080020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xmlns=""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545386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303518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502624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432552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434390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xmlns="" id="{9338EB84-D79E-41BC-A82D-D5921B9E922A}"/>
              </a:ext>
            </a:extLst>
          </p:cNvPr>
          <p:cNvSpPr/>
          <p:nvPr userDrawn="1"/>
        </p:nvSpPr>
        <p:spPr>
          <a:xfrm>
            <a:off x="9888279" y="6071192"/>
            <a:ext cx="2039026"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xmlns="" id="{79D45F95-BF6A-457B-AFED-C24CDCF33A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08452" y="6104052"/>
            <a:ext cx="1029127" cy="590437"/>
          </a:xfrm>
          <a:prstGeom prst="rect">
            <a:avLst/>
          </a:prstGeom>
        </p:spPr>
      </p:pic>
    </p:spTree>
    <p:extLst>
      <p:ext uri="{BB962C8B-B14F-4D97-AF65-F5344CB8AC3E}">
        <p14:creationId xmlns:p14="http://schemas.microsoft.com/office/powerpoint/2010/main" val="1282935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743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37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462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504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2923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103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19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4292014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950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8168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851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4014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562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2889983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1C0EDFE-A09C-4EE1-8B27-1762D723B61F}"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49CEF-57C3-4F7A-AEE1-FE87F7EC9B92}" type="slidenum">
              <a:rPr lang="en-US" smtClean="0"/>
              <a:t>‹#›</a:t>
            </a:fld>
            <a:endParaRPr lang="en-US"/>
          </a:p>
        </p:txBody>
      </p:sp>
    </p:spTree>
    <p:extLst>
      <p:ext uri="{BB962C8B-B14F-4D97-AF65-F5344CB8AC3E}">
        <p14:creationId xmlns:p14="http://schemas.microsoft.com/office/powerpoint/2010/main" val="2168632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C0EDFE-A09C-4EE1-8B27-1762D723B61F}"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49CEF-57C3-4F7A-AEE1-FE87F7EC9B92}" type="slidenum">
              <a:rPr lang="en-US" smtClean="0"/>
              <a:t>‹#›</a:t>
            </a:fld>
            <a:endParaRPr lang="en-US"/>
          </a:p>
        </p:txBody>
      </p:sp>
    </p:spTree>
    <p:extLst>
      <p:ext uri="{BB962C8B-B14F-4D97-AF65-F5344CB8AC3E}">
        <p14:creationId xmlns:p14="http://schemas.microsoft.com/office/powerpoint/2010/main" val="2580909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C0EDFE-A09C-4EE1-8B27-1762D723B61F}"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49CEF-57C3-4F7A-AEE1-FE87F7EC9B92}" type="slidenum">
              <a:rPr lang="en-US" smtClean="0"/>
              <a:t>‹#›</a:t>
            </a:fld>
            <a:endParaRPr lang="en-US"/>
          </a:p>
        </p:txBody>
      </p:sp>
    </p:spTree>
    <p:extLst>
      <p:ext uri="{BB962C8B-B14F-4D97-AF65-F5344CB8AC3E}">
        <p14:creationId xmlns:p14="http://schemas.microsoft.com/office/powerpoint/2010/main" val="3028107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C0EDFE-A09C-4EE1-8B27-1762D723B61F}"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49CEF-57C3-4F7A-AEE1-FE87F7EC9B92}" type="slidenum">
              <a:rPr lang="en-US" smtClean="0"/>
              <a:t>‹#›</a:t>
            </a:fld>
            <a:endParaRPr lang="en-US"/>
          </a:p>
        </p:txBody>
      </p:sp>
    </p:spTree>
    <p:extLst>
      <p:ext uri="{BB962C8B-B14F-4D97-AF65-F5344CB8AC3E}">
        <p14:creationId xmlns:p14="http://schemas.microsoft.com/office/powerpoint/2010/main" val="1525462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118793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C0EDFE-A09C-4EE1-8B27-1762D723B61F}" type="datetimeFigureOut">
              <a:rPr lang="en-US" smtClean="0"/>
              <a:t>9/18/2019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049CEF-57C3-4F7A-AEE1-FE87F7EC9B92}" type="slidenum">
              <a:rPr lang="en-US" smtClean="0"/>
              <a:t>‹#›</a:t>
            </a:fld>
            <a:endParaRPr lang="en-US"/>
          </a:p>
        </p:txBody>
      </p:sp>
    </p:spTree>
    <p:extLst>
      <p:ext uri="{BB962C8B-B14F-4D97-AF65-F5344CB8AC3E}">
        <p14:creationId xmlns:p14="http://schemas.microsoft.com/office/powerpoint/2010/main" val="3088683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C0EDFE-A09C-4EE1-8B27-1762D723B61F}" type="datetimeFigureOut">
              <a:rPr lang="en-US" smtClean="0"/>
              <a:t>9/18/2019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049CEF-57C3-4F7A-AEE1-FE87F7EC9B92}" type="slidenum">
              <a:rPr lang="en-US" smtClean="0"/>
              <a:t>‹#›</a:t>
            </a:fld>
            <a:endParaRPr lang="en-US"/>
          </a:p>
        </p:txBody>
      </p:sp>
    </p:spTree>
    <p:extLst>
      <p:ext uri="{BB962C8B-B14F-4D97-AF65-F5344CB8AC3E}">
        <p14:creationId xmlns:p14="http://schemas.microsoft.com/office/powerpoint/2010/main" val="3471816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0EDFE-A09C-4EE1-8B27-1762D723B61F}" type="datetimeFigureOut">
              <a:rPr lang="en-US" smtClean="0"/>
              <a:t>9/18/2019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049CEF-57C3-4F7A-AEE1-FE87F7EC9B92}" type="slidenum">
              <a:rPr lang="en-US" smtClean="0"/>
              <a:t>‹#›</a:t>
            </a:fld>
            <a:endParaRPr lang="en-US"/>
          </a:p>
        </p:txBody>
      </p:sp>
    </p:spTree>
    <p:extLst>
      <p:ext uri="{BB962C8B-B14F-4D97-AF65-F5344CB8AC3E}">
        <p14:creationId xmlns:p14="http://schemas.microsoft.com/office/powerpoint/2010/main" val="2597834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1C0EDFE-A09C-4EE1-8B27-1762D723B61F}"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49CEF-57C3-4F7A-AEE1-FE87F7EC9B92}" type="slidenum">
              <a:rPr lang="en-US" smtClean="0"/>
              <a:t>‹#›</a:t>
            </a:fld>
            <a:endParaRPr lang="en-US"/>
          </a:p>
        </p:txBody>
      </p:sp>
    </p:spTree>
    <p:extLst>
      <p:ext uri="{BB962C8B-B14F-4D97-AF65-F5344CB8AC3E}">
        <p14:creationId xmlns:p14="http://schemas.microsoft.com/office/powerpoint/2010/main" val="1043337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1C0EDFE-A09C-4EE1-8B27-1762D723B61F}"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49CEF-57C3-4F7A-AEE1-FE87F7EC9B92}" type="slidenum">
              <a:rPr lang="en-US" smtClean="0"/>
              <a:t>‹#›</a:t>
            </a:fld>
            <a:endParaRPr lang="en-US"/>
          </a:p>
        </p:txBody>
      </p:sp>
    </p:spTree>
    <p:extLst>
      <p:ext uri="{BB962C8B-B14F-4D97-AF65-F5344CB8AC3E}">
        <p14:creationId xmlns:p14="http://schemas.microsoft.com/office/powerpoint/2010/main" val="40320918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C0EDFE-A09C-4EE1-8B27-1762D723B61F}"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49CEF-57C3-4F7A-AEE1-FE87F7EC9B92}" type="slidenum">
              <a:rPr lang="en-US" smtClean="0"/>
              <a:t>‹#›</a:t>
            </a:fld>
            <a:endParaRPr lang="en-US"/>
          </a:p>
        </p:txBody>
      </p:sp>
    </p:spTree>
    <p:extLst>
      <p:ext uri="{BB962C8B-B14F-4D97-AF65-F5344CB8AC3E}">
        <p14:creationId xmlns:p14="http://schemas.microsoft.com/office/powerpoint/2010/main" val="1719247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C0EDFE-A09C-4EE1-8B27-1762D723B61F}"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49CEF-57C3-4F7A-AEE1-FE87F7EC9B92}" type="slidenum">
              <a:rPr lang="en-US" smtClean="0"/>
              <a:t>‹#›</a:t>
            </a:fld>
            <a:endParaRPr lang="en-US"/>
          </a:p>
        </p:txBody>
      </p:sp>
    </p:spTree>
    <p:extLst>
      <p:ext uri="{BB962C8B-B14F-4D97-AF65-F5344CB8AC3E}">
        <p14:creationId xmlns:p14="http://schemas.microsoft.com/office/powerpoint/2010/main" val="4331667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073100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294872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3480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0521675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7357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49185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7002580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8365991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9/18/2019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98588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9/18/2019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33993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9/18/2019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7615156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6112821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80895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1800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035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934085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1810558977"/>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282007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2830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0711593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42352673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5431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6813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098"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2944" indent="0">
              <a:buNone/>
              <a:defRPr sz="2300">
                <a:solidFill>
                  <a:schemeClr val="tx1">
                    <a:tint val="75000"/>
                  </a:schemeClr>
                </a:solidFill>
              </a:defRPr>
            </a:lvl2pPr>
            <a:lvl3pPr marL="1165910" indent="0">
              <a:buNone/>
              <a:defRPr sz="2000">
                <a:solidFill>
                  <a:schemeClr val="tx1">
                    <a:tint val="75000"/>
                  </a:schemeClr>
                </a:solidFill>
              </a:defRPr>
            </a:lvl3pPr>
            <a:lvl4pPr marL="1748863" indent="0">
              <a:buNone/>
              <a:defRPr sz="1800">
                <a:solidFill>
                  <a:schemeClr val="tx1">
                    <a:tint val="75000"/>
                  </a:schemeClr>
                </a:solidFill>
              </a:defRPr>
            </a:lvl4pPr>
            <a:lvl5pPr marL="2331818" indent="0">
              <a:buNone/>
              <a:defRPr sz="1800">
                <a:solidFill>
                  <a:schemeClr val="tx1">
                    <a:tint val="75000"/>
                  </a:schemeClr>
                </a:solidFill>
              </a:defRPr>
            </a:lvl5pPr>
            <a:lvl6pPr marL="2914771" indent="0">
              <a:buNone/>
              <a:defRPr sz="1800">
                <a:solidFill>
                  <a:schemeClr val="tx1">
                    <a:tint val="75000"/>
                  </a:schemeClr>
                </a:solidFill>
              </a:defRPr>
            </a:lvl6pPr>
            <a:lvl7pPr marL="3497725" indent="0">
              <a:buNone/>
              <a:defRPr sz="1800">
                <a:solidFill>
                  <a:schemeClr val="tx1">
                    <a:tint val="75000"/>
                  </a:schemeClr>
                </a:solidFill>
              </a:defRPr>
            </a:lvl7pPr>
            <a:lvl8pPr marL="4080680" indent="0">
              <a:buNone/>
              <a:defRPr sz="1800">
                <a:solidFill>
                  <a:schemeClr val="tx1">
                    <a:tint val="75000"/>
                  </a:schemeClr>
                </a:solidFill>
              </a:defRPr>
            </a:lvl8pPr>
            <a:lvl9pPr marL="466363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543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8"/>
            </a:lvl1pPr>
            <a:lvl2pPr>
              <a:defRPr sz="3098"/>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8"/>
            </a:lvl1pPr>
            <a:lvl2pPr>
              <a:defRPr sz="3098"/>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387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524107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8" b="1"/>
            </a:lvl1pPr>
            <a:lvl2pPr marL="582944" indent="0">
              <a:buNone/>
              <a:defRPr sz="2500" b="1"/>
            </a:lvl2pPr>
            <a:lvl3pPr marL="1165910" indent="0">
              <a:buNone/>
              <a:defRPr sz="2300" b="1"/>
            </a:lvl3pPr>
            <a:lvl4pPr marL="1748863" indent="0">
              <a:buNone/>
              <a:defRPr sz="2000" b="1"/>
            </a:lvl4pPr>
            <a:lvl5pPr marL="2331818" indent="0">
              <a:buNone/>
              <a:defRPr sz="2000" b="1"/>
            </a:lvl5pPr>
            <a:lvl6pPr marL="2914771" indent="0">
              <a:buNone/>
              <a:defRPr sz="2000" b="1"/>
            </a:lvl6pPr>
            <a:lvl7pPr marL="3497725" indent="0">
              <a:buNone/>
              <a:defRPr sz="2000" b="1"/>
            </a:lvl7pPr>
            <a:lvl8pPr marL="4080680" indent="0">
              <a:buNone/>
              <a:defRPr sz="2000" b="1"/>
            </a:lvl8pPr>
            <a:lvl9pPr marL="4663634"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8"/>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4" y="1535114"/>
            <a:ext cx="5389033" cy="639762"/>
          </a:xfrm>
        </p:spPr>
        <p:txBody>
          <a:bodyPr anchor="b"/>
          <a:lstStyle>
            <a:lvl1pPr marL="0" indent="0">
              <a:buNone/>
              <a:defRPr sz="3098" b="1"/>
            </a:lvl1pPr>
            <a:lvl2pPr marL="582944" indent="0">
              <a:buNone/>
              <a:defRPr sz="2500" b="1"/>
            </a:lvl2pPr>
            <a:lvl3pPr marL="1165910" indent="0">
              <a:buNone/>
              <a:defRPr sz="2300" b="1"/>
            </a:lvl3pPr>
            <a:lvl4pPr marL="1748863" indent="0">
              <a:buNone/>
              <a:defRPr sz="2000" b="1"/>
            </a:lvl4pPr>
            <a:lvl5pPr marL="2331818" indent="0">
              <a:buNone/>
              <a:defRPr sz="2000" b="1"/>
            </a:lvl5pPr>
            <a:lvl6pPr marL="2914771" indent="0">
              <a:buNone/>
              <a:defRPr sz="2000" b="1"/>
            </a:lvl6pPr>
            <a:lvl7pPr marL="3497725" indent="0">
              <a:buNone/>
              <a:defRPr sz="2000" b="1"/>
            </a:lvl7pPr>
            <a:lvl8pPr marL="4080680" indent="0">
              <a:buNone/>
              <a:defRPr sz="2000" b="1"/>
            </a:lvl8pPr>
            <a:lvl9pPr marL="466363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4" y="2174875"/>
            <a:ext cx="5389033" cy="3951288"/>
          </a:xfrm>
        </p:spPr>
        <p:txBody>
          <a:bodyPr/>
          <a:lstStyle>
            <a:lvl1pPr>
              <a:defRPr sz="3098"/>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4201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9153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6472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8" y="273054"/>
            <a:ext cx="6815667" cy="5853113"/>
          </a:xfrm>
        </p:spPr>
        <p:txBody>
          <a:bodyPr/>
          <a:lstStyle>
            <a:lvl1pPr>
              <a:defRPr sz="4098"/>
            </a:lvl1pPr>
            <a:lvl2pPr>
              <a:defRPr sz="3598"/>
            </a:lvl2pPr>
            <a:lvl3pPr>
              <a:defRPr sz="3098"/>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800"/>
            </a:lvl1pPr>
            <a:lvl2pPr marL="582944" indent="0">
              <a:buNone/>
              <a:defRPr sz="1500"/>
            </a:lvl2pPr>
            <a:lvl3pPr marL="1165910" indent="0">
              <a:buNone/>
              <a:defRPr sz="1300"/>
            </a:lvl3pPr>
            <a:lvl4pPr marL="1748863" indent="0">
              <a:buNone/>
              <a:defRPr sz="1100"/>
            </a:lvl4pPr>
            <a:lvl5pPr marL="2331818" indent="0">
              <a:buNone/>
              <a:defRPr sz="1100"/>
            </a:lvl5pPr>
            <a:lvl6pPr marL="2914771" indent="0">
              <a:buNone/>
              <a:defRPr sz="1100"/>
            </a:lvl6pPr>
            <a:lvl7pPr marL="3497725" indent="0">
              <a:buNone/>
              <a:defRPr sz="1100"/>
            </a:lvl7pPr>
            <a:lvl8pPr marL="4080680" indent="0">
              <a:buNone/>
              <a:defRPr sz="1100"/>
            </a:lvl8pPr>
            <a:lvl9pPr marL="4663634"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4801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5"/>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8"/>
            </a:lvl1pPr>
            <a:lvl2pPr marL="582944" indent="0">
              <a:buNone/>
              <a:defRPr sz="3598"/>
            </a:lvl2pPr>
            <a:lvl3pPr marL="1165910" indent="0">
              <a:buNone/>
              <a:defRPr sz="3098"/>
            </a:lvl3pPr>
            <a:lvl4pPr marL="1748863" indent="0">
              <a:buNone/>
              <a:defRPr sz="2500"/>
            </a:lvl4pPr>
            <a:lvl5pPr marL="2331818" indent="0">
              <a:buNone/>
              <a:defRPr sz="2500"/>
            </a:lvl5pPr>
            <a:lvl6pPr marL="2914771" indent="0">
              <a:buNone/>
              <a:defRPr sz="2500"/>
            </a:lvl6pPr>
            <a:lvl7pPr marL="3497725" indent="0">
              <a:buNone/>
              <a:defRPr sz="2500"/>
            </a:lvl7pPr>
            <a:lvl8pPr marL="4080680" indent="0">
              <a:buNone/>
              <a:defRPr sz="2500"/>
            </a:lvl8pPr>
            <a:lvl9pPr marL="4663634"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2944" indent="0">
              <a:buNone/>
              <a:defRPr sz="1500"/>
            </a:lvl2pPr>
            <a:lvl3pPr marL="1165910" indent="0">
              <a:buNone/>
              <a:defRPr sz="1300"/>
            </a:lvl3pPr>
            <a:lvl4pPr marL="1748863" indent="0">
              <a:buNone/>
              <a:defRPr sz="1100"/>
            </a:lvl4pPr>
            <a:lvl5pPr marL="2331818" indent="0">
              <a:buNone/>
              <a:defRPr sz="1100"/>
            </a:lvl5pPr>
            <a:lvl6pPr marL="2914771" indent="0">
              <a:buNone/>
              <a:defRPr sz="1100"/>
            </a:lvl6pPr>
            <a:lvl7pPr marL="3497725" indent="0">
              <a:buNone/>
              <a:defRPr sz="1100"/>
            </a:lvl7pPr>
            <a:lvl8pPr marL="4080680" indent="0">
              <a:buNone/>
              <a:defRPr sz="1100"/>
            </a:lvl8pPr>
            <a:lvl9pPr marL="4663634"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3788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1010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0786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7607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9917721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6"/>
          </a:xfrm>
        </p:spPr>
        <p:txBody>
          <a:bodyPr anchor="t"/>
          <a:lstStyle>
            <a:lvl1pPr algn="l">
              <a:defRPr sz="5148"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549">
                <a:solidFill>
                  <a:schemeClr val="tx1">
                    <a:tint val="75000"/>
                  </a:schemeClr>
                </a:solidFill>
              </a:defRPr>
            </a:lvl1pPr>
            <a:lvl2pPr marL="586023" indent="0">
              <a:buNone/>
              <a:defRPr sz="2300">
                <a:solidFill>
                  <a:schemeClr val="tx1">
                    <a:tint val="75000"/>
                  </a:schemeClr>
                </a:solidFill>
              </a:defRPr>
            </a:lvl2pPr>
            <a:lvl3pPr marL="1172047" indent="0">
              <a:buNone/>
              <a:defRPr sz="2050">
                <a:solidFill>
                  <a:schemeClr val="tx1">
                    <a:tint val="75000"/>
                  </a:schemeClr>
                </a:solidFill>
              </a:defRPr>
            </a:lvl3pPr>
            <a:lvl4pPr marL="1758069" indent="0">
              <a:buNone/>
              <a:defRPr sz="1800">
                <a:solidFill>
                  <a:schemeClr val="tx1">
                    <a:tint val="75000"/>
                  </a:schemeClr>
                </a:solidFill>
              </a:defRPr>
            </a:lvl4pPr>
            <a:lvl5pPr marL="2344093" indent="0">
              <a:buNone/>
              <a:defRPr sz="1800">
                <a:solidFill>
                  <a:schemeClr val="tx1">
                    <a:tint val="75000"/>
                  </a:schemeClr>
                </a:solidFill>
              </a:defRPr>
            </a:lvl5pPr>
            <a:lvl6pPr marL="2930116" indent="0">
              <a:buNone/>
              <a:defRPr sz="1800">
                <a:solidFill>
                  <a:schemeClr val="tx1">
                    <a:tint val="75000"/>
                  </a:schemeClr>
                </a:solidFill>
              </a:defRPr>
            </a:lvl6pPr>
            <a:lvl7pPr marL="3516139" indent="0">
              <a:buNone/>
              <a:defRPr sz="1800">
                <a:solidFill>
                  <a:schemeClr val="tx1">
                    <a:tint val="75000"/>
                  </a:schemeClr>
                </a:solidFill>
              </a:defRPr>
            </a:lvl7pPr>
            <a:lvl8pPr marL="4102162" indent="0">
              <a:buNone/>
              <a:defRPr sz="1800">
                <a:solidFill>
                  <a:schemeClr val="tx1">
                    <a:tint val="75000"/>
                  </a:schemeClr>
                </a:solidFill>
              </a:defRPr>
            </a:lvl8pPr>
            <a:lvl9pPr marL="4688185"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510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3656954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05235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23" indent="0">
              <a:buNone/>
              <a:defRPr sz="2549" b="1"/>
            </a:lvl2pPr>
            <a:lvl3pPr marL="1172047" indent="0">
              <a:buNone/>
              <a:defRPr sz="2300" b="1"/>
            </a:lvl3pPr>
            <a:lvl4pPr marL="1758069" indent="0">
              <a:buNone/>
              <a:defRPr sz="2050" b="1"/>
            </a:lvl4pPr>
            <a:lvl5pPr marL="2344093" indent="0">
              <a:buNone/>
              <a:defRPr sz="2050" b="1"/>
            </a:lvl5pPr>
            <a:lvl6pPr marL="2930116" indent="0">
              <a:buNone/>
              <a:defRPr sz="2050" b="1"/>
            </a:lvl6pPr>
            <a:lvl7pPr marL="3516139" indent="0">
              <a:buNone/>
              <a:defRPr sz="2050" b="1"/>
            </a:lvl7pPr>
            <a:lvl8pPr marL="4102162" indent="0">
              <a:buNone/>
              <a:defRPr sz="2050" b="1"/>
            </a:lvl8pPr>
            <a:lvl9pPr marL="4688185"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23" indent="0">
              <a:buNone/>
              <a:defRPr sz="2549" b="1"/>
            </a:lvl2pPr>
            <a:lvl3pPr marL="1172047" indent="0">
              <a:buNone/>
              <a:defRPr sz="2300" b="1"/>
            </a:lvl3pPr>
            <a:lvl4pPr marL="1758069" indent="0">
              <a:buNone/>
              <a:defRPr sz="2050" b="1"/>
            </a:lvl4pPr>
            <a:lvl5pPr marL="2344093" indent="0">
              <a:buNone/>
              <a:defRPr sz="2050" b="1"/>
            </a:lvl5pPr>
            <a:lvl6pPr marL="2930116" indent="0">
              <a:buNone/>
              <a:defRPr sz="2050" b="1"/>
            </a:lvl6pPr>
            <a:lvl7pPr marL="3516139" indent="0">
              <a:buNone/>
              <a:defRPr sz="2050" b="1"/>
            </a:lvl7pPr>
            <a:lvl8pPr marL="4102162" indent="0">
              <a:buNone/>
              <a:defRPr sz="2050" b="1"/>
            </a:lvl8pPr>
            <a:lvl9pPr marL="4688185"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9/18/2019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0704358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9/18/2019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967983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9/18/2019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1348254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800"/>
            </a:lvl1pPr>
            <a:lvl2pPr marL="586023" indent="0">
              <a:buNone/>
              <a:defRPr sz="1550"/>
            </a:lvl2pPr>
            <a:lvl3pPr marL="1172047" indent="0">
              <a:buNone/>
              <a:defRPr sz="1300"/>
            </a:lvl3pPr>
            <a:lvl4pPr marL="1758069" indent="0">
              <a:buNone/>
              <a:defRPr sz="1150"/>
            </a:lvl4pPr>
            <a:lvl5pPr marL="2344093" indent="0">
              <a:buNone/>
              <a:defRPr sz="1150"/>
            </a:lvl5pPr>
            <a:lvl6pPr marL="2930116" indent="0">
              <a:buNone/>
              <a:defRPr sz="1150"/>
            </a:lvl6pPr>
            <a:lvl7pPr marL="3516139" indent="0">
              <a:buNone/>
              <a:defRPr sz="1150"/>
            </a:lvl7pPr>
            <a:lvl8pPr marL="4102162" indent="0">
              <a:buNone/>
              <a:defRPr sz="1150"/>
            </a:lvl8pPr>
            <a:lvl9pPr marL="4688185"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660727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23" indent="0">
              <a:buNone/>
              <a:defRPr sz="3599"/>
            </a:lvl2pPr>
            <a:lvl3pPr marL="1172047" indent="0">
              <a:buNone/>
              <a:defRPr sz="3099"/>
            </a:lvl3pPr>
            <a:lvl4pPr marL="1758069" indent="0">
              <a:buNone/>
              <a:defRPr sz="2549"/>
            </a:lvl4pPr>
            <a:lvl5pPr marL="2344093" indent="0">
              <a:buNone/>
              <a:defRPr sz="2549"/>
            </a:lvl5pPr>
            <a:lvl6pPr marL="2930116" indent="0">
              <a:buNone/>
              <a:defRPr sz="2549"/>
            </a:lvl6pPr>
            <a:lvl7pPr marL="3516139" indent="0">
              <a:buNone/>
              <a:defRPr sz="2549"/>
            </a:lvl7pPr>
            <a:lvl8pPr marL="4102162" indent="0">
              <a:buNone/>
              <a:defRPr sz="2549"/>
            </a:lvl8pPr>
            <a:lvl9pPr marL="4688185" indent="0">
              <a:buNone/>
              <a:defRPr sz="2549"/>
            </a:lvl9pPr>
          </a:lstStyle>
          <a:p>
            <a:endParaRPr lang="en-US"/>
          </a:p>
        </p:txBody>
      </p:sp>
      <p:sp>
        <p:nvSpPr>
          <p:cNvPr id="4" name="Text Placeholder 3"/>
          <p:cNvSpPr>
            <a:spLocks noGrp="1"/>
          </p:cNvSpPr>
          <p:nvPr>
            <p:ph type="body" sz="half" idx="2"/>
          </p:nvPr>
        </p:nvSpPr>
        <p:spPr>
          <a:xfrm>
            <a:off x="2389718" y="5367340"/>
            <a:ext cx="7315200" cy="804862"/>
          </a:xfrm>
        </p:spPr>
        <p:txBody>
          <a:bodyPr/>
          <a:lstStyle>
            <a:lvl1pPr marL="0" indent="0">
              <a:buNone/>
              <a:defRPr sz="1800"/>
            </a:lvl1pPr>
            <a:lvl2pPr marL="586023" indent="0">
              <a:buNone/>
              <a:defRPr sz="1550"/>
            </a:lvl2pPr>
            <a:lvl3pPr marL="1172047" indent="0">
              <a:buNone/>
              <a:defRPr sz="1300"/>
            </a:lvl3pPr>
            <a:lvl4pPr marL="1758069" indent="0">
              <a:buNone/>
              <a:defRPr sz="1150"/>
            </a:lvl4pPr>
            <a:lvl5pPr marL="2344093" indent="0">
              <a:buNone/>
              <a:defRPr sz="1150"/>
            </a:lvl5pPr>
            <a:lvl6pPr marL="2930116" indent="0">
              <a:buNone/>
              <a:defRPr sz="1150"/>
            </a:lvl6pPr>
            <a:lvl7pPr marL="3516139" indent="0">
              <a:buNone/>
              <a:defRPr sz="1150"/>
            </a:lvl7pPr>
            <a:lvl8pPr marL="4102162" indent="0">
              <a:buNone/>
              <a:defRPr sz="1150"/>
            </a:lvl8pPr>
            <a:lvl9pPr marL="4688185"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980832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1419734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4106549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6" y="460184"/>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0"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80" y="6621465"/>
            <a:ext cx="7416800" cy="236537"/>
          </a:xfrm>
          <a:prstGeom prst="rect">
            <a:avLst/>
          </a:prstGeom>
        </p:spPr>
        <p:txBody>
          <a:bodyPr vert="horz"/>
          <a:lstStyle>
            <a:lvl1pPr marL="0" indent="0">
              <a:buNone/>
              <a:defRPr sz="900"/>
            </a:lvl1pPr>
            <a:lvl2pPr marL="457063" indent="0">
              <a:buNone/>
              <a:defRPr/>
            </a:lvl2pPr>
            <a:lvl3pPr marL="914126" indent="0">
              <a:buNone/>
              <a:defRPr/>
            </a:lvl3pPr>
            <a:lvl4pPr marL="1371189" indent="0">
              <a:buNone/>
              <a:defRPr/>
            </a:lvl4pPr>
            <a:lvl5pPr marL="1828251"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8" y="6189666"/>
            <a:ext cx="2293055" cy="431798"/>
          </a:xfrm>
          <a:prstGeom prst="rect">
            <a:avLst/>
          </a:prstGeom>
        </p:spPr>
        <p:txBody>
          <a:bodyPr vert="horz"/>
          <a:lstStyle>
            <a:lvl1pPr marL="0" indent="0">
              <a:buNone/>
              <a:defRPr sz="1100" cap="all" baseline="0"/>
            </a:lvl1pPr>
            <a:lvl2pPr marL="457063" indent="0">
              <a:buNone/>
              <a:defRPr/>
            </a:lvl2pPr>
            <a:lvl3pPr marL="914126" indent="0">
              <a:buNone/>
              <a:defRPr/>
            </a:lvl3pPr>
            <a:lvl4pPr marL="1371189" indent="0">
              <a:buNone/>
              <a:defRPr/>
            </a:lvl4pPr>
            <a:lvl5pPr marL="1828251"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251"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xmlns="" id="{9338EB84-D79E-41BC-A82D-D5921B9E922A}"/>
              </a:ext>
            </a:extLst>
          </p:cNvPr>
          <p:cNvSpPr/>
          <p:nvPr userDrawn="1"/>
        </p:nvSpPr>
        <p:spPr>
          <a:xfrm>
            <a:off x="9888279" y="6071193"/>
            <a:ext cx="2039026"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99" dirty="0"/>
          </a:p>
        </p:txBody>
      </p:sp>
      <p:pic>
        <p:nvPicPr>
          <p:cNvPr id="10" name="Picture 9">
            <a:extLst>
              <a:ext uri="{FF2B5EF4-FFF2-40B4-BE49-F238E27FC236}">
                <a16:creationId xmlns:a16="http://schemas.microsoft.com/office/drawing/2014/main" xmlns="" id="{79D45F95-BF6A-457B-AFED-C24CDCF33A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08453" y="6104053"/>
            <a:ext cx="1029127" cy="590437"/>
          </a:xfrm>
          <a:prstGeom prst="rect">
            <a:avLst/>
          </a:prstGeom>
        </p:spPr>
      </p:pic>
    </p:spTree>
    <p:extLst>
      <p:ext uri="{BB962C8B-B14F-4D97-AF65-F5344CB8AC3E}">
        <p14:creationId xmlns:p14="http://schemas.microsoft.com/office/powerpoint/2010/main" val="19933866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063" indent="0">
              <a:buNone/>
              <a:defRPr/>
            </a:lvl2pPr>
            <a:lvl3pPr marL="914126" indent="0">
              <a:buNone/>
              <a:defRPr/>
            </a:lvl3pPr>
            <a:lvl4pPr marL="1371189" indent="0">
              <a:buNone/>
              <a:defRPr/>
            </a:lvl4pPr>
            <a:lvl5pPr marL="1828251"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8" y="6189666"/>
            <a:ext cx="2293054" cy="431798"/>
          </a:xfrm>
          <a:prstGeom prst="rect">
            <a:avLst/>
          </a:prstGeom>
        </p:spPr>
        <p:txBody>
          <a:bodyPr vert="horz"/>
          <a:lstStyle>
            <a:lvl1pPr marL="0" indent="0">
              <a:buNone/>
              <a:defRPr sz="1100" cap="all" baseline="0"/>
            </a:lvl1pPr>
            <a:lvl2pPr marL="457063" indent="0">
              <a:buNone/>
              <a:defRPr/>
            </a:lvl2pPr>
            <a:lvl3pPr marL="914126" indent="0">
              <a:buNone/>
              <a:defRPr/>
            </a:lvl3pPr>
            <a:lvl4pPr marL="1371189" indent="0">
              <a:buNone/>
              <a:defRPr/>
            </a:lvl4pPr>
            <a:lvl5pPr marL="1828251" indent="0">
              <a:buNone/>
              <a:defRPr/>
            </a:lvl5pPr>
          </a:lstStyle>
          <a:p>
            <a:pPr lvl="0"/>
            <a:r>
              <a:rPr lang="en-US" dirty="0"/>
              <a:t>Small Report Title Goes Here</a:t>
            </a:r>
          </a:p>
        </p:txBody>
      </p:sp>
    </p:spTree>
    <p:extLst>
      <p:ext uri="{BB962C8B-B14F-4D97-AF65-F5344CB8AC3E}">
        <p14:creationId xmlns:p14="http://schemas.microsoft.com/office/powerpoint/2010/main" val="38095118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10.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1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3.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image" Target="../media/image1.jp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5" Type="http://schemas.openxmlformats.org/officeDocument/2006/relationships/image" Target="../media/image4.jpeg"/><Relationship Id="rId4" Type="http://schemas.openxmlformats.org/officeDocument/2006/relationships/image" Target="../media/image1.jp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9.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7.xml"/><Relationship Id="rId4"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4.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Lst>
  <p:hf hdr="0" ftr="0" dt="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6FEDC-5FFC-42C6-B63A-BE8344B1C587}" type="datetimeFigureOut">
              <a:rPr lang="en-US" smtClean="0">
                <a:solidFill>
                  <a:prstClr val="black">
                    <a:tint val="75000"/>
                  </a:prstClr>
                </a:solidFill>
              </a:rPr>
              <a:pPr/>
              <a:t>9/18/2019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9F92A-0FCA-4F5A-AC87-37D8105A10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02220"/>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1C0EDFE-A09C-4EE1-8B27-1762D723B61F}" type="datetimeFigureOut">
              <a:rPr lang="en-US" smtClean="0"/>
              <a:t>9/18/2019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049CEF-57C3-4F7A-AEE1-FE87F7EC9B92}" type="slidenum">
              <a:rPr lang="en-US" smtClean="0"/>
              <a:t>‹#›</a:t>
            </a:fld>
            <a:endParaRPr lang="en-US"/>
          </a:p>
        </p:txBody>
      </p:sp>
    </p:spTree>
    <p:extLst>
      <p:ext uri="{BB962C8B-B14F-4D97-AF65-F5344CB8AC3E}">
        <p14:creationId xmlns:p14="http://schemas.microsoft.com/office/powerpoint/2010/main" val="2100944863"/>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202004059"/>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17F143A3-1807-A143-B19D-72AF373C2C97}" type="datetimeFigureOut">
              <a:rPr lang="en-US" smtClean="0"/>
              <a:t>9/18/2019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972601971"/>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253898"/>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377" r:id="rId3"/>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4" name="Picture 3">
            <a:extLst>
              <a:ext uri="{FF2B5EF4-FFF2-40B4-BE49-F238E27FC236}">
                <a16:creationId xmlns:a16="http://schemas.microsoft.com/office/drawing/2014/main" xmlns="" id="{F791AE3A-BB40-4674-A00A-54FED8FFCDC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34809" y="6095999"/>
            <a:ext cx="1029127" cy="590437"/>
          </a:xfrm>
          <a:prstGeom prst="rect">
            <a:avLst/>
          </a:prstGeom>
        </p:spPr>
      </p:pic>
      <p:sp>
        <p:nvSpPr>
          <p:cNvPr id="9" name="Slide Number Placeholder 5">
            <a:extLst>
              <a:ext uri="{FF2B5EF4-FFF2-40B4-BE49-F238E27FC236}">
                <a16:creationId xmlns:a16="http://schemas.microsoft.com/office/drawing/2014/main" xmlns="" id="{22E2DA1C-E952-4D53-9002-E7F3F766C436}"/>
              </a:ext>
            </a:extLst>
          </p:cNvPr>
          <p:cNvSpPr txBox="1">
            <a:spLocks/>
          </p:cNvSpPr>
          <p:nvPr userDrawn="1"/>
        </p:nvSpPr>
        <p:spPr>
          <a:xfrm>
            <a:off x="6386786" y="6328365"/>
            <a:ext cx="5689600" cy="400110"/>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1172164">
              <a:defRPr/>
            </a:pPr>
            <a:fld id="{FC623D9C-B141-0E44-9A0E-426DA6A043B9}" type="slidenum">
              <a:rPr sz="2000"/>
              <a:pPr defTabSz="1172164">
                <a:defRPr/>
              </a:pPr>
              <a:t>‹#›</a:t>
            </a:fld>
            <a:endParaRPr sz="2000" dirty="0"/>
          </a:p>
        </p:txBody>
      </p:sp>
    </p:spTree>
    <p:extLst>
      <p:ext uri="{BB962C8B-B14F-4D97-AF65-F5344CB8AC3E}">
        <p14:creationId xmlns:p14="http://schemas.microsoft.com/office/powerpoint/2010/main" val="1520792808"/>
      </p:ext>
    </p:extLst>
  </p:cSld>
  <p:clrMap bg1="lt1" tx1="dk1" bg2="lt2" tx2="dk2" accent1="accent1" accent2="accent2" accent3="accent3" accent4="accent4" accent5="accent5" accent6="accent6" hlink="hlink" folHlink="folHlink"/>
  <p:sldLayoutIdLst>
    <p:sldLayoutId id="2147484323" r:id="rId1"/>
    <p:sldLayoutId id="2147484324"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6656" tIns="58311" rIns="116656" bIns="58311"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116656" tIns="58311" rIns="116656" bIns="58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7"/>
            <a:ext cx="3860800" cy="365125"/>
          </a:xfrm>
          <a:prstGeom prst="rect">
            <a:avLst/>
          </a:prstGeom>
        </p:spPr>
        <p:txBody>
          <a:bodyPr vert="horz" lIns="116656" tIns="58311" rIns="116656" bIns="58311" rtlCol="0" anchor="ctr"/>
          <a:lstStyle>
            <a:lvl1pPr algn="ctr">
              <a:defRPr sz="1500">
                <a:solidFill>
                  <a:schemeClr val="tx1">
                    <a:tint val="75000"/>
                  </a:schemeClr>
                </a:solidFill>
              </a:defRPr>
            </a:lvl1pPr>
          </a:lstStyle>
          <a:p>
            <a:pPr defTabSz="58294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7"/>
            <a:ext cx="2844800" cy="365125"/>
          </a:xfrm>
          <a:prstGeom prst="rect">
            <a:avLst/>
          </a:prstGeom>
        </p:spPr>
        <p:txBody>
          <a:bodyPr vert="horz" lIns="116656" tIns="58311" rIns="116656" bIns="58311" rtlCol="0" anchor="ctr"/>
          <a:lstStyle>
            <a:lvl1pPr algn="r">
              <a:defRPr sz="1500">
                <a:solidFill>
                  <a:schemeClr val="tx1">
                    <a:tint val="75000"/>
                  </a:schemeClr>
                </a:solidFill>
              </a:defRPr>
            </a:lvl1pPr>
          </a:lstStyle>
          <a:p>
            <a:pPr defTabSz="582944"/>
            <a:fld id="{FC623D9C-B141-0E44-9A0E-426DA6A043B9}" type="slidenum">
              <a:rPr lang="en-US" smtClean="0">
                <a:solidFill>
                  <a:prstClr val="black">
                    <a:tint val="75000"/>
                  </a:prstClr>
                </a:solidFill>
              </a:rPr>
              <a:pPr defTabSz="582944"/>
              <a:t>‹#›</a:t>
            </a:fld>
            <a:endParaRPr lang="en-US">
              <a:solidFill>
                <a:prstClr val="black">
                  <a:tint val="75000"/>
                </a:prstClr>
              </a:solidFill>
            </a:endParaRPr>
          </a:p>
        </p:txBody>
      </p:sp>
    </p:spTree>
    <p:extLst>
      <p:ext uri="{BB962C8B-B14F-4D97-AF65-F5344CB8AC3E}">
        <p14:creationId xmlns:p14="http://schemas.microsoft.com/office/powerpoint/2010/main" val="1792394382"/>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hf sldNum="0" hdr="0" ftr="0"/>
  <p:txStyles>
    <p:titleStyle>
      <a:lvl1pPr algn="ctr" defTabSz="582944" rtl="0" eaLnBrk="1" latinLnBrk="0" hangingPunct="1">
        <a:spcBef>
          <a:spcPct val="0"/>
        </a:spcBef>
        <a:buNone/>
        <a:defRPr sz="5598" kern="1200">
          <a:solidFill>
            <a:schemeClr val="tx1"/>
          </a:solidFill>
          <a:latin typeface="+mj-lt"/>
          <a:ea typeface="+mj-ea"/>
          <a:cs typeface="+mj-cs"/>
        </a:defRPr>
      </a:lvl1pPr>
    </p:titleStyle>
    <p:bodyStyle>
      <a:lvl1pPr marL="437210" indent="-437210" algn="l" defTabSz="582944" rtl="0" eaLnBrk="1" latinLnBrk="0" hangingPunct="1">
        <a:spcBef>
          <a:spcPct val="20000"/>
        </a:spcBef>
        <a:buFont typeface="Arial"/>
        <a:buChar char="•"/>
        <a:defRPr sz="4098" kern="1200">
          <a:solidFill>
            <a:schemeClr val="tx1"/>
          </a:solidFill>
          <a:latin typeface="+mn-lt"/>
          <a:ea typeface="+mn-ea"/>
          <a:cs typeface="+mn-cs"/>
        </a:defRPr>
      </a:lvl1pPr>
      <a:lvl2pPr marL="947301" indent="-364340" algn="l" defTabSz="582944" rtl="0" eaLnBrk="1" latinLnBrk="0" hangingPunct="1">
        <a:spcBef>
          <a:spcPct val="20000"/>
        </a:spcBef>
        <a:buFont typeface="Arial"/>
        <a:buChar char="–"/>
        <a:defRPr sz="3598" kern="1200">
          <a:solidFill>
            <a:schemeClr val="tx1"/>
          </a:solidFill>
          <a:latin typeface="+mn-lt"/>
          <a:ea typeface="+mn-ea"/>
          <a:cs typeface="+mn-cs"/>
        </a:defRPr>
      </a:lvl2pPr>
      <a:lvl3pPr marL="1457380" indent="-291473" algn="l" defTabSz="582944" rtl="0" eaLnBrk="1" latinLnBrk="0" hangingPunct="1">
        <a:spcBef>
          <a:spcPct val="20000"/>
        </a:spcBef>
        <a:buFont typeface="Arial"/>
        <a:buChar char="•"/>
        <a:defRPr sz="3098" kern="1200">
          <a:solidFill>
            <a:schemeClr val="tx1"/>
          </a:solidFill>
          <a:latin typeface="+mn-lt"/>
          <a:ea typeface="+mn-ea"/>
          <a:cs typeface="+mn-cs"/>
        </a:defRPr>
      </a:lvl3pPr>
      <a:lvl4pPr marL="2040338" indent="-291473" algn="l" defTabSz="582944" rtl="0" eaLnBrk="1" latinLnBrk="0" hangingPunct="1">
        <a:spcBef>
          <a:spcPct val="20000"/>
        </a:spcBef>
        <a:buFont typeface="Arial"/>
        <a:buChar char="–"/>
        <a:defRPr sz="2500" kern="1200">
          <a:solidFill>
            <a:schemeClr val="tx1"/>
          </a:solidFill>
          <a:latin typeface="+mn-lt"/>
          <a:ea typeface="+mn-ea"/>
          <a:cs typeface="+mn-cs"/>
        </a:defRPr>
      </a:lvl4pPr>
      <a:lvl5pPr marL="2623296" indent="-291473" algn="l" defTabSz="582944" rtl="0" eaLnBrk="1" latinLnBrk="0" hangingPunct="1">
        <a:spcBef>
          <a:spcPct val="20000"/>
        </a:spcBef>
        <a:buFont typeface="Arial"/>
        <a:buChar char="»"/>
        <a:defRPr sz="2500" kern="1200">
          <a:solidFill>
            <a:schemeClr val="tx1"/>
          </a:solidFill>
          <a:latin typeface="+mn-lt"/>
          <a:ea typeface="+mn-ea"/>
          <a:cs typeface="+mn-cs"/>
        </a:defRPr>
      </a:lvl5pPr>
      <a:lvl6pPr marL="3206249" indent="-291473" algn="l" defTabSz="582944" rtl="0" eaLnBrk="1" latinLnBrk="0" hangingPunct="1">
        <a:spcBef>
          <a:spcPct val="20000"/>
        </a:spcBef>
        <a:buFont typeface="Arial"/>
        <a:buChar char="•"/>
        <a:defRPr sz="2500" kern="1200">
          <a:solidFill>
            <a:schemeClr val="tx1"/>
          </a:solidFill>
          <a:latin typeface="+mn-lt"/>
          <a:ea typeface="+mn-ea"/>
          <a:cs typeface="+mn-cs"/>
        </a:defRPr>
      </a:lvl6pPr>
      <a:lvl7pPr marL="3789203" indent="-291473" algn="l" defTabSz="582944" rtl="0" eaLnBrk="1" latinLnBrk="0" hangingPunct="1">
        <a:spcBef>
          <a:spcPct val="20000"/>
        </a:spcBef>
        <a:buFont typeface="Arial"/>
        <a:buChar char="•"/>
        <a:defRPr sz="2500" kern="1200">
          <a:solidFill>
            <a:schemeClr val="tx1"/>
          </a:solidFill>
          <a:latin typeface="+mn-lt"/>
          <a:ea typeface="+mn-ea"/>
          <a:cs typeface="+mn-cs"/>
        </a:defRPr>
      </a:lvl7pPr>
      <a:lvl8pPr marL="4372156" indent="-291473" algn="l" defTabSz="582944" rtl="0" eaLnBrk="1" latinLnBrk="0" hangingPunct="1">
        <a:spcBef>
          <a:spcPct val="20000"/>
        </a:spcBef>
        <a:buFont typeface="Arial"/>
        <a:buChar char="•"/>
        <a:defRPr sz="2500" kern="1200">
          <a:solidFill>
            <a:schemeClr val="tx1"/>
          </a:solidFill>
          <a:latin typeface="+mn-lt"/>
          <a:ea typeface="+mn-ea"/>
          <a:cs typeface="+mn-cs"/>
        </a:defRPr>
      </a:lvl8pPr>
      <a:lvl9pPr marL="4955110" indent="-291473" algn="l" defTabSz="582944"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2944" rtl="0" eaLnBrk="1" latinLnBrk="0" hangingPunct="1">
        <a:defRPr sz="2300" kern="1200">
          <a:solidFill>
            <a:schemeClr val="tx1"/>
          </a:solidFill>
          <a:latin typeface="+mn-lt"/>
          <a:ea typeface="+mn-ea"/>
          <a:cs typeface="+mn-cs"/>
        </a:defRPr>
      </a:lvl1pPr>
      <a:lvl2pPr marL="582944" algn="l" defTabSz="582944" rtl="0" eaLnBrk="1" latinLnBrk="0" hangingPunct="1">
        <a:defRPr sz="2300" kern="1200">
          <a:solidFill>
            <a:schemeClr val="tx1"/>
          </a:solidFill>
          <a:latin typeface="+mn-lt"/>
          <a:ea typeface="+mn-ea"/>
          <a:cs typeface="+mn-cs"/>
        </a:defRPr>
      </a:lvl2pPr>
      <a:lvl3pPr marL="1165910" algn="l" defTabSz="582944" rtl="0" eaLnBrk="1" latinLnBrk="0" hangingPunct="1">
        <a:defRPr sz="2300" kern="1200">
          <a:solidFill>
            <a:schemeClr val="tx1"/>
          </a:solidFill>
          <a:latin typeface="+mn-lt"/>
          <a:ea typeface="+mn-ea"/>
          <a:cs typeface="+mn-cs"/>
        </a:defRPr>
      </a:lvl3pPr>
      <a:lvl4pPr marL="1748863" algn="l" defTabSz="582944" rtl="0" eaLnBrk="1" latinLnBrk="0" hangingPunct="1">
        <a:defRPr sz="2300" kern="1200">
          <a:solidFill>
            <a:schemeClr val="tx1"/>
          </a:solidFill>
          <a:latin typeface="+mn-lt"/>
          <a:ea typeface="+mn-ea"/>
          <a:cs typeface="+mn-cs"/>
        </a:defRPr>
      </a:lvl4pPr>
      <a:lvl5pPr marL="2331818" algn="l" defTabSz="582944" rtl="0" eaLnBrk="1" latinLnBrk="0" hangingPunct="1">
        <a:defRPr sz="2300" kern="1200">
          <a:solidFill>
            <a:schemeClr val="tx1"/>
          </a:solidFill>
          <a:latin typeface="+mn-lt"/>
          <a:ea typeface="+mn-ea"/>
          <a:cs typeface="+mn-cs"/>
        </a:defRPr>
      </a:lvl5pPr>
      <a:lvl6pPr marL="2914771" algn="l" defTabSz="582944" rtl="0" eaLnBrk="1" latinLnBrk="0" hangingPunct="1">
        <a:defRPr sz="2300" kern="1200">
          <a:solidFill>
            <a:schemeClr val="tx1"/>
          </a:solidFill>
          <a:latin typeface="+mn-lt"/>
          <a:ea typeface="+mn-ea"/>
          <a:cs typeface="+mn-cs"/>
        </a:defRPr>
      </a:lvl6pPr>
      <a:lvl7pPr marL="3497725" algn="l" defTabSz="582944" rtl="0" eaLnBrk="1" latinLnBrk="0" hangingPunct="1">
        <a:defRPr sz="2300" kern="1200">
          <a:solidFill>
            <a:schemeClr val="tx1"/>
          </a:solidFill>
          <a:latin typeface="+mn-lt"/>
          <a:ea typeface="+mn-ea"/>
          <a:cs typeface="+mn-cs"/>
        </a:defRPr>
      </a:lvl7pPr>
      <a:lvl8pPr marL="4080680" algn="l" defTabSz="582944" rtl="0" eaLnBrk="1" latinLnBrk="0" hangingPunct="1">
        <a:defRPr sz="2300" kern="1200">
          <a:solidFill>
            <a:schemeClr val="tx1"/>
          </a:solidFill>
          <a:latin typeface="+mn-lt"/>
          <a:ea typeface="+mn-ea"/>
          <a:cs typeface="+mn-cs"/>
        </a:defRPr>
      </a:lvl8pPr>
      <a:lvl9pPr marL="4663634" algn="l" defTabSz="582944" rtl="0" eaLnBrk="1" latinLnBrk="0" hangingPunct="1">
        <a:defRPr sz="2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17F143A3-1807-A143-B19D-72AF373C2C97}" type="datetimeFigureOut">
              <a:rPr lang="en-US" smtClean="0"/>
              <a:t>9/18/2019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4203494327"/>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 id="2147484350" r:id="rId13"/>
  </p:sldLayoutIdLst>
  <p:txStyles>
    <p:titleStyle>
      <a:lvl1pPr algn="ctr" defTabSz="586023" rtl="0" eaLnBrk="1" latinLnBrk="0" hangingPunct="1">
        <a:spcBef>
          <a:spcPct val="0"/>
        </a:spcBef>
        <a:buNone/>
        <a:defRPr sz="5648" kern="1200">
          <a:solidFill>
            <a:schemeClr val="tx1"/>
          </a:solidFill>
          <a:latin typeface="+mj-lt"/>
          <a:ea typeface="+mj-ea"/>
          <a:cs typeface="+mj-cs"/>
        </a:defRPr>
      </a:lvl1pPr>
    </p:titleStyle>
    <p:bodyStyle>
      <a:lvl1pPr marL="439517" indent="-439517" algn="l" defTabSz="586023" rtl="0" eaLnBrk="1" latinLnBrk="0" hangingPunct="1">
        <a:spcBef>
          <a:spcPct val="20000"/>
        </a:spcBef>
        <a:buFont typeface="Arial"/>
        <a:buChar char="•"/>
        <a:defRPr sz="4099" kern="1200">
          <a:solidFill>
            <a:schemeClr val="tx1"/>
          </a:solidFill>
          <a:latin typeface="+mn-lt"/>
          <a:ea typeface="+mn-ea"/>
          <a:cs typeface="+mn-cs"/>
        </a:defRPr>
      </a:lvl1pPr>
      <a:lvl2pPr marL="952288" indent="-366265" algn="l" defTabSz="586023" rtl="0" eaLnBrk="1" latinLnBrk="0" hangingPunct="1">
        <a:spcBef>
          <a:spcPct val="20000"/>
        </a:spcBef>
        <a:buFont typeface="Arial"/>
        <a:buChar char="–"/>
        <a:defRPr sz="3599" kern="1200">
          <a:solidFill>
            <a:schemeClr val="tx1"/>
          </a:solidFill>
          <a:latin typeface="+mn-lt"/>
          <a:ea typeface="+mn-ea"/>
          <a:cs typeface="+mn-cs"/>
        </a:defRPr>
      </a:lvl2pPr>
      <a:lvl3pPr marL="1465058" indent="-293011" algn="l" defTabSz="586023" rtl="0" eaLnBrk="1" latinLnBrk="0" hangingPunct="1">
        <a:spcBef>
          <a:spcPct val="20000"/>
        </a:spcBef>
        <a:buFont typeface="Arial"/>
        <a:buChar char="•"/>
        <a:defRPr sz="3099" kern="1200">
          <a:solidFill>
            <a:schemeClr val="tx1"/>
          </a:solidFill>
          <a:latin typeface="+mn-lt"/>
          <a:ea typeface="+mn-ea"/>
          <a:cs typeface="+mn-cs"/>
        </a:defRPr>
      </a:lvl3pPr>
      <a:lvl4pPr marL="2051081" indent="-293011" algn="l" defTabSz="586023" rtl="0" eaLnBrk="1" latinLnBrk="0" hangingPunct="1">
        <a:spcBef>
          <a:spcPct val="20000"/>
        </a:spcBef>
        <a:buFont typeface="Arial"/>
        <a:buChar char="–"/>
        <a:defRPr sz="2549" kern="1200">
          <a:solidFill>
            <a:schemeClr val="tx1"/>
          </a:solidFill>
          <a:latin typeface="+mn-lt"/>
          <a:ea typeface="+mn-ea"/>
          <a:cs typeface="+mn-cs"/>
        </a:defRPr>
      </a:lvl4pPr>
      <a:lvl5pPr marL="2637104" indent="-293011" algn="l" defTabSz="586023" rtl="0" eaLnBrk="1" latinLnBrk="0" hangingPunct="1">
        <a:spcBef>
          <a:spcPct val="20000"/>
        </a:spcBef>
        <a:buFont typeface="Arial"/>
        <a:buChar char="»"/>
        <a:defRPr sz="2549" kern="1200">
          <a:solidFill>
            <a:schemeClr val="tx1"/>
          </a:solidFill>
          <a:latin typeface="+mn-lt"/>
          <a:ea typeface="+mn-ea"/>
          <a:cs typeface="+mn-cs"/>
        </a:defRPr>
      </a:lvl5pPr>
      <a:lvl6pPr marL="3223127" indent="-293011" algn="l" defTabSz="586023" rtl="0" eaLnBrk="1" latinLnBrk="0" hangingPunct="1">
        <a:spcBef>
          <a:spcPct val="20000"/>
        </a:spcBef>
        <a:buFont typeface="Arial"/>
        <a:buChar char="•"/>
        <a:defRPr sz="2549" kern="1200">
          <a:solidFill>
            <a:schemeClr val="tx1"/>
          </a:solidFill>
          <a:latin typeface="+mn-lt"/>
          <a:ea typeface="+mn-ea"/>
          <a:cs typeface="+mn-cs"/>
        </a:defRPr>
      </a:lvl6pPr>
      <a:lvl7pPr marL="3809151" indent="-293011" algn="l" defTabSz="586023" rtl="0" eaLnBrk="1" latinLnBrk="0" hangingPunct="1">
        <a:spcBef>
          <a:spcPct val="20000"/>
        </a:spcBef>
        <a:buFont typeface="Arial"/>
        <a:buChar char="•"/>
        <a:defRPr sz="2549" kern="1200">
          <a:solidFill>
            <a:schemeClr val="tx1"/>
          </a:solidFill>
          <a:latin typeface="+mn-lt"/>
          <a:ea typeface="+mn-ea"/>
          <a:cs typeface="+mn-cs"/>
        </a:defRPr>
      </a:lvl7pPr>
      <a:lvl8pPr marL="4395174" indent="-293011" algn="l" defTabSz="586023" rtl="0" eaLnBrk="1" latinLnBrk="0" hangingPunct="1">
        <a:spcBef>
          <a:spcPct val="20000"/>
        </a:spcBef>
        <a:buFont typeface="Arial"/>
        <a:buChar char="•"/>
        <a:defRPr sz="2549" kern="1200">
          <a:solidFill>
            <a:schemeClr val="tx1"/>
          </a:solidFill>
          <a:latin typeface="+mn-lt"/>
          <a:ea typeface="+mn-ea"/>
          <a:cs typeface="+mn-cs"/>
        </a:defRPr>
      </a:lvl8pPr>
      <a:lvl9pPr marL="4981197" indent="-293011" algn="l" defTabSz="586023"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23" rtl="0" eaLnBrk="1" latinLnBrk="0" hangingPunct="1">
        <a:defRPr sz="2300" kern="1200">
          <a:solidFill>
            <a:schemeClr val="tx1"/>
          </a:solidFill>
          <a:latin typeface="+mn-lt"/>
          <a:ea typeface="+mn-ea"/>
          <a:cs typeface="+mn-cs"/>
        </a:defRPr>
      </a:lvl1pPr>
      <a:lvl2pPr marL="586023" algn="l" defTabSz="586023" rtl="0" eaLnBrk="1" latinLnBrk="0" hangingPunct="1">
        <a:defRPr sz="2300" kern="1200">
          <a:solidFill>
            <a:schemeClr val="tx1"/>
          </a:solidFill>
          <a:latin typeface="+mn-lt"/>
          <a:ea typeface="+mn-ea"/>
          <a:cs typeface="+mn-cs"/>
        </a:defRPr>
      </a:lvl2pPr>
      <a:lvl3pPr marL="1172047" algn="l" defTabSz="586023" rtl="0" eaLnBrk="1" latinLnBrk="0" hangingPunct="1">
        <a:defRPr sz="2300" kern="1200">
          <a:solidFill>
            <a:schemeClr val="tx1"/>
          </a:solidFill>
          <a:latin typeface="+mn-lt"/>
          <a:ea typeface="+mn-ea"/>
          <a:cs typeface="+mn-cs"/>
        </a:defRPr>
      </a:lvl3pPr>
      <a:lvl4pPr marL="1758069" algn="l" defTabSz="586023" rtl="0" eaLnBrk="1" latinLnBrk="0" hangingPunct="1">
        <a:defRPr sz="2300" kern="1200">
          <a:solidFill>
            <a:schemeClr val="tx1"/>
          </a:solidFill>
          <a:latin typeface="+mn-lt"/>
          <a:ea typeface="+mn-ea"/>
          <a:cs typeface="+mn-cs"/>
        </a:defRPr>
      </a:lvl4pPr>
      <a:lvl5pPr marL="2344093" algn="l" defTabSz="586023" rtl="0" eaLnBrk="1" latinLnBrk="0" hangingPunct="1">
        <a:defRPr sz="2300" kern="1200">
          <a:solidFill>
            <a:schemeClr val="tx1"/>
          </a:solidFill>
          <a:latin typeface="+mn-lt"/>
          <a:ea typeface="+mn-ea"/>
          <a:cs typeface="+mn-cs"/>
        </a:defRPr>
      </a:lvl5pPr>
      <a:lvl6pPr marL="2930116" algn="l" defTabSz="586023" rtl="0" eaLnBrk="1" latinLnBrk="0" hangingPunct="1">
        <a:defRPr sz="2300" kern="1200">
          <a:solidFill>
            <a:schemeClr val="tx1"/>
          </a:solidFill>
          <a:latin typeface="+mn-lt"/>
          <a:ea typeface="+mn-ea"/>
          <a:cs typeface="+mn-cs"/>
        </a:defRPr>
      </a:lvl6pPr>
      <a:lvl7pPr marL="3516139" algn="l" defTabSz="586023" rtl="0" eaLnBrk="1" latinLnBrk="0" hangingPunct="1">
        <a:defRPr sz="2300" kern="1200">
          <a:solidFill>
            <a:schemeClr val="tx1"/>
          </a:solidFill>
          <a:latin typeface="+mn-lt"/>
          <a:ea typeface="+mn-ea"/>
          <a:cs typeface="+mn-cs"/>
        </a:defRPr>
      </a:lvl7pPr>
      <a:lvl8pPr marL="4102162" algn="l" defTabSz="586023" rtl="0" eaLnBrk="1" latinLnBrk="0" hangingPunct="1">
        <a:defRPr sz="2300" kern="1200">
          <a:solidFill>
            <a:schemeClr val="tx1"/>
          </a:solidFill>
          <a:latin typeface="+mn-lt"/>
          <a:ea typeface="+mn-ea"/>
          <a:cs typeface="+mn-cs"/>
        </a:defRPr>
      </a:lvl8pPr>
      <a:lvl9pPr marL="4688185" algn="l" defTabSz="586023" rtl="0" eaLnBrk="1" latinLnBrk="0" hangingPunct="1">
        <a:defRPr sz="2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D2CD6414-16D6-48E0-B5C0-9BAEE62F3E3D}" type="datetime1">
              <a:rPr lang="en-US" smtClean="0"/>
              <a:t>9/18/2019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898859727"/>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Lst>
  <p:hf hdr="0" ftr="0" dt="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17F143A3-1807-A143-B19D-72AF373C2C97}" type="datetimeFigureOut">
              <a:rPr lang="en-US" smtClean="0"/>
              <a:t>9/18/2019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93724478"/>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Lst>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pic>
        <p:nvPicPr>
          <p:cNvPr id="3" name="Picture 2">
            <a:extLst>
              <a:ext uri="{FF2B5EF4-FFF2-40B4-BE49-F238E27FC236}">
                <a16:creationId xmlns:a16="http://schemas.microsoft.com/office/drawing/2014/main" xmlns="" id="{662C1BD5-845B-4772-8DB4-DE7754BDBB9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38838" y="6101271"/>
            <a:ext cx="1674791" cy="582473"/>
          </a:xfrm>
          <a:prstGeom prst="rect">
            <a:avLst/>
          </a:prstGeom>
        </p:spPr>
      </p:pic>
      <p:sp>
        <p:nvSpPr>
          <p:cNvPr id="4" name="Rectangle 3">
            <a:extLst>
              <a:ext uri="{FF2B5EF4-FFF2-40B4-BE49-F238E27FC236}">
                <a16:creationId xmlns:a16="http://schemas.microsoft.com/office/drawing/2014/main" xmlns="" id="{41199EFF-A813-4727-8848-12491FBEFAAD}"/>
              </a:ext>
            </a:extLst>
          </p:cNvPr>
          <p:cNvSpPr/>
          <p:nvPr userDrawn="1"/>
        </p:nvSpPr>
        <p:spPr>
          <a:xfrm>
            <a:off x="10072739" y="6103069"/>
            <a:ext cx="1727259" cy="5700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260EF2CD-4361-497C-895A-3C3CD991269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630360" y="6114693"/>
            <a:ext cx="1091279" cy="582473"/>
          </a:xfrm>
          <a:prstGeom prst="rect">
            <a:avLst/>
          </a:prstGeom>
        </p:spPr>
      </p:pic>
    </p:spTree>
    <p:extLst>
      <p:ext uri="{BB962C8B-B14F-4D97-AF65-F5344CB8AC3E}">
        <p14:creationId xmlns:p14="http://schemas.microsoft.com/office/powerpoint/2010/main" val="2661801235"/>
      </p:ext>
    </p:extLst>
  </p:cSld>
  <p:clrMap bg1="lt1" tx1="dk1" bg2="lt2" tx2="dk2" accent1="accent1" accent2="accent2" accent3="accent3" accent4="accent4" accent5="accent5" accent6="accent6" hlink="hlink" folHlink="folHlink"/>
  <p:sldLayoutIdLst>
    <p:sldLayoutId id="2147483816" r:id="rId1"/>
    <p:sldLayoutId id="2147483817"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pic>
        <p:nvPicPr>
          <p:cNvPr id="3" name="Picture 2">
            <a:extLst>
              <a:ext uri="{FF2B5EF4-FFF2-40B4-BE49-F238E27FC236}">
                <a16:creationId xmlns:a16="http://schemas.microsoft.com/office/drawing/2014/main" xmlns="" id="{662C1BD5-845B-4772-8DB4-DE7754BDBB9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38838" y="6101271"/>
            <a:ext cx="1674791" cy="582473"/>
          </a:xfrm>
          <a:prstGeom prst="rect">
            <a:avLst/>
          </a:prstGeom>
        </p:spPr>
      </p:pic>
      <p:sp>
        <p:nvSpPr>
          <p:cNvPr id="4" name="Rectangle 3">
            <a:extLst>
              <a:ext uri="{FF2B5EF4-FFF2-40B4-BE49-F238E27FC236}">
                <a16:creationId xmlns:a16="http://schemas.microsoft.com/office/drawing/2014/main" xmlns="" id="{41199EFF-A813-4727-8848-12491FBEFAAD}"/>
              </a:ext>
            </a:extLst>
          </p:cNvPr>
          <p:cNvSpPr/>
          <p:nvPr userDrawn="1"/>
        </p:nvSpPr>
        <p:spPr>
          <a:xfrm>
            <a:off x="10072739" y="6103069"/>
            <a:ext cx="1727259" cy="5700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260EF2CD-4361-497C-895A-3C3CD991269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630360" y="6114693"/>
            <a:ext cx="1091279" cy="582473"/>
          </a:xfrm>
          <a:prstGeom prst="rect">
            <a:avLst/>
          </a:prstGeom>
        </p:spPr>
      </p:pic>
    </p:spTree>
    <p:extLst>
      <p:ext uri="{BB962C8B-B14F-4D97-AF65-F5344CB8AC3E}">
        <p14:creationId xmlns:p14="http://schemas.microsoft.com/office/powerpoint/2010/main" val="1362408002"/>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607963403"/>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4"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655602789"/>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hf hdr="0" ftr="0" dt="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xmlns="" id="{597865DE-6A0A-4148-A6DF-D56C69C978FE}"/>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497934719"/>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xmlns=""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482108099"/>
      </p:ext>
    </p:extLst>
  </p:cSld>
  <p:clrMap bg1="lt1" tx1="dk1" bg2="lt2" tx2="dk2" accent1="accent1" accent2="accent2" accent3="accent3" accent4="accent4" accent5="accent5" accent6="accent6" hlink="hlink" folHlink="folHlink"/>
  <p:sldLayoutIdLst>
    <p:sldLayoutId id="2147484202" r:id="rId1"/>
    <p:sldLayoutId id="2147484204" r:id="rId2"/>
    <p:sldLayoutId id="2147484205" r:id="rId3"/>
    <p:sldLayoutId id="2147484206"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077639"/>
      </p:ext>
    </p:extLst>
  </p:cSld>
  <p:clrMap bg1="lt1" tx1="dk1" bg2="lt2" tx2="dk2" accent1="accent1" accent2="accent2" accent3="accent3" accent4="accent4" accent5="accent5" accent6="accent6" hlink="hlink" folHlink="folHlink"/>
  <p:sldLayoutIdLst>
    <p:sldLayoutId id="2147484235" r:id="rId1"/>
    <p:sldLayoutId id="214748423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
        <p:nvSpPr>
          <p:cNvPr id="5" name="Rectangle 4">
            <a:extLst>
              <a:ext uri="{FF2B5EF4-FFF2-40B4-BE49-F238E27FC236}">
                <a16:creationId xmlns:a16="http://schemas.microsoft.com/office/drawing/2014/main" xmlns=""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F791AE3A-BB40-4674-A00A-54FED8FFCDC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34809" y="6095999"/>
            <a:ext cx="1029127" cy="590437"/>
          </a:xfrm>
          <a:prstGeom prst="rect">
            <a:avLst/>
          </a:prstGeom>
        </p:spPr>
      </p:pic>
    </p:spTree>
    <p:extLst>
      <p:ext uri="{BB962C8B-B14F-4D97-AF65-F5344CB8AC3E}">
        <p14:creationId xmlns:p14="http://schemas.microsoft.com/office/powerpoint/2010/main" val="2017984831"/>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44.png"/><Relationship Id="rId3" Type="http://schemas.openxmlformats.org/officeDocument/2006/relationships/chart" Target="../charts/chart5.xml"/><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slide" Target="slide3.xml"/><Relationship Id="rId2" Type="http://schemas.openxmlformats.org/officeDocument/2006/relationships/notesSlide" Target="../notesSlides/notesSlide2.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22.xml"/><Relationship Id="rId6" Type="http://schemas.openxmlformats.org/officeDocument/2006/relationships/image" Target="../media/image47.png"/><Relationship Id="rId11" Type="http://schemas.openxmlformats.org/officeDocument/2006/relationships/image" Target="../media/image52.jpeg"/><Relationship Id="rId24" Type="http://schemas.openxmlformats.org/officeDocument/2006/relationships/image" Target="../media/image7.png"/><Relationship Id="rId5" Type="http://schemas.openxmlformats.org/officeDocument/2006/relationships/image" Target="../media/image46.jpe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jpe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6.xml"/><Relationship Id="rId1" Type="http://schemas.openxmlformats.org/officeDocument/2006/relationships/slideLayout" Target="../slideLayouts/slideLayout40.xml"/><Relationship Id="rId5" Type="http://schemas.openxmlformats.org/officeDocument/2006/relationships/image" Target="../media/image44.png"/><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7.xml"/><Relationship Id="rId1" Type="http://schemas.openxmlformats.org/officeDocument/2006/relationships/slideLayout" Target="../slideLayouts/slideLayout40.xml"/><Relationship Id="rId5" Type="http://schemas.openxmlformats.org/officeDocument/2006/relationships/image" Target="../media/image44.png"/><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54.png"/><Relationship Id="rId18" Type="http://schemas.openxmlformats.org/officeDocument/2006/relationships/image" Target="../media/image57.png"/><Relationship Id="rId26" Type="http://schemas.openxmlformats.org/officeDocument/2006/relationships/image" Target="../media/image44.png"/><Relationship Id="rId3" Type="http://schemas.openxmlformats.org/officeDocument/2006/relationships/chart" Target="../charts/chart8.xml"/><Relationship Id="rId21" Type="http://schemas.openxmlformats.org/officeDocument/2006/relationships/image" Target="../media/image61.png"/><Relationship Id="rId7" Type="http://schemas.openxmlformats.org/officeDocument/2006/relationships/image" Target="../media/image66.png"/><Relationship Id="rId12" Type="http://schemas.openxmlformats.org/officeDocument/2006/relationships/image" Target="../media/image53.png"/><Relationship Id="rId17" Type="http://schemas.openxmlformats.org/officeDocument/2006/relationships/image" Target="../media/image60.png"/><Relationship Id="rId25" Type="http://schemas.openxmlformats.org/officeDocument/2006/relationships/slide" Target="slide3.xml"/><Relationship Id="rId2" Type="http://schemas.openxmlformats.org/officeDocument/2006/relationships/notesSlide" Target="../notesSlides/notesSlide3.xml"/><Relationship Id="rId16" Type="http://schemas.openxmlformats.org/officeDocument/2006/relationships/image" Target="../media/image71.png"/><Relationship Id="rId20" Type="http://schemas.openxmlformats.org/officeDocument/2006/relationships/image" Target="../media/image62.png"/><Relationship Id="rId1" Type="http://schemas.openxmlformats.org/officeDocument/2006/relationships/slideLayout" Target="../slideLayouts/slideLayout122.xml"/><Relationship Id="rId6" Type="http://schemas.openxmlformats.org/officeDocument/2006/relationships/image" Target="../media/image47.png"/><Relationship Id="rId11" Type="http://schemas.openxmlformats.org/officeDocument/2006/relationships/image" Target="../media/image52.jpeg"/><Relationship Id="rId24" Type="http://schemas.openxmlformats.org/officeDocument/2006/relationships/image" Target="../media/image7.png"/><Relationship Id="rId5" Type="http://schemas.openxmlformats.org/officeDocument/2006/relationships/image" Target="../media/image65.jpeg"/><Relationship Id="rId15" Type="http://schemas.openxmlformats.org/officeDocument/2006/relationships/image" Target="../media/image50.png"/><Relationship Id="rId23" Type="http://schemas.openxmlformats.org/officeDocument/2006/relationships/image" Target="../media/image64.png"/><Relationship Id="rId10" Type="http://schemas.openxmlformats.org/officeDocument/2006/relationships/image" Target="../media/image69.jpeg"/><Relationship Id="rId19"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68.png"/><Relationship Id="rId14" Type="http://schemas.openxmlformats.org/officeDocument/2006/relationships/image" Target="../media/image70.png"/><Relationship Id="rId22"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101.xml"/><Relationship Id="rId6" Type="http://schemas.openxmlformats.org/officeDocument/2006/relationships/image" Target="../media/image44.png"/><Relationship Id="rId5" Type="http://schemas.openxmlformats.org/officeDocument/2006/relationships/slide" Target="slide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slide" Target="slide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thevab.com/insight/linear-tv-ott" TargetMode="Externa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slide" Target="slide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34"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2" Type="http://schemas.openxmlformats.org/officeDocument/2006/relationships/image" Target="../media/image6.jpe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40.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7.png"/><Relationship Id="rId1" Type="http://schemas.openxmlformats.org/officeDocument/2006/relationships/slideLayout" Target="../slideLayouts/slideLayout40.xml"/><Relationship Id="rId5" Type="http://schemas.openxmlformats.org/officeDocument/2006/relationships/image" Target="../media/image44.pn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71.xml"/><Relationship Id="rId6" Type="http://schemas.openxmlformats.org/officeDocument/2006/relationships/image" Target="../media/image77.png"/><Relationship Id="rId11" Type="http://schemas.openxmlformats.org/officeDocument/2006/relationships/image" Target="../media/image44.png"/><Relationship Id="rId5" Type="http://schemas.openxmlformats.org/officeDocument/2006/relationships/image" Target="../media/image76.png"/><Relationship Id="rId10" Type="http://schemas.openxmlformats.org/officeDocument/2006/relationships/slide" Target="slide3.xml"/><Relationship Id="rId4" Type="http://schemas.openxmlformats.org/officeDocument/2006/relationships/image" Target="../media/image75.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44.png"/><Relationship Id="rId2" Type="http://schemas.openxmlformats.org/officeDocument/2006/relationships/image" Target="../media/image74.png"/><Relationship Id="rId1" Type="http://schemas.openxmlformats.org/officeDocument/2006/relationships/slideLayout" Target="../slideLayouts/slideLayout71.xml"/><Relationship Id="rId6" Type="http://schemas.openxmlformats.org/officeDocument/2006/relationships/slide" Target="slide3.xml"/><Relationship Id="rId5" Type="http://schemas.openxmlformats.org/officeDocument/2006/relationships/image" Target="../media/image7.png"/><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71.xml"/><Relationship Id="rId6" Type="http://schemas.openxmlformats.org/officeDocument/2006/relationships/slide" Target="slide3.xml"/><Relationship Id="rId5" Type="http://schemas.openxmlformats.org/officeDocument/2006/relationships/image" Target="../media/image84.png"/><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thevab.com/insight/committed" TargetMode="External"/><Relationship Id="rId1" Type="http://schemas.openxmlformats.org/officeDocument/2006/relationships/slideLayout" Target="../slideLayouts/slideLayout40.xml"/><Relationship Id="rId6" Type="http://schemas.openxmlformats.org/officeDocument/2006/relationships/image" Target="../media/image44.png"/><Relationship Id="rId5" Type="http://schemas.openxmlformats.org/officeDocument/2006/relationships/slide" Target="slide3.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3.xml"/><Relationship Id="rId1" Type="http://schemas.openxmlformats.org/officeDocument/2006/relationships/slideLayout" Target="../slideLayouts/slideLayout61.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6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45.xml"/><Relationship Id="rId18" Type="http://schemas.openxmlformats.org/officeDocument/2006/relationships/image" Target="../media/image42.png"/><Relationship Id="rId3" Type="http://schemas.openxmlformats.org/officeDocument/2006/relationships/slide" Target="slide7.xml"/><Relationship Id="rId7" Type="http://schemas.openxmlformats.org/officeDocument/2006/relationships/slide" Target="slide20.xml"/><Relationship Id="rId12" Type="http://schemas.openxmlformats.org/officeDocument/2006/relationships/slide" Target="slide43.xml"/><Relationship Id="rId17" Type="http://schemas.openxmlformats.org/officeDocument/2006/relationships/image" Target="../media/image41.png"/><Relationship Id="rId2" Type="http://schemas.openxmlformats.org/officeDocument/2006/relationships/slide" Target="slide5.xml"/><Relationship Id="rId16" Type="http://schemas.openxmlformats.org/officeDocument/2006/relationships/image" Target="../media/image40.jpeg"/><Relationship Id="rId1" Type="http://schemas.openxmlformats.org/officeDocument/2006/relationships/slideLayout" Target="../slideLayouts/slideLayout34.xml"/><Relationship Id="rId6" Type="http://schemas.openxmlformats.org/officeDocument/2006/relationships/slide" Target="slide16.xml"/><Relationship Id="rId11" Type="http://schemas.openxmlformats.org/officeDocument/2006/relationships/slide" Target="slide41.xml"/><Relationship Id="rId5" Type="http://schemas.openxmlformats.org/officeDocument/2006/relationships/slide" Target="slide12.xml"/><Relationship Id="rId15" Type="http://schemas.openxmlformats.org/officeDocument/2006/relationships/slide" Target="slide49.xml"/><Relationship Id="rId10" Type="http://schemas.openxmlformats.org/officeDocument/2006/relationships/slide" Target="slide33.xml"/><Relationship Id="rId4" Type="http://schemas.openxmlformats.org/officeDocument/2006/relationships/slide" Target="slide10.xml"/><Relationship Id="rId9" Type="http://schemas.openxmlformats.org/officeDocument/2006/relationships/slide" Target="slide27.xml"/><Relationship Id="rId14" Type="http://schemas.openxmlformats.org/officeDocument/2006/relationships/slide" Target="slide47.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44.png"/><Relationship Id="rId2" Type="http://schemas.openxmlformats.org/officeDocument/2006/relationships/image" Target="../media/image87.png"/><Relationship Id="rId1" Type="http://schemas.openxmlformats.org/officeDocument/2006/relationships/slideLayout" Target="../slideLayouts/slideLayout61.xml"/><Relationship Id="rId6" Type="http://schemas.openxmlformats.org/officeDocument/2006/relationships/slide" Target="slide3.xml"/><Relationship Id="rId5" Type="http://schemas.openxmlformats.org/officeDocument/2006/relationships/image" Target="../media/image7.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2.xml"/><Relationship Id="rId1" Type="http://schemas.openxmlformats.org/officeDocument/2006/relationships/slideLayout" Target="../slideLayouts/slideLayout61.xml"/><Relationship Id="rId5" Type="http://schemas.openxmlformats.org/officeDocument/2006/relationships/image" Target="../media/image44.png"/><Relationship Id="rId4" Type="http://schemas.openxmlformats.org/officeDocument/2006/relationships/slide" Target="slide3.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thevab.com/insight/tvissocial-fall-season" TargetMode="External"/><Relationship Id="rId1" Type="http://schemas.openxmlformats.org/officeDocument/2006/relationships/slideLayout" Target="../slideLayouts/slideLayout40.xml"/><Relationship Id="rId6" Type="http://schemas.openxmlformats.org/officeDocument/2006/relationships/image" Target="../media/image44.png"/><Relationship Id="rId5" Type="http://schemas.openxmlformats.org/officeDocument/2006/relationships/slide" Target="slide3.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3.xml"/><Relationship Id="rId1" Type="http://schemas.openxmlformats.org/officeDocument/2006/relationships/slideLayout" Target="../slideLayouts/slideLayout76.xml"/><Relationship Id="rId5" Type="http://schemas.openxmlformats.org/officeDocument/2006/relationships/image" Target="../media/image44.png"/><Relationship Id="rId4" Type="http://schemas.openxmlformats.org/officeDocument/2006/relationships/slide" Target="slide3.xml"/></Relationships>
</file>

<file path=ppt/slides/_rels/slide3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1.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93.jpeg"/><Relationship Id="rId5" Type="http://schemas.openxmlformats.org/officeDocument/2006/relationships/image" Target="../media/image92.jpeg"/><Relationship Id="rId4" Type="http://schemas.microsoft.com/office/2007/relationships/hdphoto" Target="../media/hdphoto1.wdp"/><Relationship Id="rId9"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4.xml"/><Relationship Id="rId1" Type="http://schemas.openxmlformats.org/officeDocument/2006/relationships/slideLayout" Target="../slideLayouts/slideLayout76.xml"/><Relationship Id="rId5" Type="http://schemas.openxmlformats.org/officeDocument/2006/relationships/image" Target="../media/image44.png"/><Relationship Id="rId4" Type="http://schemas.openxmlformats.org/officeDocument/2006/relationships/slide" Target="slide3.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5.xml"/><Relationship Id="rId1" Type="http://schemas.openxmlformats.org/officeDocument/2006/relationships/slideLayout" Target="../slideLayouts/slideLayout76.xml"/><Relationship Id="rId5" Type="http://schemas.openxmlformats.org/officeDocument/2006/relationships/image" Target="../media/image44.png"/><Relationship Id="rId4" Type="http://schemas.openxmlformats.org/officeDocument/2006/relationships/slide" Target="slide3.xml"/></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jpeg"/><Relationship Id="rId3" Type="http://schemas.openxmlformats.org/officeDocument/2006/relationships/image" Target="../media/image95.png"/><Relationship Id="rId21" Type="http://schemas.openxmlformats.org/officeDocument/2006/relationships/image" Target="../media/image113.jpe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jpeg"/><Relationship Id="rId2" Type="http://schemas.openxmlformats.org/officeDocument/2006/relationships/image" Target="../media/image94.png"/><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76.xml"/><Relationship Id="rId6" Type="http://schemas.openxmlformats.org/officeDocument/2006/relationships/image" Target="../media/image98.jpeg"/><Relationship Id="rId11" Type="http://schemas.openxmlformats.org/officeDocument/2006/relationships/image" Target="../media/image103.png"/><Relationship Id="rId24" Type="http://schemas.openxmlformats.org/officeDocument/2006/relationships/image" Target="../media/image44.pn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slide" Target="slide3.xml"/><Relationship Id="rId10" Type="http://schemas.openxmlformats.org/officeDocument/2006/relationships/image" Target="../media/image102.jpe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15.png"/><Relationship Id="rId7" Type="http://schemas.openxmlformats.org/officeDocument/2006/relationships/image" Target="../media/image84.png"/><Relationship Id="rId2" Type="http://schemas.openxmlformats.org/officeDocument/2006/relationships/image" Target="../media/image114.gif"/><Relationship Id="rId1" Type="http://schemas.openxmlformats.org/officeDocument/2006/relationships/slideLayout" Target="../slideLayouts/slideLayout76.xml"/><Relationship Id="rId6" Type="http://schemas.openxmlformats.org/officeDocument/2006/relationships/image" Target="../media/image99.png"/><Relationship Id="rId5" Type="http://schemas.openxmlformats.org/officeDocument/2006/relationships/image" Target="../media/image117.jpeg"/><Relationship Id="rId4" Type="http://schemas.openxmlformats.org/officeDocument/2006/relationships/image" Target="../media/image116.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thevab.com/insight/DirectOutcomes" TargetMode="Externa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slide" Target="slide3.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19.png"/><Relationship Id="rId1" Type="http://schemas.openxmlformats.org/officeDocument/2006/relationships/slideLayout" Target="../slideLayouts/slideLayout40.xml"/><Relationship Id="rId6" Type="http://schemas.openxmlformats.org/officeDocument/2006/relationships/image" Target="../media/image44.png"/><Relationship Id="rId5" Type="http://schemas.openxmlformats.org/officeDocument/2006/relationships/slide" Target="slide3.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5.jpeg"/><Relationship Id="rId26" Type="http://schemas.openxmlformats.org/officeDocument/2006/relationships/image" Target="../media/image143.jpeg"/><Relationship Id="rId3" Type="http://schemas.openxmlformats.org/officeDocument/2006/relationships/image" Target="../media/image121.png"/><Relationship Id="rId21" Type="http://schemas.openxmlformats.org/officeDocument/2006/relationships/image" Target="../media/image138.jpeg"/><Relationship Id="rId34" Type="http://schemas.openxmlformats.org/officeDocument/2006/relationships/image" Target="../media/image44.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4.jpeg"/><Relationship Id="rId25" Type="http://schemas.openxmlformats.org/officeDocument/2006/relationships/image" Target="../media/image142.jpeg"/><Relationship Id="rId33" Type="http://schemas.openxmlformats.org/officeDocument/2006/relationships/slide" Target="slide3.xml"/><Relationship Id="rId2" Type="http://schemas.openxmlformats.org/officeDocument/2006/relationships/image" Target="../media/image120.jpeg"/><Relationship Id="rId16" Type="http://schemas.openxmlformats.org/officeDocument/2006/relationships/image" Target="../media/image133.jpeg"/><Relationship Id="rId20" Type="http://schemas.openxmlformats.org/officeDocument/2006/relationships/image" Target="../media/image137.jpeg"/><Relationship Id="rId29" Type="http://schemas.openxmlformats.org/officeDocument/2006/relationships/image" Target="../media/image146.jpeg"/><Relationship Id="rId1" Type="http://schemas.openxmlformats.org/officeDocument/2006/relationships/slideLayout" Target="../slideLayouts/slideLayout40.xml"/><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1.jpeg"/><Relationship Id="rId32" Type="http://schemas.openxmlformats.org/officeDocument/2006/relationships/image" Target="../media/image149.png"/><Relationship Id="rId5" Type="http://schemas.openxmlformats.org/officeDocument/2006/relationships/image" Target="../media/image123.png"/><Relationship Id="rId15" Type="http://schemas.openxmlformats.org/officeDocument/2006/relationships/image" Target="../media/image7.png"/><Relationship Id="rId23" Type="http://schemas.openxmlformats.org/officeDocument/2006/relationships/image" Target="../media/image140.jpeg"/><Relationship Id="rId28" Type="http://schemas.openxmlformats.org/officeDocument/2006/relationships/image" Target="../media/image145.jpeg"/><Relationship Id="rId10" Type="http://schemas.openxmlformats.org/officeDocument/2006/relationships/image" Target="../media/image128.png"/><Relationship Id="rId19" Type="http://schemas.openxmlformats.org/officeDocument/2006/relationships/image" Target="../media/image136.jpeg"/><Relationship Id="rId31" Type="http://schemas.openxmlformats.org/officeDocument/2006/relationships/image" Target="../media/image148.jpe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39.jpeg"/><Relationship Id="rId27" Type="http://schemas.openxmlformats.org/officeDocument/2006/relationships/image" Target="../media/image144.jpeg"/><Relationship Id="rId30" Type="http://schemas.openxmlformats.org/officeDocument/2006/relationships/image" Target="../media/image1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18" Type="http://schemas.openxmlformats.org/officeDocument/2006/relationships/image" Target="../media/image165.png"/><Relationship Id="rId3" Type="http://schemas.openxmlformats.org/officeDocument/2006/relationships/image" Target="../media/image150.png"/><Relationship Id="rId21" Type="http://schemas.openxmlformats.org/officeDocument/2006/relationships/image" Target="../media/image166.png"/><Relationship Id="rId7" Type="http://schemas.openxmlformats.org/officeDocument/2006/relationships/image" Target="../media/image154.png"/><Relationship Id="rId12" Type="http://schemas.openxmlformats.org/officeDocument/2006/relationships/image" Target="../media/image159.png"/><Relationship Id="rId17" Type="http://schemas.openxmlformats.org/officeDocument/2006/relationships/image" Target="../media/image164.png"/><Relationship Id="rId2" Type="http://schemas.openxmlformats.org/officeDocument/2006/relationships/chart" Target="../charts/chart17.xml"/><Relationship Id="rId16" Type="http://schemas.openxmlformats.org/officeDocument/2006/relationships/image" Target="../media/image163.png"/><Relationship Id="rId20" Type="http://schemas.openxmlformats.org/officeDocument/2006/relationships/slide" Target="slide3.xml"/><Relationship Id="rId1" Type="http://schemas.openxmlformats.org/officeDocument/2006/relationships/slideLayout" Target="../slideLayouts/slideLayout40.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png"/><Relationship Id="rId19" Type="http://schemas.openxmlformats.org/officeDocument/2006/relationships/image" Target="../media/image7.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8.xml"/><Relationship Id="rId1" Type="http://schemas.openxmlformats.org/officeDocument/2006/relationships/slideLayout" Target="../slideLayouts/slideLayout40.xml"/><Relationship Id="rId5" Type="http://schemas.openxmlformats.org/officeDocument/2006/relationships/image" Target="../media/image44.png"/><Relationship Id="rId4" Type="http://schemas.openxmlformats.org/officeDocument/2006/relationships/slide" Target="slide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9.xml"/><Relationship Id="rId1" Type="http://schemas.openxmlformats.org/officeDocument/2006/relationships/slideLayout" Target="../slideLayouts/slideLayout40.xml"/><Relationship Id="rId5" Type="http://schemas.openxmlformats.org/officeDocument/2006/relationships/image" Target="../media/image44.png"/><Relationship Id="rId4" Type="http://schemas.openxmlformats.org/officeDocument/2006/relationships/slide" Target="slide3.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7.png"/><Relationship Id="rId7" Type="http://schemas.openxmlformats.org/officeDocument/2006/relationships/image" Target="../media/image169.png"/><Relationship Id="rId2" Type="http://schemas.openxmlformats.org/officeDocument/2006/relationships/hyperlink" Target="https://www.linkedin.com/company/videoadvertisingbureauvab/" TargetMode="External"/><Relationship Id="rId1" Type="http://schemas.openxmlformats.org/officeDocument/2006/relationships/slideLayout" Target="../slideLayouts/slideLayout87.xml"/><Relationship Id="rId6" Type="http://schemas.openxmlformats.org/officeDocument/2006/relationships/hyperlink" Target="https://www.thevab.com/mailing-list/" TargetMode="External"/><Relationship Id="rId5" Type="http://schemas.openxmlformats.org/officeDocument/2006/relationships/image" Target="../media/image168.png"/><Relationship Id="rId4" Type="http://schemas.openxmlformats.org/officeDocument/2006/relationships/hyperlink" Target="https://twitter.com/VABintel" TargetMode="Externa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40.xml"/><Relationship Id="rId6" Type="http://schemas.openxmlformats.org/officeDocument/2006/relationships/image" Target="../media/image44.png"/><Relationship Id="rId5" Type="http://schemas.openxmlformats.org/officeDocument/2006/relationships/slide" Target="slide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3.xml"/><Relationship Id="rId1" Type="http://schemas.openxmlformats.org/officeDocument/2006/relationships/slideLayout" Target="../slideLayouts/slideLayout40.xml"/><Relationship Id="rId5" Type="http://schemas.openxmlformats.org/officeDocument/2006/relationships/image" Target="../media/image44.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4.xml"/><Relationship Id="rId1" Type="http://schemas.openxmlformats.org/officeDocument/2006/relationships/slideLayout" Target="../slideLayouts/slideLayout40.xml"/><Relationship Id="rId5" Type="http://schemas.openxmlformats.org/officeDocument/2006/relationships/image" Target="../media/image44.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389159" y="2358183"/>
            <a:ext cx="9072978" cy="2340971"/>
          </a:xfrm>
          <a:prstGeom prst="rect">
            <a:avLst/>
          </a:prstGeom>
          <a:solidFill>
            <a:schemeClr val="tx1">
              <a:alpha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1" name="TextBox 10"/>
          <p:cNvSpPr txBox="1"/>
          <p:nvPr/>
        </p:nvSpPr>
        <p:spPr>
          <a:xfrm>
            <a:off x="1389158" y="3116901"/>
            <a:ext cx="9072978" cy="1384995"/>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 Culture of Extremes</a:t>
            </a:r>
          </a:p>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454888" rtl="0" eaLnBrk="1" fontAlgn="auto" latinLnBrk="0" hangingPunct="1">
              <a:lnSpc>
                <a:spcPct val="100000"/>
              </a:lnSpc>
              <a:spcBef>
                <a:spcPts val="0"/>
              </a:spcBef>
              <a:spcAft>
                <a:spcPts val="0"/>
              </a:spcAft>
              <a:buClrTx/>
              <a:buSzTx/>
              <a:buFontTx/>
              <a:buNone/>
              <a:tabLst/>
              <a:defRPr/>
            </a:pPr>
            <a:r>
              <a:rPr lang="en-US" sz="2600" dirty="0">
                <a:solidFill>
                  <a:prstClr val="white"/>
                </a:solidFill>
                <a:latin typeface="Open Sans" panose="020B0606030504020204" pitchFamily="34" charset="0"/>
                <a:ea typeface="Open Sans" panose="020B0606030504020204" pitchFamily="34" charset="0"/>
                <a:cs typeface="Open Sans" panose="020B0606030504020204" pitchFamily="34" charset="0"/>
              </a:rPr>
              <a:t>Exposing The Myths About Video Viewing Behavior</a:t>
            </a:r>
          </a:p>
        </p:txBody>
      </p:sp>
      <p:grpSp>
        <p:nvGrpSpPr>
          <p:cNvPr id="12" name="Group 11"/>
          <p:cNvGrpSpPr/>
          <p:nvPr/>
        </p:nvGrpSpPr>
        <p:grpSpPr>
          <a:xfrm>
            <a:off x="10518831" y="2358183"/>
            <a:ext cx="348352" cy="2340971"/>
            <a:chOff x="20190139" y="4952998"/>
            <a:chExt cx="525945" cy="4381501"/>
          </a:xfrm>
        </p:grpSpPr>
        <p:sp>
          <p:nvSpPr>
            <p:cNvPr id="13" name="Rectangle 12"/>
            <p:cNvSpPr/>
            <p:nvPr/>
          </p:nvSpPr>
          <p:spPr>
            <a:xfrm>
              <a:off x="20190139" y="4952998"/>
              <a:ext cx="221585" cy="4381501"/>
            </a:xfrm>
            <a:prstGeom prst="rect">
              <a:avLst/>
            </a:prstGeom>
            <a:solidFill>
              <a:srgbClr val="0099FF">
                <a:alpha val="6588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3"/>
            <p:cNvSpPr/>
            <p:nvPr/>
          </p:nvSpPr>
          <p:spPr>
            <a:xfrm rot="5400000">
              <a:off x="20387375" y="6896320"/>
              <a:ext cx="353058" cy="304360"/>
            </a:xfrm>
            <a:prstGeom prst="triangle">
              <a:avLst/>
            </a:prstGeom>
            <a:solidFill>
              <a:srgbClr val="0099FF">
                <a:alpha val="6588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xmlns="" id="{2C283EEB-82F6-4419-81B0-16B34EE266CD}"/>
              </a:ext>
            </a:extLst>
          </p:cNvPr>
          <p:cNvSpPr txBox="1"/>
          <p:nvPr/>
        </p:nvSpPr>
        <p:spPr>
          <a:xfrm>
            <a:off x="1332464" y="2490490"/>
            <a:ext cx="9072978" cy="27699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VAB – MARKETER’S GUIDE - 2019</a:t>
            </a:r>
          </a:p>
        </p:txBody>
      </p:sp>
      <p:sp>
        <p:nvSpPr>
          <p:cNvPr id="15" name="TextBox 14">
            <a:extLst>
              <a:ext uri="{FF2B5EF4-FFF2-40B4-BE49-F238E27FC236}">
                <a16:creationId xmlns:a16="http://schemas.microsoft.com/office/drawing/2014/main" xmlns="" id="{7D390B44-B403-42D4-846F-5280430ACF8D}"/>
              </a:ext>
            </a:extLst>
          </p:cNvPr>
          <p:cNvSpPr txBox="1"/>
          <p:nvPr/>
        </p:nvSpPr>
        <p:spPr>
          <a:xfrm>
            <a:off x="3095503" y="2789552"/>
            <a:ext cx="5736291" cy="284693"/>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Trebuchet MS"/>
                <a:ea typeface="+mn-ea"/>
                <a:cs typeface="Trebuchet MS"/>
              </a:rPr>
              <a:t>.................</a:t>
            </a:r>
          </a:p>
        </p:txBody>
      </p:sp>
    </p:spTree>
    <p:extLst>
      <p:ext uri="{BB962C8B-B14F-4D97-AF65-F5344CB8AC3E}">
        <p14:creationId xmlns:p14="http://schemas.microsoft.com/office/powerpoint/2010/main" val="4161549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98308"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a:defRPr/>
            </a:pPr>
            <a:fld id="{341BD94A-1DA2-4572-BFA8-9644412885DF}" type="slidenum">
              <a:rPr lang="en-US" sz="1200" smtClean="0">
                <a:solidFill>
                  <a:prstClr val="black">
                    <a:tint val="75000"/>
                  </a:prstClr>
                </a:solidFill>
                <a:latin typeface="Trebuchet MS"/>
              </a:rPr>
              <a:pPr>
                <a:defRPr/>
              </a:pPr>
              <a:t>10</a:t>
            </a:fld>
            <a:endParaRPr lang="en-US" sz="1200" dirty="0">
              <a:solidFill>
                <a:prstClr val="black">
                  <a:tint val="75000"/>
                </a:prstClr>
              </a:solidFill>
              <a:latin typeface="Trebuchet MS"/>
            </a:endParaRPr>
          </a:p>
        </p:txBody>
      </p:sp>
      <p:sp>
        <p:nvSpPr>
          <p:cNvPr id="14" name="Rounded Rectangle 13"/>
          <p:cNvSpPr/>
          <p:nvPr/>
        </p:nvSpPr>
        <p:spPr>
          <a:xfrm>
            <a:off x="0" y="192367"/>
            <a:ext cx="12191999"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prstClr val="white"/>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5" name="Rounded Rectangle 14"/>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sp>
        <p:nvSpPr>
          <p:cNvPr id="16" name="Rounded Rectangle 15"/>
          <p:cNvSpPr/>
          <p:nvPr/>
        </p:nvSpPr>
        <p:spPr>
          <a:xfrm>
            <a:off x="1009715" y="1227891"/>
            <a:ext cx="10172076" cy="1713040"/>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prstClr val="white"/>
                </a:solidFill>
                <a:latin typeface="Open Sans" panose="020B0606030504020204" pitchFamily="34" charset="0"/>
                <a:ea typeface="Open Sans" panose="020B0606030504020204" pitchFamily="34" charset="0"/>
                <a:cs typeface="Open Sans" panose="020B0606030504020204" pitchFamily="34" charset="0"/>
              </a:rPr>
              <a:t>“Everyone is spending more of their time on platforms like Facebook &amp; YouTube than ad-supported multiscreen TV”</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pic>
        <p:nvPicPr>
          <p:cNvPr id="11" name="Picture 10">
            <a:extLst>
              <a:ext uri="{FF2B5EF4-FFF2-40B4-BE49-F238E27FC236}">
                <a16:creationId xmlns:a16="http://schemas.microsoft.com/office/drawing/2014/main" xmlns="" id="{6D965EC0-3BF7-4D98-8E77-08E4746EF0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spTree>
    <p:extLst>
      <p:ext uri="{BB962C8B-B14F-4D97-AF65-F5344CB8AC3E}">
        <p14:creationId xmlns:p14="http://schemas.microsoft.com/office/powerpoint/2010/main" val="1024535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xmlns="" id="{D6F5C3DA-2F03-4721-84A4-ADDD3C347B52}"/>
              </a:ext>
            </a:extLst>
          </p:cNvPr>
          <p:cNvGraphicFramePr>
            <a:graphicFrameLocks/>
          </p:cNvGraphicFramePr>
          <p:nvPr>
            <p:extLst>
              <p:ext uri="{D42A27DB-BD31-4B8C-83A1-F6EECF244321}">
                <p14:modId xmlns:p14="http://schemas.microsoft.com/office/powerpoint/2010/main" val="557168016"/>
              </p:ext>
            </p:extLst>
          </p:nvPr>
        </p:nvGraphicFramePr>
        <p:xfrm>
          <a:off x="0" y="2154069"/>
          <a:ext cx="12192000" cy="3524283"/>
        </p:xfrm>
        <a:graphic>
          <a:graphicData uri="http://schemas.openxmlformats.org/drawingml/2006/chart">
            <c:chart xmlns:c="http://schemas.openxmlformats.org/drawingml/2006/chart" xmlns:r="http://schemas.openxmlformats.org/officeDocument/2006/relationships" r:id="rId3"/>
          </a:graphicData>
        </a:graphic>
      </p:graphicFrame>
      <p:sp>
        <p:nvSpPr>
          <p:cNvPr id="36" name="Rectangle 35">
            <a:extLst>
              <a:ext uri="{FF2B5EF4-FFF2-40B4-BE49-F238E27FC236}">
                <a16:creationId xmlns:a16="http://schemas.microsoft.com/office/drawing/2014/main" xmlns="" id="{136E5668-38F6-4484-8EFD-6752341EFE64}"/>
              </a:ext>
            </a:extLst>
          </p:cNvPr>
          <p:cNvSpPr>
            <a:spLocks/>
          </p:cNvSpPr>
          <p:nvPr/>
        </p:nvSpPr>
        <p:spPr bwMode="auto">
          <a:xfrm>
            <a:off x="1905490" y="1259946"/>
            <a:ext cx="855240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defTabSz="914217" eaLnBrk="0" fontAlgn="base" hangingPunct="0">
              <a:spcBef>
                <a:spcPct val="0"/>
              </a:spcBef>
              <a:spcAft>
                <a:spcPct val="0"/>
              </a:spcAft>
              <a:defRPr/>
            </a:pPr>
            <a:r>
              <a:rPr lang="en-US" altLang="en-US" sz="1400" b="1" i="1" u="sng" kern="0" dirty="0">
                <a:latin typeface="Open Sans" panose="020B0606030504020204" pitchFamily="34" charset="0"/>
              </a:rPr>
              <a:t>7x</a:t>
            </a:r>
            <a:r>
              <a:rPr lang="en-US" altLang="en-US" sz="1400" kern="0" dirty="0">
                <a:latin typeface="Open Sans" panose="020B0606030504020204" pitchFamily="34" charset="0"/>
              </a:rPr>
              <a:t> more P18+ are watching ad-supported TV content than are on YouTube in any given minute</a:t>
            </a:r>
          </a:p>
          <a:p>
            <a:pPr algn="ctr" defTabSz="914217" eaLnBrk="0" fontAlgn="base" hangingPunct="0">
              <a:spcBef>
                <a:spcPct val="0"/>
              </a:spcBef>
              <a:spcAft>
                <a:spcPct val="0"/>
              </a:spcAft>
              <a:defRPr/>
            </a:pPr>
            <a:endParaRPr lang="en-US" altLang="en-US" sz="1050" spc="-100" dirty="0">
              <a:latin typeface="Open Sans" panose="020B0606030504020204" pitchFamily="34" charset="0"/>
            </a:endParaRPr>
          </a:p>
          <a:p>
            <a:pPr algn="ctr" defTabSz="914217" eaLnBrk="0" fontAlgn="base" hangingPunct="0">
              <a:spcBef>
                <a:spcPct val="0"/>
              </a:spcBef>
              <a:spcAft>
                <a:spcPct val="0"/>
              </a:spcAft>
              <a:defRPr/>
            </a:pPr>
            <a:r>
              <a:rPr lang="en-US" altLang="en-US" sz="1400" b="1" i="1" u="sng" kern="0" dirty="0">
                <a:latin typeface="Open Sans" panose="020B0606030504020204" pitchFamily="34" charset="0"/>
              </a:rPr>
              <a:t>13x</a:t>
            </a:r>
            <a:r>
              <a:rPr lang="en-US" altLang="en-US" sz="1400" kern="0" dirty="0">
                <a:latin typeface="Open Sans" panose="020B0606030504020204" pitchFamily="34" charset="0"/>
              </a:rPr>
              <a:t> more P18+ are watching ad-supported TV content than are on Facebook in any given minute</a:t>
            </a:r>
          </a:p>
        </p:txBody>
      </p:sp>
      <p:sp>
        <p:nvSpPr>
          <p:cNvPr id="34" name="TextBox 33"/>
          <p:cNvSpPr txBox="1"/>
          <p:nvPr/>
        </p:nvSpPr>
        <p:spPr>
          <a:xfrm>
            <a:off x="11722859" y="6597129"/>
            <a:ext cx="407642" cy="276999"/>
          </a:xfrm>
          <a:prstGeom prst="rect">
            <a:avLst/>
          </a:prstGeom>
          <a:noFill/>
        </p:spPr>
        <p:txBody>
          <a:bodyPr wrap="square" rtlCol="0">
            <a:spAutoFit/>
          </a:bodyPr>
          <a:lstStyle/>
          <a:p>
            <a:pPr algn="ctr" defTabSz="586082"/>
            <a:fld id="{E9BAD033-1638-B34E-BAC8-DEB32676E2C7}" type="slidenum">
              <a:rPr lang="en-US" sz="1200">
                <a:solidFill>
                  <a:prstClr val="black">
                    <a:tint val="75000"/>
                  </a:prstClr>
                </a:solidFill>
                <a:latin typeface="Open Sans" panose="020B0606030504020204" pitchFamily="34" charset="0"/>
              </a:rPr>
              <a:pPr algn="ctr" defTabSz="586082"/>
              <a:t>11</a:t>
            </a:fld>
            <a:endParaRPr lang="en-US" sz="1200" dirty="0">
              <a:solidFill>
                <a:prstClr val="black">
                  <a:tint val="75000"/>
                </a:prstClr>
              </a:solidFill>
              <a:latin typeface="Open Sans" panose="020B0606030504020204" pitchFamily="34" charset="0"/>
            </a:endParaRPr>
          </a:p>
        </p:txBody>
      </p:sp>
      <p:pic>
        <p:nvPicPr>
          <p:cNvPr id="39" name="Picture 4" descr="https://www.youtube.com/yt/brand/media/image/YouTube-logo-full_color.png">
            <a:extLst>
              <a:ext uri="{FF2B5EF4-FFF2-40B4-BE49-F238E27FC236}">
                <a16:creationId xmlns:a16="http://schemas.microsoft.com/office/drawing/2014/main" xmlns="" id="{BBB24C2B-C0CF-4364-8CA1-3C1ADC56C86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6130" t="25961" r="15307" b="25762"/>
          <a:stretch/>
        </p:blipFill>
        <p:spPr bwMode="auto">
          <a:xfrm>
            <a:off x="692003" y="5687509"/>
            <a:ext cx="580949" cy="26895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http://pixel.nymag.com/imgs/daily/vulture/2015/06/26/26-spotify.w1200.h630.jpg">
            <a:extLst>
              <a:ext uri="{FF2B5EF4-FFF2-40B4-BE49-F238E27FC236}">
                <a16:creationId xmlns:a16="http://schemas.microsoft.com/office/drawing/2014/main" xmlns="" id="{07E4333E-4DE4-41AE-B457-CBEAD96D595C}"/>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1638" y="5600559"/>
            <a:ext cx="616254" cy="32311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2" descr="http://2.bp.blogspot.com/-e8EX8HXfU_M/VWA1tOmIxII/AAAAAAAACnM/wVEAIqUlnOI/s1600/Snapchat-logo-vector.png">
            <a:extLst>
              <a:ext uri="{FF2B5EF4-FFF2-40B4-BE49-F238E27FC236}">
                <a16:creationId xmlns:a16="http://schemas.microsoft.com/office/drawing/2014/main" xmlns="" id="{B922FC91-50CB-4CD3-8CB7-7CA7789A77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69607" y="5659703"/>
            <a:ext cx="457140" cy="3245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a:extLst>
              <a:ext uri="{FF2B5EF4-FFF2-40B4-BE49-F238E27FC236}">
                <a16:creationId xmlns:a16="http://schemas.microsoft.com/office/drawing/2014/main" xmlns="" id="{449F8CC2-73EC-4C28-A1E3-B7A7DDC4B80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874369" y="5665202"/>
            <a:ext cx="609709" cy="180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7">
            <a:extLst>
              <a:ext uri="{FF2B5EF4-FFF2-40B4-BE49-F238E27FC236}">
                <a16:creationId xmlns:a16="http://schemas.microsoft.com/office/drawing/2014/main" xmlns="" id="{C748394A-BBF3-4EBB-AD0C-582D5D4BD0E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120102" y="5608304"/>
            <a:ext cx="505741" cy="24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6" descr="https://upload.wikimedia.org/wikipedia/commons/thumb/e/e4/BuzzFeed.svg/2000px-BuzzFeed.svg.png">
            <a:extLst>
              <a:ext uri="{FF2B5EF4-FFF2-40B4-BE49-F238E27FC236}">
                <a16:creationId xmlns:a16="http://schemas.microsoft.com/office/drawing/2014/main" xmlns="" id="{09764B82-749D-406F-9C53-98CD73D69BD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898515" y="5641541"/>
            <a:ext cx="591240" cy="16029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0" descr="http://www.lenco.com/wp-content/uploads/2012/01/Amazon-Logo.jpg">
            <a:extLst>
              <a:ext uri="{FF2B5EF4-FFF2-40B4-BE49-F238E27FC236}">
                <a16:creationId xmlns:a16="http://schemas.microsoft.com/office/drawing/2014/main" xmlns="" id="{C9305374-9427-41D5-97EF-3A61ACB6B94D}"/>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53005" y="5675747"/>
            <a:ext cx="526094" cy="19158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www.facebookbrand.com/img/fb-art.jpg">
            <a:extLst>
              <a:ext uri="{FF2B5EF4-FFF2-40B4-BE49-F238E27FC236}">
                <a16:creationId xmlns:a16="http://schemas.microsoft.com/office/drawing/2014/main" xmlns="" id="{E187635A-EE5B-4A62-8FF1-A6D749529C7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432053" y="5669608"/>
            <a:ext cx="304760" cy="304760"/>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xmlns="" id="{74502B19-D60E-4E0B-8C66-3FC667AE1B79}"/>
              </a:ext>
            </a:extLst>
          </p:cNvPr>
          <p:cNvGrpSpPr/>
          <p:nvPr/>
        </p:nvGrpSpPr>
        <p:grpSpPr>
          <a:xfrm>
            <a:off x="3818467" y="5633024"/>
            <a:ext cx="377540" cy="377927"/>
            <a:chOff x="5139743" y="2407001"/>
            <a:chExt cx="651457" cy="725385"/>
          </a:xfrm>
        </p:grpSpPr>
        <p:pic>
          <p:nvPicPr>
            <p:cNvPr id="56" name="Picture 55">
              <a:extLst>
                <a:ext uri="{FF2B5EF4-FFF2-40B4-BE49-F238E27FC236}">
                  <a16:creationId xmlns:a16="http://schemas.microsoft.com/office/drawing/2014/main" xmlns="" id="{C7458D5E-CF51-40B1-9604-93610072A3C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139743" y="2895599"/>
              <a:ext cx="651457" cy="236787"/>
            </a:xfrm>
            <a:prstGeom prst="rect">
              <a:avLst/>
            </a:prstGeom>
          </p:spPr>
        </p:pic>
        <p:pic>
          <p:nvPicPr>
            <p:cNvPr id="57" name="Picture 56">
              <a:extLst>
                <a:ext uri="{FF2B5EF4-FFF2-40B4-BE49-F238E27FC236}">
                  <a16:creationId xmlns:a16="http://schemas.microsoft.com/office/drawing/2014/main" xmlns="" id="{08FD98A8-3D67-4748-8AC5-46880B2CB8B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182345" y="2407001"/>
              <a:ext cx="537258" cy="541877"/>
            </a:xfrm>
            <a:prstGeom prst="rect">
              <a:avLst/>
            </a:prstGeom>
          </p:spPr>
        </p:pic>
      </p:grpSp>
      <p:pic>
        <p:nvPicPr>
          <p:cNvPr id="61" name="Picture 2" descr="Image result for iheartradio 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125882" y="5661202"/>
            <a:ext cx="639843" cy="19545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washington post pn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18020" t="32739" r="18552"/>
          <a:stretch/>
        </p:blipFill>
        <p:spPr bwMode="auto">
          <a:xfrm>
            <a:off x="10312871" y="5633527"/>
            <a:ext cx="520232" cy="29606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2BD381DB-2983-4F81-A9DA-1CFB8C65E5A6}"/>
              </a:ext>
            </a:extLst>
          </p:cNvPr>
          <p:cNvSpPr txBox="1"/>
          <p:nvPr/>
        </p:nvSpPr>
        <p:spPr>
          <a:xfrm rot="16200000">
            <a:off x="-994043" y="3880315"/>
            <a:ext cx="2746399" cy="307777"/>
          </a:xfrm>
          <a:prstGeom prst="rect">
            <a:avLst/>
          </a:prstGeom>
          <a:solidFill>
            <a:srgbClr val="4F81BD"/>
          </a:solidFill>
        </p:spPr>
        <p:txBody>
          <a:bodyPr wrap="square" rtlCol="0">
            <a:spAutoFit/>
          </a:bodyPr>
          <a:lstStyle/>
          <a:p>
            <a:pPr algn="ctr" defTabSz="914217">
              <a:defRPr/>
            </a:pPr>
            <a:r>
              <a:rPr lang="en-US" sz="1400" kern="0" dirty="0">
                <a:solidFill>
                  <a:prstClr val="white"/>
                </a:solidFill>
                <a:latin typeface="Trebuchet MS"/>
              </a:rPr>
              <a:t>Multiscreen </a:t>
            </a:r>
            <a:r>
              <a:rPr lang="en-US" sz="1000" kern="0" dirty="0">
                <a:solidFill>
                  <a:prstClr val="white"/>
                </a:solidFill>
                <a:latin typeface="Trebuchet MS"/>
              </a:rPr>
              <a:t>(TV + online)</a:t>
            </a:r>
            <a:endParaRPr lang="en-US" sz="1400" kern="0" dirty="0">
              <a:solidFill>
                <a:prstClr val="white"/>
              </a:solidFill>
              <a:latin typeface="Trebuchet MS"/>
            </a:endParaRPr>
          </a:p>
        </p:txBody>
      </p:sp>
      <p:pic>
        <p:nvPicPr>
          <p:cNvPr id="28" name="Picture 4" descr="Image result for AOL logo">
            <a:extLst>
              <a:ext uri="{FF2B5EF4-FFF2-40B4-BE49-F238E27FC236}">
                <a16:creationId xmlns:a16="http://schemas.microsoft.com/office/drawing/2014/main" xmlns="" id="{C1E8B70A-B960-43D2-BA14-6B210F010A99}"/>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8084" t="27676" r="17608" b="27589"/>
          <a:stretch/>
        </p:blipFill>
        <p:spPr bwMode="auto">
          <a:xfrm>
            <a:off x="6863045" y="5622363"/>
            <a:ext cx="362608" cy="1891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indeed 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704105" y="5641541"/>
            <a:ext cx="552092" cy="142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hats app 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989325" y="5616195"/>
            <a:ext cx="417519" cy="32608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Image result for linkedin png"/>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8624898" y="5616226"/>
            <a:ext cx="357550" cy="3575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logo google">
            <a:extLst>
              <a:ext uri="{FF2B5EF4-FFF2-40B4-BE49-F238E27FC236}">
                <a16:creationId xmlns:a16="http://schemas.microsoft.com/office/drawing/2014/main" xmlns="" id="{1B2BFBDE-B1AF-485B-BD8F-FB8DFA61B032}"/>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007351" y="5658338"/>
            <a:ext cx="308045" cy="3154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logo pandora music">
            <a:extLst>
              <a:ext uri="{FF2B5EF4-FFF2-40B4-BE49-F238E27FC236}">
                <a16:creationId xmlns:a16="http://schemas.microsoft.com/office/drawing/2014/main" xmlns="" id="{4F247419-D053-4A2E-A4FE-AF32E192C9A6}"/>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191953" y="5631005"/>
            <a:ext cx="353179" cy="3531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ogo reddit">
            <a:extLst>
              <a:ext uri="{FF2B5EF4-FFF2-40B4-BE49-F238E27FC236}">
                <a16:creationId xmlns:a16="http://schemas.microsoft.com/office/drawing/2014/main" xmlns="" id="{06478137-1DD9-432A-A2E9-9A3FB593B988}"/>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7290865" y="5642452"/>
            <a:ext cx="639843" cy="2072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interest new logo">
            <a:extLst>
              <a:ext uri="{FF2B5EF4-FFF2-40B4-BE49-F238E27FC236}">
                <a16:creationId xmlns:a16="http://schemas.microsoft.com/office/drawing/2014/main" xmlns="" id="{E40FA094-1446-4B9B-8F8A-95C796A13C27}"/>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1527737" y="5639258"/>
            <a:ext cx="645977" cy="16924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xmlns="" id="{A250BF75-9ECF-4D10-BD50-3499494DC0F7}"/>
              </a:ext>
            </a:extLst>
          </p:cNvPr>
          <p:cNvSpPr>
            <a:spLocks/>
          </p:cNvSpPr>
          <p:nvPr/>
        </p:nvSpPr>
        <p:spPr bwMode="auto">
          <a:xfrm>
            <a:off x="381744" y="255683"/>
            <a:ext cx="11602343" cy="7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defTabSz="914217" eaLnBrk="0" fontAlgn="base" hangingPunct="0">
              <a:spcBef>
                <a:spcPct val="0"/>
              </a:spcBef>
              <a:spcAft>
                <a:spcPct val="0"/>
              </a:spcAft>
              <a:defRPr/>
            </a:pPr>
            <a:r>
              <a:rPr lang="en-US" altLang="en-US" sz="2599" kern="0" dirty="0">
                <a:solidFill>
                  <a:srgbClr val="0099FF"/>
                </a:solidFill>
                <a:latin typeface="Open Sans" panose="020B0606030504020204" pitchFamily="34" charset="0"/>
                <a:ea typeface="Open Sans" panose="020B0606030504020204" pitchFamily="34" charset="0"/>
                <a:cs typeface="Open Sans" panose="020B0606030504020204" pitchFamily="34" charset="0"/>
              </a:rPr>
              <a:t>“</a:t>
            </a:r>
            <a:r>
              <a:rPr lang="en-US" altLang="en-US" sz="2599" spc="-100" dirty="0">
                <a:solidFill>
                  <a:srgbClr val="0099FF"/>
                </a:solidFill>
                <a:latin typeface="Open Sans" panose="020B0606030504020204" pitchFamily="34" charset="0"/>
                <a:ea typeface="Open Sans" panose="020B0606030504020204" pitchFamily="34" charset="0"/>
                <a:cs typeface="Open Sans" panose="020B0606030504020204" pitchFamily="34" charset="0"/>
              </a:rPr>
              <a:t>Average Audience” During </a:t>
            </a:r>
            <a:r>
              <a:rPr lang="en-US" altLang="en-US" sz="2599" i="1" spc="-100" dirty="0">
                <a:solidFill>
                  <a:srgbClr val="0099FF"/>
                </a:solidFill>
                <a:latin typeface="Open Sans" panose="020B0606030504020204" pitchFamily="34" charset="0"/>
                <a:ea typeface="Open Sans" panose="020B0606030504020204" pitchFamily="34" charset="0"/>
                <a:cs typeface="Open Sans" panose="020B0606030504020204" pitchFamily="34" charset="0"/>
              </a:rPr>
              <a:t>Any Given Minute</a:t>
            </a:r>
            <a:r>
              <a:rPr lang="en-US" altLang="en-US" sz="2599" spc="-100" dirty="0">
                <a:solidFill>
                  <a:srgbClr val="0099FF"/>
                </a:solidFill>
                <a:latin typeface="Open Sans" panose="020B0606030504020204" pitchFamily="34" charset="0"/>
                <a:ea typeface="Open Sans" panose="020B0606030504020204" pitchFamily="34" charset="0"/>
                <a:cs typeface="Open Sans" panose="020B0606030504020204" pitchFamily="34" charset="0"/>
              </a:rPr>
              <a:t> Highlights The Engagement Gap Between Ad-Supported Multiscreen TV &amp; Popular Digital Platforms Among Adults</a:t>
            </a:r>
          </a:p>
        </p:txBody>
      </p:sp>
      <p:sp>
        <p:nvSpPr>
          <p:cNvPr id="33" name="TextBox 32">
            <a:extLst>
              <a:ext uri="{FF2B5EF4-FFF2-40B4-BE49-F238E27FC236}">
                <a16:creationId xmlns:a16="http://schemas.microsoft.com/office/drawing/2014/main" xmlns="" id="{D6AE1426-6013-44C1-B3D3-83CD284325AF}"/>
              </a:ext>
            </a:extLst>
          </p:cNvPr>
          <p:cNvSpPr txBox="1"/>
          <p:nvPr/>
        </p:nvSpPr>
        <p:spPr>
          <a:xfrm>
            <a:off x="184863" y="6354289"/>
            <a:ext cx="10418660" cy="307777"/>
          </a:xfrm>
          <a:prstGeom prst="rect">
            <a:avLst/>
          </a:prstGeom>
          <a:noFill/>
        </p:spPr>
        <p:txBody>
          <a:bodyPr wrap="square" rtlCol="0">
            <a:spAutoFit/>
          </a:bodyPr>
          <a:lstStyle/>
          <a:p>
            <a:pPr defTabSz="914217">
              <a:defRPr/>
            </a:pPr>
            <a:r>
              <a:rPr lang="en-US" sz="700" kern="0" dirty="0">
                <a:latin typeface="Open Sans" panose="020B0606030504020204" pitchFamily="34" charset="0"/>
                <a:ea typeface="Open Sans" panose="020B0606030504020204" pitchFamily="34" charset="0"/>
                <a:cs typeface="Open Sans" panose="020B0606030504020204" pitchFamily="34" charset="0"/>
              </a:rPr>
              <a:t>Source: VAB analysis of comScore </a:t>
            </a:r>
            <a:r>
              <a:rPr lang="en-US" sz="700" kern="0" dirty="0" err="1">
                <a:latin typeface="Open Sans" panose="020B0606030504020204" pitchFamily="34" charset="0"/>
                <a:ea typeface="Open Sans" panose="020B0606030504020204" pitchFamily="34" charset="0"/>
                <a:cs typeface="Open Sans" panose="020B0606030504020204" pitchFamily="34" charset="0"/>
              </a:rPr>
              <a:t>MediaMetrix</a:t>
            </a:r>
            <a:r>
              <a:rPr lang="en-US" sz="700" kern="0" dirty="0">
                <a:latin typeface="Open Sans" panose="020B0606030504020204" pitchFamily="34" charset="0"/>
                <a:ea typeface="Open Sans" panose="020B0606030504020204" pitchFamily="34" charset="0"/>
                <a:cs typeface="Open Sans" panose="020B0606030504020204" pitchFamily="34" charset="0"/>
              </a:rPr>
              <a:t> Key Measures multiplatform (desktop + mobile) data, March 2019; P18+. VAB analysis of Nielsen R&amp;F Time Period Report, Live + SD, Total Day. March 1-31, 2019; P18+. “Average Audience” is based on the average minute, which is factored across the full month for websites and TV. TV Brands include linear TV and TV-related websites. comScore </a:t>
            </a:r>
            <a:r>
              <a:rPr lang="en-US" sz="700" kern="0" dirty="0" err="1">
                <a:latin typeface="Open Sans" panose="020B0606030504020204" pitchFamily="34" charset="0"/>
                <a:ea typeface="Open Sans" panose="020B0606030504020204" pitchFamily="34" charset="0"/>
                <a:cs typeface="Open Sans" panose="020B0606030504020204" pitchFamily="34" charset="0"/>
              </a:rPr>
              <a:t>MediaMetrix</a:t>
            </a:r>
            <a:r>
              <a:rPr lang="en-US" sz="700" kern="0" dirty="0">
                <a:latin typeface="Open Sans" panose="020B0606030504020204" pitchFamily="34" charset="0"/>
                <a:ea typeface="Open Sans" panose="020B0606030504020204" pitchFamily="34" charset="0"/>
                <a:cs typeface="Open Sans" panose="020B0606030504020204" pitchFamily="34" charset="0"/>
              </a:rPr>
              <a:t> data includes all visitor activity except for mobile video.</a:t>
            </a:r>
          </a:p>
        </p:txBody>
      </p:sp>
      <p:sp>
        <p:nvSpPr>
          <p:cNvPr id="35" name="Rectangle 34">
            <a:extLst>
              <a:ext uri="{FF2B5EF4-FFF2-40B4-BE49-F238E27FC236}">
                <a16:creationId xmlns:a16="http://schemas.microsoft.com/office/drawing/2014/main" xmlns="" id="{73694E7B-EA4B-4B82-A59F-1B2718203F43}"/>
              </a:ext>
            </a:extLst>
          </p:cNvPr>
          <p:cNvSpPr/>
          <p:nvPr/>
        </p:nvSpPr>
        <p:spPr>
          <a:xfrm>
            <a:off x="0" y="6635602"/>
            <a:ext cx="12157551"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40" name="Picture 39">
            <a:extLst>
              <a:ext uri="{FF2B5EF4-FFF2-40B4-BE49-F238E27FC236}">
                <a16:creationId xmlns:a16="http://schemas.microsoft.com/office/drawing/2014/main" xmlns="" id="{B33CB4AD-AC2F-4FC1-9026-0E12D438128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41" name="Rectangle 40">
            <a:extLst>
              <a:ext uri="{FF2B5EF4-FFF2-40B4-BE49-F238E27FC236}">
                <a16:creationId xmlns:a16="http://schemas.microsoft.com/office/drawing/2014/main" xmlns="" id="{23705D5A-BEFC-45C1-BD4F-F6DBA7653201}"/>
              </a:ext>
            </a:extLst>
          </p:cNvPr>
          <p:cNvSpPr/>
          <p:nvPr/>
        </p:nvSpPr>
        <p:spPr>
          <a:xfrm>
            <a:off x="1916730" y="1211560"/>
            <a:ext cx="8541161" cy="705173"/>
          </a:xfrm>
          <a:prstGeom prst="rect">
            <a:avLst/>
          </a:prstGeom>
          <a:noFill/>
          <a:ln w="28575">
            <a:solidFill>
              <a:srgbClr val="3682B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xmlns="" id="{9020ABEF-AB73-4920-A6E7-D5A2C9592A3E}"/>
              </a:ext>
            </a:extLst>
          </p:cNvPr>
          <p:cNvSpPr/>
          <p:nvPr/>
        </p:nvSpPr>
        <p:spPr>
          <a:xfrm>
            <a:off x="45006" y="2168844"/>
            <a:ext cx="1860483" cy="3903710"/>
          </a:xfrm>
          <a:prstGeom prst="rect">
            <a:avLst/>
          </a:prstGeom>
          <a:noFill/>
          <a:ln w="28575">
            <a:solidFill>
              <a:srgbClr val="368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5" name="Title 1">
            <a:extLst>
              <a:ext uri="{FF2B5EF4-FFF2-40B4-BE49-F238E27FC236}">
                <a16:creationId xmlns:a16="http://schemas.microsoft.com/office/drawing/2014/main" xmlns="" id="{C54B14B7-ADA8-4835-9F31-B009EE6DBC0D}"/>
              </a:ext>
            </a:extLst>
          </p:cNvPr>
          <p:cNvSpPr>
            <a:spLocks noGrp="1"/>
          </p:cNvSpPr>
          <p:nvPr>
            <p:ph type="ctrTitle"/>
          </p:nvPr>
        </p:nvSpPr>
        <p:spPr>
          <a:xfrm>
            <a:off x="91475" y="2124019"/>
            <a:ext cx="12009050" cy="470161"/>
          </a:xfrm>
        </p:spPr>
        <p:txBody>
          <a:bodyPr>
            <a:noAutofit/>
          </a:bodyPr>
          <a:lstStyle/>
          <a:p>
            <a:r>
              <a:rPr lang="en-US" sz="1800" b="1" u="sng" dirty="0">
                <a:latin typeface="Open Sans" panose="020B0606030504020204" pitchFamily="34" charset="0"/>
                <a:ea typeface="Open Sans" panose="020B0606030504020204" pitchFamily="34" charset="0"/>
                <a:cs typeface="Open Sans" panose="020B0606030504020204" pitchFamily="34" charset="0"/>
              </a:rPr>
              <a:t>P18+ Average Audience (000)</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7" name="Picture 36">
            <a:hlinkClick r:id="rId25" action="ppaction://hlinksldjump"/>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1839502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98308"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4" name="Rounded Rectangle 13"/>
          <p:cNvSpPr/>
          <p:nvPr/>
        </p:nvSpPr>
        <p:spPr>
          <a:xfrm>
            <a:off x="0" y="192367"/>
            <a:ext cx="12191999"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6" name="Rounded Rectangle 15"/>
          <p:cNvSpPr/>
          <p:nvPr/>
        </p:nvSpPr>
        <p:spPr>
          <a:xfrm>
            <a:off x="1002143" y="1224002"/>
            <a:ext cx="10172076" cy="1708850"/>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“No one under 35 watches Linear TV anymore because they are living on SVOD platforms, digital sites &amp; </a:t>
            </a:r>
          </a:p>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media”</a:t>
            </a:r>
          </a:p>
        </p:txBody>
      </p:sp>
      <p:pic>
        <p:nvPicPr>
          <p:cNvPr id="9" name="Picture 8">
            <a:extLst>
              <a:ext uri="{FF2B5EF4-FFF2-40B4-BE49-F238E27FC236}">
                <a16:creationId xmlns:a16="http://schemas.microsoft.com/office/drawing/2014/main" xmlns="" id="{9927C15B-9E14-4B32-A579-F1F55981B9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sp>
        <p:nvSpPr>
          <p:cNvPr id="12" name="Rounded Rectangle 14">
            <a:extLst>
              <a:ext uri="{FF2B5EF4-FFF2-40B4-BE49-F238E27FC236}">
                <a16:creationId xmlns:a16="http://schemas.microsoft.com/office/drawing/2014/main" xmlns="" id="{E449662F-CC3D-4317-A0B8-5658A15271EF}"/>
              </a:ext>
            </a:extLst>
          </p:cNvPr>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pic>
        <p:nvPicPr>
          <p:cNvPr id="10" name="Picture 9">
            <a:extLst>
              <a:ext uri="{FF2B5EF4-FFF2-40B4-BE49-F238E27FC236}">
                <a16:creationId xmlns:a16="http://schemas.microsoft.com/office/drawing/2014/main" xmlns="" id="{50B3D37C-90D1-466C-8649-6EA2C0064A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spTree>
    <p:extLst>
      <p:ext uri="{BB962C8B-B14F-4D97-AF65-F5344CB8AC3E}">
        <p14:creationId xmlns:p14="http://schemas.microsoft.com/office/powerpoint/2010/main" val="3218430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xmlns="" id="{92DFE409-71EA-4634-8D1A-52295B72DBC0}"/>
              </a:ext>
            </a:extLst>
          </p:cNvPr>
          <p:cNvSpPr txBox="1">
            <a:spLocks/>
          </p:cNvSpPr>
          <p:nvPr/>
        </p:nvSpPr>
        <p:spPr>
          <a:xfrm>
            <a:off x="11586848"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 name="Chart 11">
            <a:extLst>
              <a:ext uri="{FF2B5EF4-FFF2-40B4-BE49-F238E27FC236}">
                <a16:creationId xmlns:a16="http://schemas.microsoft.com/office/drawing/2014/main" xmlns="" id="{9727E891-6A3C-481F-87D7-59F103AB445D}"/>
              </a:ext>
            </a:extLst>
          </p:cNvPr>
          <p:cNvGraphicFramePr/>
          <p:nvPr/>
        </p:nvGraphicFramePr>
        <p:xfrm>
          <a:off x="887332" y="1678802"/>
          <a:ext cx="10479314" cy="4207093"/>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3">
            <a:extLst>
              <a:ext uri="{FF2B5EF4-FFF2-40B4-BE49-F238E27FC236}">
                <a16:creationId xmlns:a16="http://schemas.microsoft.com/office/drawing/2014/main" xmlns="" id="{72758AA8-B6B8-4443-AA25-5F1CEAFE0100}"/>
              </a:ext>
            </a:extLst>
          </p:cNvPr>
          <p:cNvSpPr txBox="1">
            <a:spLocks/>
          </p:cNvSpPr>
          <p:nvPr/>
        </p:nvSpPr>
        <p:spPr>
          <a:xfrm>
            <a:off x="184863" y="6388085"/>
            <a:ext cx="10202133" cy="439385"/>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data from the Nielsen Total Audience Report Q1 2019; based on </a:t>
            </a:r>
            <a:r>
              <a:rPr kumimoji="0" lang="en-US" sz="7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hours:minutes</a:t>
            </a: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among population. Only includes video capable platforms. Internet-Connected Device = devices connected to the TV that are used to stream content such as Apple TV, Roku, Google Chromecast, Amazon Fire TV, Smartphone, Computer/Laptops, etc. (inclusive of smart TV app usage). Charts exclude time spent with DVD/Blue-ray devices. </a:t>
            </a:r>
          </a:p>
        </p:txBody>
      </p:sp>
      <p:sp>
        <p:nvSpPr>
          <p:cNvPr id="17" name="TextBox 16">
            <a:extLst>
              <a:ext uri="{FF2B5EF4-FFF2-40B4-BE49-F238E27FC236}">
                <a16:creationId xmlns:a16="http://schemas.microsoft.com/office/drawing/2014/main" xmlns="" id="{D59C2E7C-DA6D-4465-B5AF-469065795BDB}"/>
              </a:ext>
            </a:extLst>
          </p:cNvPr>
          <p:cNvSpPr txBox="1"/>
          <p:nvPr/>
        </p:nvSpPr>
        <p:spPr>
          <a:xfrm>
            <a:off x="263611" y="1401803"/>
            <a:ext cx="116647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Share Of Weekly “Time Spent” By Video Device – 1Q ’19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1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Hrs:Mins</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Among U.S. Adult 18-34 Population)</a:t>
            </a:r>
          </a:p>
        </p:txBody>
      </p:sp>
      <p:sp>
        <p:nvSpPr>
          <p:cNvPr id="18" name="Title 1">
            <a:extLst>
              <a:ext uri="{FF2B5EF4-FFF2-40B4-BE49-F238E27FC236}">
                <a16:creationId xmlns:a16="http://schemas.microsoft.com/office/drawing/2014/main" xmlns="" id="{4E8DA0C8-7297-431D-B441-9B0A44E88644}"/>
              </a:ext>
            </a:extLst>
          </p:cNvPr>
          <p:cNvSpPr txBox="1">
            <a:spLocks/>
          </p:cNvSpPr>
          <p:nvPr/>
        </p:nvSpPr>
        <p:spPr>
          <a:xfrm>
            <a:off x="0" y="303338"/>
            <a:ext cx="12191999" cy="47394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600" b="0" i="0" u="sng"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50%</a:t>
            </a:r>
            <a:r>
              <a:rPr kumimoji="0" lang="en-US" sz="2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of Video Consumption By Adults 18-34 Is Through Linear TV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(Nearly Two Hours Per Day)</a:t>
            </a:r>
          </a:p>
        </p:txBody>
      </p:sp>
      <p:sp>
        <p:nvSpPr>
          <p:cNvPr id="19" name="Text Placeholder 2">
            <a:extLst>
              <a:ext uri="{FF2B5EF4-FFF2-40B4-BE49-F238E27FC236}">
                <a16:creationId xmlns:a16="http://schemas.microsoft.com/office/drawing/2014/main" xmlns="" id="{DE4CC5E8-4A44-40DD-B8E1-78BC8057C5BA}"/>
              </a:ext>
            </a:extLst>
          </p:cNvPr>
          <p:cNvSpPr txBox="1">
            <a:spLocks/>
          </p:cNvSpPr>
          <p:nvPr/>
        </p:nvSpPr>
        <p:spPr>
          <a:xfrm>
            <a:off x="7568414" y="4446247"/>
            <a:ext cx="2701001" cy="455953"/>
          </a:xfrm>
          <a:prstGeom prst="rect">
            <a:avLst/>
          </a:prstGeom>
          <a:solidFill>
            <a:srgbClr val="FFFFCC"/>
          </a:solidFill>
          <a:ln>
            <a:solidFill>
              <a:schemeClr val="tx1"/>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Live TV accounted for </a:t>
            </a:r>
            <a:r>
              <a:rPr kumimoji="0" lang="en-US" sz="1200" b="0" i="0" u="sng"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44%</a:t>
            </a: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of total video viewing in 1Q ‘19</a:t>
            </a:r>
          </a:p>
        </p:txBody>
      </p:sp>
      <p:sp>
        <p:nvSpPr>
          <p:cNvPr id="20" name="Rectangle 9">
            <a:extLst>
              <a:ext uri="{FF2B5EF4-FFF2-40B4-BE49-F238E27FC236}">
                <a16:creationId xmlns:a16="http://schemas.microsoft.com/office/drawing/2014/main" xmlns="" id="{5AEBE186-21F9-4789-838F-3EA5275861E8}"/>
              </a:ext>
            </a:extLst>
          </p:cNvPr>
          <p:cNvSpPr>
            <a:spLocks noChangeArrowheads="1"/>
          </p:cNvSpPr>
          <p:nvPr/>
        </p:nvSpPr>
        <p:spPr bwMode="auto">
          <a:xfrm>
            <a:off x="3311769" y="5936177"/>
            <a:ext cx="8041098" cy="232788"/>
          </a:xfrm>
          <a:prstGeom prst="rect">
            <a:avLst/>
          </a:prstGeom>
          <a:solidFill>
            <a:srgbClr val="FFFFCC"/>
          </a:solidFill>
          <a:ln w="9525">
            <a:solidFill>
              <a:srgbClr val="000000"/>
            </a:solidFill>
            <a:miter lim="800000"/>
            <a:headEnd/>
            <a:tailEnd/>
          </a:ln>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Keep in mind</a:t>
            </a:r>
            <a:r>
              <a:rPr kumimoji="0" lang="en-US" altLang="en-US" sz="1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en-US" sz="1000" b="0" i="0" u="sng"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ad-supported TV content</a:t>
            </a:r>
            <a:r>
              <a:rPr kumimoji="0" lang="en-US" altLang="en-US" sz="1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is also viewed on TV-connected devices, computers and mobile screens as well</a:t>
            </a:r>
          </a:p>
        </p:txBody>
      </p:sp>
      <p:pic>
        <p:nvPicPr>
          <p:cNvPr id="9" name="Picture 8">
            <a:extLst>
              <a:ext uri="{FF2B5EF4-FFF2-40B4-BE49-F238E27FC236}">
                <a16:creationId xmlns:a16="http://schemas.microsoft.com/office/drawing/2014/main" xmlns="" id="{A103B1BF-D05F-46D8-9AFD-E0729B6756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10" name="Rectangle 9">
            <a:extLst>
              <a:ext uri="{FF2B5EF4-FFF2-40B4-BE49-F238E27FC236}">
                <a16:creationId xmlns:a16="http://schemas.microsoft.com/office/drawing/2014/main" xmlns="" id="{1190E2D5-0BFA-4EDA-B75F-722CBE3D1BA1}"/>
              </a:ext>
            </a:extLst>
          </p:cNvPr>
          <p:cNvSpPr/>
          <p:nvPr/>
        </p:nvSpPr>
        <p:spPr>
          <a:xfrm>
            <a:off x="0" y="6644480"/>
            <a:ext cx="12157551" cy="200055"/>
          </a:xfrm>
          <a:prstGeom prst="rect">
            <a:avLst/>
          </a:prstGeom>
        </p:spPr>
        <p:txBody>
          <a:bodyPr wrap="square">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1" name="Picture 10">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702538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xmlns="" id="{35C49BAC-74C5-4B50-8427-DE67E8B3DCE5}"/>
              </a:ext>
            </a:extLst>
          </p:cNvPr>
          <p:cNvGraphicFramePr/>
          <p:nvPr>
            <p:extLst>
              <p:ext uri="{D42A27DB-BD31-4B8C-83A1-F6EECF244321}">
                <p14:modId xmlns:p14="http://schemas.microsoft.com/office/powerpoint/2010/main" val="116180520"/>
              </p:ext>
            </p:extLst>
          </p:nvPr>
        </p:nvGraphicFramePr>
        <p:xfrm>
          <a:off x="219810" y="1221750"/>
          <a:ext cx="11773922" cy="4715487"/>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8">
            <a:extLst>
              <a:ext uri="{FF2B5EF4-FFF2-40B4-BE49-F238E27FC236}">
                <a16:creationId xmlns:a16="http://schemas.microsoft.com/office/drawing/2014/main" xmlns="" id="{92DFE409-71EA-4634-8D1A-52295B72DBC0}"/>
              </a:ext>
            </a:extLst>
          </p:cNvPr>
          <p:cNvSpPr txBox="1">
            <a:spLocks/>
          </p:cNvSpPr>
          <p:nvPr/>
        </p:nvSpPr>
        <p:spPr>
          <a:xfrm>
            <a:off x="11554666"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xmlns="" id="{9AC4059B-DC94-4692-B90F-638E6BEBB6C6}"/>
              </a:ext>
            </a:extLst>
          </p:cNvPr>
          <p:cNvSpPr txBox="1"/>
          <p:nvPr/>
        </p:nvSpPr>
        <p:spPr>
          <a:xfrm>
            <a:off x="142044" y="191869"/>
            <a:ext cx="11851688" cy="892552"/>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In </a:t>
            </a:r>
            <a:r>
              <a:rPr kumimoji="0" lang="en-US" sz="2600" b="0" i="1"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Any Given Minute</a:t>
            </a:r>
            <a:r>
              <a:rPr kumimoji="0" lang="en-US" sz="2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Television’s Adult 18-34 Audience (5.9 Million) </a:t>
            </a: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In The U.S. Also Surpasses That Of Any Other Video Device</a:t>
            </a:r>
            <a:endParaRPr kumimoji="0" lang="en-US" sz="2600" b="0" i="0" u="sng"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 Placeholder 3">
            <a:extLst>
              <a:ext uri="{FF2B5EF4-FFF2-40B4-BE49-F238E27FC236}">
                <a16:creationId xmlns:a16="http://schemas.microsoft.com/office/drawing/2014/main" xmlns="" id="{A5BD30E7-1EA2-408A-A633-41A7DB669DD0}"/>
              </a:ext>
            </a:extLst>
          </p:cNvPr>
          <p:cNvSpPr txBox="1">
            <a:spLocks/>
          </p:cNvSpPr>
          <p:nvPr/>
        </p:nvSpPr>
        <p:spPr>
          <a:xfrm>
            <a:off x="219809" y="6366751"/>
            <a:ext cx="9393115" cy="22974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Nielsen Total Audience Report Q1 2019; Data based on weekly time spent averages among U.S. population, P18-34. TV-Connected Device = DVD, smart TVs, game console, internet connected device; Internet Connected Device = devices connected to the TV that are used to stream content such as Apple TV, Roku, Google Chromecast, Amazon Fire TV, Smartphone, Computer/Laptops, etc. (inclusive of smart TV app usage).</a:t>
            </a:r>
          </a:p>
        </p:txBody>
      </p:sp>
      <p:cxnSp>
        <p:nvCxnSpPr>
          <p:cNvPr id="23" name="Straight Connector 22">
            <a:extLst>
              <a:ext uri="{FF2B5EF4-FFF2-40B4-BE49-F238E27FC236}">
                <a16:creationId xmlns:a16="http://schemas.microsoft.com/office/drawing/2014/main" xmlns="" id="{5EE36280-8E24-4F88-89A4-B156EC44707D}"/>
              </a:ext>
            </a:extLst>
          </p:cNvPr>
          <p:cNvCxnSpPr>
            <a:cxnSpLocks/>
          </p:cNvCxnSpPr>
          <p:nvPr/>
        </p:nvCxnSpPr>
        <p:spPr>
          <a:xfrm>
            <a:off x="8028392" y="5783369"/>
            <a:ext cx="9263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5EE36280-8E24-4F88-89A4-B156EC44707D}"/>
              </a:ext>
            </a:extLst>
          </p:cNvPr>
          <p:cNvCxnSpPr>
            <a:cxnSpLocks/>
          </p:cNvCxnSpPr>
          <p:nvPr/>
        </p:nvCxnSpPr>
        <p:spPr>
          <a:xfrm>
            <a:off x="6171088" y="5580419"/>
            <a:ext cx="7572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5EE36280-8E24-4F88-89A4-B156EC44707D}"/>
              </a:ext>
            </a:extLst>
          </p:cNvPr>
          <p:cNvCxnSpPr>
            <a:cxnSpLocks/>
          </p:cNvCxnSpPr>
          <p:nvPr/>
        </p:nvCxnSpPr>
        <p:spPr>
          <a:xfrm>
            <a:off x="2996156" y="5556971"/>
            <a:ext cx="16712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5EE36280-8E24-4F88-89A4-B156EC44707D}"/>
              </a:ext>
            </a:extLst>
          </p:cNvPr>
          <p:cNvCxnSpPr>
            <a:cxnSpLocks/>
          </p:cNvCxnSpPr>
          <p:nvPr/>
        </p:nvCxnSpPr>
        <p:spPr>
          <a:xfrm>
            <a:off x="2111035" y="5556971"/>
            <a:ext cx="1929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5D8762DD-0F34-4672-A63C-3EDFE05902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12" name="Rectangle 11">
            <a:extLst>
              <a:ext uri="{FF2B5EF4-FFF2-40B4-BE49-F238E27FC236}">
                <a16:creationId xmlns:a16="http://schemas.microsoft.com/office/drawing/2014/main" xmlns="" id="{F813421A-9419-40C6-8F60-066890EB55D8}"/>
              </a:ext>
            </a:extLst>
          </p:cNvPr>
          <p:cNvSpPr/>
          <p:nvPr/>
        </p:nvSpPr>
        <p:spPr>
          <a:xfrm>
            <a:off x="0" y="6644480"/>
            <a:ext cx="12157551" cy="200055"/>
          </a:xfrm>
          <a:prstGeom prst="rect">
            <a:avLst/>
          </a:prstGeom>
        </p:spPr>
        <p:txBody>
          <a:bodyPr wrap="square">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Rectangle 9">
            <a:extLst>
              <a:ext uri="{FF2B5EF4-FFF2-40B4-BE49-F238E27FC236}">
                <a16:creationId xmlns:a16="http://schemas.microsoft.com/office/drawing/2014/main" xmlns="" id="{27AEE92F-AD26-4F8F-B2CA-60CE5DA64E05}"/>
              </a:ext>
            </a:extLst>
          </p:cNvPr>
          <p:cNvSpPr>
            <a:spLocks noChangeArrowheads="1"/>
          </p:cNvSpPr>
          <p:nvPr/>
        </p:nvSpPr>
        <p:spPr bwMode="auto">
          <a:xfrm>
            <a:off x="3080267" y="5958172"/>
            <a:ext cx="8913465" cy="248394"/>
          </a:xfrm>
          <a:prstGeom prst="rect">
            <a:avLst/>
          </a:prstGeom>
          <a:solidFill>
            <a:srgbClr val="FFFFCC"/>
          </a:solidFill>
          <a:ln w="9525">
            <a:solidFill>
              <a:srgbClr val="000000"/>
            </a:solidFill>
            <a:miter lim="800000"/>
            <a:headEnd/>
            <a:tailEnd/>
          </a:ln>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Keep in mind</a:t>
            </a:r>
            <a:r>
              <a:rPr kumimoji="0" lang="en-US" altLang="en-US" sz="1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en-US" sz="1000" b="0" i="0" u="sng"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ad-supported TV content</a:t>
            </a:r>
            <a:r>
              <a:rPr kumimoji="0" lang="en-US" altLang="en-US" sz="1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is also viewed on TV-connected devices, computers and mobile screens as well</a:t>
            </a:r>
          </a:p>
        </p:txBody>
      </p:sp>
      <p:pic>
        <p:nvPicPr>
          <p:cNvPr id="13" name="Picture 12">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3937555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xmlns="" id="{D6F5C3DA-2F03-4721-84A4-ADDD3C347B52}"/>
              </a:ext>
            </a:extLst>
          </p:cNvPr>
          <p:cNvGraphicFramePr/>
          <p:nvPr>
            <p:extLst>
              <p:ext uri="{D42A27DB-BD31-4B8C-83A1-F6EECF244321}">
                <p14:modId xmlns:p14="http://schemas.microsoft.com/office/powerpoint/2010/main" val="4030174082"/>
              </p:ext>
            </p:extLst>
          </p:nvPr>
        </p:nvGraphicFramePr>
        <p:xfrm>
          <a:off x="0" y="2154069"/>
          <a:ext cx="12192000" cy="3524283"/>
        </p:xfrm>
        <a:graphic>
          <a:graphicData uri="http://schemas.openxmlformats.org/drawingml/2006/chart">
            <c:chart xmlns:c="http://schemas.openxmlformats.org/drawingml/2006/chart" xmlns:r="http://schemas.openxmlformats.org/officeDocument/2006/relationships" r:id="rId3"/>
          </a:graphicData>
        </a:graphic>
      </p:graphicFrame>
      <p:sp>
        <p:nvSpPr>
          <p:cNvPr id="36" name="Rectangle 35">
            <a:extLst>
              <a:ext uri="{FF2B5EF4-FFF2-40B4-BE49-F238E27FC236}">
                <a16:creationId xmlns:a16="http://schemas.microsoft.com/office/drawing/2014/main" xmlns="" id="{136E5668-38F6-4484-8EFD-6752341EFE64}"/>
              </a:ext>
            </a:extLst>
          </p:cNvPr>
          <p:cNvSpPr>
            <a:spLocks/>
          </p:cNvSpPr>
          <p:nvPr/>
        </p:nvSpPr>
        <p:spPr bwMode="auto">
          <a:xfrm>
            <a:off x="1674466" y="1287948"/>
            <a:ext cx="908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algn="ctr" defTabSz="914217" eaLnBrk="0" fontAlgn="base" hangingPunct="0">
              <a:spcBef>
                <a:spcPct val="0"/>
              </a:spcBef>
              <a:spcAft>
                <a:spcPct val="0"/>
              </a:spcAft>
              <a:defRPr/>
            </a:pPr>
            <a:r>
              <a:rPr lang="en-US" altLang="en-US" sz="1400" kern="0" dirty="0">
                <a:solidFill>
                  <a:prstClr val="black"/>
                </a:solidFill>
                <a:latin typeface="Open Sans" panose="020B0606030504020204" pitchFamily="34" charset="0"/>
              </a:rPr>
              <a:t>Over </a:t>
            </a:r>
            <a:r>
              <a:rPr lang="en-US" altLang="en-US" sz="1400" b="1" i="1" u="sng" kern="0" dirty="0">
                <a:solidFill>
                  <a:prstClr val="black"/>
                </a:solidFill>
                <a:latin typeface="Open Sans" panose="020B0606030504020204" pitchFamily="34" charset="0"/>
              </a:rPr>
              <a:t>1.5x</a:t>
            </a:r>
            <a:r>
              <a:rPr lang="en-US" altLang="en-US" sz="1400" kern="0" dirty="0">
                <a:solidFill>
                  <a:prstClr val="black"/>
                </a:solidFill>
                <a:latin typeface="Open Sans" panose="020B0606030504020204" pitchFamily="34" charset="0"/>
              </a:rPr>
              <a:t> more P18-34 are watching ad-supported TV content than are on YouTube in any given minute</a:t>
            </a:r>
          </a:p>
          <a:p>
            <a:pPr algn="ctr" defTabSz="914217" eaLnBrk="0" fontAlgn="base" hangingPunct="0">
              <a:spcBef>
                <a:spcPct val="0"/>
              </a:spcBef>
              <a:spcAft>
                <a:spcPct val="0"/>
              </a:spcAft>
              <a:defRPr/>
            </a:pPr>
            <a:endParaRPr lang="en-US" altLang="en-US" sz="1000" kern="0" dirty="0">
              <a:solidFill>
                <a:prstClr val="black"/>
              </a:solidFill>
              <a:latin typeface="Open Sans" panose="020B0606030504020204" pitchFamily="34" charset="0"/>
            </a:endParaRPr>
          </a:p>
          <a:p>
            <a:pPr algn="ctr" defTabSz="914217" eaLnBrk="0" fontAlgn="base" hangingPunct="0">
              <a:spcBef>
                <a:spcPct val="0"/>
              </a:spcBef>
              <a:spcAft>
                <a:spcPct val="0"/>
              </a:spcAft>
              <a:defRPr/>
            </a:pPr>
            <a:r>
              <a:rPr lang="en-US" altLang="en-US" sz="1400" kern="0" dirty="0">
                <a:solidFill>
                  <a:prstClr val="black"/>
                </a:solidFill>
                <a:latin typeface="Open Sans" panose="020B0606030504020204" pitchFamily="34" charset="0"/>
              </a:rPr>
              <a:t>Over </a:t>
            </a:r>
            <a:r>
              <a:rPr lang="en-US" altLang="en-US" sz="1400" b="1" i="1" u="sng" kern="0" dirty="0">
                <a:solidFill>
                  <a:prstClr val="black"/>
                </a:solidFill>
                <a:latin typeface="Open Sans" panose="020B0606030504020204" pitchFamily="34" charset="0"/>
              </a:rPr>
              <a:t>5x</a:t>
            </a:r>
            <a:r>
              <a:rPr lang="en-US" altLang="en-US" sz="1400" kern="0" dirty="0">
                <a:solidFill>
                  <a:prstClr val="black"/>
                </a:solidFill>
                <a:latin typeface="Open Sans" panose="020B0606030504020204" pitchFamily="34" charset="0"/>
              </a:rPr>
              <a:t> more P18-34 are watching ad-supported TV content than are on Facebook in any given minute</a:t>
            </a:r>
          </a:p>
        </p:txBody>
      </p:sp>
      <p:sp>
        <p:nvSpPr>
          <p:cNvPr id="34" name="TextBox 33"/>
          <p:cNvSpPr txBox="1"/>
          <p:nvPr/>
        </p:nvSpPr>
        <p:spPr>
          <a:xfrm>
            <a:off x="11704456" y="6606007"/>
            <a:ext cx="407642" cy="276999"/>
          </a:xfrm>
          <a:prstGeom prst="rect">
            <a:avLst/>
          </a:prstGeom>
          <a:noFill/>
        </p:spPr>
        <p:txBody>
          <a:bodyPr wrap="square" rtlCol="0">
            <a:spAutoFit/>
          </a:bodyPr>
          <a:lstStyle/>
          <a:p>
            <a:pPr algn="ctr" defTabSz="586082"/>
            <a:fld id="{E9BAD033-1638-B34E-BAC8-DEB32676E2C7}" type="slidenum">
              <a:rPr lang="en-US" sz="1200">
                <a:solidFill>
                  <a:prstClr val="black">
                    <a:tint val="75000"/>
                  </a:prstClr>
                </a:solidFill>
                <a:latin typeface="Open Sans" panose="020B0606030504020204" pitchFamily="34" charset="0"/>
              </a:rPr>
              <a:pPr algn="ctr" defTabSz="586082"/>
              <a:t>15</a:t>
            </a:fld>
            <a:endParaRPr lang="en-US" sz="1200" dirty="0">
              <a:solidFill>
                <a:prstClr val="black">
                  <a:tint val="75000"/>
                </a:prstClr>
              </a:solidFill>
              <a:latin typeface="Open Sans" panose="020B0606030504020204" pitchFamily="34" charset="0"/>
            </a:endParaRPr>
          </a:p>
        </p:txBody>
      </p:sp>
      <p:pic>
        <p:nvPicPr>
          <p:cNvPr id="39" name="Picture 4" descr="https://www.youtube.com/yt/brand/media/image/YouTube-logo-full_color.png">
            <a:extLst>
              <a:ext uri="{FF2B5EF4-FFF2-40B4-BE49-F238E27FC236}">
                <a16:creationId xmlns:a16="http://schemas.microsoft.com/office/drawing/2014/main" xmlns="" id="{BBB24C2B-C0CF-4364-8CA1-3C1ADC56C86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6130" t="25961" r="15307" b="25762"/>
          <a:stretch/>
        </p:blipFill>
        <p:spPr bwMode="auto">
          <a:xfrm>
            <a:off x="667021" y="5689971"/>
            <a:ext cx="573695" cy="2655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http://pixel.nymag.com/imgs/daily/vulture/2015/06/26/26-spotify.w1200.h630.jpg">
            <a:extLst>
              <a:ext uri="{FF2B5EF4-FFF2-40B4-BE49-F238E27FC236}">
                <a16:creationId xmlns:a16="http://schemas.microsoft.com/office/drawing/2014/main" xmlns="" id="{07E4333E-4DE4-41AE-B457-CBEAD96D595C}"/>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40716" y="5647347"/>
            <a:ext cx="669144" cy="35084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2" descr="http://2.bp.blogspot.com/-e8EX8HXfU_M/VWA1tOmIxII/AAAAAAAACnM/wVEAIqUlnOI/s1600/Snapchat-logo-vector.png">
            <a:extLst>
              <a:ext uri="{FF2B5EF4-FFF2-40B4-BE49-F238E27FC236}">
                <a16:creationId xmlns:a16="http://schemas.microsoft.com/office/drawing/2014/main" xmlns="" id="{B922FC91-50CB-4CD3-8CB7-7CA7789A77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42984" y="5668889"/>
            <a:ext cx="457140" cy="32457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4" descr="https://g.twimg.com/Twitter_logo_blue.png">
            <a:extLst>
              <a:ext uri="{FF2B5EF4-FFF2-40B4-BE49-F238E27FC236}">
                <a16:creationId xmlns:a16="http://schemas.microsoft.com/office/drawing/2014/main" xmlns="" id="{41BDA71C-6585-461C-9B5B-43A63204CA4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02249" y="5670986"/>
            <a:ext cx="338523" cy="2752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0" descr="https://upload.wikimedia.org/wikipedia/commons/thumb/2/26/Twitch_logo.svg/2000px-Twitch_logo.svg.png">
            <a:extLst>
              <a:ext uri="{FF2B5EF4-FFF2-40B4-BE49-F238E27FC236}">
                <a16:creationId xmlns:a16="http://schemas.microsoft.com/office/drawing/2014/main" xmlns="" id="{61DC249B-4F89-4CB9-B484-715A33822B5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24903" y="5667348"/>
            <a:ext cx="503391" cy="31084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a:extLst>
              <a:ext uri="{FF2B5EF4-FFF2-40B4-BE49-F238E27FC236}">
                <a16:creationId xmlns:a16="http://schemas.microsoft.com/office/drawing/2014/main" xmlns="" id="{449F8CC2-73EC-4C28-A1E3-B7A7DDC4B807}"/>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335977" y="5657610"/>
            <a:ext cx="551840" cy="162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0" descr="http://www.lenco.com/wp-content/uploads/2012/01/Amazon-Logo.jpg">
            <a:extLst>
              <a:ext uri="{FF2B5EF4-FFF2-40B4-BE49-F238E27FC236}">
                <a16:creationId xmlns:a16="http://schemas.microsoft.com/office/drawing/2014/main" xmlns="" id="{C9305374-9427-41D5-97EF-3A61ACB6B94D}"/>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46275" y="5660524"/>
            <a:ext cx="580152" cy="21127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www.facebookbrand.com/img/fb-art.jpg">
            <a:extLst>
              <a:ext uri="{FF2B5EF4-FFF2-40B4-BE49-F238E27FC236}">
                <a16:creationId xmlns:a16="http://schemas.microsoft.com/office/drawing/2014/main" xmlns="" id="{E187635A-EE5B-4A62-8FF1-A6D749529C7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42515" y="5670390"/>
            <a:ext cx="304760" cy="304760"/>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xmlns="" id="{74502B19-D60E-4E0B-8C66-3FC667AE1B79}"/>
              </a:ext>
            </a:extLst>
          </p:cNvPr>
          <p:cNvGrpSpPr/>
          <p:nvPr/>
        </p:nvGrpSpPr>
        <p:grpSpPr>
          <a:xfrm>
            <a:off x="4406740" y="5619266"/>
            <a:ext cx="377540" cy="377927"/>
            <a:chOff x="5139743" y="2407001"/>
            <a:chExt cx="651457" cy="725385"/>
          </a:xfrm>
        </p:grpSpPr>
        <p:pic>
          <p:nvPicPr>
            <p:cNvPr id="56" name="Picture 55">
              <a:extLst>
                <a:ext uri="{FF2B5EF4-FFF2-40B4-BE49-F238E27FC236}">
                  <a16:creationId xmlns:a16="http://schemas.microsoft.com/office/drawing/2014/main" xmlns="" id="{C7458D5E-CF51-40B1-9604-93610072A3C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139743" y="2895599"/>
              <a:ext cx="651457" cy="236787"/>
            </a:xfrm>
            <a:prstGeom prst="rect">
              <a:avLst/>
            </a:prstGeom>
          </p:spPr>
        </p:pic>
        <p:pic>
          <p:nvPicPr>
            <p:cNvPr id="57" name="Picture 56">
              <a:extLst>
                <a:ext uri="{FF2B5EF4-FFF2-40B4-BE49-F238E27FC236}">
                  <a16:creationId xmlns:a16="http://schemas.microsoft.com/office/drawing/2014/main" xmlns="" id="{08FD98A8-3D67-4748-8AC5-46880B2CB8B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182345" y="2407001"/>
              <a:ext cx="537258" cy="541877"/>
            </a:xfrm>
            <a:prstGeom prst="rect">
              <a:avLst/>
            </a:prstGeom>
          </p:spPr>
        </p:pic>
      </p:grpSp>
      <p:pic>
        <p:nvPicPr>
          <p:cNvPr id="61" name="Picture 2" descr="Image result for iheartradio 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925346" y="5669611"/>
            <a:ext cx="605212" cy="1848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6" descr="https://upload.wikimedia.org/wikipedia/commons/thumb/e/e4/BuzzFeed.svg/2000px-BuzzFeed.svg.png">
            <a:extLst>
              <a:ext uri="{FF2B5EF4-FFF2-40B4-BE49-F238E27FC236}">
                <a16:creationId xmlns:a16="http://schemas.microsoft.com/office/drawing/2014/main" xmlns="" id="{09764B82-749D-406F-9C53-98CD73D69BDC}"/>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346071" y="5639721"/>
            <a:ext cx="591636" cy="1603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a:extLst>
              <a:ext uri="{FF2B5EF4-FFF2-40B4-BE49-F238E27FC236}">
                <a16:creationId xmlns:a16="http://schemas.microsoft.com/office/drawing/2014/main" xmlns="" id="{C748394A-BBF3-4EBB-AD0C-582D5D4BD0E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201668" y="5633257"/>
            <a:ext cx="453725" cy="221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descr="Image result for linkedin png"/>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9858621" y="5643996"/>
            <a:ext cx="357550" cy="3575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Image result for AOL logo">
            <a:extLst>
              <a:ext uri="{FF2B5EF4-FFF2-40B4-BE49-F238E27FC236}">
                <a16:creationId xmlns:a16="http://schemas.microsoft.com/office/drawing/2014/main" xmlns="" id="{C1E8B70A-B960-43D2-BA14-6B210F010A99}"/>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l="18084" t="27676" r="17608" b="27589"/>
          <a:stretch/>
        </p:blipFill>
        <p:spPr bwMode="auto">
          <a:xfrm>
            <a:off x="11043520" y="5614665"/>
            <a:ext cx="362608" cy="18918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2BD381DB-2983-4F81-A9DA-1CFB8C65E5A6}"/>
              </a:ext>
            </a:extLst>
          </p:cNvPr>
          <p:cNvSpPr txBox="1"/>
          <p:nvPr/>
        </p:nvSpPr>
        <p:spPr>
          <a:xfrm rot="16200000">
            <a:off x="-997133" y="3880315"/>
            <a:ext cx="2746400" cy="307777"/>
          </a:xfrm>
          <a:prstGeom prst="rect">
            <a:avLst/>
          </a:prstGeom>
          <a:solidFill>
            <a:srgbClr val="4F81BD"/>
          </a:solidFill>
        </p:spPr>
        <p:txBody>
          <a:bodyPr wrap="square" rtlCol="0">
            <a:spAutoFit/>
          </a:bodyPr>
          <a:lstStyle/>
          <a:p>
            <a:pPr algn="ctr" defTabSz="914217">
              <a:defRPr/>
            </a:pPr>
            <a:r>
              <a:rPr lang="en-US" sz="1400" kern="0" dirty="0">
                <a:solidFill>
                  <a:prstClr val="white"/>
                </a:solidFill>
                <a:latin typeface="Trebuchet MS"/>
              </a:rPr>
              <a:t>Multiscreen </a:t>
            </a:r>
            <a:r>
              <a:rPr lang="en-US" sz="1000" kern="0" dirty="0">
                <a:solidFill>
                  <a:prstClr val="white"/>
                </a:solidFill>
                <a:latin typeface="Trebuchet MS"/>
              </a:rPr>
              <a:t>(TV + online)</a:t>
            </a:r>
            <a:endParaRPr lang="en-US" sz="1400" kern="0" dirty="0">
              <a:solidFill>
                <a:prstClr val="white"/>
              </a:solidFill>
              <a:latin typeface="Trebuchet MS"/>
            </a:endParaRPr>
          </a:p>
        </p:txBody>
      </p:sp>
      <p:pic>
        <p:nvPicPr>
          <p:cNvPr id="45" name="Picture 4" descr="Image result for whats app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614988" y="5611771"/>
            <a:ext cx="417519" cy="32608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Image result for logo pandora music">
            <a:extLst>
              <a:ext uri="{FF2B5EF4-FFF2-40B4-BE49-F238E27FC236}">
                <a16:creationId xmlns:a16="http://schemas.microsoft.com/office/drawing/2014/main" xmlns="" id="{FE860311-C11A-4C33-8AFB-AA378C25AC86}"/>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601139" y="5631005"/>
            <a:ext cx="353179" cy="35317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Image result for logo google">
            <a:extLst>
              <a:ext uri="{FF2B5EF4-FFF2-40B4-BE49-F238E27FC236}">
                <a16:creationId xmlns:a16="http://schemas.microsoft.com/office/drawing/2014/main" xmlns="" id="{7401E8F0-1836-4DD4-8EA1-F00D5D4CADD0}"/>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225006" y="5658338"/>
            <a:ext cx="308045" cy="31543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Image result for logo reddit">
            <a:extLst>
              <a:ext uri="{FF2B5EF4-FFF2-40B4-BE49-F238E27FC236}">
                <a16:creationId xmlns:a16="http://schemas.microsoft.com/office/drawing/2014/main" xmlns="" id="{AD5DDB90-B0F9-44DF-8B00-F2A87577FD59}"/>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690566" y="5629840"/>
            <a:ext cx="570629" cy="18487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Image result for pinterest new logo">
            <a:extLst>
              <a:ext uri="{FF2B5EF4-FFF2-40B4-BE49-F238E27FC236}">
                <a16:creationId xmlns:a16="http://schemas.microsoft.com/office/drawing/2014/main" xmlns="" id="{5467FCC7-DAA8-4D01-A434-1FBF7331AB1E}"/>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1491063" y="5632955"/>
            <a:ext cx="645977" cy="16924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xmlns="" id="{B31B1CEB-B2D8-4D31-BC69-C117DF2EEF7A}"/>
              </a:ext>
            </a:extLst>
          </p:cNvPr>
          <p:cNvSpPr>
            <a:spLocks/>
          </p:cNvSpPr>
          <p:nvPr/>
        </p:nvSpPr>
        <p:spPr bwMode="auto">
          <a:xfrm>
            <a:off x="381744" y="255683"/>
            <a:ext cx="11602343" cy="7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ctr" defTabSz="914217" rtl="0" eaLnBrk="0" fontAlgn="base" latinLnBrk="0" hangingPunct="0">
              <a:lnSpc>
                <a:spcPct val="100000"/>
              </a:lnSpc>
              <a:spcBef>
                <a:spcPct val="0"/>
              </a:spcBef>
              <a:spcAft>
                <a:spcPct val="0"/>
              </a:spcAft>
              <a:buClrTx/>
              <a:buSzTx/>
              <a:buFontTx/>
              <a:buNone/>
              <a:tabLst/>
              <a:defRPr/>
            </a:pPr>
            <a:r>
              <a:rPr kumimoji="0" lang="en-US" altLang="en-US" sz="2599" b="0" i="0" u="none" strike="noStrike" kern="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More Adults 18-34 Are Engaged With Multiscreen TV Brands </a:t>
            </a:r>
          </a:p>
          <a:p>
            <a:pPr marL="0" marR="0" lvl="0" indent="0" algn="ctr" defTabSz="914217" rtl="0" eaLnBrk="0" fontAlgn="base" latinLnBrk="0" hangingPunct="0">
              <a:lnSpc>
                <a:spcPct val="100000"/>
              </a:lnSpc>
              <a:spcBef>
                <a:spcPct val="0"/>
              </a:spcBef>
              <a:spcAft>
                <a:spcPct val="0"/>
              </a:spcAft>
              <a:buClrTx/>
              <a:buSzTx/>
              <a:buFontTx/>
              <a:buNone/>
              <a:tabLst/>
              <a:defRPr/>
            </a:pPr>
            <a:r>
              <a:rPr kumimoji="0" lang="en-US" altLang="en-US" sz="2599" b="0" i="0" u="none" strike="noStrike" kern="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In </a:t>
            </a:r>
            <a:r>
              <a:rPr kumimoji="0" lang="en-US" altLang="en-US" sz="2599" b="0" i="1" u="none" strike="noStrike" kern="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Any Given Minute</a:t>
            </a:r>
            <a:r>
              <a:rPr kumimoji="0" lang="en-US" altLang="en-US" sz="2599" b="0" i="0" u="none" strike="noStrike" kern="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Than Any Other Digital Platform</a:t>
            </a:r>
            <a:endParaRPr kumimoji="0" lang="en-US" altLang="en-US" sz="2599" b="0" i="0" u="none" strike="noStrike" kern="1200" cap="none" spc="-10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xmlns="" id="{AE372D9B-D03B-4AE2-985E-685533F2E672}"/>
              </a:ext>
            </a:extLst>
          </p:cNvPr>
          <p:cNvSpPr txBox="1"/>
          <p:nvPr/>
        </p:nvSpPr>
        <p:spPr>
          <a:xfrm>
            <a:off x="184863" y="6374315"/>
            <a:ext cx="10350605" cy="307777"/>
          </a:xfrm>
          <a:prstGeom prst="rect">
            <a:avLst/>
          </a:prstGeom>
          <a:noFill/>
        </p:spPr>
        <p:txBody>
          <a:bodyPr wrap="square" rtlCol="0">
            <a:spAutoFit/>
          </a:bodyPr>
          <a:lstStyle/>
          <a:p>
            <a:pPr lvl="0" defTabSz="914217">
              <a:defRPr/>
            </a:pPr>
            <a:r>
              <a:rPr lang="en-US" sz="7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Source: VAB analysis of comScore </a:t>
            </a:r>
            <a:r>
              <a:rPr lang="en-US" sz="700"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MediaMetrix</a:t>
            </a:r>
            <a:r>
              <a:rPr lang="en-US" sz="7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Key Measures multiplatform (desktop + mobile) data, March 2019; P18-34. VAB analysis of Nielsen R&amp;F Time Period Report, Live + SD, Total Day. March 1-31 2019; P18-34. “Average Audience” is based on the average minute, which is factored across the full month for websites and TV. TV Brands include linear TV and TV-related websites. comScore </a:t>
            </a:r>
            <a:r>
              <a:rPr lang="en-US" sz="700" kern="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MediaMetrix</a:t>
            </a:r>
            <a:r>
              <a:rPr lang="en-US" sz="7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data includes all visitor activity except for mobile video.</a:t>
            </a:r>
          </a:p>
        </p:txBody>
      </p:sp>
      <p:sp>
        <p:nvSpPr>
          <p:cNvPr id="52" name="Rectangle 51">
            <a:extLst>
              <a:ext uri="{FF2B5EF4-FFF2-40B4-BE49-F238E27FC236}">
                <a16:creationId xmlns:a16="http://schemas.microsoft.com/office/drawing/2014/main" xmlns="" id="{1F32F453-BB6D-4C5F-AB16-775C49D363CC}"/>
              </a:ext>
            </a:extLst>
          </p:cNvPr>
          <p:cNvSpPr/>
          <p:nvPr/>
        </p:nvSpPr>
        <p:spPr>
          <a:xfrm>
            <a:off x="0" y="6644480"/>
            <a:ext cx="12157551"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8" name="Rectangle 57">
            <a:extLst>
              <a:ext uri="{FF2B5EF4-FFF2-40B4-BE49-F238E27FC236}">
                <a16:creationId xmlns:a16="http://schemas.microsoft.com/office/drawing/2014/main" xmlns="" id="{AB6CCAA7-3526-4061-B916-D4DB5FD4645C}"/>
              </a:ext>
            </a:extLst>
          </p:cNvPr>
          <p:cNvSpPr/>
          <p:nvPr/>
        </p:nvSpPr>
        <p:spPr>
          <a:xfrm>
            <a:off x="91475" y="2097323"/>
            <a:ext cx="1185486" cy="3975231"/>
          </a:xfrm>
          <a:prstGeom prst="rect">
            <a:avLst/>
          </a:prstGeom>
          <a:noFill/>
          <a:ln w="28575">
            <a:solidFill>
              <a:srgbClr val="368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9" name="Rectangle 58">
            <a:extLst>
              <a:ext uri="{FF2B5EF4-FFF2-40B4-BE49-F238E27FC236}">
                <a16:creationId xmlns:a16="http://schemas.microsoft.com/office/drawing/2014/main" xmlns="" id="{19CC595C-82E6-4E47-A389-AADB8BE928EF}"/>
              </a:ext>
            </a:extLst>
          </p:cNvPr>
          <p:cNvSpPr/>
          <p:nvPr/>
        </p:nvSpPr>
        <p:spPr>
          <a:xfrm>
            <a:off x="1922804" y="4468230"/>
            <a:ext cx="547303" cy="1646584"/>
          </a:xfrm>
          <a:prstGeom prst="rect">
            <a:avLst/>
          </a:prstGeom>
          <a:noFill/>
          <a:ln w="28575">
            <a:solidFill>
              <a:srgbClr val="368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59">
            <a:extLst>
              <a:ext uri="{FF2B5EF4-FFF2-40B4-BE49-F238E27FC236}">
                <a16:creationId xmlns:a16="http://schemas.microsoft.com/office/drawing/2014/main" xmlns="" id="{91F864CC-9E78-4225-9B7D-CB6FDFBFCC86}"/>
              </a:ext>
            </a:extLst>
          </p:cNvPr>
          <p:cNvSpPr/>
          <p:nvPr/>
        </p:nvSpPr>
        <p:spPr>
          <a:xfrm>
            <a:off x="1674465" y="1221874"/>
            <a:ext cx="9080761" cy="729429"/>
          </a:xfrm>
          <a:prstGeom prst="rect">
            <a:avLst/>
          </a:prstGeom>
          <a:noFill/>
          <a:ln w="28575">
            <a:solidFill>
              <a:srgbClr val="368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2" name="Title 1">
            <a:extLst>
              <a:ext uri="{FF2B5EF4-FFF2-40B4-BE49-F238E27FC236}">
                <a16:creationId xmlns:a16="http://schemas.microsoft.com/office/drawing/2014/main" xmlns="" id="{CAB9A99D-1E9D-43DF-88C6-AA0D3DE633CB}"/>
              </a:ext>
            </a:extLst>
          </p:cNvPr>
          <p:cNvSpPr>
            <a:spLocks noGrp="1"/>
          </p:cNvSpPr>
          <p:nvPr>
            <p:ph type="ctrTitle"/>
          </p:nvPr>
        </p:nvSpPr>
        <p:spPr>
          <a:xfrm>
            <a:off x="91475" y="2124019"/>
            <a:ext cx="12009050" cy="470161"/>
          </a:xfrm>
        </p:spPr>
        <p:txBody>
          <a:bodyPr>
            <a:noAutofit/>
          </a:bodyPr>
          <a:lstStyle/>
          <a:p>
            <a:r>
              <a:rPr lang="en-US" sz="1800" b="1" u="sng" dirty="0">
                <a:latin typeface="Open Sans" panose="020B0606030504020204" pitchFamily="34" charset="0"/>
                <a:ea typeface="Open Sans" panose="020B0606030504020204" pitchFamily="34" charset="0"/>
                <a:cs typeface="Open Sans" panose="020B0606030504020204" pitchFamily="34" charset="0"/>
              </a:rPr>
              <a:t>P18-34 Average Audience (000)</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63" name="Picture 62">
            <a:extLst>
              <a:ext uri="{FF2B5EF4-FFF2-40B4-BE49-F238E27FC236}">
                <a16:creationId xmlns:a16="http://schemas.microsoft.com/office/drawing/2014/main" xmlns="" id="{4906FE4F-F977-4DDB-B887-C45DA926AB4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pic>
        <p:nvPicPr>
          <p:cNvPr id="37" name="Picture 36">
            <a:hlinkClick r:id="rId25" action="ppaction://hlinksldjump"/>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624971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88783"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4" name="Rounded Rectangle 13"/>
          <p:cNvSpPr/>
          <p:nvPr/>
        </p:nvSpPr>
        <p:spPr>
          <a:xfrm>
            <a:off x="0" y="192367"/>
            <a:ext cx="12191999"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6" name="Rounded Rectangle 15"/>
          <p:cNvSpPr/>
          <p:nvPr/>
        </p:nvSpPr>
        <p:spPr>
          <a:xfrm>
            <a:off x="1009715" y="1203683"/>
            <a:ext cx="10172076" cy="1480261"/>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“OTT platforms have the scale and can be a replacement for Linear TV”</a:t>
            </a:r>
          </a:p>
        </p:txBody>
      </p:sp>
      <p:pic>
        <p:nvPicPr>
          <p:cNvPr id="9" name="Picture 8">
            <a:extLst>
              <a:ext uri="{FF2B5EF4-FFF2-40B4-BE49-F238E27FC236}">
                <a16:creationId xmlns:a16="http://schemas.microsoft.com/office/drawing/2014/main" xmlns="" id="{D9EB6B95-111B-4FA4-A86B-389C46789F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sp>
        <p:nvSpPr>
          <p:cNvPr id="11" name="Rounded Rectangle 14">
            <a:extLst>
              <a:ext uri="{FF2B5EF4-FFF2-40B4-BE49-F238E27FC236}">
                <a16:creationId xmlns:a16="http://schemas.microsoft.com/office/drawing/2014/main" xmlns="" id="{86EAFD9E-83B4-4051-9E07-A9E7D72B9B96}"/>
              </a:ext>
            </a:extLst>
          </p:cNvPr>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pic>
        <p:nvPicPr>
          <p:cNvPr id="10" name="Picture 9">
            <a:extLst>
              <a:ext uri="{FF2B5EF4-FFF2-40B4-BE49-F238E27FC236}">
                <a16:creationId xmlns:a16="http://schemas.microsoft.com/office/drawing/2014/main" xmlns="" id="{E2503300-B737-448E-A971-4C6B4ADD04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spTree>
    <p:extLst>
      <p:ext uri="{BB962C8B-B14F-4D97-AF65-F5344CB8AC3E}">
        <p14:creationId xmlns:p14="http://schemas.microsoft.com/office/powerpoint/2010/main" val="1330391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7CED59-D0CA-46A7-8E04-8A4B2DDE3379}"/>
              </a:ext>
            </a:extLst>
          </p:cNvPr>
          <p:cNvSpPr/>
          <p:nvPr/>
        </p:nvSpPr>
        <p:spPr>
          <a:xfrm>
            <a:off x="0" y="447"/>
            <a:ext cx="3304764" cy="6858767"/>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xmlns="" id="{D8C8FEC6-0E64-4400-9E89-97209D99012A}"/>
              </a:ext>
            </a:extLst>
          </p:cNvPr>
          <p:cNvSpPr txBox="1"/>
          <p:nvPr/>
        </p:nvSpPr>
        <p:spPr>
          <a:xfrm>
            <a:off x="74805" y="2119906"/>
            <a:ext cx="3221974" cy="2092881"/>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Custom Analysis:</a:t>
            </a:r>
            <a:r>
              <a:rPr kumimoji="0" lang="en-US" sz="23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586082" rtl="0" eaLnBrk="1" fontAlgn="auto" latinLnBrk="0" hangingPunct="1">
              <a:lnSpc>
                <a:spcPct val="100000"/>
              </a:lnSpc>
              <a:spcBef>
                <a:spcPts val="0"/>
              </a:spcBef>
              <a:spcAft>
                <a:spcPts val="0"/>
              </a:spcAft>
              <a:buClrTx/>
              <a:buSzTx/>
              <a:buFontTx/>
              <a:buNone/>
              <a:tabLst/>
              <a:defRPr/>
            </a:pPr>
            <a:endParaRPr lang="en-US" sz="1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defTabSz="586082">
              <a:defRPr/>
            </a:pPr>
            <a:r>
              <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rPr>
              <a:t>Quantifying the Reach opportunity across linear TV &amp; OTT</a:t>
            </a:r>
            <a:endParaRPr lang="en-US" sz="2400" u="sng"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Chart 12">
            <a:extLst>
              <a:ext uri="{FF2B5EF4-FFF2-40B4-BE49-F238E27FC236}">
                <a16:creationId xmlns:a16="http://schemas.microsoft.com/office/drawing/2014/main" xmlns="" id="{DA0AD00E-E984-414C-8263-4727EC8E7593}"/>
              </a:ext>
            </a:extLst>
          </p:cNvPr>
          <p:cNvGraphicFramePr/>
          <p:nvPr>
            <p:extLst>
              <p:ext uri="{D42A27DB-BD31-4B8C-83A1-F6EECF244321}">
                <p14:modId xmlns:p14="http://schemas.microsoft.com/office/powerpoint/2010/main" val="2324339454"/>
              </p:ext>
            </p:extLst>
          </p:nvPr>
        </p:nvGraphicFramePr>
        <p:xfrm>
          <a:off x="2832018" y="2967327"/>
          <a:ext cx="9145847" cy="155856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69198AB2-CEC4-49B9-BB45-088FE8E7AD8B}"/>
              </a:ext>
            </a:extLst>
          </p:cNvPr>
          <p:cNvSpPr txBox="1"/>
          <p:nvPr/>
        </p:nvSpPr>
        <p:spPr>
          <a:xfrm>
            <a:off x="3522791" y="2632712"/>
            <a:ext cx="8411300" cy="446276"/>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Reach Duplication, Adults 18+</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Linear TV, Linear TV + OTT, OTT-only</a:t>
            </a:r>
          </a:p>
        </p:txBody>
      </p:sp>
      <p:sp>
        <p:nvSpPr>
          <p:cNvPr id="5" name="Rectangle 4">
            <a:extLst>
              <a:ext uri="{FF2B5EF4-FFF2-40B4-BE49-F238E27FC236}">
                <a16:creationId xmlns:a16="http://schemas.microsoft.com/office/drawing/2014/main" xmlns="" id="{95E3F444-AE71-45A2-905C-FC697DBA9B27}"/>
              </a:ext>
            </a:extLst>
          </p:cNvPr>
          <p:cNvSpPr/>
          <p:nvPr/>
        </p:nvSpPr>
        <p:spPr>
          <a:xfrm>
            <a:off x="5938623" y="4423562"/>
            <a:ext cx="1525273" cy="50799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Linear TV Only</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Primary Reach driver</a:t>
            </a: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xmlns="" id="{9CADC0E0-5C10-4FD4-B5BD-C4C3F5D72E47}"/>
              </a:ext>
            </a:extLst>
          </p:cNvPr>
          <p:cNvSpPr/>
          <p:nvPr/>
        </p:nvSpPr>
        <p:spPr>
          <a:xfrm>
            <a:off x="8664952" y="4406523"/>
            <a:ext cx="1626525" cy="52503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Linear TV + OTT</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Reinforcement &amp; Relevance Opportunity</a:t>
            </a:r>
          </a:p>
        </p:txBody>
      </p:sp>
      <p:sp>
        <p:nvSpPr>
          <p:cNvPr id="14" name="Rectangle 13">
            <a:extLst>
              <a:ext uri="{FF2B5EF4-FFF2-40B4-BE49-F238E27FC236}">
                <a16:creationId xmlns:a16="http://schemas.microsoft.com/office/drawing/2014/main" xmlns="" id="{9CADC0E0-5C10-4FD4-B5BD-C4C3F5D72E47}"/>
              </a:ext>
            </a:extLst>
          </p:cNvPr>
          <p:cNvSpPr/>
          <p:nvPr/>
        </p:nvSpPr>
        <p:spPr>
          <a:xfrm>
            <a:off x="10499808" y="4419685"/>
            <a:ext cx="1518869" cy="511874"/>
          </a:xfrm>
          <a:prstGeom prst="rect">
            <a:avLst/>
          </a:prstGeom>
          <a:solidFill>
            <a:srgbClr val="67B8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OTT-Only</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Incremental Reach Opportunity</a:t>
            </a:r>
          </a:p>
        </p:txBody>
      </p:sp>
      <p:sp>
        <p:nvSpPr>
          <p:cNvPr id="15" name="TextBox 14">
            <a:extLst>
              <a:ext uri="{FF2B5EF4-FFF2-40B4-BE49-F238E27FC236}">
                <a16:creationId xmlns:a16="http://schemas.microsoft.com/office/drawing/2014/main" xmlns="" id="{A2853E82-8E4E-4507-9FC7-CC22A9143E49}"/>
              </a:ext>
            </a:extLst>
          </p:cNvPr>
          <p:cNvSpPr txBox="1"/>
          <p:nvPr/>
        </p:nvSpPr>
        <p:spPr>
          <a:xfrm>
            <a:off x="3326689" y="6317232"/>
            <a:ext cx="7060308" cy="276999"/>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Nielsen Media Impact; A18+. 4/1-4/30/18, Linear TV = Include Cable and Broadcast TV Programs,  Live viewing plus 7 days after the broadcast; OTT = Desktop and laptop video streaming, does </a:t>
            </a:r>
            <a:r>
              <a:rPr kumimoji="0" lang="en-US" sz="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a:t>
            </a:r>
            <a:r>
              <a:rPr kumimoji="0" lang="en-US" sz="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include the two major subscription (non-ad supported) video platforms, Netflix and Amazon; TV + OTT = those reached on OTT and Linear TV</a:t>
            </a:r>
          </a:p>
        </p:txBody>
      </p:sp>
      <p:cxnSp>
        <p:nvCxnSpPr>
          <p:cNvPr id="9" name="Straight Arrow Connector 8">
            <a:extLst>
              <a:ext uri="{FF2B5EF4-FFF2-40B4-BE49-F238E27FC236}">
                <a16:creationId xmlns:a16="http://schemas.microsoft.com/office/drawing/2014/main" xmlns="" id="{DFB77D99-1863-4E7B-B4A1-DBE88B631DCB}"/>
              </a:ext>
            </a:extLst>
          </p:cNvPr>
          <p:cNvCxnSpPr>
            <a:cxnSpLocks/>
          </p:cNvCxnSpPr>
          <p:nvPr/>
        </p:nvCxnSpPr>
        <p:spPr>
          <a:xfrm>
            <a:off x="6720785" y="3991784"/>
            <a:ext cx="0" cy="34083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xmlns="" id="{FAA40D65-9F4C-406C-937E-E35C97397A58}"/>
              </a:ext>
            </a:extLst>
          </p:cNvPr>
          <p:cNvSpPr txBox="1"/>
          <p:nvPr/>
        </p:nvSpPr>
        <p:spPr>
          <a:xfrm>
            <a:off x="3575029" y="1256042"/>
            <a:ext cx="8265787" cy="830997"/>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analysis below for Adults 18+ indicates that </a:t>
            </a:r>
            <a:r>
              <a:rPr kumimoji="0" lang="en-US" sz="1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73% of reach</a:t>
            </a: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is derived from linear TV alone, </a:t>
            </a:r>
            <a:r>
              <a:rPr kumimoji="0" lang="en-US" sz="1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22%</a:t>
            </a: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is derived from those reached by a combination of linear TV + OTT, and </a:t>
            </a:r>
            <a:r>
              <a:rPr kumimoji="0" lang="en-US" sz="1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a:t>
            </a: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is derived from those reached by ad-supported OTT only</a:t>
            </a:r>
          </a:p>
        </p:txBody>
      </p:sp>
      <p:sp>
        <p:nvSpPr>
          <p:cNvPr id="7" name="TextBox 6">
            <a:extLst>
              <a:ext uri="{FF2B5EF4-FFF2-40B4-BE49-F238E27FC236}">
                <a16:creationId xmlns:a16="http://schemas.microsoft.com/office/drawing/2014/main" xmlns="" id="{996872A5-C970-449B-8FF1-9DBE3CB517E8}"/>
              </a:ext>
            </a:extLst>
          </p:cNvPr>
          <p:cNvSpPr txBox="1"/>
          <p:nvPr/>
        </p:nvSpPr>
        <p:spPr>
          <a:xfrm>
            <a:off x="11494174" y="3399396"/>
            <a:ext cx="524503" cy="646331"/>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OTT-</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Only</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a:t>
            </a:r>
          </a:p>
        </p:txBody>
      </p:sp>
      <p:cxnSp>
        <p:nvCxnSpPr>
          <p:cNvPr id="21" name="Straight Arrow Connector 20">
            <a:extLst>
              <a:ext uri="{FF2B5EF4-FFF2-40B4-BE49-F238E27FC236}">
                <a16:creationId xmlns:a16="http://schemas.microsoft.com/office/drawing/2014/main" xmlns="" id="{33FFC1F5-1271-430B-81C4-A2CD9BDFC7FC}"/>
              </a:ext>
            </a:extLst>
          </p:cNvPr>
          <p:cNvCxnSpPr>
            <a:cxnSpLocks/>
          </p:cNvCxnSpPr>
          <p:nvPr/>
        </p:nvCxnSpPr>
        <p:spPr>
          <a:xfrm>
            <a:off x="9896959" y="3991784"/>
            <a:ext cx="0" cy="340831"/>
          </a:xfrm>
          <a:prstGeom prst="straightConnector1">
            <a:avLst/>
          </a:prstGeom>
          <a:ln w="38100">
            <a:solidFill>
              <a:schemeClr val="tx2">
                <a:lumMod val="20000"/>
                <a:lumOff val="8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xmlns="" id="{2ADFA75C-162E-44AA-A489-E90E12A7EC8D}"/>
              </a:ext>
            </a:extLst>
          </p:cNvPr>
          <p:cNvCxnSpPr>
            <a:cxnSpLocks/>
          </p:cNvCxnSpPr>
          <p:nvPr/>
        </p:nvCxnSpPr>
        <p:spPr>
          <a:xfrm>
            <a:off x="11707239" y="4020355"/>
            <a:ext cx="0" cy="340831"/>
          </a:xfrm>
          <a:prstGeom prst="straightConnector1">
            <a:avLst/>
          </a:prstGeom>
          <a:ln w="38100">
            <a:solidFill>
              <a:srgbClr val="67B89B"/>
            </a:solidFill>
            <a:tailEnd type="triangle"/>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xmlns="" id="{67A1FA38-0756-4FCB-9696-80F21004F9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20" name="Slide Number Placeholder 8">
            <a:extLst>
              <a:ext uri="{FF2B5EF4-FFF2-40B4-BE49-F238E27FC236}">
                <a16:creationId xmlns:a16="http://schemas.microsoft.com/office/drawing/2014/main" xmlns="" id="{B56A6B8E-CE1D-4ED9-9107-D792368E6CD2}"/>
              </a:ext>
            </a:extLst>
          </p:cNvPr>
          <p:cNvSpPr txBox="1">
            <a:spLocks/>
          </p:cNvSpPr>
          <p:nvPr/>
        </p:nvSpPr>
        <p:spPr>
          <a:xfrm>
            <a:off x="11586847"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xmlns="" id="{9C4E529E-336F-4FD8-BE0D-C129BBBA960E}"/>
              </a:ext>
            </a:extLst>
          </p:cNvPr>
          <p:cNvSpPr/>
          <p:nvPr/>
        </p:nvSpPr>
        <p:spPr>
          <a:xfrm>
            <a:off x="3304764" y="6644480"/>
            <a:ext cx="8852787"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9" name="Picture 18">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448831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7CED59-D0CA-46A7-8E04-8A4B2DDE3379}"/>
              </a:ext>
            </a:extLst>
          </p:cNvPr>
          <p:cNvSpPr/>
          <p:nvPr/>
        </p:nvSpPr>
        <p:spPr>
          <a:xfrm>
            <a:off x="0" y="447"/>
            <a:ext cx="3304764" cy="6858767"/>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xmlns="" id="{D8C8FEC6-0E64-4400-9E89-97209D99012A}"/>
              </a:ext>
            </a:extLst>
          </p:cNvPr>
          <p:cNvSpPr txBox="1"/>
          <p:nvPr/>
        </p:nvSpPr>
        <p:spPr>
          <a:xfrm>
            <a:off x="33308" y="1131070"/>
            <a:ext cx="3173108" cy="3662541"/>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Custom Analysis:</a:t>
            </a:r>
          </a:p>
          <a:p>
            <a:pPr marL="0" marR="0" lvl="0" indent="0" algn="l" defTabSz="58608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While linear TV is the big reach driver, it can </a:t>
            </a:r>
            <a:r>
              <a:rPr lang="en-US" sz="2200" dirty="0">
                <a:solidFill>
                  <a:prstClr val="white"/>
                </a:solidFill>
                <a:latin typeface="Open Sans" panose="020B0606030504020204" pitchFamily="34" charset="0"/>
                <a:ea typeface="Open Sans" panose="020B0606030504020204" pitchFamily="34" charset="0"/>
                <a:cs typeface="Open Sans" panose="020B0606030504020204" pitchFamily="34" charset="0"/>
              </a:rPr>
              <a:t>be complemented by an OTT schedule which can </a:t>
            </a:r>
            <a:r>
              <a:rPr kumimoji="0" lang="en-US" sz="2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deliver an </a:t>
            </a:r>
            <a:r>
              <a:rPr kumimoji="0" lang="en-US" sz="2200" b="0"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incremental</a:t>
            </a:r>
            <a:r>
              <a:rPr kumimoji="0" lang="en-US" sz="2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audience across buying targets, particularly </a:t>
            </a:r>
            <a:r>
              <a:rPr kumimoji="0" lang="en-US" sz="2200" b="0"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younger demos</a:t>
            </a:r>
          </a:p>
        </p:txBody>
      </p:sp>
      <p:sp>
        <p:nvSpPr>
          <p:cNvPr id="10" name="TextBox 9">
            <a:extLst>
              <a:ext uri="{FF2B5EF4-FFF2-40B4-BE49-F238E27FC236}">
                <a16:creationId xmlns:a16="http://schemas.microsoft.com/office/drawing/2014/main" xmlns="" id="{4BB3743E-020A-49FB-B862-74D7E0282A53}"/>
              </a:ext>
            </a:extLst>
          </p:cNvPr>
          <p:cNvSpPr txBox="1"/>
          <p:nvPr/>
        </p:nvSpPr>
        <p:spPr>
          <a:xfrm>
            <a:off x="3716855" y="596901"/>
            <a:ext cx="7942012" cy="923330"/>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While the vast majority of reach is achieved through Linear TV, OTT provides an opportunity to drive incremental reach, as well as message reinforcement cross-platform</a:t>
            </a:r>
          </a:p>
        </p:txBody>
      </p:sp>
      <p:graphicFrame>
        <p:nvGraphicFramePr>
          <p:cNvPr id="13" name="Chart 12">
            <a:extLst>
              <a:ext uri="{FF2B5EF4-FFF2-40B4-BE49-F238E27FC236}">
                <a16:creationId xmlns:a16="http://schemas.microsoft.com/office/drawing/2014/main" xmlns="" id="{DA0AD00E-E984-414C-8263-4727EC8E7593}"/>
              </a:ext>
            </a:extLst>
          </p:cNvPr>
          <p:cNvGraphicFramePr/>
          <p:nvPr>
            <p:extLst>
              <p:ext uri="{D42A27DB-BD31-4B8C-83A1-F6EECF244321}">
                <p14:modId xmlns:p14="http://schemas.microsoft.com/office/powerpoint/2010/main" val="936072351"/>
              </p:ext>
            </p:extLst>
          </p:nvPr>
        </p:nvGraphicFramePr>
        <p:xfrm>
          <a:off x="3716855" y="2520099"/>
          <a:ext cx="8056244" cy="260790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69198AB2-CEC4-49B9-BB45-088FE8E7AD8B}"/>
              </a:ext>
            </a:extLst>
          </p:cNvPr>
          <p:cNvSpPr txBox="1"/>
          <p:nvPr/>
        </p:nvSpPr>
        <p:spPr>
          <a:xfrm>
            <a:off x="6352442" y="2047324"/>
            <a:ext cx="2865593" cy="492443"/>
          </a:xfrm>
          <a:prstGeom prst="rect">
            <a:avLst/>
          </a:prstGeom>
          <a:noFill/>
        </p:spPr>
        <p:txBody>
          <a:bodyPr wrap="non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Reach Duplication, by Demo</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Linear TV, Linear TV + OTT, OTT-only</a:t>
            </a:r>
          </a:p>
        </p:txBody>
      </p:sp>
      <p:sp>
        <p:nvSpPr>
          <p:cNvPr id="11" name="Rectangle 10">
            <a:extLst>
              <a:ext uri="{FF2B5EF4-FFF2-40B4-BE49-F238E27FC236}">
                <a16:creationId xmlns:a16="http://schemas.microsoft.com/office/drawing/2014/main" xmlns="" id="{9CADC0E0-5C10-4FD4-B5BD-C4C3F5D72E47}"/>
              </a:ext>
            </a:extLst>
          </p:cNvPr>
          <p:cNvSpPr/>
          <p:nvPr/>
        </p:nvSpPr>
        <p:spPr>
          <a:xfrm>
            <a:off x="6895553" y="5436701"/>
            <a:ext cx="2367111" cy="29326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Linear TV + OTT</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Reinforcement &amp; Relevance Opportunity</a:t>
            </a:r>
          </a:p>
        </p:txBody>
      </p:sp>
      <p:sp>
        <p:nvSpPr>
          <p:cNvPr id="14" name="Rectangle 13">
            <a:extLst>
              <a:ext uri="{FF2B5EF4-FFF2-40B4-BE49-F238E27FC236}">
                <a16:creationId xmlns:a16="http://schemas.microsoft.com/office/drawing/2014/main" xmlns="" id="{9CADC0E0-5C10-4FD4-B5BD-C4C3F5D72E47}"/>
              </a:ext>
            </a:extLst>
          </p:cNvPr>
          <p:cNvSpPr/>
          <p:nvPr/>
        </p:nvSpPr>
        <p:spPr>
          <a:xfrm>
            <a:off x="9459642" y="5432085"/>
            <a:ext cx="2367111" cy="293260"/>
          </a:xfrm>
          <a:prstGeom prst="rect">
            <a:avLst/>
          </a:prstGeom>
          <a:solidFill>
            <a:srgbClr val="67B8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OTT-Only</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Incremental Reach Opportunity</a:t>
            </a:r>
          </a:p>
        </p:txBody>
      </p:sp>
      <p:sp>
        <p:nvSpPr>
          <p:cNvPr id="15" name="TextBox 14">
            <a:extLst>
              <a:ext uri="{FF2B5EF4-FFF2-40B4-BE49-F238E27FC236}">
                <a16:creationId xmlns:a16="http://schemas.microsoft.com/office/drawing/2014/main" xmlns="" id="{A2853E82-8E4E-4507-9FC7-CC22A9143E49}"/>
              </a:ext>
            </a:extLst>
          </p:cNvPr>
          <p:cNvSpPr txBox="1"/>
          <p:nvPr/>
        </p:nvSpPr>
        <p:spPr>
          <a:xfrm>
            <a:off x="3399902" y="6372097"/>
            <a:ext cx="6839730" cy="276999"/>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Nielsen Media Impact; A18+. 4/1-4/30/18, Linear TV = Include Cable and Broadcast TV Programs,  Live viewing plus 7 days after the broadcast; OTT = Desktop and laptop video streaming, does </a:t>
            </a:r>
            <a:r>
              <a:rPr kumimoji="0" lang="en-US" sz="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a:t>
            </a:r>
            <a:r>
              <a:rPr kumimoji="0" lang="en-US" sz="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include the two major subscription (non-ad supported) video platforms, Netflix and Amazon; TV + OTT = those reached on OTT and Linear TV</a:t>
            </a:r>
          </a:p>
        </p:txBody>
      </p:sp>
      <p:sp>
        <p:nvSpPr>
          <p:cNvPr id="16" name="Rectangle 15">
            <a:extLst>
              <a:ext uri="{FF2B5EF4-FFF2-40B4-BE49-F238E27FC236}">
                <a16:creationId xmlns:a16="http://schemas.microsoft.com/office/drawing/2014/main" xmlns="" id="{C5F79EA4-BA9C-4333-894D-E915B0E0325E}"/>
              </a:ext>
            </a:extLst>
          </p:cNvPr>
          <p:cNvSpPr/>
          <p:nvPr/>
        </p:nvSpPr>
        <p:spPr>
          <a:xfrm>
            <a:off x="4628091" y="5431738"/>
            <a:ext cx="2103137" cy="29326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Linear TV Only</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Primary Reach Driver</a:t>
            </a:r>
          </a:p>
        </p:txBody>
      </p:sp>
      <p:sp>
        <p:nvSpPr>
          <p:cNvPr id="17" name="Slide Number Placeholder 8">
            <a:extLst>
              <a:ext uri="{FF2B5EF4-FFF2-40B4-BE49-F238E27FC236}">
                <a16:creationId xmlns:a16="http://schemas.microsoft.com/office/drawing/2014/main" xmlns="" id="{87032034-9AF8-4511-8A66-C7D8E8CDB950}"/>
              </a:ext>
            </a:extLst>
          </p:cNvPr>
          <p:cNvSpPr txBox="1">
            <a:spLocks/>
          </p:cNvSpPr>
          <p:nvPr/>
        </p:nvSpPr>
        <p:spPr>
          <a:xfrm>
            <a:off x="11441723" y="6477500"/>
            <a:ext cx="700425" cy="365125"/>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a:extLst>
              <a:ext uri="{FF2B5EF4-FFF2-40B4-BE49-F238E27FC236}">
                <a16:creationId xmlns:a16="http://schemas.microsoft.com/office/drawing/2014/main" xmlns="" id="{490DA9FF-95D3-4040-936C-615DC3F80B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21" name="Slide Number Placeholder 8">
            <a:extLst>
              <a:ext uri="{FF2B5EF4-FFF2-40B4-BE49-F238E27FC236}">
                <a16:creationId xmlns:a16="http://schemas.microsoft.com/office/drawing/2014/main" xmlns="" id="{0D62C24C-ABF5-4A26-87B5-F52C841942D7}"/>
              </a:ext>
            </a:extLst>
          </p:cNvPr>
          <p:cNvSpPr txBox="1">
            <a:spLocks/>
          </p:cNvSpPr>
          <p:nvPr/>
        </p:nvSpPr>
        <p:spPr>
          <a:xfrm>
            <a:off x="11600824"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xmlns="" id="{A26FBEAA-2C5B-4FC4-9313-EEE4F87036B5}"/>
              </a:ext>
            </a:extLst>
          </p:cNvPr>
          <p:cNvSpPr/>
          <p:nvPr/>
        </p:nvSpPr>
        <p:spPr>
          <a:xfrm>
            <a:off x="3304764" y="6644480"/>
            <a:ext cx="8852787"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8" name="Picture 17">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77383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xmlns="" id="{737BC03D-2832-4D3C-9D3A-78A4D9A402D4}"/>
              </a:ext>
            </a:extLst>
          </p:cNvPr>
          <p:cNvSpPr txBox="1">
            <a:spLocks/>
          </p:cNvSpPr>
          <p:nvPr/>
        </p:nvSpPr>
        <p:spPr>
          <a:xfrm>
            <a:off x="54142" y="383746"/>
            <a:ext cx="12031579" cy="575516"/>
          </a:xfrm>
          <a:prstGeom prst="rect">
            <a:avLst/>
          </a:prstGeom>
        </p:spPr>
        <p:txBody>
          <a:bodyPr/>
          <a:lstStyle>
            <a:lvl1pPr algn="ctr" defTabSz="586082" rtl="0" eaLnBrk="1" latinLnBrk="0" hangingPunct="1">
              <a:spcBef>
                <a:spcPct val="0"/>
              </a:spcBef>
              <a:buNone/>
              <a:defRPr sz="5649" kern="1200">
                <a:solidFill>
                  <a:schemeClr val="tx1"/>
                </a:solidFill>
                <a:latin typeface="+mj-lt"/>
                <a:ea typeface="+mj-ea"/>
                <a:cs typeface="+mj-cs"/>
              </a:defRPr>
            </a:lvl1pPr>
          </a:lstStyle>
          <a:p>
            <a:pPr marL="0" marR="0" lvl="0" indent="0" algn="ctr" defTabSz="58608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Ad-Supported OTT Is A Complement To TV, Not A Replacement</a:t>
            </a:r>
          </a:p>
          <a:p>
            <a:pPr marL="0" marR="0" lvl="0" indent="0" algn="ctr" defTabSz="586082" rtl="0" eaLnBrk="1" fontAlgn="auto" latinLnBrk="0" hangingPunct="1">
              <a:lnSpc>
                <a:spcPct val="100000"/>
              </a:lnSpc>
              <a:spcBef>
                <a:spcPct val="0"/>
              </a:spcBef>
              <a:spcAft>
                <a:spcPts val="0"/>
              </a:spcAft>
              <a:buClrTx/>
              <a:buSzTx/>
              <a:buFontTx/>
              <a:buNone/>
              <a:tabLst/>
              <a:defRPr/>
            </a:pPr>
            <a:r>
              <a:rPr lang="en-US" sz="2400" dirty="0">
                <a:solidFill>
                  <a:srgbClr val="0099FF"/>
                </a:solidFill>
                <a:latin typeface="Open Sans" panose="020B0606030504020204" pitchFamily="34" charset="0"/>
                <a:ea typeface="Open Sans" panose="020B0606030504020204" pitchFamily="34" charset="0"/>
                <a:cs typeface="Open Sans" panose="020B0606030504020204" pitchFamily="34" charset="0"/>
              </a:rPr>
              <a:t>Download Our “Living Together In Harmony” Marketer’s Guide To Learn More</a:t>
            </a:r>
            <a:r>
              <a:rPr kumimoji="0" lang="en-US" sz="24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30" name="Slide Number Placeholder 8">
            <a:extLst>
              <a:ext uri="{FF2B5EF4-FFF2-40B4-BE49-F238E27FC236}">
                <a16:creationId xmlns:a16="http://schemas.microsoft.com/office/drawing/2014/main" xmlns="" id="{93C24050-39CD-4325-ABD8-7B0EA64048A7}"/>
              </a:ext>
            </a:extLst>
          </p:cNvPr>
          <p:cNvSpPr txBox="1">
            <a:spLocks/>
          </p:cNvSpPr>
          <p:nvPr/>
        </p:nvSpPr>
        <p:spPr>
          <a:xfrm>
            <a:off x="11570877" y="6542659"/>
            <a:ext cx="700425" cy="299966"/>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hlinkClick r:id="rId2"/>
            <a:extLst>
              <a:ext uri="{FF2B5EF4-FFF2-40B4-BE49-F238E27FC236}">
                <a16:creationId xmlns:a16="http://schemas.microsoft.com/office/drawing/2014/main" xmlns="" id="{90BE19D3-CEB1-49B9-B375-E6BC17924A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9059" y="1532545"/>
            <a:ext cx="7771862" cy="4371672"/>
          </a:xfrm>
          <a:prstGeom prst="rect">
            <a:avLst/>
          </a:prstGeom>
          <a:ln>
            <a:solidFill>
              <a:schemeClr val="tx1"/>
            </a:solidFill>
          </a:ln>
        </p:spPr>
      </p:pic>
      <p:sp>
        <p:nvSpPr>
          <p:cNvPr id="7" name="Title 1">
            <a:extLst>
              <a:ext uri="{FF2B5EF4-FFF2-40B4-BE49-F238E27FC236}">
                <a16:creationId xmlns:a16="http://schemas.microsoft.com/office/drawing/2014/main" xmlns="" id="{7F2E7915-FB52-472B-8F3B-771FAF56F632}"/>
              </a:ext>
            </a:extLst>
          </p:cNvPr>
          <p:cNvSpPr txBox="1">
            <a:spLocks/>
          </p:cNvSpPr>
          <p:nvPr/>
        </p:nvSpPr>
        <p:spPr>
          <a:xfrm>
            <a:off x="2363875" y="6039122"/>
            <a:ext cx="7771862" cy="365125"/>
          </a:xfrm>
          <a:prstGeom prst="rect">
            <a:avLst/>
          </a:prstGeom>
        </p:spPr>
        <p:txBody>
          <a:bodyPr/>
          <a:lstStyle>
            <a:lvl1pPr algn="ctr" defTabSz="586082" rtl="0" eaLnBrk="1" latinLnBrk="0" hangingPunct="1">
              <a:spcBef>
                <a:spcPct val="0"/>
              </a:spcBef>
              <a:buNone/>
              <a:defRPr sz="5649" kern="1200">
                <a:solidFill>
                  <a:schemeClr val="tx1"/>
                </a:solidFill>
                <a:latin typeface="+mj-lt"/>
                <a:ea typeface="+mj-ea"/>
                <a:cs typeface="+mj-cs"/>
              </a:defRPr>
            </a:lvl1pPr>
          </a:lstStyle>
          <a:p>
            <a:pPr marL="0" marR="0" lvl="0" indent="0" algn="ctr" defTabSz="58608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2"/>
              </a:rPr>
              <a:t>(49-page Marketer’s Guide)</a:t>
            </a: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xmlns="" id="{B906D2DF-37DE-47D4-936C-96CDDFB8BE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pic>
        <p:nvPicPr>
          <p:cNvPr id="9" name="Picture 8">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
        <p:nvSpPr>
          <p:cNvPr id="10" name="TextBox 9">
            <a:extLst>
              <a:ext uri="{FF2B5EF4-FFF2-40B4-BE49-F238E27FC236}">
                <a16:creationId xmlns:a16="http://schemas.microsoft.com/office/drawing/2014/main" xmlns="" id="{AF605A63-940D-41E2-A0AE-607570F419AD}"/>
              </a:ext>
            </a:extLst>
          </p:cNvPr>
          <p:cNvSpPr txBox="1"/>
          <p:nvPr/>
        </p:nvSpPr>
        <p:spPr>
          <a:xfrm>
            <a:off x="4650205" y="6460806"/>
            <a:ext cx="3206416" cy="215444"/>
          </a:xfrm>
          <a:prstGeom prst="rect">
            <a:avLst/>
          </a:prstGeom>
          <a:noFill/>
        </p:spPr>
        <p:txBody>
          <a:bodyPr wrap="square" rtlCol="0">
            <a:spAutoFit/>
          </a:bodyPr>
          <a:lstStyle/>
          <a:p>
            <a:pPr algn="ctr"/>
            <a:r>
              <a:rPr lang="en-US" sz="800" i="1" dirty="0">
                <a:latin typeface="Open Sans" panose="020B0606030504020204" pitchFamily="34" charset="0"/>
                <a:ea typeface="Open Sans" panose="020B0606030504020204" pitchFamily="34" charset="0"/>
                <a:cs typeface="Open Sans" panose="020B0606030504020204" pitchFamily="34" charset="0"/>
              </a:rPr>
              <a:t>(click above in presentation mode to download report)</a:t>
            </a:r>
          </a:p>
        </p:txBody>
      </p:sp>
    </p:spTree>
    <p:extLst>
      <p:ext uri="{BB962C8B-B14F-4D97-AF65-F5344CB8AC3E}">
        <p14:creationId xmlns:p14="http://schemas.microsoft.com/office/powerpoint/2010/main" val="2852914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4851400" cy="6858000"/>
          </a:xfrm>
          <a:prstGeom prst="rect">
            <a:avLst/>
          </a:prstGeom>
        </p:spPr>
      </p:pic>
      <p:sp>
        <p:nvSpPr>
          <p:cNvPr id="4" name="TextBox 3"/>
          <p:cNvSpPr txBox="1"/>
          <p:nvPr/>
        </p:nvSpPr>
        <p:spPr>
          <a:xfrm>
            <a:off x="4972049" y="265556"/>
            <a:ext cx="7219950" cy="800219"/>
          </a:xfrm>
          <a:prstGeom prst="rect">
            <a:avLst/>
          </a:prstGeom>
          <a:noFill/>
          <a:ln>
            <a:noFill/>
          </a:ln>
        </p:spPr>
        <p:txBody>
          <a:bodyPr wrap="square" rtlCol="0">
            <a:spAutoFit/>
          </a:bodyPr>
          <a:lstStyle/>
          <a:p>
            <a:pPr algn="ctr" defTabSz="914400">
              <a:defRPr/>
            </a:pPr>
            <a:endParaRPr lang="en-US" sz="700" dirty="0">
              <a:latin typeface="Open Sans" panose="020B0606030504020204" pitchFamily="34" charset="0"/>
              <a:ea typeface="Open Sans" panose="020B0606030504020204" pitchFamily="34" charset="0"/>
              <a:cs typeface="Open Sans" panose="020B0606030504020204" pitchFamily="34" charset="0"/>
            </a:endParaRPr>
          </a:p>
          <a:p>
            <a:pPr algn="ctr" defTabSz="914400">
              <a:defRPr/>
            </a:pPr>
            <a:r>
              <a:rPr lang="en-US" sz="3200" dirty="0">
                <a:latin typeface="Open Sans" panose="020B0606030504020204" pitchFamily="34" charset="0"/>
                <a:ea typeface="Open Sans" panose="020B0606030504020204" pitchFamily="34" charset="0"/>
                <a:cs typeface="Open Sans" panose="020B0606030504020204" pitchFamily="34" charset="0"/>
              </a:rPr>
              <a:t>A Culture Of Extremes</a:t>
            </a:r>
          </a:p>
          <a:p>
            <a:pPr algn="ctr" defTabSz="914400">
              <a:defRPr/>
            </a:pPr>
            <a:endParaRPr lang="en-US" sz="6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p:cNvSpPr txBox="1">
            <a:spLocks/>
          </p:cNvSpPr>
          <p:nvPr/>
        </p:nvSpPr>
        <p:spPr>
          <a:xfrm>
            <a:off x="5134353" y="1354465"/>
            <a:ext cx="6830210" cy="5166377"/>
          </a:xfrm>
          <a:prstGeom prst="rect">
            <a:avLst/>
          </a:prstGeom>
          <a:noFill/>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600" dirty="0">
                <a:latin typeface="Open Sans" panose="020B0606030504020204" pitchFamily="34" charset="0"/>
                <a:ea typeface="Open Sans" panose="020B0606030504020204" pitchFamily="34" charset="0"/>
                <a:cs typeface="Open Sans" panose="020B0606030504020204" pitchFamily="34" charset="0"/>
              </a:rPr>
              <a:t>From time to time, the video advertising industry can suffer from a</a:t>
            </a:r>
            <a:r>
              <a:rPr lang="en-US" sz="1600" b="1" dirty="0">
                <a:solidFill>
                  <a:srgbClr val="9E3D2A"/>
                </a:solidFill>
                <a:latin typeface="Open Sans" panose="020B0606030504020204" pitchFamily="34" charset="0"/>
                <a:ea typeface="Open Sans" panose="020B0606030504020204" pitchFamily="34" charset="0"/>
                <a:cs typeface="Open Sans" panose="020B0606030504020204" pitchFamily="34" charset="0"/>
              </a:rPr>
              <a:t> ‘culture of extremes’</a:t>
            </a:r>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fueled by an assortment of distorted ‘truths’ that attempt to be passed off as fact.</a:t>
            </a:r>
          </a:p>
          <a:p>
            <a:pPr>
              <a:defRP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sz="1600" dirty="0">
                <a:latin typeface="Open Sans" panose="020B0606030504020204" pitchFamily="34" charset="0"/>
                <a:ea typeface="Open Sans" panose="020B0606030504020204" pitchFamily="34" charset="0"/>
                <a:cs typeface="Open Sans" panose="020B0606030504020204" pitchFamily="34" charset="0"/>
              </a:rPr>
              <a:t>A tell-tale sign of industry extremism in action is when words like </a:t>
            </a:r>
            <a:r>
              <a:rPr lang="en-US" sz="1600" b="1" dirty="0">
                <a:solidFill>
                  <a:srgbClr val="9E3D2A"/>
                </a:solidFill>
                <a:latin typeface="Open Sans" panose="020B0606030504020204" pitchFamily="34" charset="0"/>
                <a:ea typeface="Open Sans" panose="020B0606030504020204" pitchFamily="34" charset="0"/>
                <a:cs typeface="Open Sans" panose="020B0606030504020204" pitchFamily="34" charset="0"/>
              </a:rPr>
              <a:t>‘everyone</a:t>
            </a:r>
            <a:r>
              <a:rPr lang="en-US" sz="1600" dirty="0">
                <a:latin typeface="Open Sans" panose="020B0606030504020204" pitchFamily="34" charset="0"/>
                <a:ea typeface="Open Sans" panose="020B0606030504020204" pitchFamily="34" charset="0"/>
                <a:cs typeface="Open Sans" panose="020B0606030504020204" pitchFamily="34" charset="0"/>
              </a:rPr>
              <a:t>,</a:t>
            </a:r>
            <a:r>
              <a:rPr lang="en-US" sz="1600" b="1" dirty="0">
                <a:solidFill>
                  <a:srgbClr val="9E3D2A"/>
                </a:solidFill>
                <a:latin typeface="Open Sans" panose="020B0606030504020204" pitchFamily="34" charset="0"/>
                <a:ea typeface="Open Sans" panose="020B0606030504020204" pitchFamily="34" charset="0"/>
                <a:cs typeface="Open Sans" panose="020B0606030504020204" pitchFamily="34" charset="0"/>
              </a:rPr>
              <a:t>’ ‘no one</a:t>
            </a:r>
            <a:r>
              <a:rPr lang="en-US" sz="1600" dirty="0">
                <a:latin typeface="Open Sans" panose="020B0606030504020204" pitchFamily="34" charset="0"/>
                <a:ea typeface="Open Sans" panose="020B0606030504020204" pitchFamily="34" charset="0"/>
                <a:cs typeface="Open Sans" panose="020B0606030504020204" pitchFamily="34" charset="0"/>
              </a:rPr>
              <a:t>,</a:t>
            </a:r>
            <a:r>
              <a:rPr lang="en-US" sz="1600" b="1" dirty="0">
                <a:solidFill>
                  <a:srgbClr val="9E3D2A"/>
                </a:solidFill>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or</a:t>
            </a:r>
            <a:r>
              <a:rPr lang="en-US" sz="1600" dirty="0">
                <a:solidFill>
                  <a:srgbClr val="9E3D2A"/>
                </a:solidFill>
                <a:latin typeface="Open Sans" panose="020B0606030504020204" pitchFamily="34" charset="0"/>
                <a:ea typeface="Open Sans" panose="020B0606030504020204" pitchFamily="34" charset="0"/>
                <a:cs typeface="Open Sans" panose="020B0606030504020204" pitchFamily="34" charset="0"/>
              </a:rPr>
              <a:t> </a:t>
            </a:r>
            <a:r>
              <a:rPr lang="en-US" sz="1600" b="1" dirty="0">
                <a:solidFill>
                  <a:srgbClr val="9E3D2A"/>
                </a:solidFill>
                <a:latin typeface="Open Sans" panose="020B0606030504020204" pitchFamily="34" charset="0"/>
                <a:ea typeface="Open Sans" panose="020B0606030504020204" pitchFamily="34" charset="0"/>
                <a:cs typeface="Open Sans" panose="020B0606030504020204" pitchFamily="34" charset="0"/>
              </a:rPr>
              <a:t>‘only’</a:t>
            </a:r>
            <a:r>
              <a:rPr lang="en-US" sz="1600" dirty="0">
                <a:solidFill>
                  <a:srgbClr val="9E3D2A"/>
                </a:solidFill>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are used by an individual or entity when referencing American media consumption habits or device usage.</a:t>
            </a:r>
          </a:p>
          <a:p>
            <a:pPr>
              <a:defRP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sz="1600" dirty="0">
                <a:latin typeface="Open Sans" panose="020B0606030504020204" pitchFamily="34" charset="0"/>
                <a:ea typeface="Open Sans" panose="020B0606030504020204" pitchFamily="34" charset="0"/>
                <a:cs typeface="Open Sans" panose="020B0606030504020204" pitchFamily="34" charset="0"/>
              </a:rPr>
              <a:t>However, in today’s video environment, behaviors are much more nuanced and require a thorough investigation to understand the myths vs. realities. </a:t>
            </a:r>
          </a:p>
          <a:p>
            <a:pPr>
              <a:defRP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sz="1600" dirty="0">
                <a:latin typeface="Open Sans" panose="020B0606030504020204" pitchFamily="34" charset="0"/>
                <a:ea typeface="Open Sans" panose="020B0606030504020204" pitchFamily="34" charset="0"/>
                <a:cs typeface="Open Sans" panose="020B0606030504020204" pitchFamily="34" charset="0"/>
              </a:rPr>
              <a:t>This guide is </a:t>
            </a:r>
            <a:r>
              <a:rPr lang="en-US" sz="1600" b="1" dirty="0">
                <a:latin typeface="Open Sans" panose="020B0606030504020204" pitchFamily="34" charset="0"/>
                <a:ea typeface="Open Sans" panose="020B0606030504020204" pitchFamily="34" charset="0"/>
                <a:cs typeface="Open Sans" panose="020B0606030504020204" pitchFamily="34" charset="0"/>
              </a:rPr>
              <a:t>designed to help brand marketers and their agencies cut through the noise</a:t>
            </a:r>
            <a:r>
              <a:rPr lang="en-US" sz="1600" dirty="0">
                <a:latin typeface="Open Sans" panose="020B0606030504020204" pitchFamily="34" charset="0"/>
                <a:ea typeface="Open Sans" panose="020B0606030504020204" pitchFamily="34" charset="0"/>
                <a:cs typeface="Open Sans" panose="020B0606030504020204" pitchFamily="34" charset="0"/>
              </a:rPr>
              <a:t> by providing fact-based responses to some of the more distorted ‘truths’ that echo throughout our industry.</a:t>
            </a:r>
          </a:p>
          <a:p>
            <a:pPr>
              <a:defRP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defRPr/>
            </a:pPr>
            <a:r>
              <a:rPr lang="en-US" sz="1600" dirty="0">
                <a:latin typeface="Open Sans" panose="020B0606030504020204" pitchFamily="34" charset="0"/>
                <a:ea typeface="Open Sans" panose="020B0606030504020204" pitchFamily="34" charset="0"/>
                <a:cs typeface="Open Sans" panose="020B0606030504020204" pitchFamily="34" charset="0"/>
              </a:rPr>
              <a:t>Continue reading as we expose </a:t>
            </a:r>
            <a:r>
              <a:rPr lang="en-US" sz="1600" b="1" dirty="0">
                <a:solidFill>
                  <a:srgbClr val="9E3D2A"/>
                </a:solidFill>
                <a:latin typeface="Open Sans" panose="020B0606030504020204" pitchFamily="34" charset="0"/>
                <a:ea typeface="Open Sans" panose="020B0606030504020204" pitchFamily="34" charset="0"/>
                <a:cs typeface="Open Sans" panose="020B0606030504020204" pitchFamily="34" charset="0"/>
              </a:rPr>
              <a:t>15 myths</a:t>
            </a:r>
            <a:r>
              <a:rPr lang="en-US" sz="1600" dirty="0">
                <a:latin typeface="Open Sans" panose="020B0606030504020204" pitchFamily="34" charset="0"/>
                <a:ea typeface="Open Sans" panose="020B0606030504020204" pitchFamily="34" charset="0"/>
                <a:cs typeface="Open Sans" panose="020B0606030504020204" pitchFamily="34" charset="0"/>
              </a:rPr>
              <a:t> about video viewing behavior with </a:t>
            </a:r>
            <a:r>
              <a:rPr lang="en-US" sz="16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real-world facts</a:t>
            </a:r>
            <a:r>
              <a:rPr lang="en-US" sz="1600" dirty="0">
                <a:latin typeface="Open Sans" panose="020B0606030504020204" pitchFamily="34" charset="0"/>
                <a:ea typeface="Open Sans" panose="020B0606030504020204" pitchFamily="34" charset="0"/>
                <a:cs typeface="Open Sans" panose="020B0606030504020204" pitchFamily="34" charset="0"/>
              </a:rPr>
              <a:t> culled from credible and verifiable data sources…</a:t>
            </a:r>
          </a:p>
        </p:txBody>
      </p:sp>
      <p:sp>
        <p:nvSpPr>
          <p:cNvPr id="8" name="Slide Number Placeholder 8">
            <a:extLst>
              <a:ext uri="{FF2B5EF4-FFF2-40B4-BE49-F238E27FC236}">
                <a16:creationId xmlns:a16="http://schemas.microsoft.com/office/drawing/2014/main" xmlns="" id="{70F2910E-25C4-43CF-9049-A0FBAF38F1E8}"/>
              </a:ext>
            </a:extLst>
          </p:cNvPr>
          <p:cNvSpPr txBox="1">
            <a:spLocks/>
          </p:cNvSpPr>
          <p:nvPr/>
        </p:nvSpPr>
        <p:spPr>
          <a:xfrm>
            <a:off x="11554072" y="657615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cxnSp>
        <p:nvCxnSpPr>
          <p:cNvPr id="10" name="Straight Connector 9"/>
          <p:cNvCxnSpPr/>
          <p:nvPr/>
        </p:nvCxnSpPr>
        <p:spPr>
          <a:xfrm>
            <a:off x="5766806" y="1041682"/>
            <a:ext cx="5619750" cy="0"/>
          </a:xfrm>
          <a:prstGeom prst="line">
            <a:avLst/>
          </a:prstGeom>
          <a:ln w="28575">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6CCAE771-5DBD-4F61-909F-8BF0F328FA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21304">
            <a:off x="1748552" y="2741102"/>
            <a:ext cx="1533338" cy="512710"/>
          </a:xfrm>
          <a:prstGeom prst="rect">
            <a:avLst/>
          </a:prstGeom>
        </p:spPr>
      </p:pic>
      <p:grpSp>
        <p:nvGrpSpPr>
          <p:cNvPr id="43" name="Group 42"/>
          <p:cNvGrpSpPr/>
          <p:nvPr/>
        </p:nvGrpSpPr>
        <p:grpSpPr>
          <a:xfrm rot="21216333">
            <a:off x="106164" y="4186443"/>
            <a:ext cx="2319620" cy="317937"/>
            <a:chOff x="366101" y="1734301"/>
            <a:chExt cx="4224919" cy="485057"/>
          </a:xfrm>
        </p:grpSpPr>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101" y="1734301"/>
              <a:ext cx="4224919" cy="485057"/>
            </a:xfrm>
            <a:prstGeom prst="rect">
              <a:avLst/>
            </a:prstGeom>
          </p:spPr>
        </p:pic>
        <p:sp>
          <p:nvSpPr>
            <p:cNvPr id="2" name="Rectangle 1"/>
            <p:cNvSpPr/>
            <p:nvPr/>
          </p:nvSpPr>
          <p:spPr>
            <a:xfrm>
              <a:off x="738655" y="1734301"/>
              <a:ext cx="351957" cy="183086"/>
            </a:xfrm>
            <a:prstGeom prst="rect">
              <a:avLst/>
            </a:prstGeom>
            <a:solidFill>
              <a:srgbClr val="FFFFFF">
                <a:alpha val="9607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rot="20700000">
            <a:off x="163908" y="3210142"/>
            <a:ext cx="1504154" cy="687048"/>
            <a:chOff x="1984936" y="818464"/>
            <a:chExt cx="1289942" cy="589203"/>
          </a:xfrm>
        </p:grpSpPr>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84936" y="818464"/>
              <a:ext cx="1289942" cy="589203"/>
            </a:xfrm>
            <a:prstGeom prst="rect">
              <a:avLst/>
            </a:prstGeom>
          </p:spPr>
        </p:pic>
        <p:sp>
          <p:nvSpPr>
            <p:cNvPr id="40" name="Rectangle 39"/>
            <p:cNvSpPr/>
            <p:nvPr/>
          </p:nvSpPr>
          <p:spPr>
            <a:xfrm>
              <a:off x="2127975" y="840162"/>
              <a:ext cx="223537" cy="138832"/>
            </a:xfrm>
            <a:prstGeom prst="rect">
              <a:avLst/>
            </a:prstGeom>
            <a:solidFill>
              <a:srgbClr val="FFFFFF">
                <a:alpha val="9607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rot="1800000">
            <a:off x="3405958" y="3007377"/>
            <a:ext cx="1324691" cy="589203"/>
            <a:chOff x="3370604" y="811691"/>
            <a:chExt cx="1324691" cy="589203"/>
          </a:xfrm>
        </p:grpSpPr>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0604" y="811691"/>
              <a:ext cx="1324691" cy="589203"/>
            </a:xfrm>
            <a:prstGeom prst="rect">
              <a:avLst/>
            </a:prstGeom>
          </p:spPr>
        </p:pic>
        <p:sp>
          <p:nvSpPr>
            <p:cNvPr id="41" name="Rectangle 40"/>
            <p:cNvSpPr/>
            <p:nvPr/>
          </p:nvSpPr>
          <p:spPr>
            <a:xfrm>
              <a:off x="3620300" y="825719"/>
              <a:ext cx="723100" cy="211744"/>
            </a:xfrm>
            <a:prstGeom prst="rect">
              <a:avLst/>
            </a:prstGeom>
            <a:solidFill>
              <a:srgbClr val="FFFFFF">
                <a:alpha val="9607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rot="701166">
            <a:off x="2384907" y="3582872"/>
            <a:ext cx="1665713" cy="514185"/>
            <a:chOff x="2680822" y="2358226"/>
            <a:chExt cx="1878957" cy="580011"/>
          </a:xfrm>
        </p:grpSpPr>
        <p:pic>
          <p:nvPicPr>
            <p:cNvPr id="58" name="Picture 5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80822" y="2358226"/>
              <a:ext cx="1878957" cy="580011"/>
            </a:xfrm>
            <a:prstGeom prst="rect">
              <a:avLst/>
            </a:prstGeom>
          </p:spPr>
        </p:pic>
        <p:sp>
          <p:nvSpPr>
            <p:cNvPr id="42" name="Rectangle 41"/>
            <p:cNvSpPr/>
            <p:nvPr/>
          </p:nvSpPr>
          <p:spPr>
            <a:xfrm>
              <a:off x="2876550" y="2361967"/>
              <a:ext cx="361950" cy="182472"/>
            </a:xfrm>
            <a:prstGeom prst="rect">
              <a:avLst/>
            </a:prstGeom>
            <a:solidFill>
              <a:srgbClr val="FFFFFF">
                <a:alpha val="9607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rot="886271">
            <a:off x="2616120" y="1402288"/>
            <a:ext cx="2199180" cy="974205"/>
            <a:chOff x="2646504" y="3717762"/>
            <a:chExt cx="2199180" cy="974205"/>
          </a:xfrm>
        </p:grpSpPr>
        <p:pic>
          <p:nvPicPr>
            <p:cNvPr id="48" name="Picture 8" descr="https://em.wattpad.com/4781137d553c9df5f02c9a506fb5e36e31ba207e/68747470733a2f2f73332e616d617a6f6e6177732e636f6d2f776174747061642d6d656469612d736572766963652f53746f7279496d6167652f735f344a456e6f6d714a6c7246513d3d2d3231383639373031382e313433316261393365613932366163612e706e67?s=fit&amp;w=720&amp;h=72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0800000">
              <a:off x="2646504" y="3717762"/>
              <a:ext cx="2199180" cy="97420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xmlns="" id="{8B1AB662-BB7F-4A46-9BEC-6A25E074580B}"/>
                </a:ext>
              </a:extLst>
            </p:cNvPr>
            <p:cNvGrpSpPr/>
            <p:nvPr/>
          </p:nvGrpSpPr>
          <p:grpSpPr>
            <a:xfrm>
              <a:off x="2860216" y="3831138"/>
              <a:ext cx="1802626" cy="640480"/>
              <a:chOff x="337351" y="4619406"/>
              <a:chExt cx="3361305" cy="1394531"/>
            </a:xfrm>
          </p:grpSpPr>
          <p:pic>
            <p:nvPicPr>
              <p:cNvPr id="17" name="Picture 8">
                <a:extLst>
                  <a:ext uri="{FF2B5EF4-FFF2-40B4-BE49-F238E27FC236}">
                    <a16:creationId xmlns:a16="http://schemas.microsoft.com/office/drawing/2014/main" xmlns="" id="{8A63F04E-1B36-4C91-8DA2-519ED31556C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7351" y="4984854"/>
                <a:ext cx="3361305" cy="1029083"/>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9">
                <a:extLst>
                  <a:ext uri="{FF2B5EF4-FFF2-40B4-BE49-F238E27FC236}">
                    <a16:creationId xmlns:a16="http://schemas.microsoft.com/office/drawing/2014/main" xmlns="" id="{8C0860E8-6817-4F7C-92D5-E98AF8A8B69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77921" y="4619406"/>
                <a:ext cx="1219200" cy="314325"/>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grpSp>
      </p:grpSp>
      <p:grpSp>
        <p:nvGrpSpPr>
          <p:cNvPr id="61" name="Group 60"/>
          <p:cNvGrpSpPr/>
          <p:nvPr/>
        </p:nvGrpSpPr>
        <p:grpSpPr>
          <a:xfrm rot="900000">
            <a:off x="144989" y="206967"/>
            <a:ext cx="1819819" cy="992550"/>
            <a:chOff x="2968007" y="4638260"/>
            <a:chExt cx="1819819" cy="992550"/>
          </a:xfrm>
        </p:grpSpPr>
        <p:pic>
          <p:nvPicPr>
            <p:cNvPr id="51" name="Picture 8" descr="https://em.wattpad.com/4781137d553c9df5f02c9a506fb5e36e31ba207e/68747470733a2f2f73332e616d617a6f6e6177732e636f6d2f776174747061642d6d656469612d736572766963652f53746f7279496d6167652f735f344a456e6f6d714a6c7246513d3d2d3231383639373031382e313433316261393365613932366163612e706e67?s=fit&amp;w=720&amp;h=72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rot="10800000">
              <a:off x="2968007" y="4638260"/>
              <a:ext cx="1819819" cy="99255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xmlns="" id="{66FBA9E0-8B0D-4FBD-9A1F-F480B0128F51}"/>
                </a:ext>
              </a:extLst>
            </p:cNvPr>
            <p:cNvGrpSpPr/>
            <p:nvPr/>
          </p:nvGrpSpPr>
          <p:grpSpPr>
            <a:xfrm>
              <a:off x="3106662" y="4805712"/>
              <a:ext cx="1514420" cy="621471"/>
              <a:chOff x="525827" y="169585"/>
              <a:chExt cx="4652442" cy="1544592"/>
            </a:xfrm>
          </p:grpSpPr>
          <p:pic>
            <p:nvPicPr>
              <p:cNvPr id="20" name="Picture 2">
                <a:extLst>
                  <a:ext uri="{FF2B5EF4-FFF2-40B4-BE49-F238E27FC236}">
                    <a16:creationId xmlns:a16="http://schemas.microsoft.com/office/drawing/2014/main" xmlns="" id="{3870C883-9ED9-4D48-A753-6C20B5F6C52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25827" y="418894"/>
                <a:ext cx="4652442" cy="1295283"/>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3">
                <a:extLst>
                  <a:ext uri="{FF2B5EF4-FFF2-40B4-BE49-F238E27FC236}">
                    <a16:creationId xmlns:a16="http://schemas.microsoft.com/office/drawing/2014/main" xmlns="" id="{FA715C10-9BA1-47FB-BDF5-EC676FB2715E}"/>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44399" y="169585"/>
                <a:ext cx="1047750" cy="2762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pic>
        <p:nvPicPr>
          <p:cNvPr id="49" name="Picture 8" descr="https://em.wattpad.com/4781137d553c9df5f02c9a506fb5e36e31ba207e/68747470733a2f2f73332e616d617a6f6e6177732e636f6d2f776174747061642d6d656469612d736572766963652f53746f7279496d6167652f735f344a456e6f6d714a6c7246513d3d2d3231383639373031382e313433316261393365613932366163612e706e67?s=fit&amp;w=720&amp;h=720"/>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rot="10493461">
            <a:off x="32002" y="1983811"/>
            <a:ext cx="2625428" cy="880545"/>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xmlns="" id="{4F311AF7-AF0F-4BC7-915F-7BB6F3C4C2BB}"/>
              </a:ext>
            </a:extLst>
          </p:cNvPr>
          <p:cNvGrpSpPr/>
          <p:nvPr/>
        </p:nvGrpSpPr>
        <p:grpSpPr>
          <a:xfrm rot="21293461">
            <a:off x="120198" y="2150705"/>
            <a:ext cx="2235285" cy="470660"/>
            <a:chOff x="455861" y="5132082"/>
            <a:chExt cx="5498864" cy="784393"/>
          </a:xfrm>
        </p:grpSpPr>
        <p:pic>
          <p:nvPicPr>
            <p:cNvPr id="26" name="Picture 25">
              <a:extLst>
                <a:ext uri="{FF2B5EF4-FFF2-40B4-BE49-F238E27FC236}">
                  <a16:creationId xmlns:a16="http://schemas.microsoft.com/office/drawing/2014/main" xmlns="" id="{72005941-3A58-409D-B54B-A50B5D9BD1D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73027" y="5365400"/>
              <a:ext cx="5481698" cy="551075"/>
            </a:xfrm>
            <a:prstGeom prst="rect">
              <a:avLst/>
            </a:prstGeom>
            <a:ln w="19050">
              <a:noFill/>
            </a:ln>
          </p:spPr>
        </p:pic>
        <p:pic>
          <p:nvPicPr>
            <p:cNvPr id="27" name="Picture 26">
              <a:extLst>
                <a:ext uri="{FF2B5EF4-FFF2-40B4-BE49-F238E27FC236}">
                  <a16:creationId xmlns:a16="http://schemas.microsoft.com/office/drawing/2014/main" xmlns="" id="{5C4CE0A8-57A8-44F8-BA11-5C9780938C5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55861" y="5132082"/>
              <a:ext cx="1694632" cy="309281"/>
            </a:xfrm>
            <a:prstGeom prst="rect">
              <a:avLst/>
            </a:prstGeom>
            <a:ln w="19050">
              <a:noFill/>
            </a:ln>
          </p:spPr>
        </p:pic>
      </p:grpSp>
      <p:pic>
        <p:nvPicPr>
          <p:cNvPr id="47" name="Picture 8" descr="https://em.wattpad.com/4781137d553c9df5f02c9a506fb5e36e31ba207e/68747470733a2f2f73332e616d617a6f6e6177732e636f6d2f776174747061642d6d656469612d736572766963652f53746f7279496d6167652f735f344a456e6f6d714a6c7246513d3d2d3231383639373031382e313433316261393365613932366163612e706e67?s=fit&amp;w=720&amp;h=720"/>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rot="21038956">
            <a:off x="2251397" y="53806"/>
            <a:ext cx="2213866" cy="108047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xmlns="" id="{86481747-4DFD-42B1-8FD3-236AC5555013}"/>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rot="21038956">
            <a:off x="2470715" y="448154"/>
            <a:ext cx="1852087" cy="406750"/>
          </a:xfrm>
          <a:prstGeom prst="rect">
            <a:avLst/>
          </a:prstGeom>
          <a:ln w="28575">
            <a:noFill/>
          </a:ln>
        </p:spPr>
      </p:pic>
      <p:grpSp>
        <p:nvGrpSpPr>
          <p:cNvPr id="62" name="Group 61"/>
          <p:cNvGrpSpPr/>
          <p:nvPr/>
        </p:nvGrpSpPr>
        <p:grpSpPr>
          <a:xfrm rot="20643213">
            <a:off x="3002799" y="4999897"/>
            <a:ext cx="1736844" cy="861520"/>
            <a:chOff x="1371642" y="5337221"/>
            <a:chExt cx="1736844" cy="861520"/>
          </a:xfrm>
        </p:grpSpPr>
        <p:pic>
          <p:nvPicPr>
            <p:cNvPr id="50" name="Picture 8" descr="https://em.wattpad.com/4781137d553c9df5f02c9a506fb5e36e31ba207e/68747470733a2f2f73332e616d617a6f6e6177732e636f6d2f776174747061642d6d656469612d736572766963652f53746f7279496d6167652f735f344a456e6f6d714a6c7246513d3d2d3231383639373031382e313433316261393365613932366163612e706e67?s=fit&amp;w=720&amp;h=720"/>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371642" y="5337221"/>
              <a:ext cx="1736844" cy="86152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xmlns="" id="{5F1E6871-90D4-4E40-B005-3C3BB1218C18}"/>
                </a:ext>
              </a:extLst>
            </p:cNvPr>
            <p:cNvGrpSpPr/>
            <p:nvPr/>
          </p:nvGrpSpPr>
          <p:grpSpPr>
            <a:xfrm>
              <a:off x="1497194" y="5519773"/>
              <a:ext cx="1492390" cy="460169"/>
              <a:chOff x="4116669" y="4760191"/>
              <a:chExt cx="3081801" cy="924512"/>
            </a:xfrm>
          </p:grpSpPr>
          <p:pic>
            <p:nvPicPr>
              <p:cNvPr id="33" name="Picture 32">
                <a:extLst>
                  <a:ext uri="{FF2B5EF4-FFF2-40B4-BE49-F238E27FC236}">
                    <a16:creationId xmlns:a16="http://schemas.microsoft.com/office/drawing/2014/main" xmlns="" id="{C9170876-D0C8-4474-A807-01489DA99752}"/>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4116669" y="5109718"/>
                <a:ext cx="3081801" cy="574985"/>
              </a:xfrm>
              <a:prstGeom prst="rect">
                <a:avLst/>
              </a:prstGeom>
              <a:ln w="19050">
                <a:noFill/>
              </a:ln>
            </p:spPr>
          </p:pic>
          <p:pic>
            <p:nvPicPr>
              <p:cNvPr id="34" name="Picture 33">
                <a:extLst>
                  <a:ext uri="{FF2B5EF4-FFF2-40B4-BE49-F238E27FC236}">
                    <a16:creationId xmlns:a16="http://schemas.microsoft.com/office/drawing/2014/main" xmlns="" id="{DB1864B2-1BE1-43B8-BDF1-324EB6ED222A}"/>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4139607" y="4760191"/>
                <a:ext cx="1488113" cy="337508"/>
              </a:xfrm>
              <a:prstGeom prst="rect">
                <a:avLst/>
              </a:prstGeom>
              <a:ln w="19050">
                <a:noFill/>
              </a:ln>
            </p:spPr>
          </p:pic>
        </p:grpSp>
      </p:grpSp>
      <p:pic>
        <p:nvPicPr>
          <p:cNvPr id="1032" name="Picture 8" descr="https://em.wattpad.com/4781137d553c9df5f02c9a506fb5e36e31ba207e/68747470733a2f2f73332e616d617a6f6e6177732e636f6d2f776174747061642d6d656469612d736572766963652f53746f7279496d6167652f735f344a456e6f6d714a6c7246513d3d2d3231383639373031382e313433316261393365613932366163612e706e67?s=fit&amp;w=720&amp;h=720"/>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003180" y="5982904"/>
            <a:ext cx="2636774" cy="85728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xmlns="" id="{BB8DC451-854A-4BCA-BBCF-B9D0909C19E3}"/>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1198133" y="6156904"/>
            <a:ext cx="379152" cy="158229"/>
          </a:xfrm>
          <a:prstGeom prst="rect">
            <a:avLst/>
          </a:prstGeom>
        </p:spPr>
      </p:pic>
      <p:pic>
        <p:nvPicPr>
          <p:cNvPr id="37" name="Picture 36">
            <a:extLst>
              <a:ext uri="{FF2B5EF4-FFF2-40B4-BE49-F238E27FC236}">
                <a16:creationId xmlns:a16="http://schemas.microsoft.com/office/drawing/2014/main" xmlns="" id="{A5ED940A-C361-4CAB-A785-DF3F47F59E5F}"/>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1207394" y="6318038"/>
            <a:ext cx="2259801" cy="296187"/>
          </a:xfrm>
          <a:prstGeom prst="rect">
            <a:avLst/>
          </a:prstGeom>
          <a:ln w="19050">
            <a:noFill/>
          </a:ln>
        </p:spPr>
      </p:pic>
      <p:grpSp>
        <p:nvGrpSpPr>
          <p:cNvPr id="39" name="Group 38"/>
          <p:cNvGrpSpPr/>
          <p:nvPr/>
        </p:nvGrpSpPr>
        <p:grpSpPr>
          <a:xfrm rot="21248641">
            <a:off x="429412" y="1288120"/>
            <a:ext cx="1766048" cy="681393"/>
            <a:chOff x="-14691" y="3611450"/>
            <a:chExt cx="2511625" cy="856543"/>
          </a:xfrm>
        </p:grpSpPr>
        <p:pic>
          <p:nvPicPr>
            <p:cNvPr id="52" name="Picture 8" descr="https://em.wattpad.com/4781137d553c9df5f02c9a506fb5e36e31ba207e/68747470733a2f2f73332e616d617a6f6e6177732e636f6d2f776174747061642d6d656469612d736572766963652f53746f7279496d6167652f735f344a456e6f6d714a6c7246513d3d2d3231383639373031382e313433316261393365613932366163612e706e67?s=fit&amp;w=720&amp;h=720"/>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rot="10800000">
              <a:off x="-14691" y="3611450"/>
              <a:ext cx="2511625" cy="85654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xmlns="" id="{B9473398-01ED-497C-95D7-24D02702EF3D}"/>
                </a:ext>
              </a:extLst>
            </p:cNvPr>
            <p:cNvGrpSpPr/>
            <p:nvPr/>
          </p:nvGrpSpPr>
          <p:grpSpPr>
            <a:xfrm>
              <a:off x="187798" y="3766961"/>
              <a:ext cx="2077035" cy="509861"/>
              <a:chOff x="883293" y="5330555"/>
              <a:chExt cx="3987321" cy="978792"/>
            </a:xfrm>
          </p:grpSpPr>
          <p:pic>
            <p:nvPicPr>
              <p:cNvPr id="29" name="Picture 28"/>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50968" y="5677044"/>
                <a:ext cx="3919646" cy="632303"/>
              </a:xfrm>
              <a:prstGeom prst="rect">
                <a:avLst/>
              </a:prstGeom>
              <a:noFill/>
              <a:ln w="19050">
                <a:noFill/>
                <a:miter lim="800000"/>
                <a:headEnd/>
                <a:tailEnd/>
              </a:ln>
            </p:spPr>
          </p:pic>
          <p:pic>
            <p:nvPicPr>
              <p:cNvPr id="30" name="Picture 29"/>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83293" y="5330555"/>
                <a:ext cx="1794554" cy="296131"/>
              </a:xfrm>
              <a:prstGeom prst="rect">
                <a:avLst/>
              </a:prstGeom>
              <a:noFill/>
              <a:ln w="19050">
                <a:noFill/>
                <a:miter lim="800000"/>
                <a:headEnd/>
                <a:tailEnd/>
              </a:ln>
            </p:spPr>
          </p:pic>
        </p:grpSp>
      </p:grpSp>
      <p:grpSp>
        <p:nvGrpSpPr>
          <p:cNvPr id="63" name="Group 62"/>
          <p:cNvGrpSpPr/>
          <p:nvPr/>
        </p:nvGrpSpPr>
        <p:grpSpPr>
          <a:xfrm rot="741470">
            <a:off x="-19086" y="5261501"/>
            <a:ext cx="3008521" cy="540319"/>
            <a:chOff x="384928" y="6175221"/>
            <a:chExt cx="3696213" cy="676898"/>
          </a:xfrm>
        </p:grpSpPr>
        <p:pic>
          <p:nvPicPr>
            <p:cNvPr id="53" name="Picture 8" descr="https://em.wattpad.com/4781137d553c9df5f02c9a506fb5e36e31ba207e/68747470733a2f2f73332e616d617a6f6e6177732e636f6d2f776174747061642d6d656469612d736572766963652f53746f7279496d6167652f735f344a456e6f6d714a6c7246513d3d2d3231383639373031382e313433316261393365613932366163612e706e67?s=fit&amp;w=720&amp;h=720"/>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rot="10800000">
              <a:off x="384928" y="6175221"/>
              <a:ext cx="3696213" cy="67689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xmlns="" id="{1B99848A-0CAF-4F5D-A2A7-60EC5F124DFC}"/>
                </a:ext>
              </a:extLst>
            </p:cNvPr>
            <p:cNvGrpSpPr/>
            <p:nvPr/>
          </p:nvGrpSpPr>
          <p:grpSpPr>
            <a:xfrm>
              <a:off x="674655" y="6302620"/>
              <a:ext cx="3086712" cy="354496"/>
              <a:chOff x="719652" y="3061479"/>
              <a:chExt cx="5785062" cy="632875"/>
            </a:xfrm>
          </p:grpSpPr>
          <p:pic>
            <p:nvPicPr>
              <p:cNvPr id="23" name="Picture 6">
                <a:extLst>
                  <a:ext uri="{FF2B5EF4-FFF2-40B4-BE49-F238E27FC236}">
                    <a16:creationId xmlns:a16="http://schemas.microsoft.com/office/drawing/2014/main" xmlns="" id="{2EED8007-0016-457C-9B6C-36A4B7447FCA}"/>
                  </a:ext>
                </a:extLst>
              </p:cNvPr>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a:stretch/>
            </p:blipFill>
            <p:spPr bwMode="auto">
              <a:xfrm>
                <a:off x="719652" y="3352796"/>
                <a:ext cx="5785062" cy="341558"/>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7">
                <a:extLst>
                  <a:ext uri="{FF2B5EF4-FFF2-40B4-BE49-F238E27FC236}">
                    <a16:creationId xmlns:a16="http://schemas.microsoft.com/office/drawing/2014/main" xmlns="" id="{8157F518-E25C-400A-ACD0-2C6077C6F4D9}"/>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785900" y="3061479"/>
                <a:ext cx="1381162" cy="276244"/>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grpSp>
      </p:grpSp>
      <p:grpSp>
        <p:nvGrpSpPr>
          <p:cNvPr id="7" name="Group 6"/>
          <p:cNvGrpSpPr/>
          <p:nvPr/>
        </p:nvGrpSpPr>
        <p:grpSpPr>
          <a:xfrm rot="21031891">
            <a:off x="1699646" y="4383778"/>
            <a:ext cx="1998031" cy="931801"/>
            <a:chOff x="196096" y="1802648"/>
            <a:chExt cx="1998031" cy="931801"/>
          </a:xfrm>
        </p:grpSpPr>
        <p:pic>
          <p:nvPicPr>
            <p:cNvPr id="54" name="Picture 8" descr="https://em.wattpad.com/4781137d553c9df5f02c9a506fb5e36e31ba207e/68747470733a2f2f73332e616d617a6f6e6177732e636f6d2f776174747061642d6d656469612d736572766963652f53746f7279496d6167652f735f344a456e6f6d714a6c7246513d3d2d3231383639373031382e313433316261393365613932366163612e706e67?s=fit&amp;w=720&amp;h=720"/>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rot="10800000">
              <a:off x="196096" y="1802648"/>
              <a:ext cx="1998031" cy="93180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302113" y="2080471"/>
              <a:ext cx="1663385" cy="449168"/>
            </a:xfrm>
            <a:prstGeom prst="rect">
              <a:avLst/>
            </a:prstGeom>
            <a:ln w="19050">
              <a:noFill/>
            </a:ln>
          </p:spPr>
        </p:pic>
        <p:pic>
          <p:nvPicPr>
            <p:cNvPr id="3" name="Picture 2"/>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312826" y="1923255"/>
              <a:ext cx="573595" cy="134487"/>
            </a:xfrm>
            <a:prstGeom prst="rect">
              <a:avLst/>
            </a:prstGeom>
            <a:ln w="19050">
              <a:solidFill>
                <a:srgbClr val="000000"/>
              </a:solidFill>
            </a:ln>
          </p:spPr>
        </p:pic>
      </p:grpSp>
      <p:pic>
        <p:nvPicPr>
          <p:cNvPr id="64" name="Picture 63">
            <a:extLst>
              <a:ext uri="{FF2B5EF4-FFF2-40B4-BE49-F238E27FC236}">
                <a16:creationId xmlns:a16="http://schemas.microsoft.com/office/drawing/2014/main" xmlns="" id="{A933D813-18BB-46F7-9FD1-7FEC5A32180C}"/>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rot="20961998">
            <a:off x="2436777" y="395147"/>
            <a:ext cx="606650" cy="172264"/>
          </a:xfrm>
          <a:prstGeom prst="rect">
            <a:avLst/>
          </a:prstGeom>
          <a:ln w="28575">
            <a:noFill/>
          </a:ln>
        </p:spPr>
      </p:pic>
    </p:spTree>
    <p:extLst>
      <p:ext uri="{BB962C8B-B14F-4D97-AF65-F5344CB8AC3E}">
        <p14:creationId xmlns:p14="http://schemas.microsoft.com/office/powerpoint/2010/main" val="2640338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98308"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4" name="Rounded Rectangle 13"/>
          <p:cNvSpPr/>
          <p:nvPr/>
        </p:nvSpPr>
        <p:spPr>
          <a:xfrm>
            <a:off x="0" y="192367"/>
            <a:ext cx="12192000"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6" name="Rounded Rectangle 15"/>
          <p:cNvSpPr/>
          <p:nvPr/>
        </p:nvSpPr>
        <p:spPr>
          <a:xfrm>
            <a:off x="1009716" y="1210456"/>
            <a:ext cx="10172076" cy="1480261"/>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“No one watches ‘live’ TV anymore outside of sports”</a:t>
            </a:r>
          </a:p>
        </p:txBody>
      </p:sp>
      <p:pic>
        <p:nvPicPr>
          <p:cNvPr id="9" name="Picture 8">
            <a:extLst>
              <a:ext uri="{FF2B5EF4-FFF2-40B4-BE49-F238E27FC236}">
                <a16:creationId xmlns:a16="http://schemas.microsoft.com/office/drawing/2014/main" xmlns="" id="{8D0DA04F-E941-4BE6-8A89-46465A7479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sp>
        <p:nvSpPr>
          <p:cNvPr id="10" name="Rounded Rectangle 14">
            <a:extLst>
              <a:ext uri="{FF2B5EF4-FFF2-40B4-BE49-F238E27FC236}">
                <a16:creationId xmlns:a16="http://schemas.microsoft.com/office/drawing/2014/main" xmlns="" id="{2C5052E1-00BB-40AD-81C8-13EFD7127E7B}"/>
              </a:ext>
            </a:extLst>
          </p:cNvPr>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pic>
        <p:nvPicPr>
          <p:cNvPr id="11" name="Picture 10">
            <a:extLst>
              <a:ext uri="{FF2B5EF4-FFF2-40B4-BE49-F238E27FC236}">
                <a16:creationId xmlns:a16="http://schemas.microsoft.com/office/drawing/2014/main" xmlns="" id="{6820179C-EDBC-4034-A9A6-B1BCAD0D43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spTree>
    <p:extLst>
      <p:ext uri="{BB962C8B-B14F-4D97-AF65-F5344CB8AC3E}">
        <p14:creationId xmlns:p14="http://schemas.microsoft.com/office/powerpoint/2010/main" val="3130737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F007648C-A7FE-40BF-A1A3-1C6BFE09B878}"/>
              </a:ext>
            </a:extLst>
          </p:cNvPr>
          <p:cNvSpPr txBox="1">
            <a:spLocks/>
          </p:cNvSpPr>
          <p:nvPr/>
        </p:nvSpPr>
        <p:spPr>
          <a:xfrm>
            <a:off x="97654" y="388230"/>
            <a:ext cx="12044495" cy="5649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solidFill>
                  <a:srgbClr val="0099FF"/>
                </a:solidFill>
                <a:latin typeface="Open Sans" panose="020B0606030504020204" pitchFamily="34" charset="0"/>
                <a:ea typeface="Open Sans" panose="020B0606030504020204" pitchFamily="34" charset="0"/>
                <a:cs typeface="Open Sans" panose="020B0606030504020204" pitchFamily="34" charset="0"/>
              </a:rPr>
              <a:t>The Vast Majority Of TV Viewing Across All Major Demos Is Watched “Live” </a:t>
            </a:r>
          </a:p>
          <a:p>
            <a:r>
              <a:rPr lang="en-US" sz="2600" dirty="0">
                <a:solidFill>
                  <a:srgbClr val="0099FF"/>
                </a:solidFill>
                <a:latin typeface="Open Sans" panose="020B0606030504020204" pitchFamily="34" charset="0"/>
                <a:ea typeface="Open Sans" panose="020B0606030504020204" pitchFamily="34" charset="0"/>
                <a:cs typeface="Open Sans" panose="020B0606030504020204" pitchFamily="34" charset="0"/>
              </a:rPr>
              <a:t>(85% - 89%)</a:t>
            </a:r>
          </a:p>
        </p:txBody>
      </p:sp>
      <p:sp>
        <p:nvSpPr>
          <p:cNvPr id="9" name="Text Placeholder 3">
            <a:extLst>
              <a:ext uri="{FF2B5EF4-FFF2-40B4-BE49-F238E27FC236}">
                <a16:creationId xmlns:a16="http://schemas.microsoft.com/office/drawing/2014/main" xmlns="" id="{BB8597BD-63BC-46E2-B6E8-99CE6FAC0E80}"/>
              </a:ext>
            </a:extLst>
          </p:cNvPr>
          <p:cNvSpPr txBox="1">
            <a:spLocks/>
          </p:cNvSpPr>
          <p:nvPr/>
        </p:nvSpPr>
        <p:spPr>
          <a:xfrm>
            <a:off x="184863" y="6437278"/>
            <a:ext cx="7498327" cy="173988"/>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Source: VAB analysis of Nielsen Total Audience Report 1Q 2019; based on U.S. population.</a:t>
            </a:r>
            <a:endParaRPr lang="en-US" sz="700" i="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xmlns="" id="{FC899B94-E7A4-4AED-981B-81AA7B5413F5}"/>
              </a:ext>
            </a:extLst>
          </p:cNvPr>
          <p:cNvSpPr txBox="1"/>
          <p:nvPr/>
        </p:nvSpPr>
        <p:spPr>
          <a:xfrm>
            <a:off x="1693332" y="1635039"/>
            <a:ext cx="8805333" cy="584775"/>
          </a:xfrm>
          <a:prstGeom prst="rect">
            <a:avLst/>
          </a:prstGeom>
          <a:noFill/>
        </p:spPr>
        <p:txBody>
          <a:bodyPr wrap="square" rtlCol="0">
            <a:spAutoFit/>
          </a:bodyPr>
          <a:lstStyle/>
          <a:p>
            <a:pPr algn="ctr" defTabSz="457200">
              <a:defRPr/>
            </a:pPr>
            <a:r>
              <a:rPr lang="en-US" sz="16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Average Weekly TV Time Spent: “Live” vs. “Time-Shifted” Viewing</a:t>
            </a:r>
          </a:p>
          <a:p>
            <a:pPr algn="ctr" defTabSz="457200">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1Q ‘19</a:t>
            </a:r>
          </a:p>
        </p:txBody>
      </p:sp>
      <p:pic>
        <p:nvPicPr>
          <p:cNvPr id="7" name="Picture 6">
            <a:extLst>
              <a:ext uri="{FF2B5EF4-FFF2-40B4-BE49-F238E27FC236}">
                <a16:creationId xmlns:a16="http://schemas.microsoft.com/office/drawing/2014/main" xmlns="" id="{2F38C855-CCCE-49D2-8C88-DD00D68A57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11" name="Slide Number Placeholder 8">
            <a:extLst>
              <a:ext uri="{FF2B5EF4-FFF2-40B4-BE49-F238E27FC236}">
                <a16:creationId xmlns:a16="http://schemas.microsoft.com/office/drawing/2014/main" xmlns="" id="{8E339D9F-C0DB-4287-8DEC-A90E8FB9DDF9}"/>
              </a:ext>
            </a:extLst>
          </p:cNvPr>
          <p:cNvSpPr txBox="1">
            <a:spLocks/>
          </p:cNvSpPr>
          <p:nvPr/>
        </p:nvSpPr>
        <p:spPr>
          <a:xfrm>
            <a:off x="11621297"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xmlns="" id="{1D759375-EF11-426A-983B-35940CBB9181}"/>
              </a:ext>
            </a:extLst>
          </p:cNvPr>
          <p:cNvSpPr/>
          <p:nvPr/>
        </p:nvSpPr>
        <p:spPr>
          <a:xfrm>
            <a:off x="0" y="6644480"/>
            <a:ext cx="12192000"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13" name="Chart 12">
            <a:extLst>
              <a:ext uri="{FF2B5EF4-FFF2-40B4-BE49-F238E27FC236}">
                <a16:creationId xmlns:a16="http://schemas.microsoft.com/office/drawing/2014/main" xmlns="" id="{BAFCC171-8A40-4797-811F-0CA81848DAA1}"/>
              </a:ext>
            </a:extLst>
          </p:cNvPr>
          <p:cNvGraphicFramePr/>
          <p:nvPr>
            <p:extLst>
              <p:ext uri="{D42A27DB-BD31-4B8C-83A1-F6EECF244321}">
                <p14:modId xmlns:p14="http://schemas.microsoft.com/office/powerpoint/2010/main" val="511035012"/>
              </p:ext>
            </p:extLst>
          </p:nvPr>
        </p:nvGraphicFramePr>
        <p:xfrm>
          <a:off x="669073" y="2477163"/>
          <a:ext cx="10861288" cy="3702766"/>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1153138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626883"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4" name="Rounded Rectangle 13"/>
          <p:cNvSpPr/>
          <p:nvPr/>
        </p:nvSpPr>
        <p:spPr>
          <a:xfrm>
            <a:off x="0" y="192367"/>
            <a:ext cx="12191999"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6" name="Rounded Rectangle 15"/>
          <p:cNvSpPr/>
          <p:nvPr/>
        </p:nvSpPr>
        <p:spPr>
          <a:xfrm>
            <a:off x="1009715" y="1210456"/>
            <a:ext cx="10172076" cy="1480261"/>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“Younger audiences are much more engaged with </a:t>
            </a:r>
          </a:p>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YouTube content than TV programming”</a:t>
            </a:r>
          </a:p>
        </p:txBody>
      </p:sp>
      <p:pic>
        <p:nvPicPr>
          <p:cNvPr id="9" name="Picture 8">
            <a:extLst>
              <a:ext uri="{FF2B5EF4-FFF2-40B4-BE49-F238E27FC236}">
                <a16:creationId xmlns:a16="http://schemas.microsoft.com/office/drawing/2014/main" xmlns="" id="{8AE4B2DB-DBD2-4569-8B87-EB9D0AC99A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sp>
        <p:nvSpPr>
          <p:cNvPr id="10" name="Rounded Rectangle 14">
            <a:extLst>
              <a:ext uri="{FF2B5EF4-FFF2-40B4-BE49-F238E27FC236}">
                <a16:creationId xmlns:a16="http://schemas.microsoft.com/office/drawing/2014/main" xmlns="" id="{12327CD4-4F15-4D78-B2AE-1DF50C8B310D}"/>
              </a:ext>
            </a:extLst>
          </p:cNvPr>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pic>
        <p:nvPicPr>
          <p:cNvPr id="11" name="Picture 10">
            <a:extLst>
              <a:ext uri="{FF2B5EF4-FFF2-40B4-BE49-F238E27FC236}">
                <a16:creationId xmlns:a16="http://schemas.microsoft.com/office/drawing/2014/main" xmlns="" id="{3A0243B8-62E9-4C38-869B-5FB3EA03CF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spTree>
    <p:extLst>
      <p:ext uri="{BB962C8B-B14F-4D97-AF65-F5344CB8AC3E}">
        <p14:creationId xmlns:p14="http://schemas.microsoft.com/office/powerpoint/2010/main" val="878062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539226" y="315500"/>
            <a:ext cx="11304231" cy="819805"/>
          </a:xfrm>
        </p:spPr>
        <p:txBody>
          <a:bodyPr/>
          <a:lstStyle/>
          <a:p>
            <a:pPr>
              <a:lnSpc>
                <a:spcPct val="100000"/>
              </a:lnSpc>
            </a:pPr>
            <a:r>
              <a:rPr lang="en-US" dirty="0">
                <a:solidFill>
                  <a:srgbClr val="0099FF"/>
                </a:solidFill>
                <a:latin typeface="Open Sans" panose="020B0606030504020204" pitchFamily="34" charset="0"/>
                <a:ea typeface="Open Sans" panose="020B0606030504020204" pitchFamily="34" charset="0"/>
                <a:cs typeface="Open Sans" panose="020B0606030504020204" pitchFamily="34" charset="0"/>
              </a:rPr>
              <a:t>Millennials Are </a:t>
            </a:r>
            <a:r>
              <a:rPr lang="en-US" u="sng" dirty="0">
                <a:solidFill>
                  <a:srgbClr val="0099FF"/>
                </a:solidFill>
                <a:latin typeface="Open Sans" panose="020B0606030504020204" pitchFamily="34" charset="0"/>
                <a:ea typeface="Open Sans" panose="020B0606030504020204" pitchFamily="34" charset="0"/>
                <a:cs typeface="Open Sans" panose="020B0606030504020204" pitchFamily="34" charset="0"/>
              </a:rPr>
              <a:t>More</a:t>
            </a:r>
            <a:r>
              <a:rPr lang="en-US" dirty="0">
                <a:solidFill>
                  <a:srgbClr val="0099FF"/>
                </a:solidFill>
                <a:latin typeface="Open Sans" panose="020B0606030504020204" pitchFamily="34" charset="0"/>
                <a:ea typeface="Open Sans" panose="020B0606030504020204" pitchFamily="34" charset="0"/>
                <a:cs typeface="Open Sans" panose="020B0606030504020204" pitchFamily="34" charset="0"/>
              </a:rPr>
              <a:t> Emotionally Invested In TV Programs Than They Are In Original YouTube Content</a:t>
            </a:r>
          </a:p>
        </p:txBody>
      </p:sp>
      <p:cxnSp>
        <p:nvCxnSpPr>
          <p:cNvPr id="56" name="Straight Connector 55"/>
          <p:cNvCxnSpPr>
            <a:cxnSpLocks/>
          </p:cNvCxnSpPr>
          <p:nvPr/>
        </p:nvCxnSpPr>
        <p:spPr>
          <a:xfrm>
            <a:off x="3347287" y="2413596"/>
            <a:ext cx="0" cy="3468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a:cxnSpLocks/>
          </p:cNvCxnSpPr>
          <p:nvPr/>
        </p:nvCxnSpPr>
        <p:spPr>
          <a:xfrm>
            <a:off x="6295959" y="2413596"/>
            <a:ext cx="0" cy="3468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cxnSpLocks/>
          </p:cNvCxnSpPr>
          <p:nvPr/>
        </p:nvCxnSpPr>
        <p:spPr>
          <a:xfrm>
            <a:off x="9244631" y="2413596"/>
            <a:ext cx="0" cy="3468708"/>
          </a:xfrm>
          <a:prstGeom prst="line">
            <a:avLst/>
          </a:prstGeom>
        </p:spPr>
        <p:style>
          <a:lnRef idx="2">
            <a:schemeClr val="accent1"/>
          </a:lnRef>
          <a:fillRef idx="0">
            <a:schemeClr val="accent1"/>
          </a:fillRef>
          <a:effectRef idx="1">
            <a:schemeClr val="accent1"/>
          </a:effectRef>
          <a:fontRef idx="minor">
            <a:schemeClr val="tx1"/>
          </a:fontRef>
        </p:style>
      </p:cxnSp>
      <p:sp>
        <p:nvSpPr>
          <p:cNvPr id="62" name="Text Placeholder 3"/>
          <p:cNvSpPr>
            <a:spLocks noGrp="1"/>
          </p:cNvSpPr>
          <p:nvPr>
            <p:ph type="body" sz="quarter" idx="14"/>
          </p:nvPr>
        </p:nvSpPr>
        <p:spPr>
          <a:xfrm>
            <a:off x="102395" y="6424820"/>
            <a:ext cx="10255838" cy="299966"/>
          </a:xfrm>
        </p:spPr>
        <p:txBody>
          <a:bodyPr vert="horz"/>
          <a:lstStyle/>
          <a:p>
            <a:r>
              <a:rPr lang="en-US" sz="700" dirty="0">
                <a:latin typeface="Open Sans" panose="020B0606030504020204" pitchFamily="34" charset="0"/>
                <a:ea typeface="Open Sans" panose="020B0606030504020204" pitchFamily="34" charset="0"/>
                <a:cs typeface="Open Sans" panose="020B0606030504020204" pitchFamily="34" charset="0"/>
              </a:rPr>
              <a:t>Source: VAB / Research Now “Program Engagement” Survey, April 2018. TV: Q8: Which of the following statements are true for you? YouTube: Q17: Which of the following statements are true for you? Check any that apply. Base = Those who regularly watch original content on YouTube; Millennials = A18-34. Total Respondents=1,001</a:t>
            </a:r>
          </a:p>
        </p:txBody>
      </p:sp>
      <p:sp>
        <p:nvSpPr>
          <p:cNvPr id="6" name="TextBox 5"/>
          <p:cNvSpPr txBox="1"/>
          <p:nvPr/>
        </p:nvSpPr>
        <p:spPr>
          <a:xfrm>
            <a:off x="859666" y="3347187"/>
            <a:ext cx="2129241" cy="59968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1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Laughed Out Loud </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Because Of Something That Happened On A </a:t>
            </a:r>
            <a:r>
              <a:rPr kumimoji="0" lang="en-US" sz="1100" b="1" i="0" u="none" strike="noStrike" kern="1200" cap="none" spc="0" normalizeH="0" baseline="0" noProof="0" dirty="0">
                <a:ln>
                  <a:noFill/>
                </a:ln>
                <a:solidFill>
                  <a:srgbClr val="3682B4"/>
                </a:solidFill>
                <a:effectLst/>
                <a:uLnTx/>
                <a:uFillTx/>
                <a:latin typeface="Open Sans" panose="020B0606030504020204" pitchFamily="34" charset="0"/>
                <a:ea typeface="Open Sans" panose="020B0606030504020204" pitchFamily="34" charset="0"/>
                <a:cs typeface="Open Sans" panose="020B0606030504020204" pitchFamily="34" charset="0"/>
              </a:rPr>
              <a:t>TV Program</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xmlns="" id="{D849A5BE-44CC-4078-9E14-729FA29D4434}"/>
              </a:ext>
            </a:extLst>
          </p:cNvPr>
          <p:cNvSpPr txBox="1"/>
          <p:nvPr/>
        </p:nvSpPr>
        <p:spPr>
          <a:xfrm>
            <a:off x="1718136" y="4021702"/>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73%</a:t>
            </a:r>
          </a:p>
        </p:txBody>
      </p:sp>
      <p:sp>
        <p:nvSpPr>
          <p:cNvPr id="37" name="TextBox 36">
            <a:extLst>
              <a:ext uri="{FF2B5EF4-FFF2-40B4-BE49-F238E27FC236}">
                <a16:creationId xmlns:a16="http://schemas.microsoft.com/office/drawing/2014/main" xmlns="" id="{0998A3DA-9864-450B-8C9E-023174741503}"/>
              </a:ext>
            </a:extLst>
          </p:cNvPr>
          <p:cNvSpPr txBox="1"/>
          <p:nvPr/>
        </p:nvSpPr>
        <p:spPr>
          <a:xfrm>
            <a:off x="1796458" y="5384140"/>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59%</a:t>
            </a:r>
          </a:p>
        </p:txBody>
      </p:sp>
      <p:pic>
        <p:nvPicPr>
          <p:cNvPr id="9" name="Picture 2" descr="Image result for clipart picture of tv">
            <a:extLst>
              <a:ext uri="{FF2B5EF4-FFF2-40B4-BE49-F238E27FC236}">
                <a16:creationId xmlns:a16="http://schemas.microsoft.com/office/drawing/2014/main" xmlns="" id="{DA945516-BA58-4F73-827B-59A7732E10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4745" y="4059339"/>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xmlns="" id="{51C733E1-3AD9-4886-876D-16F2C1B4527E}"/>
              </a:ext>
            </a:extLst>
          </p:cNvPr>
          <p:cNvSpPr txBox="1"/>
          <p:nvPr/>
        </p:nvSpPr>
        <p:spPr>
          <a:xfrm>
            <a:off x="859666" y="4610632"/>
            <a:ext cx="2057295" cy="59968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1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Laughed Out Loud </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Because Of Something That A </a:t>
            </a:r>
            <a:r>
              <a:rPr kumimoji="0" lang="en-US" sz="11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YouTube Personality</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Did”</a:t>
            </a:r>
          </a:p>
        </p:txBody>
      </p:sp>
      <p:sp>
        <p:nvSpPr>
          <p:cNvPr id="16" name="Rectangle 15"/>
          <p:cNvSpPr/>
          <p:nvPr/>
        </p:nvSpPr>
        <p:spPr>
          <a:xfrm>
            <a:off x="3347288" y="3331671"/>
            <a:ext cx="2955850" cy="59968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“Sat Through An Episode Of A </a:t>
            </a:r>
            <a:r>
              <a:rPr kumimoji="0" lang="en-US" sz="1100" b="1" i="0" u="none" strike="noStrike" kern="1200" cap="none" spc="0" normalizeH="0" baseline="0" noProof="0" dirty="0">
                <a:ln>
                  <a:noFill/>
                </a:ln>
                <a:solidFill>
                  <a:srgbClr val="3682B4"/>
                </a:solidFill>
                <a:effectLst/>
                <a:uLnTx/>
                <a:uFillTx/>
                <a:latin typeface="Open Sans" panose="020B0606030504020204" pitchFamily="34" charset="0"/>
                <a:ea typeface="Open Sans" panose="020B0606030504020204" pitchFamily="34" charset="0"/>
                <a:cs typeface="Open Sans" panose="020B0606030504020204" pitchFamily="34" charset="0"/>
              </a:rPr>
              <a:t>TV Program</a:t>
            </a:r>
            <a:r>
              <a:rPr kumimoji="0" lang="en-US" sz="1100" b="0" i="0" u="none" strike="noStrike" kern="1200" cap="none" spc="0" normalizeH="0" baseline="0" noProof="0" dirty="0">
                <a:ln>
                  <a:noFill/>
                </a:ln>
                <a:solidFill>
                  <a:srgbClr val="3682B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a:t>
            </a:r>
            <a:r>
              <a:rPr kumimoji="0" lang="en-US" sz="11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Anticipation / Worry</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About What's Going To Happen Next"</a:t>
            </a:r>
          </a:p>
        </p:txBody>
      </p:sp>
      <p:sp>
        <p:nvSpPr>
          <p:cNvPr id="35" name="TextBox 34">
            <a:extLst>
              <a:ext uri="{FF2B5EF4-FFF2-40B4-BE49-F238E27FC236}">
                <a16:creationId xmlns:a16="http://schemas.microsoft.com/office/drawing/2014/main" xmlns="" id="{7A17638D-2BEC-4751-8721-4AFBDA7A9C41}"/>
              </a:ext>
            </a:extLst>
          </p:cNvPr>
          <p:cNvSpPr txBox="1"/>
          <p:nvPr/>
        </p:nvSpPr>
        <p:spPr>
          <a:xfrm>
            <a:off x="4561435" y="4016023"/>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65%</a:t>
            </a:r>
          </a:p>
        </p:txBody>
      </p:sp>
      <p:sp>
        <p:nvSpPr>
          <p:cNvPr id="41" name="TextBox 40">
            <a:extLst>
              <a:ext uri="{FF2B5EF4-FFF2-40B4-BE49-F238E27FC236}">
                <a16:creationId xmlns:a16="http://schemas.microsoft.com/office/drawing/2014/main" xmlns="" id="{3ABF0E83-BD10-4D5B-8011-5E4DB64DB678}"/>
              </a:ext>
            </a:extLst>
          </p:cNvPr>
          <p:cNvSpPr txBox="1"/>
          <p:nvPr/>
        </p:nvSpPr>
        <p:spPr>
          <a:xfrm>
            <a:off x="4641945" y="5386100"/>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43%</a:t>
            </a:r>
          </a:p>
        </p:txBody>
      </p:sp>
      <p:pic>
        <p:nvPicPr>
          <p:cNvPr id="69" name="Picture 2" descr="Image result for clipart picture of tv">
            <a:extLst>
              <a:ext uri="{FF2B5EF4-FFF2-40B4-BE49-F238E27FC236}">
                <a16:creationId xmlns:a16="http://schemas.microsoft.com/office/drawing/2014/main" xmlns="" id="{DAE89F8E-9F0D-42BE-B2CB-A6CB98617C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2508" y="4041580"/>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xmlns="" id="{C7ECF077-562C-4118-9BD5-BBCFB39F1797}"/>
              </a:ext>
            </a:extLst>
          </p:cNvPr>
          <p:cNvSpPr/>
          <p:nvPr/>
        </p:nvSpPr>
        <p:spPr>
          <a:xfrm>
            <a:off x="3531543" y="4606468"/>
            <a:ext cx="2346160" cy="768961"/>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“Sat Through A Video Of A </a:t>
            </a:r>
            <a:r>
              <a:rPr kumimoji="0" lang="en-US" sz="11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YouTube Personality </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Anticipation / Worry</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About What's Going To Happen Next”</a:t>
            </a:r>
          </a:p>
        </p:txBody>
      </p:sp>
      <p:pic>
        <p:nvPicPr>
          <p:cNvPr id="2056" name="Picture 8" descr="Image result for emoji cry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7898" y="2135328"/>
            <a:ext cx="995002" cy="9950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598998" y="3306897"/>
            <a:ext cx="2132873" cy="59968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1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Cried</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Because Of A Character's Death on a </a:t>
            </a: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682B4"/>
                </a:solidFill>
                <a:effectLst/>
                <a:uLnTx/>
                <a:uFillTx/>
                <a:latin typeface="Open Sans" panose="020B0606030504020204" pitchFamily="34" charset="0"/>
                <a:ea typeface="Open Sans" panose="020B0606030504020204" pitchFamily="34" charset="0"/>
                <a:cs typeface="Open Sans" panose="020B0606030504020204" pitchFamily="34" charset="0"/>
              </a:rPr>
              <a:t>TV Program</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42" name="TextBox 41">
            <a:extLst>
              <a:ext uri="{FF2B5EF4-FFF2-40B4-BE49-F238E27FC236}">
                <a16:creationId xmlns:a16="http://schemas.microsoft.com/office/drawing/2014/main" xmlns="" id="{57B5B75A-591F-4410-A030-808121AB4EEF}"/>
              </a:ext>
            </a:extLst>
          </p:cNvPr>
          <p:cNvSpPr txBox="1"/>
          <p:nvPr/>
        </p:nvSpPr>
        <p:spPr>
          <a:xfrm>
            <a:off x="7457816" y="4013270"/>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53%</a:t>
            </a:r>
          </a:p>
        </p:txBody>
      </p:sp>
      <p:sp>
        <p:nvSpPr>
          <p:cNvPr id="43" name="TextBox 42">
            <a:extLst>
              <a:ext uri="{FF2B5EF4-FFF2-40B4-BE49-F238E27FC236}">
                <a16:creationId xmlns:a16="http://schemas.microsoft.com/office/drawing/2014/main" xmlns="" id="{59504FE4-FF72-48E9-8AB1-C55C17CC0791}"/>
              </a:ext>
            </a:extLst>
          </p:cNvPr>
          <p:cNvSpPr txBox="1"/>
          <p:nvPr/>
        </p:nvSpPr>
        <p:spPr>
          <a:xfrm>
            <a:off x="7669140" y="5391478"/>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36%</a:t>
            </a:r>
          </a:p>
        </p:txBody>
      </p:sp>
      <p:pic>
        <p:nvPicPr>
          <p:cNvPr id="71" name="Picture 2" descr="Image result for clipart picture of tv">
            <a:extLst>
              <a:ext uri="{FF2B5EF4-FFF2-40B4-BE49-F238E27FC236}">
                <a16:creationId xmlns:a16="http://schemas.microsoft.com/office/drawing/2014/main" xmlns="" id="{FA0200E0-76CC-4432-B3DA-A0D98E2726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13271" y="4067339"/>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xmlns="" id="{C384AD7B-BB6D-411D-BFD2-65E4BDC50FED}"/>
              </a:ext>
            </a:extLst>
          </p:cNvPr>
          <p:cNvSpPr/>
          <p:nvPr/>
        </p:nvSpPr>
        <p:spPr>
          <a:xfrm>
            <a:off x="6492319" y="4630511"/>
            <a:ext cx="2346160" cy="59968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1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Cried</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Because Of Something That Happened In A Video Of An </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Original </a:t>
            </a:r>
            <a:r>
              <a:rPr kumimoji="0" lang="en-US" sz="11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YouTube Personality</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2058" name="Picture 10"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72316" y="2110488"/>
            <a:ext cx="1094501" cy="109450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545500" y="3306897"/>
            <a:ext cx="2132873" cy="59968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“Gotten </a:t>
            </a:r>
            <a:r>
              <a:rPr kumimoji="0" lang="en-US" sz="11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Angry Or Upset</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About A Plot Twist On A </a:t>
            </a: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682B4"/>
                </a:solidFill>
                <a:effectLst/>
                <a:uLnTx/>
                <a:uFillTx/>
                <a:latin typeface="Open Sans" panose="020B0606030504020204" pitchFamily="34" charset="0"/>
                <a:ea typeface="Open Sans" panose="020B0606030504020204" pitchFamily="34" charset="0"/>
                <a:cs typeface="Open Sans" panose="020B0606030504020204" pitchFamily="34" charset="0"/>
              </a:rPr>
              <a:t>TV Program</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44" name="TextBox 43">
            <a:extLst>
              <a:ext uri="{FF2B5EF4-FFF2-40B4-BE49-F238E27FC236}">
                <a16:creationId xmlns:a16="http://schemas.microsoft.com/office/drawing/2014/main" xmlns="" id="{1CF0020F-08C9-41BD-B03B-39D4DCF38816}"/>
              </a:ext>
            </a:extLst>
          </p:cNvPr>
          <p:cNvSpPr txBox="1"/>
          <p:nvPr/>
        </p:nvSpPr>
        <p:spPr>
          <a:xfrm>
            <a:off x="10358232" y="3983686"/>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48%</a:t>
            </a:r>
          </a:p>
        </p:txBody>
      </p:sp>
      <p:sp>
        <p:nvSpPr>
          <p:cNvPr id="45" name="TextBox 44">
            <a:extLst>
              <a:ext uri="{FF2B5EF4-FFF2-40B4-BE49-F238E27FC236}">
                <a16:creationId xmlns:a16="http://schemas.microsoft.com/office/drawing/2014/main" xmlns="" id="{546A3E05-0A69-4575-8B35-B6C2510F030F}"/>
              </a:ext>
            </a:extLst>
          </p:cNvPr>
          <p:cNvSpPr txBox="1"/>
          <p:nvPr/>
        </p:nvSpPr>
        <p:spPr>
          <a:xfrm>
            <a:off x="10402027" y="5406266"/>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33%</a:t>
            </a:r>
          </a:p>
        </p:txBody>
      </p:sp>
      <p:pic>
        <p:nvPicPr>
          <p:cNvPr id="73" name="Picture 2" descr="Image result for clipart picture of tv">
            <a:extLst>
              <a:ext uri="{FF2B5EF4-FFF2-40B4-BE49-F238E27FC236}">
                <a16:creationId xmlns:a16="http://schemas.microsoft.com/office/drawing/2014/main" xmlns="" id="{3B5BD3B1-32CF-431C-A6BB-161D9B4807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7605" y="4039542"/>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xmlns="" id="{DC5B95C9-1FF6-42F3-A272-29713C38B3AB}"/>
              </a:ext>
            </a:extLst>
          </p:cNvPr>
          <p:cNvSpPr/>
          <p:nvPr/>
        </p:nvSpPr>
        <p:spPr>
          <a:xfrm>
            <a:off x="9453130" y="4610630"/>
            <a:ext cx="2132873" cy="59968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“Gotten </a:t>
            </a:r>
            <a:r>
              <a:rPr kumimoji="0" lang="en-US" sz="11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Angry Or Upset</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About Something A </a:t>
            </a:r>
            <a:r>
              <a:rPr kumimoji="0" lang="en-US" sz="11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YouTube Personality</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Did”</a:t>
            </a:r>
          </a:p>
        </p:txBody>
      </p:sp>
      <p:sp>
        <p:nvSpPr>
          <p:cNvPr id="3" name="TextBox 2">
            <a:extLst>
              <a:ext uri="{FF2B5EF4-FFF2-40B4-BE49-F238E27FC236}">
                <a16:creationId xmlns:a16="http://schemas.microsoft.com/office/drawing/2014/main" xmlns="" id="{73A80EFD-926D-4B4D-A3A2-74CE2760A67F}"/>
              </a:ext>
            </a:extLst>
          </p:cNvPr>
          <p:cNvSpPr txBox="1"/>
          <p:nvPr/>
        </p:nvSpPr>
        <p:spPr>
          <a:xfrm>
            <a:off x="2158772" y="1425275"/>
            <a:ext cx="8605754" cy="368851"/>
          </a:xfrm>
          <a:prstGeom prst="rect">
            <a:avLst/>
          </a:prstGeom>
          <a:noFill/>
        </p:spPr>
        <p:txBody>
          <a:bodyPr wrap="none" lIns="90964" tIns="45482" rIns="90964" bIns="45482" rtlCol="0">
            <a:spAutoFit/>
          </a:bodyPr>
          <a:lstStyle/>
          <a:p>
            <a:pPr marL="0" marR="0" lvl="0" indent="0" algn="l" defTabSz="4548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Millennials’ Emotional Response to TV Programs and YouTube Original Content</a:t>
            </a:r>
          </a:p>
        </p:txBody>
      </p:sp>
      <p:pic>
        <p:nvPicPr>
          <p:cNvPr id="48" name="Picture 2" descr="Image result for laughing emoji no background">
            <a:extLst>
              <a:ext uri="{FF2B5EF4-FFF2-40B4-BE49-F238E27FC236}">
                <a16:creationId xmlns:a16="http://schemas.microsoft.com/office/drawing/2014/main" xmlns="" id="{51B2D233-A8AD-4CBE-807E-C0A23E065F1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75377" y="1967270"/>
            <a:ext cx="1182855" cy="123662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worried emoji no background">
            <a:extLst>
              <a:ext uri="{FF2B5EF4-FFF2-40B4-BE49-F238E27FC236}">
                <a16:creationId xmlns:a16="http://schemas.microsoft.com/office/drawing/2014/main" xmlns="" id="{3744372F-C161-4C24-B9A6-5B68D9BA1FC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06250" y="2134490"/>
            <a:ext cx="996745" cy="9967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Related image">
            <a:extLst>
              <a:ext uri="{FF2B5EF4-FFF2-40B4-BE49-F238E27FC236}">
                <a16:creationId xmlns:a16="http://schemas.microsoft.com/office/drawing/2014/main" xmlns="" id="{4F3D0C78-B4C6-473B-B140-4DA9E0852F6E}"/>
              </a:ext>
            </a:extLst>
          </p:cNvPr>
          <p:cNvPicPr>
            <a:picLocks noChangeAspect="1" noChangeArrowheads="1"/>
          </p:cNvPicPr>
          <p:nvPr/>
        </p:nvPicPr>
        <p:blipFill rotWithShape="1">
          <a:blip r:embed="rId8"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24889" y="5375936"/>
            <a:ext cx="1074842" cy="299337"/>
          </a:xfrm>
          <a:prstGeom prst="rect">
            <a:avLst/>
          </a:prstGeom>
          <a:noFill/>
        </p:spPr>
      </p:pic>
      <p:pic>
        <p:nvPicPr>
          <p:cNvPr id="55" name="Picture 2" descr="Related image">
            <a:extLst>
              <a:ext uri="{FF2B5EF4-FFF2-40B4-BE49-F238E27FC236}">
                <a16:creationId xmlns:a16="http://schemas.microsoft.com/office/drawing/2014/main" xmlns="" id="{D5A50B05-4CD2-45E0-9BFD-381539F01E4D}"/>
              </a:ext>
            </a:extLst>
          </p:cNvPr>
          <p:cNvPicPr>
            <a:picLocks noChangeAspect="1" noChangeArrowheads="1"/>
          </p:cNvPicPr>
          <p:nvPr/>
        </p:nvPicPr>
        <p:blipFill rotWithShape="1">
          <a:blip r:embed="rId8"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3801097" y="5375936"/>
            <a:ext cx="1074842" cy="299337"/>
          </a:xfrm>
          <a:prstGeom prst="rect">
            <a:avLst/>
          </a:prstGeom>
          <a:noFill/>
        </p:spPr>
      </p:pic>
      <p:pic>
        <p:nvPicPr>
          <p:cNvPr id="61" name="Picture 2" descr="Related image">
            <a:extLst>
              <a:ext uri="{FF2B5EF4-FFF2-40B4-BE49-F238E27FC236}">
                <a16:creationId xmlns:a16="http://schemas.microsoft.com/office/drawing/2014/main" xmlns="" id="{ABBC1986-6068-494F-95F8-EA26477E3344}"/>
              </a:ext>
            </a:extLst>
          </p:cNvPr>
          <p:cNvPicPr>
            <a:picLocks noChangeAspect="1" noChangeArrowheads="1"/>
          </p:cNvPicPr>
          <p:nvPr/>
        </p:nvPicPr>
        <p:blipFill rotWithShape="1">
          <a:blip r:embed="rId8"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6803253" y="5396256"/>
            <a:ext cx="1074842" cy="299337"/>
          </a:xfrm>
          <a:prstGeom prst="rect">
            <a:avLst/>
          </a:prstGeom>
          <a:noFill/>
        </p:spPr>
      </p:pic>
      <p:pic>
        <p:nvPicPr>
          <p:cNvPr id="66" name="Picture 2" descr="Related image">
            <a:extLst>
              <a:ext uri="{FF2B5EF4-FFF2-40B4-BE49-F238E27FC236}">
                <a16:creationId xmlns:a16="http://schemas.microsoft.com/office/drawing/2014/main" xmlns="" id="{DE87B9F7-1C23-46A3-AFFE-41A61C57E333}"/>
              </a:ext>
            </a:extLst>
          </p:cNvPr>
          <p:cNvPicPr>
            <a:picLocks noChangeAspect="1" noChangeArrowheads="1"/>
          </p:cNvPicPr>
          <p:nvPr/>
        </p:nvPicPr>
        <p:blipFill rotWithShape="1">
          <a:blip r:embed="rId8"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540489" y="5406416"/>
            <a:ext cx="1074842" cy="299337"/>
          </a:xfrm>
          <a:prstGeom prst="rect">
            <a:avLst/>
          </a:prstGeom>
          <a:noFill/>
        </p:spPr>
      </p:pic>
      <p:sp>
        <p:nvSpPr>
          <p:cNvPr id="80" name="Rectangle 79">
            <a:extLst>
              <a:ext uri="{FF2B5EF4-FFF2-40B4-BE49-F238E27FC236}">
                <a16:creationId xmlns:a16="http://schemas.microsoft.com/office/drawing/2014/main" xmlns="" id="{EA08D923-5C9B-4F53-9986-354E050A34B7}"/>
              </a:ext>
            </a:extLst>
          </p:cNvPr>
          <p:cNvSpPr/>
          <p:nvPr/>
        </p:nvSpPr>
        <p:spPr>
          <a:xfrm>
            <a:off x="758067" y="6002652"/>
            <a:ext cx="10534179" cy="338074"/>
          </a:xfrm>
          <a:prstGeom prst="rect">
            <a:avLst/>
          </a:prstGeom>
        </p:spPr>
        <p:txBody>
          <a:bodyPr wrap="square" lIns="90964" tIns="45482" rIns="90964" bIns="45482">
            <a:spAutoFit/>
          </a:bodyPr>
          <a:lstStyle/>
          <a:p>
            <a:pPr marL="1023464" lvl="1"/>
            <a:r>
              <a:rPr lang="en-US" altLang="en-US" sz="800" dirty="0">
                <a:latin typeface="Open Sans" panose="020B0606030504020204" pitchFamily="34" charset="0"/>
                <a:ea typeface="Open Sans" panose="020B0606030504020204" pitchFamily="34" charset="0"/>
                <a:cs typeface="Open Sans" panose="020B0606030504020204" pitchFamily="34" charset="0"/>
              </a:rPr>
              <a:t>YouTube Original Content: videos that were produced by an established YouTube personality that are only available on YouTube and do not appear on broadcast or cable TV (</a:t>
            </a:r>
            <a:r>
              <a:rPr lang="en-US" altLang="en-US" sz="800" dirty="0" err="1">
                <a:latin typeface="Open Sans" panose="020B0606030504020204" pitchFamily="34" charset="0"/>
                <a:ea typeface="Open Sans" panose="020B0606030504020204" pitchFamily="34" charset="0"/>
                <a:cs typeface="Open Sans" panose="020B0606030504020204" pitchFamily="34" charset="0"/>
              </a:rPr>
              <a:t>Smosh</a:t>
            </a:r>
            <a:r>
              <a:rPr lang="en-US" altLang="en-US" sz="800" dirty="0">
                <a:latin typeface="Open Sans" panose="020B0606030504020204" pitchFamily="34" charset="0"/>
                <a:ea typeface="Open Sans" panose="020B0606030504020204" pitchFamily="34" charset="0"/>
                <a:cs typeface="Open Sans" panose="020B0606030504020204" pitchFamily="34" charset="0"/>
              </a:rPr>
              <a:t>, Jenna Marbles, </a:t>
            </a:r>
            <a:r>
              <a:rPr lang="en-US" altLang="en-US" sz="800" dirty="0" err="1">
                <a:latin typeface="Open Sans" panose="020B0606030504020204" pitchFamily="34" charset="0"/>
                <a:ea typeface="Open Sans" panose="020B0606030504020204" pitchFamily="34" charset="0"/>
                <a:cs typeface="Open Sans" panose="020B0606030504020204" pitchFamily="34" charset="0"/>
              </a:rPr>
              <a:t>GoodMythicalMorning</a:t>
            </a:r>
            <a:r>
              <a:rPr lang="en-US" altLang="en-US" sz="800" dirty="0">
                <a:latin typeface="Open Sans" panose="020B0606030504020204" pitchFamily="34" charset="0"/>
                <a:ea typeface="Open Sans" panose="020B0606030504020204" pitchFamily="34" charset="0"/>
                <a:cs typeface="Open Sans" panose="020B0606030504020204" pitchFamily="34" charset="0"/>
              </a:rPr>
              <a:t>, PewDiePie, Dude Perfect, Ryan’s Toy Review)</a:t>
            </a:r>
          </a:p>
        </p:txBody>
      </p:sp>
      <p:sp>
        <p:nvSpPr>
          <p:cNvPr id="47" name="Slide Number Placeholder 8">
            <a:extLst>
              <a:ext uri="{FF2B5EF4-FFF2-40B4-BE49-F238E27FC236}">
                <a16:creationId xmlns:a16="http://schemas.microsoft.com/office/drawing/2014/main" xmlns="" id="{A03F47C1-B3A6-4887-98FD-4ACB854F0A5B}"/>
              </a:ext>
            </a:extLst>
          </p:cNvPr>
          <p:cNvSpPr txBox="1">
            <a:spLocks/>
          </p:cNvSpPr>
          <p:nvPr/>
        </p:nvSpPr>
        <p:spPr>
          <a:xfrm>
            <a:off x="11582985"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xmlns="" id="{BB677784-C78F-4049-AD22-407890A8635E}"/>
              </a:ext>
            </a:extLst>
          </p:cNvPr>
          <p:cNvSpPr/>
          <p:nvPr/>
        </p:nvSpPr>
        <p:spPr>
          <a:xfrm>
            <a:off x="1796458" y="6002652"/>
            <a:ext cx="9451990" cy="3693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52" name="Picture 51">
            <a:extLst>
              <a:ext uri="{FF2B5EF4-FFF2-40B4-BE49-F238E27FC236}">
                <a16:creationId xmlns:a16="http://schemas.microsoft.com/office/drawing/2014/main" xmlns="" id="{A2F0A827-6141-4D83-8EE9-6296BFA1711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53" name="Rectangle 52">
            <a:extLst>
              <a:ext uri="{FF2B5EF4-FFF2-40B4-BE49-F238E27FC236}">
                <a16:creationId xmlns:a16="http://schemas.microsoft.com/office/drawing/2014/main" xmlns="" id="{6A9DE9A2-6946-49FE-AC0C-FF38F691A08B}"/>
              </a:ext>
            </a:extLst>
          </p:cNvPr>
          <p:cNvSpPr/>
          <p:nvPr/>
        </p:nvSpPr>
        <p:spPr>
          <a:xfrm>
            <a:off x="0" y="6644480"/>
            <a:ext cx="12192000"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57" name="Picture 56">
            <a:hlinkClick r:id="rId10" action="ppaction://hlinksldjump"/>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2822199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810050" y="323454"/>
            <a:ext cx="10291509" cy="797232"/>
          </a:xfrm>
        </p:spPr>
        <p:txBody>
          <a:bodyPr/>
          <a:lstStyle/>
          <a:p>
            <a:pPr>
              <a:lnSpc>
                <a:spcPct val="100000"/>
              </a:lnSpc>
            </a:pPr>
            <a:r>
              <a:rPr lang="en-US" dirty="0">
                <a:solidFill>
                  <a:srgbClr val="0099FF"/>
                </a:solidFill>
                <a:latin typeface="Open Sans" panose="020B0606030504020204" pitchFamily="34" charset="0"/>
                <a:ea typeface="Open Sans" panose="020B0606030504020204" pitchFamily="34" charset="0"/>
                <a:cs typeface="Open Sans" panose="020B0606030504020204" pitchFamily="34" charset="0"/>
              </a:rPr>
              <a:t>Millennials Also Feel a Stronger Connection With TV Characters &amp; Actors Than to YouTube Personalities</a:t>
            </a:r>
          </a:p>
        </p:txBody>
      </p:sp>
      <p:sp>
        <p:nvSpPr>
          <p:cNvPr id="7" name="Text Placeholder 3"/>
          <p:cNvSpPr txBox="1">
            <a:spLocks/>
          </p:cNvSpPr>
          <p:nvPr/>
        </p:nvSpPr>
        <p:spPr>
          <a:xfrm>
            <a:off x="-16852" y="6284908"/>
            <a:ext cx="11042406" cy="30901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 Research Now “Program Engagement” Survey, April 2018. TV: Q14: Again, keeping your favorite TV programs in mind, which of the following statements do you believe are true for you? YouTube: Q19: Again, keeping your favorite YouTube personalities in mind, which of the following statements do you believe are true for you? Check any that apply. Base=Those who regularly watch original content on YouTube. Millennials = A18-34. Total Respondents=1,001.</a:t>
            </a:r>
          </a:p>
        </p:txBody>
      </p:sp>
      <p:sp>
        <p:nvSpPr>
          <p:cNvPr id="6" name="Rectangle 5">
            <a:extLst>
              <a:ext uri="{FF2B5EF4-FFF2-40B4-BE49-F238E27FC236}">
                <a16:creationId xmlns:a16="http://schemas.microsoft.com/office/drawing/2014/main" xmlns="" id="{CEEB3DBE-346E-4259-A8A7-EDD8215AF8C3}"/>
              </a:ext>
            </a:extLst>
          </p:cNvPr>
          <p:cNvSpPr/>
          <p:nvPr/>
        </p:nvSpPr>
        <p:spPr>
          <a:xfrm>
            <a:off x="1455133" y="2963344"/>
            <a:ext cx="2346159" cy="646331"/>
          </a:xfrm>
          <a:prstGeom prst="rect">
            <a:avLst/>
          </a:prstGeom>
        </p:spPr>
        <p:txBody>
          <a:bodyPr lIns="90964" tIns="45482" rIns="90964" bIns="45482">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feel personally connected to the characters of my favorite </a:t>
            </a:r>
            <a:r>
              <a:rPr kumimoji="0" lang="en-US" sz="1200" b="1" i="0" u="none" strike="noStrike" kern="1200" cap="none" spc="0" normalizeH="0" baseline="0" noProof="0" dirty="0">
                <a:ln>
                  <a:noFill/>
                </a:ln>
                <a:solidFill>
                  <a:srgbClr val="3682B4"/>
                </a:solidFill>
                <a:effectLst/>
                <a:uLnTx/>
                <a:uFillTx/>
                <a:latin typeface="Open Sans" panose="020B0606030504020204" pitchFamily="34" charset="0"/>
                <a:ea typeface="Open Sans" panose="020B0606030504020204" pitchFamily="34" charset="0"/>
                <a:cs typeface="Open Sans" panose="020B0606030504020204" pitchFamily="34" charset="0"/>
              </a:rPr>
              <a:t>TV programs</a:t>
            </a: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grpSp>
        <p:nvGrpSpPr>
          <p:cNvPr id="9" name="Group 8">
            <a:extLst>
              <a:ext uri="{FF2B5EF4-FFF2-40B4-BE49-F238E27FC236}">
                <a16:creationId xmlns:a16="http://schemas.microsoft.com/office/drawing/2014/main" xmlns="" id="{90BAF18D-7F73-4B51-8B8C-DE1B527AC8AD}"/>
              </a:ext>
            </a:extLst>
          </p:cNvPr>
          <p:cNvGrpSpPr/>
          <p:nvPr/>
        </p:nvGrpSpPr>
        <p:grpSpPr>
          <a:xfrm>
            <a:off x="1944907" y="3700892"/>
            <a:ext cx="1366610" cy="338554"/>
            <a:chOff x="1947976" y="4011552"/>
            <a:chExt cx="1366610" cy="338554"/>
          </a:xfrm>
        </p:grpSpPr>
        <p:sp>
          <p:nvSpPr>
            <p:cNvPr id="31" name="TextBox 30">
              <a:extLst>
                <a:ext uri="{FF2B5EF4-FFF2-40B4-BE49-F238E27FC236}">
                  <a16:creationId xmlns:a16="http://schemas.microsoft.com/office/drawing/2014/main" xmlns="" id="{DBE79B66-EA3B-434C-8044-BCA84CD6BA59}"/>
                </a:ext>
              </a:extLst>
            </p:cNvPr>
            <p:cNvSpPr txBox="1"/>
            <p:nvPr/>
          </p:nvSpPr>
          <p:spPr>
            <a:xfrm>
              <a:off x="2424367" y="4011552"/>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47%</a:t>
              </a:r>
            </a:p>
          </p:txBody>
        </p:sp>
        <p:pic>
          <p:nvPicPr>
            <p:cNvPr id="33" name="Picture 2" descr="Image result for clipart picture of tv">
              <a:extLst>
                <a:ext uri="{FF2B5EF4-FFF2-40B4-BE49-F238E27FC236}">
                  <a16:creationId xmlns:a16="http://schemas.microsoft.com/office/drawing/2014/main" xmlns="" id="{D52A55DF-739D-468C-92B9-E5F0241165A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47976" y="4023769"/>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Heart 52">
            <a:extLst>
              <a:ext uri="{FF2B5EF4-FFF2-40B4-BE49-F238E27FC236}">
                <a16:creationId xmlns:a16="http://schemas.microsoft.com/office/drawing/2014/main" xmlns="" id="{DB89F39C-AA39-4888-BCC8-D2E1F64DEEBD}"/>
              </a:ext>
            </a:extLst>
          </p:cNvPr>
          <p:cNvSpPr/>
          <p:nvPr/>
        </p:nvSpPr>
        <p:spPr>
          <a:xfrm>
            <a:off x="1708504" y="1528889"/>
            <a:ext cx="1839416" cy="1303815"/>
          </a:xfrm>
          <a:prstGeom prst="heart">
            <a:avLst/>
          </a:prstGeom>
          <a:blipFill>
            <a:blip r:embed="rId3" cstate="screen">
              <a:extLst>
                <a:ext uri="{28A0092B-C50C-407E-A947-70E740481C1C}">
                  <a14:useLocalDpi xmlns:a14="http://schemas.microsoft.com/office/drawing/2010/main"/>
                </a:ext>
              </a:extLst>
            </a:blip>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xmlns="" id="{B516F11C-EBAE-4ABA-B11C-20E507F68BEF}"/>
              </a:ext>
            </a:extLst>
          </p:cNvPr>
          <p:cNvSpPr/>
          <p:nvPr/>
        </p:nvSpPr>
        <p:spPr>
          <a:xfrm>
            <a:off x="1658725" y="4305309"/>
            <a:ext cx="2011414" cy="645850"/>
          </a:xfrm>
          <a:prstGeom prst="rect">
            <a:avLst/>
          </a:prstGeom>
        </p:spPr>
        <p:txBody>
          <a:bodyPr wrap="square" lIns="90964" tIns="45482" rIns="90964" bIns="45482">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feel personally connected to my favorite </a:t>
            </a:r>
            <a:r>
              <a:rPr kumimoji="0" lang="en-US" sz="12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YouTube personality</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8" name="Rectangle 7">
            <a:extLst>
              <a:ext uri="{FF2B5EF4-FFF2-40B4-BE49-F238E27FC236}">
                <a16:creationId xmlns:a16="http://schemas.microsoft.com/office/drawing/2014/main" xmlns="" id="{0ACDBE64-6D59-462B-A3AA-187EA16BB50F}"/>
              </a:ext>
            </a:extLst>
          </p:cNvPr>
          <p:cNvSpPr/>
          <p:nvPr/>
        </p:nvSpPr>
        <p:spPr>
          <a:xfrm>
            <a:off x="4806687" y="2956210"/>
            <a:ext cx="2580775" cy="646331"/>
          </a:xfrm>
          <a:prstGeom prst="rect">
            <a:avLst/>
          </a:prstGeom>
        </p:spPr>
        <p:txBody>
          <a:bodyPr lIns="90964" tIns="45482" rIns="90964" bIns="45482">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looked up the actors in a </a:t>
            </a:r>
            <a:r>
              <a:rPr kumimoji="0" lang="en-US" sz="1200" b="1" i="0" u="none" strike="noStrike" kern="1200" cap="none" spc="0" normalizeH="0" baseline="0" noProof="0" dirty="0">
                <a:ln>
                  <a:noFill/>
                </a:ln>
                <a:solidFill>
                  <a:srgbClr val="3682B4"/>
                </a:solidFill>
                <a:effectLst/>
                <a:uLnTx/>
                <a:uFillTx/>
                <a:latin typeface="Open Sans" panose="020B0606030504020204" pitchFamily="34" charset="0"/>
                <a:ea typeface="Open Sans" panose="020B0606030504020204" pitchFamily="34" charset="0"/>
                <a:cs typeface="Open Sans" panose="020B0606030504020204" pitchFamily="34" charset="0"/>
              </a:rPr>
              <a:t>TV program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learn more about them 'off the screen’”</a:t>
            </a:r>
          </a:p>
        </p:txBody>
      </p:sp>
      <p:grpSp>
        <p:nvGrpSpPr>
          <p:cNvPr id="3" name="Group 2">
            <a:extLst>
              <a:ext uri="{FF2B5EF4-FFF2-40B4-BE49-F238E27FC236}">
                <a16:creationId xmlns:a16="http://schemas.microsoft.com/office/drawing/2014/main" xmlns="" id="{B25C5FE5-DED0-4662-A6B4-7BACD9545028}"/>
              </a:ext>
            </a:extLst>
          </p:cNvPr>
          <p:cNvGrpSpPr/>
          <p:nvPr/>
        </p:nvGrpSpPr>
        <p:grpSpPr>
          <a:xfrm>
            <a:off x="5457038" y="3700770"/>
            <a:ext cx="1286342" cy="338554"/>
            <a:chOff x="5457038" y="4011430"/>
            <a:chExt cx="1286342" cy="338554"/>
          </a:xfrm>
        </p:grpSpPr>
        <p:sp>
          <p:nvSpPr>
            <p:cNvPr id="40" name="TextBox 39">
              <a:extLst>
                <a:ext uri="{FF2B5EF4-FFF2-40B4-BE49-F238E27FC236}">
                  <a16:creationId xmlns:a16="http://schemas.microsoft.com/office/drawing/2014/main" xmlns="" id="{5469C5BC-528E-4AA0-9926-4254C9AB0C5B}"/>
                </a:ext>
              </a:extLst>
            </p:cNvPr>
            <p:cNvSpPr txBox="1"/>
            <p:nvPr/>
          </p:nvSpPr>
          <p:spPr>
            <a:xfrm>
              <a:off x="5853161" y="4011430"/>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58%</a:t>
              </a:r>
            </a:p>
          </p:txBody>
        </p:sp>
        <p:pic>
          <p:nvPicPr>
            <p:cNvPr id="42" name="Picture 2" descr="Image result for clipart picture of tv">
              <a:extLst>
                <a:ext uri="{FF2B5EF4-FFF2-40B4-BE49-F238E27FC236}">
                  <a16:creationId xmlns:a16="http://schemas.microsoft.com/office/drawing/2014/main" xmlns="" id="{1FACCD93-3646-4F12-816D-1C2D66EDF80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57038" y="4023647"/>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Heart 53">
            <a:extLst>
              <a:ext uri="{FF2B5EF4-FFF2-40B4-BE49-F238E27FC236}">
                <a16:creationId xmlns:a16="http://schemas.microsoft.com/office/drawing/2014/main" xmlns="" id="{D929D26F-4E02-45EC-B586-1FFBE60A6CF7}"/>
              </a:ext>
            </a:extLst>
          </p:cNvPr>
          <p:cNvSpPr/>
          <p:nvPr/>
        </p:nvSpPr>
        <p:spPr>
          <a:xfrm>
            <a:off x="5177331" y="1505826"/>
            <a:ext cx="1839416" cy="1303815"/>
          </a:xfrm>
          <a:prstGeom prst="heart">
            <a:avLst/>
          </a:prstGeom>
          <a:blipFill>
            <a:blip r:embed="rId3" cstate="screen">
              <a:extLst>
                <a:ext uri="{28A0092B-C50C-407E-A947-70E740481C1C}">
                  <a14:useLocalDpi xmlns:a14="http://schemas.microsoft.com/office/drawing/2010/main"/>
                </a:ext>
              </a:extLst>
            </a:blip>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xmlns="" id="{1B98C31E-C8C8-4157-BFB7-D0C5442662B5}"/>
              </a:ext>
            </a:extLst>
          </p:cNvPr>
          <p:cNvSpPr/>
          <p:nvPr/>
        </p:nvSpPr>
        <p:spPr>
          <a:xfrm>
            <a:off x="4806687" y="4296134"/>
            <a:ext cx="2580775" cy="646331"/>
          </a:xfrm>
          <a:prstGeom prst="rect">
            <a:avLst/>
          </a:prstGeom>
        </p:spPr>
        <p:txBody>
          <a:bodyPr lIns="90964" tIns="45482" rIns="90964" bIns="45482">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looked up my favorite </a:t>
            </a:r>
            <a:r>
              <a:rPr kumimoji="0" lang="en-US" sz="12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YouTube Personality</a:t>
            </a:r>
            <a:r>
              <a:rPr kumimoji="0" lang="en-US" sz="1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learn more about them 'off the screen’”</a:t>
            </a:r>
          </a:p>
        </p:txBody>
      </p:sp>
      <p:sp>
        <p:nvSpPr>
          <p:cNvPr id="11" name="Heart 10"/>
          <p:cNvSpPr/>
          <p:nvPr/>
        </p:nvSpPr>
        <p:spPr>
          <a:xfrm>
            <a:off x="8892540" y="1531654"/>
            <a:ext cx="1839416" cy="1303815"/>
          </a:xfrm>
          <a:prstGeom prst="heart">
            <a:avLst/>
          </a:prstGeom>
          <a:blipFill>
            <a:blip r:embed="rId3" cstate="screen">
              <a:extLst>
                <a:ext uri="{28A0092B-C50C-407E-A947-70E740481C1C}">
                  <a14:useLocalDpi xmlns:a14="http://schemas.microsoft.com/office/drawing/2010/main"/>
                </a:ext>
              </a:extLst>
            </a:blip>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xmlns="" id="{C7D5E691-999B-48C1-A049-20699603B4A5}"/>
              </a:ext>
            </a:extLst>
          </p:cNvPr>
          <p:cNvSpPr/>
          <p:nvPr/>
        </p:nvSpPr>
        <p:spPr>
          <a:xfrm>
            <a:off x="8392857" y="2966108"/>
            <a:ext cx="2838853" cy="646331"/>
          </a:xfrm>
          <a:prstGeom prst="rect">
            <a:avLst/>
          </a:prstGeom>
        </p:spPr>
        <p:txBody>
          <a:bodyPr lIns="90964" tIns="45482" rIns="90964" bIns="45482">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watched other shows or movies because an actor from one of my favorite </a:t>
            </a:r>
            <a:r>
              <a:rPr kumimoji="0" lang="en-US" sz="1200" b="1" i="0" u="none" strike="noStrike" kern="1200" cap="none" spc="0" normalizeH="0" baseline="0" noProof="0" dirty="0">
                <a:ln>
                  <a:noFill/>
                </a:ln>
                <a:solidFill>
                  <a:srgbClr val="3682B4"/>
                </a:solidFill>
                <a:effectLst/>
                <a:uLnTx/>
                <a:uFillTx/>
                <a:latin typeface="Open Sans" panose="020B0606030504020204" pitchFamily="34" charset="0"/>
                <a:ea typeface="Open Sans" panose="020B0606030504020204" pitchFamily="34" charset="0"/>
                <a:cs typeface="Open Sans" panose="020B0606030504020204" pitchFamily="34" charset="0"/>
              </a:rPr>
              <a:t>TV programs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was in it”</a:t>
            </a:r>
          </a:p>
        </p:txBody>
      </p:sp>
      <p:grpSp>
        <p:nvGrpSpPr>
          <p:cNvPr id="5" name="Group 4">
            <a:extLst>
              <a:ext uri="{FF2B5EF4-FFF2-40B4-BE49-F238E27FC236}">
                <a16:creationId xmlns:a16="http://schemas.microsoft.com/office/drawing/2014/main" xmlns="" id="{1B217471-ECA6-446B-88AB-49514C48381F}"/>
              </a:ext>
            </a:extLst>
          </p:cNvPr>
          <p:cNvGrpSpPr/>
          <p:nvPr/>
        </p:nvGrpSpPr>
        <p:grpSpPr>
          <a:xfrm>
            <a:off x="9198450" y="3686651"/>
            <a:ext cx="1335921" cy="338554"/>
            <a:chOff x="9198450" y="3997311"/>
            <a:chExt cx="1335921" cy="338554"/>
          </a:xfrm>
        </p:grpSpPr>
        <p:sp>
          <p:nvSpPr>
            <p:cNvPr id="22" name="TextBox 21">
              <a:extLst>
                <a:ext uri="{FF2B5EF4-FFF2-40B4-BE49-F238E27FC236}">
                  <a16:creationId xmlns:a16="http://schemas.microsoft.com/office/drawing/2014/main" xmlns="" id="{5B9840FE-2E54-428C-BA41-C4C16DC50197}"/>
                </a:ext>
              </a:extLst>
            </p:cNvPr>
            <p:cNvSpPr txBox="1"/>
            <p:nvPr/>
          </p:nvSpPr>
          <p:spPr>
            <a:xfrm>
              <a:off x="9644152" y="3997311"/>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57%</a:t>
              </a:r>
            </a:p>
          </p:txBody>
        </p:sp>
        <p:pic>
          <p:nvPicPr>
            <p:cNvPr id="24" name="Picture 2" descr="Image result for clipart picture of tv">
              <a:extLst>
                <a:ext uri="{FF2B5EF4-FFF2-40B4-BE49-F238E27FC236}">
                  <a16:creationId xmlns:a16="http://schemas.microsoft.com/office/drawing/2014/main" xmlns="" id="{549EC58C-D96C-4F19-9B6C-7DF4E728383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98450" y="4009528"/>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a:extLst>
              <a:ext uri="{FF2B5EF4-FFF2-40B4-BE49-F238E27FC236}">
                <a16:creationId xmlns:a16="http://schemas.microsoft.com/office/drawing/2014/main" xmlns="" id="{06787B3C-7ADC-4019-84F0-EC0CEE900446}"/>
              </a:ext>
            </a:extLst>
          </p:cNvPr>
          <p:cNvSpPr/>
          <p:nvPr/>
        </p:nvSpPr>
        <p:spPr>
          <a:xfrm>
            <a:off x="8521862" y="4291704"/>
            <a:ext cx="2580775" cy="646331"/>
          </a:xfrm>
          <a:prstGeom prst="rect">
            <a:avLst/>
          </a:prstGeom>
        </p:spPr>
        <p:txBody>
          <a:bodyPr lIns="90964" tIns="45482" rIns="90964" bIns="45482">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have watched other shows or movies because my favorite </a:t>
            </a:r>
            <a:r>
              <a:rPr kumimoji="0" lang="en-US" sz="12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YouTube personality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was in it”</a:t>
            </a:r>
          </a:p>
        </p:txBody>
      </p:sp>
      <p:grpSp>
        <p:nvGrpSpPr>
          <p:cNvPr id="10" name="Group 9">
            <a:extLst>
              <a:ext uri="{FF2B5EF4-FFF2-40B4-BE49-F238E27FC236}">
                <a16:creationId xmlns:a16="http://schemas.microsoft.com/office/drawing/2014/main" xmlns="" id="{6BA978BB-4E0F-4CE2-9569-ECA702E73E0D}"/>
              </a:ext>
            </a:extLst>
          </p:cNvPr>
          <p:cNvGrpSpPr/>
          <p:nvPr/>
        </p:nvGrpSpPr>
        <p:grpSpPr>
          <a:xfrm>
            <a:off x="1726516" y="5068500"/>
            <a:ext cx="1803392" cy="340987"/>
            <a:chOff x="1794308" y="5373298"/>
            <a:chExt cx="1803392" cy="340987"/>
          </a:xfrm>
        </p:grpSpPr>
        <p:sp>
          <p:nvSpPr>
            <p:cNvPr id="32" name="TextBox 31">
              <a:extLst>
                <a:ext uri="{FF2B5EF4-FFF2-40B4-BE49-F238E27FC236}">
                  <a16:creationId xmlns:a16="http://schemas.microsoft.com/office/drawing/2014/main" xmlns="" id="{F7268DD3-C1ED-4BA5-884C-1264855866B0}"/>
                </a:ext>
              </a:extLst>
            </p:cNvPr>
            <p:cNvSpPr txBox="1"/>
            <p:nvPr/>
          </p:nvSpPr>
          <p:spPr>
            <a:xfrm>
              <a:off x="2707481" y="5375731"/>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42%</a:t>
              </a:r>
            </a:p>
          </p:txBody>
        </p:sp>
        <p:pic>
          <p:nvPicPr>
            <p:cNvPr id="39" name="Picture 2" descr="Related image">
              <a:extLst>
                <a:ext uri="{FF2B5EF4-FFF2-40B4-BE49-F238E27FC236}">
                  <a16:creationId xmlns:a16="http://schemas.microsoft.com/office/drawing/2014/main" xmlns="" id="{98AB23DB-B463-4334-BFF3-C947BD48A4FC}"/>
                </a:ext>
              </a:extLst>
            </p:cNvPr>
            <p:cNvPicPr>
              <a:picLocks noChangeAspect="1" noChangeArrowheads="1"/>
            </p:cNvPicPr>
            <p:nvPr/>
          </p:nvPicPr>
          <p:blipFill rotWithShape="1">
            <a:blip r:embed="rId4"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1794308" y="5373298"/>
              <a:ext cx="1106842" cy="3082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AA3327A6-B557-4829-8470-0C05263EC449}"/>
              </a:ext>
            </a:extLst>
          </p:cNvPr>
          <p:cNvGrpSpPr/>
          <p:nvPr/>
        </p:nvGrpSpPr>
        <p:grpSpPr>
          <a:xfrm>
            <a:off x="5233799" y="5057659"/>
            <a:ext cx="1813900" cy="346849"/>
            <a:chOff x="5233799" y="5362457"/>
            <a:chExt cx="1813900" cy="346849"/>
          </a:xfrm>
        </p:grpSpPr>
        <p:sp>
          <p:nvSpPr>
            <p:cNvPr id="41" name="TextBox 40">
              <a:extLst>
                <a:ext uri="{FF2B5EF4-FFF2-40B4-BE49-F238E27FC236}">
                  <a16:creationId xmlns:a16="http://schemas.microsoft.com/office/drawing/2014/main" xmlns="" id="{D4F38813-BC90-4C8F-89E2-EB84E3B1A187}"/>
                </a:ext>
              </a:extLst>
            </p:cNvPr>
            <p:cNvSpPr txBox="1"/>
            <p:nvPr/>
          </p:nvSpPr>
          <p:spPr>
            <a:xfrm>
              <a:off x="6157480" y="5370752"/>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51%</a:t>
              </a:r>
            </a:p>
          </p:txBody>
        </p:sp>
        <p:pic>
          <p:nvPicPr>
            <p:cNvPr id="43" name="Picture 2" descr="Related image">
              <a:extLst>
                <a:ext uri="{FF2B5EF4-FFF2-40B4-BE49-F238E27FC236}">
                  <a16:creationId xmlns:a16="http://schemas.microsoft.com/office/drawing/2014/main" xmlns="" id="{51E1DC6C-04D0-452B-95B5-7A4857BC8A54}"/>
                </a:ext>
              </a:extLst>
            </p:cNvPr>
            <p:cNvPicPr>
              <a:picLocks noChangeAspect="1" noChangeArrowheads="1"/>
            </p:cNvPicPr>
            <p:nvPr/>
          </p:nvPicPr>
          <p:blipFill rotWithShape="1">
            <a:blip r:embed="rId4"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5233799" y="5362457"/>
              <a:ext cx="1106842" cy="3082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F3EE7842-9CC5-411E-94E0-A4F010DC6A2A}"/>
              </a:ext>
            </a:extLst>
          </p:cNvPr>
          <p:cNvGrpSpPr/>
          <p:nvPr/>
        </p:nvGrpSpPr>
        <p:grpSpPr>
          <a:xfrm>
            <a:off x="9041585" y="5057315"/>
            <a:ext cx="1765299" cy="346849"/>
            <a:chOff x="9041585" y="5362113"/>
            <a:chExt cx="1765299" cy="346849"/>
          </a:xfrm>
        </p:grpSpPr>
        <p:sp>
          <p:nvSpPr>
            <p:cNvPr id="23" name="TextBox 22">
              <a:extLst>
                <a:ext uri="{FF2B5EF4-FFF2-40B4-BE49-F238E27FC236}">
                  <a16:creationId xmlns:a16="http://schemas.microsoft.com/office/drawing/2014/main" xmlns="" id="{7EF144E9-F4B1-471D-86DD-C8CBF8DB2481}"/>
                </a:ext>
              </a:extLst>
            </p:cNvPr>
            <p:cNvSpPr txBox="1"/>
            <p:nvPr/>
          </p:nvSpPr>
          <p:spPr>
            <a:xfrm>
              <a:off x="9916665" y="5370408"/>
              <a:ext cx="890219" cy="338554"/>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47%</a:t>
              </a:r>
            </a:p>
          </p:txBody>
        </p:sp>
        <p:pic>
          <p:nvPicPr>
            <p:cNvPr id="45" name="Picture 2" descr="Related image">
              <a:extLst>
                <a:ext uri="{FF2B5EF4-FFF2-40B4-BE49-F238E27FC236}">
                  <a16:creationId xmlns:a16="http://schemas.microsoft.com/office/drawing/2014/main" xmlns="" id="{DBBC2E23-1A1E-4E34-B4F0-449E36E28A62}"/>
                </a:ext>
              </a:extLst>
            </p:cNvPr>
            <p:cNvPicPr>
              <a:picLocks noChangeAspect="1" noChangeArrowheads="1"/>
            </p:cNvPicPr>
            <p:nvPr/>
          </p:nvPicPr>
          <p:blipFill rotWithShape="1">
            <a:blip r:embed="rId4"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041585" y="5362113"/>
              <a:ext cx="1106842" cy="308249"/>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35">
            <a:extLst>
              <a:ext uri="{FF2B5EF4-FFF2-40B4-BE49-F238E27FC236}">
                <a16:creationId xmlns:a16="http://schemas.microsoft.com/office/drawing/2014/main" xmlns="" id="{CEAC9367-21DC-4703-A14F-672405D9E7FA}"/>
              </a:ext>
            </a:extLst>
          </p:cNvPr>
          <p:cNvSpPr/>
          <p:nvPr/>
        </p:nvSpPr>
        <p:spPr>
          <a:xfrm>
            <a:off x="758067" y="5815080"/>
            <a:ext cx="10512937" cy="338074"/>
          </a:xfrm>
          <a:prstGeom prst="rect">
            <a:avLst/>
          </a:prstGeom>
        </p:spPr>
        <p:txBody>
          <a:bodyPr wrap="square" lIns="90964" tIns="45482" rIns="90964" bIns="45482">
            <a:spAutoFit/>
          </a:bodyPr>
          <a:lstStyle/>
          <a:p>
            <a:pPr marL="1023464" lvl="1"/>
            <a:r>
              <a:rPr lang="en-US" altLang="en-US" sz="800" dirty="0">
                <a:latin typeface="Open Sans" panose="020B0606030504020204" pitchFamily="34" charset="0"/>
                <a:ea typeface="Open Sans" panose="020B0606030504020204" pitchFamily="34" charset="0"/>
                <a:cs typeface="Open Sans" panose="020B0606030504020204" pitchFamily="34" charset="0"/>
              </a:rPr>
              <a:t>YouTube Original Content: videos that were produced by an established YouTube personality that are only available on YouTube and do not appear on broadcast or cable TV (</a:t>
            </a:r>
            <a:r>
              <a:rPr lang="en-US" altLang="en-US" sz="800" dirty="0" err="1">
                <a:latin typeface="Open Sans" panose="020B0606030504020204" pitchFamily="34" charset="0"/>
                <a:ea typeface="Open Sans" panose="020B0606030504020204" pitchFamily="34" charset="0"/>
                <a:cs typeface="Open Sans" panose="020B0606030504020204" pitchFamily="34" charset="0"/>
              </a:rPr>
              <a:t>Smosh</a:t>
            </a:r>
            <a:r>
              <a:rPr lang="en-US" altLang="en-US" sz="800" dirty="0">
                <a:latin typeface="Open Sans" panose="020B0606030504020204" pitchFamily="34" charset="0"/>
                <a:ea typeface="Open Sans" panose="020B0606030504020204" pitchFamily="34" charset="0"/>
                <a:cs typeface="Open Sans" panose="020B0606030504020204" pitchFamily="34" charset="0"/>
              </a:rPr>
              <a:t>, Jenna Marbles, </a:t>
            </a:r>
            <a:r>
              <a:rPr lang="en-US" altLang="en-US" sz="800" dirty="0" err="1">
                <a:latin typeface="Open Sans" panose="020B0606030504020204" pitchFamily="34" charset="0"/>
                <a:ea typeface="Open Sans" panose="020B0606030504020204" pitchFamily="34" charset="0"/>
                <a:cs typeface="Open Sans" panose="020B0606030504020204" pitchFamily="34" charset="0"/>
              </a:rPr>
              <a:t>GoodMythicalMorning</a:t>
            </a:r>
            <a:r>
              <a:rPr lang="en-US" altLang="en-US" sz="800" dirty="0">
                <a:latin typeface="Open Sans" panose="020B0606030504020204" pitchFamily="34" charset="0"/>
                <a:ea typeface="Open Sans" panose="020B0606030504020204" pitchFamily="34" charset="0"/>
                <a:cs typeface="Open Sans" panose="020B0606030504020204" pitchFamily="34" charset="0"/>
              </a:rPr>
              <a:t>, PewDiePie, Dude Perfect, Ryan’s Toy Review)</a:t>
            </a:r>
          </a:p>
        </p:txBody>
      </p:sp>
      <p:sp>
        <p:nvSpPr>
          <p:cNvPr id="34" name="Slide Number Placeholder 8">
            <a:extLst>
              <a:ext uri="{FF2B5EF4-FFF2-40B4-BE49-F238E27FC236}">
                <a16:creationId xmlns:a16="http://schemas.microsoft.com/office/drawing/2014/main" xmlns="" id="{CFADA920-9B61-48C2-A40C-38AA1D7A3E0B}"/>
              </a:ext>
            </a:extLst>
          </p:cNvPr>
          <p:cNvSpPr txBox="1">
            <a:spLocks/>
          </p:cNvSpPr>
          <p:nvPr/>
        </p:nvSpPr>
        <p:spPr>
          <a:xfrm>
            <a:off x="11597175"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xmlns="" id="{3D35A821-6D70-4472-9FB2-7FEBC90B6208}"/>
              </a:ext>
            </a:extLst>
          </p:cNvPr>
          <p:cNvSpPr/>
          <p:nvPr/>
        </p:nvSpPr>
        <p:spPr>
          <a:xfrm>
            <a:off x="1796458" y="5815080"/>
            <a:ext cx="9229095" cy="3693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35" name="Picture 34">
            <a:extLst>
              <a:ext uri="{FF2B5EF4-FFF2-40B4-BE49-F238E27FC236}">
                <a16:creationId xmlns:a16="http://schemas.microsoft.com/office/drawing/2014/main" xmlns="" id="{8BFAA2F4-47A5-45B0-B136-90C43654D6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38" name="Rectangle 37">
            <a:extLst>
              <a:ext uri="{FF2B5EF4-FFF2-40B4-BE49-F238E27FC236}">
                <a16:creationId xmlns:a16="http://schemas.microsoft.com/office/drawing/2014/main" xmlns="" id="{986FB946-B7FC-435D-A671-A29068121520}"/>
              </a:ext>
            </a:extLst>
          </p:cNvPr>
          <p:cNvSpPr/>
          <p:nvPr/>
        </p:nvSpPr>
        <p:spPr>
          <a:xfrm>
            <a:off x="0" y="6644480"/>
            <a:ext cx="12192000"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44" name="Picture 43">
            <a:hlinkClick r:id="rId6" action="ppaction://hlinksldjump"/>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3167448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3390A-8EE6-45DB-82CB-479D8709FD2D}"/>
              </a:ext>
            </a:extLst>
          </p:cNvPr>
          <p:cNvSpPr>
            <a:spLocks noGrp="1"/>
          </p:cNvSpPr>
          <p:nvPr>
            <p:ph type="ctrTitle"/>
          </p:nvPr>
        </p:nvSpPr>
        <p:spPr>
          <a:xfrm>
            <a:off x="22349" y="285052"/>
            <a:ext cx="11417625" cy="923330"/>
          </a:xfrm>
        </p:spPr>
        <p:txBody>
          <a:bodyPr/>
          <a:lstStyle/>
          <a:p>
            <a:pPr>
              <a:lnSpc>
                <a:spcPct val="100000"/>
              </a:lnSpc>
            </a:pPr>
            <a:r>
              <a:rPr lang="en-US" dirty="0">
                <a:solidFill>
                  <a:schemeClr val="bg1"/>
                </a:solidFill>
              </a:rPr>
              <a:t>Most Importantly, Given Their Greater Commitment To Television Content, </a:t>
            </a:r>
            <a:br>
              <a:rPr lang="en-US" dirty="0">
                <a:solidFill>
                  <a:schemeClr val="bg1"/>
                </a:solidFill>
              </a:rPr>
            </a:br>
            <a:r>
              <a:rPr lang="en-US" dirty="0">
                <a:solidFill>
                  <a:schemeClr val="bg1"/>
                </a:solidFill>
              </a:rPr>
              <a:t>TV Programming Is More Likely Than YouTube Original Content To Inspire Purchase</a:t>
            </a:r>
          </a:p>
        </p:txBody>
      </p:sp>
      <p:sp>
        <p:nvSpPr>
          <p:cNvPr id="7" name="Text Placeholder 3"/>
          <p:cNvSpPr>
            <a:spLocks noGrp="1"/>
          </p:cNvSpPr>
          <p:nvPr>
            <p:ph type="body" sz="quarter" idx="14"/>
          </p:nvPr>
        </p:nvSpPr>
        <p:spPr>
          <a:xfrm>
            <a:off x="61877" y="6417760"/>
            <a:ext cx="8496197" cy="453257"/>
          </a:xfrm>
        </p:spPr>
        <p:txBody>
          <a:bodyPr/>
          <a:lstStyle/>
          <a:p>
            <a:r>
              <a:rPr lang="en-US" sz="800" dirty="0">
                <a:solidFill>
                  <a:schemeClr val="bg1"/>
                </a:solidFill>
              </a:rPr>
              <a:t>Source: VAB / Research Now “Program Engagement” Survey, April 2018. TV: Q10: Which of the following statements are true for you? YouTube: Q19: Again, keeping your favorite YouTube personalities in mind, which of the following statements do you believe are true for you? Check any that apply. Millennials = A18-34. Total Respondents=1,001.</a:t>
            </a:r>
          </a:p>
        </p:txBody>
      </p:sp>
      <p:sp>
        <p:nvSpPr>
          <p:cNvPr id="12" name="TextBox 11">
            <a:extLst>
              <a:ext uri="{FF2B5EF4-FFF2-40B4-BE49-F238E27FC236}">
                <a16:creationId xmlns:a16="http://schemas.microsoft.com/office/drawing/2014/main" xmlns="" id="{3D1A4FB0-64EF-4263-983D-FE66EFB310C2}"/>
              </a:ext>
            </a:extLst>
          </p:cNvPr>
          <p:cNvSpPr txBox="1"/>
          <p:nvPr/>
        </p:nvSpPr>
        <p:spPr>
          <a:xfrm>
            <a:off x="2497429" y="3919303"/>
            <a:ext cx="979241" cy="584775"/>
          </a:xfrm>
          <a:prstGeom prst="rect">
            <a:avLst/>
          </a:prstGeom>
          <a:noFill/>
        </p:spPr>
        <p:txBody>
          <a:bodyPr wrap="square" lIns="90964" tIns="45482" rIns="90964" bIns="45482" rtlCol="0">
            <a:spAutoFit/>
          </a:bodyPr>
          <a:lstStyle>
            <a:defPPr>
              <a:defRPr lang="en-US"/>
            </a:defPPr>
            <a:lvl1pPr algn="ctr">
              <a:defRPr sz="2400" b="1"/>
            </a:lvl1p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n-ea"/>
                <a:cs typeface="+mn-cs"/>
              </a:rPr>
              <a:t>43%</a:t>
            </a:r>
          </a:p>
        </p:txBody>
      </p:sp>
      <p:pic>
        <p:nvPicPr>
          <p:cNvPr id="14" name="Picture 2" descr="Image result for clipart picture of tv">
            <a:extLst>
              <a:ext uri="{FF2B5EF4-FFF2-40B4-BE49-F238E27FC236}">
                <a16:creationId xmlns:a16="http://schemas.microsoft.com/office/drawing/2014/main" xmlns="" id="{F5F6F99A-0AEE-44D9-A4A4-C55ECEC74B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07449" y="2966061"/>
            <a:ext cx="1359200" cy="89622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C20DD5C0-4EA6-418B-A9CF-14CCDDB22E31}"/>
              </a:ext>
            </a:extLst>
          </p:cNvPr>
          <p:cNvSpPr txBox="1"/>
          <p:nvPr/>
        </p:nvSpPr>
        <p:spPr>
          <a:xfrm>
            <a:off x="8225746" y="3851902"/>
            <a:ext cx="979241" cy="584775"/>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a:ea typeface="+mn-ea"/>
                <a:cs typeface="+mn-cs"/>
              </a:rPr>
              <a:t>36%</a:t>
            </a:r>
          </a:p>
        </p:txBody>
      </p:sp>
      <p:sp>
        <p:nvSpPr>
          <p:cNvPr id="3" name="Rectangle 2">
            <a:extLst>
              <a:ext uri="{FF2B5EF4-FFF2-40B4-BE49-F238E27FC236}">
                <a16:creationId xmlns:a16="http://schemas.microsoft.com/office/drawing/2014/main" xmlns="" id="{31A75049-EF4F-425D-B8D2-6C45B155F6B9}"/>
              </a:ext>
            </a:extLst>
          </p:cNvPr>
          <p:cNvSpPr/>
          <p:nvPr/>
        </p:nvSpPr>
        <p:spPr>
          <a:xfrm>
            <a:off x="5747658" y="4372257"/>
            <a:ext cx="5935417" cy="923330"/>
          </a:xfrm>
          <a:prstGeom prst="rect">
            <a:avLst/>
          </a:prstGeom>
        </p:spPr>
        <p:txBody>
          <a:bodyPr wrap="square" lIns="90964" tIns="45482" rIns="90964" bIns="45482">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 of Millennials have purchased a product that their favorite YouTube personality has shown / featured during a video</a:t>
            </a:r>
          </a:p>
        </p:txBody>
      </p:sp>
      <p:sp>
        <p:nvSpPr>
          <p:cNvPr id="5" name="Rectangle 4">
            <a:extLst>
              <a:ext uri="{FF2B5EF4-FFF2-40B4-BE49-F238E27FC236}">
                <a16:creationId xmlns:a16="http://schemas.microsoft.com/office/drawing/2014/main" xmlns="" id="{A5AED26D-A2E5-4376-9313-E3A6D5855182}"/>
              </a:ext>
            </a:extLst>
          </p:cNvPr>
          <p:cNvSpPr/>
          <p:nvPr/>
        </p:nvSpPr>
        <p:spPr>
          <a:xfrm>
            <a:off x="348854" y="4372291"/>
            <a:ext cx="5276390" cy="646331"/>
          </a:xfrm>
          <a:prstGeom prst="rect">
            <a:avLst/>
          </a:prstGeom>
        </p:spPr>
        <p:txBody>
          <a:bodyPr wrap="square" lIns="90964" tIns="45482" rIns="90964" bIns="45482">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 of Millennials have purchased a product that has been shown / featured on a TV show</a:t>
            </a:r>
          </a:p>
        </p:txBody>
      </p:sp>
      <p:sp>
        <p:nvSpPr>
          <p:cNvPr id="13" name="TextBox 12">
            <a:extLst>
              <a:ext uri="{FF2B5EF4-FFF2-40B4-BE49-F238E27FC236}">
                <a16:creationId xmlns:a16="http://schemas.microsoft.com/office/drawing/2014/main" xmlns="" id="{3AD3CA40-05D1-4A78-A982-B2CE15105DFE}"/>
              </a:ext>
            </a:extLst>
          </p:cNvPr>
          <p:cNvSpPr txBox="1"/>
          <p:nvPr/>
        </p:nvSpPr>
        <p:spPr>
          <a:xfrm>
            <a:off x="725557" y="1630587"/>
            <a:ext cx="10585174" cy="584775"/>
          </a:xfrm>
          <a:prstGeom prst="rect">
            <a:avLst/>
          </a:prstGeom>
          <a:noFill/>
        </p:spPr>
        <p:txBody>
          <a:bodyPr wrap="square" lIns="90964" tIns="45482" rIns="90964" bIns="45482"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Millennials are </a:t>
            </a:r>
            <a:r>
              <a:rPr kumimoji="0" lang="en-US" sz="1600" b="1" i="0" u="sng" strike="noStrike" kern="1200" cap="none" spc="0" normalizeH="0" baseline="0" noProof="0" dirty="0">
                <a:ln>
                  <a:noFill/>
                </a:ln>
                <a:solidFill>
                  <a:prstClr val="white"/>
                </a:solidFill>
                <a:effectLst/>
                <a:uLnTx/>
                <a:uFillTx/>
                <a:latin typeface="Trebuchet MS"/>
                <a:ea typeface="+mn-ea"/>
                <a:cs typeface="+mn-cs"/>
              </a:rPr>
              <a:t>19% more likely</a:t>
            </a:r>
            <a:r>
              <a:rPr kumimoji="0" lang="en-US" sz="1600" b="0" i="0" u="none" strike="noStrike" kern="1200" cap="none" spc="0" normalizeH="0" baseline="0" noProof="0" dirty="0">
                <a:ln>
                  <a:noFill/>
                </a:ln>
                <a:solidFill>
                  <a:prstClr val="white"/>
                </a:solidFill>
                <a:effectLst/>
                <a:uLnTx/>
                <a:uFillTx/>
                <a:latin typeface="Trebuchet MS"/>
                <a:ea typeface="+mn-ea"/>
                <a:cs typeface="+mn-cs"/>
              </a:rPr>
              <a:t> to purchase a product that’s been shown or featured during ad-supported TV than they are a product featured by their favorite YouTube personality</a:t>
            </a:r>
          </a:p>
        </p:txBody>
      </p:sp>
      <p:pic>
        <p:nvPicPr>
          <p:cNvPr id="20" name="Picture 2" descr="Related image">
            <a:extLst>
              <a:ext uri="{FF2B5EF4-FFF2-40B4-BE49-F238E27FC236}">
                <a16:creationId xmlns:a16="http://schemas.microsoft.com/office/drawing/2014/main" xmlns="" id="{AF8F1C2C-C20F-4950-A4A9-E7B9EFAF4251}"/>
              </a:ext>
            </a:extLst>
          </p:cNvPr>
          <p:cNvPicPr>
            <a:picLocks noChangeAspect="1" noChangeArrowheads="1"/>
          </p:cNvPicPr>
          <p:nvPr/>
        </p:nvPicPr>
        <p:blipFill rotWithShape="1">
          <a:blip r:embed="rId4"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7668084" y="3180073"/>
            <a:ext cx="2094565" cy="583325"/>
          </a:xfrm>
          <a:prstGeom prst="rect">
            <a:avLst/>
          </a:prstGeom>
          <a:noFill/>
        </p:spPr>
      </p:pic>
      <p:pic>
        <p:nvPicPr>
          <p:cNvPr id="21" name="Picture 20">
            <a:extLst>
              <a:ext uri="{FF2B5EF4-FFF2-40B4-BE49-F238E27FC236}">
                <a16:creationId xmlns:a16="http://schemas.microsoft.com/office/drawing/2014/main" xmlns="" id="{AD8CA8FD-BD76-4591-8E70-BF02516BDF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21497" y="6505321"/>
            <a:ext cx="574019" cy="326836"/>
          </a:xfrm>
          <a:prstGeom prst="rect">
            <a:avLst/>
          </a:prstGeom>
        </p:spPr>
      </p:pic>
      <p:sp>
        <p:nvSpPr>
          <p:cNvPr id="22" name="Slide Number Placeholder 8">
            <a:extLst>
              <a:ext uri="{FF2B5EF4-FFF2-40B4-BE49-F238E27FC236}">
                <a16:creationId xmlns:a16="http://schemas.microsoft.com/office/drawing/2014/main" xmlns="" id="{41FE31D9-1241-4008-893A-82E232D1784D}"/>
              </a:ext>
            </a:extLst>
          </p:cNvPr>
          <p:cNvSpPr txBox="1">
            <a:spLocks/>
          </p:cNvSpPr>
          <p:nvPr/>
        </p:nvSpPr>
        <p:spPr>
          <a:xfrm>
            <a:off x="11571959"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hlinkClick r:id="rId6" action="ppaction://hlinksldjump"/>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72671" y="6460156"/>
            <a:ext cx="381576" cy="381576"/>
          </a:xfrm>
          <a:prstGeom prst="rect">
            <a:avLst/>
          </a:prstGeom>
        </p:spPr>
      </p:pic>
    </p:spTree>
    <p:extLst>
      <p:ext uri="{BB962C8B-B14F-4D97-AF65-F5344CB8AC3E}">
        <p14:creationId xmlns:p14="http://schemas.microsoft.com/office/powerpoint/2010/main" val="2440823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xmlns="" id="{A89FFB52-BF9D-4275-94F6-C6E35A08B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487" y="1575790"/>
            <a:ext cx="7441965" cy="4186105"/>
          </a:xfrm>
          <a:prstGeom prst="rect">
            <a:avLst/>
          </a:prstGeom>
          <a:ln>
            <a:solidFill>
              <a:schemeClr val="tx1"/>
            </a:solidFill>
          </a:ln>
        </p:spPr>
      </p:pic>
      <p:sp>
        <p:nvSpPr>
          <p:cNvPr id="6" name="Title 1">
            <a:extLst>
              <a:ext uri="{FF2B5EF4-FFF2-40B4-BE49-F238E27FC236}">
                <a16:creationId xmlns:a16="http://schemas.microsoft.com/office/drawing/2014/main" xmlns="" id="{990B1FB3-C5EE-4C3F-ACA8-7F076B8D6065}"/>
              </a:ext>
            </a:extLst>
          </p:cNvPr>
          <p:cNvSpPr txBox="1">
            <a:spLocks/>
          </p:cNvSpPr>
          <p:nvPr/>
        </p:nvSpPr>
        <p:spPr>
          <a:xfrm>
            <a:off x="275208" y="334962"/>
            <a:ext cx="11718525" cy="8901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spc="-100" dirty="0">
                <a:solidFill>
                  <a:srgbClr val="0099FF"/>
                </a:solidFill>
                <a:latin typeface="Open Sans" panose="020B0606030504020204" pitchFamily="34" charset="0"/>
                <a:ea typeface="Open Sans" panose="020B0606030504020204" pitchFamily="34" charset="0"/>
                <a:cs typeface="Open Sans" panose="020B0606030504020204" pitchFamily="34" charset="0"/>
              </a:rPr>
              <a:t>Download Our “Committed” Custom Study To Discover More About The </a:t>
            </a:r>
          </a:p>
          <a:p>
            <a:r>
              <a:rPr lang="en-US" sz="2600" spc="-100" dirty="0">
                <a:solidFill>
                  <a:srgbClr val="0099FF"/>
                </a:solidFill>
                <a:latin typeface="Open Sans" panose="020B0606030504020204" pitchFamily="34" charset="0"/>
                <a:ea typeface="Open Sans" panose="020B0606030504020204" pitchFamily="34" charset="0"/>
                <a:cs typeface="Open Sans" panose="020B0606030504020204" pitchFamily="34" charset="0"/>
              </a:rPr>
              <a:t>Deep Connections Millennials’ Have With Ad-Supported TV Programming</a:t>
            </a:r>
            <a:endParaRPr lang="en-US" sz="24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xmlns="" id="{30274A2F-AA40-4BD1-9FAC-9AC7EDD65C47}"/>
              </a:ext>
            </a:extLst>
          </p:cNvPr>
          <p:cNvSpPr txBox="1">
            <a:spLocks/>
          </p:cNvSpPr>
          <p:nvPr/>
        </p:nvSpPr>
        <p:spPr>
          <a:xfrm>
            <a:off x="2413487" y="5820539"/>
            <a:ext cx="7441965" cy="365125"/>
          </a:xfrm>
          <a:prstGeom prst="rect">
            <a:avLst/>
          </a:prstGeom>
        </p:spPr>
        <p:txBody>
          <a:bodyPr/>
          <a:lstStyle>
            <a:lvl1pPr algn="ctr" defTabSz="586082" rtl="0" eaLnBrk="1" latinLnBrk="0" hangingPunct="1">
              <a:spcBef>
                <a:spcPct val="0"/>
              </a:spcBef>
              <a:buNone/>
              <a:defRPr sz="5649" kern="1200">
                <a:solidFill>
                  <a:schemeClr val="tx1"/>
                </a:solidFill>
                <a:latin typeface="+mj-lt"/>
                <a:ea typeface="+mj-ea"/>
                <a:cs typeface="+mj-cs"/>
              </a:defRPr>
            </a:lvl1pPr>
          </a:lstStyle>
          <a:p>
            <a:pPr marL="0" marR="0" lvl="0" indent="0" algn="ctr" defTabSz="58608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2"/>
              </a:rPr>
              <a:t>(40-page Custom Study on ‘Program Engagement’)</a:t>
            </a: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xmlns="" id="{D374F625-B863-445C-AB05-6DF210F23E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11" name="Slide Number Placeholder 8">
            <a:extLst>
              <a:ext uri="{FF2B5EF4-FFF2-40B4-BE49-F238E27FC236}">
                <a16:creationId xmlns:a16="http://schemas.microsoft.com/office/drawing/2014/main" xmlns="" id="{9DCB58FC-C3E3-42EA-8946-EB2B0E5A4228}"/>
              </a:ext>
            </a:extLst>
          </p:cNvPr>
          <p:cNvSpPr txBox="1">
            <a:spLocks/>
          </p:cNvSpPr>
          <p:nvPr/>
        </p:nvSpPr>
        <p:spPr>
          <a:xfrm>
            <a:off x="11602750"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
        <p:nvSpPr>
          <p:cNvPr id="2" name="TextBox 1">
            <a:extLst>
              <a:ext uri="{FF2B5EF4-FFF2-40B4-BE49-F238E27FC236}">
                <a16:creationId xmlns:a16="http://schemas.microsoft.com/office/drawing/2014/main" xmlns="" id="{70592808-D9CC-44A4-9183-DCAD156124F9}"/>
              </a:ext>
            </a:extLst>
          </p:cNvPr>
          <p:cNvSpPr txBox="1"/>
          <p:nvPr/>
        </p:nvSpPr>
        <p:spPr>
          <a:xfrm>
            <a:off x="3176337" y="6316422"/>
            <a:ext cx="5925552" cy="215444"/>
          </a:xfrm>
          <a:prstGeom prst="rect">
            <a:avLst/>
          </a:prstGeom>
          <a:noFill/>
        </p:spPr>
        <p:txBody>
          <a:bodyPr wrap="square" rtlCol="0">
            <a:spAutoFit/>
          </a:bodyPr>
          <a:lstStyle/>
          <a:p>
            <a:pPr algn="ctr"/>
            <a:r>
              <a:rPr lang="en-US" sz="800" i="1" dirty="0">
                <a:latin typeface="Open Sans" panose="020B0606030504020204" pitchFamily="34" charset="0"/>
                <a:ea typeface="Open Sans" panose="020B0606030504020204" pitchFamily="34" charset="0"/>
                <a:cs typeface="Open Sans" panose="020B0606030504020204" pitchFamily="34" charset="0"/>
              </a:rPr>
              <a:t>(click above in presentation mode to download report)</a:t>
            </a:r>
          </a:p>
        </p:txBody>
      </p:sp>
    </p:spTree>
    <p:extLst>
      <p:ext uri="{BB962C8B-B14F-4D97-AF65-F5344CB8AC3E}">
        <p14:creationId xmlns:p14="http://schemas.microsoft.com/office/powerpoint/2010/main" val="2429592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81484"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4" name="Rounded Rectangle 13"/>
          <p:cNvSpPr/>
          <p:nvPr/>
        </p:nvSpPr>
        <p:spPr>
          <a:xfrm>
            <a:off x="0" y="192367"/>
            <a:ext cx="12191999"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6" name="Rounded Rectangle 15"/>
          <p:cNvSpPr/>
          <p:nvPr/>
        </p:nvSpPr>
        <p:spPr>
          <a:xfrm>
            <a:off x="1009715" y="1203679"/>
            <a:ext cx="10172076" cy="1641117"/>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“The real buzzworthy video content is on Netflix, Amazon and YouTube and that’s what everyone is talking about”</a:t>
            </a:r>
          </a:p>
        </p:txBody>
      </p:sp>
      <p:pic>
        <p:nvPicPr>
          <p:cNvPr id="9" name="Picture 8">
            <a:extLst>
              <a:ext uri="{FF2B5EF4-FFF2-40B4-BE49-F238E27FC236}">
                <a16:creationId xmlns:a16="http://schemas.microsoft.com/office/drawing/2014/main" xmlns="" id="{0CDEC5EE-421E-4C41-8D57-CF61BDB72F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sp>
        <p:nvSpPr>
          <p:cNvPr id="10" name="Rounded Rectangle 14">
            <a:extLst>
              <a:ext uri="{FF2B5EF4-FFF2-40B4-BE49-F238E27FC236}">
                <a16:creationId xmlns:a16="http://schemas.microsoft.com/office/drawing/2014/main" xmlns="" id="{9F3E0A3B-9606-40B1-AB4E-49D86FA33EE1}"/>
              </a:ext>
            </a:extLst>
          </p:cNvPr>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pic>
        <p:nvPicPr>
          <p:cNvPr id="11" name="Picture 10">
            <a:extLst>
              <a:ext uri="{FF2B5EF4-FFF2-40B4-BE49-F238E27FC236}">
                <a16:creationId xmlns:a16="http://schemas.microsoft.com/office/drawing/2014/main" xmlns="" id="{D2CCDC2C-105C-4D90-8261-3E13DB9301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spTree>
    <p:extLst>
      <p:ext uri="{BB962C8B-B14F-4D97-AF65-F5344CB8AC3E}">
        <p14:creationId xmlns:p14="http://schemas.microsoft.com/office/powerpoint/2010/main" val="3536938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B3425DB6-08E3-4A4E-9B4B-9CAF810B7FEA}"/>
              </a:ext>
            </a:extLst>
          </p:cNvPr>
          <p:cNvSpPr/>
          <p:nvPr/>
        </p:nvSpPr>
        <p:spPr>
          <a:xfrm>
            <a:off x="794" y="447"/>
            <a:ext cx="3395377" cy="6857107"/>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7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TextBox 8"/>
          <p:cNvSpPr txBox="1"/>
          <p:nvPr/>
        </p:nvSpPr>
        <p:spPr>
          <a:xfrm>
            <a:off x="102133" y="1270742"/>
            <a:ext cx="3283065" cy="299992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699"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Ad-Supported TV accounted </a:t>
            </a:r>
            <a:r>
              <a:rPr lang="en-US" sz="2699" dirty="0">
                <a:solidFill>
                  <a:schemeClr val="bg1"/>
                </a:solidFill>
                <a:latin typeface="Open Sans" panose="020B0606030504020204" pitchFamily="34" charset="0"/>
                <a:ea typeface="Open Sans" panose="020B0606030504020204" pitchFamily="34" charset="0"/>
                <a:cs typeface="Open Sans" panose="020B0606030504020204" pitchFamily="34" charset="0"/>
              </a:rPr>
              <a:t>f</a:t>
            </a:r>
            <a:r>
              <a:rPr kumimoji="0" lang="en-US" sz="2699"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or over </a:t>
            </a:r>
            <a:r>
              <a:rPr kumimoji="0" lang="en-US" sz="2699"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8 of the top 10</a:t>
            </a:r>
            <a:r>
              <a:rPr kumimoji="0" lang="en-US" sz="2699"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trending Twitter topics at night through </a:t>
            </a:r>
            <a:r>
              <a:rPr lang="en-US" sz="2699" dirty="0">
                <a:solidFill>
                  <a:schemeClr val="bg1"/>
                </a:solidFill>
                <a:latin typeface="Open Sans" panose="020B0606030504020204" pitchFamily="34" charset="0"/>
                <a:ea typeface="Open Sans" panose="020B0606030504020204" pitchFamily="34" charset="0"/>
                <a:cs typeface="Open Sans" panose="020B0606030504020204" pitchFamily="34" charset="0"/>
              </a:rPr>
              <a:t>a</a:t>
            </a:r>
            <a:r>
              <a:rPr kumimoji="0" lang="en-US" sz="2699"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four-week time period</a:t>
            </a:r>
          </a:p>
        </p:txBody>
      </p:sp>
      <p:sp>
        <p:nvSpPr>
          <p:cNvPr id="15" name="TextBox 14">
            <a:extLst>
              <a:ext uri="{FF2B5EF4-FFF2-40B4-BE49-F238E27FC236}">
                <a16:creationId xmlns:a16="http://schemas.microsoft.com/office/drawing/2014/main" xmlns="" id="{1D6AF794-4488-4F96-AB86-CB090444C6E0}"/>
              </a:ext>
            </a:extLst>
          </p:cNvPr>
          <p:cNvSpPr txBox="1"/>
          <p:nvPr/>
        </p:nvSpPr>
        <p:spPr>
          <a:xfrm>
            <a:off x="3497509" y="3396171"/>
            <a:ext cx="8574651" cy="646331"/>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Ad-supported TV dominates the top social conversations on Twitter deeper into the night as more primetime shows and sporting events air</a:t>
            </a:r>
          </a:p>
        </p:txBody>
      </p:sp>
      <p:sp>
        <p:nvSpPr>
          <p:cNvPr id="3" name="Rectangle 2"/>
          <p:cNvSpPr/>
          <p:nvPr/>
        </p:nvSpPr>
        <p:spPr>
          <a:xfrm>
            <a:off x="3396171" y="6386125"/>
            <a:ext cx="7050819" cy="276999"/>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Source: VAB custom analysis of Top 10 trending Twitter Topics each night (8:30p, 9:30p, 10:30p, 11:30p) aggregated during 4-week time period (9/24/2018 – 10/21/2018). Results include both “direct” and “related” TV topics.</a:t>
            </a:r>
          </a:p>
        </p:txBody>
      </p:sp>
      <p:sp>
        <p:nvSpPr>
          <p:cNvPr id="4" name="Rounded Rectangle 3"/>
          <p:cNvSpPr/>
          <p:nvPr/>
        </p:nvSpPr>
        <p:spPr>
          <a:xfrm>
            <a:off x="6224444" y="467289"/>
            <a:ext cx="3269506" cy="2555179"/>
          </a:xfrm>
          <a:prstGeom prst="roundRect">
            <a:avLst/>
          </a:prstGeom>
          <a:solidFill>
            <a:srgbClr val="0099FF"/>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4799" b="0"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84%</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Overall Total % of TV-topics in Top 10 During Primetime</a:t>
            </a:r>
          </a:p>
        </p:txBody>
      </p:sp>
      <p:sp>
        <p:nvSpPr>
          <p:cNvPr id="16" name="Rounded Rectangle 15"/>
          <p:cNvSpPr/>
          <p:nvPr/>
        </p:nvSpPr>
        <p:spPr>
          <a:xfrm>
            <a:off x="3669781" y="4384073"/>
            <a:ext cx="1834807" cy="1647775"/>
          </a:xfrm>
          <a:prstGeom prst="roundRect">
            <a:avLst/>
          </a:prstGeom>
          <a:solidFill>
            <a:srgbClr val="0099FF"/>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8:30p</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Total % of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TV-topics In Top 10: </a:t>
            </a:r>
            <a:r>
              <a:rPr kumimoji="0" lang="en-US" sz="24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73%</a:t>
            </a:r>
            <a:endParaRPr kumimoji="0" lang="en-US" sz="20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Rounded Rectangle 16"/>
          <p:cNvSpPr/>
          <p:nvPr/>
        </p:nvSpPr>
        <p:spPr>
          <a:xfrm>
            <a:off x="5816293" y="4384073"/>
            <a:ext cx="1834807" cy="1647775"/>
          </a:xfrm>
          <a:prstGeom prst="roundRect">
            <a:avLst/>
          </a:prstGeom>
          <a:solidFill>
            <a:srgbClr val="0099FF"/>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9:30p</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Total % of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TV-topics In Top 10: </a:t>
            </a:r>
            <a:r>
              <a:rPr kumimoji="0" lang="en-US" sz="24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86%</a:t>
            </a:r>
          </a:p>
        </p:txBody>
      </p:sp>
      <p:sp>
        <p:nvSpPr>
          <p:cNvPr id="18" name="Rounded Rectangle 17"/>
          <p:cNvSpPr/>
          <p:nvPr/>
        </p:nvSpPr>
        <p:spPr>
          <a:xfrm>
            <a:off x="7965785" y="4383165"/>
            <a:ext cx="1834807" cy="1647775"/>
          </a:xfrm>
          <a:prstGeom prst="roundRect">
            <a:avLst/>
          </a:prstGeom>
          <a:solidFill>
            <a:srgbClr val="0099FF"/>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10:30p</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Total % of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TV-topics In Top 10: </a:t>
            </a:r>
            <a:r>
              <a:rPr kumimoji="0" lang="en-US" sz="24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88%</a:t>
            </a:r>
          </a:p>
        </p:txBody>
      </p:sp>
      <p:sp>
        <p:nvSpPr>
          <p:cNvPr id="19" name="Rounded Rectangle 18"/>
          <p:cNvSpPr/>
          <p:nvPr/>
        </p:nvSpPr>
        <p:spPr>
          <a:xfrm>
            <a:off x="10115277" y="4383165"/>
            <a:ext cx="1834807" cy="1647775"/>
          </a:xfrm>
          <a:prstGeom prst="roundRect">
            <a:avLst/>
          </a:prstGeom>
          <a:solidFill>
            <a:srgbClr val="0099FF"/>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11:30p</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Total % of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TV-topics In Top 10:</a:t>
            </a: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sng"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88%</a:t>
            </a:r>
          </a:p>
        </p:txBody>
      </p:sp>
      <p:sp>
        <p:nvSpPr>
          <p:cNvPr id="22" name="TextBox 21">
            <a:extLst>
              <a:ext uri="{FF2B5EF4-FFF2-40B4-BE49-F238E27FC236}">
                <a16:creationId xmlns:a16="http://schemas.microsoft.com/office/drawing/2014/main" xmlns="" id="{C2498ABB-9384-49D3-8D94-BEAC0ACE426C}"/>
              </a:ext>
            </a:extLst>
          </p:cNvPr>
          <p:cNvSpPr txBox="1"/>
          <p:nvPr/>
        </p:nvSpPr>
        <p:spPr>
          <a:xfrm>
            <a:off x="72053" y="5000981"/>
            <a:ext cx="3206551" cy="338554"/>
          </a:xfrm>
          <a:prstGeom prst="rect">
            <a:avLst/>
          </a:prstGeom>
          <a:noFill/>
          <a:ln>
            <a:solidFill>
              <a:schemeClr val="tx1"/>
            </a:solidFill>
          </a:ln>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Date Range: 9/24/18 – 10/21/18</a:t>
            </a:r>
          </a:p>
        </p:txBody>
      </p:sp>
      <p:sp>
        <p:nvSpPr>
          <p:cNvPr id="23" name="Slide Number Placeholder 8">
            <a:extLst>
              <a:ext uri="{FF2B5EF4-FFF2-40B4-BE49-F238E27FC236}">
                <a16:creationId xmlns:a16="http://schemas.microsoft.com/office/drawing/2014/main" xmlns="" id="{771A7115-9362-458A-A02D-4DF7173C13E2}"/>
              </a:ext>
            </a:extLst>
          </p:cNvPr>
          <p:cNvSpPr txBox="1">
            <a:spLocks/>
          </p:cNvSpPr>
          <p:nvPr/>
        </p:nvSpPr>
        <p:spPr>
          <a:xfrm>
            <a:off x="11616251"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xmlns="" id="{319A36BF-95D9-4BB9-9F1C-C226CE58E6B3}"/>
              </a:ext>
            </a:extLst>
          </p:cNvPr>
          <p:cNvSpPr/>
          <p:nvPr/>
        </p:nvSpPr>
        <p:spPr>
          <a:xfrm>
            <a:off x="3396170" y="6644480"/>
            <a:ext cx="8795829"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0" name="Picture 19">
            <a:hlinkClick r:id="rId2" action="ppaction://hlinksldjump"/>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pic>
        <p:nvPicPr>
          <p:cNvPr id="24" name="Picture 23">
            <a:extLst>
              <a:ext uri="{FF2B5EF4-FFF2-40B4-BE49-F238E27FC236}">
                <a16:creationId xmlns:a16="http://schemas.microsoft.com/office/drawing/2014/main" xmlns="" id="{B5D9FF80-5C2D-4EA8-B5FC-B5441D4D3E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Tree>
    <p:extLst>
      <p:ext uri="{BB962C8B-B14F-4D97-AF65-F5344CB8AC3E}">
        <p14:creationId xmlns:p14="http://schemas.microsoft.com/office/powerpoint/2010/main" val="3069987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B3425DB6-08E3-4A4E-9B4B-9CAF810B7FEA}"/>
              </a:ext>
            </a:extLst>
          </p:cNvPr>
          <p:cNvSpPr/>
          <p:nvPr/>
        </p:nvSpPr>
        <p:spPr>
          <a:xfrm>
            <a:off x="794" y="447"/>
            <a:ext cx="3395377" cy="6857107"/>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797"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Trebuchet MS"/>
            </a:endParaRPr>
          </a:p>
        </p:txBody>
      </p:sp>
      <p:sp>
        <p:nvSpPr>
          <p:cNvPr id="9" name="TextBox 8"/>
          <p:cNvSpPr txBox="1"/>
          <p:nvPr/>
        </p:nvSpPr>
        <p:spPr>
          <a:xfrm>
            <a:off x="60793" y="1827480"/>
            <a:ext cx="3329630" cy="2893100"/>
          </a:xfrm>
          <a:prstGeom prst="rect">
            <a:avLst/>
          </a:prstGeom>
          <a:noFill/>
        </p:spPr>
        <p:txBody>
          <a:bodyPr wrap="square" rtlCol="0">
            <a:spAutoFit/>
          </a:bodyPr>
          <a:lstStyle/>
          <a:p>
            <a:pPr marL="0" marR="0" lvl="0" indent="0" algn="l" defTabSz="586082"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5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least </a:t>
            </a:r>
            <a:r>
              <a:rPr kumimoji="0" lang="en-US" sz="2600" b="1" i="0" u="none" strike="noStrike" kern="1200" cap="none" spc="-5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two-thirds</a:t>
            </a:r>
            <a:r>
              <a:rPr kumimoji="0" lang="en-US" sz="2600" b="0" i="0" u="none" strike="noStrike" kern="1200" cap="none" spc="-5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of the top 10 trending Twitter topics </a:t>
            </a:r>
            <a:r>
              <a:rPr kumimoji="0" lang="en-US" sz="2600" b="1" i="0" u="none" strike="noStrike" kern="1200" cap="none" spc="-5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on any night </a:t>
            </a:r>
          </a:p>
          <a:p>
            <a:pPr marL="0" marR="0" lvl="0" indent="0" algn="l" defTabSz="586082"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5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were based on </a:t>
            </a:r>
          </a:p>
          <a:p>
            <a:pPr marL="0" marR="0" lvl="0" indent="0" algn="l" defTabSz="586082"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5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ad-supported TV content</a:t>
            </a:r>
          </a:p>
        </p:txBody>
      </p:sp>
      <p:sp>
        <p:nvSpPr>
          <p:cNvPr id="7" name="Rectangle 6"/>
          <p:cNvSpPr/>
          <p:nvPr/>
        </p:nvSpPr>
        <p:spPr>
          <a:xfrm>
            <a:off x="4331137" y="1673478"/>
            <a:ext cx="1034899" cy="4555614"/>
          </a:xfrm>
          <a:prstGeom prst="rect">
            <a:avLst/>
          </a:prstGeom>
          <a:solidFill>
            <a:srgbClr val="00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Trebuchet MS"/>
            </a:endParaRPr>
          </a:p>
        </p:txBody>
      </p:sp>
      <p:sp>
        <p:nvSpPr>
          <p:cNvPr id="8" name="Rectangle 7"/>
          <p:cNvSpPr/>
          <p:nvPr/>
        </p:nvSpPr>
        <p:spPr>
          <a:xfrm>
            <a:off x="5434278" y="1673477"/>
            <a:ext cx="1034899" cy="4556973"/>
          </a:xfrm>
          <a:prstGeom prst="rect">
            <a:avLst/>
          </a:prstGeom>
          <a:solidFill>
            <a:srgbClr val="00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Trebuchet MS"/>
            </a:endParaRPr>
          </a:p>
        </p:txBody>
      </p:sp>
      <p:sp>
        <p:nvSpPr>
          <p:cNvPr id="10" name="Rectangle 9"/>
          <p:cNvSpPr/>
          <p:nvPr/>
        </p:nvSpPr>
        <p:spPr>
          <a:xfrm>
            <a:off x="6544694" y="1673478"/>
            <a:ext cx="1034899" cy="4558332"/>
          </a:xfrm>
          <a:prstGeom prst="rect">
            <a:avLst/>
          </a:prstGeom>
          <a:solidFill>
            <a:srgbClr val="00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Trebuchet MS"/>
            </a:endParaRPr>
          </a:p>
        </p:txBody>
      </p:sp>
      <p:sp>
        <p:nvSpPr>
          <p:cNvPr id="11" name="Rectangle 10"/>
          <p:cNvSpPr/>
          <p:nvPr/>
        </p:nvSpPr>
        <p:spPr>
          <a:xfrm>
            <a:off x="7657608" y="1673477"/>
            <a:ext cx="1034899" cy="4556973"/>
          </a:xfrm>
          <a:prstGeom prst="rect">
            <a:avLst/>
          </a:prstGeom>
          <a:solidFill>
            <a:srgbClr val="00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Trebuchet MS"/>
            </a:endParaRPr>
          </a:p>
        </p:txBody>
      </p:sp>
      <p:sp>
        <p:nvSpPr>
          <p:cNvPr id="12" name="Rectangle 11"/>
          <p:cNvSpPr/>
          <p:nvPr/>
        </p:nvSpPr>
        <p:spPr>
          <a:xfrm>
            <a:off x="8763583" y="1673477"/>
            <a:ext cx="1034899" cy="4556973"/>
          </a:xfrm>
          <a:prstGeom prst="rect">
            <a:avLst/>
          </a:prstGeom>
          <a:solidFill>
            <a:srgbClr val="00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Trebuchet MS"/>
            </a:endParaRPr>
          </a:p>
        </p:txBody>
      </p:sp>
      <p:sp>
        <p:nvSpPr>
          <p:cNvPr id="15" name="Rectangle 14"/>
          <p:cNvSpPr/>
          <p:nvPr/>
        </p:nvSpPr>
        <p:spPr>
          <a:xfrm>
            <a:off x="9869914" y="1673477"/>
            <a:ext cx="1034899" cy="4556973"/>
          </a:xfrm>
          <a:prstGeom prst="rect">
            <a:avLst/>
          </a:prstGeom>
          <a:solidFill>
            <a:srgbClr val="00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Trebuchet MS"/>
            </a:endParaRPr>
          </a:p>
        </p:txBody>
      </p:sp>
      <p:sp>
        <p:nvSpPr>
          <p:cNvPr id="16" name="Rectangle 15"/>
          <p:cNvSpPr/>
          <p:nvPr/>
        </p:nvSpPr>
        <p:spPr>
          <a:xfrm>
            <a:off x="10972663" y="1673477"/>
            <a:ext cx="1017832" cy="4556973"/>
          </a:xfrm>
          <a:prstGeom prst="rect">
            <a:avLst/>
          </a:prstGeom>
          <a:solidFill>
            <a:srgbClr val="00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Trebuchet MS"/>
            </a:endParaRPr>
          </a:p>
        </p:txBody>
      </p:sp>
      <p:sp>
        <p:nvSpPr>
          <p:cNvPr id="17" name="Rectangle 16"/>
          <p:cNvSpPr/>
          <p:nvPr/>
        </p:nvSpPr>
        <p:spPr>
          <a:xfrm>
            <a:off x="4332559" y="1279437"/>
            <a:ext cx="1032056" cy="3800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Trebuchet MS"/>
              </a:rPr>
              <a:t>84%</a:t>
            </a:r>
          </a:p>
        </p:txBody>
      </p:sp>
      <p:sp>
        <p:nvSpPr>
          <p:cNvPr id="18" name="Rectangle 17"/>
          <p:cNvSpPr/>
          <p:nvPr/>
        </p:nvSpPr>
        <p:spPr>
          <a:xfrm>
            <a:off x="5435344" y="1279437"/>
            <a:ext cx="1032768" cy="3800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Trebuchet MS"/>
              </a:rPr>
              <a:t>84%</a:t>
            </a:r>
          </a:p>
        </p:txBody>
      </p:sp>
      <p:sp>
        <p:nvSpPr>
          <p:cNvPr id="19" name="Rectangle 18"/>
          <p:cNvSpPr/>
          <p:nvPr/>
        </p:nvSpPr>
        <p:spPr>
          <a:xfrm>
            <a:off x="6544165" y="1279437"/>
            <a:ext cx="1035958" cy="3800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Trebuchet MS"/>
              </a:rPr>
              <a:t>88%</a:t>
            </a:r>
          </a:p>
        </p:txBody>
      </p:sp>
      <p:sp>
        <p:nvSpPr>
          <p:cNvPr id="20" name="Rectangle 19"/>
          <p:cNvSpPr/>
          <p:nvPr/>
        </p:nvSpPr>
        <p:spPr>
          <a:xfrm>
            <a:off x="7653041" y="1279437"/>
            <a:ext cx="1040244" cy="3800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Trebuchet MS"/>
              </a:rPr>
              <a:t>88%</a:t>
            </a:r>
          </a:p>
        </p:txBody>
      </p:sp>
      <p:sp>
        <p:nvSpPr>
          <p:cNvPr id="22" name="Rectangle 21"/>
          <p:cNvSpPr/>
          <p:nvPr/>
        </p:nvSpPr>
        <p:spPr>
          <a:xfrm>
            <a:off x="8762337" y="1279437"/>
            <a:ext cx="1034903" cy="3800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Trebuchet MS"/>
              </a:rPr>
              <a:t>68%</a:t>
            </a:r>
          </a:p>
        </p:txBody>
      </p:sp>
      <p:sp>
        <p:nvSpPr>
          <p:cNvPr id="23" name="Rectangle 22"/>
          <p:cNvSpPr/>
          <p:nvPr/>
        </p:nvSpPr>
        <p:spPr>
          <a:xfrm>
            <a:off x="9869914" y="1279437"/>
            <a:ext cx="1034899" cy="372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Trebuchet MS"/>
              </a:rPr>
              <a:t>86%</a:t>
            </a:r>
          </a:p>
        </p:txBody>
      </p:sp>
      <p:sp>
        <p:nvSpPr>
          <p:cNvPr id="24" name="Rectangle 23"/>
          <p:cNvSpPr/>
          <p:nvPr/>
        </p:nvSpPr>
        <p:spPr>
          <a:xfrm>
            <a:off x="10971916" y="1279437"/>
            <a:ext cx="1019326" cy="37623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Trebuchet MS"/>
              </a:rPr>
              <a:t>87%</a:t>
            </a:r>
          </a:p>
        </p:txBody>
      </p:sp>
      <p:sp>
        <p:nvSpPr>
          <p:cNvPr id="25" name="Rectangle 24"/>
          <p:cNvSpPr/>
          <p:nvPr/>
        </p:nvSpPr>
        <p:spPr>
          <a:xfrm>
            <a:off x="4332647" y="906659"/>
            <a:ext cx="1031879" cy="3738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rPr>
              <a:t>Monday</a:t>
            </a:r>
          </a:p>
        </p:txBody>
      </p:sp>
      <p:sp>
        <p:nvSpPr>
          <p:cNvPr id="26" name="Rectangle 25"/>
          <p:cNvSpPr/>
          <p:nvPr/>
        </p:nvSpPr>
        <p:spPr>
          <a:xfrm>
            <a:off x="5434276" y="906659"/>
            <a:ext cx="1034903" cy="3738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rPr>
              <a:t>Tuesday</a:t>
            </a:r>
          </a:p>
        </p:txBody>
      </p:sp>
      <p:sp>
        <p:nvSpPr>
          <p:cNvPr id="27" name="Rectangle 26"/>
          <p:cNvSpPr/>
          <p:nvPr/>
        </p:nvSpPr>
        <p:spPr>
          <a:xfrm>
            <a:off x="6543097" y="906659"/>
            <a:ext cx="1038093" cy="3733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rPr>
              <a:t>Wednesday</a:t>
            </a:r>
          </a:p>
        </p:txBody>
      </p:sp>
      <p:sp>
        <p:nvSpPr>
          <p:cNvPr id="28" name="Rectangle 27"/>
          <p:cNvSpPr/>
          <p:nvPr/>
        </p:nvSpPr>
        <p:spPr>
          <a:xfrm>
            <a:off x="7651917" y="906659"/>
            <a:ext cx="1051334" cy="3733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rPr>
              <a:t>Thursday</a:t>
            </a:r>
          </a:p>
        </p:txBody>
      </p:sp>
      <p:sp>
        <p:nvSpPr>
          <p:cNvPr id="29" name="Rectangle 28"/>
          <p:cNvSpPr/>
          <p:nvPr/>
        </p:nvSpPr>
        <p:spPr>
          <a:xfrm>
            <a:off x="8760738" y="906659"/>
            <a:ext cx="1038102" cy="3733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rPr>
              <a:t>Friday</a:t>
            </a:r>
          </a:p>
        </p:txBody>
      </p:sp>
      <p:sp>
        <p:nvSpPr>
          <p:cNvPr id="30" name="Rectangle 29"/>
          <p:cNvSpPr/>
          <p:nvPr/>
        </p:nvSpPr>
        <p:spPr>
          <a:xfrm>
            <a:off x="9870982" y="906659"/>
            <a:ext cx="1032764" cy="3733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rPr>
              <a:t>Saturday</a:t>
            </a:r>
          </a:p>
        </p:txBody>
      </p:sp>
      <p:sp>
        <p:nvSpPr>
          <p:cNvPr id="31" name="Rectangle 30"/>
          <p:cNvSpPr/>
          <p:nvPr/>
        </p:nvSpPr>
        <p:spPr>
          <a:xfrm>
            <a:off x="10974085" y="906659"/>
            <a:ext cx="1014987" cy="36668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rPr>
              <a:t>Sunday</a:t>
            </a:r>
          </a:p>
        </p:txBody>
      </p:sp>
      <p:sp>
        <p:nvSpPr>
          <p:cNvPr id="32" name="Rectangle 31"/>
          <p:cNvSpPr/>
          <p:nvPr/>
        </p:nvSpPr>
        <p:spPr>
          <a:xfrm>
            <a:off x="3456169" y="1270822"/>
            <a:ext cx="872833" cy="38007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rPr>
              <a:t>Overall</a:t>
            </a:r>
          </a:p>
        </p:txBody>
      </p:sp>
      <p:sp>
        <p:nvSpPr>
          <p:cNvPr id="33" name="Rectangle 32"/>
          <p:cNvSpPr/>
          <p:nvPr/>
        </p:nvSpPr>
        <p:spPr>
          <a:xfrm>
            <a:off x="3461856" y="2144334"/>
            <a:ext cx="874967" cy="38007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rPr>
              <a:t>8:30p</a:t>
            </a:r>
          </a:p>
        </p:txBody>
      </p:sp>
      <p:sp>
        <p:nvSpPr>
          <p:cNvPr id="34" name="Rectangle 33"/>
          <p:cNvSpPr/>
          <p:nvPr/>
        </p:nvSpPr>
        <p:spPr>
          <a:xfrm>
            <a:off x="3336172" y="3252329"/>
            <a:ext cx="997808" cy="38007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rPr>
              <a:t>9:30p</a:t>
            </a:r>
          </a:p>
        </p:txBody>
      </p:sp>
      <p:sp>
        <p:nvSpPr>
          <p:cNvPr id="35" name="Rectangle 34"/>
          <p:cNvSpPr/>
          <p:nvPr/>
        </p:nvSpPr>
        <p:spPr>
          <a:xfrm>
            <a:off x="3461855" y="4366332"/>
            <a:ext cx="872125" cy="38007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rPr>
              <a:t>10:30p</a:t>
            </a:r>
          </a:p>
        </p:txBody>
      </p:sp>
      <p:sp>
        <p:nvSpPr>
          <p:cNvPr id="36" name="Rectangle 35"/>
          <p:cNvSpPr/>
          <p:nvPr/>
        </p:nvSpPr>
        <p:spPr>
          <a:xfrm>
            <a:off x="3461855" y="5496726"/>
            <a:ext cx="872125" cy="38007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rPr>
              <a:t>11:30p</a:t>
            </a:r>
          </a:p>
        </p:txBody>
      </p:sp>
      <p:sp>
        <p:nvSpPr>
          <p:cNvPr id="37" name="TextBox 36"/>
          <p:cNvSpPr txBox="1"/>
          <p:nvPr/>
        </p:nvSpPr>
        <p:spPr>
          <a:xfrm>
            <a:off x="4346932" y="2161200"/>
            <a:ext cx="7644312" cy="400110"/>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rPr>
              <a:t>   65%        78%        75%         68%        43%        90%        93%</a:t>
            </a:r>
          </a:p>
        </p:txBody>
      </p:sp>
      <p:sp>
        <p:nvSpPr>
          <p:cNvPr id="38" name="Rectangle 37"/>
          <p:cNvSpPr/>
          <p:nvPr/>
        </p:nvSpPr>
        <p:spPr>
          <a:xfrm>
            <a:off x="4328074" y="436851"/>
            <a:ext cx="7660105" cy="3800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rPr>
              <a:t>Four Week Average: % of Top 10 Trending Topics That Are Based On TV Content</a:t>
            </a:r>
          </a:p>
        </p:txBody>
      </p:sp>
      <p:sp>
        <p:nvSpPr>
          <p:cNvPr id="39" name="TextBox 38">
            <a:extLst>
              <a:ext uri="{FF2B5EF4-FFF2-40B4-BE49-F238E27FC236}">
                <a16:creationId xmlns:a16="http://schemas.microsoft.com/office/drawing/2014/main" xmlns="" id="{A13E0AAA-4D39-443B-A6AD-BB2D6C86EA28}"/>
              </a:ext>
            </a:extLst>
          </p:cNvPr>
          <p:cNvSpPr txBox="1"/>
          <p:nvPr/>
        </p:nvSpPr>
        <p:spPr>
          <a:xfrm>
            <a:off x="4329867" y="3287033"/>
            <a:ext cx="7661377" cy="400110"/>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rPr>
              <a:t>   90%        83%        90%         93%        70%        85%        93%</a:t>
            </a:r>
          </a:p>
        </p:txBody>
      </p:sp>
      <p:sp>
        <p:nvSpPr>
          <p:cNvPr id="40" name="TextBox 39">
            <a:extLst>
              <a:ext uri="{FF2B5EF4-FFF2-40B4-BE49-F238E27FC236}">
                <a16:creationId xmlns:a16="http://schemas.microsoft.com/office/drawing/2014/main" xmlns="" id="{71360045-D61B-4975-8969-F38262F29BD2}"/>
              </a:ext>
            </a:extLst>
          </p:cNvPr>
          <p:cNvSpPr txBox="1"/>
          <p:nvPr/>
        </p:nvSpPr>
        <p:spPr>
          <a:xfrm>
            <a:off x="4346932" y="4379420"/>
            <a:ext cx="7661377" cy="400110"/>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rPr>
              <a:t>   90%        85%        90%         95%        80%        90%        88%</a:t>
            </a:r>
          </a:p>
        </p:txBody>
      </p:sp>
      <p:sp>
        <p:nvSpPr>
          <p:cNvPr id="41" name="TextBox 40">
            <a:extLst>
              <a:ext uri="{FF2B5EF4-FFF2-40B4-BE49-F238E27FC236}">
                <a16:creationId xmlns:a16="http://schemas.microsoft.com/office/drawing/2014/main" xmlns="" id="{1F8862A0-8231-4205-B030-68053581879B}"/>
              </a:ext>
            </a:extLst>
          </p:cNvPr>
          <p:cNvSpPr txBox="1"/>
          <p:nvPr/>
        </p:nvSpPr>
        <p:spPr>
          <a:xfrm>
            <a:off x="4346932" y="5484411"/>
            <a:ext cx="7644311" cy="400110"/>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a:rPr>
              <a:t>   93%        93%        98%         95%        80%        80%        75%</a:t>
            </a:r>
          </a:p>
        </p:txBody>
      </p:sp>
      <p:sp>
        <p:nvSpPr>
          <p:cNvPr id="42" name="Text Placeholder 3">
            <a:extLst>
              <a:ext uri="{FF2B5EF4-FFF2-40B4-BE49-F238E27FC236}">
                <a16:creationId xmlns:a16="http://schemas.microsoft.com/office/drawing/2014/main" xmlns="" id="{42B65EC2-E6D9-4213-A1DF-CA8FA2261723}"/>
              </a:ext>
            </a:extLst>
          </p:cNvPr>
          <p:cNvSpPr txBox="1">
            <a:spLocks/>
          </p:cNvSpPr>
          <p:nvPr/>
        </p:nvSpPr>
        <p:spPr>
          <a:xfrm>
            <a:off x="3396171" y="6324671"/>
            <a:ext cx="6990825" cy="19388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228554" rtl="0" eaLnBrk="1" fontAlgn="auto" latinLnBrk="0" hangingPunct="1">
              <a:lnSpc>
                <a:spcPct val="100000"/>
              </a:lnSpc>
              <a:spcBef>
                <a:spcPct val="20000"/>
              </a:spcBef>
              <a:spcAft>
                <a:spcPts val="0"/>
              </a:spcAft>
              <a:buClrTx/>
              <a:buSzTx/>
              <a:buFont typeface="Arial"/>
              <a:buNone/>
              <a:tabLst/>
              <a:defRPr/>
            </a:pPr>
            <a:r>
              <a:rPr kumimoji="0" lang="en-US" sz="600" b="0" i="0" u="none" strike="noStrike" kern="1200" cap="none" spc="0" normalizeH="0" baseline="0" noProof="0" dirty="0">
                <a:ln>
                  <a:noFill/>
                </a:ln>
                <a:solidFill>
                  <a:prstClr val="black"/>
                </a:solidFill>
                <a:effectLst/>
                <a:uLnTx/>
                <a:uFillTx/>
                <a:latin typeface="Trebuchet MS" panose="020B0603020202020204" pitchFamily="34" charset="0"/>
              </a:rPr>
              <a:t>Source: VAB custom analysis of Top 10 trending Twitter Topics each night (8:30p, 9:30p, 10:30p, 11:30p) aggregated during 4-week time period (9/24/2018 – 10/21/2018). Results include both “direct” and “related” TV topics.</a:t>
            </a:r>
          </a:p>
        </p:txBody>
      </p:sp>
      <p:sp>
        <p:nvSpPr>
          <p:cNvPr id="43" name="Slide Number Placeholder 8">
            <a:extLst>
              <a:ext uri="{FF2B5EF4-FFF2-40B4-BE49-F238E27FC236}">
                <a16:creationId xmlns:a16="http://schemas.microsoft.com/office/drawing/2014/main" xmlns="" id="{D1973F7D-D989-46A9-B1A5-AF1C5AFA0026}"/>
              </a:ext>
            </a:extLst>
          </p:cNvPr>
          <p:cNvSpPr txBox="1">
            <a:spLocks/>
          </p:cNvSpPr>
          <p:nvPr/>
        </p:nvSpPr>
        <p:spPr>
          <a:xfrm>
            <a:off x="11621296"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rPr>
              <a:pPr marL="0" marR="0" lvl="0" indent="0" algn="r" defTabSz="454888"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Trebuchet MS"/>
            </a:endParaRPr>
          </a:p>
        </p:txBody>
      </p:sp>
      <p:pic>
        <p:nvPicPr>
          <p:cNvPr id="44" name="Picture 43">
            <a:extLst>
              <a:ext uri="{FF2B5EF4-FFF2-40B4-BE49-F238E27FC236}">
                <a16:creationId xmlns:a16="http://schemas.microsoft.com/office/drawing/2014/main" xmlns="" id="{B5D9FF80-5C2D-4EA8-B5FC-B5441D4D3E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45" name="Rectangle 44">
            <a:extLst>
              <a:ext uri="{FF2B5EF4-FFF2-40B4-BE49-F238E27FC236}">
                <a16:creationId xmlns:a16="http://schemas.microsoft.com/office/drawing/2014/main" xmlns="" id="{4A89AF29-9CC7-4A6F-8956-E5F23799B925}"/>
              </a:ext>
            </a:extLst>
          </p:cNvPr>
          <p:cNvSpPr/>
          <p:nvPr/>
        </p:nvSpPr>
        <p:spPr>
          <a:xfrm>
            <a:off x="3396170" y="6644480"/>
            <a:ext cx="8795829"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46" name="Picture 45">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46534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Slide Number Placeholder 8">
            <a:extLst>
              <a:ext uri="{FF2B5EF4-FFF2-40B4-BE49-F238E27FC236}">
                <a16:creationId xmlns:a16="http://schemas.microsoft.com/office/drawing/2014/main" xmlns="" id="{A22CF2D2-C918-4268-8D2B-FDFBD4D13D8A}"/>
              </a:ext>
            </a:extLst>
          </p:cNvPr>
          <p:cNvSpPr txBox="1">
            <a:spLocks/>
          </p:cNvSpPr>
          <p:nvPr/>
        </p:nvSpPr>
        <p:spPr>
          <a:xfrm>
            <a:off x="11441723" y="6555760"/>
            <a:ext cx="700425" cy="286865"/>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100" b="0" i="0" u="none" strike="noStrike" kern="1200" cap="none" spc="0" normalizeH="0" baseline="0" noProof="0" smtClean="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xmlns="" id="{7851573F-E86D-4240-B55F-B21D0D47694A}"/>
              </a:ext>
            </a:extLst>
          </p:cNvPr>
          <p:cNvSpPr/>
          <p:nvPr/>
        </p:nvSpPr>
        <p:spPr>
          <a:xfrm>
            <a:off x="0" y="6699192"/>
            <a:ext cx="12191999" cy="184666"/>
          </a:xfrm>
          <a:prstGeom prst="rect">
            <a:avLst/>
          </a:prstGeom>
        </p:spPr>
        <p:txBody>
          <a:bodyPr wrap="square">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Rounded Rectangle 3">
            <a:hlinkClick r:id="rId2" action="ppaction://hlinksldjump"/>
          </p:cNvPr>
          <p:cNvSpPr/>
          <p:nvPr/>
        </p:nvSpPr>
        <p:spPr>
          <a:xfrm>
            <a:off x="249364" y="2312530"/>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“Everyone is cutting the cord”</a:t>
            </a:r>
          </a:p>
        </p:txBody>
      </p:sp>
      <p:sp>
        <p:nvSpPr>
          <p:cNvPr id="43" name="Rounded Rectangle 42">
            <a:hlinkClick r:id="rId3" action="ppaction://hlinksldjump"/>
          </p:cNvPr>
          <p:cNvSpPr/>
          <p:nvPr/>
        </p:nvSpPr>
        <p:spPr>
          <a:xfrm>
            <a:off x="2623716" y="2312530"/>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“Everyone is moving away from TV towards mobile video”</a:t>
            </a:r>
          </a:p>
        </p:txBody>
      </p:sp>
      <p:sp>
        <p:nvSpPr>
          <p:cNvPr id="44" name="Rounded Rectangle 43">
            <a:hlinkClick r:id="rId4" action="ppaction://hlinksldjump"/>
          </p:cNvPr>
          <p:cNvSpPr/>
          <p:nvPr/>
        </p:nvSpPr>
        <p:spPr>
          <a:xfrm>
            <a:off x="5003684" y="2312530"/>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“Everyone is spending more time on Facebook &amp; YouTube than TV”</a:t>
            </a:r>
          </a:p>
        </p:txBody>
      </p:sp>
      <p:sp>
        <p:nvSpPr>
          <p:cNvPr id="45" name="Rounded Rectangle 44">
            <a:hlinkClick r:id="rId5" action="ppaction://hlinksldjump"/>
          </p:cNvPr>
          <p:cNvSpPr/>
          <p:nvPr/>
        </p:nvSpPr>
        <p:spPr>
          <a:xfrm>
            <a:off x="7383652" y="2312530"/>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“No one under 35 watches Linear TV”</a:t>
            </a:r>
          </a:p>
        </p:txBody>
      </p:sp>
      <p:sp>
        <p:nvSpPr>
          <p:cNvPr id="46" name="Rounded Rectangle 45">
            <a:hlinkClick r:id="rId6" action="ppaction://hlinksldjump"/>
          </p:cNvPr>
          <p:cNvSpPr/>
          <p:nvPr/>
        </p:nvSpPr>
        <p:spPr>
          <a:xfrm>
            <a:off x="9763620" y="2312530"/>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“OTT platforms can be a replacement for Linear TV”</a:t>
            </a:r>
          </a:p>
        </p:txBody>
      </p:sp>
      <p:sp>
        <p:nvSpPr>
          <p:cNvPr id="47" name="Rounded Rectangle 46">
            <a:hlinkClick r:id="rId7" action="ppaction://hlinksldjump"/>
          </p:cNvPr>
          <p:cNvSpPr/>
          <p:nvPr/>
        </p:nvSpPr>
        <p:spPr>
          <a:xfrm>
            <a:off x="249364" y="3431075"/>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“No one watches ‘live’ TV anymore”</a:t>
            </a:r>
          </a:p>
        </p:txBody>
      </p:sp>
      <p:sp>
        <p:nvSpPr>
          <p:cNvPr id="48" name="Rounded Rectangle 47">
            <a:hlinkClick r:id="rId8" action="ppaction://hlinksldjump"/>
          </p:cNvPr>
          <p:cNvSpPr/>
          <p:nvPr/>
        </p:nvSpPr>
        <p:spPr>
          <a:xfrm>
            <a:off x="2623716" y="3431075"/>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“Younger demos are much more engaged with YouTube than TV”</a:t>
            </a:r>
          </a:p>
        </p:txBody>
      </p:sp>
      <p:sp>
        <p:nvSpPr>
          <p:cNvPr id="49" name="Rounded Rectangle 48">
            <a:hlinkClick r:id="rId9" action="ppaction://hlinksldjump"/>
          </p:cNvPr>
          <p:cNvSpPr/>
          <p:nvPr/>
        </p:nvSpPr>
        <p:spPr>
          <a:xfrm>
            <a:off x="5003684" y="3431075"/>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“The most talked-about content is on Netflix, Amazon &amp; YouTube”</a:t>
            </a:r>
          </a:p>
        </p:txBody>
      </p:sp>
      <p:sp>
        <p:nvSpPr>
          <p:cNvPr id="50" name="Rounded Rectangle 49">
            <a:hlinkClick r:id="rId10" action="ppaction://hlinksldjump"/>
          </p:cNvPr>
          <p:cNvSpPr/>
          <p:nvPr/>
        </p:nvSpPr>
        <p:spPr>
          <a:xfrm>
            <a:off x="7383652" y="3431075"/>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“Digital-native brands only need to invest in digital advertising to grow big”</a:t>
            </a:r>
          </a:p>
        </p:txBody>
      </p:sp>
      <p:sp>
        <p:nvSpPr>
          <p:cNvPr id="51" name="Rounded Rectangle 50">
            <a:hlinkClick r:id="rId10" action="ppaction://hlinksldjump"/>
          </p:cNvPr>
          <p:cNvSpPr/>
          <p:nvPr/>
        </p:nvSpPr>
        <p:spPr>
          <a:xfrm>
            <a:off x="9763620" y="3431075"/>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“TV is only effective at building awareness”</a:t>
            </a:r>
          </a:p>
        </p:txBody>
      </p:sp>
      <p:sp>
        <p:nvSpPr>
          <p:cNvPr id="52" name="Rounded Rectangle 51">
            <a:hlinkClick r:id="rId11" action="ppaction://hlinksldjump"/>
          </p:cNvPr>
          <p:cNvSpPr/>
          <p:nvPr/>
        </p:nvSpPr>
        <p:spPr>
          <a:xfrm>
            <a:off x="249364" y="4549620"/>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“No one goes to the movies anymore due to streaming services”</a:t>
            </a:r>
          </a:p>
        </p:txBody>
      </p:sp>
      <p:sp>
        <p:nvSpPr>
          <p:cNvPr id="53" name="Rounded Rectangle 52">
            <a:hlinkClick r:id="rId12" action="ppaction://hlinksldjump"/>
          </p:cNvPr>
          <p:cNvSpPr/>
          <p:nvPr/>
        </p:nvSpPr>
        <p:spPr>
          <a:xfrm>
            <a:off x="2623716" y="4549620"/>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“Cinema is driven by only a handful of ‘Superhero’ blockbusters”</a:t>
            </a:r>
          </a:p>
        </p:txBody>
      </p:sp>
      <p:sp>
        <p:nvSpPr>
          <p:cNvPr id="54" name="Rounded Rectangle 53">
            <a:hlinkClick r:id="rId13" action="ppaction://hlinksldjump"/>
          </p:cNvPr>
          <p:cNvSpPr/>
          <p:nvPr/>
        </p:nvSpPr>
        <p:spPr>
          <a:xfrm>
            <a:off x="5003684" y="4549620"/>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“People only go to the movies during summer &amp; holidays”</a:t>
            </a:r>
          </a:p>
        </p:txBody>
      </p:sp>
      <p:sp>
        <p:nvSpPr>
          <p:cNvPr id="55" name="Rounded Rectangle 54">
            <a:hlinkClick r:id="rId14" action="ppaction://hlinksldjump"/>
          </p:cNvPr>
          <p:cNvSpPr/>
          <p:nvPr/>
        </p:nvSpPr>
        <p:spPr>
          <a:xfrm>
            <a:off x="7383652" y="4549620"/>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“Online-based platforms are more Millennial-targeted than Cinema”</a:t>
            </a:r>
          </a:p>
        </p:txBody>
      </p:sp>
      <p:sp>
        <p:nvSpPr>
          <p:cNvPr id="56" name="Rounded Rectangle 55">
            <a:hlinkClick r:id="rId15" action="ppaction://hlinksldjump"/>
          </p:cNvPr>
          <p:cNvSpPr/>
          <p:nvPr/>
        </p:nvSpPr>
        <p:spPr>
          <a:xfrm>
            <a:off x="9763620" y="4549620"/>
            <a:ext cx="2194732" cy="950180"/>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“Cinema advertising doesn’t drive people to take direct action”</a:t>
            </a:r>
          </a:p>
        </p:txBody>
      </p:sp>
      <p:sp>
        <p:nvSpPr>
          <p:cNvPr id="6" name="Rounded Rectangle 5"/>
          <p:cNvSpPr/>
          <p:nvPr/>
        </p:nvSpPr>
        <p:spPr>
          <a:xfrm>
            <a:off x="2623714" y="5737432"/>
            <a:ext cx="6944571" cy="3139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bg1"/>
                </a:solidFill>
              </a:rPr>
              <a:t>For PowerPoint version, put in presentation mode and click on a box to see slides that combat each myth with facts and stats</a:t>
            </a:r>
          </a:p>
        </p:txBody>
      </p:sp>
      <p:sp>
        <p:nvSpPr>
          <p:cNvPr id="3" name="Rectangle 2"/>
          <p:cNvSpPr/>
          <p:nvPr/>
        </p:nvSpPr>
        <p:spPr>
          <a:xfrm>
            <a:off x="0" y="211796"/>
            <a:ext cx="12192000" cy="523220"/>
          </a:xfrm>
          <a:prstGeom prst="rect">
            <a:avLst/>
          </a:prstGeom>
          <a:noFill/>
          <a:ln>
            <a:noFill/>
          </a:ln>
        </p:spPr>
        <p:txBody>
          <a:bodyPr wrap="square">
            <a:spAutoFit/>
          </a:bodyPr>
          <a:lstStyle/>
          <a:p>
            <a:pPr algn="ctr"/>
            <a:r>
              <a:rPr lang="en-US" sz="28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15 Myths Within Today’s Video Environment</a:t>
            </a:r>
          </a:p>
        </p:txBody>
      </p:sp>
      <p:pic>
        <p:nvPicPr>
          <p:cNvPr id="23" name="Picture 2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660512" y="765703"/>
            <a:ext cx="4886691" cy="1378462"/>
          </a:xfrm>
          <a:prstGeom prst="roundRect">
            <a:avLst>
              <a:gd name="adj" fmla="val 11111"/>
            </a:avLst>
          </a:prstGeom>
          <a:ln w="12700" cap="rnd">
            <a:solidFill>
              <a:schemeClr val="tx1"/>
            </a:solidFill>
            <a:prstDash val="solid"/>
          </a:ln>
          <a:effectLst/>
        </p:spPr>
      </p:pic>
      <p:pic>
        <p:nvPicPr>
          <p:cNvPr id="24" name="Picture 2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pic>
        <p:nvPicPr>
          <p:cNvPr id="2" name="Picture 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086798" y="6079303"/>
            <a:ext cx="490046" cy="490046"/>
          </a:xfrm>
          <a:prstGeom prst="rect">
            <a:avLst/>
          </a:prstGeom>
        </p:spPr>
      </p:pic>
      <p:sp>
        <p:nvSpPr>
          <p:cNvPr id="25" name="Rounded Rectangle 24"/>
          <p:cNvSpPr/>
          <p:nvPr/>
        </p:nvSpPr>
        <p:spPr>
          <a:xfrm>
            <a:off x="4523874" y="6183698"/>
            <a:ext cx="4614110" cy="3139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i="1" dirty="0">
                <a:solidFill>
                  <a:srgbClr val="0099FF"/>
                </a:solidFill>
              </a:rPr>
              <a:t>Click the icon on a slide in presentation mode to return to this navigation page</a:t>
            </a:r>
          </a:p>
        </p:txBody>
      </p:sp>
      <p:sp>
        <p:nvSpPr>
          <p:cNvPr id="5" name="Rectangle 4">
            <a:extLst>
              <a:ext uri="{FF2B5EF4-FFF2-40B4-BE49-F238E27FC236}">
                <a16:creationId xmlns:a16="http://schemas.microsoft.com/office/drawing/2014/main" xmlns="" id="{09519DCA-9D00-4AD7-B3C2-DFEAA4D9346C}"/>
              </a:ext>
            </a:extLst>
          </p:cNvPr>
          <p:cNvSpPr/>
          <p:nvPr/>
        </p:nvSpPr>
        <p:spPr>
          <a:xfrm>
            <a:off x="2623715" y="5737432"/>
            <a:ext cx="6954669" cy="926820"/>
          </a:xfrm>
          <a:prstGeom prst="rect">
            <a:avLst/>
          </a:prstGeom>
          <a:no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967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7275880" y="1750596"/>
            <a:ext cx="2774239" cy="3515354"/>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3" name="Rectangle 62"/>
          <p:cNvSpPr/>
          <p:nvPr/>
        </p:nvSpPr>
        <p:spPr>
          <a:xfrm>
            <a:off x="10135696" y="1750596"/>
            <a:ext cx="1949956" cy="3515354"/>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3582421" y="1747376"/>
            <a:ext cx="3607881" cy="3515354"/>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xmlns="" id="{B3425DB6-08E3-4A4E-9B4B-9CAF810B7FEA}"/>
              </a:ext>
            </a:extLst>
          </p:cNvPr>
          <p:cNvSpPr/>
          <p:nvPr/>
        </p:nvSpPr>
        <p:spPr>
          <a:xfrm>
            <a:off x="794" y="447"/>
            <a:ext cx="3395377" cy="6857107"/>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7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TextBox 8"/>
          <p:cNvSpPr txBox="1"/>
          <p:nvPr/>
        </p:nvSpPr>
        <p:spPr>
          <a:xfrm>
            <a:off x="95305" y="1124459"/>
            <a:ext cx="3338961" cy="1569660"/>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Over </a:t>
            </a: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87 TV programs </a:t>
            </a: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trended in the top 10 during the four-week primetime analysis</a:t>
            </a:r>
          </a:p>
        </p:txBody>
      </p:sp>
      <p:sp>
        <p:nvSpPr>
          <p:cNvPr id="6" name="Rectangle 5">
            <a:extLst>
              <a:ext uri="{FF2B5EF4-FFF2-40B4-BE49-F238E27FC236}">
                <a16:creationId xmlns:a16="http://schemas.microsoft.com/office/drawing/2014/main" xmlns="" id="{022BCDC6-7342-4030-84BD-F0171D4CA9DF}"/>
              </a:ext>
            </a:extLst>
          </p:cNvPr>
          <p:cNvSpPr/>
          <p:nvPr/>
        </p:nvSpPr>
        <p:spPr>
          <a:xfrm>
            <a:off x="3582421" y="1294299"/>
            <a:ext cx="3607881" cy="362843"/>
          </a:xfrm>
          <a:prstGeom prst="rect">
            <a:avLst/>
          </a:prstGeom>
          <a:solidFill>
            <a:srgbClr val="50C8A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Entertainment (36)</a:t>
            </a:r>
          </a:p>
        </p:txBody>
      </p:sp>
      <p:sp>
        <p:nvSpPr>
          <p:cNvPr id="24" name="TextBox 23">
            <a:extLst>
              <a:ext uri="{FF2B5EF4-FFF2-40B4-BE49-F238E27FC236}">
                <a16:creationId xmlns:a16="http://schemas.microsoft.com/office/drawing/2014/main" xmlns="" id="{608C4FA7-2AE5-444C-8224-3D19DC0DC6F9}"/>
              </a:ext>
            </a:extLst>
          </p:cNvPr>
          <p:cNvSpPr txBox="1"/>
          <p:nvPr/>
        </p:nvSpPr>
        <p:spPr>
          <a:xfrm>
            <a:off x="3512733" y="6416272"/>
            <a:ext cx="6717117" cy="276999"/>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custom analysis of Top 10 trending Twitter Topics each night (8:30p, 9:30p, 10:30p, 11:30p) during 4-week time period (9/24/2018 – 10/21/2018). Results include both “direct” and “related” TV topics.</a:t>
            </a:r>
          </a:p>
        </p:txBody>
      </p:sp>
      <p:sp>
        <p:nvSpPr>
          <p:cNvPr id="60" name="Rectangle 59">
            <a:extLst>
              <a:ext uri="{FF2B5EF4-FFF2-40B4-BE49-F238E27FC236}">
                <a16:creationId xmlns:a16="http://schemas.microsoft.com/office/drawing/2014/main" xmlns="" id="{022BCDC6-7342-4030-84BD-F0171D4CA9DF}"/>
              </a:ext>
            </a:extLst>
          </p:cNvPr>
          <p:cNvSpPr/>
          <p:nvPr/>
        </p:nvSpPr>
        <p:spPr>
          <a:xfrm>
            <a:off x="7266493" y="1294299"/>
            <a:ext cx="2783626" cy="362843"/>
          </a:xfrm>
          <a:prstGeom prst="rect">
            <a:avLst/>
          </a:prstGeom>
          <a:solidFill>
            <a:srgbClr val="4F81BD"/>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Sports (39)</a:t>
            </a:r>
          </a:p>
        </p:txBody>
      </p:sp>
      <p:sp>
        <p:nvSpPr>
          <p:cNvPr id="61" name="Rectangle 60">
            <a:extLst>
              <a:ext uri="{FF2B5EF4-FFF2-40B4-BE49-F238E27FC236}">
                <a16:creationId xmlns:a16="http://schemas.microsoft.com/office/drawing/2014/main" xmlns="" id="{022BCDC6-7342-4030-84BD-F0171D4CA9DF}"/>
              </a:ext>
            </a:extLst>
          </p:cNvPr>
          <p:cNvSpPr/>
          <p:nvPr/>
        </p:nvSpPr>
        <p:spPr>
          <a:xfrm>
            <a:off x="10126309" y="1297108"/>
            <a:ext cx="1959343" cy="362843"/>
          </a:xfrm>
          <a:prstGeom prst="rect">
            <a:avLst/>
          </a:prstGeom>
          <a:solidFill>
            <a:srgbClr val="FAB982"/>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News (12+)</a:t>
            </a:r>
          </a:p>
        </p:txBody>
      </p:sp>
      <p:pic>
        <p:nvPicPr>
          <p:cNvPr id="2048" name="Picture 204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6064" y="1793675"/>
            <a:ext cx="2755272" cy="3422755"/>
          </a:xfrm>
          <a:prstGeom prst="rect">
            <a:avLst/>
          </a:prstGeom>
        </p:spPr>
      </p:pic>
      <p:pic>
        <p:nvPicPr>
          <p:cNvPr id="2049" name="Picture 20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26309" y="1769464"/>
            <a:ext cx="1950635" cy="3477617"/>
          </a:xfrm>
          <a:prstGeom prst="rect">
            <a:avLst/>
          </a:prstGeom>
        </p:spPr>
      </p:pic>
      <p:pic>
        <p:nvPicPr>
          <p:cNvPr id="2" name="Picture 1">
            <a:extLst>
              <a:ext uri="{FF2B5EF4-FFF2-40B4-BE49-F238E27FC236}">
                <a16:creationId xmlns:a16="http://schemas.microsoft.com/office/drawing/2014/main" xmlns="" id="{A769CE96-DB29-408D-9267-357809925E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08795" y="1802939"/>
            <a:ext cx="3543259" cy="3413491"/>
          </a:xfrm>
          <a:prstGeom prst="rect">
            <a:avLst/>
          </a:prstGeom>
        </p:spPr>
      </p:pic>
      <p:sp>
        <p:nvSpPr>
          <p:cNvPr id="15" name="TextBox 14">
            <a:extLst>
              <a:ext uri="{FF2B5EF4-FFF2-40B4-BE49-F238E27FC236}">
                <a16:creationId xmlns:a16="http://schemas.microsoft.com/office/drawing/2014/main" xmlns="" id="{D1AF48F7-8F3B-4D99-ABCC-A37DD1B001B7}"/>
              </a:ext>
            </a:extLst>
          </p:cNvPr>
          <p:cNvSpPr txBox="1"/>
          <p:nvPr/>
        </p:nvSpPr>
        <p:spPr>
          <a:xfrm>
            <a:off x="170033" y="3143484"/>
            <a:ext cx="3264233" cy="2308324"/>
          </a:xfrm>
          <a:prstGeom prst="rect">
            <a:avLst/>
          </a:prstGeom>
          <a:noFill/>
        </p:spPr>
        <p:txBody>
          <a:bodyPr wrap="square" rtlCol="0">
            <a:spAutoFit/>
          </a:bodyPr>
          <a:lstStyle/>
          <a:p>
            <a:pPr defTabSz="228554">
              <a:spcBef>
                <a:spcPct val="0"/>
              </a:spcBef>
              <a:defRPr/>
            </a:pPr>
            <a:r>
              <a:rPr lang="en-US" sz="2400" b="1"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Sports</a:t>
            </a:r>
            <a:r>
              <a:rPr lang="en-US" sz="2400" spc="-50" dirty="0">
                <a:solidFill>
                  <a:prstClr val="white"/>
                </a:solidFill>
                <a:latin typeface="Open Sans" panose="020B0606030504020204" pitchFamily="34" charset="0"/>
                <a:ea typeface="Open Sans" panose="020B0606030504020204" pitchFamily="34" charset="0"/>
                <a:cs typeface="Open Sans" panose="020B0606030504020204" pitchFamily="34" charset="0"/>
              </a:rPr>
              <a:t> and </a:t>
            </a:r>
            <a:r>
              <a:rPr lang="en-US" sz="2400" b="1"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entertainment</a:t>
            </a:r>
            <a:r>
              <a:rPr lang="en-US" sz="2400" spc="-50" dirty="0">
                <a:solidFill>
                  <a:prstClr val="white"/>
                </a:solidFill>
                <a:latin typeface="Open Sans" panose="020B0606030504020204" pitchFamily="34" charset="0"/>
                <a:ea typeface="Open Sans" panose="020B0606030504020204" pitchFamily="34" charset="0"/>
                <a:cs typeface="Open Sans" panose="020B0606030504020204" pitchFamily="34" charset="0"/>
              </a:rPr>
              <a:t> account for nearly </a:t>
            </a:r>
          </a:p>
          <a:p>
            <a:pPr defTabSz="228554">
              <a:spcBef>
                <a:spcPct val="0"/>
              </a:spcBef>
              <a:defRPr/>
            </a:pPr>
            <a:r>
              <a:rPr lang="en-US" sz="2400" spc="-50" dirty="0">
                <a:solidFill>
                  <a:prstClr val="white"/>
                </a:solidFill>
                <a:latin typeface="Open Sans" panose="020B0606030504020204" pitchFamily="34" charset="0"/>
                <a:ea typeface="Open Sans" panose="020B0606030504020204" pitchFamily="34" charset="0"/>
                <a:cs typeface="Open Sans" panose="020B0606030504020204" pitchFamily="34" charset="0"/>
              </a:rPr>
              <a:t>the same number </a:t>
            </a:r>
          </a:p>
          <a:p>
            <a:pPr defTabSz="228554">
              <a:spcBef>
                <a:spcPct val="0"/>
              </a:spcBef>
              <a:defRPr/>
            </a:pPr>
            <a:r>
              <a:rPr lang="en-US" sz="2400" spc="-50" dirty="0">
                <a:solidFill>
                  <a:prstClr val="white"/>
                </a:solidFill>
                <a:latin typeface="Open Sans" panose="020B0606030504020204" pitchFamily="34" charset="0"/>
                <a:ea typeface="Open Sans" panose="020B0606030504020204" pitchFamily="34" charset="0"/>
                <a:cs typeface="Open Sans" panose="020B0606030504020204" pitchFamily="34" charset="0"/>
              </a:rPr>
              <a:t>of programs that trended</a:t>
            </a:r>
          </a:p>
        </p:txBody>
      </p:sp>
      <p:sp>
        <p:nvSpPr>
          <p:cNvPr id="16" name="Slide Number Placeholder 8">
            <a:extLst>
              <a:ext uri="{FF2B5EF4-FFF2-40B4-BE49-F238E27FC236}">
                <a16:creationId xmlns:a16="http://schemas.microsoft.com/office/drawing/2014/main" xmlns="" id="{2615CA85-F2BE-4849-8E3B-D27B88310CBA}"/>
              </a:ext>
            </a:extLst>
          </p:cNvPr>
          <p:cNvSpPr txBox="1">
            <a:spLocks/>
          </p:cNvSpPr>
          <p:nvPr/>
        </p:nvSpPr>
        <p:spPr>
          <a:xfrm>
            <a:off x="11640896"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xmlns="" id="{88149B04-7585-4DFF-BC3F-20BD9DD260FF}"/>
              </a:ext>
            </a:extLst>
          </p:cNvPr>
          <p:cNvSpPr txBox="1"/>
          <p:nvPr/>
        </p:nvSpPr>
        <p:spPr>
          <a:xfrm>
            <a:off x="3638698" y="5540415"/>
            <a:ext cx="8219194" cy="584775"/>
          </a:xfrm>
          <a:prstGeom prst="rect">
            <a:avLst/>
          </a:prstGeom>
          <a:noFill/>
        </p:spPr>
        <p:txBody>
          <a:bodyPr wrap="square" rtlCol="0">
            <a:spAutoFit/>
          </a:bodyPr>
          <a:lstStyle/>
          <a:p>
            <a:pPr algn="ctr" defTabSz="228554">
              <a:spcBef>
                <a:spcPct val="0"/>
              </a:spcBef>
              <a:defRPr/>
            </a:pPr>
            <a:r>
              <a:rPr lang="en-US" sz="1600" spc="-50" dirty="0">
                <a:latin typeface="Open Sans" panose="020B0606030504020204" pitchFamily="34" charset="0"/>
                <a:ea typeface="Open Sans" panose="020B0606030504020204" pitchFamily="34" charset="0"/>
                <a:cs typeface="Open Sans" panose="020B0606030504020204" pitchFamily="34" charset="0"/>
              </a:rPr>
              <a:t>On average, </a:t>
            </a:r>
            <a:r>
              <a:rPr lang="en-US" sz="1600" b="1" u="sng" spc="-50" dirty="0">
                <a:latin typeface="Open Sans" panose="020B0606030504020204" pitchFamily="34" charset="0"/>
                <a:ea typeface="Open Sans" panose="020B0606030504020204" pitchFamily="34" charset="0"/>
                <a:cs typeface="Open Sans" panose="020B0606030504020204" pitchFamily="34" charset="0"/>
              </a:rPr>
              <a:t>six</a:t>
            </a:r>
            <a:r>
              <a:rPr lang="en-US" sz="1600" spc="-50" dirty="0">
                <a:latin typeface="Open Sans" panose="020B0606030504020204" pitchFamily="34" charset="0"/>
                <a:ea typeface="Open Sans" panose="020B0606030504020204" pitchFamily="34" charset="0"/>
                <a:cs typeface="Open Sans" panose="020B0606030504020204" pitchFamily="34" charset="0"/>
              </a:rPr>
              <a:t> different ad-supported TV programs trended in the Top 10 </a:t>
            </a:r>
          </a:p>
          <a:p>
            <a:pPr algn="ctr" defTabSz="228554">
              <a:spcBef>
                <a:spcPct val="0"/>
              </a:spcBef>
              <a:defRPr/>
            </a:pPr>
            <a:r>
              <a:rPr lang="en-US" sz="1600" spc="-50" dirty="0">
                <a:latin typeface="Open Sans" panose="020B0606030504020204" pitchFamily="34" charset="0"/>
                <a:ea typeface="Open Sans" panose="020B0606030504020204" pitchFamily="34" charset="0"/>
                <a:cs typeface="Open Sans" panose="020B0606030504020204" pitchFamily="34" charset="0"/>
              </a:rPr>
              <a:t>during each night</a:t>
            </a:r>
          </a:p>
        </p:txBody>
      </p:sp>
      <p:pic>
        <p:nvPicPr>
          <p:cNvPr id="17" name="Picture 16">
            <a:extLst>
              <a:ext uri="{FF2B5EF4-FFF2-40B4-BE49-F238E27FC236}">
                <a16:creationId xmlns:a16="http://schemas.microsoft.com/office/drawing/2014/main" xmlns="" id="{34238ABD-442A-409B-BBA5-AD88D88FDD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19" name="Rectangle 18">
            <a:extLst>
              <a:ext uri="{FF2B5EF4-FFF2-40B4-BE49-F238E27FC236}">
                <a16:creationId xmlns:a16="http://schemas.microsoft.com/office/drawing/2014/main" xmlns="" id="{C51364D3-0FCD-470D-9839-3F68825EC8AE}"/>
              </a:ext>
            </a:extLst>
          </p:cNvPr>
          <p:cNvSpPr/>
          <p:nvPr/>
        </p:nvSpPr>
        <p:spPr>
          <a:xfrm>
            <a:off x="3378370" y="6644480"/>
            <a:ext cx="8813630"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0" name="Picture 19">
            <a:hlinkClick r:id="rId6" action="ppaction://hlinksldjump"/>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2686062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B3425DB6-08E3-4A4E-9B4B-9CAF810B7FEA}"/>
              </a:ext>
            </a:extLst>
          </p:cNvPr>
          <p:cNvSpPr/>
          <p:nvPr/>
        </p:nvSpPr>
        <p:spPr>
          <a:xfrm>
            <a:off x="794" y="447"/>
            <a:ext cx="3395377" cy="6857107"/>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7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TextBox 8"/>
          <p:cNvSpPr txBox="1"/>
          <p:nvPr/>
        </p:nvSpPr>
        <p:spPr>
          <a:xfrm>
            <a:off x="100002" y="443191"/>
            <a:ext cx="3283065" cy="5755422"/>
          </a:xfrm>
          <a:prstGeom prst="rect">
            <a:avLst/>
          </a:prstGeom>
          <a:noFill/>
        </p:spPr>
        <p:txBody>
          <a:bodyPr wrap="square" rtlCol="0">
            <a:spAutoFit/>
          </a:bodyPr>
          <a:lstStyle/>
          <a:p>
            <a:pPr defTabSz="586082"/>
            <a:r>
              <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is that nothing else gets people talking online like </a:t>
            </a:r>
            <a:r>
              <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ad-supported TV </a:t>
            </a:r>
            <a:r>
              <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rPr>
              <a:t>programs</a:t>
            </a:r>
          </a:p>
          <a:p>
            <a:pPr defTabSz="586082"/>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586082"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rPr>
              <a:t>This is what the country is really talking about every night</a:t>
            </a:r>
          </a:p>
          <a:p>
            <a:pPr marL="0" marR="0" lvl="0" indent="0" algn="l" defTabSz="586082"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58608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586082" rtl="0" eaLnBrk="1" fontAlgn="auto" latinLnBrk="0" hangingPunct="1">
              <a:lnSpc>
                <a:spcPct val="100000"/>
              </a:lnSpc>
              <a:spcBef>
                <a:spcPts val="0"/>
              </a:spcBef>
              <a:spcAft>
                <a:spcPts val="0"/>
              </a:spcAft>
              <a:buClrTx/>
              <a:buSzTx/>
              <a:buFontTx/>
              <a:buNone/>
              <a:tabLst/>
              <a:defRPr/>
            </a:pPr>
            <a:r>
              <a:rPr lang="en-US" sz="1600" i="1" dirty="0">
                <a:solidFill>
                  <a:prstClr val="white"/>
                </a:solidFill>
                <a:latin typeface="Open Sans" panose="020B0606030504020204" pitchFamily="34" charset="0"/>
                <a:ea typeface="Open Sans" panose="020B0606030504020204" pitchFamily="34" charset="0"/>
                <a:cs typeface="Open Sans" panose="020B0606030504020204" pitchFamily="34" charset="0"/>
              </a:rPr>
              <a:t>Movies tend to trend on Blockbuster opening weekends, when popular trailers are released and when major production / casting news is announced.</a:t>
            </a:r>
            <a:endParaRPr kumimoji="0" lang="en-US" sz="20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p:cNvSpPr/>
          <p:nvPr/>
        </p:nvSpPr>
        <p:spPr>
          <a:xfrm>
            <a:off x="3526280" y="5653021"/>
            <a:ext cx="8613651" cy="430887"/>
          </a:xfrm>
          <a:prstGeom prst="rect">
            <a:avLst/>
          </a:prstGeom>
        </p:spPr>
        <p:txBody>
          <a:bodyPr wrap="square">
            <a:spAutoFit/>
          </a:bodyPr>
          <a:lstStyle/>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Interestingly, the two Netflix shows that trended on Twitter did so because the streaming service announced their cancellation; while one of the reasons YouTube trended was because the platform went down one night (#</a:t>
            </a:r>
            <a:r>
              <a:rPr kumimoji="0" lang="en-US" sz="11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YouTubeDOWN</a:t>
            </a:r>
            <a:r>
              <a:rPr kumimoji="0" lang="en-US" sz="1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7" name="Rounded Rectangle 10"/>
          <p:cNvSpPr/>
          <p:nvPr/>
        </p:nvSpPr>
        <p:spPr>
          <a:xfrm>
            <a:off x="4550392" y="983905"/>
            <a:ext cx="6441450" cy="5405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Four-Week Time Period</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Top 10 Trending Programs / Content By Platform</a:t>
            </a:r>
          </a:p>
        </p:txBody>
      </p:sp>
      <p:graphicFrame>
        <p:nvGraphicFramePr>
          <p:cNvPr id="8" name="Chart 7"/>
          <p:cNvGraphicFramePr/>
          <p:nvPr>
            <p:extLst>
              <p:ext uri="{D42A27DB-BD31-4B8C-83A1-F6EECF244321}">
                <p14:modId xmlns:p14="http://schemas.microsoft.com/office/powerpoint/2010/main" val="1170680571"/>
              </p:ext>
            </p:extLst>
          </p:nvPr>
        </p:nvGraphicFramePr>
        <p:xfrm>
          <a:off x="3504203" y="1464870"/>
          <a:ext cx="8533830" cy="379319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xmlns="" id="{C1DCED50-5F67-4F4C-A60F-7B2E15CAC669}"/>
              </a:ext>
            </a:extLst>
          </p:cNvPr>
          <p:cNvSpPr txBox="1"/>
          <p:nvPr/>
        </p:nvSpPr>
        <p:spPr>
          <a:xfrm>
            <a:off x="3421587" y="6386757"/>
            <a:ext cx="6932291" cy="276999"/>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custom analysis of Top 10 trending Twitter Topics each night (8:30p, 9:30p, 10:30p, 11:30p) during 4-week time period (9/24/2018 – 10/21/2018).  Based on unique program counts. For the purposes of this chart, “program / content” is an all-encompassing definition for individual pieces of content on each platform (albums &amp; singles for music, channel on YouTube, </a:t>
            </a:r>
            <a:r>
              <a:rPr kumimoji="0" lang="en-US" sz="6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etc</a:t>
            </a:r>
            <a:r>
              <a:rPr kumimoji="0" lang="en-US" sz="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1" name="TextBox 10">
            <a:extLst>
              <a:ext uri="{FF2B5EF4-FFF2-40B4-BE49-F238E27FC236}">
                <a16:creationId xmlns:a16="http://schemas.microsoft.com/office/drawing/2014/main" xmlns="" id="{8DE2C5F4-FBC5-4388-A51E-4A236A468336}"/>
              </a:ext>
            </a:extLst>
          </p:cNvPr>
          <p:cNvSpPr txBox="1"/>
          <p:nvPr/>
        </p:nvSpPr>
        <p:spPr>
          <a:xfrm>
            <a:off x="3508697" y="6204178"/>
            <a:ext cx="3551323" cy="184666"/>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*Music excludes Apple Music which is a separate entry</a:t>
            </a:r>
          </a:p>
        </p:txBody>
      </p:sp>
      <p:sp>
        <p:nvSpPr>
          <p:cNvPr id="12" name="TextBox 11"/>
          <p:cNvSpPr txBox="1"/>
          <p:nvPr/>
        </p:nvSpPr>
        <p:spPr>
          <a:xfrm>
            <a:off x="7556174" y="4779468"/>
            <a:ext cx="759508" cy="307777"/>
          </a:xfrm>
          <a:prstGeom prst="rect">
            <a:avLst/>
          </a:prstGeom>
          <a:noFill/>
        </p:spPr>
        <p:txBody>
          <a:bodyPr wrap="square" rtlCol="0">
            <a:spAutoFit/>
          </a:bodyPr>
          <a:lstStyle/>
          <a:p>
            <a:pPr marL="142846" marR="0" lvl="0" indent="-142846"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Insecure</a:t>
            </a:r>
          </a:p>
          <a:p>
            <a:pPr marL="142846" marR="0" lvl="0" indent="-142846"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The Shop</a:t>
            </a:r>
          </a:p>
        </p:txBody>
      </p:sp>
      <p:sp>
        <p:nvSpPr>
          <p:cNvPr id="15" name="TextBox 14">
            <a:extLst>
              <a:ext uri="{FF2B5EF4-FFF2-40B4-BE49-F238E27FC236}">
                <a16:creationId xmlns:a16="http://schemas.microsoft.com/office/drawing/2014/main" xmlns="" id="{E4F1ABD2-4C6D-4BE0-BB16-45E5A13E306E}"/>
              </a:ext>
            </a:extLst>
          </p:cNvPr>
          <p:cNvSpPr txBox="1"/>
          <p:nvPr/>
        </p:nvSpPr>
        <p:spPr>
          <a:xfrm>
            <a:off x="4651376" y="4803417"/>
            <a:ext cx="979443" cy="738664"/>
          </a:xfrm>
          <a:prstGeom prst="rect">
            <a:avLst/>
          </a:prstGeom>
          <a:noFill/>
        </p:spPr>
        <p:txBody>
          <a:bodyPr wrap="square" rtlCol="0">
            <a:spAutoFit/>
          </a:bodyPr>
          <a:lstStyle/>
          <a:p>
            <a:pPr marL="85708" marR="0" lvl="0" indent="-85708"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Lil’ Wayne: </a:t>
            </a:r>
          </a:p>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    </a:t>
            </a:r>
            <a:r>
              <a:rPr kumimoji="0" lang="en-US" sz="700" b="0" i="0" u="none" strike="noStrike" kern="1200" cap="none" spc="0" normalizeH="0" baseline="0" noProof="0" dirty="0" err="1">
                <a:ln>
                  <a:noFill/>
                </a:ln>
                <a:solidFill>
                  <a:prstClr val="black"/>
                </a:solidFill>
                <a:effectLst/>
                <a:uLnTx/>
                <a:uFillTx/>
                <a:latin typeface="Trebuchet MS"/>
                <a:ea typeface="+mn-ea"/>
                <a:cs typeface="+mn-cs"/>
              </a:rPr>
              <a:t>Tha</a:t>
            </a:r>
            <a:r>
              <a:rPr kumimoji="0" lang="en-US" sz="700" b="0" i="0" u="none" strike="noStrike" kern="1200" cap="none" spc="0" normalizeH="0" baseline="0" noProof="0" dirty="0">
                <a:ln>
                  <a:noFill/>
                </a:ln>
                <a:solidFill>
                  <a:prstClr val="black"/>
                </a:solidFill>
                <a:effectLst/>
                <a:uLnTx/>
                <a:uFillTx/>
                <a:latin typeface="Trebuchet MS"/>
                <a:ea typeface="+mn-ea"/>
                <a:cs typeface="+mn-cs"/>
              </a:rPr>
              <a:t> Carter V</a:t>
            </a:r>
          </a:p>
          <a:p>
            <a:pPr marL="85708" marR="0" lvl="0" indent="-85708"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err="1">
                <a:ln>
                  <a:noFill/>
                </a:ln>
                <a:solidFill>
                  <a:prstClr val="black"/>
                </a:solidFill>
                <a:effectLst/>
                <a:uLnTx/>
                <a:uFillTx/>
                <a:latin typeface="Trebuchet MS"/>
                <a:ea typeface="+mn-ea"/>
                <a:cs typeface="+mn-cs"/>
              </a:rPr>
              <a:t>Brockhampton</a:t>
            </a:r>
            <a:endParaRPr kumimoji="0" lang="en-US" sz="700" b="0" i="0" u="none" strike="noStrike" kern="1200" cap="none" spc="0" normalizeH="0" baseline="0" noProof="0" dirty="0">
              <a:ln>
                <a:noFill/>
              </a:ln>
              <a:solidFill>
                <a:prstClr val="black"/>
              </a:solidFill>
              <a:effectLst/>
              <a:uLnTx/>
              <a:uFillTx/>
              <a:latin typeface="Trebuchet MS"/>
              <a:ea typeface="+mn-ea"/>
              <a:cs typeface="+mn-cs"/>
            </a:endParaRPr>
          </a:p>
          <a:p>
            <a:pPr marL="85708" marR="0" lvl="0" indent="-85708"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BTS (K-pop)</a:t>
            </a:r>
          </a:p>
          <a:p>
            <a:pPr marL="85708" marR="0" lvl="0" indent="-85708"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err="1">
                <a:ln>
                  <a:noFill/>
                </a:ln>
                <a:solidFill>
                  <a:prstClr val="black"/>
                </a:solidFill>
                <a:effectLst/>
                <a:uLnTx/>
                <a:uFillTx/>
                <a:latin typeface="Trebuchet MS"/>
                <a:ea typeface="+mn-ea"/>
                <a:cs typeface="+mn-cs"/>
              </a:rPr>
              <a:t>Quavo</a:t>
            </a:r>
            <a:endParaRPr kumimoji="0" lang="en-US" sz="700" b="0" i="0" u="none" strike="noStrike" kern="1200" cap="none" spc="0" normalizeH="0" baseline="0" noProof="0" dirty="0">
              <a:ln>
                <a:noFill/>
              </a:ln>
              <a:solidFill>
                <a:prstClr val="black"/>
              </a:solidFill>
              <a:effectLst/>
              <a:uLnTx/>
              <a:uFillTx/>
              <a:latin typeface="Trebuchet MS"/>
              <a:ea typeface="+mn-ea"/>
              <a:cs typeface="+mn-cs"/>
            </a:endParaRPr>
          </a:p>
          <a:p>
            <a:pPr marL="85708" marR="0" lvl="0" indent="-85708"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Jennie (K-pop)</a:t>
            </a:r>
          </a:p>
        </p:txBody>
      </p:sp>
      <p:sp>
        <p:nvSpPr>
          <p:cNvPr id="16" name="TextBox 15">
            <a:extLst>
              <a:ext uri="{FF2B5EF4-FFF2-40B4-BE49-F238E27FC236}">
                <a16:creationId xmlns:a16="http://schemas.microsoft.com/office/drawing/2014/main" xmlns="" id="{14453EFE-B791-4692-B519-B826076A1BB5}"/>
              </a:ext>
            </a:extLst>
          </p:cNvPr>
          <p:cNvSpPr txBox="1"/>
          <p:nvPr/>
        </p:nvSpPr>
        <p:spPr>
          <a:xfrm>
            <a:off x="9213256" y="4787109"/>
            <a:ext cx="1107758" cy="200055"/>
          </a:xfrm>
          <a:prstGeom prst="rect">
            <a:avLst/>
          </a:prstGeom>
          <a:noFill/>
        </p:spPr>
        <p:txBody>
          <a:bodyPr wrap="square" rtlCol="0">
            <a:spAutoFit/>
          </a:bodyPr>
          <a:lstStyle/>
          <a:p>
            <a:pPr marL="142846" marR="0" lvl="0" indent="-142846" algn="ctr"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DAZN: Bellator 206</a:t>
            </a:r>
          </a:p>
        </p:txBody>
      </p:sp>
      <p:sp>
        <p:nvSpPr>
          <p:cNvPr id="17" name="TextBox 16">
            <a:extLst>
              <a:ext uri="{FF2B5EF4-FFF2-40B4-BE49-F238E27FC236}">
                <a16:creationId xmlns:a16="http://schemas.microsoft.com/office/drawing/2014/main" xmlns="" id="{D193D6C4-27C0-4E1E-859A-CA8F788C5CD2}"/>
              </a:ext>
            </a:extLst>
          </p:cNvPr>
          <p:cNvSpPr txBox="1"/>
          <p:nvPr/>
        </p:nvSpPr>
        <p:spPr>
          <a:xfrm>
            <a:off x="10353878" y="4802736"/>
            <a:ext cx="688210" cy="200055"/>
          </a:xfrm>
          <a:prstGeom prst="rect">
            <a:avLst/>
          </a:prstGeom>
          <a:noFill/>
        </p:spPr>
        <p:txBody>
          <a:bodyPr wrap="square" rtlCol="0">
            <a:spAutoFit/>
          </a:bodyPr>
          <a:lstStyle/>
          <a:p>
            <a:pPr marL="142846" marR="0" lvl="0" indent="-142846" algn="ctr"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UFC 229</a:t>
            </a:r>
          </a:p>
        </p:txBody>
      </p:sp>
      <p:sp>
        <p:nvSpPr>
          <p:cNvPr id="18" name="TextBox 17">
            <a:extLst>
              <a:ext uri="{FF2B5EF4-FFF2-40B4-BE49-F238E27FC236}">
                <a16:creationId xmlns:a16="http://schemas.microsoft.com/office/drawing/2014/main" xmlns="" id="{3E3C49B6-AFB8-46A7-843D-0D7C2B276E68}"/>
              </a:ext>
            </a:extLst>
          </p:cNvPr>
          <p:cNvSpPr txBox="1"/>
          <p:nvPr/>
        </p:nvSpPr>
        <p:spPr>
          <a:xfrm>
            <a:off x="11147667" y="4809663"/>
            <a:ext cx="923230" cy="307777"/>
          </a:xfrm>
          <a:prstGeom prst="rect">
            <a:avLst/>
          </a:prstGeom>
          <a:noFill/>
        </p:spPr>
        <p:txBody>
          <a:bodyPr wrap="square" rtlCol="0">
            <a:spAutoFit/>
          </a:bodyPr>
          <a:lstStyle/>
          <a:p>
            <a:pPr marL="142846" marR="0" lvl="0" indent="-142846"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Queen Radio: </a:t>
            </a:r>
          </a:p>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	Niki Minaj</a:t>
            </a:r>
          </a:p>
        </p:txBody>
      </p:sp>
      <p:sp>
        <p:nvSpPr>
          <p:cNvPr id="19" name="TextBox 18">
            <a:extLst>
              <a:ext uri="{FF2B5EF4-FFF2-40B4-BE49-F238E27FC236}">
                <a16:creationId xmlns:a16="http://schemas.microsoft.com/office/drawing/2014/main" xmlns="" id="{E6C1E46A-661D-44A2-B2EF-3DDF670BC2B9}"/>
              </a:ext>
            </a:extLst>
          </p:cNvPr>
          <p:cNvSpPr txBox="1"/>
          <p:nvPr/>
        </p:nvSpPr>
        <p:spPr>
          <a:xfrm>
            <a:off x="8441163" y="4779468"/>
            <a:ext cx="750076" cy="307777"/>
          </a:xfrm>
          <a:prstGeom prst="rect">
            <a:avLst/>
          </a:prstGeom>
          <a:noFill/>
        </p:spPr>
        <p:txBody>
          <a:bodyPr wrap="square" rtlCol="0">
            <a:spAutoFit/>
          </a:bodyPr>
          <a:lstStyle/>
          <a:p>
            <a:pPr marL="142846" marR="0" lvl="0" indent="-142846"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Iron Fist</a:t>
            </a:r>
          </a:p>
          <a:p>
            <a:pPr marL="142846" marR="0" lvl="0" indent="-142846"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Luke Cage</a:t>
            </a:r>
          </a:p>
        </p:txBody>
      </p:sp>
      <p:sp>
        <p:nvSpPr>
          <p:cNvPr id="20" name="TextBox 19">
            <a:extLst>
              <a:ext uri="{FF2B5EF4-FFF2-40B4-BE49-F238E27FC236}">
                <a16:creationId xmlns:a16="http://schemas.microsoft.com/office/drawing/2014/main" xmlns="" id="{A16CD30C-DA5A-4ECD-B844-3904A21AC1FD}"/>
              </a:ext>
            </a:extLst>
          </p:cNvPr>
          <p:cNvSpPr txBox="1"/>
          <p:nvPr/>
        </p:nvSpPr>
        <p:spPr>
          <a:xfrm>
            <a:off x="6464833" y="4803418"/>
            <a:ext cx="1231366" cy="630942"/>
          </a:xfrm>
          <a:prstGeom prst="rect">
            <a:avLst/>
          </a:prstGeom>
          <a:noFill/>
        </p:spPr>
        <p:txBody>
          <a:bodyPr wrap="square" rtlCol="0">
            <a:spAutoFit/>
          </a:bodyPr>
          <a:lstStyle/>
          <a:p>
            <a:pPr marL="142846" marR="0" lvl="0" indent="-142846"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Yes Theory: </a:t>
            </a:r>
          </a:p>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     Will Smith Grand         </a:t>
            </a:r>
            <a:r>
              <a:rPr kumimoji="0" lang="en-US" sz="700" b="0" i="0" u="none" strike="noStrike" kern="1200" cap="none" spc="0" normalizeH="0" baseline="0" noProof="0" dirty="0">
                <a:ln>
                  <a:noFill/>
                </a:ln>
                <a:solidFill>
                  <a:prstClr val="white"/>
                </a:solidFill>
                <a:effectLst/>
                <a:uLnTx/>
                <a:uFillTx/>
                <a:latin typeface="Trebuchet MS"/>
                <a:ea typeface="+mn-ea"/>
                <a:cs typeface="+mn-cs"/>
              </a:rPr>
              <a:t> 111</a:t>
            </a:r>
            <a:r>
              <a:rPr kumimoji="0" lang="en-US" sz="700" b="0" i="0" u="none" strike="noStrike" kern="1200" cap="none" spc="0" normalizeH="0" baseline="0" noProof="0" dirty="0">
                <a:ln>
                  <a:noFill/>
                </a:ln>
                <a:solidFill>
                  <a:prstClr val="black"/>
                </a:solidFill>
                <a:effectLst/>
                <a:uLnTx/>
                <a:uFillTx/>
                <a:latin typeface="Trebuchet MS"/>
                <a:ea typeface="+mn-ea"/>
                <a:cs typeface="+mn-cs"/>
              </a:rPr>
              <a:t>Canyon Jump</a:t>
            </a:r>
          </a:p>
          <a:p>
            <a:pPr marL="142846" marR="0" lvl="0" indent="-142846"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Shane Dawson: </a:t>
            </a:r>
          </a:p>
          <a:p>
            <a:pPr marL="0" marR="0" lvl="0" indent="0" algn="l" defTabSz="22855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     The Mind of Jake Paul</a:t>
            </a:r>
          </a:p>
        </p:txBody>
      </p:sp>
      <p:sp>
        <p:nvSpPr>
          <p:cNvPr id="22" name="TextBox 21">
            <a:extLst>
              <a:ext uri="{FF2B5EF4-FFF2-40B4-BE49-F238E27FC236}">
                <a16:creationId xmlns:a16="http://schemas.microsoft.com/office/drawing/2014/main" xmlns="" id="{30904FBA-7E58-449C-AB2D-BFB7B26CD3FC}"/>
              </a:ext>
            </a:extLst>
          </p:cNvPr>
          <p:cNvSpPr txBox="1"/>
          <p:nvPr/>
        </p:nvSpPr>
        <p:spPr>
          <a:xfrm>
            <a:off x="5589252" y="4803418"/>
            <a:ext cx="770002" cy="415498"/>
          </a:xfrm>
          <a:prstGeom prst="rect">
            <a:avLst/>
          </a:prstGeom>
          <a:noFill/>
        </p:spPr>
        <p:txBody>
          <a:bodyPr wrap="square" rtlCol="0">
            <a:spAutoFit/>
          </a:bodyPr>
          <a:lstStyle/>
          <a:p>
            <a:pPr marL="85708" marR="0" lvl="0" indent="-85708"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Aladdin</a:t>
            </a:r>
          </a:p>
          <a:p>
            <a:pPr marL="85708" marR="0" lvl="0" indent="-85708"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Wild Bunch</a:t>
            </a:r>
          </a:p>
          <a:p>
            <a:pPr marL="85708" marR="0" lvl="0" indent="-85708" algn="l" defTabSz="22855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700" b="0" i="0" u="none" strike="noStrike" kern="1200" cap="none" spc="0" normalizeH="0" baseline="0" noProof="0" dirty="0">
                <a:ln>
                  <a:noFill/>
                </a:ln>
                <a:solidFill>
                  <a:prstClr val="black"/>
                </a:solidFill>
                <a:effectLst/>
                <a:uLnTx/>
                <a:uFillTx/>
                <a:latin typeface="Trebuchet MS"/>
                <a:ea typeface="+mn-ea"/>
                <a:cs typeface="+mn-cs"/>
              </a:rPr>
              <a:t>Hocus Pocus</a:t>
            </a:r>
          </a:p>
        </p:txBody>
      </p:sp>
      <p:sp>
        <p:nvSpPr>
          <p:cNvPr id="23" name="TextBox 22">
            <a:extLst>
              <a:ext uri="{FF2B5EF4-FFF2-40B4-BE49-F238E27FC236}">
                <a16:creationId xmlns:a16="http://schemas.microsoft.com/office/drawing/2014/main" xmlns="" id="{367A00F1-8F48-4864-88A6-AC24B24C4592}"/>
              </a:ext>
            </a:extLst>
          </p:cNvPr>
          <p:cNvSpPr txBox="1"/>
          <p:nvPr/>
        </p:nvSpPr>
        <p:spPr>
          <a:xfrm>
            <a:off x="3396170" y="434048"/>
            <a:ext cx="8795035" cy="307777"/>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Ad-Supported TV Accounts For </a:t>
            </a:r>
            <a:r>
              <a:rPr kumimoji="0" lang="en-US" sz="1400" b="1" i="0" u="sng"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Over 80%</a:t>
            </a:r>
            <a:r>
              <a:rPr kumimoji="0" lang="en-US" sz="1400" b="1" i="0"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Of The Media Content That Trended In The Top 10</a:t>
            </a:r>
          </a:p>
        </p:txBody>
      </p:sp>
      <p:sp>
        <p:nvSpPr>
          <p:cNvPr id="24" name="Slide Number Placeholder 8">
            <a:extLst>
              <a:ext uri="{FF2B5EF4-FFF2-40B4-BE49-F238E27FC236}">
                <a16:creationId xmlns:a16="http://schemas.microsoft.com/office/drawing/2014/main" xmlns="" id="{571238CF-4F8C-4AB8-8CB4-3BDE259C959F}"/>
              </a:ext>
            </a:extLst>
          </p:cNvPr>
          <p:cNvSpPr txBox="1">
            <a:spLocks/>
          </p:cNvSpPr>
          <p:nvPr/>
        </p:nvSpPr>
        <p:spPr>
          <a:xfrm>
            <a:off x="11595547"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3" name="Rectangle 2">
            <a:extLst>
              <a:ext uri="{FF2B5EF4-FFF2-40B4-BE49-F238E27FC236}">
                <a16:creationId xmlns:a16="http://schemas.microsoft.com/office/drawing/2014/main" xmlns="" id="{DF0329F4-FCA3-44C5-86A8-83A5F9212B74}"/>
              </a:ext>
            </a:extLst>
          </p:cNvPr>
          <p:cNvSpPr/>
          <p:nvPr/>
        </p:nvSpPr>
        <p:spPr>
          <a:xfrm>
            <a:off x="64490" y="4722839"/>
            <a:ext cx="3283065" cy="154976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xmlns="" id="{F28D5B77-8156-401A-AE4A-9D9A20B90C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26" name="Rectangle 25">
            <a:extLst>
              <a:ext uri="{FF2B5EF4-FFF2-40B4-BE49-F238E27FC236}">
                <a16:creationId xmlns:a16="http://schemas.microsoft.com/office/drawing/2014/main" xmlns="" id="{66D27740-EFEB-471D-AF83-4243B70D77ED}"/>
              </a:ext>
            </a:extLst>
          </p:cNvPr>
          <p:cNvSpPr/>
          <p:nvPr/>
        </p:nvSpPr>
        <p:spPr>
          <a:xfrm>
            <a:off x="3396170" y="6644480"/>
            <a:ext cx="8795830"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7" name="Picture 26">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584774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87257"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hlinkClick r:id="rId2"/>
            <a:extLst>
              <a:ext uri="{FF2B5EF4-FFF2-40B4-BE49-F238E27FC236}">
                <a16:creationId xmlns:a16="http://schemas.microsoft.com/office/drawing/2014/main" xmlns="" id="{50AF777A-F50B-4B3E-A9CA-C5EDA3AB01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8721" y="1565430"/>
            <a:ext cx="7306667" cy="4110000"/>
          </a:xfrm>
          <a:prstGeom prst="rect">
            <a:avLst/>
          </a:prstGeom>
          <a:ln>
            <a:solidFill>
              <a:schemeClr val="tx1"/>
            </a:solidFill>
          </a:ln>
        </p:spPr>
      </p:pic>
      <p:sp>
        <p:nvSpPr>
          <p:cNvPr id="10" name="Title 1">
            <a:extLst>
              <a:ext uri="{FF2B5EF4-FFF2-40B4-BE49-F238E27FC236}">
                <a16:creationId xmlns:a16="http://schemas.microsoft.com/office/drawing/2014/main" xmlns="" id="{92E945D7-D7DE-4FE8-9793-895EB03AFB00}"/>
              </a:ext>
            </a:extLst>
          </p:cNvPr>
          <p:cNvSpPr txBox="1">
            <a:spLocks/>
          </p:cNvSpPr>
          <p:nvPr/>
        </p:nvSpPr>
        <p:spPr>
          <a:xfrm>
            <a:off x="256825" y="334961"/>
            <a:ext cx="11589341" cy="91810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spc="-100" dirty="0">
                <a:solidFill>
                  <a:srgbClr val="0099FF"/>
                </a:solidFill>
                <a:latin typeface="Open Sans" panose="020B0606030504020204" pitchFamily="34" charset="0"/>
                <a:ea typeface="Open Sans" panose="020B0606030504020204" pitchFamily="34" charset="0"/>
                <a:cs typeface="Open Sans" panose="020B0606030504020204" pitchFamily="34" charset="0"/>
              </a:rPr>
              <a:t>Download Our “#</a:t>
            </a:r>
            <a:r>
              <a:rPr lang="en-US" sz="2600" spc="-100" dirty="0" err="1">
                <a:solidFill>
                  <a:srgbClr val="0099FF"/>
                </a:solidFill>
                <a:latin typeface="Open Sans" panose="020B0606030504020204" pitchFamily="34" charset="0"/>
                <a:ea typeface="Open Sans" panose="020B0606030504020204" pitchFamily="34" charset="0"/>
                <a:cs typeface="Open Sans" panose="020B0606030504020204" pitchFamily="34" charset="0"/>
              </a:rPr>
              <a:t>TVisSocial</a:t>
            </a:r>
            <a:r>
              <a:rPr lang="en-US" sz="2600" spc="-100" dirty="0">
                <a:solidFill>
                  <a:srgbClr val="0099FF"/>
                </a:solidFill>
                <a:latin typeface="Open Sans" panose="020B0606030504020204" pitchFamily="34" charset="0"/>
                <a:ea typeface="Open Sans" panose="020B0606030504020204" pitchFamily="34" charset="0"/>
                <a:cs typeface="Open Sans" panose="020B0606030504020204" pitchFamily="34" charset="0"/>
              </a:rPr>
              <a:t>” Custom Analysis To Learn More About </a:t>
            </a:r>
          </a:p>
          <a:p>
            <a:r>
              <a:rPr lang="en-US" sz="2600" spc="-100" dirty="0">
                <a:solidFill>
                  <a:srgbClr val="0099FF"/>
                </a:solidFill>
                <a:latin typeface="Open Sans" panose="020B0606030504020204" pitchFamily="34" charset="0"/>
                <a:ea typeface="Open Sans" panose="020B0606030504020204" pitchFamily="34" charset="0"/>
                <a:cs typeface="Open Sans" panose="020B0606030504020204" pitchFamily="34" charset="0"/>
              </a:rPr>
              <a:t>The Popularity Of Ad-Supported TV Programs On Social Platforms Like Twitter</a:t>
            </a:r>
          </a:p>
        </p:txBody>
      </p:sp>
      <p:sp>
        <p:nvSpPr>
          <p:cNvPr id="7" name="Title 1">
            <a:extLst>
              <a:ext uri="{FF2B5EF4-FFF2-40B4-BE49-F238E27FC236}">
                <a16:creationId xmlns:a16="http://schemas.microsoft.com/office/drawing/2014/main" xmlns="" id="{4D960D45-C0F8-427A-A016-9BC46BA2B93D}"/>
              </a:ext>
            </a:extLst>
          </p:cNvPr>
          <p:cNvSpPr txBox="1">
            <a:spLocks/>
          </p:cNvSpPr>
          <p:nvPr/>
        </p:nvSpPr>
        <p:spPr>
          <a:xfrm>
            <a:off x="2428721" y="5726755"/>
            <a:ext cx="7306668" cy="365125"/>
          </a:xfrm>
          <a:prstGeom prst="rect">
            <a:avLst/>
          </a:prstGeom>
        </p:spPr>
        <p:txBody>
          <a:bodyPr/>
          <a:lstStyle>
            <a:lvl1pPr algn="ctr" defTabSz="586082" rtl="0" eaLnBrk="1" latinLnBrk="0" hangingPunct="1">
              <a:spcBef>
                <a:spcPct val="0"/>
              </a:spcBef>
              <a:buNone/>
              <a:defRPr sz="5649" kern="1200">
                <a:solidFill>
                  <a:schemeClr val="tx1"/>
                </a:solidFill>
                <a:latin typeface="+mj-lt"/>
                <a:ea typeface="+mj-ea"/>
                <a:cs typeface="+mj-cs"/>
              </a:defRPr>
            </a:lvl1pPr>
          </a:lstStyle>
          <a:p>
            <a:pPr marL="0" marR="0" lvl="0" indent="0" algn="ctr" defTabSz="58608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2"/>
              </a:rPr>
              <a:t>(four-part custom analysis series )</a:t>
            </a: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xmlns="" id="{3E0D39D9-0370-48FA-946F-BF6B5EBF32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pic>
        <p:nvPicPr>
          <p:cNvPr id="11" name="Picture 10">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
        <p:nvSpPr>
          <p:cNvPr id="12" name="TextBox 11">
            <a:extLst>
              <a:ext uri="{FF2B5EF4-FFF2-40B4-BE49-F238E27FC236}">
                <a16:creationId xmlns:a16="http://schemas.microsoft.com/office/drawing/2014/main" xmlns="" id="{F51E0840-1870-4CF5-AF56-FB39EC40BE3B}"/>
              </a:ext>
            </a:extLst>
          </p:cNvPr>
          <p:cNvSpPr txBox="1"/>
          <p:nvPr/>
        </p:nvSpPr>
        <p:spPr>
          <a:xfrm>
            <a:off x="3176337" y="6208135"/>
            <a:ext cx="5925552" cy="215444"/>
          </a:xfrm>
          <a:prstGeom prst="rect">
            <a:avLst/>
          </a:prstGeom>
          <a:noFill/>
        </p:spPr>
        <p:txBody>
          <a:bodyPr wrap="square" rtlCol="0">
            <a:spAutoFit/>
          </a:bodyPr>
          <a:lstStyle/>
          <a:p>
            <a:pPr algn="ctr"/>
            <a:r>
              <a:rPr lang="en-US" sz="800" i="1" dirty="0">
                <a:latin typeface="Open Sans" panose="020B0606030504020204" pitchFamily="34" charset="0"/>
                <a:ea typeface="Open Sans" panose="020B0606030504020204" pitchFamily="34" charset="0"/>
                <a:cs typeface="Open Sans" panose="020B0606030504020204" pitchFamily="34" charset="0"/>
              </a:rPr>
              <a:t>(click above in presentation mode to download report)</a:t>
            </a:r>
          </a:p>
        </p:txBody>
      </p:sp>
    </p:spTree>
    <p:extLst>
      <p:ext uri="{BB962C8B-B14F-4D97-AF65-F5344CB8AC3E}">
        <p14:creationId xmlns:p14="http://schemas.microsoft.com/office/powerpoint/2010/main" val="3433457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88783"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4" name="Rounded Rectangle 13"/>
          <p:cNvSpPr/>
          <p:nvPr/>
        </p:nvSpPr>
        <p:spPr>
          <a:xfrm>
            <a:off x="0" y="192367"/>
            <a:ext cx="12191999"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Myths:</a:t>
            </a:r>
          </a:p>
        </p:txBody>
      </p:sp>
      <p:sp>
        <p:nvSpPr>
          <p:cNvPr id="16" name="Rounded Rectangle 15"/>
          <p:cNvSpPr/>
          <p:nvPr/>
        </p:nvSpPr>
        <p:spPr>
          <a:xfrm>
            <a:off x="1009715" y="1007261"/>
            <a:ext cx="10172076" cy="1061840"/>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“Digital-native, direct-to-consumer brands only need to invest in digital advertising to grow big”</a:t>
            </a:r>
          </a:p>
        </p:txBody>
      </p:sp>
      <p:sp>
        <p:nvSpPr>
          <p:cNvPr id="9" name="Rounded Rectangle 8"/>
          <p:cNvSpPr/>
          <p:nvPr/>
        </p:nvSpPr>
        <p:spPr>
          <a:xfrm>
            <a:off x="1009715" y="2204734"/>
            <a:ext cx="10172076" cy="1061840"/>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“TV is only effective at building brand awareness among consumers but it doesn’t directly drive sales”</a:t>
            </a:r>
          </a:p>
        </p:txBody>
      </p:sp>
      <p:pic>
        <p:nvPicPr>
          <p:cNvPr id="10" name="Picture 9">
            <a:extLst>
              <a:ext uri="{FF2B5EF4-FFF2-40B4-BE49-F238E27FC236}">
                <a16:creationId xmlns:a16="http://schemas.microsoft.com/office/drawing/2014/main" xmlns="" id="{AF153FEF-4EAD-494F-B136-FB3F9F1BD8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4088" y="3393291"/>
            <a:ext cx="6572259" cy="1853935"/>
          </a:xfrm>
          <a:prstGeom prst="roundRect">
            <a:avLst>
              <a:gd name="adj" fmla="val 11111"/>
            </a:avLst>
          </a:prstGeom>
          <a:ln w="12700" cap="rnd">
            <a:solidFill>
              <a:schemeClr val="tx1"/>
            </a:solidFill>
            <a:prstDash val="solid"/>
          </a:ln>
          <a:effectLst/>
        </p:spPr>
      </p:pic>
      <p:sp>
        <p:nvSpPr>
          <p:cNvPr id="11" name="Rounded Rectangle 14">
            <a:extLst>
              <a:ext uri="{FF2B5EF4-FFF2-40B4-BE49-F238E27FC236}">
                <a16:creationId xmlns:a16="http://schemas.microsoft.com/office/drawing/2014/main" xmlns="" id="{4CF182DB-D4E0-4507-BCF9-5F26442667CA}"/>
              </a:ext>
            </a:extLst>
          </p:cNvPr>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pic>
        <p:nvPicPr>
          <p:cNvPr id="12" name="Picture 11">
            <a:extLst>
              <a:ext uri="{FF2B5EF4-FFF2-40B4-BE49-F238E27FC236}">
                <a16:creationId xmlns:a16="http://schemas.microsoft.com/office/drawing/2014/main" xmlns="" id="{5E422628-C1BE-4DDF-A63D-27F00E7C52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spTree>
    <p:extLst>
      <p:ext uri="{BB962C8B-B14F-4D97-AF65-F5344CB8AC3E}">
        <p14:creationId xmlns:p14="http://schemas.microsoft.com/office/powerpoint/2010/main" val="1317384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ontent Placeholder 5">
            <a:extLst>
              <a:ext uri="{FF2B5EF4-FFF2-40B4-BE49-F238E27FC236}">
                <a16:creationId xmlns:a16="http://schemas.microsoft.com/office/drawing/2014/main" xmlns="" id="{753C0C26-502C-4B51-A31C-BD0CF50A869E}"/>
              </a:ext>
            </a:extLst>
          </p:cNvPr>
          <p:cNvGraphicFramePr>
            <a:graphicFrameLocks/>
          </p:cNvGraphicFramePr>
          <p:nvPr/>
        </p:nvGraphicFramePr>
        <p:xfrm>
          <a:off x="4793960" y="1444391"/>
          <a:ext cx="7160766" cy="3999258"/>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xmlns="" id="{3C61C9B2-746D-49C3-8030-FB9532C1E4B4}"/>
              </a:ext>
            </a:extLst>
          </p:cNvPr>
          <p:cNvSpPr/>
          <p:nvPr/>
        </p:nvSpPr>
        <p:spPr>
          <a:xfrm>
            <a:off x="-2043" y="447"/>
            <a:ext cx="3985087" cy="6857107"/>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xmlns="" id="{D64CD624-ABF4-400B-A788-236BA86C1ED3}"/>
              </a:ext>
            </a:extLst>
          </p:cNvPr>
          <p:cNvSpPr txBox="1">
            <a:spLocks/>
          </p:cNvSpPr>
          <p:nvPr/>
        </p:nvSpPr>
        <p:spPr>
          <a:xfrm>
            <a:off x="4072162" y="6299078"/>
            <a:ext cx="6371325" cy="323123"/>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457109" rtl="0" eaLnBrk="1" fontAlgn="auto" latinLnBrk="0" hangingPunct="1">
              <a:lnSpc>
                <a:spcPct val="100000"/>
              </a:lnSpc>
              <a:spcBef>
                <a:spcPct val="20000"/>
              </a:spcBef>
              <a:spcAft>
                <a:spcPts val="0"/>
              </a:spcAft>
              <a:buClrTx/>
              <a:buSzTx/>
              <a:buFont typeface="Arial"/>
              <a:buNone/>
              <a:tabLst/>
              <a:defRPr/>
            </a:pPr>
            <a:r>
              <a:rPr kumimoji="0" lang="en-US" sz="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Nielsen Ad Intel data, calendar years 2013-2018.  TV spend includes national cable TV, broadcast TV, Spanish language cable TV, Spanish language broadcast TV, spot TV, syndication TV.  Reflects the cume TV spend of the 125 brands identified in this report.  Not all companies existed since 2013 as reflected at the bottom of the chart. Existing brands = the number of brands that had launched publicly by that year out of the 125 brand grouping.</a:t>
            </a:r>
          </a:p>
        </p:txBody>
      </p:sp>
      <p:sp>
        <p:nvSpPr>
          <p:cNvPr id="11" name="Rounded Rectangle 22">
            <a:extLst>
              <a:ext uri="{FF2B5EF4-FFF2-40B4-BE49-F238E27FC236}">
                <a16:creationId xmlns:a16="http://schemas.microsoft.com/office/drawing/2014/main" xmlns="" id="{75097A6C-7CDB-42BC-810F-A99EB3E56345}"/>
              </a:ext>
            </a:extLst>
          </p:cNvPr>
          <p:cNvSpPr/>
          <p:nvPr/>
        </p:nvSpPr>
        <p:spPr>
          <a:xfrm>
            <a:off x="6930864" y="4320444"/>
            <a:ext cx="577194" cy="233338"/>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+63%</a:t>
            </a:r>
          </a:p>
        </p:txBody>
      </p:sp>
      <p:sp>
        <p:nvSpPr>
          <p:cNvPr id="12" name="Rounded Rectangle 22">
            <a:extLst>
              <a:ext uri="{FF2B5EF4-FFF2-40B4-BE49-F238E27FC236}">
                <a16:creationId xmlns:a16="http://schemas.microsoft.com/office/drawing/2014/main" xmlns="" id="{950851B7-B027-4A9D-81F8-03375CB2B79C}"/>
              </a:ext>
            </a:extLst>
          </p:cNvPr>
          <p:cNvSpPr/>
          <p:nvPr/>
        </p:nvSpPr>
        <p:spPr>
          <a:xfrm>
            <a:off x="8152811" y="4040639"/>
            <a:ext cx="577194" cy="233338"/>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+37%</a:t>
            </a:r>
          </a:p>
        </p:txBody>
      </p:sp>
      <p:sp>
        <p:nvSpPr>
          <p:cNvPr id="13" name="Rounded Rectangle 22">
            <a:extLst>
              <a:ext uri="{FF2B5EF4-FFF2-40B4-BE49-F238E27FC236}">
                <a16:creationId xmlns:a16="http://schemas.microsoft.com/office/drawing/2014/main" xmlns="" id="{92881D7B-DE69-4DCA-88EA-6F4A5A04B2BB}"/>
              </a:ext>
            </a:extLst>
          </p:cNvPr>
          <p:cNvSpPr/>
          <p:nvPr/>
        </p:nvSpPr>
        <p:spPr>
          <a:xfrm>
            <a:off x="9276453" y="3528072"/>
            <a:ext cx="577194" cy="233338"/>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+30%</a:t>
            </a:r>
          </a:p>
        </p:txBody>
      </p:sp>
      <p:sp>
        <p:nvSpPr>
          <p:cNvPr id="14" name="Rounded Rectangle 22">
            <a:extLst>
              <a:ext uri="{FF2B5EF4-FFF2-40B4-BE49-F238E27FC236}">
                <a16:creationId xmlns:a16="http://schemas.microsoft.com/office/drawing/2014/main" xmlns="" id="{19A5D639-E8C0-4BDC-9087-FAF54C336118}"/>
              </a:ext>
            </a:extLst>
          </p:cNvPr>
          <p:cNvSpPr/>
          <p:nvPr/>
        </p:nvSpPr>
        <p:spPr>
          <a:xfrm>
            <a:off x="10443487" y="2887004"/>
            <a:ext cx="577194" cy="233338"/>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+54%</a:t>
            </a:r>
          </a:p>
        </p:txBody>
      </p:sp>
      <p:sp>
        <p:nvSpPr>
          <p:cNvPr id="15" name="Rounded Rectangle 22">
            <a:extLst>
              <a:ext uri="{FF2B5EF4-FFF2-40B4-BE49-F238E27FC236}">
                <a16:creationId xmlns:a16="http://schemas.microsoft.com/office/drawing/2014/main" xmlns="" id="{1CC7DA1E-6E59-4D50-ACB0-538F3EE90BE9}"/>
              </a:ext>
            </a:extLst>
          </p:cNvPr>
          <p:cNvSpPr/>
          <p:nvPr/>
        </p:nvSpPr>
        <p:spPr>
          <a:xfrm>
            <a:off x="11554390" y="1792577"/>
            <a:ext cx="566058" cy="233338"/>
          </a:xfrm>
          <a:prstGeom prst="roundRect">
            <a:avLst/>
          </a:prstGeom>
          <a:solidFill>
            <a:sysClr val="windowText" lastClr="000000"/>
          </a:solidFill>
          <a:ln w="9525" cap="flat" cmpd="sng" algn="ctr">
            <a:solidFill>
              <a:sysClr val="windowText" lastClr="000000"/>
            </a:solidFill>
            <a:prstDash val="solid"/>
          </a:ln>
          <a:effectLst/>
        </p:spPr>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+60%</a:t>
            </a:r>
          </a:p>
        </p:txBody>
      </p:sp>
      <p:sp>
        <p:nvSpPr>
          <p:cNvPr id="25" name="TextBox 24">
            <a:extLst>
              <a:ext uri="{FF2B5EF4-FFF2-40B4-BE49-F238E27FC236}">
                <a16:creationId xmlns:a16="http://schemas.microsoft.com/office/drawing/2014/main" xmlns="" id="{68D053B7-0995-476E-AD10-0CE05A4B609A}"/>
              </a:ext>
            </a:extLst>
          </p:cNvPr>
          <p:cNvSpPr txBox="1"/>
          <p:nvPr/>
        </p:nvSpPr>
        <p:spPr>
          <a:xfrm>
            <a:off x="4048714" y="5630228"/>
            <a:ext cx="998069" cy="400110"/>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Existing Brands</a:t>
            </a:r>
          </a:p>
        </p:txBody>
      </p:sp>
      <p:sp>
        <p:nvSpPr>
          <p:cNvPr id="27" name="TextBox 26">
            <a:extLst>
              <a:ext uri="{FF2B5EF4-FFF2-40B4-BE49-F238E27FC236}">
                <a16:creationId xmlns:a16="http://schemas.microsoft.com/office/drawing/2014/main" xmlns="" id="{8163D372-E74F-4BC6-B9BC-FBFCEF752316}"/>
              </a:ext>
            </a:extLst>
          </p:cNvPr>
          <p:cNvSpPr txBox="1"/>
          <p:nvPr/>
        </p:nvSpPr>
        <p:spPr>
          <a:xfrm>
            <a:off x="6442380" y="5698395"/>
            <a:ext cx="430119" cy="246221"/>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109</a:t>
            </a:r>
          </a:p>
        </p:txBody>
      </p:sp>
      <p:sp>
        <p:nvSpPr>
          <p:cNvPr id="32" name="Slide Number Placeholder 5">
            <a:extLst>
              <a:ext uri="{FF2B5EF4-FFF2-40B4-BE49-F238E27FC236}">
                <a16:creationId xmlns:a16="http://schemas.microsoft.com/office/drawing/2014/main" xmlns="" id="{D310F81F-E46B-4412-A0DC-6AAC18BEF92B}"/>
              </a:ext>
            </a:extLst>
          </p:cNvPr>
          <p:cNvSpPr txBox="1">
            <a:spLocks/>
          </p:cNvSpPr>
          <p:nvPr/>
        </p:nvSpPr>
        <p:spPr>
          <a:xfrm>
            <a:off x="9309869" y="6560935"/>
            <a:ext cx="2844430" cy="27699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585965" rtl="0" eaLnBrk="1" fontAlgn="auto" latinLnBrk="0" hangingPunct="1">
              <a:lnSpc>
                <a:spcPct val="100000"/>
              </a:lnSpc>
              <a:spcBef>
                <a:spcPts val="0"/>
              </a:spcBef>
              <a:spcAft>
                <a:spcPts val="0"/>
              </a:spcAft>
              <a:buClrTx/>
              <a:buSzTx/>
              <a:buFontTx/>
              <a:buNone/>
              <a:tabLst/>
              <a:defRPr/>
            </a:pPr>
            <a:fld id="{FC623D9C-B141-0E44-9A0E-426DA6A043B9}" type="slidenum">
              <a:rPr kumimoji="0" lang="en-US" sz="1200" b="0" i="0" u="none" strike="noStrike" kern="1200" cap="none" spc="0" normalizeH="0" baseline="0" noProof="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585965"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Title 1">
            <a:extLst>
              <a:ext uri="{FF2B5EF4-FFF2-40B4-BE49-F238E27FC236}">
                <a16:creationId xmlns:a16="http://schemas.microsoft.com/office/drawing/2014/main" xmlns="" id="{9F59EB3E-515E-4971-BB8D-195DEBF90F16}"/>
              </a:ext>
            </a:extLst>
          </p:cNvPr>
          <p:cNvSpPr txBox="1">
            <a:spLocks/>
          </p:cNvSpPr>
          <p:nvPr/>
        </p:nvSpPr>
        <p:spPr>
          <a:xfrm>
            <a:off x="-1865" y="4177436"/>
            <a:ext cx="4058505" cy="1910544"/>
          </a:xfrm>
          <a:prstGeom prst="rect">
            <a:avLst/>
          </a:prstGeom>
        </p:spPr>
        <p:txBody>
          <a:bodyPr vert="horz" lIns="116626" tIns="58295" rIns="116626" bIns="58295"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fact, these 125 DTC brands collectively spent almost </a:t>
            </a:r>
            <a:r>
              <a:rPr kumimoji="0" lang="en-US" sz="2400" b="1"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$3.8 Billion</a:t>
            </a: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on TV in 2018, </a:t>
            </a:r>
            <a:r>
              <a:rPr kumimoji="0" lang="en-US" sz="2400" b="1"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2.5x</a:t>
            </a: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what was invested in 2016</a:t>
            </a:r>
          </a:p>
          <a:p>
            <a:pPr marL="0" marR="0" lvl="0" indent="0" algn="l" defTabSz="582944"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Title 1">
            <a:extLst>
              <a:ext uri="{FF2B5EF4-FFF2-40B4-BE49-F238E27FC236}">
                <a16:creationId xmlns:a16="http://schemas.microsoft.com/office/drawing/2014/main" xmlns="" id="{E8D69038-65A0-4E19-B8AF-B8395D16123A}"/>
              </a:ext>
            </a:extLst>
          </p:cNvPr>
          <p:cNvSpPr txBox="1">
            <a:spLocks/>
          </p:cNvSpPr>
          <p:nvPr/>
        </p:nvSpPr>
        <p:spPr>
          <a:xfrm>
            <a:off x="4878171" y="1141373"/>
            <a:ext cx="6964816" cy="459409"/>
          </a:xfrm>
          <a:prstGeom prst="rect">
            <a:avLst/>
          </a:prstGeom>
        </p:spPr>
        <p:txBody>
          <a:bodyPr vert="horz" lIns="116626" tIns="58295" rIns="116626" bIns="58295"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125 ‘Direct-to-Consumer’ Brands</a:t>
            </a:r>
          </a:p>
        </p:txBody>
      </p:sp>
      <p:sp>
        <p:nvSpPr>
          <p:cNvPr id="39" name="Title 1">
            <a:extLst>
              <a:ext uri="{FF2B5EF4-FFF2-40B4-BE49-F238E27FC236}">
                <a16:creationId xmlns:a16="http://schemas.microsoft.com/office/drawing/2014/main" xmlns="" id="{6613FD43-CA34-4CA5-BDAC-0D92414C6788}"/>
              </a:ext>
            </a:extLst>
          </p:cNvPr>
          <p:cNvSpPr txBox="1">
            <a:spLocks/>
          </p:cNvSpPr>
          <p:nvPr/>
        </p:nvSpPr>
        <p:spPr>
          <a:xfrm>
            <a:off x="4056641" y="423365"/>
            <a:ext cx="8063807" cy="603615"/>
          </a:xfrm>
          <a:prstGeom prst="rect">
            <a:avLst/>
          </a:prstGeom>
        </p:spPr>
        <p:txBody>
          <a:bodyPr vert="horz" lIns="116626" tIns="58295" rIns="116626" bIns="58295"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DTC brands have accelerated spending recently - the 125 brands </a:t>
            </a: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analyzed </a:t>
            </a: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added </a:t>
            </a: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$1.4 Billion</a:t>
            </a: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 the TV advertising marketplace over the last year</a:t>
            </a:r>
          </a:p>
        </p:txBody>
      </p:sp>
      <p:sp>
        <p:nvSpPr>
          <p:cNvPr id="40" name="TextBox 39">
            <a:extLst>
              <a:ext uri="{FF2B5EF4-FFF2-40B4-BE49-F238E27FC236}">
                <a16:creationId xmlns:a16="http://schemas.microsoft.com/office/drawing/2014/main" xmlns="" id="{53008D17-3F99-4606-80AF-05BBA4C5DF2A}"/>
              </a:ext>
            </a:extLst>
          </p:cNvPr>
          <p:cNvSpPr txBox="1"/>
          <p:nvPr/>
        </p:nvSpPr>
        <p:spPr>
          <a:xfrm>
            <a:off x="5273158" y="5702405"/>
            <a:ext cx="430119" cy="246221"/>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100</a:t>
            </a:r>
          </a:p>
        </p:txBody>
      </p:sp>
      <p:sp>
        <p:nvSpPr>
          <p:cNvPr id="41" name="TextBox 40">
            <a:extLst>
              <a:ext uri="{FF2B5EF4-FFF2-40B4-BE49-F238E27FC236}">
                <a16:creationId xmlns:a16="http://schemas.microsoft.com/office/drawing/2014/main" xmlns="" id="{0E9E85AF-0E7C-41FD-BD3D-75BCB6065C85}"/>
              </a:ext>
            </a:extLst>
          </p:cNvPr>
          <p:cNvSpPr txBox="1"/>
          <p:nvPr/>
        </p:nvSpPr>
        <p:spPr>
          <a:xfrm>
            <a:off x="7601579" y="5702405"/>
            <a:ext cx="430119" cy="246221"/>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116</a:t>
            </a:r>
          </a:p>
        </p:txBody>
      </p:sp>
      <p:sp>
        <p:nvSpPr>
          <p:cNvPr id="42" name="TextBox 41">
            <a:extLst>
              <a:ext uri="{FF2B5EF4-FFF2-40B4-BE49-F238E27FC236}">
                <a16:creationId xmlns:a16="http://schemas.microsoft.com/office/drawing/2014/main" xmlns="" id="{9796524E-90F4-472E-A676-E2321CB123E3}"/>
              </a:ext>
            </a:extLst>
          </p:cNvPr>
          <p:cNvSpPr txBox="1"/>
          <p:nvPr/>
        </p:nvSpPr>
        <p:spPr>
          <a:xfrm>
            <a:off x="8757074" y="5702403"/>
            <a:ext cx="430119" cy="246221"/>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121</a:t>
            </a:r>
          </a:p>
        </p:txBody>
      </p:sp>
      <p:sp>
        <p:nvSpPr>
          <p:cNvPr id="43" name="TextBox 42">
            <a:extLst>
              <a:ext uri="{FF2B5EF4-FFF2-40B4-BE49-F238E27FC236}">
                <a16:creationId xmlns:a16="http://schemas.microsoft.com/office/drawing/2014/main" xmlns="" id="{9C9BF037-661B-44F3-B561-36694173E5FE}"/>
              </a:ext>
            </a:extLst>
          </p:cNvPr>
          <p:cNvSpPr txBox="1"/>
          <p:nvPr/>
        </p:nvSpPr>
        <p:spPr>
          <a:xfrm>
            <a:off x="9900538" y="5702404"/>
            <a:ext cx="430119" cy="246221"/>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125</a:t>
            </a:r>
          </a:p>
        </p:txBody>
      </p:sp>
      <p:sp>
        <p:nvSpPr>
          <p:cNvPr id="44" name="TextBox 43">
            <a:extLst>
              <a:ext uri="{FF2B5EF4-FFF2-40B4-BE49-F238E27FC236}">
                <a16:creationId xmlns:a16="http://schemas.microsoft.com/office/drawing/2014/main" xmlns="" id="{40439155-93A0-43D2-A406-9860126481DA}"/>
              </a:ext>
            </a:extLst>
          </p:cNvPr>
          <p:cNvSpPr txBox="1"/>
          <p:nvPr/>
        </p:nvSpPr>
        <p:spPr>
          <a:xfrm>
            <a:off x="11049872" y="5702405"/>
            <a:ext cx="430119" cy="246221"/>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125</a:t>
            </a:r>
          </a:p>
        </p:txBody>
      </p:sp>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33699" y="6531459"/>
            <a:ext cx="569668" cy="299966"/>
          </a:xfrm>
          <a:prstGeom prst="rect">
            <a:avLst/>
          </a:prstGeom>
        </p:spPr>
      </p:pic>
      <p:sp>
        <p:nvSpPr>
          <p:cNvPr id="22" name="Title 1">
            <a:extLst>
              <a:ext uri="{FF2B5EF4-FFF2-40B4-BE49-F238E27FC236}">
                <a16:creationId xmlns:a16="http://schemas.microsoft.com/office/drawing/2014/main" xmlns="" id="{C0E14F25-5C7E-4A23-87E3-DFFC3031B631}"/>
              </a:ext>
            </a:extLst>
          </p:cNvPr>
          <p:cNvSpPr txBox="1">
            <a:spLocks/>
          </p:cNvSpPr>
          <p:nvPr/>
        </p:nvSpPr>
        <p:spPr>
          <a:xfrm>
            <a:off x="-1865" y="325776"/>
            <a:ext cx="4050579" cy="3794018"/>
          </a:xfrm>
          <a:prstGeom prst="rect">
            <a:avLst/>
          </a:prstGeom>
        </p:spPr>
        <p:txBody>
          <a:bodyPr vert="horz" lIns="116626" tIns="58295" rIns="116626" bIns="58295"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125 ‘Direct-to-Consumer’ brands’ TV spend analyzed across 52 categories</a:t>
            </a:r>
          </a:p>
          <a:p>
            <a:pPr marL="0" marR="0" lvl="0" indent="0" algn="l" defTabSz="914217" rtl="0" eaLnBrk="1" fontAlgn="auto" latinLnBrk="0" hangingPunct="1">
              <a:lnSpc>
                <a:spcPct val="100000"/>
              </a:lnSpc>
              <a:spcBef>
                <a:spcPct val="0"/>
              </a:spcBef>
              <a:spcAft>
                <a:spcPts val="0"/>
              </a:spcAft>
              <a:buClrTx/>
              <a:buSzTx/>
              <a:buFontTx/>
              <a:buNone/>
              <a:tabLst/>
              <a:defRPr/>
            </a:pP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217"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When challenged to grow big and increase their customer base and build revenues </a:t>
            </a:r>
            <a:r>
              <a:rPr kumimoji="0" lang="en-US" sz="2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they all made the ‘Big Bet’ on TV</a:t>
            </a:r>
          </a:p>
          <a:p>
            <a:pPr marL="0" marR="0" lvl="0" indent="0" algn="l" defTabSz="914217" rtl="0" eaLnBrk="1" fontAlgn="auto" latinLnBrk="0" hangingPunct="1">
              <a:lnSpc>
                <a:spcPct val="100000"/>
              </a:lnSpc>
              <a:spcBef>
                <a:spcPct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582944"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xmlns="" id="{D9E22E1A-64B2-4B67-9943-FFD1251911D5}"/>
              </a:ext>
            </a:extLst>
          </p:cNvPr>
          <p:cNvSpPr/>
          <p:nvPr/>
        </p:nvSpPr>
        <p:spPr>
          <a:xfrm>
            <a:off x="3964926" y="6644480"/>
            <a:ext cx="8227073" cy="200055"/>
          </a:xfrm>
          <a:prstGeom prst="rect">
            <a:avLst/>
          </a:prstGeom>
        </p:spPr>
        <p:txBody>
          <a:bodyPr wrap="square">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6" name="Picture 25">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4289981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14A43B4C-323D-4285-BC3A-75458138D967}"/>
              </a:ext>
            </a:extLst>
          </p:cNvPr>
          <p:cNvPicPr>
            <a:picLocks noChangeAspect="1"/>
          </p:cNvPicPr>
          <p:nvPr/>
        </p:nvPicPr>
        <p:blipFill rotWithShape="1">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l="32714"/>
          <a:stretch/>
        </p:blipFill>
        <p:spPr>
          <a:xfrm>
            <a:off x="0" y="0"/>
            <a:ext cx="12191999" cy="6858000"/>
          </a:xfrm>
          <a:prstGeom prst="rect">
            <a:avLst/>
          </a:prstGeom>
        </p:spPr>
      </p:pic>
      <p:sp>
        <p:nvSpPr>
          <p:cNvPr id="4" name="Callout: Down Arrow 3">
            <a:extLst>
              <a:ext uri="{FF2B5EF4-FFF2-40B4-BE49-F238E27FC236}">
                <a16:creationId xmlns:a16="http://schemas.microsoft.com/office/drawing/2014/main" xmlns="" id="{1CC3115C-78CA-4E6F-A606-FA2294152C61}"/>
              </a:ext>
            </a:extLst>
          </p:cNvPr>
          <p:cNvSpPr/>
          <p:nvPr/>
        </p:nvSpPr>
        <p:spPr>
          <a:xfrm>
            <a:off x="1446769" y="908851"/>
            <a:ext cx="3889243" cy="838091"/>
          </a:xfrm>
          <a:prstGeom prst="downArrowCallo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Callout: Down Arrow 16">
            <a:extLst>
              <a:ext uri="{FF2B5EF4-FFF2-40B4-BE49-F238E27FC236}">
                <a16:creationId xmlns:a16="http://schemas.microsoft.com/office/drawing/2014/main" xmlns="" id="{0D83F87F-F272-44D3-83FD-6A7C9A0464BC}"/>
              </a:ext>
            </a:extLst>
          </p:cNvPr>
          <p:cNvSpPr/>
          <p:nvPr/>
        </p:nvSpPr>
        <p:spPr>
          <a:xfrm>
            <a:off x="6725795" y="908851"/>
            <a:ext cx="3889241" cy="838091"/>
          </a:xfrm>
          <a:prstGeom prst="downArrowCallo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2">
            <a:extLst>
              <a:ext uri="{FF2B5EF4-FFF2-40B4-BE49-F238E27FC236}">
                <a16:creationId xmlns:a16="http://schemas.microsoft.com/office/drawing/2014/main" xmlns="" id="{21F9794D-A9C1-47D4-B9D1-0AC65B08C892}"/>
              </a:ext>
            </a:extLst>
          </p:cNvPr>
          <p:cNvSpPr txBox="1">
            <a:spLocks/>
          </p:cNvSpPr>
          <p:nvPr/>
        </p:nvSpPr>
        <p:spPr>
          <a:xfrm>
            <a:off x="1446771" y="1975599"/>
            <a:ext cx="3889240" cy="1323902"/>
          </a:xfrm>
          <a:prstGeom prst="rect">
            <a:avLst/>
          </a:prstGeom>
          <a:solidFill>
            <a:schemeClr val="bg1"/>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6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‘Emerging’ Brands</a:t>
            </a: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marL="0" indent="0" algn="ctr" defTabSz="582944">
              <a:buNone/>
              <a:defRPr/>
            </a:pPr>
            <a:r>
              <a:rPr lang="en-US" sz="1500" dirty="0">
                <a:solidFill>
                  <a:prstClr val="black"/>
                </a:solidFill>
                <a:latin typeface="Open Sans" panose="020B0606030504020204" pitchFamily="34" charset="0"/>
                <a:ea typeface="Open Sans" panose="020B0606030504020204" pitchFamily="34" charset="0"/>
                <a:cs typeface="Open Sans" panose="020B0606030504020204" pitchFamily="34" charset="0"/>
              </a:rPr>
              <a:t>(63 Brands) </a:t>
            </a:r>
          </a:p>
          <a:p>
            <a:pPr marL="0" indent="0" algn="ctr" defTabSz="582944">
              <a:buNone/>
              <a:defRPr/>
            </a:pPr>
            <a:r>
              <a:rPr lang="en-US" sz="1300" dirty="0">
                <a:solidFill>
                  <a:prstClr val="black"/>
                </a:solidFill>
                <a:latin typeface="Open Sans" panose="020B0606030504020204" pitchFamily="34" charset="0"/>
                <a:ea typeface="Open Sans" panose="020B0606030504020204" pitchFamily="34" charset="0"/>
                <a:cs typeface="Open Sans" panose="020B0606030504020204" pitchFamily="34" charset="0"/>
              </a:rPr>
              <a:t>Newer brands with an average age of 8 years old who only began investing in TV within the last three years (last two years on average)</a:t>
            </a:r>
          </a:p>
        </p:txBody>
      </p:sp>
      <p:sp>
        <p:nvSpPr>
          <p:cNvPr id="12" name="Text Placeholder 2">
            <a:extLst>
              <a:ext uri="{FF2B5EF4-FFF2-40B4-BE49-F238E27FC236}">
                <a16:creationId xmlns:a16="http://schemas.microsoft.com/office/drawing/2014/main" xmlns="" id="{E1654484-1AEA-46A5-B025-4A5B2AE18DD7}"/>
              </a:ext>
            </a:extLst>
          </p:cNvPr>
          <p:cNvSpPr txBox="1">
            <a:spLocks/>
          </p:cNvSpPr>
          <p:nvPr/>
        </p:nvSpPr>
        <p:spPr>
          <a:xfrm>
            <a:off x="6714118" y="1978575"/>
            <a:ext cx="3894903" cy="1323902"/>
          </a:xfrm>
          <a:prstGeom prst="rect">
            <a:avLst/>
          </a:prstGeom>
          <a:solidFill>
            <a:schemeClr val="bg1"/>
          </a:solidFill>
          <a:ln w="38100">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6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‘Expanding’ Brands</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marL="0" indent="0" algn="ctr" defTabSz="582944">
              <a:buNone/>
              <a:defRPr/>
            </a:pPr>
            <a:r>
              <a:rPr lang="en-US" sz="1500" dirty="0">
                <a:solidFill>
                  <a:prstClr val="black"/>
                </a:solidFill>
                <a:latin typeface="Open Sans" panose="020B0606030504020204" pitchFamily="34" charset="0"/>
                <a:ea typeface="Open Sans" panose="020B0606030504020204" pitchFamily="34" charset="0"/>
                <a:cs typeface="Open Sans" panose="020B0606030504020204" pitchFamily="34" charset="0"/>
              </a:rPr>
              <a:t>(62 Brands)</a:t>
            </a:r>
          </a:p>
          <a:p>
            <a:pPr marL="0" indent="0" algn="ctr" defTabSz="582944">
              <a:buNone/>
              <a:defRPr/>
            </a:pPr>
            <a:r>
              <a:rPr lang="en-US" sz="1300" dirty="0">
                <a:solidFill>
                  <a:prstClr val="black"/>
                </a:solidFill>
                <a:latin typeface="Open Sans" panose="020B0606030504020204" pitchFamily="34" charset="0"/>
                <a:ea typeface="Open Sans" panose="020B0606030504020204" pitchFamily="34" charset="0"/>
                <a:cs typeface="Open Sans" panose="020B0606030504020204" pitchFamily="34" charset="0"/>
              </a:rPr>
              <a:t>Brands with an average age of 13 years old who have been investing in TV for at least the last four years (eight years on average)</a:t>
            </a:r>
          </a:p>
        </p:txBody>
      </p:sp>
      <p:pic>
        <p:nvPicPr>
          <p:cNvPr id="15" name="Picture 14">
            <a:extLst>
              <a:ext uri="{FF2B5EF4-FFF2-40B4-BE49-F238E27FC236}">
                <a16:creationId xmlns:a16="http://schemas.microsoft.com/office/drawing/2014/main" xmlns="" id="{8F1EDFB5-0528-4CB9-ACA9-37254CE887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6771" y="3302477"/>
            <a:ext cx="3889241" cy="2617336"/>
          </a:xfrm>
          <a:prstGeom prst="rect">
            <a:avLst/>
          </a:prstGeom>
          <a:ln>
            <a:solidFill>
              <a:schemeClr val="tx1"/>
            </a:solidFill>
          </a:ln>
        </p:spPr>
      </p:pic>
      <p:sp>
        <p:nvSpPr>
          <p:cNvPr id="2" name="Rectangle 1">
            <a:extLst>
              <a:ext uri="{FF2B5EF4-FFF2-40B4-BE49-F238E27FC236}">
                <a16:creationId xmlns:a16="http://schemas.microsoft.com/office/drawing/2014/main" xmlns="" id="{005E3BA6-6886-4A0C-A195-793F60AE80DE}"/>
              </a:ext>
            </a:extLst>
          </p:cNvPr>
          <p:cNvSpPr/>
          <p:nvPr/>
        </p:nvSpPr>
        <p:spPr>
          <a:xfrm>
            <a:off x="1446770" y="885404"/>
            <a:ext cx="9168265" cy="58567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r>
              <a:rPr lang="en-US" sz="2300" dirty="0">
                <a:solidFill>
                  <a:prstClr val="white"/>
                </a:solidFill>
                <a:latin typeface="Open Sans" panose="020B0606030504020204" pitchFamily="34" charset="0"/>
                <a:ea typeface="Open Sans" panose="020B0606030504020204" pitchFamily="34" charset="0"/>
                <a:cs typeface="Open Sans" panose="020B0606030504020204" pitchFamily="34" charset="0"/>
              </a:rPr>
              <a:t>125 Direct-to-Consumer Brands Analyzed</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32164" y="3305908"/>
            <a:ext cx="3866805" cy="2596602"/>
          </a:xfrm>
          <a:prstGeom prst="rect">
            <a:avLst/>
          </a:prstGeom>
          <a:ln w="38100">
            <a:solidFill>
              <a:schemeClr val="tx1"/>
            </a:solidFill>
          </a:ln>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95599" y="6540984"/>
            <a:ext cx="569668" cy="299966"/>
          </a:xfrm>
          <a:prstGeom prst="rect">
            <a:avLst/>
          </a:prstGeom>
        </p:spPr>
      </p:pic>
      <p:sp>
        <p:nvSpPr>
          <p:cNvPr id="13" name="Slide Number Placeholder 5">
            <a:extLst>
              <a:ext uri="{FF2B5EF4-FFF2-40B4-BE49-F238E27FC236}">
                <a16:creationId xmlns:a16="http://schemas.microsoft.com/office/drawing/2014/main" xmlns="" id="{A3F7E615-3650-4901-999D-444FC41A8531}"/>
              </a:ext>
            </a:extLst>
          </p:cNvPr>
          <p:cNvSpPr txBox="1">
            <a:spLocks/>
          </p:cNvSpPr>
          <p:nvPr/>
        </p:nvSpPr>
        <p:spPr>
          <a:xfrm>
            <a:off x="9309869" y="6570506"/>
            <a:ext cx="2844430" cy="276999"/>
          </a:xfrm>
          <a:prstGeom prst="rect">
            <a:avLst/>
          </a:prstGeom>
          <a:noFill/>
        </p:spPr>
        <p:txBody>
          <a:bodyPr wrap="square" rtlCol="0">
            <a:spAutoFit/>
          </a:bodyPr>
          <a:lstStyle>
            <a:defPPr>
              <a:defRPr lang="en-US"/>
            </a:defPPr>
            <a:lvl1pPr marL="0" algn="r" defTabSz="454888"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defTabSz="585965">
              <a:defRPr/>
            </a:pPr>
            <a:fld id="{FC623D9C-B141-0E44-9A0E-426DA6A043B9}" type="slidenum">
              <a:rPr lang="en-US" sz="1200">
                <a:solidFill>
                  <a:prstClr val="black">
                    <a:tint val="75000"/>
                  </a:prstClr>
                </a:solidFill>
                <a:latin typeface="Open Sans" panose="020B0606030504020204" pitchFamily="34" charset="0"/>
                <a:ea typeface="Open Sans" panose="020B0606030504020204" pitchFamily="34" charset="0"/>
                <a:cs typeface="Open Sans" panose="020B0606030504020204" pitchFamily="34" charset="0"/>
              </a:rPr>
              <a:pPr defTabSz="585965">
                <a:defRPr/>
              </a:pPr>
              <a:t>35</a:t>
            </a:fld>
            <a:endParaRPr lang="en-US" sz="1200" dirty="0">
              <a:solidFill>
                <a:prstClr val="black">
                  <a:tint val="75000"/>
                </a:prst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xmlns="" id="{BF83C71F-3E7E-4D05-879A-630E558CD56C}"/>
              </a:ext>
            </a:extLst>
          </p:cNvPr>
          <p:cNvSpPr/>
          <p:nvPr/>
        </p:nvSpPr>
        <p:spPr>
          <a:xfrm>
            <a:off x="1446769" y="1975599"/>
            <a:ext cx="3889241" cy="3944214"/>
          </a:xfrm>
          <a:prstGeom prst="rect">
            <a:avLst/>
          </a:prstGeom>
          <a:noFill/>
          <a:ln w="762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xmlns="" id="{FBD4F34B-0A3D-4FFE-B33B-778C78913CA0}"/>
              </a:ext>
            </a:extLst>
          </p:cNvPr>
          <p:cNvSpPr txBox="1"/>
          <p:nvPr/>
        </p:nvSpPr>
        <p:spPr>
          <a:xfrm>
            <a:off x="1446769" y="6009617"/>
            <a:ext cx="3889243" cy="430887"/>
          </a:xfrm>
          <a:prstGeom prst="rect">
            <a:avLst/>
          </a:prstGeom>
          <a:solidFill>
            <a:schemeClr val="bg1"/>
          </a:solidFill>
          <a:ln>
            <a:solidFill>
              <a:srgbClr val="0099FF"/>
            </a:solidFill>
          </a:ln>
        </p:spPr>
        <p:txBody>
          <a:bodyPr wrap="square" rtlCol="0">
            <a:spAutoFit/>
          </a:bodyPr>
          <a:lstStyle/>
          <a:p>
            <a:pPr algn="ctr"/>
            <a:r>
              <a:rPr lang="en-US" sz="11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For the purposes of this marketer’s guide, </a:t>
            </a:r>
          </a:p>
          <a:p>
            <a:pPr algn="ctr"/>
            <a:r>
              <a:rPr lang="en-US" sz="11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we’ll focus on results for the ‘emerging’ brands only</a:t>
            </a:r>
          </a:p>
        </p:txBody>
      </p:sp>
      <p:sp>
        <p:nvSpPr>
          <p:cNvPr id="14" name="Rectangle 13">
            <a:extLst>
              <a:ext uri="{FF2B5EF4-FFF2-40B4-BE49-F238E27FC236}">
                <a16:creationId xmlns:a16="http://schemas.microsoft.com/office/drawing/2014/main" xmlns="" id="{EF55A801-DEA6-44FD-AE0E-CF70623CCFBB}"/>
              </a:ext>
            </a:extLst>
          </p:cNvPr>
          <p:cNvSpPr/>
          <p:nvPr/>
        </p:nvSpPr>
        <p:spPr>
          <a:xfrm>
            <a:off x="0" y="6644480"/>
            <a:ext cx="12191999"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6" name="Picture 15">
            <a:hlinkClick r:id="rId8" action="ppaction://hlinksldjump"/>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3993233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3C61C9B2-746D-49C3-8030-FB9532C1E4B4}"/>
              </a:ext>
            </a:extLst>
          </p:cNvPr>
          <p:cNvSpPr/>
          <p:nvPr/>
        </p:nvSpPr>
        <p:spPr>
          <a:xfrm>
            <a:off x="-2043" y="447"/>
            <a:ext cx="3985087" cy="6857107"/>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FF2B5EF4-FFF2-40B4-BE49-F238E27FC236}">
                <a16:creationId xmlns:a16="http://schemas.microsoft.com/office/drawing/2014/main" xmlns="" id="{D64CD624-ABF4-400B-A788-236BA86C1ED3}"/>
              </a:ext>
            </a:extLst>
          </p:cNvPr>
          <p:cNvSpPr txBox="1">
            <a:spLocks/>
          </p:cNvSpPr>
          <p:nvPr/>
        </p:nvSpPr>
        <p:spPr>
          <a:xfrm>
            <a:off x="4129096" y="6260674"/>
            <a:ext cx="6451825" cy="32312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defTabSz="457109">
              <a:defRPr/>
            </a:pPr>
            <a:r>
              <a:rPr lang="en-US" sz="600" dirty="0">
                <a:solidFill>
                  <a:prstClr val="black"/>
                </a:solidFill>
                <a:latin typeface="Open Sans" panose="020B0606030504020204" pitchFamily="34" charset="0"/>
                <a:ea typeface="Open Sans" panose="020B0606030504020204" pitchFamily="34" charset="0"/>
                <a:cs typeface="Open Sans" panose="020B0606030504020204" pitchFamily="34" charset="0"/>
              </a:rPr>
              <a:t>Source: TV spending based on VAB analysis of Nielsen Ad Intel data, TV spend (national cable TV, national broadcast TV, Spanish language broadcast TV, Spanish language cable TV, spot TV, syndication TV), calendar years 2017 &amp; 2018. Digital actions based on VAB analysis of iSpot.tv data and reflects TV commercial-related searches (Google, Bing, Yahoo!) and earned, not promoted, online video views of TV ads (YouTube, iSpot.tv). Digital actions are correlated to TV ad airing data.</a:t>
            </a:r>
          </a:p>
        </p:txBody>
      </p:sp>
      <p:sp>
        <p:nvSpPr>
          <p:cNvPr id="22" name="Title 1">
            <a:extLst>
              <a:ext uri="{FF2B5EF4-FFF2-40B4-BE49-F238E27FC236}">
                <a16:creationId xmlns:a16="http://schemas.microsoft.com/office/drawing/2014/main" xmlns="" id="{BEE81CDB-F5F2-4137-92C4-F459BB7B2516}"/>
              </a:ext>
            </a:extLst>
          </p:cNvPr>
          <p:cNvSpPr txBox="1">
            <a:spLocks/>
          </p:cNvSpPr>
          <p:nvPr/>
        </p:nvSpPr>
        <p:spPr>
          <a:xfrm>
            <a:off x="71553" y="843377"/>
            <a:ext cx="3818442" cy="2648968"/>
          </a:xfrm>
          <a:prstGeom prst="rect">
            <a:avLst/>
          </a:prstGeom>
        </p:spPr>
        <p:txBody>
          <a:bodyPr vert="horz" lIns="116626" tIns="58295" rIns="116626" bIns="58295"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914217">
              <a:defRPr/>
            </a:pP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TV is the catalyst that jumpstarts consideration around a brand in the form of more exploration and additional viewing of their advertising online</a:t>
            </a:r>
          </a:p>
          <a:p>
            <a:pPr algn="l" defTabSz="914217">
              <a:defRPr/>
            </a:pPr>
            <a:endPar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gn="l" defTabSz="914217">
              <a:defRPr/>
            </a:pPr>
            <a:endPar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gn="l" defTabSz="914217">
              <a:defRPr/>
            </a:pP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These digital actions far outpace the collective increase in TV spend across the 38 measured brands</a:t>
            </a:r>
          </a:p>
        </p:txBody>
      </p:sp>
      <p:sp>
        <p:nvSpPr>
          <p:cNvPr id="11" name="Text Placeholder 2"/>
          <p:cNvSpPr txBox="1">
            <a:spLocks/>
          </p:cNvSpPr>
          <p:nvPr/>
        </p:nvSpPr>
        <p:spPr>
          <a:xfrm>
            <a:off x="4097054" y="1210565"/>
            <a:ext cx="7960026" cy="29718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8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‘Emerging’ DTC Brands*: </a:t>
            </a:r>
          </a:p>
          <a:p>
            <a:pPr marL="0" indent="0" algn="ctr" defTabSz="582944">
              <a:buNone/>
              <a:defRPr/>
            </a:pPr>
            <a:r>
              <a:rPr lang="en-US" sz="1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TV Spend vs. ‘Digital Actions’ YOY % Increase</a:t>
            </a:r>
          </a:p>
          <a:p>
            <a:pPr marL="0" indent="0" algn="ctr" defTabSz="582944">
              <a:buNone/>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2017 vs. 2018</a:t>
            </a:r>
          </a:p>
        </p:txBody>
      </p:sp>
      <p:graphicFrame>
        <p:nvGraphicFramePr>
          <p:cNvPr id="12" name="Chart 11"/>
          <p:cNvGraphicFramePr/>
          <p:nvPr>
            <p:extLst>
              <p:ext uri="{D42A27DB-BD31-4B8C-83A1-F6EECF244321}">
                <p14:modId xmlns:p14="http://schemas.microsoft.com/office/powerpoint/2010/main" val="3546938413"/>
              </p:ext>
            </p:extLst>
          </p:nvPr>
        </p:nvGraphicFramePr>
        <p:xfrm>
          <a:off x="4146176" y="1870633"/>
          <a:ext cx="7827358" cy="3609756"/>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Placeholder 3">
            <a:extLst>
              <a:ext uri="{FF2B5EF4-FFF2-40B4-BE49-F238E27FC236}">
                <a16:creationId xmlns:a16="http://schemas.microsoft.com/office/drawing/2014/main" xmlns="" id="{127238FB-0384-42FE-B06F-E1E648153374}"/>
              </a:ext>
            </a:extLst>
          </p:cNvPr>
          <p:cNvSpPr txBox="1">
            <a:spLocks/>
          </p:cNvSpPr>
          <p:nvPr/>
        </p:nvSpPr>
        <p:spPr>
          <a:xfrm>
            <a:off x="4047038" y="5913360"/>
            <a:ext cx="6040529" cy="15021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228554">
              <a:defRPr/>
            </a:pPr>
            <a:r>
              <a:rPr lang="en-US" sz="700" i="1" dirty="0">
                <a:solidFill>
                  <a:prstClr val="black"/>
                </a:solidFill>
                <a:latin typeface="Open Sans" panose="020B0606030504020204" pitchFamily="34" charset="0"/>
                <a:ea typeface="Open Sans" panose="020B0606030504020204" pitchFamily="34" charset="0"/>
                <a:cs typeface="Open Sans" panose="020B0606030504020204" pitchFamily="34" charset="0"/>
              </a:rPr>
              <a:t>*Reflects the </a:t>
            </a:r>
            <a:r>
              <a:rPr lang="en-US" sz="700" i="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38 brands</a:t>
            </a:r>
            <a:r>
              <a:rPr lang="en-US" sz="700" i="1" dirty="0">
                <a:solidFill>
                  <a:prstClr val="black"/>
                </a:solidFill>
                <a:latin typeface="Open Sans" panose="020B0606030504020204" pitchFamily="34" charset="0"/>
                <a:ea typeface="Open Sans" panose="020B0606030504020204" pitchFamily="34" charset="0"/>
                <a:cs typeface="Open Sans" panose="020B0606030504020204" pitchFamily="34" charset="0"/>
              </a:rPr>
              <a:t> that are measured in iSpot.tv and had TV spending in both 2017 &amp; 2018 for comparison purposes. </a:t>
            </a:r>
          </a:p>
        </p:txBody>
      </p:sp>
      <p:sp>
        <p:nvSpPr>
          <p:cNvPr id="14" name="Title 1">
            <a:extLst>
              <a:ext uri="{FF2B5EF4-FFF2-40B4-BE49-F238E27FC236}">
                <a16:creationId xmlns:a16="http://schemas.microsoft.com/office/drawing/2014/main" xmlns="" id="{7ADFAD47-6936-4FC7-AA39-F0270023B3AD}"/>
              </a:ext>
            </a:extLst>
          </p:cNvPr>
          <p:cNvSpPr txBox="1">
            <a:spLocks/>
          </p:cNvSpPr>
          <p:nvPr/>
        </p:nvSpPr>
        <p:spPr>
          <a:xfrm>
            <a:off x="-2712" y="-1803"/>
            <a:ext cx="2341466" cy="301664"/>
          </a:xfrm>
          <a:prstGeom prst="rect">
            <a:avLst/>
          </a:prstGeom>
          <a:solidFill>
            <a:schemeClr val="bg1"/>
          </a:solidFill>
          <a:ln>
            <a:solidFill>
              <a:schemeClr val="bg1"/>
            </a:solidFill>
          </a:ln>
        </p:spPr>
        <p:txBody>
          <a:bodyPr vert="horz" lIns="116626" tIns="58295" rIns="116626" bIns="58295"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914217">
              <a:defRPr/>
            </a:pPr>
            <a:r>
              <a:rPr lang="en-US" sz="14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DIGITAL INTERACTIONS</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6800" y="6542659"/>
            <a:ext cx="569668" cy="299966"/>
          </a:xfrm>
          <a:prstGeom prst="rect">
            <a:avLst/>
          </a:prstGeom>
        </p:spPr>
      </p:pic>
      <p:sp>
        <p:nvSpPr>
          <p:cNvPr id="2" name="TextBox 1">
            <a:extLst>
              <a:ext uri="{FF2B5EF4-FFF2-40B4-BE49-F238E27FC236}">
                <a16:creationId xmlns:a16="http://schemas.microsoft.com/office/drawing/2014/main" xmlns="" id="{3974BE0A-5D04-45CE-9A31-9B326AFF7FDD}"/>
              </a:ext>
            </a:extLst>
          </p:cNvPr>
          <p:cNvSpPr txBox="1"/>
          <p:nvPr/>
        </p:nvSpPr>
        <p:spPr>
          <a:xfrm>
            <a:off x="10696458" y="-1221"/>
            <a:ext cx="1490352"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‘Emerging’ Segment</a:t>
            </a:r>
          </a:p>
        </p:txBody>
      </p:sp>
      <p:sp>
        <p:nvSpPr>
          <p:cNvPr id="13" name="Slide Number Placeholder 8">
            <a:extLst>
              <a:ext uri="{FF2B5EF4-FFF2-40B4-BE49-F238E27FC236}">
                <a16:creationId xmlns:a16="http://schemas.microsoft.com/office/drawing/2014/main" xmlns="" id="{AF47FBC4-E9CE-4D47-96AE-5CB49854CE64}"/>
              </a:ext>
            </a:extLst>
          </p:cNvPr>
          <p:cNvSpPr txBox="1">
            <a:spLocks/>
          </p:cNvSpPr>
          <p:nvPr/>
        </p:nvSpPr>
        <p:spPr>
          <a:xfrm>
            <a:off x="11556051"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xmlns="" id="{7C0E3C27-0572-4EF9-AA5B-FFDC73BE4B67}"/>
              </a:ext>
            </a:extLst>
          </p:cNvPr>
          <p:cNvSpPr/>
          <p:nvPr/>
        </p:nvSpPr>
        <p:spPr>
          <a:xfrm>
            <a:off x="3964926" y="6644480"/>
            <a:ext cx="8227073"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8" name="Picture 17">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1655728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xmlns="" id="{13E2EC23-D1AF-4607-AAE2-51A36CD7C4D9}"/>
              </a:ext>
            </a:extLst>
          </p:cNvPr>
          <p:cNvSpPr txBox="1">
            <a:spLocks/>
          </p:cNvSpPr>
          <p:nvPr/>
        </p:nvSpPr>
        <p:spPr>
          <a:xfrm>
            <a:off x="4504358" y="1021614"/>
            <a:ext cx="6887583" cy="29718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8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‘Emerging’ DTC Brands*: </a:t>
            </a:r>
          </a:p>
          <a:p>
            <a:pPr marL="0" indent="0" algn="ctr" defTabSz="582944">
              <a:buNone/>
              <a:defRPr/>
            </a:pPr>
            <a:r>
              <a:rPr lang="en-US" sz="1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Average Monthly Website Unique Visitors (000)</a:t>
            </a:r>
          </a:p>
          <a:p>
            <a:pPr marL="0" indent="0" algn="ctr" defTabSz="582944">
              <a:buNone/>
              <a:defRPr/>
            </a:pPr>
            <a:r>
              <a:rPr lang="en-US" sz="1200" i="1" dirty="0">
                <a:solidFill>
                  <a:prstClr val="black"/>
                </a:solidFill>
                <a:latin typeface="Open Sans" panose="020B0606030504020204" pitchFamily="34" charset="0"/>
                <a:ea typeface="Open Sans" panose="020B0606030504020204" pitchFamily="34" charset="0"/>
                <a:cs typeface="Open Sans" panose="020B0606030504020204" pitchFamily="34" charset="0"/>
              </a:rPr>
              <a:t>Based Over A Four-Year Time Period: Mar ‘15 – Feb ‘19 </a:t>
            </a:r>
          </a:p>
        </p:txBody>
      </p:sp>
      <p:graphicFrame>
        <p:nvGraphicFramePr>
          <p:cNvPr id="11" name="Chart 10">
            <a:extLst>
              <a:ext uri="{FF2B5EF4-FFF2-40B4-BE49-F238E27FC236}">
                <a16:creationId xmlns:a16="http://schemas.microsoft.com/office/drawing/2014/main" xmlns="" id="{F1F5E140-B8F1-4056-BE1A-7E466829CF5D}"/>
              </a:ext>
            </a:extLst>
          </p:cNvPr>
          <p:cNvGraphicFramePr/>
          <p:nvPr>
            <p:extLst>
              <p:ext uri="{D42A27DB-BD31-4B8C-83A1-F6EECF244321}">
                <p14:modId xmlns:p14="http://schemas.microsoft.com/office/powerpoint/2010/main" val="570270309"/>
              </p:ext>
            </p:extLst>
          </p:nvPr>
        </p:nvGraphicFramePr>
        <p:xfrm>
          <a:off x="4396080" y="2097504"/>
          <a:ext cx="7087289" cy="3194930"/>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33">
            <a:extLst>
              <a:ext uri="{FF2B5EF4-FFF2-40B4-BE49-F238E27FC236}">
                <a16:creationId xmlns:a16="http://schemas.microsoft.com/office/drawing/2014/main" xmlns="" id="{3C61C9B2-746D-49C3-8030-FB9532C1E4B4}"/>
              </a:ext>
            </a:extLst>
          </p:cNvPr>
          <p:cNvSpPr/>
          <p:nvPr/>
        </p:nvSpPr>
        <p:spPr>
          <a:xfrm>
            <a:off x="-2043" y="447"/>
            <a:ext cx="3985087" cy="6857107"/>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itle 1">
            <a:extLst>
              <a:ext uri="{FF2B5EF4-FFF2-40B4-BE49-F238E27FC236}">
                <a16:creationId xmlns:a16="http://schemas.microsoft.com/office/drawing/2014/main" xmlns="" id="{BEE81CDB-F5F2-4137-92C4-F459BB7B2516}"/>
              </a:ext>
            </a:extLst>
          </p:cNvPr>
          <p:cNvSpPr txBox="1">
            <a:spLocks/>
          </p:cNvSpPr>
          <p:nvPr/>
        </p:nvSpPr>
        <p:spPr>
          <a:xfrm>
            <a:off x="71553" y="866418"/>
            <a:ext cx="3911491" cy="5239214"/>
          </a:xfrm>
          <a:prstGeom prst="rect">
            <a:avLst/>
          </a:prstGeom>
        </p:spPr>
        <p:txBody>
          <a:bodyPr vert="horz" lIns="116626" tIns="58295" rIns="116626" bIns="58295"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914217">
              <a:defRPr/>
            </a:pP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On average, monthly unique visitors see an </a:t>
            </a:r>
            <a:r>
              <a:rPr lang="en-US" sz="2000"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immediate surge</a:t>
            </a: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 upon the launch of a TV campaign and this audience only </a:t>
            </a:r>
            <a:r>
              <a:rPr lang="en-US" sz="2000"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continues to grow</a:t>
            </a: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 through the duration of a brand’s TV flight:</a:t>
            </a:r>
          </a:p>
          <a:p>
            <a:pPr algn="l" defTabSz="914217">
              <a:defRPr/>
            </a:pPr>
            <a:endPar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gn="l" defTabSz="914217">
              <a:defRPr/>
            </a:pPr>
            <a:r>
              <a:rPr lang="en-US" sz="1800" dirty="0">
                <a:solidFill>
                  <a:prstClr val="white"/>
                </a:solidFill>
                <a:latin typeface="Open Sans" panose="020B0606030504020204" pitchFamily="34" charset="0"/>
                <a:ea typeface="Open Sans" panose="020B0606030504020204" pitchFamily="34" charset="0"/>
                <a:cs typeface="Open Sans" panose="020B0606030504020204" pitchFamily="34" charset="0"/>
              </a:rPr>
              <a:t>The average ‘Emerging’ brand saw an </a:t>
            </a:r>
            <a:r>
              <a:rPr lang="en-US" sz="1800"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84% increase</a:t>
            </a:r>
            <a:r>
              <a:rPr lang="en-US" sz="1800" dirty="0">
                <a:solidFill>
                  <a:prstClr val="white"/>
                </a:solidFill>
                <a:latin typeface="Open Sans" panose="020B0606030504020204" pitchFamily="34" charset="0"/>
                <a:ea typeface="Open Sans" panose="020B0606030504020204" pitchFamily="34" charset="0"/>
                <a:cs typeface="Open Sans" panose="020B0606030504020204" pitchFamily="34" charset="0"/>
              </a:rPr>
              <a:t> in their unique website traffic during their TV launch month and a </a:t>
            </a:r>
            <a:r>
              <a:rPr lang="en-US" sz="1800"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93% average monthly increase</a:t>
            </a:r>
            <a:r>
              <a:rPr lang="en-US" sz="1800" dirty="0">
                <a:solidFill>
                  <a:prstClr val="white"/>
                </a:solidFill>
                <a:latin typeface="Open Sans" panose="020B0606030504020204" pitchFamily="34" charset="0"/>
                <a:ea typeface="Open Sans" panose="020B0606030504020204" pitchFamily="34" charset="0"/>
                <a:cs typeface="Open Sans" panose="020B0606030504020204" pitchFamily="34" charset="0"/>
              </a:rPr>
              <a:t> from launch month to present day</a:t>
            </a:r>
            <a:endParaRPr lang="en-US" sz="2000" b="1" i="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3">
            <a:extLst>
              <a:ext uri="{FF2B5EF4-FFF2-40B4-BE49-F238E27FC236}">
                <a16:creationId xmlns:a16="http://schemas.microsoft.com/office/drawing/2014/main" xmlns="" id="{CB148155-0B7F-49CD-94BB-ABA2E3E512B7}"/>
              </a:ext>
            </a:extLst>
          </p:cNvPr>
          <p:cNvSpPr txBox="1">
            <a:spLocks/>
          </p:cNvSpPr>
          <p:nvPr/>
        </p:nvSpPr>
        <p:spPr>
          <a:xfrm>
            <a:off x="3983043" y="5847720"/>
            <a:ext cx="6696679" cy="15021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228554">
              <a:defRPr/>
            </a:pPr>
            <a:r>
              <a:rPr lang="en-US" sz="700" i="1" dirty="0">
                <a:solidFill>
                  <a:prstClr val="black"/>
                </a:solidFill>
                <a:latin typeface="Open Sans" panose="020B0606030504020204" pitchFamily="34" charset="0"/>
                <a:ea typeface="Open Sans" panose="020B0606030504020204" pitchFamily="34" charset="0"/>
                <a:cs typeface="Open Sans" panose="020B0606030504020204" pitchFamily="34" charset="0"/>
              </a:rPr>
              <a:t>*Reflects the </a:t>
            </a:r>
            <a:r>
              <a:rPr lang="en-US" sz="700" i="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39 brands</a:t>
            </a:r>
            <a:r>
              <a:rPr lang="en-US" sz="700" i="1" dirty="0">
                <a:solidFill>
                  <a:prstClr val="black"/>
                </a:solidFill>
                <a:latin typeface="Open Sans" panose="020B0606030504020204" pitchFamily="34" charset="0"/>
                <a:ea typeface="Open Sans" panose="020B0606030504020204" pitchFamily="34" charset="0"/>
                <a:cs typeface="Open Sans" panose="020B0606030504020204" pitchFamily="34" charset="0"/>
              </a:rPr>
              <a:t> that are measured in </a:t>
            </a:r>
            <a:r>
              <a:rPr lang="en-US" sz="700" i="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Comscore</a:t>
            </a:r>
            <a:r>
              <a:rPr lang="en-US" sz="700" i="1" dirty="0">
                <a:solidFill>
                  <a:prstClr val="black"/>
                </a:solidFill>
                <a:latin typeface="Open Sans" panose="020B0606030504020204" pitchFamily="34" charset="0"/>
                <a:ea typeface="Open Sans" panose="020B0606030504020204" pitchFamily="34" charset="0"/>
                <a:cs typeface="Open Sans" panose="020B0606030504020204" pitchFamily="34" charset="0"/>
              </a:rPr>
              <a:t> and had reported monthly unique visitors in at least one month prior to their TV campaign launch </a:t>
            </a:r>
          </a:p>
        </p:txBody>
      </p:sp>
      <p:sp>
        <p:nvSpPr>
          <p:cNvPr id="2" name="TextBox 1">
            <a:extLst>
              <a:ext uri="{FF2B5EF4-FFF2-40B4-BE49-F238E27FC236}">
                <a16:creationId xmlns:a16="http://schemas.microsoft.com/office/drawing/2014/main" xmlns="" id="{6581E9EC-B5BD-4D2C-B5D3-EC4B0D881D99}"/>
              </a:ext>
            </a:extLst>
          </p:cNvPr>
          <p:cNvSpPr txBox="1"/>
          <p:nvPr/>
        </p:nvSpPr>
        <p:spPr>
          <a:xfrm>
            <a:off x="4979784" y="5253414"/>
            <a:ext cx="1334850" cy="246221"/>
          </a:xfrm>
          <a:prstGeom prst="rect">
            <a:avLst/>
          </a:prstGeom>
          <a:noFill/>
        </p:spPr>
        <p:txBody>
          <a:bodyPr wrap="square" rtlCol="0">
            <a:spAutoFit/>
          </a:bodyPr>
          <a:lstStyle/>
          <a:p>
            <a:pPr algn="ctr" defTabSz="586082">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(Monthly Average)</a:t>
            </a:r>
          </a:p>
        </p:txBody>
      </p:sp>
      <p:sp>
        <p:nvSpPr>
          <p:cNvPr id="13" name="TextBox 12">
            <a:extLst>
              <a:ext uri="{FF2B5EF4-FFF2-40B4-BE49-F238E27FC236}">
                <a16:creationId xmlns:a16="http://schemas.microsoft.com/office/drawing/2014/main" xmlns="" id="{4D4C9343-E584-4323-A38D-728064C72897}"/>
              </a:ext>
            </a:extLst>
          </p:cNvPr>
          <p:cNvSpPr txBox="1"/>
          <p:nvPr/>
        </p:nvSpPr>
        <p:spPr>
          <a:xfrm>
            <a:off x="9533859" y="5261091"/>
            <a:ext cx="1475040" cy="246221"/>
          </a:xfrm>
          <a:prstGeom prst="rect">
            <a:avLst/>
          </a:prstGeom>
          <a:noFill/>
        </p:spPr>
        <p:txBody>
          <a:bodyPr wrap="square" rtlCol="0">
            <a:spAutoFit/>
          </a:bodyPr>
          <a:lstStyle/>
          <a:p>
            <a:pPr algn="ctr" defTabSz="586082">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(Monthly Average)</a:t>
            </a:r>
          </a:p>
        </p:txBody>
      </p:sp>
      <p:sp>
        <p:nvSpPr>
          <p:cNvPr id="14" name="Text Placeholder 3">
            <a:extLst>
              <a:ext uri="{FF2B5EF4-FFF2-40B4-BE49-F238E27FC236}">
                <a16:creationId xmlns:a16="http://schemas.microsoft.com/office/drawing/2014/main" xmlns="" id="{F2848867-32F8-402C-8565-AD7BF5439E69}"/>
              </a:ext>
            </a:extLst>
          </p:cNvPr>
          <p:cNvSpPr txBox="1">
            <a:spLocks/>
          </p:cNvSpPr>
          <p:nvPr/>
        </p:nvSpPr>
        <p:spPr>
          <a:xfrm>
            <a:off x="3995234" y="6153196"/>
            <a:ext cx="6684488" cy="42850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228554">
              <a:defRPr/>
            </a:pPr>
            <a:r>
              <a:rPr lang="en-US" sz="600" dirty="0">
                <a:solidFill>
                  <a:prstClr val="black"/>
                </a:solidFill>
                <a:latin typeface="Open Sans" panose="020B0606030504020204" pitchFamily="34" charset="0"/>
                <a:ea typeface="Open Sans" panose="020B0606030504020204" pitchFamily="34" charset="0"/>
                <a:cs typeface="Open Sans" panose="020B0606030504020204" pitchFamily="34" charset="0"/>
              </a:rPr>
              <a:t>Source: VAB analysis of Nielsen Ad Intel data, TV spend (national cable TV, national broadcast TV, Spanish language broadcast TV, Spanish language cable TV, spot TV, syndication TV), March ‘15 – February ‘19 (calendar months).  VAB analysis of C</a:t>
            </a:r>
            <a:r>
              <a:rPr lang="en-US" sz="6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omscore</a:t>
            </a:r>
            <a:r>
              <a:rPr lang="en-US" sz="6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6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mediametrix</a:t>
            </a:r>
            <a:r>
              <a:rPr lang="en-US" sz="600" dirty="0">
                <a:solidFill>
                  <a:prstClr val="black"/>
                </a:solidFill>
                <a:latin typeface="Open Sans" panose="020B0606030504020204" pitchFamily="34" charset="0"/>
                <a:ea typeface="Open Sans" panose="020B0606030504020204" pitchFamily="34" charset="0"/>
                <a:cs typeface="Open Sans" panose="020B0606030504020204" pitchFamily="34" charset="0"/>
              </a:rPr>
              <a:t> multiplatform media trend data, total audience (Desktop P2+, Mobile 18+), March ’15 – February ’19 (calendar months). ‘Prior to TV Launch’ reflects the average monthly unique visitors based on when each brand’s website began being measured by </a:t>
            </a:r>
            <a:r>
              <a:rPr lang="en-US" sz="6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Comscore</a:t>
            </a:r>
            <a:r>
              <a:rPr lang="en-US" sz="600" dirty="0">
                <a:solidFill>
                  <a:prstClr val="black"/>
                </a:solidFill>
                <a:latin typeface="Open Sans" panose="020B0606030504020204" pitchFamily="34" charset="0"/>
                <a:ea typeface="Open Sans" panose="020B0606030504020204" pitchFamily="34" charset="0"/>
                <a:cs typeface="Open Sans" panose="020B0606030504020204" pitchFamily="34" charset="0"/>
              </a:rPr>
              <a:t>, or starting from March 2015 if measurement began before that month. Three brands within the 63 ‘emerging’ brand groupings were not measured as of February 2019: </a:t>
            </a:r>
            <a:r>
              <a:rPr lang="en-US" sz="6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Brooklinen</a:t>
            </a:r>
            <a:r>
              <a:rPr lang="en-US" sz="600" dirty="0">
                <a:solidFill>
                  <a:prstClr val="black"/>
                </a:solidFill>
                <a:latin typeface="Open Sans" panose="020B0606030504020204" pitchFamily="34" charset="0"/>
                <a:ea typeface="Open Sans" panose="020B0606030504020204" pitchFamily="34" charset="0"/>
                <a:cs typeface="Open Sans" panose="020B0606030504020204" pitchFamily="34" charset="0"/>
              </a:rPr>
              <a:t>, Hunt-A-Killer, Keeps.</a:t>
            </a:r>
          </a:p>
        </p:txBody>
      </p:sp>
      <p:sp>
        <p:nvSpPr>
          <p:cNvPr id="6" name="TextBox 5">
            <a:extLst>
              <a:ext uri="{FF2B5EF4-FFF2-40B4-BE49-F238E27FC236}">
                <a16:creationId xmlns:a16="http://schemas.microsoft.com/office/drawing/2014/main" xmlns="" id="{9D87B523-DA6B-4189-8A66-98902129FA2C}"/>
              </a:ext>
            </a:extLst>
          </p:cNvPr>
          <p:cNvSpPr txBox="1"/>
          <p:nvPr/>
        </p:nvSpPr>
        <p:spPr>
          <a:xfrm>
            <a:off x="10923566" y="2591710"/>
            <a:ext cx="1029134" cy="307777"/>
          </a:xfrm>
          <a:prstGeom prst="rect">
            <a:avLst/>
          </a:prstGeom>
          <a:noFill/>
        </p:spPr>
        <p:txBody>
          <a:bodyPr wrap="square" rtlCol="0">
            <a:spAutoFit/>
          </a:bodyPr>
          <a:lstStyle/>
          <a:p>
            <a:pPr defTabSz="586082">
              <a:defRPr/>
            </a:pP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vs. monthly average prior to TV launch</a:t>
            </a:r>
          </a:p>
        </p:txBody>
      </p:sp>
      <p:sp>
        <p:nvSpPr>
          <p:cNvPr id="8" name="Oval 7">
            <a:extLst>
              <a:ext uri="{FF2B5EF4-FFF2-40B4-BE49-F238E27FC236}">
                <a16:creationId xmlns:a16="http://schemas.microsoft.com/office/drawing/2014/main" xmlns="" id="{9E0E0D41-B523-42D4-8248-E0F791EBCF85}"/>
              </a:ext>
            </a:extLst>
          </p:cNvPr>
          <p:cNvSpPr/>
          <p:nvPr/>
        </p:nvSpPr>
        <p:spPr>
          <a:xfrm>
            <a:off x="10782420" y="1919613"/>
            <a:ext cx="1170280" cy="660347"/>
          </a:xfrm>
          <a:prstGeom prst="ellipse">
            <a:avLst/>
          </a:prstGeom>
          <a:solidFill>
            <a:schemeClr val="accent6">
              <a:lumMod val="40000"/>
              <a:lumOff val="60000"/>
            </a:schemeClr>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defTabSz="586082">
              <a:defRPr/>
            </a:pPr>
            <a:r>
              <a:rPr lang="en-US" sz="1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+93%</a:t>
            </a:r>
          </a:p>
          <a:p>
            <a:pPr algn="ctr" defTabSz="586082">
              <a:defRPr/>
            </a:pPr>
            <a:r>
              <a:rPr lang="en-US" sz="7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7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+2.5 MM </a:t>
            </a:r>
          </a:p>
          <a:p>
            <a:pPr algn="ctr" defTabSz="586082">
              <a:defRPr/>
            </a:pPr>
            <a:r>
              <a:rPr lang="en-US" sz="7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monthly </a:t>
            </a:r>
            <a:r>
              <a:rPr lang="en-US" sz="700" b="1" u="sng" dirty="0" err="1">
                <a:solidFill>
                  <a:prstClr val="black"/>
                </a:solidFill>
                <a:latin typeface="Open Sans" panose="020B0606030504020204" pitchFamily="34" charset="0"/>
                <a:ea typeface="Open Sans" panose="020B0606030504020204" pitchFamily="34" charset="0"/>
                <a:cs typeface="Open Sans" panose="020B0606030504020204" pitchFamily="34" charset="0"/>
              </a:rPr>
              <a:t>uniques</a:t>
            </a:r>
            <a:r>
              <a:rPr lang="en-US" sz="7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5774" y="6531459"/>
            <a:ext cx="569668" cy="299966"/>
          </a:xfrm>
          <a:prstGeom prst="rect">
            <a:avLst/>
          </a:prstGeom>
        </p:spPr>
      </p:pic>
      <p:sp>
        <p:nvSpPr>
          <p:cNvPr id="16" name="Title 1">
            <a:extLst>
              <a:ext uri="{FF2B5EF4-FFF2-40B4-BE49-F238E27FC236}">
                <a16:creationId xmlns:a16="http://schemas.microsoft.com/office/drawing/2014/main" xmlns="" id="{A544BB07-6F1F-4F42-B9B5-F1D89E0539C2}"/>
              </a:ext>
            </a:extLst>
          </p:cNvPr>
          <p:cNvSpPr txBox="1">
            <a:spLocks/>
          </p:cNvSpPr>
          <p:nvPr/>
        </p:nvSpPr>
        <p:spPr>
          <a:xfrm>
            <a:off x="-2712" y="-1803"/>
            <a:ext cx="1825650" cy="301664"/>
          </a:xfrm>
          <a:prstGeom prst="rect">
            <a:avLst/>
          </a:prstGeom>
          <a:solidFill>
            <a:schemeClr val="bg1"/>
          </a:solidFill>
          <a:ln>
            <a:solidFill>
              <a:schemeClr val="bg1"/>
            </a:solidFill>
          </a:ln>
        </p:spPr>
        <p:txBody>
          <a:bodyPr vert="horz" lIns="116626" tIns="58295" rIns="116626" bIns="58295"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914217">
              <a:defRPr/>
            </a:pPr>
            <a:r>
              <a:rPr lang="en-US" sz="14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WEBSITE TRAFFIC</a:t>
            </a:r>
          </a:p>
        </p:txBody>
      </p:sp>
      <p:sp>
        <p:nvSpPr>
          <p:cNvPr id="19" name="TextBox 18">
            <a:extLst>
              <a:ext uri="{FF2B5EF4-FFF2-40B4-BE49-F238E27FC236}">
                <a16:creationId xmlns:a16="http://schemas.microsoft.com/office/drawing/2014/main" xmlns="" id="{651FE069-844E-4479-98BF-12229FE3F51E}"/>
              </a:ext>
            </a:extLst>
          </p:cNvPr>
          <p:cNvSpPr txBox="1"/>
          <p:nvPr/>
        </p:nvSpPr>
        <p:spPr>
          <a:xfrm>
            <a:off x="10696458" y="-1221"/>
            <a:ext cx="1490352"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‘Emerging’ Segment</a:t>
            </a:r>
          </a:p>
        </p:txBody>
      </p:sp>
      <p:sp>
        <p:nvSpPr>
          <p:cNvPr id="17" name="Slide Number Placeholder 8">
            <a:extLst>
              <a:ext uri="{FF2B5EF4-FFF2-40B4-BE49-F238E27FC236}">
                <a16:creationId xmlns:a16="http://schemas.microsoft.com/office/drawing/2014/main" xmlns="" id="{2C1791B4-79AE-4013-B973-6AD3AD5FAFCE}"/>
              </a:ext>
            </a:extLst>
          </p:cNvPr>
          <p:cNvSpPr txBox="1">
            <a:spLocks/>
          </p:cNvSpPr>
          <p:nvPr/>
        </p:nvSpPr>
        <p:spPr>
          <a:xfrm>
            <a:off x="11603010"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xmlns="" id="{E38755BB-4856-447A-ACDF-ADD963DC7707}"/>
              </a:ext>
            </a:extLst>
          </p:cNvPr>
          <p:cNvSpPr/>
          <p:nvPr/>
        </p:nvSpPr>
        <p:spPr>
          <a:xfrm>
            <a:off x="3964926" y="6644480"/>
            <a:ext cx="8227073"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1" name="Picture 20">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3485985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3C61C9B2-746D-49C3-8030-FB9532C1E4B4}"/>
              </a:ext>
            </a:extLst>
          </p:cNvPr>
          <p:cNvSpPr/>
          <p:nvPr/>
        </p:nvSpPr>
        <p:spPr>
          <a:xfrm>
            <a:off x="-2043" y="447"/>
            <a:ext cx="3985087" cy="6857107"/>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itle 1">
            <a:extLst>
              <a:ext uri="{FF2B5EF4-FFF2-40B4-BE49-F238E27FC236}">
                <a16:creationId xmlns:a16="http://schemas.microsoft.com/office/drawing/2014/main" xmlns="" id="{BEE81CDB-F5F2-4137-92C4-F459BB7B2516}"/>
              </a:ext>
            </a:extLst>
          </p:cNvPr>
          <p:cNvSpPr txBox="1">
            <a:spLocks/>
          </p:cNvSpPr>
          <p:nvPr/>
        </p:nvSpPr>
        <p:spPr>
          <a:xfrm>
            <a:off x="71553" y="891095"/>
            <a:ext cx="3786585" cy="2341507"/>
          </a:xfrm>
          <a:prstGeom prst="rect">
            <a:avLst/>
          </a:prstGeom>
        </p:spPr>
        <p:txBody>
          <a:bodyPr vert="horz" lIns="116626" tIns="58295" rIns="116626" bIns="58295"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914217">
              <a:defRPr/>
            </a:pPr>
            <a:r>
              <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rPr>
              <a:t>While most DTC brands start with a social media-dominant strategy (Facebook, Instagram, </a:t>
            </a:r>
            <a:r>
              <a:rPr lang="en-US" sz="24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etc</a:t>
            </a:r>
            <a:r>
              <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rPr>
              <a:t>), website traffic </a:t>
            </a:r>
            <a:r>
              <a:rPr lang="en-US" sz="2400"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skyrocketed</a:t>
            </a:r>
            <a:r>
              <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rPr>
              <a:t> for many ‘Emerging’ brands </a:t>
            </a:r>
          </a:p>
          <a:p>
            <a:pPr algn="l" defTabSz="914217">
              <a:defRPr/>
            </a:pPr>
            <a:r>
              <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rPr>
              <a:t>once they launched </a:t>
            </a:r>
          </a:p>
          <a:p>
            <a:pPr algn="l" defTabSz="914217">
              <a:defRPr/>
            </a:pPr>
            <a:r>
              <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rPr>
              <a:t>a TV campaign</a:t>
            </a:r>
          </a:p>
        </p:txBody>
      </p:sp>
      <p:sp>
        <p:nvSpPr>
          <p:cNvPr id="11" name="Text Placeholder 2">
            <a:extLst>
              <a:ext uri="{FF2B5EF4-FFF2-40B4-BE49-F238E27FC236}">
                <a16:creationId xmlns:a16="http://schemas.microsoft.com/office/drawing/2014/main" xmlns="" id="{835F7310-AD68-4EDA-AE6C-2DA8EB64047B}"/>
              </a:ext>
            </a:extLst>
          </p:cNvPr>
          <p:cNvSpPr txBox="1">
            <a:spLocks/>
          </p:cNvSpPr>
          <p:nvPr/>
        </p:nvSpPr>
        <p:spPr>
          <a:xfrm>
            <a:off x="4604140" y="1108895"/>
            <a:ext cx="1488166" cy="18431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defTabSz="582944">
              <a:buNone/>
              <a:defRPr/>
            </a:pPr>
            <a:r>
              <a:rPr lang="en-US" sz="12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Brand</a:t>
            </a:r>
          </a:p>
        </p:txBody>
      </p:sp>
      <p:sp>
        <p:nvSpPr>
          <p:cNvPr id="12" name="Text Placeholder 2">
            <a:extLst>
              <a:ext uri="{FF2B5EF4-FFF2-40B4-BE49-F238E27FC236}">
                <a16:creationId xmlns:a16="http://schemas.microsoft.com/office/drawing/2014/main" xmlns="" id="{D9B9E09B-F786-4C54-A47F-E34EC15B76BA}"/>
              </a:ext>
            </a:extLst>
          </p:cNvPr>
          <p:cNvSpPr txBox="1">
            <a:spLocks/>
          </p:cNvSpPr>
          <p:nvPr/>
        </p:nvSpPr>
        <p:spPr>
          <a:xfrm>
            <a:off x="5657255" y="844952"/>
            <a:ext cx="1638701" cy="471909"/>
          </a:xfrm>
          <a:prstGeom prst="rect">
            <a:avLst/>
          </a:prstGeom>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Monthly Average:</a:t>
            </a:r>
          </a:p>
          <a:p>
            <a:pPr marL="0" indent="0" algn="ct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Prior To TV Launch</a:t>
            </a:r>
          </a:p>
        </p:txBody>
      </p:sp>
      <p:sp>
        <p:nvSpPr>
          <p:cNvPr id="13" name="Text Placeholder 2">
            <a:extLst>
              <a:ext uri="{FF2B5EF4-FFF2-40B4-BE49-F238E27FC236}">
                <a16:creationId xmlns:a16="http://schemas.microsoft.com/office/drawing/2014/main" xmlns="" id="{B6ADAD36-6D2C-45BB-8A69-BA92D1CCD305}"/>
              </a:ext>
            </a:extLst>
          </p:cNvPr>
          <p:cNvSpPr txBox="1">
            <a:spLocks/>
          </p:cNvSpPr>
          <p:nvPr/>
        </p:nvSpPr>
        <p:spPr>
          <a:xfrm>
            <a:off x="8112788" y="849202"/>
            <a:ext cx="1641278" cy="485352"/>
          </a:xfrm>
          <a:prstGeom prst="rect">
            <a:avLst/>
          </a:prstGeom>
          <a:ln w="38100">
            <a:solidFill>
              <a:srgbClr val="0099FF"/>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u="sng" dirty="0">
                <a:solidFill>
                  <a:srgbClr val="0099FF"/>
                </a:solidFill>
                <a:latin typeface="Open Sans" panose="020B0606030504020204" pitchFamily="34" charset="0"/>
                <a:ea typeface="Open Sans" panose="020B0606030504020204" pitchFamily="34" charset="0"/>
                <a:cs typeface="Open Sans" panose="020B0606030504020204" pitchFamily="34" charset="0"/>
              </a:rPr>
              <a:t>Monthly Average: </a:t>
            </a:r>
          </a:p>
          <a:p>
            <a:pPr marL="0" indent="0" algn="ct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TV Launch – Feb ‘19</a:t>
            </a:r>
          </a:p>
        </p:txBody>
      </p:sp>
      <p:sp>
        <p:nvSpPr>
          <p:cNvPr id="14" name="Text Placeholder 2">
            <a:extLst>
              <a:ext uri="{FF2B5EF4-FFF2-40B4-BE49-F238E27FC236}">
                <a16:creationId xmlns:a16="http://schemas.microsoft.com/office/drawing/2014/main" xmlns="" id="{33B45DAA-8862-4515-855E-159D39B5EF3C}"/>
              </a:ext>
            </a:extLst>
          </p:cNvPr>
          <p:cNvSpPr txBox="1">
            <a:spLocks/>
          </p:cNvSpPr>
          <p:nvPr/>
        </p:nvSpPr>
        <p:spPr>
          <a:xfrm>
            <a:off x="9839665" y="886653"/>
            <a:ext cx="898340" cy="40973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u="sng" dirty="0">
                <a:solidFill>
                  <a:srgbClr val="0099FF"/>
                </a:solidFill>
                <a:latin typeface="Open Sans" panose="020B0606030504020204" pitchFamily="34" charset="0"/>
                <a:ea typeface="Open Sans" panose="020B0606030504020204" pitchFamily="34" charset="0"/>
                <a:cs typeface="Open Sans" panose="020B0606030504020204" pitchFamily="34" charset="0"/>
              </a:rPr>
              <a:t>#</a:t>
            </a:r>
          </a:p>
          <a:p>
            <a:pPr marL="0" indent="0" algn="ct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Diff</a:t>
            </a:r>
          </a:p>
        </p:txBody>
      </p:sp>
      <p:sp>
        <p:nvSpPr>
          <p:cNvPr id="15" name="Text Placeholder 2">
            <a:extLst>
              <a:ext uri="{FF2B5EF4-FFF2-40B4-BE49-F238E27FC236}">
                <a16:creationId xmlns:a16="http://schemas.microsoft.com/office/drawing/2014/main" xmlns="" id="{5F35DFD7-AC3C-43B1-B95C-A7C78123A143}"/>
              </a:ext>
            </a:extLst>
          </p:cNvPr>
          <p:cNvSpPr txBox="1">
            <a:spLocks/>
          </p:cNvSpPr>
          <p:nvPr/>
        </p:nvSpPr>
        <p:spPr>
          <a:xfrm>
            <a:off x="10806018" y="890583"/>
            <a:ext cx="898340" cy="40973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u="sng" dirty="0">
                <a:solidFill>
                  <a:srgbClr val="0099FF"/>
                </a:solidFill>
                <a:latin typeface="Open Sans" panose="020B0606030504020204" pitchFamily="34" charset="0"/>
                <a:ea typeface="Open Sans" panose="020B0606030504020204" pitchFamily="34" charset="0"/>
                <a:cs typeface="Open Sans" panose="020B0606030504020204" pitchFamily="34" charset="0"/>
              </a:rPr>
              <a:t>% </a:t>
            </a:r>
          </a:p>
          <a:p>
            <a:pPr marL="0" indent="0" algn="ct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Diff</a:t>
            </a:r>
          </a:p>
        </p:txBody>
      </p:sp>
      <p:cxnSp>
        <p:nvCxnSpPr>
          <p:cNvPr id="5" name="Straight Arrow Connector 4">
            <a:extLst>
              <a:ext uri="{FF2B5EF4-FFF2-40B4-BE49-F238E27FC236}">
                <a16:creationId xmlns:a16="http://schemas.microsoft.com/office/drawing/2014/main" xmlns="" id="{0C2B0C45-875F-4464-80AD-06CD1C1F3FBE}"/>
              </a:ext>
            </a:extLst>
          </p:cNvPr>
          <p:cNvCxnSpPr>
            <a:cxnSpLocks/>
          </p:cNvCxnSpPr>
          <p:nvPr/>
        </p:nvCxnSpPr>
        <p:spPr>
          <a:xfrm>
            <a:off x="7350275" y="1100377"/>
            <a:ext cx="714504" cy="0"/>
          </a:xfrm>
          <a:prstGeom prst="straightConnector1">
            <a:avLst/>
          </a:prstGeom>
          <a:ln w="57150">
            <a:solidFill>
              <a:srgbClr val="0099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 Placeholder 2">
            <a:extLst>
              <a:ext uri="{FF2B5EF4-FFF2-40B4-BE49-F238E27FC236}">
                <a16:creationId xmlns:a16="http://schemas.microsoft.com/office/drawing/2014/main" xmlns="" id="{96699E87-7ECC-4ABD-BD1A-08CA7D0E0A85}"/>
              </a:ext>
            </a:extLst>
          </p:cNvPr>
          <p:cNvSpPr txBox="1">
            <a:spLocks/>
          </p:cNvSpPr>
          <p:nvPr/>
        </p:nvSpPr>
        <p:spPr>
          <a:xfrm>
            <a:off x="4147355" y="287708"/>
            <a:ext cx="7400014" cy="493140"/>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400" b="1" i="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Sampling</a:t>
            </a:r>
            <a:r>
              <a:rPr lang="en-US" sz="14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 of Brands: Monthly Website Unique Visitors (000) Comparison</a:t>
            </a:r>
          </a:p>
          <a:p>
            <a:pPr marL="0" indent="0" algn="ctr" defTabSz="582944">
              <a:buNone/>
              <a:defRPr/>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Based Over A Four-Year Time Period (Mar ‘15 – Feb ‘19)</a:t>
            </a:r>
          </a:p>
        </p:txBody>
      </p:sp>
      <p:sp>
        <p:nvSpPr>
          <p:cNvPr id="27" name="Rectangle 30">
            <a:extLst>
              <a:ext uri="{FF2B5EF4-FFF2-40B4-BE49-F238E27FC236}">
                <a16:creationId xmlns:a16="http://schemas.microsoft.com/office/drawing/2014/main" xmlns="" id="{C9963824-5131-406C-BD41-CDC7C2F9CB0C}"/>
              </a:ext>
            </a:extLst>
          </p:cNvPr>
          <p:cNvSpPr>
            <a:spLocks noChangeArrowheads="1"/>
          </p:cNvSpPr>
          <p:nvPr/>
        </p:nvSpPr>
        <p:spPr bwMode="auto">
          <a:xfrm>
            <a:off x="6002610" y="1376436"/>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1,190</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30">
            <a:extLst>
              <a:ext uri="{FF2B5EF4-FFF2-40B4-BE49-F238E27FC236}">
                <a16:creationId xmlns:a16="http://schemas.microsoft.com/office/drawing/2014/main" xmlns="" id="{C8BA7CF3-B7C6-40A0-90D6-422AA9589F74}"/>
              </a:ext>
            </a:extLst>
          </p:cNvPr>
          <p:cNvSpPr>
            <a:spLocks noChangeArrowheads="1"/>
          </p:cNvSpPr>
          <p:nvPr/>
        </p:nvSpPr>
        <p:spPr bwMode="auto">
          <a:xfrm>
            <a:off x="8476036" y="1379484"/>
            <a:ext cx="77275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2,000</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xmlns="" id="{2AB76A11-4727-4E8A-87C4-B865857AD78D}"/>
              </a:ext>
            </a:extLst>
          </p:cNvPr>
          <p:cNvSpPr>
            <a:spLocks noChangeArrowheads="1"/>
          </p:cNvSpPr>
          <p:nvPr/>
        </p:nvSpPr>
        <p:spPr bwMode="auto">
          <a:xfrm>
            <a:off x="9763305" y="1379484"/>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+810</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30">
            <a:extLst>
              <a:ext uri="{FF2B5EF4-FFF2-40B4-BE49-F238E27FC236}">
                <a16:creationId xmlns:a16="http://schemas.microsoft.com/office/drawing/2014/main" xmlns="" id="{60EF37D6-9FF8-4D1E-826B-2C4812C81F59}"/>
              </a:ext>
            </a:extLst>
          </p:cNvPr>
          <p:cNvSpPr>
            <a:spLocks noChangeArrowheads="1"/>
          </p:cNvSpPr>
          <p:nvPr/>
        </p:nvSpPr>
        <p:spPr bwMode="auto">
          <a:xfrm>
            <a:off x="10749456" y="1379484"/>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+68%</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4" descr="Image result for apartment list logo">
            <a:extLst>
              <a:ext uri="{FF2B5EF4-FFF2-40B4-BE49-F238E27FC236}">
                <a16:creationId xmlns:a16="http://schemas.microsoft.com/office/drawing/2014/main" xmlns="" id="{B98B6A54-A01B-4FB7-AF7E-2E17C87B932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265876" y="1404177"/>
            <a:ext cx="1167634" cy="2473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0" descr="Image result for betabrand logo">
            <a:extLst>
              <a:ext uri="{FF2B5EF4-FFF2-40B4-BE49-F238E27FC236}">
                <a16:creationId xmlns:a16="http://schemas.microsoft.com/office/drawing/2014/main" xmlns="" id="{F2E9E7A2-4B76-4F1D-AAEF-7FEC360733C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6763" y="1697587"/>
            <a:ext cx="826593" cy="206649"/>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xmlns="" id="{A9A8EB88-6B52-44A4-957E-E789B3B657DD}"/>
              </a:ext>
            </a:extLst>
          </p:cNvPr>
          <p:cNvCxnSpPr>
            <a:cxnSpLocks/>
          </p:cNvCxnSpPr>
          <p:nvPr/>
        </p:nvCxnSpPr>
        <p:spPr>
          <a:xfrm>
            <a:off x="4138212" y="1917238"/>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xmlns="" id="{188F6961-9F44-4974-A974-CEFA6CDB0870}"/>
              </a:ext>
            </a:extLst>
          </p:cNvPr>
          <p:cNvCxnSpPr>
            <a:cxnSpLocks/>
          </p:cNvCxnSpPr>
          <p:nvPr/>
        </p:nvCxnSpPr>
        <p:spPr>
          <a:xfrm>
            <a:off x="4141259" y="1664287"/>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xmlns="" id="{0FA80686-6AA7-42BF-A3DC-F506C6B653ED}"/>
              </a:ext>
            </a:extLst>
          </p:cNvPr>
          <p:cNvCxnSpPr>
            <a:cxnSpLocks/>
          </p:cNvCxnSpPr>
          <p:nvPr/>
        </p:nvCxnSpPr>
        <p:spPr>
          <a:xfrm>
            <a:off x="4141259" y="2413997"/>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707CACA8-EDBF-40E5-A4EF-20D76547D643}"/>
              </a:ext>
            </a:extLst>
          </p:cNvPr>
          <p:cNvCxnSpPr>
            <a:cxnSpLocks/>
          </p:cNvCxnSpPr>
          <p:nvPr/>
        </p:nvCxnSpPr>
        <p:spPr>
          <a:xfrm>
            <a:off x="4144307" y="2167141"/>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xmlns="" id="{47019B72-69C7-438D-8363-5B4EBE4DD32F}"/>
              </a:ext>
            </a:extLst>
          </p:cNvPr>
          <p:cNvCxnSpPr>
            <a:cxnSpLocks/>
          </p:cNvCxnSpPr>
          <p:nvPr/>
        </p:nvCxnSpPr>
        <p:spPr>
          <a:xfrm>
            <a:off x="4141259" y="2944280"/>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91B018E0-0F28-417F-9683-5894904EBE48}"/>
              </a:ext>
            </a:extLst>
          </p:cNvPr>
          <p:cNvCxnSpPr>
            <a:cxnSpLocks/>
          </p:cNvCxnSpPr>
          <p:nvPr/>
        </p:nvCxnSpPr>
        <p:spPr>
          <a:xfrm>
            <a:off x="4144307" y="2685234"/>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xmlns="" id="{700E7D1B-3CD5-4536-976D-ED03A69CE587}"/>
              </a:ext>
            </a:extLst>
          </p:cNvPr>
          <p:cNvCxnSpPr>
            <a:cxnSpLocks/>
          </p:cNvCxnSpPr>
          <p:nvPr/>
        </p:nvCxnSpPr>
        <p:spPr>
          <a:xfrm>
            <a:off x="4144307" y="3453230"/>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xmlns="" id="{EBA3FF20-3F8C-4644-99E4-3E84301254CC}"/>
              </a:ext>
            </a:extLst>
          </p:cNvPr>
          <p:cNvCxnSpPr>
            <a:cxnSpLocks/>
          </p:cNvCxnSpPr>
          <p:nvPr/>
        </p:nvCxnSpPr>
        <p:spPr>
          <a:xfrm>
            <a:off x="4147354" y="3206374"/>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xmlns="" id="{518DE59A-9D72-4E4D-BA98-3F178EFBD51D}"/>
              </a:ext>
            </a:extLst>
          </p:cNvPr>
          <p:cNvCxnSpPr>
            <a:cxnSpLocks/>
          </p:cNvCxnSpPr>
          <p:nvPr/>
        </p:nvCxnSpPr>
        <p:spPr>
          <a:xfrm>
            <a:off x="4135164" y="3931704"/>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xmlns="" id="{1C275085-4530-462E-9F5B-3BA75EA4DEB3}"/>
              </a:ext>
            </a:extLst>
          </p:cNvPr>
          <p:cNvCxnSpPr>
            <a:cxnSpLocks/>
          </p:cNvCxnSpPr>
          <p:nvPr/>
        </p:nvCxnSpPr>
        <p:spPr>
          <a:xfrm>
            <a:off x="4138212" y="3672657"/>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xmlns="" id="{FA3704DD-A145-4C15-954D-E1C3F8EFC363}"/>
              </a:ext>
            </a:extLst>
          </p:cNvPr>
          <p:cNvCxnSpPr>
            <a:cxnSpLocks/>
          </p:cNvCxnSpPr>
          <p:nvPr/>
        </p:nvCxnSpPr>
        <p:spPr>
          <a:xfrm>
            <a:off x="4138212" y="4391892"/>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xmlns="" id="{48E41156-389F-4665-8886-2B8E06EEAD19}"/>
              </a:ext>
            </a:extLst>
          </p:cNvPr>
          <p:cNvCxnSpPr>
            <a:cxnSpLocks/>
          </p:cNvCxnSpPr>
          <p:nvPr/>
        </p:nvCxnSpPr>
        <p:spPr>
          <a:xfrm>
            <a:off x="4141259" y="4163321"/>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xmlns="" id="{B6AAE4F6-9B6B-4DAF-9829-A164C52FBA1B}"/>
              </a:ext>
            </a:extLst>
          </p:cNvPr>
          <p:cNvCxnSpPr>
            <a:cxnSpLocks/>
          </p:cNvCxnSpPr>
          <p:nvPr/>
        </p:nvCxnSpPr>
        <p:spPr>
          <a:xfrm>
            <a:off x="4138212" y="4891699"/>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xmlns="" id="{73FF1DA8-66E4-4001-AB82-2EAA72063ACB}"/>
              </a:ext>
            </a:extLst>
          </p:cNvPr>
          <p:cNvCxnSpPr>
            <a:cxnSpLocks/>
          </p:cNvCxnSpPr>
          <p:nvPr/>
        </p:nvCxnSpPr>
        <p:spPr>
          <a:xfrm>
            <a:off x="4141259" y="4638747"/>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xmlns="" id="{072DFE02-E8E3-4639-AA88-0DE501EF1AB2}"/>
              </a:ext>
            </a:extLst>
          </p:cNvPr>
          <p:cNvCxnSpPr>
            <a:cxnSpLocks/>
          </p:cNvCxnSpPr>
          <p:nvPr/>
        </p:nvCxnSpPr>
        <p:spPr>
          <a:xfrm>
            <a:off x="4144307" y="5123316"/>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54" name="Rectangle 30">
            <a:extLst>
              <a:ext uri="{FF2B5EF4-FFF2-40B4-BE49-F238E27FC236}">
                <a16:creationId xmlns:a16="http://schemas.microsoft.com/office/drawing/2014/main" xmlns="" id="{9F8962D3-4D95-4C63-8F68-1835BFEE6F9D}"/>
              </a:ext>
            </a:extLst>
          </p:cNvPr>
          <p:cNvSpPr>
            <a:spLocks noChangeArrowheads="1"/>
          </p:cNvSpPr>
          <p:nvPr/>
        </p:nvSpPr>
        <p:spPr bwMode="auto">
          <a:xfrm>
            <a:off x="5999562" y="1647673"/>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188</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Rectangle 30">
            <a:extLst>
              <a:ext uri="{FF2B5EF4-FFF2-40B4-BE49-F238E27FC236}">
                <a16:creationId xmlns:a16="http://schemas.microsoft.com/office/drawing/2014/main" xmlns="" id="{242A917C-61F9-4709-A536-D6AC068CC045}"/>
              </a:ext>
            </a:extLst>
          </p:cNvPr>
          <p:cNvSpPr>
            <a:spLocks noChangeArrowheads="1"/>
          </p:cNvSpPr>
          <p:nvPr/>
        </p:nvSpPr>
        <p:spPr bwMode="auto">
          <a:xfrm>
            <a:off x="8479082" y="1650720"/>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377</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xmlns="" id="{3CA17E7D-E318-475F-8911-090053EA3129}"/>
              </a:ext>
            </a:extLst>
          </p:cNvPr>
          <p:cNvSpPr>
            <a:spLocks noChangeArrowheads="1"/>
          </p:cNvSpPr>
          <p:nvPr/>
        </p:nvSpPr>
        <p:spPr bwMode="auto">
          <a:xfrm>
            <a:off x="9760257" y="1650720"/>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+189</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7" name="Rectangle 30">
            <a:extLst>
              <a:ext uri="{FF2B5EF4-FFF2-40B4-BE49-F238E27FC236}">
                <a16:creationId xmlns:a16="http://schemas.microsoft.com/office/drawing/2014/main" xmlns="" id="{1ACECE5B-F98E-4422-ADFD-3A9460707269}"/>
              </a:ext>
            </a:extLst>
          </p:cNvPr>
          <p:cNvSpPr>
            <a:spLocks noChangeArrowheads="1"/>
          </p:cNvSpPr>
          <p:nvPr/>
        </p:nvSpPr>
        <p:spPr bwMode="auto">
          <a:xfrm>
            <a:off x="10746408" y="1650720"/>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+101%</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8" name="Picture 70" descr="Image result for bonobos logo">
            <a:extLst>
              <a:ext uri="{FF2B5EF4-FFF2-40B4-BE49-F238E27FC236}">
                <a16:creationId xmlns:a16="http://schemas.microsoft.com/office/drawing/2014/main" xmlns="" id="{B386B6FE-04A5-4E4D-BC91-6A3C428BAD5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6763" y="1990654"/>
            <a:ext cx="800649" cy="112383"/>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30">
            <a:extLst>
              <a:ext uri="{FF2B5EF4-FFF2-40B4-BE49-F238E27FC236}">
                <a16:creationId xmlns:a16="http://schemas.microsoft.com/office/drawing/2014/main" xmlns="" id="{3FDBBC03-1F38-4F46-AD0B-B552DC4A2928}"/>
              </a:ext>
            </a:extLst>
          </p:cNvPr>
          <p:cNvSpPr>
            <a:spLocks noChangeArrowheads="1"/>
          </p:cNvSpPr>
          <p:nvPr/>
        </p:nvSpPr>
        <p:spPr bwMode="auto">
          <a:xfrm>
            <a:off x="5996515" y="1894529"/>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33</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30">
            <a:extLst>
              <a:ext uri="{FF2B5EF4-FFF2-40B4-BE49-F238E27FC236}">
                <a16:creationId xmlns:a16="http://schemas.microsoft.com/office/drawing/2014/main" xmlns="" id="{E03F83FB-17A2-4782-B57E-D03B36734331}"/>
              </a:ext>
            </a:extLst>
          </p:cNvPr>
          <p:cNvSpPr>
            <a:spLocks noChangeArrowheads="1"/>
          </p:cNvSpPr>
          <p:nvPr/>
        </p:nvSpPr>
        <p:spPr bwMode="auto">
          <a:xfrm>
            <a:off x="8476035" y="1897576"/>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88</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Rectangle 60">
            <a:extLst>
              <a:ext uri="{FF2B5EF4-FFF2-40B4-BE49-F238E27FC236}">
                <a16:creationId xmlns:a16="http://schemas.microsoft.com/office/drawing/2014/main" xmlns="" id="{AA2D0921-D3B2-4F22-8C8C-04CEBEB9F434}"/>
              </a:ext>
            </a:extLst>
          </p:cNvPr>
          <p:cNvSpPr>
            <a:spLocks noChangeArrowheads="1"/>
          </p:cNvSpPr>
          <p:nvPr/>
        </p:nvSpPr>
        <p:spPr bwMode="auto">
          <a:xfrm>
            <a:off x="9757210" y="1897576"/>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+55</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Rectangle 30">
            <a:extLst>
              <a:ext uri="{FF2B5EF4-FFF2-40B4-BE49-F238E27FC236}">
                <a16:creationId xmlns:a16="http://schemas.microsoft.com/office/drawing/2014/main" xmlns="" id="{F4DB12D3-DFD4-4B8A-93D8-390754F0FC28}"/>
              </a:ext>
            </a:extLst>
          </p:cNvPr>
          <p:cNvSpPr>
            <a:spLocks noChangeArrowheads="1"/>
          </p:cNvSpPr>
          <p:nvPr/>
        </p:nvSpPr>
        <p:spPr bwMode="auto">
          <a:xfrm>
            <a:off x="10743360" y="1897576"/>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+165%</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3" name="Picture 22" descr="Image result for cargurus logo">
            <a:extLst>
              <a:ext uri="{FF2B5EF4-FFF2-40B4-BE49-F238E27FC236}">
                <a16:creationId xmlns:a16="http://schemas.microsoft.com/office/drawing/2014/main" xmlns="" id="{CFC64B91-4279-4FD4-9A98-A1583A67376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445104" y="2193948"/>
            <a:ext cx="766663" cy="194582"/>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30">
            <a:extLst>
              <a:ext uri="{FF2B5EF4-FFF2-40B4-BE49-F238E27FC236}">
                <a16:creationId xmlns:a16="http://schemas.microsoft.com/office/drawing/2014/main" xmlns="" id="{9EB6FDF3-D944-4A73-BD6D-7589C6A081D9}"/>
              </a:ext>
            </a:extLst>
          </p:cNvPr>
          <p:cNvSpPr>
            <a:spLocks noChangeArrowheads="1"/>
          </p:cNvSpPr>
          <p:nvPr/>
        </p:nvSpPr>
        <p:spPr bwMode="auto">
          <a:xfrm>
            <a:off x="5999562" y="2141384"/>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12,142</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Rectangle 30">
            <a:extLst>
              <a:ext uri="{FF2B5EF4-FFF2-40B4-BE49-F238E27FC236}">
                <a16:creationId xmlns:a16="http://schemas.microsoft.com/office/drawing/2014/main" xmlns="" id="{94E4720C-C258-400E-9457-E12C592E731D}"/>
              </a:ext>
            </a:extLst>
          </p:cNvPr>
          <p:cNvSpPr>
            <a:spLocks noChangeArrowheads="1"/>
          </p:cNvSpPr>
          <p:nvPr/>
        </p:nvSpPr>
        <p:spPr bwMode="auto">
          <a:xfrm>
            <a:off x="8479082" y="2144432"/>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20,862</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6" name="Rectangle 65">
            <a:extLst>
              <a:ext uri="{FF2B5EF4-FFF2-40B4-BE49-F238E27FC236}">
                <a16:creationId xmlns:a16="http://schemas.microsoft.com/office/drawing/2014/main" xmlns="" id="{51871C7F-15EE-474F-9B6E-68AB97EC805F}"/>
              </a:ext>
            </a:extLst>
          </p:cNvPr>
          <p:cNvSpPr>
            <a:spLocks noChangeArrowheads="1"/>
          </p:cNvSpPr>
          <p:nvPr/>
        </p:nvSpPr>
        <p:spPr bwMode="auto">
          <a:xfrm>
            <a:off x="9760257" y="2138337"/>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+8,720</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Rectangle 30">
            <a:extLst>
              <a:ext uri="{FF2B5EF4-FFF2-40B4-BE49-F238E27FC236}">
                <a16:creationId xmlns:a16="http://schemas.microsoft.com/office/drawing/2014/main" xmlns="" id="{A5647BAA-718F-4A37-BE8E-8AC0A0C6212F}"/>
              </a:ext>
            </a:extLst>
          </p:cNvPr>
          <p:cNvSpPr>
            <a:spLocks noChangeArrowheads="1"/>
          </p:cNvSpPr>
          <p:nvPr/>
        </p:nvSpPr>
        <p:spPr bwMode="auto">
          <a:xfrm>
            <a:off x="10746408" y="2138337"/>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+72%</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8" name="Picture 52" descr="Image result for chewy logo">
            <a:extLst>
              <a:ext uri="{FF2B5EF4-FFF2-40B4-BE49-F238E27FC236}">
                <a16:creationId xmlns:a16="http://schemas.microsoft.com/office/drawing/2014/main" xmlns="" id="{AE81D1F7-3510-4DAA-9385-92063F7BDF8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09020" y="2443530"/>
            <a:ext cx="851058" cy="215601"/>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30">
            <a:extLst>
              <a:ext uri="{FF2B5EF4-FFF2-40B4-BE49-F238E27FC236}">
                <a16:creationId xmlns:a16="http://schemas.microsoft.com/office/drawing/2014/main" xmlns="" id="{CAE95EA9-E895-49FA-A676-2BAE92A297BE}"/>
              </a:ext>
            </a:extLst>
          </p:cNvPr>
          <p:cNvSpPr>
            <a:spLocks noChangeArrowheads="1"/>
          </p:cNvSpPr>
          <p:nvPr/>
        </p:nvSpPr>
        <p:spPr bwMode="auto">
          <a:xfrm>
            <a:off x="6002610" y="2394336"/>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1,791</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Rectangle 30">
            <a:extLst>
              <a:ext uri="{FF2B5EF4-FFF2-40B4-BE49-F238E27FC236}">
                <a16:creationId xmlns:a16="http://schemas.microsoft.com/office/drawing/2014/main" xmlns="" id="{B692B30D-3163-45FD-A79E-4E6D6529C727}"/>
              </a:ext>
            </a:extLst>
          </p:cNvPr>
          <p:cNvSpPr>
            <a:spLocks noChangeArrowheads="1"/>
          </p:cNvSpPr>
          <p:nvPr/>
        </p:nvSpPr>
        <p:spPr bwMode="auto">
          <a:xfrm>
            <a:off x="8482130" y="2397383"/>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8,338</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Rectangle 70">
            <a:extLst>
              <a:ext uri="{FF2B5EF4-FFF2-40B4-BE49-F238E27FC236}">
                <a16:creationId xmlns:a16="http://schemas.microsoft.com/office/drawing/2014/main" xmlns="" id="{0BA8AE0E-76C4-46E9-9FF6-A77EA29A1DAD}"/>
              </a:ext>
            </a:extLst>
          </p:cNvPr>
          <p:cNvSpPr>
            <a:spLocks noChangeArrowheads="1"/>
          </p:cNvSpPr>
          <p:nvPr/>
        </p:nvSpPr>
        <p:spPr bwMode="auto">
          <a:xfrm>
            <a:off x="9763305" y="2397383"/>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+6,547</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Rectangle 30">
            <a:extLst>
              <a:ext uri="{FF2B5EF4-FFF2-40B4-BE49-F238E27FC236}">
                <a16:creationId xmlns:a16="http://schemas.microsoft.com/office/drawing/2014/main" xmlns="" id="{4F1B7BC5-43B7-435A-9B48-ECBE7D354023}"/>
              </a:ext>
            </a:extLst>
          </p:cNvPr>
          <p:cNvSpPr>
            <a:spLocks noChangeArrowheads="1"/>
          </p:cNvSpPr>
          <p:nvPr/>
        </p:nvSpPr>
        <p:spPr bwMode="auto">
          <a:xfrm>
            <a:off x="10749456" y="2397383"/>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+366%</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Rectangle 30">
            <a:extLst>
              <a:ext uri="{FF2B5EF4-FFF2-40B4-BE49-F238E27FC236}">
                <a16:creationId xmlns:a16="http://schemas.microsoft.com/office/drawing/2014/main" xmlns="" id="{EB7F7C18-063C-4985-92E4-6590E54BE455}"/>
              </a:ext>
            </a:extLst>
          </p:cNvPr>
          <p:cNvSpPr>
            <a:spLocks noChangeArrowheads="1"/>
          </p:cNvSpPr>
          <p:nvPr/>
        </p:nvSpPr>
        <p:spPr bwMode="auto">
          <a:xfrm>
            <a:off x="5999562" y="2659477"/>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35,314</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Rectangle 30">
            <a:extLst>
              <a:ext uri="{FF2B5EF4-FFF2-40B4-BE49-F238E27FC236}">
                <a16:creationId xmlns:a16="http://schemas.microsoft.com/office/drawing/2014/main" xmlns="" id="{79253825-26FD-4D39-B4AE-AB9D85ED8A2C}"/>
              </a:ext>
            </a:extLst>
          </p:cNvPr>
          <p:cNvSpPr>
            <a:spLocks noChangeArrowheads="1"/>
          </p:cNvSpPr>
          <p:nvPr/>
        </p:nvSpPr>
        <p:spPr bwMode="auto">
          <a:xfrm>
            <a:off x="8479082" y="2662525"/>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48,192</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Rectangle 74">
            <a:extLst>
              <a:ext uri="{FF2B5EF4-FFF2-40B4-BE49-F238E27FC236}">
                <a16:creationId xmlns:a16="http://schemas.microsoft.com/office/drawing/2014/main" xmlns="" id="{6C1E5866-43FB-401C-82EC-71772763F720}"/>
              </a:ext>
            </a:extLst>
          </p:cNvPr>
          <p:cNvSpPr>
            <a:spLocks noChangeArrowheads="1"/>
          </p:cNvSpPr>
          <p:nvPr/>
        </p:nvSpPr>
        <p:spPr bwMode="auto">
          <a:xfrm>
            <a:off x="9674519" y="2662525"/>
            <a:ext cx="791816"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+12,878</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Rectangle 30">
            <a:extLst>
              <a:ext uri="{FF2B5EF4-FFF2-40B4-BE49-F238E27FC236}">
                <a16:creationId xmlns:a16="http://schemas.microsoft.com/office/drawing/2014/main" xmlns="" id="{641990D2-C999-40CD-9F8F-2F4512061E3C}"/>
              </a:ext>
            </a:extLst>
          </p:cNvPr>
          <p:cNvSpPr>
            <a:spLocks noChangeArrowheads="1"/>
          </p:cNvSpPr>
          <p:nvPr/>
        </p:nvSpPr>
        <p:spPr bwMode="auto">
          <a:xfrm>
            <a:off x="10746408" y="2662525"/>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+36%</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7" name="Picture 76" descr="Image result for etsy logo png">
            <a:extLst>
              <a:ext uri="{FF2B5EF4-FFF2-40B4-BE49-F238E27FC236}">
                <a16:creationId xmlns:a16="http://schemas.microsoft.com/office/drawing/2014/main" xmlns="" id="{6B09A7ED-8D18-4CBB-B7B4-50B24BAD145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08358" y="2714272"/>
            <a:ext cx="402169" cy="21121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Image result for filters fast logo png">
            <a:extLst>
              <a:ext uri="{FF2B5EF4-FFF2-40B4-BE49-F238E27FC236}">
                <a16:creationId xmlns:a16="http://schemas.microsoft.com/office/drawing/2014/main" xmlns="" id="{6CE8B800-95D3-4875-81E4-C0FDB05740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43011" y="2992636"/>
            <a:ext cx="884834" cy="192451"/>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30">
            <a:extLst>
              <a:ext uri="{FF2B5EF4-FFF2-40B4-BE49-F238E27FC236}">
                <a16:creationId xmlns:a16="http://schemas.microsoft.com/office/drawing/2014/main" xmlns="" id="{6813E8CE-9158-4C8C-B2ED-11172A7F1293}"/>
              </a:ext>
            </a:extLst>
          </p:cNvPr>
          <p:cNvSpPr>
            <a:spLocks noChangeArrowheads="1"/>
          </p:cNvSpPr>
          <p:nvPr/>
        </p:nvSpPr>
        <p:spPr bwMode="auto">
          <a:xfrm>
            <a:off x="5996515" y="2930714"/>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149</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Rectangle 30">
            <a:extLst>
              <a:ext uri="{FF2B5EF4-FFF2-40B4-BE49-F238E27FC236}">
                <a16:creationId xmlns:a16="http://schemas.microsoft.com/office/drawing/2014/main" xmlns="" id="{4E6C5767-3E60-4E51-B193-C6BC910B8BD0}"/>
              </a:ext>
            </a:extLst>
          </p:cNvPr>
          <p:cNvSpPr>
            <a:spLocks noChangeArrowheads="1"/>
          </p:cNvSpPr>
          <p:nvPr/>
        </p:nvSpPr>
        <p:spPr bwMode="auto">
          <a:xfrm>
            <a:off x="8476035" y="2933761"/>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247</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1" name="Rectangle 80">
            <a:extLst>
              <a:ext uri="{FF2B5EF4-FFF2-40B4-BE49-F238E27FC236}">
                <a16:creationId xmlns:a16="http://schemas.microsoft.com/office/drawing/2014/main" xmlns="" id="{E6ADDA6D-4F08-489F-9265-7C4CCC4865D1}"/>
              </a:ext>
            </a:extLst>
          </p:cNvPr>
          <p:cNvSpPr>
            <a:spLocks noChangeArrowheads="1"/>
          </p:cNvSpPr>
          <p:nvPr/>
        </p:nvSpPr>
        <p:spPr bwMode="auto">
          <a:xfrm>
            <a:off x="9757210" y="2933761"/>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+98</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2" name="Rectangle 30">
            <a:extLst>
              <a:ext uri="{FF2B5EF4-FFF2-40B4-BE49-F238E27FC236}">
                <a16:creationId xmlns:a16="http://schemas.microsoft.com/office/drawing/2014/main" xmlns="" id="{0BE3506D-3934-4F6F-9AD2-E10ABD362602}"/>
              </a:ext>
            </a:extLst>
          </p:cNvPr>
          <p:cNvSpPr>
            <a:spLocks noChangeArrowheads="1"/>
          </p:cNvSpPr>
          <p:nvPr/>
        </p:nvSpPr>
        <p:spPr bwMode="auto">
          <a:xfrm>
            <a:off x="10743360" y="2933761"/>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+66%</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3" name="Picture 38" descr="Image result for grammarly logo">
            <a:extLst>
              <a:ext uri="{FF2B5EF4-FFF2-40B4-BE49-F238E27FC236}">
                <a16:creationId xmlns:a16="http://schemas.microsoft.com/office/drawing/2014/main" xmlns="" id="{D2A2212B-F0BE-46B9-9F11-4AD9C9837BA6}"/>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391368" y="3194036"/>
            <a:ext cx="865419" cy="282826"/>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30">
            <a:extLst>
              <a:ext uri="{FF2B5EF4-FFF2-40B4-BE49-F238E27FC236}">
                <a16:creationId xmlns:a16="http://schemas.microsoft.com/office/drawing/2014/main" xmlns="" id="{B0CF8C02-64AC-4282-B89F-23680B3F93BB}"/>
              </a:ext>
            </a:extLst>
          </p:cNvPr>
          <p:cNvSpPr>
            <a:spLocks noChangeArrowheads="1"/>
          </p:cNvSpPr>
          <p:nvPr/>
        </p:nvSpPr>
        <p:spPr bwMode="auto">
          <a:xfrm>
            <a:off x="5993467" y="3171474"/>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1,835</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5" name="Rectangle 30">
            <a:extLst>
              <a:ext uri="{FF2B5EF4-FFF2-40B4-BE49-F238E27FC236}">
                <a16:creationId xmlns:a16="http://schemas.microsoft.com/office/drawing/2014/main" xmlns="" id="{BA9D203C-EE2D-4510-B4E7-9DB384490525}"/>
              </a:ext>
            </a:extLst>
          </p:cNvPr>
          <p:cNvSpPr>
            <a:spLocks noChangeArrowheads="1"/>
          </p:cNvSpPr>
          <p:nvPr/>
        </p:nvSpPr>
        <p:spPr bwMode="auto">
          <a:xfrm>
            <a:off x="8472987" y="3174522"/>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5,199</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6" name="Rectangle 85">
            <a:extLst>
              <a:ext uri="{FF2B5EF4-FFF2-40B4-BE49-F238E27FC236}">
                <a16:creationId xmlns:a16="http://schemas.microsoft.com/office/drawing/2014/main" xmlns="" id="{3F75F9EF-8DA1-441F-AD59-A864651BB8C9}"/>
              </a:ext>
            </a:extLst>
          </p:cNvPr>
          <p:cNvSpPr>
            <a:spLocks noChangeArrowheads="1"/>
          </p:cNvSpPr>
          <p:nvPr/>
        </p:nvSpPr>
        <p:spPr bwMode="auto">
          <a:xfrm>
            <a:off x="9754162" y="3174522"/>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+3,365</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7" name="Rectangle 30">
            <a:extLst>
              <a:ext uri="{FF2B5EF4-FFF2-40B4-BE49-F238E27FC236}">
                <a16:creationId xmlns:a16="http://schemas.microsoft.com/office/drawing/2014/main" xmlns="" id="{47E4C021-C073-4D6F-9DA1-E2328FE9B8E6}"/>
              </a:ext>
            </a:extLst>
          </p:cNvPr>
          <p:cNvSpPr>
            <a:spLocks noChangeArrowheads="1"/>
          </p:cNvSpPr>
          <p:nvPr/>
        </p:nvSpPr>
        <p:spPr bwMode="auto">
          <a:xfrm>
            <a:off x="10740313" y="3174522"/>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+183%</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8" name="Picture 2" descr="Image result for luxury retreats logo">
            <a:extLst>
              <a:ext uri="{FF2B5EF4-FFF2-40B4-BE49-F238E27FC236}">
                <a16:creationId xmlns:a16="http://schemas.microsoft.com/office/drawing/2014/main" xmlns="" id="{90F486CA-D0C0-4431-8EC6-5328C84C88E2}"/>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304534" y="3479323"/>
            <a:ext cx="1047803" cy="156763"/>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30">
            <a:extLst>
              <a:ext uri="{FF2B5EF4-FFF2-40B4-BE49-F238E27FC236}">
                <a16:creationId xmlns:a16="http://schemas.microsoft.com/office/drawing/2014/main" xmlns="" id="{71AE45A0-CFFA-464D-98BB-EDAA6375C39A}"/>
              </a:ext>
            </a:extLst>
          </p:cNvPr>
          <p:cNvSpPr>
            <a:spLocks noChangeArrowheads="1"/>
          </p:cNvSpPr>
          <p:nvPr/>
        </p:nvSpPr>
        <p:spPr bwMode="auto">
          <a:xfrm>
            <a:off x="5990419" y="3406140"/>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98</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Rectangle 30">
            <a:extLst>
              <a:ext uri="{FF2B5EF4-FFF2-40B4-BE49-F238E27FC236}">
                <a16:creationId xmlns:a16="http://schemas.microsoft.com/office/drawing/2014/main" xmlns="" id="{E3F14EB0-C9D6-47A4-A6C3-B6224C80F674}"/>
              </a:ext>
            </a:extLst>
          </p:cNvPr>
          <p:cNvSpPr>
            <a:spLocks noChangeArrowheads="1"/>
          </p:cNvSpPr>
          <p:nvPr/>
        </p:nvSpPr>
        <p:spPr bwMode="auto">
          <a:xfrm>
            <a:off x="8469939" y="3409187"/>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205</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1" name="Rectangle 90">
            <a:extLst>
              <a:ext uri="{FF2B5EF4-FFF2-40B4-BE49-F238E27FC236}">
                <a16:creationId xmlns:a16="http://schemas.microsoft.com/office/drawing/2014/main" xmlns="" id="{830EB5BB-57D9-4CE5-B7C7-9B6831CB7ABC}"/>
              </a:ext>
            </a:extLst>
          </p:cNvPr>
          <p:cNvSpPr>
            <a:spLocks noChangeArrowheads="1"/>
          </p:cNvSpPr>
          <p:nvPr/>
        </p:nvSpPr>
        <p:spPr bwMode="auto">
          <a:xfrm>
            <a:off x="9751115" y="3409187"/>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+107</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2" name="Rectangle 30">
            <a:extLst>
              <a:ext uri="{FF2B5EF4-FFF2-40B4-BE49-F238E27FC236}">
                <a16:creationId xmlns:a16="http://schemas.microsoft.com/office/drawing/2014/main" xmlns="" id="{1C48D2A0-FF89-45D5-93FD-09F08500C47C}"/>
              </a:ext>
            </a:extLst>
          </p:cNvPr>
          <p:cNvSpPr>
            <a:spLocks noChangeArrowheads="1"/>
          </p:cNvSpPr>
          <p:nvPr/>
        </p:nvSpPr>
        <p:spPr bwMode="auto">
          <a:xfrm>
            <a:off x="10737265" y="3409187"/>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+109%</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3" name="Picture 80" descr="Image result for lyft logo">
            <a:extLst>
              <a:ext uri="{FF2B5EF4-FFF2-40B4-BE49-F238E27FC236}">
                <a16:creationId xmlns:a16="http://schemas.microsoft.com/office/drawing/2014/main" xmlns="" id="{5669F3FB-1385-45C9-9278-C12DD2FD9FD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48619" y="3700319"/>
            <a:ext cx="302155" cy="214020"/>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30">
            <a:extLst>
              <a:ext uri="{FF2B5EF4-FFF2-40B4-BE49-F238E27FC236}">
                <a16:creationId xmlns:a16="http://schemas.microsoft.com/office/drawing/2014/main" xmlns="" id="{191D6A7D-A79A-4673-BC9F-0E23A9357AB7}"/>
              </a:ext>
            </a:extLst>
          </p:cNvPr>
          <p:cNvSpPr>
            <a:spLocks noChangeArrowheads="1"/>
          </p:cNvSpPr>
          <p:nvPr/>
        </p:nvSpPr>
        <p:spPr bwMode="auto">
          <a:xfrm>
            <a:off x="5987372" y="3640805"/>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2,471</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Rectangle 30">
            <a:extLst>
              <a:ext uri="{FF2B5EF4-FFF2-40B4-BE49-F238E27FC236}">
                <a16:creationId xmlns:a16="http://schemas.microsoft.com/office/drawing/2014/main" xmlns="" id="{F6DD6449-CF80-494C-AD40-6C86FA02B6E0}"/>
              </a:ext>
            </a:extLst>
          </p:cNvPr>
          <p:cNvSpPr>
            <a:spLocks noChangeArrowheads="1"/>
          </p:cNvSpPr>
          <p:nvPr/>
        </p:nvSpPr>
        <p:spPr bwMode="auto">
          <a:xfrm>
            <a:off x="8466892" y="3643853"/>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10,549</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Rectangle 95">
            <a:extLst>
              <a:ext uri="{FF2B5EF4-FFF2-40B4-BE49-F238E27FC236}">
                <a16:creationId xmlns:a16="http://schemas.microsoft.com/office/drawing/2014/main" xmlns="" id="{9DC513EF-4AB1-49A3-8EE3-08047B2598AA}"/>
              </a:ext>
            </a:extLst>
          </p:cNvPr>
          <p:cNvSpPr>
            <a:spLocks noChangeArrowheads="1"/>
          </p:cNvSpPr>
          <p:nvPr/>
        </p:nvSpPr>
        <p:spPr bwMode="auto">
          <a:xfrm>
            <a:off x="9748067" y="3643853"/>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+8,078</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Rectangle 30">
            <a:extLst>
              <a:ext uri="{FF2B5EF4-FFF2-40B4-BE49-F238E27FC236}">
                <a16:creationId xmlns:a16="http://schemas.microsoft.com/office/drawing/2014/main" xmlns="" id="{0AF176D6-7495-46FC-A13E-4D61261EDD04}"/>
              </a:ext>
            </a:extLst>
          </p:cNvPr>
          <p:cNvSpPr>
            <a:spLocks noChangeArrowheads="1"/>
          </p:cNvSpPr>
          <p:nvPr/>
        </p:nvSpPr>
        <p:spPr bwMode="auto">
          <a:xfrm>
            <a:off x="10734218" y="3643853"/>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+327%</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8" name="Picture 54" descr="Image result for nerdwallet logo">
            <a:extLst>
              <a:ext uri="{FF2B5EF4-FFF2-40B4-BE49-F238E27FC236}">
                <a16:creationId xmlns:a16="http://schemas.microsoft.com/office/drawing/2014/main" xmlns="" id="{7E927BC1-EED8-49BF-923B-E6B1CBD58C18}"/>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4343010" y="3971322"/>
            <a:ext cx="826043" cy="158863"/>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30">
            <a:extLst>
              <a:ext uri="{FF2B5EF4-FFF2-40B4-BE49-F238E27FC236}">
                <a16:creationId xmlns:a16="http://schemas.microsoft.com/office/drawing/2014/main" xmlns="" id="{F915E485-9F13-4241-B70E-5B96C739AB1D}"/>
              </a:ext>
            </a:extLst>
          </p:cNvPr>
          <p:cNvSpPr>
            <a:spLocks noChangeArrowheads="1"/>
          </p:cNvSpPr>
          <p:nvPr/>
        </p:nvSpPr>
        <p:spPr bwMode="auto">
          <a:xfrm>
            <a:off x="5984324" y="3887661"/>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4,430</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0" name="Rectangle 30">
            <a:extLst>
              <a:ext uri="{FF2B5EF4-FFF2-40B4-BE49-F238E27FC236}">
                <a16:creationId xmlns:a16="http://schemas.microsoft.com/office/drawing/2014/main" xmlns="" id="{C97A66BF-ABE7-4AFA-B96E-EAA2E11484A1}"/>
              </a:ext>
            </a:extLst>
          </p:cNvPr>
          <p:cNvSpPr>
            <a:spLocks noChangeArrowheads="1"/>
          </p:cNvSpPr>
          <p:nvPr/>
        </p:nvSpPr>
        <p:spPr bwMode="auto">
          <a:xfrm>
            <a:off x="8463844" y="3890709"/>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10,363</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1" name="Rectangle 100">
            <a:extLst>
              <a:ext uri="{FF2B5EF4-FFF2-40B4-BE49-F238E27FC236}">
                <a16:creationId xmlns:a16="http://schemas.microsoft.com/office/drawing/2014/main" xmlns="" id="{2D816E17-DE8A-4BF9-B24B-683DE07445AC}"/>
              </a:ext>
            </a:extLst>
          </p:cNvPr>
          <p:cNvSpPr>
            <a:spLocks noChangeArrowheads="1"/>
          </p:cNvSpPr>
          <p:nvPr/>
        </p:nvSpPr>
        <p:spPr bwMode="auto">
          <a:xfrm>
            <a:off x="9745019" y="3890709"/>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+5,932</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2" name="Rectangle 30">
            <a:extLst>
              <a:ext uri="{FF2B5EF4-FFF2-40B4-BE49-F238E27FC236}">
                <a16:creationId xmlns:a16="http://schemas.microsoft.com/office/drawing/2014/main" xmlns="" id="{1DE7DDB7-8054-4E0C-8A32-B147A0E94555}"/>
              </a:ext>
            </a:extLst>
          </p:cNvPr>
          <p:cNvSpPr>
            <a:spLocks noChangeArrowheads="1"/>
          </p:cNvSpPr>
          <p:nvPr/>
        </p:nvSpPr>
        <p:spPr bwMode="auto">
          <a:xfrm>
            <a:off x="10731170" y="3890709"/>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+134%</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3" name="Picture 14" descr="Image result for noom logo">
            <a:extLst>
              <a:ext uri="{FF2B5EF4-FFF2-40B4-BE49-F238E27FC236}">
                <a16:creationId xmlns:a16="http://schemas.microsoft.com/office/drawing/2014/main" xmlns="" id="{292FC0E2-D69C-4CDA-A68D-724AB7E5F18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45104" y="4193586"/>
            <a:ext cx="642349" cy="176867"/>
          </a:xfrm>
          <a:prstGeom prst="rect">
            <a:avLst/>
          </a:prstGeom>
          <a:noFill/>
          <a:extLst>
            <a:ext uri="{909E8E84-426E-40DD-AFC4-6F175D3DCCD1}">
              <a14:hiddenFill xmlns:a14="http://schemas.microsoft.com/office/drawing/2010/main">
                <a:solidFill>
                  <a:srgbClr val="FFFFFF"/>
                </a:solidFill>
              </a14:hiddenFill>
            </a:ext>
          </a:extLst>
        </p:spPr>
      </p:pic>
      <p:sp>
        <p:nvSpPr>
          <p:cNvPr id="104" name="Rectangle 30">
            <a:extLst>
              <a:ext uri="{FF2B5EF4-FFF2-40B4-BE49-F238E27FC236}">
                <a16:creationId xmlns:a16="http://schemas.microsoft.com/office/drawing/2014/main" xmlns="" id="{9EC3A9DA-89F3-4D27-968E-9849451D8C0B}"/>
              </a:ext>
            </a:extLst>
          </p:cNvPr>
          <p:cNvSpPr>
            <a:spLocks noChangeArrowheads="1"/>
          </p:cNvSpPr>
          <p:nvPr/>
        </p:nvSpPr>
        <p:spPr bwMode="auto">
          <a:xfrm>
            <a:off x="5987372" y="4110136"/>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1,245</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5" name="Rectangle 30">
            <a:extLst>
              <a:ext uri="{FF2B5EF4-FFF2-40B4-BE49-F238E27FC236}">
                <a16:creationId xmlns:a16="http://schemas.microsoft.com/office/drawing/2014/main" xmlns="" id="{02CF7A5B-347A-4FC6-9CE1-4A21E0229279}"/>
              </a:ext>
            </a:extLst>
          </p:cNvPr>
          <p:cNvSpPr>
            <a:spLocks noChangeArrowheads="1"/>
          </p:cNvSpPr>
          <p:nvPr/>
        </p:nvSpPr>
        <p:spPr bwMode="auto">
          <a:xfrm>
            <a:off x="8466892" y="4113184"/>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3,006</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6" name="Rectangle 105">
            <a:extLst>
              <a:ext uri="{FF2B5EF4-FFF2-40B4-BE49-F238E27FC236}">
                <a16:creationId xmlns:a16="http://schemas.microsoft.com/office/drawing/2014/main" xmlns="" id="{E2C40F8B-7119-489E-9399-92CA0D813863}"/>
              </a:ext>
            </a:extLst>
          </p:cNvPr>
          <p:cNvSpPr>
            <a:spLocks noChangeArrowheads="1"/>
          </p:cNvSpPr>
          <p:nvPr/>
        </p:nvSpPr>
        <p:spPr bwMode="auto">
          <a:xfrm>
            <a:off x="9748067" y="4113184"/>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+1,761</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7" name="Rectangle 30">
            <a:extLst>
              <a:ext uri="{FF2B5EF4-FFF2-40B4-BE49-F238E27FC236}">
                <a16:creationId xmlns:a16="http://schemas.microsoft.com/office/drawing/2014/main" xmlns="" id="{06BB3267-5BEB-4A46-B3E1-6BBC6DEAB6C0}"/>
              </a:ext>
            </a:extLst>
          </p:cNvPr>
          <p:cNvSpPr>
            <a:spLocks noChangeArrowheads="1"/>
          </p:cNvSpPr>
          <p:nvPr/>
        </p:nvSpPr>
        <p:spPr bwMode="auto">
          <a:xfrm>
            <a:off x="10734218" y="4113184"/>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+141%</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8" name="Picture 40" descr="Image result for poshmark logo">
            <a:extLst>
              <a:ext uri="{FF2B5EF4-FFF2-40B4-BE49-F238E27FC236}">
                <a16:creationId xmlns:a16="http://schemas.microsoft.com/office/drawing/2014/main" xmlns="" id="{3D47BBDF-924B-4560-B67F-26249207F8D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188316" y="4398783"/>
            <a:ext cx="1130623" cy="236996"/>
          </a:xfrm>
          <a:prstGeom prst="rect">
            <a:avLst/>
          </a:prstGeom>
          <a:noFill/>
          <a:extLst>
            <a:ext uri="{909E8E84-426E-40DD-AFC4-6F175D3DCCD1}">
              <a14:hiddenFill xmlns:a14="http://schemas.microsoft.com/office/drawing/2010/main">
                <a:solidFill>
                  <a:srgbClr val="FFFFFF"/>
                </a:solidFill>
              </a14:hiddenFill>
            </a:ext>
          </a:extLst>
        </p:spPr>
      </p:pic>
      <p:sp>
        <p:nvSpPr>
          <p:cNvPr id="109" name="Rectangle 30">
            <a:extLst>
              <a:ext uri="{FF2B5EF4-FFF2-40B4-BE49-F238E27FC236}">
                <a16:creationId xmlns:a16="http://schemas.microsoft.com/office/drawing/2014/main" xmlns="" id="{ECB13E00-808D-455F-9F40-69D24E7EA8D8}"/>
              </a:ext>
            </a:extLst>
          </p:cNvPr>
          <p:cNvSpPr>
            <a:spLocks noChangeArrowheads="1"/>
          </p:cNvSpPr>
          <p:nvPr/>
        </p:nvSpPr>
        <p:spPr bwMode="auto">
          <a:xfrm>
            <a:off x="5990419" y="4363087"/>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5,978</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Rectangle 30">
            <a:extLst>
              <a:ext uri="{FF2B5EF4-FFF2-40B4-BE49-F238E27FC236}">
                <a16:creationId xmlns:a16="http://schemas.microsoft.com/office/drawing/2014/main" xmlns="" id="{31A320C1-4240-4E65-893D-AED4A73C6E9F}"/>
              </a:ext>
            </a:extLst>
          </p:cNvPr>
          <p:cNvSpPr>
            <a:spLocks noChangeArrowheads="1"/>
          </p:cNvSpPr>
          <p:nvPr/>
        </p:nvSpPr>
        <p:spPr bwMode="auto">
          <a:xfrm>
            <a:off x="8469939" y="4366135"/>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13,812</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1" name="Rectangle 110">
            <a:extLst>
              <a:ext uri="{FF2B5EF4-FFF2-40B4-BE49-F238E27FC236}">
                <a16:creationId xmlns:a16="http://schemas.microsoft.com/office/drawing/2014/main" xmlns="" id="{C1233021-8E41-483D-A3C0-44830AF9EAC7}"/>
              </a:ext>
            </a:extLst>
          </p:cNvPr>
          <p:cNvSpPr>
            <a:spLocks noChangeArrowheads="1"/>
          </p:cNvSpPr>
          <p:nvPr/>
        </p:nvSpPr>
        <p:spPr bwMode="auto">
          <a:xfrm>
            <a:off x="9751115" y="4366135"/>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+7,833</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2" name="Rectangle 30">
            <a:extLst>
              <a:ext uri="{FF2B5EF4-FFF2-40B4-BE49-F238E27FC236}">
                <a16:creationId xmlns:a16="http://schemas.microsoft.com/office/drawing/2014/main" xmlns="" id="{134FC1EE-AEA1-4359-BE37-2EED5AD31203}"/>
              </a:ext>
            </a:extLst>
          </p:cNvPr>
          <p:cNvSpPr>
            <a:spLocks noChangeArrowheads="1"/>
          </p:cNvSpPr>
          <p:nvPr/>
        </p:nvSpPr>
        <p:spPr bwMode="auto">
          <a:xfrm>
            <a:off x="10737265" y="4366135"/>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+131%</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3" name="Picture 2" descr="Image result for purple mattress logo">
            <a:extLst>
              <a:ext uri="{FF2B5EF4-FFF2-40B4-BE49-F238E27FC236}">
                <a16:creationId xmlns:a16="http://schemas.microsoft.com/office/drawing/2014/main" xmlns="" id="{A8C366B1-62FE-49E3-9C34-5CD55A6051A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03543" y="4676115"/>
            <a:ext cx="598612" cy="182353"/>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30">
            <a:extLst>
              <a:ext uri="{FF2B5EF4-FFF2-40B4-BE49-F238E27FC236}">
                <a16:creationId xmlns:a16="http://schemas.microsoft.com/office/drawing/2014/main" xmlns="" id="{929D5FC2-5D2B-46AD-88E3-A3F6AC19FF8A}"/>
              </a:ext>
            </a:extLst>
          </p:cNvPr>
          <p:cNvSpPr>
            <a:spLocks noChangeArrowheads="1"/>
          </p:cNvSpPr>
          <p:nvPr/>
        </p:nvSpPr>
        <p:spPr bwMode="auto">
          <a:xfrm>
            <a:off x="5987372" y="4609943"/>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1,309</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5" name="Rectangle 30">
            <a:extLst>
              <a:ext uri="{FF2B5EF4-FFF2-40B4-BE49-F238E27FC236}">
                <a16:creationId xmlns:a16="http://schemas.microsoft.com/office/drawing/2014/main" xmlns="" id="{856E8208-1C48-428A-A104-64E9AE2C5CB8}"/>
              </a:ext>
            </a:extLst>
          </p:cNvPr>
          <p:cNvSpPr>
            <a:spLocks noChangeArrowheads="1"/>
          </p:cNvSpPr>
          <p:nvPr/>
        </p:nvSpPr>
        <p:spPr bwMode="auto">
          <a:xfrm>
            <a:off x="8466892" y="4612991"/>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1,630</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6" name="Rectangle 115">
            <a:extLst>
              <a:ext uri="{FF2B5EF4-FFF2-40B4-BE49-F238E27FC236}">
                <a16:creationId xmlns:a16="http://schemas.microsoft.com/office/drawing/2014/main" xmlns="" id="{2461D4A3-6F49-4B01-9EA3-7EB026F448C3}"/>
              </a:ext>
            </a:extLst>
          </p:cNvPr>
          <p:cNvSpPr>
            <a:spLocks noChangeArrowheads="1"/>
          </p:cNvSpPr>
          <p:nvPr/>
        </p:nvSpPr>
        <p:spPr bwMode="auto">
          <a:xfrm>
            <a:off x="9748067" y="4612991"/>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+321</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7" name="Rectangle 30">
            <a:extLst>
              <a:ext uri="{FF2B5EF4-FFF2-40B4-BE49-F238E27FC236}">
                <a16:creationId xmlns:a16="http://schemas.microsoft.com/office/drawing/2014/main" xmlns="" id="{80D95D71-52B0-4149-8C1D-83112D97A0D1}"/>
              </a:ext>
            </a:extLst>
          </p:cNvPr>
          <p:cNvSpPr>
            <a:spLocks noChangeArrowheads="1"/>
          </p:cNvSpPr>
          <p:nvPr/>
        </p:nvSpPr>
        <p:spPr bwMode="auto">
          <a:xfrm>
            <a:off x="10734218" y="4612991"/>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+25%</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8" name="Picture 62" descr="Image result for sofi lending logo">
            <a:extLst>
              <a:ext uri="{FF2B5EF4-FFF2-40B4-BE49-F238E27FC236}">
                <a16:creationId xmlns:a16="http://schemas.microsoft.com/office/drawing/2014/main" xmlns="" id="{C0DD42B6-A961-406B-854C-08B84580D24C}"/>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4620470" y="4884959"/>
            <a:ext cx="387274" cy="227984"/>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30">
            <a:extLst>
              <a:ext uri="{FF2B5EF4-FFF2-40B4-BE49-F238E27FC236}">
                <a16:creationId xmlns:a16="http://schemas.microsoft.com/office/drawing/2014/main" xmlns="" id="{8FF6864F-6960-4C5B-81DF-FA3F2F10160B}"/>
              </a:ext>
            </a:extLst>
          </p:cNvPr>
          <p:cNvSpPr>
            <a:spLocks noChangeArrowheads="1"/>
          </p:cNvSpPr>
          <p:nvPr/>
        </p:nvSpPr>
        <p:spPr bwMode="auto">
          <a:xfrm>
            <a:off x="5990419" y="4844608"/>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260</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0" name="Rectangle 30">
            <a:extLst>
              <a:ext uri="{FF2B5EF4-FFF2-40B4-BE49-F238E27FC236}">
                <a16:creationId xmlns:a16="http://schemas.microsoft.com/office/drawing/2014/main" xmlns="" id="{67BC5387-F451-41BA-BA02-114F0834672D}"/>
              </a:ext>
            </a:extLst>
          </p:cNvPr>
          <p:cNvSpPr>
            <a:spLocks noChangeArrowheads="1"/>
          </p:cNvSpPr>
          <p:nvPr/>
        </p:nvSpPr>
        <p:spPr bwMode="auto">
          <a:xfrm>
            <a:off x="8469939" y="4847656"/>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606</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1" name="Rectangle 120">
            <a:extLst>
              <a:ext uri="{FF2B5EF4-FFF2-40B4-BE49-F238E27FC236}">
                <a16:creationId xmlns:a16="http://schemas.microsoft.com/office/drawing/2014/main" xmlns="" id="{BA40471D-C16C-4BEE-8CD8-C70D3E20CFDE}"/>
              </a:ext>
            </a:extLst>
          </p:cNvPr>
          <p:cNvSpPr>
            <a:spLocks noChangeArrowheads="1"/>
          </p:cNvSpPr>
          <p:nvPr/>
        </p:nvSpPr>
        <p:spPr bwMode="auto">
          <a:xfrm>
            <a:off x="9751115" y="4847656"/>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+346</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2" name="Rectangle 30">
            <a:extLst>
              <a:ext uri="{FF2B5EF4-FFF2-40B4-BE49-F238E27FC236}">
                <a16:creationId xmlns:a16="http://schemas.microsoft.com/office/drawing/2014/main" xmlns="" id="{29B68CD7-1416-4D64-9967-31F357A6A480}"/>
              </a:ext>
            </a:extLst>
          </p:cNvPr>
          <p:cNvSpPr>
            <a:spLocks noChangeArrowheads="1"/>
          </p:cNvSpPr>
          <p:nvPr/>
        </p:nvSpPr>
        <p:spPr bwMode="auto">
          <a:xfrm>
            <a:off x="10737265" y="4847656"/>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+133%</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3" name="Picture 20" descr="Related image">
            <a:extLst>
              <a:ext uri="{FF2B5EF4-FFF2-40B4-BE49-F238E27FC236}">
                <a16:creationId xmlns:a16="http://schemas.microsoft.com/office/drawing/2014/main" xmlns="" id="{E91945E5-926E-4776-A668-1A4080C88405}"/>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4549483" y="5139200"/>
            <a:ext cx="503936" cy="218128"/>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Connector 51">
            <a:extLst>
              <a:ext uri="{FF2B5EF4-FFF2-40B4-BE49-F238E27FC236}">
                <a16:creationId xmlns:a16="http://schemas.microsoft.com/office/drawing/2014/main" xmlns="" id="{F91BD499-AFD1-41A9-A258-58D983902AD5}"/>
              </a:ext>
            </a:extLst>
          </p:cNvPr>
          <p:cNvCxnSpPr>
            <a:cxnSpLocks/>
          </p:cNvCxnSpPr>
          <p:nvPr/>
        </p:nvCxnSpPr>
        <p:spPr>
          <a:xfrm>
            <a:off x="4141259" y="5351887"/>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24" name="Rectangle 30">
            <a:extLst>
              <a:ext uri="{FF2B5EF4-FFF2-40B4-BE49-F238E27FC236}">
                <a16:creationId xmlns:a16="http://schemas.microsoft.com/office/drawing/2014/main" xmlns="" id="{19DCF812-685F-4221-B495-6A48EB1A2225}"/>
              </a:ext>
            </a:extLst>
          </p:cNvPr>
          <p:cNvSpPr>
            <a:spLocks noChangeArrowheads="1"/>
          </p:cNvSpPr>
          <p:nvPr/>
        </p:nvSpPr>
        <p:spPr bwMode="auto">
          <a:xfrm>
            <a:off x="5993467" y="5079274"/>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1,113</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5" name="Rectangle 30">
            <a:extLst>
              <a:ext uri="{FF2B5EF4-FFF2-40B4-BE49-F238E27FC236}">
                <a16:creationId xmlns:a16="http://schemas.microsoft.com/office/drawing/2014/main" xmlns="" id="{B5EB2A2A-6C6C-4D31-AD0D-144491A59508}"/>
              </a:ext>
            </a:extLst>
          </p:cNvPr>
          <p:cNvSpPr>
            <a:spLocks noChangeArrowheads="1"/>
          </p:cNvSpPr>
          <p:nvPr/>
        </p:nvSpPr>
        <p:spPr bwMode="auto">
          <a:xfrm>
            <a:off x="8472987" y="5082322"/>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2,254</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6" name="Rectangle 125">
            <a:extLst>
              <a:ext uri="{FF2B5EF4-FFF2-40B4-BE49-F238E27FC236}">
                <a16:creationId xmlns:a16="http://schemas.microsoft.com/office/drawing/2014/main" xmlns="" id="{2E9B3554-835E-4992-BBCB-067D21B47355}"/>
              </a:ext>
            </a:extLst>
          </p:cNvPr>
          <p:cNvSpPr>
            <a:spLocks noChangeArrowheads="1"/>
          </p:cNvSpPr>
          <p:nvPr/>
        </p:nvSpPr>
        <p:spPr bwMode="auto">
          <a:xfrm>
            <a:off x="9754162" y="5082322"/>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+1,141</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7" name="Rectangle 30">
            <a:extLst>
              <a:ext uri="{FF2B5EF4-FFF2-40B4-BE49-F238E27FC236}">
                <a16:creationId xmlns:a16="http://schemas.microsoft.com/office/drawing/2014/main" xmlns="" id="{FC23CB0A-8231-4324-A65C-267CD07C0DF6}"/>
              </a:ext>
            </a:extLst>
          </p:cNvPr>
          <p:cNvSpPr>
            <a:spLocks noChangeArrowheads="1"/>
          </p:cNvSpPr>
          <p:nvPr/>
        </p:nvSpPr>
        <p:spPr bwMode="auto">
          <a:xfrm>
            <a:off x="10740313" y="5082322"/>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+102%</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8" name="Picture 24" descr="Image result for tecovas logo">
            <a:extLst>
              <a:ext uri="{FF2B5EF4-FFF2-40B4-BE49-F238E27FC236}">
                <a16:creationId xmlns:a16="http://schemas.microsoft.com/office/drawing/2014/main" xmlns="" id="{ABAEA4D8-E85B-4230-94C6-FCCD25A7CA8F}"/>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4434651" y="5407345"/>
            <a:ext cx="740647" cy="135358"/>
          </a:xfrm>
          <a:prstGeom prst="rect">
            <a:avLst/>
          </a:prstGeom>
          <a:noFill/>
          <a:extLst>
            <a:ext uri="{909E8E84-426E-40DD-AFC4-6F175D3DCCD1}">
              <a14:hiddenFill xmlns:a14="http://schemas.microsoft.com/office/drawing/2010/main">
                <a:solidFill>
                  <a:srgbClr val="FFFFFF"/>
                </a:solidFill>
              </a14:hiddenFill>
            </a:ext>
          </a:extLst>
        </p:spPr>
      </p:pic>
      <p:sp>
        <p:nvSpPr>
          <p:cNvPr id="129" name="Rectangle 30">
            <a:extLst>
              <a:ext uri="{FF2B5EF4-FFF2-40B4-BE49-F238E27FC236}">
                <a16:creationId xmlns:a16="http://schemas.microsoft.com/office/drawing/2014/main" xmlns="" id="{82EFB9FF-39D0-40D8-9471-568761250EEB}"/>
              </a:ext>
            </a:extLst>
          </p:cNvPr>
          <p:cNvSpPr>
            <a:spLocks noChangeArrowheads="1"/>
          </p:cNvSpPr>
          <p:nvPr/>
        </p:nvSpPr>
        <p:spPr bwMode="auto">
          <a:xfrm>
            <a:off x="5996515" y="5307844"/>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549</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0" name="Rectangle 30">
            <a:extLst>
              <a:ext uri="{FF2B5EF4-FFF2-40B4-BE49-F238E27FC236}">
                <a16:creationId xmlns:a16="http://schemas.microsoft.com/office/drawing/2014/main" xmlns="" id="{0223B09F-CA1A-48DB-966F-259B2E222D04}"/>
              </a:ext>
            </a:extLst>
          </p:cNvPr>
          <p:cNvSpPr>
            <a:spLocks noChangeArrowheads="1"/>
          </p:cNvSpPr>
          <p:nvPr/>
        </p:nvSpPr>
        <p:spPr bwMode="auto">
          <a:xfrm>
            <a:off x="8476035" y="5310892"/>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1,013</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1" name="Rectangle 130">
            <a:extLst>
              <a:ext uri="{FF2B5EF4-FFF2-40B4-BE49-F238E27FC236}">
                <a16:creationId xmlns:a16="http://schemas.microsoft.com/office/drawing/2014/main" xmlns="" id="{DD1351B7-7483-46D9-874C-36848729A39E}"/>
              </a:ext>
            </a:extLst>
          </p:cNvPr>
          <p:cNvSpPr>
            <a:spLocks noChangeArrowheads="1"/>
          </p:cNvSpPr>
          <p:nvPr/>
        </p:nvSpPr>
        <p:spPr bwMode="auto">
          <a:xfrm>
            <a:off x="9757210" y="5310892"/>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+464</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2" name="Rectangle 30">
            <a:extLst>
              <a:ext uri="{FF2B5EF4-FFF2-40B4-BE49-F238E27FC236}">
                <a16:creationId xmlns:a16="http://schemas.microsoft.com/office/drawing/2014/main" xmlns="" id="{F6B329BC-D765-4AFD-A0E1-3499391132CA}"/>
              </a:ext>
            </a:extLst>
          </p:cNvPr>
          <p:cNvSpPr>
            <a:spLocks noChangeArrowheads="1"/>
          </p:cNvSpPr>
          <p:nvPr/>
        </p:nvSpPr>
        <p:spPr bwMode="auto">
          <a:xfrm>
            <a:off x="10743360" y="5310892"/>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+85%</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33" name="Straight Connector 132">
            <a:extLst>
              <a:ext uri="{FF2B5EF4-FFF2-40B4-BE49-F238E27FC236}">
                <a16:creationId xmlns:a16="http://schemas.microsoft.com/office/drawing/2014/main" xmlns="" id="{074222C6-AAC0-4C2D-BE96-671AA43CCB6F}"/>
              </a:ext>
            </a:extLst>
          </p:cNvPr>
          <p:cNvCxnSpPr>
            <a:cxnSpLocks/>
          </p:cNvCxnSpPr>
          <p:nvPr/>
        </p:nvCxnSpPr>
        <p:spPr>
          <a:xfrm>
            <a:off x="4132116" y="5580457"/>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34" name="Picture 30" descr="Image result for wish logo">
            <a:extLst>
              <a:ext uri="{FF2B5EF4-FFF2-40B4-BE49-F238E27FC236}">
                <a16:creationId xmlns:a16="http://schemas.microsoft.com/office/drawing/2014/main" xmlns="" id="{A8AF3DB3-9A75-4BDD-955F-598D6B595B89}"/>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555254" y="5612505"/>
            <a:ext cx="530461" cy="198337"/>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30">
            <a:extLst>
              <a:ext uri="{FF2B5EF4-FFF2-40B4-BE49-F238E27FC236}">
                <a16:creationId xmlns:a16="http://schemas.microsoft.com/office/drawing/2014/main" xmlns="" id="{5F8CB38F-3753-4557-B1FB-CADFAC1EB16E}"/>
              </a:ext>
            </a:extLst>
          </p:cNvPr>
          <p:cNvSpPr>
            <a:spLocks noChangeArrowheads="1"/>
          </p:cNvSpPr>
          <p:nvPr/>
        </p:nvSpPr>
        <p:spPr bwMode="auto">
          <a:xfrm>
            <a:off x="5993467" y="5566890"/>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18,307</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6" name="Rectangle 30">
            <a:extLst>
              <a:ext uri="{FF2B5EF4-FFF2-40B4-BE49-F238E27FC236}">
                <a16:creationId xmlns:a16="http://schemas.microsoft.com/office/drawing/2014/main" xmlns="" id="{10FE3A6B-38F6-446D-AB57-C18DFC4E4A52}"/>
              </a:ext>
            </a:extLst>
          </p:cNvPr>
          <p:cNvSpPr>
            <a:spLocks noChangeArrowheads="1"/>
          </p:cNvSpPr>
          <p:nvPr/>
        </p:nvSpPr>
        <p:spPr bwMode="auto">
          <a:xfrm>
            <a:off x="8472987" y="5569938"/>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40,463</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7" name="Rectangle 136">
            <a:extLst>
              <a:ext uri="{FF2B5EF4-FFF2-40B4-BE49-F238E27FC236}">
                <a16:creationId xmlns:a16="http://schemas.microsoft.com/office/drawing/2014/main" xmlns="" id="{C0D13F8A-0D31-4F01-902E-C9785C6CE77B}"/>
              </a:ext>
            </a:extLst>
          </p:cNvPr>
          <p:cNvSpPr>
            <a:spLocks noChangeArrowheads="1"/>
          </p:cNvSpPr>
          <p:nvPr/>
        </p:nvSpPr>
        <p:spPr bwMode="auto">
          <a:xfrm>
            <a:off x="9674518" y="5569938"/>
            <a:ext cx="785721"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+22,156</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8" name="Rectangle 30">
            <a:extLst>
              <a:ext uri="{FF2B5EF4-FFF2-40B4-BE49-F238E27FC236}">
                <a16:creationId xmlns:a16="http://schemas.microsoft.com/office/drawing/2014/main" xmlns="" id="{600C8036-1173-46C6-81C8-71DEC2819D99}"/>
              </a:ext>
            </a:extLst>
          </p:cNvPr>
          <p:cNvSpPr>
            <a:spLocks noChangeArrowheads="1"/>
          </p:cNvSpPr>
          <p:nvPr/>
        </p:nvSpPr>
        <p:spPr bwMode="auto">
          <a:xfrm>
            <a:off x="10740313" y="5569938"/>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+121%</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39" name="Straight Connector 138">
            <a:extLst>
              <a:ext uri="{FF2B5EF4-FFF2-40B4-BE49-F238E27FC236}">
                <a16:creationId xmlns:a16="http://schemas.microsoft.com/office/drawing/2014/main" xmlns="" id="{F1717F8F-8B2A-4A4D-B862-727848FC86EE}"/>
              </a:ext>
            </a:extLst>
          </p:cNvPr>
          <p:cNvCxnSpPr>
            <a:cxnSpLocks/>
          </p:cNvCxnSpPr>
          <p:nvPr/>
        </p:nvCxnSpPr>
        <p:spPr>
          <a:xfrm>
            <a:off x="4141259" y="5851694"/>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0" name="Picture 6" descr="Image result for zelle logo">
            <a:extLst>
              <a:ext uri="{FF2B5EF4-FFF2-40B4-BE49-F238E27FC236}">
                <a16:creationId xmlns:a16="http://schemas.microsoft.com/office/drawing/2014/main" xmlns="" id="{19FEEC35-893C-47A9-8CAE-FE6A58934A85}"/>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582601" y="5872808"/>
            <a:ext cx="503114" cy="233084"/>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30">
            <a:extLst>
              <a:ext uri="{FF2B5EF4-FFF2-40B4-BE49-F238E27FC236}">
                <a16:creationId xmlns:a16="http://schemas.microsoft.com/office/drawing/2014/main" xmlns="" id="{485A5092-D9DE-4D4A-9698-C45039DBB2DD}"/>
              </a:ext>
            </a:extLst>
          </p:cNvPr>
          <p:cNvSpPr>
            <a:spLocks noChangeArrowheads="1"/>
          </p:cNvSpPr>
          <p:nvPr/>
        </p:nvSpPr>
        <p:spPr bwMode="auto">
          <a:xfrm>
            <a:off x="5990419" y="5838127"/>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1,584</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Rectangle 30">
            <a:extLst>
              <a:ext uri="{FF2B5EF4-FFF2-40B4-BE49-F238E27FC236}">
                <a16:creationId xmlns:a16="http://schemas.microsoft.com/office/drawing/2014/main" xmlns="" id="{87BB193F-7D1D-4854-BE8C-0D69E93D88A8}"/>
              </a:ext>
            </a:extLst>
          </p:cNvPr>
          <p:cNvSpPr>
            <a:spLocks noChangeArrowheads="1"/>
          </p:cNvSpPr>
          <p:nvPr/>
        </p:nvSpPr>
        <p:spPr bwMode="auto">
          <a:xfrm>
            <a:off x="8469939" y="5841175"/>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3,008</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3" name="Rectangle 142">
            <a:extLst>
              <a:ext uri="{FF2B5EF4-FFF2-40B4-BE49-F238E27FC236}">
                <a16:creationId xmlns:a16="http://schemas.microsoft.com/office/drawing/2014/main" xmlns="" id="{B6F9815E-983E-4C44-A857-5C2775B5064D}"/>
              </a:ext>
            </a:extLst>
          </p:cNvPr>
          <p:cNvSpPr>
            <a:spLocks noChangeArrowheads="1"/>
          </p:cNvSpPr>
          <p:nvPr/>
        </p:nvSpPr>
        <p:spPr bwMode="auto">
          <a:xfrm>
            <a:off x="9751115" y="5841175"/>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+1,424</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4" name="Rectangle 30">
            <a:extLst>
              <a:ext uri="{FF2B5EF4-FFF2-40B4-BE49-F238E27FC236}">
                <a16:creationId xmlns:a16="http://schemas.microsoft.com/office/drawing/2014/main" xmlns="" id="{B179E65A-33D7-4B88-8CB0-DE10C33456D5}"/>
              </a:ext>
            </a:extLst>
          </p:cNvPr>
          <p:cNvSpPr>
            <a:spLocks noChangeArrowheads="1"/>
          </p:cNvSpPr>
          <p:nvPr/>
        </p:nvSpPr>
        <p:spPr bwMode="auto">
          <a:xfrm>
            <a:off x="10737265" y="5841175"/>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+90%</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45" name="Straight Connector 144">
            <a:extLst>
              <a:ext uri="{FF2B5EF4-FFF2-40B4-BE49-F238E27FC236}">
                <a16:creationId xmlns:a16="http://schemas.microsoft.com/office/drawing/2014/main" xmlns="" id="{75AFA85D-55FC-4E5D-9324-5BD2DE08142D}"/>
              </a:ext>
            </a:extLst>
          </p:cNvPr>
          <p:cNvCxnSpPr>
            <a:cxnSpLocks/>
          </p:cNvCxnSpPr>
          <p:nvPr/>
        </p:nvCxnSpPr>
        <p:spPr>
          <a:xfrm>
            <a:off x="4132116" y="6116835"/>
            <a:ext cx="7400014"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6" name="Picture 6" descr="Image result for zola logo">
            <a:extLst>
              <a:ext uri="{FF2B5EF4-FFF2-40B4-BE49-F238E27FC236}">
                <a16:creationId xmlns:a16="http://schemas.microsoft.com/office/drawing/2014/main" xmlns="" id="{3AC6B519-8E1D-4A9D-8944-E208D70F97F4}"/>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4534945" y="6160859"/>
            <a:ext cx="598426" cy="162063"/>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30">
            <a:extLst>
              <a:ext uri="{FF2B5EF4-FFF2-40B4-BE49-F238E27FC236}">
                <a16:creationId xmlns:a16="http://schemas.microsoft.com/office/drawing/2014/main" xmlns="" id="{56C31810-497A-4C70-87CC-46F0FC4BE227}"/>
              </a:ext>
            </a:extLst>
          </p:cNvPr>
          <p:cNvSpPr>
            <a:spLocks noChangeArrowheads="1"/>
          </p:cNvSpPr>
          <p:nvPr/>
        </p:nvSpPr>
        <p:spPr bwMode="auto">
          <a:xfrm>
            <a:off x="5987372" y="6084983"/>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254</a:t>
            </a:r>
            <a:endParaRPr lang="en-US" alt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Rectangle 30">
            <a:extLst>
              <a:ext uri="{FF2B5EF4-FFF2-40B4-BE49-F238E27FC236}">
                <a16:creationId xmlns:a16="http://schemas.microsoft.com/office/drawing/2014/main" xmlns="" id="{B6C68A05-7678-44F1-B702-02B8762F335D}"/>
              </a:ext>
            </a:extLst>
          </p:cNvPr>
          <p:cNvSpPr>
            <a:spLocks noChangeArrowheads="1"/>
          </p:cNvSpPr>
          <p:nvPr/>
        </p:nvSpPr>
        <p:spPr bwMode="auto">
          <a:xfrm>
            <a:off x="8466892" y="6088031"/>
            <a:ext cx="766663"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1,324</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9" name="Rectangle 148">
            <a:extLst>
              <a:ext uri="{FF2B5EF4-FFF2-40B4-BE49-F238E27FC236}">
                <a16:creationId xmlns:a16="http://schemas.microsoft.com/office/drawing/2014/main" xmlns="" id="{E3D14938-BB98-4CCF-8D30-B581384A1E9B}"/>
              </a:ext>
            </a:extLst>
          </p:cNvPr>
          <p:cNvSpPr>
            <a:spLocks noChangeArrowheads="1"/>
          </p:cNvSpPr>
          <p:nvPr/>
        </p:nvSpPr>
        <p:spPr bwMode="auto">
          <a:xfrm>
            <a:off x="9748067" y="6088031"/>
            <a:ext cx="706077"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+1,070</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0" name="Rectangle 30">
            <a:extLst>
              <a:ext uri="{FF2B5EF4-FFF2-40B4-BE49-F238E27FC236}">
                <a16:creationId xmlns:a16="http://schemas.microsoft.com/office/drawing/2014/main" xmlns="" id="{BE18B08A-5ADC-49E4-8FFE-7855AD1271B1}"/>
              </a:ext>
            </a:extLst>
          </p:cNvPr>
          <p:cNvSpPr>
            <a:spLocks noChangeArrowheads="1"/>
          </p:cNvSpPr>
          <p:nvPr/>
        </p:nvSpPr>
        <p:spPr bwMode="auto">
          <a:xfrm>
            <a:off x="10734218" y="6088031"/>
            <a:ext cx="706078" cy="309980"/>
          </a:xfrm>
          <a:prstGeom prst="rect">
            <a:avLst/>
          </a:prstGeom>
          <a:noFill/>
          <a:ln>
            <a:noFill/>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228554" fontAlgn="base">
              <a:spcBef>
                <a:spcPct val="0"/>
              </a:spcBef>
              <a:spcAft>
                <a:spcPct val="0"/>
              </a:spcAft>
              <a:buNone/>
              <a:defRPr/>
            </a:pPr>
            <a:r>
              <a:rPr lang="en-US" alt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+422%</a:t>
            </a:r>
            <a:endParaRPr lang="en-US" altLang="en-US" sz="1200"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1" name="Text Placeholder 3">
            <a:extLst>
              <a:ext uri="{FF2B5EF4-FFF2-40B4-BE49-F238E27FC236}">
                <a16:creationId xmlns:a16="http://schemas.microsoft.com/office/drawing/2014/main" xmlns="" id="{089A7732-F69C-4D99-9891-78D7323290B3}"/>
              </a:ext>
            </a:extLst>
          </p:cNvPr>
          <p:cNvSpPr txBox="1">
            <a:spLocks/>
          </p:cNvSpPr>
          <p:nvPr/>
        </p:nvSpPr>
        <p:spPr>
          <a:xfrm>
            <a:off x="3995234" y="6355343"/>
            <a:ext cx="6474148" cy="32760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228554"/>
            <a:r>
              <a:rPr lang="en-US" sz="500" dirty="0">
                <a:solidFill>
                  <a:prstClr val="black"/>
                </a:solidFill>
                <a:latin typeface="Open Sans" panose="020B0606030504020204" pitchFamily="34" charset="0"/>
                <a:ea typeface="Open Sans" panose="020B0606030504020204" pitchFamily="34" charset="0"/>
                <a:cs typeface="Open Sans" panose="020B0606030504020204" pitchFamily="34" charset="0"/>
              </a:rPr>
              <a:t>Source: VAB analysis of Nielsen Ad Intel data, TV spend (national cable TV, national broadcast TV, Spanish language broadcast TV, Spanish language cable TV, spot TV, syndication TV), March ‘15 – February ‘19 (calendar months).  VAB analysis of </a:t>
            </a:r>
            <a:r>
              <a:rPr lang="en-US" sz="5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Comscore</a:t>
            </a:r>
            <a:r>
              <a:rPr lang="en-US" sz="5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5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mediametrix</a:t>
            </a:r>
            <a:r>
              <a:rPr lang="en-US" sz="500" dirty="0">
                <a:solidFill>
                  <a:prstClr val="black"/>
                </a:solidFill>
                <a:latin typeface="Open Sans" panose="020B0606030504020204" pitchFamily="34" charset="0"/>
                <a:ea typeface="Open Sans" panose="020B0606030504020204" pitchFamily="34" charset="0"/>
                <a:cs typeface="Open Sans" panose="020B0606030504020204" pitchFamily="34" charset="0"/>
              </a:rPr>
              <a:t> multiplatform media trend data, total audience (Desktop P2+, Mobile 18+), March ’15 – February ’19 (calendar months). ‘Prior to TV Launch’ reflects the average monthly unique visitors based on when each brand’s website began being measured by </a:t>
            </a:r>
            <a:r>
              <a:rPr lang="en-US" sz="5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Comscore</a:t>
            </a:r>
            <a:r>
              <a:rPr lang="en-US" sz="500" dirty="0">
                <a:solidFill>
                  <a:prstClr val="black"/>
                </a:solidFill>
                <a:latin typeface="Open Sans" panose="020B0606030504020204" pitchFamily="34" charset="0"/>
                <a:ea typeface="Open Sans" panose="020B0606030504020204" pitchFamily="34" charset="0"/>
                <a:cs typeface="Open Sans" panose="020B0606030504020204" pitchFamily="34" charset="0"/>
              </a:rPr>
              <a:t>, or starting from March 2015 if measurement began before that month. </a:t>
            </a:r>
          </a:p>
        </p:txBody>
      </p:sp>
      <p:pic>
        <p:nvPicPr>
          <p:cNvPr id="152" name="Picture 15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128189" y="6531459"/>
            <a:ext cx="569668" cy="299966"/>
          </a:xfrm>
          <a:prstGeom prst="rect">
            <a:avLst/>
          </a:prstGeom>
        </p:spPr>
      </p:pic>
      <p:sp>
        <p:nvSpPr>
          <p:cNvPr id="154" name="TextBox 153">
            <a:extLst>
              <a:ext uri="{FF2B5EF4-FFF2-40B4-BE49-F238E27FC236}">
                <a16:creationId xmlns:a16="http://schemas.microsoft.com/office/drawing/2014/main" xmlns="" id="{AA11E944-92DA-4EC9-A9FC-94601A3046A0}"/>
              </a:ext>
            </a:extLst>
          </p:cNvPr>
          <p:cNvSpPr txBox="1"/>
          <p:nvPr/>
        </p:nvSpPr>
        <p:spPr>
          <a:xfrm>
            <a:off x="10696458" y="-1221"/>
            <a:ext cx="1490352"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‘Emerging’ Segment</a:t>
            </a:r>
          </a:p>
        </p:txBody>
      </p:sp>
      <p:sp>
        <p:nvSpPr>
          <p:cNvPr id="153" name="Slide Number Placeholder 8">
            <a:extLst>
              <a:ext uri="{FF2B5EF4-FFF2-40B4-BE49-F238E27FC236}">
                <a16:creationId xmlns:a16="http://schemas.microsoft.com/office/drawing/2014/main" xmlns="" id="{D1AA73BA-CC61-48C0-8F74-BA764076179F}"/>
              </a:ext>
            </a:extLst>
          </p:cNvPr>
          <p:cNvSpPr txBox="1">
            <a:spLocks/>
          </p:cNvSpPr>
          <p:nvPr/>
        </p:nvSpPr>
        <p:spPr>
          <a:xfrm>
            <a:off x="11587374"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6" name="Rectangle 155">
            <a:extLst>
              <a:ext uri="{FF2B5EF4-FFF2-40B4-BE49-F238E27FC236}">
                <a16:creationId xmlns:a16="http://schemas.microsoft.com/office/drawing/2014/main" xmlns="" id="{77042E70-1FA1-4CB6-BB2B-C5B226AF1EC3}"/>
              </a:ext>
            </a:extLst>
          </p:cNvPr>
          <p:cNvSpPr/>
          <p:nvPr/>
        </p:nvSpPr>
        <p:spPr>
          <a:xfrm>
            <a:off x="3964926" y="6644480"/>
            <a:ext cx="8227073"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7" name="Title 1">
            <a:extLst>
              <a:ext uri="{FF2B5EF4-FFF2-40B4-BE49-F238E27FC236}">
                <a16:creationId xmlns:a16="http://schemas.microsoft.com/office/drawing/2014/main" xmlns="" id="{9DE55C86-7079-419B-AB6D-1301DB260E1D}"/>
              </a:ext>
            </a:extLst>
          </p:cNvPr>
          <p:cNvSpPr txBox="1">
            <a:spLocks/>
          </p:cNvSpPr>
          <p:nvPr/>
        </p:nvSpPr>
        <p:spPr>
          <a:xfrm>
            <a:off x="-2712" y="-1803"/>
            <a:ext cx="1825650" cy="301664"/>
          </a:xfrm>
          <a:prstGeom prst="rect">
            <a:avLst/>
          </a:prstGeom>
          <a:solidFill>
            <a:schemeClr val="bg1"/>
          </a:solidFill>
          <a:ln>
            <a:solidFill>
              <a:schemeClr val="bg1"/>
            </a:solidFill>
          </a:ln>
        </p:spPr>
        <p:txBody>
          <a:bodyPr vert="horz" lIns="116626" tIns="58295" rIns="116626" bIns="58295"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914217">
              <a:defRPr/>
            </a:pPr>
            <a:r>
              <a:rPr lang="en-US" sz="14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WEBSITE TRAFFIC</a:t>
            </a:r>
          </a:p>
        </p:txBody>
      </p:sp>
      <p:pic>
        <p:nvPicPr>
          <p:cNvPr id="155" name="Picture 154">
            <a:hlinkClick r:id="rId23" action="ppaction://hlinksldjump"/>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2997542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B876DF4-EB41-4A68-B35C-3BC0861258F0}"/>
              </a:ext>
            </a:extLst>
          </p:cNvPr>
          <p:cNvSpPr/>
          <p:nvPr/>
        </p:nvSpPr>
        <p:spPr>
          <a:xfrm>
            <a:off x="136744" y="1111778"/>
            <a:ext cx="12017556" cy="5341235"/>
          </a:xfrm>
          <a:prstGeom prst="round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082">
              <a:defRPr/>
            </a:pPr>
            <a:endParaRPr lang="en-US" sz="23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2">
            <a:extLst>
              <a:ext uri="{FF2B5EF4-FFF2-40B4-BE49-F238E27FC236}">
                <a16:creationId xmlns:a16="http://schemas.microsoft.com/office/drawing/2014/main" xmlns="" id="{0FC09DD7-AD41-46A7-9398-8FFF46272436}"/>
              </a:ext>
            </a:extLst>
          </p:cNvPr>
          <p:cNvSpPr txBox="1">
            <a:spLocks/>
          </p:cNvSpPr>
          <p:nvPr/>
        </p:nvSpPr>
        <p:spPr>
          <a:xfrm>
            <a:off x="10117008" y="1153324"/>
            <a:ext cx="1235369" cy="40973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4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‘17 vs. ‘18</a:t>
            </a:r>
          </a:p>
          <a:p>
            <a:pPr marL="0" indent="0" algn="ctr" defTabSz="582944">
              <a:buNone/>
              <a:defRPr/>
            </a:pPr>
            <a:r>
              <a:rPr lang="en-US" sz="1400" b="1" u="sng" dirty="0">
                <a:solidFill>
                  <a:srgbClr val="0099FF"/>
                </a:solidFill>
                <a:latin typeface="Open Sans" panose="020B0606030504020204" pitchFamily="34" charset="0"/>
                <a:ea typeface="Open Sans" panose="020B0606030504020204" pitchFamily="34" charset="0"/>
                <a:cs typeface="Open Sans" panose="020B0606030504020204" pitchFamily="34" charset="0"/>
              </a:rPr>
              <a:t>YoY Diff</a:t>
            </a:r>
          </a:p>
        </p:txBody>
      </p:sp>
      <p:sp>
        <p:nvSpPr>
          <p:cNvPr id="15" name="Text Placeholder 2">
            <a:extLst>
              <a:ext uri="{FF2B5EF4-FFF2-40B4-BE49-F238E27FC236}">
                <a16:creationId xmlns:a16="http://schemas.microsoft.com/office/drawing/2014/main" xmlns="" id="{5C36C24A-29A3-4969-A1A1-E55E5296D1C3}"/>
              </a:ext>
            </a:extLst>
          </p:cNvPr>
          <p:cNvSpPr txBox="1">
            <a:spLocks/>
          </p:cNvSpPr>
          <p:nvPr/>
        </p:nvSpPr>
        <p:spPr>
          <a:xfrm>
            <a:off x="5932316" y="1446432"/>
            <a:ext cx="1001142" cy="18431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4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2016</a:t>
            </a:r>
          </a:p>
        </p:txBody>
      </p:sp>
      <p:sp>
        <p:nvSpPr>
          <p:cNvPr id="16" name="Text Placeholder 2">
            <a:extLst>
              <a:ext uri="{FF2B5EF4-FFF2-40B4-BE49-F238E27FC236}">
                <a16:creationId xmlns:a16="http://schemas.microsoft.com/office/drawing/2014/main" xmlns="" id="{1AB33077-0EBC-48FD-9F6C-1D0835E1A7F3}"/>
              </a:ext>
            </a:extLst>
          </p:cNvPr>
          <p:cNvSpPr txBox="1">
            <a:spLocks/>
          </p:cNvSpPr>
          <p:nvPr/>
        </p:nvSpPr>
        <p:spPr>
          <a:xfrm>
            <a:off x="7392677" y="1446432"/>
            <a:ext cx="1001142" cy="18431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4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2017</a:t>
            </a:r>
          </a:p>
        </p:txBody>
      </p:sp>
      <p:sp>
        <p:nvSpPr>
          <p:cNvPr id="17" name="Text Placeholder 2">
            <a:extLst>
              <a:ext uri="{FF2B5EF4-FFF2-40B4-BE49-F238E27FC236}">
                <a16:creationId xmlns:a16="http://schemas.microsoft.com/office/drawing/2014/main" xmlns="" id="{309CADD9-CF9E-4F80-9FFC-4964797F7615}"/>
              </a:ext>
            </a:extLst>
          </p:cNvPr>
          <p:cNvSpPr txBox="1">
            <a:spLocks/>
          </p:cNvSpPr>
          <p:nvPr/>
        </p:nvSpPr>
        <p:spPr>
          <a:xfrm>
            <a:off x="8917720" y="1446432"/>
            <a:ext cx="1001142" cy="18431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4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2018</a:t>
            </a:r>
          </a:p>
        </p:txBody>
      </p:sp>
      <p:sp>
        <p:nvSpPr>
          <p:cNvPr id="18" name="Text Placeholder 2">
            <a:extLst>
              <a:ext uri="{FF2B5EF4-FFF2-40B4-BE49-F238E27FC236}">
                <a16:creationId xmlns:a16="http://schemas.microsoft.com/office/drawing/2014/main" xmlns="" id="{DDFBC1BB-D91A-4DFB-818B-26435C8CEBBE}"/>
              </a:ext>
            </a:extLst>
          </p:cNvPr>
          <p:cNvSpPr txBox="1">
            <a:spLocks/>
          </p:cNvSpPr>
          <p:nvPr/>
        </p:nvSpPr>
        <p:spPr>
          <a:xfrm>
            <a:off x="3735542" y="1840161"/>
            <a:ext cx="1757037" cy="24370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TV Spend (000):</a:t>
            </a:r>
          </a:p>
        </p:txBody>
      </p:sp>
      <p:sp>
        <p:nvSpPr>
          <p:cNvPr id="24" name="Text Placeholder 2">
            <a:extLst>
              <a:ext uri="{FF2B5EF4-FFF2-40B4-BE49-F238E27FC236}">
                <a16:creationId xmlns:a16="http://schemas.microsoft.com/office/drawing/2014/main" xmlns="" id="{884ED1AC-B8A3-4F8C-AE52-166FF28A9F89}"/>
              </a:ext>
            </a:extLst>
          </p:cNvPr>
          <p:cNvSpPr txBox="1">
            <a:spLocks/>
          </p:cNvSpPr>
          <p:nvPr/>
        </p:nvSpPr>
        <p:spPr>
          <a:xfrm>
            <a:off x="8718541" y="2208460"/>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$200,000</a:t>
            </a:r>
          </a:p>
        </p:txBody>
      </p:sp>
      <p:sp>
        <p:nvSpPr>
          <p:cNvPr id="25" name="Text Placeholder 2">
            <a:extLst>
              <a:ext uri="{FF2B5EF4-FFF2-40B4-BE49-F238E27FC236}">
                <a16:creationId xmlns:a16="http://schemas.microsoft.com/office/drawing/2014/main" xmlns="" id="{AB9AC8FF-2850-447F-A8D3-3CD611408BF1}"/>
              </a:ext>
            </a:extLst>
          </p:cNvPr>
          <p:cNvSpPr txBox="1">
            <a:spLocks/>
          </p:cNvSpPr>
          <p:nvPr/>
        </p:nvSpPr>
        <p:spPr>
          <a:xfrm>
            <a:off x="7267975" y="2206448"/>
            <a:ext cx="968333" cy="25236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$150,000</a:t>
            </a:r>
          </a:p>
        </p:txBody>
      </p:sp>
      <p:sp>
        <p:nvSpPr>
          <p:cNvPr id="26" name="Text Placeholder 2">
            <a:extLst>
              <a:ext uri="{FF2B5EF4-FFF2-40B4-BE49-F238E27FC236}">
                <a16:creationId xmlns:a16="http://schemas.microsoft.com/office/drawing/2014/main" xmlns="" id="{36DF124B-BF3D-4695-8014-9A626FAE1AF4}"/>
              </a:ext>
            </a:extLst>
          </p:cNvPr>
          <p:cNvSpPr txBox="1">
            <a:spLocks/>
          </p:cNvSpPr>
          <p:nvPr/>
        </p:nvSpPr>
        <p:spPr>
          <a:xfrm>
            <a:off x="5664877" y="2202670"/>
            <a:ext cx="1098942" cy="25992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$118,000</a:t>
            </a:r>
          </a:p>
        </p:txBody>
      </p:sp>
      <p:sp>
        <p:nvSpPr>
          <p:cNvPr id="27" name="Text Placeholder 2">
            <a:extLst>
              <a:ext uri="{FF2B5EF4-FFF2-40B4-BE49-F238E27FC236}">
                <a16:creationId xmlns:a16="http://schemas.microsoft.com/office/drawing/2014/main" xmlns="" id="{CF886E40-C1CD-4699-88A8-2EF8228FA963}"/>
              </a:ext>
            </a:extLst>
          </p:cNvPr>
          <p:cNvSpPr txBox="1">
            <a:spLocks/>
          </p:cNvSpPr>
          <p:nvPr/>
        </p:nvSpPr>
        <p:spPr>
          <a:xfrm>
            <a:off x="3737098" y="2210780"/>
            <a:ext cx="1757037" cy="24370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Revenue (000):</a:t>
            </a:r>
          </a:p>
        </p:txBody>
      </p:sp>
      <p:sp>
        <p:nvSpPr>
          <p:cNvPr id="29" name="Text Placeholder 2">
            <a:extLst>
              <a:ext uri="{FF2B5EF4-FFF2-40B4-BE49-F238E27FC236}">
                <a16:creationId xmlns:a16="http://schemas.microsoft.com/office/drawing/2014/main" xmlns="" id="{6DEF59F8-B9DA-43B8-9160-F6F4B5523364}"/>
              </a:ext>
            </a:extLst>
          </p:cNvPr>
          <p:cNvSpPr txBox="1">
            <a:spLocks/>
          </p:cNvSpPr>
          <p:nvPr/>
        </p:nvSpPr>
        <p:spPr>
          <a:xfrm>
            <a:off x="8718541" y="1837841"/>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$33,871</a:t>
            </a:r>
          </a:p>
        </p:txBody>
      </p:sp>
      <p:sp>
        <p:nvSpPr>
          <p:cNvPr id="30" name="Text Placeholder 2">
            <a:extLst>
              <a:ext uri="{FF2B5EF4-FFF2-40B4-BE49-F238E27FC236}">
                <a16:creationId xmlns:a16="http://schemas.microsoft.com/office/drawing/2014/main" xmlns="" id="{61F85971-4C4C-41AB-A6AA-4EB8A348134B}"/>
              </a:ext>
            </a:extLst>
          </p:cNvPr>
          <p:cNvSpPr txBox="1">
            <a:spLocks/>
          </p:cNvSpPr>
          <p:nvPr/>
        </p:nvSpPr>
        <p:spPr>
          <a:xfrm>
            <a:off x="1690180" y="2032630"/>
            <a:ext cx="1340323" cy="2483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2009</a:t>
            </a:r>
          </a:p>
        </p:txBody>
      </p:sp>
      <p:sp>
        <p:nvSpPr>
          <p:cNvPr id="31" name="Text Placeholder 2">
            <a:extLst>
              <a:ext uri="{FF2B5EF4-FFF2-40B4-BE49-F238E27FC236}">
                <a16:creationId xmlns:a16="http://schemas.microsoft.com/office/drawing/2014/main" xmlns="" id="{3252387F-5F78-4A64-A350-1850D66D6520}"/>
              </a:ext>
            </a:extLst>
          </p:cNvPr>
          <p:cNvSpPr txBox="1">
            <a:spLocks/>
          </p:cNvSpPr>
          <p:nvPr/>
        </p:nvSpPr>
        <p:spPr>
          <a:xfrm>
            <a:off x="2688431" y="2032630"/>
            <a:ext cx="1340323" cy="2483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2017</a:t>
            </a:r>
          </a:p>
        </p:txBody>
      </p:sp>
      <p:sp>
        <p:nvSpPr>
          <p:cNvPr id="35" name="Text Placeholder 2">
            <a:extLst>
              <a:ext uri="{FF2B5EF4-FFF2-40B4-BE49-F238E27FC236}">
                <a16:creationId xmlns:a16="http://schemas.microsoft.com/office/drawing/2014/main" xmlns="" id="{9BAC56A1-7200-4C0C-94A0-ED9846AC8C68}"/>
              </a:ext>
            </a:extLst>
          </p:cNvPr>
          <p:cNvSpPr txBox="1">
            <a:spLocks/>
          </p:cNvSpPr>
          <p:nvPr/>
        </p:nvSpPr>
        <p:spPr>
          <a:xfrm>
            <a:off x="7267975" y="1835829"/>
            <a:ext cx="968333" cy="25236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$852</a:t>
            </a:r>
          </a:p>
        </p:txBody>
      </p:sp>
      <p:sp>
        <p:nvSpPr>
          <p:cNvPr id="36" name="Text Placeholder 2">
            <a:extLst>
              <a:ext uri="{FF2B5EF4-FFF2-40B4-BE49-F238E27FC236}">
                <a16:creationId xmlns:a16="http://schemas.microsoft.com/office/drawing/2014/main" xmlns="" id="{3BDD3586-881F-41F7-B284-5805C42DEFE8}"/>
              </a:ext>
            </a:extLst>
          </p:cNvPr>
          <p:cNvSpPr txBox="1">
            <a:spLocks/>
          </p:cNvSpPr>
          <p:nvPr/>
        </p:nvSpPr>
        <p:spPr>
          <a:xfrm>
            <a:off x="5664877" y="1832051"/>
            <a:ext cx="1098942" cy="25992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7" name="Text Placeholder 2">
            <a:extLst>
              <a:ext uri="{FF2B5EF4-FFF2-40B4-BE49-F238E27FC236}">
                <a16:creationId xmlns:a16="http://schemas.microsoft.com/office/drawing/2014/main" xmlns="" id="{4289DDFE-5BEE-42E9-9AEE-990F191B0584}"/>
              </a:ext>
            </a:extLst>
          </p:cNvPr>
          <p:cNvSpPr txBox="1">
            <a:spLocks/>
          </p:cNvSpPr>
          <p:nvPr/>
        </p:nvSpPr>
        <p:spPr>
          <a:xfrm>
            <a:off x="10128834" y="2210016"/>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+$50,000</a:t>
            </a:r>
          </a:p>
        </p:txBody>
      </p:sp>
      <p:sp>
        <p:nvSpPr>
          <p:cNvPr id="38" name="Text Placeholder 2">
            <a:extLst>
              <a:ext uri="{FF2B5EF4-FFF2-40B4-BE49-F238E27FC236}">
                <a16:creationId xmlns:a16="http://schemas.microsoft.com/office/drawing/2014/main" xmlns="" id="{E18A94B0-62E8-410F-B45C-2F54BFCCA8CA}"/>
              </a:ext>
            </a:extLst>
          </p:cNvPr>
          <p:cNvSpPr txBox="1">
            <a:spLocks/>
          </p:cNvSpPr>
          <p:nvPr/>
        </p:nvSpPr>
        <p:spPr>
          <a:xfrm>
            <a:off x="10128834" y="1838397"/>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+$33,019</a:t>
            </a:r>
          </a:p>
        </p:txBody>
      </p:sp>
      <p:sp>
        <p:nvSpPr>
          <p:cNvPr id="39" name="Text Placeholder 2">
            <a:extLst>
              <a:ext uri="{FF2B5EF4-FFF2-40B4-BE49-F238E27FC236}">
                <a16:creationId xmlns:a16="http://schemas.microsoft.com/office/drawing/2014/main" xmlns="" id="{9C5D3169-A113-4D4C-8C54-C761CBCF1732}"/>
              </a:ext>
            </a:extLst>
          </p:cNvPr>
          <p:cNvSpPr txBox="1">
            <a:spLocks/>
          </p:cNvSpPr>
          <p:nvPr/>
        </p:nvSpPr>
        <p:spPr>
          <a:xfrm>
            <a:off x="11214307" y="2206021"/>
            <a:ext cx="699335" cy="24246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+33%</a:t>
            </a:r>
          </a:p>
        </p:txBody>
      </p:sp>
      <p:cxnSp>
        <p:nvCxnSpPr>
          <p:cNvPr id="40" name="Straight Connector 39">
            <a:extLst>
              <a:ext uri="{FF2B5EF4-FFF2-40B4-BE49-F238E27FC236}">
                <a16:creationId xmlns:a16="http://schemas.microsoft.com/office/drawing/2014/main" xmlns="" id="{D32627B5-5A49-4376-87BE-AB09A28E5407}"/>
              </a:ext>
            </a:extLst>
          </p:cNvPr>
          <p:cNvCxnSpPr>
            <a:cxnSpLocks/>
          </p:cNvCxnSpPr>
          <p:nvPr/>
        </p:nvCxnSpPr>
        <p:spPr>
          <a:xfrm>
            <a:off x="219151" y="2607308"/>
            <a:ext cx="11871748" cy="0"/>
          </a:xfrm>
          <a:prstGeom prst="line">
            <a:avLst/>
          </a:prstGeom>
          <a:ln w="190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72" name="Text Placeholder 2">
            <a:extLst>
              <a:ext uri="{FF2B5EF4-FFF2-40B4-BE49-F238E27FC236}">
                <a16:creationId xmlns:a16="http://schemas.microsoft.com/office/drawing/2014/main" xmlns="" id="{4A4FD22D-37B4-44DC-862A-6979FF4E7E15}"/>
              </a:ext>
            </a:extLst>
          </p:cNvPr>
          <p:cNvSpPr txBox="1">
            <a:spLocks/>
          </p:cNvSpPr>
          <p:nvPr/>
        </p:nvSpPr>
        <p:spPr>
          <a:xfrm>
            <a:off x="3718439" y="2774655"/>
            <a:ext cx="1757037" cy="24370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TV Spend (000):</a:t>
            </a:r>
          </a:p>
        </p:txBody>
      </p:sp>
      <p:sp>
        <p:nvSpPr>
          <p:cNvPr id="74" name="Text Placeholder 2">
            <a:extLst>
              <a:ext uri="{FF2B5EF4-FFF2-40B4-BE49-F238E27FC236}">
                <a16:creationId xmlns:a16="http://schemas.microsoft.com/office/drawing/2014/main" xmlns="" id="{1E84191D-F318-451B-AE89-3892DDEB4A4D}"/>
              </a:ext>
            </a:extLst>
          </p:cNvPr>
          <p:cNvSpPr txBox="1">
            <a:spLocks/>
          </p:cNvSpPr>
          <p:nvPr/>
        </p:nvSpPr>
        <p:spPr>
          <a:xfrm>
            <a:off x="8536776" y="3142955"/>
            <a:ext cx="1182906" cy="24602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$405,780</a:t>
            </a:r>
          </a:p>
        </p:txBody>
      </p:sp>
      <p:sp>
        <p:nvSpPr>
          <p:cNvPr id="75" name="Text Placeholder 2">
            <a:extLst>
              <a:ext uri="{FF2B5EF4-FFF2-40B4-BE49-F238E27FC236}">
                <a16:creationId xmlns:a16="http://schemas.microsoft.com/office/drawing/2014/main" xmlns="" id="{2FAC09EE-B746-4E30-BFD0-192994569F43}"/>
              </a:ext>
            </a:extLst>
          </p:cNvPr>
          <p:cNvSpPr txBox="1">
            <a:spLocks/>
          </p:cNvSpPr>
          <p:nvPr/>
        </p:nvSpPr>
        <p:spPr>
          <a:xfrm>
            <a:off x="7267975" y="3140943"/>
            <a:ext cx="968333" cy="25236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$282,664</a:t>
            </a:r>
          </a:p>
        </p:txBody>
      </p:sp>
      <p:sp>
        <p:nvSpPr>
          <p:cNvPr id="76" name="Text Placeholder 2">
            <a:extLst>
              <a:ext uri="{FF2B5EF4-FFF2-40B4-BE49-F238E27FC236}">
                <a16:creationId xmlns:a16="http://schemas.microsoft.com/office/drawing/2014/main" xmlns="" id="{42F32CB2-CB59-4767-A875-52AABF8F15F1}"/>
              </a:ext>
            </a:extLst>
          </p:cNvPr>
          <p:cNvSpPr txBox="1">
            <a:spLocks/>
          </p:cNvSpPr>
          <p:nvPr/>
        </p:nvSpPr>
        <p:spPr>
          <a:xfrm>
            <a:off x="5664877" y="3137165"/>
            <a:ext cx="1098942" cy="25992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$171,302</a:t>
            </a:r>
          </a:p>
        </p:txBody>
      </p:sp>
      <p:sp>
        <p:nvSpPr>
          <p:cNvPr id="77" name="Text Placeholder 2">
            <a:extLst>
              <a:ext uri="{FF2B5EF4-FFF2-40B4-BE49-F238E27FC236}">
                <a16:creationId xmlns:a16="http://schemas.microsoft.com/office/drawing/2014/main" xmlns="" id="{AA3AC8B0-2037-4681-898A-269D4F78854B}"/>
              </a:ext>
            </a:extLst>
          </p:cNvPr>
          <p:cNvSpPr txBox="1">
            <a:spLocks/>
          </p:cNvSpPr>
          <p:nvPr/>
        </p:nvSpPr>
        <p:spPr>
          <a:xfrm>
            <a:off x="3719995" y="3145275"/>
            <a:ext cx="1757037" cy="24370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Revenue (000):</a:t>
            </a:r>
          </a:p>
        </p:txBody>
      </p:sp>
      <p:sp>
        <p:nvSpPr>
          <p:cNvPr id="78" name="Text Placeholder 2">
            <a:extLst>
              <a:ext uri="{FF2B5EF4-FFF2-40B4-BE49-F238E27FC236}">
                <a16:creationId xmlns:a16="http://schemas.microsoft.com/office/drawing/2014/main" xmlns="" id="{2DCA57E8-7FF7-4400-B9CB-20F37D6352EF}"/>
              </a:ext>
            </a:extLst>
          </p:cNvPr>
          <p:cNvSpPr txBox="1">
            <a:spLocks/>
          </p:cNvSpPr>
          <p:nvPr/>
        </p:nvSpPr>
        <p:spPr>
          <a:xfrm>
            <a:off x="8718541" y="2772336"/>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$50,560</a:t>
            </a:r>
          </a:p>
        </p:txBody>
      </p:sp>
      <p:sp>
        <p:nvSpPr>
          <p:cNvPr id="79" name="Text Placeholder 2">
            <a:extLst>
              <a:ext uri="{FF2B5EF4-FFF2-40B4-BE49-F238E27FC236}">
                <a16:creationId xmlns:a16="http://schemas.microsoft.com/office/drawing/2014/main" xmlns="" id="{FFF7C7B3-6D2F-4FFB-90F4-F3DFD161822B}"/>
              </a:ext>
            </a:extLst>
          </p:cNvPr>
          <p:cNvSpPr txBox="1">
            <a:spLocks/>
          </p:cNvSpPr>
          <p:nvPr/>
        </p:nvSpPr>
        <p:spPr>
          <a:xfrm>
            <a:off x="1673077" y="2967124"/>
            <a:ext cx="1340323" cy="2483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2006</a:t>
            </a:r>
          </a:p>
        </p:txBody>
      </p:sp>
      <p:sp>
        <p:nvSpPr>
          <p:cNvPr id="80" name="Text Placeholder 2">
            <a:extLst>
              <a:ext uri="{FF2B5EF4-FFF2-40B4-BE49-F238E27FC236}">
                <a16:creationId xmlns:a16="http://schemas.microsoft.com/office/drawing/2014/main" xmlns="" id="{B36D2B57-A8D1-4B65-B811-49D387163C1E}"/>
              </a:ext>
            </a:extLst>
          </p:cNvPr>
          <p:cNvSpPr txBox="1">
            <a:spLocks/>
          </p:cNvSpPr>
          <p:nvPr/>
        </p:nvSpPr>
        <p:spPr>
          <a:xfrm>
            <a:off x="2671328" y="2967125"/>
            <a:ext cx="1340323" cy="2483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2017</a:t>
            </a:r>
          </a:p>
        </p:txBody>
      </p:sp>
      <p:sp>
        <p:nvSpPr>
          <p:cNvPr id="81" name="Text Placeholder 2">
            <a:extLst>
              <a:ext uri="{FF2B5EF4-FFF2-40B4-BE49-F238E27FC236}">
                <a16:creationId xmlns:a16="http://schemas.microsoft.com/office/drawing/2014/main" xmlns="" id="{ABA928B6-8311-4296-987E-89350FDC7875}"/>
              </a:ext>
            </a:extLst>
          </p:cNvPr>
          <p:cNvSpPr txBox="1">
            <a:spLocks/>
          </p:cNvSpPr>
          <p:nvPr/>
        </p:nvSpPr>
        <p:spPr>
          <a:xfrm>
            <a:off x="7267975" y="2770324"/>
            <a:ext cx="968333" cy="25236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$15,538</a:t>
            </a:r>
          </a:p>
        </p:txBody>
      </p:sp>
      <p:sp>
        <p:nvSpPr>
          <p:cNvPr id="82" name="Text Placeholder 2">
            <a:extLst>
              <a:ext uri="{FF2B5EF4-FFF2-40B4-BE49-F238E27FC236}">
                <a16:creationId xmlns:a16="http://schemas.microsoft.com/office/drawing/2014/main" xmlns="" id="{41FBB8CE-9D0F-410A-9401-FA5F127C9E0A}"/>
              </a:ext>
            </a:extLst>
          </p:cNvPr>
          <p:cNvSpPr txBox="1">
            <a:spLocks/>
          </p:cNvSpPr>
          <p:nvPr/>
        </p:nvSpPr>
        <p:spPr>
          <a:xfrm>
            <a:off x="5664877" y="2766546"/>
            <a:ext cx="1098942" cy="25992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3" name="Text Placeholder 2">
            <a:extLst>
              <a:ext uri="{FF2B5EF4-FFF2-40B4-BE49-F238E27FC236}">
                <a16:creationId xmlns:a16="http://schemas.microsoft.com/office/drawing/2014/main" xmlns="" id="{51E7492A-DEC6-44D0-839B-33B25C4C4628}"/>
              </a:ext>
            </a:extLst>
          </p:cNvPr>
          <p:cNvSpPr txBox="1">
            <a:spLocks/>
          </p:cNvSpPr>
          <p:nvPr/>
        </p:nvSpPr>
        <p:spPr>
          <a:xfrm>
            <a:off x="10031033" y="3144511"/>
            <a:ext cx="1098942" cy="289153"/>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+$123,116</a:t>
            </a:r>
          </a:p>
        </p:txBody>
      </p:sp>
      <p:sp>
        <p:nvSpPr>
          <p:cNvPr id="84" name="Text Placeholder 2">
            <a:extLst>
              <a:ext uri="{FF2B5EF4-FFF2-40B4-BE49-F238E27FC236}">
                <a16:creationId xmlns:a16="http://schemas.microsoft.com/office/drawing/2014/main" xmlns="" id="{18D27328-4040-4780-8E5F-C7BADE3A13BC}"/>
              </a:ext>
            </a:extLst>
          </p:cNvPr>
          <p:cNvSpPr txBox="1">
            <a:spLocks/>
          </p:cNvSpPr>
          <p:nvPr/>
        </p:nvSpPr>
        <p:spPr>
          <a:xfrm>
            <a:off x="10128834" y="2772892"/>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+$35,022</a:t>
            </a:r>
          </a:p>
        </p:txBody>
      </p:sp>
      <p:sp>
        <p:nvSpPr>
          <p:cNvPr id="85" name="Text Placeholder 2">
            <a:extLst>
              <a:ext uri="{FF2B5EF4-FFF2-40B4-BE49-F238E27FC236}">
                <a16:creationId xmlns:a16="http://schemas.microsoft.com/office/drawing/2014/main" xmlns="" id="{85A575F5-62F6-4760-AAAD-CC834B3CFE0A}"/>
              </a:ext>
            </a:extLst>
          </p:cNvPr>
          <p:cNvSpPr txBox="1">
            <a:spLocks/>
          </p:cNvSpPr>
          <p:nvPr/>
        </p:nvSpPr>
        <p:spPr>
          <a:xfrm>
            <a:off x="11197204" y="3140516"/>
            <a:ext cx="699335" cy="24246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+44%</a:t>
            </a:r>
          </a:p>
        </p:txBody>
      </p:sp>
      <p:cxnSp>
        <p:nvCxnSpPr>
          <p:cNvPr id="86" name="Straight Connector 85">
            <a:extLst>
              <a:ext uri="{FF2B5EF4-FFF2-40B4-BE49-F238E27FC236}">
                <a16:creationId xmlns:a16="http://schemas.microsoft.com/office/drawing/2014/main" xmlns="" id="{3B0D6AC8-3B60-47BF-AB27-6454322AF91D}"/>
              </a:ext>
            </a:extLst>
          </p:cNvPr>
          <p:cNvCxnSpPr>
            <a:cxnSpLocks/>
          </p:cNvCxnSpPr>
          <p:nvPr/>
        </p:nvCxnSpPr>
        <p:spPr>
          <a:xfrm>
            <a:off x="202048" y="3541803"/>
            <a:ext cx="11871748" cy="0"/>
          </a:xfrm>
          <a:prstGeom prst="line">
            <a:avLst/>
          </a:prstGeom>
          <a:ln w="190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xmlns="" id="{6621CC07-D47B-4818-895A-3B941E81357D}"/>
              </a:ext>
            </a:extLst>
          </p:cNvPr>
          <p:cNvCxnSpPr>
            <a:cxnSpLocks/>
          </p:cNvCxnSpPr>
          <p:nvPr/>
        </p:nvCxnSpPr>
        <p:spPr>
          <a:xfrm>
            <a:off x="220707" y="4446754"/>
            <a:ext cx="11871748" cy="0"/>
          </a:xfrm>
          <a:prstGeom prst="line">
            <a:avLst/>
          </a:prstGeom>
          <a:ln w="190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02" name="Text Placeholder 2">
            <a:extLst>
              <a:ext uri="{FF2B5EF4-FFF2-40B4-BE49-F238E27FC236}">
                <a16:creationId xmlns:a16="http://schemas.microsoft.com/office/drawing/2014/main" xmlns="" id="{24527DFB-782B-4168-9156-D237C462DAFF}"/>
              </a:ext>
            </a:extLst>
          </p:cNvPr>
          <p:cNvSpPr txBox="1">
            <a:spLocks/>
          </p:cNvSpPr>
          <p:nvPr/>
        </p:nvSpPr>
        <p:spPr>
          <a:xfrm>
            <a:off x="3746427" y="4593885"/>
            <a:ext cx="1757037" cy="24370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TV Spend (000):</a:t>
            </a:r>
          </a:p>
        </p:txBody>
      </p:sp>
      <p:sp>
        <p:nvSpPr>
          <p:cNvPr id="104" name="Text Placeholder 2">
            <a:extLst>
              <a:ext uri="{FF2B5EF4-FFF2-40B4-BE49-F238E27FC236}">
                <a16:creationId xmlns:a16="http://schemas.microsoft.com/office/drawing/2014/main" xmlns="" id="{95EBB346-035F-4C6D-A079-907194FAB9E6}"/>
              </a:ext>
            </a:extLst>
          </p:cNvPr>
          <p:cNvSpPr txBox="1">
            <a:spLocks/>
          </p:cNvSpPr>
          <p:nvPr/>
        </p:nvSpPr>
        <p:spPr>
          <a:xfrm>
            <a:off x="8620740" y="4962185"/>
            <a:ext cx="1098942" cy="285539"/>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$160,000</a:t>
            </a:r>
          </a:p>
        </p:txBody>
      </p:sp>
      <p:sp>
        <p:nvSpPr>
          <p:cNvPr id="105" name="Text Placeholder 2">
            <a:extLst>
              <a:ext uri="{FF2B5EF4-FFF2-40B4-BE49-F238E27FC236}">
                <a16:creationId xmlns:a16="http://schemas.microsoft.com/office/drawing/2014/main" xmlns="" id="{7DF9154F-E2BD-4C55-B18C-47D5DFD4DE13}"/>
              </a:ext>
            </a:extLst>
          </p:cNvPr>
          <p:cNvSpPr txBox="1">
            <a:spLocks/>
          </p:cNvSpPr>
          <p:nvPr/>
        </p:nvSpPr>
        <p:spPr>
          <a:xfrm>
            <a:off x="7267975" y="4960173"/>
            <a:ext cx="968333" cy="25236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$80,000</a:t>
            </a:r>
          </a:p>
        </p:txBody>
      </p:sp>
      <p:sp>
        <p:nvSpPr>
          <p:cNvPr id="106" name="Text Placeholder 2">
            <a:extLst>
              <a:ext uri="{FF2B5EF4-FFF2-40B4-BE49-F238E27FC236}">
                <a16:creationId xmlns:a16="http://schemas.microsoft.com/office/drawing/2014/main" xmlns="" id="{DCEA0322-DB87-4BCE-A513-2FF60FA49BB6}"/>
              </a:ext>
            </a:extLst>
          </p:cNvPr>
          <p:cNvSpPr txBox="1">
            <a:spLocks/>
          </p:cNvSpPr>
          <p:nvPr/>
        </p:nvSpPr>
        <p:spPr>
          <a:xfrm>
            <a:off x="5664877" y="4956395"/>
            <a:ext cx="1098942" cy="25992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$20,000</a:t>
            </a:r>
          </a:p>
        </p:txBody>
      </p:sp>
      <p:sp>
        <p:nvSpPr>
          <p:cNvPr id="107" name="Text Placeholder 2">
            <a:extLst>
              <a:ext uri="{FF2B5EF4-FFF2-40B4-BE49-F238E27FC236}">
                <a16:creationId xmlns:a16="http://schemas.microsoft.com/office/drawing/2014/main" xmlns="" id="{2BEE3A82-06B3-44C6-A7B9-970F188E798C}"/>
              </a:ext>
            </a:extLst>
          </p:cNvPr>
          <p:cNvSpPr txBox="1">
            <a:spLocks/>
          </p:cNvSpPr>
          <p:nvPr/>
        </p:nvSpPr>
        <p:spPr>
          <a:xfrm>
            <a:off x="3747983" y="4964505"/>
            <a:ext cx="1757037" cy="24370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Revenue (000):</a:t>
            </a:r>
          </a:p>
        </p:txBody>
      </p:sp>
      <p:sp>
        <p:nvSpPr>
          <p:cNvPr id="108" name="Text Placeholder 2">
            <a:extLst>
              <a:ext uri="{FF2B5EF4-FFF2-40B4-BE49-F238E27FC236}">
                <a16:creationId xmlns:a16="http://schemas.microsoft.com/office/drawing/2014/main" xmlns="" id="{35F36D29-4BFF-4EBE-9E4D-7B96C916FE3C}"/>
              </a:ext>
            </a:extLst>
          </p:cNvPr>
          <p:cNvSpPr txBox="1">
            <a:spLocks/>
          </p:cNvSpPr>
          <p:nvPr/>
        </p:nvSpPr>
        <p:spPr>
          <a:xfrm>
            <a:off x="8718541" y="4591566"/>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$13,195</a:t>
            </a:r>
          </a:p>
        </p:txBody>
      </p:sp>
      <p:sp>
        <p:nvSpPr>
          <p:cNvPr id="109" name="Text Placeholder 2">
            <a:extLst>
              <a:ext uri="{FF2B5EF4-FFF2-40B4-BE49-F238E27FC236}">
                <a16:creationId xmlns:a16="http://schemas.microsoft.com/office/drawing/2014/main" xmlns="" id="{805638E3-AEDF-46EE-ADDF-DA60090F8AA4}"/>
              </a:ext>
            </a:extLst>
          </p:cNvPr>
          <p:cNvSpPr txBox="1">
            <a:spLocks/>
          </p:cNvSpPr>
          <p:nvPr/>
        </p:nvSpPr>
        <p:spPr>
          <a:xfrm>
            <a:off x="1701065" y="4786355"/>
            <a:ext cx="1340323" cy="2483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2013</a:t>
            </a:r>
          </a:p>
        </p:txBody>
      </p:sp>
      <p:sp>
        <p:nvSpPr>
          <p:cNvPr id="110" name="Text Placeholder 2">
            <a:extLst>
              <a:ext uri="{FF2B5EF4-FFF2-40B4-BE49-F238E27FC236}">
                <a16:creationId xmlns:a16="http://schemas.microsoft.com/office/drawing/2014/main" xmlns="" id="{6D0BA3DA-4E4D-4AEE-B130-24B522A048DE}"/>
              </a:ext>
            </a:extLst>
          </p:cNvPr>
          <p:cNvSpPr txBox="1">
            <a:spLocks/>
          </p:cNvSpPr>
          <p:nvPr/>
        </p:nvSpPr>
        <p:spPr>
          <a:xfrm>
            <a:off x="2699316" y="4786355"/>
            <a:ext cx="1340323" cy="2483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2017</a:t>
            </a:r>
          </a:p>
        </p:txBody>
      </p:sp>
      <p:sp>
        <p:nvSpPr>
          <p:cNvPr id="111" name="Text Placeholder 2">
            <a:extLst>
              <a:ext uri="{FF2B5EF4-FFF2-40B4-BE49-F238E27FC236}">
                <a16:creationId xmlns:a16="http://schemas.microsoft.com/office/drawing/2014/main" xmlns="" id="{D69D383D-527D-4B38-97A1-5C554A90D37C}"/>
              </a:ext>
            </a:extLst>
          </p:cNvPr>
          <p:cNvSpPr txBox="1">
            <a:spLocks/>
          </p:cNvSpPr>
          <p:nvPr/>
        </p:nvSpPr>
        <p:spPr>
          <a:xfrm>
            <a:off x="7267975" y="4589554"/>
            <a:ext cx="968333" cy="25236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$3,023</a:t>
            </a:r>
          </a:p>
        </p:txBody>
      </p:sp>
      <p:sp>
        <p:nvSpPr>
          <p:cNvPr id="112" name="Text Placeholder 2">
            <a:extLst>
              <a:ext uri="{FF2B5EF4-FFF2-40B4-BE49-F238E27FC236}">
                <a16:creationId xmlns:a16="http://schemas.microsoft.com/office/drawing/2014/main" xmlns="" id="{BC26314D-4823-48DE-A24F-426CEB549524}"/>
              </a:ext>
            </a:extLst>
          </p:cNvPr>
          <p:cNvSpPr txBox="1">
            <a:spLocks/>
          </p:cNvSpPr>
          <p:nvPr/>
        </p:nvSpPr>
        <p:spPr>
          <a:xfrm>
            <a:off x="5664877" y="4585776"/>
            <a:ext cx="1098942" cy="25992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13" name="Text Placeholder 2">
            <a:extLst>
              <a:ext uri="{FF2B5EF4-FFF2-40B4-BE49-F238E27FC236}">
                <a16:creationId xmlns:a16="http://schemas.microsoft.com/office/drawing/2014/main" xmlns="" id="{076D60B3-0439-4B66-9BDC-C0530707FF3B}"/>
              </a:ext>
            </a:extLst>
          </p:cNvPr>
          <p:cNvSpPr txBox="1">
            <a:spLocks/>
          </p:cNvSpPr>
          <p:nvPr/>
        </p:nvSpPr>
        <p:spPr>
          <a:xfrm>
            <a:off x="10128834" y="4963741"/>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+$80,000</a:t>
            </a:r>
          </a:p>
        </p:txBody>
      </p:sp>
      <p:sp>
        <p:nvSpPr>
          <p:cNvPr id="114" name="Text Placeholder 2">
            <a:extLst>
              <a:ext uri="{FF2B5EF4-FFF2-40B4-BE49-F238E27FC236}">
                <a16:creationId xmlns:a16="http://schemas.microsoft.com/office/drawing/2014/main" xmlns="" id="{2ADA3C25-B3A3-4242-B9C4-618313B715BA}"/>
              </a:ext>
            </a:extLst>
          </p:cNvPr>
          <p:cNvSpPr txBox="1">
            <a:spLocks/>
          </p:cNvSpPr>
          <p:nvPr/>
        </p:nvSpPr>
        <p:spPr>
          <a:xfrm>
            <a:off x="10128834" y="4592122"/>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+$10,172</a:t>
            </a:r>
          </a:p>
        </p:txBody>
      </p:sp>
      <p:sp>
        <p:nvSpPr>
          <p:cNvPr id="115" name="Text Placeholder 2">
            <a:extLst>
              <a:ext uri="{FF2B5EF4-FFF2-40B4-BE49-F238E27FC236}">
                <a16:creationId xmlns:a16="http://schemas.microsoft.com/office/drawing/2014/main" xmlns="" id="{293922C9-30CA-4807-A77E-2D087A42F9B6}"/>
              </a:ext>
            </a:extLst>
          </p:cNvPr>
          <p:cNvSpPr txBox="1">
            <a:spLocks/>
          </p:cNvSpPr>
          <p:nvPr/>
        </p:nvSpPr>
        <p:spPr>
          <a:xfrm>
            <a:off x="11225192" y="4959746"/>
            <a:ext cx="699335" cy="24246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+100%</a:t>
            </a:r>
          </a:p>
        </p:txBody>
      </p:sp>
      <p:cxnSp>
        <p:nvCxnSpPr>
          <p:cNvPr id="116" name="Straight Connector 115">
            <a:extLst>
              <a:ext uri="{FF2B5EF4-FFF2-40B4-BE49-F238E27FC236}">
                <a16:creationId xmlns:a16="http://schemas.microsoft.com/office/drawing/2014/main" xmlns="" id="{E9599CEE-2DEA-493B-8DFB-4667F6906844}"/>
              </a:ext>
            </a:extLst>
          </p:cNvPr>
          <p:cNvCxnSpPr>
            <a:cxnSpLocks/>
          </p:cNvCxnSpPr>
          <p:nvPr/>
        </p:nvCxnSpPr>
        <p:spPr>
          <a:xfrm>
            <a:off x="230036" y="5361033"/>
            <a:ext cx="11871748" cy="0"/>
          </a:xfrm>
          <a:prstGeom prst="line">
            <a:avLst/>
          </a:prstGeom>
          <a:ln w="190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38" name="TextBox 137">
            <a:extLst>
              <a:ext uri="{FF2B5EF4-FFF2-40B4-BE49-F238E27FC236}">
                <a16:creationId xmlns:a16="http://schemas.microsoft.com/office/drawing/2014/main" xmlns="" id="{E2ED52F6-D737-49E7-86CC-0FF99B708959}"/>
              </a:ext>
            </a:extLst>
          </p:cNvPr>
          <p:cNvSpPr txBox="1"/>
          <p:nvPr/>
        </p:nvSpPr>
        <p:spPr>
          <a:xfrm>
            <a:off x="950371" y="248986"/>
            <a:ext cx="10402005" cy="923073"/>
          </a:xfrm>
          <a:prstGeom prst="rect">
            <a:avLst/>
          </a:prstGeom>
          <a:noFill/>
        </p:spPr>
        <p:txBody>
          <a:bodyPr wrap="square" rtlCol="0">
            <a:spAutoFit/>
          </a:bodyPr>
          <a:lstStyle/>
          <a:p>
            <a:pPr algn="ctr" defTabSz="457109">
              <a:defRPr/>
            </a:pPr>
            <a:r>
              <a:rPr lang="en-US" sz="2699" kern="0" spc="-100" dirty="0">
                <a:solidFill>
                  <a:prstClr val="white"/>
                </a:solidFill>
                <a:latin typeface="Open Sans" panose="020B0606030504020204" pitchFamily="34" charset="0"/>
                <a:ea typeface="Open Sans" panose="020B0606030504020204" pitchFamily="34" charset="0"/>
                <a:cs typeface="Open Sans" panose="020B0606030504020204" pitchFamily="34" charset="0"/>
              </a:rPr>
              <a:t>In Regards To Sales, ‘Emerging’ DTC Brands Often See Their Revenues Take Off When They Launch Their First TV Campaign</a:t>
            </a:r>
          </a:p>
        </p:txBody>
      </p:sp>
      <p:sp>
        <p:nvSpPr>
          <p:cNvPr id="103" name="Text Placeholder 2">
            <a:extLst>
              <a:ext uri="{FF2B5EF4-FFF2-40B4-BE49-F238E27FC236}">
                <a16:creationId xmlns:a16="http://schemas.microsoft.com/office/drawing/2014/main" xmlns="" id="{88A92C9A-4294-44CF-BA25-323F82952D9E}"/>
              </a:ext>
            </a:extLst>
          </p:cNvPr>
          <p:cNvSpPr txBox="1">
            <a:spLocks/>
          </p:cNvSpPr>
          <p:nvPr/>
        </p:nvSpPr>
        <p:spPr>
          <a:xfrm>
            <a:off x="886811" y="1441143"/>
            <a:ext cx="819699" cy="23608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defTabSz="582944">
              <a:buNone/>
              <a:defRPr/>
            </a:pPr>
            <a:r>
              <a:rPr lang="en-US" sz="14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Brand</a:t>
            </a:r>
          </a:p>
        </p:txBody>
      </p:sp>
      <p:sp>
        <p:nvSpPr>
          <p:cNvPr id="118" name="Text Placeholder 2">
            <a:extLst>
              <a:ext uri="{FF2B5EF4-FFF2-40B4-BE49-F238E27FC236}">
                <a16:creationId xmlns:a16="http://schemas.microsoft.com/office/drawing/2014/main" xmlns="" id="{A90DC4C2-6CEE-4E0E-950B-411AB7E0A46C}"/>
              </a:ext>
            </a:extLst>
          </p:cNvPr>
          <p:cNvSpPr txBox="1">
            <a:spLocks/>
          </p:cNvSpPr>
          <p:nvPr/>
        </p:nvSpPr>
        <p:spPr>
          <a:xfrm>
            <a:off x="1858957" y="1226505"/>
            <a:ext cx="1085526" cy="23608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Year</a:t>
            </a:r>
            <a:r>
              <a:rPr lang="en-US" sz="14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 Founded</a:t>
            </a:r>
          </a:p>
        </p:txBody>
      </p:sp>
      <p:sp>
        <p:nvSpPr>
          <p:cNvPr id="132" name="Text Placeholder 2">
            <a:extLst>
              <a:ext uri="{FF2B5EF4-FFF2-40B4-BE49-F238E27FC236}">
                <a16:creationId xmlns:a16="http://schemas.microsoft.com/office/drawing/2014/main" xmlns="" id="{CF8369CF-43B0-4F07-85E7-4E275FB5C566}"/>
              </a:ext>
            </a:extLst>
          </p:cNvPr>
          <p:cNvSpPr txBox="1">
            <a:spLocks/>
          </p:cNvSpPr>
          <p:nvPr/>
        </p:nvSpPr>
        <p:spPr>
          <a:xfrm>
            <a:off x="2941170" y="1232788"/>
            <a:ext cx="928275" cy="3700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TV</a:t>
            </a:r>
            <a:r>
              <a:rPr lang="en-US" sz="14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 Launch</a:t>
            </a:r>
          </a:p>
        </p:txBody>
      </p:sp>
      <p:pic>
        <p:nvPicPr>
          <p:cNvPr id="135" name="Picture 42" descr="Image result for touch of modern logo">
            <a:extLst>
              <a:ext uri="{FF2B5EF4-FFF2-40B4-BE49-F238E27FC236}">
                <a16:creationId xmlns:a16="http://schemas.microsoft.com/office/drawing/2014/main" xmlns="" id="{2197FB80-3AB3-4161-B28A-0CD79564842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8483" y="2095970"/>
            <a:ext cx="1512968" cy="10910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2" descr="Image result for cargurus logo">
            <a:extLst>
              <a:ext uri="{FF2B5EF4-FFF2-40B4-BE49-F238E27FC236}">
                <a16:creationId xmlns:a16="http://schemas.microsoft.com/office/drawing/2014/main" xmlns="" id="{99CFC9A4-8314-4001-8AA3-A32DF9F8AA9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7314" y="2909926"/>
            <a:ext cx="1451643" cy="368433"/>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8" descr="Image result for thirdlove logo">
            <a:extLst>
              <a:ext uri="{FF2B5EF4-FFF2-40B4-BE49-F238E27FC236}">
                <a16:creationId xmlns:a16="http://schemas.microsoft.com/office/drawing/2014/main" xmlns="" id="{4BC8090F-8422-4F1F-9735-531ECC257C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4282" y="4648887"/>
            <a:ext cx="1322603" cy="450423"/>
          </a:xfrm>
          <a:prstGeom prst="rect">
            <a:avLst/>
          </a:prstGeom>
          <a:noFill/>
          <a:extLst>
            <a:ext uri="{909E8E84-426E-40DD-AFC4-6F175D3DCCD1}">
              <a14:hiddenFill xmlns:a14="http://schemas.microsoft.com/office/drawing/2010/main">
                <a:solidFill>
                  <a:srgbClr val="FFFFFF"/>
                </a:solidFill>
              </a14:hiddenFill>
            </a:ext>
          </a:extLst>
        </p:spPr>
      </p:pic>
      <p:sp>
        <p:nvSpPr>
          <p:cNvPr id="134" name="Text Placeholder 3">
            <a:extLst>
              <a:ext uri="{FF2B5EF4-FFF2-40B4-BE49-F238E27FC236}">
                <a16:creationId xmlns:a16="http://schemas.microsoft.com/office/drawing/2014/main" xmlns="" id="{F2411A9F-5EB6-4629-A2A3-45A21421F68E}"/>
              </a:ext>
            </a:extLst>
          </p:cNvPr>
          <p:cNvSpPr txBox="1">
            <a:spLocks/>
          </p:cNvSpPr>
          <p:nvPr/>
        </p:nvSpPr>
        <p:spPr>
          <a:xfrm>
            <a:off x="152381" y="6435755"/>
            <a:ext cx="9901208" cy="242575"/>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defTabSz="582944">
              <a:buNone/>
              <a:defRPr/>
            </a:pPr>
            <a:r>
              <a:rPr lang="en-US" sz="600" dirty="0">
                <a:solidFill>
                  <a:prstClr val="white"/>
                </a:solidFill>
                <a:latin typeface="Open Sans" panose="020B0606030504020204" pitchFamily="34" charset="0"/>
                <a:ea typeface="Open Sans" panose="020B0606030504020204" pitchFamily="34" charset="0"/>
                <a:cs typeface="Open Sans" panose="020B0606030504020204" pitchFamily="34" charset="0"/>
              </a:rPr>
              <a:t>Source: TV spend based on VAB analysis of Nielsen Ad Intel data, TV spend (national cable TV, national broadcast TV, Spanish language broadcast TV, Spanish language cable TV, spot TV, syndication TV), CY 2016-2018. Revenues for public companies are based on company filings (10-K) for U.S. revenue via SEC.gov (EDGAR).  Revenues for private companies are based on reports/projections/guidance provided publicly by company founders/representatives, or analyst estimates/forecasts, and reported within business/technology news outlets such as Bloomberg, CNBC, </a:t>
            </a:r>
            <a:r>
              <a:rPr lang="en-US" sz="6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Digiday</a:t>
            </a:r>
            <a:r>
              <a:rPr lang="en-US" sz="600" dirty="0">
                <a:solidFill>
                  <a:prstClr val="white"/>
                </a:solidFill>
                <a:latin typeface="Open Sans" panose="020B0606030504020204" pitchFamily="34" charset="0"/>
                <a:ea typeface="Open Sans" panose="020B0606030504020204" pitchFamily="34" charset="0"/>
                <a:cs typeface="Open Sans" panose="020B0606030504020204" pitchFamily="34" charset="0"/>
              </a:rPr>
              <a:t>, Forbes, Inc., Recode, TechCrunch, WSJ, etc.</a:t>
            </a:r>
          </a:p>
        </p:txBody>
      </p:sp>
      <p:sp>
        <p:nvSpPr>
          <p:cNvPr id="137" name="Title 1">
            <a:extLst>
              <a:ext uri="{FF2B5EF4-FFF2-40B4-BE49-F238E27FC236}">
                <a16:creationId xmlns:a16="http://schemas.microsoft.com/office/drawing/2014/main" xmlns="" id="{7D60CD2E-F86A-4633-88C5-ED0C3AE6887B}"/>
              </a:ext>
            </a:extLst>
          </p:cNvPr>
          <p:cNvSpPr txBox="1">
            <a:spLocks/>
          </p:cNvSpPr>
          <p:nvPr/>
        </p:nvSpPr>
        <p:spPr>
          <a:xfrm>
            <a:off x="-2712" y="-1803"/>
            <a:ext cx="1257081" cy="301664"/>
          </a:xfrm>
          <a:prstGeom prst="rect">
            <a:avLst/>
          </a:prstGeom>
          <a:solidFill>
            <a:schemeClr val="bg1"/>
          </a:solidFill>
          <a:ln>
            <a:solidFill>
              <a:schemeClr val="bg1"/>
            </a:solidFill>
          </a:ln>
        </p:spPr>
        <p:txBody>
          <a:bodyPr vert="horz" lIns="116626" tIns="58295" rIns="116626" bIns="58295"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914217">
              <a:defRPr/>
            </a:pPr>
            <a:r>
              <a:rPr lang="en-US" sz="14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REVENUES</a:t>
            </a:r>
          </a:p>
        </p:txBody>
      </p:sp>
      <p:sp>
        <p:nvSpPr>
          <p:cNvPr id="142" name="Text Placeholder 2">
            <a:extLst>
              <a:ext uri="{FF2B5EF4-FFF2-40B4-BE49-F238E27FC236}">
                <a16:creationId xmlns:a16="http://schemas.microsoft.com/office/drawing/2014/main" xmlns="" id="{D93862BE-69B9-4321-9AC2-19ED7B0C0DA4}"/>
              </a:ext>
            </a:extLst>
          </p:cNvPr>
          <p:cNvSpPr txBox="1">
            <a:spLocks/>
          </p:cNvSpPr>
          <p:nvPr/>
        </p:nvSpPr>
        <p:spPr>
          <a:xfrm>
            <a:off x="3738653" y="3690490"/>
            <a:ext cx="1757037" cy="24370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TV Spend (000):</a:t>
            </a:r>
          </a:p>
        </p:txBody>
      </p:sp>
      <p:sp>
        <p:nvSpPr>
          <p:cNvPr id="143" name="Text Placeholder 2">
            <a:extLst>
              <a:ext uri="{FF2B5EF4-FFF2-40B4-BE49-F238E27FC236}">
                <a16:creationId xmlns:a16="http://schemas.microsoft.com/office/drawing/2014/main" xmlns="" id="{E600CF3C-018C-4FF2-93CC-0EBD81B15836}"/>
              </a:ext>
            </a:extLst>
          </p:cNvPr>
          <p:cNvSpPr txBox="1">
            <a:spLocks/>
          </p:cNvSpPr>
          <p:nvPr/>
        </p:nvSpPr>
        <p:spPr>
          <a:xfrm>
            <a:off x="8538331" y="4058790"/>
            <a:ext cx="1182906" cy="275540"/>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$2,600,000</a:t>
            </a:r>
          </a:p>
        </p:txBody>
      </p:sp>
      <p:sp>
        <p:nvSpPr>
          <p:cNvPr id="144" name="Text Placeholder 2">
            <a:extLst>
              <a:ext uri="{FF2B5EF4-FFF2-40B4-BE49-F238E27FC236}">
                <a16:creationId xmlns:a16="http://schemas.microsoft.com/office/drawing/2014/main" xmlns="" id="{901D97AD-9DA2-48D2-9EE3-CFB2DDDFE298}"/>
              </a:ext>
            </a:extLst>
          </p:cNvPr>
          <p:cNvSpPr txBox="1">
            <a:spLocks/>
          </p:cNvSpPr>
          <p:nvPr/>
        </p:nvSpPr>
        <p:spPr>
          <a:xfrm>
            <a:off x="7222979" y="4056778"/>
            <a:ext cx="1014885" cy="25236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$1,500,000</a:t>
            </a:r>
          </a:p>
        </p:txBody>
      </p:sp>
      <p:sp>
        <p:nvSpPr>
          <p:cNvPr id="145" name="Text Placeholder 2">
            <a:extLst>
              <a:ext uri="{FF2B5EF4-FFF2-40B4-BE49-F238E27FC236}">
                <a16:creationId xmlns:a16="http://schemas.microsoft.com/office/drawing/2014/main" xmlns="" id="{04F4C661-1236-4C39-87D1-C1A9B2C3D93C}"/>
              </a:ext>
            </a:extLst>
          </p:cNvPr>
          <p:cNvSpPr txBox="1">
            <a:spLocks/>
          </p:cNvSpPr>
          <p:nvPr/>
        </p:nvSpPr>
        <p:spPr>
          <a:xfrm>
            <a:off x="5666432" y="4053000"/>
            <a:ext cx="1098942" cy="25992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$880,000</a:t>
            </a:r>
          </a:p>
        </p:txBody>
      </p:sp>
      <p:sp>
        <p:nvSpPr>
          <p:cNvPr id="146" name="Text Placeholder 2">
            <a:extLst>
              <a:ext uri="{FF2B5EF4-FFF2-40B4-BE49-F238E27FC236}">
                <a16:creationId xmlns:a16="http://schemas.microsoft.com/office/drawing/2014/main" xmlns="" id="{5CA78A84-9950-4667-B850-95C7E21493F7}"/>
              </a:ext>
            </a:extLst>
          </p:cNvPr>
          <p:cNvSpPr txBox="1">
            <a:spLocks/>
          </p:cNvSpPr>
          <p:nvPr/>
        </p:nvSpPr>
        <p:spPr>
          <a:xfrm>
            <a:off x="3740209" y="4061109"/>
            <a:ext cx="1757037" cy="24370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Revenue (000):</a:t>
            </a:r>
          </a:p>
        </p:txBody>
      </p:sp>
      <p:sp>
        <p:nvSpPr>
          <p:cNvPr id="147" name="Text Placeholder 2">
            <a:extLst>
              <a:ext uri="{FF2B5EF4-FFF2-40B4-BE49-F238E27FC236}">
                <a16:creationId xmlns:a16="http://schemas.microsoft.com/office/drawing/2014/main" xmlns="" id="{E61B1DCD-7573-44BA-A83C-F1DA76435790}"/>
              </a:ext>
            </a:extLst>
          </p:cNvPr>
          <p:cNvSpPr txBox="1">
            <a:spLocks/>
          </p:cNvSpPr>
          <p:nvPr/>
        </p:nvSpPr>
        <p:spPr>
          <a:xfrm>
            <a:off x="8720096" y="3688171"/>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$137,282</a:t>
            </a:r>
          </a:p>
        </p:txBody>
      </p:sp>
      <p:sp>
        <p:nvSpPr>
          <p:cNvPr id="148" name="Text Placeholder 2">
            <a:extLst>
              <a:ext uri="{FF2B5EF4-FFF2-40B4-BE49-F238E27FC236}">
                <a16:creationId xmlns:a16="http://schemas.microsoft.com/office/drawing/2014/main" xmlns="" id="{C4E7C758-1AC8-44DF-9F32-3AD8E8711FBD}"/>
              </a:ext>
            </a:extLst>
          </p:cNvPr>
          <p:cNvSpPr txBox="1">
            <a:spLocks/>
          </p:cNvSpPr>
          <p:nvPr/>
        </p:nvSpPr>
        <p:spPr>
          <a:xfrm>
            <a:off x="1693291" y="3882959"/>
            <a:ext cx="1340323" cy="2483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2011</a:t>
            </a:r>
          </a:p>
        </p:txBody>
      </p:sp>
      <p:sp>
        <p:nvSpPr>
          <p:cNvPr id="149" name="Text Placeholder 2">
            <a:extLst>
              <a:ext uri="{FF2B5EF4-FFF2-40B4-BE49-F238E27FC236}">
                <a16:creationId xmlns:a16="http://schemas.microsoft.com/office/drawing/2014/main" xmlns="" id="{82EB325B-E8B1-4AF2-8334-217F67F31084}"/>
              </a:ext>
            </a:extLst>
          </p:cNvPr>
          <p:cNvSpPr txBox="1">
            <a:spLocks/>
          </p:cNvSpPr>
          <p:nvPr/>
        </p:nvSpPr>
        <p:spPr>
          <a:xfrm>
            <a:off x="2691542" y="3882960"/>
            <a:ext cx="1340323" cy="2483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2016</a:t>
            </a:r>
          </a:p>
        </p:txBody>
      </p:sp>
      <p:sp>
        <p:nvSpPr>
          <p:cNvPr id="150" name="Text Placeholder 2">
            <a:extLst>
              <a:ext uri="{FF2B5EF4-FFF2-40B4-BE49-F238E27FC236}">
                <a16:creationId xmlns:a16="http://schemas.microsoft.com/office/drawing/2014/main" xmlns="" id="{6DB4E336-03F2-4F1E-B4B3-A69512032C12}"/>
              </a:ext>
            </a:extLst>
          </p:cNvPr>
          <p:cNvSpPr txBox="1">
            <a:spLocks/>
          </p:cNvSpPr>
          <p:nvPr/>
        </p:nvSpPr>
        <p:spPr>
          <a:xfrm>
            <a:off x="7269531" y="3686159"/>
            <a:ext cx="968333" cy="25236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$99,405</a:t>
            </a:r>
          </a:p>
        </p:txBody>
      </p:sp>
      <p:sp>
        <p:nvSpPr>
          <p:cNvPr id="151" name="Text Placeholder 2">
            <a:extLst>
              <a:ext uri="{FF2B5EF4-FFF2-40B4-BE49-F238E27FC236}">
                <a16:creationId xmlns:a16="http://schemas.microsoft.com/office/drawing/2014/main" xmlns="" id="{0DAE8AC1-61B3-4B26-864A-A66C861EA512}"/>
              </a:ext>
            </a:extLst>
          </p:cNvPr>
          <p:cNvSpPr txBox="1">
            <a:spLocks/>
          </p:cNvSpPr>
          <p:nvPr/>
        </p:nvSpPr>
        <p:spPr>
          <a:xfrm>
            <a:off x="5666432" y="3682381"/>
            <a:ext cx="1098942" cy="25992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$85,433</a:t>
            </a:r>
          </a:p>
        </p:txBody>
      </p:sp>
      <p:sp>
        <p:nvSpPr>
          <p:cNvPr id="152" name="Text Placeholder 2">
            <a:extLst>
              <a:ext uri="{FF2B5EF4-FFF2-40B4-BE49-F238E27FC236}">
                <a16:creationId xmlns:a16="http://schemas.microsoft.com/office/drawing/2014/main" xmlns="" id="{BD98EBD3-078D-4A3D-8CB4-6F824A8FC534}"/>
              </a:ext>
            </a:extLst>
          </p:cNvPr>
          <p:cNvSpPr txBox="1">
            <a:spLocks/>
          </p:cNvSpPr>
          <p:nvPr/>
        </p:nvSpPr>
        <p:spPr>
          <a:xfrm>
            <a:off x="10032588" y="4060346"/>
            <a:ext cx="1098942"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+$1,100,000</a:t>
            </a:r>
          </a:p>
        </p:txBody>
      </p:sp>
      <p:sp>
        <p:nvSpPr>
          <p:cNvPr id="153" name="Text Placeholder 2">
            <a:extLst>
              <a:ext uri="{FF2B5EF4-FFF2-40B4-BE49-F238E27FC236}">
                <a16:creationId xmlns:a16="http://schemas.microsoft.com/office/drawing/2014/main" xmlns="" id="{9A2A2719-5DD9-43B6-AAE8-40B2BC8616F4}"/>
              </a:ext>
            </a:extLst>
          </p:cNvPr>
          <p:cNvSpPr txBox="1">
            <a:spLocks/>
          </p:cNvSpPr>
          <p:nvPr/>
        </p:nvSpPr>
        <p:spPr>
          <a:xfrm>
            <a:off x="10130390" y="3688727"/>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+$37,877</a:t>
            </a:r>
          </a:p>
        </p:txBody>
      </p:sp>
      <p:sp>
        <p:nvSpPr>
          <p:cNvPr id="154" name="Text Placeholder 2">
            <a:extLst>
              <a:ext uri="{FF2B5EF4-FFF2-40B4-BE49-F238E27FC236}">
                <a16:creationId xmlns:a16="http://schemas.microsoft.com/office/drawing/2014/main" xmlns="" id="{85AB7AD2-0440-4A0F-9B26-9DC403108F6F}"/>
              </a:ext>
            </a:extLst>
          </p:cNvPr>
          <p:cNvSpPr txBox="1">
            <a:spLocks/>
          </p:cNvSpPr>
          <p:nvPr/>
        </p:nvSpPr>
        <p:spPr>
          <a:xfrm>
            <a:off x="11217418" y="4056351"/>
            <a:ext cx="699335" cy="24246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+73%</a:t>
            </a:r>
          </a:p>
        </p:txBody>
      </p:sp>
      <p:pic>
        <p:nvPicPr>
          <p:cNvPr id="155" name="Picture 52" descr="Image result for chewy logo">
            <a:extLst>
              <a:ext uri="{FF2B5EF4-FFF2-40B4-BE49-F238E27FC236}">
                <a16:creationId xmlns:a16="http://schemas.microsoft.com/office/drawing/2014/main" xmlns="" id="{ACCE4C1C-B036-4D45-8E2A-AC67ECA22DD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0802" y="3825852"/>
            <a:ext cx="1142489" cy="289430"/>
          </a:xfrm>
          <a:prstGeom prst="rect">
            <a:avLst/>
          </a:prstGeom>
          <a:noFill/>
          <a:extLst>
            <a:ext uri="{909E8E84-426E-40DD-AFC4-6F175D3DCCD1}">
              <a14:hiddenFill xmlns:a14="http://schemas.microsoft.com/office/drawing/2010/main">
                <a:solidFill>
                  <a:srgbClr val="FFFFFF"/>
                </a:solidFill>
              </a14:hiddenFill>
            </a:ext>
          </a:extLst>
        </p:spPr>
      </p:pic>
      <p:sp>
        <p:nvSpPr>
          <p:cNvPr id="156" name="Text Placeholder 2">
            <a:extLst>
              <a:ext uri="{FF2B5EF4-FFF2-40B4-BE49-F238E27FC236}">
                <a16:creationId xmlns:a16="http://schemas.microsoft.com/office/drawing/2014/main" xmlns="" id="{734146DF-58CB-418F-B640-60078AF795ED}"/>
              </a:ext>
            </a:extLst>
          </p:cNvPr>
          <p:cNvSpPr txBox="1">
            <a:spLocks/>
          </p:cNvSpPr>
          <p:nvPr/>
        </p:nvSpPr>
        <p:spPr>
          <a:xfrm>
            <a:off x="3737098" y="5517497"/>
            <a:ext cx="1757037" cy="24370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TV Spend (000):</a:t>
            </a:r>
          </a:p>
        </p:txBody>
      </p:sp>
      <p:sp>
        <p:nvSpPr>
          <p:cNvPr id="157" name="Text Placeholder 2">
            <a:extLst>
              <a:ext uri="{FF2B5EF4-FFF2-40B4-BE49-F238E27FC236}">
                <a16:creationId xmlns:a16="http://schemas.microsoft.com/office/drawing/2014/main" xmlns="" id="{AAC00C8F-057F-47BA-B6A3-711DC720C9DD}"/>
              </a:ext>
            </a:extLst>
          </p:cNvPr>
          <p:cNvSpPr txBox="1">
            <a:spLocks/>
          </p:cNvSpPr>
          <p:nvPr/>
        </p:nvSpPr>
        <p:spPr>
          <a:xfrm>
            <a:off x="8603108" y="5885796"/>
            <a:ext cx="1116574" cy="266640"/>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$425,841</a:t>
            </a:r>
          </a:p>
        </p:txBody>
      </p:sp>
      <p:sp>
        <p:nvSpPr>
          <p:cNvPr id="158" name="Text Placeholder 2">
            <a:extLst>
              <a:ext uri="{FF2B5EF4-FFF2-40B4-BE49-F238E27FC236}">
                <a16:creationId xmlns:a16="http://schemas.microsoft.com/office/drawing/2014/main" xmlns="" id="{CF8AADA6-93D8-4F91-A82F-365A44043C2C}"/>
              </a:ext>
            </a:extLst>
          </p:cNvPr>
          <p:cNvSpPr txBox="1">
            <a:spLocks/>
          </p:cNvSpPr>
          <p:nvPr/>
        </p:nvSpPr>
        <p:spPr>
          <a:xfrm>
            <a:off x="7137366" y="5883784"/>
            <a:ext cx="1098942" cy="25991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$317,755</a:t>
            </a:r>
          </a:p>
        </p:txBody>
      </p:sp>
      <p:sp>
        <p:nvSpPr>
          <p:cNvPr id="159" name="Text Placeholder 2">
            <a:extLst>
              <a:ext uri="{FF2B5EF4-FFF2-40B4-BE49-F238E27FC236}">
                <a16:creationId xmlns:a16="http://schemas.microsoft.com/office/drawing/2014/main" xmlns="" id="{3BE3605B-8447-4433-9F0D-DDC985B85E30}"/>
              </a:ext>
            </a:extLst>
          </p:cNvPr>
          <p:cNvSpPr txBox="1">
            <a:spLocks/>
          </p:cNvSpPr>
          <p:nvPr/>
        </p:nvSpPr>
        <p:spPr>
          <a:xfrm>
            <a:off x="5664877" y="5880006"/>
            <a:ext cx="1098942" cy="25992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$276,537</a:t>
            </a:r>
          </a:p>
        </p:txBody>
      </p:sp>
      <p:sp>
        <p:nvSpPr>
          <p:cNvPr id="160" name="Text Placeholder 2">
            <a:extLst>
              <a:ext uri="{FF2B5EF4-FFF2-40B4-BE49-F238E27FC236}">
                <a16:creationId xmlns:a16="http://schemas.microsoft.com/office/drawing/2014/main" xmlns="" id="{BFF0B3C9-9648-4B9D-8904-A0D3D6516AC9}"/>
              </a:ext>
            </a:extLst>
          </p:cNvPr>
          <p:cNvSpPr txBox="1">
            <a:spLocks/>
          </p:cNvSpPr>
          <p:nvPr/>
        </p:nvSpPr>
        <p:spPr>
          <a:xfrm>
            <a:off x="3738654" y="5888116"/>
            <a:ext cx="1757037" cy="24370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Revenue (000):</a:t>
            </a:r>
          </a:p>
        </p:txBody>
      </p:sp>
      <p:sp>
        <p:nvSpPr>
          <p:cNvPr id="161" name="Text Placeholder 2">
            <a:extLst>
              <a:ext uri="{FF2B5EF4-FFF2-40B4-BE49-F238E27FC236}">
                <a16:creationId xmlns:a16="http://schemas.microsoft.com/office/drawing/2014/main" xmlns="" id="{8CFE7EEA-BA56-4CBB-B408-B0276358B22A}"/>
              </a:ext>
            </a:extLst>
          </p:cNvPr>
          <p:cNvSpPr txBox="1">
            <a:spLocks/>
          </p:cNvSpPr>
          <p:nvPr/>
        </p:nvSpPr>
        <p:spPr>
          <a:xfrm>
            <a:off x="8718541" y="5515177"/>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$7,662</a:t>
            </a:r>
          </a:p>
        </p:txBody>
      </p:sp>
      <p:sp>
        <p:nvSpPr>
          <p:cNvPr id="162" name="Text Placeholder 2">
            <a:extLst>
              <a:ext uri="{FF2B5EF4-FFF2-40B4-BE49-F238E27FC236}">
                <a16:creationId xmlns:a16="http://schemas.microsoft.com/office/drawing/2014/main" xmlns="" id="{4D2444FA-7F54-4E11-8925-C80A8D8DC165}"/>
              </a:ext>
            </a:extLst>
          </p:cNvPr>
          <p:cNvSpPr txBox="1">
            <a:spLocks/>
          </p:cNvSpPr>
          <p:nvPr/>
        </p:nvSpPr>
        <p:spPr>
          <a:xfrm>
            <a:off x="1691736" y="5709966"/>
            <a:ext cx="1340323" cy="2483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2005</a:t>
            </a:r>
          </a:p>
        </p:txBody>
      </p:sp>
      <p:sp>
        <p:nvSpPr>
          <p:cNvPr id="163" name="Text Placeholder 2">
            <a:extLst>
              <a:ext uri="{FF2B5EF4-FFF2-40B4-BE49-F238E27FC236}">
                <a16:creationId xmlns:a16="http://schemas.microsoft.com/office/drawing/2014/main" xmlns="" id="{718A7BC3-2D47-41F9-A634-6D77405A9AAD}"/>
              </a:ext>
            </a:extLst>
          </p:cNvPr>
          <p:cNvSpPr txBox="1">
            <a:spLocks/>
          </p:cNvSpPr>
          <p:nvPr/>
        </p:nvSpPr>
        <p:spPr>
          <a:xfrm>
            <a:off x="2689987" y="5709966"/>
            <a:ext cx="1340323" cy="248342"/>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2018</a:t>
            </a:r>
          </a:p>
        </p:txBody>
      </p:sp>
      <p:sp>
        <p:nvSpPr>
          <p:cNvPr id="164" name="Text Placeholder 2">
            <a:extLst>
              <a:ext uri="{FF2B5EF4-FFF2-40B4-BE49-F238E27FC236}">
                <a16:creationId xmlns:a16="http://schemas.microsoft.com/office/drawing/2014/main" xmlns="" id="{32EFA0E8-50DD-4451-A266-E351B047475C}"/>
              </a:ext>
            </a:extLst>
          </p:cNvPr>
          <p:cNvSpPr txBox="1">
            <a:spLocks/>
          </p:cNvSpPr>
          <p:nvPr/>
        </p:nvSpPr>
        <p:spPr>
          <a:xfrm>
            <a:off x="7267975" y="5513165"/>
            <a:ext cx="968333" cy="252364"/>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65" name="Text Placeholder 2">
            <a:extLst>
              <a:ext uri="{FF2B5EF4-FFF2-40B4-BE49-F238E27FC236}">
                <a16:creationId xmlns:a16="http://schemas.microsoft.com/office/drawing/2014/main" xmlns="" id="{6554E165-86CF-4684-A24E-324B1DDBD927}"/>
              </a:ext>
            </a:extLst>
          </p:cNvPr>
          <p:cNvSpPr txBox="1">
            <a:spLocks/>
          </p:cNvSpPr>
          <p:nvPr/>
        </p:nvSpPr>
        <p:spPr>
          <a:xfrm>
            <a:off x="5664877" y="5509387"/>
            <a:ext cx="1098942" cy="25992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66" name="Text Placeholder 2">
            <a:extLst>
              <a:ext uri="{FF2B5EF4-FFF2-40B4-BE49-F238E27FC236}">
                <a16:creationId xmlns:a16="http://schemas.microsoft.com/office/drawing/2014/main" xmlns="" id="{7AE85F28-925B-4CAD-81D1-25FD357E7C7E}"/>
              </a:ext>
            </a:extLst>
          </p:cNvPr>
          <p:cNvSpPr txBox="1">
            <a:spLocks/>
          </p:cNvSpPr>
          <p:nvPr/>
        </p:nvSpPr>
        <p:spPr>
          <a:xfrm>
            <a:off x="10128834" y="5887352"/>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+$108,086</a:t>
            </a:r>
          </a:p>
        </p:txBody>
      </p:sp>
      <p:sp>
        <p:nvSpPr>
          <p:cNvPr id="167" name="Text Placeholder 2">
            <a:extLst>
              <a:ext uri="{FF2B5EF4-FFF2-40B4-BE49-F238E27FC236}">
                <a16:creationId xmlns:a16="http://schemas.microsoft.com/office/drawing/2014/main" xmlns="" id="{AC9BACD1-93AF-4CE0-860A-6DBA5F10B681}"/>
              </a:ext>
            </a:extLst>
          </p:cNvPr>
          <p:cNvSpPr txBox="1">
            <a:spLocks/>
          </p:cNvSpPr>
          <p:nvPr/>
        </p:nvSpPr>
        <p:spPr>
          <a:xfrm>
            <a:off x="10128834" y="5515733"/>
            <a:ext cx="1001141" cy="248341"/>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r" defTabSz="582944">
              <a:buNone/>
              <a:defRPr/>
            </a:pPr>
            <a:r>
              <a:rPr lang="en-US" sz="1200" b="1" dirty="0">
                <a:solidFill>
                  <a:srgbClr val="0099FF"/>
                </a:solidFill>
                <a:latin typeface="Open Sans" panose="020B0606030504020204" pitchFamily="34" charset="0"/>
                <a:ea typeface="Open Sans" panose="020B0606030504020204" pitchFamily="34" charset="0"/>
                <a:cs typeface="Open Sans" panose="020B0606030504020204" pitchFamily="34" charset="0"/>
              </a:rPr>
              <a:t>+$7,662</a:t>
            </a:r>
          </a:p>
        </p:txBody>
      </p:sp>
      <p:sp>
        <p:nvSpPr>
          <p:cNvPr id="168" name="Text Placeholder 2">
            <a:extLst>
              <a:ext uri="{FF2B5EF4-FFF2-40B4-BE49-F238E27FC236}">
                <a16:creationId xmlns:a16="http://schemas.microsoft.com/office/drawing/2014/main" xmlns="" id="{9FBE8DCA-9276-4D48-B485-8F15B011435E}"/>
              </a:ext>
            </a:extLst>
          </p:cNvPr>
          <p:cNvSpPr txBox="1">
            <a:spLocks/>
          </p:cNvSpPr>
          <p:nvPr/>
        </p:nvSpPr>
        <p:spPr>
          <a:xfrm>
            <a:off x="11215863" y="5883357"/>
            <a:ext cx="699335" cy="242467"/>
          </a:xfrm>
          <a:prstGeom prst="rect">
            <a:avLst/>
          </a:prstGeom>
          <a:solidFill>
            <a:srgbClr val="67B89B"/>
          </a:solidFill>
          <a:ln>
            <a:solidFill>
              <a:schemeClr val="tx1"/>
            </a:solidFill>
          </a:ln>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indent="0" algn="ctr" defTabSz="582944">
              <a:buNone/>
              <a:defRPr/>
            </a:pPr>
            <a:r>
              <a:rPr lang="en-US" sz="1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+34%</a:t>
            </a:r>
          </a:p>
        </p:txBody>
      </p:sp>
      <p:pic>
        <p:nvPicPr>
          <p:cNvPr id="169" name="Picture 168" descr="Image result for etsy logo png">
            <a:extLst>
              <a:ext uri="{FF2B5EF4-FFF2-40B4-BE49-F238E27FC236}">
                <a16:creationId xmlns:a16="http://schemas.microsoft.com/office/drawing/2014/main" xmlns="" id="{95D268A7-20F7-4B30-977E-6C4ADF5B1B0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6486" y="5639296"/>
            <a:ext cx="722185" cy="37929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xmlns="" id="{62B474E5-4DD8-4D98-8673-B0111B47DC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57009" y="6505321"/>
            <a:ext cx="574019" cy="326836"/>
          </a:xfrm>
          <a:prstGeom prst="rect">
            <a:avLst/>
          </a:prstGeom>
        </p:spPr>
      </p:pic>
      <p:sp>
        <p:nvSpPr>
          <p:cNvPr id="90" name="TextBox 89">
            <a:extLst>
              <a:ext uri="{FF2B5EF4-FFF2-40B4-BE49-F238E27FC236}">
                <a16:creationId xmlns:a16="http://schemas.microsoft.com/office/drawing/2014/main" xmlns="" id="{A60F283A-E74F-4DCB-B662-618CC1595EC2}"/>
              </a:ext>
            </a:extLst>
          </p:cNvPr>
          <p:cNvSpPr txBox="1"/>
          <p:nvPr/>
        </p:nvSpPr>
        <p:spPr>
          <a:xfrm>
            <a:off x="10696458" y="-1221"/>
            <a:ext cx="1490352" cy="261610"/>
          </a:xfrm>
          <a:prstGeom prst="rect">
            <a:avLst/>
          </a:prstGeom>
          <a:noFill/>
        </p:spPr>
        <p:txBody>
          <a:bodyPr wrap="square" rtlCol="0">
            <a:spAutoFit/>
          </a:bodyPr>
          <a:lstStyle/>
          <a:p>
            <a:pPr algn="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‘Emerging’ Segment</a:t>
            </a:r>
          </a:p>
        </p:txBody>
      </p:sp>
      <p:sp>
        <p:nvSpPr>
          <p:cNvPr id="92" name="Slide Number Placeholder 8">
            <a:extLst>
              <a:ext uri="{FF2B5EF4-FFF2-40B4-BE49-F238E27FC236}">
                <a16:creationId xmlns:a16="http://schemas.microsoft.com/office/drawing/2014/main" xmlns="" id="{6D49DFD5-24F5-4041-B1A4-32F5EE3B862E}"/>
              </a:ext>
            </a:extLst>
          </p:cNvPr>
          <p:cNvSpPr txBox="1">
            <a:spLocks/>
          </p:cNvSpPr>
          <p:nvPr/>
        </p:nvSpPr>
        <p:spPr>
          <a:xfrm>
            <a:off x="11590694"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3" name="Rectangle 92">
            <a:extLst>
              <a:ext uri="{FF2B5EF4-FFF2-40B4-BE49-F238E27FC236}">
                <a16:creationId xmlns:a16="http://schemas.microsoft.com/office/drawing/2014/main" xmlns="" id="{0BE19AA3-D617-4973-8FB1-6F461F94807C}"/>
              </a:ext>
            </a:extLst>
          </p:cNvPr>
          <p:cNvSpPr/>
          <p:nvPr/>
        </p:nvSpPr>
        <p:spPr>
          <a:xfrm>
            <a:off x="-2712" y="6644480"/>
            <a:ext cx="12194711" cy="200055"/>
          </a:xfrm>
          <a:prstGeom prst="rect">
            <a:avLst/>
          </a:prstGeom>
        </p:spPr>
        <p:txBody>
          <a:bodyPr wrap="square">
            <a:spAutoFit/>
          </a:bodyPr>
          <a:lstStyle/>
          <a:p>
            <a:pPr algn="ctr"/>
            <a:r>
              <a:rPr lang="en-US" sz="7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 name="Picture 2">
            <a:hlinkClick r:id="rId8" action="ppaction://hlinksldjump"/>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72671" y="6460156"/>
            <a:ext cx="381576" cy="381576"/>
          </a:xfrm>
          <a:prstGeom prst="rect">
            <a:avLst/>
          </a:prstGeom>
        </p:spPr>
      </p:pic>
    </p:spTree>
    <p:extLst>
      <p:ext uri="{BB962C8B-B14F-4D97-AF65-F5344CB8AC3E}">
        <p14:creationId xmlns:p14="http://schemas.microsoft.com/office/powerpoint/2010/main" val="1667724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855683" y="960410"/>
            <a:ext cx="10172076" cy="861774"/>
          </a:xfrm>
          <a:prstGeom prst="roundRect">
            <a:avLst/>
          </a:prstGeom>
          <a:solidFill>
            <a:srgbClr val="9E3D2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schemeClr val="bg1"/>
                </a:solidFill>
                <a:latin typeface="Open Sans" panose="020B0606030504020204" pitchFamily="34" charset="0"/>
                <a:ea typeface="Open Sans" panose="020B0606030504020204" pitchFamily="34" charset="0"/>
                <a:cs typeface="Open Sans" panose="020B0606030504020204" pitchFamily="34" charset="0"/>
              </a:rPr>
              <a:t>Let’s Break Out of the Culture of Extremes…</a:t>
            </a:r>
          </a:p>
        </p:txBody>
      </p:sp>
      <p:sp>
        <p:nvSpPr>
          <p:cNvPr id="10" name="Rounded Rectangle 9"/>
          <p:cNvSpPr/>
          <p:nvPr/>
        </p:nvSpPr>
        <p:spPr>
          <a:xfrm>
            <a:off x="855683" y="4867757"/>
            <a:ext cx="10172076" cy="861774"/>
          </a:xfrm>
          <a:prstGeom prst="roundRect">
            <a:avLst/>
          </a:prstGeom>
          <a:solidFill>
            <a:srgbClr val="0099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dirty="0">
                <a:solidFill>
                  <a:schemeClr val="bg1"/>
                </a:solidFill>
                <a:latin typeface="Open Sans" panose="020B0606030504020204" pitchFamily="34" charset="0"/>
                <a:ea typeface="Open Sans" panose="020B0606030504020204" pitchFamily="34" charset="0"/>
                <a:cs typeface="Open Sans" panose="020B0606030504020204" pitchFamily="34" charset="0"/>
              </a:rPr>
              <a:t>…By Exposing The Myths About Video Viewing Behavior</a:t>
            </a:r>
          </a:p>
        </p:txBody>
      </p:sp>
      <p:sp>
        <p:nvSpPr>
          <p:cNvPr id="8" name="Slide Number Placeholder 8">
            <a:extLst>
              <a:ext uri="{FF2B5EF4-FFF2-40B4-BE49-F238E27FC236}">
                <a16:creationId xmlns:a16="http://schemas.microsoft.com/office/drawing/2014/main" xmlns="" id="{093875E8-7E9E-4239-8E04-76D2BB63F0D9}"/>
              </a:ext>
            </a:extLst>
          </p:cNvPr>
          <p:cNvSpPr txBox="1">
            <a:spLocks/>
          </p:cNvSpPr>
          <p:nvPr/>
        </p:nvSpPr>
        <p:spPr>
          <a:xfrm>
            <a:off x="11474483"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Tree>
    <p:extLst>
      <p:ext uri="{BB962C8B-B14F-4D97-AF65-F5344CB8AC3E}">
        <p14:creationId xmlns:p14="http://schemas.microsoft.com/office/powerpoint/2010/main" val="1604559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xmlns="" id="{C029B82F-8819-41E0-A308-C4EFFA4378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8672" y="1492472"/>
            <a:ext cx="7609491" cy="4280340"/>
          </a:xfrm>
          <a:prstGeom prst="rect">
            <a:avLst/>
          </a:prstGeom>
          <a:ln w="6350">
            <a:solidFill>
              <a:schemeClr val="tx1"/>
            </a:solidFill>
          </a:ln>
        </p:spPr>
      </p:pic>
      <p:sp>
        <p:nvSpPr>
          <p:cNvPr id="26" name="Title 1">
            <a:extLst>
              <a:ext uri="{FF2B5EF4-FFF2-40B4-BE49-F238E27FC236}">
                <a16:creationId xmlns:a16="http://schemas.microsoft.com/office/drawing/2014/main" xmlns="" id="{737BC03D-2832-4D3C-9D3A-78A4D9A402D4}"/>
              </a:ext>
            </a:extLst>
          </p:cNvPr>
          <p:cNvSpPr txBox="1">
            <a:spLocks/>
          </p:cNvSpPr>
          <p:nvPr/>
        </p:nvSpPr>
        <p:spPr>
          <a:xfrm>
            <a:off x="0" y="326365"/>
            <a:ext cx="12191999" cy="575516"/>
          </a:xfrm>
          <a:prstGeom prst="rect">
            <a:avLst/>
          </a:prstGeom>
        </p:spPr>
        <p:txBody>
          <a:bodyPr/>
          <a:lstStyle>
            <a:lvl1pPr algn="ctr" defTabSz="586082" rtl="0" eaLnBrk="1" latinLnBrk="0" hangingPunct="1">
              <a:spcBef>
                <a:spcPct val="0"/>
              </a:spcBef>
              <a:buNone/>
              <a:defRPr sz="5649" kern="1200">
                <a:solidFill>
                  <a:schemeClr val="tx1"/>
                </a:solidFill>
                <a:latin typeface="+mj-lt"/>
                <a:ea typeface="+mj-ea"/>
                <a:cs typeface="+mj-cs"/>
              </a:defRPr>
            </a:lvl1pPr>
          </a:lstStyle>
          <a:p>
            <a:pPr marL="0" marR="0" lvl="0" indent="0" algn="ctr" defTabSz="586082" rtl="0" eaLnBrk="1" fontAlgn="auto" latinLnBrk="0" hangingPunct="1">
              <a:lnSpc>
                <a:spcPct val="100000"/>
              </a:lnSpc>
              <a:spcBef>
                <a:spcPct val="0"/>
              </a:spcBef>
              <a:spcAft>
                <a:spcPts val="0"/>
              </a:spcAft>
              <a:buClrTx/>
              <a:buSzTx/>
              <a:buFontTx/>
              <a:buNone/>
              <a:tabLst/>
              <a:defRPr/>
            </a:pPr>
            <a:r>
              <a:rPr kumimoji="0" lang="en-US" sz="260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Download Our “Direct Outcomes” Marketer’s Guide To Learn More About How TV Drives </a:t>
            </a:r>
            <a:r>
              <a:rPr kumimoji="0" lang="en-US" sz="260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Consumer </a:t>
            </a:r>
            <a:r>
              <a:rPr lang="en-US" sz="2600" dirty="0">
                <a:solidFill>
                  <a:srgbClr val="0099FF"/>
                </a:solidFill>
                <a:latin typeface="Open Sans" panose="020B0606030504020204" pitchFamily="34" charset="0"/>
                <a:ea typeface="Open Sans" panose="020B0606030504020204" pitchFamily="34" charset="0"/>
                <a:cs typeface="Open Sans" panose="020B0606030504020204" pitchFamily="34" charset="0"/>
              </a:rPr>
              <a:t>Action &amp; Brand Results Through The Purchase Funnel</a:t>
            </a:r>
            <a:endParaRPr kumimoji="0" lang="en-US" sz="260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Slide Number Placeholder 8">
            <a:extLst>
              <a:ext uri="{FF2B5EF4-FFF2-40B4-BE49-F238E27FC236}">
                <a16:creationId xmlns:a16="http://schemas.microsoft.com/office/drawing/2014/main" xmlns="" id="{93C24050-39CD-4325-ABD8-7B0EA64048A7}"/>
              </a:ext>
            </a:extLst>
          </p:cNvPr>
          <p:cNvSpPr txBox="1">
            <a:spLocks/>
          </p:cNvSpPr>
          <p:nvPr/>
        </p:nvSpPr>
        <p:spPr>
          <a:xfrm>
            <a:off x="11570877" y="6542659"/>
            <a:ext cx="700425" cy="299966"/>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xmlns="" id="{A4501058-A2C1-4B40-994A-A98FB5EE09FF}"/>
              </a:ext>
            </a:extLst>
          </p:cNvPr>
          <p:cNvSpPr txBox="1">
            <a:spLocks/>
          </p:cNvSpPr>
          <p:nvPr/>
        </p:nvSpPr>
        <p:spPr>
          <a:xfrm>
            <a:off x="2358672" y="5818955"/>
            <a:ext cx="7609491" cy="365125"/>
          </a:xfrm>
          <a:prstGeom prst="rect">
            <a:avLst/>
          </a:prstGeom>
        </p:spPr>
        <p:txBody>
          <a:bodyPr/>
          <a:lstStyle>
            <a:lvl1pPr algn="ctr" defTabSz="586082" rtl="0" eaLnBrk="1" latinLnBrk="0" hangingPunct="1">
              <a:spcBef>
                <a:spcPct val="0"/>
              </a:spcBef>
              <a:buNone/>
              <a:defRPr sz="5649" kern="1200">
                <a:solidFill>
                  <a:schemeClr val="tx1"/>
                </a:solidFill>
                <a:latin typeface="+mj-lt"/>
                <a:ea typeface="+mj-ea"/>
                <a:cs typeface="+mj-cs"/>
              </a:defRPr>
            </a:lvl1pPr>
          </a:lstStyle>
          <a:p>
            <a:pPr marL="0" marR="0" lvl="0" indent="0" algn="ctr" defTabSz="58608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2"/>
              </a:rPr>
              <a:t>(55-page Marketer’s Guide)</a:t>
            </a: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xmlns="" id="{FA032DE4-A95E-4C2F-961C-DFC233BF3B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pic>
        <p:nvPicPr>
          <p:cNvPr id="10" name="Picture 9">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
        <p:nvSpPr>
          <p:cNvPr id="8" name="TextBox 7">
            <a:extLst>
              <a:ext uri="{FF2B5EF4-FFF2-40B4-BE49-F238E27FC236}">
                <a16:creationId xmlns:a16="http://schemas.microsoft.com/office/drawing/2014/main" xmlns="" id="{FC8E1D72-D72D-4CBC-898C-287D2F006E18}"/>
              </a:ext>
            </a:extLst>
          </p:cNvPr>
          <p:cNvSpPr txBox="1"/>
          <p:nvPr/>
        </p:nvSpPr>
        <p:spPr>
          <a:xfrm>
            <a:off x="3176337" y="6208135"/>
            <a:ext cx="5925552" cy="215444"/>
          </a:xfrm>
          <a:prstGeom prst="rect">
            <a:avLst/>
          </a:prstGeom>
          <a:noFill/>
        </p:spPr>
        <p:txBody>
          <a:bodyPr wrap="square" rtlCol="0">
            <a:spAutoFit/>
          </a:bodyPr>
          <a:lstStyle/>
          <a:p>
            <a:pPr algn="ctr"/>
            <a:r>
              <a:rPr lang="en-US" sz="800" i="1" dirty="0">
                <a:latin typeface="Open Sans" panose="020B0606030504020204" pitchFamily="34" charset="0"/>
                <a:ea typeface="Open Sans" panose="020B0606030504020204" pitchFamily="34" charset="0"/>
                <a:cs typeface="Open Sans" panose="020B0606030504020204" pitchFamily="34" charset="0"/>
              </a:rPr>
              <a:t>(click above in presentation mode to download report)</a:t>
            </a:r>
          </a:p>
        </p:txBody>
      </p:sp>
    </p:spTree>
    <p:extLst>
      <p:ext uri="{BB962C8B-B14F-4D97-AF65-F5344CB8AC3E}">
        <p14:creationId xmlns:p14="http://schemas.microsoft.com/office/powerpoint/2010/main" val="2730332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614526"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4" name="Rounded Rectangle 13"/>
          <p:cNvSpPr/>
          <p:nvPr/>
        </p:nvSpPr>
        <p:spPr>
          <a:xfrm>
            <a:off x="0" y="192367"/>
            <a:ext cx="12191999"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6" name="Rounded Rectangle 15"/>
          <p:cNvSpPr/>
          <p:nvPr/>
        </p:nvSpPr>
        <p:spPr>
          <a:xfrm>
            <a:off x="1009715" y="1373009"/>
            <a:ext cx="10172076" cy="1480261"/>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“No one goes to the movies anymore because of </a:t>
            </a:r>
          </a:p>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Netflix, Amazon, Hulu and other streaming services”</a:t>
            </a:r>
          </a:p>
        </p:txBody>
      </p:sp>
      <p:pic>
        <p:nvPicPr>
          <p:cNvPr id="9" name="Picture 8">
            <a:extLst>
              <a:ext uri="{FF2B5EF4-FFF2-40B4-BE49-F238E27FC236}">
                <a16:creationId xmlns:a16="http://schemas.microsoft.com/office/drawing/2014/main" xmlns="" id="{F766FC33-F616-4B6F-9AD9-1AF1AC110B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sp>
        <p:nvSpPr>
          <p:cNvPr id="10" name="Rounded Rectangle 14">
            <a:extLst>
              <a:ext uri="{FF2B5EF4-FFF2-40B4-BE49-F238E27FC236}">
                <a16:creationId xmlns:a16="http://schemas.microsoft.com/office/drawing/2014/main" xmlns="" id="{60FE4EF1-813C-4C34-AD0E-23F63C71D9AF}"/>
              </a:ext>
            </a:extLst>
          </p:cNvPr>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pic>
        <p:nvPicPr>
          <p:cNvPr id="11" name="Picture 10">
            <a:extLst>
              <a:ext uri="{FF2B5EF4-FFF2-40B4-BE49-F238E27FC236}">
                <a16:creationId xmlns:a16="http://schemas.microsoft.com/office/drawing/2014/main" xmlns="" id="{1B1F0358-4655-478A-96EE-B6F538B530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spTree>
    <p:extLst>
      <p:ext uri="{BB962C8B-B14F-4D97-AF65-F5344CB8AC3E}">
        <p14:creationId xmlns:p14="http://schemas.microsoft.com/office/powerpoint/2010/main" val="1945085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comic 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02798" y="2423023"/>
            <a:ext cx="1239915" cy="73555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625750"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Chart 5"/>
          <p:cNvGraphicFramePr/>
          <p:nvPr>
            <p:extLst>
              <p:ext uri="{D42A27DB-BD31-4B8C-83A1-F6EECF244321}">
                <p14:modId xmlns:p14="http://schemas.microsoft.com/office/powerpoint/2010/main" val="642769469"/>
              </p:ext>
            </p:extLst>
          </p:nvPr>
        </p:nvGraphicFramePr>
        <p:xfrm>
          <a:off x="2098434" y="2161037"/>
          <a:ext cx="7502769" cy="425940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xmlns="" id="{1C523F2D-EDA6-4671-85EF-9E9195C65C96}"/>
              </a:ext>
            </a:extLst>
          </p:cNvPr>
          <p:cNvSpPr txBox="1"/>
          <p:nvPr/>
        </p:nvSpPr>
        <p:spPr>
          <a:xfrm>
            <a:off x="17587" y="314741"/>
            <a:ext cx="12142148" cy="830997"/>
          </a:xfrm>
          <a:prstGeom prst="rect">
            <a:avLst/>
          </a:prstGeom>
          <a:noFill/>
        </p:spPr>
        <p:txBody>
          <a:bodyPr wrap="square" rtlCol="0">
            <a:spAutoFit/>
          </a:bodyPr>
          <a:lstStyle/>
          <a:p>
            <a:pPr algn="ctr" defTabSz="586082">
              <a:defRPr/>
            </a:pPr>
            <a:r>
              <a:rPr lang="en-US" sz="2400" kern="0" dirty="0">
                <a:solidFill>
                  <a:srgbClr val="0099FF"/>
                </a:solidFill>
                <a:latin typeface="Open Sans" panose="020B0606030504020204" pitchFamily="34" charset="0"/>
                <a:ea typeface="Open Sans" panose="020B0606030504020204" pitchFamily="34" charset="0"/>
                <a:cs typeface="Open Sans" panose="020B0606030504020204" pitchFamily="34" charset="0"/>
              </a:rPr>
              <a:t>2018 Marked A Record Breaking Year For Domestic Box Office Revenues With Almost $12 Billion In Ticket Sales Which Equated To Over 1.3 Billion Admissions</a:t>
            </a:r>
            <a:endParaRPr lang="en-US" sz="2400" u="sng"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xmlns="" id="{862D5A60-23F7-4807-A638-62FCA0F052B7}"/>
              </a:ext>
            </a:extLst>
          </p:cNvPr>
          <p:cNvSpPr/>
          <p:nvPr/>
        </p:nvSpPr>
        <p:spPr>
          <a:xfrm>
            <a:off x="377902" y="6424244"/>
            <a:ext cx="7989606" cy="200055"/>
          </a:xfrm>
          <a:prstGeom prst="rect">
            <a:avLst/>
          </a:prstGeom>
        </p:spPr>
        <p:txBody>
          <a:bodyPr wrap="square">
            <a:spAutoFit/>
          </a:bodyPr>
          <a:lstStyle/>
          <a:p>
            <a:pPr defTabSz="586082">
              <a:defRPr/>
            </a:pP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Source: VAB analysis of Box Office Mojo; Calendar years</a:t>
            </a:r>
          </a:p>
        </p:txBody>
      </p:sp>
      <p:sp>
        <p:nvSpPr>
          <p:cNvPr id="11" name="TextBox 10">
            <a:extLst>
              <a:ext uri="{FF2B5EF4-FFF2-40B4-BE49-F238E27FC236}">
                <a16:creationId xmlns:a16="http://schemas.microsoft.com/office/drawing/2014/main" xmlns="" id="{767028DB-B805-4BF2-BB0C-344FD04B2307}"/>
              </a:ext>
            </a:extLst>
          </p:cNvPr>
          <p:cNvSpPr txBox="1"/>
          <p:nvPr/>
        </p:nvSpPr>
        <p:spPr>
          <a:xfrm>
            <a:off x="189518" y="1473145"/>
            <a:ext cx="11660569" cy="400110"/>
          </a:xfrm>
          <a:prstGeom prst="rect">
            <a:avLst/>
          </a:prstGeom>
          <a:noFill/>
        </p:spPr>
        <p:txBody>
          <a:bodyPr wrap="square" rtlCol="0">
            <a:spAutoFit/>
          </a:bodyPr>
          <a:lstStyle/>
          <a:p>
            <a:pPr algn="ctr" defTabSz="586082">
              <a:defRPr/>
            </a:pP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In the last decade, box office revenue has grown by </a:t>
            </a:r>
            <a:r>
              <a:rPr lang="en-US" sz="2000" b="1" u="sng"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24%</a:t>
            </a:r>
            <a:endParaRPr lang="en-US" sz="2000" u="sng"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xmlns="" id="{615AA350-F632-4A89-A0A5-9198A0C5D1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13" name="Rectangle 12">
            <a:extLst>
              <a:ext uri="{FF2B5EF4-FFF2-40B4-BE49-F238E27FC236}">
                <a16:creationId xmlns:a16="http://schemas.microsoft.com/office/drawing/2014/main" xmlns="" id="{B2440EC2-BA8C-4BC7-BAA6-8525F6B9537B}"/>
              </a:ext>
            </a:extLst>
          </p:cNvPr>
          <p:cNvSpPr/>
          <p:nvPr/>
        </p:nvSpPr>
        <p:spPr>
          <a:xfrm>
            <a:off x="17588" y="6644480"/>
            <a:ext cx="12174412"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4" name="Picture 13">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1597748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631002"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4" name="Rounded Rectangle 13"/>
          <p:cNvSpPr/>
          <p:nvPr/>
        </p:nvSpPr>
        <p:spPr>
          <a:xfrm>
            <a:off x="0" y="192367"/>
            <a:ext cx="12191999"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6" name="Rounded Rectangle 15"/>
          <p:cNvSpPr/>
          <p:nvPr/>
        </p:nvSpPr>
        <p:spPr>
          <a:xfrm>
            <a:off x="1009715" y="1342933"/>
            <a:ext cx="10172076" cy="1480261"/>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“Cinema is driven by only a handful of blockbusters, </a:t>
            </a:r>
          </a:p>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mostly comic book ‘Superhero’ movies”</a:t>
            </a:r>
          </a:p>
        </p:txBody>
      </p:sp>
      <p:pic>
        <p:nvPicPr>
          <p:cNvPr id="9" name="Picture 8">
            <a:extLst>
              <a:ext uri="{FF2B5EF4-FFF2-40B4-BE49-F238E27FC236}">
                <a16:creationId xmlns:a16="http://schemas.microsoft.com/office/drawing/2014/main" xmlns="" id="{B09BFF0F-6B2F-4F7C-81BF-36AEE8E5FA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sp>
        <p:nvSpPr>
          <p:cNvPr id="10" name="Rounded Rectangle 14">
            <a:extLst>
              <a:ext uri="{FF2B5EF4-FFF2-40B4-BE49-F238E27FC236}">
                <a16:creationId xmlns:a16="http://schemas.microsoft.com/office/drawing/2014/main" xmlns="" id="{B1042752-1903-49C3-AAF7-9D7C54B71588}"/>
              </a:ext>
            </a:extLst>
          </p:cNvPr>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pic>
        <p:nvPicPr>
          <p:cNvPr id="11" name="Picture 10">
            <a:extLst>
              <a:ext uri="{FF2B5EF4-FFF2-40B4-BE49-F238E27FC236}">
                <a16:creationId xmlns:a16="http://schemas.microsoft.com/office/drawing/2014/main" xmlns="" id="{94719FAB-5B20-49F0-9EA9-14E31839A1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spTree>
    <p:extLst>
      <p:ext uri="{BB962C8B-B14F-4D97-AF65-F5344CB8AC3E}">
        <p14:creationId xmlns:p14="http://schemas.microsoft.com/office/powerpoint/2010/main" val="3935132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149">
            <a:extLst>
              <a:ext uri="{FF2B5EF4-FFF2-40B4-BE49-F238E27FC236}">
                <a16:creationId xmlns:a16="http://schemas.microsoft.com/office/drawing/2014/main" xmlns="" id="{459D655E-5547-4F21-98D9-834974F254AC}"/>
              </a:ext>
            </a:extLst>
          </p:cNvPr>
          <p:cNvSpPr/>
          <p:nvPr/>
        </p:nvSpPr>
        <p:spPr>
          <a:xfrm>
            <a:off x="2607229" y="1136137"/>
            <a:ext cx="996278" cy="1671915"/>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1" name="Rectangle 150">
            <a:extLst>
              <a:ext uri="{FF2B5EF4-FFF2-40B4-BE49-F238E27FC236}">
                <a16:creationId xmlns:a16="http://schemas.microsoft.com/office/drawing/2014/main" xmlns="" id="{459D655E-5547-4F21-98D9-834974F254AC}"/>
              </a:ext>
            </a:extLst>
          </p:cNvPr>
          <p:cNvSpPr/>
          <p:nvPr/>
        </p:nvSpPr>
        <p:spPr>
          <a:xfrm>
            <a:off x="3868882" y="1136137"/>
            <a:ext cx="954970" cy="166556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4" name="Rectangle 153">
            <a:extLst>
              <a:ext uri="{FF2B5EF4-FFF2-40B4-BE49-F238E27FC236}">
                <a16:creationId xmlns:a16="http://schemas.microsoft.com/office/drawing/2014/main" xmlns="" id="{459D655E-5547-4F21-98D9-834974F254AC}"/>
              </a:ext>
            </a:extLst>
          </p:cNvPr>
          <p:cNvSpPr/>
          <p:nvPr/>
        </p:nvSpPr>
        <p:spPr>
          <a:xfrm>
            <a:off x="7479141" y="1136137"/>
            <a:ext cx="996278" cy="1671915"/>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Rectangle 154">
            <a:extLst>
              <a:ext uri="{FF2B5EF4-FFF2-40B4-BE49-F238E27FC236}">
                <a16:creationId xmlns:a16="http://schemas.microsoft.com/office/drawing/2014/main" xmlns="" id="{459D655E-5547-4F21-98D9-834974F254AC}"/>
              </a:ext>
            </a:extLst>
          </p:cNvPr>
          <p:cNvSpPr/>
          <p:nvPr/>
        </p:nvSpPr>
        <p:spPr>
          <a:xfrm>
            <a:off x="8727559" y="1136137"/>
            <a:ext cx="954970" cy="166556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Rectangle 156">
            <a:extLst>
              <a:ext uri="{FF2B5EF4-FFF2-40B4-BE49-F238E27FC236}">
                <a16:creationId xmlns:a16="http://schemas.microsoft.com/office/drawing/2014/main" xmlns="" id="{459D655E-5547-4F21-98D9-834974F254AC}"/>
              </a:ext>
            </a:extLst>
          </p:cNvPr>
          <p:cNvSpPr/>
          <p:nvPr/>
        </p:nvSpPr>
        <p:spPr>
          <a:xfrm>
            <a:off x="11130012" y="1134290"/>
            <a:ext cx="954970" cy="167572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Rectangle 137">
            <a:extLst>
              <a:ext uri="{FF2B5EF4-FFF2-40B4-BE49-F238E27FC236}">
                <a16:creationId xmlns:a16="http://schemas.microsoft.com/office/drawing/2014/main" xmlns="" id="{459D655E-5547-4F21-98D9-834974F254AC}"/>
              </a:ext>
            </a:extLst>
          </p:cNvPr>
          <p:cNvSpPr/>
          <p:nvPr/>
        </p:nvSpPr>
        <p:spPr>
          <a:xfrm>
            <a:off x="212459" y="2940868"/>
            <a:ext cx="954970" cy="1671915"/>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Rectangle 138">
            <a:extLst>
              <a:ext uri="{FF2B5EF4-FFF2-40B4-BE49-F238E27FC236}">
                <a16:creationId xmlns:a16="http://schemas.microsoft.com/office/drawing/2014/main" xmlns="" id="{459D655E-5547-4F21-98D9-834974F254AC}"/>
              </a:ext>
            </a:extLst>
          </p:cNvPr>
          <p:cNvSpPr/>
          <p:nvPr/>
        </p:nvSpPr>
        <p:spPr>
          <a:xfrm>
            <a:off x="1418870" y="2940868"/>
            <a:ext cx="954970" cy="166556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1" name="Rectangle 140">
            <a:extLst>
              <a:ext uri="{FF2B5EF4-FFF2-40B4-BE49-F238E27FC236}">
                <a16:creationId xmlns:a16="http://schemas.microsoft.com/office/drawing/2014/main" xmlns="" id="{459D655E-5547-4F21-98D9-834974F254AC}"/>
              </a:ext>
            </a:extLst>
          </p:cNvPr>
          <p:cNvSpPr/>
          <p:nvPr/>
        </p:nvSpPr>
        <p:spPr>
          <a:xfrm>
            <a:off x="3878407" y="2940868"/>
            <a:ext cx="954970" cy="166556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3" name="Rectangle 142">
            <a:extLst>
              <a:ext uri="{FF2B5EF4-FFF2-40B4-BE49-F238E27FC236}">
                <a16:creationId xmlns:a16="http://schemas.microsoft.com/office/drawing/2014/main" xmlns="" id="{459D655E-5547-4F21-98D9-834974F254AC}"/>
              </a:ext>
            </a:extLst>
          </p:cNvPr>
          <p:cNvSpPr/>
          <p:nvPr/>
        </p:nvSpPr>
        <p:spPr>
          <a:xfrm>
            <a:off x="6327273" y="2940868"/>
            <a:ext cx="954970" cy="166556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4" name="Rectangle 143">
            <a:extLst>
              <a:ext uri="{FF2B5EF4-FFF2-40B4-BE49-F238E27FC236}">
                <a16:creationId xmlns:a16="http://schemas.microsoft.com/office/drawing/2014/main" xmlns="" id="{459D655E-5547-4F21-98D9-834974F254AC}"/>
              </a:ext>
            </a:extLst>
          </p:cNvPr>
          <p:cNvSpPr/>
          <p:nvPr/>
        </p:nvSpPr>
        <p:spPr>
          <a:xfrm>
            <a:off x="7500615" y="2940868"/>
            <a:ext cx="996278" cy="1671915"/>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Rectangle 144">
            <a:extLst>
              <a:ext uri="{FF2B5EF4-FFF2-40B4-BE49-F238E27FC236}">
                <a16:creationId xmlns:a16="http://schemas.microsoft.com/office/drawing/2014/main" xmlns="" id="{459D655E-5547-4F21-98D9-834974F254AC}"/>
              </a:ext>
            </a:extLst>
          </p:cNvPr>
          <p:cNvSpPr/>
          <p:nvPr/>
        </p:nvSpPr>
        <p:spPr>
          <a:xfrm>
            <a:off x="8731195" y="2940868"/>
            <a:ext cx="954970" cy="166556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Rectangle 145">
            <a:extLst>
              <a:ext uri="{FF2B5EF4-FFF2-40B4-BE49-F238E27FC236}">
                <a16:creationId xmlns:a16="http://schemas.microsoft.com/office/drawing/2014/main" xmlns="" id="{459D655E-5547-4F21-98D9-834974F254AC}"/>
              </a:ext>
            </a:extLst>
          </p:cNvPr>
          <p:cNvSpPr/>
          <p:nvPr/>
        </p:nvSpPr>
        <p:spPr>
          <a:xfrm>
            <a:off x="9965858" y="2940868"/>
            <a:ext cx="954970" cy="1671915"/>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7" name="Rectangle 146">
            <a:extLst>
              <a:ext uri="{FF2B5EF4-FFF2-40B4-BE49-F238E27FC236}">
                <a16:creationId xmlns:a16="http://schemas.microsoft.com/office/drawing/2014/main" xmlns="" id="{459D655E-5547-4F21-98D9-834974F254AC}"/>
              </a:ext>
            </a:extLst>
          </p:cNvPr>
          <p:cNvSpPr/>
          <p:nvPr/>
        </p:nvSpPr>
        <p:spPr>
          <a:xfrm>
            <a:off x="11156163" y="2940868"/>
            <a:ext cx="954970" cy="166556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Rectangle 134">
            <a:extLst>
              <a:ext uri="{FF2B5EF4-FFF2-40B4-BE49-F238E27FC236}">
                <a16:creationId xmlns:a16="http://schemas.microsoft.com/office/drawing/2014/main" xmlns="" id="{459D655E-5547-4F21-98D9-834974F254AC}"/>
              </a:ext>
            </a:extLst>
          </p:cNvPr>
          <p:cNvSpPr/>
          <p:nvPr/>
        </p:nvSpPr>
        <p:spPr>
          <a:xfrm>
            <a:off x="202222" y="4739461"/>
            <a:ext cx="954970" cy="1671915"/>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46" name="Picture 22" descr="https://m.media-amazon.com/images/M/MV5BMmMzNjJhYjUtNzFkZi00MWQ4LWJiMDEtYWM0NTAzNGZjMTI3XkEyXkFqcGdeQXVyOTE2OTMwNDk@._V1_UY222_CR0,0,150,222_A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76" y="5030820"/>
            <a:ext cx="924700" cy="1368556"/>
          </a:xfrm>
          <a:prstGeom prst="rect">
            <a:avLst/>
          </a:prstGeom>
          <a:ln w="57150">
            <a:solidFill>
              <a:srgbClr val="0099FF"/>
            </a:solidFill>
          </a:ln>
          <a:extLst>
            <a:ext uri="{909E8E84-426E-40DD-AFC4-6F175D3DCCD1}">
              <a14:hiddenFill xmlns:a14="http://schemas.microsoft.com/office/drawing/2010/main">
                <a:solidFill>
                  <a:srgbClr val="FFFFFF"/>
                </a:solidFill>
              </a14:hiddenFill>
            </a:ext>
          </a:extLst>
        </p:spPr>
      </p:pic>
      <p:sp>
        <p:nvSpPr>
          <p:cNvPr id="136" name="Rectangle 135">
            <a:extLst>
              <a:ext uri="{FF2B5EF4-FFF2-40B4-BE49-F238E27FC236}">
                <a16:creationId xmlns:a16="http://schemas.microsoft.com/office/drawing/2014/main" xmlns="" id="{459D655E-5547-4F21-98D9-834974F254AC}"/>
              </a:ext>
            </a:extLst>
          </p:cNvPr>
          <p:cNvSpPr/>
          <p:nvPr/>
        </p:nvSpPr>
        <p:spPr>
          <a:xfrm>
            <a:off x="1408633" y="4739461"/>
            <a:ext cx="954970" cy="166556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Rectangle 136">
            <a:extLst>
              <a:ext uri="{FF2B5EF4-FFF2-40B4-BE49-F238E27FC236}">
                <a16:creationId xmlns:a16="http://schemas.microsoft.com/office/drawing/2014/main" xmlns="" id="{459D655E-5547-4F21-98D9-834974F254AC}"/>
              </a:ext>
            </a:extLst>
          </p:cNvPr>
          <p:cNvSpPr/>
          <p:nvPr/>
        </p:nvSpPr>
        <p:spPr>
          <a:xfrm>
            <a:off x="2610153" y="4739461"/>
            <a:ext cx="996278" cy="1671915"/>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Rectangle 131">
            <a:extLst>
              <a:ext uri="{FF2B5EF4-FFF2-40B4-BE49-F238E27FC236}">
                <a16:creationId xmlns:a16="http://schemas.microsoft.com/office/drawing/2014/main" xmlns="" id="{459D655E-5547-4F21-98D9-834974F254AC}"/>
              </a:ext>
            </a:extLst>
          </p:cNvPr>
          <p:cNvSpPr/>
          <p:nvPr/>
        </p:nvSpPr>
        <p:spPr>
          <a:xfrm>
            <a:off x="3868170" y="4739461"/>
            <a:ext cx="954970" cy="166556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Rectangle 132">
            <a:extLst>
              <a:ext uri="{FF2B5EF4-FFF2-40B4-BE49-F238E27FC236}">
                <a16:creationId xmlns:a16="http://schemas.microsoft.com/office/drawing/2014/main" xmlns="" id="{459D655E-5547-4F21-98D9-834974F254AC}"/>
              </a:ext>
            </a:extLst>
          </p:cNvPr>
          <p:cNvSpPr/>
          <p:nvPr/>
        </p:nvSpPr>
        <p:spPr>
          <a:xfrm>
            <a:off x="5086383" y="4745466"/>
            <a:ext cx="954970" cy="1678266"/>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a:extLst>
              <a:ext uri="{FF2B5EF4-FFF2-40B4-BE49-F238E27FC236}">
                <a16:creationId xmlns:a16="http://schemas.microsoft.com/office/drawing/2014/main" xmlns="" id="{459D655E-5547-4F21-98D9-834974F254AC}"/>
              </a:ext>
            </a:extLst>
          </p:cNvPr>
          <p:cNvSpPr/>
          <p:nvPr/>
        </p:nvSpPr>
        <p:spPr>
          <a:xfrm>
            <a:off x="6307511" y="4739461"/>
            <a:ext cx="954970" cy="166556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Rectangle 126">
            <a:extLst>
              <a:ext uri="{FF2B5EF4-FFF2-40B4-BE49-F238E27FC236}">
                <a16:creationId xmlns:a16="http://schemas.microsoft.com/office/drawing/2014/main" xmlns="" id="{459D655E-5547-4F21-98D9-834974F254AC}"/>
              </a:ext>
            </a:extLst>
          </p:cNvPr>
          <p:cNvSpPr/>
          <p:nvPr/>
        </p:nvSpPr>
        <p:spPr>
          <a:xfrm>
            <a:off x="7480853" y="4739461"/>
            <a:ext cx="996278" cy="1671915"/>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Rectangle 127">
            <a:extLst>
              <a:ext uri="{FF2B5EF4-FFF2-40B4-BE49-F238E27FC236}">
                <a16:creationId xmlns:a16="http://schemas.microsoft.com/office/drawing/2014/main" xmlns="" id="{459D655E-5547-4F21-98D9-834974F254AC}"/>
              </a:ext>
            </a:extLst>
          </p:cNvPr>
          <p:cNvSpPr/>
          <p:nvPr/>
        </p:nvSpPr>
        <p:spPr>
          <a:xfrm>
            <a:off x="8703377" y="4739461"/>
            <a:ext cx="996278" cy="166556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Rectangle 125">
            <a:extLst>
              <a:ext uri="{FF2B5EF4-FFF2-40B4-BE49-F238E27FC236}">
                <a16:creationId xmlns:a16="http://schemas.microsoft.com/office/drawing/2014/main" xmlns="" id="{459D655E-5547-4F21-98D9-834974F254AC}"/>
              </a:ext>
            </a:extLst>
          </p:cNvPr>
          <p:cNvSpPr/>
          <p:nvPr/>
        </p:nvSpPr>
        <p:spPr>
          <a:xfrm>
            <a:off x="9965146" y="4739461"/>
            <a:ext cx="954970" cy="1671915"/>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xmlns="" id="{459D655E-5547-4F21-98D9-834974F254AC}"/>
              </a:ext>
            </a:extLst>
          </p:cNvPr>
          <p:cNvSpPr/>
          <p:nvPr/>
        </p:nvSpPr>
        <p:spPr>
          <a:xfrm>
            <a:off x="11136401" y="4739461"/>
            <a:ext cx="954970" cy="1665564"/>
          </a:xfrm>
          <a:prstGeom prst="rect">
            <a:avLst/>
          </a:prstGeom>
          <a:noFill/>
          <a:ln w="762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48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603133"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xmlns="" id="{1C523F2D-EDA6-4671-85EF-9E9195C65C96}"/>
              </a:ext>
            </a:extLst>
          </p:cNvPr>
          <p:cNvSpPr txBox="1"/>
          <p:nvPr/>
        </p:nvSpPr>
        <p:spPr>
          <a:xfrm>
            <a:off x="3571" y="192461"/>
            <a:ext cx="12188428" cy="892552"/>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Comic Book ‘Superhero’ Movies Made Up Seven Out Of The Top 30 Highest Grossing Films In 2018 And Accounted For Only </a:t>
            </a:r>
            <a:r>
              <a:rPr kumimoji="0" lang="en-US" sz="2600" b="1" i="0" u="sng" strike="noStrike" kern="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22%</a:t>
            </a:r>
            <a:r>
              <a:rPr kumimoji="0" lang="en-US" sz="2600" b="0" i="0" u="none" strike="noStrike" kern="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Of The Total Box Office</a:t>
            </a:r>
          </a:p>
        </p:txBody>
      </p:sp>
      <p:sp>
        <p:nvSpPr>
          <p:cNvPr id="10" name="Rectangle 9">
            <a:extLst>
              <a:ext uri="{FF2B5EF4-FFF2-40B4-BE49-F238E27FC236}">
                <a16:creationId xmlns:a16="http://schemas.microsoft.com/office/drawing/2014/main" xmlns="" id="{862D5A60-23F7-4807-A638-62FCA0F052B7}"/>
              </a:ext>
            </a:extLst>
          </p:cNvPr>
          <p:cNvSpPr/>
          <p:nvPr/>
        </p:nvSpPr>
        <p:spPr>
          <a:xfrm>
            <a:off x="38899" y="6504544"/>
            <a:ext cx="9385187" cy="307777"/>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Box Office Mojo, 2018, Total Revenues. List above reflects the top 20 Domestic Box Office grossing films of 2018, non-”Comic Book Superhero” Top 30 Movies are in outlined in </a:t>
            </a:r>
            <a:r>
              <a:rPr kumimoji="0" lang="en-US" sz="7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blue</a:t>
            </a: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2018, 34 movies surpassed $100+ MM in domestic box office grosses.</a:t>
            </a:r>
          </a:p>
        </p:txBody>
      </p:sp>
      <p:pic>
        <p:nvPicPr>
          <p:cNvPr id="2" name="Picture 1">
            <a:extLst>
              <a:ext uri="{FF2B5EF4-FFF2-40B4-BE49-F238E27FC236}">
                <a16:creationId xmlns:a16="http://schemas.microsoft.com/office/drawing/2014/main" xmlns="" id="{852C0088-A477-4B0F-A6B1-3A57A6B24A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227" y="1429737"/>
            <a:ext cx="922169" cy="1369242"/>
          </a:xfrm>
          <a:prstGeom prst="rect">
            <a:avLst/>
          </a:prstGeom>
          <a:ln w="6350">
            <a:solidFill>
              <a:schemeClr val="tx1"/>
            </a:solidFill>
          </a:ln>
        </p:spPr>
      </p:pic>
      <p:pic>
        <p:nvPicPr>
          <p:cNvPr id="5" name="Picture 4">
            <a:extLst>
              <a:ext uri="{FF2B5EF4-FFF2-40B4-BE49-F238E27FC236}">
                <a16:creationId xmlns:a16="http://schemas.microsoft.com/office/drawing/2014/main" xmlns="" id="{AE9DC3E7-7647-4990-8DA8-5BAFF9D72C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5835" y="5030820"/>
            <a:ext cx="916070" cy="1377877"/>
          </a:xfrm>
          <a:prstGeom prst="rect">
            <a:avLst/>
          </a:prstGeom>
          <a:ln w="57150">
            <a:solidFill>
              <a:srgbClr val="0099FF"/>
            </a:solidFill>
          </a:ln>
        </p:spPr>
      </p:pic>
      <p:pic>
        <p:nvPicPr>
          <p:cNvPr id="3" name="Picture 2">
            <a:extLst>
              <a:ext uri="{FF2B5EF4-FFF2-40B4-BE49-F238E27FC236}">
                <a16:creationId xmlns:a16="http://schemas.microsoft.com/office/drawing/2014/main" xmlns="" id="{88C18C17-29CD-4132-8615-8A6002C009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2884" y="1429738"/>
            <a:ext cx="916071" cy="1369241"/>
          </a:xfrm>
          <a:prstGeom prst="rect">
            <a:avLst/>
          </a:prstGeom>
          <a:ln w="6350">
            <a:solidFill>
              <a:schemeClr val="tx1"/>
            </a:solidFill>
          </a:ln>
        </p:spPr>
      </p:pic>
      <p:pic>
        <p:nvPicPr>
          <p:cNvPr id="14" name="Picture 13">
            <a:extLst>
              <a:ext uri="{FF2B5EF4-FFF2-40B4-BE49-F238E27FC236}">
                <a16:creationId xmlns:a16="http://schemas.microsoft.com/office/drawing/2014/main" xmlns="" id="{78067E7E-ED23-4573-86BC-FFBC9A14BF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85834" y="1429738"/>
            <a:ext cx="916071" cy="1369241"/>
          </a:xfrm>
          <a:prstGeom prst="rect">
            <a:avLst/>
          </a:prstGeom>
          <a:ln w="57150">
            <a:solidFill>
              <a:srgbClr val="0099FF"/>
            </a:solidFill>
          </a:ln>
        </p:spPr>
      </p:pic>
      <p:pic>
        <p:nvPicPr>
          <p:cNvPr id="16" name="Picture 15">
            <a:extLst>
              <a:ext uri="{FF2B5EF4-FFF2-40B4-BE49-F238E27FC236}">
                <a16:creationId xmlns:a16="http://schemas.microsoft.com/office/drawing/2014/main" xmlns="" id="{0CABD8E7-9E58-4284-85BD-CC1AD6CC81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53395" y="1429738"/>
            <a:ext cx="906078" cy="1357616"/>
          </a:xfrm>
          <a:prstGeom prst="rect">
            <a:avLst/>
          </a:prstGeom>
          <a:ln w="76200">
            <a:solidFill>
              <a:srgbClr val="0099FF"/>
            </a:solidFill>
          </a:ln>
        </p:spPr>
      </p:pic>
      <p:pic>
        <p:nvPicPr>
          <p:cNvPr id="17" name="Picture 16">
            <a:extLst>
              <a:ext uri="{FF2B5EF4-FFF2-40B4-BE49-F238E27FC236}">
                <a16:creationId xmlns:a16="http://schemas.microsoft.com/office/drawing/2014/main" xmlns="" id="{EDBE40E7-D0E8-42F3-9C06-AE3A40E23DD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03204" y="3227581"/>
            <a:ext cx="950837" cy="1360397"/>
          </a:xfrm>
          <a:prstGeom prst="rect">
            <a:avLst/>
          </a:prstGeom>
          <a:ln w="57150">
            <a:solidFill>
              <a:srgbClr val="0099FF"/>
            </a:solidFill>
          </a:ln>
        </p:spPr>
      </p:pic>
      <p:pic>
        <p:nvPicPr>
          <p:cNvPr id="18" name="Picture 17">
            <a:extLst>
              <a:ext uri="{FF2B5EF4-FFF2-40B4-BE49-F238E27FC236}">
                <a16:creationId xmlns:a16="http://schemas.microsoft.com/office/drawing/2014/main" xmlns="" id="{A33D3981-9BE0-4150-A731-807576ABE4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56995" y="1429739"/>
            <a:ext cx="910332" cy="1357616"/>
          </a:xfrm>
          <a:prstGeom prst="rect">
            <a:avLst/>
          </a:prstGeom>
          <a:ln w="57150">
            <a:solidFill>
              <a:srgbClr val="0099FF"/>
            </a:solidFill>
          </a:ln>
        </p:spPr>
      </p:pic>
      <p:pic>
        <p:nvPicPr>
          <p:cNvPr id="19" name="Picture 18">
            <a:extLst>
              <a:ext uri="{FF2B5EF4-FFF2-40B4-BE49-F238E27FC236}">
                <a16:creationId xmlns:a16="http://schemas.microsoft.com/office/drawing/2014/main" xmlns="" id="{136CC004-CB86-44A0-9A7F-7CF235179C0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83667" y="3227581"/>
            <a:ext cx="903721" cy="1359454"/>
          </a:xfrm>
          <a:prstGeom prst="rect">
            <a:avLst/>
          </a:prstGeom>
          <a:ln w="57150">
            <a:solidFill>
              <a:srgbClr val="0099FF"/>
            </a:solidFill>
          </a:ln>
        </p:spPr>
      </p:pic>
      <p:pic>
        <p:nvPicPr>
          <p:cNvPr id="20" name="Picture 19">
            <a:extLst>
              <a:ext uri="{FF2B5EF4-FFF2-40B4-BE49-F238E27FC236}">
                <a16:creationId xmlns:a16="http://schemas.microsoft.com/office/drawing/2014/main" xmlns="" id="{3A40B001-E63E-43E7-A906-E440F306FDB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24267" y="5030820"/>
            <a:ext cx="916348" cy="1368555"/>
          </a:xfrm>
          <a:prstGeom prst="rect">
            <a:avLst/>
          </a:prstGeom>
          <a:ln w="57150">
            <a:solidFill>
              <a:srgbClr val="0099FF"/>
            </a:solidFill>
          </a:ln>
        </p:spPr>
      </p:pic>
      <p:pic>
        <p:nvPicPr>
          <p:cNvPr id="22" name="Picture 21">
            <a:extLst>
              <a:ext uri="{FF2B5EF4-FFF2-40B4-BE49-F238E27FC236}">
                <a16:creationId xmlns:a16="http://schemas.microsoft.com/office/drawing/2014/main" xmlns="" id="{B7115EFA-D1E5-4B47-9AE8-AF00A81902C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08027" y="1429737"/>
            <a:ext cx="942418" cy="1369241"/>
          </a:xfrm>
          <a:prstGeom prst="rect">
            <a:avLst/>
          </a:prstGeom>
          <a:ln w="57150">
            <a:solidFill>
              <a:srgbClr val="0099FF"/>
            </a:solidFill>
          </a:ln>
        </p:spPr>
      </p:pic>
      <p:pic>
        <p:nvPicPr>
          <p:cNvPr id="23" name="Picture 22">
            <a:extLst>
              <a:ext uri="{FF2B5EF4-FFF2-40B4-BE49-F238E27FC236}">
                <a16:creationId xmlns:a16="http://schemas.microsoft.com/office/drawing/2014/main" xmlns="" id="{20DC9BA6-3DAE-4797-AF7E-1F87E76166C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3840" y="3227581"/>
            <a:ext cx="916070" cy="1353998"/>
          </a:xfrm>
          <a:prstGeom prst="rect">
            <a:avLst/>
          </a:prstGeom>
          <a:ln w="57150">
            <a:solidFill>
              <a:srgbClr val="0099FF"/>
            </a:solidFill>
          </a:ln>
        </p:spPr>
      </p:pic>
      <p:pic>
        <p:nvPicPr>
          <p:cNvPr id="24" name="Picture 23">
            <a:extLst>
              <a:ext uri="{FF2B5EF4-FFF2-40B4-BE49-F238E27FC236}">
                <a16:creationId xmlns:a16="http://schemas.microsoft.com/office/drawing/2014/main" xmlns="" id="{26B03FD2-7B67-4BB5-B0E1-7DEBD6B1FAF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79282" y="1429738"/>
            <a:ext cx="946841" cy="1387146"/>
          </a:xfrm>
          <a:prstGeom prst="rect">
            <a:avLst/>
          </a:prstGeom>
          <a:ln w="6350">
            <a:solidFill>
              <a:schemeClr val="tx1"/>
            </a:solidFill>
          </a:ln>
        </p:spPr>
      </p:pic>
      <p:pic>
        <p:nvPicPr>
          <p:cNvPr id="25" name="Picture 24">
            <a:extLst>
              <a:ext uri="{FF2B5EF4-FFF2-40B4-BE49-F238E27FC236}">
                <a16:creationId xmlns:a16="http://schemas.microsoft.com/office/drawing/2014/main" xmlns="" id="{C6877F24-B0BC-480F-A76C-B3995D7A219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26" name="Rectangle 25">
            <a:extLst>
              <a:ext uri="{FF2B5EF4-FFF2-40B4-BE49-F238E27FC236}">
                <a16:creationId xmlns:a16="http://schemas.microsoft.com/office/drawing/2014/main" xmlns="" id="{0C9B03D3-97B2-43DA-BCF6-4802519D72BF}"/>
              </a:ext>
            </a:extLst>
          </p:cNvPr>
          <p:cNvSpPr/>
          <p:nvPr/>
        </p:nvSpPr>
        <p:spPr>
          <a:xfrm>
            <a:off x="0" y="6644480"/>
            <a:ext cx="12191999" cy="200055"/>
          </a:xfrm>
          <a:prstGeom prst="rect">
            <a:avLst/>
          </a:prstGeom>
        </p:spPr>
        <p:txBody>
          <a:bodyPr wrap="square">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028" name="Picture 4" descr="https://m.media-amazon.com/images/M/MV5BNjk1Njk3YjctMmMyYS00Y2I4LThhMzktN2U0MTMyZTFlYWQ5XkEyXkFqcGdeQXVyODM2ODEzMDA@.jp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6290800" y="1429738"/>
            <a:ext cx="957780" cy="1387146"/>
          </a:xfrm>
          <a:prstGeom prst="rect">
            <a:avLst/>
          </a:prstGeom>
          <a:ln w="635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s://m.media-amazon.com/images/M/MV5BYjcyYTk0N2YtMzc4ZC00Y2E0LWFkNDgtNjE1MzZmMGE1YjY1XkEyXkFqcGdeQXVyMTMxODk2OTU@._V1_UY222_CR0,0,150,222_AL.jp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9974077" y="1429737"/>
            <a:ext cx="920452" cy="1369242"/>
          </a:xfrm>
          <a:prstGeom prst="rect">
            <a:avLst/>
          </a:prstGeom>
          <a:ln w="6350">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ttps://m.media-amazon.com/images/M/MV5BOTM2NTI3NTc3Nl5BMl5BanBnXkFtZTgwNzM1OTQyNTM@._V1_UY222_CR0,0,150,222_AL.jpg"/>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439495" y="3227581"/>
            <a:ext cx="916071" cy="1355785"/>
          </a:xfrm>
          <a:prstGeom prst="rect">
            <a:avLst/>
          </a:prstGeom>
          <a:ln w="57150">
            <a:solidFill>
              <a:srgbClr val="0099FF"/>
            </a:solidFill>
          </a:ln>
          <a:extLst>
            <a:ext uri="{909E8E84-426E-40DD-AFC4-6F175D3DCCD1}">
              <a14:hiddenFill xmlns:a14="http://schemas.microsoft.com/office/drawing/2010/main">
                <a:solidFill>
                  <a:srgbClr val="FFFFFF"/>
                </a:solidFill>
              </a14:hiddenFill>
            </a:ext>
          </a:extLst>
        </p:spPr>
      </p:pic>
      <p:pic>
        <p:nvPicPr>
          <p:cNvPr id="1034" name="Picture 10" descr="https://m.media-amazon.com/images/M/MV5BNzAwNzUzNjY4MV5BMl5BanBnXkFtZTgwMTQ5MzM0NjM@._V1_UY222_CR0,0,150,222_AL.jpg"/>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660006" y="3227581"/>
            <a:ext cx="915704" cy="1355242"/>
          </a:xfrm>
          <a:prstGeom prst="rect">
            <a:avLst/>
          </a:prstGeom>
          <a:ln w="6350">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https://images-na.ssl-images-amazon.com/images/I/81FYp1z1JbL._RI_.jp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897457" y="3227581"/>
            <a:ext cx="911519" cy="1354337"/>
          </a:xfrm>
          <a:prstGeom prst="rect">
            <a:avLst/>
          </a:prstGeom>
          <a:ln w="57150">
            <a:solidFill>
              <a:srgbClr val="0099FF"/>
            </a:solidFill>
          </a:ln>
          <a:extLst>
            <a:ext uri="{909E8E84-426E-40DD-AFC4-6F175D3DCCD1}">
              <a14:hiddenFill xmlns:a14="http://schemas.microsoft.com/office/drawing/2010/main">
                <a:solidFill>
                  <a:srgbClr val="FFFFFF"/>
                </a:solidFill>
              </a14:hiddenFill>
            </a:ext>
          </a:extLst>
        </p:spPr>
      </p:pic>
      <p:pic>
        <p:nvPicPr>
          <p:cNvPr id="1038" name="Picture 14" descr="https://m.media-amazon.com/images/M/MV5BMjMwNDkxMTgzOF5BMl5BanBnXkFtZTgwNTkwNTQ3NjM@._V1_UY222_CR0,0,150,222_AL.jpg"/>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5085893" y="3227581"/>
            <a:ext cx="946842" cy="1355786"/>
          </a:xfrm>
          <a:prstGeom prst="rect">
            <a:avLst/>
          </a:prstGeom>
          <a:ln w="6350">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https://m.media-amazon.com/images/M/MV5BMjI0MDMzNTQ0M15BMl5BanBnXkFtZTgwMTM5NzM3NDM@._V1_UY222_CR0,0,150,222_AL.jpg"/>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6320811" y="3227581"/>
            <a:ext cx="959331" cy="1356440"/>
          </a:xfrm>
          <a:prstGeom prst="rect">
            <a:avLst/>
          </a:prstGeom>
          <a:ln w="57150">
            <a:solidFill>
              <a:srgbClr val="0099FF"/>
            </a:solidFill>
          </a:ln>
          <a:extLst>
            <a:ext uri="{909E8E84-426E-40DD-AFC4-6F175D3DCCD1}">
              <a14:hiddenFill xmlns:a14="http://schemas.microsoft.com/office/drawing/2010/main">
                <a:solidFill>
                  <a:srgbClr val="FFFFFF"/>
                </a:solidFill>
              </a14:hiddenFill>
            </a:ext>
          </a:extLst>
        </p:spPr>
      </p:pic>
      <p:pic>
        <p:nvPicPr>
          <p:cNvPr id="1042" name="Picture 18" descr="https://m.media-amazon.com/images/M/MV5BMjQxNjE3NjYxN15BMl5BanBnXkFtZTgwMTk2NDQ3NjM@._V1_UY222_CR0,0,150,222_AL.jpg"/>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8747629" y="3227581"/>
            <a:ext cx="919528" cy="1360901"/>
          </a:xfrm>
          <a:prstGeom prst="rect">
            <a:avLst/>
          </a:prstGeom>
          <a:ln w="57150">
            <a:solidFill>
              <a:srgbClr val="0099FF"/>
            </a:solidFill>
          </a:ln>
          <a:extLst>
            <a:ext uri="{909E8E84-426E-40DD-AFC4-6F175D3DCCD1}">
              <a14:hiddenFill xmlns:a14="http://schemas.microsoft.com/office/drawing/2010/main">
                <a:solidFill>
                  <a:srgbClr val="FFFFFF"/>
                </a:solidFill>
              </a14:hiddenFill>
            </a:ext>
          </a:extLst>
        </p:spPr>
      </p:pic>
      <p:pic>
        <p:nvPicPr>
          <p:cNvPr id="1044" name="Picture 20" descr="https://m.media-amazon.com/images/M/MV5BZjFiMGUzMTAtNDAwMC00ZjRhLTk0OTUtMmJiMzM5ZmVjODQxXkEyXkFqcGdeQXVyMDM2NDM2MQ@@._V1_UY222_CR0,0,150,222_AL.jpg"/>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11151445" y="3227581"/>
            <a:ext cx="928524" cy="1353998"/>
          </a:xfrm>
          <a:prstGeom prst="rect">
            <a:avLst/>
          </a:prstGeom>
          <a:ln w="57150">
            <a:solidFill>
              <a:srgbClr val="0099FF"/>
            </a:solidFill>
          </a:ln>
          <a:extLst>
            <a:ext uri="{909E8E84-426E-40DD-AFC4-6F175D3DCCD1}">
              <a14:hiddenFill xmlns:a14="http://schemas.microsoft.com/office/drawing/2010/main">
                <a:solidFill>
                  <a:srgbClr val="FFFFFF"/>
                </a:solidFill>
              </a14:hiddenFill>
            </a:ext>
          </a:extLst>
        </p:spPr>
      </p:pic>
      <p:pic>
        <p:nvPicPr>
          <p:cNvPr id="1048" name="Picture 24" descr="https://m.media-amazon.com/images/M/MV5BMjAyNDEyMzc4Ml5BMl5BanBnXkFtZTgwMjEzNjM0NTM@._V1_UY222_CR0,0,150,222_AL.jpg"/>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2653395" y="5030820"/>
            <a:ext cx="924699" cy="1368555"/>
          </a:xfrm>
          <a:prstGeom prst="rect">
            <a:avLst/>
          </a:prstGeom>
          <a:ln w="57150">
            <a:solidFill>
              <a:srgbClr val="0099FF"/>
            </a:solidFill>
          </a:ln>
          <a:extLst>
            <a:ext uri="{909E8E84-426E-40DD-AFC4-6F175D3DCCD1}">
              <a14:hiddenFill xmlns:a14="http://schemas.microsoft.com/office/drawing/2010/main">
                <a:solidFill>
                  <a:srgbClr val="FFFFFF"/>
                </a:solidFill>
              </a14:hiddenFill>
            </a:ext>
          </a:extLst>
        </p:spPr>
      </p:pic>
      <p:pic>
        <p:nvPicPr>
          <p:cNvPr id="1050" name="Picture 26" descr="https://m.media-amazon.com/images/M/MV5BMjUwNjU5NDMyNF5BMl5BanBnXkFtZTgwNzgxNjM2NzM@._V1_UY222_CR0,0,150,222_AL.jpg"/>
          <p:cNvPicPr>
            <a:picLocks noChangeAspect="1" noChangeArrowheads="1"/>
          </p:cNvPicPr>
          <p:nvPr/>
        </p:nvPicPr>
        <p:blipFill rotWithShape="1">
          <a:blip r:embed="rId26" cstate="screen">
            <a:extLst>
              <a:ext uri="{28A0092B-C50C-407E-A947-70E740481C1C}">
                <a14:useLocalDpi xmlns:a14="http://schemas.microsoft.com/office/drawing/2010/main"/>
              </a:ext>
            </a:extLst>
          </a:blip>
          <a:srcRect/>
          <a:stretch/>
        </p:blipFill>
        <p:spPr bwMode="auto">
          <a:xfrm>
            <a:off x="5079282" y="5030820"/>
            <a:ext cx="946840" cy="1377877"/>
          </a:xfrm>
          <a:prstGeom prst="rect">
            <a:avLst/>
          </a:prstGeom>
          <a:ln w="57150">
            <a:noFill/>
          </a:ln>
          <a:extLst>
            <a:ext uri="{909E8E84-426E-40DD-AFC4-6F175D3DCCD1}">
              <a14:hiddenFill xmlns:a14="http://schemas.microsoft.com/office/drawing/2010/main">
                <a:solidFill>
                  <a:srgbClr val="FFFFFF"/>
                </a:solidFill>
              </a14:hiddenFill>
            </a:ext>
          </a:extLst>
        </p:spPr>
      </p:pic>
      <p:pic>
        <p:nvPicPr>
          <p:cNvPr id="1052" name="Picture 28" descr="https://m.media-amazon.com/images/M/MV5BMjEwMTM3OTI1NV5BMl5BanBnXkFtZTgwNDk5NTY0NTM@._V1_UY222_CR0,0,150,222_AL.jpg"/>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a:stretch/>
        </p:blipFill>
        <p:spPr bwMode="auto">
          <a:xfrm>
            <a:off x="6293093" y="5030820"/>
            <a:ext cx="950115" cy="1368555"/>
          </a:xfrm>
          <a:prstGeom prst="rect">
            <a:avLst/>
          </a:prstGeom>
          <a:ln w="57150">
            <a:solidFill>
              <a:srgbClr val="0099FF"/>
            </a:solidFill>
          </a:ln>
          <a:extLst>
            <a:ext uri="{909E8E84-426E-40DD-AFC4-6F175D3DCCD1}">
              <a14:hiddenFill xmlns:a14="http://schemas.microsoft.com/office/drawing/2010/main">
                <a:solidFill>
                  <a:srgbClr val="FFFFFF"/>
                </a:solidFill>
              </a14:hiddenFill>
            </a:ext>
          </a:extLst>
        </p:spPr>
      </p:pic>
      <p:pic>
        <p:nvPicPr>
          <p:cNvPr id="1054" name="Picture 30" descr="https://m.media-amazon.com/images/M/MV5BMjM3NzQ5NDcxOF5BMl5BanBnXkFtZTgwNzM4MTQ5NTM@._V1_UY222_CR0,0,150,222_AL.jpg"/>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7518580" y="5030820"/>
            <a:ext cx="931866" cy="1377877"/>
          </a:xfrm>
          <a:prstGeom prst="rect">
            <a:avLst/>
          </a:prstGeom>
          <a:ln w="57150">
            <a:solidFill>
              <a:srgbClr val="0099FF"/>
            </a:solidFill>
          </a:ln>
          <a:extLst>
            <a:ext uri="{909E8E84-426E-40DD-AFC4-6F175D3DCCD1}">
              <a14:hiddenFill xmlns:a14="http://schemas.microsoft.com/office/drawing/2010/main">
                <a:solidFill>
                  <a:srgbClr val="FFFFFF"/>
                </a:solidFill>
              </a14:hiddenFill>
            </a:ext>
          </a:extLst>
        </p:spPr>
      </p:pic>
      <p:pic>
        <p:nvPicPr>
          <p:cNvPr id="1056" name="Picture 32" descr="https://m.media-amazon.com/images/M/MV5BMTcxMjUwNjQ5N15BMl5BanBnXkFtZTgwNjk4MzI4NjM@._V1_UY222_CR0,0,150,222_AL.jpg"/>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8743941" y="5030820"/>
            <a:ext cx="919528" cy="1377877"/>
          </a:xfrm>
          <a:prstGeom prst="rect">
            <a:avLst/>
          </a:prstGeom>
          <a:ln w="57150">
            <a:solidFill>
              <a:srgbClr val="0099FF"/>
            </a:solidFill>
          </a:ln>
          <a:extLst>
            <a:ext uri="{909E8E84-426E-40DD-AFC4-6F175D3DCCD1}">
              <a14:hiddenFill xmlns:a14="http://schemas.microsoft.com/office/drawing/2010/main">
                <a:solidFill>
                  <a:srgbClr val="FFFFFF"/>
                </a:solidFill>
              </a14:hiddenFill>
            </a:ext>
          </a:extLst>
        </p:spPr>
      </p:pic>
      <p:pic>
        <p:nvPicPr>
          <p:cNvPr id="1058" name="Picture 34" descr="https://m.media-amazon.com/images/M/MV5BMzI5MzZmZjItOGQzZC00NjNiLWFjMjQtMGNhY2NmNDMyNGM1XkEyXkFqcGdeQXVyMTMxODk2OTU@._V1_UY222_CR0,0,150,222_AL.jpg"/>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9977056" y="5037081"/>
            <a:ext cx="903721" cy="1362295"/>
          </a:xfrm>
          <a:prstGeom prst="rect">
            <a:avLst/>
          </a:prstGeom>
          <a:ln w="57150">
            <a:solidFill>
              <a:srgbClr val="0099FF"/>
            </a:solidFill>
          </a:ln>
          <a:extLst>
            <a:ext uri="{909E8E84-426E-40DD-AFC4-6F175D3DCCD1}">
              <a14:hiddenFill xmlns:a14="http://schemas.microsoft.com/office/drawing/2010/main">
                <a:solidFill>
                  <a:srgbClr val="FFFFFF"/>
                </a:solidFill>
              </a14:hiddenFill>
            </a:ext>
          </a:extLst>
        </p:spPr>
      </p:pic>
      <p:pic>
        <p:nvPicPr>
          <p:cNvPr id="1060" name="Picture 36" descr="https://m.media-amazon.com/images/M/MV5BMTc1OTc5NzA4OF5BMl5BanBnXkFtZTgwOTAzMzE2NjM@._V1_UY222_CR0,0,150,222_AL.jpg"/>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11136401" y="5030820"/>
            <a:ext cx="933464" cy="1377877"/>
          </a:xfrm>
          <a:prstGeom prst="rect">
            <a:avLst/>
          </a:prstGeom>
          <a:ln w="57150">
            <a:solidFill>
              <a:srgbClr val="0099FF"/>
            </a:solidFill>
          </a:ln>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212477" y="1138634"/>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$700.1MM</a:t>
            </a:r>
          </a:p>
        </p:txBody>
      </p:sp>
      <p:sp>
        <p:nvSpPr>
          <p:cNvPr id="67" name="Rectangle 66"/>
          <p:cNvSpPr/>
          <p:nvPr/>
        </p:nvSpPr>
        <p:spPr>
          <a:xfrm>
            <a:off x="38899" y="1356613"/>
            <a:ext cx="399218" cy="3079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a:t>
            </a:r>
          </a:p>
        </p:txBody>
      </p:sp>
      <p:sp>
        <p:nvSpPr>
          <p:cNvPr id="68" name="TextBox 67"/>
          <p:cNvSpPr txBox="1"/>
          <p:nvPr/>
        </p:nvSpPr>
        <p:spPr>
          <a:xfrm>
            <a:off x="1419840" y="1138634"/>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$678.8MM</a:t>
            </a:r>
          </a:p>
        </p:txBody>
      </p:sp>
      <p:sp>
        <p:nvSpPr>
          <p:cNvPr id="69" name="Rectangle 68"/>
          <p:cNvSpPr/>
          <p:nvPr/>
        </p:nvSpPr>
        <p:spPr>
          <a:xfrm>
            <a:off x="1246262" y="1364425"/>
            <a:ext cx="399218" cy="3079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a:t>
            </a:r>
          </a:p>
        </p:txBody>
      </p:sp>
      <p:sp>
        <p:nvSpPr>
          <p:cNvPr id="70" name="TextBox 69"/>
          <p:cNvSpPr txBox="1"/>
          <p:nvPr/>
        </p:nvSpPr>
        <p:spPr>
          <a:xfrm>
            <a:off x="2635901" y="1138634"/>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$608.6MM</a:t>
            </a:r>
          </a:p>
        </p:txBody>
      </p:sp>
      <p:sp>
        <p:nvSpPr>
          <p:cNvPr id="71" name="Rectangle 70"/>
          <p:cNvSpPr/>
          <p:nvPr/>
        </p:nvSpPr>
        <p:spPr>
          <a:xfrm>
            <a:off x="2462323" y="1364425"/>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72" name="TextBox 71"/>
          <p:cNvSpPr txBox="1"/>
          <p:nvPr/>
        </p:nvSpPr>
        <p:spPr>
          <a:xfrm>
            <a:off x="3865761" y="1138634"/>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$417.7MM</a:t>
            </a:r>
          </a:p>
        </p:txBody>
      </p:sp>
      <p:sp>
        <p:nvSpPr>
          <p:cNvPr id="73" name="Rectangle 72"/>
          <p:cNvSpPr/>
          <p:nvPr/>
        </p:nvSpPr>
        <p:spPr>
          <a:xfrm>
            <a:off x="3692183" y="1376348"/>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4</a:t>
            </a:r>
          </a:p>
        </p:txBody>
      </p:sp>
      <p:sp>
        <p:nvSpPr>
          <p:cNvPr id="74" name="TextBox 73"/>
          <p:cNvSpPr txBox="1"/>
          <p:nvPr/>
        </p:nvSpPr>
        <p:spPr>
          <a:xfrm>
            <a:off x="5103608" y="1144812"/>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$335.1MM</a:t>
            </a:r>
          </a:p>
        </p:txBody>
      </p:sp>
      <p:sp>
        <p:nvSpPr>
          <p:cNvPr id="75" name="Rectangle 74"/>
          <p:cNvSpPr/>
          <p:nvPr/>
        </p:nvSpPr>
        <p:spPr>
          <a:xfrm>
            <a:off x="4930030" y="1365820"/>
            <a:ext cx="399218" cy="3079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5</a:t>
            </a:r>
          </a:p>
        </p:txBody>
      </p:sp>
      <p:sp>
        <p:nvSpPr>
          <p:cNvPr id="76" name="TextBox 75"/>
          <p:cNvSpPr txBox="1"/>
          <p:nvPr/>
        </p:nvSpPr>
        <p:spPr>
          <a:xfrm>
            <a:off x="6322386" y="1138634"/>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$318.5MM</a:t>
            </a:r>
          </a:p>
        </p:txBody>
      </p:sp>
      <p:sp>
        <p:nvSpPr>
          <p:cNvPr id="77" name="Rectangle 76"/>
          <p:cNvSpPr/>
          <p:nvPr/>
        </p:nvSpPr>
        <p:spPr>
          <a:xfrm>
            <a:off x="6148808" y="1373632"/>
            <a:ext cx="399218" cy="3079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6</a:t>
            </a:r>
          </a:p>
        </p:txBody>
      </p:sp>
      <p:sp>
        <p:nvSpPr>
          <p:cNvPr id="78" name="TextBox 77"/>
          <p:cNvSpPr txBox="1"/>
          <p:nvPr/>
        </p:nvSpPr>
        <p:spPr>
          <a:xfrm>
            <a:off x="7518579" y="1138634"/>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$270.6MM</a:t>
            </a:r>
          </a:p>
        </p:txBody>
      </p:sp>
      <p:sp>
        <p:nvSpPr>
          <p:cNvPr id="79" name="Rectangle 78"/>
          <p:cNvSpPr/>
          <p:nvPr/>
        </p:nvSpPr>
        <p:spPr>
          <a:xfrm>
            <a:off x="7345001" y="1373632"/>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7</a:t>
            </a:r>
          </a:p>
        </p:txBody>
      </p:sp>
      <p:sp>
        <p:nvSpPr>
          <p:cNvPr id="80" name="TextBox 79"/>
          <p:cNvSpPr txBox="1"/>
          <p:nvPr/>
        </p:nvSpPr>
        <p:spPr>
          <a:xfrm>
            <a:off x="8738769" y="1138634"/>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$220.2MM</a:t>
            </a:r>
          </a:p>
        </p:txBody>
      </p:sp>
      <p:sp>
        <p:nvSpPr>
          <p:cNvPr id="81" name="Rectangle 80"/>
          <p:cNvSpPr/>
          <p:nvPr/>
        </p:nvSpPr>
        <p:spPr>
          <a:xfrm>
            <a:off x="8565191" y="1385555"/>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8</a:t>
            </a:r>
          </a:p>
        </p:txBody>
      </p:sp>
      <p:sp>
        <p:nvSpPr>
          <p:cNvPr id="82" name="TextBox 81"/>
          <p:cNvSpPr txBox="1"/>
          <p:nvPr/>
        </p:nvSpPr>
        <p:spPr>
          <a:xfrm>
            <a:off x="9965146" y="1138634"/>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$216.6MM</a:t>
            </a:r>
          </a:p>
        </p:txBody>
      </p:sp>
      <p:sp>
        <p:nvSpPr>
          <p:cNvPr id="83" name="Rectangle 82"/>
          <p:cNvSpPr/>
          <p:nvPr/>
        </p:nvSpPr>
        <p:spPr>
          <a:xfrm>
            <a:off x="9791568" y="1353897"/>
            <a:ext cx="399218" cy="3079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9</a:t>
            </a:r>
          </a:p>
        </p:txBody>
      </p:sp>
      <p:sp>
        <p:nvSpPr>
          <p:cNvPr id="84" name="TextBox 83"/>
          <p:cNvSpPr txBox="1"/>
          <p:nvPr/>
        </p:nvSpPr>
        <p:spPr>
          <a:xfrm>
            <a:off x="11149043" y="1138634"/>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$216.4MM</a:t>
            </a:r>
          </a:p>
        </p:txBody>
      </p:sp>
      <p:sp>
        <p:nvSpPr>
          <p:cNvPr id="86" name="TextBox 85"/>
          <p:cNvSpPr txBox="1"/>
          <p:nvPr/>
        </p:nvSpPr>
        <p:spPr>
          <a:xfrm>
            <a:off x="219088" y="2943991"/>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$215.3MM</a:t>
            </a:r>
          </a:p>
        </p:txBody>
      </p:sp>
      <p:sp>
        <p:nvSpPr>
          <p:cNvPr id="87" name="Rectangle 86"/>
          <p:cNvSpPr/>
          <p:nvPr/>
        </p:nvSpPr>
        <p:spPr>
          <a:xfrm>
            <a:off x="45510" y="3178304"/>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11</a:t>
            </a:r>
          </a:p>
        </p:txBody>
      </p:sp>
      <p:sp>
        <p:nvSpPr>
          <p:cNvPr id="88" name="TextBox 87"/>
          <p:cNvSpPr txBox="1"/>
          <p:nvPr/>
        </p:nvSpPr>
        <p:spPr>
          <a:xfrm>
            <a:off x="1426451" y="2943991"/>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$213.8MM</a:t>
            </a:r>
          </a:p>
        </p:txBody>
      </p:sp>
      <p:sp>
        <p:nvSpPr>
          <p:cNvPr id="89" name="Rectangle 88"/>
          <p:cNvSpPr/>
          <p:nvPr/>
        </p:nvSpPr>
        <p:spPr>
          <a:xfrm>
            <a:off x="1252873" y="3178304"/>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12</a:t>
            </a:r>
          </a:p>
        </p:txBody>
      </p:sp>
      <p:sp>
        <p:nvSpPr>
          <p:cNvPr id="90" name="TextBox 89"/>
          <p:cNvSpPr txBox="1"/>
          <p:nvPr/>
        </p:nvSpPr>
        <p:spPr>
          <a:xfrm>
            <a:off x="2642512" y="2943991"/>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$213.5MM</a:t>
            </a:r>
          </a:p>
        </p:txBody>
      </p:sp>
      <p:sp>
        <p:nvSpPr>
          <p:cNvPr id="91" name="Rectangle 90"/>
          <p:cNvSpPr/>
          <p:nvPr/>
        </p:nvSpPr>
        <p:spPr>
          <a:xfrm>
            <a:off x="2468934" y="3178304"/>
            <a:ext cx="399218" cy="3079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13</a:t>
            </a:r>
          </a:p>
        </p:txBody>
      </p:sp>
      <p:sp>
        <p:nvSpPr>
          <p:cNvPr id="92" name="TextBox 91"/>
          <p:cNvSpPr txBox="1"/>
          <p:nvPr/>
        </p:nvSpPr>
        <p:spPr>
          <a:xfrm>
            <a:off x="3872372" y="2943991"/>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$201.1MM</a:t>
            </a:r>
          </a:p>
        </p:txBody>
      </p:sp>
      <p:sp>
        <p:nvSpPr>
          <p:cNvPr id="93" name="Rectangle 92"/>
          <p:cNvSpPr/>
          <p:nvPr/>
        </p:nvSpPr>
        <p:spPr>
          <a:xfrm>
            <a:off x="3698794" y="3178304"/>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14</a:t>
            </a:r>
          </a:p>
        </p:txBody>
      </p:sp>
      <p:sp>
        <p:nvSpPr>
          <p:cNvPr id="94" name="TextBox 93"/>
          <p:cNvSpPr txBox="1"/>
          <p:nvPr/>
        </p:nvSpPr>
        <p:spPr>
          <a:xfrm>
            <a:off x="5110219" y="2943991"/>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$190.2MM</a:t>
            </a:r>
          </a:p>
        </p:txBody>
      </p:sp>
      <p:sp>
        <p:nvSpPr>
          <p:cNvPr id="95" name="Rectangle 94"/>
          <p:cNvSpPr/>
          <p:nvPr/>
        </p:nvSpPr>
        <p:spPr>
          <a:xfrm>
            <a:off x="4936641" y="3178304"/>
            <a:ext cx="399218" cy="3079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15</a:t>
            </a:r>
          </a:p>
        </p:txBody>
      </p:sp>
      <p:sp>
        <p:nvSpPr>
          <p:cNvPr id="96" name="TextBox 95"/>
          <p:cNvSpPr txBox="1"/>
          <p:nvPr/>
        </p:nvSpPr>
        <p:spPr>
          <a:xfrm>
            <a:off x="6328997" y="2943991"/>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$188.0MM</a:t>
            </a:r>
          </a:p>
        </p:txBody>
      </p:sp>
      <p:sp>
        <p:nvSpPr>
          <p:cNvPr id="97" name="Rectangle 96"/>
          <p:cNvSpPr/>
          <p:nvPr/>
        </p:nvSpPr>
        <p:spPr>
          <a:xfrm>
            <a:off x="6155419" y="3178304"/>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16</a:t>
            </a:r>
          </a:p>
        </p:txBody>
      </p:sp>
      <p:sp>
        <p:nvSpPr>
          <p:cNvPr id="98" name="TextBox 97"/>
          <p:cNvSpPr txBox="1"/>
          <p:nvPr/>
        </p:nvSpPr>
        <p:spPr>
          <a:xfrm>
            <a:off x="7525190" y="2943991"/>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$174.5MM</a:t>
            </a:r>
          </a:p>
        </p:txBody>
      </p:sp>
      <p:sp>
        <p:nvSpPr>
          <p:cNvPr id="99" name="Rectangle 98"/>
          <p:cNvSpPr/>
          <p:nvPr/>
        </p:nvSpPr>
        <p:spPr>
          <a:xfrm>
            <a:off x="7351612" y="3178304"/>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17</a:t>
            </a:r>
          </a:p>
        </p:txBody>
      </p:sp>
      <p:sp>
        <p:nvSpPr>
          <p:cNvPr id="100" name="TextBox 99"/>
          <p:cNvSpPr txBox="1"/>
          <p:nvPr/>
        </p:nvSpPr>
        <p:spPr>
          <a:xfrm>
            <a:off x="8745380" y="2943991"/>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$172.0MM</a:t>
            </a:r>
          </a:p>
        </p:txBody>
      </p:sp>
      <p:sp>
        <p:nvSpPr>
          <p:cNvPr id="101" name="Rectangle 100"/>
          <p:cNvSpPr/>
          <p:nvPr/>
        </p:nvSpPr>
        <p:spPr>
          <a:xfrm>
            <a:off x="8571802" y="3178304"/>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18</a:t>
            </a:r>
          </a:p>
        </p:txBody>
      </p:sp>
      <p:sp>
        <p:nvSpPr>
          <p:cNvPr id="102" name="TextBox 101"/>
          <p:cNvSpPr txBox="1"/>
          <p:nvPr/>
        </p:nvSpPr>
        <p:spPr>
          <a:xfrm>
            <a:off x="9971757" y="2943991"/>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$167.5.MM</a:t>
            </a:r>
          </a:p>
        </p:txBody>
      </p:sp>
      <p:sp>
        <p:nvSpPr>
          <p:cNvPr id="103" name="Rectangle 102"/>
          <p:cNvSpPr/>
          <p:nvPr/>
        </p:nvSpPr>
        <p:spPr>
          <a:xfrm>
            <a:off x="9798179" y="3178304"/>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19</a:t>
            </a:r>
          </a:p>
        </p:txBody>
      </p:sp>
      <p:sp>
        <p:nvSpPr>
          <p:cNvPr id="104" name="TextBox 103"/>
          <p:cNvSpPr txBox="1"/>
          <p:nvPr/>
        </p:nvSpPr>
        <p:spPr>
          <a:xfrm>
            <a:off x="11155654" y="2943991"/>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$159.6MM</a:t>
            </a:r>
          </a:p>
        </p:txBody>
      </p:sp>
      <p:sp>
        <p:nvSpPr>
          <p:cNvPr id="105" name="Rectangle 104"/>
          <p:cNvSpPr/>
          <p:nvPr/>
        </p:nvSpPr>
        <p:spPr>
          <a:xfrm>
            <a:off x="10982076" y="3178304"/>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20</a:t>
            </a:r>
          </a:p>
        </p:txBody>
      </p:sp>
      <p:sp>
        <p:nvSpPr>
          <p:cNvPr id="106" name="TextBox 105"/>
          <p:cNvSpPr txBox="1"/>
          <p:nvPr/>
        </p:nvSpPr>
        <p:spPr>
          <a:xfrm>
            <a:off x="208599" y="4747066"/>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$159.3MM</a:t>
            </a:r>
          </a:p>
        </p:txBody>
      </p:sp>
      <p:sp>
        <p:nvSpPr>
          <p:cNvPr id="107" name="Rectangle 106"/>
          <p:cNvSpPr/>
          <p:nvPr/>
        </p:nvSpPr>
        <p:spPr>
          <a:xfrm>
            <a:off x="35021" y="4981379"/>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21</a:t>
            </a:r>
          </a:p>
        </p:txBody>
      </p:sp>
      <p:sp>
        <p:nvSpPr>
          <p:cNvPr id="108" name="TextBox 107"/>
          <p:cNvSpPr txBox="1"/>
          <p:nvPr/>
        </p:nvSpPr>
        <p:spPr>
          <a:xfrm>
            <a:off x="1415962" y="4747066"/>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$145.4MM</a:t>
            </a:r>
          </a:p>
        </p:txBody>
      </p:sp>
      <p:sp>
        <p:nvSpPr>
          <p:cNvPr id="109" name="Rectangle 108"/>
          <p:cNvSpPr/>
          <p:nvPr/>
        </p:nvSpPr>
        <p:spPr>
          <a:xfrm>
            <a:off x="1242384" y="4981379"/>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22</a:t>
            </a:r>
          </a:p>
        </p:txBody>
      </p:sp>
      <p:sp>
        <p:nvSpPr>
          <p:cNvPr id="110" name="TextBox 109"/>
          <p:cNvSpPr txBox="1"/>
          <p:nvPr/>
        </p:nvSpPr>
        <p:spPr>
          <a:xfrm>
            <a:off x="2632023" y="4747066"/>
            <a:ext cx="937076"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$140.2MM</a:t>
            </a:r>
          </a:p>
        </p:txBody>
      </p:sp>
      <p:sp>
        <p:nvSpPr>
          <p:cNvPr id="111" name="Rectangle 110"/>
          <p:cNvSpPr/>
          <p:nvPr/>
        </p:nvSpPr>
        <p:spPr>
          <a:xfrm>
            <a:off x="2458445" y="4981379"/>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23</a:t>
            </a:r>
          </a:p>
        </p:txBody>
      </p:sp>
      <p:sp>
        <p:nvSpPr>
          <p:cNvPr id="112" name="TextBox 111"/>
          <p:cNvSpPr txBox="1"/>
          <p:nvPr/>
        </p:nvSpPr>
        <p:spPr>
          <a:xfrm>
            <a:off x="3861883" y="4747066"/>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$137.7MM</a:t>
            </a:r>
          </a:p>
        </p:txBody>
      </p:sp>
      <p:sp>
        <p:nvSpPr>
          <p:cNvPr id="113" name="Rectangle 112"/>
          <p:cNvSpPr/>
          <p:nvPr/>
        </p:nvSpPr>
        <p:spPr>
          <a:xfrm>
            <a:off x="3688305" y="4981379"/>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24</a:t>
            </a:r>
          </a:p>
        </p:txBody>
      </p:sp>
      <p:sp>
        <p:nvSpPr>
          <p:cNvPr id="114" name="TextBox 113"/>
          <p:cNvSpPr txBox="1"/>
          <p:nvPr/>
        </p:nvSpPr>
        <p:spPr>
          <a:xfrm>
            <a:off x="5099730" y="4747066"/>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$127.2MM</a:t>
            </a:r>
          </a:p>
        </p:txBody>
      </p:sp>
      <p:sp>
        <p:nvSpPr>
          <p:cNvPr id="115" name="Rectangle 114"/>
          <p:cNvSpPr/>
          <p:nvPr/>
        </p:nvSpPr>
        <p:spPr>
          <a:xfrm>
            <a:off x="4926152" y="4981379"/>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25</a:t>
            </a:r>
          </a:p>
        </p:txBody>
      </p:sp>
      <p:sp>
        <p:nvSpPr>
          <p:cNvPr id="116" name="TextBox 115"/>
          <p:cNvSpPr txBox="1"/>
          <p:nvPr/>
        </p:nvSpPr>
        <p:spPr>
          <a:xfrm>
            <a:off x="6318508" y="4747066"/>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$120.6MM</a:t>
            </a:r>
          </a:p>
        </p:txBody>
      </p:sp>
      <p:sp>
        <p:nvSpPr>
          <p:cNvPr id="117" name="Rectangle 116"/>
          <p:cNvSpPr/>
          <p:nvPr/>
        </p:nvSpPr>
        <p:spPr>
          <a:xfrm>
            <a:off x="6153808" y="4981379"/>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26</a:t>
            </a:r>
          </a:p>
        </p:txBody>
      </p:sp>
      <p:sp>
        <p:nvSpPr>
          <p:cNvPr id="118" name="TextBox 117"/>
          <p:cNvSpPr txBox="1"/>
          <p:nvPr/>
        </p:nvSpPr>
        <p:spPr>
          <a:xfrm>
            <a:off x="7514701" y="4747066"/>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$117.5MM</a:t>
            </a:r>
          </a:p>
        </p:txBody>
      </p:sp>
      <p:sp>
        <p:nvSpPr>
          <p:cNvPr id="119" name="Rectangle 118"/>
          <p:cNvSpPr/>
          <p:nvPr/>
        </p:nvSpPr>
        <p:spPr>
          <a:xfrm>
            <a:off x="7341123" y="4981379"/>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27</a:t>
            </a:r>
          </a:p>
        </p:txBody>
      </p:sp>
      <p:sp>
        <p:nvSpPr>
          <p:cNvPr id="120" name="TextBox 119"/>
          <p:cNvSpPr txBox="1"/>
          <p:nvPr/>
        </p:nvSpPr>
        <p:spPr>
          <a:xfrm>
            <a:off x="8734891" y="4747066"/>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$115.7MM</a:t>
            </a:r>
          </a:p>
        </p:txBody>
      </p:sp>
      <p:sp>
        <p:nvSpPr>
          <p:cNvPr id="121" name="Rectangle 120"/>
          <p:cNvSpPr/>
          <p:nvPr/>
        </p:nvSpPr>
        <p:spPr>
          <a:xfrm>
            <a:off x="8561313" y="4981379"/>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28</a:t>
            </a:r>
          </a:p>
        </p:txBody>
      </p:sp>
      <p:sp>
        <p:nvSpPr>
          <p:cNvPr id="122" name="TextBox 121"/>
          <p:cNvSpPr txBox="1"/>
          <p:nvPr/>
        </p:nvSpPr>
        <p:spPr>
          <a:xfrm>
            <a:off x="9961268" y="4747066"/>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$115.3MM</a:t>
            </a:r>
          </a:p>
        </p:txBody>
      </p:sp>
      <p:sp>
        <p:nvSpPr>
          <p:cNvPr id="123" name="Rectangle 122"/>
          <p:cNvSpPr/>
          <p:nvPr/>
        </p:nvSpPr>
        <p:spPr>
          <a:xfrm>
            <a:off x="9787690" y="4981379"/>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29</a:t>
            </a:r>
          </a:p>
        </p:txBody>
      </p:sp>
      <p:sp>
        <p:nvSpPr>
          <p:cNvPr id="124" name="TextBox 123"/>
          <p:cNvSpPr txBox="1"/>
          <p:nvPr/>
        </p:nvSpPr>
        <p:spPr>
          <a:xfrm>
            <a:off x="11145165" y="4747066"/>
            <a:ext cx="924700" cy="276999"/>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$103.8MM</a:t>
            </a:r>
          </a:p>
        </p:txBody>
      </p:sp>
      <p:sp>
        <p:nvSpPr>
          <p:cNvPr id="125" name="Rectangle 124"/>
          <p:cNvSpPr/>
          <p:nvPr/>
        </p:nvSpPr>
        <p:spPr>
          <a:xfrm>
            <a:off x="10971587" y="4981379"/>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30</a:t>
            </a:r>
          </a:p>
        </p:txBody>
      </p:sp>
      <p:pic>
        <p:nvPicPr>
          <p:cNvPr id="21" name="Picture 20">
            <a:extLst>
              <a:ext uri="{FF2B5EF4-FFF2-40B4-BE49-F238E27FC236}">
                <a16:creationId xmlns:a16="http://schemas.microsoft.com/office/drawing/2014/main" xmlns="" id="{B818B1BF-5945-4D35-9DA3-00353AC9F5DA}"/>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1162848" y="1423559"/>
            <a:ext cx="907017" cy="1369241"/>
          </a:xfrm>
          <a:prstGeom prst="rect">
            <a:avLst/>
          </a:prstGeom>
          <a:ln w="57150">
            <a:solidFill>
              <a:srgbClr val="0099FF"/>
            </a:solidFill>
          </a:ln>
        </p:spPr>
      </p:pic>
      <p:sp>
        <p:nvSpPr>
          <p:cNvPr id="85" name="Rectangle 84"/>
          <p:cNvSpPr/>
          <p:nvPr/>
        </p:nvSpPr>
        <p:spPr>
          <a:xfrm>
            <a:off x="10975465" y="1365820"/>
            <a:ext cx="399218" cy="307910"/>
          </a:xfrm>
          <a:prstGeom prst="rect">
            <a:avLst/>
          </a:prstGeom>
          <a:solidFill>
            <a:schemeClr val="bg1"/>
          </a:solidFill>
          <a:ln w="38100">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10</a:t>
            </a:r>
          </a:p>
        </p:txBody>
      </p:sp>
      <p:pic>
        <p:nvPicPr>
          <p:cNvPr id="129" name="Picture 128">
            <a:hlinkClick r:id="rId33" action="ppaction://hlinksldjump"/>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1968103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617358"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4" name="Rounded Rectangle 13"/>
          <p:cNvSpPr/>
          <p:nvPr/>
        </p:nvSpPr>
        <p:spPr>
          <a:xfrm>
            <a:off x="0" y="192367"/>
            <a:ext cx="12191999"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6" name="Rounded Rectangle 15"/>
          <p:cNvSpPr/>
          <p:nvPr/>
        </p:nvSpPr>
        <p:spPr>
          <a:xfrm>
            <a:off x="1009715" y="1341507"/>
            <a:ext cx="10172076" cy="1480261"/>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“People only go to the movies on holiday weekends and during the summer”</a:t>
            </a:r>
          </a:p>
        </p:txBody>
      </p:sp>
      <p:pic>
        <p:nvPicPr>
          <p:cNvPr id="9" name="Picture 8">
            <a:extLst>
              <a:ext uri="{FF2B5EF4-FFF2-40B4-BE49-F238E27FC236}">
                <a16:creationId xmlns:a16="http://schemas.microsoft.com/office/drawing/2014/main" xmlns="" id="{328E3D5E-1F1D-4D79-AF05-43722C37DB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sp>
        <p:nvSpPr>
          <p:cNvPr id="10" name="Rounded Rectangle 14">
            <a:extLst>
              <a:ext uri="{FF2B5EF4-FFF2-40B4-BE49-F238E27FC236}">
                <a16:creationId xmlns:a16="http://schemas.microsoft.com/office/drawing/2014/main" xmlns="" id="{9DBED61A-35E2-4EBD-8F0C-A8A0BCE355E6}"/>
              </a:ext>
            </a:extLst>
          </p:cNvPr>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pic>
        <p:nvPicPr>
          <p:cNvPr id="11" name="Picture 10">
            <a:extLst>
              <a:ext uri="{FF2B5EF4-FFF2-40B4-BE49-F238E27FC236}">
                <a16:creationId xmlns:a16="http://schemas.microsoft.com/office/drawing/2014/main" xmlns="" id="{2E2F06DB-D043-41B5-9D7B-6EAD1DFC76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spTree>
    <p:extLst>
      <p:ext uri="{BB962C8B-B14F-4D97-AF65-F5344CB8AC3E}">
        <p14:creationId xmlns:p14="http://schemas.microsoft.com/office/powerpoint/2010/main" val="3046005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3556078354"/>
              </p:ext>
            </p:extLst>
          </p:nvPr>
        </p:nvGraphicFramePr>
        <p:xfrm>
          <a:off x="1" y="426590"/>
          <a:ext cx="12142148" cy="327528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79367"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xmlns="" id="{1C523F2D-EDA6-4671-85EF-9E9195C65C96}"/>
              </a:ext>
            </a:extLst>
          </p:cNvPr>
          <p:cNvSpPr txBox="1"/>
          <p:nvPr/>
        </p:nvSpPr>
        <p:spPr>
          <a:xfrm>
            <a:off x="252631" y="314741"/>
            <a:ext cx="11660569" cy="954107"/>
          </a:xfrm>
          <a:prstGeom prst="rect">
            <a:avLst/>
          </a:prstGeom>
          <a:noFill/>
        </p:spPr>
        <p:txBody>
          <a:bodyPr wrap="square" rtlCol="0">
            <a:spAutoFit/>
          </a:bodyPr>
          <a:lstStyle/>
          <a:p>
            <a:pPr algn="ctr" defTabSz="586082">
              <a:defRPr/>
            </a:pPr>
            <a:r>
              <a:rPr lang="en-US" sz="2800" dirty="0">
                <a:solidFill>
                  <a:srgbClr val="0099FF"/>
                </a:solidFill>
                <a:latin typeface="Open Sans" panose="020B0606030504020204" pitchFamily="34" charset="0"/>
                <a:ea typeface="Open Sans" panose="020B0606030504020204" pitchFamily="34" charset="0"/>
                <a:cs typeface="Open Sans" panose="020B0606030504020204" pitchFamily="34" charset="0"/>
              </a:rPr>
              <a:t>Cinema Admissions Are Fairly Equivalent Across Each Quarter With </a:t>
            </a:r>
          </a:p>
          <a:p>
            <a:pPr algn="ctr" defTabSz="586082">
              <a:defRPr/>
            </a:pPr>
            <a:r>
              <a:rPr lang="en-US" sz="2800" dirty="0">
                <a:solidFill>
                  <a:srgbClr val="0099FF"/>
                </a:solidFill>
                <a:latin typeface="Open Sans" panose="020B0606030504020204" pitchFamily="34" charset="0"/>
                <a:ea typeface="Open Sans" panose="020B0606030504020204" pitchFamily="34" charset="0"/>
                <a:cs typeface="Open Sans" panose="020B0606030504020204" pitchFamily="34" charset="0"/>
              </a:rPr>
              <a:t>Only A Slight Bump In Early Summer</a:t>
            </a:r>
          </a:p>
        </p:txBody>
      </p:sp>
      <p:sp>
        <p:nvSpPr>
          <p:cNvPr id="10" name="Rectangle 9">
            <a:extLst>
              <a:ext uri="{FF2B5EF4-FFF2-40B4-BE49-F238E27FC236}">
                <a16:creationId xmlns:a16="http://schemas.microsoft.com/office/drawing/2014/main" xmlns="" id="{862D5A60-23F7-4807-A638-62FCA0F052B7}"/>
              </a:ext>
            </a:extLst>
          </p:cNvPr>
          <p:cNvSpPr/>
          <p:nvPr/>
        </p:nvSpPr>
        <p:spPr>
          <a:xfrm>
            <a:off x="509954" y="6470307"/>
            <a:ext cx="7857554" cy="200055"/>
          </a:xfrm>
          <a:prstGeom prst="rect">
            <a:avLst/>
          </a:prstGeom>
        </p:spPr>
        <p:txBody>
          <a:bodyPr wrap="square">
            <a:spAutoFit/>
          </a:bodyPr>
          <a:lstStyle/>
          <a:p>
            <a:pPr defTabSz="586082">
              <a:defRPr/>
            </a:pP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Source: VAB Analysis of Nielsen National Cinema Audience Report, Q1 – Q4 2018, Admissions </a:t>
            </a:r>
            <a:r>
              <a:rPr lang="en-US" sz="7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cumed</a:t>
            </a:r>
            <a:r>
              <a:rPr lang="en-US" sz="700" dirty="0">
                <a:solidFill>
                  <a:prstClr val="black"/>
                </a:solidFill>
                <a:latin typeface="Open Sans" panose="020B0606030504020204" pitchFamily="34" charset="0"/>
                <a:ea typeface="Open Sans" panose="020B0606030504020204" pitchFamily="34" charset="0"/>
                <a:cs typeface="Open Sans" panose="020B0606030504020204" pitchFamily="34" charset="0"/>
              </a:rPr>
              <a:t> across months in period </a:t>
            </a:r>
          </a:p>
        </p:txBody>
      </p:sp>
      <p:pic>
        <p:nvPicPr>
          <p:cNvPr id="2" name="Picture 1">
            <a:extLst>
              <a:ext uri="{FF2B5EF4-FFF2-40B4-BE49-F238E27FC236}">
                <a16:creationId xmlns:a16="http://schemas.microsoft.com/office/drawing/2014/main" xmlns="" id="{852C0088-A477-4B0F-A6B1-3A57A6B24A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270" y="3056537"/>
            <a:ext cx="1103285" cy="1635068"/>
          </a:xfrm>
          <a:prstGeom prst="rect">
            <a:avLst/>
          </a:prstGeom>
          <a:ln w="6350">
            <a:solidFill>
              <a:schemeClr val="tx1"/>
            </a:solidFill>
          </a:ln>
        </p:spPr>
      </p:pic>
      <p:pic>
        <p:nvPicPr>
          <p:cNvPr id="5" name="Picture 4">
            <a:extLst>
              <a:ext uri="{FF2B5EF4-FFF2-40B4-BE49-F238E27FC236}">
                <a16:creationId xmlns:a16="http://schemas.microsoft.com/office/drawing/2014/main" xmlns="" id="{AE9DC3E7-7647-4990-8DA8-5BAFF9D72C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6058" y="3055948"/>
            <a:ext cx="1103285" cy="1635657"/>
          </a:xfrm>
          <a:prstGeom prst="rect">
            <a:avLst/>
          </a:prstGeom>
          <a:ln w="6350">
            <a:solidFill>
              <a:schemeClr val="tx1"/>
            </a:solidFill>
          </a:ln>
        </p:spPr>
      </p:pic>
      <p:pic>
        <p:nvPicPr>
          <p:cNvPr id="6" name="Picture 5">
            <a:extLst>
              <a:ext uri="{FF2B5EF4-FFF2-40B4-BE49-F238E27FC236}">
                <a16:creationId xmlns:a16="http://schemas.microsoft.com/office/drawing/2014/main" xmlns="" id="{5543E8D9-D880-4AAF-B3D1-46323D5E5F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269" y="4800068"/>
            <a:ext cx="1103285" cy="1635069"/>
          </a:xfrm>
          <a:prstGeom prst="rect">
            <a:avLst/>
          </a:prstGeom>
          <a:ln w="6350">
            <a:solidFill>
              <a:schemeClr val="tx1"/>
            </a:solidFill>
          </a:ln>
        </p:spPr>
      </p:pic>
      <p:pic>
        <p:nvPicPr>
          <p:cNvPr id="12" name="Picture 11">
            <a:extLst>
              <a:ext uri="{FF2B5EF4-FFF2-40B4-BE49-F238E27FC236}">
                <a16:creationId xmlns:a16="http://schemas.microsoft.com/office/drawing/2014/main" xmlns="" id="{877F9DF4-119A-4F2B-9349-DCB9E533BE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6058" y="4800472"/>
            <a:ext cx="1120059" cy="1634261"/>
          </a:xfrm>
          <a:prstGeom prst="rect">
            <a:avLst/>
          </a:prstGeom>
          <a:ln w="6350">
            <a:solidFill>
              <a:schemeClr val="tx1"/>
            </a:solidFill>
          </a:ln>
        </p:spPr>
      </p:pic>
      <p:pic>
        <p:nvPicPr>
          <p:cNvPr id="3" name="Picture 2">
            <a:extLst>
              <a:ext uri="{FF2B5EF4-FFF2-40B4-BE49-F238E27FC236}">
                <a16:creationId xmlns:a16="http://schemas.microsoft.com/office/drawing/2014/main" xmlns="" id="{88C18C17-29CD-4132-8615-8A6002C009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9346" y="3050675"/>
            <a:ext cx="1103285" cy="1654929"/>
          </a:xfrm>
          <a:prstGeom prst="rect">
            <a:avLst/>
          </a:prstGeom>
          <a:ln w="6350">
            <a:solidFill>
              <a:schemeClr val="tx1"/>
            </a:solidFill>
          </a:ln>
        </p:spPr>
      </p:pic>
      <p:pic>
        <p:nvPicPr>
          <p:cNvPr id="13" name="Picture 12">
            <a:extLst>
              <a:ext uri="{FF2B5EF4-FFF2-40B4-BE49-F238E27FC236}">
                <a16:creationId xmlns:a16="http://schemas.microsoft.com/office/drawing/2014/main" xmlns="" id="{627C0B14-4405-4CC8-93A2-7B4BF6105B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45437" y="4800068"/>
            <a:ext cx="1104216" cy="1634665"/>
          </a:xfrm>
          <a:prstGeom prst="rect">
            <a:avLst/>
          </a:prstGeom>
          <a:ln w="6350">
            <a:solidFill>
              <a:schemeClr val="tx1"/>
            </a:solidFill>
          </a:ln>
        </p:spPr>
      </p:pic>
      <p:pic>
        <p:nvPicPr>
          <p:cNvPr id="14" name="Picture 13">
            <a:extLst>
              <a:ext uri="{FF2B5EF4-FFF2-40B4-BE49-F238E27FC236}">
                <a16:creationId xmlns:a16="http://schemas.microsoft.com/office/drawing/2014/main" xmlns="" id="{78067E7E-ED23-4573-86BC-FFBC9A14BF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45437" y="3056536"/>
            <a:ext cx="1103285" cy="1649068"/>
          </a:xfrm>
          <a:prstGeom prst="rect">
            <a:avLst/>
          </a:prstGeom>
          <a:ln w="6350">
            <a:solidFill>
              <a:schemeClr val="tx1"/>
            </a:solidFill>
          </a:ln>
        </p:spPr>
      </p:pic>
      <p:pic>
        <p:nvPicPr>
          <p:cNvPr id="16" name="Picture 15">
            <a:extLst>
              <a:ext uri="{FF2B5EF4-FFF2-40B4-BE49-F238E27FC236}">
                <a16:creationId xmlns:a16="http://schemas.microsoft.com/office/drawing/2014/main" xmlns="" id="{0CABD8E7-9E58-4284-85BD-CC1AD6CC81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79345" y="4782037"/>
            <a:ext cx="1103285" cy="1653100"/>
          </a:xfrm>
          <a:prstGeom prst="rect">
            <a:avLst/>
          </a:prstGeom>
          <a:ln w="6350">
            <a:solidFill>
              <a:schemeClr val="tx1"/>
            </a:solidFill>
          </a:ln>
        </p:spPr>
      </p:pic>
      <p:pic>
        <p:nvPicPr>
          <p:cNvPr id="17" name="Picture 16">
            <a:extLst>
              <a:ext uri="{FF2B5EF4-FFF2-40B4-BE49-F238E27FC236}">
                <a16:creationId xmlns:a16="http://schemas.microsoft.com/office/drawing/2014/main" xmlns="" id="{EDBE40E7-D0E8-42F3-9C06-AE3A40E23D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41377" y="3038353"/>
            <a:ext cx="1095539" cy="1667251"/>
          </a:xfrm>
          <a:prstGeom prst="rect">
            <a:avLst/>
          </a:prstGeom>
          <a:ln w="6350">
            <a:solidFill>
              <a:schemeClr val="tx1"/>
            </a:solidFill>
          </a:ln>
        </p:spPr>
      </p:pic>
      <p:pic>
        <p:nvPicPr>
          <p:cNvPr id="18" name="Picture 17">
            <a:extLst>
              <a:ext uri="{FF2B5EF4-FFF2-40B4-BE49-F238E27FC236}">
                <a16:creationId xmlns:a16="http://schemas.microsoft.com/office/drawing/2014/main" xmlns="" id="{A33D3981-9BE0-4150-A731-807576ABE47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92696" y="3034464"/>
            <a:ext cx="1127539" cy="1671140"/>
          </a:xfrm>
          <a:prstGeom prst="rect">
            <a:avLst/>
          </a:prstGeom>
          <a:ln w="6350">
            <a:solidFill>
              <a:schemeClr val="tx1"/>
            </a:solidFill>
          </a:ln>
        </p:spPr>
      </p:pic>
      <p:pic>
        <p:nvPicPr>
          <p:cNvPr id="19" name="Picture 18">
            <a:extLst>
              <a:ext uri="{FF2B5EF4-FFF2-40B4-BE49-F238E27FC236}">
                <a16:creationId xmlns:a16="http://schemas.microsoft.com/office/drawing/2014/main" xmlns="" id="{136CC004-CB86-44A0-9A7F-7CF235179C0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92696" y="4806772"/>
            <a:ext cx="1129499" cy="1627961"/>
          </a:xfrm>
          <a:prstGeom prst="rect">
            <a:avLst/>
          </a:prstGeom>
          <a:ln w="6350">
            <a:solidFill>
              <a:schemeClr val="tx1"/>
            </a:solidFill>
          </a:ln>
        </p:spPr>
      </p:pic>
      <p:pic>
        <p:nvPicPr>
          <p:cNvPr id="20" name="Picture 19">
            <a:extLst>
              <a:ext uri="{FF2B5EF4-FFF2-40B4-BE49-F238E27FC236}">
                <a16:creationId xmlns:a16="http://schemas.microsoft.com/office/drawing/2014/main" xmlns="" id="{3A40B001-E63E-43E7-A906-E440F306FDB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41623" y="4806772"/>
            <a:ext cx="1108272" cy="1627961"/>
          </a:xfrm>
          <a:prstGeom prst="rect">
            <a:avLst/>
          </a:prstGeom>
          <a:ln w="6350">
            <a:solidFill>
              <a:schemeClr val="tx1"/>
            </a:solidFill>
          </a:ln>
        </p:spPr>
      </p:pic>
      <p:pic>
        <p:nvPicPr>
          <p:cNvPr id="21" name="Picture 20">
            <a:extLst>
              <a:ext uri="{FF2B5EF4-FFF2-40B4-BE49-F238E27FC236}">
                <a16:creationId xmlns:a16="http://schemas.microsoft.com/office/drawing/2014/main" xmlns="" id="{B818B1BF-5945-4D35-9DA3-00353AC9F5D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105655" y="3034464"/>
            <a:ext cx="1131218" cy="1672351"/>
          </a:xfrm>
          <a:prstGeom prst="rect">
            <a:avLst/>
          </a:prstGeom>
          <a:ln w="6350">
            <a:solidFill>
              <a:schemeClr val="tx1"/>
            </a:solidFill>
          </a:ln>
        </p:spPr>
      </p:pic>
      <p:pic>
        <p:nvPicPr>
          <p:cNvPr id="22" name="Picture 21">
            <a:extLst>
              <a:ext uri="{FF2B5EF4-FFF2-40B4-BE49-F238E27FC236}">
                <a16:creationId xmlns:a16="http://schemas.microsoft.com/office/drawing/2014/main" xmlns="" id="{B7115EFA-D1E5-4B47-9AE8-AF00A81902C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124594" y="4806771"/>
            <a:ext cx="1108272" cy="1634665"/>
          </a:xfrm>
          <a:prstGeom prst="rect">
            <a:avLst/>
          </a:prstGeom>
          <a:ln w="6350">
            <a:solidFill>
              <a:schemeClr val="tx1"/>
            </a:solidFill>
          </a:ln>
        </p:spPr>
      </p:pic>
      <p:pic>
        <p:nvPicPr>
          <p:cNvPr id="23" name="Picture 22">
            <a:extLst>
              <a:ext uri="{FF2B5EF4-FFF2-40B4-BE49-F238E27FC236}">
                <a16:creationId xmlns:a16="http://schemas.microsoft.com/office/drawing/2014/main" xmlns="" id="{20DC9BA6-3DAE-4797-AF7E-1F87E76166C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55362" y="4806772"/>
            <a:ext cx="1118293" cy="1627961"/>
          </a:xfrm>
          <a:prstGeom prst="rect">
            <a:avLst/>
          </a:prstGeom>
          <a:ln w="6350">
            <a:solidFill>
              <a:schemeClr val="tx1"/>
            </a:solidFill>
          </a:ln>
        </p:spPr>
      </p:pic>
      <p:pic>
        <p:nvPicPr>
          <p:cNvPr id="24" name="Picture 23">
            <a:extLst>
              <a:ext uri="{FF2B5EF4-FFF2-40B4-BE49-F238E27FC236}">
                <a16:creationId xmlns:a16="http://schemas.microsoft.com/office/drawing/2014/main" xmlns="" id="{26B03FD2-7B67-4BB5-B0E1-7DEBD6B1FAF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327454" y="3034465"/>
            <a:ext cx="1140344" cy="1670632"/>
          </a:xfrm>
          <a:prstGeom prst="rect">
            <a:avLst/>
          </a:prstGeom>
          <a:ln w="6350">
            <a:solidFill>
              <a:schemeClr val="tx1"/>
            </a:solidFill>
          </a:ln>
        </p:spPr>
      </p:pic>
      <p:pic>
        <p:nvPicPr>
          <p:cNvPr id="25" name="Picture 24">
            <a:extLst>
              <a:ext uri="{FF2B5EF4-FFF2-40B4-BE49-F238E27FC236}">
                <a16:creationId xmlns:a16="http://schemas.microsoft.com/office/drawing/2014/main" xmlns="" id="{C6877F24-B0BC-480F-A76C-B3995D7A219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26" name="Rectangle 25">
            <a:extLst>
              <a:ext uri="{FF2B5EF4-FFF2-40B4-BE49-F238E27FC236}">
                <a16:creationId xmlns:a16="http://schemas.microsoft.com/office/drawing/2014/main" xmlns="" id="{0C9B03D3-97B2-43DA-BCF6-4802519D72BF}"/>
              </a:ext>
            </a:extLst>
          </p:cNvPr>
          <p:cNvSpPr/>
          <p:nvPr/>
        </p:nvSpPr>
        <p:spPr>
          <a:xfrm>
            <a:off x="0" y="6644480"/>
            <a:ext cx="12191999"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8" name="Picture 27">
            <a:hlinkClick r:id="rId20" action="ppaction://hlinksldjump"/>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602455" y="6470307"/>
            <a:ext cx="361117" cy="361117"/>
          </a:xfrm>
          <a:prstGeom prst="rect">
            <a:avLst/>
          </a:prstGeom>
        </p:spPr>
      </p:pic>
    </p:spTree>
    <p:extLst>
      <p:ext uri="{BB962C8B-B14F-4D97-AF65-F5344CB8AC3E}">
        <p14:creationId xmlns:p14="http://schemas.microsoft.com/office/powerpoint/2010/main" val="612876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98308"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4" name="Rounded Rectangle 13"/>
          <p:cNvSpPr/>
          <p:nvPr/>
        </p:nvSpPr>
        <p:spPr>
          <a:xfrm>
            <a:off x="0" y="192367"/>
            <a:ext cx="12191999"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6" name="Rounded Rectangle 15"/>
          <p:cNvSpPr/>
          <p:nvPr/>
        </p:nvSpPr>
        <p:spPr>
          <a:xfrm>
            <a:off x="1009715" y="1342937"/>
            <a:ext cx="10172076" cy="1480261"/>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“Online-based platforms are more targeted towards Millennials than Cinema”</a:t>
            </a:r>
          </a:p>
        </p:txBody>
      </p:sp>
      <p:pic>
        <p:nvPicPr>
          <p:cNvPr id="9" name="Picture 8">
            <a:extLst>
              <a:ext uri="{FF2B5EF4-FFF2-40B4-BE49-F238E27FC236}">
                <a16:creationId xmlns:a16="http://schemas.microsoft.com/office/drawing/2014/main" xmlns="" id="{32D6FEB3-F80B-462F-A1D4-627F4F0930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sp>
        <p:nvSpPr>
          <p:cNvPr id="10" name="Rounded Rectangle 14">
            <a:extLst>
              <a:ext uri="{FF2B5EF4-FFF2-40B4-BE49-F238E27FC236}">
                <a16:creationId xmlns:a16="http://schemas.microsoft.com/office/drawing/2014/main" xmlns="" id="{F8AC0DDE-6B6B-436C-B1AA-78FAB86F65E9}"/>
              </a:ext>
            </a:extLst>
          </p:cNvPr>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pic>
        <p:nvPicPr>
          <p:cNvPr id="11" name="Picture 10">
            <a:extLst>
              <a:ext uri="{FF2B5EF4-FFF2-40B4-BE49-F238E27FC236}">
                <a16:creationId xmlns:a16="http://schemas.microsoft.com/office/drawing/2014/main" xmlns="" id="{433170AE-4B5C-4A79-8576-4937287C76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spTree>
    <p:extLst>
      <p:ext uri="{BB962C8B-B14F-4D97-AF65-F5344CB8AC3E}">
        <p14:creationId xmlns:p14="http://schemas.microsoft.com/office/powerpoint/2010/main" val="3453292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609600" y="5867400"/>
            <a:ext cx="1390650" cy="28998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50334"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xmlns="" id="{1C523F2D-EDA6-4671-85EF-9E9195C65C96}"/>
              </a:ext>
            </a:extLst>
          </p:cNvPr>
          <p:cNvSpPr txBox="1"/>
          <p:nvPr/>
        </p:nvSpPr>
        <p:spPr>
          <a:xfrm>
            <a:off x="252631" y="314741"/>
            <a:ext cx="11660569" cy="892552"/>
          </a:xfrm>
          <a:prstGeom prst="rect">
            <a:avLst/>
          </a:prstGeom>
          <a:noFill/>
        </p:spPr>
        <p:txBody>
          <a:bodyPr wrap="square" rtlCol="0">
            <a:spAutoFit/>
          </a:bodyPr>
          <a:lstStyle/>
          <a:p>
            <a:pPr algn="ctr" defTabSz="586082">
              <a:defRPr/>
            </a:pPr>
            <a:r>
              <a:rPr lang="en-US" sz="2600" kern="0" dirty="0">
                <a:solidFill>
                  <a:srgbClr val="0099FF"/>
                </a:solidFill>
                <a:latin typeface="Open Sans" panose="020B0606030504020204" pitchFamily="34" charset="0"/>
                <a:ea typeface="Open Sans" panose="020B0606030504020204" pitchFamily="34" charset="0"/>
                <a:cs typeface="Open Sans" panose="020B0606030504020204" pitchFamily="34" charset="0"/>
              </a:rPr>
              <a:t>Cinema Has A Much Higher Composition Of Millennials Than Other Digital-Based Platforms Like TV-Connected Devices &amp; Smartphones</a:t>
            </a:r>
            <a:endParaRPr lang="en-US" sz="2600" u="sng"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2">
            <a:extLst>
              <a:ext uri="{FF2B5EF4-FFF2-40B4-BE49-F238E27FC236}">
                <a16:creationId xmlns:a16="http://schemas.microsoft.com/office/drawing/2014/main" xmlns="" id="{43708C2D-6926-48B6-B0E1-DF750186C204}"/>
              </a:ext>
            </a:extLst>
          </p:cNvPr>
          <p:cNvSpPr txBox="1">
            <a:spLocks/>
          </p:cNvSpPr>
          <p:nvPr/>
        </p:nvSpPr>
        <p:spPr>
          <a:xfrm>
            <a:off x="184863" y="6326497"/>
            <a:ext cx="10456400" cy="281765"/>
          </a:xfrm>
          <a:prstGeom prst="rect">
            <a:avLst/>
          </a:prstGeom>
        </p:spPr>
        <p:txBody>
          <a:bodyPr vert="horz" lIns="117240" tIns="58620" rIns="117240" bIns="58620" rtlCol="0">
            <a:noAutofit/>
          </a:bodyPr>
          <a:lstStyle>
            <a:lvl1pPr marL="0" indent="0" algn="l" defTabSz="1172281" rtl="0" eaLnBrk="1" latinLnBrk="0" hangingPunct="1">
              <a:spcBef>
                <a:spcPct val="20000"/>
              </a:spcBef>
              <a:buFont typeface="Arial"/>
              <a:buNone/>
              <a:defRPr sz="1800" kern="1200">
                <a:solidFill>
                  <a:schemeClr val="tx1"/>
                </a:solidFill>
                <a:latin typeface="+mn-lt"/>
                <a:ea typeface="+mn-ea"/>
                <a:cs typeface="+mn-cs"/>
              </a:defRPr>
            </a:lvl1pPr>
            <a:lvl2pPr marL="914309" indent="0" algn="l" defTabSz="1172281" rtl="0" eaLnBrk="1" latinLnBrk="0" hangingPunct="1">
              <a:spcBef>
                <a:spcPct val="20000"/>
              </a:spcBef>
              <a:buFont typeface="Arial"/>
              <a:buNone/>
              <a:defRPr sz="7199" kern="1200">
                <a:solidFill>
                  <a:schemeClr val="tx1"/>
                </a:solidFill>
                <a:latin typeface="+mn-lt"/>
                <a:ea typeface="+mn-ea"/>
                <a:cs typeface="+mn-cs"/>
              </a:defRPr>
            </a:lvl2pPr>
            <a:lvl3pPr marL="1828617" indent="0" algn="l" defTabSz="1172281" rtl="0" eaLnBrk="1" latinLnBrk="0" hangingPunct="1">
              <a:spcBef>
                <a:spcPct val="20000"/>
              </a:spcBef>
              <a:buFont typeface="Arial"/>
              <a:buNone/>
              <a:defRPr sz="6199" kern="1200">
                <a:solidFill>
                  <a:schemeClr val="tx1"/>
                </a:solidFill>
                <a:latin typeface="+mn-lt"/>
                <a:ea typeface="+mn-ea"/>
                <a:cs typeface="+mn-cs"/>
              </a:defRPr>
            </a:lvl3pPr>
            <a:lvl4pPr marL="2742926" indent="0" algn="l" defTabSz="1172281" rtl="0" eaLnBrk="1" latinLnBrk="0" hangingPunct="1">
              <a:spcBef>
                <a:spcPct val="20000"/>
              </a:spcBef>
              <a:buFont typeface="Arial"/>
              <a:buNone/>
              <a:defRPr sz="5099" kern="1200">
                <a:solidFill>
                  <a:schemeClr val="tx1"/>
                </a:solidFill>
                <a:latin typeface="+mn-lt"/>
                <a:ea typeface="+mn-ea"/>
                <a:cs typeface="+mn-cs"/>
              </a:defRPr>
            </a:lvl4pPr>
            <a:lvl5pPr marL="3657234" indent="0" algn="l" defTabSz="1172281" rtl="0" eaLnBrk="1" latinLnBrk="0" hangingPunct="1">
              <a:spcBef>
                <a:spcPct val="20000"/>
              </a:spcBef>
              <a:buFont typeface="Arial"/>
              <a:buNone/>
              <a:defRPr sz="5099" kern="1200">
                <a:solidFill>
                  <a:schemeClr val="tx1"/>
                </a:solidFill>
                <a:latin typeface="+mn-lt"/>
                <a:ea typeface="+mn-ea"/>
                <a:cs typeface="+mn-cs"/>
              </a:defRPr>
            </a:lvl5pPr>
            <a:lvl6pPr marL="6447544" indent="-586140" algn="l" defTabSz="1172281" rtl="0" eaLnBrk="1" latinLnBrk="0" hangingPunct="1">
              <a:spcBef>
                <a:spcPct val="20000"/>
              </a:spcBef>
              <a:buFont typeface="Arial"/>
              <a:buChar char="•"/>
              <a:defRPr sz="5099" kern="1200">
                <a:solidFill>
                  <a:schemeClr val="tx1"/>
                </a:solidFill>
                <a:latin typeface="+mn-lt"/>
                <a:ea typeface="+mn-ea"/>
                <a:cs typeface="+mn-cs"/>
              </a:defRPr>
            </a:lvl6pPr>
            <a:lvl7pPr marL="7619825" indent="-586140" algn="l" defTabSz="1172281" rtl="0" eaLnBrk="1" latinLnBrk="0" hangingPunct="1">
              <a:spcBef>
                <a:spcPct val="20000"/>
              </a:spcBef>
              <a:buFont typeface="Arial"/>
              <a:buChar char="•"/>
              <a:defRPr sz="5099" kern="1200">
                <a:solidFill>
                  <a:schemeClr val="tx1"/>
                </a:solidFill>
                <a:latin typeface="+mn-lt"/>
                <a:ea typeface="+mn-ea"/>
                <a:cs typeface="+mn-cs"/>
              </a:defRPr>
            </a:lvl7pPr>
            <a:lvl8pPr marL="8792106" indent="-586140" algn="l" defTabSz="1172281" rtl="0" eaLnBrk="1" latinLnBrk="0" hangingPunct="1">
              <a:spcBef>
                <a:spcPct val="20000"/>
              </a:spcBef>
              <a:buFont typeface="Arial"/>
              <a:buChar char="•"/>
              <a:defRPr sz="5099" kern="1200">
                <a:solidFill>
                  <a:schemeClr val="tx1"/>
                </a:solidFill>
                <a:latin typeface="+mn-lt"/>
                <a:ea typeface="+mn-ea"/>
                <a:cs typeface="+mn-cs"/>
              </a:defRPr>
            </a:lvl8pPr>
            <a:lvl9pPr marL="9964386" indent="-586140" algn="l" defTabSz="1172281" rtl="0" eaLnBrk="1" latinLnBrk="0" hangingPunct="1">
              <a:spcBef>
                <a:spcPct val="20000"/>
              </a:spcBef>
              <a:buFont typeface="Arial"/>
              <a:buChar char="•"/>
              <a:defRPr sz="5099" kern="1200">
                <a:solidFill>
                  <a:schemeClr val="tx1"/>
                </a:solidFill>
                <a:latin typeface="+mn-lt"/>
                <a:ea typeface="+mn-ea"/>
                <a:cs typeface="+mn-cs"/>
              </a:defRPr>
            </a:lvl9pPr>
          </a:lstStyle>
          <a:p>
            <a:r>
              <a:rPr lang="en-US" sz="700" dirty="0">
                <a:latin typeface="Open Sans" panose="020B0606030504020204" pitchFamily="34" charset="0"/>
                <a:ea typeface="Open Sans" panose="020B0606030504020204" pitchFamily="34" charset="0"/>
                <a:cs typeface="Open Sans" panose="020B0606030504020204" pitchFamily="34" charset="0"/>
              </a:rPr>
              <a:t>Source: VAB Analysis of Nielsen Total Audience Report Q1 2019</a:t>
            </a:r>
          </a:p>
        </p:txBody>
      </p:sp>
      <p:sp>
        <p:nvSpPr>
          <p:cNvPr id="12" name="TextBox 11"/>
          <p:cNvSpPr txBox="1"/>
          <p:nvPr/>
        </p:nvSpPr>
        <p:spPr>
          <a:xfrm>
            <a:off x="0" y="1425046"/>
            <a:ext cx="12192000" cy="523220"/>
          </a:xfrm>
          <a:prstGeom prst="rect">
            <a:avLst/>
          </a:prstGeom>
          <a:noFill/>
        </p:spPr>
        <p:txBody>
          <a:bodyPr wrap="square" rtlCol="0">
            <a:spAutoFit/>
          </a:bodyPr>
          <a:lstStyle/>
          <a:p>
            <a:pPr algn="ctr"/>
            <a:r>
              <a:rPr lang="en-US" sz="1600" b="1" u="sng"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Weekly Reach Composition % By Platform</a:t>
            </a:r>
          </a:p>
          <a:p>
            <a:pPr algn="ctr"/>
            <a:r>
              <a:rPr lang="en-US" sz="12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P18+, Q1 2019</a:t>
            </a:r>
          </a:p>
        </p:txBody>
      </p:sp>
      <p:graphicFrame>
        <p:nvGraphicFramePr>
          <p:cNvPr id="5" name="Chart 4"/>
          <p:cNvGraphicFramePr/>
          <p:nvPr>
            <p:extLst>
              <p:ext uri="{D42A27DB-BD31-4B8C-83A1-F6EECF244321}">
                <p14:modId xmlns:p14="http://schemas.microsoft.com/office/powerpoint/2010/main" val="2294811172"/>
              </p:ext>
            </p:extLst>
          </p:nvPr>
        </p:nvGraphicFramePr>
        <p:xfrm>
          <a:off x="-1" y="2143125"/>
          <a:ext cx="12142149" cy="3995208"/>
        </p:xfrm>
        <a:graphic>
          <a:graphicData uri="http://schemas.openxmlformats.org/drawingml/2006/chart">
            <c:chart xmlns:c="http://schemas.openxmlformats.org/drawingml/2006/chart" xmlns:r="http://schemas.openxmlformats.org/officeDocument/2006/relationships" r:id="rId2"/>
          </a:graphicData>
        </a:graphic>
      </p:graphicFrame>
      <p:cxnSp>
        <p:nvCxnSpPr>
          <p:cNvPr id="19" name="Straight Connector 18"/>
          <p:cNvCxnSpPr/>
          <p:nvPr/>
        </p:nvCxnSpPr>
        <p:spPr>
          <a:xfrm>
            <a:off x="841128" y="4038600"/>
            <a:ext cx="10477500"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1695F396-75B0-425E-ACB0-891D03559D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11" name="Rectangle 10">
            <a:extLst>
              <a:ext uri="{FF2B5EF4-FFF2-40B4-BE49-F238E27FC236}">
                <a16:creationId xmlns:a16="http://schemas.microsoft.com/office/drawing/2014/main" xmlns="" id="{12E5B587-1B9E-47E5-999A-C4BA52F4AA02}"/>
              </a:ext>
            </a:extLst>
          </p:cNvPr>
          <p:cNvSpPr/>
          <p:nvPr/>
        </p:nvSpPr>
        <p:spPr>
          <a:xfrm>
            <a:off x="0" y="6644480"/>
            <a:ext cx="12191999"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3" name="Picture 12">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2851996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88783"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4" name="Rounded Rectangle 13"/>
          <p:cNvSpPr/>
          <p:nvPr/>
        </p:nvSpPr>
        <p:spPr>
          <a:xfrm>
            <a:off x="0" y="192367"/>
            <a:ext cx="12191999"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6" name="Rounded Rectangle 15"/>
          <p:cNvSpPr/>
          <p:nvPr/>
        </p:nvSpPr>
        <p:spPr>
          <a:xfrm>
            <a:off x="1009715" y="1151468"/>
            <a:ext cx="10172076" cy="1654400"/>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“Cinema advertising is purely to build brand awareness and doesn’t drive people to take direct action”</a:t>
            </a:r>
          </a:p>
        </p:txBody>
      </p:sp>
      <p:pic>
        <p:nvPicPr>
          <p:cNvPr id="9" name="Picture 8">
            <a:extLst>
              <a:ext uri="{FF2B5EF4-FFF2-40B4-BE49-F238E27FC236}">
                <a16:creationId xmlns:a16="http://schemas.microsoft.com/office/drawing/2014/main" xmlns="" id="{244F4C40-7145-4D51-9A7E-7F68A06D43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sp>
        <p:nvSpPr>
          <p:cNvPr id="10" name="Rounded Rectangle 14">
            <a:extLst>
              <a:ext uri="{FF2B5EF4-FFF2-40B4-BE49-F238E27FC236}">
                <a16:creationId xmlns:a16="http://schemas.microsoft.com/office/drawing/2014/main" xmlns="" id="{55000FB7-C2FC-4E13-B528-B811215A839B}"/>
              </a:ext>
            </a:extLst>
          </p:cNvPr>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pic>
        <p:nvPicPr>
          <p:cNvPr id="11" name="Picture 10">
            <a:extLst>
              <a:ext uri="{FF2B5EF4-FFF2-40B4-BE49-F238E27FC236}">
                <a16:creationId xmlns:a16="http://schemas.microsoft.com/office/drawing/2014/main" xmlns="" id="{FBCB93F1-C353-4000-B0C8-A710384C9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spTree>
    <p:extLst>
      <p:ext uri="{BB962C8B-B14F-4D97-AF65-F5344CB8AC3E}">
        <p14:creationId xmlns:p14="http://schemas.microsoft.com/office/powerpoint/2010/main" val="713299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79258"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sp>
        <p:nvSpPr>
          <p:cNvPr id="14" name="Rounded Rectangle 13"/>
          <p:cNvSpPr/>
          <p:nvPr/>
        </p:nvSpPr>
        <p:spPr>
          <a:xfrm>
            <a:off x="0" y="192367"/>
            <a:ext cx="12192000"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5" name="Rounded Rectangle 14"/>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sp>
        <p:nvSpPr>
          <p:cNvPr id="16" name="Rounded Rectangle 15"/>
          <p:cNvSpPr/>
          <p:nvPr/>
        </p:nvSpPr>
        <p:spPr>
          <a:xfrm>
            <a:off x="1009715" y="1227891"/>
            <a:ext cx="10172076" cy="1713040"/>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"Everyone is cutting the cord and moving away from cable  for other video substitutes &amp; subscriptions”</a:t>
            </a:r>
          </a:p>
        </p:txBody>
      </p:sp>
      <p:pic>
        <p:nvPicPr>
          <p:cNvPr id="9" name="Picture 8">
            <a:extLst>
              <a:ext uri="{FF2B5EF4-FFF2-40B4-BE49-F238E27FC236}">
                <a16:creationId xmlns:a16="http://schemas.microsoft.com/office/drawing/2014/main" xmlns="" id="{6D965EC0-3BF7-4D98-8E77-08E4746EF0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spTree>
    <p:extLst>
      <p:ext uri="{BB962C8B-B14F-4D97-AF65-F5344CB8AC3E}">
        <p14:creationId xmlns:p14="http://schemas.microsoft.com/office/powerpoint/2010/main" val="982281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97662"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xmlns="" id="{1C523F2D-EDA6-4671-85EF-9E9195C65C96}"/>
              </a:ext>
            </a:extLst>
          </p:cNvPr>
          <p:cNvSpPr txBox="1"/>
          <p:nvPr/>
        </p:nvSpPr>
        <p:spPr>
          <a:xfrm>
            <a:off x="0" y="314741"/>
            <a:ext cx="12191999" cy="861774"/>
          </a:xfrm>
          <a:prstGeom prst="rect">
            <a:avLst/>
          </a:prstGeom>
          <a:noFill/>
        </p:spPr>
        <p:txBody>
          <a:bodyPr wrap="square" rtlCol="0">
            <a:spAutoFit/>
          </a:bodyPr>
          <a:lstStyle/>
          <a:p>
            <a:pPr algn="ctr" defTabSz="586082">
              <a:defRPr/>
            </a:pPr>
            <a:r>
              <a:rPr lang="en-US" sz="2500" kern="0" dirty="0">
                <a:solidFill>
                  <a:srgbClr val="0099FF"/>
                </a:solidFill>
                <a:latin typeface="Open Sans" panose="020B0606030504020204" pitchFamily="34" charset="0"/>
                <a:ea typeface="Open Sans" panose="020B0606030504020204" pitchFamily="34" charset="0"/>
                <a:cs typeface="Open Sans" panose="020B0606030504020204" pitchFamily="34" charset="0"/>
              </a:rPr>
              <a:t>Almost Half Of Moviegoers Have Visited A Brand Advertiser’s Website &amp; </a:t>
            </a:r>
          </a:p>
          <a:p>
            <a:pPr algn="ctr" defTabSz="586082">
              <a:defRPr/>
            </a:pPr>
            <a:r>
              <a:rPr lang="en-US" sz="2500" kern="0" dirty="0">
                <a:solidFill>
                  <a:srgbClr val="0099FF"/>
                </a:solidFill>
                <a:latin typeface="Open Sans" panose="020B0606030504020204" pitchFamily="34" charset="0"/>
                <a:ea typeface="Open Sans" panose="020B0606030504020204" pitchFamily="34" charset="0"/>
                <a:cs typeface="Open Sans" panose="020B0606030504020204" pitchFamily="34" charset="0"/>
              </a:rPr>
              <a:t>Over One-Third Have Purchased A Product They Saw Advertised At The Cinema</a:t>
            </a:r>
            <a:endParaRPr lang="en-US" sz="2500" u="sng" dirty="0">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p:cNvSpPr txBox="1"/>
          <p:nvPr/>
        </p:nvSpPr>
        <p:spPr>
          <a:xfrm>
            <a:off x="0" y="1494164"/>
            <a:ext cx="12192000" cy="523220"/>
          </a:xfrm>
          <a:prstGeom prst="rect">
            <a:avLst/>
          </a:prstGeom>
          <a:noFill/>
        </p:spPr>
        <p:txBody>
          <a:bodyPr wrap="square" rtlCol="0">
            <a:spAutoFit/>
          </a:bodyP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 Who Are “Likely” or “Very Likely” To Take A Specific Action As A Result of Seeing A Cinema Advertisement</a:t>
            </a:r>
          </a:p>
          <a:p>
            <a:pPr algn="ctr"/>
            <a:r>
              <a:rPr lang="en-US" sz="12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Q4 2018</a:t>
            </a:r>
          </a:p>
        </p:txBody>
      </p:sp>
      <p:graphicFrame>
        <p:nvGraphicFramePr>
          <p:cNvPr id="4" name="Chart 3"/>
          <p:cNvGraphicFramePr/>
          <p:nvPr>
            <p:extLst>
              <p:ext uri="{D42A27DB-BD31-4B8C-83A1-F6EECF244321}">
                <p14:modId xmlns:p14="http://schemas.microsoft.com/office/powerpoint/2010/main" val="1331521523"/>
              </p:ext>
            </p:extLst>
          </p:nvPr>
        </p:nvGraphicFramePr>
        <p:xfrm>
          <a:off x="0" y="1962196"/>
          <a:ext cx="12192000" cy="3838529"/>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p:cNvSpPr txBox="1"/>
          <p:nvPr/>
        </p:nvSpPr>
        <p:spPr>
          <a:xfrm>
            <a:off x="428625" y="5704732"/>
            <a:ext cx="3143250" cy="276999"/>
          </a:xfrm>
          <a:prstGeom prst="rect">
            <a:avLst/>
          </a:prstGeom>
          <a:noFill/>
        </p:spPr>
        <p:txBody>
          <a:bodyPr wrap="square" rtlCol="0">
            <a:spAutoFit/>
          </a:bodyPr>
          <a:lstStyle/>
          <a:p>
            <a:pPr algn="ctr"/>
            <a:r>
              <a:rPr lang="en-US" sz="1200" i="1" dirty="0">
                <a:latin typeface="Open Sans" panose="020B0606030504020204" pitchFamily="34" charset="0"/>
                <a:ea typeface="Open Sans" panose="020B0606030504020204" pitchFamily="34" charset="0"/>
                <a:cs typeface="Open Sans" panose="020B0606030504020204" pitchFamily="34" charset="0"/>
              </a:rPr>
              <a:t>(interactive polling, games, trivia, etc.)</a:t>
            </a:r>
          </a:p>
        </p:txBody>
      </p:sp>
      <p:sp>
        <p:nvSpPr>
          <p:cNvPr id="16" name="TextBox 15"/>
          <p:cNvSpPr txBox="1"/>
          <p:nvPr/>
        </p:nvSpPr>
        <p:spPr>
          <a:xfrm>
            <a:off x="49851" y="6287197"/>
            <a:ext cx="11034317" cy="307777"/>
          </a:xfrm>
          <a:prstGeom prst="rect">
            <a:avLst/>
          </a:prstGeom>
          <a:noFill/>
        </p:spPr>
        <p:txBody>
          <a:bodyPr wrap="square" rtlCol="0">
            <a:spAutoFit/>
          </a:bodyPr>
          <a:lstStyle/>
          <a:p>
            <a:r>
              <a:rPr lang="en-US" sz="700" dirty="0">
                <a:latin typeface="Open Sans" panose="020B0606030504020204" pitchFamily="34" charset="0"/>
                <a:ea typeface="Open Sans" panose="020B0606030504020204" pitchFamily="34" charset="0"/>
                <a:cs typeface="Open Sans" panose="020B0606030504020204" pitchFamily="34" charset="0"/>
              </a:rPr>
              <a:t>Source: VAB analysis of Nielsen National Cinema Audience Report, October-December 2018, VAB Custom Questions: QM39.1018V Likely to interact with cinema advertising through interactive polling, games, trivia, etc. (top 2 box – Likely &amp; Very Likely) </a:t>
            </a:r>
          </a:p>
          <a:p>
            <a:r>
              <a:rPr lang="en-US" sz="700" dirty="0">
                <a:latin typeface="Open Sans" panose="020B0606030504020204" pitchFamily="34" charset="0"/>
                <a:ea typeface="Open Sans" panose="020B0606030504020204" pitchFamily="34" charset="0"/>
                <a:cs typeface="Open Sans" panose="020B0606030504020204" pitchFamily="34" charset="0"/>
              </a:rPr>
              <a:t>QM38.1018V.  Likely to Visit Brand Website on Mobile Phone (top 2 box – Likely &amp; Very Likely). QM35: Likelihood of purchasing a product as a result of seeing an advertisement in movie theater/theater lobby (top 2 box – Likely &amp; Very Likely)</a:t>
            </a:r>
          </a:p>
        </p:txBody>
      </p:sp>
      <p:pic>
        <p:nvPicPr>
          <p:cNvPr id="10" name="Picture 9">
            <a:extLst>
              <a:ext uri="{FF2B5EF4-FFF2-40B4-BE49-F238E27FC236}">
                <a16:creationId xmlns:a16="http://schemas.microsoft.com/office/drawing/2014/main" xmlns="" id="{7A6FA1CA-7BAC-4B41-8CA2-242872CFE6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11" name="Rectangle 10">
            <a:extLst>
              <a:ext uri="{FF2B5EF4-FFF2-40B4-BE49-F238E27FC236}">
                <a16:creationId xmlns:a16="http://schemas.microsoft.com/office/drawing/2014/main" xmlns="" id="{9A1566D5-B0F3-4644-B3B4-91A3FCCAF12E}"/>
              </a:ext>
            </a:extLst>
          </p:cNvPr>
          <p:cNvSpPr/>
          <p:nvPr/>
        </p:nvSpPr>
        <p:spPr>
          <a:xfrm>
            <a:off x="0" y="6644480"/>
            <a:ext cx="12191999" cy="200055"/>
          </a:xfrm>
          <a:prstGeom prst="rect">
            <a:avLst/>
          </a:prstGeom>
        </p:spPr>
        <p:txBody>
          <a:bodyPr wrap="square">
            <a:spAutoFit/>
          </a:bodyPr>
          <a:lstStyle/>
          <a:p>
            <a:pPr algn="ctr"/>
            <a:r>
              <a:rPr lang="en-US" sz="700" i="1" dirty="0">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3" name="Picture 12">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1585679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00383" y="1159811"/>
            <a:ext cx="6332517" cy="861774"/>
          </a:xfrm>
          <a:prstGeom prst="roundRect">
            <a:avLst/>
          </a:prstGeom>
          <a:solidFill>
            <a:srgbClr val="9E3D2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rPr>
              <a:t>‘A Culture of Extremes’</a:t>
            </a:r>
          </a:p>
        </p:txBody>
      </p:sp>
      <p:sp>
        <p:nvSpPr>
          <p:cNvPr id="8" name="Slide Number Placeholder 8">
            <a:extLst>
              <a:ext uri="{FF2B5EF4-FFF2-40B4-BE49-F238E27FC236}">
                <a16:creationId xmlns:a16="http://schemas.microsoft.com/office/drawing/2014/main" xmlns="" id="{093875E8-7E9E-4239-8E04-76D2BB63F0D9}"/>
              </a:ext>
            </a:extLst>
          </p:cNvPr>
          <p:cNvSpPr txBox="1">
            <a:spLocks/>
          </p:cNvSpPr>
          <p:nvPr/>
        </p:nvSpPr>
        <p:spPr>
          <a:xfrm>
            <a:off x="11474483"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a:defRPr/>
            </a:pPr>
            <a:fld id="{341BD94A-1DA2-4572-BFA8-9644412885DF}" type="slidenum">
              <a:rPr lang="en-US" sz="1200" smtClean="0">
                <a:solidFill>
                  <a:prstClr val="black">
                    <a:tint val="75000"/>
                  </a:prstClr>
                </a:solidFill>
                <a:latin typeface="Trebuchet MS"/>
              </a:rPr>
              <a:pPr>
                <a:defRPr/>
              </a:pPr>
              <a:t>51</a:t>
            </a:fld>
            <a:endParaRPr lang="en-US" sz="1200" dirty="0">
              <a:solidFill>
                <a:prstClr val="black">
                  <a:tint val="75000"/>
                </a:prstClr>
              </a:solidFill>
              <a:latin typeface="Trebuchet MS"/>
            </a:endParaRPr>
          </a:p>
        </p:txBody>
      </p:sp>
      <p:sp>
        <p:nvSpPr>
          <p:cNvPr id="9" name="Rounded Rectangle 8"/>
          <p:cNvSpPr/>
          <p:nvPr/>
        </p:nvSpPr>
        <p:spPr>
          <a:xfrm>
            <a:off x="2900382" y="4320744"/>
            <a:ext cx="6332517" cy="861774"/>
          </a:xfrm>
          <a:prstGeom prst="roundRect">
            <a:avLst/>
          </a:prstGeom>
          <a:solidFill>
            <a:srgbClr val="0099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rPr>
              <a:t>Summary</a:t>
            </a:r>
          </a:p>
        </p:txBody>
      </p:sp>
    </p:spTree>
    <p:extLst>
      <p:ext uri="{BB962C8B-B14F-4D97-AF65-F5344CB8AC3E}">
        <p14:creationId xmlns:p14="http://schemas.microsoft.com/office/powerpoint/2010/main" val="342465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0C779FD-EB83-4402-999C-501C4320708A}"/>
              </a:ext>
            </a:extLst>
          </p:cNvPr>
          <p:cNvSpPr/>
          <p:nvPr/>
        </p:nvSpPr>
        <p:spPr>
          <a:xfrm>
            <a:off x="0" y="0"/>
            <a:ext cx="603504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lide Number Placeholder 8">
            <a:extLst>
              <a:ext uri="{FF2B5EF4-FFF2-40B4-BE49-F238E27FC236}">
                <a16:creationId xmlns:a16="http://schemas.microsoft.com/office/drawing/2014/main" xmlns="" id="{A22CF2D2-C918-4268-8D2B-FDFBD4D13D8A}"/>
              </a:ext>
            </a:extLst>
          </p:cNvPr>
          <p:cNvSpPr txBox="1">
            <a:spLocks/>
          </p:cNvSpPr>
          <p:nvPr/>
        </p:nvSpPr>
        <p:spPr>
          <a:xfrm>
            <a:off x="11546345" y="6555760"/>
            <a:ext cx="700425" cy="286865"/>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1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52</a:t>
            </a:fld>
            <a:endParaRPr kumimoji="0" lang="en-US" sz="11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xmlns="" id="{83986067-E368-4BA4-A89A-C4486C05D1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26" name="Rectangle 25">
            <a:extLst>
              <a:ext uri="{FF2B5EF4-FFF2-40B4-BE49-F238E27FC236}">
                <a16:creationId xmlns:a16="http://schemas.microsoft.com/office/drawing/2014/main" xmlns="" id="{7851573F-E86D-4240-B55F-B21D0D47694A}"/>
              </a:ext>
            </a:extLst>
          </p:cNvPr>
          <p:cNvSpPr/>
          <p:nvPr/>
        </p:nvSpPr>
        <p:spPr>
          <a:xfrm>
            <a:off x="1" y="6644480"/>
            <a:ext cx="12142148" cy="184666"/>
          </a:xfrm>
          <a:prstGeom prst="rect">
            <a:avLst/>
          </a:prstGeom>
        </p:spPr>
        <p:txBody>
          <a:bodyPr wrap="square">
            <a:spAutoFit/>
          </a:bodyPr>
          <a:lstStyle/>
          <a:p>
            <a:pPr algn="ctr"/>
            <a:r>
              <a:rPr lang="en-US" sz="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t>
            </a:r>
            <a:r>
              <a:rPr lang="en-US" sz="600" i="1" dirty="0">
                <a:latin typeface="Open Sans" panose="020B0606030504020204" pitchFamily="34" charset="0"/>
                <a:ea typeface="Open Sans" panose="020B0606030504020204" pitchFamily="34" charset="0"/>
                <a:cs typeface="Open Sans" panose="020B0606030504020204" pitchFamily="34" charset="0"/>
              </a:rPr>
              <a:t>and qualified marketers. Further distribution is prohibited.</a:t>
            </a:r>
          </a:p>
        </p:txBody>
      </p:sp>
      <p:sp>
        <p:nvSpPr>
          <p:cNvPr id="19" name="Rounded Rectangle 18"/>
          <p:cNvSpPr/>
          <p:nvPr/>
        </p:nvSpPr>
        <p:spPr>
          <a:xfrm>
            <a:off x="591939" y="1682901"/>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“Everyone is cutting the cord and moving away from cable for other video substitutes &amp; subscriptions” </a:t>
            </a:r>
          </a:p>
        </p:txBody>
      </p:sp>
      <p:sp>
        <p:nvSpPr>
          <p:cNvPr id="28" name="Rounded Rectangle 27"/>
          <p:cNvSpPr/>
          <p:nvPr/>
        </p:nvSpPr>
        <p:spPr>
          <a:xfrm>
            <a:off x="591939" y="2637925"/>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“Everyone is moving away from TV and getting their video content from other, more mobile, devices”</a:t>
            </a:r>
          </a:p>
        </p:txBody>
      </p:sp>
      <p:sp>
        <p:nvSpPr>
          <p:cNvPr id="29" name="Rounded Rectangle 28"/>
          <p:cNvSpPr/>
          <p:nvPr/>
        </p:nvSpPr>
        <p:spPr>
          <a:xfrm>
            <a:off x="591939" y="3590810"/>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“Everyone is spending more time on Facebook &amp; YouTube than ad-supported multiscreen TV”</a:t>
            </a:r>
          </a:p>
        </p:txBody>
      </p:sp>
      <p:sp>
        <p:nvSpPr>
          <p:cNvPr id="30" name="Rounded Rectangle 29"/>
          <p:cNvSpPr/>
          <p:nvPr/>
        </p:nvSpPr>
        <p:spPr>
          <a:xfrm>
            <a:off x="591939" y="4545834"/>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“No one under 35 watches Linear TV </a:t>
            </a:r>
            <a:r>
              <a:rPr lang="en-US" sz="1600" dirty="0">
                <a:solidFill>
                  <a:prstClr val="white"/>
                </a:solidFill>
                <a:latin typeface="Open Sans" panose="020B0606030504020204" pitchFamily="34" charset="0"/>
                <a:ea typeface="Open Sans" panose="020B0606030504020204" pitchFamily="34" charset="0"/>
                <a:cs typeface="Open Sans" panose="020B0606030504020204" pitchFamily="34" charset="0"/>
              </a:rPr>
              <a:t>because they are on SVOD platforms, digital sites &amp; social media”</a:t>
            </a:r>
          </a:p>
        </p:txBody>
      </p:sp>
      <p:sp>
        <p:nvSpPr>
          <p:cNvPr id="31" name="Rounded Rectangle 30"/>
          <p:cNvSpPr/>
          <p:nvPr/>
        </p:nvSpPr>
        <p:spPr>
          <a:xfrm>
            <a:off x="585981" y="5500858"/>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“OTT platforms have the scale and can be a replacement for Linear TV”</a:t>
            </a:r>
          </a:p>
        </p:txBody>
      </p:sp>
      <p:sp>
        <p:nvSpPr>
          <p:cNvPr id="35" name="Rounded Rectangle 34"/>
          <p:cNvSpPr/>
          <p:nvPr/>
        </p:nvSpPr>
        <p:spPr>
          <a:xfrm>
            <a:off x="1993564" y="844229"/>
            <a:ext cx="2373794"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latin typeface="Open Sans" panose="020B0606030504020204" pitchFamily="34" charset="0"/>
                <a:ea typeface="Open Sans" panose="020B0606030504020204" pitchFamily="34" charset="0"/>
                <a:cs typeface="Open Sans" panose="020B0606030504020204" pitchFamily="34" charset="0"/>
              </a:rPr>
              <a:t>Myths</a:t>
            </a:r>
            <a:endParaRPr lang="en-US" sz="2800"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Rounded Rectangle 24"/>
          <p:cNvSpPr/>
          <p:nvPr/>
        </p:nvSpPr>
        <p:spPr>
          <a:xfrm>
            <a:off x="6258720" y="1682901"/>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82 MM HHs</a:t>
            </a:r>
            <a:r>
              <a:rPr lang="en-US" sz="1600" dirty="0">
                <a:latin typeface="Open Sans" panose="020B0606030504020204" pitchFamily="34" charset="0"/>
                <a:ea typeface="Open Sans" panose="020B0606030504020204" pitchFamily="34" charset="0"/>
                <a:cs typeface="Open Sans" panose="020B0606030504020204" pitchFamily="34" charset="0"/>
              </a:rPr>
              <a:t> have an MVPD subscription in 2019, far more than any other video access point</a:t>
            </a:r>
          </a:p>
        </p:txBody>
      </p:sp>
      <p:sp>
        <p:nvSpPr>
          <p:cNvPr id="32" name="Rounded Rectangle 31"/>
          <p:cNvSpPr/>
          <p:nvPr/>
        </p:nvSpPr>
        <p:spPr>
          <a:xfrm>
            <a:off x="6258720" y="2637925"/>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46 MM+ Adults watch TV</a:t>
            </a:r>
            <a:r>
              <a:rPr lang="en-US" sz="1600" dirty="0">
                <a:latin typeface="Open Sans" panose="020B0606030504020204" pitchFamily="34" charset="0"/>
                <a:ea typeface="Open Sans" panose="020B0606030504020204" pitchFamily="34" charset="0"/>
                <a:cs typeface="Open Sans" panose="020B0606030504020204" pitchFamily="34" charset="0"/>
              </a:rPr>
              <a:t> in any given minute vs. 1.1 MM watching video on a smartphone</a:t>
            </a:r>
          </a:p>
        </p:txBody>
      </p:sp>
      <p:sp>
        <p:nvSpPr>
          <p:cNvPr id="36" name="Rounded Rectangle 35"/>
          <p:cNvSpPr/>
          <p:nvPr/>
        </p:nvSpPr>
        <p:spPr>
          <a:xfrm>
            <a:off x="6258720" y="3590810"/>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13x</a:t>
            </a:r>
            <a:r>
              <a:rPr lang="en-US" sz="1600" dirty="0">
                <a:latin typeface="Open Sans" panose="020B0606030504020204" pitchFamily="34" charset="0"/>
                <a:ea typeface="Open Sans" panose="020B0606030504020204" pitchFamily="34" charset="0"/>
                <a:cs typeface="Open Sans" panose="020B0606030504020204" pitchFamily="34" charset="0"/>
              </a:rPr>
              <a:t> more Adults 18-34 are engaged with TV content in any given minute than with Facebook</a:t>
            </a:r>
          </a:p>
        </p:txBody>
      </p:sp>
      <p:sp>
        <p:nvSpPr>
          <p:cNvPr id="37" name="Rounded Rectangle 36"/>
          <p:cNvSpPr/>
          <p:nvPr/>
        </p:nvSpPr>
        <p:spPr>
          <a:xfrm>
            <a:off x="6258720" y="4545834"/>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50%</a:t>
            </a:r>
            <a:r>
              <a:rPr lang="en-US" sz="1600" dirty="0">
                <a:latin typeface="Open Sans" panose="020B0606030504020204" pitchFamily="34" charset="0"/>
                <a:ea typeface="Open Sans" panose="020B0606030504020204" pitchFamily="34" charset="0"/>
                <a:cs typeface="Open Sans" panose="020B0606030504020204" pitchFamily="34" charset="0"/>
              </a:rPr>
              <a:t> of video consumed by Adults 18-34 is on TV</a:t>
            </a:r>
          </a:p>
        </p:txBody>
      </p:sp>
      <p:sp>
        <p:nvSpPr>
          <p:cNvPr id="38" name="Rounded Rectangle 37"/>
          <p:cNvSpPr/>
          <p:nvPr/>
        </p:nvSpPr>
        <p:spPr>
          <a:xfrm>
            <a:off x="6252762" y="5500858"/>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Only </a:t>
            </a:r>
            <a:r>
              <a:rPr lang="en-US" sz="1600" b="1" u="sng" dirty="0">
                <a:latin typeface="Open Sans" panose="020B0606030504020204" pitchFamily="34" charset="0"/>
                <a:ea typeface="Open Sans" panose="020B0606030504020204" pitchFamily="34" charset="0"/>
                <a:cs typeface="Open Sans" panose="020B0606030504020204" pitchFamily="34" charset="0"/>
              </a:rPr>
              <a:t>28%</a:t>
            </a:r>
            <a:r>
              <a:rPr lang="en-US" sz="1600" dirty="0">
                <a:latin typeface="Open Sans" panose="020B0606030504020204" pitchFamily="34" charset="0"/>
                <a:ea typeface="Open Sans" panose="020B0606030504020204" pitchFamily="34" charset="0"/>
                <a:cs typeface="Open Sans" panose="020B0606030504020204" pitchFamily="34" charset="0"/>
              </a:rPr>
              <a:t> of Adults are reached by ad-supported OTT; </a:t>
            </a:r>
            <a:r>
              <a:rPr lang="en-US" sz="1600" b="1" u="sng" dirty="0">
                <a:latin typeface="Open Sans" panose="020B0606030504020204" pitchFamily="34" charset="0"/>
                <a:ea typeface="Open Sans" panose="020B0606030504020204" pitchFamily="34" charset="0"/>
                <a:cs typeface="Open Sans" panose="020B0606030504020204" pitchFamily="34" charset="0"/>
              </a:rPr>
              <a:t>95%</a:t>
            </a:r>
            <a:r>
              <a:rPr lang="en-US" sz="1600" dirty="0">
                <a:latin typeface="Open Sans" panose="020B0606030504020204" pitchFamily="34" charset="0"/>
                <a:ea typeface="Open Sans" panose="020B0606030504020204" pitchFamily="34" charset="0"/>
                <a:cs typeface="Open Sans" panose="020B0606030504020204" pitchFamily="34" charset="0"/>
              </a:rPr>
              <a:t> are reached by TV</a:t>
            </a:r>
          </a:p>
        </p:txBody>
      </p:sp>
      <p:sp>
        <p:nvSpPr>
          <p:cNvPr id="39" name="Rounded Rectangle 38"/>
          <p:cNvSpPr/>
          <p:nvPr/>
        </p:nvSpPr>
        <p:spPr>
          <a:xfrm>
            <a:off x="7660345" y="850532"/>
            <a:ext cx="2373794"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latin typeface="Open Sans" panose="020B0606030504020204" pitchFamily="34" charset="0"/>
                <a:ea typeface="Open Sans" panose="020B0606030504020204" pitchFamily="34" charset="0"/>
                <a:cs typeface="Open Sans" panose="020B0606030504020204" pitchFamily="34" charset="0"/>
              </a:rPr>
              <a:t>Realities</a:t>
            </a:r>
          </a:p>
        </p:txBody>
      </p:sp>
      <p:sp>
        <p:nvSpPr>
          <p:cNvPr id="22" name="Rounded Rectangle 38">
            <a:extLst>
              <a:ext uri="{FF2B5EF4-FFF2-40B4-BE49-F238E27FC236}">
                <a16:creationId xmlns:a16="http://schemas.microsoft.com/office/drawing/2014/main" xmlns="" id="{70B34263-7F41-456A-A7E9-16DC23B1C6FD}"/>
              </a:ext>
            </a:extLst>
          </p:cNvPr>
          <p:cNvSpPr/>
          <p:nvPr/>
        </p:nvSpPr>
        <p:spPr>
          <a:xfrm>
            <a:off x="4571996" y="149453"/>
            <a:ext cx="2959806" cy="533400"/>
          </a:xfrm>
          <a:prstGeom prst="roundRect">
            <a:avLst/>
          </a:prstGeom>
          <a:solidFill>
            <a:srgbClr val="F2F2F2"/>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Ad-Supported TV</a:t>
            </a:r>
          </a:p>
        </p:txBody>
      </p:sp>
      <p:pic>
        <p:nvPicPr>
          <p:cNvPr id="20" name="Picture 19">
            <a:hlinkClick r:id="rId3" action="ppaction://hlinksldjump"/>
            <a:extLst>
              <a:ext uri="{FF2B5EF4-FFF2-40B4-BE49-F238E27FC236}">
                <a16:creationId xmlns:a16="http://schemas.microsoft.com/office/drawing/2014/main" xmlns="" id="{C80DDC5F-7440-4D1C-8579-FAB730BEDA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1571572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A4868988-2415-4342-918A-E723BA7ACB91}"/>
              </a:ext>
            </a:extLst>
          </p:cNvPr>
          <p:cNvSpPr/>
          <p:nvPr/>
        </p:nvSpPr>
        <p:spPr>
          <a:xfrm>
            <a:off x="0" y="0"/>
            <a:ext cx="603504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lide Number Placeholder 8">
            <a:extLst>
              <a:ext uri="{FF2B5EF4-FFF2-40B4-BE49-F238E27FC236}">
                <a16:creationId xmlns:a16="http://schemas.microsoft.com/office/drawing/2014/main" xmlns="" id="{A22CF2D2-C918-4268-8D2B-FDFBD4D13D8A}"/>
              </a:ext>
            </a:extLst>
          </p:cNvPr>
          <p:cNvSpPr txBox="1">
            <a:spLocks/>
          </p:cNvSpPr>
          <p:nvPr/>
        </p:nvSpPr>
        <p:spPr>
          <a:xfrm>
            <a:off x="11536820" y="6555760"/>
            <a:ext cx="700425" cy="286865"/>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1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53</a:t>
            </a:fld>
            <a:endParaRPr kumimoji="0" lang="en-US" sz="11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xmlns="" id="{4D9235EF-C400-4755-9954-530FF1BC73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26" name="Rectangle 25">
            <a:extLst>
              <a:ext uri="{FF2B5EF4-FFF2-40B4-BE49-F238E27FC236}">
                <a16:creationId xmlns:a16="http://schemas.microsoft.com/office/drawing/2014/main" xmlns="" id="{07E61AE5-F100-491A-A941-4CAEAC111E52}"/>
              </a:ext>
            </a:extLst>
          </p:cNvPr>
          <p:cNvSpPr/>
          <p:nvPr/>
        </p:nvSpPr>
        <p:spPr>
          <a:xfrm>
            <a:off x="1" y="6644480"/>
            <a:ext cx="12142148" cy="184666"/>
          </a:xfrm>
          <a:prstGeom prst="rect">
            <a:avLst/>
          </a:prstGeom>
        </p:spPr>
        <p:txBody>
          <a:bodyPr wrap="square">
            <a:spAutoFit/>
          </a:bodyPr>
          <a:lstStyle/>
          <a:p>
            <a:pPr algn="ctr"/>
            <a:r>
              <a:rPr lang="en-US" sz="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t>
            </a:r>
            <a:r>
              <a:rPr lang="en-US" sz="600" i="1" dirty="0">
                <a:latin typeface="Open Sans" panose="020B0606030504020204" pitchFamily="34" charset="0"/>
                <a:ea typeface="Open Sans" panose="020B0606030504020204" pitchFamily="34" charset="0"/>
                <a:cs typeface="Open Sans" panose="020B0606030504020204" pitchFamily="34" charset="0"/>
              </a:rPr>
              <a:t>and qualified marketers. Further distribution is prohibited.</a:t>
            </a:r>
          </a:p>
        </p:txBody>
      </p:sp>
      <p:sp>
        <p:nvSpPr>
          <p:cNvPr id="45" name="Rounded Rectangle 44"/>
          <p:cNvSpPr/>
          <p:nvPr/>
        </p:nvSpPr>
        <p:spPr>
          <a:xfrm>
            <a:off x="591939" y="1682901"/>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“No one watches ‘live’ TV anymore besides sports”</a:t>
            </a:r>
          </a:p>
        </p:txBody>
      </p:sp>
      <p:sp>
        <p:nvSpPr>
          <p:cNvPr id="46" name="Rounded Rectangle 45"/>
          <p:cNvSpPr/>
          <p:nvPr/>
        </p:nvSpPr>
        <p:spPr>
          <a:xfrm>
            <a:off x="591939" y="2637925"/>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“Younger audiences are much more engaged with YouTube content than TV programming”</a:t>
            </a:r>
          </a:p>
        </p:txBody>
      </p:sp>
      <p:sp>
        <p:nvSpPr>
          <p:cNvPr id="47" name="Rounded Rectangle 46"/>
          <p:cNvSpPr/>
          <p:nvPr/>
        </p:nvSpPr>
        <p:spPr>
          <a:xfrm>
            <a:off x="591939" y="3590810"/>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“The real buzzworthy video content is on Netflix, Amazon and YouTube and that’s what everyone is talking about”</a:t>
            </a:r>
          </a:p>
        </p:txBody>
      </p:sp>
      <p:sp>
        <p:nvSpPr>
          <p:cNvPr id="48" name="Rounded Rectangle 47"/>
          <p:cNvSpPr/>
          <p:nvPr/>
        </p:nvSpPr>
        <p:spPr>
          <a:xfrm>
            <a:off x="591939" y="4545834"/>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“Digital-native, DTC brands only need to invest in advertising on social platforms to grow big”</a:t>
            </a:r>
          </a:p>
        </p:txBody>
      </p:sp>
      <p:sp>
        <p:nvSpPr>
          <p:cNvPr id="49" name="Rounded Rectangle 48"/>
          <p:cNvSpPr/>
          <p:nvPr/>
        </p:nvSpPr>
        <p:spPr>
          <a:xfrm>
            <a:off x="585981" y="5500858"/>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“TV is only effective for building brand awareness among consumers but it doesn’t directly drive sales”</a:t>
            </a:r>
          </a:p>
        </p:txBody>
      </p:sp>
      <p:sp>
        <p:nvSpPr>
          <p:cNvPr id="50" name="Rounded Rectangle 49"/>
          <p:cNvSpPr/>
          <p:nvPr/>
        </p:nvSpPr>
        <p:spPr>
          <a:xfrm>
            <a:off x="1993564" y="844229"/>
            <a:ext cx="2373794"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latin typeface="Open Sans" panose="020B0606030504020204" pitchFamily="34" charset="0"/>
                <a:ea typeface="Open Sans" panose="020B0606030504020204" pitchFamily="34" charset="0"/>
                <a:cs typeface="Open Sans" panose="020B0606030504020204" pitchFamily="34" charset="0"/>
              </a:rPr>
              <a:t>Myths</a:t>
            </a:r>
            <a:endParaRPr lang="en-US" sz="2800"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Rounded Rectangle 50"/>
          <p:cNvSpPr/>
          <p:nvPr/>
        </p:nvSpPr>
        <p:spPr>
          <a:xfrm>
            <a:off x="6258720" y="1682901"/>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87%</a:t>
            </a:r>
            <a:r>
              <a:rPr lang="en-US" sz="1600" dirty="0">
                <a:latin typeface="Open Sans" panose="020B0606030504020204" pitchFamily="34" charset="0"/>
                <a:ea typeface="Open Sans" panose="020B0606030504020204" pitchFamily="34" charset="0"/>
                <a:cs typeface="Open Sans" panose="020B0606030504020204" pitchFamily="34" charset="0"/>
              </a:rPr>
              <a:t> of all TV is viewed ‘Live’</a:t>
            </a:r>
          </a:p>
        </p:txBody>
      </p:sp>
      <p:sp>
        <p:nvSpPr>
          <p:cNvPr id="52" name="Rounded Rectangle 51"/>
          <p:cNvSpPr/>
          <p:nvPr/>
        </p:nvSpPr>
        <p:spPr>
          <a:xfrm>
            <a:off x="6258720" y="2637925"/>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Millennials are </a:t>
            </a:r>
            <a:r>
              <a:rPr lang="en-US" sz="1400" b="1" u="sng" dirty="0">
                <a:latin typeface="Open Sans" panose="020B0606030504020204" pitchFamily="34" charset="0"/>
                <a:ea typeface="Open Sans" panose="020B0606030504020204" pitchFamily="34" charset="0"/>
                <a:cs typeface="Open Sans" panose="020B0606030504020204" pitchFamily="34" charset="0"/>
              </a:rPr>
              <a:t>19% more likely </a:t>
            </a:r>
            <a:r>
              <a:rPr lang="en-US" sz="1400" dirty="0">
                <a:latin typeface="Open Sans" panose="020B0606030504020204" pitchFamily="34" charset="0"/>
                <a:ea typeface="Open Sans" panose="020B0606030504020204" pitchFamily="34" charset="0"/>
                <a:cs typeface="Open Sans" panose="020B0606030504020204" pitchFamily="34" charset="0"/>
              </a:rPr>
              <a:t>to purchase a product shown on TV than one featured by a YouTube personality</a:t>
            </a:r>
          </a:p>
        </p:txBody>
      </p:sp>
      <p:sp>
        <p:nvSpPr>
          <p:cNvPr id="53" name="Rounded Rectangle 52"/>
          <p:cNvSpPr/>
          <p:nvPr/>
        </p:nvSpPr>
        <p:spPr>
          <a:xfrm>
            <a:off x="6258720" y="3590810"/>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84%</a:t>
            </a:r>
            <a:r>
              <a:rPr lang="en-US" sz="1600" dirty="0">
                <a:latin typeface="Open Sans" panose="020B0606030504020204" pitchFamily="34" charset="0"/>
                <a:ea typeface="Open Sans" panose="020B0606030504020204" pitchFamily="34" charset="0"/>
                <a:cs typeface="Open Sans" panose="020B0606030504020204" pitchFamily="34" charset="0"/>
              </a:rPr>
              <a:t> of top-10 Twitter topics are about </a:t>
            </a:r>
          </a:p>
          <a:p>
            <a:pPr algn="ctr"/>
            <a:r>
              <a:rPr lang="en-US" sz="1600" dirty="0">
                <a:latin typeface="Open Sans" panose="020B0606030504020204" pitchFamily="34" charset="0"/>
                <a:ea typeface="Open Sans" panose="020B0606030504020204" pitchFamily="34" charset="0"/>
                <a:cs typeface="Open Sans" panose="020B0606030504020204" pitchFamily="34" charset="0"/>
              </a:rPr>
              <a:t>ad-supported TV programs</a:t>
            </a:r>
          </a:p>
        </p:txBody>
      </p:sp>
      <p:sp>
        <p:nvSpPr>
          <p:cNvPr id="54" name="Rounded Rectangle 53"/>
          <p:cNvSpPr/>
          <p:nvPr/>
        </p:nvSpPr>
        <p:spPr>
          <a:xfrm>
            <a:off x="6258720" y="4545834"/>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125 DTC brands spent </a:t>
            </a:r>
            <a:r>
              <a:rPr lang="en-US" sz="1600" b="1" u="sng" dirty="0">
                <a:latin typeface="Open Sans" panose="020B0606030504020204" pitchFamily="34" charset="0"/>
                <a:ea typeface="Open Sans" panose="020B0606030504020204" pitchFamily="34" charset="0"/>
                <a:cs typeface="Open Sans" panose="020B0606030504020204" pitchFamily="34" charset="0"/>
              </a:rPr>
              <a:t>$3.8 Billion on TV </a:t>
            </a:r>
          </a:p>
          <a:p>
            <a:pPr algn="ctr"/>
            <a:r>
              <a:rPr lang="en-US" sz="1600" dirty="0">
                <a:latin typeface="Open Sans" panose="020B0606030504020204" pitchFamily="34" charset="0"/>
                <a:ea typeface="Open Sans" panose="020B0606030504020204" pitchFamily="34" charset="0"/>
                <a:cs typeface="Open Sans" panose="020B0606030504020204" pitchFamily="34" charset="0"/>
              </a:rPr>
              <a:t>in 2018; a </a:t>
            </a:r>
            <a:r>
              <a:rPr lang="en-US" sz="1600" b="1" u="sng" dirty="0">
                <a:latin typeface="Open Sans" panose="020B0606030504020204" pitchFamily="34" charset="0"/>
                <a:ea typeface="Open Sans" panose="020B0606030504020204" pitchFamily="34" charset="0"/>
                <a:cs typeface="Open Sans" panose="020B0606030504020204" pitchFamily="34" charset="0"/>
              </a:rPr>
              <a:t>60% increase</a:t>
            </a:r>
            <a:r>
              <a:rPr lang="en-US" sz="1600" dirty="0">
                <a:latin typeface="Open Sans" panose="020B0606030504020204" pitchFamily="34" charset="0"/>
                <a:ea typeface="Open Sans" panose="020B0606030504020204" pitchFamily="34" charset="0"/>
                <a:cs typeface="Open Sans" panose="020B0606030504020204" pitchFamily="34" charset="0"/>
              </a:rPr>
              <a:t> YoY</a:t>
            </a:r>
          </a:p>
        </p:txBody>
      </p:sp>
      <p:sp>
        <p:nvSpPr>
          <p:cNvPr id="55" name="Rounded Rectangle 54"/>
          <p:cNvSpPr/>
          <p:nvPr/>
        </p:nvSpPr>
        <p:spPr>
          <a:xfrm>
            <a:off x="6252762" y="5500858"/>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93%</a:t>
            </a:r>
            <a:r>
              <a:rPr lang="en-US" sz="1600" dirty="0">
                <a:latin typeface="Open Sans" panose="020B0606030504020204" pitchFamily="34" charset="0"/>
                <a:ea typeface="Open Sans" panose="020B0606030504020204" pitchFamily="34" charset="0"/>
                <a:cs typeface="Open Sans" panose="020B0606030504020204" pitchFamily="34" charset="0"/>
              </a:rPr>
              <a:t> average lift in monthly unique website visitors after TV launch </a:t>
            </a:r>
          </a:p>
        </p:txBody>
      </p:sp>
      <p:sp>
        <p:nvSpPr>
          <p:cNvPr id="56" name="Rounded Rectangle 55"/>
          <p:cNvSpPr/>
          <p:nvPr/>
        </p:nvSpPr>
        <p:spPr>
          <a:xfrm>
            <a:off x="7660345" y="850532"/>
            <a:ext cx="2373794"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latin typeface="Open Sans" panose="020B0606030504020204" pitchFamily="34" charset="0"/>
                <a:ea typeface="Open Sans" panose="020B0606030504020204" pitchFamily="34" charset="0"/>
                <a:cs typeface="Open Sans" panose="020B0606030504020204" pitchFamily="34" charset="0"/>
              </a:rPr>
              <a:t>Realities</a:t>
            </a:r>
          </a:p>
        </p:txBody>
      </p:sp>
      <p:sp>
        <p:nvSpPr>
          <p:cNvPr id="19" name="Rounded Rectangle 38">
            <a:extLst>
              <a:ext uri="{FF2B5EF4-FFF2-40B4-BE49-F238E27FC236}">
                <a16:creationId xmlns:a16="http://schemas.microsoft.com/office/drawing/2014/main" xmlns="" id="{651184D5-1602-45B3-B114-EC7FBF73D5CC}"/>
              </a:ext>
            </a:extLst>
          </p:cNvPr>
          <p:cNvSpPr/>
          <p:nvPr/>
        </p:nvSpPr>
        <p:spPr>
          <a:xfrm>
            <a:off x="4571996" y="149453"/>
            <a:ext cx="2959806" cy="533400"/>
          </a:xfrm>
          <a:prstGeom prst="roundRect">
            <a:avLst/>
          </a:prstGeom>
          <a:solidFill>
            <a:srgbClr val="F2F2F2"/>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Ad-Supported TV</a:t>
            </a:r>
          </a:p>
        </p:txBody>
      </p:sp>
      <p:pic>
        <p:nvPicPr>
          <p:cNvPr id="20" name="Picture 19">
            <a:hlinkClick r:id="rId3" action="ppaction://hlinksldjump"/>
            <a:extLst>
              <a:ext uri="{FF2B5EF4-FFF2-40B4-BE49-F238E27FC236}">
                <a16:creationId xmlns:a16="http://schemas.microsoft.com/office/drawing/2014/main" xmlns="" id="{8D079599-4EA3-4FCD-AA91-52EA217611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697017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99FF2B49-6D39-4AF4-8D27-53D403EC9497}"/>
              </a:ext>
            </a:extLst>
          </p:cNvPr>
          <p:cNvSpPr/>
          <p:nvPr/>
        </p:nvSpPr>
        <p:spPr>
          <a:xfrm>
            <a:off x="0" y="0"/>
            <a:ext cx="603504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lide Number Placeholder 8">
            <a:extLst>
              <a:ext uri="{FF2B5EF4-FFF2-40B4-BE49-F238E27FC236}">
                <a16:creationId xmlns:a16="http://schemas.microsoft.com/office/drawing/2014/main" xmlns="" id="{A22CF2D2-C918-4268-8D2B-FDFBD4D13D8A}"/>
              </a:ext>
            </a:extLst>
          </p:cNvPr>
          <p:cNvSpPr txBox="1">
            <a:spLocks/>
          </p:cNvSpPr>
          <p:nvPr/>
        </p:nvSpPr>
        <p:spPr>
          <a:xfrm>
            <a:off x="11546345" y="6540984"/>
            <a:ext cx="700425" cy="311166"/>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1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54</a:t>
            </a:fld>
            <a:endParaRPr kumimoji="0" lang="en-US" sz="11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xmlns="" id="{70AA9B5D-0BBE-4FCE-921A-2E31707A4D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22" name="Rectangle 21">
            <a:extLst>
              <a:ext uri="{FF2B5EF4-FFF2-40B4-BE49-F238E27FC236}">
                <a16:creationId xmlns:a16="http://schemas.microsoft.com/office/drawing/2014/main" xmlns="" id="{C6D33E4F-C8CC-4C2A-BDFF-9D526EBA868A}"/>
              </a:ext>
            </a:extLst>
          </p:cNvPr>
          <p:cNvSpPr/>
          <p:nvPr/>
        </p:nvSpPr>
        <p:spPr>
          <a:xfrm>
            <a:off x="1" y="6644480"/>
            <a:ext cx="12142148" cy="184666"/>
          </a:xfrm>
          <a:prstGeom prst="rect">
            <a:avLst/>
          </a:prstGeom>
        </p:spPr>
        <p:txBody>
          <a:bodyPr wrap="square">
            <a:spAutoFit/>
          </a:bodyPr>
          <a:lstStyle/>
          <a:p>
            <a:pPr algn="ctr"/>
            <a:r>
              <a:rPr lang="en-US" sz="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t>
            </a:r>
            <a:r>
              <a:rPr lang="en-US" sz="600" i="1" dirty="0">
                <a:latin typeface="Open Sans" panose="020B0606030504020204" pitchFamily="34" charset="0"/>
                <a:ea typeface="Open Sans" panose="020B0606030504020204" pitchFamily="34" charset="0"/>
                <a:cs typeface="Open Sans" panose="020B0606030504020204" pitchFamily="34" charset="0"/>
              </a:rPr>
              <a:t>and qualified marketers. Further distribution is prohibited.</a:t>
            </a:r>
          </a:p>
        </p:txBody>
      </p:sp>
      <p:sp>
        <p:nvSpPr>
          <p:cNvPr id="26" name="Rounded Rectangle 25"/>
          <p:cNvSpPr/>
          <p:nvPr/>
        </p:nvSpPr>
        <p:spPr>
          <a:xfrm>
            <a:off x="591939" y="1682901"/>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“No one goes to the movies anymore because of Netflix, Amazon and other streaming services”</a:t>
            </a:r>
          </a:p>
        </p:txBody>
      </p:sp>
      <p:sp>
        <p:nvSpPr>
          <p:cNvPr id="27" name="Rounded Rectangle 26"/>
          <p:cNvSpPr/>
          <p:nvPr/>
        </p:nvSpPr>
        <p:spPr>
          <a:xfrm>
            <a:off x="591939" y="2637925"/>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“Cinema is driven by only a handful of blockbusters, mostly comic book ‘Superhero’ movies”</a:t>
            </a:r>
          </a:p>
        </p:txBody>
      </p:sp>
      <p:sp>
        <p:nvSpPr>
          <p:cNvPr id="28" name="Rounded Rectangle 27"/>
          <p:cNvSpPr/>
          <p:nvPr/>
        </p:nvSpPr>
        <p:spPr>
          <a:xfrm>
            <a:off x="591939" y="3590810"/>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“People only go to the movies on holiday weekends and during the summer”</a:t>
            </a:r>
          </a:p>
        </p:txBody>
      </p:sp>
      <p:sp>
        <p:nvSpPr>
          <p:cNvPr id="29" name="Rounded Rectangle 28"/>
          <p:cNvSpPr/>
          <p:nvPr/>
        </p:nvSpPr>
        <p:spPr>
          <a:xfrm>
            <a:off x="591939" y="4545834"/>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“Online-based platforms are more targeted towards Millennials than Cinema”</a:t>
            </a:r>
          </a:p>
        </p:txBody>
      </p:sp>
      <p:sp>
        <p:nvSpPr>
          <p:cNvPr id="30" name="Rounded Rectangle 29"/>
          <p:cNvSpPr/>
          <p:nvPr/>
        </p:nvSpPr>
        <p:spPr>
          <a:xfrm>
            <a:off x="585981" y="5500858"/>
            <a:ext cx="5188961"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“Cinema advertising is purely to build awareness and doesn’t drive people to take direct action”</a:t>
            </a:r>
          </a:p>
        </p:txBody>
      </p:sp>
      <p:sp>
        <p:nvSpPr>
          <p:cNvPr id="31" name="Rounded Rectangle 30"/>
          <p:cNvSpPr/>
          <p:nvPr/>
        </p:nvSpPr>
        <p:spPr>
          <a:xfrm>
            <a:off x="1993564" y="844229"/>
            <a:ext cx="2373794" cy="666513"/>
          </a:xfrm>
          <a:prstGeom prst="roundRect">
            <a:avLst/>
          </a:prstGeom>
          <a:solidFill>
            <a:srgbClr val="9E3D2A"/>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latin typeface="Open Sans" panose="020B0606030504020204" pitchFamily="34" charset="0"/>
                <a:ea typeface="Open Sans" panose="020B0606030504020204" pitchFamily="34" charset="0"/>
                <a:cs typeface="Open Sans" panose="020B0606030504020204" pitchFamily="34" charset="0"/>
              </a:rPr>
              <a:t>Myths</a:t>
            </a:r>
            <a:endParaRPr lang="en-US" sz="2800" u="sng"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Rounded Rectangle 31"/>
          <p:cNvSpPr/>
          <p:nvPr/>
        </p:nvSpPr>
        <p:spPr>
          <a:xfrm>
            <a:off x="6258720" y="1682901"/>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Domestic Box Office record in 2018 with </a:t>
            </a:r>
          </a:p>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$11.9 Billion</a:t>
            </a:r>
            <a:r>
              <a:rPr lang="en-US" sz="1600" dirty="0">
                <a:latin typeface="Open Sans" panose="020B0606030504020204" pitchFamily="34" charset="0"/>
                <a:ea typeface="Open Sans" panose="020B0606030504020204" pitchFamily="34" charset="0"/>
                <a:cs typeface="Open Sans" panose="020B0606030504020204" pitchFamily="34" charset="0"/>
              </a:rPr>
              <a:t> in revenues; </a:t>
            </a:r>
            <a:r>
              <a:rPr lang="en-US" sz="1600" b="1" u="sng" dirty="0">
                <a:latin typeface="Open Sans" panose="020B0606030504020204" pitchFamily="34" charset="0"/>
                <a:ea typeface="Open Sans" panose="020B0606030504020204" pitchFamily="34" charset="0"/>
                <a:cs typeface="Open Sans" panose="020B0606030504020204" pitchFamily="34" charset="0"/>
              </a:rPr>
              <a:t>1.3 Billion</a:t>
            </a:r>
            <a:r>
              <a:rPr lang="en-US" sz="1600" dirty="0">
                <a:latin typeface="Open Sans" panose="020B0606030504020204" pitchFamily="34" charset="0"/>
                <a:ea typeface="Open Sans" panose="020B0606030504020204" pitchFamily="34" charset="0"/>
                <a:cs typeface="Open Sans" panose="020B0606030504020204" pitchFamily="34" charset="0"/>
              </a:rPr>
              <a:t> tickets sold</a:t>
            </a:r>
          </a:p>
        </p:txBody>
      </p:sp>
      <p:sp>
        <p:nvSpPr>
          <p:cNvPr id="34" name="Rounded Rectangle 33"/>
          <p:cNvSpPr/>
          <p:nvPr/>
        </p:nvSpPr>
        <p:spPr>
          <a:xfrm>
            <a:off x="6258720" y="2637925"/>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Superhero (‘comic book’) movies made up only </a:t>
            </a:r>
            <a:r>
              <a:rPr lang="en-US" sz="1600" b="1" u="sng" dirty="0">
                <a:latin typeface="Open Sans" panose="020B0606030504020204" pitchFamily="34" charset="0"/>
                <a:ea typeface="Open Sans" panose="020B0606030504020204" pitchFamily="34" charset="0"/>
                <a:cs typeface="Open Sans" panose="020B0606030504020204" pitchFamily="34" charset="0"/>
              </a:rPr>
              <a:t>22%</a:t>
            </a:r>
            <a:r>
              <a:rPr lang="en-US" sz="1600" dirty="0">
                <a:latin typeface="Open Sans" panose="020B0606030504020204" pitchFamily="34" charset="0"/>
                <a:ea typeface="Open Sans" panose="020B0606030504020204" pitchFamily="34" charset="0"/>
                <a:cs typeface="Open Sans" panose="020B0606030504020204" pitchFamily="34" charset="0"/>
              </a:rPr>
              <a:t> of the total Domestic Box Office in 2018</a:t>
            </a:r>
          </a:p>
        </p:txBody>
      </p:sp>
      <p:sp>
        <p:nvSpPr>
          <p:cNvPr id="36" name="Rounded Rectangle 35"/>
          <p:cNvSpPr/>
          <p:nvPr/>
        </p:nvSpPr>
        <p:spPr>
          <a:xfrm>
            <a:off x="6258720" y="3590810"/>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Quarterly Admissions breakout:</a:t>
            </a:r>
          </a:p>
          <a:p>
            <a:pPr algn="ctr"/>
            <a:r>
              <a:rPr lang="en-US" sz="1600" dirty="0">
                <a:latin typeface="Open Sans" panose="020B0606030504020204" pitchFamily="34" charset="0"/>
                <a:ea typeface="Open Sans" panose="020B0606030504020204" pitchFamily="34" charset="0"/>
                <a:cs typeface="Open Sans" panose="020B0606030504020204" pitchFamily="34" charset="0"/>
              </a:rPr>
              <a:t> 1Q - </a:t>
            </a:r>
            <a:r>
              <a:rPr lang="en-US" sz="1600" b="1" dirty="0">
                <a:latin typeface="Open Sans" panose="020B0606030504020204" pitchFamily="34" charset="0"/>
                <a:ea typeface="Open Sans" panose="020B0606030504020204" pitchFamily="34" charset="0"/>
                <a:cs typeface="Open Sans" panose="020B0606030504020204" pitchFamily="34" charset="0"/>
              </a:rPr>
              <a:t>25%</a:t>
            </a:r>
            <a:r>
              <a:rPr lang="en-US" sz="1600" dirty="0">
                <a:latin typeface="Open Sans" panose="020B0606030504020204" pitchFamily="34" charset="0"/>
                <a:ea typeface="Open Sans" panose="020B0606030504020204" pitchFamily="34" charset="0"/>
                <a:cs typeface="Open Sans" panose="020B0606030504020204" pitchFamily="34" charset="0"/>
              </a:rPr>
              <a:t>, 2Q - </a:t>
            </a:r>
            <a:r>
              <a:rPr lang="en-US" sz="1600" b="1" dirty="0">
                <a:latin typeface="Open Sans" panose="020B0606030504020204" pitchFamily="34" charset="0"/>
                <a:ea typeface="Open Sans" panose="020B0606030504020204" pitchFamily="34" charset="0"/>
                <a:cs typeface="Open Sans" panose="020B0606030504020204" pitchFamily="34" charset="0"/>
              </a:rPr>
              <a:t>27%</a:t>
            </a:r>
            <a:r>
              <a:rPr lang="en-US" sz="1600" dirty="0">
                <a:latin typeface="Open Sans" panose="020B0606030504020204" pitchFamily="34" charset="0"/>
                <a:ea typeface="Open Sans" panose="020B0606030504020204" pitchFamily="34" charset="0"/>
                <a:cs typeface="Open Sans" panose="020B0606030504020204" pitchFamily="34" charset="0"/>
              </a:rPr>
              <a:t>, 3Q - </a:t>
            </a:r>
            <a:r>
              <a:rPr lang="en-US" sz="1600" b="1" dirty="0">
                <a:latin typeface="Open Sans" panose="020B0606030504020204" pitchFamily="34" charset="0"/>
                <a:ea typeface="Open Sans" panose="020B0606030504020204" pitchFamily="34" charset="0"/>
                <a:cs typeface="Open Sans" panose="020B0606030504020204" pitchFamily="34" charset="0"/>
              </a:rPr>
              <a:t>23%</a:t>
            </a:r>
            <a:r>
              <a:rPr lang="en-US" sz="1600" dirty="0">
                <a:latin typeface="Open Sans" panose="020B0606030504020204" pitchFamily="34" charset="0"/>
                <a:ea typeface="Open Sans" panose="020B0606030504020204" pitchFamily="34" charset="0"/>
                <a:cs typeface="Open Sans" panose="020B0606030504020204" pitchFamily="34" charset="0"/>
              </a:rPr>
              <a:t>, 4Q - </a:t>
            </a:r>
            <a:r>
              <a:rPr lang="en-US" sz="1600" b="1" dirty="0">
                <a:latin typeface="Open Sans" panose="020B0606030504020204" pitchFamily="34" charset="0"/>
                <a:ea typeface="Open Sans" panose="020B0606030504020204" pitchFamily="34" charset="0"/>
                <a:cs typeface="Open Sans" panose="020B0606030504020204" pitchFamily="34" charset="0"/>
              </a:rPr>
              <a:t>25%</a:t>
            </a:r>
            <a:r>
              <a:rPr lang="en-US" sz="1600" dirty="0">
                <a:latin typeface="Open Sans" panose="020B0606030504020204" pitchFamily="34" charset="0"/>
                <a:ea typeface="Open Sans" panose="020B0606030504020204" pitchFamily="34" charset="0"/>
                <a:cs typeface="Open Sans" panose="020B0606030504020204" pitchFamily="34" charset="0"/>
              </a:rPr>
              <a:t> </a:t>
            </a:r>
          </a:p>
        </p:txBody>
      </p:sp>
      <p:sp>
        <p:nvSpPr>
          <p:cNvPr id="37" name="Rounded Rectangle 36"/>
          <p:cNvSpPr/>
          <p:nvPr/>
        </p:nvSpPr>
        <p:spPr>
          <a:xfrm>
            <a:off x="6258720" y="4545834"/>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56%</a:t>
            </a:r>
            <a:r>
              <a:rPr lang="en-US" sz="1600" dirty="0">
                <a:latin typeface="Open Sans" panose="020B0606030504020204" pitchFamily="34" charset="0"/>
                <a:ea typeface="Open Sans" panose="020B0606030504020204" pitchFamily="34" charset="0"/>
                <a:cs typeface="Open Sans" panose="020B0606030504020204" pitchFamily="34" charset="0"/>
              </a:rPr>
              <a:t> of moviegoers are millennial compared to 34% of TV-connected device users</a:t>
            </a:r>
          </a:p>
        </p:txBody>
      </p:sp>
      <p:sp>
        <p:nvSpPr>
          <p:cNvPr id="38" name="Rounded Rectangle 37"/>
          <p:cNvSpPr/>
          <p:nvPr/>
        </p:nvSpPr>
        <p:spPr>
          <a:xfrm>
            <a:off x="6252762" y="5500858"/>
            <a:ext cx="5188961"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latin typeface="Open Sans" panose="020B0606030504020204" pitchFamily="34" charset="0"/>
                <a:ea typeface="Open Sans" panose="020B0606030504020204" pitchFamily="34" charset="0"/>
                <a:cs typeface="Open Sans" panose="020B0606030504020204" pitchFamily="34" charset="0"/>
              </a:rPr>
              <a:t>38%</a:t>
            </a:r>
            <a:r>
              <a:rPr lang="en-US" sz="1600" dirty="0">
                <a:latin typeface="Open Sans" panose="020B0606030504020204" pitchFamily="34" charset="0"/>
                <a:ea typeface="Open Sans" panose="020B0606030504020204" pitchFamily="34" charset="0"/>
                <a:cs typeface="Open Sans" panose="020B0606030504020204" pitchFamily="34" charset="0"/>
              </a:rPr>
              <a:t> of millennial moviegoers are likely to purchase a product they saw advertised at the cinema</a:t>
            </a:r>
          </a:p>
        </p:txBody>
      </p:sp>
      <p:sp>
        <p:nvSpPr>
          <p:cNvPr id="39" name="Rounded Rectangle 38"/>
          <p:cNvSpPr/>
          <p:nvPr/>
        </p:nvSpPr>
        <p:spPr>
          <a:xfrm>
            <a:off x="7660345" y="850532"/>
            <a:ext cx="2373794" cy="666513"/>
          </a:xfrm>
          <a:prstGeom prst="roundRect">
            <a:avLst/>
          </a:prstGeom>
          <a:solidFill>
            <a:srgbClr val="0099FF">
              <a:alpha val="85000"/>
            </a:srgbClr>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latin typeface="Open Sans" panose="020B0606030504020204" pitchFamily="34" charset="0"/>
                <a:ea typeface="Open Sans" panose="020B0606030504020204" pitchFamily="34" charset="0"/>
                <a:cs typeface="Open Sans" panose="020B0606030504020204" pitchFamily="34" charset="0"/>
              </a:rPr>
              <a:t>Realities</a:t>
            </a:r>
          </a:p>
        </p:txBody>
      </p:sp>
      <p:sp>
        <p:nvSpPr>
          <p:cNvPr id="19" name="Rounded Rectangle 38">
            <a:extLst>
              <a:ext uri="{FF2B5EF4-FFF2-40B4-BE49-F238E27FC236}">
                <a16:creationId xmlns:a16="http://schemas.microsoft.com/office/drawing/2014/main" xmlns="" id="{DF34B065-C6B0-44A1-91A9-0C70D481D62D}"/>
              </a:ext>
            </a:extLst>
          </p:cNvPr>
          <p:cNvSpPr/>
          <p:nvPr/>
        </p:nvSpPr>
        <p:spPr>
          <a:xfrm>
            <a:off x="4571996" y="149453"/>
            <a:ext cx="2959806" cy="533400"/>
          </a:xfrm>
          <a:prstGeom prst="roundRect">
            <a:avLst/>
          </a:prstGeom>
          <a:solidFill>
            <a:srgbClr val="F2F2F2"/>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Cinema</a:t>
            </a:r>
          </a:p>
        </p:txBody>
      </p:sp>
      <p:pic>
        <p:nvPicPr>
          <p:cNvPr id="20" name="Picture 19">
            <a:hlinkClick r:id="rId3" action="ppaction://hlinksldjump"/>
            <a:extLst>
              <a:ext uri="{FF2B5EF4-FFF2-40B4-BE49-F238E27FC236}">
                <a16:creationId xmlns:a16="http://schemas.microsoft.com/office/drawing/2014/main" xmlns="" id="{27EDE9AC-DE6A-45A1-8328-39EF57C4A0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630516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11795" y="1159810"/>
            <a:ext cx="9793301" cy="1107139"/>
          </a:xfrm>
          <a:prstGeom prst="roundRect">
            <a:avLst/>
          </a:prstGeom>
          <a:solidFill>
            <a:srgbClr val="9E3D2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rPr>
              <a:t>For Marketers To Reach Their Consumer, </a:t>
            </a:r>
          </a:p>
          <a:p>
            <a:pPr algn="ctr" defTabSz="914400"/>
            <a:r>
              <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rPr>
              <a:t>They Must Create A Holistic </a:t>
            </a:r>
            <a:r>
              <a:rPr lang="en-US" sz="2800" b="1" u="sng" dirty="0">
                <a:solidFill>
                  <a:prstClr val="white"/>
                </a:solidFill>
                <a:latin typeface="Open Sans" panose="020B0606030504020204" pitchFamily="34" charset="0"/>
                <a:ea typeface="Open Sans" panose="020B0606030504020204" pitchFamily="34" charset="0"/>
                <a:cs typeface="Open Sans" panose="020B0606030504020204" pitchFamily="34" charset="0"/>
              </a:rPr>
              <a:t>Video Agnostic</a:t>
            </a:r>
            <a:r>
              <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rPr>
              <a:t> Plan… </a:t>
            </a:r>
          </a:p>
        </p:txBody>
      </p:sp>
      <p:sp>
        <p:nvSpPr>
          <p:cNvPr id="8" name="Slide Number Placeholder 8">
            <a:extLst>
              <a:ext uri="{FF2B5EF4-FFF2-40B4-BE49-F238E27FC236}">
                <a16:creationId xmlns:a16="http://schemas.microsoft.com/office/drawing/2014/main" xmlns="" id="{093875E8-7E9E-4239-8E04-76D2BB63F0D9}"/>
              </a:ext>
            </a:extLst>
          </p:cNvPr>
          <p:cNvSpPr txBox="1">
            <a:spLocks/>
          </p:cNvSpPr>
          <p:nvPr/>
        </p:nvSpPr>
        <p:spPr>
          <a:xfrm>
            <a:off x="11474483"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a:defRPr/>
            </a:pPr>
            <a:fld id="{341BD94A-1DA2-4572-BFA8-9644412885DF}" type="slidenum">
              <a:rPr lang="en-US" sz="1200" smtClean="0">
                <a:solidFill>
                  <a:prstClr val="black">
                    <a:tint val="75000"/>
                  </a:prstClr>
                </a:solidFill>
                <a:latin typeface="Trebuchet MS"/>
              </a:rPr>
              <a:pPr>
                <a:defRPr/>
              </a:pPr>
              <a:t>55</a:t>
            </a:fld>
            <a:endParaRPr lang="en-US" sz="1200" dirty="0">
              <a:solidFill>
                <a:prstClr val="black">
                  <a:tint val="75000"/>
                </a:prstClr>
              </a:solidFill>
              <a:latin typeface="Trebuchet MS"/>
            </a:endParaRPr>
          </a:p>
        </p:txBody>
      </p:sp>
      <p:sp>
        <p:nvSpPr>
          <p:cNvPr id="9" name="Rounded Rectangle 8"/>
          <p:cNvSpPr/>
          <p:nvPr/>
        </p:nvSpPr>
        <p:spPr>
          <a:xfrm>
            <a:off x="1211794" y="3869209"/>
            <a:ext cx="9793301" cy="2003856"/>
          </a:xfrm>
          <a:prstGeom prst="roundRect">
            <a:avLst/>
          </a:prstGeom>
          <a:solidFill>
            <a:srgbClr val="0099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rPr>
              <a:t>…So Don’t Get Caught Up In The Extremes…</a:t>
            </a:r>
          </a:p>
          <a:p>
            <a:pPr algn="ctr" defTabSz="914400"/>
            <a:endParaRPr lang="en-US" sz="36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gn="ctr" defTabSz="914400"/>
            <a:r>
              <a:rPr lang="en-US" sz="3600" b="1" i="1" dirty="0">
                <a:solidFill>
                  <a:prstClr val="white"/>
                </a:solidFill>
                <a:latin typeface="Open Sans" panose="020B0606030504020204" pitchFamily="34" charset="0"/>
                <a:ea typeface="Open Sans" panose="020B0606030504020204" pitchFamily="34" charset="0"/>
                <a:cs typeface="Open Sans" panose="020B0606030504020204" pitchFamily="34" charset="0"/>
              </a:rPr>
              <a:t>Assume Nothing, Investigate Everything</a:t>
            </a:r>
          </a:p>
        </p:txBody>
      </p:sp>
    </p:spTree>
    <p:extLst>
      <p:ext uri="{BB962C8B-B14F-4D97-AF65-F5344CB8AC3E}">
        <p14:creationId xmlns:p14="http://schemas.microsoft.com/office/powerpoint/2010/main" val="1187096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3425DB6-08E3-4A4E-9B4B-9CAF810B7FEA}"/>
              </a:ext>
            </a:extLst>
          </p:cNvPr>
          <p:cNvSpPr/>
          <p:nvPr/>
        </p:nvSpPr>
        <p:spPr>
          <a:xfrm>
            <a:off x="1588" y="0"/>
            <a:ext cx="3394935" cy="6868397"/>
          </a:xfrm>
          <a:prstGeom prst="rect">
            <a:avLst/>
          </a:prstGeom>
          <a:solidFill>
            <a:srgbClr val="00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475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AB982"/>
              </a:solidFill>
              <a:effectLst/>
              <a:uLnTx/>
              <a:uFillTx/>
              <a:latin typeface="Calibri"/>
              <a:ea typeface="+mn-ea"/>
              <a:cs typeface="+mn-cs"/>
            </a:endParaRPr>
          </a:p>
        </p:txBody>
      </p:sp>
      <p:sp>
        <p:nvSpPr>
          <p:cNvPr id="14" name="TextBox 13"/>
          <p:cNvSpPr txBox="1"/>
          <p:nvPr/>
        </p:nvSpPr>
        <p:spPr>
          <a:xfrm>
            <a:off x="155903" y="416756"/>
            <a:ext cx="3086305" cy="591637"/>
          </a:xfrm>
          <a:prstGeom prst="rect">
            <a:avLst/>
          </a:prstGeom>
          <a:noFill/>
        </p:spPr>
        <p:txBody>
          <a:bodyPr wrap="square" rtlCol="0" anchor="ctr">
            <a:spAutoFit/>
          </a:bodyPr>
          <a:lstStyle/>
          <a:p>
            <a:pPr marL="0" marR="0" lvl="0" indent="0" algn="ctr" defTabSz="585906" rtl="0" eaLnBrk="1" fontAlgn="auto" latinLnBrk="0" hangingPunct="1">
              <a:lnSpc>
                <a:spcPts val="17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Open Sans" panose="020B0606030504020204"/>
              <a:ea typeface="+mn-ea"/>
              <a:cs typeface="Trebuchet MS"/>
            </a:endParaRPr>
          </a:p>
          <a:p>
            <a:pPr marL="0" marR="0" lvl="0" indent="0" algn="ctr" defTabSz="585906" rtl="0" eaLnBrk="1" fontAlgn="auto" latinLnBrk="0" hangingPunct="1">
              <a:lnSpc>
                <a:spcPts val="17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Open Sans" panose="020B0606030504020204"/>
                <a:ea typeface="+mn-ea"/>
                <a:cs typeface="Trebuchet MS"/>
              </a:rPr>
              <a:t>Contact Us</a:t>
            </a:r>
          </a:p>
        </p:txBody>
      </p:sp>
      <p:sp>
        <p:nvSpPr>
          <p:cNvPr id="2" name="TextBox 1"/>
          <p:cNvSpPr txBox="1"/>
          <p:nvPr/>
        </p:nvSpPr>
        <p:spPr>
          <a:xfrm>
            <a:off x="10765577" y="3560045"/>
            <a:ext cx="184731" cy="446276"/>
          </a:xfrm>
          <a:prstGeom prst="rect">
            <a:avLst/>
          </a:prstGeom>
          <a:noFill/>
        </p:spPr>
        <p:txBody>
          <a:bodyPr wrap="none" rtlCol="0">
            <a:spAutoFit/>
          </a:bodyPr>
          <a:lstStyle/>
          <a:p>
            <a:pPr marL="0" marR="0" lvl="0" indent="0" algn="l" defTabSz="585906"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5" name="Picture 4">
            <a:hlinkClick r:id="rId2"/>
            <a:extLst>
              <a:ext uri="{FF2B5EF4-FFF2-40B4-BE49-F238E27FC236}">
                <a16:creationId xmlns:a16="http://schemas.microsoft.com/office/drawing/2014/main" xmlns="" id="{B353537F-30BD-4E76-9FF0-F5DB50FDD7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357" y="5478544"/>
            <a:ext cx="963173" cy="963173"/>
          </a:xfrm>
          <a:prstGeom prst="rect">
            <a:avLst/>
          </a:prstGeom>
        </p:spPr>
      </p:pic>
      <p:pic>
        <p:nvPicPr>
          <p:cNvPr id="7" name="Picture 6">
            <a:hlinkClick r:id="rId4"/>
            <a:extLst>
              <a:ext uri="{FF2B5EF4-FFF2-40B4-BE49-F238E27FC236}">
                <a16:creationId xmlns:a16="http://schemas.microsoft.com/office/drawing/2014/main" xmlns="" id="{49AC38A1-8136-4943-8843-6B8BB76384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3433" y="5478544"/>
            <a:ext cx="963173" cy="963173"/>
          </a:xfrm>
          <a:prstGeom prst="rect">
            <a:avLst/>
          </a:prstGeom>
        </p:spPr>
      </p:pic>
      <p:pic>
        <p:nvPicPr>
          <p:cNvPr id="4" name="Picture 3">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9690" y="3658381"/>
            <a:ext cx="1218730" cy="1218730"/>
          </a:xfrm>
          <a:prstGeom prst="rect">
            <a:avLst/>
          </a:prstGeom>
        </p:spPr>
      </p:pic>
      <p:sp>
        <p:nvSpPr>
          <p:cNvPr id="6" name="TextBox 5"/>
          <p:cNvSpPr txBox="1"/>
          <p:nvPr/>
        </p:nvSpPr>
        <p:spPr>
          <a:xfrm>
            <a:off x="1588" y="3401333"/>
            <a:ext cx="3394935" cy="400110"/>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pen Sans" panose="020B0606030504020204"/>
                <a:ea typeface="+mn-ea"/>
                <a:cs typeface="+mn-cs"/>
              </a:rPr>
              <a:t>Join Our Email List</a:t>
            </a:r>
          </a:p>
        </p:txBody>
      </p:sp>
      <p:sp>
        <p:nvSpPr>
          <p:cNvPr id="8" name="TextBox 7"/>
          <p:cNvSpPr txBox="1"/>
          <p:nvPr/>
        </p:nvSpPr>
        <p:spPr>
          <a:xfrm>
            <a:off x="2049010" y="6460003"/>
            <a:ext cx="963173" cy="276999"/>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Open Sans" panose="020B0606030504020204"/>
                <a:ea typeface="+mn-ea"/>
                <a:cs typeface="+mn-cs"/>
              </a:rPr>
              <a:t>@</a:t>
            </a:r>
            <a:r>
              <a:rPr kumimoji="0" lang="en-US" sz="1200" b="0" i="0" u="none" strike="noStrike" kern="1200" cap="none" spc="0" normalizeH="0" baseline="0" noProof="0" dirty="0" err="1">
                <a:ln>
                  <a:noFill/>
                </a:ln>
                <a:solidFill>
                  <a:prstClr val="white"/>
                </a:solidFill>
                <a:effectLst/>
                <a:uLnTx/>
                <a:uFillTx/>
                <a:latin typeface="Open Sans" panose="020B0606030504020204"/>
                <a:ea typeface="+mn-ea"/>
                <a:cs typeface="+mn-cs"/>
              </a:rPr>
              <a:t>VABintel</a:t>
            </a:r>
            <a:endParaRPr kumimoji="0" lang="en-US" sz="1200" b="0" i="0" u="none" strike="noStrike" kern="1200" cap="none" spc="0" normalizeH="0" baseline="0" noProof="0" dirty="0">
              <a:ln>
                <a:noFill/>
              </a:ln>
              <a:solidFill>
                <a:prstClr val="white"/>
              </a:solidFill>
              <a:effectLst/>
              <a:uLnTx/>
              <a:uFillTx/>
              <a:latin typeface="Open Sans" panose="020B0606030504020204"/>
              <a:ea typeface="+mn-ea"/>
              <a:cs typeface="+mn-cs"/>
            </a:endParaRPr>
          </a:p>
        </p:txBody>
      </p:sp>
      <p:sp>
        <p:nvSpPr>
          <p:cNvPr id="9" name="TextBox 8"/>
          <p:cNvSpPr txBox="1"/>
          <p:nvPr/>
        </p:nvSpPr>
        <p:spPr>
          <a:xfrm>
            <a:off x="81027" y="6472486"/>
            <a:ext cx="1627371" cy="276999"/>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Open Sans" panose="020B0606030504020204"/>
                <a:ea typeface="+mn-ea"/>
                <a:cs typeface="+mn-cs"/>
              </a:rPr>
              <a:t>VAB </a:t>
            </a:r>
          </a:p>
        </p:txBody>
      </p:sp>
      <p:sp>
        <p:nvSpPr>
          <p:cNvPr id="16" name="TextBox 15">
            <a:extLst>
              <a:ext uri="{FF2B5EF4-FFF2-40B4-BE49-F238E27FC236}">
                <a16:creationId xmlns:a16="http://schemas.microsoft.com/office/drawing/2014/main" xmlns="" id="{C69D19B7-E17C-4008-8062-4715C9DB7EE2}"/>
              </a:ext>
            </a:extLst>
          </p:cNvPr>
          <p:cNvSpPr txBox="1"/>
          <p:nvPr/>
        </p:nvSpPr>
        <p:spPr>
          <a:xfrm>
            <a:off x="3960241" y="2759826"/>
            <a:ext cx="3395377" cy="800219"/>
          </a:xfrm>
          <a:prstGeom prst="rect">
            <a:avLst/>
          </a:prstGeom>
          <a:noFill/>
        </p:spPr>
        <p:txBody>
          <a:bodyPr wrap="square" rtlCol="0">
            <a:spAutoFit/>
          </a:bodyPr>
          <a:lstStyle/>
          <a:p>
            <a:pPr marL="0" marR="0" lvl="0" indent="0" algn="l" defTabSz="585965"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A9AC"/>
                </a:solidFill>
                <a:effectLst/>
                <a:uLnTx/>
                <a:uFillTx/>
                <a:latin typeface="Open Sans" panose="020B0606030504020204"/>
                <a:ea typeface="+mn-ea"/>
                <a:cs typeface="+mn-cs"/>
              </a:rPr>
              <a:t>Jason Wiese</a:t>
            </a:r>
          </a:p>
          <a:p>
            <a:pPr marL="0" marR="0" lvl="0" indent="0" algn="l" defTabSz="58596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99FF"/>
                </a:solidFill>
                <a:effectLst/>
                <a:uLnTx/>
                <a:uFillTx/>
                <a:latin typeface="Open Sans" panose="020B0606030504020204"/>
                <a:ea typeface="+mn-ea"/>
                <a:cs typeface="+mn-cs"/>
              </a:rPr>
              <a:t>SVP, Director of Strategic Insights</a:t>
            </a:r>
          </a:p>
          <a:p>
            <a:pPr marL="0" marR="0" lvl="0" indent="0" algn="l" defTabSz="58596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jasonw@thevab.com</a:t>
            </a:r>
            <a:r>
              <a:rPr kumimoji="0" lang="en-US" sz="1500" b="0" i="0" u="none" strike="noStrike" kern="1200" cap="none" spc="0" normalizeH="0" baseline="0" noProof="0" dirty="0">
                <a:ln>
                  <a:noFill/>
                </a:ln>
                <a:solidFill>
                  <a:prstClr val="black"/>
                </a:solidFill>
                <a:effectLst/>
                <a:uLnTx/>
                <a:uFillTx/>
                <a:latin typeface="Open Sans" panose="020B0606030504020204"/>
                <a:ea typeface="+mn-ea"/>
                <a:cs typeface="+mn-cs"/>
              </a:rPr>
              <a:t> </a:t>
            </a:r>
          </a:p>
        </p:txBody>
      </p:sp>
      <p:sp>
        <p:nvSpPr>
          <p:cNvPr id="17" name="TextBox 16">
            <a:extLst>
              <a:ext uri="{FF2B5EF4-FFF2-40B4-BE49-F238E27FC236}">
                <a16:creationId xmlns:a16="http://schemas.microsoft.com/office/drawing/2014/main" xmlns="" id="{E32C83AF-CDA6-49DD-9F7F-5E607A65B172}"/>
              </a:ext>
            </a:extLst>
          </p:cNvPr>
          <p:cNvSpPr txBox="1"/>
          <p:nvPr/>
        </p:nvSpPr>
        <p:spPr>
          <a:xfrm>
            <a:off x="3960241" y="4131052"/>
            <a:ext cx="3395819" cy="75405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A9AC"/>
                </a:solidFill>
                <a:effectLst/>
                <a:uLnTx/>
                <a:uFillTx/>
                <a:latin typeface="Open Sans" panose="020B0606030504020204"/>
                <a:ea typeface="+mn-ea"/>
                <a:cs typeface="+mn-cs"/>
              </a:rPr>
              <a:t>Leah Montner-Dixon</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99FF"/>
                </a:solidFill>
                <a:effectLst/>
                <a:uLnTx/>
                <a:uFillTx/>
                <a:latin typeface="Open Sans" panose="020B0606030504020204"/>
                <a:ea typeface="+mn-ea"/>
                <a:cs typeface="+mn-cs"/>
              </a:rPr>
              <a:t>Insights Manager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leahm@thevab.com</a:t>
            </a:r>
            <a:endPar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Trebuchet MS"/>
            </a:endParaRPr>
          </a:p>
        </p:txBody>
      </p:sp>
      <p:pic>
        <p:nvPicPr>
          <p:cNvPr id="15" name="Picture 2" descr="3adc6efd-32a2-4b53-a115-97c56738b288@namprd06">
            <a:extLst>
              <a:ext uri="{FF2B5EF4-FFF2-40B4-BE49-F238E27FC236}">
                <a16:creationId xmlns:a16="http://schemas.microsoft.com/office/drawing/2014/main" xmlns="" id="{DBC9A184-9076-4A24-A35F-3CEFE4CD8D4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121253" y="29894"/>
            <a:ext cx="996905" cy="5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904D0E7E-77A1-4454-8BA1-B2156317A9A5}"/>
              </a:ext>
            </a:extLst>
          </p:cNvPr>
          <p:cNvSpPr txBox="1"/>
          <p:nvPr/>
        </p:nvSpPr>
        <p:spPr>
          <a:xfrm>
            <a:off x="8098469" y="4131048"/>
            <a:ext cx="3395819" cy="75405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A9AC"/>
                </a:solidFill>
                <a:effectLst/>
                <a:uLnTx/>
                <a:uFillTx/>
                <a:latin typeface="Open Sans" panose="020B0606030504020204"/>
                <a:ea typeface="+mn-ea"/>
                <a:cs typeface="+mn-cs"/>
              </a:rPr>
              <a:t>Reed Kiely</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99FF"/>
                </a:solidFill>
                <a:effectLst/>
                <a:uLnTx/>
                <a:uFillTx/>
                <a:latin typeface="Open Sans" panose="020B0606030504020204"/>
                <a:ea typeface="+mn-ea"/>
                <a:cs typeface="+mn-cs"/>
              </a:rPr>
              <a:t>Senior Multiplatform Video Analyst </a:t>
            </a:r>
            <a:r>
              <a:rPr lang="en-US" sz="1200" dirty="0">
                <a:solidFill>
                  <a:prstClr val="black"/>
                </a:solidFill>
                <a:latin typeface="Open Sans" panose="020B0606030504020204"/>
              </a:rPr>
              <a:t>reedk</a:t>
            </a:r>
            <a:r>
              <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mn-cs"/>
              </a:rPr>
              <a:t>@thevab.com</a:t>
            </a:r>
            <a:endParaRPr kumimoji="0" lang="en-US" sz="1200" b="0" i="0" u="none" strike="noStrike" kern="1200" cap="none" spc="0" normalizeH="0" baseline="0" noProof="0" dirty="0">
              <a:ln>
                <a:noFill/>
              </a:ln>
              <a:solidFill>
                <a:prstClr val="black"/>
              </a:solidFill>
              <a:effectLst/>
              <a:uLnTx/>
              <a:uFillTx/>
              <a:latin typeface="Open Sans" panose="020B0606030504020204"/>
              <a:ea typeface="+mn-ea"/>
              <a:cs typeface="Trebuchet MS"/>
            </a:endParaRPr>
          </a:p>
        </p:txBody>
      </p:sp>
      <p:sp>
        <p:nvSpPr>
          <p:cNvPr id="20" name="Slide Number Placeholder 8">
            <a:extLst>
              <a:ext uri="{FF2B5EF4-FFF2-40B4-BE49-F238E27FC236}">
                <a16:creationId xmlns:a16="http://schemas.microsoft.com/office/drawing/2014/main" xmlns="" id="{6101C524-B084-4A8E-B7BE-823DA93E112C}"/>
              </a:ext>
            </a:extLst>
          </p:cNvPr>
          <p:cNvSpPr txBox="1">
            <a:spLocks/>
          </p:cNvSpPr>
          <p:nvPr/>
        </p:nvSpPr>
        <p:spPr>
          <a:xfrm>
            <a:off x="11513338" y="6477500"/>
            <a:ext cx="725465" cy="365125"/>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Trebuchet MS"/>
                <a:ea typeface="+mn-ea"/>
                <a:cs typeface="+mn-cs"/>
              </a:rPr>
              <a:pPr marL="0" marR="0" lvl="0" indent="0" algn="r" defTabSz="454888"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Trebuchet MS"/>
              <a:ea typeface="+mn-ea"/>
              <a:cs typeface="+mn-cs"/>
            </a:endParaRPr>
          </a:p>
        </p:txBody>
      </p:sp>
      <p:pic>
        <p:nvPicPr>
          <p:cNvPr id="21" name="Picture 20">
            <a:extLst>
              <a:ext uri="{FF2B5EF4-FFF2-40B4-BE49-F238E27FC236}">
                <a16:creationId xmlns:a16="http://schemas.microsoft.com/office/drawing/2014/main" xmlns="" id="{3756ECF6-D7F3-465E-A102-8840C65FB1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Tree>
    <p:extLst>
      <p:ext uri="{BB962C8B-B14F-4D97-AF65-F5344CB8AC3E}">
        <p14:creationId xmlns:p14="http://schemas.microsoft.com/office/powerpoint/2010/main" val="2399440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xmlns="" id="{92DFE409-71EA-4634-8D1A-52295B72DBC0}"/>
              </a:ext>
            </a:extLst>
          </p:cNvPr>
          <p:cNvSpPr txBox="1">
            <a:spLocks/>
          </p:cNvSpPr>
          <p:nvPr/>
        </p:nvSpPr>
        <p:spPr>
          <a:xfrm>
            <a:off x="11524334"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xmlns="" id="{3C60F6DF-9CED-42A0-B33B-5FCB23C90F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10" name="Rectangle 9">
            <a:extLst>
              <a:ext uri="{FF2B5EF4-FFF2-40B4-BE49-F238E27FC236}">
                <a16:creationId xmlns:a16="http://schemas.microsoft.com/office/drawing/2014/main" xmlns="" id="{9018B156-A371-48E0-908B-2A271FF9E884}"/>
              </a:ext>
            </a:extLst>
          </p:cNvPr>
          <p:cNvSpPr/>
          <p:nvPr/>
        </p:nvSpPr>
        <p:spPr>
          <a:xfrm>
            <a:off x="0" y="6644480"/>
            <a:ext cx="12157551" cy="200055"/>
          </a:xfrm>
          <a:prstGeom prst="rect">
            <a:avLst/>
          </a:prstGeom>
        </p:spPr>
        <p:txBody>
          <a:bodyPr wrap="square">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itle 1">
            <a:extLst>
              <a:ext uri="{FF2B5EF4-FFF2-40B4-BE49-F238E27FC236}">
                <a16:creationId xmlns:a16="http://schemas.microsoft.com/office/drawing/2014/main" xmlns="" id="{E9F2F5A5-56CD-43FD-AA00-EA49A5742485}"/>
              </a:ext>
            </a:extLst>
          </p:cNvPr>
          <p:cNvSpPr txBox="1">
            <a:spLocks/>
          </p:cNvSpPr>
          <p:nvPr/>
        </p:nvSpPr>
        <p:spPr>
          <a:xfrm>
            <a:off x="50450" y="303338"/>
            <a:ext cx="12091699" cy="47394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solidFill>
                  <a:srgbClr val="0099FF"/>
                </a:solidFill>
                <a:latin typeface="Open Sans" panose="020B0606030504020204" pitchFamily="34" charset="0"/>
                <a:ea typeface="Open Sans" panose="020B0606030504020204" pitchFamily="34" charset="0"/>
                <a:cs typeface="Open Sans" panose="020B0606030504020204" pitchFamily="34" charset="0"/>
              </a:rPr>
              <a:t>The Vast Majority Of Households Have An MVPD Subscription And It’s, By Far, The Leading Video Distribution Access Point For Consumers</a:t>
            </a:r>
          </a:p>
        </p:txBody>
      </p:sp>
      <p:graphicFrame>
        <p:nvGraphicFramePr>
          <p:cNvPr id="5" name="Chart 4"/>
          <p:cNvGraphicFramePr/>
          <p:nvPr>
            <p:extLst>
              <p:ext uri="{D42A27DB-BD31-4B8C-83A1-F6EECF244321}">
                <p14:modId xmlns:p14="http://schemas.microsoft.com/office/powerpoint/2010/main" val="3716080653"/>
              </p:ext>
            </p:extLst>
          </p:nvPr>
        </p:nvGraphicFramePr>
        <p:xfrm>
          <a:off x="6494765" y="2039399"/>
          <a:ext cx="5232400" cy="39519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3437298256"/>
              </p:ext>
            </p:extLst>
          </p:nvPr>
        </p:nvGraphicFramePr>
        <p:xfrm>
          <a:off x="433215" y="2039399"/>
          <a:ext cx="5232400" cy="395196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1" y="1421218"/>
            <a:ext cx="12157551" cy="646331"/>
          </a:xfrm>
          <a:prstGeom prst="rect">
            <a:avLst/>
          </a:prstGeom>
          <a:noFill/>
        </p:spPr>
        <p:txBody>
          <a:bodyPr wrap="square" rtlCol="0">
            <a:spAutoFit/>
          </a:bodyPr>
          <a:lstStyle/>
          <a:p>
            <a:pPr algn="ctr"/>
            <a:r>
              <a:rPr lang="en-US" sz="2000" u="sng" dirty="0">
                <a:latin typeface="Open Sans" panose="020B0606030504020204" pitchFamily="34" charset="0"/>
                <a:ea typeface="Open Sans" panose="020B0606030504020204" pitchFamily="34" charset="0"/>
                <a:cs typeface="Open Sans" panose="020B0606030504020204" pitchFamily="34" charset="0"/>
              </a:rPr>
              <a:t>Households’ Access Point for Multiscreen TV Content</a:t>
            </a:r>
          </a:p>
          <a:p>
            <a:pPr algn="ctr"/>
            <a:r>
              <a:rPr lang="en-US" sz="1600" dirty="0">
                <a:latin typeface="Open Sans" panose="020B0606030504020204" pitchFamily="34" charset="0"/>
                <a:ea typeface="Open Sans" panose="020B0606030504020204" pitchFamily="34" charset="0"/>
                <a:cs typeface="Open Sans" panose="020B0606030504020204" pitchFamily="34" charset="0"/>
              </a:rPr>
              <a:t>HHs (</a:t>
            </a:r>
            <a:r>
              <a:rPr lang="en-US" sz="1600" i="1" dirty="0">
                <a:latin typeface="Open Sans" panose="020B0606030504020204" pitchFamily="34" charset="0"/>
                <a:ea typeface="Open Sans" panose="020B0606030504020204" pitchFamily="34" charset="0"/>
                <a:cs typeface="Open Sans" panose="020B0606030504020204" pitchFamily="34" charset="0"/>
              </a:rPr>
              <a:t>in Millions</a:t>
            </a:r>
            <a:r>
              <a:rPr lang="en-US" sz="1600" dirty="0">
                <a:latin typeface="Open Sans" panose="020B0606030504020204" pitchFamily="34" charset="0"/>
                <a:ea typeface="Open Sans" panose="020B0606030504020204" pitchFamily="34" charset="0"/>
                <a:cs typeface="Open Sans" panose="020B0606030504020204" pitchFamily="34" charset="0"/>
              </a:rPr>
              <a: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3">
            <a:extLst>
              <a:ext uri="{FF2B5EF4-FFF2-40B4-BE49-F238E27FC236}">
                <a16:creationId xmlns:a16="http://schemas.microsoft.com/office/drawing/2014/main" xmlns="" id="{A5BD30E7-1EA2-408A-A633-41A7DB669DD0}"/>
              </a:ext>
            </a:extLst>
          </p:cNvPr>
          <p:cNvSpPr txBox="1">
            <a:spLocks/>
          </p:cNvSpPr>
          <p:nvPr/>
        </p:nvSpPr>
        <p:spPr>
          <a:xfrm>
            <a:off x="208085" y="6448774"/>
            <a:ext cx="8724900" cy="28371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700" dirty="0">
                <a:latin typeface="Open Sans" panose="020B0606030504020204" pitchFamily="34" charset="0"/>
                <a:ea typeface="Open Sans" panose="020B0606030504020204" pitchFamily="34" charset="0"/>
                <a:cs typeface="Open Sans" panose="020B0606030504020204" pitchFamily="34" charset="0"/>
              </a:rPr>
              <a:t>Source: VAB analysis of S&amp;P Global Intelligence, SNL Kagan, April 2019, Projections. MVPD (Cable, Telco, Satellite), OTA (Over-the-Air), OTT (Over-the-Top), </a:t>
            </a:r>
            <a:r>
              <a:rPr lang="en-US" sz="700" dirty="0" err="1">
                <a:latin typeface="Open Sans" panose="020B0606030504020204" pitchFamily="34" charset="0"/>
                <a:ea typeface="Open Sans" panose="020B0606030504020204" pitchFamily="34" charset="0"/>
                <a:cs typeface="Open Sans" panose="020B0606030504020204" pitchFamily="34" charset="0"/>
              </a:rPr>
              <a:t>vMVPD</a:t>
            </a:r>
            <a:r>
              <a:rPr lang="en-US" sz="700" dirty="0">
                <a:latin typeface="Open Sans" panose="020B0606030504020204" pitchFamily="34" charset="0"/>
                <a:ea typeface="Open Sans" panose="020B0606030504020204" pitchFamily="34" charset="0"/>
                <a:cs typeface="Open Sans" panose="020B0606030504020204" pitchFamily="34" charset="0"/>
              </a:rPr>
              <a:t> (Virtual Multichannel) </a:t>
            </a:r>
          </a:p>
        </p:txBody>
      </p:sp>
      <p:cxnSp>
        <p:nvCxnSpPr>
          <p:cNvPr id="14" name="Straight Connector 13"/>
          <p:cNvCxnSpPr>
            <a:cxnSpLocks/>
          </p:cNvCxnSpPr>
          <p:nvPr/>
        </p:nvCxnSpPr>
        <p:spPr>
          <a:xfrm>
            <a:off x="6042732" y="2150157"/>
            <a:ext cx="0" cy="3841203"/>
          </a:xfrm>
          <a:prstGeom prst="line">
            <a:avLst/>
          </a:prstGeom>
          <a:ln>
            <a:solidFill>
              <a:schemeClr val="tx1"/>
            </a:solidFill>
            <a:prstDash val="lgDash"/>
          </a:ln>
          <a:effectLst/>
        </p:spPr>
        <p:style>
          <a:lnRef idx="1">
            <a:schemeClr val="accent1"/>
          </a:lnRef>
          <a:fillRef idx="0">
            <a:schemeClr val="accent1"/>
          </a:fillRef>
          <a:effectRef idx="0">
            <a:schemeClr val="accent1"/>
          </a:effectRef>
          <a:fontRef idx="minor">
            <a:schemeClr val="tx1"/>
          </a:fontRef>
        </p:style>
      </p:cxnSp>
      <p:pic>
        <p:nvPicPr>
          <p:cNvPr id="15" name="Picture 14">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3223712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xmlns="" id="{0FB42272-AD19-410B-A037-34B8B256A8B8}"/>
              </a:ext>
            </a:extLst>
          </p:cNvPr>
          <p:cNvSpPr txBox="1">
            <a:spLocks/>
          </p:cNvSpPr>
          <p:nvPr/>
        </p:nvSpPr>
        <p:spPr>
          <a:xfrm>
            <a:off x="11588783"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a:defRPr/>
            </a:pPr>
            <a:fld id="{341BD94A-1DA2-4572-BFA8-9644412885DF}" type="slidenum">
              <a:rPr lang="en-US" sz="1200" smtClean="0">
                <a:solidFill>
                  <a:prstClr val="black">
                    <a:tint val="75000"/>
                  </a:prstClr>
                </a:solidFill>
                <a:latin typeface="Trebuchet MS"/>
              </a:rPr>
              <a:pPr>
                <a:defRPr/>
              </a:pPr>
              <a:t>7</a:t>
            </a:fld>
            <a:endParaRPr lang="en-US" sz="1200" dirty="0">
              <a:solidFill>
                <a:prstClr val="black">
                  <a:tint val="75000"/>
                </a:prstClr>
              </a:solidFill>
              <a:latin typeface="Trebuchet MS"/>
            </a:endParaRPr>
          </a:p>
        </p:txBody>
      </p:sp>
      <p:sp>
        <p:nvSpPr>
          <p:cNvPr id="14" name="Rounded Rectangle 13"/>
          <p:cNvSpPr/>
          <p:nvPr/>
        </p:nvSpPr>
        <p:spPr>
          <a:xfrm>
            <a:off x="0" y="192367"/>
            <a:ext cx="12192000" cy="8617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u="sng" dirty="0">
                <a:solidFill>
                  <a:prstClr val="white"/>
                </a:solidFill>
                <a:latin typeface="Open Sans" panose="020B0606030504020204" pitchFamily="34" charset="0"/>
                <a:ea typeface="Open Sans" panose="020B0606030504020204" pitchFamily="34" charset="0"/>
                <a:cs typeface="Open Sans" panose="020B0606030504020204" pitchFamily="34" charset="0"/>
              </a:rPr>
              <a:t>Myth:</a:t>
            </a:r>
          </a:p>
        </p:txBody>
      </p:sp>
      <p:sp>
        <p:nvSpPr>
          <p:cNvPr id="15" name="Rounded Rectangle 14"/>
          <p:cNvSpPr/>
          <p:nvPr/>
        </p:nvSpPr>
        <p:spPr>
          <a:xfrm>
            <a:off x="1009715" y="5442202"/>
            <a:ext cx="10172076" cy="861774"/>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The Reality Of Today’s Video Viewing Behavior…</a:t>
            </a:r>
          </a:p>
        </p:txBody>
      </p:sp>
      <p:sp>
        <p:nvSpPr>
          <p:cNvPr id="16" name="Rounded Rectangle 15"/>
          <p:cNvSpPr/>
          <p:nvPr/>
        </p:nvSpPr>
        <p:spPr>
          <a:xfrm>
            <a:off x="1009715" y="1227891"/>
            <a:ext cx="10172076" cy="1713040"/>
          </a:xfrm>
          <a:prstGeom prst="roundRect">
            <a:avLst/>
          </a:prstGeom>
          <a:solidFill>
            <a:srgbClr val="9E3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000" i="1" dirty="0">
                <a:solidFill>
                  <a:prstClr val="white"/>
                </a:solidFill>
                <a:latin typeface="Open Sans" panose="020B0606030504020204" pitchFamily="34" charset="0"/>
                <a:ea typeface="Open Sans" panose="020B0606030504020204" pitchFamily="34" charset="0"/>
                <a:cs typeface="Open Sans" panose="020B0606030504020204" pitchFamily="34" charset="0"/>
              </a:rPr>
              <a:t>“Everyone is moving away from TV and getting their </a:t>
            </a:r>
          </a:p>
          <a:p>
            <a:pPr algn="ctr" defTabSz="914400"/>
            <a:r>
              <a:rPr lang="en-US" sz="3000" i="1" dirty="0">
                <a:solidFill>
                  <a:prstClr val="white"/>
                </a:solidFill>
                <a:latin typeface="Open Sans" panose="020B0606030504020204" pitchFamily="34" charset="0"/>
                <a:ea typeface="Open Sans" panose="020B0606030504020204" pitchFamily="34" charset="0"/>
                <a:cs typeface="Open Sans" panose="020B0606030504020204" pitchFamily="34" charset="0"/>
              </a:rPr>
              <a:t>video content from other, more mobile, devices”</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44054" y="6511698"/>
            <a:ext cx="592635" cy="333357"/>
          </a:xfrm>
          <a:prstGeom prst="rect">
            <a:avLst/>
          </a:prstGeom>
        </p:spPr>
      </p:pic>
      <p:pic>
        <p:nvPicPr>
          <p:cNvPr id="11" name="Picture 10">
            <a:extLst>
              <a:ext uri="{FF2B5EF4-FFF2-40B4-BE49-F238E27FC236}">
                <a16:creationId xmlns:a16="http://schemas.microsoft.com/office/drawing/2014/main" xmlns="" id="{6D965EC0-3BF7-4D98-8E77-08E4746EF0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14088" y="3264599"/>
            <a:ext cx="6572259" cy="1853935"/>
          </a:xfrm>
          <a:prstGeom prst="roundRect">
            <a:avLst>
              <a:gd name="adj" fmla="val 11111"/>
            </a:avLst>
          </a:prstGeom>
          <a:ln w="12700" cap="rnd">
            <a:solidFill>
              <a:schemeClr val="tx1"/>
            </a:solidFill>
            <a:prstDash val="solid"/>
          </a:ln>
          <a:effectLst/>
        </p:spPr>
      </p:pic>
    </p:spTree>
    <p:extLst>
      <p:ext uri="{BB962C8B-B14F-4D97-AF65-F5344CB8AC3E}">
        <p14:creationId xmlns:p14="http://schemas.microsoft.com/office/powerpoint/2010/main" val="398186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xmlns="" id="{92DFE409-71EA-4634-8D1A-52295B72DBC0}"/>
              </a:ext>
            </a:extLst>
          </p:cNvPr>
          <p:cNvSpPr txBox="1">
            <a:spLocks/>
          </p:cNvSpPr>
          <p:nvPr/>
        </p:nvSpPr>
        <p:spPr>
          <a:xfrm>
            <a:off x="11567160"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 name="Chart 11">
            <a:extLst>
              <a:ext uri="{FF2B5EF4-FFF2-40B4-BE49-F238E27FC236}">
                <a16:creationId xmlns:a16="http://schemas.microsoft.com/office/drawing/2014/main" xmlns="" id="{9727E891-6A3C-481F-87D7-59F103AB445D}"/>
              </a:ext>
            </a:extLst>
          </p:cNvPr>
          <p:cNvGraphicFramePr/>
          <p:nvPr>
            <p:extLst>
              <p:ext uri="{D42A27DB-BD31-4B8C-83A1-F6EECF244321}">
                <p14:modId xmlns:p14="http://schemas.microsoft.com/office/powerpoint/2010/main" val="2768859786"/>
              </p:ext>
            </p:extLst>
          </p:nvPr>
        </p:nvGraphicFramePr>
        <p:xfrm>
          <a:off x="837905" y="1678802"/>
          <a:ext cx="10479314" cy="4207093"/>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3">
            <a:extLst>
              <a:ext uri="{FF2B5EF4-FFF2-40B4-BE49-F238E27FC236}">
                <a16:creationId xmlns:a16="http://schemas.microsoft.com/office/drawing/2014/main" xmlns="" id="{72758AA8-B6B8-4443-AA25-5F1CEAFE0100}"/>
              </a:ext>
            </a:extLst>
          </p:cNvPr>
          <p:cNvSpPr txBox="1">
            <a:spLocks/>
          </p:cNvSpPr>
          <p:nvPr/>
        </p:nvSpPr>
        <p:spPr>
          <a:xfrm>
            <a:off x="184863" y="6388085"/>
            <a:ext cx="9404305" cy="301473"/>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data from the Nielsen Total Audience Report Q1 2019; based on </a:t>
            </a:r>
            <a:r>
              <a:rPr kumimoji="0" lang="en-US" sz="7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hours:minutes</a:t>
            </a: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among population; Only includes video capable platforms. Internet-Connected Device = devices connected to the TV that are used to stream content such as Apple TV, Roku, Google Chromecast, Amazon Fire TV, Smartphone, Computer/Laptops, etc. (inclusive of smart TV app usage). Charts exclude time spent with DVD/Blue-ray devices. </a:t>
            </a:r>
          </a:p>
        </p:txBody>
      </p:sp>
      <p:sp>
        <p:nvSpPr>
          <p:cNvPr id="17" name="TextBox 16">
            <a:extLst>
              <a:ext uri="{FF2B5EF4-FFF2-40B4-BE49-F238E27FC236}">
                <a16:creationId xmlns:a16="http://schemas.microsoft.com/office/drawing/2014/main" xmlns="" id="{D59C2E7C-DA6D-4465-B5AF-469065795BDB}"/>
              </a:ext>
            </a:extLst>
          </p:cNvPr>
          <p:cNvSpPr txBox="1"/>
          <p:nvPr/>
        </p:nvSpPr>
        <p:spPr>
          <a:xfrm>
            <a:off x="263611" y="1401803"/>
            <a:ext cx="116647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Share Of Weekly “Time Spent” By Video Device – 1Q ’19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1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Hrs:Mins</a:t>
            </a:r>
            <a:r>
              <a:rPr kumimoji="0" lang="en-US" sz="1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Among U.S. Adult 18+ Population)</a:t>
            </a:r>
          </a:p>
        </p:txBody>
      </p:sp>
      <p:sp>
        <p:nvSpPr>
          <p:cNvPr id="18" name="Title 1">
            <a:extLst>
              <a:ext uri="{FF2B5EF4-FFF2-40B4-BE49-F238E27FC236}">
                <a16:creationId xmlns:a16="http://schemas.microsoft.com/office/drawing/2014/main" xmlns="" id="{4E8DA0C8-7297-431D-B441-9B0A44E88644}"/>
              </a:ext>
            </a:extLst>
          </p:cNvPr>
          <p:cNvSpPr txBox="1">
            <a:spLocks/>
          </p:cNvSpPr>
          <p:nvPr/>
        </p:nvSpPr>
        <p:spPr>
          <a:xfrm>
            <a:off x="169333" y="303338"/>
            <a:ext cx="11731660" cy="47394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While People Watch Over </a:t>
            </a:r>
            <a:r>
              <a:rPr kumimoji="0" lang="en-US" sz="2400" i="0" u="sng"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Five Hours</a:t>
            </a:r>
            <a:r>
              <a:rPr kumimoji="0" lang="en-US" sz="240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of Video Each Day,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The Large Majority Of Video Time (</a:t>
            </a:r>
            <a:r>
              <a:rPr kumimoji="0" lang="en-US" sz="2400" i="0" u="sng"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78%</a:t>
            </a:r>
            <a:r>
              <a:rPr kumimoji="0" lang="en-US" sz="240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Is Spent With Linear TV</a:t>
            </a:r>
          </a:p>
        </p:txBody>
      </p:sp>
      <p:sp>
        <p:nvSpPr>
          <p:cNvPr id="19" name="Text Placeholder 2">
            <a:extLst>
              <a:ext uri="{FF2B5EF4-FFF2-40B4-BE49-F238E27FC236}">
                <a16:creationId xmlns:a16="http://schemas.microsoft.com/office/drawing/2014/main" xmlns="" id="{DE4CC5E8-4A44-40DD-B8E1-78BC8057C5BA}"/>
              </a:ext>
            </a:extLst>
          </p:cNvPr>
          <p:cNvSpPr txBox="1">
            <a:spLocks/>
          </p:cNvSpPr>
          <p:nvPr/>
        </p:nvSpPr>
        <p:spPr>
          <a:xfrm>
            <a:off x="7518987" y="4446247"/>
            <a:ext cx="2834885" cy="455953"/>
          </a:xfrm>
          <a:prstGeom prst="rect">
            <a:avLst/>
          </a:prstGeom>
          <a:solidFill>
            <a:srgbClr val="FFFFCC"/>
          </a:solidFill>
          <a:ln>
            <a:solidFill>
              <a:schemeClr val="tx1"/>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Live TV accounted for </a:t>
            </a:r>
            <a:r>
              <a:rPr kumimoji="0" lang="en-US" sz="1200" b="0" i="0" u="sng"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69%</a:t>
            </a: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of total video viewing in 1Q ‘19</a:t>
            </a:r>
          </a:p>
        </p:txBody>
      </p:sp>
      <p:sp>
        <p:nvSpPr>
          <p:cNvPr id="20" name="Rectangle 9">
            <a:extLst>
              <a:ext uri="{FF2B5EF4-FFF2-40B4-BE49-F238E27FC236}">
                <a16:creationId xmlns:a16="http://schemas.microsoft.com/office/drawing/2014/main" xmlns="" id="{5AEBE186-21F9-4789-838F-3EA5275861E8}"/>
              </a:ext>
            </a:extLst>
          </p:cNvPr>
          <p:cNvSpPr>
            <a:spLocks noChangeArrowheads="1"/>
          </p:cNvSpPr>
          <p:nvPr/>
        </p:nvSpPr>
        <p:spPr bwMode="auto">
          <a:xfrm>
            <a:off x="3423138" y="5936177"/>
            <a:ext cx="7854640" cy="232788"/>
          </a:xfrm>
          <a:prstGeom prst="rect">
            <a:avLst/>
          </a:prstGeom>
          <a:solidFill>
            <a:srgbClr val="FFFFCC"/>
          </a:solidFill>
          <a:ln w="9525">
            <a:solidFill>
              <a:srgbClr val="000000"/>
            </a:solidFill>
            <a:miter lim="800000"/>
            <a:headEnd/>
            <a:tailEnd/>
          </a:ln>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Keep in mind</a:t>
            </a:r>
            <a:r>
              <a:rPr kumimoji="0" lang="en-US" altLang="en-US" sz="1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en-US" sz="1000" b="0" i="0" u="sng"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ad-supported TV content</a:t>
            </a:r>
            <a:r>
              <a:rPr kumimoji="0" lang="en-US" altLang="en-US" sz="1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is also viewed on TV-connected devices, computers and mobile screens as well</a:t>
            </a:r>
          </a:p>
        </p:txBody>
      </p:sp>
      <p:pic>
        <p:nvPicPr>
          <p:cNvPr id="9" name="Picture 8">
            <a:extLst>
              <a:ext uri="{FF2B5EF4-FFF2-40B4-BE49-F238E27FC236}">
                <a16:creationId xmlns:a16="http://schemas.microsoft.com/office/drawing/2014/main" xmlns="" id="{3C60F6DF-9CED-42A0-B33B-5FCB23C90F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10" name="Rectangle 9">
            <a:extLst>
              <a:ext uri="{FF2B5EF4-FFF2-40B4-BE49-F238E27FC236}">
                <a16:creationId xmlns:a16="http://schemas.microsoft.com/office/drawing/2014/main" xmlns="" id="{9018B156-A371-48E0-908B-2A271FF9E884}"/>
              </a:ext>
            </a:extLst>
          </p:cNvPr>
          <p:cNvSpPr/>
          <p:nvPr/>
        </p:nvSpPr>
        <p:spPr>
          <a:xfrm>
            <a:off x="0" y="6644480"/>
            <a:ext cx="12157551" cy="200055"/>
          </a:xfrm>
          <a:prstGeom prst="rect">
            <a:avLst/>
          </a:prstGeom>
        </p:spPr>
        <p:txBody>
          <a:bodyPr wrap="square">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1" name="Picture 10">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Tree>
    <p:extLst>
      <p:ext uri="{BB962C8B-B14F-4D97-AF65-F5344CB8AC3E}">
        <p14:creationId xmlns:p14="http://schemas.microsoft.com/office/powerpoint/2010/main" val="203532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xmlns="" id="{35C49BAC-74C5-4B50-8427-DE67E8B3DCE5}"/>
              </a:ext>
            </a:extLst>
          </p:cNvPr>
          <p:cNvGraphicFramePr/>
          <p:nvPr>
            <p:extLst>
              <p:ext uri="{D42A27DB-BD31-4B8C-83A1-F6EECF244321}">
                <p14:modId xmlns:p14="http://schemas.microsoft.com/office/powerpoint/2010/main" val="273351838"/>
              </p:ext>
            </p:extLst>
          </p:nvPr>
        </p:nvGraphicFramePr>
        <p:xfrm>
          <a:off x="208086" y="1221750"/>
          <a:ext cx="11785646" cy="4715487"/>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8">
            <a:extLst>
              <a:ext uri="{FF2B5EF4-FFF2-40B4-BE49-F238E27FC236}">
                <a16:creationId xmlns:a16="http://schemas.microsoft.com/office/drawing/2014/main" xmlns="" id="{92DFE409-71EA-4634-8D1A-52295B72DBC0}"/>
              </a:ext>
            </a:extLst>
          </p:cNvPr>
          <p:cNvSpPr txBox="1">
            <a:spLocks/>
          </p:cNvSpPr>
          <p:nvPr/>
        </p:nvSpPr>
        <p:spPr>
          <a:xfrm>
            <a:off x="11586848" y="6594231"/>
            <a:ext cx="667666" cy="248394"/>
          </a:xfrm>
          <a:prstGeom prst="rect">
            <a:avLst/>
          </a:prstGeom>
        </p:spPr>
        <p:txBody>
          <a:bodyPr vert="horz" lIns="234480" tIns="117240" rIns="234480" bIns="117240" rtlCol="0" anchor="ctr"/>
          <a:lstStyle>
            <a:defPPr>
              <a:defRPr lang="en-US"/>
            </a:defPPr>
            <a:lvl1pPr marL="0" algn="r" defTabSz="454888" rtl="0" eaLnBrk="1" latinLnBrk="0" hangingPunct="1">
              <a:defRPr sz="1550" kern="1200">
                <a:solidFill>
                  <a:schemeClr val="tx1">
                    <a:tint val="75000"/>
                  </a:schemeClr>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r" defTabSz="454888" rtl="0" eaLnBrk="1" fontAlgn="auto" latinLnBrk="0" hangingPunct="1">
              <a:lnSpc>
                <a:spcPct val="100000"/>
              </a:lnSpc>
              <a:spcBef>
                <a:spcPts val="0"/>
              </a:spcBef>
              <a:spcAft>
                <a:spcPts val="0"/>
              </a:spcAft>
              <a:buClrTx/>
              <a:buSzTx/>
              <a:buFontTx/>
              <a:buNone/>
              <a:tabLst/>
              <a:defRPr/>
            </a:pPr>
            <a:fld id="{341BD94A-1DA2-4572-BFA8-9644412885DF}"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488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xmlns="" id="{9AC4059B-DC94-4692-B90F-638E6BEBB6C6}"/>
              </a:ext>
            </a:extLst>
          </p:cNvPr>
          <p:cNvSpPr txBox="1"/>
          <p:nvPr/>
        </p:nvSpPr>
        <p:spPr>
          <a:xfrm>
            <a:off x="142044" y="191869"/>
            <a:ext cx="11851688" cy="892552"/>
          </a:xfrm>
          <a:prstGeom prst="rect">
            <a:avLst/>
          </a:prstGeom>
          <a:noFill/>
        </p:spPr>
        <p:txBody>
          <a:bodyPr wrap="square" rtlCol="0">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In </a:t>
            </a:r>
            <a:r>
              <a:rPr kumimoji="0" lang="en-US" sz="2600" b="0" i="1"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Any Given Minute</a:t>
            </a:r>
            <a:r>
              <a:rPr kumimoji="0" lang="en-US" sz="2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 Television’s Audience (46.4 Million) In The U.S. </a:t>
            </a:r>
          </a:p>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Far Surpasses That Of Any Other Video Device</a:t>
            </a:r>
          </a:p>
        </p:txBody>
      </p:sp>
      <p:cxnSp>
        <p:nvCxnSpPr>
          <p:cNvPr id="23" name="Straight Connector 22">
            <a:extLst>
              <a:ext uri="{FF2B5EF4-FFF2-40B4-BE49-F238E27FC236}">
                <a16:creationId xmlns:a16="http://schemas.microsoft.com/office/drawing/2014/main" xmlns="" id="{5EE36280-8E24-4F88-89A4-B156EC44707D}"/>
              </a:ext>
            </a:extLst>
          </p:cNvPr>
          <p:cNvCxnSpPr>
            <a:cxnSpLocks/>
          </p:cNvCxnSpPr>
          <p:nvPr/>
        </p:nvCxnSpPr>
        <p:spPr>
          <a:xfrm>
            <a:off x="8010637" y="5783369"/>
            <a:ext cx="9439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5EE36280-8E24-4F88-89A4-B156EC44707D}"/>
              </a:ext>
            </a:extLst>
          </p:cNvPr>
          <p:cNvCxnSpPr>
            <a:cxnSpLocks/>
          </p:cNvCxnSpPr>
          <p:nvPr/>
        </p:nvCxnSpPr>
        <p:spPr>
          <a:xfrm>
            <a:off x="6160648" y="5580419"/>
            <a:ext cx="773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5EE36280-8E24-4F88-89A4-B156EC44707D}"/>
              </a:ext>
            </a:extLst>
          </p:cNvPr>
          <p:cNvCxnSpPr>
            <a:cxnSpLocks/>
          </p:cNvCxnSpPr>
          <p:nvPr/>
        </p:nvCxnSpPr>
        <p:spPr>
          <a:xfrm>
            <a:off x="3008619" y="5556971"/>
            <a:ext cx="16588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5EE36280-8E24-4F88-89A4-B156EC44707D}"/>
              </a:ext>
            </a:extLst>
          </p:cNvPr>
          <p:cNvCxnSpPr>
            <a:cxnSpLocks/>
          </p:cNvCxnSpPr>
          <p:nvPr/>
        </p:nvCxnSpPr>
        <p:spPr>
          <a:xfrm>
            <a:off x="2111033" y="5556971"/>
            <a:ext cx="1929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9">
            <a:extLst>
              <a:ext uri="{FF2B5EF4-FFF2-40B4-BE49-F238E27FC236}">
                <a16:creationId xmlns:a16="http://schemas.microsoft.com/office/drawing/2014/main" xmlns="" id="{F9DF69B6-E07C-4005-9668-4A3B128819C6}"/>
              </a:ext>
            </a:extLst>
          </p:cNvPr>
          <p:cNvSpPr>
            <a:spLocks noChangeArrowheads="1"/>
          </p:cNvSpPr>
          <p:nvPr/>
        </p:nvSpPr>
        <p:spPr bwMode="auto">
          <a:xfrm>
            <a:off x="3080267" y="5958172"/>
            <a:ext cx="8913465" cy="248394"/>
          </a:xfrm>
          <a:prstGeom prst="rect">
            <a:avLst/>
          </a:prstGeom>
          <a:solidFill>
            <a:srgbClr val="FFFFCC"/>
          </a:solidFill>
          <a:ln w="9525">
            <a:solidFill>
              <a:srgbClr val="000000"/>
            </a:solidFill>
            <a:miter lim="800000"/>
            <a:headEnd/>
            <a:tailEnd/>
          </a:ln>
        </p:spPr>
        <p:txBody>
          <a:bodyPr anchor="ct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1"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Keep in mind</a:t>
            </a:r>
            <a:r>
              <a:rPr kumimoji="0" lang="en-US" altLang="en-US" sz="1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en-US" sz="1000" b="0" i="0" u="sng"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ad-supported TV content</a:t>
            </a:r>
            <a:r>
              <a:rPr kumimoji="0" lang="en-US" altLang="en-US" sz="1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is also viewed on TV-connected devices, computers and mobile screens as well</a:t>
            </a:r>
          </a:p>
        </p:txBody>
      </p:sp>
      <p:pic>
        <p:nvPicPr>
          <p:cNvPr id="11" name="Picture 10">
            <a:extLst>
              <a:ext uri="{FF2B5EF4-FFF2-40B4-BE49-F238E27FC236}">
                <a16:creationId xmlns:a16="http://schemas.microsoft.com/office/drawing/2014/main" xmlns="" id="{5CC15B64-603E-4176-AB7D-04A981D927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7497" y="6531459"/>
            <a:ext cx="569668" cy="299966"/>
          </a:xfrm>
          <a:prstGeom prst="rect">
            <a:avLst/>
          </a:prstGeom>
        </p:spPr>
      </p:pic>
      <p:sp>
        <p:nvSpPr>
          <p:cNvPr id="13" name="Rectangle 12">
            <a:extLst>
              <a:ext uri="{FF2B5EF4-FFF2-40B4-BE49-F238E27FC236}">
                <a16:creationId xmlns:a16="http://schemas.microsoft.com/office/drawing/2014/main" xmlns="" id="{0C588391-302D-4C98-87FD-DE0614D3436E}"/>
              </a:ext>
            </a:extLst>
          </p:cNvPr>
          <p:cNvSpPr/>
          <p:nvPr/>
        </p:nvSpPr>
        <p:spPr>
          <a:xfrm>
            <a:off x="0" y="6644480"/>
            <a:ext cx="12157551" cy="200055"/>
          </a:xfrm>
          <a:prstGeom prst="rect">
            <a:avLst/>
          </a:prstGeom>
        </p:spPr>
        <p:txBody>
          <a:bodyPr wrap="square">
            <a:spAutoFit/>
          </a:bodyPr>
          <a:lstStyle/>
          <a:p>
            <a:pPr marL="0" marR="0" lvl="0" indent="0" algn="ctr" defTabSz="45488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6" name="Picture 15">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0921" y="6448773"/>
            <a:ext cx="382651" cy="382651"/>
          </a:xfrm>
          <a:prstGeom prst="rect">
            <a:avLst/>
          </a:prstGeom>
        </p:spPr>
      </p:pic>
      <p:sp>
        <p:nvSpPr>
          <p:cNvPr id="17" name="Text Placeholder 3">
            <a:extLst>
              <a:ext uri="{FF2B5EF4-FFF2-40B4-BE49-F238E27FC236}">
                <a16:creationId xmlns:a16="http://schemas.microsoft.com/office/drawing/2014/main" xmlns="" id="{F494ECCF-ECBF-4782-9B53-BA57CED8180F}"/>
              </a:ext>
            </a:extLst>
          </p:cNvPr>
          <p:cNvSpPr txBox="1">
            <a:spLocks/>
          </p:cNvSpPr>
          <p:nvPr/>
        </p:nvSpPr>
        <p:spPr>
          <a:xfrm>
            <a:off x="219809" y="6366751"/>
            <a:ext cx="9393115" cy="22974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Nielsen Total Audience Report Q1 2019; Data based on weekly time spent averages among U.S. population, P18+. TV-Connected Device = DVD, smart TVs, game console, internet connected device; Internet Connected Device = devices connected to the TV that are used to stream content such as Apple TV, Roku, Google Chromecast, Amazon Fire TV, Smartphone, Computer/Laptops, etc. (inclusive of smart TV app usage).</a:t>
            </a:r>
          </a:p>
        </p:txBody>
      </p:sp>
    </p:spTree>
    <p:extLst>
      <p:ext uri="{BB962C8B-B14F-4D97-AF65-F5344CB8AC3E}">
        <p14:creationId xmlns:p14="http://schemas.microsoft.com/office/powerpoint/2010/main" val="140837352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4608</TotalTime>
  <Words>6805</Words>
  <Application>Microsoft Office PowerPoint</Application>
  <PresentationFormat>Widescreen</PresentationFormat>
  <Paragraphs>824</Paragraphs>
  <Slides>56</Slides>
  <Notes>8</Notes>
  <HiddenSlides>0</HiddenSlides>
  <MMClips>0</MMClips>
  <ScaleCrop>false</ScaleCrop>
  <HeadingPairs>
    <vt:vector size="6" baseType="variant">
      <vt:variant>
        <vt:lpstr>Fonts Used</vt:lpstr>
      </vt:variant>
      <vt:variant>
        <vt:i4>7</vt:i4>
      </vt:variant>
      <vt:variant>
        <vt:lpstr>Theme</vt:lpstr>
      </vt:variant>
      <vt:variant>
        <vt:i4>19</vt:i4>
      </vt:variant>
      <vt:variant>
        <vt:lpstr>Slide Titles</vt:lpstr>
      </vt:variant>
      <vt:variant>
        <vt:i4>56</vt:i4>
      </vt:variant>
    </vt:vector>
  </HeadingPairs>
  <TitlesOfParts>
    <vt:vector size="82" baseType="lpstr">
      <vt:lpstr>ＭＳ Ｐゴシック</vt:lpstr>
      <vt:lpstr>Arial</vt:lpstr>
      <vt:lpstr>Calibri</vt:lpstr>
      <vt:lpstr>Calibri Light</vt:lpstr>
      <vt:lpstr>Open Sans</vt:lpstr>
      <vt:lpstr>Trebuchet MS</vt:lpstr>
      <vt:lpstr>Wingdings</vt:lpstr>
      <vt:lpstr>Custom Design</vt:lpstr>
      <vt:lpstr>2_Custom Design</vt:lpstr>
      <vt:lpstr>3_Custom Design</vt:lpstr>
      <vt:lpstr>4_Custom Design</vt:lpstr>
      <vt:lpstr>4_Office Theme</vt:lpstr>
      <vt:lpstr>6_Custom Design</vt:lpstr>
      <vt:lpstr>5_Custom Design</vt:lpstr>
      <vt:lpstr>1_Custom Design</vt:lpstr>
      <vt:lpstr>7_Custom Design</vt:lpstr>
      <vt:lpstr>1_Office Theme</vt:lpstr>
      <vt:lpstr>5_Office Theme</vt:lpstr>
      <vt:lpstr>11_Custom Design</vt:lpstr>
      <vt:lpstr>11_Office Theme</vt:lpstr>
      <vt:lpstr>8_Custom Design</vt:lpstr>
      <vt:lpstr>9_Custom Design</vt:lpstr>
      <vt:lpstr>3_Office Theme</vt:lpstr>
      <vt:lpstr>6_Office Theme</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P18+ Average Audience (000)</vt:lpstr>
      <vt:lpstr>PowerPoint Presentation</vt:lpstr>
      <vt:lpstr>PowerPoint Presentation</vt:lpstr>
      <vt:lpstr>PowerPoint Presentation</vt:lpstr>
      <vt:lpstr>P18-34 Average Audience (000)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Millennials Are More Emotionally Invested In TV Programs Than They Are In Original YouTube Content</vt:lpstr>
      <vt:lpstr>Millennials Also Feel a Stronger Connection With TV Characters &amp; Actors Than to YouTube Personalities</vt:lpstr>
      <vt:lpstr>Most Importantly, Given Their Greater Commitment To Television Content,  TV Programming Is More Likely Than YouTube Original Content To Inspire Purchase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Reed Kiely</cp:lastModifiedBy>
  <cp:revision>4061</cp:revision>
  <cp:lastPrinted>2019-08-22T13:49:31Z</cp:lastPrinted>
  <dcterms:created xsi:type="dcterms:W3CDTF">2015-07-02T18:13:14Z</dcterms:created>
  <dcterms:modified xsi:type="dcterms:W3CDTF">2019-09-18T21:03:29Z</dcterms:modified>
</cp:coreProperties>
</file>